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74.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73.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138.xml" ContentType="application/vnd.openxmlformats-officedocument.presentationml.slideLayou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5.xml" ContentType="application/vnd.openxmlformats-officedocument.presentationml.slideMaster+xml"/>
  <Override PartName="/ppt/slideMasters/slideMaster34.xml" ContentType="application/vnd.openxmlformats-officedocument.presentationml.slideMaster+xml"/>
  <Override PartName="/ppt/slideMasters/slideMaster33.xml" ContentType="application/vnd.openxmlformats-officedocument.presentationml.slideMaster+xml"/>
  <Override PartName="/ppt/slideMasters/slideMaster32.xml" ContentType="application/vnd.openxmlformats-officedocument.presentationml.slideMaster+xml"/>
  <Override PartName="/ppt/slideMasters/slideMaster31.xml" ContentType="application/vnd.openxmlformats-officedocument.presentationml.slideMaster+xml"/>
  <Override PartName="/ppt/slideMasters/slideMaster30.xml" ContentType="application/vnd.openxmlformats-officedocument.presentationml.slideMaster+xml"/>
  <Override PartName="/ppt/slideMasters/slideMaster29.xml" ContentType="application/vnd.openxmlformats-officedocument.presentationml.slideMaster+xml"/>
  <Override PartName="/ppt/slideMasters/slideMaster28.xml" ContentType="application/vnd.openxmlformats-officedocument.presentationml.slideMaster+xml"/>
  <Override PartName="/ppt/slideMasters/slideMaster27.xml" ContentType="application/vnd.openxmlformats-officedocument.presentationml.slideMaster+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Override2.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Override1.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7.xml" ContentType="application/vnd.openxmlformats-officedocument.theme+xml"/>
  <Override PartName="/ppt/theme/theme36.xml" ContentType="application/vnd.openxmlformats-officedocument.theme+xml"/>
  <Override PartName="/ppt/theme/theme35.xml" ContentType="application/vnd.openxmlformats-officedocument.theme+xml"/>
  <Override PartName="/ppt/theme/theme34.xml" ContentType="application/vnd.openxmlformats-officedocument.theme+xml"/>
  <Override PartName="/ppt/theme/theme33.xml" ContentType="application/vnd.openxmlformats-officedocument.theme+xml"/>
  <Override PartName="/ppt/theme/theme3.xml" ContentType="application/vnd.openxmlformats-officedocument.theme+xml"/>
  <Override PartName="/ppt/theme/theme32.xml" ContentType="application/vnd.openxmlformats-officedocument.theme+xml"/>
  <Override PartName="/ppt/theme/theme31.xml" ContentType="application/vnd.openxmlformats-officedocument.theme+xml"/>
  <Override PartName="/ppt/theme/theme30.xml" ContentType="application/vnd.openxmlformats-officedocument.theme+xml"/>
  <Override PartName="/ppt/theme/theme29.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2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22.xml" ContentType="application/vnd.openxmlformats-officedocument.presentationml.tags+xml"/>
  <Override PartName="/ppt/tags/tag1.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06" r:id="rId2"/>
    <p:sldMasterId id="2147485235" r:id="rId3"/>
    <p:sldMasterId id="2147485243" r:id="rId4"/>
    <p:sldMasterId id="2147485250" r:id="rId5"/>
    <p:sldMasterId id="2147485259" r:id="rId6"/>
    <p:sldMasterId id="2147485273" r:id="rId7"/>
    <p:sldMasterId id="2147485293" r:id="rId8"/>
    <p:sldMasterId id="2147485300" r:id="rId9"/>
    <p:sldMasterId id="2147485337" r:id="rId10"/>
    <p:sldMasterId id="2147485347" r:id="rId11"/>
    <p:sldMasterId id="2147485575" r:id="rId12"/>
    <p:sldMasterId id="2147485622" r:id="rId13"/>
    <p:sldMasterId id="2147485646" r:id="rId14"/>
    <p:sldMasterId id="2147485666" r:id="rId15"/>
    <p:sldMasterId id="2147485686" r:id="rId16"/>
    <p:sldMasterId id="2147485746" r:id="rId17"/>
    <p:sldMasterId id="2147485758" r:id="rId18"/>
    <p:sldMasterId id="2147485765" r:id="rId19"/>
    <p:sldMasterId id="2147485910" r:id="rId20"/>
    <p:sldMasterId id="2147485924" r:id="rId21"/>
    <p:sldMasterId id="2147486112" r:id="rId22"/>
    <p:sldMasterId id="2147486124" r:id="rId23"/>
    <p:sldMasterId id="2147486136" r:id="rId24"/>
    <p:sldMasterId id="2147486143" r:id="rId25"/>
    <p:sldMasterId id="2147486155" r:id="rId26"/>
    <p:sldMasterId id="2147486167" r:id="rId27"/>
    <p:sldMasterId id="2147486181" r:id="rId28"/>
    <p:sldMasterId id="2147486196" r:id="rId29"/>
    <p:sldMasterId id="2147486212" r:id="rId30"/>
    <p:sldMasterId id="2147486229" r:id="rId31"/>
    <p:sldMasterId id="2147486246" r:id="rId32"/>
    <p:sldMasterId id="2147486264" r:id="rId33"/>
    <p:sldMasterId id="2147486280" r:id="rId34"/>
    <p:sldMasterId id="2147486287" r:id="rId35"/>
  </p:sldMasterIdLst>
  <p:notesMasterIdLst>
    <p:notesMasterId r:id="rId187"/>
  </p:notesMasterIdLst>
  <p:handoutMasterIdLst>
    <p:handoutMasterId r:id="rId188"/>
  </p:handoutMasterIdLst>
  <p:sldIdLst>
    <p:sldId id="2147471317" r:id="rId36"/>
    <p:sldId id="2146846852" r:id="rId37"/>
    <p:sldId id="2147471716" r:id="rId38"/>
    <p:sldId id="13407" r:id="rId39"/>
    <p:sldId id="2147471072" r:id="rId40"/>
    <p:sldId id="2147472019" r:id="rId41"/>
    <p:sldId id="2147472020" r:id="rId42"/>
    <p:sldId id="2147472021" r:id="rId43"/>
    <p:sldId id="2147472022" r:id="rId44"/>
    <p:sldId id="2147472023" r:id="rId45"/>
    <p:sldId id="2147472026" r:id="rId46"/>
    <p:sldId id="2135714925" r:id="rId47"/>
    <p:sldId id="2147470877" r:id="rId48"/>
    <p:sldId id="2147471727" r:id="rId49"/>
    <p:sldId id="2147471725" r:id="rId50"/>
    <p:sldId id="941" r:id="rId51"/>
    <p:sldId id="2145706634" r:id="rId52"/>
    <p:sldId id="2147471079" r:id="rId53"/>
    <p:sldId id="2147471082" r:id="rId54"/>
    <p:sldId id="2146846927" r:id="rId55"/>
    <p:sldId id="2146846928" r:id="rId56"/>
    <p:sldId id="2146846929" r:id="rId57"/>
    <p:sldId id="2146846856" r:id="rId58"/>
    <p:sldId id="2146846930" r:id="rId59"/>
    <p:sldId id="289" r:id="rId60"/>
    <p:sldId id="10208" r:id="rId61"/>
    <p:sldId id="10232" r:id="rId62"/>
    <p:sldId id="10221" r:id="rId63"/>
    <p:sldId id="10220" r:id="rId64"/>
    <p:sldId id="10169" r:id="rId65"/>
    <p:sldId id="2145706642" r:id="rId66"/>
    <p:sldId id="370" r:id="rId67"/>
    <p:sldId id="388" r:id="rId68"/>
    <p:sldId id="873" r:id="rId69"/>
    <p:sldId id="2145706636" r:id="rId70"/>
    <p:sldId id="2145706643" r:id="rId71"/>
    <p:sldId id="2145706638" r:id="rId72"/>
    <p:sldId id="2145706639" r:id="rId73"/>
    <p:sldId id="2145706641" r:id="rId74"/>
    <p:sldId id="2145706637" r:id="rId75"/>
    <p:sldId id="2147472028" r:id="rId76"/>
    <p:sldId id="2147471726" r:id="rId77"/>
    <p:sldId id="2147471728" r:id="rId78"/>
    <p:sldId id="2147471767" r:id="rId79"/>
    <p:sldId id="2147471768" r:id="rId80"/>
    <p:sldId id="387" r:id="rId81"/>
    <p:sldId id="5789" r:id="rId82"/>
    <p:sldId id="471" r:id="rId83"/>
    <p:sldId id="478" r:id="rId84"/>
    <p:sldId id="483" r:id="rId85"/>
    <p:sldId id="476" r:id="rId86"/>
    <p:sldId id="481" r:id="rId87"/>
    <p:sldId id="2147472060" r:id="rId88"/>
    <p:sldId id="2147471730" r:id="rId89"/>
    <p:sldId id="2147471399" r:id="rId90"/>
    <p:sldId id="2147471717" r:id="rId91"/>
    <p:sldId id="2147471718" r:id="rId92"/>
    <p:sldId id="390" r:id="rId93"/>
    <p:sldId id="315" r:id="rId94"/>
    <p:sldId id="511" r:id="rId95"/>
    <p:sldId id="2147374082" r:id="rId96"/>
    <p:sldId id="2147374061" r:id="rId97"/>
    <p:sldId id="2147374062" r:id="rId98"/>
    <p:sldId id="13187" r:id="rId99"/>
    <p:sldId id="262" r:id="rId100"/>
    <p:sldId id="2245" r:id="rId101"/>
    <p:sldId id="263" r:id="rId102"/>
    <p:sldId id="264" r:id="rId103"/>
    <p:sldId id="265" r:id="rId104"/>
    <p:sldId id="2246" r:id="rId105"/>
    <p:sldId id="439" r:id="rId106"/>
    <p:sldId id="2147472029" r:id="rId107"/>
    <p:sldId id="2147471729" r:id="rId108"/>
    <p:sldId id="2147471074" r:id="rId109"/>
    <p:sldId id="256" r:id="rId110"/>
    <p:sldId id="2076137075" r:id="rId111"/>
    <p:sldId id="392" r:id="rId112"/>
    <p:sldId id="1747256662" r:id="rId113"/>
    <p:sldId id="275" r:id="rId114"/>
    <p:sldId id="2076137076" r:id="rId115"/>
    <p:sldId id="259" r:id="rId116"/>
    <p:sldId id="2041" r:id="rId117"/>
    <p:sldId id="2038" r:id="rId118"/>
    <p:sldId id="2009" r:id="rId119"/>
    <p:sldId id="286" r:id="rId120"/>
    <p:sldId id="2076137085" r:id="rId121"/>
    <p:sldId id="304" r:id="rId122"/>
    <p:sldId id="2147471152" r:id="rId123"/>
    <p:sldId id="2147471154" r:id="rId124"/>
    <p:sldId id="2076137077" r:id="rId125"/>
    <p:sldId id="2076137078" r:id="rId126"/>
    <p:sldId id="2076137079" r:id="rId127"/>
    <p:sldId id="2076137081" r:id="rId128"/>
    <p:sldId id="2076137082" r:id="rId129"/>
    <p:sldId id="2076137083" r:id="rId130"/>
    <p:sldId id="2076137084" r:id="rId131"/>
    <p:sldId id="2076137080" r:id="rId132"/>
    <p:sldId id="2147472030" r:id="rId133"/>
    <p:sldId id="2147471762" r:id="rId134"/>
    <p:sldId id="2147471784" r:id="rId135"/>
    <p:sldId id="1274" r:id="rId136"/>
    <p:sldId id="1129" r:id="rId137"/>
    <p:sldId id="312" r:id="rId138"/>
    <p:sldId id="2147471166" r:id="rId139"/>
    <p:sldId id="2135245357" r:id="rId140"/>
    <p:sldId id="261" r:id="rId141"/>
    <p:sldId id="266" r:id="rId142"/>
    <p:sldId id="2147471163" r:id="rId143"/>
    <p:sldId id="2147471159" r:id="rId144"/>
    <p:sldId id="2135245351" r:id="rId145"/>
    <p:sldId id="2145707923" r:id="rId146"/>
    <p:sldId id="2147471164" r:id="rId147"/>
    <p:sldId id="13060" r:id="rId148"/>
    <p:sldId id="2135245353" r:id="rId149"/>
    <p:sldId id="2147471165" r:id="rId150"/>
    <p:sldId id="1284" r:id="rId151"/>
    <p:sldId id="1286" r:id="rId152"/>
    <p:sldId id="1371" r:id="rId153"/>
    <p:sldId id="2147471167" r:id="rId154"/>
    <p:sldId id="283" r:id="rId155"/>
    <p:sldId id="2147472056" r:id="rId156"/>
    <p:sldId id="2147472057" r:id="rId157"/>
    <p:sldId id="2147472058" r:id="rId158"/>
    <p:sldId id="2147472059" r:id="rId159"/>
    <p:sldId id="13289" r:id="rId160"/>
    <p:sldId id="2147472031" r:id="rId161"/>
    <p:sldId id="2147471764" r:id="rId162"/>
    <p:sldId id="2147471773" r:id="rId163"/>
    <p:sldId id="2147471075" r:id="rId164"/>
    <p:sldId id="2134959030" r:id="rId165"/>
    <p:sldId id="2145706449" r:id="rId166"/>
    <p:sldId id="2145706451" r:id="rId167"/>
    <p:sldId id="2145706452" r:id="rId168"/>
    <p:sldId id="2145706453" r:id="rId169"/>
    <p:sldId id="2147470633" r:id="rId170"/>
    <p:sldId id="2147470634" r:id="rId171"/>
    <p:sldId id="2147470635" r:id="rId172"/>
    <p:sldId id="2147470636" r:id="rId173"/>
    <p:sldId id="2147470632" r:id="rId174"/>
    <p:sldId id="3372" r:id="rId175"/>
    <p:sldId id="2147196664" r:id="rId176"/>
    <p:sldId id="2147470641" r:id="rId177"/>
    <p:sldId id="2147470642" r:id="rId178"/>
    <p:sldId id="2147470643" r:id="rId179"/>
    <p:sldId id="2147470644" r:id="rId180"/>
    <p:sldId id="2147470640" r:id="rId181"/>
    <p:sldId id="2147470639" r:id="rId182"/>
    <p:sldId id="2145706442" r:id="rId183"/>
    <p:sldId id="2076137055" r:id="rId184"/>
    <p:sldId id="2147470638" r:id="rId185"/>
    <p:sldId id="2145706445" r:id="rId186"/>
  </p:sldIdLst>
  <p:sldSz cx="12192000" cy="6858000"/>
  <p:notesSz cx="7772400" cy="10058400"/>
  <p:custDataLst>
    <p:tags r:id="rId18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D7E3EE"/>
    <a:srgbClr val="0C8763"/>
    <a:srgbClr val="9BD6E8"/>
    <a:srgbClr val="062060"/>
    <a:srgbClr val="B20637"/>
    <a:srgbClr val="035127"/>
    <a:srgbClr val="175086"/>
    <a:srgbClr val="655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4" autoAdjust="0"/>
    <p:restoredTop sz="85052" autoAdjust="0"/>
  </p:normalViewPr>
  <p:slideViewPr>
    <p:cSldViewPr>
      <p:cViewPr varScale="1">
        <p:scale>
          <a:sx n="93" d="100"/>
          <a:sy n="93" d="100"/>
        </p:scale>
        <p:origin x="1280"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presProps" Target="presProps.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183"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189" Type="http://schemas.openxmlformats.org/officeDocument/2006/relationships/tags" Target="tags/tag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79" Type="http://schemas.openxmlformats.org/officeDocument/2006/relationships/slide" Target="slides/slide144.xml"/><Relationship Id="rId195" Type="http://schemas.openxmlformats.org/officeDocument/2006/relationships/customXml" Target="../customXml/item1.xml"/><Relationship Id="rId190" Type="http://schemas.openxmlformats.org/officeDocument/2006/relationships/commentAuthors" Target="commentAuthors.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185"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customXml" Target="../customXml/item2.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8" Type="http://schemas.openxmlformats.org/officeDocument/2006/relationships/slideMaster" Target="slideMasters/slideMaster18.xml"/><Relationship Id="rId3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Ki-67 Hi, Age &lt;50</c:v>
                </c:pt>
                <c:pt idx="1">
                  <c:v>Ki-67 Hi, Age ≥50</c:v>
                </c:pt>
                <c:pt idx="2">
                  <c:v>Ki-67 Lo, Age &lt;50</c:v>
                </c:pt>
                <c:pt idx="3">
                  <c:v>Ki-67 Lo, Age ≥50</c:v>
                </c:pt>
              </c:strCache>
            </c:strRef>
          </c:cat>
          <c:val>
            <c:numRef>
              <c:f>Sheet1!$B$2:$B$5</c:f>
              <c:numCache>
                <c:formatCode>General</c:formatCode>
                <c:ptCount val="4"/>
                <c:pt idx="0">
                  <c:v>31.7</c:v>
                </c:pt>
                <c:pt idx="1">
                  <c:v>26.3</c:v>
                </c:pt>
                <c:pt idx="2">
                  <c:v>15.4</c:v>
                </c:pt>
                <c:pt idx="3">
                  <c:v>11.3</c:v>
                </c:pt>
              </c:numCache>
            </c:numRef>
          </c:val>
          <c:extLst>
            <c:ext xmlns:c16="http://schemas.microsoft.com/office/drawing/2014/chart" uri="{C3380CC4-5D6E-409C-BE32-E72D297353CC}">
              <c16:uniqueId val="{00000000-29DC-194F-899D-32B88C258EA6}"/>
            </c:ext>
          </c:extLst>
        </c:ser>
        <c:dLbls>
          <c:showLegendKey val="0"/>
          <c:showVal val="0"/>
          <c:showCatName val="0"/>
          <c:showSerName val="0"/>
          <c:showPercent val="0"/>
          <c:showBubbleSize val="0"/>
        </c:dLbls>
        <c:gapWidth val="219"/>
        <c:overlap val="-27"/>
        <c:axId val="522438768"/>
        <c:axId val="522439184"/>
      </c:barChart>
      <c:catAx>
        <c:axId val="52243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439184"/>
        <c:crosses val="autoZero"/>
        <c:auto val="1"/>
        <c:lblAlgn val="ctr"/>
        <c:lblOffset val="100"/>
        <c:noMultiLvlLbl val="0"/>
      </c:catAx>
      <c:valAx>
        <c:axId val="522439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438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Sheet1!$B$1</c:f>
              <c:strCache>
                <c:ptCount val="1"/>
                <c:pt idx="0">
                  <c:v>Without extended Rx</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c:f>
              <c:strCache>
                <c:ptCount val="2"/>
                <c:pt idx="0">
                  <c:v>High BCI</c:v>
                </c:pt>
                <c:pt idx="1">
                  <c:v>Low BCI</c:v>
                </c:pt>
              </c:strCache>
            </c:strRef>
          </c:cat>
          <c:val>
            <c:numRef>
              <c:f>Sheet1!$B$2:$B$3</c:f>
              <c:numCache>
                <c:formatCode>General</c:formatCode>
                <c:ptCount val="2"/>
                <c:pt idx="0">
                  <c:v>28</c:v>
                </c:pt>
                <c:pt idx="1">
                  <c:v>14</c:v>
                </c:pt>
              </c:numCache>
            </c:numRef>
          </c:val>
          <c:extLst>
            <c:ext xmlns:c16="http://schemas.microsoft.com/office/drawing/2014/chart" uri="{C3380CC4-5D6E-409C-BE32-E72D297353CC}">
              <c16:uniqueId val="{00000000-8361-48CB-8387-6ED8B0BE0083}"/>
            </c:ext>
          </c:extLst>
        </c:ser>
        <c:ser>
          <c:idx val="1"/>
          <c:order val="1"/>
          <c:tx>
            <c:strRef>
              <c:f>Sheet1!$C$1</c:f>
              <c:strCache>
                <c:ptCount val="1"/>
                <c:pt idx="0">
                  <c:v>With Extended Rx</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Sheet1!$A$2:$A$3</c:f>
              <c:strCache>
                <c:ptCount val="2"/>
                <c:pt idx="0">
                  <c:v>High BCI</c:v>
                </c:pt>
                <c:pt idx="1">
                  <c:v>Low BCI</c:v>
                </c:pt>
              </c:strCache>
            </c:strRef>
          </c:cat>
          <c:val>
            <c:numRef>
              <c:f>Sheet1!$C$2:$C$3</c:f>
              <c:numCache>
                <c:formatCode>General</c:formatCode>
                <c:ptCount val="2"/>
                <c:pt idx="0">
                  <c:v>11</c:v>
                </c:pt>
                <c:pt idx="1">
                  <c:v>9</c:v>
                </c:pt>
              </c:numCache>
            </c:numRef>
          </c:val>
          <c:extLst>
            <c:ext xmlns:c16="http://schemas.microsoft.com/office/drawing/2014/chart" uri="{C3380CC4-5D6E-409C-BE32-E72D297353CC}">
              <c16:uniqueId val="{00000001-8361-48CB-8387-6ED8B0BE0083}"/>
            </c:ext>
          </c:extLst>
        </c:ser>
        <c:dLbls>
          <c:showLegendKey val="0"/>
          <c:showVal val="0"/>
          <c:showCatName val="0"/>
          <c:showSerName val="0"/>
          <c:showPercent val="0"/>
          <c:showBubbleSize val="0"/>
        </c:dLbls>
        <c:gapWidth val="150"/>
        <c:shape val="box"/>
        <c:axId val="357066800"/>
        <c:axId val="357069544"/>
        <c:axId val="0"/>
      </c:bar3DChart>
      <c:catAx>
        <c:axId val="35706680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069544"/>
        <c:crosses val="autoZero"/>
        <c:auto val="1"/>
        <c:lblAlgn val="ctr"/>
        <c:lblOffset val="100"/>
        <c:noMultiLvlLbl val="0"/>
      </c:catAx>
      <c:valAx>
        <c:axId val="3570695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Recurrence %</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066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600" b="1">
                <a:solidFill>
                  <a:schemeClr val="tx1"/>
                </a:solidFill>
              </a:rPr>
              <a:t>ITT Population</a:t>
            </a:r>
          </a:p>
        </c:rich>
      </c:tx>
      <c:layout>
        <c:manualLayout>
          <c:xMode val="edge"/>
          <c:yMode val="edge"/>
          <c:x val="1.8038122649007678E-2"/>
          <c:y val="9.142244191450471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ITT Population</c:v>
                </c:pt>
              </c:strCache>
            </c:strRef>
          </c:tx>
          <c:spPr>
            <a:solidFill>
              <a:srgbClr val="D52B1E"/>
            </a:solidFill>
          </c:spPr>
          <c:dPt>
            <c:idx val="0"/>
            <c:bubble3D val="0"/>
            <c:spPr>
              <a:solidFill>
                <a:srgbClr val="00A1DE"/>
              </a:solidFill>
              <a:ln w="19050">
                <a:solidFill>
                  <a:schemeClr val="lt1"/>
                </a:solidFill>
              </a:ln>
              <a:effectLst/>
            </c:spPr>
            <c:extLst>
              <c:ext xmlns:c16="http://schemas.microsoft.com/office/drawing/2014/chart" uri="{C3380CC4-5D6E-409C-BE32-E72D297353CC}">
                <c16:uniqueId val="{00000001-2754-45B1-9471-C32C3DB90C11}"/>
              </c:ext>
            </c:extLst>
          </c:dPt>
          <c:dPt>
            <c:idx val="1"/>
            <c:bubble3D val="0"/>
            <c:spPr>
              <a:solidFill>
                <a:srgbClr val="FFFFFF">
                  <a:lumMod val="65000"/>
                </a:srgbClr>
              </a:solidFill>
              <a:ln w="19050">
                <a:solidFill>
                  <a:schemeClr val="lt1"/>
                </a:solidFill>
              </a:ln>
              <a:effectLst/>
            </c:spPr>
            <c:extLst>
              <c:ext xmlns:c16="http://schemas.microsoft.com/office/drawing/2014/chart" uri="{C3380CC4-5D6E-409C-BE32-E72D297353CC}">
                <c16:uniqueId val="{00000003-2754-45B1-9471-C32C3DB90C11}"/>
              </c:ext>
            </c:extLst>
          </c:dPt>
          <c:dLbls>
            <c:dLbl>
              <c:idx val="0"/>
              <c:layout>
                <c:manualLayout>
                  <c:x val="3.4117689062462334E-2"/>
                  <c:y val="3.5443068272150678E-2"/>
                </c:manualLayout>
              </c:layout>
              <c:tx>
                <c:rich>
                  <a:bodyPr/>
                  <a:lstStyle/>
                  <a:p>
                    <a:fld id="{DF3668C2-BC27-4CE4-B5BD-B1EFAAD06CBA}" type="VALUE">
                      <a:rPr lang="en-US" sz="1600" i="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54-45B1-9471-C32C3DB90C11}"/>
                </c:ext>
              </c:extLst>
            </c:dLbl>
            <c:dLbl>
              <c:idx val="1"/>
              <c:layout>
                <c:manualLayout>
                  <c:x val="-2.3486918083336621E-2"/>
                  <c:y val="3.3782831262921167E-3"/>
                </c:manualLayout>
              </c:layout>
              <c:tx>
                <c:rich>
                  <a:bodyPr/>
                  <a:lstStyle/>
                  <a:p>
                    <a:fld id="{27DF5596-691A-4B37-85FE-C9F79A125D4D}" type="VALUE">
                      <a:rPr lang="en-US" sz="1600" i="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754-45B1-9471-C32C3DB90C1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Cohort 1</c:v>
                </c:pt>
                <c:pt idx="1">
                  <c:v>Cohort 2</c:v>
                </c:pt>
              </c:strCache>
            </c:strRef>
          </c:cat>
          <c:val>
            <c:numRef>
              <c:f>Sheet1!$B$2:$B$3</c:f>
              <c:numCache>
                <c:formatCode>0%</c:formatCode>
                <c:ptCount val="2"/>
                <c:pt idx="0">
                  <c:v>0.91</c:v>
                </c:pt>
                <c:pt idx="1">
                  <c:v>0.09</c:v>
                </c:pt>
              </c:numCache>
            </c:numRef>
          </c:val>
          <c:extLst>
            <c:ext xmlns:c16="http://schemas.microsoft.com/office/drawing/2014/chart" uri="{C3380CC4-5D6E-409C-BE32-E72D297353CC}">
              <c16:uniqueId val="{00000004-2754-45B1-9471-C32C3DB90C11}"/>
            </c:ext>
          </c:extLst>
        </c:ser>
        <c:dLbls>
          <c:showLegendKey val="0"/>
          <c:showVal val="0"/>
          <c:showCatName val="0"/>
          <c:showSerName val="0"/>
          <c:showPercent val="0"/>
          <c:showBubbleSize val="0"/>
          <c:showLeaderLines val="1"/>
        </c:dLbls>
        <c:firstSliceAng val="263"/>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Entry>
      <c:layout>
        <c:manualLayout>
          <c:xMode val="edge"/>
          <c:yMode val="edge"/>
          <c:x val="7.9102245569495685E-3"/>
          <c:y val="0.20984400611981149"/>
          <c:w val="0.32634969172175299"/>
          <c:h val="0.1857612923885316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62632-A638-1947-BE88-3415FF154957}" type="doc">
      <dgm:prSet loTypeId="urn:microsoft.com/office/officeart/2005/8/layout/orgChart1" loCatId="" qsTypeId="urn:microsoft.com/office/officeart/2005/8/quickstyle/simple2" qsCatId="simple" csTypeId="urn:microsoft.com/office/officeart/2005/8/colors/accent3_3" csCatId="accent3" phldr="1"/>
      <dgm:spPr/>
      <dgm:t>
        <a:bodyPr/>
        <a:lstStyle/>
        <a:p>
          <a:endParaRPr lang="en-US"/>
        </a:p>
      </dgm:t>
    </dgm:pt>
    <dgm:pt modelId="{F39BD061-4D12-7345-8ECA-8CEE107EEB9C}">
      <dgm:prSet phldrT="[Text]" custT="1"/>
      <dgm:spPr/>
      <dgm:t>
        <a:bodyPr/>
        <a:lstStyle/>
        <a:p>
          <a:r>
            <a:rPr lang="en-US" sz="1200" b="0" dirty="0">
              <a:solidFill>
                <a:schemeClr val="bg1">
                  <a:lumMod val="95000"/>
                </a:schemeClr>
              </a:solidFill>
              <a:latin typeface="Arial" panose="020B0604020202020204" pitchFamily="34" charset="0"/>
              <a:cs typeface="Arial" panose="020B0604020202020204" pitchFamily="34" charset="0"/>
            </a:rPr>
            <a:t>ARM A: Low RS 0-10</a:t>
          </a:r>
        </a:p>
        <a:p>
          <a:r>
            <a:rPr lang="en-US" sz="1200" b="0" dirty="0">
              <a:solidFill>
                <a:schemeClr val="bg1">
                  <a:lumMod val="95000"/>
                </a:schemeClr>
              </a:solidFill>
              <a:latin typeface="Arial" panose="020B0604020202020204" pitchFamily="34" charset="0"/>
              <a:cs typeface="Arial" panose="020B0604020202020204" pitchFamily="34" charset="0"/>
            </a:rPr>
            <a:t> (N=1619 evaluable)</a:t>
          </a:r>
        </a:p>
        <a:p>
          <a:r>
            <a:rPr lang="en-US" sz="1200" b="0" dirty="0">
              <a:solidFill>
                <a:srgbClr val="CBD7D1"/>
              </a:solidFill>
              <a:latin typeface="Arial" panose="020B0604020202020204" pitchFamily="34" charset="0"/>
              <a:cs typeface="Arial" panose="020B0604020202020204" pitchFamily="34" charset="0"/>
            </a:rPr>
            <a:t>ASSIGN</a:t>
          </a:r>
        </a:p>
        <a:p>
          <a:r>
            <a:rPr lang="en-US" sz="1200" b="0" dirty="0">
              <a:solidFill>
                <a:schemeClr val="accent1">
                  <a:lumMod val="60000"/>
                  <a:lumOff val="40000"/>
                </a:schemeClr>
              </a:solidFill>
              <a:latin typeface="Arial" panose="020B0604020202020204" pitchFamily="34" charset="0"/>
              <a:cs typeface="Arial" panose="020B0604020202020204" pitchFamily="34" charset="0"/>
            </a:rPr>
            <a:t>Endocrine Therapy (ET)</a:t>
          </a:r>
        </a:p>
      </dgm:t>
    </dgm:pt>
    <dgm:pt modelId="{9A34BA1A-1816-9E49-8122-EAC03D5FD86F}" type="parTrans" cxnId="{93BC69F4-410D-6443-B561-55DDE8F228F3}">
      <dgm:prSet/>
      <dgm:spPr>
        <a:ln>
          <a:solidFill>
            <a:schemeClr val="bg1"/>
          </a:solidFill>
        </a:ln>
      </dgm:spPr>
      <dgm:t>
        <a:bodyPr/>
        <a:lstStyle/>
        <a:p>
          <a:endParaRPr lang="en-US" sz="1200" b="0">
            <a:solidFill>
              <a:schemeClr val="bg1"/>
            </a:solidFill>
            <a:latin typeface="Arial" panose="020B0604020202020204" pitchFamily="34" charset="0"/>
            <a:cs typeface="Arial" panose="020B0604020202020204" pitchFamily="34" charset="0"/>
          </a:endParaRPr>
        </a:p>
      </dgm:t>
    </dgm:pt>
    <dgm:pt modelId="{B7E59611-F7FC-8341-8343-8907CE59D894}" type="sibTrans" cxnId="{93BC69F4-410D-6443-B561-55DDE8F228F3}">
      <dgm:prSet/>
      <dgm:spPr/>
      <dgm:t>
        <a:bodyPr/>
        <a:lstStyle/>
        <a:p>
          <a:endParaRPr lang="en-US"/>
        </a:p>
      </dgm:t>
    </dgm:pt>
    <dgm:pt modelId="{AFFEE07F-4830-2D4F-A2BA-AE2725A6BBEE}">
      <dgm:prSet phldrT="[Text]" custT="1"/>
      <dgm:spPr/>
      <dgm:t>
        <a:bodyPr/>
        <a:lstStyle/>
        <a:p>
          <a:r>
            <a:rPr lang="en-US" sz="1200" b="0" dirty="0">
              <a:solidFill>
                <a:schemeClr val="bg1"/>
              </a:solidFill>
              <a:latin typeface="Arial" panose="020B0604020202020204" pitchFamily="34" charset="0"/>
              <a:cs typeface="Arial" panose="020B0604020202020204" pitchFamily="34" charset="0"/>
            </a:rPr>
            <a:t>ARM D: High RS 26-100</a:t>
          </a:r>
        </a:p>
        <a:p>
          <a:r>
            <a:rPr lang="en-US" sz="1200" b="0" dirty="0">
              <a:solidFill>
                <a:schemeClr val="bg1"/>
              </a:solidFill>
              <a:latin typeface="Arial" panose="020B0604020202020204" pitchFamily="34" charset="0"/>
              <a:cs typeface="Arial" panose="020B0604020202020204" pitchFamily="34" charset="0"/>
            </a:rPr>
            <a:t> (N=1389 evaluable)</a:t>
          </a:r>
        </a:p>
        <a:p>
          <a:r>
            <a:rPr lang="en-US" sz="1200" b="0" dirty="0">
              <a:solidFill>
                <a:schemeClr val="bg2"/>
              </a:solidFill>
              <a:latin typeface="Arial" panose="020B0604020202020204" pitchFamily="34" charset="0"/>
              <a:cs typeface="Arial" panose="020B0604020202020204" pitchFamily="34" charset="0"/>
            </a:rPr>
            <a:t>ASSIGN</a:t>
          </a:r>
        </a:p>
        <a:p>
          <a:r>
            <a:rPr lang="en-US" sz="1200" b="0" dirty="0">
              <a:solidFill>
                <a:srgbClr val="FFFF00"/>
              </a:solidFill>
              <a:latin typeface="Arial" panose="020B0604020202020204" pitchFamily="34" charset="0"/>
              <a:cs typeface="Arial" panose="020B0604020202020204" pitchFamily="34" charset="0"/>
            </a:rPr>
            <a:t>ET + Chemo</a:t>
          </a:r>
        </a:p>
      </dgm:t>
    </dgm:pt>
    <dgm:pt modelId="{E77FFF24-3918-C448-9385-573853B00DC8}" type="parTrans" cxnId="{8D4C6CE2-66D8-314D-80A0-709C8342C2A0}">
      <dgm:prSet/>
      <dgm:spPr>
        <a:ln>
          <a:solidFill>
            <a:schemeClr val="bg1"/>
          </a:solidFill>
        </a:ln>
      </dgm:spPr>
      <dgm:t>
        <a:bodyPr/>
        <a:lstStyle/>
        <a:p>
          <a:endParaRPr lang="en-US" sz="1200" b="0">
            <a:solidFill>
              <a:schemeClr val="bg1"/>
            </a:solidFill>
            <a:latin typeface="Arial" panose="020B0604020202020204" pitchFamily="34" charset="0"/>
            <a:cs typeface="Arial" panose="020B0604020202020204" pitchFamily="34" charset="0"/>
          </a:endParaRPr>
        </a:p>
      </dgm:t>
    </dgm:pt>
    <dgm:pt modelId="{E297B229-A875-764D-996C-70DEEC3E8648}" type="sibTrans" cxnId="{8D4C6CE2-66D8-314D-80A0-709C8342C2A0}">
      <dgm:prSet/>
      <dgm:spPr/>
      <dgm:t>
        <a:bodyPr/>
        <a:lstStyle/>
        <a:p>
          <a:endParaRPr lang="en-US"/>
        </a:p>
      </dgm:t>
    </dgm:pt>
    <dgm:pt modelId="{FFF4B018-03CD-0244-BE34-80532ADF3FDE}">
      <dgm:prSet phldrT="[Text]" custT="1"/>
      <dgm:spPr/>
      <dgm:t>
        <a:bodyPr/>
        <a:lstStyle/>
        <a:p>
          <a:r>
            <a:rPr lang="en-US" sz="1200" b="0" dirty="0">
              <a:solidFill>
                <a:srgbClr val="FFC000"/>
              </a:solidFill>
              <a:latin typeface="Arial" panose="020B0604020202020204" pitchFamily="34" charset="0"/>
              <a:cs typeface="Arial" panose="020B0604020202020204" pitchFamily="34" charset="0"/>
            </a:rPr>
            <a:t>Mid-Range RS 11-25</a:t>
          </a:r>
        </a:p>
        <a:p>
          <a:r>
            <a:rPr lang="en-US" sz="1200" b="0" dirty="0">
              <a:solidFill>
                <a:schemeClr val="bg1"/>
              </a:solidFill>
              <a:latin typeface="Arial" panose="020B0604020202020204" pitchFamily="34" charset="0"/>
              <a:cs typeface="Arial" panose="020B0604020202020204" pitchFamily="34" charset="0"/>
            </a:rPr>
            <a:t>(N=6711 evaluable)</a:t>
          </a:r>
        </a:p>
        <a:p>
          <a:r>
            <a:rPr lang="en-US" sz="1200" b="0" dirty="0">
              <a:solidFill>
                <a:srgbClr val="FFC000"/>
              </a:solidFill>
              <a:latin typeface="Arial" panose="020B0604020202020204" pitchFamily="34" charset="0"/>
              <a:cs typeface="Arial" panose="020B0604020202020204" pitchFamily="34" charset="0"/>
            </a:rPr>
            <a:t>RANDOMIZE</a:t>
          </a:r>
        </a:p>
        <a:p>
          <a:r>
            <a:rPr lang="en-US" sz="1200" b="0" dirty="0">
              <a:solidFill>
                <a:schemeClr val="bg1"/>
              </a:solidFill>
              <a:latin typeface="Arial" panose="020B0604020202020204" pitchFamily="34" charset="0"/>
              <a:cs typeface="Arial" panose="020B0604020202020204" pitchFamily="34" charset="0"/>
            </a:rPr>
            <a:t>Stratification Factors: </a:t>
          </a:r>
        </a:p>
        <a:p>
          <a:r>
            <a:rPr lang="en-US" sz="1200" b="0" dirty="0">
              <a:solidFill>
                <a:schemeClr val="bg1"/>
              </a:solidFill>
              <a:latin typeface="Arial" panose="020B0604020202020204" pitchFamily="34" charset="0"/>
              <a:cs typeface="Arial" panose="020B0604020202020204" pitchFamily="34" charset="0"/>
            </a:rPr>
            <a:t>Menopausal Status, Planned Chemotherapy, Planned Radiation, and RS 11-15, 16-20, 21-25</a:t>
          </a:r>
        </a:p>
      </dgm:t>
    </dgm:pt>
    <dgm:pt modelId="{614219E7-3396-8C43-8F22-F65EF8D5E265}" type="parTrans" cxnId="{119B670B-749E-E44A-B792-5EB71AFAA3FA}">
      <dgm:prSet/>
      <dgm:spPr>
        <a:ln>
          <a:solidFill>
            <a:schemeClr val="bg1"/>
          </a:solidFill>
        </a:ln>
      </dgm:spPr>
      <dgm:t>
        <a:bodyPr/>
        <a:lstStyle/>
        <a:p>
          <a:endParaRPr lang="en-US" sz="1200" b="0">
            <a:solidFill>
              <a:schemeClr val="bg1"/>
            </a:solidFill>
            <a:latin typeface="Arial" panose="020B0604020202020204" pitchFamily="34" charset="0"/>
            <a:cs typeface="Arial" panose="020B0604020202020204" pitchFamily="34" charset="0"/>
          </a:endParaRPr>
        </a:p>
      </dgm:t>
    </dgm:pt>
    <dgm:pt modelId="{94253131-B1A8-A74C-B3FF-2338ACEBB782}" type="sibTrans" cxnId="{119B670B-749E-E44A-B792-5EB71AFAA3FA}">
      <dgm:prSet/>
      <dgm:spPr/>
      <dgm:t>
        <a:bodyPr/>
        <a:lstStyle/>
        <a:p>
          <a:endParaRPr lang="en-US"/>
        </a:p>
      </dgm:t>
    </dgm:pt>
    <dgm:pt modelId="{B03C112C-1377-C840-9FFF-C511B533C268}" type="asst">
      <dgm:prSet custT="1"/>
      <dgm:spPr/>
      <dgm:t>
        <a:bodyPr/>
        <a:lstStyle/>
        <a:p>
          <a:r>
            <a:rPr lang="en-US" sz="1200" b="0" dirty="0">
              <a:solidFill>
                <a:schemeClr val="accent1">
                  <a:lumMod val="60000"/>
                  <a:lumOff val="40000"/>
                </a:schemeClr>
              </a:solidFill>
              <a:latin typeface="Arial" panose="020B0604020202020204" pitchFamily="34" charset="0"/>
              <a:cs typeface="Arial" panose="020B0604020202020204" pitchFamily="34" charset="0"/>
            </a:rPr>
            <a:t>ARM B: Experimental Arm</a:t>
          </a:r>
        </a:p>
        <a:p>
          <a:r>
            <a:rPr lang="en-US" sz="1200" b="0" dirty="0">
              <a:solidFill>
                <a:schemeClr val="bg1"/>
              </a:solidFill>
              <a:latin typeface="Arial" panose="020B0604020202020204" pitchFamily="34" charset="0"/>
              <a:cs typeface="Arial" panose="020B0604020202020204" pitchFamily="34" charset="0"/>
            </a:rPr>
            <a:t>(N=3399)</a:t>
          </a:r>
        </a:p>
        <a:p>
          <a:r>
            <a:rPr lang="en-US" sz="1200" b="0" dirty="0">
              <a:solidFill>
                <a:schemeClr val="accent1">
                  <a:lumMod val="60000"/>
                  <a:lumOff val="40000"/>
                </a:schemeClr>
              </a:solidFill>
              <a:latin typeface="Arial" panose="020B0604020202020204" pitchFamily="34" charset="0"/>
              <a:cs typeface="Arial" panose="020B0604020202020204" pitchFamily="34" charset="0"/>
            </a:rPr>
            <a:t>ET Alone</a:t>
          </a:r>
        </a:p>
      </dgm:t>
    </dgm:pt>
    <dgm:pt modelId="{F1761BBB-3D7F-4545-8BD8-0218973B4C06}" type="parTrans" cxnId="{B7CED0B0-6C5E-B44D-8D91-A049B3EC95D2}">
      <dgm:prSet/>
      <dgm:spPr>
        <a:ln>
          <a:solidFill>
            <a:schemeClr val="bg1"/>
          </a:solidFill>
        </a:ln>
      </dgm:spPr>
      <dgm:t>
        <a:bodyPr/>
        <a:lstStyle/>
        <a:p>
          <a:endParaRPr lang="en-US" sz="1200" b="0">
            <a:solidFill>
              <a:schemeClr val="bg1"/>
            </a:solidFill>
            <a:latin typeface="Arial" panose="020B0604020202020204" pitchFamily="34" charset="0"/>
            <a:cs typeface="Arial" panose="020B0604020202020204" pitchFamily="34" charset="0"/>
          </a:endParaRPr>
        </a:p>
      </dgm:t>
    </dgm:pt>
    <dgm:pt modelId="{5E70BD54-C3E2-B442-9CC3-3C4101473B40}" type="sibTrans" cxnId="{B7CED0B0-6C5E-B44D-8D91-A049B3EC95D2}">
      <dgm:prSet/>
      <dgm:spPr/>
      <dgm:t>
        <a:bodyPr/>
        <a:lstStyle/>
        <a:p>
          <a:endParaRPr lang="en-US"/>
        </a:p>
      </dgm:t>
    </dgm:pt>
    <dgm:pt modelId="{E33B1995-51B4-DE43-9C42-4AC33E4932D9}" type="asst">
      <dgm:prSet custT="1"/>
      <dgm:spPr/>
      <dgm:t>
        <a:bodyPr/>
        <a:lstStyle/>
        <a:p>
          <a:r>
            <a:rPr lang="en-US" sz="1200" b="0" dirty="0">
              <a:solidFill>
                <a:srgbClr val="FFFF00"/>
              </a:solidFill>
              <a:latin typeface="Arial" panose="020B0604020202020204" pitchFamily="34" charset="0"/>
              <a:cs typeface="Arial" panose="020B0604020202020204" pitchFamily="34" charset="0"/>
            </a:rPr>
            <a:t>ARM C: Standard Arm</a:t>
          </a:r>
        </a:p>
        <a:p>
          <a:r>
            <a:rPr lang="en-US" sz="1200" b="0" dirty="0">
              <a:solidFill>
                <a:schemeClr val="bg1"/>
              </a:solidFill>
              <a:latin typeface="Arial" panose="020B0604020202020204" pitchFamily="34" charset="0"/>
              <a:cs typeface="Arial" panose="020B0604020202020204" pitchFamily="34" charset="0"/>
            </a:rPr>
            <a:t>(N=3312)</a:t>
          </a:r>
        </a:p>
        <a:p>
          <a:r>
            <a:rPr lang="en-US" sz="1200" b="0" dirty="0">
              <a:solidFill>
                <a:srgbClr val="FFFF00"/>
              </a:solidFill>
              <a:latin typeface="Arial" panose="020B0604020202020204" pitchFamily="34" charset="0"/>
              <a:cs typeface="Arial" panose="020B0604020202020204" pitchFamily="34" charset="0"/>
            </a:rPr>
            <a:t>ET + Chemo</a:t>
          </a:r>
        </a:p>
      </dgm:t>
    </dgm:pt>
    <dgm:pt modelId="{4567AA0E-CB94-8C40-B969-EA90E997A399}" type="parTrans" cxnId="{C239D062-BE2E-7046-896F-0A6147CD01E3}">
      <dgm:prSet/>
      <dgm:spPr>
        <a:ln>
          <a:solidFill>
            <a:schemeClr val="bg1"/>
          </a:solidFill>
        </a:ln>
      </dgm:spPr>
      <dgm:t>
        <a:bodyPr/>
        <a:lstStyle/>
        <a:p>
          <a:endParaRPr lang="en-US" sz="1200" b="0">
            <a:solidFill>
              <a:schemeClr val="bg1"/>
            </a:solidFill>
            <a:latin typeface="Arial" panose="020B0604020202020204" pitchFamily="34" charset="0"/>
            <a:cs typeface="Arial" panose="020B0604020202020204" pitchFamily="34" charset="0"/>
          </a:endParaRPr>
        </a:p>
      </dgm:t>
    </dgm:pt>
    <dgm:pt modelId="{64EF03D6-D39E-4C46-B353-2AB146435406}" type="sibTrans" cxnId="{C239D062-BE2E-7046-896F-0A6147CD01E3}">
      <dgm:prSet/>
      <dgm:spPr/>
      <dgm:t>
        <a:bodyPr/>
        <a:lstStyle/>
        <a:p>
          <a:endParaRPr lang="en-US"/>
        </a:p>
      </dgm:t>
    </dgm:pt>
    <dgm:pt modelId="{FF94BFAE-2523-454A-963C-0C24782B3FE2}">
      <dgm:prSet phldrT="[Text]" custT="1"/>
      <dgm:spPr>
        <a:ln>
          <a:solidFill>
            <a:srgbClr val="FFFF00"/>
          </a:solidFill>
        </a:ln>
      </dgm:spPr>
      <dgm:t>
        <a:bodyPr/>
        <a:lstStyle/>
        <a:p>
          <a:r>
            <a:rPr lang="en-US" sz="1200" b="0" dirty="0">
              <a:solidFill>
                <a:schemeClr val="bg1"/>
              </a:solidFill>
              <a:latin typeface="Arial" panose="020B0604020202020204" pitchFamily="34" charset="0"/>
              <a:cs typeface="Arial" panose="020B0604020202020204" pitchFamily="34" charset="0"/>
            </a:rPr>
            <a:t>Preregister </a:t>
          </a:r>
          <a:r>
            <a:rPr lang="mr-IN" sz="1200" b="0" dirty="0">
              <a:solidFill>
                <a:schemeClr val="bg1"/>
              </a:solidFill>
              <a:latin typeface="Arial" panose="020B0604020202020204" pitchFamily="34" charset="0"/>
            </a:rPr>
            <a:t>–</a:t>
          </a:r>
          <a:r>
            <a:rPr lang="en-US" sz="1200" b="0" dirty="0">
              <a:solidFill>
                <a:schemeClr val="bg1"/>
              </a:solidFill>
              <a:latin typeface="Arial" panose="020B0604020202020204" pitchFamily="34" charset="0"/>
              <a:cs typeface="Arial" panose="020B0604020202020204" pitchFamily="34" charset="0"/>
            </a:rPr>
            <a:t> Oncotype DX RS (N=11,232)</a:t>
          </a:r>
        </a:p>
        <a:p>
          <a:endParaRPr lang="en-US" sz="1200" b="0" dirty="0">
            <a:solidFill>
              <a:schemeClr val="bg1"/>
            </a:solidFill>
            <a:latin typeface="Arial" panose="020B0604020202020204" pitchFamily="34" charset="0"/>
            <a:cs typeface="Arial" panose="020B0604020202020204" pitchFamily="34" charset="0"/>
          </a:endParaRPr>
        </a:p>
        <a:p>
          <a:r>
            <a:rPr lang="en-US" sz="1200" b="0" dirty="0">
              <a:solidFill>
                <a:schemeClr val="bg1"/>
              </a:solidFill>
              <a:latin typeface="Arial" panose="020B0604020202020204" pitchFamily="34" charset="0"/>
              <a:cs typeface="Arial" panose="020B0604020202020204" pitchFamily="34" charset="0"/>
            </a:rPr>
            <a:t>Register (N=10,273)</a:t>
          </a:r>
        </a:p>
      </dgm:t>
    </dgm:pt>
    <dgm:pt modelId="{CA53D678-5502-9B46-9BD9-16DAAE00BA9F}" type="sibTrans" cxnId="{2F3F3072-423E-9240-9084-A4067BD22B92}">
      <dgm:prSet/>
      <dgm:spPr/>
      <dgm:t>
        <a:bodyPr/>
        <a:lstStyle/>
        <a:p>
          <a:endParaRPr lang="en-US"/>
        </a:p>
      </dgm:t>
    </dgm:pt>
    <dgm:pt modelId="{65441852-6F29-E940-A93A-9531C5E3C3B1}" type="parTrans" cxnId="{2F3F3072-423E-9240-9084-A4067BD22B92}">
      <dgm:prSet/>
      <dgm:spPr/>
      <dgm:t>
        <a:bodyPr/>
        <a:lstStyle/>
        <a:p>
          <a:endParaRPr lang="en-US"/>
        </a:p>
      </dgm:t>
    </dgm:pt>
    <dgm:pt modelId="{18AAE713-20E4-FA45-80D3-72ACBA9D7695}" type="pres">
      <dgm:prSet presAssocID="{75262632-A638-1947-BE88-3415FF154957}" presName="hierChild1" presStyleCnt="0">
        <dgm:presLayoutVars>
          <dgm:orgChart val="1"/>
          <dgm:chPref val="1"/>
          <dgm:dir/>
          <dgm:animOne val="branch"/>
          <dgm:animLvl val="lvl"/>
          <dgm:resizeHandles/>
        </dgm:presLayoutVars>
      </dgm:prSet>
      <dgm:spPr/>
    </dgm:pt>
    <dgm:pt modelId="{82B16B77-73C7-1041-8BB4-4203A8654B6A}" type="pres">
      <dgm:prSet presAssocID="{FF94BFAE-2523-454A-963C-0C24782B3FE2}" presName="hierRoot1" presStyleCnt="0">
        <dgm:presLayoutVars>
          <dgm:hierBranch val="init"/>
        </dgm:presLayoutVars>
      </dgm:prSet>
      <dgm:spPr/>
    </dgm:pt>
    <dgm:pt modelId="{D72B8E96-B899-CA4E-96AE-B481A6BDA28D}" type="pres">
      <dgm:prSet presAssocID="{FF94BFAE-2523-454A-963C-0C24782B3FE2}" presName="rootComposite1" presStyleCnt="0"/>
      <dgm:spPr/>
    </dgm:pt>
    <dgm:pt modelId="{80991FF1-D16E-A548-B6D9-1B5FB4C3EEDE}" type="pres">
      <dgm:prSet presAssocID="{FF94BFAE-2523-454A-963C-0C24782B3FE2}" presName="rootText1" presStyleLbl="node0" presStyleIdx="0" presStyleCnt="1" custScaleX="315285" custScaleY="133917" custLinFactNeighborX="0" custLinFactNeighborY="7370">
        <dgm:presLayoutVars>
          <dgm:chPref val="3"/>
        </dgm:presLayoutVars>
      </dgm:prSet>
      <dgm:spPr/>
    </dgm:pt>
    <dgm:pt modelId="{C0EEC072-04B9-2143-BA64-E16FB7AD84AB}" type="pres">
      <dgm:prSet presAssocID="{FF94BFAE-2523-454A-963C-0C24782B3FE2}" presName="rootConnector1" presStyleLbl="node1" presStyleIdx="0" presStyleCnt="0"/>
      <dgm:spPr/>
    </dgm:pt>
    <dgm:pt modelId="{DBFBFB85-56F7-3440-B71D-6D85036B4E31}" type="pres">
      <dgm:prSet presAssocID="{FF94BFAE-2523-454A-963C-0C24782B3FE2}" presName="hierChild2" presStyleCnt="0"/>
      <dgm:spPr/>
    </dgm:pt>
    <dgm:pt modelId="{0F1B3F36-BF01-9349-A1C7-2CAFA4B1FD87}" type="pres">
      <dgm:prSet presAssocID="{9A34BA1A-1816-9E49-8122-EAC03D5FD86F}" presName="Name37" presStyleLbl="parChTrans1D2" presStyleIdx="0" presStyleCnt="3"/>
      <dgm:spPr/>
    </dgm:pt>
    <dgm:pt modelId="{393C3CBB-B8DD-2549-AFDF-1FA39DC62111}" type="pres">
      <dgm:prSet presAssocID="{F39BD061-4D12-7345-8ECA-8CEE107EEB9C}" presName="hierRoot2" presStyleCnt="0">
        <dgm:presLayoutVars>
          <dgm:hierBranch val="init"/>
        </dgm:presLayoutVars>
      </dgm:prSet>
      <dgm:spPr/>
    </dgm:pt>
    <dgm:pt modelId="{174DFD45-52E2-D642-AC75-8B6581B297C5}" type="pres">
      <dgm:prSet presAssocID="{F39BD061-4D12-7345-8ECA-8CEE107EEB9C}" presName="rootComposite" presStyleCnt="0"/>
      <dgm:spPr/>
    </dgm:pt>
    <dgm:pt modelId="{A1298B30-3944-E24F-80A1-B8FD8F4E0BD9}" type="pres">
      <dgm:prSet presAssocID="{F39BD061-4D12-7345-8ECA-8CEE107EEB9C}" presName="rootText" presStyleLbl="node2" presStyleIdx="0" presStyleCnt="3" custScaleX="181004" custScaleY="222915" custLinFactNeighborX="-48987" custLinFactNeighborY="-2949">
        <dgm:presLayoutVars>
          <dgm:chPref val="3"/>
        </dgm:presLayoutVars>
      </dgm:prSet>
      <dgm:spPr/>
    </dgm:pt>
    <dgm:pt modelId="{08B838BD-E398-4742-AD01-747ED1F523CB}" type="pres">
      <dgm:prSet presAssocID="{F39BD061-4D12-7345-8ECA-8CEE107EEB9C}" presName="rootConnector" presStyleLbl="node2" presStyleIdx="0" presStyleCnt="3"/>
      <dgm:spPr/>
    </dgm:pt>
    <dgm:pt modelId="{C6CA8ADD-B616-D54E-A840-373689FAF40F}" type="pres">
      <dgm:prSet presAssocID="{F39BD061-4D12-7345-8ECA-8CEE107EEB9C}" presName="hierChild4" presStyleCnt="0"/>
      <dgm:spPr/>
    </dgm:pt>
    <dgm:pt modelId="{9486B273-21E9-7249-B76B-21E3FC07AA5A}" type="pres">
      <dgm:prSet presAssocID="{F39BD061-4D12-7345-8ECA-8CEE107EEB9C}" presName="hierChild5" presStyleCnt="0"/>
      <dgm:spPr/>
    </dgm:pt>
    <dgm:pt modelId="{79A66DA1-606B-C145-8801-AEE11E5AF96C}" type="pres">
      <dgm:prSet presAssocID="{614219E7-3396-8C43-8F22-F65EF8D5E265}" presName="Name37" presStyleLbl="parChTrans1D2" presStyleIdx="1" presStyleCnt="3"/>
      <dgm:spPr/>
    </dgm:pt>
    <dgm:pt modelId="{56AD7E7C-7AC6-9749-A6D0-324B811971BE}" type="pres">
      <dgm:prSet presAssocID="{FFF4B018-03CD-0244-BE34-80532ADF3FDE}" presName="hierRoot2" presStyleCnt="0">
        <dgm:presLayoutVars>
          <dgm:hierBranch val="init"/>
        </dgm:presLayoutVars>
      </dgm:prSet>
      <dgm:spPr/>
    </dgm:pt>
    <dgm:pt modelId="{BB102A0D-DB62-D845-897B-BC34E625EC1C}" type="pres">
      <dgm:prSet presAssocID="{FFF4B018-03CD-0244-BE34-80532ADF3FDE}" presName="rootComposite" presStyleCnt="0"/>
      <dgm:spPr/>
    </dgm:pt>
    <dgm:pt modelId="{7C9E4716-D902-2146-8959-E2FB605EC824}" type="pres">
      <dgm:prSet presAssocID="{FFF4B018-03CD-0244-BE34-80532ADF3FDE}" presName="rootText" presStyleLbl="node2" presStyleIdx="1" presStyleCnt="3" custScaleX="316278" custScaleY="250054" custLinFactNeighborX="-2117" custLinFactNeighborY="15634">
        <dgm:presLayoutVars>
          <dgm:chPref val="3"/>
        </dgm:presLayoutVars>
      </dgm:prSet>
      <dgm:spPr/>
    </dgm:pt>
    <dgm:pt modelId="{2453C9DD-B487-444C-8156-4E738829F6D2}" type="pres">
      <dgm:prSet presAssocID="{FFF4B018-03CD-0244-BE34-80532ADF3FDE}" presName="rootConnector" presStyleLbl="node2" presStyleIdx="1" presStyleCnt="3"/>
      <dgm:spPr/>
    </dgm:pt>
    <dgm:pt modelId="{CEB8615B-92C7-764A-9A9C-5D49EC5A6482}" type="pres">
      <dgm:prSet presAssocID="{FFF4B018-03CD-0244-BE34-80532ADF3FDE}" presName="hierChild4" presStyleCnt="0"/>
      <dgm:spPr/>
    </dgm:pt>
    <dgm:pt modelId="{E05AAA58-8EA4-3B42-AED6-2ACFDDA94C09}" type="pres">
      <dgm:prSet presAssocID="{FFF4B018-03CD-0244-BE34-80532ADF3FDE}" presName="hierChild5" presStyleCnt="0"/>
      <dgm:spPr/>
    </dgm:pt>
    <dgm:pt modelId="{BC64316E-4371-B042-ABC2-781F12B5AFD1}" type="pres">
      <dgm:prSet presAssocID="{F1761BBB-3D7F-4545-8BD8-0218973B4C06}" presName="Name111" presStyleLbl="parChTrans1D3" presStyleIdx="0" presStyleCnt="2"/>
      <dgm:spPr/>
    </dgm:pt>
    <dgm:pt modelId="{56D3FC1F-8C0E-AA47-9066-DE3295E1075F}" type="pres">
      <dgm:prSet presAssocID="{B03C112C-1377-C840-9FFF-C511B533C268}" presName="hierRoot3" presStyleCnt="0">
        <dgm:presLayoutVars>
          <dgm:hierBranch val="init"/>
        </dgm:presLayoutVars>
      </dgm:prSet>
      <dgm:spPr/>
    </dgm:pt>
    <dgm:pt modelId="{47E2AA33-171E-8E4F-AE08-7A3053FB8DBA}" type="pres">
      <dgm:prSet presAssocID="{B03C112C-1377-C840-9FFF-C511B533C268}" presName="rootComposite3" presStyleCnt="0"/>
      <dgm:spPr/>
    </dgm:pt>
    <dgm:pt modelId="{6249702F-1D84-7445-8975-7DF52D8F69C2}" type="pres">
      <dgm:prSet presAssocID="{B03C112C-1377-C840-9FFF-C511B533C268}" presName="rootText3" presStyleLbl="asst2" presStyleIdx="0" presStyleCnt="2" custScaleX="201460" custScaleY="142843" custLinFactNeighborX="-15507" custLinFactNeighborY="9340">
        <dgm:presLayoutVars>
          <dgm:chPref val="3"/>
        </dgm:presLayoutVars>
      </dgm:prSet>
      <dgm:spPr/>
    </dgm:pt>
    <dgm:pt modelId="{9720B5DC-8082-114D-A233-8B442D9FA0AE}" type="pres">
      <dgm:prSet presAssocID="{B03C112C-1377-C840-9FFF-C511B533C268}" presName="rootConnector3" presStyleLbl="asst2" presStyleIdx="0" presStyleCnt="2"/>
      <dgm:spPr/>
    </dgm:pt>
    <dgm:pt modelId="{2E3160AA-F505-F445-B65A-53271509CC01}" type="pres">
      <dgm:prSet presAssocID="{B03C112C-1377-C840-9FFF-C511B533C268}" presName="hierChild6" presStyleCnt="0"/>
      <dgm:spPr/>
    </dgm:pt>
    <dgm:pt modelId="{512186D8-A9D3-EF4B-BF4F-B52AE2E33416}" type="pres">
      <dgm:prSet presAssocID="{B03C112C-1377-C840-9FFF-C511B533C268}" presName="hierChild7" presStyleCnt="0"/>
      <dgm:spPr/>
    </dgm:pt>
    <dgm:pt modelId="{2152EC6B-F8D8-D94C-9A94-FC1DC5234FD7}" type="pres">
      <dgm:prSet presAssocID="{4567AA0E-CB94-8C40-B969-EA90E997A399}" presName="Name111" presStyleLbl="parChTrans1D3" presStyleIdx="1" presStyleCnt="2"/>
      <dgm:spPr/>
    </dgm:pt>
    <dgm:pt modelId="{FEDC69A4-AF79-2E47-B13C-6DBF357E2027}" type="pres">
      <dgm:prSet presAssocID="{E33B1995-51B4-DE43-9C42-4AC33E4932D9}" presName="hierRoot3" presStyleCnt="0">
        <dgm:presLayoutVars>
          <dgm:hierBranch val="init"/>
        </dgm:presLayoutVars>
      </dgm:prSet>
      <dgm:spPr/>
    </dgm:pt>
    <dgm:pt modelId="{3367025C-D275-0844-BA5D-57FBF5335B0E}" type="pres">
      <dgm:prSet presAssocID="{E33B1995-51B4-DE43-9C42-4AC33E4932D9}" presName="rootComposite3" presStyleCnt="0"/>
      <dgm:spPr/>
    </dgm:pt>
    <dgm:pt modelId="{AAF0D91B-BD5D-1A41-B480-2DDC859AB463}" type="pres">
      <dgm:prSet presAssocID="{E33B1995-51B4-DE43-9C42-4AC33E4932D9}" presName="rootText3" presStyleLbl="asst2" presStyleIdx="1" presStyleCnt="2" custScaleX="172888" custScaleY="141799" custLinFactNeighborX="7582" custLinFactNeighborY="9862">
        <dgm:presLayoutVars>
          <dgm:chPref val="3"/>
        </dgm:presLayoutVars>
      </dgm:prSet>
      <dgm:spPr/>
    </dgm:pt>
    <dgm:pt modelId="{8D8ADBC0-2EAE-054D-A0F8-A3698B69CF28}" type="pres">
      <dgm:prSet presAssocID="{E33B1995-51B4-DE43-9C42-4AC33E4932D9}" presName="rootConnector3" presStyleLbl="asst2" presStyleIdx="1" presStyleCnt="2"/>
      <dgm:spPr/>
    </dgm:pt>
    <dgm:pt modelId="{B1EA2B35-6D05-914C-924A-F1503355191E}" type="pres">
      <dgm:prSet presAssocID="{E33B1995-51B4-DE43-9C42-4AC33E4932D9}" presName="hierChild6" presStyleCnt="0"/>
      <dgm:spPr/>
    </dgm:pt>
    <dgm:pt modelId="{65F0641B-45D2-0043-837C-806E583BC110}" type="pres">
      <dgm:prSet presAssocID="{E33B1995-51B4-DE43-9C42-4AC33E4932D9}" presName="hierChild7" presStyleCnt="0"/>
      <dgm:spPr/>
    </dgm:pt>
    <dgm:pt modelId="{59FBC62C-DF72-7B42-B6AE-BFD34626EE58}" type="pres">
      <dgm:prSet presAssocID="{E77FFF24-3918-C448-9385-573853B00DC8}" presName="Name37" presStyleLbl="parChTrans1D2" presStyleIdx="2" presStyleCnt="3"/>
      <dgm:spPr/>
    </dgm:pt>
    <dgm:pt modelId="{6F01D963-F901-704C-A4C2-1ECBF454320B}" type="pres">
      <dgm:prSet presAssocID="{AFFEE07F-4830-2D4F-A2BA-AE2725A6BBEE}" presName="hierRoot2" presStyleCnt="0">
        <dgm:presLayoutVars>
          <dgm:hierBranch val="init"/>
        </dgm:presLayoutVars>
      </dgm:prSet>
      <dgm:spPr/>
    </dgm:pt>
    <dgm:pt modelId="{68FE3D0E-F9A1-D440-A370-989C4FB882B7}" type="pres">
      <dgm:prSet presAssocID="{AFFEE07F-4830-2D4F-A2BA-AE2725A6BBEE}" presName="rootComposite" presStyleCnt="0"/>
      <dgm:spPr/>
    </dgm:pt>
    <dgm:pt modelId="{8F06DB18-A03A-0E49-A5E8-489AC39D47E6}" type="pres">
      <dgm:prSet presAssocID="{AFFEE07F-4830-2D4F-A2BA-AE2725A6BBEE}" presName="rootText" presStyleLbl="node2" presStyleIdx="2" presStyleCnt="3" custScaleX="176770" custScaleY="197478" custLinFactNeighborX="59280" custLinFactNeighborY="-348">
        <dgm:presLayoutVars>
          <dgm:chPref val="3"/>
        </dgm:presLayoutVars>
      </dgm:prSet>
      <dgm:spPr/>
    </dgm:pt>
    <dgm:pt modelId="{9E7B9BF3-C394-BC44-8D44-4E101AF057C4}" type="pres">
      <dgm:prSet presAssocID="{AFFEE07F-4830-2D4F-A2BA-AE2725A6BBEE}" presName="rootConnector" presStyleLbl="node2" presStyleIdx="2" presStyleCnt="3"/>
      <dgm:spPr/>
    </dgm:pt>
    <dgm:pt modelId="{65177327-2F0F-274B-A5E5-A99A92898885}" type="pres">
      <dgm:prSet presAssocID="{AFFEE07F-4830-2D4F-A2BA-AE2725A6BBEE}" presName="hierChild4" presStyleCnt="0"/>
      <dgm:spPr/>
    </dgm:pt>
    <dgm:pt modelId="{B3F520DE-59E1-EA47-A00F-BBF02145D3D1}" type="pres">
      <dgm:prSet presAssocID="{AFFEE07F-4830-2D4F-A2BA-AE2725A6BBEE}" presName="hierChild5" presStyleCnt="0"/>
      <dgm:spPr/>
    </dgm:pt>
    <dgm:pt modelId="{2ADEF2E8-3731-1342-98F0-6A649881C694}" type="pres">
      <dgm:prSet presAssocID="{FF94BFAE-2523-454A-963C-0C24782B3FE2}" presName="hierChild3" presStyleCnt="0"/>
      <dgm:spPr/>
    </dgm:pt>
  </dgm:ptLst>
  <dgm:cxnLst>
    <dgm:cxn modelId="{EB7F7700-1D74-8449-A191-2D52190E9807}" type="presOf" srcId="{AFFEE07F-4830-2D4F-A2BA-AE2725A6BBEE}" destId="{9E7B9BF3-C394-BC44-8D44-4E101AF057C4}" srcOrd="1" destOrd="0" presId="urn:microsoft.com/office/officeart/2005/8/layout/orgChart1"/>
    <dgm:cxn modelId="{119B670B-749E-E44A-B792-5EB71AFAA3FA}" srcId="{FF94BFAE-2523-454A-963C-0C24782B3FE2}" destId="{FFF4B018-03CD-0244-BE34-80532ADF3FDE}" srcOrd="1" destOrd="0" parTransId="{614219E7-3396-8C43-8F22-F65EF8D5E265}" sibTransId="{94253131-B1A8-A74C-B3FF-2338ACEBB782}"/>
    <dgm:cxn modelId="{56ECA411-8C01-9744-9635-E5729212CF63}" type="presOf" srcId="{F39BD061-4D12-7345-8ECA-8CEE107EEB9C}" destId="{A1298B30-3944-E24F-80A1-B8FD8F4E0BD9}" srcOrd="0" destOrd="0" presId="urn:microsoft.com/office/officeart/2005/8/layout/orgChart1"/>
    <dgm:cxn modelId="{00250D2E-21BE-2C40-A4D3-912FD76F6104}" type="presOf" srcId="{AFFEE07F-4830-2D4F-A2BA-AE2725A6BBEE}" destId="{8F06DB18-A03A-0E49-A5E8-489AC39D47E6}" srcOrd="0" destOrd="0" presId="urn:microsoft.com/office/officeart/2005/8/layout/orgChart1"/>
    <dgm:cxn modelId="{55537E3A-1389-AE44-8E6E-624163DC22EA}" type="presOf" srcId="{4567AA0E-CB94-8C40-B969-EA90E997A399}" destId="{2152EC6B-F8D8-D94C-9A94-FC1DC5234FD7}" srcOrd="0" destOrd="0" presId="urn:microsoft.com/office/officeart/2005/8/layout/orgChart1"/>
    <dgm:cxn modelId="{57AC2F4F-EDC7-DA46-9A46-6B7E7F81BC7C}" type="presOf" srcId="{B03C112C-1377-C840-9FFF-C511B533C268}" destId="{9720B5DC-8082-114D-A233-8B442D9FA0AE}" srcOrd="1" destOrd="0" presId="urn:microsoft.com/office/officeart/2005/8/layout/orgChart1"/>
    <dgm:cxn modelId="{B8322D5E-E8CC-F14E-8322-05F0C0AE3E27}" type="presOf" srcId="{9A34BA1A-1816-9E49-8122-EAC03D5FD86F}" destId="{0F1B3F36-BF01-9349-A1C7-2CAFA4B1FD87}" srcOrd="0" destOrd="0" presId="urn:microsoft.com/office/officeart/2005/8/layout/orgChart1"/>
    <dgm:cxn modelId="{C239D062-BE2E-7046-896F-0A6147CD01E3}" srcId="{FFF4B018-03CD-0244-BE34-80532ADF3FDE}" destId="{E33B1995-51B4-DE43-9C42-4AC33E4932D9}" srcOrd="1" destOrd="0" parTransId="{4567AA0E-CB94-8C40-B969-EA90E997A399}" sibTransId="{64EF03D6-D39E-4C46-B353-2AB146435406}"/>
    <dgm:cxn modelId="{FDB1D465-B4D8-F146-B562-ADEB8941A5B1}" type="presOf" srcId="{F1761BBB-3D7F-4545-8BD8-0218973B4C06}" destId="{BC64316E-4371-B042-ABC2-781F12B5AFD1}" srcOrd="0" destOrd="0" presId="urn:microsoft.com/office/officeart/2005/8/layout/orgChart1"/>
    <dgm:cxn modelId="{2B4D3A66-3B27-DA48-A7BE-A3A44902EC17}" type="presOf" srcId="{FF94BFAE-2523-454A-963C-0C24782B3FE2}" destId="{80991FF1-D16E-A548-B6D9-1B5FB4C3EEDE}" srcOrd="0" destOrd="0" presId="urn:microsoft.com/office/officeart/2005/8/layout/orgChart1"/>
    <dgm:cxn modelId="{E40C676B-B066-854E-80E4-01A736235A9B}" type="presOf" srcId="{B03C112C-1377-C840-9FFF-C511B533C268}" destId="{6249702F-1D84-7445-8975-7DF52D8F69C2}" srcOrd="0" destOrd="0" presId="urn:microsoft.com/office/officeart/2005/8/layout/orgChart1"/>
    <dgm:cxn modelId="{2F3F3072-423E-9240-9084-A4067BD22B92}" srcId="{75262632-A638-1947-BE88-3415FF154957}" destId="{FF94BFAE-2523-454A-963C-0C24782B3FE2}" srcOrd="0" destOrd="0" parTransId="{65441852-6F29-E940-A93A-9531C5E3C3B1}" sibTransId="{CA53D678-5502-9B46-9BD9-16DAAE00BA9F}"/>
    <dgm:cxn modelId="{79110790-AB36-3941-BE46-A56F42D76352}" type="presOf" srcId="{E77FFF24-3918-C448-9385-573853B00DC8}" destId="{59FBC62C-DF72-7B42-B6AE-BFD34626EE58}" srcOrd="0" destOrd="0" presId="urn:microsoft.com/office/officeart/2005/8/layout/orgChart1"/>
    <dgm:cxn modelId="{FCFC5B97-C2EE-B745-89AB-D66A14C70363}" type="presOf" srcId="{614219E7-3396-8C43-8F22-F65EF8D5E265}" destId="{79A66DA1-606B-C145-8801-AEE11E5AF96C}" srcOrd="0" destOrd="0" presId="urn:microsoft.com/office/officeart/2005/8/layout/orgChart1"/>
    <dgm:cxn modelId="{B7CED0B0-6C5E-B44D-8D91-A049B3EC95D2}" srcId="{FFF4B018-03CD-0244-BE34-80532ADF3FDE}" destId="{B03C112C-1377-C840-9FFF-C511B533C268}" srcOrd="0" destOrd="0" parTransId="{F1761BBB-3D7F-4545-8BD8-0218973B4C06}" sibTransId="{5E70BD54-C3E2-B442-9CC3-3C4101473B40}"/>
    <dgm:cxn modelId="{1F4B0BB4-CBE4-BB4A-ADCB-1F8986ADD4D5}" type="presOf" srcId="{E33B1995-51B4-DE43-9C42-4AC33E4932D9}" destId="{AAF0D91B-BD5D-1A41-B480-2DDC859AB463}" srcOrd="0" destOrd="0" presId="urn:microsoft.com/office/officeart/2005/8/layout/orgChart1"/>
    <dgm:cxn modelId="{1CCA77C7-4E9E-8F40-885E-B9471C441F3D}" type="presOf" srcId="{FF94BFAE-2523-454A-963C-0C24782B3FE2}" destId="{C0EEC072-04B9-2143-BA64-E16FB7AD84AB}" srcOrd="1" destOrd="0" presId="urn:microsoft.com/office/officeart/2005/8/layout/orgChart1"/>
    <dgm:cxn modelId="{3EC658C8-C773-0147-8009-30C10FDA07BD}" type="presOf" srcId="{F39BD061-4D12-7345-8ECA-8CEE107EEB9C}" destId="{08B838BD-E398-4742-AD01-747ED1F523CB}" srcOrd="1" destOrd="0" presId="urn:microsoft.com/office/officeart/2005/8/layout/orgChart1"/>
    <dgm:cxn modelId="{6BA357D3-D837-144B-9C1B-817C04EF50DF}" type="presOf" srcId="{FFF4B018-03CD-0244-BE34-80532ADF3FDE}" destId="{7C9E4716-D902-2146-8959-E2FB605EC824}" srcOrd="0" destOrd="0" presId="urn:microsoft.com/office/officeart/2005/8/layout/orgChart1"/>
    <dgm:cxn modelId="{362D05D9-CFAF-CB4C-9F73-2301A5351763}" type="presOf" srcId="{FFF4B018-03CD-0244-BE34-80532ADF3FDE}" destId="{2453C9DD-B487-444C-8156-4E738829F6D2}" srcOrd="1" destOrd="0" presId="urn:microsoft.com/office/officeart/2005/8/layout/orgChart1"/>
    <dgm:cxn modelId="{1FCF1EDB-4E62-F24F-B855-C0CC9A184835}" type="presOf" srcId="{E33B1995-51B4-DE43-9C42-4AC33E4932D9}" destId="{8D8ADBC0-2EAE-054D-A0F8-A3698B69CF28}" srcOrd="1" destOrd="0" presId="urn:microsoft.com/office/officeart/2005/8/layout/orgChart1"/>
    <dgm:cxn modelId="{8D4C6CE2-66D8-314D-80A0-709C8342C2A0}" srcId="{FF94BFAE-2523-454A-963C-0C24782B3FE2}" destId="{AFFEE07F-4830-2D4F-A2BA-AE2725A6BBEE}" srcOrd="2" destOrd="0" parTransId="{E77FFF24-3918-C448-9385-573853B00DC8}" sibTransId="{E297B229-A875-764D-996C-70DEEC3E8648}"/>
    <dgm:cxn modelId="{347A36F4-F53C-3B4B-B674-BA233100D42E}" type="presOf" srcId="{75262632-A638-1947-BE88-3415FF154957}" destId="{18AAE713-20E4-FA45-80D3-72ACBA9D7695}" srcOrd="0" destOrd="0" presId="urn:microsoft.com/office/officeart/2005/8/layout/orgChart1"/>
    <dgm:cxn modelId="{93BC69F4-410D-6443-B561-55DDE8F228F3}" srcId="{FF94BFAE-2523-454A-963C-0C24782B3FE2}" destId="{F39BD061-4D12-7345-8ECA-8CEE107EEB9C}" srcOrd="0" destOrd="0" parTransId="{9A34BA1A-1816-9E49-8122-EAC03D5FD86F}" sibTransId="{B7E59611-F7FC-8341-8343-8907CE59D894}"/>
    <dgm:cxn modelId="{37FF4D20-984A-2346-B538-914CC4EED42B}" type="presParOf" srcId="{18AAE713-20E4-FA45-80D3-72ACBA9D7695}" destId="{82B16B77-73C7-1041-8BB4-4203A8654B6A}" srcOrd="0" destOrd="0" presId="urn:microsoft.com/office/officeart/2005/8/layout/orgChart1"/>
    <dgm:cxn modelId="{AE571F5C-3829-9A4A-99B0-B5DE7AA643B2}" type="presParOf" srcId="{82B16B77-73C7-1041-8BB4-4203A8654B6A}" destId="{D72B8E96-B899-CA4E-96AE-B481A6BDA28D}" srcOrd="0" destOrd="0" presId="urn:microsoft.com/office/officeart/2005/8/layout/orgChart1"/>
    <dgm:cxn modelId="{157EB0C4-BEEA-4B45-81D8-A0EE9753DC89}" type="presParOf" srcId="{D72B8E96-B899-CA4E-96AE-B481A6BDA28D}" destId="{80991FF1-D16E-A548-B6D9-1B5FB4C3EEDE}" srcOrd="0" destOrd="0" presId="urn:microsoft.com/office/officeart/2005/8/layout/orgChart1"/>
    <dgm:cxn modelId="{F9889B06-BBFC-474F-8C2A-54CE66163A03}" type="presParOf" srcId="{D72B8E96-B899-CA4E-96AE-B481A6BDA28D}" destId="{C0EEC072-04B9-2143-BA64-E16FB7AD84AB}" srcOrd="1" destOrd="0" presId="urn:microsoft.com/office/officeart/2005/8/layout/orgChart1"/>
    <dgm:cxn modelId="{0C935740-7F90-8A49-8329-CC52B9ED6F2B}" type="presParOf" srcId="{82B16B77-73C7-1041-8BB4-4203A8654B6A}" destId="{DBFBFB85-56F7-3440-B71D-6D85036B4E31}" srcOrd="1" destOrd="0" presId="urn:microsoft.com/office/officeart/2005/8/layout/orgChart1"/>
    <dgm:cxn modelId="{3EDE466E-6741-F348-B038-01B7930E4FA8}" type="presParOf" srcId="{DBFBFB85-56F7-3440-B71D-6D85036B4E31}" destId="{0F1B3F36-BF01-9349-A1C7-2CAFA4B1FD87}" srcOrd="0" destOrd="0" presId="urn:microsoft.com/office/officeart/2005/8/layout/orgChart1"/>
    <dgm:cxn modelId="{766F373E-5F3D-EC46-81D0-EBB47D0DBBFC}" type="presParOf" srcId="{DBFBFB85-56F7-3440-B71D-6D85036B4E31}" destId="{393C3CBB-B8DD-2549-AFDF-1FA39DC62111}" srcOrd="1" destOrd="0" presId="urn:microsoft.com/office/officeart/2005/8/layout/orgChart1"/>
    <dgm:cxn modelId="{51F6B3E4-40C7-2843-80F7-8D89FD7D39D3}" type="presParOf" srcId="{393C3CBB-B8DD-2549-AFDF-1FA39DC62111}" destId="{174DFD45-52E2-D642-AC75-8B6581B297C5}" srcOrd="0" destOrd="0" presId="urn:microsoft.com/office/officeart/2005/8/layout/orgChart1"/>
    <dgm:cxn modelId="{06086EAE-1D1D-A748-A93B-381ACA06D27E}" type="presParOf" srcId="{174DFD45-52E2-D642-AC75-8B6581B297C5}" destId="{A1298B30-3944-E24F-80A1-B8FD8F4E0BD9}" srcOrd="0" destOrd="0" presId="urn:microsoft.com/office/officeart/2005/8/layout/orgChart1"/>
    <dgm:cxn modelId="{941EEE6C-C21F-5345-8E57-8CE0A1C615DE}" type="presParOf" srcId="{174DFD45-52E2-D642-AC75-8B6581B297C5}" destId="{08B838BD-E398-4742-AD01-747ED1F523CB}" srcOrd="1" destOrd="0" presId="urn:microsoft.com/office/officeart/2005/8/layout/orgChart1"/>
    <dgm:cxn modelId="{80604DE2-9C11-B84D-8B20-DC32852EDC7E}" type="presParOf" srcId="{393C3CBB-B8DD-2549-AFDF-1FA39DC62111}" destId="{C6CA8ADD-B616-D54E-A840-373689FAF40F}" srcOrd="1" destOrd="0" presId="urn:microsoft.com/office/officeart/2005/8/layout/orgChart1"/>
    <dgm:cxn modelId="{8F5A7D55-5885-5741-8E5E-FBC3A2211504}" type="presParOf" srcId="{393C3CBB-B8DD-2549-AFDF-1FA39DC62111}" destId="{9486B273-21E9-7249-B76B-21E3FC07AA5A}" srcOrd="2" destOrd="0" presId="urn:microsoft.com/office/officeart/2005/8/layout/orgChart1"/>
    <dgm:cxn modelId="{FC7402FE-327B-2948-AC89-03DBFEC503FC}" type="presParOf" srcId="{DBFBFB85-56F7-3440-B71D-6D85036B4E31}" destId="{79A66DA1-606B-C145-8801-AEE11E5AF96C}" srcOrd="2" destOrd="0" presId="urn:microsoft.com/office/officeart/2005/8/layout/orgChart1"/>
    <dgm:cxn modelId="{51FC9C3F-A5B4-584D-A656-615CC700358E}" type="presParOf" srcId="{DBFBFB85-56F7-3440-B71D-6D85036B4E31}" destId="{56AD7E7C-7AC6-9749-A6D0-324B811971BE}" srcOrd="3" destOrd="0" presId="urn:microsoft.com/office/officeart/2005/8/layout/orgChart1"/>
    <dgm:cxn modelId="{D0FA44EC-D34A-0443-A6FC-1CC60CB65DD2}" type="presParOf" srcId="{56AD7E7C-7AC6-9749-A6D0-324B811971BE}" destId="{BB102A0D-DB62-D845-897B-BC34E625EC1C}" srcOrd="0" destOrd="0" presId="urn:microsoft.com/office/officeart/2005/8/layout/orgChart1"/>
    <dgm:cxn modelId="{169F9CB8-B5D8-DC40-94BC-5A7E2A9A1BB4}" type="presParOf" srcId="{BB102A0D-DB62-D845-897B-BC34E625EC1C}" destId="{7C9E4716-D902-2146-8959-E2FB605EC824}" srcOrd="0" destOrd="0" presId="urn:microsoft.com/office/officeart/2005/8/layout/orgChart1"/>
    <dgm:cxn modelId="{3451604B-D385-EE4E-B2BB-01A8319DEFB9}" type="presParOf" srcId="{BB102A0D-DB62-D845-897B-BC34E625EC1C}" destId="{2453C9DD-B487-444C-8156-4E738829F6D2}" srcOrd="1" destOrd="0" presId="urn:microsoft.com/office/officeart/2005/8/layout/orgChart1"/>
    <dgm:cxn modelId="{3F1EF21F-2F6B-9F48-B0A3-DE2149C128F8}" type="presParOf" srcId="{56AD7E7C-7AC6-9749-A6D0-324B811971BE}" destId="{CEB8615B-92C7-764A-9A9C-5D49EC5A6482}" srcOrd="1" destOrd="0" presId="urn:microsoft.com/office/officeart/2005/8/layout/orgChart1"/>
    <dgm:cxn modelId="{41986647-E91F-1E48-A444-6B7718A4E31D}" type="presParOf" srcId="{56AD7E7C-7AC6-9749-A6D0-324B811971BE}" destId="{E05AAA58-8EA4-3B42-AED6-2ACFDDA94C09}" srcOrd="2" destOrd="0" presId="urn:microsoft.com/office/officeart/2005/8/layout/orgChart1"/>
    <dgm:cxn modelId="{CB18BAF1-C59A-D342-A33D-E358DFEB8DF8}" type="presParOf" srcId="{E05AAA58-8EA4-3B42-AED6-2ACFDDA94C09}" destId="{BC64316E-4371-B042-ABC2-781F12B5AFD1}" srcOrd="0" destOrd="0" presId="urn:microsoft.com/office/officeart/2005/8/layout/orgChart1"/>
    <dgm:cxn modelId="{C0BFD65C-F1FE-C24A-BA6F-6C63CC51C539}" type="presParOf" srcId="{E05AAA58-8EA4-3B42-AED6-2ACFDDA94C09}" destId="{56D3FC1F-8C0E-AA47-9066-DE3295E1075F}" srcOrd="1" destOrd="0" presId="urn:microsoft.com/office/officeart/2005/8/layout/orgChart1"/>
    <dgm:cxn modelId="{D34419D6-5DBB-4140-9CE5-4476693E8CF6}" type="presParOf" srcId="{56D3FC1F-8C0E-AA47-9066-DE3295E1075F}" destId="{47E2AA33-171E-8E4F-AE08-7A3053FB8DBA}" srcOrd="0" destOrd="0" presId="urn:microsoft.com/office/officeart/2005/8/layout/orgChart1"/>
    <dgm:cxn modelId="{D50DE499-3663-C745-80D1-7BA8DC7AD47C}" type="presParOf" srcId="{47E2AA33-171E-8E4F-AE08-7A3053FB8DBA}" destId="{6249702F-1D84-7445-8975-7DF52D8F69C2}" srcOrd="0" destOrd="0" presId="urn:microsoft.com/office/officeart/2005/8/layout/orgChart1"/>
    <dgm:cxn modelId="{43A76D64-98C1-D849-828A-1785D5B65AC0}" type="presParOf" srcId="{47E2AA33-171E-8E4F-AE08-7A3053FB8DBA}" destId="{9720B5DC-8082-114D-A233-8B442D9FA0AE}" srcOrd="1" destOrd="0" presId="urn:microsoft.com/office/officeart/2005/8/layout/orgChart1"/>
    <dgm:cxn modelId="{DEADAB37-40A6-7C47-8CF6-80A62CFA2E8F}" type="presParOf" srcId="{56D3FC1F-8C0E-AA47-9066-DE3295E1075F}" destId="{2E3160AA-F505-F445-B65A-53271509CC01}" srcOrd="1" destOrd="0" presId="urn:microsoft.com/office/officeart/2005/8/layout/orgChart1"/>
    <dgm:cxn modelId="{2CCC34A1-6188-F944-9D7E-DA8E2147280A}" type="presParOf" srcId="{56D3FC1F-8C0E-AA47-9066-DE3295E1075F}" destId="{512186D8-A9D3-EF4B-BF4F-B52AE2E33416}" srcOrd="2" destOrd="0" presId="urn:microsoft.com/office/officeart/2005/8/layout/orgChart1"/>
    <dgm:cxn modelId="{56DFFCA9-B5B4-C742-94CE-6F3E69208B57}" type="presParOf" srcId="{E05AAA58-8EA4-3B42-AED6-2ACFDDA94C09}" destId="{2152EC6B-F8D8-D94C-9A94-FC1DC5234FD7}" srcOrd="2" destOrd="0" presId="urn:microsoft.com/office/officeart/2005/8/layout/orgChart1"/>
    <dgm:cxn modelId="{9C91F00E-E203-0B4C-A927-C2D7726DDE06}" type="presParOf" srcId="{E05AAA58-8EA4-3B42-AED6-2ACFDDA94C09}" destId="{FEDC69A4-AF79-2E47-B13C-6DBF357E2027}" srcOrd="3" destOrd="0" presId="urn:microsoft.com/office/officeart/2005/8/layout/orgChart1"/>
    <dgm:cxn modelId="{194DB816-769C-C247-BE2A-5D7BF05E8DE3}" type="presParOf" srcId="{FEDC69A4-AF79-2E47-B13C-6DBF357E2027}" destId="{3367025C-D275-0844-BA5D-57FBF5335B0E}" srcOrd="0" destOrd="0" presId="urn:microsoft.com/office/officeart/2005/8/layout/orgChart1"/>
    <dgm:cxn modelId="{DFDD5ECB-440B-314B-893C-EB541091DFB1}" type="presParOf" srcId="{3367025C-D275-0844-BA5D-57FBF5335B0E}" destId="{AAF0D91B-BD5D-1A41-B480-2DDC859AB463}" srcOrd="0" destOrd="0" presId="urn:microsoft.com/office/officeart/2005/8/layout/orgChart1"/>
    <dgm:cxn modelId="{E2E6C36B-0A52-6045-8B76-7657B60ECCCC}" type="presParOf" srcId="{3367025C-D275-0844-BA5D-57FBF5335B0E}" destId="{8D8ADBC0-2EAE-054D-A0F8-A3698B69CF28}" srcOrd="1" destOrd="0" presId="urn:microsoft.com/office/officeart/2005/8/layout/orgChart1"/>
    <dgm:cxn modelId="{AA7A0EA1-870F-E746-8DED-7F0FF85C4652}" type="presParOf" srcId="{FEDC69A4-AF79-2E47-B13C-6DBF357E2027}" destId="{B1EA2B35-6D05-914C-924A-F1503355191E}" srcOrd="1" destOrd="0" presId="urn:microsoft.com/office/officeart/2005/8/layout/orgChart1"/>
    <dgm:cxn modelId="{72EE3A8D-2C71-D04F-9333-A9F2C31B0814}" type="presParOf" srcId="{FEDC69A4-AF79-2E47-B13C-6DBF357E2027}" destId="{65F0641B-45D2-0043-837C-806E583BC110}" srcOrd="2" destOrd="0" presId="urn:microsoft.com/office/officeart/2005/8/layout/orgChart1"/>
    <dgm:cxn modelId="{9EAD3DE7-406C-7C49-9DE7-4E8153C5671B}" type="presParOf" srcId="{DBFBFB85-56F7-3440-B71D-6D85036B4E31}" destId="{59FBC62C-DF72-7B42-B6AE-BFD34626EE58}" srcOrd="4" destOrd="0" presId="urn:microsoft.com/office/officeart/2005/8/layout/orgChart1"/>
    <dgm:cxn modelId="{91D1F7CA-26E3-A24A-A8DA-FFC9916DC048}" type="presParOf" srcId="{DBFBFB85-56F7-3440-B71D-6D85036B4E31}" destId="{6F01D963-F901-704C-A4C2-1ECBF454320B}" srcOrd="5" destOrd="0" presId="urn:microsoft.com/office/officeart/2005/8/layout/orgChart1"/>
    <dgm:cxn modelId="{DA944C9E-DADE-8342-933D-114BBFF956A7}" type="presParOf" srcId="{6F01D963-F901-704C-A4C2-1ECBF454320B}" destId="{68FE3D0E-F9A1-D440-A370-989C4FB882B7}" srcOrd="0" destOrd="0" presId="urn:microsoft.com/office/officeart/2005/8/layout/orgChart1"/>
    <dgm:cxn modelId="{BEEDFCBF-C6DE-2C44-B201-7FE091CBC217}" type="presParOf" srcId="{68FE3D0E-F9A1-D440-A370-989C4FB882B7}" destId="{8F06DB18-A03A-0E49-A5E8-489AC39D47E6}" srcOrd="0" destOrd="0" presId="urn:microsoft.com/office/officeart/2005/8/layout/orgChart1"/>
    <dgm:cxn modelId="{5B568304-0AE1-8F42-88A4-DAAF81659EC3}" type="presParOf" srcId="{68FE3D0E-F9A1-D440-A370-989C4FB882B7}" destId="{9E7B9BF3-C394-BC44-8D44-4E101AF057C4}" srcOrd="1" destOrd="0" presId="urn:microsoft.com/office/officeart/2005/8/layout/orgChart1"/>
    <dgm:cxn modelId="{BEF4A930-3D7B-A543-BCED-ECB9A88FC09C}" type="presParOf" srcId="{6F01D963-F901-704C-A4C2-1ECBF454320B}" destId="{65177327-2F0F-274B-A5E5-A99A92898885}" srcOrd="1" destOrd="0" presId="urn:microsoft.com/office/officeart/2005/8/layout/orgChart1"/>
    <dgm:cxn modelId="{5217DE7D-93E6-A044-99E3-9F687DEFD661}" type="presParOf" srcId="{6F01D963-F901-704C-A4C2-1ECBF454320B}" destId="{B3F520DE-59E1-EA47-A00F-BBF02145D3D1}" srcOrd="2" destOrd="0" presId="urn:microsoft.com/office/officeart/2005/8/layout/orgChart1"/>
    <dgm:cxn modelId="{9AF9A00F-9E8C-654B-A5E1-C54807A77E41}" type="presParOf" srcId="{82B16B77-73C7-1041-8BB4-4203A8654B6A}" destId="{2ADEF2E8-3731-1342-98F0-6A649881C694}"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BC62C-DF72-7B42-B6AE-BFD34626EE58}">
      <dsp:nvSpPr>
        <dsp:cNvPr id="0" name=""/>
        <dsp:cNvSpPr/>
      </dsp:nvSpPr>
      <dsp:spPr>
        <a:xfrm>
          <a:off x="4065090" y="776524"/>
          <a:ext cx="3094709" cy="188191"/>
        </a:xfrm>
        <a:custGeom>
          <a:avLst/>
          <a:gdLst/>
          <a:ahLst/>
          <a:cxnLst/>
          <a:rect l="0" t="0" r="0" b="0"/>
          <a:pathLst>
            <a:path>
              <a:moveTo>
                <a:pt x="0" y="0"/>
              </a:moveTo>
              <a:lnTo>
                <a:pt x="0" y="72911"/>
              </a:lnTo>
              <a:lnTo>
                <a:pt x="3094709" y="72911"/>
              </a:lnTo>
              <a:lnTo>
                <a:pt x="3094709" y="188191"/>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152EC6B-F8D8-D94C-9A94-FC1DC5234FD7}">
      <dsp:nvSpPr>
        <dsp:cNvPr id="0" name=""/>
        <dsp:cNvSpPr/>
      </dsp:nvSpPr>
      <dsp:spPr>
        <a:xfrm>
          <a:off x="4065090" y="2425123"/>
          <a:ext cx="221765" cy="540599"/>
        </a:xfrm>
        <a:custGeom>
          <a:avLst/>
          <a:gdLst/>
          <a:ahLst/>
          <a:cxnLst/>
          <a:rect l="0" t="0" r="0" b="0"/>
          <a:pathLst>
            <a:path>
              <a:moveTo>
                <a:pt x="0" y="0"/>
              </a:moveTo>
              <a:lnTo>
                <a:pt x="0" y="540599"/>
              </a:lnTo>
              <a:lnTo>
                <a:pt x="221765" y="540599"/>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C64316E-4371-B042-ABC2-781F12B5AFD1}">
      <dsp:nvSpPr>
        <dsp:cNvPr id="0" name=""/>
        <dsp:cNvSpPr/>
      </dsp:nvSpPr>
      <dsp:spPr>
        <a:xfrm>
          <a:off x="3802801" y="2425123"/>
          <a:ext cx="262288" cy="537733"/>
        </a:xfrm>
        <a:custGeom>
          <a:avLst/>
          <a:gdLst/>
          <a:ahLst/>
          <a:cxnLst/>
          <a:rect l="0" t="0" r="0" b="0"/>
          <a:pathLst>
            <a:path>
              <a:moveTo>
                <a:pt x="262288" y="0"/>
              </a:moveTo>
              <a:lnTo>
                <a:pt x="262288" y="537733"/>
              </a:lnTo>
              <a:lnTo>
                <a:pt x="0" y="53773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79A66DA1-606B-C145-8801-AEE11E5AF96C}">
      <dsp:nvSpPr>
        <dsp:cNvPr id="0" name=""/>
        <dsp:cNvSpPr/>
      </dsp:nvSpPr>
      <dsp:spPr>
        <a:xfrm>
          <a:off x="4019370" y="776524"/>
          <a:ext cx="91440" cy="275924"/>
        </a:xfrm>
        <a:custGeom>
          <a:avLst/>
          <a:gdLst/>
          <a:ahLst/>
          <a:cxnLst/>
          <a:rect l="0" t="0" r="0" b="0"/>
          <a:pathLst>
            <a:path>
              <a:moveTo>
                <a:pt x="45720" y="0"/>
              </a:moveTo>
              <a:lnTo>
                <a:pt x="45720" y="275924"/>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F1B3F36-BF01-9349-A1C7-2CAFA4B1FD87}">
      <dsp:nvSpPr>
        <dsp:cNvPr id="0" name=""/>
        <dsp:cNvSpPr/>
      </dsp:nvSpPr>
      <dsp:spPr>
        <a:xfrm>
          <a:off x="993623" y="776524"/>
          <a:ext cx="3071467" cy="173913"/>
        </a:xfrm>
        <a:custGeom>
          <a:avLst/>
          <a:gdLst/>
          <a:ahLst/>
          <a:cxnLst/>
          <a:rect l="0" t="0" r="0" b="0"/>
          <a:pathLst>
            <a:path>
              <a:moveTo>
                <a:pt x="3071467" y="0"/>
              </a:moveTo>
              <a:lnTo>
                <a:pt x="3071467" y="58633"/>
              </a:lnTo>
              <a:lnTo>
                <a:pt x="0" y="58633"/>
              </a:lnTo>
              <a:lnTo>
                <a:pt x="0" y="17391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80991FF1-D16E-A548-B6D9-1B5FB4C3EEDE}">
      <dsp:nvSpPr>
        <dsp:cNvPr id="0" name=""/>
        <dsp:cNvSpPr/>
      </dsp:nvSpPr>
      <dsp:spPr>
        <a:xfrm>
          <a:off x="2334330" y="41385"/>
          <a:ext cx="3461520" cy="735138"/>
        </a:xfrm>
        <a:prstGeom prst="rect">
          <a:avLst/>
        </a:prstGeom>
        <a:solidFill>
          <a:schemeClr val="accent3">
            <a:shade val="80000"/>
            <a:hueOff val="0"/>
            <a:satOff val="0"/>
            <a:lumOff val="0"/>
            <a:alphaOff val="0"/>
          </a:schemeClr>
        </a:solidFill>
        <a:ln w="1905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Preregister </a:t>
          </a:r>
          <a:r>
            <a:rPr lang="mr-IN" sz="1200" b="0" kern="1200" dirty="0">
              <a:solidFill>
                <a:schemeClr val="bg1"/>
              </a:solidFill>
              <a:latin typeface="Arial" panose="020B0604020202020204" pitchFamily="34" charset="0"/>
            </a:rPr>
            <a:t>–</a:t>
          </a:r>
          <a:r>
            <a:rPr lang="en-US" sz="1200" b="0" kern="1200" dirty="0">
              <a:solidFill>
                <a:schemeClr val="bg1"/>
              </a:solidFill>
              <a:latin typeface="Arial" panose="020B0604020202020204" pitchFamily="34" charset="0"/>
              <a:cs typeface="Arial" panose="020B0604020202020204" pitchFamily="34" charset="0"/>
            </a:rPr>
            <a:t> Oncotype DX RS (N=11,232)</a:t>
          </a:r>
        </a:p>
        <a:p>
          <a:pPr marL="0" lvl="0" indent="0" algn="ctr" defTabSz="533400">
            <a:lnSpc>
              <a:spcPct val="90000"/>
            </a:lnSpc>
            <a:spcBef>
              <a:spcPct val="0"/>
            </a:spcBef>
            <a:spcAft>
              <a:spcPct val="35000"/>
            </a:spcAft>
            <a:buNone/>
          </a:pPr>
          <a:endParaRPr lang="en-US" sz="1200" b="0" kern="1200" dirty="0">
            <a:solidFill>
              <a:schemeClr val="bg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Register (N=10,273)</a:t>
          </a:r>
        </a:p>
      </dsp:txBody>
      <dsp:txXfrm>
        <a:off x="2334330" y="41385"/>
        <a:ext cx="3461520" cy="735138"/>
      </dsp:txXfrm>
    </dsp:sp>
    <dsp:sp modelId="{A1298B30-3944-E24F-80A1-B8FD8F4E0BD9}">
      <dsp:nvSpPr>
        <dsp:cNvPr id="0" name=""/>
        <dsp:cNvSpPr/>
      </dsp:nvSpPr>
      <dsp:spPr>
        <a:xfrm>
          <a:off x="0" y="950437"/>
          <a:ext cx="1987246" cy="1223694"/>
        </a:xfrm>
        <a:prstGeom prst="rect">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lumMod val="95000"/>
                </a:schemeClr>
              </a:solidFill>
              <a:latin typeface="Arial" panose="020B0604020202020204" pitchFamily="34" charset="0"/>
              <a:cs typeface="Arial" panose="020B0604020202020204" pitchFamily="34" charset="0"/>
            </a:rPr>
            <a:t>ARM A: Low RS 0-10</a:t>
          </a:r>
        </a:p>
        <a:p>
          <a:pPr marL="0" lvl="0" indent="0" algn="ctr" defTabSz="533400">
            <a:lnSpc>
              <a:spcPct val="90000"/>
            </a:lnSpc>
            <a:spcBef>
              <a:spcPct val="0"/>
            </a:spcBef>
            <a:spcAft>
              <a:spcPct val="35000"/>
            </a:spcAft>
            <a:buNone/>
          </a:pPr>
          <a:r>
            <a:rPr lang="en-US" sz="1200" b="0" kern="1200" dirty="0">
              <a:solidFill>
                <a:schemeClr val="bg1">
                  <a:lumMod val="95000"/>
                </a:schemeClr>
              </a:solidFill>
              <a:latin typeface="Arial" panose="020B0604020202020204" pitchFamily="34" charset="0"/>
              <a:cs typeface="Arial" panose="020B0604020202020204" pitchFamily="34" charset="0"/>
            </a:rPr>
            <a:t> (N=1619 evaluable)</a:t>
          </a:r>
        </a:p>
        <a:p>
          <a:pPr marL="0" lvl="0" indent="0" algn="ctr" defTabSz="533400">
            <a:lnSpc>
              <a:spcPct val="90000"/>
            </a:lnSpc>
            <a:spcBef>
              <a:spcPct val="0"/>
            </a:spcBef>
            <a:spcAft>
              <a:spcPct val="35000"/>
            </a:spcAft>
            <a:buNone/>
          </a:pPr>
          <a:r>
            <a:rPr lang="en-US" sz="1200" b="0" kern="1200" dirty="0">
              <a:solidFill>
                <a:srgbClr val="CBD7D1"/>
              </a:solidFill>
              <a:latin typeface="Arial" panose="020B0604020202020204" pitchFamily="34" charset="0"/>
              <a:cs typeface="Arial" panose="020B0604020202020204" pitchFamily="34" charset="0"/>
            </a:rPr>
            <a:t>ASSIGN</a:t>
          </a:r>
        </a:p>
        <a:p>
          <a:pPr marL="0" lvl="0" indent="0" algn="ctr" defTabSz="533400">
            <a:lnSpc>
              <a:spcPct val="90000"/>
            </a:lnSpc>
            <a:spcBef>
              <a:spcPct val="0"/>
            </a:spcBef>
            <a:spcAft>
              <a:spcPct val="35000"/>
            </a:spcAft>
            <a:buNone/>
          </a:pPr>
          <a:r>
            <a:rPr lang="en-US" sz="1200" b="0" kern="1200" dirty="0">
              <a:solidFill>
                <a:schemeClr val="accent1">
                  <a:lumMod val="60000"/>
                  <a:lumOff val="40000"/>
                </a:schemeClr>
              </a:solidFill>
              <a:latin typeface="Arial" panose="020B0604020202020204" pitchFamily="34" charset="0"/>
              <a:cs typeface="Arial" panose="020B0604020202020204" pitchFamily="34" charset="0"/>
            </a:rPr>
            <a:t>Endocrine Therapy (ET)</a:t>
          </a:r>
        </a:p>
      </dsp:txBody>
      <dsp:txXfrm>
        <a:off x="0" y="950437"/>
        <a:ext cx="1987246" cy="1223694"/>
      </dsp:txXfrm>
    </dsp:sp>
    <dsp:sp modelId="{7C9E4716-D902-2146-8959-E2FB605EC824}">
      <dsp:nvSpPr>
        <dsp:cNvPr id="0" name=""/>
        <dsp:cNvSpPr/>
      </dsp:nvSpPr>
      <dsp:spPr>
        <a:xfrm>
          <a:off x="2328879" y="1052449"/>
          <a:ext cx="3472422" cy="1372673"/>
        </a:xfrm>
        <a:prstGeom prst="rect">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rgbClr val="FFC000"/>
              </a:solidFill>
              <a:latin typeface="Arial" panose="020B0604020202020204" pitchFamily="34" charset="0"/>
              <a:cs typeface="Arial" panose="020B0604020202020204" pitchFamily="34" charset="0"/>
            </a:rPr>
            <a:t>Mid-Range RS 11-25</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(N=6711 evaluable)</a:t>
          </a:r>
        </a:p>
        <a:p>
          <a:pPr marL="0" lvl="0" indent="0" algn="ctr" defTabSz="533400">
            <a:lnSpc>
              <a:spcPct val="90000"/>
            </a:lnSpc>
            <a:spcBef>
              <a:spcPct val="0"/>
            </a:spcBef>
            <a:spcAft>
              <a:spcPct val="35000"/>
            </a:spcAft>
            <a:buNone/>
          </a:pPr>
          <a:r>
            <a:rPr lang="en-US" sz="1200" b="0" kern="1200" dirty="0">
              <a:solidFill>
                <a:srgbClr val="FFC000"/>
              </a:solidFill>
              <a:latin typeface="Arial" panose="020B0604020202020204" pitchFamily="34" charset="0"/>
              <a:cs typeface="Arial" panose="020B0604020202020204" pitchFamily="34" charset="0"/>
            </a:rPr>
            <a:t>RANDOMIZE</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Stratification Factors: </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Menopausal Status, Planned Chemotherapy, Planned Radiation, and RS 11-15, 16-20, 21-25</a:t>
          </a:r>
        </a:p>
      </dsp:txBody>
      <dsp:txXfrm>
        <a:off x="2328879" y="1052449"/>
        <a:ext cx="3472422" cy="1372673"/>
      </dsp:txXfrm>
    </dsp:sp>
    <dsp:sp modelId="{6249702F-1D84-7445-8975-7DF52D8F69C2}">
      <dsp:nvSpPr>
        <dsp:cNvPr id="0" name=""/>
        <dsp:cNvSpPr/>
      </dsp:nvSpPr>
      <dsp:spPr>
        <a:xfrm>
          <a:off x="1590968" y="2570787"/>
          <a:ext cx="2211833" cy="784138"/>
        </a:xfrm>
        <a:prstGeom prst="rect">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accent1">
                  <a:lumMod val="60000"/>
                  <a:lumOff val="40000"/>
                </a:schemeClr>
              </a:solidFill>
              <a:latin typeface="Arial" panose="020B0604020202020204" pitchFamily="34" charset="0"/>
              <a:cs typeface="Arial" panose="020B0604020202020204" pitchFamily="34" charset="0"/>
            </a:rPr>
            <a:t>ARM B: Experimental Arm</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(N=3399)</a:t>
          </a:r>
        </a:p>
        <a:p>
          <a:pPr marL="0" lvl="0" indent="0" algn="ctr" defTabSz="533400">
            <a:lnSpc>
              <a:spcPct val="90000"/>
            </a:lnSpc>
            <a:spcBef>
              <a:spcPct val="0"/>
            </a:spcBef>
            <a:spcAft>
              <a:spcPct val="35000"/>
            </a:spcAft>
            <a:buNone/>
          </a:pPr>
          <a:r>
            <a:rPr lang="en-US" sz="1200" b="0" kern="1200" dirty="0">
              <a:solidFill>
                <a:schemeClr val="accent1">
                  <a:lumMod val="60000"/>
                  <a:lumOff val="40000"/>
                </a:schemeClr>
              </a:solidFill>
              <a:latin typeface="Arial" panose="020B0604020202020204" pitchFamily="34" charset="0"/>
              <a:cs typeface="Arial" panose="020B0604020202020204" pitchFamily="34" charset="0"/>
            </a:rPr>
            <a:t>ET Alone</a:t>
          </a:r>
        </a:p>
      </dsp:txBody>
      <dsp:txXfrm>
        <a:off x="1590968" y="2570787"/>
        <a:ext cx="2211833" cy="784138"/>
      </dsp:txXfrm>
    </dsp:sp>
    <dsp:sp modelId="{AAF0D91B-BD5D-1A41-B480-2DDC859AB463}">
      <dsp:nvSpPr>
        <dsp:cNvPr id="0" name=""/>
        <dsp:cNvSpPr/>
      </dsp:nvSpPr>
      <dsp:spPr>
        <a:xfrm>
          <a:off x="4286855" y="2576519"/>
          <a:ext cx="1898140" cy="778406"/>
        </a:xfrm>
        <a:prstGeom prst="rect">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rgbClr val="FFFF00"/>
              </a:solidFill>
              <a:latin typeface="Arial" panose="020B0604020202020204" pitchFamily="34" charset="0"/>
              <a:cs typeface="Arial" panose="020B0604020202020204" pitchFamily="34" charset="0"/>
            </a:rPr>
            <a:t>ARM C: Standard Arm</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(N=3312)</a:t>
          </a:r>
        </a:p>
        <a:p>
          <a:pPr marL="0" lvl="0" indent="0" algn="ctr" defTabSz="533400">
            <a:lnSpc>
              <a:spcPct val="90000"/>
            </a:lnSpc>
            <a:spcBef>
              <a:spcPct val="0"/>
            </a:spcBef>
            <a:spcAft>
              <a:spcPct val="35000"/>
            </a:spcAft>
            <a:buNone/>
          </a:pPr>
          <a:r>
            <a:rPr lang="en-US" sz="1200" b="0" kern="1200" dirty="0">
              <a:solidFill>
                <a:srgbClr val="FFFF00"/>
              </a:solidFill>
              <a:latin typeface="Arial" panose="020B0604020202020204" pitchFamily="34" charset="0"/>
              <a:cs typeface="Arial" panose="020B0604020202020204" pitchFamily="34" charset="0"/>
            </a:rPr>
            <a:t>ET + Chemo</a:t>
          </a:r>
        </a:p>
      </dsp:txBody>
      <dsp:txXfrm>
        <a:off x="4286855" y="2576519"/>
        <a:ext cx="1898140" cy="778406"/>
      </dsp:txXfrm>
    </dsp:sp>
    <dsp:sp modelId="{8F06DB18-A03A-0E49-A5E8-489AC39D47E6}">
      <dsp:nvSpPr>
        <dsp:cNvPr id="0" name=""/>
        <dsp:cNvSpPr/>
      </dsp:nvSpPr>
      <dsp:spPr>
        <a:xfrm>
          <a:off x="6189419" y="964716"/>
          <a:ext cx="1940761" cy="1084057"/>
        </a:xfrm>
        <a:prstGeom prst="rect">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ARM D: High RS 26-100</a:t>
          </a:r>
        </a:p>
        <a:p>
          <a:pPr marL="0" lvl="0" indent="0" algn="ctr" defTabSz="533400">
            <a:lnSpc>
              <a:spcPct val="90000"/>
            </a:lnSpc>
            <a:spcBef>
              <a:spcPct val="0"/>
            </a:spcBef>
            <a:spcAft>
              <a:spcPct val="35000"/>
            </a:spcAft>
            <a:buNone/>
          </a:pPr>
          <a:r>
            <a:rPr lang="en-US" sz="1200" b="0" kern="1200" dirty="0">
              <a:solidFill>
                <a:schemeClr val="bg1"/>
              </a:solidFill>
              <a:latin typeface="Arial" panose="020B0604020202020204" pitchFamily="34" charset="0"/>
              <a:cs typeface="Arial" panose="020B0604020202020204" pitchFamily="34" charset="0"/>
            </a:rPr>
            <a:t> (N=1389 evaluable)</a:t>
          </a:r>
        </a:p>
        <a:p>
          <a:pPr marL="0" lvl="0" indent="0" algn="ctr" defTabSz="533400">
            <a:lnSpc>
              <a:spcPct val="90000"/>
            </a:lnSpc>
            <a:spcBef>
              <a:spcPct val="0"/>
            </a:spcBef>
            <a:spcAft>
              <a:spcPct val="35000"/>
            </a:spcAft>
            <a:buNone/>
          </a:pPr>
          <a:r>
            <a:rPr lang="en-US" sz="1200" b="0" kern="1200" dirty="0">
              <a:solidFill>
                <a:schemeClr val="bg2"/>
              </a:solidFill>
              <a:latin typeface="Arial" panose="020B0604020202020204" pitchFamily="34" charset="0"/>
              <a:cs typeface="Arial" panose="020B0604020202020204" pitchFamily="34" charset="0"/>
            </a:rPr>
            <a:t>ASSIGN</a:t>
          </a:r>
        </a:p>
        <a:p>
          <a:pPr marL="0" lvl="0" indent="0" algn="ctr" defTabSz="533400">
            <a:lnSpc>
              <a:spcPct val="90000"/>
            </a:lnSpc>
            <a:spcBef>
              <a:spcPct val="0"/>
            </a:spcBef>
            <a:spcAft>
              <a:spcPct val="35000"/>
            </a:spcAft>
            <a:buNone/>
          </a:pPr>
          <a:r>
            <a:rPr lang="en-US" sz="1200" b="0" kern="1200" dirty="0">
              <a:solidFill>
                <a:srgbClr val="FFFF00"/>
              </a:solidFill>
              <a:latin typeface="Arial" panose="020B0604020202020204" pitchFamily="34" charset="0"/>
              <a:cs typeface="Arial" panose="020B0604020202020204" pitchFamily="34" charset="0"/>
            </a:rPr>
            <a:t>ET + Chemo</a:t>
          </a:r>
        </a:p>
      </dsp:txBody>
      <dsp:txXfrm>
        <a:off x="6189419" y="964716"/>
        <a:ext cx="1940761" cy="108405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12/12/22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scopubs.org/doi/figure/10.1200/JCO.19.02488"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378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i="0"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 Antonio Breast Cancer Symposium – December 6-10, 2022</a:t>
            </a: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76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 Antonio Breast Cancer Symposium – December 6-10, 2022</a:t>
            </a: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9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 Antonio Breast Cancer Symposium – December 6-10, 2022</a:t>
            </a: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678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88075" cy="3481387"/>
          </a:xfrm>
        </p:spPr>
      </p:sp>
      <p:sp>
        <p:nvSpPr>
          <p:cNvPr id="3" name="Notes Placeholder 2"/>
          <p:cNvSpPr>
            <a:spLocks noGrp="1"/>
          </p:cNvSpPr>
          <p:nvPr>
            <p:ph type="body" idx="1"/>
          </p:nvPr>
        </p:nvSpPr>
        <p:spPr/>
        <p:txBody>
          <a:bodyPr/>
          <a:lstStyle/>
          <a:p>
            <a:pPr defTabSz="930311" eaLnBrk="1" fontAlgn="auto" hangingPunct="1">
              <a:spcBef>
                <a:spcPts val="0"/>
              </a:spcBef>
              <a:spcAft>
                <a:spcPts val="0"/>
              </a:spcAft>
              <a:defRP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31871" rtl="0" eaLnBrk="1" fontAlgn="base" latinLnBrk="0" hangingPunct="1">
              <a:lnSpc>
                <a:spcPct val="100000"/>
              </a:lnSpc>
              <a:spcBef>
                <a:spcPct val="0"/>
              </a:spcBef>
              <a:spcAft>
                <a:spcPct val="0"/>
              </a:spcAft>
              <a:buClrTx/>
              <a:buSzTx/>
              <a:buFontTx/>
              <a:buNone/>
              <a:tabLst/>
              <a:defRPr/>
            </a:pPr>
            <a:fld id="{5FADEE37-8506-403C-B496-FEDD9FCE918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31871"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81409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31871" rtl="0" eaLnBrk="1" fontAlgn="base" latinLnBrk="0" hangingPunct="1">
              <a:lnSpc>
                <a:spcPct val="100000"/>
              </a:lnSpc>
              <a:spcBef>
                <a:spcPct val="0"/>
              </a:spcBef>
              <a:spcAft>
                <a:spcPct val="0"/>
              </a:spcAft>
              <a:buClrTx/>
              <a:buSzTx/>
              <a:buFontTx/>
              <a:buNone/>
              <a:tabLst/>
              <a:defRPr/>
            </a:pPr>
            <a:fld id="{5564B9EE-46A9-1646-BDF1-C510F5ECF9B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1871"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37434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194FEFDD-2218-BAE0-9D87-AF8F54A58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524000">
              <a:defRPr sz="2400" b="1">
                <a:solidFill>
                  <a:srgbClr val="FFFFFF"/>
                </a:solidFill>
                <a:latin typeface="Arial" panose="020B0604020202020204" pitchFamily="34" charset="0"/>
              </a:defRPr>
            </a:lvl1pPr>
            <a:lvl2pPr marL="742950" indent="-285750" defTabSz="1524000">
              <a:defRPr sz="2400" b="1">
                <a:solidFill>
                  <a:srgbClr val="FFFFFF"/>
                </a:solidFill>
                <a:latin typeface="Arial" panose="020B0604020202020204" pitchFamily="34" charset="0"/>
              </a:defRPr>
            </a:lvl2pPr>
            <a:lvl3pPr marL="1143000" indent="-228600" defTabSz="1524000">
              <a:defRPr sz="2400" b="1">
                <a:solidFill>
                  <a:srgbClr val="FFFFFF"/>
                </a:solidFill>
                <a:latin typeface="Arial" panose="020B0604020202020204" pitchFamily="34" charset="0"/>
              </a:defRPr>
            </a:lvl3pPr>
            <a:lvl4pPr marL="1600200" indent="-228600" defTabSz="1524000">
              <a:defRPr sz="2400" b="1">
                <a:solidFill>
                  <a:srgbClr val="FFFFFF"/>
                </a:solidFill>
                <a:latin typeface="Arial" panose="020B0604020202020204" pitchFamily="34" charset="0"/>
              </a:defRPr>
            </a:lvl4pPr>
            <a:lvl5pPr marL="2057400" indent="-228600" defTabSz="1524000">
              <a:defRPr sz="2400" b="1">
                <a:solidFill>
                  <a:srgbClr val="FFFFFF"/>
                </a:solidFill>
                <a:latin typeface="Arial" panose="020B0604020202020204" pitchFamily="34" charset="0"/>
              </a:defRPr>
            </a:lvl5pPr>
            <a:lvl6pPr marL="2514600" indent="-228600" defTabSz="1524000"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1524000"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1524000"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1524000"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r" defTabSz="1524000" rtl="0" eaLnBrk="1" fontAlgn="base" latinLnBrk="0" hangingPunct="1">
              <a:lnSpc>
                <a:spcPct val="100000"/>
              </a:lnSpc>
              <a:spcBef>
                <a:spcPct val="0"/>
              </a:spcBef>
              <a:spcAft>
                <a:spcPct val="0"/>
              </a:spcAft>
              <a:buClrTx/>
              <a:buSzTx/>
              <a:buFontTx/>
              <a:buNone/>
              <a:tabLst/>
              <a:defRPr/>
            </a:pPr>
            <a:fld id="{1B8AC82E-9E16-474F-A25E-990B16355CAD}" type="slidenum">
              <a:rPr kumimoji="0" lang="en-US" altLang="en-US" sz="17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524000" rtl="0" eaLnBrk="1" fontAlgn="base" latinLnBrk="0" hangingPunct="1">
                <a:lnSpc>
                  <a:spcPct val="100000"/>
                </a:lnSpc>
                <a:spcBef>
                  <a:spcPct val="0"/>
                </a:spcBef>
                <a:spcAft>
                  <a:spcPct val="0"/>
                </a:spcAft>
                <a:buClrTx/>
                <a:buSzTx/>
                <a:buFontTx/>
                <a:buNone/>
                <a:tabLst/>
                <a:defRPr/>
              </a:pPr>
              <a:t>35</a:t>
            </a:fld>
            <a:endParaRPr kumimoji="0" lang="en-US" altLang="en-US" sz="17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9875" name="Rectangle 2">
            <a:extLst>
              <a:ext uri="{FF2B5EF4-FFF2-40B4-BE49-F238E27FC236}">
                <a16:creationId xmlns:a16="http://schemas.microsoft.com/office/drawing/2014/main" id="{ADCC4786-6043-3CE1-9062-23638ED99A97}"/>
              </a:ext>
            </a:extLst>
          </p:cNvPr>
          <p:cNvSpPr>
            <a:spLocks noGrp="1" noRot="1" noChangeAspect="1" noChangeArrowheads="1" noTextEdit="1"/>
          </p:cNvSpPr>
          <p:nvPr>
            <p:ph type="sldImg"/>
          </p:nvPr>
        </p:nvSpPr>
        <p:spPr>
          <a:xfrm>
            <a:off x="304800" y="642938"/>
            <a:ext cx="6248400" cy="3516312"/>
          </a:xfrm>
          <a:ln/>
        </p:spPr>
      </p:sp>
      <p:sp>
        <p:nvSpPr>
          <p:cNvPr id="79876" name="Rectangle 3">
            <a:extLst>
              <a:ext uri="{FF2B5EF4-FFF2-40B4-BE49-F238E27FC236}">
                <a16:creationId xmlns:a16="http://schemas.microsoft.com/office/drawing/2014/main" id="{CF9BFA14-3D9B-28C3-8958-04FB888A7D78}"/>
              </a:ext>
            </a:extLst>
          </p:cNvPr>
          <p:cNvSpPr>
            <a:spLocks noGrp="1" noChangeArrowheads="1"/>
          </p:cNvSpPr>
          <p:nvPr>
            <p:ph type="body" idx="1"/>
          </p:nvPr>
        </p:nvSpPr>
        <p:spPr>
          <a:xfrm>
            <a:off x="917575" y="4344988"/>
            <a:ext cx="5024438"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0390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56 </a:t>
            </a:r>
            <a:r>
              <a:rPr lang="en-US" dirty="0" err="1"/>
              <a:t>yo</a:t>
            </a:r>
            <a:r>
              <a:rPr lang="en-US" dirty="0"/>
              <a:t>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76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6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endParaRPr lang="en-US" altLang="en-US" dirty="0">
              <a:latin typeface="Arial"/>
              <a:ea typeface="Arial"/>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1D8C7C49-4AD3-4F6E-B31A-E94729F89D2F}" type="slidenum">
              <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393110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06287-5C21-CA4E-9AE8-D22D2218D8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20447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06287-5C21-CA4E-9AE8-D22D2218D8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084975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06287-5C21-CA4E-9AE8-D22D2218D8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95407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*And looking together at both the SOFT and TEXT chemotherapy cohorts … with TEXT again in dashed lines appended to solid lines of SOFT …</a:t>
            </a:r>
          </a:p>
          <a:p>
            <a:pPr marL="0" indent="0">
              <a:buNone/>
            </a:pPr>
            <a:r>
              <a:rPr lang="en-US" dirty="0"/>
              <a:t>*In the 2 trials, there remained overall, moderate relative reductions in DR with E+OFS compared to T+OFS …</a:t>
            </a:r>
          </a:p>
          <a:p>
            <a:pPr marL="0" indent="0">
              <a:buNone/>
            </a:pPr>
            <a:r>
              <a:rPr lang="en-US" dirty="0"/>
              <a:t>*which resulted in abs reductions in DR at 12 </a:t>
            </a:r>
            <a:r>
              <a:rPr lang="en-US" dirty="0" err="1"/>
              <a:t>yrs</a:t>
            </a:r>
            <a:r>
              <a:rPr lang="en-US" dirty="0"/>
              <a:t> of 1.9% in SOFT and 2.4% in the TEXT cohort.</a:t>
            </a:r>
          </a:p>
          <a:p>
            <a:r>
              <a:rPr lang="en-US" dirty="0"/>
              <a:t>*Survival was not consistently improved…</a:t>
            </a:r>
          </a:p>
          <a:p>
            <a:r>
              <a:rPr lang="en-US" dirty="0"/>
              <a:t>*It was without improvement in SOFT at 12 </a:t>
            </a:r>
            <a:r>
              <a:rPr lang="en-US" dirty="0" err="1"/>
              <a:t>yrs</a:t>
            </a:r>
            <a:r>
              <a:rPr lang="en-US" dirty="0"/>
              <a:t>, and with a later-emergent improvement in survival of 2.6% at 12 </a:t>
            </a:r>
            <a:r>
              <a:rPr lang="en-US" dirty="0" err="1"/>
              <a:t>yrs</a:t>
            </a:r>
            <a:r>
              <a:rPr lang="en-US" dirty="0"/>
              <a:t> in TEXT.</a:t>
            </a:r>
          </a:p>
          <a:p>
            <a:r>
              <a:rPr lang="en-US" dirty="0"/>
              <a:t>*86% of deaths were after a BC event in these cohorts.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64B9EE-46A9-1646-BDF1-C510F5ECF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471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653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6A453B76-649C-1047-AB39-06CD9CC3743F}" type="datetime1">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12/12/22</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145A613-7C39-204D-9E84-E8628D5964A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61</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2748832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4D43FB02-34E6-4BBB-8C42-B4982BFEA027}"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62</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4107204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300">
              <a:defRPr/>
            </a:pPr>
            <a:endParaRPr lang="en-US">
              <a:solidFill>
                <a:srgbClr val="000000"/>
              </a:solidFill>
              <a:latin typeface="Courier"/>
              <a:ea typeface="Times New Roman" panose="02020603050405020304" pitchFamily="18" charset="0"/>
              <a:cs typeface="Courier"/>
            </a:endParaRPr>
          </a:p>
        </p:txBody>
      </p:sp>
      <p:sp>
        <p:nvSpPr>
          <p:cNvPr id="4" name="Date Placeholder 3"/>
          <p:cNvSpPr>
            <a:spLocks noGrp="1"/>
          </p:cNvSpPr>
          <p:nvPr>
            <p:ph type="dt" idx="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6A453B76-649C-1047-AB39-06CD9CC3743F}" type="datetime1">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12/12/22</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F145A613-7C39-204D-9E84-E8628D5964A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63</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2189765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0A8F02-27C3-634C-93F4-1370B390DAD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97313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533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0" defTabSz="685749" fontAlgn="auto">
              <a:lnSpc>
                <a:spcPct val="80000"/>
              </a:lnSpc>
              <a:spcBef>
                <a:spcPts val="0"/>
              </a:spcBef>
              <a:spcAft>
                <a:spcPts val="0"/>
              </a:spcAft>
              <a:buClr>
                <a:srgbClr val="3894A2"/>
              </a:buClr>
              <a:buFont typeface="+mj-lt"/>
              <a:buNone/>
              <a:defRPr/>
            </a:pPr>
            <a:endParaRPr lang="en-US" sz="10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988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E74F6C9F-B6B0-4C4C-A662-9016CF36FE50}"/>
              </a:ext>
            </a:extLst>
          </p:cNvPr>
          <p:cNvSpPr>
            <a:spLocks noGrp="1" noRot="1" noChangeAspect="1" noChangeArrowheads="1" noTextEdit="1"/>
          </p:cNvSpPr>
          <p:nvPr>
            <p:ph type="sldImg"/>
          </p:nvPr>
        </p:nvSpPr>
        <p:spPr>
          <a:xfrm>
            <a:off x="2890838" y="134938"/>
            <a:ext cx="3984625" cy="2241550"/>
          </a:xfr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5" name="TextBox 4"/>
          <p:cNvSpPr txBox="1"/>
          <p:nvPr/>
        </p:nvSpPr>
        <p:spPr>
          <a:xfrm>
            <a:off x="1037064" y="6835697"/>
            <a:ext cx="2765502" cy="646331"/>
          </a:xfrm>
          <a:prstGeom prst="rect">
            <a:avLst/>
          </a:prstGeom>
          <a:noFill/>
          <a:ln w="19050">
            <a:solidFill>
              <a:srgbClr val="FF0000"/>
            </a:solidFill>
          </a:ln>
        </p:spPr>
        <p:txBody>
          <a:bodyPr wrap="square" rtlCol="0">
            <a:spAutoFit/>
          </a:bodyPr>
          <a:lstStyle/>
          <a:p>
            <a:pPr marL="166688" marR="0" lvl="0" indent="-1666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a:ea typeface="ＭＳ Ｐゴシック" charset="0"/>
                <a:cs typeface="+mn-cs"/>
              </a:rPr>
              <a:t>Added comma after “0.77”</a:t>
            </a:r>
          </a:p>
          <a:p>
            <a:pPr marL="166688" marR="0" lvl="0" indent="-1666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a:ea typeface="ＭＳ Ｐゴシック" charset="0"/>
                <a:cs typeface="+mn-cs"/>
              </a:rPr>
              <a:t>Changed en dash to hyphen</a:t>
            </a:r>
          </a:p>
          <a:p>
            <a:pPr marL="166688" marR="0" lvl="0" indent="-1666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1" i="0" u="none" strike="noStrike" kern="1200" cap="none" spc="0" normalizeH="0" baseline="0" noProof="0" dirty="0">
                <a:ln>
                  <a:noFill/>
                </a:ln>
                <a:solidFill>
                  <a:srgbClr val="FF0000"/>
                </a:solidFill>
                <a:effectLst/>
                <a:uLnTx/>
                <a:uFillTx/>
                <a:latin typeface="Calibri"/>
                <a:ea typeface="ＭＳ Ｐゴシック" charset="0"/>
                <a:cs typeface="+mn-cs"/>
              </a:rPr>
              <a:t>Changed “overall survival” to “OS”</a:t>
            </a:r>
          </a:p>
        </p:txBody>
      </p:sp>
    </p:spTree>
    <p:extLst>
      <p:ext uri="{BB962C8B-B14F-4D97-AF65-F5344CB8AC3E}">
        <p14:creationId xmlns:p14="http://schemas.microsoft.com/office/powerpoint/2010/main" val="1593336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252848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3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C583B-C177-4D56-B77D-87A9CB7AE8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348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23244c5f3f_0_4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a:r>
          </a:p>
        </p:txBody>
      </p:sp>
      <p:sp>
        <p:nvSpPr>
          <p:cNvPr id="529" name="Google Shape;529;g123244c5f3f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48B21-D25C-A949-B561-A8ED6CFBA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28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48B21-D25C-A949-B561-A8ED6CFBA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00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48B21-D25C-A949-B561-A8ED6CFBA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999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48B21-D25C-A949-B561-A8ED6CFBA9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454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3929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422547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1389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4771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AE6A51-8DF9-4934-A4F3-C2033F5DBF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8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endParaRPr lang="en-GB" dirty="0">
              <a:latin typeface="Arial" charset="0"/>
              <a:ea typeface="Gothic" charset="0"/>
              <a:cs typeface="Gothic" charset="0"/>
            </a:endParaRPr>
          </a:p>
        </p:txBody>
      </p:sp>
    </p:spTree>
    <p:extLst>
      <p:ext uri="{BB962C8B-B14F-4D97-AF65-F5344CB8AC3E}">
        <p14:creationId xmlns:p14="http://schemas.microsoft.com/office/powerpoint/2010/main" val="590866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101</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143823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102</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966538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r>
              <a:rPr lang="en-US" dirty="0"/>
              <a:t>Change figure. Pie chart.</a:t>
            </a:r>
            <a:r>
              <a:rPr lang="en-US" baseline="0" dirty="0"/>
              <a:t> Mention 2/3 of. Recreate figure so the font is more clear</a:t>
            </a:r>
          </a:p>
          <a:p>
            <a:endParaRPr lang="en-US" baseline="0" dirty="0"/>
          </a:p>
          <a:p>
            <a:r>
              <a:rPr lang="en-US" dirty="0"/>
              <a:t>https://www.nature.com/articles/s41379-022-01019-5.pdf?proof=t</a:t>
            </a:r>
            <a:r>
              <a:rPr lang="en-US" baseline="0" dirty="0"/>
              <a:t> </a:t>
            </a:r>
            <a:r>
              <a:rPr lang="en-US" baseline="0" dirty="0">
                <a:sym typeface="Wingdings" panose="05000000000000000000" pitchFamily="2" charset="2"/>
              </a:rPr>
              <a:t> Figure 1</a:t>
            </a:r>
          </a:p>
          <a:p>
            <a:endParaRPr lang="en-US" baseline="0" dirty="0">
              <a:sym typeface="Wingdings" panose="05000000000000000000" pitchFamily="2" charset="2"/>
            </a:endParaRPr>
          </a:p>
          <a:p>
            <a:r>
              <a:rPr lang="en-US" baseline="0" dirty="0">
                <a:sym typeface="Wingdings" panose="05000000000000000000" pitchFamily="2" charset="2"/>
              </a:rPr>
              <a:t>Dr. Bardia: </a:t>
            </a:r>
          </a:p>
          <a:p>
            <a:pPr rtl="0"/>
            <a:r>
              <a:rPr lang="en-US" sz="1200" b="0" i="0" kern="1200" dirty="0">
                <a:solidFill>
                  <a:schemeClr val="tx1"/>
                </a:solidFill>
                <a:effectLst/>
                <a:latin typeface="+mn-lt"/>
                <a:ea typeface="+mn-ea"/>
                <a:cs typeface="+mn-cs"/>
              </a:rPr>
              <a:t>The % appears low (for both HER2+, and HER2-low). We can discuss during meeting. </a:t>
            </a:r>
          </a:p>
          <a:p>
            <a:pPr rtl="0"/>
            <a:endParaRPr lang="en-US" sz="1200" b="1" i="0" kern="1200" dirty="0">
              <a:solidFill>
                <a:schemeClr val="tx1"/>
              </a:solidFill>
              <a:effectLst/>
              <a:latin typeface="+mn-lt"/>
              <a:ea typeface="+mn-ea"/>
              <a:cs typeface="+mn-cs"/>
            </a:endParaRPr>
          </a:p>
          <a:p>
            <a:pPr rtl="0"/>
            <a:r>
              <a:rPr lang="en-US" sz="1200" b="1" i="0" kern="1200" dirty="0">
                <a:solidFill>
                  <a:schemeClr val="tx1"/>
                </a:solidFill>
                <a:effectLst/>
                <a:latin typeface="+mn-lt"/>
                <a:ea typeface="+mn-ea"/>
                <a:cs typeface="+mn-cs"/>
              </a:rPr>
              <a:t>Hurvitz, Sara A.</a:t>
            </a:r>
          </a:p>
          <a:p>
            <a:pPr rtl="0"/>
            <a:r>
              <a:rPr lang="en-US" sz="1200" b="0" i="0" kern="1200" dirty="0">
                <a:solidFill>
                  <a:schemeClr val="tx1"/>
                </a:solidFill>
                <a:effectLst/>
                <a:latin typeface="+mn-lt"/>
                <a:ea typeface="+mn-ea"/>
                <a:cs typeface="+mn-cs"/>
              </a:rPr>
              <a:t>Yes and what does “over served” mean on far right?</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These data are taken from one institution and may not reflect that actual percentages seen in practice. I recommend we use the next slide which comes from Paolo Tarantino’s article. </a:t>
            </a:r>
            <a:r>
              <a:rPr lang="en-US" sz="1200" b="0" i="0" kern="1200" dirty="0">
                <a:solidFill>
                  <a:schemeClr val="tx1"/>
                </a:solidFill>
                <a:effectLst/>
                <a:latin typeface="+mn-lt"/>
                <a:ea typeface="+mn-ea"/>
                <a:cs typeface="+mn-cs"/>
                <a:hlinkClick r:id="rId3" tooltip="https://ascopubs.org/doi/figure/10.1200/JCO.19.02488"/>
              </a:rPr>
              <a:t>https://ascopubs.org/doi/figure/10.1200/JCO.19.02488</a:t>
            </a:r>
            <a:endParaRPr lang="en-US" sz="12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54778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699380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1046C-9DDE-4944-8983-F25CCB24C1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0700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EAC583B-C177-4D56-B77D-87A9CB7AE801}"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112</a:t>
            </a:fld>
            <a:endParaRPr kumimoji="0" lang="en-US" sz="1400" b="0" i="0" u="none" strike="noStrike" kern="1200" cap="none" spc="0" normalizeH="0" baseline="0" noProof="0" dirty="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2877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178285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51046C-9DDE-4944-8983-F25CCB24C157}"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113</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255512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9CF9435-ED55-4F70-821D-FE3E07180260}"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116</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2080175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9CF9435-ED55-4F70-821D-FE3E07180260}"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117</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5151387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8C28D95-B03A-468D-B80C-1B96D1972B03}" type="slidenum">
              <a:rPr kumimoji="0" lang="en-US" sz="1400" b="0" i="0" u="none" strike="noStrike" kern="1200" cap="none" spc="0" normalizeH="0" baseline="0" noProof="0" smtClean="0">
                <a:ln>
                  <a:noFill/>
                </a:ln>
                <a:solidFill>
                  <a:srgbClr val="000000"/>
                </a:solidFill>
                <a:effectLst/>
                <a:uLnTx/>
                <a:uFillTx/>
                <a:latin typeface="Times New Roman" pitchFamily="16" charset="0"/>
                <a:ea typeface="+mn-ea"/>
                <a:cs typeface="Lucida Sans Unicode" pitchFamily="32" charset="0"/>
              </a:rPr>
              <a:pPr marL="0" marR="0" lvl="0" indent="0" algn="r" defTabSz="457200" rtl="0" eaLnBrk="1" fontAlgn="base" latinLnBrk="0" hangingPunct="0">
                <a:lnSpc>
                  <a:spcPct val="95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118</a:t>
            </a:fld>
            <a:endParaRPr kumimoji="0" lang="en-US" sz="1400" b="0" i="0" u="none" strike="noStrike" kern="1200" cap="none" spc="0" normalizeH="0" baseline="0" noProof="0">
              <a:ln>
                <a:noFill/>
              </a:ln>
              <a:solidFill>
                <a:srgbClr val="000000"/>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715035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63588"/>
            <a:ext cx="6699250" cy="37687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0298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3DFCA9-5CC0-314C-B1D1-8967C692E1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276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18599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D0484-0A60-524F-8303-18CD9E7B7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921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E4E13-8B81-F14A-99DC-1DABE90835FC}"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635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D7A40-9B2E-427E-B69F-31B3DCEEE4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52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119486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875339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171450" indent="-171450">
              <a:buFont typeface="Arial" charset="0"/>
              <a:buChar char="•"/>
            </a:pPr>
            <a:endParaRPr lang="en-US" sz="1600"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7C865A92-EC5F-C6A2-71C1-446E206E120A}"/>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 Antonio Breast Cancer Symposium – December 6-10, 2022</a:t>
            </a:r>
          </a:p>
        </p:txBody>
      </p:sp>
    </p:spTree>
    <p:extLst>
      <p:ext uri="{BB962C8B-B14F-4D97-AF65-F5344CB8AC3E}">
        <p14:creationId xmlns:p14="http://schemas.microsoft.com/office/powerpoint/2010/main" val="1018209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San Antonio Breast Cancer Symposium – December 6-10, 2022</a:t>
            </a: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906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ags" Target="../tags/tag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20.png"/><Relationship Id="rId5" Type="http://schemas.openxmlformats.org/officeDocument/2006/relationships/image" Target="../media/image21.emf"/><Relationship Id="rId4" Type="http://schemas.openxmlformats.org/officeDocument/2006/relationships/oleObject" Target="../embeddings/oleObject7.bin"/></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a:xfrm>
            <a:off x="11657924" y="6602400"/>
            <a:ext cx="168316" cy="153888"/>
          </a:xfrm>
        </p:spPr>
        <p:txBody>
          <a:bodyPr>
            <a:spAutoFit/>
          </a:bodyPr>
          <a:lstStyle/>
          <a:p>
            <a:fld id="{B58DE5F1-E0F9-4CCA-92B7-7A6FC4DFEE14}" type="slidenum">
              <a:rPr lang="en-US" smtClean="0"/>
              <a:t>‹#›</a:t>
            </a:fld>
            <a:endParaRPr lang="en-US" dirty="0"/>
          </a:p>
        </p:txBody>
      </p:sp>
      <p:sp>
        <p:nvSpPr>
          <p:cNvPr id="5" name="Text Placeholder 3">
            <a:extLst>
              <a:ext uri="{FF2B5EF4-FFF2-40B4-BE49-F238E27FC236}">
                <a16:creationId xmlns:a16="http://schemas.microsoft.com/office/drawing/2014/main" id="{1D0EF2D7-547E-4CED-B447-3ECB318D628A}"/>
              </a:ext>
            </a:extLst>
          </p:cNvPr>
          <p:cNvSpPr>
            <a:spLocks noGrp="1"/>
          </p:cNvSpPr>
          <p:nvPr>
            <p:ph type="body" sz="quarter" idx="13" hasCustomPrompt="1"/>
          </p:nvPr>
        </p:nvSpPr>
        <p:spPr>
          <a:xfrm>
            <a:off x="334800" y="6315837"/>
            <a:ext cx="11491200" cy="110800"/>
          </a:xfrm>
        </p:spPr>
        <p:txBody>
          <a:bodyPr lIns="28800" bIns="0" anchor="b" anchorCtr="0">
            <a:spAutoFit/>
          </a:bodyPr>
          <a:lstStyle>
            <a:lvl1pPr marL="0" indent="0">
              <a:lnSpc>
                <a:spcPct val="90000"/>
              </a:lnSpc>
              <a:spcBef>
                <a:spcPts val="0"/>
              </a:spcBef>
              <a:buNone/>
              <a:defRPr sz="800">
                <a:solidFill>
                  <a:schemeClr val="tx2">
                    <a:lumMod val="75000"/>
                  </a:schemeClr>
                </a:solidFill>
              </a:defRPr>
            </a:lvl1pPr>
            <a:lvl2pPr marL="0" indent="0">
              <a:lnSpc>
                <a:spcPct val="90000"/>
              </a:lnSpc>
              <a:spcBef>
                <a:spcPts val="0"/>
              </a:spcBef>
              <a:buNone/>
              <a:defRPr sz="800"/>
            </a:lvl2pPr>
            <a:lvl3pPr marL="0" indent="0">
              <a:lnSpc>
                <a:spcPct val="90000"/>
              </a:lnSpc>
              <a:spcBef>
                <a:spcPts val="0"/>
              </a:spcBef>
              <a:buNone/>
              <a:defRPr sz="800"/>
            </a:lvl3pPr>
            <a:lvl4pPr marL="0" indent="0">
              <a:lnSpc>
                <a:spcPct val="90000"/>
              </a:lnSpc>
              <a:spcBef>
                <a:spcPts val="0"/>
              </a:spcBef>
              <a:buNone/>
              <a:defRPr sz="800"/>
            </a:lvl4pPr>
            <a:lvl5pPr marL="0" indent="0">
              <a:lnSpc>
                <a:spcPct val="90000"/>
              </a:lnSpc>
              <a:spcBef>
                <a:spcPts val="0"/>
              </a:spcBef>
              <a:buNone/>
              <a:defRPr sz="800"/>
            </a:lvl5pPr>
          </a:lstStyle>
          <a:p>
            <a:pPr lvl="0"/>
            <a:r>
              <a:rPr lang="en-US" dirty="0"/>
              <a:t>Insert source notes here</a:t>
            </a:r>
            <a:endParaRPr lang="en-GB" dirty="0"/>
          </a:p>
        </p:txBody>
      </p:sp>
    </p:spTree>
    <p:extLst>
      <p:ext uri="{BB962C8B-B14F-4D97-AF65-F5344CB8AC3E}">
        <p14:creationId xmlns:p14="http://schemas.microsoft.com/office/powerpoint/2010/main" val="27656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1460480" cy="914400"/>
          </a:xfrm>
        </p:spPr>
        <p:txBody>
          <a:bodyPr/>
          <a:lstStyle/>
          <a:p>
            <a:r>
              <a:rPr lang="en-US"/>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a:xfrm>
            <a:off x="11657924" y="6602400"/>
            <a:ext cx="168316" cy="153888"/>
          </a:xfrm>
        </p:spPr>
        <p:txBody>
          <a:bodyPr>
            <a:spAutoFit/>
          </a:bodyPr>
          <a:lstStyle/>
          <a:p>
            <a:fld id="{B58DE5F1-E0F9-4CCA-92B7-7A6FC4DFEE14}" type="slidenum">
              <a:rPr lang="en-US" smtClean="0"/>
              <a:t>‹#›</a:t>
            </a:fld>
            <a:endParaRPr lang="en-US" dirty="0"/>
          </a:p>
        </p:txBody>
      </p:sp>
      <p:sp>
        <p:nvSpPr>
          <p:cNvPr id="6" name="Text Placeholder 3">
            <a:extLst>
              <a:ext uri="{FF2B5EF4-FFF2-40B4-BE49-F238E27FC236}">
                <a16:creationId xmlns:a16="http://schemas.microsoft.com/office/drawing/2014/main" id="{EB5B83E8-9A88-4D9D-BA88-34AFCB55C098}"/>
              </a:ext>
            </a:extLst>
          </p:cNvPr>
          <p:cNvSpPr>
            <a:spLocks noGrp="1"/>
          </p:cNvSpPr>
          <p:nvPr>
            <p:ph type="body" sz="quarter" idx="13" hasCustomPrompt="1"/>
          </p:nvPr>
        </p:nvSpPr>
        <p:spPr>
          <a:xfrm>
            <a:off x="334800" y="6314400"/>
            <a:ext cx="11491200" cy="110800"/>
          </a:xfrm>
        </p:spPr>
        <p:txBody>
          <a:bodyPr lIns="28800" bIns="0" anchor="b" anchorCtr="0">
            <a:spAutoFit/>
          </a:bodyPr>
          <a:lstStyle>
            <a:lvl1pPr marL="0" indent="0">
              <a:lnSpc>
                <a:spcPct val="90000"/>
              </a:lnSpc>
              <a:spcBef>
                <a:spcPts val="0"/>
              </a:spcBef>
              <a:buNone/>
              <a:defRPr sz="800">
                <a:solidFill>
                  <a:schemeClr val="tx2">
                    <a:lumMod val="75000"/>
                  </a:schemeClr>
                </a:solidFill>
              </a:defRPr>
            </a:lvl1pPr>
            <a:lvl2pPr marL="0" indent="0">
              <a:lnSpc>
                <a:spcPct val="90000"/>
              </a:lnSpc>
              <a:spcBef>
                <a:spcPts val="0"/>
              </a:spcBef>
              <a:buNone/>
              <a:defRPr sz="800"/>
            </a:lvl2pPr>
            <a:lvl3pPr marL="0" indent="0">
              <a:lnSpc>
                <a:spcPct val="90000"/>
              </a:lnSpc>
              <a:spcBef>
                <a:spcPts val="0"/>
              </a:spcBef>
              <a:buNone/>
              <a:defRPr sz="800"/>
            </a:lvl3pPr>
            <a:lvl4pPr marL="0" indent="0">
              <a:lnSpc>
                <a:spcPct val="90000"/>
              </a:lnSpc>
              <a:spcBef>
                <a:spcPts val="0"/>
              </a:spcBef>
              <a:buNone/>
              <a:defRPr sz="800"/>
            </a:lvl4pPr>
            <a:lvl5pPr marL="0" indent="0">
              <a:lnSpc>
                <a:spcPct val="90000"/>
              </a:lnSpc>
              <a:spcBef>
                <a:spcPts val="0"/>
              </a:spcBef>
              <a:buNone/>
              <a:defRPr sz="800"/>
            </a:lvl5pPr>
          </a:lstStyle>
          <a:p>
            <a:pPr lvl="0"/>
            <a:r>
              <a:rPr lang="en-US" dirty="0"/>
              <a:t>Insert source notes here</a:t>
            </a:r>
            <a:endParaRPr lang="en-GB" dirty="0"/>
          </a:p>
        </p:txBody>
      </p:sp>
    </p:spTree>
    <p:extLst>
      <p:ext uri="{BB962C8B-B14F-4D97-AF65-F5344CB8AC3E}">
        <p14:creationId xmlns:p14="http://schemas.microsoft.com/office/powerpoint/2010/main" val="3545184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a:xfrm>
            <a:off x="11657924" y="6601056"/>
            <a:ext cx="168316" cy="153888"/>
          </a:xfrm>
        </p:spPr>
        <p:txBody>
          <a:bodyPr>
            <a:spAutoFit/>
          </a:bodyPr>
          <a:lstStyle/>
          <a:p>
            <a:fld id="{B58DE5F1-E0F9-4CCA-92B7-7A6FC4DFEE14}" type="slidenum">
              <a:rPr lang="en-US" smtClean="0"/>
              <a:t>‹#›</a:t>
            </a:fld>
            <a:endParaRPr lang="en-US" dirty="0"/>
          </a:p>
        </p:txBody>
      </p:sp>
      <p:sp>
        <p:nvSpPr>
          <p:cNvPr id="4" name="Text Placeholder 3">
            <a:extLst>
              <a:ext uri="{FF2B5EF4-FFF2-40B4-BE49-F238E27FC236}">
                <a16:creationId xmlns:a16="http://schemas.microsoft.com/office/drawing/2014/main" id="{CD27C96D-1DB9-4AC1-B7FD-E99FCCF25D23}"/>
              </a:ext>
            </a:extLst>
          </p:cNvPr>
          <p:cNvSpPr>
            <a:spLocks noGrp="1"/>
          </p:cNvSpPr>
          <p:nvPr>
            <p:ph type="body" sz="quarter" idx="13" hasCustomPrompt="1"/>
          </p:nvPr>
        </p:nvSpPr>
        <p:spPr>
          <a:xfrm>
            <a:off x="334800" y="6314400"/>
            <a:ext cx="11491200" cy="110800"/>
          </a:xfrm>
        </p:spPr>
        <p:txBody>
          <a:bodyPr lIns="28800" bIns="0" anchor="b" anchorCtr="0">
            <a:spAutoFit/>
          </a:bodyPr>
          <a:lstStyle>
            <a:lvl1pPr marL="0" indent="0">
              <a:lnSpc>
                <a:spcPct val="90000"/>
              </a:lnSpc>
              <a:spcBef>
                <a:spcPts val="0"/>
              </a:spcBef>
              <a:buNone/>
              <a:defRPr sz="800">
                <a:solidFill>
                  <a:schemeClr val="tx2">
                    <a:lumMod val="75000"/>
                  </a:schemeClr>
                </a:solidFill>
              </a:defRPr>
            </a:lvl1pPr>
            <a:lvl2pPr marL="0" indent="0">
              <a:lnSpc>
                <a:spcPct val="90000"/>
              </a:lnSpc>
              <a:spcBef>
                <a:spcPts val="0"/>
              </a:spcBef>
              <a:buNone/>
              <a:defRPr sz="800"/>
            </a:lvl2pPr>
            <a:lvl3pPr marL="0" indent="0">
              <a:lnSpc>
                <a:spcPct val="90000"/>
              </a:lnSpc>
              <a:spcBef>
                <a:spcPts val="0"/>
              </a:spcBef>
              <a:buNone/>
              <a:defRPr sz="800"/>
            </a:lvl3pPr>
            <a:lvl4pPr marL="0" indent="0">
              <a:lnSpc>
                <a:spcPct val="90000"/>
              </a:lnSpc>
              <a:spcBef>
                <a:spcPts val="0"/>
              </a:spcBef>
              <a:buNone/>
              <a:defRPr sz="800"/>
            </a:lvl4pPr>
            <a:lvl5pPr marL="0" indent="0">
              <a:lnSpc>
                <a:spcPct val="90000"/>
              </a:lnSpc>
              <a:spcBef>
                <a:spcPts val="0"/>
              </a:spcBef>
              <a:buNone/>
              <a:defRPr sz="800"/>
            </a:lvl5pPr>
          </a:lstStyle>
          <a:p>
            <a:pPr lvl="0"/>
            <a:r>
              <a:rPr lang="en-US" dirty="0"/>
              <a:t>Insert source notes here</a:t>
            </a:r>
            <a:endParaRPr lang="en-GB" dirty="0"/>
          </a:p>
        </p:txBody>
      </p:sp>
    </p:spTree>
    <p:extLst>
      <p:ext uri="{BB962C8B-B14F-4D97-AF65-F5344CB8AC3E}">
        <p14:creationId xmlns:p14="http://schemas.microsoft.com/office/powerpoint/2010/main" val="586302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a:xfrm>
            <a:off x="11657924" y="6602400"/>
            <a:ext cx="168316" cy="153888"/>
          </a:xfrm>
        </p:spPr>
        <p:txBody>
          <a:bodyPr>
            <a:spAutoFit/>
          </a:bodyPr>
          <a:lstStyle/>
          <a:p>
            <a:fld id="{B58DE5F1-E0F9-4CCA-92B7-7A6FC4DFEE14}" type="slidenum">
              <a:rPr lang="en-US" smtClean="0"/>
              <a:t>‹#›</a:t>
            </a:fld>
            <a:endParaRPr lang="en-US" dirty="0"/>
          </a:p>
        </p:txBody>
      </p:sp>
      <p:sp>
        <p:nvSpPr>
          <p:cNvPr id="3" name="Text Placeholder 3">
            <a:extLst>
              <a:ext uri="{FF2B5EF4-FFF2-40B4-BE49-F238E27FC236}">
                <a16:creationId xmlns:a16="http://schemas.microsoft.com/office/drawing/2014/main" id="{4EA7C6C7-5627-437F-8A5F-11E3FCE21912}"/>
              </a:ext>
            </a:extLst>
          </p:cNvPr>
          <p:cNvSpPr>
            <a:spLocks noGrp="1"/>
          </p:cNvSpPr>
          <p:nvPr>
            <p:ph type="body" sz="quarter" idx="13" hasCustomPrompt="1"/>
          </p:nvPr>
        </p:nvSpPr>
        <p:spPr>
          <a:xfrm>
            <a:off x="334800" y="6314400"/>
            <a:ext cx="11491200" cy="110800"/>
          </a:xfrm>
        </p:spPr>
        <p:txBody>
          <a:bodyPr lIns="28800" bIns="0" anchor="b" anchorCtr="0">
            <a:spAutoFit/>
          </a:bodyPr>
          <a:lstStyle>
            <a:lvl1pPr marL="0" indent="0">
              <a:lnSpc>
                <a:spcPct val="90000"/>
              </a:lnSpc>
              <a:spcBef>
                <a:spcPts val="0"/>
              </a:spcBef>
              <a:buNone/>
              <a:defRPr sz="800">
                <a:solidFill>
                  <a:schemeClr val="tx2">
                    <a:lumMod val="75000"/>
                  </a:schemeClr>
                </a:solidFill>
              </a:defRPr>
            </a:lvl1pPr>
            <a:lvl2pPr marL="0" indent="0">
              <a:lnSpc>
                <a:spcPct val="90000"/>
              </a:lnSpc>
              <a:spcBef>
                <a:spcPts val="0"/>
              </a:spcBef>
              <a:buNone/>
              <a:defRPr sz="800"/>
            </a:lvl2pPr>
            <a:lvl3pPr marL="0" indent="0">
              <a:lnSpc>
                <a:spcPct val="90000"/>
              </a:lnSpc>
              <a:spcBef>
                <a:spcPts val="0"/>
              </a:spcBef>
              <a:buNone/>
              <a:defRPr sz="800"/>
            </a:lvl3pPr>
            <a:lvl4pPr marL="0" indent="0">
              <a:lnSpc>
                <a:spcPct val="90000"/>
              </a:lnSpc>
              <a:spcBef>
                <a:spcPts val="0"/>
              </a:spcBef>
              <a:buNone/>
              <a:defRPr sz="800"/>
            </a:lvl4pPr>
            <a:lvl5pPr marL="0" indent="0">
              <a:lnSpc>
                <a:spcPct val="90000"/>
              </a:lnSpc>
              <a:spcBef>
                <a:spcPts val="0"/>
              </a:spcBef>
              <a:buNone/>
              <a:defRPr sz="800"/>
            </a:lvl5pPr>
          </a:lstStyle>
          <a:p>
            <a:pPr lvl="0"/>
            <a:r>
              <a:rPr lang="en-US" dirty="0"/>
              <a:t>Insert source notes here</a:t>
            </a:r>
            <a:endParaRPr lang="en-GB" dirty="0"/>
          </a:p>
        </p:txBody>
      </p:sp>
    </p:spTree>
    <p:extLst>
      <p:ext uri="{BB962C8B-B14F-4D97-AF65-F5344CB8AC3E}">
        <p14:creationId xmlns:p14="http://schemas.microsoft.com/office/powerpoint/2010/main" val="3598226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47916"/>
            <a:ext cx="11425767" cy="1620837"/>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465791" y="4283078"/>
            <a:ext cx="9408584" cy="1931987"/>
          </a:xfrm>
        </p:spPr>
        <p:txBody>
          <a:bodyPr/>
          <a:lstStyle>
            <a:lvl1pPr marL="0" indent="0" algn="ctr">
              <a:buNone/>
              <a:defRPr sz="2400">
                <a:solidFill>
                  <a:schemeClr val="accent4"/>
                </a:solidFill>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dirty="0"/>
              <a:t>Click to edit Master subtitle style</a:t>
            </a:r>
          </a:p>
        </p:txBody>
      </p:sp>
    </p:spTree>
    <p:extLst>
      <p:ext uri="{BB962C8B-B14F-4D97-AF65-F5344CB8AC3E}">
        <p14:creationId xmlns:p14="http://schemas.microsoft.com/office/powerpoint/2010/main" val="2454964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865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27013"/>
            <a:ext cx="11247120" cy="1143000"/>
          </a:xfrm>
        </p:spPr>
        <p:txBody>
          <a:bodyPr/>
          <a:lstStyle/>
          <a:p>
            <a:r>
              <a:rPr lang="en-US"/>
              <a:t>Click to edit Master title style</a:t>
            </a:r>
          </a:p>
        </p:txBody>
      </p:sp>
      <p:sp>
        <p:nvSpPr>
          <p:cNvPr id="3" name="Content Placeholder 2"/>
          <p:cNvSpPr>
            <a:spLocks noGrp="1"/>
          </p:cNvSpPr>
          <p:nvPr>
            <p:ph sz="half" idx="1"/>
          </p:nvPr>
        </p:nvSpPr>
        <p:spPr>
          <a:xfrm>
            <a:off x="457199" y="1524912"/>
            <a:ext cx="5486400" cy="4760913"/>
          </a:xfrm>
        </p:spPr>
        <p:txBody>
          <a:bodyPr/>
          <a:lstStyle>
            <a:lvl1pPr>
              <a:defRPr sz="2400">
                <a:solidFill>
                  <a:schemeClr val="accent4"/>
                </a:solidFill>
              </a:defRPr>
            </a:lvl1pPr>
            <a:lvl2pPr>
              <a:defRPr sz="2000">
                <a:solidFill>
                  <a:schemeClr val="accent4"/>
                </a:solidFill>
              </a:defRPr>
            </a:lvl2pPr>
            <a:lvl3pPr>
              <a:defRPr sz="18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19" y="1524912"/>
            <a:ext cx="5486400" cy="4760913"/>
          </a:xfrm>
        </p:spPr>
        <p:txBody>
          <a:bodyPr/>
          <a:lstStyle>
            <a:lvl1pPr>
              <a:defRPr sz="2400">
                <a:solidFill>
                  <a:schemeClr val="accent4"/>
                </a:solidFill>
              </a:defRPr>
            </a:lvl1pPr>
            <a:lvl2pPr>
              <a:defRPr sz="2000">
                <a:solidFill>
                  <a:schemeClr val="accent4"/>
                </a:solidFill>
              </a:defRPr>
            </a:lvl2pPr>
            <a:lvl3pPr>
              <a:defRPr sz="1800">
                <a:solidFill>
                  <a:schemeClr val="accent4"/>
                </a:solidFill>
              </a:defRPr>
            </a:lvl3pPr>
            <a:lvl4pPr>
              <a:defRPr sz="1600">
                <a:solidFill>
                  <a:schemeClr val="accent4"/>
                </a:solidFill>
              </a:defRPr>
            </a:lvl4pPr>
            <a:lvl5pPr>
              <a:defRPr sz="1600">
                <a:solidFill>
                  <a:schemeClr val="accent4"/>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662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12471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1054" y="1526015"/>
            <a:ext cx="5486400" cy="704850"/>
          </a:xfrm>
        </p:spPr>
        <p:txBody>
          <a:bodyPr anchor="b"/>
          <a:lstStyle>
            <a:lvl1pPr marL="0" indent="0">
              <a:buNone/>
              <a:defRPr sz="2400" b="1">
                <a:solidFill>
                  <a:schemeClr val="accent4"/>
                </a:solidFill>
              </a:defRPr>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dirty="0"/>
              <a:t>Click to edit Master text styles</a:t>
            </a:r>
          </a:p>
        </p:txBody>
      </p:sp>
      <p:sp>
        <p:nvSpPr>
          <p:cNvPr id="4" name="Content Placeholder 3"/>
          <p:cNvSpPr>
            <a:spLocks noGrp="1"/>
          </p:cNvSpPr>
          <p:nvPr>
            <p:ph sz="half" idx="2"/>
          </p:nvPr>
        </p:nvSpPr>
        <p:spPr>
          <a:xfrm>
            <a:off x="471054" y="2230865"/>
            <a:ext cx="5486400" cy="4356100"/>
          </a:xfrm>
        </p:spPr>
        <p:txBody>
          <a:bodyPr/>
          <a:lstStyle>
            <a:lvl1pPr>
              <a:defRPr sz="2400">
                <a:solidFill>
                  <a:schemeClr val="accent4"/>
                </a:solidFill>
              </a:defRPr>
            </a:lvl1pPr>
            <a:lvl2pPr>
              <a:defRPr sz="2000">
                <a:solidFill>
                  <a:schemeClr val="accent4"/>
                </a:solidFill>
              </a:defRPr>
            </a:lvl2pPr>
            <a:lvl3pPr>
              <a:defRPr sz="1800">
                <a:solidFill>
                  <a:schemeClr val="accent4"/>
                </a:solidFill>
              </a:defRPr>
            </a:lvl3pPr>
            <a:lvl4pPr>
              <a:defRPr sz="1700">
                <a:solidFill>
                  <a:schemeClr val="accent4"/>
                </a:solidFill>
              </a:defRPr>
            </a:lvl4pPr>
            <a:lvl5pPr>
              <a:defRPr sz="1700">
                <a:solidFill>
                  <a:schemeClr val="accent4"/>
                </a:solidFill>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526015"/>
            <a:ext cx="5486400" cy="704850"/>
          </a:xfrm>
        </p:spPr>
        <p:txBody>
          <a:bodyPr anchor="b"/>
          <a:lstStyle>
            <a:lvl1pPr marL="0" indent="0">
              <a:buNone/>
              <a:defRPr sz="2400" b="1">
                <a:solidFill>
                  <a:schemeClr val="accent4"/>
                </a:solidFill>
              </a:defRPr>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dirty="0"/>
              <a:t>Click to edit Master text styles</a:t>
            </a:r>
          </a:p>
        </p:txBody>
      </p:sp>
      <p:sp>
        <p:nvSpPr>
          <p:cNvPr id="6" name="Content Placeholder 5"/>
          <p:cNvSpPr>
            <a:spLocks noGrp="1"/>
          </p:cNvSpPr>
          <p:nvPr>
            <p:ph sz="quarter" idx="4"/>
          </p:nvPr>
        </p:nvSpPr>
        <p:spPr>
          <a:xfrm>
            <a:off x="6217920" y="2230865"/>
            <a:ext cx="5486400" cy="4356100"/>
          </a:xfrm>
        </p:spPr>
        <p:txBody>
          <a:bodyPr/>
          <a:lstStyle>
            <a:lvl1pPr>
              <a:defRPr sz="2400">
                <a:solidFill>
                  <a:schemeClr val="accent4"/>
                </a:solidFill>
              </a:defRPr>
            </a:lvl1pPr>
            <a:lvl2pPr>
              <a:defRPr sz="2000">
                <a:solidFill>
                  <a:schemeClr val="accent4"/>
                </a:solidFill>
              </a:defRPr>
            </a:lvl2pPr>
            <a:lvl3pPr>
              <a:defRPr sz="1800">
                <a:solidFill>
                  <a:schemeClr val="accent4"/>
                </a:solidFill>
              </a:defRPr>
            </a:lvl3pPr>
            <a:lvl4pPr>
              <a:defRPr sz="1700">
                <a:solidFill>
                  <a:schemeClr val="accent4"/>
                </a:solidFill>
              </a:defRPr>
            </a:lvl4pPr>
            <a:lvl5pPr>
              <a:defRPr sz="1700">
                <a:solidFill>
                  <a:schemeClr val="accent4"/>
                </a:solidFill>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766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3677892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26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lvl1pPr>
              <a:defRPr>
                <a:solidFill>
                  <a:schemeClr val="tx1"/>
                </a:solidFill>
              </a:defRPr>
            </a:lvl1pPr>
          </a:lstStyle>
          <a:p>
            <a:pPr lvl="0"/>
            <a:endParaRPr lang="en-US" noProof="0" dirty="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sz="1400" baseline="0">
                <a:solidFill>
                  <a:schemeClr val="tx1"/>
                </a:solidFill>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sz="1400" baseline="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sz="1400" baseline="0">
                <a:solidFill>
                  <a:schemeClr val="tx1"/>
                </a:solidFill>
                <a:latin typeface="Arial" panose="020B0604020202020204" pitchFamily="34" charset="0"/>
                <a:cs typeface="Arial" panose="020B0604020202020204" pitchFamily="34" charset="0"/>
              </a:defRPr>
            </a:lvl1pPr>
          </a:lstStyle>
          <a:p>
            <a:fld id="{0A90E337-F800-1146-8455-677861B99144}" type="slidenum">
              <a:rPr lang="en-US" altLang="x-none" smtClean="0"/>
              <a:pPr/>
              <a:t>‹#›</a:t>
            </a:fld>
            <a:endParaRPr lang="en-US" altLang="x-none"/>
          </a:p>
        </p:txBody>
      </p:sp>
    </p:spTree>
    <p:extLst>
      <p:ext uri="{BB962C8B-B14F-4D97-AF65-F5344CB8AC3E}">
        <p14:creationId xmlns:p14="http://schemas.microsoft.com/office/powerpoint/2010/main" val="1152148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solidFill>
                  <a:schemeClr val="tx1"/>
                </a:solidFill>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dirty="0"/>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solidFill>
                  <a:schemeClr val="tx1"/>
                </a:solidFill>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61772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3090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solidFill>
                  <a:schemeClr val="tx1"/>
                </a:solidFill>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5834611" y="6323295"/>
            <a:ext cx="5350933" cy="304800"/>
          </a:xfrm>
        </p:spPr>
        <p:txBody>
          <a:bodyPr anchor="b"/>
          <a:lstStyle>
            <a:lvl1pPr marL="0" indent="0" algn="r">
              <a:spcBef>
                <a:spcPts val="0"/>
              </a:spcBef>
              <a:buNone/>
              <a:defRPr sz="1000">
                <a:solidFill>
                  <a:schemeClr val="tx1"/>
                </a:solidFill>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2673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327442"/>
            <a:ext cx="11226800" cy="1086196"/>
          </a:xfrm>
        </p:spPr>
        <p:txBody>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575880"/>
            <a:ext cx="11226800" cy="4245800"/>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600">
                <a:solidFill>
                  <a:schemeClr val="tx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D7865649-7484-FA4D-85C6-F59F993B2F4F}"/>
              </a:ext>
            </a:extLst>
          </p:cNvPr>
          <p:cNvSpPr>
            <a:spLocks noGrp="1"/>
          </p:cNvSpPr>
          <p:nvPr>
            <p:ph type="sldNum" sz="quarter" idx="4"/>
          </p:nvPr>
        </p:nvSpPr>
        <p:spPr>
          <a:xfrm>
            <a:off x="11715213" y="6568292"/>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pPr marL="0" marR="0" lvl="0" indent="0" algn="r" defTabSz="455613" rtl="0" eaLnBrk="1" fontAlgn="base" latinLnBrk="0" hangingPunct="1">
              <a:lnSpc>
                <a:spcPct val="100000"/>
              </a:lnSpc>
              <a:spcBef>
                <a:spcPct val="0"/>
              </a:spcBef>
              <a:spcAft>
                <a:spcPct val="0"/>
              </a:spcAft>
              <a:buClrTx/>
              <a:buSzTx/>
              <a:buFontTx/>
              <a:buNone/>
              <a:tabLst/>
              <a:defRPr/>
            </a:pPr>
            <a:fld id="{1904728E-9179-7340-B99F-8A5623059787}" type="slidenum">
              <a:rPr kumimoji="0" lang="en-US" sz="1100" b="1" i="0" u="none" strike="noStrike" kern="1200" cap="none" spc="0" normalizeH="0" baseline="0" noProof="0" smtClean="0">
                <a:ln>
                  <a:noFill/>
                </a:ln>
                <a:solidFill>
                  <a:srgbClr val="000000">
                    <a:tint val="75000"/>
                  </a:srgbClr>
                </a:solidFill>
                <a:effectLst/>
                <a:uLnTx/>
                <a:uFillTx/>
                <a:latin typeface="Arial" pitchFamily="-72"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a:ln>
                <a:noFill/>
              </a:ln>
              <a:solidFill>
                <a:srgbClr val="000000">
                  <a:tint val="75000"/>
                </a:srgbClr>
              </a:solidFill>
              <a:effectLst/>
              <a:uLnTx/>
              <a:uFillTx/>
              <a:latin typeface="Arial" pitchFamily="-72" charset="0"/>
              <a:ea typeface="MS PGothic" charset="0"/>
            </a:endParaRPr>
          </a:p>
        </p:txBody>
      </p:sp>
      <p:sp>
        <p:nvSpPr>
          <p:cNvPr id="6" name="Text Placeholder 5">
            <a:extLst>
              <a:ext uri="{FF2B5EF4-FFF2-40B4-BE49-F238E27FC236}">
                <a16:creationId xmlns:a16="http://schemas.microsoft.com/office/drawing/2014/main" id="{ED7CBFB9-8DA0-C84B-84F0-3378B7CE1D9E}"/>
              </a:ext>
            </a:extLst>
          </p:cNvPr>
          <p:cNvSpPr>
            <a:spLocks noGrp="1"/>
          </p:cNvSpPr>
          <p:nvPr>
            <p:ph type="body" sz="quarter" idx="10"/>
          </p:nvPr>
        </p:nvSpPr>
        <p:spPr>
          <a:xfrm>
            <a:off x="497841" y="6194323"/>
            <a:ext cx="6909435" cy="583549"/>
          </a:xfrm>
        </p:spPr>
        <p:txBody>
          <a:bodyPr anchor="b"/>
          <a:lstStyle>
            <a:lvl1pPr>
              <a:spcBef>
                <a:spcPts val="0"/>
              </a:spcBef>
              <a:spcAft>
                <a:spcPts val="0"/>
              </a:spcAft>
              <a:buNone/>
              <a:defRPr sz="1000">
                <a:solidFill>
                  <a:schemeClr val="tx1"/>
                </a:solidFill>
              </a:defRPr>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67753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Tree>
    <p:extLst>
      <p:ext uri="{BB962C8B-B14F-4D97-AF65-F5344CB8AC3E}">
        <p14:creationId xmlns:p14="http://schemas.microsoft.com/office/powerpoint/2010/main" val="5023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5321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457200" y="0"/>
            <a:ext cx="11247120" cy="1397821"/>
          </a:xfrm>
        </p:spPr>
        <p:txBody>
          <a:bodyPr/>
          <a:lstStyle>
            <a:lvl1pPr algn="l">
              <a:defRPr sz="2200">
                <a:solidFill>
                  <a:srgbClr val="0432FF"/>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E1D9115F-7214-BA4B-BE68-02696F63AE8D}"/>
              </a:ext>
            </a:extLst>
          </p:cNvPr>
          <p:cNvSpPr>
            <a:spLocks noGrp="1"/>
          </p:cNvSpPr>
          <p:nvPr>
            <p:ph idx="32" hasCustomPrompt="1"/>
          </p:nvPr>
        </p:nvSpPr>
        <p:spPr>
          <a:xfrm>
            <a:off x="8472264" y="1606156"/>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AA4C41D5-888F-A14F-859F-9FB80272A6D8}"/>
              </a:ext>
            </a:extLst>
          </p:cNvPr>
          <p:cNvSpPr>
            <a:spLocks noGrp="1"/>
          </p:cNvSpPr>
          <p:nvPr>
            <p:ph idx="34" hasCustomPrompt="1"/>
          </p:nvPr>
        </p:nvSpPr>
        <p:spPr>
          <a:xfrm>
            <a:off x="2960752" y="4941168"/>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60752" y="3826171"/>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07AB2A2B-0315-5140-84A2-057522638243}"/>
              </a:ext>
            </a:extLst>
          </p:cNvPr>
          <p:cNvSpPr>
            <a:spLocks noGrp="1"/>
          </p:cNvSpPr>
          <p:nvPr>
            <p:ph idx="36" hasCustomPrompt="1"/>
          </p:nvPr>
        </p:nvSpPr>
        <p:spPr>
          <a:xfrm>
            <a:off x="2960752" y="2708390"/>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60752" y="1596706"/>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D46AFB5C-5516-1342-9FCA-4197F0D2D651}"/>
              </a:ext>
            </a:extLst>
          </p:cNvPr>
          <p:cNvSpPr>
            <a:spLocks noGrp="1"/>
          </p:cNvSpPr>
          <p:nvPr>
            <p:ph idx="44" hasCustomPrompt="1"/>
          </p:nvPr>
        </p:nvSpPr>
        <p:spPr>
          <a:xfrm>
            <a:off x="8472264" y="2708390"/>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8456F9D4-434B-F34E-8B4D-502C5BF45CAB}"/>
              </a:ext>
            </a:extLst>
          </p:cNvPr>
          <p:cNvSpPr>
            <a:spLocks noGrp="1"/>
          </p:cNvSpPr>
          <p:nvPr>
            <p:ph idx="45" hasCustomPrompt="1"/>
          </p:nvPr>
        </p:nvSpPr>
        <p:spPr>
          <a:xfrm>
            <a:off x="8472264" y="3826171"/>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8534DEF9-7EF6-5645-99C8-00250ED40562}"/>
              </a:ext>
            </a:extLst>
          </p:cNvPr>
          <p:cNvSpPr>
            <a:spLocks noGrp="1"/>
          </p:cNvSpPr>
          <p:nvPr>
            <p:ph idx="46" hasCustomPrompt="1"/>
          </p:nvPr>
        </p:nvSpPr>
        <p:spPr>
          <a:xfrm>
            <a:off x="8472264" y="4941168"/>
            <a:ext cx="3063240" cy="1005840"/>
          </a:xfrm>
          <a:prstGeom prst="rect">
            <a:avLst/>
          </a:prstGeom>
        </p:spPr>
        <p:txBody>
          <a:bodyPr anchor="ctr"/>
          <a:lstStyle>
            <a:lvl1pPr marL="0" indent="0" algn="ctr">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1566586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147" y="2802960"/>
            <a:ext cx="10515600" cy="1371600"/>
          </a:xfrm>
        </p:spPr>
        <p:txBody>
          <a:bodyPr anchor="ctr"/>
          <a:lstStyle>
            <a:lvl1pPr algn="ctr">
              <a:defRPr sz="3200" b="1" cap="none" baseline="0"/>
            </a:lvl1pPr>
          </a:lstStyle>
          <a:p>
            <a:r>
              <a:rPr lang="en-US" dirty="0"/>
              <a:t>Click to edit Master title style</a:t>
            </a:r>
          </a:p>
        </p:txBody>
      </p:sp>
    </p:spTree>
    <p:extLst>
      <p:ext uri="{BB962C8B-B14F-4D97-AF65-F5344CB8AC3E}">
        <p14:creationId xmlns:p14="http://schemas.microsoft.com/office/powerpoint/2010/main" val="1159357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70" y="6669560"/>
            <a:ext cx="7738116" cy="115416"/>
          </a:xfrm>
        </p:spPr>
        <p:txBody>
          <a:bodyPr lIns="0" tIns="0" rIns="0" bIns="0" anchor="b">
            <a:spAutoFit/>
          </a:bodyPr>
          <a:lstStyle>
            <a:lvl1pPr marL="0" indent="0">
              <a:spcBef>
                <a:spcPts val="0"/>
              </a:spcBef>
              <a:buFontTx/>
              <a:buNone/>
              <a:defRPr sz="75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5"/>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FFFFFF"/>
                </a:solidFill>
                <a:cs typeface="+mn-cs"/>
              </a:defRPr>
            </a:lvl1pPr>
          </a:lstStyle>
          <a:p>
            <a:pPr>
              <a:defRPr/>
            </a:pPr>
            <a:fld id="{796EC0D8-CF13-B54F-AABB-1280F8E58F14}" type="slidenum">
              <a:rPr lang="en-GB">
                <a:cs typeface="ＭＳ Ｐゴシック"/>
              </a:rPr>
              <a:pPr>
                <a:defRPr/>
              </a:pPr>
              <a:t>‹#›</a:t>
            </a:fld>
            <a:endParaRPr lang="en-GB" dirty="0">
              <a:cs typeface="ＭＳ Ｐゴシック"/>
            </a:endParaRPr>
          </a:p>
        </p:txBody>
      </p:sp>
    </p:spTree>
    <p:extLst>
      <p:ext uri="{BB962C8B-B14F-4D97-AF65-F5344CB8AC3E}">
        <p14:creationId xmlns:p14="http://schemas.microsoft.com/office/powerpoint/2010/main" val="21932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8" y="115890"/>
            <a:ext cx="10991849" cy="779671"/>
          </a:xfrm>
        </p:spPr>
        <p:txBody>
          <a:bodyPr>
            <a:normAutofit/>
          </a:bodyPr>
          <a:lstStyle>
            <a:lvl1pPr algn="l">
              <a:defRPr sz="2100" b="1" i="0">
                <a:solidFill>
                  <a:srgbClr val="0432FF"/>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1575" dirty="0" smtClean="0">
                <a:solidFill>
                  <a:schemeClr val="tx1"/>
                </a:solidFill>
              </a:defRPr>
            </a:lvl1pPr>
            <a:lvl2pPr>
              <a:defRPr lang="en-US" sz="1500" dirty="0" smtClean="0">
                <a:solidFill>
                  <a:schemeClr val="tx1"/>
                </a:solidFill>
              </a:defRPr>
            </a:lvl2pPr>
            <a:lvl3pPr>
              <a:defRPr lang="en-US" sz="1500"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4" y="6289944"/>
            <a:ext cx="10993967" cy="463313"/>
          </a:xfrm>
        </p:spPr>
        <p:txBody>
          <a:bodyPr lIns="0" tIns="0" rIns="0" bIns="0" anchor="b">
            <a:noAutofit/>
          </a:bodyPr>
          <a:lstStyle>
            <a:lvl1pPr marL="0" indent="0">
              <a:lnSpc>
                <a:spcPct val="100000"/>
              </a:lnSpc>
              <a:spcBef>
                <a:spcPts val="150"/>
              </a:spcBef>
              <a:buNone/>
              <a:defRPr sz="750" b="0">
                <a:solidFill>
                  <a:srgbClr val="064F59"/>
                </a:solidFill>
              </a:defRPr>
            </a:lvl1pPr>
            <a:lvl2pPr marL="342906" indent="0">
              <a:buNone/>
              <a:defRPr/>
            </a:lvl2pPr>
            <a:lvl3pPr marL="685811" indent="0">
              <a:buNone/>
              <a:defRPr/>
            </a:lvl3pPr>
            <a:lvl4pPr marL="1028717" indent="0">
              <a:buNone/>
              <a:defRPr/>
            </a:lvl4pPr>
            <a:lvl5pPr marL="1371623"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3"/>
            <a:ext cx="2844800" cy="365125"/>
          </a:xfrm>
          <a:prstGeom prst="rect">
            <a:avLst/>
          </a:prstGeom>
        </p:spPr>
        <p:txBody>
          <a:bodyPr/>
          <a:lstStyle>
            <a:lvl1pPr>
              <a:defRPr sz="825"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5"/>
            <a:ext cx="3860800" cy="365125"/>
          </a:xfrm>
          <a:prstGeom prst="rect">
            <a:avLst/>
          </a:prstGeom>
        </p:spPr>
        <p:txBody>
          <a:bodyPr/>
          <a:lstStyle>
            <a:lvl1pPr>
              <a:defRPr>
                <a:solidFill>
                  <a:srgbClr val="064F59">
                    <a:tint val="75000"/>
                  </a:srgbClr>
                </a:solidFill>
              </a:defRPr>
            </a:lvl1pPr>
          </a:lstStyle>
          <a:p>
            <a:pPr>
              <a:defRPr/>
            </a:pPr>
            <a:endParaRPr lang="en-US" dirty="0"/>
          </a:p>
        </p:txBody>
      </p:sp>
    </p:spTree>
    <p:extLst>
      <p:ext uri="{BB962C8B-B14F-4D97-AF65-F5344CB8AC3E}">
        <p14:creationId xmlns:p14="http://schemas.microsoft.com/office/powerpoint/2010/main" val="2495550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2"/>
            <a:ext cx="5488517" cy="447993"/>
          </a:xfrm>
        </p:spPr>
        <p:txBody>
          <a:bodyPr anchor="b"/>
          <a:lstStyle>
            <a:lvl1pPr marL="0" indent="0">
              <a:spcAft>
                <a:spcPts val="0"/>
              </a:spcAft>
              <a:buNone/>
              <a:defRPr sz="900"/>
            </a:lvl1pPr>
            <a:lvl2pPr marL="282183" indent="0">
              <a:buNone/>
              <a:defRPr/>
            </a:lvl2pPr>
            <a:lvl3pPr marL="541743" indent="0">
              <a:buNone/>
              <a:defRPr/>
            </a:lvl3pPr>
            <a:lvl4pPr marL="746535" indent="0">
              <a:buNone/>
              <a:defRPr/>
            </a:lvl4pPr>
            <a:lvl5pPr marL="1046576"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9" y="6210782"/>
            <a:ext cx="5488517" cy="447993"/>
          </a:xfrm>
        </p:spPr>
        <p:txBody>
          <a:bodyPr anchor="b"/>
          <a:lstStyle>
            <a:lvl1pPr marL="0" indent="0" algn="r">
              <a:spcAft>
                <a:spcPts val="0"/>
              </a:spcAft>
              <a:buNone/>
              <a:defRPr sz="900"/>
            </a:lvl1pPr>
            <a:lvl2pPr marL="282183" indent="0">
              <a:buNone/>
              <a:defRPr/>
            </a:lvl2pPr>
            <a:lvl3pPr marL="541743" indent="0">
              <a:buNone/>
              <a:defRPr/>
            </a:lvl3pPr>
            <a:lvl4pPr marL="746535" indent="0">
              <a:buNone/>
              <a:defRPr/>
            </a:lvl4pPr>
            <a:lvl5pPr marL="1046576"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14594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100" b="1" i="0">
                <a:solidFill>
                  <a:srgbClr val="0432FF"/>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1575" dirty="0" smtClean="0">
                <a:solidFill>
                  <a:schemeClr val="tx1"/>
                </a:solidFill>
              </a:defRPr>
            </a:lvl1pPr>
            <a:lvl2pPr>
              <a:defRPr lang="en-US" sz="1500" dirty="0" smtClean="0">
                <a:solidFill>
                  <a:schemeClr val="tx1"/>
                </a:solidFill>
              </a:defRPr>
            </a:lvl2pPr>
            <a:lvl3pPr>
              <a:defRPr lang="en-US" sz="1500"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150"/>
              </a:spcBef>
              <a:buNone/>
              <a:defRPr sz="750" b="0">
                <a:solidFill>
                  <a:srgbClr val="064F59"/>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91"/>
            <a:ext cx="2844800" cy="365125"/>
          </a:xfrm>
          <a:prstGeom prst="rect">
            <a:avLst/>
          </a:prstGeom>
        </p:spPr>
        <p:txBody>
          <a:bodyPr/>
          <a:lstStyle>
            <a:lvl1pPr>
              <a:defRPr sz="825"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dirty="0"/>
          </a:p>
        </p:txBody>
      </p:sp>
    </p:spTree>
    <p:extLst>
      <p:ext uri="{BB962C8B-B14F-4D97-AF65-F5344CB8AC3E}">
        <p14:creationId xmlns:p14="http://schemas.microsoft.com/office/powerpoint/2010/main" val="1475032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750"/>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750"/>
            </a:lvl1pPr>
            <a:lvl2pPr marL="342900" indent="0">
              <a:buNone/>
              <a:defRPr sz="788"/>
            </a:lvl2pPr>
            <a:lvl3pPr marL="685800" indent="0">
              <a:buNone/>
              <a:defRPr sz="750"/>
            </a:lvl3pPr>
            <a:lvl4pPr marL="1028700" indent="0">
              <a:buNone/>
              <a:defRPr sz="675"/>
            </a:lvl4pPr>
            <a:lvl5pPr marL="1371600" indent="0">
              <a:buNone/>
              <a:defRPr sz="675"/>
            </a:lvl5pPr>
          </a:lstStyle>
          <a:p>
            <a:pPr lvl="0"/>
            <a:r>
              <a:rPr lang="en-US" dirty="0"/>
              <a:t>Click to edit Master text style</a:t>
            </a:r>
          </a:p>
        </p:txBody>
      </p:sp>
    </p:spTree>
    <p:extLst>
      <p:ext uri="{BB962C8B-B14F-4D97-AF65-F5344CB8AC3E}">
        <p14:creationId xmlns:p14="http://schemas.microsoft.com/office/powerpoint/2010/main" val="51439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600" b="1">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2000" b="1" cap="all" baseline="0">
                <a:solidFill>
                  <a:schemeClr val="accent2">
                    <a:lumMod val="75000"/>
                  </a:schemeClr>
                </a:solidFill>
                <a:latin typeface="Arial" panose="020B0604020202020204" pitchFamily="34" charset="0"/>
                <a:cs typeface="Arial" panose="020B0604020202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057947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3"/>
            <a:ext cx="12192000" cy="851666"/>
          </a:xfrm>
        </p:spPr>
        <p:txBody>
          <a:bodyPr/>
          <a:lstStyle>
            <a:lvl1pPr algn="ct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74811" y="1014609"/>
            <a:ext cx="11873753" cy="5076910"/>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12/12/22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24821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12/12/22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28347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12/12/22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30687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12/12/22</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7736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12/12/22</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110034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12/12/22</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216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12/12/22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740362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12/12/22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94647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12/12/22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2534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12/12/22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28820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a:extLst>
              <a:ext uri="{28A0092B-C50C-407E-A947-70E740481C1C}">
                <a14:useLocalDpi xmlns:a14="http://schemas.microsoft.com/office/drawing/2010/main" val="0"/>
              </a:ext>
            </a:extLst>
          </a:blip>
          <a:srcRect/>
          <a:stretch>
            <a:fillRect/>
          </a:stretch>
        </p:blipFill>
        <p:spPr bwMode="auto">
          <a:xfrm>
            <a:off x="6113465"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ackground pattern&#10;&#10;Description automatically generated">
            <a:extLst>
              <a:ext uri="{FF2B5EF4-FFF2-40B4-BE49-F238E27FC236}">
                <a16:creationId xmlns:a16="http://schemas.microsoft.com/office/drawing/2014/main" id="{F46D7B2C-189D-4DFE-A7D6-EEDAA5A6DF41}"/>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6113463" y="3672997"/>
            <a:ext cx="6096000" cy="3200400"/>
          </a:xfrm>
          <a:prstGeom prst="rect">
            <a:avLst/>
          </a:prstGeom>
        </p:spPr>
      </p:pic>
      <p:sp>
        <p:nvSpPr>
          <p:cNvPr id="10" name="Rectangle 54"/>
          <p:cNvSpPr>
            <a:spLocks noGrp="1" noChangeArrowheads="1"/>
          </p:cNvSpPr>
          <p:nvPr>
            <p:ph type="subTitle" idx="1"/>
          </p:nvPr>
        </p:nvSpPr>
        <p:spPr>
          <a:xfrm>
            <a:off x="609600" y="404165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63E2287C-41C4-43B4-A3AF-BC848C32869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auto">
          <a:xfrm>
            <a:off x="9053514" y="328762"/>
            <a:ext cx="267335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22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7" y="1513047"/>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491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364581" y="5345429"/>
            <a:ext cx="3827419"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31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0"/>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933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29"/>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29"/>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17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46696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563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5"/>
            <a:ext cx="11283951"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514484" y="239716"/>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361407" y="3355525"/>
            <a:ext cx="3827419"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a:extLst>
              <a:ext uri="{28A0092B-C50C-407E-A947-70E740481C1C}">
                <a14:useLocalDpi xmlns:a14="http://schemas.microsoft.com/office/drawing/2010/main" val="0"/>
              </a:ext>
            </a:extLst>
          </a:blip>
          <a:srcRect t="44931"/>
          <a:stretch>
            <a:fillRect/>
          </a:stretch>
        </p:blipFill>
        <p:spPr bwMode="auto">
          <a:xfrm>
            <a:off x="8150225" y="5876926"/>
            <a:ext cx="36734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92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shire_top_bg"/>
          <p:cNvPicPr>
            <a:picLocks noChangeAspect="1" noChangeArrowheads="1"/>
          </p:cNvPicPr>
          <p:nvPr userDrawn="1"/>
        </p:nvPicPr>
        <p:blipFill>
          <a:blip r:embed="rId2" cstate="print"/>
          <a:srcRect/>
          <a:stretch>
            <a:fillRect/>
          </a:stretch>
        </p:blipFill>
        <p:spPr bwMode="auto">
          <a:xfrm>
            <a:off x="0" y="0"/>
            <a:ext cx="12192000" cy="2286000"/>
          </a:xfrm>
          <a:prstGeom prst="rect">
            <a:avLst/>
          </a:prstGeom>
          <a:noFill/>
        </p:spPr>
      </p:pic>
      <p:pic>
        <p:nvPicPr>
          <p:cNvPr id="10" name="Picture 9" descr="shire_top_bg"/>
          <p:cNvPicPr>
            <a:picLocks noChangeAspect="1" noChangeArrowheads="1"/>
          </p:cNvPicPr>
          <p:nvPr userDrawn="1"/>
        </p:nvPicPr>
        <p:blipFill>
          <a:blip r:embed="rId2" cstate="print"/>
          <a:srcRect/>
          <a:stretch>
            <a:fillRect/>
          </a:stretch>
        </p:blipFill>
        <p:spPr bwMode="auto">
          <a:xfrm rot="10800000">
            <a:off x="0" y="4575648"/>
            <a:ext cx="12192000" cy="2286000"/>
          </a:xfrm>
          <a:prstGeom prst="rect">
            <a:avLst/>
          </a:prstGeom>
          <a:noFill/>
        </p:spPr>
      </p:pic>
      <p:sp>
        <p:nvSpPr>
          <p:cNvPr id="2085892" name="Rectangle 4"/>
          <p:cNvSpPr>
            <a:spLocks noGrp="1" noChangeArrowheads="1"/>
          </p:cNvSpPr>
          <p:nvPr>
            <p:ph type="ctrTitle"/>
          </p:nvPr>
        </p:nvSpPr>
        <p:spPr>
          <a:xfrm>
            <a:off x="733838" y="1603376"/>
            <a:ext cx="10734261" cy="1276351"/>
          </a:xfrm>
          <a:prstGeom prst="rect">
            <a:avLst/>
          </a:prstGeom>
        </p:spPr>
        <p:txBody>
          <a:bodyPr>
            <a:normAutofit/>
          </a:bodyPr>
          <a:lstStyle>
            <a:lvl1pPr algn="ctr">
              <a:defRPr sz="4000">
                <a:solidFill>
                  <a:schemeClr val="bg2"/>
                </a:solidFill>
              </a:defRPr>
            </a:lvl1pPr>
          </a:lstStyle>
          <a:p>
            <a:pPr lvl="0"/>
            <a:r>
              <a:rPr lang="en-US" noProof="0" dirty="0"/>
              <a:t>Click to edit Master title style</a:t>
            </a:r>
          </a:p>
        </p:txBody>
      </p:sp>
      <p:sp>
        <p:nvSpPr>
          <p:cNvPr id="2085893" name="Rectangle 5"/>
          <p:cNvSpPr>
            <a:spLocks noGrp="1" noChangeArrowheads="1"/>
          </p:cNvSpPr>
          <p:nvPr>
            <p:ph type="subTitle" idx="1"/>
          </p:nvPr>
        </p:nvSpPr>
        <p:spPr>
          <a:xfrm>
            <a:off x="733608" y="3222625"/>
            <a:ext cx="10735056" cy="1752600"/>
          </a:xfrm>
        </p:spPr>
        <p:txBody>
          <a:bodyPr/>
          <a:lstStyle>
            <a:lvl1pPr marL="0" indent="0" algn="ctr">
              <a:lnSpc>
                <a:spcPct val="95000"/>
              </a:lnSpc>
              <a:spcBef>
                <a:spcPct val="0"/>
              </a:spcBef>
              <a:buFontTx/>
              <a:buNone/>
              <a:defRPr/>
            </a:lvl1pPr>
          </a:lstStyle>
          <a:p>
            <a:pPr lvl="0"/>
            <a:r>
              <a:rPr lang="en-US" noProof="0" dirty="0"/>
              <a:t>Click to edit Master subtitle style</a:t>
            </a:r>
          </a:p>
        </p:txBody>
      </p:sp>
      <p:sp>
        <p:nvSpPr>
          <p:cNvPr id="11" name="Rectangle 10"/>
          <p:cNvSpPr/>
          <p:nvPr userDrawn="1"/>
        </p:nvSpPr>
        <p:spPr bwMode="auto">
          <a:xfrm>
            <a:off x="0" y="1"/>
            <a:ext cx="12192000" cy="1405719"/>
          </a:xfrm>
          <a:prstGeom prst="rect">
            <a:avLst/>
          </a:prstGeom>
          <a:solidFill>
            <a:srgbClr val="7E99AA"/>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Line 25"/>
          <p:cNvSpPr>
            <a:spLocks noChangeShapeType="1"/>
          </p:cNvSpPr>
          <p:nvPr userDrawn="1"/>
        </p:nvSpPr>
        <p:spPr bwMode="auto">
          <a:xfrm flipH="1" flipV="1">
            <a:off x="0" y="1337482"/>
            <a:ext cx="12192000" cy="6289"/>
          </a:xfrm>
          <a:prstGeom prst="line">
            <a:avLst/>
          </a:prstGeom>
          <a:noFill/>
          <a:ln w="127000">
            <a:solidFill>
              <a:srgbClr val="0067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Rectangle 13"/>
          <p:cNvSpPr/>
          <p:nvPr userDrawn="1"/>
        </p:nvSpPr>
        <p:spPr bwMode="auto">
          <a:xfrm>
            <a:off x="0" y="5461420"/>
            <a:ext cx="12192000" cy="1405719"/>
          </a:xfrm>
          <a:prstGeom prst="rect">
            <a:avLst/>
          </a:prstGeom>
          <a:solidFill>
            <a:srgbClr val="7E99AA"/>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Line 25"/>
          <p:cNvSpPr>
            <a:spLocks noChangeShapeType="1"/>
          </p:cNvSpPr>
          <p:nvPr userDrawn="1"/>
        </p:nvSpPr>
        <p:spPr bwMode="auto">
          <a:xfrm flipH="1" flipV="1">
            <a:off x="0" y="5398818"/>
            <a:ext cx="12192000" cy="219"/>
          </a:xfrm>
          <a:prstGeom prst="line">
            <a:avLst/>
          </a:prstGeom>
          <a:noFill/>
          <a:ln w="127000">
            <a:solidFill>
              <a:srgbClr val="0067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6" name="Picture 15" descr="Qr code&#10;&#10;Description automatically generated">
            <a:extLst>
              <a:ext uri="{FF2B5EF4-FFF2-40B4-BE49-F238E27FC236}">
                <a16:creationId xmlns:a16="http://schemas.microsoft.com/office/drawing/2014/main" id="{64E71F6A-8B48-45C8-8737-E27189443C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15539" y="6009906"/>
            <a:ext cx="512064" cy="512064"/>
          </a:xfrm>
          <a:prstGeom prst="rect">
            <a:avLst/>
          </a:prstGeom>
        </p:spPr>
      </p:pic>
    </p:spTree>
    <p:extLst>
      <p:ext uri="{BB962C8B-B14F-4D97-AF65-F5344CB8AC3E}">
        <p14:creationId xmlns:p14="http://schemas.microsoft.com/office/powerpoint/2010/main" val="425317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Alternative Title Slide">
    <p:spTree>
      <p:nvGrpSpPr>
        <p:cNvPr id="1" name=""/>
        <p:cNvGrpSpPr/>
        <p:nvPr/>
      </p:nvGrpSpPr>
      <p:grpSpPr>
        <a:xfrm>
          <a:off x="0" y="0"/>
          <a:ext cx="0" cy="0"/>
          <a:chOff x="0" y="0"/>
          <a:chExt cx="0" cy="0"/>
        </a:xfrm>
      </p:grpSpPr>
      <p:pic>
        <p:nvPicPr>
          <p:cNvPr id="8" name="Picture 7" descr="shire_top_bg"/>
          <p:cNvPicPr>
            <a:picLocks noChangeAspect="1" noChangeArrowheads="1"/>
          </p:cNvPicPr>
          <p:nvPr userDrawn="1"/>
        </p:nvPicPr>
        <p:blipFill>
          <a:blip r:embed="rId2" cstate="print"/>
          <a:srcRect/>
          <a:stretch>
            <a:fillRect/>
          </a:stretch>
        </p:blipFill>
        <p:spPr bwMode="auto">
          <a:xfrm>
            <a:off x="0" y="0"/>
            <a:ext cx="12192000" cy="2286000"/>
          </a:xfrm>
          <a:prstGeom prst="rect">
            <a:avLst/>
          </a:prstGeom>
          <a:noFill/>
        </p:spPr>
      </p:pic>
      <p:sp>
        <p:nvSpPr>
          <p:cNvPr id="2085892" name="Rectangle 4"/>
          <p:cNvSpPr>
            <a:spLocks noGrp="1" noChangeArrowheads="1"/>
          </p:cNvSpPr>
          <p:nvPr>
            <p:ph type="ctrTitle"/>
          </p:nvPr>
        </p:nvSpPr>
        <p:spPr>
          <a:xfrm>
            <a:off x="723900" y="1603376"/>
            <a:ext cx="10735056" cy="1276351"/>
          </a:xfrm>
          <a:prstGeom prst="rect">
            <a:avLst/>
          </a:prstGeom>
        </p:spPr>
        <p:txBody>
          <a:bodyPr>
            <a:normAutofit/>
          </a:bodyPr>
          <a:lstStyle>
            <a:lvl1pPr algn="ctr">
              <a:defRPr sz="4000">
                <a:solidFill>
                  <a:schemeClr val="bg2"/>
                </a:solidFill>
              </a:defRPr>
            </a:lvl1pPr>
          </a:lstStyle>
          <a:p>
            <a:pPr lvl="0"/>
            <a:r>
              <a:rPr lang="en-US" noProof="0" dirty="0"/>
              <a:t>Click to edit Master title style</a:t>
            </a:r>
          </a:p>
        </p:txBody>
      </p:sp>
      <p:sp>
        <p:nvSpPr>
          <p:cNvPr id="2085893" name="Rectangle 5"/>
          <p:cNvSpPr>
            <a:spLocks noGrp="1" noChangeArrowheads="1"/>
          </p:cNvSpPr>
          <p:nvPr>
            <p:ph type="subTitle" idx="1"/>
          </p:nvPr>
        </p:nvSpPr>
        <p:spPr>
          <a:xfrm>
            <a:off x="723900" y="3222625"/>
            <a:ext cx="10735056" cy="1752600"/>
          </a:xfrm>
        </p:spPr>
        <p:txBody>
          <a:bodyPr/>
          <a:lstStyle>
            <a:lvl1pPr marL="0" indent="0" algn="ctr">
              <a:lnSpc>
                <a:spcPct val="95000"/>
              </a:lnSpc>
              <a:spcBef>
                <a:spcPct val="0"/>
              </a:spcBef>
              <a:buFontTx/>
              <a:buNone/>
              <a:defRPr/>
            </a:lvl1pPr>
          </a:lstStyle>
          <a:p>
            <a:pPr lvl="0"/>
            <a:r>
              <a:rPr lang="en-US" noProof="0" dirty="0"/>
              <a:t>Click to edit Master subtitle style</a:t>
            </a:r>
          </a:p>
        </p:txBody>
      </p:sp>
      <p:sp>
        <p:nvSpPr>
          <p:cNvPr id="11" name="Rectangle 10"/>
          <p:cNvSpPr/>
          <p:nvPr userDrawn="1"/>
        </p:nvSpPr>
        <p:spPr bwMode="auto">
          <a:xfrm>
            <a:off x="0" y="1"/>
            <a:ext cx="12192000" cy="1405719"/>
          </a:xfrm>
          <a:prstGeom prst="rect">
            <a:avLst/>
          </a:prstGeom>
          <a:solidFill>
            <a:srgbClr val="7E99AA"/>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Line 25"/>
          <p:cNvSpPr>
            <a:spLocks noChangeShapeType="1"/>
          </p:cNvSpPr>
          <p:nvPr userDrawn="1"/>
        </p:nvSpPr>
        <p:spPr bwMode="auto">
          <a:xfrm flipH="1">
            <a:off x="0" y="1308116"/>
            <a:ext cx="12192000" cy="29367"/>
          </a:xfrm>
          <a:prstGeom prst="line">
            <a:avLst/>
          </a:prstGeom>
          <a:noFill/>
          <a:ln w="127000">
            <a:solidFill>
              <a:srgbClr val="0067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7" name="Picture 6" descr="Qr code&#10;&#10;Description automatically generated">
            <a:extLst>
              <a:ext uri="{FF2B5EF4-FFF2-40B4-BE49-F238E27FC236}">
                <a16:creationId xmlns:a16="http://schemas.microsoft.com/office/drawing/2014/main" id="{158CF10D-95D0-49BD-9D53-EC7203746F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15539" y="6009906"/>
            <a:ext cx="512064" cy="512064"/>
          </a:xfrm>
          <a:prstGeom prst="rect">
            <a:avLst/>
          </a:prstGeom>
        </p:spPr>
      </p:pic>
    </p:spTree>
    <p:extLst>
      <p:ext uri="{BB962C8B-B14F-4D97-AF65-F5344CB8AC3E}">
        <p14:creationId xmlns:p14="http://schemas.microsoft.com/office/powerpoint/2010/main" val="119402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marL="742950" indent="-285750">
              <a:defRPr lang="en-US" sz="2200" b="0" dirty="0" smtClean="0">
                <a:solidFill>
                  <a:schemeClr val="bg2"/>
                </a:solidFill>
                <a:latin typeface="Calibri"/>
                <a:cs typeface="Calibri"/>
              </a:defRPr>
            </a:lvl2pPr>
            <a:lvl3pPr marL="1257300" indent="-342900">
              <a:buFont typeface="Arial" pitchFamily="34" charset="0"/>
              <a:buChar char="•"/>
              <a:defRPr lang="en-US" sz="2000" b="0" dirty="0" smtClean="0">
                <a:solidFill>
                  <a:schemeClr val="bg2"/>
                </a:solidFill>
                <a:latin typeface="Calibri"/>
                <a:cs typeface="Calibri"/>
              </a:defRPr>
            </a:lvl3pPr>
            <a:lvl4pPr marL="1143000" indent="-228600">
              <a:defRPr lang="en-US" sz="2000" b="1" dirty="0" smtClean="0">
                <a:solidFill>
                  <a:schemeClr val="bg2"/>
                </a:solidFill>
                <a:latin typeface="+mn-lt"/>
              </a:defRPr>
            </a:lvl4pPr>
            <a:lvl5pPr marL="1143000" indent="-228600">
              <a:defRPr lang="en-US" sz="2000" b="1" dirty="0">
                <a:solidFill>
                  <a:schemeClr val="bg2"/>
                </a:solidFill>
                <a:latin typeface="+mn-lt"/>
              </a:defRPr>
            </a:lvl5pPr>
          </a:lstStyle>
          <a:p>
            <a:pPr lvl="0"/>
            <a:r>
              <a:rPr lang="en-US" dirty="0"/>
              <a:t>Click to edit Master text styles</a:t>
            </a:r>
          </a:p>
          <a:p>
            <a:pPr marL="742950" lvl="1" indent="-285750" algn="l" rtl="0" eaLnBrk="1" fontAlgn="base" hangingPunct="1">
              <a:spcBef>
                <a:spcPts val="0"/>
              </a:spcBef>
              <a:spcAft>
                <a:spcPts val="600"/>
              </a:spcAft>
              <a:buClr>
                <a:schemeClr val="accent2">
                  <a:lumMod val="75000"/>
                </a:schemeClr>
              </a:buClr>
              <a:buSzPct val="125000"/>
              <a:buFont typeface="Lucida Grande"/>
              <a:buChar char="–"/>
            </a:pPr>
            <a:r>
              <a:rPr lang="en-US" dirty="0"/>
              <a:t>Second level</a:t>
            </a:r>
          </a:p>
          <a:p>
            <a:pPr marL="1143000" lvl="2" indent="-228600" algn="l" rtl="0" eaLnBrk="1" fontAlgn="base" hangingPunct="1">
              <a:spcBef>
                <a:spcPts val="0"/>
              </a:spcBef>
              <a:spcAft>
                <a:spcPts val="600"/>
              </a:spcAft>
              <a:buClr>
                <a:schemeClr val="accent2">
                  <a:lumMod val="75000"/>
                </a:schemeClr>
              </a:buClr>
              <a:buSzPct val="125000"/>
              <a:buFont typeface="Wingdings" charset="2"/>
              <a:buChar char="§"/>
            </a:pPr>
            <a:r>
              <a:rPr lang="en-US" dirty="0"/>
              <a:t>Third level</a:t>
            </a:r>
          </a:p>
        </p:txBody>
      </p:sp>
      <p:sp>
        <p:nvSpPr>
          <p:cNvPr id="6" name="Title Placeholder 15"/>
          <p:cNvSpPr>
            <a:spLocks noGrp="1"/>
          </p:cNvSpPr>
          <p:nvPr>
            <p:ph type="title"/>
          </p:nvPr>
        </p:nvSpPr>
        <p:spPr>
          <a:xfrm>
            <a:off x="736979" y="81888"/>
            <a:ext cx="10727141" cy="1143000"/>
          </a:xfrm>
          <a:prstGeom prst="rect">
            <a:avLst/>
          </a:prstGeom>
        </p:spPr>
        <p:txBody>
          <a:bodyPr vert="horz" lIns="91440" tIns="45720" rIns="91440" bIns="45720" rtlCol="0" anchor="b">
            <a:normAutofit/>
          </a:bodyPr>
          <a:lstStyle/>
          <a:p>
            <a:r>
              <a:rPr lang="en-US" dirty="0"/>
              <a:t>Click to edit Master title style</a:t>
            </a:r>
          </a:p>
        </p:txBody>
      </p:sp>
      <p:sp>
        <p:nvSpPr>
          <p:cNvPr id="5" name="Slide Number Placeholder 2">
            <a:extLst>
              <a:ext uri="{FF2B5EF4-FFF2-40B4-BE49-F238E27FC236}">
                <a16:creationId xmlns:a16="http://schemas.microsoft.com/office/drawing/2014/main" id="{F2ED2351-A988-4758-8CE9-29AAF77CA1F5}"/>
              </a:ext>
            </a:extLst>
          </p:cNvPr>
          <p:cNvSpPr>
            <a:spLocks noGrp="1"/>
          </p:cNvSpPr>
          <p:nvPr>
            <p:ph type="sldNum" sz="quarter" idx="4"/>
          </p:nvPr>
        </p:nvSpPr>
        <p:spPr>
          <a:xfrm>
            <a:off x="9347200" y="6567396"/>
            <a:ext cx="2844800" cy="290604"/>
          </a:xfrm>
          <a:prstGeom prst="rect">
            <a:avLst/>
          </a:prstGeom>
        </p:spPr>
        <p:txBody>
          <a:bodyPr vert="horz" lIns="91440" tIns="45720" rIns="91440" bIns="45720" rtlCol="0" anchor="ctr"/>
          <a:lstStyle>
            <a:lvl1pPr algn="r">
              <a:defRPr sz="1200">
                <a:solidFill>
                  <a:schemeClr val="bg2"/>
                </a:solidFill>
                <a:latin typeface="Calibri"/>
                <a:cs typeface="Calibri"/>
              </a:defRPr>
            </a:lvl1pPr>
          </a:lstStyle>
          <a:p>
            <a:fld id="{52DF0245-2CA1-6445-9E71-A40071F6548D}" type="slidenum">
              <a:rPr lang="en-US" smtClean="0"/>
              <a:pPr/>
              <a:t>‹#›</a:t>
            </a:fld>
            <a:endParaRPr lang="en-US" dirty="0"/>
          </a:p>
        </p:txBody>
      </p:sp>
    </p:spTree>
    <p:extLst>
      <p:ext uri="{BB962C8B-B14F-4D97-AF65-F5344CB8AC3E}">
        <p14:creationId xmlns:p14="http://schemas.microsoft.com/office/powerpoint/2010/main" val="38332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79"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Slide Number Placeholder 2">
            <a:extLst>
              <a:ext uri="{FF2B5EF4-FFF2-40B4-BE49-F238E27FC236}">
                <a16:creationId xmlns:a16="http://schemas.microsoft.com/office/drawing/2014/main" id="{A0951D9F-92A3-43A1-8759-CF107EABF8E4}"/>
              </a:ext>
            </a:extLst>
          </p:cNvPr>
          <p:cNvSpPr>
            <a:spLocks noGrp="1"/>
          </p:cNvSpPr>
          <p:nvPr>
            <p:ph type="sldNum" sz="quarter" idx="4"/>
          </p:nvPr>
        </p:nvSpPr>
        <p:spPr>
          <a:xfrm>
            <a:off x="9347200" y="6567396"/>
            <a:ext cx="2844800" cy="290604"/>
          </a:xfrm>
          <a:prstGeom prst="rect">
            <a:avLst/>
          </a:prstGeom>
        </p:spPr>
        <p:txBody>
          <a:bodyPr vert="horz" lIns="91440" tIns="45720" rIns="91440" bIns="45720" rtlCol="0" anchor="ctr"/>
          <a:lstStyle>
            <a:lvl1pPr algn="r">
              <a:defRPr sz="1200">
                <a:solidFill>
                  <a:schemeClr val="bg2"/>
                </a:solidFill>
                <a:latin typeface="Calibri"/>
                <a:cs typeface="Calibri"/>
              </a:defRPr>
            </a:lvl1pPr>
          </a:lstStyle>
          <a:p>
            <a:fld id="{52DF0245-2CA1-6445-9E71-A40071F6548D}" type="slidenum">
              <a:rPr lang="en-US" smtClean="0"/>
              <a:pPr/>
              <a:t>‹#›</a:t>
            </a:fld>
            <a:endParaRPr lang="en-US" dirty="0"/>
          </a:p>
        </p:txBody>
      </p:sp>
    </p:spTree>
    <p:extLst>
      <p:ext uri="{BB962C8B-B14F-4D97-AF65-F5344CB8AC3E}">
        <p14:creationId xmlns:p14="http://schemas.microsoft.com/office/powerpoint/2010/main" val="275294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6979" y="1453897"/>
            <a:ext cx="5167569" cy="4886325"/>
          </a:xfrm>
        </p:spPr>
        <p:txBody>
          <a:bodyPr/>
          <a:lstStyle>
            <a:lvl1pPr>
              <a:defRPr sz="2400" b="0">
                <a:solidFill>
                  <a:schemeClr val="bg2"/>
                </a:solidFill>
              </a:defRPr>
            </a:lvl1pPr>
            <a:lvl2pPr marL="742950" indent="-285750">
              <a:defRPr lang="en-US" sz="2200" b="0" dirty="0" smtClean="0">
                <a:solidFill>
                  <a:schemeClr val="bg2"/>
                </a:solidFill>
                <a:latin typeface="Calibri"/>
                <a:cs typeface="Calibri"/>
              </a:defRPr>
            </a:lvl2pPr>
            <a:lvl3pPr marL="1143000" indent="-228600">
              <a:defRPr lang="en-US" sz="2000" b="0" dirty="0" smtClean="0">
                <a:solidFill>
                  <a:schemeClr val="bg2"/>
                </a:solidFill>
                <a:latin typeface="Calibri"/>
                <a:cs typeface="Calibri"/>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marL="742950" lvl="1" indent="-285750" algn="l" rtl="0" eaLnBrk="1" fontAlgn="base" hangingPunct="1">
              <a:spcBef>
                <a:spcPts val="0"/>
              </a:spcBef>
              <a:spcAft>
                <a:spcPts val="600"/>
              </a:spcAft>
              <a:buClr>
                <a:schemeClr val="accent2">
                  <a:lumMod val="75000"/>
                </a:schemeClr>
              </a:buClr>
              <a:buSzPct val="125000"/>
              <a:buFont typeface="Lucida Grande"/>
              <a:buChar char="–"/>
            </a:pPr>
            <a:r>
              <a:rPr lang="en-US" dirty="0"/>
              <a:t>Second level</a:t>
            </a:r>
          </a:p>
          <a:p>
            <a:pPr marL="1143000" lvl="2" indent="-228600" algn="l" rtl="0" eaLnBrk="1" fontAlgn="base" hangingPunct="1">
              <a:spcBef>
                <a:spcPts val="0"/>
              </a:spcBef>
              <a:spcAft>
                <a:spcPts val="600"/>
              </a:spcAft>
              <a:buClr>
                <a:schemeClr val="accent2">
                  <a:lumMod val="75000"/>
                </a:schemeClr>
              </a:buClr>
              <a:buSzPct val="125000"/>
              <a:buFont typeface="Wingdings" charset="2"/>
              <a:buChar char="§"/>
            </a:pPr>
            <a:r>
              <a:rPr lang="en-US" dirty="0"/>
              <a:t>Third level</a:t>
            </a:r>
          </a:p>
        </p:txBody>
      </p:sp>
      <p:sp>
        <p:nvSpPr>
          <p:cNvPr id="7" name="Content Placeholder 2"/>
          <p:cNvSpPr>
            <a:spLocks noGrp="1"/>
          </p:cNvSpPr>
          <p:nvPr>
            <p:ph sz="half" idx="10"/>
          </p:nvPr>
        </p:nvSpPr>
        <p:spPr>
          <a:xfrm>
            <a:off x="6290201" y="1453897"/>
            <a:ext cx="5167569" cy="4886325"/>
          </a:xfrm>
        </p:spPr>
        <p:txBody>
          <a:bodyPr/>
          <a:lstStyle>
            <a:lvl1pPr>
              <a:defRPr sz="2400" b="0">
                <a:solidFill>
                  <a:schemeClr val="bg2"/>
                </a:solidFill>
              </a:defRPr>
            </a:lvl1pPr>
            <a:lvl2pPr marL="742950" indent="-285750">
              <a:defRPr lang="en-US" sz="2200" b="0" dirty="0" smtClean="0">
                <a:solidFill>
                  <a:schemeClr val="bg2"/>
                </a:solidFill>
                <a:latin typeface="Calibri"/>
                <a:cs typeface="Calibri"/>
              </a:defRPr>
            </a:lvl2pPr>
            <a:lvl3pPr marL="1143000" indent="-228600">
              <a:defRPr lang="en-US" sz="2000" b="0" dirty="0" smtClean="0">
                <a:solidFill>
                  <a:schemeClr val="bg2"/>
                </a:solidFill>
                <a:latin typeface="Calibri"/>
                <a:cs typeface="Calibri"/>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marL="742950" lvl="1" indent="-285750" algn="l" rtl="0" eaLnBrk="1" fontAlgn="base" hangingPunct="1">
              <a:spcBef>
                <a:spcPts val="0"/>
              </a:spcBef>
              <a:spcAft>
                <a:spcPts val="600"/>
              </a:spcAft>
              <a:buClr>
                <a:schemeClr val="accent2">
                  <a:lumMod val="75000"/>
                </a:schemeClr>
              </a:buClr>
              <a:buSzPct val="125000"/>
              <a:buFont typeface="Lucida Grande"/>
              <a:buChar char="–"/>
            </a:pPr>
            <a:r>
              <a:rPr lang="en-US" dirty="0"/>
              <a:t>Second level</a:t>
            </a:r>
          </a:p>
          <a:p>
            <a:pPr marL="1143000" lvl="2" indent="-228600" algn="l" rtl="0" eaLnBrk="1" fontAlgn="base" hangingPunct="1">
              <a:spcBef>
                <a:spcPts val="0"/>
              </a:spcBef>
              <a:spcAft>
                <a:spcPts val="600"/>
              </a:spcAft>
              <a:buClr>
                <a:schemeClr val="accent2">
                  <a:lumMod val="75000"/>
                </a:schemeClr>
              </a:buClr>
              <a:buSzPct val="125000"/>
              <a:buFont typeface="Wingdings" charset="2"/>
              <a:buChar char="§"/>
            </a:pPr>
            <a:r>
              <a:rPr lang="en-US" dirty="0"/>
              <a:t>Third level</a:t>
            </a:r>
          </a:p>
        </p:txBody>
      </p:sp>
      <p:sp>
        <p:nvSpPr>
          <p:cNvPr id="9" name="Title Placeholder 15"/>
          <p:cNvSpPr>
            <a:spLocks noGrp="1"/>
          </p:cNvSpPr>
          <p:nvPr>
            <p:ph type="title"/>
          </p:nvPr>
        </p:nvSpPr>
        <p:spPr>
          <a:xfrm>
            <a:off x="736979"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F917C46-53CE-4735-B432-746A787A782F}"/>
              </a:ext>
            </a:extLst>
          </p:cNvPr>
          <p:cNvSpPr>
            <a:spLocks noGrp="1"/>
          </p:cNvSpPr>
          <p:nvPr>
            <p:ph type="sldNum" sz="quarter" idx="4"/>
          </p:nvPr>
        </p:nvSpPr>
        <p:spPr>
          <a:xfrm>
            <a:off x="9347200" y="6567396"/>
            <a:ext cx="2844800" cy="290604"/>
          </a:xfrm>
          <a:prstGeom prst="rect">
            <a:avLst/>
          </a:prstGeom>
        </p:spPr>
        <p:txBody>
          <a:bodyPr vert="horz" lIns="91440" tIns="45720" rIns="91440" bIns="45720" rtlCol="0" anchor="ctr"/>
          <a:lstStyle>
            <a:lvl1pPr algn="r">
              <a:defRPr sz="1200">
                <a:solidFill>
                  <a:schemeClr val="bg2"/>
                </a:solidFill>
                <a:latin typeface="Calibri"/>
                <a:cs typeface="Calibri"/>
              </a:defRPr>
            </a:lvl1pPr>
          </a:lstStyle>
          <a:p>
            <a:fld id="{52DF0245-2CA1-6445-9E71-A40071F6548D}" type="slidenum">
              <a:rPr lang="en-US" smtClean="0"/>
              <a:pPr/>
              <a:t>‹#›</a:t>
            </a:fld>
            <a:endParaRPr lang="en-US" dirty="0"/>
          </a:p>
        </p:txBody>
      </p:sp>
    </p:spTree>
    <p:extLst>
      <p:ext uri="{BB962C8B-B14F-4D97-AF65-F5344CB8AC3E}">
        <p14:creationId xmlns:p14="http://schemas.microsoft.com/office/powerpoint/2010/main" val="1514908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3720">
          <p15:clr>
            <a:srgbClr val="FBAE40"/>
          </p15:clr>
        </p15:guide>
        <p15:guide id="3" pos="3960">
          <p15:clr>
            <a:srgbClr val="FBAE40"/>
          </p15:clr>
        </p15:guide>
        <p15:guide id="4" pos="45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6979" y="1453897"/>
            <a:ext cx="5167569" cy="639763"/>
          </a:xfrm>
        </p:spPr>
        <p:txBody>
          <a:bodyPr anchor="b"/>
          <a:lstStyle>
            <a:lvl1pPr marL="0" indent="0">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290200" y="1453897"/>
            <a:ext cx="5166360" cy="639763"/>
          </a:xfrm>
        </p:spPr>
        <p:txBody>
          <a:bodyPr anchor="b"/>
          <a:lstStyle>
            <a:lvl1pPr marL="0" indent="0">
              <a:buNone/>
              <a:defRPr sz="28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itle Placeholder 15"/>
          <p:cNvSpPr>
            <a:spLocks noGrp="1"/>
          </p:cNvSpPr>
          <p:nvPr>
            <p:ph type="title"/>
          </p:nvPr>
        </p:nvSpPr>
        <p:spPr>
          <a:xfrm>
            <a:off x="736979"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B8A4F451-8619-448F-B536-5B1963A72762}"/>
              </a:ext>
            </a:extLst>
          </p:cNvPr>
          <p:cNvSpPr>
            <a:spLocks noGrp="1"/>
          </p:cNvSpPr>
          <p:nvPr>
            <p:ph sz="half" idx="12"/>
          </p:nvPr>
        </p:nvSpPr>
        <p:spPr>
          <a:xfrm>
            <a:off x="736979" y="2093660"/>
            <a:ext cx="5167569" cy="4246562"/>
          </a:xfrm>
        </p:spPr>
        <p:txBody>
          <a:bodyPr/>
          <a:lstStyle>
            <a:lvl1pPr>
              <a:defRPr sz="2400" b="0">
                <a:solidFill>
                  <a:schemeClr val="bg2"/>
                </a:solidFill>
              </a:defRPr>
            </a:lvl1pPr>
            <a:lvl2pPr marL="742950" indent="-285750">
              <a:defRPr lang="en-US" sz="2200" b="0" dirty="0" smtClean="0">
                <a:solidFill>
                  <a:schemeClr val="bg2"/>
                </a:solidFill>
                <a:latin typeface="Calibri"/>
                <a:cs typeface="Calibri"/>
              </a:defRPr>
            </a:lvl2pPr>
            <a:lvl3pPr marL="1143000" indent="-228600">
              <a:defRPr lang="en-US" sz="2000" b="0" dirty="0" smtClean="0">
                <a:solidFill>
                  <a:schemeClr val="bg2"/>
                </a:solidFill>
                <a:latin typeface="Calibri"/>
                <a:cs typeface="Calibri"/>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marL="742950" lvl="1" indent="-285750" algn="l" rtl="0" eaLnBrk="1" fontAlgn="base" hangingPunct="1">
              <a:spcBef>
                <a:spcPts val="0"/>
              </a:spcBef>
              <a:spcAft>
                <a:spcPts val="600"/>
              </a:spcAft>
              <a:buClr>
                <a:schemeClr val="accent2">
                  <a:lumMod val="75000"/>
                </a:schemeClr>
              </a:buClr>
              <a:buSzPct val="125000"/>
              <a:buFont typeface="Lucida Grande"/>
              <a:buChar char="–"/>
            </a:pPr>
            <a:r>
              <a:rPr lang="en-US" dirty="0"/>
              <a:t>Second level</a:t>
            </a:r>
          </a:p>
          <a:p>
            <a:pPr marL="1143000" lvl="2" indent="-228600" algn="l" rtl="0" eaLnBrk="1" fontAlgn="base" hangingPunct="1">
              <a:spcBef>
                <a:spcPts val="0"/>
              </a:spcBef>
              <a:spcAft>
                <a:spcPts val="600"/>
              </a:spcAft>
              <a:buClr>
                <a:schemeClr val="accent2">
                  <a:lumMod val="75000"/>
                </a:schemeClr>
              </a:buClr>
              <a:buSzPct val="125000"/>
              <a:buFont typeface="Wingdings" charset="2"/>
              <a:buChar char="§"/>
            </a:pPr>
            <a:r>
              <a:rPr lang="en-US" dirty="0"/>
              <a:t>Third level</a:t>
            </a:r>
          </a:p>
        </p:txBody>
      </p:sp>
      <p:sp>
        <p:nvSpPr>
          <p:cNvPr id="11" name="Content Placeholder 2">
            <a:extLst>
              <a:ext uri="{FF2B5EF4-FFF2-40B4-BE49-F238E27FC236}">
                <a16:creationId xmlns:a16="http://schemas.microsoft.com/office/drawing/2014/main" id="{5CFF1F7C-B7AD-4D29-A0B3-C9BC41863907}"/>
              </a:ext>
            </a:extLst>
          </p:cNvPr>
          <p:cNvSpPr>
            <a:spLocks noGrp="1"/>
          </p:cNvSpPr>
          <p:nvPr>
            <p:ph sz="half" idx="10"/>
          </p:nvPr>
        </p:nvSpPr>
        <p:spPr>
          <a:xfrm>
            <a:off x="6290201" y="2093660"/>
            <a:ext cx="5167569" cy="4246562"/>
          </a:xfrm>
        </p:spPr>
        <p:txBody>
          <a:bodyPr/>
          <a:lstStyle>
            <a:lvl1pPr>
              <a:defRPr sz="2400" b="0">
                <a:solidFill>
                  <a:schemeClr val="bg2"/>
                </a:solidFill>
              </a:defRPr>
            </a:lvl1pPr>
            <a:lvl2pPr marL="742950" indent="-285750">
              <a:defRPr lang="en-US" sz="2200" b="0" dirty="0" smtClean="0">
                <a:solidFill>
                  <a:schemeClr val="bg2"/>
                </a:solidFill>
                <a:latin typeface="Calibri"/>
                <a:cs typeface="Calibri"/>
              </a:defRPr>
            </a:lvl2pPr>
            <a:lvl3pPr marL="1143000" indent="-228600">
              <a:defRPr lang="en-US" sz="2000" b="0" dirty="0" smtClean="0">
                <a:solidFill>
                  <a:schemeClr val="bg2"/>
                </a:solidFill>
                <a:latin typeface="Calibri"/>
                <a:cs typeface="Calibri"/>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marL="742950" lvl="1" indent="-285750" algn="l" rtl="0" eaLnBrk="1" fontAlgn="base" hangingPunct="1">
              <a:spcBef>
                <a:spcPts val="0"/>
              </a:spcBef>
              <a:spcAft>
                <a:spcPts val="600"/>
              </a:spcAft>
              <a:buClr>
                <a:schemeClr val="accent2">
                  <a:lumMod val="75000"/>
                </a:schemeClr>
              </a:buClr>
              <a:buSzPct val="125000"/>
              <a:buFont typeface="Lucida Grande"/>
              <a:buChar char="–"/>
            </a:pPr>
            <a:r>
              <a:rPr lang="en-US" dirty="0"/>
              <a:t>Second level</a:t>
            </a:r>
          </a:p>
          <a:p>
            <a:pPr marL="1143000" lvl="2" indent="-228600" algn="l" rtl="0" eaLnBrk="1" fontAlgn="base" hangingPunct="1">
              <a:spcBef>
                <a:spcPts val="0"/>
              </a:spcBef>
              <a:spcAft>
                <a:spcPts val="600"/>
              </a:spcAft>
              <a:buClr>
                <a:schemeClr val="accent2">
                  <a:lumMod val="75000"/>
                </a:schemeClr>
              </a:buClr>
              <a:buSzPct val="125000"/>
              <a:buFont typeface="Wingdings" charset="2"/>
              <a:buChar char="§"/>
            </a:pPr>
            <a:r>
              <a:rPr lang="en-US" dirty="0"/>
              <a:t>Third level</a:t>
            </a:r>
          </a:p>
        </p:txBody>
      </p:sp>
      <p:sp>
        <p:nvSpPr>
          <p:cNvPr id="12" name="Slide Number Placeholder 2">
            <a:extLst>
              <a:ext uri="{FF2B5EF4-FFF2-40B4-BE49-F238E27FC236}">
                <a16:creationId xmlns:a16="http://schemas.microsoft.com/office/drawing/2014/main" id="{E05CDCA6-BC86-4CB2-91DF-65FDE95BD1C5}"/>
              </a:ext>
            </a:extLst>
          </p:cNvPr>
          <p:cNvSpPr>
            <a:spLocks noGrp="1"/>
          </p:cNvSpPr>
          <p:nvPr>
            <p:ph type="sldNum" sz="quarter" idx="4"/>
          </p:nvPr>
        </p:nvSpPr>
        <p:spPr>
          <a:xfrm>
            <a:off x="9347200" y="6567396"/>
            <a:ext cx="2844800" cy="290604"/>
          </a:xfrm>
          <a:prstGeom prst="rect">
            <a:avLst/>
          </a:prstGeom>
        </p:spPr>
        <p:txBody>
          <a:bodyPr vert="horz" lIns="91440" tIns="45720" rIns="91440" bIns="45720" rtlCol="0" anchor="ctr"/>
          <a:lstStyle>
            <a:lvl1pPr algn="r">
              <a:defRPr sz="1200">
                <a:solidFill>
                  <a:schemeClr val="bg2"/>
                </a:solidFill>
                <a:latin typeface="Calibri"/>
                <a:cs typeface="Calibri"/>
              </a:defRPr>
            </a:lvl1pPr>
          </a:lstStyle>
          <a:p>
            <a:fld id="{52DF0245-2CA1-6445-9E71-A40071F6548D}" type="slidenum">
              <a:rPr lang="en-US" smtClean="0"/>
              <a:pPr/>
              <a:t>‹#›</a:t>
            </a:fld>
            <a:endParaRPr lang="en-US" dirty="0"/>
          </a:p>
        </p:txBody>
      </p:sp>
    </p:spTree>
    <p:extLst>
      <p:ext uri="{BB962C8B-B14F-4D97-AF65-F5344CB8AC3E}">
        <p14:creationId xmlns:p14="http://schemas.microsoft.com/office/powerpoint/2010/main" val="2966605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Rectangle 10"/>
          <p:cNvSpPr/>
          <p:nvPr userDrawn="1"/>
        </p:nvSpPr>
        <p:spPr bwMode="auto">
          <a:xfrm>
            <a:off x="0" y="1"/>
            <a:ext cx="12192000" cy="406400"/>
          </a:xfrm>
          <a:prstGeom prst="rect">
            <a:avLst/>
          </a:prstGeom>
          <a:solidFill>
            <a:srgbClr val="7E99AA"/>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solidFill>
                <a:srgbClr val="FFFFFF"/>
              </a:solidFill>
            </a:endParaRPr>
          </a:p>
        </p:txBody>
      </p:sp>
      <p:sp>
        <p:nvSpPr>
          <p:cNvPr id="12" name="Line 25"/>
          <p:cNvSpPr>
            <a:spLocks noChangeShapeType="1"/>
          </p:cNvSpPr>
          <p:nvPr userDrawn="1"/>
        </p:nvSpPr>
        <p:spPr bwMode="auto">
          <a:xfrm flipH="1" flipV="1">
            <a:off x="0" y="452127"/>
            <a:ext cx="12192000" cy="6289"/>
          </a:xfrm>
          <a:prstGeom prst="line">
            <a:avLst/>
          </a:prstGeom>
          <a:noFill/>
          <a:ln w="127000">
            <a:solidFill>
              <a:srgbClr val="0067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FFFFFF"/>
              </a:solidFill>
            </a:endParaRPr>
          </a:p>
        </p:txBody>
      </p:sp>
      <p:sp>
        <p:nvSpPr>
          <p:cNvPr id="13" name="Rectangle 4"/>
          <p:cNvSpPr>
            <a:spLocks noGrp="1" noChangeArrowheads="1"/>
          </p:cNvSpPr>
          <p:nvPr>
            <p:ph type="ctrTitle"/>
          </p:nvPr>
        </p:nvSpPr>
        <p:spPr>
          <a:xfrm>
            <a:off x="723900" y="1603376"/>
            <a:ext cx="10735056" cy="1276351"/>
          </a:xfrm>
          <a:prstGeom prst="rect">
            <a:avLst/>
          </a:prstGeom>
        </p:spPr>
        <p:txBody>
          <a:bodyPr>
            <a:normAutofit/>
          </a:bodyPr>
          <a:lstStyle>
            <a:lvl1pPr algn="ctr">
              <a:defRPr sz="4000">
                <a:solidFill>
                  <a:schemeClr val="bg2"/>
                </a:solidFill>
              </a:defRPr>
            </a:lvl1pPr>
          </a:lstStyle>
          <a:p>
            <a:pPr lvl="0"/>
            <a:r>
              <a:rPr lang="en-US" noProof="0" dirty="0"/>
              <a:t>Click to edit Master title style</a:t>
            </a:r>
          </a:p>
        </p:txBody>
      </p:sp>
      <p:sp>
        <p:nvSpPr>
          <p:cNvPr id="16" name="Rectangle 5"/>
          <p:cNvSpPr>
            <a:spLocks noGrp="1" noChangeArrowheads="1"/>
          </p:cNvSpPr>
          <p:nvPr>
            <p:ph type="subTitle" idx="1"/>
          </p:nvPr>
        </p:nvSpPr>
        <p:spPr>
          <a:xfrm>
            <a:off x="723900" y="3222625"/>
            <a:ext cx="10735056" cy="1752600"/>
          </a:xfrm>
        </p:spPr>
        <p:txBody>
          <a:bodyPr/>
          <a:lstStyle>
            <a:lvl1pPr marL="0" indent="0" algn="ctr">
              <a:lnSpc>
                <a:spcPct val="95000"/>
              </a:lnSpc>
              <a:spcBef>
                <a:spcPct val="0"/>
              </a:spcBef>
              <a:buFontTx/>
              <a:buNone/>
              <a:defRPr/>
            </a:lvl1pPr>
          </a:lstStyle>
          <a:p>
            <a:pPr lvl="0"/>
            <a:r>
              <a:rPr lang="en-US" noProof="0" dirty="0"/>
              <a:t>Click to edit Master subtitle style</a:t>
            </a:r>
          </a:p>
        </p:txBody>
      </p:sp>
      <p:pic>
        <p:nvPicPr>
          <p:cNvPr id="7" name="Picture 6" descr="Qr code&#10;&#10;Description automatically generated">
            <a:extLst>
              <a:ext uri="{FF2B5EF4-FFF2-40B4-BE49-F238E27FC236}">
                <a16:creationId xmlns:a16="http://schemas.microsoft.com/office/drawing/2014/main" id="{0C4FBBF4-FBA2-4125-8F08-81E911E3B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5539" y="6009906"/>
            <a:ext cx="512064" cy="512064"/>
          </a:xfrm>
          <a:prstGeom prst="rect">
            <a:avLst/>
          </a:prstGeom>
        </p:spPr>
      </p:pic>
    </p:spTree>
    <p:extLst>
      <p:ext uri="{BB962C8B-B14F-4D97-AF65-F5344CB8AC3E}">
        <p14:creationId xmlns:p14="http://schemas.microsoft.com/office/powerpoint/2010/main" val="2190673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09153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19952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35780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76009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87937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778832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51137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0419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DD29B331-615E-442D-B1D5-B0BAA4CD9FD7}"/>
              </a:ext>
            </a:extLst>
          </p:cNvPr>
          <p:cNvSpPr>
            <a:spLocks noGrp="1"/>
          </p:cNvSpPr>
          <p:nvPr>
            <p:ph idx="1"/>
          </p:nvPr>
        </p:nvSpPr>
        <p:spPr>
          <a:xfrm>
            <a:off x="609600" y="1828800"/>
            <a:ext cx="10972800" cy="4231038"/>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6D35B1F6-F39F-469B-BD21-C8CAAF21EC00}"/>
              </a:ext>
            </a:extLst>
          </p:cNvPr>
          <p:cNvSpPr>
            <a:spLocks noGrp="1"/>
          </p:cNvSpPr>
          <p:nvPr>
            <p:ph type="body" sz="quarter" idx="10"/>
          </p:nvPr>
        </p:nvSpPr>
        <p:spPr>
          <a:xfrm>
            <a:off x="609601" y="1279524"/>
            <a:ext cx="10985500" cy="457201"/>
          </a:xfrm>
        </p:spPr>
        <p:txBody>
          <a:bodyPr/>
          <a:lstStyle>
            <a:lvl1pPr marL="0" indent="0">
              <a:buFontTx/>
              <a:buNone/>
              <a:defRPr sz="1998" b="1"/>
            </a:lvl1pPr>
          </a:lstStyle>
          <a:p>
            <a:pPr lvl="0"/>
            <a:r>
              <a:rPr lang="en-US"/>
              <a:t>Click to edit Master text styles</a:t>
            </a:r>
          </a:p>
        </p:txBody>
      </p:sp>
    </p:spTree>
    <p:extLst>
      <p:ext uri="{BB962C8B-B14F-4D97-AF65-F5344CB8AC3E}">
        <p14:creationId xmlns:p14="http://schemas.microsoft.com/office/powerpoint/2010/main" val="409298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4633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42287406"/>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1579505"/>
      </p:ext>
    </p:extLst>
  </p:cSld>
  <p:clrMapOvr>
    <a:masterClrMapping/>
  </p:clrMapOvr>
  <p:transition>
    <p:wipe dir="d"/>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9778104"/>
      </p:ext>
    </p:extLst>
  </p:cSld>
  <p:clrMapOvr>
    <a:masterClrMapping/>
  </p:clrMapOvr>
  <p:transition>
    <p:wipe dir="d"/>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884653"/>
      </p:ext>
    </p:extLst>
  </p:cSld>
  <p:clrMapOvr>
    <a:masterClrMapping/>
  </p:clrMapOvr>
  <p:transition>
    <p:wipe dir="d"/>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4633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81255"/>
      </p:ext>
    </p:extLst>
  </p:cSld>
  <p:clrMapOvr>
    <a:masterClrMapping/>
  </p:clrMapOvr>
  <p:transition>
    <p:wipe dir="d"/>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377601"/>
      </p:ext>
    </p:extLst>
  </p:cSld>
  <p:clrMapOvr>
    <a:masterClrMapping/>
  </p:clrMapOvr>
  <p:transition>
    <p:wipe dir="d"/>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00014"/>
      </p:ext>
    </p:extLst>
  </p:cSld>
  <p:clrMapOvr>
    <a:masterClrMapping/>
  </p:clrMapOvr>
  <p:transition>
    <p:wipe dir="d"/>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65768"/>
            <a:ext cx="4011084" cy="36933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3844257"/>
      </p:ext>
    </p:extLst>
  </p:cSld>
  <p:clrMapOvr>
    <a:masterClrMapping/>
  </p:clrMapOvr>
  <p:transition>
    <p:wipe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914648"/>
      </p:ext>
    </p:extLst>
  </p:cSld>
  <p:clrMapOvr>
    <a:masterClrMapping/>
  </p:clrMapOvr>
  <p:transition>
    <p:wipe dir="d"/>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93153"/>
      </p:ext>
    </p:extLst>
  </p:cSld>
  <p:clrMapOvr>
    <a:masterClrMapping/>
  </p:clrMapOvr>
  <p:transition>
    <p:wipe dir="d"/>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99338" y="361951"/>
            <a:ext cx="1292662" cy="5764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61951"/>
            <a:ext cx="8940800" cy="57642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294802"/>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l">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60703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146" y="180393"/>
            <a:ext cx="11796861" cy="983389"/>
          </a:xfrm>
        </p:spPr>
        <p:txBody>
          <a:bodyPr>
            <a:normAutofit/>
          </a:bodyPr>
          <a:lstStyle>
            <a:lvl1pPr algn="ctr">
              <a:defRPr sz="2400">
                <a:solidFill>
                  <a:schemeClr val="accent1">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406401" y="1511580"/>
            <a:ext cx="11247119" cy="4767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cxnSp>
        <p:nvCxnSpPr>
          <p:cNvPr id="6" name="Straight Connector 5"/>
          <p:cNvCxnSpPr/>
          <p:nvPr userDrawn="1"/>
        </p:nvCxnSpPr>
        <p:spPr>
          <a:xfrm>
            <a:off x="701966" y="1118015"/>
            <a:ext cx="10651836" cy="0"/>
          </a:xfrm>
          <a:prstGeom prst="line">
            <a:avLst/>
          </a:prstGeom>
          <a:ln w="28575">
            <a:solidFill>
              <a:srgbClr val="74D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1630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151370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9307216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9" y="6279123"/>
            <a:ext cx="383488" cy="365125"/>
          </a:xfrm>
          <a:prstGeom prst="rect">
            <a:avLst/>
          </a:prstGeom>
        </p:spPr>
        <p:txBody>
          <a:bodyPr vert="horz" lIns="68580" tIns="34290" rIns="68580" bIns="34290" rtlCol="0" anchor="ctr"/>
          <a:lstStyle>
            <a:lvl1pPr algn="r">
              <a:defRPr sz="9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538933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698"/>
            <a:fld id="{2FFBAD49-1F68-914B-9DFB-5D552C1A2BEB}" type="slidenum">
              <a:rPr lang="en-US" smtClean="0">
                <a:solidFill>
                  <a:srgbClr val="FFFFFF"/>
                </a:solidFill>
              </a:rPr>
              <a:pPr defTabSz="685698"/>
              <a:t>‹#›</a:t>
            </a:fld>
            <a:endParaRPr lang="en-US" dirty="0">
              <a:solidFill>
                <a:srgbClr val="FFFFFF"/>
              </a:solidFill>
            </a:endParaRPr>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pPr defTabSz="685698"/>
            <a:endParaRPr lang="en-US" dirty="0">
              <a:solidFill>
                <a:srgbClr val="FFFFFF"/>
              </a:solidFill>
            </a:endParaRPr>
          </a:p>
        </p:txBody>
      </p:sp>
    </p:spTree>
    <p:extLst>
      <p:ext uri="{BB962C8B-B14F-4D97-AF65-F5344CB8AC3E}">
        <p14:creationId xmlns:p14="http://schemas.microsoft.com/office/powerpoint/2010/main" val="3018025439"/>
      </p:ext>
    </p:extLst>
  </p:cSld>
  <p:clrMapOvr>
    <a:masterClrMapping/>
  </p:clrMapOvr>
  <p:extLst>
    <p:ext uri="{DCECCB84-F9BA-43D5-87BE-67443E8EF086}">
      <p15:sldGuideLst xmlns:p15="http://schemas.microsoft.com/office/powerpoint/2012/main">
        <p15:guide id="1" pos="513">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2676814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23503884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3178486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357083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15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3963440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6051836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24195156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7203756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24525822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2422300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4277674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Inhalt - Variante A">
    <p:spTree>
      <p:nvGrpSpPr>
        <p:cNvPr id="1" name=""/>
        <p:cNvGrpSpPr/>
        <p:nvPr/>
      </p:nvGrpSpPr>
      <p:grpSpPr>
        <a:xfrm>
          <a:off x="0" y="0"/>
          <a:ext cx="0" cy="0"/>
          <a:chOff x="0" y="0"/>
          <a:chExt cx="0" cy="0"/>
        </a:xfrm>
      </p:grpSpPr>
      <p:sp>
        <p:nvSpPr>
          <p:cNvPr id="4" name="Textplatzhalter 13">
            <a:extLst>
              <a:ext uri="{FF2B5EF4-FFF2-40B4-BE49-F238E27FC236}">
                <a16:creationId xmlns:a16="http://schemas.microsoft.com/office/drawing/2014/main" id="{792F0E2C-F826-E44A-8632-CAD8ACFFA430}"/>
              </a:ext>
            </a:extLst>
          </p:cNvPr>
          <p:cNvSpPr>
            <a:spLocks noGrp="1"/>
          </p:cNvSpPr>
          <p:nvPr>
            <p:ph type="body" sz="quarter" idx="10" hasCustomPrompt="1"/>
          </p:nvPr>
        </p:nvSpPr>
        <p:spPr>
          <a:xfrm>
            <a:off x="1859066" y="1008922"/>
            <a:ext cx="7868596" cy="421583"/>
          </a:xfrm>
          <a:prstGeom prst="rect">
            <a:avLst/>
          </a:prstGeom>
        </p:spPr>
        <p:txBody>
          <a:bodyPr/>
          <a:lstStyle>
            <a:lvl1pPr marL="0" indent="0">
              <a:buNone/>
              <a:defRPr sz="2400" b="1" cap="none" spc="50" baseline="0">
                <a:solidFill>
                  <a:srgbClr val="203E59"/>
                </a:solidFill>
                <a:latin typeface="Mada" pitchFamily="2" charset="0"/>
              </a:defRPr>
            </a:lvl1pPr>
          </a:lstStyle>
          <a:p>
            <a:pPr lvl="0"/>
            <a:r>
              <a:rPr lang="de-DE" dirty="0"/>
              <a:t>Inhalt</a:t>
            </a:r>
          </a:p>
        </p:txBody>
      </p:sp>
      <p:sp>
        <p:nvSpPr>
          <p:cNvPr id="8" name="Textplatzhalter 5">
            <a:extLst>
              <a:ext uri="{FF2B5EF4-FFF2-40B4-BE49-F238E27FC236}">
                <a16:creationId xmlns:a16="http://schemas.microsoft.com/office/drawing/2014/main" id="{AD402CA2-7871-9F43-AF0E-AE19730E137A}"/>
              </a:ext>
            </a:extLst>
          </p:cNvPr>
          <p:cNvSpPr>
            <a:spLocks noGrp="1"/>
          </p:cNvSpPr>
          <p:nvPr>
            <p:ph type="body" sz="quarter" idx="11" hasCustomPrompt="1"/>
          </p:nvPr>
        </p:nvSpPr>
        <p:spPr>
          <a:xfrm>
            <a:off x="1203206" y="1950720"/>
            <a:ext cx="9785593" cy="3860800"/>
          </a:xfrm>
          <a:prstGeom prst="rect">
            <a:avLst/>
          </a:prstGeom>
          <a:noFill/>
        </p:spPr>
        <p:txBody>
          <a:bodyPr lIns="324000" tIns="288000" rIns="324000" bIns="288000"/>
          <a:lstStyle>
            <a:lvl1pPr marL="0" indent="-288000">
              <a:buClr>
                <a:srgbClr val="76A3B4"/>
              </a:buClr>
              <a:buSzPct val="80000"/>
              <a:buFont typeface="Arial" panose="020B0604020202020204" pitchFamily="34" charset="0"/>
              <a:buChar char="•"/>
              <a:defRPr sz="2000" b="0" i="0">
                <a:solidFill>
                  <a:srgbClr val="203E59"/>
                </a:solidFill>
                <a:latin typeface="Mada Medium" pitchFamily="2" charset="0"/>
              </a:defRPr>
            </a:lvl1pPr>
            <a:lvl2pPr marL="457200" indent="0">
              <a:buNone/>
              <a:defRPr sz="1800" b="0" i="0">
                <a:solidFill>
                  <a:srgbClr val="203E59"/>
                </a:solidFill>
                <a:latin typeface="Mada Medium" pitchFamily="2" charset="0"/>
              </a:defRPr>
            </a:lvl2pPr>
            <a:lvl3pPr marL="914400" indent="0">
              <a:buNone/>
              <a:defRPr sz="1800" b="0" i="0">
                <a:solidFill>
                  <a:srgbClr val="203E59"/>
                </a:solidFill>
                <a:latin typeface="Mada Medium" pitchFamily="2" charset="0"/>
              </a:defRPr>
            </a:lvl3pPr>
            <a:lvl4pPr marL="1371600" indent="0">
              <a:buNone/>
              <a:defRPr sz="1800" b="0" i="0">
                <a:solidFill>
                  <a:srgbClr val="203E59"/>
                </a:solidFill>
                <a:latin typeface="Mada Medium" pitchFamily="2" charset="0"/>
              </a:defRPr>
            </a:lvl4pPr>
            <a:lvl5pPr marL="1828800" indent="0">
              <a:buNone/>
              <a:defRPr sz="1800" b="0" i="0">
                <a:solidFill>
                  <a:srgbClr val="203E59"/>
                </a:solidFill>
                <a:latin typeface="Mada Medium" pitchFamily="2" charset="0"/>
              </a:defRPr>
            </a:lvl5pPr>
          </a:lstStyle>
          <a:p>
            <a:pPr lvl="0"/>
            <a:r>
              <a:rPr lang="de-DE" dirty="0"/>
              <a:t>Erste Zeile</a:t>
            </a:r>
          </a:p>
          <a:p>
            <a:pPr lvl="0"/>
            <a:r>
              <a:rPr lang="de-DE" dirty="0"/>
              <a:t>Weitere Zeile</a:t>
            </a:r>
          </a:p>
          <a:p>
            <a:pPr lvl="0"/>
            <a:endParaRPr lang="de-DE" dirty="0"/>
          </a:p>
        </p:txBody>
      </p:sp>
    </p:spTree>
    <p:extLst>
      <p:ext uri="{BB962C8B-B14F-4D97-AF65-F5344CB8AC3E}">
        <p14:creationId xmlns:p14="http://schemas.microsoft.com/office/powerpoint/2010/main" val="29200040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92" y="274550"/>
            <a:ext cx="10972031" cy="64633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833248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10596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37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125889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3935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343988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45271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59642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275128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1586218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31902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75469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369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128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741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91743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524000"/>
            <a:ext cx="5535084"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524000"/>
            <a:ext cx="5535083" cy="4568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254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06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565110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53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8899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662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920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484" y="1"/>
            <a:ext cx="2817283" cy="6092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1"/>
            <a:ext cx="8252884" cy="6092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759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59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1352"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1013">
                <a:latin typeface="Arial" panose="020B0604020202020204" pitchFamily="34" charset="0"/>
                <a:cs typeface="Arial" panose="020B0604020202020204" pitchFamily="34" charset="0"/>
              </a:defRPr>
            </a:lvl1pPr>
            <a:lvl2pPr>
              <a:defRPr sz="845">
                <a:latin typeface="Arial" panose="020B0604020202020204" pitchFamily="34" charset="0"/>
                <a:cs typeface="Arial" panose="020B0604020202020204" pitchFamily="34" charset="0"/>
              </a:defRPr>
            </a:lvl2pPr>
            <a:lvl3pPr>
              <a:defRPr sz="760">
                <a:latin typeface="Arial" panose="020B0604020202020204" pitchFamily="34" charset="0"/>
                <a:cs typeface="Arial" panose="020B0604020202020204" pitchFamily="34" charset="0"/>
              </a:defRPr>
            </a:lvl3pPr>
            <a:lvl4pPr>
              <a:defRPr sz="676">
                <a:latin typeface="Arial" panose="020B0604020202020204" pitchFamily="34" charset="0"/>
                <a:cs typeface="Arial" panose="020B0604020202020204" pitchFamily="34" charset="0"/>
              </a:defRPr>
            </a:lvl4pPr>
            <a:lvl5pPr>
              <a:defRPr sz="59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4" y="6356350"/>
            <a:ext cx="9628095" cy="501650"/>
          </a:xfrm>
        </p:spPr>
        <p:txBody>
          <a:bodyPr anchor="b">
            <a:normAutofit/>
          </a:bodyPr>
          <a:lstStyle>
            <a:lvl1pPr marL="0" indent="0">
              <a:buNone/>
              <a:defRPr sz="38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3062530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9"/>
            <a:ext cx="6005160" cy="138499"/>
          </a:xfrm>
          <a:prstGeom prst="rect">
            <a:avLst/>
          </a:prstGeom>
          <a:noFill/>
        </p:spPr>
        <p:txBody>
          <a:bodyPr wrap="square" lIns="0" tIns="0" rIns="90000" bIns="0" rtlCol="0">
            <a:spAutoFit/>
          </a:bodyPr>
          <a:lstStyle/>
          <a:p>
            <a:pPr marL="0" marR="0" lvl="0" indent="0" algn="r" defTabSz="914355" rtl="0" eaLnBrk="1" fontAlgn="auto" latinLnBrk="0" hangingPunct="1">
              <a:lnSpc>
                <a:spcPct val="100000"/>
              </a:lnSpc>
              <a:spcBef>
                <a:spcPts val="0"/>
              </a:spcBef>
              <a:spcAft>
                <a:spcPts val="0"/>
              </a:spcAft>
              <a:buClr>
                <a:srgbClr val="000000"/>
              </a:buClr>
              <a:buSzTx/>
              <a:buFont typeface="Arial"/>
              <a:buNone/>
              <a:tabLst/>
              <a:defRPr/>
            </a:pPr>
            <a:r>
              <a:rPr lang="en-US" sz="900" b="0" i="0">
                <a:solidFill>
                  <a:srgbClr val="D79D41"/>
                </a:solidFill>
                <a:effectLst/>
                <a:latin typeface="Arial Narrow" panose="020B0606020202030204" pitchFamily="34" charset="0"/>
              </a:rPr>
              <a:t>Content of this presentation is copyright</a:t>
            </a:r>
            <a:r>
              <a:rPr lang="en-CH" sz="900" b="0" i="0">
                <a:solidFill>
                  <a:srgbClr val="D79D41"/>
                </a:solidFill>
                <a:effectLst/>
                <a:latin typeface="Arial Narrow" panose="020B0606020202030204" pitchFamily="34" charset="0"/>
              </a:rPr>
              <a:t> </a:t>
            </a:r>
            <a:r>
              <a:rPr lang="en-US" sz="900" b="0" i="0">
                <a:solidFill>
                  <a:srgbClr val="D79D41"/>
                </a:solidFill>
                <a:effectLst/>
                <a:latin typeface="Arial Narrow" panose="020B0606020202030204" pitchFamily="34" charset="0"/>
              </a:rPr>
              <a:t>and responsibility of the author. Permission is required for re-use</a:t>
            </a:r>
            <a:r>
              <a:rPr lang="en-CH" sz="900" b="0" i="0">
                <a:solidFill>
                  <a:srgbClr val="D79D41"/>
                </a:solidFill>
                <a:effectLst/>
                <a:latin typeface="Arial Narrow" panose="020B0606020202030204" pitchFamily="34" charset="0"/>
              </a:rPr>
              <a:t>.</a:t>
            </a:r>
            <a:endParaRPr lang="en-US" sz="9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457178" marR="0" lvl="0" indent="-228588"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71981"/>
            <a:ext cx="3201037" cy="176972"/>
          </a:xfrm>
          <a:prstGeom prst="rect">
            <a:avLst/>
          </a:prstGeom>
          <a:noFill/>
          <a:ln>
            <a:noFill/>
          </a:ln>
        </p:spPr>
        <p:txBody>
          <a:bodyPr spcFirstLastPara="1" vert="horz" wrap="square" lIns="0" tIns="0" rIns="0" bIns="0" anchor="ctr" anchorCtr="0">
            <a:spAutoFit/>
          </a:bodyPr>
          <a:lstStyle>
            <a:lvl1pPr marL="457178" marR="0" lvl="0" indent="-228588"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355" marR="0" lvl="1"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32" marR="0" lvl="2" indent="-330184"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09" marR="0" lvl="3"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886" marR="0" lvl="4"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064" marR="0" lvl="5"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240" marR="0" lvl="6"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418" marR="0" lvl="7"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595" marR="0" lvl="8" indent="-330184"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Presented</a:t>
            </a:r>
            <a:r>
              <a:rPr lang="fr-CH" dirty="0"/>
              <a:t> by: Hope S. </a:t>
            </a:r>
            <a:r>
              <a:rPr lang="fr-CH" dirty="0" err="1"/>
              <a:t>Rugo</a:t>
            </a:r>
            <a:r>
              <a:rPr lang="fr-CH" dirty="0"/>
              <a:t>, MD</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8"/>
            <a:ext cx="1659092" cy="333781"/>
          </a:xfrm>
          <a:prstGeom prst="rect">
            <a:avLst/>
          </a:prstGeom>
        </p:spPr>
      </p:pic>
    </p:spTree>
    <p:extLst>
      <p:ext uri="{BB962C8B-B14F-4D97-AF65-F5344CB8AC3E}">
        <p14:creationId xmlns:p14="http://schemas.microsoft.com/office/powerpoint/2010/main" val="545084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301">
          <p15:clr>
            <a:srgbClr val="FBAE40"/>
          </p15:clr>
        </p15:guide>
        <p15:guide id="5" pos="7379">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1855482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7131360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281319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32480584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3116122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37395246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22030935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1859541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157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5335124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6063787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934A-40B8-6401-20E1-5BD40E5B0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B6F8E0-2C40-76D7-7C15-99634467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5C615-FB21-7757-5F60-1C82CBFD77EE}"/>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697783CC-0F7D-C961-DE19-9B5225BDF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78DB-EEC3-A9BD-3E02-9DA3C904CAD3}"/>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23494618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862D-5564-1EF1-C89C-1ADAFF169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3FC3F-E5D5-E485-07C0-12AE1E7A8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F849D-F721-253E-C875-9980F99B0BBC}"/>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BC18CE4E-36BA-97D1-DCA6-A75B5F101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FBBB9-F522-223B-434F-6B69CF869F0B}"/>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4476537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462F-3ABB-7B5E-2EC5-51CF7CCA56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98F83C-BCD4-ADAF-5621-0B6544F82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18DEF5-55AC-7274-33DD-1D54981E2DE9}"/>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CD05768C-6A77-45A3-D760-E5495E136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627A3-B86D-1EB1-B478-8EE3D4FC962B}"/>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715341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2F3F-6BDA-B02C-AC1B-6977F9421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0E644-0CA4-639F-6200-3317D2C4F9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486A2-4DB0-0481-F5A0-327EB9CEBA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1AAF5-94FA-178F-17BE-140A0E852984}"/>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6" name="Footer Placeholder 5">
            <a:extLst>
              <a:ext uri="{FF2B5EF4-FFF2-40B4-BE49-F238E27FC236}">
                <a16:creationId xmlns:a16="http://schemas.microsoft.com/office/drawing/2014/main" id="{A16F9911-6651-607B-1D2C-576D98490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A6F6B-52E5-0026-254B-614E2D848F8A}"/>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13704963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EBBF-635B-EA69-276E-2DE73AC7B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69E42F-8DCF-BACE-1B6C-FCB3AC6B4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C81335-5F97-9F2C-5F24-FA947C0FA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E8D3E9-299A-0157-533D-C4E7F6823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6EE5A6-0F8B-C6CC-BCE1-01B9B258E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78024-E70A-1B39-A76D-F95C8910B59B}"/>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8" name="Footer Placeholder 7">
            <a:extLst>
              <a:ext uri="{FF2B5EF4-FFF2-40B4-BE49-F238E27FC236}">
                <a16:creationId xmlns:a16="http://schemas.microsoft.com/office/drawing/2014/main" id="{D0F9763A-B86A-DA76-0E36-C27526C8D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2C869-9F38-14C0-AB20-28140B9B3B23}"/>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35200471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0338-66C5-E92F-8D52-D93CB9D63C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40970A-F787-4BDF-3BE4-9DDD1261EAAD}"/>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4" name="Footer Placeholder 3">
            <a:extLst>
              <a:ext uri="{FF2B5EF4-FFF2-40B4-BE49-F238E27FC236}">
                <a16:creationId xmlns:a16="http://schemas.microsoft.com/office/drawing/2014/main" id="{34E14BEA-F51E-D4EE-6D86-B92B032CBD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77373-FB73-2A11-FA86-8DE206E8A96B}"/>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13435247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A2327-D2CA-A366-6F88-373FF5BE8415}"/>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3" name="Footer Placeholder 2">
            <a:extLst>
              <a:ext uri="{FF2B5EF4-FFF2-40B4-BE49-F238E27FC236}">
                <a16:creationId xmlns:a16="http://schemas.microsoft.com/office/drawing/2014/main" id="{5810BF85-4FB9-F1D6-CB82-80B6794DA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80B035-B3D2-FC26-914A-FEF6D757D420}"/>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2975083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BA4D-37B4-7F40-2C92-A7EA78F2D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1A2908-6684-3171-AED0-1922358592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C1309D-620F-49F5-F538-AC649CC7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45AA1-0689-25FD-6ABA-5C54CF93C5B4}"/>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6" name="Footer Placeholder 5">
            <a:extLst>
              <a:ext uri="{FF2B5EF4-FFF2-40B4-BE49-F238E27FC236}">
                <a16:creationId xmlns:a16="http://schemas.microsoft.com/office/drawing/2014/main" id="{14E18F56-9F32-791E-C3B9-9AC16E7D9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1EBD7-A0E9-1ADB-6EE2-4AC21A62B759}"/>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2758816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841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3772-BD38-B804-45E9-1030AF186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88865-77A4-E988-BE5A-04744CFB0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1C348-A338-610E-DA45-ABA3136C4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68E42-A729-A0B1-80BB-5EF69C97C9AE}"/>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6" name="Footer Placeholder 5">
            <a:extLst>
              <a:ext uri="{FF2B5EF4-FFF2-40B4-BE49-F238E27FC236}">
                <a16:creationId xmlns:a16="http://schemas.microsoft.com/office/drawing/2014/main" id="{AD8E0057-E88B-C66C-52CA-44EE0E4D15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1F85E-20FB-890F-3E3F-5EA1A33C5CF4}"/>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21017150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B946-28AF-0ED9-7377-F2DEF61F4C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97B68-8D4E-F8CE-EB06-861EB52B44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B8D85-DC24-A5CF-33E2-004C2839FFEE}"/>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5BCDBF7D-8DDA-DAEC-A283-70D42DC6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41296-FAE0-A719-2BCF-C83F8F5A9100}"/>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3463258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B25BB-56B5-6B24-F4D9-2796309A13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CBDAC5-99CF-F632-37F7-B744922E70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3011E-27CC-2C1E-863B-A09E26BD5268}"/>
              </a:ext>
            </a:extLst>
          </p:cNvPr>
          <p:cNvSpPr>
            <a:spLocks noGrp="1"/>
          </p:cNvSpPr>
          <p:nvPr>
            <p:ph type="dt" sz="half" idx="10"/>
          </p:nvPr>
        </p:nvSpPr>
        <p:spPr/>
        <p:txBody>
          <a:body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E7022CB0-1F2B-F3DD-D5AC-105664C8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663DD-332C-40E8-DA4E-2E2A07A9D1A4}"/>
              </a:ext>
            </a:extLst>
          </p:cNvPr>
          <p:cNvSpPr>
            <a:spLocks noGrp="1"/>
          </p:cNvSpPr>
          <p:nvPr>
            <p:ph type="sldNum" sz="quarter" idx="12"/>
          </p:nvPr>
        </p:nvSpPr>
        <p:spPr/>
        <p:txBody>
          <a:bodyPr/>
          <a:lstStyle/>
          <a:p>
            <a:fld id="{1A78936E-54D2-A144-B70E-D5AB2E153B98}" type="slidenum">
              <a:rPr lang="en-US" smtClean="0"/>
              <a:t>‹#›</a:t>
            </a:fld>
            <a:endParaRPr lang="en-US"/>
          </a:p>
        </p:txBody>
      </p:sp>
    </p:spTree>
    <p:extLst>
      <p:ext uri="{BB962C8B-B14F-4D97-AF65-F5344CB8AC3E}">
        <p14:creationId xmlns:p14="http://schemas.microsoft.com/office/powerpoint/2010/main" val="38560305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382031"/>
            <a:ext cx="3001282" cy="850757"/>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746687387"/>
      </p:ext>
    </p:extLst>
  </p:cSld>
  <p:clrMapOvr>
    <a:masterClrMapping/>
  </p:clrMapOvr>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2268393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4">
            <a:extLst>
              <a:ext uri="{FF2B5EF4-FFF2-40B4-BE49-F238E27FC236}">
                <a16:creationId xmlns:a16="http://schemas.microsoft.com/office/drawing/2014/main" id="{7E3BC0D7-7437-4D55-84A2-2052BBDAC14D}"/>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695592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193846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8E59F-E15C-4BFD-BDED-00F4AFC2B803}" type="datetimeFigureOut">
              <a:rPr lang="en-US" smtClean="0"/>
              <a:t>12/12/22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D7B9C79-957E-4CB5-8A91-4DC6E525683F}" type="slidenum">
              <a:rPr lang="en-US" smtClean="0"/>
              <a:t>‹#›</a:t>
            </a:fld>
            <a:endParaRPr lang="en-US" dirty="0"/>
          </a:p>
        </p:txBody>
      </p:sp>
    </p:spTree>
    <p:extLst>
      <p:ext uri="{BB962C8B-B14F-4D97-AF65-F5344CB8AC3E}">
        <p14:creationId xmlns:p14="http://schemas.microsoft.com/office/powerpoint/2010/main" val="11629197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30070378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F6A-01AC-46FE-B202-CB4F4F958946}"/>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4A85C388-70FF-4962-B41C-F90FC4FF6DD2}"/>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 degree</a:t>
            </a:r>
          </a:p>
        </p:txBody>
      </p:sp>
    </p:spTree>
    <p:extLst>
      <p:ext uri="{BB962C8B-B14F-4D97-AF65-F5344CB8AC3E}">
        <p14:creationId xmlns:p14="http://schemas.microsoft.com/office/powerpoint/2010/main" val="3270954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93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9118-D5DF-4616-9A59-FEDA41231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091EA-3EA8-4ECF-BC79-D9AAEA26CB99}"/>
              </a:ext>
            </a:extLst>
          </p:cNvPr>
          <p:cNvSpPr>
            <a:spLocks noGrp="1"/>
          </p:cNvSpPr>
          <p:nvPr>
            <p:ph idx="1"/>
          </p:nvPr>
        </p:nvSpPr>
        <p:spPr>
          <a:xfrm>
            <a:off x="228600" y="1828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FE99AF1-9FCD-4BC4-BE8A-7EAFCE7957A3}"/>
              </a:ext>
            </a:extLst>
          </p:cNvPr>
          <p:cNvCxnSpPr/>
          <p:nvPr/>
        </p:nvCxnSpPr>
        <p:spPr>
          <a:xfrm>
            <a:off x="228600" y="1302611"/>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0394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2895-7446-4918-8CD4-0300EB512025}"/>
              </a:ext>
            </a:extLst>
          </p:cNvPr>
          <p:cNvSpPr>
            <a:spLocks noGrp="1"/>
          </p:cNvSpPr>
          <p:nvPr>
            <p:ph type="title" hasCustomPrompt="1"/>
          </p:nvPr>
        </p:nvSpPr>
        <p:spPr>
          <a:xfrm>
            <a:off x="757035" y="1077970"/>
            <a:ext cx="10515600" cy="2852737"/>
          </a:xfrm>
        </p:spPr>
        <p:txBody>
          <a:bodyPr anchor="b"/>
          <a:lstStyle>
            <a:lvl1pPr>
              <a:defRPr sz="6000">
                <a:solidFill>
                  <a:schemeClr val="tx1"/>
                </a:solidFill>
              </a:defRPr>
            </a:lvl1pPr>
          </a:lstStyle>
          <a:p>
            <a:r>
              <a:rPr lang="en-US" dirty="0"/>
              <a:t>Section Title</a:t>
            </a:r>
          </a:p>
        </p:txBody>
      </p:sp>
      <p:sp>
        <p:nvSpPr>
          <p:cNvPr id="3" name="Text Placeholder 2">
            <a:extLst>
              <a:ext uri="{FF2B5EF4-FFF2-40B4-BE49-F238E27FC236}">
                <a16:creationId xmlns:a16="http://schemas.microsoft.com/office/drawing/2014/main" id="{7D2A405A-62E6-42E4-8282-78FEE43B6F0D}"/>
              </a:ext>
            </a:extLst>
          </p:cNvPr>
          <p:cNvSpPr>
            <a:spLocks noGrp="1"/>
          </p:cNvSpPr>
          <p:nvPr>
            <p:ph type="body" idx="1" hasCustomPrompt="1"/>
          </p:nvPr>
        </p:nvSpPr>
        <p:spPr>
          <a:xfrm>
            <a:off x="757035" y="427984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Subsection text</a:t>
            </a:r>
          </a:p>
        </p:txBody>
      </p:sp>
    </p:spTree>
    <p:extLst>
      <p:ext uri="{BB962C8B-B14F-4D97-AF65-F5344CB8AC3E}">
        <p14:creationId xmlns:p14="http://schemas.microsoft.com/office/powerpoint/2010/main" val="21143768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9A92-3552-4BCE-B9D4-6444DD604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F1495-F926-40E1-B00B-C107659CE353}"/>
              </a:ext>
            </a:extLst>
          </p:cNvPr>
          <p:cNvSpPr>
            <a:spLocks noGrp="1"/>
          </p:cNvSpPr>
          <p:nvPr>
            <p:ph sz="half" idx="1"/>
          </p:nvPr>
        </p:nvSpPr>
        <p:spPr>
          <a:xfrm>
            <a:off x="838198" y="17909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70D1C39-CBB6-4DE1-956A-066F546C0231}"/>
              </a:ext>
            </a:extLst>
          </p:cNvPr>
          <p:cNvSpPr>
            <a:spLocks noGrp="1"/>
          </p:cNvSpPr>
          <p:nvPr>
            <p:ph sz="half" idx="2"/>
          </p:nvPr>
        </p:nvSpPr>
        <p:spPr>
          <a:xfrm>
            <a:off x="6172202" y="17909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D509EC2-BEAC-452E-BECD-16AC91BB055F}"/>
              </a:ext>
            </a:extLst>
          </p:cNvPr>
          <p:cNvCxnSpPr/>
          <p:nvPr/>
        </p:nvCxnSpPr>
        <p:spPr>
          <a:xfrm>
            <a:off x="228600" y="1302611"/>
            <a:ext cx="70485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3949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F435-A878-41F5-AA6F-FE1FC92F45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94EC75-9823-4846-B600-C0831CE02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FBB3BE-F69A-44C4-B4CC-419D64EF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DC8BA3B-F2E6-4EEA-8839-D81381B4C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F5A80-5B7D-4830-8B66-71C2CFD55218}"/>
              </a:ext>
            </a:extLst>
          </p:cNvPr>
          <p:cNvSpPr>
            <a:spLocks noGrp="1"/>
          </p:cNvSpPr>
          <p:nvPr>
            <p:ph sz="quarter" idx="4"/>
          </p:nvPr>
        </p:nvSpPr>
        <p:spPr>
          <a:xfrm>
            <a:off x="616902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8AD2427C-E34B-40CE-9B1F-B05B8815EB33}"/>
              </a:ext>
            </a:extLst>
          </p:cNvPr>
          <p:cNvCxnSpPr/>
          <p:nvPr/>
        </p:nvCxnSpPr>
        <p:spPr>
          <a:xfrm>
            <a:off x="839788" y="1681163"/>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5188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DCF2CE76-9E75-4CFE-834C-881199AAEA5E}"/>
              </a:ext>
            </a:extLst>
          </p:cNvPr>
          <p:cNvCxnSpPr/>
          <p:nvPr/>
        </p:nvCxnSpPr>
        <p:spPr>
          <a:xfrm>
            <a:off x="228600" y="1302611"/>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495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35459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7325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A3FB-3F2E-4C97-922E-A5946AAF72C7}"/>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6BBF4F-F948-4BE1-809A-394CBE71B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18A47B-0ED9-41F3-B3BC-F9AE094A4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51959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EE51-4BA2-4725-8986-2E6F78CA8DE1}"/>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1294FF4-766C-4E13-919D-091205A82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B4042B2-8B1C-4671-91CE-E413B25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4260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1441469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97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F6A-01AC-46FE-B202-CB4F4F958946}"/>
              </a:ext>
            </a:extLst>
          </p:cNvPr>
          <p:cNvSpPr>
            <a:spLocks noGrp="1"/>
          </p:cNvSpPr>
          <p:nvPr>
            <p:ph type="ctrTitle" hasCustomPrompt="1"/>
          </p:nvPr>
        </p:nvSpPr>
        <p:spPr>
          <a:xfrm>
            <a:off x="1524000" y="1122363"/>
            <a:ext cx="9144000" cy="2387600"/>
          </a:xfrm>
        </p:spPr>
        <p:txBody>
          <a:bodyPr anchor="b"/>
          <a:lstStyle>
            <a:lvl1pPr algn="ctr">
              <a:defRPr sz="6000">
                <a:solidFill>
                  <a:schemeClr val="tx1"/>
                </a:solidFill>
              </a:defRPr>
            </a:lvl1pPr>
          </a:lstStyle>
          <a:p>
            <a:r>
              <a:rPr lang="en-US" dirty="0"/>
              <a:t>Presentation title</a:t>
            </a:r>
          </a:p>
        </p:txBody>
      </p:sp>
      <p:sp>
        <p:nvSpPr>
          <p:cNvPr id="3" name="Subtitle 2">
            <a:extLst>
              <a:ext uri="{FF2B5EF4-FFF2-40B4-BE49-F238E27FC236}">
                <a16:creationId xmlns:a16="http://schemas.microsoft.com/office/drawing/2014/main" id="{4A85C388-70FF-4962-B41C-F90FC4FF6DD2}"/>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 degree</a:t>
            </a:r>
          </a:p>
        </p:txBody>
      </p:sp>
    </p:spTree>
    <p:extLst>
      <p:ext uri="{BB962C8B-B14F-4D97-AF65-F5344CB8AC3E}">
        <p14:creationId xmlns:p14="http://schemas.microsoft.com/office/powerpoint/2010/main" val="6208834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9118-D5DF-4616-9A59-FEDA41231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091EA-3EA8-4ECF-BC79-D9AAEA26CB99}"/>
              </a:ext>
            </a:extLst>
          </p:cNvPr>
          <p:cNvSpPr>
            <a:spLocks noGrp="1"/>
          </p:cNvSpPr>
          <p:nvPr>
            <p:ph idx="1"/>
          </p:nvPr>
        </p:nvSpPr>
        <p:spPr>
          <a:xfrm>
            <a:off x="228600" y="1828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FE99AF1-9FCD-4BC4-BE8A-7EAFCE7957A3}"/>
              </a:ext>
            </a:extLst>
          </p:cNvPr>
          <p:cNvCxnSpPr/>
          <p:nvPr/>
        </p:nvCxnSpPr>
        <p:spPr>
          <a:xfrm>
            <a:off x="228600" y="1302611"/>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2376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2895-7446-4918-8CD4-0300EB512025}"/>
              </a:ext>
            </a:extLst>
          </p:cNvPr>
          <p:cNvSpPr>
            <a:spLocks noGrp="1"/>
          </p:cNvSpPr>
          <p:nvPr>
            <p:ph type="title" hasCustomPrompt="1"/>
          </p:nvPr>
        </p:nvSpPr>
        <p:spPr>
          <a:xfrm>
            <a:off x="757035" y="1077970"/>
            <a:ext cx="10515600" cy="2852737"/>
          </a:xfrm>
        </p:spPr>
        <p:txBody>
          <a:bodyPr anchor="b"/>
          <a:lstStyle>
            <a:lvl1pPr>
              <a:defRPr sz="6000">
                <a:solidFill>
                  <a:schemeClr val="tx1"/>
                </a:solidFill>
              </a:defRPr>
            </a:lvl1pPr>
          </a:lstStyle>
          <a:p>
            <a:r>
              <a:rPr lang="en-US" dirty="0"/>
              <a:t>Section Title</a:t>
            </a:r>
          </a:p>
        </p:txBody>
      </p:sp>
      <p:sp>
        <p:nvSpPr>
          <p:cNvPr id="3" name="Text Placeholder 2">
            <a:extLst>
              <a:ext uri="{FF2B5EF4-FFF2-40B4-BE49-F238E27FC236}">
                <a16:creationId xmlns:a16="http://schemas.microsoft.com/office/drawing/2014/main" id="{7D2A405A-62E6-42E4-8282-78FEE43B6F0D}"/>
              </a:ext>
            </a:extLst>
          </p:cNvPr>
          <p:cNvSpPr>
            <a:spLocks noGrp="1"/>
          </p:cNvSpPr>
          <p:nvPr>
            <p:ph type="body" idx="1" hasCustomPrompt="1"/>
          </p:nvPr>
        </p:nvSpPr>
        <p:spPr>
          <a:xfrm>
            <a:off x="757035" y="427984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Subsection text</a:t>
            </a:r>
          </a:p>
        </p:txBody>
      </p:sp>
    </p:spTree>
    <p:extLst>
      <p:ext uri="{BB962C8B-B14F-4D97-AF65-F5344CB8AC3E}">
        <p14:creationId xmlns:p14="http://schemas.microsoft.com/office/powerpoint/2010/main" val="11371587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9A92-3552-4BCE-B9D4-6444DD604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F1495-F926-40E1-B00B-C107659CE353}"/>
              </a:ext>
            </a:extLst>
          </p:cNvPr>
          <p:cNvSpPr>
            <a:spLocks noGrp="1"/>
          </p:cNvSpPr>
          <p:nvPr>
            <p:ph sz="half" idx="1"/>
          </p:nvPr>
        </p:nvSpPr>
        <p:spPr>
          <a:xfrm>
            <a:off x="838198" y="17909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70D1C39-CBB6-4DE1-956A-066F546C0231}"/>
              </a:ext>
            </a:extLst>
          </p:cNvPr>
          <p:cNvSpPr>
            <a:spLocks noGrp="1"/>
          </p:cNvSpPr>
          <p:nvPr>
            <p:ph sz="half" idx="2"/>
          </p:nvPr>
        </p:nvSpPr>
        <p:spPr>
          <a:xfrm>
            <a:off x="6172202" y="179097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FD509EC2-BEAC-452E-BECD-16AC91BB055F}"/>
              </a:ext>
            </a:extLst>
          </p:cNvPr>
          <p:cNvCxnSpPr/>
          <p:nvPr/>
        </p:nvCxnSpPr>
        <p:spPr>
          <a:xfrm>
            <a:off x="228600" y="1302611"/>
            <a:ext cx="70485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705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F435-A878-41F5-AA6F-FE1FC92F45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94EC75-9823-4846-B600-C0831CE02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FBB3BE-F69A-44C4-B4CC-419D64EF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DC8BA3B-F2E6-4EEA-8839-D81381B4C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F5A80-5B7D-4830-8B66-71C2CFD55218}"/>
              </a:ext>
            </a:extLst>
          </p:cNvPr>
          <p:cNvSpPr>
            <a:spLocks noGrp="1"/>
          </p:cNvSpPr>
          <p:nvPr>
            <p:ph sz="quarter" idx="4"/>
          </p:nvPr>
        </p:nvSpPr>
        <p:spPr>
          <a:xfrm>
            <a:off x="616902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8AD2427C-E34B-40CE-9B1F-B05B8815EB33}"/>
              </a:ext>
            </a:extLst>
          </p:cNvPr>
          <p:cNvCxnSpPr/>
          <p:nvPr/>
        </p:nvCxnSpPr>
        <p:spPr>
          <a:xfrm>
            <a:off x="839788" y="1681163"/>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64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DCF2CE76-9E75-4CFE-834C-881199AAEA5E}"/>
              </a:ext>
            </a:extLst>
          </p:cNvPr>
          <p:cNvCxnSpPr/>
          <p:nvPr/>
        </p:nvCxnSpPr>
        <p:spPr>
          <a:xfrm>
            <a:off x="228600" y="1302611"/>
            <a:ext cx="704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499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04656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2754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A3FB-3F2E-4C97-922E-A5946AAF72C7}"/>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6BBF4F-F948-4BE1-809A-394CBE71B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18A47B-0ED9-41F3-B3BC-F9AE094A4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682019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EE51-4BA2-4725-8986-2E6F78CA8DE1}"/>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1294FF4-766C-4E13-919D-091205A82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B4042B2-8B1C-4671-91CE-E413B25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2902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16226" y="3574"/>
            <a:ext cx="12188947" cy="6856283"/>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364087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3723524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8756120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37785810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00956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3418165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81709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25340313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27161029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19729201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2627298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a:srcRect/>
          <a:stretch/>
        </p:blipFill>
        <p:spPr>
          <a:xfrm>
            <a:off x="6350" y="3574"/>
            <a:ext cx="12188951"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1647022"/>
            <a:ext cx="4873282" cy="2380327"/>
          </a:xfrm>
        </p:spPr>
        <p:txBody>
          <a:bodyPr anchor="b">
            <a:normAutofit/>
          </a:bodyPr>
          <a:lstStyle>
            <a:lvl1pPr>
              <a:defRPr sz="4400">
                <a:solidFill>
                  <a:schemeClr val="accent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4045570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Content Placeholder 3"/>
          <p:cNvSpPr>
            <a:spLocks noGrp="1"/>
          </p:cNvSpPr>
          <p:nvPr>
            <p:ph sz="half" idx="2" hasCustomPrompt="1"/>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0132519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16701060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87B9FD5-B604-4146-A00D-8C64EBB191F0}" type="datetimeFigureOut">
              <a:rPr lang="en-US" smtClean="0"/>
              <a:t>12/12/22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E865E-D2F9-4C56-AC7F-478A5AB9FE51}" type="slidenum">
              <a:rPr lang="en-US" smtClean="0"/>
              <a:t>‹#›</a:t>
            </a:fld>
            <a:endParaRPr lang="en-US"/>
          </a:p>
        </p:txBody>
      </p:sp>
    </p:spTree>
    <p:extLst>
      <p:ext uri="{BB962C8B-B14F-4D97-AF65-F5344CB8AC3E}">
        <p14:creationId xmlns:p14="http://schemas.microsoft.com/office/powerpoint/2010/main" val="28447360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480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DC13-F16C-2C49-B6DA-D48BF53F4DB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D649060-4FF6-AD4E-B368-F4D54B200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C7C7A14-7E33-C646-99FA-5DD0C7DEFAC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77585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0545969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96DA-ED36-B54A-BC95-915AC34DF6D1}"/>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9FD30-C91C-1344-A36E-9D8E7E9BE3C5}"/>
              </a:ext>
            </a:extLst>
          </p:cNvPr>
          <p:cNvSpPr>
            <a:spLocks noGrp="1"/>
          </p:cNvSpPr>
          <p:nvPr>
            <p:ph type="body" idx="1"/>
          </p:nvPr>
        </p:nvSpPr>
        <p:spPr>
          <a:xfrm>
            <a:off x="831851" y="458948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A9FD4A-7D4D-3C44-9107-886E054DBA1E}"/>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3270579-83DA-0748-AF6E-2AF4838A2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2A69E-C917-BE48-B998-E161199C6521}"/>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025963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58DB-E7FC-D14A-A4F8-248C05325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73874-71FA-1B4C-BEF0-2A36A1BA64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81942-1E4D-EF4D-9B41-00B44C2CC0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B6AC9-6069-FC4B-B39A-733F5405A0A5}"/>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966E7A5-0B03-0C47-B9BC-643F4CCDB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D965F-1B81-8B43-8454-3A7B07E29C0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31495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18-4F5C-0247-B9F9-ABE7C769FE6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A4E53-CA22-C148-B373-A1E82FE1A2D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8D498-9F6E-2C41-9608-836AD418916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10ED5-DDEC-9C4C-98CC-B766525CB17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15785-7172-264F-954C-651ADE90FB1D}"/>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C345A1-9FD2-5640-9AF6-0FB71EE24368}"/>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5DFA2AA7-C399-484A-A3CF-A791E90022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564A09-42AD-2F4A-A0A3-47F421C36235}"/>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417273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4610-A458-014B-85DB-3C47A06D91B2}"/>
              </a:ext>
            </a:extLst>
          </p:cNvPr>
          <p:cNvSpPr>
            <a:spLocks noGrp="1"/>
          </p:cNvSpPr>
          <p:nvPr>
            <p:ph type="title"/>
          </p:nvPr>
        </p:nvSpPr>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873E16F-435F-C349-8288-F9CD93C6D06C}"/>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1931F815-51E5-A84B-BDC7-8F20166D0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13337-9F19-8246-95CD-2125E2F1182B}"/>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9726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2"/>
            <a:ext cx="10792178" cy="113836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46200"/>
            <a:ext cx="10792178" cy="4622800"/>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8"/>
            <a:ext cx="6310489" cy="59883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885602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B1C5D-C1F2-5A49-A922-11BE129D6065}"/>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F07E28B-D0A0-8444-9229-3128B20EE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D65EF1-CAC7-264C-8901-85A8A6475978}"/>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34878144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4091-A818-9F4D-94F4-3530375FB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08132-7FBF-1D41-BFC7-AE32E459C099}"/>
              </a:ext>
            </a:extLst>
          </p:cNvPr>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66A54-F4B8-B740-BF8E-1E451ACC5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316F9-0571-0440-BE24-B45E0C050F78}"/>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EE22EF0-5F04-7A4B-958A-D113179CB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3D41D-6F7A-F947-ACA2-9A510D35C3A9}"/>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2050344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2D76-FE70-AA41-854C-5A483827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64AAE-65EE-604F-92FF-B99C0F595E51}"/>
              </a:ext>
            </a:extLst>
          </p:cNvPr>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A77091-ABB2-ED47-A2EB-6509849B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1FFA4-27CC-DA41-9267-AC174EAC88AD}"/>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4AC0332-FD4E-F148-AA96-F2CA1B678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0512C-C9B5-AB40-9DFA-537FB269B7B7}"/>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5364396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9BF-6A98-C04F-97BA-E2A04D3EB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F353F-78AA-D34E-A914-930E26BB20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C2982-523F-9146-8B16-0C68838D6540}"/>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E9BFC77-3B23-0941-A298-C262CE1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F9799-E367-0F4E-AE69-4B49C4E0749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1111517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3E7F8B-EF96-1049-A331-3FB6CF486B7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932B8-59B8-B94D-958A-99302C216803}"/>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BB32-887A-4A46-8DA0-C123F2AC3A01}"/>
              </a:ext>
            </a:extLst>
          </p:cNvPr>
          <p:cNvSpPr>
            <a:spLocks noGrp="1"/>
          </p:cNvSpPr>
          <p:nvPr>
            <p:ph type="dt" sz="half" idx="10"/>
          </p:nvPr>
        </p:nvSpPr>
        <p:spPr>
          <a:xfrm>
            <a:off x="838200" y="6356372"/>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0A77961-A122-ED46-ABA8-7C21C8E7D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10642-16ED-754B-BCA0-0E3BB96C15A3}"/>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7141425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05745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sp>
        <p:nvSpPr>
          <p:cNvPr id="19" name="Google Shape;19;p29"/>
          <p:cNvSpPr txBox="1">
            <a:spLocks noGrp="1"/>
          </p:cNvSpPr>
          <p:nvPr>
            <p:ph type="body" idx="1" hasCustomPrompt="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379191" lvl="0" indent="-379191" algn="l">
              <a:lnSpc>
                <a:spcPct val="100000"/>
              </a:lnSpc>
              <a:spcBef>
                <a:spcPts val="0"/>
              </a:spcBef>
              <a:spcAft>
                <a:spcPts val="0"/>
              </a:spcAft>
              <a:buClr>
                <a:schemeClr val="dk1"/>
              </a:buClr>
              <a:buSzPts val="2400"/>
              <a:buFont typeface="Arial"/>
              <a:buChar char="•"/>
              <a:defRPr sz="3200"/>
            </a:lvl1pPr>
            <a:lvl2pPr marL="1075173" lvl="1" indent="-311992"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lnSpc>
                <a:spcPct val="100000"/>
              </a:lnSpc>
              <a:spcBef>
                <a:spcPts val="800"/>
              </a:spcBef>
              <a:spcAft>
                <a:spcPts val="0"/>
              </a:spcAft>
              <a:buClr>
                <a:schemeClr val="dk1"/>
              </a:buClr>
              <a:buSzPts val="2400"/>
              <a:buChar char="–"/>
              <a:defRPr sz="3200"/>
            </a:lvl4pPr>
            <a:lvl5pPr marL="3047924" lvl="4" indent="-507987" algn="l">
              <a:lnSpc>
                <a:spcPct val="100000"/>
              </a:lnSpc>
              <a:spcBef>
                <a:spcPts val="800"/>
              </a:spcBef>
              <a:spcAft>
                <a:spcPts val="0"/>
              </a:spcAft>
              <a:buClr>
                <a:schemeClr val="dk1"/>
              </a:buClr>
              <a:buSzPts val="2400"/>
              <a:buChar char="»"/>
              <a:defRPr sz="3200"/>
            </a:lvl5pPr>
            <a:lvl6pPr marL="3657509" lvl="5" indent="-457189" algn="l">
              <a:lnSpc>
                <a:spcPct val="100000"/>
              </a:lnSpc>
              <a:spcBef>
                <a:spcPts val="8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lvl="0"/>
            <a:r>
              <a:rPr lang="en-CA" dirty="0" err="1"/>
              <a:t>asdf</a:t>
            </a:r>
            <a:endParaRPr dirty="0"/>
          </a:p>
        </p:txBody>
      </p:sp>
      <p:sp>
        <p:nvSpPr>
          <p:cNvPr id="20" name="Google Shape;20;p29"/>
          <p:cNvSpPr txBox="1">
            <a:spLocks noGrp="1"/>
          </p:cNvSpPr>
          <p:nvPr>
            <p:ph type="ftr" idx="11"/>
          </p:nvPr>
        </p:nvSpPr>
        <p:spPr>
          <a:xfrm>
            <a:off x="126568" y="6419014"/>
            <a:ext cx="10265664" cy="365125"/>
          </a:xfrm>
          <a:prstGeom prst="rect">
            <a:avLst/>
          </a:prstGeom>
          <a:noFill/>
          <a:ln>
            <a:noFill/>
          </a:ln>
        </p:spPr>
        <p:txBody>
          <a:bodyPr spcFirstLastPara="1" wrap="square" lIns="4570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2400"/>
              <a:buFont typeface="Arial"/>
              <a:buNone/>
              <a:defRPr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 name="Google Shape;22;p29"/>
          <p:cNvCxnSpPr/>
          <p:nvPr/>
        </p:nvCxnSpPr>
        <p:spPr>
          <a:xfrm>
            <a:off x="0" y="1062633"/>
            <a:ext cx="12192000" cy="0"/>
          </a:xfrm>
          <a:prstGeom prst="straightConnector1">
            <a:avLst/>
          </a:prstGeom>
          <a:noFill/>
          <a:ln w="25400" cap="flat" cmpd="sng">
            <a:solidFill>
              <a:srgbClr val="09345A"/>
            </a:solidFill>
            <a:prstDash val="solid"/>
            <a:round/>
            <a:headEnd type="none" w="sm" len="sm"/>
            <a:tailEnd type="none" w="sm" len="sm"/>
          </a:ln>
          <a:effectLst>
            <a:outerShdw blurRad="40000" dist="20000" dir="5400000" rotWithShape="0">
              <a:srgbClr val="000000">
                <a:alpha val="37254"/>
              </a:srgbClr>
            </a:outerShdw>
          </a:effectLst>
        </p:spPr>
      </p:cxnSp>
    </p:spTree>
    <p:extLst>
      <p:ext uri="{BB962C8B-B14F-4D97-AF65-F5344CB8AC3E}">
        <p14:creationId xmlns:p14="http://schemas.microsoft.com/office/powerpoint/2010/main" val="36601522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6" y="178761"/>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dirty="0"/>
              <a:t>Click to edit Master title style</a:t>
            </a:r>
            <a:endParaRPr lang="en-GB" dirty="0"/>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3"/>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dirty="0"/>
              <a:t>Click to add footnote</a:t>
            </a:r>
          </a:p>
        </p:txBody>
      </p:sp>
    </p:spTree>
    <p:extLst>
      <p:ext uri="{BB962C8B-B14F-4D97-AF65-F5344CB8AC3E}">
        <p14:creationId xmlns:p14="http://schemas.microsoft.com/office/powerpoint/2010/main" val="543038275"/>
      </p:ext>
    </p:extLst>
  </p:cSld>
  <p:clrMapOvr>
    <a:masterClrMapping/>
  </p:clrMapOvr>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822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86298AAC-A291-3D48-8E02-2E2C70FD1519}"/>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1B325BBE-BC63-694B-ADF0-036BB3E235A1}"/>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2A2233EB-15E1-E74C-8867-573DE642CB3A}"/>
              </a:ext>
            </a:extLst>
          </p:cNvPr>
          <p:cNvSpPr>
            <a:spLocks noGrp="1" noChangeArrowheads="1"/>
          </p:cNvSpPr>
          <p:nvPr>
            <p:ph type="sldNum" sz="quarter" idx="12"/>
          </p:nvPr>
        </p:nvSpPr>
        <p:spPr>
          <a:ln/>
        </p:spPr>
        <p:txBody>
          <a:bodyPr/>
          <a:lstStyle>
            <a:lvl1pPr>
              <a:defRPr/>
            </a:lvl1pPr>
          </a:lstStyle>
          <a:p>
            <a:fld id="{A4DBA1D8-9616-8B40-8BC4-5B20CF038B0E}" type="slidenum">
              <a:rPr lang="en-US" altLang="en-US"/>
              <a:pPr/>
              <a:t>‹#›</a:t>
            </a:fld>
            <a:endParaRPr lang="en-US" altLang="en-US"/>
          </a:p>
        </p:txBody>
      </p:sp>
    </p:spTree>
    <p:extLst>
      <p:ext uri="{BB962C8B-B14F-4D97-AF65-F5344CB8AC3E}">
        <p14:creationId xmlns:p14="http://schemas.microsoft.com/office/powerpoint/2010/main" val="2469678960"/>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50C2F-2335-6B40-A3B8-DCC3405D11CF}"/>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8F27E926-88EB-504B-884B-488CCE9DBBEE}"/>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EEC7E7CE-11E4-DC4D-AA32-737456018C09}"/>
              </a:ext>
            </a:extLst>
          </p:cNvPr>
          <p:cNvSpPr>
            <a:spLocks noGrp="1" noChangeArrowheads="1"/>
          </p:cNvSpPr>
          <p:nvPr>
            <p:ph type="sldNum" sz="quarter" idx="12"/>
          </p:nvPr>
        </p:nvSpPr>
        <p:spPr>
          <a:ln/>
        </p:spPr>
        <p:txBody>
          <a:bodyPr/>
          <a:lstStyle>
            <a:lvl1pPr>
              <a:defRPr/>
            </a:lvl1pPr>
          </a:lstStyle>
          <a:p>
            <a:fld id="{0376200B-1A6B-BE46-964C-A7E7316C8C46}" type="slidenum">
              <a:rPr lang="en-US" altLang="en-US"/>
              <a:pPr/>
              <a:t>‹#›</a:t>
            </a:fld>
            <a:endParaRPr lang="en-US" altLang="en-US"/>
          </a:p>
        </p:txBody>
      </p:sp>
    </p:spTree>
    <p:extLst>
      <p:ext uri="{BB962C8B-B14F-4D97-AF65-F5344CB8AC3E}">
        <p14:creationId xmlns:p14="http://schemas.microsoft.com/office/powerpoint/2010/main" val="72498775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836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5022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5022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97599"/>
            <a:ext cx="6321777" cy="55032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244696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30" indent="0">
              <a:buNone/>
              <a:defRPr sz="1425"/>
            </a:lvl2pPr>
            <a:lvl3pPr marL="685664" indent="0">
              <a:buNone/>
              <a:defRPr sz="1200"/>
            </a:lvl3pPr>
            <a:lvl4pPr marL="1028497" indent="0">
              <a:buNone/>
              <a:defRPr sz="1125"/>
            </a:lvl4pPr>
            <a:lvl5pPr marL="1371328" indent="0">
              <a:buNone/>
              <a:defRPr sz="1125"/>
            </a:lvl5pPr>
            <a:lvl6pPr marL="1714162" indent="0">
              <a:buNone/>
              <a:defRPr sz="1125"/>
            </a:lvl6pPr>
            <a:lvl7pPr marL="2056991" indent="0">
              <a:buNone/>
              <a:defRPr sz="1125"/>
            </a:lvl7pPr>
            <a:lvl8pPr marL="2399820" indent="0">
              <a:buNone/>
              <a:defRPr sz="1125"/>
            </a:lvl8pPr>
            <a:lvl9pPr marL="2742650" indent="0">
              <a:buNone/>
              <a:defRPr sz="1125"/>
            </a:lvl9pPr>
          </a:lstStyle>
          <a:p>
            <a:pPr lvl="0"/>
            <a:r>
              <a:rPr lang="en-US"/>
              <a:t>Click to edit Master text styles</a:t>
            </a:r>
          </a:p>
        </p:txBody>
      </p:sp>
      <p:sp>
        <p:nvSpPr>
          <p:cNvPr id="4" name="Rectangle 4">
            <a:extLst>
              <a:ext uri="{FF2B5EF4-FFF2-40B4-BE49-F238E27FC236}">
                <a16:creationId xmlns:a16="http://schemas.microsoft.com/office/drawing/2014/main" id="{8796477B-3E6D-2E42-A43D-60547DE56D89}"/>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45BB61D6-8001-F641-8E7B-8215D9E6DCDA}"/>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7B057D4E-82B7-D644-BF91-5342E78F2165}"/>
              </a:ext>
            </a:extLst>
          </p:cNvPr>
          <p:cNvSpPr>
            <a:spLocks noGrp="1" noChangeArrowheads="1"/>
          </p:cNvSpPr>
          <p:nvPr>
            <p:ph type="sldNum" sz="quarter" idx="12"/>
          </p:nvPr>
        </p:nvSpPr>
        <p:spPr>
          <a:ln/>
        </p:spPr>
        <p:txBody>
          <a:bodyPr/>
          <a:lstStyle>
            <a:lvl1pPr>
              <a:defRPr/>
            </a:lvl1pPr>
          </a:lstStyle>
          <a:p>
            <a:fld id="{CFE5A0D7-95BD-C042-A31F-97301563EDD2}" type="slidenum">
              <a:rPr lang="en-US" altLang="en-US"/>
              <a:pPr/>
              <a:t>‹#›</a:t>
            </a:fld>
            <a:endParaRPr lang="en-US" altLang="en-US"/>
          </a:p>
        </p:txBody>
      </p:sp>
    </p:spTree>
    <p:extLst>
      <p:ext uri="{BB962C8B-B14F-4D97-AF65-F5344CB8AC3E}">
        <p14:creationId xmlns:p14="http://schemas.microsoft.com/office/powerpoint/2010/main" val="2879440058"/>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D25C55-641F-0B4D-BD37-0CF021E18B68}"/>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6" name="Rectangle 5">
            <a:extLst>
              <a:ext uri="{FF2B5EF4-FFF2-40B4-BE49-F238E27FC236}">
                <a16:creationId xmlns:a16="http://schemas.microsoft.com/office/drawing/2014/main" id="{958C771C-2846-8C48-A16B-6D52521A827D}"/>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7" name="Rectangle 6">
            <a:extLst>
              <a:ext uri="{FF2B5EF4-FFF2-40B4-BE49-F238E27FC236}">
                <a16:creationId xmlns:a16="http://schemas.microsoft.com/office/drawing/2014/main" id="{3BCB5B62-6CBE-4B48-9044-3A9EDA0EDD4A}"/>
              </a:ext>
            </a:extLst>
          </p:cNvPr>
          <p:cNvSpPr>
            <a:spLocks noGrp="1" noChangeArrowheads="1"/>
          </p:cNvSpPr>
          <p:nvPr>
            <p:ph type="sldNum" sz="quarter" idx="12"/>
          </p:nvPr>
        </p:nvSpPr>
        <p:spPr>
          <a:ln/>
        </p:spPr>
        <p:txBody>
          <a:bodyPr/>
          <a:lstStyle>
            <a:lvl1pPr>
              <a:defRPr/>
            </a:lvl1pPr>
          </a:lstStyle>
          <a:p>
            <a:fld id="{C7E2035F-0EB0-3E49-9856-1F35D51D41F7}" type="slidenum">
              <a:rPr lang="en-US" altLang="en-US"/>
              <a:pPr/>
              <a:t>‹#›</a:t>
            </a:fld>
            <a:endParaRPr lang="en-US" altLang="en-US"/>
          </a:p>
        </p:txBody>
      </p:sp>
    </p:spTree>
    <p:extLst>
      <p:ext uri="{BB962C8B-B14F-4D97-AF65-F5344CB8AC3E}">
        <p14:creationId xmlns:p14="http://schemas.microsoft.com/office/powerpoint/2010/main" val="3387705975"/>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30" indent="0">
              <a:buNone/>
              <a:defRPr sz="1500" b="1"/>
            </a:lvl2pPr>
            <a:lvl3pPr marL="685664" indent="0">
              <a:buNone/>
              <a:defRPr sz="1425" b="1"/>
            </a:lvl3pPr>
            <a:lvl4pPr marL="1028497" indent="0">
              <a:buNone/>
              <a:defRPr sz="1200" b="1"/>
            </a:lvl4pPr>
            <a:lvl5pPr marL="1371328" indent="0">
              <a:buNone/>
              <a:defRPr sz="1200" b="1"/>
            </a:lvl5pPr>
            <a:lvl6pPr marL="1714162" indent="0">
              <a:buNone/>
              <a:defRPr sz="1200" b="1"/>
            </a:lvl6pPr>
            <a:lvl7pPr marL="2056991" indent="0">
              <a:buNone/>
              <a:defRPr sz="1200" b="1"/>
            </a:lvl7pPr>
            <a:lvl8pPr marL="2399820" indent="0">
              <a:buNone/>
              <a:defRPr sz="1200" b="1"/>
            </a:lvl8pPr>
            <a:lvl9pPr marL="274265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7"/>
            <a:ext cx="5389033" cy="639763"/>
          </a:xfrm>
        </p:spPr>
        <p:txBody>
          <a:bodyPr anchor="b"/>
          <a:lstStyle>
            <a:lvl1pPr marL="0" indent="0">
              <a:buNone/>
              <a:defRPr sz="1800" b="1"/>
            </a:lvl1pPr>
            <a:lvl2pPr marL="342830" indent="0">
              <a:buNone/>
              <a:defRPr sz="1500" b="1"/>
            </a:lvl2pPr>
            <a:lvl3pPr marL="685664" indent="0">
              <a:buNone/>
              <a:defRPr sz="1425" b="1"/>
            </a:lvl3pPr>
            <a:lvl4pPr marL="1028497" indent="0">
              <a:buNone/>
              <a:defRPr sz="1200" b="1"/>
            </a:lvl4pPr>
            <a:lvl5pPr marL="1371328" indent="0">
              <a:buNone/>
              <a:defRPr sz="1200" b="1"/>
            </a:lvl5pPr>
            <a:lvl6pPr marL="1714162" indent="0">
              <a:buNone/>
              <a:defRPr sz="1200" b="1"/>
            </a:lvl6pPr>
            <a:lvl7pPr marL="2056991" indent="0">
              <a:buNone/>
              <a:defRPr sz="1200" b="1"/>
            </a:lvl7pPr>
            <a:lvl8pPr marL="2399820" indent="0">
              <a:buNone/>
              <a:defRPr sz="1200" b="1"/>
            </a:lvl8pPr>
            <a:lvl9pPr marL="274265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707574-928D-9D44-BD8E-1003F3468BF6}"/>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8" name="Rectangle 5">
            <a:extLst>
              <a:ext uri="{FF2B5EF4-FFF2-40B4-BE49-F238E27FC236}">
                <a16:creationId xmlns:a16="http://schemas.microsoft.com/office/drawing/2014/main" id="{ED1EC4A5-3ACF-DA4D-B504-2729792F2BAA}"/>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9" name="Rectangle 6">
            <a:extLst>
              <a:ext uri="{FF2B5EF4-FFF2-40B4-BE49-F238E27FC236}">
                <a16:creationId xmlns:a16="http://schemas.microsoft.com/office/drawing/2014/main" id="{53AB1831-1C50-B942-9010-D95B7F531F3F}"/>
              </a:ext>
            </a:extLst>
          </p:cNvPr>
          <p:cNvSpPr>
            <a:spLocks noGrp="1" noChangeArrowheads="1"/>
          </p:cNvSpPr>
          <p:nvPr>
            <p:ph type="sldNum" sz="quarter" idx="12"/>
          </p:nvPr>
        </p:nvSpPr>
        <p:spPr>
          <a:ln/>
        </p:spPr>
        <p:txBody>
          <a:bodyPr/>
          <a:lstStyle>
            <a:lvl1pPr>
              <a:defRPr/>
            </a:lvl1pPr>
          </a:lstStyle>
          <a:p>
            <a:fld id="{8ECCEE25-B27D-5A4C-B2C0-F72723D508E6}" type="slidenum">
              <a:rPr lang="en-US" altLang="en-US"/>
              <a:pPr/>
              <a:t>‹#›</a:t>
            </a:fld>
            <a:endParaRPr lang="en-US" altLang="en-US"/>
          </a:p>
        </p:txBody>
      </p:sp>
    </p:spTree>
    <p:extLst>
      <p:ext uri="{BB962C8B-B14F-4D97-AF65-F5344CB8AC3E}">
        <p14:creationId xmlns:p14="http://schemas.microsoft.com/office/powerpoint/2010/main" val="4003033857"/>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B8FBB4-098C-EC42-98D2-5CB9C5BDBE52}"/>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4" name="Rectangle 5">
            <a:extLst>
              <a:ext uri="{FF2B5EF4-FFF2-40B4-BE49-F238E27FC236}">
                <a16:creationId xmlns:a16="http://schemas.microsoft.com/office/drawing/2014/main" id="{F9E2EC9B-95C9-0146-8373-0655CF467E3D}"/>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5" name="Rectangle 6">
            <a:extLst>
              <a:ext uri="{FF2B5EF4-FFF2-40B4-BE49-F238E27FC236}">
                <a16:creationId xmlns:a16="http://schemas.microsoft.com/office/drawing/2014/main" id="{36966992-95FE-404B-A125-77B8400539F8}"/>
              </a:ext>
            </a:extLst>
          </p:cNvPr>
          <p:cNvSpPr>
            <a:spLocks noGrp="1" noChangeArrowheads="1"/>
          </p:cNvSpPr>
          <p:nvPr>
            <p:ph type="sldNum" sz="quarter" idx="12"/>
          </p:nvPr>
        </p:nvSpPr>
        <p:spPr>
          <a:ln/>
        </p:spPr>
        <p:txBody>
          <a:bodyPr/>
          <a:lstStyle>
            <a:lvl1pPr>
              <a:defRPr/>
            </a:lvl1pPr>
          </a:lstStyle>
          <a:p>
            <a:fld id="{78E0D499-A74A-4849-83B4-6FDC2474E3A1}" type="slidenum">
              <a:rPr lang="en-US" altLang="en-US"/>
              <a:pPr/>
              <a:t>‹#›</a:t>
            </a:fld>
            <a:endParaRPr lang="en-US" altLang="en-US"/>
          </a:p>
        </p:txBody>
      </p:sp>
    </p:spTree>
    <p:extLst>
      <p:ext uri="{BB962C8B-B14F-4D97-AF65-F5344CB8AC3E}">
        <p14:creationId xmlns:p14="http://schemas.microsoft.com/office/powerpoint/2010/main" val="4226705770"/>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61983E-79F6-F94E-8D0C-E24DDDF6E80C}"/>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3" name="Rectangle 5">
            <a:extLst>
              <a:ext uri="{FF2B5EF4-FFF2-40B4-BE49-F238E27FC236}">
                <a16:creationId xmlns:a16="http://schemas.microsoft.com/office/drawing/2014/main" id="{E062C56F-2D7F-3646-B4F1-0F7159B53BA4}"/>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4" name="Rectangle 6">
            <a:extLst>
              <a:ext uri="{FF2B5EF4-FFF2-40B4-BE49-F238E27FC236}">
                <a16:creationId xmlns:a16="http://schemas.microsoft.com/office/drawing/2014/main" id="{D5175D78-893A-7348-956D-9EBFE053B8AC}"/>
              </a:ext>
            </a:extLst>
          </p:cNvPr>
          <p:cNvSpPr>
            <a:spLocks noGrp="1" noChangeArrowheads="1"/>
          </p:cNvSpPr>
          <p:nvPr>
            <p:ph type="sldNum" sz="quarter" idx="12"/>
          </p:nvPr>
        </p:nvSpPr>
        <p:spPr>
          <a:ln/>
        </p:spPr>
        <p:txBody>
          <a:bodyPr/>
          <a:lstStyle>
            <a:lvl1pPr>
              <a:defRPr/>
            </a:lvl1pPr>
          </a:lstStyle>
          <a:p>
            <a:fld id="{E1A844DA-B009-D448-BB15-6BA6BA97B05E}" type="slidenum">
              <a:rPr lang="en-US" altLang="en-US"/>
              <a:pPr/>
              <a:t>‹#›</a:t>
            </a:fld>
            <a:endParaRPr lang="en-US" altLang="en-US"/>
          </a:p>
        </p:txBody>
      </p:sp>
    </p:spTree>
    <p:extLst>
      <p:ext uri="{BB962C8B-B14F-4D97-AF65-F5344CB8AC3E}">
        <p14:creationId xmlns:p14="http://schemas.microsoft.com/office/powerpoint/2010/main" val="4183187822"/>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3"/>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78"/>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125"/>
            </a:lvl1pPr>
            <a:lvl2pPr marL="342830" indent="0">
              <a:buNone/>
              <a:defRPr sz="900"/>
            </a:lvl2pPr>
            <a:lvl3pPr marL="685664" indent="0">
              <a:buNone/>
              <a:defRPr sz="825"/>
            </a:lvl3pPr>
            <a:lvl4pPr marL="1028497" indent="0">
              <a:buNone/>
              <a:defRPr sz="675"/>
            </a:lvl4pPr>
            <a:lvl5pPr marL="1371328" indent="0">
              <a:buNone/>
              <a:defRPr sz="675"/>
            </a:lvl5pPr>
            <a:lvl6pPr marL="1714162" indent="0">
              <a:buNone/>
              <a:defRPr sz="675"/>
            </a:lvl6pPr>
            <a:lvl7pPr marL="2056991" indent="0">
              <a:buNone/>
              <a:defRPr sz="675"/>
            </a:lvl7pPr>
            <a:lvl8pPr marL="2399820" indent="0">
              <a:buNone/>
              <a:defRPr sz="675"/>
            </a:lvl8pPr>
            <a:lvl9pPr marL="274265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9C1065FD-0536-F14C-95C2-C44835A8380E}"/>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6" name="Rectangle 5">
            <a:extLst>
              <a:ext uri="{FF2B5EF4-FFF2-40B4-BE49-F238E27FC236}">
                <a16:creationId xmlns:a16="http://schemas.microsoft.com/office/drawing/2014/main" id="{B2F15224-5FBB-C140-B3ED-B5B89B67C6D1}"/>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7" name="Rectangle 6">
            <a:extLst>
              <a:ext uri="{FF2B5EF4-FFF2-40B4-BE49-F238E27FC236}">
                <a16:creationId xmlns:a16="http://schemas.microsoft.com/office/drawing/2014/main" id="{AA81D45A-6912-8741-9386-4234C59ED6DB}"/>
              </a:ext>
            </a:extLst>
          </p:cNvPr>
          <p:cNvSpPr>
            <a:spLocks noGrp="1" noChangeArrowheads="1"/>
          </p:cNvSpPr>
          <p:nvPr>
            <p:ph type="sldNum" sz="quarter" idx="12"/>
          </p:nvPr>
        </p:nvSpPr>
        <p:spPr>
          <a:ln/>
        </p:spPr>
        <p:txBody>
          <a:bodyPr/>
          <a:lstStyle>
            <a:lvl1pPr>
              <a:defRPr/>
            </a:lvl1pPr>
          </a:lstStyle>
          <a:p>
            <a:fld id="{F0B744FB-2305-3141-9612-EB928E918C72}" type="slidenum">
              <a:rPr lang="en-US" altLang="en-US"/>
              <a:pPr/>
              <a:t>‹#›</a:t>
            </a:fld>
            <a:endParaRPr lang="en-US" altLang="en-US"/>
          </a:p>
        </p:txBody>
      </p:sp>
    </p:spTree>
    <p:extLst>
      <p:ext uri="{BB962C8B-B14F-4D97-AF65-F5344CB8AC3E}">
        <p14:creationId xmlns:p14="http://schemas.microsoft.com/office/powerpoint/2010/main" val="1619775189"/>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30" indent="0">
              <a:buNone/>
              <a:defRPr sz="2100"/>
            </a:lvl2pPr>
            <a:lvl3pPr marL="685664" indent="0">
              <a:buNone/>
              <a:defRPr sz="1800"/>
            </a:lvl3pPr>
            <a:lvl4pPr marL="1028497" indent="0">
              <a:buNone/>
              <a:defRPr sz="1500"/>
            </a:lvl4pPr>
            <a:lvl5pPr marL="1371328" indent="0">
              <a:buNone/>
              <a:defRPr sz="1500"/>
            </a:lvl5pPr>
            <a:lvl6pPr marL="1714162" indent="0">
              <a:buNone/>
              <a:defRPr sz="1500"/>
            </a:lvl6pPr>
            <a:lvl7pPr marL="2056991" indent="0">
              <a:buNone/>
              <a:defRPr sz="1500"/>
            </a:lvl7pPr>
            <a:lvl8pPr marL="2399820" indent="0">
              <a:buNone/>
              <a:defRPr sz="1500"/>
            </a:lvl8pPr>
            <a:lvl9pPr marL="2742650" indent="0">
              <a:buNone/>
              <a:defRPr sz="1500"/>
            </a:lvl9pPr>
          </a:lstStyle>
          <a:p>
            <a:pPr lvl="0"/>
            <a:endParaRPr lang="en-US" noProof="0"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125"/>
            </a:lvl1pPr>
            <a:lvl2pPr marL="342830" indent="0">
              <a:buNone/>
              <a:defRPr sz="900"/>
            </a:lvl2pPr>
            <a:lvl3pPr marL="685664" indent="0">
              <a:buNone/>
              <a:defRPr sz="825"/>
            </a:lvl3pPr>
            <a:lvl4pPr marL="1028497" indent="0">
              <a:buNone/>
              <a:defRPr sz="675"/>
            </a:lvl4pPr>
            <a:lvl5pPr marL="1371328" indent="0">
              <a:buNone/>
              <a:defRPr sz="675"/>
            </a:lvl5pPr>
            <a:lvl6pPr marL="1714162" indent="0">
              <a:buNone/>
              <a:defRPr sz="675"/>
            </a:lvl6pPr>
            <a:lvl7pPr marL="2056991" indent="0">
              <a:buNone/>
              <a:defRPr sz="675"/>
            </a:lvl7pPr>
            <a:lvl8pPr marL="2399820" indent="0">
              <a:buNone/>
              <a:defRPr sz="675"/>
            </a:lvl8pPr>
            <a:lvl9pPr marL="274265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2F3D3F22-4E33-C34E-9D37-722488390168}"/>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6" name="Rectangle 5">
            <a:extLst>
              <a:ext uri="{FF2B5EF4-FFF2-40B4-BE49-F238E27FC236}">
                <a16:creationId xmlns:a16="http://schemas.microsoft.com/office/drawing/2014/main" id="{9057BF1A-A30A-FA47-8042-38C835D5AD34}"/>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7" name="Rectangle 6">
            <a:extLst>
              <a:ext uri="{FF2B5EF4-FFF2-40B4-BE49-F238E27FC236}">
                <a16:creationId xmlns:a16="http://schemas.microsoft.com/office/drawing/2014/main" id="{C1DAD865-A410-2B49-BA49-9ECBFB600741}"/>
              </a:ext>
            </a:extLst>
          </p:cNvPr>
          <p:cNvSpPr>
            <a:spLocks noGrp="1" noChangeArrowheads="1"/>
          </p:cNvSpPr>
          <p:nvPr>
            <p:ph type="sldNum" sz="quarter" idx="12"/>
          </p:nvPr>
        </p:nvSpPr>
        <p:spPr>
          <a:ln/>
        </p:spPr>
        <p:txBody>
          <a:bodyPr/>
          <a:lstStyle>
            <a:lvl1pPr>
              <a:defRPr/>
            </a:lvl1pPr>
          </a:lstStyle>
          <a:p>
            <a:fld id="{36B3DDBD-2E95-3148-AC30-36EF1EA01350}" type="slidenum">
              <a:rPr lang="en-US" altLang="en-US"/>
              <a:pPr/>
              <a:t>‹#›</a:t>
            </a:fld>
            <a:endParaRPr lang="en-US" altLang="en-US"/>
          </a:p>
        </p:txBody>
      </p:sp>
    </p:spTree>
    <p:extLst>
      <p:ext uri="{BB962C8B-B14F-4D97-AF65-F5344CB8AC3E}">
        <p14:creationId xmlns:p14="http://schemas.microsoft.com/office/powerpoint/2010/main" val="2671750013"/>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309B8B-210E-4748-95C5-95DEF140E3EB}"/>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99D7161B-4746-0242-A101-D0C856875690}"/>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BDFB1879-2357-C144-AB02-C78F0C6316E7}"/>
              </a:ext>
            </a:extLst>
          </p:cNvPr>
          <p:cNvSpPr>
            <a:spLocks noGrp="1" noChangeArrowheads="1"/>
          </p:cNvSpPr>
          <p:nvPr>
            <p:ph type="sldNum" sz="quarter" idx="12"/>
          </p:nvPr>
        </p:nvSpPr>
        <p:spPr>
          <a:ln/>
        </p:spPr>
        <p:txBody>
          <a:bodyPr/>
          <a:lstStyle>
            <a:lvl1pPr>
              <a:defRPr/>
            </a:lvl1pPr>
          </a:lstStyle>
          <a:p>
            <a:fld id="{A162BD68-1596-5848-8762-818B44E4C0BB}" type="slidenum">
              <a:rPr lang="en-US" altLang="en-US"/>
              <a:pPr/>
              <a:t>‹#›</a:t>
            </a:fld>
            <a:endParaRPr lang="en-US" altLang="en-US"/>
          </a:p>
        </p:txBody>
      </p:sp>
    </p:spTree>
    <p:extLst>
      <p:ext uri="{BB962C8B-B14F-4D97-AF65-F5344CB8AC3E}">
        <p14:creationId xmlns:p14="http://schemas.microsoft.com/office/powerpoint/2010/main" val="1044274469"/>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D31BDA-62A6-7E4C-9CA9-037C8E739927}"/>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F75A5E6F-A9A6-5F4B-8F41-098E7491F326}"/>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FA3DEB4D-466E-E84B-A85E-B840860F997A}"/>
              </a:ext>
            </a:extLst>
          </p:cNvPr>
          <p:cNvSpPr>
            <a:spLocks noGrp="1" noChangeArrowheads="1"/>
          </p:cNvSpPr>
          <p:nvPr>
            <p:ph type="sldNum" sz="quarter" idx="12"/>
          </p:nvPr>
        </p:nvSpPr>
        <p:spPr>
          <a:ln/>
        </p:spPr>
        <p:txBody>
          <a:bodyPr/>
          <a:lstStyle>
            <a:lvl1pPr>
              <a:defRPr/>
            </a:lvl1pPr>
          </a:lstStyle>
          <a:p>
            <a:fld id="{C8598B55-A7D9-6F40-97BC-BD44027D516F}" type="slidenum">
              <a:rPr lang="en-US" altLang="en-US"/>
              <a:pPr/>
              <a:t>‹#›</a:t>
            </a:fld>
            <a:endParaRPr lang="en-US" altLang="en-US"/>
          </a:p>
        </p:txBody>
      </p:sp>
    </p:spTree>
    <p:extLst>
      <p:ext uri="{BB962C8B-B14F-4D97-AF65-F5344CB8AC3E}">
        <p14:creationId xmlns:p14="http://schemas.microsoft.com/office/powerpoint/2010/main" val="2465438442"/>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A0AC6ED5-4D67-2A40-BB1A-7289E1D2A71D}"/>
              </a:ext>
            </a:extLst>
          </p:cNvPr>
          <p:cNvSpPr>
            <a:spLocks noGrp="1" noChangeArrowheads="1"/>
          </p:cNvSpPr>
          <p:nvPr>
            <p:ph type="dt" sz="half" idx="10"/>
          </p:nvPr>
        </p:nvSpPr>
        <p:spPr>
          <a:ln/>
        </p:spPr>
        <p:txBody>
          <a:bodyPr/>
          <a:lstStyle>
            <a:lvl1pPr>
              <a:defRPr/>
            </a:lvl1pPr>
          </a:lstStyle>
          <a:p>
            <a:pPr>
              <a:defRPr/>
            </a:pPr>
            <a:fld id="{BD72F210-F66D-8549-8920-3138D3E49935}" type="datetime1">
              <a:rPr lang="en-US"/>
              <a:pPr>
                <a:defRPr/>
              </a:pPr>
              <a:t>12/12/22</a:t>
            </a:fld>
            <a:endParaRPr lang="en-US" dirty="0"/>
          </a:p>
        </p:txBody>
      </p:sp>
      <p:sp>
        <p:nvSpPr>
          <p:cNvPr id="5" name="Rectangle 5">
            <a:extLst>
              <a:ext uri="{FF2B5EF4-FFF2-40B4-BE49-F238E27FC236}">
                <a16:creationId xmlns:a16="http://schemas.microsoft.com/office/drawing/2014/main" id="{29C8458C-8C9E-7C4A-ACA5-F5613C3B9FA3}"/>
              </a:ext>
            </a:extLst>
          </p:cNvPr>
          <p:cNvSpPr>
            <a:spLocks noGrp="1" noChangeArrowheads="1"/>
          </p:cNvSpPr>
          <p:nvPr>
            <p:ph type="ftr" sz="quarter" idx="11"/>
          </p:nvPr>
        </p:nvSpPr>
        <p:spPr>
          <a:ln/>
        </p:spPr>
        <p:txBody>
          <a:bodyPr/>
          <a:lstStyle>
            <a:lvl1pPr>
              <a:defRPr/>
            </a:lvl1pPr>
          </a:lstStyle>
          <a:p>
            <a:pPr>
              <a:defRPr/>
            </a:pPr>
            <a:r>
              <a:rPr lang="en-US"/>
              <a:t>This presentation is the intellectual property of the author/presenter.  Contact mtelli@stanford.edu for permission to reprint and/or distribute.  </a:t>
            </a:r>
          </a:p>
        </p:txBody>
      </p:sp>
      <p:sp>
        <p:nvSpPr>
          <p:cNvPr id="6" name="Rectangle 6">
            <a:extLst>
              <a:ext uri="{FF2B5EF4-FFF2-40B4-BE49-F238E27FC236}">
                <a16:creationId xmlns:a16="http://schemas.microsoft.com/office/drawing/2014/main" id="{4EBF070E-96BC-7045-B9E4-6FA5918BF42B}"/>
              </a:ext>
            </a:extLst>
          </p:cNvPr>
          <p:cNvSpPr>
            <a:spLocks noGrp="1" noChangeArrowheads="1"/>
          </p:cNvSpPr>
          <p:nvPr>
            <p:ph type="sldNum" sz="quarter" idx="12"/>
          </p:nvPr>
        </p:nvSpPr>
        <p:spPr>
          <a:ln/>
        </p:spPr>
        <p:txBody>
          <a:bodyPr/>
          <a:lstStyle>
            <a:lvl1pPr>
              <a:defRPr/>
            </a:lvl1pPr>
          </a:lstStyle>
          <a:p>
            <a:fld id="{A2398BCA-2AD0-044D-B5E5-09DE6DABAB33}" type="slidenum">
              <a:rPr lang="en-US" altLang="en-US"/>
              <a:pPr/>
              <a:t>‹#›</a:t>
            </a:fld>
            <a:endParaRPr lang="en-US" altLang="en-US"/>
          </a:p>
        </p:txBody>
      </p:sp>
    </p:spTree>
    <p:extLst>
      <p:ext uri="{BB962C8B-B14F-4D97-AF65-F5344CB8AC3E}">
        <p14:creationId xmlns:p14="http://schemas.microsoft.com/office/powerpoint/2010/main" val="85095401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110072"/>
            <a:ext cx="10792178" cy="1138367"/>
          </a:xfrm>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7599"/>
            <a:ext cx="6310489" cy="55032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649265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5" name="Text Placeholder 2"/>
          <p:cNvSpPr>
            <a:spLocks noGrp="1"/>
          </p:cNvSpPr>
          <p:nvPr>
            <p:ph idx="1"/>
          </p:nvPr>
        </p:nvSpPr>
        <p:spPr>
          <a:xfrm>
            <a:off x="317632" y="2558287"/>
            <a:ext cx="10515600" cy="2609039"/>
          </a:xfrm>
          <a:prstGeom prst="rect">
            <a:avLst/>
          </a:prstGeom>
        </p:spPr>
        <p:txBody>
          <a:bodyPr rtlCol="0">
            <a:normAutofit/>
          </a:bodyPr>
          <a:lstStyle>
            <a:lvl1pPr marL="128563" marR="0" indent="-128563" algn="l" defTabSz="514252" rtl="0" eaLnBrk="1" fontAlgn="auto" latinLnBrk="0" hangingPunct="1">
              <a:lnSpc>
                <a:spcPct val="90000"/>
              </a:lnSpc>
              <a:spcBef>
                <a:spcPts val="563"/>
              </a:spcBef>
              <a:spcAft>
                <a:spcPts val="0"/>
              </a:spcAft>
              <a:buClrTx/>
              <a:buSzTx/>
              <a:buFont typeface="Arial" panose="020B0604020202020204" pitchFamily="34" charset="0"/>
              <a:buChar char="•"/>
              <a:tabLst/>
              <a:defRPr sz="1425">
                <a:solidFill>
                  <a:schemeClr val="bg1"/>
                </a:solidFill>
                <a:latin typeface="Arial" panose="020B0604020202020204" pitchFamily="34" charset="0"/>
                <a:cs typeface="Arial" panose="020B0604020202020204" pitchFamily="34" charset="0"/>
              </a:defRPr>
            </a:lvl1pPr>
            <a:lvl2pPr marL="385690" marR="0" indent="-128563" algn="l" defTabSz="514252" rtl="0" eaLnBrk="1" fontAlgn="auto" latinLnBrk="0" hangingPunct="1">
              <a:lnSpc>
                <a:spcPct val="90000"/>
              </a:lnSpc>
              <a:spcBef>
                <a:spcPts val="281"/>
              </a:spcBef>
              <a:spcAft>
                <a:spcPts val="0"/>
              </a:spcAft>
              <a:buClrTx/>
              <a:buSzTx/>
              <a:buFont typeface="Arial" panose="020B0604020202020204" pitchFamily="34" charset="0"/>
              <a:buChar char="•"/>
              <a:tabLst/>
              <a:defRPr>
                <a:solidFill>
                  <a:schemeClr val="bg1"/>
                </a:solidFill>
                <a:latin typeface="Arial" panose="020B0604020202020204" pitchFamily="34" charset="0"/>
                <a:cs typeface="Arial" panose="020B0604020202020204" pitchFamily="34" charset="0"/>
              </a:defRPr>
            </a:lvl2pPr>
            <a:lvl3pPr marL="642811" marR="0" indent="-128563" algn="l" defTabSz="514252" rtl="0" eaLnBrk="1" fontAlgn="auto" latinLnBrk="0" hangingPunct="1">
              <a:lnSpc>
                <a:spcPct val="90000"/>
              </a:lnSpc>
              <a:spcBef>
                <a:spcPts val="281"/>
              </a:spcBef>
              <a:spcAft>
                <a:spcPts val="0"/>
              </a:spcAft>
              <a:buClrTx/>
              <a:buSzTx/>
              <a:buFont typeface="Arial" panose="020B0604020202020204" pitchFamily="34" charset="0"/>
              <a:buChar char="•"/>
              <a:tabLst/>
              <a:defRPr>
                <a:solidFill>
                  <a:schemeClr val="bg1"/>
                </a:solidFill>
                <a:latin typeface="Arial" panose="020B0604020202020204" pitchFamily="34" charset="0"/>
                <a:cs typeface="Arial" panose="020B0604020202020204" pitchFamily="34" charset="0"/>
              </a:defRPr>
            </a:lvl3pPr>
            <a:lvl4pPr marL="899934" marR="0" indent="-128563" algn="l" defTabSz="514252" rtl="0" eaLnBrk="1" fontAlgn="auto" latinLnBrk="0" hangingPunct="1">
              <a:lnSpc>
                <a:spcPct val="90000"/>
              </a:lnSpc>
              <a:spcBef>
                <a:spcPts val="281"/>
              </a:spcBef>
              <a:spcAft>
                <a:spcPts val="0"/>
              </a:spcAft>
              <a:buClrTx/>
              <a:buSzTx/>
              <a:buFont typeface="Arial" panose="020B0604020202020204" pitchFamily="34" charset="0"/>
              <a:buChar char="•"/>
              <a:tabLst/>
              <a:defRPr>
                <a:solidFill>
                  <a:schemeClr val="bg1"/>
                </a:solidFill>
                <a:latin typeface="Arial" panose="020B0604020202020204" pitchFamily="34" charset="0"/>
                <a:cs typeface="Arial" panose="020B0604020202020204" pitchFamily="34" charset="0"/>
              </a:defRPr>
            </a:lvl4pPr>
            <a:lvl5pPr marL="1157056" marR="0" indent="-128563" algn="l" defTabSz="514252" rtl="0" eaLnBrk="1" fontAlgn="auto" latinLnBrk="0" hangingPunct="1">
              <a:lnSpc>
                <a:spcPct val="90000"/>
              </a:lnSpc>
              <a:spcBef>
                <a:spcPts val="281"/>
              </a:spcBef>
              <a:spcAft>
                <a:spcPts val="0"/>
              </a:spcAft>
              <a:buClrTx/>
              <a:buSzTx/>
              <a:buFont typeface="Arial" panose="020B0604020202020204" pitchFamily="34" charset="0"/>
              <a:buChar char="•"/>
              <a:tabLst/>
              <a:defRPr>
                <a:solidFill>
                  <a:schemeClr val="bg1"/>
                </a:solidFill>
                <a:latin typeface="Arial" panose="020B0604020202020204" pitchFamily="34" charset="0"/>
                <a:cs typeface="Arial" panose="020B060402020202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Content Placeholder 9"/>
          <p:cNvSpPr>
            <a:spLocks noGrp="1"/>
          </p:cNvSpPr>
          <p:nvPr>
            <p:ph sz="quarter" idx="10"/>
          </p:nvPr>
        </p:nvSpPr>
        <p:spPr>
          <a:xfrm>
            <a:off x="603277" y="1479551"/>
            <a:ext cx="10712449" cy="801688"/>
          </a:xfrm>
          <a:prstGeom prst="rect">
            <a:avLst/>
          </a:prstGeom>
        </p:spPr>
        <p:txBody>
          <a:bodyPr/>
          <a:lstStyle>
            <a:lvl1pPr marL="0" indent="0">
              <a:buNone/>
              <a:defRPr baseline="0"/>
            </a:lvl1pPr>
            <a:lvl2pPr marL="257126" indent="0">
              <a:buNone/>
              <a:defRPr/>
            </a:lvl2pPr>
            <a:lvl3pPr marL="514252" indent="0">
              <a:buNone/>
              <a:defRPr/>
            </a:lvl3pPr>
            <a:lvl4pPr marL="771373" indent="0">
              <a:buNone/>
              <a:defRPr/>
            </a:lvl4pPr>
            <a:lvl5pPr marL="1028497" indent="0">
              <a:buNone/>
              <a:defRPr/>
            </a:lvl5pPr>
          </a:lstStyle>
          <a:p>
            <a:pPr lvl="0"/>
            <a:r>
              <a:rPr lang="en-US"/>
              <a:t>Edit Master text styles</a:t>
            </a:r>
          </a:p>
        </p:txBody>
      </p:sp>
      <p:sp>
        <p:nvSpPr>
          <p:cNvPr id="19" name="Content Placeholder 17"/>
          <p:cNvSpPr>
            <a:spLocks noGrp="1"/>
          </p:cNvSpPr>
          <p:nvPr>
            <p:ph sz="quarter" idx="11"/>
          </p:nvPr>
        </p:nvSpPr>
        <p:spPr>
          <a:xfrm>
            <a:off x="603277" y="1017605"/>
            <a:ext cx="10712449" cy="461963"/>
          </a:xfrm>
          <a:prstGeom prst="rect">
            <a:avLst/>
          </a:prstGeom>
        </p:spPr>
        <p:txBody>
          <a:bodyPr/>
          <a:lstStyle>
            <a:lvl1pPr marL="0" indent="0">
              <a:buNone/>
              <a:defRPr b="1" baseline="0">
                <a:solidFill>
                  <a:schemeClr val="accent1"/>
                </a:solidFill>
              </a:defRPr>
            </a:lvl1pPr>
          </a:lstStyle>
          <a:p>
            <a:pPr lvl="0"/>
            <a:r>
              <a:rPr lang="en-US"/>
              <a:t>Edit Master text styles</a:t>
            </a:r>
          </a:p>
        </p:txBody>
      </p:sp>
      <p:sp>
        <p:nvSpPr>
          <p:cNvPr id="21" name="Content Placeholder 17"/>
          <p:cNvSpPr>
            <a:spLocks noGrp="1"/>
          </p:cNvSpPr>
          <p:nvPr>
            <p:ph sz="quarter" idx="12"/>
          </p:nvPr>
        </p:nvSpPr>
        <p:spPr>
          <a:xfrm>
            <a:off x="304825" y="239525"/>
            <a:ext cx="10712449" cy="461963"/>
          </a:xfrm>
          <a:prstGeom prst="rect">
            <a:avLst/>
          </a:prstGeom>
        </p:spPr>
        <p:txBody>
          <a:bodyPr/>
          <a:lstStyle>
            <a:lvl1pPr marL="0" indent="0">
              <a:buNone/>
              <a:defRPr sz="1800" b="1" baseline="0">
                <a:solidFill>
                  <a:schemeClr val="bg1"/>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20A63F05-8F21-5A4F-A6B6-92D03239E866}"/>
              </a:ext>
            </a:extLst>
          </p:cNvPr>
          <p:cNvSpPr>
            <a:spLocks noGrp="1"/>
          </p:cNvSpPr>
          <p:nvPr>
            <p:ph type="sldNum" sz="quarter" idx="13"/>
          </p:nvPr>
        </p:nvSpPr>
        <p:spPr>
          <a:xfrm>
            <a:off x="11535833" y="6466417"/>
            <a:ext cx="508000" cy="304800"/>
          </a:xfrm>
        </p:spPr>
        <p:txBody>
          <a:bodyPr anchor="ctr"/>
          <a:lstStyle>
            <a:lvl1pPr>
              <a:defRPr sz="800">
                <a:solidFill>
                  <a:srgbClr val="A3A3E0"/>
                </a:solidFill>
              </a:defRPr>
            </a:lvl1pPr>
          </a:lstStyle>
          <a:p>
            <a:fld id="{4D00B106-DD66-8447-BEE3-4F8B60701899}" type="slidenum">
              <a:rPr lang="en-US" altLang="en-US"/>
              <a:pPr/>
              <a:t>‹#›</a:t>
            </a:fld>
            <a:endParaRPr lang="en-US" altLang="en-US"/>
          </a:p>
        </p:txBody>
      </p:sp>
      <p:sp>
        <p:nvSpPr>
          <p:cNvPr id="7" name="Footer Placeholder 4">
            <a:extLst>
              <a:ext uri="{FF2B5EF4-FFF2-40B4-BE49-F238E27FC236}">
                <a16:creationId xmlns:a16="http://schemas.microsoft.com/office/drawing/2014/main" id="{3B9A8964-8C1E-BC44-8656-5575FE6B1A66}"/>
              </a:ext>
            </a:extLst>
          </p:cNvPr>
          <p:cNvSpPr>
            <a:spLocks noGrp="1"/>
          </p:cNvSpPr>
          <p:nvPr>
            <p:ph type="ftr" sz="quarter" idx="14"/>
          </p:nvPr>
        </p:nvSpPr>
        <p:spPr>
          <a:xfrm>
            <a:off x="5897033" y="6394451"/>
            <a:ext cx="3860800" cy="304800"/>
          </a:xfrm>
        </p:spPr>
        <p:txBody>
          <a:bodyPr anchor="ctr"/>
          <a:lstStyle>
            <a:lvl1pPr algn="l">
              <a:defRPr sz="825">
                <a:solidFill>
                  <a:schemeClr val="accent2">
                    <a:lumMod val="40000"/>
                    <a:lumOff val="60000"/>
                  </a:schemeClr>
                </a:solidFill>
                <a:latin typeface="Arial" charset="0"/>
                <a:ea typeface="ＭＳ Ｐゴシック" charset="-128"/>
                <a:cs typeface="ＭＳ Ｐゴシック" charset="-128"/>
              </a:defRPr>
            </a:lvl1pPr>
          </a:lstStyle>
          <a:p>
            <a:pPr>
              <a:defRPr/>
            </a:pPr>
            <a:r>
              <a:rPr lang="en-US"/>
              <a:t>This presentation is the intellectual property of the author/presenter.  Contact mtelli@stanford.edu for permission to reprint and/or distribute.  </a:t>
            </a:r>
          </a:p>
        </p:txBody>
      </p:sp>
    </p:spTree>
    <p:extLst>
      <p:ext uri="{BB962C8B-B14F-4D97-AF65-F5344CB8AC3E}">
        <p14:creationId xmlns:p14="http://schemas.microsoft.com/office/powerpoint/2010/main" val="24958654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Oncology_12Oct15 al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Content Placeholder 2"/>
          <p:cNvSpPr>
            <a:spLocks noGrp="1"/>
          </p:cNvSpPr>
          <p:nvPr>
            <p:ph idx="1"/>
          </p:nvPr>
        </p:nvSpPr>
        <p:spPr bwMode="gray">
          <a:xfrm>
            <a:off x="406400" y="1393373"/>
            <a:ext cx="11379200" cy="4528459"/>
          </a:xfr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15177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White_Title, subtitle, body cop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DD70-892F-564E-891F-83C22F6C7192}"/>
              </a:ext>
            </a:extLst>
          </p:cNvPr>
          <p:cNvSpPr>
            <a:spLocks noGrp="1"/>
          </p:cNvSpPr>
          <p:nvPr>
            <p:ph type="title"/>
          </p:nvPr>
        </p:nvSpPr>
        <p:spPr>
          <a:xfrm>
            <a:off x="408175" y="361580"/>
            <a:ext cx="9578180" cy="884730"/>
          </a:xfrm>
        </p:spPr>
        <p:txBody>
          <a:bodyPr>
            <a:noAutofit/>
          </a:bodyPr>
          <a:lstStyle>
            <a:lvl1pPr>
              <a:defRPr sz="2399">
                <a:solidFill>
                  <a:schemeClr val="tx1"/>
                </a:solidFill>
              </a:defRPr>
            </a:lvl1pPr>
          </a:lstStyle>
          <a:p>
            <a:r>
              <a:rPr lang="en-US"/>
              <a:t>Click to edit Master title style</a:t>
            </a:r>
            <a:endParaRPr lang="en-GB"/>
          </a:p>
        </p:txBody>
      </p:sp>
      <p:sp>
        <p:nvSpPr>
          <p:cNvPr id="7" name="Text Placeholder 7">
            <a:extLst>
              <a:ext uri="{FF2B5EF4-FFF2-40B4-BE49-F238E27FC236}">
                <a16:creationId xmlns:a16="http://schemas.microsoft.com/office/drawing/2014/main" id="{A1C173FF-B379-1046-9876-D630E8304D2B}"/>
              </a:ext>
            </a:extLst>
          </p:cNvPr>
          <p:cNvSpPr>
            <a:spLocks noGrp="1"/>
          </p:cNvSpPr>
          <p:nvPr>
            <p:ph type="body" sz="quarter" idx="13"/>
          </p:nvPr>
        </p:nvSpPr>
        <p:spPr>
          <a:xfrm>
            <a:off x="408175" y="1257391"/>
            <a:ext cx="10934699" cy="461462"/>
          </a:xfrm>
          <a:prstGeom prst="rect">
            <a:avLst/>
          </a:prstGeom>
          <a:noFill/>
          <a:ln>
            <a:noFill/>
          </a:ln>
        </p:spPr>
        <p:txBody>
          <a:bodyPr anchor="t">
            <a:noAutofit/>
          </a:bodyPr>
          <a:lstStyle>
            <a:lvl1pPr marL="0" indent="0">
              <a:lnSpc>
                <a:spcPct val="100000"/>
              </a:lnSpc>
              <a:buNone/>
              <a:defRPr sz="1866" b="0" i="0" baseline="0">
                <a:solidFill>
                  <a:srgbClr val="DA2581"/>
                </a:solidFill>
                <a:latin typeface="Arial" pitchFamily="34" charset="0"/>
                <a:cs typeface="Arial" pitchFamily="34" charset="0"/>
              </a:defRPr>
            </a:lvl1pPr>
            <a:lvl2pPr>
              <a:buNone/>
              <a:defRPr/>
            </a:lvl2pPr>
          </a:lstStyle>
          <a:p>
            <a:pPr lvl="0"/>
            <a:r>
              <a:rPr lang="en-GB" dirty="0"/>
              <a:t>Click to edit Master text styles</a:t>
            </a:r>
          </a:p>
        </p:txBody>
      </p:sp>
      <p:sp>
        <p:nvSpPr>
          <p:cNvPr id="8" name="Content Placeholder 8">
            <a:extLst>
              <a:ext uri="{FF2B5EF4-FFF2-40B4-BE49-F238E27FC236}">
                <a16:creationId xmlns:a16="http://schemas.microsoft.com/office/drawing/2014/main" id="{BA68CE8E-764C-6E42-B994-1E9372F7718E}"/>
              </a:ext>
            </a:extLst>
          </p:cNvPr>
          <p:cNvSpPr>
            <a:spLocks noGrp="1"/>
          </p:cNvSpPr>
          <p:nvPr>
            <p:ph sz="quarter" idx="14"/>
          </p:nvPr>
        </p:nvSpPr>
        <p:spPr>
          <a:xfrm>
            <a:off x="408176" y="1741014"/>
            <a:ext cx="10921401" cy="3968955"/>
          </a:xfrm>
        </p:spPr>
        <p:txBody>
          <a:bodyPr>
            <a:noAutofit/>
          </a:bodyPr>
          <a:lstStyle>
            <a:lvl1pPr>
              <a:buClr>
                <a:srgbClr val="DA2581"/>
              </a:buClr>
              <a:defRPr sz="1866">
                <a:solidFill>
                  <a:srgbClr val="000000"/>
                </a:solidFill>
              </a:defRPr>
            </a:lvl1pPr>
            <a:lvl2pPr>
              <a:buClr>
                <a:srgbClr val="DA2581"/>
              </a:buClr>
              <a:defRPr sz="1599">
                <a:solidFill>
                  <a:srgbClr val="000000"/>
                </a:solidFill>
              </a:defRPr>
            </a:lvl2pPr>
            <a:lvl3pPr>
              <a:buClr>
                <a:srgbClr val="DA2581"/>
              </a:buClr>
              <a:defRPr sz="1466">
                <a:solidFill>
                  <a:srgbClr val="000000"/>
                </a:solidFill>
              </a:defRPr>
            </a:lvl3pPr>
            <a:lvl4pPr>
              <a:buClr>
                <a:srgbClr val="DA2581"/>
              </a:buClr>
              <a:defRPr sz="1466">
                <a:solidFill>
                  <a:srgbClr val="000000"/>
                </a:solidFill>
              </a:defRPr>
            </a:lvl4pPr>
            <a:lvl5pPr>
              <a:buClr>
                <a:srgbClr val="DA2581"/>
              </a:buClr>
              <a:defRPr sz="1466">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ooter Placeholder 2">
            <a:extLst>
              <a:ext uri="{FF2B5EF4-FFF2-40B4-BE49-F238E27FC236}">
                <a16:creationId xmlns:a16="http://schemas.microsoft.com/office/drawing/2014/main" id="{5105993F-AC7E-004C-A33F-7AA20356A9EA}"/>
              </a:ext>
            </a:extLst>
          </p:cNvPr>
          <p:cNvSpPr>
            <a:spLocks noGrp="1"/>
          </p:cNvSpPr>
          <p:nvPr>
            <p:ph type="ftr" sz="quarter" idx="10"/>
          </p:nvPr>
        </p:nvSpPr>
        <p:spPr>
          <a:xfrm>
            <a:off x="408175" y="5797727"/>
            <a:ext cx="10921403" cy="799545"/>
          </a:xfrm>
          <a:noFill/>
        </p:spPr>
        <p:txBody>
          <a:bodyPr/>
          <a:lstStyle/>
          <a:p>
            <a:endParaRPr lang="en-US"/>
          </a:p>
        </p:txBody>
      </p:sp>
      <p:sp>
        <p:nvSpPr>
          <p:cNvPr id="12" name="Slide Number Placeholder 8">
            <a:extLst>
              <a:ext uri="{FF2B5EF4-FFF2-40B4-BE49-F238E27FC236}">
                <a16:creationId xmlns:a16="http://schemas.microsoft.com/office/drawing/2014/main" id="{0661A3E1-E96C-3F4D-979D-711C11949A5B}"/>
              </a:ext>
            </a:extLst>
          </p:cNvPr>
          <p:cNvSpPr>
            <a:spLocks noGrp="1"/>
          </p:cNvSpPr>
          <p:nvPr>
            <p:ph type="sldNum" sz="quarter" idx="4"/>
          </p:nvPr>
        </p:nvSpPr>
        <p:spPr>
          <a:xfrm>
            <a:off x="11449397" y="6494046"/>
            <a:ext cx="742604" cy="363954"/>
          </a:xfrm>
          <a:prstGeom prst="rect">
            <a:avLst/>
          </a:prstGeom>
        </p:spPr>
        <p:txBody>
          <a:bodyPr vert="horz" lIns="91440" tIns="45720" rIns="91440" bIns="45720" rtlCol="0" anchor="ctr"/>
          <a:lstStyle>
            <a:lvl1pPr algn="r">
              <a:defRPr sz="1200">
                <a:solidFill>
                  <a:schemeClr val="accent2"/>
                </a:solidFill>
              </a:defRPr>
            </a:lvl1pPr>
          </a:lstStyle>
          <a:p>
            <a:fld id="{6FC487C4-5EF2-7143-9554-1083A5022CDC}" type="slidenum">
              <a:rPr lang="en-US" smtClean="0"/>
              <a:pPr/>
              <a:t>‹#›</a:t>
            </a:fld>
            <a:endParaRPr lang="en-US"/>
          </a:p>
        </p:txBody>
      </p:sp>
    </p:spTree>
    <p:extLst>
      <p:ext uri="{BB962C8B-B14F-4D97-AF65-F5344CB8AC3E}">
        <p14:creationId xmlns:p14="http://schemas.microsoft.com/office/powerpoint/2010/main" val="2685483284"/>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336">
          <p15:clr>
            <a:srgbClr val="FBAE40"/>
          </p15:clr>
        </p15:guide>
        <p15:guide id="3" pos="2880">
          <p15:clr>
            <a:srgbClr val="FBAE40"/>
          </p15:clr>
        </p15:guide>
        <p15:guide id="4" pos="249">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3" name="Picture 2" descr="PREFERRED_full-color_MAYS-UTH-MDA_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7520" y="5120640"/>
            <a:ext cx="4620768" cy="1174170"/>
          </a:xfrm>
          <a:prstGeom prst="rect">
            <a:avLst/>
          </a:prstGeom>
        </p:spPr>
      </p:pic>
    </p:spTree>
    <p:extLst>
      <p:ext uri="{BB962C8B-B14F-4D97-AF65-F5344CB8AC3E}">
        <p14:creationId xmlns:p14="http://schemas.microsoft.com/office/powerpoint/2010/main" val="1197190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5"/>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1153858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ection Divider Green">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6"/>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860140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ection Divider Orange">
    <p:spTree>
      <p:nvGrpSpPr>
        <p:cNvPr id="1" name=""/>
        <p:cNvGrpSpPr/>
        <p:nvPr/>
      </p:nvGrpSpPr>
      <p:grpSpPr>
        <a:xfrm>
          <a:off x="0" y="0"/>
          <a:ext cx="0" cy="0"/>
          <a:chOff x="0" y="0"/>
          <a:chExt cx="0" cy="0"/>
        </a:xfrm>
      </p:grpSpPr>
      <p:sp>
        <p:nvSpPr>
          <p:cNvPr id="3" name="Rectangle 2"/>
          <p:cNvSpPr/>
          <p:nvPr userDrawn="1"/>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2" name="Title 1"/>
          <p:cNvSpPr>
            <a:spLocks noGrp="1"/>
          </p:cNvSpPr>
          <p:nvPr>
            <p:ph type="title" hasCustomPrompt="1"/>
          </p:nvPr>
        </p:nvSpPr>
        <p:spPr>
          <a:xfrm>
            <a:off x="926592" y="1179576"/>
            <a:ext cx="9729216" cy="2715768"/>
          </a:xfrm>
        </p:spPr>
        <p:txBody>
          <a:bodyPr anchor="b" anchorCtr="0">
            <a:noAutofit/>
          </a:bodyPr>
          <a:lstStyle>
            <a:lvl1pPr>
              <a:defRPr sz="4500" baseline="0">
                <a:solidFill>
                  <a:schemeClr val="bg2"/>
                </a:solidFill>
              </a:defRPr>
            </a:lvl1pPr>
          </a:lstStyle>
          <a:p>
            <a:pPr lvl="0"/>
            <a:r>
              <a:rPr lang="en-US" dirty="0"/>
              <a:t>Section Headline</a:t>
            </a:r>
            <a:br>
              <a:rPr lang="en-US" dirty="0"/>
            </a:br>
            <a:r>
              <a:rPr lang="en-US" dirty="0"/>
              <a:t>Goes Here</a:t>
            </a:r>
          </a:p>
        </p:txBody>
      </p:sp>
    </p:spTree>
    <p:extLst>
      <p:ext uri="{BB962C8B-B14F-4D97-AF65-F5344CB8AC3E}">
        <p14:creationId xmlns:p14="http://schemas.microsoft.com/office/powerpoint/2010/main" val="18755636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64460"/>
            <a:ext cx="10515600" cy="1063486"/>
          </a:xfrm>
          <a:solidFill>
            <a:schemeClr val="tx1"/>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685835"/>
            <a:ext cx="10515600" cy="3778624"/>
          </a:xfrm>
        </p:spPr>
        <p:txBody>
          <a:bodyPr anchor="ctr" anchorCtr="0"/>
          <a:lstStyle>
            <a:lvl1pPr marL="0" indent="0" algn="ctr">
              <a:buNone/>
              <a:defRPr>
                <a:solidFill>
                  <a:schemeClr val="accent2"/>
                </a:solidFill>
              </a:defRPr>
            </a:lvl1pPr>
          </a:lstStyle>
          <a:p>
            <a:r>
              <a:rPr lang="en-US"/>
              <a:t>Click icon to add picture</a:t>
            </a:r>
            <a:endParaRPr lang="en-US" dirty="0"/>
          </a:p>
        </p:txBody>
      </p:sp>
    </p:spTree>
    <p:extLst>
      <p:ext uri="{BB962C8B-B14F-4D97-AF65-F5344CB8AC3E}">
        <p14:creationId xmlns:p14="http://schemas.microsoft.com/office/powerpoint/2010/main" val="1752712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24725192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5" y="1044076"/>
            <a:ext cx="33528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7"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384353"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7928920" y="1775015"/>
            <a:ext cx="3352800" cy="3757656"/>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384351" y="1043609"/>
            <a:ext cx="33528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7928919" y="1043063"/>
            <a:ext cx="33528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1105413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0177-FE17-E743-ABD1-C0FA5EA9C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9E329-9069-1246-B7A5-1D9537FE76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27E86-06D0-F24E-8F0E-7AA35486CBA9}"/>
              </a:ext>
            </a:extLst>
          </p:cNvPr>
          <p:cNvSpPr>
            <a:spLocks noGrp="1"/>
          </p:cNvSpPr>
          <p:nvPr>
            <p:ph type="dt" sz="half" idx="10"/>
          </p:nvPr>
        </p:nvSpPr>
        <p:spPr/>
        <p:txBody>
          <a:bodyPr/>
          <a:lstStyle/>
          <a:p>
            <a:fld id="{26B6F884-1AB1-0D43-BA2F-6B04F08C1CBF}" type="datetimeFigureOut">
              <a:rPr lang="en-US" smtClean="0"/>
              <a:t>12/12/22</a:t>
            </a:fld>
            <a:endParaRPr lang="en-US" dirty="0"/>
          </a:p>
        </p:txBody>
      </p:sp>
      <p:sp>
        <p:nvSpPr>
          <p:cNvPr id="5" name="Footer Placeholder 4">
            <a:extLst>
              <a:ext uri="{FF2B5EF4-FFF2-40B4-BE49-F238E27FC236}">
                <a16:creationId xmlns:a16="http://schemas.microsoft.com/office/drawing/2014/main" id="{272279F3-6281-234D-8D68-47167F357F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6C57D3-39DC-E246-A3AF-4CECC0BE53A6}"/>
              </a:ext>
            </a:extLst>
          </p:cNvPr>
          <p:cNvSpPr>
            <a:spLocks noGrp="1"/>
          </p:cNvSpPr>
          <p:nvPr>
            <p:ph type="sldNum" sz="quarter" idx="12"/>
          </p:nvPr>
        </p:nvSpPr>
        <p:spPr/>
        <p:txBody>
          <a:bodyPr/>
          <a:lstStyle/>
          <a:p>
            <a:fld id="{5A59EA4E-4BB1-4D4D-B5DD-3D9A3B7D3DA8}" type="slidenum">
              <a:rPr lang="en-US" smtClean="0"/>
              <a:t>‹#›</a:t>
            </a:fld>
            <a:endParaRPr lang="en-US" dirty="0"/>
          </a:p>
        </p:txBody>
      </p:sp>
    </p:spTree>
    <p:extLst>
      <p:ext uri="{BB962C8B-B14F-4D97-AF65-F5344CB8AC3E}">
        <p14:creationId xmlns:p14="http://schemas.microsoft.com/office/powerpoint/2010/main" val="3934851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871004"/>
            <a:ext cx="105156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8" y="2268588"/>
            <a:ext cx="5050024"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2" y="2268588"/>
            <a:ext cx="5048717"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632479"/>
            <a:ext cx="5049835"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2" y="1632852"/>
            <a:ext cx="5048717"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2025166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838200" y="877814"/>
            <a:ext cx="105156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838200" y="2373021"/>
            <a:ext cx="10515600" cy="3238407"/>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8200" y="1623831"/>
            <a:ext cx="105156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15958872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838200" y="799084"/>
            <a:ext cx="105156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838202" y="1788611"/>
            <a:ext cx="105155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838201" y="5874027"/>
            <a:ext cx="7852087"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9602537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04489"/>
            <a:ext cx="105156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838202" y="1788660"/>
            <a:ext cx="105155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1658538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90"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3"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9"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4141041" y="1563452"/>
            <a:ext cx="106231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415777"/>
            <a:ext cx="2178424"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3539287" y="1415777"/>
            <a:ext cx="2178424"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415777"/>
            <a:ext cx="2178424"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415777"/>
            <a:ext cx="2178424"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34575107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31851" y="1371509"/>
            <a:ext cx="10597029"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2" name="Picture 1" descr="PREFERRED_full-reverse_MAYS-UTH-MDA-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04" y="5852161"/>
            <a:ext cx="2609088" cy="662981"/>
          </a:xfrm>
          <a:prstGeom prst="rect">
            <a:avLst/>
          </a:prstGeom>
        </p:spPr>
      </p:pic>
    </p:spTree>
    <p:extLst>
      <p:ext uri="{BB962C8B-B14F-4D97-AF65-F5344CB8AC3E}">
        <p14:creationId xmlns:p14="http://schemas.microsoft.com/office/powerpoint/2010/main" val="2000198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839789" y="1567544"/>
            <a:ext cx="10515601" cy="4034038"/>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3950402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9126073" y="4666131"/>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6970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C4800"/>
              </a:solidFill>
              <a:effectLst/>
              <a:uLnTx/>
              <a:uFillTx/>
              <a:latin typeface="Goudy Old Style"/>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BC4800"/>
                </a:solidFill>
                <a:effectLst/>
                <a:uLnTx/>
                <a:uFillTx/>
                <a:latin typeface="Goudy Old Style"/>
                <a:ea typeface="+mn-ea"/>
                <a:cs typeface="+mn-cs"/>
              </a:rPr>
              <a:t>This presentation is the intellectual property  of Mitch Dowsett. Contact him at mitch.dowsett@icr.ac.uk for permission to reprint and/or distribute</a:t>
            </a:r>
          </a:p>
        </p:txBody>
      </p:sp>
      <p:sp>
        <p:nvSpPr>
          <p:cNvPr id="5"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B5A19B-FA60-7746-AC91-3AC3DA55E348}" type="slidenum">
              <a:rPr kumimoji="0" lang="en-US" sz="1800" b="0" i="0" u="none" strike="noStrike" kern="1200" cap="none" spc="0" normalizeH="0" baseline="0" noProof="0">
                <a:ln>
                  <a:noFill/>
                </a:ln>
                <a:solidFill>
                  <a:srgbClr val="BC4800"/>
                </a:solidFill>
                <a:effectLst/>
                <a:uLnTx/>
                <a:uFillTx/>
                <a:latin typeface="Goudy Old Styl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C4800"/>
              </a:solidFill>
              <a:effectLst/>
              <a:uLnTx/>
              <a:uFillTx/>
              <a:latin typeface="Goudy Old Style"/>
              <a:ea typeface="+mn-ea"/>
              <a:cs typeface="+mn-cs"/>
            </a:endParaRPr>
          </a:p>
        </p:txBody>
      </p:sp>
    </p:spTree>
    <p:extLst>
      <p:ext uri="{BB962C8B-B14F-4D97-AF65-F5344CB8AC3E}">
        <p14:creationId xmlns:p14="http://schemas.microsoft.com/office/powerpoint/2010/main" val="3324466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3" name="Picture 2" descr="PREFERRED_full-color_MAYS-UTH-MDA_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7520" y="5120640"/>
            <a:ext cx="4620768" cy="1174170"/>
          </a:xfrm>
          <a:prstGeom prst="rect">
            <a:avLst/>
          </a:prstGeom>
        </p:spPr>
      </p:pic>
    </p:spTree>
    <p:extLst>
      <p:ext uri="{BB962C8B-B14F-4D97-AF65-F5344CB8AC3E}">
        <p14:creationId xmlns:p14="http://schemas.microsoft.com/office/powerpoint/2010/main" val="1364564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5"/>
        <p:cNvGrpSpPr/>
        <p:nvPr/>
      </p:nvGrpSpPr>
      <p:grpSpPr>
        <a:xfrm>
          <a:off x="0" y="0"/>
          <a:ext cx="0" cy="0"/>
          <a:chOff x="0" y="0"/>
          <a:chExt cx="0" cy="0"/>
        </a:xfrm>
      </p:grpSpPr>
      <p:sp>
        <p:nvSpPr>
          <p:cNvPr id="29" name="Google Shape;29;p5"/>
          <p:cNvSpPr txBox="1">
            <a:spLocks noGrp="1"/>
          </p:cNvSpPr>
          <p:nvPr>
            <p:ph type="body" idx="1" hasCustomPrompt="1"/>
          </p:nvPr>
        </p:nvSpPr>
        <p:spPr>
          <a:xfrm>
            <a:off x="735549" y="1718851"/>
            <a:ext cx="11193287" cy="4226516"/>
          </a:xfrm>
          <a:prstGeom prst="rect">
            <a:avLst/>
          </a:prstGeom>
        </p:spPr>
        <p:txBody>
          <a:bodyPr spcFirstLastPara="1" wrap="square" lIns="91425" tIns="91425" rIns="91425" bIns="91425" anchor="t" anchorCtr="0">
            <a:noAutofit/>
          </a:bodyPr>
          <a:lstStyle>
            <a:lvl1pPr marL="304792" lvl="0" indent="-304792">
              <a:lnSpc>
                <a:spcPct val="100000"/>
              </a:lnSpc>
              <a:spcBef>
                <a:spcPts val="0"/>
              </a:spcBef>
              <a:spcAft>
                <a:spcPts val="400"/>
              </a:spcAft>
              <a:buClr>
                <a:schemeClr val="tx1"/>
              </a:buClr>
              <a:buSzPct val="100000"/>
              <a:buFont typeface="Arial" panose="020B0604020202020204" pitchFamily="34" charset="0"/>
              <a:buChar char="•"/>
              <a:defRPr sz="2133" b="0" i="0" baseline="0">
                <a:solidFill>
                  <a:schemeClr val="tx2">
                    <a:lumMod val="25000"/>
                  </a:schemeClr>
                </a:solidFill>
                <a:latin typeface="+mn-lt"/>
                <a:cs typeface="Arial" panose="020B0604020202020204" pitchFamily="34" charset="0"/>
              </a:defRPr>
            </a:lvl1pPr>
            <a:lvl2pPr marL="916494" lvl="1" indent="-306910">
              <a:lnSpc>
                <a:spcPct val="100000"/>
              </a:lnSpc>
              <a:spcBef>
                <a:spcPts val="0"/>
              </a:spcBef>
              <a:spcAft>
                <a:spcPts val="400"/>
              </a:spcAft>
              <a:buClr>
                <a:schemeClr val="tx1"/>
              </a:buClr>
              <a:buSzPct val="100000"/>
              <a:buFont typeface="System Font Regular"/>
              <a:buChar char="–"/>
              <a:tabLst/>
              <a:defRPr sz="1867">
                <a:solidFill>
                  <a:schemeClr val="tx2">
                    <a:lumMod val="25000"/>
                  </a:schemeClr>
                </a:solidFill>
                <a:latin typeface="+mn-lt"/>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r>
              <a:rPr lang="en-US" err="1"/>
              <a:t>Rtertwert</a:t>
            </a:r>
            <a:endParaRPr lang="en-US"/>
          </a:p>
          <a:p>
            <a:pPr lvl="1"/>
            <a:r>
              <a:rPr lang="en-US" err="1"/>
              <a:t>tryrteerty</a:t>
            </a:r>
            <a:endParaRPr lang="en-US"/>
          </a:p>
        </p:txBody>
      </p:sp>
      <p:sp>
        <p:nvSpPr>
          <p:cNvPr id="16" name="Google Shape;41;p7">
            <a:extLst>
              <a:ext uri="{FF2B5EF4-FFF2-40B4-BE49-F238E27FC236}">
                <a16:creationId xmlns:a16="http://schemas.microsoft.com/office/drawing/2014/main" id="{217064F7-D54F-4943-90C8-673E0CC33A90}"/>
              </a:ext>
            </a:extLst>
          </p:cNvPr>
          <p:cNvSpPr txBox="1">
            <a:spLocks noGrp="1"/>
          </p:cNvSpPr>
          <p:nvPr>
            <p:ph type="title" hasCustomPrompt="1"/>
          </p:nvPr>
        </p:nvSpPr>
        <p:spPr>
          <a:xfrm>
            <a:off x="735550" y="327020"/>
            <a:ext cx="11193289" cy="1210232"/>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cap="all" baseline="0">
                <a:solidFill>
                  <a:srgbClr val="071D49"/>
                </a:solidFill>
                <a:latin typeface="Arial" panose="020B0604020202020204" pitchFamily="34" charset="0"/>
                <a:cs typeface="Arial" panose="020B0604020202020204" pitchFamily="34" charset="0"/>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Title + 1 column</a:t>
            </a:r>
            <a:endParaRPr/>
          </a:p>
        </p:txBody>
      </p:sp>
      <p:sp>
        <p:nvSpPr>
          <p:cNvPr id="12" name="Google Shape;30;p5">
            <a:extLst>
              <a:ext uri="{FF2B5EF4-FFF2-40B4-BE49-F238E27FC236}">
                <a16:creationId xmlns:a16="http://schemas.microsoft.com/office/drawing/2014/main" id="{327CD621-6EE5-C54D-8115-1F7214D88B49}"/>
              </a:ext>
            </a:extLst>
          </p:cNvPr>
          <p:cNvSpPr txBox="1">
            <a:spLocks noGrp="1"/>
          </p:cNvSpPr>
          <p:nvPr userDrawn="1">
            <p:ph type="sldNum" idx="12"/>
          </p:nvPr>
        </p:nvSpPr>
        <p:spPr>
          <a:xfrm>
            <a:off x="1" y="5338000"/>
            <a:ext cx="477079" cy="1520000"/>
          </a:xfrm>
          <a:prstGeom prst="rect">
            <a:avLst/>
          </a:prstGeom>
        </p:spPr>
        <p:txBody>
          <a:bodyPr spcFirstLastPara="1" wrap="square" lIns="91425" tIns="91425" rIns="91425" bIns="91425" anchor="b" anchorCtr="0">
            <a:noAutofit/>
          </a:bodyPr>
          <a:lstStyle>
            <a:lvl1pPr lvl="0">
              <a:buNone/>
              <a:defRPr sz="1333" b="0" i="0">
                <a:solidFill>
                  <a:schemeClr val="bg1">
                    <a:lumMod val="50000"/>
                  </a:schemeClr>
                </a:solidFill>
                <a:latin typeface="Arial Narrow" panose="020B0604020202020204" pitchFamily="34" charset="0"/>
                <a:cs typeface="Arial Narrow"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 name="Text Placeholder 2">
            <a:extLst>
              <a:ext uri="{FF2B5EF4-FFF2-40B4-BE49-F238E27FC236}">
                <a16:creationId xmlns:a16="http://schemas.microsoft.com/office/drawing/2014/main" id="{E7AEDB50-91DD-8942-9BD7-1060C72E1D00}"/>
              </a:ext>
            </a:extLst>
          </p:cNvPr>
          <p:cNvSpPr>
            <a:spLocks noGrp="1"/>
          </p:cNvSpPr>
          <p:nvPr>
            <p:ph type="body" sz="quarter" idx="13" hasCustomPrompt="1"/>
          </p:nvPr>
        </p:nvSpPr>
        <p:spPr>
          <a:xfrm>
            <a:off x="711200" y="6375400"/>
            <a:ext cx="8026400" cy="406400"/>
          </a:xfrm>
        </p:spPr>
        <p:txBody>
          <a:bodyPr lIns="45720" rIns="91440" bIns="0" anchor="b"/>
          <a:lstStyle>
            <a:lvl1pPr marL="8466" indent="0">
              <a:buFontTx/>
              <a:buNone/>
              <a:tabLst/>
              <a:defRPr sz="1067">
                <a:solidFill>
                  <a:schemeClr val="tx2">
                    <a:lumMod val="10000"/>
                  </a:schemeClr>
                </a:solidFill>
                <a:latin typeface="+mj-lt"/>
              </a:defRPr>
            </a:lvl1pPr>
            <a:lvl2pPr marL="711182" indent="0">
              <a:buFontTx/>
              <a:buNone/>
              <a:defRPr sz="1067">
                <a:solidFill>
                  <a:schemeClr val="tx1"/>
                </a:solidFill>
                <a:latin typeface="+mj-lt"/>
              </a:defRPr>
            </a:lvl2pPr>
            <a:lvl3pPr marL="1320767" indent="0">
              <a:buFontTx/>
              <a:buNone/>
              <a:defRPr sz="1067">
                <a:solidFill>
                  <a:schemeClr val="tx1"/>
                </a:solidFill>
                <a:latin typeface="+mj-lt"/>
              </a:defRPr>
            </a:lvl3pPr>
            <a:lvl4pPr marL="1981150" indent="0">
              <a:buFontTx/>
              <a:buNone/>
              <a:defRPr sz="1067">
                <a:solidFill>
                  <a:schemeClr val="tx1"/>
                </a:solidFill>
                <a:latin typeface="+mj-lt"/>
              </a:defRPr>
            </a:lvl4pPr>
            <a:lvl5pPr marL="2590735" indent="0">
              <a:buFontTx/>
              <a:buNone/>
              <a:defRPr sz="1067">
                <a:solidFill>
                  <a:schemeClr val="tx1"/>
                </a:solidFill>
                <a:latin typeface="+mj-lt"/>
              </a:defRPr>
            </a:lvl5pPr>
          </a:lstStyle>
          <a:p>
            <a:pPr lvl="0"/>
            <a:r>
              <a:rPr lang="en-US"/>
              <a:t>References</a:t>
            </a:r>
          </a:p>
        </p:txBody>
      </p:sp>
    </p:spTree>
    <p:extLst>
      <p:ext uri="{BB962C8B-B14F-4D97-AF65-F5344CB8AC3E}">
        <p14:creationId xmlns:p14="http://schemas.microsoft.com/office/powerpoint/2010/main" val="1397095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5"/>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92830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Section Divider Green">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6"/>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910860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Section Divider Orange">
    <p:spTree>
      <p:nvGrpSpPr>
        <p:cNvPr id="1" name=""/>
        <p:cNvGrpSpPr/>
        <p:nvPr/>
      </p:nvGrpSpPr>
      <p:grpSpPr>
        <a:xfrm>
          <a:off x="0" y="0"/>
          <a:ext cx="0" cy="0"/>
          <a:chOff x="0" y="0"/>
          <a:chExt cx="0" cy="0"/>
        </a:xfrm>
      </p:grpSpPr>
      <p:sp>
        <p:nvSpPr>
          <p:cNvPr id="3" name="Rectangle 2"/>
          <p:cNvSpPr/>
          <p:nvPr userDrawn="1"/>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2" name="Title 1"/>
          <p:cNvSpPr>
            <a:spLocks noGrp="1"/>
          </p:cNvSpPr>
          <p:nvPr>
            <p:ph type="title" hasCustomPrompt="1"/>
          </p:nvPr>
        </p:nvSpPr>
        <p:spPr>
          <a:xfrm>
            <a:off x="926592" y="1179576"/>
            <a:ext cx="9729216" cy="2715768"/>
          </a:xfrm>
        </p:spPr>
        <p:txBody>
          <a:bodyPr anchor="b" anchorCtr="0">
            <a:noAutofit/>
          </a:bodyPr>
          <a:lstStyle>
            <a:lvl1pPr>
              <a:defRPr sz="4500" baseline="0">
                <a:solidFill>
                  <a:schemeClr val="bg2"/>
                </a:solidFill>
              </a:defRPr>
            </a:lvl1pPr>
          </a:lstStyle>
          <a:p>
            <a:pPr lvl="0"/>
            <a:r>
              <a:rPr lang="en-US" dirty="0"/>
              <a:t>Section Headline</a:t>
            </a:r>
            <a:br>
              <a:rPr lang="en-US" dirty="0"/>
            </a:br>
            <a:r>
              <a:rPr lang="en-US" dirty="0"/>
              <a:t>Goes Here</a:t>
            </a:r>
          </a:p>
        </p:txBody>
      </p:sp>
    </p:spTree>
    <p:extLst>
      <p:ext uri="{BB962C8B-B14F-4D97-AF65-F5344CB8AC3E}">
        <p14:creationId xmlns:p14="http://schemas.microsoft.com/office/powerpoint/2010/main" val="3256163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64460"/>
            <a:ext cx="10515600" cy="1063486"/>
          </a:xfrm>
          <a:solidFill>
            <a:schemeClr val="tx1"/>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685835"/>
            <a:ext cx="10515600" cy="3778624"/>
          </a:xfrm>
        </p:spPr>
        <p:txBody>
          <a:bodyPr anchor="ctr" anchorCtr="0"/>
          <a:lstStyle>
            <a:lvl1pPr marL="0" indent="0" algn="ctr">
              <a:buNone/>
              <a:defRPr>
                <a:solidFill>
                  <a:schemeClr val="accent2"/>
                </a:solidFill>
              </a:defRPr>
            </a:lvl1pPr>
          </a:lstStyle>
          <a:p>
            <a:r>
              <a:rPr lang="en-US"/>
              <a:t>Click icon to add picture</a:t>
            </a:r>
            <a:endParaRPr lang="en-US" dirty="0"/>
          </a:p>
        </p:txBody>
      </p:sp>
    </p:spTree>
    <p:extLst>
      <p:ext uri="{BB962C8B-B14F-4D97-AF65-F5344CB8AC3E}">
        <p14:creationId xmlns:p14="http://schemas.microsoft.com/office/powerpoint/2010/main" val="2409132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18719146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5" y="1044076"/>
            <a:ext cx="33528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7"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384353"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7928920" y="1775015"/>
            <a:ext cx="3352800" cy="3757656"/>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384351" y="1043609"/>
            <a:ext cx="33528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7928919" y="1043063"/>
            <a:ext cx="33528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437587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871004"/>
            <a:ext cx="105156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8" y="2268588"/>
            <a:ext cx="5050024"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2" y="2268588"/>
            <a:ext cx="5048717"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632479"/>
            <a:ext cx="5049835"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2" y="1632852"/>
            <a:ext cx="5048717"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2440203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838200" y="877814"/>
            <a:ext cx="105156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838200" y="2373021"/>
            <a:ext cx="10515600" cy="3238407"/>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8200" y="1623831"/>
            <a:ext cx="105156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574329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838200" y="799084"/>
            <a:ext cx="105156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838202" y="1788611"/>
            <a:ext cx="105155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838201" y="5874027"/>
            <a:ext cx="7852087"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1237814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04489"/>
            <a:ext cx="105156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838202" y="1788660"/>
            <a:ext cx="105155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238582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4" name="Round Same Side Corner Rectangle 3"/>
          <p:cNvSpPr/>
          <p:nvPr userDrawn="1"/>
        </p:nvSpPr>
        <p:spPr>
          <a:xfrm>
            <a:off x="0" y="0"/>
            <a:ext cx="12192000" cy="6602467"/>
          </a:xfrm>
          <a:prstGeom prst="round2SameRect">
            <a:avLst>
              <a:gd name="adj1" fmla="val 0"/>
              <a:gd name="adj2" fmla="val 20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6" name="Text Placeholder 5"/>
          <p:cNvSpPr>
            <a:spLocks noGrp="1"/>
          </p:cNvSpPr>
          <p:nvPr>
            <p:ph type="body" sz="quarter" idx="12" hasCustomPrompt="1"/>
          </p:nvPr>
        </p:nvSpPr>
        <p:spPr>
          <a:xfrm>
            <a:off x="458443" y="2960868"/>
            <a:ext cx="11277600" cy="963083"/>
          </a:xfrm>
        </p:spPr>
        <p:txBody>
          <a:bodyPr/>
          <a:lstStyle>
            <a:lvl1pPr marL="0" indent="0" algn="ctr">
              <a:buNone/>
              <a:defRPr/>
            </a:lvl1pPr>
            <a:lvl2pPr marL="457177" indent="0">
              <a:buNone/>
              <a:defRPr/>
            </a:lvl2pPr>
            <a:lvl3pPr marL="914354" indent="0">
              <a:buNone/>
              <a:defRPr/>
            </a:lvl3pPr>
            <a:lvl4pPr marL="1371531" indent="0">
              <a:buNone/>
              <a:defRPr/>
            </a:lvl4pPr>
            <a:lvl5pPr marL="1828709" indent="0">
              <a:buNone/>
              <a:defRPr/>
            </a:lvl5pPr>
          </a:lstStyle>
          <a:p>
            <a:pPr lvl="0"/>
            <a:r>
              <a:rPr lang="en-US" dirty="0"/>
              <a:t>Author: Disclosures</a:t>
            </a:r>
          </a:p>
        </p:txBody>
      </p:sp>
      <p:sp>
        <p:nvSpPr>
          <p:cNvPr id="9" name="TextBox 8"/>
          <p:cNvSpPr txBox="1"/>
          <p:nvPr userDrawn="1"/>
        </p:nvSpPr>
        <p:spPr>
          <a:xfrm>
            <a:off x="1" y="1577971"/>
            <a:ext cx="12192000" cy="694164"/>
          </a:xfrm>
          <a:prstGeom prst="rect">
            <a:avLst/>
          </a:prstGeom>
          <a:noFill/>
        </p:spPr>
        <p:txBody>
          <a:bodyPr wrap="square" rtlCol="0" anchor="ctr">
            <a:spAutoFit/>
          </a:bodyPr>
          <a:lstStyle/>
          <a:p>
            <a:pPr algn="ctr"/>
            <a:r>
              <a:rPr lang="en-US" sz="3911" b="1" dirty="0">
                <a:solidFill>
                  <a:srgbClr val="3060AD"/>
                </a:solidFill>
              </a:rPr>
              <a:t>Disclosures</a:t>
            </a:r>
          </a:p>
        </p:txBody>
      </p:sp>
    </p:spTree>
    <p:extLst>
      <p:ext uri="{BB962C8B-B14F-4D97-AF65-F5344CB8AC3E}">
        <p14:creationId xmlns:p14="http://schemas.microsoft.com/office/powerpoint/2010/main" val="3173163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90"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3"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9"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4141041" y="1563452"/>
            <a:ext cx="106231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415777"/>
            <a:ext cx="2178424"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3539287" y="1415777"/>
            <a:ext cx="2178424"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415777"/>
            <a:ext cx="2178424"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415777"/>
            <a:ext cx="2178424"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2240265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31851" y="1371509"/>
            <a:ext cx="10597029"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2" name="Picture 1" descr="PREFERRED_full-reverse_MAYS-UTH-MDA-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04" y="5852161"/>
            <a:ext cx="2609088" cy="662981"/>
          </a:xfrm>
          <a:prstGeom prst="rect">
            <a:avLst/>
          </a:prstGeom>
        </p:spPr>
      </p:pic>
    </p:spTree>
    <p:extLst>
      <p:ext uri="{BB962C8B-B14F-4D97-AF65-F5344CB8AC3E}">
        <p14:creationId xmlns:p14="http://schemas.microsoft.com/office/powerpoint/2010/main" val="2260697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839789" y="1567544"/>
            <a:ext cx="10515601" cy="4034038"/>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2864927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9126073" y="4666131"/>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099879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98003-1E31-4241-866C-75C5B9575ADD}"/>
              </a:ext>
            </a:extLst>
          </p:cNvPr>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id="{C6460008-2D95-48E7-AC1C-DA06D43C99CA}"/>
              </a:ext>
            </a:extLst>
          </p:cNvPr>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fontAlgn="base">
              <a:spcBef>
                <a:spcPct val="0"/>
              </a:spcBef>
              <a:spcAft>
                <a:spcPts val="600"/>
              </a:spcAft>
              <a:defRPr/>
            </a:pPr>
            <a:endParaRPr lang="en-US">
              <a:solidFill>
                <a:srgbClr val="2A2A2A"/>
              </a:solidFill>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60209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05841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984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41965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644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46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 Same Side Corner Rectangle 3"/>
          <p:cNvSpPr/>
          <p:nvPr userDrawn="1"/>
        </p:nvSpPr>
        <p:spPr>
          <a:xfrm>
            <a:off x="0" y="0"/>
            <a:ext cx="12192000" cy="6602467"/>
          </a:xfrm>
          <a:prstGeom prst="round2SameRect">
            <a:avLst>
              <a:gd name="adj1" fmla="val 0"/>
              <a:gd name="adj2" fmla="val 20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2" name="Title 1"/>
          <p:cNvSpPr>
            <a:spLocks noGrp="1"/>
          </p:cNvSpPr>
          <p:nvPr>
            <p:ph type="ctrTitle" hasCustomPrompt="1"/>
          </p:nvPr>
        </p:nvSpPr>
        <p:spPr>
          <a:xfrm>
            <a:off x="455965" y="1549211"/>
            <a:ext cx="11280079" cy="1965276"/>
          </a:xfrm>
          <a:prstGeom prst="rect">
            <a:avLst/>
          </a:prstGeom>
        </p:spPr>
        <p:txBody>
          <a:bodyPr anchor="b">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455965" y="3631068"/>
            <a:ext cx="11280079" cy="833217"/>
          </a:xfrm>
        </p:spPr>
        <p:txBody>
          <a:bodyPr>
            <a:normAutofit/>
          </a:bodyPr>
          <a:lstStyle>
            <a:lvl1pPr marL="6351" indent="0" algn="ctr">
              <a:spcAft>
                <a:spcPts val="1801"/>
              </a:spcAft>
              <a:buNone/>
              <a:tabLst/>
              <a:defRPr sz="2844"/>
            </a:lvl1pPr>
            <a:lvl2pPr marL="6351" indent="0" algn="ctr">
              <a:spcAft>
                <a:spcPts val="1801"/>
              </a:spcAft>
              <a:buNone/>
              <a:tabLst/>
              <a:defRPr sz="1467"/>
            </a:lvl2pPr>
            <a:lvl3pPr marL="914310" indent="0" algn="ctr">
              <a:buNone/>
              <a:defRPr sz="1801"/>
            </a:lvl3pPr>
            <a:lvl4pPr marL="1371464" indent="0" algn="ctr">
              <a:buNone/>
              <a:defRPr sz="1600"/>
            </a:lvl4pPr>
            <a:lvl5pPr marL="1828618" indent="0" algn="ctr">
              <a:buNone/>
              <a:defRPr sz="1600"/>
            </a:lvl5pPr>
            <a:lvl6pPr marL="2285772" indent="0" algn="ctr">
              <a:buNone/>
              <a:defRPr sz="1600"/>
            </a:lvl6pPr>
            <a:lvl7pPr marL="2742927" indent="0" algn="ctr">
              <a:buNone/>
              <a:defRPr sz="1600"/>
            </a:lvl7pPr>
            <a:lvl8pPr marL="3200080" indent="0" algn="ctr">
              <a:buNone/>
              <a:defRPr sz="1600"/>
            </a:lvl8pPr>
            <a:lvl9pPr marL="3657234" indent="0" algn="ctr">
              <a:buNone/>
              <a:defRPr sz="1600"/>
            </a:lvl9pPr>
          </a:lstStyle>
          <a:p>
            <a:r>
              <a:rPr lang="en-US" dirty="0"/>
              <a:t>Click to edit authors</a:t>
            </a:r>
          </a:p>
        </p:txBody>
      </p:sp>
      <p:sp>
        <p:nvSpPr>
          <p:cNvPr id="11" name="Text Placeholder 10"/>
          <p:cNvSpPr>
            <a:spLocks noGrp="1"/>
          </p:cNvSpPr>
          <p:nvPr>
            <p:ph type="body" sz="quarter" idx="12" hasCustomPrompt="1"/>
          </p:nvPr>
        </p:nvSpPr>
        <p:spPr>
          <a:xfrm>
            <a:off x="458443" y="4580863"/>
            <a:ext cx="11277600" cy="1018117"/>
          </a:xfrm>
        </p:spPr>
        <p:txBody>
          <a:bodyPr/>
          <a:lstStyle>
            <a:lvl1pPr marL="0" indent="0" algn="ctr">
              <a:buNone/>
              <a:defRPr sz="2133" i="1"/>
            </a:lvl1pPr>
            <a:lvl2pPr marL="457177" indent="0">
              <a:buNone/>
              <a:defRPr sz="2133"/>
            </a:lvl2pPr>
            <a:lvl3pPr marL="914354" indent="0">
              <a:buNone/>
              <a:defRPr sz="2133"/>
            </a:lvl3pPr>
            <a:lvl4pPr marL="1371531" indent="0">
              <a:buNone/>
              <a:defRPr sz="2133"/>
            </a:lvl4pPr>
            <a:lvl5pPr marL="1828709" indent="0">
              <a:buNone/>
              <a:defRPr sz="2133"/>
            </a:lvl5pPr>
          </a:lstStyle>
          <a:p>
            <a:pPr lvl="0"/>
            <a:r>
              <a:rPr lang="en-US" dirty="0"/>
              <a:t>Click to edit affiliation</a:t>
            </a:r>
          </a:p>
        </p:txBody>
      </p:sp>
    </p:spTree>
    <p:extLst>
      <p:ext uri="{BB962C8B-B14F-4D97-AF65-F5344CB8AC3E}">
        <p14:creationId xmlns:p14="http://schemas.microsoft.com/office/powerpoint/2010/main" val="138057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9596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965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87861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74125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614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311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18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2994980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50826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3298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048512"/>
          </a:xfrm>
          <a:prstGeom prst="rect">
            <a:avLst/>
          </a:prstGeom>
        </p:spPr>
        <p:txBody>
          <a:bodyPr bIns="0">
            <a:noAutofit/>
          </a:bodyPr>
          <a:lstStyle>
            <a:lvl1pPr>
              <a:defRPr/>
            </a:lvl1pPr>
          </a:lstStyle>
          <a:p>
            <a:r>
              <a:rPr lang="en-US" dirty="0"/>
              <a:t>Click to edit title</a:t>
            </a:r>
          </a:p>
        </p:txBody>
      </p:sp>
      <p:sp>
        <p:nvSpPr>
          <p:cNvPr id="3" name="Content Placeholder 2"/>
          <p:cNvSpPr>
            <a:spLocks noGrp="1"/>
          </p:cNvSpPr>
          <p:nvPr>
            <p:ph idx="1" hasCustomPrompt="1"/>
          </p:nvPr>
        </p:nvSpPr>
        <p:spPr>
          <a:xfrm>
            <a:off x="237067" y="1158240"/>
            <a:ext cx="11717867" cy="49959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lgn="l">
              <a:defRPr/>
            </a:lvl1pPr>
          </a:lstStyle>
          <a:p>
            <a:pPr>
              <a:defRPr/>
            </a:pPr>
            <a:endParaRPr lang="en-US" dirty="0"/>
          </a:p>
        </p:txBody>
      </p:sp>
      <p:sp>
        <p:nvSpPr>
          <p:cNvPr id="5" name="Slide Number Placeholder 5"/>
          <p:cNvSpPr>
            <a:spLocks noGrp="1"/>
          </p:cNvSpPr>
          <p:nvPr>
            <p:ph type="sldNum" sz="quarter" idx="11"/>
          </p:nvPr>
        </p:nvSpPr>
        <p:spPr/>
        <p:txBody>
          <a:bodyPr/>
          <a:lstStyle>
            <a:lvl1pPr algn="l">
              <a:defRPr/>
            </a:lvl1pPr>
          </a:lstStyle>
          <a:p>
            <a:pPr>
              <a:defRPr/>
            </a:pPr>
            <a:fld id="{5C56CD90-8224-413F-A5C5-11C249D26586}" type="slidenum">
              <a:rPr lang="en-US" smtClean="0"/>
              <a:pPr>
                <a:defRPr/>
              </a:pPr>
              <a:t>‹#›</a:t>
            </a:fld>
            <a:endParaRPr lang="en-US" dirty="0"/>
          </a:p>
        </p:txBody>
      </p:sp>
      <p:sp>
        <p:nvSpPr>
          <p:cNvPr id="7" name="TextBox 6">
            <a:extLst>
              <a:ext uri="{FF2B5EF4-FFF2-40B4-BE49-F238E27FC236}">
                <a16:creationId xmlns:a16="http://schemas.microsoft.com/office/drawing/2014/main" id="{49653B58-7B72-4A90-9F1B-DE2718A7CB51}"/>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822936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104196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19454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6E8A5-03FA-4076-80E0-CC1E8E45CC66}" type="slidenum">
              <a:rPr lang="en-US"/>
              <a:pPr>
                <a:defRPr/>
              </a:pPr>
              <a:t>‹#›</a:t>
            </a:fld>
            <a:endParaRPr lang="en-US"/>
          </a:p>
        </p:txBody>
      </p:sp>
    </p:spTree>
    <p:extLst>
      <p:ext uri="{BB962C8B-B14F-4D97-AF65-F5344CB8AC3E}">
        <p14:creationId xmlns:p14="http://schemas.microsoft.com/office/powerpoint/2010/main" val="2906984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F8FE68-C00B-4A50-A831-4609C9041325}" type="slidenum">
              <a:rPr lang="en-US"/>
              <a:pPr>
                <a:defRPr/>
              </a:pPr>
              <a:t>‹#›</a:t>
            </a:fld>
            <a:endParaRPr lang="en-US"/>
          </a:p>
        </p:txBody>
      </p:sp>
    </p:spTree>
    <p:extLst>
      <p:ext uri="{BB962C8B-B14F-4D97-AF65-F5344CB8AC3E}">
        <p14:creationId xmlns:p14="http://schemas.microsoft.com/office/powerpoint/2010/main" val="2721830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B9DABB-A9B8-4848-AC21-BA26641AB88C}" type="slidenum">
              <a:rPr lang="en-US"/>
              <a:pPr>
                <a:defRPr/>
              </a:pPr>
              <a:t>‹#›</a:t>
            </a:fld>
            <a:endParaRPr lang="en-US"/>
          </a:p>
        </p:txBody>
      </p:sp>
    </p:spTree>
    <p:extLst>
      <p:ext uri="{BB962C8B-B14F-4D97-AF65-F5344CB8AC3E}">
        <p14:creationId xmlns:p14="http://schemas.microsoft.com/office/powerpoint/2010/main" val="29249274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E079FC-C341-44A4-9D2A-ADF1482B3EDF}" type="slidenum">
              <a:rPr lang="en-US"/>
              <a:pPr>
                <a:defRPr/>
              </a:pPr>
              <a:t>‹#›</a:t>
            </a:fld>
            <a:endParaRPr lang="en-US"/>
          </a:p>
        </p:txBody>
      </p:sp>
    </p:spTree>
    <p:extLst>
      <p:ext uri="{BB962C8B-B14F-4D97-AF65-F5344CB8AC3E}">
        <p14:creationId xmlns:p14="http://schemas.microsoft.com/office/powerpoint/2010/main" val="2575877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396755-5FF0-4F41-A08A-96F77ED6A024}" type="slidenum">
              <a:rPr lang="en-US"/>
              <a:pPr>
                <a:defRPr/>
              </a:pPr>
              <a:t>‹#›</a:t>
            </a:fld>
            <a:endParaRPr lang="en-US"/>
          </a:p>
        </p:txBody>
      </p:sp>
    </p:spTree>
    <p:extLst>
      <p:ext uri="{BB962C8B-B14F-4D97-AF65-F5344CB8AC3E}">
        <p14:creationId xmlns:p14="http://schemas.microsoft.com/office/powerpoint/2010/main" val="3235331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181F78-C7BF-41CA-A824-A8F353CCDD05}" type="slidenum">
              <a:rPr lang="en-US"/>
              <a:pPr>
                <a:defRPr/>
              </a:pPr>
              <a:t>‹#›</a:t>
            </a:fld>
            <a:endParaRPr lang="en-US"/>
          </a:p>
        </p:txBody>
      </p:sp>
    </p:spTree>
    <p:extLst>
      <p:ext uri="{BB962C8B-B14F-4D97-AF65-F5344CB8AC3E}">
        <p14:creationId xmlns:p14="http://schemas.microsoft.com/office/powerpoint/2010/main" val="3978023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AAF49D-1B21-4C0E-A15C-AF517E1D6A65}" type="slidenum">
              <a:rPr lang="en-US"/>
              <a:pPr>
                <a:defRPr/>
              </a:pPr>
              <a:t>‹#›</a:t>
            </a:fld>
            <a:endParaRPr lang="en-US"/>
          </a:p>
        </p:txBody>
      </p:sp>
    </p:spTree>
    <p:extLst>
      <p:ext uri="{BB962C8B-B14F-4D97-AF65-F5344CB8AC3E}">
        <p14:creationId xmlns:p14="http://schemas.microsoft.com/office/powerpoint/2010/main" val="40935490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FACCFE-92DB-44CD-A1CD-1FD57DC96A9A}" type="slidenum">
              <a:rPr lang="en-US"/>
              <a:pPr>
                <a:defRPr/>
              </a:pPr>
              <a:t>‹#›</a:t>
            </a:fld>
            <a:endParaRPr lang="en-US"/>
          </a:p>
        </p:txBody>
      </p:sp>
    </p:spTree>
    <p:extLst>
      <p:ext uri="{BB962C8B-B14F-4D97-AF65-F5344CB8AC3E}">
        <p14:creationId xmlns:p14="http://schemas.microsoft.com/office/powerpoint/2010/main" val="4097357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2736" y="1158240"/>
            <a:ext cx="5730240" cy="508718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44683" y="1158240"/>
            <a:ext cx="5730240" cy="508718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p:txBody>
          <a:bodyPr/>
          <a:lstStyle>
            <a:lvl1pPr>
              <a:defRPr/>
            </a:lvl1pPr>
          </a:lstStyle>
          <a:p>
            <a:pPr>
              <a:defRPr/>
            </a:pPr>
            <a:fld id="{3A3CB8D0-0137-498F-A7F0-F0C32CA03B39}" type="slidenum">
              <a:rPr lang="en-US"/>
              <a:pPr>
                <a:defRPr/>
              </a:pPr>
              <a:t>‹#›</a:t>
            </a:fld>
            <a:endParaRPr lang="en-US" dirty="0"/>
          </a:p>
        </p:txBody>
      </p:sp>
      <p:sp>
        <p:nvSpPr>
          <p:cNvPr id="2" name="Footer Placeholder 1"/>
          <p:cNvSpPr>
            <a:spLocks noGrp="1"/>
          </p:cNvSpPr>
          <p:nvPr>
            <p:ph type="ftr" sz="quarter" idx="12"/>
          </p:nvPr>
        </p:nvSpPr>
        <p:spPr/>
        <p:txBody>
          <a:bodyPr/>
          <a:lstStyle/>
          <a:p>
            <a:pPr>
              <a:defRPr/>
            </a:pPr>
            <a:endParaRPr lang="en-US" dirty="0"/>
          </a:p>
        </p:txBody>
      </p:sp>
      <p:sp>
        <p:nvSpPr>
          <p:cNvPr id="10" name="Title 9"/>
          <p:cNvSpPr>
            <a:spLocks noGrp="1"/>
          </p:cNvSpPr>
          <p:nvPr>
            <p:ph type="title" hasCustomPrompt="1"/>
          </p:nvPr>
        </p:nvSpPr>
        <p:spPr>
          <a:xfrm>
            <a:off x="0" y="0"/>
            <a:ext cx="12192000" cy="1048512"/>
          </a:xfrm>
          <a:prstGeom prst="rect">
            <a:avLst/>
          </a:prstGeom>
        </p:spPr>
        <p:txBody>
          <a:bodyPr/>
          <a:lstStyle/>
          <a:p>
            <a:r>
              <a:rPr lang="en-US" dirty="0"/>
              <a:t>Click to edit title</a:t>
            </a:r>
          </a:p>
        </p:txBody>
      </p:sp>
      <p:sp>
        <p:nvSpPr>
          <p:cNvPr id="8" name="TextBox 7">
            <a:extLst>
              <a:ext uri="{FF2B5EF4-FFF2-40B4-BE49-F238E27FC236}">
                <a16:creationId xmlns:a16="http://schemas.microsoft.com/office/drawing/2014/main" id="{C33C4A09-B35D-41F1-986B-263DA53F9985}"/>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3285443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E35871-99FC-48CE-8012-2D1CE26311B4}" type="slidenum">
              <a:rPr lang="en-US"/>
              <a:pPr>
                <a:defRPr/>
              </a:pPr>
              <a:t>‹#›</a:t>
            </a:fld>
            <a:endParaRPr lang="en-US"/>
          </a:p>
        </p:txBody>
      </p:sp>
    </p:spTree>
    <p:extLst>
      <p:ext uri="{BB962C8B-B14F-4D97-AF65-F5344CB8AC3E}">
        <p14:creationId xmlns:p14="http://schemas.microsoft.com/office/powerpoint/2010/main" val="3743118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450C2F-864B-4656-99A2-211F220C9385}" type="slidenum">
              <a:rPr lang="en-US"/>
              <a:pPr>
                <a:defRPr/>
              </a:pPr>
              <a:t>‹#›</a:t>
            </a:fld>
            <a:endParaRPr lang="en-US"/>
          </a:p>
        </p:txBody>
      </p:sp>
    </p:spTree>
    <p:extLst>
      <p:ext uri="{BB962C8B-B14F-4D97-AF65-F5344CB8AC3E}">
        <p14:creationId xmlns:p14="http://schemas.microsoft.com/office/powerpoint/2010/main" val="3096335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5BBF95-6732-44DF-A609-58D46FFA3EB1}" type="slidenum">
              <a:rPr lang="en-US"/>
              <a:pPr>
                <a:defRPr/>
              </a:pPr>
              <a:t>‹#›</a:t>
            </a:fld>
            <a:endParaRPr lang="en-US"/>
          </a:p>
        </p:txBody>
      </p:sp>
    </p:spTree>
    <p:extLst>
      <p:ext uri="{BB962C8B-B14F-4D97-AF65-F5344CB8AC3E}">
        <p14:creationId xmlns:p14="http://schemas.microsoft.com/office/powerpoint/2010/main" val="3523909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ADBBEA-7355-4281-98FC-0843BBFA7056}" type="slidenum">
              <a:rPr lang="en-US"/>
              <a:pPr>
                <a:defRPr/>
              </a:pPr>
              <a:t>‹#›</a:t>
            </a:fld>
            <a:endParaRPr lang="en-US"/>
          </a:p>
        </p:txBody>
      </p:sp>
    </p:spTree>
    <p:extLst>
      <p:ext uri="{BB962C8B-B14F-4D97-AF65-F5344CB8AC3E}">
        <p14:creationId xmlns:p14="http://schemas.microsoft.com/office/powerpoint/2010/main" val="12246251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A4A94-9FAC-46F3-AE67-B313819C0746}" type="slidenum">
              <a:rPr lang="en-US"/>
              <a:pPr>
                <a:defRPr/>
              </a:pPr>
              <a:t>‹#›</a:t>
            </a:fld>
            <a:endParaRPr lang="en-US"/>
          </a:p>
        </p:txBody>
      </p:sp>
    </p:spTree>
    <p:extLst>
      <p:ext uri="{BB962C8B-B14F-4D97-AF65-F5344CB8AC3E}">
        <p14:creationId xmlns:p14="http://schemas.microsoft.com/office/powerpoint/2010/main" val="4006455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A9F170-2CE6-474E-B862-CD0432680B58}" type="slidenum">
              <a:rPr lang="en-US"/>
              <a:pPr>
                <a:defRPr/>
              </a:pPr>
              <a:t>‹#›</a:t>
            </a:fld>
            <a:endParaRPr lang="en-US"/>
          </a:p>
        </p:txBody>
      </p:sp>
    </p:spTree>
    <p:extLst>
      <p:ext uri="{BB962C8B-B14F-4D97-AF65-F5344CB8AC3E}">
        <p14:creationId xmlns:p14="http://schemas.microsoft.com/office/powerpoint/2010/main" val="2450863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Title Only - Oncolog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
        <p:nvSpPr>
          <p:cNvPr id="8" name="Text Placeholder 4"/>
          <p:cNvSpPr>
            <a:spLocks noGrp="1"/>
          </p:cNvSpPr>
          <p:nvPr>
            <p:ph type="body" sz="quarter" idx="10" hasCustomPrompt="1"/>
          </p:nvPr>
        </p:nvSpPr>
        <p:spPr>
          <a:xfrm>
            <a:off x="484718" y="5985936"/>
            <a:ext cx="7620953" cy="753161"/>
          </a:xfrm>
        </p:spPr>
        <p:txBody>
          <a:bodyPr wrap="none" lIns="0" tIns="0" rIns="0" bIns="0" anchor="b">
            <a:noAutofit/>
          </a:bodyPr>
          <a:lstStyle>
            <a:lvl1pPr marL="0" indent="0">
              <a:spcBef>
                <a:spcPts val="0"/>
              </a:spcBef>
              <a:buFontTx/>
              <a:buNone/>
              <a:defRPr sz="1200"/>
            </a:lvl1pPr>
          </a:lstStyle>
          <a:p>
            <a:pPr lvl="0"/>
            <a:r>
              <a:rPr lang="en-US" dirty="0"/>
              <a:t>Click to edit Footnote</a:t>
            </a:r>
          </a:p>
        </p:txBody>
      </p:sp>
      <p:sp>
        <p:nvSpPr>
          <p:cNvPr id="9" name="Text Placeholder 4"/>
          <p:cNvSpPr>
            <a:spLocks noGrp="1"/>
          </p:cNvSpPr>
          <p:nvPr>
            <p:ph type="body" sz="quarter" idx="11" hasCustomPrompt="1"/>
          </p:nvPr>
        </p:nvSpPr>
        <p:spPr>
          <a:xfrm>
            <a:off x="2345510" y="5985936"/>
            <a:ext cx="9279225" cy="753161"/>
          </a:xfrm>
        </p:spPr>
        <p:txBody>
          <a:bodyPr wrap="square" lIns="0" tIns="0" rIns="0" bIns="0" anchor="b">
            <a:noAutofit/>
          </a:bodyPr>
          <a:lstStyle>
            <a:lvl1pPr marL="0" indent="0" algn="r">
              <a:spcBef>
                <a:spcPts val="0"/>
              </a:spcBef>
              <a:buFontTx/>
              <a:buNone/>
              <a:defRPr sz="1200" baseline="0"/>
            </a:lvl1pPr>
          </a:lstStyle>
          <a:p>
            <a:pPr lvl="0"/>
            <a:r>
              <a:rPr lang="en-US" dirty="0"/>
              <a:t>Click to edit source note</a:t>
            </a:r>
          </a:p>
        </p:txBody>
      </p:sp>
    </p:spTree>
    <p:extLst>
      <p:ext uri="{BB962C8B-B14F-4D97-AF65-F5344CB8AC3E}">
        <p14:creationId xmlns:p14="http://schemas.microsoft.com/office/powerpoint/2010/main" val="26709801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Comparison (Confidential)">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9E78529E-8471-40FB-8F29-2C823C15EB02}"/>
              </a:ext>
            </a:extLst>
          </p:cNvPr>
          <p:cNvSpPr>
            <a:spLocks noChangeArrowheads="1"/>
          </p:cNvSpPr>
          <p:nvPr/>
        </p:nvSpPr>
        <p:spPr bwMode="auto">
          <a:xfrm>
            <a:off x="0" y="0"/>
            <a:ext cx="12192000" cy="160338"/>
          </a:xfrm>
          <a:prstGeom prst="rect">
            <a:avLst/>
          </a:prstGeom>
          <a:solidFill>
            <a:srgbClr val="457DC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a:solidFill>
                <a:srgbClr val="C13C2C"/>
              </a:solidFill>
              <a:latin typeface="Roboto" panose="02000000000000000000" pitchFamily="2" charset="0"/>
              <a:sym typeface="Tahoma" panose="020B0604030504040204" pitchFamily="34" charset="0"/>
            </a:endParaRPr>
          </a:p>
        </p:txBody>
      </p:sp>
      <p:sp>
        <p:nvSpPr>
          <p:cNvPr id="56" name="Title Text"/>
          <p:cNvSpPr txBox="1">
            <a:spLocks noGrp="1"/>
          </p:cNvSpPr>
          <p:nvPr>
            <p:ph type="title"/>
          </p:nvPr>
        </p:nvSpPr>
        <p:spPr>
          <a:xfrm>
            <a:off x="609600" y="274639"/>
            <a:ext cx="10972800" cy="450919"/>
          </a:xfrm>
          <a:prstGeom prst="rect">
            <a:avLst/>
          </a:prstGeom>
        </p:spPr>
        <p:txBody>
          <a:bodyPr/>
          <a:lstStyle/>
          <a:p>
            <a:r>
              <a:rPr lang="en-US"/>
              <a:t>Click to edit Master title style</a:t>
            </a:r>
            <a:endParaRPr/>
          </a:p>
        </p:txBody>
      </p:sp>
      <p:sp>
        <p:nvSpPr>
          <p:cNvPr id="57" name="Body Level One…"/>
          <p:cNvSpPr txBox="1">
            <a:spLocks noGrp="1"/>
          </p:cNvSpPr>
          <p:nvPr>
            <p:ph type="body" sz="quarter" idx="1"/>
          </p:nvPr>
        </p:nvSpPr>
        <p:spPr>
          <a:xfrm>
            <a:off x="609600" y="839857"/>
            <a:ext cx="5386917" cy="2154761"/>
          </a:xfrm>
          <a:prstGeom prst="rect">
            <a:avLst/>
          </a:prstGeom>
        </p:spPr>
        <p:txBody>
          <a:bodyPr anchor="b"/>
          <a:lstStyle>
            <a:lvl1pPr marL="0" indent="0">
              <a:buClrTx/>
              <a:buSzTx/>
              <a:buFontTx/>
              <a:buNone/>
              <a:defRPr sz="2300"/>
            </a:lvl1pPr>
            <a:lvl2pPr marL="0" indent="457200">
              <a:buClrTx/>
              <a:buSzTx/>
              <a:buFontTx/>
              <a:buNone/>
              <a:defRPr sz="2300"/>
            </a:lvl2pPr>
            <a:lvl3pPr marL="0" indent="914400">
              <a:buClrTx/>
              <a:buSzTx/>
              <a:buFontTx/>
              <a:buNone/>
              <a:defRPr sz="2300"/>
            </a:lvl3pPr>
            <a:lvl4pPr marL="0" indent="1371600">
              <a:buClrTx/>
              <a:buSzTx/>
              <a:buFontTx/>
              <a:buNone/>
              <a:defRPr sz="2300"/>
            </a:lvl4pPr>
            <a:lvl5pPr marL="0" indent="1828800">
              <a:buClrTx/>
              <a:buSzTx/>
              <a:buFontTx/>
              <a:buNone/>
              <a:defRPr sz="2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Text Placeholder 4"/>
          <p:cNvSpPr>
            <a:spLocks noGrp="1"/>
          </p:cNvSpPr>
          <p:nvPr>
            <p:ph type="body" sz="quarter" idx="13"/>
          </p:nvPr>
        </p:nvSpPr>
        <p:spPr>
          <a:xfrm>
            <a:off x="6193368" y="839858"/>
            <a:ext cx="5389033" cy="639763"/>
          </a:xfrm>
          <a:prstGeom prst="rect">
            <a:avLst/>
          </a:prstGeom>
        </p:spPr>
        <p:txBody>
          <a:bodyPr anchor="b"/>
          <a:lstStyle/>
          <a:p>
            <a:pPr lvl="0"/>
            <a:r>
              <a:rPr lang="en-US"/>
              <a:t>Click to edit Master text styles</a:t>
            </a:r>
          </a:p>
        </p:txBody>
      </p:sp>
      <p:sp>
        <p:nvSpPr>
          <p:cNvPr id="7" name="Footer Placeholder 1">
            <a:extLst>
              <a:ext uri="{FF2B5EF4-FFF2-40B4-BE49-F238E27FC236}">
                <a16:creationId xmlns:a16="http://schemas.microsoft.com/office/drawing/2014/main" id="{2976CF43-5AF6-4F9B-985D-260A181EFE37}"/>
              </a:ext>
            </a:extLst>
          </p:cNvPr>
          <p:cNvSpPr>
            <a:spLocks noGrp="1" noChangeArrowheads="1"/>
          </p:cNvSpPr>
          <p:nvPr>
            <p:ph type="ftr" sz="quarter" idx="14"/>
          </p:nvPr>
        </p:nvSpPr>
        <p:spPr/>
        <p:txBody>
          <a:bodyPr/>
          <a:lstStyle>
            <a:lvl1pPr>
              <a:defRPr/>
            </a:lvl1pPr>
          </a:lstStyle>
          <a:p>
            <a:pPr>
              <a:defRPr/>
            </a:pPr>
            <a:endParaRPr lang="en-US" altLang="en-US"/>
          </a:p>
        </p:txBody>
      </p:sp>
      <p:sp>
        <p:nvSpPr>
          <p:cNvPr id="8" name="Slide Number Placeholder 2">
            <a:extLst>
              <a:ext uri="{FF2B5EF4-FFF2-40B4-BE49-F238E27FC236}">
                <a16:creationId xmlns:a16="http://schemas.microsoft.com/office/drawing/2014/main" id="{4140442E-EE0A-49A2-9076-6B52E809280E}"/>
              </a:ext>
            </a:extLst>
          </p:cNvPr>
          <p:cNvSpPr>
            <a:spLocks noGrp="1" noChangeArrowheads="1"/>
          </p:cNvSpPr>
          <p:nvPr>
            <p:ph type="sldNum" sz="quarter" idx="15"/>
          </p:nvPr>
        </p:nvSpPr>
        <p:spPr/>
        <p:txBody>
          <a:bodyPr/>
          <a:lstStyle>
            <a:lvl1pPr>
              <a:defRPr smtClean="0"/>
            </a:lvl1pPr>
          </a:lstStyle>
          <a:p>
            <a:pPr>
              <a:defRPr/>
            </a:pPr>
            <a:fld id="{4F1156AC-9822-4C26-8334-C450FDAD9443}" type="slidenum">
              <a:rPr lang="en-US" altLang="en-US"/>
              <a:pPr>
                <a:defRPr/>
              </a:pPr>
              <a:t>‹#›</a:t>
            </a:fld>
            <a:endParaRPr lang="en-US" altLang="en-US"/>
          </a:p>
        </p:txBody>
      </p:sp>
    </p:spTree>
    <p:extLst>
      <p:ext uri="{BB962C8B-B14F-4D97-AF65-F5344CB8AC3E}">
        <p14:creationId xmlns:p14="http://schemas.microsoft.com/office/powerpoint/2010/main" val="226299099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Blank (Confidential)">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B7590D6B-AE96-4706-84A0-56BC57A4E8A2}"/>
              </a:ext>
            </a:extLst>
          </p:cNvPr>
          <p:cNvSpPr>
            <a:spLocks noGrp="1" noChangeArrowheads="1"/>
          </p:cNvSpPr>
          <p:nvPr>
            <p:ph type="ftr" sz="quarter" idx="10"/>
          </p:nvPr>
        </p:nvSpPr>
        <p:spPr/>
        <p:txBody>
          <a:bodyPr/>
          <a:lstStyle>
            <a:lvl1pPr>
              <a:defRPr/>
            </a:lvl1pPr>
          </a:lstStyle>
          <a:p>
            <a:pPr>
              <a:defRPr/>
            </a:pPr>
            <a:endParaRPr lang="en-US" altLang="en-US"/>
          </a:p>
        </p:txBody>
      </p:sp>
      <p:sp>
        <p:nvSpPr>
          <p:cNvPr id="5" name="Slide Number Placeholder 2">
            <a:extLst>
              <a:ext uri="{FF2B5EF4-FFF2-40B4-BE49-F238E27FC236}">
                <a16:creationId xmlns:a16="http://schemas.microsoft.com/office/drawing/2014/main" id="{D4B88BB9-7839-4F56-A6A7-B426AE52498B}"/>
              </a:ext>
            </a:extLst>
          </p:cNvPr>
          <p:cNvSpPr>
            <a:spLocks noGrp="1" noChangeArrowheads="1"/>
          </p:cNvSpPr>
          <p:nvPr>
            <p:ph type="sldNum" sz="quarter" idx="11"/>
          </p:nvPr>
        </p:nvSpPr>
        <p:spPr/>
        <p:txBody>
          <a:bodyPr/>
          <a:lstStyle>
            <a:lvl1pPr>
              <a:defRPr smtClean="0"/>
            </a:lvl1pPr>
          </a:lstStyle>
          <a:p>
            <a:pPr>
              <a:defRPr/>
            </a:pPr>
            <a:fld id="{1EC8491D-02EC-4A64-846F-21612C03AE51}" type="slidenum">
              <a:rPr lang="en-US" altLang="en-US"/>
              <a:pPr>
                <a:defRPr/>
              </a:pPr>
              <a:t>‹#›</a:t>
            </a:fld>
            <a:endParaRPr lang="en-US" altLang="en-US"/>
          </a:p>
        </p:txBody>
      </p:sp>
      <p:pic>
        <p:nvPicPr>
          <p:cNvPr id="3" name="Picture 2" descr="Header6-Red.jpg">
            <a:extLst>
              <a:ext uri="{FF2B5EF4-FFF2-40B4-BE49-F238E27FC236}">
                <a16:creationId xmlns:a16="http://schemas.microsoft.com/office/drawing/2014/main" id="{0C79EB7F-0E3A-7751-61C1-D6A7681ED864}"/>
              </a:ext>
            </a:extLst>
          </p:cNvPr>
          <p:cNvPicPr preferRelativeResize="0">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82880"/>
          </a:xfrm>
          <a:prstGeom prst="rect">
            <a:avLst/>
          </a:prstGeom>
        </p:spPr>
      </p:pic>
    </p:spTree>
    <p:extLst>
      <p:ext uri="{BB962C8B-B14F-4D97-AF65-F5344CB8AC3E}">
        <p14:creationId xmlns:p14="http://schemas.microsoft.com/office/powerpoint/2010/main" val="3878083908"/>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Content with Caption (Confidential)">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3E8E7967-6882-497A-893C-E5C19D501D83}"/>
              </a:ext>
            </a:extLst>
          </p:cNvPr>
          <p:cNvSpPr>
            <a:spLocks noChangeArrowheads="1"/>
          </p:cNvSpPr>
          <p:nvPr/>
        </p:nvSpPr>
        <p:spPr bwMode="auto">
          <a:xfrm>
            <a:off x="0" y="0"/>
            <a:ext cx="12192000" cy="160338"/>
          </a:xfrm>
          <a:prstGeom prst="rect">
            <a:avLst/>
          </a:prstGeom>
          <a:solidFill>
            <a:srgbClr val="457DC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a:solidFill>
                <a:srgbClr val="C13C2C"/>
              </a:solidFill>
              <a:latin typeface="Roboto" panose="02000000000000000000" pitchFamily="2" charset="0"/>
              <a:sym typeface="Tahoma" panose="020B0604030504040204" pitchFamily="34" charset="0"/>
            </a:endParaRPr>
          </a:p>
        </p:txBody>
      </p:sp>
      <p:sp>
        <p:nvSpPr>
          <p:cNvPr id="90" name="Title Text"/>
          <p:cNvSpPr txBox="1">
            <a:spLocks noGrp="1"/>
          </p:cNvSpPr>
          <p:nvPr>
            <p:ph type="title"/>
          </p:nvPr>
        </p:nvSpPr>
        <p:spPr>
          <a:xfrm>
            <a:off x="609600" y="273050"/>
            <a:ext cx="4011085" cy="1162050"/>
          </a:xfrm>
          <a:prstGeom prst="rect">
            <a:avLst/>
          </a:prstGeom>
        </p:spPr>
        <p:txBody>
          <a:bodyPr anchor="b"/>
          <a:lstStyle>
            <a:lvl1pPr>
              <a:defRPr sz="2000"/>
            </a:lvl1pPr>
          </a:lstStyle>
          <a:p>
            <a:r>
              <a:rPr lang="en-US"/>
              <a:t>Click to edit Master title style</a:t>
            </a:r>
            <a:endParaRPr/>
          </a:p>
        </p:txBody>
      </p:sp>
      <p:sp>
        <p:nvSpPr>
          <p:cNvPr id="91" name="Body Level One…"/>
          <p:cNvSpPr txBox="1">
            <a:spLocks noGrp="1"/>
          </p:cNvSpPr>
          <p:nvPr>
            <p:ph type="body" idx="1"/>
          </p:nvPr>
        </p:nvSpPr>
        <p:spPr>
          <a:xfrm>
            <a:off x="4766733" y="273051"/>
            <a:ext cx="6815667" cy="5853113"/>
          </a:xfrm>
          <a:prstGeom prst="rect">
            <a:avLst/>
          </a:prstGeom>
        </p:spPr>
        <p:txBody>
          <a:bodyPr/>
          <a:lstStyle>
            <a:lvl1pPr>
              <a:defRPr sz="3200"/>
            </a:lvl1pPr>
            <a:lvl2pPr marL="783771" indent="-326571">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2" name="Text Placeholder 3"/>
          <p:cNvSpPr>
            <a:spLocks noGrp="1"/>
          </p:cNvSpPr>
          <p:nvPr>
            <p:ph type="body" sz="half" idx="13"/>
          </p:nvPr>
        </p:nvSpPr>
        <p:spPr>
          <a:xfrm>
            <a:off x="609599" y="1435101"/>
            <a:ext cx="4011087" cy="4691063"/>
          </a:xfrm>
          <a:prstGeom prst="rect">
            <a:avLst/>
          </a:prstGeom>
        </p:spPr>
        <p:txBody>
          <a:bodyPr/>
          <a:lstStyle/>
          <a:p>
            <a:pPr lvl="0"/>
            <a:r>
              <a:rPr lang="en-US"/>
              <a:t>Click to edit Master text styles</a:t>
            </a:r>
          </a:p>
        </p:txBody>
      </p:sp>
      <p:sp>
        <p:nvSpPr>
          <p:cNvPr id="7" name="Footer Placeholder 1">
            <a:extLst>
              <a:ext uri="{FF2B5EF4-FFF2-40B4-BE49-F238E27FC236}">
                <a16:creationId xmlns:a16="http://schemas.microsoft.com/office/drawing/2014/main" id="{6215E84E-F6C5-47EB-A3A8-9A292969934C}"/>
              </a:ext>
            </a:extLst>
          </p:cNvPr>
          <p:cNvSpPr>
            <a:spLocks noGrp="1" noChangeArrowheads="1"/>
          </p:cNvSpPr>
          <p:nvPr>
            <p:ph type="ftr" sz="quarter" idx="14"/>
          </p:nvPr>
        </p:nvSpPr>
        <p:spPr/>
        <p:txBody>
          <a:bodyPr/>
          <a:lstStyle>
            <a:lvl1pPr>
              <a:defRPr/>
            </a:lvl1pPr>
          </a:lstStyle>
          <a:p>
            <a:pPr>
              <a:defRPr/>
            </a:pPr>
            <a:endParaRPr lang="en-US" altLang="en-US"/>
          </a:p>
        </p:txBody>
      </p:sp>
      <p:sp>
        <p:nvSpPr>
          <p:cNvPr id="8" name="Slide Number Placeholder 2">
            <a:extLst>
              <a:ext uri="{FF2B5EF4-FFF2-40B4-BE49-F238E27FC236}">
                <a16:creationId xmlns:a16="http://schemas.microsoft.com/office/drawing/2014/main" id="{DA60ABE7-D2BD-480C-A70C-8B1156799C31}"/>
              </a:ext>
            </a:extLst>
          </p:cNvPr>
          <p:cNvSpPr>
            <a:spLocks noGrp="1" noChangeArrowheads="1"/>
          </p:cNvSpPr>
          <p:nvPr>
            <p:ph type="sldNum" sz="quarter" idx="15"/>
          </p:nvPr>
        </p:nvSpPr>
        <p:spPr/>
        <p:txBody>
          <a:bodyPr/>
          <a:lstStyle>
            <a:lvl1pPr>
              <a:defRPr smtClean="0"/>
            </a:lvl1pPr>
          </a:lstStyle>
          <a:p>
            <a:pPr>
              <a:defRPr/>
            </a:pPr>
            <a:fld id="{C0D81D87-FCD8-45C7-A2EF-A462007146CF}" type="slidenum">
              <a:rPr lang="en-US" altLang="en-US"/>
              <a:pPr>
                <a:defRPr/>
              </a:pPr>
              <a:t>‹#›</a:t>
            </a:fld>
            <a:endParaRPr lang="en-US" altLang="en-US"/>
          </a:p>
        </p:txBody>
      </p:sp>
    </p:spTree>
    <p:extLst>
      <p:ext uri="{BB962C8B-B14F-4D97-AF65-F5344CB8AC3E}">
        <p14:creationId xmlns:p14="http://schemas.microsoft.com/office/powerpoint/2010/main" val="157320172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7894" y="1158240"/>
            <a:ext cx="11716213" cy="23134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2" hasCustomPrompt="1"/>
          </p:nvPr>
        </p:nvSpPr>
        <p:spPr>
          <a:xfrm>
            <a:off x="237894" y="3612049"/>
            <a:ext cx="11716213" cy="2444044"/>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3"/>
          </p:nvPr>
        </p:nvSpPr>
        <p:spPr/>
        <p:txBody>
          <a:bodyPr/>
          <a:lstStyle>
            <a:lvl1pPr algn="l">
              <a:defRPr/>
            </a:lvl1pPr>
          </a:lstStyle>
          <a:p>
            <a:pPr>
              <a:defRPr/>
            </a:pPr>
            <a:endParaRPr lang="en-US" dirty="0"/>
          </a:p>
        </p:txBody>
      </p:sp>
      <p:sp>
        <p:nvSpPr>
          <p:cNvPr id="6" name="Slide Number Placeholder 5"/>
          <p:cNvSpPr>
            <a:spLocks noGrp="1"/>
          </p:cNvSpPr>
          <p:nvPr>
            <p:ph type="sldNum" sz="quarter" idx="14"/>
          </p:nvPr>
        </p:nvSpPr>
        <p:spPr/>
        <p:txBody>
          <a:bodyPr/>
          <a:lstStyle>
            <a:lvl1pPr>
              <a:defRPr/>
            </a:lvl1pPr>
          </a:lstStyle>
          <a:p>
            <a:pPr>
              <a:defRPr/>
            </a:pPr>
            <a:fld id="{9ACB01A7-2FD4-4B57-B209-C0086148A473}" type="slidenum">
              <a:rPr lang="en-US"/>
              <a:pPr>
                <a:defRPr/>
              </a:pPr>
              <a:t>‹#›</a:t>
            </a:fld>
            <a:endParaRPr lang="en-US" dirty="0"/>
          </a:p>
        </p:txBody>
      </p:sp>
      <p:sp>
        <p:nvSpPr>
          <p:cNvPr id="2" name="Title 1"/>
          <p:cNvSpPr>
            <a:spLocks noGrp="1"/>
          </p:cNvSpPr>
          <p:nvPr>
            <p:ph type="title" hasCustomPrompt="1"/>
          </p:nvPr>
        </p:nvSpPr>
        <p:spPr>
          <a:xfrm>
            <a:off x="0" y="0"/>
            <a:ext cx="12192000" cy="1048512"/>
          </a:xfrm>
          <a:prstGeom prst="rect">
            <a:avLst/>
          </a:prstGeom>
        </p:spPr>
        <p:txBody>
          <a:bodyPr/>
          <a:lstStyle/>
          <a:p>
            <a:r>
              <a:rPr lang="en-US" dirty="0"/>
              <a:t>Click to edit title</a:t>
            </a:r>
          </a:p>
        </p:txBody>
      </p:sp>
      <p:sp>
        <p:nvSpPr>
          <p:cNvPr id="10" name="TextBox 9">
            <a:extLst>
              <a:ext uri="{FF2B5EF4-FFF2-40B4-BE49-F238E27FC236}">
                <a16:creationId xmlns:a16="http://schemas.microsoft.com/office/drawing/2014/main" id="{643E6933-0269-4B76-986A-86F3BAB5941C}"/>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348478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Picture with Caption (Confidential)">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260B54D7-51E8-4794-8968-FCF3682E7B7A}"/>
              </a:ext>
            </a:extLst>
          </p:cNvPr>
          <p:cNvSpPr>
            <a:spLocks noChangeArrowheads="1"/>
          </p:cNvSpPr>
          <p:nvPr/>
        </p:nvSpPr>
        <p:spPr bwMode="auto">
          <a:xfrm>
            <a:off x="0" y="0"/>
            <a:ext cx="12192000" cy="160338"/>
          </a:xfrm>
          <a:prstGeom prst="rect">
            <a:avLst/>
          </a:prstGeom>
          <a:solidFill>
            <a:srgbClr val="457DC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defRPr>
                <a:solidFill>
                  <a:srgbClr val="000000"/>
                </a:solidFill>
                <a:latin typeface="Arial" panose="020B0604020202020204" pitchFamily="34" charset="0"/>
                <a:cs typeface="Tahoma" panose="020B0604030504040204" pitchFamily="34" charset="0"/>
                <a:sym typeface="Arial" panose="020B0604020202020204" pitchFamily="34" charset="0"/>
              </a:defRPr>
            </a:lvl1pPr>
            <a:lvl2pPr marL="742950" indent="-285750">
              <a:defRPr>
                <a:solidFill>
                  <a:srgbClr val="000000"/>
                </a:solidFill>
                <a:latin typeface="Arial" panose="020B0604020202020204" pitchFamily="34" charset="0"/>
                <a:cs typeface="Tahoma" panose="020B060403050404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Tahoma" panose="020B060403050404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Tahoma" panose="020B0604030504040204" pitchFamily="34" charset="0"/>
                <a:sym typeface="Arial" panose="020B0604020202020204" pitchFamily="34" charset="0"/>
              </a:defRPr>
            </a:lvl9pPr>
          </a:lstStyle>
          <a:p>
            <a:pPr algn="ctr" eaLnBrk="1"/>
            <a:endParaRPr lang="en-US" altLang="en-US">
              <a:solidFill>
                <a:srgbClr val="C13C2C"/>
              </a:solidFill>
              <a:latin typeface="Roboto" panose="02000000000000000000" pitchFamily="2" charset="0"/>
              <a:sym typeface="Tahoma" panose="020B0604030504040204" pitchFamily="34" charset="0"/>
            </a:endParaRPr>
          </a:p>
        </p:txBody>
      </p:sp>
      <p:sp>
        <p:nvSpPr>
          <p:cNvPr id="103" name="Title Text"/>
          <p:cNvSpPr txBox="1">
            <a:spLocks noGrp="1"/>
          </p:cNvSpPr>
          <p:nvPr>
            <p:ph type="title"/>
          </p:nvPr>
        </p:nvSpPr>
        <p:spPr>
          <a:xfrm>
            <a:off x="2389718" y="4800600"/>
            <a:ext cx="7315201" cy="566738"/>
          </a:xfrm>
          <a:prstGeom prst="rect">
            <a:avLst/>
          </a:prstGeom>
        </p:spPr>
        <p:txBody>
          <a:bodyPr anchor="b"/>
          <a:lstStyle>
            <a:lvl1pPr>
              <a:defRPr sz="2000"/>
            </a:lvl1pPr>
          </a:lstStyle>
          <a:p>
            <a:r>
              <a:rPr lang="en-US"/>
              <a:t>Click to edit Master title style</a:t>
            </a:r>
            <a:endParaRPr/>
          </a:p>
        </p:txBody>
      </p:sp>
      <p:sp>
        <p:nvSpPr>
          <p:cNvPr id="104" name="Picture Placeholder 2"/>
          <p:cNvSpPr>
            <a:spLocks noGrp="1"/>
          </p:cNvSpPr>
          <p:nvPr>
            <p:ph type="pic" sz="half" idx="13"/>
          </p:nvPr>
        </p:nvSpPr>
        <p:spPr>
          <a:xfrm>
            <a:off x="2389718" y="612775"/>
            <a:ext cx="7315201" cy="4114800"/>
          </a:xfrm>
          <a:prstGeom prst="rect">
            <a:avLst/>
          </a:prstGeom>
        </p:spPr>
        <p:txBody>
          <a:bodyPr lIns="91439" rIns="91439">
            <a:noAutofit/>
          </a:bodyPr>
          <a:lstStyle/>
          <a:p>
            <a:pPr lvl="0"/>
            <a:r>
              <a:rPr lang="en-US" noProof="0">
                <a:sym typeface="Roboto Regular"/>
              </a:rPr>
              <a:t>Click icon to add picture</a:t>
            </a:r>
            <a:endParaRPr noProof="0">
              <a:sym typeface="Roboto Regular"/>
            </a:endParaRPr>
          </a:p>
        </p:txBody>
      </p:sp>
      <p:sp>
        <p:nvSpPr>
          <p:cNvPr id="105" name="Body Level One…"/>
          <p:cNvSpPr txBox="1">
            <a:spLocks noGrp="1"/>
          </p:cNvSpPr>
          <p:nvPr>
            <p:ph type="body" sz="quarter" idx="1"/>
          </p:nvPr>
        </p:nvSpPr>
        <p:spPr>
          <a:xfrm>
            <a:off x="2389718" y="5367338"/>
            <a:ext cx="7315201" cy="804863"/>
          </a:xfrm>
          <a:prstGeom prst="rect">
            <a:avLst/>
          </a:prstGeom>
        </p:spPr>
        <p:txBody>
          <a:bodyPr/>
          <a:lstStyle>
            <a:lvl1pPr marL="0" indent="0">
              <a:buClrTx/>
              <a:buSzTx/>
              <a:buFontTx/>
              <a:buNone/>
              <a:defRPr sz="1400"/>
            </a:lvl1pPr>
            <a:lvl2pPr marL="0" indent="457200">
              <a:buClrTx/>
              <a:buSzTx/>
              <a:buFontTx/>
              <a:buNone/>
              <a:defRPr sz="1400"/>
            </a:lvl2pPr>
            <a:lvl3pPr marL="0" indent="914400">
              <a:buClrTx/>
              <a:buSzTx/>
              <a:buFontTx/>
              <a:buNone/>
              <a:defRPr sz="1400"/>
            </a:lvl3pPr>
            <a:lvl4pPr marL="0" indent="1371600">
              <a:buClrTx/>
              <a:buSzTx/>
              <a:buFontTx/>
              <a:buNone/>
              <a:defRPr sz="1400"/>
            </a:lvl4pPr>
            <a:lvl5pPr marL="0" indent="1828800">
              <a:buClrTx/>
              <a:buSzTx/>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Footer Placeholder 1">
            <a:extLst>
              <a:ext uri="{FF2B5EF4-FFF2-40B4-BE49-F238E27FC236}">
                <a16:creationId xmlns:a16="http://schemas.microsoft.com/office/drawing/2014/main" id="{C94F475A-4156-43B5-9D27-909537B34E7E}"/>
              </a:ext>
            </a:extLst>
          </p:cNvPr>
          <p:cNvSpPr>
            <a:spLocks noGrp="1" noChangeArrowheads="1"/>
          </p:cNvSpPr>
          <p:nvPr>
            <p:ph type="ftr" sz="quarter" idx="14"/>
          </p:nvPr>
        </p:nvSpPr>
        <p:spPr/>
        <p:txBody>
          <a:bodyPr/>
          <a:lstStyle>
            <a:lvl1pPr>
              <a:defRPr/>
            </a:lvl1pPr>
          </a:lstStyle>
          <a:p>
            <a:pPr>
              <a:defRPr/>
            </a:pPr>
            <a:endParaRPr lang="en-US" altLang="en-US"/>
          </a:p>
        </p:txBody>
      </p:sp>
      <p:sp>
        <p:nvSpPr>
          <p:cNvPr id="8" name="Slide Number Placeholder 2">
            <a:extLst>
              <a:ext uri="{FF2B5EF4-FFF2-40B4-BE49-F238E27FC236}">
                <a16:creationId xmlns:a16="http://schemas.microsoft.com/office/drawing/2014/main" id="{A5F770BD-5E50-4745-ACA8-D25F848A0671}"/>
              </a:ext>
            </a:extLst>
          </p:cNvPr>
          <p:cNvSpPr>
            <a:spLocks noGrp="1" noChangeArrowheads="1"/>
          </p:cNvSpPr>
          <p:nvPr>
            <p:ph type="sldNum" sz="quarter" idx="15"/>
          </p:nvPr>
        </p:nvSpPr>
        <p:spPr/>
        <p:txBody>
          <a:bodyPr/>
          <a:lstStyle>
            <a:lvl1pPr>
              <a:defRPr smtClean="0"/>
            </a:lvl1pPr>
          </a:lstStyle>
          <a:p>
            <a:pPr>
              <a:defRPr/>
            </a:pPr>
            <a:fld id="{0762563A-42DF-4699-A7DC-EB4CEC01266B}" type="slidenum">
              <a:rPr lang="en-US" altLang="en-US"/>
              <a:pPr>
                <a:defRPr/>
              </a:pPr>
              <a:t>‹#›</a:t>
            </a:fld>
            <a:endParaRPr lang="en-US" altLang="en-US"/>
          </a:p>
        </p:txBody>
      </p:sp>
    </p:spTree>
    <p:extLst>
      <p:ext uri="{BB962C8B-B14F-4D97-AF65-F5344CB8AC3E}">
        <p14:creationId xmlns:p14="http://schemas.microsoft.com/office/powerpoint/2010/main" val="172045019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155D-D893-3B95-8EDB-334E6159D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C82A6-0F04-9E84-5482-57FFBC485C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AE0806F-B901-FBF0-1DC8-738925D94630}"/>
              </a:ext>
            </a:extLst>
          </p:cNvPr>
          <p:cNvSpPr txBox="1"/>
          <p:nvPr userDrawn="1"/>
        </p:nvSpPr>
        <p:spPr>
          <a:xfrm>
            <a:off x="4124326" y="139229"/>
            <a:ext cx="5720119" cy="230832"/>
          </a:xfrm>
          <a:prstGeom prst="rect">
            <a:avLst/>
          </a:prstGeom>
          <a:noFill/>
        </p:spPr>
        <p:txBody>
          <a:bodyPr wrap="square">
            <a:spAutoFit/>
          </a:bodyPr>
          <a:lstStyle/>
          <a:p>
            <a:r>
              <a:rPr lang="en-US" sz="900" b="1" i="0">
                <a:solidFill>
                  <a:schemeClr val="tx1"/>
                </a:solidFill>
                <a:effectLst/>
                <a:latin typeface="Arial" panose="020B0604020202020204" pitchFamily="34" charset="0"/>
              </a:rPr>
              <a:t>San Antonio Breast Cancer Symposium</a:t>
            </a:r>
            <a:r>
              <a:rPr lang="en-US" sz="900" b="1" i="0" baseline="30000">
                <a:solidFill>
                  <a:schemeClr val="tx1"/>
                </a:solidFill>
                <a:effectLst/>
                <a:latin typeface="Arial" panose="020B0604020202020204" pitchFamily="34" charset="0"/>
              </a:rPr>
              <a:t>®</a:t>
            </a:r>
            <a:r>
              <a:rPr lang="en-US" sz="900" b="1" i="0">
                <a:solidFill>
                  <a:schemeClr val="tx1"/>
                </a:solidFill>
                <a:effectLst/>
                <a:latin typeface="Arial" panose="020B0604020202020204" pitchFamily="34" charset="0"/>
              </a:rPr>
              <a:t>, December 6-10, 2022</a:t>
            </a:r>
            <a:endParaRPr lang="en-US" sz="900" b="1">
              <a:solidFill>
                <a:schemeClr val="tx1"/>
              </a:solidFill>
            </a:endParaRPr>
          </a:p>
        </p:txBody>
      </p:sp>
      <p:sp>
        <p:nvSpPr>
          <p:cNvPr id="4" name="TextBox 3">
            <a:extLst>
              <a:ext uri="{FF2B5EF4-FFF2-40B4-BE49-F238E27FC236}">
                <a16:creationId xmlns:a16="http://schemas.microsoft.com/office/drawing/2014/main" id="{CB295DCD-EA10-9E05-FF43-EFC3104CC4A2}"/>
              </a:ext>
            </a:extLst>
          </p:cNvPr>
          <p:cNvSpPr txBox="1"/>
          <p:nvPr userDrawn="1"/>
        </p:nvSpPr>
        <p:spPr>
          <a:xfrm>
            <a:off x="97828" y="6572250"/>
            <a:ext cx="11979872" cy="230832"/>
          </a:xfrm>
          <a:prstGeom prst="rect">
            <a:avLst/>
          </a:prstGeom>
          <a:noFill/>
        </p:spPr>
        <p:txBody>
          <a:bodyPr wrap="square">
            <a:spAutoFit/>
          </a:bodyPr>
          <a:lstStyle/>
          <a:p>
            <a:pPr defTabSz="685800" eaLnBrk="1" fontAlgn="auto" hangingPunct="1">
              <a:spcBef>
                <a:spcPts val="0"/>
              </a:spcBef>
              <a:spcAft>
                <a:spcPts val="0"/>
              </a:spcAft>
              <a:defRPr/>
            </a:pPr>
            <a:r>
              <a:rPr lang="en-US" sz="900">
                <a:solidFill>
                  <a:schemeClr val="bg2">
                    <a:lumMod val="50000"/>
                  </a:schemeClr>
                </a:solidFill>
                <a:cs typeface="+mn-cs"/>
              </a:rPr>
              <a:t>This presentation is the intellectual property of the author/presenter. Contact them at stephen.johnston@rmh.nhs.uk for permission to reprint and/or distribute.	</a:t>
            </a:r>
            <a:endParaRPr lang="en-US" sz="900">
              <a:solidFill>
                <a:schemeClr val="bg2">
                  <a:lumMod val="50000"/>
                </a:schemeClr>
              </a:solidFill>
              <a:latin typeface="Calibri" panose="020F0502020204030204"/>
              <a:cs typeface="+mn-cs"/>
            </a:endParaRPr>
          </a:p>
        </p:txBody>
      </p:sp>
    </p:spTree>
    <p:extLst>
      <p:ext uri="{BB962C8B-B14F-4D97-AF65-F5344CB8AC3E}">
        <p14:creationId xmlns:p14="http://schemas.microsoft.com/office/powerpoint/2010/main" val="36886566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BE64-14CF-CE37-E873-12DFC2A3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E19567-22C2-4BC5-760C-2FC0925380D0}"/>
              </a:ext>
            </a:extLst>
          </p:cNvPr>
          <p:cNvSpPr>
            <a:spLocks noGrp="1"/>
          </p:cNvSpPr>
          <p:nvPr>
            <p:ph type="dt" sz="half" idx="10"/>
          </p:nvPr>
        </p:nvSpPr>
        <p:spPr/>
        <p:txBody>
          <a:bodyPr/>
          <a:lstStyle/>
          <a:p>
            <a:fld id="{B3A171FC-A2C1-499E-A9E6-0E635D5ABD3B}" type="datetimeFigureOut">
              <a:rPr lang="en-US" smtClean="0"/>
              <a:t>12/12/22</a:t>
            </a:fld>
            <a:endParaRPr lang="en-US"/>
          </a:p>
        </p:txBody>
      </p:sp>
      <p:sp>
        <p:nvSpPr>
          <p:cNvPr id="4" name="Footer Placeholder 3">
            <a:extLst>
              <a:ext uri="{FF2B5EF4-FFF2-40B4-BE49-F238E27FC236}">
                <a16:creationId xmlns:a16="http://schemas.microsoft.com/office/drawing/2014/main" id="{3E4F4515-BDAE-D759-485E-70A12E58D3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DB127-54A4-EA76-D940-F0866EBACE12}"/>
              </a:ext>
            </a:extLst>
          </p:cNvPr>
          <p:cNvSpPr>
            <a:spLocks noGrp="1"/>
          </p:cNvSpPr>
          <p:nvPr>
            <p:ph type="sldNum" sz="quarter" idx="12"/>
          </p:nvPr>
        </p:nvSpPr>
        <p:spPr/>
        <p:txBody>
          <a:bodyPr/>
          <a:lstStyle/>
          <a:p>
            <a:fld id="{EFD92FAC-1B86-4AB2-B327-2BB18D64B75A}" type="slidenum">
              <a:rPr lang="en-US" smtClean="0"/>
              <a:t>‹#›</a:t>
            </a:fld>
            <a:endParaRPr lang="en-US"/>
          </a:p>
        </p:txBody>
      </p:sp>
    </p:spTree>
    <p:extLst>
      <p:ext uri="{BB962C8B-B14F-4D97-AF65-F5344CB8AC3E}">
        <p14:creationId xmlns:p14="http://schemas.microsoft.com/office/powerpoint/2010/main" val="245315248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solidFill>
                  <a:srgbClr val="FFFFFF"/>
                </a:solidFill>
              </a:defRPr>
            </a:lvl1pPr>
            <a:lvl2pPr marL="0" indent="228600" defTabSz="412750">
              <a:lnSpc>
                <a:spcPct val="100000"/>
              </a:lnSpc>
              <a:spcBef>
                <a:spcPts val="0"/>
              </a:spcBef>
              <a:buSzTx/>
              <a:buNone/>
              <a:defRPr sz="2750" b="1">
                <a:solidFill>
                  <a:srgbClr val="FFFFFF"/>
                </a:solidFill>
              </a:defRPr>
            </a:lvl2pPr>
            <a:lvl3pPr marL="0" indent="457200" defTabSz="412750">
              <a:lnSpc>
                <a:spcPct val="100000"/>
              </a:lnSpc>
              <a:spcBef>
                <a:spcPts val="0"/>
              </a:spcBef>
              <a:buSzTx/>
              <a:buNone/>
              <a:defRPr sz="2750" b="1">
                <a:solidFill>
                  <a:srgbClr val="FFFFFF"/>
                </a:solidFill>
              </a:defRPr>
            </a:lvl3pPr>
            <a:lvl4pPr marL="0" indent="685800" defTabSz="412750">
              <a:lnSpc>
                <a:spcPct val="100000"/>
              </a:lnSpc>
              <a:spcBef>
                <a:spcPts val="0"/>
              </a:spcBef>
              <a:buSzTx/>
              <a:buNone/>
              <a:defRPr sz="2750" b="1">
                <a:solidFill>
                  <a:srgbClr val="FFFFFF"/>
                </a:solidFill>
              </a:defRPr>
            </a:lvl4pPr>
            <a:lvl5pPr marL="0" indent="914400" defTabSz="412750">
              <a:lnSpc>
                <a:spcPct val="100000"/>
              </a:lnSpc>
              <a:spcBef>
                <a:spcPts val="0"/>
              </a:spcBef>
              <a:buSzTx/>
              <a:buNone/>
              <a:defRPr sz="275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09105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air balloon viewed from below"/>
          <p:cNvSpPr>
            <a:spLocks noGrp="1"/>
          </p:cNvSpPr>
          <p:nvPr>
            <p:ph type="pic" idx="21"/>
          </p:nvPr>
        </p:nvSpPr>
        <p:spPr>
          <a:xfrm>
            <a:off x="4613287" y="635000"/>
            <a:ext cx="8420076" cy="5592218"/>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45178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2730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7382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Hot-air balloons viewed from below against a blue sky"/>
          <p:cNvSpPr>
            <a:spLocks noGrp="1"/>
          </p:cNvSpPr>
          <p:nvPr>
            <p:ph type="pic" idx="22"/>
          </p:nvPr>
        </p:nvSpPr>
        <p:spPr>
          <a:xfrm>
            <a:off x="4216400" y="631924"/>
            <a:ext cx="8425006" cy="5594103"/>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0825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65 Medium"/>
                <a:ea typeface="Helvetica 65 Medium"/>
                <a:cs typeface="Helvetica 65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20451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2727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lvl1pPr>
              <a:defRPr/>
            </a:lvl1pPr>
          </a:lstStyle>
          <a:p>
            <a:pPr>
              <a:defRPr/>
            </a:pPr>
            <a:fld id="{876D11F4-78B8-4BD0-8C58-DD5E7C415213}" type="slidenum">
              <a:rPr lang="en-US"/>
              <a:pPr>
                <a:defRPr/>
              </a:pPr>
              <a:t>‹#›</a:t>
            </a:fld>
            <a:endParaRPr lang="en-US" dirty="0"/>
          </a:p>
        </p:txBody>
      </p:sp>
      <p:sp>
        <p:nvSpPr>
          <p:cNvPr id="5" name="Title 4"/>
          <p:cNvSpPr>
            <a:spLocks noGrp="1"/>
          </p:cNvSpPr>
          <p:nvPr>
            <p:ph type="title" hasCustomPrompt="1"/>
          </p:nvPr>
        </p:nvSpPr>
        <p:spPr>
          <a:xfrm>
            <a:off x="0" y="0"/>
            <a:ext cx="12192000" cy="1048512"/>
          </a:xfrm>
          <a:prstGeom prst="rect">
            <a:avLst/>
          </a:prstGeom>
        </p:spPr>
        <p:txBody>
          <a:bodyPr/>
          <a:lstStyle/>
          <a:p>
            <a:r>
              <a:rPr lang="en-US" dirty="0"/>
              <a:t>Click to edit title</a:t>
            </a:r>
          </a:p>
        </p:txBody>
      </p:sp>
      <p:sp>
        <p:nvSpPr>
          <p:cNvPr id="8" name="Footer Placeholder 7"/>
          <p:cNvSpPr>
            <a:spLocks noGrp="1"/>
          </p:cNvSpPr>
          <p:nvPr>
            <p:ph type="ftr" sz="quarter" idx="12"/>
          </p:nvPr>
        </p:nvSpPr>
        <p:spPr/>
        <p:txBody>
          <a:bodyPr/>
          <a:lstStyle/>
          <a:p>
            <a:pPr>
              <a:defRPr/>
            </a:pPr>
            <a:endParaRPr lang="en-US" dirty="0"/>
          </a:p>
        </p:txBody>
      </p:sp>
      <p:sp>
        <p:nvSpPr>
          <p:cNvPr id="7" name="TextBox 6">
            <a:extLst>
              <a:ext uri="{FF2B5EF4-FFF2-40B4-BE49-F238E27FC236}">
                <a16:creationId xmlns:a16="http://schemas.microsoft.com/office/drawing/2014/main" id="{56AA0039-B1B6-4A5A-932A-9283D28D9CB2}"/>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Locke et al    	   ASH 2021           Plenary Abstract 2</a:t>
            </a:r>
          </a:p>
        </p:txBody>
      </p:sp>
    </p:spTree>
    <p:extLst>
      <p:ext uri="{BB962C8B-B14F-4D97-AF65-F5344CB8AC3E}">
        <p14:creationId xmlns:p14="http://schemas.microsoft.com/office/powerpoint/2010/main" val="2080317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749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chemeClr val="accent1">
                    <a:hueOff val="114395"/>
                    <a:lumOff val="-24975"/>
                  </a:schemeClr>
                </a:solidFill>
                <a:latin typeface="Helvetica 65 Medium"/>
                <a:ea typeface="Helvetica 65 Medium"/>
                <a:cs typeface="Helvetica 65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65 Medium"/>
                <a:ea typeface="Helvetica 65 Medium"/>
                <a:cs typeface="Helvetica 65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65 Medium"/>
                <a:ea typeface="Helvetica 65 Medium"/>
                <a:cs typeface="Helvetica 65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65 Medium"/>
                <a:ea typeface="Helvetica 65 Medium"/>
                <a:cs typeface="Helvetica 65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65 Medium"/>
                <a:ea typeface="Helvetica 65 Medium"/>
                <a:cs typeface="Helvetica 65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7037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635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65 Medium"/>
                <a:ea typeface="Helvetica 65 Medium"/>
                <a:cs typeface="Helvetica 65 Medium"/>
                <a:sym typeface="Helvetica Neue Medium"/>
              </a:defRPr>
            </a:lvl1pPr>
            <a:lvl2pPr marL="319462" indent="-6350">
              <a:spcBef>
                <a:spcPts val="0"/>
              </a:spcBef>
              <a:buSzTx/>
              <a:buNone/>
              <a:defRPr sz="4250" spc="-85">
                <a:solidFill>
                  <a:schemeClr val="accent1">
                    <a:hueOff val="114395"/>
                    <a:lumOff val="-24975"/>
                  </a:schemeClr>
                </a:solidFill>
                <a:latin typeface="Helvetica 65 Medium"/>
                <a:ea typeface="Helvetica 65 Medium"/>
                <a:cs typeface="Helvetica 65 Medium"/>
                <a:sym typeface="Helvetica Neue Medium"/>
              </a:defRPr>
            </a:lvl2pPr>
            <a:lvl3pPr marL="319462" indent="222250">
              <a:spcBef>
                <a:spcPts val="0"/>
              </a:spcBef>
              <a:buSzTx/>
              <a:buNone/>
              <a:defRPr sz="4250" spc="-85">
                <a:solidFill>
                  <a:schemeClr val="accent1">
                    <a:hueOff val="114395"/>
                    <a:lumOff val="-24975"/>
                  </a:schemeClr>
                </a:solidFill>
                <a:latin typeface="Helvetica 65 Medium"/>
                <a:ea typeface="Helvetica 65 Medium"/>
                <a:cs typeface="Helvetica 65 Medium"/>
                <a:sym typeface="Helvetica Neue Medium"/>
              </a:defRPr>
            </a:lvl3pPr>
            <a:lvl4pPr marL="319462" indent="450850">
              <a:spcBef>
                <a:spcPts val="0"/>
              </a:spcBef>
              <a:buSzTx/>
              <a:buNone/>
              <a:defRPr sz="4250" spc="-85">
                <a:solidFill>
                  <a:schemeClr val="accent1">
                    <a:hueOff val="114395"/>
                    <a:lumOff val="-24975"/>
                  </a:schemeClr>
                </a:solidFill>
                <a:latin typeface="Helvetica 65 Medium"/>
                <a:ea typeface="Helvetica 65 Medium"/>
                <a:cs typeface="Helvetica 65 Medium"/>
                <a:sym typeface="Helvetica Neue Medium"/>
              </a:defRPr>
            </a:lvl4pPr>
            <a:lvl5pPr marL="319462" indent="679450">
              <a:spcBef>
                <a:spcPts val="0"/>
              </a:spcBef>
              <a:buSzTx/>
              <a:buNone/>
              <a:defRPr sz="4250" spc="-85">
                <a:solidFill>
                  <a:schemeClr val="accent1">
                    <a:hueOff val="114395"/>
                    <a:lumOff val="-24975"/>
                  </a:schemeClr>
                </a:solidFill>
                <a:latin typeface="Helvetica 65 Medium"/>
                <a:ea typeface="Helvetica 65 Medium"/>
                <a:cs typeface="Helvetica 65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8130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air balloons viewed from below against a blue sky"/>
          <p:cNvSpPr>
            <a:spLocks noGrp="1"/>
          </p:cNvSpPr>
          <p:nvPr>
            <p:ph type="pic" sz="quarter" idx="21"/>
          </p:nvPr>
        </p:nvSpPr>
        <p:spPr>
          <a:xfrm>
            <a:off x="7718252" y="635000"/>
            <a:ext cx="4083584" cy="2711450"/>
          </a:xfrm>
          <a:prstGeom prst="rect">
            <a:avLst/>
          </a:prstGeom>
        </p:spPr>
        <p:txBody>
          <a:bodyPr lIns="91439" tIns="45719" rIns="91439" bIns="45719">
            <a:noAutofit/>
          </a:bodyPr>
          <a:lstStyle/>
          <a:p>
            <a:endParaRPr/>
          </a:p>
        </p:txBody>
      </p:sp>
      <p:sp>
        <p:nvSpPr>
          <p:cNvPr id="125" name="Close-up of the top of a hot-air balloon viewed from above"/>
          <p:cNvSpPr>
            <a:spLocks noGrp="1"/>
          </p:cNvSpPr>
          <p:nvPr>
            <p:ph type="pic" sz="quarter" idx="22"/>
          </p:nvPr>
        </p:nvSpPr>
        <p:spPr>
          <a:xfrm>
            <a:off x="7730886" y="3542986"/>
            <a:ext cx="4074207" cy="2716138"/>
          </a:xfrm>
          <a:prstGeom prst="rect">
            <a:avLst/>
          </a:prstGeom>
        </p:spPr>
        <p:txBody>
          <a:bodyPr lIns="91439" tIns="45719" rIns="91439" bIns="45719">
            <a:noAutofit/>
          </a:bodyPr>
          <a:lstStyle/>
          <a:p>
            <a:endParaRPr/>
          </a:p>
        </p:txBody>
      </p:sp>
      <p:sp>
        <p:nvSpPr>
          <p:cNvPr id="126" name="Hot-air balloons viewed from below against a blue sky"/>
          <p:cNvSpPr>
            <a:spLocks noGrp="1"/>
          </p:cNvSpPr>
          <p:nvPr>
            <p:ph type="pic" idx="23"/>
          </p:nvPr>
        </p:nvSpPr>
        <p:spPr>
          <a:xfrm>
            <a:off x="-62318" y="635000"/>
            <a:ext cx="8429610" cy="561974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5973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air balloons viewed from below against a blue sky"/>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0396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737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5" y="215900"/>
            <a:ext cx="11265199" cy="1208278"/>
          </a:xfrm>
          <a:noFill/>
        </p:spPr>
        <p:txBody>
          <a:bodyPr/>
          <a:lstStyle/>
          <a:p>
            <a:endParaRPr lang="en-US" dirty="0"/>
          </a:p>
        </p:txBody>
      </p:sp>
      <p:sp>
        <p:nvSpPr>
          <p:cNvPr id="3" name="Content Placeholder 2"/>
          <p:cNvSpPr>
            <a:spLocks noGrp="1"/>
          </p:cNvSpPr>
          <p:nvPr>
            <p:ph sz="half" idx="1"/>
          </p:nvPr>
        </p:nvSpPr>
        <p:spPr>
          <a:xfrm>
            <a:off x="305554"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005512" y="6486708"/>
            <a:ext cx="243656" cy="241092"/>
          </a:xfrm>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79946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F4194"/>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6043937" y="6589301"/>
            <a:ext cx="141065" cy="138499"/>
          </a:xfr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987120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cover_blu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30036" y="1600202"/>
            <a:ext cx="9504218" cy="1537855"/>
          </a:xfrm>
        </p:spPr>
        <p:txBody>
          <a:bodyPr tIns="0" bIns="0" anchor="b" anchorCtr="0"/>
          <a:lstStyle>
            <a:lvl1pPr>
              <a:defRPr sz="3600">
                <a:solidFill>
                  <a:schemeClr val="bg1"/>
                </a:solidFill>
              </a:defRPr>
            </a:lvl1pPr>
          </a:lstStyle>
          <a:p>
            <a:r>
              <a:rPr lang="en-US"/>
              <a:t>Click to edit Master title style</a:t>
            </a:r>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1330037" y="3744733"/>
            <a:ext cx="9504219" cy="1810941"/>
          </a:xfrm>
        </p:spPr>
        <p:txBody>
          <a:bodyPr tIns="228600" anchor="t" anchorCtr="0"/>
          <a:lstStyle>
            <a:lvl1pPr>
              <a:lnSpc>
                <a:spcPts val="2000"/>
              </a:lnSpc>
              <a:spcAft>
                <a:spcPts val="0"/>
              </a:spcAft>
              <a:defRPr sz="1400" b="0">
                <a:solidFill>
                  <a:schemeClr val="bg1"/>
                </a:solidFill>
              </a:defRPr>
            </a:lvl1pPr>
            <a:lvl2pPr marL="7938" indent="0">
              <a:lnSpc>
                <a:spcPts val="2000"/>
              </a:lnSpc>
              <a:spcAft>
                <a:spcPts val="0"/>
              </a:spcAft>
              <a:buFontTx/>
              <a:buNone/>
              <a:tabLst/>
              <a:defRPr sz="1400" b="0">
                <a:solidFill>
                  <a:schemeClr val="bg1"/>
                </a:solidFill>
              </a:defRPr>
            </a:lvl2pPr>
            <a:lvl3pPr marL="0" indent="0">
              <a:lnSpc>
                <a:spcPts val="2000"/>
              </a:lnSpc>
              <a:spcAft>
                <a:spcPts val="0"/>
              </a:spcAft>
              <a:buNone/>
              <a:defRPr sz="1400" b="0">
                <a:solidFill>
                  <a:schemeClr val="bg1"/>
                </a:solidFill>
              </a:defRPr>
            </a:lvl3pPr>
            <a:lvl4pPr marL="0" indent="0">
              <a:spcAft>
                <a:spcPts val="0"/>
              </a:spcAft>
              <a:buNone/>
              <a:defRPr sz="1400" b="0">
                <a:solidFill>
                  <a:schemeClr val="bg1"/>
                </a:solidFill>
              </a:defRPr>
            </a:lvl4pPr>
            <a:lvl5pPr marL="0" indent="0">
              <a:spcAft>
                <a:spcPts val="0"/>
              </a:spcAft>
              <a:buNone/>
              <a:defRPr sz="1400" b="0">
                <a:solidFill>
                  <a:schemeClr val="bg1"/>
                </a:solidFill>
              </a:defRPr>
            </a:lvl5pPr>
            <a:lvl6pPr marL="0" indent="0">
              <a:spcAft>
                <a:spcPts val="0"/>
              </a:spcAft>
              <a:buNone/>
              <a:defRPr sz="1400" b="0">
                <a:solidFill>
                  <a:schemeClr val="bg1"/>
                </a:solidFill>
              </a:defRPr>
            </a:lvl6pPr>
            <a:lvl7pPr marL="0" indent="0">
              <a:spcAft>
                <a:spcPts val="0"/>
              </a:spcAft>
              <a:buNone/>
              <a:defRPr sz="1400" b="0">
                <a:solidFill>
                  <a:schemeClr val="bg1"/>
                </a:solidFill>
              </a:defRPr>
            </a:lvl7pPr>
            <a:lvl8pPr marL="0" indent="0">
              <a:lnSpc>
                <a:spcPts val="2000"/>
              </a:lnSpc>
              <a:spcAft>
                <a:spcPts val="0"/>
              </a:spcAft>
              <a:buNone/>
              <a:defRPr sz="1400" b="0">
                <a:solidFill>
                  <a:schemeClr val="bg1"/>
                </a:solidFill>
              </a:defRPr>
            </a:lvl8pPr>
            <a:lvl9pPr marL="0" indent="0">
              <a:lnSpc>
                <a:spcPts val="2000"/>
              </a:lnSpc>
              <a:spcAft>
                <a:spcPts val="0"/>
              </a:spcAft>
              <a:buNone/>
              <a:defRPr sz="1400" b="0">
                <a:solidFill>
                  <a:schemeClr val="bg1"/>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5CC17B62-8F17-4111-B083-3AC63A3E0257}"/>
              </a:ext>
            </a:extLst>
          </p:cNvPr>
          <p:cNvSpPr>
            <a:spLocks noGrp="1"/>
          </p:cNvSpPr>
          <p:nvPr>
            <p:ph type="dt" sz="half" idx="10"/>
          </p:nvPr>
        </p:nvSpPr>
        <p:spPr>
          <a:xfrm>
            <a:off x="1330036" y="3138055"/>
            <a:ext cx="9504219" cy="606676"/>
          </a:xfrm>
        </p:spPr>
        <p:txBody>
          <a:bodyPr bIns="0"/>
          <a:lstStyle>
            <a:lvl1pPr algn="l">
              <a:defRPr sz="1200">
                <a:solidFill>
                  <a:schemeClr val="bg1"/>
                </a:solidFill>
                <a:latin typeface="+mn-lt"/>
              </a:defRPr>
            </a:lvl1pPr>
            <a:lvl2pPr algn="l">
              <a:defRPr sz="1200"/>
            </a:lvl2pPr>
            <a:lvl3pPr algn="l">
              <a:defRPr sz="1200"/>
            </a:lvl3pPr>
            <a:lvl4pPr algn="l">
              <a:defRPr sz="1200"/>
            </a:lvl4pPr>
            <a:lvl5pPr algn="l">
              <a:defRPr sz="1200"/>
            </a:lvl5pPr>
            <a:lvl6pPr algn="l">
              <a:defRPr sz="1200"/>
            </a:lvl6pPr>
            <a:lvl7pPr algn="l">
              <a:defRPr sz="1200"/>
            </a:lvl7pPr>
            <a:lvl8pPr algn="l">
              <a:defRPr sz="1200"/>
            </a:lvl8pPr>
            <a:lvl9pPr algn="l">
              <a:defRPr sz="1200"/>
            </a:lvl9pPr>
          </a:lstStyle>
          <a:p>
            <a:endParaRPr lang="en-US"/>
          </a:p>
        </p:txBody>
      </p:sp>
    </p:spTree>
    <p:extLst>
      <p:ext uri="{BB962C8B-B14F-4D97-AF65-F5344CB8AC3E}">
        <p14:creationId xmlns:p14="http://schemas.microsoft.com/office/powerpoint/2010/main" val="3938862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7" name="Picture 6" descr="A picture containing graphical user interface&#10;&#10;Description automatically generated">
            <a:extLst>
              <a:ext uri="{FF2B5EF4-FFF2-40B4-BE49-F238E27FC236}">
                <a16:creationId xmlns:a16="http://schemas.microsoft.com/office/drawing/2014/main" id="{1AE0BAE1-3D36-4D10-A7AD-BD8590621F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43032" y="5361711"/>
            <a:ext cx="2307155" cy="1231685"/>
          </a:xfrm>
          <a:prstGeom prst="rect">
            <a:avLst/>
          </a:prstGeom>
        </p:spPr>
      </p:pic>
    </p:spTree>
    <p:extLst>
      <p:ext uri="{BB962C8B-B14F-4D97-AF65-F5344CB8AC3E}">
        <p14:creationId xmlns:p14="http://schemas.microsoft.com/office/powerpoint/2010/main" val="3904523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2054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04DEA507-47F0-47F5-8FDD-F2A67A5FC6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Connector 8">
            <a:extLst>
              <a:ext uri="{FF2B5EF4-FFF2-40B4-BE49-F238E27FC236}">
                <a16:creationId xmlns:a16="http://schemas.microsoft.com/office/drawing/2014/main" id="{CA1E1C1F-8052-4D46-95F6-4763DA532C1B}"/>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58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60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372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3382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24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2" name="Picture 11" descr="A picture containing icon&#10;&#10;Description automatically generated">
            <a:extLst>
              <a:ext uri="{FF2B5EF4-FFF2-40B4-BE49-F238E27FC236}">
                <a16:creationId xmlns:a16="http://schemas.microsoft.com/office/drawing/2014/main" id="{192E0BE1-26BC-407D-B1CF-75415D998C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3" name="Rectangle 12">
            <a:extLst>
              <a:ext uri="{FF2B5EF4-FFF2-40B4-BE49-F238E27FC236}">
                <a16:creationId xmlns:a16="http://schemas.microsoft.com/office/drawing/2014/main" id="{4986DC48-4FA6-4EE5-809A-311FCAB745D3}"/>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5" name="Straight Connector 14">
            <a:extLst>
              <a:ext uri="{FF2B5EF4-FFF2-40B4-BE49-F238E27FC236}">
                <a16:creationId xmlns:a16="http://schemas.microsoft.com/office/drawing/2014/main" id="{5199828E-9944-45B0-9FE6-AFE44FC8F08F}"/>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348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6B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8CFB-3162-47D6-9067-FBE7C5CE61A1}"/>
              </a:ext>
            </a:extLst>
          </p:cNvPr>
          <p:cNvSpPr>
            <a:spLocks noGrp="1"/>
          </p:cNvSpPr>
          <p:nvPr>
            <p:ph type="ctrTitle" hasCustomPrompt="1"/>
          </p:nvPr>
        </p:nvSpPr>
        <p:spPr>
          <a:xfrm>
            <a:off x="736600" y="792090"/>
            <a:ext cx="8507156" cy="2705659"/>
          </a:xfrm>
        </p:spPr>
        <p:txBody>
          <a:bodyPr anchor="t">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Poster title</a:t>
            </a:r>
          </a:p>
        </p:txBody>
      </p:sp>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cxnSp>
        <p:nvCxnSpPr>
          <p:cNvPr id="10" name="Straight Connector 9">
            <a:extLst>
              <a:ext uri="{FF2B5EF4-FFF2-40B4-BE49-F238E27FC236}">
                <a16:creationId xmlns:a16="http://schemas.microsoft.com/office/drawing/2014/main" id="{3CFFDBF9-7C79-4E50-889D-8163AF7FAB05}"/>
              </a:ext>
            </a:extLst>
          </p:cNvPr>
          <p:cNvCxnSpPr>
            <a:cxnSpLocks/>
          </p:cNvCxnSpPr>
          <p:nvPr userDrawn="1"/>
        </p:nvCxnSpPr>
        <p:spPr>
          <a:xfrm>
            <a:off x="735442" y="3623328"/>
            <a:ext cx="104687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26177E-64E8-4D53-896A-20DD500D929E}"/>
              </a:ext>
            </a:extLst>
          </p:cNvPr>
          <p:cNvSpPr>
            <a:spLocks noGrp="1"/>
          </p:cNvSpPr>
          <p:nvPr>
            <p:ph type="body" sz="quarter" idx="13" hasCustomPrompt="1"/>
          </p:nvPr>
        </p:nvSpPr>
        <p:spPr>
          <a:xfrm>
            <a:off x="736021" y="3748900"/>
            <a:ext cx="10468144" cy="1188851"/>
          </a:xfrm>
        </p:spPr>
        <p:txBody>
          <a:bodyPr>
            <a:normAutofit/>
          </a:bodyPr>
          <a:lstStyle>
            <a:lvl1pPr marL="0" indent="0">
              <a:buFontTx/>
              <a:buNone/>
              <a:defRPr sz="20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Authors</a:t>
            </a:r>
          </a:p>
        </p:txBody>
      </p:sp>
      <p:sp>
        <p:nvSpPr>
          <p:cNvPr id="13" name="Text Placeholder 11">
            <a:extLst>
              <a:ext uri="{FF2B5EF4-FFF2-40B4-BE49-F238E27FC236}">
                <a16:creationId xmlns:a16="http://schemas.microsoft.com/office/drawing/2014/main" id="{ED2BAAFB-40EC-4695-B453-1BA623A7D48B}"/>
              </a:ext>
            </a:extLst>
          </p:cNvPr>
          <p:cNvSpPr>
            <a:spLocks noGrp="1"/>
          </p:cNvSpPr>
          <p:nvPr>
            <p:ph type="body" sz="quarter" idx="14" hasCustomPrompt="1"/>
          </p:nvPr>
        </p:nvSpPr>
        <p:spPr>
          <a:xfrm>
            <a:off x="736021" y="5063322"/>
            <a:ext cx="10468144" cy="1141218"/>
          </a:xfrm>
        </p:spPr>
        <p:txBody>
          <a:bodyP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Institutions</a:t>
            </a:r>
          </a:p>
        </p:txBody>
      </p:sp>
      <p:sp>
        <p:nvSpPr>
          <p:cNvPr id="15" name="TextBox 14">
            <a:extLst>
              <a:ext uri="{FF2B5EF4-FFF2-40B4-BE49-F238E27FC236}">
                <a16:creationId xmlns:a16="http://schemas.microsoft.com/office/drawing/2014/main" id="{91CC118F-95DA-41C1-A9FA-C20791ECBAB3}"/>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
        <p:nvSpPr>
          <p:cNvPr id="8" name="Text Placeholder 11">
            <a:extLst>
              <a:ext uri="{FF2B5EF4-FFF2-40B4-BE49-F238E27FC236}">
                <a16:creationId xmlns:a16="http://schemas.microsoft.com/office/drawing/2014/main" id="{19C0E15F-7372-4481-BC18-BE0081563195}"/>
              </a:ext>
            </a:extLst>
          </p:cNvPr>
          <p:cNvSpPr>
            <a:spLocks noGrp="1"/>
          </p:cNvSpPr>
          <p:nvPr>
            <p:ph type="body" sz="quarter" idx="15" hasCustomPrompt="1"/>
          </p:nvPr>
        </p:nvSpPr>
        <p:spPr>
          <a:xfrm>
            <a:off x="0" y="1"/>
            <a:ext cx="1404851" cy="482138"/>
          </a:xfrm>
        </p:spPr>
        <p:txBody>
          <a:bodyPr anchor="ct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Poster </a:t>
            </a:r>
            <a:r>
              <a:rPr lang="en-US" dirty="0" err="1"/>
              <a:t>xxxx</a:t>
            </a:r>
            <a:endParaRPr lang="en-US" dirty="0"/>
          </a:p>
        </p:txBody>
      </p:sp>
      <p:sp>
        <p:nvSpPr>
          <p:cNvPr id="9" name="Text Placeholder 11">
            <a:extLst>
              <a:ext uri="{FF2B5EF4-FFF2-40B4-BE49-F238E27FC236}">
                <a16:creationId xmlns:a16="http://schemas.microsoft.com/office/drawing/2014/main" id="{3F438E9D-C0DC-4D03-9592-402770D297BA}"/>
              </a:ext>
            </a:extLst>
          </p:cNvPr>
          <p:cNvSpPr>
            <a:spLocks noGrp="1"/>
          </p:cNvSpPr>
          <p:nvPr>
            <p:ph type="body" sz="quarter" idx="16" hasCustomPrompt="1"/>
          </p:nvPr>
        </p:nvSpPr>
        <p:spPr>
          <a:xfrm>
            <a:off x="6378635" y="1"/>
            <a:ext cx="2442094" cy="482138"/>
          </a:xfrm>
        </p:spPr>
        <p:txBody>
          <a:bodyPr anchor="ctr">
            <a:normAutofit/>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Presenting author name and email address</a:t>
            </a:r>
          </a:p>
        </p:txBody>
      </p:sp>
      <p:grpSp>
        <p:nvGrpSpPr>
          <p:cNvPr id="11" name="Group 10">
            <a:extLst>
              <a:ext uri="{FF2B5EF4-FFF2-40B4-BE49-F238E27FC236}">
                <a16:creationId xmlns:a16="http://schemas.microsoft.com/office/drawing/2014/main" id="{676421E8-735A-4517-9F27-F0A8AA5F6E83}"/>
              </a:ext>
            </a:extLst>
          </p:cNvPr>
          <p:cNvGrpSpPr/>
          <p:nvPr userDrawn="1"/>
        </p:nvGrpSpPr>
        <p:grpSpPr>
          <a:xfrm>
            <a:off x="8912398" y="96752"/>
            <a:ext cx="288636" cy="288636"/>
            <a:chOff x="323851" y="619793"/>
            <a:chExt cx="288636" cy="288636"/>
          </a:xfrm>
        </p:grpSpPr>
        <p:sp>
          <p:nvSpPr>
            <p:cNvPr id="14" name="Freeform: Shape 13">
              <a:extLst>
                <a:ext uri="{FF2B5EF4-FFF2-40B4-BE49-F238E27FC236}">
                  <a16:creationId xmlns:a16="http://schemas.microsoft.com/office/drawing/2014/main" id="{C1304B80-BD37-4556-9DB6-D9D85C81EA6B}"/>
                </a:ext>
              </a:extLst>
            </p:cNvPr>
            <p:cNvSpPr/>
            <p:nvPr/>
          </p:nvSpPr>
          <p:spPr>
            <a:xfrm>
              <a:off x="323851" y="619793"/>
              <a:ext cx="288636" cy="288636"/>
            </a:xfrm>
            <a:custGeom>
              <a:avLst/>
              <a:gdLst>
                <a:gd name="connsiteX0" fmla="*/ 62459 w 288636"/>
                <a:gd name="connsiteY0" fmla="*/ 148401 h 288636"/>
                <a:gd name="connsiteX1" fmla="*/ 62932 w 288636"/>
                <a:gd name="connsiteY1" fmla="*/ 150767 h 288636"/>
                <a:gd name="connsiteX2" fmla="*/ 62459 w 288636"/>
                <a:gd name="connsiteY2" fmla="*/ 148401 h 288636"/>
                <a:gd name="connsiteX3" fmla="*/ 165138 w 288636"/>
                <a:gd name="connsiteY3" fmla="*/ 24429 h 288636"/>
                <a:gd name="connsiteX4" fmla="*/ 164191 w 288636"/>
                <a:gd name="connsiteY4" fmla="*/ 23483 h 288636"/>
                <a:gd name="connsiteX5" fmla="*/ 152362 w 288636"/>
                <a:gd name="connsiteY5" fmla="*/ 14493 h 288636"/>
                <a:gd name="connsiteX6" fmla="*/ 138640 w 288636"/>
                <a:gd name="connsiteY6" fmla="*/ 15439 h 288636"/>
                <a:gd name="connsiteX7" fmla="*/ 130123 w 288636"/>
                <a:gd name="connsiteY7" fmla="*/ 22063 h 288636"/>
                <a:gd name="connsiteX8" fmla="*/ 126338 w 288636"/>
                <a:gd name="connsiteY8" fmla="*/ 24429 h 288636"/>
                <a:gd name="connsiteX9" fmla="*/ 165138 w 288636"/>
                <a:gd name="connsiteY9" fmla="*/ 24429 h 288636"/>
                <a:gd name="connsiteX10" fmla="*/ 255041 w 288636"/>
                <a:gd name="connsiteY10" fmla="*/ 124742 h 288636"/>
                <a:gd name="connsiteX11" fmla="*/ 257407 w 288636"/>
                <a:gd name="connsiteY11" fmla="*/ 123796 h 288636"/>
                <a:gd name="connsiteX12" fmla="*/ 273968 w 288636"/>
                <a:gd name="connsiteY12" fmla="*/ 111020 h 288636"/>
                <a:gd name="connsiteX13" fmla="*/ 273968 w 288636"/>
                <a:gd name="connsiteY13" fmla="*/ 108181 h 288636"/>
                <a:gd name="connsiteX14" fmla="*/ 256934 w 288636"/>
                <a:gd name="connsiteY14" fmla="*/ 94932 h 288636"/>
                <a:gd name="connsiteX15" fmla="*/ 255041 w 288636"/>
                <a:gd name="connsiteY15" fmla="*/ 93986 h 288636"/>
                <a:gd name="connsiteX16" fmla="*/ 255041 w 288636"/>
                <a:gd name="connsiteY16" fmla="*/ 124742 h 288636"/>
                <a:gd name="connsiteX17" fmla="*/ 36908 w 288636"/>
                <a:gd name="connsiteY17" fmla="*/ 93986 h 288636"/>
                <a:gd name="connsiteX18" fmla="*/ 35015 w 288636"/>
                <a:gd name="connsiteY18" fmla="*/ 95405 h 288636"/>
                <a:gd name="connsiteX19" fmla="*/ 23659 w 288636"/>
                <a:gd name="connsiteY19" fmla="*/ 104396 h 288636"/>
                <a:gd name="connsiteX20" fmla="*/ 17507 w 288636"/>
                <a:gd name="connsiteY20" fmla="*/ 109127 h 288636"/>
                <a:gd name="connsiteX21" fmla="*/ 17507 w 288636"/>
                <a:gd name="connsiteY21" fmla="*/ 111493 h 288636"/>
                <a:gd name="connsiteX22" fmla="*/ 20346 w 288636"/>
                <a:gd name="connsiteY22" fmla="*/ 113386 h 288636"/>
                <a:gd name="connsiteX23" fmla="*/ 35015 w 288636"/>
                <a:gd name="connsiteY23" fmla="*/ 124742 h 288636"/>
                <a:gd name="connsiteX24" fmla="*/ 37381 w 288636"/>
                <a:gd name="connsiteY24" fmla="*/ 125689 h 288636"/>
                <a:gd name="connsiteX25" fmla="*/ 37381 w 288636"/>
                <a:gd name="connsiteY25" fmla="*/ 93986 h 288636"/>
                <a:gd name="connsiteX26" fmla="*/ 12303 w 288636"/>
                <a:gd name="connsiteY26" fmla="*/ 122376 h 288636"/>
                <a:gd name="connsiteX27" fmla="*/ 11829 w 288636"/>
                <a:gd name="connsiteY27" fmla="*/ 123796 h 288636"/>
                <a:gd name="connsiteX28" fmla="*/ 12303 w 288636"/>
                <a:gd name="connsiteY28" fmla="*/ 140357 h 288636"/>
                <a:gd name="connsiteX29" fmla="*/ 12303 w 288636"/>
                <a:gd name="connsiteY29" fmla="*/ 141776 h 288636"/>
                <a:gd name="connsiteX30" fmla="*/ 11829 w 288636"/>
                <a:gd name="connsiteY30" fmla="*/ 181996 h 288636"/>
                <a:gd name="connsiteX31" fmla="*/ 11829 w 288636"/>
                <a:gd name="connsiteY31" fmla="*/ 265275 h 288636"/>
                <a:gd name="connsiteX32" fmla="*/ 12303 w 288636"/>
                <a:gd name="connsiteY32" fmla="*/ 270953 h 288636"/>
                <a:gd name="connsiteX33" fmla="*/ 14668 w 288636"/>
                <a:gd name="connsiteY33" fmla="*/ 271899 h 288636"/>
                <a:gd name="connsiteX34" fmla="*/ 26971 w 288636"/>
                <a:gd name="connsiteY34" fmla="*/ 262436 h 288636"/>
                <a:gd name="connsiteX35" fmla="*/ 48264 w 288636"/>
                <a:gd name="connsiteY35" fmla="*/ 245875 h 288636"/>
                <a:gd name="connsiteX36" fmla="*/ 62459 w 288636"/>
                <a:gd name="connsiteY36" fmla="*/ 234519 h 288636"/>
                <a:gd name="connsiteX37" fmla="*/ 91323 w 288636"/>
                <a:gd name="connsiteY37" fmla="*/ 212279 h 288636"/>
                <a:gd name="connsiteX38" fmla="*/ 108830 w 288636"/>
                <a:gd name="connsiteY38" fmla="*/ 199031 h 288636"/>
                <a:gd name="connsiteX39" fmla="*/ 109776 w 288636"/>
                <a:gd name="connsiteY39" fmla="*/ 197611 h 288636"/>
                <a:gd name="connsiteX40" fmla="*/ 90376 w 288636"/>
                <a:gd name="connsiteY40" fmla="*/ 182469 h 288636"/>
                <a:gd name="connsiteX41" fmla="*/ 70503 w 288636"/>
                <a:gd name="connsiteY41" fmla="*/ 167328 h 288636"/>
                <a:gd name="connsiteX42" fmla="*/ 51103 w 288636"/>
                <a:gd name="connsiteY42" fmla="*/ 152186 h 288636"/>
                <a:gd name="connsiteX43" fmla="*/ 31703 w 288636"/>
                <a:gd name="connsiteY43" fmla="*/ 137045 h 288636"/>
                <a:gd name="connsiteX44" fmla="*/ 12303 w 288636"/>
                <a:gd name="connsiteY44" fmla="*/ 122376 h 288636"/>
                <a:gd name="connsiteX45" fmla="*/ 181226 w 288636"/>
                <a:gd name="connsiteY45" fmla="*/ 198084 h 288636"/>
                <a:gd name="connsiteX46" fmla="*/ 278226 w 288636"/>
                <a:gd name="connsiteY46" fmla="*/ 272846 h 288636"/>
                <a:gd name="connsiteX47" fmla="*/ 279173 w 288636"/>
                <a:gd name="connsiteY47" fmla="*/ 270953 h 288636"/>
                <a:gd name="connsiteX48" fmla="*/ 279646 w 288636"/>
                <a:gd name="connsiteY48" fmla="*/ 266694 h 288636"/>
                <a:gd name="connsiteX49" fmla="*/ 279646 w 288636"/>
                <a:gd name="connsiteY49" fmla="*/ 180104 h 288636"/>
                <a:gd name="connsiteX50" fmla="*/ 279173 w 288636"/>
                <a:gd name="connsiteY50" fmla="*/ 171586 h 288636"/>
                <a:gd name="connsiteX51" fmla="*/ 279173 w 288636"/>
                <a:gd name="connsiteY51" fmla="*/ 170640 h 288636"/>
                <a:gd name="connsiteX52" fmla="*/ 279173 w 288636"/>
                <a:gd name="connsiteY52" fmla="*/ 139411 h 288636"/>
                <a:gd name="connsiteX53" fmla="*/ 279646 w 288636"/>
                <a:gd name="connsiteY53" fmla="*/ 134206 h 288636"/>
                <a:gd name="connsiteX54" fmla="*/ 279646 w 288636"/>
                <a:gd name="connsiteY54" fmla="*/ 123796 h 288636"/>
                <a:gd name="connsiteX55" fmla="*/ 279173 w 288636"/>
                <a:gd name="connsiteY55" fmla="*/ 122376 h 288636"/>
                <a:gd name="connsiteX56" fmla="*/ 181226 w 288636"/>
                <a:gd name="connsiteY56" fmla="*/ 198084 h 288636"/>
                <a:gd name="connsiteX57" fmla="*/ 267343 w 288636"/>
                <a:gd name="connsiteY57" fmla="*/ 279470 h 288636"/>
                <a:gd name="connsiteX58" fmla="*/ 266397 w 288636"/>
                <a:gd name="connsiteY58" fmla="*/ 278524 h 288636"/>
                <a:gd name="connsiteX59" fmla="*/ 258826 w 288636"/>
                <a:gd name="connsiteY59" fmla="*/ 272373 h 288636"/>
                <a:gd name="connsiteX60" fmla="*/ 242738 w 288636"/>
                <a:gd name="connsiteY60" fmla="*/ 260070 h 288636"/>
                <a:gd name="connsiteX61" fmla="*/ 228070 w 288636"/>
                <a:gd name="connsiteY61" fmla="*/ 248241 h 288636"/>
                <a:gd name="connsiteX62" fmla="*/ 212455 w 288636"/>
                <a:gd name="connsiteY62" fmla="*/ 236411 h 288636"/>
                <a:gd name="connsiteX63" fmla="*/ 192109 w 288636"/>
                <a:gd name="connsiteY63" fmla="*/ 220323 h 288636"/>
                <a:gd name="connsiteX64" fmla="*/ 173655 w 288636"/>
                <a:gd name="connsiteY64" fmla="*/ 205655 h 288636"/>
                <a:gd name="connsiteX65" fmla="*/ 170816 w 288636"/>
                <a:gd name="connsiteY65" fmla="*/ 205655 h 288636"/>
                <a:gd name="connsiteX66" fmla="*/ 162299 w 288636"/>
                <a:gd name="connsiteY66" fmla="*/ 212279 h 288636"/>
                <a:gd name="connsiteX67" fmla="*/ 149050 w 288636"/>
                <a:gd name="connsiteY67" fmla="*/ 217958 h 288636"/>
                <a:gd name="connsiteX68" fmla="*/ 132489 w 288636"/>
                <a:gd name="connsiteY68" fmla="*/ 213699 h 288636"/>
                <a:gd name="connsiteX69" fmla="*/ 122079 w 288636"/>
                <a:gd name="connsiteY69" fmla="*/ 205655 h 288636"/>
                <a:gd name="connsiteX70" fmla="*/ 119713 w 288636"/>
                <a:gd name="connsiteY70" fmla="*/ 205655 h 288636"/>
                <a:gd name="connsiteX71" fmla="*/ 98420 w 288636"/>
                <a:gd name="connsiteY71" fmla="*/ 222216 h 288636"/>
                <a:gd name="connsiteX72" fmla="*/ 75235 w 288636"/>
                <a:gd name="connsiteY72" fmla="*/ 240197 h 288636"/>
                <a:gd name="connsiteX73" fmla="*/ 60093 w 288636"/>
                <a:gd name="connsiteY73" fmla="*/ 252026 h 288636"/>
                <a:gd name="connsiteX74" fmla="*/ 30756 w 288636"/>
                <a:gd name="connsiteY74" fmla="*/ 274738 h 288636"/>
                <a:gd name="connsiteX75" fmla="*/ 25551 w 288636"/>
                <a:gd name="connsiteY75" fmla="*/ 278997 h 288636"/>
                <a:gd name="connsiteX76" fmla="*/ 26498 w 288636"/>
                <a:gd name="connsiteY76" fmla="*/ 279943 h 288636"/>
                <a:gd name="connsiteX77" fmla="*/ 267343 w 288636"/>
                <a:gd name="connsiteY77" fmla="*/ 279470 h 288636"/>
                <a:gd name="connsiteX78" fmla="*/ 146211 w 288636"/>
                <a:gd name="connsiteY78" fmla="*/ 36732 h 288636"/>
                <a:gd name="connsiteX79" fmla="*/ 61513 w 288636"/>
                <a:gd name="connsiteY79" fmla="*/ 36732 h 288636"/>
                <a:gd name="connsiteX80" fmla="*/ 55835 w 288636"/>
                <a:gd name="connsiteY80" fmla="*/ 38151 h 288636"/>
                <a:gd name="connsiteX81" fmla="*/ 48737 w 288636"/>
                <a:gd name="connsiteY81" fmla="*/ 49507 h 288636"/>
                <a:gd name="connsiteX82" fmla="*/ 48737 w 288636"/>
                <a:gd name="connsiteY82" fmla="*/ 93986 h 288636"/>
                <a:gd name="connsiteX83" fmla="*/ 48737 w 288636"/>
                <a:gd name="connsiteY83" fmla="*/ 132786 h 288636"/>
                <a:gd name="connsiteX84" fmla="*/ 49683 w 288636"/>
                <a:gd name="connsiteY84" fmla="*/ 136098 h 288636"/>
                <a:gd name="connsiteX85" fmla="*/ 61986 w 288636"/>
                <a:gd name="connsiteY85" fmla="*/ 146035 h 288636"/>
                <a:gd name="connsiteX86" fmla="*/ 69083 w 288636"/>
                <a:gd name="connsiteY86" fmla="*/ 151240 h 288636"/>
                <a:gd name="connsiteX87" fmla="*/ 73815 w 288636"/>
                <a:gd name="connsiteY87" fmla="*/ 155025 h 288636"/>
                <a:gd name="connsiteX88" fmla="*/ 90376 w 288636"/>
                <a:gd name="connsiteY88" fmla="*/ 167328 h 288636"/>
                <a:gd name="connsiteX89" fmla="*/ 96054 w 288636"/>
                <a:gd name="connsiteY89" fmla="*/ 172060 h 288636"/>
                <a:gd name="connsiteX90" fmla="*/ 105991 w 288636"/>
                <a:gd name="connsiteY90" fmla="*/ 180104 h 288636"/>
                <a:gd name="connsiteX91" fmla="*/ 130123 w 288636"/>
                <a:gd name="connsiteY91" fmla="*/ 199031 h 288636"/>
                <a:gd name="connsiteX92" fmla="*/ 139586 w 288636"/>
                <a:gd name="connsiteY92" fmla="*/ 206128 h 288636"/>
                <a:gd name="connsiteX93" fmla="*/ 152362 w 288636"/>
                <a:gd name="connsiteY93" fmla="*/ 206128 h 288636"/>
                <a:gd name="connsiteX94" fmla="*/ 169396 w 288636"/>
                <a:gd name="connsiteY94" fmla="*/ 193352 h 288636"/>
                <a:gd name="connsiteX95" fmla="*/ 188797 w 288636"/>
                <a:gd name="connsiteY95" fmla="*/ 178684 h 288636"/>
                <a:gd name="connsiteX96" fmla="*/ 190216 w 288636"/>
                <a:gd name="connsiteY96" fmla="*/ 177265 h 288636"/>
                <a:gd name="connsiteX97" fmla="*/ 192582 w 288636"/>
                <a:gd name="connsiteY97" fmla="*/ 174899 h 288636"/>
                <a:gd name="connsiteX98" fmla="*/ 195894 w 288636"/>
                <a:gd name="connsiteY98" fmla="*/ 172533 h 288636"/>
                <a:gd name="connsiteX99" fmla="*/ 209616 w 288636"/>
                <a:gd name="connsiteY99" fmla="*/ 162123 h 288636"/>
                <a:gd name="connsiteX100" fmla="*/ 212928 w 288636"/>
                <a:gd name="connsiteY100" fmla="*/ 159284 h 288636"/>
                <a:gd name="connsiteX101" fmla="*/ 214821 w 288636"/>
                <a:gd name="connsiteY101" fmla="*/ 157391 h 288636"/>
                <a:gd name="connsiteX102" fmla="*/ 225231 w 288636"/>
                <a:gd name="connsiteY102" fmla="*/ 149820 h 288636"/>
                <a:gd name="connsiteX103" fmla="*/ 233275 w 288636"/>
                <a:gd name="connsiteY103" fmla="*/ 143669 h 288636"/>
                <a:gd name="connsiteX104" fmla="*/ 242265 w 288636"/>
                <a:gd name="connsiteY104" fmla="*/ 136572 h 288636"/>
                <a:gd name="connsiteX105" fmla="*/ 243685 w 288636"/>
                <a:gd name="connsiteY105" fmla="*/ 132786 h 288636"/>
                <a:gd name="connsiteX106" fmla="*/ 243685 w 288636"/>
                <a:gd name="connsiteY106" fmla="*/ 127581 h 288636"/>
                <a:gd name="connsiteX107" fmla="*/ 243685 w 288636"/>
                <a:gd name="connsiteY107" fmla="*/ 49507 h 288636"/>
                <a:gd name="connsiteX108" fmla="*/ 242265 w 288636"/>
                <a:gd name="connsiteY108" fmla="*/ 43829 h 288636"/>
                <a:gd name="connsiteX109" fmla="*/ 230909 w 288636"/>
                <a:gd name="connsiteY109" fmla="*/ 37205 h 288636"/>
                <a:gd name="connsiteX110" fmla="*/ 146211 w 288636"/>
                <a:gd name="connsiteY110" fmla="*/ 36732 h 288636"/>
                <a:gd name="connsiteX111" fmla="*/ 145264 w 288636"/>
                <a:gd name="connsiteY111" fmla="*/ 291773 h 288636"/>
                <a:gd name="connsiteX112" fmla="*/ 27917 w 288636"/>
                <a:gd name="connsiteY112" fmla="*/ 291773 h 288636"/>
                <a:gd name="connsiteX113" fmla="*/ 19400 w 288636"/>
                <a:gd name="connsiteY113" fmla="*/ 290826 h 288636"/>
                <a:gd name="connsiteX114" fmla="*/ 6151 w 288636"/>
                <a:gd name="connsiteY114" fmla="*/ 283256 h 288636"/>
                <a:gd name="connsiteX115" fmla="*/ 473 w 288636"/>
                <a:gd name="connsiteY115" fmla="*/ 266694 h 288636"/>
                <a:gd name="connsiteX116" fmla="*/ 473 w 288636"/>
                <a:gd name="connsiteY116" fmla="*/ 179630 h 288636"/>
                <a:gd name="connsiteX117" fmla="*/ 473 w 288636"/>
                <a:gd name="connsiteY117" fmla="*/ 150767 h 288636"/>
                <a:gd name="connsiteX118" fmla="*/ 473 w 288636"/>
                <a:gd name="connsiteY118" fmla="*/ 142723 h 288636"/>
                <a:gd name="connsiteX119" fmla="*/ 0 w 288636"/>
                <a:gd name="connsiteY119" fmla="*/ 135152 h 288636"/>
                <a:gd name="connsiteX120" fmla="*/ 473 w 288636"/>
                <a:gd name="connsiteY120" fmla="*/ 114332 h 288636"/>
                <a:gd name="connsiteX121" fmla="*/ 473 w 288636"/>
                <a:gd name="connsiteY121" fmla="*/ 109127 h 288636"/>
                <a:gd name="connsiteX122" fmla="*/ 2839 w 288636"/>
                <a:gd name="connsiteY122" fmla="*/ 104396 h 288636"/>
                <a:gd name="connsiteX123" fmla="*/ 20820 w 288636"/>
                <a:gd name="connsiteY123" fmla="*/ 90674 h 288636"/>
                <a:gd name="connsiteX124" fmla="*/ 34069 w 288636"/>
                <a:gd name="connsiteY124" fmla="*/ 80264 h 288636"/>
                <a:gd name="connsiteX125" fmla="*/ 36908 w 288636"/>
                <a:gd name="connsiteY125" fmla="*/ 75059 h 288636"/>
                <a:gd name="connsiteX126" fmla="*/ 36908 w 288636"/>
                <a:gd name="connsiteY126" fmla="*/ 48561 h 288636"/>
                <a:gd name="connsiteX127" fmla="*/ 53469 w 288636"/>
                <a:gd name="connsiteY127" fmla="*/ 25376 h 288636"/>
                <a:gd name="connsiteX128" fmla="*/ 61039 w 288636"/>
                <a:gd name="connsiteY128" fmla="*/ 23956 h 288636"/>
                <a:gd name="connsiteX129" fmla="*/ 103625 w 288636"/>
                <a:gd name="connsiteY129" fmla="*/ 23956 h 288636"/>
                <a:gd name="connsiteX130" fmla="*/ 107884 w 288636"/>
                <a:gd name="connsiteY130" fmla="*/ 22537 h 288636"/>
                <a:gd name="connsiteX131" fmla="*/ 130596 w 288636"/>
                <a:gd name="connsiteY131" fmla="*/ 5029 h 288636"/>
                <a:gd name="connsiteX132" fmla="*/ 159460 w 288636"/>
                <a:gd name="connsiteY132" fmla="*/ 4556 h 288636"/>
                <a:gd name="connsiteX133" fmla="*/ 177913 w 288636"/>
                <a:gd name="connsiteY133" fmla="*/ 18751 h 288636"/>
                <a:gd name="connsiteX134" fmla="*/ 184538 w 288636"/>
                <a:gd name="connsiteY134" fmla="*/ 23483 h 288636"/>
                <a:gd name="connsiteX135" fmla="*/ 187850 w 288636"/>
                <a:gd name="connsiteY135" fmla="*/ 24429 h 288636"/>
                <a:gd name="connsiteX136" fmla="*/ 230436 w 288636"/>
                <a:gd name="connsiteY136" fmla="*/ 24429 h 288636"/>
                <a:gd name="connsiteX137" fmla="*/ 243685 w 288636"/>
                <a:gd name="connsiteY137" fmla="*/ 28215 h 288636"/>
                <a:gd name="connsiteX138" fmla="*/ 255041 w 288636"/>
                <a:gd name="connsiteY138" fmla="*/ 48088 h 288636"/>
                <a:gd name="connsiteX139" fmla="*/ 255041 w 288636"/>
                <a:gd name="connsiteY139" fmla="*/ 75059 h 288636"/>
                <a:gd name="connsiteX140" fmla="*/ 257407 w 288636"/>
                <a:gd name="connsiteY140" fmla="*/ 80264 h 288636"/>
                <a:gd name="connsiteX141" fmla="*/ 272075 w 288636"/>
                <a:gd name="connsiteY141" fmla="*/ 91147 h 288636"/>
                <a:gd name="connsiteX142" fmla="*/ 283431 w 288636"/>
                <a:gd name="connsiteY142" fmla="*/ 100137 h 288636"/>
                <a:gd name="connsiteX143" fmla="*/ 287217 w 288636"/>
                <a:gd name="connsiteY143" fmla="*/ 103449 h 288636"/>
                <a:gd name="connsiteX144" fmla="*/ 291475 w 288636"/>
                <a:gd name="connsiteY144" fmla="*/ 111493 h 288636"/>
                <a:gd name="connsiteX145" fmla="*/ 291002 w 288636"/>
                <a:gd name="connsiteY145" fmla="*/ 130893 h 288636"/>
                <a:gd name="connsiteX146" fmla="*/ 291002 w 288636"/>
                <a:gd name="connsiteY146" fmla="*/ 131840 h 288636"/>
                <a:gd name="connsiteX147" fmla="*/ 291475 w 288636"/>
                <a:gd name="connsiteY147" fmla="*/ 138937 h 288636"/>
                <a:gd name="connsiteX148" fmla="*/ 291475 w 288636"/>
                <a:gd name="connsiteY148" fmla="*/ 155499 h 288636"/>
                <a:gd name="connsiteX149" fmla="*/ 291002 w 288636"/>
                <a:gd name="connsiteY149" fmla="*/ 165908 h 288636"/>
                <a:gd name="connsiteX150" fmla="*/ 291475 w 288636"/>
                <a:gd name="connsiteY150" fmla="*/ 173952 h 288636"/>
                <a:gd name="connsiteX151" fmla="*/ 291002 w 288636"/>
                <a:gd name="connsiteY151" fmla="*/ 177265 h 288636"/>
                <a:gd name="connsiteX152" fmla="*/ 291002 w 288636"/>
                <a:gd name="connsiteY152" fmla="*/ 178684 h 288636"/>
                <a:gd name="connsiteX153" fmla="*/ 291475 w 288636"/>
                <a:gd name="connsiteY153" fmla="*/ 184835 h 288636"/>
                <a:gd name="connsiteX154" fmla="*/ 291475 w 288636"/>
                <a:gd name="connsiteY154" fmla="*/ 267168 h 288636"/>
                <a:gd name="connsiteX155" fmla="*/ 282012 w 288636"/>
                <a:gd name="connsiteY155" fmla="*/ 287041 h 288636"/>
                <a:gd name="connsiteX156" fmla="*/ 266397 w 288636"/>
                <a:gd name="connsiteY156" fmla="*/ 292246 h 288636"/>
                <a:gd name="connsiteX157" fmla="*/ 235168 w 288636"/>
                <a:gd name="connsiteY157" fmla="*/ 292246 h 288636"/>
                <a:gd name="connsiteX158" fmla="*/ 145264 w 288636"/>
                <a:gd name="connsiteY158" fmla="*/ 292246 h 28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88636" h="288636">
                  <a:moveTo>
                    <a:pt x="62459" y="148401"/>
                  </a:moveTo>
                  <a:cubicBezTo>
                    <a:pt x="61513" y="149347"/>
                    <a:pt x="61513" y="149820"/>
                    <a:pt x="62932" y="150767"/>
                  </a:cubicBezTo>
                  <a:cubicBezTo>
                    <a:pt x="62459" y="149820"/>
                    <a:pt x="62459" y="149347"/>
                    <a:pt x="62459" y="148401"/>
                  </a:cubicBezTo>
                  <a:moveTo>
                    <a:pt x="165138" y="24429"/>
                  </a:moveTo>
                  <a:cubicBezTo>
                    <a:pt x="164665" y="23956"/>
                    <a:pt x="164665" y="23483"/>
                    <a:pt x="164191" y="23483"/>
                  </a:cubicBezTo>
                  <a:cubicBezTo>
                    <a:pt x="160406" y="20644"/>
                    <a:pt x="156147" y="17332"/>
                    <a:pt x="152362" y="14493"/>
                  </a:cubicBezTo>
                  <a:cubicBezTo>
                    <a:pt x="148577" y="11654"/>
                    <a:pt x="142425" y="12127"/>
                    <a:pt x="138640" y="15439"/>
                  </a:cubicBezTo>
                  <a:cubicBezTo>
                    <a:pt x="135801" y="17805"/>
                    <a:pt x="132962" y="19698"/>
                    <a:pt x="130123" y="22063"/>
                  </a:cubicBezTo>
                  <a:cubicBezTo>
                    <a:pt x="128703" y="22537"/>
                    <a:pt x="127757" y="23483"/>
                    <a:pt x="126338" y="24429"/>
                  </a:cubicBezTo>
                  <a:cubicBezTo>
                    <a:pt x="129177" y="24902"/>
                    <a:pt x="162772" y="24902"/>
                    <a:pt x="165138" y="24429"/>
                  </a:cubicBezTo>
                  <a:moveTo>
                    <a:pt x="255041" y="124742"/>
                  </a:moveTo>
                  <a:cubicBezTo>
                    <a:pt x="256460" y="125215"/>
                    <a:pt x="256934" y="124269"/>
                    <a:pt x="257407" y="123796"/>
                  </a:cubicBezTo>
                  <a:cubicBezTo>
                    <a:pt x="263085" y="119537"/>
                    <a:pt x="268290" y="115279"/>
                    <a:pt x="273968" y="111020"/>
                  </a:cubicBezTo>
                  <a:cubicBezTo>
                    <a:pt x="275387" y="110074"/>
                    <a:pt x="275387" y="109127"/>
                    <a:pt x="273968" y="108181"/>
                  </a:cubicBezTo>
                  <a:cubicBezTo>
                    <a:pt x="268290" y="103923"/>
                    <a:pt x="262612" y="99191"/>
                    <a:pt x="256934" y="94932"/>
                  </a:cubicBezTo>
                  <a:cubicBezTo>
                    <a:pt x="256460" y="94459"/>
                    <a:pt x="255987" y="94459"/>
                    <a:pt x="255041" y="93986"/>
                  </a:cubicBezTo>
                  <a:lnTo>
                    <a:pt x="255041" y="124742"/>
                  </a:lnTo>
                  <a:close/>
                  <a:moveTo>
                    <a:pt x="36908" y="93986"/>
                  </a:moveTo>
                  <a:cubicBezTo>
                    <a:pt x="35961" y="94459"/>
                    <a:pt x="35488" y="94932"/>
                    <a:pt x="35015" y="95405"/>
                  </a:cubicBezTo>
                  <a:cubicBezTo>
                    <a:pt x="31229" y="98244"/>
                    <a:pt x="27444" y="101557"/>
                    <a:pt x="23659" y="104396"/>
                  </a:cubicBezTo>
                  <a:cubicBezTo>
                    <a:pt x="21766" y="105815"/>
                    <a:pt x="19400" y="107708"/>
                    <a:pt x="17507" y="109127"/>
                  </a:cubicBezTo>
                  <a:cubicBezTo>
                    <a:pt x="16561" y="110074"/>
                    <a:pt x="16561" y="110547"/>
                    <a:pt x="17507" y="111493"/>
                  </a:cubicBezTo>
                  <a:cubicBezTo>
                    <a:pt x="18454" y="111966"/>
                    <a:pt x="19400" y="112913"/>
                    <a:pt x="20346" y="113386"/>
                  </a:cubicBezTo>
                  <a:cubicBezTo>
                    <a:pt x="25078" y="117171"/>
                    <a:pt x="29810" y="120957"/>
                    <a:pt x="35015" y="124742"/>
                  </a:cubicBezTo>
                  <a:cubicBezTo>
                    <a:pt x="35488" y="125215"/>
                    <a:pt x="36434" y="126162"/>
                    <a:pt x="37381" y="125689"/>
                  </a:cubicBezTo>
                  <a:lnTo>
                    <a:pt x="37381" y="93986"/>
                  </a:lnTo>
                  <a:close/>
                  <a:moveTo>
                    <a:pt x="12303" y="122376"/>
                  </a:moveTo>
                  <a:cubicBezTo>
                    <a:pt x="12303" y="123323"/>
                    <a:pt x="11829" y="123323"/>
                    <a:pt x="11829" y="123796"/>
                  </a:cubicBezTo>
                  <a:cubicBezTo>
                    <a:pt x="12303" y="129474"/>
                    <a:pt x="11356" y="134679"/>
                    <a:pt x="12303" y="140357"/>
                  </a:cubicBezTo>
                  <a:cubicBezTo>
                    <a:pt x="12303" y="140830"/>
                    <a:pt x="12303" y="141303"/>
                    <a:pt x="12303" y="141776"/>
                  </a:cubicBezTo>
                  <a:cubicBezTo>
                    <a:pt x="12303" y="155025"/>
                    <a:pt x="11829" y="168274"/>
                    <a:pt x="11829" y="181996"/>
                  </a:cubicBezTo>
                  <a:cubicBezTo>
                    <a:pt x="11829" y="209914"/>
                    <a:pt x="11829" y="237358"/>
                    <a:pt x="11829" y="265275"/>
                  </a:cubicBezTo>
                  <a:cubicBezTo>
                    <a:pt x="11829" y="267168"/>
                    <a:pt x="11829" y="269060"/>
                    <a:pt x="12303" y="270953"/>
                  </a:cubicBezTo>
                  <a:cubicBezTo>
                    <a:pt x="12303" y="272846"/>
                    <a:pt x="13249" y="273319"/>
                    <a:pt x="14668" y="271899"/>
                  </a:cubicBezTo>
                  <a:cubicBezTo>
                    <a:pt x="18927" y="269060"/>
                    <a:pt x="22712" y="265748"/>
                    <a:pt x="26971" y="262436"/>
                  </a:cubicBezTo>
                  <a:cubicBezTo>
                    <a:pt x="34069" y="256758"/>
                    <a:pt x="41166" y="251080"/>
                    <a:pt x="48264" y="245875"/>
                  </a:cubicBezTo>
                  <a:cubicBezTo>
                    <a:pt x="52996" y="242089"/>
                    <a:pt x="57727" y="238304"/>
                    <a:pt x="62459" y="234519"/>
                  </a:cubicBezTo>
                  <a:cubicBezTo>
                    <a:pt x="71922" y="226948"/>
                    <a:pt x="81386" y="219850"/>
                    <a:pt x="91323" y="212279"/>
                  </a:cubicBezTo>
                  <a:cubicBezTo>
                    <a:pt x="97001" y="208021"/>
                    <a:pt x="103152" y="203289"/>
                    <a:pt x="108830" y="199031"/>
                  </a:cubicBezTo>
                  <a:cubicBezTo>
                    <a:pt x="109303" y="198557"/>
                    <a:pt x="109303" y="198557"/>
                    <a:pt x="109776" y="197611"/>
                  </a:cubicBezTo>
                  <a:cubicBezTo>
                    <a:pt x="103152" y="192406"/>
                    <a:pt x="96528" y="187674"/>
                    <a:pt x="90376" y="182469"/>
                  </a:cubicBezTo>
                  <a:cubicBezTo>
                    <a:pt x="83752" y="177265"/>
                    <a:pt x="77127" y="172533"/>
                    <a:pt x="70503" y="167328"/>
                  </a:cubicBezTo>
                  <a:cubicBezTo>
                    <a:pt x="63879" y="162123"/>
                    <a:pt x="57727" y="156918"/>
                    <a:pt x="51103" y="152186"/>
                  </a:cubicBezTo>
                  <a:cubicBezTo>
                    <a:pt x="44478" y="147455"/>
                    <a:pt x="38327" y="141776"/>
                    <a:pt x="31703" y="137045"/>
                  </a:cubicBezTo>
                  <a:cubicBezTo>
                    <a:pt x="26025" y="132313"/>
                    <a:pt x="19400" y="127581"/>
                    <a:pt x="12303" y="122376"/>
                  </a:cubicBezTo>
                  <a:moveTo>
                    <a:pt x="181226" y="198084"/>
                  </a:moveTo>
                  <a:cubicBezTo>
                    <a:pt x="213875" y="223162"/>
                    <a:pt x="246051" y="247767"/>
                    <a:pt x="278226" y="272846"/>
                  </a:cubicBezTo>
                  <a:cubicBezTo>
                    <a:pt x="278700" y="271899"/>
                    <a:pt x="279173" y="271426"/>
                    <a:pt x="279173" y="270953"/>
                  </a:cubicBezTo>
                  <a:cubicBezTo>
                    <a:pt x="279646" y="269534"/>
                    <a:pt x="279646" y="268114"/>
                    <a:pt x="279646" y="266694"/>
                  </a:cubicBezTo>
                  <a:cubicBezTo>
                    <a:pt x="279646" y="237831"/>
                    <a:pt x="279646" y="208967"/>
                    <a:pt x="279646" y="180104"/>
                  </a:cubicBezTo>
                  <a:cubicBezTo>
                    <a:pt x="279646" y="177265"/>
                    <a:pt x="280119" y="174425"/>
                    <a:pt x="279173" y="171586"/>
                  </a:cubicBezTo>
                  <a:cubicBezTo>
                    <a:pt x="279173" y="171113"/>
                    <a:pt x="279173" y="171113"/>
                    <a:pt x="279173" y="170640"/>
                  </a:cubicBezTo>
                  <a:cubicBezTo>
                    <a:pt x="279173" y="160230"/>
                    <a:pt x="279173" y="149820"/>
                    <a:pt x="279173" y="139411"/>
                  </a:cubicBezTo>
                  <a:cubicBezTo>
                    <a:pt x="279173" y="137518"/>
                    <a:pt x="279646" y="136098"/>
                    <a:pt x="279646" y="134206"/>
                  </a:cubicBezTo>
                  <a:cubicBezTo>
                    <a:pt x="279646" y="130893"/>
                    <a:pt x="279646" y="127581"/>
                    <a:pt x="279646" y="123796"/>
                  </a:cubicBezTo>
                  <a:cubicBezTo>
                    <a:pt x="279646" y="123323"/>
                    <a:pt x="279173" y="122849"/>
                    <a:pt x="279173" y="122376"/>
                  </a:cubicBezTo>
                  <a:cubicBezTo>
                    <a:pt x="246524" y="147455"/>
                    <a:pt x="214348" y="172533"/>
                    <a:pt x="181226" y="198084"/>
                  </a:cubicBezTo>
                  <a:moveTo>
                    <a:pt x="267343" y="279470"/>
                  </a:moveTo>
                  <a:cubicBezTo>
                    <a:pt x="266870" y="278997"/>
                    <a:pt x="266870" y="278524"/>
                    <a:pt x="266397" y="278524"/>
                  </a:cubicBezTo>
                  <a:cubicBezTo>
                    <a:pt x="264031" y="276631"/>
                    <a:pt x="261192" y="274265"/>
                    <a:pt x="258826" y="272373"/>
                  </a:cubicBezTo>
                  <a:cubicBezTo>
                    <a:pt x="253621" y="268114"/>
                    <a:pt x="247943" y="264329"/>
                    <a:pt x="242738" y="260070"/>
                  </a:cubicBezTo>
                  <a:cubicBezTo>
                    <a:pt x="238007" y="256285"/>
                    <a:pt x="232802" y="252026"/>
                    <a:pt x="228070" y="248241"/>
                  </a:cubicBezTo>
                  <a:cubicBezTo>
                    <a:pt x="222865" y="244455"/>
                    <a:pt x="217660" y="240670"/>
                    <a:pt x="212455" y="236411"/>
                  </a:cubicBezTo>
                  <a:cubicBezTo>
                    <a:pt x="205831" y="231206"/>
                    <a:pt x="198733" y="225528"/>
                    <a:pt x="192109" y="220323"/>
                  </a:cubicBezTo>
                  <a:cubicBezTo>
                    <a:pt x="185957" y="215592"/>
                    <a:pt x="179806" y="210860"/>
                    <a:pt x="173655" y="205655"/>
                  </a:cubicBezTo>
                  <a:cubicBezTo>
                    <a:pt x="172709" y="204709"/>
                    <a:pt x="171762" y="204709"/>
                    <a:pt x="170816" y="205655"/>
                  </a:cubicBezTo>
                  <a:cubicBezTo>
                    <a:pt x="167977" y="208021"/>
                    <a:pt x="165138" y="210387"/>
                    <a:pt x="162299" y="212279"/>
                  </a:cubicBezTo>
                  <a:cubicBezTo>
                    <a:pt x="158513" y="215592"/>
                    <a:pt x="153782" y="217484"/>
                    <a:pt x="149050" y="217958"/>
                  </a:cubicBezTo>
                  <a:cubicBezTo>
                    <a:pt x="142899" y="218431"/>
                    <a:pt x="137694" y="217011"/>
                    <a:pt x="132489" y="213699"/>
                  </a:cubicBezTo>
                  <a:cubicBezTo>
                    <a:pt x="129177" y="210860"/>
                    <a:pt x="125391" y="208494"/>
                    <a:pt x="122079" y="205655"/>
                  </a:cubicBezTo>
                  <a:cubicBezTo>
                    <a:pt x="121133" y="204709"/>
                    <a:pt x="120186" y="205182"/>
                    <a:pt x="119713" y="205655"/>
                  </a:cubicBezTo>
                  <a:cubicBezTo>
                    <a:pt x="112615" y="211333"/>
                    <a:pt x="105518" y="216538"/>
                    <a:pt x="98420" y="222216"/>
                  </a:cubicBezTo>
                  <a:cubicBezTo>
                    <a:pt x="90849" y="228367"/>
                    <a:pt x="82805" y="234519"/>
                    <a:pt x="75235" y="240197"/>
                  </a:cubicBezTo>
                  <a:cubicBezTo>
                    <a:pt x="70030" y="243982"/>
                    <a:pt x="65298" y="248241"/>
                    <a:pt x="60093" y="252026"/>
                  </a:cubicBezTo>
                  <a:cubicBezTo>
                    <a:pt x="50156" y="259597"/>
                    <a:pt x="40693" y="267168"/>
                    <a:pt x="30756" y="274738"/>
                  </a:cubicBezTo>
                  <a:cubicBezTo>
                    <a:pt x="28864" y="276158"/>
                    <a:pt x="27444" y="277577"/>
                    <a:pt x="25551" y="278997"/>
                  </a:cubicBezTo>
                  <a:cubicBezTo>
                    <a:pt x="25078" y="279943"/>
                    <a:pt x="25551" y="279943"/>
                    <a:pt x="26498" y="279943"/>
                  </a:cubicBezTo>
                  <a:cubicBezTo>
                    <a:pt x="44952" y="280890"/>
                    <a:pt x="264504" y="280417"/>
                    <a:pt x="267343" y="279470"/>
                  </a:cubicBezTo>
                  <a:moveTo>
                    <a:pt x="146211" y="36732"/>
                  </a:moveTo>
                  <a:cubicBezTo>
                    <a:pt x="117820" y="36732"/>
                    <a:pt x="89903" y="36732"/>
                    <a:pt x="61513" y="36732"/>
                  </a:cubicBezTo>
                  <a:cubicBezTo>
                    <a:pt x="59620" y="36732"/>
                    <a:pt x="57254" y="36732"/>
                    <a:pt x="55835" y="38151"/>
                  </a:cubicBezTo>
                  <a:cubicBezTo>
                    <a:pt x="51103" y="40517"/>
                    <a:pt x="48737" y="44303"/>
                    <a:pt x="48737" y="49507"/>
                  </a:cubicBezTo>
                  <a:cubicBezTo>
                    <a:pt x="48737" y="64176"/>
                    <a:pt x="48737" y="78844"/>
                    <a:pt x="48737" y="93986"/>
                  </a:cubicBezTo>
                  <a:cubicBezTo>
                    <a:pt x="48737" y="106762"/>
                    <a:pt x="48737" y="120010"/>
                    <a:pt x="48737" y="132786"/>
                  </a:cubicBezTo>
                  <a:cubicBezTo>
                    <a:pt x="48737" y="134206"/>
                    <a:pt x="48737" y="135152"/>
                    <a:pt x="49683" y="136098"/>
                  </a:cubicBezTo>
                  <a:cubicBezTo>
                    <a:pt x="53942" y="139411"/>
                    <a:pt x="57727" y="142723"/>
                    <a:pt x="61986" y="146035"/>
                  </a:cubicBezTo>
                  <a:cubicBezTo>
                    <a:pt x="64352" y="147928"/>
                    <a:pt x="66718" y="149347"/>
                    <a:pt x="69083" y="151240"/>
                  </a:cubicBezTo>
                  <a:cubicBezTo>
                    <a:pt x="70503" y="152659"/>
                    <a:pt x="71922" y="154079"/>
                    <a:pt x="73815" y="155025"/>
                  </a:cubicBezTo>
                  <a:cubicBezTo>
                    <a:pt x="79493" y="158811"/>
                    <a:pt x="84225" y="164016"/>
                    <a:pt x="90376" y="167328"/>
                  </a:cubicBezTo>
                  <a:cubicBezTo>
                    <a:pt x="92269" y="168747"/>
                    <a:pt x="94162" y="170167"/>
                    <a:pt x="96054" y="172060"/>
                  </a:cubicBezTo>
                  <a:cubicBezTo>
                    <a:pt x="99367" y="174899"/>
                    <a:pt x="102679" y="177265"/>
                    <a:pt x="105991" y="180104"/>
                  </a:cubicBezTo>
                  <a:cubicBezTo>
                    <a:pt x="114035" y="186255"/>
                    <a:pt x="122079" y="192879"/>
                    <a:pt x="130123" y="199031"/>
                  </a:cubicBezTo>
                  <a:cubicBezTo>
                    <a:pt x="132962" y="201396"/>
                    <a:pt x="136274" y="203762"/>
                    <a:pt x="139586" y="206128"/>
                  </a:cubicBezTo>
                  <a:cubicBezTo>
                    <a:pt x="142899" y="208494"/>
                    <a:pt x="149050" y="208494"/>
                    <a:pt x="152362" y="206128"/>
                  </a:cubicBezTo>
                  <a:cubicBezTo>
                    <a:pt x="158040" y="201870"/>
                    <a:pt x="163718" y="197611"/>
                    <a:pt x="169396" y="193352"/>
                  </a:cubicBezTo>
                  <a:cubicBezTo>
                    <a:pt x="176021" y="188621"/>
                    <a:pt x="182172" y="183889"/>
                    <a:pt x="188797" y="178684"/>
                  </a:cubicBezTo>
                  <a:cubicBezTo>
                    <a:pt x="189270" y="178211"/>
                    <a:pt x="189743" y="177738"/>
                    <a:pt x="190216" y="177265"/>
                  </a:cubicBezTo>
                  <a:cubicBezTo>
                    <a:pt x="191162" y="176318"/>
                    <a:pt x="191636" y="175845"/>
                    <a:pt x="192582" y="174899"/>
                  </a:cubicBezTo>
                  <a:cubicBezTo>
                    <a:pt x="193528" y="173952"/>
                    <a:pt x="194948" y="173006"/>
                    <a:pt x="195894" y="172533"/>
                  </a:cubicBezTo>
                  <a:cubicBezTo>
                    <a:pt x="200626" y="169221"/>
                    <a:pt x="205358" y="165435"/>
                    <a:pt x="209616" y="162123"/>
                  </a:cubicBezTo>
                  <a:cubicBezTo>
                    <a:pt x="210563" y="161177"/>
                    <a:pt x="211982" y="160230"/>
                    <a:pt x="212928" y="159284"/>
                  </a:cubicBezTo>
                  <a:cubicBezTo>
                    <a:pt x="213402" y="158811"/>
                    <a:pt x="214348" y="157864"/>
                    <a:pt x="214821" y="157391"/>
                  </a:cubicBezTo>
                  <a:cubicBezTo>
                    <a:pt x="218133" y="154552"/>
                    <a:pt x="221919" y="152186"/>
                    <a:pt x="225231" y="149820"/>
                  </a:cubicBezTo>
                  <a:cubicBezTo>
                    <a:pt x="228070" y="147928"/>
                    <a:pt x="230909" y="145562"/>
                    <a:pt x="233275" y="143669"/>
                  </a:cubicBezTo>
                  <a:cubicBezTo>
                    <a:pt x="236114" y="141303"/>
                    <a:pt x="238953" y="138937"/>
                    <a:pt x="242265" y="136572"/>
                  </a:cubicBezTo>
                  <a:cubicBezTo>
                    <a:pt x="243212" y="135625"/>
                    <a:pt x="243685" y="134206"/>
                    <a:pt x="243685" y="132786"/>
                  </a:cubicBezTo>
                  <a:cubicBezTo>
                    <a:pt x="243685" y="130893"/>
                    <a:pt x="243685" y="129474"/>
                    <a:pt x="243685" y="127581"/>
                  </a:cubicBezTo>
                  <a:cubicBezTo>
                    <a:pt x="243685" y="101557"/>
                    <a:pt x="243685" y="75532"/>
                    <a:pt x="243685" y="49507"/>
                  </a:cubicBezTo>
                  <a:cubicBezTo>
                    <a:pt x="243685" y="47615"/>
                    <a:pt x="243685" y="45249"/>
                    <a:pt x="242265" y="43829"/>
                  </a:cubicBezTo>
                  <a:cubicBezTo>
                    <a:pt x="239426" y="39571"/>
                    <a:pt x="236114" y="37205"/>
                    <a:pt x="230909" y="37205"/>
                  </a:cubicBezTo>
                  <a:cubicBezTo>
                    <a:pt x="202519" y="36732"/>
                    <a:pt x="174128" y="36732"/>
                    <a:pt x="146211" y="36732"/>
                  </a:cubicBezTo>
                  <a:moveTo>
                    <a:pt x="145264" y="291773"/>
                  </a:moveTo>
                  <a:cubicBezTo>
                    <a:pt x="105991" y="291773"/>
                    <a:pt x="67191" y="291773"/>
                    <a:pt x="27917" y="291773"/>
                  </a:cubicBezTo>
                  <a:cubicBezTo>
                    <a:pt x="25078" y="291773"/>
                    <a:pt x="22239" y="291773"/>
                    <a:pt x="19400" y="290826"/>
                  </a:cubicBezTo>
                  <a:cubicBezTo>
                    <a:pt x="14195" y="289880"/>
                    <a:pt x="9937" y="287041"/>
                    <a:pt x="6151" y="283256"/>
                  </a:cubicBezTo>
                  <a:cubicBezTo>
                    <a:pt x="1893" y="278524"/>
                    <a:pt x="473" y="272846"/>
                    <a:pt x="473" y="266694"/>
                  </a:cubicBezTo>
                  <a:cubicBezTo>
                    <a:pt x="473" y="237358"/>
                    <a:pt x="473" y="208494"/>
                    <a:pt x="473" y="179630"/>
                  </a:cubicBezTo>
                  <a:cubicBezTo>
                    <a:pt x="473" y="170167"/>
                    <a:pt x="473" y="160230"/>
                    <a:pt x="473" y="150767"/>
                  </a:cubicBezTo>
                  <a:cubicBezTo>
                    <a:pt x="473" y="147928"/>
                    <a:pt x="946" y="145562"/>
                    <a:pt x="473" y="142723"/>
                  </a:cubicBezTo>
                  <a:cubicBezTo>
                    <a:pt x="0" y="140357"/>
                    <a:pt x="0" y="137518"/>
                    <a:pt x="0" y="135152"/>
                  </a:cubicBezTo>
                  <a:cubicBezTo>
                    <a:pt x="946" y="128054"/>
                    <a:pt x="0" y="121430"/>
                    <a:pt x="473" y="114332"/>
                  </a:cubicBezTo>
                  <a:cubicBezTo>
                    <a:pt x="473" y="112440"/>
                    <a:pt x="473" y="111020"/>
                    <a:pt x="473" y="109127"/>
                  </a:cubicBezTo>
                  <a:cubicBezTo>
                    <a:pt x="473" y="107235"/>
                    <a:pt x="1420" y="105815"/>
                    <a:pt x="2839" y="104396"/>
                  </a:cubicBezTo>
                  <a:cubicBezTo>
                    <a:pt x="8990" y="99664"/>
                    <a:pt x="14668" y="94932"/>
                    <a:pt x="20820" y="90674"/>
                  </a:cubicBezTo>
                  <a:cubicBezTo>
                    <a:pt x="25078" y="87361"/>
                    <a:pt x="29810" y="83576"/>
                    <a:pt x="34069" y="80264"/>
                  </a:cubicBezTo>
                  <a:cubicBezTo>
                    <a:pt x="35961" y="78844"/>
                    <a:pt x="36908" y="77425"/>
                    <a:pt x="36908" y="75059"/>
                  </a:cubicBezTo>
                  <a:cubicBezTo>
                    <a:pt x="36908" y="66542"/>
                    <a:pt x="36908" y="57551"/>
                    <a:pt x="36908" y="48561"/>
                  </a:cubicBezTo>
                  <a:cubicBezTo>
                    <a:pt x="36908" y="38624"/>
                    <a:pt x="43532" y="28688"/>
                    <a:pt x="53469" y="25376"/>
                  </a:cubicBezTo>
                  <a:cubicBezTo>
                    <a:pt x="55835" y="24429"/>
                    <a:pt x="58674" y="24429"/>
                    <a:pt x="61039" y="23956"/>
                  </a:cubicBezTo>
                  <a:cubicBezTo>
                    <a:pt x="75235" y="23956"/>
                    <a:pt x="89430" y="23956"/>
                    <a:pt x="103625" y="23956"/>
                  </a:cubicBezTo>
                  <a:cubicBezTo>
                    <a:pt x="105045" y="23956"/>
                    <a:pt x="106464" y="23483"/>
                    <a:pt x="107884" y="22537"/>
                  </a:cubicBezTo>
                  <a:cubicBezTo>
                    <a:pt x="115455" y="16385"/>
                    <a:pt x="123025" y="10707"/>
                    <a:pt x="130596" y="5029"/>
                  </a:cubicBezTo>
                  <a:cubicBezTo>
                    <a:pt x="139113" y="-1595"/>
                    <a:pt x="151416" y="-1595"/>
                    <a:pt x="159460" y="4556"/>
                  </a:cubicBezTo>
                  <a:cubicBezTo>
                    <a:pt x="165611" y="9288"/>
                    <a:pt x="171762" y="14019"/>
                    <a:pt x="177913" y="18751"/>
                  </a:cubicBezTo>
                  <a:cubicBezTo>
                    <a:pt x="180279" y="20644"/>
                    <a:pt x="182172" y="22063"/>
                    <a:pt x="184538" y="23483"/>
                  </a:cubicBezTo>
                  <a:cubicBezTo>
                    <a:pt x="185484" y="23956"/>
                    <a:pt x="186904" y="24429"/>
                    <a:pt x="187850" y="24429"/>
                  </a:cubicBezTo>
                  <a:cubicBezTo>
                    <a:pt x="202045" y="24429"/>
                    <a:pt x="216241" y="24429"/>
                    <a:pt x="230436" y="24429"/>
                  </a:cubicBezTo>
                  <a:cubicBezTo>
                    <a:pt x="235168" y="24429"/>
                    <a:pt x="239899" y="25376"/>
                    <a:pt x="243685" y="28215"/>
                  </a:cubicBezTo>
                  <a:cubicBezTo>
                    <a:pt x="250782" y="32946"/>
                    <a:pt x="255041" y="39571"/>
                    <a:pt x="255041" y="48088"/>
                  </a:cubicBezTo>
                  <a:cubicBezTo>
                    <a:pt x="255041" y="57078"/>
                    <a:pt x="255041" y="66069"/>
                    <a:pt x="255041" y="75059"/>
                  </a:cubicBezTo>
                  <a:cubicBezTo>
                    <a:pt x="255041" y="77425"/>
                    <a:pt x="255514" y="78844"/>
                    <a:pt x="257407" y="80264"/>
                  </a:cubicBezTo>
                  <a:cubicBezTo>
                    <a:pt x="262139" y="84049"/>
                    <a:pt x="267343" y="87361"/>
                    <a:pt x="272075" y="91147"/>
                  </a:cubicBezTo>
                  <a:cubicBezTo>
                    <a:pt x="275861" y="93986"/>
                    <a:pt x="279646" y="96825"/>
                    <a:pt x="283431" y="100137"/>
                  </a:cubicBezTo>
                  <a:cubicBezTo>
                    <a:pt x="284851" y="101083"/>
                    <a:pt x="285797" y="102503"/>
                    <a:pt x="287217" y="103449"/>
                  </a:cubicBezTo>
                  <a:cubicBezTo>
                    <a:pt x="290056" y="105342"/>
                    <a:pt x="291475" y="107708"/>
                    <a:pt x="291475" y="111493"/>
                  </a:cubicBezTo>
                  <a:cubicBezTo>
                    <a:pt x="291475" y="118118"/>
                    <a:pt x="291002" y="124269"/>
                    <a:pt x="291002" y="130893"/>
                  </a:cubicBezTo>
                  <a:cubicBezTo>
                    <a:pt x="291002" y="131367"/>
                    <a:pt x="291002" y="131840"/>
                    <a:pt x="291002" y="131840"/>
                  </a:cubicBezTo>
                  <a:cubicBezTo>
                    <a:pt x="291948" y="134206"/>
                    <a:pt x="291948" y="136572"/>
                    <a:pt x="291475" y="138937"/>
                  </a:cubicBezTo>
                  <a:cubicBezTo>
                    <a:pt x="291002" y="144616"/>
                    <a:pt x="291475" y="149820"/>
                    <a:pt x="291475" y="155499"/>
                  </a:cubicBezTo>
                  <a:cubicBezTo>
                    <a:pt x="291475" y="158811"/>
                    <a:pt x="291002" y="162123"/>
                    <a:pt x="291002" y="165908"/>
                  </a:cubicBezTo>
                  <a:cubicBezTo>
                    <a:pt x="291002" y="168747"/>
                    <a:pt x="291475" y="171113"/>
                    <a:pt x="291475" y="173952"/>
                  </a:cubicBezTo>
                  <a:cubicBezTo>
                    <a:pt x="291475" y="174899"/>
                    <a:pt x="291002" y="175845"/>
                    <a:pt x="291002" y="177265"/>
                  </a:cubicBezTo>
                  <a:cubicBezTo>
                    <a:pt x="291002" y="177738"/>
                    <a:pt x="291002" y="178211"/>
                    <a:pt x="291002" y="178684"/>
                  </a:cubicBezTo>
                  <a:cubicBezTo>
                    <a:pt x="291002" y="180577"/>
                    <a:pt x="291475" y="182943"/>
                    <a:pt x="291475" y="184835"/>
                  </a:cubicBezTo>
                  <a:cubicBezTo>
                    <a:pt x="291475" y="212279"/>
                    <a:pt x="291475" y="239724"/>
                    <a:pt x="291475" y="267168"/>
                  </a:cubicBezTo>
                  <a:cubicBezTo>
                    <a:pt x="291475" y="275212"/>
                    <a:pt x="288636" y="281836"/>
                    <a:pt x="282012" y="287041"/>
                  </a:cubicBezTo>
                  <a:cubicBezTo>
                    <a:pt x="277280" y="290826"/>
                    <a:pt x="272075" y="292246"/>
                    <a:pt x="266397" y="292246"/>
                  </a:cubicBezTo>
                  <a:cubicBezTo>
                    <a:pt x="255987" y="292246"/>
                    <a:pt x="245577" y="292246"/>
                    <a:pt x="235168" y="292246"/>
                  </a:cubicBezTo>
                  <a:lnTo>
                    <a:pt x="145264" y="292246"/>
                  </a:lnTo>
                  <a:close/>
                </a:path>
              </a:pathLst>
            </a:custGeom>
            <a:solidFill>
              <a:srgbClr val="FCAF17"/>
            </a:solidFill>
            <a:ln w="460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A983088-889F-4C5C-BC70-AC61A60F7865}"/>
                </a:ext>
              </a:extLst>
            </p:cNvPr>
            <p:cNvSpPr/>
            <p:nvPr/>
          </p:nvSpPr>
          <p:spPr>
            <a:xfrm>
              <a:off x="421024" y="688086"/>
              <a:ext cx="94635" cy="94635"/>
            </a:xfrm>
            <a:custGeom>
              <a:avLst/>
              <a:gdLst>
                <a:gd name="connsiteX0" fmla="*/ 56136 w 94634"/>
                <a:gd name="connsiteY0" fmla="*/ 37050 h 94634"/>
                <a:gd name="connsiteX1" fmla="*/ 47145 w 94634"/>
                <a:gd name="connsiteY1" fmla="*/ 37996 h 94634"/>
                <a:gd name="connsiteX2" fmla="*/ 41941 w 94634"/>
                <a:gd name="connsiteY2" fmla="*/ 53611 h 94634"/>
                <a:gd name="connsiteX3" fmla="*/ 46672 w 94634"/>
                <a:gd name="connsiteY3" fmla="*/ 57869 h 94634"/>
                <a:gd name="connsiteX4" fmla="*/ 53770 w 94634"/>
                <a:gd name="connsiteY4" fmla="*/ 57396 h 94634"/>
                <a:gd name="connsiteX5" fmla="*/ 56136 w 94634"/>
                <a:gd name="connsiteY5" fmla="*/ 54084 h 94634"/>
                <a:gd name="connsiteX6" fmla="*/ 56136 w 94634"/>
                <a:gd name="connsiteY6" fmla="*/ 44620 h 94634"/>
                <a:gd name="connsiteX7" fmla="*/ 56136 w 94634"/>
                <a:gd name="connsiteY7" fmla="*/ 37050 h 94634"/>
                <a:gd name="connsiteX8" fmla="*/ 67492 w 94634"/>
                <a:gd name="connsiteY8" fmla="*/ 44147 h 94634"/>
                <a:gd name="connsiteX9" fmla="*/ 67492 w 94634"/>
                <a:gd name="connsiteY9" fmla="*/ 55030 h 94634"/>
                <a:gd name="connsiteX10" fmla="*/ 68911 w 94634"/>
                <a:gd name="connsiteY10" fmla="*/ 57869 h 94634"/>
                <a:gd name="connsiteX11" fmla="*/ 75536 w 94634"/>
                <a:gd name="connsiteY11" fmla="*/ 59289 h 94634"/>
                <a:gd name="connsiteX12" fmla="*/ 84999 w 94634"/>
                <a:gd name="connsiteY12" fmla="*/ 51718 h 94634"/>
                <a:gd name="connsiteX13" fmla="*/ 83107 w 94634"/>
                <a:gd name="connsiteY13" fmla="*/ 35157 h 94634"/>
                <a:gd name="connsiteX14" fmla="*/ 73170 w 94634"/>
                <a:gd name="connsiteY14" fmla="*/ 20489 h 94634"/>
                <a:gd name="connsiteX15" fmla="*/ 46199 w 94634"/>
                <a:gd name="connsiteY15" fmla="*/ 11025 h 94634"/>
                <a:gd name="connsiteX16" fmla="*/ 29165 w 94634"/>
                <a:gd name="connsiteY16" fmla="*/ 16230 h 94634"/>
                <a:gd name="connsiteX17" fmla="*/ 14496 w 94634"/>
                <a:gd name="connsiteY17" fmla="*/ 33264 h 94634"/>
                <a:gd name="connsiteX18" fmla="*/ 12131 w 94634"/>
                <a:gd name="connsiteY18" fmla="*/ 54084 h 94634"/>
                <a:gd name="connsiteX19" fmla="*/ 15916 w 94634"/>
                <a:gd name="connsiteY19" fmla="*/ 65440 h 94634"/>
                <a:gd name="connsiteX20" fmla="*/ 20648 w 94634"/>
                <a:gd name="connsiteY20" fmla="*/ 71591 h 94634"/>
                <a:gd name="connsiteX21" fmla="*/ 31531 w 94634"/>
                <a:gd name="connsiteY21" fmla="*/ 80582 h 94634"/>
                <a:gd name="connsiteX22" fmla="*/ 43360 w 94634"/>
                <a:gd name="connsiteY22" fmla="*/ 83894 h 94634"/>
                <a:gd name="connsiteX23" fmla="*/ 49038 w 94634"/>
                <a:gd name="connsiteY23" fmla="*/ 84840 h 94634"/>
                <a:gd name="connsiteX24" fmla="*/ 53297 w 94634"/>
                <a:gd name="connsiteY24" fmla="*/ 91938 h 94634"/>
                <a:gd name="connsiteX25" fmla="*/ 48092 w 94634"/>
                <a:gd name="connsiteY25" fmla="*/ 96196 h 94634"/>
                <a:gd name="connsiteX26" fmla="*/ 44306 w 94634"/>
                <a:gd name="connsiteY26" fmla="*/ 95723 h 94634"/>
                <a:gd name="connsiteX27" fmla="*/ 34843 w 94634"/>
                <a:gd name="connsiteY27" fmla="*/ 93831 h 94634"/>
                <a:gd name="connsiteX28" fmla="*/ 32004 w 94634"/>
                <a:gd name="connsiteY28" fmla="*/ 92884 h 94634"/>
                <a:gd name="connsiteX29" fmla="*/ 26326 w 94634"/>
                <a:gd name="connsiteY29" fmla="*/ 90518 h 94634"/>
                <a:gd name="connsiteX30" fmla="*/ 14496 w 94634"/>
                <a:gd name="connsiteY30" fmla="*/ 82474 h 94634"/>
                <a:gd name="connsiteX31" fmla="*/ 8818 w 94634"/>
                <a:gd name="connsiteY31" fmla="*/ 75377 h 94634"/>
                <a:gd name="connsiteX32" fmla="*/ 4560 w 94634"/>
                <a:gd name="connsiteY32" fmla="*/ 68752 h 94634"/>
                <a:gd name="connsiteX33" fmla="*/ 3140 w 94634"/>
                <a:gd name="connsiteY33" fmla="*/ 64494 h 94634"/>
                <a:gd name="connsiteX34" fmla="*/ 1721 w 94634"/>
                <a:gd name="connsiteY34" fmla="*/ 61182 h 94634"/>
                <a:gd name="connsiteX35" fmla="*/ 301 w 94634"/>
                <a:gd name="connsiteY35" fmla="*/ 51245 h 94634"/>
                <a:gd name="connsiteX36" fmla="*/ 2667 w 94634"/>
                <a:gd name="connsiteY36" fmla="*/ 31845 h 94634"/>
                <a:gd name="connsiteX37" fmla="*/ 10711 w 94634"/>
                <a:gd name="connsiteY37" fmla="*/ 17650 h 94634"/>
                <a:gd name="connsiteX38" fmla="*/ 27745 w 94634"/>
                <a:gd name="connsiteY38" fmla="*/ 4401 h 94634"/>
                <a:gd name="connsiteX39" fmla="*/ 55189 w 94634"/>
                <a:gd name="connsiteY39" fmla="*/ 615 h 94634"/>
                <a:gd name="connsiteX40" fmla="*/ 72697 w 94634"/>
                <a:gd name="connsiteY40" fmla="*/ 6767 h 94634"/>
                <a:gd name="connsiteX41" fmla="*/ 82634 w 94634"/>
                <a:gd name="connsiteY41" fmla="*/ 14811 h 94634"/>
                <a:gd name="connsiteX42" fmla="*/ 92570 w 94634"/>
                <a:gd name="connsiteY42" fmla="*/ 29479 h 94634"/>
                <a:gd name="connsiteX43" fmla="*/ 94463 w 94634"/>
                <a:gd name="connsiteY43" fmla="*/ 59289 h 94634"/>
                <a:gd name="connsiteX44" fmla="*/ 75063 w 94634"/>
                <a:gd name="connsiteY44" fmla="*/ 71591 h 94634"/>
                <a:gd name="connsiteX45" fmla="*/ 73643 w 94634"/>
                <a:gd name="connsiteY45" fmla="*/ 71591 h 94634"/>
                <a:gd name="connsiteX46" fmla="*/ 63707 w 94634"/>
                <a:gd name="connsiteY46" fmla="*/ 70172 h 94634"/>
                <a:gd name="connsiteX47" fmla="*/ 62760 w 94634"/>
                <a:gd name="connsiteY47" fmla="*/ 69699 h 94634"/>
                <a:gd name="connsiteX48" fmla="*/ 57082 w 94634"/>
                <a:gd name="connsiteY48" fmla="*/ 69699 h 94634"/>
                <a:gd name="connsiteX49" fmla="*/ 45253 w 94634"/>
                <a:gd name="connsiteY49" fmla="*/ 69699 h 94634"/>
                <a:gd name="connsiteX50" fmla="*/ 40521 w 94634"/>
                <a:gd name="connsiteY50" fmla="*/ 68752 h 94634"/>
                <a:gd name="connsiteX51" fmla="*/ 34843 w 94634"/>
                <a:gd name="connsiteY51" fmla="*/ 64021 h 94634"/>
                <a:gd name="connsiteX52" fmla="*/ 32004 w 94634"/>
                <a:gd name="connsiteY52" fmla="*/ 59762 h 94634"/>
                <a:gd name="connsiteX53" fmla="*/ 30584 w 94634"/>
                <a:gd name="connsiteY53" fmla="*/ 46513 h 94634"/>
                <a:gd name="connsiteX54" fmla="*/ 35789 w 94634"/>
                <a:gd name="connsiteY54" fmla="*/ 33737 h 94634"/>
                <a:gd name="connsiteX55" fmla="*/ 51404 w 94634"/>
                <a:gd name="connsiteY55" fmla="*/ 25220 h 94634"/>
                <a:gd name="connsiteX56" fmla="*/ 64180 w 94634"/>
                <a:gd name="connsiteY56" fmla="*/ 27586 h 94634"/>
                <a:gd name="connsiteX57" fmla="*/ 68438 w 94634"/>
                <a:gd name="connsiteY57" fmla="*/ 34211 h 94634"/>
                <a:gd name="connsiteX58" fmla="*/ 67492 w 94634"/>
                <a:gd name="connsiteY58" fmla="*/ 44147 h 94634"/>
                <a:gd name="connsiteX59" fmla="*/ 67492 w 94634"/>
                <a:gd name="connsiteY59" fmla="*/ 44147 h 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34" h="94634">
                  <a:moveTo>
                    <a:pt x="56136" y="37050"/>
                  </a:moveTo>
                  <a:cubicBezTo>
                    <a:pt x="52824" y="36103"/>
                    <a:pt x="49985" y="36103"/>
                    <a:pt x="47145" y="37996"/>
                  </a:cubicBezTo>
                  <a:cubicBezTo>
                    <a:pt x="42414" y="41308"/>
                    <a:pt x="40521" y="48406"/>
                    <a:pt x="41941" y="53611"/>
                  </a:cubicBezTo>
                  <a:cubicBezTo>
                    <a:pt x="42414" y="55977"/>
                    <a:pt x="44306" y="57396"/>
                    <a:pt x="46672" y="57869"/>
                  </a:cubicBezTo>
                  <a:cubicBezTo>
                    <a:pt x="49038" y="58343"/>
                    <a:pt x="51404" y="58343"/>
                    <a:pt x="53770" y="57396"/>
                  </a:cubicBezTo>
                  <a:cubicBezTo>
                    <a:pt x="55663" y="56923"/>
                    <a:pt x="55663" y="56450"/>
                    <a:pt x="56136" y="54084"/>
                  </a:cubicBezTo>
                  <a:cubicBezTo>
                    <a:pt x="56136" y="50772"/>
                    <a:pt x="56136" y="47933"/>
                    <a:pt x="56136" y="44620"/>
                  </a:cubicBezTo>
                  <a:cubicBezTo>
                    <a:pt x="56136" y="42728"/>
                    <a:pt x="56136" y="39889"/>
                    <a:pt x="56136" y="37050"/>
                  </a:cubicBezTo>
                  <a:moveTo>
                    <a:pt x="67492" y="44147"/>
                  </a:moveTo>
                  <a:cubicBezTo>
                    <a:pt x="67492" y="47933"/>
                    <a:pt x="67492" y="51718"/>
                    <a:pt x="67492" y="55030"/>
                  </a:cubicBezTo>
                  <a:cubicBezTo>
                    <a:pt x="67492" y="56450"/>
                    <a:pt x="67965" y="57396"/>
                    <a:pt x="68911" y="57869"/>
                  </a:cubicBezTo>
                  <a:cubicBezTo>
                    <a:pt x="71277" y="58343"/>
                    <a:pt x="73170" y="58816"/>
                    <a:pt x="75536" y="59289"/>
                  </a:cubicBezTo>
                  <a:cubicBezTo>
                    <a:pt x="80268" y="59762"/>
                    <a:pt x="84526" y="56450"/>
                    <a:pt x="84999" y="51718"/>
                  </a:cubicBezTo>
                  <a:cubicBezTo>
                    <a:pt x="85946" y="46040"/>
                    <a:pt x="84999" y="40362"/>
                    <a:pt x="83107" y="35157"/>
                  </a:cubicBezTo>
                  <a:cubicBezTo>
                    <a:pt x="81214" y="29479"/>
                    <a:pt x="77902" y="24274"/>
                    <a:pt x="73170" y="20489"/>
                  </a:cubicBezTo>
                  <a:cubicBezTo>
                    <a:pt x="65599" y="13864"/>
                    <a:pt x="56609" y="10079"/>
                    <a:pt x="46199" y="11025"/>
                  </a:cubicBezTo>
                  <a:cubicBezTo>
                    <a:pt x="40048" y="11498"/>
                    <a:pt x="34370" y="12918"/>
                    <a:pt x="29165" y="16230"/>
                  </a:cubicBezTo>
                  <a:cubicBezTo>
                    <a:pt x="22540" y="20489"/>
                    <a:pt x="17335" y="26167"/>
                    <a:pt x="14496" y="33264"/>
                  </a:cubicBezTo>
                  <a:cubicBezTo>
                    <a:pt x="11657" y="39889"/>
                    <a:pt x="11184" y="46986"/>
                    <a:pt x="12131" y="54084"/>
                  </a:cubicBezTo>
                  <a:cubicBezTo>
                    <a:pt x="12604" y="57869"/>
                    <a:pt x="14496" y="61655"/>
                    <a:pt x="15916" y="65440"/>
                  </a:cubicBezTo>
                  <a:cubicBezTo>
                    <a:pt x="16862" y="67806"/>
                    <a:pt x="19228" y="69226"/>
                    <a:pt x="20648" y="71591"/>
                  </a:cubicBezTo>
                  <a:cubicBezTo>
                    <a:pt x="23487" y="75377"/>
                    <a:pt x="27272" y="78216"/>
                    <a:pt x="31531" y="80582"/>
                  </a:cubicBezTo>
                  <a:cubicBezTo>
                    <a:pt x="35316" y="82948"/>
                    <a:pt x="39575" y="82948"/>
                    <a:pt x="43360" y="83894"/>
                  </a:cubicBezTo>
                  <a:cubicBezTo>
                    <a:pt x="45253" y="84367"/>
                    <a:pt x="47145" y="84367"/>
                    <a:pt x="49038" y="84840"/>
                  </a:cubicBezTo>
                  <a:cubicBezTo>
                    <a:pt x="52350" y="85787"/>
                    <a:pt x="54243" y="88626"/>
                    <a:pt x="53297" y="91938"/>
                  </a:cubicBezTo>
                  <a:cubicBezTo>
                    <a:pt x="52824" y="93357"/>
                    <a:pt x="49511" y="96196"/>
                    <a:pt x="48092" y="96196"/>
                  </a:cubicBezTo>
                  <a:cubicBezTo>
                    <a:pt x="46672" y="96196"/>
                    <a:pt x="45253" y="96196"/>
                    <a:pt x="44306" y="95723"/>
                  </a:cubicBezTo>
                  <a:cubicBezTo>
                    <a:pt x="40994" y="95250"/>
                    <a:pt x="37682" y="94777"/>
                    <a:pt x="34843" y="93831"/>
                  </a:cubicBezTo>
                  <a:cubicBezTo>
                    <a:pt x="33897" y="93831"/>
                    <a:pt x="32950" y="92884"/>
                    <a:pt x="32004" y="92884"/>
                  </a:cubicBezTo>
                  <a:cubicBezTo>
                    <a:pt x="30111" y="91938"/>
                    <a:pt x="28219" y="91465"/>
                    <a:pt x="26326" y="90518"/>
                  </a:cubicBezTo>
                  <a:cubicBezTo>
                    <a:pt x="21594" y="88626"/>
                    <a:pt x="18282" y="85787"/>
                    <a:pt x="14496" y="82474"/>
                  </a:cubicBezTo>
                  <a:cubicBezTo>
                    <a:pt x="12131" y="80109"/>
                    <a:pt x="10711" y="77743"/>
                    <a:pt x="8818" y="75377"/>
                  </a:cubicBezTo>
                  <a:cubicBezTo>
                    <a:pt x="6926" y="73484"/>
                    <a:pt x="5506" y="71118"/>
                    <a:pt x="4560" y="68752"/>
                  </a:cubicBezTo>
                  <a:cubicBezTo>
                    <a:pt x="4087" y="67333"/>
                    <a:pt x="3613" y="65913"/>
                    <a:pt x="3140" y="64494"/>
                  </a:cubicBezTo>
                  <a:cubicBezTo>
                    <a:pt x="2667" y="63547"/>
                    <a:pt x="2194" y="62128"/>
                    <a:pt x="1721" y="61182"/>
                  </a:cubicBezTo>
                  <a:cubicBezTo>
                    <a:pt x="1248" y="57869"/>
                    <a:pt x="774" y="54557"/>
                    <a:pt x="301" y="51245"/>
                  </a:cubicBezTo>
                  <a:cubicBezTo>
                    <a:pt x="-645" y="44620"/>
                    <a:pt x="774" y="37996"/>
                    <a:pt x="2667" y="31845"/>
                  </a:cubicBezTo>
                  <a:cubicBezTo>
                    <a:pt x="4560" y="26640"/>
                    <a:pt x="7399" y="21908"/>
                    <a:pt x="10711" y="17650"/>
                  </a:cubicBezTo>
                  <a:cubicBezTo>
                    <a:pt x="15443" y="11971"/>
                    <a:pt x="21121" y="7713"/>
                    <a:pt x="27745" y="4401"/>
                  </a:cubicBezTo>
                  <a:cubicBezTo>
                    <a:pt x="36262" y="142"/>
                    <a:pt x="45726" y="-804"/>
                    <a:pt x="55189" y="615"/>
                  </a:cubicBezTo>
                  <a:cubicBezTo>
                    <a:pt x="61341" y="1562"/>
                    <a:pt x="67492" y="3454"/>
                    <a:pt x="72697" y="6767"/>
                  </a:cubicBezTo>
                  <a:cubicBezTo>
                    <a:pt x="76482" y="8659"/>
                    <a:pt x="79794" y="11498"/>
                    <a:pt x="82634" y="14811"/>
                  </a:cubicBezTo>
                  <a:cubicBezTo>
                    <a:pt x="86892" y="19069"/>
                    <a:pt x="90204" y="23801"/>
                    <a:pt x="92570" y="29479"/>
                  </a:cubicBezTo>
                  <a:cubicBezTo>
                    <a:pt x="96356" y="38942"/>
                    <a:pt x="98248" y="48879"/>
                    <a:pt x="94463" y="59289"/>
                  </a:cubicBezTo>
                  <a:cubicBezTo>
                    <a:pt x="91624" y="67333"/>
                    <a:pt x="84526" y="73011"/>
                    <a:pt x="75063" y="71591"/>
                  </a:cubicBezTo>
                  <a:cubicBezTo>
                    <a:pt x="74590" y="71591"/>
                    <a:pt x="74116" y="71591"/>
                    <a:pt x="73643" y="71591"/>
                  </a:cubicBezTo>
                  <a:cubicBezTo>
                    <a:pt x="70331" y="72065"/>
                    <a:pt x="67019" y="71118"/>
                    <a:pt x="63707" y="70172"/>
                  </a:cubicBezTo>
                  <a:cubicBezTo>
                    <a:pt x="63233" y="70172"/>
                    <a:pt x="63233" y="70172"/>
                    <a:pt x="62760" y="69699"/>
                  </a:cubicBezTo>
                  <a:cubicBezTo>
                    <a:pt x="60868" y="68752"/>
                    <a:pt x="58975" y="69226"/>
                    <a:pt x="57082" y="69699"/>
                  </a:cubicBezTo>
                  <a:cubicBezTo>
                    <a:pt x="54243" y="69699"/>
                    <a:pt x="49985" y="71118"/>
                    <a:pt x="45253" y="69699"/>
                  </a:cubicBezTo>
                  <a:cubicBezTo>
                    <a:pt x="43833" y="69226"/>
                    <a:pt x="41941" y="69226"/>
                    <a:pt x="40521" y="68752"/>
                  </a:cubicBezTo>
                  <a:cubicBezTo>
                    <a:pt x="38155" y="67806"/>
                    <a:pt x="36262" y="65913"/>
                    <a:pt x="34843" y="64021"/>
                  </a:cubicBezTo>
                  <a:cubicBezTo>
                    <a:pt x="33897" y="62601"/>
                    <a:pt x="32477" y="61182"/>
                    <a:pt x="32004" y="59762"/>
                  </a:cubicBezTo>
                  <a:cubicBezTo>
                    <a:pt x="30111" y="55503"/>
                    <a:pt x="30111" y="51245"/>
                    <a:pt x="30584" y="46513"/>
                  </a:cubicBezTo>
                  <a:cubicBezTo>
                    <a:pt x="31058" y="41781"/>
                    <a:pt x="32950" y="37523"/>
                    <a:pt x="35789" y="33737"/>
                  </a:cubicBezTo>
                  <a:cubicBezTo>
                    <a:pt x="39575" y="28533"/>
                    <a:pt x="45253" y="25694"/>
                    <a:pt x="51404" y="25220"/>
                  </a:cubicBezTo>
                  <a:cubicBezTo>
                    <a:pt x="55663" y="24747"/>
                    <a:pt x="60394" y="25694"/>
                    <a:pt x="64180" y="27586"/>
                  </a:cubicBezTo>
                  <a:cubicBezTo>
                    <a:pt x="67019" y="29006"/>
                    <a:pt x="68438" y="30898"/>
                    <a:pt x="68438" y="34211"/>
                  </a:cubicBezTo>
                  <a:cubicBezTo>
                    <a:pt x="67965" y="37050"/>
                    <a:pt x="67965" y="40835"/>
                    <a:pt x="67492" y="44147"/>
                  </a:cubicBezTo>
                  <a:cubicBezTo>
                    <a:pt x="67965" y="44147"/>
                    <a:pt x="67492" y="44147"/>
                    <a:pt x="67492" y="44147"/>
                  </a:cubicBezTo>
                </a:path>
              </a:pathLst>
            </a:custGeom>
            <a:solidFill>
              <a:srgbClr val="FCAF17"/>
            </a:solidFill>
            <a:ln w="4609" cap="flat">
              <a:noFill/>
              <a:prstDash val="solid"/>
              <a:miter/>
            </a:ln>
          </p:spPr>
          <p:txBody>
            <a:bodyPr rtlCol="0" anchor="ctr"/>
            <a:lstStyle/>
            <a:p>
              <a:endParaRPr lang="en-GB"/>
            </a:p>
          </p:txBody>
        </p:sp>
      </p:grpSp>
    </p:spTree>
    <p:extLst>
      <p:ext uri="{BB962C8B-B14F-4D97-AF65-F5344CB8AC3E}">
        <p14:creationId xmlns:p14="http://schemas.microsoft.com/office/powerpoint/2010/main" val="325116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ith QR code space">
    <p:bg>
      <p:bgPr>
        <a:solidFill>
          <a:srgbClr val="006BB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8CFB-3162-47D6-9067-FBE7C5CE61A1}"/>
              </a:ext>
            </a:extLst>
          </p:cNvPr>
          <p:cNvSpPr>
            <a:spLocks noGrp="1"/>
          </p:cNvSpPr>
          <p:nvPr>
            <p:ph type="ctrTitle" hasCustomPrompt="1"/>
          </p:nvPr>
        </p:nvSpPr>
        <p:spPr>
          <a:xfrm>
            <a:off x="736600" y="792091"/>
            <a:ext cx="6838572" cy="2679166"/>
          </a:xfrm>
        </p:spPr>
        <p:txBody>
          <a:bodyPr anchor="t">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Poster title</a:t>
            </a:r>
          </a:p>
        </p:txBody>
      </p:sp>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cxnSp>
        <p:nvCxnSpPr>
          <p:cNvPr id="10" name="Straight Connector 9">
            <a:extLst>
              <a:ext uri="{FF2B5EF4-FFF2-40B4-BE49-F238E27FC236}">
                <a16:creationId xmlns:a16="http://schemas.microsoft.com/office/drawing/2014/main" id="{3CFFDBF9-7C79-4E50-889D-8163AF7FAB05}"/>
              </a:ext>
            </a:extLst>
          </p:cNvPr>
          <p:cNvCxnSpPr>
            <a:cxnSpLocks/>
          </p:cNvCxnSpPr>
          <p:nvPr userDrawn="1"/>
        </p:nvCxnSpPr>
        <p:spPr>
          <a:xfrm>
            <a:off x="732514" y="3657876"/>
            <a:ext cx="68395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0026177E-64E8-4D53-896A-20DD500D929E}"/>
              </a:ext>
            </a:extLst>
          </p:cNvPr>
          <p:cNvSpPr>
            <a:spLocks noGrp="1"/>
          </p:cNvSpPr>
          <p:nvPr userDrawn="1">
            <p:ph type="body" sz="quarter" idx="13" hasCustomPrompt="1"/>
          </p:nvPr>
        </p:nvSpPr>
        <p:spPr>
          <a:xfrm>
            <a:off x="732514" y="3824655"/>
            <a:ext cx="6839151" cy="1129727"/>
          </a:xfrm>
        </p:spPr>
        <p:txBody>
          <a:bodyPr>
            <a:normAutofit/>
          </a:bodyPr>
          <a:lstStyle>
            <a:lvl1pPr marL="0" indent="0">
              <a:buFontTx/>
              <a:buNone/>
              <a:defRPr sz="18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Authors</a:t>
            </a:r>
          </a:p>
        </p:txBody>
      </p:sp>
      <p:sp>
        <p:nvSpPr>
          <p:cNvPr id="13" name="Text Placeholder 11">
            <a:extLst>
              <a:ext uri="{FF2B5EF4-FFF2-40B4-BE49-F238E27FC236}">
                <a16:creationId xmlns:a16="http://schemas.microsoft.com/office/drawing/2014/main" id="{ED2BAAFB-40EC-4695-B453-1BA623A7D48B}"/>
              </a:ext>
            </a:extLst>
          </p:cNvPr>
          <p:cNvSpPr>
            <a:spLocks noGrp="1"/>
          </p:cNvSpPr>
          <p:nvPr userDrawn="1">
            <p:ph type="body" sz="quarter" idx="14" hasCustomPrompt="1"/>
          </p:nvPr>
        </p:nvSpPr>
        <p:spPr>
          <a:xfrm>
            <a:off x="732514" y="5169691"/>
            <a:ext cx="6839151" cy="1129727"/>
          </a:xfrm>
        </p:spPr>
        <p:txBody>
          <a:bodyPr>
            <a:normAutofit/>
          </a:bodyPr>
          <a:lstStyle>
            <a:lvl1pPr marL="0" indent="0">
              <a:buFontTx/>
              <a:buNone/>
              <a:defRPr sz="12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Institutions</a:t>
            </a:r>
          </a:p>
        </p:txBody>
      </p:sp>
      <p:sp>
        <p:nvSpPr>
          <p:cNvPr id="15" name="TextBox 14">
            <a:extLst>
              <a:ext uri="{FF2B5EF4-FFF2-40B4-BE49-F238E27FC236}">
                <a16:creationId xmlns:a16="http://schemas.microsoft.com/office/drawing/2014/main" id="{91CC118F-95DA-41C1-A9FA-C20791ECBAB3}"/>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Poster presented at the 2021 ASCO Annual Meeting, held virtually on 4–8 June 2021</a:t>
            </a:r>
          </a:p>
        </p:txBody>
      </p:sp>
      <p:sp>
        <p:nvSpPr>
          <p:cNvPr id="8" name="Text Placeholder 11">
            <a:extLst>
              <a:ext uri="{FF2B5EF4-FFF2-40B4-BE49-F238E27FC236}">
                <a16:creationId xmlns:a16="http://schemas.microsoft.com/office/drawing/2014/main" id="{B50EF9CD-9DEC-4BBB-B201-621A87AC9DE8}"/>
              </a:ext>
            </a:extLst>
          </p:cNvPr>
          <p:cNvSpPr>
            <a:spLocks noGrp="1"/>
          </p:cNvSpPr>
          <p:nvPr>
            <p:ph type="body" sz="quarter" idx="15" hasCustomPrompt="1"/>
          </p:nvPr>
        </p:nvSpPr>
        <p:spPr>
          <a:xfrm>
            <a:off x="0" y="1"/>
            <a:ext cx="1404851" cy="482138"/>
          </a:xfrm>
        </p:spPr>
        <p:txBody>
          <a:bodyPr anchor="ctr">
            <a:normAutofit/>
          </a:bodyPr>
          <a:lstStyle>
            <a:lvl1pPr marL="0" indent="0">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Poster </a:t>
            </a:r>
            <a:r>
              <a:rPr lang="en-US" dirty="0" err="1"/>
              <a:t>xxxx</a:t>
            </a:r>
            <a:endParaRPr lang="en-US" dirty="0"/>
          </a:p>
        </p:txBody>
      </p:sp>
      <p:sp>
        <p:nvSpPr>
          <p:cNvPr id="17" name="Text Placeholder 11">
            <a:extLst>
              <a:ext uri="{FF2B5EF4-FFF2-40B4-BE49-F238E27FC236}">
                <a16:creationId xmlns:a16="http://schemas.microsoft.com/office/drawing/2014/main" id="{37B07F27-3477-4784-B8AC-134341903D69}"/>
              </a:ext>
            </a:extLst>
          </p:cNvPr>
          <p:cNvSpPr>
            <a:spLocks noGrp="1"/>
          </p:cNvSpPr>
          <p:nvPr>
            <p:ph type="body" sz="quarter" idx="16" hasCustomPrompt="1"/>
          </p:nvPr>
        </p:nvSpPr>
        <p:spPr>
          <a:xfrm>
            <a:off x="6378635" y="1"/>
            <a:ext cx="2442094" cy="482138"/>
          </a:xfrm>
        </p:spPr>
        <p:txBody>
          <a:bodyPr anchor="ctr">
            <a:normAutofit/>
          </a:bodyPr>
          <a:lstStyle>
            <a:lvl1pPr marL="0" indent="0" algn="r">
              <a:buFontTx/>
              <a:buNone/>
              <a:defRPr sz="140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dirty="0"/>
              <a:t>Presenting author name and email address</a:t>
            </a:r>
          </a:p>
        </p:txBody>
      </p:sp>
      <p:grpSp>
        <p:nvGrpSpPr>
          <p:cNvPr id="18" name="Group 17">
            <a:extLst>
              <a:ext uri="{FF2B5EF4-FFF2-40B4-BE49-F238E27FC236}">
                <a16:creationId xmlns:a16="http://schemas.microsoft.com/office/drawing/2014/main" id="{A7840B1C-2BA2-427A-A5F2-EA23BEB2B54A}"/>
              </a:ext>
            </a:extLst>
          </p:cNvPr>
          <p:cNvGrpSpPr/>
          <p:nvPr userDrawn="1"/>
        </p:nvGrpSpPr>
        <p:grpSpPr>
          <a:xfrm>
            <a:off x="8912398" y="96752"/>
            <a:ext cx="288636" cy="288636"/>
            <a:chOff x="323851" y="619793"/>
            <a:chExt cx="288636" cy="288636"/>
          </a:xfrm>
        </p:grpSpPr>
        <p:sp>
          <p:nvSpPr>
            <p:cNvPr id="19" name="Freeform: Shape 18">
              <a:extLst>
                <a:ext uri="{FF2B5EF4-FFF2-40B4-BE49-F238E27FC236}">
                  <a16:creationId xmlns:a16="http://schemas.microsoft.com/office/drawing/2014/main" id="{8E85815B-49DC-4B6B-82D5-C88E847223BD}"/>
                </a:ext>
              </a:extLst>
            </p:cNvPr>
            <p:cNvSpPr/>
            <p:nvPr/>
          </p:nvSpPr>
          <p:spPr>
            <a:xfrm>
              <a:off x="323851" y="619793"/>
              <a:ext cx="288636" cy="288636"/>
            </a:xfrm>
            <a:custGeom>
              <a:avLst/>
              <a:gdLst>
                <a:gd name="connsiteX0" fmla="*/ 62459 w 288636"/>
                <a:gd name="connsiteY0" fmla="*/ 148401 h 288636"/>
                <a:gd name="connsiteX1" fmla="*/ 62932 w 288636"/>
                <a:gd name="connsiteY1" fmla="*/ 150767 h 288636"/>
                <a:gd name="connsiteX2" fmla="*/ 62459 w 288636"/>
                <a:gd name="connsiteY2" fmla="*/ 148401 h 288636"/>
                <a:gd name="connsiteX3" fmla="*/ 165138 w 288636"/>
                <a:gd name="connsiteY3" fmla="*/ 24429 h 288636"/>
                <a:gd name="connsiteX4" fmla="*/ 164191 w 288636"/>
                <a:gd name="connsiteY4" fmla="*/ 23483 h 288636"/>
                <a:gd name="connsiteX5" fmla="*/ 152362 w 288636"/>
                <a:gd name="connsiteY5" fmla="*/ 14493 h 288636"/>
                <a:gd name="connsiteX6" fmla="*/ 138640 w 288636"/>
                <a:gd name="connsiteY6" fmla="*/ 15439 h 288636"/>
                <a:gd name="connsiteX7" fmla="*/ 130123 w 288636"/>
                <a:gd name="connsiteY7" fmla="*/ 22063 h 288636"/>
                <a:gd name="connsiteX8" fmla="*/ 126338 w 288636"/>
                <a:gd name="connsiteY8" fmla="*/ 24429 h 288636"/>
                <a:gd name="connsiteX9" fmla="*/ 165138 w 288636"/>
                <a:gd name="connsiteY9" fmla="*/ 24429 h 288636"/>
                <a:gd name="connsiteX10" fmla="*/ 255041 w 288636"/>
                <a:gd name="connsiteY10" fmla="*/ 124742 h 288636"/>
                <a:gd name="connsiteX11" fmla="*/ 257407 w 288636"/>
                <a:gd name="connsiteY11" fmla="*/ 123796 h 288636"/>
                <a:gd name="connsiteX12" fmla="*/ 273968 w 288636"/>
                <a:gd name="connsiteY12" fmla="*/ 111020 h 288636"/>
                <a:gd name="connsiteX13" fmla="*/ 273968 w 288636"/>
                <a:gd name="connsiteY13" fmla="*/ 108181 h 288636"/>
                <a:gd name="connsiteX14" fmla="*/ 256934 w 288636"/>
                <a:gd name="connsiteY14" fmla="*/ 94932 h 288636"/>
                <a:gd name="connsiteX15" fmla="*/ 255041 w 288636"/>
                <a:gd name="connsiteY15" fmla="*/ 93986 h 288636"/>
                <a:gd name="connsiteX16" fmla="*/ 255041 w 288636"/>
                <a:gd name="connsiteY16" fmla="*/ 124742 h 288636"/>
                <a:gd name="connsiteX17" fmla="*/ 36908 w 288636"/>
                <a:gd name="connsiteY17" fmla="*/ 93986 h 288636"/>
                <a:gd name="connsiteX18" fmla="*/ 35015 w 288636"/>
                <a:gd name="connsiteY18" fmla="*/ 95405 h 288636"/>
                <a:gd name="connsiteX19" fmla="*/ 23659 w 288636"/>
                <a:gd name="connsiteY19" fmla="*/ 104396 h 288636"/>
                <a:gd name="connsiteX20" fmla="*/ 17507 w 288636"/>
                <a:gd name="connsiteY20" fmla="*/ 109127 h 288636"/>
                <a:gd name="connsiteX21" fmla="*/ 17507 w 288636"/>
                <a:gd name="connsiteY21" fmla="*/ 111493 h 288636"/>
                <a:gd name="connsiteX22" fmla="*/ 20346 w 288636"/>
                <a:gd name="connsiteY22" fmla="*/ 113386 h 288636"/>
                <a:gd name="connsiteX23" fmla="*/ 35015 w 288636"/>
                <a:gd name="connsiteY23" fmla="*/ 124742 h 288636"/>
                <a:gd name="connsiteX24" fmla="*/ 37381 w 288636"/>
                <a:gd name="connsiteY24" fmla="*/ 125689 h 288636"/>
                <a:gd name="connsiteX25" fmla="*/ 37381 w 288636"/>
                <a:gd name="connsiteY25" fmla="*/ 93986 h 288636"/>
                <a:gd name="connsiteX26" fmla="*/ 12303 w 288636"/>
                <a:gd name="connsiteY26" fmla="*/ 122376 h 288636"/>
                <a:gd name="connsiteX27" fmla="*/ 11829 w 288636"/>
                <a:gd name="connsiteY27" fmla="*/ 123796 h 288636"/>
                <a:gd name="connsiteX28" fmla="*/ 12303 w 288636"/>
                <a:gd name="connsiteY28" fmla="*/ 140357 h 288636"/>
                <a:gd name="connsiteX29" fmla="*/ 12303 w 288636"/>
                <a:gd name="connsiteY29" fmla="*/ 141776 h 288636"/>
                <a:gd name="connsiteX30" fmla="*/ 11829 w 288636"/>
                <a:gd name="connsiteY30" fmla="*/ 181996 h 288636"/>
                <a:gd name="connsiteX31" fmla="*/ 11829 w 288636"/>
                <a:gd name="connsiteY31" fmla="*/ 265275 h 288636"/>
                <a:gd name="connsiteX32" fmla="*/ 12303 w 288636"/>
                <a:gd name="connsiteY32" fmla="*/ 270953 h 288636"/>
                <a:gd name="connsiteX33" fmla="*/ 14668 w 288636"/>
                <a:gd name="connsiteY33" fmla="*/ 271899 h 288636"/>
                <a:gd name="connsiteX34" fmla="*/ 26971 w 288636"/>
                <a:gd name="connsiteY34" fmla="*/ 262436 h 288636"/>
                <a:gd name="connsiteX35" fmla="*/ 48264 w 288636"/>
                <a:gd name="connsiteY35" fmla="*/ 245875 h 288636"/>
                <a:gd name="connsiteX36" fmla="*/ 62459 w 288636"/>
                <a:gd name="connsiteY36" fmla="*/ 234519 h 288636"/>
                <a:gd name="connsiteX37" fmla="*/ 91323 w 288636"/>
                <a:gd name="connsiteY37" fmla="*/ 212279 h 288636"/>
                <a:gd name="connsiteX38" fmla="*/ 108830 w 288636"/>
                <a:gd name="connsiteY38" fmla="*/ 199031 h 288636"/>
                <a:gd name="connsiteX39" fmla="*/ 109776 w 288636"/>
                <a:gd name="connsiteY39" fmla="*/ 197611 h 288636"/>
                <a:gd name="connsiteX40" fmla="*/ 90376 w 288636"/>
                <a:gd name="connsiteY40" fmla="*/ 182469 h 288636"/>
                <a:gd name="connsiteX41" fmla="*/ 70503 w 288636"/>
                <a:gd name="connsiteY41" fmla="*/ 167328 h 288636"/>
                <a:gd name="connsiteX42" fmla="*/ 51103 w 288636"/>
                <a:gd name="connsiteY42" fmla="*/ 152186 h 288636"/>
                <a:gd name="connsiteX43" fmla="*/ 31703 w 288636"/>
                <a:gd name="connsiteY43" fmla="*/ 137045 h 288636"/>
                <a:gd name="connsiteX44" fmla="*/ 12303 w 288636"/>
                <a:gd name="connsiteY44" fmla="*/ 122376 h 288636"/>
                <a:gd name="connsiteX45" fmla="*/ 181226 w 288636"/>
                <a:gd name="connsiteY45" fmla="*/ 198084 h 288636"/>
                <a:gd name="connsiteX46" fmla="*/ 278226 w 288636"/>
                <a:gd name="connsiteY46" fmla="*/ 272846 h 288636"/>
                <a:gd name="connsiteX47" fmla="*/ 279173 w 288636"/>
                <a:gd name="connsiteY47" fmla="*/ 270953 h 288636"/>
                <a:gd name="connsiteX48" fmla="*/ 279646 w 288636"/>
                <a:gd name="connsiteY48" fmla="*/ 266694 h 288636"/>
                <a:gd name="connsiteX49" fmla="*/ 279646 w 288636"/>
                <a:gd name="connsiteY49" fmla="*/ 180104 h 288636"/>
                <a:gd name="connsiteX50" fmla="*/ 279173 w 288636"/>
                <a:gd name="connsiteY50" fmla="*/ 171586 h 288636"/>
                <a:gd name="connsiteX51" fmla="*/ 279173 w 288636"/>
                <a:gd name="connsiteY51" fmla="*/ 170640 h 288636"/>
                <a:gd name="connsiteX52" fmla="*/ 279173 w 288636"/>
                <a:gd name="connsiteY52" fmla="*/ 139411 h 288636"/>
                <a:gd name="connsiteX53" fmla="*/ 279646 w 288636"/>
                <a:gd name="connsiteY53" fmla="*/ 134206 h 288636"/>
                <a:gd name="connsiteX54" fmla="*/ 279646 w 288636"/>
                <a:gd name="connsiteY54" fmla="*/ 123796 h 288636"/>
                <a:gd name="connsiteX55" fmla="*/ 279173 w 288636"/>
                <a:gd name="connsiteY55" fmla="*/ 122376 h 288636"/>
                <a:gd name="connsiteX56" fmla="*/ 181226 w 288636"/>
                <a:gd name="connsiteY56" fmla="*/ 198084 h 288636"/>
                <a:gd name="connsiteX57" fmla="*/ 267343 w 288636"/>
                <a:gd name="connsiteY57" fmla="*/ 279470 h 288636"/>
                <a:gd name="connsiteX58" fmla="*/ 266397 w 288636"/>
                <a:gd name="connsiteY58" fmla="*/ 278524 h 288636"/>
                <a:gd name="connsiteX59" fmla="*/ 258826 w 288636"/>
                <a:gd name="connsiteY59" fmla="*/ 272373 h 288636"/>
                <a:gd name="connsiteX60" fmla="*/ 242738 w 288636"/>
                <a:gd name="connsiteY60" fmla="*/ 260070 h 288636"/>
                <a:gd name="connsiteX61" fmla="*/ 228070 w 288636"/>
                <a:gd name="connsiteY61" fmla="*/ 248241 h 288636"/>
                <a:gd name="connsiteX62" fmla="*/ 212455 w 288636"/>
                <a:gd name="connsiteY62" fmla="*/ 236411 h 288636"/>
                <a:gd name="connsiteX63" fmla="*/ 192109 w 288636"/>
                <a:gd name="connsiteY63" fmla="*/ 220323 h 288636"/>
                <a:gd name="connsiteX64" fmla="*/ 173655 w 288636"/>
                <a:gd name="connsiteY64" fmla="*/ 205655 h 288636"/>
                <a:gd name="connsiteX65" fmla="*/ 170816 w 288636"/>
                <a:gd name="connsiteY65" fmla="*/ 205655 h 288636"/>
                <a:gd name="connsiteX66" fmla="*/ 162299 w 288636"/>
                <a:gd name="connsiteY66" fmla="*/ 212279 h 288636"/>
                <a:gd name="connsiteX67" fmla="*/ 149050 w 288636"/>
                <a:gd name="connsiteY67" fmla="*/ 217958 h 288636"/>
                <a:gd name="connsiteX68" fmla="*/ 132489 w 288636"/>
                <a:gd name="connsiteY68" fmla="*/ 213699 h 288636"/>
                <a:gd name="connsiteX69" fmla="*/ 122079 w 288636"/>
                <a:gd name="connsiteY69" fmla="*/ 205655 h 288636"/>
                <a:gd name="connsiteX70" fmla="*/ 119713 w 288636"/>
                <a:gd name="connsiteY70" fmla="*/ 205655 h 288636"/>
                <a:gd name="connsiteX71" fmla="*/ 98420 w 288636"/>
                <a:gd name="connsiteY71" fmla="*/ 222216 h 288636"/>
                <a:gd name="connsiteX72" fmla="*/ 75235 w 288636"/>
                <a:gd name="connsiteY72" fmla="*/ 240197 h 288636"/>
                <a:gd name="connsiteX73" fmla="*/ 60093 w 288636"/>
                <a:gd name="connsiteY73" fmla="*/ 252026 h 288636"/>
                <a:gd name="connsiteX74" fmla="*/ 30756 w 288636"/>
                <a:gd name="connsiteY74" fmla="*/ 274738 h 288636"/>
                <a:gd name="connsiteX75" fmla="*/ 25551 w 288636"/>
                <a:gd name="connsiteY75" fmla="*/ 278997 h 288636"/>
                <a:gd name="connsiteX76" fmla="*/ 26498 w 288636"/>
                <a:gd name="connsiteY76" fmla="*/ 279943 h 288636"/>
                <a:gd name="connsiteX77" fmla="*/ 267343 w 288636"/>
                <a:gd name="connsiteY77" fmla="*/ 279470 h 288636"/>
                <a:gd name="connsiteX78" fmla="*/ 146211 w 288636"/>
                <a:gd name="connsiteY78" fmla="*/ 36732 h 288636"/>
                <a:gd name="connsiteX79" fmla="*/ 61513 w 288636"/>
                <a:gd name="connsiteY79" fmla="*/ 36732 h 288636"/>
                <a:gd name="connsiteX80" fmla="*/ 55835 w 288636"/>
                <a:gd name="connsiteY80" fmla="*/ 38151 h 288636"/>
                <a:gd name="connsiteX81" fmla="*/ 48737 w 288636"/>
                <a:gd name="connsiteY81" fmla="*/ 49507 h 288636"/>
                <a:gd name="connsiteX82" fmla="*/ 48737 w 288636"/>
                <a:gd name="connsiteY82" fmla="*/ 93986 h 288636"/>
                <a:gd name="connsiteX83" fmla="*/ 48737 w 288636"/>
                <a:gd name="connsiteY83" fmla="*/ 132786 h 288636"/>
                <a:gd name="connsiteX84" fmla="*/ 49683 w 288636"/>
                <a:gd name="connsiteY84" fmla="*/ 136098 h 288636"/>
                <a:gd name="connsiteX85" fmla="*/ 61986 w 288636"/>
                <a:gd name="connsiteY85" fmla="*/ 146035 h 288636"/>
                <a:gd name="connsiteX86" fmla="*/ 69083 w 288636"/>
                <a:gd name="connsiteY86" fmla="*/ 151240 h 288636"/>
                <a:gd name="connsiteX87" fmla="*/ 73815 w 288636"/>
                <a:gd name="connsiteY87" fmla="*/ 155025 h 288636"/>
                <a:gd name="connsiteX88" fmla="*/ 90376 w 288636"/>
                <a:gd name="connsiteY88" fmla="*/ 167328 h 288636"/>
                <a:gd name="connsiteX89" fmla="*/ 96054 w 288636"/>
                <a:gd name="connsiteY89" fmla="*/ 172060 h 288636"/>
                <a:gd name="connsiteX90" fmla="*/ 105991 w 288636"/>
                <a:gd name="connsiteY90" fmla="*/ 180104 h 288636"/>
                <a:gd name="connsiteX91" fmla="*/ 130123 w 288636"/>
                <a:gd name="connsiteY91" fmla="*/ 199031 h 288636"/>
                <a:gd name="connsiteX92" fmla="*/ 139586 w 288636"/>
                <a:gd name="connsiteY92" fmla="*/ 206128 h 288636"/>
                <a:gd name="connsiteX93" fmla="*/ 152362 w 288636"/>
                <a:gd name="connsiteY93" fmla="*/ 206128 h 288636"/>
                <a:gd name="connsiteX94" fmla="*/ 169396 w 288636"/>
                <a:gd name="connsiteY94" fmla="*/ 193352 h 288636"/>
                <a:gd name="connsiteX95" fmla="*/ 188797 w 288636"/>
                <a:gd name="connsiteY95" fmla="*/ 178684 h 288636"/>
                <a:gd name="connsiteX96" fmla="*/ 190216 w 288636"/>
                <a:gd name="connsiteY96" fmla="*/ 177265 h 288636"/>
                <a:gd name="connsiteX97" fmla="*/ 192582 w 288636"/>
                <a:gd name="connsiteY97" fmla="*/ 174899 h 288636"/>
                <a:gd name="connsiteX98" fmla="*/ 195894 w 288636"/>
                <a:gd name="connsiteY98" fmla="*/ 172533 h 288636"/>
                <a:gd name="connsiteX99" fmla="*/ 209616 w 288636"/>
                <a:gd name="connsiteY99" fmla="*/ 162123 h 288636"/>
                <a:gd name="connsiteX100" fmla="*/ 212928 w 288636"/>
                <a:gd name="connsiteY100" fmla="*/ 159284 h 288636"/>
                <a:gd name="connsiteX101" fmla="*/ 214821 w 288636"/>
                <a:gd name="connsiteY101" fmla="*/ 157391 h 288636"/>
                <a:gd name="connsiteX102" fmla="*/ 225231 w 288636"/>
                <a:gd name="connsiteY102" fmla="*/ 149820 h 288636"/>
                <a:gd name="connsiteX103" fmla="*/ 233275 w 288636"/>
                <a:gd name="connsiteY103" fmla="*/ 143669 h 288636"/>
                <a:gd name="connsiteX104" fmla="*/ 242265 w 288636"/>
                <a:gd name="connsiteY104" fmla="*/ 136572 h 288636"/>
                <a:gd name="connsiteX105" fmla="*/ 243685 w 288636"/>
                <a:gd name="connsiteY105" fmla="*/ 132786 h 288636"/>
                <a:gd name="connsiteX106" fmla="*/ 243685 w 288636"/>
                <a:gd name="connsiteY106" fmla="*/ 127581 h 288636"/>
                <a:gd name="connsiteX107" fmla="*/ 243685 w 288636"/>
                <a:gd name="connsiteY107" fmla="*/ 49507 h 288636"/>
                <a:gd name="connsiteX108" fmla="*/ 242265 w 288636"/>
                <a:gd name="connsiteY108" fmla="*/ 43829 h 288636"/>
                <a:gd name="connsiteX109" fmla="*/ 230909 w 288636"/>
                <a:gd name="connsiteY109" fmla="*/ 37205 h 288636"/>
                <a:gd name="connsiteX110" fmla="*/ 146211 w 288636"/>
                <a:gd name="connsiteY110" fmla="*/ 36732 h 288636"/>
                <a:gd name="connsiteX111" fmla="*/ 145264 w 288636"/>
                <a:gd name="connsiteY111" fmla="*/ 291773 h 288636"/>
                <a:gd name="connsiteX112" fmla="*/ 27917 w 288636"/>
                <a:gd name="connsiteY112" fmla="*/ 291773 h 288636"/>
                <a:gd name="connsiteX113" fmla="*/ 19400 w 288636"/>
                <a:gd name="connsiteY113" fmla="*/ 290826 h 288636"/>
                <a:gd name="connsiteX114" fmla="*/ 6151 w 288636"/>
                <a:gd name="connsiteY114" fmla="*/ 283256 h 288636"/>
                <a:gd name="connsiteX115" fmla="*/ 473 w 288636"/>
                <a:gd name="connsiteY115" fmla="*/ 266694 h 288636"/>
                <a:gd name="connsiteX116" fmla="*/ 473 w 288636"/>
                <a:gd name="connsiteY116" fmla="*/ 179630 h 288636"/>
                <a:gd name="connsiteX117" fmla="*/ 473 w 288636"/>
                <a:gd name="connsiteY117" fmla="*/ 150767 h 288636"/>
                <a:gd name="connsiteX118" fmla="*/ 473 w 288636"/>
                <a:gd name="connsiteY118" fmla="*/ 142723 h 288636"/>
                <a:gd name="connsiteX119" fmla="*/ 0 w 288636"/>
                <a:gd name="connsiteY119" fmla="*/ 135152 h 288636"/>
                <a:gd name="connsiteX120" fmla="*/ 473 w 288636"/>
                <a:gd name="connsiteY120" fmla="*/ 114332 h 288636"/>
                <a:gd name="connsiteX121" fmla="*/ 473 w 288636"/>
                <a:gd name="connsiteY121" fmla="*/ 109127 h 288636"/>
                <a:gd name="connsiteX122" fmla="*/ 2839 w 288636"/>
                <a:gd name="connsiteY122" fmla="*/ 104396 h 288636"/>
                <a:gd name="connsiteX123" fmla="*/ 20820 w 288636"/>
                <a:gd name="connsiteY123" fmla="*/ 90674 h 288636"/>
                <a:gd name="connsiteX124" fmla="*/ 34069 w 288636"/>
                <a:gd name="connsiteY124" fmla="*/ 80264 h 288636"/>
                <a:gd name="connsiteX125" fmla="*/ 36908 w 288636"/>
                <a:gd name="connsiteY125" fmla="*/ 75059 h 288636"/>
                <a:gd name="connsiteX126" fmla="*/ 36908 w 288636"/>
                <a:gd name="connsiteY126" fmla="*/ 48561 h 288636"/>
                <a:gd name="connsiteX127" fmla="*/ 53469 w 288636"/>
                <a:gd name="connsiteY127" fmla="*/ 25376 h 288636"/>
                <a:gd name="connsiteX128" fmla="*/ 61039 w 288636"/>
                <a:gd name="connsiteY128" fmla="*/ 23956 h 288636"/>
                <a:gd name="connsiteX129" fmla="*/ 103625 w 288636"/>
                <a:gd name="connsiteY129" fmla="*/ 23956 h 288636"/>
                <a:gd name="connsiteX130" fmla="*/ 107884 w 288636"/>
                <a:gd name="connsiteY130" fmla="*/ 22537 h 288636"/>
                <a:gd name="connsiteX131" fmla="*/ 130596 w 288636"/>
                <a:gd name="connsiteY131" fmla="*/ 5029 h 288636"/>
                <a:gd name="connsiteX132" fmla="*/ 159460 w 288636"/>
                <a:gd name="connsiteY132" fmla="*/ 4556 h 288636"/>
                <a:gd name="connsiteX133" fmla="*/ 177913 w 288636"/>
                <a:gd name="connsiteY133" fmla="*/ 18751 h 288636"/>
                <a:gd name="connsiteX134" fmla="*/ 184538 w 288636"/>
                <a:gd name="connsiteY134" fmla="*/ 23483 h 288636"/>
                <a:gd name="connsiteX135" fmla="*/ 187850 w 288636"/>
                <a:gd name="connsiteY135" fmla="*/ 24429 h 288636"/>
                <a:gd name="connsiteX136" fmla="*/ 230436 w 288636"/>
                <a:gd name="connsiteY136" fmla="*/ 24429 h 288636"/>
                <a:gd name="connsiteX137" fmla="*/ 243685 w 288636"/>
                <a:gd name="connsiteY137" fmla="*/ 28215 h 288636"/>
                <a:gd name="connsiteX138" fmla="*/ 255041 w 288636"/>
                <a:gd name="connsiteY138" fmla="*/ 48088 h 288636"/>
                <a:gd name="connsiteX139" fmla="*/ 255041 w 288636"/>
                <a:gd name="connsiteY139" fmla="*/ 75059 h 288636"/>
                <a:gd name="connsiteX140" fmla="*/ 257407 w 288636"/>
                <a:gd name="connsiteY140" fmla="*/ 80264 h 288636"/>
                <a:gd name="connsiteX141" fmla="*/ 272075 w 288636"/>
                <a:gd name="connsiteY141" fmla="*/ 91147 h 288636"/>
                <a:gd name="connsiteX142" fmla="*/ 283431 w 288636"/>
                <a:gd name="connsiteY142" fmla="*/ 100137 h 288636"/>
                <a:gd name="connsiteX143" fmla="*/ 287217 w 288636"/>
                <a:gd name="connsiteY143" fmla="*/ 103449 h 288636"/>
                <a:gd name="connsiteX144" fmla="*/ 291475 w 288636"/>
                <a:gd name="connsiteY144" fmla="*/ 111493 h 288636"/>
                <a:gd name="connsiteX145" fmla="*/ 291002 w 288636"/>
                <a:gd name="connsiteY145" fmla="*/ 130893 h 288636"/>
                <a:gd name="connsiteX146" fmla="*/ 291002 w 288636"/>
                <a:gd name="connsiteY146" fmla="*/ 131840 h 288636"/>
                <a:gd name="connsiteX147" fmla="*/ 291475 w 288636"/>
                <a:gd name="connsiteY147" fmla="*/ 138937 h 288636"/>
                <a:gd name="connsiteX148" fmla="*/ 291475 w 288636"/>
                <a:gd name="connsiteY148" fmla="*/ 155499 h 288636"/>
                <a:gd name="connsiteX149" fmla="*/ 291002 w 288636"/>
                <a:gd name="connsiteY149" fmla="*/ 165908 h 288636"/>
                <a:gd name="connsiteX150" fmla="*/ 291475 w 288636"/>
                <a:gd name="connsiteY150" fmla="*/ 173952 h 288636"/>
                <a:gd name="connsiteX151" fmla="*/ 291002 w 288636"/>
                <a:gd name="connsiteY151" fmla="*/ 177265 h 288636"/>
                <a:gd name="connsiteX152" fmla="*/ 291002 w 288636"/>
                <a:gd name="connsiteY152" fmla="*/ 178684 h 288636"/>
                <a:gd name="connsiteX153" fmla="*/ 291475 w 288636"/>
                <a:gd name="connsiteY153" fmla="*/ 184835 h 288636"/>
                <a:gd name="connsiteX154" fmla="*/ 291475 w 288636"/>
                <a:gd name="connsiteY154" fmla="*/ 267168 h 288636"/>
                <a:gd name="connsiteX155" fmla="*/ 282012 w 288636"/>
                <a:gd name="connsiteY155" fmla="*/ 287041 h 288636"/>
                <a:gd name="connsiteX156" fmla="*/ 266397 w 288636"/>
                <a:gd name="connsiteY156" fmla="*/ 292246 h 288636"/>
                <a:gd name="connsiteX157" fmla="*/ 235168 w 288636"/>
                <a:gd name="connsiteY157" fmla="*/ 292246 h 288636"/>
                <a:gd name="connsiteX158" fmla="*/ 145264 w 288636"/>
                <a:gd name="connsiteY158" fmla="*/ 292246 h 28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288636" h="288636">
                  <a:moveTo>
                    <a:pt x="62459" y="148401"/>
                  </a:moveTo>
                  <a:cubicBezTo>
                    <a:pt x="61513" y="149347"/>
                    <a:pt x="61513" y="149820"/>
                    <a:pt x="62932" y="150767"/>
                  </a:cubicBezTo>
                  <a:cubicBezTo>
                    <a:pt x="62459" y="149820"/>
                    <a:pt x="62459" y="149347"/>
                    <a:pt x="62459" y="148401"/>
                  </a:cubicBezTo>
                  <a:moveTo>
                    <a:pt x="165138" y="24429"/>
                  </a:moveTo>
                  <a:cubicBezTo>
                    <a:pt x="164665" y="23956"/>
                    <a:pt x="164665" y="23483"/>
                    <a:pt x="164191" y="23483"/>
                  </a:cubicBezTo>
                  <a:cubicBezTo>
                    <a:pt x="160406" y="20644"/>
                    <a:pt x="156147" y="17332"/>
                    <a:pt x="152362" y="14493"/>
                  </a:cubicBezTo>
                  <a:cubicBezTo>
                    <a:pt x="148577" y="11654"/>
                    <a:pt x="142425" y="12127"/>
                    <a:pt x="138640" y="15439"/>
                  </a:cubicBezTo>
                  <a:cubicBezTo>
                    <a:pt x="135801" y="17805"/>
                    <a:pt x="132962" y="19698"/>
                    <a:pt x="130123" y="22063"/>
                  </a:cubicBezTo>
                  <a:cubicBezTo>
                    <a:pt x="128703" y="22537"/>
                    <a:pt x="127757" y="23483"/>
                    <a:pt x="126338" y="24429"/>
                  </a:cubicBezTo>
                  <a:cubicBezTo>
                    <a:pt x="129177" y="24902"/>
                    <a:pt x="162772" y="24902"/>
                    <a:pt x="165138" y="24429"/>
                  </a:cubicBezTo>
                  <a:moveTo>
                    <a:pt x="255041" y="124742"/>
                  </a:moveTo>
                  <a:cubicBezTo>
                    <a:pt x="256460" y="125215"/>
                    <a:pt x="256934" y="124269"/>
                    <a:pt x="257407" y="123796"/>
                  </a:cubicBezTo>
                  <a:cubicBezTo>
                    <a:pt x="263085" y="119537"/>
                    <a:pt x="268290" y="115279"/>
                    <a:pt x="273968" y="111020"/>
                  </a:cubicBezTo>
                  <a:cubicBezTo>
                    <a:pt x="275387" y="110074"/>
                    <a:pt x="275387" y="109127"/>
                    <a:pt x="273968" y="108181"/>
                  </a:cubicBezTo>
                  <a:cubicBezTo>
                    <a:pt x="268290" y="103923"/>
                    <a:pt x="262612" y="99191"/>
                    <a:pt x="256934" y="94932"/>
                  </a:cubicBezTo>
                  <a:cubicBezTo>
                    <a:pt x="256460" y="94459"/>
                    <a:pt x="255987" y="94459"/>
                    <a:pt x="255041" y="93986"/>
                  </a:cubicBezTo>
                  <a:lnTo>
                    <a:pt x="255041" y="124742"/>
                  </a:lnTo>
                  <a:close/>
                  <a:moveTo>
                    <a:pt x="36908" y="93986"/>
                  </a:moveTo>
                  <a:cubicBezTo>
                    <a:pt x="35961" y="94459"/>
                    <a:pt x="35488" y="94932"/>
                    <a:pt x="35015" y="95405"/>
                  </a:cubicBezTo>
                  <a:cubicBezTo>
                    <a:pt x="31229" y="98244"/>
                    <a:pt x="27444" y="101557"/>
                    <a:pt x="23659" y="104396"/>
                  </a:cubicBezTo>
                  <a:cubicBezTo>
                    <a:pt x="21766" y="105815"/>
                    <a:pt x="19400" y="107708"/>
                    <a:pt x="17507" y="109127"/>
                  </a:cubicBezTo>
                  <a:cubicBezTo>
                    <a:pt x="16561" y="110074"/>
                    <a:pt x="16561" y="110547"/>
                    <a:pt x="17507" y="111493"/>
                  </a:cubicBezTo>
                  <a:cubicBezTo>
                    <a:pt x="18454" y="111966"/>
                    <a:pt x="19400" y="112913"/>
                    <a:pt x="20346" y="113386"/>
                  </a:cubicBezTo>
                  <a:cubicBezTo>
                    <a:pt x="25078" y="117171"/>
                    <a:pt x="29810" y="120957"/>
                    <a:pt x="35015" y="124742"/>
                  </a:cubicBezTo>
                  <a:cubicBezTo>
                    <a:pt x="35488" y="125215"/>
                    <a:pt x="36434" y="126162"/>
                    <a:pt x="37381" y="125689"/>
                  </a:cubicBezTo>
                  <a:lnTo>
                    <a:pt x="37381" y="93986"/>
                  </a:lnTo>
                  <a:close/>
                  <a:moveTo>
                    <a:pt x="12303" y="122376"/>
                  </a:moveTo>
                  <a:cubicBezTo>
                    <a:pt x="12303" y="123323"/>
                    <a:pt x="11829" y="123323"/>
                    <a:pt x="11829" y="123796"/>
                  </a:cubicBezTo>
                  <a:cubicBezTo>
                    <a:pt x="12303" y="129474"/>
                    <a:pt x="11356" y="134679"/>
                    <a:pt x="12303" y="140357"/>
                  </a:cubicBezTo>
                  <a:cubicBezTo>
                    <a:pt x="12303" y="140830"/>
                    <a:pt x="12303" y="141303"/>
                    <a:pt x="12303" y="141776"/>
                  </a:cubicBezTo>
                  <a:cubicBezTo>
                    <a:pt x="12303" y="155025"/>
                    <a:pt x="11829" y="168274"/>
                    <a:pt x="11829" y="181996"/>
                  </a:cubicBezTo>
                  <a:cubicBezTo>
                    <a:pt x="11829" y="209914"/>
                    <a:pt x="11829" y="237358"/>
                    <a:pt x="11829" y="265275"/>
                  </a:cubicBezTo>
                  <a:cubicBezTo>
                    <a:pt x="11829" y="267168"/>
                    <a:pt x="11829" y="269060"/>
                    <a:pt x="12303" y="270953"/>
                  </a:cubicBezTo>
                  <a:cubicBezTo>
                    <a:pt x="12303" y="272846"/>
                    <a:pt x="13249" y="273319"/>
                    <a:pt x="14668" y="271899"/>
                  </a:cubicBezTo>
                  <a:cubicBezTo>
                    <a:pt x="18927" y="269060"/>
                    <a:pt x="22712" y="265748"/>
                    <a:pt x="26971" y="262436"/>
                  </a:cubicBezTo>
                  <a:cubicBezTo>
                    <a:pt x="34069" y="256758"/>
                    <a:pt x="41166" y="251080"/>
                    <a:pt x="48264" y="245875"/>
                  </a:cubicBezTo>
                  <a:cubicBezTo>
                    <a:pt x="52996" y="242089"/>
                    <a:pt x="57727" y="238304"/>
                    <a:pt x="62459" y="234519"/>
                  </a:cubicBezTo>
                  <a:cubicBezTo>
                    <a:pt x="71922" y="226948"/>
                    <a:pt x="81386" y="219850"/>
                    <a:pt x="91323" y="212279"/>
                  </a:cubicBezTo>
                  <a:cubicBezTo>
                    <a:pt x="97001" y="208021"/>
                    <a:pt x="103152" y="203289"/>
                    <a:pt x="108830" y="199031"/>
                  </a:cubicBezTo>
                  <a:cubicBezTo>
                    <a:pt x="109303" y="198557"/>
                    <a:pt x="109303" y="198557"/>
                    <a:pt x="109776" y="197611"/>
                  </a:cubicBezTo>
                  <a:cubicBezTo>
                    <a:pt x="103152" y="192406"/>
                    <a:pt x="96528" y="187674"/>
                    <a:pt x="90376" y="182469"/>
                  </a:cubicBezTo>
                  <a:cubicBezTo>
                    <a:pt x="83752" y="177265"/>
                    <a:pt x="77127" y="172533"/>
                    <a:pt x="70503" y="167328"/>
                  </a:cubicBezTo>
                  <a:cubicBezTo>
                    <a:pt x="63879" y="162123"/>
                    <a:pt x="57727" y="156918"/>
                    <a:pt x="51103" y="152186"/>
                  </a:cubicBezTo>
                  <a:cubicBezTo>
                    <a:pt x="44478" y="147455"/>
                    <a:pt x="38327" y="141776"/>
                    <a:pt x="31703" y="137045"/>
                  </a:cubicBezTo>
                  <a:cubicBezTo>
                    <a:pt x="26025" y="132313"/>
                    <a:pt x="19400" y="127581"/>
                    <a:pt x="12303" y="122376"/>
                  </a:cubicBezTo>
                  <a:moveTo>
                    <a:pt x="181226" y="198084"/>
                  </a:moveTo>
                  <a:cubicBezTo>
                    <a:pt x="213875" y="223162"/>
                    <a:pt x="246051" y="247767"/>
                    <a:pt x="278226" y="272846"/>
                  </a:cubicBezTo>
                  <a:cubicBezTo>
                    <a:pt x="278700" y="271899"/>
                    <a:pt x="279173" y="271426"/>
                    <a:pt x="279173" y="270953"/>
                  </a:cubicBezTo>
                  <a:cubicBezTo>
                    <a:pt x="279646" y="269534"/>
                    <a:pt x="279646" y="268114"/>
                    <a:pt x="279646" y="266694"/>
                  </a:cubicBezTo>
                  <a:cubicBezTo>
                    <a:pt x="279646" y="237831"/>
                    <a:pt x="279646" y="208967"/>
                    <a:pt x="279646" y="180104"/>
                  </a:cubicBezTo>
                  <a:cubicBezTo>
                    <a:pt x="279646" y="177265"/>
                    <a:pt x="280119" y="174425"/>
                    <a:pt x="279173" y="171586"/>
                  </a:cubicBezTo>
                  <a:cubicBezTo>
                    <a:pt x="279173" y="171113"/>
                    <a:pt x="279173" y="171113"/>
                    <a:pt x="279173" y="170640"/>
                  </a:cubicBezTo>
                  <a:cubicBezTo>
                    <a:pt x="279173" y="160230"/>
                    <a:pt x="279173" y="149820"/>
                    <a:pt x="279173" y="139411"/>
                  </a:cubicBezTo>
                  <a:cubicBezTo>
                    <a:pt x="279173" y="137518"/>
                    <a:pt x="279646" y="136098"/>
                    <a:pt x="279646" y="134206"/>
                  </a:cubicBezTo>
                  <a:cubicBezTo>
                    <a:pt x="279646" y="130893"/>
                    <a:pt x="279646" y="127581"/>
                    <a:pt x="279646" y="123796"/>
                  </a:cubicBezTo>
                  <a:cubicBezTo>
                    <a:pt x="279646" y="123323"/>
                    <a:pt x="279173" y="122849"/>
                    <a:pt x="279173" y="122376"/>
                  </a:cubicBezTo>
                  <a:cubicBezTo>
                    <a:pt x="246524" y="147455"/>
                    <a:pt x="214348" y="172533"/>
                    <a:pt x="181226" y="198084"/>
                  </a:cubicBezTo>
                  <a:moveTo>
                    <a:pt x="267343" y="279470"/>
                  </a:moveTo>
                  <a:cubicBezTo>
                    <a:pt x="266870" y="278997"/>
                    <a:pt x="266870" y="278524"/>
                    <a:pt x="266397" y="278524"/>
                  </a:cubicBezTo>
                  <a:cubicBezTo>
                    <a:pt x="264031" y="276631"/>
                    <a:pt x="261192" y="274265"/>
                    <a:pt x="258826" y="272373"/>
                  </a:cubicBezTo>
                  <a:cubicBezTo>
                    <a:pt x="253621" y="268114"/>
                    <a:pt x="247943" y="264329"/>
                    <a:pt x="242738" y="260070"/>
                  </a:cubicBezTo>
                  <a:cubicBezTo>
                    <a:pt x="238007" y="256285"/>
                    <a:pt x="232802" y="252026"/>
                    <a:pt x="228070" y="248241"/>
                  </a:cubicBezTo>
                  <a:cubicBezTo>
                    <a:pt x="222865" y="244455"/>
                    <a:pt x="217660" y="240670"/>
                    <a:pt x="212455" y="236411"/>
                  </a:cubicBezTo>
                  <a:cubicBezTo>
                    <a:pt x="205831" y="231206"/>
                    <a:pt x="198733" y="225528"/>
                    <a:pt x="192109" y="220323"/>
                  </a:cubicBezTo>
                  <a:cubicBezTo>
                    <a:pt x="185957" y="215592"/>
                    <a:pt x="179806" y="210860"/>
                    <a:pt x="173655" y="205655"/>
                  </a:cubicBezTo>
                  <a:cubicBezTo>
                    <a:pt x="172709" y="204709"/>
                    <a:pt x="171762" y="204709"/>
                    <a:pt x="170816" y="205655"/>
                  </a:cubicBezTo>
                  <a:cubicBezTo>
                    <a:pt x="167977" y="208021"/>
                    <a:pt x="165138" y="210387"/>
                    <a:pt x="162299" y="212279"/>
                  </a:cubicBezTo>
                  <a:cubicBezTo>
                    <a:pt x="158513" y="215592"/>
                    <a:pt x="153782" y="217484"/>
                    <a:pt x="149050" y="217958"/>
                  </a:cubicBezTo>
                  <a:cubicBezTo>
                    <a:pt x="142899" y="218431"/>
                    <a:pt x="137694" y="217011"/>
                    <a:pt x="132489" y="213699"/>
                  </a:cubicBezTo>
                  <a:cubicBezTo>
                    <a:pt x="129177" y="210860"/>
                    <a:pt x="125391" y="208494"/>
                    <a:pt x="122079" y="205655"/>
                  </a:cubicBezTo>
                  <a:cubicBezTo>
                    <a:pt x="121133" y="204709"/>
                    <a:pt x="120186" y="205182"/>
                    <a:pt x="119713" y="205655"/>
                  </a:cubicBezTo>
                  <a:cubicBezTo>
                    <a:pt x="112615" y="211333"/>
                    <a:pt x="105518" y="216538"/>
                    <a:pt x="98420" y="222216"/>
                  </a:cubicBezTo>
                  <a:cubicBezTo>
                    <a:pt x="90849" y="228367"/>
                    <a:pt x="82805" y="234519"/>
                    <a:pt x="75235" y="240197"/>
                  </a:cubicBezTo>
                  <a:cubicBezTo>
                    <a:pt x="70030" y="243982"/>
                    <a:pt x="65298" y="248241"/>
                    <a:pt x="60093" y="252026"/>
                  </a:cubicBezTo>
                  <a:cubicBezTo>
                    <a:pt x="50156" y="259597"/>
                    <a:pt x="40693" y="267168"/>
                    <a:pt x="30756" y="274738"/>
                  </a:cubicBezTo>
                  <a:cubicBezTo>
                    <a:pt x="28864" y="276158"/>
                    <a:pt x="27444" y="277577"/>
                    <a:pt x="25551" y="278997"/>
                  </a:cubicBezTo>
                  <a:cubicBezTo>
                    <a:pt x="25078" y="279943"/>
                    <a:pt x="25551" y="279943"/>
                    <a:pt x="26498" y="279943"/>
                  </a:cubicBezTo>
                  <a:cubicBezTo>
                    <a:pt x="44952" y="280890"/>
                    <a:pt x="264504" y="280417"/>
                    <a:pt x="267343" y="279470"/>
                  </a:cubicBezTo>
                  <a:moveTo>
                    <a:pt x="146211" y="36732"/>
                  </a:moveTo>
                  <a:cubicBezTo>
                    <a:pt x="117820" y="36732"/>
                    <a:pt x="89903" y="36732"/>
                    <a:pt x="61513" y="36732"/>
                  </a:cubicBezTo>
                  <a:cubicBezTo>
                    <a:pt x="59620" y="36732"/>
                    <a:pt x="57254" y="36732"/>
                    <a:pt x="55835" y="38151"/>
                  </a:cubicBezTo>
                  <a:cubicBezTo>
                    <a:pt x="51103" y="40517"/>
                    <a:pt x="48737" y="44303"/>
                    <a:pt x="48737" y="49507"/>
                  </a:cubicBezTo>
                  <a:cubicBezTo>
                    <a:pt x="48737" y="64176"/>
                    <a:pt x="48737" y="78844"/>
                    <a:pt x="48737" y="93986"/>
                  </a:cubicBezTo>
                  <a:cubicBezTo>
                    <a:pt x="48737" y="106762"/>
                    <a:pt x="48737" y="120010"/>
                    <a:pt x="48737" y="132786"/>
                  </a:cubicBezTo>
                  <a:cubicBezTo>
                    <a:pt x="48737" y="134206"/>
                    <a:pt x="48737" y="135152"/>
                    <a:pt x="49683" y="136098"/>
                  </a:cubicBezTo>
                  <a:cubicBezTo>
                    <a:pt x="53942" y="139411"/>
                    <a:pt x="57727" y="142723"/>
                    <a:pt x="61986" y="146035"/>
                  </a:cubicBezTo>
                  <a:cubicBezTo>
                    <a:pt x="64352" y="147928"/>
                    <a:pt x="66718" y="149347"/>
                    <a:pt x="69083" y="151240"/>
                  </a:cubicBezTo>
                  <a:cubicBezTo>
                    <a:pt x="70503" y="152659"/>
                    <a:pt x="71922" y="154079"/>
                    <a:pt x="73815" y="155025"/>
                  </a:cubicBezTo>
                  <a:cubicBezTo>
                    <a:pt x="79493" y="158811"/>
                    <a:pt x="84225" y="164016"/>
                    <a:pt x="90376" y="167328"/>
                  </a:cubicBezTo>
                  <a:cubicBezTo>
                    <a:pt x="92269" y="168747"/>
                    <a:pt x="94162" y="170167"/>
                    <a:pt x="96054" y="172060"/>
                  </a:cubicBezTo>
                  <a:cubicBezTo>
                    <a:pt x="99367" y="174899"/>
                    <a:pt x="102679" y="177265"/>
                    <a:pt x="105991" y="180104"/>
                  </a:cubicBezTo>
                  <a:cubicBezTo>
                    <a:pt x="114035" y="186255"/>
                    <a:pt x="122079" y="192879"/>
                    <a:pt x="130123" y="199031"/>
                  </a:cubicBezTo>
                  <a:cubicBezTo>
                    <a:pt x="132962" y="201396"/>
                    <a:pt x="136274" y="203762"/>
                    <a:pt x="139586" y="206128"/>
                  </a:cubicBezTo>
                  <a:cubicBezTo>
                    <a:pt x="142899" y="208494"/>
                    <a:pt x="149050" y="208494"/>
                    <a:pt x="152362" y="206128"/>
                  </a:cubicBezTo>
                  <a:cubicBezTo>
                    <a:pt x="158040" y="201870"/>
                    <a:pt x="163718" y="197611"/>
                    <a:pt x="169396" y="193352"/>
                  </a:cubicBezTo>
                  <a:cubicBezTo>
                    <a:pt x="176021" y="188621"/>
                    <a:pt x="182172" y="183889"/>
                    <a:pt x="188797" y="178684"/>
                  </a:cubicBezTo>
                  <a:cubicBezTo>
                    <a:pt x="189270" y="178211"/>
                    <a:pt x="189743" y="177738"/>
                    <a:pt x="190216" y="177265"/>
                  </a:cubicBezTo>
                  <a:cubicBezTo>
                    <a:pt x="191162" y="176318"/>
                    <a:pt x="191636" y="175845"/>
                    <a:pt x="192582" y="174899"/>
                  </a:cubicBezTo>
                  <a:cubicBezTo>
                    <a:pt x="193528" y="173952"/>
                    <a:pt x="194948" y="173006"/>
                    <a:pt x="195894" y="172533"/>
                  </a:cubicBezTo>
                  <a:cubicBezTo>
                    <a:pt x="200626" y="169221"/>
                    <a:pt x="205358" y="165435"/>
                    <a:pt x="209616" y="162123"/>
                  </a:cubicBezTo>
                  <a:cubicBezTo>
                    <a:pt x="210563" y="161177"/>
                    <a:pt x="211982" y="160230"/>
                    <a:pt x="212928" y="159284"/>
                  </a:cubicBezTo>
                  <a:cubicBezTo>
                    <a:pt x="213402" y="158811"/>
                    <a:pt x="214348" y="157864"/>
                    <a:pt x="214821" y="157391"/>
                  </a:cubicBezTo>
                  <a:cubicBezTo>
                    <a:pt x="218133" y="154552"/>
                    <a:pt x="221919" y="152186"/>
                    <a:pt x="225231" y="149820"/>
                  </a:cubicBezTo>
                  <a:cubicBezTo>
                    <a:pt x="228070" y="147928"/>
                    <a:pt x="230909" y="145562"/>
                    <a:pt x="233275" y="143669"/>
                  </a:cubicBezTo>
                  <a:cubicBezTo>
                    <a:pt x="236114" y="141303"/>
                    <a:pt x="238953" y="138937"/>
                    <a:pt x="242265" y="136572"/>
                  </a:cubicBezTo>
                  <a:cubicBezTo>
                    <a:pt x="243212" y="135625"/>
                    <a:pt x="243685" y="134206"/>
                    <a:pt x="243685" y="132786"/>
                  </a:cubicBezTo>
                  <a:cubicBezTo>
                    <a:pt x="243685" y="130893"/>
                    <a:pt x="243685" y="129474"/>
                    <a:pt x="243685" y="127581"/>
                  </a:cubicBezTo>
                  <a:cubicBezTo>
                    <a:pt x="243685" y="101557"/>
                    <a:pt x="243685" y="75532"/>
                    <a:pt x="243685" y="49507"/>
                  </a:cubicBezTo>
                  <a:cubicBezTo>
                    <a:pt x="243685" y="47615"/>
                    <a:pt x="243685" y="45249"/>
                    <a:pt x="242265" y="43829"/>
                  </a:cubicBezTo>
                  <a:cubicBezTo>
                    <a:pt x="239426" y="39571"/>
                    <a:pt x="236114" y="37205"/>
                    <a:pt x="230909" y="37205"/>
                  </a:cubicBezTo>
                  <a:cubicBezTo>
                    <a:pt x="202519" y="36732"/>
                    <a:pt x="174128" y="36732"/>
                    <a:pt x="146211" y="36732"/>
                  </a:cubicBezTo>
                  <a:moveTo>
                    <a:pt x="145264" y="291773"/>
                  </a:moveTo>
                  <a:cubicBezTo>
                    <a:pt x="105991" y="291773"/>
                    <a:pt x="67191" y="291773"/>
                    <a:pt x="27917" y="291773"/>
                  </a:cubicBezTo>
                  <a:cubicBezTo>
                    <a:pt x="25078" y="291773"/>
                    <a:pt x="22239" y="291773"/>
                    <a:pt x="19400" y="290826"/>
                  </a:cubicBezTo>
                  <a:cubicBezTo>
                    <a:pt x="14195" y="289880"/>
                    <a:pt x="9937" y="287041"/>
                    <a:pt x="6151" y="283256"/>
                  </a:cubicBezTo>
                  <a:cubicBezTo>
                    <a:pt x="1893" y="278524"/>
                    <a:pt x="473" y="272846"/>
                    <a:pt x="473" y="266694"/>
                  </a:cubicBezTo>
                  <a:cubicBezTo>
                    <a:pt x="473" y="237358"/>
                    <a:pt x="473" y="208494"/>
                    <a:pt x="473" y="179630"/>
                  </a:cubicBezTo>
                  <a:cubicBezTo>
                    <a:pt x="473" y="170167"/>
                    <a:pt x="473" y="160230"/>
                    <a:pt x="473" y="150767"/>
                  </a:cubicBezTo>
                  <a:cubicBezTo>
                    <a:pt x="473" y="147928"/>
                    <a:pt x="946" y="145562"/>
                    <a:pt x="473" y="142723"/>
                  </a:cubicBezTo>
                  <a:cubicBezTo>
                    <a:pt x="0" y="140357"/>
                    <a:pt x="0" y="137518"/>
                    <a:pt x="0" y="135152"/>
                  </a:cubicBezTo>
                  <a:cubicBezTo>
                    <a:pt x="946" y="128054"/>
                    <a:pt x="0" y="121430"/>
                    <a:pt x="473" y="114332"/>
                  </a:cubicBezTo>
                  <a:cubicBezTo>
                    <a:pt x="473" y="112440"/>
                    <a:pt x="473" y="111020"/>
                    <a:pt x="473" y="109127"/>
                  </a:cubicBezTo>
                  <a:cubicBezTo>
                    <a:pt x="473" y="107235"/>
                    <a:pt x="1420" y="105815"/>
                    <a:pt x="2839" y="104396"/>
                  </a:cubicBezTo>
                  <a:cubicBezTo>
                    <a:pt x="8990" y="99664"/>
                    <a:pt x="14668" y="94932"/>
                    <a:pt x="20820" y="90674"/>
                  </a:cubicBezTo>
                  <a:cubicBezTo>
                    <a:pt x="25078" y="87361"/>
                    <a:pt x="29810" y="83576"/>
                    <a:pt x="34069" y="80264"/>
                  </a:cubicBezTo>
                  <a:cubicBezTo>
                    <a:pt x="35961" y="78844"/>
                    <a:pt x="36908" y="77425"/>
                    <a:pt x="36908" y="75059"/>
                  </a:cubicBezTo>
                  <a:cubicBezTo>
                    <a:pt x="36908" y="66542"/>
                    <a:pt x="36908" y="57551"/>
                    <a:pt x="36908" y="48561"/>
                  </a:cubicBezTo>
                  <a:cubicBezTo>
                    <a:pt x="36908" y="38624"/>
                    <a:pt x="43532" y="28688"/>
                    <a:pt x="53469" y="25376"/>
                  </a:cubicBezTo>
                  <a:cubicBezTo>
                    <a:pt x="55835" y="24429"/>
                    <a:pt x="58674" y="24429"/>
                    <a:pt x="61039" y="23956"/>
                  </a:cubicBezTo>
                  <a:cubicBezTo>
                    <a:pt x="75235" y="23956"/>
                    <a:pt x="89430" y="23956"/>
                    <a:pt x="103625" y="23956"/>
                  </a:cubicBezTo>
                  <a:cubicBezTo>
                    <a:pt x="105045" y="23956"/>
                    <a:pt x="106464" y="23483"/>
                    <a:pt x="107884" y="22537"/>
                  </a:cubicBezTo>
                  <a:cubicBezTo>
                    <a:pt x="115455" y="16385"/>
                    <a:pt x="123025" y="10707"/>
                    <a:pt x="130596" y="5029"/>
                  </a:cubicBezTo>
                  <a:cubicBezTo>
                    <a:pt x="139113" y="-1595"/>
                    <a:pt x="151416" y="-1595"/>
                    <a:pt x="159460" y="4556"/>
                  </a:cubicBezTo>
                  <a:cubicBezTo>
                    <a:pt x="165611" y="9288"/>
                    <a:pt x="171762" y="14019"/>
                    <a:pt x="177913" y="18751"/>
                  </a:cubicBezTo>
                  <a:cubicBezTo>
                    <a:pt x="180279" y="20644"/>
                    <a:pt x="182172" y="22063"/>
                    <a:pt x="184538" y="23483"/>
                  </a:cubicBezTo>
                  <a:cubicBezTo>
                    <a:pt x="185484" y="23956"/>
                    <a:pt x="186904" y="24429"/>
                    <a:pt x="187850" y="24429"/>
                  </a:cubicBezTo>
                  <a:cubicBezTo>
                    <a:pt x="202045" y="24429"/>
                    <a:pt x="216241" y="24429"/>
                    <a:pt x="230436" y="24429"/>
                  </a:cubicBezTo>
                  <a:cubicBezTo>
                    <a:pt x="235168" y="24429"/>
                    <a:pt x="239899" y="25376"/>
                    <a:pt x="243685" y="28215"/>
                  </a:cubicBezTo>
                  <a:cubicBezTo>
                    <a:pt x="250782" y="32946"/>
                    <a:pt x="255041" y="39571"/>
                    <a:pt x="255041" y="48088"/>
                  </a:cubicBezTo>
                  <a:cubicBezTo>
                    <a:pt x="255041" y="57078"/>
                    <a:pt x="255041" y="66069"/>
                    <a:pt x="255041" y="75059"/>
                  </a:cubicBezTo>
                  <a:cubicBezTo>
                    <a:pt x="255041" y="77425"/>
                    <a:pt x="255514" y="78844"/>
                    <a:pt x="257407" y="80264"/>
                  </a:cubicBezTo>
                  <a:cubicBezTo>
                    <a:pt x="262139" y="84049"/>
                    <a:pt x="267343" y="87361"/>
                    <a:pt x="272075" y="91147"/>
                  </a:cubicBezTo>
                  <a:cubicBezTo>
                    <a:pt x="275861" y="93986"/>
                    <a:pt x="279646" y="96825"/>
                    <a:pt x="283431" y="100137"/>
                  </a:cubicBezTo>
                  <a:cubicBezTo>
                    <a:pt x="284851" y="101083"/>
                    <a:pt x="285797" y="102503"/>
                    <a:pt x="287217" y="103449"/>
                  </a:cubicBezTo>
                  <a:cubicBezTo>
                    <a:pt x="290056" y="105342"/>
                    <a:pt x="291475" y="107708"/>
                    <a:pt x="291475" y="111493"/>
                  </a:cubicBezTo>
                  <a:cubicBezTo>
                    <a:pt x="291475" y="118118"/>
                    <a:pt x="291002" y="124269"/>
                    <a:pt x="291002" y="130893"/>
                  </a:cubicBezTo>
                  <a:cubicBezTo>
                    <a:pt x="291002" y="131367"/>
                    <a:pt x="291002" y="131840"/>
                    <a:pt x="291002" y="131840"/>
                  </a:cubicBezTo>
                  <a:cubicBezTo>
                    <a:pt x="291948" y="134206"/>
                    <a:pt x="291948" y="136572"/>
                    <a:pt x="291475" y="138937"/>
                  </a:cubicBezTo>
                  <a:cubicBezTo>
                    <a:pt x="291002" y="144616"/>
                    <a:pt x="291475" y="149820"/>
                    <a:pt x="291475" y="155499"/>
                  </a:cubicBezTo>
                  <a:cubicBezTo>
                    <a:pt x="291475" y="158811"/>
                    <a:pt x="291002" y="162123"/>
                    <a:pt x="291002" y="165908"/>
                  </a:cubicBezTo>
                  <a:cubicBezTo>
                    <a:pt x="291002" y="168747"/>
                    <a:pt x="291475" y="171113"/>
                    <a:pt x="291475" y="173952"/>
                  </a:cubicBezTo>
                  <a:cubicBezTo>
                    <a:pt x="291475" y="174899"/>
                    <a:pt x="291002" y="175845"/>
                    <a:pt x="291002" y="177265"/>
                  </a:cubicBezTo>
                  <a:cubicBezTo>
                    <a:pt x="291002" y="177738"/>
                    <a:pt x="291002" y="178211"/>
                    <a:pt x="291002" y="178684"/>
                  </a:cubicBezTo>
                  <a:cubicBezTo>
                    <a:pt x="291002" y="180577"/>
                    <a:pt x="291475" y="182943"/>
                    <a:pt x="291475" y="184835"/>
                  </a:cubicBezTo>
                  <a:cubicBezTo>
                    <a:pt x="291475" y="212279"/>
                    <a:pt x="291475" y="239724"/>
                    <a:pt x="291475" y="267168"/>
                  </a:cubicBezTo>
                  <a:cubicBezTo>
                    <a:pt x="291475" y="275212"/>
                    <a:pt x="288636" y="281836"/>
                    <a:pt x="282012" y="287041"/>
                  </a:cubicBezTo>
                  <a:cubicBezTo>
                    <a:pt x="277280" y="290826"/>
                    <a:pt x="272075" y="292246"/>
                    <a:pt x="266397" y="292246"/>
                  </a:cubicBezTo>
                  <a:cubicBezTo>
                    <a:pt x="255987" y="292246"/>
                    <a:pt x="245577" y="292246"/>
                    <a:pt x="235168" y="292246"/>
                  </a:cubicBezTo>
                  <a:lnTo>
                    <a:pt x="145264" y="292246"/>
                  </a:lnTo>
                  <a:close/>
                </a:path>
              </a:pathLst>
            </a:custGeom>
            <a:solidFill>
              <a:srgbClr val="FCAF17"/>
            </a:solidFill>
            <a:ln w="460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E0D7E10-5346-4C63-B2DC-08336E4B25F0}"/>
                </a:ext>
              </a:extLst>
            </p:cNvPr>
            <p:cNvSpPr/>
            <p:nvPr/>
          </p:nvSpPr>
          <p:spPr>
            <a:xfrm>
              <a:off x="421024" y="688086"/>
              <a:ext cx="94635" cy="94635"/>
            </a:xfrm>
            <a:custGeom>
              <a:avLst/>
              <a:gdLst>
                <a:gd name="connsiteX0" fmla="*/ 56136 w 94634"/>
                <a:gd name="connsiteY0" fmla="*/ 37050 h 94634"/>
                <a:gd name="connsiteX1" fmla="*/ 47145 w 94634"/>
                <a:gd name="connsiteY1" fmla="*/ 37996 h 94634"/>
                <a:gd name="connsiteX2" fmla="*/ 41941 w 94634"/>
                <a:gd name="connsiteY2" fmla="*/ 53611 h 94634"/>
                <a:gd name="connsiteX3" fmla="*/ 46672 w 94634"/>
                <a:gd name="connsiteY3" fmla="*/ 57869 h 94634"/>
                <a:gd name="connsiteX4" fmla="*/ 53770 w 94634"/>
                <a:gd name="connsiteY4" fmla="*/ 57396 h 94634"/>
                <a:gd name="connsiteX5" fmla="*/ 56136 w 94634"/>
                <a:gd name="connsiteY5" fmla="*/ 54084 h 94634"/>
                <a:gd name="connsiteX6" fmla="*/ 56136 w 94634"/>
                <a:gd name="connsiteY6" fmla="*/ 44620 h 94634"/>
                <a:gd name="connsiteX7" fmla="*/ 56136 w 94634"/>
                <a:gd name="connsiteY7" fmla="*/ 37050 h 94634"/>
                <a:gd name="connsiteX8" fmla="*/ 67492 w 94634"/>
                <a:gd name="connsiteY8" fmla="*/ 44147 h 94634"/>
                <a:gd name="connsiteX9" fmla="*/ 67492 w 94634"/>
                <a:gd name="connsiteY9" fmla="*/ 55030 h 94634"/>
                <a:gd name="connsiteX10" fmla="*/ 68911 w 94634"/>
                <a:gd name="connsiteY10" fmla="*/ 57869 h 94634"/>
                <a:gd name="connsiteX11" fmla="*/ 75536 w 94634"/>
                <a:gd name="connsiteY11" fmla="*/ 59289 h 94634"/>
                <a:gd name="connsiteX12" fmla="*/ 84999 w 94634"/>
                <a:gd name="connsiteY12" fmla="*/ 51718 h 94634"/>
                <a:gd name="connsiteX13" fmla="*/ 83107 w 94634"/>
                <a:gd name="connsiteY13" fmla="*/ 35157 h 94634"/>
                <a:gd name="connsiteX14" fmla="*/ 73170 w 94634"/>
                <a:gd name="connsiteY14" fmla="*/ 20489 h 94634"/>
                <a:gd name="connsiteX15" fmla="*/ 46199 w 94634"/>
                <a:gd name="connsiteY15" fmla="*/ 11025 h 94634"/>
                <a:gd name="connsiteX16" fmla="*/ 29165 w 94634"/>
                <a:gd name="connsiteY16" fmla="*/ 16230 h 94634"/>
                <a:gd name="connsiteX17" fmla="*/ 14496 w 94634"/>
                <a:gd name="connsiteY17" fmla="*/ 33264 h 94634"/>
                <a:gd name="connsiteX18" fmla="*/ 12131 w 94634"/>
                <a:gd name="connsiteY18" fmla="*/ 54084 h 94634"/>
                <a:gd name="connsiteX19" fmla="*/ 15916 w 94634"/>
                <a:gd name="connsiteY19" fmla="*/ 65440 h 94634"/>
                <a:gd name="connsiteX20" fmla="*/ 20648 w 94634"/>
                <a:gd name="connsiteY20" fmla="*/ 71591 h 94634"/>
                <a:gd name="connsiteX21" fmla="*/ 31531 w 94634"/>
                <a:gd name="connsiteY21" fmla="*/ 80582 h 94634"/>
                <a:gd name="connsiteX22" fmla="*/ 43360 w 94634"/>
                <a:gd name="connsiteY22" fmla="*/ 83894 h 94634"/>
                <a:gd name="connsiteX23" fmla="*/ 49038 w 94634"/>
                <a:gd name="connsiteY23" fmla="*/ 84840 h 94634"/>
                <a:gd name="connsiteX24" fmla="*/ 53297 w 94634"/>
                <a:gd name="connsiteY24" fmla="*/ 91938 h 94634"/>
                <a:gd name="connsiteX25" fmla="*/ 48092 w 94634"/>
                <a:gd name="connsiteY25" fmla="*/ 96196 h 94634"/>
                <a:gd name="connsiteX26" fmla="*/ 44306 w 94634"/>
                <a:gd name="connsiteY26" fmla="*/ 95723 h 94634"/>
                <a:gd name="connsiteX27" fmla="*/ 34843 w 94634"/>
                <a:gd name="connsiteY27" fmla="*/ 93831 h 94634"/>
                <a:gd name="connsiteX28" fmla="*/ 32004 w 94634"/>
                <a:gd name="connsiteY28" fmla="*/ 92884 h 94634"/>
                <a:gd name="connsiteX29" fmla="*/ 26326 w 94634"/>
                <a:gd name="connsiteY29" fmla="*/ 90518 h 94634"/>
                <a:gd name="connsiteX30" fmla="*/ 14496 w 94634"/>
                <a:gd name="connsiteY30" fmla="*/ 82474 h 94634"/>
                <a:gd name="connsiteX31" fmla="*/ 8818 w 94634"/>
                <a:gd name="connsiteY31" fmla="*/ 75377 h 94634"/>
                <a:gd name="connsiteX32" fmla="*/ 4560 w 94634"/>
                <a:gd name="connsiteY32" fmla="*/ 68752 h 94634"/>
                <a:gd name="connsiteX33" fmla="*/ 3140 w 94634"/>
                <a:gd name="connsiteY33" fmla="*/ 64494 h 94634"/>
                <a:gd name="connsiteX34" fmla="*/ 1721 w 94634"/>
                <a:gd name="connsiteY34" fmla="*/ 61182 h 94634"/>
                <a:gd name="connsiteX35" fmla="*/ 301 w 94634"/>
                <a:gd name="connsiteY35" fmla="*/ 51245 h 94634"/>
                <a:gd name="connsiteX36" fmla="*/ 2667 w 94634"/>
                <a:gd name="connsiteY36" fmla="*/ 31845 h 94634"/>
                <a:gd name="connsiteX37" fmla="*/ 10711 w 94634"/>
                <a:gd name="connsiteY37" fmla="*/ 17650 h 94634"/>
                <a:gd name="connsiteX38" fmla="*/ 27745 w 94634"/>
                <a:gd name="connsiteY38" fmla="*/ 4401 h 94634"/>
                <a:gd name="connsiteX39" fmla="*/ 55189 w 94634"/>
                <a:gd name="connsiteY39" fmla="*/ 615 h 94634"/>
                <a:gd name="connsiteX40" fmla="*/ 72697 w 94634"/>
                <a:gd name="connsiteY40" fmla="*/ 6767 h 94634"/>
                <a:gd name="connsiteX41" fmla="*/ 82634 w 94634"/>
                <a:gd name="connsiteY41" fmla="*/ 14811 h 94634"/>
                <a:gd name="connsiteX42" fmla="*/ 92570 w 94634"/>
                <a:gd name="connsiteY42" fmla="*/ 29479 h 94634"/>
                <a:gd name="connsiteX43" fmla="*/ 94463 w 94634"/>
                <a:gd name="connsiteY43" fmla="*/ 59289 h 94634"/>
                <a:gd name="connsiteX44" fmla="*/ 75063 w 94634"/>
                <a:gd name="connsiteY44" fmla="*/ 71591 h 94634"/>
                <a:gd name="connsiteX45" fmla="*/ 73643 w 94634"/>
                <a:gd name="connsiteY45" fmla="*/ 71591 h 94634"/>
                <a:gd name="connsiteX46" fmla="*/ 63707 w 94634"/>
                <a:gd name="connsiteY46" fmla="*/ 70172 h 94634"/>
                <a:gd name="connsiteX47" fmla="*/ 62760 w 94634"/>
                <a:gd name="connsiteY47" fmla="*/ 69699 h 94634"/>
                <a:gd name="connsiteX48" fmla="*/ 57082 w 94634"/>
                <a:gd name="connsiteY48" fmla="*/ 69699 h 94634"/>
                <a:gd name="connsiteX49" fmla="*/ 45253 w 94634"/>
                <a:gd name="connsiteY49" fmla="*/ 69699 h 94634"/>
                <a:gd name="connsiteX50" fmla="*/ 40521 w 94634"/>
                <a:gd name="connsiteY50" fmla="*/ 68752 h 94634"/>
                <a:gd name="connsiteX51" fmla="*/ 34843 w 94634"/>
                <a:gd name="connsiteY51" fmla="*/ 64021 h 94634"/>
                <a:gd name="connsiteX52" fmla="*/ 32004 w 94634"/>
                <a:gd name="connsiteY52" fmla="*/ 59762 h 94634"/>
                <a:gd name="connsiteX53" fmla="*/ 30584 w 94634"/>
                <a:gd name="connsiteY53" fmla="*/ 46513 h 94634"/>
                <a:gd name="connsiteX54" fmla="*/ 35789 w 94634"/>
                <a:gd name="connsiteY54" fmla="*/ 33737 h 94634"/>
                <a:gd name="connsiteX55" fmla="*/ 51404 w 94634"/>
                <a:gd name="connsiteY55" fmla="*/ 25220 h 94634"/>
                <a:gd name="connsiteX56" fmla="*/ 64180 w 94634"/>
                <a:gd name="connsiteY56" fmla="*/ 27586 h 94634"/>
                <a:gd name="connsiteX57" fmla="*/ 68438 w 94634"/>
                <a:gd name="connsiteY57" fmla="*/ 34211 h 94634"/>
                <a:gd name="connsiteX58" fmla="*/ 67492 w 94634"/>
                <a:gd name="connsiteY58" fmla="*/ 44147 h 94634"/>
                <a:gd name="connsiteX59" fmla="*/ 67492 w 94634"/>
                <a:gd name="connsiteY59" fmla="*/ 44147 h 9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34" h="94634">
                  <a:moveTo>
                    <a:pt x="56136" y="37050"/>
                  </a:moveTo>
                  <a:cubicBezTo>
                    <a:pt x="52824" y="36103"/>
                    <a:pt x="49985" y="36103"/>
                    <a:pt x="47145" y="37996"/>
                  </a:cubicBezTo>
                  <a:cubicBezTo>
                    <a:pt x="42414" y="41308"/>
                    <a:pt x="40521" y="48406"/>
                    <a:pt x="41941" y="53611"/>
                  </a:cubicBezTo>
                  <a:cubicBezTo>
                    <a:pt x="42414" y="55977"/>
                    <a:pt x="44306" y="57396"/>
                    <a:pt x="46672" y="57869"/>
                  </a:cubicBezTo>
                  <a:cubicBezTo>
                    <a:pt x="49038" y="58343"/>
                    <a:pt x="51404" y="58343"/>
                    <a:pt x="53770" y="57396"/>
                  </a:cubicBezTo>
                  <a:cubicBezTo>
                    <a:pt x="55663" y="56923"/>
                    <a:pt x="55663" y="56450"/>
                    <a:pt x="56136" y="54084"/>
                  </a:cubicBezTo>
                  <a:cubicBezTo>
                    <a:pt x="56136" y="50772"/>
                    <a:pt x="56136" y="47933"/>
                    <a:pt x="56136" y="44620"/>
                  </a:cubicBezTo>
                  <a:cubicBezTo>
                    <a:pt x="56136" y="42728"/>
                    <a:pt x="56136" y="39889"/>
                    <a:pt x="56136" y="37050"/>
                  </a:cubicBezTo>
                  <a:moveTo>
                    <a:pt x="67492" y="44147"/>
                  </a:moveTo>
                  <a:cubicBezTo>
                    <a:pt x="67492" y="47933"/>
                    <a:pt x="67492" y="51718"/>
                    <a:pt x="67492" y="55030"/>
                  </a:cubicBezTo>
                  <a:cubicBezTo>
                    <a:pt x="67492" y="56450"/>
                    <a:pt x="67965" y="57396"/>
                    <a:pt x="68911" y="57869"/>
                  </a:cubicBezTo>
                  <a:cubicBezTo>
                    <a:pt x="71277" y="58343"/>
                    <a:pt x="73170" y="58816"/>
                    <a:pt x="75536" y="59289"/>
                  </a:cubicBezTo>
                  <a:cubicBezTo>
                    <a:pt x="80268" y="59762"/>
                    <a:pt x="84526" y="56450"/>
                    <a:pt x="84999" y="51718"/>
                  </a:cubicBezTo>
                  <a:cubicBezTo>
                    <a:pt x="85946" y="46040"/>
                    <a:pt x="84999" y="40362"/>
                    <a:pt x="83107" y="35157"/>
                  </a:cubicBezTo>
                  <a:cubicBezTo>
                    <a:pt x="81214" y="29479"/>
                    <a:pt x="77902" y="24274"/>
                    <a:pt x="73170" y="20489"/>
                  </a:cubicBezTo>
                  <a:cubicBezTo>
                    <a:pt x="65599" y="13864"/>
                    <a:pt x="56609" y="10079"/>
                    <a:pt x="46199" y="11025"/>
                  </a:cubicBezTo>
                  <a:cubicBezTo>
                    <a:pt x="40048" y="11498"/>
                    <a:pt x="34370" y="12918"/>
                    <a:pt x="29165" y="16230"/>
                  </a:cubicBezTo>
                  <a:cubicBezTo>
                    <a:pt x="22540" y="20489"/>
                    <a:pt x="17335" y="26167"/>
                    <a:pt x="14496" y="33264"/>
                  </a:cubicBezTo>
                  <a:cubicBezTo>
                    <a:pt x="11657" y="39889"/>
                    <a:pt x="11184" y="46986"/>
                    <a:pt x="12131" y="54084"/>
                  </a:cubicBezTo>
                  <a:cubicBezTo>
                    <a:pt x="12604" y="57869"/>
                    <a:pt x="14496" y="61655"/>
                    <a:pt x="15916" y="65440"/>
                  </a:cubicBezTo>
                  <a:cubicBezTo>
                    <a:pt x="16862" y="67806"/>
                    <a:pt x="19228" y="69226"/>
                    <a:pt x="20648" y="71591"/>
                  </a:cubicBezTo>
                  <a:cubicBezTo>
                    <a:pt x="23487" y="75377"/>
                    <a:pt x="27272" y="78216"/>
                    <a:pt x="31531" y="80582"/>
                  </a:cubicBezTo>
                  <a:cubicBezTo>
                    <a:pt x="35316" y="82948"/>
                    <a:pt x="39575" y="82948"/>
                    <a:pt x="43360" y="83894"/>
                  </a:cubicBezTo>
                  <a:cubicBezTo>
                    <a:pt x="45253" y="84367"/>
                    <a:pt x="47145" y="84367"/>
                    <a:pt x="49038" y="84840"/>
                  </a:cubicBezTo>
                  <a:cubicBezTo>
                    <a:pt x="52350" y="85787"/>
                    <a:pt x="54243" y="88626"/>
                    <a:pt x="53297" y="91938"/>
                  </a:cubicBezTo>
                  <a:cubicBezTo>
                    <a:pt x="52824" y="93357"/>
                    <a:pt x="49511" y="96196"/>
                    <a:pt x="48092" y="96196"/>
                  </a:cubicBezTo>
                  <a:cubicBezTo>
                    <a:pt x="46672" y="96196"/>
                    <a:pt x="45253" y="96196"/>
                    <a:pt x="44306" y="95723"/>
                  </a:cubicBezTo>
                  <a:cubicBezTo>
                    <a:pt x="40994" y="95250"/>
                    <a:pt x="37682" y="94777"/>
                    <a:pt x="34843" y="93831"/>
                  </a:cubicBezTo>
                  <a:cubicBezTo>
                    <a:pt x="33897" y="93831"/>
                    <a:pt x="32950" y="92884"/>
                    <a:pt x="32004" y="92884"/>
                  </a:cubicBezTo>
                  <a:cubicBezTo>
                    <a:pt x="30111" y="91938"/>
                    <a:pt x="28219" y="91465"/>
                    <a:pt x="26326" y="90518"/>
                  </a:cubicBezTo>
                  <a:cubicBezTo>
                    <a:pt x="21594" y="88626"/>
                    <a:pt x="18282" y="85787"/>
                    <a:pt x="14496" y="82474"/>
                  </a:cubicBezTo>
                  <a:cubicBezTo>
                    <a:pt x="12131" y="80109"/>
                    <a:pt x="10711" y="77743"/>
                    <a:pt x="8818" y="75377"/>
                  </a:cubicBezTo>
                  <a:cubicBezTo>
                    <a:pt x="6926" y="73484"/>
                    <a:pt x="5506" y="71118"/>
                    <a:pt x="4560" y="68752"/>
                  </a:cubicBezTo>
                  <a:cubicBezTo>
                    <a:pt x="4087" y="67333"/>
                    <a:pt x="3613" y="65913"/>
                    <a:pt x="3140" y="64494"/>
                  </a:cubicBezTo>
                  <a:cubicBezTo>
                    <a:pt x="2667" y="63547"/>
                    <a:pt x="2194" y="62128"/>
                    <a:pt x="1721" y="61182"/>
                  </a:cubicBezTo>
                  <a:cubicBezTo>
                    <a:pt x="1248" y="57869"/>
                    <a:pt x="774" y="54557"/>
                    <a:pt x="301" y="51245"/>
                  </a:cubicBezTo>
                  <a:cubicBezTo>
                    <a:pt x="-645" y="44620"/>
                    <a:pt x="774" y="37996"/>
                    <a:pt x="2667" y="31845"/>
                  </a:cubicBezTo>
                  <a:cubicBezTo>
                    <a:pt x="4560" y="26640"/>
                    <a:pt x="7399" y="21908"/>
                    <a:pt x="10711" y="17650"/>
                  </a:cubicBezTo>
                  <a:cubicBezTo>
                    <a:pt x="15443" y="11971"/>
                    <a:pt x="21121" y="7713"/>
                    <a:pt x="27745" y="4401"/>
                  </a:cubicBezTo>
                  <a:cubicBezTo>
                    <a:pt x="36262" y="142"/>
                    <a:pt x="45726" y="-804"/>
                    <a:pt x="55189" y="615"/>
                  </a:cubicBezTo>
                  <a:cubicBezTo>
                    <a:pt x="61341" y="1562"/>
                    <a:pt x="67492" y="3454"/>
                    <a:pt x="72697" y="6767"/>
                  </a:cubicBezTo>
                  <a:cubicBezTo>
                    <a:pt x="76482" y="8659"/>
                    <a:pt x="79794" y="11498"/>
                    <a:pt x="82634" y="14811"/>
                  </a:cubicBezTo>
                  <a:cubicBezTo>
                    <a:pt x="86892" y="19069"/>
                    <a:pt x="90204" y="23801"/>
                    <a:pt x="92570" y="29479"/>
                  </a:cubicBezTo>
                  <a:cubicBezTo>
                    <a:pt x="96356" y="38942"/>
                    <a:pt x="98248" y="48879"/>
                    <a:pt x="94463" y="59289"/>
                  </a:cubicBezTo>
                  <a:cubicBezTo>
                    <a:pt x="91624" y="67333"/>
                    <a:pt x="84526" y="73011"/>
                    <a:pt x="75063" y="71591"/>
                  </a:cubicBezTo>
                  <a:cubicBezTo>
                    <a:pt x="74590" y="71591"/>
                    <a:pt x="74116" y="71591"/>
                    <a:pt x="73643" y="71591"/>
                  </a:cubicBezTo>
                  <a:cubicBezTo>
                    <a:pt x="70331" y="72065"/>
                    <a:pt x="67019" y="71118"/>
                    <a:pt x="63707" y="70172"/>
                  </a:cubicBezTo>
                  <a:cubicBezTo>
                    <a:pt x="63233" y="70172"/>
                    <a:pt x="63233" y="70172"/>
                    <a:pt x="62760" y="69699"/>
                  </a:cubicBezTo>
                  <a:cubicBezTo>
                    <a:pt x="60868" y="68752"/>
                    <a:pt x="58975" y="69226"/>
                    <a:pt x="57082" y="69699"/>
                  </a:cubicBezTo>
                  <a:cubicBezTo>
                    <a:pt x="54243" y="69699"/>
                    <a:pt x="49985" y="71118"/>
                    <a:pt x="45253" y="69699"/>
                  </a:cubicBezTo>
                  <a:cubicBezTo>
                    <a:pt x="43833" y="69226"/>
                    <a:pt x="41941" y="69226"/>
                    <a:pt x="40521" y="68752"/>
                  </a:cubicBezTo>
                  <a:cubicBezTo>
                    <a:pt x="38155" y="67806"/>
                    <a:pt x="36262" y="65913"/>
                    <a:pt x="34843" y="64021"/>
                  </a:cubicBezTo>
                  <a:cubicBezTo>
                    <a:pt x="33897" y="62601"/>
                    <a:pt x="32477" y="61182"/>
                    <a:pt x="32004" y="59762"/>
                  </a:cubicBezTo>
                  <a:cubicBezTo>
                    <a:pt x="30111" y="55503"/>
                    <a:pt x="30111" y="51245"/>
                    <a:pt x="30584" y="46513"/>
                  </a:cubicBezTo>
                  <a:cubicBezTo>
                    <a:pt x="31058" y="41781"/>
                    <a:pt x="32950" y="37523"/>
                    <a:pt x="35789" y="33737"/>
                  </a:cubicBezTo>
                  <a:cubicBezTo>
                    <a:pt x="39575" y="28533"/>
                    <a:pt x="45253" y="25694"/>
                    <a:pt x="51404" y="25220"/>
                  </a:cubicBezTo>
                  <a:cubicBezTo>
                    <a:pt x="55663" y="24747"/>
                    <a:pt x="60394" y="25694"/>
                    <a:pt x="64180" y="27586"/>
                  </a:cubicBezTo>
                  <a:cubicBezTo>
                    <a:pt x="67019" y="29006"/>
                    <a:pt x="68438" y="30898"/>
                    <a:pt x="68438" y="34211"/>
                  </a:cubicBezTo>
                  <a:cubicBezTo>
                    <a:pt x="67965" y="37050"/>
                    <a:pt x="67965" y="40835"/>
                    <a:pt x="67492" y="44147"/>
                  </a:cubicBezTo>
                  <a:cubicBezTo>
                    <a:pt x="67965" y="44147"/>
                    <a:pt x="67492" y="44147"/>
                    <a:pt x="67492" y="44147"/>
                  </a:cubicBezTo>
                </a:path>
              </a:pathLst>
            </a:custGeom>
            <a:solidFill>
              <a:srgbClr val="FCAF17"/>
            </a:solidFill>
            <a:ln w="4609" cap="flat">
              <a:noFill/>
              <a:prstDash val="solid"/>
              <a:miter/>
            </a:ln>
          </p:spPr>
          <p:txBody>
            <a:bodyPr rtlCol="0" anchor="ctr"/>
            <a:lstStyle/>
            <a:p>
              <a:endParaRPr lang="en-GB"/>
            </a:p>
          </p:txBody>
        </p:sp>
      </p:grpSp>
    </p:spTree>
    <p:extLst>
      <p:ext uri="{BB962C8B-B14F-4D97-AF65-F5344CB8AC3E}">
        <p14:creationId xmlns:p14="http://schemas.microsoft.com/office/powerpoint/2010/main" val="3646576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5" imgW="416" imgH="416" progId="TCLayout.ActiveDocument.1">
                  <p:embed/>
                </p:oleObj>
              </mc:Choice>
              <mc:Fallback>
                <p:oleObj name="think-cell Slide" r:id="rId5" imgW="416" imgH="41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630E8B2-4C2D-49FA-B16A-4A5DC8A1A428}"/>
              </a:ext>
            </a:extLst>
          </p:cNvPr>
          <p:cNvSpPr>
            <a:spLocks noGrp="1"/>
          </p:cNvSpPr>
          <p:nvPr>
            <p:ph type="title"/>
          </p:nvPr>
        </p:nvSpPr>
        <p:spPr>
          <a:xfrm>
            <a:off x="459508" y="699582"/>
            <a:ext cx="8920712" cy="940305"/>
          </a:xfrm>
        </p:spPr>
        <p:txBody>
          <a:bodyPr>
            <a:normAutofit/>
          </a:bodyPr>
          <a:lstStyle>
            <a:lvl1pPr>
              <a:defRPr sz="3600">
                <a:solidFill>
                  <a:srgbClr val="007D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87F2103-9A57-4B55-A067-6EBD787D356D}"/>
              </a:ext>
            </a:extLst>
          </p:cNvPr>
          <p:cNvSpPr>
            <a:spLocks noGrp="1"/>
          </p:cNvSpPr>
          <p:nvPr>
            <p:ph idx="1"/>
          </p:nvPr>
        </p:nvSpPr>
        <p:spPr>
          <a:xfrm>
            <a:off x="459509" y="1757543"/>
            <a:ext cx="10950419" cy="4220297"/>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p:ph type="sldNum" sz="quarter" idx="12"/>
          </p:nvPr>
        </p:nvSpPr>
        <p:spPr/>
        <p:txBody>
          <a:bodyPr/>
          <a:lstStyle/>
          <a:p>
            <a:fld id="{DA69A137-6BDB-47B4-8B9B-30BE2E63C07B}" type="slidenum">
              <a:rPr lang="en-US" smtClean="0"/>
              <a:t>‹#›</a:t>
            </a:fld>
            <a:endParaRPr lang="en-US"/>
          </a:p>
        </p:txBody>
      </p:sp>
      <p:sp>
        <p:nvSpPr>
          <p:cNvPr id="9" name="Footer Placeholder 4">
            <a:extLst>
              <a:ext uri="{FF2B5EF4-FFF2-40B4-BE49-F238E27FC236}">
                <a16:creationId xmlns:a16="http://schemas.microsoft.com/office/drawing/2014/main" id="{AA3CC0E8-9D49-42A6-B966-3FA783566681}"/>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tx2"/>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7" name="TextBox 6">
            <a:extLst>
              <a:ext uri="{FF2B5EF4-FFF2-40B4-BE49-F238E27FC236}">
                <a16:creationId xmlns:a16="http://schemas.microsoft.com/office/drawing/2014/main" id="{46E157D5-C55E-4B24-9403-5DACA306761A}"/>
              </a:ext>
            </a:extLst>
          </p:cNvPr>
          <p:cNvSpPr txBox="1"/>
          <p:nvPr userDrawn="1"/>
        </p:nvSpPr>
        <p:spPr>
          <a:xfrm>
            <a:off x="3585173" y="6613753"/>
            <a:ext cx="5640308" cy="215444"/>
          </a:xfrm>
          <a:prstGeom prst="rect">
            <a:avLst/>
          </a:prstGeom>
          <a:solidFill>
            <a:schemeClr val="bg1"/>
          </a:solidFill>
        </p:spPr>
        <p:txBody>
          <a:bodyPr wrap="square" rtlCol="0">
            <a:spAutoFit/>
          </a:bodyPr>
          <a:lstStyle/>
          <a:p>
            <a:r>
              <a:rPr lang="en-US" sz="800" dirty="0">
                <a:solidFill>
                  <a:srgbClr val="006BB1"/>
                </a:solidFill>
              </a:rPr>
              <a:t>Presented at the 2021 ASH Annual Meeting, 11-14 December, 2021; Georgia World Congress Center - Atlanta, GA</a:t>
            </a:r>
          </a:p>
        </p:txBody>
      </p:sp>
    </p:spTree>
    <p:extLst>
      <p:ext uri="{BB962C8B-B14F-4D97-AF65-F5344CB8AC3E}">
        <p14:creationId xmlns:p14="http://schemas.microsoft.com/office/powerpoint/2010/main" val="89256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esults One">
    <p:bg>
      <p:bgPr>
        <a:solidFill>
          <a:srgbClr val="006BB1"/>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ACB34E-01AD-42BB-9FB5-974B09253D2C}"/>
              </a:ext>
            </a:extLst>
          </p:cNvPr>
          <p:cNvSpPr/>
          <p:nvPr userDrawn="1"/>
        </p:nvSpPr>
        <p:spPr>
          <a:xfrm>
            <a:off x="414481" y="1153747"/>
            <a:ext cx="11396519" cy="5015757"/>
          </a:xfrm>
          <a:prstGeom prst="roundRect">
            <a:avLst>
              <a:gd name="adj" fmla="val 34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052E07-F49D-466D-8A06-60135463D4DE}"/>
              </a:ext>
            </a:extLst>
          </p:cNvPr>
          <p:cNvSpPr/>
          <p:nvPr userDrawn="1"/>
        </p:nvSpPr>
        <p:spPr>
          <a:xfrm>
            <a:off x="0" y="-31967"/>
            <a:ext cx="12192000" cy="787761"/>
          </a:xfrm>
          <a:prstGeom prst="rect">
            <a:avLst/>
          </a:prstGeom>
          <a:solidFill>
            <a:srgbClr val="00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0E8B2-4C2D-49FA-B16A-4A5DC8A1A428}"/>
              </a:ext>
            </a:extLst>
          </p:cNvPr>
          <p:cNvSpPr>
            <a:spLocks noGrp="1"/>
          </p:cNvSpPr>
          <p:nvPr>
            <p:ph type="title"/>
          </p:nvPr>
        </p:nvSpPr>
        <p:spPr>
          <a:xfrm>
            <a:off x="414482" y="31968"/>
            <a:ext cx="8974878" cy="723826"/>
          </a:xfrm>
        </p:spPr>
        <p:txBody>
          <a:bodyPr>
            <a:normAutofit/>
          </a:bodyPr>
          <a:lstStyle>
            <a:lvl1pPr>
              <a:defRPr sz="36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sp>
        <p:nvSpPr>
          <p:cNvPr id="13" name="Text Placeholder 11">
            <a:extLst>
              <a:ext uri="{FF2B5EF4-FFF2-40B4-BE49-F238E27FC236}">
                <a16:creationId xmlns:a16="http://schemas.microsoft.com/office/drawing/2014/main" id="{0055B250-27E9-4699-9EC3-74FB11846493}"/>
              </a:ext>
            </a:extLst>
          </p:cNvPr>
          <p:cNvSpPr>
            <a:spLocks noGrp="1"/>
          </p:cNvSpPr>
          <p:nvPr>
            <p:ph type="body" sz="quarter" idx="13"/>
          </p:nvPr>
        </p:nvSpPr>
        <p:spPr>
          <a:xfrm>
            <a:off x="715888" y="1427666"/>
            <a:ext cx="8673471" cy="404813"/>
          </a:xfrm>
        </p:spPr>
        <p:txBody>
          <a:bodyPr anchor="ctr">
            <a:normAutofit/>
          </a:bodyPr>
          <a:lstStyle>
            <a:lvl1pPr marL="0" indent="0">
              <a:buNone/>
              <a:defRPr sz="1600" b="1">
                <a:solidFill>
                  <a:srgbClr val="006BB1"/>
                </a:solidFill>
              </a:defRPr>
            </a:lvl1pPr>
          </a:lstStyle>
          <a:p>
            <a:pPr lvl="0"/>
            <a:r>
              <a:rPr lang="en-US" dirty="0"/>
              <a:t>Click to edit Master text styles</a:t>
            </a:r>
          </a:p>
        </p:txBody>
      </p:sp>
      <p:sp>
        <p:nvSpPr>
          <p:cNvPr id="16" name="Text Placeholder 15">
            <a:extLst>
              <a:ext uri="{FF2B5EF4-FFF2-40B4-BE49-F238E27FC236}">
                <a16:creationId xmlns:a16="http://schemas.microsoft.com/office/drawing/2014/main" id="{15EDA9DC-2D66-4F8A-8FEE-51CBF52332E7}"/>
              </a:ext>
            </a:extLst>
          </p:cNvPr>
          <p:cNvSpPr>
            <a:spLocks noGrp="1"/>
          </p:cNvSpPr>
          <p:nvPr>
            <p:ph type="body" sz="quarter" idx="14"/>
          </p:nvPr>
        </p:nvSpPr>
        <p:spPr>
          <a:xfrm>
            <a:off x="715889" y="2070847"/>
            <a:ext cx="10381804" cy="374332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1AB23889-706F-49BF-8C62-D896561F9E4A}"/>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
        <p:nvSpPr>
          <p:cNvPr id="11" name="Footer Placeholder 4">
            <a:extLst>
              <a:ext uri="{FF2B5EF4-FFF2-40B4-BE49-F238E27FC236}">
                <a16:creationId xmlns:a16="http://schemas.microsoft.com/office/drawing/2014/main" id="{C0459C26-05E6-4375-A68C-7E494435480F}"/>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14" name="Rectangle 13">
            <a:extLst>
              <a:ext uri="{FF2B5EF4-FFF2-40B4-BE49-F238E27FC236}">
                <a16:creationId xmlns:a16="http://schemas.microsoft.com/office/drawing/2014/main" id="{17FD0AEC-1B94-4A97-A56C-A4F90322B27A}"/>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3800530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4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Results One">
    <p:bg>
      <p:bgPr>
        <a:solidFill>
          <a:srgbClr val="006BB1"/>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474ACBA-5BB5-4190-89DF-582511C54EDA}"/>
              </a:ext>
            </a:extLst>
          </p:cNvPr>
          <p:cNvSpPr/>
          <p:nvPr userDrawn="1"/>
        </p:nvSpPr>
        <p:spPr>
          <a:xfrm>
            <a:off x="414482" y="1153747"/>
            <a:ext cx="4110453" cy="5015757"/>
          </a:xfrm>
          <a:prstGeom prst="roundRect">
            <a:avLst>
              <a:gd name="adj" fmla="val 34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58C8D7-96B5-4957-B62E-C727028C4CA5}"/>
              </a:ext>
            </a:extLst>
          </p:cNvPr>
          <p:cNvSpPr/>
          <p:nvPr userDrawn="1"/>
        </p:nvSpPr>
        <p:spPr>
          <a:xfrm>
            <a:off x="4726641" y="1153747"/>
            <a:ext cx="7096764" cy="5015757"/>
          </a:xfrm>
          <a:prstGeom prst="roundRect">
            <a:avLst>
              <a:gd name="adj" fmla="val 33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052E07-F49D-466D-8A06-60135463D4DE}"/>
              </a:ext>
            </a:extLst>
          </p:cNvPr>
          <p:cNvSpPr/>
          <p:nvPr userDrawn="1"/>
        </p:nvSpPr>
        <p:spPr>
          <a:xfrm>
            <a:off x="0" y="-31967"/>
            <a:ext cx="12192000" cy="787761"/>
          </a:xfrm>
          <a:prstGeom prst="rect">
            <a:avLst/>
          </a:prstGeom>
          <a:solidFill>
            <a:srgbClr val="00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0E8B2-4C2D-49FA-B16A-4A5DC8A1A428}"/>
              </a:ext>
            </a:extLst>
          </p:cNvPr>
          <p:cNvSpPr>
            <a:spLocks noGrp="1"/>
          </p:cNvSpPr>
          <p:nvPr>
            <p:ph type="title"/>
          </p:nvPr>
        </p:nvSpPr>
        <p:spPr>
          <a:xfrm>
            <a:off x="414482" y="31968"/>
            <a:ext cx="8974878" cy="723826"/>
          </a:xfrm>
        </p:spPr>
        <p:txBody>
          <a:bodyPr>
            <a:normAutofit/>
          </a:bodyPr>
          <a:lstStyle>
            <a:lvl1pPr>
              <a:defRPr sz="36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sp>
        <p:nvSpPr>
          <p:cNvPr id="12" name="Text Placeholder 11">
            <a:extLst>
              <a:ext uri="{FF2B5EF4-FFF2-40B4-BE49-F238E27FC236}">
                <a16:creationId xmlns:a16="http://schemas.microsoft.com/office/drawing/2014/main" id="{010417A9-C800-4790-A8CC-FD58C957397D}"/>
              </a:ext>
            </a:extLst>
          </p:cNvPr>
          <p:cNvSpPr>
            <a:spLocks noGrp="1"/>
          </p:cNvSpPr>
          <p:nvPr>
            <p:ph type="body" sz="quarter" idx="13"/>
          </p:nvPr>
        </p:nvSpPr>
        <p:spPr>
          <a:xfrm>
            <a:off x="698047" y="1427666"/>
            <a:ext cx="3558412" cy="404813"/>
          </a:xfrm>
        </p:spPr>
        <p:txBody>
          <a:bodyPr anchor="ctr">
            <a:normAutofit/>
          </a:bodyPr>
          <a:lstStyle>
            <a:lvl1pPr marL="0" indent="0">
              <a:buNone/>
              <a:defRPr sz="1600" b="1">
                <a:solidFill>
                  <a:srgbClr val="006BB1"/>
                </a:solidFill>
              </a:defRPr>
            </a:lvl1pPr>
          </a:lstStyle>
          <a:p>
            <a:pPr lvl="0"/>
            <a:r>
              <a:rPr lang="en-US" dirty="0"/>
              <a:t>Click to edit Master text styles</a:t>
            </a:r>
          </a:p>
        </p:txBody>
      </p:sp>
      <p:sp>
        <p:nvSpPr>
          <p:cNvPr id="15" name="Chart Placeholder 14">
            <a:extLst>
              <a:ext uri="{FF2B5EF4-FFF2-40B4-BE49-F238E27FC236}">
                <a16:creationId xmlns:a16="http://schemas.microsoft.com/office/drawing/2014/main" id="{FCCC24D1-82C5-4597-AC5D-54D89C345715}"/>
              </a:ext>
            </a:extLst>
          </p:cNvPr>
          <p:cNvSpPr>
            <a:spLocks noGrp="1"/>
          </p:cNvSpPr>
          <p:nvPr>
            <p:ph type="chart" sz="quarter" idx="14"/>
          </p:nvPr>
        </p:nvSpPr>
        <p:spPr>
          <a:xfrm>
            <a:off x="4976362" y="1401819"/>
            <a:ext cx="6559856" cy="4519612"/>
          </a:xfrm>
        </p:spPr>
        <p:txBody>
          <a:bodyPr>
            <a:normAutofit/>
          </a:bodyPr>
          <a:lstStyle>
            <a:lvl1pPr>
              <a:defRPr sz="1400">
                <a:latin typeface="Arial" panose="020B0604020202020204" pitchFamily="34" charset="0"/>
                <a:cs typeface="Arial" panose="020B0604020202020204" pitchFamily="34" charset="0"/>
              </a:defRPr>
            </a:lvl1pPr>
          </a:lstStyle>
          <a:p>
            <a:endParaRPr lang="en-US" dirty="0"/>
          </a:p>
        </p:txBody>
      </p:sp>
      <p:sp>
        <p:nvSpPr>
          <p:cNvPr id="17" name="Text Placeholder 16">
            <a:extLst>
              <a:ext uri="{FF2B5EF4-FFF2-40B4-BE49-F238E27FC236}">
                <a16:creationId xmlns:a16="http://schemas.microsoft.com/office/drawing/2014/main" id="{1E9436C0-3330-4BE2-8573-B927D5F629FB}"/>
              </a:ext>
            </a:extLst>
          </p:cNvPr>
          <p:cNvSpPr>
            <a:spLocks noGrp="1"/>
          </p:cNvSpPr>
          <p:nvPr>
            <p:ph type="body" sz="quarter" idx="15"/>
          </p:nvPr>
        </p:nvSpPr>
        <p:spPr>
          <a:xfrm>
            <a:off x="698121" y="2074863"/>
            <a:ext cx="3557587" cy="3792537"/>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6EDD0390-4C9A-4B56-B3E4-4779048436EF}"/>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
        <p:nvSpPr>
          <p:cNvPr id="19" name="Footer Placeholder 4">
            <a:extLst>
              <a:ext uri="{FF2B5EF4-FFF2-40B4-BE49-F238E27FC236}">
                <a16:creationId xmlns:a16="http://schemas.microsoft.com/office/drawing/2014/main" id="{2C11816E-A131-41D8-8C17-1DC2CBBDA031}"/>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18" name="Rectangle 17">
            <a:extLst>
              <a:ext uri="{FF2B5EF4-FFF2-40B4-BE49-F238E27FC236}">
                <a16:creationId xmlns:a16="http://schemas.microsoft.com/office/drawing/2014/main" id="{C00C1F85-23E4-436F-AE3E-D625F46D327B}"/>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332290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4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ults Two">
    <p:bg>
      <p:bgPr>
        <a:solidFill>
          <a:srgbClr val="006BB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0E1FC2F-B590-4161-9003-9AD724CEFCF2}"/>
              </a:ext>
            </a:extLst>
          </p:cNvPr>
          <p:cNvSpPr/>
          <p:nvPr userDrawn="1"/>
        </p:nvSpPr>
        <p:spPr>
          <a:xfrm>
            <a:off x="414482" y="1153747"/>
            <a:ext cx="4110453" cy="5015757"/>
          </a:xfrm>
          <a:prstGeom prst="roundRect">
            <a:avLst>
              <a:gd name="adj" fmla="val 34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58C8D7-96B5-4957-B62E-C727028C4CA5}"/>
              </a:ext>
            </a:extLst>
          </p:cNvPr>
          <p:cNvSpPr/>
          <p:nvPr userDrawn="1"/>
        </p:nvSpPr>
        <p:spPr>
          <a:xfrm>
            <a:off x="4756900" y="1153747"/>
            <a:ext cx="7054100" cy="3885298"/>
          </a:xfrm>
          <a:prstGeom prst="roundRect">
            <a:avLst>
              <a:gd name="adj" fmla="val 38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052E07-F49D-466D-8A06-60135463D4DE}"/>
              </a:ext>
            </a:extLst>
          </p:cNvPr>
          <p:cNvSpPr/>
          <p:nvPr userDrawn="1"/>
        </p:nvSpPr>
        <p:spPr>
          <a:xfrm>
            <a:off x="0" y="-31967"/>
            <a:ext cx="12192000" cy="787761"/>
          </a:xfrm>
          <a:prstGeom prst="rect">
            <a:avLst/>
          </a:prstGeom>
          <a:solidFill>
            <a:srgbClr val="00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0E8B2-4C2D-49FA-B16A-4A5DC8A1A428}"/>
              </a:ext>
            </a:extLst>
          </p:cNvPr>
          <p:cNvSpPr>
            <a:spLocks noGrp="1"/>
          </p:cNvSpPr>
          <p:nvPr>
            <p:ph type="title"/>
          </p:nvPr>
        </p:nvSpPr>
        <p:spPr>
          <a:xfrm>
            <a:off x="414482" y="31968"/>
            <a:ext cx="8974878" cy="723826"/>
          </a:xfrm>
        </p:spPr>
        <p:txBody>
          <a:bodyPr>
            <a:normAutofit/>
          </a:bodyPr>
          <a:lstStyle>
            <a:lvl1pPr>
              <a:defRPr sz="3600">
                <a:solidFill>
                  <a:schemeClr val="bg1"/>
                </a:solidFill>
              </a:defRPr>
            </a:lvl1pPr>
          </a:lstStyle>
          <a:p>
            <a:r>
              <a:rPr lang="en-US" dirty="0"/>
              <a:t>Click to edit Master title style</a:t>
            </a:r>
          </a:p>
        </p:txBody>
      </p:sp>
      <p:sp>
        <p:nvSpPr>
          <p:cNvPr id="10" name="Rectangle: Rounded Corners 9">
            <a:extLst>
              <a:ext uri="{FF2B5EF4-FFF2-40B4-BE49-F238E27FC236}">
                <a16:creationId xmlns:a16="http://schemas.microsoft.com/office/drawing/2014/main" id="{4378205F-E1FE-4513-B02D-EBCDAD550C66}"/>
              </a:ext>
            </a:extLst>
          </p:cNvPr>
          <p:cNvSpPr/>
          <p:nvPr userDrawn="1"/>
        </p:nvSpPr>
        <p:spPr>
          <a:xfrm>
            <a:off x="4756900" y="5188873"/>
            <a:ext cx="7054100" cy="951118"/>
          </a:xfrm>
          <a:prstGeom prst="roundRect">
            <a:avLst>
              <a:gd name="adj" fmla="val 152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sp>
        <p:nvSpPr>
          <p:cNvPr id="14" name="Text Placeholder 7">
            <a:extLst>
              <a:ext uri="{FF2B5EF4-FFF2-40B4-BE49-F238E27FC236}">
                <a16:creationId xmlns:a16="http://schemas.microsoft.com/office/drawing/2014/main" id="{E231DFE9-8AD3-4B39-897F-0DCD67AB5DA0}"/>
              </a:ext>
            </a:extLst>
          </p:cNvPr>
          <p:cNvSpPr>
            <a:spLocks noGrp="1"/>
          </p:cNvSpPr>
          <p:nvPr>
            <p:ph type="body" sz="quarter" idx="14"/>
          </p:nvPr>
        </p:nvSpPr>
        <p:spPr>
          <a:xfrm>
            <a:off x="4987810" y="5306925"/>
            <a:ext cx="6408572" cy="764421"/>
          </a:xfrm>
        </p:spPr>
        <p:txBody>
          <a:bodyPr numCol="2">
            <a:normAutofit/>
          </a:bodyPr>
          <a:lstStyle>
            <a:lvl1pPr marL="285750" indent="-285750">
              <a:spcBef>
                <a:spcPts val="600"/>
              </a:spcBef>
              <a:buFont typeface="Arial" panose="020B0604020202020204" pitchFamily="34" charset="0"/>
              <a:buChar char="•"/>
              <a:defRPr sz="1200"/>
            </a:lvl1pPr>
            <a:lvl2pPr marL="285750" indent="-285750">
              <a:spcBef>
                <a:spcPts val="600"/>
              </a:spcBef>
              <a:buFont typeface="Arial" panose="020B0604020202020204" pitchFamily="34" charset="0"/>
              <a:buChar char="•"/>
              <a:defRPr sz="1200"/>
            </a:lvl2pPr>
            <a:lvl3pPr marL="285750" indent="-285750">
              <a:spcBef>
                <a:spcPts val="600"/>
              </a:spcBef>
              <a:buFont typeface="Arial" panose="020B0604020202020204" pitchFamily="34" charset="0"/>
              <a:buChar char="•"/>
              <a:defRPr sz="1200"/>
            </a:lvl3pPr>
            <a:lvl4pPr marL="285750" indent="-285750">
              <a:spcBef>
                <a:spcPts val="600"/>
              </a:spcBef>
              <a:buFont typeface="Arial" panose="020B0604020202020204" pitchFamily="34" charset="0"/>
              <a:buChar char="•"/>
              <a:defRPr sz="1200"/>
            </a:lvl4pPr>
            <a:lvl5pPr marL="285750" indent="-285750">
              <a:spcBef>
                <a:spcPts val="600"/>
              </a:spcBef>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5E0A7798-739E-4508-A3EF-0A698F95BF59}"/>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
        <p:nvSpPr>
          <p:cNvPr id="18" name="Text Placeholder 11">
            <a:extLst>
              <a:ext uri="{FF2B5EF4-FFF2-40B4-BE49-F238E27FC236}">
                <a16:creationId xmlns:a16="http://schemas.microsoft.com/office/drawing/2014/main" id="{54550769-C1D6-46E1-B3D4-88626FFD4932}"/>
              </a:ext>
            </a:extLst>
          </p:cNvPr>
          <p:cNvSpPr>
            <a:spLocks noGrp="1"/>
          </p:cNvSpPr>
          <p:nvPr>
            <p:ph type="body" sz="quarter" idx="13"/>
          </p:nvPr>
        </p:nvSpPr>
        <p:spPr>
          <a:xfrm>
            <a:off x="698047" y="1427666"/>
            <a:ext cx="3558412" cy="404813"/>
          </a:xfrm>
        </p:spPr>
        <p:txBody>
          <a:bodyPr anchor="ctr">
            <a:normAutofit/>
          </a:bodyPr>
          <a:lstStyle>
            <a:lvl1pPr marL="0" indent="0">
              <a:buNone/>
              <a:defRPr sz="1600" b="1">
                <a:solidFill>
                  <a:srgbClr val="006BB1"/>
                </a:solidFill>
              </a:defRPr>
            </a:lvl1pPr>
          </a:lstStyle>
          <a:p>
            <a:pPr lvl="0"/>
            <a:r>
              <a:rPr lang="en-US" dirty="0"/>
              <a:t>Click to edit Master text styles</a:t>
            </a:r>
          </a:p>
        </p:txBody>
      </p:sp>
      <p:sp>
        <p:nvSpPr>
          <p:cNvPr id="19" name="Text Placeholder 16">
            <a:extLst>
              <a:ext uri="{FF2B5EF4-FFF2-40B4-BE49-F238E27FC236}">
                <a16:creationId xmlns:a16="http://schemas.microsoft.com/office/drawing/2014/main" id="{15123A6A-B255-4EE9-828A-106FF761DAEC}"/>
              </a:ext>
            </a:extLst>
          </p:cNvPr>
          <p:cNvSpPr>
            <a:spLocks noGrp="1"/>
          </p:cNvSpPr>
          <p:nvPr>
            <p:ph type="body" sz="quarter" idx="15"/>
          </p:nvPr>
        </p:nvSpPr>
        <p:spPr>
          <a:xfrm>
            <a:off x="698121" y="2074863"/>
            <a:ext cx="3557587" cy="3792537"/>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a:extLst>
              <a:ext uri="{FF2B5EF4-FFF2-40B4-BE49-F238E27FC236}">
                <a16:creationId xmlns:a16="http://schemas.microsoft.com/office/drawing/2014/main" id="{DF2C17AF-838F-411F-8E9C-EFAF27689755}"/>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20" name="Rectangle 19">
            <a:extLst>
              <a:ext uri="{FF2B5EF4-FFF2-40B4-BE49-F238E27FC236}">
                <a16:creationId xmlns:a16="http://schemas.microsoft.com/office/drawing/2014/main" id="{53F6ADBF-3A2E-4B2F-A504-9BB32B03CF11}"/>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207523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74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erults Three">
    <p:bg>
      <p:bgPr>
        <a:solidFill>
          <a:srgbClr val="006BB1"/>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4ACB34E-01AD-42BB-9FB5-974B09253D2C}"/>
              </a:ext>
            </a:extLst>
          </p:cNvPr>
          <p:cNvSpPr/>
          <p:nvPr userDrawn="1"/>
        </p:nvSpPr>
        <p:spPr>
          <a:xfrm>
            <a:off x="414482" y="1153748"/>
            <a:ext cx="11387658" cy="3704580"/>
          </a:xfrm>
          <a:prstGeom prst="roundRect">
            <a:avLst>
              <a:gd name="adj" fmla="val 34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sp>
        <p:nvSpPr>
          <p:cNvPr id="9" name="Rectangle 8">
            <a:extLst>
              <a:ext uri="{FF2B5EF4-FFF2-40B4-BE49-F238E27FC236}">
                <a16:creationId xmlns:a16="http://schemas.microsoft.com/office/drawing/2014/main" id="{53052E07-F49D-466D-8A06-60135463D4DE}"/>
              </a:ext>
            </a:extLst>
          </p:cNvPr>
          <p:cNvSpPr/>
          <p:nvPr userDrawn="1"/>
        </p:nvSpPr>
        <p:spPr>
          <a:xfrm>
            <a:off x="0" y="-31967"/>
            <a:ext cx="12192000" cy="787761"/>
          </a:xfrm>
          <a:prstGeom prst="rect">
            <a:avLst/>
          </a:prstGeom>
          <a:solidFill>
            <a:srgbClr val="00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0E8B2-4C2D-49FA-B16A-4A5DC8A1A428}"/>
              </a:ext>
            </a:extLst>
          </p:cNvPr>
          <p:cNvSpPr>
            <a:spLocks noGrp="1"/>
          </p:cNvSpPr>
          <p:nvPr>
            <p:ph type="title"/>
          </p:nvPr>
        </p:nvSpPr>
        <p:spPr>
          <a:xfrm>
            <a:off x="414482" y="31968"/>
            <a:ext cx="8974878" cy="723826"/>
          </a:xfrm>
        </p:spPr>
        <p:txBody>
          <a:bodyPr>
            <a:normAutofit/>
          </a:bodyPr>
          <a:lstStyle>
            <a:lvl1pPr>
              <a:defRPr sz="3600">
                <a:solidFill>
                  <a:schemeClr val="bg1"/>
                </a:solidFill>
              </a:defRPr>
            </a:lvl1pPr>
          </a:lstStyle>
          <a:p>
            <a:r>
              <a:rPr lang="en-US" dirty="0"/>
              <a:t>Click to edit Master title style</a:t>
            </a:r>
          </a:p>
        </p:txBody>
      </p:sp>
      <p:sp>
        <p:nvSpPr>
          <p:cNvPr id="10" name="Rectangle: Rounded Corners 9">
            <a:extLst>
              <a:ext uri="{FF2B5EF4-FFF2-40B4-BE49-F238E27FC236}">
                <a16:creationId xmlns:a16="http://schemas.microsoft.com/office/drawing/2014/main" id="{4378205F-E1FE-4513-B02D-EBCDAD550C66}"/>
              </a:ext>
            </a:extLst>
          </p:cNvPr>
          <p:cNvSpPr/>
          <p:nvPr userDrawn="1"/>
        </p:nvSpPr>
        <p:spPr>
          <a:xfrm>
            <a:off x="414481" y="5061527"/>
            <a:ext cx="11387659" cy="1107977"/>
          </a:xfrm>
          <a:prstGeom prst="roundRect">
            <a:avLst>
              <a:gd name="adj" fmla="val 147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FB794CCE-CD7F-487C-B31B-1D5CB79FA821}"/>
              </a:ext>
            </a:extLst>
          </p:cNvPr>
          <p:cNvSpPr>
            <a:spLocks noGrp="1"/>
          </p:cNvSpPr>
          <p:nvPr>
            <p:ph type="chart" sz="quarter" idx="13"/>
          </p:nvPr>
        </p:nvSpPr>
        <p:spPr>
          <a:xfrm>
            <a:off x="854075" y="1519344"/>
            <a:ext cx="10010775" cy="2973388"/>
          </a:xfrm>
        </p:spPr>
        <p:txBody>
          <a:bodyPr>
            <a:normAutofit/>
          </a:bodyPr>
          <a:lstStyle>
            <a:lvl1pPr marL="0" indent="0">
              <a:buNone/>
              <a:defRPr sz="1800"/>
            </a:lvl1pPr>
          </a:lstStyle>
          <a:p>
            <a:endParaRPr lang="en-US" dirty="0"/>
          </a:p>
        </p:txBody>
      </p:sp>
      <p:sp>
        <p:nvSpPr>
          <p:cNvPr id="8" name="Text Placeholder 7">
            <a:extLst>
              <a:ext uri="{FF2B5EF4-FFF2-40B4-BE49-F238E27FC236}">
                <a16:creationId xmlns:a16="http://schemas.microsoft.com/office/drawing/2014/main" id="{CD88388F-686C-4E35-9120-0B2A8436FC16}"/>
              </a:ext>
            </a:extLst>
          </p:cNvPr>
          <p:cNvSpPr>
            <a:spLocks noGrp="1"/>
          </p:cNvSpPr>
          <p:nvPr>
            <p:ph type="body" sz="quarter" idx="14"/>
          </p:nvPr>
        </p:nvSpPr>
        <p:spPr>
          <a:xfrm>
            <a:off x="950913" y="5172075"/>
            <a:ext cx="9913937" cy="893763"/>
          </a:xfrm>
        </p:spPr>
        <p:txBody>
          <a:bodyPr numCol="2">
            <a:normAutofit/>
          </a:bodyPr>
          <a:lstStyle>
            <a:lvl1pPr marL="285750" indent="-285750">
              <a:spcBef>
                <a:spcPts val="600"/>
              </a:spcBef>
              <a:buFont typeface="Arial" panose="020B0604020202020204" pitchFamily="34" charset="0"/>
              <a:buChar char="•"/>
              <a:defRPr sz="1200"/>
            </a:lvl1pPr>
            <a:lvl2pPr marL="285750" indent="-285750">
              <a:spcBef>
                <a:spcPts val="600"/>
              </a:spcBef>
              <a:buFont typeface="Arial" panose="020B0604020202020204" pitchFamily="34" charset="0"/>
              <a:buChar char="•"/>
              <a:defRPr sz="1200"/>
            </a:lvl2pPr>
            <a:lvl3pPr marL="285750" indent="-285750">
              <a:spcBef>
                <a:spcPts val="600"/>
              </a:spcBef>
              <a:buFont typeface="Arial" panose="020B0604020202020204" pitchFamily="34" charset="0"/>
              <a:buChar char="•"/>
              <a:defRPr sz="1200"/>
            </a:lvl3pPr>
            <a:lvl4pPr marL="285750" indent="-285750">
              <a:spcBef>
                <a:spcPts val="600"/>
              </a:spcBef>
              <a:buFont typeface="Arial" panose="020B0604020202020204" pitchFamily="34" charset="0"/>
              <a:buChar char="•"/>
              <a:defRPr sz="1200"/>
            </a:lvl4pPr>
            <a:lvl5pPr marL="285750" indent="-285750">
              <a:spcBef>
                <a:spcPts val="600"/>
              </a:spcBef>
              <a:buFont typeface="Arial" panose="020B0604020202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D8542D00-7CAA-4918-BF53-9EE3C9156ED0}"/>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
        <p:nvSpPr>
          <p:cNvPr id="15" name="Footer Placeholder 4">
            <a:extLst>
              <a:ext uri="{FF2B5EF4-FFF2-40B4-BE49-F238E27FC236}">
                <a16:creationId xmlns:a16="http://schemas.microsoft.com/office/drawing/2014/main" id="{95E36ED8-0FDB-4C5C-A44F-F9889AA76D95}"/>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14" name="Rectangle 13">
            <a:extLst>
              <a:ext uri="{FF2B5EF4-FFF2-40B4-BE49-F238E27FC236}">
                <a16:creationId xmlns:a16="http://schemas.microsoft.com/office/drawing/2014/main" id="{D572FFE3-6C39-4DD8-9182-15338904B628}"/>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741646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our Conclusions">
    <p:bg>
      <p:bgPr>
        <a:solidFill>
          <a:srgbClr val="006BB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FD30B989-D69E-443C-8319-B1B7D86B0626}"/>
              </a:ext>
            </a:extLst>
          </p:cNvPr>
          <p:cNvSpPr/>
          <p:nvPr userDrawn="1"/>
        </p:nvSpPr>
        <p:spPr>
          <a:xfrm>
            <a:off x="6192932" y="477822"/>
            <a:ext cx="5427566" cy="2734411"/>
          </a:xfrm>
          <a:custGeom>
            <a:avLst/>
            <a:gdLst>
              <a:gd name="connsiteX0" fmla="*/ 85753 w 4416172"/>
              <a:gd name="connsiteY0" fmla="*/ 0 h 2458502"/>
              <a:gd name="connsiteX1" fmla="*/ 4330419 w 4416172"/>
              <a:gd name="connsiteY1" fmla="*/ 0 h 2458502"/>
              <a:gd name="connsiteX2" fmla="*/ 4416172 w 4416172"/>
              <a:gd name="connsiteY2" fmla="*/ 85753 h 2458502"/>
              <a:gd name="connsiteX3" fmla="*/ 4416172 w 4416172"/>
              <a:gd name="connsiteY3" fmla="*/ 2372749 h 2458502"/>
              <a:gd name="connsiteX4" fmla="*/ 4330419 w 4416172"/>
              <a:gd name="connsiteY4" fmla="*/ 2458502 h 2458502"/>
              <a:gd name="connsiteX5" fmla="*/ 1286711 w 4416172"/>
              <a:gd name="connsiteY5" fmla="*/ 2458502 h 2458502"/>
              <a:gd name="connsiteX6" fmla="*/ 1283950 w 4416172"/>
              <a:gd name="connsiteY6" fmla="*/ 2403812 h 2458502"/>
              <a:gd name="connsiteX7" fmla="*/ 70338 w 4416172"/>
              <a:gd name="connsiteY7" fmla="*/ 1190201 h 2458502"/>
              <a:gd name="connsiteX8" fmla="*/ 0 w 4416172"/>
              <a:gd name="connsiteY8" fmla="*/ 1186649 h 2458502"/>
              <a:gd name="connsiteX9" fmla="*/ 0 w 4416172"/>
              <a:gd name="connsiteY9" fmla="*/ 85753 h 2458502"/>
              <a:gd name="connsiteX10" fmla="*/ 85753 w 4416172"/>
              <a:gd name="connsiteY10" fmla="*/ 0 h 245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6172" h="2458502">
                <a:moveTo>
                  <a:pt x="85753" y="0"/>
                </a:moveTo>
                <a:lnTo>
                  <a:pt x="4330419" y="0"/>
                </a:lnTo>
                <a:cubicBezTo>
                  <a:pt x="4377779" y="0"/>
                  <a:pt x="4416172" y="38393"/>
                  <a:pt x="4416172" y="85753"/>
                </a:cubicBezTo>
                <a:lnTo>
                  <a:pt x="4416172" y="2372749"/>
                </a:lnTo>
                <a:cubicBezTo>
                  <a:pt x="4416172" y="2420109"/>
                  <a:pt x="4377779" y="2458502"/>
                  <a:pt x="4330419" y="2458502"/>
                </a:cubicBezTo>
                <a:lnTo>
                  <a:pt x="1286711" y="2458502"/>
                </a:lnTo>
                <a:lnTo>
                  <a:pt x="1283950" y="2403812"/>
                </a:lnTo>
                <a:cubicBezTo>
                  <a:pt x="1218964" y="1763910"/>
                  <a:pt x="710241" y="1255187"/>
                  <a:pt x="70338" y="1190201"/>
                </a:cubicBezTo>
                <a:lnTo>
                  <a:pt x="0" y="1186649"/>
                </a:lnTo>
                <a:lnTo>
                  <a:pt x="0" y="85753"/>
                </a:lnTo>
                <a:cubicBezTo>
                  <a:pt x="0" y="38393"/>
                  <a:pt x="38393" y="0"/>
                  <a:pt x="857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EFF0565-E497-4C81-B534-9EEB310DE2EE}"/>
              </a:ext>
            </a:extLst>
          </p:cNvPr>
          <p:cNvSpPr/>
          <p:nvPr userDrawn="1"/>
        </p:nvSpPr>
        <p:spPr>
          <a:xfrm rot="10800000">
            <a:off x="571500" y="3383751"/>
            <a:ext cx="5427568" cy="2734411"/>
          </a:xfrm>
          <a:custGeom>
            <a:avLst/>
            <a:gdLst>
              <a:gd name="connsiteX0" fmla="*/ 85753 w 4416172"/>
              <a:gd name="connsiteY0" fmla="*/ 0 h 2458502"/>
              <a:gd name="connsiteX1" fmla="*/ 4330419 w 4416172"/>
              <a:gd name="connsiteY1" fmla="*/ 0 h 2458502"/>
              <a:gd name="connsiteX2" fmla="*/ 4416172 w 4416172"/>
              <a:gd name="connsiteY2" fmla="*/ 85753 h 2458502"/>
              <a:gd name="connsiteX3" fmla="*/ 4416172 w 4416172"/>
              <a:gd name="connsiteY3" fmla="*/ 2372749 h 2458502"/>
              <a:gd name="connsiteX4" fmla="*/ 4330419 w 4416172"/>
              <a:gd name="connsiteY4" fmla="*/ 2458502 h 2458502"/>
              <a:gd name="connsiteX5" fmla="*/ 1286711 w 4416172"/>
              <a:gd name="connsiteY5" fmla="*/ 2458502 h 2458502"/>
              <a:gd name="connsiteX6" fmla="*/ 1283950 w 4416172"/>
              <a:gd name="connsiteY6" fmla="*/ 2403812 h 2458502"/>
              <a:gd name="connsiteX7" fmla="*/ 70338 w 4416172"/>
              <a:gd name="connsiteY7" fmla="*/ 1190201 h 2458502"/>
              <a:gd name="connsiteX8" fmla="*/ 0 w 4416172"/>
              <a:gd name="connsiteY8" fmla="*/ 1186649 h 2458502"/>
              <a:gd name="connsiteX9" fmla="*/ 0 w 4416172"/>
              <a:gd name="connsiteY9" fmla="*/ 85753 h 2458502"/>
              <a:gd name="connsiteX10" fmla="*/ 85753 w 4416172"/>
              <a:gd name="connsiteY10" fmla="*/ 0 h 245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6172" h="2458502">
                <a:moveTo>
                  <a:pt x="85753" y="0"/>
                </a:moveTo>
                <a:lnTo>
                  <a:pt x="4330419" y="0"/>
                </a:lnTo>
                <a:cubicBezTo>
                  <a:pt x="4377779" y="0"/>
                  <a:pt x="4416172" y="38393"/>
                  <a:pt x="4416172" y="85753"/>
                </a:cubicBezTo>
                <a:lnTo>
                  <a:pt x="4416172" y="2372749"/>
                </a:lnTo>
                <a:cubicBezTo>
                  <a:pt x="4416172" y="2420109"/>
                  <a:pt x="4377779" y="2458502"/>
                  <a:pt x="4330419" y="2458502"/>
                </a:cubicBezTo>
                <a:lnTo>
                  <a:pt x="1286711" y="2458502"/>
                </a:lnTo>
                <a:lnTo>
                  <a:pt x="1283950" y="2403812"/>
                </a:lnTo>
                <a:cubicBezTo>
                  <a:pt x="1218964" y="1763910"/>
                  <a:pt x="710241" y="1255187"/>
                  <a:pt x="70338" y="1190201"/>
                </a:cubicBezTo>
                <a:lnTo>
                  <a:pt x="0" y="1186649"/>
                </a:lnTo>
                <a:lnTo>
                  <a:pt x="0" y="85753"/>
                </a:lnTo>
                <a:cubicBezTo>
                  <a:pt x="0" y="38393"/>
                  <a:pt x="38393" y="0"/>
                  <a:pt x="857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7CC6536-0067-4491-8BA9-3797D196607E}"/>
              </a:ext>
            </a:extLst>
          </p:cNvPr>
          <p:cNvSpPr/>
          <p:nvPr userDrawn="1"/>
        </p:nvSpPr>
        <p:spPr>
          <a:xfrm rot="10800000" flipH="1">
            <a:off x="6192932" y="3383751"/>
            <a:ext cx="5427566" cy="2734411"/>
          </a:xfrm>
          <a:custGeom>
            <a:avLst/>
            <a:gdLst>
              <a:gd name="connsiteX0" fmla="*/ 85753 w 4416172"/>
              <a:gd name="connsiteY0" fmla="*/ 0 h 2458502"/>
              <a:gd name="connsiteX1" fmla="*/ 4330419 w 4416172"/>
              <a:gd name="connsiteY1" fmla="*/ 0 h 2458502"/>
              <a:gd name="connsiteX2" fmla="*/ 4416172 w 4416172"/>
              <a:gd name="connsiteY2" fmla="*/ 85753 h 2458502"/>
              <a:gd name="connsiteX3" fmla="*/ 4416172 w 4416172"/>
              <a:gd name="connsiteY3" fmla="*/ 2372749 h 2458502"/>
              <a:gd name="connsiteX4" fmla="*/ 4330419 w 4416172"/>
              <a:gd name="connsiteY4" fmla="*/ 2458502 h 2458502"/>
              <a:gd name="connsiteX5" fmla="*/ 1286711 w 4416172"/>
              <a:gd name="connsiteY5" fmla="*/ 2458502 h 2458502"/>
              <a:gd name="connsiteX6" fmla="*/ 1283950 w 4416172"/>
              <a:gd name="connsiteY6" fmla="*/ 2403812 h 2458502"/>
              <a:gd name="connsiteX7" fmla="*/ 70338 w 4416172"/>
              <a:gd name="connsiteY7" fmla="*/ 1190201 h 2458502"/>
              <a:gd name="connsiteX8" fmla="*/ 0 w 4416172"/>
              <a:gd name="connsiteY8" fmla="*/ 1186649 h 2458502"/>
              <a:gd name="connsiteX9" fmla="*/ 0 w 4416172"/>
              <a:gd name="connsiteY9" fmla="*/ 85753 h 2458502"/>
              <a:gd name="connsiteX10" fmla="*/ 85753 w 4416172"/>
              <a:gd name="connsiteY10" fmla="*/ 0 h 245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6172" h="2458502">
                <a:moveTo>
                  <a:pt x="85753" y="0"/>
                </a:moveTo>
                <a:lnTo>
                  <a:pt x="4330419" y="0"/>
                </a:lnTo>
                <a:cubicBezTo>
                  <a:pt x="4377779" y="0"/>
                  <a:pt x="4416172" y="38393"/>
                  <a:pt x="4416172" y="85753"/>
                </a:cubicBezTo>
                <a:lnTo>
                  <a:pt x="4416172" y="2372749"/>
                </a:lnTo>
                <a:cubicBezTo>
                  <a:pt x="4416172" y="2420109"/>
                  <a:pt x="4377779" y="2458502"/>
                  <a:pt x="4330419" y="2458502"/>
                </a:cubicBezTo>
                <a:lnTo>
                  <a:pt x="1286711" y="2458502"/>
                </a:lnTo>
                <a:lnTo>
                  <a:pt x="1283950" y="2403812"/>
                </a:lnTo>
                <a:cubicBezTo>
                  <a:pt x="1218964" y="1763910"/>
                  <a:pt x="710241" y="1255187"/>
                  <a:pt x="70338" y="1190201"/>
                </a:cubicBezTo>
                <a:lnTo>
                  <a:pt x="0" y="1186649"/>
                </a:lnTo>
                <a:lnTo>
                  <a:pt x="0" y="85753"/>
                </a:lnTo>
                <a:cubicBezTo>
                  <a:pt x="0" y="38393"/>
                  <a:pt x="38393" y="0"/>
                  <a:pt x="857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ECF24B9-8723-42A5-BD5D-3AF29C803905}"/>
              </a:ext>
            </a:extLst>
          </p:cNvPr>
          <p:cNvSpPr/>
          <p:nvPr userDrawn="1"/>
        </p:nvSpPr>
        <p:spPr>
          <a:xfrm flipH="1">
            <a:off x="571500" y="477822"/>
            <a:ext cx="5427567" cy="2734411"/>
          </a:xfrm>
          <a:custGeom>
            <a:avLst/>
            <a:gdLst>
              <a:gd name="connsiteX0" fmla="*/ 85753 w 4416172"/>
              <a:gd name="connsiteY0" fmla="*/ 0 h 2458502"/>
              <a:gd name="connsiteX1" fmla="*/ 4330419 w 4416172"/>
              <a:gd name="connsiteY1" fmla="*/ 0 h 2458502"/>
              <a:gd name="connsiteX2" fmla="*/ 4416172 w 4416172"/>
              <a:gd name="connsiteY2" fmla="*/ 85753 h 2458502"/>
              <a:gd name="connsiteX3" fmla="*/ 4416172 w 4416172"/>
              <a:gd name="connsiteY3" fmla="*/ 2372749 h 2458502"/>
              <a:gd name="connsiteX4" fmla="*/ 4330419 w 4416172"/>
              <a:gd name="connsiteY4" fmla="*/ 2458502 h 2458502"/>
              <a:gd name="connsiteX5" fmla="*/ 1286711 w 4416172"/>
              <a:gd name="connsiteY5" fmla="*/ 2458502 h 2458502"/>
              <a:gd name="connsiteX6" fmla="*/ 1283950 w 4416172"/>
              <a:gd name="connsiteY6" fmla="*/ 2403812 h 2458502"/>
              <a:gd name="connsiteX7" fmla="*/ 70338 w 4416172"/>
              <a:gd name="connsiteY7" fmla="*/ 1190201 h 2458502"/>
              <a:gd name="connsiteX8" fmla="*/ 0 w 4416172"/>
              <a:gd name="connsiteY8" fmla="*/ 1186649 h 2458502"/>
              <a:gd name="connsiteX9" fmla="*/ 0 w 4416172"/>
              <a:gd name="connsiteY9" fmla="*/ 85753 h 2458502"/>
              <a:gd name="connsiteX10" fmla="*/ 85753 w 4416172"/>
              <a:gd name="connsiteY10" fmla="*/ 0 h 245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6172" h="2458502">
                <a:moveTo>
                  <a:pt x="85753" y="0"/>
                </a:moveTo>
                <a:lnTo>
                  <a:pt x="4330419" y="0"/>
                </a:lnTo>
                <a:cubicBezTo>
                  <a:pt x="4377779" y="0"/>
                  <a:pt x="4416172" y="38393"/>
                  <a:pt x="4416172" y="85753"/>
                </a:cubicBezTo>
                <a:lnTo>
                  <a:pt x="4416172" y="2372749"/>
                </a:lnTo>
                <a:cubicBezTo>
                  <a:pt x="4416172" y="2420109"/>
                  <a:pt x="4377779" y="2458502"/>
                  <a:pt x="4330419" y="2458502"/>
                </a:cubicBezTo>
                <a:lnTo>
                  <a:pt x="1286711" y="2458502"/>
                </a:lnTo>
                <a:lnTo>
                  <a:pt x="1283950" y="2403812"/>
                </a:lnTo>
                <a:cubicBezTo>
                  <a:pt x="1218964" y="1763910"/>
                  <a:pt x="710241" y="1255187"/>
                  <a:pt x="70338" y="1190201"/>
                </a:cubicBezTo>
                <a:lnTo>
                  <a:pt x="0" y="1186649"/>
                </a:lnTo>
                <a:lnTo>
                  <a:pt x="0" y="85753"/>
                </a:lnTo>
                <a:cubicBezTo>
                  <a:pt x="0" y="38393"/>
                  <a:pt x="38393" y="0"/>
                  <a:pt x="8575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4EA9477-CB67-446A-BD44-BC8F1D24F9D5}"/>
              </a:ext>
            </a:extLst>
          </p:cNvPr>
          <p:cNvSpPr/>
          <p:nvPr userDrawn="1"/>
        </p:nvSpPr>
        <p:spPr>
          <a:xfrm>
            <a:off x="6192447" y="1426614"/>
            <a:ext cx="1776127" cy="1785620"/>
          </a:xfrm>
          <a:custGeom>
            <a:avLst/>
            <a:gdLst>
              <a:gd name="connsiteX0" fmla="*/ 0 w 1596911"/>
              <a:gd name="connsiteY0" fmla="*/ 0 h 1605446"/>
              <a:gd name="connsiteX1" fmla="*/ 77036 w 1596911"/>
              <a:gd name="connsiteY1" fmla="*/ 3890 h 1605446"/>
              <a:gd name="connsiteX2" fmla="*/ 1593331 w 1596911"/>
              <a:gd name="connsiteY2" fmla="*/ 1529841 h 1605446"/>
              <a:gd name="connsiteX3" fmla="*/ 1596911 w 1596911"/>
              <a:gd name="connsiteY3" fmla="*/ 1605446 h 1605446"/>
              <a:gd name="connsiteX4" fmla="*/ 1082180 w 1596911"/>
              <a:gd name="connsiteY4" fmla="*/ 1605446 h 1605446"/>
              <a:gd name="connsiteX5" fmla="*/ 1080952 w 1596911"/>
              <a:gd name="connsiteY5" fmla="*/ 1579500 h 1605446"/>
              <a:gd name="connsiteX6" fmla="*/ 27005 w 1596911"/>
              <a:gd name="connsiteY6" fmla="*/ 518842 h 1605446"/>
              <a:gd name="connsiteX7" fmla="*/ 0 w 1596911"/>
              <a:gd name="connsiteY7" fmla="*/ 517478 h 16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911" h="1605446">
                <a:moveTo>
                  <a:pt x="0" y="0"/>
                </a:moveTo>
                <a:lnTo>
                  <a:pt x="77036" y="3890"/>
                </a:lnTo>
                <a:cubicBezTo>
                  <a:pt x="879548" y="85389"/>
                  <a:pt x="1516809" y="725869"/>
                  <a:pt x="1593331" y="1529841"/>
                </a:cubicBezTo>
                <a:lnTo>
                  <a:pt x="1596911" y="1605446"/>
                </a:lnTo>
                <a:lnTo>
                  <a:pt x="1082180" y="1605446"/>
                </a:lnTo>
                <a:lnTo>
                  <a:pt x="1080952" y="1579500"/>
                </a:lnTo>
                <a:cubicBezTo>
                  <a:pt x="1027762" y="1020675"/>
                  <a:pt x="584815" y="575491"/>
                  <a:pt x="27005" y="518842"/>
                </a:cubicBezTo>
                <a:lnTo>
                  <a:pt x="0" y="51747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233323DF-C1B2-49D2-A938-AD7B450E1198}"/>
              </a:ext>
            </a:extLst>
          </p:cNvPr>
          <p:cNvSpPr/>
          <p:nvPr userDrawn="1"/>
        </p:nvSpPr>
        <p:spPr>
          <a:xfrm rot="16200000">
            <a:off x="4218194" y="1431359"/>
            <a:ext cx="1776127" cy="1785620"/>
          </a:xfrm>
          <a:custGeom>
            <a:avLst/>
            <a:gdLst>
              <a:gd name="connsiteX0" fmla="*/ 0 w 1596911"/>
              <a:gd name="connsiteY0" fmla="*/ 0 h 1605446"/>
              <a:gd name="connsiteX1" fmla="*/ 77036 w 1596911"/>
              <a:gd name="connsiteY1" fmla="*/ 3890 h 1605446"/>
              <a:gd name="connsiteX2" fmla="*/ 1593331 w 1596911"/>
              <a:gd name="connsiteY2" fmla="*/ 1529841 h 1605446"/>
              <a:gd name="connsiteX3" fmla="*/ 1596911 w 1596911"/>
              <a:gd name="connsiteY3" fmla="*/ 1605446 h 1605446"/>
              <a:gd name="connsiteX4" fmla="*/ 1082180 w 1596911"/>
              <a:gd name="connsiteY4" fmla="*/ 1605446 h 1605446"/>
              <a:gd name="connsiteX5" fmla="*/ 1080952 w 1596911"/>
              <a:gd name="connsiteY5" fmla="*/ 1579500 h 1605446"/>
              <a:gd name="connsiteX6" fmla="*/ 27005 w 1596911"/>
              <a:gd name="connsiteY6" fmla="*/ 518842 h 1605446"/>
              <a:gd name="connsiteX7" fmla="*/ 0 w 1596911"/>
              <a:gd name="connsiteY7" fmla="*/ 517478 h 16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911" h="1605446">
                <a:moveTo>
                  <a:pt x="0" y="0"/>
                </a:moveTo>
                <a:lnTo>
                  <a:pt x="77036" y="3890"/>
                </a:lnTo>
                <a:cubicBezTo>
                  <a:pt x="879548" y="85389"/>
                  <a:pt x="1516809" y="725869"/>
                  <a:pt x="1593331" y="1529841"/>
                </a:cubicBezTo>
                <a:lnTo>
                  <a:pt x="1596911" y="1605446"/>
                </a:lnTo>
                <a:lnTo>
                  <a:pt x="1082180" y="1605446"/>
                </a:lnTo>
                <a:lnTo>
                  <a:pt x="1080952" y="1579500"/>
                </a:lnTo>
                <a:cubicBezTo>
                  <a:pt x="1027762" y="1020675"/>
                  <a:pt x="584815" y="575491"/>
                  <a:pt x="27005" y="518842"/>
                </a:cubicBezTo>
                <a:lnTo>
                  <a:pt x="0" y="5174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21217AE6-7C34-4BE4-A8C7-E5616D15A2A6}"/>
              </a:ext>
            </a:extLst>
          </p:cNvPr>
          <p:cNvSpPr/>
          <p:nvPr userDrawn="1"/>
        </p:nvSpPr>
        <p:spPr>
          <a:xfrm rot="10800000">
            <a:off x="4213447" y="3383429"/>
            <a:ext cx="1785620" cy="1810073"/>
          </a:xfrm>
          <a:custGeom>
            <a:avLst/>
            <a:gdLst>
              <a:gd name="connsiteX0" fmla="*/ 0 w 1596911"/>
              <a:gd name="connsiteY0" fmla="*/ 0 h 1605446"/>
              <a:gd name="connsiteX1" fmla="*/ 77036 w 1596911"/>
              <a:gd name="connsiteY1" fmla="*/ 3890 h 1605446"/>
              <a:gd name="connsiteX2" fmla="*/ 1593331 w 1596911"/>
              <a:gd name="connsiteY2" fmla="*/ 1529841 h 1605446"/>
              <a:gd name="connsiteX3" fmla="*/ 1596911 w 1596911"/>
              <a:gd name="connsiteY3" fmla="*/ 1605446 h 1605446"/>
              <a:gd name="connsiteX4" fmla="*/ 1082180 w 1596911"/>
              <a:gd name="connsiteY4" fmla="*/ 1605446 h 1605446"/>
              <a:gd name="connsiteX5" fmla="*/ 1080952 w 1596911"/>
              <a:gd name="connsiteY5" fmla="*/ 1579500 h 1605446"/>
              <a:gd name="connsiteX6" fmla="*/ 27005 w 1596911"/>
              <a:gd name="connsiteY6" fmla="*/ 518842 h 1605446"/>
              <a:gd name="connsiteX7" fmla="*/ 0 w 1596911"/>
              <a:gd name="connsiteY7" fmla="*/ 517478 h 16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911" h="1605446">
                <a:moveTo>
                  <a:pt x="0" y="0"/>
                </a:moveTo>
                <a:lnTo>
                  <a:pt x="77036" y="3890"/>
                </a:lnTo>
                <a:cubicBezTo>
                  <a:pt x="879548" y="85389"/>
                  <a:pt x="1516809" y="725869"/>
                  <a:pt x="1593331" y="1529841"/>
                </a:cubicBezTo>
                <a:lnTo>
                  <a:pt x="1596911" y="1605446"/>
                </a:lnTo>
                <a:lnTo>
                  <a:pt x="1082180" y="1605446"/>
                </a:lnTo>
                <a:lnTo>
                  <a:pt x="1080952" y="1579500"/>
                </a:lnTo>
                <a:cubicBezTo>
                  <a:pt x="1027762" y="1020675"/>
                  <a:pt x="584815" y="575491"/>
                  <a:pt x="27005" y="518842"/>
                </a:cubicBezTo>
                <a:lnTo>
                  <a:pt x="0" y="51747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46049C6B-1077-4060-9D2D-2E9E5677C4A7}"/>
              </a:ext>
            </a:extLst>
          </p:cNvPr>
          <p:cNvSpPr/>
          <p:nvPr userDrawn="1"/>
        </p:nvSpPr>
        <p:spPr>
          <a:xfrm rot="5400000">
            <a:off x="6197975" y="3379006"/>
            <a:ext cx="1776127" cy="1785620"/>
          </a:xfrm>
          <a:custGeom>
            <a:avLst/>
            <a:gdLst>
              <a:gd name="connsiteX0" fmla="*/ 0 w 1596911"/>
              <a:gd name="connsiteY0" fmla="*/ 0 h 1605446"/>
              <a:gd name="connsiteX1" fmla="*/ 77036 w 1596911"/>
              <a:gd name="connsiteY1" fmla="*/ 3890 h 1605446"/>
              <a:gd name="connsiteX2" fmla="*/ 1593331 w 1596911"/>
              <a:gd name="connsiteY2" fmla="*/ 1529841 h 1605446"/>
              <a:gd name="connsiteX3" fmla="*/ 1596911 w 1596911"/>
              <a:gd name="connsiteY3" fmla="*/ 1605446 h 1605446"/>
              <a:gd name="connsiteX4" fmla="*/ 1082180 w 1596911"/>
              <a:gd name="connsiteY4" fmla="*/ 1605446 h 1605446"/>
              <a:gd name="connsiteX5" fmla="*/ 1080952 w 1596911"/>
              <a:gd name="connsiteY5" fmla="*/ 1579500 h 1605446"/>
              <a:gd name="connsiteX6" fmla="*/ 27005 w 1596911"/>
              <a:gd name="connsiteY6" fmla="*/ 518842 h 1605446"/>
              <a:gd name="connsiteX7" fmla="*/ 0 w 1596911"/>
              <a:gd name="connsiteY7" fmla="*/ 517478 h 16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911" h="1605446">
                <a:moveTo>
                  <a:pt x="0" y="0"/>
                </a:moveTo>
                <a:lnTo>
                  <a:pt x="77036" y="3890"/>
                </a:lnTo>
                <a:cubicBezTo>
                  <a:pt x="879548" y="85389"/>
                  <a:pt x="1516809" y="725869"/>
                  <a:pt x="1593331" y="1529841"/>
                </a:cubicBezTo>
                <a:lnTo>
                  <a:pt x="1596911" y="1605446"/>
                </a:lnTo>
                <a:lnTo>
                  <a:pt x="1082180" y="1605446"/>
                </a:lnTo>
                <a:lnTo>
                  <a:pt x="1080952" y="1579500"/>
                </a:lnTo>
                <a:cubicBezTo>
                  <a:pt x="1027762" y="1020675"/>
                  <a:pt x="584815" y="575491"/>
                  <a:pt x="27005" y="518842"/>
                </a:cubicBezTo>
                <a:lnTo>
                  <a:pt x="0" y="51747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E372B63-A329-40CC-B031-8DE4DD6F1F51}"/>
              </a:ext>
            </a:extLst>
          </p:cNvPr>
          <p:cNvSpPr/>
          <p:nvPr userDrawn="1"/>
        </p:nvSpPr>
        <p:spPr>
          <a:xfrm>
            <a:off x="4725842" y="1948058"/>
            <a:ext cx="2734411" cy="2734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510E37A3-429D-4F08-8740-DE56B97180C6}"/>
              </a:ext>
            </a:extLst>
          </p:cNvPr>
          <p:cNvSpPr txBox="1"/>
          <p:nvPr userDrawn="1"/>
        </p:nvSpPr>
        <p:spPr>
          <a:xfrm>
            <a:off x="4725841" y="3019714"/>
            <a:ext cx="2734411" cy="584775"/>
          </a:xfrm>
          <a:prstGeom prst="rect">
            <a:avLst/>
          </a:prstGeom>
          <a:noFill/>
        </p:spPr>
        <p:txBody>
          <a:bodyPr wrap="square" rtlCol="0">
            <a:spAutoFit/>
          </a:bodyPr>
          <a:lstStyle/>
          <a:p>
            <a:pPr algn="ctr"/>
            <a:r>
              <a:rPr lang="en-US" sz="3200" b="1" dirty="0">
                <a:solidFill>
                  <a:srgbClr val="006BB1"/>
                </a:solidFill>
                <a:latin typeface="Arial" panose="020B0604020202020204" pitchFamily="34" charset="0"/>
                <a:cs typeface="Arial" panose="020B0604020202020204" pitchFamily="34" charset="0"/>
              </a:rPr>
              <a:t>Conclusions</a:t>
            </a:r>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userDrawn="1">
            <p:ph type="sldNum" sz="quarter" idx="12"/>
          </p:nvPr>
        </p:nvSpPr>
        <p:spPr/>
        <p:txBody>
          <a:bodyPr/>
          <a:lstStyle>
            <a:lvl1pPr>
              <a:defRPr>
                <a:solidFill>
                  <a:schemeClr val="bg1"/>
                </a:solidFill>
              </a:defRPr>
            </a:lvl1pPr>
          </a:lstStyle>
          <a:p>
            <a:fld id="{DA69A137-6BDB-47B4-8B9B-30BE2E63C07B}" type="slidenum">
              <a:rPr lang="en-US" smtClean="0"/>
              <a:pPr/>
              <a:t>‹#›</a:t>
            </a:fld>
            <a:endParaRPr lang="en-US" dirty="0"/>
          </a:p>
        </p:txBody>
      </p:sp>
      <p:sp>
        <p:nvSpPr>
          <p:cNvPr id="48" name="Text Placeholder 47">
            <a:extLst>
              <a:ext uri="{FF2B5EF4-FFF2-40B4-BE49-F238E27FC236}">
                <a16:creationId xmlns:a16="http://schemas.microsoft.com/office/drawing/2014/main" id="{4127AE8F-B44F-4724-BB5B-452764DFBF20}"/>
              </a:ext>
            </a:extLst>
          </p:cNvPr>
          <p:cNvSpPr>
            <a:spLocks noGrp="1"/>
          </p:cNvSpPr>
          <p:nvPr userDrawn="1">
            <p:ph type="body" sz="quarter" idx="13"/>
          </p:nvPr>
        </p:nvSpPr>
        <p:spPr>
          <a:xfrm>
            <a:off x="820218" y="737240"/>
            <a:ext cx="2884907" cy="1844101"/>
          </a:xfrm>
        </p:spPr>
        <p:txBody>
          <a:bodyPr anchor="ctr">
            <a:noAutofit/>
          </a:bodyPr>
          <a:lstStyle>
            <a:lvl1pPr marL="0" indent="0" algn="l">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49" name="Text Placeholder 47">
            <a:extLst>
              <a:ext uri="{FF2B5EF4-FFF2-40B4-BE49-F238E27FC236}">
                <a16:creationId xmlns:a16="http://schemas.microsoft.com/office/drawing/2014/main" id="{BA8DCEBF-A405-44C7-92F0-885D34291C08}"/>
              </a:ext>
            </a:extLst>
          </p:cNvPr>
          <p:cNvSpPr>
            <a:spLocks noGrp="1"/>
          </p:cNvSpPr>
          <p:nvPr userDrawn="1">
            <p:ph type="body" sz="quarter" idx="14"/>
          </p:nvPr>
        </p:nvSpPr>
        <p:spPr>
          <a:xfrm>
            <a:off x="8344777" y="737240"/>
            <a:ext cx="2969766" cy="1844101"/>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60FB55BE-42EE-4153-B0D1-088B7D34509B}"/>
              </a:ext>
            </a:extLst>
          </p:cNvPr>
          <p:cNvSpPr>
            <a:spLocks noGrp="1"/>
          </p:cNvSpPr>
          <p:nvPr userDrawn="1">
            <p:ph type="body" sz="quarter" idx="15"/>
          </p:nvPr>
        </p:nvSpPr>
        <p:spPr>
          <a:xfrm>
            <a:off x="8483685" y="4108102"/>
            <a:ext cx="2830858" cy="1844101"/>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91F324D8-41B6-4920-BB21-84DADB37590F}"/>
              </a:ext>
            </a:extLst>
          </p:cNvPr>
          <p:cNvSpPr>
            <a:spLocks noGrp="1"/>
          </p:cNvSpPr>
          <p:nvPr userDrawn="1">
            <p:ph type="body" sz="quarter" idx="16"/>
          </p:nvPr>
        </p:nvSpPr>
        <p:spPr>
          <a:xfrm>
            <a:off x="843139" y="4094167"/>
            <a:ext cx="2841773" cy="1844101"/>
          </a:xfrm>
        </p:spPr>
        <p:txBody>
          <a:bodyPr anchor="ctr">
            <a:noAutofit/>
          </a:bodyPr>
          <a:lstStyle>
            <a:lvl1pPr marL="0" indent="0" algn="l">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23" name="TextBox 22">
            <a:extLst>
              <a:ext uri="{FF2B5EF4-FFF2-40B4-BE49-F238E27FC236}">
                <a16:creationId xmlns:a16="http://schemas.microsoft.com/office/drawing/2014/main" id="{DE5877E1-BF7C-4FE9-A0CF-178D7D503CF5}"/>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Poster presented at the 2020 ASH Annual Meeting &amp; Exposition, held virtually on 5–8 December 2020</a:t>
            </a:r>
          </a:p>
        </p:txBody>
      </p:sp>
      <p:sp>
        <p:nvSpPr>
          <p:cNvPr id="25" name="Footer Placeholder 4">
            <a:extLst>
              <a:ext uri="{FF2B5EF4-FFF2-40B4-BE49-F238E27FC236}">
                <a16:creationId xmlns:a16="http://schemas.microsoft.com/office/drawing/2014/main" id="{21C90FFB-27A9-4684-908E-2A3182C0A8A1}"/>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26" name="Rectangle 25">
            <a:extLst>
              <a:ext uri="{FF2B5EF4-FFF2-40B4-BE49-F238E27FC236}">
                <a16:creationId xmlns:a16="http://schemas.microsoft.com/office/drawing/2014/main" id="{9E189528-46EC-4132-A901-F5C2DFFB47CA}"/>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1148277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3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Five Conclusions">
    <p:bg>
      <p:bgPr>
        <a:solidFill>
          <a:srgbClr val="006BB1"/>
        </a:solidFill>
        <a:effectLst/>
      </p:bgPr>
    </p:bg>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416" imgH="416" progId="TCLayout.ActiveDocument.1">
                  <p:embed/>
                </p:oleObj>
              </mc:Choice>
              <mc:Fallback>
                <p:oleObj name="think-cell Slide" r:id="rId4" imgW="416" imgH="416" progId="TCLayout.ActiveDocument.1">
                  <p:embed/>
                  <p:pic>
                    <p:nvPicPr>
                      <p:cNvPr id="12" name="Object 1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64ED553-C422-4B9E-813D-458DFA7408C6}"/>
              </a:ext>
            </a:extLst>
          </p:cNvPr>
          <p:cNvSpPr>
            <a:spLocks noGrp="1"/>
          </p:cNvSpPr>
          <p:nvPr userDrawn="1">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sp>
        <p:nvSpPr>
          <p:cNvPr id="41" name="TextBox 40">
            <a:extLst>
              <a:ext uri="{FF2B5EF4-FFF2-40B4-BE49-F238E27FC236}">
                <a16:creationId xmlns:a16="http://schemas.microsoft.com/office/drawing/2014/main" id="{DF464580-C703-4055-9037-B051F0FB28CB}"/>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Poster presented at the 2020 ASH Annual Meeting &amp; Exposition, held virtually on 5–8 December 2020</a:t>
            </a:r>
          </a:p>
        </p:txBody>
      </p:sp>
      <p:sp>
        <p:nvSpPr>
          <p:cNvPr id="44" name="Footer Placeholder 4">
            <a:extLst>
              <a:ext uri="{FF2B5EF4-FFF2-40B4-BE49-F238E27FC236}">
                <a16:creationId xmlns:a16="http://schemas.microsoft.com/office/drawing/2014/main" id="{DFB58194-8D6C-4998-9F76-A7E48B7C6522}"/>
              </a:ext>
            </a:extLst>
          </p:cNvPr>
          <p:cNvSpPr>
            <a:spLocks noGrp="1"/>
          </p:cNvSpPr>
          <p:nvPr userDrawn="1">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17" name="Freeform 14"/>
          <p:cNvSpPr>
            <a:spLocks/>
          </p:cNvSpPr>
          <p:nvPr userDrawn="1"/>
        </p:nvSpPr>
        <p:spPr bwMode="auto">
          <a:xfrm>
            <a:off x="601663" y="2027238"/>
            <a:ext cx="4811713" cy="4194175"/>
          </a:xfrm>
          <a:custGeom>
            <a:avLst/>
            <a:gdLst>
              <a:gd name="T0" fmla="*/ 11 w 1514"/>
              <a:gd name="T1" fmla="*/ 1252 h 1318"/>
              <a:gd name="T2" fmla="*/ 86 w 1514"/>
              <a:gd name="T3" fmla="*/ 1301 h 1318"/>
              <a:gd name="T4" fmla="*/ 1446 w 1514"/>
              <a:gd name="T5" fmla="*/ 735 h 1318"/>
              <a:gd name="T6" fmla="*/ 1506 w 1514"/>
              <a:gd name="T7" fmla="*/ 625 h 1318"/>
              <a:gd name="T8" fmla="*/ 1466 w 1514"/>
              <a:gd name="T9" fmla="*/ 403 h 1318"/>
              <a:gd name="T10" fmla="*/ 1374 w 1514"/>
              <a:gd name="T11" fmla="*/ 306 h 1318"/>
              <a:gd name="T12" fmla="*/ 78 w 1514"/>
              <a:gd name="T13" fmla="*/ 10 h 1318"/>
              <a:gd name="T14" fmla="*/ 1 w 1514"/>
              <a:gd name="T15" fmla="*/ 72 h 1318"/>
              <a:gd name="T16" fmla="*/ 11 w 1514"/>
              <a:gd name="T17" fmla="*/ 1252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4" h="1318">
                <a:moveTo>
                  <a:pt x="11" y="1252"/>
                </a:moveTo>
                <a:cubicBezTo>
                  <a:pt x="12" y="1296"/>
                  <a:pt x="45" y="1318"/>
                  <a:pt x="86" y="1301"/>
                </a:cubicBezTo>
                <a:cubicBezTo>
                  <a:pt x="1446" y="735"/>
                  <a:pt x="1446" y="735"/>
                  <a:pt x="1446" y="735"/>
                </a:cubicBezTo>
                <a:cubicBezTo>
                  <a:pt x="1487" y="718"/>
                  <a:pt x="1514" y="669"/>
                  <a:pt x="1506" y="625"/>
                </a:cubicBezTo>
                <a:cubicBezTo>
                  <a:pt x="1466" y="403"/>
                  <a:pt x="1466" y="403"/>
                  <a:pt x="1466" y="403"/>
                </a:cubicBezTo>
                <a:cubicBezTo>
                  <a:pt x="1458" y="359"/>
                  <a:pt x="1417" y="316"/>
                  <a:pt x="1374" y="306"/>
                </a:cubicBezTo>
                <a:cubicBezTo>
                  <a:pt x="78" y="10"/>
                  <a:pt x="78" y="10"/>
                  <a:pt x="78" y="10"/>
                </a:cubicBezTo>
                <a:cubicBezTo>
                  <a:pt x="35" y="0"/>
                  <a:pt x="0" y="28"/>
                  <a:pt x="1" y="72"/>
                </a:cubicBezTo>
                <a:lnTo>
                  <a:pt x="11" y="12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6319211" y="423863"/>
            <a:ext cx="5445751" cy="2809875"/>
          </a:xfrm>
          <a:custGeom>
            <a:avLst/>
            <a:gdLst>
              <a:gd name="T0" fmla="*/ 30 w 1756"/>
              <a:gd name="T1" fmla="*/ 850 h 883"/>
              <a:gd name="T2" fmla="*/ 0 w 1756"/>
              <a:gd name="T3" fmla="*/ 728 h 883"/>
              <a:gd name="T4" fmla="*/ 0 w 1756"/>
              <a:gd name="T5" fmla="*/ 80 h 883"/>
              <a:gd name="T6" fmla="*/ 80 w 1756"/>
              <a:gd name="T7" fmla="*/ 0 h 883"/>
              <a:gd name="T8" fmla="*/ 1676 w 1756"/>
              <a:gd name="T9" fmla="*/ 0 h 883"/>
              <a:gd name="T10" fmla="*/ 1755 w 1756"/>
              <a:gd name="T11" fmla="*/ 80 h 883"/>
              <a:gd name="T12" fmla="*/ 1753 w 1756"/>
              <a:gd name="T13" fmla="*/ 388 h 883"/>
              <a:gd name="T14" fmla="*/ 1674 w 1756"/>
              <a:gd name="T15" fmla="*/ 487 h 883"/>
              <a:gd name="T16" fmla="*/ 138 w 1756"/>
              <a:gd name="T17" fmla="*/ 873 h 883"/>
              <a:gd name="T18" fmla="*/ 30 w 1756"/>
              <a:gd name="T19" fmla="*/ 85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6" h="883">
                <a:moveTo>
                  <a:pt x="30" y="850"/>
                </a:moveTo>
                <a:cubicBezTo>
                  <a:pt x="14" y="827"/>
                  <a:pt x="0" y="772"/>
                  <a:pt x="0" y="728"/>
                </a:cubicBezTo>
                <a:cubicBezTo>
                  <a:pt x="0" y="80"/>
                  <a:pt x="0" y="80"/>
                  <a:pt x="0" y="80"/>
                </a:cubicBezTo>
                <a:cubicBezTo>
                  <a:pt x="0" y="36"/>
                  <a:pt x="36" y="0"/>
                  <a:pt x="80" y="0"/>
                </a:cubicBezTo>
                <a:cubicBezTo>
                  <a:pt x="1676" y="0"/>
                  <a:pt x="1676" y="0"/>
                  <a:pt x="1676" y="0"/>
                </a:cubicBezTo>
                <a:cubicBezTo>
                  <a:pt x="1720" y="0"/>
                  <a:pt x="1756" y="36"/>
                  <a:pt x="1755" y="80"/>
                </a:cubicBezTo>
                <a:cubicBezTo>
                  <a:pt x="1753" y="388"/>
                  <a:pt x="1753" y="388"/>
                  <a:pt x="1753" y="388"/>
                </a:cubicBezTo>
                <a:cubicBezTo>
                  <a:pt x="1752" y="432"/>
                  <a:pt x="1717" y="477"/>
                  <a:pt x="1674" y="487"/>
                </a:cubicBezTo>
                <a:cubicBezTo>
                  <a:pt x="138" y="873"/>
                  <a:pt x="138" y="873"/>
                  <a:pt x="138" y="873"/>
                </a:cubicBezTo>
                <a:cubicBezTo>
                  <a:pt x="95" y="883"/>
                  <a:pt x="47" y="873"/>
                  <a:pt x="30" y="8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6953251" y="2027238"/>
            <a:ext cx="4811713" cy="4194175"/>
          </a:xfrm>
          <a:custGeom>
            <a:avLst/>
            <a:gdLst>
              <a:gd name="T0" fmla="*/ 1503 w 1514"/>
              <a:gd name="T1" fmla="*/ 1252 h 1318"/>
              <a:gd name="T2" fmla="*/ 1428 w 1514"/>
              <a:gd name="T3" fmla="*/ 1301 h 1318"/>
              <a:gd name="T4" fmla="*/ 68 w 1514"/>
              <a:gd name="T5" fmla="*/ 735 h 1318"/>
              <a:gd name="T6" fmla="*/ 8 w 1514"/>
              <a:gd name="T7" fmla="*/ 625 h 1318"/>
              <a:gd name="T8" fmla="*/ 48 w 1514"/>
              <a:gd name="T9" fmla="*/ 403 h 1318"/>
              <a:gd name="T10" fmla="*/ 140 w 1514"/>
              <a:gd name="T11" fmla="*/ 306 h 1318"/>
              <a:gd name="T12" fmla="*/ 1436 w 1514"/>
              <a:gd name="T13" fmla="*/ 10 h 1318"/>
              <a:gd name="T14" fmla="*/ 1513 w 1514"/>
              <a:gd name="T15" fmla="*/ 72 h 1318"/>
              <a:gd name="T16" fmla="*/ 1503 w 1514"/>
              <a:gd name="T17" fmla="*/ 1252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4" h="1318">
                <a:moveTo>
                  <a:pt x="1503" y="1252"/>
                </a:moveTo>
                <a:cubicBezTo>
                  <a:pt x="1502" y="1296"/>
                  <a:pt x="1469" y="1318"/>
                  <a:pt x="1428" y="1301"/>
                </a:cubicBezTo>
                <a:cubicBezTo>
                  <a:pt x="68" y="735"/>
                  <a:pt x="68" y="735"/>
                  <a:pt x="68" y="735"/>
                </a:cubicBezTo>
                <a:cubicBezTo>
                  <a:pt x="27" y="718"/>
                  <a:pt x="0" y="669"/>
                  <a:pt x="8" y="625"/>
                </a:cubicBezTo>
                <a:cubicBezTo>
                  <a:pt x="48" y="403"/>
                  <a:pt x="48" y="403"/>
                  <a:pt x="48" y="403"/>
                </a:cubicBezTo>
                <a:cubicBezTo>
                  <a:pt x="56" y="359"/>
                  <a:pt x="97" y="316"/>
                  <a:pt x="140" y="306"/>
                </a:cubicBezTo>
                <a:cubicBezTo>
                  <a:pt x="1436" y="10"/>
                  <a:pt x="1436" y="10"/>
                  <a:pt x="1436" y="10"/>
                </a:cubicBezTo>
                <a:cubicBezTo>
                  <a:pt x="1479" y="0"/>
                  <a:pt x="1514" y="28"/>
                  <a:pt x="1513" y="72"/>
                </a:cubicBezTo>
                <a:lnTo>
                  <a:pt x="1503" y="12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744538" y="4343401"/>
            <a:ext cx="10826750" cy="1922463"/>
          </a:xfrm>
          <a:custGeom>
            <a:avLst/>
            <a:gdLst>
              <a:gd name="T0" fmla="*/ 47 w 3406"/>
              <a:gd name="T1" fmla="*/ 604 h 604"/>
              <a:gd name="T2" fmla="*/ 41 w 3406"/>
              <a:gd name="T3" fmla="*/ 573 h 604"/>
              <a:gd name="T4" fmla="*/ 1357 w 3406"/>
              <a:gd name="T5" fmla="*/ 31 h 604"/>
              <a:gd name="T6" fmla="*/ 1511 w 3406"/>
              <a:gd name="T7" fmla="*/ 0 h 604"/>
              <a:gd name="T8" fmla="*/ 1931 w 3406"/>
              <a:gd name="T9" fmla="*/ 0 h 604"/>
              <a:gd name="T10" fmla="*/ 2085 w 3406"/>
              <a:gd name="T11" fmla="*/ 31 h 604"/>
              <a:gd name="T12" fmla="*/ 3365 w 3406"/>
              <a:gd name="T13" fmla="*/ 569 h 604"/>
              <a:gd name="T14" fmla="*/ 3359 w 3406"/>
              <a:gd name="T15" fmla="*/ 600 h 604"/>
              <a:gd name="T16" fmla="*/ 47 w 3406"/>
              <a:gd name="T17"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6" h="604">
                <a:moveTo>
                  <a:pt x="47" y="604"/>
                </a:moveTo>
                <a:cubicBezTo>
                  <a:pt x="3" y="604"/>
                  <a:pt x="0" y="590"/>
                  <a:pt x="41" y="573"/>
                </a:cubicBezTo>
                <a:cubicBezTo>
                  <a:pt x="1357" y="31"/>
                  <a:pt x="1357" y="31"/>
                  <a:pt x="1357" y="31"/>
                </a:cubicBezTo>
                <a:cubicBezTo>
                  <a:pt x="1398" y="14"/>
                  <a:pt x="1467" y="0"/>
                  <a:pt x="1511" y="0"/>
                </a:cubicBezTo>
                <a:cubicBezTo>
                  <a:pt x="1931" y="0"/>
                  <a:pt x="1931" y="0"/>
                  <a:pt x="1931" y="0"/>
                </a:cubicBezTo>
                <a:cubicBezTo>
                  <a:pt x="1975" y="0"/>
                  <a:pt x="2044" y="14"/>
                  <a:pt x="2085" y="31"/>
                </a:cubicBezTo>
                <a:cubicBezTo>
                  <a:pt x="3365" y="569"/>
                  <a:pt x="3365" y="569"/>
                  <a:pt x="3365" y="569"/>
                </a:cubicBezTo>
                <a:cubicBezTo>
                  <a:pt x="3406" y="586"/>
                  <a:pt x="3403" y="600"/>
                  <a:pt x="3359" y="600"/>
                </a:cubicBezTo>
                <a:lnTo>
                  <a:pt x="47" y="6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3"/>
          <p:cNvSpPr>
            <a:spLocks/>
          </p:cNvSpPr>
          <p:nvPr userDrawn="1"/>
        </p:nvSpPr>
        <p:spPr bwMode="auto">
          <a:xfrm>
            <a:off x="601663" y="423863"/>
            <a:ext cx="5565976" cy="2809875"/>
          </a:xfrm>
          <a:custGeom>
            <a:avLst/>
            <a:gdLst>
              <a:gd name="T0" fmla="*/ 1726 w 1756"/>
              <a:gd name="T1" fmla="*/ 850 h 883"/>
              <a:gd name="T2" fmla="*/ 1756 w 1756"/>
              <a:gd name="T3" fmla="*/ 728 h 883"/>
              <a:gd name="T4" fmla="*/ 1756 w 1756"/>
              <a:gd name="T5" fmla="*/ 80 h 883"/>
              <a:gd name="T6" fmla="*/ 1676 w 1756"/>
              <a:gd name="T7" fmla="*/ 0 h 883"/>
              <a:gd name="T8" fmla="*/ 80 w 1756"/>
              <a:gd name="T9" fmla="*/ 0 h 883"/>
              <a:gd name="T10" fmla="*/ 1 w 1756"/>
              <a:gd name="T11" fmla="*/ 80 h 883"/>
              <a:gd name="T12" fmla="*/ 3 w 1756"/>
              <a:gd name="T13" fmla="*/ 388 h 883"/>
              <a:gd name="T14" fmla="*/ 82 w 1756"/>
              <a:gd name="T15" fmla="*/ 487 h 883"/>
              <a:gd name="T16" fmla="*/ 1618 w 1756"/>
              <a:gd name="T17" fmla="*/ 873 h 883"/>
              <a:gd name="T18" fmla="*/ 1726 w 1756"/>
              <a:gd name="T19" fmla="*/ 85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6" h="883">
                <a:moveTo>
                  <a:pt x="1726" y="850"/>
                </a:moveTo>
                <a:cubicBezTo>
                  <a:pt x="1743" y="827"/>
                  <a:pt x="1756" y="772"/>
                  <a:pt x="1756" y="728"/>
                </a:cubicBezTo>
                <a:cubicBezTo>
                  <a:pt x="1756" y="80"/>
                  <a:pt x="1756" y="80"/>
                  <a:pt x="1756" y="80"/>
                </a:cubicBezTo>
                <a:cubicBezTo>
                  <a:pt x="1756" y="36"/>
                  <a:pt x="1720" y="0"/>
                  <a:pt x="1676" y="0"/>
                </a:cubicBezTo>
                <a:cubicBezTo>
                  <a:pt x="80" y="0"/>
                  <a:pt x="80" y="0"/>
                  <a:pt x="80" y="0"/>
                </a:cubicBezTo>
                <a:cubicBezTo>
                  <a:pt x="36" y="0"/>
                  <a:pt x="0" y="36"/>
                  <a:pt x="1" y="80"/>
                </a:cubicBezTo>
                <a:cubicBezTo>
                  <a:pt x="3" y="388"/>
                  <a:pt x="3" y="388"/>
                  <a:pt x="3" y="388"/>
                </a:cubicBezTo>
                <a:cubicBezTo>
                  <a:pt x="4" y="432"/>
                  <a:pt x="39" y="477"/>
                  <a:pt x="82" y="487"/>
                </a:cubicBezTo>
                <a:cubicBezTo>
                  <a:pt x="1618" y="873"/>
                  <a:pt x="1618" y="873"/>
                  <a:pt x="1618" y="873"/>
                </a:cubicBezTo>
                <a:cubicBezTo>
                  <a:pt x="1661" y="883"/>
                  <a:pt x="1710" y="873"/>
                  <a:pt x="1726" y="8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Text Placeholder 47">
            <a:extLst>
              <a:ext uri="{FF2B5EF4-FFF2-40B4-BE49-F238E27FC236}">
                <a16:creationId xmlns:a16="http://schemas.microsoft.com/office/drawing/2014/main" id="{4127AE8F-B44F-4724-BB5B-452764DFBF20}"/>
              </a:ext>
            </a:extLst>
          </p:cNvPr>
          <p:cNvSpPr>
            <a:spLocks noGrp="1"/>
          </p:cNvSpPr>
          <p:nvPr userDrawn="1">
            <p:ph type="body" sz="quarter" idx="13"/>
          </p:nvPr>
        </p:nvSpPr>
        <p:spPr>
          <a:xfrm>
            <a:off x="925276" y="467628"/>
            <a:ext cx="3306889" cy="1455377"/>
          </a:xfrm>
        </p:spPr>
        <p:txBody>
          <a:bodyPr anchor="ctr">
            <a:noAutofit/>
          </a:bodyPr>
          <a:lstStyle>
            <a:lvl1pPr marL="0" indent="0" algn="l">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49" name="Text Placeholder 47">
            <a:extLst>
              <a:ext uri="{FF2B5EF4-FFF2-40B4-BE49-F238E27FC236}">
                <a16:creationId xmlns:a16="http://schemas.microsoft.com/office/drawing/2014/main" id="{BA8DCEBF-A405-44C7-92F0-885D34291C08}"/>
              </a:ext>
            </a:extLst>
          </p:cNvPr>
          <p:cNvSpPr>
            <a:spLocks noGrp="1"/>
          </p:cNvSpPr>
          <p:nvPr userDrawn="1">
            <p:ph type="body" sz="quarter" idx="14"/>
          </p:nvPr>
        </p:nvSpPr>
        <p:spPr>
          <a:xfrm>
            <a:off x="8094959" y="474380"/>
            <a:ext cx="3075419" cy="1386221"/>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91F324D8-41B6-4920-BB21-84DADB37590F}"/>
              </a:ext>
            </a:extLst>
          </p:cNvPr>
          <p:cNvSpPr>
            <a:spLocks noGrp="1"/>
          </p:cNvSpPr>
          <p:nvPr userDrawn="1">
            <p:ph type="body" sz="quarter" idx="16"/>
          </p:nvPr>
        </p:nvSpPr>
        <p:spPr>
          <a:xfrm>
            <a:off x="911981" y="2863087"/>
            <a:ext cx="2726530" cy="1844101"/>
          </a:xfrm>
        </p:spPr>
        <p:txBody>
          <a:bodyPr anchor="ctr">
            <a:noAutofit/>
          </a:bodyPr>
          <a:lstStyle>
            <a:lvl1pPr marL="0" indent="0" algn="l">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60FB55BE-42EE-4153-B0D1-088B7D34509B}"/>
              </a:ext>
            </a:extLst>
          </p:cNvPr>
          <p:cNvSpPr>
            <a:spLocks noGrp="1"/>
          </p:cNvSpPr>
          <p:nvPr userDrawn="1">
            <p:ph type="body" sz="quarter" idx="15"/>
          </p:nvPr>
        </p:nvSpPr>
        <p:spPr>
          <a:xfrm>
            <a:off x="8384894" y="2845505"/>
            <a:ext cx="2785484" cy="1844101"/>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grpSp>
        <p:nvGrpSpPr>
          <p:cNvPr id="52" name="Group 51">
            <a:extLst>
              <a:ext uri="{FF2B5EF4-FFF2-40B4-BE49-F238E27FC236}">
                <a16:creationId xmlns:a16="http://schemas.microsoft.com/office/drawing/2014/main" id="{D28F3C4F-B835-48F3-A80A-3D8DC926FB85}"/>
              </a:ext>
            </a:extLst>
          </p:cNvPr>
          <p:cNvGrpSpPr/>
          <p:nvPr userDrawn="1"/>
        </p:nvGrpSpPr>
        <p:grpSpPr>
          <a:xfrm>
            <a:off x="3843956" y="1069324"/>
            <a:ext cx="4556832" cy="4556832"/>
            <a:chOff x="3517520" y="785268"/>
            <a:chExt cx="5124943" cy="5124943"/>
          </a:xfrm>
        </p:grpSpPr>
        <p:grpSp>
          <p:nvGrpSpPr>
            <p:cNvPr id="54" name="Group 53">
              <a:extLst>
                <a:ext uri="{FF2B5EF4-FFF2-40B4-BE49-F238E27FC236}">
                  <a16:creationId xmlns:a16="http://schemas.microsoft.com/office/drawing/2014/main" id="{F6AFF5BE-9EED-41C7-8A4F-8C7A4465FD79}"/>
                </a:ext>
              </a:extLst>
            </p:cNvPr>
            <p:cNvGrpSpPr/>
            <p:nvPr userDrawn="1"/>
          </p:nvGrpSpPr>
          <p:grpSpPr>
            <a:xfrm>
              <a:off x="3996209" y="1395675"/>
              <a:ext cx="4217284" cy="4037238"/>
              <a:chOff x="3615315" y="1171922"/>
              <a:chExt cx="4217284" cy="4037238"/>
            </a:xfrm>
          </p:grpSpPr>
          <p:sp>
            <p:nvSpPr>
              <p:cNvPr id="56" name="Freeform: Shape 171">
                <a:extLst>
                  <a:ext uri="{FF2B5EF4-FFF2-40B4-BE49-F238E27FC236}">
                    <a16:creationId xmlns:a16="http://schemas.microsoft.com/office/drawing/2014/main" id="{16D68505-5232-41A4-9D70-56C03ABB0C03}"/>
                  </a:ext>
                </a:extLst>
              </p:cNvPr>
              <p:cNvSpPr/>
              <p:nvPr userDrawn="1"/>
            </p:nvSpPr>
            <p:spPr>
              <a:xfrm rot="2645341">
                <a:off x="5256868" y="1246259"/>
                <a:ext cx="2575731" cy="2126256"/>
              </a:xfrm>
              <a:custGeom>
                <a:avLst/>
                <a:gdLst>
                  <a:gd name="connsiteX0" fmla="*/ 87637 w 2575731"/>
                  <a:gd name="connsiteY0" fmla="*/ 505953 h 2126256"/>
                  <a:gd name="connsiteX1" fmla="*/ 1440580 w 2575731"/>
                  <a:gd name="connsiteY1" fmla="*/ 352 h 2126256"/>
                  <a:gd name="connsiteX2" fmla="*/ 2397267 w 2575731"/>
                  <a:gd name="connsiteY2" fmla="*/ 194952 h 2126256"/>
                  <a:gd name="connsiteX3" fmla="*/ 2575731 w 2575731"/>
                  <a:gd name="connsiteY3" fmla="*/ 289580 h 2126256"/>
                  <a:gd name="connsiteX4" fmla="*/ 2271122 w 2575731"/>
                  <a:gd name="connsiteY4" fmla="*/ 873443 h 2126256"/>
                  <a:gd name="connsiteX5" fmla="*/ 2197856 w 2575731"/>
                  <a:gd name="connsiteY5" fmla="*/ 836146 h 2126256"/>
                  <a:gd name="connsiteX6" fmla="*/ 1594836 w 2575731"/>
                  <a:gd name="connsiteY6" fmla="*/ 2126256 h 2126256"/>
                  <a:gd name="connsiteX7" fmla="*/ 533207 w 2575731"/>
                  <a:gd name="connsiteY7" fmla="*/ 976752 h 2126256"/>
                  <a:gd name="connsiteX8" fmla="*/ 498167 w 2575731"/>
                  <a:gd name="connsiteY8" fmla="*/ 1003464 h 2126256"/>
                  <a:gd name="connsiteX9" fmla="*/ 422388 w 2575731"/>
                  <a:gd name="connsiteY9" fmla="*/ 1077624 h 2126256"/>
                  <a:gd name="connsiteX10" fmla="*/ 0 w 2575731"/>
                  <a:gd name="connsiteY10" fmla="*/ 597535 h 21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5731" h="2126256">
                    <a:moveTo>
                      <a:pt x="87637" y="505953"/>
                    </a:moveTo>
                    <a:cubicBezTo>
                      <a:pt x="427674" y="197060"/>
                      <a:pt x="915173" y="9534"/>
                      <a:pt x="1440580" y="352"/>
                    </a:cubicBezTo>
                    <a:cubicBezTo>
                      <a:pt x="1781368" y="-5603"/>
                      <a:pt x="2110618" y="63994"/>
                      <a:pt x="2397267" y="194952"/>
                    </a:cubicBezTo>
                    <a:lnTo>
                      <a:pt x="2575731" y="289580"/>
                    </a:lnTo>
                    <a:lnTo>
                      <a:pt x="2271122" y="873443"/>
                    </a:lnTo>
                    <a:lnTo>
                      <a:pt x="2197856" y="836146"/>
                    </a:lnTo>
                    <a:lnTo>
                      <a:pt x="1594836" y="2126256"/>
                    </a:lnTo>
                    <a:lnTo>
                      <a:pt x="533207" y="976752"/>
                    </a:lnTo>
                    <a:lnTo>
                      <a:pt x="498167" y="1003464"/>
                    </a:lnTo>
                    <a:lnTo>
                      <a:pt x="422388" y="1077624"/>
                    </a:lnTo>
                    <a:lnTo>
                      <a:pt x="0" y="5975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Freeform: Shape 170">
                <a:extLst>
                  <a:ext uri="{FF2B5EF4-FFF2-40B4-BE49-F238E27FC236}">
                    <a16:creationId xmlns:a16="http://schemas.microsoft.com/office/drawing/2014/main" id="{69B835EC-6C2B-4D56-B936-34CEFFE8FC16}"/>
                  </a:ext>
                </a:extLst>
              </p:cNvPr>
              <p:cNvSpPr/>
              <p:nvPr userDrawn="1"/>
            </p:nvSpPr>
            <p:spPr>
              <a:xfrm rot="18954659" flipH="1">
                <a:off x="4050218" y="1171922"/>
                <a:ext cx="2532176" cy="2344236"/>
              </a:xfrm>
              <a:custGeom>
                <a:avLst/>
                <a:gdLst>
                  <a:gd name="connsiteX0" fmla="*/ 0 w 2532176"/>
                  <a:gd name="connsiteY0" fmla="*/ 577215 h 2344236"/>
                  <a:gd name="connsiteX1" fmla="*/ 422678 w 2532176"/>
                  <a:gd name="connsiteY1" fmla="*/ 955774 h 2344236"/>
                  <a:gd name="connsiteX2" fmla="*/ 457588 w 2532176"/>
                  <a:gd name="connsiteY2" fmla="*/ 989612 h 2344236"/>
                  <a:gd name="connsiteX3" fmla="*/ 485394 w 2532176"/>
                  <a:gd name="connsiteY3" fmla="*/ 970487 h 2344236"/>
                  <a:gd name="connsiteX4" fmla="*/ 1459228 w 2532176"/>
                  <a:gd name="connsiteY4" fmla="*/ 2344236 h 2344236"/>
                  <a:gd name="connsiteX5" fmla="*/ 2180460 w 2532176"/>
                  <a:gd name="connsiteY5" fmla="*/ 754222 h 2344236"/>
                  <a:gd name="connsiteX6" fmla="*/ 2243561 w 2532176"/>
                  <a:gd name="connsiteY6" fmla="*/ 784679 h 2344236"/>
                  <a:gd name="connsiteX7" fmla="*/ 2532176 w 2532176"/>
                  <a:gd name="connsiteY7" fmla="*/ 260152 h 2344236"/>
                  <a:gd name="connsiteX8" fmla="*/ 2363082 w 2532176"/>
                  <a:gd name="connsiteY8" fmla="*/ 175140 h 2344236"/>
                  <a:gd name="connsiteX9" fmla="*/ 1456627 w 2532176"/>
                  <a:gd name="connsiteY9" fmla="*/ 316 h 2344236"/>
                  <a:gd name="connsiteX10" fmla="*/ 174721 w 2532176"/>
                  <a:gd name="connsiteY10" fmla="*/ 454535 h 234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2176" h="2344236">
                    <a:moveTo>
                      <a:pt x="0" y="577215"/>
                    </a:moveTo>
                    <a:lnTo>
                      <a:pt x="422678" y="955774"/>
                    </a:lnTo>
                    <a:lnTo>
                      <a:pt x="457588" y="989612"/>
                    </a:lnTo>
                    <a:lnTo>
                      <a:pt x="485394" y="970487"/>
                    </a:lnTo>
                    <a:lnTo>
                      <a:pt x="1459228" y="2344236"/>
                    </a:lnTo>
                    <a:lnTo>
                      <a:pt x="2180460" y="754222"/>
                    </a:lnTo>
                    <a:lnTo>
                      <a:pt x="2243561" y="784679"/>
                    </a:lnTo>
                    <a:lnTo>
                      <a:pt x="2532176" y="260152"/>
                    </a:lnTo>
                    <a:lnTo>
                      <a:pt x="2363082" y="175140"/>
                    </a:lnTo>
                    <a:cubicBezTo>
                      <a:pt x="2091484" y="57491"/>
                      <a:pt x="1779522" y="-5033"/>
                      <a:pt x="1456627" y="316"/>
                    </a:cubicBezTo>
                    <a:cubicBezTo>
                      <a:pt x="958806" y="8565"/>
                      <a:pt x="496905" y="177033"/>
                      <a:pt x="174721" y="45453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Freeform: Shape 167">
                <a:extLst>
                  <a:ext uri="{FF2B5EF4-FFF2-40B4-BE49-F238E27FC236}">
                    <a16:creationId xmlns:a16="http://schemas.microsoft.com/office/drawing/2014/main" id="{2F5D0C5C-BE59-48CE-BE94-F490AF40C6AE}"/>
                  </a:ext>
                </a:extLst>
              </p:cNvPr>
              <p:cNvSpPr/>
              <p:nvPr userDrawn="1"/>
            </p:nvSpPr>
            <p:spPr>
              <a:xfrm rot="16670131">
                <a:off x="5631796" y="2298274"/>
                <a:ext cx="2045184" cy="2178941"/>
              </a:xfrm>
              <a:custGeom>
                <a:avLst/>
                <a:gdLst>
                  <a:gd name="connsiteX0" fmla="*/ 2045184 w 2045184"/>
                  <a:gd name="connsiteY0" fmla="*/ 1955064 h 2178941"/>
                  <a:gd name="connsiteX1" fmla="*/ 1884311 w 2045184"/>
                  <a:gd name="connsiteY1" fmla="*/ 2031449 h 2178941"/>
                  <a:gd name="connsiteX2" fmla="*/ 1027509 w 2045184"/>
                  <a:gd name="connsiteY2" fmla="*/ 2177392 h 2178941"/>
                  <a:gd name="connsiteX3" fmla="*/ 76657 w 2045184"/>
                  <a:gd name="connsiteY3" fmla="*/ 1906333 h 2178941"/>
                  <a:gd name="connsiteX4" fmla="*/ 55286 w 2045184"/>
                  <a:gd name="connsiteY4" fmla="*/ 1890698 h 2178941"/>
                  <a:gd name="connsiteX5" fmla="*/ 84615 w 2045184"/>
                  <a:gd name="connsiteY5" fmla="*/ 1750474 h 2178941"/>
                  <a:gd name="connsiteX6" fmla="*/ 0 w 2045184"/>
                  <a:gd name="connsiteY6" fmla="*/ 1750474 h 2178941"/>
                  <a:gd name="connsiteX7" fmla="*/ 160963 w 2045184"/>
                  <a:gd name="connsiteY7" fmla="*/ 1385448 h 2178941"/>
                  <a:gd name="connsiteX8" fmla="*/ 180739 w 2045184"/>
                  <a:gd name="connsiteY8" fmla="*/ 1290902 h 2178941"/>
                  <a:gd name="connsiteX9" fmla="*/ 196114 w 2045184"/>
                  <a:gd name="connsiteY9" fmla="*/ 1305736 h 2178941"/>
                  <a:gd name="connsiteX10" fmla="*/ 771896 w 2045184"/>
                  <a:gd name="connsiteY10" fmla="*/ 0 h 2178941"/>
                  <a:gd name="connsiteX11" fmla="*/ 1705008 w 2045184"/>
                  <a:gd name="connsiteY11" fmla="*/ 1493126 h 2178941"/>
                  <a:gd name="connsiteX12" fmla="*/ 1783907 w 2045184"/>
                  <a:gd name="connsiteY12" fmla="*/ 1457212 h 21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5184" h="2178941">
                    <a:moveTo>
                      <a:pt x="2045184" y="1955064"/>
                    </a:moveTo>
                    <a:lnTo>
                      <a:pt x="1884311" y="2031449"/>
                    </a:lnTo>
                    <a:cubicBezTo>
                      <a:pt x="1626293" y="2136410"/>
                      <a:pt x="1331374" y="2188849"/>
                      <a:pt x="1027509" y="2177392"/>
                    </a:cubicBezTo>
                    <a:cubicBezTo>
                      <a:pt x="676149" y="2164145"/>
                      <a:pt x="345601" y="2066747"/>
                      <a:pt x="76657" y="1906333"/>
                    </a:cubicBezTo>
                    <a:lnTo>
                      <a:pt x="55286" y="1890698"/>
                    </a:lnTo>
                    <a:lnTo>
                      <a:pt x="84615" y="1750474"/>
                    </a:lnTo>
                    <a:lnTo>
                      <a:pt x="0" y="1750474"/>
                    </a:lnTo>
                    <a:lnTo>
                      <a:pt x="160963" y="1385448"/>
                    </a:lnTo>
                    <a:lnTo>
                      <a:pt x="180739" y="1290902"/>
                    </a:lnTo>
                    <a:lnTo>
                      <a:pt x="196114" y="1305736"/>
                    </a:lnTo>
                    <a:lnTo>
                      <a:pt x="771896" y="0"/>
                    </a:lnTo>
                    <a:lnTo>
                      <a:pt x="1705008" y="1493126"/>
                    </a:lnTo>
                    <a:lnTo>
                      <a:pt x="1783907" y="145721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166">
                <a:extLst>
                  <a:ext uri="{FF2B5EF4-FFF2-40B4-BE49-F238E27FC236}">
                    <a16:creationId xmlns:a16="http://schemas.microsoft.com/office/drawing/2014/main" id="{4F41DEB5-2513-4AB1-B73F-E1DB1932B33D}"/>
                  </a:ext>
                </a:extLst>
              </p:cNvPr>
              <p:cNvSpPr/>
              <p:nvPr userDrawn="1"/>
            </p:nvSpPr>
            <p:spPr>
              <a:xfrm>
                <a:off x="4055539" y="2826897"/>
                <a:ext cx="3153416" cy="2382263"/>
              </a:xfrm>
              <a:custGeom>
                <a:avLst/>
                <a:gdLst>
                  <a:gd name="connsiteX0" fmla="*/ 1711041 w 3125739"/>
                  <a:gd name="connsiteY0" fmla="*/ 0 h 2188743"/>
                  <a:gd name="connsiteX1" fmla="*/ 2602539 w 3125739"/>
                  <a:gd name="connsiteY1" fmla="*/ 1231956 h 2188743"/>
                  <a:gd name="connsiteX2" fmla="*/ 3120437 w 3125739"/>
                  <a:gd name="connsiteY2" fmla="*/ 1456244 h 2188743"/>
                  <a:gd name="connsiteX3" fmla="*/ 3125739 w 3125739"/>
                  <a:gd name="connsiteY3" fmla="*/ 1502722 h 2188743"/>
                  <a:gd name="connsiteX4" fmla="*/ 3091672 w 3125739"/>
                  <a:gd name="connsiteY4" fmla="*/ 1541819 h 2188743"/>
                  <a:gd name="connsiteX5" fmla="*/ 1590082 w 3125739"/>
                  <a:gd name="connsiteY5" fmla="*/ 2187977 h 2188743"/>
                  <a:gd name="connsiteX6" fmla="*/ 249987 w 3125739"/>
                  <a:gd name="connsiteY6" fmla="*/ 1765425 h 2188743"/>
                  <a:gd name="connsiteX7" fmla="*/ 0 w 3125739"/>
                  <a:gd name="connsiteY7" fmla="*/ 1559951 h 2188743"/>
                  <a:gd name="connsiteX8" fmla="*/ 24192 w 3125739"/>
                  <a:gd name="connsiteY8" fmla="*/ 1488067 h 2188743"/>
                  <a:gd name="connsiteX9" fmla="*/ 572377 w 3125739"/>
                  <a:gd name="connsiteY9" fmla="*/ 1237743 h 2188743"/>
                  <a:gd name="connsiteX10" fmla="*/ 663429 w 3125739"/>
                  <a:gd name="connsiteY10" fmla="*/ 1306929 h 218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5739" h="2188743">
                    <a:moveTo>
                      <a:pt x="1711041" y="0"/>
                    </a:moveTo>
                    <a:lnTo>
                      <a:pt x="2602539" y="1231956"/>
                    </a:lnTo>
                    <a:lnTo>
                      <a:pt x="3120437" y="1456244"/>
                    </a:lnTo>
                    <a:lnTo>
                      <a:pt x="3125739" y="1502722"/>
                    </a:lnTo>
                    <a:lnTo>
                      <a:pt x="3091672" y="1541819"/>
                    </a:lnTo>
                    <a:cubicBezTo>
                      <a:pt x="2664170" y="1940240"/>
                      <a:pt x="2142062" y="2173027"/>
                      <a:pt x="1590082" y="2187977"/>
                    </a:cubicBezTo>
                    <a:cubicBezTo>
                      <a:pt x="1112715" y="2200909"/>
                      <a:pt x="651516" y="2049786"/>
                      <a:pt x="249987" y="1765425"/>
                    </a:cubicBezTo>
                    <a:lnTo>
                      <a:pt x="0" y="1559951"/>
                    </a:lnTo>
                    <a:lnTo>
                      <a:pt x="24192" y="1488067"/>
                    </a:lnTo>
                    <a:lnTo>
                      <a:pt x="572377" y="1237743"/>
                    </a:lnTo>
                    <a:lnTo>
                      <a:pt x="663429" y="130692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182">
                <a:extLst>
                  <a:ext uri="{FF2B5EF4-FFF2-40B4-BE49-F238E27FC236}">
                    <a16:creationId xmlns:a16="http://schemas.microsoft.com/office/drawing/2014/main" id="{60A4FCF7-E5A3-4FF1-B55C-E68EF198DD4D}"/>
                  </a:ext>
                </a:extLst>
              </p:cNvPr>
              <p:cNvSpPr/>
              <p:nvPr userDrawn="1"/>
            </p:nvSpPr>
            <p:spPr>
              <a:xfrm rot="4446362">
                <a:off x="3809373" y="2119601"/>
                <a:ext cx="1929596" cy="2317712"/>
              </a:xfrm>
              <a:custGeom>
                <a:avLst/>
                <a:gdLst>
                  <a:gd name="connsiteX0" fmla="*/ 0 w 1828317"/>
                  <a:gd name="connsiteY0" fmla="*/ 1999400 h 2317712"/>
                  <a:gd name="connsiteX1" fmla="*/ 291779 w 1828317"/>
                  <a:gd name="connsiteY1" fmla="*/ 1518995 h 2317712"/>
                  <a:gd name="connsiteX2" fmla="*/ 961601 w 1828317"/>
                  <a:gd name="connsiteY2" fmla="*/ 0 h 2317712"/>
                  <a:gd name="connsiteX3" fmla="*/ 1746095 w 1828317"/>
                  <a:gd name="connsiteY3" fmla="*/ 1255314 h 2317712"/>
                  <a:gd name="connsiteX4" fmla="*/ 1828317 w 1828317"/>
                  <a:gd name="connsiteY4" fmla="*/ 2163887 h 2317712"/>
                  <a:gd name="connsiteX5" fmla="*/ 1724352 w 1828317"/>
                  <a:gd name="connsiteY5" fmla="*/ 2208711 h 2317712"/>
                  <a:gd name="connsiteX6" fmla="*/ 983178 w 1828317"/>
                  <a:gd name="connsiteY6" fmla="*/ 2315595 h 2317712"/>
                  <a:gd name="connsiteX7" fmla="*/ 151862 w 1828317"/>
                  <a:gd name="connsiteY7" fmla="*/ 2092160 h 231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317" h="2317712">
                    <a:moveTo>
                      <a:pt x="0" y="1999400"/>
                    </a:moveTo>
                    <a:lnTo>
                      <a:pt x="291779" y="1518995"/>
                    </a:lnTo>
                    <a:lnTo>
                      <a:pt x="961601" y="0"/>
                    </a:lnTo>
                    <a:lnTo>
                      <a:pt x="1746095" y="1255314"/>
                    </a:lnTo>
                    <a:lnTo>
                      <a:pt x="1828317" y="2163887"/>
                    </a:lnTo>
                    <a:lnTo>
                      <a:pt x="1724352" y="2208711"/>
                    </a:lnTo>
                    <a:cubicBezTo>
                      <a:pt x="1496553" y="2289222"/>
                      <a:pt x="1243589" y="2327449"/>
                      <a:pt x="983178" y="2315595"/>
                    </a:cubicBezTo>
                    <a:cubicBezTo>
                      <a:pt x="682897" y="2301925"/>
                      <a:pt x="396941" y="2222730"/>
                      <a:pt x="151862" y="209216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Freeform: Shape 110">
              <a:extLst>
                <a:ext uri="{FF2B5EF4-FFF2-40B4-BE49-F238E27FC236}">
                  <a16:creationId xmlns:a16="http://schemas.microsoft.com/office/drawing/2014/main" id="{5850590F-8E2C-45AA-AB92-82013AFFE251}"/>
                </a:ext>
              </a:extLst>
            </p:cNvPr>
            <p:cNvSpPr/>
            <p:nvPr userDrawn="1"/>
          </p:nvSpPr>
          <p:spPr>
            <a:xfrm>
              <a:off x="3517520" y="785268"/>
              <a:ext cx="5124943" cy="5124943"/>
            </a:xfrm>
            <a:custGeom>
              <a:avLst/>
              <a:gdLst>
                <a:gd name="connsiteX0" fmla="*/ 1951718 w 3924694"/>
                <a:gd name="connsiteY0" fmla="*/ 397092 h 3924694"/>
                <a:gd name="connsiteX1" fmla="*/ 386463 w 3924694"/>
                <a:gd name="connsiteY1" fmla="*/ 1962347 h 3924694"/>
                <a:gd name="connsiteX2" fmla="*/ 1951718 w 3924694"/>
                <a:gd name="connsiteY2" fmla="*/ 3527602 h 3924694"/>
                <a:gd name="connsiteX3" fmla="*/ 3516973 w 3924694"/>
                <a:gd name="connsiteY3" fmla="*/ 1962347 h 3924694"/>
                <a:gd name="connsiteX4" fmla="*/ 1951718 w 3924694"/>
                <a:gd name="connsiteY4" fmla="*/ 397092 h 3924694"/>
                <a:gd name="connsiteX5" fmla="*/ 1962347 w 3924694"/>
                <a:gd name="connsiteY5" fmla="*/ 0 h 3924694"/>
                <a:gd name="connsiteX6" fmla="*/ 3924694 w 3924694"/>
                <a:gd name="connsiteY6" fmla="*/ 1962347 h 3924694"/>
                <a:gd name="connsiteX7" fmla="*/ 1962347 w 3924694"/>
                <a:gd name="connsiteY7" fmla="*/ 3924694 h 3924694"/>
                <a:gd name="connsiteX8" fmla="*/ 0 w 3924694"/>
                <a:gd name="connsiteY8" fmla="*/ 1962347 h 3924694"/>
                <a:gd name="connsiteX9" fmla="*/ 1962347 w 3924694"/>
                <a:gd name="connsiteY9" fmla="*/ 0 h 392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4694" h="3924694">
                  <a:moveTo>
                    <a:pt x="1951718" y="397092"/>
                  </a:moveTo>
                  <a:cubicBezTo>
                    <a:pt x="1087252" y="397092"/>
                    <a:pt x="386463" y="1097881"/>
                    <a:pt x="386463" y="1962347"/>
                  </a:cubicBezTo>
                  <a:cubicBezTo>
                    <a:pt x="386463" y="2826813"/>
                    <a:pt x="1087252" y="3527602"/>
                    <a:pt x="1951718" y="3527602"/>
                  </a:cubicBezTo>
                  <a:cubicBezTo>
                    <a:pt x="2816184" y="3527602"/>
                    <a:pt x="3516973" y="2826813"/>
                    <a:pt x="3516973" y="1962347"/>
                  </a:cubicBezTo>
                  <a:cubicBezTo>
                    <a:pt x="3516973" y="1097881"/>
                    <a:pt x="2816184" y="397092"/>
                    <a:pt x="1951718" y="397092"/>
                  </a:cubicBezTo>
                  <a:close/>
                  <a:moveTo>
                    <a:pt x="1962347" y="0"/>
                  </a:moveTo>
                  <a:cubicBezTo>
                    <a:pt x="3046121" y="0"/>
                    <a:pt x="3924694" y="878573"/>
                    <a:pt x="3924694" y="1962347"/>
                  </a:cubicBezTo>
                  <a:cubicBezTo>
                    <a:pt x="3924694" y="3046121"/>
                    <a:pt x="3046121" y="3924694"/>
                    <a:pt x="1962347" y="3924694"/>
                  </a:cubicBezTo>
                  <a:cubicBezTo>
                    <a:pt x="878573" y="3924694"/>
                    <a:pt x="0" y="3046121"/>
                    <a:pt x="0" y="1962347"/>
                  </a:cubicBezTo>
                  <a:cubicBezTo>
                    <a:pt x="0" y="878573"/>
                    <a:pt x="878573" y="0"/>
                    <a:pt x="1962347" y="0"/>
                  </a:cubicBezTo>
                  <a:close/>
                </a:path>
              </a:pathLst>
            </a:custGeom>
            <a:solidFill>
              <a:schemeClr val="bg1"/>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6" name="Straight Connector 115">
            <a:extLst>
              <a:ext uri="{FF2B5EF4-FFF2-40B4-BE49-F238E27FC236}">
                <a16:creationId xmlns:a16="http://schemas.microsoft.com/office/drawing/2014/main" id="{6C66BB1B-1630-4ADC-A22F-1A637BFDF848}"/>
              </a:ext>
            </a:extLst>
          </p:cNvPr>
          <p:cNvCxnSpPr>
            <a:cxnSpLocks/>
          </p:cNvCxnSpPr>
          <p:nvPr userDrawn="1"/>
        </p:nvCxnSpPr>
        <p:spPr>
          <a:xfrm flipV="1">
            <a:off x="7215532" y="1798460"/>
            <a:ext cx="4686782" cy="1268992"/>
          </a:xfrm>
          <a:prstGeom prst="line">
            <a:avLst/>
          </a:prstGeom>
          <a:ln w="193675">
            <a:solidFill>
              <a:srgbClr val="006BB1"/>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A126EACD-98F9-4C6A-9DD3-26152F0EC871}"/>
              </a:ext>
            </a:extLst>
          </p:cNvPr>
          <p:cNvGrpSpPr/>
          <p:nvPr userDrawn="1"/>
        </p:nvGrpSpPr>
        <p:grpSpPr>
          <a:xfrm>
            <a:off x="399715" y="1827566"/>
            <a:ext cx="11618537" cy="4442174"/>
            <a:chOff x="244079" y="1806040"/>
            <a:chExt cx="10858115" cy="4442174"/>
          </a:xfrm>
        </p:grpSpPr>
        <p:cxnSp>
          <p:nvCxnSpPr>
            <p:cNvPr id="118" name="Straight Connector 117">
              <a:extLst>
                <a:ext uri="{FF2B5EF4-FFF2-40B4-BE49-F238E27FC236}">
                  <a16:creationId xmlns:a16="http://schemas.microsoft.com/office/drawing/2014/main" id="{95787052-BDD4-4A92-A282-9BB5D941EA01}"/>
                </a:ext>
              </a:extLst>
            </p:cNvPr>
            <p:cNvCxnSpPr>
              <a:cxnSpLocks/>
            </p:cNvCxnSpPr>
            <p:nvPr userDrawn="1"/>
          </p:nvCxnSpPr>
          <p:spPr>
            <a:xfrm flipH="1" flipV="1">
              <a:off x="244079" y="1806040"/>
              <a:ext cx="4540488" cy="1231307"/>
            </a:xfrm>
            <a:prstGeom prst="line">
              <a:avLst/>
            </a:prstGeom>
            <a:ln w="190500">
              <a:solidFill>
                <a:srgbClr val="006BB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3F72F0D-3C2C-4455-A0DB-79E19EC976AB}"/>
                </a:ext>
              </a:extLst>
            </p:cNvPr>
            <p:cNvCxnSpPr>
              <a:cxnSpLocks/>
            </p:cNvCxnSpPr>
            <p:nvPr userDrawn="1"/>
          </p:nvCxnSpPr>
          <p:spPr>
            <a:xfrm flipH="1">
              <a:off x="485181" y="4182699"/>
              <a:ext cx="4603951" cy="2031454"/>
            </a:xfrm>
            <a:prstGeom prst="line">
              <a:avLst/>
            </a:prstGeom>
            <a:ln w="193675">
              <a:solidFill>
                <a:srgbClr val="006BB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4F5459-884B-4F5C-9295-289BB17BC020}"/>
                </a:ext>
              </a:extLst>
            </p:cNvPr>
            <p:cNvCxnSpPr>
              <a:cxnSpLocks/>
            </p:cNvCxnSpPr>
            <p:nvPr userDrawn="1"/>
          </p:nvCxnSpPr>
          <p:spPr>
            <a:xfrm>
              <a:off x="6414259" y="4249404"/>
              <a:ext cx="4687935" cy="1998810"/>
            </a:xfrm>
            <a:prstGeom prst="line">
              <a:avLst/>
            </a:prstGeom>
            <a:ln w="193675">
              <a:solidFill>
                <a:srgbClr val="006BB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515D6A37-3215-48AE-A0FA-845B4E20EC8E}"/>
              </a:ext>
            </a:extLst>
          </p:cNvPr>
          <p:cNvCxnSpPr>
            <a:cxnSpLocks/>
          </p:cNvCxnSpPr>
          <p:nvPr userDrawn="1"/>
        </p:nvCxnSpPr>
        <p:spPr>
          <a:xfrm flipV="1">
            <a:off x="6236858" y="228790"/>
            <a:ext cx="1" cy="2722117"/>
          </a:xfrm>
          <a:prstGeom prst="line">
            <a:avLst/>
          </a:prstGeom>
          <a:ln w="193675">
            <a:solidFill>
              <a:srgbClr val="006BB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405A71AC-5BA9-41F5-8298-0986C2216005}"/>
              </a:ext>
            </a:extLst>
          </p:cNvPr>
          <p:cNvSpPr/>
          <p:nvPr userDrawn="1"/>
        </p:nvSpPr>
        <p:spPr>
          <a:xfrm>
            <a:off x="4796904" y="2034251"/>
            <a:ext cx="2672590" cy="26729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4CDCABF5-98A4-44A8-A3C2-C56720B8C6D7}"/>
              </a:ext>
            </a:extLst>
          </p:cNvPr>
          <p:cNvSpPr txBox="1"/>
          <p:nvPr userDrawn="1"/>
        </p:nvSpPr>
        <p:spPr>
          <a:xfrm>
            <a:off x="4735083" y="3031916"/>
            <a:ext cx="2734411" cy="584775"/>
          </a:xfrm>
          <a:prstGeom prst="rect">
            <a:avLst/>
          </a:prstGeom>
          <a:noFill/>
        </p:spPr>
        <p:txBody>
          <a:bodyPr wrap="square" rtlCol="0">
            <a:spAutoFit/>
          </a:bodyPr>
          <a:lstStyle/>
          <a:p>
            <a:pPr algn="ctr"/>
            <a:r>
              <a:rPr lang="en-US" sz="3200" b="1" dirty="0">
                <a:solidFill>
                  <a:srgbClr val="006BB1"/>
                </a:solidFill>
                <a:latin typeface="Arial" panose="020B0604020202020204" pitchFamily="34" charset="0"/>
                <a:cs typeface="Arial" panose="020B0604020202020204" pitchFamily="34" charset="0"/>
              </a:rPr>
              <a:t>Conclusions</a:t>
            </a:r>
          </a:p>
        </p:txBody>
      </p:sp>
      <p:sp>
        <p:nvSpPr>
          <p:cNvPr id="190" name="Text Placeholder 47">
            <a:extLst>
              <a:ext uri="{FF2B5EF4-FFF2-40B4-BE49-F238E27FC236}">
                <a16:creationId xmlns:a16="http://schemas.microsoft.com/office/drawing/2014/main" id="{09BE13E9-3587-44A6-802E-F85EC58B78DB}"/>
              </a:ext>
            </a:extLst>
          </p:cNvPr>
          <p:cNvSpPr>
            <a:spLocks noGrp="1"/>
          </p:cNvSpPr>
          <p:nvPr userDrawn="1">
            <p:ph type="body" sz="quarter" idx="17"/>
          </p:nvPr>
        </p:nvSpPr>
        <p:spPr>
          <a:xfrm>
            <a:off x="3627150" y="5428111"/>
            <a:ext cx="4943071" cy="775101"/>
          </a:xfrm>
        </p:spPr>
        <p:txBody>
          <a:bodyPr anchor="ctr">
            <a:noAutofit/>
          </a:bodyPr>
          <a:lstStyle>
            <a:lvl1pPr marL="0" indent="0" algn="l">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33" name="Rectangle 32">
            <a:extLst>
              <a:ext uri="{FF2B5EF4-FFF2-40B4-BE49-F238E27FC236}">
                <a16:creationId xmlns:a16="http://schemas.microsoft.com/office/drawing/2014/main" id="{987A0925-9282-4CDD-939D-3CCA72B187BB}"/>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1497277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orient="horz" pos="2160">
          <p15:clr>
            <a:srgbClr val="FBAE40"/>
          </p15:clr>
        </p15:guide>
        <p15:guide id="3" pos="3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ix Conclusions">
    <p:bg>
      <p:bgPr>
        <a:solidFill>
          <a:srgbClr val="006BB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96B88BB-23EA-45A7-B4A4-22F941D1E77F}"/>
              </a:ext>
            </a:extLst>
          </p:cNvPr>
          <p:cNvSpPr/>
          <p:nvPr userDrawn="1"/>
        </p:nvSpPr>
        <p:spPr>
          <a:xfrm>
            <a:off x="635000" y="496052"/>
            <a:ext cx="5441637"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A5EAEB5-EFAF-4833-A5C7-F98310C763ED}"/>
              </a:ext>
            </a:extLst>
          </p:cNvPr>
          <p:cNvSpPr/>
          <p:nvPr userDrawn="1"/>
        </p:nvSpPr>
        <p:spPr>
          <a:xfrm>
            <a:off x="6278485" y="496052"/>
            <a:ext cx="5278513"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C567F02-6541-43B5-8EC4-103928948769}"/>
              </a:ext>
            </a:extLst>
          </p:cNvPr>
          <p:cNvSpPr/>
          <p:nvPr userDrawn="1"/>
        </p:nvSpPr>
        <p:spPr>
          <a:xfrm>
            <a:off x="635000" y="2430962"/>
            <a:ext cx="5433168"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D77514FF-6501-4F4C-92CE-7629892B50FC}"/>
              </a:ext>
            </a:extLst>
          </p:cNvPr>
          <p:cNvSpPr/>
          <p:nvPr userDrawn="1"/>
        </p:nvSpPr>
        <p:spPr>
          <a:xfrm>
            <a:off x="6270016" y="2430962"/>
            <a:ext cx="5286983"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2590D0B-4205-4932-A4A9-1DD6A0BCA135}"/>
              </a:ext>
            </a:extLst>
          </p:cNvPr>
          <p:cNvSpPr/>
          <p:nvPr userDrawn="1"/>
        </p:nvSpPr>
        <p:spPr>
          <a:xfrm>
            <a:off x="635000" y="4405661"/>
            <a:ext cx="5431659"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2BF643D-174C-4C7D-8C90-6B0CE9249A29}"/>
              </a:ext>
            </a:extLst>
          </p:cNvPr>
          <p:cNvSpPr/>
          <p:nvPr userDrawn="1"/>
        </p:nvSpPr>
        <p:spPr>
          <a:xfrm>
            <a:off x="6268508" y="4405661"/>
            <a:ext cx="5288492" cy="1763714"/>
          </a:xfrm>
          <a:prstGeom prst="roundRect">
            <a:avLst>
              <a:gd name="adj" fmla="val 9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2D17B2C-B914-4B11-8FE2-C286EFE76D96}"/>
              </a:ext>
            </a:extLst>
          </p:cNvPr>
          <p:cNvSpPr/>
          <p:nvPr userDrawn="1"/>
        </p:nvSpPr>
        <p:spPr>
          <a:xfrm>
            <a:off x="6282717" y="1471198"/>
            <a:ext cx="1432530" cy="790336"/>
          </a:xfrm>
          <a:custGeom>
            <a:avLst/>
            <a:gdLst>
              <a:gd name="connsiteX0" fmla="*/ 0 w 1432530"/>
              <a:gd name="connsiteY0" fmla="*/ 0 h 790336"/>
              <a:gd name="connsiteX1" fmla="*/ 85682 w 1432530"/>
              <a:gd name="connsiteY1" fmla="*/ 4327 h 790336"/>
              <a:gd name="connsiteX2" fmla="*/ 1339152 w 1432530"/>
              <a:gd name="connsiteY2" fmla="*/ 669145 h 790336"/>
              <a:gd name="connsiteX3" fmla="*/ 1432530 w 1432530"/>
              <a:gd name="connsiteY3" fmla="*/ 790336 h 790336"/>
              <a:gd name="connsiteX4" fmla="*/ 621502 w 1432530"/>
              <a:gd name="connsiteY4" fmla="*/ 790336 h 790336"/>
              <a:gd name="connsiteX5" fmla="*/ 564913 w 1432530"/>
              <a:gd name="connsiteY5" fmla="*/ 753411 h 790336"/>
              <a:gd name="connsiteX6" fmla="*/ 30036 w 1432530"/>
              <a:gd name="connsiteY6" fmla="*/ 577070 h 790336"/>
              <a:gd name="connsiteX7" fmla="*/ 0 w 1432530"/>
              <a:gd name="connsiteY7" fmla="*/ 575553 h 79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530" h="790336">
                <a:moveTo>
                  <a:pt x="0" y="0"/>
                </a:moveTo>
                <a:lnTo>
                  <a:pt x="85682" y="4327"/>
                </a:lnTo>
                <a:cubicBezTo>
                  <a:pt x="587755" y="55315"/>
                  <a:pt x="1031675" y="303017"/>
                  <a:pt x="1339152" y="669145"/>
                </a:cubicBezTo>
                <a:lnTo>
                  <a:pt x="1432530" y="790336"/>
                </a:lnTo>
                <a:lnTo>
                  <a:pt x="621502" y="790336"/>
                </a:lnTo>
                <a:lnTo>
                  <a:pt x="564913" y="753411"/>
                </a:lnTo>
                <a:cubicBezTo>
                  <a:pt x="405317" y="658650"/>
                  <a:pt x="223914" y="596760"/>
                  <a:pt x="30036" y="577070"/>
                </a:cubicBezTo>
                <a:lnTo>
                  <a:pt x="0" y="57555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46FBB24-797C-40B3-98D2-49AB91AAFA7F}"/>
              </a:ext>
            </a:extLst>
          </p:cNvPr>
          <p:cNvSpPr/>
          <p:nvPr userDrawn="1"/>
        </p:nvSpPr>
        <p:spPr>
          <a:xfrm rot="16200000">
            <a:off x="4970090" y="1153217"/>
            <a:ext cx="779076" cy="1434021"/>
          </a:xfrm>
          <a:custGeom>
            <a:avLst/>
            <a:gdLst>
              <a:gd name="connsiteX0" fmla="*/ 779076 w 779076"/>
              <a:gd name="connsiteY0" fmla="*/ 1434021 h 1434021"/>
              <a:gd name="connsiteX1" fmla="*/ 206579 w 779076"/>
              <a:gd name="connsiteY1" fmla="*/ 1434021 h 1434021"/>
              <a:gd name="connsiteX2" fmla="*/ 205213 w 779076"/>
              <a:gd name="connsiteY2" fmla="*/ 1405163 h 1434021"/>
              <a:gd name="connsiteX3" fmla="*/ 32080 w 779076"/>
              <a:gd name="connsiteY3" fmla="*/ 868830 h 1434021"/>
              <a:gd name="connsiteX4" fmla="*/ 0 w 779076"/>
              <a:gd name="connsiteY4" fmla="*/ 819013 h 1434021"/>
              <a:gd name="connsiteX5" fmla="*/ 0 w 779076"/>
              <a:gd name="connsiteY5" fmla="*/ 0 h 1434021"/>
              <a:gd name="connsiteX6" fmla="*/ 117761 w 779076"/>
              <a:gd name="connsiteY6" fmla="*/ 91864 h 1434021"/>
              <a:gd name="connsiteX7" fmla="*/ 775094 w 779076"/>
              <a:gd name="connsiteY7" fmla="*/ 1349931 h 143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076" h="1434021">
                <a:moveTo>
                  <a:pt x="779076" y="1434021"/>
                </a:moveTo>
                <a:lnTo>
                  <a:pt x="206579" y="1434021"/>
                </a:lnTo>
                <a:lnTo>
                  <a:pt x="205213" y="1405163"/>
                </a:lnTo>
                <a:cubicBezTo>
                  <a:pt x="186725" y="1210932"/>
                  <a:pt x="125904" y="1029044"/>
                  <a:pt x="32080" y="868830"/>
                </a:cubicBezTo>
                <a:lnTo>
                  <a:pt x="0" y="819013"/>
                </a:lnTo>
                <a:lnTo>
                  <a:pt x="0" y="0"/>
                </a:lnTo>
                <a:lnTo>
                  <a:pt x="117761" y="91864"/>
                </a:lnTo>
                <a:cubicBezTo>
                  <a:pt x="482013" y="401493"/>
                  <a:pt x="727220" y="846944"/>
                  <a:pt x="775094" y="134993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B9EC18EE-6217-4C8A-AE6E-1AE4AE053454}"/>
              </a:ext>
            </a:extLst>
          </p:cNvPr>
          <p:cNvSpPr/>
          <p:nvPr userDrawn="1"/>
        </p:nvSpPr>
        <p:spPr>
          <a:xfrm rot="10800000">
            <a:off x="4611382" y="4392345"/>
            <a:ext cx="1465255" cy="839390"/>
          </a:xfrm>
          <a:custGeom>
            <a:avLst/>
            <a:gdLst>
              <a:gd name="connsiteX0" fmla="*/ 1465255 w 1465255"/>
              <a:gd name="connsiteY0" fmla="*/ 839390 h 839390"/>
              <a:gd name="connsiteX1" fmla="*/ 679426 w 1465255"/>
              <a:gd name="connsiteY1" fmla="*/ 839390 h 839390"/>
              <a:gd name="connsiteX2" fmla="*/ 661496 w 1465255"/>
              <a:gd name="connsiteY2" fmla="*/ 825287 h 839390"/>
              <a:gd name="connsiteX3" fmla="*/ 30196 w 1465255"/>
              <a:gd name="connsiteY3" fmla="*/ 584973 h 839390"/>
              <a:gd name="connsiteX4" fmla="*/ 0 w 1465255"/>
              <a:gd name="connsiteY4" fmla="*/ 583435 h 839390"/>
              <a:gd name="connsiteX5" fmla="*/ 0 w 1465255"/>
              <a:gd name="connsiteY5" fmla="*/ 0 h 839390"/>
              <a:gd name="connsiteX6" fmla="*/ 86140 w 1465255"/>
              <a:gd name="connsiteY6" fmla="*/ 4386 h 839390"/>
              <a:gd name="connsiteX7" fmla="*/ 1444160 w 1465255"/>
              <a:gd name="connsiteY7" fmla="*/ 806360 h 83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255" h="839390">
                <a:moveTo>
                  <a:pt x="1465255" y="839390"/>
                </a:moveTo>
                <a:lnTo>
                  <a:pt x="679426" y="839390"/>
                </a:lnTo>
                <a:lnTo>
                  <a:pt x="661496" y="825287"/>
                </a:lnTo>
                <a:cubicBezTo>
                  <a:pt x="479930" y="694477"/>
                  <a:pt x="264094" y="608924"/>
                  <a:pt x="30196" y="584973"/>
                </a:cubicBezTo>
                <a:lnTo>
                  <a:pt x="0" y="583435"/>
                </a:lnTo>
                <a:lnTo>
                  <a:pt x="0" y="0"/>
                </a:lnTo>
                <a:lnTo>
                  <a:pt x="86140" y="4386"/>
                </a:lnTo>
                <a:cubicBezTo>
                  <a:pt x="646981" y="61815"/>
                  <a:pt x="1135643" y="365427"/>
                  <a:pt x="1444160" y="80636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587EDBB1-76C9-44B7-B239-692909FFEE1B}"/>
              </a:ext>
            </a:extLst>
          </p:cNvPr>
          <p:cNvSpPr/>
          <p:nvPr userDrawn="1"/>
        </p:nvSpPr>
        <p:spPr>
          <a:xfrm rot="5400000">
            <a:off x="6593060" y="4079769"/>
            <a:ext cx="798803" cy="1447907"/>
          </a:xfrm>
          <a:custGeom>
            <a:avLst/>
            <a:gdLst>
              <a:gd name="connsiteX0" fmla="*/ 0 w 798803"/>
              <a:gd name="connsiteY0" fmla="*/ 802266 h 1447907"/>
              <a:gd name="connsiteX1" fmla="*/ 0 w 798803"/>
              <a:gd name="connsiteY1" fmla="*/ 0 h 1447907"/>
              <a:gd name="connsiteX2" fmla="*/ 11769 w 798803"/>
              <a:gd name="connsiteY2" fmla="*/ 7679 h 1447907"/>
              <a:gd name="connsiteX3" fmla="*/ 794821 w 798803"/>
              <a:gd name="connsiteY3" fmla="*/ 1363817 h 1447907"/>
              <a:gd name="connsiteX4" fmla="*/ 798803 w 798803"/>
              <a:gd name="connsiteY4" fmla="*/ 1447907 h 1447907"/>
              <a:gd name="connsiteX5" fmla="*/ 226305 w 798803"/>
              <a:gd name="connsiteY5" fmla="*/ 1447907 h 1447907"/>
              <a:gd name="connsiteX6" fmla="*/ 224939 w 798803"/>
              <a:gd name="connsiteY6" fmla="*/ 1419049 h 1447907"/>
              <a:gd name="connsiteX7" fmla="*/ 51807 w 798803"/>
              <a:gd name="connsiteY7" fmla="*/ 882716 h 144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803" h="1447907">
                <a:moveTo>
                  <a:pt x="0" y="802266"/>
                </a:moveTo>
                <a:lnTo>
                  <a:pt x="0" y="0"/>
                </a:lnTo>
                <a:lnTo>
                  <a:pt x="11769" y="7679"/>
                </a:lnTo>
                <a:cubicBezTo>
                  <a:pt x="444813" y="317100"/>
                  <a:pt x="741628" y="804943"/>
                  <a:pt x="794821" y="1363817"/>
                </a:cubicBezTo>
                <a:lnTo>
                  <a:pt x="798803" y="1447907"/>
                </a:lnTo>
                <a:lnTo>
                  <a:pt x="226305" y="1447907"/>
                </a:lnTo>
                <a:lnTo>
                  <a:pt x="224939" y="1419049"/>
                </a:lnTo>
                <a:cubicBezTo>
                  <a:pt x="206452" y="1224818"/>
                  <a:pt x="145631" y="1042930"/>
                  <a:pt x="51807" y="88271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E64ED553-C422-4B9E-813D-458DFA7408C6}"/>
              </a:ext>
            </a:extLst>
          </p:cNvPr>
          <p:cNvSpPr>
            <a:spLocks noGrp="1"/>
          </p:cNvSpPr>
          <p:nvPr userDrawn="1">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sp>
        <p:nvSpPr>
          <p:cNvPr id="48" name="Text Placeholder 47">
            <a:extLst>
              <a:ext uri="{FF2B5EF4-FFF2-40B4-BE49-F238E27FC236}">
                <a16:creationId xmlns:a16="http://schemas.microsoft.com/office/drawing/2014/main" id="{4127AE8F-B44F-4724-BB5B-452764DFBF20}"/>
              </a:ext>
            </a:extLst>
          </p:cNvPr>
          <p:cNvSpPr>
            <a:spLocks noGrp="1"/>
          </p:cNvSpPr>
          <p:nvPr userDrawn="1">
            <p:ph type="body" sz="quarter" idx="13"/>
          </p:nvPr>
        </p:nvSpPr>
        <p:spPr>
          <a:xfrm>
            <a:off x="883132" y="726383"/>
            <a:ext cx="2884907" cy="1299578"/>
          </a:xfrm>
        </p:spPr>
        <p:txBody>
          <a:bodyPr anchor="ctr">
            <a:noAutofit/>
          </a:bodyPr>
          <a:lstStyle>
            <a:lvl1pPr marL="0" indent="0" algn="l">
              <a:buFontTx/>
              <a:buNone/>
              <a:defRPr sz="12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49" name="Text Placeholder 47">
            <a:extLst>
              <a:ext uri="{FF2B5EF4-FFF2-40B4-BE49-F238E27FC236}">
                <a16:creationId xmlns:a16="http://schemas.microsoft.com/office/drawing/2014/main" id="{BA8DCEBF-A405-44C7-92F0-885D34291C08}"/>
              </a:ext>
            </a:extLst>
          </p:cNvPr>
          <p:cNvSpPr>
            <a:spLocks noGrp="1"/>
          </p:cNvSpPr>
          <p:nvPr userDrawn="1">
            <p:ph type="body" sz="quarter" idx="14"/>
          </p:nvPr>
        </p:nvSpPr>
        <p:spPr>
          <a:xfrm>
            <a:off x="8361521" y="726383"/>
            <a:ext cx="2969766" cy="1299577"/>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60FB55BE-42EE-4153-B0D1-088B7D34509B}"/>
              </a:ext>
            </a:extLst>
          </p:cNvPr>
          <p:cNvSpPr>
            <a:spLocks noGrp="1"/>
          </p:cNvSpPr>
          <p:nvPr userDrawn="1">
            <p:ph type="body" sz="quarter" idx="15"/>
          </p:nvPr>
        </p:nvSpPr>
        <p:spPr>
          <a:xfrm>
            <a:off x="8050007" y="4579847"/>
            <a:ext cx="3281280" cy="1403005"/>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91F324D8-41B6-4920-BB21-84DADB37590F}"/>
              </a:ext>
            </a:extLst>
          </p:cNvPr>
          <p:cNvSpPr>
            <a:spLocks noGrp="1"/>
          </p:cNvSpPr>
          <p:nvPr userDrawn="1">
            <p:ph type="body" sz="quarter" idx="16"/>
          </p:nvPr>
        </p:nvSpPr>
        <p:spPr>
          <a:xfrm>
            <a:off x="883132" y="4579847"/>
            <a:ext cx="3092246" cy="1403005"/>
          </a:xfrm>
        </p:spPr>
        <p:txBody>
          <a:bodyPr anchor="ctr">
            <a:noAutofit/>
          </a:bodyPr>
          <a:lstStyle>
            <a:lvl1pPr marL="0" indent="0" algn="l">
              <a:buFontTx/>
              <a:buNone/>
              <a:defRPr sz="12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45" name="Freeform: Shape 44">
            <a:extLst>
              <a:ext uri="{FF2B5EF4-FFF2-40B4-BE49-F238E27FC236}">
                <a16:creationId xmlns:a16="http://schemas.microsoft.com/office/drawing/2014/main" id="{308B1D75-AE5E-4F8D-8229-978BCA2B1C67}"/>
              </a:ext>
            </a:extLst>
          </p:cNvPr>
          <p:cNvSpPr/>
          <p:nvPr userDrawn="1"/>
        </p:nvSpPr>
        <p:spPr>
          <a:xfrm rot="13643105">
            <a:off x="4001715" y="2428738"/>
            <a:ext cx="1712073" cy="1741694"/>
          </a:xfrm>
          <a:custGeom>
            <a:avLst/>
            <a:gdLst>
              <a:gd name="connsiteX0" fmla="*/ 1242035 w 1712073"/>
              <a:gd name="connsiteY0" fmla="*/ 1741694 h 1741694"/>
              <a:gd name="connsiteX1" fmla="*/ 1231893 w 1712073"/>
              <a:gd name="connsiteY1" fmla="*/ 1741694 h 1741694"/>
              <a:gd name="connsiteX2" fmla="*/ 1230520 w 1712073"/>
              <a:gd name="connsiteY2" fmla="*/ 1712441 h 1741694"/>
              <a:gd name="connsiteX3" fmla="*/ 94736 w 1712073"/>
              <a:gd name="connsiteY3" fmla="*/ 474727 h 1741694"/>
              <a:gd name="connsiteX4" fmla="*/ 0 w 1712073"/>
              <a:gd name="connsiteY4" fmla="*/ 471356 h 1741694"/>
              <a:gd name="connsiteX5" fmla="*/ 433661 w 1712073"/>
              <a:gd name="connsiteY5" fmla="*/ 0 h 1741694"/>
              <a:gd name="connsiteX6" fmla="*/ 503655 w 1712073"/>
              <a:gd name="connsiteY6" fmla="*/ 20306 h 1741694"/>
              <a:gd name="connsiteX7" fmla="*/ 1692103 w 1712073"/>
              <a:gd name="connsiteY7" fmla="*/ 1168958 h 1741694"/>
              <a:gd name="connsiteX8" fmla="*/ 1712073 w 1712073"/>
              <a:gd name="connsiteY8" fmla="*/ 1230798 h 174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073" h="1741694">
                <a:moveTo>
                  <a:pt x="1242035" y="1741694"/>
                </a:moveTo>
                <a:lnTo>
                  <a:pt x="1231893" y="1741694"/>
                </a:lnTo>
                <a:cubicBezTo>
                  <a:pt x="1231435" y="1731943"/>
                  <a:pt x="1230977" y="1722193"/>
                  <a:pt x="1230520" y="1712441"/>
                </a:cubicBezTo>
                <a:cubicBezTo>
                  <a:pt x="1178478" y="1161146"/>
                  <a:pt x="631808" y="535257"/>
                  <a:pt x="94736" y="474727"/>
                </a:cubicBezTo>
                <a:lnTo>
                  <a:pt x="0" y="471356"/>
                </a:lnTo>
                <a:lnTo>
                  <a:pt x="433661" y="0"/>
                </a:lnTo>
                <a:lnTo>
                  <a:pt x="503655" y="20306"/>
                </a:lnTo>
                <a:cubicBezTo>
                  <a:pt x="1052102" y="200898"/>
                  <a:pt x="1490660" y="626544"/>
                  <a:pt x="1692103" y="1168958"/>
                </a:cubicBezTo>
                <a:lnTo>
                  <a:pt x="1712073" y="12307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D7D17653-5040-4C44-9B9C-FCAF9C4996F8}"/>
              </a:ext>
            </a:extLst>
          </p:cNvPr>
          <p:cNvSpPr/>
          <p:nvPr userDrawn="1"/>
        </p:nvSpPr>
        <p:spPr>
          <a:xfrm rot="2807514">
            <a:off x="6595344" y="2470747"/>
            <a:ext cx="1752163" cy="1717265"/>
          </a:xfrm>
          <a:custGeom>
            <a:avLst/>
            <a:gdLst>
              <a:gd name="connsiteX0" fmla="*/ 0 w 1752163"/>
              <a:gd name="connsiteY0" fmla="*/ 471356 h 1717265"/>
              <a:gd name="connsiteX1" fmla="*/ 446363 w 1752163"/>
              <a:gd name="connsiteY1" fmla="*/ 0 h 1717265"/>
              <a:gd name="connsiteX2" fmla="*/ 518407 w 1752163"/>
              <a:gd name="connsiteY2" fmla="*/ 20306 h 1717265"/>
              <a:gd name="connsiteX3" fmla="*/ 1741664 w 1752163"/>
              <a:gd name="connsiteY3" fmla="*/ 1168958 h 1717265"/>
              <a:gd name="connsiteX4" fmla="*/ 1752163 w 1752163"/>
              <a:gd name="connsiteY4" fmla="*/ 1200546 h 1717265"/>
              <a:gd name="connsiteX5" fmla="*/ 1266794 w 1752163"/>
              <a:gd name="connsiteY5" fmla="*/ 1717265 h 1717265"/>
              <a:gd name="connsiteX6" fmla="*/ 1266561 w 1752163"/>
              <a:gd name="connsiteY6" fmla="*/ 1712441 h 1717265"/>
              <a:gd name="connsiteX7" fmla="*/ 97511 w 1752163"/>
              <a:gd name="connsiteY7" fmla="*/ 474727 h 171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163" h="1717265">
                <a:moveTo>
                  <a:pt x="0" y="471356"/>
                </a:moveTo>
                <a:lnTo>
                  <a:pt x="446363" y="0"/>
                </a:lnTo>
                <a:lnTo>
                  <a:pt x="518407" y="20306"/>
                </a:lnTo>
                <a:cubicBezTo>
                  <a:pt x="1082918" y="200898"/>
                  <a:pt x="1534321" y="626544"/>
                  <a:pt x="1741664" y="1168958"/>
                </a:cubicBezTo>
                <a:lnTo>
                  <a:pt x="1752163" y="1200546"/>
                </a:lnTo>
                <a:lnTo>
                  <a:pt x="1266794" y="1717265"/>
                </a:lnTo>
                <a:lnTo>
                  <a:pt x="1266561" y="1712441"/>
                </a:lnTo>
                <a:cubicBezTo>
                  <a:pt x="1212995" y="1161146"/>
                  <a:pt x="650313" y="535257"/>
                  <a:pt x="97511" y="4747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E372B63-A329-40CC-B031-8DE4DD6F1F51}"/>
              </a:ext>
            </a:extLst>
          </p:cNvPr>
          <p:cNvSpPr/>
          <p:nvPr userDrawn="1"/>
        </p:nvSpPr>
        <p:spPr>
          <a:xfrm>
            <a:off x="4803412" y="1992642"/>
            <a:ext cx="2734411" cy="2734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47">
            <a:extLst>
              <a:ext uri="{FF2B5EF4-FFF2-40B4-BE49-F238E27FC236}">
                <a16:creationId xmlns:a16="http://schemas.microsoft.com/office/drawing/2014/main" id="{3078648E-33FD-424E-8210-07CDFD0D7310}"/>
              </a:ext>
            </a:extLst>
          </p:cNvPr>
          <p:cNvSpPr>
            <a:spLocks noGrp="1"/>
          </p:cNvSpPr>
          <p:nvPr>
            <p:ph type="body" sz="quarter" idx="17"/>
          </p:nvPr>
        </p:nvSpPr>
        <p:spPr>
          <a:xfrm>
            <a:off x="883132" y="2710056"/>
            <a:ext cx="2884907" cy="1299578"/>
          </a:xfrm>
        </p:spPr>
        <p:txBody>
          <a:bodyPr anchor="ctr">
            <a:noAutofit/>
          </a:bodyPr>
          <a:lstStyle>
            <a:lvl1pPr marL="0" indent="0" algn="l">
              <a:buFontTx/>
              <a:buNone/>
              <a:defRPr sz="12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55" name="Text Placeholder 47">
            <a:extLst>
              <a:ext uri="{FF2B5EF4-FFF2-40B4-BE49-F238E27FC236}">
                <a16:creationId xmlns:a16="http://schemas.microsoft.com/office/drawing/2014/main" id="{3A5567F2-2531-446C-974F-85EC6D09F33A}"/>
              </a:ext>
            </a:extLst>
          </p:cNvPr>
          <p:cNvSpPr>
            <a:spLocks noGrp="1"/>
          </p:cNvSpPr>
          <p:nvPr>
            <p:ph type="body" sz="quarter" idx="18"/>
          </p:nvPr>
        </p:nvSpPr>
        <p:spPr>
          <a:xfrm>
            <a:off x="8446380" y="2633332"/>
            <a:ext cx="2884907" cy="1299578"/>
          </a:xfrm>
        </p:spPr>
        <p:txBody>
          <a:bodyPr anchor="ctr">
            <a:noAutofit/>
          </a:bodyPr>
          <a:lstStyle>
            <a:lvl1pPr marL="0" indent="0" algn="r">
              <a:buFontTx/>
              <a:buNone/>
              <a:defRPr sz="1100"/>
            </a:lvl1pPr>
            <a:lvl2pPr marL="457200" indent="0" algn="ctr">
              <a:buFontTx/>
              <a:buNone/>
              <a:defRPr sz="1600"/>
            </a:lvl2pPr>
            <a:lvl3pPr marL="914400" indent="0" algn="ctr">
              <a:buFontTx/>
              <a:buNone/>
              <a:defRPr sz="1600"/>
            </a:lvl3pPr>
            <a:lvl4pPr marL="1371600" indent="0" algn="ctr">
              <a:buFontTx/>
              <a:buNone/>
              <a:defRPr sz="1600"/>
            </a:lvl4pPr>
            <a:lvl5pPr marL="1828800" indent="0" algn="ctr">
              <a:buFontTx/>
              <a:buNone/>
              <a:defRPr sz="1600"/>
            </a:lvl5pPr>
          </a:lstStyle>
          <a:p>
            <a:pPr lvl="0"/>
            <a:r>
              <a:rPr lang="en-US" dirty="0"/>
              <a:t>Click to edit Master text styles</a:t>
            </a:r>
          </a:p>
        </p:txBody>
      </p:sp>
      <p:sp>
        <p:nvSpPr>
          <p:cNvPr id="30" name="TextBox 29">
            <a:extLst>
              <a:ext uri="{FF2B5EF4-FFF2-40B4-BE49-F238E27FC236}">
                <a16:creationId xmlns:a16="http://schemas.microsoft.com/office/drawing/2014/main" id="{7C4F752C-29CD-45DA-B9F6-E582DEEA0250}"/>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bg1"/>
                </a:solidFill>
                <a:latin typeface="Arial" panose="020B0604020202020204" pitchFamily="34" charset="0"/>
                <a:ea typeface="+mn-ea"/>
                <a:cs typeface="Arial" panose="020B0604020202020204" pitchFamily="34" charset="0"/>
              </a:rPr>
              <a:t>Poster presented at the 2020 ASH Annual Meeting &amp; Exposition, held virtually on 5–8 December 2020</a:t>
            </a:r>
          </a:p>
        </p:txBody>
      </p:sp>
      <p:sp>
        <p:nvSpPr>
          <p:cNvPr id="31" name="TextBox 30">
            <a:extLst>
              <a:ext uri="{FF2B5EF4-FFF2-40B4-BE49-F238E27FC236}">
                <a16:creationId xmlns:a16="http://schemas.microsoft.com/office/drawing/2014/main" id="{D30A06B7-D325-4795-8243-7012EED0735C}"/>
              </a:ext>
            </a:extLst>
          </p:cNvPr>
          <p:cNvSpPr txBox="1"/>
          <p:nvPr userDrawn="1"/>
        </p:nvSpPr>
        <p:spPr>
          <a:xfrm>
            <a:off x="4789675" y="3020395"/>
            <a:ext cx="2734411" cy="584775"/>
          </a:xfrm>
          <a:prstGeom prst="rect">
            <a:avLst/>
          </a:prstGeom>
          <a:noFill/>
        </p:spPr>
        <p:txBody>
          <a:bodyPr wrap="square" rtlCol="0">
            <a:spAutoFit/>
          </a:bodyPr>
          <a:lstStyle/>
          <a:p>
            <a:pPr algn="ctr"/>
            <a:r>
              <a:rPr lang="en-US" sz="3200" b="1" dirty="0">
                <a:solidFill>
                  <a:srgbClr val="006BB1"/>
                </a:solidFill>
                <a:latin typeface="Arial" panose="020B0604020202020204" pitchFamily="34" charset="0"/>
                <a:cs typeface="Arial" panose="020B0604020202020204" pitchFamily="34" charset="0"/>
              </a:rPr>
              <a:t>Conclusions</a:t>
            </a:r>
          </a:p>
        </p:txBody>
      </p:sp>
      <p:sp>
        <p:nvSpPr>
          <p:cNvPr id="37" name="Footer Placeholder 4">
            <a:extLst>
              <a:ext uri="{FF2B5EF4-FFF2-40B4-BE49-F238E27FC236}">
                <a16:creationId xmlns:a16="http://schemas.microsoft.com/office/drawing/2014/main" id="{670758A1-1247-4D09-AE2E-49D41770537A}"/>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bg1"/>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38" name="Rectangle 37">
            <a:extLst>
              <a:ext uri="{FF2B5EF4-FFF2-40B4-BE49-F238E27FC236}">
                <a16:creationId xmlns:a16="http://schemas.microsoft.com/office/drawing/2014/main" id="{68FF3537-3378-4846-B7E6-E7349632AB29}"/>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3218214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416" imgH="416" progId="TCLayout.ActiveDocument.1">
                  <p:embed/>
                </p:oleObj>
              </mc:Choice>
              <mc:Fallback>
                <p:oleObj name="think-cell Slide" r:id="rId5" imgW="416" imgH="41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6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09AC7A5B-C7AE-4DAB-8AFC-9398DF251BAA}"/>
              </a:ext>
            </a:extLst>
          </p:cNvPr>
          <p:cNvSpPr>
            <a:spLocks noGrp="1"/>
          </p:cNvSpPr>
          <p:nvPr>
            <p:ph type="title"/>
          </p:nvPr>
        </p:nvSpPr>
        <p:spPr>
          <a:xfrm>
            <a:off x="459506" y="1201739"/>
            <a:ext cx="10515600" cy="2852737"/>
          </a:xfrm>
        </p:spPr>
        <p:txBody>
          <a:bodyPr anchor="b"/>
          <a:lstStyle>
            <a:lvl1pPr>
              <a:defRPr sz="6000">
                <a:solidFill>
                  <a:srgbClr val="007DA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ED089FB-667F-48EE-A194-8EB218A9931D}"/>
              </a:ext>
            </a:extLst>
          </p:cNvPr>
          <p:cNvSpPr>
            <a:spLocks noGrp="1"/>
          </p:cNvSpPr>
          <p:nvPr>
            <p:ph type="body" idx="1"/>
          </p:nvPr>
        </p:nvSpPr>
        <p:spPr>
          <a:xfrm>
            <a:off x="459506" y="429390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ADA7ECC1-045D-405D-B2DD-06D233DB690F}"/>
              </a:ext>
            </a:extLst>
          </p:cNvPr>
          <p:cNvSpPr>
            <a:spLocks noGrp="1"/>
          </p:cNvSpPr>
          <p:nvPr>
            <p:ph type="sldNum" sz="quarter" idx="12"/>
          </p:nvPr>
        </p:nvSpPr>
        <p:spPr/>
        <p:txBody>
          <a:bodyPr/>
          <a:lstStyle/>
          <a:p>
            <a:fld id="{DA69A137-6BDB-47B4-8B9B-30BE2E63C07B}" type="slidenum">
              <a:rPr lang="en-US" smtClean="0"/>
              <a:t>‹#›</a:t>
            </a:fld>
            <a:endParaRPr lang="en-US"/>
          </a:p>
        </p:txBody>
      </p:sp>
      <p:sp>
        <p:nvSpPr>
          <p:cNvPr id="8" name="Footer Placeholder 4">
            <a:extLst>
              <a:ext uri="{FF2B5EF4-FFF2-40B4-BE49-F238E27FC236}">
                <a16:creationId xmlns:a16="http://schemas.microsoft.com/office/drawing/2014/main" id="{221C9E31-750D-4660-8146-C858F0330403}"/>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tx2"/>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9" name="TextBox 8">
            <a:extLst>
              <a:ext uri="{FF2B5EF4-FFF2-40B4-BE49-F238E27FC236}">
                <a16:creationId xmlns:a16="http://schemas.microsoft.com/office/drawing/2014/main" id="{913D793C-D5E6-494F-A1F7-368106697C9F}"/>
              </a:ext>
            </a:extLst>
          </p:cNvPr>
          <p:cNvSpPr txBox="1"/>
          <p:nvPr userDrawn="1"/>
        </p:nvSpPr>
        <p:spPr>
          <a:xfrm>
            <a:off x="3038820" y="6652816"/>
            <a:ext cx="6114360" cy="20518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srgbClr val="007C9F"/>
                </a:solidFill>
                <a:effectLst/>
                <a:uLnTx/>
                <a:uFillTx/>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Tree>
    <p:extLst>
      <p:ext uri="{BB962C8B-B14F-4D97-AF65-F5344CB8AC3E}">
        <p14:creationId xmlns:p14="http://schemas.microsoft.com/office/powerpoint/2010/main" val="3782881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416" imgH="416" progId="TCLayout.ActiveDocument.1">
                  <p:embed/>
                </p:oleObj>
              </mc:Choice>
              <mc:Fallback>
                <p:oleObj name="think-cell Slide" r:id="rId5" imgW="416" imgH="41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8E0E57A8-52D6-48A3-8C8D-CD438C140B70}"/>
              </a:ext>
            </a:extLst>
          </p:cNvPr>
          <p:cNvSpPr>
            <a:spLocks noGrp="1"/>
          </p:cNvSpPr>
          <p:nvPr>
            <p:ph type="title"/>
          </p:nvPr>
        </p:nvSpPr>
        <p:spPr/>
        <p:txBody>
          <a:bodyPr/>
          <a:lstStyle>
            <a:lvl1pPr>
              <a:defRPr>
                <a:solidFill>
                  <a:srgbClr val="007DA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46CD6E2-AAFD-4A6D-B550-5E8CF6CFAB65}"/>
              </a:ext>
            </a:extLst>
          </p:cNvPr>
          <p:cNvSpPr>
            <a:spLocks noGrp="1"/>
          </p:cNvSpPr>
          <p:nvPr>
            <p:ph sz="half" idx="1"/>
          </p:nvPr>
        </p:nvSpPr>
        <p:spPr>
          <a:xfrm>
            <a:off x="459507" y="1798781"/>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15C8D8-A0DA-461B-9F93-0D492824F2D3}"/>
              </a:ext>
            </a:extLst>
          </p:cNvPr>
          <p:cNvSpPr>
            <a:spLocks noGrp="1"/>
          </p:cNvSpPr>
          <p:nvPr>
            <p:ph sz="half" idx="2"/>
          </p:nvPr>
        </p:nvSpPr>
        <p:spPr>
          <a:xfrm>
            <a:off x="5832765" y="181494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9954CBF-6D10-4C2E-B0A0-58B013E9F33F}"/>
              </a:ext>
            </a:extLst>
          </p:cNvPr>
          <p:cNvSpPr>
            <a:spLocks noGrp="1"/>
          </p:cNvSpPr>
          <p:nvPr>
            <p:ph type="sldNum" sz="quarter" idx="12"/>
          </p:nvPr>
        </p:nvSpPr>
        <p:spPr/>
        <p:txBody>
          <a:bodyPr/>
          <a:lstStyle/>
          <a:p>
            <a:fld id="{DA69A137-6BDB-47B4-8B9B-30BE2E63C07B}" type="slidenum">
              <a:rPr lang="en-US" smtClean="0"/>
              <a:t>‹#›</a:t>
            </a:fld>
            <a:endParaRPr lang="en-US"/>
          </a:p>
        </p:txBody>
      </p:sp>
      <p:sp>
        <p:nvSpPr>
          <p:cNvPr id="8" name="TextBox 7">
            <a:extLst>
              <a:ext uri="{FF2B5EF4-FFF2-40B4-BE49-F238E27FC236}">
                <a16:creationId xmlns:a16="http://schemas.microsoft.com/office/drawing/2014/main" id="{55687026-5283-4B48-953E-D1BA9C654C41}"/>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accent1"/>
                </a:solidFill>
                <a:latin typeface="Arial" panose="020B0604020202020204" pitchFamily="34" charset="0"/>
                <a:ea typeface="+mn-ea"/>
                <a:cs typeface="Arial" panose="020B0604020202020204" pitchFamily="34" charset="0"/>
              </a:rPr>
              <a:t>Poster presented at the 2020 ASH Annual Meeting &amp; Exposition, held virtually on 5–8 December 2020</a:t>
            </a:r>
          </a:p>
        </p:txBody>
      </p:sp>
      <p:sp>
        <p:nvSpPr>
          <p:cNvPr id="9" name="Footer Placeholder 4">
            <a:extLst>
              <a:ext uri="{FF2B5EF4-FFF2-40B4-BE49-F238E27FC236}">
                <a16:creationId xmlns:a16="http://schemas.microsoft.com/office/drawing/2014/main" id="{4A56A0DD-D8B3-430F-80B8-89F83A08760B}"/>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tx2"/>
                </a:solidFill>
                <a:latin typeface="Arial" panose="020B0604020202020204" pitchFamily="34" charset="0"/>
                <a:cs typeface="Arial" panose="020B0604020202020204" pitchFamily="34" charset="0"/>
              </a:defRPr>
            </a:lvl1pPr>
          </a:lstStyle>
          <a:p>
            <a:r>
              <a:rPr lang="en-US"/>
              <a:t>References</a:t>
            </a:r>
            <a:endParaRPr lang="en-US" dirty="0"/>
          </a:p>
        </p:txBody>
      </p:sp>
    </p:spTree>
    <p:extLst>
      <p:ext uri="{BB962C8B-B14F-4D97-AF65-F5344CB8AC3E}">
        <p14:creationId xmlns:p14="http://schemas.microsoft.com/office/powerpoint/2010/main" val="394056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5" imgW="416" imgH="416" progId="TCLayout.ActiveDocument.1">
                  <p:embed/>
                </p:oleObj>
              </mc:Choice>
              <mc:Fallback>
                <p:oleObj name="think-cell Slide" r:id="rId5" imgW="416" imgH="41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F41FC392-ADC2-4E74-9C21-2D2502B02B2C}"/>
              </a:ext>
            </a:extLst>
          </p:cNvPr>
          <p:cNvSpPr>
            <a:spLocks noGrp="1"/>
          </p:cNvSpPr>
          <p:nvPr>
            <p:ph type="title"/>
          </p:nvPr>
        </p:nvSpPr>
        <p:spPr/>
        <p:txBody>
          <a:bodyPr/>
          <a:lstStyle>
            <a:lvl1pPr>
              <a:defRPr>
                <a:solidFill>
                  <a:srgbClr val="007DA0"/>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6581A2DD-2A15-4411-8C7D-3749F9CF20C0}"/>
              </a:ext>
            </a:extLst>
          </p:cNvPr>
          <p:cNvSpPr>
            <a:spLocks noGrp="1"/>
          </p:cNvSpPr>
          <p:nvPr>
            <p:ph type="sldNum" sz="quarter" idx="12"/>
          </p:nvPr>
        </p:nvSpPr>
        <p:spPr/>
        <p:txBody>
          <a:bodyPr/>
          <a:lstStyle/>
          <a:p>
            <a:fld id="{DA69A137-6BDB-47B4-8B9B-30BE2E63C07B}" type="slidenum">
              <a:rPr lang="en-US" smtClean="0"/>
              <a:t>‹#›</a:t>
            </a:fld>
            <a:endParaRPr lang="en-US"/>
          </a:p>
        </p:txBody>
      </p:sp>
      <p:sp>
        <p:nvSpPr>
          <p:cNvPr id="6" name="Footer Placeholder 4">
            <a:extLst>
              <a:ext uri="{FF2B5EF4-FFF2-40B4-BE49-F238E27FC236}">
                <a16:creationId xmlns:a16="http://schemas.microsoft.com/office/drawing/2014/main" id="{2BF9AE2F-E993-427C-9FB8-A749F66B8837}"/>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tx2"/>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10" name="TextBox 9">
            <a:extLst>
              <a:ext uri="{FF2B5EF4-FFF2-40B4-BE49-F238E27FC236}">
                <a16:creationId xmlns:a16="http://schemas.microsoft.com/office/drawing/2014/main" id="{23D4BDD2-D4B8-4766-8256-F2EA8010B404}"/>
              </a:ext>
            </a:extLst>
          </p:cNvPr>
          <p:cNvSpPr txBox="1"/>
          <p:nvPr userDrawn="1"/>
        </p:nvSpPr>
        <p:spPr>
          <a:xfrm>
            <a:off x="3038820" y="6652816"/>
            <a:ext cx="6114360" cy="20518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srgbClr val="007C9F"/>
                </a:solidFill>
                <a:effectLst/>
                <a:uLnTx/>
                <a:uFillTx/>
                <a:latin typeface="Arial" panose="020B0604020202020204" pitchFamily="34" charset="0"/>
                <a:ea typeface="+mn-ea"/>
                <a:cs typeface="Arial" panose="020B0604020202020204" pitchFamily="34" charset="0"/>
              </a:rPr>
              <a:t>Presented at the 2021 ASH Annual Meeting, 11-14 December, 2021; Georgia World Congress Center - Atlanta, GA</a:t>
            </a:r>
          </a:p>
        </p:txBody>
      </p:sp>
    </p:spTree>
    <p:extLst>
      <p:ext uri="{BB962C8B-B14F-4D97-AF65-F5344CB8AC3E}">
        <p14:creationId xmlns:p14="http://schemas.microsoft.com/office/powerpoint/2010/main" val="34981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1D29FC-F95F-4A27-AB51-FE55967AB127}"/>
              </a:ext>
            </a:extLst>
          </p:cNvPr>
          <p:cNvSpPr/>
          <p:nvPr userDrawn="1"/>
        </p:nvSpPr>
        <p:spPr bwMode="auto">
          <a:xfrm>
            <a:off x="6114257" y="3667127"/>
            <a:ext cx="6077741" cy="3190872"/>
          </a:xfrm>
          <a:prstGeom prst="rect">
            <a:avLst/>
          </a:prstGeom>
          <a:solidFill>
            <a:schemeClr val="tx2">
              <a:lumMod val="75000"/>
            </a:schemeClr>
          </a:solidFill>
          <a:ln w="0">
            <a:no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Image Placeholder</a:t>
            </a:r>
          </a:p>
        </p:txBody>
      </p:sp>
      <p:pic>
        <p:nvPicPr>
          <p:cNvPr id="18" name="Picture 17" descr="Background pattern&#10;&#10;Description automatically generated">
            <a:extLst>
              <a:ext uri="{FF2B5EF4-FFF2-40B4-BE49-F238E27FC236}">
                <a16:creationId xmlns:a16="http://schemas.microsoft.com/office/drawing/2014/main" id="{DB151E18-D29C-42CC-B499-81B956F278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14257" y="3660896"/>
            <a:ext cx="6077741" cy="3194008"/>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63E2287C-41C4-43B4-A3AF-BC848C328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3513" y="328761"/>
            <a:ext cx="2673350"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894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2573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6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05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56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4527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672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368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01353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a:prstGeom prst="rect">
            <a:avLst/>
          </a:prstGeo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11682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a:prstGeom prst="rect">
            <a:avLst/>
          </a:prstGeo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908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a:prstGeom prst="rect">
            <a:avLst/>
          </a:prstGeo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977625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a:prstGeom prst="rect">
            <a:avLst/>
          </a:prstGeo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69374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10297" y="5847080"/>
            <a:ext cx="2228212" cy="720000"/>
          </a:xfrm>
          <a:prstGeom prst="rect">
            <a:avLst/>
          </a:prstGeom>
        </p:spPr>
      </p:pic>
      <p:pic>
        <p:nvPicPr>
          <p:cNvPr id="1027" name="Picture 3"/>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2342" t="22851" r="6356" b="22912"/>
          <a:stretch/>
        </p:blipFill>
        <p:spPr bwMode="auto">
          <a:xfrm rot="16200000">
            <a:off x="7372857" y="2075943"/>
            <a:ext cx="6895092" cy="274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l="29927" t="851" r="20046"/>
          <a:stretch/>
        </p:blipFill>
        <p:spPr>
          <a:xfrm>
            <a:off x="9448800" y="-9113"/>
            <a:ext cx="2743201" cy="6904200"/>
          </a:xfrm>
          <a:prstGeom prst="rect">
            <a:avLst/>
          </a:prstGeom>
        </p:spPr>
      </p:pic>
      <p:pic>
        <p:nvPicPr>
          <p:cNvPr id="3" name="Picture 2"/>
          <p:cNvPicPr>
            <a:picLocks noChangeAspect="1"/>
          </p:cNvPicPr>
          <p:nvPr userDrawn="1"/>
        </p:nvPicPr>
        <p:blipFill rotWithShape="1">
          <a:blip r:embed="rId6" cstate="print">
            <a:extLst>
              <a:ext uri="{28A0092B-C50C-407E-A947-70E740481C1C}">
                <a14:useLocalDpi xmlns:a14="http://schemas.microsoft.com/office/drawing/2010/main" val="0"/>
              </a:ext>
            </a:extLst>
          </a:blip>
          <a:srcRect t="7865" b="20501"/>
          <a:stretch/>
        </p:blipFill>
        <p:spPr>
          <a:xfrm rot="16200000" flipV="1">
            <a:off x="7372858" y="2075947"/>
            <a:ext cx="6895087" cy="2743196"/>
          </a:xfrm>
          <a:prstGeom prst="rect">
            <a:avLst/>
          </a:prstGeom>
        </p:spPr>
      </p:pic>
    </p:spTree>
    <p:extLst>
      <p:ext uri="{BB962C8B-B14F-4D97-AF65-F5344CB8AC3E}">
        <p14:creationId xmlns:p14="http://schemas.microsoft.com/office/powerpoint/2010/main" val="507384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65" b="20501"/>
          <a:stretch/>
        </p:blipFill>
        <p:spPr>
          <a:xfrm rot="16200000" flipV="1">
            <a:off x="7372858" y="2075947"/>
            <a:ext cx="6895087" cy="2743196"/>
          </a:xfrm>
          <a:prstGeom prst="rect">
            <a:avLst/>
          </a:prstGeom>
        </p:spPr>
      </p:pic>
    </p:spTree>
    <p:extLst>
      <p:ext uri="{BB962C8B-B14F-4D97-AF65-F5344CB8AC3E}">
        <p14:creationId xmlns:p14="http://schemas.microsoft.com/office/powerpoint/2010/main" val="3637825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a:prstGeom prst="rect">
            <a:avLst/>
          </a:prstGeom>
        </p:spPr>
        <p:txBody>
          <a:bodyPr lIns="45720" bIns="0"/>
          <a:lstStyle/>
          <a:p>
            <a:endParaRPr lang="en-US" dirty="0">
              <a:solidFill>
                <a:srgbClr val="000000"/>
              </a:solidFill>
            </a:endParaRPr>
          </a:p>
        </p:txBody>
      </p:sp>
    </p:spTree>
    <p:extLst>
      <p:ext uri="{BB962C8B-B14F-4D97-AF65-F5344CB8AC3E}">
        <p14:creationId xmlns:p14="http://schemas.microsoft.com/office/powerpoint/2010/main" val="3751811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4269138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52283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172915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4" name="Round Same Side Corner Rectangle 3"/>
          <p:cNvSpPr/>
          <p:nvPr userDrawn="1"/>
        </p:nvSpPr>
        <p:spPr>
          <a:xfrm>
            <a:off x="0" y="0"/>
            <a:ext cx="12192000" cy="6602467"/>
          </a:xfrm>
          <a:prstGeom prst="round2SameRect">
            <a:avLst>
              <a:gd name="adj1" fmla="val 0"/>
              <a:gd name="adj2" fmla="val 20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6" name="Text Placeholder 5"/>
          <p:cNvSpPr>
            <a:spLocks noGrp="1"/>
          </p:cNvSpPr>
          <p:nvPr>
            <p:ph type="body" sz="quarter" idx="12" hasCustomPrompt="1"/>
          </p:nvPr>
        </p:nvSpPr>
        <p:spPr>
          <a:xfrm>
            <a:off x="458443" y="2960868"/>
            <a:ext cx="11277600" cy="963083"/>
          </a:xfrm>
        </p:spPr>
        <p:txBody>
          <a:bodyPr/>
          <a:lstStyle>
            <a:lvl1pPr marL="0" indent="0" algn="ctr">
              <a:buNone/>
              <a:defRPr/>
            </a:lvl1pPr>
            <a:lvl2pPr marL="457177" indent="0">
              <a:buNone/>
              <a:defRPr/>
            </a:lvl2pPr>
            <a:lvl3pPr marL="914354" indent="0">
              <a:buNone/>
              <a:defRPr/>
            </a:lvl3pPr>
            <a:lvl4pPr marL="1371531" indent="0">
              <a:buNone/>
              <a:defRPr/>
            </a:lvl4pPr>
            <a:lvl5pPr marL="1828709" indent="0">
              <a:buNone/>
              <a:defRPr/>
            </a:lvl5pPr>
          </a:lstStyle>
          <a:p>
            <a:pPr lvl="0"/>
            <a:r>
              <a:rPr lang="en-US" dirty="0"/>
              <a:t>Author: Disclosures</a:t>
            </a:r>
          </a:p>
        </p:txBody>
      </p:sp>
      <p:sp>
        <p:nvSpPr>
          <p:cNvPr id="9" name="TextBox 8"/>
          <p:cNvSpPr txBox="1"/>
          <p:nvPr userDrawn="1"/>
        </p:nvSpPr>
        <p:spPr>
          <a:xfrm>
            <a:off x="1" y="1577971"/>
            <a:ext cx="12192000" cy="694164"/>
          </a:xfrm>
          <a:prstGeom prst="rect">
            <a:avLst/>
          </a:prstGeom>
          <a:noFill/>
        </p:spPr>
        <p:txBody>
          <a:bodyPr wrap="square" rtlCol="0" anchor="ctr">
            <a:spAutoFit/>
          </a:bodyPr>
          <a:lstStyle/>
          <a:p>
            <a:pPr algn="ctr"/>
            <a:r>
              <a:rPr lang="en-US" sz="3911" b="1" dirty="0">
                <a:solidFill>
                  <a:srgbClr val="3060AD"/>
                </a:solidFill>
              </a:rPr>
              <a:t>Disclosures</a:t>
            </a:r>
          </a:p>
        </p:txBody>
      </p:sp>
    </p:spTree>
    <p:extLst>
      <p:ext uri="{BB962C8B-B14F-4D97-AF65-F5344CB8AC3E}">
        <p14:creationId xmlns:p14="http://schemas.microsoft.com/office/powerpoint/2010/main" val="1963540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 Same Side Corner Rectangle 3"/>
          <p:cNvSpPr/>
          <p:nvPr userDrawn="1"/>
        </p:nvSpPr>
        <p:spPr>
          <a:xfrm>
            <a:off x="0" y="0"/>
            <a:ext cx="12192000" cy="6602467"/>
          </a:xfrm>
          <a:prstGeom prst="round2SameRect">
            <a:avLst>
              <a:gd name="adj1" fmla="val 0"/>
              <a:gd name="adj2" fmla="val 20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2" name="Title 1"/>
          <p:cNvSpPr>
            <a:spLocks noGrp="1"/>
          </p:cNvSpPr>
          <p:nvPr>
            <p:ph type="ctrTitle" hasCustomPrompt="1"/>
          </p:nvPr>
        </p:nvSpPr>
        <p:spPr>
          <a:xfrm>
            <a:off x="455965" y="1549211"/>
            <a:ext cx="11280079" cy="1965276"/>
          </a:xfrm>
        </p:spPr>
        <p:txBody>
          <a:bodyPr anchor="b">
            <a:normAutofit/>
          </a:bodyPr>
          <a:lstStyle>
            <a:lvl1pPr algn="ctr">
              <a:defRPr sz="4800"/>
            </a:lvl1pPr>
          </a:lstStyle>
          <a:p>
            <a:r>
              <a:rPr lang="en-US" dirty="0"/>
              <a:t>Click to edit title</a:t>
            </a:r>
          </a:p>
        </p:txBody>
      </p:sp>
      <p:sp>
        <p:nvSpPr>
          <p:cNvPr id="3" name="Subtitle 2"/>
          <p:cNvSpPr>
            <a:spLocks noGrp="1"/>
          </p:cNvSpPr>
          <p:nvPr>
            <p:ph type="subTitle" idx="1" hasCustomPrompt="1"/>
          </p:nvPr>
        </p:nvSpPr>
        <p:spPr>
          <a:xfrm>
            <a:off x="455965" y="3631068"/>
            <a:ext cx="11280079" cy="833217"/>
          </a:xfrm>
        </p:spPr>
        <p:txBody>
          <a:bodyPr>
            <a:normAutofit/>
          </a:bodyPr>
          <a:lstStyle>
            <a:lvl1pPr marL="6351" indent="0" algn="ctr">
              <a:spcAft>
                <a:spcPts val="1801"/>
              </a:spcAft>
              <a:buNone/>
              <a:tabLst/>
              <a:defRPr sz="2844"/>
            </a:lvl1pPr>
            <a:lvl2pPr marL="6351" indent="0" algn="ctr">
              <a:spcAft>
                <a:spcPts val="1801"/>
              </a:spcAft>
              <a:buNone/>
              <a:tabLst/>
              <a:defRPr sz="1467"/>
            </a:lvl2pPr>
            <a:lvl3pPr marL="914310" indent="0" algn="ctr">
              <a:buNone/>
              <a:defRPr sz="1801"/>
            </a:lvl3pPr>
            <a:lvl4pPr marL="1371464" indent="0" algn="ctr">
              <a:buNone/>
              <a:defRPr sz="1600"/>
            </a:lvl4pPr>
            <a:lvl5pPr marL="1828618" indent="0" algn="ctr">
              <a:buNone/>
              <a:defRPr sz="1600"/>
            </a:lvl5pPr>
            <a:lvl6pPr marL="2285772" indent="0" algn="ctr">
              <a:buNone/>
              <a:defRPr sz="1600"/>
            </a:lvl6pPr>
            <a:lvl7pPr marL="2742927" indent="0" algn="ctr">
              <a:buNone/>
              <a:defRPr sz="1600"/>
            </a:lvl7pPr>
            <a:lvl8pPr marL="3200080" indent="0" algn="ctr">
              <a:buNone/>
              <a:defRPr sz="1600"/>
            </a:lvl8pPr>
            <a:lvl9pPr marL="3657234" indent="0" algn="ctr">
              <a:buNone/>
              <a:defRPr sz="1600"/>
            </a:lvl9pPr>
          </a:lstStyle>
          <a:p>
            <a:r>
              <a:rPr lang="en-US" dirty="0"/>
              <a:t>Click to edit authors</a:t>
            </a:r>
          </a:p>
        </p:txBody>
      </p:sp>
      <p:sp>
        <p:nvSpPr>
          <p:cNvPr id="11" name="Text Placeholder 10"/>
          <p:cNvSpPr>
            <a:spLocks noGrp="1"/>
          </p:cNvSpPr>
          <p:nvPr>
            <p:ph type="body" sz="quarter" idx="12" hasCustomPrompt="1"/>
          </p:nvPr>
        </p:nvSpPr>
        <p:spPr>
          <a:xfrm>
            <a:off x="458443" y="4580863"/>
            <a:ext cx="11277600" cy="1018117"/>
          </a:xfrm>
        </p:spPr>
        <p:txBody>
          <a:bodyPr/>
          <a:lstStyle>
            <a:lvl1pPr marL="0" indent="0" algn="ctr">
              <a:buNone/>
              <a:defRPr sz="2133" i="1"/>
            </a:lvl1pPr>
            <a:lvl2pPr marL="457177" indent="0">
              <a:buNone/>
              <a:defRPr sz="2133"/>
            </a:lvl2pPr>
            <a:lvl3pPr marL="914354" indent="0">
              <a:buNone/>
              <a:defRPr sz="2133"/>
            </a:lvl3pPr>
            <a:lvl4pPr marL="1371531" indent="0">
              <a:buNone/>
              <a:defRPr sz="2133"/>
            </a:lvl4pPr>
            <a:lvl5pPr marL="1828709" indent="0">
              <a:buNone/>
              <a:defRPr sz="2133"/>
            </a:lvl5pPr>
          </a:lstStyle>
          <a:p>
            <a:pPr lvl="0"/>
            <a:r>
              <a:rPr lang="en-US" dirty="0"/>
              <a:t>Click to edit affiliation</a:t>
            </a:r>
          </a:p>
        </p:txBody>
      </p:sp>
    </p:spTree>
    <p:extLst>
      <p:ext uri="{BB962C8B-B14F-4D97-AF65-F5344CB8AC3E}">
        <p14:creationId xmlns:p14="http://schemas.microsoft.com/office/powerpoint/2010/main" val="4153690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1048512"/>
          </a:xfrm>
        </p:spPr>
        <p:txBody>
          <a:bodyPr bIns="0">
            <a:noAutofit/>
          </a:bodyPr>
          <a:lstStyle>
            <a:lvl1pPr>
              <a:defRPr/>
            </a:lvl1pPr>
          </a:lstStyle>
          <a:p>
            <a:r>
              <a:rPr lang="en-US" dirty="0"/>
              <a:t>Click to edit title</a:t>
            </a:r>
          </a:p>
        </p:txBody>
      </p:sp>
      <p:sp>
        <p:nvSpPr>
          <p:cNvPr id="3" name="Content Placeholder 2"/>
          <p:cNvSpPr>
            <a:spLocks noGrp="1"/>
          </p:cNvSpPr>
          <p:nvPr>
            <p:ph idx="1" hasCustomPrompt="1"/>
          </p:nvPr>
        </p:nvSpPr>
        <p:spPr>
          <a:xfrm>
            <a:off x="237067" y="1158240"/>
            <a:ext cx="11717867" cy="499596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0" y="6356246"/>
            <a:ext cx="12192000" cy="246221"/>
          </a:xfrm>
        </p:spPr>
        <p:txBody>
          <a:bodyPr/>
          <a:lstStyle>
            <a:lvl1pPr algn="l">
              <a:defRPr sz="1000"/>
            </a:lvl1pPr>
          </a:lstStyle>
          <a:p>
            <a:pPr>
              <a:defRPr/>
            </a:pP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5C56CD90-8224-413F-A5C5-11C249D26586}" type="slidenum">
              <a:rPr lang="en-US"/>
              <a:pPr>
                <a:defRPr/>
              </a:pPr>
              <a:t>‹#›</a:t>
            </a:fld>
            <a:endParaRPr lang="en-US" dirty="0"/>
          </a:p>
        </p:txBody>
      </p:sp>
      <p:sp>
        <p:nvSpPr>
          <p:cNvPr id="7" name="TextBox 6">
            <a:extLst>
              <a:ext uri="{FF2B5EF4-FFF2-40B4-BE49-F238E27FC236}">
                <a16:creationId xmlns:a16="http://schemas.microsoft.com/office/drawing/2014/main" id="{49653B58-7B72-4A90-9F1B-DE2718A7CB51}"/>
              </a:ext>
            </a:extLst>
          </p:cNvPr>
          <p:cNvSpPr txBox="1"/>
          <p:nvPr userDrawn="1"/>
        </p:nvSpPr>
        <p:spPr>
          <a:xfrm>
            <a:off x="2"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Presented at the 2022 American Society of Clinical Oncology Annual Meeting;  Wang et al. Abstract 7518</a:t>
            </a:r>
          </a:p>
        </p:txBody>
      </p:sp>
    </p:spTree>
    <p:extLst>
      <p:ext uri="{BB962C8B-B14F-4D97-AF65-F5344CB8AC3E}">
        <p14:creationId xmlns:p14="http://schemas.microsoft.com/office/powerpoint/2010/main" val="282789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2736" y="1158240"/>
            <a:ext cx="5730240" cy="508718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44683" y="1158240"/>
            <a:ext cx="5730240" cy="508718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p:txBody>
          <a:bodyPr/>
          <a:lstStyle>
            <a:lvl1pPr>
              <a:defRPr/>
            </a:lvl1pPr>
          </a:lstStyle>
          <a:p>
            <a:pPr>
              <a:defRPr/>
            </a:pPr>
            <a:fld id="{3A3CB8D0-0137-498F-A7F0-F0C32CA03B39}" type="slidenum">
              <a:rPr lang="en-US"/>
              <a:pPr>
                <a:defRPr/>
              </a:pPr>
              <a:t>‹#›</a:t>
            </a:fld>
            <a:endParaRPr lang="en-US" dirty="0"/>
          </a:p>
        </p:txBody>
      </p:sp>
      <p:sp>
        <p:nvSpPr>
          <p:cNvPr id="2" name="Footer Placeholder 1"/>
          <p:cNvSpPr>
            <a:spLocks noGrp="1"/>
          </p:cNvSpPr>
          <p:nvPr>
            <p:ph type="ftr" sz="quarter" idx="12"/>
          </p:nvPr>
        </p:nvSpPr>
        <p:spPr/>
        <p:txBody>
          <a:bodyPr/>
          <a:lstStyle/>
          <a:p>
            <a:pPr>
              <a:defRPr/>
            </a:pPr>
            <a:endParaRPr lang="en-US" dirty="0"/>
          </a:p>
        </p:txBody>
      </p:sp>
      <p:sp>
        <p:nvSpPr>
          <p:cNvPr id="10" name="Title 9"/>
          <p:cNvSpPr>
            <a:spLocks noGrp="1"/>
          </p:cNvSpPr>
          <p:nvPr>
            <p:ph type="title" hasCustomPrompt="1"/>
          </p:nvPr>
        </p:nvSpPr>
        <p:spPr/>
        <p:txBody>
          <a:bodyPr/>
          <a:lstStyle/>
          <a:p>
            <a:r>
              <a:rPr lang="en-US" dirty="0"/>
              <a:t>Click to edit title</a:t>
            </a:r>
          </a:p>
        </p:txBody>
      </p:sp>
      <p:sp>
        <p:nvSpPr>
          <p:cNvPr id="8" name="TextBox 7">
            <a:extLst>
              <a:ext uri="{FF2B5EF4-FFF2-40B4-BE49-F238E27FC236}">
                <a16:creationId xmlns:a16="http://schemas.microsoft.com/office/drawing/2014/main" id="{C33C4A09-B35D-41F1-986B-263DA53F9985}"/>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Wang et al          ASCO 2022          </a:t>
            </a:r>
            <a:r>
              <a:rPr lang="en-US" sz="1427" b="0" dirty="0">
                <a:solidFill>
                  <a:srgbClr val="FF0000"/>
                </a:solidFill>
                <a:highlight>
                  <a:srgbClr val="FFFF00"/>
                </a:highlight>
              </a:rPr>
              <a:t>[POSTER# TBD]</a:t>
            </a:r>
          </a:p>
        </p:txBody>
      </p:sp>
    </p:spTree>
    <p:extLst>
      <p:ext uri="{BB962C8B-B14F-4D97-AF65-F5344CB8AC3E}">
        <p14:creationId xmlns:p14="http://schemas.microsoft.com/office/powerpoint/2010/main" val="280618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7894" y="1158240"/>
            <a:ext cx="11716213" cy="23134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2" hasCustomPrompt="1"/>
          </p:nvPr>
        </p:nvSpPr>
        <p:spPr>
          <a:xfrm>
            <a:off x="237894" y="3612049"/>
            <a:ext cx="11716213" cy="2444044"/>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3"/>
          </p:nvPr>
        </p:nvSpPr>
        <p:spPr/>
        <p:txBody>
          <a:bodyPr/>
          <a:lstStyle>
            <a:lvl1pPr algn="l">
              <a:defRPr/>
            </a:lvl1pPr>
          </a:lstStyle>
          <a:p>
            <a:pPr>
              <a:defRPr/>
            </a:pPr>
            <a:endParaRPr lang="en-US" dirty="0"/>
          </a:p>
        </p:txBody>
      </p:sp>
      <p:sp>
        <p:nvSpPr>
          <p:cNvPr id="6" name="Slide Number Placeholder 5"/>
          <p:cNvSpPr>
            <a:spLocks noGrp="1"/>
          </p:cNvSpPr>
          <p:nvPr>
            <p:ph type="sldNum" sz="quarter" idx="14"/>
          </p:nvPr>
        </p:nvSpPr>
        <p:spPr/>
        <p:txBody>
          <a:bodyPr/>
          <a:lstStyle>
            <a:lvl1pPr>
              <a:defRPr/>
            </a:lvl1pPr>
          </a:lstStyle>
          <a:p>
            <a:pPr>
              <a:defRPr/>
            </a:pPr>
            <a:fld id="{9ACB01A7-2FD4-4B57-B209-C0086148A473}" type="slidenum">
              <a:rPr lang="en-US"/>
              <a:pPr>
                <a:defRPr/>
              </a:pPr>
              <a:t>‹#›</a:t>
            </a:fld>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10" name="TextBox 9">
            <a:extLst>
              <a:ext uri="{FF2B5EF4-FFF2-40B4-BE49-F238E27FC236}">
                <a16:creationId xmlns:a16="http://schemas.microsoft.com/office/drawing/2014/main" id="{643E6933-0269-4B76-986A-86F3BAB5941C}"/>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Wang et al          ASCO 2022          </a:t>
            </a:r>
            <a:r>
              <a:rPr lang="en-US" sz="1427" b="0" dirty="0">
                <a:solidFill>
                  <a:srgbClr val="FF0000"/>
                </a:solidFill>
                <a:highlight>
                  <a:srgbClr val="FFFF00"/>
                </a:highlight>
              </a:rPr>
              <a:t>[POSTER# TBD]</a:t>
            </a:r>
          </a:p>
        </p:txBody>
      </p:sp>
    </p:spTree>
    <p:extLst>
      <p:ext uri="{BB962C8B-B14F-4D97-AF65-F5344CB8AC3E}">
        <p14:creationId xmlns:p14="http://schemas.microsoft.com/office/powerpoint/2010/main" val="166636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lvl1pPr>
              <a:defRPr/>
            </a:lvl1pPr>
          </a:lstStyle>
          <a:p>
            <a:pPr>
              <a:defRPr/>
            </a:pPr>
            <a:fld id="{876D11F4-78B8-4BD0-8C58-DD5E7C415213}" type="slidenum">
              <a:rPr lang="en-US"/>
              <a:pPr>
                <a:defRPr/>
              </a:pPr>
              <a:t>‹#›</a:t>
            </a:fld>
            <a:endParaRPr lang="en-US" dirty="0"/>
          </a:p>
        </p:txBody>
      </p:sp>
      <p:sp>
        <p:nvSpPr>
          <p:cNvPr id="5" name="Title 4"/>
          <p:cNvSpPr>
            <a:spLocks noGrp="1"/>
          </p:cNvSpPr>
          <p:nvPr>
            <p:ph type="title" hasCustomPrompt="1"/>
          </p:nvPr>
        </p:nvSpPr>
        <p:spPr/>
        <p:txBody>
          <a:bodyPr/>
          <a:lstStyle/>
          <a:p>
            <a:r>
              <a:rPr lang="en-US" dirty="0"/>
              <a:t>Click to edit title</a:t>
            </a:r>
          </a:p>
        </p:txBody>
      </p:sp>
      <p:sp>
        <p:nvSpPr>
          <p:cNvPr id="8" name="Footer Placeholder 7"/>
          <p:cNvSpPr>
            <a:spLocks noGrp="1"/>
          </p:cNvSpPr>
          <p:nvPr>
            <p:ph type="ftr" sz="quarter" idx="12"/>
          </p:nvPr>
        </p:nvSpPr>
        <p:spPr/>
        <p:txBody>
          <a:bodyPr/>
          <a:lstStyle/>
          <a:p>
            <a:pPr>
              <a:defRPr/>
            </a:pPr>
            <a:endParaRPr lang="en-US" dirty="0"/>
          </a:p>
        </p:txBody>
      </p:sp>
      <p:sp>
        <p:nvSpPr>
          <p:cNvPr id="7" name="TextBox 6">
            <a:extLst>
              <a:ext uri="{FF2B5EF4-FFF2-40B4-BE49-F238E27FC236}">
                <a16:creationId xmlns:a16="http://schemas.microsoft.com/office/drawing/2014/main" id="{56AA0039-B1B6-4A5A-932A-9283D28D9CB2}"/>
              </a:ext>
            </a:extLst>
          </p:cNvPr>
          <p:cNvSpPr txBox="1"/>
          <p:nvPr userDrawn="1"/>
        </p:nvSpPr>
        <p:spPr>
          <a:xfrm>
            <a:off x="1" y="6602467"/>
            <a:ext cx="12191999" cy="252492"/>
          </a:xfrm>
          <a:prstGeom prst="rect">
            <a:avLst/>
          </a:prstGeom>
          <a:noFill/>
        </p:spPr>
        <p:txBody>
          <a:bodyPr wrap="square" lIns="0" tIns="0" rIns="0" bIns="0" rtlCol="0" anchor="ctr">
            <a:noAutofit/>
          </a:bodyPr>
          <a:lstStyle/>
          <a:p>
            <a:pPr algn="ctr"/>
            <a:r>
              <a:rPr lang="en-US" sz="1427" b="0" dirty="0">
                <a:solidFill>
                  <a:schemeClr val="bg1"/>
                </a:solidFill>
              </a:rPr>
              <a:t>Wang et al          ASCO 2022          </a:t>
            </a:r>
            <a:r>
              <a:rPr lang="en-US" sz="1427" b="0" dirty="0">
                <a:solidFill>
                  <a:srgbClr val="FF0000"/>
                </a:solidFill>
                <a:highlight>
                  <a:srgbClr val="FFFF00"/>
                </a:highlight>
              </a:rPr>
              <a:t>[POSTER# TBD]</a:t>
            </a:r>
          </a:p>
        </p:txBody>
      </p:sp>
    </p:spTree>
    <p:extLst>
      <p:ext uri="{BB962C8B-B14F-4D97-AF65-F5344CB8AC3E}">
        <p14:creationId xmlns:p14="http://schemas.microsoft.com/office/powerpoint/2010/main" val="249200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F002F7-14E5-9C40-A3D0-765B454779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14086" y="3657600"/>
            <a:ext cx="607791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0242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8432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418BC65-FA9C-4AD6-96A5-06C2F5B697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21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4621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928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9008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7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0" name="Picture 9" descr="A picture containing icon&#10;&#10;Description automatically generated">
            <a:extLst>
              <a:ext uri="{FF2B5EF4-FFF2-40B4-BE49-F238E27FC236}">
                <a16:creationId xmlns:a16="http://schemas.microsoft.com/office/drawing/2014/main" id="{42E79C8A-E7C4-431E-B7EE-896656B47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12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74" y="1435343"/>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99"/>
            <a:ext cx="6241333" cy="1791975"/>
          </a:xfrm>
        </p:spPr>
        <p:txBody>
          <a:bodyPr>
            <a:normAutofit/>
          </a:bodyPr>
          <a:lstStyle>
            <a:lvl1pPr marL="0" indent="0" algn="l">
              <a:lnSpc>
                <a:spcPts val="2700"/>
              </a:lnSpc>
              <a:buNone/>
              <a:defRPr sz="23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0972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9"/>
            <a:ext cx="10972800" cy="4688267"/>
          </a:xfrm>
        </p:spPr>
        <p:txBody>
          <a:bodyPr>
            <a:normAutofit/>
          </a:bodyPr>
          <a:lstStyle>
            <a:lvl1pPr marL="457189" indent="-457189">
              <a:lnSpc>
                <a:spcPct val="150000"/>
              </a:lnSpc>
              <a:buSzPct val="100000"/>
              <a:buFont typeface="+mj-lt"/>
              <a:buAutoNum type="arabicPeriod"/>
              <a:defRPr sz="2300">
                <a:solidFill>
                  <a:schemeClr val="bg1"/>
                </a:solidFill>
              </a:defRPr>
            </a:lvl1pPr>
            <a:lvl2pPr marL="800080" indent="-342891">
              <a:buFont typeface="+mj-lt"/>
              <a:buAutoNum type="arabicPeriod"/>
              <a:defRPr>
                <a:solidFill>
                  <a:schemeClr val="bg1"/>
                </a:solidFill>
              </a:defRPr>
            </a:lvl2pPr>
            <a:lvl3pPr marL="1257269" indent="-34289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20686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493094"/>
            <a:ext cx="10972800" cy="4525963"/>
          </a:xfrm>
        </p:spPr>
        <p:txBody>
          <a:bodyPr/>
          <a:lstStyle>
            <a:lvl1pPr>
              <a:lnSpc>
                <a:spcPts val="2300"/>
              </a:lnSpc>
              <a:defRPr>
                <a:solidFill>
                  <a:srgbClr val="333333"/>
                </a:solidFill>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54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E1B5138-E4AB-4D46-BE27-7C7397254250}" type="slidenum">
              <a:rPr lang="en-US" smtClean="0"/>
              <a:t>‹#›</a:t>
            </a:fld>
            <a:endParaRPr lang="en-US"/>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2" y="1"/>
            <a:ext cx="1146812" cy="548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21055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9" y="1602"/>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9" y="1602"/>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664487" y="6638686"/>
            <a:ext cx="526815" cy="184177"/>
          </a:xfrm>
          <a:prstGeom prst="rect">
            <a:avLst/>
          </a:prstGeom>
        </p:spPr>
        <p:txBody>
          <a:bodyPr vert="horz" lIns="91440" tIns="45720" rIns="91440" bIns="45720" rtlCol="0" anchor="ctr"/>
          <a:lstStyle>
            <a:lvl1pPr algn="r">
              <a:defRPr sz="1200">
                <a:solidFill>
                  <a:schemeClr val="bg1"/>
                </a:solidFill>
              </a:defRPr>
            </a:lvl1pPr>
          </a:lstStyle>
          <a:p>
            <a:fld id="{3E1B5138-E4AB-4D46-BE27-7C7397254250}" type="slidenum">
              <a:rPr lang="en-US" smtClean="0"/>
              <a:t>‹#›</a:t>
            </a:fld>
            <a:endParaRPr lang="en-US"/>
          </a:p>
        </p:txBody>
      </p:sp>
      <p:pic>
        <p:nvPicPr>
          <p:cNvPr id="6"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045202" y="1"/>
            <a:ext cx="1146812" cy="548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4074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80"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2" y="1"/>
            <a:ext cx="1146812" cy="548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35541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C1D-02B6-654C-9CFD-6BB0BBE3591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079F527-5544-8A49-89BA-B1B173280476}"/>
              </a:ext>
            </a:extLst>
          </p:cNvPr>
          <p:cNvSpPr>
            <a:spLocks noGrp="1"/>
          </p:cNvSpPr>
          <p:nvPr>
            <p:ph type="sldNum" sz="quarter" idx="12"/>
          </p:nvPr>
        </p:nvSpPr>
        <p:spPr/>
        <p:txBody>
          <a:bodyPr/>
          <a:lstStyle/>
          <a:p>
            <a:fld id="{2DB2551F-0F36-184F-87EE-E0604C929E46}" type="slidenum">
              <a:rPr lang="en-US" smtClean="0"/>
              <a:t>‹#›</a:t>
            </a:fld>
            <a:endParaRPr lang="en-US"/>
          </a:p>
        </p:txBody>
      </p:sp>
      <p:sp>
        <p:nvSpPr>
          <p:cNvPr id="6" name="Text Placeholder 4">
            <a:extLst>
              <a:ext uri="{FF2B5EF4-FFF2-40B4-BE49-F238E27FC236}">
                <a16:creationId xmlns:a16="http://schemas.microsoft.com/office/drawing/2014/main" id="{48B8239A-FB82-8648-8D9A-C9B0D6DEA78A}"/>
              </a:ext>
            </a:extLst>
          </p:cNvPr>
          <p:cNvSpPr>
            <a:spLocks noGrp="1"/>
          </p:cNvSpPr>
          <p:nvPr>
            <p:ph type="body" sz="quarter" idx="13"/>
          </p:nvPr>
        </p:nvSpPr>
        <p:spPr>
          <a:xfrm>
            <a:off x="533400" y="5893117"/>
            <a:ext cx="9244584" cy="879158"/>
          </a:xfrm>
        </p:spPr>
        <p:txBody>
          <a:bodyPr anchor="b"/>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678153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a:t>[Presenter Name]</a:t>
            </a:r>
            <a:br>
              <a:rPr lang="en-US"/>
            </a:br>
            <a:r>
              <a:rPr lang="en-US"/>
              <a:t>[Title]</a:t>
            </a:r>
          </a:p>
        </p:txBody>
      </p:sp>
    </p:spTree>
    <p:extLst>
      <p:ext uri="{BB962C8B-B14F-4D97-AF65-F5344CB8AC3E}">
        <p14:creationId xmlns:p14="http://schemas.microsoft.com/office/powerpoint/2010/main" val="360340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95.xml"/><Relationship Id="rId7"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11.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theme" Target="../theme/theme12.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image" Target="../media/image2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4.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2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image" Target="../media/image2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0.jp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image" Target="../media/image29.emf"/><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image" Target="../media/image28.png"/><Relationship Id="rId5" Type="http://schemas.openxmlformats.org/officeDocument/2006/relationships/slideLayout" Target="../slideLayouts/slideLayout154.xml"/><Relationship Id="rId10" Type="http://schemas.openxmlformats.org/officeDocument/2006/relationships/theme" Target="../theme/theme16.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2.xml"/><Relationship Id="rId7"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image" Target="../media/image31.jpg"/><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theme" Target="../theme/theme20.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theme" Target="../theme/theme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35.xml"/><Relationship Id="rId7" Type="http://schemas.openxmlformats.org/officeDocument/2006/relationships/theme" Target="../theme/theme2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5" Type="http://schemas.openxmlformats.org/officeDocument/2006/relationships/slideLayout" Target="../slideLayouts/slideLayout237.xml"/><Relationship Id="rId4"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image" Target="../media/image35.jpeg"/><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hyperlink" Target="mailto:erica_mayer@dfci.harvard.edu" TargetMode="Externa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36.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hyperlink" Target="mailto:erica_mayer@dfci.harvard.edu" TargetMode="Externa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theme" Target="../theme/theme2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6" Type="http://schemas.openxmlformats.org/officeDocument/2006/relationships/theme" Target="../theme/theme2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4.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18" Type="http://schemas.openxmlformats.org/officeDocument/2006/relationships/image" Target="../media/image37.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theme" Target="../theme/theme30.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image" Target="../media/image37.pn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theme" Target="../theme/theme31.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heme" Target="../theme/theme3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10" Type="http://schemas.openxmlformats.org/officeDocument/2006/relationships/slideLayout" Target="../slideLayouts/slideLayout344.xml"/><Relationship Id="rId19" Type="http://schemas.openxmlformats.org/officeDocument/2006/relationships/image" Target="../media/image40.jpeg"/><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6" Type="http://schemas.openxmlformats.org/officeDocument/2006/relationships/theme" Target="../theme/theme3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369.xml"/><Relationship Id="rId7"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5" Type="http://schemas.openxmlformats.org/officeDocument/2006/relationships/slideLayout" Target="../slideLayouts/slideLayout371.xml"/><Relationship Id="rId4"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18" Type="http://schemas.openxmlformats.org/officeDocument/2006/relationships/theme" Target="../theme/theme3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17" Type="http://schemas.openxmlformats.org/officeDocument/2006/relationships/slideLayout" Target="../slideLayouts/slideLayout389.xml"/><Relationship Id="rId2" Type="http://schemas.openxmlformats.org/officeDocument/2006/relationships/slideLayout" Target="../slideLayouts/slideLayout374.xml"/><Relationship Id="rId16" Type="http://schemas.openxmlformats.org/officeDocument/2006/relationships/slideLayout" Target="../slideLayouts/slideLayout388.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oleObject" Target="../embeddings/oleObject1.bin"/><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ags" Target="../tags/tag4.xml"/><Relationship Id="rId2" Type="http://schemas.openxmlformats.org/officeDocument/2006/relationships/slideLayout" Target="../slideLayouts/slideLayout48.xml"/><Relationship Id="rId16" Type="http://schemas.openxmlformats.org/officeDocument/2006/relationships/tags" Target="../tags/tag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vmlDrawing" Target="../drawings/vmlDrawing1.vml"/><Relationship Id="rId10" Type="http://schemas.openxmlformats.org/officeDocument/2006/relationships/slideLayout" Target="../slideLayouts/slideLayout56.xml"/><Relationship Id="rId19" Type="http://schemas.openxmlformats.org/officeDocument/2006/relationships/image" Target="../media/image9.emf"/><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30"/>
            <a:ext cx="10972800" cy="625171"/>
          </a:xfrm>
          <a:prstGeom prst="rect">
            <a:avLst/>
          </a:prstGeom>
        </p:spPr>
        <p:txBody>
          <a:bodyPr vert="horz" lIns="91438" tIns="45719" rIns="91438" bIns="45719"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541"/>
            <a:ext cx="2844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fld id="{6BE82ED9-4630-4858-9AD3-81D167DA4F95}" type="datetimeFigureOut">
              <a:rPr lang="en-US" smtClean="0"/>
              <a:t>12/12/22</a:t>
            </a:fld>
            <a:endParaRPr lang="en-US"/>
          </a:p>
        </p:txBody>
      </p:sp>
      <p:sp>
        <p:nvSpPr>
          <p:cNvPr id="6" name="Slide Number Placeholder 5"/>
          <p:cNvSpPr>
            <a:spLocks noGrp="1"/>
          </p:cNvSpPr>
          <p:nvPr>
            <p:ph type="sldNum" sz="quarter" idx="4"/>
          </p:nvPr>
        </p:nvSpPr>
        <p:spPr>
          <a:xfrm>
            <a:off x="8737600" y="6356541"/>
            <a:ext cx="2844800" cy="365125"/>
          </a:xfrm>
          <a:prstGeom prst="rect">
            <a:avLst/>
          </a:prstGeom>
        </p:spPr>
        <p:txBody>
          <a:bodyPr vert="horz" lIns="91438" tIns="45719" rIns="91438" bIns="45719" rtlCol="0" anchor="ctr"/>
          <a:lstStyle>
            <a:lvl1pPr algn="r">
              <a:defRPr sz="800">
                <a:solidFill>
                  <a:schemeClr val="tx1">
                    <a:tint val="75000"/>
                  </a:schemeClr>
                </a:solidFill>
                <a:latin typeface="Arial"/>
                <a:cs typeface="Arial"/>
              </a:defRPr>
            </a:lvl1pPr>
          </a:lstStyle>
          <a:p>
            <a:fld id="{3E1B5138-E4AB-4D46-BE27-7C7397254250}" type="slidenum">
              <a:rPr lang="en-US" smtClean="0"/>
              <a:t>‹#›</a:t>
            </a:fld>
            <a:endParaRPr lang="en-US"/>
          </a:p>
        </p:txBody>
      </p:sp>
      <p:sp>
        <p:nvSpPr>
          <p:cNvPr id="7" name="Footer Placeholder 4"/>
          <p:cNvSpPr>
            <a:spLocks noGrp="1"/>
          </p:cNvSpPr>
          <p:nvPr>
            <p:ph type="ftr" sz="quarter" idx="3"/>
          </p:nvPr>
        </p:nvSpPr>
        <p:spPr>
          <a:xfrm>
            <a:off x="609600" y="6356541"/>
            <a:ext cx="3860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endParaRPr lang="en-US"/>
          </a:p>
        </p:txBody>
      </p:sp>
      <p:pic>
        <p:nvPicPr>
          <p:cNvPr id="9" name="Picture 8" descr="pptback-02.jpg"/>
          <p:cNvPicPr>
            <a:picLocks noChangeAspect="1"/>
          </p:cNvPicPr>
          <p:nvPr/>
        </p:nvPicPr>
        <p:blipFill>
          <a:blip r:embed="rId8"/>
          <a:stretch>
            <a:fillRect/>
          </a:stretch>
        </p:blipFill>
        <p:spPr>
          <a:xfrm>
            <a:off x="-6096" y="6721634"/>
            <a:ext cx="12204192" cy="146451"/>
          </a:xfrm>
          <a:prstGeom prst="rect">
            <a:avLst/>
          </a:prstGeom>
        </p:spPr>
      </p:pic>
    </p:spTree>
    <p:extLst>
      <p:ext uri="{BB962C8B-B14F-4D97-AF65-F5344CB8AC3E}">
        <p14:creationId xmlns:p14="http://schemas.microsoft.com/office/powerpoint/2010/main" val="19656594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4" r:id="rId5"/>
    <p:sldLayoutId id="2147485345"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457189"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891" indent="-342891" algn="l" defTabSz="457189" rtl="0" eaLnBrk="1" latinLnBrk="0" hangingPunct="1">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oolsToo_Slide" descr="ToolsToo_Slide">
            <a:extLst>
              <a:ext uri="{FF2B5EF4-FFF2-40B4-BE49-F238E27FC236}">
                <a16:creationId xmlns:a16="http://schemas.microsoft.com/office/drawing/2014/main" id="{5E3F8E57-76E7-44FA-B31B-D8A03939A126}"/>
              </a:ext>
            </a:extLst>
          </p:cNvPr>
          <p:cNvSpPr/>
          <p:nvPr userDrawn="1"/>
        </p:nvSpPr>
        <p:spPr>
          <a:xfrm>
            <a:off x="0" y="0"/>
            <a:ext cx="12192000" cy="685800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ctr">
            <a:noAutofit/>
          </a:bodyPr>
          <a:lstStyle/>
          <a:p>
            <a:pPr algn="ctr">
              <a:buSzPct val="100000"/>
            </a:pPr>
            <a:endParaRPr lang="en-GB" sz="1400" dirty="0">
              <a:solidFill>
                <a:schemeClr val="bg1"/>
              </a:solidFill>
            </a:endParaRPr>
          </a:p>
        </p:txBody>
      </p:sp>
      <p:sp>
        <p:nvSpPr>
          <p:cNvPr id="2" name="Title Placeholder 1">
            <a:extLst>
              <a:ext uri="{FF2B5EF4-FFF2-40B4-BE49-F238E27FC236}">
                <a16:creationId xmlns:a16="http://schemas.microsoft.com/office/drawing/2014/main" id="{410C88FF-867A-4400-B205-E69EFB354EF3}"/>
              </a:ext>
            </a:extLst>
          </p:cNvPr>
          <p:cNvSpPr>
            <a:spLocks noGrp="1"/>
          </p:cNvSpPr>
          <p:nvPr userDrawn="1">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userDrawn="1">
            <p:ph type="body" idx="1"/>
          </p:nvPr>
        </p:nvSpPr>
        <p:spPr>
          <a:xfrm>
            <a:off x="365760" y="1554480"/>
            <a:ext cx="11460480" cy="4572000"/>
          </a:xfrm>
          <a:prstGeom prst="rect">
            <a:avLst/>
          </a:prstGeom>
        </p:spPr>
        <p:txBody>
          <a:bodyPr vert="horz" lIns="0" tIns="0" rIns="0" bIns="0" spcCol="301752"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79012A93-F35D-41B8-A960-2FAFDF3C47A5}"/>
              </a:ext>
            </a:extLst>
          </p:cNvPr>
          <p:cNvSpPr>
            <a:spLocks noGrp="1"/>
          </p:cNvSpPr>
          <p:nvPr userDrawn="1">
            <p:ph type="sldNum" sz="quarter" idx="4"/>
          </p:nvPr>
        </p:nvSpPr>
        <p:spPr>
          <a:xfrm>
            <a:off x="11657924" y="6602400"/>
            <a:ext cx="168316" cy="153888"/>
          </a:xfrm>
          <a:prstGeom prst="rect">
            <a:avLst/>
          </a:prstGeom>
        </p:spPr>
        <p:txBody>
          <a:bodyPr vert="horz" wrap="none" lIns="0" tIns="0" rIns="0" bIns="0" rtlCol="0" anchor="b" anchorCtr="0">
            <a:spAutoFit/>
          </a:bodyPr>
          <a:lstStyle>
            <a:lvl1pPr algn="r">
              <a:defRPr sz="1000" b="1">
                <a:solidFill>
                  <a:schemeClr val="bg1"/>
                </a:solidFill>
              </a:defRPr>
            </a:lvl1pPr>
          </a:lstStyle>
          <a:p>
            <a:fld id="{B58DE5F1-E0F9-4CCA-92B7-7A6FC4DFEE14}" type="slidenum">
              <a:rPr lang="en-US" smtClean="0"/>
              <a:pPr/>
              <a:t>‹#›</a:t>
            </a:fld>
            <a:endParaRPr lang="en-US" dirty="0"/>
          </a:p>
        </p:txBody>
      </p:sp>
      <p:grpSp>
        <p:nvGrpSpPr>
          <p:cNvPr id="18" name="Group 17">
            <a:extLst>
              <a:ext uri="{FF2B5EF4-FFF2-40B4-BE49-F238E27FC236}">
                <a16:creationId xmlns:a16="http://schemas.microsoft.com/office/drawing/2014/main" id="{B27E6F7A-4B71-4A5B-9B35-F05ECA66D8FF}"/>
              </a:ext>
            </a:extLst>
          </p:cNvPr>
          <p:cNvGrpSpPr/>
          <p:nvPr userDrawn="1"/>
        </p:nvGrpSpPr>
        <p:grpSpPr>
          <a:xfrm>
            <a:off x="0" y="6498000"/>
            <a:ext cx="12192000" cy="360000"/>
            <a:chOff x="0" y="4904184"/>
            <a:chExt cx="9144000" cy="270000"/>
          </a:xfrm>
        </p:grpSpPr>
        <p:sp>
          <p:nvSpPr>
            <p:cNvPr id="19" name="Rectangle 18">
              <a:extLst>
                <a:ext uri="{FF2B5EF4-FFF2-40B4-BE49-F238E27FC236}">
                  <a16:creationId xmlns:a16="http://schemas.microsoft.com/office/drawing/2014/main" id="{10E7C8DE-EA2C-49D6-BA81-258EBEF019B3}"/>
                </a:ext>
              </a:extLst>
            </p:cNvPr>
            <p:cNvSpPr/>
            <p:nvPr userDrawn="1"/>
          </p:nvSpPr>
          <p:spPr>
            <a:xfrm>
              <a:off x="5058424" y="4904184"/>
              <a:ext cx="3330000" cy="270000"/>
            </a:xfrm>
            <a:prstGeom prst="rect">
              <a:avLst/>
            </a:prstGeom>
            <a:solidFill>
              <a:srgbClr val="005F9C"/>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0" name="Rectangle 19">
              <a:extLst>
                <a:ext uri="{FF2B5EF4-FFF2-40B4-BE49-F238E27FC236}">
                  <a16:creationId xmlns:a16="http://schemas.microsoft.com/office/drawing/2014/main" id="{3FD8ED04-297C-4EB8-BAD0-C655C9B809EF}"/>
                </a:ext>
              </a:extLst>
            </p:cNvPr>
            <p:cNvSpPr/>
            <p:nvPr userDrawn="1"/>
          </p:nvSpPr>
          <p:spPr>
            <a:xfrm>
              <a:off x="8388424" y="4904184"/>
              <a:ext cx="755576" cy="270000"/>
            </a:xfrm>
            <a:prstGeom prst="rect">
              <a:avLst/>
            </a:prstGeom>
            <a:solidFill>
              <a:srgbClr val="37B3E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1" name="Rectangle 20">
              <a:extLst>
                <a:ext uri="{FF2B5EF4-FFF2-40B4-BE49-F238E27FC236}">
                  <a16:creationId xmlns:a16="http://schemas.microsoft.com/office/drawing/2014/main" id="{A8E667A9-04AE-4EDE-9CAD-4A4A19B3053C}"/>
                </a:ext>
              </a:extLst>
            </p:cNvPr>
            <p:cNvSpPr/>
            <p:nvPr userDrawn="1"/>
          </p:nvSpPr>
          <p:spPr>
            <a:xfrm>
              <a:off x="0" y="4904184"/>
              <a:ext cx="3960000" cy="270000"/>
            </a:xfrm>
            <a:prstGeom prst="rect">
              <a:avLst/>
            </a:prstGeom>
            <a:solidFill>
              <a:srgbClr val="37B3E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2" name="Freeform: Shape 21">
              <a:extLst>
                <a:ext uri="{FF2B5EF4-FFF2-40B4-BE49-F238E27FC236}">
                  <a16:creationId xmlns:a16="http://schemas.microsoft.com/office/drawing/2014/main" id="{9EF87AF4-563D-4772-AC9E-15C653CBE793}"/>
                </a:ext>
              </a:extLst>
            </p:cNvPr>
            <p:cNvSpPr/>
            <p:nvPr userDrawn="1"/>
          </p:nvSpPr>
          <p:spPr>
            <a:xfrm>
              <a:off x="2247724" y="4904184"/>
              <a:ext cx="2917357" cy="270000"/>
            </a:xfrm>
            <a:custGeom>
              <a:avLst/>
              <a:gdLst>
                <a:gd name="connsiteX0" fmla="*/ 1428907 w 2917357"/>
                <a:gd name="connsiteY0" fmla="*/ 0 h 270000"/>
                <a:gd name="connsiteX1" fmla="*/ 2866339 w 2917357"/>
                <a:gd name="connsiteY1" fmla="*/ 0 h 270000"/>
                <a:gd name="connsiteX2" fmla="*/ 2917357 w 2917357"/>
                <a:gd name="connsiteY2" fmla="*/ 270000 h 270000"/>
                <a:gd name="connsiteX3" fmla="*/ 0 w 2917357"/>
                <a:gd name="connsiteY3" fmla="*/ 270000 h 270000"/>
              </a:gdLst>
              <a:ahLst/>
              <a:cxnLst>
                <a:cxn ang="0">
                  <a:pos x="connsiteX0" y="connsiteY0"/>
                </a:cxn>
                <a:cxn ang="0">
                  <a:pos x="connsiteX1" y="connsiteY1"/>
                </a:cxn>
                <a:cxn ang="0">
                  <a:pos x="connsiteX2" y="connsiteY2"/>
                </a:cxn>
                <a:cxn ang="0">
                  <a:pos x="connsiteX3" y="connsiteY3"/>
                </a:cxn>
              </a:cxnLst>
              <a:rect l="l" t="t" r="r" b="b"/>
              <a:pathLst>
                <a:path w="2917357" h="270000">
                  <a:moveTo>
                    <a:pt x="1428907" y="0"/>
                  </a:moveTo>
                  <a:lnTo>
                    <a:pt x="2866339" y="0"/>
                  </a:lnTo>
                  <a:lnTo>
                    <a:pt x="2917357" y="270000"/>
                  </a:lnTo>
                  <a:lnTo>
                    <a:pt x="0" y="270000"/>
                  </a:lnTo>
                  <a:close/>
                </a:path>
              </a:pathLst>
            </a:custGeom>
            <a:solidFill>
              <a:srgbClr val="FFA300"/>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37" name="Group 36">
            <a:extLst>
              <a:ext uri="{FF2B5EF4-FFF2-40B4-BE49-F238E27FC236}">
                <a16:creationId xmlns:a16="http://schemas.microsoft.com/office/drawing/2014/main" id="{D47F526F-6231-42BF-BB3A-FB3A0B49EFA7}"/>
              </a:ext>
            </a:extLst>
          </p:cNvPr>
          <p:cNvGrpSpPr>
            <a:grpSpLocks noChangeAspect="1"/>
          </p:cNvGrpSpPr>
          <p:nvPr userDrawn="1"/>
        </p:nvGrpSpPr>
        <p:grpSpPr>
          <a:xfrm>
            <a:off x="43964" y="6543000"/>
            <a:ext cx="2320495" cy="270000"/>
            <a:chOff x="43964" y="6537079"/>
            <a:chExt cx="2614235" cy="304178"/>
          </a:xfrm>
        </p:grpSpPr>
        <p:grpSp>
          <p:nvGrpSpPr>
            <p:cNvPr id="36" name="Group 35">
              <a:extLst>
                <a:ext uri="{FF2B5EF4-FFF2-40B4-BE49-F238E27FC236}">
                  <a16:creationId xmlns:a16="http://schemas.microsoft.com/office/drawing/2014/main" id="{CB7C5749-849C-4BB8-8EA9-3DD42989656E}"/>
                </a:ext>
              </a:extLst>
            </p:cNvPr>
            <p:cNvGrpSpPr/>
            <p:nvPr userDrawn="1"/>
          </p:nvGrpSpPr>
          <p:grpSpPr>
            <a:xfrm>
              <a:off x="43964" y="6537079"/>
              <a:ext cx="304178" cy="304178"/>
              <a:chOff x="43964" y="4499641"/>
              <a:chExt cx="304178" cy="304178"/>
            </a:xfrm>
          </p:grpSpPr>
          <p:sp>
            <p:nvSpPr>
              <p:cNvPr id="24" name="Oval 23">
                <a:extLst>
                  <a:ext uri="{FF2B5EF4-FFF2-40B4-BE49-F238E27FC236}">
                    <a16:creationId xmlns:a16="http://schemas.microsoft.com/office/drawing/2014/main" id="{A688667D-F0D5-42D3-9D35-C39948D5092A}"/>
                  </a:ext>
                </a:extLst>
              </p:cNvPr>
              <p:cNvSpPr>
                <a:spLocks noChangeAspect="1"/>
              </p:cNvSpPr>
              <p:nvPr/>
            </p:nvSpPr>
            <p:spPr>
              <a:xfrm>
                <a:off x="43964" y="4499641"/>
                <a:ext cx="304178" cy="304178"/>
              </a:xfrm>
              <a:prstGeom prst="ellipse">
                <a:avLst/>
              </a:pr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7" name="Freeform: Shape 26">
                <a:extLst>
                  <a:ext uri="{FF2B5EF4-FFF2-40B4-BE49-F238E27FC236}">
                    <a16:creationId xmlns:a16="http://schemas.microsoft.com/office/drawing/2014/main" id="{900500BD-A9A8-41AA-B21A-D1333F1AC10A}"/>
                  </a:ext>
                </a:extLst>
              </p:cNvPr>
              <p:cNvSpPr/>
              <p:nvPr/>
            </p:nvSpPr>
            <p:spPr>
              <a:xfrm>
                <a:off x="44754" y="4499641"/>
                <a:ext cx="231491" cy="232281"/>
              </a:xfrm>
              <a:custGeom>
                <a:avLst/>
                <a:gdLst>
                  <a:gd name="connsiteX0" fmla="*/ 141923 w 279082"/>
                  <a:gd name="connsiteY0" fmla="*/ 142875 h 280034"/>
                  <a:gd name="connsiteX1" fmla="*/ 247650 w 279082"/>
                  <a:gd name="connsiteY1" fmla="*/ 142875 h 280034"/>
                  <a:gd name="connsiteX2" fmla="*/ 279083 w 279082"/>
                  <a:gd name="connsiteY2" fmla="*/ 27623 h 280034"/>
                  <a:gd name="connsiteX3" fmla="*/ 192405 w 279082"/>
                  <a:gd name="connsiteY3" fmla="*/ 0 h 280034"/>
                  <a:gd name="connsiteX4" fmla="*/ 193358 w 279082"/>
                  <a:gd name="connsiteY4" fmla="*/ 17145 h 280034"/>
                  <a:gd name="connsiteX5" fmla="*/ 15240 w 279082"/>
                  <a:gd name="connsiteY5" fmla="*/ 195263 h 280034"/>
                  <a:gd name="connsiteX6" fmla="*/ 0 w 279082"/>
                  <a:gd name="connsiteY6" fmla="*/ 194310 h 280034"/>
                  <a:gd name="connsiteX7" fmla="*/ 28575 w 279082"/>
                  <a:gd name="connsiteY7" fmla="*/ 280035 h 280034"/>
                  <a:gd name="connsiteX8" fmla="*/ 142875 w 279082"/>
                  <a:gd name="connsiteY8" fmla="*/ 247650 h 280034"/>
                  <a:gd name="connsiteX9" fmla="*/ 142875 w 279082"/>
                  <a:gd name="connsiteY9" fmla="*/ 142875 h 28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82" h="280034">
                    <a:moveTo>
                      <a:pt x="141923" y="142875"/>
                    </a:moveTo>
                    <a:lnTo>
                      <a:pt x="247650" y="142875"/>
                    </a:lnTo>
                    <a:cubicBezTo>
                      <a:pt x="266700" y="107633"/>
                      <a:pt x="277178" y="68580"/>
                      <a:pt x="279083" y="27623"/>
                    </a:cubicBezTo>
                    <a:cubicBezTo>
                      <a:pt x="253365" y="11430"/>
                      <a:pt x="223838" y="1905"/>
                      <a:pt x="192405" y="0"/>
                    </a:cubicBezTo>
                    <a:cubicBezTo>
                      <a:pt x="193358" y="5715"/>
                      <a:pt x="193358" y="11430"/>
                      <a:pt x="193358" y="17145"/>
                    </a:cubicBezTo>
                    <a:cubicBezTo>
                      <a:pt x="193358" y="115253"/>
                      <a:pt x="113348" y="195263"/>
                      <a:pt x="15240" y="195263"/>
                    </a:cubicBezTo>
                    <a:cubicBezTo>
                      <a:pt x="9525" y="195263"/>
                      <a:pt x="4763" y="195263"/>
                      <a:pt x="0" y="194310"/>
                    </a:cubicBezTo>
                    <a:cubicBezTo>
                      <a:pt x="1905" y="225743"/>
                      <a:pt x="12383" y="255270"/>
                      <a:pt x="28575" y="280035"/>
                    </a:cubicBezTo>
                    <a:cubicBezTo>
                      <a:pt x="69533" y="278130"/>
                      <a:pt x="107633" y="266700"/>
                      <a:pt x="142875" y="247650"/>
                    </a:cubicBezTo>
                    <a:lnTo>
                      <a:pt x="142875" y="142875"/>
                    </a:lnTo>
                  </a:path>
                </a:pathLst>
              </a:custGeom>
              <a:solidFill>
                <a:srgbClr val="37B3E5"/>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80DFFFB-25C3-4D20-A3C5-72E12F23F93D}"/>
                  </a:ext>
                </a:extLst>
              </p:cNvPr>
              <p:cNvSpPr/>
              <p:nvPr/>
            </p:nvSpPr>
            <p:spPr>
              <a:xfrm>
                <a:off x="43964" y="4500424"/>
                <a:ext cx="300228" cy="299444"/>
              </a:xfrm>
              <a:custGeom>
                <a:avLst/>
                <a:gdLst>
                  <a:gd name="connsiteX0" fmla="*/ 222885 w 361950"/>
                  <a:gd name="connsiteY0" fmla="*/ 361006 h 361005"/>
                  <a:gd name="connsiteX1" fmla="*/ 222885 w 361950"/>
                  <a:gd name="connsiteY1" fmla="*/ 221941 h 361005"/>
                  <a:gd name="connsiteX2" fmla="*/ 361950 w 361950"/>
                  <a:gd name="connsiteY2" fmla="*/ 221941 h 361005"/>
                  <a:gd name="connsiteX3" fmla="*/ 222885 w 361950"/>
                  <a:gd name="connsiteY3" fmla="*/ 361006 h 361005"/>
                  <a:gd name="connsiteX4" fmla="*/ 0 w 361950"/>
                  <a:gd name="connsiteY4" fmla="*/ 181936 h 361005"/>
                  <a:gd name="connsiteX5" fmla="*/ 0 w 361950"/>
                  <a:gd name="connsiteY5" fmla="*/ 194318 h 361005"/>
                  <a:gd name="connsiteX6" fmla="*/ 15240 w 361950"/>
                  <a:gd name="connsiteY6" fmla="*/ 195271 h 361005"/>
                  <a:gd name="connsiteX7" fmla="*/ 193358 w 361950"/>
                  <a:gd name="connsiteY7" fmla="*/ 17153 h 361005"/>
                  <a:gd name="connsiteX8" fmla="*/ 192405 w 361950"/>
                  <a:gd name="connsiteY8" fmla="*/ 8 h 361005"/>
                  <a:gd name="connsiteX9" fmla="*/ 181928 w 361950"/>
                  <a:gd name="connsiteY9" fmla="*/ 8 h 361005"/>
                  <a:gd name="connsiteX10" fmla="*/ 0 w 361950"/>
                  <a:gd name="connsiteY10" fmla="*/ 181936 h 361005"/>
                  <a:gd name="connsiteX11" fmla="*/ 361950 w 361950"/>
                  <a:gd name="connsiteY11" fmla="*/ 141931 h 361005"/>
                  <a:gd name="connsiteX12" fmla="*/ 280035 w 361950"/>
                  <a:gd name="connsiteY12" fmla="*/ 26678 h 361005"/>
                  <a:gd name="connsiteX13" fmla="*/ 248603 w 361950"/>
                  <a:gd name="connsiteY13" fmla="*/ 141931 h 361005"/>
                  <a:gd name="connsiteX14" fmla="*/ 361950 w 361950"/>
                  <a:gd name="connsiteY14" fmla="*/ 141931 h 361005"/>
                  <a:gd name="connsiteX15" fmla="*/ 28575 w 361950"/>
                  <a:gd name="connsiteY15" fmla="*/ 280996 h 361005"/>
                  <a:gd name="connsiteX16" fmla="*/ 142875 w 361950"/>
                  <a:gd name="connsiteY16" fmla="*/ 361006 h 361005"/>
                  <a:gd name="connsiteX17" fmla="*/ 142875 w 361950"/>
                  <a:gd name="connsiteY17" fmla="*/ 248611 h 361005"/>
                  <a:gd name="connsiteX18" fmla="*/ 28575 w 361950"/>
                  <a:gd name="connsiteY18" fmla="*/ 280996 h 3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1950" h="361005">
                    <a:moveTo>
                      <a:pt x="222885" y="361006"/>
                    </a:moveTo>
                    <a:lnTo>
                      <a:pt x="222885" y="221941"/>
                    </a:lnTo>
                    <a:lnTo>
                      <a:pt x="361950" y="221941"/>
                    </a:lnTo>
                    <a:cubicBezTo>
                      <a:pt x="346710" y="291473"/>
                      <a:pt x="292418" y="345766"/>
                      <a:pt x="222885" y="361006"/>
                    </a:cubicBezTo>
                    <a:moveTo>
                      <a:pt x="0" y="181936"/>
                    </a:moveTo>
                    <a:cubicBezTo>
                      <a:pt x="0" y="185746"/>
                      <a:pt x="0" y="190508"/>
                      <a:pt x="0" y="194318"/>
                    </a:cubicBezTo>
                    <a:cubicBezTo>
                      <a:pt x="4763" y="194318"/>
                      <a:pt x="10478" y="195271"/>
                      <a:pt x="15240" y="195271"/>
                    </a:cubicBezTo>
                    <a:cubicBezTo>
                      <a:pt x="113348" y="195271"/>
                      <a:pt x="193358" y="115261"/>
                      <a:pt x="193358" y="17153"/>
                    </a:cubicBezTo>
                    <a:cubicBezTo>
                      <a:pt x="193358" y="11438"/>
                      <a:pt x="193358" y="5723"/>
                      <a:pt x="192405" y="8"/>
                    </a:cubicBezTo>
                    <a:cubicBezTo>
                      <a:pt x="188595" y="8"/>
                      <a:pt x="185738" y="8"/>
                      <a:pt x="181928" y="8"/>
                    </a:cubicBezTo>
                    <a:cubicBezTo>
                      <a:pt x="81915" y="-944"/>
                      <a:pt x="0" y="80971"/>
                      <a:pt x="0" y="181936"/>
                    </a:cubicBezTo>
                    <a:moveTo>
                      <a:pt x="361950" y="141931"/>
                    </a:moveTo>
                    <a:cubicBezTo>
                      <a:pt x="351473" y="93353"/>
                      <a:pt x="320993" y="52396"/>
                      <a:pt x="280035" y="26678"/>
                    </a:cubicBezTo>
                    <a:cubicBezTo>
                      <a:pt x="278130" y="67636"/>
                      <a:pt x="267653" y="106688"/>
                      <a:pt x="248603" y="141931"/>
                    </a:cubicBezTo>
                    <a:lnTo>
                      <a:pt x="361950" y="141931"/>
                    </a:lnTo>
                    <a:moveTo>
                      <a:pt x="28575" y="280996"/>
                    </a:moveTo>
                    <a:cubicBezTo>
                      <a:pt x="54293" y="321001"/>
                      <a:pt x="95250" y="350528"/>
                      <a:pt x="142875" y="361006"/>
                    </a:cubicBezTo>
                    <a:lnTo>
                      <a:pt x="142875" y="248611"/>
                    </a:lnTo>
                    <a:cubicBezTo>
                      <a:pt x="108585" y="267661"/>
                      <a:pt x="69533" y="279091"/>
                      <a:pt x="28575" y="280996"/>
                    </a:cubicBezTo>
                  </a:path>
                </a:pathLst>
              </a:custGeom>
              <a:solidFill>
                <a:srgbClr val="005F9C"/>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0600FC-CED7-4BA5-849C-C1CF68A02CCE}"/>
                  </a:ext>
                </a:extLst>
              </p:cNvPr>
              <p:cNvSpPr/>
              <p:nvPr/>
            </p:nvSpPr>
            <p:spPr>
              <a:xfrm>
                <a:off x="162475" y="4618152"/>
                <a:ext cx="185667" cy="185667"/>
              </a:xfrm>
              <a:custGeom>
                <a:avLst/>
                <a:gdLst>
                  <a:gd name="connsiteX0" fmla="*/ 219075 w 223837"/>
                  <a:gd name="connsiteY0" fmla="*/ 0 h 223837"/>
                  <a:gd name="connsiteX1" fmla="*/ 105728 w 223837"/>
                  <a:gd name="connsiteY1" fmla="*/ 0 h 223837"/>
                  <a:gd name="connsiteX2" fmla="*/ 60007 w 223837"/>
                  <a:gd name="connsiteY2" fmla="*/ 61913 h 223837"/>
                  <a:gd name="connsiteX3" fmla="*/ 0 w 223837"/>
                  <a:gd name="connsiteY3" fmla="*/ 106680 h 223837"/>
                  <a:gd name="connsiteX4" fmla="*/ 0 w 223837"/>
                  <a:gd name="connsiteY4" fmla="*/ 219075 h 223837"/>
                  <a:gd name="connsiteX5" fmla="*/ 40005 w 223837"/>
                  <a:gd name="connsiteY5" fmla="*/ 223838 h 223837"/>
                  <a:gd name="connsiteX6" fmla="*/ 80010 w 223837"/>
                  <a:gd name="connsiteY6" fmla="*/ 219075 h 223837"/>
                  <a:gd name="connsiteX7" fmla="*/ 80010 w 223837"/>
                  <a:gd name="connsiteY7" fmla="*/ 80010 h 223837"/>
                  <a:gd name="connsiteX8" fmla="*/ 219075 w 223837"/>
                  <a:gd name="connsiteY8" fmla="*/ 80010 h 223837"/>
                  <a:gd name="connsiteX9" fmla="*/ 223838 w 223837"/>
                  <a:gd name="connsiteY9" fmla="*/ 40005 h 223837"/>
                  <a:gd name="connsiteX10" fmla="*/ 219075 w 223837"/>
                  <a:gd name="connsiteY10" fmla="*/ 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837" h="223837">
                    <a:moveTo>
                      <a:pt x="219075" y="0"/>
                    </a:moveTo>
                    <a:lnTo>
                      <a:pt x="105728" y="0"/>
                    </a:lnTo>
                    <a:cubicBezTo>
                      <a:pt x="93345" y="22860"/>
                      <a:pt x="78105" y="42863"/>
                      <a:pt x="60007" y="61913"/>
                    </a:cubicBezTo>
                    <a:cubicBezTo>
                      <a:pt x="41910" y="80010"/>
                      <a:pt x="21907" y="95250"/>
                      <a:pt x="0" y="106680"/>
                    </a:cubicBezTo>
                    <a:lnTo>
                      <a:pt x="0" y="219075"/>
                    </a:lnTo>
                    <a:cubicBezTo>
                      <a:pt x="13335" y="221933"/>
                      <a:pt x="26670" y="223838"/>
                      <a:pt x="40005" y="223838"/>
                    </a:cubicBezTo>
                    <a:cubicBezTo>
                      <a:pt x="53340" y="223838"/>
                      <a:pt x="66675" y="221933"/>
                      <a:pt x="80010" y="219075"/>
                    </a:cubicBezTo>
                    <a:lnTo>
                      <a:pt x="80010" y="80010"/>
                    </a:lnTo>
                    <a:lnTo>
                      <a:pt x="219075" y="80010"/>
                    </a:lnTo>
                    <a:cubicBezTo>
                      <a:pt x="221933" y="66675"/>
                      <a:pt x="223838" y="53340"/>
                      <a:pt x="223838" y="40005"/>
                    </a:cubicBezTo>
                    <a:cubicBezTo>
                      <a:pt x="222885" y="26670"/>
                      <a:pt x="221933" y="13335"/>
                      <a:pt x="219075" y="0"/>
                    </a:cubicBezTo>
                  </a:path>
                </a:pathLst>
              </a:custGeom>
              <a:solidFill>
                <a:srgbClr val="FFA300"/>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3A4225A-4B59-4C1B-9E4C-E7739391FD13}"/>
                  </a:ext>
                </a:extLst>
              </p:cNvPr>
              <p:cNvSpPr/>
              <p:nvPr/>
            </p:nvSpPr>
            <p:spPr>
              <a:xfrm>
                <a:off x="162475" y="4618152"/>
                <a:ext cx="87698" cy="88488"/>
              </a:xfrm>
              <a:custGeom>
                <a:avLst/>
                <a:gdLst>
                  <a:gd name="connsiteX0" fmla="*/ 105728 w 105727"/>
                  <a:gd name="connsiteY0" fmla="*/ 0 h 106680"/>
                  <a:gd name="connsiteX1" fmla="*/ 0 w 105727"/>
                  <a:gd name="connsiteY1" fmla="*/ 0 h 106680"/>
                  <a:gd name="connsiteX2" fmla="*/ 0 w 105727"/>
                  <a:gd name="connsiteY2" fmla="*/ 106680 h 106680"/>
                  <a:gd name="connsiteX3" fmla="*/ 60007 w 105727"/>
                  <a:gd name="connsiteY3" fmla="*/ 61913 h 106680"/>
                  <a:gd name="connsiteX4" fmla="*/ 105728 w 105727"/>
                  <a:gd name="connsiteY4" fmla="*/ 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 h="106680">
                    <a:moveTo>
                      <a:pt x="105728" y="0"/>
                    </a:moveTo>
                    <a:lnTo>
                      <a:pt x="0" y="0"/>
                    </a:lnTo>
                    <a:lnTo>
                      <a:pt x="0" y="106680"/>
                    </a:lnTo>
                    <a:cubicBezTo>
                      <a:pt x="21907" y="94298"/>
                      <a:pt x="41910" y="80010"/>
                      <a:pt x="60007" y="61913"/>
                    </a:cubicBezTo>
                    <a:cubicBezTo>
                      <a:pt x="78105" y="42863"/>
                      <a:pt x="94298" y="22860"/>
                      <a:pt x="105728" y="0"/>
                    </a:cubicBezTo>
                  </a:path>
                </a:pathLst>
              </a:custGeom>
              <a:solidFill>
                <a:srgbClr val="FFFFFF"/>
              </a:solidFill>
              <a:ln w="9525" cap="flat">
                <a:noFill/>
                <a:prstDash val="solid"/>
                <a:miter/>
              </a:ln>
            </p:spPr>
            <p:txBody>
              <a:bodyPr rtlCol="0" anchor="ctr"/>
              <a:lstStyle/>
              <a:p>
                <a:endParaRPr lang="en-GB"/>
              </a:p>
            </p:txBody>
          </p:sp>
        </p:grpSp>
        <p:sp>
          <p:nvSpPr>
            <p:cNvPr id="35" name="Freeform: Shape 34">
              <a:extLst>
                <a:ext uri="{FF2B5EF4-FFF2-40B4-BE49-F238E27FC236}">
                  <a16:creationId xmlns:a16="http://schemas.microsoft.com/office/drawing/2014/main" id="{06ABEB49-087F-4717-A488-F2A2652008CB}"/>
                </a:ext>
              </a:extLst>
            </p:cNvPr>
            <p:cNvSpPr/>
            <p:nvPr userDrawn="1"/>
          </p:nvSpPr>
          <p:spPr>
            <a:xfrm>
              <a:off x="1633023" y="6658873"/>
              <a:ext cx="1025176" cy="106346"/>
            </a:xfrm>
            <a:custGeom>
              <a:avLst/>
              <a:gdLst>
                <a:gd name="connsiteX0" fmla="*/ 377777 w 2913415"/>
                <a:gd name="connsiteY0" fmla="*/ 196445 h 302220"/>
                <a:gd name="connsiteX1" fmla="*/ 305241 w 2913415"/>
                <a:gd name="connsiteY1" fmla="*/ 238756 h 302220"/>
                <a:gd name="connsiteX2" fmla="*/ 347555 w 2913415"/>
                <a:gd name="connsiteY2" fmla="*/ 275022 h 302220"/>
                <a:gd name="connsiteX3" fmla="*/ 389863 w 2913415"/>
                <a:gd name="connsiteY3" fmla="*/ 253865 h 302220"/>
                <a:gd name="connsiteX4" fmla="*/ 398931 w 2913415"/>
                <a:gd name="connsiteY4" fmla="*/ 199465 h 302220"/>
                <a:gd name="connsiteX5" fmla="*/ 377777 w 2913415"/>
                <a:gd name="connsiteY5" fmla="*/ 196445 h 302220"/>
                <a:gd name="connsiteX6" fmla="*/ 2828782 w 2913415"/>
                <a:gd name="connsiteY6" fmla="*/ 114844 h 302220"/>
                <a:gd name="connsiteX7" fmla="*/ 2774383 w 2913415"/>
                <a:gd name="connsiteY7" fmla="*/ 175288 h 302220"/>
                <a:gd name="connsiteX8" fmla="*/ 2877137 w 2913415"/>
                <a:gd name="connsiteY8" fmla="*/ 175288 h 302220"/>
                <a:gd name="connsiteX9" fmla="*/ 2828782 w 2913415"/>
                <a:gd name="connsiteY9" fmla="*/ 114844 h 302220"/>
                <a:gd name="connsiteX10" fmla="*/ 1024529 w 2913415"/>
                <a:gd name="connsiteY10" fmla="*/ 114844 h 302220"/>
                <a:gd name="connsiteX11" fmla="*/ 970129 w 2913415"/>
                <a:gd name="connsiteY11" fmla="*/ 175288 h 302220"/>
                <a:gd name="connsiteX12" fmla="*/ 1072884 w 2913415"/>
                <a:gd name="connsiteY12" fmla="*/ 175288 h 302220"/>
                <a:gd name="connsiteX13" fmla="*/ 1024529 w 2913415"/>
                <a:gd name="connsiteY13" fmla="*/ 114844 h 302220"/>
                <a:gd name="connsiteX14" fmla="*/ 2372431 w 2913415"/>
                <a:gd name="connsiteY14" fmla="*/ 93690 h 302220"/>
                <a:gd name="connsiteX15" fmla="*/ 2408698 w 2913415"/>
                <a:gd name="connsiteY15" fmla="*/ 93690 h 302220"/>
                <a:gd name="connsiteX16" fmla="*/ 2408698 w 2913415"/>
                <a:gd name="connsiteY16" fmla="*/ 223643 h 302220"/>
                <a:gd name="connsiteX17" fmla="*/ 2451008 w 2913415"/>
                <a:gd name="connsiteY17" fmla="*/ 268978 h 302220"/>
                <a:gd name="connsiteX18" fmla="*/ 2499364 w 2913415"/>
                <a:gd name="connsiteY18" fmla="*/ 247821 h 302220"/>
                <a:gd name="connsiteX19" fmla="*/ 2508429 w 2913415"/>
                <a:gd name="connsiteY19" fmla="*/ 211554 h 302220"/>
                <a:gd name="connsiteX20" fmla="*/ 2508429 w 2913415"/>
                <a:gd name="connsiteY20" fmla="*/ 96711 h 302220"/>
                <a:gd name="connsiteX21" fmla="*/ 2547716 w 2913415"/>
                <a:gd name="connsiteY21" fmla="*/ 96711 h 302220"/>
                <a:gd name="connsiteX22" fmla="*/ 2547716 w 2913415"/>
                <a:gd name="connsiteY22" fmla="*/ 259910 h 302220"/>
                <a:gd name="connsiteX23" fmla="*/ 2547716 w 2913415"/>
                <a:gd name="connsiteY23" fmla="*/ 296176 h 302220"/>
                <a:gd name="connsiteX24" fmla="*/ 2508429 w 2913415"/>
                <a:gd name="connsiteY24" fmla="*/ 296176 h 302220"/>
                <a:gd name="connsiteX25" fmla="*/ 2508429 w 2913415"/>
                <a:gd name="connsiteY25" fmla="*/ 262933 h 302220"/>
                <a:gd name="connsiteX26" fmla="*/ 2444964 w 2913415"/>
                <a:gd name="connsiteY26" fmla="*/ 299200 h 302220"/>
                <a:gd name="connsiteX27" fmla="*/ 2372431 w 2913415"/>
                <a:gd name="connsiteY27" fmla="*/ 229688 h 302220"/>
                <a:gd name="connsiteX28" fmla="*/ 2127631 w 2913415"/>
                <a:gd name="connsiteY28" fmla="*/ 93690 h 302220"/>
                <a:gd name="connsiteX29" fmla="*/ 2163898 w 2913415"/>
                <a:gd name="connsiteY29" fmla="*/ 93690 h 302220"/>
                <a:gd name="connsiteX30" fmla="*/ 2163898 w 2913415"/>
                <a:gd name="connsiteY30" fmla="*/ 293155 h 302220"/>
                <a:gd name="connsiteX31" fmla="*/ 2127631 w 2913415"/>
                <a:gd name="connsiteY31" fmla="*/ 293155 h 302220"/>
                <a:gd name="connsiteX32" fmla="*/ 1163550 w 2913415"/>
                <a:gd name="connsiteY32" fmla="*/ 93690 h 302220"/>
                <a:gd name="connsiteX33" fmla="*/ 1202837 w 2913415"/>
                <a:gd name="connsiteY33" fmla="*/ 93690 h 302220"/>
                <a:gd name="connsiteX34" fmla="*/ 1202837 w 2913415"/>
                <a:gd name="connsiteY34" fmla="*/ 132977 h 302220"/>
                <a:gd name="connsiteX35" fmla="*/ 1251192 w 2913415"/>
                <a:gd name="connsiteY35" fmla="*/ 93690 h 302220"/>
                <a:gd name="connsiteX36" fmla="*/ 1278390 w 2913415"/>
                <a:gd name="connsiteY36" fmla="*/ 93690 h 302220"/>
                <a:gd name="connsiteX37" fmla="*/ 1278390 w 2913415"/>
                <a:gd name="connsiteY37" fmla="*/ 129956 h 302220"/>
                <a:gd name="connsiteX38" fmla="*/ 1272349 w 2913415"/>
                <a:gd name="connsiteY38" fmla="*/ 126933 h 302220"/>
                <a:gd name="connsiteX39" fmla="*/ 1260257 w 2913415"/>
                <a:gd name="connsiteY39" fmla="*/ 126933 h 302220"/>
                <a:gd name="connsiteX40" fmla="*/ 1205861 w 2913415"/>
                <a:gd name="connsiteY40" fmla="*/ 187377 h 302220"/>
                <a:gd name="connsiteX41" fmla="*/ 1205861 w 2913415"/>
                <a:gd name="connsiteY41" fmla="*/ 293155 h 302220"/>
                <a:gd name="connsiteX42" fmla="*/ 1166571 w 2913415"/>
                <a:gd name="connsiteY42" fmla="*/ 293155 h 302220"/>
                <a:gd name="connsiteX43" fmla="*/ 1166571 w 2913415"/>
                <a:gd name="connsiteY43" fmla="*/ 136001 h 302220"/>
                <a:gd name="connsiteX44" fmla="*/ 1163550 w 2913415"/>
                <a:gd name="connsiteY44" fmla="*/ 93690 h 302220"/>
                <a:gd name="connsiteX45" fmla="*/ 1855633 w 2913415"/>
                <a:gd name="connsiteY45" fmla="*/ 90666 h 302220"/>
                <a:gd name="connsiteX46" fmla="*/ 1928166 w 2913415"/>
                <a:gd name="connsiteY46" fmla="*/ 120888 h 302220"/>
                <a:gd name="connsiteX47" fmla="*/ 1934210 w 2913415"/>
                <a:gd name="connsiteY47" fmla="*/ 151110 h 302220"/>
                <a:gd name="connsiteX48" fmla="*/ 1894923 w 2913415"/>
                <a:gd name="connsiteY48" fmla="*/ 151110 h 302220"/>
                <a:gd name="connsiteX49" fmla="*/ 1855633 w 2913415"/>
                <a:gd name="connsiteY49" fmla="*/ 117868 h 302220"/>
                <a:gd name="connsiteX50" fmla="*/ 1813322 w 2913415"/>
                <a:gd name="connsiteY50" fmla="*/ 148090 h 302220"/>
                <a:gd name="connsiteX51" fmla="*/ 1840523 w 2913415"/>
                <a:gd name="connsiteY51" fmla="*/ 172267 h 302220"/>
                <a:gd name="connsiteX52" fmla="*/ 1919101 w 2913415"/>
                <a:gd name="connsiteY52" fmla="*/ 199465 h 302220"/>
                <a:gd name="connsiteX53" fmla="*/ 1934210 w 2913415"/>
                <a:gd name="connsiteY53" fmla="*/ 235732 h 302220"/>
                <a:gd name="connsiteX54" fmla="*/ 1907012 w 2913415"/>
                <a:gd name="connsiteY54" fmla="*/ 287111 h 302220"/>
                <a:gd name="connsiteX55" fmla="*/ 1846568 w 2913415"/>
                <a:gd name="connsiteY55" fmla="*/ 302220 h 302220"/>
                <a:gd name="connsiteX56" fmla="*/ 1767991 w 2913415"/>
                <a:gd name="connsiteY56" fmla="*/ 235732 h 302220"/>
                <a:gd name="connsiteX57" fmla="*/ 1813322 w 2913415"/>
                <a:gd name="connsiteY57" fmla="*/ 235732 h 302220"/>
                <a:gd name="connsiteX58" fmla="*/ 1858657 w 2913415"/>
                <a:gd name="connsiteY58" fmla="*/ 271998 h 302220"/>
                <a:gd name="connsiteX59" fmla="*/ 1894923 w 2913415"/>
                <a:gd name="connsiteY59" fmla="*/ 259910 h 302220"/>
                <a:gd name="connsiteX60" fmla="*/ 1900968 w 2913415"/>
                <a:gd name="connsiteY60" fmla="*/ 241776 h 302220"/>
                <a:gd name="connsiteX61" fmla="*/ 1855633 w 2913415"/>
                <a:gd name="connsiteY61" fmla="*/ 211554 h 302220"/>
                <a:gd name="connsiteX62" fmla="*/ 1777056 w 2913415"/>
                <a:gd name="connsiteY62" fmla="*/ 151110 h 302220"/>
                <a:gd name="connsiteX63" fmla="*/ 1855633 w 2913415"/>
                <a:gd name="connsiteY63" fmla="*/ 90666 h 302220"/>
                <a:gd name="connsiteX64" fmla="*/ 2825758 w 2913415"/>
                <a:gd name="connsiteY64" fmla="*/ 87646 h 302220"/>
                <a:gd name="connsiteX65" fmla="*/ 2913404 w 2913415"/>
                <a:gd name="connsiteY65" fmla="*/ 199465 h 302220"/>
                <a:gd name="connsiteX66" fmla="*/ 2771362 w 2913415"/>
                <a:gd name="connsiteY66" fmla="*/ 199465 h 302220"/>
                <a:gd name="connsiteX67" fmla="*/ 2828782 w 2913415"/>
                <a:gd name="connsiteY67" fmla="*/ 271998 h 302220"/>
                <a:gd name="connsiteX68" fmla="*/ 2877137 w 2913415"/>
                <a:gd name="connsiteY68" fmla="*/ 229688 h 302220"/>
                <a:gd name="connsiteX69" fmla="*/ 2913404 w 2913415"/>
                <a:gd name="connsiteY69" fmla="*/ 229688 h 302220"/>
                <a:gd name="connsiteX70" fmla="*/ 2895271 w 2913415"/>
                <a:gd name="connsiteY70" fmla="*/ 271998 h 302220"/>
                <a:gd name="connsiteX71" fmla="*/ 2825758 w 2913415"/>
                <a:gd name="connsiteY71" fmla="*/ 299200 h 302220"/>
                <a:gd name="connsiteX72" fmla="*/ 2732072 w 2913415"/>
                <a:gd name="connsiteY72" fmla="*/ 196445 h 302220"/>
                <a:gd name="connsiteX73" fmla="*/ 2771362 w 2913415"/>
                <a:gd name="connsiteY73" fmla="*/ 102755 h 302220"/>
                <a:gd name="connsiteX74" fmla="*/ 2825758 w 2913415"/>
                <a:gd name="connsiteY74" fmla="*/ 87646 h 302220"/>
                <a:gd name="connsiteX75" fmla="*/ 1641055 w 2913415"/>
                <a:gd name="connsiteY75" fmla="*/ 87646 h 302220"/>
                <a:gd name="connsiteX76" fmla="*/ 1713591 w 2913415"/>
                <a:gd name="connsiteY76" fmla="*/ 157155 h 302220"/>
                <a:gd name="connsiteX77" fmla="*/ 1713591 w 2913415"/>
                <a:gd name="connsiteY77" fmla="*/ 293155 h 302220"/>
                <a:gd name="connsiteX78" fmla="*/ 1674301 w 2913415"/>
                <a:gd name="connsiteY78" fmla="*/ 293155 h 302220"/>
                <a:gd name="connsiteX79" fmla="*/ 1674301 w 2913415"/>
                <a:gd name="connsiteY79" fmla="*/ 166223 h 302220"/>
                <a:gd name="connsiteX80" fmla="*/ 1662212 w 2913415"/>
                <a:gd name="connsiteY80" fmla="*/ 132977 h 302220"/>
                <a:gd name="connsiteX81" fmla="*/ 1625945 w 2913415"/>
                <a:gd name="connsiteY81" fmla="*/ 117868 h 302220"/>
                <a:gd name="connsiteX82" fmla="*/ 1574570 w 2913415"/>
                <a:gd name="connsiteY82" fmla="*/ 178312 h 302220"/>
                <a:gd name="connsiteX83" fmla="*/ 1574570 w 2913415"/>
                <a:gd name="connsiteY83" fmla="*/ 293155 h 302220"/>
                <a:gd name="connsiteX84" fmla="*/ 1541324 w 2913415"/>
                <a:gd name="connsiteY84" fmla="*/ 293155 h 302220"/>
                <a:gd name="connsiteX85" fmla="*/ 1541324 w 2913415"/>
                <a:gd name="connsiteY85" fmla="*/ 114844 h 302220"/>
                <a:gd name="connsiteX86" fmla="*/ 1541324 w 2913415"/>
                <a:gd name="connsiteY86" fmla="*/ 90666 h 302220"/>
                <a:gd name="connsiteX87" fmla="*/ 1577590 w 2913415"/>
                <a:gd name="connsiteY87" fmla="*/ 90666 h 302220"/>
                <a:gd name="connsiteX88" fmla="*/ 1577590 w 2913415"/>
                <a:gd name="connsiteY88" fmla="*/ 123912 h 302220"/>
                <a:gd name="connsiteX89" fmla="*/ 1641055 w 2913415"/>
                <a:gd name="connsiteY89" fmla="*/ 87646 h 302220"/>
                <a:gd name="connsiteX90" fmla="*/ 1021505 w 2913415"/>
                <a:gd name="connsiteY90" fmla="*/ 87646 h 302220"/>
                <a:gd name="connsiteX91" fmla="*/ 1109147 w 2913415"/>
                <a:gd name="connsiteY91" fmla="*/ 199465 h 302220"/>
                <a:gd name="connsiteX92" fmla="*/ 967105 w 2913415"/>
                <a:gd name="connsiteY92" fmla="*/ 199465 h 302220"/>
                <a:gd name="connsiteX93" fmla="*/ 1024529 w 2913415"/>
                <a:gd name="connsiteY93" fmla="*/ 271998 h 302220"/>
                <a:gd name="connsiteX94" fmla="*/ 1072884 w 2913415"/>
                <a:gd name="connsiteY94" fmla="*/ 229688 h 302220"/>
                <a:gd name="connsiteX95" fmla="*/ 1109147 w 2913415"/>
                <a:gd name="connsiteY95" fmla="*/ 229688 h 302220"/>
                <a:gd name="connsiteX96" fmla="*/ 1091017 w 2913415"/>
                <a:gd name="connsiteY96" fmla="*/ 271998 h 302220"/>
                <a:gd name="connsiteX97" fmla="*/ 1021505 w 2913415"/>
                <a:gd name="connsiteY97" fmla="*/ 299200 h 302220"/>
                <a:gd name="connsiteX98" fmla="*/ 927815 w 2913415"/>
                <a:gd name="connsiteY98" fmla="*/ 196445 h 302220"/>
                <a:gd name="connsiteX99" fmla="*/ 967105 w 2913415"/>
                <a:gd name="connsiteY99" fmla="*/ 102755 h 302220"/>
                <a:gd name="connsiteX100" fmla="*/ 1021505 w 2913415"/>
                <a:gd name="connsiteY100" fmla="*/ 87646 h 302220"/>
                <a:gd name="connsiteX101" fmla="*/ 815995 w 2913415"/>
                <a:gd name="connsiteY101" fmla="*/ 87646 h 302220"/>
                <a:gd name="connsiteX102" fmla="*/ 876439 w 2913415"/>
                <a:gd name="connsiteY102" fmla="*/ 111823 h 302220"/>
                <a:gd name="connsiteX103" fmla="*/ 894572 w 2913415"/>
                <a:gd name="connsiteY103" fmla="*/ 157155 h 302220"/>
                <a:gd name="connsiteX104" fmla="*/ 855282 w 2913415"/>
                <a:gd name="connsiteY104" fmla="*/ 157155 h 302220"/>
                <a:gd name="connsiteX105" fmla="*/ 815995 w 2913415"/>
                <a:gd name="connsiteY105" fmla="*/ 114844 h 302220"/>
                <a:gd name="connsiteX106" fmla="*/ 764616 w 2913415"/>
                <a:gd name="connsiteY106" fmla="*/ 190400 h 302220"/>
                <a:gd name="connsiteX107" fmla="*/ 815995 w 2913415"/>
                <a:gd name="connsiteY107" fmla="*/ 268978 h 302220"/>
                <a:gd name="connsiteX108" fmla="*/ 858306 w 2913415"/>
                <a:gd name="connsiteY108" fmla="*/ 226667 h 302220"/>
                <a:gd name="connsiteX109" fmla="*/ 897593 w 2913415"/>
                <a:gd name="connsiteY109" fmla="*/ 226667 h 302220"/>
                <a:gd name="connsiteX110" fmla="*/ 815995 w 2913415"/>
                <a:gd name="connsiteY110" fmla="*/ 299200 h 302220"/>
                <a:gd name="connsiteX111" fmla="*/ 749506 w 2913415"/>
                <a:gd name="connsiteY111" fmla="*/ 271998 h 302220"/>
                <a:gd name="connsiteX112" fmla="*/ 725329 w 2913415"/>
                <a:gd name="connsiteY112" fmla="*/ 196445 h 302220"/>
                <a:gd name="connsiteX113" fmla="*/ 815995 w 2913415"/>
                <a:gd name="connsiteY113" fmla="*/ 87646 h 302220"/>
                <a:gd name="connsiteX114" fmla="*/ 604441 w 2913415"/>
                <a:gd name="connsiteY114" fmla="*/ 87646 h 302220"/>
                <a:gd name="connsiteX115" fmla="*/ 676974 w 2913415"/>
                <a:gd name="connsiteY115" fmla="*/ 157155 h 302220"/>
                <a:gd name="connsiteX116" fmla="*/ 676974 w 2913415"/>
                <a:gd name="connsiteY116" fmla="*/ 293155 h 302220"/>
                <a:gd name="connsiteX117" fmla="*/ 637683 w 2913415"/>
                <a:gd name="connsiteY117" fmla="*/ 293155 h 302220"/>
                <a:gd name="connsiteX118" fmla="*/ 637683 w 2913415"/>
                <a:gd name="connsiteY118" fmla="*/ 166223 h 302220"/>
                <a:gd name="connsiteX119" fmla="*/ 625595 w 2913415"/>
                <a:gd name="connsiteY119" fmla="*/ 132977 h 302220"/>
                <a:gd name="connsiteX120" fmla="*/ 589331 w 2913415"/>
                <a:gd name="connsiteY120" fmla="*/ 117868 h 302220"/>
                <a:gd name="connsiteX121" fmla="*/ 537952 w 2913415"/>
                <a:gd name="connsiteY121" fmla="*/ 178312 h 302220"/>
                <a:gd name="connsiteX122" fmla="*/ 537952 w 2913415"/>
                <a:gd name="connsiteY122" fmla="*/ 293155 h 302220"/>
                <a:gd name="connsiteX123" fmla="*/ 504706 w 2913415"/>
                <a:gd name="connsiteY123" fmla="*/ 293155 h 302220"/>
                <a:gd name="connsiteX124" fmla="*/ 504706 w 2913415"/>
                <a:gd name="connsiteY124" fmla="*/ 114844 h 302220"/>
                <a:gd name="connsiteX125" fmla="*/ 504706 w 2913415"/>
                <a:gd name="connsiteY125" fmla="*/ 90666 h 302220"/>
                <a:gd name="connsiteX126" fmla="*/ 540976 w 2913415"/>
                <a:gd name="connsiteY126" fmla="*/ 90666 h 302220"/>
                <a:gd name="connsiteX127" fmla="*/ 540976 w 2913415"/>
                <a:gd name="connsiteY127" fmla="*/ 123912 h 302220"/>
                <a:gd name="connsiteX128" fmla="*/ 604441 w 2913415"/>
                <a:gd name="connsiteY128" fmla="*/ 87646 h 302220"/>
                <a:gd name="connsiteX129" fmla="*/ 365685 w 2913415"/>
                <a:gd name="connsiteY129" fmla="*/ 81601 h 302220"/>
                <a:gd name="connsiteX130" fmla="*/ 438221 w 2913415"/>
                <a:gd name="connsiteY130" fmla="*/ 111823 h 302220"/>
                <a:gd name="connsiteX131" fmla="*/ 444262 w 2913415"/>
                <a:gd name="connsiteY131" fmla="*/ 142045 h 302220"/>
                <a:gd name="connsiteX132" fmla="*/ 441242 w 2913415"/>
                <a:gd name="connsiteY132" fmla="*/ 238756 h 302220"/>
                <a:gd name="connsiteX133" fmla="*/ 444262 w 2913415"/>
                <a:gd name="connsiteY133" fmla="*/ 290132 h 302220"/>
                <a:gd name="connsiteX134" fmla="*/ 404975 w 2913415"/>
                <a:gd name="connsiteY134" fmla="*/ 290132 h 302220"/>
                <a:gd name="connsiteX135" fmla="*/ 404975 w 2913415"/>
                <a:gd name="connsiteY135" fmla="*/ 293155 h 302220"/>
                <a:gd name="connsiteX136" fmla="*/ 401952 w 2913415"/>
                <a:gd name="connsiteY136" fmla="*/ 262933 h 302220"/>
                <a:gd name="connsiteX137" fmla="*/ 338487 w 2913415"/>
                <a:gd name="connsiteY137" fmla="*/ 299200 h 302220"/>
                <a:gd name="connsiteX138" fmla="*/ 268975 w 2913415"/>
                <a:gd name="connsiteY138" fmla="*/ 238756 h 302220"/>
                <a:gd name="connsiteX139" fmla="*/ 305241 w 2913415"/>
                <a:gd name="connsiteY139" fmla="*/ 178312 h 302220"/>
                <a:gd name="connsiteX140" fmla="*/ 374753 w 2913415"/>
                <a:gd name="connsiteY140" fmla="*/ 166223 h 302220"/>
                <a:gd name="connsiteX141" fmla="*/ 401952 w 2913415"/>
                <a:gd name="connsiteY141" fmla="*/ 166223 h 302220"/>
                <a:gd name="connsiteX142" fmla="*/ 395907 w 2913415"/>
                <a:gd name="connsiteY142" fmla="*/ 120888 h 302220"/>
                <a:gd name="connsiteX143" fmla="*/ 359641 w 2913415"/>
                <a:gd name="connsiteY143" fmla="*/ 108799 h 302220"/>
                <a:gd name="connsiteX144" fmla="*/ 320354 w 2913415"/>
                <a:gd name="connsiteY144" fmla="*/ 142045 h 302220"/>
                <a:gd name="connsiteX145" fmla="*/ 284087 w 2913415"/>
                <a:gd name="connsiteY145" fmla="*/ 142045 h 302220"/>
                <a:gd name="connsiteX146" fmla="*/ 299197 w 2913415"/>
                <a:gd name="connsiteY146" fmla="*/ 102755 h 302220"/>
                <a:gd name="connsiteX147" fmla="*/ 365685 w 2913415"/>
                <a:gd name="connsiteY147" fmla="*/ 81601 h 302220"/>
                <a:gd name="connsiteX148" fmla="*/ 228718 w 2913415"/>
                <a:gd name="connsiteY148" fmla="*/ 78577 h 302220"/>
                <a:gd name="connsiteX149" fmla="*/ 229688 w 2913415"/>
                <a:gd name="connsiteY149" fmla="*/ 78577 h 302220"/>
                <a:gd name="connsiteX150" fmla="*/ 229688 w 2913415"/>
                <a:gd name="connsiteY150" fmla="*/ 81601 h 302220"/>
                <a:gd name="connsiteX151" fmla="*/ 2659539 w 2913415"/>
                <a:gd name="connsiteY151" fmla="*/ 36266 h 302220"/>
                <a:gd name="connsiteX152" fmla="*/ 2659539 w 2913415"/>
                <a:gd name="connsiteY152" fmla="*/ 90666 h 302220"/>
                <a:gd name="connsiteX153" fmla="*/ 2704870 w 2913415"/>
                <a:gd name="connsiteY153" fmla="*/ 90666 h 302220"/>
                <a:gd name="connsiteX154" fmla="*/ 2704870 w 2913415"/>
                <a:gd name="connsiteY154" fmla="*/ 117868 h 302220"/>
                <a:gd name="connsiteX155" fmla="*/ 2659539 w 2913415"/>
                <a:gd name="connsiteY155" fmla="*/ 117868 h 302220"/>
                <a:gd name="connsiteX156" fmla="*/ 2659539 w 2913415"/>
                <a:gd name="connsiteY156" fmla="*/ 238756 h 302220"/>
                <a:gd name="connsiteX157" fmla="*/ 2686740 w 2913415"/>
                <a:gd name="connsiteY157" fmla="*/ 265954 h 302220"/>
                <a:gd name="connsiteX158" fmla="*/ 2704870 w 2913415"/>
                <a:gd name="connsiteY158" fmla="*/ 262933 h 302220"/>
                <a:gd name="connsiteX159" fmla="*/ 2704870 w 2913415"/>
                <a:gd name="connsiteY159" fmla="*/ 293155 h 302220"/>
                <a:gd name="connsiteX160" fmla="*/ 2674648 w 2913415"/>
                <a:gd name="connsiteY160" fmla="*/ 296176 h 302220"/>
                <a:gd name="connsiteX161" fmla="*/ 2623272 w 2913415"/>
                <a:gd name="connsiteY161" fmla="*/ 253865 h 302220"/>
                <a:gd name="connsiteX162" fmla="*/ 2623272 w 2913415"/>
                <a:gd name="connsiteY162" fmla="*/ 120888 h 302220"/>
                <a:gd name="connsiteX163" fmla="*/ 2587006 w 2913415"/>
                <a:gd name="connsiteY163" fmla="*/ 120888 h 302220"/>
                <a:gd name="connsiteX164" fmla="*/ 2587006 w 2913415"/>
                <a:gd name="connsiteY164" fmla="*/ 90666 h 302220"/>
                <a:gd name="connsiteX165" fmla="*/ 2623272 w 2913415"/>
                <a:gd name="connsiteY165" fmla="*/ 90666 h 302220"/>
                <a:gd name="connsiteX166" fmla="*/ 2623272 w 2913415"/>
                <a:gd name="connsiteY166" fmla="*/ 48355 h 302220"/>
                <a:gd name="connsiteX167" fmla="*/ 2281765 w 2913415"/>
                <a:gd name="connsiteY167" fmla="*/ 36266 h 302220"/>
                <a:gd name="connsiteX168" fmla="*/ 2281765 w 2913415"/>
                <a:gd name="connsiteY168" fmla="*/ 90666 h 302220"/>
                <a:gd name="connsiteX169" fmla="*/ 2327097 w 2913415"/>
                <a:gd name="connsiteY169" fmla="*/ 90666 h 302220"/>
                <a:gd name="connsiteX170" fmla="*/ 2327097 w 2913415"/>
                <a:gd name="connsiteY170" fmla="*/ 117868 h 302220"/>
                <a:gd name="connsiteX171" fmla="*/ 2281765 w 2913415"/>
                <a:gd name="connsiteY171" fmla="*/ 117868 h 302220"/>
                <a:gd name="connsiteX172" fmla="*/ 2281765 w 2913415"/>
                <a:gd name="connsiteY172" fmla="*/ 238756 h 302220"/>
                <a:gd name="connsiteX173" fmla="*/ 2308963 w 2913415"/>
                <a:gd name="connsiteY173" fmla="*/ 265954 h 302220"/>
                <a:gd name="connsiteX174" fmla="*/ 2327097 w 2913415"/>
                <a:gd name="connsiteY174" fmla="*/ 262933 h 302220"/>
                <a:gd name="connsiteX175" fmla="*/ 2327097 w 2913415"/>
                <a:gd name="connsiteY175" fmla="*/ 293155 h 302220"/>
                <a:gd name="connsiteX176" fmla="*/ 2296874 w 2913415"/>
                <a:gd name="connsiteY176" fmla="*/ 296176 h 302220"/>
                <a:gd name="connsiteX177" fmla="*/ 2245495 w 2913415"/>
                <a:gd name="connsiteY177" fmla="*/ 253865 h 302220"/>
                <a:gd name="connsiteX178" fmla="*/ 2245495 w 2913415"/>
                <a:gd name="connsiteY178" fmla="*/ 120888 h 302220"/>
                <a:gd name="connsiteX179" fmla="*/ 2209232 w 2913415"/>
                <a:gd name="connsiteY179" fmla="*/ 120888 h 302220"/>
                <a:gd name="connsiteX180" fmla="*/ 2209232 w 2913415"/>
                <a:gd name="connsiteY180" fmla="*/ 90666 h 302220"/>
                <a:gd name="connsiteX181" fmla="*/ 2245495 w 2913415"/>
                <a:gd name="connsiteY181" fmla="*/ 90666 h 302220"/>
                <a:gd name="connsiteX182" fmla="*/ 2245495 w 2913415"/>
                <a:gd name="connsiteY182" fmla="*/ 48355 h 302220"/>
                <a:gd name="connsiteX183" fmla="*/ 2027900 w 2913415"/>
                <a:gd name="connsiteY183" fmla="*/ 36266 h 302220"/>
                <a:gd name="connsiteX184" fmla="*/ 2027900 w 2913415"/>
                <a:gd name="connsiteY184" fmla="*/ 90666 h 302220"/>
                <a:gd name="connsiteX185" fmla="*/ 2073232 w 2913415"/>
                <a:gd name="connsiteY185" fmla="*/ 90666 h 302220"/>
                <a:gd name="connsiteX186" fmla="*/ 2073232 w 2913415"/>
                <a:gd name="connsiteY186" fmla="*/ 117868 h 302220"/>
                <a:gd name="connsiteX187" fmla="*/ 2027900 w 2913415"/>
                <a:gd name="connsiteY187" fmla="*/ 117868 h 302220"/>
                <a:gd name="connsiteX188" fmla="*/ 2027900 w 2913415"/>
                <a:gd name="connsiteY188" fmla="*/ 238756 h 302220"/>
                <a:gd name="connsiteX189" fmla="*/ 2055098 w 2913415"/>
                <a:gd name="connsiteY189" fmla="*/ 265954 h 302220"/>
                <a:gd name="connsiteX190" fmla="*/ 2073232 w 2913415"/>
                <a:gd name="connsiteY190" fmla="*/ 262933 h 302220"/>
                <a:gd name="connsiteX191" fmla="*/ 2073232 w 2913415"/>
                <a:gd name="connsiteY191" fmla="*/ 293155 h 302220"/>
                <a:gd name="connsiteX192" fmla="*/ 2043009 w 2913415"/>
                <a:gd name="connsiteY192" fmla="*/ 296176 h 302220"/>
                <a:gd name="connsiteX193" fmla="*/ 1991634 w 2913415"/>
                <a:gd name="connsiteY193" fmla="*/ 253865 h 302220"/>
                <a:gd name="connsiteX194" fmla="*/ 1991634 w 2913415"/>
                <a:gd name="connsiteY194" fmla="*/ 120888 h 302220"/>
                <a:gd name="connsiteX195" fmla="*/ 1955367 w 2913415"/>
                <a:gd name="connsiteY195" fmla="*/ 120888 h 302220"/>
                <a:gd name="connsiteX196" fmla="*/ 1955367 w 2913415"/>
                <a:gd name="connsiteY196" fmla="*/ 90666 h 302220"/>
                <a:gd name="connsiteX197" fmla="*/ 1991634 w 2913415"/>
                <a:gd name="connsiteY197" fmla="*/ 90666 h 302220"/>
                <a:gd name="connsiteX198" fmla="*/ 1991634 w 2913415"/>
                <a:gd name="connsiteY198" fmla="*/ 48355 h 302220"/>
                <a:gd name="connsiteX199" fmla="*/ 2124607 w 2913415"/>
                <a:gd name="connsiteY199" fmla="*/ 6044 h 302220"/>
                <a:gd name="connsiteX200" fmla="*/ 2169942 w 2913415"/>
                <a:gd name="connsiteY200" fmla="*/ 6044 h 302220"/>
                <a:gd name="connsiteX201" fmla="*/ 2169942 w 2913415"/>
                <a:gd name="connsiteY201" fmla="*/ 48355 h 302220"/>
                <a:gd name="connsiteX202" fmla="*/ 2124607 w 2913415"/>
                <a:gd name="connsiteY202" fmla="*/ 48355 h 302220"/>
                <a:gd name="connsiteX203" fmla="*/ 1423459 w 2913415"/>
                <a:gd name="connsiteY203" fmla="*/ 3024 h 302220"/>
                <a:gd name="connsiteX204" fmla="*/ 1462746 w 2913415"/>
                <a:gd name="connsiteY204" fmla="*/ 3024 h 302220"/>
                <a:gd name="connsiteX205" fmla="*/ 1462746 w 2913415"/>
                <a:gd name="connsiteY205" fmla="*/ 293155 h 302220"/>
                <a:gd name="connsiteX206" fmla="*/ 1423459 w 2913415"/>
                <a:gd name="connsiteY206" fmla="*/ 293155 h 302220"/>
                <a:gd name="connsiteX207" fmla="*/ 126933 w 2913415"/>
                <a:gd name="connsiteY207" fmla="*/ 0 h 302220"/>
                <a:gd name="connsiteX208" fmla="*/ 216607 w 2913415"/>
                <a:gd name="connsiteY208" fmla="*/ 40801 h 302220"/>
                <a:gd name="connsiteX209" fmla="*/ 228718 w 2913415"/>
                <a:gd name="connsiteY209" fmla="*/ 78577 h 302220"/>
                <a:gd name="connsiteX210" fmla="*/ 184353 w 2913415"/>
                <a:gd name="connsiteY210" fmla="*/ 78577 h 302220"/>
                <a:gd name="connsiteX211" fmla="*/ 120888 w 2913415"/>
                <a:gd name="connsiteY211" fmla="*/ 27201 h 302220"/>
                <a:gd name="connsiteX212" fmla="*/ 39287 w 2913415"/>
                <a:gd name="connsiteY212" fmla="*/ 148090 h 302220"/>
                <a:gd name="connsiteX213" fmla="*/ 120888 w 2913415"/>
                <a:gd name="connsiteY213" fmla="*/ 262933 h 302220"/>
                <a:gd name="connsiteX214" fmla="*/ 169243 w 2913415"/>
                <a:gd name="connsiteY214" fmla="*/ 244800 h 302220"/>
                <a:gd name="connsiteX215" fmla="*/ 184353 w 2913415"/>
                <a:gd name="connsiteY215" fmla="*/ 214578 h 302220"/>
                <a:gd name="connsiteX216" fmla="*/ 229688 w 2913415"/>
                <a:gd name="connsiteY216" fmla="*/ 214578 h 302220"/>
                <a:gd name="connsiteX217" fmla="*/ 120888 w 2913415"/>
                <a:gd name="connsiteY217" fmla="*/ 296176 h 302220"/>
                <a:gd name="connsiteX218" fmla="*/ 0 w 2913415"/>
                <a:gd name="connsiteY218" fmla="*/ 151110 h 302220"/>
                <a:gd name="connsiteX219" fmla="*/ 126933 w 2913415"/>
                <a:gd name="connsiteY219" fmla="*/ 0 h 30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2913415" h="302220">
                  <a:moveTo>
                    <a:pt x="377777" y="196445"/>
                  </a:moveTo>
                  <a:cubicBezTo>
                    <a:pt x="362664" y="196445"/>
                    <a:pt x="305241" y="196445"/>
                    <a:pt x="305241" y="238756"/>
                  </a:cubicBezTo>
                  <a:cubicBezTo>
                    <a:pt x="305241" y="250841"/>
                    <a:pt x="314309" y="275022"/>
                    <a:pt x="347555" y="275022"/>
                  </a:cubicBezTo>
                  <a:cubicBezTo>
                    <a:pt x="365685" y="275022"/>
                    <a:pt x="380798" y="265954"/>
                    <a:pt x="389863" y="253865"/>
                  </a:cubicBezTo>
                  <a:cubicBezTo>
                    <a:pt x="398931" y="238756"/>
                    <a:pt x="398931" y="229688"/>
                    <a:pt x="398931" y="199465"/>
                  </a:cubicBezTo>
                  <a:cubicBezTo>
                    <a:pt x="392886" y="196445"/>
                    <a:pt x="386842" y="196445"/>
                    <a:pt x="377777" y="196445"/>
                  </a:cubicBezTo>
                  <a:close/>
                  <a:moveTo>
                    <a:pt x="2828782" y="114844"/>
                  </a:moveTo>
                  <a:cubicBezTo>
                    <a:pt x="2804605" y="114844"/>
                    <a:pt x="2774383" y="129956"/>
                    <a:pt x="2774383" y="175288"/>
                  </a:cubicBezTo>
                  <a:lnTo>
                    <a:pt x="2877137" y="175288"/>
                  </a:lnTo>
                  <a:cubicBezTo>
                    <a:pt x="2877137" y="157155"/>
                    <a:pt x="2874117" y="114844"/>
                    <a:pt x="2828782" y="114844"/>
                  </a:cubicBezTo>
                  <a:close/>
                  <a:moveTo>
                    <a:pt x="1024529" y="114844"/>
                  </a:moveTo>
                  <a:cubicBezTo>
                    <a:pt x="1000351" y="114844"/>
                    <a:pt x="970129" y="129956"/>
                    <a:pt x="970129" y="175288"/>
                  </a:cubicBezTo>
                  <a:lnTo>
                    <a:pt x="1072884" y="175288"/>
                  </a:lnTo>
                  <a:cubicBezTo>
                    <a:pt x="1072884" y="157155"/>
                    <a:pt x="1069860" y="114844"/>
                    <a:pt x="1024529" y="114844"/>
                  </a:cubicBezTo>
                  <a:close/>
                  <a:moveTo>
                    <a:pt x="2372431" y="93690"/>
                  </a:moveTo>
                  <a:lnTo>
                    <a:pt x="2408698" y="93690"/>
                  </a:lnTo>
                  <a:lnTo>
                    <a:pt x="2408698" y="223643"/>
                  </a:lnTo>
                  <a:cubicBezTo>
                    <a:pt x="2408698" y="244800"/>
                    <a:pt x="2411718" y="268978"/>
                    <a:pt x="2451008" y="268978"/>
                  </a:cubicBezTo>
                  <a:cubicBezTo>
                    <a:pt x="2472162" y="268978"/>
                    <a:pt x="2487272" y="262933"/>
                    <a:pt x="2499364" y="247821"/>
                  </a:cubicBezTo>
                  <a:cubicBezTo>
                    <a:pt x="2508429" y="235732"/>
                    <a:pt x="2508429" y="220622"/>
                    <a:pt x="2508429" y="211554"/>
                  </a:cubicBezTo>
                  <a:lnTo>
                    <a:pt x="2508429" y="96711"/>
                  </a:lnTo>
                  <a:lnTo>
                    <a:pt x="2547716" y="96711"/>
                  </a:lnTo>
                  <a:lnTo>
                    <a:pt x="2547716" y="259910"/>
                  </a:lnTo>
                  <a:cubicBezTo>
                    <a:pt x="2547716" y="262933"/>
                    <a:pt x="2547716" y="284087"/>
                    <a:pt x="2547716" y="296176"/>
                  </a:cubicBezTo>
                  <a:lnTo>
                    <a:pt x="2508429" y="296176"/>
                  </a:lnTo>
                  <a:lnTo>
                    <a:pt x="2508429" y="262933"/>
                  </a:lnTo>
                  <a:cubicBezTo>
                    <a:pt x="2502384" y="278043"/>
                    <a:pt x="2487272" y="299200"/>
                    <a:pt x="2444964" y="299200"/>
                  </a:cubicBezTo>
                  <a:cubicBezTo>
                    <a:pt x="2396606" y="299200"/>
                    <a:pt x="2372431" y="268978"/>
                    <a:pt x="2372431" y="229688"/>
                  </a:cubicBezTo>
                  <a:close/>
                  <a:moveTo>
                    <a:pt x="2127631" y="93690"/>
                  </a:moveTo>
                  <a:lnTo>
                    <a:pt x="2163898" y="93690"/>
                  </a:lnTo>
                  <a:lnTo>
                    <a:pt x="2163898" y="293155"/>
                  </a:lnTo>
                  <a:lnTo>
                    <a:pt x="2127631" y="293155"/>
                  </a:lnTo>
                  <a:close/>
                  <a:moveTo>
                    <a:pt x="1163550" y="93690"/>
                  </a:moveTo>
                  <a:lnTo>
                    <a:pt x="1202837" y="93690"/>
                  </a:lnTo>
                  <a:lnTo>
                    <a:pt x="1202837" y="132977"/>
                  </a:lnTo>
                  <a:cubicBezTo>
                    <a:pt x="1208881" y="105779"/>
                    <a:pt x="1233059" y="96711"/>
                    <a:pt x="1251192" y="93690"/>
                  </a:cubicBezTo>
                  <a:cubicBezTo>
                    <a:pt x="1263281" y="93690"/>
                    <a:pt x="1272349" y="93690"/>
                    <a:pt x="1278390" y="93690"/>
                  </a:cubicBezTo>
                  <a:lnTo>
                    <a:pt x="1278390" y="129956"/>
                  </a:lnTo>
                  <a:cubicBezTo>
                    <a:pt x="1278390" y="126933"/>
                    <a:pt x="1275370" y="126933"/>
                    <a:pt x="1272349" y="126933"/>
                  </a:cubicBezTo>
                  <a:cubicBezTo>
                    <a:pt x="1269325" y="126933"/>
                    <a:pt x="1263281" y="126933"/>
                    <a:pt x="1260257" y="126933"/>
                  </a:cubicBezTo>
                  <a:cubicBezTo>
                    <a:pt x="1214926" y="126933"/>
                    <a:pt x="1205861" y="154134"/>
                    <a:pt x="1205861" y="187377"/>
                  </a:cubicBezTo>
                  <a:lnTo>
                    <a:pt x="1205861" y="293155"/>
                  </a:lnTo>
                  <a:lnTo>
                    <a:pt x="1166571" y="293155"/>
                  </a:lnTo>
                  <a:lnTo>
                    <a:pt x="1166571" y="136001"/>
                  </a:lnTo>
                  <a:cubicBezTo>
                    <a:pt x="1166571" y="120888"/>
                    <a:pt x="1163550" y="105779"/>
                    <a:pt x="1163550" y="93690"/>
                  </a:cubicBezTo>
                  <a:close/>
                  <a:moveTo>
                    <a:pt x="1855633" y="90666"/>
                  </a:moveTo>
                  <a:cubicBezTo>
                    <a:pt x="1879811" y="90666"/>
                    <a:pt x="1916077" y="96711"/>
                    <a:pt x="1928166" y="120888"/>
                  </a:cubicBezTo>
                  <a:cubicBezTo>
                    <a:pt x="1934210" y="132977"/>
                    <a:pt x="1934210" y="142045"/>
                    <a:pt x="1934210" y="151110"/>
                  </a:cubicBezTo>
                  <a:lnTo>
                    <a:pt x="1894923" y="151110"/>
                  </a:lnTo>
                  <a:cubicBezTo>
                    <a:pt x="1894923" y="120888"/>
                    <a:pt x="1870745" y="117868"/>
                    <a:pt x="1855633" y="117868"/>
                  </a:cubicBezTo>
                  <a:cubicBezTo>
                    <a:pt x="1849588" y="117868"/>
                    <a:pt x="1813322" y="117868"/>
                    <a:pt x="1813322" y="148090"/>
                  </a:cubicBezTo>
                  <a:cubicBezTo>
                    <a:pt x="1813322" y="166223"/>
                    <a:pt x="1831455" y="169243"/>
                    <a:pt x="1840523" y="172267"/>
                  </a:cubicBezTo>
                  <a:cubicBezTo>
                    <a:pt x="1894923" y="184356"/>
                    <a:pt x="1907012" y="187377"/>
                    <a:pt x="1919101" y="199465"/>
                  </a:cubicBezTo>
                  <a:cubicBezTo>
                    <a:pt x="1931190" y="208534"/>
                    <a:pt x="1934210" y="223643"/>
                    <a:pt x="1934210" y="235732"/>
                  </a:cubicBezTo>
                  <a:cubicBezTo>
                    <a:pt x="1934210" y="259910"/>
                    <a:pt x="1922121" y="278043"/>
                    <a:pt x="1907012" y="287111"/>
                  </a:cubicBezTo>
                  <a:cubicBezTo>
                    <a:pt x="1888879" y="299200"/>
                    <a:pt x="1867722" y="302220"/>
                    <a:pt x="1846568" y="302220"/>
                  </a:cubicBezTo>
                  <a:cubicBezTo>
                    <a:pt x="1804257" y="302220"/>
                    <a:pt x="1767991" y="284087"/>
                    <a:pt x="1767991" y="235732"/>
                  </a:cubicBezTo>
                  <a:lnTo>
                    <a:pt x="1813322" y="235732"/>
                  </a:lnTo>
                  <a:cubicBezTo>
                    <a:pt x="1813322" y="250841"/>
                    <a:pt x="1822387" y="271998"/>
                    <a:pt x="1858657" y="271998"/>
                  </a:cubicBezTo>
                  <a:cubicBezTo>
                    <a:pt x="1873766" y="271998"/>
                    <a:pt x="1885855" y="268978"/>
                    <a:pt x="1894923" y="259910"/>
                  </a:cubicBezTo>
                  <a:cubicBezTo>
                    <a:pt x="1897944" y="256889"/>
                    <a:pt x="1900968" y="247821"/>
                    <a:pt x="1900968" y="241776"/>
                  </a:cubicBezTo>
                  <a:cubicBezTo>
                    <a:pt x="1900968" y="220622"/>
                    <a:pt x="1885855" y="217599"/>
                    <a:pt x="1855633" y="211554"/>
                  </a:cubicBezTo>
                  <a:cubicBezTo>
                    <a:pt x="1813322" y="202489"/>
                    <a:pt x="1777056" y="193421"/>
                    <a:pt x="1777056" y="151110"/>
                  </a:cubicBezTo>
                  <a:cubicBezTo>
                    <a:pt x="1777056" y="114844"/>
                    <a:pt x="1810301" y="90666"/>
                    <a:pt x="1855633" y="90666"/>
                  </a:cubicBezTo>
                  <a:close/>
                  <a:moveTo>
                    <a:pt x="2825758" y="87646"/>
                  </a:moveTo>
                  <a:cubicBezTo>
                    <a:pt x="2916425" y="87646"/>
                    <a:pt x="2913404" y="166223"/>
                    <a:pt x="2913404" y="199465"/>
                  </a:cubicBezTo>
                  <a:lnTo>
                    <a:pt x="2771362" y="199465"/>
                  </a:lnTo>
                  <a:cubicBezTo>
                    <a:pt x="2771362" y="241776"/>
                    <a:pt x="2786471" y="271998"/>
                    <a:pt x="2828782" y="271998"/>
                  </a:cubicBezTo>
                  <a:cubicBezTo>
                    <a:pt x="2852960" y="271998"/>
                    <a:pt x="2874117" y="259910"/>
                    <a:pt x="2877137" y="229688"/>
                  </a:cubicBezTo>
                  <a:lnTo>
                    <a:pt x="2913404" y="229688"/>
                  </a:lnTo>
                  <a:cubicBezTo>
                    <a:pt x="2913404" y="238756"/>
                    <a:pt x="2910380" y="256889"/>
                    <a:pt x="2895271" y="271998"/>
                  </a:cubicBezTo>
                  <a:cubicBezTo>
                    <a:pt x="2886203" y="281067"/>
                    <a:pt x="2865049" y="299200"/>
                    <a:pt x="2825758" y="299200"/>
                  </a:cubicBezTo>
                  <a:cubicBezTo>
                    <a:pt x="2762294" y="299200"/>
                    <a:pt x="2732072" y="259910"/>
                    <a:pt x="2732072" y="196445"/>
                  </a:cubicBezTo>
                  <a:cubicBezTo>
                    <a:pt x="2732072" y="157155"/>
                    <a:pt x="2741140" y="123912"/>
                    <a:pt x="2771362" y="102755"/>
                  </a:cubicBezTo>
                  <a:cubicBezTo>
                    <a:pt x="2789492" y="87646"/>
                    <a:pt x="2813673" y="87646"/>
                    <a:pt x="2825758" y="87646"/>
                  </a:cubicBezTo>
                  <a:close/>
                  <a:moveTo>
                    <a:pt x="1641055" y="87646"/>
                  </a:moveTo>
                  <a:cubicBezTo>
                    <a:pt x="1659191" y="87646"/>
                    <a:pt x="1713591" y="96711"/>
                    <a:pt x="1713591" y="157155"/>
                  </a:cubicBezTo>
                  <a:lnTo>
                    <a:pt x="1713591" y="293155"/>
                  </a:lnTo>
                  <a:lnTo>
                    <a:pt x="1674301" y="293155"/>
                  </a:lnTo>
                  <a:lnTo>
                    <a:pt x="1674301" y="166223"/>
                  </a:lnTo>
                  <a:cubicBezTo>
                    <a:pt x="1674301" y="154134"/>
                    <a:pt x="1671277" y="142045"/>
                    <a:pt x="1662212" y="132977"/>
                  </a:cubicBezTo>
                  <a:cubicBezTo>
                    <a:pt x="1653144" y="120888"/>
                    <a:pt x="1638034" y="117868"/>
                    <a:pt x="1625945" y="117868"/>
                  </a:cubicBezTo>
                  <a:cubicBezTo>
                    <a:pt x="1598747" y="117868"/>
                    <a:pt x="1574570" y="139021"/>
                    <a:pt x="1574570" y="178312"/>
                  </a:cubicBezTo>
                  <a:lnTo>
                    <a:pt x="1574570" y="293155"/>
                  </a:lnTo>
                  <a:lnTo>
                    <a:pt x="1541324" y="293155"/>
                  </a:lnTo>
                  <a:lnTo>
                    <a:pt x="1541324" y="114844"/>
                  </a:lnTo>
                  <a:lnTo>
                    <a:pt x="1541324" y="90666"/>
                  </a:lnTo>
                  <a:lnTo>
                    <a:pt x="1577590" y="90666"/>
                  </a:lnTo>
                  <a:lnTo>
                    <a:pt x="1577590" y="123912"/>
                  </a:lnTo>
                  <a:cubicBezTo>
                    <a:pt x="1580611" y="114844"/>
                    <a:pt x="1595723" y="87646"/>
                    <a:pt x="1641055" y="87646"/>
                  </a:cubicBezTo>
                  <a:close/>
                  <a:moveTo>
                    <a:pt x="1021505" y="87646"/>
                  </a:moveTo>
                  <a:cubicBezTo>
                    <a:pt x="1112171" y="87646"/>
                    <a:pt x="1109147" y="166223"/>
                    <a:pt x="1109147" y="199465"/>
                  </a:cubicBezTo>
                  <a:lnTo>
                    <a:pt x="967105" y="199465"/>
                  </a:lnTo>
                  <a:cubicBezTo>
                    <a:pt x="967105" y="241776"/>
                    <a:pt x="982218" y="271998"/>
                    <a:pt x="1024529" y="271998"/>
                  </a:cubicBezTo>
                  <a:cubicBezTo>
                    <a:pt x="1048703" y="271998"/>
                    <a:pt x="1069860" y="259910"/>
                    <a:pt x="1072884" y="229688"/>
                  </a:cubicBezTo>
                  <a:lnTo>
                    <a:pt x="1109147" y="229688"/>
                  </a:lnTo>
                  <a:cubicBezTo>
                    <a:pt x="1109147" y="238756"/>
                    <a:pt x="1106127" y="256889"/>
                    <a:pt x="1091017" y="271998"/>
                  </a:cubicBezTo>
                  <a:cubicBezTo>
                    <a:pt x="1081949" y="281067"/>
                    <a:pt x="1060795" y="299200"/>
                    <a:pt x="1021505" y="299200"/>
                  </a:cubicBezTo>
                  <a:cubicBezTo>
                    <a:pt x="958037" y="299200"/>
                    <a:pt x="927815" y="259910"/>
                    <a:pt x="927815" y="196445"/>
                  </a:cubicBezTo>
                  <a:cubicBezTo>
                    <a:pt x="927815" y="157155"/>
                    <a:pt x="936883" y="123912"/>
                    <a:pt x="967105" y="102755"/>
                  </a:cubicBezTo>
                  <a:cubicBezTo>
                    <a:pt x="985238" y="87646"/>
                    <a:pt x="1009416" y="87646"/>
                    <a:pt x="1021505" y="87646"/>
                  </a:cubicBezTo>
                  <a:close/>
                  <a:moveTo>
                    <a:pt x="815995" y="87646"/>
                  </a:moveTo>
                  <a:cubicBezTo>
                    <a:pt x="828084" y="87646"/>
                    <a:pt x="858306" y="90666"/>
                    <a:pt x="876439" y="111823"/>
                  </a:cubicBezTo>
                  <a:cubicBezTo>
                    <a:pt x="891552" y="129956"/>
                    <a:pt x="894572" y="145066"/>
                    <a:pt x="894572" y="157155"/>
                  </a:cubicBezTo>
                  <a:lnTo>
                    <a:pt x="855282" y="157155"/>
                  </a:lnTo>
                  <a:cubicBezTo>
                    <a:pt x="855282" y="148090"/>
                    <a:pt x="852261" y="114844"/>
                    <a:pt x="815995" y="114844"/>
                  </a:cubicBezTo>
                  <a:cubicBezTo>
                    <a:pt x="764616" y="114844"/>
                    <a:pt x="764616" y="175288"/>
                    <a:pt x="764616" y="190400"/>
                  </a:cubicBezTo>
                  <a:cubicBezTo>
                    <a:pt x="764616" y="229688"/>
                    <a:pt x="776705" y="268978"/>
                    <a:pt x="815995" y="268978"/>
                  </a:cubicBezTo>
                  <a:cubicBezTo>
                    <a:pt x="846217" y="268978"/>
                    <a:pt x="858306" y="247821"/>
                    <a:pt x="858306" y="226667"/>
                  </a:cubicBezTo>
                  <a:lnTo>
                    <a:pt x="897593" y="226667"/>
                  </a:lnTo>
                  <a:cubicBezTo>
                    <a:pt x="894572" y="265954"/>
                    <a:pt x="864350" y="299200"/>
                    <a:pt x="815995" y="299200"/>
                  </a:cubicBezTo>
                  <a:cubicBezTo>
                    <a:pt x="800886" y="299200"/>
                    <a:pt x="770663" y="296176"/>
                    <a:pt x="749506" y="271998"/>
                  </a:cubicBezTo>
                  <a:cubicBezTo>
                    <a:pt x="737418" y="259910"/>
                    <a:pt x="725329" y="238756"/>
                    <a:pt x="725329" y="196445"/>
                  </a:cubicBezTo>
                  <a:cubicBezTo>
                    <a:pt x="725329" y="111823"/>
                    <a:pt x="776705" y="87646"/>
                    <a:pt x="815995" y="87646"/>
                  </a:cubicBezTo>
                  <a:close/>
                  <a:moveTo>
                    <a:pt x="604441" y="87646"/>
                  </a:moveTo>
                  <a:cubicBezTo>
                    <a:pt x="622574" y="87646"/>
                    <a:pt x="676974" y="96711"/>
                    <a:pt x="676974" y="157155"/>
                  </a:cubicBezTo>
                  <a:lnTo>
                    <a:pt x="676974" y="293155"/>
                  </a:lnTo>
                  <a:lnTo>
                    <a:pt x="637683" y="293155"/>
                  </a:lnTo>
                  <a:lnTo>
                    <a:pt x="637683" y="166223"/>
                  </a:lnTo>
                  <a:cubicBezTo>
                    <a:pt x="637683" y="154134"/>
                    <a:pt x="637683" y="142045"/>
                    <a:pt x="625595" y="132977"/>
                  </a:cubicBezTo>
                  <a:cubicBezTo>
                    <a:pt x="616530" y="120888"/>
                    <a:pt x="601420" y="117868"/>
                    <a:pt x="589331" y="117868"/>
                  </a:cubicBezTo>
                  <a:cubicBezTo>
                    <a:pt x="562130" y="117868"/>
                    <a:pt x="537952" y="139021"/>
                    <a:pt x="537952" y="178312"/>
                  </a:cubicBezTo>
                  <a:lnTo>
                    <a:pt x="537952" y="293155"/>
                  </a:lnTo>
                  <a:lnTo>
                    <a:pt x="504706" y="293155"/>
                  </a:lnTo>
                  <a:lnTo>
                    <a:pt x="504706" y="114844"/>
                  </a:lnTo>
                  <a:lnTo>
                    <a:pt x="504706" y="90666"/>
                  </a:lnTo>
                  <a:lnTo>
                    <a:pt x="540976" y="90666"/>
                  </a:lnTo>
                  <a:lnTo>
                    <a:pt x="540976" y="123912"/>
                  </a:lnTo>
                  <a:cubicBezTo>
                    <a:pt x="543997" y="114844"/>
                    <a:pt x="559109" y="87646"/>
                    <a:pt x="604441" y="87646"/>
                  </a:cubicBezTo>
                  <a:close/>
                  <a:moveTo>
                    <a:pt x="365685" y="81601"/>
                  </a:moveTo>
                  <a:cubicBezTo>
                    <a:pt x="395907" y="81601"/>
                    <a:pt x="426129" y="90666"/>
                    <a:pt x="438221" y="111823"/>
                  </a:cubicBezTo>
                  <a:cubicBezTo>
                    <a:pt x="444262" y="123912"/>
                    <a:pt x="444262" y="132977"/>
                    <a:pt x="444262" y="142045"/>
                  </a:cubicBezTo>
                  <a:lnTo>
                    <a:pt x="441242" y="238756"/>
                  </a:lnTo>
                  <a:cubicBezTo>
                    <a:pt x="441242" y="241776"/>
                    <a:pt x="441242" y="268978"/>
                    <a:pt x="444262" y="290132"/>
                  </a:cubicBezTo>
                  <a:lnTo>
                    <a:pt x="404975" y="290132"/>
                  </a:lnTo>
                  <a:lnTo>
                    <a:pt x="404975" y="293155"/>
                  </a:lnTo>
                  <a:cubicBezTo>
                    <a:pt x="401952" y="284087"/>
                    <a:pt x="401952" y="271998"/>
                    <a:pt x="401952" y="262933"/>
                  </a:cubicBezTo>
                  <a:cubicBezTo>
                    <a:pt x="383818" y="296176"/>
                    <a:pt x="356620" y="299200"/>
                    <a:pt x="338487" y="299200"/>
                  </a:cubicBezTo>
                  <a:cubicBezTo>
                    <a:pt x="293152" y="299200"/>
                    <a:pt x="268975" y="271998"/>
                    <a:pt x="268975" y="238756"/>
                  </a:cubicBezTo>
                  <a:cubicBezTo>
                    <a:pt x="268975" y="223643"/>
                    <a:pt x="275019" y="196445"/>
                    <a:pt x="305241" y="178312"/>
                  </a:cubicBezTo>
                  <a:cubicBezTo>
                    <a:pt x="326398" y="166223"/>
                    <a:pt x="359641" y="166223"/>
                    <a:pt x="374753" y="166223"/>
                  </a:cubicBezTo>
                  <a:cubicBezTo>
                    <a:pt x="383818" y="166223"/>
                    <a:pt x="389863" y="166223"/>
                    <a:pt x="401952" y="166223"/>
                  </a:cubicBezTo>
                  <a:cubicBezTo>
                    <a:pt x="401952" y="142045"/>
                    <a:pt x="401952" y="129956"/>
                    <a:pt x="395907" y="120888"/>
                  </a:cubicBezTo>
                  <a:cubicBezTo>
                    <a:pt x="386842" y="111823"/>
                    <a:pt x="371729" y="108799"/>
                    <a:pt x="359641" y="108799"/>
                  </a:cubicBezTo>
                  <a:cubicBezTo>
                    <a:pt x="320354" y="108799"/>
                    <a:pt x="320354" y="136001"/>
                    <a:pt x="320354" y="142045"/>
                  </a:cubicBezTo>
                  <a:lnTo>
                    <a:pt x="284087" y="142045"/>
                  </a:lnTo>
                  <a:cubicBezTo>
                    <a:pt x="284087" y="132977"/>
                    <a:pt x="287111" y="117868"/>
                    <a:pt x="299197" y="102755"/>
                  </a:cubicBezTo>
                  <a:cubicBezTo>
                    <a:pt x="314309" y="84622"/>
                    <a:pt x="341507" y="81601"/>
                    <a:pt x="365685" y="81601"/>
                  </a:cubicBezTo>
                  <a:close/>
                  <a:moveTo>
                    <a:pt x="228718" y="78577"/>
                  </a:moveTo>
                  <a:lnTo>
                    <a:pt x="229688" y="78577"/>
                  </a:lnTo>
                  <a:lnTo>
                    <a:pt x="229688" y="81601"/>
                  </a:lnTo>
                  <a:close/>
                  <a:moveTo>
                    <a:pt x="2659539" y="36266"/>
                  </a:moveTo>
                  <a:lnTo>
                    <a:pt x="2659539" y="90666"/>
                  </a:lnTo>
                  <a:lnTo>
                    <a:pt x="2704870" y="90666"/>
                  </a:lnTo>
                  <a:lnTo>
                    <a:pt x="2704870" y="117868"/>
                  </a:lnTo>
                  <a:lnTo>
                    <a:pt x="2659539" y="117868"/>
                  </a:lnTo>
                  <a:lnTo>
                    <a:pt x="2659539" y="238756"/>
                  </a:lnTo>
                  <a:cubicBezTo>
                    <a:pt x="2659539" y="247821"/>
                    <a:pt x="2659539" y="265954"/>
                    <a:pt x="2686740" y="265954"/>
                  </a:cubicBezTo>
                  <a:cubicBezTo>
                    <a:pt x="2695805" y="265954"/>
                    <a:pt x="2701850" y="262933"/>
                    <a:pt x="2704870" y="262933"/>
                  </a:cubicBezTo>
                  <a:lnTo>
                    <a:pt x="2704870" y="293155"/>
                  </a:lnTo>
                  <a:cubicBezTo>
                    <a:pt x="2698826" y="296176"/>
                    <a:pt x="2689761" y="296176"/>
                    <a:pt x="2674648" y="296176"/>
                  </a:cubicBezTo>
                  <a:cubicBezTo>
                    <a:pt x="2638382" y="296176"/>
                    <a:pt x="2623272" y="287111"/>
                    <a:pt x="2623272" y="253865"/>
                  </a:cubicBezTo>
                  <a:lnTo>
                    <a:pt x="2623272" y="120888"/>
                  </a:lnTo>
                  <a:lnTo>
                    <a:pt x="2587006" y="120888"/>
                  </a:lnTo>
                  <a:lnTo>
                    <a:pt x="2587006" y="90666"/>
                  </a:lnTo>
                  <a:lnTo>
                    <a:pt x="2623272" y="90666"/>
                  </a:lnTo>
                  <a:lnTo>
                    <a:pt x="2623272" y="48355"/>
                  </a:lnTo>
                  <a:close/>
                  <a:moveTo>
                    <a:pt x="2281765" y="36266"/>
                  </a:moveTo>
                  <a:lnTo>
                    <a:pt x="2281765" y="90666"/>
                  </a:lnTo>
                  <a:lnTo>
                    <a:pt x="2327097" y="90666"/>
                  </a:lnTo>
                  <a:lnTo>
                    <a:pt x="2327097" y="117868"/>
                  </a:lnTo>
                  <a:lnTo>
                    <a:pt x="2281765" y="117868"/>
                  </a:lnTo>
                  <a:lnTo>
                    <a:pt x="2281765" y="238756"/>
                  </a:lnTo>
                  <a:cubicBezTo>
                    <a:pt x="2281765" y="247821"/>
                    <a:pt x="2281765" y="265954"/>
                    <a:pt x="2308963" y="265954"/>
                  </a:cubicBezTo>
                  <a:cubicBezTo>
                    <a:pt x="2318031" y="265954"/>
                    <a:pt x="2324076" y="262933"/>
                    <a:pt x="2327097" y="262933"/>
                  </a:cubicBezTo>
                  <a:lnTo>
                    <a:pt x="2327097" y="293155"/>
                  </a:lnTo>
                  <a:cubicBezTo>
                    <a:pt x="2321052" y="296176"/>
                    <a:pt x="2311987" y="296176"/>
                    <a:pt x="2296874" y="296176"/>
                  </a:cubicBezTo>
                  <a:cubicBezTo>
                    <a:pt x="2260608" y="296176"/>
                    <a:pt x="2245495" y="287111"/>
                    <a:pt x="2245495" y="253865"/>
                  </a:cubicBezTo>
                  <a:lnTo>
                    <a:pt x="2245495" y="120888"/>
                  </a:lnTo>
                  <a:lnTo>
                    <a:pt x="2209232" y="120888"/>
                  </a:lnTo>
                  <a:lnTo>
                    <a:pt x="2209232" y="90666"/>
                  </a:lnTo>
                  <a:lnTo>
                    <a:pt x="2245495" y="90666"/>
                  </a:lnTo>
                  <a:lnTo>
                    <a:pt x="2245495" y="48355"/>
                  </a:lnTo>
                  <a:close/>
                  <a:moveTo>
                    <a:pt x="2027900" y="36266"/>
                  </a:moveTo>
                  <a:lnTo>
                    <a:pt x="2027900" y="90666"/>
                  </a:lnTo>
                  <a:lnTo>
                    <a:pt x="2073232" y="90666"/>
                  </a:lnTo>
                  <a:lnTo>
                    <a:pt x="2073232" y="117868"/>
                  </a:lnTo>
                  <a:lnTo>
                    <a:pt x="2027900" y="117868"/>
                  </a:lnTo>
                  <a:lnTo>
                    <a:pt x="2027900" y="238756"/>
                  </a:lnTo>
                  <a:cubicBezTo>
                    <a:pt x="2027900" y="247821"/>
                    <a:pt x="2027900" y="265954"/>
                    <a:pt x="2055098" y="265954"/>
                  </a:cubicBezTo>
                  <a:cubicBezTo>
                    <a:pt x="2064163" y="265954"/>
                    <a:pt x="2070211" y="262933"/>
                    <a:pt x="2073232" y="262933"/>
                  </a:cubicBezTo>
                  <a:lnTo>
                    <a:pt x="2073232" y="293155"/>
                  </a:lnTo>
                  <a:cubicBezTo>
                    <a:pt x="2067187" y="296176"/>
                    <a:pt x="2058122" y="296176"/>
                    <a:pt x="2043009" y="296176"/>
                  </a:cubicBezTo>
                  <a:cubicBezTo>
                    <a:pt x="2006743" y="296176"/>
                    <a:pt x="1991634" y="287111"/>
                    <a:pt x="1991634" y="253865"/>
                  </a:cubicBezTo>
                  <a:lnTo>
                    <a:pt x="1991634" y="120888"/>
                  </a:lnTo>
                  <a:lnTo>
                    <a:pt x="1955367" y="120888"/>
                  </a:lnTo>
                  <a:lnTo>
                    <a:pt x="1955367" y="90666"/>
                  </a:lnTo>
                  <a:lnTo>
                    <a:pt x="1991634" y="90666"/>
                  </a:lnTo>
                  <a:lnTo>
                    <a:pt x="1991634" y="48355"/>
                  </a:lnTo>
                  <a:close/>
                  <a:moveTo>
                    <a:pt x="2124607" y="6044"/>
                  </a:moveTo>
                  <a:lnTo>
                    <a:pt x="2169942" y="6044"/>
                  </a:lnTo>
                  <a:lnTo>
                    <a:pt x="2169942" y="48355"/>
                  </a:lnTo>
                  <a:lnTo>
                    <a:pt x="2124607" y="48355"/>
                  </a:lnTo>
                  <a:close/>
                  <a:moveTo>
                    <a:pt x="1423459" y="3024"/>
                  </a:moveTo>
                  <a:lnTo>
                    <a:pt x="1462746" y="3024"/>
                  </a:lnTo>
                  <a:lnTo>
                    <a:pt x="1462746" y="293155"/>
                  </a:lnTo>
                  <a:lnTo>
                    <a:pt x="1423459" y="293155"/>
                  </a:lnTo>
                  <a:close/>
                  <a:moveTo>
                    <a:pt x="126933" y="0"/>
                  </a:moveTo>
                  <a:cubicBezTo>
                    <a:pt x="156400" y="0"/>
                    <a:pt x="196066" y="8501"/>
                    <a:pt x="216607" y="40801"/>
                  </a:cubicBezTo>
                  <a:lnTo>
                    <a:pt x="228718" y="78577"/>
                  </a:lnTo>
                  <a:lnTo>
                    <a:pt x="184353" y="78577"/>
                  </a:lnTo>
                  <a:cubicBezTo>
                    <a:pt x="181332" y="66489"/>
                    <a:pt x="175288" y="27201"/>
                    <a:pt x="120888" y="27201"/>
                  </a:cubicBezTo>
                  <a:cubicBezTo>
                    <a:pt x="51376" y="27201"/>
                    <a:pt x="39287" y="99734"/>
                    <a:pt x="39287" y="148090"/>
                  </a:cubicBezTo>
                  <a:cubicBezTo>
                    <a:pt x="39287" y="202489"/>
                    <a:pt x="54400" y="262933"/>
                    <a:pt x="120888" y="262933"/>
                  </a:cubicBezTo>
                  <a:cubicBezTo>
                    <a:pt x="139021" y="262933"/>
                    <a:pt x="157155" y="256889"/>
                    <a:pt x="169243" y="244800"/>
                  </a:cubicBezTo>
                  <a:cubicBezTo>
                    <a:pt x="181332" y="232711"/>
                    <a:pt x="184353" y="220622"/>
                    <a:pt x="184353" y="214578"/>
                  </a:cubicBezTo>
                  <a:lnTo>
                    <a:pt x="229688" y="214578"/>
                  </a:lnTo>
                  <a:cubicBezTo>
                    <a:pt x="223643" y="271998"/>
                    <a:pt x="169243" y="296176"/>
                    <a:pt x="120888" y="296176"/>
                  </a:cubicBezTo>
                  <a:cubicBezTo>
                    <a:pt x="21154" y="296176"/>
                    <a:pt x="0" y="208534"/>
                    <a:pt x="0" y="151110"/>
                  </a:cubicBezTo>
                  <a:cubicBezTo>
                    <a:pt x="0" y="90666"/>
                    <a:pt x="24178" y="0"/>
                    <a:pt x="126933" y="0"/>
                  </a:cubicBezTo>
                  <a:close/>
                </a:path>
              </a:pathLst>
            </a:custGeom>
            <a:solidFill>
              <a:schemeClr val="bg1"/>
            </a:solidFill>
          </p:spPr>
          <p:txBody>
            <a:bodyPr wrap="square" lIns="0" tIns="0" rIns="0" bIns="0" rtlCol="0" anchor="ctr">
              <a:noAutofit/>
            </a:bodyPr>
            <a:lstStyle/>
            <a:p>
              <a:pPr algn="ctr">
                <a:buSzPct val="100000"/>
              </a:pPr>
              <a:endParaRPr lang="en-GB" sz="1400" dirty="0">
                <a:solidFill>
                  <a:schemeClr val="bg1"/>
                </a:solidFill>
              </a:endParaRPr>
            </a:p>
          </p:txBody>
        </p:sp>
        <p:sp>
          <p:nvSpPr>
            <p:cNvPr id="33" name="Freeform: Shape 32">
              <a:extLst>
                <a:ext uri="{FF2B5EF4-FFF2-40B4-BE49-F238E27FC236}">
                  <a16:creationId xmlns:a16="http://schemas.microsoft.com/office/drawing/2014/main" id="{7E7B81E5-E3D1-471E-BB72-D76C61DEC09E}"/>
                </a:ext>
              </a:extLst>
            </p:cNvPr>
            <p:cNvSpPr/>
            <p:nvPr userDrawn="1"/>
          </p:nvSpPr>
          <p:spPr>
            <a:xfrm>
              <a:off x="443459" y="6619740"/>
              <a:ext cx="1107217" cy="144243"/>
            </a:xfrm>
            <a:custGeom>
              <a:avLst/>
              <a:gdLst>
                <a:gd name="connsiteX0" fmla="*/ 2055101 w 3294204"/>
                <a:gd name="connsiteY0" fmla="*/ 281067 h 429153"/>
                <a:gd name="connsiteX1" fmla="*/ 1961411 w 3294204"/>
                <a:gd name="connsiteY1" fmla="*/ 329422 h 429153"/>
                <a:gd name="connsiteX2" fmla="*/ 2003722 w 3294204"/>
                <a:gd name="connsiteY2" fmla="*/ 371733 h 429153"/>
                <a:gd name="connsiteX3" fmla="*/ 2039988 w 3294204"/>
                <a:gd name="connsiteY3" fmla="*/ 353600 h 429153"/>
                <a:gd name="connsiteX4" fmla="*/ 2055101 w 3294204"/>
                <a:gd name="connsiteY4" fmla="*/ 281067 h 429153"/>
                <a:gd name="connsiteX5" fmla="*/ 1251195 w 3294204"/>
                <a:gd name="connsiteY5" fmla="*/ 281067 h 429153"/>
                <a:gd name="connsiteX6" fmla="*/ 1157505 w 3294204"/>
                <a:gd name="connsiteY6" fmla="*/ 329422 h 429153"/>
                <a:gd name="connsiteX7" fmla="*/ 1199816 w 3294204"/>
                <a:gd name="connsiteY7" fmla="*/ 371733 h 429153"/>
                <a:gd name="connsiteX8" fmla="*/ 1236082 w 3294204"/>
                <a:gd name="connsiteY8" fmla="*/ 353600 h 429153"/>
                <a:gd name="connsiteX9" fmla="*/ 1251195 w 3294204"/>
                <a:gd name="connsiteY9" fmla="*/ 281067 h 429153"/>
                <a:gd name="connsiteX10" fmla="*/ 580263 w 3294204"/>
                <a:gd name="connsiteY10" fmla="*/ 281067 h 429153"/>
                <a:gd name="connsiteX11" fmla="*/ 486576 w 3294204"/>
                <a:gd name="connsiteY11" fmla="*/ 329422 h 429153"/>
                <a:gd name="connsiteX12" fmla="*/ 528887 w 3294204"/>
                <a:gd name="connsiteY12" fmla="*/ 371733 h 429153"/>
                <a:gd name="connsiteX13" fmla="*/ 565153 w 3294204"/>
                <a:gd name="connsiteY13" fmla="*/ 353600 h 429153"/>
                <a:gd name="connsiteX14" fmla="*/ 580263 w 3294204"/>
                <a:gd name="connsiteY14" fmla="*/ 281067 h 429153"/>
                <a:gd name="connsiteX15" fmla="*/ 1390216 w 3294204"/>
                <a:gd name="connsiteY15" fmla="*/ 232711 h 429153"/>
                <a:gd name="connsiteX16" fmla="*/ 1535282 w 3294204"/>
                <a:gd name="connsiteY16" fmla="*/ 232711 h 429153"/>
                <a:gd name="connsiteX17" fmla="*/ 1535282 w 3294204"/>
                <a:gd name="connsiteY17" fmla="*/ 299200 h 429153"/>
                <a:gd name="connsiteX18" fmla="*/ 1390216 w 3294204"/>
                <a:gd name="connsiteY18" fmla="*/ 299200 h 429153"/>
                <a:gd name="connsiteX19" fmla="*/ 2580961 w 3294204"/>
                <a:gd name="connsiteY19" fmla="*/ 178312 h 429153"/>
                <a:gd name="connsiteX20" fmla="*/ 2517497 w 3294204"/>
                <a:gd name="connsiteY20" fmla="*/ 268978 h 429153"/>
                <a:gd name="connsiteX21" fmla="*/ 2583985 w 3294204"/>
                <a:gd name="connsiteY21" fmla="*/ 368709 h 429153"/>
                <a:gd name="connsiteX22" fmla="*/ 2644429 w 3294204"/>
                <a:gd name="connsiteY22" fmla="*/ 278043 h 429153"/>
                <a:gd name="connsiteX23" fmla="*/ 2580961 w 3294204"/>
                <a:gd name="connsiteY23" fmla="*/ 178312 h 429153"/>
                <a:gd name="connsiteX24" fmla="*/ 2919451 w 3294204"/>
                <a:gd name="connsiteY24" fmla="*/ 175288 h 429153"/>
                <a:gd name="connsiteX25" fmla="*/ 2865051 w 3294204"/>
                <a:gd name="connsiteY25" fmla="*/ 241776 h 429153"/>
                <a:gd name="connsiteX26" fmla="*/ 2970827 w 3294204"/>
                <a:gd name="connsiteY26" fmla="*/ 241776 h 429153"/>
                <a:gd name="connsiteX27" fmla="*/ 2919451 w 3294204"/>
                <a:gd name="connsiteY27" fmla="*/ 175288 h 429153"/>
                <a:gd name="connsiteX28" fmla="*/ 3109848 w 3294204"/>
                <a:gd name="connsiteY28" fmla="*/ 123912 h 429153"/>
                <a:gd name="connsiteX29" fmla="*/ 3191449 w 3294204"/>
                <a:gd name="connsiteY29" fmla="*/ 123912 h 429153"/>
                <a:gd name="connsiteX30" fmla="*/ 3194470 w 3294204"/>
                <a:gd name="connsiteY30" fmla="*/ 181332 h 429153"/>
                <a:gd name="connsiteX31" fmla="*/ 3294204 w 3294204"/>
                <a:gd name="connsiteY31" fmla="*/ 123912 h 429153"/>
                <a:gd name="connsiteX32" fmla="*/ 3294204 w 3294204"/>
                <a:gd name="connsiteY32" fmla="*/ 202489 h 429153"/>
                <a:gd name="connsiteX33" fmla="*/ 3200514 w 3294204"/>
                <a:gd name="connsiteY33" fmla="*/ 275022 h 429153"/>
                <a:gd name="connsiteX34" fmla="*/ 3200514 w 3294204"/>
                <a:gd name="connsiteY34" fmla="*/ 420088 h 429153"/>
                <a:gd name="connsiteX35" fmla="*/ 3112872 w 3294204"/>
                <a:gd name="connsiteY35" fmla="*/ 420088 h 429153"/>
                <a:gd name="connsiteX36" fmla="*/ 3112872 w 3294204"/>
                <a:gd name="connsiteY36" fmla="*/ 196445 h 429153"/>
                <a:gd name="connsiteX37" fmla="*/ 3109848 w 3294204"/>
                <a:gd name="connsiteY37" fmla="*/ 123912 h 429153"/>
                <a:gd name="connsiteX38" fmla="*/ 2209232 w 3294204"/>
                <a:gd name="connsiteY38" fmla="*/ 123912 h 429153"/>
                <a:gd name="connsiteX39" fmla="*/ 2290833 w 3294204"/>
                <a:gd name="connsiteY39" fmla="*/ 123912 h 429153"/>
                <a:gd name="connsiteX40" fmla="*/ 2293853 w 3294204"/>
                <a:gd name="connsiteY40" fmla="*/ 181332 h 429153"/>
                <a:gd name="connsiteX41" fmla="*/ 2393585 w 3294204"/>
                <a:gd name="connsiteY41" fmla="*/ 123912 h 429153"/>
                <a:gd name="connsiteX42" fmla="*/ 2393585 w 3294204"/>
                <a:gd name="connsiteY42" fmla="*/ 202489 h 429153"/>
                <a:gd name="connsiteX43" fmla="*/ 2299898 w 3294204"/>
                <a:gd name="connsiteY43" fmla="*/ 275022 h 429153"/>
                <a:gd name="connsiteX44" fmla="*/ 2299898 w 3294204"/>
                <a:gd name="connsiteY44" fmla="*/ 420088 h 429153"/>
                <a:gd name="connsiteX45" fmla="*/ 2212252 w 3294204"/>
                <a:gd name="connsiteY45" fmla="*/ 420088 h 429153"/>
                <a:gd name="connsiteX46" fmla="*/ 2212252 w 3294204"/>
                <a:gd name="connsiteY46" fmla="*/ 196445 h 429153"/>
                <a:gd name="connsiteX47" fmla="*/ 2209232 w 3294204"/>
                <a:gd name="connsiteY47" fmla="*/ 123912 h 429153"/>
                <a:gd name="connsiteX48" fmla="*/ 2018835 w 3294204"/>
                <a:gd name="connsiteY48" fmla="*/ 120888 h 429153"/>
                <a:gd name="connsiteX49" fmla="*/ 2124610 w 3294204"/>
                <a:gd name="connsiteY49" fmla="*/ 160178 h 429153"/>
                <a:gd name="connsiteX50" fmla="*/ 2145767 w 3294204"/>
                <a:gd name="connsiteY50" fmla="*/ 232711 h 429153"/>
                <a:gd name="connsiteX51" fmla="*/ 2145767 w 3294204"/>
                <a:gd name="connsiteY51" fmla="*/ 350576 h 429153"/>
                <a:gd name="connsiteX52" fmla="*/ 2151808 w 3294204"/>
                <a:gd name="connsiteY52" fmla="*/ 426132 h 429153"/>
                <a:gd name="connsiteX53" fmla="*/ 2067190 w 3294204"/>
                <a:gd name="connsiteY53" fmla="*/ 426132 h 429153"/>
                <a:gd name="connsiteX54" fmla="*/ 2067190 w 3294204"/>
                <a:gd name="connsiteY54" fmla="*/ 420088 h 429153"/>
                <a:gd name="connsiteX55" fmla="*/ 2064166 w 3294204"/>
                <a:gd name="connsiteY55" fmla="*/ 380798 h 429153"/>
                <a:gd name="connsiteX56" fmla="*/ 1976524 w 3294204"/>
                <a:gd name="connsiteY56" fmla="*/ 429153 h 429153"/>
                <a:gd name="connsiteX57" fmla="*/ 1903991 w 3294204"/>
                <a:gd name="connsiteY57" fmla="*/ 404975 h 429153"/>
                <a:gd name="connsiteX58" fmla="*/ 1879810 w 3294204"/>
                <a:gd name="connsiteY58" fmla="*/ 341511 h 429153"/>
                <a:gd name="connsiteX59" fmla="*/ 1943278 w 3294204"/>
                <a:gd name="connsiteY59" fmla="*/ 250845 h 429153"/>
                <a:gd name="connsiteX60" fmla="*/ 2061142 w 3294204"/>
                <a:gd name="connsiteY60" fmla="*/ 235732 h 429153"/>
                <a:gd name="connsiteX61" fmla="*/ 2058122 w 3294204"/>
                <a:gd name="connsiteY61" fmla="*/ 196445 h 429153"/>
                <a:gd name="connsiteX62" fmla="*/ 2018835 w 3294204"/>
                <a:gd name="connsiteY62" fmla="*/ 172267 h 429153"/>
                <a:gd name="connsiteX63" fmla="*/ 1985589 w 3294204"/>
                <a:gd name="connsiteY63" fmla="*/ 187377 h 429153"/>
                <a:gd name="connsiteX64" fmla="*/ 1979544 w 3294204"/>
                <a:gd name="connsiteY64" fmla="*/ 214578 h 429153"/>
                <a:gd name="connsiteX65" fmla="*/ 1894923 w 3294204"/>
                <a:gd name="connsiteY65" fmla="*/ 214578 h 429153"/>
                <a:gd name="connsiteX66" fmla="*/ 1928169 w 3294204"/>
                <a:gd name="connsiteY66" fmla="*/ 145066 h 429153"/>
                <a:gd name="connsiteX67" fmla="*/ 2018835 w 3294204"/>
                <a:gd name="connsiteY67" fmla="*/ 120888 h 429153"/>
                <a:gd name="connsiteX68" fmla="*/ 1214925 w 3294204"/>
                <a:gd name="connsiteY68" fmla="*/ 120888 h 429153"/>
                <a:gd name="connsiteX69" fmla="*/ 1320704 w 3294204"/>
                <a:gd name="connsiteY69" fmla="*/ 160178 h 429153"/>
                <a:gd name="connsiteX70" fmla="*/ 1341861 w 3294204"/>
                <a:gd name="connsiteY70" fmla="*/ 232711 h 429153"/>
                <a:gd name="connsiteX71" fmla="*/ 1341861 w 3294204"/>
                <a:gd name="connsiteY71" fmla="*/ 350576 h 429153"/>
                <a:gd name="connsiteX72" fmla="*/ 1347902 w 3294204"/>
                <a:gd name="connsiteY72" fmla="*/ 426132 h 429153"/>
                <a:gd name="connsiteX73" fmla="*/ 1263284 w 3294204"/>
                <a:gd name="connsiteY73" fmla="*/ 426132 h 429153"/>
                <a:gd name="connsiteX74" fmla="*/ 1263284 w 3294204"/>
                <a:gd name="connsiteY74" fmla="*/ 420088 h 429153"/>
                <a:gd name="connsiteX75" fmla="*/ 1260260 w 3294204"/>
                <a:gd name="connsiteY75" fmla="*/ 380798 h 429153"/>
                <a:gd name="connsiteX76" fmla="*/ 1172618 w 3294204"/>
                <a:gd name="connsiteY76" fmla="*/ 429153 h 429153"/>
                <a:gd name="connsiteX77" fmla="*/ 1100085 w 3294204"/>
                <a:gd name="connsiteY77" fmla="*/ 404975 h 429153"/>
                <a:gd name="connsiteX78" fmla="*/ 1075904 w 3294204"/>
                <a:gd name="connsiteY78" fmla="*/ 341511 h 429153"/>
                <a:gd name="connsiteX79" fmla="*/ 1139372 w 3294204"/>
                <a:gd name="connsiteY79" fmla="*/ 250845 h 429153"/>
                <a:gd name="connsiteX80" fmla="*/ 1257236 w 3294204"/>
                <a:gd name="connsiteY80" fmla="*/ 235732 h 429153"/>
                <a:gd name="connsiteX81" fmla="*/ 1254216 w 3294204"/>
                <a:gd name="connsiteY81" fmla="*/ 196445 h 429153"/>
                <a:gd name="connsiteX82" fmla="*/ 1214925 w 3294204"/>
                <a:gd name="connsiteY82" fmla="*/ 172267 h 429153"/>
                <a:gd name="connsiteX83" fmla="*/ 1181683 w 3294204"/>
                <a:gd name="connsiteY83" fmla="*/ 187377 h 429153"/>
                <a:gd name="connsiteX84" fmla="*/ 1175638 w 3294204"/>
                <a:gd name="connsiteY84" fmla="*/ 214578 h 429153"/>
                <a:gd name="connsiteX85" fmla="*/ 1091017 w 3294204"/>
                <a:gd name="connsiteY85" fmla="*/ 214578 h 429153"/>
                <a:gd name="connsiteX86" fmla="*/ 1124259 w 3294204"/>
                <a:gd name="connsiteY86" fmla="*/ 145066 h 429153"/>
                <a:gd name="connsiteX87" fmla="*/ 1214925 w 3294204"/>
                <a:gd name="connsiteY87" fmla="*/ 120888 h 429153"/>
                <a:gd name="connsiteX88" fmla="*/ 543996 w 3294204"/>
                <a:gd name="connsiteY88" fmla="*/ 120888 h 429153"/>
                <a:gd name="connsiteX89" fmla="*/ 649775 w 3294204"/>
                <a:gd name="connsiteY89" fmla="*/ 160178 h 429153"/>
                <a:gd name="connsiteX90" fmla="*/ 670929 w 3294204"/>
                <a:gd name="connsiteY90" fmla="*/ 232711 h 429153"/>
                <a:gd name="connsiteX91" fmla="*/ 670929 w 3294204"/>
                <a:gd name="connsiteY91" fmla="*/ 350576 h 429153"/>
                <a:gd name="connsiteX92" fmla="*/ 676976 w 3294204"/>
                <a:gd name="connsiteY92" fmla="*/ 426132 h 429153"/>
                <a:gd name="connsiteX93" fmla="*/ 592352 w 3294204"/>
                <a:gd name="connsiteY93" fmla="*/ 426132 h 429153"/>
                <a:gd name="connsiteX94" fmla="*/ 592352 w 3294204"/>
                <a:gd name="connsiteY94" fmla="*/ 420088 h 429153"/>
                <a:gd name="connsiteX95" fmla="*/ 589331 w 3294204"/>
                <a:gd name="connsiteY95" fmla="*/ 380798 h 429153"/>
                <a:gd name="connsiteX96" fmla="*/ 501685 w 3294204"/>
                <a:gd name="connsiteY96" fmla="*/ 429153 h 429153"/>
                <a:gd name="connsiteX97" fmla="*/ 429156 w 3294204"/>
                <a:gd name="connsiteY97" fmla="*/ 404975 h 429153"/>
                <a:gd name="connsiteX98" fmla="*/ 404978 w 3294204"/>
                <a:gd name="connsiteY98" fmla="*/ 341511 h 429153"/>
                <a:gd name="connsiteX99" fmla="*/ 468443 w 3294204"/>
                <a:gd name="connsiteY99" fmla="*/ 250845 h 429153"/>
                <a:gd name="connsiteX100" fmla="*/ 586310 w 3294204"/>
                <a:gd name="connsiteY100" fmla="*/ 235732 h 429153"/>
                <a:gd name="connsiteX101" fmla="*/ 583286 w 3294204"/>
                <a:gd name="connsiteY101" fmla="*/ 196445 h 429153"/>
                <a:gd name="connsiteX102" fmla="*/ 543996 w 3294204"/>
                <a:gd name="connsiteY102" fmla="*/ 172267 h 429153"/>
                <a:gd name="connsiteX103" fmla="*/ 510754 w 3294204"/>
                <a:gd name="connsiteY103" fmla="*/ 187377 h 429153"/>
                <a:gd name="connsiteX104" fmla="*/ 504709 w 3294204"/>
                <a:gd name="connsiteY104" fmla="*/ 214578 h 429153"/>
                <a:gd name="connsiteX105" fmla="*/ 420088 w 3294204"/>
                <a:gd name="connsiteY105" fmla="*/ 214578 h 429153"/>
                <a:gd name="connsiteX106" fmla="*/ 453330 w 3294204"/>
                <a:gd name="connsiteY106" fmla="*/ 145066 h 429153"/>
                <a:gd name="connsiteX107" fmla="*/ 543996 w 3294204"/>
                <a:gd name="connsiteY107" fmla="*/ 120888 h 429153"/>
                <a:gd name="connsiteX108" fmla="*/ 915729 w 3294204"/>
                <a:gd name="connsiteY108" fmla="*/ 117868 h 429153"/>
                <a:gd name="connsiteX109" fmla="*/ 1006395 w 3294204"/>
                <a:gd name="connsiteY109" fmla="*/ 172267 h 429153"/>
                <a:gd name="connsiteX110" fmla="*/ 1015460 w 3294204"/>
                <a:gd name="connsiteY110" fmla="*/ 259910 h 429153"/>
                <a:gd name="connsiteX111" fmla="*/ 1015460 w 3294204"/>
                <a:gd name="connsiteY111" fmla="*/ 420088 h 429153"/>
                <a:gd name="connsiteX112" fmla="*/ 927818 w 3294204"/>
                <a:gd name="connsiteY112" fmla="*/ 420088 h 429153"/>
                <a:gd name="connsiteX113" fmla="*/ 927818 w 3294204"/>
                <a:gd name="connsiteY113" fmla="*/ 235732 h 429153"/>
                <a:gd name="connsiteX114" fmla="*/ 921773 w 3294204"/>
                <a:gd name="connsiteY114" fmla="*/ 202489 h 429153"/>
                <a:gd name="connsiteX115" fmla="*/ 879462 w 3294204"/>
                <a:gd name="connsiteY115" fmla="*/ 178312 h 429153"/>
                <a:gd name="connsiteX116" fmla="*/ 834128 w 3294204"/>
                <a:gd name="connsiteY116" fmla="*/ 202489 h 429153"/>
                <a:gd name="connsiteX117" fmla="*/ 825063 w 3294204"/>
                <a:gd name="connsiteY117" fmla="*/ 247821 h 429153"/>
                <a:gd name="connsiteX118" fmla="*/ 825063 w 3294204"/>
                <a:gd name="connsiteY118" fmla="*/ 420088 h 429153"/>
                <a:gd name="connsiteX119" fmla="*/ 737420 w 3294204"/>
                <a:gd name="connsiteY119" fmla="*/ 420088 h 429153"/>
                <a:gd name="connsiteX120" fmla="*/ 737420 w 3294204"/>
                <a:gd name="connsiteY120" fmla="*/ 178312 h 429153"/>
                <a:gd name="connsiteX121" fmla="*/ 734397 w 3294204"/>
                <a:gd name="connsiteY121" fmla="*/ 123912 h 429153"/>
                <a:gd name="connsiteX122" fmla="*/ 815995 w 3294204"/>
                <a:gd name="connsiteY122" fmla="*/ 123912 h 429153"/>
                <a:gd name="connsiteX123" fmla="*/ 819018 w 3294204"/>
                <a:gd name="connsiteY123" fmla="*/ 169244 h 429153"/>
                <a:gd name="connsiteX124" fmla="*/ 915729 w 3294204"/>
                <a:gd name="connsiteY124" fmla="*/ 117868 h 429153"/>
                <a:gd name="connsiteX125" fmla="*/ 2919451 w 3294204"/>
                <a:gd name="connsiteY125" fmla="*/ 114844 h 429153"/>
                <a:gd name="connsiteX126" fmla="*/ 3037315 w 3294204"/>
                <a:gd name="connsiteY126" fmla="*/ 187377 h 429153"/>
                <a:gd name="connsiteX127" fmla="*/ 3055449 w 3294204"/>
                <a:gd name="connsiteY127" fmla="*/ 296176 h 429153"/>
                <a:gd name="connsiteX128" fmla="*/ 2859007 w 3294204"/>
                <a:gd name="connsiteY128" fmla="*/ 296176 h 429153"/>
                <a:gd name="connsiteX129" fmla="*/ 2919451 w 3294204"/>
                <a:gd name="connsiteY129" fmla="*/ 374753 h 429153"/>
                <a:gd name="connsiteX130" fmla="*/ 2970827 w 3294204"/>
                <a:gd name="connsiteY130" fmla="*/ 332443 h 429153"/>
                <a:gd name="connsiteX131" fmla="*/ 3049404 w 3294204"/>
                <a:gd name="connsiteY131" fmla="*/ 332443 h 429153"/>
                <a:gd name="connsiteX132" fmla="*/ 3022206 w 3294204"/>
                <a:gd name="connsiteY132" fmla="*/ 395907 h 429153"/>
                <a:gd name="connsiteX133" fmla="*/ 2919451 w 3294204"/>
                <a:gd name="connsiteY133" fmla="*/ 429153 h 429153"/>
                <a:gd name="connsiteX134" fmla="*/ 2816693 w 3294204"/>
                <a:gd name="connsiteY134" fmla="*/ 392887 h 429153"/>
                <a:gd name="connsiteX135" fmla="*/ 2777406 w 3294204"/>
                <a:gd name="connsiteY135" fmla="*/ 278043 h 429153"/>
                <a:gd name="connsiteX136" fmla="*/ 2837850 w 3294204"/>
                <a:gd name="connsiteY136" fmla="*/ 139021 h 429153"/>
                <a:gd name="connsiteX137" fmla="*/ 2919451 w 3294204"/>
                <a:gd name="connsiteY137" fmla="*/ 114844 h 429153"/>
                <a:gd name="connsiteX138" fmla="*/ 149978 w 3294204"/>
                <a:gd name="connsiteY138" fmla="*/ 68756 h 429153"/>
                <a:gd name="connsiteX139" fmla="*/ 90666 w 3294204"/>
                <a:gd name="connsiteY139" fmla="*/ 69512 h 429153"/>
                <a:gd name="connsiteX140" fmla="*/ 90666 w 3294204"/>
                <a:gd name="connsiteY140" fmla="*/ 350576 h 429153"/>
                <a:gd name="connsiteX141" fmla="*/ 126932 w 3294204"/>
                <a:gd name="connsiteY141" fmla="*/ 350576 h 429153"/>
                <a:gd name="connsiteX142" fmla="*/ 223646 w 3294204"/>
                <a:gd name="connsiteY142" fmla="*/ 320354 h 429153"/>
                <a:gd name="connsiteX143" fmla="*/ 262933 w 3294204"/>
                <a:gd name="connsiteY143" fmla="*/ 202489 h 429153"/>
                <a:gd name="connsiteX144" fmla="*/ 184356 w 3294204"/>
                <a:gd name="connsiteY144" fmla="*/ 72533 h 429153"/>
                <a:gd name="connsiteX145" fmla="*/ 149978 w 3294204"/>
                <a:gd name="connsiteY145" fmla="*/ 68756 h 429153"/>
                <a:gd name="connsiteX146" fmla="*/ 2435899 w 3294204"/>
                <a:gd name="connsiteY146" fmla="*/ 0 h 429153"/>
                <a:gd name="connsiteX147" fmla="*/ 2520517 w 3294204"/>
                <a:gd name="connsiteY147" fmla="*/ 0 h 429153"/>
                <a:gd name="connsiteX148" fmla="*/ 2520517 w 3294204"/>
                <a:gd name="connsiteY148" fmla="*/ 160178 h 429153"/>
                <a:gd name="connsiteX149" fmla="*/ 2605139 w 3294204"/>
                <a:gd name="connsiteY149" fmla="*/ 120888 h 429153"/>
                <a:gd name="connsiteX150" fmla="*/ 2735095 w 3294204"/>
                <a:gd name="connsiteY150" fmla="*/ 278043 h 429153"/>
                <a:gd name="connsiteX151" fmla="*/ 2611183 w 3294204"/>
                <a:gd name="connsiteY151" fmla="*/ 426132 h 429153"/>
                <a:gd name="connsiteX152" fmla="*/ 2523541 w 3294204"/>
                <a:gd name="connsiteY152" fmla="*/ 377777 h 429153"/>
                <a:gd name="connsiteX153" fmla="*/ 2520517 w 3294204"/>
                <a:gd name="connsiteY153" fmla="*/ 420088 h 429153"/>
                <a:gd name="connsiteX154" fmla="*/ 2435899 w 3294204"/>
                <a:gd name="connsiteY154" fmla="*/ 420088 h 429153"/>
                <a:gd name="connsiteX155" fmla="*/ 1598747 w 3294204"/>
                <a:gd name="connsiteY155" fmla="*/ 0 h 429153"/>
                <a:gd name="connsiteX156" fmla="*/ 1870745 w 3294204"/>
                <a:gd name="connsiteY156" fmla="*/ 0 h 429153"/>
                <a:gd name="connsiteX157" fmla="*/ 1870745 w 3294204"/>
                <a:gd name="connsiteY157" fmla="*/ 66489 h 429153"/>
                <a:gd name="connsiteX158" fmla="*/ 1689413 w 3294204"/>
                <a:gd name="connsiteY158" fmla="*/ 66489 h 429153"/>
                <a:gd name="connsiteX159" fmla="*/ 1689413 w 3294204"/>
                <a:gd name="connsiteY159" fmla="*/ 169244 h 429153"/>
                <a:gd name="connsiteX160" fmla="*/ 1858656 w 3294204"/>
                <a:gd name="connsiteY160" fmla="*/ 169244 h 429153"/>
                <a:gd name="connsiteX161" fmla="*/ 1858656 w 3294204"/>
                <a:gd name="connsiteY161" fmla="*/ 238756 h 429153"/>
                <a:gd name="connsiteX162" fmla="*/ 1689413 w 3294204"/>
                <a:gd name="connsiteY162" fmla="*/ 238756 h 429153"/>
                <a:gd name="connsiteX163" fmla="*/ 1689413 w 3294204"/>
                <a:gd name="connsiteY163" fmla="*/ 420088 h 429153"/>
                <a:gd name="connsiteX164" fmla="*/ 1598747 w 3294204"/>
                <a:gd name="connsiteY164" fmla="*/ 420088 h 429153"/>
                <a:gd name="connsiteX165" fmla="*/ 0 w 3294204"/>
                <a:gd name="connsiteY165" fmla="*/ 0 h 429153"/>
                <a:gd name="connsiteX166" fmla="*/ 139021 w 3294204"/>
                <a:gd name="connsiteY166" fmla="*/ 0 h 429153"/>
                <a:gd name="connsiteX167" fmla="*/ 284090 w 3294204"/>
                <a:gd name="connsiteY167" fmla="*/ 39290 h 429153"/>
                <a:gd name="connsiteX168" fmla="*/ 356620 w 3294204"/>
                <a:gd name="connsiteY168" fmla="*/ 205510 h 429153"/>
                <a:gd name="connsiteX169" fmla="*/ 208533 w 3294204"/>
                <a:gd name="connsiteY169" fmla="*/ 417064 h 429153"/>
                <a:gd name="connsiteX170" fmla="*/ 132980 w 3294204"/>
                <a:gd name="connsiteY170" fmla="*/ 423109 h 429153"/>
                <a:gd name="connsiteX171" fmla="*/ 0 w 3294204"/>
                <a:gd name="connsiteY171" fmla="*/ 423109 h 42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3294204" h="429153">
                  <a:moveTo>
                    <a:pt x="2055101" y="281067"/>
                  </a:moveTo>
                  <a:cubicBezTo>
                    <a:pt x="2000698" y="278043"/>
                    <a:pt x="1961411" y="293155"/>
                    <a:pt x="1961411" y="329422"/>
                  </a:cubicBezTo>
                  <a:cubicBezTo>
                    <a:pt x="1961411" y="350576"/>
                    <a:pt x="1973500" y="371733"/>
                    <a:pt x="2003722" y="371733"/>
                  </a:cubicBezTo>
                  <a:cubicBezTo>
                    <a:pt x="2018835" y="371733"/>
                    <a:pt x="2030920" y="362665"/>
                    <a:pt x="2039988" y="353600"/>
                  </a:cubicBezTo>
                  <a:cubicBezTo>
                    <a:pt x="2055101" y="335463"/>
                    <a:pt x="2055101" y="311289"/>
                    <a:pt x="2055101" y="281067"/>
                  </a:cubicBezTo>
                  <a:close/>
                  <a:moveTo>
                    <a:pt x="1251195" y="281067"/>
                  </a:moveTo>
                  <a:cubicBezTo>
                    <a:pt x="1196792" y="278043"/>
                    <a:pt x="1157505" y="293155"/>
                    <a:pt x="1157505" y="329422"/>
                  </a:cubicBezTo>
                  <a:cubicBezTo>
                    <a:pt x="1157505" y="350576"/>
                    <a:pt x="1169594" y="371733"/>
                    <a:pt x="1199816" y="371733"/>
                  </a:cubicBezTo>
                  <a:cubicBezTo>
                    <a:pt x="1214925" y="371733"/>
                    <a:pt x="1227014" y="362665"/>
                    <a:pt x="1236082" y="353600"/>
                  </a:cubicBezTo>
                  <a:cubicBezTo>
                    <a:pt x="1251195" y="335463"/>
                    <a:pt x="1251195" y="311289"/>
                    <a:pt x="1251195" y="281067"/>
                  </a:cubicBezTo>
                  <a:close/>
                  <a:moveTo>
                    <a:pt x="580263" y="281067"/>
                  </a:moveTo>
                  <a:cubicBezTo>
                    <a:pt x="525866" y="278043"/>
                    <a:pt x="486576" y="293155"/>
                    <a:pt x="486576" y="329422"/>
                  </a:cubicBezTo>
                  <a:cubicBezTo>
                    <a:pt x="486576" y="350576"/>
                    <a:pt x="498665" y="371733"/>
                    <a:pt x="528887" y="371733"/>
                  </a:cubicBezTo>
                  <a:cubicBezTo>
                    <a:pt x="543996" y="371733"/>
                    <a:pt x="556088" y="362665"/>
                    <a:pt x="565153" y="353600"/>
                  </a:cubicBezTo>
                  <a:cubicBezTo>
                    <a:pt x="580263" y="335463"/>
                    <a:pt x="580263" y="311289"/>
                    <a:pt x="580263" y="281067"/>
                  </a:cubicBezTo>
                  <a:close/>
                  <a:moveTo>
                    <a:pt x="1390216" y="232711"/>
                  </a:moveTo>
                  <a:lnTo>
                    <a:pt x="1535282" y="232711"/>
                  </a:lnTo>
                  <a:lnTo>
                    <a:pt x="1535282" y="299200"/>
                  </a:lnTo>
                  <a:lnTo>
                    <a:pt x="1390216" y="299200"/>
                  </a:lnTo>
                  <a:close/>
                  <a:moveTo>
                    <a:pt x="2580961" y="178312"/>
                  </a:moveTo>
                  <a:cubicBezTo>
                    <a:pt x="2517497" y="178312"/>
                    <a:pt x="2517497" y="250845"/>
                    <a:pt x="2517497" y="268978"/>
                  </a:cubicBezTo>
                  <a:cubicBezTo>
                    <a:pt x="2517497" y="335463"/>
                    <a:pt x="2544695" y="368709"/>
                    <a:pt x="2583985" y="368709"/>
                  </a:cubicBezTo>
                  <a:cubicBezTo>
                    <a:pt x="2644429" y="368709"/>
                    <a:pt x="2644429" y="293155"/>
                    <a:pt x="2644429" y="278043"/>
                  </a:cubicBezTo>
                  <a:cubicBezTo>
                    <a:pt x="2644429" y="256889"/>
                    <a:pt x="2644429" y="178312"/>
                    <a:pt x="2580961" y="178312"/>
                  </a:cubicBezTo>
                  <a:close/>
                  <a:moveTo>
                    <a:pt x="2919451" y="175288"/>
                  </a:moveTo>
                  <a:cubicBezTo>
                    <a:pt x="2880161" y="175288"/>
                    <a:pt x="2865051" y="205510"/>
                    <a:pt x="2865051" y="241776"/>
                  </a:cubicBezTo>
                  <a:lnTo>
                    <a:pt x="2970827" y="241776"/>
                  </a:lnTo>
                  <a:cubicBezTo>
                    <a:pt x="2970827" y="229688"/>
                    <a:pt x="2970827" y="175288"/>
                    <a:pt x="2919451" y="175288"/>
                  </a:cubicBezTo>
                  <a:close/>
                  <a:moveTo>
                    <a:pt x="3109848" y="123912"/>
                  </a:moveTo>
                  <a:lnTo>
                    <a:pt x="3191449" y="123912"/>
                  </a:lnTo>
                  <a:lnTo>
                    <a:pt x="3194470" y="181332"/>
                  </a:lnTo>
                  <a:cubicBezTo>
                    <a:pt x="3203538" y="157155"/>
                    <a:pt x="3224692" y="120888"/>
                    <a:pt x="3294204" y="123912"/>
                  </a:cubicBezTo>
                  <a:lnTo>
                    <a:pt x="3294204" y="202489"/>
                  </a:lnTo>
                  <a:cubicBezTo>
                    <a:pt x="3206559" y="193421"/>
                    <a:pt x="3200514" y="238756"/>
                    <a:pt x="3200514" y="275022"/>
                  </a:cubicBezTo>
                  <a:lnTo>
                    <a:pt x="3200514" y="420088"/>
                  </a:lnTo>
                  <a:lnTo>
                    <a:pt x="3112872" y="420088"/>
                  </a:lnTo>
                  <a:lnTo>
                    <a:pt x="3112872" y="196445"/>
                  </a:lnTo>
                  <a:cubicBezTo>
                    <a:pt x="3112872" y="184356"/>
                    <a:pt x="3112872" y="142045"/>
                    <a:pt x="3109848" y="123912"/>
                  </a:cubicBezTo>
                  <a:close/>
                  <a:moveTo>
                    <a:pt x="2209232" y="123912"/>
                  </a:moveTo>
                  <a:lnTo>
                    <a:pt x="2290833" y="123912"/>
                  </a:lnTo>
                  <a:lnTo>
                    <a:pt x="2293853" y="181332"/>
                  </a:lnTo>
                  <a:cubicBezTo>
                    <a:pt x="2302919" y="157155"/>
                    <a:pt x="2324076" y="120888"/>
                    <a:pt x="2393585" y="123912"/>
                  </a:cubicBezTo>
                  <a:lnTo>
                    <a:pt x="2393585" y="202489"/>
                  </a:lnTo>
                  <a:cubicBezTo>
                    <a:pt x="2305942" y="193421"/>
                    <a:pt x="2299898" y="238756"/>
                    <a:pt x="2299898" y="275022"/>
                  </a:cubicBezTo>
                  <a:lnTo>
                    <a:pt x="2299898" y="420088"/>
                  </a:lnTo>
                  <a:lnTo>
                    <a:pt x="2212252" y="420088"/>
                  </a:lnTo>
                  <a:lnTo>
                    <a:pt x="2212252" y="196445"/>
                  </a:lnTo>
                  <a:cubicBezTo>
                    <a:pt x="2212252" y="184356"/>
                    <a:pt x="2212252" y="142045"/>
                    <a:pt x="2209232" y="123912"/>
                  </a:cubicBezTo>
                  <a:close/>
                  <a:moveTo>
                    <a:pt x="2018835" y="120888"/>
                  </a:moveTo>
                  <a:cubicBezTo>
                    <a:pt x="2043012" y="120888"/>
                    <a:pt x="2094388" y="123912"/>
                    <a:pt x="2124610" y="160178"/>
                  </a:cubicBezTo>
                  <a:cubicBezTo>
                    <a:pt x="2145767" y="184356"/>
                    <a:pt x="2145767" y="220623"/>
                    <a:pt x="2145767" y="232711"/>
                  </a:cubicBezTo>
                  <a:lnTo>
                    <a:pt x="2145767" y="350576"/>
                  </a:lnTo>
                  <a:cubicBezTo>
                    <a:pt x="2145767" y="374753"/>
                    <a:pt x="2148788" y="401955"/>
                    <a:pt x="2151808" y="426132"/>
                  </a:cubicBezTo>
                  <a:lnTo>
                    <a:pt x="2067190" y="426132"/>
                  </a:lnTo>
                  <a:lnTo>
                    <a:pt x="2067190" y="420088"/>
                  </a:lnTo>
                  <a:cubicBezTo>
                    <a:pt x="2064166" y="401955"/>
                    <a:pt x="2064166" y="389866"/>
                    <a:pt x="2064166" y="380798"/>
                  </a:cubicBezTo>
                  <a:cubicBezTo>
                    <a:pt x="2030920" y="429153"/>
                    <a:pt x="1991633" y="429153"/>
                    <a:pt x="1976524" y="429153"/>
                  </a:cubicBezTo>
                  <a:cubicBezTo>
                    <a:pt x="1934213" y="429153"/>
                    <a:pt x="1916080" y="417064"/>
                    <a:pt x="1903991" y="404975"/>
                  </a:cubicBezTo>
                  <a:cubicBezTo>
                    <a:pt x="1885858" y="386842"/>
                    <a:pt x="1879810" y="362665"/>
                    <a:pt x="1879810" y="341511"/>
                  </a:cubicBezTo>
                  <a:cubicBezTo>
                    <a:pt x="1879810" y="317333"/>
                    <a:pt x="1888878" y="275022"/>
                    <a:pt x="1943278" y="250845"/>
                  </a:cubicBezTo>
                  <a:cubicBezTo>
                    <a:pt x="1979544" y="235732"/>
                    <a:pt x="2030920" y="235732"/>
                    <a:pt x="2061142" y="235732"/>
                  </a:cubicBezTo>
                  <a:cubicBezTo>
                    <a:pt x="2061142" y="217599"/>
                    <a:pt x="2061142" y="208534"/>
                    <a:pt x="2058122" y="196445"/>
                  </a:cubicBezTo>
                  <a:cubicBezTo>
                    <a:pt x="2049057" y="175288"/>
                    <a:pt x="2027900" y="172267"/>
                    <a:pt x="2018835" y="172267"/>
                  </a:cubicBezTo>
                  <a:cubicBezTo>
                    <a:pt x="2006746" y="172267"/>
                    <a:pt x="1994657" y="178312"/>
                    <a:pt x="1985589" y="187377"/>
                  </a:cubicBezTo>
                  <a:cubicBezTo>
                    <a:pt x="1979544" y="196445"/>
                    <a:pt x="1979544" y="205510"/>
                    <a:pt x="1979544" y="214578"/>
                  </a:cubicBezTo>
                  <a:lnTo>
                    <a:pt x="1894923" y="214578"/>
                  </a:lnTo>
                  <a:cubicBezTo>
                    <a:pt x="1894923" y="199466"/>
                    <a:pt x="1897947" y="166223"/>
                    <a:pt x="1928169" y="145066"/>
                  </a:cubicBezTo>
                  <a:cubicBezTo>
                    <a:pt x="1955367" y="126933"/>
                    <a:pt x="1988613" y="120888"/>
                    <a:pt x="2018835" y="120888"/>
                  </a:cubicBezTo>
                  <a:close/>
                  <a:moveTo>
                    <a:pt x="1214925" y="120888"/>
                  </a:moveTo>
                  <a:cubicBezTo>
                    <a:pt x="1239106" y="120888"/>
                    <a:pt x="1290482" y="123912"/>
                    <a:pt x="1320704" y="160178"/>
                  </a:cubicBezTo>
                  <a:cubicBezTo>
                    <a:pt x="1341861" y="184356"/>
                    <a:pt x="1341861" y="220623"/>
                    <a:pt x="1341861" y="232711"/>
                  </a:cubicBezTo>
                  <a:lnTo>
                    <a:pt x="1341861" y="350576"/>
                  </a:lnTo>
                  <a:cubicBezTo>
                    <a:pt x="1341861" y="374753"/>
                    <a:pt x="1344882" y="401955"/>
                    <a:pt x="1347902" y="426132"/>
                  </a:cubicBezTo>
                  <a:lnTo>
                    <a:pt x="1263284" y="426132"/>
                  </a:lnTo>
                  <a:lnTo>
                    <a:pt x="1263284" y="420088"/>
                  </a:lnTo>
                  <a:cubicBezTo>
                    <a:pt x="1260260" y="401955"/>
                    <a:pt x="1260260" y="389866"/>
                    <a:pt x="1260260" y="380798"/>
                  </a:cubicBezTo>
                  <a:cubicBezTo>
                    <a:pt x="1227014" y="429153"/>
                    <a:pt x="1187727" y="429153"/>
                    <a:pt x="1172618" y="429153"/>
                  </a:cubicBezTo>
                  <a:cubicBezTo>
                    <a:pt x="1130307" y="429153"/>
                    <a:pt x="1112174" y="417064"/>
                    <a:pt x="1100085" y="404975"/>
                  </a:cubicBezTo>
                  <a:cubicBezTo>
                    <a:pt x="1081952" y="386842"/>
                    <a:pt x="1075904" y="362665"/>
                    <a:pt x="1075904" y="341511"/>
                  </a:cubicBezTo>
                  <a:cubicBezTo>
                    <a:pt x="1075904" y="317333"/>
                    <a:pt x="1084972" y="275022"/>
                    <a:pt x="1139372" y="250845"/>
                  </a:cubicBezTo>
                  <a:cubicBezTo>
                    <a:pt x="1175638" y="235732"/>
                    <a:pt x="1227014" y="235732"/>
                    <a:pt x="1257236" y="235732"/>
                  </a:cubicBezTo>
                  <a:cubicBezTo>
                    <a:pt x="1257236" y="217599"/>
                    <a:pt x="1257236" y="208534"/>
                    <a:pt x="1254216" y="196445"/>
                  </a:cubicBezTo>
                  <a:cubicBezTo>
                    <a:pt x="1245147" y="175288"/>
                    <a:pt x="1223994" y="172267"/>
                    <a:pt x="1214925" y="172267"/>
                  </a:cubicBezTo>
                  <a:cubicBezTo>
                    <a:pt x="1202840" y="172267"/>
                    <a:pt x="1190751" y="178312"/>
                    <a:pt x="1181683" y="187377"/>
                  </a:cubicBezTo>
                  <a:cubicBezTo>
                    <a:pt x="1175638" y="196445"/>
                    <a:pt x="1175638" y="205510"/>
                    <a:pt x="1175638" y="214578"/>
                  </a:cubicBezTo>
                  <a:lnTo>
                    <a:pt x="1091017" y="214578"/>
                  </a:lnTo>
                  <a:cubicBezTo>
                    <a:pt x="1091017" y="199466"/>
                    <a:pt x="1094037" y="166223"/>
                    <a:pt x="1124259" y="145066"/>
                  </a:cubicBezTo>
                  <a:cubicBezTo>
                    <a:pt x="1151461" y="126933"/>
                    <a:pt x="1184703" y="120888"/>
                    <a:pt x="1214925" y="120888"/>
                  </a:cubicBezTo>
                  <a:close/>
                  <a:moveTo>
                    <a:pt x="543996" y="120888"/>
                  </a:moveTo>
                  <a:cubicBezTo>
                    <a:pt x="568177" y="120888"/>
                    <a:pt x="619553" y="123912"/>
                    <a:pt x="649775" y="160178"/>
                  </a:cubicBezTo>
                  <a:cubicBezTo>
                    <a:pt x="670929" y="184356"/>
                    <a:pt x="670929" y="220623"/>
                    <a:pt x="670929" y="232711"/>
                  </a:cubicBezTo>
                  <a:lnTo>
                    <a:pt x="670929" y="350576"/>
                  </a:lnTo>
                  <a:cubicBezTo>
                    <a:pt x="670929" y="374753"/>
                    <a:pt x="673953" y="401955"/>
                    <a:pt x="676976" y="426132"/>
                  </a:cubicBezTo>
                  <a:lnTo>
                    <a:pt x="592352" y="426132"/>
                  </a:lnTo>
                  <a:lnTo>
                    <a:pt x="592352" y="420088"/>
                  </a:lnTo>
                  <a:cubicBezTo>
                    <a:pt x="589331" y="401955"/>
                    <a:pt x="589331" y="389866"/>
                    <a:pt x="589331" y="380798"/>
                  </a:cubicBezTo>
                  <a:cubicBezTo>
                    <a:pt x="556088" y="429153"/>
                    <a:pt x="516798" y="429153"/>
                    <a:pt x="501685" y="429153"/>
                  </a:cubicBezTo>
                  <a:cubicBezTo>
                    <a:pt x="459378" y="429153"/>
                    <a:pt x="441241" y="417064"/>
                    <a:pt x="429156" y="404975"/>
                  </a:cubicBezTo>
                  <a:cubicBezTo>
                    <a:pt x="411019" y="386842"/>
                    <a:pt x="404978" y="362665"/>
                    <a:pt x="404978" y="341511"/>
                  </a:cubicBezTo>
                  <a:cubicBezTo>
                    <a:pt x="404978" y="317333"/>
                    <a:pt x="414043" y="275022"/>
                    <a:pt x="468443" y="250845"/>
                  </a:cubicBezTo>
                  <a:cubicBezTo>
                    <a:pt x="504709" y="235732"/>
                    <a:pt x="556088" y="235732"/>
                    <a:pt x="586310" y="235732"/>
                  </a:cubicBezTo>
                  <a:cubicBezTo>
                    <a:pt x="586310" y="217599"/>
                    <a:pt x="586310" y="208534"/>
                    <a:pt x="583286" y="196445"/>
                  </a:cubicBezTo>
                  <a:cubicBezTo>
                    <a:pt x="574218" y="175288"/>
                    <a:pt x="553064" y="172267"/>
                    <a:pt x="543996" y="172267"/>
                  </a:cubicBezTo>
                  <a:cubicBezTo>
                    <a:pt x="531907" y="172267"/>
                    <a:pt x="519819" y="178312"/>
                    <a:pt x="510754" y="187377"/>
                  </a:cubicBezTo>
                  <a:cubicBezTo>
                    <a:pt x="504709" y="196445"/>
                    <a:pt x="504709" y="205510"/>
                    <a:pt x="504709" y="214578"/>
                  </a:cubicBezTo>
                  <a:lnTo>
                    <a:pt x="420088" y="214578"/>
                  </a:lnTo>
                  <a:cubicBezTo>
                    <a:pt x="420088" y="199466"/>
                    <a:pt x="423108" y="166223"/>
                    <a:pt x="453330" y="145066"/>
                  </a:cubicBezTo>
                  <a:cubicBezTo>
                    <a:pt x="480532" y="126933"/>
                    <a:pt x="513774" y="120888"/>
                    <a:pt x="543996" y="120888"/>
                  </a:cubicBezTo>
                  <a:close/>
                  <a:moveTo>
                    <a:pt x="915729" y="117868"/>
                  </a:moveTo>
                  <a:cubicBezTo>
                    <a:pt x="973149" y="117868"/>
                    <a:pt x="997330" y="151110"/>
                    <a:pt x="1006395" y="172267"/>
                  </a:cubicBezTo>
                  <a:cubicBezTo>
                    <a:pt x="1012439" y="190401"/>
                    <a:pt x="1015460" y="205510"/>
                    <a:pt x="1015460" y="259910"/>
                  </a:cubicBezTo>
                  <a:lnTo>
                    <a:pt x="1015460" y="420088"/>
                  </a:lnTo>
                  <a:lnTo>
                    <a:pt x="927818" y="420088"/>
                  </a:lnTo>
                  <a:lnTo>
                    <a:pt x="927818" y="235732"/>
                  </a:lnTo>
                  <a:cubicBezTo>
                    <a:pt x="927818" y="223643"/>
                    <a:pt x="927818" y="211554"/>
                    <a:pt x="921773" y="202489"/>
                  </a:cubicBezTo>
                  <a:cubicBezTo>
                    <a:pt x="915729" y="190401"/>
                    <a:pt x="900619" y="178312"/>
                    <a:pt x="879462" y="178312"/>
                  </a:cubicBezTo>
                  <a:cubicBezTo>
                    <a:pt x="861329" y="178312"/>
                    <a:pt x="843196" y="187377"/>
                    <a:pt x="834128" y="202489"/>
                  </a:cubicBezTo>
                  <a:cubicBezTo>
                    <a:pt x="831107" y="211554"/>
                    <a:pt x="825063" y="223643"/>
                    <a:pt x="825063" y="247821"/>
                  </a:cubicBezTo>
                  <a:lnTo>
                    <a:pt x="825063" y="420088"/>
                  </a:lnTo>
                  <a:lnTo>
                    <a:pt x="737420" y="420088"/>
                  </a:lnTo>
                  <a:lnTo>
                    <a:pt x="737420" y="178312"/>
                  </a:lnTo>
                  <a:cubicBezTo>
                    <a:pt x="737420" y="175288"/>
                    <a:pt x="737420" y="145066"/>
                    <a:pt x="734397" y="123912"/>
                  </a:cubicBezTo>
                  <a:lnTo>
                    <a:pt x="815995" y="123912"/>
                  </a:lnTo>
                  <a:lnTo>
                    <a:pt x="819018" y="169244"/>
                  </a:lnTo>
                  <a:cubicBezTo>
                    <a:pt x="828087" y="157155"/>
                    <a:pt x="852261" y="117868"/>
                    <a:pt x="915729" y="117868"/>
                  </a:cubicBezTo>
                  <a:close/>
                  <a:moveTo>
                    <a:pt x="2919451" y="114844"/>
                  </a:moveTo>
                  <a:cubicBezTo>
                    <a:pt x="2961762" y="114844"/>
                    <a:pt x="3013138" y="129956"/>
                    <a:pt x="3037315" y="187377"/>
                  </a:cubicBezTo>
                  <a:cubicBezTo>
                    <a:pt x="3058469" y="226667"/>
                    <a:pt x="3055449" y="271998"/>
                    <a:pt x="3055449" y="296176"/>
                  </a:cubicBezTo>
                  <a:lnTo>
                    <a:pt x="2859007" y="296176"/>
                  </a:lnTo>
                  <a:cubicBezTo>
                    <a:pt x="2859007" y="314309"/>
                    <a:pt x="2859007" y="374753"/>
                    <a:pt x="2919451" y="374753"/>
                  </a:cubicBezTo>
                  <a:cubicBezTo>
                    <a:pt x="2940605" y="374753"/>
                    <a:pt x="2961762" y="365685"/>
                    <a:pt x="2970827" y="332443"/>
                  </a:cubicBezTo>
                  <a:lnTo>
                    <a:pt x="3049404" y="332443"/>
                  </a:lnTo>
                  <a:cubicBezTo>
                    <a:pt x="3049404" y="347555"/>
                    <a:pt x="3046384" y="371733"/>
                    <a:pt x="3022206" y="395907"/>
                  </a:cubicBezTo>
                  <a:cubicBezTo>
                    <a:pt x="3001049" y="420088"/>
                    <a:pt x="2961762" y="429153"/>
                    <a:pt x="2919451" y="429153"/>
                  </a:cubicBezTo>
                  <a:cubicBezTo>
                    <a:pt x="2895273" y="429153"/>
                    <a:pt x="2846915" y="423109"/>
                    <a:pt x="2816693" y="392887"/>
                  </a:cubicBezTo>
                  <a:cubicBezTo>
                    <a:pt x="2789495" y="365685"/>
                    <a:pt x="2777406" y="326398"/>
                    <a:pt x="2777406" y="278043"/>
                  </a:cubicBezTo>
                  <a:cubicBezTo>
                    <a:pt x="2777406" y="229688"/>
                    <a:pt x="2789495" y="172267"/>
                    <a:pt x="2837850" y="139021"/>
                  </a:cubicBezTo>
                  <a:cubicBezTo>
                    <a:pt x="2862028" y="123912"/>
                    <a:pt x="2889229" y="114844"/>
                    <a:pt x="2919451" y="114844"/>
                  </a:cubicBezTo>
                  <a:close/>
                  <a:moveTo>
                    <a:pt x="149978" y="68756"/>
                  </a:moveTo>
                  <a:cubicBezTo>
                    <a:pt x="135244" y="68001"/>
                    <a:pt x="116355" y="68001"/>
                    <a:pt x="90666" y="69512"/>
                  </a:cubicBezTo>
                  <a:lnTo>
                    <a:pt x="90666" y="350576"/>
                  </a:lnTo>
                  <a:cubicBezTo>
                    <a:pt x="99734" y="350576"/>
                    <a:pt x="114843" y="350576"/>
                    <a:pt x="126932" y="350576"/>
                  </a:cubicBezTo>
                  <a:cubicBezTo>
                    <a:pt x="166222" y="350576"/>
                    <a:pt x="199465" y="347555"/>
                    <a:pt x="223646" y="320354"/>
                  </a:cubicBezTo>
                  <a:cubicBezTo>
                    <a:pt x="259909" y="284087"/>
                    <a:pt x="262933" y="220623"/>
                    <a:pt x="262933" y="202489"/>
                  </a:cubicBezTo>
                  <a:cubicBezTo>
                    <a:pt x="262933" y="142045"/>
                    <a:pt x="241776" y="87646"/>
                    <a:pt x="184356" y="72533"/>
                  </a:cubicBezTo>
                  <a:cubicBezTo>
                    <a:pt x="175289" y="71023"/>
                    <a:pt x="164711" y="69512"/>
                    <a:pt x="149978" y="68756"/>
                  </a:cubicBezTo>
                  <a:close/>
                  <a:moveTo>
                    <a:pt x="2435899" y="0"/>
                  </a:moveTo>
                  <a:lnTo>
                    <a:pt x="2520517" y="0"/>
                  </a:lnTo>
                  <a:lnTo>
                    <a:pt x="2520517" y="160178"/>
                  </a:lnTo>
                  <a:cubicBezTo>
                    <a:pt x="2550739" y="120888"/>
                    <a:pt x="2590029" y="120888"/>
                    <a:pt x="2605139" y="120888"/>
                  </a:cubicBezTo>
                  <a:cubicBezTo>
                    <a:pt x="2677675" y="120888"/>
                    <a:pt x="2735095" y="178312"/>
                    <a:pt x="2735095" y="278043"/>
                  </a:cubicBezTo>
                  <a:cubicBezTo>
                    <a:pt x="2735095" y="389866"/>
                    <a:pt x="2671627" y="426132"/>
                    <a:pt x="2611183" y="426132"/>
                  </a:cubicBezTo>
                  <a:cubicBezTo>
                    <a:pt x="2596074" y="426132"/>
                    <a:pt x="2550739" y="426132"/>
                    <a:pt x="2523541" y="377777"/>
                  </a:cubicBezTo>
                  <a:cubicBezTo>
                    <a:pt x="2523541" y="386842"/>
                    <a:pt x="2523541" y="401955"/>
                    <a:pt x="2520517" y="420088"/>
                  </a:cubicBezTo>
                  <a:lnTo>
                    <a:pt x="2435899" y="420088"/>
                  </a:lnTo>
                  <a:close/>
                  <a:moveTo>
                    <a:pt x="1598747" y="0"/>
                  </a:moveTo>
                  <a:lnTo>
                    <a:pt x="1870745" y="0"/>
                  </a:lnTo>
                  <a:lnTo>
                    <a:pt x="1870745" y="66489"/>
                  </a:lnTo>
                  <a:lnTo>
                    <a:pt x="1689413" y="66489"/>
                  </a:lnTo>
                  <a:lnTo>
                    <a:pt x="1689413" y="169244"/>
                  </a:lnTo>
                  <a:lnTo>
                    <a:pt x="1858656" y="169244"/>
                  </a:lnTo>
                  <a:lnTo>
                    <a:pt x="1858656" y="238756"/>
                  </a:lnTo>
                  <a:lnTo>
                    <a:pt x="1689413" y="238756"/>
                  </a:lnTo>
                  <a:lnTo>
                    <a:pt x="1689413" y="420088"/>
                  </a:lnTo>
                  <a:lnTo>
                    <a:pt x="1598747" y="420088"/>
                  </a:lnTo>
                  <a:close/>
                  <a:moveTo>
                    <a:pt x="0" y="0"/>
                  </a:moveTo>
                  <a:lnTo>
                    <a:pt x="139021" y="0"/>
                  </a:lnTo>
                  <a:cubicBezTo>
                    <a:pt x="163202" y="0"/>
                    <a:pt x="232711" y="0"/>
                    <a:pt x="284090" y="39290"/>
                  </a:cubicBezTo>
                  <a:cubicBezTo>
                    <a:pt x="338486" y="78577"/>
                    <a:pt x="356620" y="145066"/>
                    <a:pt x="356620" y="205510"/>
                  </a:cubicBezTo>
                  <a:cubicBezTo>
                    <a:pt x="356620" y="335463"/>
                    <a:pt x="287111" y="401955"/>
                    <a:pt x="208533" y="417064"/>
                  </a:cubicBezTo>
                  <a:cubicBezTo>
                    <a:pt x="193424" y="420088"/>
                    <a:pt x="175287" y="423109"/>
                    <a:pt x="132980" y="423109"/>
                  </a:cubicBezTo>
                  <a:lnTo>
                    <a:pt x="0" y="423109"/>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748082231"/>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b="1" kern="1200">
          <a:solidFill>
            <a:schemeClr val="accent5"/>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accent3"/>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accent3"/>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accent3"/>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accent3"/>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accent3"/>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32">
          <p15:clr>
            <a:srgbClr val="F26B43"/>
          </p15:clr>
        </p15:guide>
        <p15:guide id="3" pos="7448">
          <p15:clr>
            <a:srgbClr val="F26B43"/>
          </p15:clr>
        </p15:guide>
        <p15:guide id="4" orient="horz" pos="976">
          <p15:clr>
            <a:srgbClr val="F26B43"/>
          </p15:clr>
        </p15:guide>
        <p15:guide id="5" orient="horz" pos="3861">
          <p15:clr>
            <a:srgbClr val="F26B43"/>
          </p15:clr>
        </p15:guide>
        <p15:guide id="6" orient="horz" pos="403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457200" y="227013"/>
            <a:ext cx="1124712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457200" y="1416053"/>
            <a:ext cx="11247120"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cstate="email">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21972410"/>
      </p:ext>
    </p:extLst>
  </p:cSld>
  <p:clrMap bg1="lt1" tx1="dk1" bg2="lt2" tx2="dk2" accent1="accent1" accent2="accent2" accent3="accent3" accent4="accent4" accent5="accent5" accent6="accent6" hlink="hlink" folHlink="folHlink"/>
  <p:sldLayoutIdLst>
    <p:sldLayoutId id="2147485576" r:id="rId1"/>
    <p:sldLayoutId id="2147485577" r:id="rId2"/>
    <p:sldLayoutId id="2147485578" r:id="rId3"/>
    <p:sldLayoutId id="2147485579" r:id="rId4"/>
    <p:sldLayoutId id="2147485580" r:id="rId5"/>
    <p:sldLayoutId id="2147485581" r:id="rId6"/>
    <p:sldLayoutId id="2147485582" r:id="rId7"/>
    <p:sldLayoutId id="2147485583" r:id="rId8"/>
    <p:sldLayoutId id="2147485584" r:id="rId9"/>
    <p:sldLayoutId id="2147485585" r:id="rId10"/>
    <p:sldLayoutId id="2147485586" r:id="rId11"/>
    <p:sldLayoutId id="2147485587" r:id="rId12"/>
    <p:sldLayoutId id="2147485588" r:id="rId13"/>
    <p:sldLayoutId id="2147485589" r:id="rId14"/>
    <p:sldLayoutId id="2147485590" r:id="rId15"/>
    <p:sldLayoutId id="2147485591" r:id="rId16"/>
    <p:sldLayoutId id="2147485592" r:id="rId17"/>
    <p:sldLayoutId id="2147485593" r:id="rId18"/>
    <p:sldLayoutId id="2147485594" r:id="rId19"/>
    <p:sldLayoutId id="2147485595"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i="0">
          <a:solidFill>
            <a:srgbClr val="0E69C4"/>
          </a:solidFill>
          <a:latin typeface="+mj-lt"/>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95000"/>
        </a:lnSpc>
        <a:spcBef>
          <a:spcPts val="800"/>
        </a:spcBef>
        <a:spcAft>
          <a:spcPts val="0"/>
        </a:spcAft>
        <a:buClr>
          <a:srgbClr val="000000"/>
        </a:buClr>
        <a:buSzPct val="100000"/>
        <a:buFont typeface="Arial" pitchFamily="-72" charset="0"/>
        <a:buChar char="•"/>
        <a:defRPr sz="2000" b="0" i="0">
          <a:solidFill>
            <a:srgbClr val="000000"/>
          </a:solidFill>
          <a:latin typeface="+mj-lt"/>
          <a:ea typeface="MS PGothic" pitchFamily="34" charset="-128"/>
          <a:cs typeface="MS PGothic" charset="0"/>
        </a:defRPr>
      </a:lvl1pPr>
      <a:lvl2pPr marL="782638" indent="-260350" algn="l" defTabSz="412750" rtl="0" eaLnBrk="0" fontAlgn="base" hangingPunct="0">
        <a:lnSpc>
          <a:spcPct val="95000"/>
        </a:lnSpc>
        <a:spcBef>
          <a:spcPts val="700"/>
        </a:spcBef>
        <a:spcAft>
          <a:spcPct val="0"/>
        </a:spcAft>
        <a:buClr>
          <a:srgbClr val="000000"/>
        </a:buClr>
        <a:buSzPct val="75000"/>
        <a:buFont typeface="Symbol" pitchFamily="-72" charset="2"/>
        <a:buChar char=""/>
        <a:defRPr sz="1800" b="0" i="0">
          <a:solidFill>
            <a:srgbClr val="000000"/>
          </a:solidFill>
          <a:latin typeface="+mj-lt"/>
          <a:ea typeface="MS PGothic" pitchFamily="34" charset="-128"/>
        </a:defRPr>
      </a:lvl2pPr>
      <a:lvl3pPr marL="1173163" indent="-193675" algn="l" defTabSz="412750" rtl="0" eaLnBrk="0" fontAlgn="base" hangingPunct="0">
        <a:lnSpc>
          <a:spcPct val="95000"/>
        </a:lnSpc>
        <a:spcBef>
          <a:spcPts val="700"/>
        </a:spcBef>
        <a:spcAft>
          <a:spcPct val="0"/>
        </a:spcAft>
        <a:buClr>
          <a:srgbClr val="000000"/>
        </a:buClr>
        <a:buSzPct val="45000"/>
        <a:buFont typeface="Wingdings" pitchFamily="-72" charset="2"/>
        <a:buChar char=""/>
        <a:defRPr sz="1600" b="0" i="0">
          <a:solidFill>
            <a:srgbClr val="000000"/>
          </a:solidFill>
          <a:latin typeface="+mj-lt"/>
          <a:ea typeface="ＭＳ Ｐゴシック" pitchFamily="-123" charset="-128"/>
          <a:cs typeface="ＭＳ Ｐゴシック" pitchFamily="-72" charset="-128"/>
        </a:defRPr>
      </a:lvl3pPr>
      <a:lvl4pPr marL="1565275" indent="-193675" algn="l" defTabSz="412750" rtl="0" eaLnBrk="0" fontAlgn="base" hangingPunct="0">
        <a:lnSpc>
          <a:spcPct val="95000"/>
        </a:lnSpc>
        <a:spcBef>
          <a:spcPts val="700"/>
        </a:spcBef>
        <a:spcAft>
          <a:spcPct val="0"/>
        </a:spcAft>
        <a:buClr>
          <a:srgbClr val="000000"/>
        </a:buClr>
        <a:buSzPct val="75000"/>
        <a:buFont typeface="Symbol" pitchFamily="-72" charset="2"/>
        <a:buChar char=""/>
        <a:defRPr sz="1600" b="0" i="0">
          <a:solidFill>
            <a:srgbClr val="000000"/>
          </a:solidFill>
          <a:latin typeface="+mj-lt"/>
          <a:ea typeface="ＭＳ Ｐゴシック" pitchFamily="-123" charset="-128"/>
        </a:defRPr>
      </a:lvl4pPr>
      <a:lvl5pPr marL="1957388" indent="-195263" algn="l" defTabSz="412750" rtl="0" eaLnBrk="0" fontAlgn="base" hangingPunct="0">
        <a:lnSpc>
          <a:spcPct val="95000"/>
        </a:lnSpc>
        <a:spcBef>
          <a:spcPts val="700"/>
        </a:spcBef>
        <a:spcAft>
          <a:spcPct val="0"/>
        </a:spcAft>
        <a:buClr>
          <a:srgbClr val="000000"/>
        </a:buClr>
        <a:buSzPct val="45000"/>
        <a:buFont typeface="Wingdings" pitchFamily="-72" charset="2"/>
        <a:buChar char=""/>
        <a:defRPr sz="1400" b="0" i="0">
          <a:solidFill>
            <a:srgbClr val="000000"/>
          </a:solidFill>
          <a:latin typeface="+mj-lt"/>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12/12/22</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699784443"/>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Tree>
    <p:extLst>
      <p:ext uri="{BB962C8B-B14F-4D97-AF65-F5344CB8AC3E}">
        <p14:creationId xmlns:p14="http://schemas.microsoft.com/office/powerpoint/2010/main" val="1301527424"/>
      </p:ext>
    </p:extLst>
  </p:cSld>
  <p:clrMap bg1="dk2" tx1="lt1" bg2="dk1" tx2="lt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189" algn="l" rtl="0" eaLnBrk="1" fontAlgn="base" hangingPunct="1">
        <a:spcBef>
          <a:spcPct val="0"/>
        </a:spcBef>
        <a:spcAft>
          <a:spcPct val="0"/>
        </a:spcAft>
        <a:defRPr sz="3500" b="1">
          <a:solidFill>
            <a:schemeClr val="tx2"/>
          </a:solidFill>
          <a:latin typeface="Arial" charset="0"/>
        </a:defRPr>
      </a:lvl6pPr>
      <a:lvl7pPr marL="914377" algn="l" rtl="0" eaLnBrk="1" fontAlgn="base" hangingPunct="1">
        <a:spcBef>
          <a:spcPct val="0"/>
        </a:spcBef>
        <a:spcAft>
          <a:spcPct val="0"/>
        </a:spcAft>
        <a:defRPr sz="3500" b="1">
          <a:solidFill>
            <a:schemeClr val="tx2"/>
          </a:solidFill>
          <a:latin typeface="Arial" charset="0"/>
        </a:defRPr>
      </a:lvl7pPr>
      <a:lvl8pPr marL="1371566" algn="l" rtl="0" eaLnBrk="1" fontAlgn="base" hangingPunct="1">
        <a:spcBef>
          <a:spcPct val="0"/>
        </a:spcBef>
        <a:spcAft>
          <a:spcPct val="0"/>
        </a:spcAft>
        <a:defRPr sz="3500" b="1">
          <a:solidFill>
            <a:schemeClr val="tx2"/>
          </a:solidFill>
          <a:latin typeface="Arial" charset="0"/>
        </a:defRPr>
      </a:lvl8pPr>
      <a:lvl9pPr marL="1828754" algn="l" rtl="0" eaLnBrk="1" fontAlgn="base" hangingPunct="1">
        <a:spcBef>
          <a:spcPct val="0"/>
        </a:spcBef>
        <a:spcAft>
          <a:spcPct val="0"/>
        </a:spcAft>
        <a:defRPr sz="3500" b="1">
          <a:solidFill>
            <a:schemeClr val="tx2"/>
          </a:solidFill>
          <a:latin typeface="Arial" charset="0"/>
        </a:defRPr>
      </a:lvl9pPr>
    </p:titleStyle>
    <p:bodyStyle>
      <a:lvl1pPr marL="342891" indent="-342891"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32" indent="-285744"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2971"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160"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349" indent="-228594"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537"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726"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8914"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103" indent="-228594"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bwMode="auto">
          <a:xfrm>
            <a:off x="0" y="-19880"/>
            <a:ext cx="12192000" cy="1405719"/>
          </a:xfrm>
          <a:prstGeom prst="rect">
            <a:avLst/>
          </a:prstGeom>
          <a:solidFill>
            <a:srgbClr val="7E99AA"/>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0000"/>
              </a:solidFill>
              <a:effectLst/>
              <a:latin typeface="+mn-lt"/>
            </a:endParaRPr>
          </a:p>
        </p:txBody>
      </p:sp>
      <p:sp>
        <p:nvSpPr>
          <p:cNvPr id="2051077" name="Rectangle 5"/>
          <p:cNvSpPr>
            <a:spLocks noGrp="1" noChangeArrowheads="1"/>
          </p:cNvSpPr>
          <p:nvPr>
            <p:ph type="body" idx="1"/>
          </p:nvPr>
        </p:nvSpPr>
        <p:spPr bwMode="auto">
          <a:xfrm>
            <a:off x="736979" y="1454152"/>
            <a:ext cx="10728960" cy="475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 name="Slide Number Placeholder 2"/>
          <p:cNvSpPr>
            <a:spLocks noGrp="1"/>
          </p:cNvSpPr>
          <p:nvPr>
            <p:ph type="sldNum" sz="quarter" idx="4"/>
          </p:nvPr>
        </p:nvSpPr>
        <p:spPr>
          <a:xfrm>
            <a:off x="9347200" y="6567396"/>
            <a:ext cx="2844800" cy="290604"/>
          </a:xfrm>
          <a:prstGeom prst="rect">
            <a:avLst/>
          </a:prstGeom>
        </p:spPr>
        <p:txBody>
          <a:bodyPr vert="horz" lIns="91440" tIns="45720" rIns="91440" bIns="45720" rtlCol="0" anchor="ctr"/>
          <a:lstStyle>
            <a:lvl1pPr algn="r">
              <a:defRPr sz="1200">
                <a:solidFill>
                  <a:schemeClr val="bg2"/>
                </a:solidFill>
                <a:latin typeface="Calibri"/>
                <a:cs typeface="Calibri"/>
              </a:defRPr>
            </a:lvl1pPr>
          </a:lstStyle>
          <a:p>
            <a:fld id="{52DF0245-2CA1-6445-9E71-A40071F6548D}" type="slidenum">
              <a:rPr lang="en-US" smtClean="0"/>
              <a:pPr/>
              <a:t>‹#›</a:t>
            </a:fld>
            <a:endParaRPr lang="en-US" dirty="0"/>
          </a:p>
        </p:txBody>
      </p:sp>
      <p:sp>
        <p:nvSpPr>
          <p:cNvPr id="16" name="Title Placeholder 15"/>
          <p:cNvSpPr>
            <a:spLocks noGrp="1"/>
          </p:cNvSpPr>
          <p:nvPr>
            <p:ph type="title"/>
          </p:nvPr>
        </p:nvSpPr>
        <p:spPr>
          <a:xfrm>
            <a:off x="736979" y="81888"/>
            <a:ext cx="10727141" cy="1143000"/>
          </a:xfrm>
          <a:prstGeom prst="rect">
            <a:avLst/>
          </a:prstGeom>
        </p:spPr>
        <p:txBody>
          <a:bodyPr vert="horz" lIns="91440" tIns="45720" rIns="91440" bIns="45720" rtlCol="0" anchor="b">
            <a:normAutofit/>
          </a:bodyPr>
          <a:lstStyle/>
          <a:p>
            <a:r>
              <a:rPr lang="en-US" dirty="0"/>
              <a:t>Click to edit Master title style</a:t>
            </a:r>
          </a:p>
        </p:txBody>
      </p:sp>
      <p:sp>
        <p:nvSpPr>
          <p:cNvPr id="12" name="Line 25"/>
          <p:cNvSpPr>
            <a:spLocks noChangeShapeType="1"/>
          </p:cNvSpPr>
          <p:nvPr userDrawn="1"/>
        </p:nvSpPr>
        <p:spPr bwMode="auto">
          <a:xfrm flipH="1" flipV="1">
            <a:off x="0" y="1337482"/>
            <a:ext cx="12192000" cy="6289"/>
          </a:xfrm>
          <a:prstGeom prst="line">
            <a:avLst/>
          </a:prstGeom>
          <a:noFill/>
          <a:ln w="127000">
            <a:solidFill>
              <a:srgbClr val="0067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 name="TextBox 7">
            <a:extLst>
              <a:ext uri="{FF2B5EF4-FFF2-40B4-BE49-F238E27FC236}">
                <a16:creationId xmlns:a16="http://schemas.microsoft.com/office/drawing/2014/main" id="{3561E022-119C-4854-91FC-A576F46BC122}"/>
              </a:ext>
            </a:extLst>
          </p:cNvPr>
          <p:cNvSpPr txBox="1"/>
          <p:nvPr userDrawn="1"/>
        </p:nvSpPr>
        <p:spPr>
          <a:xfrm>
            <a:off x="0" y="6550223"/>
            <a:ext cx="2939972" cy="307777"/>
          </a:xfrm>
          <a:prstGeom prst="rect">
            <a:avLst/>
          </a:prstGeom>
          <a:noFill/>
        </p:spPr>
        <p:txBody>
          <a:bodyPr wrap="none" rtlCol="0" anchor="ctr">
            <a:spAutoFit/>
          </a:bodyPr>
          <a:lstStyle/>
          <a:p>
            <a:r>
              <a:rPr lang="en-US" sz="1400" dirty="0">
                <a:solidFill>
                  <a:schemeClr val="bg2"/>
                </a:solidFill>
                <a:latin typeface="Calibri" panose="020F0502020204030204" pitchFamily="34" charset="0"/>
              </a:rPr>
              <a:t>Munir T</a:t>
            </a:r>
            <a:r>
              <a:rPr lang="en-US" sz="1400" baseline="0" dirty="0">
                <a:solidFill>
                  <a:schemeClr val="bg2"/>
                </a:solidFill>
                <a:latin typeface="Calibri" panose="020F0502020204030204" pitchFamily="34" charset="0"/>
              </a:rPr>
              <a:t>, </a:t>
            </a:r>
            <a:r>
              <a:rPr lang="en-US" sz="1400" dirty="0">
                <a:solidFill>
                  <a:schemeClr val="bg2"/>
                </a:solidFill>
                <a:latin typeface="Calibri" panose="020F0502020204030204" pitchFamily="34" charset="0"/>
              </a:rPr>
              <a:t>et al. ASH 2021, Abstract #70</a:t>
            </a:r>
          </a:p>
        </p:txBody>
      </p:sp>
      <p:pic>
        <p:nvPicPr>
          <p:cNvPr id="10" name="Picture 9" descr="Qr code&#10;&#10;Description automatically generated">
            <a:extLst>
              <a:ext uri="{FF2B5EF4-FFF2-40B4-BE49-F238E27FC236}">
                <a16:creationId xmlns:a16="http://schemas.microsoft.com/office/drawing/2014/main" id="{4034FA21-3957-4214-9F99-D302EDA1B72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615539" y="6009906"/>
            <a:ext cx="512064" cy="512064"/>
          </a:xfrm>
          <a:prstGeom prst="rect">
            <a:avLst/>
          </a:prstGeom>
        </p:spPr>
      </p:pic>
    </p:spTree>
    <p:extLst>
      <p:ext uri="{BB962C8B-B14F-4D97-AF65-F5344CB8AC3E}">
        <p14:creationId xmlns:p14="http://schemas.microsoft.com/office/powerpoint/2010/main" val="628488806"/>
      </p:ext>
    </p:extLst>
  </p:cSld>
  <p:clrMap bg1="dk2" tx1="lt1" bg2="dk1" tx2="lt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1" fontAlgn="base" hangingPunct="1">
        <a:lnSpc>
          <a:spcPct val="90000"/>
        </a:lnSpc>
        <a:spcBef>
          <a:spcPct val="0"/>
        </a:spcBef>
        <a:spcAft>
          <a:spcPct val="0"/>
        </a:spcAft>
        <a:defRPr sz="3600" b="1" i="0">
          <a:solidFill>
            <a:schemeClr val="tx1"/>
          </a:solidFill>
          <a:latin typeface="Calibri"/>
          <a:ea typeface="+mj-ea"/>
          <a:cs typeface="Calibri"/>
        </a:defRPr>
      </a:lvl1pPr>
      <a:lvl2pPr algn="l" rtl="0" eaLnBrk="1" fontAlgn="base" hangingPunct="1">
        <a:lnSpc>
          <a:spcPct val="90000"/>
        </a:lnSpc>
        <a:spcBef>
          <a:spcPct val="0"/>
        </a:spcBef>
        <a:spcAft>
          <a:spcPct val="0"/>
        </a:spcAft>
        <a:defRPr sz="3400" b="1">
          <a:solidFill>
            <a:schemeClr val="bg2"/>
          </a:solidFill>
          <a:latin typeface="Arial" charset="0"/>
        </a:defRPr>
      </a:lvl2pPr>
      <a:lvl3pPr algn="l" rtl="0" eaLnBrk="1" fontAlgn="base" hangingPunct="1">
        <a:lnSpc>
          <a:spcPct val="90000"/>
        </a:lnSpc>
        <a:spcBef>
          <a:spcPct val="0"/>
        </a:spcBef>
        <a:spcAft>
          <a:spcPct val="0"/>
        </a:spcAft>
        <a:defRPr sz="3400" b="1">
          <a:solidFill>
            <a:schemeClr val="bg2"/>
          </a:solidFill>
          <a:latin typeface="Arial" charset="0"/>
        </a:defRPr>
      </a:lvl3pPr>
      <a:lvl4pPr algn="l" rtl="0" eaLnBrk="1" fontAlgn="base" hangingPunct="1">
        <a:lnSpc>
          <a:spcPct val="90000"/>
        </a:lnSpc>
        <a:spcBef>
          <a:spcPct val="0"/>
        </a:spcBef>
        <a:spcAft>
          <a:spcPct val="0"/>
        </a:spcAft>
        <a:defRPr sz="3400" b="1">
          <a:solidFill>
            <a:schemeClr val="bg2"/>
          </a:solidFill>
          <a:latin typeface="Arial" charset="0"/>
        </a:defRPr>
      </a:lvl4pPr>
      <a:lvl5pPr algn="l" rtl="0" eaLnBrk="1" fontAlgn="base" hangingPunct="1">
        <a:lnSpc>
          <a:spcPct val="90000"/>
        </a:lnSpc>
        <a:spcBef>
          <a:spcPct val="0"/>
        </a:spcBef>
        <a:spcAft>
          <a:spcPct val="0"/>
        </a:spcAft>
        <a:defRPr sz="3400" b="1">
          <a:solidFill>
            <a:schemeClr val="bg2"/>
          </a:solidFill>
          <a:latin typeface="Arial" charset="0"/>
        </a:defRPr>
      </a:lvl5pPr>
      <a:lvl6pPr marL="457200" algn="l" rtl="0" eaLnBrk="1" fontAlgn="base" hangingPunct="1">
        <a:lnSpc>
          <a:spcPct val="90000"/>
        </a:lnSpc>
        <a:spcBef>
          <a:spcPct val="0"/>
        </a:spcBef>
        <a:spcAft>
          <a:spcPct val="0"/>
        </a:spcAft>
        <a:defRPr sz="3400" b="1">
          <a:solidFill>
            <a:schemeClr val="bg2"/>
          </a:solidFill>
          <a:latin typeface="Arial" charset="0"/>
        </a:defRPr>
      </a:lvl6pPr>
      <a:lvl7pPr marL="914400" algn="l" rtl="0" eaLnBrk="1" fontAlgn="base" hangingPunct="1">
        <a:lnSpc>
          <a:spcPct val="90000"/>
        </a:lnSpc>
        <a:spcBef>
          <a:spcPct val="0"/>
        </a:spcBef>
        <a:spcAft>
          <a:spcPct val="0"/>
        </a:spcAft>
        <a:defRPr sz="3400" b="1">
          <a:solidFill>
            <a:schemeClr val="bg2"/>
          </a:solidFill>
          <a:latin typeface="Arial" charset="0"/>
        </a:defRPr>
      </a:lvl7pPr>
      <a:lvl8pPr marL="1371600" algn="l" rtl="0" eaLnBrk="1" fontAlgn="base" hangingPunct="1">
        <a:lnSpc>
          <a:spcPct val="90000"/>
        </a:lnSpc>
        <a:spcBef>
          <a:spcPct val="0"/>
        </a:spcBef>
        <a:spcAft>
          <a:spcPct val="0"/>
        </a:spcAft>
        <a:defRPr sz="3400" b="1">
          <a:solidFill>
            <a:schemeClr val="bg2"/>
          </a:solidFill>
          <a:latin typeface="Arial" charset="0"/>
        </a:defRPr>
      </a:lvl8pPr>
      <a:lvl9pPr marL="1828800" algn="l" rtl="0" eaLnBrk="1" fontAlgn="base" hangingPunct="1">
        <a:lnSpc>
          <a:spcPct val="90000"/>
        </a:lnSpc>
        <a:spcBef>
          <a:spcPct val="0"/>
        </a:spcBef>
        <a:spcAft>
          <a:spcPct val="0"/>
        </a:spcAft>
        <a:defRPr sz="3400" b="1">
          <a:solidFill>
            <a:schemeClr val="bg2"/>
          </a:solidFill>
          <a:latin typeface="Arial" charset="0"/>
        </a:defRPr>
      </a:lvl9pPr>
    </p:titleStyle>
    <p:bodyStyle>
      <a:lvl1pPr marL="342900" indent="-342900" algn="l" rtl="0" eaLnBrk="1" fontAlgn="base" hangingPunct="1">
        <a:spcBef>
          <a:spcPts val="0"/>
        </a:spcBef>
        <a:spcAft>
          <a:spcPts val="600"/>
        </a:spcAft>
        <a:buClr>
          <a:schemeClr val="accent2">
            <a:lumMod val="75000"/>
          </a:schemeClr>
        </a:buClr>
        <a:buSzPct val="125000"/>
        <a:buFont typeface="Wingdings" charset="2"/>
        <a:buChar char="§"/>
        <a:defRPr sz="2400" b="0">
          <a:solidFill>
            <a:schemeClr val="bg2"/>
          </a:solidFill>
          <a:latin typeface="Calibri"/>
          <a:ea typeface="+mn-ea"/>
          <a:cs typeface="Calibri"/>
        </a:defRPr>
      </a:lvl1pPr>
      <a:lvl2pPr marL="742950" indent="-285750" algn="l" rtl="0" eaLnBrk="1" fontAlgn="base" hangingPunct="1">
        <a:spcBef>
          <a:spcPts val="0"/>
        </a:spcBef>
        <a:spcAft>
          <a:spcPts val="600"/>
        </a:spcAft>
        <a:buClr>
          <a:schemeClr val="accent2">
            <a:lumMod val="75000"/>
          </a:schemeClr>
        </a:buClr>
        <a:buSzPct val="125000"/>
        <a:buFont typeface="Lucida Grande"/>
        <a:buChar char="–"/>
        <a:defRPr sz="2200" b="0">
          <a:solidFill>
            <a:schemeClr val="bg2"/>
          </a:solidFill>
          <a:latin typeface="Calibri"/>
          <a:cs typeface="Calibri"/>
        </a:defRPr>
      </a:lvl2pPr>
      <a:lvl3pPr marL="1143000" indent="-228600" algn="l" rtl="0" eaLnBrk="1" fontAlgn="base" hangingPunct="1">
        <a:spcBef>
          <a:spcPts val="0"/>
        </a:spcBef>
        <a:spcAft>
          <a:spcPts val="600"/>
        </a:spcAft>
        <a:buClr>
          <a:schemeClr val="accent2">
            <a:lumMod val="75000"/>
          </a:schemeClr>
        </a:buClr>
        <a:buSzPct val="125000"/>
        <a:buFont typeface="Wingdings" charset="2"/>
        <a:buChar char="§"/>
        <a:defRPr sz="2000" b="0">
          <a:solidFill>
            <a:schemeClr val="bg2"/>
          </a:solidFill>
          <a:latin typeface="Calibri"/>
          <a:cs typeface="Calibri"/>
        </a:defRPr>
      </a:lvl3pPr>
      <a:lvl4pPr marL="1600200" indent="-228600" algn="l" rtl="0" eaLnBrk="1" fontAlgn="base" hangingPunct="1">
        <a:spcBef>
          <a:spcPct val="20000"/>
        </a:spcBef>
        <a:spcAft>
          <a:spcPct val="0"/>
        </a:spcAft>
        <a:buClr>
          <a:srgbClr val="BC5C8A"/>
        </a:buClr>
        <a:defRPr sz="2000" b="1">
          <a:solidFill>
            <a:schemeClr val="bg1"/>
          </a:solidFill>
          <a:effectLst>
            <a:outerShdw blurRad="38100" dist="38100" dir="2700000" algn="tl">
              <a:srgbClr val="C0C0C0"/>
            </a:outerShdw>
          </a:effectLst>
          <a:latin typeface="Times New Roman" pitchFamily="18" charset="0"/>
        </a:defRPr>
      </a:lvl4pPr>
      <a:lvl5pPr marL="2057400" indent="-228600"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5pPr>
      <a:lvl6pPr marL="2514600" indent="-228600"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6pPr>
      <a:lvl7pPr marL="2971800" indent="-228600"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7pPr>
      <a:lvl8pPr marL="3429000" indent="-228600"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8pPr>
      <a:lvl9pPr marL="3886200" indent="-228600"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6">
          <p15:clr>
            <a:srgbClr val="F26B43"/>
          </p15:clr>
        </p15:guide>
        <p15:guide id="2" pos="722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1"/>
          <a:srcRect/>
          <a:stretch/>
        </p:blipFill>
        <p:spPr>
          <a:xfrm>
            <a:off x="1" y="0"/>
            <a:ext cx="12213903" cy="686396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353784" y="6049261"/>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8"/>
            <a:ext cx="356188" cy="830356"/>
          </a:xfrm>
          <a:prstGeom prst="rect">
            <a:avLst/>
          </a:prstGeom>
          <a:noFill/>
        </p:spPr>
        <p:txBody>
          <a:bodyPr wrap="none" rtlCol="0">
            <a:spAutoFit/>
          </a:bodyPr>
          <a:lstStyle/>
          <a:p>
            <a:r>
              <a:rPr lang="en-US" sz="4796"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2"/>
          <a:srcRect/>
          <a:stretch/>
        </p:blipFill>
        <p:spPr>
          <a:xfrm>
            <a:off x="426377" y="5814441"/>
            <a:ext cx="2417684" cy="924512"/>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1D98D4E-C268-CD46-BD69-3127D8672EAB}"/>
              </a:ext>
            </a:extLst>
          </p:cNvPr>
          <p:cNvPicPr>
            <a:picLocks noChangeAspect="1"/>
          </p:cNvPicPr>
          <p:nvPr userDrawn="1"/>
        </p:nvPicPr>
        <p:blipFill>
          <a:blip r:embed="rId13"/>
          <a:stretch>
            <a:fillRect/>
          </a:stretch>
        </p:blipFill>
        <p:spPr>
          <a:xfrm>
            <a:off x="9055208" y="6199784"/>
            <a:ext cx="2222393" cy="255124"/>
          </a:xfrm>
          <a:prstGeom prst="rect">
            <a:avLst/>
          </a:prstGeom>
        </p:spPr>
      </p:pic>
    </p:spTree>
    <p:extLst>
      <p:ext uri="{BB962C8B-B14F-4D97-AF65-F5344CB8AC3E}">
        <p14:creationId xmlns:p14="http://schemas.microsoft.com/office/powerpoint/2010/main" val="1683157585"/>
      </p:ext>
    </p:extLst>
  </p:cSld>
  <p:clrMap bg1="lt1" tx1="dk1" bg2="lt2" tx2="dk2" accent1="accent1" accent2="accent2" accent3="accent3" accent4="accent4" accent5="accent5" accent6="accent6" hlink="hlink" folHlink="folHlink"/>
  <p:sldLayoutIdLst>
    <p:sldLayoutId id="2147485687" r:id="rId1"/>
    <p:sldLayoutId id="2147485688" r:id="rId2"/>
    <p:sldLayoutId id="2147485689" r:id="rId3"/>
    <p:sldLayoutId id="2147485690" r:id="rId4"/>
    <p:sldLayoutId id="2147485691" r:id="rId5"/>
    <p:sldLayoutId id="2147485692" r:id="rId6"/>
    <p:sldLayoutId id="2147485693" r:id="rId7"/>
    <p:sldLayoutId id="2147485694" r:id="rId8"/>
    <p:sldLayoutId id="2147485695"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8F8FA"/>
        </a:solidFill>
        <a:effectLst/>
      </p:bgPr>
    </p:bg>
    <p:spTree>
      <p:nvGrpSpPr>
        <p:cNvPr id="1" name=""/>
        <p:cNvGrpSpPr/>
        <p:nvPr/>
      </p:nvGrpSpPr>
      <p:grpSpPr>
        <a:xfrm>
          <a:off x="0" y="0"/>
          <a:ext cx="0" cy="0"/>
          <a:chOff x="0" y="0"/>
          <a:chExt cx="0" cy="0"/>
        </a:xfrm>
      </p:grpSpPr>
      <p:sp>
        <p:nvSpPr>
          <p:cNvPr id="2050" name="Rectangle 3">
            <a:extLst>
              <a:ext uri="{FF2B5EF4-FFF2-40B4-BE49-F238E27FC236}">
                <a16:creationId xmlns:a16="http://schemas.microsoft.com/office/drawing/2014/main" id="{D3CB15D2-4294-45FC-B0DD-9E155FD31EF4}"/>
              </a:ext>
            </a:extLst>
          </p:cNvPr>
          <p:cNvSpPr>
            <a:spLocks noGrp="1" noChangeArrowheads="1"/>
          </p:cNvSpPr>
          <p:nvPr>
            <p:ph type="title"/>
          </p:nvPr>
        </p:nvSpPr>
        <p:spPr bwMode="auto">
          <a:xfrm>
            <a:off x="0" y="361950"/>
            <a:ext cx="1219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2925494956"/>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ransition>
    <p:wipe dir="d"/>
  </p:transition>
  <p:txStyles>
    <p:titleStyle>
      <a:lvl1pPr algn="ctr" rtl="0" eaLnBrk="0" fontAlgn="base" hangingPunct="0">
        <a:lnSpc>
          <a:spcPct val="90000"/>
        </a:lnSpc>
        <a:spcBef>
          <a:spcPct val="0"/>
        </a:spcBef>
        <a:spcAft>
          <a:spcPct val="0"/>
        </a:spcAft>
        <a:defRPr sz="4000" b="1">
          <a:solidFill>
            <a:schemeClr val="tx2"/>
          </a:solidFill>
          <a:latin typeface="+mj-lt"/>
          <a:ea typeface="MS PGothic" panose="020B0600070205080204" pitchFamily="34" charset="-128"/>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p:titleStyle>
    <p:bodyStyle>
      <a:lvl1pPr marL="285750" indent="-285750" algn="l" rtl="0" eaLnBrk="0" fontAlgn="base" hangingPunct="0">
        <a:lnSpc>
          <a:spcPct val="90000"/>
        </a:lnSpc>
        <a:spcBef>
          <a:spcPct val="50000"/>
        </a:spcBef>
        <a:spcAft>
          <a:spcPct val="0"/>
        </a:spcAft>
        <a:buClr>
          <a:schemeClr val="tx2"/>
        </a:buClr>
        <a:buSzPct val="120000"/>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2pPr>
      <a:lvl3pPr marL="12001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3pPr>
      <a:lvl4pPr marL="16573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4pPr>
      <a:lvl5pPr marL="2114550" indent="-285750" algn="l" rtl="0" eaLnBrk="0" fontAlgn="base" hangingPunct="0">
        <a:lnSpc>
          <a:spcPct val="90000"/>
        </a:lnSpc>
        <a:spcBef>
          <a:spcPct val="20000"/>
        </a:spcBef>
        <a:spcAft>
          <a:spcPct val="0"/>
        </a:spcAft>
        <a:buClr>
          <a:schemeClr val="folHlink"/>
        </a:buClr>
        <a:buSzPct val="120000"/>
        <a:buChar char="•"/>
        <a:defRPr sz="3200">
          <a:solidFill>
            <a:schemeClr val="tx1"/>
          </a:solidFill>
          <a:latin typeface="+mn-lt"/>
          <a:ea typeface="MS PGothic" panose="020B0600070205080204" pitchFamily="34" charset="-128"/>
        </a:defRPr>
      </a:lvl5pPr>
      <a:lvl6pPr marL="25717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6pPr>
      <a:lvl7pPr marL="30289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7pPr>
      <a:lvl8pPr marL="34861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8pPr>
      <a:lvl9pPr marL="3943350" indent="-285750" algn="l" rtl="0" fontAlgn="base">
        <a:lnSpc>
          <a:spcPct val="90000"/>
        </a:lnSpc>
        <a:spcBef>
          <a:spcPct val="20000"/>
        </a:spcBef>
        <a:spcAft>
          <a:spcPct val="0"/>
        </a:spcAft>
        <a:buClr>
          <a:schemeClr val="folHlink"/>
        </a:buClr>
        <a:buSzPct val="120000"/>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13457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96156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10429876" y="6515102"/>
            <a:ext cx="138564" cy="346249"/>
          </a:xfrm>
          <a:prstGeom prst="rect">
            <a:avLst/>
          </a:prstGeom>
          <a:noFill/>
        </p:spPr>
        <p:txBody>
          <a:bodyPr wrap="none" lIns="68580" tIns="34290" rIns="68580" bIns="34290" rtlCol="0">
            <a:spAutoFit/>
          </a:bodyPr>
          <a:lstStyle/>
          <a:p>
            <a:endParaRPr lang="en-US" dirty="0"/>
          </a:p>
        </p:txBody>
      </p:sp>
    </p:spTree>
    <p:extLst>
      <p:ext uri="{BB962C8B-B14F-4D97-AF65-F5344CB8AC3E}">
        <p14:creationId xmlns:p14="http://schemas.microsoft.com/office/powerpoint/2010/main" val="1910268367"/>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Lst>
  <p:hf hdr="0" dt="0"/>
  <p:txStyles>
    <p:titleStyle>
      <a:lvl1pPr algn="l" defTabSz="685800" rtl="0" eaLnBrk="1" latinLnBrk="0" hangingPunct="1">
        <a:lnSpc>
          <a:spcPct val="90000"/>
        </a:lnSpc>
        <a:spcBef>
          <a:spcPct val="0"/>
        </a:spcBef>
        <a:buNone/>
        <a:defRPr sz="2900" b="1" i="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18E59F-E15C-4BFD-BDED-00F4AFC2B803}" type="datetimeFigureOut">
              <a:rPr lang="en-US" smtClean="0"/>
              <a:t>12/12/22</a:t>
            </a:fld>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7B9C79-957E-4CB5-8A91-4DC6E525683F}" type="slidenum">
              <a:rPr lang="en-US" smtClean="0"/>
              <a:t>‹#›</a:t>
            </a:fld>
            <a:endParaRPr lang="en-US" dirty="0"/>
          </a:p>
        </p:txBody>
      </p:sp>
      <p:sp>
        <p:nvSpPr>
          <p:cNvPr id="7" name="Footer Placeholder 6">
            <a:extLst>
              <a:ext uri="{FF2B5EF4-FFF2-40B4-BE49-F238E27FC236}">
                <a16:creationId xmlns:a16="http://schemas.microsoft.com/office/drawing/2014/main" id="{0BB91774-4C3C-7F40-A618-514C1F5CAD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49533948"/>
      </p:ext>
    </p:extLst>
  </p:cSld>
  <p:clrMap bg1="lt1" tx1="dk1" bg2="lt2" tx2="dk2" accent1="accent1" accent2="accent2" accent3="accent3" accent4="accent4" accent5="accent5" accent6="accent6" hlink="hlink" folHlink="folHlink"/>
  <p:sldLayoutIdLst>
    <p:sldLayoutId id="2147485766" r:id="rId1"/>
    <p:sldLayoutId id="2147485767" r:id="rId2"/>
    <p:sldLayoutId id="2147485768" r:id="rId3"/>
    <p:sldLayoutId id="2147485769" r:id="rId4"/>
    <p:sldLayoutId id="2147485770" r:id="rId5"/>
    <p:sldLayoutId id="2147485771" r:id="rId6"/>
    <p:sldLayoutId id="2147485772" r:id="rId7"/>
    <p:sldLayoutId id="2147485773" r:id="rId8"/>
    <p:sldLayoutId id="2147485774" r:id="rId9"/>
    <p:sldLayoutId id="2147485775" r:id="rId10"/>
    <p:sldLayoutId id="2147485776" r:id="rId11"/>
    <p:sldLayoutId id="2147485777" r:id="rId12"/>
    <p:sldLayoutId id="214748577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005838485"/>
      </p:ext>
    </p:extLst>
  </p:cSld>
  <p:clrMap bg1="dk2" tx1="lt1" bg2="dk1" tx2="lt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83322640"/>
      </p:ext>
    </p:extLst>
  </p:cSld>
  <p:clrMap bg1="lt1" tx1="dk1" bg2="lt2" tx2="dk2" accent1="accent1" accent2="accent2" accent3="accent3" accent4="accent4" accent5="accent5" accent6="accent6" hlink="hlink" folHlink="folHlink"/>
  <p:sldLayoutIdLst>
    <p:sldLayoutId id="2147485911" r:id="rId1"/>
    <p:sldLayoutId id="2147485912" r:id="rId2"/>
    <p:sldLayoutId id="2147485913" r:id="rId3"/>
    <p:sldLayoutId id="2147485914" r:id="rId4"/>
    <p:sldLayoutId id="2147485915" r:id="rId5"/>
    <p:sldLayoutId id="2147485916" r:id="rId6"/>
    <p:sldLayoutId id="2147485917" r:id="rId7"/>
    <p:sldLayoutId id="2147485918" r:id="rId8"/>
    <p:sldLayoutId id="2147485919" r:id="rId9"/>
    <p:sldLayoutId id="2147485921"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12192000" cy="1219200"/>
          </a:xfrm>
          <a:prstGeom prst="rect">
            <a:avLst/>
          </a:prstGeom>
          <a:solidFill>
            <a:srgbClr val="007CA4"/>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2050" name="Rectangle 2"/>
          <p:cNvSpPr>
            <a:spLocks noChangeArrowheads="1"/>
          </p:cNvSpPr>
          <p:nvPr/>
        </p:nvSpPr>
        <p:spPr bwMode="auto">
          <a:xfrm>
            <a:off x="0" y="0"/>
            <a:ext cx="12192000" cy="1219200"/>
          </a:xfrm>
          <a:prstGeom prst="rect">
            <a:avLst/>
          </a:prstGeom>
          <a:solidFill>
            <a:srgbClr val="007EA3"/>
          </a:solidFill>
          <a:ln w="9525">
            <a:noFill/>
            <a:round/>
            <a:headEnd/>
            <a:tailEnd/>
          </a:ln>
          <a:effectLst/>
        </p:spPr>
        <p:txBody>
          <a:bodyPr wrap="none" anchor="ctr"/>
          <a:lstStyle/>
          <a:p>
            <a:pPr hangingPunct="0">
              <a:lnSpc>
                <a:spcPct val="93000"/>
              </a:lnSpc>
              <a:buClr>
                <a:srgbClr val="000000"/>
              </a:buClr>
              <a:buSzPct val="100000"/>
              <a:buFont typeface="Times New Roman" pitchFamily="16" charset="0"/>
              <a:buNone/>
              <a:defRPr/>
            </a:pPr>
            <a:endParaRPr lang="en-US">
              <a:ea typeface="+mn-ea"/>
              <a:cs typeface="+mn-cs"/>
            </a:endParaRPr>
          </a:p>
        </p:txBody>
      </p:sp>
      <p:sp>
        <p:nvSpPr>
          <p:cNvPr id="15364" name="Rectangle 3"/>
          <p:cNvSpPr>
            <a:spLocks noGrp="1" noChangeArrowheads="1"/>
          </p:cNvSpPr>
          <p:nvPr>
            <p:ph type="title"/>
          </p:nvPr>
        </p:nvSpPr>
        <p:spPr bwMode="auto">
          <a:xfrm>
            <a:off x="406401" y="1"/>
            <a:ext cx="11273367" cy="1216025"/>
          </a:xfrm>
          <a:prstGeom prst="rect">
            <a:avLst/>
          </a:prstGeom>
          <a:noFill/>
          <a:ln w="9525">
            <a:noFill/>
            <a:round/>
            <a:headEnd/>
            <a:tailEnd/>
          </a:ln>
        </p:spPr>
        <p:txBody>
          <a:bodyPr vert="horz" wrap="square" lIns="90000" tIns="45000" rIns="90000" bIns="45000" numCol="1" anchor="ctr" anchorCtr="0" compatLnSpc="1">
            <a:prstTxWarp prst="textNoShape">
              <a:avLst/>
            </a:prstTxWarp>
          </a:bodyPr>
          <a:lstStyle/>
          <a:p>
            <a:pPr lvl="0"/>
            <a:r>
              <a:rPr lang="en-GB" dirty="0"/>
              <a:t>Click to edit the title text format</a:t>
            </a:r>
          </a:p>
        </p:txBody>
      </p:sp>
      <p:sp>
        <p:nvSpPr>
          <p:cNvPr id="15365" name="Rectangle 4"/>
          <p:cNvSpPr>
            <a:spLocks noGrp="1" noChangeArrowheads="1"/>
          </p:cNvSpPr>
          <p:nvPr>
            <p:ph type="body" idx="1"/>
          </p:nvPr>
        </p:nvSpPr>
        <p:spPr bwMode="auto">
          <a:xfrm>
            <a:off x="406401" y="1524000"/>
            <a:ext cx="11273367" cy="4568825"/>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916258572"/>
      </p:ext>
    </p:extLst>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 id="2147485937"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3600" b="1">
          <a:solidFill>
            <a:schemeClr val="bg1"/>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p:titleStyle>
    <p:bodyStyle>
      <a:lvl1pPr marL="342900" indent="-342900" algn="l" defTabSz="457200" rtl="0" eaLnBrk="0" fontAlgn="base" hangingPunct="0">
        <a:lnSpc>
          <a:spcPct val="93000"/>
        </a:lnSpc>
        <a:spcBef>
          <a:spcPct val="0"/>
        </a:spcBef>
        <a:spcAft>
          <a:spcPts val="1288"/>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038"/>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775"/>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25"/>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63"/>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57200" rtl="0" fontAlgn="base" hangingPunct="0">
        <a:lnSpc>
          <a:spcPct val="93000"/>
        </a:lnSpc>
        <a:spcBef>
          <a:spcPct val="0"/>
        </a:spcBef>
        <a:spcAft>
          <a:spcPts val="263"/>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914133043"/>
      </p:ext>
    </p:extLst>
  </p:cSld>
  <p:clrMap bg1="lt1" tx1="dk1" bg2="lt2" tx2="dk2" accent1="accent1" accent2="accent2" accent3="accent3" accent4="accent4" accent5="accent5" accent6="accent6" hlink="hlink" folHlink="folHlink"/>
  <p:sldLayoutIdLst>
    <p:sldLayoutId id="2147486113" r:id="rId1"/>
    <p:sldLayoutId id="2147486114" r:id="rId2"/>
    <p:sldLayoutId id="2147486115" r:id="rId3"/>
    <p:sldLayoutId id="2147486116" r:id="rId4"/>
    <p:sldLayoutId id="2147486117" r:id="rId5"/>
    <p:sldLayoutId id="2147486118" r:id="rId6"/>
    <p:sldLayoutId id="2147486119" r:id="rId7"/>
    <p:sldLayoutId id="2147486120" r:id="rId8"/>
    <p:sldLayoutId id="2147486121" r:id="rId9"/>
    <p:sldLayoutId id="2147486123" r:id="rId10"/>
  </p:sldLayoutIdLs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C392B8-2E0B-2656-6D04-43415D0D1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531441-7709-19C7-5AD4-606E458B75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61C8E-54AD-2BEB-3E93-B93C77BD8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F5E15-3B2A-664E-A575-81055D5A6EA3}" type="datetimeFigureOut">
              <a:rPr lang="en-US" smtClean="0"/>
              <a:t>12/12/22</a:t>
            </a:fld>
            <a:endParaRPr lang="en-US"/>
          </a:p>
        </p:txBody>
      </p:sp>
      <p:sp>
        <p:nvSpPr>
          <p:cNvPr id="5" name="Footer Placeholder 4">
            <a:extLst>
              <a:ext uri="{FF2B5EF4-FFF2-40B4-BE49-F238E27FC236}">
                <a16:creationId xmlns:a16="http://schemas.microsoft.com/office/drawing/2014/main" id="{8FBD14E0-4E45-99A5-2418-5EC4126E3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E6D3C1-36B5-3976-2AB3-2DAB53AA4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8936E-54D2-A144-B70E-D5AB2E153B98}" type="slidenum">
              <a:rPr lang="en-US" smtClean="0"/>
              <a:t>‹#›</a:t>
            </a:fld>
            <a:endParaRPr lang="en-US"/>
          </a:p>
        </p:txBody>
      </p:sp>
    </p:spTree>
    <p:extLst>
      <p:ext uri="{BB962C8B-B14F-4D97-AF65-F5344CB8AC3E}">
        <p14:creationId xmlns:p14="http://schemas.microsoft.com/office/powerpoint/2010/main" val="201440886"/>
      </p:ext>
    </p:extLst>
  </p:cSld>
  <p:clrMap bg1="lt1" tx1="dk1" bg2="lt2" tx2="dk2" accent1="accent1" accent2="accent2" accent3="accent3" accent4="accent4" accent5="accent5" accent6="accent6" hlink="hlink" folHlink="folHlink"/>
  <p:sldLayoutIdLst>
    <p:sldLayoutId id="2147486125"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1975E-2E34-FF48-89AA-FF16CEB5C4A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0" y="6223000"/>
            <a:ext cx="12192000" cy="63500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3441700" y="640013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cxnSp>
        <p:nvCxnSpPr>
          <p:cNvPr id="7" name="Straight Connector 6">
            <a:extLst>
              <a:ext uri="{FF2B5EF4-FFF2-40B4-BE49-F238E27FC236}">
                <a16:creationId xmlns:a16="http://schemas.microsoft.com/office/drawing/2014/main" id="{8B695EFF-8D6F-4CD2-81A2-3428EDA477EC}"/>
              </a:ext>
            </a:extLst>
          </p:cNvPr>
          <p:cNvCxnSpPr/>
          <p:nvPr userDrawn="1"/>
        </p:nvCxnSpPr>
        <p:spPr>
          <a:xfrm>
            <a:off x="-109330" y="6211956"/>
            <a:ext cx="124736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191241"/>
      </p:ext>
    </p:extLst>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6A149C-D97E-45DB-82AE-5478D773BE24}"/>
              </a:ext>
            </a:extLst>
          </p:cNvPr>
          <p:cNvPicPr>
            <a:picLocks noChangeAspect="1"/>
          </p:cNvPicPr>
          <p:nvPr/>
        </p:nvPicPr>
        <p:blipFill rotWithShape="1">
          <a:blip r:embed="rId13" cstate="screen">
            <a:duotone>
              <a:schemeClr val="bg2">
                <a:shade val="45000"/>
                <a:satMod val="135000"/>
              </a:schemeClr>
              <a:prstClr val="white"/>
            </a:duotone>
            <a:extLst>
              <a:ext uri="{28A0092B-C50C-407E-A947-70E740481C1C}">
                <a14:useLocalDpi xmlns:a14="http://schemas.microsoft.com/office/drawing/2010/main"/>
              </a:ext>
            </a:extLst>
          </a:blip>
          <a:srcRect r="-25"/>
          <a:stretch/>
        </p:blipFill>
        <p:spPr>
          <a:xfrm>
            <a:off x="3048" y="1714"/>
            <a:ext cx="12188952" cy="6856286"/>
          </a:xfrm>
          <a:prstGeom prst="rect">
            <a:avLst/>
          </a:prstGeom>
        </p:spPr>
      </p:pic>
      <p:sp>
        <p:nvSpPr>
          <p:cNvPr id="10" name="Rectangle 9">
            <a:extLst>
              <a:ext uri="{FF2B5EF4-FFF2-40B4-BE49-F238E27FC236}">
                <a16:creationId xmlns:a16="http://schemas.microsoft.com/office/drawing/2014/main" id="{98923B56-2812-4F3E-AD1D-FAF8343866A4}"/>
              </a:ext>
            </a:extLst>
          </p:cNvPr>
          <p:cNvSpPr/>
          <p:nvPr/>
        </p:nvSpPr>
        <p:spPr>
          <a:xfrm>
            <a:off x="0" y="11433"/>
            <a:ext cx="12392848" cy="6940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93721AD-7A63-45F7-A730-E02351C9F8F2}"/>
              </a:ext>
            </a:extLst>
          </p:cNvPr>
          <p:cNvSpPr>
            <a:spLocks noGrp="1"/>
          </p:cNvSpPr>
          <p:nvPr>
            <p:ph type="title"/>
          </p:nvPr>
        </p:nvSpPr>
        <p:spPr>
          <a:xfrm>
            <a:off x="835152" y="252864"/>
            <a:ext cx="10512751" cy="11389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D53488-8192-4A2B-B630-C9370B241B07}"/>
              </a:ext>
            </a:extLst>
          </p:cNvPr>
          <p:cNvSpPr>
            <a:spLocks noGrp="1"/>
          </p:cNvSpPr>
          <p:nvPr>
            <p:ph type="body" idx="1"/>
          </p:nvPr>
        </p:nvSpPr>
        <p:spPr>
          <a:xfrm>
            <a:off x="835152" y="18090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79117294-B3D9-4D42-A73A-6EC6D3233859}"/>
              </a:ext>
            </a:extLst>
          </p:cNvPr>
          <p:cNvSpPr txBox="1">
            <a:spLocks/>
          </p:cNvSpPr>
          <p:nvPr/>
        </p:nvSpPr>
        <p:spPr>
          <a:xfrm>
            <a:off x="3380800" y="-13359"/>
            <a:ext cx="5631248" cy="19160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i="0" kern="1200" dirty="0">
                <a:solidFill>
                  <a:schemeClr val="bg2">
                    <a:lumMod val="75000"/>
                  </a:schemeClr>
                </a:solidFill>
                <a:effectLst/>
                <a:latin typeface="Arial" panose="020B0604020202020204" pitchFamily="34" charset="0"/>
                <a:ea typeface="+mn-ea"/>
                <a:cs typeface="Arial" panose="020B0604020202020204" pitchFamily="34" charset="0"/>
              </a:rPr>
              <a:t>San Antonio Breast Cancer Symposium</a:t>
            </a:r>
            <a:r>
              <a:rPr lang="en-US" sz="1200" b="1" i="0" kern="1200" baseline="26000" dirty="0">
                <a:solidFill>
                  <a:schemeClr val="bg2">
                    <a:lumMod val="75000"/>
                  </a:schemeClr>
                </a:solidFill>
                <a:effectLst/>
                <a:latin typeface="Arial" panose="020B0604020202020204" pitchFamily="34" charset="0"/>
                <a:ea typeface="+mn-ea"/>
                <a:cs typeface="Arial" panose="020B0604020202020204" pitchFamily="34" charset="0"/>
              </a:rPr>
              <a:t>®</a:t>
            </a:r>
            <a:r>
              <a:rPr lang="en-US" sz="1200" b="1" i="0" kern="1200" dirty="0">
                <a:solidFill>
                  <a:schemeClr val="bg2">
                    <a:lumMod val="75000"/>
                  </a:schemeClr>
                </a:solidFill>
                <a:effectLst/>
                <a:latin typeface="Arial" panose="020B0604020202020204" pitchFamily="34" charset="0"/>
                <a:ea typeface="+mn-ea"/>
                <a:cs typeface="Arial" panose="020B0604020202020204" pitchFamily="34" charset="0"/>
              </a:rPr>
              <a:t>, December 6-10, 2022</a:t>
            </a:r>
          </a:p>
        </p:txBody>
      </p:sp>
      <p:sp>
        <p:nvSpPr>
          <p:cNvPr id="9" name="Footer Placeholder 4">
            <a:extLst>
              <a:ext uri="{FF2B5EF4-FFF2-40B4-BE49-F238E27FC236}">
                <a16:creationId xmlns:a16="http://schemas.microsoft.com/office/drawing/2014/main" id="{07578AD9-A277-45C4-B1FD-49117D598160}"/>
              </a:ext>
            </a:extLst>
          </p:cNvPr>
          <p:cNvSpPr txBox="1">
            <a:spLocks/>
          </p:cNvSpPr>
          <p:nvPr/>
        </p:nvSpPr>
        <p:spPr>
          <a:xfrm>
            <a:off x="926870" y="6636859"/>
            <a:ext cx="10515600" cy="26401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aseline="0" dirty="0">
                <a:solidFill>
                  <a:schemeClr val="bg2">
                    <a:lumMod val="75000"/>
                  </a:schemeClr>
                </a:solidFill>
              </a:rPr>
              <a:t>This presentation is the intellectual property of the author/presenter. Contact </a:t>
            </a:r>
            <a:r>
              <a:rPr lang="en-US" sz="1100" baseline="0" dirty="0">
                <a:solidFill>
                  <a:schemeClr val="bg2">
                    <a:lumMod val="75000"/>
                  </a:schemeClr>
                </a:solidFill>
                <a:hlinkClick r:id="rId14">
                  <a:extLst>
                    <a:ext uri="{A12FA001-AC4F-418D-AE19-62706E023703}">
                      <ahyp:hlinkClr xmlns:ahyp="http://schemas.microsoft.com/office/drawing/2018/hyperlinkcolor" val="tx"/>
                    </a:ext>
                  </a:extLst>
                </a:hlinkClick>
              </a:rPr>
              <a:t>erica_mayer@dfci.harvard.edu</a:t>
            </a:r>
            <a:r>
              <a:rPr lang="en-US" sz="1100" baseline="0" dirty="0">
                <a:solidFill>
                  <a:schemeClr val="bg2">
                    <a:lumMod val="75000"/>
                  </a:schemeClr>
                </a:solidFill>
              </a:rPr>
              <a:t> for permission to reprint and/or distribute.</a:t>
            </a:r>
          </a:p>
        </p:txBody>
      </p:sp>
    </p:spTree>
    <p:extLst>
      <p:ext uri="{BB962C8B-B14F-4D97-AF65-F5344CB8AC3E}">
        <p14:creationId xmlns:p14="http://schemas.microsoft.com/office/powerpoint/2010/main" val="4155074156"/>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144">
          <p15:clr>
            <a:srgbClr val="F26B43"/>
          </p15:clr>
        </p15:guide>
        <p15:guide id="3" orient="horz" pos="72">
          <p15:clr>
            <a:srgbClr val="F26B43"/>
          </p15:clr>
        </p15:guide>
        <p15:guide id="4" pos="7584">
          <p15:clr>
            <a:srgbClr val="F26B43"/>
          </p15:clr>
        </p15:guide>
        <p15:guide id="5" orient="horz" pos="120">
          <p15:clr>
            <a:srgbClr val="F26B43"/>
          </p15:clr>
        </p15:guide>
        <p15:guide id="6" orient="horz" pos="864">
          <p15:clr>
            <a:srgbClr val="F26B43"/>
          </p15:clr>
        </p15:guide>
        <p15:guide id="7" pos="7320">
          <p15:clr>
            <a:srgbClr val="F26B43"/>
          </p15:clr>
        </p15:guide>
        <p15:guide id="8" orient="horz" pos="3888">
          <p15:clr>
            <a:srgbClr val="F26B43"/>
          </p15:clr>
        </p15:guide>
        <p15:guide id="9" orient="horz" pos="1152">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6A149C-D97E-45DB-82AE-5478D773BE24}"/>
              </a:ext>
            </a:extLst>
          </p:cNvPr>
          <p:cNvPicPr>
            <a:picLocks noChangeAspect="1"/>
          </p:cNvPicPr>
          <p:nvPr/>
        </p:nvPicPr>
        <p:blipFill rotWithShape="1">
          <a:blip r:embed="rId13" cstate="screen">
            <a:duotone>
              <a:schemeClr val="bg2">
                <a:shade val="45000"/>
                <a:satMod val="135000"/>
              </a:schemeClr>
              <a:prstClr val="white"/>
            </a:duotone>
            <a:extLst>
              <a:ext uri="{28A0092B-C50C-407E-A947-70E740481C1C}">
                <a14:useLocalDpi xmlns:a14="http://schemas.microsoft.com/office/drawing/2010/main"/>
              </a:ext>
            </a:extLst>
          </a:blip>
          <a:srcRect r="-25"/>
          <a:stretch/>
        </p:blipFill>
        <p:spPr>
          <a:xfrm>
            <a:off x="3048" y="1714"/>
            <a:ext cx="12188952" cy="6856286"/>
          </a:xfrm>
          <a:prstGeom prst="rect">
            <a:avLst/>
          </a:prstGeom>
        </p:spPr>
      </p:pic>
      <p:sp>
        <p:nvSpPr>
          <p:cNvPr id="10" name="Rectangle 9">
            <a:extLst>
              <a:ext uri="{FF2B5EF4-FFF2-40B4-BE49-F238E27FC236}">
                <a16:creationId xmlns:a16="http://schemas.microsoft.com/office/drawing/2014/main" id="{98923B56-2812-4F3E-AD1D-FAF8343866A4}"/>
              </a:ext>
            </a:extLst>
          </p:cNvPr>
          <p:cNvSpPr/>
          <p:nvPr/>
        </p:nvSpPr>
        <p:spPr>
          <a:xfrm>
            <a:off x="0" y="11433"/>
            <a:ext cx="12392848" cy="6940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93721AD-7A63-45F7-A730-E02351C9F8F2}"/>
              </a:ext>
            </a:extLst>
          </p:cNvPr>
          <p:cNvSpPr>
            <a:spLocks noGrp="1"/>
          </p:cNvSpPr>
          <p:nvPr>
            <p:ph type="title"/>
          </p:nvPr>
        </p:nvSpPr>
        <p:spPr>
          <a:xfrm>
            <a:off x="835152" y="252864"/>
            <a:ext cx="10512751" cy="11389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D53488-8192-4A2B-B630-C9370B241B07}"/>
              </a:ext>
            </a:extLst>
          </p:cNvPr>
          <p:cNvSpPr>
            <a:spLocks noGrp="1"/>
          </p:cNvSpPr>
          <p:nvPr>
            <p:ph type="body" idx="1"/>
          </p:nvPr>
        </p:nvSpPr>
        <p:spPr>
          <a:xfrm>
            <a:off x="835152" y="18090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a:extLst>
              <a:ext uri="{FF2B5EF4-FFF2-40B4-BE49-F238E27FC236}">
                <a16:creationId xmlns:a16="http://schemas.microsoft.com/office/drawing/2014/main" id="{79117294-B3D9-4D42-A73A-6EC6D3233859}"/>
              </a:ext>
            </a:extLst>
          </p:cNvPr>
          <p:cNvSpPr txBox="1">
            <a:spLocks/>
          </p:cNvSpPr>
          <p:nvPr/>
        </p:nvSpPr>
        <p:spPr>
          <a:xfrm>
            <a:off x="3380800" y="-13359"/>
            <a:ext cx="5631248" cy="19160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i="0" kern="1200" dirty="0">
                <a:solidFill>
                  <a:schemeClr val="bg2">
                    <a:lumMod val="75000"/>
                  </a:schemeClr>
                </a:solidFill>
                <a:effectLst/>
                <a:latin typeface="Arial" panose="020B0604020202020204" pitchFamily="34" charset="0"/>
                <a:ea typeface="+mn-ea"/>
                <a:cs typeface="Arial" panose="020B0604020202020204" pitchFamily="34" charset="0"/>
              </a:rPr>
              <a:t>San Antonio Breast Cancer Symposium</a:t>
            </a:r>
            <a:r>
              <a:rPr lang="en-US" sz="1200" b="1" i="0" kern="1200" baseline="26000" dirty="0">
                <a:solidFill>
                  <a:schemeClr val="bg2">
                    <a:lumMod val="75000"/>
                  </a:schemeClr>
                </a:solidFill>
                <a:effectLst/>
                <a:latin typeface="Arial" panose="020B0604020202020204" pitchFamily="34" charset="0"/>
                <a:ea typeface="+mn-ea"/>
                <a:cs typeface="Arial" panose="020B0604020202020204" pitchFamily="34" charset="0"/>
              </a:rPr>
              <a:t>®</a:t>
            </a:r>
            <a:r>
              <a:rPr lang="en-US" sz="1200" b="1" i="0" kern="1200" dirty="0">
                <a:solidFill>
                  <a:schemeClr val="bg2">
                    <a:lumMod val="75000"/>
                  </a:schemeClr>
                </a:solidFill>
                <a:effectLst/>
                <a:latin typeface="Arial" panose="020B0604020202020204" pitchFamily="34" charset="0"/>
                <a:ea typeface="+mn-ea"/>
                <a:cs typeface="Arial" panose="020B0604020202020204" pitchFamily="34" charset="0"/>
              </a:rPr>
              <a:t>, December 6-10, 2022</a:t>
            </a:r>
          </a:p>
        </p:txBody>
      </p:sp>
      <p:sp>
        <p:nvSpPr>
          <p:cNvPr id="9" name="Footer Placeholder 4">
            <a:extLst>
              <a:ext uri="{FF2B5EF4-FFF2-40B4-BE49-F238E27FC236}">
                <a16:creationId xmlns:a16="http://schemas.microsoft.com/office/drawing/2014/main" id="{07578AD9-A277-45C4-B1FD-49117D598160}"/>
              </a:ext>
            </a:extLst>
          </p:cNvPr>
          <p:cNvSpPr txBox="1">
            <a:spLocks/>
          </p:cNvSpPr>
          <p:nvPr/>
        </p:nvSpPr>
        <p:spPr>
          <a:xfrm>
            <a:off x="926870" y="6636859"/>
            <a:ext cx="10515600" cy="26401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aseline="0" dirty="0">
                <a:solidFill>
                  <a:schemeClr val="bg2">
                    <a:lumMod val="75000"/>
                  </a:schemeClr>
                </a:solidFill>
              </a:rPr>
              <a:t>This presentation is the intellectual property of the author/presenter. Contact </a:t>
            </a:r>
            <a:r>
              <a:rPr lang="en-US" sz="1100" baseline="0" dirty="0">
                <a:solidFill>
                  <a:schemeClr val="bg2">
                    <a:lumMod val="75000"/>
                  </a:schemeClr>
                </a:solidFill>
                <a:hlinkClick r:id="rId14">
                  <a:extLst>
                    <a:ext uri="{A12FA001-AC4F-418D-AE19-62706E023703}">
                      <ahyp:hlinkClr xmlns:ahyp="http://schemas.microsoft.com/office/drawing/2018/hyperlinkcolor" val="tx"/>
                    </a:ext>
                  </a:extLst>
                </a:hlinkClick>
              </a:rPr>
              <a:t>erica_mayer@dfci.harvard.edu</a:t>
            </a:r>
            <a:r>
              <a:rPr lang="en-US" sz="1100" baseline="0" dirty="0">
                <a:solidFill>
                  <a:schemeClr val="bg2">
                    <a:lumMod val="75000"/>
                  </a:schemeClr>
                </a:solidFill>
              </a:rPr>
              <a:t> for permission to reprint and/or distribute.</a:t>
            </a:r>
          </a:p>
        </p:txBody>
      </p:sp>
    </p:spTree>
    <p:extLst>
      <p:ext uri="{BB962C8B-B14F-4D97-AF65-F5344CB8AC3E}">
        <p14:creationId xmlns:p14="http://schemas.microsoft.com/office/powerpoint/2010/main" val="3671495260"/>
      </p:ext>
    </p:extLst>
  </p:cSld>
  <p:clrMap bg1="lt1" tx1="dk1" bg2="lt2" tx2="dk2" accent1="accent1" accent2="accent2" accent3="accent3" accent4="accent4" accent5="accent5" accent6="accent6" hlink="hlink" folHlink="folHlink"/>
  <p:sldLayoutIdLst>
    <p:sldLayoutId id="2147486156" r:id="rId1"/>
    <p:sldLayoutId id="2147486157" r:id="rId2"/>
    <p:sldLayoutId id="2147486158" r:id="rId3"/>
    <p:sldLayoutId id="2147486159" r:id="rId4"/>
    <p:sldLayoutId id="2147486160" r:id="rId5"/>
    <p:sldLayoutId id="2147486161" r:id="rId6"/>
    <p:sldLayoutId id="2147486162" r:id="rId7"/>
    <p:sldLayoutId id="2147486163" r:id="rId8"/>
    <p:sldLayoutId id="2147486164" r:id="rId9"/>
    <p:sldLayoutId id="2147486165" r:id="rId10"/>
    <p:sldLayoutId id="2147486166" r:id="rId11"/>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144">
          <p15:clr>
            <a:srgbClr val="F26B43"/>
          </p15:clr>
        </p15:guide>
        <p15:guide id="3" orient="horz" pos="72">
          <p15:clr>
            <a:srgbClr val="F26B43"/>
          </p15:clr>
        </p15:guide>
        <p15:guide id="4" pos="7584">
          <p15:clr>
            <a:srgbClr val="F26B43"/>
          </p15:clr>
        </p15:guide>
        <p15:guide id="5" orient="horz" pos="120">
          <p15:clr>
            <a:srgbClr val="F26B43"/>
          </p15:clr>
        </p15:guide>
        <p15:guide id="6" orient="horz" pos="864">
          <p15:clr>
            <a:srgbClr val="F26B43"/>
          </p15:clr>
        </p15:guide>
        <p15:guide id="7" pos="7320">
          <p15:clr>
            <a:srgbClr val="F26B43"/>
          </p15:clr>
        </p15:guide>
        <p15:guide id="8" orient="horz" pos="3888">
          <p15:clr>
            <a:srgbClr val="F26B43"/>
          </p15:clr>
        </p15:guide>
        <p15:guide id="9" orient="horz" pos="1152">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996563334"/>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Ls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BD49F-9AAD-9141-998F-F60B39506132}"/>
              </a:ext>
            </a:extLst>
          </p:cNvPr>
          <p:cNvSpPr>
            <a:spLocks noGrp="1"/>
          </p:cNvSpPr>
          <p:nvPr>
            <p:ph type="title"/>
          </p:nvPr>
        </p:nvSpPr>
        <p:spPr>
          <a:xfrm>
            <a:off x="838200" y="580292"/>
            <a:ext cx="10515600" cy="7899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D312C4-1B90-954B-80BC-48D080F30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107131-DD53-CF43-BE86-98A30C1AB6DE}"/>
              </a:ext>
            </a:extLst>
          </p:cNvPr>
          <p:cNvSpPr>
            <a:spLocks noGrp="1"/>
          </p:cNvSpPr>
          <p:nvPr>
            <p:ph type="ftr" sz="quarter" idx="3"/>
          </p:nvPr>
        </p:nvSpPr>
        <p:spPr>
          <a:xfrm>
            <a:off x="69589" y="6506811"/>
            <a:ext cx="12036287" cy="251101"/>
          </a:xfrm>
          <a:prstGeom prst="rect">
            <a:avLst/>
          </a:prstGeom>
        </p:spPr>
        <p:txBody>
          <a:bodyPr vert="horz" lIns="91440" tIns="45720" rIns="91440" bIns="45720" rtlCol="0" anchor="ctr"/>
          <a:lstStyle>
            <a:lvl1pPr algn="ctr">
              <a:defRPr sz="1200">
                <a:solidFill>
                  <a:schemeClr val="bg1">
                    <a:lumMod val="65000"/>
                  </a:schemeClr>
                </a:solidFill>
              </a:defRPr>
            </a:lvl1pPr>
          </a:lstStyle>
          <a:p>
            <a:endParaRPr lang="en-US" dirty="0"/>
          </a:p>
        </p:txBody>
      </p:sp>
    </p:spTree>
    <p:extLst>
      <p:ext uri="{BB962C8B-B14F-4D97-AF65-F5344CB8AC3E}">
        <p14:creationId xmlns:p14="http://schemas.microsoft.com/office/powerpoint/2010/main" val="3368882069"/>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 id="2147486193" r:id="rId12"/>
    <p:sldLayoutId id="2147486194" r:id="rId13"/>
    <p:sldLayoutId id="2147486195" r:id="rId14"/>
  </p:sldLayoutIdLst>
  <p:hf sldNum="0" hdr="0" ftr="0" dt="0"/>
  <p:txStyles>
    <p:titleStyle>
      <a:lvl1pPr algn="l" defTabSz="914400" rtl="0" eaLnBrk="1" latinLnBrk="0" hangingPunct="1">
        <a:lnSpc>
          <a:spcPct val="90000"/>
        </a:lnSpc>
        <a:spcBef>
          <a:spcPct val="0"/>
        </a:spcBef>
        <a:buNone/>
        <a:defRPr sz="3800" b="1" i="0" kern="1200" baseline="0">
          <a:solidFill>
            <a:srgbClr val="00206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873B7CB-FBF5-5C40-96E8-7652B141C18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8" rIns="91426" bIns="45718"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FC8653A0-407E-0F4F-9465-9F5F8DEB7F8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8" rIns="9142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1252" name="Rectangle 4">
            <a:extLst>
              <a:ext uri="{FF2B5EF4-FFF2-40B4-BE49-F238E27FC236}">
                <a16:creationId xmlns:a16="http://schemas.microsoft.com/office/drawing/2014/main" id="{33A37C78-0151-8B49-B0A8-EF4F557EBC6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defRPr sz="1125">
                <a:solidFill>
                  <a:srgbClr val="000000"/>
                </a:solidFill>
                <a:ea typeface="Osaka" pitchFamily="-1" charset="-128"/>
                <a:cs typeface="Osaka" pitchFamily="-1" charset="-128"/>
              </a:defRPr>
            </a:lvl1pPr>
          </a:lstStyle>
          <a:p>
            <a:pPr>
              <a:defRPr/>
            </a:pPr>
            <a:fld id="{BD72F210-F66D-8549-8920-3138D3E49935}" type="datetime1">
              <a:rPr lang="en-US"/>
              <a:pPr>
                <a:defRPr/>
              </a:pPr>
              <a:t>12/12/22</a:t>
            </a:fld>
            <a:endParaRPr lang="en-US" dirty="0"/>
          </a:p>
        </p:txBody>
      </p:sp>
      <p:sp>
        <p:nvSpPr>
          <p:cNvPr id="181253" name="Rectangle 5">
            <a:extLst>
              <a:ext uri="{FF2B5EF4-FFF2-40B4-BE49-F238E27FC236}">
                <a16:creationId xmlns:a16="http://schemas.microsoft.com/office/drawing/2014/main" id="{550C35AA-E25A-1C4E-9343-ADE58B6E966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ctr" eaLnBrk="0" hangingPunct="0">
              <a:defRPr sz="1125">
                <a:solidFill>
                  <a:srgbClr val="000000"/>
                </a:solidFill>
                <a:latin typeface="Arial" pitchFamily="-1" charset="0"/>
                <a:ea typeface="+mn-ea"/>
                <a:cs typeface="+mn-cs"/>
              </a:defRPr>
            </a:lvl1pPr>
          </a:lstStyle>
          <a:p>
            <a:pPr>
              <a:defRPr/>
            </a:pPr>
            <a:r>
              <a:rPr lang="en-US"/>
              <a:t>This presentation is the intellectual property of the author/presenter.  Contact mtelli@stanford.edu for permission to reprint and/or distribute.  </a:t>
            </a:r>
          </a:p>
        </p:txBody>
      </p:sp>
      <p:sp>
        <p:nvSpPr>
          <p:cNvPr id="181254" name="Rectangle 6">
            <a:extLst>
              <a:ext uri="{FF2B5EF4-FFF2-40B4-BE49-F238E27FC236}">
                <a16:creationId xmlns:a16="http://schemas.microsoft.com/office/drawing/2014/main" id="{DBFA68B2-D238-F644-BA2D-284D6409822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26" tIns="45718" rIns="91426" bIns="45718" numCol="1" anchor="t" anchorCtr="0" compatLnSpc="1">
            <a:prstTxWarp prst="textNoShape">
              <a:avLst/>
            </a:prstTxWarp>
          </a:bodyPr>
          <a:lstStyle>
            <a:lvl1pPr algn="r">
              <a:defRPr sz="1067">
                <a:solidFill>
                  <a:srgbClr val="000000"/>
                </a:solidFill>
                <a:ea typeface="Osaka" pitchFamily="34" charset="-128"/>
              </a:defRPr>
            </a:lvl1pPr>
          </a:lstStyle>
          <a:p>
            <a:fld id="{EC4CF4BD-0730-174F-82DA-042A60168C59}" type="slidenum">
              <a:rPr lang="en-US" altLang="en-US"/>
              <a:pPr/>
              <a:t>‹#›</a:t>
            </a:fld>
            <a:endParaRPr lang="en-US" altLang="en-US"/>
          </a:p>
        </p:txBody>
      </p:sp>
    </p:spTree>
    <p:extLst>
      <p:ext uri="{BB962C8B-B14F-4D97-AF65-F5344CB8AC3E}">
        <p14:creationId xmlns:p14="http://schemas.microsoft.com/office/powerpoint/2010/main" val="1782002130"/>
      </p:ext>
    </p:extLst>
  </p:cSld>
  <p:clrMap bg1="lt1" tx1="dk1" bg2="lt2" tx2="dk2" accent1="accent1" accent2="accent2" accent3="accent3" accent4="accent4" accent5="accent5" accent6="accent6" hlink="hlink" folHlink="folHlink"/>
  <p:sldLayoutIdLst>
    <p:sldLayoutId id="2147486197" r:id="rId1"/>
    <p:sldLayoutId id="2147486198" r:id="rId2"/>
    <p:sldLayoutId id="2147486199" r:id="rId3"/>
    <p:sldLayoutId id="2147486200" r:id="rId4"/>
    <p:sldLayoutId id="2147486201" r:id="rId5"/>
    <p:sldLayoutId id="2147486202" r:id="rId6"/>
    <p:sldLayoutId id="2147486203" r:id="rId7"/>
    <p:sldLayoutId id="2147486204" r:id="rId8"/>
    <p:sldLayoutId id="2147486205" r:id="rId9"/>
    <p:sldLayoutId id="2147486206" r:id="rId10"/>
    <p:sldLayoutId id="2147486207" r:id="rId11"/>
    <p:sldLayoutId id="2147486208" r:id="rId12"/>
    <p:sldLayoutId id="2147486209" r:id="rId13"/>
    <p:sldLayoutId id="2147486210" r:id="rId14"/>
    <p:sldLayoutId id="2147486211" r:id="rId15"/>
  </p:sldLayoutIdLst>
  <p:transition spd="slow">
    <p:fade/>
  </p:transition>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1" charset="0"/>
          <a:ea typeface="Osaka" pitchFamily="-1" charset="-128"/>
          <a:cs typeface="Osaka" pitchFamily="-1" charset="-128"/>
        </a:defRPr>
      </a:lvl2pPr>
      <a:lvl3pPr algn="ctr" rtl="0" eaLnBrk="0" fontAlgn="base" hangingPunct="0">
        <a:spcBef>
          <a:spcPct val="0"/>
        </a:spcBef>
        <a:spcAft>
          <a:spcPct val="0"/>
        </a:spcAft>
        <a:defRPr sz="3200">
          <a:solidFill>
            <a:schemeClr val="tx2"/>
          </a:solidFill>
          <a:latin typeface="Arial" pitchFamily="-1" charset="0"/>
          <a:ea typeface="Osaka" pitchFamily="-1" charset="-128"/>
          <a:cs typeface="Osaka" pitchFamily="-1" charset="-128"/>
        </a:defRPr>
      </a:lvl3pPr>
      <a:lvl4pPr algn="ctr" rtl="0" eaLnBrk="0" fontAlgn="base" hangingPunct="0">
        <a:spcBef>
          <a:spcPct val="0"/>
        </a:spcBef>
        <a:spcAft>
          <a:spcPct val="0"/>
        </a:spcAft>
        <a:defRPr sz="3200">
          <a:solidFill>
            <a:schemeClr val="tx2"/>
          </a:solidFill>
          <a:latin typeface="Arial" pitchFamily="-1" charset="0"/>
          <a:ea typeface="Osaka" pitchFamily="-1" charset="-128"/>
          <a:cs typeface="Osaka" pitchFamily="-1" charset="-128"/>
        </a:defRPr>
      </a:lvl4pPr>
      <a:lvl5pPr algn="ctr" rtl="0" eaLnBrk="0" fontAlgn="base" hangingPunct="0">
        <a:spcBef>
          <a:spcPct val="0"/>
        </a:spcBef>
        <a:spcAft>
          <a:spcPct val="0"/>
        </a:spcAft>
        <a:defRPr sz="3200">
          <a:solidFill>
            <a:schemeClr val="tx2"/>
          </a:solidFill>
          <a:latin typeface="Arial" pitchFamily="-1" charset="0"/>
          <a:ea typeface="Osaka" pitchFamily="-1" charset="-128"/>
          <a:cs typeface="Osaka" pitchFamily="-1" charset="-128"/>
        </a:defRPr>
      </a:lvl5pPr>
      <a:lvl6pPr marL="342830" algn="ctr" rtl="0" fontAlgn="base">
        <a:spcBef>
          <a:spcPct val="0"/>
        </a:spcBef>
        <a:spcAft>
          <a:spcPct val="0"/>
        </a:spcAft>
        <a:defRPr sz="3300">
          <a:solidFill>
            <a:schemeClr val="tx2"/>
          </a:solidFill>
          <a:latin typeface="Arial" pitchFamily="-1" charset="0"/>
          <a:ea typeface="Osaka" pitchFamily="-1" charset="-128"/>
          <a:cs typeface="Osaka" pitchFamily="-1" charset="-128"/>
        </a:defRPr>
      </a:lvl6pPr>
      <a:lvl7pPr marL="685664" algn="ctr" rtl="0" fontAlgn="base">
        <a:spcBef>
          <a:spcPct val="0"/>
        </a:spcBef>
        <a:spcAft>
          <a:spcPct val="0"/>
        </a:spcAft>
        <a:defRPr sz="3300">
          <a:solidFill>
            <a:schemeClr val="tx2"/>
          </a:solidFill>
          <a:latin typeface="Arial" pitchFamily="-1" charset="0"/>
          <a:ea typeface="Osaka" pitchFamily="-1" charset="-128"/>
          <a:cs typeface="Osaka" pitchFamily="-1" charset="-128"/>
        </a:defRPr>
      </a:lvl7pPr>
      <a:lvl8pPr marL="1028497" algn="ctr" rtl="0" fontAlgn="base">
        <a:spcBef>
          <a:spcPct val="0"/>
        </a:spcBef>
        <a:spcAft>
          <a:spcPct val="0"/>
        </a:spcAft>
        <a:defRPr sz="3300">
          <a:solidFill>
            <a:schemeClr val="tx2"/>
          </a:solidFill>
          <a:latin typeface="Arial" pitchFamily="-1" charset="0"/>
          <a:ea typeface="Osaka" pitchFamily="-1" charset="-128"/>
          <a:cs typeface="Osaka" pitchFamily="-1" charset="-128"/>
        </a:defRPr>
      </a:lvl8pPr>
      <a:lvl9pPr marL="1371328" algn="ctr" rtl="0" fontAlgn="base">
        <a:spcBef>
          <a:spcPct val="0"/>
        </a:spcBef>
        <a:spcAft>
          <a:spcPct val="0"/>
        </a:spcAft>
        <a:defRPr sz="3300">
          <a:solidFill>
            <a:schemeClr val="tx2"/>
          </a:solidFill>
          <a:latin typeface="Arial" pitchFamily="-1" charset="0"/>
          <a:ea typeface="Osaka" pitchFamily="-1" charset="-128"/>
          <a:cs typeface="Osaka" pitchFamily="-1" charset="-128"/>
        </a:defRPr>
      </a:lvl9pPr>
    </p:titleStyle>
    <p:bodyStyle>
      <a:lvl1pPr marL="253994" indent="-253994" algn="l" rtl="0" eaLnBrk="0" fontAlgn="base" hangingPunct="0">
        <a:spcBef>
          <a:spcPct val="20000"/>
        </a:spcBef>
        <a:spcAft>
          <a:spcPct val="0"/>
        </a:spcAft>
        <a:buChar char="•"/>
        <a:defRPr>
          <a:solidFill>
            <a:schemeClr val="tx1"/>
          </a:solidFill>
          <a:latin typeface="+mn-lt"/>
          <a:ea typeface="+mn-ea"/>
          <a:cs typeface="+mn-cs"/>
        </a:defRPr>
      </a:lvl1pPr>
      <a:lvl2pPr marL="554553" indent="-211661" algn="l" rtl="0" eaLnBrk="0" fontAlgn="base" hangingPunct="0">
        <a:spcBef>
          <a:spcPct val="20000"/>
        </a:spcBef>
        <a:spcAft>
          <a:spcPct val="0"/>
        </a:spcAft>
        <a:buChar char="–"/>
        <a:defRPr sz="2000">
          <a:solidFill>
            <a:schemeClr val="tx1"/>
          </a:solidFill>
          <a:latin typeface="+mn-lt"/>
          <a:ea typeface="+mn-ea"/>
          <a:cs typeface="+mn-cs"/>
        </a:defRPr>
      </a:lvl2pPr>
      <a:lvl3pPr marL="855112" indent="-169329" algn="l" rtl="0" eaLnBrk="0" fontAlgn="base" hangingPunct="0">
        <a:spcBef>
          <a:spcPct val="20000"/>
        </a:spcBef>
        <a:spcAft>
          <a:spcPct val="0"/>
        </a:spcAft>
        <a:buChar char="•"/>
        <a:defRPr>
          <a:solidFill>
            <a:schemeClr val="tx1"/>
          </a:solidFill>
          <a:latin typeface="+mn-lt"/>
          <a:ea typeface="+mn-ea"/>
          <a:cs typeface="+mn-cs"/>
        </a:defRPr>
      </a:lvl3pPr>
      <a:lvl4pPr marL="1198003" indent="-169329" algn="l" rtl="0" eaLnBrk="0" fontAlgn="base" hangingPunct="0">
        <a:spcBef>
          <a:spcPct val="20000"/>
        </a:spcBef>
        <a:spcAft>
          <a:spcPct val="0"/>
        </a:spcAft>
        <a:buChar char="–"/>
        <a:defRPr sz="1467">
          <a:solidFill>
            <a:schemeClr val="tx1"/>
          </a:solidFill>
          <a:latin typeface="+mn-lt"/>
          <a:ea typeface="+mn-ea"/>
          <a:cs typeface="+mn-cs"/>
        </a:defRPr>
      </a:lvl4pPr>
      <a:lvl5pPr marL="1540895" indent="-169329" algn="l" rtl="0" eaLnBrk="0" fontAlgn="base" hangingPunct="0">
        <a:spcBef>
          <a:spcPct val="20000"/>
        </a:spcBef>
        <a:spcAft>
          <a:spcPct val="0"/>
        </a:spcAft>
        <a:buChar char="»"/>
        <a:defRPr sz="1467">
          <a:solidFill>
            <a:schemeClr val="tx1"/>
          </a:solidFill>
          <a:latin typeface="+mn-lt"/>
          <a:ea typeface="+mn-ea"/>
          <a:cs typeface="+mn-cs"/>
        </a:defRPr>
      </a:lvl5pPr>
      <a:lvl6pPr marL="1885574" indent="-171418" algn="l" rtl="0" fontAlgn="base">
        <a:spcBef>
          <a:spcPct val="20000"/>
        </a:spcBef>
        <a:spcAft>
          <a:spcPct val="0"/>
        </a:spcAft>
        <a:buChar char="»"/>
        <a:defRPr sz="1500">
          <a:solidFill>
            <a:schemeClr val="tx1"/>
          </a:solidFill>
          <a:latin typeface="+mn-lt"/>
          <a:ea typeface="+mn-ea"/>
          <a:cs typeface="+mn-cs"/>
        </a:defRPr>
      </a:lvl6pPr>
      <a:lvl7pPr marL="2228407" indent="-171418" algn="l" rtl="0" fontAlgn="base">
        <a:spcBef>
          <a:spcPct val="20000"/>
        </a:spcBef>
        <a:spcAft>
          <a:spcPct val="0"/>
        </a:spcAft>
        <a:buChar char="»"/>
        <a:defRPr sz="1500">
          <a:solidFill>
            <a:schemeClr val="tx1"/>
          </a:solidFill>
          <a:latin typeface="+mn-lt"/>
          <a:ea typeface="+mn-ea"/>
          <a:cs typeface="+mn-cs"/>
        </a:defRPr>
      </a:lvl7pPr>
      <a:lvl8pPr marL="2571238" indent="-171418" algn="l" rtl="0" fontAlgn="base">
        <a:spcBef>
          <a:spcPct val="20000"/>
        </a:spcBef>
        <a:spcAft>
          <a:spcPct val="0"/>
        </a:spcAft>
        <a:buChar char="»"/>
        <a:defRPr sz="1500">
          <a:solidFill>
            <a:schemeClr val="tx1"/>
          </a:solidFill>
          <a:latin typeface="+mn-lt"/>
          <a:ea typeface="+mn-ea"/>
          <a:cs typeface="+mn-cs"/>
        </a:defRPr>
      </a:lvl8pPr>
      <a:lvl9pPr marL="2914072" indent="-171418"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830" rtl="0" eaLnBrk="1" latinLnBrk="0" hangingPunct="1">
        <a:defRPr sz="1425" kern="1200">
          <a:solidFill>
            <a:schemeClr val="tx1"/>
          </a:solidFill>
          <a:latin typeface="+mn-lt"/>
          <a:ea typeface="+mn-ea"/>
          <a:cs typeface="+mn-cs"/>
        </a:defRPr>
      </a:lvl1pPr>
      <a:lvl2pPr marL="342830" algn="l" defTabSz="342830" rtl="0" eaLnBrk="1" latinLnBrk="0" hangingPunct="1">
        <a:defRPr sz="1425" kern="1200">
          <a:solidFill>
            <a:schemeClr val="tx1"/>
          </a:solidFill>
          <a:latin typeface="+mn-lt"/>
          <a:ea typeface="+mn-ea"/>
          <a:cs typeface="+mn-cs"/>
        </a:defRPr>
      </a:lvl2pPr>
      <a:lvl3pPr marL="685664" algn="l" defTabSz="342830" rtl="0" eaLnBrk="1" latinLnBrk="0" hangingPunct="1">
        <a:defRPr sz="1425" kern="1200">
          <a:solidFill>
            <a:schemeClr val="tx1"/>
          </a:solidFill>
          <a:latin typeface="+mn-lt"/>
          <a:ea typeface="+mn-ea"/>
          <a:cs typeface="+mn-cs"/>
        </a:defRPr>
      </a:lvl3pPr>
      <a:lvl4pPr marL="1028497" algn="l" defTabSz="342830" rtl="0" eaLnBrk="1" latinLnBrk="0" hangingPunct="1">
        <a:defRPr sz="1425" kern="1200">
          <a:solidFill>
            <a:schemeClr val="tx1"/>
          </a:solidFill>
          <a:latin typeface="+mn-lt"/>
          <a:ea typeface="+mn-ea"/>
          <a:cs typeface="+mn-cs"/>
        </a:defRPr>
      </a:lvl4pPr>
      <a:lvl5pPr marL="1371328" algn="l" defTabSz="342830" rtl="0" eaLnBrk="1" latinLnBrk="0" hangingPunct="1">
        <a:defRPr sz="1425" kern="1200">
          <a:solidFill>
            <a:schemeClr val="tx1"/>
          </a:solidFill>
          <a:latin typeface="+mn-lt"/>
          <a:ea typeface="+mn-ea"/>
          <a:cs typeface="+mn-cs"/>
        </a:defRPr>
      </a:lvl5pPr>
      <a:lvl6pPr marL="1714162" algn="l" defTabSz="342830" rtl="0" eaLnBrk="1" latinLnBrk="0" hangingPunct="1">
        <a:defRPr sz="1425" kern="1200">
          <a:solidFill>
            <a:schemeClr val="tx1"/>
          </a:solidFill>
          <a:latin typeface="+mn-lt"/>
          <a:ea typeface="+mn-ea"/>
          <a:cs typeface="+mn-cs"/>
        </a:defRPr>
      </a:lvl6pPr>
      <a:lvl7pPr marL="2056991" algn="l" defTabSz="342830" rtl="0" eaLnBrk="1" latinLnBrk="0" hangingPunct="1">
        <a:defRPr sz="1425" kern="1200">
          <a:solidFill>
            <a:schemeClr val="tx1"/>
          </a:solidFill>
          <a:latin typeface="+mn-lt"/>
          <a:ea typeface="+mn-ea"/>
          <a:cs typeface="+mn-cs"/>
        </a:defRPr>
      </a:lvl7pPr>
      <a:lvl8pPr marL="2399820" algn="l" defTabSz="342830" rtl="0" eaLnBrk="1" latinLnBrk="0" hangingPunct="1">
        <a:defRPr sz="1425" kern="1200">
          <a:solidFill>
            <a:schemeClr val="tx1"/>
          </a:solidFill>
          <a:latin typeface="+mn-lt"/>
          <a:ea typeface="+mn-ea"/>
          <a:cs typeface="+mn-cs"/>
        </a:defRPr>
      </a:lvl8pPr>
      <a:lvl9pPr marL="2742650" algn="l" defTabSz="342830" rtl="0" eaLnBrk="1" latinLnBrk="0" hangingPunct="1">
        <a:defRPr sz="14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110072"/>
            <a:ext cx="10792178" cy="1138367"/>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46200"/>
            <a:ext cx="10792178" cy="48028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2"/>
                </a:solidFill>
              </a:defRPr>
            </a:lvl1pPr>
          </a:lstStyle>
          <a:p>
            <a:fld id="{2DB2551F-0F36-184F-87EE-E0604C929E46}" type="slidenum">
              <a:rPr lang="en-US" smtClean="0"/>
              <a:pPr/>
              <a:t>‹#›</a:t>
            </a:fld>
            <a:endParaRPr lang="en-US" dirty="0">
              <a:solidFill>
                <a:schemeClr val="accent2"/>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6357939" y="6463722"/>
            <a:ext cx="506734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2"/>
                </a:solidFill>
              </a:rPr>
              <a:t>DIFFUSE LARGE B-CELL LYMPHOMA</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9333F28-109A-EE43-8206-BB50F38B2779}"/>
              </a:ext>
            </a:extLst>
          </p:cNvPr>
          <p:cNvPicPr>
            <a:picLocks noChangeAspect="1"/>
          </p:cNvPicPr>
          <p:nvPr userDrawn="1"/>
        </p:nvPicPr>
        <p:blipFill rotWithShape="1">
          <a:blip r:embed="rId9"/>
          <a:srcRect l="48566" r="452"/>
          <a:stretch/>
        </p:blipFill>
        <p:spPr>
          <a:xfrm>
            <a:off x="0" y="0"/>
            <a:ext cx="654653" cy="1248440"/>
          </a:xfrm>
          <a:prstGeom prst="rect">
            <a:avLst/>
          </a:prstGeom>
        </p:spPr>
      </p:pic>
    </p:spTree>
    <p:extLst>
      <p:ext uri="{BB962C8B-B14F-4D97-AF65-F5344CB8AC3E}">
        <p14:creationId xmlns:p14="http://schemas.microsoft.com/office/powerpoint/2010/main" val="3264981847"/>
      </p:ext>
    </p:extLst>
  </p:cSld>
  <p:clrMap bg1="lt1" tx1="dk1" bg2="lt2" tx2="dk2" accent1="accent1" accent2="accent2" accent3="accent3" accent4="accent4" accent5="accent5" accent6="accent6" hlink="hlink" folHlink="folHlink"/>
  <p:sldLayoutIdLst>
    <p:sldLayoutId id="2147485236" r:id="rId1"/>
    <p:sldLayoutId id="2147485237" r:id="rId2"/>
    <p:sldLayoutId id="2147485238" r:id="rId3"/>
    <p:sldLayoutId id="2147485239" r:id="rId4"/>
    <p:sldLayoutId id="2147485240" r:id="rId5"/>
    <p:sldLayoutId id="2147485241" r:id="rId6"/>
    <p:sldLayoutId id="2147485242"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2"/>
        </a:buClr>
        <a:buSzPct val="85000"/>
        <a:buFont typeface="Wingdings" pitchFamily="2" charset="2"/>
        <a:buChar char="§"/>
        <a:defRPr sz="2400" kern="1200">
          <a:solidFill>
            <a:schemeClr val="accent2"/>
          </a:solidFill>
          <a:latin typeface="+mn-lt"/>
          <a:ea typeface="+mn-ea"/>
          <a:cs typeface="+mn-cs"/>
        </a:defRPr>
      </a:lvl1pPr>
      <a:lvl2pPr marL="685800" indent="-320040" algn="l" defTabSz="914400" rtl="0" eaLnBrk="1" latinLnBrk="0" hangingPunct="1">
        <a:lnSpc>
          <a:spcPct val="100000"/>
        </a:lnSpc>
        <a:spcBef>
          <a:spcPts val="300"/>
        </a:spcBef>
        <a:buClr>
          <a:schemeClr val="accent2"/>
        </a:buClr>
        <a:buFont typeface="System Font Regular"/>
        <a:buChar char="–"/>
        <a:defRPr sz="2200" kern="1200">
          <a:solidFill>
            <a:schemeClr val="accent2"/>
          </a:solidFill>
          <a:latin typeface="+mn-lt"/>
          <a:ea typeface="+mn-ea"/>
          <a:cs typeface="+mn-cs"/>
        </a:defRPr>
      </a:lvl2pPr>
      <a:lvl3pPr marL="1143000" indent="-320040" algn="l" defTabSz="914400" rtl="0" eaLnBrk="1" latinLnBrk="0" hangingPunct="1">
        <a:lnSpc>
          <a:spcPct val="100000"/>
        </a:lnSpc>
        <a:spcBef>
          <a:spcPts val="300"/>
        </a:spcBef>
        <a:buClr>
          <a:schemeClr val="accent2"/>
        </a:buClr>
        <a:buFont typeface="Arial" panose="020B0604020202020204" pitchFamily="34" charset="0"/>
        <a:buChar char="•"/>
        <a:defRPr sz="2000" kern="1200">
          <a:solidFill>
            <a:schemeClr val="accent2"/>
          </a:solidFill>
          <a:latin typeface="+mn-lt"/>
          <a:ea typeface="+mn-ea"/>
          <a:cs typeface="+mn-cs"/>
        </a:defRPr>
      </a:lvl3pPr>
      <a:lvl4pPr marL="1600200" indent="-320040" algn="l" defTabSz="914400" rtl="0" eaLnBrk="1" latinLnBrk="0" hangingPunct="1">
        <a:lnSpc>
          <a:spcPct val="100000"/>
        </a:lnSpc>
        <a:spcBef>
          <a:spcPts val="300"/>
        </a:spcBef>
        <a:buClr>
          <a:schemeClr val="accent2"/>
        </a:buClr>
        <a:buFont typeface="Wingdings" pitchFamily="2" charset="2"/>
        <a:buChar char="§"/>
        <a:defRPr sz="1800" kern="1200">
          <a:solidFill>
            <a:schemeClr val="accent2"/>
          </a:solidFill>
          <a:latin typeface="+mn-lt"/>
          <a:ea typeface="+mn-ea"/>
          <a:cs typeface="+mn-cs"/>
        </a:defRPr>
      </a:lvl4pPr>
      <a:lvl5pPr marL="2057400" indent="-320040" algn="l" defTabSz="914400" rtl="0" eaLnBrk="1" latinLnBrk="0" hangingPunct="1">
        <a:lnSpc>
          <a:spcPct val="100000"/>
        </a:lnSpc>
        <a:spcBef>
          <a:spcPts val="300"/>
        </a:spcBef>
        <a:buClr>
          <a:schemeClr val="accent2"/>
        </a:buClr>
        <a:buFont typeface="Monaco" pitchFamily="2" charset="77"/>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808">
          <p15:clr>
            <a:srgbClr val="F26B43"/>
          </p15:clr>
        </p15:guide>
        <p15:guide id="4" pos="7512">
          <p15:clr>
            <a:srgbClr val="F26B43"/>
          </p15:clr>
        </p15:guide>
        <p15:guide id="5" orient="horz" pos="3864">
          <p15:clr>
            <a:srgbClr val="F26B43"/>
          </p15:clr>
        </p15:guide>
        <p15:guide id="6" pos="5160">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61"/>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746423"/>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pic>
        <p:nvPicPr>
          <p:cNvPr id="4" name="Picture 3" descr="PREFERRED_full-color_MAYS-UTH-MDA_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99662" y="5852160"/>
            <a:ext cx="2601351" cy="661016"/>
          </a:xfrm>
          <a:prstGeom prst="rect">
            <a:avLst/>
          </a:prstGeom>
        </p:spPr>
      </p:pic>
    </p:spTree>
    <p:extLst>
      <p:ext uri="{BB962C8B-B14F-4D97-AF65-F5344CB8AC3E}">
        <p14:creationId xmlns:p14="http://schemas.microsoft.com/office/powerpoint/2010/main" val="2333046395"/>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685800" rtl="0" eaLnBrk="1" latinLnBrk="0" hangingPunct="1">
        <a:lnSpc>
          <a:spcPct val="90000"/>
        </a:lnSpc>
        <a:spcBef>
          <a:spcPct val="0"/>
        </a:spcBef>
        <a:buNone/>
        <a:defRPr sz="3300" b="0" i="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61"/>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746423"/>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pic>
        <p:nvPicPr>
          <p:cNvPr id="4" name="Picture 3" descr="PREFERRED_full-color_MAYS-UTH-MDA_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99662" y="5852160"/>
            <a:ext cx="2601351" cy="661016"/>
          </a:xfrm>
          <a:prstGeom prst="rect">
            <a:avLst/>
          </a:prstGeom>
        </p:spPr>
      </p:pic>
    </p:spTree>
    <p:extLst>
      <p:ext uri="{BB962C8B-B14F-4D97-AF65-F5344CB8AC3E}">
        <p14:creationId xmlns:p14="http://schemas.microsoft.com/office/powerpoint/2010/main" val="2656907731"/>
      </p:ext>
    </p:extLst>
  </p:cSld>
  <p:clrMap bg1="lt1" tx1="dk1" bg2="lt2" tx2="dk2" accent1="accent1" accent2="accent2" accent3="accent3" accent4="accent4" accent5="accent5" accent6="accent6" hlink="hlink" folHlink="folHlink"/>
  <p:sldLayoutIdLst>
    <p:sldLayoutId id="2147486230"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 id="2147486241" r:id="rId12"/>
    <p:sldLayoutId id="2147486242" r:id="rId13"/>
    <p:sldLayoutId id="2147486243" r:id="rId14"/>
    <p:sldLayoutId id="2147486244" r:id="rId15"/>
    <p:sldLayoutId id="2147486245"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685800" rtl="0" eaLnBrk="1" latinLnBrk="0" hangingPunct="1">
        <a:lnSpc>
          <a:spcPct val="90000"/>
        </a:lnSpc>
        <a:spcBef>
          <a:spcPct val="0"/>
        </a:spcBef>
        <a:buNone/>
        <a:defRPr sz="3300" b="0" i="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99175240"/>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 id="2147486258" r:id="rId12"/>
    <p:sldLayoutId id="2147486259" r:id="rId13"/>
    <p:sldLayoutId id="2147486260" r:id="rId14"/>
    <p:sldLayoutId id="2147486261" r:id="rId15"/>
    <p:sldLayoutId id="2147486262" r:id="rId16"/>
    <p:sldLayoutId id="2147486263"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5159A65D-AC2C-48C5-813F-73561636343F}" type="slidenum">
              <a:rPr lang="en-US"/>
              <a:pPr>
                <a:defRPr/>
              </a:pPr>
              <a:t>‹#›</a:t>
            </a:fld>
            <a:endParaRPr lang="en-US"/>
          </a:p>
        </p:txBody>
      </p:sp>
    </p:spTree>
    <p:extLst>
      <p:ext uri="{BB962C8B-B14F-4D97-AF65-F5344CB8AC3E}">
        <p14:creationId xmlns:p14="http://schemas.microsoft.com/office/powerpoint/2010/main" val="1496345223"/>
      </p:ext>
    </p:extLst>
  </p:cSld>
  <p:clrMap bg1="lt1" tx1="dk1" bg2="lt2" tx2="dk2" accent1="accent1" accent2="accent2" accent3="accent3" accent4="accent4" accent5="accent5" accent6="accent6" hlink="hlink" folHlink="folHlink"/>
  <p:sldLayoutIdLst>
    <p:sldLayoutId id="2147486265"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 id="2147486276" r:id="rId12"/>
    <p:sldLayoutId id="2147486277" r:id="rId13"/>
    <p:sldLayoutId id="2147486278" r:id="rId14"/>
    <p:sldLayoutId id="2147486279" r:id="rId1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Text">
            <a:extLst>
              <a:ext uri="{FF2B5EF4-FFF2-40B4-BE49-F238E27FC236}">
                <a16:creationId xmlns:a16="http://schemas.microsoft.com/office/drawing/2014/main" id="{E3919572-8E7F-4C0C-9E0A-106BF788546C}"/>
              </a:ext>
            </a:extLst>
          </p:cNvPr>
          <p:cNvSpPr txBox="1">
            <a:spLocks noGrp="1" noChangeArrowheads="1"/>
          </p:cNvSpPr>
          <p:nvPr>
            <p:ph type="title"/>
          </p:nvPr>
        </p:nvSpPr>
        <p:spPr bwMode="auto">
          <a:xfrm>
            <a:off x="609600" y="274638"/>
            <a:ext cx="1097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US" altLang="en-US">
                <a:sym typeface="Roboto Regular" pitchFamily="2" charset="0"/>
              </a:rPr>
              <a:t>Title Text</a:t>
            </a:r>
          </a:p>
        </p:txBody>
      </p:sp>
      <p:sp>
        <p:nvSpPr>
          <p:cNvPr id="1027" name="Body Level One…">
            <a:extLst>
              <a:ext uri="{FF2B5EF4-FFF2-40B4-BE49-F238E27FC236}">
                <a16:creationId xmlns:a16="http://schemas.microsoft.com/office/drawing/2014/main" id="{90E30032-843A-49E7-BBD5-5358C12FCCE8}"/>
              </a:ext>
            </a:extLst>
          </p:cNvPr>
          <p:cNvSpPr txBox="1">
            <a:spLocks noGrp="1" noChangeArrowheads="1"/>
          </p:cNvSpPr>
          <p:nvPr>
            <p:ph type="body" idx="1"/>
          </p:nvPr>
        </p:nvSpPr>
        <p:spPr bwMode="auto">
          <a:xfrm>
            <a:off x="609600" y="832542"/>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US" altLang="en-US">
                <a:sym typeface="Roboto Regular" pitchFamily="2" charset="0"/>
              </a:rPr>
              <a:t>Body Level One</a:t>
            </a:r>
          </a:p>
          <a:p>
            <a:pPr lvl="1"/>
            <a:r>
              <a:rPr lang="en-US" altLang="en-US">
                <a:sym typeface="Roboto Regular" pitchFamily="2" charset="0"/>
              </a:rPr>
              <a:t>Body Level Two</a:t>
            </a:r>
          </a:p>
          <a:p>
            <a:pPr lvl="2"/>
            <a:r>
              <a:rPr lang="en-US" altLang="en-US">
                <a:sym typeface="Roboto Regular" pitchFamily="2" charset="0"/>
              </a:rPr>
              <a:t>Body Level Three</a:t>
            </a:r>
          </a:p>
          <a:p>
            <a:pPr lvl="3"/>
            <a:r>
              <a:rPr lang="en-US" altLang="en-US">
                <a:sym typeface="Roboto Regular" pitchFamily="2" charset="0"/>
              </a:rPr>
              <a:t>Body Level Four</a:t>
            </a:r>
          </a:p>
          <a:p>
            <a:pPr lvl="4"/>
            <a:r>
              <a:rPr lang="en-US" altLang="en-US">
                <a:sym typeface="Roboto Regular" pitchFamily="2" charset="0"/>
              </a:rPr>
              <a:t>Body Level Five</a:t>
            </a:r>
          </a:p>
        </p:txBody>
      </p:sp>
      <p:sp>
        <p:nvSpPr>
          <p:cNvPr id="1029" name="Slide Number Placeholder 9">
            <a:extLst>
              <a:ext uri="{FF2B5EF4-FFF2-40B4-BE49-F238E27FC236}">
                <a16:creationId xmlns:a16="http://schemas.microsoft.com/office/drawing/2014/main" id="{6B16ED4D-5ADD-4DC6-AAC7-5E937B6732BF}"/>
              </a:ext>
            </a:extLst>
          </p:cNvPr>
          <p:cNvSpPr>
            <a:spLocks noGrp="1" noChangeArrowheads="1"/>
          </p:cNvSpPr>
          <p:nvPr>
            <p:ph type="sldNum" sz="quarter" idx="4"/>
          </p:nvPr>
        </p:nvSpPr>
        <p:spPr bwMode="auto">
          <a:xfrm>
            <a:off x="11360151" y="6583364"/>
            <a:ext cx="472016" cy="21907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a:defRPr sz="800" smtClean="0">
                <a:solidFill>
                  <a:srgbClr val="7F776D"/>
                </a:solidFill>
                <a:cs typeface="Arial" panose="020B0604020202020204" pitchFamily="34" charset="0"/>
              </a:defRPr>
            </a:lvl1pPr>
          </a:lstStyle>
          <a:p>
            <a:pPr>
              <a:defRPr/>
            </a:pPr>
            <a:fld id="{1213EBFE-14EF-43FB-AA4B-28C95B2C563C}" type="slidenum">
              <a:rPr lang="en-US" altLang="en-US"/>
              <a:pPr>
                <a:defRPr/>
              </a:pPr>
              <a:t>‹#›</a:t>
            </a:fld>
            <a:endParaRPr lang="en-US" altLang="en-US"/>
          </a:p>
        </p:txBody>
      </p:sp>
      <p:sp>
        <p:nvSpPr>
          <p:cNvPr id="1030" name="Footer Placeholder 10">
            <a:extLst>
              <a:ext uri="{FF2B5EF4-FFF2-40B4-BE49-F238E27FC236}">
                <a16:creationId xmlns:a16="http://schemas.microsoft.com/office/drawing/2014/main" id="{CE2DA553-B799-4C6F-A85B-A0F6D3FA920E}"/>
              </a:ext>
            </a:extLst>
          </p:cNvPr>
          <p:cNvSpPr>
            <a:spLocks noGrp="1" noChangeArrowheads="1"/>
          </p:cNvSpPr>
          <p:nvPr>
            <p:ph type="ftr" sz="quarter" idx="3"/>
          </p:nvPr>
        </p:nvSpPr>
        <p:spPr bwMode="auto">
          <a:xfrm>
            <a:off x="4038600" y="6356351"/>
            <a:ext cx="41148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a:defRPr sz="1200">
                <a:solidFill>
                  <a:srgbClr val="898989"/>
                </a:solidFill>
                <a:cs typeface="Arial" panose="020B0604020202020204" pitchFamily="34" charset="0"/>
              </a:defRPr>
            </a:lvl1pPr>
          </a:lstStyle>
          <a:p>
            <a:pPr>
              <a:defRPr/>
            </a:pPr>
            <a:endParaRPr lang="en-US" altLang="en-US"/>
          </a:p>
        </p:txBody>
      </p:sp>
      <p:pic>
        <p:nvPicPr>
          <p:cNvPr id="2" name="Picture 1" descr="Header6-Red.jpg">
            <a:extLst>
              <a:ext uri="{FF2B5EF4-FFF2-40B4-BE49-F238E27FC236}">
                <a16:creationId xmlns:a16="http://schemas.microsoft.com/office/drawing/2014/main" id="{EC8DA832-9F97-62F7-EA1A-9FC0563603E7}"/>
              </a:ext>
            </a:extLst>
          </p:cNvPr>
          <p:cNvPicPr preferRelativeResize="0">
            <a:picLocks/>
          </p:cNvPicPr>
          <p:nvPr userDrawn="1"/>
        </p:nvPicPr>
        <p:blipFill>
          <a:blip r:embed="rId8" cstate="email">
            <a:extLst>
              <a:ext uri="{28A0092B-C50C-407E-A947-70E740481C1C}">
                <a14:useLocalDpi xmlns:a14="http://schemas.microsoft.com/office/drawing/2010/main" val="0"/>
              </a:ext>
            </a:extLst>
          </a:blip>
          <a:stretch>
            <a:fillRect/>
          </a:stretch>
        </p:blipFill>
        <p:spPr>
          <a:xfrm>
            <a:off x="0" y="0"/>
            <a:ext cx="12192000" cy="182880"/>
          </a:xfrm>
          <a:prstGeom prst="rect">
            <a:avLst/>
          </a:prstGeom>
        </p:spPr>
      </p:pic>
    </p:spTree>
    <p:extLst>
      <p:ext uri="{BB962C8B-B14F-4D97-AF65-F5344CB8AC3E}">
        <p14:creationId xmlns:p14="http://schemas.microsoft.com/office/powerpoint/2010/main" val="3040234730"/>
      </p:ext>
    </p:extLst>
  </p:cSld>
  <p:clrMap bg1="lt1" tx1="dk1" bg2="lt2" tx2="dk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Lst>
  <p:transition spd="med"/>
  <p:hf hdr="0" ftr="0" dt="0"/>
  <p:txStyles>
    <p:titleStyle>
      <a:lvl1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1pPr>
      <a:lvl2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2pPr>
      <a:lvl3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3pPr>
      <a:lvl4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4pPr>
      <a:lvl5pPr algn="l" defTabSz="457200" rtl="0" eaLnBrk="1" fontAlgn="base" hangingPunct="1">
        <a:spcBef>
          <a:spcPct val="0"/>
        </a:spcBef>
        <a:spcAft>
          <a:spcPct val="0"/>
        </a:spcAft>
        <a:defRPr sz="2800">
          <a:solidFill>
            <a:srgbClr val="2B3D67"/>
          </a:solidFill>
          <a:latin typeface="Roboto Regular"/>
          <a:ea typeface="Roboto Regular"/>
          <a:cs typeface="Roboto Regular"/>
          <a:sym typeface="Roboto Regular" pitchFamily="2" charset="0"/>
        </a:defRPr>
      </a:lvl5pPr>
      <a:lvl6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6pPr>
      <a:lvl7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7pPr>
      <a:lvl8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8pPr>
      <a:lvl9pPr marL="0" marR="0" indent="0" algn="l" defTabSz="457200" eaLnBrk="1" latinLnBrk="0" hangingPunct="1">
        <a:lnSpc>
          <a:spcPct val="100000"/>
        </a:lnSpc>
        <a:spcBef>
          <a:spcPts val="0"/>
        </a:spcBef>
        <a:spcAft>
          <a:spcPts val="0"/>
        </a:spcAft>
        <a:buClrTx/>
        <a:buSzTx/>
        <a:buFontTx/>
        <a:buNone/>
        <a:tabLst/>
        <a:defRPr sz="2800" b="0" i="0" u="none" strike="noStrike" cap="none" spc="0" baseline="0">
          <a:solidFill>
            <a:srgbClr val="2B3D67"/>
          </a:solidFill>
          <a:uFillTx/>
          <a:latin typeface="Roboto Regular"/>
          <a:ea typeface="Roboto Regular"/>
          <a:cs typeface="Roboto Regular"/>
          <a:sym typeface="Roboto Regular"/>
        </a:defRPr>
      </a:lvl9pPr>
    </p:titleStyle>
    <p:bodyStyle>
      <a:lvl1pPr marL="255588" indent="-255588"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1pPr>
      <a:lvl2pPr marL="774700" indent="-31750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2pPr>
      <a:lvl3pPr marL="12001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3pPr>
      <a:lvl4pPr marL="16573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4pPr>
      <a:lvl5pPr marL="2114550" indent="-285750" algn="l" defTabSz="457200" rtl="0" eaLnBrk="1" fontAlgn="base" hangingPunct="1">
        <a:spcBef>
          <a:spcPts val="600"/>
        </a:spcBef>
        <a:spcAft>
          <a:spcPct val="0"/>
        </a:spcAft>
        <a:buClr>
          <a:srgbClr val="469DD9"/>
        </a:buClr>
        <a:buSzPct val="100000"/>
        <a:buFont typeface="Arial" panose="020B0604020202020204" pitchFamily="34" charset="0"/>
        <a:buChar char="»"/>
        <a:defRPr sz="2000">
          <a:solidFill>
            <a:srgbClr val="000000"/>
          </a:solidFill>
          <a:latin typeface="Roboto Regular"/>
          <a:ea typeface="Roboto Regular"/>
          <a:cs typeface="Roboto Regular"/>
          <a:sym typeface="Roboto Regular" pitchFamily="2" charset="0"/>
        </a:defRPr>
      </a:lvl5pPr>
      <a:lvl6pPr marL="25146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6pPr>
      <a:lvl7pPr marL="29718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7pPr>
      <a:lvl8pPr marL="34290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8pPr>
      <a:lvl9pPr marL="3886200" marR="0" indent="-228600" algn="l" defTabSz="457200" eaLnBrk="1" latinLnBrk="0" hangingPunct="1">
        <a:lnSpc>
          <a:spcPct val="100000"/>
        </a:lnSpc>
        <a:spcBef>
          <a:spcPts val="600"/>
        </a:spcBef>
        <a:spcAft>
          <a:spcPts val="0"/>
        </a:spcAft>
        <a:buClr>
          <a:srgbClr val="469DD9"/>
        </a:buClr>
        <a:buSzPct val="100000"/>
        <a:buFont typeface="Arial"/>
        <a:buChar char="•"/>
        <a:tabLst/>
        <a:defRPr sz="2000" b="0" i="0" u="none" strike="noStrike" cap="none" spc="0" baseline="0">
          <a:solidFill>
            <a:srgbClr val="000000"/>
          </a:solidFill>
          <a:uFillTx/>
          <a:latin typeface="Roboto Regular"/>
          <a:ea typeface="Roboto Regular"/>
          <a:cs typeface="Roboto Regular"/>
          <a:sym typeface="Roboto Regular"/>
        </a:defRPr>
      </a:lvl9pPr>
    </p:bodyStyle>
    <p:otherStyle>
      <a:lvl1pPr marL="0" marR="0" indent="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1pPr>
      <a:lvl2pPr marL="0" marR="0" indent="4572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2pPr>
      <a:lvl3pPr marL="0" marR="0" indent="9144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3pPr>
      <a:lvl4pPr marL="0" marR="0" indent="13716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4pPr>
      <a:lvl5pPr marL="0" marR="0" indent="18288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5pPr>
      <a:lvl6pPr marL="0" marR="0" indent="22860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6pPr>
      <a:lvl7pPr marL="0" marR="0" indent="27432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7pPr>
      <a:lvl8pPr marL="0" marR="0" indent="32004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8pPr>
      <a:lvl9pPr marL="0" marR="0" indent="3657600" algn="ctr" defTabSz="4572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Roboto Regular"/>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58346045"/>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 id="2147486299" r:id="rId12"/>
    <p:sldLayoutId id="2147486300" r:id="rId13"/>
    <p:sldLayoutId id="2147486301" r:id="rId14"/>
    <p:sldLayoutId id="2147486302" r:id="rId15"/>
    <p:sldLayoutId id="2147486303" r:id="rId16"/>
    <p:sldLayoutId id="2147486304"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70086"/>
            <a:ext cx="12192000" cy="687916"/>
          </a:xfrm>
          <a:prstGeom prst="rect">
            <a:avLst/>
          </a:prstGeom>
          <a:solidFill>
            <a:srgbClr val="3060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11" name="Round Same Side Corner Rectangle 10"/>
          <p:cNvSpPr/>
          <p:nvPr userDrawn="1"/>
        </p:nvSpPr>
        <p:spPr>
          <a:xfrm>
            <a:off x="0" y="-1"/>
            <a:ext cx="12192000" cy="6600181"/>
          </a:xfrm>
          <a:prstGeom prst="round2SameRect">
            <a:avLst>
              <a:gd name="adj1" fmla="val 0"/>
              <a:gd name="adj2" fmla="val 20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77" dirty="0"/>
          </a:p>
        </p:txBody>
      </p:sp>
      <p:sp>
        <p:nvSpPr>
          <p:cNvPr id="2" name="Title Placeholder 1"/>
          <p:cNvSpPr>
            <a:spLocks noGrp="1"/>
          </p:cNvSpPr>
          <p:nvPr>
            <p:ph type="title"/>
          </p:nvPr>
        </p:nvSpPr>
        <p:spPr>
          <a:xfrm>
            <a:off x="0" y="0"/>
            <a:ext cx="12192000" cy="1048512"/>
          </a:xfrm>
          <a:prstGeom prst="rect">
            <a:avLst/>
          </a:prstGeom>
          <a:solidFill>
            <a:schemeClr val="accent1">
              <a:lumMod val="20000"/>
              <a:lumOff val="80000"/>
            </a:schemeClr>
          </a:solidFill>
        </p:spPr>
        <p:txBody>
          <a:bodyPr vert="horz" lIns="182880" tIns="182880" rIns="182880" bIns="0" rtlCol="0" anchor="t" anchorCtr="0">
            <a:noAutofit/>
          </a:bodyPr>
          <a:lstStyle/>
          <a:p>
            <a:r>
              <a:rPr lang="en-US" dirty="0"/>
              <a:t>Click to edit title</a:t>
            </a:r>
          </a:p>
        </p:txBody>
      </p:sp>
      <p:sp>
        <p:nvSpPr>
          <p:cNvPr id="3" name="Text Placeholder 2"/>
          <p:cNvSpPr>
            <a:spLocks noGrp="1"/>
          </p:cNvSpPr>
          <p:nvPr>
            <p:ph type="body" idx="1"/>
          </p:nvPr>
        </p:nvSpPr>
        <p:spPr>
          <a:xfrm>
            <a:off x="249289" y="1158240"/>
            <a:ext cx="11717867" cy="5104891"/>
          </a:xfrm>
          <a:prstGeom prst="rect">
            <a:avLst/>
          </a:prstGeom>
        </p:spPr>
        <p:txBody>
          <a:bodyPr vert="horz" lIns="0" tIns="0" rIns="0" bIns="0" rtlCol="0" anchor="t" anchorCtr="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325468"/>
            <a:ext cx="12192000" cy="276999"/>
          </a:xfrm>
          <a:prstGeom prst="rect">
            <a:avLst/>
          </a:prstGeom>
        </p:spPr>
        <p:txBody>
          <a:bodyPr vert="horz" wrap="square" lIns="91440" tIns="45720" rIns="91440" bIns="45720" rtlCol="0" anchor="b" anchorCtr="0">
            <a:spAutoFit/>
          </a:bodyPr>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6" name="Slide Number Placeholder 5"/>
          <p:cNvSpPr>
            <a:spLocks noGrp="1"/>
          </p:cNvSpPr>
          <p:nvPr>
            <p:ph type="sldNum" sz="quarter" idx="4"/>
          </p:nvPr>
        </p:nvSpPr>
        <p:spPr>
          <a:xfrm>
            <a:off x="1" y="6547181"/>
            <a:ext cx="767644" cy="364067"/>
          </a:xfrm>
          <a:prstGeom prst="rect">
            <a:avLst/>
          </a:prstGeom>
        </p:spPr>
        <p:txBody>
          <a:bodyPr vert="horz" wrap="none" lIns="91440" tIns="45720" rIns="91440" bIns="45720" rtlCol="0" anchor="ctr"/>
          <a:lstStyle>
            <a:lvl1pPr algn="l" eaLnBrk="1" fontAlgn="auto" hangingPunct="1">
              <a:spcBef>
                <a:spcPts val="0"/>
              </a:spcBef>
              <a:spcAft>
                <a:spcPts val="0"/>
              </a:spcAft>
              <a:defRPr sz="1423" b="1">
                <a:solidFill>
                  <a:schemeClr val="bg1"/>
                </a:solidFill>
                <a:latin typeface="+mn-lt"/>
              </a:defRPr>
            </a:lvl1pPr>
          </a:lstStyle>
          <a:p>
            <a:pPr algn="l">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340872666"/>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1533" rtl="0" fontAlgn="base">
        <a:lnSpc>
          <a:spcPct val="80000"/>
        </a:lnSpc>
        <a:spcBef>
          <a:spcPct val="0"/>
        </a:spcBef>
        <a:spcAft>
          <a:spcPct val="0"/>
        </a:spcAft>
        <a:defRPr sz="3733" b="1" kern="1200">
          <a:solidFill>
            <a:schemeClr val="tx2"/>
          </a:solidFill>
          <a:latin typeface="+mj-lt"/>
          <a:ea typeface="+mj-ea"/>
          <a:cs typeface="+mj-cs"/>
        </a:defRPr>
      </a:lvl1pPr>
      <a:lvl2pPr algn="l" defTabSz="911533" rtl="0" fontAlgn="base">
        <a:lnSpc>
          <a:spcPct val="80000"/>
        </a:lnSpc>
        <a:spcBef>
          <a:spcPct val="0"/>
        </a:spcBef>
        <a:spcAft>
          <a:spcPct val="0"/>
        </a:spcAft>
        <a:defRPr sz="3733" b="1">
          <a:solidFill>
            <a:schemeClr val="tx2"/>
          </a:solidFill>
          <a:latin typeface="Calibri" panose="020F0502020204030204" pitchFamily="34" charset="0"/>
        </a:defRPr>
      </a:lvl2pPr>
      <a:lvl3pPr algn="l" defTabSz="911533" rtl="0" fontAlgn="base">
        <a:lnSpc>
          <a:spcPct val="80000"/>
        </a:lnSpc>
        <a:spcBef>
          <a:spcPct val="0"/>
        </a:spcBef>
        <a:spcAft>
          <a:spcPct val="0"/>
        </a:spcAft>
        <a:defRPr sz="3733" b="1">
          <a:solidFill>
            <a:schemeClr val="tx2"/>
          </a:solidFill>
          <a:latin typeface="Calibri" panose="020F0502020204030204" pitchFamily="34" charset="0"/>
        </a:defRPr>
      </a:lvl3pPr>
      <a:lvl4pPr algn="l" defTabSz="911533" rtl="0" fontAlgn="base">
        <a:lnSpc>
          <a:spcPct val="80000"/>
        </a:lnSpc>
        <a:spcBef>
          <a:spcPct val="0"/>
        </a:spcBef>
        <a:spcAft>
          <a:spcPct val="0"/>
        </a:spcAft>
        <a:defRPr sz="3733" b="1">
          <a:solidFill>
            <a:schemeClr val="tx2"/>
          </a:solidFill>
          <a:latin typeface="Calibri" panose="020F0502020204030204" pitchFamily="34" charset="0"/>
        </a:defRPr>
      </a:lvl4pPr>
      <a:lvl5pPr algn="l" defTabSz="911533" rtl="0" fontAlgn="base">
        <a:lnSpc>
          <a:spcPct val="80000"/>
        </a:lnSpc>
        <a:spcBef>
          <a:spcPct val="0"/>
        </a:spcBef>
        <a:spcAft>
          <a:spcPct val="0"/>
        </a:spcAft>
        <a:defRPr sz="3733" b="1">
          <a:solidFill>
            <a:schemeClr val="tx2"/>
          </a:solidFill>
          <a:latin typeface="Calibri" panose="020F0502020204030204" pitchFamily="34" charset="0"/>
        </a:defRPr>
      </a:lvl5pPr>
      <a:lvl6pPr marL="812760" algn="l" defTabSz="911533" rtl="0" fontAlgn="base">
        <a:lnSpc>
          <a:spcPct val="80000"/>
        </a:lnSpc>
        <a:spcBef>
          <a:spcPct val="0"/>
        </a:spcBef>
        <a:spcAft>
          <a:spcPct val="0"/>
        </a:spcAft>
        <a:defRPr sz="3733" b="1">
          <a:solidFill>
            <a:schemeClr val="tx2"/>
          </a:solidFill>
          <a:latin typeface="Calibri" panose="020F0502020204030204" pitchFamily="34" charset="0"/>
        </a:defRPr>
      </a:lvl6pPr>
      <a:lvl7pPr marL="1625519" algn="l" defTabSz="911533" rtl="0" fontAlgn="base">
        <a:lnSpc>
          <a:spcPct val="80000"/>
        </a:lnSpc>
        <a:spcBef>
          <a:spcPct val="0"/>
        </a:spcBef>
        <a:spcAft>
          <a:spcPct val="0"/>
        </a:spcAft>
        <a:defRPr sz="3733" b="1">
          <a:solidFill>
            <a:schemeClr val="tx2"/>
          </a:solidFill>
          <a:latin typeface="Calibri" panose="020F0502020204030204" pitchFamily="34" charset="0"/>
        </a:defRPr>
      </a:lvl7pPr>
      <a:lvl8pPr marL="2438278" algn="l" defTabSz="911533" rtl="0" fontAlgn="base">
        <a:lnSpc>
          <a:spcPct val="80000"/>
        </a:lnSpc>
        <a:spcBef>
          <a:spcPct val="0"/>
        </a:spcBef>
        <a:spcAft>
          <a:spcPct val="0"/>
        </a:spcAft>
        <a:defRPr sz="3733" b="1">
          <a:solidFill>
            <a:schemeClr val="tx2"/>
          </a:solidFill>
          <a:latin typeface="Calibri" panose="020F0502020204030204" pitchFamily="34" charset="0"/>
        </a:defRPr>
      </a:lvl8pPr>
      <a:lvl9pPr marL="3251037" algn="l" defTabSz="911533" rtl="0" fontAlgn="base">
        <a:lnSpc>
          <a:spcPct val="80000"/>
        </a:lnSpc>
        <a:spcBef>
          <a:spcPct val="0"/>
        </a:spcBef>
        <a:spcAft>
          <a:spcPct val="0"/>
        </a:spcAft>
        <a:defRPr sz="3733" b="1">
          <a:solidFill>
            <a:schemeClr val="tx2"/>
          </a:solidFill>
          <a:latin typeface="Calibri" panose="020F0502020204030204" pitchFamily="34" charset="0"/>
        </a:defRPr>
      </a:lvl9pPr>
    </p:titleStyle>
    <p:bodyStyle>
      <a:lvl1pPr marL="225766" indent="-225766" algn="l" defTabSz="911533" rtl="0" fontAlgn="base">
        <a:spcBef>
          <a:spcPct val="0"/>
        </a:spcBef>
        <a:spcAft>
          <a:spcPts val="400"/>
        </a:spcAft>
        <a:buClr>
          <a:schemeClr val="accent1"/>
        </a:buClr>
        <a:buFont typeface="Arial" panose="020B0604020202020204" pitchFamily="34" charset="0"/>
        <a:buChar char="•"/>
        <a:defRPr sz="2667" kern="1200">
          <a:solidFill>
            <a:schemeClr val="tx1"/>
          </a:solidFill>
          <a:latin typeface="+mn-lt"/>
          <a:ea typeface="+mn-ea"/>
          <a:cs typeface="+mn-cs"/>
        </a:defRPr>
      </a:lvl1pPr>
      <a:lvl2pPr marL="682944" indent="-225766" algn="l" defTabSz="911533" rtl="0" fontAlgn="base">
        <a:spcBef>
          <a:spcPct val="0"/>
        </a:spcBef>
        <a:spcAft>
          <a:spcPts val="400"/>
        </a:spcAft>
        <a:buClr>
          <a:schemeClr val="accent1"/>
        </a:buClr>
        <a:buFont typeface=".AppleSystemUIFont"/>
        <a:buChar char="-"/>
        <a:defRPr sz="2311" kern="1200">
          <a:solidFill>
            <a:schemeClr val="tx1"/>
          </a:solidFill>
          <a:latin typeface="+mn-lt"/>
          <a:ea typeface="+mn-ea"/>
          <a:cs typeface="+mn-cs"/>
        </a:defRPr>
      </a:lvl2pPr>
      <a:lvl3pPr marL="1140121" indent="-225766" algn="l" defTabSz="911533" rtl="0" fontAlgn="base">
        <a:spcBef>
          <a:spcPct val="0"/>
        </a:spcBef>
        <a:spcAft>
          <a:spcPts val="400"/>
        </a:spcAft>
        <a:buClr>
          <a:schemeClr val="accent1"/>
        </a:buClr>
        <a:buFont typeface="Arial" panose="020B0604020202020204" pitchFamily="34" charset="0"/>
        <a:buChar char="•"/>
        <a:defRPr sz="2133" kern="1200">
          <a:solidFill>
            <a:schemeClr val="tx1"/>
          </a:solidFill>
          <a:latin typeface="+mn-lt"/>
          <a:ea typeface="+mn-ea"/>
          <a:cs typeface="+mn-cs"/>
        </a:defRPr>
      </a:lvl3pPr>
      <a:lvl4pPr marL="1597297" indent="-225766" algn="l" defTabSz="911533" rtl="0" fontAlgn="base">
        <a:spcBef>
          <a:spcPct val="0"/>
        </a:spcBef>
        <a:spcAft>
          <a:spcPts val="400"/>
        </a:spcAft>
        <a:buClr>
          <a:schemeClr val="accent1"/>
        </a:buClr>
        <a:buFont typeface=".AppleSystemUIFont"/>
        <a:buChar char="-"/>
        <a:defRPr sz="1600" kern="1200">
          <a:solidFill>
            <a:schemeClr val="tx1"/>
          </a:solidFill>
          <a:latin typeface="+mn-lt"/>
          <a:ea typeface="+mn-ea"/>
          <a:cs typeface="+mn-cs"/>
        </a:defRPr>
      </a:lvl4pPr>
      <a:lvl5pPr marL="2054475" indent="-225766" algn="l" defTabSz="911533" rtl="0" fontAlgn="base">
        <a:spcBef>
          <a:spcPct val="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350"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503"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5815"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310" rtl="0" eaLnBrk="1" latinLnBrk="0" hangingPunct="1">
        <a:defRPr sz="1801" kern="1200">
          <a:solidFill>
            <a:schemeClr val="tx1"/>
          </a:solidFill>
          <a:latin typeface="+mn-lt"/>
          <a:ea typeface="+mn-ea"/>
          <a:cs typeface="+mn-cs"/>
        </a:defRPr>
      </a:lvl1pPr>
      <a:lvl2pPr marL="457154" algn="l" defTabSz="914310" rtl="0" eaLnBrk="1" latinLnBrk="0" hangingPunct="1">
        <a:defRPr sz="1801" kern="1200">
          <a:solidFill>
            <a:schemeClr val="tx1"/>
          </a:solidFill>
          <a:latin typeface="+mn-lt"/>
          <a:ea typeface="+mn-ea"/>
          <a:cs typeface="+mn-cs"/>
        </a:defRPr>
      </a:lvl2pPr>
      <a:lvl3pPr marL="914310" algn="l" defTabSz="914310" rtl="0" eaLnBrk="1" latinLnBrk="0" hangingPunct="1">
        <a:defRPr sz="1801" kern="1200">
          <a:solidFill>
            <a:schemeClr val="tx1"/>
          </a:solidFill>
          <a:latin typeface="+mn-lt"/>
          <a:ea typeface="+mn-ea"/>
          <a:cs typeface="+mn-cs"/>
        </a:defRPr>
      </a:lvl3pPr>
      <a:lvl4pPr marL="1371464" algn="l" defTabSz="914310" rtl="0" eaLnBrk="1" latinLnBrk="0" hangingPunct="1">
        <a:defRPr sz="1801" kern="1200">
          <a:solidFill>
            <a:schemeClr val="tx1"/>
          </a:solidFill>
          <a:latin typeface="+mn-lt"/>
          <a:ea typeface="+mn-ea"/>
          <a:cs typeface="+mn-cs"/>
        </a:defRPr>
      </a:lvl4pPr>
      <a:lvl5pPr marL="1828618" algn="l" defTabSz="914310" rtl="0" eaLnBrk="1" latinLnBrk="0" hangingPunct="1">
        <a:defRPr sz="1801" kern="1200">
          <a:solidFill>
            <a:schemeClr val="tx1"/>
          </a:solidFill>
          <a:latin typeface="+mn-lt"/>
          <a:ea typeface="+mn-ea"/>
          <a:cs typeface="+mn-cs"/>
        </a:defRPr>
      </a:lvl5pPr>
      <a:lvl6pPr marL="2285772" algn="l" defTabSz="914310" rtl="0" eaLnBrk="1" latinLnBrk="0" hangingPunct="1">
        <a:defRPr sz="1801" kern="1200">
          <a:solidFill>
            <a:schemeClr val="tx1"/>
          </a:solidFill>
          <a:latin typeface="+mn-lt"/>
          <a:ea typeface="+mn-ea"/>
          <a:cs typeface="+mn-cs"/>
        </a:defRPr>
      </a:lvl6pPr>
      <a:lvl7pPr marL="2742927" algn="l" defTabSz="914310" rtl="0" eaLnBrk="1" latinLnBrk="0" hangingPunct="1">
        <a:defRPr sz="1801" kern="1200">
          <a:solidFill>
            <a:schemeClr val="tx1"/>
          </a:solidFill>
          <a:latin typeface="+mn-lt"/>
          <a:ea typeface="+mn-ea"/>
          <a:cs typeface="+mn-cs"/>
        </a:defRPr>
      </a:lvl7pPr>
      <a:lvl8pPr marL="3200080" algn="l" defTabSz="914310" rtl="0" eaLnBrk="1" latinLnBrk="0" hangingPunct="1">
        <a:defRPr sz="1801" kern="1200">
          <a:solidFill>
            <a:schemeClr val="tx1"/>
          </a:solidFill>
          <a:latin typeface="+mn-lt"/>
          <a:ea typeface="+mn-ea"/>
          <a:cs typeface="+mn-cs"/>
        </a:defRPr>
      </a:lvl8pPr>
      <a:lvl9pPr marL="3657234" algn="l" defTabSz="914310"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23480E7-968A-48C7-8C6C-4C950E843AED}"/>
              </a:ext>
            </a:extLst>
          </p:cNvPr>
          <p:cNvCxnSpPr/>
          <p:nvPr userDrawn="1"/>
        </p:nvCxnSpPr>
        <p:spPr>
          <a:xfrm>
            <a:off x="1" y="674353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555238313"/>
      </p:ext>
    </p:extLst>
  </p:cSld>
  <p:clrMap bg1="dk2" tx1="lt1" bg2="dk1" tx2="lt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8" imgW="416" imgH="416" progId="TCLayout.ActiveDocument.1">
                  <p:embed/>
                </p:oleObj>
              </mc:Choice>
              <mc:Fallback>
                <p:oleObj name="think-cell Slide" r:id="rId18" imgW="416" imgH="416" progId="TCLayout.ActiveDocument.1">
                  <p:embed/>
                  <p:pic>
                    <p:nvPicPr>
                      <p:cNvPr id="8" name="Object 7"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461A3FB2-D35D-4C71-B4D2-51328DA98FE5}"/>
              </a:ext>
            </a:extLst>
          </p:cNvPr>
          <p:cNvSpPr>
            <a:spLocks noGrp="1"/>
          </p:cNvSpPr>
          <p:nvPr>
            <p:ph type="title"/>
          </p:nvPr>
        </p:nvSpPr>
        <p:spPr>
          <a:xfrm>
            <a:off x="459508" y="699582"/>
            <a:ext cx="8806412" cy="940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73FD38-71FA-490A-9CDC-3CF2BD415779}"/>
              </a:ext>
            </a:extLst>
          </p:cNvPr>
          <p:cNvSpPr>
            <a:spLocks noGrp="1"/>
          </p:cNvSpPr>
          <p:nvPr>
            <p:ph type="body" idx="1"/>
          </p:nvPr>
        </p:nvSpPr>
        <p:spPr>
          <a:xfrm>
            <a:off x="459506" y="1697542"/>
            <a:ext cx="10515600" cy="42202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779F43-BBCB-4A93-9B92-EBFF1746BBBC}"/>
              </a:ext>
            </a:extLst>
          </p:cNvPr>
          <p:cNvSpPr>
            <a:spLocks noGrp="1"/>
          </p:cNvSpPr>
          <p:nvPr>
            <p:ph type="ftr" sz="quarter" idx="3"/>
          </p:nvPr>
        </p:nvSpPr>
        <p:spPr>
          <a:xfrm>
            <a:off x="459507" y="6279132"/>
            <a:ext cx="10515599" cy="313604"/>
          </a:xfrm>
          <a:prstGeom prst="rect">
            <a:avLst/>
          </a:prstGeom>
        </p:spPr>
        <p:txBody>
          <a:bodyPr vert="horz" lIns="91440" tIns="45720" rIns="91440" bIns="45720" rtlCol="0" anchor="b"/>
          <a:lstStyle>
            <a:lvl1pPr algn="l">
              <a:defRPr sz="1000">
                <a:solidFill>
                  <a:schemeClr val="tx2"/>
                </a:solidFill>
                <a:latin typeface="Arial" panose="020B0604020202020204" pitchFamily="34" charset="0"/>
                <a:cs typeface="Arial" panose="020B0604020202020204" pitchFamily="34" charset="0"/>
              </a:defRPr>
            </a:lvl1pPr>
          </a:lstStyle>
          <a:p>
            <a:r>
              <a:rPr lang="en-US"/>
              <a:t>References</a:t>
            </a:r>
            <a:endParaRPr lang="en-US" dirty="0"/>
          </a:p>
        </p:txBody>
      </p:sp>
      <p:sp>
        <p:nvSpPr>
          <p:cNvPr id="6" name="Slide Number Placeholder 5">
            <a:extLst>
              <a:ext uri="{FF2B5EF4-FFF2-40B4-BE49-F238E27FC236}">
                <a16:creationId xmlns:a16="http://schemas.microsoft.com/office/drawing/2014/main" id="{BDA63D05-AB00-441B-B74A-08BC64DBA7A2}"/>
              </a:ext>
            </a:extLst>
          </p:cNvPr>
          <p:cNvSpPr>
            <a:spLocks noGrp="1"/>
          </p:cNvSpPr>
          <p:nvPr>
            <p:ph type="sldNum" sz="quarter" idx="4"/>
          </p:nvPr>
        </p:nvSpPr>
        <p:spPr>
          <a:xfrm>
            <a:off x="11536218" y="6348845"/>
            <a:ext cx="482600" cy="372630"/>
          </a:xfrm>
          <a:prstGeom prst="rect">
            <a:avLst/>
          </a:prstGeom>
        </p:spPr>
        <p:txBody>
          <a:bodyPr vert="horz" lIns="91440" tIns="45720" rIns="91440" bIns="45720" rtlCol="0" anchor="ctr"/>
          <a:lstStyle>
            <a:lvl1pPr algn="ctr">
              <a:defRPr sz="1000">
                <a:solidFill>
                  <a:schemeClr val="accent1"/>
                </a:solidFill>
                <a:latin typeface="Arial" panose="020B0604020202020204" pitchFamily="34" charset="0"/>
                <a:cs typeface="Arial" panose="020B0604020202020204" pitchFamily="34" charset="0"/>
              </a:defRPr>
            </a:lvl1pPr>
          </a:lstStyle>
          <a:p>
            <a:fld id="{DA69A137-6BDB-47B4-8B9B-30BE2E63C07B}" type="slidenum">
              <a:rPr lang="en-US" smtClean="0"/>
              <a:pPr/>
              <a:t>‹#›</a:t>
            </a:fld>
            <a:endParaRPr lang="en-US" dirty="0"/>
          </a:p>
        </p:txBody>
      </p:sp>
      <p:sp>
        <p:nvSpPr>
          <p:cNvPr id="7" name="Rectangle 6">
            <a:extLst>
              <a:ext uri="{FF2B5EF4-FFF2-40B4-BE49-F238E27FC236}">
                <a16:creationId xmlns:a16="http://schemas.microsoft.com/office/drawing/2014/main" id="{7B3C8EC2-95B8-496C-A51C-8FB18E5DB658}"/>
              </a:ext>
            </a:extLst>
          </p:cNvPr>
          <p:cNvSpPr/>
          <p:nvPr userDrawn="1"/>
        </p:nvSpPr>
        <p:spPr>
          <a:xfrm>
            <a:off x="0" y="0"/>
            <a:ext cx="12192000" cy="489527"/>
          </a:xfrm>
          <a:prstGeom prst="rect">
            <a:avLst/>
          </a:prstGeom>
          <a:solidFill>
            <a:srgbClr val="00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AE4245-A683-4129-842A-347A697C7500}"/>
              </a:ext>
            </a:extLst>
          </p:cNvPr>
          <p:cNvSpPr txBox="1"/>
          <p:nvPr userDrawn="1"/>
        </p:nvSpPr>
        <p:spPr>
          <a:xfrm>
            <a:off x="3457621" y="6652816"/>
            <a:ext cx="5276757" cy="20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30000" dirty="0">
                <a:solidFill>
                  <a:schemeClr val="accent1"/>
                </a:solidFill>
                <a:latin typeface="Arial" panose="020B0604020202020204" pitchFamily="34" charset="0"/>
                <a:ea typeface="+mn-ea"/>
                <a:cs typeface="Arial" panose="020B0604020202020204" pitchFamily="34" charset="0"/>
              </a:rPr>
              <a:t>Poster presented at the 2021 ASCO Annual Meeting, held virtually on 4–8 June 2021</a:t>
            </a:r>
          </a:p>
        </p:txBody>
      </p:sp>
      <p:sp>
        <p:nvSpPr>
          <p:cNvPr id="10" name="Rectangle 9">
            <a:extLst>
              <a:ext uri="{FF2B5EF4-FFF2-40B4-BE49-F238E27FC236}">
                <a16:creationId xmlns:a16="http://schemas.microsoft.com/office/drawing/2014/main" id="{A2364353-CB5F-44E2-BEBC-E65B1EBCEFC6}"/>
              </a:ext>
            </a:extLst>
          </p:cNvPr>
          <p:cNvSpPr/>
          <p:nvPr userDrawn="1"/>
        </p:nvSpPr>
        <p:spPr>
          <a:xfrm>
            <a:off x="9389359" y="0"/>
            <a:ext cx="2802641" cy="16036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PLACEHOLDER FOR VIDEO</a:t>
            </a:r>
          </a:p>
        </p:txBody>
      </p:sp>
    </p:spTree>
    <p:extLst>
      <p:ext uri="{BB962C8B-B14F-4D97-AF65-F5344CB8AC3E}">
        <p14:creationId xmlns:p14="http://schemas.microsoft.com/office/powerpoint/2010/main" val="3838401221"/>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0" r:id="rId11"/>
    <p:sldLayoutId id="2147485271" r:id="rId12"/>
    <p:sldLayoutId id="2147485272"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7D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2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200"/>
        </a:spcBef>
        <a:buClr>
          <a:schemeClr val="accent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2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2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2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77445450"/>
      </p:ext>
    </p:extLst>
  </p:cSld>
  <p:clrMap bg1="dk2" tx1="lt1" bg2="dk1" tx2="lt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 id="2147485285" r:id="rId12"/>
    <p:sldLayoutId id="2147485286" r:id="rId13"/>
    <p:sldLayoutId id="2147485287" r:id="rId14"/>
    <p:sldLayoutId id="2147485288" r:id="rId15"/>
    <p:sldLayoutId id="2147485289" r:id="rId16"/>
    <p:sldLayoutId id="2147485290" r:id="rId17"/>
    <p:sldLayoutId id="2147485291" r:id="rId18"/>
    <p:sldLayoutId id="214748529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70086"/>
            <a:ext cx="12192000" cy="687916"/>
          </a:xfrm>
          <a:prstGeom prst="rect">
            <a:avLst/>
          </a:prstGeom>
          <a:solidFill>
            <a:srgbClr val="3060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1" dirty="0"/>
          </a:p>
        </p:txBody>
      </p:sp>
      <p:sp>
        <p:nvSpPr>
          <p:cNvPr id="11" name="Round Same Side Corner Rectangle 10"/>
          <p:cNvSpPr/>
          <p:nvPr userDrawn="1"/>
        </p:nvSpPr>
        <p:spPr>
          <a:xfrm>
            <a:off x="0" y="-1"/>
            <a:ext cx="12192000" cy="6600181"/>
          </a:xfrm>
          <a:prstGeom prst="round2SameRect">
            <a:avLst>
              <a:gd name="adj1" fmla="val 0"/>
              <a:gd name="adj2" fmla="val 20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777" dirty="0"/>
          </a:p>
        </p:txBody>
      </p:sp>
      <p:sp>
        <p:nvSpPr>
          <p:cNvPr id="2" name="Title Placeholder 1"/>
          <p:cNvSpPr>
            <a:spLocks noGrp="1"/>
          </p:cNvSpPr>
          <p:nvPr>
            <p:ph type="title"/>
          </p:nvPr>
        </p:nvSpPr>
        <p:spPr>
          <a:xfrm>
            <a:off x="0" y="0"/>
            <a:ext cx="12192000" cy="1048512"/>
          </a:xfrm>
          <a:prstGeom prst="rect">
            <a:avLst/>
          </a:prstGeom>
          <a:solidFill>
            <a:schemeClr val="accent1">
              <a:lumMod val="20000"/>
              <a:lumOff val="80000"/>
            </a:schemeClr>
          </a:solidFill>
        </p:spPr>
        <p:txBody>
          <a:bodyPr vert="horz" lIns="182880" tIns="182880" rIns="182880" bIns="0" rtlCol="0" anchor="t" anchorCtr="0">
            <a:noAutofit/>
          </a:bodyPr>
          <a:lstStyle/>
          <a:p>
            <a:r>
              <a:rPr lang="en-US" dirty="0"/>
              <a:t>Click to edit title</a:t>
            </a:r>
          </a:p>
        </p:txBody>
      </p:sp>
      <p:sp>
        <p:nvSpPr>
          <p:cNvPr id="3" name="Text Placeholder 2"/>
          <p:cNvSpPr>
            <a:spLocks noGrp="1"/>
          </p:cNvSpPr>
          <p:nvPr>
            <p:ph type="body" idx="1"/>
          </p:nvPr>
        </p:nvSpPr>
        <p:spPr>
          <a:xfrm>
            <a:off x="249289" y="1158240"/>
            <a:ext cx="11717867" cy="5104891"/>
          </a:xfrm>
          <a:prstGeom prst="rect">
            <a:avLst/>
          </a:prstGeom>
        </p:spPr>
        <p:txBody>
          <a:bodyPr vert="horz" lIns="0" tIns="0" rIns="0" bIns="0" rtlCol="0" anchor="t" anchorCtr="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356247"/>
            <a:ext cx="12192000" cy="246221"/>
          </a:xfrm>
          <a:prstGeom prst="rect">
            <a:avLst/>
          </a:prstGeom>
        </p:spPr>
        <p:txBody>
          <a:bodyPr vert="horz" wrap="square" lIns="91440" tIns="45720" rIns="91440" bIns="45720" rtlCol="0" anchor="b" anchorCtr="0">
            <a:spAutoFit/>
          </a:bodyPr>
          <a:lstStyle>
            <a:lvl1pPr algn="l" eaLnBrk="1" fontAlgn="auto" hangingPunct="1">
              <a:spcBef>
                <a:spcPts val="0"/>
              </a:spcBef>
              <a:spcAft>
                <a:spcPts val="0"/>
              </a:spcAft>
              <a:defRPr sz="1000">
                <a:solidFill>
                  <a:schemeClr val="tx1"/>
                </a:solidFill>
                <a:latin typeface="+mn-lt"/>
              </a:defRPr>
            </a:lvl1pPr>
          </a:lstStyle>
          <a:p>
            <a:pPr>
              <a:defRPr/>
            </a:pPr>
            <a:endParaRPr lang="en-US" dirty="0"/>
          </a:p>
        </p:txBody>
      </p:sp>
      <p:sp>
        <p:nvSpPr>
          <p:cNvPr id="6" name="Slide Number Placeholder 5"/>
          <p:cNvSpPr>
            <a:spLocks noGrp="1"/>
          </p:cNvSpPr>
          <p:nvPr>
            <p:ph type="sldNum" sz="quarter" idx="4"/>
          </p:nvPr>
        </p:nvSpPr>
        <p:spPr>
          <a:xfrm>
            <a:off x="36395" y="6549277"/>
            <a:ext cx="383821" cy="364067"/>
          </a:xfrm>
          <a:prstGeom prst="rect">
            <a:avLst/>
          </a:prstGeom>
        </p:spPr>
        <p:txBody>
          <a:bodyPr vert="horz" wrap="none" lIns="91440" tIns="45720" rIns="91440" bIns="45720" rtlCol="0" anchor="ctr"/>
          <a:lstStyle>
            <a:lvl1pPr algn="r" eaLnBrk="1" fontAlgn="auto" hangingPunct="1">
              <a:spcBef>
                <a:spcPts val="0"/>
              </a:spcBef>
              <a:spcAft>
                <a:spcPts val="0"/>
              </a:spcAft>
              <a:defRPr sz="1423" b="1">
                <a:solidFill>
                  <a:schemeClr val="bg1"/>
                </a:solidFill>
                <a:latin typeface="+mn-lt"/>
              </a:defRPr>
            </a:lvl1pPr>
          </a:lstStyle>
          <a:p>
            <a:pPr>
              <a:defRPr/>
            </a:pPr>
            <a:fld id="{95B482DD-89D1-42DF-ADD7-34F6575EE2F4}" type="slidenum">
              <a:rPr lang="en-US" smtClean="0"/>
              <a:pPr>
                <a:defRPr/>
              </a:pPr>
              <a:t>‹#›</a:t>
            </a:fld>
            <a:endParaRPr lang="en-US" dirty="0"/>
          </a:p>
        </p:txBody>
      </p:sp>
    </p:spTree>
    <p:extLst>
      <p:ext uri="{BB962C8B-B14F-4D97-AF65-F5344CB8AC3E}">
        <p14:creationId xmlns:p14="http://schemas.microsoft.com/office/powerpoint/2010/main" val="124353807"/>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1533" rtl="0" fontAlgn="base">
        <a:lnSpc>
          <a:spcPct val="80000"/>
        </a:lnSpc>
        <a:spcBef>
          <a:spcPct val="0"/>
        </a:spcBef>
        <a:spcAft>
          <a:spcPct val="0"/>
        </a:spcAft>
        <a:defRPr sz="3733" b="1" kern="1200">
          <a:solidFill>
            <a:schemeClr val="tx2"/>
          </a:solidFill>
          <a:latin typeface="+mj-lt"/>
          <a:ea typeface="+mj-ea"/>
          <a:cs typeface="+mj-cs"/>
        </a:defRPr>
      </a:lvl1pPr>
      <a:lvl2pPr algn="l" defTabSz="911533" rtl="0" fontAlgn="base">
        <a:lnSpc>
          <a:spcPct val="80000"/>
        </a:lnSpc>
        <a:spcBef>
          <a:spcPct val="0"/>
        </a:spcBef>
        <a:spcAft>
          <a:spcPct val="0"/>
        </a:spcAft>
        <a:defRPr sz="3733" b="1">
          <a:solidFill>
            <a:schemeClr val="tx2"/>
          </a:solidFill>
          <a:latin typeface="Calibri" panose="020F0502020204030204" pitchFamily="34" charset="0"/>
        </a:defRPr>
      </a:lvl2pPr>
      <a:lvl3pPr algn="l" defTabSz="911533" rtl="0" fontAlgn="base">
        <a:lnSpc>
          <a:spcPct val="80000"/>
        </a:lnSpc>
        <a:spcBef>
          <a:spcPct val="0"/>
        </a:spcBef>
        <a:spcAft>
          <a:spcPct val="0"/>
        </a:spcAft>
        <a:defRPr sz="3733" b="1">
          <a:solidFill>
            <a:schemeClr val="tx2"/>
          </a:solidFill>
          <a:latin typeface="Calibri" panose="020F0502020204030204" pitchFamily="34" charset="0"/>
        </a:defRPr>
      </a:lvl3pPr>
      <a:lvl4pPr algn="l" defTabSz="911533" rtl="0" fontAlgn="base">
        <a:lnSpc>
          <a:spcPct val="80000"/>
        </a:lnSpc>
        <a:spcBef>
          <a:spcPct val="0"/>
        </a:spcBef>
        <a:spcAft>
          <a:spcPct val="0"/>
        </a:spcAft>
        <a:defRPr sz="3733" b="1">
          <a:solidFill>
            <a:schemeClr val="tx2"/>
          </a:solidFill>
          <a:latin typeface="Calibri" panose="020F0502020204030204" pitchFamily="34" charset="0"/>
        </a:defRPr>
      </a:lvl4pPr>
      <a:lvl5pPr algn="l" defTabSz="911533" rtl="0" fontAlgn="base">
        <a:lnSpc>
          <a:spcPct val="80000"/>
        </a:lnSpc>
        <a:spcBef>
          <a:spcPct val="0"/>
        </a:spcBef>
        <a:spcAft>
          <a:spcPct val="0"/>
        </a:spcAft>
        <a:defRPr sz="3733" b="1">
          <a:solidFill>
            <a:schemeClr val="tx2"/>
          </a:solidFill>
          <a:latin typeface="Calibri" panose="020F0502020204030204" pitchFamily="34" charset="0"/>
        </a:defRPr>
      </a:lvl5pPr>
      <a:lvl6pPr marL="812760" algn="l" defTabSz="911533" rtl="0" fontAlgn="base">
        <a:lnSpc>
          <a:spcPct val="80000"/>
        </a:lnSpc>
        <a:spcBef>
          <a:spcPct val="0"/>
        </a:spcBef>
        <a:spcAft>
          <a:spcPct val="0"/>
        </a:spcAft>
        <a:defRPr sz="3733" b="1">
          <a:solidFill>
            <a:schemeClr val="tx2"/>
          </a:solidFill>
          <a:latin typeface="Calibri" panose="020F0502020204030204" pitchFamily="34" charset="0"/>
        </a:defRPr>
      </a:lvl6pPr>
      <a:lvl7pPr marL="1625519" algn="l" defTabSz="911533" rtl="0" fontAlgn="base">
        <a:lnSpc>
          <a:spcPct val="80000"/>
        </a:lnSpc>
        <a:spcBef>
          <a:spcPct val="0"/>
        </a:spcBef>
        <a:spcAft>
          <a:spcPct val="0"/>
        </a:spcAft>
        <a:defRPr sz="3733" b="1">
          <a:solidFill>
            <a:schemeClr val="tx2"/>
          </a:solidFill>
          <a:latin typeface="Calibri" panose="020F0502020204030204" pitchFamily="34" charset="0"/>
        </a:defRPr>
      </a:lvl7pPr>
      <a:lvl8pPr marL="2438278" algn="l" defTabSz="911533" rtl="0" fontAlgn="base">
        <a:lnSpc>
          <a:spcPct val="80000"/>
        </a:lnSpc>
        <a:spcBef>
          <a:spcPct val="0"/>
        </a:spcBef>
        <a:spcAft>
          <a:spcPct val="0"/>
        </a:spcAft>
        <a:defRPr sz="3733" b="1">
          <a:solidFill>
            <a:schemeClr val="tx2"/>
          </a:solidFill>
          <a:latin typeface="Calibri" panose="020F0502020204030204" pitchFamily="34" charset="0"/>
        </a:defRPr>
      </a:lvl8pPr>
      <a:lvl9pPr marL="3251037" algn="l" defTabSz="911533" rtl="0" fontAlgn="base">
        <a:lnSpc>
          <a:spcPct val="80000"/>
        </a:lnSpc>
        <a:spcBef>
          <a:spcPct val="0"/>
        </a:spcBef>
        <a:spcAft>
          <a:spcPct val="0"/>
        </a:spcAft>
        <a:defRPr sz="3733" b="1">
          <a:solidFill>
            <a:schemeClr val="tx2"/>
          </a:solidFill>
          <a:latin typeface="Calibri" panose="020F0502020204030204" pitchFamily="34" charset="0"/>
        </a:defRPr>
      </a:lvl9pPr>
    </p:titleStyle>
    <p:bodyStyle>
      <a:lvl1pPr marL="225766" indent="-225766" algn="l" defTabSz="911533" rtl="0" fontAlgn="base">
        <a:spcBef>
          <a:spcPct val="0"/>
        </a:spcBef>
        <a:spcAft>
          <a:spcPts val="400"/>
        </a:spcAft>
        <a:buClr>
          <a:schemeClr val="accent1"/>
        </a:buClr>
        <a:buFont typeface="Arial" panose="020B0604020202020204" pitchFamily="34" charset="0"/>
        <a:buChar char="•"/>
        <a:defRPr sz="2667" kern="1200">
          <a:solidFill>
            <a:schemeClr val="tx1"/>
          </a:solidFill>
          <a:latin typeface="+mn-lt"/>
          <a:ea typeface="+mn-ea"/>
          <a:cs typeface="+mn-cs"/>
        </a:defRPr>
      </a:lvl1pPr>
      <a:lvl2pPr marL="682944" indent="-225766" algn="l" defTabSz="911533" rtl="0" fontAlgn="base">
        <a:spcBef>
          <a:spcPct val="0"/>
        </a:spcBef>
        <a:spcAft>
          <a:spcPts val="400"/>
        </a:spcAft>
        <a:buClr>
          <a:schemeClr val="accent1"/>
        </a:buClr>
        <a:buFont typeface=".AppleSystemUIFont"/>
        <a:buChar char="-"/>
        <a:defRPr sz="2311" kern="1200">
          <a:solidFill>
            <a:schemeClr val="tx1"/>
          </a:solidFill>
          <a:latin typeface="+mn-lt"/>
          <a:ea typeface="+mn-ea"/>
          <a:cs typeface="+mn-cs"/>
        </a:defRPr>
      </a:lvl2pPr>
      <a:lvl3pPr marL="1140121" indent="-225766" algn="l" defTabSz="911533" rtl="0" fontAlgn="base">
        <a:spcBef>
          <a:spcPct val="0"/>
        </a:spcBef>
        <a:spcAft>
          <a:spcPts val="400"/>
        </a:spcAft>
        <a:buClr>
          <a:schemeClr val="accent1"/>
        </a:buClr>
        <a:buFont typeface="Arial" panose="020B0604020202020204" pitchFamily="34" charset="0"/>
        <a:buChar char="•"/>
        <a:defRPr sz="2133" kern="1200">
          <a:solidFill>
            <a:schemeClr val="tx1"/>
          </a:solidFill>
          <a:latin typeface="+mn-lt"/>
          <a:ea typeface="+mn-ea"/>
          <a:cs typeface="+mn-cs"/>
        </a:defRPr>
      </a:lvl3pPr>
      <a:lvl4pPr marL="1597297" indent="-225766" algn="l" defTabSz="911533" rtl="0" fontAlgn="base">
        <a:spcBef>
          <a:spcPct val="0"/>
        </a:spcBef>
        <a:spcAft>
          <a:spcPts val="400"/>
        </a:spcAft>
        <a:buClr>
          <a:schemeClr val="accent1"/>
        </a:buClr>
        <a:buFont typeface=".AppleSystemUIFont"/>
        <a:buChar char="-"/>
        <a:defRPr sz="1600" kern="1200">
          <a:solidFill>
            <a:schemeClr val="tx1"/>
          </a:solidFill>
          <a:latin typeface="+mn-lt"/>
          <a:ea typeface="+mn-ea"/>
          <a:cs typeface="+mn-cs"/>
        </a:defRPr>
      </a:lvl4pPr>
      <a:lvl5pPr marL="2054475" indent="-225766" algn="l" defTabSz="911533" rtl="0" fontAlgn="base">
        <a:spcBef>
          <a:spcPct val="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350"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503"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8658"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5815" indent="-228578" algn="l" defTabSz="914310"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310" rtl="0" eaLnBrk="1" latinLnBrk="0" hangingPunct="1">
        <a:defRPr sz="1801" kern="1200">
          <a:solidFill>
            <a:schemeClr val="tx1"/>
          </a:solidFill>
          <a:latin typeface="+mn-lt"/>
          <a:ea typeface="+mn-ea"/>
          <a:cs typeface="+mn-cs"/>
        </a:defRPr>
      </a:lvl1pPr>
      <a:lvl2pPr marL="457154" algn="l" defTabSz="914310" rtl="0" eaLnBrk="1" latinLnBrk="0" hangingPunct="1">
        <a:defRPr sz="1801" kern="1200">
          <a:solidFill>
            <a:schemeClr val="tx1"/>
          </a:solidFill>
          <a:latin typeface="+mn-lt"/>
          <a:ea typeface="+mn-ea"/>
          <a:cs typeface="+mn-cs"/>
        </a:defRPr>
      </a:lvl2pPr>
      <a:lvl3pPr marL="914310" algn="l" defTabSz="914310" rtl="0" eaLnBrk="1" latinLnBrk="0" hangingPunct="1">
        <a:defRPr sz="1801" kern="1200">
          <a:solidFill>
            <a:schemeClr val="tx1"/>
          </a:solidFill>
          <a:latin typeface="+mn-lt"/>
          <a:ea typeface="+mn-ea"/>
          <a:cs typeface="+mn-cs"/>
        </a:defRPr>
      </a:lvl3pPr>
      <a:lvl4pPr marL="1371464" algn="l" defTabSz="914310" rtl="0" eaLnBrk="1" latinLnBrk="0" hangingPunct="1">
        <a:defRPr sz="1801" kern="1200">
          <a:solidFill>
            <a:schemeClr val="tx1"/>
          </a:solidFill>
          <a:latin typeface="+mn-lt"/>
          <a:ea typeface="+mn-ea"/>
          <a:cs typeface="+mn-cs"/>
        </a:defRPr>
      </a:lvl4pPr>
      <a:lvl5pPr marL="1828618" algn="l" defTabSz="914310" rtl="0" eaLnBrk="1" latinLnBrk="0" hangingPunct="1">
        <a:defRPr sz="1801" kern="1200">
          <a:solidFill>
            <a:schemeClr val="tx1"/>
          </a:solidFill>
          <a:latin typeface="+mn-lt"/>
          <a:ea typeface="+mn-ea"/>
          <a:cs typeface="+mn-cs"/>
        </a:defRPr>
      </a:lvl5pPr>
      <a:lvl6pPr marL="2285772" algn="l" defTabSz="914310" rtl="0" eaLnBrk="1" latinLnBrk="0" hangingPunct="1">
        <a:defRPr sz="1801" kern="1200">
          <a:solidFill>
            <a:schemeClr val="tx1"/>
          </a:solidFill>
          <a:latin typeface="+mn-lt"/>
          <a:ea typeface="+mn-ea"/>
          <a:cs typeface="+mn-cs"/>
        </a:defRPr>
      </a:lvl6pPr>
      <a:lvl7pPr marL="2742927" algn="l" defTabSz="914310" rtl="0" eaLnBrk="1" latinLnBrk="0" hangingPunct="1">
        <a:defRPr sz="1801" kern="1200">
          <a:solidFill>
            <a:schemeClr val="tx1"/>
          </a:solidFill>
          <a:latin typeface="+mn-lt"/>
          <a:ea typeface="+mn-ea"/>
          <a:cs typeface="+mn-cs"/>
        </a:defRPr>
      </a:lvl7pPr>
      <a:lvl8pPr marL="3200080" algn="l" defTabSz="914310" rtl="0" eaLnBrk="1" latinLnBrk="0" hangingPunct="1">
        <a:defRPr sz="1801" kern="1200">
          <a:solidFill>
            <a:schemeClr val="tx1"/>
          </a:solidFill>
          <a:latin typeface="+mn-lt"/>
          <a:ea typeface="+mn-ea"/>
          <a:cs typeface="+mn-cs"/>
        </a:defRPr>
      </a:lvl8pPr>
      <a:lvl9pPr marL="3657234" algn="l" defTabSz="914310" rtl="0" eaLnBrk="1" latinLnBrk="0" hangingPunct="1">
        <a:defRPr sz="180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499153"/>
      </p:ext>
    </p:extLst>
  </p:cSld>
  <p:clrMap bg1="dk2" tx1="lt1" bg2="dk1" tx2="lt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0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199.xml"/><Relationship Id="rId4" Type="http://schemas.openxmlformats.org/officeDocument/2006/relationships/image" Target="../media/image13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0.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04.xml"/></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6.png"/><Relationship Id="rId1" Type="http://schemas.openxmlformats.org/officeDocument/2006/relationships/slideLayout" Target="../slideLayouts/slideLayout200.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00.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00.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10.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10.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211.xml"/><Relationship Id="rId5" Type="http://schemas.openxmlformats.org/officeDocument/2006/relationships/image" Target="../media/image147.png"/><Relationship Id="rId4" Type="http://schemas.openxmlformats.org/officeDocument/2006/relationships/image" Target="../media/image146.png"/></Relationships>
</file>

<file path=ppt/slides/_rels/slide112.xml.rels><?xml version="1.0" encoding="UTF-8" standalone="yes"?>
<Relationships xmlns="http://schemas.openxmlformats.org/package/2006/relationships"><Relationship Id="rId3" Type="http://schemas.openxmlformats.org/officeDocument/2006/relationships/hyperlink" Target="https://clinicaltrials.gov/ct2/show/NCT02574455" TargetMode="External"/><Relationship Id="rId2" Type="http://schemas.openxmlformats.org/officeDocument/2006/relationships/notesSlide" Target="../notesSlides/notesSlide49.xml"/><Relationship Id="rId1" Type="http://schemas.openxmlformats.org/officeDocument/2006/relationships/slideLayout" Target="../slideLayouts/slideLayout2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200.xml"/><Relationship Id="rId4" Type="http://schemas.openxmlformats.org/officeDocument/2006/relationships/image" Target="../media/image14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0.png"/><Relationship Id="rId1" Type="http://schemas.openxmlformats.org/officeDocument/2006/relationships/slideLayout" Target="../slideLayouts/slideLayout2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51.xml"/><Relationship Id="rId1" Type="http://schemas.openxmlformats.org/officeDocument/2006/relationships/slideLayout" Target="../slideLayouts/slideLayout200.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52.xml"/><Relationship Id="rId1" Type="http://schemas.openxmlformats.org/officeDocument/2006/relationships/slideLayout" Target="../slideLayouts/slideLayout20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9.png"/><Relationship Id="rId1" Type="http://schemas.openxmlformats.org/officeDocument/2006/relationships/slideLayout" Target="../slideLayouts/slideLayout274.xml"/><Relationship Id="rId4" Type="http://schemas.openxmlformats.org/officeDocument/2006/relationships/image" Target="../media/image160.jpeg"/></Relationships>
</file>

<file path=ppt/slides/_rels/slide13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7.xml"/><Relationship Id="rId1" Type="http://schemas.openxmlformats.org/officeDocument/2006/relationships/slideLayout" Target="../slideLayouts/slideLayout275.xml"/><Relationship Id="rId4" Type="http://schemas.openxmlformats.org/officeDocument/2006/relationships/image" Target="../media/image162.png"/></Relationships>
</file>

<file path=ppt/slides/_rels/slide132.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79.xml"/></Relationships>
</file>

<file path=ppt/slides/_rels/slide134.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79.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79.xml"/><Relationship Id="rId5" Type="http://schemas.openxmlformats.org/officeDocument/2006/relationships/image" Target="../media/image170.emf"/><Relationship Id="rId4" Type="http://schemas.openxmlformats.org/officeDocument/2006/relationships/image" Target="../media/image169.emf"/></Relationships>
</file>

<file path=ppt/slides/_rels/slide136.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279.xml"/><Relationship Id="rId5" Type="http://schemas.openxmlformats.org/officeDocument/2006/relationships/image" Target="../media/image174.emf"/><Relationship Id="rId4" Type="http://schemas.openxmlformats.org/officeDocument/2006/relationships/image" Target="../media/image173.emf"/></Relationships>
</file>

<file path=ppt/slides/_rels/slide137.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77.xml"/><Relationship Id="rId4" Type="http://schemas.openxmlformats.org/officeDocument/2006/relationships/image" Target="../media/image177.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86.xml"/><Relationship Id="rId5" Type="http://schemas.openxmlformats.org/officeDocument/2006/relationships/image" Target="../media/image181.png"/><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142.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75.xml"/><Relationship Id="rId4" Type="http://schemas.openxmlformats.org/officeDocument/2006/relationships/image" Target="../media/image184.emf"/></Relationships>
</file>

<file path=ppt/slides/_rels/slide143.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2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emf"/><Relationship Id="rId1" Type="http://schemas.openxmlformats.org/officeDocument/2006/relationships/slideLayout" Target="../slideLayouts/slideLayout275.xml"/></Relationships>
</file>

<file path=ppt/slides/_rels/slide145.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png"/><Relationship Id="rId1" Type="http://schemas.openxmlformats.org/officeDocument/2006/relationships/slideLayout" Target="../slideLayouts/slideLayout275.xml"/><Relationship Id="rId4" Type="http://schemas.openxmlformats.org/officeDocument/2006/relationships/image" Target="../media/image191.png"/></Relationships>
</file>

<file path=ppt/slides/_rels/slide146.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275.xml"/><Relationship Id="rId5" Type="http://schemas.openxmlformats.org/officeDocument/2006/relationships/image" Target="../media/image195.png"/><Relationship Id="rId4" Type="http://schemas.openxmlformats.org/officeDocument/2006/relationships/image" Target="../media/image194.emf"/></Relationships>
</file>

<file path=ppt/slides/_rels/slide14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277.xml"/><Relationship Id="rId4" Type="http://schemas.openxmlformats.org/officeDocument/2006/relationships/image" Target="../media/image198.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5.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275.xml"/><Relationship Id="rId5" Type="http://schemas.openxmlformats.org/officeDocument/2006/relationships/image" Target="../media/image202.emf"/><Relationship Id="rId4" Type="http://schemas.openxmlformats.org/officeDocument/2006/relationships/image" Target="../media/image201.emf"/></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7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3.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7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73.xml"/><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4.xml"/><Relationship Id="rId1" Type="http://schemas.openxmlformats.org/officeDocument/2006/relationships/slideLayout" Target="../slideLayouts/slideLayout164.xml"/><Relationship Id="rId4" Type="http://schemas.openxmlformats.org/officeDocument/2006/relationships/image" Target="../media/image81.emf"/></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chart" Target="../charts/chart1.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18.xml"/><Relationship Id="rId4" Type="http://schemas.openxmlformats.org/officeDocument/2006/relationships/chart" Target="../charts/chart2.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093/annonc/mdz289" TargetMode="External"/><Relationship Id="rId2" Type="http://schemas.openxmlformats.org/officeDocument/2006/relationships/notesSlide" Target="../notesSlides/notesSlide18.xml"/><Relationship Id="rId1" Type="http://schemas.openxmlformats.org/officeDocument/2006/relationships/slideLayout" Target="../slideLayouts/slideLayout334.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0.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0.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340.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340.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340.xml"/></Relationships>
</file>

<file path=ppt/slides/_rels/slide5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2.xml"/><Relationship Id="rId1" Type="http://schemas.openxmlformats.org/officeDocument/2006/relationships/slideLayout" Target="../slideLayouts/slideLayout340.xml"/><Relationship Id="rId4" Type="http://schemas.openxmlformats.org/officeDocument/2006/relationships/image" Target="../media/image101.emf"/></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38.xml"/><Relationship Id="rId5" Type="http://schemas.openxmlformats.org/officeDocument/2006/relationships/image" Target="../media/image104.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7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371.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37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79.xml"/></Relationships>
</file>

<file path=ppt/slides/_rels/slide66.xml.rels><?xml version="1.0" encoding="UTF-8" standalone="yes"?>
<Relationships xmlns="http://schemas.openxmlformats.org/package/2006/relationships"><Relationship Id="rId2" Type="http://schemas.openxmlformats.org/officeDocument/2006/relationships/hyperlink" Target="http://www3.mdanderson.org/app/medcalc/index.cfm?pagename=bcnt" TargetMode="External"/><Relationship Id="rId1" Type="http://schemas.openxmlformats.org/officeDocument/2006/relationships/slideLayout" Target="../slideLayouts/slideLayout379.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86.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86.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27.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27.xml"/></Relationships>
</file>

<file path=ppt/slides/_rels/slide7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8.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38.xml"/></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6.xml"/></Relationships>
</file>

<file path=ppt/slides/_rels/slide8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7.xml"/><Relationship Id="rId1" Type="http://schemas.openxmlformats.org/officeDocument/2006/relationships/slideLayout" Target="../slideLayouts/slideLayout256.xml"/></Relationships>
</file>

<file path=ppt/slides/_rels/slide8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38.xml"/><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223.xml"/><Relationship Id="rId5" Type="http://schemas.openxmlformats.org/officeDocument/2006/relationships/image" Target="../media/image124.jpeg"/><Relationship Id="rId4" Type="http://schemas.microsoft.com/office/2007/relationships/hdphoto" Target="../media/hdphoto6.wdp"/></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27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5.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2.xml"/></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72.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2.xml"/></Relationships>
</file>

<file path=ppt/slides/_rels/slide96.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3.xml"/><Relationship Id="rId1" Type="http://schemas.openxmlformats.org/officeDocument/2006/relationships/slideLayout" Target="../slideLayouts/slideLayout273.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57200"/>
            <a:ext cx="12192000" cy="1143000"/>
          </a:xfrm>
        </p:spPr>
        <p:txBody>
          <a:bodyPr wrap="square" anchor="ctr">
            <a:noAutofit/>
          </a:bodyPr>
          <a:lstStyle/>
          <a:p>
            <a:r>
              <a:rPr lang="en-US" sz="4000" dirty="0"/>
              <a:t>What Clinicians Want to Know: Addressing </a:t>
            </a:r>
            <a:br>
              <a:rPr lang="en-US" sz="4000" dirty="0"/>
            </a:br>
            <a:r>
              <a:rPr lang="en-US" sz="4000" dirty="0"/>
              <a:t>Current Questions and Controversies in the </a:t>
            </a:r>
            <a:br>
              <a:rPr lang="en-US" sz="4000" dirty="0"/>
            </a:br>
            <a:r>
              <a:rPr lang="en-US" sz="4000" dirty="0"/>
              <a:t>Management of ER-Positive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7874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36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915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December 8, 2022</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9:15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828800"/>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 Satellite Symposium Series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2022 San Antonio Breast Cancer Symposium®</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0" y="436451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Bardia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Kalinsky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Rugo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3112581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a:t>
            </a:r>
            <a:r>
              <a:rPr lang="en-US" sz="3200" dirty="0" err="1"/>
              <a:t>Rugo</a:t>
            </a:r>
            <a:r>
              <a:rPr lang="en-US" sz="3200" dirty="0"/>
              <a:t> —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407368" y="1340768"/>
          <a:ext cx="11449272" cy="4176464"/>
        </p:xfrm>
        <a:graphic>
          <a:graphicData uri="http://schemas.openxmlformats.org/drawingml/2006/table">
            <a:tbl>
              <a:tblPr firstRow="1" bandRow="1">
                <a:tableStyleId>{F2DE63D5-997A-4646-A377-4702673A728D}</a:tableStyleId>
              </a:tblPr>
              <a:tblGrid>
                <a:gridCol w="2376264">
                  <a:extLst>
                    <a:ext uri="{9D8B030D-6E8A-4147-A177-3AD203B41FA5}">
                      <a16:colId xmlns:a16="http://schemas.microsoft.com/office/drawing/2014/main" val="554462400"/>
                    </a:ext>
                  </a:extLst>
                </a:gridCol>
                <a:gridCol w="9073008">
                  <a:extLst>
                    <a:ext uri="{9D8B030D-6E8A-4147-A177-3AD203B41FA5}">
                      <a16:colId xmlns:a16="http://schemas.microsoft.com/office/drawing/2014/main" val="1695023928"/>
                    </a:ext>
                  </a:extLst>
                </a:gridCol>
              </a:tblGrid>
              <a:tr h="1214669">
                <a:tc>
                  <a:txBody>
                    <a:bodyPr/>
                    <a:lstStyle/>
                    <a:p>
                      <a:r>
                        <a:rPr lang="en-US" sz="1600" b="1" dirty="0">
                          <a:solidFill>
                            <a:schemeClr val="tx1"/>
                          </a:solidFill>
                        </a:rPr>
                        <a:t>Consultancy/Advisory Support</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dirty="0">
                          <a:solidFill>
                            <a:schemeClr val="tx1"/>
                          </a:solidFill>
                        </a:rPr>
                        <a:t>Blueprint Medicines, Napo Pharmaceuticals Inc, Puma Biotechnology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1747126">
                <a:tc>
                  <a:txBody>
                    <a:bodyPr/>
                    <a:lstStyle/>
                    <a:p>
                      <a:r>
                        <a:rPr lang="en-US" sz="1600" b="1" dirty="0">
                          <a:solidFill>
                            <a:schemeClr val="tx1"/>
                          </a:solidFill>
                        </a:rPr>
                        <a:t>Contracted Research</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err="1">
                          <a:solidFill>
                            <a:schemeClr val="tx1"/>
                          </a:solidFill>
                        </a:rPr>
                        <a:t>Ambrx</a:t>
                      </a:r>
                      <a:r>
                        <a:rPr lang="en-US" sz="1600" dirty="0">
                          <a:solidFill>
                            <a:schemeClr val="tx1"/>
                          </a:solidFill>
                        </a:rPr>
                        <a:t>, Astellas, AstraZeneca Pharmaceuticals LP, Daiichi Sankyo Inc, Genentech, a member of the Roche Group, Gilead Sciences Inc, GlaxoSmithKline, Lilly, Merck, Novartis, OBI Pharma Inc, Pfizer Inc, </a:t>
                      </a:r>
                      <a:r>
                        <a:rPr lang="en-US" sz="1600" dirty="0" err="1">
                          <a:solidFill>
                            <a:schemeClr val="tx1"/>
                          </a:solidFill>
                        </a:rPr>
                        <a:t>Pionyr</a:t>
                      </a:r>
                      <a:r>
                        <a:rPr lang="en-US" sz="1600" dirty="0">
                          <a:solidFill>
                            <a:schemeClr val="tx1"/>
                          </a:solidFill>
                        </a:rPr>
                        <a:t> </a:t>
                      </a:r>
                      <a:r>
                        <a:rPr lang="en-US" sz="1600" dirty="0" err="1">
                          <a:solidFill>
                            <a:schemeClr val="tx1"/>
                          </a:solidFill>
                        </a:rPr>
                        <a:t>Immunotherapeutics</a:t>
                      </a:r>
                      <a:r>
                        <a:rPr lang="en-US" sz="1600" dirty="0">
                          <a:solidFill>
                            <a:schemeClr val="tx1"/>
                          </a:solidFill>
                        </a:rPr>
                        <a:t>, </a:t>
                      </a:r>
                      <a:r>
                        <a:rPr lang="en-US" sz="1600" dirty="0" err="1">
                          <a:solidFill>
                            <a:schemeClr val="tx1"/>
                          </a:solidFill>
                        </a:rPr>
                        <a:t>Seagen</a:t>
                      </a:r>
                      <a:r>
                        <a:rPr lang="en-US" sz="1600" dirty="0">
                          <a:solidFill>
                            <a:schemeClr val="tx1"/>
                          </a:solidFill>
                        </a:rPr>
                        <a:t> Inc, </a:t>
                      </a:r>
                      <a:r>
                        <a:rPr lang="en-US" sz="1600" dirty="0" err="1">
                          <a:solidFill>
                            <a:schemeClr val="tx1"/>
                          </a:solidFill>
                        </a:rPr>
                        <a:t>Sermonix</a:t>
                      </a:r>
                      <a:r>
                        <a:rPr lang="en-US" sz="1600" dirty="0">
                          <a:solidFill>
                            <a:schemeClr val="tx1"/>
                          </a:solidFill>
                        </a:rPr>
                        <a:t> Pharmaceuticals, Taiho Oncology Inc, </a:t>
                      </a:r>
                      <a:r>
                        <a:rPr lang="en-US" sz="1600" dirty="0" err="1">
                          <a:solidFill>
                            <a:schemeClr val="tx1"/>
                          </a:solidFill>
                        </a:rPr>
                        <a:t>Veru</a:t>
                      </a:r>
                      <a:r>
                        <a:rPr lang="en-US" sz="1600" dirty="0">
                          <a:solidFill>
                            <a:schemeClr val="tx1"/>
                          </a:solidFill>
                        </a:rPr>
                        <a:t>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1214669">
                <a:tc>
                  <a:txBody>
                    <a:bodyPr/>
                    <a:lstStyle/>
                    <a:p>
                      <a:r>
                        <a:rPr lang="en-US" sz="1600" b="1" kern="1200" dirty="0">
                          <a:solidFill>
                            <a:schemeClr val="tx1"/>
                          </a:solidFill>
                          <a:effectLst/>
                          <a:latin typeface="+mn-lt"/>
                          <a:ea typeface="+mn-ea"/>
                          <a:cs typeface="+mn-cs"/>
                        </a:rPr>
                        <a:t>Travel Support to Academic Meetings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Gilead Sciences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6953984"/>
                  </a:ext>
                </a:extLst>
              </a:tr>
            </a:tbl>
          </a:graphicData>
        </a:graphic>
      </p:graphicFrame>
    </p:spTree>
    <p:custDataLst>
      <p:tags r:id="rId1"/>
    </p:custDataLst>
    <p:extLst>
      <p:ext uri="{BB962C8B-B14F-4D97-AF65-F5344CB8AC3E}">
        <p14:creationId xmlns:p14="http://schemas.microsoft.com/office/powerpoint/2010/main" val="2601135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9596777" cy="1085498"/>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39-year-old premenopausal woman with ER/PR-positive, HER2-low (IHC 1+) IDC, s/p adjuvant tamoxifen and OFS x 5 years, now with bone and liver metastases </a:t>
            </a:r>
            <a:r>
              <a:rPr lang="en-US" dirty="0">
                <a:solidFill>
                  <a:schemeClr val="bg1"/>
                </a:solidFill>
              </a:rPr>
              <a:t>(continued)</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Laila Agrawal (Louisville, Kentucky)</a:t>
            </a:r>
          </a:p>
        </p:txBody>
      </p:sp>
      <p:pic>
        <p:nvPicPr>
          <p:cNvPr id="3" name="Picture 2" descr="A person wearing glasses&#10;&#10;Description automatically generated with medium confidence">
            <a:extLst>
              <a:ext uri="{FF2B5EF4-FFF2-40B4-BE49-F238E27FC236}">
                <a16:creationId xmlns:a16="http://schemas.microsoft.com/office/drawing/2014/main" id="{CE9DE35D-05C2-F84C-1750-F4859989BDF7}"/>
              </a:ext>
            </a:extLst>
          </p:cNvPr>
          <p:cNvPicPr>
            <a:picLocks noChangeAspect="1"/>
          </p:cNvPicPr>
          <p:nvPr/>
        </p:nvPicPr>
        <p:blipFill>
          <a:blip r:embed="rId2"/>
          <a:stretch>
            <a:fillRect/>
          </a:stretch>
        </p:blipFill>
        <p:spPr>
          <a:xfrm>
            <a:off x="3074002" y="2092567"/>
            <a:ext cx="6328182" cy="3559602"/>
          </a:xfrm>
          <a:prstGeom prst="rect">
            <a:avLst/>
          </a:prstGeom>
        </p:spPr>
      </p:pic>
    </p:spTree>
    <p:extLst>
      <p:ext uri="{BB962C8B-B14F-4D97-AF65-F5344CB8AC3E}">
        <p14:creationId xmlns:p14="http://schemas.microsoft.com/office/powerpoint/2010/main" val="3929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44133" y="1238250"/>
            <a:ext cx="8763000" cy="2286000"/>
          </a:xfrm>
        </p:spPr>
        <p:txBody>
          <a:bodyPr/>
          <a:lstStyle/>
          <a:p>
            <a:pPr>
              <a:spcBef>
                <a:spcPts val="0"/>
              </a:spcBef>
              <a:spcAft>
                <a:spcPts val="0"/>
              </a:spcAft>
              <a:buSzPts val="1000"/>
              <a:tabLst>
                <a:tab pos="457200" algn="l"/>
              </a:tabLst>
            </a:pPr>
            <a:br>
              <a:rPr lang="en-US" sz="1600" dirty="0"/>
            </a:br>
            <a:r>
              <a:rPr lang="en-US" sz="3200" dirty="0">
                <a:solidFill>
                  <a:srgbClr val="FF0000"/>
                </a:solidFill>
              </a:rPr>
              <a:t> HER2 low Breast Cancer</a:t>
            </a:r>
            <a:endParaRPr lang="en-US" sz="3200" dirty="0">
              <a:solidFill>
                <a:srgbClr val="FF0000"/>
              </a:solidFill>
              <a:latin typeface="Calibri" panose="020F0502020204030204" pitchFamily="34" charset="0"/>
              <a:ea typeface="Calibri" panose="020F0502020204030204" pitchFamily="34" charset="0"/>
            </a:endParaRPr>
          </a:p>
        </p:txBody>
      </p:sp>
      <p:sp>
        <p:nvSpPr>
          <p:cNvPr id="3" name="Content Placeholder 2"/>
          <p:cNvSpPr>
            <a:spLocks noGrp="1"/>
          </p:cNvSpPr>
          <p:nvPr>
            <p:ph type="subTitle" idx="1"/>
          </p:nvPr>
        </p:nvSpPr>
        <p:spPr>
          <a:xfrm>
            <a:off x="1752600" y="3771900"/>
            <a:ext cx="8610600" cy="1795564"/>
          </a:xfrm>
        </p:spPr>
        <p:txBody>
          <a:bodyPr/>
          <a:lstStyle/>
          <a:p>
            <a:r>
              <a:rPr lang="en-US" sz="2400" b="1" dirty="0">
                <a:solidFill>
                  <a:schemeClr val="tx1"/>
                </a:solidFill>
              </a:rPr>
              <a:t>Aditya Bardia, MD, MPH</a:t>
            </a:r>
          </a:p>
          <a:p>
            <a:r>
              <a:rPr lang="en-US" sz="2400" dirty="0">
                <a:solidFill>
                  <a:schemeClr val="tx1"/>
                </a:solidFill>
              </a:rPr>
              <a:t>Director, Breast Cancer Research,</a:t>
            </a:r>
          </a:p>
          <a:p>
            <a:r>
              <a:rPr lang="en-US" sz="2400" dirty="0">
                <a:solidFill>
                  <a:schemeClr val="tx1"/>
                </a:solidFill>
              </a:rPr>
              <a:t>Attending Physician, Mass General Hospital, </a:t>
            </a:r>
          </a:p>
          <a:p>
            <a:r>
              <a:rPr lang="en-US" sz="2400" dirty="0">
                <a:solidFill>
                  <a:schemeClr val="tx1"/>
                </a:solidFill>
              </a:rPr>
              <a:t>Associate Professor, Harvard Medical School </a:t>
            </a:r>
          </a:p>
          <a:p>
            <a:endParaRPr lang="en-US" sz="2000" dirty="0"/>
          </a:p>
        </p:txBody>
      </p:sp>
      <p:pic>
        <p:nvPicPr>
          <p:cNvPr id="4" name="Picture 10" descr="harvard"/>
          <p:cNvPicPr>
            <a:picLocks noChangeAspect="1" noChangeArrowheads="1"/>
          </p:cNvPicPr>
          <p:nvPr/>
        </p:nvPicPr>
        <p:blipFill>
          <a:blip r:embed="rId3" cstate="print"/>
          <a:srcRect/>
          <a:stretch>
            <a:fillRect/>
          </a:stretch>
        </p:blipFill>
        <p:spPr bwMode="auto">
          <a:xfrm>
            <a:off x="228600" y="5791200"/>
            <a:ext cx="872467" cy="1026312"/>
          </a:xfrm>
          <a:prstGeom prst="rect">
            <a:avLst/>
          </a:prstGeom>
          <a:noFill/>
          <a:ln w="9525">
            <a:noFill/>
            <a:miter lim="800000"/>
            <a:headEnd/>
            <a:tailEnd/>
          </a:ln>
        </p:spPr>
      </p:pic>
      <p:pic>
        <p:nvPicPr>
          <p:cNvPr id="6" name="Picture 13" descr="Cancer Center_RGB"/>
          <p:cNvPicPr>
            <a:picLocks noChangeAspect="1" noChangeArrowheads="1"/>
          </p:cNvPicPr>
          <p:nvPr/>
        </p:nvPicPr>
        <p:blipFill>
          <a:blip r:embed="rId4" cstate="print"/>
          <a:srcRect/>
          <a:stretch>
            <a:fillRect/>
          </a:stretch>
        </p:blipFill>
        <p:spPr bwMode="auto">
          <a:xfrm>
            <a:off x="9504940" y="5562600"/>
            <a:ext cx="2687060" cy="1136650"/>
          </a:xfrm>
          <a:prstGeom prst="rect">
            <a:avLst/>
          </a:prstGeom>
          <a:noFill/>
          <a:ln w="9525">
            <a:noFill/>
            <a:miter lim="800000"/>
            <a:headEnd/>
            <a:tailEnd/>
          </a:ln>
        </p:spPr>
      </p:pic>
    </p:spTree>
    <p:extLst>
      <p:ext uri="{BB962C8B-B14F-4D97-AF65-F5344CB8AC3E}">
        <p14:creationId xmlns:p14="http://schemas.microsoft.com/office/powerpoint/2010/main" val="2885219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169" y="1"/>
            <a:ext cx="8455025" cy="1216025"/>
          </a:xfrm>
        </p:spPr>
        <p:txBody>
          <a:bodyPr/>
          <a:lstStyle/>
          <a:p>
            <a:pPr algn="ctr"/>
            <a:r>
              <a:rPr lang="en-US" dirty="0"/>
              <a:t>Objectives</a:t>
            </a:r>
          </a:p>
        </p:txBody>
      </p:sp>
      <p:sp>
        <p:nvSpPr>
          <p:cNvPr id="3" name="Rectangle 2"/>
          <p:cNvSpPr/>
          <p:nvPr/>
        </p:nvSpPr>
        <p:spPr>
          <a:xfrm>
            <a:off x="914400" y="1524000"/>
            <a:ext cx="9255125" cy="2677656"/>
          </a:xfrm>
          <a:prstGeom prst="rect">
            <a:avLst/>
          </a:prstGeom>
        </p:spPr>
        <p:txBody>
          <a:bodyPr wrap="square">
            <a:spAutoFit/>
          </a:bodyPr>
          <a:lstStyle/>
          <a:p>
            <a:pPr marL="457200" marR="0" lvl="0" indent="-4572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a:p>
            <a:pPr marL="457200" marR="0" lvl="0" indent="-4572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Understand rationale of ADCs for HER2 low breast cancer</a:t>
            </a:r>
          </a:p>
          <a:p>
            <a:pPr marL="457200" marR="0" lvl="0" indent="-4572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457200" marR="0" lvl="0" indent="-4572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Gain knowledge related to HER2 ADC, trastuzumab deruxtecan, including efficacy and toxicity</a:t>
            </a:r>
          </a:p>
          <a:p>
            <a:pPr marL="457200" marR="0" lvl="0" indent="-4572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Arial" charset="0"/>
              <a:ea typeface="Microsoft YaHei"/>
            </a:endParaRPr>
          </a:p>
          <a:p>
            <a:pPr marL="457200" marR="0" lvl="0" indent="-45720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ea typeface="Microsoft YaHei"/>
              </a:rPr>
              <a:t>Review upcoming therapies for HER2 low breast cancer</a:t>
            </a:r>
            <a:endParaRPr kumimoji="0" lang="en-US" sz="2000" b="0" i="0" u="none" strike="noStrike" kern="1200" cap="none" spc="0" normalizeH="0" baseline="0" noProof="0" dirty="0">
              <a:ln>
                <a:noFill/>
              </a:ln>
              <a:solidFill>
                <a:srgbClr val="000000"/>
              </a:solidFill>
              <a:effectLst/>
              <a:uLnTx/>
              <a:uFillTx/>
              <a:latin typeface="Arial" charset="0"/>
              <a:ea typeface="Microsoft YaHei"/>
            </a:endParaRPr>
          </a:p>
        </p:txBody>
      </p:sp>
    </p:spTree>
    <p:extLst>
      <p:ext uri="{BB962C8B-B14F-4D97-AF65-F5344CB8AC3E}">
        <p14:creationId xmlns:p14="http://schemas.microsoft.com/office/powerpoint/2010/main" val="685017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1481-EF95-4EF1-8CFC-9C697D780EFC}"/>
              </a:ext>
            </a:extLst>
          </p:cNvPr>
          <p:cNvSpPr>
            <a:spLocks noGrp="1"/>
          </p:cNvSpPr>
          <p:nvPr>
            <p:ph type="title"/>
          </p:nvPr>
        </p:nvSpPr>
        <p:spPr>
          <a:xfrm>
            <a:off x="2153719" y="212916"/>
            <a:ext cx="7884563" cy="854201"/>
          </a:xfrm>
        </p:spPr>
        <p:txBody>
          <a:bodyPr>
            <a:normAutofit fontScale="90000"/>
          </a:bodyPr>
          <a:lstStyle/>
          <a:p>
            <a:pPr algn="ctr"/>
            <a:r>
              <a:rPr lang="en-US" dirty="0">
                <a:latin typeface="Arial" panose="020B0604020202020204" pitchFamily="34" charset="0"/>
                <a:cs typeface="Arial" panose="020B0604020202020204" pitchFamily="34" charset="0"/>
              </a:rPr>
              <a:t>HER2-Low Breast Cancer: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Current Definition  </a:t>
            </a:r>
          </a:p>
        </p:txBody>
      </p:sp>
      <p:sp>
        <p:nvSpPr>
          <p:cNvPr id="6" name="Rectangle 5"/>
          <p:cNvSpPr/>
          <p:nvPr/>
        </p:nvSpPr>
        <p:spPr>
          <a:xfrm>
            <a:off x="5445343" y="1957970"/>
            <a:ext cx="1371600" cy="82296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 2 testing by validated IHC assay</a:t>
            </a:r>
          </a:p>
        </p:txBody>
      </p:sp>
      <p:sp>
        <p:nvSpPr>
          <p:cNvPr id="7" name="Rectangle 6"/>
          <p:cNvSpPr/>
          <p:nvPr/>
        </p:nvSpPr>
        <p:spPr>
          <a:xfrm>
            <a:off x="1778805" y="3357177"/>
            <a:ext cx="17830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Circumferential membrane staining that is complete, intense, and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3+)</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9" name="Rectangle 8"/>
          <p:cNvSpPr/>
          <p:nvPr/>
        </p:nvSpPr>
        <p:spPr>
          <a:xfrm>
            <a:off x="4023553" y="3357177"/>
            <a:ext cx="1721684"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Weak to moderate complete membrane staining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2+)</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0" name="Rectangle 9"/>
          <p:cNvSpPr/>
          <p:nvPr/>
        </p:nvSpPr>
        <p:spPr>
          <a:xfrm>
            <a:off x="6269609" y="3357176"/>
            <a:ext cx="1904346"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Incomplete membrane staining that is faint/barely perceptible and in &gt;10% of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1+)</a:t>
            </a:r>
            <a:endPar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endParaRPr>
          </a:p>
        </p:txBody>
      </p:sp>
      <p:sp>
        <p:nvSpPr>
          <p:cNvPr id="11" name="Rectangle 10"/>
          <p:cNvSpPr/>
          <p:nvPr/>
        </p:nvSpPr>
        <p:spPr>
          <a:xfrm>
            <a:off x="8470052" y="3357177"/>
            <a:ext cx="2125980" cy="109728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No staining is overserved HER2-null </a:t>
            </a:r>
            <a:r>
              <a:rPr kumimoji="0" lang="en-US" sz="1200" b="1" i="0" u="sng"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or</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membrane staining that is incomplete and is faint/barely perceptible and in &lt;10% tumor cells </a:t>
            </a: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sym typeface="Wingdings" panose="05000000000000000000" pitchFamily="2" charset="2"/>
              </a:rPr>
              <a:t>(IHC 0)</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 </a:t>
            </a:r>
          </a:p>
        </p:txBody>
      </p:sp>
      <p:sp>
        <p:nvSpPr>
          <p:cNvPr id="14" name="Rectangle 13"/>
          <p:cNvSpPr/>
          <p:nvPr/>
        </p:nvSpPr>
        <p:spPr>
          <a:xfrm>
            <a:off x="1984545" y="4669945"/>
            <a:ext cx="1371600" cy="61722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HER2-Positive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(15%)</a:t>
            </a:r>
          </a:p>
        </p:txBody>
      </p:sp>
      <p:sp>
        <p:nvSpPr>
          <p:cNvPr id="15" name="Rectangle 14"/>
          <p:cNvSpPr/>
          <p:nvPr/>
        </p:nvSpPr>
        <p:spPr>
          <a:xfrm>
            <a:off x="3834959" y="4672784"/>
            <a:ext cx="887120"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Positive</a:t>
            </a:r>
          </a:p>
        </p:txBody>
      </p:sp>
      <p:sp>
        <p:nvSpPr>
          <p:cNvPr id="16" name="Rectangle 15"/>
          <p:cNvSpPr/>
          <p:nvPr/>
        </p:nvSpPr>
        <p:spPr>
          <a:xfrm>
            <a:off x="5036906" y="4675133"/>
            <a:ext cx="816872" cy="61722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Reflex ISH test </a:t>
            </a:r>
            <a:r>
              <a:rPr kumimoji="0" lang="en-US" sz="1200" b="1"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Negative</a:t>
            </a:r>
          </a:p>
        </p:txBody>
      </p:sp>
      <p:sp>
        <p:nvSpPr>
          <p:cNvPr id="17" name="Rectangle 16"/>
          <p:cNvSpPr/>
          <p:nvPr/>
        </p:nvSpPr>
        <p:spPr>
          <a:xfrm>
            <a:off x="6533912" y="4675133"/>
            <a:ext cx="1371600" cy="6172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5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HER2-Low</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5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(45-65%)</a:t>
            </a:r>
          </a:p>
        </p:txBody>
      </p:sp>
      <p:sp>
        <p:nvSpPr>
          <p:cNvPr id="18" name="Rectangle 17"/>
          <p:cNvSpPr/>
          <p:nvPr/>
        </p:nvSpPr>
        <p:spPr>
          <a:xfrm>
            <a:off x="8669128" y="4722095"/>
            <a:ext cx="1727828" cy="61722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HER2-Negative/null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ea typeface="Microsoft YaHei"/>
                <a:cs typeface="Arial" panose="020B0604020202020204" pitchFamily="34" charset="0"/>
              </a:rPr>
              <a:t>(30-40%)</a:t>
            </a:r>
          </a:p>
        </p:txBody>
      </p:sp>
      <p:cxnSp>
        <p:nvCxnSpPr>
          <p:cNvPr id="25" name="Elbow Connector 24"/>
          <p:cNvCxnSpPr>
            <a:stCxn id="6" idx="2"/>
          </p:cNvCxnSpPr>
          <p:nvPr/>
        </p:nvCxnSpPr>
        <p:spPr>
          <a:xfrm rot="5400000">
            <a:off x="4112620" y="1338655"/>
            <a:ext cx="576248" cy="346079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11" idx="0"/>
          </p:cNvCxnSpPr>
          <p:nvPr/>
        </p:nvCxnSpPr>
        <p:spPr>
          <a:xfrm rot="16200000" flipH="1">
            <a:off x="7543968" y="1368105"/>
            <a:ext cx="576248" cy="340189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cxnSpLocks/>
            <a:stCxn id="6" idx="2"/>
            <a:endCxn id="9" idx="0"/>
          </p:cNvCxnSpPr>
          <p:nvPr/>
        </p:nvCxnSpPr>
        <p:spPr>
          <a:xfrm rot="5400000">
            <a:off x="5219645" y="2445679"/>
            <a:ext cx="576248" cy="124674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6" idx="2"/>
            <a:endCxn id="10" idx="0"/>
          </p:cNvCxnSpPr>
          <p:nvPr/>
        </p:nvCxnSpPr>
        <p:spPr>
          <a:xfrm rot="16200000" flipH="1">
            <a:off x="6388340" y="2523734"/>
            <a:ext cx="576247" cy="109063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6" idx="3"/>
            <a:endCxn id="17" idx="1"/>
          </p:cNvCxnSpPr>
          <p:nvPr/>
        </p:nvCxnSpPr>
        <p:spPr>
          <a:xfrm>
            <a:off x="5853778" y="4983743"/>
            <a:ext cx="6801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cxnSpLocks/>
            <a:stCxn id="9" idx="2"/>
            <a:endCxn id="16" idx="0"/>
          </p:cNvCxnSpPr>
          <p:nvPr/>
        </p:nvCxnSpPr>
        <p:spPr>
          <a:xfrm rot="16200000" flipH="1">
            <a:off x="5053357" y="4285496"/>
            <a:ext cx="223024" cy="56094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cxnSpLocks/>
            <a:stCxn id="9" idx="2"/>
            <a:endCxn id="15" idx="0"/>
          </p:cNvCxnSpPr>
          <p:nvPr/>
        </p:nvCxnSpPr>
        <p:spPr>
          <a:xfrm rot="5400000">
            <a:off x="4472295" y="4260682"/>
            <a:ext cx="218327" cy="605876"/>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2"/>
            <a:endCxn id="14" idx="0"/>
          </p:cNvCxnSpPr>
          <p:nvPr/>
        </p:nvCxnSpPr>
        <p:spPr>
          <a:xfrm>
            <a:off x="2670345" y="4454457"/>
            <a:ext cx="0" cy="2154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11" idx="2"/>
            <a:endCxn id="18" idx="0"/>
          </p:cNvCxnSpPr>
          <p:nvPr/>
        </p:nvCxnSpPr>
        <p:spPr>
          <a:xfrm>
            <a:off x="9533042" y="4454458"/>
            <a:ext cx="0" cy="2676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10" idx="2"/>
            <a:endCxn id="17" idx="0"/>
          </p:cNvCxnSpPr>
          <p:nvPr/>
        </p:nvCxnSpPr>
        <p:spPr>
          <a:xfrm flipH="1">
            <a:off x="7219712" y="4454457"/>
            <a:ext cx="2070" cy="2206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a:stCxn id="15" idx="1"/>
          </p:cNvCxnSpPr>
          <p:nvPr/>
        </p:nvCxnSpPr>
        <p:spPr>
          <a:xfrm flipH="1" flipV="1">
            <a:off x="3356145" y="4978556"/>
            <a:ext cx="478814" cy="28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156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E093D-D24E-49C7-839A-DDE30A633F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2" t="12336" r="2666" b="29508"/>
          <a:stretch/>
        </p:blipFill>
        <p:spPr bwMode="auto">
          <a:xfrm>
            <a:off x="364015" y="1981200"/>
            <a:ext cx="11748653" cy="395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6">
            <a:extLst>
              <a:ext uri="{FF2B5EF4-FFF2-40B4-BE49-F238E27FC236}">
                <a16:creationId xmlns:a16="http://schemas.microsoft.com/office/drawing/2014/main" id="{9538E93E-0859-493A-B08F-9F329DF04963}"/>
              </a:ext>
            </a:extLst>
          </p:cNvPr>
          <p:cNvSpPr/>
          <p:nvPr/>
        </p:nvSpPr>
        <p:spPr>
          <a:xfrm>
            <a:off x="8410577" y="6548772"/>
            <a:ext cx="2714624" cy="2308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Modi S, et al. ASCO 2022.</a:t>
            </a:r>
            <a:endParaRPr kumimoji="0"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
        <p:nvSpPr>
          <p:cNvPr id="5" name="Title 1">
            <a:extLst>
              <a:ext uri="{FF2B5EF4-FFF2-40B4-BE49-F238E27FC236}">
                <a16:creationId xmlns:a16="http://schemas.microsoft.com/office/drawing/2014/main" id="{1022804A-64F7-457D-B684-4C055BB3BBBC}"/>
              </a:ext>
            </a:extLst>
          </p:cNvPr>
          <p:cNvSpPr>
            <a:spLocks noGrp="1"/>
          </p:cNvSpPr>
          <p:nvPr>
            <p:ph type="title"/>
          </p:nvPr>
        </p:nvSpPr>
        <p:spPr>
          <a:xfrm>
            <a:off x="2440290" y="292602"/>
            <a:ext cx="7032209" cy="741254"/>
          </a:xfrm>
        </p:spPr>
        <p:txBody>
          <a:bodyPr>
            <a:noAutofit/>
          </a:bodyPr>
          <a:lstStyle/>
          <a:p>
            <a:pPr algn="ctr"/>
            <a:r>
              <a:rPr lang="en-US" sz="3200" dirty="0"/>
              <a:t>Trastuzumab Deruxtecan (T-</a:t>
            </a:r>
            <a:r>
              <a:rPr lang="en-US" sz="3200" dirty="0" err="1"/>
              <a:t>DXd</a:t>
            </a:r>
            <a:r>
              <a:rPr lang="en-US" sz="3200" dirty="0"/>
              <a:t>):</a:t>
            </a:r>
            <a:br>
              <a:rPr lang="en-US" sz="3200" dirty="0"/>
            </a:br>
            <a:r>
              <a:rPr lang="en-US" sz="3200" dirty="0"/>
              <a:t>Selective delivery of toxic payload</a:t>
            </a:r>
          </a:p>
        </p:txBody>
      </p:sp>
      <p:sp>
        <p:nvSpPr>
          <p:cNvPr id="6" name="正方形/長方形 6">
            <a:extLst>
              <a:ext uri="{FF2B5EF4-FFF2-40B4-BE49-F238E27FC236}">
                <a16:creationId xmlns:a16="http://schemas.microsoft.com/office/drawing/2014/main" id="{032F0447-27E1-47EF-A870-31280A09BFBE}"/>
              </a:ext>
            </a:extLst>
          </p:cNvPr>
          <p:cNvSpPr/>
          <p:nvPr/>
        </p:nvSpPr>
        <p:spPr>
          <a:xfrm>
            <a:off x="8382001" y="6317940"/>
            <a:ext cx="2895599" cy="2308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Nagayama, A, et al. Target </a:t>
            </a:r>
            <a:r>
              <a:rPr kumimoji="0" lang="en-US" altLang="ja-JP" sz="90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Oncol</a:t>
            </a:r>
            <a:r>
              <a:rPr kumimoji="0"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2017</a:t>
            </a:r>
            <a:endParaRPr kumimoji="0"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Tree>
    <p:extLst>
      <p:ext uri="{BB962C8B-B14F-4D97-AF65-F5344CB8AC3E}">
        <p14:creationId xmlns:p14="http://schemas.microsoft.com/office/powerpoint/2010/main" val="525592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AD187C8F-C7B5-453B-B117-5D28C4225933}"/>
              </a:ext>
            </a:extLst>
          </p:cNvPr>
          <p:cNvSpPr txBox="1">
            <a:spLocks/>
          </p:cNvSpPr>
          <p:nvPr/>
        </p:nvSpPr>
        <p:spPr bwMode="auto">
          <a:xfrm>
            <a:off x="1883923" y="152400"/>
            <a:ext cx="8455025" cy="1070109"/>
          </a:xfrm>
          <a:prstGeom prst="rect">
            <a:avLst/>
          </a:prstGeom>
          <a:noFill/>
          <a:ln w="9525">
            <a:noFill/>
            <a:round/>
            <a:headEnd/>
            <a:tailEnd/>
          </a:ln>
        </p:spPr>
        <p:txBody>
          <a:bodyPr vert="horz" wrap="square" lIns="90000" tIns="45000" rIns="90000" bIns="45000" numCol="1" anchor="t" anchorCtr="0" compatLnSpc="1">
            <a:prstTxWarp prst="textNoShape">
              <a:avLst/>
            </a:prstTxWarp>
          </a:bodyPr>
          <a:lstStyle>
            <a:lvl1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mj-lt"/>
                <a:ea typeface="+mj-ea"/>
                <a:cs typeface="+mj-cs"/>
              </a:defRPr>
            </a:lvl1pPr>
            <a:lvl2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2pPr>
            <a:lvl3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3pPr>
            <a:lvl4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4pPr>
            <a:lvl5pPr algn="l" defTabSz="457200" rtl="0" eaLnBrk="0" fontAlgn="base" hangingPunct="0">
              <a:lnSpc>
                <a:spcPct val="93000"/>
              </a:lnSpc>
              <a:spcBef>
                <a:spcPct val="0"/>
              </a:spcBef>
              <a:spcAft>
                <a:spcPct val="0"/>
              </a:spcAft>
              <a:buClr>
                <a:srgbClr val="000000"/>
              </a:buClr>
              <a:buSzPct val="100000"/>
              <a:buFont typeface="Times New Roman" pitchFamily="18" charset="0"/>
              <a:defRPr sz="2200">
                <a:solidFill>
                  <a:srgbClr val="999999"/>
                </a:solidFill>
                <a:latin typeface="Arial" charset="0"/>
                <a:ea typeface="Microsoft YaHei" charset="0"/>
                <a:cs typeface="Microsoft YaHei"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itchFamily="16" charset="0"/>
              <a:defRPr sz="2200">
                <a:solidFill>
                  <a:srgbClr val="999999"/>
                </a:solidFill>
                <a:latin typeface="Arial" charset="0"/>
                <a:ea typeface="Microsoft YaHei" charset="0"/>
                <a:cs typeface="Microsoft YaHei" charset="0"/>
              </a:defRPr>
            </a:lvl9pPr>
          </a:lstStyle>
          <a:p>
            <a:pPr marL="0" marR="0" lvl="0" indent="0" algn="ctr" defTabSz="457200" rtl="0" eaLnBrk="0" fontAlgn="base" latinLnBrk="0" hangingPunct="0">
              <a:lnSpc>
                <a:spcPct val="93000"/>
              </a:lnSpc>
              <a:spcBef>
                <a:spcPct val="0"/>
              </a:spcBef>
              <a:spcAft>
                <a:spcPct val="0"/>
              </a:spcAft>
              <a:buClr>
                <a:srgbClr val="000000"/>
              </a:buClr>
              <a:buSzPct val="100000"/>
              <a:buFont typeface="Times New Roman" pitchFamily="18" charset="0"/>
              <a:buNone/>
              <a:tabLst/>
              <a:defRPr/>
            </a:pPr>
            <a:r>
              <a:rPr kumimoji="0" lang="en-US" sz="3600" b="1" i="0" u="none" strike="noStrike" kern="1200" cap="none" spc="0" normalizeH="0" baseline="0" noProof="0" dirty="0" err="1">
                <a:ln>
                  <a:noFill/>
                </a:ln>
                <a:solidFill>
                  <a:srgbClr val="FFFFFF"/>
                </a:solidFill>
                <a:effectLst/>
                <a:uLnTx/>
                <a:uFillTx/>
                <a:latin typeface="Arial"/>
                <a:ea typeface="Microsoft YaHei"/>
              </a:rPr>
              <a:t>Trastuzumab</a:t>
            </a:r>
            <a:r>
              <a:rPr kumimoji="0" lang="en-US" sz="3600" b="1" i="0" u="none" strike="noStrike" kern="1200" cap="none" spc="0" normalizeH="0" baseline="0" noProof="0" dirty="0">
                <a:ln>
                  <a:noFill/>
                </a:ln>
                <a:solidFill>
                  <a:srgbClr val="FFFFFF"/>
                </a:solidFill>
                <a:effectLst/>
                <a:uLnTx/>
                <a:uFillTx/>
                <a:latin typeface="Arial"/>
                <a:ea typeface="Microsoft YaHei"/>
              </a:rPr>
              <a:t> </a:t>
            </a:r>
            <a:r>
              <a:rPr kumimoji="0" lang="en-US" sz="3600" b="1" i="0" u="none" strike="noStrike" kern="1200" cap="none" spc="0" normalizeH="0" baseline="0" noProof="0" dirty="0" err="1">
                <a:ln>
                  <a:noFill/>
                </a:ln>
                <a:solidFill>
                  <a:srgbClr val="FFFFFF"/>
                </a:solidFill>
                <a:effectLst/>
                <a:uLnTx/>
                <a:uFillTx/>
                <a:latin typeface="Arial"/>
                <a:ea typeface="Microsoft YaHei"/>
              </a:rPr>
              <a:t>Deruxtecan</a:t>
            </a:r>
            <a:r>
              <a:rPr kumimoji="0" lang="en-US" sz="3600" b="1" i="0" u="none" strike="noStrike" kern="1200" cap="none" spc="0" normalizeH="0" baseline="0" noProof="0" dirty="0">
                <a:ln>
                  <a:noFill/>
                </a:ln>
                <a:solidFill>
                  <a:srgbClr val="FFFFFF"/>
                </a:solidFill>
                <a:effectLst/>
                <a:uLnTx/>
                <a:uFillTx/>
                <a:latin typeface="Arial"/>
                <a:ea typeface="Microsoft YaHei"/>
              </a:rPr>
              <a:t> (T-</a:t>
            </a:r>
            <a:r>
              <a:rPr kumimoji="0" lang="en-US" sz="3600" b="1" i="0" u="none" strike="noStrike" kern="1200" cap="none" spc="0" normalizeH="0" baseline="0" noProof="0" dirty="0" err="1">
                <a:ln>
                  <a:noFill/>
                </a:ln>
                <a:solidFill>
                  <a:srgbClr val="FFFFFF"/>
                </a:solidFill>
                <a:effectLst/>
                <a:uLnTx/>
                <a:uFillTx/>
                <a:latin typeface="Arial"/>
                <a:ea typeface="Microsoft YaHei"/>
              </a:rPr>
              <a:t>DXd</a:t>
            </a:r>
            <a:r>
              <a:rPr kumimoji="0" lang="en-US" sz="3600" b="1" i="0" u="none" strike="noStrike" kern="1200" cap="none" spc="0" normalizeH="0" baseline="0" noProof="0" dirty="0">
                <a:ln>
                  <a:noFill/>
                </a:ln>
                <a:solidFill>
                  <a:srgbClr val="FFFFFF"/>
                </a:solidFill>
                <a:effectLst/>
                <a:uLnTx/>
                <a:uFillTx/>
                <a:latin typeface="Arial"/>
                <a:ea typeface="Microsoft YaHei"/>
              </a:rPr>
              <a:t>)</a:t>
            </a:r>
            <a:r>
              <a:rPr kumimoji="0" lang="en-US" sz="3600" b="1" i="0" u="none" strike="noStrike" kern="0" cap="none" spc="0" normalizeH="0" baseline="0" noProof="0" dirty="0">
                <a:ln>
                  <a:noFill/>
                </a:ln>
                <a:solidFill>
                  <a:srgbClr val="FFFFFF"/>
                </a:solidFill>
                <a:effectLst/>
                <a:uLnTx/>
                <a:uFillTx/>
                <a:latin typeface="Arial"/>
                <a:ea typeface="Microsoft YaHei"/>
              </a:rPr>
              <a:t>: </a:t>
            </a:r>
            <a:br>
              <a:rPr kumimoji="0" lang="en-US" sz="3600" b="1" i="0" u="none" strike="noStrike" kern="0" cap="none" spc="0" normalizeH="0" baseline="0" noProof="0" dirty="0">
                <a:ln>
                  <a:noFill/>
                </a:ln>
                <a:solidFill>
                  <a:srgbClr val="FFFFFF"/>
                </a:solidFill>
                <a:effectLst/>
                <a:uLnTx/>
                <a:uFillTx/>
                <a:latin typeface="Arial"/>
                <a:ea typeface="Microsoft YaHei"/>
              </a:rPr>
            </a:br>
            <a:r>
              <a:rPr kumimoji="0" lang="en-US" sz="3600" b="1" i="0" u="none" strike="noStrike" kern="0" cap="none" spc="0" normalizeH="0" baseline="0" noProof="0" dirty="0">
                <a:ln>
                  <a:noFill/>
                </a:ln>
                <a:solidFill>
                  <a:srgbClr val="FFFFFF"/>
                </a:solidFill>
                <a:effectLst/>
                <a:uLnTx/>
                <a:uFillTx/>
                <a:latin typeface="Arial"/>
                <a:ea typeface="Microsoft YaHei"/>
              </a:rPr>
              <a:t>HER2 Low Tumors</a:t>
            </a:r>
          </a:p>
        </p:txBody>
      </p:sp>
      <p:sp>
        <p:nvSpPr>
          <p:cNvPr id="9" name="Text Box 4">
            <a:extLst>
              <a:ext uri="{FF2B5EF4-FFF2-40B4-BE49-F238E27FC236}">
                <a16:creationId xmlns:a16="http://schemas.microsoft.com/office/drawing/2014/main" id="{FBB775C6-C288-46EF-9F7E-E85FBC364170}"/>
              </a:ext>
            </a:extLst>
          </p:cNvPr>
          <p:cNvSpPr txBox="1">
            <a:spLocks noChangeArrowheads="1"/>
          </p:cNvSpPr>
          <p:nvPr/>
        </p:nvSpPr>
        <p:spPr bwMode="auto">
          <a:xfrm>
            <a:off x="8708880" y="6626160"/>
            <a:ext cx="2721120" cy="225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icrosoft YaHei"/>
              </a:rPr>
              <a:t>Modi S et al. J Clin Oncol. 2020. </a:t>
            </a:r>
          </a:p>
        </p:txBody>
      </p:sp>
      <p:pic>
        <p:nvPicPr>
          <p:cNvPr id="6" name="Content Placeholder 4">
            <a:extLst>
              <a:ext uri="{FF2B5EF4-FFF2-40B4-BE49-F238E27FC236}">
                <a16:creationId xmlns:a16="http://schemas.microsoft.com/office/drawing/2014/main" id="{8EA04A11-014C-4A8B-B9FA-06359F74C5D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378" t="8149" r="3984" b="5502"/>
          <a:stretch/>
        </p:blipFill>
        <p:spPr>
          <a:xfrm>
            <a:off x="1430421" y="1371600"/>
            <a:ext cx="9331158" cy="5115909"/>
          </a:xfrm>
        </p:spPr>
      </p:pic>
    </p:spTree>
    <p:extLst>
      <p:ext uri="{BB962C8B-B14F-4D97-AF65-F5344CB8AC3E}">
        <p14:creationId xmlns:p14="http://schemas.microsoft.com/office/powerpoint/2010/main" val="1587105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kern="1200" dirty="0">
                <a:solidFill>
                  <a:schemeClr val="tx1"/>
                </a:solidFill>
                <a:latin typeface="Arial" charset="0"/>
                <a:ea typeface="+mn-ea"/>
                <a:cs typeface="+mn-cs"/>
              </a:rPr>
              <a:t>Slide 5</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594" y="1303923"/>
            <a:ext cx="9690406" cy="545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28801" y="6572288"/>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cs typeface="+mn-cs"/>
              </a:rPr>
              <a:t>Content of this presentation is the property of the author, licensed by ASCO. Permission required for reuse.</a:t>
            </a:r>
          </a:p>
        </p:txBody>
      </p:sp>
      <p:sp>
        <p:nvSpPr>
          <p:cNvPr id="5" name="Title 1">
            <a:extLst>
              <a:ext uri="{FF2B5EF4-FFF2-40B4-BE49-F238E27FC236}">
                <a16:creationId xmlns:a16="http://schemas.microsoft.com/office/drawing/2014/main" id="{565C0330-3902-436A-92F4-996BFD8D507C}"/>
              </a:ext>
            </a:extLst>
          </p:cNvPr>
          <p:cNvSpPr txBox="1">
            <a:spLocks/>
          </p:cNvSpPr>
          <p:nvPr/>
        </p:nvSpPr>
        <p:spPr>
          <a:xfrm>
            <a:off x="1600200" y="1"/>
            <a:ext cx="9067800" cy="1132027"/>
          </a:xfrm>
          <a:prstGeom prst="rect">
            <a:avLst/>
          </a:prstGeom>
        </p:spPr>
        <p:txBody>
          <a:bodyPr vert="horz" lIns="0" tIns="25718" rIns="0" bIns="25718" rtlCol="0" anchor="b">
            <a:normAutofit/>
          </a:bodyPr>
          <a:lstStyle>
            <a:lvl1pPr algn="l" defTabSz="914400" rtl="0" eaLnBrk="1" latinLnBrk="0" hangingPunct="1">
              <a:lnSpc>
                <a:spcPct val="90000"/>
              </a:lnSpc>
              <a:spcBef>
                <a:spcPct val="0"/>
              </a:spcBef>
              <a:buNone/>
              <a:defRPr sz="32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marL="0" marR="0" lvl="0" indent="0" algn="ctr" defTabSz="514350" rtl="0" eaLnBrk="1" fontAlgn="base" latinLnBrk="0" hangingPunct="1">
              <a:lnSpc>
                <a:spcPct val="90000"/>
              </a:lnSpc>
              <a:spcBef>
                <a:spcPct val="0"/>
              </a:spcBef>
              <a:spcAft>
                <a:spcPct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Trastuzumab Deruxtecan vs TPC:</a:t>
            </a:r>
          </a:p>
          <a:p>
            <a:pPr marL="0" marR="0" lvl="0" indent="0" algn="ctr" defTabSz="514350" rtl="0" eaLnBrk="1" fontAlgn="base" latinLnBrk="0" hangingPunct="1">
              <a:lnSpc>
                <a:spcPct val="90000"/>
              </a:lnSpc>
              <a:spcBef>
                <a:spcPct val="0"/>
              </a:spcBef>
              <a:spcAft>
                <a:spcPct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 Study Design (DESTINY-B04)</a:t>
            </a:r>
          </a:p>
        </p:txBody>
      </p:sp>
      <p:sp>
        <p:nvSpPr>
          <p:cNvPr id="3" name="TextBox 2">
            <a:extLst>
              <a:ext uri="{FF2B5EF4-FFF2-40B4-BE49-F238E27FC236}">
                <a16:creationId xmlns:a16="http://schemas.microsoft.com/office/drawing/2014/main" id="{CA82B91A-A4FC-CBD6-5097-7E4E70D716CD}"/>
              </a:ext>
            </a:extLst>
          </p:cNvPr>
          <p:cNvSpPr txBox="1"/>
          <p:nvPr/>
        </p:nvSpPr>
        <p:spPr>
          <a:xfrm>
            <a:off x="6857999" y="6315056"/>
            <a:ext cx="2164771" cy="400088"/>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4" name="TextBox 3">
            <a:extLst>
              <a:ext uri="{FF2B5EF4-FFF2-40B4-BE49-F238E27FC236}">
                <a16:creationId xmlns:a16="http://schemas.microsoft.com/office/drawing/2014/main" id="{6073A3CA-C20F-2B93-906B-B1959CF089C3}"/>
              </a:ext>
            </a:extLst>
          </p:cNvPr>
          <p:cNvSpPr txBox="1"/>
          <p:nvPr/>
        </p:nvSpPr>
        <p:spPr>
          <a:xfrm>
            <a:off x="3581400" y="6629400"/>
            <a:ext cx="5562600" cy="228599"/>
          </a:xfrm>
          <a:prstGeom prst="rect">
            <a:avLst/>
          </a:prstGeom>
          <a:solidFill>
            <a:schemeClr val="bg1"/>
          </a:solidFill>
        </p:spPr>
        <p:txBody>
          <a:bodyPr wrap="square" lIns="0" tIns="0" rIns="0" bIns="0"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kern="1200" dirty="0">
                <a:solidFill>
                  <a:schemeClr val="tx1"/>
                </a:solidFill>
                <a:latin typeface="Arial" charset="0"/>
                <a:ea typeface="+mn-ea"/>
                <a:cs typeface="+mn-cs"/>
              </a:rPr>
              <a:t>Slide 10</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69" r="50577"/>
          <a:stretch/>
        </p:blipFill>
        <p:spPr bwMode="auto">
          <a:xfrm>
            <a:off x="1219200" y="1819775"/>
            <a:ext cx="4800601" cy="499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194631" y="6172201"/>
            <a:ext cx="8921170"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900" b="0" i="0" u="none" strike="noStrike" kern="1200" cap="none" spc="0" normalizeH="0" baseline="0" noProof="0" dirty="0">
                <a:ln>
                  <a:noFill/>
                </a:ln>
                <a:solidFill>
                  <a:srgbClr val="000000"/>
                </a:solidFill>
                <a:effectLst/>
                <a:uLnTx/>
                <a:uFillTx/>
                <a:latin typeface="Arial" charset="0"/>
                <a:ea typeface="Microsoft YaHei"/>
                <a:cs typeface="+mn-cs"/>
              </a:rPr>
              <a:t>Content of this presentation is the property of the author, licensed by ASCO. Permission required for reuse.</a:t>
            </a:r>
          </a:p>
        </p:txBody>
      </p:sp>
      <p:pic>
        <p:nvPicPr>
          <p:cNvPr id="5" name="Picture 2">
            <a:extLst>
              <a:ext uri="{FF2B5EF4-FFF2-40B4-BE49-F238E27FC236}">
                <a16:creationId xmlns:a16="http://schemas.microsoft.com/office/drawing/2014/main" id="{034253B1-0107-4FE2-9749-2D518089D9F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439" r="52426" b="15425"/>
          <a:stretch/>
        </p:blipFill>
        <p:spPr bwMode="auto">
          <a:xfrm>
            <a:off x="6310493" y="2057399"/>
            <a:ext cx="4495798" cy="367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F5C46DFD-66C8-4A74-BA7B-B09872A29E84}"/>
              </a:ext>
            </a:extLst>
          </p:cNvPr>
          <p:cNvSpPr/>
          <p:nvPr/>
        </p:nvSpPr>
        <p:spPr bwMode="auto">
          <a:xfrm>
            <a:off x="2048122" y="1341827"/>
            <a:ext cx="3971679" cy="4334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Progression-Free Survival</a:t>
            </a:r>
          </a:p>
        </p:txBody>
      </p:sp>
      <p:sp>
        <p:nvSpPr>
          <p:cNvPr id="8" name="Rectangle 7">
            <a:extLst>
              <a:ext uri="{FF2B5EF4-FFF2-40B4-BE49-F238E27FC236}">
                <a16:creationId xmlns:a16="http://schemas.microsoft.com/office/drawing/2014/main" id="{655D53EB-69CF-4326-AEA6-3BD1B1CDF618}"/>
              </a:ext>
            </a:extLst>
          </p:cNvPr>
          <p:cNvSpPr/>
          <p:nvPr/>
        </p:nvSpPr>
        <p:spPr bwMode="auto">
          <a:xfrm>
            <a:off x="6915641" y="1341826"/>
            <a:ext cx="3599957" cy="4334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Overall Survival</a:t>
            </a:r>
          </a:p>
        </p:txBody>
      </p:sp>
      <p:sp>
        <p:nvSpPr>
          <p:cNvPr id="9" name="Title 1">
            <a:extLst>
              <a:ext uri="{FF2B5EF4-FFF2-40B4-BE49-F238E27FC236}">
                <a16:creationId xmlns:a16="http://schemas.microsoft.com/office/drawing/2014/main" id="{43A3FFE4-F060-4FC4-81FC-D8C4CBA25AEA}"/>
              </a:ext>
            </a:extLst>
          </p:cNvPr>
          <p:cNvSpPr txBox="1">
            <a:spLocks/>
          </p:cNvSpPr>
          <p:nvPr/>
        </p:nvSpPr>
        <p:spPr>
          <a:xfrm>
            <a:off x="1921670" y="315770"/>
            <a:ext cx="8746331" cy="1177384"/>
          </a:xfrm>
          <a:prstGeom prst="rect">
            <a:avLst/>
          </a:prstGeom>
        </p:spPr>
        <p:txBody>
          <a:bodyPr vert="horz" lIns="0" tIns="34290" rIns="0" bIns="34290" rtlCol="0" anchor="b">
            <a:normAutofit/>
          </a:bodyPr>
          <a:lstStyle>
            <a:lvl1pPr algn="l" defTabSz="914400" rtl="0" eaLnBrk="1" latinLnBrk="0" hangingPunct="1">
              <a:lnSpc>
                <a:spcPct val="90000"/>
              </a:lnSpc>
              <a:spcBef>
                <a:spcPct val="0"/>
              </a:spcBef>
              <a:buNone/>
              <a:defRPr sz="3200" b="1" i="0" kern="800" spc="0" baseline="0">
                <a:solidFill>
                  <a:schemeClr val="accent1"/>
                </a:solidFill>
                <a:latin typeface="Trebuchet MS" panose="020B0703020202090204" pitchFamily="34" charset="0"/>
                <a:ea typeface="+mj-ea"/>
                <a:cs typeface="Trebuchet MS" panose="020B070302020209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Trastuzumab Deruxtecan vs TPC:</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800" cap="none" spc="0" normalizeH="0" baseline="0" noProof="0" dirty="0">
                <a:ln>
                  <a:noFill/>
                </a:ln>
                <a:solidFill>
                  <a:srgbClr val="FFFFFF"/>
                </a:solidFill>
                <a:effectLst/>
                <a:uLnTx/>
                <a:uFillTx/>
                <a:latin typeface="Arial" panose="020B0604020202020204"/>
                <a:ea typeface="黑体" panose="02010609060101010101" pitchFamily="49" charset="-122"/>
              </a:rPr>
              <a:t> PFS (HR+/HER2 Low BC)</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400" b="1" i="0" u="none" strike="noStrike" kern="800" cap="none" spc="0" normalizeH="0" baseline="0" noProof="0" dirty="0">
              <a:ln>
                <a:noFill/>
              </a:ln>
              <a:solidFill>
                <a:srgbClr val="FFFFFF"/>
              </a:solidFill>
              <a:effectLst/>
              <a:uLnTx/>
              <a:uFillTx/>
              <a:latin typeface="Arial" panose="020B0604020202020204"/>
              <a:ea typeface="Microsoft YaHei"/>
            </a:endParaRPr>
          </a:p>
        </p:txBody>
      </p:sp>
      <p:sp>
        <p:nvSpPr>
          <p:cNvPr id="3" name="TextBox 2">
            <a:extLst>
              <a:ext uri="{FF2B5EF4-FFF2-40B4-BE49-F238E27FC236}">
                <a16:creationId xmlns:a16="http://schemas.microsoft.com/office/drawing/2014/main" id="{A2A3EF11-D5DA-6E9B-A331-7C846DF4B146}"/>
              </a:ext>
            </a:extLst>
          </p:cNvPr>
          <p:cNvSpPr txBox="1"/>
          <p:nvPr/>
        </p:nvSpPr>
        <p:spPr>
          <a:xfrm>
            <a:off x="4850258" y="6179651"/>
            <a:ext cx="5665340" cy="274673"/>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CC6DDB0-C265-4A13-BA2D-843A3EA206DD}"/>
              </a:ext>
            </a:extLst>
          </p:cNvPr>
          <p:cNvGrpSpPr/>
          <p:nvPr/>
        </p:nvGrpSpPr>
        <p:grpSpPr>
          <a:xfrm>
            <a:off x="275533" y="1918657"/>
            <a:ext cx="11640934" cy="3693886"/>
            <a:chOff x="304800" y="1761867"/>
            <a:chExt cx="10941756" cy="3472024"/>
          </a:xfrm>
        </p:grpSpPr>
        <p:grpSp>
          <p:nvGrpSpPr>
            <p:cNvPr id="4" name="Group 3">
              <a:extLst>
                <a:ext uri="{FF2B5EF4-FFF2-40B4-BE49-F238E27FC236}">
                  <a16:creationId xmlns:a16="http://schemas.microsoft.com/office/drawing/2014/main" id="{4F114A15-3E3D-4CEF-A45C-CC0ABAEB74CF}"/>
                </a:ext>
              </a:extLst>
            </p:cNvPr>
            <p:cNvGrpSpPr/>
            <p:nvPr/>
          </p:nvGrpSpPr>
          <p:grpSpPr>
            <a:xfrm>
              <a:off x="304800" y="1828800"/>
              <a:ext cx="10941756" cy="3405091"/>
              <a:chOff x="304800" y="1772318"/>
              <a:chExt cx="10941756" cy="3405091"/>
            </a:xfrm>
          </p:grpSpPr>
          <p:pic>
            <p:nvPicPr>
              <p:cNvPr id="6" name="Picture 5">
                <a:extLst>
                  <a:ext uri="{FF2B5EF4-FFF2-40B4-BE49-F238E27FC236}">
                    <a16:creationId xmlns:a16="http://schemas.microsoft.com/office/drawing/2014/main" id="{4B2BEEC0-FF95-44D4-905A-7976D04FD46B}"/>
                  </a:ext>
                </a:extLst>
              </p:cNvPr>
              <p:cNvPicPr>
                <a:picLocks noChangeAspect="1"/>
              </p:cNvPicPr>
              <p:nvPr/>
            </p:nvPicPr>
            <p:blipFill rotWithShape="1">
              <a:blip r:embed="rId3"/>
              <a:srcRect l="25000" t="34999" r="26875" b="11924"/>
              <a:stretch/>
            </p:blipFill>
            <p:spPr>
              <a:xfrm>
                <a:off x="304800" y="1780841"/>
                <a:ext cx="5105400" cy="3396568"/>
              </a:xfrm>
              <a:prstGeom prst="rect">
                <a:avLst/>
              </a:prstGeom>
            </p:spPr>
          </p:pic>
          <p:pic>
            <p:nvPicPr>
              <p:cNvPr id="9" name="Picture 8">
                <a:extLst>
                  <a:ext uri="{FF2B5EF4-FFF2-40B4-BE49-F238E27FC236}">
                    <a16:creationId xmlns:a16="http://schemas.microsoft.com/office/drawing/2014/main" id="{B091F01B-9617-4DE7-B5F9-DB2E5C9E6172}"/>
                  </a:ext>
                </a:extLst>
              </p:cNvPr>
              <p:cNvPicPr>
                <a:picLocks noChangeAspect="1"/>
              </p:cNvPicPr>
              <p:nvPr/>
            </p:nvPicPr>
            <p:blipFill rotWithShape="1">
              <a:blip r:embed="rId4"/>
              <a:srcRect l="24375" t="23462" r="22500" b="18205"/>
              <a:stretch/>
            </p:blipFill>
            <p:spPr>
              <a:xfrm>
                <a:off x="5917096" y="1797206"/>
                <a:ext cx="5105401" cy="3322702"/>
              </a:xfrm>
              <a:prstGeom prst="rect">
                <a:avLst/>
              </a:prstGeom>
            </p:spPr>
          </p:pic>
          <p:sp>
            <p:nvSpPr>
              <p:cNvPr id="3" name="Rectangle 2">
                <a:extLst>
                  <a:ext uri="{FF2B5EF4-FFF2-40B4-BE49-F238E27FC236}">
                    <a16:creationId xmlns:a16="http://schemas.microsoft.com/office/drawing/2014/main" id="{1B31A245-DC4B-4125-A7B9-BB832FAC6505}"/>
                  </a:ext>
                </a:extLst>
              </p:cNvPr>
              <p:cNvSpPr/>
              <p:nvPr/>
            </p:nvSpPr>
            <p:spPr bwMode="auto">
              <a:xfrm>
                <a:off x="2732656" y="1917444"/>
                <a:ext cx="2812010" cy="98881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sp>
            <p:nvSpPr>
              <p:cNvPr id="20" name="Rectangle 19">
                <a:extLst>
                  <a:ext uri="{FF2B5EF4-FFF2-40B4-BE49-F238E27FC236}">
                    <a16:creationId xmlns:a16="http://schemas.microsoft.com/office/drawing/2014/main" id="{242F464A-D34D-42E3-B5E8-5E5ABFC2C078}"/>
                  </a:ext>
                </a:extLst>
              </p:cNvPr>
              <p:cNvSpPr/>
              <p:nvPr/>
            </p:nvSpPr>
            <p:spPr bwMode="auto">
              <a:xfrm>
                <a:off x="8486940" y="1772318"/>
                <a:ext cx="2759616" cy="93760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grpSp>
        <p:sp>
          <p:nvSpPr>
            <p:cNvPr id="5" name="Rectangle 4">
              <a:extLst>
                <a:ext uri="{FF2B5EF4-FFF2-40B4-BE49-F238E27FC236}">
                  <a16:creationId xmlns:a16="http://schemas.microsoft.com/office/drawing/2014/main" id="{E3151B90-1160-4ADB-AFE1-E45B041DC271}"/>
                </a:ext>
              </a:extLst>
            </p:cNvPr>
            <p:cNvSpPr/>
            <p:nvPr/>
          </p:nvSpPr>
          <p:spPr bwMode="auto">
            <a:xfrm>
              <a:off x="429699" y="1761867"/>
              <a:ext cx="484700" cy="33639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sp>
          <p:nvSpPr>
            <p:cNvPr id="23" name="Rectangle 22">
              <a:extLst>
                <a:ext uri="{FF2B5EF4-FFF2-40B4-BE49-F238E27FC236}">
                  <a16:creationId xmlns:a16="http://schemas.microsoft.com/office/drawing/2014/main" id="{8FB5991E-6D91-4AA6-9013-7E53CF8043C9}"/>
                </a:ext>
              </a:extLst>
            </p:cNvPr>
            <p:cNvSpPr/>
            <p:nvPr/>
          </p:nvSpPr>
          <p:spPr bwMode="auto">
            <a:xfrm>
              <a:off x="5910114" y="1904416"/>
              <a:ext cx="484700" cy="33639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grpSp>
      <p:sp>
        <p:nvSpPr>
          <p:cNvPr id="7" name="Title 1">
            <a:extLst>
              <a:ext uri="{FF2B5EF4-FFF2-40B4-BE49-F238E27FC236}">
                <a16:creationId xmlns:a16="http://schemas.microsoft.com/office/drawing/2014/main" id="{F2083D5D-29BA-415C-9C94-59514D0F9F31}"/>
              </a:ext>
            </a:extLst>
          </p:cNvPr>
          <p:cNvSpPr txBox="1">
            <a:spLocks/>
          </p:cNvSpPr>
          <p:nvPr/>
        </p:nvSpPr>
        <p:spPr>
          <a:xfrm>
            <a:off x="2339159" y="721378"/>
            <a:ext cx="7735421" cy="367487"/>
          </a:xfrm>
          <a:prstGeom prst="rect">
            <a:avLst/>
          </a:prstGeom>
        </p:spPr>
        <p:txBody>
          <a:bodyPr vert="horz" lIns="38612" tIns="19306" rIns="38612" bIns="19306" rtlCol="0" anchor="b">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Trastuzumab Deruxtecan:</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Efficacy in HER2-low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icrosoft YaHei"/>
                <a:cs typeface="Arial" panose="020B0604020202020204" pitchFamily="34" charset="0"/>
              </a:rPr>
              <a:t>mTNBC</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endParaRPr>
          </a:p>
        </p:txBody>
      </p:sp>
      <p:sp>
        <p:nvSpPr>
          <p:cNvPr id="10" name="TextBox 9">
            <a:extLst>
              <a:ext uri="{FF2B5EF4-FFF2-40B4-BE49-F238E27FC236}">
                <a16:creationId xmlns:a16="http://schemas.microsoft.com/office/drawing/2014/main" id="{DB472DA9-81F4-4131-8D24-BB1D445B65E6}"/>
              </a:ext>
            </a:extLst>
          </p:cNvPr>
          <p:cNvSpPr txBox="1"/>
          <p:nvPr/>
        </p:nvSpPr>
        <p:spPr>
          <a:xfrm>
            <a:off x="9474727" y="6639997"/>
            <a:ext cx="2468880" cy="207749"/>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000000"/>
                </a:solidFill>
                <a:effectLst/>
                <a:uLnTx/>
                <a:uFillTx/>
                <a:latin typeface="Arial"/>
                <a:ea typeface="Microsoft YaHei"/>
              </a:rPr>
              <a:t>Modi S et al. </a:t>
            </a:r>
            <a:r>
              <a:rPr kumimoji="0" lang="en-US" sz="750" b="1" i="1" u="none" strike="noStrike" kern="1200" cap="none" spc="0" normalizeH="0" baseline="0" noProof="0" dirty="0">
                <a:ln>
                  <a:noFill/>
                </a:ln>
                <a:solidFill>
                  <a:srgbClr val="000000"/>
                </a:solidFill>
                <a:effectLst/>
                <a:uLnTx/>
                <a:uFillTx/>
                <a:latin typeface="Arial"/>
                <a:ea typeface="Microsoft YaHei"/>
              </a:rPr>
              <a:t>NEJM</a:t>
            </a:r>
            <a:r>
              <a:rPr kumimoji="0" lang="en-US" sz="750" b="1" i="0" u="none" strike="noStrike" kern="1200" cap="none" spc="0" normalizeH="0" baseline="0" noProof="0" dirty="0">
                <a:ln>
                  <a:noFill/>
                </a:ln>
                <a:solidFill>
                  <a:srgbClr val="000000"/>
                </a:solidFill>
                <a:effectLst/>
                <a:uLnTx/>
                <a:uFillTx/>
                <a:latin typeface="Arial"/>
                <a:ea typeface="Microsoft YaHei"/>
              </a:rPr>
              <a:t>. 2022.</a:t>
            </a:r>
          </a:p>
        </p:txBody>
      </p:sp>
      <p:sp>
        <p:nvSpPr>
          <p:cNvPr id="2" name="Rectangle 1">
            <a:extLst>
              <a:ext uri="{FF2B5EF4-FFF2-40B4-BE49-F238E27FC236}">
                <a16:creationId xmlns:a16="http://schemas.microsoft.com/office/drawing/2014/main" id="{2BAFB1DD-7BC0-4F6E-AFF9-E650CBD7EAD4}"/>
              </a:ext>
            </a:extLst>
          </p:cNvPr>
          <p:cNvSpPr/>
          <p:nvPr/>
        </p:nvSpPr>
        <p:spPr bwMode="auto">
          <a:xfrm>
            <a:off x="1927382" y="2205154"/>
            <a:ext cx="282418" cy="25229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sp>
        <p:nvSpPr>
          <p:cNvPr id="8" name="Rectangle 7">
            <a:extLst>
              <a:ext uri="{FF2B5EF4-FFF2-40B4-BE49-F238E27FC236}">
                <a16:creationId xmlns:a16="http://schemas.microsoft.com/office/drawing/2014/main" id="{05330209-3881-45DF-B528-C5402C169BE3}"/>
              </a:ext>
            </a:extLst>
          </p:cNvPr>
          <p:cNvSpPr/>
          <p:nvPr/>
        </p:nvSpPr>
        <p:spPr bwMode="auto">
          <a:xfrm>
            <a:off x="6129867" y="2228850"/>
            <a:ext cx="282418" cy="25229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342900" rtl="0" eaLnBrk="1" fontAlgn="base" latinLnBrk="0" hangingPunct="0">
              <a:lnSpc>
                <a:spcPct val="93000"/>
              </a:lnSpc>
              <a:spcBef>
                <a:spcPct val="0"/>
              </a:spcBef>
              <a:spcAft>
                <a:spcPct val="0"/>
              </a:spcAft>
              <a:buClr>
                <a:srgbClr val="000000"/>
              </a:buClr>
              <a:buSzPct val="100000"/>
              <a:buFontTx/>
              <a:buNone/>
              <a:tabLst/>
              <a:defRPr/>
            </a:pPr>
            <a:endParaRPr kumimoji="0" lang="en-US" sz="1350" b="0" i="0" u="none" strike="noStrike" kern="1200" cap="none" spc="0" normalizeH="0" baseline="0" noProof="0">
              <a:ln>
                <a:noFill/>
              </a:ln>
              <a:solidFill>
                <a:srgbClr val="FFFFFF"/>
              </a:solidFill>
              <a:effectLst/>
              <a:uLnTx/>
              <a:uFillTx/>
              <a:latin typeface="Arial" charset="0"/>
              <a:ea typeface="Microsoft YaHei"/>
            </a:endParaRPr>
          </a:p>
        </p:txBody>
      </p:sp>
      <p:sp>
        <p:nvSpPr>
          <p:cNvPr id="15" name="Rectangle 14">
            <a:extLst>
              <a:ext uri="{FF2B5EF4-FFF2-40B4-BE49-F238E27FC236}">
                <a16:creationId xmlns:a16="http://schemas.microsoft.com/office/drawing/2014/main" id="{64A3550B-96C0-4E9C-9EC5-7EF56151AE3A}"/>
              </a:ext>
            </a:extLst>
          </p:cNvPr>
          <p:cNvSpPr/>
          <p:nvPr/>
        </p:nvSpPr>
        <p:spPr>
          <a:xfrm>
            <a:off x="2066280" y="1881251"/>
            <a:ext cx="2155149"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Arial"/>
                <a:ea typeface="Microsoft YaHei"/>
              </a:rPr>
              <a:t>Progression-Free Survival</a:t>
            </a:r>
          </a:p>
        </p:txBody>
      </p:sp>
      <p:graphicFrame>
        <p:nvGraphicFramePr>
          <p:cNvPr id="18" name="Table 17">
            <a:extLst>
              <a:ext uri="{FF2B5EF4-FFF2-40B4-BE49-F238E27FC236}">
                <a16:creationId xmlns:a16="http://schemas.microsoft.com/office/drawing/2014/main" id="{221C8CE6-05A6-436D-9973-618088C9FFAF}"/>
              </a:ext>
            </a:extLst>
          </p:cNvPr>
          <p:cNvGraphicFramePr>
            <a:graphicFrameLocks noGrp="1"/>
          </p:cNvGraphicFramePr>
          <p:nvPr/>
        </p:nvGraphicFramePr>
        <p:xfrm>
          <a:off x="1530562" y="5760160"/>
          <a:ext cx="2655933" cy="801636"/>
        </p:xfrm>
        <a:graphic>
          <a:graphicData uri="http://schemas.openxmlformats.org/drawingml/2006/table">
            <a:tbl>
              <a:tblPr firstRow="1" bandRow="1">
                <a:tableStyleId>{7DF18680-E054-41AD-8BC1-D1AEF772440D}</a:tableStyleId>
              </a:tblPr>
              <a:tblGrid>
                <a:gridCol w="1257299">
                  <a:extLst>
                    <a:ext uri="{9D8B030D-6E8A-4147-A177-3AD203B41FA5}">
                      <a16:colId xmlns:a16="http://schemas.microsoft.com/office/drawing/2014/main" val="124576450"/>
                    </a:ext>
                  </a:extLst>
                </a:gridCol>
                <a:gridCol w="707423">
                  <a:extLst>
                    <a:ext uri="{9D8B030D-6E8A-4147-A177-3AD203B41FA5}">
                      <a16:colId xmlns:a16="http://schemas.microsoft.com/office/drawing/2014/main" val="2296479947"/>
                    </a:ext>
                  </a:extLst>
                </a:gridCol>
                <a:gridCol w="691211">
                  <a:extLst>
                    <a:ext uri="{9D8B030D-6E8A-4147-A177-3AD203B41FA5}">
                      <a16:colId xmlns:a16="http://schemas.microsoft.com/office/drawing/2014/main" val="20001"/>
                    </a:ext>
                  </a:extLst>
                </a:gridCol>
              </a:tblGrid>
              <a:tr h="312932">
                <a:tc>
                  <a:txBody>
                    <a:bodyPr/>
                    <a:lstStyle/>
                    <a:p>
                      <a:pPr>
                        <a:spcBef>
                          <a:spcPts val="0"/>
                        </a:spcBef>
                      </a:pPr>
                      <a:endParaRPr lang="en-US" sz="900" dirty="0">
                        <a:solidFill>
                          <a:schemeClr val="tx1"/>
                        </a:solidFill>
                        <a:latin typeface="Arial" panose="020B0604020202020204" pitchFamily="34" charset="0"/>
                        <a:cs typeface="Arial" panose="020B0604020202020204" pitchFamily="34" charset="0"/>
                      </a:endParaRPr>
                    </a:p>
                  </a:txBody>
                  <a:tcPr marL="38612" marR="38612" marT="19306" marB="19306"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900" b="1" kern="1200" dirty="0">
                          <a:solidFill>
                            <a:schemeClr val="bg1"/>
                          </a:solidFill>
                          <a:latin typeface="Arial" panose="020B0604020202020204" pitchFamily="34" charset="0"/>
                          <a:ea typeface="+mn-ea"/>
                          <a:cs typeface="Arial" panose="020B0604020202020204" pitchFamily="34" charset="0"/>
                        </a:rPr>
                        <a:t>T-</a:t>
                      </a:r>
                      <a:r>
                        <a:rPr lang="en-US" sz="900" b="1" kern="1200" dirty="0" err="1">
                          <a:solidFill>
                            <a:schemeClr val="bg1"/>
                          </a:solidFill>
                          <a:latin typeface="Arial" panose="020B0604020202020204" pitchFamily="34" charset="0"/>
                          <a:ea typeface="+mn-ea"/>
                          <a:cs typeface="Arial" panose="020B0604020202020204" pitchFamily="34" charset="0"/>
                        </a:rPr>
                        <a:t>DXd</a:t>
                      </a:r>
                      <a:endParaRPr lang="en-US" sz="900" b="1" kern="1200" dirty="0">
                        <a:solidFill>
                          <a:schemeClr val="bg1"/>
                        </a:solidFill>
                        <a:latin typeface="Arial" panose="020B0604020202020204" pitchFamily="34" charset="0"/>
                        <a:ea typeface="+mn-ea"/>
                        <a:cs typeface="Arial" panose="020B0604020202020204" pitchFamily="34" charset="0"/>
                      </a:endParaRPr>
                    </a:p>
                    <a:p>
                      <a:pPr marL="0" algn="ctr" defTabSz="914400" rtl="0" eaLnBrk="1" latinLnBrk="0" hangingPunct="1">
                        <a:spcBef>
                          <a:spcPts val="0"/>
                        </a:spcBef>
                      </a:pPr>
                      <a:r>
                        <a:rPr lang="en-US" sz="900" b="1" kern="1200" dirty="0">
                          <a:solidFill>
                            <a:schemeClr val="bg1"/>
                          </a:solidFill>
                          <a:latin typeface="Arial" panose="020B0604020202020204" pitchFamily="34" charset="0"/>
                          <a:ea typeface="+mn-ea"/>
                          <a:cs typeface="Arial" panose="020B0604020202020204" pitchFamily="34" charset="0"/>
                        </a:rPr>
                        <a:t> (n=40)</a:t>
                      </a:r>
                    </a:p>
                  </a:txBody>
                  <a:tcPr marL="38612" marR="38612" marT="19306" marB="193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tc>
                  <a:txBody>
                    <a:bodyPr/>
                    <a:lstStyle/>
                    <a:p>
                      <a:pPr algn="ctr">
                        <a:spcBef>
                          <a:spcPts val="0"/>
                        </a:spcBef>
                      </a:pPr>
                      <a:r>
                        <a:rPr lang="en-US" sz="900" dirty="0">
                          <a:latin typeface="Arial" panose="020B0604020202020204" pitchFamily="34" charset="0"/>
                          <a:cs typeface="Arial" panose="020B0604020202020204" pitchFamily="34" charset="0"/>
                        </a:rPr>
                        <a:t>TPC (n=18)</a:t>
                      </a:r>
                    </a:p>
                  </a:txBody>
                  <a:tcPr marL="38612" marR="38612" marT="19306" marB="193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129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900" b="1" i="0" dirty="0">
                          <a:solidFill>
                            <a:schemeClr val="bg1"/>
                          </a:solidFill>
                          <a:latin typeface="Arial" panose="020B0604020202020204" pitchFamily="34" charset="0"/>
                          <a:ea typeface="Cambria" panose="02040503050406030204" pitchFamily="18" charset="0"/>
                          <a:cs typeface="Arial" panose="020B0604020202020204" pitchFamily="34" charset="0"/>
                        </a:rPr>
                        <a:t>Median PFS (95% CI)</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8.5 </a:t>
                      </a:r>
                    </a:p>
                    <a:p>
                      <a:pPr marL="0" indent="0" algn="ctr">
                        <a:lnSpc>
                          <a:spcPct val="100000"/>
                        </a:lnSpc>
                        <a:buFont typeface="Arial" panose="020B0604020202020204" pitchFamily="34" charset="0"/>
                        <a:buNone/>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(4.3-11.7)</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2.9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(1.4-5.1)</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996731985"/>
                  </a:ext>
                </a:extLst>
              </a:tr>
              <a:tr h="1757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rPr>
                        <a:t>HR (95% CI), </a:t>
                      </a:r>
                      <a:r>
                        <a:rPr lang="en-US" sz="9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rPr>
                        <a:t>-value</a:t>
                      </a:r>
                    </a:p>
                  </a:txBody>
                  <a:tcPr marL="38612" marR="38612" marT="19306" marB="19306"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900" b="1" dirty="0">
                          <a:solidFill>
                            <a:schemeClr val="tx1"/>
                          </a:solidFill>
                          <a:latin typeface="Arial" panose="020B0604020202020204" pitchFamily="34" charset="0"/>
                          <a:ea typeface="Cambria" panose="02040503050406030204" pitchFamily="18" charset="0"/>
                          <a:cs typeface="Arial" panose="020B0604020202020204" pitchFamily="34" charset="0"/>
                        </a:rPr>
                        <a:t>0.46 </a:t>
                      </a:r>
                      <a:r>
                        <a:rPr lang="en-US" sz="900" dirty="0">
                          <a:solidFill>
                            <a:schemeClr val="tx1"/>
                          </a:solidFill>
                          <a:latin typeface="Arial" panose="020B0604020202020204" pitchFamily="34" charset="0"/>
                          <a:ea typeface="Cambria" panose="02040503050406030204" pitchFamily="18" charset="0"/>
                          <a:cs typeface="Arial" panose="020B0604020202020204" pitchFamily="34" charset="0"/>
                        </a:rPr>
                        <a:t>(0.24-0.89)</a:t>
                      </a:r>
                      <a:endPar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6" marB="19306" anchor="ctr">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dirty="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graphicFrame>
        <p:nvGraphicFramePr>
          <p:cNvPr id="21" name="Table 20">
            <a:extLst>
              <a:ext uri="{FF2B5EF4-FFF2-40B4-BE49-F238E27FC236}">
                <a16:creationId xmlns:a16="http://schemas.microsoft.com/office/drawing/2014/main" id="{080EA85E-5F63-463A-80B0-62E709EDC9F9}"/>
              </a:ext>
            </a:extLst>
          </p:cNvPr>
          <p:cNvGraphicFramePr>
            <a:graphicFrameLocks noGrp="1"/>
          </p:cNvGraphicFramePr>
          <p:nvPr/>
        </p:nvGraphicFramePr>
        <p:xfrm>
          <a:off x="7892233" y="5725452"/>
          <a:ext cx="2655933" cy="801636"/>
        </p:xfrm>
        <a:graphic>
          <a:graphicData uri="http://schemas.openxmlformats.org/drawingml/2006/table">
            <a:tbl>
              <a:tblPr firstRow="1" bandRow="1">
                <a:tableStyleId>{7DF18680-E054-41AD-8BC1-D1AEF772440D}</a:tableStyleId>
              </a:tblPr>
              <a:tblGrid>
                <a:gridCol w="1257299">
                  <a:extLst>
                    <a:ext uri="{9D8B030D-6E8A-4147-A177-3AD203B41FA5}">
                      <a16:colId xmlns:a16="http://schemas.microsoft.com/office/drawing/2014/main" val="124576450"/>
                    </a:ext>
                  </a:extLst>
                </a:gridCol>
                <a:gridCol w="707423">
                  <a:extLst>
                    <a:ext uri="{9D8B030D-6E8A-4147-A177-3AD203B41FA5}">
                      <a16:colId xmlns:a16="http://schemas.microsoft.com/office/drawing/2014/main" val="2296479947"/>
                    </a:ext>
                  </a:extLst>
                </a:gridCol>
                <a:gridCol w="691211">
                  <a:extLst>
                    <a:ext uri="{9D8B030D-6E8A-4147-A177-3AD203B41FA5}">
                      <a16:colId xmlns:a16="http://schemas.microsoft.com/office/drawing/2014/main" val="20001"/>
                    </a:ext>
                  </a:extLst>
                </a:gridCol>
              </a:tblGrid>
              <a:tr h="312932">
                <a:tc>
                  <a:txBody>
                    <a:bodyPr/>
                    <a:lstStyle/>
                    <a:p>
                      <a:pPr>
                        <a:spcBef>
                          <a:spcPts val="0"/>
                        </a:spcBef>
                      </a:pPr>
                      <a:endParaRPr lang="en-US" sz="900" dirty="0">
                        <a:solidFill>
                          <a:schemeClr val="tx1"/>
                        </a:solidFill>
                        <a:latin typeface="Arial" panose="020B0604020202020204" pitchFamily="34" charset="0"/>
                        <a:cs typeface="Arial" panose="020B0604020202020204" pitchFamily="34" charset="0"/>
                      </a:endParaRPr>
                    </a:p>
                  </a:txBody>
                  <a:tcPr marL="38612" marR="38612" marT="19306" marB="19306"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900" b="1" kern="1200" dirty="0">
                          <a:solidFill>
                            <a:schemeClr val="bg1"/>
                          </a:solidFill>
                          <a:latin typeface="Arial" panose="020B0604020202020204" pitchFamily="34" charset="0"/>
                          <a:ea typeface="+mn-ea"/>
                          <a:cs typeface="Arial" panose="020B0604020202020204" pitchFamily="34" charset="0"/>
                        </a:rPr>
                        <a:t>T-</a:t>
                      </a:r>
                      <a:r>
                        <a:rPr lang="en-US" sz="900" b="1" kern="1200" dirty="0" err="1">
                          <a:solidFill>
                            <a:schemeClr val="bg1"/>
                          </a:solidFill>
                          <a:latin typeface="Arial" panose="020B0604020202020204" pitchFamily="34" charset="0"/>
                          <a:ea typeface="+mn-ea"/>
                          <a:cs typeface="Arial" panose="020B0604020202020204" pitchFamily="34" charset="0"/>
                        </a:rPr>
                        <a:t>DXd</a:t>
                      </a:r>
                      <a:endParaRPr lang="en-US" sz="900" b="1" kern="1200" dirty="0">
                        <a:solidFill>
                          <a:schemeClr val="bg1"/>
                        </a:solidFill>
                        <a:latin typeface="Arial" panose="020B0604020202020204" pitchFamily="34" charset="0"/>
                        <a:ea typeface="+mn-ea"/>
                        <a:cs typeface="Arial" panose="020B0604020202020204" pitchFamily="34" charset="0"/>
                      </a:endParaRPr>
                    </a:p>
                    <a:p>
                      <a:pPr marL="0" algn="ctr" defTabSz="914400" rtl="0" eaLnBrk="1" latinLnBrk="0" hangingPunct="1">
                        <a:spcBef>
                          <a:spcPts val="0"/>
                        </a:spcBef>
                      </a:pPr>
                      <a:r>
                        <a:rPr lang="en-US" sz="900" b="1" kern="1200" dirty="0">
                          <a:solidFill>
                            <a:schemeClr val="bg1"/>
                          </a:solidFill>
                          <a:latin typeface="Arial" panose="020B0604020202020204" pitchFamily="34" charset="0"/>
                          <a:ea typeface="+mn-ea"/>
                          <a:cs typeface="Arial" panose="020B0604020202020204" pitchFamily="34" charset="0"/>
                        </a:rPr>
                        <a:t> (n=40)</a:t>
                      </a:r>
                    </a:p>
                  </a:txBody>
                  <a:tcPr marL="38612" marR="38612" marT="19306" marB="193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tc>
                  <a:txBody>
                    <a:bodyPr/>
                    <a:lstStyle/>
                    <a:p>
                      <a:pPr algn="ctr">
                        <a:spcBef>
                          <a:spcPts val="0"/>
                        </a:spcBef>
                      </a:pPr>
                      <a:r>
                        <a:rPr lang="en-US" sz="900" dirty="0">
                          <a:latin typeface="Arial" panose="020B0604020202020204" pitchFamily="34" charset="0"/>
                          <a:cs typeface="Arial" panose="020B0604020202020204" pitchFamily="34" charset="0"/>
                        </a:rPr>
                        <a:t>TPC (n=18)</a:t>
                      </a:r>
                    </a:p>
                  </a:txBody>
                  <a:tcPr marL="38612" marR="38612" marT="19306" marB="193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1293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900" b="1" i="0" dirty="0">
                          <a:solidFill>
                            <a:schemeClr val="bg1"/>
                          </a:solidFill>
                          <a:latin typeface="Arial" panose="020B0604020202020204" pitchFamily="34" charset="0"/>
                          <a:ea typeface="Cambria" panose="02040503050406030204" pitchFamily="18" charset="0"/>
                          <a:cs typeface="Arial" panose="020B0604020202020204" pitchFamily="34" charset="0"/>
                        </a:rPr>
                        <a:t>Median OS (95% CI)</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18.2 </a:t>
                      </a:r>
                    </a:p>
                    <a:p>
                      <a:pPr marL="0" indent="0" algn="ctr">
                        <a:lnSpc>
                          <a:spcPct val="100000"/>
                        </a:lnSpc>
                        <a:buFont typeface="Arial" panose="020B0604020202020204" pitchFamily="34" charset="0"/>
                        <a:buNone/>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(13.6-NE)</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8.3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chemeClr val="bg1"/>
                          </a:solidFill>
                          <a:latin typeface="Arial" panose="020B0604020202020204" pitchFamily="34" charset="0"/>
                          <a:ea typeface="Cambria" panose="02040503050406030204" pitchFamily="18" charset="0"/>
                          <a:cs typeface="Arial" panose="020B0604020202020204" pitchFamily="34" charset="0"/>
                        </a:rPr>
                        <a:t>(5.6-20.6)</a:t>
                      </a:r>
                    </a:p>
                  </a:txBody>
                  <a:tcPr marL="38612" marR="38612" marT="19306" marB="19306" anchor="ctr">
                    <a:lnT w="28575"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3996731985"/>
                  </a:ext>
                </a:extLst>
              </a:tr>
              <a:tr h="1757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rPr>
                        <a:t>HR (95% CI), </a:t>
                      </a:r>
                      <a:r>
                        <a:rPr lang="en-US" sz="9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rPr>
                        <a:t>-value</a:t>
                      </a:r>
                    </a:p>
                  </a:txBody>
                  <a:tcPr marL="38612" marR="38612" marT="19306" marB="19306"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900" b="1" dirty="0">
                          <a:solidFill>
                            <a:schemeClr val="tx1"/>
                          </a:solidFill>
                          <a:latin typeface="Arial" panose="020B0604020202020204" pitchFamily="34" charset="0"/>
                          <a:ea typeface="Cambria" panose="02040503050406030204" pitchFamily="18" charset="0"/>
                          <a:cs typeface="Arial" panose="020B0604020202020204" pitchFamily="34" charset="0"/>
                        </a:rPr>
                        <a:t>0.48 </a:t>
                      </a:r>
                      <a:r>
                        <a:rPr lang="en-US" sz="900" dirty="0">
                          <a:solidFill>
                            <a:schemeClr val="tx1"/>
                          </a:solidFill>
                          <a:latin typeface="Arial" panose="020B0604020202020204" pitchFamily="34" charset="0"/>
                          <a:ea typeface="Cambria" panose="02040503050406030204" pitchFamily="18" charset="0"/>
                          <a:cs typeface="Arial" panose="020B0604020202020204" pitchFamily="34" charset="0"/>
                        </a:rPr>
                        <a:t>(0.24-0.95)</a:t>
                      </a:r>
                      <a:endParaRPr lang="en-US" sz="900" b="1" i="0" dirty="0">
                        <a:solidFill>
                          <a:schemeClr val="tx1"/>
                        </a:solidFill>
                        <a:latin typeface="Arial" panose="020B0604020202020204" pitchFamily="34" charset="0"/>
                        <a:ea typeface="Cambria" panose="02040503050406030204" pitchFamily="18" charset="0"/>
                        <a:cs typeface="Arial" panose="020B0604020202020204" pitchFamily="34" charset="0"/>
                      </a:endParaRPr>
                    </a:p>
                  </a:txBody>
                  <a:tcPr marL="38612" marR="38612" marT="19306" marB="19306" anchor="ctr">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dirty="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sp>
        <p:nvSpPr>
          <p:cNvPr id="22" name="Rectangle 21">
            <a:extLst>
              <a:ext uri="{FF2B5EF4-FFF2-40B4-BE49-F238E27FC236}">
                <a16:creationId xmlns:a16="http://schemas.microsoft.com/office/drawing/2014/main" id="{9928C381-53A1-42E4-8098-11599A389F21}"/>
              </a:ext>
            </a:extLst>
          </p:cNvPr>
          <p:cNvSpPr/>
          <p:nvPr/>
        </p:nvSpPr>
        <p:spPr>
          <a:xfrm>
            <a:off x="7737944" y="1877441"/>
            <a:ext cx="2155149"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sng" strike="noStrike" kern="1200" cap="none" spc="0" normalizeH="0" baseline="0" noProof="0" dirty="0">
                <a:ln>
                  <a:noFill/>
                </a:ln>
                <a:solidFill>
                  <a:srgbClr val="000000"/>
                </a:solidFill>
                <a:effectLst/>
                <a:uLnTx/>
                <a:uFillTx/>
                <a:latin typeface="Arial"/>
                <a:ea typeface="Microsoft YaHei"/>
              </a:rPr>
              <a:t>Overall Survival</a:t>
            </a:r>
          </a:p>
        </p:txBody>
      </p:sp>
      <p:sp>
        <p:nvSpPr>
          <p:cNvPr id="11" name="Rectangle 10">
            <a:extLst>
              <a:ext uri="{FF2B5EF4-FFF2-40B4-BE49-F238E27FC236}">
                <a16:creationId xmlns:a16="http://schemas.microsoft.com/office/drawing/2014/main" id="{D93685F6-40A0-4C9B-B7FC-DFEE3C8F1837}"/>
              </a:ext>
            </a:extLst>
          </p:cNvPr>
          <p:cNvSpPr/>
          <p:nvPr/>
        </p:nvSpPr>
        <p:spPr bwMode="auto">
          <a:xfrm>
            <a:off x="3810001" y="1323834"/>
            <a:ext cx="3599957" cy="43345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Tx/>
              <a:buNone/>
              <a:tabLst/>
              <a:defRPr/>
            </a:pPr>
            <a:r>
              <a:rPr kumimoji="0" lang="en-US" sz="2400" b="0" i="0" u="sng" strike="noStrike" kern="1200" cap="none" spc="0" normalizeH="0" baseline="0" noProof="0" dirty="0">
                <a:ln>
                  <a:noFill/>
                </a:ln>
                <a:solidFill>
                  <a:srgbClr val="000000"/>
                </a:solidFill>
                <a:effectLst/>
                <a:uLnTx/>
                <a:uFillTx/>
                <a:latin typeface="Arial" charset="0"/>
                <a:ea typeface="Microsoft YaHei"/>
              </a:rPr>
              <a:t>Exploratory Endpoint</a:t>
            </a:r>
          </a:p>
        </p:txBody>
      </p:sp>
    </p:spTree>
    <p:extLst>
      <p:ext uri="{BB962C8B-B14F-4D97-AF65-F5344CB8AC3E}">
        <p14:creationId xmlns:p14="http://schemas.microsoft.com/office/powerpoint/2010/main" val="1040888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51CED-316D-4ADC-903D-936886046CC0}"/>
              </a:ext>
            </a:extLst>
          </p:cNvPr>
          <p:cNvSpPr>
            <a:spLocks noGrp="1"/>
          </p:cNvSpPr>
          <p:nvPr>
            <p:ph type="body" sz="quarter" idx="13"/>
          </p:nvPr>
        </p:nvSpPr>
        <p:spPr/>
        <p:txBody>
          <a:bodyPr/>
          <a:lstStyle/>
          <a:p>
            <a:endParaRPr lang="en-US"/>
          </a:p>
        </p:txBody>
      </p:sp>
      <p:sp>
        <p:nvSpPr>
          <p:cNvPr id="5" name="Title 1">
            <a:extLst>
              <a:ext uri="{FF2B5EF4-FFF2-40B4-BE49-F238E27FC236}">
                <a16:creationId xmlns:a16="http://schemas.microsoft.com/office/drawing/2014/main" id="{F574231E-B14D-4735-BA07-050723B8348C}"/>
              </a:ext>
            </a:extLst>
          </p:cNvPr>
          <p:cNvSpPr>
            <a:spLocks noGrp="1"/>
          </p:cNvSpPr>
          <p:nvPr>
            <p:ph type="title"/>
          </p:nvPr>
        </p:nvSpPr>
        <p:spPr>
          <a:xfrm>
            <a:off x="1828801" y="1"/>
            <a:ext cx="8455025" cy="1216025"/>
          </a:xfrm>
        </p:spPr>
        <p:txBody>
          <a:bodyPr>
            <a:normAutofit/>
          </a:bodyPr>
          <a:lstStyle/>
          <a:p>
            <a:r>
              <a:rPr lang="en-US" sz="3600" dirty="0"/>
              <a:t>What about activity of other ADCs</a:t>
            </a:r>
            <a:br>
              <a:rPr lang="en-US" sz="3600" dirty="0"/>
            </a:br>
            <a:r>
              <a:rPr lang="en-US" sz="3600" dirty="0"/>
              <a:t>for HER2 low MBC?</a:t>
            </a:r>
          </a:p>
        </p:txBody>
      </p:sp>
    </p:spTree>
    <p:extLst>
      <p:ext uri="{BB962C8B-B14F-4D97-AF65-F5344CB8AC3E}">
        <p14:creationId xmlns:p14="http://schemas.microsoft.com/office/powerpoint/2010/main" val="2350555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735885"/>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7388" y="731069"/>
            <a:ext cx="11125236" cy="5506243"/>
          </a:xfrm>
        </p:spPr>
        <p:txBody>
          <a:bodyPr/>
          <a:lstStyle/>
          <a:p>
            <a:pPr marL="98425" indent="0">
              <a:lnSpc>
                <a:spcPct val="100000"/>
              </a:lnSpc>
              <a:spcBef>
                <a:spcPts val="2800"/>
              </a:spcBef>
              <a:spcAft>
                <a:spcPts val="0"/>
              </a:spcAft>
              <a:buNone/>
            </a:pPr>
            <a:r>
              <a:rPr lang="en-US" sz="2200" dirty="0">
                <a:solidFill>
                  <a:srgbClr val="0432FF"/>
                </a:solidFill>
              </a:rPr>
              <a:t>Module 1: </a:t>
            </a:r>
            <a:r>
              <a:rPr lang="en-US" sz="2200" dirty="0">
                <a:solidFill>
                  <a:schemeClr val="tx1"/>
                </a:solidFill>
              </a:rPr>
              <a:t>Current Role of Genomic Assays for Hormone Receptor (HR)-Positive Localized Breast Cancer — Dr Goetz</a:t>
            </a:r>
          </a:p>
          <a:p>
            <a:pPr marL="98425" indent="0">
              <a:lnSpc>
                <a:spcPct val="100000"/>
              </a:lnSpc>
              <a:spcBef>
                <a:spcPts val="2800"/>
              </a:spcBef>
              <a:spcAft>
                <a:spcPts val="0"/>
              </a:spcAft>
              <a:buNone/>
            </a:pPr>
            <a:r>
              <a:rPr lang="en-US" sz="2200" dirty="0">
                <a:solidFill>
                  <a:srgbClr val="0432FF"/>
                </a:solidFill>
              </a:rPr>
              <a:t>Module 2: </a:t>
            </a:r>
            <a:r>
              <a:rPr lang="en-US" sz="2200" dirty="0">
                <a:solidFill>
                  <a:schemeClr val="tx1"/>
                </a:solidFill>
              </a:rPr>
              <a:t>Optimizing the Management of Localized ER-Positive Breast Cancer — Dr </a:t>
            </a:r>
            <a:r>
              <a:rPr lang="en-US" sz="2200" dirty="0" err="1">
                <a:solidFill>
                  <a:schemeClr val="tx1"/>
                </a:solidFill>
              </a:rPr>
              <a:t>Kaklamani</a:t>
            </a:r>
            <a:endParaRPr lang="en-US" sz="2200" dirty="0">
              <a:solidFill>
                <a:schemeClr val="tx1"/>
              </a:solidFill>
            </a:endParaRPr>
          </a:p>
          <a:p>
            <a:pPr marL="98425" indent="0">
              <a:lnSpc>
                <a:spcPct val="100000"/>
              </a:lnSpc>
              <a:spcBef>
                <a:spcPts val="2800"/>
              </a:spcBef>
              <a:spcAft>
                <a:spcPts val="0"/>
              </a:spcAft>
              <a:buNone/>
            </a:pPr>
            <a:r>
              <a:rPr lang="en-US" sz="2200" dirty="0">
                <a:solidFill>
                  <a:srgbClr val="0432FF"/>
                </a:solidFill>
              </a:rPr>
              <a:t>Module 3: </a:t>
            </a:r>
            <a:r>
              <a:rPr lang="en-US" sz="2200" dirty="0">
                <a:solidFill>
                  <a:schemeClr val="tx1"/>
                </a:solidFill>
              </a:rPr>
              <a:t>Selection and Sequencing of Therapy for Patients with ER-Positive Metastatic Breast Cancer (</a:t>
            </a:r>
            <a:r>
              <a:rPr lang="en-US" sz="2200" dirty="0" err="1">
                <a:solidFill>
                  <a:schemeClr val="tx1"/>
                </a:solidFill>
              </a:rPr>
              <a:t>mBC</a:t>
            </a:r>
            <a:r>
              <a:rPr lang="en-US" sz="2200" dirty="0">
                <a:solidFill>
                  <a:schemeClr val="tx1"/>
                </a:solidFill>
              </a:rPr>
              <a:t>) — Dr </a:t>
            </a:r>
            <a:r>
              <a:rPr lang="en-US" sz="2200" dirty="0" err="1">
                <a:solidFill>
                  <a:schemeClr val="tx1"/>
                </a:solidFill>
              </a:rPr>
              <a:t>Kalinsky</a:t>
            </a:r>
            <a:r>
              <a:rPr lang="en-US" sz="2200" dirty="0">
                <a:solidFill>
                  <a:schemeClr val="tx1"/>
                </a:solidFill>
              </a:rPr>
              <a:t> </a:t>
            </a:r>
          </a:p>
          <a:p>
            <a:pPr marL="98425" indent="0">
              <a:lnSpc>
                <a:spcPct val="100000"/>
              </a:lnSpc>
              <a:spcBef>
                <a:spcPts val="2800"/>
              </a:spcBef>
              <a:spcAft>
                <a:spcPts val="0"/>
              </a:spcAft>
              <a:buNone/>
            </a:pPr>
            <a:r>
              <a:rPr lang="en-US" sz="2200" dirty="0">
                <a:solidFill>
                  <a:srgbClr val="0432FF"/>
                </a:solidFill>
              </a:rPr>
              <a:t>Module 4: </a:t>
            </a:r>
            <a:r>
              <a:rPr lang="en-US" sz="2200" dirty="0">
                <a:solidFill>
                  <a:schemeClr val="tx1"/>
                </a:solidFill>
              </a:rPr>
              <a:t>Recent Appreciation of HER2 Low as a Unique Subset of HR-Positive Breast Cancer — Dr </a:t>
            </a:r>
            <a:r>
              <a:rPr lang="en-US" sz="2200" dirty="0" err="1">
                <a:solidFill>
                  <a:schemeClr val="tx1"/>
                </a:solidFill>
              </a:rPr>
              <a:t>Bardia</a:t>
            </a:r>
            <a:endParaRPr lang="en-US" sz="2200" dirty="0">
              <a:solidFill>
                <a:schemeClr val="tx1"/>
              </a:solidFill>
            </a:endParaRPr>
          </a:p>
          <a:p>
            <a:pPr marL="98425" indent="0">
              <a:lnSpc>
                <a:spcPct val="100000"/>
              </a:lnSpc>
              <a:spcBef>
                <a:spcPts val="2800"/>
              </a:spcBef>
              <a:spcAft>
                <a:spcPts val="0"/>
              </a:spcAft>
              <a:buNone/>
            </a:pPr>
            <a:r>
              <a:rPr lang="en-US" sz="2200" dirty="0">
                <a:solidFill>
                  <a:srgbClr val="0432FF"/>
                </a:solidFill>
              </a:rPr>
              <a:t>Module 5: </a:t>
            </a:r>
            <a:r>
              <a:rPr lang="en-US" sz="2200" dirty="0">
                <a:solidFill>
                  <a:schemeClr val="tx1"/>
                </a:solidFill>
              </a:rPr>
              <a:t>Novel Strategies Under Investigation for Patients with HR-Positive </a:t>
            </a:r>
            <a:r>
              <a:rPr lang="en-US" sz="2200" dirty="0" err="1">
                <a:solidFill>
                  <a:schemeClr val="tx1"/>
                </a:solidFill>
              </a:rPr>
              <a:t>mBC</a:t>
            </a:r>
            <a:r>
              <a:rPr lang="en-US" sz="2200" dirty="0">
                <a:solidFill>
                  <a:schemeClr val="tx1"/>
                </a:solidFill>
              </a:rPr>
              <a:t> — Dr </a:t>
            </a:r>
            <a:r>
              <a:rPr lang="en-US" sz="2200" dirty="0" err="1">
                <a:solidFill>
                  <a:schemeClr val="tx1"/>
                </a:solidFill>
              </a:rPr>
              <a:t>Rugo</a:t>
            </a:r>
            <a:endParaRPr lang="en-US" sz="2200" dirty="0">
              <a:solidFill>
                <a:schemeClr val="tx1"/>
              </a:solidFill>
            </a:endParaRPr>
          </a:p>
        </p:txBody>
      </p:sp>
    </p:spTree>
    <p:extLst>
      <p:ext uri="{BB962C8B-B14F-4D97-AF65-F5344CB8AC3E}">
        <p14:creationId xmlns:p14="http://schemas.microsoft.com/office/powerpoint/2010/main" val="235485806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993D-7001-4E67-82A4-690F12D16839}"/>
              </a:ext>
            </a:extLst>
          </p:cNvPr>
          <p:cNvSpPr>
            <a:spLocks noGrp="1"/>
          </p:cNvSpPr>
          <p:nvPr>
            <p:ph type="title"/>
          </p:nvPr>
        </p:nvSpPr>
        <p:spPr/>
        <p:txBody>
          <a:bodyPr>
            <a:normAutofit/>
          </a:bodyPr>
          <a:lstStyle/>
          <a:p>
            <a:pPr algn="ctr"/>
            <a:r>
              <a:rPr lang="en-US" sz="3200" dirty="0"/>
              <a:t>Trop2 ADC for HR+ MBC: </a:t>
            </a:r>
            <a:br>
              <a:rPr lang="en-US" sz="3200" dirty="0"/>
            </a:br>
            <a:r>
              <a:rPr lang="en-US" sz="3200" dirty="0"/>
              <a:t>Sacituzumab Govitecan</a:t>
            </a:r>
          </a:p>
        </p:txBody>
      </p:sp>
      <p:pic>
        <p:nvPicPr>
          <p:cNvPr id="5" name="Picture 4">
            <a:extLst>
              <a:ext uri="{FF2B5EF4-FFF2-40B4-BE49-F238E27FC236}">
                <a16:creationId xmlns:a16="http://schemas.microsoft.com/office/drawing/2014/main" id="{7468717A-20A3-4F96-9AB3-33F9EE4CD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00466"/>
            <a:ext cx="5619269" cy="2413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6634BA0E-97FB-4551-9CBB-4E9636F64205}"/>
              </a:ext>
            </a:extLst>
          </p:cNvPr>
          <p:cNvSpPr/>
          <p:nvPr/>
        </p:nvSpPr>
        <p:spPr>
          <a:xfrm>
            <a:off x="7086599" y="1335968"/>
            <a:ext cx="3180869" cy="535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icrosoft YaHei"/>
              </a:rPr>
              <a:t>Confirmed ORR = 31.5% </a:t>
            </a:r>
          </a:p>
        </p:txBody>
      </p:sp>
      <p:sp>
        <p:nvSpPr>
          <p:cNvPr id="7" name="TextBox 6">
            <a:extLst>
              <a:ext uri="{FF2B5EF4-FFF2-40B4-BE49-F238E27FC236}">
                <a16:creationId xmlns:a16="http://schemas.microsoft.com/office/drawing/2014/main" id="{D3B62D6F-E4EF-4DAD-AF75-B8234A1C9A64}"/>
              </a:ext>
            </a:extLst>
          </p:cNvPr>
          <p:cNvSpPr txBox="1"/>
          <p:nvPr/>
        </p:nvSpPr>
        <p:spPr>
          <a:xfrm>
            <a:off x="8915400" y="6553200"/>
            <a:ext cx="2468880"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000000"/>
                </a:solidFill>
                <a:effectLst/>
                <a:uLnTx/>
                <a:uFillTx/>
                <a:latin typeface="Arial"/>
                <a:ea typeface="Microsoft YaHei"/>
              </a:rPr>
              <a:t>Kalinsky K et al. Ann Oncol</a:t>
            </a:r>
            <a:r>
              <a:rPr kumimoji="0" lang="en-US" sz="675" b="1" i="1" u="none" strike="noStrike" kern="1200" cap="none" spc="0" normalizeH="0" baseline="0" noProof="0" dirty="0">
                <a:ln>
                  <a:noFill/>
                </a:ln>
                <a:solidFill>
                  <a:srgbClr val="000000"/>
                </a:solidFill>
                <a:effectLst/>
                <a:uLnTx/>
                <a:uFillTx/>
                <a:latin typeface="Arial"/>
                <a:ea typeface="Microsoft YaHei"/>
              </a:rPr>
              <a:t>.</a:t>
            </a:r>
            <a:r>
              <a:rPr kumimoji="0" lang="en-US" sz="675" b="1" i="0" u="none" strike="noStrike" kern="1200" cap="none" spc="0" normalizeH="0" baseline="0" noProof="0" dirty="0">
                <a:ln>
                  <a:noFill/>
                </a:ln>
                <a:solidFill>
                  <a:srgbClr val="000000"/>
                </a:solidFill>
                <a:effectLst/>
                <a:uLnTx/>
                <a:uFillTx/>
                <a:latin typeface="Arial"/>
                <a:ea typeface="Microsoft YaHei"/>
              </a:rPr>
              <a:t> 2020</a:t>
            </a:r>
          </a:p>
        </p:txBody>
      </p:sp>
      <p:pic>
        <p:nvPicPr>
          <p:cNvPr id="8" name="Picture 7">
            <a:extLst>
              <a:ext uri="{FF2B5EF4-FFF2-40B4-BE49-F238E27FC236}">
                <a16:creationId xmlns:a16="http://schemas.microsoft.com/office/drawing/2014/main" id="{202F92D2-5F2A-463F-BF14-65BDDE54034D}"/>
              </a:ext>
            </a:extLst>
          </p:cNvPr>
          <p:cNvPicPr>
            <a:picLocks noChangeAspect="1"/>
          </p:cNvPicPr>
          <p:nvPr/>
        </p:nvPicPr>
        <p:blipFill rotWithShape="1">
          <a:blip r:embed="rId3"/>
          <a:srcRect l="14166" t="48473" r="30834" b="20992"/>
          <a:stretch/>
        </p:blipFill>
        <p:spPr>
          <a:xfrm>
            <a:off x="1657459" y="4642124"/>
            <a:ext cx="6954038" cy="2107284"/>
          </a:xfrm>
          <a:prstGeom prst="rect">
            <a:avLst/>
          </a:prstGeom>
        </p:spPr>
      </p:pic>
      <p:pic>
        <p:nvPicPr>
          <p:cNvPr id="10" name="Picture 9" descr="Diagram&#10;&#10;Description automatically generated">
            <a:extLst>
              <a:ext uri="{FF2B5EF4-FFF2-40B4-BE49-F238E27FC236}">
                <a16:creationId xmlns:a16="http://schemas.microsoft.com/office/drawing/2014/main" id="{A8FFEFC6-DC5A-49F6-8A7A-FE0050D0F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335968"/>
            <a:ext cx="4267200" cy="3132191"/>
          </a:xfrm>
          <a:prstGeom prst="rect">
            <a:avLst/>
          </a:prstGeom>
        </p:spPr>
      </p:pic>
    </p:spTree>
    <p:extLst>
      <p:ext uri="{BB962C8B-B14F-4D97-AF65-F5344CB8AC3E}">
        <p14:creationId xmlns:p14="http://schemas.microsoft.com/office/powerpoint/2010/main" val="1527766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Content Placeholder 2">
            <a:extLst>
              <a:ext uri="{FF2B5EF4-FFF2-40B4-BE49-F238E27FC236}">
                <a16:creationId xmlns:a16="http://schemas.microsoft.com/office/drawing/2014/main" id="{7806E066-6272-B1CA-8C58-2EA478013E81}"/>
              </a:ext>
            </a:extLst>
          </p:cNvPr>
          <p:cNvSpPr>
            <a:spLocks noGrp="1"/>
          </p:cNvSpPr>
          <p:nvPr>
            <p:ph type="body" idx="1"/>
          </p:nvPr>
        </p:nvSpPr>
        <p:spPr>
          <a:xfrm>
            <a:off x="1420635" y="5019474"/>
            <a:ext cx="8409900" cy="405983"/>
          </a:xfrm>
        </p:spPr>
        <p:txBody>
          <a:bodyPr/>
          <a:lstStyle/>
          <a:p>
            <a:pPr marL="257168" indent="-257168">
              <a:spcBef>
                <a:spcPts val="225"/>
              </a:spcBef>
              <a:buFont typeface="Arial" panose="020B0604020202020204" pitchFamily="34" charset="0"/>
              <a:buChar char="•"/>
            </a:pPr>
            <a:r>
              <a:rPr lang="en-US" sz="1050" dirty="0">
                <a:solidFill>
                  <a:schemeClr val="accent1"/>
                </a:solidFill>
                <a:latin typeface="+mn-lt"/>
              </a:rPr>
              <a:t>Within the HER2-Low population, median PFS with SG vs TPC for the IHC1+ and IHC2+ subgroups was 7.0 vs 4.3 (HR, 0.57) and</a:t>
            </a:r>
            <a:br>
              <a:rPr lang="en-US" sz="1050" dirty="0">
                <a:solidFill>
                  <a:schemeClr val="accent1"/>
                </a:solidFill>
                <a:latin typeface="+mn-lt"/>
              </a:rPr>
            </a:br>
            <a:r>
              <a:rPr lang="en-US" sz="1050" dirty="0">
                <a:solidFill>
                  <a:schemeClr val="accent1"/>
                </a:solidFill>
                <a:latin typeface="+mn-lt"/>
              </a:rPr>
              <a:t>5.6 vs 4.0 (HR, 0.58) months, respectively</a:t>
            </a:r>
          </a:p>
          <a:p>
            <a:pPr marL="257168" indent="-257168">
              <a:spcBef>
                <a:spcPts val="225"/>
              </a:spcBef>
              <a:buFont typeface="Arial" panose="020B0604020202020204" pitchFamily="34" charset="0"/>
              <a:buChar char="•"/>
            </a:pPr>
            <a:r>
              <a:rPr lang="en-US" sz="1050" dirty="0">
                <a:solidFill>
                  <a:schemeClr val="accent1"/>
                </a:solidFill>
                <a:latin typeface="+mn-lt"/>
              </a:rPr>
              <a:t>The hazard ratio for median PFS in a sensitivity analysis of the HER2-Low subgroup (excluding ISH-</a:t>
            </a:r>
            <a:r>
              <a:rPr lang="en-US" sz="1050" dirty="0" err="1">
                <a:solidFill>
                  <a:schemeClr val="accent1"/>
                </a:solidFill>
                <a:latin typeface="+mn-lt"/>
              </a:rPr>
              <a:t>unverified</a:t>
            </a:r>
            <a:r>
              <a:rPr lang="en-US" sz="1050" baseline="30000" dirty="0" err="1">
                <a:solidFill>
                  <a:schemeClr val="accent1"/>
                </a:solidFill>
                <a:latin typeface="+mn-lt"/>
              </a:rPr>
              <a:t>b</a:t>
            </a:r>
            <a:r>
              <a:rPr lang="en-US" sz="1050" dirty="0">
                <a:solidFill>
                  <a:schemeClr val="accent1"/>
                </a:solidFill>
                <a:latin typeface="+mn-lt"/>
              </a:rPr>
              <a:t>) was similar (HR, 0.53) </a:t>
            </a:r>
          </a:p>
        </p:txBody>
      </p:sp>
      <p:grpSp>
        <p:nvGrpSpPr>
          <p:cNvPr id="2" name="Group 1">
            <a:extLst>
              <a:ext uri="{FF2B5EF4-FFF2-40B4-BE49-F238E27FC236}">
                <a16:creationId xmlns:a16="http://schemas.microsoft.com/office/drawing/2014/main" id="{CE897E0C-1A3D-2A45-969C-1558151650C7}"/>
              </a:ext>
            </a:extLst>
          </p:cNvPr>
          <p:cNvGrpSpPr/>
          <p:nvPr/>
        </p:nvGrpSpPr>
        <p:grpSpPr>
          <a:xfrm>
            <a:off x="340132" y="1587779"/>
            <a:ext cx="11623268" cy="3436902"/>
            <a:chOff x="1691682" y="1974763"/>
            <a:chExt cx="8672406" cy="2564357"/>
          </a:xfrm>
        </p:grpSpPr>
        <p:sp>
          <p:nvSpPr>
            <p:cNvPr id="16" name="TextBox 15">
              <a:extLst>
                <a:ext uri="{FF2B5EF4-FFF2-40B4-BE49-F238E27FC236}">
                  <a16:creationId xmlns:a16="http://schemas.microsoft.com/office/drawing/2014/main" id="{470C70B9-01AC-72DF-915D-5D84CDD27E7F}"/>
                </a:ext>
              </a:extLst>
            </p:cNvPr>
            <p:cNvSpPr txBox="1"/>
            <p:nvPr/>
          </p:nvSpPr>
          <p:spPr>
            <a:xfrm>
              <a:off x="9162319" y="1974763"/>
              <a:ext cx="653820" cy="253916"/>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1E325F"/>
                  </a:solidFill>
                  <a:effectLst/>
                  <a:uLnTx/>
                  <a:uFillTx/>
                  <a:latin typeface="Arial"/>
                  <a:ea typeface="Microsoft YaHei"/>
                  <a:cs typeface="Arial"/>
                  <a:sym typeface="Arial"/>
                </a:rPr>
                <a:t>ITT</a:t>
              </a:r>
              <a:r>
                <a:rPr kumimoji="0" lang="en-US" sz="1050" b="1" i="0" u="none" strike="noStrike" kern="1200" cap="none" spc="0" normalizeH="0" baseline="30000" noProof="0" dirty="0">
                  <a:ln>
                    <a:noFill/>
                  </a:ln>
                  <a:solidFill>
                    <a:srgbClr val="1E325F"/>
                  </a:solidFill>
                  <a:effectLst/>
                  <a:uLnTx/>
                  <a:uFillTx/>
                  <a:latin typeface="Arial"/>
                  <a:ea typeface="Microsoft YaHei"/>
                  <a:cs typeface="Arial"/>
                  <a:sym typeface="Arial"/>
                </a:rPr>
                <a:t>1</a:t>
              </a:r>
              <a:endParaRPr kumimoji="0" lang="en-US" sz="1050" b="0" i="0" u="none" strike="noStrike" kern="1200" cap="none" spc="0" normalizeH="0" baseline="0" noProof="0" dirty="0">
                <a:ln>
                  <a:noFill/>
                </a:ln>
                <a:solidFill>
                  <a:srgbClr val="1E325F"/>
                </a:solidFill>
                <a:effectLst/>
                <a:uLnTx/>
                <a:uFillTx/>
                <a:latin typeface="Arial"/>
                <a:ea typeface="Microsoft YaHei"/>
                <a:cs typeface="Arial"/>
                <a:sym typeface="Arial"/>
              </a:endParaRPr>
            </a:p>
          </p:txBody>
        </p:sp>
        <p:sp>
          <p:nvSpPr>
            <p:cNvPr id="20" name="TextBox 19">
              <a:extLst>
                <a:ext uri="{FF2B5EF4-FFF2-40B4-BE49-F238E27FC236}">
                  <a16:creationId xmlns:a16="http://schemas.microsoft.com/office/drawing/2014/main" id="{7B4F3F86-7153-7057-52B0-202DDC50210E}"/>
                </a:ext>
              </a:extLst>
            </p:cNvPr>
            <p:cNvSpPr txBox="1"/>
            <p:nvPr/>
          </p:nvSpPr>
          <p:spPr>
            <a:xfrm>
              <a:off x="5688082" y="1974763"/>
              <a:ext cx="1366298" cy="253916"/>
            </a:xfrm>
            <a:prstGeom prst="rect">
              <a:avLst/>
            </a:prstGeom>
            <a:noFill/>
          </p:spPr>
          <p:txBody>
            <a:bodyPr wrap="squar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1E325F"/>
                  </a:solidFill>
                  <a:effectLst/>
                  <a:uLnTx/>
                  <a:uFillTx/>
                  <a:latin typeface="Arial"/>
                  <a:ea typeface="Microsoft YaHei"/>
                  <a:cs typeface="Arial"/>
                  <a:sym typeface="Arial"/>
                </a:rPr>
                <a:t>HER2 IHC0</a:t>
              </a:r>
              <a:endParaRPr kumimoji="0" lang="en-US" sz="1050" b="1" i="0" u="none" strike="noStrike" kern="1200" cap="none" spc="0" normalizeH="0" baseline="30000" noProof="0" dirty="0">
                <a:ln>
                  <a:noFill/>
                </a:ln>
                <a:solidFill>
                  <a:srgbClr val="1E325F"/>
                </a:solidFill>
                <a:effectLst/>
                <a:uLnTx/>
                <a:uFillTx/>
                <a:latin typeface="Arial"/>
                <a:ea typeface="Microsoft YaHei"/>
                <a:cs typeface="Arial"/>
                <a:sym typeface="Arial"/>
              </a:endParaRPr>
            </a:p>
          </p:txBody>
        </p:sp>
        <p:sp>
          <p:nvSpPr>
            <p:cNvPr id="22" name="TextBox 21">
              <a:extLst>
                <a:ext uri="{FF2B5EF4-FFF2-40B4-BE49-F238E27FC236}">
                  <a16:creationId xmlns:a16="http://schemas.microsoft.com/office/drawing/2014/main" id="{21682F04-468D-F2FB-90DE-5ECED2635582}"/>
                </a:ext>
              </a:extLst>
            </p:cNvPr>
            <p:cNvSpPr txBox="1"/>
            <p:nvPr/>
          </p:nvSpPr>
          <p:spPr>
            <a:xfrm>
              <a:off x="3152631" y="1974763"/>
              <a:ext cx="853576" cy="415498"/>
            </a:xfrm>
            <a:prstGeom prst="rect">
              <a:avLst/>
            </a:prstGeom>
            <a:noFill/>
          </p:spPr>
          <p:txBody>
            <a:bodyPr wrap="square">
              <a:spAutoFit/>
            </a:body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1E325F"/>
                  </a:solidFill>
                  <a:effectLst/>
                  <a:uLnTx/>
                  <a:uFillTx/>
                  <a:latin typeface="Arial"/>
                  <a:ea typeface="Microsoft YaHei"/>
                  <a:cs typeface="Arial"/>
                  <a:sym typeface="Arial"/>
                </a:rPr>
                <a:t>HER2-Low</a:t>
              </a:r>
              <a:r>
                <a:rPr kumimoji="0" lang="en-US" sz="1050" b="1" i="0" u="none" strike="noStrike" kern="1200" cap="none" spc="0" normalizeH="0" baseline="30000" noProof="0" dirty="0">
                  <a:ln>
                    <a:noFill/>
                  </a:ln>
                  <a:solidFill>
                    <a:srgbClr val="1E325F"/>
                  </a:solidFill>
                  <a:effectLst/>
                  <a:uLnTx/>
                  <a:uFillTx/>
                  <a:latin typeface="Arial"/>
                  <a:ea typeface="Microsoft YaHei"/>
                  <a:cs typeface="Arial"/>
                  <a:sym typeface="Arial"/>
                </a:rPr>
                <a:t>a </a:t>
              </a:r>
              <a:endParaRPr kumimoji="0" lang="en-US" sz="1050" b="0" i="0" u="none" strike="noStrike" kern="1200" cap="none" spc="0" normalizeH="0" baseline="0" noProof="0" dirty="0">
                <a:ln>
                  <a:noFill/>
                </a:ln>
                <a:solidFill>
                  <a:srgbClr val="000000"/>
                </a:solidFill>
                <a:effectLst/>
                <a:uLnTx/>
                <a:uFillTx/>
                <a:latin typeface="Arial"/>
                <a:ea typeface="Microsoft YaHei"/>
                <a:cs typeface="Arial"/>
                <a:sym typeface="Arial"/>
              </a:endParaRPr>
            </a:p>
          </p:txBody>
        </p:sp>
        <p:pic>
          <p:nvPicPr>
            <p:cNvPr id="1658" name="Picture 1657">
              <a:extLst>
                <a:ext uri="{FF2B5EF4-FFF2-40B4-BE49-F238E27FC236}">
                  <a16:creationId xmlns:a16="http://schemas.microsoft.com/office/drawing/2014/main" id="{A1E3975C-C4CB-194A-6307-D31E692BEDC2}"/>
                </a:ext>
              </a:extLst>
            </p:cNvPr>
            <p:cNvPicPr>
              <a:picLocks noChangeAspect="1"/>
            </p:cNvPicPr>
            <p:nvPr/>
          </p:nvPicPr>
          <p:blipFill>
            <a:blip r:embed="rId3"/>
            <a:stretch>
              <a:fillRect/>
            </a:stretch>
          </p:blipFill>
          <p:spPr>
            <a:xfrm>
              <a:off x="4577972" y="2345343"/>
              <a:ext cx="2885182" cy="2167316"/>
            </a:xfrm>
            <a:prstGeom prst="rect">
              <a:avLst/>
            </a:prstGeom>
          </p:spPr>
        </p:pic>
        <p:pic>
          <p:nvPicPr>
            <p:cNvPr id="1660" name="Picture 1659">
              <a:extLst>
                <a:ext uri="{FF2B5EF4-FFF2-40B4-BE49-F238E27FC236}">
                  <a16:creationId xmlns:a16="http://schemas.microsoft.com/office/drawing/2014/main" id="{3AD79217-462F-8D9C-3A4D-E37460C6EB54}"/>
                </a:ext>
              </a:extLst>
            </p:cNvPr>
            <p:cNvPicPr>
              <a:picLocks noChangeAspect="1"/>
            </p:cNvPicPr>
            <p:nvPr/>
          </p:nvPicPr>
          <p:blipFill>
            <a:blip r:embed="rId4"/>
            <a:stretch>
              <a:fillRect/>
            </a:stretch>
          </p:blipFill>
          <p:spPr>
            <a:xfrm>
              <a:off x="1691682" y="2371804"/>
              <a:ext cx="2889755" cy="2167316"/>
            </a:xfrm>
            <a:prstGeom prst="rect">
              <a:avLst/>
            </a:prstGeom>
          </p:spPr>
        </p:pic>
        <p:pic>
          <p:nvPicPr>
            <p:cNvPr id="1662" name="Picture 1661">
              <a:extLst>
                <a:ext uri="{FF2B5EF4-FFF2-40B4-BE49-F238E27FC236}">
                  <a16:creationId xmlns:a16="http://schemas.microsoft.com/office/drawing/2014/main" id="{F6FA923F-1ED5-9D64-D340-729853B76340}"/>
                </a:ext>
              </a:extLst>
            </p:cNvPr>
            <p:cNvPicPr>
              <a:picLocks noChangeAspect="1"/>
            </p:cNvPicPr>
            <p:nvPr/>
          </p:nvPicPr>
          <p:blipFill>
            <a:blip r:embed="rId5"/>
            <a:stretch>
              <a:fillRect/>
            </a:stretch>
          </p:blipFill>
          <p:spPr>
            <a:xfrm>
              <a:off x="7478906" y="2348652"/>
              <a:ext cx="2885182" cy="2176461"/>
            </a:xfrm>
            <a:prstGeom prst="rect">
              <a:avLst/>
            </a:prstGeom>
          </p:spPr>
        </p:pic>
        <p:graphicFrame>
          <p:nvGraphicFramePr>
            <p:cNvPr id="1664" name="Content Placeholder 8">
              <a:extLst>
                <a:ext uri="{FF2B5EF4-FFF2-40B4-BE49-F238E27FC236}">
                  <a16:creationId xmlns:a16="http://schemas.microsoft.com/office/drawing/2014/main" id="{CBF83474-4AE3-FC96-9464-660B07E0DADE}"/>
                </a:ext>
              </a:extLst>
            </p:cNvPr>
            <p:cNvGraphicFramePr>
              <a:graphicFrameLocks/>
            </p:cNvGraphicFramePr>
            <p:nvPr/>
          </p:nvGraphicFramePr>
          <p:xfrm>
            <a:off x="2574995" y="2215045"/>
            <a:ext cx="1459204" cy="562474"/>
          </p:xfrm>
          <a:graphic>
            <a:graphicData uri="http://schemas.openxmlformats.org/drawingml/2006/table">
              <a:tbl>
                <a:tblPr firstRow="1" bandRow="1">
                  <a:tableStyleId>{5C22544A-7EE6-4342-B048-85BDC9FD1C3A}</a:tableStyleId>
                </a:tblPr>
                <a:tblGrid>
                  <a:gridCol w="958617">
                    <a:extLst>
                      <a:ext uri="{9D8B030D-6E8A-4147-A177-3AD203B41FA5}">
                        <a16:colId xmlns:a16="http://schemas.microsoft.com/office/drawing/2014/main" val="2275183721"/>
                      </a:ext>
                    </a:extLst>
                  </a:gridCol>
                  <a:gridCol w="520091">
                    <a:extLst>
                      <a:ext uri="{9D8B030D-6E8A-4147-A177-3AD203B41FA5}">
                        <a16:colId xmlns:a16="http://schemas.microsoft.com/office/drawing/2014/main" val="20001"/>
                      </a:ext>
                    </a:extLst>
                  </a:gridCol>
                  <a:gridCol w="477003">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(n=149)</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(n=134)</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4712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r>
                          <a:rPr lang="en-US" sz="800" b="1" u="none" strike="noStrike" kern="1200" cap="none" dirty="0">
                            <a:solidFill>
                              <a:srgbClr val="002557"/>
                            </a:solidFill>
                            <a:latin typeface="+mn-lt"/>
                            <a:ea typeface="+mn-ea"/>
                            <a:cs typeface="+mn-cs"/>
                          </a:rPr>
                          <a:t> </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 6.4</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4.2</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0.58 (</a:t>
                        </a:r>
                        <a:r>
                          <a:rPr lang="en-US" sz="800" u="none" strike="noStrike" kern="1200" cap="none" dirty="0">
                            <a:solidFill>
                              <a:srgbClr val="002557"/>
                            </a:solidFill>
                            <a:latin typeface="+mn-lt"/>
                            <a:ea typeface="+mn-ea"/>
                            <a:cs typeface="+mn-cs"/>
                          </a:rPr>
                          <a:t>0.42</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sz="800" u="none" strike="noStrike" kern="1200" cap="none" dirty="0">
                            <a:solidFill>
                              <a:srgbClr val="002557"/>
                            </a:solidFill>
                            <a:latin typeface="+mn-lt"/>
                            <a:ea typeface="+mn-ea"/>
                            <a:cs typeface="+mn-cs"/>
                          </a:rPr>
                          <a:t>0.79), </a:t>
                        </a:r>
                        <a:r>
                          <a:rPr lang="en-US" sz="800" i="1" u="none" strike="noStrike" kern="1200" cap="none" dirty="0">
                            <a:solidFill>
                              <a:srgbClr val="002557"/>
                            </a:solidFill>
                            <a:latin typeface="+mn-lt"/>
                            <a:ea typeface="+mn-ea"/>
                            <a:cs typeface="+mn-cs"/>
                          </a:rPr>
                          <a:t>P</a:t>
                        </a:r>
                        <a:r>
                          <a:rPr lang="en-US" sz="800" i="0" u="none" strike="noStrike" kern="1200" cap="none" dirty="0">
                            <a:solidFill>
                              <a:srgbClr val="002557"/>
                            </a:solidFill>
                            <a:latin typeface="+mn-lt"/>
                            <a:ea typeface="+mn-ea"/>
                            <a:cs typeface="+mn-cs"/>
                          </a:rPr>
                          <a:t>&lt;0.001</a:t>
                        </a:r>
                        <a:endParaRPr lang="en-US" sz="800" b="0" i="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6" name="Content Placeholder 8">
              <a:extLst>
                <a:ext uri="{FF2B5EF4-FFF2-40B4-BE49-F238E27FC236}">
                  <a16:creationId xmlns:a16="http://schemas.microsoft.com/office/drawing/2014/main" id="{E0D9BA9C-2C5F-E6FB-00E6-285058398BAF}"/>
                </a:ext>
              </a:extLst>
            </p:cNvPr>
            <p:cNvGraphicFramePr>
              <a:graphicFrameLocks/>
            </p:cNvGraphicFramePr>
            <p:nvPr/>
          </p:nvGraphicFramePr>
          <p:xfrm>
            <a:off x="5443433" y="2215044"/>
            <a:ext cx="1459204" cy="546077"/>
          </p:xfrm>
          <a:graphic>
            <a:graphicData uri="http://schemas.openxmlformats.org/drawingml/2006/table">
              <a:tbl>
                <a:tblPr firstRow="1" bandRow="1">
                  <a:tableStyleId>{5C22544A-7EE6-4342-B048-85BDC9FD1C3A}</a:tableStyleId>
                </a:tblPr>
                <a:tblGrid>
                  <a:gridCol w="953410">
                    <a:extLst>
                      <a:ext uri="{9D8B030D-6E8A-4147-A177-3AD203B41FA5}">
                        <a16:colId xmlns:a16="http://schemas.microsoft.com/office/drawing/2014/main" val="2275183721"/>
                      </a:ext>
                    </a:extLst>
                  </a:gridCol>
                  <a:gridCol w="525298">
                    <a:extLst>
                      <a:ext uri="{9D8B030D-6E8A-4147-A177-3AD203B41FA5}">
                        <a16:colId xmlns:a16="http://schemas.microsoft.com/office/drawing/2014/main" val="20001"/>
                      </a:ext>
                    </a:extLst>
                  </a:gridCol>
                  <a:gridCol w="477003">
                    <a:extLst>
                      <a:ext uri="{9D8B030D-6E8A-4147-A177-3AD203B41FA5}">
                        <a16:colId xmlns:a16="http://schemas.microsoft.com/office/drawing/2014/main" val="2836121545"/>
                      </a:ext>
                    </a:extLst>
                  </a:gridCol>
                </a:tblGrid>
                <a:tr h="279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(n=101)</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(n=116)</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98481">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endParaRPr lang="en-US" sz="800" b="1" u="none" strike="noStrike" kern="1200" cap="none" dirty="0">
                          <a:solidFill>
                            <a:srgbClr val="002557"/>
                          </a:solidFill>
                          <a:latin typeface="+mn-lt"/>
                          <a:ea typeface="+mn-ea"/>
                          <a:cs typeface="+mn-cs"/>
                        </a:endParaRP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5.0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3.4</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54297">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0.72 (</a:t>
                        </a:r>
                        <a:r>
                          <a:rPr lang="en-US" sz="800" u="none" strike="noStrike" kern="1200" cap="none" dirty="0">
                            <a:solidFill>
                              <a:srgbClr val="002557"/>
                            </a:solidFill>
                            <a:latin typeface="+mn-lt"/>
                            <a:ea typeface="+mn-ea"/>
                            <a:cs typeface="+mn-cs"/>
                          </a:rPr>
                          <a:t>0.51</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–1</a:t>
                        </a:r>
                        <a:r>
                          <a:rPr lang="en-US" sz="800" u="none" strike="noStrike" kern="1200" cap="none" dirty="0">
                            <a:solidFill>
                              <a:srgbClr val="002557"/>
                            </a:solidFill>
                            <a:latin typeface="+mn-lt"/>
                            <a:ea typeface="+mn-ea"/>
                            <a:cs typeface="+mn-cs"/>
                          </a:rPr>
                          <a:t>.00), </a:t>
                        </a:r>
                        <a:r>
                          <a:rPr lang="en-US" sz="800" i="1" u="none" strike="noStrike" kern="1200" cap="none" dirty="0">
                            <a:solidFill>
                              <a:srgbClr val="002557"/>
                            </a:solidFill>
                            <a:latin typeface="+mn-lt"/>
                            <a:ea typeface="+mn-ea"/>
                            <a:cs typeface="+mn-cs"/>
                          </a:rPr>
                          <a:t>P</a:t>
                        </a:r>
                        <a:r>
                          <a:rPr lang="en-US" sz="800" u="none" strike="noStrike" kern="1200" cap="none" dirty="0">
                            <a:solidFill>
                              <a:srgbClr val="002557"/>
                            </a:solidFill>
                            <a:latin typeface="+mn-lt"/>
                            <a:ea typeface="+mn-ea"/>
                            <a:cs typeface="+mn-cs"/>
                          </a:rPr>
                          <a:t>=0.05</a:t>
                        </a:r>
                        <a:endParaRPr 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aphicFrame>
          <p:nvGraphicFramePr>
            <p:cNvPr id="1668" name="Content Placeholder 8">
              <a:extLst>
                <a:ext uri="{FF2B5EF4-FFF2-40B4-BE49-F238E27FC236}">
                  <a16:creationId xmlns:a16="http://schemas.microsoft.com/office/drawing/2014/main" id="{C61CB6ED-D39A-51B2-8639-22E62056D54A}"/>
                </a:ext>
              </a:extLst>
            </p:cNvPr>
            <p:cNvGraphicFramePr>
              <a:graphicFrameLocks/>
            </p:cNvGraphicFramePr>
            <p:nvPr/>
          </p:nvGraphicFramePr>
          <p:xfrm>
            <a:off x="8339863" y="2215044"/>
            <a:ext cx="1640612" cy="611200"/>
          </p:xfrm>
          <a:graphic>
            <a:graphicData uri="http://schemas.openxmlformats.org/drawingml/2006/table">
              <a:tbl>
                <a:tblPr firstRow="1" bandRow="1">
                  <a:tableStyleId>{5C22544A-7EE6-4342-B048-85BDC9FD1C3A}</a:tableStyleId>
                </a:tblPr>
                <a:tblGrid>
                  <a:gridCol w="941588">
                    <a:extLst>
                      <a:ext uri="{9D8B030D-6E8A-4147-A177-3AD203B41FA5}">
                        <a16:colId xmlns:a16="http://schemas.microsoft.com/office/drawing/2014/main" val="2275183721"/>
                      </a:ext>
                    </a:extLst>
                  </a:gridCol>
                  <a:gridCol w="720952">
                    <a:extLst>
                      <a:ext uri="{9D8B030D-6E8A-4147-A177-3AD203B41FA5}">
                        <a16:colId xmlns:a16="http://schemas.microsoft.com/office/drawing/2014/main" val="20001"/>
                      </a:ext>
                    </a:extLst>
                  </a:gridCol>
                  <a:gridCol w="536304">
                    <a:extLst>
                      <a:ext uri="{9D8B030D-6E8A-4147-A177-3AD203B41FA5}">
                        <a16:colId xmlns:a16="http://schemas.microsoft.com/office/drawing/2014/main" val="2836121545"/>
                      </a:ext>
                    </a:extLst>
                  </a:gridCol>
                </a:tblGrid>
                <a:tr h="257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bg1"/>
                          </a:solidFill>
                          <a:latin typeface="+mn-lt"/>
                          <a:cs typeface="Arial" panose="020B0604020202020204" pitchFamily="34" charset="0"/>
                        </a:endParaRPr>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55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altLang="zh-CN" sz="800" u="none" strike="noStrike" kern="1200" cap="none" dirty="0">
                            <a:solidFill>
                              <a:schemeClr val="bg1"/>
                            </a:solidFill>
                            <a:latin typeface="+mn-lt"/>
                            <a:ea typeface="+mn-ea"/>
                            <a:cs typeface="+mn-cs"/>
                            <a:sym typeface="Arial"/>
                          </a:rPr>
                          <a:t>SG </a:t>
                        </a:r>
                        <a:br>
                          <a:rPr lang="en-US" altLang="zh-CN" sz="800" u="none" strike="noStrike" kern="1200" cap="none" dirty="0">
                            <a:solidFill>
                              <a:schemeClr val="bg1"/>
                            </a:solidFill>
                            <a:latin typeface="+mn-lt"/>
                            <a:ea typeface="+mn-ea"/>
                            <a:cs typeface="+mn-cs"/>
                            <a:sym typeface="Arial"/>
                          </a:rPr>
                        </a:br>
                        <a:r>
                          <a:rPr lang="en-GB" altLang="zh-CN" sz="800" u="none" strike="noStrike" kern="1200" cap="none" dirty="0">
                            <a:solidFill>
                              <a:schemeClr val="bg1"/>
                            </a:solidFill>
                            <a:latin typeface="+mn-lt"/>
                            <a:ea typeface="+mn-ea"/>
                            <a:cs typeface="+mn-cs"/>
                            <a:sym typeface="Arial"/>
                          </a:rPr>
                          <a:t>(n=272)</a:t>
                        </a:r>
                        <a:endParaRPr lang="en-GB" altLang="zh-CN" sz="800" u="none" strike="noStrike" kern="1200" cap="none" dirty="0">
                          <a:solidFill>
                            <a:schemeClr val="bg1"/>
                          </a:solidFill>
                          <a:latin typeface="+mn-lt"/>
                          <a:ea typeface="+mn-ea"/>
                          <a:cs typeface="+mn-cs"/>
                        </a:endParaRPr>
                      </a:p>
                    </a:txBody>
                    <a:tcPr marL="5719" marR="5719" marT="5719"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4A7"/>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altLang="zh-CN" sz="800" u="none" strike="noStrike" kern="1200" cap="none" dirty="0">
                            <a:solidFill>
                              <a:schemeClr val="bg1"/>
                            </a:solidFill>
                            <a:latin typeface="+mn-lt"/>
                            <a:ea typeface="+mn-ea"/>
                            <a:cs typeface="+mn-cs"/>
                            <a:sym typeface="Arial"/>
                          </a:rPr>
                          <a:t>TPC </a:t>
                        </a:r>
                        <a:r>
                          <a:rPr lang="en-GB" altLang="zh-CN" sz="800" u="none" strike="noStrike" kern="1200" cap="none" dirty="0">
                            <a:solidFill>
                              <a:schemeClr val="bg1"/>
                            </a:solidFill>
                            <a:latin typeface="+mn-lt"/>
                            <a:ea typeface="+mn-ea"/>
                            <a:cs typeface="+mn-cs"/>
                            <a:sym typeface="Arial"/>
                          </a:rPr>
                          <a:t>(n=271)</a:t>
                        </a:r>
                      </a:p>
                    </a:txBody>
                    <a:tcPr marL="5719" marR="5719" marT="5719"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97188">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Median PFS, </a:t>
                        </a:r>
                        <a:r>
                          <a:rPr lang="en-US" sz="800" b="1" u="none" strike="noStrike" kern="1200" cap="none" dirty="0" err="1">
                            <a:solidFill>
                              <a:srgbClr val="002557"/>
                            </a:solidFill>
                            <a:latin typeface="+mn-lt"/>
                            <a:ea typeface="+mn-ea"/>
                            <a:cs typeface="+mn-cs"/>
                          </a:rPr>
                          <a:t>mo</a:t>
                        </a:r>
                        <a:r>
                          <a:rPr lang="en-US" sz="800" b="1" u="none" strike="noStrike" kern="1200" cap="none" dirty="0">
                            <a:solidFill>
                              <a:srgbClr val="002557"/>
                            </a:solidFill>
                            <a:latin typeface="+mn-lt"/>
                            <a:ea typeface="+mn-ea"/>
                            <a:cs typeface="+mn-cs"/>
                          </a:rPr>
                          <a:t>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GB" altLang="zh-CN" sz="800" b="0" i="0" u="none" strike="noStrike" cap="none" normalizeH="0" baseline="0" dirty="0">
                            <a:ln>
                              <a:noFill/>
                            </a:ln>
                            <a:solidFill>
                              <a:srgbClr val="002557"/>
                            </a:solidFill>
                            <a:effectLst/>
                            <a:latin typeface="+mn-lt"/>
                            <a:ea typeface="MS PGothic" pitchFamily="34" charset="-128"/>
                          </a:rPr>
                          <a:t>5.5 </a:t>
                        </a:r>
                        <a:br>
                          <a:rPr kumimoji="0" lang="en-GB" altLang="zh-CN" sz="800" b="0" i="0" u="none" strike="noStrike" cap="none" normalizeH="0" baseline="0" dirty="0">
                            <a:ln>
                              <a:noFill/>
                            </a:ln>
                            <a:solidFill>
                              <a:srgbClr val="002557"/>
                            </a:solidFill>
                            <a:effectLst/>
                            <a:latin typeface="+mn-lt"/>
                            <a:ea typeface="MS PGothic" pitchFamily="34" charset="-128"/>
                          </a:rPr>
                        </a:br>
                        <a:r>
                          <a:rPr kumimoji="0" lang="en-GB" altLang="zh-CN" sz="800" b="0" i="0" u="none" strike="noStrike" cap="none" normalizeH="0" baseline="0" dirty="0">
                            <a:ln>
                              <a:noFill/>
                            </a:ln>
                            <a:solidFill>
                              <a:srgbClr val="002557"/>
                            </a:solidFill>
                            <a:effectLst/>
                            <a:latin typeface="+mn-lt"/>
                            <a:ea typeface="MS PGothic" pitchFamily="34" charset="-128"/>
                          </a:rPr>
                          <a:t>(4.2</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kumimoji="0" lang="en-GB" altLang="zh-CN" sz="800" b="0" i="0" u="none" strike="noStrike" cap="none" normalizeH="0" baseline="0" dirty="0">
                            <a:ln>
                              <a:noFill/>
                            </a:ln>
                            <a:solidFill>
                              <a:srgbClr val="002557"/>
                            </a:solidFill>
                            <a:effectLst/>
                            <a:latin typeface="+mn-lt"/>
                            <a:ea typeface="MS PGothic" pitchFamily="34" charset="-128"/>
                          </a:rPr>
                          <a:t>7.0)</a:t>
                        </a:r>
                      </a:p>
                    </a:txBody>
                    <a:tcPr marL="5719" marR="5719" marT="571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altLang="zh-CN" sz="800" b="0" u="none" strike="noStrike" kern="1200" cap="none" dirty="0">
                            <a:solidFill>
                              <a:srgbClr val="002557"/>
                            </a:solidFill>
                            <a:latin typeface="+mn-lt"/>
                            <a:ea typeface="+mn-ea"/>
                            <a:cs typeface="+mn-cs"/>
                          </a:rPr>
                          <a:t>4.0 </a:t>
                        </a:r>
                        <a:br>
                          <a:rPr lang="en-US" altLang="zh-CN" sz="800" b="0" u="none" strike="noStrike" kern="1200" cap="none" dirty="0">
                            <a:solidFill>
                              <a:srgbClr val="002557"/>
                            </a:solidFill>
                            <a:latin typeface="+mn-lt"/>
                            <a:ea typeface="+mn-ea"/>
                            <a:cs typeface="+mn-cs"/>
                          </a:rPr>
                        </a:br>
                        <a:r>
                          <a:rPr lang="en-US" altLang="zh-CN" sz="800" b="0" u="none" strike="noStrike" kern="1200" cap="none" dirty="0">
                            <a:solidFill>
                              <a:srgbClr val="002557"/>
                            </a:solidFill>
                            <a:latin typeface="+mn-lt"/>
                            <a:ea typeface="+mn-ea"/>
                            <a:cs typeface="+mn-cs"/>
                          </a:rPr>
                          <a:t>(3.1</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altLang="zh-CN" sz="800" b="0" u="none" strike="noStrike" kern="1200" cap="none" dirty="0">
                            <a:solidFill>
                              <a:srgbClr val="002557"/>
                            </a:solidFill>
                            <a:latin typeface="+mn-lt"/>
                            <a:ea typeface="+mn-ea"/>
                            <a:cs typeface="+mn-cs"/>
                          </a:rPr>
                          <a:t>4.4)</a:t>
                        </a:r>
                        <a:endParaRPr lang="zh-CN" altLang="en-US" sz="800" b="0" u="none" strike="noStrike" kern="1200" cap="none" dirty="0">
                          <a:solidFill>
                            <a:srgbClr val="002557"/>
                          </a:solidFill>
                          <a:latin typeface="+mn-lt"/>
                          <a:ea typeface="+mn-ea"/>
                          <a:cs typeface="+mn-cs"/>
                        </a:endParaRP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FEFF"/>
                      </a:solidFill>
                    </a:tcPr>
                  </a:tc>
                  <a:extLst>
                    <a:ext uri="{0D108BD9-81ED-4DB2-BD59-A6C34878D82A}">
                      <a16:rowId xmlns:a16="http://schemas.microsoft.com/office/drawing/2014/main" val="10001"/>
                    </a:ext>
                  </a:extLst>
                </a:tr>
                <a:tr h="234319">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800" b="1" u="none" strike="noStrike" kern="1200" cap="none" dirty="0">
                            <a:solidFill>
                              <a:srgbClr val="002557"/>
                            </a:solidFill>
                            <a:latin typeface="+mn-lt"/>
                            <a:ea typeface="+mn-ea"/>
                            <a:cs typeface="+mn-cs"/>
                          </a:rPr>
                          <a:t>HR (95% CI)</a:t>
                        </a:r>
                      </a:p>
                    </a:txBody>
                    <a:tcPr marL="68588" marR="68588" marT="34294" marB="3429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gridSpan="2">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800" b="0" u="none" strike="noStrike" kern="1200" cap="none" dirty="0">
                            <a:solidFill>
                              <a:srgbClr val="002557"/>
                            </a:solidFill>
                            <a:latin typeface="+mn-lt"/>
                            <a:ea typeface="+mn-ea"/>
                            <a:cs typeface="+mn-cs"/>
                          </a:rPr>
                          <a:t>0.66 (</a:t>
                        </a:r>
                        <a:r>
                          <a:rPr lang="en-US" sz="800" u="none" strike="noStrike" kern="1200" cap="none" dirty="0">
                            <a:solidFill>
                              <a:srgbClr val="002557"/>
                            </a:solidFill>
                            <a:latin typeface="+mn-lt"/>
                            <a:ea typeface="+mn-ea"/>
                            <a:cs typeface="+mn-cs"/>
                          </a:rPr>
                          <a:t>0.53</a:t>
                        </a:r>
                        <a:r>
                          <a:rPr kumimoji="0" lang="en-GB" altLang="zh-CN" sz="800" b="0" i="0" u="none" strike="noStrike" cap="none" normalizeH="0" baseline="0" dirty="0">
                            <a:ln>
                              <a:noFill/>
                            </a:ln>
                            <a:solidFill>
                              <a:srgbClr val="002557"/>
                            </a:solidFill>
                            <a:effectLst/>
                            <a:latin typeface="+mn-lt"/>
                            <a:ea typeface="MS PGothic" pitchFamily="34" charset="-128"/>
                            <a:cs typeface="Arial" panose="020B0604020202020204" pitchFamily="34" charset="0"/>
                          </a:rPr>
                          <a:t>–</a:t>
                        </a:r>
                        <a:r>
                          <a:rPr lang="en-US" sz="800" u="none" strike="noStrike" kern="1200" cap="none" dirty="0">
                            <a:solidFill>
                              <a:srgbClr val="002557"/>
                            </a:solidFill>
                            <a:latin typeface="+mn-lt"/>
                            <a:ea typeface="+mn-ea"/>
                            <a:cs typeface="+mn-cs"/>
                          </a:rPr>
                          <a:t>0.83), </a:t>
                        </a:r>
                        <a:r>
                          <a:rPr lang="en-US" sz="800" i="1" u="none" strike="noStrike" kern="1200" cap="none" dirty="0">
                            <a:solidFill>
                              <a:srgbClr val="002557"/>
                            </a:solidFill>
                            <a:latin typeface="+mn-lt"/>
                            <a:ea typeface="+mn-ea"/>
                            <a:cs typeface="+mn-cs"/>
                          </a:rPr>
                          <a:t>P</a:t>
                        </a:r>
                        <a:r>
                          <a:rPr lang="en-US" sz="800" u="none" strike="noStrike" kern="1200" cap="none" dirty="0">
                            <a:solidFill>
                              <a:srgbClr val="002557"/>
                            </a:solidFill>
                            <a:latin typeface="+mn-lt"/>
                            <a:ea typeface="+mn-ea"/>
                            <a:cs typeface="+mn-cs"/>
                          </a:rPr>
                          <a:t>=</a:t>
                        </a:r>
                        <a:r>
                          <a:rPr lang="en-US" sz="800" b="0" u="none" strike="noStrike" kern="1200" cap="none" dirty="0">
                            <a:solidFill>
                              <a:srgbClr val="002557"/>
                            </a:solidFill>
                            <a:latin typeface="+mn-lt"/>
                            <a:ea typeface="+mn-ea"/>
                            <a:cs typeface="+mn-cs"/>
                          </a:rPr>
                          <a:t>0.0003</a:t>
                        </a:r>
                      </a:p>
                    </a:txBody>
                    <a:tcPr marL="5719" marR="5719" marT="5719"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EFF"/>
                      </a:solidFill>
                    </a:tcPr>
                  </a:tc>
                  <a:tc hMerge="1">
                    <a:txBody>
                      <a:bodyPr/>
                      <a:lstStyle/>
                      <a:p>
                        <a:endParaRPr lang="zh-CN" altLang="en-US"/>
                      </a:p>
                    </a:txBody>
                    <a:tcPr>
                      <a:lnL w="12700" cmpd="sng">
                        <a:noFill/>
                      </a:lnL>
                      <a:lnT w="635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grpSp>
      <p:sp>
        <p:nvSpPr>
          <p:cNvPr id="3" name="Google Shape;17;p14">
            <a:extLst>
              <a:ext uri="{FF2B5EF4-FFF2-40B4-BE49-F238E27FC236}">
                <a16:creationId xmlns:a16="http://schemas.microsoft.com/office/drawing/2014/main" id="{C0892499-F299-C050-2F73-351B85A0061C}"/>
              </a:ext>
            </a:extLst>
          </p:cNvPr>
          <p:cNvSpPr txBox="1">
            <a:spLocks noGrp="1"/>
          </p:cNvSpPr>
          <p:nvPr>
            <p:ph type="body" idx="12" hasCustomPrompt="1"/>
          </p:nvPr>
        </p:nvSpPr>
        <p:spPr>
          <a:xfrm>
            <a:off x="3377583" y="6454761"/>
            <a:ext cx="2400778" cy="235962"/>
          </a:xfrm>
          <a:prstGeom prst="rect">
            <a:avLst/>
          </a:prstGeom>
          <a:noFill/>
          <a:ln>
            <a:noFill/>
          </a:ln>
        </p:spPr>
        <p:txBody>
          <a:bodyPr spcFirstLastPara="1" vert="horz" wrap="square" lIns="0" tIns="0" rIns="0" bIns="0" numCol="1" anchor="ctr" anchorCtr="0" compatLnSpc="1">
            <a:prstTxWarp prst="textNoShape">
              <a:avLst/>
            </a:prstTxWarp>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Presented</a:t>
            </a:r>
            <a:r>
              <a:rPr lang="fr-CH" dirty="0"/>
              <a:t> by: Dr. Frederik </a:t>
            </a:r>
            <a:r>
              <a:rPr lang="fr-CH" dirty="0" err="1"/>
              <a:t>Marmé</a:t>
            </a:r>
            <a:endParaRPr dirty="0"/>
          </a:p>
        </p:txBody>
      </p:sp>
      <p:sp>
        <p:nvSpPr>
          <p:cNvPr id="4" name="Text Placeholder 4">
            <a:extLst>
              <a:ext uri="{FF2B5EF4-FFF2-40B4-BE49-F238E27FC236}">
                <a16:creationId xmlns:a16="http://schemas.microsoft.com/office/drawing/2014/main" id="{26606728-62F0-4AD9-B9A3-F253B41E3E3D}"/>
              </a:ext>
            </a:extLst>
          </p:cNvPr>
          <p:cNvSpPr txBox="1">
            <a:spLocks/>
          </p:cNvSpPr>
          <p:nvPr/>
        </p:nvSpPr>
        <p:spPr>
          <a:xfrm>
            <a:off x="1793196" y="5616570"/>
            <a:ext cx="8511878" cy="456984"/>
          </a:xfrm>
          <a:prstGeom prst="rect">
            <a:avLst/>
          </a:prstGeom>
        </p:spPr>
        <p:txBody>
          <a:bodyPr vert="horz" lIns="68580" tIns="34290" rIns="68580" bIns="3429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30000" noProof="0" dirty="0">
                <a:ln>
                  <a:noFill/>
                </a:ln>
                <a:solidFill>
                  <a:srgbClr val="1E325F"/>
                </a:solidFill>
                <a:effectLst/>
                <a:uLnTx/>
                <a:uFillTx/>
                <a:latin typeface="Arial"/>
                <a:ea typeface="Microsoft YaHei"/>
                <a:sym typeface="Arial"/>
              </a:rPr>
              <a:t>a</a:t>
            </a: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HER2-Low defined as IHC1+, or IHC2+ and ISH-negative/unverified. </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30000" noProof="0" dirty="0">
                <a:ln>
                  <a:noFill/>
                </a:ln>
                <a:solidFill>
                  <a:srgbClr val="1E325F"/>
                </a:solidFill>
                <a:effectLst/>
                <a:uLnTx/>
                <a:uFillTx/>
                <a:latin typeface="Arial"/>
                <a:ea typeface="Microsoft YaHei"/>
                <a:sym typeface="Arial"/>
              </a:rPr>
              <a:t>b</a:t>
            </a: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39 patients with HER2 IHC2+ did not have ISH data documentation available for verification and were presumed to be HER2-low, consistent with the trial eligibility criteria to enroll HER2-negative patients. </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HER2, human epidermal growth factor receptor 2; IHC, immunohistochemistry; ISH, in situ hybridization; PFS, progression-free survival; SG, sacituzumab govitecan; TPC, treatment of physician’s choice.</a:t>
            </a:r>
            <a:br>
              <a:rPr kumimoji="0" lang="en-US" sz="525" b="0" i="0" u="none" strike="noStrike" kern="1200" cap="none" spc="0" normalizeH="0" baseline="0" noProof="0" dirty="0">
                <a:ln>
                  <a:noFill/>
                </a:ln>
                <a:solidFill>
                  <a:srgbClr val="1E325F"/>
                </a:solidFill>
                <a:effectLst/>
                <a:uLnTx/>
                <a:uFillTx/>
                <a:latin typeface="Arial"/>
                <a:ea typeface="Microsoft YaHei"/>
                <a:sym typeface="Arial"/>
              </a:rPr>
            </a:br>
            <a:r>
              <a:rPr kumimoji="0" lang="en-US" sz="525" b="0" i="0" u="none" strike="noStrike" kern="1200" cap="none" spc="0" normalizeH="0" baseline="0" noProof="0" dirty="0">
                <a:ln>
                  <a:noFill/>
                </a:ln>
                <a:solidFill>
                  <a:srgbClr val="1E325F"/>
                </a:solidFill>
                <a:effectLst/>
                <a:uLnTx/>
                <a:uFillTx/>
                <a:latin typeface="Arial"/>
                <a:ea typeface="Microsoft YaHei"/>
                <a:sym typeface="Arial"/>
              </a:rPr>
              <a:t>1.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Rugo</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HS, et al. </a:t>
            </a:r>
            <a:r>
              <a:rPr kumimoji="0" lang="en-US" sz="525" b="0" i="1"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J Clin Oncol</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2022.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doi</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10.1200/JCO.22.01002. (</a:t>
            </a:r>
            <a:r>
              <a:rPr kumimoji="0" lang="en-US" sz="525" b="0" i="0" u="none" strike="noStrike" kern="1200" cap="none" spc="0" normalizeH="0" baseline="0" noProof="0" dirty="0" err="1">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epub</a:t>
            </a:r>
            <a:r>
              <a:rPr kumimoji="0" lang="en-US" sz="525" b="0" i="0" u="none" strike="noStrike" kern="1200" cap="none" spc="0" normalizeH="0" baseline="0" noProof="0" dirty="0">
                <a:ln>
                  <a:noFill/>
                </a:ln>
                <a:solidFill>
                  <a:srgbClr val="1E325F"/>
                </a:solidFill>
                <a:effectLst/>
                <a:uLnTx/>
                <a:uFillTx/>
                <a:latin typeface="Arial"/>
                <a:ea typeface="Calibri" panose="020F0502020204030204" pitchFamily="34" charset="0"/>
                <a:cs typeface="Times New Roman" panose="02020603050405020304" pitchFamily="18" charset="0"/>
                <a:sym typeface="Arial"/>
              </a:rPr>
              <a:t> ahead of print).</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 Adapted from Rugo HS, et al. Sacituzumab govitecan in hormone receptor-positive/human epidermal growth factor receptor 2-negative metastatic breast cancer. </a:t>
            </a:r>
            <a:r>
              <a:rPr kumimoji="0" lang="en-US" sz="525" b="0" i="1"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J Clin Oncol. </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2022. </a:t>
            </a:r>
            <a:r>
              <a:rPr kumimoji="0" lang="en-US" sz="525" b="0" i="0" u="none" strike="noStrike" kern="1200" cap="none" spc="0" normalizeH="0" baseline="0" noProof="0" dirty="0" err="1">
                <a:ln>
                  <a:noFill/>
                </a:ln>
                <a:solidFill>
                  <a:srgbClr val="1E325F"/>
                </a:solidFill>
                <a:effectLst/>
                <a:uLnTx/>
                <a:uFillTx/>
                <a:latin typeface="Arial"/>
                <a:ea typeface="Microsoft YaHei"/>
                <a:cs typeface="Arial" panose="020B0604020202020204" pitchFamily="34" charset="0"/>
                <a:sym typeface="Arial"/>
              </a:rPr>
              <a:t>doi</a:t>
            </a:r>
            <a:r>
              <a:rPr kumimoji="0" lang="en-US" sz="525" b="0" i="0" u="none" strike="noStrike" kern="1200" cap="none" spc="0" normalizeH="0" baseline="0" noProof="0" dirty="0">
                <a:ln>
                  <a:noFill/>
                </a:ln>
                <a:solidFill>
                  <a:srgbClr val="1E325F"/>
                </a:solidFill>
                <a:effectLst/>
                <a:uLnTx/>
                <a:uFillTx/>
                <a:latin typeface="Arial"/>
                <a:ea typeface="Microsoft YaHei"/>
                <a:cs typeface="Arial" panose="020B0604020202020204" pitchFamily="34" charset="0"/>
                <a:sym typeface="Arial"/>
              </a:rPr>
              <a:t>: 10.1200/JCO.22.01002. Reprinted with permission from American Society of Clinical Oncology.</a:t>
            </a:r>
          </a:p>
        </p:txBody>
      </p:sp>
      <p:sp>
        <p:nvSpPr>
          <p:cNvPr id="17" name="Title 1">
            <a:extLst>
              <a:ext uri="{FF2B5EF4-FFF2-40B4-BE49-F238E27FC236}">
                <a16:creationId xmlns:a16="http://schemas.microsoft.com/office/drawing/2014/main" id="{9AE3F9C5-33E2-474A-B201-F08C94DDF3F1}"/>
              </a:ext>
            </a:extLst>
          </p:cNvPr>
          <p:cNvSpPr txBox="1">
            <a:spLocks noGrp="1"/>
          </p:cNvSpPr>
          <p:nvPr>
            <p:ph type="ctrTitle"/>
          </p:nvPr>
        </p:nvSpPr>
        <p:spPr>
          <a:xfrm>
            <a:off x="1884364" y="504953"/>
            <a:ext cx="8408987" cy="574675"/>
          </a:xfrm>
          <a:prstGeom prst="rect">
            <a:avLst/>
          </a:prstGeom>
        </p:spPr>
        <p:txBody>
          <a:bodyPr spcFirstLastPara="1" vert="horz" wrap="square" lIns="38612" tIns="19306" rIns="38612" bIns="19306" numCol="1" rtlCol="0" anchor="b" anchorCtr="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n-US" dirty="0">
                <a:solidFill>
                  <a:schemeClr val="bg1"/>
                </a:solidFill>
              </a:rPr>
              <a:t>Sacituzumab Govitecan vs TPC:</a:t>
            </a:r>
          </a:p>
          <a:p>
            <a:pPr algn="ctr"/>
            <a:r>
              <a:rPr lang="en-US" dirty="0">
                <a:solidFill>
                  <a:schemeClr val="bg1"/>
                </a:solidFill>
              </a:rPr>
              <a:t>Efficacy by HER2 </a:t>
            </a:r>
            <a:r>
              <a:rPr lang="en-US">
                <a:solidFill>
                  <a:schemeClr val="bg1"/>
                </a:solidFill>
              </a:rPr>
              <a:t>status (</a:t>
            </a:r>
            <a:r>
              <a:rPr lang="en-US" dirty="0">
                <a:solidFill>
                  <a:schemeClr val="bg1"/>
                </a:solidFill>
              </a:rPr>
              <a:t>TROPiCS-02)</a:t>
            </a:r>
          </a:p>
        </p:txBody>
      </p:sp>
      <p:sp>
        <p:nvSpPr>
          <p:cNvPr id="5" name="TextBox 4">
            <a:extLst>
              <a:ext uri="{FF2B5EF4-FFF2-40B4-BE49-F238E27FC236}">
                <a16:creationId xmlns:a16="http://schemas.microsoft.com/office/drawing/2014/main" id="{2E2B99D8-8AF4-1B5F-FDF5-7AA05E3FC77C}"/>
              </a:ext>
            </a:extLst>
          </p:cNvPr>
          <p:cNvSpPr txBox="1"/>
          <p:nvPr/>
        </p:nvSpPr>
        <p:spPr>
          <a:xfrm>
            <a:off x="6114542" y="6298069"/>
            <a:ext cx="5665340" cy="274673"/>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2182620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E026FF-8857-42CA-9166-5B68EF94BC53}"/>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
        <p:nvSpPr>
          <p:cNvPr id="5" name="Text Placeholder 4">
            <a:extLst>
              <a:ext uri="{FF2B5EF4-FFF2-40B4-BE49-F238E27FC236}">
                <a16:creationId xmlns:a16="http://schemas.microsoft.com/office/drawing/2014/main" id="{BD48262C-BA2D-406F-B5CE-7589F6BF73E0}"/>
              </a:ext>
            </a:extLst>
          </p:cNvPr>
          <p:cNvSpPr>
            <a:spLocks noGrp="1"/>
          </p:cNvSpPr>
          <p:nvPr>
            <p:ph type="body" sz="quarter" idx="13"/>
          </p:nvPr>
        </p:nvSpPr>
        <p:spPr>
          <a:xfrm>
            <a:off x="304800" y="6063921"/>
            <a:ext cx="10820400" cy="649410"/>
          </a:xfrm>
        </p:spPr>
        <p:txBody>
          <a:bodyPr>
            <a:noAutofit/>
          </a:bodyPr>
          <a:lstStyle/>
          <a:p>
            <a:pPr algn="l"/>
            <a:r>
              <a:rPr lang="en-US" sz="900" dirty="0"/>
              <a:t>*TPC: </a:t>
            </a:r>
            <a:r>
              <a:rPr lang="pt-BR" sz="900" dirty="0"/>
              <a:t>eribulin, vinorelbine, gemcitabine, or capecitabine</a:t>
            </a:r>
            <a:r>
              <a:rPr lang="en-US" sz="900" dirty="0"/>
              <a:t>. </a:t>
            </a:r>
            <a:r>
              <a:rPr lang="en-US" sz="900" baseline="30000" dirty="0">
                <a:ea typeface="MS Mincho" panose="02020609040205080304" pitchFamily="49" charset="-128"/>
              </a:rPr>
              <a:t>†</a:t>
            </a:r>
            <a:r>
              <a:rPr lang="en-US" sz="900" dirty="0"/>
              <a:t>PFS measured by an independent, centralized, and blinded group of radiology experts who assessed tumor response using RECIST 1.1 criteria in patients without brain metastasis. </a:t>
            </a:r>
            <a:r>
              <a:rPr lang="en-US" sz="900" baseline="30000" dirty="0"/>
              <a:t>‡</a:t>
            </a:r>
            <a:r>
              <a:rPr lang="en-US" sz="900" dirty="0"/>
              <a:t>The full population includes all randomized patients (with and without brain metastases). Baseline b</a:t>
            </a:r>
            <a:r>
              <a:rPr lang="en-US" sz="900" i="0" u="none" strike="noStrike" baseline="0" dirty="0"/>
              <a:t>rain MRI only required for patients with known brain metastasis.</a:t>
            </a:r>
            <a:endParaRPr lang="en-US" sz="900" dirty="0"/>
          </a:p>
          <a:p>
            <a:pPr>
              <a:lnSpc>
                <a:spcPct val="100000"/>
              </a:lnSpc>
              <a:spcBef>
                <a:spcPts val="0"/>
              </a:spcBef>
            </a:pPr>
            <a:r>
              <a:rPr lang="en-US" sz="900" dirty="0"/>
              <a:t>ASCO/CAP, American Society of Clinical Oncology/College of American Pathologists; DOR, duration of response; DSMC, Data Safety Monitoring Committee; IV, intravenous; </a:t>
            </a:r>
            <a:r>
              <a:rPr lang="en-US" sz="900" dirty="0" err="1"/>
              <a:t>mTNBC</a:t>
            </a:r>
            <a:r>
              <a:rPr lang="en-US" sz="900" dirty="0"/>
              <a:t>, metastatic triple-negative breast cancer; ORR, objective response rate; OS, overall survival; PFS, progression-free survival; R, randomization; RECIST, Response Evaluation Criteria in Solid Tumors; TTR, time to response.</a:t>
            </a:r>
            <a:br>
              <a:rPr lang="en-US" sz="900" dirty="0">
                <a:solidFill>
                  <a:srgbClr val="FF0000"/>
                </a:solidFill>
              </a:rPr>
            </a:br>
            <a:r>
              <a:rPr lang="en-US" altLang="en-US" sz="900" dirty="0">
                <a:solidFill>
                  <a:srgbClr val="002060"/>
                </a:solidFill>
              </a:rPr>
              <a:t>National Institutes of Health. </a:t>
            </a:r>
            <a:r>
              <a:rPr lang="en-US" altLang="en-US" sz="900" dirty="0">
                <a:solidFill>
                  <a:schemeClr val="tx1">
                    <a:lumMod val="60000"/>
                    <a:lumOff val="40000"/>
                  </a:schemeClr>
                </a:solidFill>
                <a:hlinkClick r:id="rId3">
                  <a:extLst>
                    <a:ext uri="{A12FA001-AC4F-418D-AE19-62706E023703}">
                      <ahyp:hlinkClr xmlns:ahyp="http://schemas.microsoft.com/office/drawing/2018/hyperlinkcolor" val="tx"/>
                    </a:ext>
                  </a:extLst>
                </a:hlinkClick>
              </a:rPr>
              <a:t>https://clinicaltrials.gov/ct2/show/NCT02574455</a:t>
            </a:r>
            <a:r>
              <a:rPr lang="en-US" altLang="en-US" sz="900" dirty="0">
                <a:solidFill>
                  <a:schemeClr val="tx1">
                    <a:lumMod val="60000"/>
                    <a:lumOff val="40000"/>
                  </a:schemeClr>
                </a:solidFill>
              </a:rPr>
              <a:t>.</a:t>
            </a:r>
            <a:endParaRPr lang="en-US" sz="900" dirty="0"/>
          </a:p>
        </p:txBody>
      </p:sp>
      <p:sp>
        <p:nvSpPr>
          <p:cNvPr id="18" name="Rounded Rectangle 12">
            <a:extLst>
              <a:ext uri="{FF2B5EF4-FFF2-40B4-BE49-F238E27FC236}">
                <a16:creationId xmlns:a16="http://schemas.microsoft.com/office/drawing/2014/main" id="{D167FC1A-828A-45EB-AE3A-FED0BC067A07}"/>
              </a:ext>
            </a:extLst>
          </p:cNvPr>
          <p:cNvSpPr/>
          <p:nvPr/>
        </p:nvSpPr>
        <p:spPr>
          <a:xfrm>
            <a:off x="4571929" y="2381492"/>
            <a:ext cx="170693" cy="960120"/>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triangle" w="med" len="med"/>
            <a:tailEnd type="triangle" w="med" len="med"/>
          </a:ln>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cxnSp>
        <p:nvCxnSpPr>
          <p:cNvPr id="19" name="Straight Connector 18">
            <a:extLst>
              <a:ext uri="{FF2B5EF4-FFF2-40B4-BE49-F238E27FC236}">
                <a16:creationId xmlns:a16="http://schemas.microsoft.com/office/drawing/2014/main" id="{FA00F729-5FF9-470F-A563-C9DB9D844335}"/>
              </a:ext>
            </a:extLst>
          </p:cNvPr>
          <p:cNvCxnSpPr>
            <a:cxnSpLocks/>
          </p:cNvCxnSpPr>
          <p:nvPr/>
        </p:nvCxnSpPr>
        <p:spPr>
          <a:xfrm flipH="1">
            <a:off x="3760900" y="2861552"/>
            <a:ext cx="822458" cy="0"/>
          </a:xfrm>
          <a:prstGeom prst="line">
            <a:avLst/>
          </a:prstGeom>
          <a:noFill/>
          <a:ln w="28575" cap="flat" cmpd="sng" algn="ctr">
            <a:solidFill>
              <a:srgbClr val="000000"/>
            </a:solidFill>
            <a:prstDash val="solid"/>
          </a:ln>
        </p:spPr>
      </p:cxnSp>
      <p:cxnSp>
        <p:nvCxnSpPr>
          <p:cNvPr id="20" name="Straight Connector 19">
            <a:extLst>
              <a:ext uri="{FF2B5EF4-FFF2-40B4-BE49-F238E27FC236}">
                <a16:creationId xmlns:a16="http://schemas.microsoft.com/office/drawing/2014/main" id="{02B7004D-ABDC-4511-8CE1-2EA6101325A2}"/>
              </a:ext>
            </a:extLst>
          </p:cNvPr>
          <p:cNvCxnSpPr>
            <a:cxnSpLocks/>
          </p:cNvCxnSpPr>
          <p:nvPr/>
        </p:nvCxnSpPr>
        <p:spPr>
          <a:xfrm>
            <a:off x="7748954" y="2830751"/>
            <a:ext cx="1058411" cy="0"/>
          </a:xfrm>
          <a:prstGeom prst="line">
            <a:avLst/>
          </a:prstGeom>
          <a:noFill/>
          <a:ln w="28575" cap="flat" cmpd="sng" algn="ctr">
            <a:solidFill>
              <a:srgbClr val="000000"/>
            </a:solidFill>
            <a:prstDash val="solid"/>
            <a:headEnd type="none" w="med" len="med"/>
            <a:tailEnd type="triangle" w="med" len="med"/>
          </a:ln>
        </p:spPr>
      </p:cxnSp>
      <p:sp>
        <p:nvSpPr>
          <p:cNvPr id="21" name="Rounded Rectangle 12">
            <a:extLst>
              <a:ext uri="{FF2B5EF4-FFF2-40B4-BE49-F238E27FC236}">
                <a16:creationId xmlns:a16="http://schemas.microsoft.com/office/drawing/2014/main" id="{94047620-9A0A-410F-8A42-7C495D4946B6}"/>
              </a:ext>
            </a:extLst>
          </p:cNvPr>
          <p:cNvSpPr/>
          <p:nvPr/>
        </p:nvSpPr>
        <p:spPr>
          <a:xfrm rot="10800000">
            <a:off x="7267415" y="2381492"/>
            <a:ext cx="170694" cy="960120"/>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rgbClr val="000000"/>
            </a:solidFill>
            <a:prstDash val="solid"/>
            <a:headEnd type="none" w="med" len="med"/>
            <a:tailEnd type="none" w="med" len="med"/>
          </a:ln>
        </p:spPr>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sp>
        <p:nvSpPr>
          <p:cNvPr id="22" name="Rectangle: Rounded Corners 21">
            <a:extLst>
              <a:ext uri="{FF2B5EF4-FFF2-40B4-BE49-F238E27FC236}">
                <a16:creationId xmlns:a16="http://schemas.microsoft.com/office/drawing/2014/main" id="{22519F74-5AD0-46F7-8A3A-C9A98307D679}"/>
              </a:ext>
            </a:extLst>
          </p:cNvPr>
          <p:cNvSpPr/>
          <p:nvPr/>
        </p:nvSpPr>
        <p:spPr>
          <a:xfrm>
            <a:off x="1681853" y="1828801"/>
            <a:ext cx="2351072" cy="2387383"/>
          </a:xfrm>
          <a:prstGeom prst="roundRect">
            <a:avLst>
              <a:gd name="adj" fmla="val 0"/>
            </a:avLst>
          </a:prstGeom>
          <a:pattFill prst="pct5">
            <a:fgClr>
              <a:srgbClr val="FFFFFF">
                <a:lumMod val="95000"/>
              </a:srgbClr>
            </a:fgClr>
            <a:bgClr>
              <a:sysClr val="window" lastClr="FFFFFF"/>
            </a:bgClr>
          </a:pattFill>
          <a:ln w="12700" cap="flat" cmpd="sng" algn="ctr">
            <a:solidFill>
              <a:srgbClr val="262261"/>
            </a:solidFill>
            <a:prstDash val="solid"/>
          </a:ln>
          <a:effectLst/>
        </p:spPr>
        <p:txBody>
          <a:bodyPr rtlCol="0" anchor="ctr"/>
          <a:lstStyle/>
          <a:p>
            <a:pPr marL="0" marR="0" lvl="0" indent="0" algn="ctr" defTabSz="914378" rtl="0" eaLnBrk="1" fontAlgn="auto" latinLnBrk="0" hangingPunct="1">
              <a:lnSpc>
                <a:spcPct val="95000"/>
              </a:lnSpc>
              <a:spcBef>
                <a:spcPts val="45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Metastatic TNBC</a:t>
            </a:r>
          </a:p>
          <a:p>
            <a:pPr marL="0" marR="0" lvl="0" indent="0" algn="ctr" defTabSz="914378" rtl="0" eaLnBrk="1" fontAlgn="auto" latinLnBrk="0" hangingPunct="1">
              <a:lnSpc>
                <a:spcPct val="95000"/>
              </a:lnSpc>
              <a:spcBef>
                <a:spcPts val="45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(per ASCO/CAP)</a:t>
            </a:r>
            <a:endParaRPr kumimoji="0" lang="en-US" sz="1350"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a:p>
            <a:pPr marL="0" marR="0" lvl="0" indent="0" algn="ctr" defTabSz="914378" rtl="0" eaLnBrk="1" fontAlgn="auto" latinLnBrk="0" hangingPunct="1">
              <a:lnSpc>
                <a:spcPct val="95000"/>
              </a:lnSpc>
              <a:spcBef>
                <a:spcPts val="45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≥2 chemotherapies for advanced disease </a:t>
            </a:r>
          </a:p>
          <a:p>
            <a:pPr marL="0" marR="0" lvl="0" indent="0" algn="ctr" defTabSz="914378" rtl="0" eaLnBrk="1" fontAlgn="auto" latinLnBrk="0" hangingPunct="1">
              <a:lnSpc>
                <a:spcPct val="95000"/>
              </a:lnSpc>
              <a:spcBef>
                <a:spcPts val="45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[no upper limit;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sym typeface="Symbol" panose="05050102010706020507" pitchFamily="18" charset="2"/>
              </a:rPr>
              <a:t>1 of the required prior regimens could be from progression that occurred within a 12-month period after completion of (neo)adjuvant therapy)]</a:t>
            </a:r>
          </a:p>
          <a:p>
            <a:pPr marL="0" marR="0" lvl="0" indent="0" algn="ctr" defTabSz="914378" rtl="0" eaLnBrk="1" fontAlgn="base" latinLnBrk="0" hangingPunct="1">
              <a:lnSpc>
                <a:spcPct val="95000"/>
              </a:lnSpc>
              <a:spcBef>
                <a:spcPts val="45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sym typeface="Symbol" panose="05050102010706020507" pitchFamily="18" charset="2"/>
              </a:rPr>
              <a:t>N=529</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endParaRPr>
          </a:p>
        </p:txBody>
      </p:sp>
      <p:sp>
        <p:nvSpPr>
          <p:cNvPr id="23" name="Rectangle: Rounded Corners 22">
            <a:extLst>
              <a:ext uri="{FF2B5EF4-FFF2-40B4-BE49-F238E27FC236}">
                <a16:creationId xmlns:a16="http://schemas.microsoft.com/office/drawing/2014/main" id="{30ED79CD-C6E4-4C6D-94EC-02E05E224E36}"/>
              </a:ext>
            </a:extLst>
          </p:cNvPr>
          <p:cNvSpPr/>
          <p:nvPr/>
        </p:nvSpPr>
        <p:spPr>
          <a:xfrm>
            <a:off x="4738760" y="1952462"/>
            <a:ext cx="2549356" cy="889178"/>
          </a:xfrm>
          <a:prstGeom prst="roundRect">
            <a:avLst>
              <a:gd name="adj" fmla="val 0"/>
            </a:avLst>
          </a:prstGeom>
          <a:solidFill>
            <a:srgbClr val="4EB0B2"/>
          </a:solidFill>
          <a:ln w="25400" cap="flat" cmpd="sng" algn="ctr">
            <a:noFill/>
            <a:prstDash val="solid"/>
          </a:ln>
          <a:effectLst>
            <a:outerShdw blurRad="76200" algn="ctr" rotWithShape="0">
              <a:prstClr val="black">
                <a:alpha val="35000"/>
              </a:prstClr>
            </a:out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75"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Sacituzumab Govitecan (SG) </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75"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10 mg/kg IV                                  days 1 &amp; 8, every 21-day cycle</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(n=267)</a:t>
            </a:r>
          </a:p>
        </p:txBody>
      </p:sp>
      <p:sp>
        <p:nvSpPr>
          <p:cNvPr id="24" name="Rectangle: Rounded Corners 23">
            <a:extLst>
              <a:ext uri="{FF2B5EF4-FFF2-40B4-BE49-F238E27FC236}">
                <a16:creationId xmlns:a16="http://schemas.microsoft.com/office/drawing/2014/main" id="{90364262-A0E1-4D94-A0EF-F4CADE4C7821}"/>
              </a:ext>
            </a:extLst>
          </p:cNvPr>
          <p:cNvSpPr/>
          <p:nvPr/>
        </p:nvSpPr>
        <p:spPr>
          <a:xfrm>
            <a:off x="4738760" y="2946635"/>
            <a:ext cx="2547096" cy="915509"/>
          </a:xfrm>
          <a:prstGeom prst="roundRect">
            <a:avLst>
              <a:gd name="adj" fmla="val 0"/>
            </a:avLst>
          </a:prstGeom>
          <a:solidFill>
            <a:srgbClr val="D9D9D9"/>
          </a:solidFill>
          <a:ln w="25400" cap="flat" cmpd="sng" algn="ctr">
            <a:noFill/>
            <a:prstDash val="solid"/>
          </a:ln>
          <a:effectLst>
            <a:outerShdw blurRad="76200" algn="ctr" rotWithShape="0">
              <a:prstClr val="black">
                <a:alpha val="35000"/>
              </a:prstClr>
            </a:outerShdw>
          </a:effectLst>
        </p:spPr>
        <p:txBody>
          <a:bodyPr lIns="34290" rIns="34290" rtlCol="0" anchor="ctr"/>
          <a:lstStyle/>
          <a:p>
            <a:pPr marL="0" marR="0" lvl="0" indent="0" algn="ctr" defTabSz="914378" rtl="0" eaLnBrk="1" fontAlgn="base" latinLnBrk="0" hangingPunct="1">
              <a:lnSpc>
                <a:spcPct val="90000"/>
              </a:lnSpc>
              <a:spcBef>
                <a:spcPts val="300"/>
              </a:spcBef>
              <a:spcAft>
                <a:spcPct val="0"/>
              </a:spcAft>
              <a:buClrTx/>
              <a:buSzTx/>
              <a:buFontTx/>
              <a:buNone/>
              <a:tabLst/>
              <a:defRPr/>
            </a:pPr>
            <a:r>
              <a:rPr kumimoji="0" lang="en-US" sz="1275"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Treatment of Physician’s Choice (TPC)* </a:t>
            </a:r>
            <a:br>
              <a:rPr kumimoji="0" lang="en-GB" sz="1275" b="1"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br>
            <a:r>
              <a:rPr kumimoji="0" lang="en-GB" sz="1050" b="0" i="0" u="none" strike="noStrike" kern="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(n=262) </a:t>
            </a:r>
          </a:p>
        </p:txBody>
      </p:sp>
      <p:sp>
        <p:nvSpPr>
          <p:cNvPr id="25" name="AutoShape 26">
            <a:extLst>
              <a:ext uri="{FF2B5EF4-FFF2-40B4-BE49-F238E27FC236}">
                <a16:creationId xmlns:a16="http://schemas.microsoft.com/office/drawing/2014/main" id="{D68ACBE6-759D-4900-AE73-A31BE3F483A8}"/>
              </a:ext>
            </a:extLst>
          </p:cNvPr>
          <p:cNvSpPr>
            <a:spLocks noChangeArrowheads="1"/>
          </p:cNvSpPr>
          <p:nvPr/>
        </p:nvSpPr>
        <p:spPr bwMode="auto">
          <a:xfrm>
            <a:off x="8807365" y="1927031"/>
            <a:ext cx="1561858" cy="2086730"/>
          </a:xfrm>
          <a:prstGeom prst="rect">
            <a:avLst/>
          </a:prstGeom>
          <a:solidFill>
            <a:schemeClr val="bg1"/>
          </a:solidFill>
          <a:ln>
            <a:solidFill>
              <a:srgbClr val="002060"/>
            </a:solidFill>
          </a:ln>
          <a:effectLst/>
          <a:scene3d>
            <a:camera prst="orthographicFront">
              <a:rot lat="0" lon="0" rev="0"/>
            </a:camera>
            <a:lightRig rig="threePt" dir="t">
              <a:rot lat="0" lon="0" rev="1200000"/>
            </a:lightRig>
          </a:scene3d>
          <a:sp3d/>
        </p:spPr>
        <p:txBody>
          <a:bodyPr/>
          <a:lstStyle>
            <a:lvl1pPr eaLnBrk="0" hangingPunct="0">
              <a:defRPr kumimoji="1" sz="1200">
                <a:solidFill>
                  <a:schemeClr val="tx1"/>
                </a:solidFill>
                <a:latin typeface="Arial" pitchFamily="34" charset="0"/>
                <a:ea typeface="HGP創英角ｺﾞｼｯｸUB"/>
                <a:cs typeface="HGP創英角ｺﾞｼｯｸUB"/>
              </a:defRPr>
            </a:lvl1pPr>
            <a:lvl2pPr marL="742950" indent="-285750" eaLnBrk="0" hangingPunct="0">
              <a:defRPr kumimoji="1" sz="1200">
                <a:solidFill>
                  <a:schemeClr val="tx1"/>
                </a:solidFill>
                <a:latin typeface="Arial" pitchFamily="34" charset="0"/>
                <a:ea typeface="HGP創英角ｺﾞｼｯｸUB"/>
                <a:cs typeface="HGP創英角ｺﾞｼｯｸUB"/>
              </a:defRPr>
            </a:lvl2pPr>
            <a:lvl3pPr marL="1143000" indent="-228600" eaLnBrk="0" hangingPunct="0">
              <a:defRPr kumimoji="1" sz="1200">
                <a:solidFill>
                  <a:schemeClr val="tx1"/>
                </a:solidFill>
                <a:latin typeface="Arial" pitchFamily="34" charset="0"/>
                <a:ea typeface="HGP創英角ｺﾞｼｯｸUB"/>
                <a:cs typeface="HGP創英角ｺﾞｼｯｸUB"/>
              </a:defRPr>
            </a:lvl3pPr>
            <a:lvl4pPr marL="1600200" indent="-228600" eaLnBrk="0" hangingPunct="0">
              <a:defRPr kumimoji="1" sz="1200">
                <a:solidFill>
                  <a:schemeClr val="tx1"/>
                </a:solidFill>
                <a:latin typeface="Arial" pitchFamily="34" charset="0"/>
                <a:ea typeface="HGP創英角ｺﾞｼｯｸUB"/>
                <a:cs typeface="HGP創英角ｺﾞｼｯｸUB"/>
              </a:defRPr>
            </a:lvl4pPr>
            <a:lvl5pPr marL="2057400" indent="-228600" eaLnBrk="0" hangingPunct="0">
              <a:defRPr kumimoji="1" sz="1200">
                <a:solidFill>
                  <a:schemeClr val="tx1"/>
                </a:solidFill>
                <a:latin typeface="Arial" pitchFamily="34" charset="0"/>
                <a:ea typeface="HGP創英角ｺﾞｼｯｸUB"/>
                <a:cs typeface="HGP創英角ｺﾞｼｯｸUB"/>
              </a:defRPr>
            </a:lvl5pPr>
            <a:lvl6pPr marL="25146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6pPr>
            <a:lvl7pPr marL="29718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7pPr>
            <a:lvl8pPr marL="34290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8pPr>
            <a:lvl9pPr marL="3886200" indent="-228600" eaLnBrk="0" fontAlgn="base" hangingPunct="0">
              <a:spcBef>
                <a:spcPct val="0"/>
              </a:spcBef>
              <a:spcAft>
                <a:spcPct val="0"/>
              </a:spcAft>
              <a:defRPr kumimoji="1" sz="1200">
                <a:solidFill>
                  <a:schemeClr val="tx1"/>
                </a:solidFill>
                <a:latin typeface="Arial" pitchFamily="34" charset="0"/>
                <a:ea typeface="HGP創英角ｺﾞｼｯｸUB"/>
                <a:cs typeface="HGP創英角ｺﾞｼｯｸUB"/>
              </a:defRPr>
            </a:lvl9pPr>
          </a:lstStyle>
          <a:p>
            <a:pPr marL="170260" marR="0" lvl="0" indent="0" algn="l" defTabSz="685800" rtl="0" eaLnBrk="1" fontAlgn="auto" latinLnBrk="0" hangingPunct="1">
              <a:lnSpc>
                <a:spcPct val="100000"/>
              </a:lnSpc>
              <a:spcBef>
                <a:spcPct val="0"/>
              </a:spcBef>
              <a:spcAft>
                <a:spcPct val="0"/>
              </a:spcAft>
              <a:buClrTx/>
              <a:buSzTx/>
              <a:buFontTx/>
              <a:buNone/>
              <a:tabLst/>
              <a:defRPr/>
            </a:pPr>
            <a:r>
              <a:rPr kumimoji="0" lang="en-US" altLang="en-US" sz="1350" b="1"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rPr>
              <a:t>Endpoints</a:t>
            </a:r>
            <a:endParaRPr kumimoji="0" lang="en-US" altLang="en-US" sz="600" b="1"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endParaRPr>
          </a:p>
          <a:p>
            <a:pPr marL="346472" marR="0" lvl="0" indent="-176213" algn="l" defTabSz="685800" rtl="0" eaLnBrk="1" fontAlgn="auto" latinLnBrk="0" hangingPunct="1">
              <a:lnSpc>
                <a:spcPct val="100000"/>
              </a:lnSpc>
              <a:spcBef>
                <a:spcPct val="0"/>
              </a:spcBef>
              <a:spcAft>
                <a:spcPct val="0"/>
              </a:spcAft>
              <a:buClrTx/>
              <a:buSzTx/>
              <a:buFontTx/>
              <a:buNone/>
              <a:tabLst/>
              <a:defRPr/>
            </a:pPr>
            <a:endParaRPr kumimoji="0" lang="en-US" altLang="en-US" sz="1200" b="1"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endParaRPr>
          </a:p>
          <a:p>
            <a:pPr marL="346472" marR="0" lvl="0" indent="-176213" algn="l" defTabSz="685800" rtl="0" eaLnBrk="1" fontAlgn="auto"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rPr>
              <a:t>Primary </a:t>
            </a:r>
          </a:p>
          <a:p>
            <a:pPr marL="346472" marR="0" lvl="0" indent="-176213" algn="l" defTabSz="6858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rPr>
              <a:t>PFS</a:t>
            </a:r>
            <a:r>
              <a:rPr kumimoji="0" lang="en-US" altLang="en-US" sz="1200" b="0" i="0" u="none" strike="noStrike" kern="0" cap="none" spc="0" normalizeH="0" baseline="30000" noProof="0" dirty="0">
                <a:ln>
                  <a:noFill/>
                </a:ln>
                <a:solidFill>
                  <a:srgbClr val="000000"/>
                </a:solidFill>
                <a:effectLst/>
                <a:uLnTx/>
                <a:uFillTx/>
                <a:latin typeface="Arial" pitchFamily="34" charset="0"/>
                <a:ea typeface="MS PGothic" pitchFamily="50" charset="-128"/>
                <a:cs typeface="Arial" panose="020B0604020202020204" pitchFamily="34" charset="0"/>
              </a:rPr>
              <a:t>†</a:t>
            </a:r>
          </a:p>
          <a:p>
            <a:pPr marL="346472" marR="0" lvl="0" indent="-176213" algn="l" defTabSz="685800" rtl="0" eaLnBrk="1" fontAlgn="auto"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itchFamily="34" charset="0"/>
                <a:ea typeface="MS PGothic" pitchFamily="50" charset="-128"/>
                <a:cs typeface="Arial" panose="020B0604020202020204" pitchFamily="34" charset="0"/>
              </a:rPr>
              <a:t>Secondary </a:t>
            </a:r>
            <a:endParaRPr kumimoji="0" lang="en-US" altLang="en-US" sz="1200" b="0" i="0" u="none" strike="noStrike" kern="0" cap="none" spc="0" normalizeH="0" baseline="0" noProof="0" dirty="0">
              <a:ln>
                <a:noFill/>
              </a:ln>
              <a:solidFill>
                <a:srgbClr val="000000"/>
              </a:solidFill>
              <a:effectLst/>
              <a:uLnTx/>
              <a:uFillTx/>
              <a:latin typeface="Arial" pitchFamily="34" charset="0"/>
              <a:ea typeface="HGP創英角ｺﾞｼｯｸUB"/>
              <a:cs typeface="Arial" panose="020B0604020202020204" pitchFamily="34" charset="0"/>
            </a:endParaRPr>
          </a:p>
          <a:p>
            <a:pPr marL="346472" marR="0" lvl="0" indent="-1762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latin typeface="Arial" pitchFamily="34" charset="0"/>
                <a:ea typeface="HGP創英角ｺﾞｼｯｸUB"/>
                <a:cs typeface="Arial" panose="020B0604020202020204" pitchFamily="34" charset="0"/>
              </a:rPr>
              <a:t>PFS for the full population</a:t>
            </a:r>
            <a:r>
              <a:rPr kumimoji="0" lang="en-US" altLang="en-US" sz="1200" b="0" i="0" u="none" strike="noStrike" kern="0" cap="none" spc="0" normalizeH="0" baseline="30000" noProof="0" dirty="0">
                <a:ln>
                  <a:noFill/>
                </a:ln>
                <a:solidFill>
                  <a:srgbClr val="000000"/>
                </a:solidFill>
                <a:effectLst/>
                <a:uLnTx/>
                <a:uFillTx/>
                <a:latin typeface="Arial" pitchFamily="34" charset="0"/>
                <a:ea typeface="HGP創英角ｺﾞｼｯｸUB"/>
                <a:cs typeface="Arial" panose="020B0604020202020204" pitchFamily="34" charset="0"/>
              </a:rPr>
              <a:t>‡</a:t>
            </a:r>
          </a:p>
          <a:p>
            <a:pPr marL="346472" marR="0" lvl="0" indent="-1762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000000"/>
                </a:solidFill>
                <a:effectLst/>
                <a:uLnTx/>
                <a:uFillTx/>
                <a:latin typeface="Arial" pitchFamily="34" charset="0"/>
                <a:ea typeface="HGP創英角ｺﾞｼｯｸUB"/>
                <a:cs typeface="Arial" panose="020B0604020202020204" pitchFamily="34" charset="0"/>
              </a:rPr>
              <a:t>OS, ORR, DOR, TTR, safety</a:t>
            </a:r>
          </a:p>
          <a:p>
            <a:pPr marL="0" marR="0" lvl="0" indent="0" algn="l" defTabSz="685800" rtl="0" eaLnBrk="1" fontAlgn="auto" latinLnBrk="0" hangingPunct="1">
              <a:lnSpc>
                <a:spcPct val="100000"/>
              </a:lnSpc>
              <a:spcBef>
                <a:spcPct val="0"/>
              </a:spcBef>
              <a:spcAft>
                <a:spcPct val="0"/>
              </a:spcAft>
              <a:buClrTx/>
              <a:buSzTx/>
              <a:buFontTx/>
              <a:buNone/>
              <a:tabLst/>
              <a:defRPr/>
            </a:pPr>
            <a:endParaRPr kumimoji="0" lang="en-US" altLang="en-US" sz="1200" b="1" i="0" u="none" strike="noStrike" kern="0" cap="none" spc="0" normalizeH="0" baseline="0" noProof="0" dirty="0">
              <a:ln>
                <a:noFill/>
              </a:ln>
              <a:solidFill>
                <a:srgbClr val="000000"/>
              </a:solidFill>
              <a:effectLst/>
              <a:uLnTx/>
              <a:uFillTx/>
              <a:latin typeface="Arial" pitchFamily="34" charset="0"/>
              <a:ea typeface="HGP創英角ｺﾞｼｯｸUB"/>
              <a:cs typeface="Arial" panose="020B0604020202020204" pitchFamily="34" charset="0"/>
            </a:endParaRPr>
          </a:p>
        </p:txBody>
      </p:sp>
      <p:sp>
        <p:nvSpPr>
          <p:cNvPr id="27" name="Oval 26">
            <a:extLst>
              <a:ext uri="{FF2B5EF4-FFF2-40B4-BE49-F238E27FC236}">
                <a16:creationId xmlns:a16="http://schemas.microsoft.com/office/drawing/2014/main" id="{60001D8B-BB96-494D-B5D6-78E1FB476AF3}"/>
              </a:ext>
            </a:extLst>
          </p:cNvPr>
          <p:cNvSpPr/>
          <p:nvPr/>
        </p:nvSpPr>
        <p:spPr>
          <a:xfrm>
            <a:off x="4032926" y="2609340"/>
            <a:ext cx="717265" cy="543044"/>
          </a:xfrm>
          <a:prstGeom prst="ellipse">
            <a:avLst/>
          </a:prstGeom>
          <a:solidFill>
            <a:sysClr val="window" lastClr="FFFFFF">
              <a:lumMod val="50000"/>
            </a:sysClr>
          </a:solidFill>
          <a:ln w="12700" cap="flat" cmpd="sng" algn="ctr">
            <a:solidFill>
              <a:srgbClr val="4472C4">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icrosoft YaHei"/>
                <a:cs typeface="Arial" panose="020B0604020202020204" pitchFamily="34" charset="0"/>
              </a:rPr>
              <a:t>R </a:t>
            </a: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icrosoft YaHei"/>
                <a:cs typeface="Arial" panose="020B0604020202020204" pitchFamily="34" charset="0"/>
              </a:rPr>
              <a:t>1:1</a:t>
            </a:r>
          </a:p>
        </p:txBody>
      </p:sp>
      <p:sp>
        <p:nvSpPr>
          <p:cNvPr id="29" name="TextBox 28">
            <a:extLst>
              <a:ext uri="{FF2B5EF4-FFF2-40B4-BE49-F238E27FC236}">
                <a16:creationId xmlns:a16="http://schemas.microsoft.com/office/drawing/2014/main" id="{98AD7F5F-A548-4D0C-8CE0-90E33F7E31DF}"/>
              </a:ext>
            </a:extLst>
          </p:cNvPr>
          <p:cNvSpPr txBox="1"/>
          <p:nvPr/>
        </p:nvSpPr>
        <p:spPr>
          <a:xfrm>
            <a:off x="1570846" y="4264372"/>
            <a:ext cx="1017071" cy="24237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75"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NCT02574455</a:t>
            </a:r>
          </a:p>
        </p:txBody>
      </p:sp>
      <p:sp>
        <p:nvSpPr>
          <p:cNvPr id="30" name="Rectangle 29">
            <a:extLst>
              <a:ext uri="{FF2B5EF4-FFF2-40B4-BE49-F238E27FC236}">
                <a16:creationId xmlns:a16="http://schemas.microsoft.com/office/drawing/2014/main" id="{B23FC712-48AD-4D4D-B249-B950BE7F1810}"/>
              </a:ext>
            </a:extLst>
          </p:cNvPr>
          <p:cNvSpPr/>
          <p:nvPr/>
        </p:nvSpPr>
        <p:spPr>
          <a:xfrm>
            <a:off x="4280237" y="4086382"/>
            <a:ext cx="3836731" cy="76174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icrosoft YaHei"/>
              </a:rPr>
              <a:t>Stratification factors</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icrosoft YaHei"/>
            </a:endParaRPr>
          </a:p>
          <a:p>
            <a:pPr marL="214313" marR="0" lvl="0" indent="-2143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rPr>
              <a:t>Number of prior chemotherapies (2-3 vs &gt;3)</a:t>
            </a:r>
          </a:p>
          <a:p>
            <a:pPr marL="214313" marR="0" lvl="0" indent="-2143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rPr>
              <a:t>Geographic region (North America vs Europe)</a:t>
            </a:r>
          </a:p>
          <a:p>
            <a:pPr marL="214313" marR="0" lvl="0" indent="-214313"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rPr>
              <a:t>Presence/absence of known brain metastases (yes/no)</a:t>
            </a:r>
          </a:p>
        </p:txBody>
      </p:sp>
      <p:sp>
        <p:nvSpPr>
          <p:cNvPr id="31" name="Rectangle 30">
            <a:extLst>
              <a:ext uri="{FF2B5EF4-FFF2-40B4-BE49-F238E27FC236}">
                <a16:creationId xmlns:a16="http://schemas.microsoft.com/office/drawing/2014/main" id="{3766BC1F-C3B8-4E1F-A8D1-51C6378700AF}"/>
              </a:ext>
            </a:extLst>
          </p:cNvPr>
          <p:cNvSpPr/>
          <p:nvPr/>
        </p:nvSpPr>
        <p:spPr>
          <a:xfrm>
            <a:off x="1714510" y="4767888"/>
            <a:ext cx="8828294" cy="923330"/>
          </a:xfrm>
          <a:prstGeom prst="rect">
            <a:avLst/>
          </a:prstGeom>
          <a:ln>
            <a:noFill/>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AAE2CA">
                    <a:lumMod val="75000"/>
                  </a:srgbClr>
                </a:solidFill>
                <a:effectLst/>
                <a:uLnTx/>
                <a:uFillTx/>
                <a:latin typeface="Arial" panose="020B0604020202020204" pitchFamily="34" charset="0"/>
                <a:ea typeface="Microsoft YaHei"/>
                <a:cs typeface="Arial" panose="020B0604020202020204" pitchFamily="34" charset="0"/>
              </a:rPr>
              <a:t>ASCENT was halted early due to compelling evidence of efficacy per unanimous DSMC recommendation.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AAE2CA">
                    <a:lumMod val="75000"/>
                  </a:srgbClr>
                </a:solidFill>
                <a:effectLst/>
                <a:uLnTx/>
                <a:uFillTx/>
                <a:latin typeface="Arial" panose="020B0604020202020204" pitchFamily="34" charset="0"/>
                <a:ea typeface="Microsoft YaHei"/>
                <a:cs typeface="Arial" panose="020B0604020202020204" pitchFamily="34" charset="0"/>
              </a:rPr>
              <a:t> </a:t>
            </a:r>
          </a:p>
        </p:txBody>
      </p:sp>
      <p:sp>
        <p:nvSpPr>
          <p:cNvPr id="32" name="TextBox 31">
            <a:extLst>
              <a:ext uri="{FF2B5EF4-FFF2-40B4-BE49-F238E27FC236}">
                <a16:creationId xmlns:a16="http://schemas.microsoft.com/office/drawing/2014/main" id="{20CE2EC9-872D-4B20-8A16-17E8878C1566}"/>
              </a:ext>
            </a:extLst>
          </p:cNvPr>
          <p:cNvSpPr txBox="1"/>
          <p:nvPr/>
        </p:nvSpPr>
        <p:spPr>
          <a:xfrm>
            <a:off x="8705915" y="4033674"/>
            <a:ext cx="183583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tab pos="939404" algn="l"/>
              </a:tabLst>
              <a:defRPr/>
            </a:pPr>
            <a:r>
              <a:rPr kumimoji="0" lang="en-US" sz="1050" b="1" i="0" u="none" strike="noStrike" kern="1200" cap="none" spc="0" normalizeH="0" baseline="0" noProof="0" dirty="0">
                <a:ln>
                  <a:noFill/>
                </a:ln>
                <a:solidFill>
                  <a:srgbClr val="262261"/>
                </a:solidFill>
                <a:effectLst/>
                <a:uLnTx/>
                <a:uFillTx/>
                <a:latin typeface="Arial" panose="020B0604020202020204" pitchFamily="34" charset="0"/>
                <a:ea typeface="Microsoft YaHei"/>
                <a:cs typeface="Arial" panose="020B0604020202020204" pitchFamily="34" charset="0"/>
              </a:rPr>
              <a:t>Data cutoff</a:t>
            </a: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a:t>
            </a: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March 11, 2020</a:t>
            </a:r>
            <a:endParaRPr kumimoji="0" lang="en-US" sz="1050" b="1" i="0" u="none" strike="noStrike" kern="1200" cap="none" spc="0" normalizeH="0" baseline="0" noProof="0" dirty="0">
              <a:ln>
                <a:noFill/>
              </a:ln>
              <a:solidFill>
                <a:srgbClr val="FFFFFF"/>
              </a:solidFill>
              <a:effectLst/>
              <a:uLnTx/>
              <a:uFillTx/>
              <a:latin typeface="Calibri" panose="020F0502020204030204"/>
              <a:ea typeface="Microsoft YaHei"/>
            </a:endParaRPr>
          </a:p>
        </p:txBody>
      </p:sp>
      <p:sp>
        <p:nvSpPr>
          <p:cNvPr id="34" name="Rounded Rectangle 24">
            <a:extLst>
              <a:ext uri="{FF2B5EF4-FFF2-40B4-BE49-F238E27FC236}">
                <a16:creationId xmlns:a16="http://schemas.microsoft.com/office/drawing/2014/main" id="{6D6D5C0F-6ED5-4871-9704-4CD785E7A77C}"/>
              </a:ext>
            </a:extLst>
          </p:cNvPr>
          <p:cNvSpPr/>
          <p:nvPr/>
        </p:nvSpPr>
        <p:spPr>
          <a:xfrm>
            <a:off x="7587534" y="2330798"/>
            <a:ext cx="1067577" cy="1113516"/>
          </a:xfrm>
          <a:prstGeom prst="roundRect">
            <a:avLst>
              <a:gd name="adj" fmla="val 8826"/>
            </a:avLst>
          </a:prstGeom>
          <a:solidFill>
            <a:schemeClr val="bg1">
              <a:lumMod val="85000"/>
            </a:schemeClr>
          </a:solidFill>
          <a:ln w="19050">
            <a:noFill/>
          </a:ln>
          <a:effectLst/>
        </p:spPr>
        <p:txBody>
          <a:bodyPr wrap="square" lIns="137160" anchor="ctr">
            <a:noAutofit/>
          </a:bodyPr>
          <a:lstStyle/>
          <a:p>
            <a:pPr marL="0" marR="0" lvl="0" indent="0" algn="ctr" defTabSz="685800" rtl="0" eaLnBrk="1" fontAlgn="auto" latinLnBrk="0" hangingPunct="1">
              <a:lnSpc>
                <a:spcPct val="100000"/>
              </a:lnSpc>
              <a:spcBef>
                <a:spcPts val="450"/>
              </a:spcBef>
              <a:spcAft>
                <a:spcPts val="225"/>
              </a:spcAft>
              <a:buClr>
                <a:srgbClr val="4CACA8"/>
              </a:buClr>
              <a:buSzTx/>
              <a:buFontTx/>
              <a:buNone/>
              <a:tabLst/>
              <a:defRPr/>
            </a:pPr>
            <a:r>
              <a:rPr kumimoji="0" lang="en-US" altLang="en-US" sz="900" b="1" i="0" u="none" strike="noStrike" kern="1200" cap="none" spc="0" normalizeH="0" baseline="0" noProof="0" dirty="0">
                <a:ln>
                  <a:noFill/>
                </a:ln>
                <a:solidFill>
                  <a:srgbClr val="262261"/>
                </a:solidFill>
                <a:effectLst/>
                <a:uLnTx/>
                <a:uFillTx/>
                <a:latin typeface="Arial" panose="020B0604020202020204"/>
                <a:ea typeface="Microsoft YaHei"/>
                <a:cs typeface="+mn-cs"/>
              </a:rPr>
              <a:t>Continue treatment until progression or unacceptable toxicity</a:t>
            </a:r>
            <a:endParaRPr kumimoji="0" lang="en-US" altLang="en-US" sz="825" b="1" i="0" u="none" strike="noStrike" kern="1200" cap="none" spc="0" normalizeH="0" baseline="0" noProof="0" dirty="0">
              <a:ln>
                <a:noFill/>
              </a:ln>
              <a:solidFill>
                <a:srgbClr val="262261"/>
              </a:solidFill>
              <a:effectLst/>
              <a:uLnTx/>
              <a:uFillTx/>
              <a:latin typeface="Arial" panose="020B0604020202020204"/>
              <a:ea typeface="Microsoft YaHei"/>
              <a:cs typeface="+mn-cs"/>
            </a:endParaRPr>
          </a:p>
        </p:txBody>
      </p:sp>
      <p:cxnSp>
        <p:nvCxnSpPr>
          <p:cNvPr id="26" name="Straight Connector 25">
            <a:extLst>
              <a:ext uri="{FF2B5EF4-FFF2-40B4-BE49-F238E27FC236}">
                <a16:creationId xmlns:a16="http://schemas.microsoft.com/office/drawing/2014/main" id="{9C00D26E-7411-43E6-9598-4D2C809B8058}"/>
              </a:ext>
            </a:extLst>
          </p:cNvPr>
          <p:cNvCxnSpPr>
            <a:cxnSpLocks/>
          </p:cNvCxnSpPr>
          <p:nvPr/>
        </p:nvCxnSpPr>
        <p:spPr>
          <a:xfrm>
            <a:off x="7444116" y="2841640"/>
            <a:ext cx="137160" cy="0"/>
          </a:xfrm>
          <a:prstGeom prst="line">
            <a:avLst/>
          </a:prstGeom>
          <a:noFill/>
          <a:ln w="28575" cap="flat" cmpd="sng" algn="ctr">
            <a:solidFill>
              <a:srgbClr val="000000"/>
            </a:solidFill>
            <a:prstDash val="solid"/>
            <a:headEnd type="none" w="med" len="med"/>
            <a:tailEnd type="triangle" w="med" len="med"/>
          </a:ln>
        </p:spPr>
      </p:cxnSp>
      <p:sp>
        <p:nvSpPr>
          <p:cNvPr id="28" name="Title 1">
            <a:extLst>
              <a:ext uri="{FF2B5EF4-FFF2-40B4-BE49-F238E27FC236}">
                <a16:creationId xmlns:a16="http://schemas.microsoft.com/office/drawing/2014/main" id="{A3039B68-11E2-4072-9178-6E64DE9B60FE}"/>
              </a:ext>
            </a:extLst>
          </p:cNvPr>
          <p:cNvSpPr>
            <a:spLocks noGrp="1"/>
          </p:cNvSpPr>
          <p:nvPr>
            <p:ph type="title"/>
          </p:nvPr>
        </p:nvSpPr>
        <p:spPr>
          <a:xfrm>
            <a:off x="1828801" y="1"/>
            <a:ext cx="8455025" cy="1216025"/>
          </a:xfrm>
        </p:spPr>
        <p:txBody>
          <a:bodyPr anchor="ctr">
            <a:normAutofit/>
          </a:bodyPr>
          <a:lstStyle/>
          <a:p>
            <a:pPr algn="ctr"/>
            <a:r>
              <a:rPr lang="en-US" sz="3200" dirty="0">
                <a:solidFill>
                  <a:srgbClr val="FFFFFF"/>
                </a:solidFill>
              </a:rPr>
              <a:t>Phase III Study of Sacituzumab Govitecan vs TPC: ASCENT </a:t>
            </a:r>
            <a:endParaRPr lang="en-GB" sz="3200" dirty="0">
              <a:solidFill>
                <a:srgbClr val="FFFFFF"/>
              </a:solidFill>
            </a:endParaRPr>
          </a:p>
        </p:txBody>
      </p:sp>
      <p:sp>
        <p:nvSpPr>
          <p:cNvPr id="2" name="TextBox 1">
            <a:extLst>
              <a:ext uri="{FF2B5EF4-FFF2-40B4-BE49-F238E27FC236}">
                <a16:creationId xmlns:a16="http://schemas.microsoft.com/office/drawing/2014/main" id="{B7448AA3-EDA7-4663-8067-994CDBE9E2B2}"/>
              </a:ext>
            </a:extLst>
          </p:cNvPr>
          <p:cNvSpPr txBox="1"/>
          <p:nvPr/>
        </p:nvSpPr>
        <p:spPr>
          <a:xfrm>
            <a:off x="8895829" y="6580666"/>
            <a:ext cx="3291840" cy="230832"/>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a:ea typeface="Microsoft YaHei"/>
              </a:rPr>
              <a:t>1</a:t>
            </a:r>
            <a:r>
              <a:rPr kumimoji="0" lang="en-US" sz="900" b="1" i="0" u="none" strike="noStrike" kern="1200" cap="none" spc="0" normalizeH="0" baseline="0" noProof="0" dirty="0">
                <a:ln>
                  <a:noFill/>
                </a:ln>
                <a:solidFill>
                  <a:srgbClr val="000000"/>
                </a:solidFill>
                <a:effectLst/>
                <a:uLnTx/>
                <a:uFillTx/>
                <a:latin typeface="Arial"/>
                <a:ea typeface="Microsoft YaHei"/>
              </a:rPr>
              <a:t>Bardia A et al. </a:t>
            </a:r>
            <a:r>
              <a:rPr kumimoji="0" lang="en-US" sz="900" b="1" i="1" u="none" strike="noStrike" kern="1200" cap="none" spc="0" normalizeH="0" baseline="0" noProof="0" dirty="0">
                <a:ln>
                  <a:noFill/>
                </a:ln>
                <a:solidFill>
                  <a:srgbClr val="000000"/>
                </a:solidFill>
                <a:effectLst/>
                <a:uLnTx/>
                <a:uFillTx/>
                <a:latin typeface="Arial"/>
                <a:ea typeface="Microsoft YaHei"/>
              </a:rPr>
              <a:t>NEJM</a:t>
            </a:r>
            <a:r>
              <a:rPr kumimoji="0" lang="en-US" sz="900" b="1" i="0" u="none" strike="noStrike" kern="1200" cap="none" spc="0" normalizeH="0" baseline="0" noProof="0" dirty="0">
                <a:ln>
                  <a:noFill/>
                </a:ln>
                <a:solidFill>
                  <a:srgbClr val="000000"/>
                </a:solidFill>
                <a:effectLst/>
                <a:uLnTx/>
                <a:uFillTx/>
                <a:latin typeface="Arial"/>
                <a:ea typeface="Microsoft YaHei"/>
              </a:rPr>
              <a:t>. 2021</a:t>
            </a:r>
          </a:p>
        </p:txBody>
      </p:sp>
    </p:spTree>
    <p:extLst>
      <p:ext uri="{BB962C8B-B14F-4D97-AF65-F5344CB8AC3E}">
        <p14:creationId xmlns:p14="http://schemas.microsoft.com/office/powerpoint/2010/main" val="1641015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2E2FB2-DA56-4B75-9BE0-BF2802589D40}"/>
              </a:ext>
            </a:extLst>
          </p:cNvPr>
          <p:cNvPicPr>
            <a:picLocks noChangeAspect="1"/>
          </p:cNvPicPr>
          <p:nvPr/>
        </p:nvPicPr>
        <p:blipFill rotWithShape="1">
          <a:blip r:embed="rId3"/>
          <a:srcRect l="17916" t="86536" b="8100"/>
          <a:stretch/>
        </p:blipFill>
        <p:spPr>
          <a:xfrm>
            <a:off x="2459860" y="4866645"/>
            <a:ext cx="2251730" cy="196208"/>
          </a:xfrm>
          <a:prstGeom prst="rect">
            <a:avLst/>
          </a:prstGeom>
        </p:spPr>
      </p:pic>
      <p:pic>
        <p:nvPicPr>
          <p:cNvPr id="12" name="Picture 11">
            <a:extLst>
              <a:ext uri="{FF2B5EF4-FFF2-40B4-BE49-F238E27FC236}">
                <a16:creationId xmlns:a16="http://schemas.microsoft.com/office/drawing/2014/main" id="{2A359A39-DDA9-49C4-B708-25E75276221A}"/>
              </a:ext>
            </a:extLst>
          </p:cNvPr>
          <p:cNvPicPr>
            <a:picLocks noChangeAspect="1"/>
          </p:cNvPicPr>
          <p:nvPr/>
        </p:nvPicPr>
        <p:blipFill rotWithShape="1">
          <a:blip r:embed="rId4"/>
          <a:srcRect l="12333" t="5870" b="28317"/>
          <a:stretch/>
        </p:blipFill>
        <p:spPr>
          <a:xfrm>
            <a:off x="6439022" y="2151485"/>
            <a:ext cx="2404902" cy="2407158"/>
          </a:xfrm>
          <a:prstGeom prst="rect">
            <a:avLst/>
          </a:prstGeom>
        </p:spPr>
      </p:pic>
      <p:pic>
        <p:nvPicPr>
          <p:cNvPr id="10" name="Picture 9">
            <a:extLst>
              <a:ext uri="{FF2B5EF4-FFF2-40B4-BE49-F238E27FC236}">
                <a16:creationId xmlns:a16="http://schemas.microsoft.com/office/drawing/2014/main" id="{F1DECBD1-563A-41B2-8539-9732CA17CEA4}"/>
              </a:ext>
            </a:extLst>
          </p:cNvPr>
          <p:cNvPicPr>
            <a:picLocks noChangeAspect="1"/>
          </p:cNvPicPr>
          <p:nvPr/>
        </p:nvPicPr>
        <p:blipFill rotWithShape="1">
          <a:blip r:embed="rId3"/>
          <a:srcRect l="10311" t="5870" b="27302"/>
          <a:stretch/>
        </p:blipFill>
        <p:spPr>
          <a:xfrm>
            <a:off x="2266655" y="2159912"/>
            <a:ext cx="2460347" cy="2444310"/>
          </a:xfrm>
          <a:prstGeom prst="rect">
            <a:avLst/>
          </a:prstGeom>
        </p:spPr>
      </p:pic>
      <p:sp>
        <p:nvSpPr>
          <p:cNvPr id="4" name="Slide Number Placeholder 3">
            <a:extLst>
              <a:ext uri="{FF2B5EF4-FFF2-40B4-BE49-F238E27FC236}">
                <a16:creationId xmlns:a16="http://schemas.microsoft.com/office/drawing/2014/main" id="{7E909226-0D17-3849-ABE1-6CDD32C3C073}"/>
              </a:ext>
            </a:extLst>
          </p:cNvPr>
          <p:cNvSpPr>
            <a:spLocks noGrp="1"/>
          </p:cNvSpPr>
          <p:nvPr>
            <p:ph type="sldNum" sz="quarter" idx="4"/>
          </p:nvPr>
        </p:nvSpPr>
        <p:spPr>
          <a:xfrm>
            <a:off x="12206884" y="6454947"/>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rgbClr val="000000"/>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6F65C3-23B5-4698-B522-33A710716E61}" type="slidenum">
              <a:rPr kumimoji="0" lang="en-US" sz="800" b="0" i="0" u="none" strike="noStrike" kern="1200" cap="none" spc="0" normalizeH="0" baseline="0" noProof="0" smtClean="0">
                <a:ln>
                  <a:noFill/>
                </a:ln>
                <a:solidFill>
                  <a:srgbClr val="000000"/>
                </a:solidFill>
                <a:effectLst/>
                <a:uLnTx/>
                <a:uFillTx/>
                <a:latin typeface="Trebuchet MS" panose="020B0703020202090204" pitchFamily="34" charset="0"/>
                <a:ea typeface="Microsoft YaHei"/>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800" b="0" i="0" u="none" strike="noStrike" kern="1200" cap="none" spc="0" normalizeH="0" baseline="0" noProof="0">
              <a:ln>
                <a:noFill/>
              </a:ln>
              <a:solidFill>
                <a:srgbClr val="000000"/>
              </a:solidFill>
              <a:effectLst/>
              <a:uLnTx/>
              <a:uFillTx/>
              <a:latin typeface="Trebuchet MS" panose="020B0703020202090204" pitchFamily="34" charset="0"/>
              <a:ea typeface="Microsoft YaHei"/>
            </a:endParaRPr>
          </a:p>
        </p:txBody>
      </p:sp>
      <p:sp>
        <p:nvSpPr>
          <p:cNvPr id="5" name="Text Placeholder 4">
            <a:extLst>
              <a:ext uri="{FF2B5EF4-FFF2-40B4-BE49-F238E27FC236}">
                <a16:creationId xmlns:a16="http://schemas.microsoft.com/office/drawing/2014/main" id="{E986C1A5-E455-48B1-B121-0A0A22BF473C}"/>
              </a:ext>
            </a:extLst>
          </p:cNvPr>
          <p:cNvSpPr txBox="1">
            <a:spLocks/>
          </p:cNvSpPr>
          <p:nvPr/>
        </p:nvSpPr>
        <p:spPr>
          <a:xfrm>
            <a:off x="347231" y="5903534"/>
            <a:ext cx="8511878" cy="503546"/>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endParaRPr kumimoji="0" lang="en-US" sz="675" b="0" i="0" u="none" strike="noStrike" kern="1200" cap="none" spc="0" normalizeH="0" baseline="0" noProof="0" dirty="0">
              <a:ln>
                <a:noFill/>
              </a:ln>
              <a:solidFill>
                <a:srgbClr val="00CC99"/>
              </a:solidFill>
              <a:effectLst/>
              <a:uLnTx/>
              <a:uFillTx/>
              <a:latin typeface="Arial"/>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br>
              <a:rPr kumimoji="0" lang="en-US" sz="675" b="0" i="0" u="none" strike="noStrike" kern="1200" cap="none" spc="0" normalizeH="0" baseline="0" noProof="0" dirty="0">
                <a:ln>
                  <a:noFill/>
                </a:ln>
                <a:solidFill>
                  <a:srgbClr val="00CC99"/>
                </a:solidFill>
                <a:effectLst/>
                <a:uLnTx/>
                <a:uFillTx/>
                <a:latin typeface="Arial"/>
                <a:ea typeface="Calibri" panose="020F0502020204030204" pitchFamily="34" charset="0"/>
                <a:cs typeface="Arial" panose="020B0604020202020204" pitchFamily="34" charset="0"/>
              </a:rPr>
            </a:br>
            <a:r>
              <a:rPr kumimoji="0" lang="en-US" sz="675" b="0" i="0" u="none" strike="noStrike" kern="1200" cap="none" spc="0" normalizeH="0" baseline="0" noProof="0" dirty="0">
                <a:ln>
                  <a:noFill/>
                </a:ln>
                <a:solidFill>
                  <a:srgbClr val="00CC99"/>
                </a:solidFill>
                <a:effectLst/>
                <a:uLnTx/>
                <a:uFillTx/>
                <a:latin typeface="Arial"/>
                <a:ea typeface="Calibri" panose="020F0502020204030204" pitchFamily="34" charset="0"/>
                <a:cs typeface="Arial" panose="020B0604020202020204" pitchFamily="34" charset="0"/>
              </a:rPr>
              <a:t>*HER2-Low defined as IHC1+ or ICH2+ and ISH-negative.</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US" sz="675" b="0" i="0" u="none" strike="noStrike" kern="1200" cap="none" spc="0" normalizeH="0" baseline="0" noProof="0" dirty="0">
                <a:ln>
                  <a:noFill/>
                </a:ln>
                <a:solidFill>
                  <a:srgbClr val="00CC99"/>
                </a:solidFill>
                <a:effectLst/>
                <a:uLnTx/>
                <a:uFillTx/>
                <a:latin typeface="Arial"/>
                <a:ea typeface="Calibri" panose="020F0502020204030204" pitchFamily="34" charset="0"/>
                <a:cs typeface="Arial" panose="020B0604020202020204" pitchFamily="34" charset="0"/>
              </a:rPr>
              <a:t>HER2, </a:t>
            </a:r>
            <a:r>
              <a:rPr kumimoji="0" lang="en-US" sz="675" b="0" i="0" u="none" strike="noStrike" kern="1200" cap="none" spc="0" normalizeH="0" baseline="0" noProof="0" dirty="0">
                <a:ln>
                  <a:noFill/>
                </a:ln>
                <a:solidFill>
                  <a:srgbClr val="00CC99"/>
                </a:solidFill>
                <a:effectLst/>
                <a:uLnTx/>
                <a:uFillTx/>
                <a:latin typeface="Arial" panose="020B0604020202020204" pitchFamily="34" charset="0"/>
                <a:ea typeface="Microsoft YaHei"/>
                <a:cs typeface="Arial" panose="020B0604020202020204" pitchFamily="34" charset="0"/>
              </a:rPr>
              <a:t>human epidermal growth factor receptor 2; </a:t>
            </a:r>
            <a:r>
              <a:rPr kumimoji="0" lang="en-US" sz="675" b="0" i="0" u="none" strike="noStrike" kern="1200" cap="none" spc="0" normalizeH="0" baseline="0" noProof="0" dirty="0">
                <a:ln>
                  <a:noFill/>
                </a:ln>
                <a:solidFill>
                  <a:srgbClr val="00CC99"/>
                </a:solidFill>
                <a:effectLst/>
                <a:uLnTx/>
                <a:uFillTx/>
                <a:latin typeface="Arial"/>
                <a:ea typeface="Calibri" panose="020F0502020204030204" pitchFamily="34" charset="0"/>
                <a:cs typeface="Arial" panose="020B0604020202020204" pitchFamily="34" charset="0"/>
              </a:rPr>
              <a:t>IHC, immunohistochemistry; ISH, in situ hybridization; OS, overall survival; SG, </a:t>
            </a:r>
            <a:r>
              <a:rPr kumimoji="0" lang="en-US" sz="675" b="0" i="0" u="none" strike="noStrike" kern="1200" cap="none" spc="0" normalizeH="0" baseline="0" noProof="0" dirty="0">
                <a:ln>
                  <a:noFill/>
                </a:ln>
                <a:solidFill>
                  <a:srgbClr val="002060"/>
                </a:solidFill>
                <a:effectLst/>
                <a:uLnTx/>
                <a:uFillTx/>
                <a:latin typeface="Arial"/>
                <a:ea typeface="Calibri" panose="020F0502020204030204" pitchFamily="34" charset="0"/>
                <a:cs typeface="Arial" panose="020B0604020202020204" pitchFamily="34" charset="0"/>
              </a:rPr>
              <a:t>sacituzumab govitecan; TPC, treatment </a:t>
            </a:r>
            <a:r>
              <a:rPr kumimoji="0" lang="en-US" sz="675" b="0" i="0" u="none" strike="noStrike" kern="1200" cap="none" spc="0" normalizeH="0" baseline="0" noProof="0" dirty="0">
                <a:ln>
                  <a:noFill/>
                </a:ln>
                <a:solidFill>
                  <a:srgbClr val="002060"/>
                </a:solidFill>
                <a:effectLst/>
                <a:uLnTx/>
                <a:uFillTx/>
                <a:latin typeface="Arial" panose="020B0604020202020204" pitchFamily="34" charset="0"/>
                <a:ea typeface="Helvetica" charset="0"/>
                <a:cs typeface="Arial" panose="020B0604020202020204" pitchFamily="34" charset="0"/>
              </a:rPr>
              <a:t>of physician’s choice</a:t>
            </a:r>
            <a:r>
              <a:rPr kumimoji="0" lang="en-US" sz="675" b="0" i="0" u="none" strike="noStrike" kern="1200" cap="none" spc="0" normalizeH="0" baseline="0" noProof="0" dirty="0">
                <a:ln>
                  <a:noFill/>
                </a:ln>
                <a:solidFill>
                  <a:srgbClr val="FF0000"/>
                </a:solidFill>
                <a:effectLst/>
                <a:uLnTx/>
                <a:uFillTx/>
                <a:latin typeface="Arial" panose="020B0604020202020204" pitchFamily="34" charset="0"/>
                <a:ea typeface="Helvetica" charset="0"/>
                <a:cs typeface="Arial" panose="020B0604020202020204" pitchFamily="34" charset="0"/>
              </a:rPr>
              <a:t>.</a:t>
            </a:r>
            <a:endParaRPr kumimoji="0" lang="en-US" sz="675" b="0" i="0" u="none" strike="noStrike" kern="1200" cap="none" spc="0" normalizeH="0" baseline="0" noProof="0" dirty="0">
              <a:ln>
                <a:noFill/>
              </a:ln>
              <a:solidFill>
                <a:srgbClr val="002060"/>
              </a:solidFill>
              <a:effectLst/>
              <a:uLnTx/>
              <a:uFillTx/>
              <a:latin typeface="Arial"/>
              <a:ea typeface="Calibri" panose="020F0502020204030204" pitchFamily="34" charset="0"/>
              <a:cs typeface="Arial" panose="020B0604020202020204" pitchFamily="34" charset="0"/>
            </a:endParaRPr>
          </a:p>
        </p:txBody>
      </p:sp>
      <p:graphicFrame>
        <p:nvGraphicFramePr>
          <p:cNvPr id="8" name="Table 21">
            <a:extLst>
              <a:ext uri="{FF2B5EF4-FFF2-40B4-BE49-F238E27FC236}">
                <a16:creationId xmlns:a16="http://schemas.microsoft.com/office/drawing/2014/main" id="{03E6EB52-CABB-4E4E-84BE-97C13728D4C9}"/>
              </a:ext>
            </a:extLst>
          </p:cNvPr>
          <p:cNvGraphicFramePr>
            <a:graphicFrameLocks noGrp="1"/>
          </p:cNvGraphicFramePr>
          <p:nvPr/>
        </p:nvGraphicFramePr>
        <p:xfrm>
          <a:off x="3767140" y="2223351"/>
          <a:ext cx="2460347" cy="1165860"/>
        </p:xfrm>
        <a:graphic>
          <a:graphicData uri="http://schemas.openxmlformats.org/drawingml/2006/table">
            <a:tbl>
              <a:tblPr firstRow="1" bandRow="1">
                <a:tableStyleId>{5C22544A-7EE6-4342-B048-85BDC9FD1C3A}</a:tableStyleId>
              </a:tblPr>
              <a:tblGrid>
                <a:gridCol w="861721">
                  <a:extLst>
                    <a:ext uri="{9D8B030D-6E8A-4147-A177-3AD203B41FA5}">
                      <a16:colId xmlns:a16="http://schemas.microsoft.com/office/drawing/2014/main" val="1563016414"/>
                    </a:ext>
                  </a:extLst>
                </a:gridCol>
                <a:gridCol w="799313">
                  <a:extLst>
                    <a:ext uri="{9D8B030D-6E8A-4147-A177-3AD203B41FA5}">
                      <a16:colId xmlns:a16="http://schemas.microsoft.com/office/drawing/2014/main" val="37873016"/>
                    </a:ext>
                  </a:extLst>
                </a:gridCol>
                <a:gridCol w="799313">
                  <a:extLst>
                    <a:ext uri="{9D8B030D-6E8A-4147-A177-3AD203B41FA5}">
                      <a16:colId xmlns:a16="http://schemas.microsoft.com/office/drawing/2014/main" val="412434105"/>
                    </a:ext>
                  </a:extLst>
                </a:gridCol>
              </a:tblGrid>
              <a:tr h="205740">
                <a:tc>
                  <a:txBody>
                    <a:bodyPr/>
                    <a:lstStyle/>
                    <a:p>
                      <a:pPr algn="l"/>
                      <a:endParaRPr lang="en-US" sz="900" dirty="0">
                        <a:solidFill>
                          <a:schemeClr val="bg1"/>
                        </a:solidFill>
                        <a:latin typeface="+mn-lt"/>
                      </a:endParaRPr>
                    </a:p>
                  </a:txBody>
                  <a:tcPr marL="68580" marR="68580" marT="34290" marB="34290"/>
                </a:tc>
                <a:tc gridSpan="2">
                  <a:txBody>
                    <a:bodyPr/>
                    <a:lstStyle/>
                    <a:p>
                      <a:pPr algn="ctr"/>
                      <a:r>
                        <a:rPr lang="en-US" sz="900" dirty="0">
                          <a:latin typeface="+mn-lt"/>
                        </a:rPr>
                        <a:t>HER2 IHC0</a:t>
                      </a:r>
                    </a:p>
                  </a:txBody>
                  <a:tcPr marL="68580" marR="68580" marT="34290" marB="34290">
                    <a:solidFill>
                      <a:schemeClr val="accent1"/>
                    </a:solidFill>
                  </a:tcPr>
                </a:tc>
                <a:tc hMerge="1">
                  <a:txBody>
                    <a:bodyPr/>
                    <a:lstStyle/>
                    <a:p>
                      <a:pPr algn="ctr"/>
                      <a:endParaRPr lang="en-US" sz="1200" dirty="0">
                        <a:latin typeface="Trebuchet MS" panose="020B0603020202020204" pitchFamily="34" charset="0"/>
                      </a:endParaRPr>
                    </a:p>
                  </a:txBody>
                  <a:tcPr>
                    <a:solidFill>
                      <a:srgbClr val="FF0000"/>
                    </a:solidFill>
                  </a:tcPr>
                </a:tc>
                <a:extLst>
                  <a:ext uri="{0D108BD9-81ED-4DB2-BD59-A6C34878D82A}">
                    <a16:rowId xmlns:a16="http://schemas.microsoft.com/office/drawing/2014/main" val="3073129870"/>
                  </a:ext>
                </a:extLst>
              </a:tr>
              <a:tr h="205740">
                <a:tc>
                  <a:txBody>
                    <a:bodyPr/>
                    <a:lstStyle/>
                    <a:p>
                      <a:pPr algn="l"/>
                      <a:endParaRPr lang="en-US" sz="900" b="1" dirty="0">
                        <a:solidFill>
                          <a:schemeClr val="bg1"/>
                        </a:solidFill>
                        <a:latin typeface="+mn-lt"/>
                      </a:endParaRPr>
                    </a:p>
                  </a:txBody>
                  <a:tcPr marL="68580" marR="68580" marT="34290" marB="34290">
                    <a:solidFill>
                      <a:schemeClr val="accent1"/>
                    </a:solidFill>
                  </a:tcPr>
                </a:tc>
                <a:tc>
                  <a:txBody>
                    <a:bodyPr/>
                    <a:lstStyle/>
                    <a:p>
                      <a:pPr algn="ctr"/>
                      <a:r>
                        <a:rPr lang="en-US" sz="900" dirty="0">
                          <a:solidFill>
                            <a:schemeClr val="bg1"/>
                          </a:solidFill>
                          <a:latin typeface="+mn-lt"/>
                        </a:rPr>
                        <a:t>SG</a:t>
                      </a:r>
                    </a:p>
                  </a:txBody>
                  <a:tcPr marL="68580" marR="68580" marT="34290" marB="34290">
                    <a:solidFill>
                      <a:srgbClr val="FF0000"/>
                    </a:solidFill>
                  </a:tcPr>
                </a:tc>
                <a:tc>
                  <a:txBody>
                    <a:bodyPr/>
                    <a:lstStyle/>
                    <a:p>
                      <a:pPr algn="ctr"/>
                      <a:r>
                        <a:rPr lang="en-US" sz="900" dirty="0">
                          <a:solidFill>
                            <a:schemeClr val="bg1"/>
                          </a:solidFill>
                          <a:latin typeface="+mn-lt"/>
                        </a:rPr>
                        <a:t>TPC</a:t>
                      </a:r>
                    </a:p>
                  </a:txBody>
                  <a:tcPr marL="68580" marR="68580" marT="34290" marB="34290">
                    <a:solidFill>
                      <a:srgbClr val="0000FF"/>
                    </a:solidFill>
                  </a:tcPr>
                </a:tc>
                <a:extLst>
                  <a:ext uri="{0D108BD9-81ED-4DB2-BD59-A6C34878D82A}">
                    <a16:rowId xmlns:a16="http://schemas.microsoft.com/office/drawing/2014/main" val="2593734689"/>
                  </a:ext>
                </a:extLst>
              </a:tr>
              <a:tr h="205740">
                <a:tc>
                  <a:txBody>
                    <a:bodyPr/>
                    <a:lstStyle/>
                    <a:p>
                      <a:r>
                        <a:rPr lang="en-US" sz="900" b="1" dirty="0">
                          <a:solidFill>
                            <a:srgbClr val="000000"/>
                          </a:solidFill>
                          <a:latin typeface="+mn-lt"/>
                        </a:rPr>
                        <a:t>Events, n</a:t>
                      </a:r>
                    </a:p>
                  </a:txBody>
                  <a:tcPr marL="68580" marR="68580" marT="34290" marB="34290" anchor="b"/>
                </a:tc>
                <a:tc>
                  <a:txBody>
                    <a:bodyPr/>
                    <a:lstStyle/>
                    <a:p>
                      <a:pPr algn="ctr"/>
                      <a:r>
                        <a:rPr lang="en-US" sz="900" dirty="0">
                          <a:solidFill>
                            <a:srgbClr val="000000"/>
                          </a:solidFill>
                          <a:latin typeface="+mn-lt"/>
                        </a:rPr>
                        <a:t>149</a:t>
                      </a:r>
                    </a:p>
                  </a:txBody>
                  <a:tcPr marL="68580" marR="68580" marT="34290" marB="34290" anchor="ctr"/>
                </a:tc>
                <a:tc>
                  <a:txBody>
                    <a:bodyPr/>
                    <a:lstStyle/>
                    <a:p>
                      <a:pPr algn="ctr"/>
                      <a:r>
                        <a:rPr lang="en-US" sz="900" dirty="0">
                          <a:solidFill>
                            <a:srgbClr val="000000"/>
                          </a:solidFill>
                          <a:latin typeface="+mn-lt"/>
                        </a:rPr>
                        <a:t>144</a:t>
                      </a:r>
                    </a:p>
                  </a:txBody>
                  <a:tcPr marL="68580" marR="68580" marT="34290" marB="34290" anchor="ctr"/>
                </a:tc>
                <a:extLst>
                  <a:ext uri="{0D108BD9-81ED-4DB2-BD59-A6C34878D82A}">
                    <a16:rowId xmlns:a16="http://schemas.microsoft.com/office/drawing/2014/main" val="3389946462"/>
                  </a:ext>
                </a:extLst>
              </a:tr>
              <a:tr h="342900">
                <a:tc>
                  <a:txBody>
                    <a:bodyPr/>
                    <a:lstStyle/>
                    <a:p>
                      <a:r>
                        <a:rPr lang="en-US" sz="900" b="1" dirty="0">
                          <a:solidFill>
                            <a:srgbClr val="000000"/>
                          </a:solidFill>
                          <a:latin typeface="+mn-lt"/>
                        </a:rPr>
                        <a:t>Median OS, mo.</a:t>
                      </a:r>
                    </a:p>
                  </a:txBody>
                  <a:tcPr marL="68580" marR="68580" marT="34290" marB="34290" anchor="b"/>
                </a:tc>
                <a:tc>
                  <a:txBody>
                    <a:bodyPr/>
                    <a:lstStyle/>
                    <a:p>
                      <a:pPr algn="ctr"/>
                      <a:r>
                        <a:rPr lang="en-US" sz="900" dirty="0">
                          <a:solidFill>
                            <a:srgbClr val="000000"/>
                          </a:solidFill>
                          <a:latin typeface="+mn-lt"/>
                        </a:rPr>
                        <a:t>11.3</a:t>
                      </a:r>
                    </a:p>
                  </a:txBody>
                  <a:tcPr marL="68580" marR="68580" marT="34290" marB="34290" anchor="ctr"/>
                </a:tc>
                <a:tc>
                  <a:txBody>
                    <a:bodyPr/>
                    <a:lstStyle/>
                    <a:p>
                      <a:pPr algn="ctr"/>
                      <a:r>
                        <a:rPr lang="en-US" sz="900" dirty="0">
                          <a:solidFill>
                            <a:srgbClr val="000000"/>
                          </a:solidFill>
                          <a:latin typeface="+mn-lt"/>
                        </a:rPr>
                        <a:t>5.9</a:t>
                      </a:r>
                    </a:p>
                  </a:txBody>
                  <a:tcPr marL="68580" marR="68580" marT="34290" marB="34290" anchor="ctr"/>
                </a:tc>
                <a:extLst>
                  <a:ext uri="{0D108BD9-81ED-4DB2-BD59-A6C34878D82A}">
                    <a16:rowId xmlns:a16="http://schemas.microsoft.com/office/drawing/2014/main" val="542728362"/>
                  </a:ext>
                </a:extLst>
              </a:tr>
              <a:tr h="205740">
                <a:tc>
                  <a:txBody>
                    <a:bodyPr/>
                    <a:lstStyle/>
                    <a:p>
                      <a:r>
                        <a:rPr lang="en-US" sz="900" b="1" dirty="0">
                          <a:solidFill>
                            <a:srgbClr val="000000"/>
                          </a:solidFill>
                          <a:latin typeface="+mn-lt"/>
                        </a:rPr>
                        <a:t>HR (95% CI)</a:t>
                      </a:r>
                    </a:p>
                  </a:txBody>
                  <a:tcPr marL="68580" marR="68580" marT="34290" marB="34290" anchor="b"/>
                </a:tc>
                <a:tc gridSpan="2">
                  <a:txBody>
                    <a:bodyPr/>
                    <a:lstStyle/>
                    <a:p>
                      <a:pPr algn="ctr"/>
                      <a:r>
                        <a:rPr lang="en-US" sz="900" dirty="0">
                          <a:solidFill>
                            <a:srgbClr val="000000"/>
                          </a:solidFill>
                          <a:latin typeface="+mn-lt"/>
                        </a:rPr>
                        <a:t>0.51 (0.39-0.66), </a:t>
                      </a:r>
                      <a:r>
                        <a:rPr lang="en-US" sz="900" i="1" dirty="0">
                          <a:solidFill>
                            <a:srgbClr val="000000"/>
                          </a:solidFill>
                          <a:latin typeface="+mn-lt"/>
                        </a:rPr>
                        <a:t>P&lt;</a:t>
                      </a:r>
                      <a:r>
                        <a:rPr lang="en-US" sz="900" i="0" dirty="0">
                          <a:solidFill>
                            <a:srgbClr val="000000"/>
                          </a:solidFill>
                          <a:latin typeface="+mn-lt"/>
                        </a:rPr>
                        <a:t>0.001</a:t>
                      </a:r>
                      <a:endParaRPr lang="en-US" sz="900" dirty="0">
                        <a:solidFill>
                          <a:srgbClr val="000000"/>
                        </a:solidFill>
                        <a:latin typeface="+mn-lt"/>
                      </a:endParaRPr>
                    </a:p>
                  </a:txBody>
                  <a:tcPr marL="68580" marR="68580" marT="34290" marB="34290" anchor="ctr"/>
                </a:tc>
                <a:tc hMerge="1">
                  <a:txBody>
                    <a:bodyPr/>
                    <a:lstStyle/>
                    <a:p>
                      <a:pPr algn="ctr"/>
                      <a:endParaRPr lang="en-US" sz="1200" dirty="0"/>
                    </a:p>
                  </a:txBody>
                  <a:tcPr anchor="ctr"/>
                </a:tc>
                <a:extLst>
                  <a:ext uri="{0D108BD9-81ED-4DB2-BD59-A6C34878D82A}">
                    <a16:rowId xmlns:a16="http://schemas.microsoft.com/office/drawing/2014/main" val="872789702"/>
                  </a:ext>
                </a:extLst>
              </a:tr>
            </a:tbl>
          </a:graphicData>
        </a:graphic>
      </p:graphicFrame>
      <p:graphicFrame>
        <p:nvGraphicFramePr>
          <p:cNvPr id="9" name="Table 21">
            <a:extLst>
              <a:ext uri="{FF2B5EF4-FFF2-40B4-BE49-F238E27FC236}">
                <a16:creationId xmlns:a16="http://schemas.microsoft.com/office/drawing/2014/main" id="{D7FC22CE-FB99-4891-8C71-285652F0A72D}"/>
              </a:ext>
            </a:extLst>
          </p:cNvPr>
          <p:cNvGraphicFramePr>
            <a:graphicFrameLocks noGrp="1"/>
          </p:cNvGraphicFramePr>
          <p:nvPr/>
        </p:nvGraphicFramePr>
        <p:xfrm>
          <a:off x="8017671" y="2220203"/>
          <a:ext cx="2460347" cy="1165860"/>
        </p:xfrm>
        <a:graphic>
          <a:graphicData uri="http://schemas.openxmlformats.org/drawingml/2006/table">
            <a:tbl>
              <a:tblPr firstRow="1" bandRow="1">
                <a:tableStyleId>{5C22544A-7EE6-4342-B048-85BDC9FD1C3A}</a:tableStyleId>
              </a:tblPr>
              <a:tblGrid>
                <a:gridCol w="861721">
                  <a:extLst>
                    <a:ext uri="{9D8B030D-6E8A-4147-A177-3AD203B41FA5}">
                      <a16:colId xmlns:a16="http://schemas.microsoft.com/office/drawing/2014/main" val="1563016414"/>
                    </a:ext>
                  </a:extLst>
                </a:gridCol>
                <a:gridCol w="799313">
                  <a:extLst>
                    <a:ext uri="{9D8B030D-6E8A-4147-A177-3AD203B41FA5}">
                      <a16:colId xmlns:a16="http://schemas.microsoft.com/office/drawing/2014/main" val="37873016"/>
                    </a:ext>
                  </a:extLst>
                </a:gridCol>
                <a:gridCol w="799313">
                  <a:extLst>
                    <a:ext uri="{9D8B030D-6E8A-4147-A177-3AD203B41FA5}">
                      <a16:colId xmlns:a16="http://schemas.microsoft.com/office/drawing/2014/main" val="412434105"/>
                    </a:ext>
                  </a:extLst>
                </a:gridCol>
              </a:tblGrid>
              <a:tr h="205740">
                <a:tc>
                  <a:txBody>
                    <a:bodyPr/>
                    <a:lstStyle/>
                    <a:p>
                      <a:pPr algn="l"/>
                      <a:endParaRPr lang="en-US" sz="900" dirty="0">
                        <a:solidFill>
                          <a:schemeClr val="bg1"/>
                        </a:solidFill>
                        <a:latin typeface="+mn-lt"/>
                      </a:endParaRPr>
                    </a:p>
                  </a:txBody>
                  <a:tcPr marL="68580" marR="68580" marT="34290" marB="34290"/>
                </a:tc>
                <a:tc gridSpan="2">
                  <a:txBody>
                    <a:bodyPr/>
                    <a:lstStyle/>
                    <a:p>
                      <a:pPr algn="ctr"/>
                      <a:r>
                        <a:rPr lang="en-US" sz="900" dirty="0">
                          <a:latin typeface="+mn-lt"/>
                        </a:rPr>
                        <a:t>HER2-Low*</a:t>
                      </a:r>
                    </a:p>
                  </a:txBody>
                  <a:tcPr marL="68580" marR="68580" marT="34290" marB="34290">
                    <a:solidFill>
                      <a:schemeClr val="accent1"/>
                    </a:solidFill>
                  </a:tcPr>
                </a:tc>
                <a:tc hMerge="1">
                  <a:txBody>
                    <a:bodyPr/>
                    <a:lstStyle/>
                    <a:p>
                      <a:pPr algn="ctr"/>
                      <a:endParaRPr lang="en-US" sz="1200" dirty="0">
                        <a:latin typeface="Trebuchet MS" panose="020B0603020202020204" pitchFamily="34" charset="0"/>
                      </a:endParaRPr>
                    </a:p>
                  </a:txBody>
                  <a:tcPr>
                    <a:solidFill>
                      <a:srgbClr val="FF0000"/>
                    </a:solidFill>
                  </a:tcPr>
                </a:tc>
                <a:extLst>
                  <a:ext uri="{0D108BD9-81ED-4DB2-BD59-A6C34878D82A}">
                    <a16:rowId xmlns:a16="http://schemas.microsoft.com/office/drawing/2014/main" val="3073129870"/>
                  </a:ext>
                </a:extLst>
              </a:tr>
              <a:tr h="205740">
                <a:tc>
                  <a:txBody>
                    <a:bodyPr/>
                    <a:lstStyle/>
                    <a:p>
                      <a:pPr algn="l"/>
                      <a:endParaRPr lang="en-US" sz="900" b="1" dirty="0">
                        <a:solidFill>
                          <a:schemeClr val="bg1"/>
                        </a:solidFill>
                        <a:latin typeface="+mn-lt"/>
                      </a:endParaRPr>
                    </a:p>
                  </a:txBody>
                  <a:tcPr marL="68580" marR="68580" marT="34290" marB="34290">
                    <a:solidFill>
                      <a:schemeClr val="accent1"/>
                    </a:solidFill>
                  </a:tcPr>
                </a:tc>
                <a:tc>
                  <a:txBody>
                    <a:bodyPr/>
                    <a:lstStyle/>
                    <a:p>
                      <a:pPr algn="ctr"/>
                      <a:r>
                        <a:rPr lang="en-US" sz="900" dirty="0">
                          <a:solidFill>
                            <a:schemeClr val="bg1"/>
                          </a:solidFill>
                          <a:latin typeface="+mn-lt"/>
                        </a:rPr>
                        <a:t>SG</a:t>
                      </a:r>
                    </a:p>
                  </a:txBody>
                  <a:tcPr marL="68580" marR="68580" marT="34290" marB="34290">
                    <a:solidFill>
                      <a:srgbClr val="FF0000"/>
                    </a:solidFill>
                  </a:tcPr>
                </a:tc>
                <a:tc>
                  <a:txBody>
                    <a:bodyPr/>
                    <a:lstStyle/>
                    <a:p>
                      <a:pPr algn="ctr"/>
                      <a:r>
                        <a:rPr lang="en-US" sz="900" dirty="0">
                          <a:solidFill>
                            <a:schemeClr val="bg1"/>
                          </a:solidFill>
                          <a:latin typeface="+mn-lt"/>
                        </a:rPr>
                        <a:t>TPC</a:t>
                      </a:r>
                    </a:p>
                  </a:txBody>
                  <a:tcPr marL="68580" marR="68580" marT="34290" marB="34290">
                    <a:solidFill>
                      <a:srgbClr val="0000FF"/>
                    </a:solidFill>
                  </a:tcPr>
                </a:tc>
                <a:extLst>
                  <a:ext uri="{0D108BD9-81ED-4DB2-BD59-A6C34878D82A}">
                    <a16:rowId xmlns:a16="http://schemas.microsoft.com/office/drawing/2014/main" val="2593734689"/>
                  </a:ext>
                </a:extLst>
              </a:tr>
              <a:tr h="205740">
                <a:tc>
                  <a:txBody>
                    <a:bodyPr/>
                    <a:lstStyle/>
                    <a:p>
                      <a:r>
                        <a:rPr lang="en-US" sz="900" b="1" dirty="0">
                          <a:solidFill>
                            <a:srgbClr val="000000"/>
                          </a:solidFill>
                          <a:latin typeface="+mn-lt"/>
                        </a:rPr>
                        <a:t>Events, n</a:t>
                      </a:r>
                    </a:p>
                  </a:txBody>
                  <a:tcPr marL="68580" marR="68580" marT="34290" marB="34290" anchor="b"/>
                </a:tc>
                <a:tc>
                  <a:txBody>
                    <a:bodyPr/>
                    <a:lstStyle/>
                    <a:p>
                      <a:pPr algn="ctr"/>
                      <a:r>
                        <a:rPr lang="en-US" sz="900" dirty="0">
                          <a:solidFill>
                            <a:srgbClr val="000000"/>
                          </a:solidFill>
                          <a:latin typeface="+mn-lt"/>
                        </a:rPr>
                        <a:t>63</a:t>
                      </a:r>
                    </a:p>
                  </a:txBody>
                  <a:tcPr marL="68580" marR="68580" marT="34290" marB="34290" anchor="ctr"/>
                </a:tc>
                <a:tc>
                  <a:txBody>
                    <a:bodyPr/>
                    <a:lstStyle/>
                    <a:p>
                      <a:pPr algn="ctr"/>
                      <a:r>
                        <a:rPr lang="en-US" sz="900" dirty="0">
                          <a:solidFill>
                            <a:srgbClr val="000000"/>
                          </a:solidFill>
                          <a:latin typeface="+mn-lt"/>
                        </a:rPr>
                        <a:t>60</a:t>
                      </a:r>
                    </a:p>
                  </a:txBody>
                  <a:tcPr marL="68580" marR="68580" marT="34290" marB="34290" anchor="ctr"/>
                </a:tc>
                <a:extLst>
                  <a:ext uri="{0D108BD9-81ED-4DB2-BD59-A6C34878D82A}">
                    <a16:rowId xmlns:a16="http://schemas.microsoft.com/office/drawing/2014/main" val="3389946462"/>
                  </a:ext>
                </a:extLst>
              </a:tr>
              <a:tr h="342900">
                <a:tc>
                  <a:txBody>
                    <a:bodyPr/>
                    <a:lstStyle/>
                    <a:p>
                      <a:r>
                        <a:rPr lang="en-US" sz="900" b="1" dirty="0">
                          <a:solidFill>
                            <a:srgbClr val="000000"/>
                          </a:solidFill>
                          <a:latin typeface="+mn-lt"/>
                        </a:rPr>
                        <a:t>Median OS, mo.</a:t>
                      </a:r>
                    </a:p>
                  </a:txBody>
                  <a:tcPr marL="68580" marR="68580" marT="34290" marB="34290" anchor="b"/>
                </a:tc>
                <a:tc>
                  <a:txBody>
                    <a:bodyPr/>
                    <a:lstStyle/>
                    <a:p>
                      <a:pPr algn="ctr"/>
                      <a:r>
                        <a:rPr lang="en-US" sz="900" dirty="0">
                          <a:solidFill>
                            <a:srgbClr val="000000"/>
                          </a:solidFill>
                          <a:latin typeface="+mn-lt"/>
                        </a:rPr>
                        <a:t>14.0</a:t>
                      </a:r>
                    </a:p>
                  </a:txBody>
                  <a:tcPr marL="68580" marR="68580" marT="34290" marB="34290" anchor="ctr"/>
                </a:tc>
                <a:tc>
                  <a:txBody>
                    <a:bodyPr/>
                    <a:lstStyle/>
                    <a:p>
                      <a:pPr algn="ctr"/>
                      <a:r>
                        <a:rPr lang="en-US" sz="900" dirty="0">
                          <a:solidFill>
                            <a:srgbClr val="000000"/>
                          </a:solidFill>
                          <a:latin typeface="+mn-lt"/>
                        </a:rPr>
                        <a:t>8.7</a:t>
                      </a:r>
                    </a:p>
                  </a:txBody>
                  <a:tcPr marL="68580" marR="68580" marT="34290" marB="34290" anchor="ctr"/>
                </a:tc>
                <a:extLst>
                  <a:ext uri="{0D108BD9-81ED-4DB2-BD59-A6C34878D82A}">
                    <a16:rowId xmlns:a16="http://schemas.microsoft.com/office/drawing/2014/main" val="542728362"/>
                  </a:ext>
                </a:extLst>
              </a:tr>
              <a:tr h="205740">
                <a:tc>
                  <a:txBody>
                    <a:bodyPr/>
                    <a:lstStyle/>
                    <a:p>
                      <a:r>
                        <a:rPr lang="en-US" sz="900" b="1" dirty="0">
                          <a:solidFill>
                            <a:srgbClr val="000000"/>
                          </a:solidFill>
                          <a:latin typeface="+mn-lt"/>
                        </a:rPr>
                        <a:t>HR (95% CI)</a:t>
                      </a:r>
                    </a:p>
                  </a:txBody>
                  <a:tcPr marL="68580" marR="68580" marT="34290" marB="34290" anchor="b"/>
                </a:tc>
                <a:tc gridSpan="2">
                  <a:txBody>
                    <a:bodyPr/>
                    <a:lstStyle/>
                    <a:p>
                      <a:pPr algn="ctr"/>
                      <a:r>
                        <a:rPr lang="en-US" sz="900" dirty="0">
                          <a:solidFill>
                            <a:srgbClr val="000000"/>
                          </a:solidFill>
                          <a:latin typeface="+mn-lt"/>
                        </a:rPr>
                        <a:t>0.43 (0.28-0.67), </a:t>
                      </a:r>
                      <a:r>
                        <a:rPr lang="en-US" sz="900" i="1" dirty="0">
                          <a:solidFill>
                            <a:srgbClr val="000000"/>
                          </a:solidFill>
                          <a:latin typeface="+mn-lt"/>
                        </a:rPr>
                        <a:t>P&lt;</a:t>
                      </a:r>
                      <a:r>
                        <a:rPr lang="en-US" sz="900" i="0" dirty="0">
                          <a:solidFill>
                            <a:srgbClr val="000000"/>
                          </a:solidFill>
                          <a:latin typeface="+mn-lt"/>
                        </a:rPr>
                        <a:t>0.001</a:t>
                      </a:r>
                      <a:endParaRPr lang="en-US" sz="900" dirty="0">
                        <a:solidFill>
                          <a:srgbClr val="000000"/>
                        </a:solidFill>
                        <a:latin typeface="+mn-lt"/>
                      </a:endParaRPr>
                    </a:p>
                  </a:txBody>
                  <a:tcPr marL="68580" marR="68580" marT="34290" marB="34290" anchor="ctr"/>
                </a:tc>
                <a:tc hMerge="1">
                  <a:txBody>
                    <a:bodyPr/>
                    <a:lstStyle/>
                    <a:p>
                      <a:pPr algn="ctr"/>
                      <a:endParaRPr lang="en-US" sz="1200" dirty="0"/>
                    </a:p>
                  </a:txBody>
                  <a:tcPr anchor="ctr"/>
                </a:tc>
                <a:extLst>
                  <a:ext uri="{0D108BD9-81ED-4DB2-BD59-A6C34878D82A}">
                    <a16:rowId xmlns:a16="http://schemas.microsoft.com/office/drawing/2014/main" val="872789702"/>
                  </a:ext>
                </a:extLst>
              </a:tr>
            </a:tbl>
          </a:graphicData>
        </a:graphic>
      </p:graphicFrame>
      <p:pic>
        <p:nvPicPr>
          <p:cNvPr id="13" name="Picture 12">
            <a:extLst>
              <a:ext uri="{FF2B5EF4-FFF2-40B4-BE49-F238E27FC236}">
                <a16:creationId xmlns:a16="http://schemas.microsoft.com/office/drawing/2014/main" id="{1BC8D3B5-8F45-424C-BCEA-E52AA4118CE1}"/>
              </a:ext>
            </a:extLst>
          </p:cNvPr>
          <p:cNvPicPr>
            <a:picLocks noChangeAspect="1"/>
          </p:cNvPicPr>
          <p:nvPr/>
        </p:nvPicPr>
        <p:blipFill rotWithShape="1">
          <a:blip r:embed="rId4"/>
          <a:srcRect l="18847" t="86194" b="8266"/>
          <a:stretch/>
        </p:blipFill>
        <p:spPr>
          <a:xfrm>
            <a:off x="6632933" y="4863166"/>
            <a:ext cx="2226176" cy="202633"/>
          </a:xfrm>
          <a:prstGeom prst="rect">
            <a:avLst/>
          </a:prstGeom>
        </p:spPr>
      </p:pic>
      <p:sp>
        <p:nvSpPr>
          <p:cNvPr id="15" name="TextBox 14">
            <a:extLst>
              <a:ext uri="{FF2B5EF4-FFF2-40B4-BE49-F238E27FC236}">
                <a16:creationId xmlns:a16="http://schemas.microsoft.com/office/drawing/2014/main" id="{A5588EC3-11ED-4121-B954-F6B65C659167}"/>
              </a:ext>
            </a:extLst>
          </p:cNvPr>
          <p:cNvSpPr txBox="1"/>
          <p:nvPr/>
        </p:nvSpPr>
        <p:spPr>
          <a:xfrm rot="16200000">
            <a:off x="1236083" y="3113533"/>
            <a:ext cx="185339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Overall Survival Probability (%)</a:t>
            </a:r>
          </a:p>
        </p:txBody>
      </p:sp>
      <p:sp>
        <p:nvSpPr>
          <p:cNvPr id="16" name="TextBox 15">
            <a:extLst>
              <a:ext uri="{FF2B5EF4-FFF2-40B4-BE49-F238E27FC236}">
                <a16:creationId xmlns:a16="http://schemas.microsoft.com/office/drawing/2014/main" id="{3B9C79A3-F95B-4CC0-8C8C-F893984E51A3}"/>
              </a:ext>
            </a:extLst>
          </p:cNvPr>
          <p:cNvSpPr txBox="1"/>
          <p:nvPr/>
        </p:nvSpPr>
        <p:spPr>
          <a:xfrm>
            <a:off x="3064532" y="4533175"/>
            <a:ext cx="1028700" cy="230832"/>
          </a:xfrm>
          <a:prstGeom prst="rect">
            <a:avLst/>
          </a:prstGeom>
          <a:solidFill>
            <a:schemeClr val="bg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Time (months)</a:t>
            </a:r>
          </a:p>
        </p:txBody>
      </p:sp>
      <p:sp>
        <p:nvSpPr>
          <p:cNvPr id="18" name="TextBox 17">
            <a:extLst>
              <a:ext uri="{FF2B5EF4-FFF2-40B4-BE49-F238E27FC236}">
                <a16:creationId xmlns:a16="http://schemas.microsoft.com/office/drawing/2014/main" id="{CEFDBE81-B04D-4934-A8C0-34EFBA986D53}"/>
              </a:ext>
            </a:extLst>
          </p:cNvPr>
          <p:cNvSpPr txBox="1"/>
          <p:nvPr/>
        </p:nvSpPr>
        <p:spPr>
          <a:xfrm>
            <a:off x="2489560" y="4691309"/>
            <a:ext cx="2035969" cy="219291"/>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No. of Patients Still at Risk</a:t>
            </a:r>
          </a:p>
        </p:txBody>
      </p:sp>
      <p:sp>
        <p:nvSpPr>
          <p:cNvPr id="19" name="TextBox 18">
            <a:extLst>
              <a:ext uri="{FF2B5EF4-FFF2-40B4-BE49-F238E27FC236}">
                <a16:creationId xmlns:a16="http://schemas.microsoft.com/office/drawing/2014/main" id="{7E970F26-4DE1-4188-A8A7-AAB7A6ECC4CF}"/>
              </a:ext>
            </a:extLst>
          </p:cNvPr>
          <p:cNvSpPr txBox="1"/>
          <p:nvPr/>
        </p:nvSpPr>
        <p:spPr>
          <a:xfrm rot="16200000">
            <a:off x="5415177" y="3120677"/>
            <a:ext cx="1853392" cy="2308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Overall Survival Probability (%)</a:t>
            </a:r>
          </a:p>
        </p:txBody>
      </p:sp>
      <p:sp>
        <p:nvSpPr>
          <p:cNvPr id="20" name="TextBox 19">
            <a:extLst>
              <a:ext uri="{FF2B5EF4-FFF2-40B4-BE49-F238E27FC236}">
                <a16:creationId xmlns:a16="http://schemas.microsoft.com/office/drawing/2014/main" id="{32061660-5EC3-4F39-83F3-52127C7855C0}"/>
              </a:ext>
            </a:extLst>
          </p:cNvPr>
          <p:cNvSpPr txBox="1"/>
          <p:nvPr/>
        </p:nvSpPr>
        <p:spPr>
          <a:xfrm>
            <a:off x="7243626" y="4533175"/>
            <a:ext cx="1028700" cy="230832"/>
          </a:xfrm>
          <a:prstGeom prst="rect">
            <a:avLst/>
          </a:prstGeom>
          <a:solidFill>
            <a:schemeClr val="bg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Time (months)</a:t>
            </a:r>
          </a:p>
        </p:txBody>
      </p:sp>
      <p:sp>
        <p:nvSpPr>
          <p:cNvPr id="22" name="TextBox 21">
            <a:extLst>
              <a:ext uri="{FF2B5EF4-FFF2-40B4-BE49-F238E27FC236}">
                <a16:creationId xmlns:a16="http://schemas.microsoft.com/office/drawing/2014/main" id="{5AE39EB3-8E80-4FDC-B523-32DAAE79C28C}"/>
              </a:ext>
            </a:extLst>
          </p:cNvPr>
          <p:cNvSpPr txBox="1"/>
          <p:nvPr/>
        </p:nvSpPr>
        <p:spPr>
          <a:xfrm>
            <a:off x="6632935" y="4691309"/>
            <a:ext cx="2035969" cy="219291"/>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FFFFFF"/>
                </a:solidFill>
                <a:effectLst/>
                <a:uLnTx/>
                <a:uFillTx/>
                <a:latin typeface="Trebuchet MS" panose="020B0603020202020204" pitchFamily="34" charset="0"/>
                <a:ea typeface="Microsoft YaHei"/>
              </a:rPr>
              <a:t>No. of Patients Still at Risk</a:t>
            </a:r>
          </a:p>
        </p:txBody>
      </p:sp>
      <p:sp>
        <p:nvSpPr>
          <p:cNvPr id="25" name="TextBox 24">
            <a:extLst>
              <a:ext uri="{FF2B5EF4-FFF2-40B4-BE49-F238E27FC236}">
                <a16:creationId xmlns:a16="http://schemas.microsoft.com/office/drawing/2014/main" id="{560FA414-E271-4E24-A807-6F643A65F644}"/>
              </a:ext>
            </a:extLst>
          </p:cNvPr>
          <p:cNvSpPr txBox="1"/>
          <p:nvPr/>
        </p:nvSpPr>
        <p:spPr>
          <a:xfrm>
            <a:off x="1840061" y="1853678"/>
            <a:ext cx="24251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CC99"/>
                </a:solidFill>
                <a:effectLst/>
                <a:uLnTx/>
                <a:uFillTx/>
                <a:latin typeface="Arial" charset="0"/>
                <a:ea typeface="Microsoft YaHei"/>
              </a:rPr>
              <a:t>A</a:t>
            </a:r>
          </a:p>
        </p:txBody>
      </p:sp>
      <p:sp>
        <p:nvSpPr>
          <p:cNvPr id="26" name="TextBox 25">
            <a:extLst>
              <a:ext uri="{FF2B5EF4-FFF2-40B4-BE49-F238E27FC236}">
                <a16:creationId xmlns:a16="http://schemas.microsoft.com/office/drawing/2014/main" id="{BA6FA0AB-30D4-4945-B687-4FE6A32F90CE}"/>
              </a:ext>
            </a:extLst>
          </p:cNvPr>
          <p:cNvSpPr txBox="1"/>
          <p:nvPr/>
        </p:nvSpPr>
        <p:spPr>
          <a:xfrm>
            <a:off x="6270367" y="1869819"/>
            <a:ext cx="24251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CC99"/>
                </a:solidFill>
                <a:effectLst/>
                <a:uLnTx/>
                <a:uFillTx/>
                <a:latin typeface="Arial" charset="0"/>
                <a:ea typeface="Microsoft YaHei"/>
              </a:rPr>
              <a:t>B</a:t>
            </a:r>
          </a:p>
        </p:txBody>
      </p:sp>
      <p:sp>
        <p:nvSpPr>
          <p:cNvPr id="28" name="TextBox 27">
            <a:extLst>
              <a:ext uri="{FF2B5EF4-FFF2-40B4-BE49-F238E27FC236}">
                <a16:creationId xmlns:a16="http://schemas.microsoft.com/office/drawing/2014/main" id="{57D1C2C8-6E02-4259-98A6-802C486414AD}"/>
              </a:ext>
            </a:extLst>
          </p:cNvPr>
          <p:cNvSpPr txBox="1"/>
          <p:nvPr/>
        </p:nvSpPr>
        <p:spPr>
          <a:xfrm>
            <a:off x="3638551" y="1863621"/>
            <a:ext cx="1602030" cy="3693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CC99"/>
                </a:solidFill>
                <a:effectLst/>
                <a:uLnTx/>
                <a:uFillTx/>
                <a:latin typeface="Arial"/>
                <a:ea typeface="Calibri" panose="020F0502020204030204" pitchFamily="34" charset="0"/>
              </a:rPr>
              <a:t>HER2 IHC0</a:t>
            </a:r>
            <a:endParaRPr kumimoji="0" lang="en-US" sz="1800" b="1" i="0" u="none" strike="noStrike" kern="1200" cap="none" spc="0" normalizeH="0" baseline="0" noProof="0" dirty="0">
              <a:ln>
                <a:noFill/>
              </a:ln>
              <a:solidFill>
                <a:srgbClr val="FFFFFF"/>
              </a:solidFill>
              <a:effectLst/>
              <a:uLnTx/>
              <a:uFillTx/>
              <a:latin typeface="Arial" charset="0"/>
              <a:ea typeface="Microsoft YaHei"/>
            </a:endParaRPr>
          </a:p>
        </p:txBody>
      </p:sp>
      <p:sp>
        <p:nvSpPr>
          <p:cNvPr id="29" name="TextBox 28">
            <a:extLst>
              <a:ext uri="{FF2B5EF4-FFF2-40B4-BE49-F238E27FC236}">
                <a16:creationId xmlns:a16="http://schemas.microsoft.com/office/drawing/2014/main" id="{6A3D47D7-5C2A-431F-AC43-AB26738B1E0F}"/>
              </a:ext>
            </a:extLst>
          </p:cNvPr>
          <p:cNvSpPr txBox="1"/>
          <p:nvPr/>
        </p:nvSpPr>
        <p:spPr>
          <a:xfrm>
            <a:off x="8149442" y="1895519"/>
            <a:ext cx="1680358" cy="369332"/>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CC99"/>
                </a:solidFill>
                <a:effectLst/>
                <a:uLnTx/>
                <a:uFillTx/>
                <a:latin typeface="Arial"/>
                <a:ea typeface="Calibri" panose="020F0502020204030204" pitchFamily="34" charset="0"/>
              </a:rPr>
              <a:t>HER-Low</a:t>
            </a:r>
            <a:endParaRPr kumimoji="0" lang="en-US" sz="1800" b="1" i="0" u="none" strike="noStrike" kern="1200" cap="none" spc="0" normalizeH="0" baseline="0" noProof="0" dirty="0">
              <a:ln>
                <a:noFill/>
              </a:ln>
              <a:solidFill>
                <a:srgbClr val="FFFFFF"/>
              </a:solidFill>
              <a:effectLst/>
              <a:uLnTx/>
              <a:uFillTx/>
              <a:latin typeface="Arial" charset="0"/>
              <a:ea typeface="Microsoft YaHei"/>
            </a:endParaRPr>
          </a:p>
        </p:txBody>
      </p:sp>
      <p:pic>
        <p:nvPicPr>
          <p:cNvPr id="27" name="Picture 26">
            <a:extLst>
              <a:ext uri="{FF2B5EF4-FFF2-40B4-BE49-F238E27FC236}">
                <a16:creationId xmlns:a16="http://schemas.microsoft.com/office/drawing/2014/main" id="{1D469182-A782-4B54-8225-C270CB34FA07}"/>
              </a:ext>
            </a:extLst>
          </p:cNvPr>
          <p:cNvPicPr>
            <a:picLocks noChangeAspect="1"/>
          </p:cNvPicPr>
          <p:nvPr/>
        </p:nvPicPr>
        <p:blipFill rotWithShape="1">
          <a:blip r:embed="rId3"/>
          <a:srcRect l="17916" t="80160" b="14476"/>
          <a:stretch/>
        </p:blipFill>
        <p:spPr>
          <a:xfrm>
            <a:off x="2459860" y="5111409"/>
            <a:ext cx="2251730" cy="196208"/>
          </a:xfrm>
          <a:prstGeom prst="rect">
            <a:avLst/>
          </a:prstGeom>
        </p:spPr>
      </p:pic>
      <p:pic>
        <p:nvPicPr>
          <p:cNvPr id="30" name="Picture 29">
            <a:extLst>
              <a:ext uri="{FF2B5EF4-FFF2-40B4-BE49-F238E27FC236}">
                <a16:creationId xmlns:a16="http://schemas.microsoft.com/office/drawing/2014/main" id="{40A26B9F-7C7A-45EA-A41D-B73A986FBC86}"/>
              </a:ext>
            </a:extLst>
          </p:cNvPr>
          <p:cNvPicPr>
            <a:picLocks noChangeAspect="1"/>
          </p:cNvPicPr>
          <p:nvPr/>
        </p:nvPicPr>
        <p:blipFill rotWithShape="1">
          <a:blip r:embed="rId4"/>
          <a:srcRect l="17916" t="80160" b="14200"/>
          <a:stretch/>
        </p:blipFill>
        <p:spPr>
          <a:xfrm>
            <a:off x="6612888" y="5153659"/>
            <a:ext cx="2251731" cy="206273"/>
          </a:xfrm>
          <a:prstGeom prst="rect">
            <a:avLst/>
          </a:prstGeom>
        </p:spPr>
      </p:pic>
      <p:graphicFrame>
        <p:nvGraphicFramePr>
          <p:cNvPr id="31" name="Table 30">
            <a:extLst>
              <a:ext uri="{FF2B5EF4-FFF2-40B4-BE49-F238E27FC236}">
                <a16:creationId xmlns:a16="http://schemas.microsoft.com/office/drawing/2014/main" id="{6B244216-EE93-46A8-81B5-62BB6525A63C}"/>
              </a:ext>
            </a:extLst>
          </p:cNvPr>
          <p:cNvGraphicFramePr>
            <a:graphicFrameLocks noGrp="1"/>
          </p:cNvGraphicFramePr>
          <p:nvPr/>
        </p:nvGraphicFramePr>
        <p:xfrm>
          <a:off x="1631599" y="4897502"/>
          <a:ext cx="891540" cy="434340"/>
        </p:xfrm>
        <a:graphic>
          <a:graphicData uri="http://schemas.openxmlformats.org/drawingml/2006/table">
            <a:tbl>
              <a:tblPr firstRow="1" bandRow="1">
                <a:tableStyleId>{5940675A-B579-460E-94D1-54222C63F5DA}</a:tableStyleId>
              </a:tblPr>
              <a:tblGrid>
                <a:gridCol w="891540">
                  <a:extLst>
                    <a:ext uri="{9D8B030D-6E8A-4147-A177-3AD203B41FA5}">
                      <a16:colId xmlns:a16="http://schemas.microsoft.com/office/drawing/2014/main" val="335348482"/>
                    </a:ext>
                  </a:extLst>
                </a:gridCol>
              </a:tblGrid>
              <a:tr h="4114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rebuchet MS" panose="020B0603020202020204" pitchFamily="34" charset="0"/>
                        </a:rPr>
                        <a:t>SG, HER2 IHC0</a:t>
                      </a:r>
                    </a:p>
                    <a:p>
                      <a:pPr algn="r">
                        <a:lnSpc>
                          <a:spcPct val="100000"/>
                        </a:lnSpc>
                      </a:pPr>
                      <a:endParaRPr lang="en-US" sz="800" b="1" dirty="0">
                        <a:solidFill>
                          <a:srgbClr val="0000FF"/>
                        </a:solidFill>
                        <a:latin typeface="Trebuchet MS" panose="020B0603020202020204" pitchFamily="34" charset="0"/>
                      </a:endParaRPr>
                    </a:p>
                    <a:p>
                      <a:pPr algn="r">
                        <a:lnSpc>
                          <a:spcPct val="100000"/>
                        </a:lnSpc>
                      </a:pPr>
                      <a:r>
                        <a:rPr lang="en-US" sz="800" b="1" dirty="0">
                          <a:solidFill>
                            <a:srgbClr val="0000FF"/>
                          </a:solidFill>
                          <a:latin typeface="Trebuchet MS" panose="020B0603020202020204" pitchFamily="34" charset="0"/>
                        </a:rPr>
                        <a:t>TPC, HER2 IHC0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8668026"/>
                  </a:ext>
                </a:extLst>
              </a:tr>
            </a:tbl>
          </a:graphicData>
        </a:graphic>
      </p:graphicFrame>
      <p:graphicFrame>
        <p:nvGraphicFramePr>
          <p:cNvPr id="32" name="Table 31">
            <a:extLst>
              <a:ext uri="{FF2B5EF4-FFF2-40B4-BE49-F238E27FC236}">
                <a16:creationId xmlns:a16="http://schemas.microsoft.com/office/drawing/2014/main" id="{6F9FCA9A-2910-46AA-8810-F617C2664C54}"/>
              </a:ext>
            </a:extLst>
          </p:cNvPr>
          <p:cNvGraphicFramePr>
            <a:graphicFrameLocks noGrp="1"/>
          </p:cNvGraphicFramePr>
          <p:nvPr/>
        </p:nvGraphicFramePr>
        <p:xfrm>
          <a:off x="5785178" y="4901882"/>
          <a:ext cx="891540" cy="556260"/>
        </p:xfrm>
        <a:graphic>
          <a:graphicData uri="http://schemas.openxmlformats.org/drawingml/2006/table">
            <a:tbl>
              <a:tblPr firstRow="1" bandRow="1">
                <a:tableStyleId>{5940675A-B579-460E-94D1-54222C63F5DA}</a:tableStyleId>
              </a:tblPr>
              <a:tblGrid>
                <a:gridCol w="891540">
                  <a:extLst>
                    <a:ext uri="{9D8B030D-6E8A-4147-A177-3AD203B41FA5}">
                      <a16:colId xmlns:a16="http://schemas.microsoft.com/office/drawing/2014/main" val="335348482"/>
                    </a:ext>
                  </a:extLst>
                </a:gridCol>
              </a:tblGrid>
              <a:tr h="5257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rebuchet MS" panose="020B0603020202020204" pitchFamily="34" charset="0"/>
                        </a:rPr>
                        <a:t>SG, HER2 IHC0</a:t>
                      </a:r>
                    </a:p>
                    <a:p>
                      <a:pPr algn="r">
                        <a:lnSpc>
                          <a:spcPct val="100000"/>
                        </a:lnSpc>
                      </a:pPr>
                      <a:endParaRPr lang="en-US" sz="800" b="1" dirty="0">
                        <a:solidFill>
                          <a:srgbClr val="0000FF"/>
                        </a:solidFill>
                        <a:latin typeface="Trebuchet MS" panose="020B0603020202020204" pitchFamily="34" charset="0"/>
                      </a:endParaRPr>
                    </a:p>
                    <a:p>
                      <a:pPr algn="r">
                        <a:lnSpc>
                          <a:spcPct val="100000"/>
                        </a:lnSpc>
                      </a:pPr>
                      <a:r>
                        <a:rPr lang="en-US" sz="800" b="1" dirty="0">
                          <a:solidFill>
                            <a:srgbClr val="0000FF"/>
                          </a:solidFill>
                          <a:latin typeface="Trebuchet MS" panose="020B0603020202020204" pitchFamily="34" charset="0"/>
                        </a:rPr>
                        <a:t>TPC, HER2 IHC0</a:t>
                      </a:r>
                    </a:p>
                    <a:p>
                      <a:pPr algn="r">
                        <a:lnSpc>
                          <a:spcPct val="100000"/>
                        </a:lnSpc>
                      </a:pPr>
                      <a:endParaRPr lang="en-US" sz="800" b="1" dirty="0">
                        <a:solidFill>
                          <a:srgbClr val="0000FF"/>
                        </a:solidFill>
                        <a:latin typeface="Trebuchet MS" panose="020B0603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8668026"/>
                  </a:ext>
                </a:extLst>
              </a:tr>
            </a:tbl>
          </a:graphicData>
        </a:graphic>
      </p:graphicFrame>
      <p:sp>
        <p:nvSpPr>
          <p:cNvPr id="35" name="TextBox 34">
            <a:extLst>
              <a:ext uri="{FF2B5EF4-FFF2-40B4-BE49-F238E27FC236}">
                <a16:creationId xmlns:a16="http://schemas.microsoft.com/office/drawing/2014/main" id="{3B9427D2-F0C2-4538-A8EB-2FBD98000CFD}"/>
              </a:ext>
            </a:extLst>
          </p:cNvPr>
          <p:cNvSpPr txBox="1"/>
          <p:nvPr/>
        </p:nvSpPr>
        <p:spPr>
          <a:xfrm>
            <a:off x="8453108" y="6584875"/>
            <a:ext cx="3291840" cy="2308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icrosoft YaHei"/>
              </a:rPr>
              <a:t>Hurvitz S et al. ESMO Breast. 2022</a:t>
            </a:r>
          </a:p>
        </p:txBody>
      </p:sp>
      <p:sp>
        <p:nvSpPr>
          <p:cNvPr id="36" name="Title 1">
            <a:extLst>
              <a:ext uri="{FF2B5EF4-FFF2-40B4-BE49-F238E27FC236}">
                <a16:creationId xmlns:a16="http://schemas.microsoft.com/office/drawing/2014/main" id="{36A5693C-D8BC-4560-9BA9-7F13430CD2A6}"/>
              </a:ext>
            </a:extLst>
          </p:cNvPr>
          <p:cNvSpPr txBox="1">
            <a:spLocks/>
          </p:cNvSpPr>
          <p:nvPr/>
        </p:nvSpPr>
        <p:spPr>
          <a:xfrm>
            <a:off x="2339158" y="618115"/>
            <a:ext cx="8100242" cy="367487"/>
          </a:xfrm>
          <a:prstGeom prst="rect">
            <a:avLst/>
          </a:prstGeom>
        </p:spPr>
        <p:txBody>
          <a:bodyPr vert="horz" lIns="38612" tIns="19306" rIns="38612" bIns="19306" rtlCol="0" anchor="b">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Sacituzumab Govitecan vs TPC:</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Efficacy in HER2 low </a:t>
            </a: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Microsoft YaHei"/>
                <a:cs typeface="Arial" panose="020B0604020202020204" pitchFamily="34" charset="0"/>
              </a:rPr>
              <a:t>mTNBC</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(ASCENT)</a:t>
            </a:r>
          </a:p>
        </p:txBody>
      </p:sp>
    </p:spTree>
    <p:extLst>
      <p:ext uri="{BB962C8B-B14F-4D97-AF65-F5344CB8AC3E}">
        <p14:creationId xmlns:p14="http://schemas.microsoft.com/office/powerpoint/2010/main" val="4210536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51CED-316D-4ADC-903D-936886046CC0}"/>
              </a:ext>
            </a:extLst>
          </p:cNvPr>
          <p:cNvSpPr>
            <a:spLocks noGrp="1"/>
          </p:cNvSpPr>
          <p:nvPr>
            <p:ph type="body" sz="quarter" idx="13"/>
          </p:nvPr>
        </p:nvSpPr>
        <p:spPr/>
        <p:txBody>
          <a:bodyPr/>
          <a:lstStyle/>
          <a:p>
            <a:endParaRPr lang="en-US"/>
          </a:p>
        </p:txBody>
      </p:sp>
      <p:sp>
        <p:nvSpPr>
          <p:cNvPr id="5" name="Title 1">
            <a:extLst>
              <a:ext uri="{FF2B5EF4-FFF2-40B4-BE49-F238E27FC236}">
                <a16:creationId xmlns:a16="http://schemas.microsoft.com/office/drawing/2014/main" id="{F574231E-B14D-4735-BA07-050723B8348C}"/>
              </a:ext>
            </a:extLst>
          </p:cNvPr>
          <p:cNvSpPr>
            <a:spLocks noGrp="1"/>
          </p:cNvSpPr>
          <p:nvPr>
            <p:ph type="title"/>
          </p:nvPr>
        </p:nvSpPr>
        <p:spPr>
          <a:xfrm>
            <a:off x="1828801" y="1"/>
            <a:ext cx="8455025" cy="1216025"/>
          </a:xfrm>
        </p:spPr>
        <p:txBody>
          <a:bodyPr>
            <a:normAutofit/>
          </a:bodyPr>
          <a:lstStyle/>
          <a:p>
            <a:r>
              <a:rPr lang="en-US" sz="3600" dirty="0"/>
              <a:t>How to sequence the different ADCs?</a:t>
            </a:r>
          </a:p>
        </p:txBody>
      </p:sp>
    </p:spTree>
    <p:extLst>
      <p:ext uri="{BB962C8B-B14F-4D97-AF65-F5344CB8AC3E}">
        <p14:creationId xmlns:p14="http://schemas.microsoft.com/office/powerpoint/2010/main" val="2047849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E2D9FF-6496-4AF9-A250-7EE0654CC0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8332" t="25385" r="20868" b="16154"/>
          <a:stretch/>
        </p:blipFill>
        <p:spPr>
          <a:xfrm>
            <a:off x="609600" y="1245334"/>
            <a:ext cx="11125200" cy="5437186"/>
          </a:xfrm>
          <a:prstGeom prst="rect">
            <a:avLst/>
          </a:prstGeom>
        </p:spPr>
      </p:pic>
      <p:sp>
        <p:nvSpPr>
          <p:cNvPr id="7" name="Title 1">
            <a:extLst>
              <a:ext uri="{FF2B5EF4-FFF2-40B4-BE49-F238E27FC236}">
                <a16:creationId xmlns:a16="http://schemas.microsoft.com/office/drawing/2014/main" id="{06806B4D-42D7-462B-A932-5E6E4809C534}"/>
              </a:ext>
            </a:extLst>
          </p:cNvPr>
          <p:cNvSpPr>
            <a:spLocks noGrp="1"/>
          </p:cNvSpPr>
          <p:nvPr>
            <p:ph type="title"/>
          </p:nvPr>
        </p:nvSpPr>
        <p:spPr>
          <a:xfrm>
            <a:off x="1828801" y="1"/>
            <a:ext cx="8455025" cy="1216025"/>
          </a:xfrm>
        </p:spPr>
        <p:txBody>
          <a:bodyPr/>
          <a:lstStyle/>
          <a:p>
            <a:pPr algn="ctr"/>
            <a:r>
              <a:rPr lang="en-US" sz="3200" dirty="0"/>
              <a:t>Mechanism Governing Resistance:</a:t>
            </a:r>
            <a:br>
              <a:rPr lang="en-US" sz="3200" dirty="0"/>
            </a:br>
            <a:r>
              <a:rPr lang="en-US" sz="3200" dirty="0"/>
              <a:t>Trastuzumab Deruxtecan (DAISY)</a:t>
            </a:r>
          </a:p>
        </p:txBody>
      </p:sp>
      <p:sp>
        <p:nvSpPr>
          <p:cNvPr id="2" name="TextBox 1">
            <a:extLst>
              <a:ext uri="{FF2B5EF4-FFF2-40B4-BE49-F238E27FC236}">
                <a16:creationId xmlns:a16="http://schemas.microsoft.com/office/drawing/2014/main" id="{B0EC9978-62A5-2026-7A6E-328725BC551B}"/>
              </a:ext>
            </a:extLst>
          </p:cNvPr>
          <p:cNvSpPr txBox="1"/>
          <p:nvPr/>
        </p:nvSpPr>
        <p:spPr>
          <a:xfrm>
            <a:off x="5791200" y="6248400"/>
            <a:ext cx="5665340" cy="274673"/>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icrosoft YaHei"/>
            </a:endParaRPr>
          </a:p>
        </p:txBody>
      </p:sp>
    </p:spTree>
    <p:extLst>
      <p:ext uri="{BB962C8B-B14F-4D97-AF65-F5344CB8AC3E}">
        <p14:creationId xmlns:p14="http://schemas.microsoft.com/office/powerpoint/2010/main" val="1512339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p:txBody>
          <a:bodyPr/>
          <a:lstStyle/>
          <a:p>
            <a:pPr algn="ctr"/>
            <a:r>
              <a:rPr lang="en-US" sz="3200" dirty="0"/>
              <a:t>Mechanism Governing Resistance:</a:t>
            </a:r>
            <a:br>
              <a:rPr lang="en-US" sz="3200" dirty="0"/>
            </a:br>
            <a:r>
              <a:rPr lang="en-US" sz="3200" dirty="0"/>
              <a:t>Antibody vs Payload</a:t>
            </a:r>
          </a:p>
        </p:txBody>
      </p:sp>
      <p:pic>
        <p:nvPicPr>
          <p:cNvPr id="3" name="Picture 2">
            <a:extLst>
              <a:ext uri="{FF2B5EF4-FFF2-40B4-BE49-F238E27FC236}">
                <a16:creationId xmlns:a16="http://schemas.microsoft.com/office/drawing/2014/main" id="{DC75AF69-BBED-42E6-8D63-FB1C93B2E566}"/>
              </a:ext>
            </a:extLst>
          </p:cNvPr>
          <p:cNvPicPr>
            <a:picLocks noChangeAspect="1"/>
          </p:cNvPicPr>
          <p:nvPr/>
        </p:nvPicPr>
        <p:blipFill>
          <a:blip r:embed="rId3"/>
          <a:stretch>
            <a:fillRect/>
          </a:stretch>
        </p:blipFill>
        <p:spPr>
          <a:xfrm>
            <a:off x="533400" y="1447800"/>
            <a:ext cx="10987254" cy="4659462"/>
          </a:xfrm>
          <a:prstGeom prst="rect">
            <a:avLst/>
          </a:prstGeom>
        </p:spPr>
      </p:pic>
      <p:sp>
        <p:nvSpPr>
          <p:cNvPr id="6" name="正方形/長方形 3">
            <a:extLst>
              <a:ext uri="{FF2B5EF4-FFF2-40B4-BE49-F238E27FC236}">
                <a16:creationId xmlns:a16="http://schemas.microsoft.com/office/drawing/2014/main" id="{52267B9B-2502-4D9E-BE94-E8A64228F11D}"/>
              </a:ext>
            </a:extLst>
          </p:cNvPr>
          <p:cNvSpPr>
            <a:spLocks noChangeArrowheads="1"/>
          </p:cNvSpPr>
          <p:nvPr/>
        </p:nvSpPr>
        <p:spPr bwMode="auto">
          <a:xfrm>
            <a:off x="8846925" y="6498737"/>
            <a:ext cx="28328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1200"/>
              </a:spcAft>
              <a:buClr>
                <a:srgbClr val="003366"/>
              </a:buClr>
              <a:buSzPct val="85000"/>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Coates, Sun et al Cancer Discovery 2021.</a:t>
            </a:r>
          </a:p>
        </p:txBody>
      </p:sp>
    </p:spTree>
    <p:extLst>
      <p:ext uri="{BB962C8B-B14F-4D97-AF65-F5344CB8AC3E}">
        <p14:creationId xmlns:p14="http://schemas.microsoft.com/office/powerpoint/2010/main" val="2357850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F67-37FB-4DEA-9A72-72CE0623241E}"/>
              </a:ext>
            </a:extLst>
          </p:cNvPr>
          <p:cNvSpPr>
            <a:spLocks noGrp="1"/>
          </p:cNvSpPr>
          <p:nvPr>
            <p:ph type="title"/>
          </p:nvPr>
        </p:nvSpPr>
        <p:spPr/>
        <p:txBody>
          <a:bodyPr/>
          <a:lstStyle/>
          <a:p>
            <a:pPr algn="ctr"/>
            <a:r>
              <a:rPr lang="en-US" sz="3200" dirty="0"/>
              <a:t>Implications of resistance mechanisms for ADC sequencing</a:t>
            </a:r>
          </a:p>
        </p:txBody>
      </p:sp>
      <p:pic>
        <p:nvPicPr>
          <p:cNvPr id="5" name="Picture 4">
            <a:extLst>
              <a:ext uri="{FF2B5EF4-FFF2-40B4-BE49-F238E27FC236}">
                <a16:creationId xmlns:a16="http://schemas.microsoft.com/office/drawing/2014/main" id="{9D603205-018F-4345-B9D3-0C0FEB8F568F}"/>
              </a:ext>
            </a:extLst>
          </p:cNvPr>
          <p:cNvPicPr>
            <a:picLocks noChangeAspect="1"/>
          </p:cNvPicPr>
          <p:nvPr/>
        </p:nvPicPr>
        <p:blipFill>
          <a:blip r:embed="rId3"/>
          <a:stretch>
            <a:fillRect/>
          </a:stretch>
        </p:blipFill>
        <p:spPr>
          <a:xfrm>
            <a:off x="406401" y="1870119"/>
            <a:ext cx="6274676" cy="3723806"/>
          </a:xfrm>
          <a:prstGeom prst="rect">
            <a:avLst/>
          </a:prstGeom>
        </p:spPr>
      </p:pic>
      <p:grpSp>
        <p:nvGrpSpPr>
          <p:cNvPr id="22" name="Group 21">
            <a:extLst>
              <a:ext uri="{FF2B5EF4-FFF2-40B4-BE49-F238E27FC236}">
                <a16:creationId xmlns:a16="http://schemas.microsoft.com/office/drawing/2014/main" id="{E1C79CB4-86C8-477C-AC14-58778FDD8763}"/>
              </a:ext>
            </a:extLst>
          </p:cNvPr>
          <p:cNvGrpSpPr/>
          <p:nvPr/>
        </p:nvGrpSpPr>
        <p:grpSpPr>
          <a:xfrm>
            <a:off x="7281024" y="1870177"/>
            <a:ext cx="3561725" cy="1357377"/>
            <a:chOff x="5919361" y="1264357"/>
            <a:chExt cx="4748967" cy="1809836"/>
          </a:xfrm>
        </p:grpSpPr>
        <p:sp>
          <p:nvSpPr>
            <p:cNvPr id="3" name="TextBox 2">
              <a:extLst>
                <a:ext uri="{FF2B5EF4-FFF2-40B4-BE49-F238E27FC236}">
                  <a16:creationId xmlns:a16="http://schemas.microsoft.com/office/drawing/2014/main" id="{EAF74C26-87C0-426F-93E7-6D121CC7B8FD}"/>
                </a:ext>
              </a:extLst>
            </p:cNvPr>
            <p:cNvSpPr txBox="1"/>
            <p:nvPr/>
          </p:nvSpPr>
          <p:spPr>
            <a:xfrm>
              <a:off x="5919361" y="1749200"/>
              <a:ext cx="1716709" cy="861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Antibody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 mutation </a:t>
              </a:r>
            </a:p>
          </p:txBody>
        </p:sp>
        <p:cxnSp>
          <p:nvCxnSpPr>
            <p:cNvPr id="7" name="Straight Arrow Connector 6">
              <a:extLst>
                <a:ext uri="{FF2B5EF4-FFF2-40B4-BE49-F238E27FC236}">
                  <a16:creationId xmlns:a16="http://schemas.microsoft.com/office/drawing/2014/main" id="{7B7CA08A-1F45-4768-8E0C-6D523FD85753}"/>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16C0147-5453-4F3C-AEE5-610F3A9C3E20}"/>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8C2ADE4E-E67E-4346-90B3-9CF14D8C6D08}"/>
                </a:ext>
              </a:extLst>
            </p:cNvPr>
            <p:cNvSpPr txBox="1"/>
            <p:nvPr/>
          </p:nvSpPr>
          <p:spPr>
            <a:xfrm>
              <a:off x="6827933" y="1264357"/>
              <a:ext cx="1758859"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Same Ab-based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ADC</a:t>
              </a:r>
            </a:p>
          </p:txBody>
        </p:sp>
        <p:sp>
          <p:nvSpPr>
            <p:cNvPr id="19" name="TextBox 18">
              <a:extLst>
                <a:ext uri="{FF2B5EF4-FFF2-40B4-BE49-F238E27FC236}">
                  <a16:creationId xmlns:a16="http://schemas.microsoft.com/office/drawing/2014/main" id="{53DE177E-CFA8-431E-B428-FE5ABEB281DA}"/>
                </a:ext>
              </a:extLst>
            </p:cNvPr>
            <p:cNvSpPr txBox="1"/>
            <p:nvPr/>
          </p:nvSpPr>
          <p:spPr>
            <a:xfrm>
              <a:off x="6706422" y="2458640"/>
              <a:ext cx="1474592"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Different Ab-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targeted ADC</a:t>
              </a:r>
            </a:p>
          </p:txBody>
        </p:sp>
        <p:sp>
          <p:nvSpPr>
            <p:cNvPr id="20" name="TextBox 19">
              <a:extLst>
                <a:ext uri="{FF2B5EF4-FFF2-40B4-BE49-F238E27FC236}">
                  <a16:creationId xmlns:a16="http://schemas.microsoft.com/office/drawing/2014/main" id="{A1CB303D-C1F8-41D9-9BBF-F6F99BA31B8A}"/>
                </a:ext>
              </a:extLst>
            </p:cNvPr>
            <p:cNvSpPr txBox="1"/>
            <p:nvPr/>
          </p:nvSpPr>
          <p:spPr>
            <a:xfrm>
              <a:off x="8558349" y="1564534"/>
              <a:ext cx="2109979"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No Response</a:t>
              </a:r>
            </a:p>
          </p:txBody>
        </p:sp>
        <p:sp>
          <p:nvSpPr>
            <p:cNvPr id="21" name="TextBox 20">
              <a:extLst>
                <a:ext uri="{FF2B5EF4-FFF2-40B4-BE49-F238E27FC236}">
                  <a16:creationId xmlns:a16="http://schemas.microsoft.com/office/drawing/2014/main" id="{6FD02A2B-76D4-4A6E-92B3-361C7249C940}"/>
                </a:ext>
              </a:extLst>
            </p:cNvPr>
            <p:cNvSpPr txBox="1"/>
            <p:nvPr/>
          </p:nvSpPr>
          <p:spPr>
            <a:xfrm>
              <a:off x="8610600" y="2482334"/>
              <a:ext cx="1631216"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Response</a:t>
              </a:r>
            </a:p>
          </p:txBody>
        </p:sp>
      </p:grpSp>
      <p:grpSp>
        <p:nvGrpSpPr>
          <p:cNvPr id="23" name="Group 22">
            <a:extLst>
              <a:ext uri="{FF2B5EF4-FFF2-40B4-BE49-F238E27FC236}">
                <a16:creationId xmlns:a16="http://schemas.microsoft.com/office/drawing/2014/main" id="{8194679A-471F-463E-B869-DC2E442D18CA}"/>
              </a:ext>
            </a:extLst>
          </p:cNvPr>
          <p:cNvGrpSpPr/>
          <p:nvPr/>
        </p:nvGrpSpPr>
        <p:grpSpPr>
          <a:xfrm>
            <a:off x="7315200" y="3732022"/>
            <a:ext cx="3527549" cy="1341602"/>
            <a:chOff x="5964929" y="1285390"/>
            <a:chExt cx="4703399" cy="1788803"/>
          </a:xfrm>
        </p:grpSpPr>
        <p:sp>
          <p:nvSpPr>
            <p:cNvPr id="24" name="TextBox 23">
              <a:extLst>
                <a:ext uri="{FF2B5EF4-FFF2-40B4-BE49-F238E27FC236}">
                  <a16:creationId xmlns:a16="http://schemas.microsoft.com/office/drawing/2014/main" id="{42DC6231-1D5B-40EE-B05F-5E72358DEDD2}"/>
                </a:ext>
              </a:extLst>
            </p:cNvPr>
            <p:cNvSpPr txBox="1"/>
            <p:nvPr/>
          </p:nvSpPr>
          <p:spPr>
            <a:xfrm>
              <a:off x="5964929" y="1715674"/>
              <a:ext cx="1631216" cy="861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Payload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icrosoft YaHei"/>
                </a:rPr>
                <a:t>mutation </a:t>
              </a:r>
            </a:p>
          </p:txBody>
        </p:sp>
        <p:cxnSp>
          <p:nvCxnSpPr>
            <p:cNvPr id="25" name="Straight Arrow Connector 24">
              <a:extLst>
                <a:ext uri="{FF2B5EF4-FFF2-40B4-BE49-F238E27FC236}">
                  <a16:creationId xmlns:a16="http://schemas.microsoft.com/office/drawing/2014/main" id="{115D9C75-8FD2-488F-A91D-CEEF6924EFE8}"/>
                </a:ext>
              </a:extLst>
            </p:cNvPr>
            <p:cNvCxnSpPr>
              <a:cxnSpLocks/>
            </p:cNvCxnSpPr>
            <p:nvPr/>
          </p:nvCxnSpPr>
          <p:spPr bwMode="auto">
            <a:xfrm>
              <a:off x="7531977" y="2177145"/>
              <a:ext cx="926223" cy="48985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F25B3C4-3DCC-4772-BAE6-EB6F63EDEB5E}"/>
                </a:ext>
              </a:extLst>
            </p:cNvPr>
            <p:cNvCxnSpPr>
              <a:cxnSpLocks/>
            </p:cNvCxnSpPr>
            <p:nvPr/>
          </p:nvCxnSpPr>
          <p:spPr bwMode="auto">
            <a:xfrm flipV="1">
              <a:off x="7535091" y="1749200"/>
              <a:ext cx="999309" cy="31054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340D35C-E160-450C-A6AF-0D958962594B}"/>
                </a:ext>
              </a:extLst>
            </p:cNvPr>
            <p:cNvSpPr txBox="1"/>
            <p:nvPr/>
          </p:nvSpPr>
          <p:spPr>
            <a:xfrm>
              <a:off x="6762721" y="1285390"/>
              <a:ext cx="1633353"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Same Payload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ADC</a:t>
              </a:r>
            </a:p>
          </p:txBody>
        </p:sp>
        <p:sp>
          <p:nvSpPr>
            <p:cNvPr id="28" name="TextBox 27">
              <a:extLst>
                <a:ext uri="{FF2B5EF4-FFF2-40B4-BE49-F238E27FC236}">
                  <a16:creationId xmlns:a16="http://schemas.microsoft.com/office/drawing/2014/main" id="{55308232-7D7A-4EBA-BA0B-4908F34C9F90}"/>
                </a:ext>
              </a:extLst>
            </p:cNvPr>
            <p:cNvSpPr txBox="1"/>
            <p:nvPr/>
          </p:nvSpPr>
          <p:spPr>
            <a:xfrm>
              <a:off x="6724590" y="2458640"/>
              <a:ext cx="1438257" cy="615553"/>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Different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icrosoft YaHei"/>
                </a:rPr>
                <a:t>payload ADC</a:t>
              </a:r>
            </a:p>
          </p:txBody>
        </p:sp>
        <p:sp>
          <p:nvSpPr>
            <p:cNvPr id="29" name="TextBox 28">
              <a:extLst>
                <a:ext uri="{FF2B5EF4-FFF2-40B4-BE49-F238E27FC236}">
                  <a16:creationId xmlns:a16="http://schemas.microsoft.com/office/drawing/2014/main" id="{CEE9BF3C-6301-4085-B365-AA0F6A3FEF85}"/>
                </a:ext>
              </a:extLst>
            </p:cNvPr>
            <p:cNvSpPr txBox="1"/>
            <p:nvPr/>
          </p:nvSpPr>
          <p:spPr>
            <a:xfrm>
              <a:off x="8558349" y="1564534"/>
              <a:ext cx="2109979"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No Response</a:t>
              </a:r>
            </a:p>
          </p:txBody>
        </p:sp>
        <p:sp>
          <p:nvSpPr>
            <p:cNvPr id="30" name="TextBox 29">
              <a:extLst>
                <a:ext uri="{FF2B5EF4-FFF2-40B4-BE49-F238E27FC236}">
                  <a16:creationId xmlns:a16="http://schemas.microsoft.com/office/drawing/2014/main" id="{5BF14FD3-F958-4618-89D8-B1E04FF2DB39}"/>
                </a:ext>
              </a:extLst>
            </p:cNvPr>
            <p:cNvSpPr txBox="1"/>
            <p:nvPr/>
          </p:nvSpPr>
          <p:spPr>
            <a:xfrm>
              <a:off x="8610600" y="2482334"/>
              <a:ext cx="1631216" cy="49244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icrosoft YaHei"/>
                </a:rPr>
                <a:t>Response</a:t>
              </a:r>
            </a:p>
          </p:txBody>
        </p:sp>
      </p:grpSp>
      <p:sp>
        <p:nvSpPr>
          <p:cNvPr id="31" name="正方形/長方形 3">
            <a:extLst>
              <a:ext uri="{FF2B5EF4-FFF2-40B4-BE49-F238E27FC236}">
                <a16:creationId xmlns:a16="http://schemas.microsoft.com/office/drawing/2014/main" id="{842D84FA-A204-44AA-A81D-8D52D7D57A3F}"/>
              </a:ext>
            </a:extLst>
          </p:cNvPr>
          <p:cNvSpPr>
            <a:spLocks noChangeArrowheads="1"/>
          </p:cNvSpPr>
          <p:nvPr/>
        </p:nvSpPr>
        <p:spPr bwMode="auto">
          <a:xfrm>
            <a:off x="9106443" y="6489784"/>
            <a:ext cx="28328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Aft>
                <a:spcPts val="1200"/>
              </a:spcAft>
              <a:buClr>
                <a:srgbClr val="003366"/>
              </a:buClr>
              <a:buSzPct val="85000"/>
              <a:buFont typeface="Times" panose="02020603050405020304" pitchFamily="18"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Aft>
                <a:spcPts val="1200"/>
              </a:spcAft>
              <a:buClr>
                <a:srgbClr val="003366"/>
              </a:buClr>
              <a:buSzPct val="8500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Aft>
                <a:spcPts val="1200"/>
              </a:spcAft>
              <a:buClr>
                <a:srgbClr val="003366"/>
              </a:buClr>
              <a:buSzPct val="85000"/>
              <a:buFont typeface="Times" panose="02020603050405020304" pitchFamily="18"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0"/>
              </a:spcBef>
              <a:spcAft>
                <a:spcPts val="1200"/>
              </a:spcAft>
              <a:buClr>
                <a:srgbClr val="003366"/>
              </a:buClr>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Coates, Sun et al Cancer Discovery 2021.</a:t>
            </a:r>
          </a:p>
        </p:txBody>
      </p:sp>
    </p:spTree>
    <p:extLst>
      <p:ext uri="{BB962C8B-B14F-4D97-AF65-F5344CB8AC3E}">
        <p14:creationId xmlns:p14="http://schemas.microsoft.com/office/powerpoint/2010/main" val="3197805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48000" y="76200"/>
            <a:ext cx="6384472" cy="994172"/>
          </a:xfrm>
        </p:spPr>
        <p:txBody>
          <a:bodyPr/>
          <a:lstStyle/>
          <a:p>
            <a:pPr algn="ctr"/>
            <a:r>
              <a:rPr lang="en-US" sz="2700" dirty="0"/>
              <a:t>ADCs to target MBC: </a:t>
            </a:r>
            <a:br>
              <a:rPr lang="en-US" sz="2700" dirty="0"/>
            </a:br>
            <a:r>
              <a:rPr lang="en-US" sz="2700" dirty="0"/>
              <a:t>Multiple Agents in Development</a:t>
            </a:r>
          </a:p>
        </p:txBody>
      </p:sp>
      <p:graphicFrame>
        <p:nvGraphicFramePr>
          <p:cNvPr id="5" name="Content Placeholder 4"/>
          <p:cNvGraphicFramePr>
            <a:graphicFrameLocks noGrp="1"/>
          </p:cNvGraphicFramePr>
          <p:nvPr>
            <p:ph idx="1"/>
          </p:nvPr>
        </p:nvGraphicFramePr>
        <p:xfrm>
          <a:off x="1980545" y="2034814"/>
          <a:ext cx="5340098" cy="2326790"/>
        </p:xfrm>
        <a:graphic>
          <a:graphicData uri="http://schemas.openxmlformats.org/drawingml/2006/table">
            <a:tbl>
              <a:tblPr firstRow="1" bandRow="1">
                <a:tableStyleId>{073A0DAA-6AF3-43AB-8588-CEC1D06C72B9}</a:tableStyleId>
              </a:tblPr>
              <a:tblGrid>
                <a:gridCol w="3168398">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342900">
                <a:tc>
                  <a:txBody>
                    <a:bodyPr/>
                    <a:lstStyle/>
                    <a:p>
                      <a:pPr algn="ctr"/>
                      <a:r>
                        <a:rPr lang="en-US" sz="1400" dirty="0"/>
                        <a:t>Antibody Drug Conjugate</a:t>
                      </a:r>
                    </a:p>
                  </a:txBody>
                  <a:tcPr marL="68580" marR="68580" marT="34290" marB="34290">
                    <a:solidFill>
                      <a:srgbClr val="007F7F"/>
                    </a:solidFill>
                  </a:tcPr>
                </a:tc>
                <a:tc>
                  <a:txBody>
                    <a:bodyPr/>
                    <a:lstStyle/>
                    <a:p>
                      <a:pPr algn="ctr"/>
                      <a:r>
                        <a:rPr lang="en-US" sz="1400" dirty="0"/>
                        <a:t>Target</a:t>
                      </a:r>
                    </a:p>
                  </a:txBody>
                  <a:tcPr marL="68580" marR="68580" marT="34290" marB="34290">
                    <a:solidFill>
                      <a:srgbClr val="007F7F"/>
                    </a:solidFill>
                  </a:tcPr>
                </a:tc>
                <a:extLst>
                  <a:ext uri="{0D108BD9-81ED-4DB2-BD59-A6C34878D82A}">
                    <a16:rowId xmlns:a16="http://schemas.microsoft.com/office/drawing/2014/main" val="10000"/>
                  </a:ext>
                </a:extLst>
              </a:tr>
              <a:tr h="292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Trastuzumab </a:t>
                      </a:r>
                      <a:r>
                        <a:rPr lang="en-US" sz="1400" kern="1200" dirty="0" err="1">
                          <a:solidFill>
                            <a:schemeClr val="dk1"/>
                          </a:solidFill>
                          <a:effectLst/>
                          <a:latin typeface="+mn-lt"/>
                          <a:ea typeface="+mn-ea"/>
                          <a:cs typeface="+mn-cs"/>
                        </a:rPr>
                        <a:t>deruxtecan</a:t>
                      </a:r>
                      <a:r>
                        <a:rPr lang="en-US" sz="1400" kern="1200" dirty="0">
                          <a:solidFill>
                            <a:schemeClr val="dk1"/>
                          </a:solidFill>
                          <a:effectLst/>
                          <a:latin typeface="+mn-lt"/>
                          <a:ea typeface="+mn-ea"/>
                          <a:cs typeface="+mn-cs"/>
                        </a:rPr>
                        <a:t> (DS-8201a)</a:t>
                      </a:r>
                      <a:endParaRPr lang="en-US" sz="1400" b="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HER2</a:t>
                      </a:r>
                    </a:p>
                  </a:txBody>
                  <a:tcPr marL="68580" marR="68580" marT="34290" marB="34290" anchor="ctr"/>
                </a:tc>
                <a:extLst>
                  <a:ext uri="{0D108BD9-81ED-4DB2-BD59-A6C34878D82A}">
                    <a16:rowId xmlns:a16="http://schemas.microsoft.com/office/drawing/2014/main" val="1000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Sacituzumab govitecan (IMMU-132)</a:t>
                      </a:r>
                      <a:endParaRPr lang="en-US" sz="1400" b="0" dirty="0"/>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en-US" sz="1400" b="0" u="none" dirty="0"/>
                        <a:t>Trop-2</a:t>
                      </a:r>
                      <a:endParaRPr lang="en-US" sz="1400" b="0" u="none" dirty="0"/>
                    </a:p>
                  </a:txBody>
                  <a:tcPr marL="68580" marR="68580" marT="34290" marB="34290" anchor="ctr"/>
                </a:tc>
                <a:extLst>
                  <a:ext uri="{0D108BD9-81ED-4DB2-BD59-A6C34878D82A}">
                    <a16:rowId xmlns:a16="http://schemas.microsoft.com/office/drawing/2014/main" val="10004"/>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err="1"/>
                        <a:t>Datopotamab</a:t>
                      </a:r>
                      <a:r>
                        <a:rPr lang="en-US" sz="1400" b="0" dirty="0"/>
                        <a:t> deruxtecan (DS-1062)</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Trop-2</a:t>
                      </a:r>
                    </a:p>
                  </a:txBody>
                  <a:tcPr marL="68580" marR="68580" marT="34290" marB="34290" anchor="ctr"/>
                </a:tc>
                <a:extLst>
                  <a:ext uri="{0D108BD9-81ED-4DB2-BD59-A6C34878D82A}">
                    <a16:rowId xmlns:a16="http://schemas.microsoft.com/office/drawing/2014/main" val="3050103337"/>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Ladiratuzumab</a:t>
                      </a:r>
                      <a:r>
                        <a:rPr lang="en-US" sz="1400" kern="1200" dirty="0">
                          <a:solidFill>
                            <a:schemeClr val="dk1"/>
                          </a:solidFill>
                          <a:effectLst/>
                          <a:latin typeface="+mn-lt"/>
                          <a:ea typeface="+mn-ea"/>
                          <a:cs typeface="+mn-cs"/>
                        </a:rPr>
                        <a:t> </a:t>
                      </a:r>
                      <a:r>
                        <a:rPr lang="en-US" sz="1400" kern="1200" dirty="0" err="1">
                          <a:solidFill>
                            <a:schemeClr val="dk1"/>
                          </a:solidFill>
                          <a:effectLst/>
                          <a:latin typeface="+mn-lt"/>
                          <a:ea typeface="+mn-ea"/>
                          <a:cs typeface="+mn-cs"/>
                        </a:rPr>
                        <a:t>vedotin</a:t>
                      </a:r>
                      <a:r>
                        <a:rPr lang="en-US" sz="1400" kern="1200" dirty="0">
                          <a:solidFill>
                            <a:schemeClr val="dk1"/>
                          </a:solidFill>
                          <a:effectLst/>
                          <a:latin typeface="+mn-lt"/>
                          <a:ea typeface="+mn-ea"/>
                          <a:cs typeface="+mn-cs"/>
                        </a:rPr>
                        <a:t> (SGN-LIV1a)</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LIV-1</a:t>
                      </a:r>
                      <a:endParaRPr lang="en-US" sz="1400" b="0" u="none" dirty="0"/>
                    </a:p>
                  </a:txBody>
                  <a:tcPr marL="68580" marR="68580" marT="34290" marB="34290" anchor="ctr"/>
                </a:tc>
                <a:extLst>
                  <a:ext uri="{0D108BD9-81ED-4DB2-BD59-A6C34878D82A}">
                    <a16:rowId xmlns:a16="http://schemas.microsoft.com/office/drawing/2014/main" val="2746672185"/>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err="1">
                          <a:solidFill>
                            <a:schemeClr val="dk1"/>
                          </a:solidFill>
                          <a:effectLst/>
                          <a:latin typeface="+mn-lt"/>
                          <a:ea typeface="+mn-ea"/>
                          <a:cs typeface="+mn-cs"/>
                        </a:rPr>
                        <a:t>Patritumab</a:t>
                      </a:r>
                      <a:r>
                        <a:rPr lang="en-US" sz="1400" b="0" i="0" kern="1200" dirty="0">
                          <a:solidFill>
                            <a:schemeClr val="dk1"/>
                          </a:solidFill>
                          <a:effectLst/>
                          <a:latin typeface="+mn-lt"/>
                          <a:ea typeface="+mn-ea"/>
                          <a:cs typeface="+mn-cs"/>
                        </a:rPr>
                        <a:t> deruxtecan (</a:t>
                      </a:r>
                      <a:r>
                        <a:rPr lang="en-US" sz="1400" b="0" dirty="0"/>
                        <a:t>U3-1402)</a:t>
                      </a: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HER3</a:t>
                      </a:r>
                    </a:p>
                  </a:txBody>
                  <a:tcPr marL="68580" marR="68580" marT="34290" marB="34290" anchor="ctr"/>
                </a:tc>
                <a:extLst>
                  <a:ext uri="{0D108BD9-81ED-4DB2-BD59-A6C34878D82A}">
                    <a16:rowId xmlns:a16="http://schemas.microsoft.com/office/drawing/2014/main" val="1454553210"/>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Trastuzumab </a:t>
                      </a:r>
                      <a:r>
                        <a:rPr lang="en-US" sz="1400" b="0" i="0" kern="1200" dirty="0" err="1">
                          <a:solidFill>
                            <a:schemeClr val="dk1"/>
                          </a:solidFill>
                          <a:effectLst/>
                          <a:latin typeface="+mn-lt"/>
                          <a:ea typeface="+mn-ea"/>
                          <a:cs typeface="+mn-cs"/>
                        </a:rPr>
                        <a:t>duocarmazine</a:t>
                      </a:r>
                      <a:endParaRPr lang="en-US" sz="1400" b="0" i="0" kern="1200" dirty="0">
                        <a:solidFill>
                          <a:schemeClr val="dk1"/>
                        </a:solidFill>
                        <a:effectLst/>
                        <a:latin typeface="+mn-lt"/>
                        <a:ea typeface="+mn-ea"/>
                        <a:cs typeface="+mn-c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cs typeface="Arial" charset="0"/>
                        </a:rPr>
                        <a:t>HER2</a:t>
                      </a:r>
                    </a:p>
                  </a:txBody>
                  <a:tcPr marL="68580" marR="68580" marT="34290" marB="34290" anchor="ctr"/>
                </a:tc>
                <a:extLst>
                  <a:ext uri="{0D108BD9-81ED-4DB2-BD59-A6C34878D82A}">
                    <a16:rowId xmlns:a16="http://schemas.microsoft.com/office/drawing/2014/main" val="2823797084"/>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Disitamab</a:t>
                      </a:r>
                      <a:r>
                        <a:rPr lang="en-US" sz="1400" kern="1200">
                          <a:solidFill>
                            <a:schemeClr val="dk1"/>
                          </a:solidFill>
                          <a:effectLst/>
                          <a:latin typeface="+mn-lt"/>
                          <a:ea typeface="+mn-ea"/>
                          <a:cs typeface="+mn-cs"/>
                        </a:rPr>
                        <a:t> vedotin</a:t>
                      </a:r>
                      <a:r>
                        <a:rPr lang="en-US" sz="1400" kern="1200" dirty="0">
                          <a:solidFill>
                            <a:schemeClr val="dk1"/>
                          </a:solidFill>
                          <a:effectLst/>
                          <a:latin typeface="+mn-lt"/>
                          <a:ea typeface="+mn-ea"/>
                          <a:cs typeface="+mn-cs"/>
                        </a:rPr>
                        <a:t> </a:t>
                      </a:r>
                      <a:endParaRPr lang="en-US" sz="1400" b="0" i="0" kern="1200" dirty="0">
                        <a:solidFill>
                          <a:schemeClr val="dk1"/>
                        </a:solidFill>
                        <a:effectLst/>
                        <a:latin typeface="+mn-lt"/>
                        <a:ea typeface="+mn-ea"/>
                        <a:cs typeface="+mn-c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HER2</a:t>
                      </a:r>
                      <a:endParaRPr lang="en-US" sz="1400" b="0" dirty="0">
                        <a:cs typeface="Arial" charset="0"/>
                      </a:endParaRPr>
                    </a:p>
                  </a:txBody>
                  <a:tcPr marL="68580" marR="68580" marT="34290" marB="34290" anchor="ctr"/>
                </a:tc>
                <a:extLst>
                  <a:ext uri="{0D108BD9-81ED-4DB2-BD59-A6C34878D82A}">
                    <a16:rowId xmlns:a16="http://schemas.microsoft.com/office/drawing/2014/main" val="1378765623"/>
                  </a:ext>
                </a:extLst>
              </a:tr>
            </a:tbl>
          </a:graphicData>
        </a:graphic>
      </p:graphicFrame>
      <p:graphicFrame>
        <p:nvGraphicFramePr>
          <p:cNvPr id="2" name="Table 1">
            <a:extLst>
              <a:ext uri="{FF2B5EF4-FFF2-40B4-BE49-F238E27FC236}">
                <a16:creationId xmlns:a16="http://schemas.microsoft.com/office/drawing/2014/main" id="{34146547-4BAC-46FC-ABAE-FCAE785694D2}"/>
              </a:ext>
            </a:extLst>
          </p:cNvPr>
          <p:cNvGraphicFramePr>
            <a:graphicFrameLocks noGrp="1"/>
          </p:cNvGraphicFramePr>
          <p:nvPr/>
        </p:nvGraphicFramePr>
        <p:xfrm>
          <a:off x="7312176" y="2034814"/>
          <a:ext cx="2990768" cy="2326790"/>
        </p:xfrm>
        <a:graphic>
          <a:graphicData uri="http://schemas.openxmlformats.org/drawingml/2006/table">
            <a:tbl>
              <a:tblPr firstRow="1" bandRow="1">
                <a:tableStyleId>{073A0DAA-6AF3-43AB-8588-CEC1D06C72B9}</a:tableStyleId>
              </a:tblPr>
              <a:tblGrid>
                <a:gridCol w="2990768">
                  <a:extLst>
                    <a:ext uri="{9D8B030D-6E8A-4147-A177-3AD203B41FA5}">
                      <a16:colId xmlns:a16="http://schemas.microsoft.com/office/drawing/2014/main" val="1981499002"/>
                    </a:ext>
                  </a:extLst>
                </a:gridCol>
              </a:tblGrid>
              <a:tr h="342900">
                <a:tc>
                  <a:txBody>
                    <a:bodyPr/>
                    <a:lstStyle/>
                    <a:p>
                      <a:pPr algn="ctr"/>
                      <a:r>
                        <a:rPr lang="en-US" sz="1400" dirty="0"/>
                        <a:t>Payload</a:t>
                      </a:r>
                    </a:p>
                  </a:txBody>
                  <a:tcPr marL="68580" marR="68580" marT="34290" marB="34290">
                    <a:solidFill>
                      <a:srgbClr val="007F7F"/>
                    </a:solidFill>
                  </a:tcPr>
                </a:tc>
                <a:extLst>
                  <a:ext uri="{0D108BD9-81ED-4DB2-BD59-A6C34878D82A}">
                    <a16:rowId xmlns:a16="http://schemas.microsoft.com/office/drawing/2014/main" val="60931349"/>
                  </a:ext>
                </a:extLst>
              </a:tr>
              <a:tr h="2922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1645508333"/>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3668812566"/>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3757728751"/>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Microtubule inhibitor</a:t>
                      </a:r>
                      <a:endParaRPr lang="en-US" sz="1400" b="0" u="none" dirty="0"/>
                    </a:p>
                  </a:txBody>
                  <a:tcPr marL="68580" marR="68580" marT="34290" marB="34290" anchor="ctr"/>
                </a:tc>
                <a:extLst>
                  <a:ext uri="{0D108BD9-81ED-4DB2-BD59-A6C34878D82A}">
                    <a16:rowId xmlns:a16="http://schemas.microsoft.com/office/drawing/2014/main" val="1560573328"/>
                  </a:ext>
                </a:extLst>
              </a:tr>
              <a:tr h="2743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u="none" dirty="0"/>
                        <a:t>Topo-1 inhibitor</a:t>
                      </a:r>
                    </a:p>
                  </a:txBody>
                  <a:tcPr marL="68580" marR="68580" marT="34290" marB="34290" anchor="ctr"/>
                </a:tc>
                <a:extLst>
                  <a:ext uri="{0D108BD9-81ED-4DB2-BD59-A6C34878D82A}">
                    <a16:rowId xmlns:a16="http://schemas.microsoft.com/office/drawing/2014/main" val="1958927178"/>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Alkylating agent</a:t>
                      </a:r>
                      <a:endParaRPr lang="en-US" sz="1400" b="0" u="none" dirty="0"/>
                    </a:p>
                  </a:txBody>
                  <a:tcPr marL="68580" marR="68580" marT="34290" marB="34290" anchor="ctr"/>
                </a:tc>
                <a:extLst>
                  <a:ext uri="{0D108BD9-81ED-4DB2-BD59-A6C34878D82A}">
                    <a16:rowId xmlns:a16="http://schemas.microsoft.com/office/drawing/2014/main" val="3147024752"/>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Microtubule inhibitor</a:t>
                      </a:r>
                      <a:endParaRPr lang="en-US" sz="1400" b="0" u="none" dirty="0"/>
                    </a:p>
                  </a:txBody>
                  <a:tcPr marL="68580" marR="68580" marT="34290" marB="34290" anchor="ctr"/>
                </a:tc>
                <a:extLst>
                  <a:ext uri="{0D108BD9-81ED-4DB2-BD59-A6C34878D82A}">
                    <a16:rowId xmlns:a16="http://schemas.microsoft.com/office/drawing/2014/main" val="1317888584"/>
                  </a:ext>
                </a:extLst>
              </a:tr>
            </a:tbl>
          </a:graphicData>
        </a:graphic>
      </p:graphicFrame>
      <p:sp>
        <p:nvSpPr>
          <p:cNvPr id="6" name="Rectangle 5">
            <a:extLst>
              <a:ext uri="{FF2B5EF4-FFF2-40B4-BE49-F238E27FC236}">
                <a16:creationId xmlns:a16="http://schemas.microsoft.com/office/drawing/2014/main" id="{86100E4D-CEC4-44A8-9B74-BA680A50BD48}"/>
              </a:ext>
            </a:extLst>
          </p:cNvPr>
          <p:cNvSpPr/>
          <p:nvPr/>
        </p:nvSpPr>
        <p:spPr>
          <a:xfrm>
            <a:off x="3581400" y="5334514"/>
            <a:ext cx="4800600" cy="6632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icrosoft YaHei"/>
              </a:rPr>
              <a:t>Both target and payload important considerations for efficacy/toxicity profile and ADC sequencing</a:t>
            </a:r>
          </a:p>
        </p:txBody>
      </p:sp>
    </p:spTree>
    <p:extLst>
      <p:ext uri="{BB962C8B-B14F-4D97-AF65-F5344CB8AC3E}">
        <p14:creationId xmlns:p14="http://schemas.microsoft.com/office/powerpoint/2010/main" val="39457857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8703-D764-4A14-8F4B-0673D608E8AE}"/>
              </a:ext>
            </a:extLst>
          </p:cNvPr>
          <p:cNvSpPr>
            <a:spLocks noGrp="1"/>
          </p:cNvSpPr>
          <p:nvPr>
            <p:ph type="title"/>
          </p:nvPr>
        </p:nvSpPr>
        <p:spPr/>
        <p:txBody>
          <a:bodyPr/>
          <a:lstStyle/>
          <a:p>
            <a:r>
              <a:rPr lang="en-US" dirty="0"/>
              <a:t>How about Early Breast Cancer?</a:t>
            </a:r>
          </a:p>
        </p:txBody>
      </p:sp>
      <p:sp>
        <p:nvSpPr>
          <p:cNvPr id="3" name="Content Placeholder 2">
            <a:extLst>
              <a:ext uri="{FF2B5EF4-FFF2-40B4-BE49-F238E27FC236}">
                <a16:creationId xmlns:a16="http://schemas.microsoft.com/office/drawing/2014/main" id="{B8D42DB0-691B-46BC-96C2-B71FD005DB6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53375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28819"/>
            <a:ext cx="10358967" cy="735885"/>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7388" y="731069"/>
            <a:ext cx="11125236" cy="5506243"/>
          </a:xfrm>
        </p:spPr>
        <p:txBody>
          <a:bodyPr/>
          <a:lstStyle/>
          <a:p>
            <a:pPr marL="98425" indent="0">
              <a:lnSpc>
                <a:spcPct val="100000"/>
              </a:lnSpc>
              <a:spcBef>
                <a:spcPts val="2200"/>
              </a:spcBef>
              <a:spcAft>
                <a:spcPts val="0"/>
              </a:spcAft>
              <a:buNone/>
            </a:pPr>
            <a:r>
              <a:rPr lang="en-US" sz="2200" dirty="0">
                <a:solidFill>
                  <a:srgbClr val="0432FF"/>
                </a:solidFill>
              </a:rPr>
              <a:t>Module 1: </a:t>
            </a:r>
            <a:r>
              <a:rPr lang="en-US" sz="2200" dirty="0">
                <a:solidFill>
                  <a:schemeClr val="tx1"/>
                </a:solidFill>
              </a:rPr>
              <a:t>Current Role of Genomic Assays for Hormone Receptor (HR)-Positive Localized Breast Cancer — Dr Goetz</a:t>
            </a:r>
          </a:p>
          <a:p>
            <a:pPr marL="98425" indent="0">
              <a:lnSpc>
                <a:spcPct val="100000"/>
              </a:lnSpc>
              <a:spcBef>
                <a:spcPts val="600"/>
              </a:spcBef>
              <a:spcAft>
                <a:spcPts val="0"/>
              </a:spcAft>
              <a:buNone/>
            </a:pPr>
            <a:r>
              <a:rPr lang="en-US" sz="2200" i="1" dirty="0">
                <a:solidFill>
                  <a:schemeClr val="bg1"/>
                </a:solidFill>
                <a:highlight>
                  <a:srgbClr val="0432FF"/>
                </a:highlight>
              </a:rPr>
              <a:t>  </a:t>
            </a:r>
            <a:r>
              <a:rPr lang="en-US" sz="2200" dirty="0">
                <a:solidFill>
                  <a:schemeClr val="bg1"/>
                </a:solidFill>
                <a:highlight>
                  <a:srgbClr val="0432FF"/>
                </a:highlight>
              </a:rPr>
              <a:t>► </a:t>
            </a:r>
            <a:r>
              <a:rPr lang="en-US" sz="2200" i="1" dirty="0">
                <a:solidFill>
                  <a:schemeClr val="bg1"/>
                </a:solidFill>
                <a:highlight>
                  <a:srgbClr val="0432FF"/>
                </a:highlight>
              </a:rPr>
              <a:t>Real World Cases and Questions</a:t>
            </a:r>
            <a:r>
              <a:rPr lang="en-US" sz="2200" i="1" dirty="0">
                <a:solidFill>
                  <a:srgbClr val="0432FF"/>
                </a:solidFill>
                <a:highlight>
                  <a:srgbClr val="0432FF"/>
                </a:highlight>
              </a:rPr>
              <a:t>—</a:t>
            </a:r>
            <a:endParaRPr lang="en-US" sz="2200" i="1" dirty="0">
              <a:solidFill>
                <a:schemeClr val="bg1"/>
              </a:solidFill>
            </a:endParaRPr>
          </a:p>
          <a:p>
            <a:pPr marL="98425" indent="0">
              <a:lnSpc>
                <a:spcPct val="100000"/>
              </a:lnSpc>
              <a:spcBef>
                <a:spcPts val="1600"/>
              </a:spcBef>
              <a:spcAft>
                <a:spcPts val="0"/>
              </a:spcAft>
              <a:buNone/>
            </a:pPr>
            <a:r>
              <a:rPr lang="en-US" sz="2200" dirty="0">
                <a:solidFill>
                  <a:srgbClr val="0432FF"/>
                </a:solidFill>
              </a:rPr>
              <a:t>Module 2: </a:t>
            </a:r>
            <a:r>
              <a:rPr lang="en-US" sz="2200" dirty="0">
                <a:solidFill>
                  <a:schemeClr val="tx1"/>
                </a:solidFill>
              </a:rPr>
              <a:t>Optimizing the Management of Localized ER-Positive Breast Cancer — Dr </a:t>
            </a:r>
            <a:r>
              <a:rPr lang="en-US" sz="2200" dirty="0" err="1">
                <a:solidFill>
                  <a:schemeClr val="tx1"/>
                </a:solidFill>
              </a:rPr>
              <a:t>Kaklamani</a:t>
            </a:r>
            <a:endParaRPr lang="en-US" sz="2200" dirty="0">
              <a:solidFill>
                <a:schemeClr val="tx1"/>
              </a:solidFill>
            </a:endParaRPr>
          </a:p>
          <a:p>
            <a:pPr marL="98425" indent="0">
              <a:lnSpc>
                <a:spcPct val="100000"/>
              </a:lnSpc>
              <a:spcBef>
                <a:spcPts val="600"/>
              </a:spcBef>
              <a:spcAft>
                <a:spcPts val="0"/>
              </a:spcAft>
              <a:buNone/>
            </a:pPr>
            <a:r>
              <a:rPr lang="en-US" sz="2200" i="1" dirty="0">
                <a:solidFill>
                  <a:schemeClr val="bg1"/>
                </a:solidFill>
                <a:highlight>
                  <a:srgbClr val="0432FF"/>
                </a:highlight>
              </a:rPr>
              <a:t>  </a:t>
            </a:r>
            <a:r>
              <a:rPr lang="en-US" sz="2200" dirty="0">
                <a:solidFill>
                  <a:schemeClr val="bg1"/>
                </a:solidFill>
                <a:highlight>
                  <a:srgbClr val="0432FF"/>
                </a:highlight>
              </a:rPr>
              <a:t>► </a:t>
            </a:r>
            <a:r>
              <a:rPr lang="en-US" sz="2200" i="1" dirty="0">
                <a:solidFill>
                  <a:schemeClr val="bg1"/>
                </a:solidFill>
                <a:highlight>
                  <a:srgbClr val="0432FF"/>
                </a:highlight>
              </a:rPr>
              <a:t>Real World Cases and Questions</a:t>
            </a:r>
            <a:r>
              <a:rPr lang="en-US" sz="2200" i="1" dirty="0">
                <a:solidFill>
                  <a:srgbClr val="0432FF"/>
                </a:solidFill>
                <a:highlight>
                  <a:srgbClr val="0432FF"/>
                </a:highlight>
              </a:rPr>
              <a:t>—</a:t>
            </a:r>
            <a:endParaRPr lang="en-US" sz="2200" i="1" dirty="0">
              <a:solidFill>
                <a:schemeClr val="bg1"/>
              </a:solidFill>
            </a:endParaRPr>
          </a:p>
          <a:p>
            <a:pPr marL="98425" indent="0">
              <a:lnSpc>
                <a:spcPct val="100000"/>
              </a:lnSpc>
              <a:spcBef>
                <a:spcPts val="1600"/>
              </a:spcBef>
              <a:spcAft>
                <a:spcPts val="0"/>
              </a:spcAft>
              <a:buNone/>
            </a:pPr>
            <a:r>
              <a:rPr lang="en-US" sz="2200" dirty="0">
                <a:solidFill>
                  <a:srgbClr val="0432FF"/>
                </a:solidFill>
              </a:rPr>
              <a:t>Module 3: </a:t>
            </a:r>
            <a:r>
              <a:rPr lang="en-US" sz="2200" dirty="0">
                <a:solidFill>
                  <a:schemeClr val="tx1"/>
                </a:solidFill>
              </a:rPr>
              <a:t>Selection and Sequencing of Therapy for Patients with ER-Positive Metastatic Breast Cancer (</a:t>
            </a:r>
            <a:r>
              <a:rPr lang="en-US" sz="2200" dirty="0" err="1">
                <a:solidFill>
                  <a:schemeClr val="tx1"/>
                </a:solidFill>
              </a:rPr>
              <a:t>mBC</a:t>
            </a:r>
            <a:r>
              <a:rPr lang="en-US" sz="2200" dirty="0">
                <a:solidFill>
                  <a:schemeClr val="tx1"/>
                </a:solidFill>
              </a:rPr>
              <a:t>) — Dr </a:t>
            </a:r>
            <a:r>
              <a:rPr lang="en-US" sz="2200" dirty="0" err="1">
                <a:solidFill>
                  <a:schemeClr val="tx1"/>
                </a:solidFill>
              </a:rPr>
              <a:t>Kalinsky</a:t>
            </a:r>
            <a:r>
              <a:rPr lang="en-US" sz="2200" dirty="0">
                <a:solidFill>
                  <a:schemeClr val="tx1"/>
                </a:solidFill>
              </a:rPr>
              <a:t> </a:t>
            </a:r>
          </a:p>
          <a:p>
            <a:pPr marL="98425" indent="0">
              <a:lnSpc>
                <a:spcPct val="100000"/>
              </a:lnSpc>
              <a:spcBef>
                <a:spcPts val="600"/>
              </a:spcBef>
              <a:spcAft>
                <a:spcPts val="0"/>
              </a:spcAft>
              <a:buNone/>
            </a:pPr>
            <a:r>
              <a:rPr lang="en-US" sz="2200" i="1" dirty="0">
                <a:solidFill>
                  <a:schemeClr val="bg1"/>
                </a:solidFill>
                <a:highlight>
                  <a:srgbClr val="0432FF"/>
                </a:highlight>
              </a:rPr>
              <a:t>  </a:t>
            </a:r>
            <a:r>
              <a:rPr lang="en-US" sz="2200" dirty="0">
                <a:solidFill>
                  <a:schemeClr val="bg1"/>
                </a:solidFill>
                <a:highlight>
                  <a:srgbClr val="0432FF"/>
                </a:highlight>
              </a:rPr>
              <a:t>► </a:t>
            </a:r>
            <a:r>
              <a:rPr lang="en-US" sz="2200" i="1" dirty="0">
                <a:solidFill>
                  <a:schemeClr val="bg1"/>
                </a:solidFill>
                <a:highlight>
                  <a:srgbClr val="0432FF"/>
                </a:highlight>
              </a:rPr>
              <a:t>Real World Cases and Questions</a:t>
            </a:r>
            <a:r>
              <a:rPr lang="en-US" sz="2200" i="1" dirty="0">
                <a:solidFill>
                  <a:srgbClr val="0432FF"/>
                </a:solidFill>
                <a:highlight>
                  <a:srgbClr val="0432FF"/>
                </a:highlight>
              </a:rPr>
              <a:t>—</a:t>
            </a:r>
            <a:endParaRPr lang="en-US" sz="2200" i="1" dirty="0">
              <a:solidFill>
                <a:schemeClr val="bg1"/>
              </a:solidFill>
            </a:endParaRPr>
          </a:p>
          <a:p>
            <a:pPr marL="98425" indent="0">
              <a:lnSpc>
                <a:spcPct val="100000"/>
              </a:lnSpc>
              <a:spcBef>
                <a:spcPts val="1600"/>
              </a:spcBef>
              <a:spcAft>
                <a:spcPts val="0"/>
              </a:spcAft>
              <a:buNone/>
            </a:pPr>
            <a:r>
              <a:rPr lang="en-US" sz="2200" dirty="0">
                <a:solidFill>
                  <a:srgbClr val="0432FF"/>
                </a:solidFill>
              </a:rPr>
              <a:t>Module 4: </a:t>
            </a:r>
            <a:r>
              <a:rPr lang="en-US" sz="2200" dirty="0">
                <a:solidFill>
                  <a:schemeClr val="tx1"/>
                </a:solidFill>
              </a:rPr>
              <a:t>Recent Appreciation of HER2 Low as a Unique Subset of HR-Positive Breast Cancer — Dr </a:t>
            </a:r>
            <a:r>
              <a:rPr lang="en-US" sz="2200" dirty="0" err="1">
                <a:solidFill>
                  <a:schemeClr val="tx1"/>
                </a:solidFill>
              </a:rPr>
              <a:t>Bardia</a:t>
            </a:r>
            <a:endParaRPr lang="en-US" sz="2200" dirty="0">
              <a:solidFill>
                <a:schemeClr val="tx1"/>
              </a:solidFill>
            </a:endParaRPr>
          </a:p>
          <a:p>
            <a:pPr marL="98425" indent="0">
              <a:lnSpc>
                <a:spcPct val="100000"/>
              </a:lnSpc>
              <a:spcBef>
                <a:spcPts val="600"/>
              </a:spcBef>
              <a:spcAft>
                <a:spcPts val="0"/>
              </a:spcAft>
              <a:buNone/>
            </a:pPr>
            <a:r>
              <a:rPr lang="en-US" sz="2200" i="1" dirty="0">
                <a:solidFill>
                  <a:schemeClr val="bg1"/>
                </a:solidFill>
                <a:highlight>
                  <a:srgbClr val="0432FF"/>
                </a:highlight>
              </a:rPr>
              <a:t>  </a:t>
            </a:r>
            <a:r>
              <a:rPr lang="en-US" sz="2200" dirty="0">
                <a:solidFill>
                  <a:schemeClr val="bg1"/>
                </a:solidFill>
                <a:highlight>
                  <a:srgbClr val="0432FF"/>
                </a:highlight>
              </a:rPr>
              <a:t>► </a:t>
            </a:r>
            <a:r>
              <a:rPr lang="en-US" sz="2200" i="1" dirty="0">
                <a:solidFill>
                  <a:schemeClr val="bg1"/>
                </a:solidFill>
                <a:highlight>
                  <a:srgbClr val="0432FF"/>
                </a:highlight>
              </a:rPr>
              <a:t>Real World Cases and Questions</a:t>
            </a:r>
            <a:r>
              <a:rPr lang="en-US" sz="2200" i="1" dirty="0">
                <a:solidFill>
                  <a:srgbClr val="0432FF"/>
                </a:solidFill>
                <a:highlight>
                  <a:srgbClr val="0432FF"/>
                </a:highlight>
              </a:rPr>
              <a:t>—</a:t>
            </a:r>
            <a:endParaRPr lang="en-US" sz="2200" i="1" dirty="0">
              <a:solidFill>
                <a:schemeClr val="bg1"/>
              </a:solidFill>
            </a:endParaRPr>
          </a:p>
          <a:p>
            <a:pPr marL="98425" indent="0">
              <a:lnSpc>
                <a:spcPct val="100000"/>
              </a:lnSpc>
              <a:spcBef>
                <a:spcPts val="1600"/>
              </a:spcBef>
              <a:spcAft>
                <a:spcPts val="0"/>
              </a:spcAft>
              <a:buNone/>
            </a:pPr>
            <a:r>
              <a:rPr lang="en-US" sz="2200" dirty="0">
                <a:solidFill>
                  <a:srgbClr val="0432FF"/>
                </a:solidFill>
              </a:rPr>
              <a:t>Module 5: </a:t>
            </a:r>
            <a:r>
              <a:rPr lang="en-US" sz="2200" dirty="0">
                <a:solidFill>
                  <a:schemeClr val="tx1"/>
                </a:solidFill>
              </a:rPr>
              <a:t>Novel Strategies Under Investigation for Patients with HR-Positive </a:t>
            </a:r>
            <a:r>
              <a:rPr lang="en-US" sz="2200" dirty="0" err="1">
                <a:solidFill>
                  <a:schemeClr val="tx1"/>
                </a:solidFill>
              </a:rPr>
              <a:t>mBC</a:t>
            </a:r>
            <a:r>
              <a:rPr lang="en-US" sz="2200" dirty="0">
                <a:solidFill>
                  <a:schemeClr val="tx1"/>
                </a:solidFill>
              </a:rPr>
              <a:t> — Dr </a:t>
            </a:r>
            <a:r>
              <a:rPr lang="en-US" sz="2200" dirty="0" err="1">
                <a:solidFill>
                  <a:schemeClr val="tx1"/>
                </a:solidFill>
              </a:rPr>
              <a:t>Rugo</a:t>
            </a:r>
            <a:endParaRPr lang="en-US" sz="2200" dirty="0">
              <a:solidFill>
                <a:schemeClr val="tx1"/>
              </a:solidFill>
            </a:endParaRPr>
          </a:p>
          <a:p>
            <a:pPr marL="98425" indent="0">
              <a:lnSpc>
                <a:spcPct val="100000"/>
              </a:lnSpc>
              <a:spcBef>
                <a:spcPts val="600"/>
              </a:spcBef>
              <a:spcAft>
                <a:spcPts val="0"/>
              </a:spcAft>
              <a:buNone/>
            </a:pPr>
            <a:r>
              <a:rPr lang="en-US" sz="2200" i="1" dirty="0">
                <a:solidFill>
                  <a:schemeClr val="bg1"/>
                </a:solidFill>
                <a:highlight>
                  <a:srgbClr val="0432FF"/>
                </a:highlight>
              </a:rPr>
              <a:t>  </a:t>
            </a:r>
            <a:r>
              <a:rPr lang="en-US" sz="2200" dirty="0">
                <a:solidFill>
                  <a:schemeClr val="bg1"/>
                </a:solidFill>
                <a:highlight>
                  <a:srgbClr val="0432FF"/>
                </a:highlight>
              </a:rPr>
              <a:t>► </a:t>
            </a:r>
            <a:r>
              <a:rPr lang="en-US" sz="2200" i="1" dirty="0">
                <a:solidFill>
                  <a:schemeClr val="bg1"/>
                </a:solidFill>
                <a:highlight>
                  <a:srgbClr val="0432FF"/>
                </a:highlight>
              </a:rPr>
              <a:t>Real World Cases and Questions</a:t>
            </a:r>
            <a:r>
              <a:rPr lang="en-US" sz="2200" i="1" dirty="0">
                <a:solidFill>
                  <a:srgbClr val="0432FF"/>
                </a:solidFill>
                <a:highlight>
                  <a:srgbClr val="0432FF"/>
                </a:highlight>
              </a:rPr>
              <a:t>—</a:t>
            </a:r>
            <a:endParaRPr lang="en-US" sz="2200" i="1" dirty="0">
              <a:solidFill>
                <a:schemeClr val="bg1"/>
              </a:solidFill>
            </a:endParaRPr>
          </a:p>
        </p:txBody>
      </p:sp>
    </p:spTree>
    <p:extLst>
      <p:ext uri="{BB962C8B-B14F-4D97-AF65-F5344CB8AC3E}">
        <p14:creationId xmlns:p14="http://schemas.microsoft.com/office/powerpoint/2010/main" val="411208276"/>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22CCDA2-ABE4-8349-BE47-EFF83FECF9E7}"/>
              </a:ext>
            </a:extLst>
          </p:cNvPr>
          <p:cNvSpPr txBox="1"/>
          <p:nvPr/>
        </p:nvSpPr>
        <p:spPr>
          <a:xfrm>
            <a:off x="1700761" y="5893407"/>
            <a:ext cx="8959621" cy="415498"/>
          </a:xfrm>
          <a:prstGeom prst="rect">
            <a:avLst/>
          </a:prstGeom>
          <a:solidFill>
            <a:srgbClr val="FFFF00"/>
          </a:solidFill>
          <a:ln>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30000" noProof="0" dirty="0">
                <a:ln>
                  <a:noFill/>
                </a:ln>
                <a:solidFill>
                  <a:srgbClr val="000000"/>
                </a:solidFill>
                <a:effectLst/>
                <a:uLnTx/>
                <a:uFillTx/>
                <a:latin typeface="Arial" panose="020B0604020202020204" pitchFamily="34" charset="0"/>
                <a:ea typeface="Microsoft YaHei"/>
                <a:cs typeface="Arial" panose="020B0604020202020204" pitchFamily="34" charset="0"/>
              </a:rPr>
              <a:t>*</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Originally, 6 cycles of treatment were given but in 02/2022, an amendment increased the number of treatment cycles from 6 to 8 for newly enrolled participants, or those who had not yet had surgery. EOT 21-28 days after last dose of T-</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Microsoft YaHei"/>
                <a:cs typeface="Arial" panose="020B0604020202020204" pitchFamily="34" charset="0"/>
              </a:rPr>
              <a:t>DXd</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a:t>
            </a:r>
          </a:p>
        </p:txBody>
      </p:sp>
      <p:cxnSp>
        <p:nvCxnSpPr>
          <p:cNvPr id="28" name="Elbow Connector 27"/>
          <p:cNvCxnSpPr>
            <a:cxnSpLocks/>
            <a:stCxn id="3" idx="3"/>
            <a:endCxn id="11" idx="1"/>
          </p:cNvCxnSpPr>
          <p:nvPr/>
        </p:nvCxnSpPr>
        <p:spPr>
          <a:xfrm>
            <a:off x="3250247" y="2988815"/>
            <a:ext cx="1207758" cy="63545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9BF61481-EF95-4EF1-8CFC-9C697D780EFC}"/>
              </a:ext>
            </a:extLst>
          </p:cNvPr>
          <p:cNvSpPr txBox="1">
            <a:spLocks/>
          </p:cNvSpPr>
          <p:nvPr/>
        </p:nvSpPr>
        <p:spPr>
          <a:xfrm>
            <a:off x="2214516" y="139988"/>
            <a:ext cx="7884563" cy="854201"/>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TRIO-US B-12 (TALENT):</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Study Design</a:t>
            </a:r>
          </a:p>
        </p:txBody>
      </p:sp>
      <p:grpSp>
        <p:nvGrpSpPr>
          <p:cNvPr id="14" name="Group 13">
            <a:extLst>
              <a:ext uri="{FF2B5EF4-FFF2-40B4-BE49-F238E27FC236}">
                <a16:creationId xmlns:a16="http://schemas.microsoft.com/office/drawing/2014/main" id="{E3AA127A-B7F3-4771-BD50-3CD693963FBD}"/>
              </a:ext>
            </a:extLst>
          </p:cNvPr>
          <p:cNvGrpSpPr/>
          <p:nvPr/>
        </p:nvGrpSpPr>
        <p:grpSpPr>
          <a:xfrm>
            <a:off x="1700760" y="1901099"/>
            <a:ext cx="7449035" cy="3508459"/>
            <a:chOff x="235679" y="726859"/>
            <a:chExt cx="9932046" cy="4677946"/>
          </a:xfrm>
        </p:grpSpPr>
        <p:sp>
          <p:nvSpPr>
            <p:cNvPr id="3" name="AutoShape 6">
              <a:extLst>
                <a:ext uri="{FF2B5EF4-FFF2-40B4-BE49-F238E27FC236}">
                  <a16:creationId xmlns:a16="http://schemas.microsoft.com/office/drawing/2014/main" id="{585E3DAF-2521-AB44-B15A-6DE52A8FEA61}"/>
                </a:ext>
              </a:extLst>
            </p:cNvPr>
            <p:cNvSpPr>
              <a:spLocks noChangeArrowheads="1"/>
            </p:cNvSpPr>
            <p:nvPr/>
          </p:nvSpPr>
          <p:spPr bwMode="auto">
            <a:xfrm>
              <a:off x="235679" y="726859"/>
              <a:ext cx="2065984" cy="2900574"/>
            </a:xfrm>
            <a:prstGeom prst="rect">
              <a:avLst/>
            </a:prstGeom>
            <a:solidFill>
              <a:srgbClr val="FFFF00"/>
            </a:solidFill>
            <a:ln>
              <a:headEnd/>
              <a:tailEnd/>
            </a:ln>
            <a:effectLst/>
          </p:spPr>
          <p:style>
            <a:lnRef idx="2">
              <a:schemeClr val="accent1"/>
            </a:lnRef>
            <a:fillRef idx="1">
              <a:schemeClr val="lt1"/>
            </a:fillRef>
            <a:effectRef idx="0">
              <a:schemeClr val="accent1"/>
            </a:effectRef>
            <a:fontRef idx="minor">
              <a:schemeClr val="dk1"/>
            </a:fontRef>
          </p:style>
          <p:txBody>
            <a:bodyPr lIns="60124" tIns="30062" rIns="0" bIns="30062" anchor="ctr"/>
            <a:lstStyle/>
            <a:p>
              <a:pPr marL="0" marR="0" lvl="0" indent="0" algn="ctr" defTabSz="684783" rtl="0" eaLnBrk="1" fontAlgn="base" latinLnBrk="0" hangingPunct="1">
                <a:lnSpc>
                  <a:spcPct val="100000"/>
                </a:lnSpc>
                <a:spcBef>
                  <a:spcPct val="0"/>
                </a:spcBef>
                <a:spcAft>
                  <a:spcPct val="0"/>
                </a:spcAft>
                <a:buClrTx/>
                <a:buSzTx/>
                <a:buFontTx/>
                <a:buNone/>
                <a:tabLst/>
                <a:defRPr/>
              </a:pPr>
              <a:r>
                <a:rPr kumimoji="0" lang="en-US" sz="1313" b="1" i="0" u="sng"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Study Population</a:t>
              </a:r>
              <a:r>
                <a:rPr kumimoji="0" lang="en-US" sz="1313" b="1"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HR+</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HER2-low (by local and/or central review)</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Stage II-III operable</a:t>
              </a:r>
            </a:p>
            <a:p>
              <a:pPr marL="84535" marR="0" lvl="0" indent="-84535" algn="l" defTabSz="684783" rtl="0" eaLnBrk="1" fontAlgn="base" latinLnBrk="0" hangingPunct="1">
                <a:lnSpc>
                  <a:spcPct val="100000"/>
                </a:lnSpc>
                <a:spcBef>
                  <a:spcPct val="0"/>
                </a:spcBef>
                <a:spcAft>
                  <a:spcPct val="0"/>
                </a:spcAft>
                <a:buClrTx/>
                <a:buSzTx/>
                <a:buFont typeface="Arial" pitchFamily="34" charset="0"/>
                <a:buChar char="•"/>
                <a:tabLst/>
                <a:defRPr/>
              </a:pP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Men or Pre-/Post-menopausal women</a:t>
              </a:r>
            </a:p>
          </p:txBody>
        </p:sp>
        <p:sp>
          <p:nvSpPr>
            <p:cNvPr id="7" name="TextBox 6">
              <a:extLst>
                <a:ext uri="{FF2B5EF4-FFF2-40B4-BE49-F238E27FC236}">
                  <a16:creationId xmlns:a16="http://schemas.microsoft.com/office/drawing/2014/main" id="{74D0DFA5-6FFD-6049-99B9-DC32B67C21CE}"/>
                </a:ext>
              </a:extLst>
            </p:cNvPr>
            <p:cNvSpPr txBox="1"/>
            <p:nvPr/>
          </p:nvSpPr>
          <p:spPr>
            <a:xfrm>
              <a:off x="3929207" y="1206922"/>
              <a:ext cx="3677489" cy="661891"/>
            </a:xfrm>
            <a:prstGeom prst="rect">
              <a:avLst/>
            </a:prstGeom>
            <a:solidFill>
              <a:srgbClr val="92D05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Arm A (N=29):</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a:t>
              </a:r>
              <a:r>
                <a:rPr kumimoji="0" lang="en-US" sz="1313" b="0" i="0" u="none" strike="noStrike" kern="1200" cap="none" spc="0" normalizeH="0" baseline="0" noProof="0" dirty="0" err="1">
                  <a:ln>
                    <a:noFill/>
                  </a:ln>
                  <a:solidFill>
                    <a:srgbClr val="FFFFFF"/>
                  </a:solidFill>
                  <a:effectLst/>
                  <a:uLnTx/>
                  <a:uFillTx/>
                  <a:latin typeface="Arial" panose="020B0604020202020204" pitchFamily="34" charset="0"/>
                  <a:ea typeface="Microsoft YaHei"/>
                  <a:cs typeface="Arial" panose="020B0604020202020204" pitchFamily="34" charset="0"/>
                </a:rPr>
                <a:t>DXd</a:t>
              </a: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5.4mg/kg</a:t>
              </a:r>
            </a:p>
          </p:txBody>
        </p:sp>
        <p:cxnSp>
          <p:nvCxnSpPr>
            <p:cNvPr id="9" name="Straight Arrow Connector 8">
              <a:extLst>
                <a:ext uri="{FF2B5EF4-FFF2-40B4-BE49-F238E27FC236}">
                  <a16:creationId xmlns:a16="http://schemas.microsoft.com/office/drawing/2014/main" id="{796444E1-446E-CB47-B6EB-CBBE4AA2454F}"/>
                </a:ext>
              </a:extLst>
            </p:cNvPr>
            <p:cNvCxnSpPr>
              <a:cxnSpLocks/>
            </p:cNvCxnSpPr>
            <p:nvPr/>
          </p:nvCxnSpPr>
          <p:spPr>
            <a:xfrm flipV="1">
              <a:off x="4588843" y="3569106"/>
              <a:ext cx="0" cy="51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EE917B-944B-B044-B639-DE431FA139F4}"/>
                </a:ext>
              </a:extLst>
            </p:cNvPr>
            <p:cNvSpPr txBox="1"/>
            <p:nvPr/>
          </p:nvSpPr>
          <p:spPr>
            <a:xfrm>
              <a:off x="3922103" y="2000287"/>
              <a:ext cx="3675888" cy="392501"/>
            </a:xfrm>
            <a:prstGeom prst="rect">
              <a:avLst/>
            </a:prstGeom>
            <a:solidFill>
              <a:srgbClr val="FFFF0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Treatment: 6 or 8 cycles</a:t>
              </a:r>
              <a:r>
                <a:rPr kumimoji="0" lang="en-US" sz="1313" b="0" i="0" u="none" strike="noStrike" kern="1200" cap="none" spc="0" normalizeH="0" baseline="30000" noProof="0" dirty="0">
                  <a:ln>
                    <a:noFill/>
                  </a:ln>
                  <a:solidFill>
                    <a:srgbClr val="000000"/>
                  </a:solidFill>
                  <a:effectLst/>
                  <a:uLnTx/>
                  <a:uFillTx/>
                  <a:latin typeface="Arial" panose="020B0604020202020204" pitchFamily="34" charset="0"/>
                  <a:ea typeface="Microsoft YaHei"/>
                  <a:cs typeface="Arial" panose="020B0604020202020204" pitchFamily="34" charset="0"/>
                </a:rPr>
                <a:t>*</a:t>
              </a:r>
              <a:r>
                <a:rPr kumimoji="0" lang="en-US" sz="1313"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 + EOT</a:t>
              </a:r>
            </a:p>
          </p:txBody>
        </p:sp>
        <p:sp>
          <p:nvSpPr>
            <p:cNvPr id="11" name="TextBox 10">
              <a:extLst>
                <a:ext uri="{FF2B5EF4-FFF2-40B4-BE49-F238E27FC236}">
                  <a16:creationId xmlns:a16="http://schemas.microsoft.com/office/drawing/2014/main" id="{E1153233-3224-EA48-8B1E-8FED0E601089}"/>
                </a:ext>
              </a:extLst>
            </p:cNvPr>
            <p:cNvSpPr txBox="1"/>
            <p:nvPr/>
          </p:nvSpPr>
          <p:spPr>
            <a:xfrm>
              <a:off x="3912007" y="2447258"/>
              <a:ext cx="3678880" cy="1154333"/>
            </a:xfrm>
            <a:prstGeom prst="rect">
              <a:avLst/>
            </a:prstGeom>
            <a:solidFill>
              <a:srgbClr val="92D05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Arm B (N=29):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a:t>
              </a:r>
              <a:r>
                <a:rPr kumimoji="0" lang="en-US" sz="1313" b="0" i="0" u="none" strike="noStrike" kern="1200" cap="none" spc="0" normalizeH="0" baseline="0" noProof="0" dirty="0" err="1">
                  <a:ln>
                    <a:noFill/>
                  </a:ln>
                  <a:solidFill>
                    <a:srgbClr val="FFFFFF"/>
                  </a:solidFill>
                  <a:effectLst/>
                  <a:uLnTx/>
                  <a:uFillTx/>
                  <a:latin typeface="Arial" panose="020B0604020202020204" pitchFamily="34" charset="0"/>
                  <a:ea typeface="Microsoft YaHei"/>
                  <a:cs typeface="Arial" panose="020B0604020202020204" pitchFamily="34" charset="0"/>
                </a:rPr>
                <a:t>DXd</a:t>
              </a: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 5.4mg/kg + anastrozole </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(+GnRH analog for men/premenopausal women) </a:t>
              </a:r>
            </a:p>
          </p:txBody>
        </p:sp>
        <p:sp>
          <p:nvSpPr>
            <p:cNvPr id="15" name="TextBox 14">
              <a:extLst>
                <a:ext uri="{FF2B5EF4-FFF2-40B4-BE49-F238E27FC236}">
                  <a16:creationId xmlns:a16="http://schemas.microsoft.com/office/drawing/2014/main" id="{A85E31AE-EE3B-EC4B-A8CA-966ED4FBEFE4}"/>
                </a:ext>
              </a:extLst>
            </p:cNvPr>
            <p:cNvSpPr txBox="1"/>
            <p:nvPr/>
          </p:nvSpPr>
          <p:spPr>
            <a:xfrm>
              <a:off x="8981134" y="1963595"/>
              <a:ext cx="1027079" cy="392501"/>
            </a:xfrm>
            <a:prstGeom prst="rect">
              <a:avLst/>
            </a:prstGeom>
            <a:solidFill>
              <a:srgbClr val="FFC000"/>
            </a:solid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Surgery</a:t>
              </a:r>
            </a:p>
          </p:txBody>
        </p:sp>
        <p:sp>
          <p:nvSpPr>
            <p:cNvPr id="26" name="TextBox 25">
              <a:extLst>
                <a:ext uri="{FF2B5EF4-FFF2-40B4-BE49-F238E27FC236}">
                  <a16:creationId xmlns:a16="http://schemas.microsoft.com/office/drawing/2014/main" id="{42878FC5-7743-1048-B62A-D921CFAAEE37}"/>
                </a:ext>
              </a:extLst>
            </p:cNvPr>
            <p:cNvSpPr txBox="1"/>
            <p:nvPr/>
          </p:nvSpPr>
          <p:spPr>
            <a:xfrm>
              <a:off x="2301663" y="4056474"/>
              <a:ext cx="7866062" cy="661891"/>
            </a:xfrm>
            <a:prstGeom prst="rect">
              <a:avLst/>
            </a:prstGeom>
            <a:solidFill>
              <a:srgbClr val="FFC000"/>
            </a:solidFill>
            <a:ln>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13" b="0" i="0" u="none" strike="noStrike" kern="1200" cap="none" spc="0" normalizeH="0" baseline="0" noProof="0" dirty="0">
                  <a:ln>
                    <a:noFill/>
                  </a:ln>
                  <a:solidFill>
                    <a:srgbClr val="FFFFFF"/>
                  </a:solidFill>
                  <a:effectLst/>
                  <a:uLnTx/>
                  <a:uFillTx/>
                  <a:latin typeface="Arial" panose="020B0604020202020204" pitchFamily="34" charset="0"/>
                  <a:ea typeface="Microsoft YaHei"/>
                  <a:cs typeface="Arial" panose="020B0604020202020204" pitchFamily="34" charset="0"/>
                </a:rPr>
                <a:t>Tissue acquisition from archival tissue or biopsy at baseline and biopsy between C1D17-C1D21, and tissue at time of surgical resection</a:t>
              </a:r>
            </a:p>
          </p:txBody>
        </p:sp>
        <p:sp>
          <p:nvSpPr>
            <p:cNvPr id="27" name="TextBox 26">
              <a:extLst>
                <a:ext uri="{FF2B5EF4-FFF2-40B4-BE49-F238E27FC236}">
                  <a16:creationId xmlns:a16="http://schemas.microsoft.com/office/drawing/2014/main" id="{FECFF90D-A7CD-3748-9CF5-21F696F18ACE}"/>
                </a:ext>
              </a:extLst>
            </p:cNvPr>
            <p:cNvSpPr txBox="1"/>
            <p:nvPr/>
          </p:nvSpPr>
          <p:spPr>
            <a:xfrm>
              <a:off x="2816463" y="5066250"/>
              <a:ext cx="6559070" cy="338555"/>
            </a:xfrm>
            <a:prstGeom prst="rect">
              <a:avLst/>
            </a:prstGeom>
            <a:solidFill>
              <a:srgbClr val="FFFF00"/>
            </a:solidFill>
            <a:ln>
              <a:solidFill>
                <a:schemeClr val="accent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icrosoft YaHei"/>
                  <a:cs typeface="Arial" panose="020B0604020202020204" pitchFamily="34" charset="0"/>
                </a:rPr>
                <a:t>All tissue collected for study: pathology centrally reviewed HER2 and Ki67</a:t>
              </a:r>
            </a:p>
          </p:txBody>
        </p:sp>
        <p:cxnSp>
          <p:nvCxnSpPr>
            <p:cNvPr id="16" name="Elbow Connector 15"/>
            <p:cNvCxnSpPr>
              <a:cxnSpLocks/>
              <a:stCxn id="3" idx="3"/>
              <a:endCxn id="7" idx="1"/>
            </p:cNvCxnSpPr>
            <p:nvPr/>
          </p:nvCxnSpPr>
          <p:spPr>
            <a:xfrm flipV="1">
              <a:off x="2301663" y="1537867"/>
              <a:ext cx="1627544" cy="639280"/>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cxnSpLocks/>
            </p:cNvCxnSpPr>
            <p:nvPr/>
          </p:nvCxnSpPr>
          <p:spPr>
            <a:xfrm>
              <a:off x="7618126" y="1572775"/>
              <a:ext cx="1374439" cy="622021"/>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p:cNvCxnSpPr>
            <p:nvPr/>
          </p:nvCxnSpPr>
          <p:spPr>
            <a:xfrm flipV="1">
              <a:off x="7613747" y="2194796"/>
              <a:ext cx="1390248" cy="88739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5EE28-63EA-491D-87CC-DE0F809696CD}"/>
                </a:ext>
              </a:extLst>
            </p:cNvPr>
            <p:cNvCxnSpPr>
              <a:cxnSpLocks/>
            </p:cNvCxnSpPr>
            <p:nvPr/>
          </p:nvCxnSpPr>
          <p:spPr>
            <a:xfrm flipV="1">
              <a:off x="2534757" y="3539311"/>
              <a:ext cx="0" cy="51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C6D8E8-3F0F-4520-9E28-046D518ECC48}"/>
                </a:ext>
              </a:extLst>
            </p:cNvPr>
            <p:cNvCxnSpPr>
              <a:cxnSpLocks/>
            </p:cNvCxnSpPr>
            <p:nvPr/>
          </p:nvCxnSpPr>
          <p:spPr>
            <a:xfrm flipV="1">
              <a:off x="9494952" y="3520576"/>
              <a:ext cx="0" cy="5171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8637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waterfall chart&#10;&#10;Description automatically generated">
            <a:extLst>
              <a:ext uri="{FF2B5EF4-FFF2-40B4-BE49-F238E27FC236}">
                <a16:creationId xmlns:a16="http://schemas.microsoft.com/office/drawing/2014/main" id="{1A03F383-6874-FA45-A237-6806CBC20D9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201615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775C1434-C48F-A1C3-392E-EBC5721F523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3288033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09C28A3-D71C-7A84-615B-62AD447C28E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275935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BD4581C0-3D82-2DDB-5F5F-D974E7DA661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376988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50E02-43C2-4BD4-BFD9-DFD82B5CDC83}"/>
              </a:ext>
            </a:extLst>
          </p:cNvPr>
          <p:cNvSpPr>
            <a:spLocks noGrp="1"/>
          </p:cNvSpPr>
          <p:nvPr>
            <p:ph idx="1"/>
          </p:nvPr>
        </p:nvSpPr>
        <p:spPr>
          <a:xfrm>
            <a:off x="1066800" y="1600200"/>
            <a:ext cx="10210800" cy="4953000"/>
          </a:xfrm>
        </p:spPr>
        <p:txBody>
          <a:bodyPr>
            <a:normAutofit/>
          </a:bodyPr>
          <a:lstStyle/>
          <a:p>
            <a:pPr>
              <a:buFont typeface="Wingdings" panose="05000000000000000000" pitchFamily="2" charset="2"/>
              <a:buChar char="Ø"/>
            </a:pPr>
            <a:r>
              <a:rPr lang="en-US" dirty="0">
                <a:solidFill>
                  <a:schemeClr val="tx1"/>
                </a:solidFill>
              </a:rPr>
              <a:t>Trastuzumab deruxtecan has demonstrated impressive activity in HER2 low metastatic breast cancer, both HR+ and HR-, and approved in 2</a:t>
            </a:r>
            <a:r>
              <a:rPr lang="en-US" baseline="30000" dirty="0">
                <a:solidFill>
                  <a:schemeClr val="tx1"/>
                </a:solidFill>
              </a:rPr>
              <a:t>nd</a:t>
            </a:r>
            <a:r>
              <a:rPr lang="en-US" dirty="0">
                <a:solidFill>
                  <a:schemeClr val="tx1"/>
                </a:solidFill>
              </a:rPr>
              <a:t> line (and plus) MBC setting.</a:t>
            </a:r>
          </a:p>
          <a:p>
            <a:pPr>
              <a:buFont typeface="Wingdings" panose="05000000000000000000" pitchFamily="2" charset="2"/>
              <a:buChar char="Ø"/>
            </a:pPr>
            <a:r>
              <a:rPr lang="en-US" dirty="0">
                <a:solidFill>
                  <a:schemeClr val="tx1"/>
                </a:solidFill>
              </a:rPr>
              <a:t>Sacituzumab govitecan approved for </a:t>
            </a:r>
            <a:r>
              <a:rPr lang="en-US" dirty="0" err="1">
                <a:solidFill>
                  <a:schemeClr val="tx1"/>
                </a:solidFill>
              </a:rPr>
              <a:t>mTNBC</a:t>
            </a:r>
            <a:r>
              <a:rPr lang="en-US" dirty="0">
                <a:solidFill>
                  <a:schemeClr val="tx1"/>
                </a:solidFill>
              </a:rPr>
              <a:t>, regardless of HER2 expression (not surprising). Activity also seen in HR+ metastatic breast cancer. </a:t>
            </a:r>
          </a:p>
          <a:p>
            <a:pPr>
              <a:buFont typeface="Wingdings" panose="05000000000000000000" pitchFamily="2" charset="2"/>
              <a:buChar char="Ø"/>
            </a:pPr>
            <a:r>
              <a:rPr lang="en-US" dirty="0">
                <a:solidFill>
                  <a:schemeClr val="tx1"/>
                </a:solidFill>
              </a:rPr>
              <a:t>There are multiple ADCs in development to target antigens overexpressed in MBC. </a:t>
            </a:r>
          </a:p>
          <a:p>
            <a:pPr>
              <a:buFont typeface="Wingdings" panose="05000000000000000000" pitchFamily="2" charset="2"/>
              <a:buChar char="Ø"/>
            </a:pPr>
            <a:r>
              <a:rPr lang="en-US" dirty="0">
                <a:solidFill>
                  <a:schemeClr val="tx1"/>
                </a:solidFill>
              </a:rPr>
              <a:t>Understanding mechanism of resistance, antibody vs payload, could help guide therapeutic sequencing of ADCs.</a:t>
            </a:r>
          </a:p>
          <a:p>
            <a:pPr>
              <a:buFont typeface="Wingdings" panose="05000000000000000000" pitchFamily="2" charset="2"/>
              <a:buChar char="Ø"/>
            </a:pPr>
            <a:r>
              <a:rPr lang="en-US" dirty="0">
                <a:solidFill>
                  <a:schemeClr val="tx1"/>
                </a:solidFill>
              </a:rPr>
              <a:t>Additional studies evaluating different ADCs targeting different antigens could redefine the current receptor-based classification of breast cancer. </a:t>
            </a:r>
          </a:p>
          <a:p>
            <a:endParaRPr lang="en-US" dirty="0"/>
          </a:p>
        </p:txBody>
      </p:sp>
      <p:sp>
        <p:nvSpPr>
          <p:cNvPr id="4" name="TextBox 3">
            <a:extLst>
              <a:ext uri="{FF2B5EF4-FFF2-40B4-BE49-F238E27FC236}">
                <a16:creationId xmlns:a16="http://schemas.microsoft.com/office/drawing/2014/main" id="{85694EFB-AA17-4747-88E2-7ACEF0ED0667}"/>
              </a:ext>
            </a:extLst>
          </p:cNvPr>
          <p:cNvSpPr txBox="1"/>
          <p:nvPr/>
        </p:nvSpPr>
        <p:spPr>
          <a:xfrm>
            <a:off x="3352801" y="304801"/>
            <a:ext cx="4146947" cy="646331"/>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icrosoft YaHei"/>
              </a:rPr>
              <a:t>Summary</a:t>
            </a:r>
            <a:endParaRPr kumimoji="0" lang="en-US" sz="3600" b="0" i="0" u="none" strike="noStrike" kern="1200" cap="none" spc="0" normalizeH="0" baseline="0" noProof="0" dirty="0">
              <a:ln>
                <a:noFill/>
              </a:ln>
              <a:solidFill>
                <a:srgbClr val="FFFFFF"/>
              </a:solidFill>
              <a:effectLst/>
              <a:uLnTx/>
              <a:uFillTx/>
              <a:latin typeface="Arial"/>
              <a:ea typeface="Microsoft YaHei"/>
            </a:endParaRPr>
          </a:p>
        </p:txBody>
      </p:sp>
    </p:spTree>
    <p:extLst>
      <p:ext uri="{BB962C8B-B14F-4D97-AF65-F5344CB8AC3E}">
        <p14:creationId xmlns:p14="http://schemas.microsoft.com/office/powerpoint/2010/main" val="1666145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5: </a:t>
            </a:r>
            <a:r>
              <a:rPr lang="en-US" sz="3600" dirty="0">
                <a:solidFill>
                  <a:srgbClr val="0432FF"/>
                </a:solidFill>
              </a:rPr>
              <a:t>Novel Strategies Under Investigation for Patients with HR-Positive mBC — Dr </a:t>
            </a:r>
            <a:r>
              <a:rPr lang="en-US" sz="3600" dirty="0" err="1">
                <a:solidFill>
                  <a:srgbClr val="0432FF"/>
                </a:solidFill>
              </a:rPr>
              <a:t>Rugo</a:t>
            </a:r>
            <a:endParaRPr lang="en-US" sz="3600" dirty="0">
              <a:solidFill>
                <a:srgbClr val="0432FF"/>
              </a:solidFill>
            </a:endParaRPr>
          </a:p>
        </p:txBody>
      </p:sp>
    </p:spTree>
    <p:extLst>
      <p:ext uri="{BB962C8B-B14F-4D97-AF65-F5344CB8AC3E}">
        <p14:creationId xmlns:p14="http://schemas.microsoft.com/office/powerpoint/2010/main" val="262698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90-year-old woman with ER/PR-positive, HER2-low (IHC 1+) mBC and PD on multiple lines of endocrine and chemotherapy receives T-</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DXd</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Alan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Astrow</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(Brooklyn, New York) </a:t>
            </a:r>
          </a:p>
        </p:txBody>
      </p:sp>
      <p:pic>
        <p:nvPicPr>
          <p:cNvPr id="3" name="Picture 2" descr="A person wearing headphones&#10;&#10;Description automatically generated">
            <a:extLst>
              <a:ext uri="{FF2B5EF4-FFF2-40B4-BE49-F238E27FC236}">
                <a16:creationId xmlns:a16="http://schemas.microsoft.com/office/drawing/2014/main" id="{A381108C-8773-6AA6-CFEF-F156E1ACBEA1}"/>
              </a:ext>
            </a:extLst>
          </p:cNvPr>
          <p:cNvPicPr>
            <a:picLocks noChangeAspect="1"/>
          </p:cNvPicPr>
          <p:nvPr/>
        </p:nvPicPr>
        <p:blipFill>
          <a:blip r:embed="rId2"/>
          <a:stretch>
            <a:fillRect/>
          </a:stretch>
        </p:blipFill>
        <p:spPr>
          <a:xfrm>
            <a:off x="3074002" y="2092566"/>
            <a:ext cx="6395929" cy="3597710"/>
          </a:xfrm>
          <a:prstGeom prst="rect">
            <a:avLst/>
          </a:prstGeom>
        </p:spPr>
      </p:pic>
    </p:spTree>
    <p:extLst>
      <p:ext uri="{BB962C8B-B14F-4D97-AF65-F5344CB8AC3E}">
        <p14:creationId xmlns:p14="http://schemas.microsoft.com/office/powerpoint/2010/main" val="2421821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875462" y="206829"/>
            <a:ext cx="10516886" cy="175117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968188" y="565050"/>
            <a:ext cx="10348350"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45-year-old woman with ER/PR-positive, HER2-low (IHC 2+) mBC, s/p fulvestrant/abemaciclib and now receiving exemestane/everolimus – ESR1 and PIK3CA mutations</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Jennifer Dallas (Charlotte, North Carolina)</a:t>
            </a:r>
          </a:p>
        </p:txBody>
      </p:sp>
      <p:pic>
        <p:nvPicPr>
          <p:cNvPr id="2" name="Picture 1" descr="A person sitting in a chair&#10;&#10;Description automatically generated with low confidence">
            <a:extLst>
              <a:ext uri="{FF2B5EF4-FFF2-40B4-BE49-F238E27FC236}">
                <a16:creationId xmlns:a16="http://schemas.microsoft.com/office/drawing/2014/main" id="{B7281609-9AE2-6161-52B6-CCC865DEABEF}"/>
              </a:ext>
            </a:extLst>
          </p:cNvPr>
          <p:cNvPicPr>
            <a:picLocks noChangeAspect="1"/>
          </p:cNvPicPr>
          <p:nvPr/>
        </p:nvPicPr>
        <p:blipFill>
          <a:blip r:embed="rId3"/>
          <a:stretch>
            <a:fillRect/>
          </a:stretch>
        </p:blipFill>
        <p:spPr>
          <a:xfrm>
            <a:off x="2834497" y="2030108"/>
            <a:ext cx="6378776" cy="3588062"/>
          </a:xfrm>
          <a:prstGeom prst="rect">
            <a:avLst/>
          </a:prstGeom>
        </p:spPr>
      </p:pic>
    </p:spTree>
    <p:extLst>
      <p:ext uri="{BB962C8B-B14F-4D97-AF65-F5344CB8AC3E}">
        <p14:creationId xmlns:p14="http://schemas.microsoft.com/office/powerpoint/2010/main" val="19848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E503F-5197-A787-5D48-2FA19F818F1E}"/>
              </a:ext>
            </a:extLst>
          </p:cNvPr>
          <p:cNvPicPr>
            <a:picLocks noChangeAspect="1"/>
          </p:cNvPicPr>
          <p:nvPr/>
        </p:nvPicPr>
        <p:blipFill>
          <a:blip r:embed="rId3"/>
          <a:stretch>
            <a:fillRect/>
          </a:stretch>
        </p:blipFill>
        <p:spPr>
          <a:xfrm>
            <a:off x="882508" y="888273"/>
            <a:ext cx="4876799" cy="4876799"/>
          </a:xfrm>
          <a:prstGeom prst="rect">
            <a:avLst/>
          </a:prstGeom>
        </p:spPr>
      </p:pic>
      <p:pic>
        <p:nvPicPr>
          <p:cNvPr id="6" name="Picture 5" descr="A close-up of the moon&#10;&#10;Description automatically generated with medium confidence">
            <a:extLst>
              <a:ext uri="{FF2B5EF4-FFF2-40B4-BE49-F238E27FC236}">
                <a16:creationId xmlns:a16="http://schemas.microsoft.com/office/drawing/2014/main" id="{1B6FABDB-DF89-6711-D6A1-E2A13F2553B1}"/>
              </a:ext>
            </a:extLst>
          </p:cNvPr>
          <p:cNvPicPr>
            <a:picLocks noChangeAspect="1"/>
          </p:cNvPicPr>
          <p:nvPr/>
        </p:nvPicPr>
        <p:blipFill>
          <a:blip r:embed="rId4"/>
          <a:stretch>
            <a:fillRect/>
          </a:stretch>
        </p:blipFill>
        <p:spPr>
          <a:xfrm>
            <a:off x="6183086" y="888274"/>
            <a:ext cx="4876800" cy="4876800"/>
          </a:xfrm>
          <a:prstGeom prst="rect">
            <a:avLst/>
          </a:prstGeom>
        </p:spPr>
      </p:pic>
    </p:spTree>
    <p:extLst>
      <p:ext uri="{BB962C8B-B14F-4D97-AF65-F5344CB8AC3E}">
        <p14:creationId xmlns:p14="http://schemas.microsoft.com/office/powerpoint/2010/main" val="1323111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1: </a:t>
            </a:r>
            <a:r>
              <a:rPr lang="en-US" sz="3600" dirty="0">
                <a:solidFill>
                  <a:srgbClr val="0432FF"/>
                </a:solidFill>
              </a:rPr>
              <a:t>Current Role of Genomic Assays for Hormone Receptor (HR)-Positive Localized </a:t>
            </a:r>
            <a:br>
              <a:rPr lang="en-US" sz="3600" dirty="0">
                <a:solidFill>
                  <a:srgbClr val="0432FF"/>
                </a:solidFill>
              </a:rPr>
            </a:br>
            <a:r>
              <a:rPr lang="en-US" sz="3600" dirty="0">
                <a:solidFill>
                  <a:srgbClr val="0432FF"/>
                </a:solidFill>
              </a:rPr>
              <a:t>Breast Cancer — Dr Goetz</a:t>
            </a:r>
          </a:p>
        </p:txBody>
      </p:sp>
    </p:spTree>
    <p:extLst>
      <p:ext uri="{BB962C8B-B14F-4D97-AF65-F5344CB8AC3E}">
        <p14:creationId xmlns:p14="http://schemas.microsoft.com/office/powerpoint/2010/main" val="2619448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4EB7-8964-C74C-B96D-9B5A7EED7FED}"/>
              </a:ext>
            </a:extLst>
          </p:cNvPr>
          <p:cNvSpPr>
            <a:spLocks noGrp="1"/>
          </p:cNvSpPr>
          <p:nvPr>
            <p:ph type="ctrTitle"/>
          </p:nvPr>
        </p:nvSpPr>
        <p:spPr>
          <a:xfrm>
            <a:off x="368300" y="1639890"/>
            <a:ext cx="11754112" cy="2387600"/>
          </a:xfrm>
        </p:spPr>
        <p:txBody>
          <a:bodyPr>
            <a:normAutofit/>
          </a:bodyPr>
          <a:lstStyle/>
          <a:p>
            <a:r>
              <a:rPr lang="en-US" sz="4400" b="1" i="0" u="none" strike="noStrike" dirty="0">
                <a:solidFill>
                  <a:srgbClr val="000000"/>
                </a:solidFill>
                <a:effectLst/>
                <a:latin typeface="Calibri" panose="020F0502020204030204" pitchFamily="34" charset="0"/>
              </a:rPr>
              <a:t>Novel Strategies Under Investigation for Patients with HR-Positive Metastatic Breast Cancer</a:t>
            </a:r>
            <a:endParaRPr lang="en-US" sz="3200" dirty="0"/>
          </a:p>
        </p:txBody>
      </p:sp>
      <p:sp>
        <p:nvSpPr>
          <p:cNvPr id="3" name="Subtitle 2">
            <a:extLst>
              <a:ext uri="{FF2B5EF4-FFF2-40B4-BE49-F238E27FC236}">
                <a16:creationId xmlns:a16="http://schemas.microsoft.com/office/drawing/2014/main" id="{ADA1FBD0-A686-2542-AEEF-8E388DC39F54}"/>
              </a:ext>
            </a:extLst>
          </p:cNvPr>
          <p:cNvSpPr>
            <a:spLocks noGrp="1"/>
          </p:cNvSpPr>
          <p:nvPr>
            <p:ph type="subTitle" idx="1"/>
          </p:nvPr>
        </p:nvSpPr>
        <p:spPr>
          <a:xfrm>
            <a:off x="1523999" y="4524470"/>
            <a:ext cx="9144000" cy="1930661"/>
          </a:xfrm>
        </p:spPr>
        <p:txBody>
          <a:bodyPr/>
          <a:lstStyle/>
          <a:p>
            <a:r>
              <a:rPr lang="en-US"/>
              <a:t>Hope S. Rugo, MD</a:t>
            </a:r>
          </a:p>
          <a:p>
            <a:r>
              <a:rPr lang="en-US"/>
              <a:t>Professor of Medicine</a:t>
            </a:r>
          </a:p>
          <a:p>
            <a:r>
              <a:rPr lang="en-US"/>
              <a:t>Director, Breast Oncology and Clinical Trials Education</a:t>
            </a:r>
          </a:p>
          <a:p>
            <a:r>
              <a:rPr lang="en-US"/>
              <a:t>University of California San Francisco Comprehensive Cancer Center</a:t>
            </a:r>
            <a:endParaRPr lang="en-US" dirty="0"/>
          </a:p>
        </p:txBody>
      </p:sp>
      <p:pic>
        <p:nvPicPr>
          <p:cNvPr id="6" name="Picture 5">
            <a:extLst>
              <a:ext uri="{FF2B5EF4-FFF2-40B4-BE49-F238E27FC236}">
                <a16:creationId xmlns:a16="http://schemas.microsoft.com/office/drawing/2014/main" id="{DCC95011-7830-954F-977B-C801ACF855B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69588" y="-25401"/>
            <a:ext cx="4688655" cy="2201041"/>
          </a:xfrm>
          <a:prstGeom prst="rect">
            <a:avLst/>
          </a:prstGeom>
          <a:solidFill>
            <a:srgbClr val="FFFFFF"/>
          </a:solidFill>
        </p:spPr>
      </p:pic>
      <p:pic>
        <p:nvPicPr>
          <p:cNvPr id="2050" name="Picture 2" descr="About the UCSF Cancer Center | UCSF Breast Care Center Internship Program">
            <a:extLst>
              <a:ext uri="{FF2B5EF4-FFF2-40B4-BE49-F238E27FC236}">
                <a16:creationId xmlns:a16="http://schemas.microsoft.com/office/drawing/2014/main" id="{C3FFB331-2D11-ED48-97DF-3F3752A988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34400" y="0"/>
            <a:ext cx="3657600" cy="22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456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D2DA-FAA6-8863-5485-9E477E51FDB8}"/>
              </a:ext>
            </a:extLst>
          </p:cNvPr>
          <p:cNvSpPr>
            <a:spLocks noGrp="1"/>
          </p:cNvSpPr>
          <p:nvPr>
            <p:ph type="title"/>
          </p:nvPr>
        </p:nvSpPr>
        <p:spPr>
          <a:xfrm>
            <a:off x="838200" y="322586"/>
            <a:ext cx="10515600" cy="1003951"/>
          </a:xfrm>
        </p:spPr>
        <p:txBody>
          <a:bodyPr>
            <a:normAutofit fontScale="90000"/>
          </a:bodyPr>
          <a:lstStyle/>
          <a:p>
            <a:r>
              <a:rPr lang="en-US" dirty="0"/>
              <a:t>Resistance to ET + CDK4/6i: Now a High Unmet Need</a:t>
            </a:r>
          </a:p>
        </p:txBody>
      </p:sp>
      <p:pic>
        <p:nvPicPr>
          <p:cNvPr id="1026" name="Picture 2">
            <a:extLst>
              <a:ext uri="{FF2B5EF4-FFF2-40B4-BE49-F238E27FC236}">
                <a16:creationId xmlns:a16="http://schemas.microsoft.com/office/drawing/2014/main" id="{C48D453F-D94E-F227-F78B-1FB99FEAF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081" y="1568587"/>
            <a:ext cx="6533919" cy="422742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6">
            <a:extLst>
              <a:ext uri="{FF2B5EF4-FFF2-40B4-BE49-F238E27FC236}">
                <a16:creationId xmlns:a16="http://schemas.microsoft.com/office/drawing/2014/main" id="{C7E5E9FB-E0F7-5EB7-05AE-D93A988603B0}"/>
              </a:ext>
            </a:extLst>
          </p:cNvPr>
          <p:cNvSpPr>
            <a:spLocks noGrp="1"/>
          </p:cNvSpPr>
          <p:nvPr>
            <p:ph type="ftr" idx="11"/>
          </p:nvPr>
        </p:nvSpPr>
        <p:spPr>
          <a:xfrm>
            <a:off x="49905" y="6460316"/>
            <a:ext cx="1026566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67"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Lloyd MR, et </a:t>
            </a:r>
            <a:r>
              <a:rPr kumimoji="0" lang="en-CA"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al. </a:t>
            </a:r>
            <a:r>
              <a:rPr kumimoji="0" lang="en-US" sz="11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Ther</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Adv Med Oncol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Vol. 14: 1–25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CA" sz="1067"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Álvarez-Fernández M, </a:t>
            </a:r>
            <a:r>
              <a:rPr kumimoji="0" lang="en-CA" sz="1067"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Malumbres</a:t>
            </a:r>
            <a:r>
              <a:rPr kumimoji="0" lang="en-CA" sz="1067"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M. </a:t>
            </a:r>
            <a:r>
              <a:rPr kumimoji="0" lang="en-CA" sz="1067" b="0"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Cancer Cell</a:t>
            </a:r>
            <a:r>
              <a:rPr kumimoji="0" lang="en-CA" sz="1067"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2020;37:514-529.</a:t>
            </a:r>
          </a:p>
        </p:txBody>
      </p:sp>
      <p:sp>
        <p:nvSpPr>
          <p:cNvPr id="6" name="TextBox 5">
            <a:extLst>
              <a:ext uri="{FF2B5EF4-FFF2-40B4-BE49-F238E27FC236}">
                <a16:creationId xmlns:a16="http://schemas.microsoft.com/office/drawing/2014/main" id="{E14F1610-5BF5-FE05-6114-6E30CC9A3BDE}"/>
              </a:ext>
            </a:extLst>
          </p:cNvPr>
          <p:cNvSpPr txBox="1"/>
          <p:nvPr/>
        </p:nvSpPr>
        <p:spPr>
          <a:xfrm>
            <a:off x="6602162" y="5758833"/>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E2E"/>
                </a:solidFill>
                <a:effectLst/>
                <a:uLnTx/>
                <a:uFillTx/>
                <a:latin typeface="Calibri"/>
                <a:ea typeface="+mn-ea"/>
                <a:cs typeface="+mn-cs"/>
              </a:rPr>
              <a:t>Major Mechanisms of Resistance to CDK4/6 Inhibitors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EB57BAE-53CA-B98D-17B3-F935016239DE}"/>
              </a:ext>
            </a:extLst>
          </p:cNvPr>
          <p:cNvPicPr>
            <a:picLocks noChangeAspect="1"/>
          </p:cNvPicPr>
          <p:nvPr/>
        </p:nvPicPr>
        <p:blipFill>
          <a:blip r:embed="rId4"/>
          <a:stretch>
            <a:fillRect/>
          </a:stretch>
        </p:blipFill>
        <p:spPr>
          <a:xfrm>
            <a:off x="49905" y="1985449"/>
            <a:ext cx="5608176" cy="3215158"/>
          </a:xfrm>
          <a:prstGeom prst="rect">
            <a:avLst/>
          </a:prstGeom>
        </p:spPr>
      </p:pic>
      <p:sp>
        <p:nvSpPr>
          <p:cNvPr id="8" name="TextBox 7">
            <a:extLst>
              <a:ext uri="{FF2B5EF4-FFF2-40B4-BE49-F238E27FC236}">
                <a16:creationId xmlns:a16="http://schemas.microsoft.com/office/drawing/2014/main" id="{26B29B10-E959-BD40-9F5B-BCB5768F9806}"/>
              </a:ext>
            </a:extLst>
          </p:cNvPr>
          <p:cNvSpPr txBox="1"/>
          <p:nvPr/>
        </p:nvSpPr>
        <p:spPr>
          <a:xfrm>
            <a:off x="115986" y="5299044"/>
            <a:ext cx="55420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ER dependent and independent mechanism of resistance</a:t>
            </a:r>
          </a:p>
        </p:txBody>
      </p:sp>
    </p:spTree>
    <p:extLst>
      <p:ext uri="{BB962C8B-B14F-4D97-AF65-F5344CB8AC3E}">
        <p14:creationId xmlns:p14="http://schemas.microsoft.com/office/powerpoint/2010/main" val="24434018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A402-B211-8A73-B383-3AC4D2C21FE3}"/>
              </a:ext>
            </a:extLst>
          </p:cNvPr>
          <p:cNvSpPr>
            <a:spLocks noGrp="1"/>
          </p:cNvSpPr>
          <p:nvPr>
            <p:ph type="title"/>
          </p:nvPr>
        </p:nvSpPr>
        <p:spPr/>
        <p:txBody>
          <a:bodyPr/>
          <a:lstStyle/>
          <a:p>
            <a:r>
              <a:rPr lang="en-US" dirty="0"/>
              <a:t>Inhibiting AKT</a:t>
            </a:r>
          </a:p>
        </p:txBody>
      </p:sp>
      <p:sp>
        <p:nvSpPr>
          <p:cNvPr id="3" name="Content Placeholder 2">
            <a:extLst>
              <a:ext uri="{FF2B5EF4-FFF2-40B4-BE49-F238E27FC236}">
                <a16:creationId xmlns:a16="http://schemas.microsoft.com/office/drawing/2014/main" id="{ACC0B4F6-5FB3-8A8E-DD0E-C369716FD900}"/>
              </a:ext>
            </a:extLst>
          </p:cNvPr>
          <p:cNvSpPr>
            <a:spLocks noGrp="1"/>
          </p:cNvSpPr>
          <p:nvPr>
            <p:ph sz="half" idx="2"/>
          </p:nvPr>
        </p:nvSpPr>
        <p:spPr>
          <a:xfrm>
            <a:off x="299268" y="1393306"/>
            <a:ext cx="5778691" cy="4508500"/>
          </a:xfrm>
        </p:spPr>
        <p:txBody>
          <a:bodyPr>
            <a:normAutofit/>
          </a:bodyPr>
          <a:lstStyle/>
          <a:p>
            <a:r>
              <a:rPr lang="en-GB" sz="2800" noProof="0" dirty="0">
                <a:latin typeface="Arial"/>
                <a:ea typeface="Calibri" panose="020F0502020204030204" pitchFamily="34" charset="0"/>
                <a:cs typeface="Arial"/>
              </a:rPr>
              <a:t>AKT pathway activation occurs in many HR+/HER2– ABC through alterations in </a:t>
            </a:r>
            <a:r>
              <a:rPr lang="en-GB" sz="2800" i="1" noProof="0" dirty="0">
                <a:latin typeface="Arial"/>
                <a:ea typeface="Calibri" panose="020F0502020204030204" pitchFamily="34" charset="0"/>
                <a:cs typeface="Arial"/>
              </a:rPr>
              <a:t>PIK3CA</a:t>
            </a:r>
            <a:r>
              <a:rPr lang="en-GB" sz="2800" i="1" dirty="0">
                <a:latin typeface="Arial"/>
                <a:ea typeface="Calibri" panose="020F0502020204030204" pitchFamily="34" charset="0"/>
                <a:cs typeface="Arial"/>
              </a:rPr>
              <a:t>, </a:t>
            </a:r>
            <a:r>
              <a:rPr lang="en-GB" sz="2800" i="1" noProof="0" dirty="0">
                <a:latin typeface="Arial"/>
                <a:ea typeface="Calibri" panose="020F0502020204030204" pitchFamily="34" charset="0"/>
                <a:cs typeface="Arial"/>
              </a:rPr>
              <a:t>AKT1</a:t>
            </a:r>
            <a:r>
              <a:rPr lang="en-GB" sz="2800" i="1" dirty="0">
                <a:latin typeface="Arial"/>
                <a:ea typeface="Calibri" panose="020F0502020204030204" pitchFamily="34" charset="0"/>
                <a:cs typeface="Arial"/>
              </a:rPr>
              <a:t> and </a:t>
            </a:r>
            <a:r>
              <a:rPr lang="en-GB" sz="2800" i="1" noProof="0" dirty="0">
                <a:latin typeface="Arial"/>
                <a:ea typeface="Calibri" panose="020F0502020204030204" pitchFamily="34" charset="0"/>
                <a:cs typeface="Arial"/>
              </a:rPr>
              <a:t>PTEN</a:t>
            </a:r>
            <a:endParaRPr lang="en-GB" sz="2800" noProof="0" dirty="0">
              <a:latin typeface="Arial"/>
              <a:ea typeface="Calibri" panose="020F0502020204030204" pitchFamily="34" charset="0"/>
              <a:cs typeface="Arial"/>
            </a:endParaRPr>
          </a:p>
          <a:p>
            <a:pPr lvl="1"/>
            <a:r>
              <a:rPr lang="en-GB" dirty="0">
                <a:latin typeface="Arial"/>
                <a:ea typeface="Calibri" panose="020F0502020204030204" pitchFamily="34" charset="0"/>
                <a:cs typeface="Arial"/>
              </a:rPr>
              <a:t>M</a:t>
            </a:r>
            <a:r>
              <a:rPr lang="en-GB" noProof="0" dirty="0">
                <a:latin typeface="Arial"/>
                <a:ea typeface="Calibri" panose="020F0502020204030204" pitchFamily="34" charset="0"/>
                <a:cs typeface="Arial"/>
              </a:rPr>
              <a:t>ay also occur in cancers without these genetic alterations</a:t>
            </a:r>
          </a:p>
          <a:p>
            <a:pPr lvl="1"/>
            <a:r>
              <a:rPr lang="en-GB" noProof="0" dirty="0">
                <a:latin typeface="Arial"/>
                <a:ea typeface="Calibri" panose="020F0502020204030204" pitchFamily="34" charset="0"/>
                <a:cs typeface="Arial"/>
              </a:rPr>
              <a:t>AKT signalling implicated in development of ET resistance</a:t>
            </a:r>
          </a:p>
          <a:p>
            <a:r>
              <a:rPr lang="en-US" sz="2800" noProof="0" dirty="0" err="1">
                <a:latin typeface="Arial"/>
                <a:ea typeface="Calibri" panose="020F0502020204030204" pitchFamily="34" charset="0"/>
                <a:cs typeface="Arial"/>
              </a:rPr>
              <a:t>Capivasertib</a:t>
            </a:r>
            <a:r>
              <a:rPr lang="en-US" sz="2800" noProof="0" dirty="0">
                <a:latin typeface="Arial"/>
                <a:ea typeface="Calibri" panose="020F0502020204030204" pitchFamily="34" charset="0"/>
                <a:cs typeface="Arial"/>
              </a:rPr>
              <a:t> is a potent, selective inhibitor of all three AKT isoforms (AKT1/2/3) </a:t>
            </a:r>
            <a:endParaRPr lang="en-US" sz="2800" noProof="0" dirty="0">
              <a:ea typeface="Calibri" panose="020F0502020204030204" pitchFamily="34" charset="0"/>
              <a:cs typeface="Arial"/>
            </a:endParaRPr>
          </a:p>
          <a:p>
            <a:endParaRPr lang="en-US" dirty="0"/>
          </a:p>
        </p:txBody>
      </p:sp>
      <p:sp>
        <p:nvSpPr>
          <p:cNvPr id="7" name="Text Placeholder 6">
            <a:extLst>
              <a:ext uri="{FF2B5EF4-FFF2-40B4-BE49-F238E27FC236}">
                <a16:creationId xmlns:a16="http://schemas.microsoft.com/office/drawing/2014/main" id="{64BBFF20-1E7F-9DBC-5B1C-17BA9583B85F}"/>
              </a:ext>
            </a:extLst>
          </p:cNvPr>
          <p:cNvSpPr>
            <a:spLocks noGrp="1"/>
          </p:cNvSpPr>
          <p:nvPr>
            <p:ph type="body" sz="quarter" idx="3"/>
          </p:nvPr>
        </p:nvSpPr>
        <p:spPr>
          <a:xfrm>
            <a:off x="7008812" y="-46827"/>
            <a:ext cx="5183188" cy="823912"/>
          </a:xfrm>
        </p:spPr>
        <p:txBody>
          <a:bodyPr>
            <a:normAutofit/>
          </a:bodyPr>
          <a:lstStyle/>
          <a:p>
            <a:r>
              <a:rPr lang="en-US" sz="3200" dirty="0"/>
              <a:t>Phase II FAKTION Trial</a:t>
            </a:r>
          </a:p>
        </p:txBody>
      </p:sp>
      <p:sp>
        <p:nvSpPr>
          <p:cNvPr id="8" name="Content Placeholder 7">
            <a:extLst>
              <a:ext uri="{FF2B5EF4-FFF2-40B4-BE49-F238E27FC236}">
                <a16:creationId xmlns:a16="http://schemas.microsoft.com/office/drawing/2014/main" id="{135B5EE7-02B3-9AE4-3AB0-2C2F7C4184BC}"/>
              </a:ext>
            </a:extLst>
          </p:cNvPr>
          <p:cNvSpPr>
            <a:spLocks noGrp="1"/>
          </p:cNvSpPr>
          <p:nvPr>
            <p:ph sz="quarter" idx="4"/>
          </p:nvPr>
        </p:nvSpPr>
        <p:spPr>
          <a:xfrm>
            <a:off x="6462901" y="813301"/>
            <a:ext cx="5183188" cy="1889504"/>
          </a:xfrm>
        </p:spPr>
        <p:txBody>
          <a:bodyPr>
            <a:normAutofit/>
          </a:bodyPr>
          <a:lstStyle/>
          <a:p>
            <a:r>
              <a:rPr lang="en-US" sz="2400" noProof="0" dirty="0">
                <a:latin typeface="Arial"/>
                <a:ea typeface="Calibri" panose="020F0502020204030204" pitchFamily="34" charset="0"/>
                <a:cs typeface="Arial"/>
              </a:rPr>
              <a:t>Adding </a:t>
            </a:r>
            <a:r>
              <a:rPr lang="en-US" sz="2400" dirty="0" err="1">
                <a:latin typeface="Arial"/>
                <a:ea typeface="Calibri" panose="020F0502020204030204" pitchFamily="34" charset="0"/>
                <a:cs typeface="Arial"/>
              </a:rPr>
              <a:t>Capi</a:t>
            </a:r>
            <a:r>
              <a:rPr lang="en-US" sz="2400" dirty="0">
                <a:latin typeface="Arial"/>
                <a:ea typeface="Calibri" panose="020F0502020204030204" pitchFamily="34" charset="0"/>
                <a:cs typeface="Arial"/>
              </a:rPr>
              <a:t> to </a:t>
            </a:r>
            <a:r>
              <a:rPr lang="en-US" sz="2400" dirty="0" err="1">
                <a:latin typeface="Arial"/>
                <a:ea typeface="Calibri" panose="020F0502020204030204" pitchFamily="34" charset="0"/>
                <a:cs typeface="Arial"/>
              </a:rPr>
              <a:t>Fulv</a:t>
            </a:r>
            <a:r>
              <a:rPr lang="en-US" sz="2400" dirty="0">
                <a:latin typeface="Arial"/>
                <a:ea typeface="Calibri" panose="020F0502020204030204" pitchFamily="34" charset="0"/>
                <a:cs typeface="Arial"/>
              </a:rPr>
              <a:t> in PM women with AI resistant HR+ MBC (no prior </a:t>
            </a:r>
            <a:r>
              <a:rPr lang="en-US" sz="2400" dirty="0" err="1">
                <a:latin typeface="Arial"/>
                <a:ea typeface="Calibri" panose="020F0502020204030204" pitchFamily="34" charset="0"/>
                <a:cs typeface="Arial"/>
              </a:rPr>
              <a:t>CDKi</a:t>
            </a:r>
            <a:r>
              <a:rPr lang="en-US" sz="2400" dirty="0">
                <a:latin typeface="Arial"/>
                <a:ea typeface="Calibri" panose="020F0502020204030204" pitchFamily="34" charset="0"/>
                <a:cs typeface="Arial"/>
              </a:rPr>
              <a:t>) improved PFS and OS, with most benefit in altered population</a:t>
            </a:r>
          </a:p>
          <a:p>
            <a:endParaRPr lang="en-US" dirty="0"/>
          </a:p>
        </p:txBody>
      </p:sp>
      <p:sp>
        <p:nvSpPr>
          <p:cNvPr id="4" name="TextBox 3">
            <a:extLst>
              <a:ext uri="{FF2B5EF4-FFF2-40B4-BE49-F238E27FC236}">
                <a16:creationId xmlns:a16="http://schemas.microsoft.com/office/drawing/2014/main" id="{1050E17D-E3B6-923A-9C28-7DBCEC7A2E65}"/>
              </a:ext>
            </a:extLst>
          </p:cNvPr>
          <p:cNvSpPr txBox="1"/>
          <p:nvPr/>
        </p:nvSpPr>
        <p:spPr>
          <a:xfrm>
            <a:off x="30400" y="6216005"/>
            <a:ext cx="64826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Turner et al, SABCS 2022; </a:t>
            </a:r>
            <a:r>
              <a:rPr kumimoji="0" lang="en-US" sz="1800" b="0" i="0" u="none" strike="noStrike" kern="1200" cap="none" spc="-5" normalizeH="0" baseline="0" noProof="0" dirty="0">
                <a:ln>
                  <a:noFill/>
                </a:ln>
                <a:solidFill>
                  <a:prstClr val="black"/>
                </a:solidFill>
                <a:effectLst/>
                <a:uLnTx/>
                <a:uFillTx/>
                <a:latin typeface="Calibri" panose="020F0502020204030204" pitchFamily="34" charset="0"/>
                <a:ea typeface="+mn-ea"/>
                <a:cs typeface="Arial"/>
              </a:rPr>
              <a:t>Jones RH, et al. Lancet Oncol 2020; Howell et al, Lancet Oncology 2022</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A363CFF-9386-BDC7-E5B6-0C9E61C59D08}"/>
              </a:ext>
            </a:extLst>
          </p:cNvPr>
          <p:cNvPicPr>
            <a:picLocks noChangeAspect="1"/>
          </p:cNvPicPr>
          <p:nvPr/>
        </p:nvPicPr>
        <p:blipFill>
          <a:blip r:embed="rId2"/>
          <a:stretch>
            <a:fillRect/>
          </a:stretch>
        </p:blipFill>
        <p:spPr>
          <a:xfrm>
            <a:off x="6462901" y="2586367"/>
            <a:ext cx="5183188" cy="2122379"/>
          </a:xfrm>
          <a:prstGeom prst="rect">
            <a:avLst/>
          </a:prstGeom>
        </p:spPr>
      </p:pic>
      <p:pic>
        <p:nvPicPr>
          <p:cNvPr id="10" name="Picture 9">
            <a:extLst>
              <a:ext uri="{FF2B5EF4-FFF2-40B4-BE49-F238E27FC236}">
                <a16:creationId xmlns:a16="http://schemas.microsoft.com/office/drawing/2014/main" id="{9001F470-A18A-0558-4D6A-7FBCACD42ADD}"/>
              </a:ext>
            </a:extLst>
          </p:cNvPr>
          <p:cNvPicPr>
            <a:picLocks noChangeAspect="1"/>
          </p:cNvPicPr>
          <p:nvPr/>
        </p:nvPicPr>
        <p:blipFill>
          <a:blip r:embed="rId3"/>
          <a:stretch>
            <a:fillRect/>
          </a:stretch>
        </p:blipFill>
        <p:spPr>
          <a:xfrm>
            <a:off x="6346826" y="4708746"/>
            <a:ext cx="5183188" cy="2161051"/>
          </a:xfrm>
          <a:prstGeom prst="rect">
            <a:avLst/>
          </a:prstGeom>
        </p:spPr>
      </p:pic>
    </p:spTree>
    <p:extLst>
      <p:ext uri="{BB962C8B-B14F-4D97-AF65-F5344CB8AC3E}">
        <p14:creationId xmlns:p14="http://schemas.microsoft.com/office/powerpoint/2010/main" val="14771516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B8005-DCFA-8811-E31F-5F8D5F8D1DA5}"/>
              </a:ext>
            </a:extLst>
          </p:cNvPr>
          <p:cNvPicPr>
            <a:picLocks noChangeAspect="1"/>
          </p:cNvPicPr>
          <p:nvPr/>
        </p:nvPicPr>
        <p:blipFill>
          <a:blip r:embed="rId2"/>
          <a:stretch>
            <a:fillRect/>
          </a:stretch>
        </p:blipFill>
        <p:spPr>
          <a:xfrm>
            <a:off x="1350336" y="1487088"/>
            <a:ext cx="9180504" cy="3212678"/>
          </a:xfrm>
          <a:prstGeom prst="rect">
            <a:avLst/>
          </a:prstGeom>
        </p:spPr>
      </p:pic>
      <p:sp>
        <p:nvSpPr>
          <p:cNvPr id="9" name="Title 8">
            <a:extLst>
              <a:ext uri="{FF2B5EF4-FFF2-40B4-BE49-F238E27FC236}">
                <a16:creationId xmlns:a16="http://schemas.microsoft.com/office/drawing/2014/main" id="{12A657FA-0FE9-8B88-4B73-297695ADF7C5}"/>
              </a:ext>
            </a:extLst>
          </p:cNvPr>
          <p:cNvSpPr>
            <a:spLocks noGrp="1"/>
          </p:cNvSpPr>
          <p:nvPr>
            <p:ph type="title"/>
          </p:nvPr>
        </p:nvSpPr>
        <p:spPr>
          <a:xfrm>
            <a:off x="456063" y="402871"/>
            <a:ext cx="10515600" cy="789956"/>
          </a:xfrm>
        </p:spPr>
        <p:txBody>
          <a:bodyPr>
            <a:normAutofit fontScale="90000"/>
          </a:bodyPr>
          <a:lstStyle/>
          <a:p>
            <a:r>
              <a:rPr lang="en-US" sz="4000" noProof="0" dirty="0"/>
              <a:t>CAPItello-291: </a:t>
            </a:r>
            <a:r>
              <a:rPr lang="en-US" b="1" dirty="0">
                <a:latin typeface="Arial" panose="020B0604020202020204" pitchFamily="34" charset="0"/>
              </a:rPr>
              <a:t>Phase III, randomized, double-blind, placebo-controlled study</a:t>
            </a:r>
            <a:endParaRPr lang="en-US" dirty="0"/>
          </a:p>
        </p:txBody>
      </p:sp>
      <p:sp>
        <p:nvSpPr>
          <p:cNvPr id="11" name="TextBox 10">
            <a:extLst>
              <a:ext uri="{FF2B5EF4-FFF2-40B4-BE49-F238E27FC236}">
                <a16:creationId xmlns:a16="http://schemas.microsoft.com/office/drawing/2014/main" id="{9B48D5A0-FE73-D175-1000-06CE539DA3FC}"/>
              </a:ext>
            </a:extLst>
          </p:cNvPr>
          <p:cNvSpPr txBox="1"/>
          <p:nvPr/>
        </p:nvSpPr>
        <p:spPr>
          <a:xfrm>
            <a:off x="0" y="6488668"/>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Turner et al, SABCS 2022</a:t>
            </a:r>
          </a:p>
        </p:txBody>
      </p:sp>
      <p:sp>
        <p:nvSpPr>
          <p:cNvPr id="12" name="TextBox 11">
            <a:extLst>
              <a:ext uri="{FF2B5EF4-FFF2-40B4-BE49-F238E27FC236}">
                <a16:creationId xmlns:a16="http://schemas.microsoft.com/office/drawing/2014/main" id="{FA34CB81-2419-CF62-9A41-492EEE2B9C9B}"/>
              </a:ext>
            </a:extLst>
          </p:cNvPr>
          <p:cNvSpPr txBox="1"/>
          <p:nvPr/>
        </p:nvSpPr>
        <p:spPr>
          <a:xfrm>
            <a:off x="2747325" y="5270639"/>
            <a:ext cx="3045193"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Median age ~59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Asian 26%, Black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ET resistance ~38%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Visceral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mets</a:t>
            </a:r>
            <a:r>
              <a:rPr kumimoji="0" lang="en-US" sz="1800" b="0" i="0" u="none" strike="noStrike" kern="1200" cap="none" spc="0" normalizeH="0" baseline="0" noProof="0" dirty="0">
                <a:ln>
                  <a:noFill/>
                </a:ln>
                <a:solidFill>
                  <a:prstClr val="black"/>
                </a:solidFill>
                <a:effectLst/>
                <a:uLnTx/>
                <a:uFillTx/>
                <a:latin typeface="Calibri"/>
                <a:ea typeface="+mn-ea"/>
                <a:cs typeface="+mn-cs"/>
              </a:rPr>
              <a:t> ~68%</a:t>
            </a:r>
          </a:p>
        </p:txBody>
      </p:sp>
      <p:sp>
        <p:nvSpPr>
          <p:cNvPr id="14" name="TextBox 13">
            <a:extLst>
              <a:ext uri="{FF2B5EF4-FFF2-40B4-BE49-F238E27FC236}">
                <a16:creationId xmlns:a16="http://schemas.microsoft.com/office/drawing/2014/main" id="{0A6B4AAD-80FD-34EA-527E-433EFA03B5DE}"/>
              </a:ext>
            </a:extLst>
          </p:cNvPr>
          <p:cNvSpPr txBox="1"/>
          <p:nvPr/>
        </p:nvSpPr>
        <p:spPr>
          <a:xfrm>
            <a:off x="3685032" y="4699766"/>
            <a:ext cx="6126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a:ea typeface="+mn-ea"/>
                <a:cs typeface="+mn-cs"/>
              </a:rPr>
              <a:t>Summary of Demographics</a:t>
            </a:r>
          </a:p>
        </p:txBody>
      </p:sp>
      <p:sp>
        <p:nvSpPr>
          <p:cNvPr id="15" name="TextBox 14">
            <a:extLst>
              <a:ext uri="{FF2B5EF4-FFF2-40B4-BE49-F238E27FC236}">
                <a16:creationId xmlns:a16="http://schemas.microsoft.com/office/drawing/2014/main" id="{1788F57C-B7F2-ABB2-2E56-08C45D8603D6}"/>
              </a:ext>
            </a:extLst>
          </p:cNvPr>
          <p:cNvSpPr txBox="1"/>
          <p:nvPr/>
        </p:nvSpPr>
        <p:spPr>
          <a:xfrm>
            <a:off x="5792518" y="5270639"/>
            <a:ext cx="3730445"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One line of prior ET for MBC ~75%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Prior CDK4/6i for MBC ~70%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Chemotherapy for ABC ~18%</a:t>
            </a:r>
          </a:p>
        </p:txBody>
      </p:sp>
    </p:spTree>
    <p:extLst>
      <p:ext uri="{BB962C8B-B14F-4D97-AF65-F5344CB8AC3E}">
        <p14:creationId xmlns:p14="http://schemas.microsoft.com/office/powerpoint/2010/main" val="3737421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5AD6-3C69-A324-ABC0-59D722EA3DAE}"/>
              </a:ext>
            </a:extLst>
          </p:cNvPr>
          <p:cNvSpPr>
            <a:spLocks noGrp="1"/>
          </p:cNvSpPr>
          <p:nvPr>
            <p:ph type="title"/>
          </p:nvPr>
        </p:nvSpPr>
        <p:spPr>
          <a:xfrm>
            <a:off x="621792" y="143173"/>
            <a:ext cx="10515600" cy="789956"/>
          </a:xfrm>
        </p:spPr>
        <p:txBody>
          <a:bodyPr/>
          <a:lstStyle/>
          <a:p>
            <a:r>
              <a:rPr lang="en-US" dirty="0"/>
              <a:t>AKT Pathway Alterations</a:t>
            </a:r>
          </a:p>
        </p:txBody>
      </p:sp>
      <p:pic>
        <p:nvPicPr>
          <p:cNvPr id="3" name="Picture 2">
            <a:extLst>
              <a:ext uri="{FF2B5EF4-FFF2-40B4-BE49-F238E27FC236}">
                <a16:creationId xmlns:a16="http://schemas.microsoft.com/office/drawing/2014/main" id="{57D90E4F-1790-C6E1-45B6-3E9CA4C6E5A8}"/>
              </a:ext>
            </a:extLst>
          </p:cNvPr>
          <p:cNvPicPr>
            <a:picLocks noChangeAspect="1"/>
          </p:cNvPicPr>
          <p:nvPr/>
        </p:nvPicPr>
        <p:blipFill rotWithShape="1">
          <a:blip r:embed="rId2"/>
          <a:srcRect r="6980"/>
          <a:stretch/>
        </p:blipFill>
        <p:spPr>
          <a:xfrm>
            <a:off x="325210" y="933129"/>
            <a:ext cx="11541580" cy="4847814"/>
          </a:xfrm>
          <a:prstGeom prst="rect">
            <a:avLst/>
          </a:prstGeom>
        </p:spPr>
      </p:pic>
      <p:sp>
        <p:nvSpPr>
          <p:cNvPr id="4" name="Rectangle 3">
            <a:extLst>
              <a:ext uri="{FF2B5EF4-FFF2-40B4-BE49-F238E27FC236}">
                <a16:creationId xmlns:a16="http://schemas.microsoft.com/office/drawing/2014/main" id="{AEC52FCB-436D-5CAD-D239-E6477C00A48B}"/>
              </a:ext>
            </a:extLst>
          </p:cNvPr>
          <p:cNvSpPr/>
          <p:nvPr/>
        </p:nvSpPr>
        <p:spPr>
          <a:xfrm>
            <a:off x="621792" y="4682916"/>
            <a:ext cx="10899648" cy="1006146"/>
          </a:xfrm>
          <a:prstGeom prst="rect">
            <a:avLst/>
          </a:prstGeom>
          <a:noFill/>
          <a:ln w="28575">
            <a:solidFill>
              <a:srgbClr val="FF40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CD341E62-8B12-650C-5B72-F287E0B233B2}"/>
              </a:ext>
            </a:extLst>
          </p:cNvPr>
          <p:cNvSpPr txBox="1"/>
          <p:nvPr/>
        </p:nvSpPr>
        <p:spPr>
          <a:xfrm>
            <a:off x="906561" y="5780943"/>
            <a:ext cx="10960229" cy="584775"/>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AKT pathway alteration status was determined centrally using next-generation sequencing in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tumor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tissue with the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FoundationOne</a:t>
            </a:r>
            <a:r>
              <a:rPr kumimoji="0" lang="en-GB" sz="16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CDx</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assay (and Burning Rock assay in China) </a:t>
            </a:r>
          </a:p>
        </p:txBody>
      </p:sp>
      <p:sp>
        <p:nvSpPr>
          <p:cNvPr id="6" name="TextBox 5">
            <a:extLst>
              <a:ext uri="{FF2B5EF4-FFF2-40B4-BE49-F238E27FC236}">
                <a16:creationId xmlns:a16="http://schemas.microsoft.com/office/drawing/2014/main" id="{3CD8D0DE-4729-08E7-370F-6B06E603DF4C}"/>
              </a:ext>
            </a:extLst>
          </p:cNvPr>
          <p:cNvSpPr txBox="1"/>
          <p:nvPr/>
        </p:nvSpPr>
        <p:spPr>
          <a:xfrm>
            <a:off x="0" y="6488668"/>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Turner et al, SABCS 2022</a:t>
            </a:r>
          </a:p>
        </p:txBody>
      </p:sp>
    </p:spTree>
    <p:extLst>
      <p:ext uri="{BB962C8B-B14F-4D97-AF65-F5344CB8AC3E}">
        <p14:creationId xmlns:p14="http://schemas.microsoft.com/office/powerpoint/2010/main" val="399094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8FDA6-CED9-3C32-5C4F-AA7FDECEA957}"/>
              </a:ext>
            </a:extLst>
          </p:cNvPr>
          <p:cNvPicPr>
            <a:picLocks noChangeAspect="1"/>
          </p:cNvPicPr>
          <p:nvPr/>
        </p:nvPicPr>
        <p:blipFill>
          <a:blip r:embed="rId2"/>
          <a:stretch>
            <a:fillRect/>
          </a:stretch>
        </p:blipFill>
        <p:spPr>
          <a:xfrm>
            <a:off x="0" y="3362055"/>
            <a:ext cx="6806184" cy="3458397"/>
          </a:xfrm>
          <a:prstGeom prst="rect">
            <a:avLst/>
          </a:prstGeom>
        </p:spPr>
      </p:pic>
      <p:pic>
        <p:nvPicPr>
          <p:cNvPr id="7" name="Picture 6">
            <a:extLst>
              <a:ext uri="{FF2B5EF4-FFF2-40B4-BE49-F238E27FC236}">
                <a16:creationId xmlns:a16="http://schemas.microsoft.com/office/drawing/2014/main" id="{E9D47E37-42A6-E8DE-7291-9AC4B8A853E1}"/>
              </a:ext>
            </a:extLst>
          </p:cNvPr>
          <p:cNvPicPr>
            <a:picLocks noChangeAspect="1"/>
          </p:cNvPicPr>
          <p:nvPr/>
        </p:nvPicPr>
        <p:blipFill>
          <a:blip r:embed="rId3"/>
          <a:stretch>
            <a:fillRect/>
          </a:stretch>
        </p:blipFill>
        <p:spPr>
          <a:xfrm>
            <a:off x="6431357" y="3833456"/>
            <a:ext cx="5552718" cy="1605730"/>
          </a:xfrm>
          <a:prstGeom prst="rect">
            <a:avLst/>
          </a:prstGeom>
        </p:spPr>
      </p:pic>
      <p:pic>
        <p:nvPicPr>
          <p:cNvPr id="8" name="Picture 7">
            <a:extLst>
              <a:ext uri="{FF2B5EF4-FFF2-40B4-BE49-F238E27FC236}">
                <a16:creationId xmlns:a16="http://schemas.microsoft.com/office/drawing/2014/main" id="{EA3D2EA4-6F18-ABC8-3439-082923D2A870}"/>
              </a:ext>
            </a:extLst>
          </p:cNvPr>
          <p:cNvPicPr>
            <a:picLocks noChangeAspect="1"/>
          </p:cNvPicPr>
          <p:nvPr/>
        </p:nvPicPr>
        <p:blipFill>
          <a:blip r:embed="rId4"/>
          <a:stretch>
            <a:fillRect/>
          </a:stretch>
        </p:blipFill>
        <p:spPr>
          <a:xfrm>
            <a:off x="6431356" y="615949"/>
            <a:ext cx="5552719" cy="1605730"/>
          </a:xfrm>
          <a:prstGeom prst="rect">
            <a:avLst/>
          </a:prstGeom>
        </p:spPr>
      </p:pic>
      <p:pic>
        <p:nvPicPr>
          <p:cNvPr id="9" name="Picture 8">
            <a:extLst>
              <a:ext uri="{FF2B5EF4-FFF2-40B4-BE49-F238E27FC236}">
                <a16:creationId xmlns:a16="http://schemas.microsoft.com/office/drawing/2014/main" id="{03ACC4F4-AB7F-509A-6714-E28D1C195B69}"/>
              </a:ext>
            </a:extLst>
          </p:cNvPr>
          <p:cNvPicPr>
            <a:picLocks noChangeAspect="1"/>
          </p:cNvPicPr>
          <p:nvPr/>
        </p:nvPicPr>
        <p:blipFill>
          <a:blip r:embed="rId5"/>
          <a:stretch>
            <a:fillRect/>
          </a:stretch>
        </p:blipFill>
        <p:spPr>
          <a:xfrm>
            <a:off x="78302" y="70312"/>
            <a:ext cx="6727882" cy="3418609"/>
          </a:xfrm>
          <a:prstGeom prst="rect">
            <a:avLst/>
          </a:prstGeom>
        </p:spPr>
      </p:pic>
      <p:sp>
        <p:nvSpPr>
          <p:cNvPr id="10" name="TextBox 9">
            <a:extLst>
              <a:ext uri="{FF2B5EF4-FFF2-40B4-BE49-F238E27FC236}">
                <a16:creationId xmlns:a16="http://schemas.microsoft.com/office/drawing/2014/main" id="{92165787-8517-5F25-1D07-9218EFE06AC5}"/>
              </a:ext>
            </a:extLst>
          </p:cNvPr>
          <p:cNvSpPr txBox="1"/>
          <p:nvPr/>
        </p:nvSpPr>
        <p:spPr>
          <a:xfrm>
            <a:off x="9207715" y="6451120"/>
            <a:ext cx="27763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Turner et al, SABCS 2022</a:t>
            </a:r>
          </a:p>
        </p:txBody>
      </p:sp>
    </p:spTree>
    <p:extLst>
      <p:ext uri="{BB962C8B-B14F-4D97-AF65-F5344CB8AC3E}">
        <p14:creationId xmlns:p14="http://schemas.microsoft.com/office/powerpoint/2010/main" val="35974626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0982-21EF-C97B-84AF-3BB904378C10}"/>
              </a:ext>
            </a:extLst>
          </p:cNvPr>
          <p:cNvSpPr>
            <a:spLocks noGrp="1"/>
          </p:cNvSpPr>
          <p:nvPr>
            <p:ph type="title"/>
          </p:nvPr>
        </p:nvSpPr>
        <p:spPr>
          <a:xfrm>
            <a:off x="227749" y="123761"/>
            <a:ext cx="10515600" cy="789956"/>
          </a:xfrm>
        </p:spPr>
        <p:txBody>
          <a:bodyPr/>
          <a:lstStyle/>
          <a:p>
            <a:r>
              <a:rPr lang="en-US" dirty="0"/>
              <a:t>Additional Analyses</a:t>
            </a:r>
          </a:p>
        </p:txBody>
      </p:sp>
      <p:sp>
        <p:nvSpPr>
          <p:cNvPr id="4" name="TextBox 3">
            <a:extLst>
              <a:ext uri="{FF2B5EF4-FFF2-40B4-BE49-F238E27FC236}">
                <a16:creationId xmlns:a16="http://schemas.microsoft.com/office/drawing/2014/main" id="{71BACE6E-DB1A-0669-8002-CB89C201BD76}"/>
              </a:ext>
            </a:extLst>
          </p:cNvPr>
          <p:cNvSpPr txBox="1"/>
          <p:nvPr/>
        </p:nvSpPr>
        <p:spPr>
          <a:xfrm>
            <a:off x="0" y="6488668"/>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Turner et al, SABCS 2022</a:t>
            </a:r>
          </a:p>
        </p:txBody>
      </p:sp>
      <p:pic>
        <p:nvPicPr>
          <p:cNvPr id="5" name="Picture 4">
            <a:extLst>
              <a:ext uri="{FF2B5EF4-FFF2-40B4-BE49-F238E27FC236}">
                <a16:creationId xmlns:a16="http://schemas.microsoft.com/office/drawing/2014/main" id="{C021EE5A-AFDD-1CE4-B566-71E584F4BF3A}"/>
              </a:ext>
            </a:extLst>
          </p:cNvPr>
          <p:cNvPicPr>
            <a:picLocks noChangeAspect="1"/>
          </p:cNvPicPr>
          <p:nvPr/>
        </p:nvPicPr>
        <p:blipFill>
          <a:blip r:embed="rId2"/>
          <a:stretch>
            <a:fillRect/>
          </a:stretch>
        </p:blipFill>
        <p:spPr>
          <a:xfrm>
            <a:off x="5843115" y="807158"/>
            <a:ext cx="6613963" cy="3194642"/>
          </a:xfrm>
          <a:prstGeom prst="rect">
            <a:avLst/>
          </a:prstGeom>
        </p:spPr>
      </p:pic>
      <p:sp>
        <p:nvSpPr>
          <p:cNvPr id="6" name="Title 1">
            <a:extLst>
              <a:ext uri="{FF2B5EF4-FFF2-40B4-BE49-F238E27FC236}">
                <a16:creationId xmlns:a16="http://schemas.microsoft.com/office/drawing/2014/main" id="{9C2029A7-E62D-CAA5-00F1-0C679FE0FFDB}"/>
              </a:ext>
            </a:extLst>
          </p:cNvPr>
          <p:cNvSpPr txBox="1">
            <a:spLocks/>
          </p:cNvSpPr>
          <p:nvPr/>
        </p:nvSpPr>
        <p:spPr>
          <a:xfrm>
            <a:off x="5573903" y="142372"/>
            <a:ext cx="6416789" cy="10074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i="0" kern="1200" baseline="0">
                <a:solidFill>
                  <a:srgbClr val="002060"/>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rPr>
              <a:t>Investigator-assessed PFS by subgroup: Overall population</a:t>
            </a:r>
          </a:p>
        </p:txBody>
      </p:sp>
      <p:pic>
        <p:nvPicPr>
          <p:cNvPr id="7" name="Picture 6">
            <a:extLst>
              <a:ext uri="{FF2B5EF4-FFF2-40B4-BE49-F238E27FC236}">
                <a16:creationId xmlns:a16="http://schemas.microsoft.com/office/drawing/2014/main" id="{5C2326B6-3CA3-36A3-298C-4C3E166D43F6}"/>
              </a:ext>
            </a:extLst>
          </p:cNvPr>
          <p:cNvPicPr>
            <a:picLocks noChangeAspect="1"/>
          </p:cNvPicPr>
          <p:nvPr/>
        </p:nvPicPr>
        <p:blipFill rotWithShape="1">
          <a:blip r:embed="rId3"/>
          <a:srcRect b="41343"/>
          <a:stretch/>
        </p:blipFill>
        <p:spPr>
          <a:xfrm>
            <a:off x="5573903" y="4663851"/>
            <a:ext cx="6617410" cy="1774679"/>
          </a:xfrm>
          <a:prstGeom prst="rect">
            <a:avLst/>
          </a:prstGeom>
        </p:spPr>
      </p:pic>
      <p:sp>
        <p:nvSpPr>
          <p:cNvPr id="10" name="TextBox 9">
            <a:extLst>
              <a:ext uri="{FF2B5EF4-FFF2-40B4-BE49-F238E27FC236}">
                <a16:creationId xmlns:a16="http://schemas.microsoft.com/office/drawing/2014/main" id="{03A76362-E104-E64D-6231-7E5AD1E8C0DD}"/>
              </a:ext>
            </a:extLst>
          </p:cNvPr>
          <p:cNvSpPr txBox="1"/>
          <p:nvPr/>
        </p:nvSpPr>
        <p:spPr>
          <a:xfrm>
            <a:off x="5583936" y="4725078"/>
            <a:ext cx="22311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Response per investigator assessment </a:t>
            </a:r>
          </a:p>
        </p:txBody>
      </p:sp>
      <p:pic>
        <p:nvPicPr>
          <p:cNvPr id="11" name="Picture 10">
            <a:extLst>
              <a:ext uri="{FF2B5EF4-FFF2-40B4-BE49-F238E27FC236}">
                <a16:creationId xmlns:a16="http://schemas.microsoft.com/office/drawing/2014/main" id="{42451CEE-A7E9-2D21-7E3C-5635EA7272C0}"/>
              </a:ext>
            </a:extLst>
          </p:cNvPr>
          <p:cNvPicPr>
            <a:picLocks noChangeAspect="1"/>
          </p:cNvPicPr>
          <p:nvPr/>
        </p:nvPicPr>
        <p:blipFill>
          <a:blip r:embed="rId4"/>
          <a:stretch>
            <a:fillRect/>
          </a:stretch>
        </p:blipFill>
        <p:spPr>
          <a:xfrm>
            <a:off x="227749" y="1877470"/>
            <a:ext cx="5645049" cy="2306170"/>
          </a:xfrm>
          <a:prstGeom prst="rect">
            <a:avLst/>
          </a:prstGeom>
        </p:spPr>
      </p:pic>
      <p:sp>
        <p:nvSpPr>
          <p:cNvPr id="13" name="TextBox 12">
            <a:extLst>
              <a:ext uri="{FF2B5EF4-FFF2-40B4-BE49-F238E27FC236}">
                <a16:creationId xmlns:a16="http://schemas.microsoft.com/office/drawing/2014/main" id="{39DAD88F-A4B7-EC41-0743-5C44BD83C37B}"/>
              </a:ext>
            </a:extLst>
          </p:cNvPr>
          <p:cNvSpPr txBox="1"/>
          <p:nvPr/>
        </p:nvSpPr>
        <p:spPr>
          <a:xfrm>
            <a:off x="201308" y="1041096"/>
            <a:ext cx="547772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Exploratory analysis: Investigator-assessed PFS in the non-altered population </a:t>
            </a:r>
            <a:r>
              <a:rPr kumimoji="0" lang="en-US" sz="1600" b="1" i="0" u="none" strike="noStrike" kern="1200" cap="none" spc="0" normalizeH="0" baseline="0" noProof="0" dirty="0">
                <a:ln>
                  <a:noFill/>
                </a:ln>
                <a:solidFill>
                  <a:prstClr val="black"/>
                </a:solidFill>
                <a:effectLst/>
                <a:uLnTx/>
                <a:uFillTx/>
                <a:latin typeface="Calibri"/>
                <a:ea typeface="+mn-ea"/>
                <a:cs typeface="+mn-cs"/>
              </a:rPr>
              <a:t>(including</a:t>
            </a:r>
            <a:r>
              <a:rPr kumimoji="0" lang="en-GB" sz="1600" b="1" i="0" u="none" strike="noStrike" kern="1200" cap="none" spc="0" normalizeH="0" baseline="0" noProof="0" dirty="0">
                <a:ln>
                  <a:noFill/>
                </a:ln>
                <a:solidFill>
                  <a:prstClr val="black"/>
                </a:solidFill>
                <a:effectLst/>
                <a:uLnTx/>
                <a:uFillTx/>
                <a:latin typeface="Calibri"/>
                <a:ea typeface="+mn-ea"/>
                <a:cs typeface="+mn-cs"/>
              </a:rPr>
              <a:t> unknown</a:t>
            </a:r>
            <a:r>
              <a:rPr kumimoji="0" lang="en-GB" sz="1600" b="1" i="0" u="none" strike="noStrike" kern="1200" cap="none" spc="0" normalizeH="0" baseline="30000" noProof="0" dirty="0">
                <a:ln>
                  <a:noFill/>
                </a:ln>
                <a:solidFill>
                  <a:prstClr val="black"/>
                </a:solidFill>
                <a:effectLst/>
                <a:uLnTx/>
                <a:uFillTx/>
                <a:latin typeface="Calibri"/>
                <a:ea typeface="+mn-ea"/>
                <a:cs typeface="+mn-cs"/>
              </a:rPr>
              <a:t>†</a:t>
            </a:r>
            <a:r>
              <a:rPr kumimoji="0" lang="en-GB" sz="1600" b="1" i="0" u="none" strike="noStrike" kern="1200" cap="none" spc="0" normalizeH="0" baseline="0" noProof="0" dirty="0">
                <a:ln>
                  <a:noFill/>
                </a:ln>
                <a:solidFill>
                  <a:prstClr val="black"/>
                </a:solidFill>
                <a:effectLst/>
                <a:uLnTx/>
                <a:uFillTx/>
                <a:latin typeface="Calibri"/>
                <a:ea typeface="+mn-ea"/>
                <a:cs typeface="+mn-cs"/>
              </a:rPr>
              <a:t>)</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EAED9EDD-EC10-0B6A-F903-4BAFE7EBE053}"/>
              </a:ext>
            </a:extLst>
          </p:cNvPr>
          <p:cNvPicPr>
            <a:picLocks noChangeAspect="1"/>
          </p:cNvPicPr>
          <p:nvPr/>
        </p:nvPicPr>
        <p:blipFill>
          <a:blip r:embed="rId5"/>
          <a:stretch>
            <a:fillRect/>
          </a:stretch>
        </p:blipFill>
        <p:spPr>
          <a:xfrm>
            <a:off x="201308" y="4234807"/>
            <a:ext cx="5078028" cy="1468460"/>
          </a:xfrm>
          <a:prstGeom prst="rect">
            <a:avLst/>
          </a:prstGeom>
        </p:spPr>
      </p:pic>
      <p:sp>
        <p:nvSpPr>
          <p:cNvPr id="16" name="TextBox 15">
            <a:extLst>
              <a:ext uri="{FF2B5EF4-FFF2-40B4-BE49-F238E27FC236}">
                <a16:creationId xmlns:a16="http://schemas.microsoft.com/office/drawing/2014/main" id="{0A759974-B270-AF6B-0BA6-5E13B2E9BDE5}"/>
              </a:ext>
            </a:extLst>
          </p:cNvPr>
          <p:cNvSpPr txBox="1"/>
          <p:nvPr/>
        </p:nvSpPr>
        <p:spPr>
          <a:xfrm>
            <a:off x="201307" y="5672531"/>
            <a:ext cx="50780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Heiti SC Light"/>
                <a:cs typeface="Times New Roman"/>
              </a:rPr>
              <a:t>Excluding unknowns (58 v 48):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Heiti SC Light"/>
                <a:cs typeface="Times New Roman"/>
              </a:rPr>
              <a:t>HR 0.79 (95% CI 0.61, 1.02)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8450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150A-C4CB-58DA-CDB8-8BEB96F7EA5E}"/>
              </a:ext>
            </a:extLst>
          </p:cNvPr>
          <p:cNvSpPr>
            <a:spLocks noGrp="1"/>
          </p:cNvSpPr>
          <p:nvPr>
            <p:ph type="title"/>
          </p:nvPr>
        </p:nvSpPr>
        <p:spPr>
          <a:xfrm>
            <a:off x="1085660" y="257145"/>
            <a:ext cx="3656527" cy="789956"/>
          </a:xfrm>
        </p:spPr>
        <p:txBody>
          <a:bodyPr/>
          <a:lstStyle/>
          <a:p>
            <a:r>
              <a:rPr lang="en-US" dirty="0"/>
              <a:t>Overall Survival</a:t>
            </a:r>
          </a:p>
        </p:txBody>
      </p:sp>
      <p:pic>
        <p:nvPicPr>
          <p:cNvPr id="3" name="Picture 2">
            <a:extLst>
              <a:ext uri="{FF2B5EF4-FFF2-40B4-BE49-F238E27FC236}">
                <a16:creationId xmlns:a16="http://schemas.microsoft.com/office/drawing/2014/main" id="{A35F05FD-9997-4623-9119-723C2A61C8AC}"/>
              </a:ext>
            </a:extLst>
          </p:cNvPr>
          <p:cNvPicPr>
            <a:picLocks noChangeAspect="1"/>
          </p:cNvPicPr>
          <p:nvPr/>
        </p:nvPicPr>
        <p:blipFill rotWithShape="1">
          <a:blip r:embed="rId2"/>
          <a:srcRect t="3820"/>
          <a:stretch/>
        </p:blipFill>
        <p:spPr>
          <a:xfrm>
            <a:off x="4919386" y="954514"/>
            <a:ext cx="7272614" cy="4337668"/>
          </a:xfrm>
          <a:prstGeom prst="rect">
            <a:avLst/>
          </a:prstGeom>
        </p:spPr>
      </p:pic>
      <p:sp>
        <p:nvSpPr>
          <p:cNvPr id="6" name="TextBox 5">
            <a:extLst>
              <a:ext uri="{FF2B5EF4-FFF2-40B4-BE49-F238E27FC236}">
                <a16:creationId xmlns:a16="http://schemas.microsoft.com/office/drawing/2014/main" id="{B4B48728-9AD7-70B7-F55F-32EFE1707AC6}"/>
              </a:ext>
            </a:extLst>
          </p:cNvPr>
          <p:cNvSpPr txBox="1"/>
          <p:nvPr/>
        </p:nvSpPr>
        <p:spPr>
          <a:xfrm>
            <a:off x="9677400" y="6488668"/>
            <a:ext cx="231267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Turner et al, SABCS 2022</a:t>
            </a:r>
          </a:p>
        </p:txBody>
      </p:sp>
      <p:sp>
        <p:nvSpPr>
          <p:cNvPr id="4" name="Content Placeholder 3">
            <a:extLst>
              <a:ext uri="{FF2B5EF4-FFF2-40B4-BE49-F238E27FC236}">
                <a16:creationId xmlns:a16="http://schemas.microsoft.com/office/drawing/2014/main" id="{9694414C-0A49-C89D-C03C-3C2F1CC4B0A7}"/>
              </a:ext>
            </a:extLst>
          </p:cNvPr>
          <p:cNvSpPr>
            <a:spLocks noGrp="1"/>
          </p:cNvSpPr>
          <p:nvPr>
            <p:ph sz="half" idx="1"/>
          </p:nvPr>
        </p:nvSpPr>
        <p:spPr>
          <a:xfrm>
            <a:off x="356530" y="1000501"/>
            <a:ext cx="4562856" cy="1185069"/>
          </a:xfrm>
        </p:spPr>
        <p:txBody>
          <a:bodyPr/>
          <a:lstStyle/>
          <a:p>
            <a:r>
              <a:rPr lang="en-US" sz="2400" dirty="0"/>
              <a:t>Overall survival immature at just 28% maturity</a:t>
            </a:r>
          </a:p>
          <a:p>
            <a:pPr lvl="1"/>
            <a:r>
              <a:rPr lang="en-US" dirty="0"/>
              <a:t>Less events in the </a:t>
            </a:r>
            <a:r>
              <a:rPr lang="en-US" dirty="0" err="1"/>
              <a:t>Capi</a:t>
            </a:r>
            <a:r>
              <a:rPr lang="en-US" dirty="0"/>
              <a:t> arm</a:t>
            </a:r>
          </a:p>
        </p:txBody>
      </p:sp>
      <p:sp>
        <p:nvSpPr>
          <p:cNvPr id="9" name="TextBox 8">
            <a:extLst>
              <a:ext uri="{FF2B5EF4-FFF2-40B4-BE49-F238E27FC236}">
                <a16:creationId xmlns:a16="http://schemas.microsoft.com/office/drawing/2014/main" id="{BE1861F4-F4B9-F3A1-199A-23F3E3FE1EDE}"/>
              </a:ext>
            </a:extLst>
          </p:cNvPr>
          <p:cNvSpPr txBox="1"/>
          <p:nvPr/>
        </p:nvSpPr>
        <p:spPr>
          <a:xfrm>
            <a:off x="7327006" y="284254"/>
            <a:ext cx="4583054"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Safety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8A589AD-62B3-8A02-79FC-EEC8FF09422F}"/>
              </a:ext>
            </a:extLst>
          </p:cNvPr>
          <p:cNvSpPr txBox="1"/>
          <p:nvPr/>
        </p:nvSpPr>
        <p:spPr>
          <a:xfrm>
            <a:off x="6096000" y="5242352"/>
            <a:ext cx="54483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AEs leading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Discontinuation </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capi</a:t>
            </a:r>
            <a:r>
              <a:rPr kumimoji="0" lang="en-US" sz="1800" b="0" i="0" u="none" strike="noStrike" kern="1200" cap="none" spc="0" normalizeH="0" baseline="0" noProof="0" dirty="0">
                <a:ln>
                  <a:noFill/>
                </a:ln>
                <a:solidFill>
                  <a:srgbClr val="002060"/>
                </a:solidFill>
                <a:effectLst/>
                <a:uLnTx/>
                <a:uFillTx/>
                <a:latin typeface="Calibri"/>
                <a:ea typeface="+mn-ea"/>
                <a:cs typeface="+mn-cs"/>
              </a:rPr>
              <a:t>/</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pla</a:t>
            </a:r>
            <a:r>
              <a:rPr kumimoji="0" lang="en-US" sz="1800" b="0" i="0" u="none" strike="noStrike" kern="1200" cap="none" spc="0" normalizeH="0" baseline="0" noProof="0" dirty="0">
                <a:ln>
                  <a:noFill/>
                </a:ln>
                <a:solidFill>
                  <a:srgbClr val="002060"/>
                </a:solidFill>
                <a:effectLst/>
                <a:uLnTx/>
                <a:uFillTx/>
                <a:latin typeface="Calibri"/>
                <a:ea typeface="+mn-ea"/>
                <a:cs typeface="+mn-cs"/>
              </a:rPr>
              <a:t>: 9.3 vs 0.6%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Interruption </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capi</a:t>
            </a:r>
            <a:r>
              <a:rPr kumimoji="0" lang="en-US" sz="1800" b="0" i="0" u="none" strike="noStrike" kern="1200" cap="none" spc="0" normalizeH="0" baseline="0" noProof="0" dirty="0">
                <a:ln>
                  <a:noFill/>
                </a:ln>
                <a:solidFill>
                  <a:srgbClr val="002060"/>
                </a:solidFill>
                <a:effectLst/>
                <a:uLnTx/>
                <a:uFillTx/>
                <a:latin typeface="Calibri"/>
                <a:ea typeface="+mn-ea"/>
                <a:cs typeface="+mn-cs"/>
              </a:rPr>
              <a:t>/</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pla</a:t>
            </a:r>
            <a:r>
              <a:rPr kumimoji="0" lang="en-US" sz="1800" b="0" i="0" u="none" strike="noStrike" kern="1200" cap="none" spc="0" normalizeH="0" baseline="0" noProof="0" dirty="0">
                <a:ln>
                  <a:noFill/>
                </a:ln>
                <a:solidFill>
                  <a:srgbClr val="002060"/>
                </a:solidFill>
                <a:effectLst/>
                <a:uLnTx/>
                <a:uFillTx/>
                <a:latin typeface="Calibri"/>
                <a:ea typeface="+mn-ea"/>
                <a:cs typeface="+mn-cs"/>
              </a:rPr>
              <a:t>: 34.9 vs 10.3%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Dose reduction </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capi</a:t>
            </a:r>
            <a:r>
              <a:rPr kumimoji="0" lang="en-US" sz="1800" b="0" i="0" u="none" strike="noStrike" kern="1200" cap="none" spc="0" normalizeH="0" baseline="0" noProof="0" dirty="0">
                <a:ln>
                  <a:noFill/>
                </a:ln>
                <a:solidFill>
                  <a:srgbClr val="002060"/>
                </a:solidFill>
                <a:effectLst/>
                <a:uLnTx/>
                <a:uFillTx/>
                <a:latin typeface="Calibri"/>
                <a:ea typeface="+mn-ea"/>
                <a:cs typeface="+mn-cs"/>
              </a:rPr>
              <a:t>/</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pla</a:t>
            </a:r>
            <a:r>
              <a:rPr kumimoji="0" lang="en-US" sz="1800" b="0" i="0" u="none" strike="noStrike" kern="1200" cap="none" spc="0" normalizeH="0" baseline="0" noProof="0" dirty="0">
                <a:ln>
                  <a:noFill/>
                </a:ln>
                <a:solidFill>
                  <a:srgbClr val="002060"/>
                </a:solidFill>
                <a:effectLst/>
                <a:uLnTx/>
                <a:uFillTx/>
                <a:latin typeface="Calibri"/>
                <a:ea typeface="+mn-ea"/>
                <a:cs typeface="+mn-cs"/>
              </a:rPr>
              <a:t>: 19.7 vs 1.7%</a:t>
            </a:r>
          </a:p>
        </p:txBody>
      </p:sp>
      <p:sp>
        <p:nvSpPr>
          <p:cNvPr id="12" name="TextBox 11">
            <a:extLst>
              <a:ext uri="{FF2B5EF4-FFF2-40B4-BE49-F238E27FC236}">
                <a16:creationId xmlns:a16="http://schemas.microsoft.com/office/drawing/2014/main" id="{A39340C2-7AEF-6109-BB7C-706895F56733}"/>
              </a:ext>
            </a:extLst>
          </p:cNvPr>
          <p:cNvSpPr txBox="1"/>
          <p:nvPr/>
        </p:nvSpPr>
        <p:spPr>
          <a:xfrm>
            <a:off x="6308893" y="3245534"/>
            <a:ext cx="1344663" cy="677108"/>
          </a:xfrm>
          <a:prstGeom prst="rect">
            <a:avLst/>
          </a:prstGeom>
          <a:noFill/>
          <a:ln>
            <a:solidFill>
              <a:srgbClr val="FF4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Rash (all terms)</a:t>
            </a:r>
          </a:p>
          <a:p>
            <a:pPr marL="2857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38% all grade</a:t>
            </a:r>
          </a:p>
          <a:p>
            <a:pPr marL="2857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12% grade 3</a:t>
            </a:r>
          </a:p>
        </p:txBody>
      </p:sp>
      <p:pic>
        <p:nvPicPr>
          <p:cNvPr id="14" name="Picture 13">
            <a:extLst>
              <a:ext uri="{FF2B5EF4-FFF2-40B4-BE49-F238E27FC236}">
                <a16:creationId xmlns:a16="http://schemas.microsoft.com/office/drawing/2014/main" id="{81702D66-29F7-0A55-8A5B-EC17DA6CA30F}"/>
              </a:ext>
            </a:extLst>
          </p:cNvPr>
          <p:cNvPicPr>
            <a:picLocks noChangeAspect="1"/>
          </p:cNvPicPr>
          <p:nvPr/>
        </p:nvPicPr>
        <p:blipFill>
          <a:blip r:embed="rId3"/>
          <a:stretch>
            <a:fillRect/>
          </a:stretch>
        </p:blipFill>
        <p:spPr>
          <a:xfrm>
            <a:off x="1954865" y="2109887"/>
            <a:ext cx="2978711" cy="2172353"/>
          </a:xfrm>
          <a:prstGeom prst="rect">
            <a:avLst/>
          </a:prstGeom>
        </p:spPr>
      </p:pic>
      <p:sp>
        <p:nvSpPr>
          <p:cNvPr id="16" name="TextBox 15">
            <a:extLst>
              <a:ext uri="{FF2B5EF4-FFF2-40B4-BE49-F238E27FC236}">
                <a16:creationId xmlns:a16="http://schemas.microsoft.com/office/drawing/2014/main" id="{B1D57C21-B4AF-DD9C-5800-28D01286E175}"/>
              </a:ext>
            </a:extLst>
          </p:cNvPr>
          <p:cNvSpPr txBox="1"/>
          <p:nvPr/>
        </p:nvSpPr>
        <p:spPr>
          <a:xfrm>
            <a:off x="438510" y="2745101"/>
            <a:ext cx="1243110" cy="523220"/>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Overall population</a:t>
            </a:r>
            <a:endParaRPr kumimoji="0" lang="en-US"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3CBFC228-C9C2-B1BB-8939-5A912D915E02}"/>
              </a:ext>
            </a:extLst>
          </p:cNvPr>
          <p:cNvPicPr>
            <a:picLocks noChangeAspect="1"/>
          </p:cNvPicPr>
          <p:nvPr/>
        </p:nvPicPr>
        <p:blipFill>
          <a:blip r:embed="rId4"/>
          <a:stretch>
            <a:fillRect/>
          </a:stretch>
        </p:blipFill>
        <p:spPr>
          <a:xfrm>
            <a:off x="1954865" y="4351073"/>
            <a:ext cx="3121192" cy="2439709"/>
          </a:xfrm>
          <a:prstGeom prst="rect">
            <a:avLst/>
          </a:prstGeom>
        </p:spPr>
      </p:pic>
      <p:sp>
        <p:nvSpPr>
          <p:cNvPr id="19" name="TextBox 18">
            <a:extLst>
              <a:ext uri="{FF2B5EF4-FFF2-40B4-BE49-F238E27FC236}">
                <a16:creationId xmlns:a16="http://schemas.microsoft.com/office/drawing/2014/main" id="{B3631A3C-1313-1C9D-B34A-BC58CF310EC1}"/>
              </a:ext>
            </a:extLst>
          </p:cNvPr>
          <p:cNvSpPr txBox="1"/>
          <p:nvPr/>
        </p:nvSpPr>
        <p:spPr>
          <a:xfrm>
            <a:off x="216456" y="4791614"/>
            <a:ext cx="1738409" cy="523220"/>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rPr>
              <a:t>AKT pathway-altered population</a:t>
            </a:r>
            <a:endParaRPr kumimoji="0" lang="en-US" sz="1400" b="1" i="0" u="none" strike="noStrike" kern="1200" cap="none" spc="0" normalizeH="0" baseline="0" noProof="0" dirty="0">
              <a:ln>
                <a:noFill/>
              </a:ln>
              <a:solidFill>
                <a:srgbClr val="83005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73020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9B8B3-E7AB-A18E-3D1F-685825DBF598}"/>
              </a:ext>
            </a:extLst>
          </p:cNvPr>
          <p:cNvSpPr>
            <a:spLocks noGrp="1"/>
          </p:cNvSpPr>
          <p:nvPr>
            <p:ph type="title"/>
          </p:nvPr>
        </p:nvSpPr>
        <p:spPr>
          <a:xfrm>
            <a:off x="637032" y="283413"/>
            <a:ext cx="10515600" cy="1003951"/>
          </a:xfrm>
        </p:spPr>
        <p:txBody>
          <a:bodyPr/>
          <a:lstStyle/>
          <a:p>
            <a:r>
              <a:rPr lang="en-US" dirty="0"/>
              <a:t>Conclusions and Next Steps</a:t>
            </a:r>
          </a:p>
        </p:txBody>
      </p:sp>
      <p:sp>
        <p:nvSpPr>
          <p:cNvPr id="6" name="Content Placeholder 5">
            <a:extLst>
              <a:ext uri="{FF2B5EF4-FFF2-40B4-BE49-F238E27FC236}">
                <a16:creationId xmlns:a16="http://schemas.microsoft.com/office/drawing/2014/main" id="{739FBB82-0DF2-C802-6AD2-0D2E74121E31}"/>
              </a:ext>
            </a:extLst>
          </p:cNvPr>
          <p:cNvSpPr>
            <a:spLocks noGrp="1"/>
          </p:cNvSpPr>
          <p:nvPr>
            <p:ph idx="1"/>
          </p:nvPr>
        </p:nvSpPr>
        <p:spPr>
          <a:xfrm>
            <a:off x="536448" y="1122772"/>
            <a:ext cx="10716768" cy="6211158"/>
          </a:xfrm>
        </p:spPr>
        <p:txBody>
          <a:bodyPr>
            <a:normAutofit/>
          </a:bodyPr>
          <a:lstStyle/>
          <a:p>
            <a:pPr marL="463550" indent="-457200"/>
            <a:r>
              <a:rPr lang="en-GB" sz="2000" dirty="0" err="1">
                <a:latin typeface="Arial" panose="020B0604020202020204" pitchFamily="34" charset="0"/>
                <a:cs typeface="Arial" panose="020B0604020202020204" pitchFamily="34" charset="0"/>
              </a:rPr>
              <a:t>Capivasertib</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fulvestrant</a:t>
            </a:r>
            <a:r>
              <a:rPr lang="en-GB" sz="2000" dirty="0">
                <a:latin typeface="Arial" panose="020B0604020202020204" pitchFamily="34" charset="0"/>
                <a:cs typeface="Arial" panose="020B0604020202020204" pitchFamily="34" charset="0"/>
              </a:rPr>
              <a:t> vs </a:t>
            </a:r>
            <a:r>
              <a:rPr lang="en-GB" sz="2000" dirty="0" err="1">
                <a:latin typeface="Arial" panose="020B0604020202020204" pitchFamily="34" charset="0"/>
                <a:cs typeface="Arial" panose="020B0604020202020204" pitchFamily="34" charset="0"/>
              </a:rPr>
              <a:t>Pla</a:t>
            </a: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fulvestrant</a:t>
            </a:r>
            <a:r>
              <a:rPr lang="en-GB" sz="2000" dirty="0">
                <a:latin typeface="Arial" panose="020B0604020202020204" pitchFamily="34" charset="0"/>
                <a:cs typeface="Arial" panose="020B0604020202020204" pitchFamily="34" charset="0"/>
              </a:rPr>
              <a:t> improved PFS in the overall population and in patients with </a:t>
            </a:r>
            <a:r>
              <a:rPr lang="en-GB" sz="2000" dirty="0" err="1">
                <a:latin typeface="Arial" panose="020B0604020202020204" pitchFamily="34" charset="0"/>
                <a:cs typeface="Arial" panose="020B0604020202020204" pitchFamily="34" charset="0"/>
              </a:rPr>
              <a:t>tumor</a:t>
            </a:r>
            <a:r>
              <a:rPr lang="en-GB" sz="2000" dirty="0">
                <a:latin typeface="Arial" panose="020B0604020202020204" pitchFamily="34" charset="0"/>
                <a:cs typeface="Arial" panose="020B0604020202020204" pitchFamily="34" charset="0"/>
              </a:rPr>
              <a:t> PIK3CA altered population; overall survival immature</a:t>
            </a:r>
          </a:p>
          <a:p>
            <a:pPr marL="463550" indent="-457200"/>
            <a:r>
              <a:rPr lang="en-GB" sz="2000" dirty="0">
                <a:latin typeface="Arial" panose="020B0604020202020204" pitchFamily="34" charset="0"/>
                <a:cs typeface="Arial" panose="020B0604020202020204" pitchFamily="34" charset="0"/>
              </a:rPr>
              <a:t>Efficacy in the subset of patients with non-altered </a:t>
            </a:r>
            <a:r>
              <a:rPr lang="en-GB" sz="2000" dirty="0" err="1">
                <a:latin typeface="Arial" panose="020B0604020202020204" pitchFamily="34" charset="0"/>
                <a:cs typeface="Arial" panose="020B0604020202020204" pitchFamily="34" charset="0"/>
              </a:rPr>
              <a:t>tumors</a:t>
            </a:r>
            <a:r>
              <a:rPr lang="en-GB" sz="2000" dirty="0">
                <a:latin typeface="Arial" panose="020B0604020202020204" pitchFamily="34" charset="0"/>
                <a:cs typeface="Arial" panose="020B0604020202020204" pitchFamily="34" charset="0"/>
              </a:rPr>
              <a:t> uncertain</a:t>
            </a:r>
          </a:p>
          <a:p>
            <a:pPr marL="920750" lvl="1" indent="-457200"/>
            <a:r>
              <a:rPr lang="en-GB" sz="2000" dirty="0">
                <a:latin typeface="Arial" panose="020B0604020202020204" pitchFamily="34" charset="0"/>
                <a:cs typeface="Arial" panose="020B0604020202020204" pitchFamily="34" charset="0"/>
              </a:rPr>
              <a:t>Trial was not powered to look at this subgroup; small group with unknown mutation profile hard to take into account</a:t>
            </a:r>
          </a:p>
          <a:p>
            <a:pPr marL="463550" indent="-457200"/>
            <a:r>
              <a:rPr lang="en-GB" sz="2000" dirty="0">
                <a:latin typeface="Arial" panose="020B0604020202020204" pitchFamily="34" charset="0"/>
                <a:cs typeface="Arial" panose="020B0604020202020204" pitchFamily="34" charset="0"/>
              </a:rPr>
              <a:t>Benefit seen across subgroups including those with prior CDK4/6i and with visceral metastases</a:t>
            </a:r>
          </a:p>
          <a:p>
            <a:pPr marL="463550" indent="-457200"/>
            <a:r>
              <a:rPr lang="en-GB" sz="2000" dirty="0">
                <a:latin typeface="Arial" panose="020B0604020202020204" pitchFamily="34" charset="0"/>
                <a:cs typeface="Arial" panose="020B0604020202020204" pitchFamily="34" charset="0"/>
              </a:rPr>
              <a:t>Safety: GI toxicity, primarily lower grade resulted in modestly more discontinuations, dose holds and dose reductions of </a:t>
            </a:r>
            <a:r>
              <a:rPr lang="en-GB" sz="2000" dirty="0" err="1">
                <a:latin typeface="Arial" panose="020B0604020202020204" pitchFamily="34" charset="0"/>
                <a:cs typeface="Arial" panose="020B0604020202020204" pitchFamily="34" charset="0"/>
              </a:rPr>
              <a:t>capivasertib</a:t>
            </a:r>
            <a:endParaRPr lang="en-GB" sz="2000" dirty="0">
              <a:latin typeface="Arial" panose="020B0604020202020204" pitchFamily="34" charset="0"/>
              <a:cs typeface="Arial" panose="020B0604020202020204" pitchFamily="34" charset="0"/>
            </a:endParaRPr>
          </a:p>
          <a:p>
            <a:pPr marL="920750" lvl="1" indent="-457200"/>
            <a:r>
              <a:rPr lang="en-GB" sz="2000" dirty="0">
                <a:latin typeface="Arial" panose="020B0604020202020204" pitchFamily="34" charset="0"/>
                <a:cs typeface="Arial" panose="020B0604020202020204" pitchFamily="34" charset="0"/>
              </a:rPr>
              <a:t>All/Grade 3 </a:t>
            </a:r>
            <a:r>
              <a:rPr lang="en-GB" sz="2000" dirty="0" err="1">
                <a:latin typeface="Arial" panose="020B0604020202020204" pitchFamily="34" charset="0"/>
                <a:cs typeface="Arial" panose="020B0604020202020204" pitchFamily="34" charset="0"/>
              </a:rPr>
              <a:t>diarrhea</a:t>
            </a:r>
            <a:r>
              <a:rPr lang="en-GB" sz="2000" dirty="0">
                <a:latin typeface="Arial" panose="020B0604020202020204" pitchFamily="34" charset="0"/>
                <a:cs typeface="Arial" panose="020B0604020202020204" pitchFamily="34" charset="0"/>
              </a:rPr>
              <a:t> 72/9%, rash 38/12%, </a:t>
            </a:r>
            <a:r>
              <a:rPr lang="en-GB" sz="2000" dirty="0" err="1">
                <a:latin typeface="Arial" panose="020B0604020202020204" pitchFamily="34" charset="0"/>
                <a:cs typeface="Arial" panose="020B0604020202020204" pitchFamily="34" charset="0"/>
              </a:rPr>
              <a:t>hyperglycemia</a:t>
            </a:r>
            <a:r>
              <a:rPr lang="en-GB" sz="2000" dirty="0">
                <a:latin typeface="Arial" panose="020B0604020202020204" pitchFamily="34" charset="0"/>
                <a:cs typeface="Arial" panose="020B0604020202020204" pitchFamily="34" charset="0"/>
              </a:rPr>
              <a:t> 16/2.3%, nausea 35/0.8%</a:t>
            </a:r>
          </a:p>
          <a:p>
            <a:pPr marL="463550" indent="-457200"/>
            <a:r>
              <a:rPr lang="en-GB" sz="2000" dirty="0">
                <a:latin typeface="Arial" panose="020B0604020202020204" pitchFamily="34" charset="0"/>
                <a:cs typeface="Arial" panose="020B0604020202020204" pitchFamily="34" charset="0"/>
              </a:rPr>
              <a:t>Data to be considered for regulatory approval</a:t>
            </a:r>
          </a:p>
          <a:p>
            <a:pPr marL="463550" indent="-457200"/>
            <a:r>
              <a:rPr lang="en-GB" sz="2000" dirty="0">
                <a:latin typeface="Arial" panose="020B0604020202020204" pitchFamily="34" charset="0"/>
                <a:cs typeface="Arial" panose="020B0604020202020204" pitchFamily="34" charset="0"/>
              </a:rPr>
              <a:t>Additional studies</a:t>
            </a:r>
          </a:p>
          <a:p>
            <a:pPr marL="920750" lvl="1" indent="-457200"/>
            <a:r>
              <a:rPr lang="en-US" sz="2000" b="1" dirty="0">
                <a:latin typeface="Arial" panose="020B0604020202020204" pitchFamily="34" charset="0"/>
                <a:cs typeface="Arial" panose="020B0604020202020204" pitchFamily="34" charset="0"/>
              </a:rPr>
              <a:t>CAPItello-292</a:t>
            </a:r>
            <a:r>
              <a:rPr lang="en-US" sz="2000" dirty="0">
                <a:latin typeface="Arial" panose="020B0604020202020204" pitchFamily="34" charset="0"/>
                <a:cs typeface="Arial" panose="020B0604020202020204" pitchFamily="34" charset="0"/>
              </a:rPr>
              <a:t> (NCT04862663): </a:t>
            </a:r>
            <a:r>
              <a:rPr lang="en-US" sz="2000" dirty="0" err="1">
                <a:latin typeface="Arial" panose="020B0604020202020204" pitchFamily="34" charset="0"/>
                <a:cs typeface="Arial" panose="020B0604020202020204" pitchFamily="34" charset="0"/>
              </a:rPr>
              <a:t>Fulvestrant</a:t>
            </a:r>
            <a:r>
              <a:rPr lang="en-US" sz="2000" dirty="0">
                <a:latin typeface="Arial" panose="020B0604020202020204" pitchFamily="34" charset="0"/>
                <a:cs typeface="Arial" panose="020B0604020202020204" pitchFamily="34" charset="0"/>
              </a:rPr>
              <a:t>/Palbociclib +/- </a:t>
            </a:r>
            <a:r>
              <a:rPr lang="en-US" sz="2000" dirty="0" err="1">
                <a:latin typeface="Arial" panose="020B0604020202020204" pitchFamily="34" charset="0"/>
                <a:cs typeface="Arial" panose="020B0604020202020204" pitchFamily="34" charset="0"/>
              </a:rPr>
              <a:t>Capi</a:t>
            </a:r>
            <a:endParaRPr lang="en-US" sz="2000" dirty="0">
              <a:latin typeface="Arial" panose="020B0604020202020204" pitchFamily="34" charset="0"/>
              <a:cs typeface="Arial" panose="020B0604020202020204" pitchFamily="34" charset="0"/>
            </a:endParaRPr>
          </a:p>
          <a:p>
            <a:pPr marL="920750" lvl="1" indent="-457200"/>
            <a:r>
              <a:rPr lang="en-US" sz="2000" dirty="0">
                <a:latin typeface="Arial" panose="020B0604020202020204" pitchFamily="34" charset="0"/>
                <a:cs typeface="Arial" panose="020B0604020202020204" pitchFamily="34" charset="0"/>
              </a:rPr>
              <a:t>Additional studies with </a:t>
            </a:r>
            <a:r>
              <a:rPr lang="en-US" sz="2000" dirty="0" err="1">
                <a:latin typeface="Arial" panose="020B0604020202020204" pitchFamily="34" charset="0"/>
                <a:cs typeface="Arial" panose="020B0604020202020204" pitchFamily="34" charset="0"/>
              </a:rPr>
              <a:t>ipatasertib</a:t>
            </a:r>
            <a:r>
              <a:rPr lang="en-US" sz="2000" dirty="0">
                <a:latin typeface="Arial" panose="020B0604020202020204" pitchFamily="34" charset="0"/>
                <a:cs typeface="Arial" panose="020B0604020202020204" pitchFamily="34" charset="0"/>
              </a:rPr>
              <a:t> with similar designs</a:t>
            </a:r>
          </a:p>
          <a:p>
            <a:pPr marL="920750" lvl="1" indent="-457200"/>
            <a:r>
              <a:rPr lang="en-US" sz="2000" dirty="0">
                <a:latin typeface="Arial" panose="020B0604020202020204" pitchFamily="34" charset="0"/>
                <a:cs typeface="Arial" panose="020B0604020202020204" pitchFamily="34" charset="0"/>
              </a:rPr>
              <a:t>New PIK3CA inhibitors: </a:t>
            </a:r>
            <a:r>
              <a:rPr lang="en-US" sz="2000" dirty="0" err="1">
                <a:latin typeface="Arial" panose="020B0604020202020204" pitchFamily="34" charset="0"/>
                <a:cs typeface="Arial" panose="020B0604020202020204" pitchFamily="34" charset="0"/>
              </a:rPr>
              <a:t>Inavolisib</a:t>
            </a:r>
            <a:r>
              <a:rPr lang="en-US" sz="2000" dirty="0">
                <a:latin typeface="Arial" panose="020B0604020202020204" pitchFamily="34" charset="0"/>
                <a:cs typeface="Arial" panose="020B0604020202020204" pitchFamily="34" charset="0"/>
              </a:rPr>
              <a:t>, LOX783 and more!</a:t>
            </a:r>
          </a:p>
          <a:p>
            <a:pPr marL="920750" lvl="1" indent="-457200"/>
            <a:endParaRPr lang="en-GB" sz="2000" dirty="0">
              <a:latin typeface="Arial" panose="020B0604020202020204" pitchFamily="34" charset="0"/>
              <a:cs typeface="Arial" panose="020B0604020202020204" pitchFamily="34" charset="0"/>
            </a:endParaRPr>
          </a:p>
          <a:p>
            <a:pPr marL="463550" indent="-457200"/>
            <a:endParaRPr lang="en-GB" sz="2000" dirty="0">
              <a:latin typeface="Arial" panose="020B0604020202020204" pitchFamily="34" charset="0"/>
              <a:cs typeface="Arial" panose="020B0604020202020204" pitchFamily="34" charset="0"/>
            </a:endParaRPr>
          </a:p>
          <a:p>
            <a:pPr marL="920750" lvl="1" indent="-457200"/>
            <a:endParaRPr lang="en-GB"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8306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CD0F-6358-8B48-A53C-F879D889A994}"/>
              </a:ext>
            </a:extLst>
          </p:cNvPr>
          <p:cNvSpPr>
            <a:spLocks noGrp="1"/>
          </p:cNvSpPr>
          <p:nvPr>
            <p:ph type="title"/>
          </p:nvPr>
        </p:nvSpPr>
        <p:spPr/>
        <p:txBody>
          <a:bodyPr/>
          <a:lstStyle/>
          <a:p>
            <a:r>
              <a:rPr lang="en-US" dirty="0">
                <a:solidFill>
                  <a:schemeClr val="tx1"/>
                </a:solidFill>
              </a:rPr>
              <a:t>Mechanism of Action of New Endocrine Agents </a:t>
            </a:r>
            <a:br>
              <a:rPr lang="en-US" dirty="0">
                <a:solidFill>
                  <a:schemeClr val="tx1"/>
                </a:solidFill>
              </a:rPr>
            </a:br>
            <a:r>
              <a:rPr lang="en-US" dirty="0">
                <a:solidFill>
                  <a:schemeClr val="tx1"/>
                </a:solidFill>
              </a:rPr>
              <a:t>Targeting the ER Domain</a:t>
            </a:r>
          </a:p>
        </p:txBody>
      </p:sp>
      <p:sp>
        <p:nvSpPr>
          <p:cNvPr id="7" name="Footer Placeholder 6">
            <a:extLst>
              <a:ext uri="{FF2B5EF4-FFF2-40B4-BE49-F238E27FC236}">
                <a16:creationId xmlns:a16="http://schemas.microsoft.com/office/drawing/2014/main" id="{390DE290-198A-67E9-C4EE-613F273CC70D}"/>
              </a:ext>
            </a:extLst>
          </p:cNvPr>
          <p:cNvSpPr>
            <a:spLocks noGrp="1"/>
          </p:cNvSpPr>
          <p:nvPr>
            <p:ph type="ftr" idx="11"/>
          </p:nvPr>
        </p:nvSpPr>
        <p:spPr>
          <a:xfrm>
            <a:off x="126567" y="6599293"/>
            <a:ext cx="10265664" cy="365125"/>
          </a:xfrm>
        </p:spPr>
        <p:txBody>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CA" sz="1067" b="0" i="0" u="none" strike="noStrike" kern="0" cap="none" spc="0" normalizeH="0" baseline="0" noProof="0" dirty="0">
                <a:ln>
                  <a:noFill/>
                </a:ln>
                <a:solidFill>
                  <a:prstClr val="black"/>
                </a:solidFill>
                <a:effectLst/>
                <a:uLnTx/>
                <a:uFillTx/>
                <a:latin typeface="Arial"/>
                <a:ea typeface="+mn-ea"/>
                <a:cs typeface="Arial"/>
                <a:sym typeface="Arial"/>
              </a:rPr>
              <a:t>1. Hanker AB et al. </a:t>
            </a:r>
            <a:r>
              <a:rPr kumimoji="0" lang="en-CA" sz="1067" b="0" i="1" u="none" strike="noStrike" kern="0" cap="none" spc="0" normalizeH="0" baseline="0" noProof="0" dirty="0">
                <a:ln>
                  <a:noFill/>
                </a:ln>
                <a:solidFill>
                  <a:prstClr val="black"/>
                </a:solidFill>
                <a:effectLst/>
                <a:uLnTx/>
                <a:uFillTx/>
                <a:latin typeface="Arial"/>
                <a:ea typeface="+mn-ea"/>
                <a:cs typeface="Arial"/>
                <a:sym typeface="Arial"/>
              </a:rPr>
              <a:t>Cancer Cell. </a:t>
            </a:r>
            <a:r>
              <a:rPr kumimoji="0" lang="en-CA" sz="1067" b="0" i="0" u="none" strike="noStrike" kern="0" cap="none" spc="0" normalizeH="0" baseline="0" noProof="0" dirty="0">
                <a:ln>
                  <a:noFill/>
                </a:ln>
                <a:solidFill>
                  <a:prstClr val="black"/>
                </a:solidFill>
                <a:effectLst/>
                <a:uLnTx/>
                <a:uFillTx/>
                <a:latin typeface="Arial"/>
                <a:ea typeface="+mn-ea"/>
                <a:cs typeface="Arial"/>
                <a:sym typeface="Arial"/>
              </a:rPr>
              <a:t>2020;37:496-513 2. </a:t>
            </a:r>
            <a:r>
              <a:rPr kumimoji="0" lang="en-CA" sz="105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Lloyd MR, et al. </a:t>
            </a:r>
            <a:r>
              <a:rPr kumimoji="0" lang="en-US" sz="10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Ther</a:t>
            </a:r>
            <a:r>
              <a:rPr kumimoji="0" lang="en-US" sz="10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Adv Med Oncol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Vol. 14: 1–25 </a:t>
            </a: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CA" sz="1067" b="0" i="0" u="none" strike="noStrike" kern="0" cap="none" spc="0" normalizeH="0" baseline="0" noProof="0" dirty="0">
                <a:ln>
                  <a:noFill/>
                </a:ln>
                <a:solidFill>
                  <a:prstClr val="black"/>
                </a:solidFill>
                <a:effectLst/>
                <a:uLnTx/>
                <a:uFillTx/>
                <a:latin typeface="Arial"/>
                <a:ea typeface="+mn-ea"/>
                <a:cs typeface="Arial"/>
                <a:sym typeface="Arial"/>
              </a:rPr>
              <a:t>. .</a:t>
            </a:r>
          </a:p>
        </p:txBody>
      </p:sp>
      <p:grpSp>
        <p:nvGrpSpPr>
          <p:cNvPr id="10" name="Group 9">
            <a:extLst>
              <a:ext uri="{FF2B5EF4-FFF2-40B4-BE49-F238E27FC236}">
                <a16:creationId xmlns:a16="http://schemas.microsoft.com/office/drawing/2014/main" id="{865DE0BB-BC4E-ED89-BBF5-01949AEA352F}"/>
              </a:ext>
            </a:extLst>
          </p:cNvPr>
          <p:cNvGrpSpPr>
            <a:grpSpLocks noChangeAspect="1"/>
          </p:cNvGrpSpPr>
          <p:nvPr/>
        </p:nvGrpSpPr>
        <p:grpSpPr>
          <a:xfrm>
            <a:off x="171918" y="1153314"/>
            <a:ext cx="11848164" cy="3288710"/>
            <a:chOff x="134006" y="989215"/>
            <a:chExt cx="7796049" cy="2163959"/>
          </a:xfrm>
        </p:grpSpPr>
        <p:pic>
          <p:nvPicPr>
            <p:cNvPr id="8" name="Picture 7">
              <a:extLst>
                <a:ext uri="{FF2B5EF4-FFF2-40B4-BE49-F238E27FC236}">
                  <a16:creationId xmlns:a16="http://schemas.microsoft.com/office/drawing/2014/main" id="{B4A69975-8E95-14E0-AD57-897F410AE679}"/>
                </a:ext>
              </a:extLst>
            </p:cNvPr>
            <p:cNvPicPr>
              <a:picLocks noChangeAspect="1"/>
            </p:cNvPicPr>
            <p:nvPr/>
          </p:nvPicPr>
          <p:blipFill>
            <a:blip r:embed="rId2"/>
            <a:stretch>
              <a:fillRect/>
            </a:stretch>
          </p:blipFill>
          <p:spPr>
            <a:xfrm>
              <a:off x="157655" y="1012864"/>
              <a:ext cx="7772400" cy="2140310"/>
            </a:xfrm>
            <a:prstGeom prst="rect">
              <a:avLst/>
            </a:prstGeom>
          </p:spPr>
        </p:pic>
        <p:sp>
          <p:nvSpPr>
            <p:cNvPr id="9" name="Rectangle 8">
              <a:extLst>
                <a:ext uri="{FF2B5EF4-FFF2-40B4-BE49-F238E27FC236}">
                  <a16:creationId xmlns:a16="http://schemas.microsoft.com/office/drawing/2014/main" id="{265BC8AD-E597-A7C0-B26E-266CE3388913}"/>
                </a:ext>
              </a:extLst>
            </p:cNvPr>
            <p:cNvSpPr/>
            <p:nvPr/>
          </p:nvSpPr>
          <p:spPr>
            <a:xfrm>
              <a:off x="134006" y="989215"/>
              <a:ext cx="197069" cy="212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3" name="TextBox 12">
            <a:extLst>
              <a:ext uri="{FF2B5EF4-FFF2-40B4-BE49-F238E27FC236}">
                <a16:creationId xmlns:a16="http://schemas.microsoft.com/office/drawing/2014/main" id="{3FC803FF-5EF3-0F91-ECE5-5457E7C126FF}"/>
              </a:ext>
            </a:extLst>
          </p:cNvPr>
          <p:cNvSpPr txBox="1"/>
          <p:nvPr/>
        </p:nvSpPr>
        <p:spPr>
          <a:xfrm>
            <a:off x="1505344" y="4469666"/>
            <a:ext cx="1702677" cy="172981"/>
          </a:xfrm>
          <a:prstGeom prst="rect">
            <a:avLst/>
          </a:prstGeom>
          <a:solidFill>
            <a:schemeClr val="accent1"/>
          </a:solidFill>
        </p:spPr>
        <p:txBody>
          <a:bodyPr wrap="non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Arial"/>
                <a:sym typeface="Arial"/>
              </a:rPr>
              <a:t>CERANs</a:t>
            </a:r>
          </a:p>
        </p:txBody>
      </p:sp>
      <p:pic>
        <p:nvPicPr>
          <p:cNvPr id="14" name="Picture 5">
            <a:extLst>
              <a:ext uri="{FF2B5EF4-FFF2-40B4-BE49-F238E27FC236}">
                <a16:creationId xmlns:a16="http://schemas.microsoft.com/office/drawing/2014/main" id="{4EDA0DFD-22E4-873D-60C8-CDB47E1775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2735" y="4674032"/>
            <a:ext cx="3441128" cy="1713597"/>
          </a:xfrm>
          <a:prstGeom prst="rect">
            <a:avLst/>
          </a:prstGeom>
          <a:ln w="12700">
            <a:noFill/>
          </a:ln>
        </p:spPr>
      </p:pic>
      <p:grpSp>
        <p:nvGrpSpPr>
          <p:cNvPr id="19" name="Group 18">
            <a:extLst>
              <a:ext uri="{FF2B5EF4-FFF2-40B4-BE49-F238E27FC236}">
                <a16:creationId xmlns:a16="http://schemas.microsoft.com/office/drawing/2014/main" id="{88296420-E4CE-76C7-74BC-796C6B5A44D3}"/>
              </a:ext>
            </a:extLst>
          </p:cNvPr>
          <p:cNvGrpSpPr/>
          <p:nvPr/>
        </p:nvGrpSpPr>
        <p:grpSpPr>
          <a:xfrm>
            <a:off x="8104065" y="4425624"/>
            <a:ext cx="3961367" cy="2396589"/>
            <a:chOff x="8104065" y="4077967"/>
            <a:chExt cx="3961367" cy="2396589"/>
          </a:xfrm>
        </p:grpSpPr>
        <p:cxnSp>
          <p:nvCxnSpPr>
            <p:cNvPr id="51" name="Straight Arrow Connector 50">
              <a:extLst>
                <a:ext uri="{FF2B5EF4-FFF2-40B4-BE49-F238E27FC236}">
                  <a16:creationId xmlns:a16="http://schemas.microsoft.com/office/drawing/2014/main" id="{F69EEAFE-B259-DDDF-AB76-6B8C7D6635D5}"/>
                </a:ext>
              </a:extLst>
            </p:cNvPr>
            <p:cNvCxnSpPr>
              <a:cxnSpLocks/>
            </p:cNvCxnSpPr>
            <p:nvPr/>
          </p:nvCxnSpPr>
          <p:spPr>
            <a:xfrm>
              <a:off x="8104065" y="4077967"/>
              <a:ext cx="0" cy="593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5CB4C097-4985-8B44-ECB5-274170FAE774}"/>
                </a:ext>
              </a:extLst>
            </p:cNvPr>
            <p:cNvPicPr>
              <a:picLocks noChangeAspect="1"/>
            </p:cNvPicPr>
            <p:nvPr/>
          </p:nvPicPr>
          <p:blipFill>
            <a:blip r:embed="rId4"/>
            <a:stretch>
              <a:fillRect/>
            </a:stretch>
          </p:blipFill>
          <p:spPr>
            <a:xfrm>
              <a:off x="8979332" y="4671156"/>
              <a:ext cx="3086100" cy="1803400"/>
            </a:xfrm>
            <a:prstGeom prst="rect">
              <a:avLst/>
            </a:prstGeom>
          </p:spPr>
        </p:pic>
        <p:cxnSp>
          <p:nvCxnSpPr>
            <p:cNvPr id="5" name="Straight Arrow Connector 4">
              <a:extLst>
                <a:ext uri="{FF2B5EF4-FFF2-40B4-BE49-F238E27FC236}">
                  <a16:creationId xmlns:a16="http://schemas.microsoft.com/office/drawing/2014/main" id="{2DB7CD86-71F1-4A6B-7227-2814071D8E64}"/>
                </a:ext>
              </a:extLst>
            </p:cNvPr>
            <p:cNvCxnSpPr>
              <a:cxnSpLocks/>
            </p:cNvCxnSpPr>
            <p:nvPr/>
          </p:nvCxnSpPr>
          <p:spPr>
            <a:xfrm>
              <a:off x="10392231" y="4099497"/>
              <a:ext cx="0" cy="4566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329B08A7-BCB3-396A-BECC-F9EDD46C0F21}"/>
                </a:ext>
              </a:extLst>
            </p:cNvPr>
            <p:cNvSpPr/>
            <p:nvPr/>
          </p:nvSpPr>
          <p:spPr>
            <a:xfrm>
              <a:off x="9002269" y="6272167"/>
              <a:ext cx="288035" cy="1468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73AE25DB-ACC8-4CC5-0E28-BE5BC7D42A8B}"/>
              </a:ext>
            </a:extLst>
          </p:cNvPr>
          <p:cNvGrpSpPr/>
          <p:nvPr/>
        </p:nvGrpSpPr>
        <p:grpSpPr>
          <a:xfrm>
            <a:off x="4653532" y="5086890"/>
            <a:ext cx="4174237" cy="1185277"/>
            <a:chOff x="4653532" y="4469664"/>
            <a:chExt cx="4174237" cy="1185277"/>
          </a:xfrm>
        </p:grpSpPr>
        <p:pic>
          <p:nvPicPr>
            <p:cNvPr id="6" name="Picture 5">
              <a:extLst>
                <a:ext uri="{FF2B5EF4-FFF2-40B4-BE49-F238E27FC236}">
                  <a16:creationId xmlns:a16="http://schemas.microsoft.com/office/drawing/2014/main" id="{8F0EDBDB-04FA-3253-301C-28CBEA88FF61}"/>
                </a:ext>
              </a:extLst>
            </p:cNvPr>
            <p:cNvPicPr>
              <a:picLocks noChangeAspect="1"/>
            </p:cNvPicPr>
            <p:nvPr/>
          </p:nvPicPr>
          <p:blipFill>
            <a:blip r:embed="rId5"/>
            <a:stretch>
              <a:fillRect/>
            </a:stretch>
          </p:blipFill>
          <p:spPr>
            <a:xfrm>
              <a:off x="4653532" y="4469664"/>
              <a:ext cx="4174237" cy="1185277"/>
            </a:xfrm>
            <a:prstGeom prst="rect">
              <a:avLst/>
            </a:prstGeom>
          </p:spPr>
        </p:pic>
        <p:sp>
          <p:nvSpPr>
            <p:cNvPr id="18" name="Rectangle 17">
              <a:extLst>
                <a:ext uri="{FF2B5EF4-FFF2-40B4-BE49-F238E27FC236}">
                  <a16:creationId xmlns:a16="http://schemas.microsoft.com/office/drawing/2014/main" id="{20A18E30-D2C6-D3DC-A729-CEDD8156ECE9}"/>
                </a:ext>
              </a:extLst>
            </p:cNvPr>
            <p:cNvSpPr/>
            <p:nvPr/>
          </p:nvSpPr>
          <p:spPr>
            <a:xfrm>
              <a:off x="4715743" y="5493982"/>
              <a:ext cx="288035" cy="1468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0908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300685"/>
            <a:ext cx="10177558" cy="149510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42-year-old premenopausal woman with 9-mm, Grade III, ER/PR-positive, HER2-negative, node-negative IDC – 21-gene RS: 22</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Alan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Astrow</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(Brooklyn, New York) </a:t>
            </a:r>
          </a:p>
        </p:txBody>
      </p:sp>
      <p:pic>
        <p:nvPicPr>
          <p:cNvPr id="3" name="Picture 2" descr="A person wearing headphones&#10;&#10;Description automatically generated">
            <a:extLst>
              <a:ext uri="{FF2B5EF4-FFF2-40B4-BE49-F238E27FC236}">
                <a16:creationId xmlns:a16="http://schemas.microsoft.com/office/drawing/2014/main" id="{A381108C-8773-6AA6-CFEF-F156E1ACBEA1}"/>
              </a:ext>
            </a:extLst>
          </p:cNvPr>
          <p:cNvPicPr>
            <a:picLocks noChangeAspect="1"/>
          </p:cNvPicPr>
          <p:nvPr/>
        </p:nvPicPr>
        <p:blipFill>
          <a:blip r:embed="rId2"/>
          <a:stretch>
            <a:fillRect/>
          </a:stretch>
        </p:blipFill>
        <p:spPr>
          <a:xfrm>
            <a:off x="3074002" y="2092566"/>
            <a:ext cx="6395929" cy="3597710"/>
          </a:xfrm>
          <a:prstGeom prst="rect">
            <a:avLst/>
          </a:prstGeom>
        </p:spPr>
      </p:pic>
    </p:spTree>
    <p:extLst>
      <p:ext uri="{BB962C8B-B14F-4D97-AF65-F5344CB8AC3E}">
        <p14:creationId xmlns:p14="http://schemas.microsoft.com/office/powerpoint/2010/main" val="4200449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143F-EA29-A842-A8FE-84C025F20134}"/>
              </a:ext>
            </a:extLst>
          </p:cNvPr>
          <p:cNvSpPr>
            <a:spLocks noGrp="1"/>
          </p:cNvSpPr>
          <p:nvPr>
            <p:ph type="title"/>
          </p:nvPr>
        </p:nvSpPr>
        <p:spPr/>
        <p:txBody>
          <a:bodyPr/>
          <a:lstStyle/>
          <a:p>
            <a:endParaRPr lang="en-US" dirty="0"/>
          </a:p>
        </p:txBody>
      </p:sp>
      <p:graphicFrame>
        <p:nvGraphicFramePr>
          <p:cNvPr id="3" name="Table 3">
            <a:extLst>
              <a:ext uri="{FF2B5EF4-FFF2-40B4-BE49-F238E27FC236}">
                <a16:creationId xmlns:a16="http://schemas.microsoft.com/office/drawing/2014/main" id="{2B1E1B7F-883D-3F43-AF4B-3FE53C191549}"/>
              </a:ext>
            </a:extLst>
          </p:cNvPr>
          <p:cNvGraphicFramePr>
            <a:graphicFrameLocks noGrp="1"/>
          </p:cNvGraphicFramePr>
          <p:nvPr/>
        </p:nvGraphicFramePr>
        <p:xfrm>
          <a:off x="203271" y="677479"/>
          <a:ext cx="11849100" cy="6072505"/>
        </p:xfrm>
        <a:graphic>
          <a:graphicData uri="http://schemas.openxmlformats.org/drawingml/2006/table">
            <a:tbl>
              <a:tblPr firstRow="1" bandRow="1">
                <a:tableStyleId>{5C22544A-7EE6-4342-B048-85BDC9FD1C3A}</a:tableStyleId>
              </a:tblPr>
              <a:tblGrid>
                <a:gridCol w="2503170">
                  <a:extLst>
                    <a:ext uri="{9D8B030D-6E8A-4147-A177-3AD203B41FA5}">
                      <a16:colId xmlns:a16="http://schemas.microsoft.com/office/drawing/2014/main" val="2218181814"/>
                    </a:ext>
                  </a:extLst>
                </a:gridCol>
                <a:gridCol w="1935267">
                  <a:extLst>
                    <a:ext uri="{9D8B030D-6E8A-4147-A177-3AD203B41FA5}">
                      <a16:colId xmlns:a16="http://schemas.microsoft.com/office/drawing/2014/main" val="1987337154"/>
                    </a:ext>
                  </a:extLst>
                </a:gridCol>
                <a:gridCol w="1680726">
                  <a:extLst>
                    <a:ext uri="{9D8B030D-6E8A-4147-A177-3AD203B41FA5}">
                      <a16:colId xmlns:a16="http://schemas.microsoft.com/office/drawing/2014/main" val="1831814966"/>
                    </a:ext>
                  </a:extLst>
                </a:gridCol>
                <a:gridCol w="1575913">
                  <a:extLst>
                    <a:ext uri="{9D8B030D-6E8A-4147-A177-3AD203B41FA5}">
                      <a16:colId xmlns:a16="http://schemas.microsoft.com/office/drawing/2014/main" val="1539011744"/>
                    </a:ext>
                  </a:extLst>
                </a:gridCol>
                <a:gridCol w="1803549">
                  <a:extLst>
                    <a:ext uri="{9D8B030D-6E8A-4147-A177-3AD203B41FA5}">
                      <a16:colId xmlns:a16="http://schemas.microsoft.com/office/drawing/2014/main" val="771195908"/>
                    </a:ext>
                  </a:extLst>
                </a:gridCol>
                <a:gridCol w="2350475">
                  <a:extLst>
                    <a:ext uri="{9D8B030D-6E8A-4147-A177-3AD203B41FA5}">
                      <a16:colId xmlns:a16="http://schemas.microsoft.com/office/drawing/2014/main" val="1489523183"/>
                    </a:ext>
                  </a:extLst>
                </a:gridCol>
              </a:tblGrid>
              <a:tr h="593605">
                <a:tc>
                  <a:txBody>
                    <a:bodyPr/>
                    <a:lstStyle/>
                    <a:p>
                      <a:pPr algn="ctr"/>
                      <a:endParaRPr lang="en-US" sz="1600" dirty="0"/>
                    </a:p>
                  </a:txBody>
                  <a:tcPr marL="56739" marR="56739" marT="28370" marB="28370"/>
                </a:tc>
                <a:tc>
                  <a:txBody>
                    <a:bodyPr/>
                    <a:lstStyle/>
                    <a:p>
                      <a:pPr marL="0" marR="0" indent="0" algn="ctr" defTabSz="837768" rtl="0" eaLnBrk="1" fontAlgn="auto" latinLnBrk="0" hangingPunct="1">
                        <a:lnSpc>
                          <a:spcPct val="100000"/>
                        </a:lnSpc>
                        <a:spcBef>
                          <a:spcPts val="0"/>
                        </a:spcBef>
                        <a:spcAft>
                          <a:spcPts val="0"/>
                        </a:spcAft>
                        <a:buClrTx/>
                        <a:buSzTx/>
                        <a:buFontTx/>
                        <a:buNone/>
                        <a:tabLst/>
                        <a:defRPr/>
                      </a:pPr>
                      <a:r>
                        <a:rPr lang="en-US" sz="1600" b="1" dirty="0"/>
                        <a:t>EMERALD</a:t>
                      </a:r>
                    </a:p>
                    <a:p>
                      <a:pPr marL="0" marR="0" indent="0" algn="ctr" defTabSz="837768" rtl="0" eaLnBrk="1" fontAlgn="auto" latinLnBrk="0" hangingPunct="1">
                        <a:lnSpc>
                          <a:spcPct val="100000"/>
                        </a:lnSpc>
                        <a:spcBef>
                          <a:spcPts val="0"/>
                        </a:spcBef>
                        <a:spcAft>
                          <a:spcPts val="0"/>
                        </a:spcAft>
                        <a:buClrTx/>
                        <a:buSzTx/>
                        <a:buFontTx/>
                        <a:buNone/>
                        <a:tabLst/>
                        <a:defRPr/>
                      </a:pPr>
                      <a:r>
                        <a:rPr lang="en-US" sz="1600" b="1" dirty="0"/>
                        <a:t>(NCT03778931)</a:t>
                      </a:r>
                    </a:p>
                  </a:txBody>
                  <a:tcPr marL="56739" marR="56739" marT="28370" marB="28370"/>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AMEERA-3</a:t>
                      </a:r>
                    </a:p>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(NCT04059484)</a:t>
                      </a:r>
                    </a:p>
                  </a:txBody>
                  <a:tcPr marL="56739" marR="56739" marT="28370" marB="28370">
                    <a:solidFill>
                      <a:schemeClr val="bg1">
                        <a:lumMod val="65000"/>
                      </a:schemeClr>
                    </a:solidFill>
                  </a:tcPr>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err="1"/>
                        <a:t>acelERA</a:t>
                      </a:r>
                      <a:endParaRPr lang="en-US" sz="1600" b="1" dirty="0"/>
                    </a:p>
                    <a:p>
                      <a:pPr marL="0" marR="0" lvl="0" indent="0" algn="ctr" defTabSz="837768" rtl="0" eaLnBrk="1" fontAlgn="auto" latinLnBrk="0" hangingPunct="1">
                        <a:lnSpc>
                          <a:spcPct val="100000"/>
                        </a:lnSpc>
                        <a:spcBef>
                          <a:spcPts val="0"/>
                        </a:spcBef>
                        <a:spcAft>
                          <a:spcPts val="0"/>
                        </a:spcAft>
                        <a:buClrTx/>
                        <a:buSzTx/>
                        <a:buFontTx/>
                        <a:buNone/>
                        <a:tabLst/>
                        <a:defRPr/>
                      </a:pPr>
                      <a:r>
                        <a:rPr lang="es-ES" sz="1600" i="0" u="none" strike="noStrike" kern="1200" baseline="0" dirty="0">
                          <a:latin typeface="+mn-lt"/>
                          <a:ea typeface="+mn-ea"/>
                          <a:cs typeface="Arial Narrow"/>
                        </a:rPr>
                        <a:t>(NCT04576455)</a:t>
                      </a:r>
                      <a:endParaRPr lang="en-US" sz="1600" dirty="0">
                        <a:latin typeface="+mn-lt"/>
                      </a:endParaRPr>
                    </a:p>
                  </a:txBody>
                  <a:tcPr marL="56739" marR="56739" marT="28370" marB="28370"/>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SERENA-2</a:t>
                      </a:r>
                    </a:p>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(NCT04214288)</a:t>
                      </a:r>
                    </a:p>
                  </a:txBody>
                  <a:tcPr marL="56739" marR="56739" marT="28370" marB="28370"/>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EMBER-3</a:t>
                      </a:r>
                    </a:p>
                    <a:p>
                      <a:pPr marL="0" marR="0" lvl="0" indent="0" algn="ctr" defTabSz="837768" rtl="0" eaLnBrk="1" fontAlgn="auto" latinLnBrk="0" hangingPunct="1">
                        <a:lnSpc>
                          <a:spcPct val="100000"/>
                        </a:lnSpc>
                        <a:spcBef>
                          <a:spcPts val="0"/>
                        </a:spcBef>
                        <a:spcAft>
                          <a:spcPts val="0"/>
                        </a:spcAft>
                        <a:buClrTx/>
                        <a:buSzTx/>
                        <a:buFontTx/>
                        <a:buNone/>
                        <a:tabLst/>
                        <a:defRPr/>
                      </a:pPr>
                      <a:r>
                        <a:rPr lang="en-US" sz="1600" b="1" dirty="0"/>
                        <a:t>(NCT04975348)</a:t>
                      </a:r>
                    </a:p>
                  </a:txBody>
                  <a:tcPr marL="56739" marR="56739" marT="28370" marB="28370"/>
                </a:tc>
                <a:extLst>
                  <a:ext uri="{0D108BD9-81ED-4DB2-BD59-A6C34878D82A}">
                    <a16:rowId xmlns:a16="http://schemas.microsoft.com/office/drawing/2014/main" val="1919312824"/>
                  </a:ext>
                </a:extLst>
              </a:tr>
              <a:tr h="288481">
                <a:tc>
                  <a:txBody>
                    <a:bodyPr/>
                    <a:lstStyle/>
                    <a:p>
                      <a:pPr algn="ctr"/>
                      <a:r>
                        <a:rPr lang="en-US" sz="1600" b="1" dirty="0">
                          <a:latin typeface="+mn-lt"/>
                        </a:rPr>
                        <a:t>N</a:t>
                      </a:r>
                    </a:p>
                  </a:txBody>
                  <a:tcPr marL="56739" marR="56739" marT="28370" marB="28370"/>
                </a:tc>
                <a:tc>
                  <a:txBody>
                    <a:bodyPr/>
                    <a:lstStyle/>
                    <a:p>
                      <a:pPr algn="ctr"/>
                      <a:r>
                        <a:rPr lang="en-US" sz="1500" dirty="0">
                          <a:latin typeface="+mn-lt"/>
                        </a:rPr>
                        <a:t>477</a:t>
                      </a:r>
                    </a:p>
                  </a:txBody>
                  <a:tcPr marL="56739" marR="56739" marT="28370" marB="28370"/>
                </a:tc>
                <a:tc>
                  <a:txBody>
                    <a:bodyPr/>
                    <a:lstStyle/>
                    <a:p>
                      <a:pPr algn="ctr"/>
                      <a:r>
                        <a:rPr lang="en-US" sz="1500" dirty="0">
                          <a:latin typeface="+mn-lt"/>
                        </a:rPr>
                        <a:t>282</a:t>
                      </a:r>
                    </a:p>
                  </a:txBody>
                  <a:tcPr marL="56739" marR="56739" marT="28370" marB="28370">
                    <a:solidFill>
                      <a:schemeClr val="bg1">
                        <a:lumMod val="65000"/>
                      </a:schemeClr>
                    </a:solidFill>
                  </a:tcPr>
                </a:tc>
                <a:tc>
                  <a:txBody>
                    <a:bodyPr/>
                    <a:lstStyle/>
                    <a:p>
                      <a:pPr algn="ctr"/>
                      <a:r>
                        <a:rPr lang="en-US" sz="1500" dirty="0">
                          <a:latin typeface="+mn-lt"/>
                        </a:rPr>
                        <a:t>303</a:t>
                      </a:r>
                    </a:p>
                  </a:txBody>
                  <a:tcPr marL="56739" marR="56739" marT="28370" marB="28370"/>
                </a:tc>
                <a:tc>
                  <a:txBody>
                    <a:bodyPr/>
                    <a:lstStyle/>
                    <a:p>
                      <a:pPr algn="ctr"/>
                      <a:r>
                        <a:rPr lang="en-US" sz="1600" dirty="0">
                          <a:latin typeface="+mn-lt"/>
                        </a:rPr>
                        <a:t>288</a:t>
                      </a:r>
                    </a:p>
                  </a:txBody>
                  <a:tcPr marL="56739" marR="56739" marT="28370" marB="28370"/>
                </a:tc>
                <a:tc>
                  <a:txBody>
                    <a:bodyPr/>
                    <a:lstStyle/>
                    <a:p>
                      <a:pPr algn="ctr"/>
                      <a:r>
                        <a:rPr lang="en-US" sz="1600" dirty="0">
                          <a:latin typeface="+mn-lt"/>
                        </a:rPr>
                        <a:t>830</a:t>
                      </a:r>
                    </a:p>
                  </a:txBody>
                  <a:tcPr marL="56739" marR="56739" marT="28370" marB="28370"/>
                </a:tc>
                <a:extLst>
                  <a:ext uri="{0D108BD9-81ED-4DB2-BD59-A6C34878D82A}">
                    <a16:rowId xmlns:a16="http://schemas.microsoft.com/office/drawing/2014/main" val="3963192091"/>
                  </a:ext>
                </a:extLst>
              </a:tr>
              <a:tr h="712652">
                <a:tc>
                  <a:txBody>
                    <a:bodyPr/>
                    <a:lstStyle/>
                    <a:p>
                      <a:pPr algn="ctr"/>
                      <a:r>
                        <a:rPr lang="en-US" sz="1600" b="1" dirty="0">
                          <a:latin typeface="+mn-lt"/>
                        </a:rPr>
                        <a:t>Patient Population</a:t>
                      </a:r>
                    </a:p>
                  </a:txBody>
                  <a:tcPr marL="56739" marR="56739" marT="28370" marB="28370"/>
                </a:tc>
                <a:tc>
                  <a:txBody>
                    <a:bodyPr/>
                    <a:lstStyle/>
                    <a:p>
                      <a:pPr algn="ctr"/>
                      <a:r>
                        <a:rPr lang="en-US" sz="1500" dirty="0">
                          <a:latin typeface="+mn-lt"/>
                        </a:rPr>
                        <a:t>ER+/HER2- ABC</a:t>
                      </a:r>
                    </a:p>
                  </a:txBody>
                  <a:tcPr marL="56739" marR="56739" marT="28370" marB="28370"/>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500" dirty="0">
                          <a:latin typeface="+mn-lt"/>
                        </a:rPr>
                        <a:t>ER+/HER2- ABC</a:t>
                      </a:r>
                    </a:p>
                    <a:p>
                      <a:pPr marL="0" marR="0" lvl="0" indent="0" algn="ctr" defTabSz="837768" rtl="0" eaLnBrk="1" fontAlgn="auto" latinLnBrk="0" hangingPunct="1">
                        <a:lnSpc>
                          <a:spcPct val="100000"/>
                        </a:lnSpc>
                        <a:spcBef>
                          <a:spcPts val="0"/>
                        </a:spcBef>
                        <a:spcAft>
                          <a:spcPts val="0"/>
                        </a:spcAft>
                        <a:buClrTx/>
                        <a:buSzTx/>
                        <a:buFontTx/>
                        <a:buNone/>
                        <a:tabLst/>
                        <a:defRPr/>
                      </a:pPr>
                      <a:r>
                        <a:rPr lang="en-GB" sz="1500" b="0" i="0" dirty="0">
                          <a:solidFill>
                            <a:srgbClr val="000000"/>
                          </a:solidFill>
                          <a:effectLst/>
                          <a:latin typeface="+mn-lt"/>
                          <a:cs typeface="Arial" panose="020B0604020202020204" pitchFamily="34" charset="0"/>
                        </a:rPr>
                        <a:t>(ET sensitivity required)</a:t>
                      </a:r>
                      <a:endParaRPr lang="en-US" sz="1500" dirty="0">
                        <a:latin typeface="+mn-lt"/>
                      </a:endParaRPr>
                    </a:p>
                  </a:txBody>
                  <a:tcPr marL="56739" marR="56739" marT="28370" marB="28370">
                    <a:solidFill>
                      <a:schemeClr val="bg1">
                        <a:lumMod val="65000"/>
                      </a:schemeClr>
                    </a:solidFill>
                  </a:tcPr>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500" dirty="0">
                          <a:latin typeface="+mn-lt"/>
                        </a:rPr>
                        <a:t>ER+/HER2- ABC</a:t>
                      </a:r>
                    </a:p>
                    <a:p>
                      <a:pPr marL="0" marR="0" lvl="0" indent="0" algn="ctr" defTabSz="837768" rtl="0" eaLnBrk="1" fontAlgn="auto" latinLnBrk="0" hangingPunct="1">
                        <a:lnSpc>
                          <a:spcPct val="100000"/>
                        </a:lnSpc>
                        <a:spcBef>
                          <a:spcPts val="0"/>
                        </a:spcBef>
                        <a:spcAft>
                          <a:spcPts val="0"/>
                        </a:spcAft>
                        <a:buClrTx/>
                        <a:buSzTx/>
                        <a:buFontTx/>
                        <a:buNone/>
                        <a:tabLst/>
                        <a:defRPr/>
                      </a:pPr>
                      <a:r>
                        <a:rPr lang="en-US" sz="1500" dirty="0">
                          <a:latin typeface="+mn-lt"/>
                        </a:rPr>
                        <a:t>Measurable disease</a:t>
                      </a:r>
                    </a:p>
                  </a:txBody>
                  <a:tcPr marL="56739" marR="56739" marT="28370" marB="28370"/>
                </a:tc>
                <a:tc>
                  <a:txBody>
                    <a:bodyPr/>
                    <a:lstStyle/>
                    <a:p>
                      <a:pPr algn="ctr"/>
                      <a:r>
                        <a:rPr lang="en-US" sz="1600" dirty="0">
                          <a:latin typeface="+mn-lt"/>
                        </a:rPr>
                        <a:t>ER+/HER2- MBC</a:t>
                      </a:r>
                    </a:p>
                  </a:txBody>
                  <a:tcPr marL="56739" marR="56739" marT="28370" marB="28370"/>
                </a:tc>
                <a:tc>
                  <a:txBody>
                    <a:bodyPr/>
                    <a:lstStyle/>
                    <a:p>
                      <a:pPr algn="ctr"/>
                      <a:r>
                        <a:rPr lang="en-US" sz="1600" dirty="0">
                          <a:latin typeface="+mn-lt"/>
                        </a:rPr>
                        <a:t>ER+/HER2- MBC</a:t>
                      </a:r>
                    </a:p>
                  </a:txBody>
                  <a:tcPr marL="56739" marR="56739" marT="28370" marB="28370"/>
                </a:tc>
                <a:extLst>
                  <a:ext uri="{0D108BD9-81ED-4DB2-BD59-A6C34878D82A}">
                    <a16:rowId xmlns:a16="http://schemas.microsoft.com/office/drawing/2014/main" val="477782979"/>
                  </a:ext>
                </a:extLst>
              </a:tr>
              <a:tr h="288481">
                <a:tc>
                  <a:txBody>
                    <a:bodyPr/>
                    <a:lstStyle/>
                    <a:p>
                      <a:pPr algn="ctr"/>
                      <a:r>
                        <a:rPr lang="en-US" sz="1600" b="1" dirty="0">
                          <a:latin typeface="+mn-lt"/>
                        </a:rPr>
                        <a:t>Number of Prior Therapies</a:t>
                      </a:r>
                    </a:p>
                  </a:txBody>
                  <a:tcPr marL="56739" marR="56739" marT="28370" marB="28370"/>
                </a:tc>
                <a:tc>
                  <a:txBody>
                    <a:bodyPr/>
                    <a:lstStyle/>
                    <a:p>
                      <a:pPr algn="ctr"/>
                      <a:r>
                        <a:rPr lang="en-US" sz="1500" dirty="0">
                          <a:latin typeface="+mn-lt"/>
                        </a:rPr>
                        <a:t>1-2 </a:t>
                      </a:r>
                    </a:p>
                  </a:txBody>
                  <a:tcPr marL="56739" marR="56739" marT="28370" marB="28370"/>
                </a:tc>
                <a:tc>
                  <a:txBody>
                    <a:bodyPr/>
                    <a:lstStyle/>
                    <a:p>
                      <a:pPr algn="ctr"/>
                      <a:r>
                        <a:rPr lang="en-US" sz="1500" dirty="0">
                          <a:latin typeface="+mn-lt"/>
                        </a:rPr>
                        <a:t>0-2</a:t>
                      </a:r>
                    </a:p>
                  </a:txBody>
                  <a:tcPr marL="56739" marR="56739" marT="28370" marB="28370">
                    <a:solidFill>
                      <a:schemeClr val="bg1">
                        <a:lumMod val="65000"/>
                      </a:schemeClr>
                    </a:solidFill>
                  </a:tcPr>
                </a:tc>
                <a:tc>
                  <a:txBody>
                    <a:bodyPr/>
                    <a:lstStyle/>
                    <a:p>
                      <a:pPr algn="ctr"/>
                      <a:r>
                        <a:rPr lang="en-US" sz="1500" dirty="0">
                          <a:latin typeface="+mn-lt"/>
                        </a:rPr>
                        <a:t>0-2</a:t>
                      </a:r>
                    </a:p>
                  </a:txBody>
                  <a:tcPr marL="56739" marR="56739" marT="28370" marB="28370"/>
                </a:tc>
                <a:tc>
                  <a:txBody>
                    <a:bodyPr/>
                    <a:lstStyle/>
                    <a:p>
                      <a:pPr algn="ctr"/>
                      <a:r>
                        <a:rPr lang="en-US" sz="1600" dirty="0">
                          <a:latin typeface="+mn-lt"/>
                        </a:rPr>
                        <a:t>0-2</a:t>
                      </a:r>
                    </a:p>
                  </a:txBody>
                  <a:tcPr marL="56739" marR="56739" marT="28370" marB="28370"/>
                </a:tc>
                <a:tc>
                  <a:txBody>
                    <a:bodyPr/>
                    <a:lstStyle/>
                    <a:p>
                      <a:pPr algn="ctr"/>
                      <a:r>
                        <a:rPr lang="en-US" sz="1600" dirty="0">
                          <a:latin typeface="+mn-lt"/>
                        </a:rPr>
                        <a:t>1 (AI + CDK4/6i)</a:t>
                      </a:r>
                    </a:p>
                  </a:txBody>
                  <a:tcPr marL="56739" marR="56739" marT="28370" marB="28370"/>
                </a:tc>
                <a:extLst>
                  <a:ext uri="{0D108BD9-81ED-4DB2-BD59-A6C34878D82A}">
                    <a16:rowId xmlns:a16="http://schemas.microsoft.com/office/drawing/2014/main" val="3453276153"/>
                  </a:ext>
                </a:extLst>
              </a:tr>
              <a:tr h="288481">
                <a:tc>
                  <a:txBody>
                    <a:bodyPr/>
                    <a:lstStyle/>
                    <a:p>
                      <a:pPr algn="ctr"/>
                      <a:r>
                        <a:rPr lang="en-US" sz="1600" b="1" dirty="0">
                          <a:latin typeface="+mn-lt"/>
                        </a:rPr>
                        <a:t>Prior Chemotherapy</a:t>
                      </a:r>
                    </a:p>
                  </a:txBody>
                  <a:tcPr marL="56739" marR="56739" marT="28370" marB="28370"/>
                </a:tc>
                <a:tc>
                  <a:txBody>
                    <a:bodyPr/>
                    <a:lstStyle/>
                    <a:p>
                      <a:pPr algn="ctr"/>
                      <a:r>
                        <a:rPr lang="en-US" sz="1500" dirty="0">
                          <a:latin typeface="+mn-lt"/>
                        </a:rPr>
                        <a:t>20% had 1 line</a:t>
                      </a:r>
                    </a:p>
                  </a:txBody>
                  <a:tcPr marL="56739" marR="56739" marT="28370" marB="28370"/>
                </a:tc>
                <a:tc>
                  <a:txBody>
                    <a:bodyPr/>
                    <a:lstStyle/>
                    <a:p>
                      <a:pPr algn="ctr"/>
                      <a:r>
                        <a:rPr lang="en-US" sz="1500" dirty="0">
                          <a:latin typeface="+mn-lt"/>
                        </a:rPr>
                        <a:t>Allowed (</a:t>
                      </a:r>
                      <a:r>
                        <a:rPr lang="es-ES" sz="1500" dirty="0">
                          <a:latin typeface="+mn-lt"/>
                          <a:ea typeface="+mn-ea"/>
                          <a:cs typeface="Arial Narrow"/>
                        </a:rPr>
                        <a:t>≤1) </a:t>
                      </a:r>
                      <a:r>
                        <a:rPr lang="es-ES" sz="1500" dirty="0" err="1">
                          <a:latin typeface="+mn-lt"/>
                          <a:ea typeface="+mn-ea"/>
                          <a:cs typeface="Arial Narrow"/>
                        </a:rPr>
                        <a:t>or</a:t>
                      </a:r>
                      <a:r>
                        <a:rPr lang="es-ES" sz="1500" dirty="0">
                          <a:latin typeface="+mn-lt"/>
                          <a:ea typeface="+mn-ea"/>
                          <a:cs typeface="Arial Narrow"/>
                        </a:rPr>
                        <a:t> CDK</a:t>
                      </a:r>
                      <a:endParaRPr lang="en-US" sz="1500" dirty="0">
                        <a:latin typeface="+mn-lt"/>
                      </a:endParaRPr>
                    </a:p>
                  </a:txBody>
                  <a:tcPr marL="56739" marR="56739" marT="28370" marB="28370">
                    <a:solidFill>
                      <a:schemeClr val="bg1">
                        <a:lumMod val="65000"/>
                      </a:schemeClr>
                    </a:solidFill>
                  </a:tcPr>
                </a:tc>
                <a:tc>
                  <a:txBody>
                    <a:bodyPr/>
                    <a:lstStyle/>
                    <a:p>
                      <a:pPr algn="ctr"/>
                      <a:r>
                        <a:rPr lang="en-US" sz="1500" dirty="0">
                          <a:latin typeface="+mn-lt"/>
                        </a:rPr>
                        <a:t>Allowed (</a:t>
                      </a:r>
                      <a:r>
                        <a:rPr lang="es-ES" sz="1500" dirty="0">
                          <a:latin typeface="+mn-lt"/>
                          <a:ea typeface="+mn-ea"/>
                          <a:cs typeface="Arial Narrow"/>
                        </a:rPr>
                        <a:t>≤1)</a:t>
                      </a:r>
                      <a:endParaRPr lang="en-US" sz="1500" dirty="0">
                        <a:latin typeface="+mn-lt"/>
                      </a:endParaRPr>
                    </a:p>
                  </a:txBody>
                  <a:tcPr marL="56739" marR="56739" marT="28370" marB="28370"/>
                </a:tc>
                <a:tc>
                  <a:txBody>
                    <a:bodyPr/>
                    <a:lstStyle/>
                    <a:p>
                      <a:pPr algn="ctr"/>
                      <a:r>
                        <a:rPr lang="en-US" sz="1600" dirty="0">
                          <a:latin typeface="+mn-lt"/>
                        </a:rPr>
                        <a:t>Allowed (</a:t>
                      </a:r>
                      <a:r>
                        <a:rPr lang="es-ES" sz="1600" dirty="0">
                          <a:latin typeface="+mn-lt"/>
                          <a:ea typeface="+mn-ea"/>
                          <a:cs typeface="Arial Narrow"/>
                        </a:rPr>
                        <a:t>≤1)</a:t>
                      </a:r>
                      <a:endParaRPr lang="en-US" sz="1600" dirty="0">
                        <a:latin typeface="+mn-lt"/>
                      </a:endParaRPr>
                    </a:p>
                  </a:txBody>
                  <a:tcPr marL="56739" marR="56739" marT="28370" marB="28370"/>
                </a:tc>
                <a:tc>
                  <a:txBody>
                    <a:bodyPr/>
                    <a:lstStyle/>
                    <a:p>
                      <a:pPr algn="ctr"/>
                      <a:r>
                        <a:rPr lang="en-US" sz="1600" dirty="0">
                          <a:latin typeface="+mn-lt"/>
                        </a:rPr>
                        <a:t>Not allowed</a:t>
                      </a:r>
                    </a:p>
                  </a:txBody>
                  <a:tcPr marL="56739" marR="56739" marT="28370" marB="28370"/>
                </a:tc>
                <a:extLst>
                  <a:ext uri="{0D108BD9-81ED-4DB2-BD59-A6C34878D82A}">
                    <a16:rowId xmlns:a16="http://schemas.microsoft.com/office/drawing/2014/main" val="3592001276"/>
                  </a:ext>
                </a:extLst>
              </a:tr>
              <a:tr h="288481">
                <a:tc>
                  <a:txBody>
                    <a:bodyPr/>
                    <a:lstStyle/>
                    <a:p>
                      <a:pPr algn="ctr"/>
                      <a:r>
                        <a:rPr lang="en-US" sz="1600" b="1" dirty="0">
                          <a:latin typeface="+mn-lt"/>
                        </a:rPr>
                        <a:t>Prior </a:t>
                      </a:r>
                      <a:r>
                        <a:rPr lang="en-US" sz="1600" b="1" dirty="0" err="1">
                          <a:latin typeface="+mn-lt"/>
                        </a:rPr>
                        <a:t>Fulvestrant</a:t>
                      </a:r>
                      <a:endParaRPr lang="en-US" sz="1600" b="1" dirty="0">
                        <a:latin typeface="+mn-lt"/>
                      </a:endParaRPr>
                    </a:p>
                  </a:txBody>
                  <a:tcPr marL="56739" marR="56739" marT="28370" marB="28370"/>
                </a:tc>
                <a:tc>
                  <a:txBody>
                    <a:bodyPr/>
                    <a:lstStyle/>
                    <a:p>
                      <a:pPr algn="ctr"/>
                      <a:r>
                        <a:rPr lang="en-US" sz="1500" dirty="0">
                          <a:latin typeface="+mn-lt"/>
                        </a:rPr>
                        <a:t>30%</a:t>
                      </a:r>
                    </a:p>
                  </a:txBody>
                  <a:tcPr marL="56739" marR="56739" marT="28370" marB="28370"/>
                </a:tc>
                <a:tc>
                  <a:txBody>
                    <a:bodyPr/>
                    <a:lstStyle/>
                    <a:p>
                      <a:pPr algn="ctr"/>
                      <a:r>
                        <a:rPr lang="en-US" sz="1500" dirty="0">
                          <a:latin typeface="+mn-lt"/>
                        </a:rPr>
                        <a:t>Allowed</a:t>
                      </a:r>
                    </a:p>
                  </a:txBody>
                  <a:tcPr marL="56739" marR="56739" marT="28370" marB="28370">
                    <a:solidFill>
                      <a:schemeClr val="bg1">
                        <a:lumMod val="65000"/>
                      </a:schemeClr>
                    </a:solidFill>
                  </a:tcPr>
                </a:tc>
                <a:tc>
                  <a:txBody>
                    <a:bodyPr/>
                    <a:lstStyle/>
                    <a:p>
                      <a:pPr algn="ctr"/>
                      <a:r>
                        <a:rPr lang="en-US" sz="1500" dirty="0">
                          <a:latin typeface="+mn-lt"/>
                        </a:rPr>
                        <a:t>Allowed</a:t>
                      </a:r>
                    </a:p>
                  </a:txBody>
                  <a:tcPr marL="56739" marR="56739" marT="28370" marB="28370"/>
                </a:tc>
                <a:tc>
                  <a:txBody>
                    <a:bodyPr/>
                    <a:lstStyle/>
                    <a:p>
                      <a:pPr algn="ctr"/>
                      <a:r>
                        <a:rPr lang="en-US" sz="1600" dirty="0">
                          <a:latin typeface="+mn-lt"/>
                        </a:rPr>
                        <a:t>Not allowed</a:t>
                      </a:r>
                    </a:p>
                  </a:txBody>
                  <a:tcPr marL="56739" marR="56739" marT="28370" marB="28370"/>
                </a:tc>
                <a:tc>
                  <a:txBody>
                    <a:bodyPr/>
                    <a:lstStyle/>
                    <a:p>
                      <a:pPr algn="ctr"/>
                      <a:r>
                        <a:rPr lang="en-US" sz="1600" dirty="0">
                          <a:latin typeface="+mn-lt"/>
                        </a:rPr>
                        <a:t>Not allowed</a:t>
                      </a:r>
                    </a:p>
                  </a:txBody>
                  <a:tcPr marL="56739" marR="56739" marT="28370" marB="28370"/>
                </a:tc>
                <a:extLst>
                  <a:ext uri="{0D108BD9-81ED-4DB2-BD59-A6C34878D82A}">
                    <a16:rowId xmlns:a16="http://schemas.microsoft.com/office/drawing/2014/main" val="2313702846"/>
                  </a:ext>
                </a:extLst>
              </a:tr>
              <a:tr h="288481">
                <a:tc>
                  <a:txBody>
                    <a:bodyPr/>
                    <a:lstStyle/>
                    <a:p>
                      <a:pPr algn="ctr"/>
                      <a:r>
                        <a:rPr lang="en-US" sz="1600" b="1" dirty="0">
                          <a:latin typeface="+mn-lt"/>
                        </a:rPr>
                        <a:t>Prior CDK 4/6i</a:t>
                      </a:r>
                    </a:p>
                  </a:txBody>
                  <a:tcPr marL="56739" marR="56739" marT="28370" marB="28370"/>
                </a:tc>
                <a:tc>
                  <a:txBody>
                    <a:bodyPr/>
                    <a:lstStyle/>
                    <a:p>
                      <a:pPr algn="ctr"/>
                      <a:r>
                        <a:rPr lang="en-US" sz="1500" dirty="0">
                          <a:latin typeface="+mn-lt"/>
                        </a:rPr>
                        <a:t>100%</a:t>
                      </a:r>
                    </a:p>
                  </a:txBody>
                  <a:tcPr marL="56739" marR="56739" marT="28370" marB="28370"/>
                </a:tc>
                <a:tc>
                  <a:txBody>
                    <a:bodyPr/>
                    <a:lstStyle/>
                    <a:p>
                      <a:pPr algn="ctr"/>
                      <a:r>
                        <a:rPr lang="en-US" sz="1500" dirty="0">
                          <a:latin typeface="+mn-lt"/>
                        </a:rPr>
                        <a:t>80%</a:t>
                      </a:r>
                    </a:p>
                  </a:txBody>
                  <a:tcPr marL="56739" marR="56739" marT="28370" marB="28370">
                    <a:solidFill>
                      <a:schemeClr val="bg1">
                        <a:lumMod val="65000"/>
                      </a:schemeClr>
                    </a:solidFill>
                  </a:tcPr>
                </a:tc>
                <a:tc>
                  <a:txBody>
                    <a:bodyPr/>
                    <a:lstStyle/>
                    <a:p>
                      <a:pPr algn="ctr"/>
                      <a:r>
                        <a:rPr lang="en-US" sz="1500" dirty="0">
                          <a:latin typeface="+mn-lt"/>
                        </a:rPr>
                        <a:t>Allowed</a:t>
                      </a:r>
                    </a:p>
                  </a:txBody>
                  <a:tcPr marL="56739" marR="56739" marT="28370" marB="28370"/>
                </a:tc>
                <a:tc>
                  <a:txBody>
                    <a:bodyPr/>
                    <a:lstStyle/>
                    <a:p>
                      <a:pPr algn="ctr"/>
                      <a:r>
                        <a:rPr lang="en-US" sz="1600" dirty="0">
                          <a:latin typeface="+mn-lt"/>
                        </a:rPr>
                        <a:t>Allowed</a:t>
                      </a:r>
                    </a:p>
                  </a:txBody>
                  <a:tcPr marL="56739" marR="56739" marT="28370" marB="28370"/>
                </a:tc>
                <a:tc>
                  <a:txBody>
                    <a:bodyPr/>
                    <a:lstStyle/>
                    <a:p>
                      <a:pPr algn="ctr"/>
                      <a:r>
                        <a:rPr lang="en-US" sz="1600" dirty="0">
                          <a:latin typeface="+mn-lt"/>
                        </a:rPr>
                        <a:t>Allowed</a:t>
                      </a:r>
                    </a:p>
                  </a:txBody>
                  <a:tcPr marL="56739" marR="56739" marT="28370" marB="28370"/>
                </a:tc>
                <a:extLst>
                  <a:ext uri="{0D108BD9-81ED-4DB2-BD59-A6C34878D82A}">
                    <a16:rowId xmlns:a16="http://schemas.microsoft.com/office/drawing/2014/main" val="78114054"/>
                  </a:ext>
                </a:extLst>
              </a:tr>
              <a:tr h="1154823">
                <a:tc>
                  <a:txBody>
                    <a:bodyPr/>
                    <a:lstStyle/>
                    <a:p>
                      <a:pPr algn="ctr"/>
                      <a:r>
                        <a:rPr lang="en-US" sz="1600" b="1" dirty="0">
                          <a:latin typeface="+mn-lt"/>
                        </a:rPr>
                        <a:t>Treatment Arms</a:t>
                      </a:r>
                    </a:p>
                  </a:txBody>
                  <a:tcPr marL="56739" marR="56739" marT="28370" marB="28370"/>
                </a:tc>
                <a:tc>
                  <a:txBody>
                    <a:bodyPr/>
                    <a:lstStyle/>
                    <a:p>
                      <a:pPr algn="ctr"/>
                      <a:r>
                        <a:rPr lang="en-US" sz="1500" dirty="0" err="1">
                          <a:latin typeface="+mn-lt"/>
                        </a:rPr>
                        <a:t>Elacestrant</a:t>
                      </a:r>
                      <a:r>
                        <a:rPr lang="en-US" sz="1500" dirty="0">
                          <a:latin typeface="+mn-lt"/>
                        </a:rPr>
                        <a:t> </a:t>
                      </a:r>
                    </a:p>
                    <a:p>
                      <a:pPr algn="ctr"/>
                      <a:r>
                        <a:rPr lang="en-US" sz="1500" dirty="0">
                          <a:latin typeface="+mn-lt"/>
                        </a:rPr>
                        <a:t>vs </a:t>
                      </a:r>
                    </a:p>
                    <a:p>
                      <a:pPr algn="ctr"/>
                      <a:r>
                        <a:rPr lang="en-US" sz="1500" dirty="0">
                          <a:latin typeface="+mn-lt"/>
                        </a:rPr>
                        <a:t>ET</a:t>
                      </a:r>
                    </a:p>
                    <a:p>
                      <a:pPr algn="ctr"/>
                      <a:r>
                        <a:rPr lang="en-US" sz="1500" dirty="0">
                          <a:latin typeface="+mn-lt"/>
                        </a:rPr>
                        <a:t>(AI or </a:t>
                      </a:r>
                      <a:r>
                        <a:rPr lang="en-US" sz="1500" dirty="0" err="1">
                          <a:latin typeface="+mn-lt"/>
                        </a:rPr>
                        <a:t>Fulvestrant</a:t>
                      </a:r>
                      <a:r>
                        <a:rPr lang="en-US" sz="1500" dirty="0">
                          <a:latin typeface="+mn-lt"/>
                        </a:rPr>
                        <a:t>)</a:t>
                      </a:r>
                    </a:p>
                  </a:txBody>
                  <a:tcPr marL="56739" marR="56739" marT="28370" marB="28370"/>
                </a:tc>
                <a:tc>
                  <a:txBody>
                    <a:bodyPr/>
                    <a:lstStyle/>
                    <a:p>
                      <a:pPr algn="ctr"/>
                      <a:r>
                        <a:rPr lang="en-US" sz="1500" dirty="0" err="1">
                          <a:latin typeface="+mn-lt"/>
                        </a:rPr>
                        <a:t>Amcenestrant</a:t>
                      </a:r>
                      <a:r>
                        <a:rPr lang="en-US" sz="1500" dirty="0">
                          <a:latin typeface="+mn-lt"/>
                        </a:rPr>
                        <a:t> </a:t>
                      </a:r>
                    </a:p>
                    <a:p>
                      <a:pPr algn="ctr"/>
                      <a:r>
                        <a:rPr lang="en-US" sz="1500" dirty="0">
                          <a:latin typeface="+mn-lt"/>
                        </a:rPr>
                        <a:t>vs  </a:t>
                      </a:r>
                    </a:p>
                    <a:p>
                      <a:pPr algn="ctr"/>
                      <a:r>
                        <a:rPr lang="en-US" sz="1500" dirty="0">
                          <a:latin typeface="+mn-lt"/>
                        </a:rPr>
                        <a:t>ET</a:t>
                      </a:r>
                    </a:p>
                    <a:p>
                      <a:pPr algn="ctr"/>
                      <a:r>
                        <a:rPr lang="en-US" sz="1500" dirty="0">
                          <a:latin typeface="+mn-lt"/>
                        </a:rPr>
                        <a:t>(AI, Tamoxifen or </a:t>
                      </a:r>
                      <a:r>
                        <a:rPr lang="en-US" sz="1500" dirty="0" err="1">
                          <a:latin typeface="+mn-lt"/>
                        </a:rPr>
                        <a:t>Fulvestrant</a:t>
                      </a:r>
                      <a:r>
                        <a:rPr lang="en-US" sz="1500" dirty="0">
                          <a:latin typeface="+mn-lt"/>
                        </a:rPr>
                        <a:t>)</a:t>
                      </a:r>
                    </a:p>
                  </a:txBody>
                  <a:tcPr marL="56739" marR="56739" marT="28370" marB="28370">
                    <a:solidFill>
                      <a:schemeClr val="bg1">
                        <a:lumMod val="65000"/>
                      </a:schemeClr>
                    </a:solidFill>
                  </a:tcPr>
                </a:tc>
                <a:tc>
                  <a:txBody>
                    <a:bodyPr/>
                    <a:lstStyle/>
                    <a:p>
                      <a:pPr algn="ctr"/>
                      <a:r>
                        <a:rPr lang="en-US" sz="1500" dirty="0" err="1">
                          <a:latin typeface="+mn-lt"/>
                        </a:rPr>
                        <a:t>Giredestrant</a:t>
                      </a:r>
                      <a:endParaRPr lang="en-US" sz="1500" dirty="0">
                        <a:latin typeface="+mn-lt"/>
                      </a:endParaRPr>
                    </a:p>
                    <a:p>
                      <a:pPr algn="ctr"/>
                      <a:r>
                        <a:rPr lang="en-US" sz="1500" dirty="0">
                          <a:latin typeface="+mn-lt"/>
                        </a:rPr>
                        <a:t>vs</a:t>
                      </a:r>
                    </a:p>
                    <a:p>
                      <a:pPr algn="ctr"/>
                      <a:r>
                        <a:rPr lang="en-US" sz="1500" dirty="0">
                          <a:latin typeface="+mn-lt"/>
                        </a:rPr>
                        <a:t> ET</a:t>
                      </a:r>
                    </a:p>
                    <a:p>
                      <a:pPr marL="0" marR="0" lvl="0" indent="0" algn="ctr" defTabSz="837768" rtl="0" eaLnBrk="1" fontAlgn="auto" latinLnBrk="0" hangingPunct="1">
                        <a:lnSpc>
                          <a:spcPct val="100000"/>
                        </a:lnSpc>
                        <a:spcBef>
                          <a:spcPts val="0"/>
                        </a:spcBef>
                        <a:spcAft>
                          <a:spcPts val="0"/>
                        </a:spcAft>
                        <a:buClrTx/>
                        <a:buSzTx/>
                        <a:buFontTx/>
                        <a:buNone/>
                        <a:tabLst/>
                        <a:defRPr/>
                      </a:pPr>
                      <a:r>
                        <a:rPr lang="en-US" sz="1500" dirty="0">
                          <a:latin typeface="+mn-lt"/>
                        </a:rPr>
                        <a:t>(AI or </a:t>
                      </a:r>
                      <a:r>
                        <a:rPr lang="en-US" sz="1500" dirty="0" err="1">
                          <a:latin typeface="+mn-lt"/>
                        </a:rPr>
                        <a:t>Fulvestrant</a:t>
                      </a:r>
                      <a:r>
                        <a:rPr lang="en-US" sz="1500" dirty="0">
                          <a:latin typeface="+mn-lt"/>
                        </a:rPr>
                        <a:t>)</a:t>
                      </a:r>
                    </a:p>
                    <a:p>
                      <a:pPr algn="ctr"/>
                      <a:endParaRPr lang="en-US" sz="1500" dirty="0">
                        <a:latin typeface="+mn-lt"/>
                      </a:endParaRPr>
                    </a:p>
                  </a:txBody>
                  <a:tcPr marL="56739" marR="56739" marT="28370" marB="28370"/>
                </a:tc>
                <a:tc>
                  <a:txBody>
                    <a:bodyPr/>
                    <a:lstStyle/>
                    <a:p>
                      <a:pPr algn="ctr"/>
                      <a:r>
                        <a:rPr lang="en-US" sz="1600" dirty="0" err="1">
                          <a:latin typeface="+mn-lt"/>
                        </a:rPr>
                        <a:t>Camizestrant</a:t>
                      </a:r>
                      <a:r>
                        <a:rPr lang="en-US" sz="1600" dirty="0">
                          <a:latin typeface="+mn-lt"/>
                        </a:rPr>
                        <a:t> </a:t>
                      </a:r>
                    </a:p>
                    <a:p>
                      <a:pPr algn="ctr"/>
                      <a:r>
                        <a:rPr lang="en-US" sz="1600" dirty="0">
                          <a:latin typeface="+mn-lt"/>
                        </a:rPr>
                        <a:t>(various doses) vs </a:t>
                      </a:r>
                    </a:p>
                    <a:p>
                      <a:pPr algn="ctr"/>
                      <a:r>
                        <a:rPr lang="en-US" sz="1600" dirty="0" err="1">
                          <a:latin typeface="+mn-lt"/>
                        </a:rPr>
                        <a:t>Fulvestrant</a:t>
                      </a:r>
                      <a:endParaRPr lang="en-US" sz="1600" dirty="0">
                        <a:latin typeface="+mn-lt"/>
                      </a:endParaRPr>
                    </a:p>
                  </a:txBody>
                  <a:tcPr marL="56739" marR="56739" marT="28370" marB="28370"/>
                </a:tc>
                <a:tc>
                  <a:txBody>
                    <a:bodyPr/>
                    <a:lstStyle/>
                    <a:p>
                      <a:pPr algn="ctr"/>
                      <a:r>
                        <a:rPr lang="en-US" sz="1600" dirty="0" err="1">
                          <a:latin typeface="+mn-lt"/>
                        </a:rPr>
                        <a:t>Imlunestrant</a:t>
                      </a:r>
                      <a:r>
                        <a:rPr lang="en-US" sz="1600" dirty="0">
                          <a:latin typeface="+mn-lt"/>
                        </a:rPr>
                        <a:t> (N</a:t>
                      </a:r>
                      <a:r>
                        <a:rPr lang="en-US" sz="1600" dirty="0">
                          <a:solidFill>
                            <a:prstClr val="black"/>
                          </a:solidFill>
                        </a:rPr>
                        <a:t>~</a:t>
                      </a:r>
                      <a:r>
                        <a:rPr lang="en-US" sz="1600" dirty="0">
                          <a:latin typeface="+mn-lt"/>
                        </a:rPr>
                        <a:t>370) vs </a:t>
                      </a:r>
                    </a:p>
                    <a:p>
                      <a:pPr algn="ctr"/>
                      <a:r>
                        <a:rPr lang="en-US" sz="1600" dirty="0">
                          <a:latin typeface="+mn-lt"/>
                        </a:rPr>
                        <a:t>ET (AI or </a:t>
                      </a:r>
                      <a:r>
                        <a:rPr lang="en-US" sz="1600" dirty="0" err="1">
                          <a:latin typeface="+mn-lt"/>
                        </a:rPr>
                        <a:t>Fulv</a:t>
                      </a:r>
                      <a:r>
                        <a:rPr lang="en-US" sz="1600" dirty="0">
                          <a:latin typeface="+mn-lt"/>
                        </a:rPr>
                        <a:t>) (N=280) vs </a:t>
                      </a:r>
                    </a:p>
                    <a:p>
                      <a:pPr algn="ctr"/>
                      <a:r>
                        <a:rPr lang="en-US" sz="1600" dirty="0" err="1">
                          <a:latin typeface="+mn-lt"/>
                        </a:rPr>
                        <a:t>Imlunestrant</a:t>
                      </a:r>
                      <a:r>
                        <a:rPr lang="en-US" sz="1600" dirty="0">
                          <a:latin typeface="+mn-lt"/>
                        </a:rPr>
                        <a:t> + </a:t>
                      </a:r>
                      <a:r>
                        <a:rPr lang="en-US" sz="1600" dirty="0" err="1">
                          <a:latin typeface="+mn-lt"/>
                        </a:rPr>
                        <a:t>Abemaciclib</a:t>
                      </a:r>
                      <a:r>
                        <a:rPr lang="en-US" sz="1600" dirty="0">
                          <a:latin typeface="+mn-lt"/>
                        </a:rPr>
                        <a:t> (N= 180)</a:t>
                      </a:r>
                    </a:p>
                  </a:txBody>
                  <a:tcPr marL="56739" marR="56739" marT="28370" marB="28370"/>
                </a:tc>
                <a:extLst>
                  <a:ext uri="{0D108BD9-81ED-4DB2-BD59-A6C34878D82A}">
                    <a16:rowId xmlns:a16="http://schemas.microsoft.com/office/drawing/2014/main" val="802620039"/>
                  </a:ext>
                </a:extLst>
              </a:tr>
              <a:tr h="493253">
                <a:tc>
                  <a:txBody>
                    <a:bodyPr/>
                    <a:lstStyle/>
                    <a:p>
                      <a:pPr algn="ctr"/>
                      <a:r>
                        <a:rPr lang="en-US" sz="1600" b="1" dirty="0">
                          <a:latin typeface="+mn-lt"/>
                        </a:rPr>
                        <a:t>Primary Endpoint</a:t>
                      </a:r>
                    </a:p>
                  </a:txBody>
                  <a:tcPr marL="56739" marR="56739" marT="28370" marB="28370"/>
                </a:tc>
                <a:tc>
                  <a:txBody>
                    <a:bodyPr/>
                    <a:lstStyle/>
                    <a:p>
                      <a:pPr algn="ctr"/>
                      <a:r>
                        <a:rPr lang="en-US" sz="1500" dirty="0">
                          <a:latin typeface="+mn-lt"/>
                        </a:rPr>
                        <a:t>PFS in ITT </a:t>
                      </a:r>
                    </a:p>
                    <a:p>
                      <a:pPr algn="ctr"/>
                      <a:r>
                        <a:rPr lang="en-US" sz="1500" dirty="0">
                          <a:latin typeface="+mn-lt"/>
                        </a:rPr>
                        <a:t>and </a:t>
                      </a:r>
                      <a:r>
                        <a:rPr lang="en-US" sz="1500" i="1" dirty="0">
                          <a:latin typeface="+mn-lt"/>
                        </a:rPr>
                        <a:t>ESR1</a:t>
                      </a:r>
                      <a:r>
                        <a:rPr lang="en-US" sz="1500" dirty="0">
                          <a:latin typeface="+mn-lt"/>
                        </a:rPr>
                        <a:t> mutant</a:t>
                      </a:r>
                    </a:p>
                  </a:txBody>
                  <a:tcPr marL="56739" marR="56739" marT="28370" marB="28370"/>
                </a:tc>
                <a:tc>
                  <a:txBody>
                    <a:bodyPr/>
                    <a:lstStyle/>
                    <a:p>
                      <a:pPr algn="ctr"/>
                      <a:r>
                        <a:rPr lang="en-US" sz="1500" dirty="0">
                          <a:latin typeface="+mn-lt"/>
                        </a:rPr>
                        <a:t>PFS</a:t>
                      </a:r>
                    </a:p>
                  </a:txBody>
                  <a:tcPr marL="56739" marR="56739" marT="28370" marB="28370">
                    <a:solidFill>
                      <a:schemeClr val="bg1">
                        <a:lumMod val="65000"/>
                      </a:schemeClr>
                    </a:solidFill>
                  </a:tcPr>
                </a:tc>
                <a:tc>
                  <a:txBody>
                    <a:bodyPr/>
                    <a:lstStyle/>
                    <a:p>
                      <a:pPr algn="ctr"/>
                      <a:r>
                        <a:rPr lang="en-US" sz="1500" dirty="0">
                          <a:latin typeface="+mn-lt"/>
                        </a:rPr>
                        <a:t>PFS</a:t>
                      </a:r>
                    </a:p>
                  </a:txBody>
                  <a:tcPr marL="56739" marR="56739" marT="28370" marB="28370"/>
                </a:tc>
                <a:tc>
                  <a:txBody>
                    <a:bodyPr/>
                    <a:lstStyle/>
                    <a:p>
                      <a:pPr algn="ctr"/>
                      <a:r>
                        <a:rPr lang="en-US" sz="1600" dirty="0">
                          <a:latin typeface="+mn-lt"/>
                        </a:rPr>
                        <a:t>PFS</a:t>
                      </a:r>
                    </a:p>
                  </a:txBody>
                  <a:tcPr marL="56739" marR="56739" marT="28370" marB="28370"/>
                </a:tc>
                <a:tc>
                  <a:txBody>
                    <a:bodyPr/>
                    <a:lstStyle/>
                    <a:p>
                      <a:pPr algn="ctr"/>
                      <a:r>
                        <a:rPr lang="en-US" sz="1600" dirty="0">
                          <a:latin typeface="+mn-lt"/>
                        </a:rPr>
                        <a:t>PFS</a:t>
                      </a:r>
                    </a:p>
                  </a:txBody>
                  <a:tcPr marL="56739" marR="56739" marT="28370" marB="28370"/>
                </a:tc>
                <a:extLst>
                  <a:ext uri="{0D108BD9-81ED-4DB2-BD59-A6C34878D82A}">
                    <a16:rowId xmlns:a16="http://schemas.microsoft.com/office/drawing/2014/main" val="3911385244"/>
                  </a:ext>
                </a:extLst>
              </a:tr>
              <a:tr h="1458606">
                <a:tc>
                  <a:txBody>
                    <a:bodyPr/>
                    <a:lstStyle/>
                    <a:p>
                      <a:pPr algn="ctr"/>
                      <a:r>
                        <a:rPr lang="en-US" sz="1600" b="1" dirty="0">
                          <a:latin typeface="+mn-lt"/>
                        </a:rPr>
                        <a:t>Results</a:t>
                      </a:r>
                    </a:p>
                  </a:txBody>
                  <a:tcPr marL="56739" marR="56739" marT="28370" marB="28370"/>
                </a:tc>
                <a:tc>
                  <a:txBody>
                    <a:bodyPr/>
                    <a:lstStyle/>
                    <a:p>
                      <a:pPr algn="ctr"/>
                      <a:r>
                        <a:rPr lang="en-US" sz="1600" b="1" dirty="0">
                          <a:solidFill>
                            <a:schemeClr val="accent6">
                              <a:lumMod val="75000"/>
                            </a:schemeClr>
                          </a:solidFill>
                          <a:latin typeface="+mn-lt"/>
                        </a:rPr>
                        <a:t>Positive</a:t>
                      </a:r>
                    </a:p>
                    <a:p>
                      <a:pPr algn="ctr"/>
                      <a:r>
                        <a:rPr lang="en-US" sz="1600" b="1" dirty="0">
                          <a:solidFill>
                            <a:schemeClr val="accent6">
                              <a:lumMod val="75000"/>
                            </a:schemeClr>
                          </a:solidFill>
                          <a:latin typeface="+mn-lt"/>
                        </a:rPr>
                        <a:t>IIT: 2.79 vs 1.891 </a:t>
                      </a:r>
                    </a:p>
                    <a:p>
                      <a:pPr algn="ctr"/>
                      <a:r>
                        <a:rPr lang="en-US" sz="1600" b="1" dirty="0">
                          <a:solidFill>
                            <a:schemeClr val="accent6">
                              <a:lumMod val="75000"/>
                            </a:schemeClr>
                          </a:solidFill>
                          <a:latin typeface="+mn-lt"/>
                        </a:rPr>
                        <a:t>HR 0.7</a:t>
                      </a:r>
                    </a:p>
                    <a:p>
                      <a:pPr algn="ctr"/>
                      <a:r>
                        <a:rPr lang="en-US" sz="1600" b="1" i="1" dirty="0">
                          <a:solidFill>
                            <a:schemeClr val="accent6">
                              <a:lumMod val="75000"/>
                            </a:schemeClr>
                          </a:solidFill>
                          <a:latin typeface="+mn-lt"/>
                        </a:rPr>
                        <a:t>ESR1</a:t>
                      </a:r>
                      <a:r>
                        <a:rPr lang="en-US" sz="1600" b="1" dirty="0">
                          <a:solidFill>
                            <a:schemeClr val="accent6">
                              <a:lumMod val="75000"/>
                            </a:schemeClr>
                          </a:solidFill>
                          <a:latin typeface="+mn-lt"/>
                        </a:rPr>
                        <a:t>m: 3.78 vs 1.87</a:t>
                      </a:r>
                    </a:p>
                    <a:p>
                      <a:pPr algn="ctr"/>
                      <a:r>
                        <a:rPr lang="en-US" sz="1600" b="1" dirty="0">
                          <a:solidFill>
                            <a:schemeClr val="accent6">
                              <a:lumMod val="75000"/>
                            </a:schemeClr>
                          </a:solidFill>
                          <a:latin typeface="+mn-lt"/>
                        </a:rPr>
                        <a:t>HR 0.55</a:t>
                      </a:r>
                      <a:endParaRPr lang="en-US" sz="1500" b="1" dirty="0">
                        <a:solidFill>
                          <a:schemeClr val="accent6">
                            <a:lumMod val="75000"/>
                          </a:schemeClr>
                        </a:solidFill>
                        <a:latin typeface="+mn-lt"/>
                      </a:endParaRPr>
                    </a:p>
                  </a:txBody>
                  <a:tcPr marL="56739" marR="56739" marT="28370" marB="28370"/>
                </a:tc>
                <a:tc>
                  <a:txBody>
                    <a:bodyPr/>
                    <a:lstStyle/>
                    <a:p>
                      <a:pPr algn="ctr"/>
                      <a:r>
                        <a:rPr lang="en-US" sz="1500" b="1" dirty="0">
                          <a:solidFill>
                            <a:srgbClr val="FF0000"/>
                          </a:solidFill>
                          <a:latin typeface="+mn-lt"/>
                        </a:rPr>
                        <a:t>Did not meet primary EP</a:t>
                      </a:r>
                    </a:p>
                  </a:txBody>
                  <a:tcPr marL="56739" marR="56739" marT="28370" marB="28370">
                    <a:solidFill>
                      <a:schemeClr val="bg1">
                        <a:lumMod val="65000"/>
                      </a:schemeClr>
                    </a:solidFill>
                  </a:tcPr>
                </a:tc>
                <a:tc>
                  <a:txBody>
                    <a:bodyPr/>
                    <a:lstStyle/>
                    <a:p>
                      <a:pPr marL="0" marR="0" lvl="0" indent="0" algn="ctr" defTabSz="837768" rtl="0" eaLnBrk="1" fontAlgn="auto" latinLnBrk="0" hangingPunct="1">
                        <a:lnSpc>
                          <a:spcPct val="100000"/>
                        </a:lnSpc>
                        <a:spcBef>
                          <a:spcPts val="0"/>
                        </a:spcBef>
                        <a:spcAft>
                          <a:spcPts val="0"/>
                        </a:spcAft>
                        <a:buClrTx/>
                        <a:buSzTx/>
                        <a:buFontTx/>
                        <a:buNone/>
                        <a:tabLst/>
                        <a:defRPr/>
                      </a:pPr>
                      <a:r>
                        <a:rPr lang="en-US" sz="1500" b="1">
                          <a:solidFill>
                            <a:srgbClr val="FF0000"/>
                          </a:solidFill>
                          <a:latin typeface="+mn-lt"/>
                        </a:rPr>
                        <a:t>Did not meet primary EP</a:t>
                      </a:r>
                    </a:p>
                    <a:p>
                      <a:pPr algn="ctr"/>
                      <a:endParaRPr lang="en-US" sz="1500" b="1" dirty="0">
                        <a:solidFill>
                          <a:srgbClr val="FF0000"/>
                        </a:solidFill>
                        <a:latin typeface="+mn-lt"/>
                      </a:endParaRPr>
                    </a:p>
                  </a:txBody>
                  <a:tcPr marL="56739" marR="56739" marT="28370" marB="28370"/>
                </a:tc>
                <a:tc>
                  <a:txBody>
                    <a:bodyPr/>
                    <a:lstStyle/>
                    <a:p>
                      <a:pPr algn="ctr"/>
                      <a:r>
                        <a:rPr lang="en-US" sz="1600" b="1" dirty="0">
                          <a:solidFill>
                            <a:schemeClr val="accent6">
                              <a:lumMod val="75000"/>
                            </a:schemeClr>
                          </a:solidFill>
                          <a:latin typeface="+mn-lt"/>
                        </a:rPr>
                        <a:t>Positive</a:t>
                      </a:r>
                    </a:p>
                    <a:p>
                      <a:pPr algn="ctr"/>
                      <a:r>
                        <a:rPr lang="en-US" sz="1600" b="1" dirty="0">
                          <a:solidFill>
                            <a:schemeClr val="accent6">
                              <a:lumMod val="75000"/>
                            </a:schemeClr>
                          </a:solidFill>
                          <a:latin typeface="+mn-lt"/>
                        </a:rPr>
                        <a:t>(SABCS 2022)</a:t>
                      </a:r>
                    </a:p>
                    <a:p>
                      <a:pPr algn="ctr"/>
                      <a:r>
                        <a:rPr lang="en-US" sz="1600" b="1" dirty="0">
                          <a:solidFill>
                            <a:schemeClr val="accent6">
                              <a:lumMod val="75000"/>
                            </a:schemeClr>
                          </a:solidFill>
                          <a:latin typeface="+mn-lt"/>
                        </a:rPr>
                        <a:t>3.7 vs 7.2 (75mg) HR 0.58</a:t>
                      </a:r>
                    </a:p>
                    <a:p>
                      <a:pPr algn="ctr"/>
                      <a:r>
                        <a:rPr lang="en-US" sz="1600" b="1" dirty="0">
                          <a:solidFill>
                            <a:schemeClr val="accent6">
                              <a:lumMod val="75000"/>
                            </a:schemeClr>
                          </a:solidFill>
                          <a:latin typeface="+mn-lt"/>
                        </a:rPr>
                        <a:t>3.7 vs 7.7(150mg) HR 0.67</a:t>
                      </a:r>
                    </a:p>
                  </a:txBody>
                  <a:tcPr marL="56739" marR="56739" marT="28370" marB="28370"/>
                </a:tc>
                <a:tc>
                  <a:txBody>
                    <a:bodyPr/>
                    <a:lstStyle/>
                    <a:p>
                      <a:pPr algn="ctr"/>
                      <a:r>
                        <a:rPr lang="en-US" sz="1600" dirty="0">
                          <a:latin typeface="+mn-lt"/>
                        </a:rPr>
                        <a:t>Not yet reported</a:t>
                      </a:r>
                    </a:p>
                  </a:txBody>
                  <a:tcPr marL="56739" marR="56739" marT="28370" marB="28370"/>
                </a:tc>
                <a:extLst>
                  <a:ext uri="{0D108BD9-81ED-4DB2-BD59-A6C34878D82A}">
                    <a16:rowId xmlns:a16="http://schemas.microsoft.com/office/drawing/2014/main" val="2517304868"/>
                  </a:ext>
                </a:extLst>
              </a:tr>
            </a:tbl>
          </a:graphicData>
        </a:graphic>
      </p:graphicFrame>
      <p:sp>
        <p:nvSpPr>
          <p:cNvPr id="12" name="Title 1">
            <a:extLst>
              <a:ext uri="{FF2B5EF4-FFF2-40B4-BE49-F238E27FC236}">
                <a16:creationId xmlns:a16="http://schemas.microsoft.com/office/drawing/2014/main" id="{7B9FCE78-8B15-C642-A61E-2C9A46FF3D2D}"/>
              </a:ext>
            </a:extLst>
          </p:cNvPr>
          <p:cNvSpPr txBox="1">
            <a:spLocks/>
          </p:cNvSpPr>
          <p:nvPr/>
        </p:nvSpPr>
        <p:spPr>
          <a:xfrm>
            <a:off x="352659" y="66249"/>
            <a:ext cx="11486681" cy="1138925"/>
          </a:xfrm>
        </p:spPr>
        <p:txBody>
          <a:bodyPr>
            <a:normAutofit/>
          </a:bodyPr>
          <a:lstStyle>
            <a:lvl1pPr algn="l" defTabSz="837768" rtl="0" eaLnBrk="1" latinLnBrk="0" hangingPunct="1">
              <a:lnSpc>
                <a:spcPct val="90000"/>
              </a:lnSpc>
              <a:spcBef>
                <a:spcPct val="0"/>
              </a:spcBef>
              <a:buNone/>
              <a:defRPr sz="4031" kern="1200">
                <a:solidFill>
                  <a:schemeClr val="tx1"/>
                </a:solidFill>
                <a:latin typeface="+mj-lt"/>
                <a:ea typeface="+mj-ea"/>
                <a:cs typeface="+mj-cs"/>
              </a:defRPr>
            </a:lvl1pPr>
          </a:lstStyle>
          <a:p>
            <a:pPr marL="0" marR="0" lvl="0" indent="0" algn="ctr" defTabSz="837768"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j-ea"/>
                <a:cs typeface="+mj-cs"/>
              </a:rPr>
              <a:t>Oral SERDS: Randomized Trials in the Post-CDK4/6 Inhibitor Setting</a:t>
            </a:r>
            <a:br>
              <a:rPr kumimoji="0" lang="en-US" sz="3200" b="1" i="0" u="none" strike="noStrike" kern="1200" cap="none" spc="0" normalizeH="0" baseline="0" noProof="0" dirty="0">
                <a:ln>
                  <a:noFill/>
                </a:ln>
                <a:solidFill>
                  <a:prstClr val="black"/>
                </a:solidFill>
                <a:effectLst/>
                <a:uLnTx/>
                <a:uFillTx/>
                <a:latin typeface="Calibri"/>
                <a:ea typeface="+mj-ea"/>
                <a:cs typeface="+mj-cs"/>
              </a:rPr>
            </a:br>
            <a:endParaRPr kumimoji="0" lang="en-US" sz="3200" b="1" i="1" u="none" strike="noStrike" kern="1200" cap="none" spc="0" normalizeH="0" baseline="0" noProof="0" dirty="0">
              <a:ln>
                <a:noFill/>
              </a:ln>
              <a:solidFill>
                <a:prstClr val="black"/>
              </a:solidFill>
              <a:effectLst/>
              <a:uLnTx/>
              <a:uFillTx/>
              <a:latin typeface="Calibri"/>
              <a:ea typeface="+mj-ea"/>
              <a:cs typeface="+mj-cs"/>
            </a:endParaRPr>
          </a:p>
        </p:txBody>
      </p:sp>
      <p:sp>
        <p:nvSpPr>
          <p:cNvPr id="14" name="TextBox 13">
            <a:extLst>
              <a:ext uri="{FF2B5EF4-FFF2-40B4-BE49-F238E27FC236}">
                <a16:creationId xmlns:a16="http://schemas.microsoft.com/office/drawing/2014/main" id="{A48DACFF-E0AB-A64B-C75F-E718722002B7}"/>
              </a:ext>
            </a:extLst>
          </p:cNvPr>
          <p:cNvSpPr txBox="1"/>
          <p:nvPr/>
        </p:nvSpPr>
        <p:spPr>
          <a:xfrm>
            <a:off x="9992122" y="6277708"/>
            <a:ext cx="20177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Modified from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Jhaveri</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189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3">
            <a:extLst>
              <a:ext uri="{FF2B5EF4-FFF2-40B4-BE49-F238E27FC236}">
                <a16:creationId xmlns:a16="http://schemas.microsoft.com/office/drawing/2014/main" id="{4A01C315-E381-8FF6-E1AC-5FB67DB0103E}"/>
              </a:ext>
            </a:extLst>
          </p:cNvPr>
          <p:cNvSpPr>
            <a:spLocks noGrp="1"/>
          </p:cNvSpPr>
          <p:nvPr>
            <p:ph type="title"/>
          </p:nvPr>
        </p:nvSpPr>
        <p:spPr>
          <a:xfrm>
            <a:off x="416825" y="178761"/>
            <a:ext cx="11511381" cy="838799"/>
          </a:xfrm>
        </p:spPr>
        <p:txBody>
          <a:bodyPr/>
          <a:lstStyle/>
          <a:p>
            <a:r>
              <a:rPr lang="en-GB" sz="2400" b="1" dirty="0">
                <a:solidFill>
                  <a:schemeClr val="tx1"/>
                </a:solidFill>
                <a:latin typeface="Arial Narrow" panose="020B0606020202030204" pitchFamily="34" charset="0"/>
              </a:rPr>
              <a:t>A significant PFS benefit was seen in the </a:t>
            </a:r>
            <a:r>
              <a:rPr lang="en-GB" sz="2400" b="1" i="1" dirty="0">
                <a:solidFill>
                  <a:schemeClr val="tx1"/>
                </a:solidFill>
                <a:latin typeface="Arial Narrow" panose="020B0606020202030204" pitchFamily="34" charset="0"/>
              </a:rPr>
              <a:t>ESR1</a:t>
            </a:r>
            <a:r>
              <a:rPr lang="en-GB" sz="2400" b="1" dirty="0">
                <a:solidFill>
                  <a:schemeClr val="tx1"/>
                </a:solidFill>
                <a:latin typeface="Arial Narrow" panose="020B0606020202030204" pitchFamily="34" charset="0"/>
              </a:rPr>
              <a:t>-mutated population of EMERALD; a benefit trend was observed in acelERA BC and AMEERA-3</a:t>
            </a:r>
            <a:endParaRPr lang="en-CH" sz="2400" b="1" dirty="0">
              <a:solidFill>
                <a:schemeClr val="tx1"/>
              </a:solidFill>
              <a:latin typeface="Arial Narrow" panose="020B0606020202030204" pitchFamily="34" charset="0"/>
            </a:endParaRPr>
          </a:p>
        </p:txBody>
      </p:sp>
      <p:sp>
        <p:nvSpPr>
          <p:cNvPr id="5" name="Text Placeholder 4">
            <a:extLst>
              <a:ext uri="{FF2B5EF4-FFF2-40B4-BE49-F238E27FC236}">
                <a16:creationId xmlns:a16="http://schemas.microsoft.com/office/drawing/2014/main" id="{CD105DE7-2EE8-6ACD-2C03-E1657EFF0C5F}"/>
              </a:ext>
            </a:extLst>
          </p:cNvPr>
          <p:cNvSpPr>
            <a:spLocks noGrp="1"/>
          </p:cNvSpPr>
          <p:nvPr>
            <p:ph type="body" sz="quarter" idx="20"/>
          </p:nvPr>
        </p:nvSpPr>
        <p:spPr>
          <a:xfrm>
            <a:off x="388160" y="6104810"/>
            <a:ext cx="11343376" cy="664797"/>
          </a:xfrm>
        </p:spPr>
        <p:txBody>
          <a:bodyPr/>
          <a:lstStyle/>
          <a:p>
            <a:pPr marL="171450" indent="-171450">
              <a:buFont typeface="Arial" panose="020B0604020202020204" pitchFamily="34" charset="0"/>
              <a:buChar char="•"/>
            </a:pPr>
            <a:r>
              <a:rPr lang="en-GB" dirty="0">
                <a:solidFill>
                  <a:schemeClr val="tx1"/>
                </a:solidFill>
                <a:latin typeface="+mn-lt"/>
              </a:rPr>
              <a:t>It was announced in August 2022 that the amcenestrant clinical development programme will be discontinued.</a:t>
            </a:r>
            <a:r>
              <a:rPr lang="en-GB" baseline="30000" dirty="0">
                <a:latin typeface="+mn-lt"/>
              </a:rPr>
              <a:t>4</a:t>
            </a:r>
            <a:br>
              <a:rPr lang="en-GB" dirty="0">
                <a:latin typeface="+mn-lt"/>
              </a:rPr>
            </a:br>
            <a:r>
              <a:rPr lang="en-GB" dirty="0">
                <a:latin typeface="+mn-lt"/>
              </a:rPr>
              <a:t>1</a:t>
            </a:r>
            <a:r>
              <a:rPr lang="en-GB" sz="700" b="1" dirty="0">
                <a:latin typeface="+mn-lt"/>
              </a:rPr>
              <a:t>°</a:t>
            </a:r>
            <a:r>
              <a:rPr lang="en-GB" dirty="0">
                <a:latin typeface="+mn-lt"/>
              </a:rPr>
              <a:t> primary; 2</a:t>
            </a:r>
            <a:r>
              <a:rPr lang="en-GB" sz="700" b="1" dirty="0">
                <a:latin typeface="+mn-lt"/>
              </a:rPr>
              <a:t>°</a:t>
            </a:r>
            <a:r>
              <a:rPr lang="en-GB" dirty="0">
                <a:latin typeface="+mn-lt"/>
              </a:rPr>
              <a:t>, secondary; BC, breast cancer; EP, endpoint; </a:t>
            </a:r>
            <a:r>
              <a:rPr lang="en-GB" dirty="0" err="1">
                <a:latin typeface="+mn-lt"/>
              </a:rPr>
              <a:t>mo</a:t>
            </a:r>
            <a:r>
              <a:rPr lang="en-GB" dirty="0">
                <a:latin typeface="+mn-lt"/>
              </a:rPr>
              <a:t>, months; mPFS, median progression-free survival; PCET, physician’s choice of endocrine therapy; PFS, progression-free survival; SERD, selective oestrogen receptor degrader.</a:t>
            </a:r>
          </a:p>
          <a:p>
            <a:pPr marL="171450" indent="-171450">
              <a:buFont typeface="Arial" panose="020B0604020202020204" pitchFamily="34" charset="0"/>
              <a:buChar char="•"/>
            </a:pPr>
            <a:br>
              <a:rPr lang="en-GB" dirty="0">
                <a:latin typeface="+mn-lt"/>
              </a:rPr>
            </a:br>
            <a:r>
              <a:rPr lang="en-GB" sz="1200" dirty="0">
                <a:latin typeface="+mn-lt"/>
              </a:rPr>
              <a:t>1. Martin M, </a:t>
            </a:r>
            <a:r>
              <a:rPr lang="en-GB" sz="1200" i="1" dirty="0">
                <a:latin typeface="+mn-lt"/>
              </a:rPr>
              <a:t>et al</a:t>
            </a:r>
            <a:r>
              <a:rPr lang="en-GB" sz="1200" dirty="0">
                <a:latin typeface="+mn-lt"/>
              </a:rPr>
              <a:t>. ESMO 2022 (Abstract 211MO; mini oral presentation); 2. Tolaney SM, </a:t>
            </a:r>
            <a:r>
              <a:rPr lang="en-GB" sz="1200" i="1" dirty="0">
                <a:latin typeface="+mn-lt"/>
              </a:rPr>
              <a:t>et al</a:t>
            </a:r>
            <a:r>
              <a:rPr lang="en-GB" sz="1200" dirty="0">
                <a:latin typeface="+mn-lt"/>
              </a:rPr>
              <a:t>. ESMO 2022 (Abstract 212MO; mini oral presentation); 3. Bidard F-C, </a:t>
            </a:r>
            <a:r>
              <a:rPr lang="en-GB" sz="1200" i="1" dirty="0">
                <a:latin typeface="+mn-lt"/>
              </a:rPr>
              <a:t>et al. J Clin Oncol </a:t>
            </a:r>
            <a:r>
              <a:rPr lang="en-GB" sz="1200" dirty="0">
                <a:latin typeface="+mn-lt"/>
              </a:rPr>
              <a:t>2022; 4</a:t>
            </a:r>
            <a:r>
              <a:rPr lang="en-GB" sz="1200" dirty="0">
                <a:solidFill>
                  <a:schemeClr val="tx1"/>
                </a:solidFill>
                <a:latin typeface="+mn-lt"/>
              </a:rPr>
              <a:t>. https://www.sanofi.com/en/media-room/press-releases/2022/2022-08-17-05-30-00-2499668 (accessed August 2022).</a:t>
            </a:r>
            <a:endParaRPr lang="en-GB" sz="1200" dirty="0">
              <a:latin typeface="+mn-lt"/>
            </a:endParaRPr>
          </a:p>
        </p:txBody>
      </p:sp>
      <p:sp>
        <p:nvSpPr>
          <p:cNvPr id="26" name="TextBox 25">
            <a:extLst>
              <a:ext uri="{FF2B5EF4-FFF2-40B4-BE49-F238E27FC236}">
                <a16:creationId xmlns:a16="http://schemas.microsoft.com/office/drawing/2014/main" id="{9BFC5AFE-5534-014A-1C5F-BCF1C845EF1F}"/>
              </a:ext>
            </a:extLst>
          </p:cNvPr>
          <p:cNvSpPr txBox="1"/>
          <p:nvPr/>
        </p:nvSpPr>
        <p:spPr>
          <a:xfrm>
            <a:off x="641176" y="1232913"/>
            <a:ext cx="340632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icrosoft YaHei"/>
                <a:cs typeface="+mn-cs"/>
              </a:rPr>
              <a:t>acelERA BC</a:t>
            </a:r>
            <a:r>
              <a:rPr kumimoji="0" lang="en-GB" sz="1600" b="1" i="0" u="none" strike="noStrike" kern="1200" cap="none" spc="0" normalizeH="0" baseline="30000" noProof="0" dirty="0">
                <a:ln>
                  <a:noFill/>
                </a:ln>
                <a:solidFill>
                  <a:srgbClr val="000000"/>
                </a:solidFill>
                <a:effectLst/>
                <a:uLnTx/>
                <a:uFillTx/>
                <a:latin typeface="Arial"/>
                <a:ea typeface="Microsoft YaHei"/>
                <a:cs typeface="+mn-cs"/>
              </a:rPr>
              <a:t>1</a:t>
            </a:r>
            <a:r>
              <a:rPr kumimoji="0" lang="en-GB" sz="1600" b="1" i="0" u="none" strike="noStrike" kern="1200" cap="none" spc="0" normalizeH="0" baseline="0" noProof="0" dirty="0">
                <a:ln>
                  <a:noFill/>
                </a:ln>
                <a:solidFill>
                  <a:srgbClr val="000000"/>
                </a:solidFill>
                <a:effectLst/>
                <a:uLnTx/>
                <a:uFillTx/>
                <a:latin typeface="Arial"/>
                <a:ea typeface="Microsoft YaHei"/>
                <a:cs typeface="+mn-cs"/>
              </a:rPr>
              <a:t> </a:t>
            </a:r>
            <a:br>
              <a:rPr kumimoji="0" lang="en-GB" sz="1600" b="1" i="0" u="none" strike="noStrike" kern="1200" cap="none" spc="0" normalizeH="0" baseline="0" noProof="0" dirty="0">
                <a:ln>
                  <a:noFill/>
                </a:ln>
                <a:solidFill>
                  <a:srgbClr val="000000"/>
                </a:solidFill>
                <a:effectLst/>
                <a:uLnTx/>
                <a:uFillTx/>
                <a:latin typeface="Arial"/>
                <a:ea typeface="Microsoft YaHei"/>
                <a:cs typeface="+mn-cs"/>
              </a:rPr>
            </a:b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2° EP: PFS (</a:t>
            </a:r>
            <a:r>
              <a:rPr kumimoji="0" lang="en-GB" sz="1400" b="1" i="1" u="none" strike="noStrike" kern="1200" cap="none" spc="0" normalizeH="0" baseline="0" noProof="0" dirty="0">
                <a:ln>
                  <a:noFill/>
                </a:ln>
                <a:solidFill>
                  <a:srgbClr val="000000"/>
                </a:solidFill>
                <a:effectLst/>
                <a:uLnTx/>
                <a:uFillTx/>
                <a:latin typeface="Arial"/>
                <a:ea typeface="Microsoft YaHei"/>
                <a:cs typeface="+mn-cs"/>
              </a:rPr>
              <a:t>ESR1</a:t>
            </a: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mut)</a:t>
            </a:r>
            <a:endParaRPr kumimoji="0" lang="en-GB" sz="16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9" name="TextBox 28">
            <a:extLst>
              <a:ext uri="{FF2B5EF4-FFF2-40B4-BE49-F238E27FC236}">
                <a16:creationId xmlns:a16="http://schemas.microsoft.com/office/drawing/2014/main" id="{E4C4C916-2DB5-5FDD-E950-3B8D8EC7539C}"/>
              </a:ext>
            </a:extLst>
          </p:cNvPr>
          <p:cNvSpPr txBox="1"/>
          <p:nvPr/>
        </p:nvSpPr>
        <p:spPr>
          <a:xfrm>
            <a:off x="8658136" y="1232913"/>
            <a:ext cx="3472904"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icrosoft YaHei"/>
                <a:cs typeface="+mn-cs"/>
              </a:rPr>
              <a:t>EMERALD</a:t>
            </a:r>
            <a:r>
              <a:rPr kumimoji="0" lang="en-GB" sz="1600" b="1" i="0" u="none" strike="noStrike" kern="1200" cap="none" spc="0" normalizeH="0" baseline="30000" noProof="0" dirty="0">
                <a:ln>
                  <a:noFill/>
                </a:ln>
                <a:solidFill>
                  <a:srgbClr val="000000"/>
                </a:solidFill>
                <a:effectLst/>
                <a:uLnTx/>
                <a:uFillTx/>
                <a:latin typeface="Arial"/>
                <a:ea typeface="Microsoft YaHei"/>
                <a:cs typeface="+mn-cs"/>
              </a:rPr>
              <a:t>3</a:t>
            </a:r>
            <a:br>
              <a:rPr kumimoji="0" lang="en-GB" sz="1600" b="1" i="0" u="none" strike="noStrike" kern="1200" cap="none" spc="0" normalizeH="0" baseline="0" noProof="0" dirty="0">
                <a:ln>
                  <a:noFill/>
                </a:ln>
                <a:solidFill>
                  <a:srgbClr val="000000"/>
                </a:solidFill>
                <a:effectLst/>
                <a:uLnTx/>
                <a:uFillTx/>
                <a:latin typeface="Arial"/>
                <a:ea typeface="Microsoft YaHei"/>
                <a:cs typeface="+mn-cs"/>
              </a:rPr>
            </a:b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Co-1° EP: PFS (</a:t>
            </a:r>
            <a:r>
              <a:rPr kumimoji="0" lang="en-GB" sz="1400" b="1" i="1" u="none" strike="noStrike" kern="1200" cap="none" spc="0" normalizeH="0" baseline="0" noProof="0" dirty="0">
                <a:ln>
                  <a:noFill/>
                </a:ln>
                <a:solidFill>
                  <a:srgbClr val="000000"/>
                </a:solidFill>
                <a:effectLst/>
                <a:uLnTx/>
                <a:uFillTx/>
                <a:latin typeface="Arial"/>
                <a:ea typeface="Microsoft YaHei"/>
                <a:cs typeface="+mn-cs"/>
              </a:rPr>
              <a:t>ESR1</a:t>
            </a: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mut)</a:t>
            </a:r>
            <a:endParaRPr kumimoji="0" lang="en-GB" sz="16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1" name="Google Shape;109;p16">
            <a:extLst>
              <a:ext uri="{FF2B5EF4-FFF2-40B4-BE49-F238E27FC236}">
                <a16:creationId xmlns:a16="http://schemas.microsoft.com/office/drawing/2014/main" id="{62322047-41A9-6717-7E6C-CEA803856EC0}"/>
              </a:ext>
            </a:extLst>
          </p:cNvPr>
          <p:cNvSpPr/>
          <p:nvPr/>
        </p:nvSpPr>
        <p:spPr>
          <a:xfrm>
            <a:off x="416825" y="4600977"/>
            <a:ext cx="11511380" cy="607890"/>
          </a:xfrm>
          <a:prstGeom prst="roundRect">
            <a:avLst>
              <a:gd name="adj" fmla="val 5109"/>
            </a:avLst>
          </a:prstGeom>
          <a:solidFill>
            <a:srgbClr val="CEE5FE"/>
          </a:solidFill>
          <a:ln>
            <a:noFill/>
          </a:ln>
        </p:spPr>
        <p:txBody>
          <a:bodyPr spcFirstLastPara="1" wrap="square" lIns="13700" tIns="13700" rIns="13700" bIns="13700" anchor="ctr" anchorCtr="0">
            <a:noAutofit/>
          </a:bodyPr>
          <a:lstStyle/>
          <a:p>
            <a:pPr marL="85725"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32F5E"/>
                </a:solidFill>
                <a:effectLst/>
                <a:uLnTx/>
                <a:uFillTx/>
                <a:latin typeface="Calibri" panose="020F0502020204030204"/>
                <a:ea typeface="+mn-ea"/>
                <a:cs typeface="+mn-cs"/>
              </a:rPr>
              <a:t>Giredestrant and </a:t>
            </a:r>
            <a:r>
              <a:rPr kumimoji="0" lang="en-GB" sz="1600" b="1" i="0" u="none" strike="noStrike" kern="1200" cap="none" spc="0" normalizeH="0" baseline="0" noProof="0" dirty="0" err="1">
                <a:ln>
                  <a:noFill/>
                </a:ln>
                <a:solidFill>
                  <a:srgbClr val="032F5E"/>
                </a:solidFill>
                <a:effectLst/>
                <a:uLnTx/>
                <a:uFillTx/>
                <a:latin typeface="Calibri" panose="020F0502020204030204"/>
                <a:ea typeface="+mn-ea"/>
                <a:cs typeface="+mn-cs"/>
              </a:rPr>
              <a:t>elacestrant</a:t>
            </a:r>
            <a:r>
              <a:rPr kumimoji="0" lang="en-GB" sz="1600" b="1" i="0" u="none" strike="noStrike" kern="1200" cap="none" spc="0" normalizeH="0" baseline="0" noProof="0" dirty="0">
                <a:ln>
                  <a:noFill/>
                </a:ln>
                <a:solidFill>
                  <a:srgbClr val="032F5E"/>
                </a:solidFill>
                <a:effectLst/>
                <a:uLnTx/>
                <a:uFillTx/>
                <a:latin typeface="Calibri" panose="020F0502020204030204"/>
                <a:ea typeface="+mn-ea"/>
                <a:cs typeface="+mn-cs"/>
              </a:rPr>
              <a:t> had comparable PFS hazard ratios vs. PCET in </a:t>
            </a:r>
            <a:r>
              <a:rPr kumimoji="0" lang="en-GB" sz="1600" b="1" i="1" u="none" strike="noStrike" kern="1200" cap="none" spc="0" normalizeH="0" baseline="0" noProof="0" dirty="0">
                <a:ln>
                  <a:noFill/>
                </a:ln>
                <a:solidFill>
                  <a:srgbClr val="032F5E"/>
                </a:solidFill>
                <a:effectLst/>
                <a:uLnTx/>
                <a:uFillTx/>
                <a:latin typeface="Calibri" panose="020F0502020204030204"/>
                <a:ea typeface="+mn-ea"/>
                <a:cs typeface="+mn-cs"/>
              </a:rPr>
              <a:t>ESR1</a:t>
            </a:r>
            <a:r>
              <a:rPr kumimoji="0" lang="en-GB" sz="1600" b="1" i="0" u="none" strike="noStrike" kern="1200" cap="none" spc="0" normalizeH="0" baseline="0" noProof="0" dirty="0">
                <a:ln>
                  <a:noFill/>
                </a:ln>
                <a:solidFill>
                  <a:srgbClr val="032F5E"/>
                </a:solidFill>
                <a:effectLst/>
                <a:uLnTx/>
                <a:uFillTx/>
                <a:latin typeface="Calibri" panose="020F0502020204030204"/>
                <a:ea typeface="+mn-ea"/>
                <a:cs typeface="+mn-cs"/>
              </a:rPr>
              <a:t>-mutated subpopulations; the HR for </a:t>
            </a:r>
            <a:r>
              <a:rPr kumimoji="0" lang="en-GB" sz="1600" b="1" i="0" u="none" strike="noStrike" kern="1200" cap="none" spc="0" normalizeH="0" baseline="0" noProof="0" dirty="0" err="1">
                <a:ln>
                  <a:noFill/>
                </a:ln>
                <a:solidFill>
                  <a:srgbClr val="032F5E"/>
                </a:solidFill>
                <a:effectLst/>
                <a:uLnTx/>
                <a:uFillTx/>
                <a:latin typeface="Calibri" panose="020F0502020204030204"/>
                <a:ea typeface="+mn-ea"/>
                <a:cs typeface="+mn-cs"/>
              </a:rPr>
              <a:t>amcenestrant</a:t>
            </a:r>
            <a:r>
              <a:rPr kumimoji="0" lang="en-GB" sz="1600" b="1" i="0" u="none" strike="noStrike" kern="1200" cap="none" spc="0" normalizeH="0" baseline="0" noProof="0" dirty="0">
                <a:ln>
                  <a:noFill/>
                </a:ln>
                <a:solidFill>
                  <a:srgbClr val="032F5E"/>
                </a:solidFill>
                <a:effectLst/>
                <a:uLnTx/>
                <a:uFillTx/>
                <a:latin typeface="Calibri" panose="020F0502020204030204"/>
                <a:ea typeface="+mn-ea"/>
                <a:cs typeface="+mn-cs"/>
              </a:rPr>
              <a:t> was notably higher</a:t>
            </a:r>
          </a:p>
        </p:txBody>
      </p:sp>
      <p:sp>
        <p:nvSpPr>
          <p:cNvPr id="32" name="TextBox 31">
            <a:extLst>
              <a:ext uri="{FF2B5EF4-FFF2-40B4-BE49-F238E27FC236}">
                <a16:creationId xmlns:a16="http://schemas.microsoft.com/office/drawing/2014/main" id="{6D790F89-F7A3-2894-F2DC-2855A64ABDCB}"/>
              </a:ext>
            </a:extLst>
          </p:cNvPr>
          <p:cNvSpPr txBox="1"/>
          <p:nvPr/>
        </p:nvSpPr>
        <p:spPr>
          <a:xfrm>
            <a:off x="2310011" y="2142201"/>
            <a:ext cx="196131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7030A0"/>
                </a:solidFill>
                <a:effectLst/>
                <a:uLnTx/>
                <a:uFillTx/>
                <a:latin typeface="Arial"/>
                <a:ea typeface="Microsoft YaHei"/>
                <a:cs typeface="+mn-cs"/>
              </a:rPr>
              <a:t>Hazard ratio: 0.60</a:t>
            </a:r>
            <a:br>
              <a:rPr kumimoji="0" lang="en-GB" sz="1400" b="1" i="0" u="none" strike="noStrike" kern="1200" cap="none" spc="0" normalizeH="0" baseline="0" noProof="0" dirty="0">
                <a:ln>
                  <a:noFill/>
                </a:ln>
                <a:solidFill>
                  <a:srgbClr val="7030A0"/>
                </a:solidFill>
                <a:effectLst/>
                <a:uLnTx/>
                <a:uFillTx/>
                <a:latin typeface="Arial"/>
                <a:ea typeface="Microsoft YaHei"/>
                <a:cs typeface="+mn-cs"/>
              </a:rPr>
            </a:br>
            <a:r>
              <a:rPr kumimoji="0" lang="en-GB" sz="1400" b="1" i="0" u="none" strike="noStrike" kern="1200" cap="none" spc="0" normalizeH="0" baseline="0" noProof="0" dirty="0">
                <a:ln>
                  <a:noFill/>
                </a:ln>
                <a:solidFill>
                  <a:srgbClr val="7030A0"/>
                </a:solidFill>
                <a:effectLst/>
                <a:uLnTx/>
                <a:uFillTx/>
                <a:latin typeface="Arial"/>
                <a:ea typeface="Microsoft YaHei"/>
                <a:cs typeface="+mn-cs"/>
              </a:rPr>
              <a:t>mPFS 5.3 vs. 3.5 mo (</a:t>
            </a:r>
            <a:r>
              <a:rPr kumimoji="0" lang="el-GR" sz="1400" b="1" i="0" u="none" strike="noStrike" kern="1200" cap="none" spc="0" normalizeH="0" baseline="0" noProof="0" dirty="0">
                <a:ln>
                  <a:noFill/>
                </a:ln>
                <a:solidFill>
                  <a:srgbClr val="7030A0"/>
                </a:solidFill>
                <a:effectLst/>
                <a:uLnTx/>
                <a:uFillTx/>
                <a:latin typeface="Arial"/>
                <a:ea typeface="Microsoft YaHei"/>
                <a:cs typeface="Arial" panose="020B0604020202020204" pitchFamily="34" charset="0"/>
              </a:rPr>
              <a:t>Δ</a:t>
            </a:r>
            <a:r>
              <a:rPr kumimoji="0" lang="en-GB" sz="1400" b="1" i="0" u="none" strike="noStrike" kern="1200" cap="none" spc="0" normalizeH="0" baseline="0" noProof="0" dirty="0">
                <a:ln>
                  <a:noFill/>
                </a:ln>
                <a:solidFill>
                  <a:srgbClr val="7030A0"/>
                </a:solidFill>
                <a:effectLst/>
                <a:uLnTx/>
                <a:uFillTx/>
                <a:latin typeface="Arial"/>
                <a:ea typeface="Microsoft YaHei"/>
                <a:cs typeface="Arial" panose="020B0604020202020204" pitchFamily="34" charset="0"/>
              </a:rPr>
              <a:t>: 1.8 mo)</a:t>
            </a:r>
            <a:endParaRPr kumimoji="0" lang="en-GB" sz="1400" b="0" i="0" u="none" strike="noStrike" kern="1200" cap="none" spc="0" normalizeH="0" baseline="0" noProof="0" dirty="0">
              <a:ln>
                <a:noFill/>
              </a:ln>
              <a:solidFill>
                <a:srgbClr val="7030A0"/>
              </a:solidFill>
              <a:effectLst/>
              <a:uLnTx/>
              <a:uFillTx/>
              <a:latin typeface="Arial"/>
              <a:ea typeface="Microsoft YaHei"/>
              <a:cs typeface="+mn-cs"/>
            </a:endParaRPr>
          </a:p>
        </p:txBody>
      </p:sp>
      <p:sp>
        <p:nvSpPr>
          <p:cNvPr id="73" name="Freeform: Shape 72">
            <a:extLst>
              <a:ext uri="{FF2B5EF4-FFF2-40B4-BE49-F238E27FC236}">
                <a16:creationId xmlns:a16="http://schemas.microsoft.com/office/drawing/2014/main" id="{E5F27C18-DE4D-17F1-E813-25A4D977A973}"/>
              </a:ext>
            </a:extLst>
          </p:cNvPr>
          <p:cNvSpPr/>
          <p:nvPr/>
        </p:nvSpPr>
        <p:spPr>
          <a:xfrm>
            <a:off x="735392" y="1807009"/>
            <a:ext cx="2943768" cy="1794801"/>
          </a:xfrm>
          <a:custGeom>
            <a:avLst/>
            <a:gdLst>
              <a:gd name="connsiteX0" fmla="*/ 0 w 2949931"/>
              <a:gd name="connsiteY0" fmla="*/ 0 h 2024512"/>
              <a:gd name="connsiteX1" fmla="*/ 343695 w 2949931"/>
              <a:gd name="connsiteY1" fmla="*/ 0 h 2024512"/>
              <a:gd name="connsiteX2" fmla="*/ 343695 w 2949931"/>
              <a:gd name="connsiteY2" fmla="*/ 98109 h 2024512"/>
              <a:gd name="connsiteX3" fmla="*/ 377699 w 2949931"/>
              <a:gd name="connsiteY3" fmla="*/ 98109 h 2024512"/>
              <a:gd name="connsiteX4" fmla="*/ 377699 w 2949931"/>
              <a:gd name="connsiteY4" fmla="*/ 143448 h 2024512"/>
              <a:gd name="connsiteX5" fmla="*/ 415482 w 2949931"/>
              <a:gd name="connsiteY5" fmla="*/ 143448 h 2024512"/>
              <a:gd name="connsiteX6" fmla="*/ 415482 w 2949931"/>
              <a:gd name="connsiteY6" fmla="*/ 426816 h 2024512"/>
              <a:gd name="connsiteX7" fmla="*/ 457042 w 2949931"/>
              <a:gd name="connsiteY7" fmla="*/ 426816 h 2024512"/>
              <a:gd name="connsiteX8" fmla="*/ 457042 w 2949931"/>
              <a:gd name="connsiteY8" fmla="*/ 604268 h 2024512"/>
              <a:gd name="connsiteX9" fmla="*/ 483490 w 2949931"/>
              <a:gd name="connsiteY9" fmla="*/ 604268 h 2024512"/>
              <a:gd name="connsiteX10" fmla="*/ 483490 w 2949931"/>
              <a:gd name="connsiteY10" fmla="*/ 732729 h 2024512"/>
              <a:gd name="connsiteX11" fmla="*/ 506160 w 2949931"/>
              <a:gd name="connsiteY11" fmla="*/ 732729 h 2024512"/>
              <a:gd name="connsiteX12" fmla="*/ 506160 w 2949931"/>
              <a:gd name="connsiteY12" fmla="*/ 781846 h 2024512"/>
              <a:gd name="connsiteX13" fmla="*/ 823407 w 2949931"/>
              <a:gd name="connsiteY13" fmla="*/ 781846 h 2024512"/>
              <a:gd name="connsiteX14" fmla="*/ 823407 w 2949931"/>
              <a:gd name="connsiteY14" fmla="*/ 830963 h 2024512"/>
              <a:gd name="connsiteX15" fmla="*/ 857411 w 2949931"/>
              <a:gd name="connsiteY15" fmla="*/ 830963 h 2024512"/>
              <a:gd name="connsiteX16" fmla="*/ 857411 w 2949931"/>
              <a:gd name="connsiteY16" fmla="*/ 925293 h 2024512"/>
              <a:gd name="connsiteX17" fmla="*/ 880080 w 2949931"/>
              <a:gd name="connsiteY17" fmla="*/ 925293 h 2024512"/>
              <a:gd name="connsiteX18" fmla="*/ 880080 w 2949931"/>
              <a:gd name="connsiteY18" fmla="*/ 1068867 h 2024512"/>
              <a:gd name="connsiteX19" fmla="*/ 902750 w 2949931"/>
              <a:gd name="connsiteY19" fmla="*/ 1068867 h 2024512"/>
              <a:gd name="connsiteX20" fmla="*/ 902750 w 2949931"/>
              <a:gd name="connsiteY20" fmla="*/ 1106649 h 2024512"/>
              <a:gd name="connsiteX21" fmla="*/ 1148210 w 2949931"/>
              <a:gd name="connsiteY21" fmla="*/ 1106649 h 2024512"/>
              <a:gd name="connsiteX22" fmla="*/ 1148210 w 2949931"/>
              <a:gd name="connsiteY22" fmla="*/ 1151988 h 2024512"/>
              <a:gd name="connsiteX23" fmla="*/ 1231332 w 2949931"/>
              <a:gd name="connsiteY23" fmla="*/ 1151988 h 2024512"/>
              <a:gd name="connsiteX24" fmla="*/ 1231332 w 2949931"/>
              <a:gd name="connsiteY24" fmla="*/ 1201106 h 2024512"/>
              <a:gd name="connsiteX25" fmla="*/ 1250223 w 2949931"/>
              <a:gd name="connsiteY25" fmla="*/ 1201106 h 2024512"/>
              <a:gd name="connsiteX26" fmla="*/ 1250223 w 2949931"/>
              <a:gd name="connsiteY26" fmla="*/ 1265336 h 2024512"/>
              <a:gd name="connsiteX27" fmla="*/ 1269114 w 2949931"/>
              <a:gd name="connsiteY27" fmla="*/ 1265336 h 2024512"/>
              <a:gd name="connsiteX28" fmla="*/ 1269114 w 2949931"/>
              <a:gd name="connsiteY28" fmla="*/ 1329440 h 2024512"/>
              <a:gd name="connsiteX29" fmla="*/ 1281582 w 2949931"/>
              <a:gd name="connsiteY29" fmla="*/ 1329440 h 2024512"/>
              <a:gd name="connsiteX30" fmla="*/ 1281582 w 2949931"/>
              <a:gd name="connsiteY30" fmla="*/ 1386114 h 2024512"/>
              <a:gd name="connsiteX31" fmla="*/ 1296695 w 2949931"/>
              <a:gd name="connsiteY31" fmla="*/ 1386114 h 2024512"/>
              <a:gd name="connsiteX32" fmla="*/ 1296695 w 2949931"/>
              <a:gd name="connsiteY32" fmla="*/ 1541022 h 2024512"/>
              <a:gd name="connsiteX33" fmla="*/ 1658148 w 2949931"/>
              <a:gd name="connsiteY33" fmla="*/ 1541022 h 2024512"/>
              <a:gd name="connsiteX34" fmla="*/ 1658148 w 2949931"/>
              <a:gd name="connsiteY34" fmla="*/ 1612809 h 2024512"/>
              <a:gd name="connsiteX35" fmla="*/ 2092521 w 2949931"/>
              <a:gd name="connsiteY35" fmla="*/ 1612809 h 2024512"/>
              <a:gd name="connsiteX36" fmla="*/ 2092521 w 2949931"/>
              <a:gd name="connsiteY36" fmla="*/ 1714822 h 2024512"/>
              <a:gd name="connsiteX37" fmla="*/ 2534450 w 2949931"/>
              <a:gd name="connsiteY37" fmla="*/ 1714822 h 2024512"/>
              <a:gd name="connsiteX38" fmla="*/ 2534450 w 2949931"/>
              <a:gd name="connsiteY38" fmla="*/ 2024512 h 2024512"/>
              <a:gd name="connsiteX39" fmla="*/ 2949932 w 2949931"/>
              <a:gd name="connsiteY39" fmla="*/ 2024512 h 2024512"/>
              <a:gd name="connsiteX0" fmla="*/ 0 w 2918182"/>
              <a:gd name="connsiteY0" fmla="*/ 0 h 2024512"/>
              <a:gd name="connsiteX1" fmla="*/ 311945 w 2918182"/>
              <a:gd name="connsiteY1" fmla="*/ 0 h 2024512"/>
              <a:gd name="connsiteX2" fmla="*/ 311945 w 2918182"/>
              <a:gd name="connsiteY2" fmla="*/ 98109 h 2024512"/>
              <a:gd name="connsiteX3" fmla="*/ 345949 w 2918182"/>
              <a:gd name="connsiteY3" fmla="*/ 98109 h 2024512"/>
              <a:gd name="connsiteX4" fmla="*/ 345949 w 2918182"/>
              <a:gd name="connsiteY4" fmla="*/ 143448 h 2024512"/>
              <a:gd name="connsiteX5" fmla="*/ 383732 w 2918182"/>
              <a:gd name="connsiteY5" fmla="*/ 143448 h 2024512"/>
              <a:gd name="connsiteX6" fmla="*/ 383732 w 2918182"/>
              <a:gd name="connsiteY6" fmla="*/ 426816 h 2024512"/>
              <a:gd name="connsiteX7" fmla="*/ 425292 w 2918182"/>
              <a:gd name="connsiteY7" fmla="*/ 426816 h 2024512"/>
              <a:gd name="connsiteX8" fmla="*/ 425292 w 2918182"/>
              <a:gd name="connsiteY8" fmla="*/ 604268 h 2024512"/>
              <a:gd name="connsiteX9" fmla="*/ 451740 w 2918182"/>
              <a:gd name="connsiteY9" fmla="*/ 604268 h 2024512"/>
              <a:gd name="connsiteX10" fmla="*/ 451740 w 2918182"/>
              <a:gd name="connsiteY10" fmla="*/ 732729 h 2024512"/>
              <a:gd name="connsiteX11" fmla="*/ 474410 w 2918182"/>
              <a:gd name="connsiteY11" fmla="*/ 732729 h 2024512"/>
              <a:gd name="connsiteX12" fmla="*/ 474410 w 2918182"/>
              <a:gd name="connsiteY12" fmla="*/ 781846 h 2024512"/>
              <a:gd name="connsiteX13" fmla="*/ 791657 w 2918182"/>
              <a:gd name="connsiteY13" fmla="*/ 781846 h 2024512"/>
              <a:gd name="connsiteX14" fmla="*/ 791657 w 2918182"/>
              <a:gd name="connsiteY14" fmla="*/ 830963 h 2024512"/>
              <a:gd name="connsiteX15" fmla="*/ 825661 w 2918182"/>
              <a:gd name="connsiteY15" fmla="*/ 830963 h 2024512"/>
              <a:gd name="connsiteX16" fmla="*/ 825661 w 2918182"/>
              <a:gd name="connsiteY16" fmla="*/ 925293 h 2024512"/>
              <a:gd name="connsiteX17" fmla="*/ 848330 w 2918182"/>
              <a:gd name="connsiteY17" fmla="*/ 925293 h 2024512"/>
              <a:gd name="connsiteX18" fmla="*/ 848330 w 2918182"/>
              <a:gd name="connsiteY18" fmla="*/ 1068867 h 2024512"/>
              <a:gd name="connsiteX19" fmla="*/ 871000 w 2918182"/>
              <a:gd name="connsiteY19" fmla="*/ 1068867 h 2024512"/>
              <a:gd name="connsiteX20" fmla="*/ 871000 w 2918182"/>
              <a:gd name="connsiteY20" fmla="*/ 1106649 h 2024512"/>
              <a:gd name="connsiteX21" fmla="*/ 1116460 w 2918182"/>
              <a:gd name="connsiteY21" fmla="*/ 1106649 h 2024512"/>
              <a:gd name="connsiteX22" fmla="*/ 1116460 w 2918182"/>
              <a:gd name="connsiteY22" fmla="*/ 1151988 h 2024512"/>
              <a:gd name="connsiteX23" fmla="*/ 1199582 w 2918182"/>
              <a:gd name="connsiteY23" fmla="*/ 1151988 h 2024512"/>
              <a:gd name="connsiteX24" fmla="*/ 1199582 w 2918182"/>
              <a:gd name="connsiteY24" fmla="*/ 1201106 h 2024512"/>
              <a:gd name="connsiteX25" fmla="*/ 1218473 w 2918182"/>
              <a:gd name="connsiteY25" fmla="*/ 1201106 h 2024512"/>
              <a:gd name="connsiteX26" fmla="*/ 1218473 w 2918182"/>
              <a:gd name="connsiteY26" fmla="*/ 1265336 h 2024512"/>
              <a:gd name="connsiteX27" fmla="*/ 1237364 w 2918182"/>
              <a:gd name="connsiteY27" fmla="*/ 1265336 h 2024512"/>
              <a:gd name="connsiteX28" fmla="*/ 1237364 w 2918182"/>
              <a:gd name="connsiteY28" fmla="*/ 1329440 h 2024512"/>
              <a:gd name="connsiteX29" fmla="*/ 1249832 w 2918182"/>
              <a:gd name="connsiteY29" fmla="*/ 1329440 h 2024512"/>
              <a:gd name="connsiteX30" fmla="*/ 1249832 w 2918182"/>
              <a:gd name="connsiteY30" fmla="*/ 1386114 h 2024512"/>
              <a:gd name="connsiteX31" fmla="*/ 1264945 w 2918182"/>
              <a:gd name="connsiteY31" fmla="*/ 1386114 h 2024512"/>
              <a:gd name="connsiteX32" fmla="*/ 1264945 w 2918182"/>
              <a:gd name="connsiteY32" fmla="*/ 1541022 h 2024512"/>
              <a:gd name="connsiteX33" fmla="*/ 1626398 w 2918182"/>
              <a:gd name="connsiteY33" fmla="*/ 1541022 h 2024512"/>
              <a:gd name="connsiteX34" fmla="*/ 1626398 w 2918182"/>
              <a:gd name="connsiteY34" fmla="*/ 1612809 h 2024512"/>
              <a:gd name="connsiteX35" fmla="*/ 2060771 w 2918182"/>
              <a:gd name="connsiteY35" fmla="*/ 1612809 h 2024512"/>
              <a:gd name="connsiteX36" fmla="*/ 2060771 w 2918182"/>
              <a:gd name="connsiteY36" fmla="*/ 1714822 h 2024512"/>
              <a:gd name="connsiteX37" fmla="*/ 2502700 w 2918182"/>
              <a:gd name="connsiteY37" fmla="*/ 1714822 h 2024512"/>
              <a:gd name="connsiteX38" fmla="*/ 2502700 w 2918182"/>
              <a:gd name="connsiteY38" fmla="*/ 2024512 h 2024512"/>
              <a:gd name="connsiteX39" fmla="*/ 2918182 w 2918182"/>
              <a:gd name="connsiteY39" fmla="*/ 2024512 h 202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18182" h="2024512">
                <a:moveTo>
                  <a:pt x="0" y="0"/>
                </a:moveTo>
                <a:lnTo>
                  <a:pt x="311945" y="0"/>
                </a:lnTo>
                <a:lnTo>
                  <a:pt x="311945" y="98109"/>
                </a:lnTo>
                <a:lnTo>
                  <a:pt x="345949" y="98109"/>
                </a:lnTo>
                <a:lnTo>
                  <a:pt x="345949" y="143448"/>
                </a:lnTo>
                <a:lnTo>
                  <a:pt x="383732" y="143448"/>
                </a:lnTo>
                <a:lnTo>
                  <a:pt x="383732" y="426816"/>
                </a:lnTo>
                <a:lnTo>
                  <a:pt x="425292" y="426816"/>
                </a:lnTo>
                <a:lnTo>
                  <a:pt x="425292" y="604268"/>
                </a:lnTo>
                <a:lnTo>
                  <a:pt x="451740" y="604268"/>
                </a:lnTo>
                <a:lnTo>
                  <a:pt x="451740" y="732729"/>
                </a:lnTo>
                <a:lnTo>
                  <a:pt x="474410" y="732729"/>
                </a:lnTo>
                <a:lnTo>
                  <a:pt x="474410" y="781846"/>
                </a:lnTo>
                <a:lnTo>
                  <a:pt x="791657" y="781846"/>
                </a:lnTo>
                <a:lnTo>
                  <a:pt x="791657" y="830963"/>
                </a:lnTo>
                <a:lnTo>
                  <a:pt x="825661" y="830963"/>
                </a:lnTo>
                <a:lnTo>
                  <a:pt x="825661" y="925293"/>
                </a:lnTo>
                <a:lnTo>
                  <a:pt x="848330" y="925293"/>
                </a:lnTo>
                <a:lnTo>
                  <a:pt x="848330" y="1068867"/>
                </a:lnTo>
                <a:lnTo>
                  <a:pt x="871000" y="1068867"/>
                </a:lnTo>
                <a:lnTo>
                  <a:pt x="871000" y="1106649"/>
                </a:lnTo>
                <a:lnTo>
                  <a:pt x="1116460" y="1106649"/>
                </a:lnTo>
                <a:lnTo>
                  <a:pt x="1116460" y="1151988"/>
                </a:lnTo>
                <a:lnTo>
                  <a:pt x="1199582" y="1151988"/>
                </a:lnTo>
                <a:lnTo>
                  <a:pt x="1199582" y="1201106"/>
                </a:lnTo>
                <a:lnTo>
                  <a:pt x="1218473" y="1201106"/>
                </a:lnTo>
                <a:lnTo>
                  <a:pt x="1218473" y="1265336"/>
                </a:lnTo>
                <a:lnTo>
                  <a:pt x="1237364" y="1265336"/>
                </a:lnTo>
                <a:lnTo>
                  <a:pt x="1237364" y="1329440"/>
                </a:lnTo>
                <a:lnTo>
                  <a:pt x="1249832" y="1329440"/>
                </a:lnTo>
                <a:lnTo>
                  <a:pt x="1249832" y="1386114"/>
                </a:lnTo>
                <a:lnTo>
                  <a:pt x="1264945" y="1386114"/>
                </a:lnTo>
                <a:lnTo>
                  <a:pt x="1264945" y="1541022"/>
                </a:lnTo>
                <a:lnTo>
                  <a:pt x="1626398" y="1541022"/>
                </a:lnTo>
                <a:lnTo>
                  <a:pt x="1626398" y="1612809"/>
                </a:lnTo>
                <a:lnTo>
                  <a:pt x="2060771" y="1612809"/>
                </a:lnTo>
                <a:lnTo>
                  <a:pt x="2060771" y="1714822"/>
                </a:lnTo>
                <a:lnTo>
                  <a:pt x="2502700" y="1714822"/>
                </a:lnTo>
                <a:lnTo>
                  <a:pt x="2502700" y="2024512"/>
                </a:lnTo>
                <a:lnTo>
                  <a:pt x="2918182" y="2024512"/>
                </a:lnTo>
              </a:path>
            </a:pathLst>
          </a:custGeom>
          <a:noFill/>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4" name="Freeform: Shape 73">
            <a:extLst>
              <a:ext uri="{FF2B5EF4-FFF2-40B4-BE49-F238E27FC236}">
                <a16:creationId xmlns:a16="http://schemas.microsoft.com/office/drawing/2014/main" id="{184E887E-BC7A-E5FB-137D-EE8D9CB27911}"/>
              </a:ext>
            </a:extLst>
          </p:cNvPr>
          <p:cNvSpPr/>
          <p:nvPr/>
        </p:nvSpPr>
        <p:spPr>
          <a:xfrm>
            <a:off x="3648667" y="3570343"/>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5" name="Freeform: Shape 74">
            <a:extLst>
              <a:ext uri="{FF2B5EF4-FFF2-40B4-BE49-F238E27FC236}">
                <a16:creationId xmlns:a16="http://schemas.microsoft.com/office/drawing/2014/main" id="{FCDADE73-265C-215C-6980-38DDA440B385}"/>
              </a:ext>
            </a:extLst>
          </p:cNvPr>
          <p:cNvSpPr/>
          <p:nvPr/>
        </p:nvSpPr>
        <p:spPr>
          <a:xfrm>
            <a:off x="3214298" y="3295680"/>
            <a:ext cx="12704" cy="46111"/>
          </a:xfrm>
          <a:custGeom>
            <a:avLst/>
            <a:gdLst>
              <a:gd name="connsiteX0" fmla="*/ 0 w 12594"/>
              <a:gd name="connsiteY0" fmla="*/ 0 h 52013"/>
              <a:gd name="connsiteX1" fmla="*/ 0 w 12594"/>
              <a:gd name="connsiteY1" fmla="*/ 52014 h 52013"/>
            </a:gdLst>
            <a:ahLst/>
            <a:cxnLst>
              <a:cxn ang="0">
                <a:pos x="connsiteX0" y="connsiteY0"/>
              </a:cxn>
              <a:cxn ang="0">
                <a:pos x="connsiteX1" y="connsiteY1"/>
              </a:cxn>
            </a:cxnLst>
            <a:rect l="l" t="t" r="r" b="b"/>
            <a:pathLst>
              <a:path w="12594" h="52013">
                <a:moveTo>
                  <a:pt x="0" y="0"/>
                </a:moveTo>
                <a:lnTo>
                  <a:pt x="0" y="52014"/>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6" name="Freeform: Shape 75">
            <a:extLst>
              <a:ext uri="{FF2B5EF4-FFF2-40B4-BE49-F238E27FC236}">
                <a16:creationId xmlns:a16="http://schemas.microsoft.com/office/drawing/2014/main" id="{8C9165B9-5B88-8A7E-B018-7E1C7D839D31}"/>
              </a:ext>
            </a:extLst>
          </p:cNvPr>
          <p:cNvSpPr/>
          <p:nvPr/>
        </p:nvSpPr>
        <p:spPr>
          <a:xfrm>
            <a:off x="2837098" y="3295680"/>
            <a:ext cx="12704" cy="46111"/>
          </a:xfrm>
          <a:custGeom>
            <a:avLst/>
            <a:gdLst>
              <a:gd name="connsiteX0" fmla="*/ 0 w 12594"/>
              <a:gd name="connsiteY0" fmla="*/ 0 h 52013"/>
              <a:gd name="connsiteX1" fmla="*/ 0 w 12594"/>
              <a:gd name="connsiteY1" fmla="*/ 52014 h 52013"/>
            </a:gdLst>
            <a:ahLst/>
            <a:cxnLst>
              <a:cxn ang="0">
                <a:pos x="connsiteX0" y="connsiteY0"/>
              </a:cxn>
              <a:cxn ang="0">
                <a:pos x="connsiteX1" y="connsiteY1"/>
              </a:cxn>
            </a:cxnLst>
            <a:rect l="l" t="t" r="r" b="b"/>
            <a:pathLst>
              <a:path w="12594" h="52013">
                <a:moveTo>
                  <a:pt x="0" y="0"/>
                </a:moveTo>
                <a:lnTo>
                  <a:pt x="0" y="52014"/>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7" name="Freeform: Shape 76">
            <a:extLst>
              <a:ext uri="{FF2B5EF4-FFF2-40B4-BE49-F238E27FC236}">
                <a16:creationId xmlns:a16="http://schemas.microsoft.com/office/drawing/2014/main" id="{7D955DC3-53C4-36B2-AB85-1CDE17F24D49}"/>
              </a:ext>
            </a:extLst>
          </p:cNvPr>
          <p:cNvSpPr/>
          <p:nvPr/>
        </p:nvSpPr>
        <p:spPr>
          <a:xfrm>
            <a:off x="2814230" y="3295680"/>
            <a:ext cx="12704" cy="46111"/>
          </a:xfrm>
          <a:custGeom>
            <a:avLst/>
            <a:gdLst>
              <a:gd name="connsiteX0" fmla="*/ 0 w 12594"/>
              <a:gd name="connsiteY0" fmla="*/ 0 h 52013"/>
              <a:gd name="connsiteX1" fmla="*/ 0 w 12594"/>
              <a:gd name="connsiteY1" fmla="*/ 52014 h 52013"/>
            </a:gdLst>
            <a:ahLst/>
            <a:cxnLst>
              <a:cxn ang="0">
                <a:pos x="connsiteX0" y="connsiteY0"/>
              </a:cxn>
              <a:cxn ang="0">
                <a:pos x="connsiteX1" y="connsiteY1"/>
              </a:cxn>
            </a:cxnLst>
            <a:rect l="l" t="t" r="r" b="b"/>
            <a:pathLst>
              <a:path w="12594" h="52013">
                <a:moveTo>
                  <a:pt x="0" y="0"/>
                </a:moveTo>
                <a:lnTo>
                  <a:pt x="0" y="52014"/>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8" name="Freeform: Shape 77">
            <a:extLst>
              <a:ext uri="{FF2B5EF4-FFF2-40B4-BE49-F238E27FC236}">
                <a16:creationId xmlns:a16="http://schemas.microsoft.com/office/drawing/2014/main" id="{FA3891C8-CA7E-988F-3B80-DCA13FF01E93}"/>
              </a:ext>
            </a:extLst>
          </p:cNvPr>
          <p:cNvSpPr/>
          <p:nvPr/>
        </p:nvSpPr>
        <p:spPr>
          <a:xfrm>
            <a:off x="2814230" y="3205354"/>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79" name="Freeform: Shape 78">
            <a:extLst>
              <a:ext uri="{FF2B5EF4-FFF2-40B4-BE49-F238E27FC236}">
                <a16:creationId xmlns:a16="http://schemas.microsoft.com/office/drawing/2014/main" id="{7BE532C8-FB81-E52B-E888-C73C1B1F3FE9}"/>
              </a:ext>
            </a:extLst>
          </p:cNvPr>
          <p:cNvSpPr/>
          <p:nvPr/>
        </p:nvSpPr>
        <p:spPr>
          <a:xfrm>
            <a:off x="2783739" y="3205354"/>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0" name="Freeform: Shape 79">
            <a:extLst>
              <a:ext uri="{FF2B5EF4-FFF2-40B4-BE49-F238E27FC236}">
                <a16:creationId xmlns:a16="http://schemas.microsoft.com/office/drawing/2014/main" id="{CA063C32-D96F-B08A-E86E-2ADD4352E85B}"/>
              </a:ext>
            </a:extLst>
          </p:cNvPr>
          <p:cNvSpPr/>
          <p:nvPr/>
        </p:nvSpPr>
        <p:spPr>
          <a:xfrm>
            <a:off x="2417974" y="3205354"/>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1" name="Freeform: Shape 80">
            <a:extLst>
              <a:ext uri="{FF2B5EF4-FFF2-40B4-BE49-F238E27FC236}">
                <a16:creationId xmlns:a16="http://schemas.microsoft.com/office/drawing/2014/main" id="{B1B95801-03BD-CE96-43F2-41E839DDE012}"/>
              </a:ext>
            </a:extLst>
          </p:cNvPr>
          <p:cNvSpPr/>
          <p:nvPr/>
        </p:nvSpPr>
        <p:spPr>
          <a:xfrm>
            <a:off x="2376049" y="3205354"/>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2" name="Freeform: Shape 81">
            <a:extLst>
              <a:ext uri="{FF2B5EF4-FFF2-40B4-BE49-F238E27FC236}">
                <a16:creationId xmlns:a16="http://schemas.microsoft.com/office/drawing/2014/main" id="{692BF024-3DFD-BEFE-DC54-F5ED4A017A56}"/>
              </a:ext>
            </a:extLst>
          </p:cNvPr>
          <p:cNvSpPr/>
          <p:nvPr/>
        </p:nvSpPr>
        <p:spPr>
          <a:xfrm>
            <a:off x="2040775" y="3141712"/>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3" name="Freeform: Shape 82">
            <a:extLst>
              <a:ext uri="{FF2B5EF4-FFF2-40B4-BE49-F238E27FC236}">
                <a16:creationId xmlns:a16="http://schemas.microsoft.com/office/drawing/2014/main" id="{4CE861C8-F8A7-CDED-D314-A334FF60E2D8}"/>
              </a:ext>
            </a:extLst>
          </p:cNvPr>
          <p:cNvSpPr/>
          <p:nvPr/>
        </p:nvSpPr>
        <p:spPr>
          <a:xfrm>
            <a:off x="2011427" y="3141712"/>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4" name="Freeform: Shape 83">
            <a:extLst>
              <a:ext uri="{FF2B5EF4-FFF2-40B4-BE49-F238E27FC236}">
                <a16:creationId xmlns:a16="http://schemas.microsoft.com/office/drawing/2014/main" id="{907E1937-EFF5-1438-91DD-690FBD7662AA}"/>
              </a:ext>
            </a:extLst>
          </p:cNvPr>
          <p:cNvSpPr/>
          <p:nvPr/>
        </p:nvSpPr>
        <p:spPr>
          <a:xfrm>
            <a:off x="1861640" y="2796820"/>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5" name="Freeform: Shape 84">
            <a:extLst>
              <a:ext uri="{FF2B5EF4-FFF2-40B4-BE49-F238E27FC236}">
                <a16:creationId xmlns:a16="http://schemas.microsoft.com/office/drawing/2014/main" id="{27482672-607E-9615-0DE1-78FE316DFC7D}"/>
              </a:ext>
            </a:extLst>
          </p:cNvPr>
          <p:cNvSpPr/>
          <p:nvPr/>
        </p:nvSpPr>
        <p:spPr>
          <a:xfrm>
            <a:off x="1533988" y="2512108"/>
            <a:ext cx="12704" cy="46111"/>
          </a:xfrm>
          <a:custGeom>
            <a:avLst/>
            <a:gdLst>
              <a:gd name="connsiteX0" fmla="*/ 0 w 12594"/>
              <a:gd name="connsiteY0" fmla="*/ 0 h 52013"/>
              <a:gd name="connsiteX1" fmla="*/ 0 w 12594"/>
              <a:gd name="connsiteY1" fmla="*/ 52014 h 52013"/>
            </a:gdLst>
            <a:ahLst/>
            <a:cxnLst>
              <a:cxn ang="0">
                <a:pos x="connsiteX0" y="connsiteY0"/>
              </a:cxn>
              <a:cxn ang="0">
                <a:pos x="connsiteX1" y="connsiteY1"/>
              </a:cxn>
            </a:cxnLst>
            <a:rect l="l" t="t" r="r" b="b"/>
            <a:pathLst>
              <a:path w="12594" h="52013">
                <a:moveTo>
                  <a:pt x="0" y="0"/>
                </a:moveTo>
                <a:lnTo>
                  <a:pt x="0" y="52014"/>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6" name="Freeform: Shape 85">
            <a:extLst>
              <a:ext uri="{FF2B5EF4-FFF2-40B4-BE49-F238E27FC236}">
                <a16:creationId xmlns:a16="http://schemas.microsoft.com/office/drawing/2014/main" id="{1D07BA73-9AFA-4282-5C21-4FF27948340F}"/>
              </a:ext>
            </a:extLst>
          </p:cNvPr>
          <p:cNvSpPr/>
          <p:nvPr/>
        </p:nvSpPr>
        <p:spPr>
          <a:xfrm>
            <a:off x="1213959" y="2468676"/>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7" name="Freeform: Shape 86">
            <a:extLst>
              <a:ext uri="{FF2B5EF4-FFF2-40B4-BE49-F238E27FC236}">
                <a16:creationId xmlns:a16="http://schemas.microsoft.com/office/drawing/2014/main" id="{2B99B0DD-CCC3-C015-BD7E-9068FD0B8717}"/>
              </a:ext>
            </a:extLst>
          </p:cNvPr>
          <p:cNvSpPr/>
          <p:nvPr/>
        </p:nvSpPr>
        <p:spPr>
          <a:xfrm>
            <a:off x="1084373" y="1902713"/>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8" name="Freeform: Shape 87">
            <a:extLst>
              <a:ext uri="{FF2B5EF4-FFF2-40B4-BE49-F238E27FC236}">
                <a16:creationId xmlns:a16="http://schemas.microsoft.com/office/drawing/2014/main" id="{1AFECAA7-F0CA-1438-8E51-655E1DEEC648}"/>
              </a:ext>
            </a:extLst>
          </p:cNvPr>
          <p:cNvSpPr/>
          <p:nvPr/>
        </p:nvSpPr>
        <p:spPr>
          <a:xfrm>
            <a:off x="1965055" y="3003934"/>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89" name="Freeform: Shape 88">
            <a:extLst>
              <a:ext uri="{FF2B5EF4-FFF2-40B4-BE49-F238E27FC236}">
                <a16:creationId xmlns:a16="http://schemas.microsoft.com/office/drawing/2014/main" id="{15387489-21BF-DF25-EC96-95D52FB9431C}"/>
              </a:ext>
            </a:extLst>
          </p:cNvPr>
          <p:cNvSpPr/>
          <p:nvPr/>
        </p:nvSpPr>
        <p:spPr>
          <a:xfrm>
            <a:off x="1953621" y="2963739"/>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0" name="Freeform: Shape 89">
            <a:extLst>
              <a:ext uri="{FF2B5EF4-FFF2-40B4-BE49-F238E27FC236}">
                <a16:creationId xmlns:a16="http://schemas.microsoft.com/office/drawing/2014/main" id="{6E1FB86A-9D85-D26A-A486-9DBCAF1DE1C9}"/>
              </a:ext>
            </a:extLst>
          </p:cNvPr>
          <p:cNvSpPr/>
          <p:nvPr/>
        </p:nvSpPr>
        <p:spPr>
          <a:xfrm>
            <a:off x="1938376" y="292030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1" name="Freeform: Shape 90">
            <a:extLst>
              <a:ext uri="{FF2B5EF4-FFF2-40B4-BE49-F238E27FC236}">
                <a16:creationId xmlns:a16="http://schemas.microsoft.com/office/drawing/2014/main" id="{347DE4E8-4136-22BF-C1D6-0A96283992BF}"/>
              </a:ext>
            </a:extLst>
          </p:cNvPr>
          <p:cNvSpPr/>
          <p:nvPr/>
        </p:nvSpPr>
        <p:spPr>
          <a:xfrm>
            <a:off x="1919319" y="2863365"/>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2" name="Freeform: Shape 91">
            <a:extLst>
              <a:ext uri="{FF2B5EF4-FFF2-40B4-BE49-F238E27FC236}">
                <a16:creationId xmlns:a16="http://schemas.microsoft.com/office/drawing/2014/main" id="{B4749DEF-23A6-6BC2-4F90-9158FD974BB9}"/>
              </a:ext>
            </a:extLst>
          </p:cNvPr>
          <p:cNvSpPr/>
          <p:nvPr/>
        </p:nvSpPr>
        <p:spPr>
          <a:xfrm>
            <a:off x="1980301" y="3111119"/>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3" name="Freeform: Shape 92">
            <a:extLst>
              <a:ext uri="{FF2B5EF4-FFF2-40B4-BE49-F238E27FC236}">
                <a16:creationId xmlns:a16="http://schemas.microsoft.com/office/drawing/2014/main" id="{D92FF28B-4F21-A1EC-0D5D-F4B1309F9DDF}"/>
              </a:ext>
            </a:extLst>
          </p:cNvPr>
          <p:cNvSpPr/>
          <p:nvPr/>
        </p:nvSpPr>
        <p:spPr>
          <a:xfrm>
            <a:off x="1985255" y="3164712"/>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4" name="Freeform: Shape 93">
            <a:extLst>
              <a:ext uri="{FF2B5EF4-FFF2-40B4-BE49-F238E27FC236}">
                <a16:creationId xmlns:a16="http://schemas.microsoft.com/office/drawing/2014/main" id="{36F17F6C-9AA6-28A5-39B3-C5E74E27C9B5}"/>
              </a:ext>
            </a:extLst>
          </p:cNvPr>
          <p:cNvSpPr/>
          <p:nvPr/>
        </p:nvSpPr>
        <p:spPr>
          <a:xfrm>
            <a:off x="2349877" y="3228354"/>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5" name="Freeform: Shape 94">
            <a:extLst>
              <a:ext uri="{FF2B5EF4-FFF2-40B4-BE49-F238E27FC236}">
                <a16:creationId xmlns:a16="http://schemas.microsoft.com/office/drawing/2014/main" id="{319873CB-1A18-2A06-1B01-99E85468EF68}"/>
              </a:ext>
            </a:extLst>
          </p:cNvPr>
          <p:cNvSpPr/>
          <p:nvPr/>
        </p:nvSpPr>
        <p:spPr>
          <a:xfrm>
            <a:off x="2788059" y="3318792"/>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6" name="Freeform: Shape 95">
            <a:extLst>
              <a:ext uri="{FF2B5EF4-FFF2-40B4-BE49-F238E27FC236}">
                <a16:creationId xmlns:a16="http://schemas.microsoft.com/office/drawing/2014/main" id="{8EBBE821-8097-DE21-0041-654F67013132}"/>
              </a:ext>
            </a:extLst>
          </p:cNvPr>
          <p:cNvSpPr/>
          <p:nvPr/>
        </p:nvSpPr>
        <p:spPr>
          <a:xfrm>
            <a:off x="3233863" y="3593343"/>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7" name="Freeform: Shape 96">
            <a:extLst>
              <a:ext uri="{FF2B5EF4-FFF2-40B4-BE49-F238E27FC236}">
                <a16:creationId xmlns:a16="http://schemas.microsoft.com/office/drawing/2014/main" id="{DC5C2F63-38AB-A9A0-0FDF-7FA81000684C}"/>
              </a:ext>
            </a:extLst>
          </p:cNvPr>
          <p:cNvSpPr/>
          <p:nvPr/>
        </p:nvSpPr>
        <p:spPr>
          <a:xfrm>
            <a:off x="1835468" y="2819821"/>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8" name="Freeform: Shape 97">
            <a:extLst>
              <a:ext uri="{FF2B5EF4-FFF2-40B4-BE49-F238E27FC236}">
                <a16:creationId xmlns:a16="http://schemas.microsoft.com/office/drawing/2014/main" id="{2A26A456-B3D5-9429-3EAB-E8AEB6819907}"/>
              </a:ext>
            </a:extLst>
          </p:cNvPr>
          <p:cNvSpPr/>
          <p:nvPr/>
        </p:nvSpPr>
        <p:spPr>
          <a:xfrm>
            <a:off x="1587729" y="2779626"/>
            <a:ext cx="52469" cy="11165"/>
          </a:xfrm>
          <a:custGeom>
            <a:avLst/>
            <a:gdLst>
              <a:gd name="connsiteX0" fmla="*/ 0 w 52013"/>
              <a:gd name="connsiteY0" fmla="*/ 0 h 12594"/>
              <a:gd name="connsiteX1" fmla="*/ 52014 w 52013"/>
              <a:gd name="connsiteY1" fmla="*/ 0 h 12594"/>
            </a:gdLst>
            <a:ahLst/>
            <a:cxnLst>
              <a:cxn ang="0">
                <a:pos x="connsiteX0" y="connsiteY0"/>
              </a:cxn>
              <a:cxn ang="0">
                <a:pos x="connsiteX1" y="connsiteY1"/>
              </a:cxn>
            </a:cxnLst>
            <a:rect l="l" t="t" r="r" b="b"/>
            <a:pathLst>
              <a:path w="52013" h="12594">
                <a:moveTo>
                  <a:pt x="0" y="0"/>
                </a:moveTo>
                <a:lnTo>
                  <a:pt x="52014"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99" name="Freeform: Shape 98">
            <a:extLst>
              <a:ext uri="{FF2B5EF4-FFF2-40B4-BE49-F238E27FC236}">
                <a16:creationId xmlns:a16="http://schemas.microsoft.com/office/drawing/2014/main" id="{98785ACF-6F07-34EC-2698-629768603436}"/>
              </a:ext>
            </a:extLst>
          </p:cNvPr>
          <p:cNvSpPr/>
          <p:nvPr/>
        </p:nvSpPr>
        <p:spPr>
          <a:xfrm>
            <a:off x="1564987" y="2746130"/>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0" name="Freeform: Shape 99">
            <a:extLst>
              <a:ext uri="{FF2B5EF4-FFF2-40B4-BE49-F238E27FC236}">
                <a16:creationId xmlns:a16="http://schemas.microsoft.com/office/drawing/2014/main" id="{BD846B4F-1917-DCB4-2418-2199BB23140A}"/>
              </a:ext>
            </a:extLst>
          </p:cNvPr>
          <p:cNvSpPr/>
          <p:nvPr/>
        </p:nvSpPr>
        <p:spPr>
          <a:xfrm>
            <a:off x="1564987" y="269923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1" name="Freeform: Shape 100">
            <a:extLst>
              <a:ext uri="{FF2B5EF4-FFF2-40B4-BE49-F238E27FC236}">
                <a16:creationId xmlns:a16="http://schemas.microsoft.com/office/drawing/2014/main" id="{B9AB3B06-885E-AC21-9D5C-393D5005D8F8}"/>
              </a:ext>
            </a:extLst>
          </p:cNvPr>
          <p:cNvSpPr/>
          <p:nvPr/>
        </p:nvSpPr>
        <p:spPr>
          <a:xfrm>
            <a:off x="1542119" y="2618848"/>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2" name="Freeform: Shape 101">
            <a:extLst>
              <a:ext uri="{FF2B5EF4-FFF2-40B4-BE49-F238E27FC236}">
                <a16:creationId xmlns:a16="http://schemas.microsoft.com/office/drawing/2014/main" id="{64D486E2-9B6B-76A1-EAD5-C4A10D7B1447}"/>
              </a:ext>
            </a:extLst>
          </p:cNvPr>
          <p:cNvSpPr/>
          <p:nvPr/>
        </p:nvSpPr>
        <p:spPr>
          <a:xfrm>
            <a:off x="1542119" y="2575415"/>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3" name="Freeform: Shape 102">
            <a:extLst>
              <a:ext uri="{FF2B5EF4-FFF2-40B4-BE49-F238E27FC236}">
                <a16:creationId xmlns:a16="http://schemas.microsoft.com/office/drawing/2014/main" id="{D69041F3-E27F-0E84-59F4-AE91E6356EC3}"/>
              </a:ext>
            </a:extLst>
          </p:cNvPr>
          <p:cNvSpPr/>
          <p:nvPr/>
        </p:nvSpPr>
        <p:spPr>
          <a:xfrm>
            <a:off x="1507816" y="2535220"/>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4" name="Freeform: Shape 103">
            <a:extLst>
              <a:ext uri="{FF2B5EF4-FFF2-40B4-BE49-F238E27FC236}">
                <a16:creationId xmlns:a16="http://schemas.microsoft.com/office/drawing/2014/main" id="{FC305F22-67B1-FDF3-8E3F-03CC8679BED4}"/>
              </a:ext>
            </a:extLst>
          </p:cNvPr>
          <p:cNvSpPr/>
          <p:nvPr/>
        </p:nvSpPr>
        <p:spPr>
          <a:xfrm>
            <a:off x="1187662" y="2491676"/>
            <a:ext cx="52469" cy="11165"/>
          </a:xfrm>
          <a:custGeom>
            <a:avLst/>
            <a:gdLst>
              <a:gd name="connsiteX0" fmla="*/ 0 w 52013"/>
              <a:gd name="connsiteY0" fmla="*/ 0 h 12594"/>
              <a:gd name="connsiteX1" fmla="*/ 52014 w 52013"/>
              <a:gd name="connsiteY1" fmla="*/ 0 h 12594"/>
            </a:gdLst>
            <a:ahLst/>
            <a:cxnLst>
              <a:cxn ang="0">
                <a:pos x="connsiteX0" y="connsiteY0"/>
              </a:cxn>
              <a:cxn ang="0">
                <a:pos x="connsiteX1" y="connsiteY1"/>
              </a:cxn>
            </a:cxnLst>
            <a:rect l="l" t="t" r="r" b="b"/>
            <a:pathLst>
              <a:path w="52013" h="12594">
                <a:moveTo>
                  <a:pt x="0" y="0"/>
                </a:moveTo>
                <a:lnTo>
                  <a:pt x="52014"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5" name="Freeform: Shape 104">
            <a:extLst>
              <a:ext uri="{FF2B5EF4-FFF2-40B4-BE49-F238E27FC236}">
                <a16:creationId xmlns:a16="http://schemas.microsoft.com/office/drawing/2014/main" id="{87F2A634-54B6-5403-76C4-F008B8040ADF}"/>
              </a:ext>
            </a:extLst>
          </p:cNvPr>
          <p:cNvSpPr/>
          <p:nvPr/>
        </p:nvSpPr>
        <p:spPr>
          <a:xfrm>
            <a:off x="1187662" y="2448132"/>
            <a:ext cx="52469" cy="11165"/>
          </a:xfrm>
          <a:custGeom>
            <a:avLst/>
            <a:gdLst>
              <a:gd name="connsiteX0" fmla="*/ 0 w 52013"/>
              <a:gd name="connsiteY0" fmla="*/ 0 h 12594"/>
              <a:gd name="connsiteX1" fmla="*/ 52014 w 52013"/>
              <a:gd name="connsiteY1" fmla="*/ 0 h 12594"/>
            </a:gdLst>
            <a:ahLst/>
            <a:cxnLst>
              <a:cxn ang="0">
                <a:pos x="connsiteX0" y="connsiteY0"/>
              </a:cxn>
              <a:cxn ang="0">
                <a:pos x="connsiteX1" y="connsiteY1"/>
              </a:cxn>
            </a:cxnLst>
            <a:rect l="l" t="t" r="r" b="b"/>
            <a:pathLst>
              <a:path w="52013" h="12594">
                <a:moveTo>
                  <a:pt x="0" y="0"/>
                </a:moveTo>
                <a:lnTo>
                  <a:pt x="52014"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6" name="Freeform: Shape 105">
            <a:extLst>
              <a:ext uri="{FF2B5EF4-FFF2-40B4-BE49-F238E27FC236}">
                <a16:creationId xmlns:a16="http://schemas.microsoft.com/office/drawing/2014/main" id="{031DF75F-D4A5-4B80-DA97-704E49517B23}"/>
              </a:ext>
            </a:extLst>
          </p:cNvPr>
          <p:cNvSpPr/>
          <p:nvPr/>
        </p:nvSpPr>
        <p:spPr>
          <a:xfrm>
            <a:off x="1164920" y="241128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7" name="Freeform: Shape 106">
            <a:extLst>
              <a:ext uri="{FF2B5EF4-FFF2-40B4-BE49-F238E27FC236}">
                <a16:creationId xmlns:a16="http://schemas.microsoft.com/office/drawing/2014/main" id="{E2110DE8-6890-2DE4-4B9C-E4D0AF988F56}"/>
              </a:ext>
            </a:extLst>
          </p:cNvPr>
          <p:cNvSpPr/>
          <p:nvPr/>
        </p:nvSpPr>
        <p:spPr>
          <a:xfrm>
            <a:off x="1164920" y="233424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8" name="Freeform: Shape 107">
            <a:extLst>
              <a:ext uri="{FF2B5EF4-FFF2-40B4-BE49-F238E27FC236}">
                <a16:creationId xmlns:a16="http://schemas.microsoft.com/office/drawing/2014/main" id="{3025E04E-965F-6125-68E7-824032FB8E46}"/>
              </a:ext>
            </a:extLst>
          </p:cNvPr>
          <p:cNvSpPr/>
          <p:nvPr/>
        </p:nvSpPr>
        <p:spPr>
          <a:xfrm>
            <a:off x="1138240" y="2287354"/>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09" name="Freeform: Shape 108">
            <a:extLst>
              <a:ext uri="{FF2B5EF4-FFF2-40B4-BE49-F238E27FC236}">
                <a16:creationId xmlns:a16="http://schemas.microsoft.com/office/drawing/2014/main" id="{806B1472-A89B-BB06-5CFB-AE9256AAB9B8}"/>
              </a:ext>
            </a:extLst>
          </p:cNvPr>
          <p:cNvSpPr/>
          <p:nvPr/>
        </p:nvSpPr>
        <p:spPr>
          <a:xfrm>
            <a:off x="1092503" y="212668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0" name="Freeform: Shape 109">
            <a:extLst>
              <a:ext uri="{FF2B5EF4-FFF2-40B4-BE49-F238E27FC236}">
                <a16:creationId xmlns:a16="http://schemas.microsoft.com/office/drawing/2014/main" id="{B726A867-56EE-DBE0-961D-27FE8D0DC712}"/>
              </a:ext>
            </a:extLst>
          </p:cNvPr>
          <p:cNvSpPr/>
          <p:nvPr/>
        </p:nvSpPr>
        <p:spPr>
          <a:xfrm>
            <a:off x="1092503" y="2049647"/>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1" name="Freeform: Shape 110">
            <a:extLst>
              <a:ext uri="{FF2B5EF4-FFF2-40B4-BE49-F238E27FC236}">
                <a16:creationId xmlns:a16="http://schemas.microsoft.com/office/drawing/2014/main" id="{9304E074-49E2-8744-D4CD-860CF9FD384D}"/>
              </a:ext>
            </a:extLst>
          </p:cNvPr>
          <p:cNvSpPr/>
          <p:nvPr/>
        </p:nvSpPr>
        <p:spPr>
          <a:xfrm>
            <a:off x="1092503" y="1959209"/>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2" name="Freeform: Shape 111">
            <a:extLst>
              <a:ext uri="{FF2B5EF4-FFF2-40B4-BE49-F238E27FC236}">
                <a16:creationId xmlns:a16="http://schemas.microsoft.com/office/drawing/2014/main" id="{A9169597-8BD6-ED93-F8CC-6C2413463E42}"/>
              </a:ext>
            </a:extLst>
          </p:cNvPr>
          <p:cNvSpPr/>
          <p:nvPr/>
        </p:nvSpPr>
        <p:spPr>
          <a:xfrm>
            <a:off x="1023899" y="1885519"/>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3" name="Freeform: Shape 112">
            <a:extLst>
              <a:ext uri="{FF2B5EF4-FFF2-40B4-BE49-F238E27FC236}">
                <a16:creationId xmlns:a16="http://schemas.microsoft.com/office/drawing/2014/main" id="{37467205-B267-0600-EF63-2232DF775F69}"/>
              </a:ext>
            </a:extLst>
          </p:cNvPr>
          <p:cNvSpPr/>
          <p:nvPr/>
        </p:nvSpPr>
        <p:spPr>
          <a:xfrm>
            <a:off x="1023899" y="1845325"/>
            <a:ext cx="52342" cy="11165"/>
          </a:xfrm>
          <a:custGeom>
            <a:avLst/>
            <a:gdLst>
              <a:gd name="connsiteX0" fmla="*/ 0 w 51887"/>
              <a:gd name="connsiteY0" fmla="*/ 0 h 12594"/>
              <a:gd name="connsiteX1" fmla="*/ 51888 w 51887"/>
              <a:gd name="connsiteY1" fmla="*/ 0 h 12594"/>
            </a:gdLst>
            <a:ahLst/>
            <a:cxnLst>
              <a:cxn ang="0">
                <a:pos x="connsiteX0" y="connsiteY0"/>
              </a:cxn>
              <a:cxn ang="0">
                <a:pos x="connsiteX1" y="connsiteY1"/>
              </a:cxn>
            </a:cxnLst>
            <a:rect l="l" t="t" r="r" b="b"/>
            <a:pathLst>
              <a:path w="51887" h="12594">
                <a:moveTo>
                  <a:pt x="0" y="0"/>
                </a:moveTo>
                <a:lnTo>
                  <a:pt x="51888" y="0"/>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4" name="Freeform: Shape 113">
            <a:extLst>
              <a:ext uri="{FF2B5EF4-FFF2-40B4-BE49-F238E27FC236}">
                <a16:creationId xmlns:a16="http://schemas.microsoft.com/office/drawing/2014/main" id="{DE3DB4D8-3466-78EC-E5AE-8062A48DF41E}"/>
              </a:ext>
            </a:extLst>
          </p:cNvPr>
          <p:cNvSpPr/>
          <p:nvPr/>
        </p:nvSpPr>
        <p:spPr>
          <a:xfrm>
            <a:off x="3260034" y="3570343"/>
            <a:ext cx="12704" cy="46000"/>
          </a:xfrm>
          <a:custGeom>
            <a:avLst/>
            <a:gdLst>
              <a:gd name="connsiteX0" fmla="*/ 0 w 12594"/>
              <a:gd name="connsiteY0" fmla="*/ 0 h 51887"/>
              <a:gd name="connsiteX1" fmla="*/ 0 w 12594"/>
              <a:gd name="connsiteY1" fmla="*/ 51888 h 51887"/>
            </a:gdLst>
            <a:ahLst/>
            <a:cxnLst>
              <a:cxn ang="0">
                <a:pos x="connsiteX0" y="connsiteY0"/>
              </a:cxn>
              <a:cxn ang="0">
                <a:pos x="connsiteX1" y="connsiteY1"/>
              </a:cxn>
            </a:cxnLst>
            <a:rect l="l" t="t" r="r" b="b"/>
            <a:pathLst>
              <a:path w="12594" h="51887">
                <a:moveTo>
                  <a:pt x="0" y="0"/>
                </a:moveTo>
                <a:lnTo>
                  <a:pt x="0" y="51888"/>
                </a:lnTo>
              </a:path>
            </a:pathLst>
          </a:custGeom>
          <a:ln w="18883" cap="sq">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5" name="Freeform: Shape 114">
            <a:extLst>
              <a:ext uri="{FF2B5EF4-FFF2-40B4-BE49-F238E27FC236}">
                <a16:creationId xmlns:a16="http://schemas.microsoft.com/office/drawing/2014/main" id="{25A35860-0915-2E94-225B-54AD0CA22F22}"/>
              </a:ext>
            </a:extLst>
          </p:cNvPr>
          <p:cNvSpPr/>
          <p:nvPr/>
        </p:nvSpPr>
        <p:spPr>
          <a:xfrm>
            <a:off x="2115731" y="358273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6" name="Freeform: Shape 115">
            <a:extLst>
              <a:ext uri="{FF2B5EF4-FFF2-40B4-BE49-F238E27FC236}">
                <a16:creationId xmlns:a16="http://schemas.microsoft.com/office/drawing/2014/main" id="{A1725DAA-20FC-80C0-D309-06EFA85FFFB0}"/>
              </a:ext>
            </a:extLst>
          </p:cNvPr>
          <p:cNvSpPr/>
          <p:nvPr/>
        </p:nvSpPr>
        <p:spPr>
          <a:xfrm>
            <a:off x="2049922" y="358273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7" name="Freeform: Shape 116">
            <a:extLst>
              <a:ext uri="{FF2B5EF4-FFF2-40B4-BE49-F238E27FC236}">
                <a16:creationId xmlns:a16="http://schemas.microsoft.com/office/drawing/2014/main" id="{A103B4D8-7604-6916-D6A5-1DC1E7FDAB69}"/>
              </a:ext>
            </a:extLst>
          </p:cNvPr>
          <p:cNvSpPr/>
          <p:nvPr/>
        </p:nvSpPr>
        <p:spPr>
          <a:xfrm>
            <a:off x="2028705" y="358273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8" name="Freeform: Shape 117">
            <a:extLst>
              <a:ext uri="{FF2B5EF4-FFF2-40B4-BE49-F238E27FC236}">
                <a16:creationId xmlns:a16="http://schemas.microsoft.com/office/drawing/2014/main" id="{D5CD4A31-5A5A-6C5E-99A7-C7A4D6006246}"/>
              </a:ext>
            </a:extLst>
          </p:cNvPr>
          <p:cNvSpPr/>
          <p:nvPr/>
        </p:nvSpPr>
        <p:spPr>
          <a:xfrm>
            <a:off x="2006472" y="358273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19" name="Freeform: Shape 118">
            <a:extLst>
              <a:ext uri="{FF2B5EF4-FFF2-40B4-BE49-F238E27FC236}">
                <a16:creationId xmlns:a16="http://schemas.microsoft.com/office/drawing/2014/main" id="{FD2EF778-1F5F-89C2-328F-C67B3E18F740}"/>
              </a:ext>
            </a:extLst>
          </p:cNvPr>
          <p:cNvSpPr/>
          <p:nvPr/>
        </p:nvSpPr>
        <p:spPr>
          <a:xfrm>
            <a:off x="1949429" y="323114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0" name="Freeform: Shape 119">
            <a:extLst>
              <a:ext uri="{FF2B5EF4-FFF2-40B4-BE49-F238E27FC236}">
                <a16:creationId xmlns:a16="http://schemas.microsoft.com/office/drawing/2014/main" id="{CFA44B4E-ECB2-E1E4-2E58-E3A8049F6009}"/>
              </a:ext>
            </a:extLst>
          </p:cNvPr>
          <p:cNvSpPr/>
          <p:nvPr/>
        </p:nvSpPr>
        <p:spPr>
          <a:xfrm>
            <a:off x="1842583" y="3231146"/>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1" name="Freeform: Shape 120">
            <a:extLst>
              <a:ext uri="{FF2B5EF4-FFF2-40B4-BE49-F238E27FC236}">
                <a16:creationId xmlns:a16="http://schemas.microsoft.com/office/drawing/2014/main" id="{0F539EDB-1ACB-6B64-2D06-019A970E175C}"/>
              </a:ext>
            </a:extLst>
          </p:cNvPr>
          <p:cNvSpPr/>
          <p:nvPr/>
        </p:nvSpPr>
        <p:spPr>
          <a:xfrm>
            <a:off x="1614027" y="3157455"/>
            <a:ext cx="12704" cy="34611"/>
          </a:xfrm>
          <a:custGeom>
            <a:avLst/>
            <a:gdLst>
              <a:gd name="connsiteX0" fmla="*/ 0 w 12594"/>
              <a:gd name="connsiteY0" fmla="*/ 0 h 39041"/>
              <a:gd name="connsiteX1" fmla="*/ 0 w 12594"/>
              <a:gd name="connsiteY1" fmla="*/ 39042 h 39041"/>
            </a:gdLst>
            <a:ahLst/>
            <a:cxnLst>
              <a:cxn ang="0">
                <a:pos x="connsiteX0" y="connsiteY0"/>
              </a:cxn>
              <a:cxn ang="0">
                <a:pos x="connsiteX1" y="connsiteY1"/>
              </a:cxn>
            </a:cxnLst>
            <a:rect l="l" t="t" r="r" b="b"/>
            <a:pathLst>
              <a:path w="12594" h="39041">
                <a:moveTo>
                  <a:pt x="0" y="0"/>
                </a:moveTo>
                <a:lnTo>
                  <a:pt x="0" y="39042"/>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2" name="Freeform: Shape 121">
            <a:extLst>
              <a:ext uri="{FF2B5EF4-FFF2-40B4-BE49-F238E27FC236}">
                <a16:creationId xmlns:a16="http://schemas.microsoft.com/office/drawing/2014/main" id="{27E8E1D8-42C0-DD66-452D-315458757826}"/>
              </a:ext>
            </a:extLst>
          </p:cNvPr>
          <p:cNvSpPr/>
          <p:nvPr/>
        </p:nvSpPr>
        <p:spPr>
          <a:xfrm>
            <a:off x="1575913" y="3030284"/>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3" name="Freeform: Shape 122">
            <a:extLst>
              <a:ext uri="{FF2B5EF4-FFF2-40B4-BE49-F238E27FC236}">
                <a16:creationId xmlns:a16="http://schemas.microsoft.com/office/drawing/2014/main" id="{4E053AA7-B9E7-E306-7B5F-F49730E91DEB}"/>
              </a:ext>
            </a:extLst>
          </p:cNvPr>
          <p:cNvSpPr/>
          <p:nvPr/>
        </p:nvSpPr>
        <p:spPr>
          <a:xfrm>
            <a:off x="1556857" y="2963293"/>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4" name="Freeform: Shape 123">
            <a:extLst>
              <a:ext uri="{FF2B5EF4-FFF2-40B4-BE49-F238E27FC236}">
                <a16:creationId xmlns:a16="http://schemas.microsoft.com/office/drawing/2014/main" id="{1C5AFB65-610B-BF8E-1F7E-0665239D78B6}"/>
              </a:ext>
            </a:extLst>
          </p:cNvPr>
          <p:cNvSpPr/>
          <p:nvPr/>
        </p:nvSpPr>
        <p:spPr>
          <a:xfrm>
            <a:off x="1530177" y="2849408"/>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5" name="Freeform: Shape 124">
            <a:extLst>
              <a:ext uri="{FF2B5EF4-FFF2-40B4-BE49-F238E27FC236}">
                <a16:creationId xmlns:a16="http://schemas.microsoft.com/office/drawing/2014/main" id="{6F41AC2B-F698-A995-DDCF-82CE7B20AD80}"/>
              </a:ext>
            </a:extLst>
          </p:cNvPr>
          <p:cNvSpPr/>
          <p:nvPr/>
        </p:nvSpPr>
        <p:spPr>
          <a:xfrm>
            <a:off x="1530177" y="2795815"/>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6" name="Freeform: Shape 125">
            <a:extLst>
              <a:ext uri="{FF2B5EF4-FFF2-40B4-BE49-F238E27FC236}">
                <a16:creationId xmlns:a16="http://schemas.microsoft.com/office/drawing/2014/main" id="{B35B0BC1-C9B6-30F0-209D-FD8EF42CE67A}"/>
              </a:ext>
            </a:extLst>
          </p:cNvPr>
          <p:cNvSpPr/>
          <p:nvPr/>
        </p:nvSpPr>
        <p:spPr>
          <a:xfrm>
            <a:off x="1217771" y="2795815"/>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7" name="Freeform: Shape 126">
            <a:extLst>
              <a:ext uri="{FF2B5EF4-FFF2-40B4-BE49-F238E27FC236}">
                <a16:creationId xmlns:a16="http://schemas.microsoft.com/office/drawing/2014/main" id="{C05FA439-F1AB-C439-7C57-56E15C4276F6}"/>
              </a:ext>
            </a:extLst>
          </p:cNvPr>
          <p:cNvSpPr/>
          <p:nvPr/>
        </p:nvSpPr>
        <p:spPr>
          <a:xfrm>
            <a:off x="1198714" y="2742222"/>
            <a:ext cx="12704" cy="34611"/>
          </a:xfrm>
          <a:custGeom>
            <a:avLst/>
            <a:gdLst>
              <a:gd name="connsiteX0" fmla="*/ 0 w 12594"/>
              <a:gd name="connsiteY0" fmla="*/ 0 h 39041"/>
              <a:gd name="connsiteX1" fmla="*/ 0 w 12594"/>
              <a:gd name="connsiteY1" fmla="*/ 39042 h 39041"/>
            </a:gdLst>
            <a:ahLst/>
            <a:cxnLst>
              <a:cxn ang="0">
                <a:pos x="connsiteX0" y="connsiteY0"/>
              </a:cxn>
              <a:cxn ang="0">
                <a:pos x="connsiteX1" y="connsiteY1"/>
              </a:cxn>
            </a:cxnLst>
            <a:rect l="l" t="t" r="r" b="b"/>
            <a:pathLst>
              <a:path w="12594" h="39041">
                <a:moveTo>
                  <a:pt x="0" y="0"/>
                </a:moveTo>
                <a:lnTo>
                  <a:pt x="0" y="39042"/>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8" name="Freeform: Shape 127">
            <a:extLst>
              <a:ext uri="{FF2B5EF4-FFF2-40B4-BE49-F238E27FC236}">
                <a16:creationId xmlns:a16="http://schemas.microsoft.com/office/drawing/2014/main" id="{544823FD-8321-094F-7B34-0D17750B9662}"/>
              </a:ext>
            </a:extLst>
          </p:cNvPr>
          <p:cNvSpPr/>
          <p:nvPr/>
        </p:nvSpPr>
        <p:spPr>
          <a:xfrm>
            <a:off x="1172035" y="2675343"/>
            <a:ext cx="12704" cy="34500"/>
          </a:xfrm>
          <a:custGeom>
            <a:avLst/>
            <a:gdLst>
              <a:gd name="connsiteX0" fmla="*/ 0 w 12594"/>
              <a:gd name="connsiteY0" fmla="*/ 0 h 38915"/>
              <a:gd name="connsiteX1" fmla="*/ 0 w 12594"/>
              <a:gd name="connsiteY1" fmla="*/ 38916 h 38915"/>
            </a:gdLst>
            <a:ahLst/>
            <a:cxnLst>
              <a:cxn ang="0">
                <a:pos x="connsiteX0" y="connsiteY0"/>
              </a:cxn>
              <a:cxn ang="0">
                <a:pos x="connsiteX1" y="connsiteY1"/>
              </a:cxn>
            </a:cxnLst>
            <a:rect l="l" t="t" r="r" b="b"/>
            <a:pathLst>
              <a:path w="12594" h="38915">
                <a:moveTo>
                  <a:pt x="0" y="0"/>
                </a:moveTo>
                <a:lnTo>
                  <a:pt x="0" y="38916"/>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29" name="Freeform: Shape 128">
            <a:extLst>
              <a:ext uri="{FF2B5EF4-FFF2-40B4-BE49-F238E27FC236}">
                <a16:creationId xmlns:a16="http://schemas.microsoft.com/office/drawing/2014/main" id="{5EC24C6F-9065-7984-62B4-66D6CE1DE392}"/>
              </a:ext>
            </a:extLst>
          </p:cNvPr>
          <p:cNvSpPr/>
          <p:nvPr/>
        </p:nvSpPr>
        <p:spPr>
          <a:xfrm>
            <a:off x="1556221" y="3047479"/>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0" name="Freeform: Shape 129">
            <a:extLst>
              <a:ext uri="{FF2B5EF4-FFF2-40B4-BE49-F238E27FC236}">
                <a16:creationId xmlns:a16="http://schemas.microsoft.com/office/drawing/2014/main" id="{69A8A92B-07EB-D562-3AAE-3DFD92F4BDF9}"/>
              </a:ext>
            </a:extLst>
          </p:cNvPr>
          <p:cNvSpPr/>
          <p:nvPr/>
        </p:nvSpPr>
        <p:spPr>
          <a:xfrm>
            <a:off x="1537164" y="2980487"/>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1" name="Freeform: Shape 130">
            <a:extLst>
              <a:ext uri="{FF2B5EF4-FFF2-40B4-BE49-F238E27FC236}">
                <a16:creationId xmlns:a16="http://schemas.microsoft.com/office/drawing/2014/main" id="{C6C14EA3-A298-AE27-5CF4-13488FCCC34D}"/>
              </a:ext>
            </a:extLst>
          </p:cNvPr>
          <p:cNvSpPr/>
          <p:nvPr/>
        </p:nvSpPr>
        <p:spPr>
          <a:xfrm>
            <a:off x="1510484" y="2866714"/>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2" name="Freeform: Shape 131">
            <a:extLst>
              <a:ext uri="{FF2B5EF4-FFF2-40B4-BE49-F238E27FC236}">
                <a16:creationId xmlns:a16="http://schemas.microsoft.com/office/drawing/2014/main" id="{BD2648A6-CAD9-F55D-5FAB-DEE9C036766D}"/>
              </a:ext>
            </a:extLst>
          </p:cNvPr>
          <p:cNvSpPr/>
          <p:nvPr/>
        </p:nvSpPr>
        <p:spPr>
          <a:xfrm>
            <a:off x="1198079" y="2813121"/>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3" name="Freeform: Shape 132">
            <a:extLst>
              <a:ext uri="{FF2B5EF4-FFF2-40B4-BE49-F238E27FC236}">
                <a16:creationId xmlns:a16="http://schemas.microsoft.com/office/drawing/2014/main" id="{3F06DEF7-C0CE-A335-5FB9-AE3D5F60BC1C}"/>
              </a:ext>
            </a:extLst>
          </p:cNvPr>
          <p:cNvSpPr/>
          <p:nvPr/>
        </p:nvSpPr>
        <p:spPr>
          <a:xfrm>
            <a:off x="1179021" y="2759528"/>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4" name="Freeform: Shape 133">
            <a:extLst>
              <a:ext uri="{FF2B5EF4-FFF2-40B4-BE49-F238E27FC236}">
                <a16:creationId xmlns:a16="http://schemas.microsoft.com/office/drawing/2014/main" id="{1CC59F6D-88BA-0019-E83B-C3078C94CA30}"/>
              </a:ext>
            </a:extLst>
          </p:cNvPr>
          <p:cNvSpPr/>
          <p:nvPr/>
        </p:nvSpPr>
        <p:spPr>
          <a:xfrm>
            <a:off x="1152343" y="2692537"/>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5" name="Freeform: Shape 134">
            <a:extLst>
              <a:ext uri="{FF2B5EF4-FFF2-40B4-BE49-F238E27FC236}">
                <a16:creationId xmlns:a16="http://schemas.microsoft.com/office/drawing/2014/main" id="{14AD2C70-7EFA-B72A-EF87-352D4A73BE9C}"/>
              </a:ext>
            </a:extLst>
          </p:cNvPr>
          <p:cNvSpPr/>
          <p:nvPr/>
        </p:nvSpPr>
        <p:spPr>
          <a:xfrm>
            <a:off x="1152343" y="2640396"/>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6" name="Freeform: Shape 135">
            <a:extLst>
              <a:ext uri="{FF2B5EF4-FFF2-40B4-BE49-F238E27FC236}">
                <a16:creationId xmlns:a16="http://schemas.microsoft.com/office/drawing/2014/main" id="{647DA71B-217D-1F94-50E2-F57E5FDF5346}"/>
              </a:ext>
            </a:extLst>
          </p:cNvPr>
          <p:cNvSpPr/>
          <p:nvPr/>
        </p:nvSpPr>
        <p:spPr>
          <a:xfrm>
            <a:off x="1125663" y="2528521"/>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7" name="Freeform: Shape 136">
            <a:extLst>
              <a:ext uri="{FF2B5EF4-FFF2-40B4-BE49-F238E27FC236}">
                <a16:creationId xmlns:a16="http://schemas.microsoft.com/office/drawing/2014/main" id="{1CD3CA8E-5585-6216-3D48-7AE1B887731A}"/>
              </a:ext>
            </a:extLst>
          </p:cNvPr>
          <p:cNvSpPr/>
          <p:nvPr/>
        </p:nvSpPr>
        <p:spPr>
          <a:xfrm>
            <a:off x="1125663" y="2364839"/>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8" name="Freeform: Shape 137">
            <a:extLst>
              <a:ext uri="{FF2B5EF4-FFF2-40B4-BE49-F238E27FC236}">
                <a16:creationId xmlns:a16="http://schemas.microsoft.com/office/drawing/2014/main" id="{B6D4BAF1-DD16-5108-E64C-36D38E4748F6}"/>
              </a:ext>
            </a:extLst>
          </p:cNvPr>
          <p:cNvSpPr/>
          <p:nvPr/>
        </p:nvSpPr>
        <p:spPr>
          <a:xfrm>
            <a:off x="1125663" y="2304994"/>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39" name="Freeform: Shape 138">
            <a:extLst>
              <a:ext uri="{FF2B5EF4-FFF2-40B4-BE49-F238E27FC236}">
                <a16:creationId xmlns:a16="http://schemas.microsoft.com/office/drawing/2014/main" id="{5DD1E1A9-6ED2-CFC6-3ADE-9013B861152D}"/>
              </a:ext>
            </a:extLst>
          </p:cNvPr>
          <p:cNvSpPr/>
          <p:nvPr/>
        </p:nvSpPr>
        <p:spPr>
          <a:xfrm>
            <a:off x="1110417" y="2247159"/>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0" name="Freeform: Shape 139">
            <a:extLst>
              <a:ext uri="{FF2B5EF4-FFF2-40B4-BE49-F238E27FC236}">
                <a16:creationId xmlns:a16="http://schemas.microsoft.com/office/drawing/2014/main" id="{CD582FB7-23EE-BA1D-70AA-A471C613F05E}"/>
              </a:ext>
            </a:extLst>
          </p:cNvPr>
          <p:cNvSpPr/>
          <p:nvPr/>
        </p:nvSpPr>
        <p:spPr>
          <a:xfrm>
            <a:off x="1110417" y="2194235"/>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1" name="Freeform: Shape 140">
            <a:extLst>
              <a:ext uri="{FF2B5EF4-FFF2-40B4-BE49-F238E27FC236}">
                <a16:creationId xmlns:a16="http://schemas.microsoft.com/office/drawing/2014/main" id="{5D27B2A9-E709-19B0-241A-54F0E206542C}"/>
              </a:ext>
            </a:extLst>
          </p:cNvPr>
          <p:cNvSpPr/>
          <p:nvPr/>
        </p:nvSpPr>
        <p:spPr>
          <a:xfrm>
            <a:off x="1110417" y="2080463"/>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2" name="Freeform: Shape 141">
            <a:extLst>
              <a:ext uri="{FF2B5EF4-FFF2-40B4-BE49-F238E27FC236}">
                <a16:creationId xmlns:a16="http://schemas.microsoft.com/office/drawing/2014/main" id="{0FA307E4-21B2-B23E-97BA-C0D79B1EB22E}"/>
              </a:ext>
            </a:extLst>
          </p:cNvPr>
          <p:cNvSpPr/>
          <p:nvPr/>
        </p:nvSpPr>
        <p:spPr>
          <a:xfrm>
            <a:off x="1030378" y="1912316"/>
            <a:ext cx="39383" cy="11165"/>
          </a:xfrm>
          <a:custGeom>
            <a:avLst/>
            <a:gdLst>
              <a:gd name="connsiteX0" fmla="*/ 0 w 39041"/>
              <a:gd name="connsiteY0" fmla="*/ 0 h 12594"/>
              <a:gd name="connsiteX1" fmla="*/ 39042 w 39041"/>
              <a:gd name="connsiteY1" fmla="*/ 0 h 12594"/>
            </a:gdLst>
            <a:ahLst/>
            <a:cxnLst>
              <a:cxn ang="0">
                <a:pos x="connsiteX0" y="connsiteY0"/>
              </a:cxn>
              <a:cxn ang="0">
                <a:pos x="connsiteX1" y="connsiteY1"/>
              </a:cxn>
            </a:cxnLst>
            <a:rect l="l" t="t" r="r" b="b"/>
            <a:pathLst>
              <a:path w="39041" h="12594">
                <a:moveTo>
                  <a:pt x="0" y="0"/>
                </a:moveTo>
                <a:lnTo>
                  <a:pt x="39042"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3" name="Freeform: Shape 142">
            <a:extLst>
              <a:ext uri="{FF2B5EF4-FFF2-40B4-BE49-F238E27FC236}">
                <a16:creationId xmlns:a16="http://schemas.microsoft.com/office/drawing/2014/main" id="{9BFE34A3-DEA0-736F-2C6B-83188C0BACEE}"/>
              </a:ext>
            </a:extLst>
          </p:cNvPr>
          <p:cNvSpPr/>
          <p:nvPr/>
        </p:nvSpPr>
        <p:spPr>
          <a:xfrm>
            <a:off x="904729" y="1856154"/>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4" name="Freeform: Shape 143">
            <a:extLst>
              <a:ext uri="{FF2B5EF4-FFF2-40B4-BE49-F238E27FC236}">
                <a16:creationId xmlns:a16="http://schemas.microsoft.com/office/drawing/2014/main" id="{4D3740AB-6064-4F0D-68AB-6BC75E21E007}"/>
              </a:ext>
            </a:extLst>
          </p:cNvPr>
          <p:cNvSpPr/>
          <p:nvPr/>
        </p:nvSpPr>
        <p:spPr>
          <a:xfrm>
            <a:off x="924294" y="1838848"/>
            <a:ext cx="12704" cy="34500"/>
          </a:xfrm>
          <a:custGeom>
            <a:avLst/>
            <a:gdLst>
              <a:gd name="connsiteX0" fmla="*/ 0 w 12594"/>
              <a:gd name="connsiteY0" fmla="*/ 38916 h 38915"/>
              <a:gd name="connsiteX1" fmla="*/ 0 w 12594"/>
              <a:gd name="connsiteY1" fmla="*/ 0 h 38915"/>
            </a:gdLst>
            <a:ahLst/>
            <a:cxnLst>
              <a:cxn ang="0">
                <a:pos x="connsiteX0" y="connsiteY0"/>
              </a:cxn>
              <a:cxn ang="0">
                <a:pos x="connsiteX1" y="connsiteY1"/>
              </a:cxn>
            </a:cxnLst>
            <a:rect l="l" t="t" r="r" b="b"/>
            <a:pathLst>
              <a:path w="12594" h="38915">
                <a:moveTo>
                  <a:pt x="0" y="38916"/>
                </a:moveTo>
                <a:lnTo>
                  <a:pt x="0"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5" name="Freeform: Shape 144">
            <a:extLst>
              <a:ext uri="{FF2B5EF4-FFF2-40B4-BE49-F238E27FC236}">
                <a16:creationId xmlns:a16="http://schemas.microsoft.com/office/drawing/2014/main" id="{31CDEBCC-84B4-7388-DC2D-09EE6110F027}"/>
              </a:ext>
            </a:extLst>
          </p:cNvPr>
          <p:cNvSpPr/>
          <p:nvPr/>
        </p:nvSpPr>
        <p:spPr>
          <a:xfrm>
            <a:off x="1050071" y="1895121"/>
            <a:ext cx="12704" cy="34500"/>
          </a:xfrm>
          <a:custGeom>
            <a:avLst/>
            <a:gdLst>
              <a:gd name="connsiteX0" fmla="*/ 0 w 12594"/>
              <a:gd name="connsiteY0" fmla="*/ 38916 h 38915"/>
              <a:gd name="connsiteX1" fmla="*/ 0 w 12594"/>
              <a:gd name="connsiteY1" fmla="*/ 0 h 38915"/>
            </a:gdLst>
            <a:ahLst/>
            <a:cxnLst>
              <a:cxn ang="0">
                <a:pos x="connsiteX0" y="connsiteY0"/>
              </a:cxn>
              <a:cxn ang="0">
                <a:pos x="connsiteX1" y="connsiteY1"/>
              </a:cxn>
            </a:cxnLst>
            <a:rect l="l" t="t" r="r" b="b"/>
            <a:pathLst>
              <a:path w="12594" h="38915">
                <a:moveTo>
                  <a:pt x="0" y="38916"/>
                </a:moveTo>
                <a:lnTo>
                  <a:pt x="0"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6" name="Freeform: Shape 145">
            <a:extLst>
              <a:ext uri="{FF2B5EF4-FFF2-40B4-BE49-F238E27FC236}">
                <a16:creationId xmlns:a16="http://schemas.microsoft.com/office/drawing/2014/main" id="{059BFF19-BA7E-D88A-9C6F-F0303F137A9A}"/>
              </a:ext>
            </a:extLst>
          </p:cNvPr>
          <p:cNvSpPr/>
          <p:nvPr/>
        </p:nvSpPr>
        <p:spPr>
          <a:xfrm>
            <a:off x="753291" y="1781236"/>
            <a:ext cx="12704" cy="34500"/>
          </a:xfrm>
          <a:custGeom>
            <a:avLst/>
            <a:gdLst>
              <a:gd name="connsiteX0" fmla="*/ 0 w 12594"/>
              <a:gd name="connsiteY0" fmla="*/ 38916 h 38915"/>
              <a:gd name="connsiteX1" fmla="*/ 0 w 12594"/>
              <a:gd name="connsiteY1" fmla="*/ 0 h 38915"/>
            </a:gdLst>
            <a:ahLst/>
            <a:cxnLst>
              <a:cxn ang="0">
                <a:pos x="connsiteX0" y="connsiteY0"/>
              </a:cxn>
              <a:cxn ang="0">
                <a:pos x="connsiteX1" y="connsiteY1"/>
              </a:cxn>
            </a:cxnLst>
            <a:rect l="l" t="t" r="r" b="b"/>
            <a:pathLst>
              <a:path w="12594" h="38915">
                <a:moveTo>
                  <a:pt x="0" y="38916"/>
                </a:moveTo>
                <a:lnTo>
                  <a:pt x="0"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7" name="Freeform: Shape 146">
            <a:extLst>
              <a:ext uri="{FF2B5EF4-FFF2-40B4-BE49-F238E27FC236}">
                <a16:creationId xmlns:a16="http://schemas.microsoft.com/office/drawing/2014/main" id="{A9990180-DCED-C98B-5462-9C1B883C7AD1}"/>
              </a:ext>
            </a:extLst>
          </p:cNvPr>
          <p:cNvSpPr/>
          <p:nvPr/>
        </p:nvSpPr>
        <p:spPr>
          <a:xfrm>
            <a:off x="1575913" y="3101294"/>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8" name="Freeform: Shape 147">
            <a:extLst>
              <a:ext uri="{FF2B5EF4-FFF2-40B4-BE49-F238E27FC236}">
                <a16:creationId xmlns:a16="http://schemas.microsoft.com/office/drawing/2014/main" id="{6A412090-5189-9E79-9855-566E30868D93}"/>
              </a:ext>
            </a:extLst>
          </p:cNvPr>
          <p:cNvSpPr/>
          <p:nvPr/>
        </p:nvSpPr>
        <p:spPr>
          <a:xfrm>
            <a:off x="1594335" y="3174761"/>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49" name="Freeform: Shape 148">
            <a:extLst>
              <a:ext uri="{FF2B5EF4-FFF2-40B4-BE49-F238E27FC236}">
                <a16:creationId xmlns:a16="http://schemas.microsoft.com/office/drawing/2014/main" id="{6BF1EF84-6A09-24D2-6DDB-4DAFD65442DB}"/>
              </a:ext>
            </a:extLst>
          </p:cNvPr>
          <p:cNvSpPr/>
          <p:nvPr/>
        </p:nvSpPr>
        <p:spPr>
          <a:xfrm>
            <a:off x="1822891" y="3248452"/>
            <a:ext cx="39383" cy="11165"/>
          </a:xfrm>
          <a:custGeom>
            <a:avLst/>
            <a:gdLst>
              <a:gd name="connsiteX0" fmla="*/ 0 w 39041"/>
              <a:gd name="connsiteY0" fmla="*/ 0 h 12594"/>
              <a:gd name="connsiteX1" fmla="*/ 39042 w 39041"/>
              <a:gd name="connsiteY1" fmla="*/ 0 h 12594"/>
            </a:gdLst>
            <a:ahLst/>
            <a:cxnLst>
              <a:cxn ang="0">
                <a:pos x="connsiteX0" y="connsiteY0"/>
              </a:cxn>
              <a:cxn ang="0">
                <a:pos x="connsiteX1" y="connsiteY1"/>
              </a:cxn>
            </a:cxnLst>
            <a:rect l="l" t="t" r="r" b="b"/>
            <a:pathLst>
              <a:path w="39041" h="12594">
                <a:moveTo>
                  <a:pt x="0" y="0"/>
                </a:moveTo>
                <a:lnTo>
                  <a:pt x="39042"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50" name="Freeform: Shape 149">
            <a:extLst>
              <a:ext uri="{FF2B5EF4-FFF2-40B4-BE49-F238E27FC236}">
                <a16:creationId xmlns:a16="http://schemas.microsoft.com/office/drawing/2014/main" id="{2B26705D-11BB-25FB-3816-CBB59DAD2E8C}"/>
              </a:ext>
            </a:extLst>
          </p:cNvPr>
          <p:cNvSpPr/>
          <p:nvPr/>
        </p:nvSpPr>
        <p:spPr>
          <a:xfrm>
            <a:off x="1954002" y="3332078"/>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51" name="Freeform: Shape 150">
            <a:extLst>
              <a:ext uri="{FF2B5EF4-FFF2-40B4-BE49-F238E27FC236}">
                <a16:creationId xmlns:a16="http://schemas.microsoft.com/office/drawing/2014/main" id="{F6B3150F-8C77-5C85-704B-10597BC43479}"/>
              </a:ext>
            </a:extLst>
          </p:cNvPr>
          <p:cNvSpPr/>
          <p:nvPr/>
        </p:nvSpPr>
        <p:spPr>
          <a:xfrm>
            <a:off x="1973695" y="3339559"/>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52" name="Freeform: Shape 151">
            <a:extLst>
              <a:ext uri="{FF2B5EF4-FFF2-40B4-BE49-F238E27FC236}">
                <a16:creationId xmlns:a16="http://schemas.microsoft.com/office/drawing/2014/main" id="{57DF1ECB-C0C7-BBB6-F4D0-A9BD5E0949B6}"/>
              </a:ext>
            </a:extLst>
          </p:cNvPr>
          <p:cNvSpPr/>
          <p:nvPr/>
        </p:nvSpPr>
        <p:spPr>
          <a:xfrm>
            <a:off x="1973695" y="3432565"/>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53" name="Freeform: Shape 152">
            <a:extLst>
              <a:ext uri="{FF2B5EF4-FFF2-40B4-BE49-F238E27FC236}">
                <a16:creationId xmlns:a16="http://schemas.microsoft.com/office/drawing/2014/main" id="{9B14669F-D914-2173-E826-E31856DECA78}"/>
              </a:ext>
            </a:extLst>
          </p:cNvPr>
          <p:cNvSpPr/>
          <p:nvPr/>
        </p:nvSpPr>
        <p:spPr>
          <a:xfrm>
            <a:off x="1986780" y="3600043"/>
            <a:ext cx="39256" cy="11165"/>
          </a:xfrm>
          <a:custGeom>
            <a:avLst/>
            <a:gdLst>
              <a:gd name="connsiteX0" fmla="*/ 0 w 38915"/>
              <a:gd name="connsiteY0" fmla="*/ 0 h 12594"/>
              <a:gd name="connsiteX1" fmla="*/ 38916 w 38915"/>
              <a:gd name="connsiteY1" fmla="*/ 0 h 12594"/>
            </a:gdLst>
            <a:ahLst/>
            <a:cxnLst>
              <a:cxn ang="0">
                <a:pos x="connsiteX0" y="connsiteY0"/>
              </a:cxn>
              <a:cxn ang="0">
                <a:pos x="connsiteX1" y="connsiteY1"/>
              </a:cxn>
            </a:cxnLst>
            <a:rect l="l" t="t" r="r" b="b"/>
            <a:pathLst>
              <a:path w="38915" h="12594">
                <a:moveTo>
                  <a:pt x="0" y="0"/>
                </a:moveTo>
                <a:lnTo>
                  <a:pt x="38916" y="0"/>
                </a:lnTo>
              </a:path>
            </a:pathLst>
          </a:custGeom>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54" name="Freeform: Shape 153">
            <a:extLst>
              <a:ext uri="{FF2B5EF4-FFF2-40B4-BE49-F238E27FC236}">
                <a16:creationId xmlns:a16="http://schemas.microsoft.com/office/drawing/2014/main" id="{C0B142E1-DF84-A59E-E1B8-461474B12D6A}"/>
              </a:ext>
            </a:extLst>
          </p:cNvPr>
          <p:cNvSpPr/>
          <p:nvPr/>
        </p:nvSpPr>
        <p:spPr>
          <a:xfrm>
            <a:off x="727160" y="1804194"/>
            <a:ext cx="1420207" cy="1804315"/>
          </a:xfrm>
          <a:custGeom>
            <a:avLst/>
            <a:gdLst>
              <a:gd name="connsiteX0" fmla="*/ 0 w 1442787"/>
              <a:gd name="connsiteY0" fmla="*/ 0 h 2032068"/>
              <a:gd name="connsiteX1" fmla="*/ 230347 w 1442787"/>
              <a:gd name="connsiteY1" fmla="*/ 0 h 2032068"/>
              <a:gd name="connsiteX2" fmla="*/ 230347 w 1442787"/>
              <a:gd name="connsiteY2" fmla="*/ 64986 h 2032068"/>
              <a:gd name="connsiteX3" fmla="*/ 355030 w 1442787"/>
              <a:gd name="connsiteY3" fmla="*/ 64986 h 2032068"/>
              <a:gd name="connsiteX4" fmla="*/ 355030 w 1442787"/>
              <a:gd name="connsiteY4" fmla="*/ 128335 h 2032068"/>
              <a:gd name="connsiteX5" fmla="*/ 411451 w 1442787"/>
              <a:gd name="connsiteY5" fmla="*/ 128335 h 2032068"/>
              <a:gd name="connsiteX6" fmla="*/ 411451 w 1442787"/>
              <a:gd name="connsiteY6" fmla="*/ 226317 h 2032068"/>
              <a:gd name="connsiteX7" fmla="*/ 434373 w 1442787"/>
              <a:gd name="connsiteY7" fmla="*/ 226191 h 2032068"/>
              <a:gd name="connsiteX8" fmla="*/ 434373 w 1442787"/>
              <a:gd name="connsiteY8" fmla="*/ 506034 h 2032068"/>
              <a:gd name="connsiteX9" fmla="*/ 449486 w 1442787"/>
              <a:gd name="connsiteY9" fmla="*/ 506034 h 2032068"/>
              <a:gd name="connsiteX10" fmla="*/ 449486 w 1442787"/>
              <a:gd name="connsiteY10" fmla="*/ 823407 h 2032068"/>
              <a:gd name="connsiteX11" fmla="*/ 475934 w 1442787"/>
              <a:gd name="connsiteY11" fmla="*/ 823407 h 2032068"/>
              <a:gd name="connsiteX12" fmla="*/ 475934 w 1442787"/>
              <a:gd name="connsiteY12" fmla="*/ 1008415 h 2032068"/>
              <a:gd name="connsiteX13" fmla="*/ 502381 w 1442787"/>
              <a:gd name="connsiteY13" fmla="*/ 1008415 h 2032068"/>
              <a:gd name="connsiteX14" fmla="*/ 502381 w 1442787"/>
              <a:gd name="connsiteY14" fmla="*/ 1083980 h 2032068"/>
              <a:gd name="connsiteX15" fmla="*/ 521273 w 1442787"/>
              <a:gd name="connsiteY15" fmla="*/ 1083980 h 2032068"/>
              <a:gd name="connsiteX16" fmla="*/ 521273 w 1442787"/>
              <a:gd name="connsiteY16" fmla="*/ 1144432 h 2032068"/>
              <a:gd name="connsiteX17" fmla="*/ 830963 w 1442787"/>
              <a:gd name="connsiteY17" fmla="*/ 1144432 h 2032068"/>
              <a:gd name="connsiteX18" fmla="*/ 830963 w 1442787"/>
              <a:gd name="connsiteY18" fmla="*/ 1204884 h 2032068"/>
              <a:gd name="connsiteX19" fmla="*/ 857411 w 1442787"/>
              <a:gd name="connsiteY19" fmla="*/ 1204884 h 2032068"/>
              <a:gd name="connsiteX20" fmla="*/ 857411 w 1442787"/>
              <a:gd name="connsiteY20" fmla="*/ 1333219 h 2032068"/>
              <a:gd name="connsiteX21" fmla="*/ 876302 w 1442787"/>
              <a:gd name="connsiteY21" fmla="*/ 1333219 h 2032068"/>
              <a:gd name="connsiteX22" fmla="*/ 876302 w 1442787"/>
              <a:gd name="connsiteY22" fmla="*/ 1408784 h 2032068"/>
              <a:gd name="connsiteX23" fmla="*/ 895193 w 1442787"/>
              <a:gd name="connsiteY23" fmla="*/ 1408784 h 2032068"/>
              <a:gd name="connsiteX24" fmla="*/ 895193 w 1442787"/>
              <a:gd name="connsiteY24" fmla="*/ 1499462 h 2032068"/>
              <a:gd name="connsiteX25" fmla="*/ 914085 w 1442787"/>
              <a:gd name="connsiteY25" fmla="*/ 1499462 h 2032068"/>
              <a:gd name="connsiteX26" fmla="*/ 914085 w 1442787"/>
              <a:gd name="connsiteY26" fmla="*/ 1552357 h 2032068"/>
              <a:gd name="connsiteX27" fmla="*/ 1140654 w 1442787"/>
              <a:gd name="connsiteY27" fmla="*/ 1552357 h 2032068"/>
              <a:gd name="connsiteX28" fmla="*/ 1140654 w 1442787"/>
              <a:gd name="connsiteY28" fmla="*/ 1635479 h 2032068"/>
              <a:gd name="connsiteX29" fmla="*/ 1270626 w 1442787"/>
              <a:gd name="connsiteY29" fmla="*/ 1635479 h 2032068"/>
              <a:gd name="connsiteX30" fmla="*/ 1270626 w 1442787"/>
              <a:gd name="connsiteY30" fmla="*/ 1729809 h 2032068"/>
              <a:gd name="connsiteX31" fmla="*/ 1289517 w 1442787"/>
              <a:gd name="connsiteY31" fmla="*/ 1729809 h 2032068"/>
              <a:gd name="connsiteX32" fmla="*/ 1289517 w 1442787"/>
              <a:gd name="connsiteY32" fmla="*/ 1843156 h 2032068"/>
              <a:gd name="connsiteX33" fmla="*/ 1303118 w 1442787"/>
              <a:gd name="connsiteY33" fmla="*/ 1843156 h 2032068"/>
              <a:gd name="connsiteX34" fmla="*/ 1303118 w 1442787"/>
              <a:gd name="connsiteY34" fmla="*/ 2032069 h 2032068"/>
              <a:gd name="connsiteX35" fmla="*/ 1442788 w 1442787"/>
              <a:gd name="connsiteY35" fmla="*/ 2032069 h 2032068"/>
              <a:gd name="connsiteX0" fmla="*/ 0 w 1395163"/>
              <a:gd name="connsiteY0" fmla="*/ 9525 h 2032069"/>
              <a:gd name="connsiteX1" fmla="*/ 182722 w 1395163"/>
              <a:gd name="connsiteY1" fmla="*/ 0 h 2032069"/>
              <a:gd name="connsiteX2" fmla="*/ 182722 w 1395163"/>
              <a:gd name="connsiteY2" fmla="*/ 64986 h 2032069"/>
              <a:gd name="connsiteX3" fmla="*/ 307405 w 1395163"/>
              <a:gd name="connsiteY3" fmla="*/ 64986 h 2032069"/>
              <a:gd name="connsiteX4" fmla="*/ 307405 w 1395163"/>
              <a:gd name="connsiteY4" fmla="*/ 128335 h 2032069"/>
              <a:gd name="connsiteX5" fmla="*/ 363826 w 1395163"/>
              <a:gd name="connsiteY5" fmla="*/ 128335 h 2032069"/>
              <a:gd name="connsiteX6" fmla="*/ 363826 w 1395163"/>
              <a:gd name="connsiteY6" fmla="*/ 226317 h 2032069"/>
              <a:gd name="connsiteX7" fmla="*/ 386748 w 1395163"/>
              <a:gd name="connsiteY7" fmla="*/ 226191 h 2032069"/>
              <a:gd name="connsiteX8" fmla="*/ 386748 w 1395163"/>
              <a:gd name="connsiteY8" fmla="*/ 506034 h 2032069"/>
              <a:gd name="connsiteX9" fmla="*/ 401861 w 1395163"/>
              <a:gd name="connsiteY9" fmla="*/ 506034 h 2032069"/>
              <a:gd name="connsiteX10" fmla="*/ 401861 w 1395163"/>
              <a:gd name="connsiteY10" fmla="*/ 823407 h 2032069"/>
              <a:gd name="connsiteX11" fmla="*/ 428309 w 1395163"/>
              <a:gd name="connsiteY11" fmla="*/ 823407 h 2032069"/>
              <a:gd name="connsiteX12" fmla="*/ 428309 w 1395163"/>
              <a:gd name="connsiteY12" fmla="*/ 1008415 h 2032069"/>
              <a:gd name="connsiteX13" fmla="*/ 454756 w 1395163"/>
              <a:gd name="connsiteY13" fmla="*/ 1008415 h 2032069"/>
              <a:gd name="connsiteX14" fmla="*/ 454756 w 1395163"/>
              <a:gd name="connsiteY14" fmla="*/ 1083980 h 2032069"/>
              <a:gd name="connsiteX15" fmla="*/ 473648 w 1395163"/>
              <a:gd name="connsiteY15" fmla="*/ 1083980 h 2032069"/>
              <a:gd name="connsiteX16" fmla="*/ 473648 w 1395163"/>
              <a:gd name="connsiteY16" fmla="*/ 1144432 h 2032069"/>
              <a:gd name="connsiteX17" fmla="*/ 783338 w 1395163"/>
              <a:gd name="connsiteY17" fmla="*/ 1144432 h 2032069"/>
              <a:gd name="connsiteX18" fmla="*/ 783338 w 1395163"/>
              <a:gd name="connsiteY18" fmla="*/ 1204884 h 2032069"/>
              <a:gd name="connsiteX19" fmla="*/ 809786 w 1395163"/>
              <a:gd name="connsiteY19" fmla="*/ 1204884 h 2032069"/>
              <a:gd name="connsiteX20" fmla="*/ 809786 w 1395163"/>
              <a:gd name="connsiteY20" fmla="*/ 1333219 h 2032069"/>
              <a:gd name="connsiteX21" fmla="*/ 828677 w 1395163"/>
              <a:gd name="connsiteY21" fmla="*/ 1333219 h 2032069"/>
              <a:gd name="connsiteX22" fmla="*/ 828677 w 1395163"/>
              <a:gd name="connsiteY22" fmla="*/ 1408784 h 2032069"/>
              <a:gd name="connsiteX23" fmla="*/ 847568 w 1395163"/>
              <a:gd name="connsiteY23" fmla="*/ 1408784 h 2032069"/>
              <a:gd name="connsiteX24" fmla="*/ 847568 w 1395163"/>
              <a:gd name="connsiteY24" fmla="*/ 1499462 h 2032069"/>
              <a:gd name="connsiteX25" fmla="*/ 866460 w 1395163"/>
              <a:gd name="connsiteY25" fmla="*/ 1499462 h 2032069"/>
              <a:gd name="connsiteX26" fmla="*/ 866460 w 1395163"/>
              <a:gd name="connsiteY26" fmla="*/ 1552357 h 2032069"/>
              <a:gd name="connsiteX27" fmla="*/ 1093029 w 1395163"/>
              <a:gd name="connsiteY27" fmla="*/ 1552357 h 2032069"/>
              <a:gd name="connsiteX28" fmla="*/ 1093029 w 1395163"/>
              <a:gd name="connsiteY28" fmla="*/ 1635479 h 2032069"/>
              <a:gd name="connsiteX29" fmla="*/ 1223001 w 1395163"/>
              <a:gd name="connsiteY29" fmla="*/ 1635479 h 2032069"/>
              <a:gd name="connsiteX30" fmla="*/ 1223001 w 1395163"/>
              <a:gd name="connsiteY30" fmla="*/ 1729809 h 2032069"/>
              <a:gd name="connsiteX31" fmla="*/ 1241892 w 1395163"/>
              <a:gd name="connsiteY31" fmla="*/ 1729809 h 2032069"/>
              <a:gd name="connsiteX32" fmla="*/ 1241892 w 1395163"/>
              <a:gd name="connsiteY32" fmla="*/ 1843156 h 2032069"/>
              <a:gd name="connsiteX33" fmla="*/ 1255493 w 1395163"/>
              <a:gd name="connsiteY33" fmla="*/ 1843156 h 2032069"/>
              <a:gd name="connsiteX34" fmla="*/ 1255493 w 1395163"/>
              <a:gd name="connsiteY34" fmla="*/ 2032069 h 2032069"/>
              <a:gd name="connsiteX35" fmla="*/ 1395163 w 1395163"/>
              <a:gd name="connsiteY35" fmla="*/ 2032069 h 2032069"/>
              <a:gd name="connsiteX0" fmla="*/ 0 w 1407863"/>
              <a:gd name="connsiteY0" fmla="*/ 0 h 2035244"/>
              <a:gd name="connsiteX1" fmla="*/ 195422 w 1407863"/>
              <a:gd name="connsiteY1" fmla="*/ 3175 h 2035244"/>
              <a:gd name="connsiteX2" fmla="*/ 195422 w 1407863"/>
              <a:gd name="connsiteY2" fmla="*/ 68161 h 2035244"/>
              <a:gd name="connsiteX3" fmla="*/ 320105 w 1407863"/>
              <a:gd name="connsiteY3" fmla="*/ 68161 h 2035244"/>
              <a:gd name="connsiteX4" fmla="*/ 320105 w 1407863"/>
              <a:gd name="connsiteY4" fmla="*/ 131510 h 2035244"/>
              <a:gd name="connsiteX5" fmla="*/ 376526 w 1407863"/>
              <a:gd name="connsiteY5" fmla="*/ 131510 h 2035244"/>
              <a:gd name="connsiteX6" fmla="*/ 376526 w 1407863"/>
              <a:gd name="connsiteY6" fmla="*/ 229492 h 2035244"/>
              <a:gd name="connsiteX7" fmla="*/ 399448 w 1407863"/>
              <a:gd name="connsiteY7" fmla="*/ 229366 h 2035244"/>
              <a:gd name="connsiteX8" fmla="*/ 399448 w 1407863"/>
              <a:gd name="connsiteY8" fmla="*/ 509209 h 2035244"/>
              <a:gd name="connsiteX9" fmla="*/ 414561 w 1407863"/>
              <a:gd name="connsiteY9" fmla="*/ 509209 h 2035244"/>
              <a:gd name="connsiteX10" fmla="*/ 414561 w 1407863"/>
              <a:gd name="connsiteY10" fmla="*/ 826582 h 2035244"/>
              <a:gd name="connsiteX11" fmla="*/ 441009 w 1407863"/>
              <a:gd name="connsiteY11" fmla="*/ 826582 h 2035244"/>
              <a:gd name="connsiteX12" fmla="*/ 441009 w 1407863"/>
              <a:gd name="connsiteY12" fmla="*/ 1011590 h 2035244"/>
              <a:gd name="connsiteX13" fmla="*/ 467456 w 1407863"/>
              <a:gd name="connsiteY13" fmla="*/ 1011590 h 2035244"/>
              <a:gd name="connsiteX14" fmla="*/ 467456 w 1407863"/>
              <a:gd name="connsiteY14" fmla="*/ 1087155 h 2035244"/>
              <a:gd name="connsiteX15" fmla="*/ 486348 w 1407863"/>
              <a:gd name="connsiteY15" fmla="*/ 1087155 h 2035244"/>
              <a:gd name="connsiteX16" fmla="*/ 486348 w 1407863"/>
              <a:gd name="connsiteY16" fmla="*/ 1147607 h 2035244"/>
              <a:gd name="connsiteX17" fmla="*/ 796038 w 1407863"/>
              <a:gd name="connsiteY17" fmla="*/ 1147607 h 2035244"/>
              <a:gd name="connsiteX18" fmla="*/ 796038 w 1407863"/>
              <a:gd name="connsiteY18" fmla="*/ 1208059 h 2035244"/>
              <a:gd name="connsiteX19" fmla="*/ 822486 w 1407863"/>
              <a:gd name="connsiteY19" fmla="*/ 1208059 h 2035244"/>
              <a:gd name="connsiteX20" fmla="*/ 822486 w 1407863"/>
              <a:gd name="connsiteY20" fmla="*/ 1336394 h 2035244"/>
              <a:gd name="connsiteX21" fmla="*/ 841377 w 1407863"/>
              <a:gd name="connsiteY21" fmla="*/ 1336394 h 2035244"/>
              <a:gd name="connsiteX22" fmla="*/ 841377 w 1407863"/>
              <a:gd name="connsiteY22" fmla="*/ 1411959 h 2035244"/>
              <a:gd name="connsiteX23" fmla="*/ 860268 w 1407863"/>
              <a:gd name="connsiteY23" fmla="*/ 1411959 h 2035244"/>
              <a:gd name="connsiteX24" fmla="*/ 860268 w 1407863"/>
              <a:gd name="connsiteY24" fmla="*/ 1502637 h 2035244"/>
              <a:gd name="connsiteX25" fmla="*/ 879160 w 1407863"/>
              <a:gd name="connsiteY25" fmla="*/ 1502637 h 2035244"/>
              <a:gd name="connsiteX26" fmla="*/ 879160 w 1407863"/>
              <a:gd name="connsiteY26" fmla="*/ 1555532 h 2035244"/>
              <a:gd name="connsiteX27" fmla="*/ 1105729 w 1407863"/>
              <a:gd name="connsiteY27" fmla="*/ 1555532 h 2035244"/>
              <a:gd name="connsiteX28" fmla="*/ 1105729 w 1407863"/>
              <a:gd name="connsiteY28" fmla="*/ 1638654 h 2035244"/>
              <a:gd name="connsiteX29" fmla="*/ 1235701 w 1407863"/>
              <a:gd name="connsiteY29" fmla="*/ 1638654 h 2035244"/>
              <a:gd name="connsiteX30" fmla="*/ 1235701 w 1407863"/>
              <a:gd name="connsiteY30" fmla="*/ 1732984 h 2035244"/>
              <a:gd name="connsiteX31" fmla="*/ 1254592 w 1407863"/>
              <a:gd name="connsiteY31" fmla="*/ 1732984 h 2035244"/>
              <a:gd name="connsiteX32" fmla="*/ 1254592 w 1407863"/>
              <a:gd name="connsiteY32" fmla="*/ 1846331 h 2035244"/>
              <a:gd name="connsiteX33" fmla="*/ 1268193 w 1407863"/>
              <a:gd name="connsiteY33" fmla="*/ 1846331 h 2035244"/>
              <a:gd name="connsiteX34" fmla="*/ 1268193 w 1407863"/>
              <a:gd name="connsiteY34" fmla="*/ 2035244 h 2035244"/>
              <a:gd name="connsiteX35" fmla="*/ 1407863 w 1407863"/>
              <a:gd name="connsiteY35" fmla="*/ 2035244 h 203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07863" h="2035244">
                <a:moveTo>
                  <a:pt x="0" y="0"/>
                </a:moveTo>
                <a:lnTo>
                  <a:pt x="195422" y="3175"/>
                </a:lnTo>
                <a:lnTo>
                  <a:pt x="195422" y="68161"/>
                </a:lnTo>
                <a:lnTo>
                  <a:pt x="320105" y="68161"/>
                </a:lnTo>
                <a:lnTo>
                  <a:pt x="320105" y="131510"/>
                </a:lnTo>
                <a:lnTo>
                  <a:pt x="376526" y="131510"/>
                </a:lnTo>
                <a:lnTo>
                  <a:pt x="376526" y="229492"/>
                </a:lnTo>
                <a:lnTo>
                  <a:pt x="399448" y="229366"/>
                </a:lnTo>
                <a:lnTo>
                  <a:pt x="399448" y="509209"/>
                </a:lnTo>
                <a:lnTo>
                  <a:pt x="414561" y="509209"/>
                </a:lnTo>
                <a:lnTo>
                  <a:pt x="414561" y="826582"/>
                </a:lnTo>
                <a:lnTo>
                  <a:pt x="441009" y="826582"/>
                </a:lnTo>
                <a:lnTo>
                  <a:pt x="441009" y="1011590"/>
                </a:lnTo>
                <a:lnTo>
                  <a:pt x="467456" y="1011590"/>
                </a:lnTo>
                <a:lnTo>
                  <a:pt x="467456" y="1087155"/>
                </a:lnTo>
                <a:lnTo>
                  <a:pt x="486348" y="1087155"/>
                </a:lnTo>
                <a:lnTo>
                  <a:pt x="486348" y="1147607"/>
                </a:lnTo>
                <a:lnTo>
                  <a:pt x="796038" y="1147607"/>
                </a:lnTo>
                <a:lnTo>
                  <a:pt x="796038" y="1208059"/>
                </a:lnTo>
                <a:lnTo>
                  <a:pt x="822486" y="1208059"/>
                </a:lnTo>
                <a:lnTo>
                  <a:pt x="822486" y="1336394"/>
                </a:lnTo>
                <a:lnTo>
                  <a:pt x="841377" y="1336394"/>
                </a:lnTo>
                <a:lnTo>
                  <a:pt x="841377" y="1411959"/>
                </a:lnTo>
                <a:lnTo>
                  <a:pt x="860268" y="1411959"/>
                </a:lnTo>
                <a:lnTo>
                  <a:pt x="860268" y="1502637"/>
                </a:lnTo>
                <a:lnTo>
                  <a:pt x="879160" y="1502637"/>
                </a:lnTo>
                <a:lnTo>
                  <a:pt x="879160" y="1555532"/>
                </a:lnTo>
                <a:lnTo>
                  <a:pt x="1105729" y="1555532"/>
                </a:lnTo>
                <a:lnTo>
                  <a:pt x="1105729" y="1638654"/>
                </a:lnTo>
                <a:lnTo>
                  <a:pt x="1235701" y="1638654"/>
                </a:lnTo>
                <a:lnTo>
                  <a:pt x="1235701" y="1732984"/>
                </a:lnTo>
                <a:lnTo>
                  <a:pt x="1254592" y="1732984"/>
                </a:lnTo>
                <a:lnTo>
                  <a:pt x="1254592" y="1846331"/>
                </a:lnTo>
                <a:lnTo>
                  <a:pt x="1268193" y="1846331"/>
                </a:lnTo>
                <a:lnTo>
                  <a:pt x="1268193" y="2035244"/>
                </a:lnTo>
                <a:lnTo>
                  <a:pt x="1407863" y="2035244"/>
                </a:lnTo>
              </a:path>
            </a:pathLst>
          </a:custGeom>
          <a:noFill/>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19" name="Freeform: Shape 18">
            <a:extLst>
              <a:ext uri="{FF2B5EF4-FFF2-40B4-BE49-F238E27FC236}">
                <a16:creationId xmlns:a16="http://schemas.microsoft.com/office/drawing/2014/main" id="{5D9EA084-7177-2709-1E67-71FC9D728329}"/>
              </a:ext>
            </a:extLst>
          </p:cNvPr>
          <p:cNvSpPr/>
          <p:nvPr/>
        </p:nvSpPr>
        <p:spPr bwMode="auto">
          <a:xfrm>
            <a:off x="709689" y="1723214"/>
            <a:ext cx="3314700" cy="2157412"/>
          </a:xfrm>
          <a:custGeom>
            <a:avLst/>
            <a:gdLst>
              <a:gd name="connsiteX0" fmla="*/ 0 w 3314700"/>
              <a:gd name="connsiteY0" fmla="*/ 0 h 2114550"/>
              <a:gd name="connsiteX1" fmla="*/ 0 w 3314700"/>
              <a:gd name="connsiteY1" fmla="*/ 2114550 h 2114550"/>
              <a:gd name="connsiteX2" fmla="*/ 3314700 w 3314700"/>
              <a:gd name="connsiteY2" fmla="*/ 2114550 h 2114550"/>
            </a:gdLst>
            <a:ahLst/>
            <a:cxnLst>
              <a:cxn ang="0">
                <a:pos x="connsiteX0" y="connsiteY0"/>
              </a:cxn>
              <a:cxn ang="0">
                <a:pos x="connsiteX1" y="connsiteY1"/>
              </a:cxn>
              <a:cxn ang="0">
                <a:pos x="connsiteX2" y="connsiteY2"/>
              </a:cxn>
            </a:cxnLst>
            <a:rect l="l" t="t" r="r" b="b"/>
            <a:pathLst>
              <a:path w="3314700" h="2114550">
                <a:moveTo>
                  <a:pt x="0" y="0"/>
                </a:moveTo>
                <a:lnTo>
                  <a:pt x="0" y="2114550"/>
                </a:lnTo>
                <a:lnTo>
                  <a:pt x="3314700" y="2114550"/>
                </a:ln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GB" sz="1800" b="0" i="0" u="none" strike="noStrike" kern="1200" cap="none" spc="0" normalizeH="0" baseline="0" noProof="0">
              <a:ln>
                <a:noFill/>
              </a:ln>
              <a:solidFill>
                <a:srgbClr val="FFFFFF"/>
              </a:solidFill>
              <a:effectLst/>
              <a:uLnTx/>
              <a:uFillTx/>
              <a:latin typeface="Arial" charset="0"/>
              <a:ea typeface="Microsoft YaHei"/>
              <a:cs typeface="+mn-cs"/>
            </a:endParaRPr>
          </a:p>
        </p:txBody>
      </p:sp>
      <p:cxnSp>
        <p:nvCxnSpPr>
          <p:cNvPr id="54" name="Straight Connector 53">
            <a:extLst>
              <a:ext uri="{FF2B5EF4-FFF2-40B4-BE49-F238E27FC236}">
                <a16:creationId xmlns:a16="http://schemas.microsoft.com/office/drawing/2014/main" id="{175379BD-C822-930C-55C4-321E0CE0C380}"/>
              </a:ext>
            </a:extLst>
          </p:cNvPr>
          <p:cNvCxnSpPr>
            <a:cxnSpLocks/>
          </p:cNvCxnSpPr>
          <p:nvPr/>
        </p:nvCxnSpPr>
        <p:spPr bwMode="auto">
          <a:xfrm flipH="1">
            <a:off x="662064" y="3881934"/>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18127C1-C006-8359-FC38-17041DC72C21}"/>
              </a:ext>
            </a:extLst>
          </p:cNvPr>
          <p:cNvCxnSpPr>
            <a:cxnSpLocks/>
            <a:stCxn id="19" idx="1"/>
          </p:cNvCxnSpPr>
          <p:nvPr/>
        </p:nvCxnSpPr>
        <p:spPr bwMode="auto">
          <a:xfrm>
            <a:off x="709689" y="3880626"/>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grpSp>
        <p:nvGrpSpPr>
          <p:cNvPr id="4" name="Group 3">
            <a:extLst>
              <a:ext uri="{FF2B5EF4-FFF2-40B4-BE49-F238E27FC236}">
                <a16:creationId xmlns:a16="http://schemas.microsoft.com/office/drawing/2014/main" id="{C81C0CB2-884C-112B-C62D-B7A9359F69F8}"/>
              </a:ext>
            </a:extLst>
          </p:cNvPr>
          <p:cNvGrpSpPr/>
          <p:nvPr/>
        </p:nvGrpSpPr>
        <p:grpSpPr>
          <a:xfrm>
            <a:off x="1176414" y="3878315"/>
            <a:ext cx="2767009" cy="72000"/>
            <a:chOff x="1176414" y="3884665"/>
            <a:chExt cx="2767009" cy="72000"/>
          </a:xfrm>
        </p:grpSpPr>
        <p:cxnSp>
          <p:nvCxnSpPr>
            <p:cNvPr id="56" name="Straight Connector 55">
              <a:extLst>
                <a:ext uri="{FF2B5EF4-FFF2-40B4-BE49-F238E27FC236}">
                  <a16:creationId xmlns:a16="http://schemas.microsoft.com/office/drawing/2014/main" id="{849775D2-5837-4B28-FB72-52209C2281FC}"/>
                </a:ext>
              </a:extLst>
            </p:cNvPr>
            <p:cNvCxnSpPr>
              <a:cxnSpLocks/>
            </p:cNvCxnSpPr>
            <p:nvPr/>
          </p:nvCxnSpPr>
          <p:spPr bwMode="auto">
            <a:xfrm>
              <a:off x="1176414"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A8A3BD7A-AC36-74FB-BE88-5B9463CFCB08}"/>
                </a:ext>
              </a:extLst>
            </p:cNvPr>
            <p:cNvCxnSpPr>
              <a:cxnSpLocks/>
            </p:cNvCxnSpPr>
            <p:nvPr/>
          </p:nvCxnSpPr>
          <p:spPr bwMode="auto">
            <a:xfrm>
              <a:off x="1637582"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833CDF20-E932-B671-8898-A8715D635311}"/>
                </a:ext>
              </a:extLst>
            </p:cNvPr>
            <p:cNvCxnSpPr>
              <a:cxnSpLocks/>
            </p:cNvCxnSpPr>
            <p:nvPr/>
          </p:nvCxnSpPr>
          <p:spPr bwMode="auto">
            <a:xfrm>
              <a:off x="2098750"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94BD6038-F3DA-087E-3D22-2B78EA5AA8E5}"/>
                </a:ext>
              </a:extLst>
            </p:cNvPr>
            <p:cNvCxnSpPr>
              <a:cxnSpLocks/>
            </p:cNvCxnSpPr>
            <p:nvPr/>
          </p:nvCxnSpPr>
          <p:spPr bwMode="auto">
            <a:xfrm>
              <a:off x="2559918"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A9CD0E25-5709-2346-A770-DEC685B138AE}"/>
                </a:ext>
              </a:extLst>
            </p:cNvPr>
            <p:cNvCxnSpPr>
              <a:cxnSpLocks/>
            </p:cNvCxnSpPr>
            <p:nvPr/>
          </p:nvCxnSpPr>
          <p:spPr bwMode="auto">
            <a:xfrm>
              <a:off x="3021086"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221D32E7-993E-BC2B-69E6-531DB968D3CE}"/>
                </a:ext>
              </a:extLst>
            </p:cNvPr>
            <p:cNvCxnSpPr>
              <a:cxnSpLocks/>
            </p:cNvCxnSpPr>
            <p:nvPr/>
          </p:nvCxnSpPr>
          <p:spPr bwMode="auto">
            <a:xfrm>
              <a:off x="3482254"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7586D5D3-2778-5C0E-2B54-2CD5E65B6E01}"/>
                </a:ext>
              </a:extLst>
            </p:cNvPr>
            <p:cNvCxnSpPr>
              <a:cxnSpLocks/>
            </p:cNvCxnSpPr>
            <p:nvPr/>
          </p:nvCxnSpPr>
          <p:spPr bwMode="auto">
            <a:xfrm>
              <a:off x="3943423" y="3884665"/>
              <a:ext cx="0" cy="72000"/>
            </a:xfrm>
            <a:prstGeom prst="line">
              <a:avLst/>
            </a:prstGeom>
            <a:solidFill>
              <a:srgbClr val="00B8FF"/>
            </a:solidFill>
            <a:ln w="19050" cap="flat" cmpd="sng" algn="ctr">
              <a:solidFill>
                <a:schemeClr val="tx1"/>
              </a:solidFill>
              <a:prstDash val="solid"/>
              <a:round/>
              <a:headEnd type="none" w="med" len="med"/>
              <a:tailEnd type="none" w="med" len="med"/>
            </a:ln>
            <a:effectLst/>
          </p:spPr>
        </p:cxnSp>
      </p:grpSp>
      <p:cxnSp>
        <p:nvCxnSpPr>
          <p:cNvPr id="63" name="Straight Connector 62">
            <a:extLst>
              <a:ext uri="{FF2B5EF4-FFF2-40B4-BE49-F238E27FC236}">
                <a16:creationId xmlns:a16="http://schemas.microsoft.com/office/drawing/2014/main" id="{D8D1F2F0-A701-B392-732E-5FFEEDC59697}"/>
              </a:ext>
            </a:extLst>
          </p:cNvPr>
          <p:cNvCxnSpPr>
            <a:cxnSpLocks/>
          </p:cNvCxnSpPr>
          <p:nvPr/>
        </p:nvCxnSpPr>
        <p:spPr bwMode="auto">
          <a:xfrm flipH="1">
            <a:off x="662064" y="3674762"/>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9C3E4F2A-DCFD-4404-CC2C-E227665C6203}"/>
              </a:ext>
            </a:extLst>
          </p:cNvPr>
          <p:cNvCxnSpPr>
            <a:cxnSpLocks/>
          </p:cNvCxnSpPr>
          <p:nvPr/>
        </p:nvCxnSpPr>
        <p:spPr bwMode="auto">
          <a:xfrm flipH="1">
            <a:off x="662064" y="3467593"/>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65001EBB-89E3-4BA1-DDEF-B99719768A7D}"/>
              </a:ext>
            </a:extLst>
          </p:cNvPr>
          <p:cNvCxnSpPr>
            <a:cxnSpLocks/>
          </p:cNvCxnSpPr>
          <p:nvPr/>
        </p:nvCxnSpPr>
        <p:spPr bwMode="auto">
          <a:xfrm flipH="1">
            <a:off x="662064" y="3260424"/>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8563547E-2D54-B40D-2B81-71C645D2A5EF}"/>
              </a:ext>
            </a:extLst>
          </p:cNvPr>
          <p:cNvCxnSpPr>
            <a:cxnSpLocks/>
          </p:cNvCxnSpPr>
          <p:nvPr/>
        </p:nvCxnSpPr>
        <p:spPr bwMode="auto">
          <a:xfrm flipH="1">
            <a:off x="662064" y="3053255"/>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6D94D5F5-2CF6-4308-F880-008CE66CD415}"/>
              </a:ext>
            </a:extLst>
          </p:cNvPr>
          <p:cNvCxnSpPr>
            <a:cxnSpLocks/>
          </p:cNvCxnSpPr>
          <p:nvPr/>
        </p:nvCxnSpPr>
        <p:spPr bwMode="auto">
          <a:xfrm flipH="1">
            <a:off x="662064" y="2846086"/>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0C73C97-0D6F-0B80-11C9-A7EA43DBA6B4}"/>
              </a:ext>
            </a:extLst>
          </p:cNvPr>
          <p:cNvCxnSpPr>
            <a:cxnSpLocks/>
          </p:cNvCxnSpPr>
          <p:nvPr/>
        </p:nvCxnSpPr>
        <p:spPr bwMode="auto">
          <a:xfrm flipH="1">
            <a:off x="662064" y="2638917"/>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EF0BBFB2-79C6-8C2E-40EB-DE0BD7B2CE6F}"/>
              </a:ext>
            </a:extLst>
          </p:cNvPr>
          <p:cNvCxnSpPr>
            <a:cxnSpLocks/>
          </p:cNvCxnSpPr>
          <p:nvPr/>
        </p:nvCxnSpPr>
        <p:spPr bwMode="auto">
          <a:xfrm flipH="1">
            <a:off x="662064" y="2431748"/>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74A9DD6-1FFC-FE3C-0894-B377CCBB6407}"/>
              </a:ext>
            </a:extLst>
          </p:cNvPr>
          <p:cNvCxnSpPr>
            <a:cxnSpLocks/>
          </p:cNvCxnSpPr>
          <p:nvPr/>
        </p:nvCxnSpPr>
        <p:spPr bwMode="auto">
          <a:xfrm flipH="1">
            <a:off x="662064" y="2224579"/>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DDE01141-836D-167A-0DA9-5AB3E90FF2D6}"/>
              </a:ext>
            </a:extLst>
          </p:cNvPr>
          <p:cNvCxnSpPr>
            <a:cxnSpLocks/>
          </p:cNvCxnSpPr>
          <p:nvPr/>
        </p:nvCxnSpPr>
        <p:spPr bwMode="auto">
          <a:xfrm flipH="1">
            <a:off x="662064" y="2017410"/>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34F97089-8D94-545C-F820-8F165DB13108}"/>
              </a:ext>
            </a:extLst>
          </p:cNvPr>
          <p:cNvCxnSpPr>
            <a:cxnSpLocks/>
          </p:cNvCxnSpPr>
          <p:nvPr/>
        </p:nvCxnSpPr>
        <p:spPr bwMode="auto">
          <a:xfrm flipH="1">
            <a:off x="662064" y="1810241"/>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43" name="Rectangle 42">
            <a:extLst>
              <a:ext uri="{FF2B5EF4-FFF2-40B4-BE49-F238E27FC236}">
                <a16:creationId xmlns:a16="http://schemas.microsoft.com/office/drawing/2014/main" id="{A2268388-497A-0D0A-E267-17A54B55A5C6}"/>
              </a:ext>
            </a:extLst>
          </p:cNvPr>
          <p:cNvSpPr/>
          <p:nvPr/>
        </p:nvSpPr>
        <p:spPr bwMode="auto">
          <a:xfrm>
            <a:off x="447878" y="3814167"/>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44" name="Rectangle 43">
            <a:extLst>
              <a:ext uri="{FF2B5EF4-FFF2-40B4-BE49-F238E27FC236}">
                <a16:creationId xmlns:a16="http://schemas.microsoft.com/office/drawing/2014/main" id="{FD2D3C2C-BF03-038A-DC9F-9F70F6B0E0B8}"/>
              </a:ext>
            </a:extLst>
          </p:cNvPr>
          <p:cNvSpPr/>
          <p:nvPr/>
        </p:nvSpPr>
        <p:spPr bwMode="auto">
          <a:xfrm>
            <a:off x="447878" y="360311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45" name="Rectangle 44">
            <a:extLst>
              <a:ext uri="{FF2B5EF4-FFF2-40B4-BE49-F238E27FC236}">
                <a16:creationId xmlns:a16="http://schemas.microsoft.com/office/drawing/2014/main" id="{3FB7D2DB-44B1-7213-ACC9-37BF33DF25BA}"/>
              </a:ext>
            </a:extLst>
          </p:cNvPr>
          <p:cNvSpPr/>
          <p:nvPr/>
        </p:nvSpPr>
        <p:spPr bwMode="auto">
          <a:xfrm>
            <a:off x="447878" y="340280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20</a:t>
            </a:r>
          </a:p>
        </p:txBody>
      </p:sp>
      <p:sp>
        <p:nvSpPr>
          <p:cNvPr id="46" name="Rectangle 45">
            <a:extLst>
              <a:ext uri="{FF2B5EF4-FFF2-40B4-BE49-F238E27FC236}">
                <a16:creationId xmlns:a16="http://schemas.microsoft.com/office/drawing/2014/main" id="{9A7FFE5A-F8C6-E965-1401-B8FA813CF00B}"/>
              </a:ext>
            </a:extLst>
          </p:cNvPr>
          <p:cNvSpPr/>
          <p:nvPr/>
        </p:nvSpPr>
        <p:spPr bwMode="auto">
          <a:xfrm>
            <a:off x="447878" y="3190973"/>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30</a:t>
            </a:r>
          </a:p>
        </p:txBody>
      </p:sp>
      <p:sp>
        <p:nvSpPr>
          <p:cNvPr id="47" name="Rectangle 46">
            <a:extLst>
              <a:ext uri="{FF2B5EF4-FFF2-40B4-BE49-F238E27FC236}">
                <a16:creationId xmlns:a16="http://schemas.microsoft.com/office/drawing/2014/main" id="{467E084F-E353-ABC8-9748-DD2F6B1B038E}"/>
              </a:ext>
            </a:extLst>
          </p:cNvPr>
          <p:cNvSpPr/>
          <p:nvPr/>
        </p:nvSpPr>
        <p:spPr bwMode="auto">
          <a:xfrm>
            <a:off x="447878" y="298410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40</a:t>
            </a:r>
          </a:p>
        </p:txBody>
      </p:sp>
      <p:sp>
        <p:nvSpPr>
          <p:cNvPr id="48" name="Rectangle 47">
            <a:extLst>
              <a:ext uri="{FF2B5EF4-FFF2-40B4-BE49-F238E27FC236}">
                <a16:creationId xmlns:a16="http://schemas.microsoft.com/office/drawing/2014/main" id="{D4E03BD3-56C8-B00E-4546-B52B864AAB8F}"/>
              </a:ext>
            </a:extLst>
          </p:cNvPr>
          <p:cNvSpPr/>
          <p:nvPr/>
        </p:nvSpPr>
        <p:spPr bwMode="auto">
          <a:xfrm>
            <a:off x="447878" y="277592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50</a:t>
            </a:r>
          </a:p>
        </p:txBody>
      </p:sp>
      <p:sp>
        <p:nvSpPr>
          <p:cNvPr id="49" name="Rectangle 48">
            <a:extLst>
              <a:ext uri="{FF2B5EF4-FFF2-40B4-BE49-F238E27FC236}">
                <a16:creationId xmlns:a16="http://schemas.microsoft.com/office/drawing/2014/main" id="{972A98CD-1DF3-51DE-23DB-ED73A76A18FB}"/>
              </a:ext>
            </a:extLst>
          </p:cNvPr>
          <p:cNvSpPr/>
          <p:nvPr/>
        </p:nvSpPr>
        <p:spPr bwMode="auto">
          <a:xfrm>
            <a:off x="447878" y="257021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60</a:t>
            </a:r>
          </a:p>
        </p:txBody>
      </p:sp>
      <p:sp>
        <p:nvSpPr>
          <p:cNvPr id="50" name="Rectangle 49">
            <a:extLst>
              <a:ext uri="{FF2B5EF4-FFF2-40B4-BE49-F238E27FC236}">
                <a16:creationId xmlns:a16="http://schemas.microsoft.com/office/drawing/2014/main" id="{379A6AF1-B24A-131D-AEF0-2BA863E720A7}"/>
              </a:ext>
            </a:extLst>
          </p:cNvPr>
          <p:cNvSpPr/>
          <p:nvPr/>
        </p:nvSpPr>
        <p:spPr bwMode="auto">
          <a:xfrm>
            <a:off x="447878" y="236522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70</a:t>
            </a:r>
          </a:p>
        </p:txBody>
      </p:sp>
      <p:sp>
        <p:nvSpPr>
          <p:cNvPr id="51" name="Rectangle 50">
            <a:extLst>
              <a:ext uri="{FF2B5EF4-FFF2-40B4-BE49-F238E27FC236}">
                <a16:creationId xmlns:a16="http://schemas.microsoft.com/office/drawing/2014/main" id="{157F12EF-FDBF-80A7-E121-524AA8ABECCE}"/>
              </a:ext>
            </a:extLst>
          </p:cNvPr>
          <p:cNvSpPr/>
          <p:nvPr/>
        </p:nvSpPr>
        <p:spPr bwMode="auto">
          <a:xfrm>
            <a:off x="447878" y="215811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80</a:t>
            </a:r>
          </a:p>
        </p:txBody>
      </p:sp>
      <p:sp>
        <p:nvSpPr>
          <p:cNvPr id="52" name="Rectangle 51">
            <a:extLst>
              <a:ext uri="{FF2B5EF4-FFF2-40B4-BE49-F238E27FC236}">
                <a16:creationId xmlns:a16="http://schemas.microsoft.com/office/drawing/2014/main" id="{3093A2E3-2164-1359-EFFE-B9EF9B82BE28}"/>
              </a:ext>
            </a:extLst>
          </p:cNvPr>
          <p:cNvSpPr/>
          <p:nvPr/>
        </p:nvSpPr>
        <p:spPr bwMode="auto">
          <a:xfrm>
            <a:off x="447878" y="1947756"/>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90</a:t>
            </a:r>
          </a:p>
        </p:txBody>
      </p:sp>
      <p:sp>
        <p:nvSpPr>
          <p:cNvPr id="53" name="Rectangle 52">
            <a:extLst>
              <a:ext uri="{FF2B5EF4-FFF2-40B4-BE49-F238E27FC236}">
                <a16:creationId xmlns:a16="http://schemas.microsoft.com/office/drawing/2014/main" id="{D5425172-A704-38B7-2509-E42517A2611B}"/>
              </a:ext>
            </a:extLst>
          </p:cNvPr>
          <p:cNvSpPr/>
          <p:nvPr/>
        </p:nvSpPr>
        <p:spPr bwMode="auto">
          <a:xfrm>
            <a:off x="388160" y="1742375"/>
            <a:ext cx="238898"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100</a:t>
            </a:r>
          </a:p>
        </p:txBody>
      </p:sp>
      <p:sp>
        <p:nvSpPr>
          <p:cNvPr id="35" name="Rectangle 34">
            <a:extLst>
              <a:ext uri="{FF2B5EF4-FFF2-40B4-BE49-F238E27FC236}">
                <a16:creationId xmlns:a16="http://schemas.microsoft.com/office/drawing/2014/main" id="{238DBA75-2201-690D-4F59-FBB57D557677}"/>
              </a:ext>
            </a:extLst>
          </p:cNvPr>
          <p:cNvSpPr/>
          <p:nvPr/>
        </p:nvSpPr>
        <p:spPr bwMode="auto">
          <a:xfrm>
            <a:off x="633109" y="3964666"/>
            <a:ext cx="148886"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36" name="Rectangle 35">
            <a:extLst>
              <a:ext uri="{FF2B5EF4-FFF2-40B4-BE49-F238E27FC236}">
                <a16:creationId xmlns:a16="http://schemas.microsoft.com/office/drawing/2014/main" id="{C5F10090-4EC5-53D3-B4C2-6B5A118D7FD4}"/>
              </a:ext>
            </a:extLst>
          </p:cNvPr>
          <p:cNvSpPr/>
          <p:nvPr/>
        </p:nvSpPr>
        <p:spPr bwMode="auto">
          <a:xfrm>
            <a:off x="1102208" y="3964666"/>
            <a:ext cx="148886"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a:t>
            </a:r>
          </a:p>
        </p:txBody>
      </p:sp>
      <p:sp>
        <p:nvSpPr>
          <p:cNvPr id="37" name="Rectangle 36">
            <a:extLst>
              <a:ext uri="{FF2B5EF4-FFF2-40B4-BE49-F238E27FC236}">
                <a16:creationId xmlns:a16="http://schemas.microsoft.com/office/drawing/2014/main" id="{A839926C-9B7D-F3AA-6256-582D7605C657}"/>
              </a:ext>
            </a:extLst>
          </p:cNvPr>
          <p:cNvSpPr/>
          <p:nvPr/>
        </p:nvSpPr>
        <p:spPr bwMode="auto">
          <a:xfrm>
            <a:off x="1563139" y="3964666"/>
            <a:ext cx="148886"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a:t>
            </a:r>
          </a:p>
        </p:txBody>
      </p:sp>
      <p:sp>
        <p:nvSpPr>
          <p:cNvPr id="38" name="Rectangle 37">
            <a:extLst>
              <a:ext uri="{FF2B5EF4-FFF2-40B4-BE49-F238E27FC236}">
                <a16:creationId xmlns:a16="http://schemas.microsoft.com/office/drawing/2014/main" id="{50CDA506-6700-BFC6-1184-09BB7CAC16B9}"/>
              </a:ext>
            </a:extLst>
          </p:cNvPr>
          <p:cNvSpPr/>
          <p:nvPr/>
        </p:nvSpPr>
        <p:spPr bwMode="auto">
          <a:xfrm>
            <a:off x="2019516" y="3964666"/>
            <a:ext cx="148886"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a:t>
            </a:r>
          </a:p>
        </p:txBody>
      </p:sp>
      <p:sp>
        <p:nvSpPr>
          <p:cNvPr id="39" name="Rectangle 38">
            <a:extLst>
              <a:ext uri="{FF2B5EF4-FFF2-40B4-BE49-F238E27FC236}">
                <a16:creationId xmlns:a16="http://schemas.microsoft.com/office/drawing/2014/main" id="{25EFEA44-FBBA-5598-D2C6-F4675256D9B8}"/>
              </a:ext>
            </a:extLst>
          </p:cNvPr>
          <p:cNvSpPr/>
          <p:nvPr/>
        </p:nvSpPr>
        <p:spPr bwMode="auto">
          <a:xfrm>
            <a:off x="2487202" y="3964666"/>
            <a:ext cx="148886"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a:t>
            </a:r>
          </a:p>
        </p:txBody>
      </p:sp>
      <p:sp>
        <p:nvSpPr>
          <p:cNvPr id="40" name="Rectangle 39">
            <a:extLst>
              <a:ext uri="{FF2B5EF4-FFF2-40B4-BE49-F238E27FC236}">
                <a16:creationId xmlns:a16="http://schemas.microsoft.com/office/drawing/2014/main" id="{38B27D0C-8CF9-3FFE-AB7A-5C0B1D4A274A}"/>
              </a:ext>
            </a:extLst>
          </p:cNvPr>
          <p:cNvSpPr/>
          <p:nvPr/>
        </p:nvSpPr>
        <p:spPr bwMode="auto">
          <a:xfrm>
            <a:off x="2922609" y="3964666"/>
            <a:ext cx="202002"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41" name="Rectangle 40">
            <a:extLst>
              <a:ext uri="{FF2B5EF4-FFF2-40B4-BE49-F238E27FC236}">
                <a16:creationId xmlns:a16="http://schemas.microsoft.com/office/drawing/2014/main" id="{28D62676-4EFD-DE05-6910-A524DB4AA1FF}"/>
              </a:ext>
            </a:extLst>
          </p:cNvPr>
          <p:cNvSpPr/>
          <p:nvPr/>
        </p:nvSpPr>
        <p:spPr bwMode="auto">
          <a:xfrm>
            <a:off x="3379156" y="3964666"/>
            <a:ext cx="202002"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12</a:t>
            </a:r>
          </a:p>
        </p:txBody>
      </p:sp>
      <p:sp>
        <p:nvSpPr>
          <p:cNvPr id="42" name="Rectangle 41">
            <a:extLst>
              <a:ext uri="{FF2B5EF4-FFF2-40B4-BE49-F238E27FC236}">
                <a16:creationId xmlns:a16="http://schemas.microsoft.com/office/drawing/2014/main" id="{FFE69C8C-7CBA-D008-A7B2-76E19313BD9F}"/>
              </a:ext>
            </a:extLst>
          </p:cNvPr>
          <p:cNvSpPr/>
          <p:nvPr/>
        </p:nvSpPr>
        <p:spPr bwMode="auto">
          <a:xfrm>
            <a:off x="3842140" y="3964666"/>
            <a:ext cx="202002" cy="18763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14</a:t>
            </a:r>
          </a:p>
        </p:txBody>
      </p:sp>
      <p:sp>
        <p:nvSpPr>
          <p:cNvPr id="27" name="Rectangle 26">
            <a:extLst>
              <a:ext uri="{FF2B5EF4-FFF2-40B4-BE49-F238E27FC236}">
                <a16:creationId xmlns:a16="http://schemas.microsoft.com/office/drawing/2014/main" id="{9C94DECF-FE78-A13D-550F-49D1E178FBBF}"/>
              </a:ext>
            </a:extLst>
          </p:cNvPr>
          <p:cNvSpPr/>
          <p:nvPr/>
        </p:nvSpPr>
        <p:spPr bwMode="auto">
          <a:xfrm>
            <a:off x="2036043" y="4143869"/>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Months</a:t>
            </a:r>
          </a:p>
        </p:txBody>
      </p:sp>
      <p:sp>
        <p:nvSpPr>
          <p:cNvPr id="155" name="Rectangle 154">
            <a:extLst>
              <a:ext uri="{FF2B5EF4-FFF2-40B4-BE49-F238E27FC236}">
                <a16:creationId xmlns:a16="http://schemas.microsoft.com/office/drawing/2014/main" id="{A26FCBD5-0987-203C-02DB-0FD42C931E7C}"/>
              </a:ext>
            </a:extLst>
          </p:cNvPr>
          <p:cNvSpPr/>
          <p:nvPr/>
        </p:nvSpPr>
        <p:spPr bwMode="auto">
          <a:xfrm rot="16200000">
            <a:off x="26053" y="2699278"/>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PFS (%)</a:t>
            </a:r>
          </a:p>
        </p:txBody>
      </p:sp>
      <p:grpSp>
        <p:nvGrpSpPr>
          <p:cNvPr id="2" name="Group 1">
            <a:extLst>
              <a:ext uri="{FF2B5EF4-FFF2-40B4-BE49-F238E27FC236}">
                <a16:creationId xmlns:a16="http://schemas.microsoft.com/office/drawing/2014/main" id="{6D005935-A688-B624-092F-DACBDE9FDB77}"/>
              </a:ext>
            </a:extLst>
          </p:cNvPr>
          <p:cNvGrpSpPr/>
          <p:nvPr/>
        </p:nvGrpSpPr>
        <p:grpSpPr>
          <a:xfrm>
            <a:off x="8124705" y="1692000"/>
            <a:ext cx="3803500" cy="2651175"/>
            <a:chOff x="8124705" y="1692000"/>
            <a:chExt cx="3803500" cy="2651175"/>
          </a:xfrm>
        </p:grpSpPr>
        <p:sp>
          <p:nvSpPr>
            <p:cNvPr id="33" name="TextBox 32">
              <a:extLst>
                <a:ext uri="{FF2B5EF4-FFF2-40B4-BE49-F238E27FC236}">
                  <a16:creationId xmlns:a16="http://schemas.microsoft.com/office/drawing/2014/main" id="{5E08D87C-D965-D154-56F9-4E1E2BEEB746}"/>
                </a:ext>
              </a:extLst>
            </p:cNvPr>
            <p:cNvSpPr txBox="1"/>
            <p:nvPr/>
          </p:nvSpPr>
          <p:spPr>
            <a:xfrm>
              <a:off x="10022185" y="2136489"/>
              <a:ext cx="190602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8A2E"/>
                  </a:solidFill>
                  <a:effectLst/>
                  <a:uLnTx/>
                  <a:uFillTx/>
                  <a:latin typeface="Arial"/>
                  <a:ea typeface="Microsoft YaHei"/>
                  <a:cs typeface="+mn-cs"/>
                </a:rPr>
                <a:t>Hazard ratio: 0.55</a:t>
              </a:r>
              <a:br>
                <a:rPr kumimoji="0" lang="en-GB" sz="1400" b="1" i="0" u="none" strike="noStrike" kern="1200" cap="none" spc="0" normalizeH="0" baseline="0" noProof="0" dirty="0">
                  <a:ln>
                    <a:noFill/>
                  </a:ln>
                  <a:solidFill>
                    <a:srgbClr val="2E8A2E"/>
                  </a:solidFill>
                  <a:effectLst/>
                  <a:uLnTx/>
                  <a:uFillTx/>
                  <a:latin typeface="Arial"/>
                  <a:ea typeface="Microsoft YaHei"/>
                  <a:cs typeface="+mn-cs"/>
                </a:rPr>
              </a:br>
              <a:r>
                <a:rPr kumimoji="0" lang="en-GB" sz="1400" b="1" i="0" u="none" strike="noStrike" kern="1200" cap="none" spc="0" normalizeH="0" baseline="0" noProof="0" dirty="0">
                  <a:ln>
                    <a:noFill/>
                  </a:ln>
                  <a:solidFill>
                    <a:srgbClr val="2E8A2E"/>
                  </a:solidFill>
                  <a:effectLst/>
                  <a:uLnTx/>
                  <a:uFillTx/>
                  <a:latin typeface="Arial"/>
                  <a:ea typeface="Microsoft YaHei"/>
                  <a:cs typeface="+mn-cs"/>
                </a:rPr>
                <a:t>mPFS 3.8 vs. 1.9 mo (</a:t>
              </a:r>
              <a:r>
                <a:rPr kumimoji="0" lang="el-GR" sz="1400" b="1" i="0" u="none" strike="noStrike" kern="1200" cap="none" spc="0" normalizeH="0" baseline="0" noProof="0" dirty="0">
                  <a:ln>
                    <a:noFill/>
                  </a:ln>
                  <a:solidFill>
                    <a:srgbClr val="2E8A2E"/>
                  </a:solidFill>
                  <a:effectLst/>
                  <a:uLnTx/>
                  <a:uFillTx/>
                  <a:latin typeface="Arial"/>
                  <a:ea typeface="Microsoft YaHei"/>
                  <a:cs typeface="Arial" panose="020B0604020202020204" pitchFamily="34" charset="0"/>
                </a:rPr>
                <a:t>Δ</a:t>
              </a:r>
              <a:r>
                <a:rPr kumimoji="0" lang="en-GB" sz="1400" b="1" i="0" u="none" strike="noStrike" kern="1200" cap="none" spc="0" normalizeH="0" baseline="0" noProof="0" dirty="0">
                  <a:ln>
                    <a:noFill/>
                  </a:ln>
                  <a:solidFill>
                    <a:srgbClr val="2E8A2E"/>
                  </a:solidFill>
                  <a:effectLst/>
                  <a:uLnTx/>
                  <a:uFillTx/>
                  <a:latin typeface="Arial"/>
                  <a:ea typeface="Microsoft YaHei"/>
                  <a:cs typeface="Arial" panose="020B0604020202020204" pitchFamily="34" charset="0"/>
                </a:rPr>
                <a:t>: 1.9 mo)</a:t>
              </a:r>
              <a:endParaRPr kumimoji="0" lang="en-GB" sz="1400" b="0" i="0" u="none" strike="noStrike" kern="1200" cap="none" spc="0" normalizeH="0" baseline="0" noProof="0" dirty="0">
                <a:ln>
                  <a:noFill/>
                </a:ln>
                <a:solidFill>
                  <a:srgbClr val="2E8A2E"/>
                </a:solidFill>
                <a:effectLst/>
                <a:uLnTx/>
                <a:uFillTx/>
                <a:latin typeface="Arial"/>
                <a:ea typeface="Microsoft YaHei"/>
                <a:cs typeface="+mn-cs"/>
              </a:endParaRPr>
            </a:p>
          </p:txBody>
        </p:sp>
        <p:grpSp>
          <p:nvGrpSpPr>
            <p:cNvPr id="157" name="Group 156">
              <a:extLst>
                <a:ext uri="{FF2B5EF4-FFF2-40B4-BE49-F238E27FC236}">
                  <a16:creationId xmlns:a16="http://schemas.microsoft.com/office/drawing/2014/main" id="{B0775858-9FAE-171A-BDD0-03D6BD4C3645}"/>
                </a:ext>
              </a:extLst>
            </p:cNvPr>
            <p:cNvGrpSpPr/>
            <p:nvPr/>
          </p:nvGrpSpPr>
          <p:grpSpPr>
            <a:xfrm>
              <a:off x="8576475" y="1799331"/>
              <a:ext cx="3096000" cy="1944000"/>
              <a:chOff x="22415712" y="1904318"/>
              <a:chExt cx="3327630" cy="2195540"/>
            </a:xfrm>
          </p:grpSpPr>
          <p:sp>
            <p:nvSpPr>
              <p:cNvPr id="210" name="Freeform: Shape 209">
                <a:extLst>
                  <a:ext uri="{FF2B5EF4-FFF2-40B4-BE49-F238E27FC236}">
                    <a16:creationId xmlns:a16="http://schemas.microsoft.com/office/drawing/2014/main" id="{ADBC83FE-5E58-FFD6-E4F4-B2E2C372C5B1}"/>
                  </a:ext>
                </a:extLst>
              </p:cNvPr>
              <p:cNvSpPr/>
              <p:nvPr/>
            </p:nvSpPr>
            <p:spPr>
              <a:xfrm>
                <a:off x="22440900" y="1929506"/>
                <a:ext cx="3277254" cy="1765702"/>
              </a:xfrm>
              <a:custGeom>
                <a:avLst/>
                <a:gdLst>
                  <a:gd name="connsiteX0" fmla="*/ 0 w 3277254"/>
                  <a:gd name="connsiteY0" fmla="*/ 0 h 1765702"/>
                  <a:gd name="connsiteX1" fmla="*/ 119141 w 3277254"/>
                  <a:gd name="connsiteY1" fmla="*/ 0 h 1765702"/>
                  <a:gd name="connsiteX2" fmla="*/ 119141 w 3277254"/>
                  <a:gd name="connsiteY2" fmla="*/ 22040 h 1765702"/>
                  <a:gd name="connsiteX3" fmla="*/ 203774 w 3277254"/>
                  <a:gd name="connsiteY3" fmla="*/ 22040 h 1765702"/>
                  <a:gd name="connsiteX4" fmla="*/ 203774 w 3277254"/>
                  <a:gd name="connsiteY4" fmla="*/ 87907 h 1765702"/>
                  <a:gd name="connsiteX5" fmla="*/ 222665 w 3277254"/>
                  <a:gd name="connsiteY5" fmla="*/ 87907 h 1765702"/>
                  <a:gd name="connsiteX6" fmla="*/ 222665 w 3277254"/>
                  <a:gd name="connsiteY6" fmla="*/ 147478 h 1765702"/>
                  <a:gd name="connsiteX7" fmla="*/ 241431 w 3277254"/>
                  <a:gd name="connsiteY7" fmla="*/ 147478 h 1765702"/>
                  <a:gd name="connsiteX8" fmla="*/ 241431 w 3277254"/>
                  <a:gd name="connsiteY8" fmla="*/ 809175 h 1765702"/>
                  <a:gd name="connsiteX9" fmla="*/ 266493 w 3277254"/>
                  <a:gd name="connsiteY9" fmla="*/ 809175 h 1765702"/>
                  <a:gd name="connsiteX10" fmla="*/ 266493 w 3277254"/>
                  <a:gd name="connsiteY10" fmla="*/ 862449 h 1765702"/>
                  <a:gd name="connsiteX11" fmla="*/ 285384 w 3277254"/>
                  <a:gd name="connsiteY11" fmla="*/ 862449 h 1765702"/>
                  <a:gd name="connsiteX12" fmla="*/ 285384 w 3277254"/>
                  <a:gd name="connsiteY12" fmla="*/ 900105 h 1765702"/>
                  <a:gd name="connsiteX13" fmla="*/ 297852 w 3277254"/>
                  <a:gd name="connsiteY13" fmla="*/ 900105 h 1765702"/>
                  <a:gd name="connsiteX14" fmla="*/ 297852 w 3277254"/>
                  <a:gd name="connsiteY14" fmla="*/ 962824 h 1765702"/>
                  <a:gd name="connsiteX15" fmla="*/ 313595 w 3277254"/>
                  <a:gd name="connsiteY15" fmla="*/ 962824 h 1765702"/>
                  <a:gd name="connsiteX16" fmla="*/ 313595 w 3277254"/>
                  <a:gd name="connsiteY16" fmla="*/ 1013075 h 1765702"/>
                  <a:gd name="connsiteX17" fmla="*/ 476690 w 3277254"/>
                  <a:gd name="connsiteY17" fmla="*/ 1013075 h 1765702"/>
                  <a:gd name="connsiteX18" fmla="*/ 476690 w 3277254"/>
                  <a:gd name="connsiteY18" fmla="*/ 1072645 h 1765702"/>
                  <a:gd name="connsiteX19" fmla="*/ 498603 w 3277254"/>
                  <a:gd name="connsiteY19" fmla="*/ 1072645 h 1765702"/>
                  <a:gd name="connsiteX20" fmla="*/ 498603 w 3277254"/>
                  <a:gd name="connsiteY20" fmla="*/ 1141661 h 1765702"/>
                  <a:gd name="connsiteX21" fmla="*/ 517369 w 3277254"/>
                  <a:gd name="connsiteY21" fmla="*/ 1141661 h 1765702"/>
                  <a:gd name="connsiteX22" fmla="*/ 517369 w 3277254"/>
                  <a:gd name="connsiteY22" fmla="*/ 1198083 h 1765702"/>
                  <a:gd name="connsiteX23" fmla="*/ 677315 w 3277254"/>
                  <a:gd name="connsiteY23" fmla="*/ 1198083 h 1765702"/>
                  <a:gd name="connsiteX24" fmla="*/ 677315 w 3277254"/>
                  <a:gd name="connsiteY24" fmla="*/ 1238888 h 1765702"/>
                  <a:gd name="connsiteX25" fmla="*/ 721268 w 3277254"/>
                  <a:gd name="connsiteY25" fmla="*/ 1238888 h 1765702"/>
                  <a:gd name="connsiteX26" fmla="*/ 721268 w 3277254"/>
                  <a:gd name="connsiteY26" fmla="*/ 1285864 h 1765702"/>
                  <a:gd name="connsiteX27" fmla="*/ 743182 w 3277254"/>
                  <a:gd name="connsiteY27" fmla="*/ 1285864 h 1765702"/>
                  <a:gd name="connsiteX28" fmla="*/ 743182 w 3277254"/>
                  <a:gd name="connsiteY28" fmla="*/ 1392537 h 1765702"/>
                  <a:gd name="connsiteX29" fmla="*/ 994184 w 3277254"/>
                  <a:gd name="connsiteY29" fmla="*/ 1392537 h 1765702"/>
                  <a:gd name="connsiteX30" fmla="*/ 994184 w 3277254"/>
                  <a:gd name="connsiteY30" fmla="*/ 1461553 h 1765702"/>
                  <a:gd name="connsiteX31" fmla="*/ 1060052 w 3277254"/>
                  <a:gd name="connsiteY31" fmla="*/ 1461553 h 1765702"/>
                  <a:gd name="connsiteX32" fmla="*/ 1060052 w 3277254"/>
                  <a:gd name="connsiteY32" fmla="*/ 1508529 h 1765702"/>
                  <a:gd name="connsiteX33" fmla="*/ 1169746 w 3277254"/>
                  <a:gd name="connsiteY33" fmla="*/ 1508529 h 1765702"/>
                  <a:gd name="connsiteX34" fmla="*/ 1169746 w 3277254"/>
                  <a:gd name="connsiteY34" fmla="*/ 1533592 h 1765702"/>
                  <a:gd name="connsiteX35" fmla="*/ 1238763 w 3277254"/>
                  <a:gd name="connsiteY35" fmla="*/ 1533592 h 1765702"/>
                  <a:gd name="connsiteX36" fmla="*/ 1238763 w 3277254"/>
                  <a:gd name="connsiteY36" fmla="*/ 1612053 h 1765702"/>
                  <a:gd name="connsiteX37" fmla="*/ 1389263 w 3277254"/>
                  <a:gd name="connsiteY37" fmla="*/ 1612053 h 1765702"/>
                  <a:gd name="connsiteX38" fmla="*/ 1389263 w 3277254"/>
                  <a:gd name="connsiteY38" fmla="*/ 1659156 h 1765702"/>
                  <a:gd name="connsiteX39" fmla="*/ 1480193 w 3277254"/>
                  <a:gd name="connsiteY39" fmla="*/ 1659156 h 1765702"/>
                  <a:gd name="connsiteX40" fmla="*/ 1480193 w 3277254"/>
                  <a:gd name="connsiteY40" fmla="*/ 1709280 h 1765702"/>
                  <a:gd name="connsiteX41" fmla="*/ 1718600 w 3277254"/>
                  <a:gd name="connsiteY41" fmla="*/ 1709280 h 1765702"/>
                  <a:gd name="connsiteX42" fmla="*/ 1718600 w 3277254"/>
                  <a:gd name="connsiteY42" fmla="*/ 1765702 h 1765702"/>
                  <a:gd name="connsiteX43" fmla="*/ 3277255 w 3277254"/>
                  <a:gd name="connsiteY43" fmla="*/ 1765702 h 176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277254" h="1765702">
                    <a:moveTo>
                      <a:pt x="0" y="0"/>
                    </a:moveTo>
                    <a:lnTo>
                      <a:pt x="119141" y="0"/>
                    </a:lnTo>
                    <a:lnTo>
                      <a:pt x="119141" y="22040"/>
                    </a:lnTo>
                    <a:lnTo>
                      <a:pt x="203774" y="22040"/>
                    </a:lnTo>
                    <a:lnTo>
                      <a:pt x="203774" y="87907"/>
                    </a:lnTo>
                    <a:lnTo>
                      <a:pt x="222665" y="87907"/>
                    </a:lnTo>
                    <a:lnTo>
                      <a:pt x="222665" y="147478"/>
                    </a:lnTo>
                    <a:lnTo>
                      <a:pt x="241431" y="147478"/>
                    </a:lnTo>
                    <a:lnTo>
                      <a:pt x="241431" y="809175"/>
                    </a:lnTo>
                    <a:lnTo>
                      <a:pt x="266493" y="809175"/>
                    </a:lnTo>
                    <a:lnTo>
                      <a:pt x="266493" y="862449"/>
                    </a:lnTo>
                    <a:lnTo>
                      <a:pt x="285384" y="862449"/>
                    </a:lnTo>
                    <a:lnTo>
                      <a:pt x="285384" y="900105"/>
                    </a:lnTo>
                    <a:lnTo>
                      <a:pt x="297852" y="900105"/>
                    </a:lnTo>
                    <a:lnTo>
                      <a:pt x="297852" y="962824"/>
                    </a:lnTo>
                    <a:lnTo>
                      <a:pt x="313595" y="962824"/>
                    </a:lnTo>
                    <a:lnTo>
                      <a:pt x="313595" y="1013075"/>
                    </a:lnTo>
                    <a:lnTo>
                      <a:pt x="476690" y="1013075"/>
                    </a:lnTo>
                    <a:lnTo>
                      <a:pt x="476690" y="1072645"/>
                    </a:lnTo>
                    <a:lnTo>
                      <a:pt x="498603" y="1072645"/>
                    </a:lnTo>
                    <a:lnTo>
                      <a:pt x="498603" y="1141661"/>
                    </a:lnTo>
                    <a:lnTo>
                      <a:pt x="517369" y="1141661"/>
                    </a:lnTo>
                    <a:lnTo>
                      <a:pt x="517369" y="1198083"/>
                    </a:lnTo>
                    <a:lnTo>
                      <a:pt x="677315" y="1198083"/>
                    </a:lnTo>
                    <a:lnTo>
                      <a:pt x="677315" y="1238888"/>
                    </a:lnTo>
                    <a:lnTo>
                      <a:pt x="721268" y="1238888"/>
                    </a:lnTo>
                    <a:lnTo>
                      <a:pt x="721268" y="1285864"/>
                    </a:lnTo>
                    <a:lnTo>
                      <a:pt x="743182" y="1285864"/>
                    </a:lnTo>
                    <a:lnTo>
                      <a:pt x="743182" y="1392537"/>
                    </a:lnTo>
                    <a:lnTo>
                      <a:pt x="994184" y="1392537"/>
                    </a:lnTo>
                    <a:lnTo>
                      <a:pt x="994184" y="1461553"/>
                    </a:lnTo>
                    <a:lnTo>
                      <a:pt x="1060052" y="1461553"/>
                    </a:lnTo>
                    <a:lnTo>
                      <a:pt x="1060052" y="1508529"/>
                    </a:lnTo>
                    <a:lnTo>
                      <a:pt x="1169746" y="1508529"/>
                    </a:lnTo>
                    <a:lnTo>
                      <a:pt x="1169746" y="1533592"/>
                    </a:lnTo>
                    <a:lnTo>
                      <a:pt x="1238763" y="1533592"/>
                    </a:lnTo>
                    <a:lnTo>
                      <a:pt x="1238763" y="1612053"/>
                    </a:lnTo>
                    <a:lnTo>
                      <a:pt x="1389263" y="1612053"/>
                    </a:lnTo>
                    <a:lnTo>
                      <a:pt x="1389263" y="1659156"/>
                    </a:lnTo>
                    <a:lnTo>
                      <a:pt x="1480193" y="1659156"/>
                    </a:lnTo>
                    <a:lnTo>
                      <a:pt x="1480193" y="1709280"/>
                    </a:lnTo>
                    <a:lnTo>
                      <a:pt x="1718600" y="1709280"/>
                    </a:lnTo>
                    <a:lnTo>
                      <a:pt x="1718600" y="1765702"/>
                    </a:lnTo>
                    <a:lnTo>
                      <a:pt x="3277255" y="1765702"/>
                    </a:lnTo>
                  </a:path>
                </a:pathLst>
              </a:custGeom>
              <a:noFill/>
              <a:ln w="18883"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1" name="Freeform: Shape 210">
                <a:extLst>
                  <a:ext uri="{FF2B5EF4-FFF2-40B4-BE49-F238E27FC236}">
                    <a16:creationId xmlns:a16="http://schemas.microsoft.com/office/drawing/2014/main" id="{03F09AB6-DA94-4323-8AAF-E2BE526DA922}"/>
                  </a:ext>
                </a:extLst>
              </p:cNvPr>
              <p:cNvSpPr/>
              <p:nvPr/>
            </p:nvSpPr>
            <p:spPr>
              <a:xfrm>
                <a:off x="22594423" y="1926358"/>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2" name="Freeform: Shape 211">
                <a:extLst>
                  <a:ext uri="{FF2B5EF4-FFF2-40B4-BE49-F238E27FC236}">
                    <a16:creationId xmlns:a16="http://schemas.microsoft.com/office/drawing/2014/main" id="{460E5BBE-0848-61A4-19B3-7F44DDAC3179}"/>
                  </a:ext>
                </a:extLst>
              </p:cNvPr>
              <p:cNvSpPr/>
              <p:nvPr/>
            </p:nvSpPr>
            <p:spPr>
              <a:xfrm>
                <a:off x="22657142" y="2089452"/>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3" name="Freeform: Shape 212">
                <a:extLst>
                  <a:ext uri="{FF2B5EF4-FFF2-40B4-BE49-F238E27FC236}">
                    <a16:creationId xmlns:a16="http://schemas.microsoft.com/office/drawing/2014/main" id="{77D0AFFA-20CC-8EC2-8D9A-A3D19B28A058}"/>
                  </a:ext>
                </a:extLst>
              </p:cNvPr>
              <p:cNvSpPr/>
              <p:nvPr/>
            </p:nvSpPr>
            <p:spPr>
              <a:xfrm>
                <a:off x="22657142" y="2283780"/>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4" name="Freeform: Shape 213">
                <a:extLst>
                  <a:ext uri="{FF2B5EF4-FFF2-40B4-BE49-F238E27FC236}">
                    <a16:creationId xmlns:a16="http://schemas.microsoft.com/office/drawing/2014/main" id="{EC1F5E8A-BABA-0A60-2315-AA197CBB9680}"/>
                  </a:ext>
                </a:extLst>
              </p:cNvPr>
              <p:cNvSpPr/>
              <p:nvPr/>
            </p:nvSpPr>
            <p:spPr>
              <a:xfrm>
                <a:off x="22657142" y="2412367"/>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5" name="Freeform: Shape 214">
                <a:extLst>
                  <a:ext uri="{FF2B5EF4-FFF2-40B4-BE49-F238E27FC236}">
                    <a16:creationId xmlns:a16="http://schemas.microsoft.com/office/drawing/2014/main" id="{A453B1C1-E3AE-86C6-BE0A-11C278779F1A}"/>
                  </a:ext>
                </a:extLst>
              </p:cNvPr>
              <p:cNvSpPr/>
              <p:nvPr/>
            </p:nvSpPr>
            <p:spPr>
              <a:xfrm>
                <a:off x="22657142" y="2537930"/>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6" name="Freeform: Shape 215">
                <a:extLst>
                  <a:ext uri="{FF2B5EF4-FFF2-40B4-BE49-F238E27FC236}">
                    <a16:creationId xmlns:a16="http://schemas.microsoft.com/office/drawing/2014/main" id="{A08E0513-E725-77E9-38CD-FF5CA0FC843E}"/>
                  </a:ext>
                </a:extLst>
              </p:cNvPr>
              <p:cNvSpPr/>
              <p:nvPr/>
            </p:nvSpPr>
            <p:spPr>
              <a:xfrm>
                <a:off x="22657142" y="2691579"/>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7" name="Freeform: Shape 216">
                <a:extLst>
                  <a:ext uri="{FF2B5EF4-FFF2-40B4-BE49-F238E27FC236}">
                    <a16:creationId xmlns:a16="http://schemas.microsoft.com/office/drawing/2014/main" id="{FE381B43-39A7-3154-8F89-92B5FFC11CF8}"/>
                  </a:ext>
                </a:extLst>
              </p:cNvPr>
              <p:cNvSpPr/>
              <p:nvPr/>
            </p:nvSpPr>
            <p:spPr>
              <a:xfrm>
                <a:off x="22795174" y="2917393"/>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8" name="Freeform: Shape 217">
                <a:extLst>
                  <a:ext uri="{FF2B5EF4-FFF2-40B4-BE49-F238E27FC236}">
                    <a16:creationId xmlns:a16="http://schemas.microsoft.com/office/drawing/2014/main" id="{089F9B0B-0384-02FD-84DF-A49758CEF5C9}"/>
                  </a:ext>
                </a:extLst>
              </p:cNvPr>
              <p:cNvSpPr/>
              <p:nvPr/>
            </p:nvSpPr>
            <p:spPr>
              <a:xfrm>
                <a:off x="22933080" y="3102401"/>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19" name="Freeform: Shape 218">
                <a:extLst>
                  <a:ext uri="{FF2B5EF4-FFF2-40B4-BE49-F238E27FC236}">
                    <a16:creationId xmlns:a16="http://schemas.microsoft.com/office/drawing/2014/main" id="{D23812EB-BA5F-BF09-446E-FA179B7F0DA3}"/>
                  </a:ext>
                </a:extLst>
              </p:cNvPr>
              <p:cNvSpPr/>
              <p:nvPr/>
            </p:nvSpPr>
            <p:spPr>
              <a:xfrm>
                <a:off x="22914315" y="3002026"/>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0" name="Freeform: Shape 219">
                <a:extLst>
                  <a:ext uri="{FF2B5EF4-FFF2-40B4-BE49-F238E27FC236}">
                    <a16:creationId xmlns:a16="http://schemas.microsoft.com/office/drawing/2014/main" id="{CC1D7E98-F3CC-1B73-EF65-E2E570A3B563}"/>
                  </a:ext>
                </a:extLst>
              </p:cNvPr>
              <p:cNvSpPr/>
              <p:nvPr/>
            </p:nvSpPr>
            <p:spPr>
              <a:xfrm>
                <a:off x="22892401" y="2939307"/>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9" y="50377"/>
                    </a:cubicBezTo>
                    <a:cubicBezTo>
                      <a:pt x="11278" y="50377"/>
                      <a:pt x="0" y="39099"/>
                      <a:pt x="0" y="25188"/>
                    </a:cubicBezTo>
                    <a:cubicBezTo>
                      <a:pt x="0" y="11277"/>
                      <a:pt x="11278" y="0"/>
                      <a:pt x="25189"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1" name="Freeform: Shape 220">
                <a:extLst>
                  <a:ext uri="{FF2B5EF4-FFF2-40B4-BE49-F238E27FC236}">
                    <a16:creationId xmlns:a16="http://schemas.microsoft.com/office/drawing/2014/main" id="{54B54AE2-17BA-EB67-9EBC-4BEF579C6AF0}"/>
                  </a:ext>
                </a:extLst>
              </p:cNvPr>
              <p:cNvSpPr/>
              <p:nvPr/>
            </p:nvSpPr>
            <p:spPr>
              <a:xfrm>
                <a:off x="23158893" y="3296855"/>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2" name="Freeform: Shape 221">
                <a:extLst>
                  <a:ext uri="{FF2B5EF4-FFF2-40B4-BE49-F238E27FC236}">
                    <a16:creationId xmlns:a16="http://schemas.microsoft.com/office/drawing/2014/main" id="{6CA14B0D-DC2C-5DCC-55B6-12A1FE7BFA61}"/>
                  </a:ext>
                </a:extLst>
              </p:cNvPr>
              <p:cNvSpPr/>
              <p:nvPr/>
            </p:nvSpPr>
            <p:spPr>
              <a:xfrm>
                <a:off x="23158893" y="3209074"/>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3" name="Freeform: Shape 222">
                <a:extLst>
                  <a:ext uri="{FF2B5EF4-FFF2-40B4-BE49-F238E27FC236}">
                    <a16:creationId xmlns:a16="http://schemas.microsoft.com/office/drawing/2014/main" id="{D6CDCE3B-2088-ED77-CC9B-3F6D37DF5102}"/>
                  </a:ext>
                </a:extLst>
              </p:cNvPr>
              <p:cNvSpPr/>
              <p:nvPr/>
            </p:nvSpPr>
            <p:spPr>
              <a:xfrm>
                <a:off x="23425512" y="3365871"/>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4" name="Freeform: Shape 223">
                <a:extLst>
                  <a:ext uri="{FF2B5EF4-FFF2-40B4-BE49-F238E27FC236}">
                    <a16:creationId xmlns:a16="http://schemas.microsoft.com/office/drawing/2014/main" id="{D18E68F0-98F1-4B1E-F6C0-9875B5D178BA}"/>
                  </a:ext>
                </a:extLst>
              </p:cNvPr>
              <p:cNvSpPr/>
              <p:nvPr/>
            </p:nvSpPr>
            <p:spPr>
              <a:xfrm>
                <a:off x="23654474" y="3491183"/>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100" y="50377"/>
                      <a:pt x="25189" y="50377"/>
                    </a:cubicBezTo>
                    <a:cubicBezTo>
                      <a:pt x="11278" y="50377"/>
                      <a:pt x="0" y="39100"/>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5" name="Freeform: Shape 224">
                <a:extLst>
                  <a:ext uri="{FF2B5EF4-FFF2-40B4-BE49-F238E27FC236}">
                    <a16:creationId xmlns:a16="http://schemas.microsoft.com/office/drawing/2014/main" id="{EB26F107-CEC6-4D63-6FBB-1B8E9276D798}"/>
                  </a:ext>
                </a:extLst>
              </p:cNvPr>
              <p:cNvSpPr/>
              <p:nvPr/>
            </p:nvSpPr>
            <p:spPr>
              <a:xfrm>
                <a:off x="25692966" y="3670020"/>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8" y="50377"/>
                      <a:pt x="0" y="39099"/>
                      <a:pt x="0" y="25188"/>
                    </a:cubicBezTo>
                    <a:cubicBezTo>
                      <a:pt x="0" y="11277"/>
                      <a:pt x="11278"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6" name="Freeform: Shape 225">
                <a:extLst>
                  <a:ext uri="{FF2B5EF4-FFF2-40B4-BE49-F238E27FC236}">
                    <a16:creationId xmlns:a16="http://schemas.microsoft.com/office/drawing/2014/main" id="{8998F9BD-B050-503F-075F-4779B82D2AB5}"/>
                  </a:ext>
                </a:extLst>
              </p:cNvPr>
              <p:cNvSpPr/>
              <p:nvPr/>
            </p:nvSpPr>
            <p:spPr>
              <a:xfrm>
                <a:off x="24949784" y="3670020"/>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7" name="Freeform: Shape 226">
                <a:extLst>
                  <a:ext uri="{FF2B5EF4-FFF2-40B4-BE49-F238E27FC236}">
                    <a16:creationId xmlns:a16="http://schemas.microsoft.com/office/drawing/2014/main" id="{0140FAE4-DCBE-CAA1-9E36-2F435A6E2679}"/>
                  </a:ext>
                </a:extLst>
              </p:cNvPr>
              <p:cNvSpPr/>
              <p:nvPr/>
            </p:nvSpPr>
            <p:spPr>
              <a:xfrm>
                <a:off x="24915276" y="3670020"/>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8" y="50377"/>
                      <a:pt x="0" y="39099"/>
                      <a:pt x="0" y="25188"/>
                    </a:cubicBezTo>
                    <a:cubicBezTo>
                      <a:pt x="0" y="11277"/>
                      <a:pt x="11278"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8" name="Freeform: Shape 227">
                <a:extLst>
                  <a:ext uri="{FF2B5EF4-FFF2-40B4-BE49-F238E27FC236}">
                    <a16:creationId xmlns:a16="http://schemas.microsoft.com/office/drawing/2014/main" id="{D8CB0E28-9F96-4D65-22E9-7E26C0A8D6BC}"/>
                  </a:ext>
                </a:extLst>
              </p:cNvPr>
              <p:cNvSpPr/>
              <p:nvPr/>
            </p:nvSpPr>
            <p:spPr>
              <a:xfrm>
                <a:off x="24686314" y="3670020"/>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9" y="50377"/>
                    </a:cubicBezTo>
                    <a:cubicBezTo>
                      <a:pt x="11278" y="50377"/>
                      <a:pt x="0" y="39099"/>
                      <a:pt x="0" y="25188"/>
                    </a:cubicBezTo>
                    <a:cubicBezTo>
                      <a:pt x="0" y="11277"/>
                      <a:pt x="11278" y="0"/>
                      <a:pt x="25189"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29" name="Freeform: Shape 228">
                <a:extLst>
                  <a:ext uri="{FF2B5EF4-FFF2-40B4-BE49-F238E27FC236}">
                    <a16:creationId xmlns:a16="http://schemas.microsoft.com/office/drawing/2014/main" id="{E14EEA27-B4E0-6ECF-0EEB-B3632C19F679}"/>
                  </a:ext>
                </a:extLst>
              </p:cNvPr>
              <p:cNvSpPr/>
              <p:nvPr/>
            </p:nvSpPr>
            <p:spPr>
              <a:xfrm>
                <a:off x="24435438" y="3670020"/>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0" name="Freeform: Shape 229">
                <a:extLst>
                  <a:ext uri="{FF2B5EF4-FFF2-40B4-BE49-F238E27FC236}">
                    <a16:creationId xmlns:a16="http://schemas.microsoft.com/office/drawing/2014/main" id="{82831B68-4ADD-C06A-046C-F3A0F13A8BF4}"/>
                  </a:ext>
                </a:extLst>
              </p:cNvPr>
              <p:cNvSpPr/>
              <p:nvPr/>
            </p:nvSpPr>
            <p:spPr>
              <a:xfrm>
                <a:off x="24250304" y="3670020"/>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1" name="Freeform: Shape 230">
                <a:extLst>
                  <a:ext uri="{FF2B5EF4-FFF2-40B4-BE49-F238E27FC236}">
                    <a16:creationId xmlns:a16="http://schemas.microsoft.com/office/drawing/2014/main" id="{00828DB8-CC25-2B52-939A-2B8F0E0B0425}"/>
                  </a:ext>
                </a:extLst>
              </p:cNvPr>
              <p:cNvSpPr/>
              <p:nvPr/>
            </p:nvSpPr>
            <p:spPr>
              <a:xfrm>
                <a:off x="24212773" y="3670020"/>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2" name="Freeform: Shape 231">
                <a:extLst>
                  <a:ext uri="{FF2B5EF4-FFF2-40B4-BE49-F238E27FC236}">
                    <a16:creationId xmlns:a16="http://schemas.microsoft.com/office/drawing/2014/main" id="{9D2A17D7-1767-D191-8A36-E55399632A0C}"/>
                  </a:ext>
                </a:extLst>
              </p:cNvPr>
              <p:cNvSpPr/>
              <p:nvPr/>
            </p:nvSpPr>
            <p:spPr>
              <a:xfrm>
                <a:off x="24159374" y="3670020"/>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3" name="Freeform: Shape 232">
                <a:extLst>
                  <a:ext uri="{FF2B5EF4-FFF2-40B4-BE49-F238E27FC236}">
                    <a16:creationId xmlns:a16="http://schemas.microsoft.com/office/drawing/2014/main" id="{F11A4A78-C217-0374-EE0E-56CB2E1782F2}"/>
                  </a:ext>
                </a:extLst>
              </p:cNvPr>
              <p:cNvSpPr/>
              <p:nvPr/>
            </p:nvSpPr>
            <p:spPr>
              <a:xfrm>
                <a:off x="24049553" y="3613598"/>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100" y="50377"/>
                      <a:pt x="25189" y="50377"/>
                    </a:cubicBezTo>
                    <a:cubicBezTo>
                      <a:pt x="11278" y="50377"/>
                      <a:pt x="0" y="39100"/>
                      <a:pt x="0" y="25188"/>
                    </a:cubicBezTo>
                    <a:cubicBezTo>
                      <a:pt x="0" y="11277"/>
                      <a:pt x="11278" y="0"/>
                      <a:pt x="25189" y="0"/>
                    </a:cubicBezTo>
                    <a:cubicBezTo>
                      <a:pt x="39100"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4" name="Freeform: Shape 233">
                <a:extLst>
                  <a:ext uri="{FF2B5EF4-FFF2-40B4-BE49-F238E27FC236}">
                    <a16:creationId xmlns:a16="http://schemas.microsoft.com/office/drawing/2014/main" id="{C80D88A6-9AD2-049D-BE11-82CD705E821B}"/>
                  </a:ext>
                </a:extLst>
              </p:cNvPr>
              <p:cNvSpPr/>
              <p:nvPr/>
            </p:nvSpPr>
            <p:spPr>
              <a:xfrm>
                <a:off x="23964920" y="361359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099" y="50377"/>
                      <a:pt x="25188" y="50377"/>
                    </a:cubicBezTo>
                    <a:cubicBezTo>
                      <a:pt x="11277" y="50377"/>
                      <a:pt x="0" y="39100"/>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5" name="Freeform: Shape 234">
                <a:extLst>
                  <a:ext uri="{FF2B5EF4-FFF2-40B4-BE49-F238E27FC236}">
                    <a16:creationId xmlns:a16="http://schemas.microsoft.com/office/drawing/2014/main" id="{5F380340-5F99-A249-8D0E-67A48DBD1A72}"/>
                  </a:ext>
                </a:extLst>
              </p:cNvPr>
              <p:cNvSpPr/>
              <p:nvPr/>
            </p:nvSpPr>
            <p:spPr>
              <a:xfrm>
                <a:off x="23914669" y="361359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099" y="50377"/>
                      <a:pt x="25188" y="50377"/>
                    </a:cubicBezTo>
                    <a:cubicBezTo>
                      <a:pt x="11277" y="50377"/>
                      <a:pt x="0" y="39100"/>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6" name="Freeform: Shape 235">
                <a:extLst>
                  <a:ext uri="{FF2B5EF4-FFF2-40B4-BE49-F238E27FC236}">
                    <a16:creationId xmlns:a16="http://schemas.microsoft.com/office/drawing/2014/main" id="{3D9836BE-DAC4-3D3F-9972-01848A29D28C}"/>
                  </a:ext>
                </a:extLst>
              </p:cNvPr>
              <p:cNvSpPr/>
              <p:nvPr/>
            </p:nvSpPr>
            <p:spPr>
              <a:xfrm>
                <a:off x="22534852" y="192635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2E8A2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7" name="Freeform: Shape 236">
                <a:extLst>
                  <a:ext uri="{FF2B5EF4-FFF2-40B4-BE49-F238E27FC236}">
                    <a16:creationId xmlns:a16="http://schemas.microsoft.com/office/drawing/2014/main" id="{1BC6513F-A89C-1B68-41B3-93DEF20968BA}"/>
                  </a:ext>
                </a:extLst>
              </p:cNvPr>
              <p:cNvSpPr/>
              <p:nvPr/>
            </p:nvSpPr>
            <p:spPr>
              <a:xfrm>
                <a:off x="22434603" y="1929506"/>
                <a:ext cx="1793913" cy="2145164"/>
              </a:xfrm>
              <a:custGeom>
                <a:avLst/>
                <a:gdLst>
                  <a:gd name="connsiteX0" fmla="*/ 0 w 1793913"/>
                  <a:gd name="connsiteY0" fmla="*/ 0 h 2145164"/>
                  <a:gd name="connsiteX1" fmla="*/ 65868 w 1793913"/>
                  <a:gd name="connsiteY1" fmla="*/ 0 h 2145164"/>
                  <a:gd name="connsiteX2" fmla="*/ 65868 w 1793913"/>
                  <a:gd name="connsiteY2" fmla="*/ 59570 h 2145164"/>
                  <a:gd name="connsiteX3" fmla="*/ 106547 w 1793913"/>
                  <a:gd name="connsiteY3" fmla="*/ 59570 h 2145164"/>
                  <a:gd name="connsiteX4" fmla="*/ 106547 w 1793913"/>
                  <a:gd name="connsiteY4" fmla="*/ 90930 h 2145164"/>
                  <a:gd name="connsiteX5" fmla="*/ 178711 w 1793913"/>
                  <a:gd name="connsiteY5" fmla="*/ 90930 h 2145164"/>
                  <a:gd name="connsiteX6" fmla="*/ 178711 w 1793913"/>
                  <a:gd name="connsiteY6" fmla="*/ 112970 h 2145164"/>
                  <a:gd name="connsiteX7" fmla="*/ 206922 w 1793913"/>
                  <a:gd name="connsiteY7" fmla="*/ 112970 h 2145164"/>
                  <a:gd name="connsiteX8" fmla="*/ 206922 w 1793913"/>
                  <a:gd name="connsiteY8" fmla="*/ 178837 h 2145164"/>
                  <a:gd name="connsiteX9" fmla="*/ 232110 w 1793913"/>
                  <a:gd name="connsiteY9" fmla="*/ 178837 h 2145164"/>
                  <a:gd name="connsiteX10" fmla="*/ 232110 w 1793913"/>
                  <a:gd name="connsiteY10" fmla="*/ 313721 h 2145164"/>
                  <a:gd name="connsiteX11" fmla="*/ 250876 w 1793913"/>
                  <a:gd name="connsiteY11" fmla="*/ 313721 h 2145164"/>
                  <a:gd name="connsiteX12" fmla="*/ 250876 w 1793913"/>
                  <a:gd name="connsiteY12" fmla="*/ 1295310 h 2145164"/>
                  <a:gd name="connsiteX13" fmla="*/ 282236 w 1793913"/>
                  <a:gd name="connsiteY13" fmla="*/ 1295310 h 2145164"/>
                  <a:gd name="connsiteX14" fmla="*/ 282236 w 1793913"/>
                  <a:gd name="connsiteY14" fmla="*/ 1420748 h 2145164"/>
                  <a:gd name="connsiteX15" fmla="*/ 473541 w 1793913"/>
                  <a:gd name="connsiteY15" fmla="*/ 1420748 h 2145164"/>
                  <a:gd name="connsiteX16" fmla="*/ 473541 w 1793913"/>
                  <a:gd name="connsiteY16" fmla="*/ 1502232 h 2145164"/>
                  <a:gd name="connsiteX17" fmla="*/ 504900 w 1793913"/>
                  <a:gd name="connsiteY17" fmla="*/ 1502232 h 2145164"/>
                  <a:gd name="connsiteX18" fmla="*/ 504900 w 1793913"/>
                  <a:gd name="connsiteY18" fmla="*/ 1740640 h 2145164"/>
                  <a:gd name="connsiteX19" fmla="*/ 646081 w 1793913"/>
                  <a:gd name="connsiteY19" fmla="*/ 1740640 h 2145164"/>
                  <a:gd name="connsiteX20" fmla="*/ 646081 w 1793913"/>
                  <a:gd name="connsiteY20" fmla="*/ 1781445 h 2145164"/>
                  <a:gd name="connsiteX21" fmla="*/ 755776 w 1793913"/>
                  <a:gd name="connsiteY21" fmla="*/ 1781445 h 2145164"/>
                  <a:gd name="connsiteX22" fmla="*/ 755776 w 1793913"/>
                  <a:gd name="connsiteY22" fmla="*/ 1884843 h 2145164"/>
                  <a:gd name="connsiteX23" fmla="*/ 975292 w 1793913"/>
                  <a:gd name="connsiteY23" fmla="*/ 1884843 h 2145164"/>
                  <a:gd name="connsiteX24" fmla="*/ 975292 w 1793913"/>
                  <a:gd name="connsiteY24" fmla="*/ 1963305 h 2145164"/>
                  <a:gd name="connsiteX25" fmla="*/ 1226294 w 1793913"/>
                  <a:gd name="connsiteY25" fmla="*/ 1963305 h 2145164"/>
                  <a:gd name="connsiteX26" fmla="*/ 1226294 w 1793913"/>
                  <a:gd name="connsiteY26" fmla="*/ 2044915 h 2145164"/>
                  <a:gd name="connsiteX27" fmla="*/ 1248208 w 1793913"/>
                  <a:gd name="connsiteY27" fmla="*/ 2044915 h 2145164"/>
                  <a:gd name="connsiteX28" fmla="*/ 1248208 w 1793913"/>
                  <a:gd name="connsiteY28" fmla="*/ 2145165 h 2145164"/>
                  <a:gd name="connsiteX29" fmla="*/ 1793913 w 1793913"/>
                  <a:gd name="connsiteY29" fmla="*/ 2145165 h 214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3913" h="2145164">
                    <a:moveTo>
                      <a:pt x="0" y="0"/>
                    </a:moveTo>
                    <a:lnTo>
                      <a:pt x="65868" y="0"/>
                    </a:lnTo>
                    <a:lnTo>
                      <a:pt x="65868" y="59570"/>
                    </a:lnTo>
                    <a:lnTo>
                      <a:pt x="106547" y="59570"/>
                    </a:lnTo>
                    <a:lnTo>
                      <a:pt x="106547" y="90930"/>
                    </a:lnTo>
                    <a:lnTo>
                      <a:pt x="178711" y="90930"/>
                    </a:lnTo>
                    <a:lnTo>
                      <a:pt x="178711" y="112970"/>
                    </a:lnTo>
                    <a:lnTo>
                      <a:pt x="206922" y="112970"/>
                    </a:lnTo>
                    <a:lnTo>
                      <a:pt x="206922" y="178837"/>
                    </a:lnTo>
                    <a:lnTo>
                      <a:pt x="232110" y="178837"/>
                    </a:lnTo>
                    <a:lnTo>
                      <a:pt x="232110" y="313721"/>
                    </a:lnTo>
                    <a:lnTo>
                      <a:pt x="250876" y="313721"/>
                    </a:lnTo>
                    <a:lnTo>
                      <a:pt x="250876" y="1295310"/>
                    </a:lnTo>
                    <a:lnTo>
                      <a:pt x="282236" y="1295310"/>
                    </a:lnTo>
                    <a:lnTo>
                      <a:pt x="282236" y="1420748"/>
                    </a:lnTo>
                    <a:lnTo>
                      <a:pt x="473541" y="1420748"/>
                    </a:lnTo>
                    <a:lnTo>
                      <a:pt x="473541" y="1502232"/>
                    </a:lnTo>
                    <a:lnTo>
                      <a:pt x="504900" y="1502232"/>
                    </a:lnTo>
                    <a:lnTo>
                      <a:pt x="504900" y="1740640"/>
                    </a:lnTo>
                    <a:lnTo>
                      <a:pt x="646081" y="1740640"/>
                    </a:lnTo>
                    <a:lnTo>
                      <a:pt x="646081" y="1781445"/>
                    </a:lnTo>
                    <a:lnTo>
                      <a:pt x="755776" y="1781445"/>
                    </a:lnTo>
                    <a:lnTo>
                      <a:pt x="755776" y="1884843"/>
                    </a:lnTo>
                    <a:lnTo>
                      <a:pt x="975292" y="1884843"/>
                    </a:lnTo>
                    <a:lnTo>
                      <a:pt x="975292" y="1963305"/>
                    </a:lnTo>
                    <a:lnTo>
                      <a:pt x="1226294" y="1963305"/>
                    </a:lnTo>
                    <a:lnTo>
                      <a:pt x="1226294" y="2044915"/>
                    </a:lnTo>
                    <a:lnTo>
                      <a:pt x="1248208" y="2044915"/>
                    </a:lnTo>
                    <a:lnTo>
                      <a:pt x="1248208" y="2145165"/>
                    </a:lnTo>
                    <a:lnTo>
                      <a:pt x="1793913" y="2145165"/>
                    </a:lnTo>
                  </a:path>
                </a:pathLst>
              </a:custGeom>
              <a:noFill/>
              <a:ln w="18883"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8" name="Freeform: Shape 237">
                <a:extLst>
                  <a:ext uri="{FF2B5EF4-FFF2-40B4-BE49-F238E27FC236}">
                    <a16:creationId xmlns:a16="http://schemas.microsoft.com/office/drawing/2014/main" id="{42F7BA85-5E70-7124-0720-F4909A6C4213}"/>
                  </a:ext>
                </a:extLst>
              </p:cNvPr>
              <p:cNvSpPr/>
              <p:nvPr/>
            </p:nvSpPr>
            <p:spPr>
              <a:xfrm>
                <a:off x="24203328" y="4049482"/>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100"/>
                      <a:pt x="39099" y="50377"/>
                      <a:pt x="25188" y="50377"/>
                    </a:cubicBezTo>
                    <a:cubicBezTo>
                      <a:pt x="11277" y="50377"/>
                      <a:pt x="0" y="39100"/>
                      <a:pt x="0" y="25188"/>
                    </a:cubicBezTo>
                    <a:cubicBezTo>
                      <a:pt x="0" y="11277"/>
                      <a:pt x="11277" y="0"/>
                      <a:pt x="25188" y="0"/>
                    </a:cubicBezTo>
                    <a:cubicBezTo>
                      <a:pt x="39099" y="0"/>
                      <a:pt x="50376" y="11277"/>
                      <a:pt x="50376"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39" name="Freeform: Shape 238">
                <a:extLst>
                  <a:ext uri="{FF2B5EF4-FFF2-40B4-BE49-F238E27FC236}">
                    <a16:creationId xmlns:a16="http://schemas.microsoft.com/office/drawing/2014/main" id="{9400BA0C-B17D-2D40-6F45-3969D910BE10}"/>
                  </a:ext>
                </a:extLst>
              </p:cNvPr>
              <p:cNvSpPr/>
              <p:nvPr/>
            </p:nvSpPr>
            <p:spPr>
              <a:xfrm>
                <a:off x="23902201" y="4049482"/>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099" y="50377"/>
                      <a:pt x="25188" y="50377"/>
                    </a:cubicBezTo>
                    <a:cubicBezTo>
                      <a:pt x="11277" y="50377"/>
                      <a:pt x="0" y="39100"/>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0" name="Freeform: Shape 239">
                <a:extLst>
                  <a:ext uri="{FF2B5EF4-FFF2-40B4-BE49-F238E27FC236}">
                    <a16:creationId xmlns:a16="http://schemas.microsoft.com/office/drawing/2014/main" id="{A2C3DDD9-A492-71AC-093F-BAF42F0CD321}"/>
                  </a:ext>
                </a:extLst>
              </p:cNvPr>
              <p:cNvSpPr/>
              <p:nvPr/>
            </p:nvSpPr>
            <p:spPr>
              <a:xfrm>
                <a:off x="23873990" y="4049482"/>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099" y="50377"/>
                      <a:pt x="25189" y="50377"/>
                    </a:cubicBezTo>
                    <a:cubicBezTo>
                      <a:pt x="11278" y="50377"/>
                      <a:pt x="0" y="39100"/>
                      <a:pt x="0" y="25188"/>
                    </a:cubicBezTo>
                    <a:cubicBezTo>
                      <a:pt x="0" y="11277"/>
                      <a:pt x="11278" y="0"/>
                      <a:pt x="25189"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1" name="Freeform: Shape 240">
                <a:extLst>
                  <a:ext uri="{FF2B5EF4-FFF2-40B4-BE49-F238E27FC236}">
                    <a16:creationId xmlns:a16="http://schemas.microsoft.com/office/drawing/2014/main" id="{EC09B9DF-EA07-4817-F3E9-1B17DEC9D355}"/>
                  </a:ext>
                </a:extLst>
              </p:cNvPr>
              <p:cNvSpPr/>
              <p:nvPr/>
            </p:nvSpPr>
            <p:spPr>
              <a:xfrm>
                <a:off x="23651325" y="3952255"/>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100" y="50377"/>
                      <a:pt x="25189" y="50377"/>
                    </a:cubicBezTo>
                    <a:cubicBezTo>
                      <a:pt x="11278" y="50377"/>
                      <a:pt x="0" y="39100"/>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2" name="Freeform: Shape 241">
                <a:extLst>
                  <a:ext uri="{FF2B5EF4-FFF2-40B4-BE49-F238E27FC236}">
                    <a16:creationId xmlns:a16="http://schemas.microsoft.com/office/drawing/2014/main" id="{9A9DC994-CC7B-77BC-ACC4-435DC6D84D76}"/>
                  </a:ext>
                </a:extLst>
              </p:cNvPr>
              <p:cNvSpPr/>
              <p:nvPr/>
            </p:nvSpPr>
            <p:spPr>
              <a:xfrm>
                <a:off x="23384707" y="3851880"/>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100"/>
                      <a:pt x="39099" y="50377"/>
                      <a:pt x="25188" y="50377"/>
                    </a:cubicBezTo>
                    <a:cubicBezTo>
                      <a:pt x="11277" y="50377"/>
                      <a:pt x="0" y="39100"/>
                      <a:pt x="0" y="25188"/>
                    </a:cubicBezTo>
                    <a:cubicBezTo>
                      <a:pt x="0" y="11277"/>
                      <a:pt x="11277" y="0"/>
                      <a:pt x="25188" y="0"/>
                    </a:cubicBezTo>
                    <a:cubicBezTo>
                      <a:pt x="39099" y="0"/>
                      <a:pt x="50376" y="11277"/>
                      <a:pt x="50376"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3" name="Freeform: Shape 242">
                <a:extLst>
                  <a:ext uri="{FF2B5EF4-FFF2-40B4-BE49-F238E27FC236}">
                    <a16:creationId xmlns:a16="http://schemas.microsoft.com/office/drawing/2014/main" id="{89BA9580-A32C-98B9-7AAF-AC9B12CD5B88}"/>
                  </a:ext>
                </a:extLst>
              </p:cNvPr>
              <p:cNvSpPr/>
              <p:nvPr/>
            </p:nvSpPr>
            <p:spPr>
              <a:xfrm>
                <a:off x="23165190" y="3789161"/>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4" name="Freeform: Shape 243">
                <a:extLst>
                  <a:ext uri="{FF2B5EF4-FFF2-40B4-BE49-F238E27FC236}">
                    <a16:creationId xmlns:a16="http://schemas.microsoft.com/office/drawing/2014/main" id="{CEDFBE0B-A0B9-9F3F-681B-09509419C59E}"/>
                  </a:ext>
                </a:extLst>
              </p:cNvPr>
              <p:cNvSpPr/>
              <p:nvPr/>
            </p:nvSpPr>
            <p:spPr>
              <a:xfrm>
                <a:off x="23165190" y="3685763"/>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5" name="Freeform: Shape 244">
                <a:extLst>
                  <a:ext uri="{FF2B5EF4-FFF2-40B4-BE49-F238E27FC236}">
                    <a16:creationId xmlns:a16="http://schemas.microsoft.com/office/drawing/2014/main" id="{C7D3F97C-D672-9EA3-CB7B-574694C8C668}"/>
                  </a:ext>
                </a:extLst>
              </p:cNvPr>
              <p:cNvSpPr/>
              <p:nvPr/>
            </p:nvSpPr>
            <p:spPr>
              <a:xfrm>
                <a:off x="22914315" y="364495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6" name="Freeform: Shape 245">
                <a:extLst>
                  <a:ext uri="{FF2B5EF4-FFF2-40B4-BE49-F238E27FC236}">
                    <a16:creationId xmlns:a16="http://schemas.microsoft.com/office/drawing/2014/main" id="{AFFC242A-FDEC-F0E1-B4F1-AEBDFD21FE80}"/>
                  </a:ext>
                </a:extLst>
              </p:cNvPr>
              <p:cNvSpPr/>
              <p:nvPr/>
            </p:nvSpPr>
            <p:spPr>
              <a:xfrm>
                <a:off x="22914315" y="3528965"/>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100"/>
                      <a:pt x="39099" y="50377"/>
                      <a:pt x="25188" y="50377"/>
                    </a:cubicBezTo>
                    <a:cubicBezTo>
                      <a:pt x="11277" y="50377"/>
                      <a:pt x="0" y="39100"/>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7" name="Freeform: Shape 246">
                <a:extLst>
                  <a:ext uri="{FF2B5EF4-FFF2-40B4-BE49-F238E27FC236}">
                    <a16:creationId xmlns:a16="http://schemas.microsoft.com/office/drawing/2014/main" id="{93805C6A-AD05-2D05-7EFD-1BA471B5F568}"/>
                  </a:ext>
                </a:extLst>
              </p:cNvPr>
              <p:cNvSpPr/>
              <p:nvPr/>
            </p:nvSpPr>
            <p:spPr>
              <a:xfrm>
                <a:off x="22845299" y="3325066"/>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8" name="Freeform: Shape 247">
                <a:extLst>
                  <a:ext uri="{FF2B5EF4-FFF2-40B4-BE49-F238E27FC236}">
                    <a16:creationId xmlns:a16="http://schemas.microsoft.com/office/drawing/2014/main" id="{2D8F345D-EF5B-D0FE-B58D-EBEF953A5CF8}"/>
                  </a:ext>
                </a:extLst>
              </p:cNvPr>
              <p:cNvSpPr/>
              <p:nvPr/>
            </p:nvSpPr>
            <p:spPr>
              <a:xfrm>
                <a:off x="22660290" y="3111847"/>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49" name="Freeform: Shape 248">
                <a:extLst>
                  <a:ext uri="{FF2B5EF4-FFF2-40B4-BE49-F238E27FC236}">
                    <a16:creationId xmlns:a16="http://schemas.microsoft.com/office/drawing/2014/main" id="{A7F17CE6-E307-FE28-120F-F932F58867CC}"/>
                  </a:ext>
                </a:extLst>
              </p:cNvPr>
              <p:cNvSpPr/>
              <p:nvPr/>
            </p:nvSpPr>
            <p:spPr>
              <a:xfrm>
                <a:off x="22660290" y="2788806"/>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0" name="Freeform: Shape 249">
                <a:extLst>
                  <a:ext uri="{FF2B5EF4-FFF2-40B4-BE49-F238E27FC236}">
                    <a16:creationId xmlns:a16="http://schemas.microsoft.com/office/drawing/2014/main" id="{9B392FB0-4664-988D-1F00-BACE87B7DC51}"/>
                  </a:ext>
                </a:extLst>
              </p:cNvPr>
              <p:cNvSpPr/>
              <p:nvPr/>
            </p:nvSpPr>
            <p:spPr>
              <a:xfrm>
                <a:off x="22660290" y="2584907"/>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1" name="Freeform: Shape 250">
                <a:extLst>
                  <a:ext uri="{FF2B5EF4-FFF2-40B4-BE49-F238E27FC236}">
                    <a16:creationId xmlns:a16="http://schemas.microsoft.com/office/drawing/2014/main" id="{E77E46A7-8F62-4F2C-573D-E1CE96A3168D}"/>
                  </a:ext>
                </a:extLst>
              </p:cNvPr>
              <p:cNvSpPr/>
              <p:nvPr/>
            </p:nvSpPr>
            <p:spPr>
              <a:xfrm>
                <a:off x="22660290" y="2459469"/>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2" name="Freeform: Shape 251">
                <a:extLst>
                  <a:ext uri="{FF2B5EF4-FFF2-40B4-BE49-F238E27FC236}">
                    <a16:creationId xmlns:a16="http://schemas.microsoft.com/office/drawing/2014/main" id="{7C4F3008-FC92-9C01-0B55-D1EB8D8B1460}"/>
                  </a:ext>
                </a:extLst>
              </p:cNvPr>
              <p:cNvSpPr/>
              <p:nvPr/>
            </p:nvSpPr>
            <p:spPr>
              <a:xfrm>
                <a:off x="22660290" y="2377985"/>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3" name="Freeform: Shape 252">
                <a:extLst>
                  <a:ext uri="{FF2B5EF4-FFF2-40B4-BE49-F238E27FC236}">
                    <a16:creationId xmlns:a16="http://schemas.microsoft.com/office/drawing/2014/main" id="{935DC478-9344-DF2A-F5C8-FAEC9784E51B}"/>
                  </a:ext>
                </a:extLst>
              </p:cNvPr>
              <p:cNvSpPr/>
              <p:nvPr/>
            </p:nvSpPr>
            <p:spPr>
              <a:xfrm>
                <a:off x="22660290" y="2308969"/>
                <a:ext cx="50376" cy="50376"/>
              </a:xfrm>
              <a:custGeom>
                <a:avLst/>
                <a:gdLst>
                  <a:gd name="connsiteX0" fmla="*/ 50377 w 50376"/>
                  <a:gd name="connsiteY0" fmla="*/ 25188 h 50376"/>
                  <a:gd name="connsiteX1" fmla="*/ 25189 w 50376"/>
                  <a:gd name="connsiteY1" fmla="*/ 50377 h 50376"/>
                  <a:gd name="connsiteX2" fmla="*/ 0 w 50376"/>
                  <a:gd name="connsiteY2" fmla="*/ 25188 h 50376"/>
                  <a:gd name="connsiteX3" fmla="*/ 25189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100" y="50377"/>
                      <a:pt x="25189" y="50377"/>
                    </a:cubicBezTo>
                    <a:cubicBezTo>
                      <a:pt x="11278" y="50377"/>
                      <a:pt x="0" y="39099"/>
                      <a:pt x="0" y="25188"/>
                    </a:cubicBezTo>
                    <a:cubicBezTo>
                      <a:pt x="0" y="11277"/>
                      <a:pt x="11278" y="0"/>
                      <a:pt x="25189" y="0"/>
                    </a:cubicBezTo>
                    <a:cubicBezTo>
                      <a:pt x="39100"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4" name="Freeform: Shape 253">
                <a:extLst>
                  <a:ext uri="{FF2B5EF4-FFF2-40B4-BE49-F238E27FC236}">
                    <a16:creationId xmlns:a16="http://schemas.microsoft.com/office/drawing/2014/main" id="{1C24E351-7CC3-4AE9-6BE1-6AC0F90B235A}"/>
                  </a:ext>
                </a:extLst>
              </p:cNvPr>
              <p:cNvSpPr/>
              <p:nvPr/>
            </p:nvSpPr>
            <p:spPr>
              <a:xfrm>
                <a:off x="22591274" y="2017288"/>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5" name="Freeform: Shape 254">
                <a:extLst>
                  <a:ext uri="{FF2B5EF4-FFF2-40B4-BE49-F238E27FC236}">
                    <a16:creationId xmlns:a16="http://schemas.microsoft.com/office/drawing/2014/main" id="{12ACE2E2-1CB9-D586-198C-49D28CB776FB}"/>
                  </a:ext>
                </a:extLst>
              </p:cNvPr>
              <p:cNvSpPr/>
              <p:nvPr/>
            </p:nvSpPr>
            <p:spPr>
              <a:xfrm>
                <a:off x="22563063" y="199524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6" name="Freeform: Shape 255">
                <a:extLst>
                  <a:ext uri="{FF2B5EF4-FFF2-40B4-BE49-F238E27FC236}">
                    <a16:creationId xmlns:a16="http://schemas.microsoft.com/office/drawing/2014/main" id="{720FA01E-B28C-50D8-EE94-CD717C659F04}"/>
                  </a:ext>
                </a:extLst>
              </p:cNvPr>
              <p:cNvSpPr/>
              <p:nvPr/>
            </p:nvSpPr>
            <p:spPr>
              <a:xfrm>
                <a:off x="22537875" y="1995248"/>
                <a:ext cx="50376" cy="50376"/>
              </a:xfrm>
              <a:custGeom>
                <a:avLst/>
                <a:gdLst>
                  <a:gd name="connsiteX0" fmla="*/ 50377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7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7" y="25188"/>
                    </a:moveTo>
                    <a:cubicBezTo>
                      <a:pt x="50377" y="39099"/>
                      <a:pt x="39099" y="50377"/>
                      <a:pt x="25188" y="50377"/>
                    </a:cubicBezTo>
                    <a:cubicBezTo>
                      <a:pt x="11277" y="50377"/>
                      <a:pt x="0" y="39099"/>
                      <a:pt x="0" y="25188"/>
                    </a:cubicBezTo>
                    <a:cubicBezTo>
                      <a:pt x="0" y="11277"/>
                      <a:pt x="11277" y="0"/>
                      <a:pt x="25188" y="0"/>
                    </a:cubicBezTo>
                    <a:cubicBezTo>
                      <a:pt x="39099" y="0"/>
                      <a:pt x="50377" y="11277"/>
                      <a:pt x="50377"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257" name="Freeform: Shape 256">
                <a:extLst>
                  <a:ext uri="{FF2B5EF4-FFF2-40B4-BE49-F238E27FC236}">
                    <a16:creationId xmlns:a16="http://schemas.microsoft.com/office/drawing/2014/main" id="{81B03701-3339-009F-F43D-1C5712320BF1}"/>
                  </a:ext>
                </a:extLst>
              </p:cNvPr>
              <p:cNvSpPr/>
              <p:nvPr/>
            </p:nvSpPr>
            <p:spPr>
              <a:xfrm>
                <a:off x="22415712" y="1904318"/>
                <a:ext cx="50376" cy="50376"/>
              </a:xfrm>
              <a:custGeom>
                <a:avLst/>
                <a:gdLst>
                  <a:gd name="connsiteX0" fmla="*/ 50376 w 50376"/>
                  <a:gd name="connsiteY0" fmla="*/ 25188 h 50376"/>
                  <a:gd name="connsiteX1" fmla="*/ 25188 w 50376"/>
                  <a:gd name="connsiteY1" fmla="*/ 50377 h 50376"/>
                  <a:gd name="connsiteX2" fmla="*/ 0 w 50376"/>
                  <a:gd name="connsiteY2" fmla="*/ 25188 h 50376"/>
                  <a:gd name="connsiteX3" fmla="*/ 25188 w 50376"/>
                  <a:gd name="connsiteY3" fmla="*/ 0 h 50376"/>
                  <a:gd name="connsiteX4" fmla="*/ 50376 w 50376"/>
                  <a:gd name="connsiteY4" fmla="*/ 25188 h 5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6" h="50376">
                    <a:moveTo>
                      <a:pt x="50376" y="25188"/>
                    </a:moveTo>
                    <a:cubicBezTo>
                      <a:pt x="50376" y="39099"/>
                      <a:pt x="39099" y="50377"/>
                      <a:pt x="25188" y="50377"/>
                    </a:cubicBezTo>
                    <a:cubicBezTo>
                      <a:pt x="11277" y="50377"/>
                      <a:pt x="0" y="39099"/>
                      <a:pt x="0" y="25188"/>
                    </a:cubicBezTo>
                    <a:cubicBezTo>
                      <a:pt x="0" y="11277"/>
                      <a:pt x="11277" y="0"/>
                      <a:pt x="25188" y="0"/>
                    </a:cubicBezTo>
                    <a:cubicBezTo>
                      <a:pt x="39099" y="0"/>
                      <a:pt x="50376" y="11277"/>
                      <a:pt x="50376" y="25188"/>
                    </a:cubicBezTo>
                    <a:close/>
                  </a:path>
                </a:pathLst>
              </a:custGeom>
              <a:noFill/>
              <a:ln w="12589" cap="sq">
                <a:solidFill>
                  <a:srgbClr val="8080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icrosoft YaHei"/>
                  <a:cs typeface="+mn-cs"/>
                </a:endParaRPr>
              </a:p>
            </p:txBody>
          </p:sp>
        </p:grpSp>
        <p:sp>
          <p:nvSpPr>
            <p:cNvPr id="158" name="Freeform: Shape 157">
              <a:extLst>
                <a:ext uri="{FF2B5EF4-FFF2-40B4-BE49-F238E27FC236}">
                  <a16:creationId xmlns:a16="http://schemas.microsoft.com/office/drawing/2014/main" id="{D6E106B4-FC99-F68A-16C5-AB0A51DD76CA}"/>
                </a:ext>
              </a:extLst>
            </p:cNvPr>
            <p:cNvSpPr/>
            <p:nvPr/>
          </p:nvSpPr>
          <p:spPr bwMode="auto">
            <a:xfrm>
              <a:off x="8574300" y="1692000"/>
              <a:ext cx="3314700" cy="2193318"/>
            </a:xfrm>
            <a:custGeom>
              <a:avLst/>
              <a:gdLst>
                <a:gd name="connsiteX0" fmla="*/ 0 w 3314700"/>
                <a:gd name="connsiteY0" fmla="*/ 0 h 2114550"/>
                <a:gd name="connsiteX1" fmla="*/ 0 w 3314700"/>
                <a:gd name="connsiteY1" fmla="*/ 2114550 h 2114550"/>
                <a:gd name="connsiteX2" fmla="*/ 3314700 w 3314700"/>
                <a:gd name="connsiteY2" fmla="*/ 2114550 h 2114550"/>
              </a:gdLst>
              <a:ahLst/>
              <a:cxnLst>
                <a:cxn ang="0">
                  <a:pos x="connsiteX0" y="connsiteY0"/>
                </a:cxn>
                <a:cxn ang="0">
                  <a:pos x="connsiteX1" y="connsiteY1"/>
                </a:cxn>
                <a:cxn ang="0">
                  <a:pos x="connsiteX2" y="connsiteY2"/>
                </a:cxn>
              </a:cxnLst>
              <a:rect l="l" t="t" r="r" b="b"/>
              <a:pathLst>
                <a:path w="3314700" h="2114550">
                  <a:moveTo>
                    <a:pt x="0" y="0"/>
                  </a:moveTo>
                  <a:lnTo>
                    <a:pt x="0" y="2114550"/>
                  </a:lnTo>
                  <a:lnTo>
                    <a:pt x="3314700" y="2114550"/>
                  </a:ln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GB" sz="1800" b="0" i="0" u="none" strike="noStrike" kern="1200" cap="none" spc="0" normalizeH="0" baseline="0" noProof="0">
                <a:ln>
                  <a:noFill/>
                </a:ln>
                <a:solidFill>
                  <a:srgbClr val="FFFFFF"/>
                </a:solidFill>
                <a:effectLst/>
                <a:uLnTx/>
                <a:uFillTx/>
                <a:latin typeface="Arial" charset="0"/>
                <a:ea typeface="Microsoft YaHei"/>
                <a:cs typeface="+mn-cs"/>
              </a:endParaRPr>
            </a:p>
          </p:txBody>
        </p:sp>
        <p:cxnSp>
          <p:nvCxnSpPr>
            <p:cNvPr id="159" name="Straight Connector 158">
              <a:extLst>
                <a:ext uri="{FF2B5EF4-FFF2-40B4-BE49-F238E27FC236}">
                  <a16:creationId xmlns:a16="http://schemas.microsoft.com/office/drawing/2014/main" id="{77201A19-D16E-CC65-AA34-FB370AACBC97}"/>
                </a:ext>
              </a:extLst>
            </p:cNvPr>
            <p:cNvCxnSpPr>
              <a:cxnSpLocks/>
            </p:cNvCxnSpPr>
            <p:nvPr/>
          </p:nvCxnSpPr>
          <p:spPr bwMode="auto">
            <a:xfrm flipH="1">
              <a:off x="8526675" y="1815498"/>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CE253F62-A25D-51A1-403B-ACAF3FF21D9F}"/>
                </a:ext>
              </a:extLst>
            </p:cNvPr>
            <p:cNvCxnSpPr>
              <a:cxnSpLocks/>
            </p:cNvCxnSpPr>
            <p:nvPr/>
          </p:nvCxnSpPr>
          <p:spPr bwMode="auto">
            <a:xfrm flipH="1">
              <a:off x="8526675" y="2020280"/>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262E3139-3A58-9CC4-41CE-91E23A648B42}"/>
                </a:ext>
              </a:extLst>
            </p:cNvPr>
            <p:cNvCxnSpPr>
              <a:cxnSpLocks/>
            </p:cNvCxnSpPr>
            <p:nvPr/>
          </p:nvCxnSpPr>
          <p:spPr bwMode="auto">
            <a:xfrm flipH="1">
              <a:off x="8526675" y="2225063"/>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F5E385C0-A986-2AA1-AD8E-48034140BC4B}"/>
                </a:ext>
              </a:extLst>
            </p:cNvPr>
            <p:cNvCxnSpPr>
              <a:cxnSpLocks/>
            </p:cNvCxnSpPr>
            <p:nvPr/>
          </p:nvCxnSpPr>
          <p:spPr bwMode="auto">
            <a:xfrm flipH="1">
              <a:off x="8526675" y="2429845"/>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C0DA67DE-5F89-E32B-90AB-F42CCEC5EC51}"/>
                </a:ext>
              </a:extLst>
            </p:cNvPr>
            <p:cNvCxnSpPr>
              <a:cxnSpLocks/>
            </p:cNvCxnSpPr>
            <p:nvPr/>
          </p:nvCxnSpPr>
          <p:spPr bwMode="auto">
            <a:xfrm flipH="1">
              <a:off x="8526675" y="2634627"/>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7BB49FA5-60FC-589D-F8C4-12A4D869092B}"/>
                </a:ext>
              </a:extLst>
            </p:cNvPr>
            <p:cNvCxnSpPr>
              <a:cxnSpLocks/>
            </p:cNvCxnSpPr>
            <p:nvPr/>
          </p:nvCxnSpPr>
          <p:spPr bwMode="auto">
            <a:xfrm flipH="1">
              <a:off x="8526675" y="2839410"/>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618CC4AE-1F94-0A17-CAFE-DA987ED2CE3D}"/>
                </a:ext>
              </a:extLst>
            </p:cNvPr>
            <p:cNvCxnSpPr>
              <a:cxnSpLocks/>
            </p:cNvCxnSpPr>
            <p:nvPr/>
          </p:nvCxnSpPr>
          <p:spPr bwMode="auto">
            <a:xfrm flipH="1">
              <a:off x="8526675" y="3044192"/>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10F7C80D-C7CB-6FAA-28B1-14CBCBF3C79F}"/>
                </a:ext>
              </a:extLst>
            </p:cNvPr>
            <p:cNvCxnSpPr>
              <a:cxnSpLocks/>
            </p:cNvCxnSpPr>
            <p:nvPr/>
          </p:nvCxnSpPr>
          <p:spPr bwMode="auto">
            <a:xfrm flipH="1">
              <a:off x="8526675" y="3248974"/>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48ABCFBB-B433-1BBC-BAD9-BD4B6D0D1685}"/>
                </a:ext>
              </a:extLst>
            </p:cNvPr>
            <p:cNvCxnSpPr>
              <a:cxnSpLocks/>
            </p:cNvCxnSpPr>
            <p:nvPr/>
          </p:nvCxnSpPr>
          <p:spPr bwMode="auto">
            <a:xfrm flipH="1">
              <a:off x="8526675" y="3453756"/>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0B3587DC-B8DE-834C-5C87-9B644DC67F2C}"/>
                </a:ext>
              </a:extLst>
            </p:cNvPr>
            <p:cNvCxnSpPr>
              <a:cxnSpLocks/>
            </p:cNvCxnSpPr>
            <p:nvPr/>
          </p:nvCxnSpPr>
          <p:spPr bwMode="auto">
            <a:xfrm flipH="1">
              <a:off x="8526675" y="3658543"/>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F3541376-2615-5B3C-5153-E4FE63387BA7}"/>
                </a:ext>
              </a:extLst>
            </p:cNvPr>
            <p:cNvCxnSpPr>
              <a:cxnSpLocks/>
              <a:stCxn id="158" idx="1"/>
            </p:cNvCxnSpPr>
            <p:nvPr/>
          </p:nvCxnSpPr>
          <p:spPr bwMode="auto">
            <a:xfrm>
              <a:off x="8574300"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5CC69EEC-4473-9372-D573-5C434ED6E04C}"/>
                </a:ext>
              </a:extLst>
            </p:cNvPr>
            <p:cNvCxnSpPr>
              <a:cxnSpLocks/>
            </p:cNvCxnSpPr>
            <p:nvPr/>
          </p:nvCxnSpPr>
          <p:spPr bwMode="auto">
            <a:xfrm>
              <a:off x="8836238"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D85FD45B-FFB2-076B-C5BB-015D6C48EA47}"/>
                </a:ext>
              </a:extLst>
            </p:cNvPr>
            <p:cNvCxnSpPr>
              <a:cxnSpLocks/>
            </p:cNvCxnSpPr>
            <p:nvPr/>
          </p:nvCxnSpPr>
          <p:spPr bwMode="auto">
            <a:xfrm>
              <a:off x="9098176"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D8BB2246-1CA4-C50C-B795-ED7CC2EE14C3}"/>
                </a:ext>
              </a:extLst>
            </p:cNvPr>
            <p:cNvCxnSpPr>
              <a:cxnSpLocks/>
            </p:cNvCxnSpPr>
            <p:nvPr/>
          </p:nvCxnSpPr>
          <p:spPr bwMode="auto">
            <a:xfrm>
              <a:off x="9360114"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BF69EB2B-240E-E38F-C36A-0DB4EDAF929D}"/>
                </a:ext>
              </a:extLst>
            </p:cNvPr>
            <p:cNvCxnSpPr>
              <a:cxnSpLocks/>
            </p:cNvCxnSpPr>
            <p:nvPr/>
          </p:nvCxnSpPr>
          <p:spPr bwMode="auto">
            <a:xfrm>
              <a:off x="9622052"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54A58810-CCED-80A2-D830-59697A9B5622}"/>
                </a:ext>
              </a:extLst>
            </p:cNvPr>
            <p:cNvCxnSpPr>
              <a:cxnSpLocks/>
            </p:cNvCxnSpPr>
            <p:nvPr/>
          </p:nvCxnSpPr>
          <p:spPr bwMode="auto">
            <a:xfrm>
              <a:off x="9883990"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80F9206E-A5D2-6DA9-DAC2-15929B1E25DB}"/>
                </a:ext>
              </a:extLst>
            </p:cNvPr>
            <p:cNvCxnSpPr>
              <a:cxnSpLocks/>
            </p:cNvCxnSpPr>
            <p:nvPr/>
          </p:nvCxnSpPr>
          <p:spPr bwMode="auto">
            <a:xfrm>
              <a:off x="10145928"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799B1E43-0DEC-FF17-10F6-32FE5F27AD2B}"/>
                </a:ext>
              </a:extLst>
            </p:cNvPr>
            <p:cNvCxnSpPr>
              <a:cxnSpLocks/>
            </p:cNvCxnSpPr>
            <p:nvPr/>
          </p:nvCxnSpPr>
          <p:spPr bwMode="auto">
            <a:xfrm>
              <a:off x="10407866"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834F1F73-ABF3-CBAC-D9D6-18EFD340E1FC}"/>
                </a:ext>
              </a:extLst>
            </p:cNvPr>
            <p:cNvCxnSpPr>
              <a:cxnSpLocks/>
            </p:cNvCxnSpPr>
            <p:nvPr/>
          </p:nvCxnSpPr>
          <p:spPr bwMode="auto">
            <a:xfrm>
              <a:off x="10669804"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78CC079D-2683-EBD2-82EB-67AB62E39776}"/>
                </a:ext>
              </a:extLst>
            </p:cNvPr>
            <p:cNvCxnSpPr>
              <a:cxnSpLocks/>
            </p:cNvCxnSpPr>
            <p:nvPr/>
          </p:nvCxnSpPr>
          <p:spPr bwMode="auto">
            <a:xfrm>
              <a:off x="10931742"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60146C31-701B-8FFB-3FC3-3E20B234F56F}"/>
                </a:ext>
              </a:extLst>
            </p:cNvPr>
            <p:cNvCxnSpPr>
              <a:cxnSpLocks/>
            </p:cNvCxnSpPr>
            <p:nvPr/>
          </p:nvCxnSpPr>
          <p:spPr bwMode="auto">
            <a:xfrm>
              <a:off x="11193680"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857EE149-1F78-257F-61FF-04E8B6A15DA9}"/>
                </a:ext>
              </a:extLst>
            </p:cNvPr>
            <p:cNvCxnSpPr>
              <a:cxnSpLocks/>
            </p:cNvCxnSpPr>
            <p:nvPr/>
          </p:nvCxnSpPr>
          <p:spPr bwMode="auto">
            <a:xfrm>
              <a:off x="11455618"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A7E49654-BF8A-CB68-2141-A6FBDF149FA7}"/>
                </a:ext>
              </a:extLst>
            </p:cNvPr>
            <p:cNvCxnSpPr>
              <a:cxnSpLocks/>
            </p:cNvCxnSpPr>
            <p:nvPr/>
          </p:nvCxnSpPr>
          <p:spPr bwMode="auto">
            <a:xfrm>
              <a:off x="11717556"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272EBE8C-5DBE-2B45-E49E-AF703B7E6534}"/>
                </a:ext>
              </a:extLst>
            </p:cNvPr>
            <p:cNvCxnSpPr>
              <a:cxnSpLocks/>
            </p:cNvCxnSpPr>
            <p:nvPr/>
          </p:nvCxnSpPr>
          <p:spPr bwMode="auto">
            <a:xfrm flipH="1">
              <a:off x="8526675" y="3885318"/>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grpSp>
          <p:nvGrpSpPr>
            <p:cNvPr id="185" name="Group 184">
              <a:extLst>
                <a:ext uri="{FF2B5EF4-FFF2-40B4-BE49-F238E27FC236}">
                  <a16:creationId xmlns:a16="http://schemas.microsoft.com/office/drawing/2014/main" id="{A6FF18FF-D7C6-4A07-6557-78E7967E527E}"/>
                </a:ext>
              </a:extLst>
            </p:cNvPr>
            <p:cNvGrpSpPr/>
            <p:nvPr/>
          </p:nvGrpSpPr>
          <p:grpSpPr>
            <a:xfrm>
              <a:off x="8253386" y="1747085"/>
              <a:ext cx="238898" cy="2207326"/>
              <a:chOff x="388160" y="1747085"/>
              <a:chExt cx="238898" cy="2207326"/>
            </a:xfrm>
          </p:grpSpPr>
          <p:sp>
            <p:nvSpPr>
              <p:cNvPr id="199" name="Rectangle 198">
                <a:extLst>
                  <a:ext uri="{FF2B5EF4-FFF2-40B4-BE49-F238E27FC236}">
                    <a16:creationId xmlns:a16="http://schemas.microsoft.com/office/drawing/2014/main" id="{E36B2125-C66C-8579-082F-B86E0D3CD133}"/>
                  </a:ext>
                </a:extLst>
              </p:cNvPr>
              <p:cNvSpPr/>
              <p:nvPr/>
            </p:nvSpPr>
            <p:spPr bwMode="auto">
              <a:xfrm>
                <a:off x="447878" y="3818877"/>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200" name="Rectangle 199">
                <a:extLst>
                  <a:ext uri="{FF2B5EF4-FFF2-40B4-BE49-F238E27FC236}">
                    <a16:creationId xmlns:a16="http://schemas.microsoft.com/office/drawing/2014/main" id="{8B6E1231-2BD7-0228-940C-26E1BEA929FA}"/>
                  </a:ext>
                </a:extLst>
              </p:cNvPr>
              <p:cNvSpPr/>
              <p:nvPr/>
            </p:nvSpPr>
            <p:spPr bwMode="auto">
              <a:xfrm>
                <a:off x="447878" y="360782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201" name="Rectangle 200">
                <a:extLst>
                  <a:ext uri="{FF2B5EF4-FFF2-40B4-BE49-F238E27FC236}">
                    <a16:creationId xmlns:a16="http://schemas.microsoft.com/office/drawing/2014/main" id="{59F7B237-4871-96A2-8F46-06AE4BCA9141}"/>
                  </a:ext>
                </a:extLst>
              </p:cNvPr>
              <p:cNvSpPr/>
              <p:nvPr/>
            </p:nvSpPr>
            <p:spPr bwMode="auto">
              <a:xfrm>
                <a:off x="447878" y="340751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20</a:t>
                </a:r>
              </a:p>
            </p:txBody>
          </p:sp>
          <p:sp>
            <p:nvSpPr>
              <p:cNvPr id="202" name="Rectangle 201">
                <a:extLst>
                  <a:ext uri="{FF2B5EF4-FFF2-40B4-BE49-F238E27FC236}">
                    <a16:creationId xmlns:a16="http://schemas.microsoft.com/office/drawing/2014/main" id="{C024FE16-8617-0DFF-A2DE-B4303DD5DAEC}"/>
                  </a:ext>
                </a:extLst>
              </p:cNvPr>
              <p:cNvSpPr/>
              <p:nvPr/>
            </p:nvSpPr>
            <p:spPr bwMode="auto">
              <a:xfrm>
                <a:off x="447878" y="3195683"/>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30</a:t>
                </a:r>
              </a:p>
            </p:txBody>
          </p:sp>
          <p:sp>
            <p:nvSpPr>
              <p:cNvPr id="203" name="Rectangle 202">
                <a:extLst>
                  <a:ext uri="{FF2B5EF4-FFF2-40B4-BE49-F238E27FC236}">
                    <a16:creationId xmlns:a16="http://schemas.microsoft.com/office/drawing/2014/main" id="{2779AFC6-236A-0265-1A1F-612644F3332D}"/>
                  </a:ext>
                </a:extLst>
              </p:cNvPr>
              <p:cNvSpPr/>
              <p:nvPr/>
            </p:nvSpPr>
            <p:spPr bwMode="auto">
              <a:xfrm>
                <a:off x="447878" y="298881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40</a:t>
                </a:r>
              </a:p>
            </p:txBody>
          </p:sp>
          <p:sp>
            <p:nvSpPr>
              <p:cNvPr id="204" name="Rectangle 203">
                <a:extLst>
                  <a:ext uri="{FF2B5EF4-FFF2-40B4-BE49-F238E27FC236}">
                    <a16:creationId xmlns:a16="http://schemas.microsoft.com/office/drawing/2014/main" id="{12A0022E-B6AB-11DE-D90E-84BAFD17FB98}"/>
                  </a:ext>
                </a:extLst>
              </p:cNvPr>
              <p:cNvSpPr/>
              <p:nvPr/>
            </p:nvSpPr>
            <p:spPr bwMode="auto">
              <a:xfrm>
                <a:off x="447878" y="278063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50</a:t>
                </a:r>
              </a:p>
            </p:txBody>
          </p:sp>
          <p:sp>
            <p:nvSpPr>
              <p:cNvPr id="205" name="Rectangle 204">
                <a:extLst>
                  <a:ext uri="{FF2B5EF4-FFF2-40B4-BE49-F238E27FC236}">
                    <a16:creationId xmlns:a16="http://schemas.microsoft.com/office/drawing/2014/main" id="{BA962D42-4503-D619-163E-12F756720EA4}"/>
                  </a:ext>
                </a:extLst>
              </p:cNvPr>
              <p:cNvSpPr/>
              <p:nvPr/>
            </p:nvSpPr>
            <p:spPr bwMode="auto">
              <a:xfrm>
                <a:off x="447878" y="257492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60</a:t>
                </a:r>
              </a:p>
            </p:txBody>
          </p:sp>
          <p:sp>
            <p:nvSpPr>
              <p:cNvPr id="206" name="Rectangle 205">
                <a:extLst>
                  <a:ext uri="{FF2B5EF4-FFF2-40B4-BE49-F238E27FC236}">
                    <a16:creationId xmlns:a16="http://schemas.microsoft.com/office/drawing/2014/main" id="{0F8172F9-8D37-9142-AD98-9146A50B7E80}"/>
                  </a:ext>
                </a:extLst>
              </p:cNvPr>
              <p:cNvSpPr/>
              <p:nvPr/>
            </p:nvSpPr>
            <p:spPr bwMode="auto">
              <a:xfrm>
                <a:off x="447878" y="236993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70</a:t>
                </a:r>
              </a:p>
            </p:txBody>
          </p:sp>
          <p:sp>
            <p:nvSpPr>
              <p:cNvPr id="207" name="Rectangle 206">
                <a:extLst>
                  <a:ext uri="{FF2B5EF4-FFF2-40B4-BE49-F238E27FC236}">
                    <a16:creationId xmlns:a16="http://schemas.microsoft.com/office/drawing/2014/main" id="{36B08E14-282C-CE86-9B09-3A3684D25399}"/>
                  </a:ext>
                </a:extLst>
              </p:cNvPr>
              <p:cNvSpPr/>
              <p:nvPr/>
            </p:nvSpPr>
            <p:spPr bwMode="auto">
              <a:xfrm>
                <a:off x="447878" y="216282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80</a:t>
                </a:r>
              </a:p>
            </p:txBody>
          </p:sp>
          <p:sp>
            <p:nvSpPr>
              <p:cNvPr id="208" name="Rectangle 207">
                <a:extLst>
                  <a:ext uri="{FF2B5EF4-FFF2-40B4-BE49-F238E27FC236}">
                    <a16:creationId xmlns:a16="http://schemas.microsoft.com/office/drawing/2014/main" id="{6AE96E98-F582-2DE2-AE10-4B8DA063C66F}"/>
                  </a:ext>
                </a:extLst>
              </p:cNvPr>
              <p:cNvSpPr/>
              <p:nvPr/>
            </p:nvSpPr>
            <p:spPr bwMode="auto">
              <a:xfrm>
                <a:off x="447878" y="1952466"/>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90</a:t>
                </a:r>
              </a:p>
            </p:txBody>
          </p:sp>
          <p:sp>
            <p:nvSpPr>
              <p:cNvPr id="209" name="Rectangle 208">
                <a:extLst>
                  <a:ext uri="{FF2B5EF4-FFF2-40B4-BE49-F238E27FC236}">
                    <a16:creationId xmlns:a16="http://schemas.microsoft.com/office/drawing/2014/main" id="{8ECD48DB-392F-378A-3D19-C1748B540899}"/>
                  </a:ext>
                </a:extLst>
              </p:cNvPr>
              <p:cNvSpPr/>
              <p:nvPr/>
            </p:nvSpPr>
            <p:spPr bwMode="auto">
              <a:xfrm>
                <a:off x="388160" y="1747085"/>
                <a:ext cx="238898"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100</a:t>
                </a:r>
              </a:p>
            </p:txBody>
          </p:sp>
        </p:grpSp>
        <p:sp>
          <p:nvSpPr>
            <p:cNvPr id="186" name="Rectangle 185">
              <a:extLst>
                <a:ext uri="{FF2B5EF4-FFF2-40B4-BE49-F238E27FC236}">
                  <a16:creationId xmlns:a16="http://schemas.microsoft.com/office/drawing/2014/main" id="{A595E151-0B77-4588-9989-13C1D524FFB5}"/>
                </a:ext>
              </a:extLst>
            </p:cNvPr>
            <p:cNvSpPr/>
            <p:nvPr/>
          </p:nvSpPr>
          <p:spPr bwMode="auto">
            <a:xfrm>
              <a:off x="8511721" y="3971277"/>
              <a:ext cx="123842"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187" name="Rectangle 186">
              <a:extLst>
                <a:ext uri="{FF2B5EF4-FFF2-40B4-BE49-F238E27FC236}">
                  <a16:creationId xmlns:a16="http://schemas.microsoft.com/office/drawing/2014/main" id="{48971231-77C3-4CBA-C546-97C55857E3A7}"/>
                </a:ext>
              </a:extLst>
            </p:cNvPr>
            <p:cNvSpPr/>
            <p:nvPr/>
          </p:nvSpPr>
          <p:spPr bwMode="auto">
            <a:xfrm>
              <a:off x="8772594" y="3971277"/>
              <a:ext cx="123842"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a:t>
              </a:r>
            </a:p>
          </p:txBody>
        </p:sp>
        <p:sp>
          <p:nvSpPr>
            <p:cNvPr id="188" name="Rectangle 187">
              <a:extLst>
                <a:ext uri="{FF2B5EF4-FFF2-40B4-BE49-F238E27FC236}">
                  <a16:creationId xmlns:a16="http://schemas.microsoft.com/office/drawing/2014/main" id="{9DEC771A-98EE-B38A-AC6E-BA1F6C4B7D1C}"/>
                </a:ext>
              </a:extLst>
            </p:cNvPr>
            <p:cNvSpPr/>
            <p:nvPr/>
          </p:nvSpPr>
          <p:spPr bwMode="auto">
            <a:xfrm>
              <a:off x="9036404" y="3971277"/>
              <a:ext cx="123842"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a:t>
              </a:r>
            </a:p>
          </p:txBody>
        </p:sp>
        <p:sp>
          <p:nvSpPr>
            <p:cNvPr id="189" name="Rectangle 188">
              <a:extLst>
                <a:ext uri="{FF2B5EF4-FFF2-40B4-BE49-F238E27FC236}">
                  <a16:creationId xmlns:a16="http://schemas.microsoft.com/office/drawing/2014/main" id="{B39C2F9A-B9B9-687C-CEC6-FD75871F9ACD}"/>
                </a:ext>
              </a:extLst>
            </p:cNvPr>
            <p:cNvSpPr/>
            <p:nvPr/>
          </p:nvSpPr>
          <p:spPr bwMode="auto">
            <a:xfrm>
              <a:off x="9295967" y="3971277"/>
              <a:ext cx="123842"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a:t>
              </a:r>
            </a:p>
          </p:txBody>
        </p:sp>
        <p:sp>
          <p:nvSpPr>
            <p:cNvPr id="190" name="Rectangle 189">
              <a:extLst>
                <a:ext uri="{FF2B5EF4-FFF2-40B4-BE49-F238E27FC236}">
                  <a16:creationId xmlns:a16="http://schemas.microsoft.com/office/drawing/2014/main" id="{32C56BE8-77E7-C7BE-216C-5DC05FF7738A}"/>
                </a:ext>
              </a:extLst>
            </p:cNvPr>
            <p:cNvSpPr/>
            <p:nvPr/>
          </p:nvSpPr>
          <p:spPr bwMode="auto">
            <a:xfrm>
              <a:off x="9561083" y="3971277"/>
              <a:ext cx="123842"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a:t>
              </a:r>
            </a:p>
          </p:txBody>
        </p:sp>
        <p:sp>
          <p:nvSpPr>
            <p:cNvPr id="191" name="Rectangle 190">
              <a:extLst>
                <a:ext uri="{FF2B5EF4-FFF2-40B4-BE49-F238E27FC236}">
                  <a16:creationId xmlns:a16="http://schemas.microsoft.com/office/drawing/2014/main" id="{662C063E-078C-3DFE-F391-3F9ED860EDD7}"/>
                </a:ext>
              </a:extLst>
            </p:cNvPr>
            <p:cNvSpPr/>
            <p:nvPr/>
          </p:nvSpPr>
          <p:spPr bwMode="auto">
            <a:xfrm>
              <a:off x="9799922"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192" name="Rectangle 191">
              <a:extLst>
                <a:ext uri="{FF2B5EF4-FFF2-40B4-BE49-F238E27FC236}">
                  <a16:creationId xmlns:a16="http://schemas.microsoft.com/office/drawing/2014/main" id="{6567F8CB-2882-20C3-5931-0A79F482CF78}"/>
                </a:ext>
              </a:extLst>
            </p:cNvPr>
            <p:cNvSpPr/>
            <p:nvPr/>
          </p:nvSpPr>
          <p:spPr bwMode="auto">
            <a:xfrm>
              <a:off x="10062357"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12</a:t>
              </a:r>
            </a:p>
          </p:txBody>
        </p:sp>
        <p:sp>
          <p:nvSpPr>
            <p:cNvPr id="193" name="Rectangle 192">
              <a:extLst>
                <a:ext uri="{FF2B5EF4-FFF2-40B4-BE49-F238E27FC236}">
                  <a16:creationId xmlns:a16="http://schemas.microsoft.com/office/drawing/2014/main" id="{964CE736-B3A4-EF98-0B8E-172BAC673D7F}"/>
                </a:ext>
              </a:extLst>
            </p:cNvPr>
            <p:cNvSpPr/>
            <p:nvPr/>
          </p:nvSpPr>
          <p:spPr bwMode="auto">
            <a:xfrm>
              <a:off x="10324331"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14</a:t>
              </a:r>
            </a:p>
          </p:txBody>
        </p:sp>
        <p:sp>
          <p:nvSpPr>
            <p:cNvPr id="194" name="Rectangle 193">
              <a:extLst>
                <a:ext uri="{FF2B5EF4-FFF2-40B4-BE49-F238E27FC236}">
                  <a16:creationId xmlns:a16="http://schemas.microsoft.com/office/drawing/2014/main" id="{ADC119AD-8D4C-E13D-52E5-D331226540FF}"/>
                </a:ext>
              </a:extLst>
            </p:cNvPr>
            <p:cNvSpPr/>
            <p:nvPr/>
          </p:nvSpPr>
          <p:spPr bwMode="auto">
            <a:xfrm>
              <a:off x="10586149"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16</a:t>
              </a:r>
            </a:p>
          </p:txBody>
        </p:sp>
        <p:sp>
          <p:nvSpPr>
            <p:cNvPr id="195" name="Rectangle 194">
              <a:extLst>
                <a:ext uri="{FF2B5EF4-FFF2-40B4-BE49-F238E27FC236}">
                  <a16:creationId xmlns:a16="http://schemas.microsoft.com/office/drawing/2014/main" id="{588459A0-55F0-64B3-AA99-EAF3DCC6ACF9}"/>
                </a:ext>
              </a:extLst>
            </p:cNvPr>
            <p:cNvSpPr/>
            <p:nvPr/>
          </p:nvSpPr>
          <p:spPr bwMode="auto">
            <a:xfrm>
              <a:off x="10848344"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18</a:t>
              </a:r>
            </a:p>
          </p:txBody>
        </p:sp>
        <p:sp>
          <p:nvSpPr>
            <p:cNvPr id="196" name="Rectangle 195">
              <a:extLst>
                <a:ext uri="{FF2B5EF4-FFF2-40B4-BE49-F238E27FC236}">
                  <a16:creationId xmlns:a16="http://schemas.microsoft.com/office/drawing/2014/main" id="{3C407754-A102-8BF0-BAB5-7F5AF4933BF8}"/>
                </a:ext>
              </a:extLst>
            </p:cNvPr>
            <p:cNvSpPr/>
            <p:nvPr/>
          </p:nvSpPr>
          <p:spPr bwMode="auto">
            <a:xfrm>
              <a:off x="11109789"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20</a:t>
              </a:r>
            </a:p>
          </p:txBody>
        </p:sp>
        <p:sp>
          <p:nvSpPr>
            <p:cNvPr id="197" name="Rectangle 196">
              <a:extLst>
                <a:ext uri="{FF2B5EF4-FFF2-40B4-BE49-F238E27FC236}">
                  <a16:creationId xmlns:a16="http://schemas.microsoft.com/office/drawing/2014/main" id="{57CAB139-E88A-DC7F-E7F0-3B4C4DE8624C}"/>
                </a:ext>
              </a:extLst>
            </p:cNvPr>
            <p:cNvSpPr/>
            <p:nvPr/>
          </p:nvSpPr>
          <p:spPr bwMode="auto">
            <a:xfrm>
              <a:off x="11373556"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22</a:t>
              </a:r>
            </a:p>
          </p:txBody>
        </p:sp>
        <p:sp>
          <p:nvSpPr>
            <p:cNvPr id="198" name="Rectangle 197">
              <a:extLst>
                <a:ext uri="{FF2B5EF4-FFF2-40B4-BE49-F238E27FC236}">
                  <a16:creationId xmlns:a16="http://schemas.microsoft.com/office/drawing/2014/main" id="{81E987B6-1AB5-D563-4FE8-4AC154F587EA}"/>
                </a:ext>
              </a:extLst>
            </p:cNvPr>
            <p:cNvSpPr/>
            <p:nvPr/>
          </p:nvSpPr>
          <p:spPr bwMode="auto">
            <a:xfrm>
              <a:off x="11633744" y="3971277"/>
              <a:ext cx="16509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24</a:t>
              </a:r>
            </a:p>
          </p:txBody>
        </p:sp>
        <p:sp>
          <p:nvSpPr>
            <p:cNvPr id="184" name="Rectangle 183">
              <a:extLst>
                <a:ext uri="{FF2B5EF4-FFF2-40B4-BE49-F238E27FC236}">
                  <a16:creationId xmlns:a16="http://schemas.microsoft.com/office/drawing/2014/main" id="{BF37159F-166C-9972-E91B-7DD6B95501AA}"/>
                </a:ext>
              </a:extLst>
            </p:cNvPr>
            <p:cNvSpPr/>
            <p:nvPr/>
          </p:nvSpPr>
          <p:spPr bwMode="auto">
            <a:xfrm>
              <a:off x="9939336" y="4143870"/>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Months</a:t>
              </a:r>
            </a:p>
          </p:txBody>
        </p:sp>
        <p:sp>
          <p:nvSpPr>
            <p:cNvPr id="258" name="Rectangle 257">
              <a:extLst>
                <a:ext uri="{FF2B5EF4-FFF2-40B4-BE49-F238E27FC236}">
                  <a16:creationId xmlns:a16="http://schemas.microsoft.com/office/drawing/2014/main" id="{F7BCB916-CA76-7D76-3D5B-5E676464601E}"/>
                </a:ext>
              </a:extLst>
            </p:cNvPr>
            <p:cNvSpPr/>
            <p:nvPr/>
          </p:nvSpPr>
          <p:spPr bwMode="auto">
            <a:xfrm rot="16200000">
              <a:off x="7893523" y="2703989"/>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PFS (%)</a:t>
              </a:r>
            </a:p>
          </p:txBody>
        </p:sp>
      </p:grpSp>
      <p:sp>
        <p:nvSpPr>
          <p:cNvPr id="259" name="TextBox 258">
            <a:extLst>
              <a:ext uri="{FF2B5EF4-FFF2-40B4-BE49-F238E27FC236}">
                <a16:creationId xmlns:a16="http://schemas.microsoft.com/office/drawing/2014/main" id="{F9AD4269-052C-9E57-D9FD-FEDD93E10819}"/>
              </a:ext>
            </a:extLst>
          </p:cNvPr>
          <p:cNvSpPr txBox="1"/>
          <p:nvPr/>
        </p:nvSpPr>
        <p:spPr>
          <a:xfrm>
            <a:off x="2860638" y="3062764"/>
            <a:ext cx="116375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7030A0"/>
                </a:solidFill>
                <a:effectLst/>
                <a:uLnTx/>
                <a:uFillTx/>
                <a:latin typeface="Arial"/>
                <a:ea typeface="Microsoft YaHei"/>
                <a:cs typeface="+mn-cs"/>
              </a:rPr>
              <a:t>Giredestrant</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TextBox 259">
            <a:extLst>
              <a:ext uri="{FF2B5EF4-FFF2-40B4-BE49-F238E27FC236}">
                <a16:creationId xmlns:a16="http://schemas.microsoft.com/office/drawing/2014/main" id="{19B672AF-473D-0C03-F631-264DB012DDF1}"/>
              </a:ext>
            </a:extLst>
          </p:cNvPr>
          <p:cNvSpPr txBox="1"/>
          <p:nvPr/>
        </p:nvSpPr>
        <p:spPr>
          <a:xfrm>
            <a:off x="2172344" y="3461399"/>
            <a:ext cx="7663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50000"/>
                    <a:lumOff val="50000"/>
                  </a:prstClr>
                </a:solidFill>
                <a:effectLst/>
                <a:uLnTx/>
                <a:uFillTx/>
                <a:latin typeface="Arial"/>
                <a:ea typeface="Microsoft YaHei"/>
                <a:cs typeface="+mn-cs"/>
              </a:rPr>
              <a:t>PCET</a:t>
            </a:r>
            <a:endParaRPr kumimoji="0" lang="en-GB"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61" name="TextBox 260">
            <a:extLst>
              <a:ext uri="{FF2B5EF4-FFF2-40B4-BE49-F238E27FC236}">
                <a16:creationId xmlns:a16="http://schemas.microsoft.com/office/drawing/2014/main" id="{772321C6-3C51-4976-9A8D-0E3B1AC9645F}"/>
              </a:ext>
            </a:extLst>
          </p:cNvPr>
          <p:cNvSpPr txBox="1"/>
          <p:nvPr/>
        </p:nvSpPr>
        <p:spPr>
          <a:xfrm>
            <a:off x="10274279" y="3071090"/>
            <a:ext cx="116375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2E8A2E"/>
                </a:solidFill>
                <a:effectLst/>
                <a:uLnTx/>
                <a:uFillTx/>
                <a:latin typeface="Arial"/>
                <a:ea typeface="Microsoft YaHei"/>
                <a:cs typeface="+mn-cs"/>
              </a:rPr>
              <a:t>Elacestrant</a:t>
            </a:r>
            <a:endParaRPr kumimoji="0" lang="en-GB" sz="1100" b="0" i="0" u="none" strike="noStrike" kern="1200" cap="none" spc="0" normalizeH="0" baseline="0" noProof="0" dirty="0">
              <a:ln>
                <a:noFill/>
              </a:ln>
              <a:solidFill>
                <a:srgbClr val="2E8A2E"/>
              </a:solidFill>
              <a:effectLst/>
              <a:uLnTx/>
              <a:uFillTx/>
              <a:latin typeface="Calibri" panose="020F0502020204030204"/>
              <a:ea typeface="+mn-ea"/>
              <a:cs typeface="+mn-cs"/>
            </a:endParaRPr>
          </a:p>
        </p:txBody>
      </p:sp>
      <p:sp>
        <p:nvSpPr>
          <p:cNvPr id="262" name="TextBox 261">
            <a:extLst>
              <a:ext uri="{FF2B5EF4-FFF2-40B4-BE49-F238E27FC236}">
                <a16:creationId xmlns:a16="http://schemas.microsoft.com/office/drawing/2014/main" id="{B380AD00-1DE3-AC11-E52C-4EBE4E51F12C}"/>
              </a:ext>
            </a:extLst>
          </p:cNvPr>
          <p:cNvSpPr txBox="1"/>
          <p:nvPr/>
        </p:nvSpPr>
        <p:spPr>
          <a:xfrm>
            <a:off x="10011418" y="3456277"/>
            <a:ext cx="7663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50000"/>
                    <a:lumOff val="50000"/>
                  </a:prstClr>
                </a:solidFill>
                <a:effectLst/>
                <a:uLnTx/>
                <a:uFillTx/>
                <a:latin typeface="Arial"/>
                <a:ea typeface="Microsoft YaHei"/>
                <a:cs typeface="+mn-cs"/>
              </a:rPr>
              <a:t>PCET</a:t>
            </a:r>
            <a:endParaRPr kumimoji="0" lang="en-GB"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66" name="Rectangle 265">
            <a:extLst>
              <a:ext uri="{FF2B5EF4-FFF2-40B4-BE49-F238E27FC236}">
                <a16:creationId xmlns:a16="http://schemas.microsoft.com/office/drawing/2014/main" id="{2E8501FC-5A0F-ABBC-F02B-95298593CF80}"/>
              </a:ext>
            </a:extLst>
          </p:cNvPr>
          <p:cNvSpPr/>
          <p:nvPr/>
        </p:nvSpPr>
        <p:spPr bwMode="auto">
          <a:xfrm>
            <a:off x="6015519" y="4141158"/>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Months</a:t>
            </a:r>
          </a:p>
        </p:txBody>
      </p:sp>
      <p:grpSp>
        <p:nvGrpSpPr>
          <p:cNvPr id="267" name="Group 266">
            <a:extLst>
              <a:ext uri="{FF2B5EF4-FFF2-40B4-BE49-F238E27FC236}">
                <a16:creationId xmlns:a16="http://schemas.microsoft.com/office/drawing/2014/main" id="{0931DAF1-FBF4-EAB3-3B4E-A25751BB1F3E}"/>
              </a:ext>
            </a:extLst>
          </p:cNvPr>
          <p:cNvGrpSpPr/>
          <p:nvPr/>
        </p:nvGrpSpPr>
        <p:grpSpPr>
          <a:xfrm>
            <a:off x="4320336" y="1227190"/>
            <a:ext cx="3831161" cy="2879621"/>
            <a:chOff x="4241680" y="1227190"/>
            <a:chExt cx="3831161" cy="2879621"/>
          </a:xfrm>
        </p:grpSpPr>
        <p:grpSp>
          <p:nvGrpSpPr>
            <p:cNvPr id="268" name="Group 267">
              <a:extLst>
                <a:ext uri="{FF2B5EF4-FFF2-40B4-BE49-F238E27FC236}">
                  <a16:creationId xmlns:a16="http://schemas.microsoft.com/office/drawing/2014/main" id="{2F0E046C-47D9-0516-8FE5-11C6746057E4}"/>
                </a:ext>
              </a:extLst>
            </p:cNvPr>
            <p:cNvGrpSpPr/>
            <p:nvPr/>
          </p:nvGrpSpPr>
          <p:grpSpPr>
            <a:xfrm>
              <a:off x="4379886" y="1227190"/>
              <a:ext cx="3692955" cy="2879621"/>
              <a:chOff x="4290986" y="1227190"/>
              <a:chExt cx="3692955" cy="2879621"/>
            </a:xfrm>
          </p:grpSpPr>
          <p:sp>
            <p:nvSpPr>
              <p:cNvPr id="270" name="TextBox 269">
                <a:extLst>
                  <a:ext uri="{FF2B5EF4-FFF2-40B4-BE49-F238E27FC236}">
                    <a16:creationId xmlns:a16="http://schemas.microsoft.com/office/drawing/2014/main" id="{B0553F5A-D88B-2A5B-97AD-DA2801322ED2}"/>
                  </a:ext>
                </a:extLst>
              </p:cNvPr>
              <p:cNvSpPr txBox="1"/>
              <p:nvPr/>
            </p:nvSpPr>
            <p:spPr>
              <a:xfrm>
                <a:off x="4632958" y="1227190"/>
                <a:ext cx="33509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icrosoft YaHei"/>
                    <a:cs typeface="+mn-cs"/>
                  </a:rPr>
                  <a:t>AMEERA-3*</a:t>
                </a:r>
                <a:r>
                  <a:rPr kumimoji="0" lang="en-GB" sz="1600" b="1" i="0" u="none" strike="noStrike" kern="1200" cap="none" spc="0" normalizeH="0" baseline="30000" noProof="0" dirty="0">
                    <a:ln>
                      <a:noFill/>
                    </a:ln>
                    <a:solidFill>
                      <a:srgbClr val="000000"/>
                    </a:solidFill>
                    <a:effectLst/>
                    <a:uLnTx/>
                    <a:uFillTx/>
                    <a:latin typeface="Arial"/>
                    <a:ea typeface="Microsoft YaHei"/>
                    <a:cs typeface="+mn-cs"/>
                  </a:rPr>
                  <a:t>,2</a:t>
                </a:r>
                <a:br>
                  <a:rPr kumimoji="0" lang="en-GB" sz="1600" b="1" i="0" u="none" strike="noStrike" kern="1200" cap="none" spc="0" normalizeH="0" baseline="0" noProof="0" dirty="0">
                    <a:ln>
                      <a:noFill/>
                    </a:ln>
                    <a:solidFill>
                      <a:srgbClr val="000000"/>
                    </a:solidFill>
                    <a:effectLst/>
                    <a:uLnTx/>
                    <a:uFillTx/>
                    <a:latin typeface="Arial"/>
                    <a:ea typeface="Microsoft YaHei"/>
                    <a:cs typeface="+mn-cs"/>
                  </a:rPr>
                </a:b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2° EP: PFS (</a:t>
                </a:r>
                <a:r>
                  <a:rPr kumimoji="0" lang="en-GB" sz="1400" b="1" i="1" u="none" strike="noStrike" kern="1200" cap="none" spc="0" normalizeH="0" baseline="0" noProof="0" dirty="0">
                    <a:ln>
                      <a:noFill/>
                    </a:ln>
                    <a:solidFill>
                      <a:srgbClr val="000000"/>
                    </a:solidFill>
                    <a:effectLst/>
                    <a:uLnTx/>
                    <a:uFillTx/>
                    <a:latin typeface="Arial"/>
                    <a:ea typeface="Microsoft YaHei"/>
                    <a:cs typeface="+mn-cs"/>
                  </a:rPr>
                  <a:t>ESR1</a:t>
                </a:r>
                <a:r>
                  <a:rPr kumimoji="0" lang="en-GB" sz="1400" b="1" i="0" u="none" strike="noStrike" kern="1200" cap="none" spc="0" normalizeH="0" baseline="0" noProof="0" dirty="0">
                    <a:ln>
                      <a:noFill/>
                    </a:ln>
                    <a:solidFill>
                      <a:srgbClr val="000000"/>
                    </a:solidFill>
                    <a:effectLst/>
                    <a:uLnTx/>
                    <a:uFillTx/>
                    <a:latin typeface="Arial"/>
                    <a:ea typeface="Microsoft YaHei"/>
                    <a:cs typeface="+mn-cs"/>
                  </a:rPr>
                  <a:t>mut)</a:t>
                </a:r>
                <a:endParaRPr kumimoji="0" lang="en-GB" sz="160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71" name="TextBox 270">
                <a:extLst>
                  <a:ext uri="{FF2B5EF4-FFF2-40B4-BE49-F238E27FC236}">
                    <a16:creationId xmlns:a16="http://schemas.microsoft.com/office/drawing/2014/main" id="{991737AC-0721-36D6-A06C-E19D3E911635}"/>
                  </a:ext>
                </a:extLst>
              </p:cNvPr>
              <p:cNvSpPr txBox="1"/>
              <p:nvPr/>
            </p:nvSpPr>
            <p:spPr>
              <a:xfrm>
                <a:off x="5905654" y="2133603"/>
                <a:ext cx="196131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E6185"/>
                    </a:solidFill>
                    <a:effectLst/>
                    <a:uLnTx/>
                    <a:uFillTx/>
                    <a:latin typeface="Arial"/>
                    <a:ea typeface="Microsoft YaHei"/>
                    <a:cs typeface="+mn-cs"/>
                  </a:rPr>
                  <a:t>Hazard ratio: 0.90</a:t>
                </a:r>
                <a:br>
                  <a:rPr kumimoji="0" lang="en-GB" sz="1400" b="1" i="0" u="none" strike="noStrike" kern="1200" cap="none" spc="0" normalizeH="0" baseline="0" noProof="0" dirty="0">
                    <a:ln>
                      <a:noFill/>
                    </a:ln>
                    <a:solidFill>
                      <a:srgbClr val="2E6185"/>
                    </a:solidFill>
                    <a:effectLst/>
                    <a:uLnTx/>
                    <a:uFillTx/>
                    <a:latin typeface="Arial"/>
                    <a:ea typeface="Microsoft YaHei"/>
                    <a:cs typeface="+mn-cs"/>
                  </a:rPr>
                </a:br>
                <a:r>
                  <a:rPr kumimoji="0" lang="en-GB" sz="1400" b="1" i="0" u="none" strike="noStrike" kern="1200" cap="none" spc="0" normalizeH="0" baseline="0" noProof="0" dirty="0">
                    <a:ln>
                      <a:noFill/>
                    </a:ln>
                    <a:solidFill>
                      <a:srgbClr val="2E6185"/>
                    </a:solidFill>
                    <a:effectLst/>
                    <a:uLnTx/>
                    <a:uFillTx/>
                    <a:latin typeface="Arial"/>
                    <a:ea typeface="Microsoft YaHei"/>
                    <a:cs typeface="+mn-cs"/>
                  </a:rPr>
                  <a:t>mPFS 3.7 vs. 2.0 mo (</a:t>
                </a:r>
                <a:r>
                  <a:rPr kumimoji="0" lang="el-GR" sz="1400" b="1" i="0" u="none" strike="noStrike" kern="1200" cap="none" spc="0" normalizeH="0" baseline="0" noProof="0" dirty="0">
                    <a:ln>
                      <a:noFill/>
                    </a:ln>
                    <a:solidFill>
                      <a:srgbClr val="2E6185"/>
                    </a:solidFill>
                    <a:effectLst/>
                    <a:uLnTx/>
                    <a:uFillTx/>
                    <a:latin typeface="Arial"/>
                    <a:ea typeface="Microsoft YaHei"/>
                    <a:cs typeface="Arial" panose="020B0604020202020204" pitchFamily="34" charset="0"/>
                  </a:rPr>
                  <a:t>Δ</a:t>
                </a:r>
                <a:r>
                  <a:rPr kumimoji="0" lang="en-GB" sz="1400" b="1" i="0" u="none" strike="noStrike" kern="1200" cap="none" spc="0" normalizeH="0" baseline="0" noProof="0" dirty="0">
                    <a:ln>
                      <a:noFill/>
                    </a:ln>
                    <a:solidFill>
                      <a:srgbClr val="2E6185"/>
                    </a:solidFill>
                    <a:effectLst/>
                    <a:uLnTx/>
                    <a:uFillTx/>
                    <a:latin typeface="Arial"/>
                    <a:ea typeface="Microsoft YaHei"/>
                    <a:cs typeface="Arial" panose="020B0604020202020204" pitchFamily="34" charset="0"/>
                  </a:rPr>
                  <a:t>: 1.7 mo)</a:t>
                </a:r>
                <a:endParaRPr kumimoji="0" lang="en-GB" sz="1400" b="0" i="0" u="none" strike="noStrike" kern="1200" cap="none" spc="0" normalizeH="0" baseline="0" noProof="0" dirty="0">
                  <a:ln>
                    <a:noFill/>
                  </a:ln>
                  <a:solidFill>
                    <a:srgbClr val="2E6185"/>
                  </a:solidFill>
                  <a:effectLst/>
                  <a:uLnTx/>
                  <a:uFillTx/>
                  <a:latin typeface="Arial"/>
                  <a:ea typeface="Microsoft YaHei"/>
                  <a:cs typeface="+mn-cs"/>
                </a:endParaRPr>
              </a:p>
            </p:txBody>
          </p:sp>
          <p:cxnSp>
            <p:nvCxnSpPr>
              <p:cNvPr id="272" name="Straight Connector 271">
                <a:extLst>
                  <a:ext uri="{FF2B5EF4-FFF2-40B4-BE49-F238E27FC236}">
                    <a16:creationId xmlns:a16="http://schemas.microsoft.com/office/drawing/2014/main" id="{8C9A435F-CE19-0411-CE6C-C3ADF9A58187}"/>
                  </a:ext>
                </a:extLst>
              </p:cNvPr>
              <p:cNvCxnSpPr>
                <a:cxnSpLocks/>
              </p:cNvCxnSpPr>
              <p:nvPr/>
            </p:nvCxnSpPr>
            <p:spPr bwMode="auto">
              <a:xfrm flipH="1">
                <a:off x="4564275" y="1815498"/>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3BCC9211-584C-7C29-4A66-AA745921CCA0}"/>
                  </a:ext>
                </a:extLst>
              </p:cNvPr>
              <p:cNvCxnSpPr>
                <a:cxnSpLocks/>
              </p:cNvCxnSpPr>
              <p:nvPr/>
            </p:nvCxnSpPr>
            <p:spPr bwMode="auto">
              <a:xfrm flipH="1">
                <a:off x="4564275" y="2020280"/>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65F1A5D4-DABB-6CD5-B478-69502BD942A4}"/>
                  </a:ext>
                </a:extLst>
              </p:cNvPr>
              <p:cNvCxnSpPr>
                <a:cxnSpLocks/>
              </p:cNvCxnSpPr>
              <p:nvPr/>
            </p:nvCxnSpPr>
            <p:spPr bwMode="auto">
              <a:xfrm flipH="1">
                <a:off x="4564275" y="2225063"/>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0002B86A-4DBE-DA31-333F-65352D0BC179}"/>
                  </a:ext>
                </a:extLst>
              </p:cNvPr>
              <p:cNvCxnSpPr>
                <a:cxnSpLocks/>
              </p:cNvCxnSpPr>
              <p:nvPr/>
            </p:nvCxnSpPr>
            <p:spPr bwMode="auto">
              <a:xfrm flipH="1">
                <a:off x="4564275" y="2429845"/>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235260F2-FD07-5758-48C2-5CCDCD76B0FF}"/>
                  </a:ext>
                </a:extLst>
              </p:cNvPr>
              <p:cNvCxnSpPr>
                <a:cxnSpLocks/>
              </p:cNvCxnSpPr>
              <p:nvPr/>
            </p:nvCxnSpPr>
            <p:spPr bwMode="auto">
              <a:xfrm flipH="1">
                <a:off x="4564275" y="2634627"/>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C48AC31C-CCB6-1C0D-F84D-036F495CDD8D}"/>
                  </a:ext>
                </a:extLst>
              </p:cNvPr>
              <p:cNvCxnSpPr>
                <a:cxnSpLocks/>
              </p:cNvCxnSpPr>
              <p:nvPr/>
            </p:nvCxnSpPr>
            <p:spPr bwMode="auto">
              <a:xfrm flipH="1">
                <a:off x="4564275" y="2839410"/>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560EA762-9146-64C5-0DAB-51C805D4CCCB}"/>
                  </a:ext>
                </a:extLst>
              </p:cNvPr>
              <p:cNvCxnSpPr>
                <a:cxnSpLocks/>
              </p:cNvCxnSpPr>
              <p:nvPr/>
            </p:nvCxnSpPr>
            <p:spPr bwMode="auto">
              <a:xfrm flipH="1">
                <a:off x="4564275" y="3044192"/>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860B604C-96DA-99DE-5D89-0F50048D57BA}"/>
                  </a:ext>
                </a:extLst>
              </p:cNvPr>
              <p:cNvCxnSpPr>
                <a:cxnSpLocks/>
              </p:cNvCxnSpPr>
              <p:nvPr/>
            </p:nvCxnSpPr>
            <p:spPr bwMode="auto">
              <a:xfrm flipH="1">
                <a:off x="4564275" y="3248974"/>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648D58C2-8603-A3F0-332F-6B2BAC5A8224}"/>
                  </a:ext>
                </a:extLst>
              </p:cNvPr>
              <p:cNvCxnSpPr>
                <a:cxnSpLocks/>
              </p:cNvCxnSpPr>
              <p:nvPr/>
            </p:nvCxnSpPr>
            <p:spPr bwMode="auto">
              <a:xfrm flipH="1">
                <a:off x="4564275" y="3453756"/>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02912F2D-374A-8526-C71B-28B64B21DC83}"/>
                  </a:ext>
                </a:extLst>
              </p:cNvPr>
              <p:cNvCxnSpPr>
                <a:cxnSpLocks/>
              </p:cNvCxnSpPr>
              <p:nvPr/>
            </p:nvCxnSpPr>
            <p:spPr bwMode="auto">
              <a:xfrm flipH="1">
                <a:off x="4564275" y="3658543"/>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B64B93A9-D4DA-4DCA-DC30-AB833DB2CB35}"/>
                  </a:ext>
                </a:extLst>
              </p:cNvPr>
              <p:cNvCxnSpPr>
                <a:cxnSpLocks/>
                <a:stCxn id="310" idx="1"/>
              </p:cNvCxnSpPr>
              <p:nvPr/>
            </p:nvCxnSpPr>
            <p:spPr bwMode="auto">
              <a:xfrm>
                <a:off x="4611900"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F943A604-BD8C-5221-7B40-E609F18BB1EE}"/>
                  </a:ext>
                </a:extLst>
              </p:cNvPr>
              <p:cNvCxnSpPr>
                <a:cxnSpLocks/>
              </p:cNvCxnSpPr>
              <p:nvPr/>
            </p:nvCxnSpPr>
            <p:spPr bwMode="auto">
              <a:xfrm flipH="1">
                <a:off x="4564275" y="3885318"/>
                <a:ext cx="47625" cy="0"/>
              </a:xfrm>
              <a:prstGeom prst="line">
                <a:avLst/>
              </a:prstGeom>
              <a:solidFill>
                <a:srgbClr val="00B8FF"/>
              </a:solidFill>
              <a:ln w="19050" cap="flat" cmpd="sng" algn="ctr">
                <a:solidFill>
                  <a:schemeClr val="tx1"/>
                </a:solidFill>
                <a:prstDash val="solid"/>
                <a:round/>
                <a:headEnd type="none" w="med" len="med"/>
                <a:tailEnd type="none" w="med" len="med"/>
              </a:ln>
              <a:effectLst/>
            </p:spPr>
          </p:cxnSp>
          <p:grpSp>
            <p:nvGrpSpPr>
              <p:cNvPr id="284" name="Group 283">
                <a:extLst>
                  <a:ext uri="{FF2B5EF4-FFF2-40B4-BE49-F238E27FC236}">
                    <a16:creationId xmlns:a16="http://schemas.microsoft.com/office/drawing/2014/main" id="{46A98448-A962-74FF-72A9-C0E59499243C}"/>
                  </a:ext>
                </a:extLst>
              </p:cNvPr>
              <p:cNvGrpSpPr/>
              <p:nvPr/>
            </p:nvGrpSpPr>
            <p:grpSpPr>
              <a:xfrm>
                <a:off x="4290986" y="1747085"/>
                <a:ext cx="238898" cy="2207326"/>
                <a:chOff x="388160" y="1747085"/>
                <a:chExt cx="238898" cy="2207326"/>
              </a:xfrm>
            </p:grpSpPr>
            <p:sp>
              <p:nvSpPr>
                <p:cNvPr id="363" name="Rectangle 362">
                  <a:extLst>
                    <a:ext uri="{FF2B5EF4-FFF2-40B4-BE49-F238E27FC236}">
                      <a16:creationId xmlns:a16="http://schemas.microsoft.com/office/drawing/2014/main" id="{0EEB3CC5-B62C-391E-FE1D-FF947EECC9B1}"/>
                    </a:ext>
                  </a:extLst>
                </p:cNvPr>
                <p:cNvSpPr/>
                <p:nvPr/>
              </p:nvSpPr>
              <p:spPr bwMode="auto">
                <a:xfrm>
                  <a:off x="447878" y="3818877"/>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364" name="Rectangle 363">
                  <a:extLst>
                    <a:ext uri="{FF2B5EF4-FFF2-40B4-BE49-F238E27FC236}">
                      <a16:creationId xmlns:a16="http://schemas.microsoft.com/office/drawing/2014/main" id="{986327E5-D05D-CD3A-81C6-11D9F81544C0}"/>
                    </a:ext>
                  </a:extLst>
                </p:cNvPr>
                <p:cNvSpPr/>
                <p:nvPr/>
              </p:nvSpPr>
              <p:spPr bwMode="auto">
                <a:xfrm>
                  <a:off x="447878" y="360782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365" name="Rectangle 364">
                  <a:extLst>
                    <a:ext uri="{FF2B5EF4-FFF2-40B4-BE49-F238E27FC236}">
                      <a16:creationId xmlns:a16="http://schemas.microsoft.com/office/drawing/2014/main" id="{690BC4F2-252A-D7EC-B790-A86D75BBFC71}"/>
                    </a:ext>
                  </a:extLst>
                </p:cNvPr>
                <p:cNvSpPr/>
                <p:nvPr/>
              </p:nvSpPr>
              <p:spPr bwMode="auto">
                <a:xfrm>
                  <a:off x="447878" y="340751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20</a:t>
                  </a:r>
                </a:p>
              </p:txBody>
            </p:sp>
            <p:sp>
              <p:nvSpPr>
                <p:cNvPr id="366" name="Rectangle 365">
                  <a:extLst>
                    <a:ext uri="{FF2B5EF4-FFF2-40B4-BE49-F238E27FC236}">
                      <a16:creationId xmlns:a16="http://schemas.microsoft.com/office/drawing/2014/main" id="{9CB6205F-DC65-B1A5-F7A0-229B9C5B84F6}"/>
                    </a:ext>
                  </a:extLst>
                </p:cNvPr>
                <p:cNvSpPr/>
                <p:nvPr/>
              </p:nvSpPr>
              <p:spPr bwMode="auto">
                <a:xfrm>
                  <a:off x="447878" y="3195683"/>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30</a:t>
                  </a:r>
                </a:p>
              </p:txBody>
            </p:sp>
            <p:sp>
              <p:nvSpPr>
                <p:cNvPr id="367" name="Rectangle 366">
                  <a:extLst>
                    <a:ext uri="{FF2B5EF4-FFF2-40B4-BE49-F238E27FC236}">
                      <a16:creationId xmlns:a16="http://schemas.microsoft.com/office/drawing/2014/main" id="{CDF0FDDA-AAF6-AE66-D138-7D906AA481C7}"/>
                    </a:ext>
                  </a:extLst>
                </p:cNvPr>
                <p:cNvSpPr/>
                <p:nvPr/>
              </p:nvSpPr>
              <p:spPr bwMode="auto">
                <a:xfrm>
                  <a:off x="447878" y="298881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40</a:t>
                  </a:r>
                </a:p>
              </p:txBody>
            </p:sp>
            <p:sp>
              <p:nvSpPr>
                <p:cNvPr id="368" name="Rectangle 367">
                  <a:extLst>
                    <a:ext uri="{FF2B5EF4-FFF2-40B4-BE49-F238E27FC236}">
                      <a16:creationId xmlns:a16="http://schemas.microsoft.com/office/drawing/2014/main" id="{ABA27CA0-157B-F829-E84D-2539F586C515}"/>
                    </a:ext>
                  </a:extLst>
                </p:cNvPr>
                <p:cNvSpPr/>
                <p:nvPr/>
              </p:nvSpPr>
              <p:spPr bwMode="auto">
                <a:xfrm>
                  <a:off x="447878" y="278063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50</a:t>
                  </a:r>
                </a:p>
              </p:txBody>
            </p:sp>
            <p:sp>
              <p:nvSpPr>
                <p:cNvPr id="369" name="Rectangle 368">
                  <a:extLst>
                    <a:ext uri="{FF2B5EF4-FFF2-40B4-BE49-F238E27FC236}">
                      <a16:creationId xmlns:a16="http://schemas.microsoft.com/office/drawing/2014/main" id="{5C420E2C-3D8F-FFBA-0542-C39580CABBBB}"/>
                    </a:ext>
                  </a:extLst>
                </p:cNvPr>
                <p:cNvSpPr/>
                <p:nvPr/>
              </p:nvSpPr>
              <p:spPr bwMode="auto">
                <a:xfrm>
                  <a:off x="447878" y="2574924"/>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60</a:t>
                  </a:r>
                </a:p>
              </p:txBody>
            </p:sp>
            <p:sp>
              <p:nvSpPr>
                <p:cNvPr id="370" name="Rectangle 369">
                  <a:extLst>
                    <a:ext uri="{FF2B5EF4-FFF2-40B4-BE49-F238E27FC236}">
                      <a16:creationId xmlns:a16="http://schemas.microsoft.com/office/drawing/2014/main" id="{8DA4A3CE-BB2A-A5E6-6AC2-0DB16A846783}"/>
                    </a:ext>
                  </a:extLst>
                </p:cNvPr>
                <p:cNvSpPr/>
                <p:nvPr/>
              </p:nvSpPr>
              <p:spPr bwMode="auto">
                <a:xfrm>
                  <a:off x="447878" y="2369931"/>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70</a:t>
                  </a:r>
                </a:p>
              </p:txBody>
            </p:sp>
            <p:sp>
              <p:nvSpPr>
                <p:cNvPr id="371" name="Rectangle 370">
                  <a:extLst>
                    <a:ext uri="{FF2B5EF4-FFF2-40B4-BE49-F238E27FC236}">
                      <a16:creationId xmlns:a16="http://schemas.microsoft.com/office/drawing/2014/main" id="{63F0D0F7-C878-6C5C-ED35-E4E3E738E34C}"/>
                    </a:ext>
                  </a:extLst>
                </p:cNvPr>
                <p:cNvSpPr/>
                <p:nvPr/>
              </p:nvSpPr>
              <p:spPr bwMode="auto">
                <a:xfrm>
                  <a:off x="447878" y="2162828"/>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80</a:t>
                  </a:r>
                </a:p>
              </p:txBody>
            </p:sp>
            <p:sp>
              <p:nvSpPr>
                <p:cNvPr id="372" name="Rectangle 371">
                  <a:extLst>
                    <a:ext uri="{FF2B5EF4-FFF2-40B4-BE49-F238E27FC236}">
                      <a16:creationId xmlns:a16="http://schemas.microsoft.com/office/drawing/2014/main" id="{D8C432DD-8908-3C63-DA4A-AE42F203F0BC}"/>
                    </a:ext>
                  </a:extLst>
                </p:cNvPr>
                <p:cNvSpPr/>
                <p:nvPr/>
              </p:nvSpPr>
              <p:spPr bwMode="auto">
                <a:xfrm>
                  <a:off x="447878" y="1952466"/>
                  <a:ext cx="17918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90</a:t>
                  </a:r>
                </a:p>
              </p:txBody>
            </p:sp>
            <p:sp>
              <p:nvSpPr>
                <p:cNvPr id="373" name="Rectangle 372">
                  <a:extLst>
                    <a:ext uri="{FF2B5EF4-FFF2-40B4-BE49-F238E27FC236}">
                      <a16:creationId xmlns:a16="http://schemas.microsoft.com/office/drawing/2014/main" id="{811470E2-B0B5-A4DF-A929-FE40C3A1D7A2}"/>
                    </a:ext>
                  </a:extLst>
                </p:cNvPr>
                <p:cNvSpPr/>
                <p:nvPr/>
              </p:nvSpPr>
              <p:spPr bwMode="auto">
                <a:xfrm>
                  <a:off x="388160" y="1747085"/>
                  <a:ext cx="238898"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100</a:t>
                  </a:r>
                </a:p>
              </p:txBody>
            </p:sp>
          </p:grpSp>
          <p:sp>
            <p:nvSpPr>
              <p:cNvPr id="285" name="Rectangle 284">
                <a:extLst>
                  <a:ext uri="{FF2B5EF4-FFF2-40B4-BE49-F238E27FC236}">
                    <a16:creationId xmlns:a16="http://schemas.microsoft.com/office/drawing/2014/main" id="{DE46C9CB-660B-FE85-1DC9-91E733FFE6E2}"/>
                  </a:ext>
                </a:extLst>
              </p:cNvPr>
              <p:cNvSpPr/>
              <p:nvPr/>
            </p:nvSpPr>
            <p:spPr bwMode="auto">
              <a:xfrm>
                <a:off x="4506454"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0</a:t>
                </a:r>
              </a:p>
            </p:txBody>
          </p:sp>
          <p:sp>
            <p:nvSpPr>
              <p:cNvPr id="286" name="Rectangle 285">
                <a:extLst>
                  <a:ext uri="{FF2B5EF4-FFF2-40B4-BE49-F238E27FC236}">
                    <a16:creationId xmlns:a16="http://schemas.microsoft.com/office/drawing/2014/main" id="{E672DCE4-086C-370B-07B9-D75A58B7C687}"/>
                  </a:ext>
                </a:extLst>
              </p:cNvPr>
              <p:cNvSpPr/>
              <p:nvPr/>
            </p:nvSpPr>
            <p:spPr bwMode="auto">
              <a:xfrm>
                <a:off x="4820465"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a:t>
                </a:r>
              </a:p>
            </p:txBody>
          </p:sp>
          <p:sp>
            <p:nvSpPr>
              <p:cNvPr id="287" name="Rectangle 286">
                <a:extLst>
                  <a:ext uri="{FF2B5EF4-FFF2-40B4-BE49-F238E27FC236}">
                    <a16:creationId xmlns:a16="http://schemas.microsoft.com/office/drawing/2014/main" id="{14B9BC58-CD4A-9892-266D-E30305EDE251}"/>
                  </a:ext>
                </a:extLst>
              </p:cNvPr>
              <p:cNvSpPr/>
              <p:nvPr/>
            </p:nvSpPr>
            <p:spPr bwMode="auto">
              <a:xfrm>
                <a:off x="5134476"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4</a:t>
                </a:r>
              </a:p>
            </p:txBody>
          </p:sp>
          <p:sp>
            <p:nvSpPr>
              <p:cNvPr id="288" name="Rectangle 287">
                <a:extLst>
                  <a:ext uri="{FF2B5EF4-FFF2-40B4-BE49-F238E27FC236}">
                    <a16:creationId xmlns:a16="http://schemas.microsoft.com/office/drawing/2014/main" id="{099C02B8-E856-DD51-7A41-5B3E3FF431EB}"/>
                  </a:ext>
                </a:extLst>
              </p:cNvPr>
              <p:cNvSpPr/>
              <p:nvPr/>
            </p:nvSpPr>
            <p:spPr bwMode="auto">
              <a:xfrm>
                <a:off x="5448487"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6</a:t>
                </a:r>
              </a:p>
            </p:txBody>
          </p:sp>
          <p:sp>
            <p:nvSpPr>
              <p:cNvPr id="289" name="Rectangle 288">
                <a:extLst>
                  <a:ext uri="{FF2B5EF4-FFF2-40B4-BE49-F238E27FC236}">
                    <a16:creationId xmlns:a16="http://schemas.microsoft.com/office/drawing/2014/main" id="{1C6862A5-E246-9445-52FF-CAE75EA83578}"/>
                  </a:ext>
                </a:extLst>
              </p:cNvPr>
              <p:cNvSpPr/>
              <p:nvPr/>
            </p:nvSpPr>
            <p:spPr bwMode="auto">
              <a:xfrm>
                <a:off x="5762498"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8</a:t>
                </a:r>
              </a:p>
            </p:txBody>
          </p:sp>
          <p:sp>
            <p:nvSpPr>
              <p:cNvPr id="290" name="Rectangle 289">
                <a:extLst>
                  <a:ext uri="{FF2B5EF4-FFF2-40B4-BE49-F238E27FC236}">
                    <a16:creationId xmlns:a16="http://schemas.microsoft.com/office/drawing/2014/main" id="{C12B1B3E-CFF0-D84D-DF04-0AD8D8BF0338}"/>
                  </a:ext>
                </a:extLst>
              </p:cNvPr>
              <p:cNvSpPr/>
              <p:nvPr/>
            </p:nvSpPr>
            <p:spPr bwMode="auto">
              <a:xfrm>
                <a:off x="6076509"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10</a:t>
                </a:r>
              </a:p>
            </p:txBody>
          </p:sp>
          <p:sp>
            <p:nvSpPr>
              <p:cNvPr id="291" name="Rectangle 290">
                <a:extLst>
                  <a:ext uri="{FF2B5EF4-FFF2-40B4-BE49-F238E27FC236}">
                    <a16:creationId xmlns:a16="http://schemas.microsoft.com/office/drawing/2014/main" id="{CF3DBA34-74E6-94A0-2D10-FDF330720E76}"/>
                  </a:ext>
                </a:extLst>
              </p:cNvPr>
              <p:cNvSpPr/>
              <p:nvPr/>
            </p:nvSpPr>
            <p:spPr bwMode="auto">
              <a:xfrm>
                <a:off x="6390520"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12</a:t>
                </a:r>
              </a:p>
            </p:txBody>
          </p:sp>
          <p:sp>
            <p:nvSpPr>
              <p:cNvPr id="292" name="Rectangle 291">
                <a:extLst>
                  <a:ext uri="{FF2B5EF4-FFF2-40B4-BE49-F238E27FC236}">
                    <a16:creationId xmlns:a16="http://schemas.microsoft.com/office/drawing/2014/main" id="{E0DE220B-4908-92F9-DA6B-3E728DFC56A9}"/>
                  </a:ext>
                </a:extLst>
              </p:cNvPr>
              <p:cNvSpPr/>
              <p:nvPr/>
            </p:nvSpPr>
            <p:spPr bwMode="auto">
              <a:xfrm>
                <a:off x="6704531"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14</a:t>
                </a:r>
              </a:p>
            </p:txBody>
          </p:sp>
          <p:sp>
            <p:nvSpPr>
              <p:cNvPr id="293" name="Rectangle 292">
                <a:extLst>
                  <a:ext uri="{FF2B5EF4-FFF2-40B4-BE49-F238E27FC236}">
                    <a16:creationId xmlns:a16="http://schemas.microsoft.com/office/drawing/2014/main" id="{0D59CC5A-509C-3CCD-4282-7A1EADFCEAEC}"/>
                  </a:ext>
                </a:extLst>
              </p:cNvPr>
              <p:cNvSpPr/>
              <p:nvPr/>
            </p:nvSpPr>
            <p:spPr bwMode="auto">
              <a:xfrm>
                <a:off x="7018542"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16</a:t>
                </a:r>
              </a:p>
            </p:txBody>
          </p:sp>
          <p:sp>
            <p:nvSpPr>
              <p:cNvPr id="294" name="Rectangle 293">
                <a:extLst>
                  <a:ext uri="{FF2B5EF4-FFF2-40B4-BE49-F238E27FC236}">
                    <a16:creationId xmlns:a16="http://schemas.microsoft.com/office/drawing/2014/main" id="{824243F2-F03B-A991-59D3-5C291C1599B4}"/>
                  </a:ext>
                </a:extLst>
              </p:cNvPr>
              <p:cNvSpPr/>
              <p:nvPr/>
            </p:nvSpPr>
            <p:spPr bwMode="auto">
              <a:xfrm>
                <a:off x="7332553"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18</a:t>
                </a:r>
              </a:p>
            </p:txBody>
          </p:sp>
          <p:sp>
            <p:nvSpPr>
              <p:cNvPr id="295" name="Rectangle 294">
                <a:extLst>
                  <a:ext uri="{FF2B5EF4-FFF2-40B4-BE49-F238E27FC236}">
                    <a16:creationId xmlns:a16="http://schemas.microsoft.com/office/drawing/2014/main" id="{5CE454F9-4A69-C0E1-1920-BA51468622D1}"/>
                  </a:ext>
                </a:extLst>
              </p:cNvPr>
              <p:cNvSpPr/>
              <p:nvPr/>
            </p:nvSpPr>
            <p:spPr bwMode="auto">
              <a:xfrm>
                <a:off x="7646564" y="3971277"/>
                <a:ext cx="216000" cy="135534"/>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900" b="1" i="0" u="none" strike="noStrike" kern="1200" cap="none" spc="0" normalizeH="0" baseline="0" noProof="0" dirty="0">
                    <a:ln>
                      <a:noFill/>
                    </a:ln>
                    <a:solidFill>
                      <a:srgbClr val="000000"/>
                    </a:solidFill>
                    <a:effectLst/>
                    <a:uLnTx/>
                    <a:uFillTx/>
                    <a:latin typeface="Arial" charset="0"/>
                    <a:ea typeface="Microsoft YaHei"/>
                    <a:cs typeface="+mn-cs"/>
                  </a:rPr>
                  <a:t>20</a:t>
                </a:r>
              </a:p>
            </p:txBody>
          </p:sp>
          <p:cxnSp>
            <p:nvCxnSpPr>
              <p:cNvPr id="296" name="Straight Connector 295">
                <a:extLst>
                  <a:ext uri="{FF2B5EF4-FFF2-40B4-BE49-F238E27FC236}">
                    <a16:creationId xmlns:a16="http://schemas.microsoft.com/office/drawing/2014/main" id="{9D2520DD-952C-ADC9-DBF7-7FA6BB7ECB93}"/>
                  </a:ext>
                </a:extLst>
              </p:cNvPr>
              <p:cNvCxnSpPr>
                <a:cxnSpLocks/>
              </p:cNvCxnSpPr>
              <p:nvPr/>
            </p:nvCxnSpPr>
            <p:spPr bwMode="auto">
              <a:xfrm>
                <a:off x="4929400"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36C73CEF-F1DE-1BFD-FFE6-E4C9667C4E8E}"/>
                  </a:ext>
                </a:extLst>
              </p:cNvPr>
              <p:cNvCxnSpPr>
                <a:cxnSpLocks/>
              </p:cNvCxnSpPr>
              <p:nvPr/>
            </p:nvCxnSpPr>
            <p:spPr bwMode="auto">
              <a:xfrm>
                <a:off x="5243307"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58932734-4A8D-1E05-7CD7-09535644E4CA}"/>
                  </a:ext>
                </a:extLst>
              </p:cNvPr>
              <p:cNvCxnSpPr>
                <a:cxnSpLocks/>
              </p:cNvCxnSpPr>
              <p:nvPr/>
            </p:nvCxnSpPr>
            <p:spPr bwMode="auto">
              <a:xfrm>
                <a:off x="5557214"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D47787A8-B386-0ED3-BA60-315823AC6558}"/>
                  </a:ext>
                </a:extLst>
              </p:cNvPr>
              <p:cNvCxnSpPr>
                <a:cxnSpLocks/>
              </p:cNvCxnSpPr>
              <p:nvPr/>
            </p:nvCxnSpPr>
            <p:spPr bwMode="auto">
              <a:xfrm>
                <a:off x="5871121"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5770102A-17BE-4E41-983E-1EE996EDA097}"/>
                  </a:ext>
                </a:extLst>
              </p:cNvPr>
              <p:cNvCxnSpPr>
                <a:cxnSpLocks/>
              </p:cNvCxnSpPr>
              <p:nvPr/>
            </p:nvCxnSpPr>
            <p:spPr bwMode="auto">
              <a:xfrm>
                <a:off x="6185028"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9695C63A-BCA3-3DFA-4BA5-B68AD1BE8340}"/>
                  </a:ext>
                </a:extLst>
              </p:cNvPr>
              <p:cNvCxnSpPr>
                <a:cxnSpLocks/>
              </p:cNvCxnSpPr>
              <p:nvPr/>
            </p:nvCxnSpPr>
            <p:spPr bwMode="auto">
              <a:xfrm>
                <a:off x="6498935"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B1B34296-817D-AC9F-AB45-16EB4CD798B6}"/>
                  </a:ext>
                </a:extLst>
              </p:cNvPr>
              <p:cNvCxnSpPr>
                <a:cxnSpLocks/>
              </p:cNvCxnSpPr>
              <p:nvPr/>
            </p:nvCxnSpPr>
            <p:spPr bwMode="auto">
              <a:xfrm>
                <a:off x="6812842"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A32E3245-57B4-A5C1-9390-80FF9019085E}"/>
                  </a:ext>
                </a:extLst>
              </p:cNvPr>
              <p:cNvCxnSpPr>
                <a:cxnSpLocks/>
              </p:cNvCxnSpPr>
              <p:nvPr/>
            </p:nvCxnSpPr>
            <p:spPr bwMode="auto">
              <a:xfrm>
                <a:off x="7126749"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8239A401-A56D-D44F-73C8-8D7AA7A008BC}"/>
                  </a:ext>
                </a:extLst>
              </p:cNvPr>
              <p:cNvCxnSpPr>
                <a:cxnSpLocks/>
              </p:cNvCxnSpPr>
              <p:nvPr/>
            </p:nvCxnSpPr>
            <p:spPr bwMode="auto">
              <a:xfrm>
                <a:off x="7440656"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519A774C-2A28-CD28-428C-E261D5D488DE}"/>
                  </a:ext>
                </a:extLst>
              </p:cNvPr>
              <p:cNvCxnSpPr>
                <a:cxnSpLocks/>
              </p:cNvCxnSpPr>
              <p:nvPr/>
            </p:nvCxnSpPr>
            <p:spPr bwMode="auto">
              <a:xfrm>
                <a:off x="7754564" y="3885318"/>
                <a:ext cx="0" cy="74682"/>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06" name="Freeform 5">
                <a:extLst>
                  <a:ext uri="{FF2B5EF4-FFF2-40B4-BE49-F238E27FC236}">
                    <a16:creationId xmlns:a16="http://schemas.microsoft.com/office/drawing/2014/main" id="{F00C2230-78CF-BABA-10F4-269ECA12A68D}"/>
                  </a:ext>
                </a:extLst>
              </p:cNvPr>
              <p:cNvSpPr>
                <a:spLocks/>
              </p:cNvSpPr>
              <p:nvPr/>
            </p:nvSpPr>
            <p:spPr bwMode="auto">
              <a:xfrm>
                <a:off x="4611688" y="1816100"/>
                <a:ext cx="2935287" cy="2071688"/>
              </a:xfrm>
              <a:custGeom>
                <a:avLst/>
                <a:gdLst>
                  <a:gd name="T0" fmla="*/ 0 w 1849"/>
                  <a:gd name="T1" fmla="*/ 0 h 1305"/>
                  <a:gd name="T2" fmla="*/ 58 w 1849"/>
                  <a:gd name="T3" fmla="*/ 0 h 1305"/>
                  <a:gd name="T4" fmla="*/ 58 w 1849"/>
                  <a:gd name="T5" fmla="*/ 24 h 1305"/>
                  <a:gd name="T6" fmla="*/ 86 w 1849"/>
                  <a:gd name="T7" fmla="*/ 24 h 1305"/>
                  <a:gd name="T8" fmla="*/ 86 w 1849"/>
                  <a:gd name="T9" fmla="*/ 44 h 1305"/>
                  <a:gd name="T10" fmla="*/ 144 w 1849"/>
                  <a:gd name="T11" fmla="*/ 44 h 1305"/>
                  <a:gd name="T12" fmla="*/ 144 w 1849"/>
                  <a:gd name="T13" fmla="*/ 64 h 1305"/>
                  <a:gd name="T14" fmla="*/ 162 w 1849"/>
                  <a:gd name="T15" fmla="*/ 64 h 1305"/>
                  <a:gd name="T16" fmla="*/ 162 w 1849"/>
                  <a:gd name="T17" fmla="*/ 101 h 1305"/>
                  <a:gd name="T18" fmla="*/ 168 w 1849"/>
                  <a:gd name="T19" fmla="*/ 101 h 1305"/>
                  <a:gd name="T20" fmla="*/ 168 w 1849"/>
                  <a:gd name="T21" fmla="*/ 143 h 1305"/>
                  <a:gd name="T22" fmla="*/ 172 w 1849"/>
                  <a:gd name="T23" fmla="*/ 143 h 1305"/>
                  <a:gd name="T24" fmla="*/ 172 w 1849"/>
                  <a:gd name="T25" fmla="*/ 213 h 1305"/>
                  <a:gd name="T26" fmla="*/ 176 w 1849"/>
                  <a:gd name="T27" fmla="*/ 213 h 1305"/>
                  <a:gd name="T28" fmla="*/ 176 w 1849"/>
                  <a:gd name="T29" fmla="*/ 222 h 1305"/>
                  <a:gd name="T30" fmla="*/ 180 w 1849"/>
                  <a:gd name="T31" fmla="*/ 222 h 1305"/>
                  <a:gd name="T32" fmla="*/ 180 w 1849"/>
                  <a:gd name="T33" fmla="*/ 322 h 1305"/>
                  <a:gd name="T34" fmla="*/ 184 w 1849"/>
                  <a:gd name="T35" fmla="*/ 322 h 1305"/>
                  <a:gd name="T36" fmla="*/ 184 w 1849"/>
                  <a:gd name="T37" fmla="*/ 433 h 1305"/>
                  <a:gd name="T38" fmla="*/ 188 w 1849"/>
                  <a:gd name="T39" fmla="*/ 433 h 1305"/>
                  <a:gd name="T40" fmla="*/ 188 w 1849"/>
                  <a:gd name="T41" fmla="*/ 520 h 1305"/>
                  <a:gd name="T42" fmla="*/ 192 w 1849"/>
                  <a:gd name="T43" fmla="*/ 520 h 1305"/>
                  <a:gd name="T44" fmla="*/ 192 w 1849"/>
                  <a:gd name="T45" fmla="*/ 568 h 1305"/>
                  <a:gd name="T46" fmla="*/ 244 w 1849"/>
                  <a:gd name="T47" fmla="*/ 568 h 1305"/>
                  <a:gd name="T48" fmla="*/ 244 w 1849"/>
                  <a:gd name="T49" fmla="*/ 588 h 1305"/>
                  <a:gd name="T50" fmla="*/ 343 w 1849"/>
                  <a:gd name="T51" fmla="*/ 588 h 1305"/>
                  <a:gd name="T52" fmla="*/ 343 w 1849"/>
                  <a:gd name="T53" fmla="*/ 592 h 1305"/>
                  <a:gd name="T54" fmla="*/ 347 w 1849"/>
                  <a:gd name="T55" fmla="*/ 592 h 1305"/>
                  <a:gd name="T56" fmla="*/ 347 w 1849"/>
                  <a:gd name="T57" fmla="*/ 612 h 1305"/>
                  <a:gd name="T58" fmla="*/ 367 w 1849"/>
                  <a:gd name="T59" fmla="*/ 612 h 1305"/>
                  <a:gd name="T60" fmla="*/ 367 w 1849"/>
                  <a:gd name="T61" fmla="*/ 679 h 1305"/>
                  <a:gd name="T62" fmla="*/ 373 w 1849"/>
                  <a:gd name="T63" fmla="*/ 679 h 1305"/>
                  <a:gd name="T64" fmla="*/ 373 w 1849"/>
                  <a:gd name="T65" fmla="*/ 703 h 1305"/>
                  <a:gd name="T66" fmla="*/ 389 w 1849"/>
                  <a:gd name="T67" fmla="*/ 703 h 1305"/>
                  <a:gd name="T68" fmla="*/ 389 w 1849"/>
                  <a:gd name="T69" fmla="*/ 727 h 1305"/>
                  <a:gd name="T70" fmla="*/ 529 w 1849"/>
                  <a:gd name="T71" fmla="*/ 727 h 1305"/>
                  <a:gd name="T72" fmla="*/ 529 w 1849"/>
                  <a:gd name="T73" fmla="*/ 757 h 1305"/>
                  <a:gd name="T74" fmla="*/ 541 w 1849"/>
                  <a:gd name="T75" fmla="*/ 757 h 1305"/>
                  <a:gd name="T76" fmla="*/ 541 w 1849"/>
                  <a:gd name="T77" fmla="*/ 808 h 1305"/>
                  <a:gd name="T78" fmla="*/ 711 w 1849"/>
                  <a:gd name="T79" fmla="*/ 808 h 1305"/>
                  <a:gd name="T80" fmla="*/ 711 w 1849"/>
                  <a:gd name="T81" fmla="*/ 836 h 1305"/>
                  <a:gd name="T82" fmla="*/ 727 w 1849"/>
                  <a:gd name="T83" fmla="*/ 836 h 1305"/>
                  <a:gd name="T84" fmla="*/ 727 w 1849"/>
                  <a:gd name="T85" fmla="*/ 866 h 1305"/>
                  <a:gd name="T86" fmla="*/ 889 w 1849"/>
                  <a:gd name="T87" fmla="*/ 866 h 1305"/>
                  <a:gd name="T88" fmla="*/ 889 w 1849"/>
                  <a:gd name="T89" fmla="*/ 900 h 1305"/>
                  <a:gd name="T90" fmla="*/ 901 w 1849"/>
                  <a:gd name="T91" fmla="*/ 900 h 1305"/>
                  <a:gd name="T92" fmla="*/ 901 w 1849"/>
                  <a:gd name="T93" fmla="*/ 930 h 1305"/>
                  <a:gd name="T94" fmla="*/ 909 w 1849"/>
                  <a:gd name="T95" fmla="*/ 930 h 1305"/>
                  <a:gd name="T96" fmla="*/ 909 w 1849"/>
                  <a:gd name="T97" fmla="*/ 963 h 1305"/>
                  <a:gd name="T98" fmla="*/ 956 w 1849"/>
                  <a:gd name="T99" fmla="*/ 963 h 1305"/>
                  <a:gd name="T100" fmla="*/ 956 w 1849"/>
                  <a:gd name="T101" fmla="*/ 1001 h 1305"/>
                  <a:gd name="T102" fmla="*/ 1094 w 1849"/>
                  <a:gd name="T103" fmla="*/ 1001 h 1305"/>
                  <a:gd name="T104" fmla="*/ 1094 w 1849"/>
                  <a:gd name="T105" fmla="*/ 1055 h 1305"/>
                  <a:gd name="T106" fmla="*/ 1849 w 1849"/>
                  <a:gd name="T107" fmla="*/ 1055 h 1305"/>
                  <a:gd name="T108" fmla="*/ 1849 w 1849"/>
                  <a:gd name="T109" fmla="*/ 1305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9" h="1305">
                    <a:moveTo>
                      <a:pt x="0" y="0"/>
                    </a:moveTo>
                    <a:lnTo>
                      <a:pt x="58" y="0"/>
                    </a:lnTo>
                    <a:lnTo>
                      <a:pt x="58" y="24"/>
                    </a:lnTo>
                    <a:lnTo>
                      <a:pt x="86" y="24"/>
                    </a:lnTo>
                    <a:lnTo>
                      <a:pt x="86" y="44"/>
                    </a:lnTo>
                    <a:lnTo>
                      <a:pt x="144" y="44"/>
                    </a:lnTo>
                    <a:lnTo>
                      <a:pt x="144" y="64"/>
                    </a:lnTo>
                    <a:lnTo>
                      <a:pt x="162" y="64"/>
                    </a:lnTo>
                    <a:lnTo>
                      <a:pt x="162" y="101"/>
                    </a:lnTo>
                    <a:lnTo>
                      <a:pt x="168" y="101"/>
                    </a:lnTo>
                    <a:lnTo>
                      <a:pt x="168" y="143"/>
                    </a:lnTo>
                    <a:lnTo>
                      <a:pt x="172" y="143"/>
                    </a:lnTo>
                    <a:lnTo>
                      <a:pt x="172" y="213"/>
                    </a:lnTo>
                    <a:lnTo>
                      <a:pt x="176" y="213"/>
                    </a:lnTo>
                    <a:lnTo>
                      <a:pt x="176" y="222"/>
                    </a:lnTo>
                    <a:lnTo>
                      <a:pt x="180" y="222"/>
                    </a:lnTo>
                    <a:lnTo>
                      <a:pt x="180" y="322"/>
                    </a:lnTo>
                    <a:lnTo>
                      <a:pt x="184" y="322"/>
                    </a:lnTo>
                    <a:lnTo>
                      <a:pt x="184" y="433"/>
                    </a:lnTo>
                    <a:lnTo>
                      <a:pt x="188" y="433"/>
                    </a:lnTo>
                    <a:lnTo>
                      <a:pt x="188" y="520"/>
                    </a:lnTo>
                    <a:lnTo>
                      <a:pt x="192" y="520"/>
                    </a:lnTo>
                    <a:lnTo>
                      <a:pt x="192" y="568"/>
                    </a:lnTo>
                    <a:lnTo>
                      <a:pt x="244" y="568"/>
                    </a:lnTo>
                    <a:lnTo>
                      <a:pt x="244" y="588"/>
                    </a:lnTo>
                    <a:lnTo>
                      <a:pt x="343" y="588"/>
                    </a:lnTo>
                    <a:lnTo>
                      <a:pt x="343" y="592"/>
                    </a:lnTo>
                    <a:lnTo>
                      <a:pt x="347" y="592"/>
                    </a:lnTo>
                    <a:lnTo>
                      <a:pt x="347" y="612"/>
                    </a:lnTo>
                    <a:lnTo>
                      <a:pt x="367" y="612"/>
                    </a:lnTo>
                    <a:lnTo>
                      <a:pt x="367" y="679"/>
                    </a:lnTo>
                    <a:lnTo>
                      <a:pt x="373" y="679"/>
                    </a:lnTo>
                    <a:lnTo>
                      <a:pt x="373" y="703"/>
                    </a:lnTo>
                    <a:lnTo>
                      <a:pt x="389" y="703"/>
                    </a:lnTo>
                    <a:lnTo>
                      <a:pt x="389" y="727"/>
                    </a:lnTo>
                    <a:lnTo>
                      <a:pt x="529" y="727"/>
                    </a:lnTo>
                    <a:lnTo>
                      <a:pt x="529" y="757"/>
                    </a:lnTo>
                    <a:lnTo>
                      <a:pt x="541" y="757"/>
                    </a:lnTo>
                    <a:lnTo>
                      <a:pt x="541" y="808"/>
                    </a:lnTo>
                    <a:lnTo>
                      <a:pt x="711" y="808"/>
                    </a:lnTo>
                    <a:lnTo>
                      <a:pt x="711" y="836"/>
                    </a:lnTo>
                    <a:lnTo>
                      <a:pt x="727" y="836"/>
                    </a:lnTo>
                    <a:lnTo>
                      <a:pt x="727" y="866"/>
                    </a:lnTo>
                    <a:lnTo>
                      <a:pt x="889" y="866"/>
                    </a:lnTo>
                    <a:lnTo>
                      <a:pt x="889" y="900"/>
                    </a:lnTo>
                    <a:lnTo>
                      <a:pt x="901" y="900"/>
                    </a:lnTo>
                    <a:lnTo>
                      <a:pt x="901" y="930"/>
                    </a:lnTo>
                    <a:lnTo>
                      <a:pt x="909" y="930"/>
                    </a:lnTo>
                    <a:lnTo>
                      <a:pt x="909" y="963"/>
                    </a:lnTo>
                    <a:lnTo>
                      <a:pt x="956" y="963"/>
                    </a:lnTo>
                    <a:lnTo>
                      <a:pt x="956" y="1001"/>
                    </a:lnTo>
                    <a:lnTo>
                      <a:pt x="1094" y="1001"/>
                    </a:lnTo>
                    <a:lnTo>
                      <a:pt x="1094" y="1055"/>
                    </a:lnTo>
                    <a:lnTo>
                      <a:pt x="1849" y="1055"/>
                    </a:lnTo>
                    <a:lnTo>
                      <a:pt x="1849" y="1305"/>
                    </a:lnTo>
                  </a:path>
                </a:pathLst>
              </a:custGeom>
              <a:noFill/>
              <a:ln w="19050" cap="sq">
                <a:solidFill>
                  <a:srgbClr val="2E618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32699145-7EE0-2FEF-4CBC-7B642FAF00FB}"/>
                  </a:ext>
                </a:extLst>
              </p:cNvPr>
              <p:cNvGrpSpPr/>
              <p:nvPr/>
            </p:nvGrpSpPr>
            <p:grpSpPr>
              <a:xfrm>
                <a:off x="4598829" y="1793382"/>
                <a:ext cx="2704163" cy="1716740"/>
                <a:chOff x="4598829" y="1793382"/>
                <a:chExt cx="2704163" cy="1716740"/>
              </a:xfrm>
            </p:grpSpPr>
            <p:sp>
              <p:nvSpPr>
                <p:cNvPr id="337" name="Line 6">
                  <a:extLst>
                    <a:ext uri="{FF2B5EF4-FFF2-40B4-BE49-F238E27FC236}">
                      <a16:creationId xmlns:a16="http://schemas.microsoft.com/office/drawing/2014/main" id="{3D6F7B78-78CD-F787-3239-01F2AAB44CF9}"/>
                    </a:ext>
                  </a:extLst>
                </p:cNvPr>
                <p:cNvSpPr>
                  <a:spLocks noChangeShapeType="1"/>
                </p:cNvSpPr>
                <p:nvPr/>
              </p:nvSpPr>
              <p:spPr bwMode="auto">
                <a:xfrm>
                  <a:off x="4618038" y="1793382"/>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7">
                  <a:extLst>
                    <a:ext uri="{FF2B5EF4-FFF2-40B4-BE49-F238E27FC236}">
                      <a16:creationId xmlns:a16="http://schemas.microsoft.com/office/drawing/2014/main" id="{E0AE7449-3EFB-DF2F-E0EB-8D0E5749902B}"/>
                    </a:ext>
                  </a:extLst>
                </p:cNvPr>
                <p:cNvSpPr>
                  <a:spLocks noChangeShapeType="1"/>
                </p:cNvSpPr>
                <p:nvPr/>
              </p:nvSpPr>
              <p:spPr bwMode="auto">
                <a:xfrm flipH="1">
                  <a:off x="4598829" y="1816100"/>
                  <a:ext cx="38418"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8">
                  <a:extLst>
                    <a:ext uri="{FF2B5EF4-FFF2-40B4-BE49-F238E27FC236}">
                      <a16:creationId xmlns:a16="http://schemas.microsoft.com/office/drawing/2014/main" id="{268B7C2E-C5D1-76F4-33C3-87AF3D593B61}"/>
                    </a:ext>
                  </a:extLst>
                </p:cNvPr>
                <p:cNvSpPr>
                  <a:spLocks noChangeShapeType="1"/>
                </p:cNvSpPr>
                <p:nvPr/>
              </p:nvSpPr>
              <p:spPr bwMode="auto">
                <a:xfrm>
                  <a:off x="4872038" y="1895150"/>
                  <a:ext cx="0" cy="40339"/>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9">
                  <a:extLst>
                    <a:ext uri="{FF2B5EF4-FFF2-40B4-BE49-F238E27FC236}">
                      <a16:creationId xmlns:a16="http://schemas.microsoft.com/office/drawing/2014/main" id="{A755EA6D-717C-3B00-8421-2CEFD9388BEF}"/>
                    </a:ext>
                  </a:extLst>
                </p:cNvPr>
                <p:cNvSpPr>
                  <a:spLocks noChangeShapeType="1"/>
                </p:cNvSpPr>
                <p:nvPr/>
              </p:nvSpPr>
              <p:spPr bwMode="auto">
                <a:xfrm flipH="1">
                  <a:off x="4849320" y="1917700"/>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10">
                  <a:extLst>
                    <a:ext uri="{FF2B5EF4-FFF2-40B4-BE49-F238E27FC236}">
                      <a16:creationId xmlns:a16="http://schemas.microsoft.com/office/drawing/2014/main" id="{A30369FA-DF1E-6DD8-7375-9C5182B387B8}"/>
                    </a:ext>
                  </a:extLst>
                </p:cNvPr>
                <p:cNvSpPr>
                  <a:spLocks noChangeShapeType="1"/>
                </p:cNvSpPr>
                <p:nvPr/>
              </p:nvSpPr>
              <p:spPr bwMode="auto">
                <a:xfrm>
                  <a:off x="5194300" y="2864945"/>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11">
                  <a:extLst>
                    <a:ext uri="{FF2B5EF4-FFF2-40B4-BE49-F238E27FC236}">
                      <a16:creationId xmlns:a16="http://schemas.microsoft.com/office/drawing/2014/main" id="{F535FA87-FB50-C59E-7881-66D99DFB0192}"/>
                    </a:ext>
                  </a:extLst>
                </p:cNvPr>
                <p:cNvSpPr>
                  <a:spLocks noChangeShapeType="1"/>
                </p:cNvSpPr>
                <p:nvPr/>
              </p:nvSpPr>
              <p:spPr bwMode="auto">
                <a:xfrm flipH="1">
                  <a:off x="5174757" y="2884488"/>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12">
                  <a:extLst>
                    <a:ext uri="{FF2B5EF4-FFF2-40B4-BE49-F238E27FC236}">
                      <a16:creationId xmlns:a16="http://schemas.microsoft.com/office/drawing/2014/main" id="{2FDEE697-632E-BA7D-2094-88B6D7FD613A}"/>
                    </a:ext>
                  </a:extLst>
                </p:cNvPr>
                <p:cNvSpPr>
                  <a:spLocks noChangeShapeType="1"/>
                </p:cNvSpPr>
                <p:nvPr/>
              </p:nvSpPr>
              <p:spPr bwMode="auto">
                <a:xfrm>
                  <a:off x="5203825" y="2909395"/>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13">
                  <a:extLst>
                    <a:ext uri="{FF2B5EF4-FFF2-40B4-BE49-F238E27FC236}">
                      <a16:creationId xmlns:a16="http://schemas.microsoft.com/office/drawing/2014/main" id="{6AEE1CF8-FC8C-6B99-39EA-5A9938BCE3FA}"/>
                    </a:ext>
                  </a:extLst>
                </p:cNvPr>
                <p:cNvSpPr>
                  <a:spLocks noChangeShapeType="1"/>
                </p:cNvSpPr>
                <p:nvPr/>
              </p:nvSpPr>
              <p:spPr bwMode="auto">
                <a:xfrm flipH="1">
                  <a:off x="5184616" y="2932113"/>
                  <a:ext cx="38418"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14">
                  <a:extLst>
                    <a:ext uri="{FF2B5EF4-FFF2-40B4-BE49-F238E27FC236}">
                      <a16:creationId xmlns:a16="http://schemas.microsoft.com/office/drawing/2014/main" id="{87EDACC5-B2D8-5CAE-ABB4-A6DE2F1F33CE}"/>
                    </a:ext>
                  </a:extLst>
                </p:cNvPr>
                <p:cNvSpPr>
                  <a:spLocks noChangeShapeType="1"/>
                </p:cNvSpPr>
                <p:nvPr/>
              </p:nvSpPr>
              <p:spPr bwMode="auto">
                <a:xfrm>
                  <a:off x="5216525" y="2909395"/>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Line 15">
                  <a:extLst>
                    <a:ext uri="{FF2B5EF4-FFF2-40B4-BE49-F238E27FC236}">
                      <a16:creationId xmlns:a16="http://schemas.microsoft.com/office/drawing/2014/main" id="{9849798A-E5AB-2350-941D-BBDB30B75DF4}"/>
                    </a:ext>
                  </a:extLst>
                </p:cNvPr>
                <p:cNvSpPr>
                  <a:spLocks noChangeShapeType="1"/>
                </p:cNvSpPr>
                <p:nvPr/>
              </p:nvSpPr>
              <p:spPr bwMode="auto">
                <a:xfrm flipH="1">
                  <a:off x="5193807" y="2932113"/>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Line 16">
                  <a:extLst>
                    <a:ext uri="{FF2B5EF4-FFF2-40B4-BE49-F238E27FC236}">
                      <a16:creationId xmlns:a16="http://schemas.microsoft.com/office/drawing/2014/main" id="{83B1BA10-560A-44AD-82B8-554F3B7F4B38}"/>
                    </a:ext>
                  </a:extLst>
                </p:cNvPr>
                <p:cNvSpPr>
                  <a:spLocks noChangeShapeType="1"/>
                </p:cNvSpPr>
                <p:nvPr/>
              </p:nvSpPr>
              <p:spPr bwMode="auto">
                <a:xfrm>
                  <a:off x="5705475" y="3079257"/>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17">
                  <a:extLst>
                    <a:ext uri="{FF2B5EF4-FFF2-40B4-BE49-F238E27FC236}">
                      <a16:creationId xmlns:a16="http://schemas.microsoft.com/office/drawing/2014/main" id="{E23138CC-EEC6-E96F-F8DA-07DB096EDEB6}"/>
                    </a:ext>
                  </a:extLst>
                </p:cNvPr>
                <p:cNvSpPr>
                  <a:spLocks noChangeShapeType="1"/>
                </p:cNvSpPr>
                <p:nvPr/>
              </p:nvSpPr>
              <p:spPr bwMode="auto">
                <a:xfrm flipH="1">
                  <a:off x="5686266" y="3098800"/>
                  <a:ext cx="38418"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18">
                  <a:extLst>
                    <a:ext uri="{FF2B5EF4-FFF2-40B4-BE49-F238E27FC236}">
                      <a16:creationId xmlns:a16="http://schemas.microsoft.com/office/drawing/2014/main" id="{8123A399-4469-E898-37A5-13532CE482FE}"/>
                    </a:ext>
                  </a:extLst>
                </p:cNvPr>
                <p:cNvSpPr>
                  <a:spLocks noChangeShapeType="1"/>
                </p:cNvSpPr>
                <p:nvPr/>
              </p:nvSpPr>
              <p:spPr bwMode="auto">
                <a:xfrm>
                  <a:off x="5991225" y="3171332"/>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19">
                  <a:extLst>
                    <a:ext uri="{FF2B5EF4-FFF2-40B4-BE49-F238E27FC236}">
                      <a16:creationId xmlns:a16="http://schemas.microsoft.com/office/drawing/2014/main" id="{2B8C1546-7078-F340-EACC-AE807D2E45B3}"/>
                    </a:ext>
                  </a:extLst>
                </p:cNvPr>
                <p:cNvSpPr>
                  <a:spLocks noChangeShapeType="1"/>
                </p:cNvSpPr>
                <p:nvPr/>
              </p:nvSpPr>
              <p:spPr bwMode="auto">
                <a:xfrm flipH="1">
                  <a:off x="5972016" y="3190875"/>
                  <a:ext cx="38418"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20">
                  <a:extLst>
                    <a:ext uri="{FF2B5EF4-FFF2-40B4-BE49-F238E27FC236}">
                      <a16:creationId xmlns:a16="http://schemas.microsoft.com/office/drawing/2014/main" id="{AD943205-5843-3FA8-47BC-258CED9A86A8}"/>
                    </a:ext>
                  </a:extLst>
                </p:cNvPr>
                <p:cNvSpPr>
                  <a:spLocks noChangeShapeType="1"/>
                </p:cNvSpPr>
                <p:nvPr/>
              </p:nvSpPr>
              <p:spPr bwMode="auto">
                <a:xfrm>
                  <a:off x="6091238" y="3325654"/>
                  <a:ext cx="0" cy="38418"/>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21">
                  <a:extLst>
                    <a:ext uri="{FF2B5EF4-FFF2-40B4-BE49-F238E27FC236}">
                      <a16:creationId xmlns:a16="http://schemas.microsoft.com/office/drawing/2014/main" id="{91E39227-C405-9B1D-F56E-7BC7ADAA754A}"/>
                    </a:ext>
                  </a:extLst>
                </p:cNvPr>
                <p:cNvSpPr>
                  <a:spLocks noChangeShapeType="1"/>
                </p:cNvSpPr>
                <p:nvPr/>
              </p:nvSpPr>
              <p:spPr bwMode="auto">
                <a:xfrm flipH="1">
                  <a:off x="6071695" y="3344863"/>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22">
                  <a:extLst>
                    <a:ext uri="{FF2B5EF4-FFF2-40B4-BE49-F238E27FC236}">
                      <a16:creationId xmlns:a16="http://schemas.microsoft.com/office/drawing/2014/main" id="{FA3BFDD3-52D4-6F39-2B67-F1496BE0F264}"/>
                    </a:ext>
                  </a:extLst>
                </p:cNvPr>
                <p:cNvSpPr>
                  <a:spLocks noChangeShapeType="1"/>
                </p:cNvSpPr>
                <p:nvPr/>
              </p:nvSpPr>
              <p:spPr bwMode="auto">
                <a:xfrm>
                  <a:off x="6335713" y="3385979"/>
                  <a:ext cx="0" cy="38418"/>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23">
                  <a:extLst>
                    <a:ext uri="{FF2B5EF4-FFF2-40B4-BE49-F238E27FC236}">
                      <a16:creationId xmlns:a16="http://schemas.microsoft.com/office/drawing/2014/main" id="{02FA6321-A6AC-F13C-8784-4BF2675F2B1B}"/>
                    </a:ext>
                  </a:extLst>
                </p:cNvPr>
                <p:cNvSpPr>
                  <a:spLocks noChangeShapeType="1"/>
                </p:cNvSpPr>
                <p:nvPr/>
              </p:nvSpPr>
              <p:spPr bwMode="auto">
                <a:xfrm flipH="1">
                  <a:off x="6316170" y="3405188"/>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24">
                  <a:extLst>
                    <a:ext uri="{FF2B5EF4-FFF2-40B4-BE49-F238E27FC236}">
                      <a16:creationId xmlns:a16="http://schemas.microsoft.com/office/drawing/2014/main" id="{2C303AFE-3DFA-AA61-C2C1-65E2BD91D80B}"/>
                    </a:ext>
                  </a:extLst>
                </p:cNvPr>
                <p:cNvSpPr>
                  <a:spLocks noChangeShapeType="1"/>
                </p:cNvSpPr>
                <p:nvPr/>
              </p:nvSpPr>
              <p:spPr bwMode="auto">
                <a:xfrm>
                  <a:off x="6348413" y="3465020"/>
                  <a:ext cx="0" cy="4226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25">
                  <a:extLst>
                    <a:ext uri="{FF2B5EF4-FFF2-40B4-BE49-F238E27FC236}">
                      <a16:creationId xmlns:a16="http://schemas.microsoft.com/office/drawing/2014/main" id="{F1911D28-A206-F51D-5F2E-659CF8CA22CA}"/>
                    </a:ext>
                  </a:extLst>
                </p:cNvPr>
                <p:cNvSpPr>
                  <a:spLocks noChangeShapeType="1"/>
                </p:cNvSpPr>
                <p:nvPr/>
              </p:nvSpPr>
              <p:spPr bwMode="auto">
                <a:xfrm flipH="1">
                  <a:off x="6328870" y="3487738"/>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26">
                  <a:extLst>
                    <a:ext uri="{FF2B5EF4-FFF2-40B4-BE49-F238E27FC236}">
                      <a16:creationId xmlns:a16="http://schemas.microsoft.com/office/drawing/2014/main" id="{2F8CEED5-7F60-5446-15B4-1CFD46EF03DF}"/>
                    </a:ext>
                  </a:extLst>
                </p:cNvPr>
                <p:cNvSpPr>
                  <a:spLocks noChangeShapeType="1"/>
                </p:cNvSpPr>
                <p:nvPr/>
              </p:nvSpPr>
              <p:spPr bwMode="auto">
                <a:xfrm>
                  <a:off x="6380163" y="3471704"/>
                  <a:ext cx="0" cy="38418"/>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27">
                  <a:extLst>
                    <a:ext uri="{FF2B5EF4-FFF2-40B4-BE49-F238E27FC236}">
                      <a16:creationId xmlns:a16="http://schemas.microsoft.com/office/drawing/2014/main" id="{7E02D380-8088-4A03-0810-2176900B8966}"/>
                    </a:ext>
                  </a:extLst>
                </p:cNvPr>
                <p:cNvSpPr>
                  <a:spLocks noChangeShapeType="1"/>
                </p:cNvSpPr>
                <p:nvPr/>
              </p:nvSpPr>
              <p:spPr bwMode="auto">
                <a:xfrm flipH="1">
                  <a:off x="6360620" y="3490913"/>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28">
                  <a:extLst>
                    <a:ext uri="{FF2B5EF4-FFF2-40B4-BE49-F238E27FC236}">
                      <a16:creationId xmlns:a16="http://schemas.microsoft.com/office/drawing/2014/main" id="{512428E4-22C3-1420-C858-997CD7F2006B}"/>
                    </a:ext>
                  </a:extLst>
                </p:cNvPr>
                <p:cNvSpPr>
                  <a:spLocks noChangeShapeType="1"/>
                </p:cNvSpPr>
                <p:nvPr/>
              </p:nvSpPr>
              <p:spPr bwMode="auto">
                <a:xfrm>
                  <a:off x="6700838" y="3471704"/>
                  <a:ext cx="0" cy="38418"/>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29">
                  <a:extLst>
                    <a:ext uri="{FF2B5EF4-FFF2-40B4-BE49-F238E27FC236}">
                      <a16:creationId xmlns:a16="http://schemas.microsoft.com/office/drawing/2014/main" id="{7E900680-2102-D064-2442-272FF643360E}"/>
                    </a:ext>
                  </a:extLst>
                </p:cNvPr>
                <p:cNvSpPr>
                  <a:spLocks noChangeShapeType="1"/>
                </p:cNvSpPr>
                <p:nvPr/>
              </p:nvSpPr>
              <p:spPr bwMode="auto">
                <a:xfrm flipH="1">
                  <a:off x="6681629" y="3490913"/>
                  <a:ext cx="38418"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30">
                  <a:extLst>
                    <a:ext uri="{FF2B5EF4-FFF2-40B4-BE49-F238E27FC236}">
                      <a16:creationId xmlns:a16="http://schemas.microsoft.com/office/drawing/2014/main" id="{F235877F-0683-61EF-3081-F01826E77CE6}"/>
                    </a:ext>
                  </a:extLst>
                </p:cNvPr>
                <p:cNvSpPr>
                  <a:spLocks noChangeShapeType="1"/>
                </p:cNvSpPr>
                <p:nvPr/>
              </p:nvSpPr>
              <p:spPr bwMode="auto">
                <a:xfrm>
                  <a:off x="7280275" y="3471704"/>
                  <a:ext cx="0" cy="38418"/>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31">
                  <a:extLst>
                    <a:ext uri="{FF2B5EF4-FFF2-40B4-BE49-F238E27FC236}">
                      <a16:creationId xmlns:a16="http://schemas.microsoft.com/office/drawing/2014/main" id="{343373B7-A405-C4EE-ECEB-20C5EF7C680E}"/>
                    </a:ext>
                  </a:extLst>
                </p:cNvPr>
                <p:cNvSpPr>
                  <a:spLocks noChangeShapeType="1"/>
                </p:cNvSpPr>
                <p:nvPr/>
              </p:nvSpPr>
              <p:spPr bwMode="auto">
                <a:xfrm flipH="1">
                  <a:off x="7260732" y="3490913"/>
                  <a:ext cx="42260" cy="0"/>
                </a:xfrm>
                <a:prstGeom prst="line">
                  <a:avLst/>
                </a:prstGeom>
                <a:noFill/>
                <a:ln w="19050" cap="sq">
                  <a:solidFill>
                    <a:srgbClr val="2E618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8" name="Freeform 32">
                <a:extLst>
                  <a:ext uri="{FF2B5EF4-FFF2-40B4-BE49-F238E27FC236}">
                    <a16:creationId xmlns:a16="http://schemas.microsoft.com/office/drawing/2014/main" id="{A2F82345-400B-0A5E-5BCC-AFD545F30272}"/>
                  </a:ext>
                </a:extLst>
              </p:cNvPr>
              <p:cNvSpPr>
                <a:spLocks/>
              </p:cNvSpPr>
              <p:nvPr/>
            </p:nvSpPr>
            <p:spPr bwMode="auto">
              <a:xfrm>
                <a:off x="4611688" y="1816100"/>
                <a:ext cx="2301875" cy="2068513"/>
              </a:xfrm>
              <a:custGeom>
                <a:avLst/>
                <a:gdLst>
                  <a:gd name="T0" fmla="*/ 0 w 1450"/>
                  <a:gd name="T1" fmla="*/ 0 h 1303"/>
                  <a:gd name="T2" fmla="*/ 86 w 1450"/>
                  <a:gd name="T3" fmla="*/ 0 h 1303"/>
                  <a:gd name="T4" fmla="*/ 86 w 1450"/>
                  <a:gd name="T5" fmla="*/ 28 h 1303"/>
                  <a:gd name="T6" fmla="*/ 98 w 1450"/>
                  <a:gd name="T7" fmla="*/ 28 h 1303"/>
                  <a:gd name="T8" fmla="*/ 98 w 1450"/>
                  <a:gd name="T9" fmla="*/ 48 h 1303"/>
                  <a:gd name="T10" fmla="*/ 122 w 1450"/>
                  <a:gd name="T11" fmla="*/ 48 h 1303"/>
                  <a:gd name="T12" fmla="*/ 122 w 1450"/>
                  <a:gd name="T13" fmla="*/ 71 h 1303"/>
                  <a:gd name="T14" fmla="*/ 142 w 1450"/>
                  <a:gd name="T15" fmla="*/ 71 h 1303"/>
                  <a:gd name="T16" fmla="*/ 142 w 1450"/>
                  <a:gd name="T17" fmla="*/ 97 h 1303"/>
                  <a:gd name="T18" fmla="*/ 156 w 1450"/>
                  <a:gd name="T19" fmla="*/ 97 h 1303"/>
                  <a:gd name="T20" fmla="*/ 156 w 1450"/>
                  <a:gd name="T21" fmla="*/ 125 h 1303"/>
                  <a:gd name="T22" fmla="*/ 164 w 1450"/>
                  <a:gd name="T23" fmla="*/ 125 h 1303"/>
                  <a:gd name="T24" fmla="*/ 164 w 1450"/>
                  <a:gd name="T25" fmla="*/ 207 h 1303"/>
                  <a:gd name="T26" fmla="*/ 168 w 1450"/>
                  <a:gd name="T27" fmla="*/ 207 h 1303"/>
                  <a:gd name="T28" fmla="*/ 168 w 1450"/>
                  <a:gd name="T29" fmla="*/ 254 h 1303"/>
                  <a:gd name="T30" fmla="*/ 182 w 1450"/>
                  <a:gd name="T31" fmla="*/ 254 h 1303"/>
                  <a:gd name="T32" fmla="*/ 182 w 1450"/>
                  <a:gd name="T33" fmla="*/ 322 h 1303"/>
                  <a:gd name="T34" fmla="*/ 184 w 1450"/>
                  <a:gd name="T35" fmla="*/ 322 h 1303"/>
                  <a:gd name="T36" fmla="*/ 184 w 1450"/>
                  <a:gd name="T37" fmla="*/ 433 h 1303"/>
                  <a:gd name="T38" fmla="*/ 188 w 1450"/>
                  <a:gd name="T39" fmla="*/ 433 h 1303"/>
                  <a:gd name="T40" fmla="*/ 188 w 1450"/>
                  <a:gd name="T41" fmla="*/ 574 h 1303"/>
                  <a:gd name="T42" fmla="*/ 196 w 1450"/>
                  <a:gd name="T43" fmla="*/ 574 h 1303"/>
                  <a:gd name="T44" fmla="*/ 196 w 1450"/>
                  <a:gd name="T45" fmla="*/ 659 h 1303"/>
                  <a:gd name="T46" fmla="*/ 200 w 1450"/>
                  <a:gd name="T47" fmla="*/ 659 h 1303"/>
                  <a:gd name="T48" fmla="*/ 200 w 1450"/>
                  <a:gd name="T49" fmla="*/ 683 h 1303"/>
                  <a:gd name="T50" fmla="*/ 299 w 1450"/>
                  <a:gd name="T51" fmla="*/ 683 h 1303"/>
                  <a:gd name="T52" fmla="*/ 299 w 1450"/>
                  <a:gd name="T53" fmla="*/ 709 h 1303"/>
                  <a:gd name="T54" fmla="*/ 349 w 1450"/>
                  <a:gd name="T55" fmla="*/ 709 h 1303"/>
                  <a:gd name="T56" fmla="*/ 349 w 1450"/>
                  <a:gd name="T57" fmla="*/ 751 h 1303"/>
                  <a:gd name="T58" fmla="*/ 351 w 1450"/>
                  <a:gd name="T59" fmla="*/ 751 h 1303"/>
                  <a:gd name="T60" fmla="*/ 351 w 1450"/>
                  <a:gd name="T61" fmla="*/ 775 h 1303"/>
                  <a:gd name="T62" fmla="*/ 365 w 1450"/>
                  <a:gd name="T63" fmla="*/ 775 h 1303"/>
                  <a:gd name="T64" fmla="*/ 365 w 1450"/>
                  <a:gd name="T65" fmla="*/ 804 h 1303"/>
                  <a:gd name="T66" fmla="*/ 425 w 1450"/>
                  <a:gd name="T67" fmla="*/ 804 h 1303"/>
                  <a:gd name="T68" fmla="*/ 425 w 1450"/>
                  <a:gd name="T69" fmla="*/ 842 h 1303"/>
                  <a:gd name="T70" fmla="*/ 529 w 1450"/>
                  <a:gd name="T71" fmla="*/ 842 h 1303"/>
                  <a:gd name="T72" fmla="*/ 529 w 1450"/>
                  <a:gd name="T73" fmla="*/ 876 h 1303"/>
                  <a:gd name="T74" fmla="*/ 545 w 1450"/>
                  <a:gd name="T75" fmla="*/ 876 h 1303"/>
                  <a:gd name="T76" fmla="*/ 545 w 1450"/>
                  <a:gd name="T77" fmla="*/ 910 h 1303"/>
                  <a:gd name="T78" fmla="*/ 715 w 1450"/>
                  <a:gd name="T79" fmla="*/ 910 h 1303"/>
                  <a:gd name="T80" fmla="*/ 715 w 1450"/>
                  <a:gd name="T81" fmla="*/ 953 h 1303"/>
                  <a:gd name="T82" fmla="*/ 719 w 1450"/>
                  <a:gd name="T83" fmla="*/ 953 h 1303"/>
                  <a:gd name="T84" fmla="*/ 719 w 1450"/>
                  <a:gd name="T85" fmla="*/ 987 h 1303"/>
                  <a:gd name="T86" fmla="*/ 765 w 1450"/>
                  <a:gd name="T87" fmla="*/ 987 h 1303"/>
                  <a:gd name="T88" fmla="*/ 765 w 1450"/>
                  <a:gd name="T89" fmla="*/ 1035 h 1303"/>
                  <a:gd name="T90" fmla="*/ 912 w 1450"/>
                  <a:gd name="T91" fmla="*/ 1035 h 1303"/>
                  <a:gd name="T92" fmla="*/ 912 w 1450"/>
                  <a:gd name="T93" fmla="*/ 1088 h 1303"/>
                  <a:gd name="T94" fmla="*/ 1450 w 1450"/>
                  <a:gd name="T95" fmla="*/ 1088 h 1303"/>
                  <a:gd name="T96" fmla="*/ 1450 w 1450"/>
                  <a:gd name="T97"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0" h="1303">
                    <a:moveTo>
                      <a:pt x="0" y="0"/>
                    </a:moveTo>
                    <a:lnTo>
                      <a:pt x="86" y="0"/>
                    </a:lnTo>
                    <a:lnTo>
                      <a:pt x="86" y="28"/>
                    </a:lnTo>
                    <a:lnTo>
                      <a:pt x="98" y="28"/>
                    </a:lnTo>
                    <a:lnTo>
                      <a:pt x="98" y="48"/>
                    </a:lnTo>
                    <a:lnTo>
                      <a:pt x="122" y="48"/>
                    </a:lnTo>
                    <a:lnTo>
                      <a:pt x="122" y="71"/>
                    </a:lnTo>
                    <a:lnTo>
                      <a:pt x="142" y="71"/>
                    </a:lnTo>
                    <a:lnTo>
                      <a:pt x="142" y="97"/>
                    </a:lnTo>
                    <a:lnTo>
                      <a:pt x="156" y="97"/>
                    </a:lnTo>
                    <a:lnTo>
                      <a:pt x="156" y="125"/>
                    </a:lnTo>
                    <a:lnTo>
                      <a:pt x="164" y="125"/>
                    </a:lnTo>
                    <a:lnTo>
                      <a:pt x="164" y="207"/>
                    </a:lnTo>
                    <a:lnTo>
                      <a:pt x="168" y="207"/>
                    </a:lnTo>
                    <a:lnTo>
                      <a:pt x="168" y="254"/>
                    </a:lnTo>
                    <a:lnTo>
                      <a:pt x="182" y="254"/>
                    </a:lnTo>
                    <a:lnTo>
                      <a:pt x="182" y="322"/>
                    </a:lnTo>
                    <a:lnTo>
                      <a:pt x="184" y="322"/>
                    </a:lnTo>
                    <a:lnTo>
                      <a:pt x="184" y="433"/>
                    </a:lnTo>
                    <a:lnTo>
                      <a:pt x="188" y="433"/>
                    </a:lnTo>
                    <a:lnTo>
                      <a:pt x="188" y="574"/>
                    </a:lnTo>
                    <a:lnTo>
                      <a:pt x="196" y="574"/>
                    </a:lnTo>
                    <a:lnTo>
                      <a:pt x="196" y="659"/>
                    </a:lnTo>
                    <a:lnTo>
                      <a:pt x="200" y="659"/>
                    </a:lnTo>
                    <a:lnTo>
                      <a:pt x="200" y="683"/>
                    </a:lnTo>
                    <a:lnTo>
                      <a:pt x="299" y="683"/>
                    </a:lnTo>
                    <a:lnTo>
                      <a:pt x="299" y="709"/>
                    </a:lnTo>
                    <a:lnTo>
                      <a:pt x="349" y="709"/>
                    </a:lnTo>
                    <a:lnTo>
                      <a:pt x="349" y="751"/>
                    </a:lnTo>
                    <a:lnTo>
                      <a:pt x="351" y="751"/>
                    </a:lnTo>
                    <a:lnTo>
                      <a:pt x="351" y="775"/>
                    </a:lnTo>
                    <a:lnTo>
                      <a:pt x="365" y="775"/>
                    </a:lnTo>
                    <a:lnTo>
                      <a:pt x="365" y="804"/>
                    </a:lnTo>
                    <a:lnTo>
                      <a:pt x="425" y="804"/>
                    </a:lnTo>
                    <a:lnTo>
                      <a:pt x="425" y="842"/>
                    </a:lnTo>
                    <a:lnTo>
                      <a:pt x="529" y="842"/>
                    </a:lnTo>
                    <a:lnTo>
                      <a:pt x="529" y="876"/>
                    </a:lnTo>
                    <a:lnTo>
                      <a:pt x="545" y="876"/>
                    </a:lnTo>
                    <a:lnTo>
                      <a:pt x="545" y="910"/>
                    </a:lnTo>
                    <a:lnTo>
                      <a:pt x="715" y="910"/>
                    </a:lnTo>
                    <a:lnTo>
                      <a:pt x="715" y="953"/>
                    </a:lnTo>
                    <a:lnTo>
                      <a:pt x="719" y="953"/>
                    </a:lnTo>
                    <a:lnTo>
                      <a:pt x="719" y="987"/>
                    </a:lnTo>
                    <a:lnTo>
                      <a:pt x="765" y="987"/>
                    </a:lnTo>
                    <a:lnTo>
                      <a:pt x="765" y="1035"/>
                    </a:lnTo>
                    <a:lnTo>
                      <a:pt x="912" y="1035"/>
                    </a:lnTo>
                    <a:lnTo>
                      <a:pt x="912" y="1088"/>
                    </a:lnTo>
                    <a:lnTo>
                      <a:pt x="1450" y="1088"/>
                    </a:lnTo>
                    <a:lnTo>
                      <a:pt x="1450" y="1303"/>
                    </a:lnTo>
                  </a:path>
                </a:pathLst>
              </a:custGeom>
              <a:noFill/>
              <a:ln w="1905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9" name="Group 308">
                <a:extLst>
                  <a:ext uri="{FF2B5EF4-FFF2-40B4-BE49-F238E27FC236}">
                    <a16:creationId xmlns:a16="http://schemas.microsoft.com/office/drawing/2014/main" id="{C3D59694-950E-98D2-D38A-0F03C0A50AAF}"/>
                  </a:ext>
                </a:extLst>
              </p:cNvPr>
              <p:cNvGrpSpPr/>
              <p:nvPr/>
            </p:nvGrpSpPr>
            <p:grpSpPr>
              <a:xfrm>
                <a:off x="4681379" y="1793382"/>
                <a:ext cx="1943418" cy="1769127"/>
                <a:chOff x="4681379" y="1793382"/>
                <a:chExt cx="1943418" cy="1769127"/>
              </a:xfrm>
            </p:grpSpPr>
            <p:sp>
              <p:nvSpPr>
                <p:cNvPr id="311" name="Line 33">
                  <a:extLst>
                    <a:ext uri="{FF2B5EF4-FFF2-40B4-BE49-F238E27FC236}">
                      <a16:creationId xmlns:a16="http://schemas.microsoft.com/office/drawing/2014/main" id="{D699381E-D544-22DD-C9F3-E6DCAEB9CD6A}"/>
                    </a:ext>
                  </a:extLst>
                </p:cNvPr>
                <p:cNvSpPr>
                  <a:spLocks noChangeShapeType="1"/>
                </p:cNvSpPr>
                <p:nvPr/>
              </p:nvSpPr>
              <p:spPr bwMode="auto">
                <a:xfrm>
                  <a:off x="4700588" y="1793382"/>
                  <a:ext cx="0" cy="4226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34">
                  <a:extLst>
                    <a:ext uri="{FF2B5EF4-FFF2-40B4-BE49-F238E27FC236}">
                      <a16:creationId xmlns:a16="http://schemas.microsoft.com/office/drawing/2014/main" id="{29A7064D-ABC5-F6F8-8B30-073158AFC19E}"/>
                    </a:ext>
                  </a:extLst>
                </p:cNvPr>
                <p:cNvSpPr>
                  <a:spLocks noChangeShapeType="1"/>
                </p:cNvSpPr>
                <p:nvPr/>
              </p:nvSpPr>
              <p:spPr bwMode="auto">
                <a:xfrm flipH="1">
                  <a:off x="4681379" y="1816100"/>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35">
                  <a:extLst>
                    <a:ext uri="{FF2B5EF4-FFF2-40B4-BE49-F238E27FC236}">
                      <a16:creationId xmlns:a16="http://schemas.microsoft.com/office/drawing/2014/main" id="{60B53756-8151-D7F8-5809-9568C42D5DFE}"/>
                    </a:ext>
                  </a:extLst>
                </p:cNvPr>
                <p:cNvSpPr>
                  <a:spLocks noChangeShapeType="1"/>
                </p:cNvSpPr>
                <p:nvPr/>
              </p:nvSpPr>
              <p:spPr bwMode="auto">
                <a:xfrm>
                  <a:off x="4859338" y="1995329"/>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36">
                  <a:extLst>
                    <a:ext uri="{FF2B5EF4-FFF2-40B4-BE49-F238E27FC236}">
                      <a16:creationId xmlns:a16="http://schemas.microsoft.com/office/drawing/2014/main" id="{7094AD8F-20D5-144D-A540-27244B9C62CC}"/>
                    </a:ext>
                  </a:extLst>
                </p:cNvPr>
                <p:cNvSpPr>
                  <a:spLocks noChangeShapeType="1"/>
                </p:cNvSpPr>
                <p:nvPr/>
              </p:nvSpPr>
              <p:spPr bwMode="auto">
                <a:xfrm flipH="1">
                  <a:off x="4836620" y="2014538"/>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37">
                  <a:extLst>
                    <a:ext uri="{FF2B5EF4-FFF2-40B4-BE49-F238E27FC236}">
                      <a16:creationId xmlns:a16="http://schemas.microsoft.com/office/drawing/2014/main" id="{B0477535-3667-22CE-53A8-F05B2C58B7D9}"/>
                    </a:ext>
                  </a:extLst>
                </p:cNvPr>
                <p:cNvSpPr>
                  <a:spLocks noChangeShapeType="1"/>
                </p:cNvSpPr>
                <p:nvPr/>
              </p:nvSpPr>
              <p:spPr bwMode="auto">
                <a:xfrm>
                  <a:off x="4878388" y="2200116"/>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38">
                  <a:extLst>
                    <a:ext uri="{FF2B5EF4-FFF2-40B4-BE49-F238E27FC236}">
                      <a16:creationId xmlns:a16="http://schemas.microsoft.com/office/drawing/2014/main" id="{AC4967C8-77F8-2FBC-B23F-B1AF8753D696}"/>
                    </a:ext>
                  </a:extLst>
                </p:cNvPr>
                <p:cNvSpPr>
                  <a:spLocks noChangeShapeType="1"/>
                </p:cNvSpPr>
                <p:nvPr/>
              </p:nvSpPr>
              <p:spPr bwMode="auto">
                <a:xfrm flipH="1">
                  <a:off x="4855670" y="2219325"/>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39">
                  <a:extLst>
                    <a:ext uri="{FF2B5EF4-FFF2-40B4-BE49-F238E27FC236}">
                      <a16:creationId xmlns:a16="http://schemas.microsoft.com/office/drawing/2014/main" id="{555EC6AD-4CB9-4F6E-C889-7A9904C15517}"/>
                    </a:ext>
                  </a:extLst>
                </p:cNvPr>
                <p:cNvSpPr>
                  <a:spLocks noChangeShapeType="1"/>
                </p:cNvSpPr>
                <p:nvPr/>
              </p:nvSpPr>
              <p:spPr bwMode="auto">
                <a:xfrm>
                  <a:off x="4900613" y="2231866"/>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40">
                  <a:extLst>
                    <a:ext uri="{FF2B5EF4-FFF2-40B4-BE49-F238E27FC236}">
                      <a16:creationId xmlns:a16="http://schemas.microsoft.com/office/drawing/2014/main" id="{F62A6462-FB49-BF1B-6913-D9207BBD30C6}"/>
                    </a:ext>
                  </a:extLst>
                </p:cNvPr>
                <p:cNvSpPr>
                  <a:spLocks noChangeShapeType="1"/>
                </p:cNvSpPr>
                <p:nvPr/>
              </p:nvSpPr>
              <p:spPr bwMode="auto">
                <a:xfrm flipH="1">
                  <a:off x="4881404" y="2251075"/>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41">
                  <a:extLst>
                    <a:ext uri="{FF2B5EF4-FFF2-40B4-BE49-F238E27FC236}">
                      <a16:creationId xmlns:a16="http://schemas.microsoft.com/office/drawing/2014/main" id="{403CC204-B35F-FC21-74B4-60CDA53515EB}"/>
                    </a:ext>
                  </a:extLst>
                </p:cNvPr>
                <p:cNvSpPr>
                  <a:spLocks noChangeShapeType="1"/>
                </p:cNvSpPr>
                <p:nvPr/>
              </p:nvSpPr>
              <p:spPr bwMode="auto">
                <a:xfrm>
                  <a:off x="4910138" y="2570004"/>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42">
                  <a:extLst>
                    <a:ext uri="{FF2B5EF4-FFF2-40B4-BE49-F238E27FC236}">
                      <a16:creationId xmlns:a16="http://schemas.microsoft.com/office/drawing/2014/main" id="{1D14F898-EDB1-3E2C-C41C-02DD92D4FCD0}"/>
                    </a:ext>
                  </a:extLst>
                </p:cNvPr>
                <p:cNvSpPr>
                  <a:spLocks noChangeShapeType="1"/>
                </p:cNvSpPr>
                <p:nvPr/>
              </p:nvSpPr>
              <p:spPr bwMode="auto">
                <a:xfrm flipH="1">
                  <a:off x="4890929" y="2589213"/>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43">
                  <a:extLst>
                    <a:ext uri="{FF2B5EF4-FFF2-40B4-BE49-F238E27FC236}">
                      <a16:creationId xmlns:a16="http://schemas.microsoft.com/office/drawing/2014/main" id="{EA352218-81A9-DD90-74CF-11FD973D2541}"/>
                    </a:ext>
                  </a:extLst>
                </p:cNvPr>
                <p:cNvSpPr>
                  <a:spLocks noChangeShapeType="1"/>
                </p:cNvSpPr>
                <p:nvPr/>
              </p:nvSpPr>
              <p:spPr bwMode="auto">
                <a:xfrm>
                  <a:off x="4910138" y="2698591"/>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44">
                  <a:extLst>
                    <a:ext uri="{FF2B5EF4-FFF2-40B4-BE49-F238E27FC236}">
                      <a16:creationId xmlns:a16="http://schemas.microsoft.com/office/drawing/2014/main" id="{97DB4A34-A8B7-655F-1951-6D2F78BB23DC}"/>
                    </a:ext>
                  </a:extLst>
                </p:cNvPr>
                <p:cNvSpPr>
                  <a:spLocks noChangeShapeType="1"/>
                </p:cNvSpPr>
                <p:nvPr/>
              </p:nvSpPr>
              <p:spPr bwMode="auto">
                <a:xfrm flipH="1">
                  <a:off x="4890929" y="2717800"/>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45">
                  <a:extLst>
                    <a:ext uri="{FF2B5EF4-FFF2-40B4-BE49-F238E27FC236}">
                      <a16:creationId xmlns:a16="http://schemas.microsoft.com/office/drawing/2014/main" id="{8A2076AA-CF44-94B1-7C7A-E8B8E5DF6B5B}"/>
                    </a:ext>
                  </a:extLst>
                </p:cNvPr>
                <p:cNvSpPr>
                  <a:spLocks noChangeShapeType="1"/>
                </p:cNvSpPr>
                <p:nvPr/>
              </p:nvSpPr>
              <p:spPr bwMode="auto">
                <a:xfrm>
                  <a:off x="4922838" y="2828600"/>
                  <a:ext cx="0" cy="40339"/>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46">
                  <a:extLst>
                    <a:ext uri="{FF2B5EF4-FFF2-40B4-BE49-F238E27FC236}">
                      <a16:creationId xmlns:a16="http://schemas.microsoft.com/office/drawing/2014/main" id="{7390FAE8-0914-DD45-4914-E24782659EDB}"/>
                    </a:ext>
                  </a:extLst>
                </p:cNvPr>
                <p:cNvSpPr>
                  <a:spLocks noChangeShapeType="1"/>
                </p:cNvSpPr>
                <p:nvPr/>
              </p:nvSpPr>
              <p:spPr bwMode="auto">
                <a:xfrm flipH="1">
                  <a:off x="4903629" y="2846388"/>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47">
                  <a:extLst>
                    <a:ext uri="{FF2B5EF4-FFF2-40B4-BE49-F238E27FC236}">
                      <a16:creationId xmlns:a16="http://schemas.microsoft.com/office/drawing/2014/main" id="{9791393B-429D-906C-7748-751AB6C44487}"/>
                    </a:ext>
                  </a:extLst>
                </p:cNvPr>
                <p:cNvSpPr>
                  <a:spLocks noChangeShapeType="1"/>
                </p:cNvSpPr>
                <p:nvPr/>
              </p:nvSpPr>
              <p:spPr bwMode="auto">
                <a:xfrm>
                  <a:off x="5165725" y="2972895"/>
                  <a:ext cx="0" cy="4226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48">
                  <a:extLst>
                    <a:ext uri="{FF2B5EF4-FFF2-40B4-BE49-F238E27FC236}">
                      <a16:creationId xmlns:a16="http://schemas.microsoft.com/office/drawing/2014/main" id="{E2592B86-8D63-DE3D-EE65-61EA63900DA7}"/>
                    </a:ext>
                  </a:extLst>
                </p:cNvPr>
                <p:cNvSpPr>
                  <a:spLocks noChangeShapeType="1"/>
                </p:cNvSpPr>
                <p:nvPr/>
              </p:nvSpPr>
              <p:spPr bwMode="auto">
                <a:xfrm flipH="1">
                  <a:off x="5143007" y="2992438"/>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Line 49">
                  <a:extLst>
                    <a:ext uri="{FF2B5EF4-FFF2-40B4-BE49-F238E27FC236}">
                      <a16:creationId xmlns:a16="http://schemas.microsoft.com/office/drawing/2014/main" id="{1FB65DDF-9F8F-BB99-4173-CF0481322469}"/>
                    </a:ext>
                  </a:extLst>
                </p:cNvPr>
                <p:cNvSpPr>
                  <a:spLocks noChangeShapeType="1"/>
                </p:cNvSpPr>
                <p:nvPr/>
              </p:nvSpPr>
              <p:spPr bwMode="auto">
                <a:xfrm>
                  <a:off x="5765800" y="3363754"/>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Line 50">
                  <a:extLst>
                    <a:ext uri="{FF2B5EF4-FFF2-40B4-BE49-F238E27FC236}">
                      <a16:creationId xmlns:a16="http://schemas.microsoft.com/office/drawing/2014/main" id="{792AC6F7-13D7-06D4-4042-D5D7673D85DE}"/>
                    </a:ext>
                  </a:extLst>
                </p:cNvPr>
                <p:cNvSpPr>
                  <a:spLocks noChangeShapeType="1"/>
                </p:cNvSpPr>
                <p:nvPr/>
              </p:nvSpPr>
              <p:spPr bwMode="auto">
                <a:xfrm flipH="1">
                  <a:off x="5746257" y="3382963"/>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51">
                  <a:extLst>
                    <a:ext uri="{FF2B5EF4-FFF2-40B4-BE49-F238E27FC236}">
                      <a16:creationId xmlns:a16="http://schemas.microsoft.com/office/drawing/2014/main" id="{A6BE0889-255F-481E-B276-678FA364AC61}"/>
                    </a:ext>
                  </a:extLst>
                </p:cNvPr>
                <p:cNvSpPr>
                  <a:spLocks noChangeShapeType="1"/>
                </p:cNvSpPr>
                <p:nvPr/>
              </p:nvSpPr>
              <p:spPr bwMode="auto">
                <a:xfrm>
                  <a:off x="5813425" y="3363754"/>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52">
                  <a:extLst>
                    <a:ext uri="{FF2B5EF4-FFF2-40B4-BE49-F238E27FC236}">
                      <a16:creationId xmlns:a16="http://schemas.microsoft.com/office/drawing/2014/main" id="{D5E9654A-57DD-FB65-82C6-0BC6284526CF}"/>
                    </a:ext>
                  </a:extLst>
                </p:cNvPr>
                <p:cNvSpPr>
                  <a:spLocks noChangeShapeType="1"/>
                </p:cNvSpPr>
                <p:nvPr/>
              </p:nvSpPr>
              <p:spPr bwMode="auto">
                <a:xfrm flipH="1">
                  <a:off x="5790707" y="3382963"/>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Line 53">
                  <a:extLst>
                    <a:ext uri="{FF2B5EF4-FFF2-40B4-BE49-F238E27FC236}">
                      <a16:creationId xmlns:a16="http://schemas.microsoft.com/office/drawing/2014/main" id="{CFB7A154-6503-87A7-6448-810820BCF8C5}"/>
                    </a:ext>
                  </a:extLst>
                </p:cNvPr>
                <p:cNvSpPr>
                  <a:spLocks noChangeShapeType="1"/>
                </p:cNvSpPr>
                <p:nvPr/>
              </p:nvSpPr>
              <p:spPr bwMode="auto">
                <a:xfrm>
                  <a:off x="6348413" y="3524091"/>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Line 54">
                  <a:extLst>
                    <a:ext uri="{FF2B5EF4-FFF2-40B4-BE49-F238E27FC236}">
                      <a16:creationId xmlns:a16="http://schemas.microsoft.com/office/drawing/2014/main" id="{9E1586DD-3762-1815-69CD-F4AC97CCE6DB}"/>
                    </a:ext>
                  </a:extLst>
                </p:cNvPr>
                <p:cNvSpPr>
                  <a:spLocks noChangeShapeType="1"/>
                </p:cNvSpPr>
                <p:nvPr/>
              </p:nvSpPr>
              <p:spPr bwMode="auto">
                <a:xfrm flipH="1">
                  <a:off x="6328870" y="3543300"/>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Line 55">
                  <a:extLst>
                    <a:ext uri="{FF2B5EF4-FFF2-40B4-BE49-F238E27FC236}">
                      <a16:creationId xmlns:a16="http://schemas.microsoft.com/office/drawing/2014/main" id="{CFA0F47B-157A-7F11-46BF-C3AE87CAC74B}"/>
                    </a:ext>
                  </a:extLst>
                </p:cNvPr>
                <p:cNvSpPr>
                  <a:spLocks noChangeShapeType="1"/>
                </p:cNvSpPr>
                <p:nvPr/>
              </p:nvSpPr>
              <p:spPr bwMode="auto">
                <a:xfrm>
                  <a:off x="6459538" y="3524091"/>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Line 56">
                  <a:extLst>
                    <a:ext uri="{FF2B5EF4-FFF2-40B4-BE49-F238E27FC236}">
                      <a16:creationId xmlns:a16="http://schemas.microsoft.com/office/drawing/2014/main" id="{EABA65CF-7554-1646-51F0-FAA3CD9687C3}"/>
                    </a:ext>
                  </a:extLst>
                </p:cNvPr>
                <p:cNvSpPr>
                  <a:spLocks noChangeShapeType="1"/>
                </p:cNvSpPr>
                <p:nvPr/>
              </p:nvSpPr>
              <p:spPr bwMode="auto">
                <a:xfrm flipH="1">
                  <a:off x="6436820" y="3543300"/>
                  <a:ext cx="42260"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Line 57">
                  <a:extLst>
                    <a:ext uri="{FF2B5EF4-FFF2-40B4-BE49-F238E27FC236}">
                      <a16:creationId xmlns:a16="http://schemas.microsoft.com/office/drawing/2014/main" id="{C4CBE7DC-8E3F-7F5E-85DF-F74DDC240251}"/>
                    </a:ext>
                  </a:extLst>
                </p:cNvPr>
                <p:cNvSpPr>
                  <a:spLocks noChangeShapeType="1"/>
                </p:cNvSpPr>
                <p:nvPr/>
              </p:nvSpPr>
              <p:spPr bwMode="auto">
                <a:xfrm>
                  <a:off x="6605588" y="3524091"/>
                  <a:ext cx="0" cy="38418"/>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58">
                  <a:extLst>
                    <a:ext uri="{FF2B5EF4-FFF2-40B4-BE49-F238E27FC236}">
                      <a16:creationId xmlns:a16="http://schemas.microsoft.com/office/drawing/2014/main" id="{79323BBE-E847-6A08-2A22-11DF50C6B336}"/>
                    </a:ext>
                  </a:extLst>
                </p:cNvPr>
                <p:cNvSpPr>
                  <a:spLocks noChangeShapeType="1"/>
                </p:cNvSpPr>
                <p:nvPr/>
              </p:nvSpPr>
              <p:spPr bwMode="auto">
                <a:xfrm flipH="1">
                  <a:off x="6586379" y="3543300"/>
                  <a:ext cx="38418" cy="0"/>
                </a:xfrm>
                <a:prstGeom prst="line">
                  <a:avLst/>
                </a:prstGeom>
                <a:noFill/>
                <a:ln w="19050" cap="sq">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0" name="Freeform: Shape 309">
                <a:extLst>
                  <a:ext uri="{FF2B5EF4-FFF2-40B4-BE49-F238E27FC236}">
                    <a16:creationId xmlns:a16="http://schemas.microsoft.com/office/drawing/2014/main" id="{9938441A-C8EA-FDAE-499E-5A7337899B6A}"/>
                  </a:ext>
                </a:extLst>
              </p:cNvPr>
              <p:cNvSpPr/>
              <p:nvPr/>
            </p:nvSpPr>
            <p:spPr bwMode="auto">
              <a:xfrm>
                <a:off x="4611900" y="1692000"/>
                <a:ext cx="3314700" cy="2193318"/>
              </a:xfrm>
              <a:custGeom>
                <a:avLst/>
                <a:gdLst>
                  <a:gd name="connsiteX0" fmla="*/ 0 w 3314700"/>
                  <a:gd name="connsiteY0" fmla="*/ 0 h 2114550"/>
                  <a:gd name="connsiteX1" fmla="*/ 0 w 3314700"/>
                  <a:gd name="connsiteY1" fmla="*/ 2114550 h 2114550"/>
                  <a:gd name="connsiteX2" fmla="*/ 3314700 w 3314700"/>
                  <a:gd name="connsiteY2" fmla="*/ 2114550 h 2114550"/>
                </a:gdLst>
                <a:ahLst/>
                <a:cxnLst>
                  <a:cxn ang="0">
                    <a:pos x="connsiteX0" y="connsiteY0"/>
                  </a:cxn>
                  <a:cxn ang="0">
                    <a:pos x="connsiteX1" y="connsiteY1"/>
                  </a:cxn>
                  <a:cxn ang="0">
                    <a:pos x="connsiteX2" y="connsiteY2"/>
                  </a:cxn>
                </a:cxnLst>
                <a:rect l="l" t="t" r="r" b="b"/>
                <a:pathLst>
                  <a:path w="3314700" h="2114550">
                    <a:moveTo>
                      <a:pt x="0" y="0"/>
                    </a:moveTo>
                    <a:lnTo>
                      <a:pt x="0" y="2114550"/>
                    </a:lnTo>
                    <a:lnTo>
                      <a:pt x="3314700" y="2114550"/>
                    </a:ln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GB" sz="1800" b="0" i="0" u="none" strike="noStrike" kern="1200" cap="none" spc="0" normalizeH="0" baseline="0" noProof="0">
                  <a:ln>
                    <a:noFill/>
                  </a:ln>
                  <a:solidFill>
                    <a:srgbClr val="FFFFFF"/>
                  </a:solidFill>
                  <a:effectLst/>
                  <a:uLnTx/>
                  <a:uFillTx/>
                  <a:latin typeface="Arial" charset="0"/>
                  <a:ea typeface="Microsoft YaHei"/>
                  <a:cs typeface="+mn-cs"/>
                </a:endParaRPr>
              </a:p>
            </p:txBody>
          </p:sp>
        </p:grpSp>
        <p:sp>
          <p:nvSpPr>
            <p:cNvPr id="269" name="Rectangle 268">
              <a:extLst>
                <a:ext uri="{FF2B5EF4-FFF2-40B4-BE49-F238E27FC236}">
                  <a16:creationId xmlns:a16="http://schemas.microsoft.com/office/drawing/2014/main" id="{715F61EA-7E5A-FE06-29D3-AD921A9D6D09}"/>
                </a:ext>
              </a:extLst>
            </p:cNvPr>
            <p:cNvSpPr/>
            <p:nvPr/>
          </p:nvSpPr>
          <p:spPr bwMode="auto">
            <a:xfrm rot="16200000">
              <a:off x="4010498" y="2703989"/>
              <a:ext cx="661670" cy="19930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r>
                <a:rPr kumimoji="0" lang="en-GB" sz="1050" b="1" i="0" u="none" strike="noStrike" kern="1200" cap="none" spc="0" normalizeH="0" baseline="0" noProof="0" dirty="0">
                  <a:ln>
                    <a:noFill/>
                  </a:ln>
                  <a:solidFill>
                    <a:srgbClr val="000000"/>
                  </a:solidFill>
                  <a:effectLst/>
                  <a:uLnTx/>
                  <a:uFillTx/>
                  <a:latin typeface="Arial" charset="0"/>
                  <a:ea typeface="Microsoft YaHei"/>
                  <a:cs typeface="+mn-cs"/>
                </a:rPr>
                <a:t>PFS (%)</a:t>
              </a:r>
            </a:p>
          </p:txBody>
        </p:sp>
      </p:grpSp>
      <p:sp>
        <p:nvSpPr>
          <p:cNvPr id="374" name="TextBox 373">
            <a:extLst>
              <a:ext uri="{FF2B5EF4-FFF2-40B4-BE49-F238E27FC236}">
                <a16:creationId xmlns:a16="http://schemas.microsoft.com/office/drawing/2014/main" id="{38B6B7B9-D0E4-74A8-9821-1ADAC6D437EE}"/>
              </a:ext>
            </a:extLst>
          </p:cNvPr>
          <p:cNvSpPr txBox="1"/>
          <p:nvPr/>
        </p:nvSpPr>
        <p:spPr>
          <a:xfrm>
            <a:off x="6545997" y="3146298"/>
            <a:ext cx="116375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2E6185"/>
                </a:solidFill>
                <a:effectLst/>
                <a:uLnTx/>
                <a:uFillTx/>
                <a:latin typeface="Arial"/>
                <a:ea typeface="Microsoft YaHei"/>
                <a:cs typeface="+mn-cs"/>
              </a:rPr>
              <a:t>Amcenestrant</a:t>
            </a:r>
            <a:endParaRPr kumimoji="0" lang="en-GB" sz="1100" b="0" i="0" u="none" strike="noStrike" kern="1200" cap="none" spc="0" normalizeH="0" baseline="0" noProof="0" dirty="0">
              <a:ln>
                <a:noFill/>
              </a:ln>
              <a:solidFill>
                <a:srgbClr val="2E6185"/>
              </a:solidFill>
              <a:effectLst/>
              <a:uLnTx/>
              <a:uFillTx/>
              <a:latin typeface="Calibri" panose="020F0502020204030204"/>
              <a:ea typeface="+mn-ea"/>
              <a:cs typeface="+mn-cs"/>
            </a:endParaRPr>
          </a:p>
        </p:txBody>
      </p:sp>
      <p:sp>
        <p:nvSpPr>
          <p:cNvPr id="375" name="TextBox 374">
            <a:extLst>
              <a:ext uri="{FF2B5EF4-FFF2-40B4-BE49-F238E27FC236}">
                <a16:creationId xmlns:a16="http://schemas.microsoft.com/office/drawing/2014/main" id="{A34BF6B1-FBCD-9725-6DF5-02E5BFA2F6FF}"/>
              </a:ext>
            </a:extLst>
          </p:cNvPr>
          <p:cNvSpPr txBox="1"/>
          <p:nvPr/>
        </p:nvSpPr>
        <p:spPr>
          <a:xfrm>
            <a:off x="6075830" y="3567096"/>
            <a:ext cx="76634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50000"/>
                    <a:lumOff val="50000"/>
                  </a:prstClr>
                </a:solidFill>
                <a:effectLst/>
                <a:uLnTx/>
                <a:uFillTx/>
                <a:latin typeface="Arial"/>
                <a:ea typeface="Microsoft YaHei"/>
                <a:cs typeface="+mn-cs"/>
              </a:rPr>
              <a:t>PCET</a:t>
            </a:r>
            <a:endParaRPr kumimoji="0" lang="en-GB"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20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BE03-821A-B016-9AC7-9BC273203176}"/>
              </a:ext>
            </a:extLst>
          </p:cNvPr>
          <p:cNvSpPr>
            <a:spLocks noGrp="1"/>
          </p:cNvSpPr>
          <p:nvPr>
            <p:ph type="title"/>
          </p:nvPr>
        </p:nvSpPr>
        <p:spPr>
          <a:xfrm>
            <a:off x="1013157" y="10782"/>
            <a:ext cx="10515600" cy="1003951"/>
          </a:xfrm>
        </p:spPr>
        <p:txBody>
          <a:bodyPr/>
          <a:lstStyle/>
          <a:p>
            <a:r>
              <a:rPr lang="en-US" dirty="0"/>
              <a:t>EMERALD Phase 3 Trial: </a:t>
            </a:r>
            <a:r>
              <a:rPr lang="en-US" dirty="0" err="1"/>
              <a:t>Elacestrant</a:t>
            </a:r>
            <a:r>
              <a:rPr lang="en-US" dirty="0"/>
              <a:t> vs SOC ET</a:t>
            </a:r>
          </a:p>
        </p:txBody>
      </p:sp>
      <p:sp>
        <p:nvSpPr>
          <p:cNvPr id="4" name="TextBox 3">
            <a:extLst>
              <a:ext uri="{FF2B5EF4-FFF2-40B4-BE49-F238E27FC236}">
                <a16:creationId xmlns:a16="http://schemas.microsoft.com/office/drawing/2014/main" id="{F581CFD4-9362-1BA8-20DA-6271555DFFB2}"/>
              </a:ext>
            </a:extLst>
          </p:cNvPr>
          <p:cNvSpPr txBox="1"/>
          <p:nvPr/>
        </p:nvSpPr>
        <p:spPr>
          <a:xfrm>
            <a:off x="53788" y="6421433"/>
            <a:ext cx="4525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Bardia</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Bidard</a:t>
            </a:r>
            <a:r>
              <a:rPr kumimoji="0" lang="en-US" sz="1800" b="0" i="0" u="none" strike="noStrike" kern="1200" cap="none" spc="0" normalizeH="0" baseline="0" noProof="0" dirty="0">
                <a:ln>
                  <a:noFill/>
                </a:ln>
                <a:solidFill>
                  <a:prstClr val="black"/>
                </a:solidFill>
                <a:effectLst/>
                <a:uLnTx/>
                <a:uFillTx/>
                <a:latin typeface="Calibri"/>
                <a:ea typeface="+mn-ea"/>
                <a:cs typeface="+mn-cs"/>
              </a:rPr>
              <a:t> …… and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Kaklamani</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SABCS 2022</a:t>
            </a:r>
          </a:p>
        </p:txBody>
      </p:sp>
      <p:sp>
        <p:nvSpPr>
          <p:cNvPr id="7" name="TextBox 6">
            <a:extLst>
              <a:ext uri="{FF2B5EF4-FFF2-40B4-BE49-F238E27FC236}">
                <a16:creationId xmlns:a16="http://schemas.microsoft.com/office/drawing/2014/main" id="{1832D27F-4C3F-7D96-12A2-F6EB63D253A7}"/>
              </a:ext>
            </a:extLst>
          </p:cNvPr>
          <p:cNvSpPr txBox="1"/>
          <p:nvPr/>
        </p:nvSpPr>
        <p:spPr>
          <a:xfrm>
            <a:off x="2316298" y="2825665"/>
            <a:ext cx="3124125" cy="13542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Demographics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~70% visceral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mets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~40% 2 lines prior ET for MBC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~24% one line of chemotherapy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100% prior CDK4/6i</a:t>
            </a:r>
          </a:p>
        </p:txBody>
      </p:sp>
      <p:pic>
        <p:nvPicPr>
          <p:cNvPr id="8" name="Picture 7">
            <a:extLst>
              <a:ext uri="{FF2B5EF4-FFF2-40B4-BE49-F238E27FC236}">
                <a16:creationId xmlns:a16="http://schemas.microsoft.com/office/drawing/2014/main" id="{E91980CF-7F12-BADB-8FBF-95FC020586F4}"/>
              </a:ext>
            </a:extLst>
          </p:cNvPr>
          <p:cNvPicPr>
            <a:picLocks noChangeAspect="1"/>
          </p:cNvPicPr>
          <p:nvPr/>
        </p:nvPicPr>
        <p:blipFill>
          <a:blip r:embed="rId2"/>
          <a:stretch>
            <a:fillRect/>
          </a:stretch>
        </p:blipFill>
        <p:spPr>
          <a:xfrm>
            <a:off x="197223" y="1130736"/>
            <a:ext cx="5898777" cy="1996409"/>
          </a:xfrm>
          <a:prstGeom prst="rect">
            <a:avLst/>
          </a:prstGeom>
        </p:spPr>
      </p:pic>
      <p:pic>
        <p:nvPicPr>
          <p:cNvPr id="9" name="Picture 8">
            <a:extLst>
              <a:ext uri="{FF2B5EF4-FFF2-40B4-BE49-F238E27FC236}">
                <a16:creationId xmlns:a16="http://schemas.microsoft.com/office/drawing/2014/main" id="{4330A128-0910-D53D-2AAA-56B91F7C67EA}"/>
              </a:ext>
            </a:extLst>
          </p:cNvPr>
          <p:cNvPicPr>
            <a:picLocks noChangeAspect="1"/>
          </p:cNvPicPr>
          <p:nvPr/>
        </p:nvPicPr>
        <p:blipFill>
          <a:blip r:embed="rId3"/>
          <a:stretch>
            <a:fillRect/>
          </a:stretch>
        </p:blipFill>
        <p:spPr>
          <a:xfrm>
            <a:off x="6270957" y="1063857"/>
            <a:ext cx="5921043" cy="2772552"/>
          </a:xfrm>
          <a:prstGeom prst="rect">
            <a:avLst/>
          </a:prstGeom>
        </p:spPr>
      </p:pic>
      <p:sp>
        <p:nvSpPr>
          <p:cNvPr id="11" name="TextBox 10">
            <a:extLst>
              <a:ext uri="{FF2B5EF4-FFF2-40B4-BE49-F238E27FC236}">
                <a16:creationId xmlns:a16="http://schemas.microsoft.com/office/drawing/2014/main" id="{3AD43339-02E9-88E1-A237-88924E5D6C91}"/>
              </a:ext>
            </a:extLst>
          </p:cNvPr>
          <p:cNvSpPr txBox="1"/>
          <p:nvPr/>
        </p:nvSpPr>
        <p:spPr>
          <a:xfrm>
            <a:off x="7521533" y="793314"/>
            <a:ext cx="44732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PFS by Duration of CDK4/6i: All Patients</a:t>
            </a:r>
          </a:p>
        </p:txBody>
      </p:sp>
      <p:sp>
        <p:nvSpPr>
          <p:cNvPr id="12" name="TextBox 11">
            <a:extLst>
              <a:ext uri="{FF2B5EF4-FFF2-40B4-BE49-F238E27FC236}">
                <a16:creationId xmlns:a16="http://schemas.microsoft.com/office/drawing/2014/main" id="{A52296E8-6C24-3957-4212-E30502A9AED9}"/>
              </a:ext>
            </a:extLst>
          </p:cNvPr>
          <p:cNvSpPr txBox="1"/>
          <p:nvPr/>
        </p:nvSpPr>
        <p:spPr>
          <a:xfrm>
            <a:off x="7521533" y="3835294"/>
            <a:ext cx="43199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PFS by Duration of CDK4/6i: ESR1 mutant</a:t>
            </a:r>
          </a:p>
        </p:txBody>
      </p:sp>
      <p:pic>
        <p:nvPicPr>
          <p:cNvPr id="13" name="Picture 12">
            <a:extLst>
              <a:ext uri="{FF2B5EF4-FFF2-40B4-BE49-F238E27FC236}">
                <a16:creationId xmlns:a16="http://schemas.microsoft.com/office/drawing/2014/main" id="{B4DA8EA1-001D-3367-1FBA-5942C6B8BDA7}"/>
              </a:ext>
            </a:extLst>
          </p:cNvPr>
          <p:cNvPicPr>
            <a:picLocks noChangeAspect="1"/>
          </p:cNvPicPr>
          <p:nvPr/>
        </p:nvPicPr>
        <p:blipFill>
          <a:blip r:embed="rId4"/>
          <a:stretch>
            <a:fillRect/>
          </a:stretch>
        </p:blipFill>
        <p:spPr>
          <a:xfrm>
            <a:off x="6223509" y="4081711"/>
            <a:ext cx="5914703" cy="2776289"/>
          </a:xfrm>
          <a:prstGeom prst="rect">
            <a:avLst/>
          </a:prstGeom>
        </p:spPr>
      </p:pic>
      <p:sp>
        <p:nvSpPr>
          <p:cNvPr id="14" name="TextBox 13">
            <a:extLst>
              <a:ext uri="{FF2B5EF4-FFF2-40B4-BE49-F238E27FC236}">
                <a16:creationId xmlns:a16="http://schemas.microsoft.com/office/drawing/2014/main" id="{6563E9EB-2C24-FD6A-8E16-E52A5240B7D7}"/>
              </a:ext>
            </a:extLst>
          </p:cNvPr>
          <p:cNvSpPr txBox="1"/>
          <p:nvPr/>
        </p:nvSpPr>
        <p:spPr>
          <a:xfrm>
            <a:off x="118237" y="4229344"/>
            <a:ext cx="6042212" cy="2031325"/>
          </a:xfrm>
          <a:prstGeom prst="rect">
            <a:avLst/>
          </a:prstGeom>
          <a:noFill/>
          <a:ln w="19050">
            <a:solidFill>
              <a:srgbClr val="FF4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Conclusions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Hazard ratios are relatively similar in pts who received &gt;6 months prior CDK4/6i or longer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Pts with endocrine sensitive disease had remarkable PFS with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elacestrant</a:t>
            </a:r>
            <a:r>
              <a:rPr kumimoji="0" lang="en-US" sz="1800" b="0" i="0" u="none" strike="noStrike" kern="1200" cap="none" spc="0" normalizeH="0" baseline="0" noProof="0" dirty="0">
                <a:ln>
                  <a:noFill/>
                </a:ln>
                <a:solidFill>
                  <a:prstClr val="black"/>
                </a:solidFill>
                <a:effectLst/>
                <a:uLnTx/>
                <a:uFillTx/>
                <a:latin typeface="Calibri"/>
                <a:ea typeface="+mn-ea"/>
                <a:cs typeface="+mn-cs"/>
              </a:rPr>
              <a:t> alone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Benefit was more marked in the ESR1 mutant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Next steps: combinations with targeted agents (ELEVATE)</a:t>
            </a:r>
          </a:p>
        </p:txBody>
      </p:sp>
    </p:spTree>
    <p:extLst>
      <p:ext uri="{BB962C8B-B14F-4D97-AF65-F5344CB8AC3E}">
        <p14:creationId xmlns:p14="http://schemas.microsoft.com/office/powerpoint/2010/main" val="28162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4C89-E3FE-6C08-F944-CD80CD4A1290}"/>
              </a:ext>
            </a:extLst>
          </p:cNvPr>
          <p:cNvSpPr>
            <a:spLocks noGrp="1"/>
          </p:cNvSpPr>
          <p:nvPr>
            <p:ph type="title"/>
          </p:nvPr>
        </p:nvSpPr>
        <p:spPr>
          <a:xfrm>
            <a:off x="838200" y="152781"/>
            <a:ext cx="10515600" cy="1003951"/>
          </a:xfrm>
        </p:spPr>
        <p:txBody>
          <a:bodyPr>
            <a:normAutofit fontScale="90000"/>
          </a:bodyPr>
          <a:lstStyle/>
          <a:p>
            <a:r>
              <a:rPr lang="en-US" dirty="0"/>
              <a:t>SERENA-2 Phase 2 Trial: </a:t>
            </a:r>
            <a:r>
              <a:rPr lang="en-US" dirty="0" err="1"/>
              <a:t>Camizestrant</a:t>
            </a:r>
            <a:r>
              <a:rPr lang="en-US" dirty="0"/>
              <a:t> plus </a:t>
            </a:r>
            <a:r>
              <a:rPr lang="en-US" dirty="0" err="1"/>
              <a:t>Fulvestrant</a:t>
            </a:r>
            <a:endParaRPr lang="en-US" dirty="0"/>
          </a:p>
        </p:txBody>
      </p:sp>
      <p:pic>
        <p:nvPicPr>
          <p:cNvPr id="26" name="Picture 25">
            <a:extLst>
              <a:ext uri="{FF2B5EF4-FFF2-40B4-BE49-F238E27FC236}">
                <a16:creationId xmlns:a16="http://schemas.microsoft.com/office/drawing/2014/main" id="{C0D3F016-AD03-A9C7-1ECE-BB8AFEA558BC}"/>
              </a:ext>
            </a:extLst>
          </p:cNvPr>
          <p:cNvPicPr>
            <a:picLocks noChangeAspect="1"/>
          </p:cNvPicPr>
          <p:nvPr/>
        </p:nvPicPr>
        <p:blipFill>
          <a:blip r:embed="rId2"/>
          <a:stretch>
            <a:fillRect/>
          </a:stretch>
        </p:blipFill>
        <p:spPr>
          <a:xfrm>
            <a:off x="387927" y="1603333"/>
            <a:ext cx="5833918" cy="2536486"/>
          </a:xfrm>
          <a:prstGeom prst="rect">
            <a:avLst/>
          </a:prstGeom>
        </p:spPr>
      </p:pic>
      <p:sp>
        <p:nvSpPr>
          <p:cNvPr id="27" name="TextBox 26">
            <a:extLst>
              <a:ext uri="{FF2B5EF4-FFF2-40B4-BE49-F238E27FC236}">
                <a16:creationId xmlns:a16="http://schemas.microsoft.com/office/drawing/2014/main" id="{A98D7D42-9DA1-21F6-145F-91935780C16C}"/>
              </a:ext>
            </a:extLst>
          </p:cNvPr>
          <p:cNvSpPr txBox="1"/>
          <p:nvPr/>
        </p:nvSpPr>
        <p:spPr>
          <a:xfrm>
            <a:off x="251691" y="1177756"/>
            <a:ext cx="1898073" cy="923330"/>
          </a:xfrm>
          <a:prstGeom prst="rect">
            <a:avLst/>
          </a:prstGeom>
          <a:noFill/>
          <a:ln>
            <a:solidFill>
              <a:srgbClr val="FF4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Primary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endpt</a:t>
            </a:r>
            <a:r>
              <a:rPr kumimoji="0" lang="en-US" sz="1800" b="0" i="0" u="none" strike="noStrike" kern="1200" cap="none" spc="0" normalizeH="0" baseline="0" noProof="0" dirty="0">
                <a:ln>
                  <a:noFill/>
                </a:ln>
                <a:solidFill>
                  <a:prstClr val="black"/>
                </a:solidFill>
                <a:effectLst/>
                <a:uLnTx/>
                <a:uFillTx/>
                <a:latin typeface="Calibri"/>
                <a:ea typeface="+mn-ea"/>
                <a:cs typeface="+mn-cs"/>
              </a:rPr>
              <a:t>: Inv assessed PFS of each C arm to F</a:t>
            </a:r>
          </a:p>
        </p:txBody>
      </p:sp>
      <p:sp>
        <p:nvSpPr>
          <p:cNvPr id="28" name="TextBox 27">
            <a:extLst>
              <a:ext uri="{FF2B5EF4-FFF2-40B4-BE49-F238E27FC236}">
                <a16:creationId xmlns:a16="http://schemas.microsoft.com/office/drawing/2014/main" id="{8DE53858-B34E-601C-EC95-3A48B8406882}"/>
              </a:ext>
            </a:extLst>
          </p:cNvPr>
          <p:cNvSpPr txBox="1"/>
          <p:nvPr/>
        </p:nvSpPr>
        <p:spPr>
          <a:xfrm>
            <a:off x="180108" y="6335887"/>
            <a:ext cx="25825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Oliveira et al, SABCS 2022</a:t>
            </a:r>
          </a:p>
        </p:txBody>
      </p:sp>
      <p:sp>
        <p:nvSpPr>
          <p:cNvPr id="29" name="TextBox 28">
            <a:extLst>
              <a:ext uri="{FF2B5EF4-FFF2-40B4-BE49-F238E27FC236}">
                <a16:creationId xmlns:a16="http://schemas.microsoft.com/office/drawing/2014/main" id="{B566D940-1BE1-0847-28C4-FC19E8D819F5}"/>
              </a:ext>
            </a:extLst>
          </p:cNvPr>
          <p:cNvSpPr txBox="1"/>
          <p:nvPr/>
        </p:nvSpPr>
        <p:spPr>
          <a:xfrm>
            <a:off x="387927" y="4098872"/>
            <a:ext cx="583391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Demographics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90-95% white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Imbalance in liver (not visceral)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mets</a:t>
            </a:r>
            <a:r>
              <a:rPr kumimoji="0" lang="en-US" sz="1800" b="0" i="0" u="none" strike="noStrike" kern="1200" cap="none" spc="0" normalizeH="0" baseline="0" noProof="0" dirty="0">
                <a:ln>
                  <a:noFill/>
                </a:ln>
                <a:solidFill>
                  <a:prstClr val="black"/>
                </a:solidFill>
                <a:effectLst/>
                <a:uLnTx/>
                <a:uFillTx/>
                <a:latin typeface="Calibri"/>
                <a:ea typeface="+mn-ea"/>
                <a:cs typeface="+mn-cs"/>
              </a:rPr>
              <a:t>: 31 v 41 vs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Imbalance in ESR1m: 30 v 36 v 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77% one line ET, 63% prior AI; 50% prior CDK4/6i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Prior chemo for MBC: 22 v 12 v 26%</a:t>
            </a:r>
          </a:p>
        </p:txBody>
      </p:sp>
      <p:pic>
        <p:nvPicPr>
          <p:cNvPr id="30" name="Picture 29">
            <a:extLst>
              <a:ext uri="{FF2B5EF4-FFF2-40B4-BE49-F238E27FC236}">
                <a16:creationId xmlns:a16="http://schemas.microsoft.com/office/drawing/2014/main" id="{20B1FD3C-543D-0E88-9789-84AE9E1B6F25}"/>
              </a:ext>
            </a:extLst>
          </p:cNvPr>
          <p:cNvPicPr>
            <a:picLocks noChangeAspect="1"/>
          </p:cNvPicPr>
          <p:nvPr/>
        </p:nvPicPr>
        <p:blipFill>
          <a:blip r:embed="rId3"/>
          <a:stretch>
            <a:fillRect/>
          </a:stretch>
        </p:blipFill>
        <p:spPr>
          <a:xfrm>
            <a:off x="6358081" y="1257871"/>
            <a:ext cx="5833919" cy="3647377"/>
          </a:xfrm>
          <a:prstGeom prst="rect">
            <a:avLst/>
          </a:prstGeom>
        </p:spPr>
      </p:pic>
      <p:sp>
        <p:nvSpPr>
          <p:cNvPr id="32" name="TextBox 31">
            <a:extLst>
              <a:ext uri="{FF2B5EF4-FFF2-40B4-BE49-F238E27FC236}">
                <a16:creationId xmlns:a16="http://schemas.microsoft.com/office/drawing/2014/main" id="{F7992AD7-3846-F2FB-055D-25CE491FF07A}"/>
              </a:ext>
            </a:extLst>
          </p:cNvPr>
          <p:cNvSpPr txBox="1"/>
          <p:nvPr/>
        </p:nvSpPr>
        <p:spPr>
          <a:xfrm>
            <a:off x="6358081" y="4905248"/>
            <a:ext cx="5833919" cy="24468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*Statistically significant; </a:t>
            </a:r>
            <a:r>
              <a:rPr kumimoji="0" lang="en-GB" sz="1100" b="0" i="0" u="none" strike="noStrike" kern="1200" cap="none" spc="0" normalizeH="0" baseline="3000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a:t>
            </a:r>
            <a:r>
              <a:rPr kumimoji="0" lang="en-GB" sz="11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HRs</a:t>
            </a:r>
            <a:r>
              <a:rPr kumimoji="0" lang="en-GB"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adjusted for prior use of CDK4/6i and liver/lung metastases</a:t>
            </a:r>
          </a:p>
        </p:txBody>
      </p:sp>
      <p:sp>
        <p:nvSpPr>
          <p:cNvPr id="34" name="TextBox 33">
            <a:extLst>
              <a:ext uri="{FF2B5EF4-FFF2-40B4-BE49-F238E27FC236}">
                <a16:creationId xmlns:a16="http://schemas.microsoft.com/office/drawing/2014/main" id="{F75340F9-264F-E50E-245A-9015A53F7439}"/>
              </a:ext>
            </a:extLst>
          </p:cNvPr>
          <p:cNvSpPr txBox="1"/>
          <p:nvPr/>
        </p:nvSpPr>
        <p:spPr>
          <a:xfrm>
            <a:off x="6522027" y="888539"/>
            <a:ext cx="56699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Helvetica 75" panose="02000503000000020004" pitchFamily="2" charset="0"/>
                <a:ea typeface="Helvetica 75" panose="02000503000000020004" pitchFamily="2" charset="0"/>
                <a:cs typeface="Helvetica 75" panose="02000503000000020004" pitchFamily="2" charset="0"/>
              </a:rPr>
              <a:t>Primary endpoint: PFS by investigator assessment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5" name="Table 11">
            <a:extLst>
              <a:ext uri="{FF2B5EF4-FFF2-40B4-BE49-F238E27FC236}">
                <a16:creationId xmlns:a16="http://schemas.microsoft.com/office/drawing/2014/main" id="{2AAFD25C-D3A8-6364-4107-A676D70F38C2}"/>
              </a:ext>
            </a:extLst>
          </p:cNvPr>
          <p:cNvGraphicFramePr>
            <a:graphicFrameLocks noGrp="1"/>
          </p:cNvGraphicFramePr>
          <p:nvPr/>
        </p:nvGraphicFramePr>
        <p:xfrm>
          <a:off x="8170692" y="5274580"/>
          <a:ext cx="3841200" cy="1328404"/>
        </p:xfrm>
        <a:graphic>
          <a:graphicData uri="http://schemas.openxmlformats.org/drawingml/2006/table">
            <a:tbl>
              <a:tblPr firstRow="1" bandRow="1">
                <a:tableStyleId>{C083E6E3-FA7D-4D7B-A595-EF9225AFEA82}</a:tableStyleId>
              </a:tblPr>
              <a:tblGrid>
                <a:gridCol w="1044000">
                  <a:extLst>
                    <a:ext uri="{9D8B030D-6E8A-4147-A177-3AD203B41FA5}">
                      <a16:colId xmlns:a16="http://schemas.microsoft.com/office/drawing/2014/main" val="2952613261"/>
                    </a:ext>
                  </a:extLst>
                </a:gridCol>
                <a:gridCol w="932400">
                  <a:extLst>
                    <a:ext uri="{9D8B030D-6E8A-4147-A177-3AD203B41FA5}">
                      <a16:colId xmlns:a16="http://schemas.microsoft.com/office/drawing/2014/main" val="2178175948"/>
                    </a:ext>
                  </a:extLst>
                </a:gridCol>
                <a:gridCol w="932400">
                  <a:extLst>
                    <a:ext uri="{9D8B030D-6E8A-4147-A177-3AD203B41FA5}">
                      <a16:colId xmlns:a16="http://schemas.microsoft.com/office/drawing/2014/main" val="1506157191"/>
                    </a:ext>
                  </a:extLst>
                </a:gridCol>
                <a:gridCol w="932400">
                  <a:extLst>
                    <a:ext uri="{9D8B030D-6E8A-4147-A177-3AD203B41FA5}">
                      <a16:colId xmlns:a16="http://schemas.microsoft.com/office/drawing/2014/main" val="1987345410"/>
                    </a:ext>
                  </a:extLst>
                </a:gridCol>
              </a:tblGrid>
              <a:tr h="140208">
                <a:tc>
                  <a:txBody>
                    <a:bodyPr/>
                    <a:lstStyle/>
                    <a:p>
                      <a:pPr marL="0" marR="0" lvl="0" indent="0" algn="l" defTabSz="914400" rtl="0" eaLnBrk="1" fontAlgn="base" latinLnBrk="0" hangingPunct="1">
                        <a:lnSpc>
                          <a:spcPct val="100000"/>
                        </a:lnSpc>
                        <a:spcBef>
                          <a:spcPts val="0"/>
                        </a:spcBef>
                        <a:spcAft>
                          <a:spcPts val="0"/>
                        </a:spcAft>
                        <a:buClrTx/>
                        <a:buSzTx/>
                        <a:buFontTx/>
                        <a:buNone/>
                        <a:tabLst/>
                      </a:pPr>
                      <a:endParaRPr kumimoji="0" lang="en-GB" sz="1000" b="1" i="0" u="none" strike="noStrike" kern="1200" cap="none" spc="0" normalizeH="0" baseline="0">
                        <a:ln>
                          <a:noFill/>
                        </a:ln>
                        <a:solidFill>
                          <a:schemeClr val="bg1"/>
                        </a:solidFill>
                        <a:effectLst/>
                        <a:latin typeface="Helvetica 75" panose="02000503000000020004" pitchFamily="2" charset="0"/>
                        <a:ea typeface="Helvetica 75" panose="02000503000000020004" pitchFamily="2" charset="0"/>
                        <a:cs typeface="Helvetica 75" panose="02000503000000020004" pitchFamily="2" charset="0"/>
                      </a:endParaRPr>
                    </a:p>
                  </a:txBody>
                  <a:tcPr marL="36000" marR="36000" marT="27002" marB="27002" anchor="ctr" horzOverflow="overflow">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hangingPunct="1">
                        <a:lnSpc>
                          <a:spcPct val="100000"/>
                        </a:lnSpc>
                        <a:spcBef>
                          <a:spcPts val="0"/>
                        </a:spcBef>
                        <a:spcAft>
                          <a:spcPts val="0"/>
                        </a:spcAft>
                        <a:buFontTx/>
                        <a:buNone/>
                      </a:pPr>
                      <a:r>
                        <a:rPr kumimoji="0" lang="en-GB" sz="1000" b="1" u="none" strike="noStrike" kern="1200" cap="none" spc="0" baseline="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 75 (n=74)</a:t>
                      </a:r>
                    </a:p>
                  </a:txBody>
                  <a:tcPr marL="36000" marR="360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0C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1" u="none" strike="noStrike" kern="1200" cap="none" spc="0" baseline="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 150  (n=73)</a:t>
                      </a:r>
                    </a:p>
                  </a:txBody>
                  <a:tcPr marL="36000" marR="3600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93279"/>
                    </a:solidFill>
                  </a:tcPr>
                </a:tc>
                <a:tc>
                  <a:txBody>
                    <a:bodyPr/>
                    <a:lstStyle/>
                    <a:p>
                      <a:pPr marL="0" marR="0" lvl="0" indent="0" algn="ctr" defTabSz="457200" rtl="0" eaLnBrk="1" fontAlgn="auto" hangingPunct="1">
                        <a:lnSpc>
                          <a:spcPct val="100000"/>
                        </a:lnSpc>
                        <a:spcBef>
                          <a:spcPts val="0"/>
                        </a:spcBef>
                        <a:spcAft>
                          <a:spcPts val="0"/>
                        </a:spcAft>
                        <a:buFontTx/>
                        <a:buNone/>
                      </a:pPr>
                      <a:r>
                        <a:rPr kumimoji="0" lang="en-GB" sz="1000" b="1" u="none" strike="noStrike" kern="1200" cap="none" spc="0" baseline="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F (n=73)</a:t>
                      </a:r>
                    </a:p>
                  </a:txBody>
                  <a:tcPr marL="36000" marR="3600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0413"/>
                    </a:solidFill>
                  </a:tcPr>
                </a:tc>
                <a:extLst>
                  <a:ext uri="{0D108BD9-81ED-4DB2-BD59-A6C34878D82A}">
                    <a16:rowId xmlns:a16="http://schemas.microsoft.com/office/drawing/2014/main" val="319313612"/>
                  </a:ext>
                </a:extLst>
              </a:tr>
              <a:tr h="180000">
                <a:tc>
                  <a:txBody>
                    <a:bodyPr/>
                    <a:lstStyle/>
                    <a:p>
                      <a:pPr marL="0" marR="0" lvl="0" indent="0" algn="l" defTabSz="457200" rtl="0" eaLnBrk="1" fontAlgn="auto" hangingPunct="1">
                        <a:lnSpc>
                          <a:spcPct val="100000"/>
                        </a:lnSpc>
                        <a:spcBef>
                          <a:spcPts val="0"/>
                        </a:spcBef>
                        <a:spcAft>
                          <a:spcPts val="0"/>
                        </a:spcAft>
                        <a:buFontTx/>
                        <a:buNone/>
                      </a:pPr>
                      <a: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Events [n (%)]</a:t>
                      </a:r>
                      <a:endParaRPr kumimoji="0" lang="en-GB" sz="1000" b="1" i="0"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endParaRP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39 (52.7)</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33 (45.2)</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53 (72.6)</a:t>
                      </a:r>
                    </a:p>
                  </a:txBody>
                  <a:tcPr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6172773"/>
                  </a:ext>
                </a:extLst>
              </a:tr>
              <a:tr h="244800">
                <a:tc>
                  <a:txBody>
                    <a:bodyPr/>
                    <a:lstStyle/>
                    <a:p>
                      <a:pPr marL="0" marR="0" lvl="0" indent="0" algn="l" defTabSz="457200" rtl="0" eaLnBrk="1" fontAlgn="auto" hangingPunct="1">
                        <a:lnSpc>
                          <a:spcPct val="100000"/>
                        </a:lnSpc>
                        <a:spcBef>
                          <a:spcPts val="0"/>
                        </a:spcBef>
                        <a:spcAft>
                          <a:spcPts val="0"/>
                        </a:spcAft>
                        <a:buFontTx/>
                        <a:buNone/>
                      </a:pPr>
                      <a: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Median PFS, months </a:t>
                      </a:r>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(90% CI)</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 </a:t>
                      </a:r>
                      <a:endParaRPr kumimoji="0" lang="en-GB" sz="1000" b="1" i="0"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endParaRP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7.4 </a:t>
                      </a:r>
                      <a:b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(4.5-10.9)</a:t>
                      </a:r>
                      <a:endParaRPr kumimoji="0" lang="en-GB" sz="1000" b="0" i="0" u="none" strike="noStrike" kern="1200" cap="none" spc="0"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12.7 </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(9.3-18.4)               </a:t>
                      </a:r>
                      <a:endParaRPr kumimoji="0" lang="en-GB" sz="10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3.7 </a:t>
                      </a:r>
                      <a:b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000" b="0" i="0" kern="120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(2.0-3.8)</a:t>
                      </a:r>
                      <a:endParaRPr kumimoji="0" lang="en-GB" sz="1000" b="0" i="0" u="none" strike="noStrike" kern="1200" cap="none" spc="0" normalizeH="0" baseline="0" noProof="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txBody>
                  <a:tcPr marL="36000" marR="36000" marT="0" marB="0" anchor="ctr" horzOverflow="overflow">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650516"/>
                  </a:ext>
                </a:extLst>
              </a:tr>
              <a:tr h="24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Adjusted HR </a:t>
                      </a:r>
                      <a:b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br>
                      <a:r>
                        <a:rPr kumimoji="0" lang="en-GB" sz="1000" b="1"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(90% CI)</a:t>
                      </a:r>
                      <a:r>
                        <a:rPr kumimoji="0" lang="en-GB" sz="1000" b="1" u="none" strike="noStrike" kern="1200" cap="none" spc="0" baseline="30000">
                          <a:solidFill>
                            <a:schemeClr val="tx1"/>
                          </a:solidFill>
                          <a:latin typeface="Helvetica 75" panose="02000503000000020004" pitchFamily="2" charset="0"/>
                          <a:ea typeface="Helvetica 75" panose="02000503000000020004" pitchFamily="2" charset="0"/>
                          <a:cs typeface="Helvetica 75" panose="02000503000000020004" pitchFamily="2" charset="0"/>
                        </a:rPr>
                        <a:t>a</a:t>
                      </a:r>
                      <a:endParaRPr kumimoji="0" lang="en-GB" sz="1000" b="1" i="0" u="none" strike="noStrike" kern="1200" cap="none" spc="0" baseline="30000">
                        <a:solidFill>
                          <a:schemeClr val="tx1"/>
                        </a:solidFill>
                        <a:latin typeface="Helvetica 75" panose="02000503000000020004" pitchFamily="2" charset="0"/>
                        <a:ea typeface="Helvetica 75" panose="02000503000000020004" pitchFamily="2" charset="0"/>
                        <a:cs typeface="Helvetica 75" panose="02000503000000020004" pitchFamily="2" charset="0"/>
                      </a:endParaRP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0.56 </a:t>
                      </a:r>
                      <a:br>
                        <a:rPr kumimoji="0" lang="en-GB" sz="1000" b="0" i="0" u="none" strike="noStrike" kern="1200" cap="none" spc="0"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kumimoji="0" lang="en-GB" sz="1000" b="0" i="0" u="none" strike="noStrike" kern="1200" cap="none" spc="0"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(0.39-0.80)</a:t>
                      </a: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GB" sz="1000" b="0" i="0" u="none" strike="noStrike" cap="none"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0.47 </a:t>
                      </a:r>
                      <a:br>
                        <a:rPr kumimoji="0" lang="en-GB" sz="1000" b="0" i="0" u="none" strike="noStrike" cap="none"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kumimoji="0" lang="en-GB" sz="1000" b="0" i="0" u="none" strike="noStrike" cap="none"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(0.33-0.68)</a:t>
                      </a: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0" u="none" strike="noStrike" cap="none"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36000" marR="36000" marT="0" marB="0" anchor="ctr" horzOverflow="overflow">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174053"/>
                  </a:ext>
                </a:extLst>
              </a:tr>
              <a:tr h="18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baseline="0">
                          <a:solidFill>
                            <a:schemeClr val="tx1"/>
                          </a:solidFill>
                          <a:latin typeface="Helvetica 75" panose="02000503000000020004" pitchFamily="2" charset="0"/>
                          <a:ea typeface="Helvetica 75" panose="02000503000000020004" pitchFamily="2" charset="0"/>
                          <a:cs typeface="Helvetica 75" panose="02000503000000020004" pitchFamily="2" charset="0"/>
                        </a:rPr>
                        <a:t>P value</a:t>
                      </a: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0" u="none" strike="noStrike" kern="1200" cap="none" spc="0"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0.0079*</a:t>
                      </a: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GB" sz="1000" b="0" i="0" u="none" strike="noStrike" cap="none" normalizeH="0" baseline="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0.0004*</a:t>
                      </a:r>
                    </a:p>
                  </a:txBody>
                  <a:tcPr marL="36000" marR="36000"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0" u="none" strike="noStrike" cap="none" normalizeH="0" baseline="0" dirty="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36000" marR="36000" marT="0" marB="0" anchor="ctr" horzOverflow="overflow">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8051091"/>
                  </a:ext>
                </a:extLst>
              </a:tr>
            </a:tbl>
          </a:graphicData>
        </a:graphic>
      </p:graphicFrame>
      <p:sp>
        <p:nvSpPr>
          <p:cNvPr id="36" name="TextBox 35">
            <a:extLst>
              <a:ext uri="{FF2B5EF4-FFF2-40B4-BE49-F238E27FC236}">
                <a16:creationId xmlns:a16="http://schemas.microsoft.com/office/drawing/2014/main" id="{3DFF1BC5-B5B0-3D13-FAA5-C219AB155926}"/>
              </a:ext>
            </a:extLst>
          </p:cNvPr>
          <p:cNvSpPr txBox="1"/>
          <p:nvPr/>
        </p:nvSpPr>
        <p:spPr>
          <a:xfrm>
            <a:off x="6096000" y="5320224"/>
            <a:ext cx="1911928" cy="1200329"/>
          </a:xfrm>
          <a:prstGeom prst="rect">
            <a:avLst/>
          </a:prstGeom>
          <a:noFill/>
          <a:ln>
            <a:solidFill>
              <a:srgbClr val="FF4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PFS by BICR: Significant discordance with inv PFS for 150 mg</a:t>
            </a:r>
          </a:p>
        </p:txBody>
      </p:sp>
    </p:spTree>
    <p:extLst>
      <p:ext uri="{BB962C8B-B14F-4D97-AF65-F5344CB8AC3E}">
        <p14:creationId xmlns:p14="http://schemas.microsoft.com/office/powerpoint/2010/main" val="8450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460435-1302-DC51-A27D-92E441D11122}"/>
              </a:ext>
            </a:extLst>
          </p:cNvPr>
          <p:cNvSpPr>
            <a:spLocks noGrp="1"/>
          </p:cNvSpPr>
          <p:nvPr>
            <p:ph idx="1"/>
          </p:nvPr>
        </p:nvSpPr>
        <p:spPr>
          <a:xfrm>
            <a:off x="8212467" y="673100"/>
            <a:ext cx="3917191" cy="5626099"/>
          </a:xfrm>
        </p:spPr>
        <p:txBody>
          <a:bodyPr>
            <a:normAutofit fontScale="92500" lnSpcReduction="10000"/>
          </a:bodyPr>
          <a:lstStyle/>
          <a:p>
            <a:pPr marL="0" indent="0">
              <a:buNone/>
            </a:pPr>
            <a:r>
              <a:rPr lang="en-US" sz="2600" dirty="0"/>
              <a:t>Biomarkers</a:t>
            </a:r>
          </a:p>
          <a:p>
            <a:r>
              <a:rPr lang="en-US" sz="1800" dirty="0" err="1"/>
              <a:t>Camizestrant</a:t>
            </a:r>
            <a:r>
              <a:rPr lang="en-US" sz="1800" dirty="0"/>
              <a:t> reduced ESR1 </a:t>
            </a:r>
            <a:r>
              <a:rPr lang="en-US" sz="1800" dirty="0" err="1"/>
              <a:t>ctDNA</a:t>
            </a:r>
            <a:r>
              <a:rPr lang="en-US" sz="1800" dirty="0"/>
              <a:t> to near zero by C2D1</a:t>
            </a:r>
            <a:endParaRPr lang="en-US" dirty="0"/>
          </a:p>
          <a:p>
            <a:pPr marL="0" indent="0">
              <a:buNone/>
            </a:pPr>
            <a:r>
              <a:rPr lang="en-US" sz="2600" dirty="0"/>
              <a:t>Safety</a:t>
            </a:r>
          </a:p>
          <a:p>
            <a:r>
              <a:rPr lang="en-US" sz="1800" dirty="0"/>
              <a:t>Very low rate discontinuation</a:t>
            </a:r>
          </a:p>
          <a:p>
            <a:r>
              <a:rPr lang="en-US" sz="1800" dirty="0"/>
              <a:t>Interruption TRAEs ~med 7 days: ~10%</a:t>
            </a:r>
          </a:p>
          <a:p>
            <a:r>
              <a:rPr lang="en-US" sz="1800" dirty="0"/>
              <a:t>Very low rate of grade 3 AEs</a:t>
            </a:r>
          </a:p>
          <a:p>
            <a:r>
              <a:rPr lang="en-US" sz="1800" dirty="0"/>
              <a:t>All grade AEs (low-high dose):</a:t>
            </a:r>
          </a:p>
          <a:p>
            <a:pPr lvl="1"/>
            <a:r>
              <a:rPr lang="en-US" sz="1800" dirty="0"/>
              <a:t>Photopsia: 12-25%</a:t>
            </a:r>
          </a:p>
          <a:p>
            <a:pPr lvl="1"/>
            <a:r>
              <a:rPr lang="en-US" sz="1800" dirty="0"/>
              <a:t>Sinus bradycardia: 5-26%</a:t>
            </a:r>
          </a:p>
          <a:p>
            <a:pPr lvl="1"/>
            <a:r>
              <a:rPr lang="en-US" sz="1800" dirty="0"/>
              <a:t>More fatigue, arthralgia, AST/ALT elevation at higher dose</a:t>
            </a:r>
          </a:p>
          <a:p>
            <a:r>
              <a:rPr lang="en-US" sz="2600" dirty="0"/>
              <a:t>Conclusion</a:t>
            </a:r>
          </a:p>
          <a:p>
            <a:pPr lvl="1"/>
            <a:r>
              <a:rPr lang="en-US" sz="1900" dirty="0"/>
              <a:t>Met its primary endpoint</a:t>
            </a:r>
          </a:p>
          <a:p>
            <a:pPr lvl="1"/>
            <a:r>
              <a:rPr lang="en-US" sz="1900" dirty="0"/>
              <a:t>No comment about dosing or imbalance in specific factors</a:t>
            </a:r>
          </a:p>
          <a:p>
            <a:pPr lvl="2"/>
            <a:r>
              <a:rPr lang="en-US" sz="1900" dirty="0"/>
              <a:t>Ph 3 trials ongoing</a:t>
            </a:r>
          </a:p>
          <a:p>
            <a:pPr lvl="2"/>
            <a:r>
              <a:rPr lang="en-US" sz="1900" dirty="0"/>
              <a:t>Dose: 75 mg</a:t>
            </a:r>
            <a:endParaRPr lang="en-US" sz="2600" dirty="0"/>
          </a:p>
        </p:txBody>
      </p:sp>
      <p:pic>
        <p:nvPicPr>
          <p:cNvPr id="4" name="Picture 3">
            <a:extLst>
              <a:ext uri="{FF2B5EF4-FFF2-40B4-BE49-F238E27FC236}">
                <a16:creationId xmlns:a16="http://schemas.microsoft.com/office/drawing/2014/main" id="{ADD2133F-85C4-EFED-A2AE-4510C44A63FC}"/>
              </a:ext>
            </a:extLst>
          </p:cNvPr>
          <p:cNvPicPr>
            <a:picLocks noChangeAspect="1"/>
          </p:cNvPicPr>
          <p:nvPr/>
        </p:nvPicPr>
        <p:blipFill>
          <a:blip r:embed="rId2"/>
          <a:stretch>
            <a:fillRect/>
          </a:stretch>
        </p:blipFill>
        <p:spPr>
          <a:xfrm>
            <a:off x="131617" y="126418"/>
            <a:ext cx="7772400" cy="2670474"/>
          </a:xfrm>
          <a:prstGeom prst="rect">
            <a:avLst/>
          </a:prstGeom>
        </p:spPr>
      </p:pic>
      <p:pic>
        <p:nvPicPr>
          <p:cNvPr id="5" name="Picture 4">
            <a:extLst>
              <a:ext uri="{FF2B5EF4-FFF2-40B4-BE49-F238E27FC236}">
                <a16:creationId xmlns:a16="http://schemas.microsoft.com/office/drawing/2014/main" id="{90CBA409-C6F4-966F-8F40-8474DFF09381}"/>
              </a:ext>
            </a:extLst>
          </p:cNvPr>
          <p:cNvPicPr>
            <a:picLocks noChangeAspect="1"/>
          </p:cNvPicPr>
          <p:nvPr/>
        </p:nvPicPr>
        <p:blipFill>
          <a:blip r:embed="rId3"/>
          <a:stretch>
            <a:fillRect/>
          </a:stretch>
        </p:blipFill>
        <p:spPr>
          <a:xfrm>
            <a:off x="131617" y="2935438"/>
            <a:ext cx="7772400" cy="2670474"/>
          </a:xfrm>
          <a:prstGeom prst="rect">
            <a:avLst/>
          </a:prstGeom>
        </p:spPr>
      </p:pic>
      <p:graphicFrame>
        <p:nvGraphicFramePr>
          <p:cNvPr id="6" name="Table 11">
            <a:extLst>
              <a:ext uri="{FF2B5EF4-FFF2-40B4-BE49-F238E27FC236}">
                <a16:creationId xmlns:a16="http://schemas.microsoft.com/office/drawing/2014/main" id="{7BC47948-0B27-82AA-383C-8AB6C29A8DAB}"/>
              </a:ext>
            </a:extLst>
          </p:cNvPr>
          <p:cNvGraphicFramePr>
            <a:graphicFrameLocks noGrp="1"/>
          </p:cNvGraphicFramePr>
          <p:nvPr/>
        </p:nvGraphicFramePr>
        <p:xfrm>
          <a:off x="1096473" y="5684964"/>
          <a:ext cx="3852000" cy="1275600"/>
        </p:xfrm>
        <a:graphic>
          <a:graphicData uri="http://schemas.openxmlformats.org/drawingml/2006/table">
            <a:tbl>
              <a:tblPr firstRow="1" bandRow="1">
                <a:tableStyleId>{C083E6E3-FA7D-4D7B-A595-EF9225AFEA82}</a:tableStyleId>
              </a:tblPr>
              <a:tblGrid>
                <a:gridCol w="1044000">
                  <a:extLst>
                    <a:ext uri="{9D8B030D-6E8A-4147-A177-3AD203B41FA5}">
                      <a16:colId xmlns:a16="http://schemas.microsoft.com/office/drawing/2014/main" val="2952613261"/>
                    </a:ext>
                  </a:extLst>
                </a:gridCol>
                <a:gridCol w="936000">
                  <a:extLst>
                    <a:ext uri="{9D8B030D-6E8A-4147-A177-3AD203B41FA5}">
                      <a16:colId xmlns:a16="http://schemas.microsoft.com/office/drawing/2014/main" val="2178175948"/>
                    </a:ext>
                  </a:extLst>
                </a:gridCol>
                <a:gridCol w="936000">
                  <a:extLst>
                    <a:ext uri="{9D8B030D-6E8A-4147-A177-3AD203B41FA5}">
                      <a16:colId xmlns:a16="http://schemas.microsoft.com/office/drawing/2014/main" val="1506157191"/>
                    </a:ext>
                  </a:extLst>
                </a:gridCol>
                <a:gridCol w="936000">
                  <a:extLst>
                    <a:ext uri="{9D8B030D-6E8A-4147-A177-3AD203B41FA5}">
                      <a16:colId xmlns:a16="http://schemas.microsoft.com/office/drawing/2014/main" val="1987345410"/>
                    </a:ext>
                  </a:extLst>
                </a:gridCol>
              </a:tblGrid>
              <a:tr h="165600">
                <a:tc>
                  <a:txBody>
                    <a:bodyPr/>
                    <a:lstStyle/>
                    <a:p>
                      <a:pPr algn="l" rtl="0" fontAlgn="auto"/>
                      <a:r>
                        <a:rPr lang="en-GB" sz="1000" b="1" i="0" u="none" strike="noStrike">
                          <a:solidFill>
                            <a:srgbClr val="3F4444"/>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 75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(n=43)</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0C9"/>
                    </a:solid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 150 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(n=43)</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93279"/>
                    </a:solid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F 500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(n=43)</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0413"/>
                    </a:solidFill>
                  </a:tcPr>
                </a:tc>
                <a:extLst>
                  <a:ext uri="{0D108BD9-81ED-4DB2-BD59-A6C34878D82A}">
                    <a16:rowId xmlns:a16="http://schemas.microsoft.com/office/drawing/2014/main" val="319313612"/>
                  </a:ext>
                </a:extLst>
              </a:tr>
              <a:tr h="2088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Events [n (%)]</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31 (72.1)</a:t>
                      </a:r>
                      <a:endParaRPr lang="en-GB"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32 (74.4)</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39 (90.7)</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018564"/>
                  </a:ext>
                </a:extLst>
              </a:tr>
              <a:tr h="2088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Median PFS, months (90% CI)</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7.2 </a:t>
                      </a:r>
                    </a:p>
                    <a:p>
                      <a:pPr algn="ctr" rtl="0" fontAlgn="base"/>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(3.6-11.1)</a:t>
                      </a:r>
                      <a:endParaRPr lang="en-GB"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5.6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(3.7-9.1)</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2.0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(1.9-3.6)</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6172773"/>
                  </a:ext>
                </a:extLst>
              </a:tr>
              <a:tr h="2088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Adjusted HR </a:t>
                      </a:r>
                      <a:b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br>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(90% CI)</a:t>
                      </a:r>
                      <a:r>
                        <a:rPr lang="en-GB" sz="1000" b="1" i="0" u="none" strike="noStrike" baseline="3000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3600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0.43 </a:t>
                      </a:r>
                      <a:b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(0.28-0.65)</a:t>
                      </a:r>
                      <a:endParaRPr lang="en-GB"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0.55 </a:t>
                      </a:r>
                      <a:b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GB"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(0.37-0.82)</a:t>
                      </a:r>
                      <a:endParaRPr lang="en-GB"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1000" b="0" i="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650516"/>
                  </a:ext>
                </a:extLst>
              </a:tr>
            </a:tbl>
          </a:graphicData>
        </a:graphic>
      </p:graphicFrame>
      <p:sp>
        <p:nvSpPr>
          <p:cNvPr id="8" name="TextBox 7">
            <a:extLst>
              <a:ext uri="{FF2B5EF4-FFF2-40B4-BE49-F238E27FC236}">
                <a16:creationId xmlns:a16="http://schemas.microsoft.com/office/drawing/2014/main" id="{B9B460E8-24D9-6A93-A07E-E22CDA7AA133}"/>
              </a:ext>
            </a:extLst>
          </p:cNvPr>
          <p:cNvSpPr txBox="1"/>
          <p:nvPr/>
        </p:nvSpPr>
        <p:spPr>
          <a:xfrm>
            <a:off x="62342" y="5849197"/>
            <a:ext cx="997528" cy="738664"/>
          </a:xfrm>
          <a:prstGeom prst="rect">
            <a:avLst/>
          </a:prstGeom>
          <a:noFill/>
          <a:ln w="19050">
            <a:solidFill>
              <a:srgbClr val="FF4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Liver and/or lung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mets</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BA477A6-C669-04C4-7758-9DE04E1E35D5}"/>
              </a:ext>
            </a:extLst>
          </p:cNvPr>
          <p:cNvSpPr txBox="1"/>
          <p:nvPr/>
        </p:nvSpPr>
        <p:spPr>
          <a:xfrm>
            <a:off x="1307824" y="5559792"/>
            <a:ext cx="4872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YES</a:t>
            </a:r>
          </a:p>
        </p:txBody>
      </p:sp>
      <p:sp>
        <p:nvSpPr>
          <p:cNvPr id="11" name="TextBox 10">
            <a:extLst>
              <a:ext uri="{FF2B5EF4-FFF2-40B4-BE49-F238E27FC236}">
                <a16:creationId xmlns:a16="http://schemas.microsoft.com/office/drawing/2014/main" id="{5B5D019F-2A59-902A-82CD-085D11528C6E}"/>
              </a:ext>
            </a:extLst>
          </p:cNvPr>
          <p:cNvSpPr txBox="1"/>
          <p:nvPr/>
        </p:nvSpPr>
        <p:spPr>
          <a:xfrm>
            <a:off x="5232827" y="5559792"/>
            <a:ext cx="4587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a:t>
            </a:r>
          </a:p>
        </p:txBody>
      </p:sp>
      <p:sp>
        <p:nvSpPr>
          <p:cNvPr id="12" name="TextBox 11">
            <a:extLst>
              <a:ext uri="{FF2B5EF4-FFF2-40B4-BE49-F238E27FC236}">
                <a16:creationId xmlns:a16="http://schemas.microsoft.com/office/drawing/2014/main" id="{848A35B0-9F38-9B9F-FC79-9CC9CAF88E87}"/>
              </a:ext>
            </a:extLst>
          </p:cNvPr>
          <p:cNvSpPr txBox="1"/>
          <p:nvPr/>
        </p:nvSpPr>
        <p:spPr>
          <a:xfrm>
            <a:off x="10488173" y="6587861"/>
            <a:ext cx="16562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Oliveira et al, SABCS 2022</a:t>
            </a:r>
          </a:p>
        </p:txBody>
      </p:sp>
      <p:graphicFrame>
        <p:nvGraphicFramePr>
          <p:cNvPr id="2" name="Table 11">
            <a:extLst>
              <a:ext uri="{FF2B5EF4-FFF2-40B4-BE49-F238E27FC236}">
                <a16:creationId xmlns:a16="http://schemas.microsoft.com/office/drawing/2014/main" id="{75C5180B-C499-F29B-0EEF-6771ADE4FEE9}"/>
              </a:ext>
            </a:extLst>
          </p:cNvPr>
          <p:cNvGraphicFramePr>
            <a:graphicFrameLocks noGrp="1"/>
          </p:cNvGraphicFramePr>
          <p:nvPr/>
        </p:nvGraphicFramePr>
        <p:xfrm>
          <a:off x="5059067" y="5684964"/>
          <a:ext cx="3852000" cy="1123200"/>
        </p:xfrm>
        <a:graphic>
          <a:graphicData uri="http://schemas.openxmlformats.org/drawingml/2006/table">
            <a:tbl>
              <a:tblPr firstRow="1" bandRow="1">
                <a:tableStyleId>{C083E6E3-FA7D-4D7B-A595-EF9225AFEA82}</a:tableStyleId>
              </a:tblPr>
              <a:tblGrid>
                <a:gridCol w="1044000">
                  <a:extLst>
                    <a:ext uri="{9D8B030D-6E8A-4147-A177-3AD203B41FA5}">
                      <a16:colId xmlns:a16="http://schemas.microsoft.com/office/drawing/2014/main" val="2952613261"/>
                    </a:ext>
                  </a:extLst>
                </a:gridCol>
                <a:gridCol w="936000">
                  <a:extLst>
                    <a:ext uri="{9D8B030D-6E8A-4147-A177-3AD203B41FA5}">
                      <a16:colId xmlns:a16="http://schemas.microsoft.com/office/drawing/2014/main" val="2178175948"/>
                    </a:ext>
                  </a:extLst>
                </a:gridCol>
                <a:gridCol w="936000">
                  <a:extLst>
                    <a:ext uri="{9D8B030D-6E8A-4147-A177-3AD203B41FA5}">
                      <a16:colId xmlns:a16="http://schemas.microsoft.com/office/drawing/2014/main" val="1506157191"/>
                    </a:ext>
                  </a:extLst>
                </a:gridCol>
                <a:gridCol w="936000">
                  <a:extLst>
                    <a:ext uri="{9D8B030D-6E8A-4147-A177-3AD203B41FA5}">
                      <a16:colId xmlns:a16="http://schemas.microsoft.com/office/drawing/2014/main" val="1987345410"/>
                    </a:ext>
                  </a:extLst>
                </a:gridCol>
              </a:tblGrid>
              <a:tr h="165600">
                <a:tc>
                  <a:txBody>
                    <a:bodyPr/>
                    <a:lstStyle/>
                    <a:p>
                      <a:pPr algn="l" rtl="0" fontAlgn="auto"/>
                      <a:r>
                        <a:rPr lang="en-GB" sz="1000" b="1" i="0" u="none" strike="noStrike">
                          <a:solidFill>
                            <a:srgbClr val="3F4444"/>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 75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(n=31)</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EA0C9"/>
                    </a:solid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C</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 150 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(n=30)</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93279"/>
                    </a:solidFill>
                  </a:tcPr>
                </a:tc>
                <a:tc>
                  <a:txBody>
                    <a:bodyPr/>
                    <a:lstStyle/>
                    <a:p>
                      <a:pPr algn="ctr" rtl="0" fontAlgn="base"/>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F 500 </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r>
                        <a:rPr lang="en-GB" sz="1000" b="1" i="0" u="none" strike="noStrike">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(n=30)</a:t>
                      </a:r>
                      <a:r>
                        <a:rPr lang="en-GB" sz="1000" b="1" i="0">
                          <a:solidFill>
                            <a:schemeClr val="bg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30413"/>
                    </a:solidFill>
                  </a:tcPr>
                </a:tc>
                <a:extLst>
                  <a:ext uri="{0D108BD9-81ED-4DB2-BD59-A6C34878D82A}">
                    <a16:rowId xmlns:a16="http://schemas.microsoft.com/office/drawing/2014/main" val="319313612"/>
                  </a:ext>
                </a:extLst>
              </a:tr>
              <a:tr h="2088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Events [n (%)]</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19 (61.3)</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19 (63.3)</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19 (63.3)</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018564"/>
                  </a:ext>
                </a:extLst>
              </a:tr>
              <a:tr h="2124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Median PFS, months (90% CI)</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5.5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(3.7-15.0)</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14.5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(5.6-17.2)</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9.2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(3.7-18.7)</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6172773"/>
                  </a:ext>
                </a:extLst>
              </a:tr>
              <a:tr h="212400">
                <a:tc>
                  <a:txBody>
                    <a:bodyPr/>
                    <a:lstStyle/>
                    <a:p>
                      <a:pPr algn="l" rtl="0" fontAlgn="base"/>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Adjusted HR </a:t>
                      </a:r>
                      <a:b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br>
                      <a:r>
                        <a:rPr lang="en-GB" sz="1000" b="1" i="0" u="none" strike="noStrike">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(90% CI)</a:t>
                      </a:r>
                      <a:r>
                        <a:rPr lang="en-GB" sz="1000" b="1" i="0" u="none" strike="noStrike" baseline="3000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a:t>
                      </a:r>
                      <a:r>
                        <a:rPr lang="en-GB" sz="1000" b="1" i="0">
                          <a:solidFill>
                            <a:schemeClr val="tx1"/>
                          </a:solidFill>
                          <a:effectLst/>
                          <a:latin typeface="Helvetica 75" panose="02000503000000020004" pitchFamily="2" charset="0"/>
                          <a:ea typeface="Helvetica 75" panose="02000503000000020004" pitchFamily="2" charset="0"/>
                          <a:cs typeface="Helvetica 75" panose="02000503000000020004" pitchFamily="2" charset="0"/>
                        </a:rPr>
                        <a:t>​</a:t>
                      </a:r>
                    </a:p>
                  </a:txBody>
                  <a:tcPr marL="0" marR="0" marT="0" marB="0" anchor="ctr">
                    <a:lnL w="635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0.99 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(0.57-1.69)</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0.91 </a:t>
                      </a:r>
                      <a:b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1000" b="0" i="0" u="none" strike="noStrike">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(0.53-1.56)</a:t>
                      </a:r>
                      <a:endParaRPr lang="en-US" sz="1000" b="0" i="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000" b="0" i="0" u="none" strike="noStrike"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sz="1000" b="0" i="0" dirty="0">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0" marR="0" marT="0" marB="0" anchor="ctr">
                    <a:lnL w="952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650516"/>
                  </a:ext>
                </a:extLst>
              </a:tr>
            </a:tbl>
          </a:graphicData>
        </a:graphic>
      </p:graphicFrame>
    </p:spTree>
    <p:extLst>
      <p:ext uri="{BB962C8B-B14F-4D97-AF65-F5344CB8AC3E}">
        <p14:creationId xmlns:p14="http://schemas.microsoft.com/office/powerpoint/2010/main" val="176975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p:bldP spid="1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10B7-69B2-0EE0-88DE-28913E9F5BDD}"/>
              </a:ext>
            </a:extLst>
          </p:cNvPr>
          <p:cNvSpPr>
            <a:spLocks noGrp="1"/>
          </p:cNvSpPr>
          <p:nvPr>
            <p:ph type="title"/>
          </p:nvPr>
        </p:nvSpPr>
        <p:spPr>
          <a:xfrm>
            <a:off x="622300" y="179060"/>
            <a:ext cx="10515600" cy="1003951"/>
          </a:xfrm>
        </p:spPr>
        <p:txBody>
          <a:bodyPr/>
          <a:lstStyle/>
          <a:p>
            <a:r>
              <a:rPr lang="en-US" dirty="0" err="1"/>
              <a:t>Imlunestrant</a:t>
            </a:r>
            <a:r>
              <a:rPr lang="en-US" dirty="0"/>
              <a:t>: Phase </a:t>
            </a:r>
            <a:r>
              <a:rPr lang="en-US" dirty="0" err="1"/>
              <a:t>Ia</a:t>
            </a:r>
            <a:r>
              <a:rPr lang="en-US" dirty="0"/>
              <a:t>/b Trial</a:t>
            </a:r>
          </a:p>
        </p:txBody>
      </p:sp>
      <p:sp>
        <p:nvSpPr>
          <p:cNvPr id="3" name="Content Placeholder 2">
            <a:extLst>
              <a:ext uri="{FF2B5EF4-FFF2-40B4-BE49-F238E27FC236}">
                <a16:creationId xmlns:a16="http://schemas.microsoft.com/office/drawing/2014/main" id="{F990C535-AD84-42E9-D68A-673E2F22BF25}"/>
              </a:ext>
            </a:extLst>
          </p:cNvPr>
          <p:cNvSpPr>
            <a:spLocks noGrp="1"/>
          </p:cNvSpPr>
          <p:nvPr>
            <p:ph idx="1"/>
          </p:nvPr>
        </p:nvSpPr>
        <p:spPr>
          <a:xfrm>
            <a:off x="5975801" y="4666397"/>
            <a:ext cx="6049102" cy="1731964"/>
          </a:xfrm>
          <a:ln>
            <a:solidFill>
              <a:srgbClr val="FF40FF"/>
            </a:solidFill>
          </a:ln>
        </p:spPr>
        <p:txBody>
          <a:bodyPr>
            <a:normAutofit lnSpcReduction="10000"/>
          </a:bodyPr>
          <a:lstStyle/>
          <a:p>
            <a:r>
              <a:rPr lang="en-US" sz="2000" dirty="0"/>
              <a:t>PFS: small number of events; 80% prog free at 12 </a:t>
            </a:r>
            <a:r>
              <a:rPr lang="en-US" sz="2000" dirty="0" err="1"/>
              <a:t>mos</a:t>
            </a:r>
            <a:endParaRPr lang="en-US" sz="2000" dirty="0"/>
          </a:p>
          <a:p>
            <a:r>
              <a:rPr lang="en-US" sz="2000" dirty="0" err="1"/>
              <a:t>ctDNA</a:t>
            </a:r>
            <a:r>
              <a:rPr lang="en-US" sz="2000" dirty="0"/>
              <a:t>: ORR/PFS </a:t>
            </a:r>
            <a:r>
              <a:rPr lang="en-US" sz="2000" dirty="0" err="1"/>
              <a:t>assoc</a:t>
            </a:r>
            <a:r>
              <a:rPr lang="en-US" sz="2000" dirty="0"/>
              <a:t> with decline</a:t>
            </a:r>
          </a:p>
          <a:p>
            <a:r>
              <a:rPr lang="en-US" sz="2000" dirty="0"/>
              <a:t>No PK drug interaction with </a:t>
            </a:r>
            <a:r>
              <a:rPr lang="en-US" sz="2000" dirty="0" err="1"/>
              <a:t>abemaciclib</a:t>
            </a:r>
            <a:endParaRPr lang="en-US" sz="2000" dirty="0"/>
          </a:p>
          <a:p>
            <a:r>
              <a:rPr lang="en-US" sz="2000" dirty="0"/>
              <a:t>Phase III trials ongoing in metastatic and adjuvant settings</a:t>
            </a:r>
          </a:p>
        </p:txBody>
      </p:sp>
      <p:pic>
        <p:nvPicPr>
          <p:cNvPr id="5" name="Picture 4">
            <a:extLst>
              <a:ext uri="{FF2B5EF4-FFF2-40B4-BE49-F238E27FC236}">
                <a16:creationId xmlns:a16="http://schemas.microsoft.com/office/drawing/2014/main" id="{4FC93110-81A9-DC69-9CE4-66EEE534B75E}"/>
              </a:ext>
            </a:extLst>
          </p:cNvPr>
          <p:cNvPicPr>
            <a:picLocks noChangeAspect="1"/>
          </p:cNvPicPr>
          <p:nvPr/>
        </p:nvPicPr>
        <p:blipFill>
          <a:blip r:embed="rId2"/>
          <a:stretch>
            <a:fillRect/>
          </a:stretch>
        </p:blipFill>
        <p:spPr>
          <a:xfrm>
            <a:off x="141137" y="1397000"/>
            <a:ext cx="5291794" cy="862486"/>
          </a:xfrm>
          <a:prstGeom prst="rect">
            <a:avLst/>
          </a:prstGeom>
        </p:spPr>
      </p:pic>
      <p:sp>
        <p:nvSpPr>
          <p:cNvPr id="6" name="TextBox 5">
            <a:extLst>
              <a:ext uri="{FF2B5EF4-FFF2-40B4-BE49-F238E27FC236}">
                <a16:creationId xmlns:a16="http://schemas.microsoft.com/office/drawing/2014/main" id="{2968D035-0F9F-D549-1B56-C3D336EF416E}"/>
              </a:ext>
            </a:extLst>
          </p:cNvPr>
          <p:cNvSpPr txBox="1"/>
          <p:nvPr/>
        </p:nvSpPr>
        <p:spPr>
          <a:xfrm>
            <a:off x="119639" y="2292723"/>
            <a:ext cx="33062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&lt;</a:t>
            </a:r>
            <a:r>
              <a:rPr kumimoji="0" lang="en-US" sz="1400" b="0" i="0" u="none" strike="noStrike" kern="1200" cap="none" spc="0" normalizeH="0" baseline="0" noProof="0" dirty="0">
                <a:ln>
                  <a:noFill/>
                </a:ln>
                <a:solidFill>
                  <a:prstClr val="black"/>
                </a:solidFill>
                <a:effectLst/>
                <a:uLnTx/>
                <a:uFillTx/>
                <a:latin typeface="Calibri"/>
                <a:ea typeface="+mn-ea"/>
                <a:cs typeface="+mn-cs"/>
              </a:rPr>
              <a:t>1 prior therapy for MBC, no prior CDK4/6i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ET sensitive disease (</a:t>
            </a:r>
            <a:r>
              <a:rPr kumimoji="0" lang="en-US" sz="1400" b="0" i="0" u="sng" strike="noStrike" kern="1200" cap="none" spc="0" normalizeH="0" baseline="0" noProof="0" dirty="0">
                <a:ln>
                  <a:noFill/>
                </a:ln>
                <a:solidFill>
                  <a:prstClr val="black"/>
                </a:solidFill>
                <a:effectLst/>
                <a:uLnTx/>
                <a:uFillTx/>
                <a:latin typeface="Calibri"/>
                <a:ea typeface="+mn-ea"/>
                <a:cs typeface="+mn-cs"/>
              </a:rPr>
              <a:t>&gt;</a:t>
            </a:r>
            <a:r>
              <a:rPr kumimoji="0" lang="en-US" sz="1400" b="0" i="0" u="none" strike="noStrike" kern="1200" cap="none" spc="0" normalizeH="0" baseline="0" noProof="0" dirty="0">
                <a:ln>
                  <a:noFill/>
                </a:ln>
                <a:solidFill>
                  <a:prstClr val="black"/>
                </a:solidFill>
                <a:effectLst/>
                <a:uLnTx/>
                <a:uFillTx/>
                <a:latin typeface="Calibri"/>
                <a:ea typeface="+mn-ea"/>
                <a:cs typeface="+mn-cs"/>
              </a:rPr>
              <a:t>24 weeks on ET)</a:t>
            </a:r>
          </a:p>
        </p:txBody>
      </p:sp>
      <p:sp>
        <p:nvSpPr>
          <p:cNvPr id="7" name="TextBox 6">
            <a:extLst>
              <a:ext uri="{FF2B5EF4-FFF2-40B4-BE49-F238E27FC236}">
                <a16:creationId xmlns:a16="http://schemas.microsoft.com/office/drawing/2014/main" id="{6B1592AE-CD65-FC96-5650-2E5D08AAF43A}"/>
              </a:ext>
            </a:extLst>
          </p:cNvPr>
          <p:cNvSpPr txBox="1"/>
          <p:nvPr/>
        </p:nvSpPr>
        <p:spPr>
          <a:xfrm>
            <a:off x="141137" y="2819738"/>
            <a:ext cx="3000881" cy="3693319"/>
          </a:xfrm>
          <a:prstGeom prst="rect">
            <a:avLst/>
          </a:prstGeom>
          <a:noFill/>
          <a:ln>
            <a:solidFill>
              <a:srgbClr val="FF4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Demographics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ESR1m: 7 v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Visceral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mets</a:t>
            </a:r>
            <a:r>
              <a:rPr kumimoji="0" lang="en-US" sz="1800" b="0" i="0" u="none" strike="noStrike" kern="1200" cap="none" spc="0" normalizeH="0" baseline="0" noProof="0" dirty="0">
                <a:ln>
                  <a:noFill/>
                </a:ln>
                <a:solidFill>
                  <a:prstClr val="black"/>
                </a:solidFill>
                <a:effectLst/>
                <a:uLnTx/>
                <a:uFillTx/>
                <a:latin typeface="Calibri"/>
                <a:ea typeface="+mn-ea"/>
                <a:cs typeface="+mn-cs"/>
              </a:rPr>
              <a:t>: 50 v 65%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 novo: 19 v 33%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Measurable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dse</a:t>
            </a:r>
            <a:r>
              <a:rPr kumimoji="0" lang="en-US" sz="1800" b="0" i="0" u="none" strike="noStrike" kern="1200" cap="none" spc="0" normalizeH="0" baseline="0" noProof="0" dirty="0">
                <a:ln>
                  <a:noFill/>
                </a:ln>
                <a:solidFill>
                  <a:prstClr val="black"/>
                </a:solidFill>
                <a:effectLst/>
                <a:uLnTx/>
                <a:uFillTx/>
                <a:latin typeface="Calibri"/>
                <a:ea typeface="+mn-ea"/>
                <a:cs typeface="+mn-cs"/>
              </a:rPr>
              <a:t>: 67 v 79%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70%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Rxd</a:t>
            </a:r>
            <a:r>
              <a:rPr kumimoji="0" lang="en-US" sz="1800" b="0" i="0" u="none" strike="noStrike" kern="1200" cap="none" spc="0" normalizeH="0" baseline="0" noProof="0" dirty="0">
                <a:ln>
                  <a:noFill/>
                </a:ln>
                <a:solidFill>
                  <a:prstClr val="black"/>
                </a:solidFill>
                <a:effectLst/>
                <a:uLnTx/>
                <a:uFillTx/>
                <a:latin typeface="Calibri"/>
                <a:ea typeface="+mn-ea"/>
                <a:cs typeface="+mn-cs"/>
              </a:rPr>
              <a:t> in first line; 10% prior chemo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Recurrence &lt;12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mo</a:t>
            </a:r>
            <a:r>
              <a:rPr kumimoji="0" lang="en-US" sz="1800" b="0" i="0" u="none" strike="noStrike" kern="1200" cap="none" spc="0" normalizeH="0" baseline="0" noProof="0" dirty="0">
                <a:ln>
                  <a:noFill/>
                </a:ln>
                <a:solidFill>
                  <a:prstClr val="black"/>
                </a:solidFill>
                <a:effectLst/>
                <a:uLnTx/>
                <a:uFillTx/>
                <a:latin typeface="Calibri"/>
                <a:ea typeface="+mn-ea"/>
                <a:cs typeface="+mn-cs"/>
              </a:rPr>
              <a:t> adj Rx: 67 v 44%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RP2D</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Imlunestrant</a:t>
            </a:r>
            <a:r>
              <a:rPr kumimoji="0" lang="en-US" sz="1800" b="0" i="0" u="none" strike="noStrike" kern="1200" cap="none" spc="0" normalizeH="0" baseline="0" noProof="0" dirty="0">
                <a:ln>
                  <a:noFill/>
                </a:ln>
                <a:solidFill>
                  <a:prstClr val="black"/>
                </a:solidFill>
                <a:effectLst/>
                <a:uLnTx/>
                <a:uFillTx/>
                <a:latin typeface="Calibri"/>
                <a:ea typeface="+mn-ea"/>
                <a:cs typeface="+mn-cs"/>
              </a:rPr>
              <a:t> combined with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abemaciclib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150 mg BID</a:t>
            </a:r>
          </a:p>
        </p:txBody>
      </p:sp>
      <p:sp>
        <p:nvSpPr>
          <p:cNvPr id="8" name="TextBox 7">
            <a:extLst>
              <a:ext uri="{FF2B5EF4-FFF2-40B4-BE49-F238E27FC236}">
                <a16:creationId xmlns:a16="http://schemas.microsoft.com/office/drawing/2014/main" id="{0141B3D1-F7CC-A549-E3B6-D49A4AB6EDEA}"/>
              </a:ext>
            </a:extLst>
          </p:cNvPr>
          <p:cNvSpPr txBox="1"/>
          <p:nvPr/>
        </p:nvSpPr>
        <p:spPr>
          <a:xfrm>
            <a:off x="3479293" y="1102795"/>
            <a:ext cx="6286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N=42</a:t>
            </a:r>
          </a:p>
        </p:txBody>
      </p:sp>
      <p:sp>
        <p:nvSpPr>
          <p:cNvPr id="9" name="TextBox 8">
            <a:extLst>
              <a:ext uri="{FF2B5EF4-FFF2-40B4-BE49-F238E27FC236}">
                <a16:creationId xmlns:a16="http://schemas.microsoft.com/office/drawing/2014/main" id="{76179A7E-FE44-637C-0285-6F307AE9373B}"/>
              </a:ext>
            </a:extLst>
          </p:cNvPr>
          <p:cNvSpPr txBox="1"/>
          <p:nvPr/>
        </p:nvSpPr>
        <p:spPr>
          <a:xfrm>
            <a:off x="3479293" y="1616904"/>
            <a:ext cx="6286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N=43</a:t>
            </a:r>
          </a:p>
        </p:txBody>
      </p:sp>
      <p:sp>
        <p:nvSpPr>
          <p:cNvPr id="10" name="TextBox 9">
            <a:extLst>
              <a:ext uri="{FF2B5EF4-FFF2-40B4-BE49-F238E27FC236}">
                <a16:creationId xmlns:a16="http://schemas.microsoft.com/office/drawing/2014/main" id="{CF04277F-4F89-284C-0092-E5D50BBF5533}"/>
              </a:ext>
            </a:extLst>
          </p:cNvPr>
          <p:cNvSpPr txBox="1"/>
          <p:nvPr/>
        </p:nvSpPr>
        <p:spPr>
          <a:xfrm>
            <a:off x="3142018" y="2823840"/>
            <a:ext cx="2585131" cy="3139321"/>
          </a:xfrm>
          <a:prstGeom prst="rect">
            <a:avLst/>
          </a:prstGeom>
          <a:noFill/>
          <a:ln>
            <a:solidFill>
              <a:srgbClr val="FF4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Safety (all/gr3, averaged)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Diarrhea: 92/10%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Nausea: 59/0%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Neutropenia: 41/14%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D/C for TRAE: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Dose reduction for AE: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Both: 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Abema</a:t>
            </a:r>
            <a:r>
              <a:rPr kumimoji="0" lang="en-US" sz="1800" b="0" i="0" u="none" strike="noStrike" kern="1200" cap="none" spc="0" normalizeH="0" baseline="0" noProof="0" dirty="0">
                <a:ln>
                  <a:noFill/>
                </a:ln>
                <a:solidFill>
                  <a:prstClr val="black"/>
                </a:solidFill>
                <a:effectLst/>
                <a:uLnTx/>
                <a:uFillTx/>
                <a:latin typeface="Calibri"/>
                <a:ea typeface="+mn-ea"/>
                <a:cs typeface="+mn-cs"/>
              </a:rPr>
              <a:t>: 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4556BCD-C01B-F6C4-E454-A8C49F7A05A2}"/>
              </a:ext>
            </a:extLst>
          </p:cNvPr>
          <p:cNvPicPr>
            <a:picLocks noChangeAspect="1"/>
          </p:cNvPicPr>
          <p:nvPr/>
        </p:nvPicPr>
        <p:blipFill>
          <a:blip r:embed="rId3"/>
          <a:stretch>
            <a:fillRect/>
          </a:stretch>
        </p:blipFill>
        <p:spPr>
          <a:xfrm>
            <a:off x="5548103" y="1120938"/>
            <a:ext cx="6524258" cy="1269707"/>
          </a:xfrm>
          <a:prstGeom prst="rect">
            <a:avLst/>
          </a:prstGeom>
        </p:spPr>
      </p:pic>
      <p:sp>
        <p:nvSpPr>
          <p:cNvPr id="18" name="Rectangle 17">
            <a:extLst>
              <a:ext uri="{FF2B5EF4-FFF2-40B4-BE49-F238E27FC236}">
                <a16:creationId xmlns:a16="http://schemas.microsoft.com/office/drawing/2014/main" id="{6FB2B142-A6E6-40D5-F57E-DCEFA5522F1E}"/>
              </a:ext>
            </a:extLst>
          </p:cNvPr>
          <p:cNvSpPr/>
          <p:nvPr/>
        </p:nvSpPr>
        <p:spPr>
          <a:xfrm>
            <a:off x="5548103" y="1531567"/>
            <a:ext cx="6524258" cy="169277"/>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A75592B-FCA9-1F76-75F1-39A5A2E637AD}"/>
              </a:ext>
            </a:extLst>
          </p:cNvPr>
          <p:cNvSpPr txBox="1"/>
          <p:nvPr/>
        </p:nvSpPr>
        <p:spPr>
          <a:xfrm>
            <a:off x="3479293" y="6513057"/>
            <a:ext cx="2520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Jhaveri</a:t>
            </a:r>
            <a:r>
              <a:rPr kumimoji="0" lang="en-US" sz="1800" b="0" i="0" u="none" strike="noStrike" kern="1200" cap="none" spc="0" normalizeH="0" baseline="0" noProof="0" dirty="0">
                <a:ln>
                  <a:noFill/>
                </a:ln>
                <a:solidFill>
                  <a:prstClr val="black"/>
                </a:solidFill>
                <a:effectLst/>
                <a:uLnTx/>
                <a:uFillTx/>
                <a:latin typeface="Calibri"/>
                <a:ea typeface="+mn-ea"/>
                <a:cs typeface="+mn-cs"/>
              </a:rPr>
              <a:t> et al, SABCS 2022</a:t>
            </a:r>
          </a:p>
        </p:txBody>
      </p:sp>
      <p:pic>
        <p:nvPicPr>
          <p:cNvPr id="22" name="Picture 21">
            <a:extLst>
              <a:ext uri="{FF2B5EF4-FFF2-40B4-BE49-F238E27FC236}">
                <a16:creationId xmlns:a16="http://schemas.microsoft.com/office/drawing/2014/main" id="{60BE3353-5BBE-E9D0-3B51-B4E45B1B5038}"/>
              </a:ext>
            </a:extLst>
          </p:cNvPr>
          <p:cNvPicPr>
            <a:picLocks noChangeAspect="1"/>
          </p:cNvPicPr>
          <p:nvPr/>
        </p:nvPicPr>
        <p:blipFill>
          <a:blip r:embed="rId4"/>
          <a:stretch>
            <a:fillRect/>
          </a:stretch>
        </p:blipFill>
        <p:spPr>
          <a:xfrm>
            <a:off x="6464853" y="2301475"/>
            <a:ext cx="5070999" cy="2017254"/>
          </a:xfrm>
          <a:prstGeom prst="rect">
            <a:avLst/>
          </a:prstGeom>
        </p:spPr>
      </p:pic>
    </p:spTree>
    <p:extLst>
      <p:ext uri="{BB962C8B-B14F-4D97-AF65-F5344CB8AC3E}">
        <p14:creationId xmlns:p14="http://schemas.microsoft.com/office/powerpoint/2010/main" val="20561850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8D37-A88C-0DF0-5BC7-E4FF822DE22C}"/>
              </a:ext>
            </a:extLst>
          </p:cNvPr>
          <p:cNvSpPr>
            <a:spLocks noGrp="1"/>
          </p:cNvSpPr>
          <p:nvPr>
            <p:ph type="title"/>
          </p:nvPr>
        </p:nvSpPr>
        <p:spPr>
          <a:xfrm>
            <a:off x="1011253" y="177296"/>
            <a:ext cx="10515600" cy="1003951"/>
          </a:xfrm>
        </p:spPr>
        <p:txBody>
          <a:bodyPr/>
          <a:lstStyle/>
          <a:p>
            <a:pPr algn="ctr"/>
            <a:r>
              <a:rPr lang="en-US" dirty="0"/>
              <a:t>Additional Phase III SERD Trials for MBC: Examples</a:t>
            </a:r>
          </a:p>
        </p:txBody>
      </p:sp>
      <p:pic>
        <p:nvPicPr>
          <p:cNvPr id="19" name="Picture 18">
            <a:extLst>
              <a:ext uri="{FF2B5EF4-FFF2-40B4-BE49-F238E27FC236}">
                <a16:creationId xmlns:a16="http://schemas.microsoft.com/office/drawing/2014/main" id="{724064F5-063D-CC1B-F2E7-9CFDDACEEEA7}"/>
              </a:ext>
            </a:extLst>
          </p:cNvPr>
          <p:cNvPicPr>
            <a:picLocks noChangeAspect="1"/>
          </p:cNvPicPr>
          <p:nvPr/>
        </p:nvPicPr>
        <p:blipFill>
          <a:blip r:embed="rId2"/>
          <a:stretch>
            <a:fillRect/>
          </a:stretch>
        </p:blipFill>
        <p:spPr>
          <a:xfrm>
            <a:off x="6745663" y="1181247"/>
            <a:ext cx="5376795" cy="2338479"/>
          </a:xfrm>
          <a:prstGeom prst="rect">
            <a:avLst/>
          </a:prstGeom>
        </p:spPr>
      </p:pic>
      <p:pic>
        <p:nvPicPr>
          <p:cNvPr id="20" name="Picture 19">
            <a:extLst>
              <a:ext uri="{FF2B5EF4-FFF2-40B4-BE49-F238E27FC236}">
                <a16:creationId xmlns:a16="http://schemas.microsoft.com/office/drawing/2014/main" id="{DF35929A-BBC3-206E-6C51-D760236B73A7}"/>
              </a:ext>
            </a:extLst>
          </p:cNvPr>
          <p:cNvPicPr>
            <a:picLocks noChangeAspect="1"/>
          </p:cNvPicPr>
          <p:nvPr/>
        </p:nvPicPr>
        <p:blipFill>
          <a:blip r:embed="rId3"/>
          <a:stretch>
            <a:fillRect/>
          </a:stretch>
        </p:blipFill>
        <p:spPr>
          <a:xfrm>
            <a:off x="69542" y="1551875"/>
            <a:ext cx="6753143" cy="2338479"/>
          </a:xfrm>
          <a:prstGeom prst="rect">
            <a:avLst/>
          </a:prstGeom>
        </p:spPr>
      </p:pic>
      <p:pic>
        <p:nvPicPr>
          <p:cNvPr id="21" name="Picture 20">
            <a:extLst>
              <a:ext uri="{FF2B5EF4-FFF2-40B4-BE49-F238E27FC236}">
                <a16:creationId xmlns:a16="http://schemas.microsoft.com/office/drawing/2014/main" id="{BC45F8EA-0347-ADF4-B8D7-0CD393799347}"/>
              </a:ext>
            </a:extLst>
          </p:cNvPr>
          <p:cNvPicPr>
            <a:picLocks noChangeAspect="1"/>
          </p:cNvPicPr>
          <p:nvPr/>
        </p:nvPicPr>
        <p:blipFill>
          <a:blip r:embed="rId4"/>
          <a:stretch>
            <a:fillRect/>
          </a:stretch>
        </p:blipFill>
        <p:spPr>
          <a:xfrm>
            <a:off x="231718" y="4161717"/>
            <a:ext cx="5547487" cy="2338479"/>
          </a:xfrm>
          <a:prstGeom prst="rect">
            <a:avLst/>
          </a:prstGeom>
        </p:spPr>
      </p:pic>
      <p:sp>
        <p:nvSpPr>
          <p:cNvPr id="23" name="TextBox 22">
            <a:extLst>
              <a:ext uri="{FF2B5EF4-FFF2-40B4-BE49-F238E27FC236}">
                <a16:creationId xmlns:a16="http://schemas.microsoft.com/office/drawing/2014/main" id="{4AA3C22B-8EA3-EB3D-E1C1-DE0AA4A18087}"/>
              </a:ext>
            </a:extLst>
          </p:cNvPr>
          <p:cNvSpPr txBox="1"/>
          <p:nvPr/>
        </p:nvSpPr>
        <p:spPr>
          <a:xfrm>
            <a:off x="170813" y="1135729"/>
            <a:ext cx="60982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EMBER-3</a:t>
            </a:r>
          </a:p>
        </p:txBody>
      </p:sp>
      <p:pic>
        <p:nvPicPr>
          <p:cNvPr id="24" name="Imagen 1">
            <a:extLst>
              <a:ext uri="{FF2B5EF4-FFF2-40B4-BE49-F238E27FC236}">
                <a16:creationId xmlns:a16="http://schemas.microsoft.com/office/drawing/2014/main" id="{ED4DC8F0-F656-50FD-478C-5ADD7F7F45DE}"/>
              </a:ext>
            </a:extLst>
          </p:cNvPr>
          <p:cNvPicPr>
            <a:picLocks noChangeAspect="1"/>
          </p:cNvPicPr>
          <p:nvPr/>
        </p:nvPicPr>
        <p:blipFill>
          <a:blip r:embed="rId5"/>
          <a:stretch>
            <a:fillRect/>
          </a:stretch>
        </p:blipFill>
        <p:spPr>
          <a:xfrm>
            <a:off x="5971539" y="4161717"/>
            <a:ext cx="6150919" cy="2518987"/>
          </a:xfrm>
          <a:prstGeom prst="rect">
            <a:avLst/>
          </a:prstGeom>
        </p:spPr>
      </p:pic>
      <p:sp>
        <p:nvSpPr>
          <p:cNvPr id="25" name="TextBox 24">
            <a:extLst>
              <a:ext uri="{FF2B5EF4-FFF2-40B4-BE49-F238E27FC236}">
                <a16:creationId xmlns:a16="http://schemas.microsoft.com/office/drawing/2014/main" id="{6F96331D-C23E-8A71-72E7-752250CBE5AA}"/>
              </a:ext>
            </a:extLst>
          </p:cNvPr>
          <p:cNvSpPr txBox="1"/>
          <p:nvPr/>
        </p:nvSpPr>
        <p:spPr>
          <a:xfrm>
            <a:off x="5971539" y="3700052"/>
            <a:ext cx="14392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SERENA-6</a:t>
            </a:r>
          </a:p>
        </p:txBody>
      </p:sp>
    </p:spTree>
    <p:extLst>
      <p:ext uri="{BB962C8B-B14F-4D97-AF65-F5344CB8AC3E}">
        <p14:creationId xmlns:p14="http://schemas.microsoft.com/office/powerpoint/2010/main" val="41057789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B2B4-8E31-8864-5A95-44D40140D698}"/>
              </a:ext>
            </a:extLst>
          </p:cNvPr>
          <p:cNvSpPr>
            <a:spLocks noGrp="1"/>
          </p:cNvSpPr>
          <p:nvPr>
            <p:ph type="title"/>
          </p:nvPr>
        </p:nvSpPr>
        <p:spPr>
          <a:xfrm>
            <a:off x="247845" y="226558"/>
            <a:ext cx="11815347" cy="789956"/>
          </a:xfrm>
        </p:spPr>
        <p:txBody>
          <a:bodyPr>
            <a:normAutofit fontScale="90000"/>
          </a:bodyPr>
          <a:lstStyle/>
          <a:p>
            <a:r>
              <a:rPr lang="en-US" dirty="0"/>
              <a:t>ARV-471 (PROTAC ER Degrader): VERITAC Phase II Expansion Trial</a:t>
            </a:r>
          </a:p>
        </p:txBody>
      </p:sp>
      <p:sp>
        <p:nvSpPr>
          <p:cNvPr id="3" name="Content Placeholder 2">
            <a:extLst>
              <a:ext uri="{FF2B5EF4-FFF2-40B4-BE49-F238E27FC236}">
                <a16:creationId xmlns:a16="http://schemas.microsoft.com/office/drawing/2014/main" id="{52092035-82A1-0F84-BF80-A92F4885AFD3}"/>
              </a:ext>
            </a:extLst>
          </p:cNvPr>
          <p:cNvSpPr>
            <a:spLocks noGrp="1"/>
          </p:cNvSpPr>
          <p:nvPr>
            <p:ph sz="half" idx="1"/>
          </p:nvPr>
        </p:nvSpPr>
        <p:spPr>
          <a:xfrm>
            <a:off x="247845" y="1184704"/>
            <a:ext cx="6810277"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ARV-471 directly binds an E3 ubiquitin ligase and ER to trigger ubiquitination of ER then proteasomal degradation</a:t>
            </a:r>
          </a:p>
          <a:p>
            <a:r>
              <a:rPr lang="en-US" sz="2400" u="sng" dirty="0">
                <a:solidFill>
                  <a:schemeClr val="tx1"/>
                </a:solidFill>
                <a:latin typeface="Arial" panose="020B0604020202020204" pitchFamily="34" charset="0"/>
                <a:cs typeface="Arial" panose="020B0604020202020204" pitchFamily="34" charset="0"/>
              </a:rPr>
              <a:t>&gt;</a:t>
            </a:r>
            <a:r>
              <a:rPr lang="en-US" sz="2400" dirty="0">
                <a:solidFill>
                  <a:schemeClr val="tx1"/>
                </a:solidFill>
                <a:latin typeface="Arial" panose="020B0604020202020204" pitchFamily="34" charset="0"/>
                <a:cs typeface="Arial" panose="020B0604020202020204" pitchFamily="34" charset="0"/>
              </a:rPr>
              <a:t>1 ET for MBC, a CDK4/6i</a:t>
            </a:r>
          </a:p>
          <a:p>
            <a:pPr lvl="1"/>
            <a:r>
              <a:rPr lang="en-US" dirty="0">
                <a:solidFill>
                  <a:schemeClr val="tx1"/>
                </a:solidFill>
                <a:latin typeface="Arial" panose="020B0604020202020204" pitchFamily="34" charset="0"/>
                <a:cs typeface="Arial" panose="020B0604020202020204" pitchFamily="34" charset="0"/>
              </a:rPr>
              <a:t>35 pts at 200mg/d; 36 pts at 500 mg/d</a:t>
            </a:r>
          </a:p>
          <a:p>
            <a:pPr lvl="1"/>
            <a:r>
              <a:rPr lang="en-US" dirty="0">
                <a:solidFill>
                  <a:schemeClr val="tx1"/>
                </a:solidFill>
                <a:latin typeface="Arial" panose="020B0604020202020204" pitchFamily="34" charset="0"/>
                <a:cs typeface="Arial" panose="020B0604020202020204" pitchFamily="34" charset="0"/>
              </a:rPr>
              <a:t>58% ESR1 mutations; 79% prior </a:t>
            </a:r>
            <a:r>
              <a:rPr lang="en-US" dirty="0" err="1">
                <a:solidFill>
                  <a:schemeClr val="tx1"/>
                </a:solidFill>
                <a:latin typeface="Arial" panose="020B0604020202020204" pitchFamily="34" charset="0"/>
                <a:cs typeface="Arial" panose="020B0604020202020204" pitchFamily="34" charset="0"/>
              </a:rPr>
              <a:t>fulvestrant</a:t>
            </a:r>
            <a:r>
              <a:rPr lang="en-US" dirty="0">
                <a:solidFill>
                  <a:schemeClr val="tx1"/>
                </a:solidFill>
                <a:latin typeface="Arial" panose="020B0604020202020204" pitchFamily="34" charset="0"/>
                <a:cs typeface="Arial" panose="020B0604020202020204" pitchFamily="34" charset="0"/>
              </a:rPr>
              <a:t>, 45% liver </a:t>
            </a:r>
            <a:r>
              <a:rPr lang="en-US" dirty="0" err="1">
                <a:solidFill>
                  <a:schemeClr val="tx1"/>
                </a:solidFill>
                <a:latin typeface="Arial" panose="020B0604020202020204" pitchFamily="34" charset="0"/>
                <a:cs typeface="Arial" panose="020B0604020202020204" pitchFamily="34" charset="0"/>
              </a:rPr>
              <a:t>mets</a:t>
            </a:r>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8" name="Content Placeholder 7">
            <a:extLst>
              <a:ext uri="{FF2B5EF4-FFF2-40B4-BE49-F238E27FC236}">
                <a16:creationId xmlns:a16="http://schemas.microsoft.com/office/drawing/2014/main" id="{2252E8E0-4FEA-0C14-06E3-31FDDA39AFF4}"/>
              </a:ext>
            </a:extLst>
          </p:cNvPr>
          <p:cNvSpPr>
            <a:spLocks noGrp="1"/>
          </p:cNvSpPr>
          <p:nvPr>
            <p:ph sz="half" idx="2"/>
          </p:nvPr>
        </p:nvSpPr>
        <p:spPr>
          <a:xfrm>
            <a:off x="7010400" y="1135886"/>
            <a:ext cx="5181600"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Primary toxicities: fatigue, nausea, but </a:t>
            </a:r>
            <a:r>
              <a:rPr lang="en-US" sz="2400" u="sng" dirty="0">
                <a:solidFill>
                  <a:schemeClr val="tx1"/>
                </a:solidFill>
                <a:latin typeface="Arial" panose="020B0604020202020204" pitchFamily="34" charset="0"/>
                <a:cs typeface="Arial" panose="020B0604020202020204" pitchFamily="34" charset="0"/>
              </a:rPr>
              <a:t>&lt;</a:t>
            </a:r>
            <a:r>
              <a:rPr lang="en-US" sz="2400" dirty="0">
                <a:solidFill>
                  <a:schemeClr val="tx1"/>
                </a:solidFill>
                <a:latin typeface="Arial" panose="020B0604020202020204" pitchFamily="34" charset="0"/>
                <a:cs typeface="Arial" panose="020B0604020202020204" pitchFamily="34" charset="0"/>
              </a:rPr>
              <a:t>grade 2</a:t>
            </a:r>
          </a:p>
          <a:p>
            <a:r>
              <a:rPr lang="en-US" sz="2400" dirty="0">
                <a:solidFill>
                  <a:schemeClr val="tx1"/>
                </a:solidFill>
                <a:latin typeface="Arial" panose="020B0604020202020204" pitchFamily="34" charset="0"/>
                <a:cs typeface="Arial" panose="020B0604020202020204" pitchFamily="34" charset="0"/>
              </a:rPr>
              <a:t>PFS</a:t>
            </a:r>
          </a:p>
          <a:p>
            <a:endParaRPr lang="en-US" dirty="0"/>
          </a:p>
        </p:txBody>
      </p:sp>
      <p:sp>
        <p:nvSpPr>
          <p:cNvPr id="4" name="TextBox 3">
            <a:extLst>
              <a:ext uri="{FF2B5EF4-FFF2-40B4-BE49-F238E27FC236}">
                <a16:creationId xmlns:a16="http://schemas.microsoft.com/office/drawing/2014/main" id="{2733DB3C-5F86-9D54-26D5-5890152FA8BB}"/>
              </a:ext>
            </a:extLst>
          </p:cNvPr>
          <p:cNvSpPr txBox="1"/>
          <p:nvPr/>
        </p:nvSpPr>
        <p:spPr>
          <a:xfrm>
            <a:off x="8851392" y="6415516"/>
            <a:ext cx="3262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Hurvitz, </a:t>
            </a:r>
            <a:r>
              <a:rPr kumimoji="0" lang="en-US" sz="1800" b="1" i="0" u="none" strike="noStrike" kern="1200" cap="none" spc="0" normalizeH="0" baseline="0" noProof="0" dirty="0">
                <a:ln>
                  <a:noFill/>
                </a:ln>
                <a:solidFill>
                  <a:prstClr val="black"/>
                </a:solidFill>
                <a:effectLst/>
                <a:uLnTx/>
                <a:uFillTx/>
                <a:latin typeface="Calibri"/>
                <a:ea typeface="+mn-ea"/>
                <a:cs typeface="+mn-cs"/>
              </a:rPr>
              <a:t>Schott</a:t>
            </a:r>
            <a:r>
              <a:rPr kumimoji="0" lang="en-US" sz="1800" b="0" i="0" u="none" strike="noStrike" kern="1200" cap="none" spc="0" normalizeH="0" baseline="0" noProof="0" dirty="0">
                <a:ln>
                  <a:noFill/>
                </a:ln>
                <a:solidFill>
                  <a:prstClr val="black"/>
                </a:solidFill>
                <a:effectLst/>
                <a:uLnTx/>
                <a:uFillTx/>
                <a:latin typeface="Calibri"/>
                <a:ea typeface="+mn-ea"/>
                <a:cs typeface="+mn-cs"/>
              </a:rPr>
              <a:t> et al, SABCS 2022</a:t>
            </a:r>
          </a:p>
        </p:txBody>
      </p:sp>
      <p:pic>
        <p:nvPicPr>
          <p:cNvPr id="7" name="Picture 6">
            <a:extLst>
              <a:ext uri="{FF2B5EF4-FFF2-40B4-BE49-F238E27FC236}">
                <a16:creationId xmlns:a16="http://schemas.microsoft.com/office/drawing/2014/main" id="{1295FBC5-7BC2-0DD2-9919-435F50FC3D57}"/>
              </a:ext>
            </a:extLst>
          </p:cNvPr>
          <p:cNvPicPr>
            <a:picLocks noChangeAspect="1"/>
          </p:cNvPicPr>
          <p:nvPr/>
        </p:nvPicPr>
        <p:blipFill>
          <a:blip r:embed="rId2"/>
          <a:stretch>
            <a:fillRect/>
          </a:stretch>
        </p:blipFill>
        <p:spPr>
          <a:xfrm>
            <a:off x="247845" y="4214768"/>
            <a:ext cx="7772400" cy="2484812"/>
          </a:xfrm>
          <a:prstGeom prst="rect">
            <a:avLst/>
          </a:prstGeom>
        </p:spPr>
      </p:pic>
      <p:pic>
        <p:nvPicPr>
          <p:cNvPr id="9" name="Picture 8">
            <a:extLst>
              <a:ext uri="{FF2B5EF4-FFF2-40B4-BE49-F238E27FC236}">
                <a16:creationId xmlns:a16="http://schemas.microsoft.com/office/drawing/2014/main" id="{E6707559-862F-B07A-45D1-01CAC302063C}"/>
              </a:ext>
            </a:extLst>
          </p:cNvPr>
          <p:cNvPicPr>
            <a:picLocks noChangeAspect="1"/>
          </p:cNvPicPr>
          <p:nvPr/>
        </p:nvPicPr>
        <p:blipFill>
          <a:blip r:embed="rId3"/>
          <a:stretch>
            <a:fillRect/>
          </a:stretch>
        </p:blipFill>
        <p:spPr>
          <a:xfrm>
            <a:off x="8020245" y="2157984"/>
            <a:ext cx="4042947" cy="1217393"/>
          </a:xfrm>
          <a:prstGeom prst="rect">
            <a:avLst/>
          </a:prstGeom>
        </p:spPr>
      </p:pic>
      <p:pic>
        <p:nvPicPr>
          <p:cNvPr id="10" name="Picture 9">
            <a:extLst>
              <a:ext uri="{FF2B5EF4-FFF2-40B4-BE49-F238E27FC236}">
                <a16:creationId xmlns:a16="http://schemas.microsoft.com/office/drawing/2014/main" id="{AB0D88DA-9903-ECB2-1959-E547373CF9B2}"/>
              </a:ext>
            </a:extLst>
          </p:cNvPr>
          <p:cNvPicPr>
            <a:picLocks noChangeAspect="1"/>
          </p:cNvPicPr>
          <p:nvPr/>
        </p:nvPicPr>
        <p:blipFill>
          <a:blip r:embed="rId4"/>
          <a:stretch>
            <a:fillRect/>
          </a:stretch>
        </p:blipFill>
        <p:spPr>
          <a:xfrm>
            <a:off x="8020245" y="3455119"/>
            <a:ext cx="4042947" cy="1217393"/>
          </a:xfrm>
          <a:prstGeom prst="rect">
            <a:avLst/>
          </a:prstGeom>
        </p:spPr>
      </p:pic>
      <p:sp>
        <p:nvSpPr>
          <p:cNvPr id="12" name="TextBox 11">
            <a:extLst>
              <a:ext uri="{FF2B5EF4-FFF2-40B4-BE49-F238E27FC236}">
                <a16:creationId xmlns:a16="http://schemas.microsoft.com/office/drawing/2014/main" id="{0535190A-6D16-5FFF-7D11-643E5C6DA9B3}"/>
              </a:ext>
            </a:extLst>
          </p:cNvPr>
          <p:cNvSpPr txBox="1"/>
          <p:nvPr/>
        </p:nvSpPr>
        <p:spPr>
          <a:xfrm>
            <a:off x="8259360" y="4724791"/>
            <a:ext cx="3803832" cy="646331"/>
          </a:xfrm>
          <a:prstGeom prst="rect">
            <a:avLst/>
          </a:prstGeom>
          <a:noFill/>
          <a:ln>
            <a:solidFill>
              <a:srgbClr val="FF40FF"/>
            </a:solidFill>
          </a:ln>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Median ER degradation was 69% (range: 28%–95%)</a:t>
            </a:r>
          </a:p>
        </p:txBody>
      </p:sp>
      <p:sp>
        <p:nvSpPr>
          <p:cNvPr id="14" name="TextBox 13">
            <a:extLst>
              <a:ext uri="{FF2B5EF4-FFF2-40B4-BE49-F238E27FC236}">
                <a16:creationId xmlns:a16="http://schemas.microsoft.com/office/drawing/2014/main" id="{F4179A15-8FD4-9E1C-B268-E3A48AF86DB2}"/>
              </a:ext>
            </a:extLst>
          </p:cNvPr>
          <p:cNvSpPr txBox="1"/>
          <p:nvPr/>
        </p:nvSpPr>
        <p:spPr>
          <a:xfrm>
            <a:off x="8405995" y="5544841"/>
            <a:ext cx="3585882" cy="677108"/>
          </a:xfrm>
          <a:prstGeom prst="rect">
            <a:avLst/>
          </a:prstGeom>
          <a:noFill/>
          <a:ln>
            <a:solidFill>
              <a:srgbClr val="FF40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Phase 3 VERITAC-2 Trial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Fulvestrant</a:t>
            </a:r>
            <a:r>
              <a:rPr kumimoji="0" lang="en-US" sz="1800" b="0" i="0" u="none" strike="noStrike" kern="1200" cap="none" spc="0" normalizeH="0" baseline="0" noProof="0" dirty="0">
                <a:ln>
                  <a:noFill/>
                </a:ln>
                <a:solidFill>
                  <a:prstClr val="black"/>
                </a:solidFill>
                <a:effectLst/>
                <a:uLnTx/>
                <a:uFillTx/>
                <a:latin typeface="Calibri"/>
                <a:ea typeface="+mn-ea"/>
                <a:cs typeface="+mn-cs"/>
              </a:rPr>
              <a:t> vs ARV471 200 mg/d</a:t>
            </a:r>
          </a:p>
        </p:txBody>
      </p:sp>
    </p:spTree>
    <p:extLst>
      <p:ext uri="{BB962C8B-B14F-4D97-AF65-F5344CB8AC3E}">
        <p14:creationId xmlns:p14="http://schemas.microsoft.com/office/powerpoint/2010/main" val="15539075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F1AC-A01B-5176-A08C-F8C266554FA5}"/>
              </a:ext>
            </a:extLst>
          </p:cNvPr>
          <p:cNvSpPr>
            <a:spLocks noGrp="1"/>
          </p:cNvSpPr>
          <p:nvPr>
            <p:ph type="title"/>
          </p:nvPr>
        </p:nvSpPr>
        <p:spPr>
          <a:xfrm>
            <a:off x="672203" y="369332"/>
            <a:ext cx="10515600" cy="1003951"/>
          </a:xfrm>
        </p:spPr>
        <p:txBody>
          <a:bodyPr/>
          <a:lstStyle/>
          <a:p>
            <a:r>
              <a:rPr lang="en-US" dirty="0">
                <a:solidFill>
                  <a:schemeClr val="tx1"/>
                </a:solidFill>
              </a:rPr>
              <a:t>Newer ER Targeted Agents</a:t>
            </a:r>
          </a:p>
        </p:txBody>
      </p:sp>
      <p:sp>
        <p:nvSpPr>
          <p:cNvPr id="3" name="Content Placeholder 2">
            <a:extLst>
              <a:ext uri="{FF2B5EF4-FFF2-40B4-BE49-F238E27FC236}">
                <a16:creationId xmlns:a16="http://schemas.microsoft.com/office/drawing/2014/main" id="{1D06D8E2-9D8F-96BD-79F5-2DD1216D9C07}"/>
              </a:ext>
            </a:extLst>
          </p:cNvPr>
          <p:cNvSpPr>
            <a:spLocks noGrp="1"/>
          </p:cNvSpPr>
          <p:nvPr>
            <p:ph idx="1"/>
          </p:nvPr>
        </p:nvSpPr>
        <p:spPr>
          <a:xfrm>
            <a:off x="672203" y="1461434"/>
            <a:ext cx="10515600" cy="4888467"/>
          </a:xfrm>
        </p:spPr>
        <p:txBody>
          <a:bodyPr>
            <a:normAutofit/>
          </a:bodyPr>
          <a:lstStyle/>
          <a:p>
            <a:pPr>
              <a:spcAft>
                <a:spcPts val="600"/>
              </a:spcAft>
            </a:pPr>
            <a:r>
              <a:rPr lang="en-US" dirty="0">
                <a:solidFill>
                  <a:schemeClr val="tx1"/>
                </a:solidFill>
              </a:rPr>
              <a:t>Other agents</a:t>
            </a:r>
          </a:p>
          <a:p>
            <a:pPr lvl="1">
              <a:spcAft>
                <a:spcPts val="600"/>
              </a:spcAft>
            </a:pPr>
            <a:r>
              <a:rPr lang="en-US" b="1" dirty="0">
                <a:solidFill>
                  <a:schemeClr val="tx1"/>
                </a:solidFill>
              </a:rPr>
              <a:t>SERCA</a:t>
            </a:r>
            <a:r>
              <a:rPr lang="en-US" dirty="0">
                <a:solidFill>
                  <a:schemeClr val="tx1"/>
                </a:solidFill>
              </a:rPr>
              <a:t>: serum ER covalent antagonist, H3B-6546 (n=94)</a:t>
            </a:r>
          </a:p>
          <a:p>
            <a:pPr lvl="2">
              <a:spcAft>
                <a:spcPts val="600"/>
              </a:spcAft>
            </a:pPr>
            <a:r>
              <a:rPr lang="en-US" dirty="0">
                <a:solidFill>
                  <a:schemeClr val="tx1"/>
                </a:solidFill>
              </a:rPr>
              <a:t>ORR 16%, CVR 40%, </a:t>
            </a:r>
            <a:r>
              <a:rPr lang="en-US" dirty="0" err="1">
                <a:solidFill>
                  <a:schemeClr val="tx1"/>
                </a:solidFill>
              </a:rPr>
              <a:t>mPFS</a:t>
            </a:r>
            <a:r>
              <a:rPr lang="en-US" dirty="0">
                <a:solidFill>
                  <a:schemeClr val="tx1"/>
                </a:solidFill>
              </a:rPr>
              <a:t> 3.8 </a:t>
            </a:r>
            <a:r>
              <a:rPr lang="en-US" dirty="0" err="1">
                <a:solidFill>
                  <a:schemeClr val="tx1"/>
                </a:solidFill>
              </a:rPr>
              <a:t>mo</a:t>
            </a:r>
            <a:r>
              <a:rPr lang="en-US" dirty="0">
                <a:solidFill>
                  <a:schemeClr val="tx1"/>
                </a:solidFill>
              </a:rPr>
              <a:t> but 7.3 </a:t>
            </a:r>
            <a:r>
              <a:rPr lang="en-US" dirty="0" err="1">
                <a:solidFill>
                  <a:schemeClr val="tx1"/>
                </a:solidFill>
              </a:rPr>
              <a:t>mo</a:t>
            </a:r>
            <a:r>
              <a:rPr lang="en-US" dirty="0">
                <a:solidFill>
                  <a:schemeClr val="tx1"/>
                </a:solidFill>
              </a:rPr>
              <a:t> with ESR1Y537S in phase I</a:t>
            </a:r>
          </a:p>
          <a:p>
            <a:pPr lvl="2">
              <a:spcAft>
                <a:spcPts val="600"/>
              </a:spcAft>
            </a:pPr>
            <a:r>
              <a:rPr lang="en-US" sz="3100" dirty="0">
                <a:solidFill>
                  <a:schemeClr val="tx1"/>
                </a:solidFill>
                <a:latin typeface="+mn-lt"/>
                <a:cs typeface="Arial" panose="020B0604020202020204" pitchFamily="34" charset="0"/>
              </a:rPr>
              <a:t>Phase 1 trial of H3B6545 with Palbociclib is ongoing (NCT04288089)</a:t>
            </a:r>
          </a:p>
          <a:p>
            <a:pPr lvl="1">
              <a:spcAft>
                <a:spcPts val="600"/>
              </a:spcAft>
            </a:pPr>
            <a:r>
              <a:rPr lang="en-US" b="1" dirty="0">
                <a:solidFill>
                  <a:schemeClr val="tx1"/>
                </a:solidFill>
              </a:rPr>
              <a:t>CERAN</a:t>
            </a:r>
            <a:r>
              <a:rPr lang="en-US" dirty="0">
                <a:solidFill>
                  <a:schemeClr val="tx1"/>
                </a:solidFill>
              </a:rPr>
              <a:t>: complete ER antagonist, OP-1250 (n=40)</a:t>
            </a:r>
          </a:p>
          <a:p>
            <a:pPr lvl="2">
              <a:spcAft>
                <a:spcPts val="600"/>
              </a:spcAft>
            </a:pPr>
            <a:r>
              <a:rPr lang="en-US" dirty="0">
                <a:solidFill>
                  <a:schemeClr val="tx1"/>
                </a:solidFill>
              </a:rPr>
              <a:t>ORR 18%, CBR 38%</a:t>
            </a:r>
          </a:p>
          <a:p>
            <a:pPr lvl="2">
              <a:spcAft>
                <a:spcPts val="600"/>
              </a:spcAft>
            </a:pPr>
            <a:r>
              <a:rPr lang="en-US" dirty="0">
                <a:solidFill>
                  <a:schemeClr val="tx1"/>
                </a:solidFill>
              </a:rPr>
              <a:t>Phase I trial OP-1250 + Palbociclib (</a:t>
            </a:r>
            <a:r>
              <a:rPr lang="en-US" dirty="0">
                <a:solidFill>
                  <a:schemeClr val="tx1"/>
                </a:solidFill>
                <a:latin typeface="Arial" panose="020B0604020202020204" pitchFamily="34" charset="0"/>
                <a:cs typeface="Arial" panose="020B0604020202020204" pitchFamily="34" charset="0"/>
              </a:rPr>
              <a:t>NCT05266105) </a:t>
            </a:r>
            <a:endParaRPr lang="en-US" dirty="0">
              <a:solidFill>
                <a:schemeClr val="tx1"/>
              </a:solidFill>
            </a:endParaRPr>
          </a:p>
          <a:p>
            <a:pPr lvl="0">
              <a:spcAft>
                <a:spcPts val="600"/>
              </a:spcAft>
            </a:pPr>
            <a:endParaRPr lang="en-US" sz="2000" dirty="0">
              <a:solidFill>
                <a:schemeClr val="tx1"/>
              </a:solidFill>
              <a:latin typeface="Arial" panose="020B0604020202020204" pitchFamily="34" charset="0"/>
              <a:cs typeface="Arial" panose="020B0604020202020204" pitchFamily="34" charset="0"/>
            </a:endParaRPr>
          </a:p>
          <a:p>
            <a:pPr lvl="2">
              <a:spcAft>
                <a:spcPts val="600"/>
              </a:spcAft>
            </a:pPr>
            <a:endParaRPr lang="en-US" dirty="0">
              <a:solidFill>
                <a:schemeClr val="tx1"/>
              </a:solidFill>
            </a:endParaRPr>
          </a:p>
        </p:txBody>
      </p:sp>
      <p:sp>
        <p:nvSpPr>
          <p:cNvPr id="4" name="TextBox 3">
            <a:extLst>
              <a:ext uri="{FF2B5EF4-FFF2-40B4-BE49-F238E27FC236}">
                <a16:creationId xmlns:a16="http://schemas.microsoft.com/office/drawing/2014/main" id="{F143BB03-FDA8-B622-034E-0A540423C978}"/>
              </a:ext>
            </a:extLst>
          </p:cNvPr>
          <p:cNvSpPr txBox="1"/>
          <p:nvPr/>
        </p:nvSpPr>
        <p:spPr>
          <a:xfrm>
            <a:off x="1840333" y="6445238"/>
            <a:ext cx="88974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Hamilton et al, SABCS 2021; Patel MR et al. SABCS 2021; Burke et al, Front Cell Dev Biol; 2022</a:t>
            </a:r>
          </a:p>
        </p:txBody>
      </p:sp>
    </p:spTree>
    <p:extLst>
      <p:ext uri="{BB962C8B-B14F-4D97-AF65-F5344CB8AC3E}">
        <p14:creationId xmlns:p14="http://schemas.microsoft.com/office/powerpoint/2010/main" val="1456956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AA26-4410-5D44-B2B0-253CF910B93B}"/>
              </a:ext>
            </a:extLst>
          </p:cNvPr>
          <p:cNvSpPr>
            <a:spLocks noGrp="1"/>
          </p:cNvSpPr>
          <p:nvPr>
            <p:ph type="title"/>
          </p:nvPr>
        </p:nvSpPr>
        <p:spPr>
          <a:xfrm>
            <a:off x="455640" y="110273"/>
            <a:ext cx="10515600" cy="1325563"/>
          </a:xfrm>
        </p:spPr>
        <p:txBody>
          <a:bodyPr/>
          <a:lstStyle/>
          <a:p>
            <a:r>
              <a:rPr lang="en-US" dirty="0"/>
              <a:t>And more……</a:t>
            </a:r>
          </a:p>
        </p:txBody>
      </p:sp>
      <p:sp>
        <p:nvSpPr>
          <p:cNvPr id="3" name="Content Placeholder 2">
            <a:extLst>
              <a:ext uri="{FF2B5EF4-FFF2-40B4-BE49-F238E27FC236}">
                <a16:creationId xmlns:a16="http://schemas.microsoft.com/office/drawing/2014/main" id="{0E119DAF-25A9-8740-90E0-BCA133605000}"/>
              </a:ext>
            </a:extLst>
          </p:cNvPr>
          <p:cNvSpPr>
            <a:spLocks noGrp="1"/>
          </p:cNvSpPr>
          <p:nvPr>
            <p:ph idx="1"/>
          </p:nvPr>
        </p:nvSpPr>
        <p:spPr>
          <a:xfrm>
            <a:off x="455640" y="1421322"/>
            <a:ext cx="11736360" cy="5828712"/>
          </a:xfrm>
        </p:spPr>
        <p:txBody>
          <a:bodyPr>
            <a:normAutofit/>
          </a:bodyPr>
          <a:lstStyle/>
          <a:p>
            <a:r>
              <a:rPr lang="en-US" dirty="0"/>
              <a:t>More oral SERDS in development</a:t>
            </a:r>
          </a:p>
          <a:p>
            <a:r>
              <a:rPr lang="en-US" dirty="0"/>
              <a:t>SARM: selective androgen receptor modulator</a:t>
            </a:r>
          </a:p>
          <a:p>
            <a:pPr lvl="1"/>
            <a:r>
              <a:rPr lang="en-US" sz="2600" dirty="0" err="1"/>
              <a:t>Enobosarm</a:t>
            </a:r>
            <a:r>
              <a:rPr lang="en-US" sz="2600" dirty="0"/>
              <a:t>: ORR 48%, CBR 80%, and median PFS 5.5 months in AR+++ (n=24); Phase III ARTEST trial in 3</a:t>
            </a:r>
            <a:r>
              <a:rPr lang="en-US" sz="2600" baseline="30000" dirty="0"/>
              <a:t>rd</a:t>
            </a:r>
            <a:r>
              <a:rPr lang="en-US" sz="2600" dirty="0"/>
              <a:t> line metastatic setting</a:t>
            </a:r>
          </a:p>
          <a:p>
            <a:pPr lvl="1"/>
            <a:r>
              <a:rPr lang="en-US" sz="2600" dirty="0"/>
              <a:t>Fast track designation by FDA</a:t>
            </a:r>
          </a:p>
          <a:p>
            <a:r>
              <a:rPr lang="en-US" sz="2600" dirty="0"/>
              <a:t>SERM: </a:t>
            </a:r>
            <a:r>
              <a:rPr lang="en-US" sz="2600" dirty="0" err="1"/>
              <a:t>Lasofoxifene</a:t>
            </a:r>
            <a:endParaRPr lang="en-US" sz="2600" dirty="0"/>
          </a:p>
          <a:p>
            <a:pPr lvl="1"/>
            <a:r>
              <a:rPr lang="en-US" sz="2600" dirty="0"/>
              <a:t>Elaine 2: n=29 with </a:t>
            </a:r>
            <a:r>
              <a:rPr lang="en-US" sz="2600" dirty="0" err="1"/>
              <a:t>abemaciclib</a:t>
            </a:r>
            <a:r>
              <a:rPr lang="en-US" sz="2600" dirty="0"/>
              <a:t>: CBR 69% at 24 </a:t>
            </a:r>
            <a:r>
              <a:rPr lang="en-US" sz="2600" dirty="0" err="1"/>
              <a:t>wks</a:t>
            </a:r>
            <a:r>
              <a:rPr lang="en-US" sz="2600" dirty="0"/>
              <a:t> (ORR 50%), PFS 13 months</a:t>
            </a:r>
          </a:p>
          <a:p>
            <a:pPr lvl="2"/>
            <a:r>
              <a:rPr lang="en-US" sz="2600" dirty="0"/>
              <a:t>DVT 6.9% (n=2), one with risks (knee surgery </a:t>
            </a:r>
            <a:r>
              <a:rPr lang="en-US" sz="2600" dirty="0" err="1"/>
              <a:t>etc</a:t>
            </a:r>
            <a:r>
              <a:rPr lang="en-US" sz="2600" dirty="0"/>
              <a:t>)</a:t>
            </a:r>
          </a:p>
          <a:p>
            <a:pPr lvl="1"/>
            <a:r>
              <a:rPr lang="en-US" sz="2600" dirty="0"/>
              <a:t>Elaine 1: Phase II in ESR1 mut v </a:t>
            </a:r>
            <a:r>
              <a:rPr lang="en-US" sz="2600" dirty="0" err="1"/>
              <a:t>fulvestrant</a:t>
            </a:r>
            <a:r>
              <a:rPr lang="en-US" sz="2600" dirty="0"/>
              <a:t> </a:t>
            </a:r>
          </a:p>
          <a:p>
            <a:endParaRPr lang="en-US" dirty="0"/>
          </a:p>
        </p:txBody>
      </p:sp>
      <p:sp>
        <p:nvSpPr>
          <p:cNvPr id="4" name="TextBox 3">
            <a:extLst>
              <a:ext uri="{FF2B5EF4-FFF2-40B4-BE49-F238E27FC236}">
                <a16:creationId xmlns:a16="http://schemas.microsoft.com/office/drawing/2014/main" id="{9F37D4ED-8CDD-014E-B2C4-F776BDCAD9EB}"/>
              </a:ext>
            </a:extLst>
          </p:cNvPr>
          <p:cNvSpPr txBox="1"/>
          <p:nvPr/>
        </p:nvSpPr>
        <p:spPr>
          <a:xfrm>
            <a:off x="170856" y="6481886"/>
            <a:ext cx="1123324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Palmieri ASCO 2021; Barroso-Sousa et al, SABCS 2021;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Jhaveri</a:t>
            </a:r>
            <a:r>
              <a:rPr kumimoji="0" lang="en-US" sz="1600" b="0" i="0" u="none" strike="noStrike" kern="1200" cap="none" spc="0" normalizeH="0" baseline="0" noProof="0" dirty="0">
                <a:ln>
                  <a:noFill/>
                </a:ln>
                <a:solidFill>
                  <a:prstClr val="black"/>
                </a:solidFill>
                <a:effectLst/>
                <a:uLnTx/>
                <a:uFillTx/>
                <a:latin typeface="Calibri"/>
                <a:ea typeface="+mn-ea"/>
                <a:cs typeface="+mn-cs"/>
              </a:rPr>
              <a:t> et al, SABCS 2021; Damodaran et al, ASCO 2022  </a:t>
            </a:r>
          </a:p>
        </p:txBody>
      </p:sp>
    </p:spTree>
    <p:extLst>
      <p:ext uri="{BB962C8B-B14F-4D97-AF65-F5344CB8AC3E}">
        <p14:creationId xmlns:p14="http://schemas.microsoft.com/office/powerpoint/2010/main" val="25942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35-year-old premenopausal woman with 3.6-cm, ER/PR-positive, HER2-low (IHC 1+), sentinel node- positive (4/4) multifocal IDC, s/p bilateral mastectomies, adjuvant T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 and OFS/AI — Ki67: 50%</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Laila Agrawal (Louisville, Kentucky)</a:t>
            </a:r>
          </a:p>
        </p:txBody>
      </p:sp>
      <p:pic>
        <p:nvPicPr>
          <p:cNvPr id="3" name="Picture 2" descr="A person wearing glasses&#10;&#10;Description automatically generated with medium confidence">
            <a:extLst>
              <a:ext uri="{FF2B5EF4-FFF2-40B4-BE49-F238E27FC236}">
                <a16:creationId xmlns:a16="http://schemas.microsoft.com/office/drawing/2014/main" id="{CE9DE35D-05C2-F84C-1750-F4859989BDF7}"/>
              </a:ext>
            </a:extLst>
          </p:cNvPr>
          <p:cNvPicPr>
            <a:picLocks noChangeAspect="1"/>
          </p:cNvPicPr>
          <p:nvPr/>
        </p:nvPicPr>
        <p:blipFill>
          <a:blip r:embed="rId2"/>
          <a:stretch>
            <a:fillRect/>
          </a:stretch>
        </p:blipFill>
        <p:spPr>
          <a:xfrm>
            <a:off x="3074002" y="2092567"/>
            <a:ext cx="6328182" cy="3559602"/>
          </a:xfrm>
          <a:prstGeom prst="rect">
            <a:avLst/>
          </a:prstGeom>
        </p:spPr>
      </p:pic>
    </p:spTree>
    <p:extLst>
      <p:ext uri="{BB962C8B-B14F-4D97-AF65-F5344CB8AC3E}">
        <p14:creationId xmlns:p14="http://schemas.microsoft.com/office/powerpoint/2010/main" val="129638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AF69-2C2B-5D8F-1400-931E5B7DEA32}"/>
              </a:ext>
            </a:extLst>
          </p:cNvPr>
          <p:cNvSpPr>
            <a:spLocks noGrp="1"/>
          </p:cNvSpPr>
          <p:nvPr>
            <p:ph type="title"/>
          </p:nvPr>
        </p:nvSpPr>
        <p:spPr>
          <a:xfrm>
            <a:off x="1510553" y="92333"/>
            <a:ext cx="10515600" cy="1003951"/>
          </a:xfrm>
        </p:spPr>
        <p:txBody>
          <a:bodyPr/>
          <a:lstStyle/>
          <a:p>
            <a:r>
              <a:rPr lang="en-US" dirty="0"/>
              <a:t>ADCs in HR+ MBC (not including HER2 low)</a:t>
            </a:r>
          </a:p>
        </p:txBody>
      </p:sp>
      <p:pic>
        <p:nvPicPr>
          <p:cNvPr id="4" name="Picture 3">
            <a:extLst>
              <a:ext uri="{FF2B5EF4-FFF2-40B4-BE49-F238E27FC236}">
                <a16:creationId xmlns:a16="http://schemas.microsoft.com/office/drawing/2014/main" id="{DD7852CC-A9E6-504B-1D11-FA78C9A8D7D1}"/>
              </a:ext>
            </a:extLst>
          </p:cNvPr>
          <p:cNvPicPr>
            <a:picLocks noChangeAspect="1"/>
          </p:cNvPicPr>
          <p:nvPr/>
        </p:nvPicPr>
        <p:blipFill>
          <a:blip r:embed="rId2"/>
          <a:stretch>
            <a:fillRect/>
          </a:stretch>
        </p:blipFill>
        <p:spPr>
          <a:xfrm>
            <a:off x="6437376" y="3579487"/>
            <a:ext cx="5229739" cy="2688336"/>
          </a:xfrm>
          <a:prstGeom prst="rect">
            <a:avLst/>
          </a:prstGeom>
        </p:spPr>
      </p:pic>
      <p:sp>
        <p:nvSpPr>
          <p:cNvPr id="5" name="TextBox 4">
            <a:extLst>
              <a:ext uri="{FF2B5EF4-FFF2-40B4-BE49-F238E27FC236}">
                <a16:creationId xmlns:a16="http://schemas.microsoft.com/office/drawing/2014/main" id="{0CDFB05B-BD50-D875-C8FC-8C651BF84C61}"/>
              </a:ext>
            </a:extLst>
          </p:cNvPr>
          <p:cNvSpPr txBox="1"/>
          <p:nvPr/>
        </p:nvSpPr>
        <p:spPr>
          <a:xfrm>
            <a:off x="4156010" y="6248153"/>
            <a:ext cx="4929811" cy="553998"/>
          </a:xfrm>
          <a:prstGeom prst="rect">
            <a:avLst/>
          </a:prstGeom>
          <a:noFill/>
          <a:ln>
            <a:solidFill>
              <a:srgbClr val="FF40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Targeting HER3: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Patritumab</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deruxtecan</a:t>
            </a:r>
            <a:r>
              <a:rPr kumimoji="0" lang="en-US" sz="1800" b="1" i="0" u="none" strike="noStrike" kern="1200" cap="none" spc="0" normalizeH="0" baseline="0" noProof="0" dirty="0">
                <a:ln>
                  <a:noFill/>
                </a:ln>
                <a:solidFill>
                  <a:prstClr val="black"/>
                </a:solidFill>
                <a:effectLst/>
                <a:uLnTx/>
                <a:uFillTx/>
                <a:latin typeface="Calibri"/>
                <a:ea typeface="+mn-ea"/>
                <a:cs typeface="+mn-cs"/>
              </a:rPr>
              <a:t>; ORR 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Krop</a:t>
            </a:r>
            <a:r>
              <a:rPr kumimoji="0" lang="en-US" sz="1200" b="0" i="0" u="none" strike="noStrike" kern="1200" cap="none" spc="0" normalizeH="0" baseline="0" noProof="0" dirty="0">
                <a:ln>
                  <a:noFill/>
                </a:ln>
                <a:solidFill>
                  <a:prstClr val="black"/>
                </a:solidFill>
                <a:effectLst/>
                <a:uLnTx/>
                <a:uFillTx/>
                <a:latin typeface="Calibri"/>
                <a:ea typeface="+mn-ea"/>
                <a:cs typeface="+mn-cs"/>
              </a:rPr>
              <a:t> et al, ASCO 2022</a:t>
            </a:r>
          </a:p>
        </p:txBody>
      </p:sp>
      <p:sp>
        <p:nvSpPr>
          <p:cNvPr id="6" name="TextBox 5">
            <a:extLst>
              <a:ext uri="{FF2B5EF4-FFF2-40B4-BE49-F238E27FC236}">
                <a16:creationId xmlns:a16="http://schemas.microsoft.com/office/drawing/2014/main" id="{A5DC584A-3920-DFD7-B16F-8ED9973E2A1D}"/>
              </a:ext>
            </a:extLst>
          </p:cNvPr>
          <p:cNvSpPr txBox="1"/>
          <p:nvPr/>
        </p:nvSpPr>
        <p:spPr>
          <a:xfrm>
            <a:off x="6450112" y="1809419"/>
            <a:ext cx="5696168"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Median 2 prior chemo for MBC (1-6)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Efficacy: ORR (all PR): 27%; CBR: 44%; med PFS 8.3 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Safety: stomatitis (Gr 3 10</a:t>
            </a:r>
            <a:r>
              <a:rPr kumimoji="0" lang="en-US" sz="1800" b="0" i="0" u="none" strike="noStrike" kern="1200" cap="none" spc="0" normalizeH="0" baseline="0" noProof="0">
                <a:ln>
                  <a:noFill/>
                </a:ln>
                <a:solidFill>
                  <a:prstClr val="black"/>
                </a:solidFill>
                <a:effectLst/>
                <a:uLnTx/>
                <a:uFillTx/>
                <a:latin typeface="Calibri"/>
                <a:ea typeface="+mn-ea"/>
                <a:cs typeface="+mn-cs"/>
              </a:rPr>
              <a:t>%); ILD </a:t>
            </a:r>
            <a:r>
              <a:rPr kumimoji="0" lang="en-US" sz="1800" b="0" i="0" u="none" strike="noStrike" kern="1200" cap="none" spc="0" normalizeH="0" baseline="0" noProof="0" dirty="0">
                <a:ln>
                  <a:noFill/>
                </a:ln>
                <a:solidFill>
                  <a:prstClr val="black"/>
                </a:solidFill>
                <a:effectLst/>
                <a:uLnTx/>
                <a:uFillTx/>
                <a:latin typeface="Calibri"/>
                <a:ea typeface="+mn-ea"/>
                <a:cs typeface="+mn-cs"/>
              </a:rPr>
              <a:t>Gr 2 and 3 (2 pts)</a:t>
            </a:r>
          </a:p>
        </p:txBody>
      </p:sp>
      <p:sp>
        <p:nvSpPr>
          <p:cNvPr id="8" name="TextBox 7">
            <a:extLst>
              <a:ext uri="{FF2B5EF4-FFF2-40B4-BE49-F238E27FC236}">
                <a16:creationId xmlns:a16="http://schemas.microsoft.com/office/drawing/2014/main" id="{D44AFF15-2008-B0CB-1573-30F1ECF2F45B}"/>
              </a:ext>
            </a:extLst>
          </p:cNvPr>
          <p:cNvSpPr txBox="1"/>
          <p:nvPr/>
        </p:nvSpPr>
        <p:spPr>
          <a:xfrm>
            <a:off x="6035309" y="911114"/>
            <a:ext cx="60982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1 TROPION-PanTumor01: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Datopotomab</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deruxtecan</a:t>
            </a:r>
            <a:r>
              <a:rPr kumimoji="0" lang="en-US" sz="2400" b="1" i="0" u="none" strike="noStrike" kern="1200" cap="none" spc="0" normalizeH="0" baseline="0" noProof="0" dirty="0">
                <a:ln>
                  <a:noFill/>
                </a:ln>
                <a:solidFill>
                  <a:prstClr val="black"/>
                </a:solidFill>
                <a:effectLst/>
                <a:uLnTx/>
                <a:uFillTx/>
                <a:latin typeface="Calibri"/>
                <a:ea typeface="+mn-ea"/>
                <a:cs typeface="+mn-cs"/>
              </a:rPr>
              <a:t> in HR+/HER2neg MBC</a:t>
            </a:r>
          </a:p>
        </p:txBody>
      </p:sp>
      <p:sp>
        <p:nvSpPr>
          <p:cNvPr id="10" name="TextBox 9">
            <a:extLst>
              <a:ext uri="{FF2B5EF4-FFF2-40B4-BE49-F238E27FC236}">
                <a16:creationId xmlns:a16="http://schemas.microsoft.com/office/drawing/2014/main" id="{E0F948C2-8717-22C8-EAE8-6917821189F7}"/>
              </a:ext>
            </a:extLst>
          </p:cNvPr>
          <p:cNvSpPr txBox="1"/>
          <p:nvPr/>
        </p:nvSpPr>
        <p:spPr>
          <a:xfrm>
            <a:off x="9157365" y="6492359"/>
            <a:ext cx="30346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Meric</a:t>
            </a:r>
            <a:r>
              <a:rPr kumimoji="0" lang="en-US" sz="1600" b="0" i="0" u="none" strike="noStrike" kern="1200" cap="none" spc="0" normalizeH="0" baseline="0" noProof="0" dirty="0">
                <a:ln>
                  <a:noFill/>
                </a:ln>
                <a:solidFill>
                  <a:prstClr val="black"/>
                </a:solidFill>
                <a:effectLst/>
                <a:uLnTx/>
                <a:uFillTx/>
                <a:latin typeface="Calibri"/>
                <a:ea typeface="+mn-ea"/>
                <a:cs typeface="+mn-cs"/>
              </a:rPr>
              <a:t>-Bernstam et al, SABCS 2022</a:t>
            </a:r>
          </a:p>
        </p:txBody>
      </p:sp>
      <p:pic>
        <p:nvPicPr>
          <p:cNvPr id="17" name="Picture 16">
            <a:extLst>
              <a:ext uri="{FF2B5EF4-FFF2-40B4-BE49-F238E27FC236}">
                <a16:creationId xmlns:a16="http://schemas.microsoft.com/office/drawing/2014/main" id="{AF4FEBC5-0B18-B324-6A19-4F6AB3EE548C}"/>
              </a:ext>
            </a:extLst>
          </p:cNvPr>
          <p:cNvPicPr>
            <a:picLocks noChangeAspect="1"/>
          </p:cNvPicPr>
          <p:nvPr/>
        </p:nvPicPr>
        <p:blipFill>
          <a:blip r:embed="rId3"/>
          <a:stretch>
            <a:fillRect/>
          </a:stretch>
        </p:blipFill>
        <p:spPr>
          <a:xfrm>
            <a:off x="8542284" y="3011616"/>
            <a:ext cx="3483869" cy="883966"/>
          </a:xfrm>
          <a:prstGeom prst="rect">
            <a:avLst/>
          </a:prstGeom>
        </p:spPr>
      </p:pic>
      <p:sp>
        <p:nvSpPr>
          <p:cNvPr id="18" name="TextBox 17">
            <a:extLst>
              <a:ext uri="{FF2B5EF4-FFF2-40B4-BE49-F238E27FC236}">
                <a16:creationId xmlns:a16="http://schemas.microsoft.com/office/drawing/2014/main" id="{DF395577-6399-D041-E2E5-0CB1FFED1DBB}"/>
              </a:ext>
            </a:extLst>
          </p:cNvPr>
          <p:cNvSpPr txBox="1"/>
          <p:nvPr/>
        </p:nvSpPr>
        <p:spPr>
          <a:xfrm>
            <a:off x="142987" y="935323"/>
            <a:ext cx="59380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III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TROPiCS</a:t>
            </a:r>
            <a:r>
              <a:rPr kumimoji="0" lang="en-US" sz="2400" b="1" i="0" u="none" strike="noStrike" kern="1200" cap="none" spc="0" normalizeH="0" baseline="0" noProof="0" dirty="0">
                <a:ln>
                  <a:noFill/>
                </a:ln>
                <a:solidFill>
                  <a:prstClr val="black"/>
                </a:solidFill>
                <a:effectLst/>
                <a:uLnTx/>
                <a:uFillTx/>
                <a:latin typeface="Calibri"/>
                <a:ea typeface="+mn-ea"/>
                <a:cs typeface="+mn-cs"/>
              </a:rPr>
              <a:t>: Sacituzumab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govitecan</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0" u="none" strike="noStrike" kern="1200" cap="none" spc="0" normalizeH="0" baseline="0" noProof="0" dirty="0">
                <a:ln>
                  <a:noFill/>
                </a:ln>
                <a:solidFill>
                  <a:prstClr val="black"/>
                </a:solidFill>
                <a:effectLst/>
                <a:uLnTx/>
                <a:uFillTx/>
                <a:latin typeface="Calibri"/>
                <a:ea typeface="+mn-ea"/>
                <a:cs typeface="+mn-cs"/>
              </a:rPr>
              <a:t>in HR+/HER2neg MBC</a:t>
            </a:r>
          </a:p>
        </p:txBody>
      </p:sp>
      <p:sp>
        <p:nvSpPr>
          <p:cNvPr id="19" name="TextBox 18">
            <a:extLst>
              <a:ext uri="{FF2B5EF4-FFF2-40B4-BE49-F238E27FC236}">
                <a16:creationId xmlns:a16="http://schemas.microsoft.com/office/drawing/2014/main" id="{DE6F4D26-9156-4E7A-58B7-C1054F6BFAFD}"/>
              </a:ext>
            </a:extLst>
          </p:cNvPr>
          <p:cNvSpPr txBox="1"/>
          <p:nvPr/>
        </p:nvSpPr>
        <p:spPr>
          <a:xfrm>
            <a:off x="103812" y="6508431"/>
            <a:ext cx="633356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Rugo</a:t>
            </a:r>
            <a:r>
              <a:rPr kumimoji="0" lang="en-US" sz="1600" b="0" i="0" u="none" strike="noStrike" kern="1200" cap="none" spc="0" normalizeH="0" baseline="0" noProof="0" dirty="0">
                <a:ln>
                  <a:noFill/>
                </a:ln>
                <a:solidFill>
                  <a:prstClr val="black"/>
                </a:solidFill>
                <a:effectLst/>
                <a:uLnTx/>
                <a:uFillTx/>
                <a:latin typeface="Calibri"/>
                <a:ea typeface="+mn-ea"/>
                <a:cs typeface="+mn-cs"/>
              </a:rPr>
              <a:t> et al, JCO 2022, ESMO 2022, SABCS 2022</a:t>
            </a:r>
          </a:p>
        </p:txBody>
      </p:sp>
      <p:pic>
        <p:nvPicPr>
          <p:cNvPr id="20" name="Picture 19">
            <a:extLst>
              <a:ext uri="{FF2B5EF4-FFF2-40B4-BE49-F238E27FC236}">
                <a16:creationId xmlns:a16="http://schemas.microsoft.com/office/drawing/2014/main" id="{CBD255EE-DDCB-57D1-E71A-258AB8E4E936}"/>
              </a:ext>
            </a:extLst>
          </p:cNvPr>
          <p:cNvPicPr>
            <a:picLocks noChangeAspect="1"/>
          </p:cNvPicPr>
          <p:nvPr/>
        </p:nvPicPr>
        <p:blipFill>
          <a:blip r:embed="rId4"/>
          <a:stretch>
            <a:fillRect/>
          </a:stretch>
        </p:blipFill>
        <p:spPr>
          <a:xfrm>
            <a:off x="300697" y="4631217"/>
            <a:ext cx="5221698" cy="1861142"/>
          </a:xfrm>
          <a:prstGeom prst="rect">
            <a:avLst/>
          </a:prstGeom>
        </p:spPr>
      </p:pic>
      <p:sp>
        <p:nvSpPr>
          <p:cNvPr id="21" name="TextBox 20">
            <a:extLst>
              <a:ext uri="{FF2B5EF4-FFF2-40B4-BE49-F238E27FC236}">
                <a16:creationId xmlns:a16="http://schemas.microsoft.com/office/drawing/2014/main" id="{20E210D8-D5EE-3499-6834-577D06479C42}"/>
              </a:ext>
            </a:extLst>
          </p:cNvPr>
          <p:cNvSpPr txBox="1"/>
          <p:nvPr/>
        </p:nvSpPr>
        <p:spPr>
          <a:xfrm>
            <a:off x="2512429" y="4696700"/>
            <a:ext cx="112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Ascent-07</a:t>
            </a:r>
          </a:p>
        </p:txBody>
      </p:sp>
      <p:pic>
        <p:nvPicPr>
          <p:cNvPr id="22" name="Picture 21">
            <a:extLst>
              <a:ext uri="{FF2B5EF4-FFF2-40B4-BE49-F238E27FC236}">
                <a16:creationId xmlns:a16="http://schemas.microsoft.com/office/drawing/2014/main" id="{5ADD477B-A574-73B8-4498-2E0734FF1C7E}"/>
              </a:ext>
            </a:extLst>
          </p:cNvPr>
          <p:cNvPicPr>
            <a:picLocks noChangeAspect="1"/>
          </p:cNvPicPr>
          <p:nvPr/>
        </p:nvPicPr>
        <p:blipFill>
          <a:blip r:embed="rId5"/>
          <a:stretch>
            <a:fillRect/>
          </a:stretch>
        </p:blipFill>
        <p:spPr>
          <a:xfrm>
            <a:off x="103812" y="1620863"/>
            <a:ext cx="6098241" cy="2536844"/>
          </a:xfrm>
          <a:prstGeom prst="rect">
            <a:avLst/>
          </a:prstGeom>
        </p:spPr>
      </p:pic>
      <p:sp>
        <p:nvSpPr>
          <p:cNvPr id="23" name="TextBox 22">
            <a:extLst>
              <a:ext uri="{FF2B5EF4-FFF2-40B4-BE49-F238E27FC236}">
                <a16:creationId xmlns:a16="http://schemas.microsoft.com/office/drawing/2014/main" id="{DD3D5AEF-0AAD-2BC5-B41C-0F6EC06ACA14}"/>
              </a:ext>
            </a:extLst>
          </p:cNvPr>
          <p:cNvSpPr txBox="1"/>
          <p:nvPr/>
        </p:nvSpPr>
        <p:spPr>
          <a:xfrm>
            <a:off x="1172359" y="4209796"/>
            <a:ext cx="4273734" cy="369332"/>
          </a:xfrm>
          <a:prstGeom prst="rect">
            <a:avLst/>
          </a:prstGeom>
          <a:noFill/>
          <a:ln>
            <a:solidFill>
              <a:srgbClr val="FF40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 Impact of TROP2 expression on efficacy</a:t>
            </a:r>
          </a:p>
        </p:txBody>
      </p:sp>
      <p:sp>
        <p:nvSpPr>
          <p:cNvPr id="24" name="TextBox 23">
            <a:extLst>
              <a:ext uri="{FF2B5EF4-FFF2-40B4-BE49-F238E27FC236}">
                <a16:creationId xmlns:a16="http://schemas.microsoft.com/office/drawing/2014/main" id="{127B1D86-D5E2-49F4-4638-1C3065E1555C}"/>
              </a:ext>
            </a:extLst>
          </p:cNvPr>
          <p:cNvSpPr txBox="1"/>
          <p:nvPr/>
        </p:nvSpPr>
        <p:spPr>
          <a:xfrm>
            <a:off x="4599753" y="2690870"/>
            <a:ext cx="17562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Improved OS by median of 3.2 months as late line Rx</a:t>
            </a:r>
          </a:p>
        </p:txBody>
      </p:sp>
    </p:spTree>
    <p:extLst>
      <p:ext uri="{BB962C8B-B14F-4D97-AF65-F5344CB8AC3E}">
        <p14:creationId xmlns:p14="http://schemas.microsoft.com/office/powerpoint/2010/main" val="5350948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B69E-B38C-BDB7-E758-E33A405117CC}"/>
              </a:ext>
            </a:extLst>
          </p:cNvPr>
          <p:cNvSpPr>
            <a:spLocks noGrp="1"/>
          </p:cNvSpPr>
          <p:nvPr>
            <p:ph type="title"/>
          </p:nvPr>
        </p:nvSpPr>
        <p:spPr>
          <a:xfrm>
            <a:off x="0" y="161472"/>
            <a:ext cx="12192000" cy="1143000"/>
          </a:xfrm>
        </p:spPr>
        <p:txBody>
          <a:bodyPr/>
          <a:lstStyle/>
          <a:p>
            <a:r>
              <a:rPr lang="en-US" dirty="0"/>
              <a:t>Summary and Conclusions</a:t>
            </a:r>
          </a:p>
        </p:txBody>
      </p:sp>
      <p:sp>
        <p:nvSpPr>
          <p:cNvPr id="3" name="Content Placeholder 2">
            <a:extLst>
              <a:ext uri="{FF2B5EF4-FFF2-40B4-BE49-F238E27FC236}">
                <a16:creationId xmlns:a16="http://schemas.microsoft.com/office/drawing/2014/main" id="{249F75B7-06A8-3DBF-52E4-FE8F530AB349}"/>
              </a:ext>
            </a:extLst>
          </p:cNvPr>
          <p:cNvSpPr>
            <a:spLocks noGrp="1"/>
          </p:cNvSpPr>
          <p:nvPr>
            <p:ph idx="1"/>
          </p:nvPr>
        </p:nvSpPr>
        <p:spPr>
          <a:xfrm>
            <a:off x="656823" y="1438728"/>
            <a:ext cx="10620777" cy="4686300"/>
          </a:xfrm>
        </p:spPr>
        <p:txBody>
          <a:bodyPr/>
          <a:lstStyle/>
          <a:p>
            <a:pPr>
              <a:buFont typeface="Arial" panose="020B0604020202020204" pitchFamily="34" charset="0"/>
              <a:buChar char="•"/>
            </a:pPr>
            <a:r>
              <a:rPr lang="en-US" sz="2400" dirty="0"/>
              <a:t>Exciting new data with novel approaches to the treatment of HR+ MBC</a:t>
            </a:r>
          </a:p>
          <a:p>
            <a:pPr>
              <a:buFont typeface="Arial" panose="020B0604020202020204" pitchFamily="34" charset="0"/>
              <a:buChar char="•"/>
            </a:pPr>
            <a:r>
              <a:rPr lang="en-US" sz="2400" dirty="0" err="1"/>
              <a:t>Capivasertib</a:t>
            </a:r>
            <a:endParaRPr lang="en-US" sz="2400" dirty="0"/>
          </a:p>
          <a:p>
            <a:pPr lvl="1">
              <a:buFont typeface="Arial" panose="020B0604020202020204" pitchFamily="34" charset="0"/>
              <a:buChar char="•"/>
            </a:pPr>
            <a:r>
              <a:rPr lang="en-US" dirty="0"/>
              <a:t>Improved PFS added to </a:t>
            </a:r>
            <a:r>
              <a:rPr lang="en-US" dirty="0" err="1"/>
              <a:t>fulvestrant</a:t>
            </a:r>
            <a:r>
              <a:rPr lang="en-US" dirty="0"/>
              <a:t> with better safety profile than existing PIK3CA inhibitors</a:t>
            </a:r>
          </a:p>
          <a:p>
            <a:pPr lvl="1">
              <a:buFont typeface="Arial" panose="020B0604020202020204" pitchFamily="34" charset="0"/>
              <a:buChar char="•"/>
            </a:pPr>
            <a:r>
              <a:rPr lang="en-US" dirty="0"/>
              <a:t>Benefit in pathway non-altered population still unclear</a:t>
            </a:r>
          </a:p>
          <a:p>
            <a:pPr lvl="1">
              <a:buFont typeface="Arial" panose="020B0604020202020204" pitchFamily="34" charset="0"/>
              <a:buChar char="•"/>
            </a:pPr>
            <a:r>
              <a:rPr lang="en-US" dirty="0"/>
              <a:t>Next step in combination with CDK4/6i, early stage?</a:t>
            </a:r>
            <a:endParaRPr lang="en-US" sz="2400" dirty="0"/>
          </a:p>
          <a:p>
            <a:pPr>
              <a:buFont typeface="Arial" panose="020B0604020202020204" pitchFamily="34" charset="0"/>
              <a:buChar char="•"/>
            </a:pPr>
            <a:r>
              <a:rPr lang="en-US" sz="2200" dirty="0"/>
              <a:t>Oral SERDs</a:t>
            </a:r>
          </a:p>
          <a:p>
            <a:pPr lvl="1">
              <a:buFont typeface="Arial" panose="020B0604020202020204" pitchFamily="34" charset="0"/>
              <a:buChar char="•"/>
            </a:pPr>
            <a:r>
              <a:rPr lang="en-US" dirty="0"/>
              <a:t>We are finally making progress!</a:t>
            </a:r>
          </a:p>
          <a:p>
            <a:pPr lvl="1">
              <a:buFont typeface="Arial" panose="020B0604020202020204" pitchFamily="34" charset="0"/>
              <a:buChar char="•"/>
            </a:pPr>
            <a:r>
              <a:rPr lang="en-US" dirty="0"/>
              <a:t>Benefit clearer in ESR1m population</a:t>
            </a:r>
          </a:p>
          <a:p>
            <a:pPr lvl="1">
              <a:buFont typeface="Arial" panose="020B0604020202020204" pitchFamily="34" charset="0"/>
              <a:buChar char="•"/>
            </a:pPr>
            <a:r>
              <a:rPr lang="en-US" dirty="0"/>
              <a:t>Multiple phase </a:t>
            </a:r>
            <a:r>
              <a:rPr lang="en-US"/>
              <a:t>III trials </a:t>
            </a:r>
            <a:r>
              <a:rPr lang="en-US" dirty="0"/>
              <a:t>in metastatic and early stage disease ongoing</a:t>
            </a:r>
          </a:p>
          <a:p>
            <a:pPr>
              <a:buFont typeface="Arial" panose="020B0604020202020204" pitchFamily="34" charset="0"/>
              <a:buChar char="•"/>
            </a:pPr>
            <a:r>
              <a:rPr lang="en-US" sz="2200" dirty="0"/>
              <a:t>ADCs</a:t>
            </a:r>
          </a:p>
          <a:p>
            <a:pPr lvl="1">
              <a:buFont typeface="Arial" panose="020B0604020202020204" pitchFamily="34" charset="0"/>
              <a:buChar char="•"/>
            </a:pPr>
            <a:r>
              <a:rPr lang="en-US" dirty="0"/>
              <a:t>Very encouraging efficacy in HR+/HER2 negative (and HER2 low disease)</a:t>
            </a:r>
          </a:p>
          <a:p>
            <a:pPr lvl="1">
              <a:buFont typeface="Arial" panose="020B0604020202020204" pitchFamily="34" charset="0"/>
              <a:buChar char="•"/>
            </a:pPr>
            <a:r>
              <a:rPr lang="en-US" dirty="0"/>
              <a:t>Sequencing is the most important next question along with efficacy in earlier lines</a:t>
            </a:r>
          </a:p>
          <a:p>
            <a:pPr lvl="1">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167988292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A74EF855-0F10-AA48-9325-90B8D7EE75EF}"/>
              </a:ext>
            </a:extLst>
          </p:cNvPr>
          <p:cNvSpPr>
            <a:spLocks noGrp="1" noChangeArrowheads="1"/>
          </p:cNvSpPr>
          <p:nvPr>
            <p:ph type="ctrTitle" idx="4294967295"/>
          </p:nvPr>
        </p:nvSpPr>
        <p:spPr>
          <a:xfrm>
            <a:off x="1524000" y="955676"/>
            <a:ext cx="9144000" cy="2696123"/>
          </a:xfrm>
        </p:spPr>
        <p:txBody>
          <a:bodyPr/>
          <a:lstStyle/>
          <a:p>
            <a:r>
              <a:rPr lang="en-US" dirty="0">
                <a:solidFill>
                  <a:srgbClr val="000000"/>
                </a:solidFill>
                <a:latin typeface="Calibri" panose="020F0502020204030204" pitchFamily="34" charset="0"/>
              </a:rPr>
              <a:t>Current Role of Genomic Assays for Hormone Receptor (HR)-Positive Localized Breast Cancer</a:t>
            </a:r>
            <a:br>
              <a:rPr lang="en-US" b="0" dirty="0">
                <a:solidFill>
                  <a:srgbClr val="000000"/>
                </a:solidFill>
                <a:latin typeface="Calibri" panose="020F0502020204030204" pitchFamily="34" charset="0"/>
              </a:rPr>
            </a:br>
            <a:r>
              <a:rPr lang="en-US" dirty="0"/>
              <a:t> </a:t>
            </a:r>
            <a:br>
              <a:rPr lang="en-US" sz="2800" dirty="0"/>
            </a:br>
            <a:endParaRPr lang="en-US" altLang="en-US" sz="2800" dirty="0">
              <a:latin typeface="+mn-lt"/>
            </a:endParaRPr>
          </a:p>
        </p:txBody>
      </p:sp>
      <p:sp>
        <p:nvSpPr>
          <p:cNvPr id="152578" name="Rectangle 3">
            <a:extLst>
              <a:ext uri="{FF2B5EF4-FFF2-40B4-BE49-F238E27FC236}">
                <a16:creationId xmlns:a16="http://schemas.microsoft.com/office/drawing/2014/main" id="{5E0D5228-25B0-2248-A041-8078DACCFA13}"/>
              </a:ext>
            </a:extLst>
          </p:cNvPr>
          <p:cNvSpPr>
            <a:spLocks noGrp="1" noChangeArrowheads="1"/>
          </p:cNvSpPr>
          <p:nvPr>
            <p:ph type="subTitle" idx="4294967295"/>
          </p:nvPr>
        </p:nvSpPr>
        <p:spPr bwMode="auto">
          <a:xfrm>
            <a:off x="1524000" y="3632201"/>
            <a:ext cx="9144000" cy="2676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lgn="ctr">
              <a:lnSpc>
                <a:spcPct val="100000"/>
              </a:lnSpc>
              <a:spcBef>
                <a:spcPct val="0"/>
              </a:spcBef>
              <a:buClrTx/>
              <a:buSzTx/>
              <a:buNone/>
            </a:pPr>
            <a:r>
              <a:rPr lang="en-US" altLang="en-US" sz="2000" b="1" dirty="0"/>
              <a:t>Matthew Goetz, M.D.</a:t>
            </a:r>
          </a:p>
          <a:p>
            <a:pPr marL="0" indent="0" algn="ctr">
              <a:lnSpc>
                <a:spcPct val="100000"/>
              </a:lnSpc>
              <a:spcBef>
                <a:spcPct val="0"/>
              </a:spcBef>
              <a:buClrTx/>
              <a:buSzTx/>
              <a:buNone/>
            </a:pPr>
            <a:r>
              <a:rPr lang="en-US" altLang="en-US" sz="2000" b="1" dirty="0"/>
              <a:t>Erivan K. Haub Family Professor of Cancer Research </a:t>
            </a:r>
          </a:p>
          <a:p>
            <a:pPr marL="0" indent="0" algn="ctr">
              <a:lnSpc>
                <a:spcPct val="100000"/>
              </a:lnSpc>
              <a:spcBef>
                <a:spcPct val="0"/>
              </a:spcBef>
              <a:buClrTx/>
              <a:buSzTx/>
              <a:buNone/>
            </a:pPr>
            <a:r>
              <a:rPr lang="en-US" altLang="en-US" sz="2000" b="1" dirty="0"/>
              <a:t>Honoring Richard F. Emslander, M.D. </a:t>
            </a:r>
          </a:p>
          <a:p>
            <a:pPr marL="0" indent="0" algn="ctr">
              <a:lnSpc>
                <a:spcPct val="100000"/>
              </a:lnSpc>
              <a:spcBef>
                <a:spcPct val="0"/>
              </a:spcBef>
              <a:buClrTx/>
              <a:buSzTx/>
              <a:buNone/>
            </a:pPr>
            <a:r>
              <a:rPr lang="en-US" altLang="en-US" sz="2000" b="1" dirty="0"/>
              <a:t>Professor of Oncology and Pharmacology</a:t>
            </a:r>
          </a:p>
          <a:p>
            <a:pPr marL="0" indent="0" algn="ctr">
              <a:lnSpc>
                <a:spcPct val="100000"/>
              </a:lnSpc>
              <a:spcBef>
                <a:spcPct val="0"/>
              </a:spcBef>
              <a:buClrTx/>
              <a:buSzTx/>
              <a:buNone/>
            </a:pPr>
            <a:r>
              <a:rPr lang="en-US" altLang="en-US" sz="2000" b="1" dirty="0"/>
              <a:t>Division of Medical Oncology, Department of Oncology</a:t>
            </a:r>
          </a:p>
          <a:p>
            <a:pPr marL="0" indent="0" algn="ctr">
              <a:lnSpc>
                <a:spcPct val="100000"/>
              </a:lnSpc>
              <a:spcBef>
                <a:spcPct val="0"/>
              </a:spcBef>
              <a:buClrTx/>
              <a:buSzTx/>
              <a:buNone/>
            </a:pPr>
            <a:r>
              <a:rPr lang="en-US" altLang="en-US" sz="2000" b="1" dirty="0"/>
              <a:t>Mayo Clinic in Rochester, MN</a:t>
            </a:r>
          </a:p>
          <a:p>
            <a:pPr marL="0" indent="0" algn="ctr">
              <a:lnSpc>
                <a:spcPct val="100000"/>
              </a:lnSpc>
              <a:spcBef>
                <a:spcPct val="0"/>
              </a:spcBef>
              <a:buClrTx/>
              <a:buSzTx/>
              <a:buNone/>
            </a:pPr>
            <a:endParaRPr lang="en-US" altLang="en-US" sz="2400" b="1" dirty="0"/>
          </a:p>
          <a:p>
            <a:pPr marL="0" indent="0" algn="ctr">
              <a:lnSpc>
                <a:spcPct val="100000"/>
              </a:lnSpc>
              <a:spcBef>
                <a:spcPct val="0"/>
              </a:spcBef>
              <a:buClrTx/>
              <a:buSzTx/>
              <a:buNone/>
            </a:pPr>
            <a:endParaRPr lang="en-US" altLang="en-US" sz="2400" b="1" dirty="0"/>
          </a:p>
        </p:txBody>
      </p:sp>
      <p:sp>
        <p:nvSpPr>
          <p:cNvPr id="152579" name="Text Box 4">
            <a:extLst>
              <a:ext uri="{FF2B5EF4-FFF2-40B4-BE49-F238E27FC236}">
                <a16:creationId xmlns:a16="http://schemas.microsoft.com/office/drawing/2014/main" id="{3816C037-9B8C-9D45-A88B-D0AA034F44EE}"/>
              </a:ext>
            </a:extLst>
          </p:cNvPr>
          <p:cNvSpPr txBox="1">
            <a:spLocks noChangeArrowheads="1"/>
          </p:cNvSpPr>
          <p:nvPr/>
        </p:nvSpPr>
        <p:spPr bwMode="auto">
          <a:xfrm>
            <a:off x="11277600" y="6642100"/>
            <a:ext cx="817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777777"/>
                </a:solidFill>
                <a:effectLst/>
                <a:uLnTx/>
                <a:uFillTx/>
                <a:latin typeface="Arial" panose="020B0604020202020204" pitchFamily="34" charset="0"/>
                <a:ea typeface="ＭＳ Ｐゴシック" panose="020B0600070205080204" pitchFamily="34" charset="-128"/>
                <a:cs typeface="+mn-cs"/>
              </a:rPr>
              <a:t>CP1229323-1</a:t>
            </a:r>
          </a:p>
        </p:txBody>
      </p:sp>
    </p:spTree>
  </p:cSld>
  <p:clrMapOvr>
    <a:masterClrMapping/>
  </p:clrMapOvr>
  <p:transition advTm="17556">
    <p:spli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E42CED7C-AEF3-0143-A453-A4452AA83C12}"/>
              </a:ext>
            </a:extLst>
          </p:cNvPr>
          <p:cNvSpPr>
            <a:spLocks noGrp="1" noChangeArrowheads="1"/>
          </p:cNvSpPr>
          <p:nvPr>
            <p:ph type="body" idx="4294967295"/>
          </p:nvPr>
        </p:nvSpPr>
        <p:spPr bwMode="auto">
          <a:xfrm>
            <a:off x="874776" y="1041400"/>
            <a:ext cx="10021824" cy="5689600"/>
          </a:xfrm>
          <a:prstGeom prst="rect">
            <a:avLst/>
          </a:prstGeom>
        </p:spPr>
        <p:txBody>
          <a:bodyPr lIns="91311" tIns="45658" rIns="91311" bIns="45658"/>
          <a:lstStyle/>
          <a:p>
            <a:pPr>
              <a:lnSpc>
                <a:spcPct val="80000"/>
              </a:lnSpc>
              <a:defRPr/>
            </a:pPr>
            <a:endParaRPr lang="en-US" sz="2000" dirty="0">
              <a:ea typeface="ＭＳ Ｐゴシック" charset="0"/>
            </a:endParaRPr>
          </a:p>
          <a:p>
            <a:pPr marL="0">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Phase III RxPONDER trial evaluating the role of chemotherapy for patients with ER-positive, HER2-negative localized breast cancer with 1 to 3 positive lymph nodes and a 21-gene Recurrence Score (RS) of ≤25</a:t>
            </a:r>
          </a:p>
          <a:p>
            <a:pPr marL="0">
              <a:lnSpc>
                <a:spcPct val="100000"/>
              </a:lnSpc>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0">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Updated findings, including 12-year event rates, from the Phase III TAILORx study</a:t>
            </a:r>
          </a:p>
          <a:p>
            <a:pPr marL="0" indent="0">
              <a:lnSpc>
                <a:spcPct val="100000"/>
              </a:lnSpc>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 </a:t>
            </a:r>
          </a:p>
          <a:p>
            <a:pPr marL="0">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21-gene RS and neoadjuvant chemotherapy decision making</a:t>
            </a:r>
          </a:p>
          <a:p>
            <a:pPr marL="0">
              <a:lnSpc>
                <a:spcPct val="100000"/>
              </a:lnSpc>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0">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Insight regarding poor correlation between the RS and chemotherapy response in premenopausal patients</a:t>
            </a:r>
          </a:p>
          <a:p>
            <a:pPr marL="0" indent="0">
              <a:lnSpc>
                <a:spcPct val="80000"/>
              </a:lnSpc>
              <a:buNone/>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marL="457200" lvl="1" indent="0">
              <a:lnSpc>
                <a:spcPct val="80000"/>
              </a:lnSpc>
              <a:buNone/>
              <a:defRPr/>
            </a:pPr>
            <a:endParaRPr lang="en-US" b="1" dirty="0">
              <a:ea typeface="ＭＳ Ｐゴシック" charset="0"/>
            </a:endParaRPr>
          </a:p>
          <a:p>
            <a:pPr>
              <a:lnSpc>
                <a:spcPct val="80000"/>
              </a:lnSpc>
              <a:defRPr/>
            </a:pPr>
            <a:endParaRPr lang="en-US"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a:lnSpc>
                <a:spcPct val="80000"/>
              </a:lnSpc>
              <a:defRPr/>
            </a:pPr>
            <a:endParaRPr lang="en-US" b="1" dirty="0">
              <a:ea typeface="ＭＳ Ｐゴシック" charset="0"/>
              <a:cs typeface="ＭＳ Ｐゴシック" charset="0"/>
            </a:endParaRPr>
          </a:p>
        </p:txBody>
      </p:sp>
      <p:sp>
        <p:nvSpPr>
          <p:cNvPr id="224258" name="Rectangle 27">
            <a:extLst>
              <a:ext uri="{FF2B5EF4-FFF2-40B4-BE49-F238E27FC236}">
                <a16:creationId xmlns:a16="http://schemas.microsoft.com/office/drawing/2014/main" id="{4561E830-F9E4-5A4A-8D04-15DC0D5C481E}"/>
              </a:ext>
            </a:extLst>
          </p:cNvPr>
          <p:cNvSpPr>
            <a:spLocks noChangeArrowheads="1"/>
          </p:cNvSpPr>
          <p:nvPr/>
        </p:nvSpPr>
        <p:spPr bwMode="auto">
          <a:xfrm>
            <a:off x="685800" y="331788"/>
            <a:ext cx="106680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Outline</a:t>
            </a:r>
          </a:p>
        </p:txBody>
      </p:sp>
    </p:spTree>
  </p:cSld>
  <p:clrMapOvr>
    <a:masterClrMapping/>
  </p:clrMapOvr>
  <p:transition advTm="45645">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A4E4293-5F8F-17E0-4FCC-9596F2555CEA}"/>
              </a:ext>
            </a:extLst>
          </p:cNvPr>
          <p:cNvGrpSpPr/>
          <p:nvPr/>
        </p:nvGrpSpPr>
        <p:grpSpPr>
          <a:xfrm>
            <a:off x="250038" y="836712"/>
            <a:ext cx="11691924" cy="4674506"/>
            <a:chOff x="335360" y="980728"/>
            <a:chExt cx="11691924" cy="4674506"/>
          </a:xfrm>
        </p:grpSpPr>
        <p:pic>
          <p:nvPicPr>
            <p:cNvPr id="4" name="Picture 3" descr="Graphical user interface, text, application&#10;&#10;Description automatically generated">
              <a:extLst>
                <a:ext uri="{FF2B5EF4-FFF2-40B4-BE49-F238E27FC236}">
                  <a16:creationId xmlns:a16="http://schemas.microsoft.com/office/drawing/2014/main" id="{3B05F4BF-4F9F-F033-481E-6C842E8B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980728"/>
              <a:ext cx="11691924" cy="4674506"/>
            </a:xfrm>
            <a:prstGeom prst="rect">
              <a:avLst/>
            </a:prstGeom>
          </p:spPr>
        </p:pic>
        <p:sp>
          <p:nvSpPr>
            <p:cNvPr id="5" name="Rectangle 4">
              <a:extLst>
                <a:ext uri="{FF2B5EF4-FFF2-40B4-BE49-F238E27FC236}">
                  <a16:creationId xmlns:a16="http://schemas.microsoft.com/office/drawing/2014/main" id="{68E7D9E5-1785-4793-9B23-FD538BE03A89}"/>
                </a:ext>
              </a:extLst>
            </p:cNvPr>
            <p:cNvSpPr/>
            <p:nvPr/>
          </p:nvSpPr>
          <p:spPr bwMode="auto">
            <a:xfrm>
              <a:off x="9643597" y="1124744"/>
              <a:ext cx="2376264"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grpSp>
      <p:sp>
        <p:nvSpPr>
          <p:cNvPr id="7" name="TextBox 6">
            <a:extLst>
              <a:ext uri="{FF2B5EF4-FFF2-40B4-BE49-F238E27FC236}">
                <a16:creationId xmlns:a16="http://schemas.microsoft.com/office/drawing/2014/main" id="{3A4CE672-E900-E2B7-F332-B65A92D42C97}"/>
              </a:ext>
            </a:extLst>
          </p:cNvPr>
          <p:cNvSpPr txBox="1"/>
          <p:nvPr/>
        </p:nvSpPr>
        <p:spPr>
          <a:xfrm>
            <a:off x="119336" y="6543950"/>
            <a:ext cx="396044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2022;40(16):1816-37. </a:t>
            </a:r>
          </a:p>
        </p:txBody>
      </p:sp>
    </p:spTree>
    <p:extLst>
      <p:ext uri="{BB962C8B-B14F-4D97-AF65-F5344CB8AC3E}">
        <p14:creationId xmlns:p14="http://schemas.microsoft.com/office/powerpoint/2010/main" val="473940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F636-76AA-A491-FB0A-11CED117B1D2}"/>
              </a:ext>
            </a:extLst>
          </p:cNvPr>
          <p:cNvSpPr>
            <a:spLocks noGrp="1"/>
          </p:cNvSpPr>
          <p:nvPr>
            <p:ph type="title"/>
          </p:nvPr>
        </p:nvSpPr>
        <p:spPr>
          <a:xfrm>
            <a:off x="916516" y="0"/>
            <a:ext cx="10358967" cy="1143000"/>
          </a:xfrm>
        </p:spPr>
        <p:txBody>
          <a:bodyPr/>
          <a:lstStyle/>
          <a:p>
            <a:pPr algn="l"/>
            <a:r>
              <a:rPr lang="en-US" dirty="0"/>
              <a:t>Biomarkers for Adjuvant Endocrine and Chemotherapy in Localized Breast Cancer: ASCO Guideline Update</a:t>
            </a:r>
          </a:p>
        </p:txBody>
      </p:sp>
      <p:pic>
        <p:nvPicPr>
          <p:cNvPr id="4" name="Picture 3" descr="Diagram&#10;&#10;Description automatically generated">
            <a:extLst>
              <a:ext uri="{FF2B5EF4-FFF2-40B4-BE49-F238E27FC236}">
                <a16:creationId xmlns:a16="http://schemas.microsoft.com/office/drawing/2014/main" id="{68B903D0-D1F9-6283-15B0-5363D3DE5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15579" y="1052736"/>
            <a:ext cx="7560840" cy="5429259"/>
          </a:xfrm>
          <a:prstGeom prst="rect">
            <a:avLst/>
          </a:prstGeom>
        </p:spPr>
      </p:pic>
      <p:sp>
        <p:nvSpPr>
          <p:cNvPr id="5" name="TextBox 4">
            <a:extLst>
              <a:ext uri="{FF2B5EF4-FFF2-40B4-BE49-F238E27FC236}">
                <a16:creationId xmlns:a16="http://schemas.microsoft.com/office/drawing/2014/main" id="{726DEF65-3E73-7CB9-58FB-4F523F58EC3C}"/>
              </a:ext>
            </a:extLst>
          </p:cNvPr>
          <p:cNvSpPr txBox="1"/>
          <p:nvPr/>
        </p:nvSpPr>
        <p:spPr>
          <a:xfrm>
            <a:off x="119336" y="6543950"/>
            <a:ext cx="511256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Andre F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2022;40(16):1816-37. </a:t>
            </a:r>
          </a:p>
        </p:txBody>
      </p:sp>
    </p:spTree>
    <p:extLst>
      <p:ext uri="{BB962C8B-B14F-4D97-AF65-F5344CB8AC3E}">
        <p14:creationId xmlns:p14="http://schemas.microsoft.com/office/powerpoint/2010/main" val="3014552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836712"/>
            <a:ext cx="42976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Aditya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Bardia</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MPH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Cancer Research Program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Attending Physician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 </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819" y="836712"/>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7892032" y="836712"/>
            <a:ext cx="429768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Kevin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Kalinsky</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Hematology and Medical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Emory University School of Medicine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Glenn Family Breast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Medical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Winship Cancer Institute of Emory University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Atlanta, Georgia </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49776" y="836712"/>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2636912"/>
            <a:ext cx="429768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Matthew P Goetz,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Erivan K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Haub</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Family Professor of Cancer Research Honoring Richard F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Emslander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Oncology and Pharmacology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Enterprise Deputy Director, Translational Research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Mayo Clinic Breast Cancer SPORE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 </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2636912"/>
            <a:ext cx="1261872" cy="1261872"/>
          </a:xfrm>
          <a:prstGeom prst="rect">
            <a:avLst/>
          </a:prstGeom>
        </p:spPr>
      </p:pic>
      <p:sp>
        <p:nvSpPr>
          <p:cNvPr id="19" name="Text Box 9">
            <a:extLst>
              <a:ext uri="{FF2B5EF4-FFF2-40B4-BE49-F238E27FC236}">
                <a16:creationId xmlns:a16="http://schemas.microsoft.com/office/drawing/2014/main" id="{678815FE-8FBF-2141-BC1C-D62A28E9C750}"/>
              </a:ext>
            </a:extLst>
          </p:cNvPr>
          <p:cNvSpPr txBox="1">
            <a:spLocks noChangeArrowheads="1"/>
          </p:cNvSpPr>
          <p:nvPr/>
        </p:nvSpPr>
        <p:spPr bwMode="auto">
          <a:xfrm>
            <a:off x="7892031" y="2636912"/>
            <a:ext cx="42976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Hope S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Rugo</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Oncology and Clinical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Trials Education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Helen Diller Family Comprehensive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pic>
        <p:nvPicPr>
          <p:cNvPr id="20" name="Picture 19">
            <a:extLst>
              <a:ext uri="{FF2B5EF4-FFF2-40B4-BE49-F238E27FC236}">
                <a16:creationId xmlns:a16="http://schemas.microsoft.com/office/drawing/2014/main" id="{B0454976-B65A-2848-82FC-D12455B158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49776" y="2636912"/>
            <a:ext cx="1261872" cy="1261872"/>
          </a:xfrm>
          <a:prstGeom prst="rect">
            <a:avLst/>
          </a:prstGeom>
        </p:spPr>
      </p:pic>
      <p:sp>
        <p:nvSpPr>
          <p:cNvPr id="16" name="Text Box 7">
            <a:extLst>
              <a:ext uri="{FF2B5EF4-FFF2-40B4-BE49-F238E27FC236}">
                <a16:creationId xmlns:a16="http://schemas.microsoft.com/office/drawing/2014/main" id="{EB45E1FB-34E4-D043-B563-0AD0FE1D6C9B}"/>
              </a:ext>
            </a:extLst>
          </p:cNvPr>
          <p:cNvSpPr txBox="1">
            <a:spLocks noChangeArrowheads="1"/>
          </p:cNvSpPr>
          <p:nvPr/>
        </p:nvSpPr>
        <p:spPr bwMode="auto">
          <a:xfrm>
            <a:off x="1926458" y="4509120"/>
            <a:ext cx="429768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Virginia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Kaklamani</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DSc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Ruth McLean Bowman Bowers Chair in Breast Cancer Research and Treatment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 Alexander Distinguished Chair in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Clinical Research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of the Breast Cancer Program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Health San Antonio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MD Anderson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Antonio, Texas </a:t>
            </a:r>
          </a:p>
        </p:txBody>
      </p:sp>
      <p:pic>
        <p:nvPicPr>
          <p:cNvPr id="18" name="Picture 17">
            <a:extLst>
              <a:ext uri="{FF2B5EF4-FFF2-40B4-BE49-F238E27FC236}">
                <a16:creationId xmlns:a16="http://schemas.microsoft.com/office/drawing/2014/main" id="{ED27FF13-CCA7-894C-9770-DE7C41CE09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819" y="4509120"/>
            <a:ext cx="1261872" cy="1261872"/>
          </a:xfrm>
          <a:prstGeom prst="rect">
            <a:avLst/>
          </a:prstGeom>
        </p:spPr>
      </p:pic>
      <p:pic>
        <p:nvPicPr>
          <p:cNvPr id="21" name="Picture 20">
            <a:extLst>
              <a:ext uri="{FF2B5EF4-FFF2-40B4-BE49-F238E27FC236}">
                <a16:creationId xmlns:a16="http://schemas.microsoft.com/office/drawing/2014/main" id="{7B784592-7DB5-C8EA-7142-11F5E140A8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69790" y="4509120"/>
            <a:ext cx="1261872" cy="1261872"/>
          </a:xfrm>
          <a:prstGeom prst="rect">
            <a:avLst/>
          </a:prstGeom>
        </p:spPr>
      </p:pic>
      <p:sp>
        <p:nvSpPr>
          <p:cNvPr id="22" name="Text Box 9">
            <a:extLst>
              <a:ext uri="{FF2B5EF4-FFF2-40B4-BE49-F238E27FC236}">
                <a16:creationId xmlns:a16="http://schemas.microsoft.com/office/drawing/2014/main" id="{24DE46C7-D0F5-AF5A-8791-9A8E083F27E4}"/>
              </a:ext>
            </a:extLst>
          </p:cNvPr>
          <p:cNvSpPr txBox="1">
            <a:spLocks noChangeArrowheads="1"/>
          </p:cNvSpPr>
          <p:nvPr/>
        </p:nvSpPr>
        <p:spPr bwMode="auto">
          <a:xfrm>
            <a:off x="7892031" y="4509120"/>
            <a:ext cx="4297680" cy="1296144"/>
          </a:xfrm>
          <a:prstGeom prst="rect">
            <a:avLst/>
          </a:prstGeom>
          <a:noFill/>
          <a:ln w="9525">
            <a:noFill/>
            <a:miter lim="800000"/>
            <a:headEnd/>
            <a:tailEnd/>
          </a:ln>
        </p:spPr>
        <p:txBody>
          <a:bodyPr lIns="91440" tIns="0" rIns="0" bIns="0">
            <a:prstTxWarp prst="textNoShape">
              <a:avLst/>
            </a:prstTxWarp>
          </a:bodyPr>
          <a:lstStyle/>
          <a:p>
            <a:pPr>
              <a:spcBef>
                <a:spcPct val="30000"/>
              </a:spcBef>
              <a:spcAft>
                <a:spcPts val="80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endPar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etter&#10;&#10;Description automatically generated">
            <a:extLst>
              <a:ext uri="{FF2B5EF4-FFF2-40B4-BE49-F238E27FC236}">
                <a16:creationId xmlns:a16="http://schemas.microsoft.com/office/drawing/2014/main" id="{BC275729-5C17-7541-801B-98F44B741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04664"/>
            <a:ext cx="10160000" cy="5651500"/>
          </a:xfrm>
          <a:prstGeom prst="rect">
            <a:avLst/>
          </a:prstGeom>
        </p:spPr>
      </p:pic>
      <p:sp>
        <p:nvSpPr>
          <p:cNvPr id="14" name="TextBox 13">
            <a:extLst>
              <a:ext uri="{FF2B5EF4-FFF2-40B4-BE49-F238E27FC236}">
                <a16:creationId xmlns:a16="http://schemas.microsoft.com/office/drawing/2014/main" id="{318A792C-1A0D-2848-8A8A-9E3FE960F271}"/>
              </a:ext>
            </a:extLst>
          </p:cNvPr>
          <p:cNvSpPr txBox="1"/>
          <p:nvPr/>
        </p:nvSpPr>
        <p:spPr>
          <a:xfrm>
            <a:off x="4157809" y="6253281"/>
            <a:ext cx="387638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cs typeface="+mn-cs"/>
              </a:rPr>
              <a:t>SABCS 2021;Abstract GS2-07.</a:t>
            </a:r>
          </a:p>
        </p:txBody>
      </p:sp>
    </p:spTree>
    <p:extLst>
      <p:ext uri="{BB962C8B-B14F-4D97-AF65-F5344CB8AC3E}">
        <p14:creationId xmlns:p14="http://schemas.microsoft.com/office/powerpoint/2010/main" val="3602953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DA3F-A2FC-7F45-81AD-73F68F4E1066}"/>
              </a:ext>
            </a:extLst>
          </p:cNvPr>
          <p:cNvSpPr>
            <a:spLocks noGrp="1"/>
          </p:cNvSpPr>
          <p:nvPr>
            <p:ph type="title"/>
          </p:nvPr>
        </p:nvSpPr>
        <p:spPr>
          <a:xfrm>
            <a:off x="321869" y="77335"/>
            <a:ext cx="11502269" cy="895769"/>
          </a:xfrm>
        </p:spPr>
        <p:txBody>
          <a:bodyPr>
            <a:normAutofit/>
          </a:bodyPr>
          <a:lstStyle/>
          <a:p>
            <a:r>
              <a:rPr lang="en-US" b="1" dirty="0" err="1">
                <a:latin typeface="Calibri" panose="020F0502020204030204" pitchFamily="34" charset="0"/>
                <a:cs typeface="Calibri" panose="020F0502020204030204" pitchFamily="34" charset="0"/>
              </a:rPr>
              <a:t>RxPONDER</a:t>
            </a:r>
            <a:r>
              <a:rPr lang="en-US" b="1" dirty="0">
                <a:latin typeface="Calibri" panose="020F0502020204030204" pitchFamily="34" charset="0"/>
                <a:cs typeface="Calibri" panose="020F0502020204030204" pitchFamily="34" charset="0"/>
              </a:rPr>
              <a:t> Trial Schema</a:t>
            </a:r>
          </a:p>
        </p:txBody>
      </p:sp>
      <p:sp>
        <p:nvSpPr>
          <p:cNvPr id="6" name="Rectangle 5">
            <a:extLst>
              <a:ext uri="{FF2B5EF4-FFF2-40B4-BE49-F238E27FC236}">
                <a16:creationId xmlns:a16="http://schemas.microsoft.com/office/drawing/2014/main" id="{C01E1503-49C6-4340-86CC-61C581B93C21}"/>
              </a:ext>
            </a:extLst>
          </p:cNvPr>
          <p:cNvSpPr/>
          <p:nvPr/>
        </p:nvSpPr>
        <p:spPr>
          <a:xfrm>
            <a:off x="145207" y="6490211"/>
            <a:ext cx="370973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2020;Abstract GS3-00.</a:t>
            </a:r>
          </a:p>
        </p:txBody>
      </p:sp>
      <p:sp>
        <p:nvSpPr>
          <p:cNvPr id="11" name="TextBox 10">
            <a:extLst>
              <a:ext uri="{FF2B5EF4-FFF2-40B4-BE49-F238E27FC236}">
                <a16:creationId xmlns:a16="http://schemas.microsoft.com/office/drawing/2014/main" id="{7AC5852F-3A90-204B-A2ED-D448EDD021E5}"/>
              </a:ext>
            </a:extLst>
          </p:cNvPr>
          <p:cNvSpPr txBox="1"/>
          <p:nvPr/>
        </p:nvSpPr>
        <p:spPr>
          <a:xfrm>
            <a:off x="3920047" y="1503258"/>
            <a:ext cx="367079" cy="230832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p:txBody>
      </p:sp>
      <p:cxnSp>
        <p:nvCxnSpPr>
          <p:cNvPr id="12" name="Straight Arrow Connector 11">
            <a:extLst>
              <a:ext uri="{FF2B5EF4-FFF2-40B4-BE49-F238E27FC236}">
                <a16:creationId xmlns:a16="http://schemas.microsoft.com/office/drawing/2014/main" id="{A47EBFC3-AA09-0C40-8647-F8550B402DD3}"/>
              </a:ext>
            </a:extLst>
          </p:cNvPr>
          <p:cNvCxnSpPr>
            <a:cxnSpLocks/>
          </p:cNvCxnSpPr>
          <p:nvPr/>
        </p:nvCxnSpPr>
        <p:spPr>
          <a:xfrm flipV="1">
            <a:off x="4271192" y="2416550"/>
            <a:ext cx="536532" cy="19395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10DC60-EA76-5545-859F-F1EDB27F93C0}"/>
              </a:ext>
            </a:extLst>
          </p:cNvPr>
          <p:cNvCxnSpPr>
            <a:cxnSpLocks/>
          </p:cNvCxnSpPr>
          <p:nvPr/>
        </p:nvCxnSpPr>
        <p:spPr>
          <a:xfrm>
            <a:off x="4320436" y="2751775"/>
            <a:ext cx="494534" cy="2860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9C3149-1BB9-044E-BD4E-F3CA07AB1580}"/>
              </a:ext>
            </a:extLst>
          </p:cNvPr>
          <p:cNvSpPr txBox="1"/>
          <p:nvPr/>
        </p:nvSpPr>
        <p:spPr>
          <a:xfrm>
            <a:off x="4829655" y="2311438"/>
            <a:ext cx="1843508" cy="584775"/>
          </a:xfrm>
          <a:prstGeom prst="rect">
            <a:avLst/>
          </a:prstGeom>
          <a:noFill/>
          <a:ln w="19050">
            <a:solidFill>
              <a:schemeClr val="accent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Recurrence Score </a:t>
            </a:r>
            <a:b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0-25</a:t>
            </a:r>
          </a:p>
        </p:txBody>
      </p:sp>
      <p:sp>
        <p:nvSpPr>
          <p:cNvPr id="15" name="TextBox 14">
            <a:extLst>
              <a:ext uri="{FF2B5EF4-FFF2-40B4-BE49-F238E27FC236}">
                <a16:creationId xmlns:a16="http://schemas.microsoft.com/office/drawing/2014/main" id="{D546FFD6-90BD-CC49-9418-F125A61A306A}"/>
              </a:ext>
            </a:extLst>
          </p:cNvPr>
          <p:cNvSpPr txBox="1"/>
          <p:nvPr/>
        </p:nvSpPr>
        <p:spPr>
          <a:xfrm>
            <a:off x="4895591" y="3090808"/>
            <a:ext cx="1777568" cy="584775"/>
          </a:xfrm>
          <a:prstGeom prst="rect">
            <a:avLst/>
          </a:prstGeom>
          <a:noFill/>
          <a:ln w="19050">
            <a:solidFill>
              <a:schemeClr val="bg1">
                <a:lumMod val="65000"/>
              </a:schemeClr>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Recurrence Score </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&gt;25</a:t>
            </a:r>
          </a:p>
        </p:txBody>
      </p:sp>
      <p:sp>
        <p:nvSpPr>
          <p:cNvPr id="16" name="TextBox 15">
            <a:extLst>
              <a:ext uri="{FF2B5EF4-FFF2-40B4-BE49-F238E27FC236}">
                <a16:creationId xmlns:a16="http://schemas.microsoft.com/office/drawing/2014/main" id="{A6925D89-FCBC-5640-92DB-3CD58FFEABD8}"/>
              </a:ext>
            </a:extLst>
          </p:cNvPr>
          <p:cNvSpPr txBox="1"/>
          <p:nvPr/>
        </p:nvSpPr>
        <p:spPr>
          <a:xfrm>
            <a:off x="7296566" y="1407613"/>
            <a:ext cx="508630" cy="249299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p:txBody>
      </p:sp>
      <p:cxnSp>
        <p:nvCxnSpPr>
          <p:cNvPr id="17" name="Straight Arrow Connector 16">
            <a:extLst>
              <a:ext uri="{FF2B5EF4-FFF2-40B4-BE49-F238E27FC236}">
                <a16:creationId xmlns:a16="http://schemas.microsoft.com/office/drawing/2014/main" id="{69957FD7-EF6C-9B4A-B2E1-816235249C10}"/>
              </a:ext>
            </a:extLst>
          </p:cNvPr>
          <p:cNvCxnSpPr>
            <a:cxnSpLocks/>
          </p:cNvCxnSpPr>
          <p:nvPr/>
        </p:nvCxnSpPr>
        <p:spPr>
          <a:xfrm flipV="1">
            <a:off x="6673163" y="2422888"/>
            <a:ext cx="685800" cy="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2BDE54-A490-9C48-8595-C7152594E9F7}"/>
              </a:ext>
            </a:extLst>
          </p:cNvPr>
          <p:cNvCxnSpPr>
            <a:cxnSpLocks/>
          </p:cNvCxnSpPr>
          <p:nvPr/>
        </p:nvCxnSpPr>
        <p:spPr>
          <a:xfrm flipV="1">
            <a:off x="7815150" y="1897863"/>
            <a:ext cx="609943" cy="26826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1B8956C-1C82-FB40-9E6A-E2CEFEF8327D}"/>
              </a:ext>
            </a:extLst>
          </p:cNvPr>
          <p:cNvCxnSpPr>
            <a:cxnSpLocks/>
          </p:cNvCxnSpPr>
          <p:nvPr/>
        </p:nvCxnSpPr>
        <p:spPr>
          <a:xfrm>
            <a:off x="7838338" y="2536828"/>
            <a:ext cx="609943" cy="25710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F0F3706-2FDB-E044-B4B0-9771B4CDC99C}"/>
              </a:ext>
            </a:extLst>
          </p:cNvPr>
          <p:cNvSpPr txBox="1"/>
          <p:nvPr/>
        </p:nvSpPr>
        <p:spPr>
          <a:xfrm>
            <a:off x="8436827" y="1590359"/>
            <a:ext cx="2618171" cy="830997"/>
          </a:xfrm>
          <a:prstGeom prst="rect">
            <a:avLst/>
          </a:prstGeom>
          <a:noFill/>
          <a:ln w="1905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Arm 1:</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Chemotherapy followed by endocrine t</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herapy</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p:txBody>
      </p:sp>
      <p:sp>
        <p:nvSpPr>
          <p:cNvPr id="21" name="TextBox 20">
            <a:extLst>
              <a:ext uri="{FF2B5EF4-FFF2-40B4-BE49-F238E27FC236}">
                <a16:creationId xmlns:a16="http://schemas.microsoft.com/office/drawing/2014/main" id="{DA14F9FD-D60D-7746-8DFB-328EA72B7109}"/>
              </a:ext>
            </a:extLst>
          </p:cNvPr>
          <p:cNvSpPr txBox="1"/>
          <p:nvPr/>
        </p:nvSpPr>
        <p:spPr>
          <a:xfrm>
            <a:off x="8446803" y="2594137"/>
            <a:ext cx="2608195" cy="584775"/>
          </a:xfrm>
          <a:prstGeom prst="rect">
            <a:avLst/>
          </a:prstGeom>
          <a:noFill/>
          <a:ln w="1905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Arm 2:</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Endocrine therapy alone</a:t>
            </a:r>
          </a:p>
        </p:txBody>
      </p:sp>
      <p:cxnSp>
        <p:nvCxnSpPr>
          <p:cNvPr id="22" name="Straight Arrow Connector 21">
            <a:extLst>
              <a:ext uri="{FF2B5EF4-FFF2-40B4-BE49-F238E27FC236}">
                <a16:creationId xmlns:a16="http://schemas.microsoft.com/office/drawing/2014/main" id="{6BC2D665-14CF-FA43-9B38-D1E08B1E9077}"/>
              </a:ext>
            </a:extLst>
          </p:cNvPr>
          <p:cNvCxnSpPr>
            <a:cxnSpLocks/>
          </p:cNvCxnSpPr>
          <p:nvPr/>
        </p:nvCxnSpPr>
        <p:spPr>
          <a:xfrm>
            <a:off x="5760182" y="3712770"/>
            <a:ext cx="0" cy="5127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CEE6073-E759-6D4D-A8B2-86DC895B0E71}"/>
              </a:ext>
            </a:extLst>
          </p:cNvPr>
          <p:cNvSpPr txBox="1"/>
          <p:nvPr/>
        </p:nvSpPr>
        <p:spPr>
          <a:xfrm>
            <a:off x="4547730" y="4299929"/>
            <a:ext cx="246833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Off study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chemotherapy followed by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endocrine therapy recommended </a:t>
            </a:r>
          </a:p>
        </p:txBody>
      </p:sp>
      <p:sp>
        <p:nvSpPr>
          <p:cNvPr id="24" name="TextBox 23">
            <a:extLst>
              <a:ext uri="{FF2B5EF4-FFF2-40B4-BE49-F238E27FC236}">
                <a16:creationId xmlns:a16="http://schemas.microsoft.com/office/drawing/2014/main" id="{211C69F9-D975-4B4C-BF4B-D4F33D3B07A8}"/>
              </a:ext>
            </a:extLst>
          </p:cNvPr>
          <p:cNvSpPr txBox="1"/>
          <p:nvPr/>
        </p:nvSpPr>
        <p:spPr>
          <a:xfrm>
            <a:off x="8470568" y="3785222"/>
            <a:ext cx="3170048" cy="1077218"/>
          </a:xfrm>
          <a:prstGeom prst="rect">
            <a:avLst/>
          </a:prstGeom>
          <a:noFill/>
          <a:ln w="190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Stratification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Recurrence Score: 0-13 vs 14-25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Menopausal status: pre vs post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Axillary s</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urgery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ALND vs SLNB  </a:t>
            </a:r>
          </a:p>
        </p:txBody>
      </p:sp>
      <p:sp>
        <p:nvSpPr>
          <p:cNvPr id="25" name="TextBox 24">
            <a:extLst>
              <a:ext uri="{FF2B5EF4-FFF2-40B4-BE49-F238E27FC236}">
                <a16:creationId xmlns:a16="http://schemas.microsoft.com/office/drawing/2014/main" id="{3BEB4988-B1AC-4F4E-BB14-E39B6C0FB95F}"/>
              </a:ext>
            </a:extLst>
          </p:cNvPr>
          <p:cNvSpPr txBox="1"/>
          <p:nvPr/>
        </p:nvSpPr>
        <p:spPr>
          <a:xfrm>
            <a:off x="7022082" y="3885225"/>
            <a:ext cx="1282238"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 = 5,000 pts</a:t>
            </a:r>
          </a:p>
        </p:txBody>
      </p:sp>
      <p:sp>
        <p:nvSpPr>
          <p:cNvPr id="26" name="Rectángulo 4">
            <a:extLst>
              <a:ext uri="{FF2B5EF4-FFF2-40B4-BE49-F238E27FC236}">
                <a16:creationId xmlns:a16="http://schemas.microsoft.com/office/drawing/2014/main" id="{072EB176-0CA1-9445-83FD-4F52A61C99AB}"/>
              </a:ext>
            </a:extLst>
          </p:cNvPr>
          <p:cNvSpPr/>
          <p:nvPr/>
        </p:nvSpPr>
        <p:spPr>
          <a:xfrm>
            <a:off x="771035" y="980728"/>
            <a:ext cx="3149010" cy="33467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Key Entry Criteria</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Women age ≥18</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ER and/or PR ≥1%, HER2-negative breast cancer with 1*-3 positive LN without distant metastasis</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Able to receive adjuvant taxane and/or </a:t>
            </a:r>
            <a:r>
              <a:rPr kumimoji="0" lang="es-E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anthracycline-based</a:t>
            </a:r>
            <a:r>
              <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s-E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chemotherapy</a:t>
            </a:r>
            <a:r>
              <a:rPr kumimoji="0" lang="es-ES" sz="1800" b="0" i="0" u="none" strike="noStrike" kern="1200" cap="none" spc="0" normalizeH="0" baseline="3000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Axillary staging by SLNB or ALND</a:t>
            </a:r>
            <a:endPar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5C5C6C94-19F9-6D40-9294-1F9239D93710}"/>
              </a:ext>
            </a:extLst>
          </p:cNvPr>
          <p:cNvSpPr txBox="1"/>
          <p:nvPr/>
        </p:nvSpPr>
        <p:spPr>
          <a:xfrm>
            <a:off x="584049" y="5550130"/>
            <a:ext cx="9463094" cy="802784"/>
          </a:xfrm>
          <a:prstGeom prst="rect">
            <a:avLst/>
          </a:prstGeom>
          <a:noFill/>
        </p:spPr>
        <p:txBody>
          <a:bodyPr wrap="square" rtlCol="0">
            <a:spAutoFit/>
          </a:bodyPr>
          <a:lstStyle/>
          <a:p>
            <a:pPr marL="0" marR="0" lvl="0" indent="0" algn="ctr" defTabSz="685800" rtl="0" eaLnBrk="1" fontAlgn="auto" latinLnBrk="0" hangingPunct="1">
              <a:lnSpc>
                <a:spcPts val="45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After randomization of 2,493 pts, the protocol was amended to exclude enrollment of pts with pN1mic as only nodal disease.   </a:t>
            </a: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Approved chemotherapy regimens included TC, FAC (or FEC), AC/T (or EC/T), FAC/T (or FEC/T). AC alone or CMF not allowed.</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LN = lymph node; SLNB = sentinel lymph node biopsy; ALND = axillary lymph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S PGothic" charset="0"/>
                <a:cs typeface="Calibri" panose="020F0502020204030204" pitchFamily="34" charset="0"/>
              </a:rPr>
              <a:t>node dissection; pts = patients</a:t>
            </a:r>
          </a:p>
        </p:txBody>
      </p:sp>
    </p:spTree>
    <p:extLst>
      <p:ext uri="{BB962C8B-B14F-4D97-AF65-F5344CB8AC3E}">
        <p14:creationId xmlns:p14="http://schemas.microsoft.com/office/powerpoint/2010/main" val="87284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D1B8-ABFF-4D44-B347-A64C10CBFFBD}"/>
              </a:ext>
            </a:extLst>
          </p:cNvPr>
          <p:cNvSpPr>
            <a:spLocks noGrp="1"/>
          </p:cNvSpPr>
          <p:nvPr>
            <p:ph type="title"/>
          </p:nvPr>
        </p:nvSpPr>
        <p:spPr>
          <a:xfrm>
            <a:off x="839788" y="187089"/>
            <a:ext cx="10515600" cy="1325563"/>
          </a:xfrm>
        </p:spPr>
        <p:txBody>
          <a:bodyPr>
            <a:normAutofit/>
          </a:bodyPr>
          <a:lstStyle/>
          <a:p>
            <a:pPr>
              <a:lnSpc>
                <a:spcPct val="100000"/>
              </a:lnSpc>
              <a:spcBef>
                <a:spcPts val="600"/>
              </a:spcBef>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1"/>
          </p:nvPr>
        </p:nvSpPr>
        <p:spPr>
          <a:xfrm>
            <a:off x="911424" y="1018474"/>
            <a:ext cx="4268242" cy="487706"/>
          </a:xfrm>
        </p:spPr>
        <p:txBody>
          <a:bodyPr>
            <a:normAutofit/>
          </a:bodyPr>
          <a:lstStyle/>
          <a:p>
            <a:pPr algn="ctr"/>
            <a:r>
              <a:rPr lang="en-US" sz="2000" dirty="0">
                <a:latin typeface="Calibri" panose="020F0502020204030204" pitchFamily="34" charset="0"/>
                <a:cs typeface="Calibri" panose="020F0502020204030204" pitchFamily="34"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3"/>
          </p:nvPr>
        </p:nvSpPr>
        <p:spPr>
          <a:xfrm>
            <a:off x="7185569" y="1018474"/>
            <a:ext cx="4268241" cy="487706"/>
          </a:xfrm>
        </p:spPr>
        <p:txBody>
          <a:bodyPr>
            <a:normAutofit/>
          </a:bodyPr>
          <a:lstStyle/>
          <a:p>
            <a:pPr algn="ctr"/>
            <a:r>
              <a:rPr lang="en-US" sz="2000" dirty="0">
                <a:latin typeface="Calibri" panose="020F0502020204030204" pitchFamily="34" charset="0"/>
                <a:cs typeface="Calibri" panose="020F0502020204030204" pitchFamily="34" charset="0"/>
              </a:rPr>
              <a:t>Premenopausal</a:t>
            </a: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377779" y="134404"/>
            <a:ext cx="11550869" cy="774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RxPONDER</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Updated Analysis</a:t>
            </a:r>
            <a:r>
              <a:rPr kumimoji="0" lang="en-US" sz="3200" b="1" i="0" u="none" strike="noStrike" kern="1200" cap="none" spc="0" normalizeH="0" baseline="0" noProof="0" dirty="0">
                <a:ln>
                  <a:noFill/>
                </a:ln>
                <a:solidFill>
                  <a:srgbClr val="3233FF"/>
                </a:solidFill>
                <a:effectLst/>
                <a:uLnTx/>
                <a:uFillTx/>
                <a:latin typeface="Calibri" panose="020F0502020204030204" pitchFamily="34" charset="0"/>
                <a:ea typeface="+mj-ea"/>
                <a:cs typeface="Calibri" panose="020F0502020204030204" pitchFamily="34" charset="0"/>
              </a:rPr>
              <a:t>: IDFS Stratified by Menopausal Status </a:t>
            </a:r>
          </a:p>
        </p:txBody>
      </p:sp>
      <p:sp>
        <p:nvSpPr>
          <p:cNvPr id="27" name="Rectangle 26">
            <a:extLst>
              <a:ext uri="{FF2B5EF4-FFF2-40B4-BE49-F238E27FC236}">
                <a16:creationId xmlns:a16="http://schemas.microsoft.com/office/drawing/2014/main" id="{5BC3BB23-79BA-F84F-89A1-7B63A6F83734}"/>
              </a:ext>
            </a:extLst>
          </p:cNvPr>
          <p:cNvSpPr/>
          <p:nvPr/>
        </p:nvSpPr>
        <p:spPr>
          <a:xfrm>
            <a:off x="145207" y="6490211"/>
            <a:ext cx="375301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2021;Abstract GS2-07.</a:t>
            </a:r>
          </a:p>
        </p:txBody>
      </p:sp>
      <p:pic>
        <p:nvPicPr>
          <p:cNvPr id="29" name="Picture 28" descr="A picture containing graphical user interface&#10;&#10;Description automatically generated">
            <a:extLst>
              <a:ext uri="{FF2B5EF4-FFF2-40B4-BE49-F238E27FC236}">
                <a16:creationId xmlns:a16="http://schemas.microsoft.com/office/drawing/2014/main" id="{D845CAFD-3BBB-764B-9AB1-70AA89901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529832"/>
            <a:ext cx="5684818" cy="3985234"/>
          </a:xfrm>
          <a:prstGeom prst="rect">
            <a:avLst/>
          </a:prstGeom>
        </p:spPr>
      </p:pic>
      <p:pic>
        <p:nvPicPr>
          <p:cNvPr id="33" name="Picture 32" descr="A picture containing table&#10;&#10;Description automatically generated">
            <a:extLst>
              <a:ext uri="{FF2B5EF4-FFF2-40B4-BE49-F238E27FC236}">
                <a16:creationId xmlns:a16="http://schemas.microsoft.com/office/drawing/2014/main" id="{0DF5927C-3367-234F-BD0A-95CAE0668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635" y="1516385"/>
            <a:ext cx="5684818" cy="4026746"/>
          </a:xfrm>
          <a:prstGeom prst="rect">
            <a:avLst/>
          </a:prstGeom>
        </p:spPr>
      </p:pic>
      <p:sp>
        <p:nvSpPr>
          <p:cNvPr id="11" name="TextBox 10">
            <a:extLst>
              <a:ext uri="{FF2B5EF4-FFF2-40B4-BE49-F238E27FC236}">
                <a16:creationId xmlns:a16="http://schemas.microsoft.com/office/drawing/2014/main" id="{288ABBF8-40F1-BB4E-B9B5-603F9E43EDA1}"/>
              </a:ext>
            </a:extLst>
          </p:cNvPr>
          <p:cNvSpPr txBox="1"/>
          <p:nvPr/>
        </p:nvSpPr>
        <p:spPr>
          <a:xfrm>
            <a:off x="358291" y="5538718"/>
            <a:ext cx="6098146"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IDFS = invasive disease-free survival</a:t>
            </a:r>
          </a:p>
        </p:txBody>
      </p:sp>
    </p:spTree>
    <p:extLst>
      <p:ext uri="{BB962C8B-B14F-4D97-AF65-F5344CB8AC3E}">
        <p14:creationId xmlns:p14="http://schemas.microsoft.com/office/powerpoint/2010/main" val="2544391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D1B8-ABFF-4D44-B347-A64C10CBFFBD}"/>
              </a:ext>
            </a:extLst>
          </p:cNvPr>
          <p:cNvSpPr>
            <a:spLocks noGrp="1"/>
          </p:cNvSpPr>
          <p:nvPr>
            <p:ph type="title"/>
          </p:nvPr>
        </p:nvSpPr>
        <p:spPr>
          <a:xfrm>
            <a:off x="839788" y="187089"/>
            <a:ext cx="10515600" cy="1325563"/>
          </a:xfrm>
        </p:spPr>
        <p:txBody>
          <a:bodyPr>
            <a:normAutofit/>
          </a:bodyPr>
          <a:lstStyle/>
          <a:p>
            <a:pPr>
              <a:lnSpc>
                <a:spcPct val="100000"/>
              </a:lnSpc>
              <a:spcBef>
                <a:spcPts val="600"/>
              </a:spcBef>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1"/>
          </p:nvPr>
        </p:nvSpPr>
        <p:spPr>
          <a:xfrm>
            <a:off x="361803" y="940120"/>
            <a:ext cx="5300224" cy="487706"/>
          </a:xfrm>
        </p:spPr>
        <p:txBody>
          <a:bodyPr>
            <a:normAutofit/>
          </a:bodyPr>
          <a:lstStyle/>
          <a:p>
            <a:pPr algn="ctr"/>
            <a:r>
              <a:rPr lang="en-US" sz="2000" dirty="0">
                <a:latin typeface="Calibri" panose="020F0502020204030204" pitchFamily="34" charset="0"/>
                <a:cs typeface="Calibri" panose="020F0502020204030204" pitchFamily="34"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3"/>
          </p:nvPr>
        </p:nvSpPr>
        <p:spPr>
          <a:xfrm>
            <a:off x="6105899" y="940120"/>
            <a:ext cx="5560071" cy="487706"/>
          </a:xfrm>
        </p:spPr>
        <p:txBody>
          <a:bodyPr>
            <a:normAutofit/>
          </a:bodyPr>
          <a:lstStyle/>
          <a:p>
            <a:pPr algn="ctr"/>
            <a:r>
              <a:rPr lang="en-US" sz="2000" dirty="0">
                <a:latin typeface="Calibri" panose="020F0502020204030204" pitchFamily="34" charset="0"/>
                <a:cs typeface="Calibri" panose="020F0502020204030204" pitchFamily="34" charset="0"/>
              </a:rPr>
              <a:t>Premenopausal</a:t>
            </a: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377779" y="134404"/>
            <a:ext cx="11550869" cy="77431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RxPONDER</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Updated Analysis</a:t>
            </a:r>
            <a:r>
              <a:rPr kumimoji="0" lang="en-US" sz="3200" b="1" i="0" u="none" strike="noStrike" kern="1200" cap="none" spc="0" normalizeH="0" baseline="0" noProof="0" dirty="0">
                <a:ln>
                  <a:noFill/>
                </a:ln>
                <a:solidFill>
                  <a:srgbClr val="3233FF"/>
                </a:solidFill>
                <a:effectLst/>
                <a:uLnTx/>
                <a:uFillTx/>
                <a:latin typeface="Calibri" panose="020F0502020204030204" pitchFamily="34" charset="0"/>
                <a:ea typeface="+mj-ea"/>
                <a:cs typeface="Calibri" panose="020F0502020204030204" pitchFamily="34" charset="0"/>
              </a:rPr>
              <a:t>: DRFS Stratified by Menopausal Status </a:t>
            </a:r>
          </a:p>
        </p:txBody>
      </p:sp>
      <p:sp>
        <p:nvSpPr>
          <p:cNvPr id="27" name="Rectangle 26">
            <a:extLst>
              <a:ext uri="{FF2B5EF4-FFF2-40B4-BE49-F238E27FC236}">
                <a16:creationId xmlns:a16="http://schemas.microsoft.com/office/drawing/2014/main" id="{5BC3BB23-79BA-F84F-89A1-7B63A6F83734}"/>
              </a:ext>
            </a:extLst>
          </p:cNvPr>
          <p:cNvSpPr/>
          <p:nvPr/>
        </p:nvSpPr>
        <p:spPr>
          <a:xfrm>
            <a:off x="145207" y="6490211"/>
            <a:ext cx="375301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2021;Abstract GS2-07.</a:t>
            </a:r>
          </a:p>
        </p:txBody>
      </p:sp>
      <p:pic>
        <p:nvPicPr>
          <p:cNvPr id="9" name="Picture 8" descr="A picture containing graphical user interface&#10;&#10;Description automatically generated">
            <a:extLst>
              <a:ext uri="{FF2B5EF4-FFF2-40B4-BE49-F238E27FC236}">
                <a16:creationId xmlns:a16="http://schemas.microsoft.com/office/drawing/2014/main" id="{035862C9-6F54-B749-AAF0-2A1343805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03" y="1451944"/>
            <a:ext cx="5300224" cy="4007486"/>
          </a:xfrm>
          <a:prstGeom prst="rect">
            <a:avLst/>
          </a:prstGeom>
        </p:spPr>
      </p:pic>
      <p:pic>
        <p:nvPicPr>
          <p:cNvPr id="11" name="Picture 10" descr="Table&#10;&#10;Description automatically generated">
            <a:extLst>
              <a:ext uri="{FF2B5EF4-FFF2-40B4-BE49-F238E27FC236}">
                <a16:creationId xmlns:a16="http://schemas.microsoft.com/office/drawing/2014/main" id="{53196489-FC8D-9C4E-9A60-3328BB915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899" y="1476388"/>
            <a:ext cx="5560071" cy="3979840"/>
          </a:xfrm>
          <a:prstGeom prst="rect">
            <a:avLst/>
          </a:prstGeom>
        </p:spPr>
      </p:pic>
      <p:sp>
        <p:nvSpPr>
          <p:cNvPr id="10" name="TextBox 9">
            <a:extLst>
              <a:ext uri="{FF2B5EF4-FFF2-40B4-BE49-F238E27FC236}">
                <a16:creationId xmlns:a16="http://schemas.microsoft.com/office/drawing/2014/main" id="{B2250281-A8A0-9E44-AB43-1C1BD5AF8BEA}"/>
              </a:ext>
            </a:extLst>
          </p:cNvPr>
          <p:cNvSpPr txBox="1"/>
          <p:nvPr/>
        </p:nvSpPr>
        <p:spPr>
          <a:xfrm>
            <a:off x="335360" y="5569621"/>
            <a:ext cx="6098146"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DRFS = distant recurrence-free survival</a:t>
            </a:r>
          </a:p>
        </p:txBody>
      </p:sp>
    </p:spTree>
    <p:extLst>
      <p:ext uri="{BB962C8B-B14F-4D97-AF65-F5344CB8AC3E}">
        <p14:creationId xmlns:p14="http://schemas.microsoft.com/office/powerpoint/2010/main" val="169212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D1B8-ABFF-4D44-B347-A64C10CBFFBD}"/>
              </a:ext>
            </a:extLst>
          </p:cNvPr>
          <p:cNvSpPr>
            <a:spLocks noGrp="1"/>
          </p:cNvSpPr>
          <p:nvPr>
            <p:ph type="title"/>
          </p:nvPr>
        </p:nvSpPr>
        <p:spPr>
          <a:xfrm>
            <a:off x="839788" y="187089"/>
            <a:ext cx="10515600" cy="1325563"/>
          </a:xfrm>
        </p:spPr>
        <p:txBody>
          <a:bodyPr>
            <a:normAutofit/>
          </a:bodyPr>
          <a:lstStyle/>
          <a:p>
            <a:pPr>
              <a:lnSpc>
                <a:spcPct val="100000"/>
              </a:lnSpc>
              <a:spcBef>
                <a:spcPts val="600"/>
              </a:spcBef>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1"/>
          </p:nvPr>
        </p:nvSpPr>
        <p:spPr>
          <a:xfrm>
            <a:off x="911424" y="908720"/>
            <a:ext cx="4268242" cy="487706"/>
          </a:xfrm>
        </p:spPr>
        <p:txBody>
          <a:bodyPr>
            <a:normAutofit/>
          </a:bodyPr>
          <a:lstStyle/>
          <a:p>
            <a:pPr algn="ctr"/>
            <a:r>
              <a:rPr lang="en-US" sz="2000" dirty="0">
                <a:latin typeface="Calibri" panose="020F0502020204030204" pitchFamily="34" charset="0"/>
                <a:cs typeface="Calibri" panose="020F0502020204030204" pitchFamily="34"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3"/>
          </p:nvPr>
        </p:nvSpPr>
        <p:spPr>
          <a:xfrm>
            <a:off x="7185569" y="908720"/>
            <a:ext cx="4268241" cy="487706"/>
          </a:xfrm>
        </p:spPr>
        <p:txBody>
          <a:bodyPr>
            <a:normAutofit/>
          </a:bodyPr>
          <a:lstStyle/>
          <a:p>
            <a:pPr algn="ctr"/>
            <a:r>
              <a:rPr lang="en-US" sz="2000" dirty="0">
                <a:latin typeface="Calibri" panose="020F0502020204030204" pitchFamily="34" charset="0"/>
                <a:cs typeface="Calibri" panose="020F0502020204030204" pitchFamily="34" charset="0"/>
              </a:rPr>
              <a:t>Premenopausal</a:t>
            </a: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377779" y="134404"/>
            <a:ext cx="11550869" cy="774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RxPONDER</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New Analysis</a:t>
            </a:r>
            <a:r>
              <a:rPr kumimoji="0" lang="en-US" sz="3200" b="1" i="0" u="none" strike="noStrike" kern="1200" cap="none" spc="0" normalizeH="0" baseline="0" noProof="0" dirty="0">
                <a:ln>
                  <a:noFill/>
                </a:ln>
                <a:solidFill>
                  <a:srgbClr val="3233FF"/>
                </a:solidFill>
                <a:effectLst/>
                <a:uLnTx/>
                <a:uFillTx/>
                <a:latin typeface="Calibri" panose="020F0502020204030204" pitchFamily="34" charset="0"/>
                <a:ea typeface="+mj-ea"/>
                <a:cs typeface="Calibri" panose="020F0502020204030204" pitchFamily="34" charset="0"/>
              </a:rPr>
              <a:t>: DRFI Stratified by Menopausal Status </a:t>
            </a:r>
          </a:p>
        </p:txBody>
      </p:sp>
      <p:sp>
        <p:nvSpPr>
          <p:cNvPr id="27" name="Rectangle 26">
            <a:extLst>
              <a:ext uri="{FF2B5EF4-FFF2-40B4-BE49-F238E27FC236}">
                <a16:creationId xmlns:a16="http://schemas.microsoft.com/office/drawing/2014/main" id="{5BC3BB23-79BA-F84F-89A1-7B63A6F83734}"/>
              </a:ext>
            </a:extLst>
          </p:cNvPr>
          <p:cNvSpPr/>
          <p:nvPr/>
        </p:nvSpPr>
        <p:spPr>
          <a:xfrm>
            <a:off x="145207" y="6490211"/>
            <a:ext cx="375301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2021;Abstract GS2-07.</a:t>
            </a:r>
          </a:p>
        </p:txBody>
      </p:sp>
      <p:pic>
        <p:nvPicPr>
          <p:cNvPr id="6" name="Picture 5" descr="Chart, line chart&#10;&#10;Description automatically generated">
            <a:extLst>
              <a:ext uri="{FF2B5EF4-FFF2-40B4-BE49-F238E27FC236}">
                <a16:creationId xmlns:a16="http://schemas.microsoft.com/office/drawing/2014/main" id="{FCDE6419-B072-E74C-876E-A34A847506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8654" y="1480965"/>
            <a:ext cx="11609180" cy="4568774"/>
          </a:xfrm>
          <a:prstGeom prst="rect">
            <a:avLst/>
          </a:prstGeom>
        </p:spPr>
      </p:pic>
      <p:sp>
        <p:nvSpPr>
          <p:cNvPr id="9" name="TextBox 8">
            <a:extLst>
              <a:ext uri="{FF2B5EF4-FFF2-40B4-BE49-F238E27FC236}">
                <a16:creationId xmlns:a16="http://schemas.microsoft.com/office/drawing/2014/main" id="{06BF257B-0F1C-1A45-94E2-3C450A62AC3D}"/>
              </a:ext>
            </a:extLst>
          </p:cNvPr>
          <p:cNvSpPr txBox="1"/>
          <p:nvPr/>
        </p:nvSpPr>
        <p:spPr>
          <a:xfrm>
            <a:off x="274579" y="6049739"/>
            <a:ext cx="6098146"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DRFI = distant recurrence-free interval</a:t>
            </a:r>
          </a:p>
        </p:txBody>
      </p:sp>
    </p:spTree>
    <p:extLst>
      <p:ext uri="{BB962C8B-B14F-4D97-AF65-F5344CB8AC3E}">
        <p14:creationId xmlns:p14="http://schemas.microsoft.com/office/powerpoint/2010/main" val="4219602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29728" y="677358"/>
            <a:ext cx="10668000" cy="1447908"/>
          </a:xfrm>
          <a:prstGeom prst="rect">
            <a:avLst/>
          </a:prstGeom>
        </p:spPr>
        <p:txBody>
          <a:bodyPr>
            <a:normAutofit fontScale="97500"/>
          </a:bodyPr>
          <a:lst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Trebuchet MS"/>
                <a:ea typeface="+mj-ea"/>
                <a:cs typeface="+mj-cs"/>
              </a:rPr>
              <a:t>T</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rial </a:t>
            </a:r>
            <a:r>
              <a:rPr kumimoji="0" lang="en-US" sz="2800" b="1" i="0" u="sng" strike="noStrike" kern="1200" cap="none" spc="0" normalizeH="0" baseline="0" noProof="0" dirty="0">
                <a:ln>
                  <a:noFill/>
                </a:ln>
                <a:solidFill>
                  <a:srgbClr val="FFFF00"/>
                </a:solidFill>
                <a:effectLst/>
                <a:uLnTx/>
                <a:uFillTx/>
                <a:latin typeface="Trebuchet MS"/>
                <a:ea typeface="+mj-ea"/>
                <a:cs typeface="+mj-cs"/>
              </a:rPr>
              <a:t>A</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ssigning </a:t>
            </a:r>
            <a:r>
              <a:rPr kumimoji="0" lang="en-US" sz="2800" b="1" i="0" u="sng" strike="noStrike" kern="1200" cap="none" spc="0" normalizeH="0" baseline="0" noProof="0" dirty="0">
                <a:ln>
                  <a:noFill/>
                </a:ln>
                <a:solidFill>
                  <a:srgbClr val="FFFF00"/>
                </a:solidFill>
                <a:effectLst/>
                <a:uLnTx/>
                <a:uFillTx/>
                <a:latin typeface="Trebuchet MS"/>
                <a:ea typeface="+mj-ea"/>
                <a:cs typeface="+mj-cs"/>
              </a:rPr>
              <a:t>I</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ndividua</a:t>
            </a:r>
            <a:r>
              <a:rPr kumimoji="0" lang="en-US" sz="2800" b="1" i="0" u="sng" strike="noStrike" kern="1200" cap="none" spc="0" normalizeH="0" baseline="0" noProof="0" dirty="0">
                <a:ln>
                  <a:noFill/>
                </a:ln>
                <a:solidFill>
                  <a:srgbClr val="FFFF00"/>
                </a:solidFill>
                <a:effectLst/>
                <a:uLnTx/>
                <a:uFillTx/>
                <a:latin typeface="Trebuchet MS"/>
                <a:ea typeface="+mj-ea"/>
                <a:cs typeface="+mj-cs"/>
              </a:rPr>
              <a:t>L</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ized </a:t>
            </a:r>
            <a:r>
              <a:rPr kumimoji="0" lang="en-US" sz="2800" b="1" i="0" u="sng" strike="noStrike" kern="1200" cap="none" spc="0" normalizeH="0" baseline="0" noProof="0" dirty="0">
                <a:ln>
                  <a:noFill/>
                </a:ln>
                <a:solidFill>
                  <a:srgbClr val="FFFF00"/>
                </a:solidFill>
                <a:effectLst/>
                <a:uLnTx/>
                <a:uFillTx/>
                <a:latin typeface="Trebuchet MS"/>
                <a:ea typeface="+mj-ea"/>
                <a:cs typeface="+mj-cs"/>
              </a:rPr>
              <a:t>O</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ptions for T</a:t>
            </a:r>
            <a:r>
              <a:rPr kumimoji="0" lang="en-US" sz="2800" b="1" i="0" u="sng" strike="noStrike" kern="1200" cap="none" spc="0" normalizeH="0" baseline="0" noProof="0" dirty="0">
                <a:ln>
                  <a:noFill/>
                </a:ln>
                <a:solidFill>
                  <a:srgbClr val="FFFF00"/>
                </a:solidFill>
                <a:effectLst/>
                <a:uLnTx/>
                <a:uFillTx/>
                <a:latin typeface="Trebuchet MS"/>
                <a:ea typeface="+mj-ea"/>
                <a:cs typeface="+mj-cs"/>
              </a:rPr>
              <a:t>R</a:t>
            </a:r>
            <a:r>
              <a:rPr kumimoji="0" lang="en-US" sz="2800" b="1" i="0" u="none" strike="noStrike" kern="1200" cap="none" spc="0" normalizeH="0" baseline="0" noProof="0" dirty="0">
                <a:ln>
                  <a:noFill/>
                </a:ln>
                <a:solidFill>
                  <a:srgbClr val="FFFF00"/>
                </a:solidFill>
                <a:effectLst/>
                <a:uLnTx/>
                <a:uFillTx/>
                <a:latin typeface="Trebuchet MS"/>
                <a:ea typeface="+mj-ea"/>
                <a:cs typeface="+mj-cs"/>
              </a:rPr>
              <a:t>eatment (TAILORx):</a:t>
            </a:r>
            <a:br>
              <a:rPr kumimoji="0" lang="en-US" sz="2800" b="1" i="0" u="none" strike="noStrike" kern="1200" cap="none" spc="0" normalizeH="0" baseline="0" noProof="0" dirty="0">
                <a:ln>
                  <a:noFill/>
                </a:ln>
                <a:solidFill>
                  <a:srgbClr val="FFFF00"/>
                </a:solidFill>
                <a:effectLst/>
                <a:uLnTx/>
                <a:uFillTx/>
                <a:latin typeface="Trebuchet MS"/>
                <a:ea typeface="+mj-ea"/>
                <a:cs typeface="+mj-cs"/>
              </a:rPr>
            </a:br>
            <a:r>
              <a:rPr kumimoji="0" lang="en-US" sz="2800" b="1" i="0" u="none" strike="noStrike" kern="1200" cap="none" spc="0" normalizeH="0" baseline="0" noProof="0" dirty="0">
                <a:ln>
                  <a:noFill/>
                </a:ln>
                <a:solidFill>
                  <a:srgbClr val="FFFF00"/>
                </a:solidFill>
                <a:effectLst/>
                <a:uLnTx/>
                <a:uFillTx/>
                <a:latin typeface="Trebuchet MS"/>
                <a:ea typeface="+mj-ea"/>
                <a:cs typeface="+mj-cs"/>
              </a:rPr>
              <a:t>An Update Including 12-Year Event Rates</a:t>
            </a:r>
          </a:p>
        </p:txBody>
      </p:sp>
      <p:sp>
        <p:nvSpPr>
          <p:cNvPr id="6" name="Subtitle 2"/>
          <p:cNvSpPr txBox="1">
            <a:spLocks/>
          </p:cNvSpPr>
          <p:nvPr/>
        </p:nvSpPr>
        <p:spPr>
          <a:xfrm>
            <a:off x="1683234" y="2502082"/>
            <a:ext cx="8786963" cy="1241822"/>
          </a:xfrm>
          <a:prstGeom prst="rect">
            <a:avLst/>
          </a:prstGeom>
          <a:noFill/>
          <a:ln w="12700" cap="flat" cmpd="sng" algn="ctr">
            <a:solidFill>
              <a:srgbClr val="FFFF00"/>
            </a:solidFill>
            <a:prstDash val="solid"/>
            <a:miter lim="800000"/>
          </a:ln>
        </p:spPr>
        <p:style>
          <a:lnRef idx="2">
            <a:schemeClr val="dk1">
              <a:shade val="50000"/>
            </a:schemeClr>
          </a:lnRef>
          <a:fillRef idx="1">
            <a:schemeClr val="dk1"/>
          </a:fillRef>
          <a:effectRef idx="0">
            <a:schemeClr val="dk1"/>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a:ea typeface="+mn-ea"/>
                <a:cs typeface="+mn-cs"/>
              </a:rPr>
              <a:t>Joseph A. Sparano, Robert J. Gray, Della F. Makower, Kathy S. Albain, Daniel F. Hayes, Charles E. Geyer, Elizabeth Claire Dees, Matthew P. Goetz, John A. Olson, Jr., Tracy G. Lively, Sunil Badve, Thomas J. Saphner, Timothy J. Whelan, Virginia Kaklamani, &amp; George W. Sledge, Jr. </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a:ea typeface="+mn-ea"/>
                <a:cs typeface="+mn-cs"/>
              </a:rPr>
              <a:t> </a:t>
            </a:r>
            <a:r>
              <a:rPr kumimoji="0" lang="en-US" sz="1350" b="0" i="0" u="none" strike="noStrike" kern="1200" cap="none" spc="0" normalizeH="0" baseline="0" noProof="0" dirty="0">
                <a:ln>
                  <a:noFill/>
                </a:ln>
                <a:solidFill>
                  <a:srgbClr val="FFFF00"/>
                </a:solidFill>
                <a:effectLst/>
                <a:uLnTx/>
                <a:uFillTx/>
                <a:latin typeface="Trebuchet MS"/>
                <a:ea typeface="+mn-ea"/>
                <a:cs typeface="+mn-cs"/>
              </a:rPr>
              <a:t>on behalf of the TAILORx Investigators </a:t>
            </a: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449" y="4139184"/>
            <a:ext cx="4002530" cy="1087646"/>
          </a:xfrm>
          <a:prstGeom prst="rect">
            <a:avLst/>
          </a:prstGeom>
          <a:noFill/>
          <a:ln>
            <a:solidFill>
              <a:srgbClr val="FFFF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605" y="4578350"/>
            <a:ext cx="1014351" cy="630459"/>
          </a:xfrm>
          <a:prstGeom prst="rect">
            <a:avLst/>
          </a:prstGeom>
          <a:ln>
            <a:solidFill>
              <a:srgbClr val="FFFF00"/>
            </a:solidFill>
          </a:ln>
        </p:spPr>
      </p:pic>
      <p:pic>
        <p:nvPicPr>
          <p:cNvPr id="12" name="Picture 11"/>
          <p:cNvPicPr>
            <a:picLocks noChangeAspect="1"/>
          </p:cNvPicPr>
          <p:nvPr/>
        </p:nvPicPr>
        <p:blipFill>
          <a:blip r:embed="rId5"/>
          <a:stretch>
            <a:fillRect/>
          </a:stretch>
        </p:blipFill>
        <p:spPr>
          <a:xfrm>
            <a:off x="1852836" y="4725203"/>
            <a:ext cx="1143000" cy="51435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8128" y="4035905"/>
            <a:ext cx="969892" cy="54244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057" y="4106433"/>
            <a:ext cx="1446560" cy="4171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0953" y="4734862"/>
            <a:ext cx="824247" cy="515154"/>
          </a:xfrm>
          <a:prstGeom prst="rect">
            <a:avLst/>
          </a:prstGeom>
        </p:spPr>
      </p:pic>
      <p:pic>
        <p:nvPicPr>
          <p:cNvPr id="16" name="Picture 15"/>
          <p:cNvPicPr>
            <a:picLocks noChangeAspect="1"/>
          </p:cNvPicPr>
          <p:nvPr/>
        </p:nvPicPr>
        <p:blipFill>
          <a:blip r:embed="rId9"/>
          <a:stretch>
            <a:fillRect/>
          </a:stretch>
        </p:blipFill>
        <p:spPr>
          <a:xfrm>
            <a:off x="3131317" y="4508838"/>
            <a:ext cx="740115" cy="701963"/>
          </a:xfrm>
          <a:prstGeom prst="rect">
            <a:avLst/>
          </a:prstGeom>
          <a:ln>
            <a:solidFill>
              <a:srgbClr val="FFFF00"/>
            </a:solidFill>
          </a:ln>
        </p:spPr>
      </p:pic>
      <p:sp>
        <p:nvSpPr>
          <p:cNvPr id="2" name="TextBox 1">
            <a:extLst>
              <a:ext uri="{FF2B5EF4-FFF2-40B4-BE49-F238E27FC236}">
                <a16:creationId xmlns:a16="http://schemas.microsoft.com/office/drawing/2014/main" id="{86F0E3BD-4C26-A0D1-EE77-F606549E3F1E}"/>
              </a:ext>
            </a:extLst>
          </p:cNvPr>
          <p:cNvSpPr txBox="1"/>
          <p:nvPr/>
        </p:nvSpPr>
        <p:spPr>
          <a:xfrm>
            <a:off x="3871432" y="28732"/>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sp>
        <p:nvSpPr>
          <p:cNvPr id="4" name="TextBox 3">
            <a:extLst>
              <a:ext uri="{FF2B5EF4-FFF2-40B4-BE49-F238E27FC236}">
                <a16:creationId xmlns:a16="http://schemas.microsoft.com/office/drawing/2014/main" id="{FB3BB225-1192-6910-40D1-08145A6DC474}"/>
              </a:ext>
            </a:extLst>
          </p:cNvPr>
          <p:cNvSpPr txBox="1"/>
          <p:nvPr/>
        </p:nvSpPr>
        <p:spPr>
          <a:xfrm>
            <a:off x="1701056" y="5303403"/>
            <a:ext cx="8635348" cy="369332"/>
          </a:xfrm>
          <a:prstGeom prst="rect">
            <a:avLst/>
          </a:prstGeom>
          <a:noFill/>
          <a:ln>
            <a:solidFill>
              <a:srgbClr val="FFFF0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rebuchet MS"/>
                <a:ea typeface="+mn-ea"/>
                <a:cs typeface="+mn-cs"/>
              </a:rPr>
              <a:t>Funding: U.S. NIH/NCI U10CA180820, U10CA180794, UG1CA189859, UG1CA190140, UG1CA233160, UG1CA23337,  UG1CA189869; U.S. Postal Service  Breast Cancer Stamp Fund; Canadian Cancer Society Research Institute grants 015469, 021039; Breast Cancer Research Foundation, Komen Foundation.</a:t>
            </a:r>
          </a:p>
        </p:txBody>
      </p:sp>
    </p:spTree>
    <p:extLst>
      <p:ext uri="{BB962C8B-B14F-4D97-AF65-F5344CB8AC3E}">
        <p14:creationId xmlns:p14="http://schemas.microsoft.com/office/powerpoint/2010/main" val="1046009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679624-58E4-8043-8EF5-AA967E35594E}"/>
              </a:ext>
            </a:extLst>
          </p:cNvPr>
          <p:cNvSpPr txBox="1">
            <a:spLocks/>
          </p:cNvSpPr>
          <p:nvPr/>
        </p:nvSpPr>
        <p:spPr>
          <a:xfrm>
            <a:off x="1706513" y="714590"/>
            <a:ext cx="8845242" cy="830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i="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764">
                    <a:lumMod val="60000"/>
                    <a:lumOff val="40000"/>
                  </a:srgbClr>
                </a:solidFill>
                <a:effectLst/>
                <a:uLnTx/>
                <a:uFillTx/>
                <a:latin typeface="Arial" panose="020B0604020202020204" pitchFamily="34" charset="0"/>
                <a:ea typeface="+mj-ea"/>
                <a:cs typeface="Arial" panose="020B0604020202020204" pitchFamily="34" charset="0"/>
              </a:rPr>
              <a:t>TAILORx Study Design: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Treatment Assignment &amp; Randomization</a:t>
            </a:r>
            <a:b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Accrued Between April 2006 – October 2010 </a:t>
            </a:r>
          </a:p>
        </p:txBody>
      </p:sp>
      <p:sp>
        <p:nvSpPr>
          <p:cNvPr id="8" name="TextBox 7">
            <a:extLst>
              <a:ext uri="{FF2B5EF4-FFF2-40B4-BE49-F238E27FC236}">
                <a16:creationId xmlns:a16="http://schemas.microsoft.com/office/drawing/2014/main" id="{57750F1E-2853-9741-8F40-111CC4271A1F}"/>
              </a:ext>
            </a:extLst>
          </p:cNvPr>
          <p:cNvSpPr txBox="1"/>
          <p:nvPr/>
        </p:nvSpPr>
        <p:spPr>
          <a:xfrm>
            <a:off x="1804739" y="2012241"/>
            <a:ext cx="2066693" cy="830997"/>
          </a:xfrm>
          <a:prstGeom prst="rect">
            <a:avLst/>
          </a:prstGeom>
          <a:solidFill>
            <a:schemeClr val="bg1">
              <a:lumMod val="50000"/>
            </a:schemeClr>
          </a:solidFill>
          <a:ln w="76200" cmpd="sng">
            <a:solidFill>
              <a:srgbClr val="FFFF00"/>
            </a:solid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FF00"/>
                </a:solidFill>
                <a:effectLst/>
                <a:uLnTx/>
                <a:uFillTx/>
                <a:latin typeface="Arial"/>
                <a:ea typeface="+mn-ea"/>
                <a:cs typeface="+mn-cs"/>
              </a:rPr>
              <a:t>Key Eligibility Criteria</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Node-negative</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ER-pos, HER2-neg</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T1c-T2 (high-risk T1b)</a:t>
            </a:r>
          </a:p>
        </p:txBody>
      </p:sp>
      <p:sp>
        <p:nvSpPr>
          <p:cNvPr id="9" name="TextBox 8">
            <a:extLst>
              <a:ext uri="{FF2B5EF4-FFF2-40B4-BE49-F238E27FC236}">
                <a16:creationId xmlns:a16="http://schemas.microsoft.com/office/drawing/2014/main" id="{A8FE5C5C-5495-3047-8B78-1F87E1C9150C}"/>
              </a:ext>
            </a:extLst>
          </p:cNvPr>
          <p:cNvSpPr txBox="1"/>
          <p:nvPr/>
        </p:nvSpPr>
        <p:spPr>
          <a:xfrm>
            <a:off x="8016371" y="1993262"/>
            <a:ext cx="2370892" cy="861774"/>
          </a:xfrm>
          <a:prstGeom prst="rect">
            <a:avLst/>
          </a:prstGeom>
          <a:solidFill>
            <a:schemeClr val="bg1">
              <a:lumMod val="50000"/>
            </a:schemeClr>
          </a:solidFill>
          <a:ln w="76200" cmpd="sng">
            <a:solidFill>
              <a:srgbClr val="FFFF00"/>
            </a:solid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FFFF00"/>
                </a:solidFill>
                <a:effectLst/>
                <a:uLnTx/>
                <a:uFillTx/>
                <a:latin typeface="Arial"/>
                <a:ea typeface="+mn-ea"/>
                <a:cs typeface="+mn-cs"/>
              </a:rPr>
              <a:t>Statistical Design</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Non-inferiority - IDFS</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HR 1.332 (90 vs. 87% 5-yr DFS)</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Type I 10%, type II 5%</a:t>
            </a:r>
          </a:p>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prstClr val="white"/>
                </a:solidFill>
                <a:effectLst/>
                <a:uLnTx/>
                <a:uFillTx/>
                <a:latin typeface="Arial"/>
                <a:ea typeface="+mn-ea"/>
                <a:cs typeface="+mn-cs"/>
              </a:rPr>
              <a:t>Full info– 835 IDFS events</a:t>
            </a:r>
          </a:p>
        </p:txBody>
      </p:sp>
      <p:sp>
        <p:nvSpPr>
          <p:cNvPr id="10" name="TextBox 9">
            <a:extLst>
              <a:ext uri="{FF2B5EF4-FFF2-40B4-BE49-F238E27FC236}">
                <a16:creationId xmlns:a16="http://schemas.microsoft.com/office/drawing/2014/main" id="{AF3119F1-FC73-1945-8C04-73EE6F1F67ED}"/>
              </a:ext>
            </a:extLst>
          </p:cNvPr>
          <p:cNvSpPr txBox="1"/>
          <p:nvPr/>
        </p:nvSpPr>
        <p:spPr>
          <a:xfrm>
            <a:off x="8548786" y="5247872"/>
            <a:ext cx="2002971" cy="40011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Sparano et al. NEJM 2018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(PMID: 31157962)</a:t>
            </a:r>
          </a:p>
        </p:txBody>
      </p:sp>
      <p:sp>
        <p:nvSpPr>
          <p:cNvPr id="2" name="TextBox 1">
            <a:extLst>
              <a:ext uri="{FF2B5EF4-FFF2-40B4-BE49-F238E27FC236}">
                <a16:creationId xmlns:a16="http://schemas.microsoft.com/office/drawing/2014/main" id="{BA952F8F-5FCE-7DB0-B29E-201CFA28DA10}"/>
              </a:ext>
            </a:extLst>
          </p:cNvPr>
          <p:cNvSpPr txBox="1"/>
          <p:nvPr/>
        </p:nvSpPr>
        <p:spPr>
          <a:xfrm>
            <a:off x="3871432" y="152400"/>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graphicFrame>
        <p:nvGraphicFramePr>
          <p:cNvPr id="7" name="Content Placeholder 5">
            <a:extLst>
              <a:ext uri="{FF2B5EF4-FFF2-40B4-BE49-F238E27FC236}">
                <a16:creationId xmlns:a16="http://schemas.microsoft.com/office/drawing/2014/main" id="{0F0DDEFB-BBD3-23D4-4D6F-0AF9A76BA2DB}"/>
              </a:ext>
            </a:extLst>
          </p:cNvPr>
          <p:cNvGraphicFramePr>
            <a:graphicFrameLocks/>
          </p:cNvGraphicFramePr>
          <p:nvPr/>
        </p:nvGraphicFramePr>
        <p:xfrm>
          <a:off x="1984711" y="2177927"/>
          <a:ext cx="8130181" cy="3354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63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F45427-5C6E-54A9-D0A7-ACC63EEEE138}"/>
              </a:ext>
            </a:extLst>
          </p:cNvPr>
          <p:cNvGraphicFramePr>
            <a:graphicFrameLocks noGrp="1"/>
          </p:cNvGraphicFramePr>
          <p:nvPr/>
        </p:nvGraphicFramePr>
        <p:xfrm>
          <a:off x="7196547" y="2385926"/>
          <a:ext cx="3421670" cy="3582605"/>
        </p:xfrm>
        <a:graphic>
          <a:graphicData uri="http://schemas.openxmlformats.org/drawingml/2006/table">
            <a:tbl>
              <a:tblPr firstRow="1" firstCol="1" lastRow="1" lastCol="1" bandRow="1" bandCol="1">
                <a:tableStyleId>{2D5ABB26-0587-4C30-8999-92F81FD0307C}</a:tableStyleId>
              </a:tblPr>
              <a:tblGrid>
                <a:gridCol w="661295">
                  <a:extLst>
                    <a:ext uri="{9D8B030D-6E8A-4147-A177-3AD203B41FA5}">
                      <a16:colId xmlns:a16="http://schemas.microsoft.com/office/drawing/2014/main" val="912780992"/>
                    </a:ext>
                  </a:extLst>
                </a:gridCol>
                <a:gridCol w="2760375">
                  <a:extLst>
                    <a:ext uri="{9D8B030D-6E8A-4147-A177-3AD203B41FA5}">
                      <a16:colId xmlns:a16="http://schemas.microsoft.com/office/drawing/2014/main" val="191636931"/>
                    </a:ext>
                  </a:extLst>
                </a:gridCol>
              </a:tblGrid>
              <a:tr h="394687">
                <a:tc>
                  <a:txBody>
                    <a:bodyPr/>
                    <a:lstStyle/>
                    <a:p>
                      <a:pPr marL="0" marR="0" algn="ctr">
                        <a:spcBef>
                          <a:spcPts val="0"/>
                        </a:spcBef>
                        <a:spcAft>
                          <a:spcPts val="0"/>
                        </a:spcAft>
                      </a:pPr>
                      <a:r>
                        <a:rPr lang="en-US" sz="1200" dirty="0">
                          <a:solidFill>
                            <a:schemeClr val="accent3"/>
                          </a:solidFill>
                          <a:effectLst/>
                          <a:latin typeface="Arial" panose="020B0604020202020204" pitchFamily="34" charset="0"/>
                          <a:cs typeface="Arial" panose="020B0604020202020204" pitchFamily="34" charset="0"/>
                        </a:rPr>
                        <a:t>Event </a:t>
                      </a:r>
                      <a:endParaRPr lang="en-US" sz="1200" dirty="0">
                        <a:solidFill>
                          <a:schemeClr val="accent3"/>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437515" marR="431165" algn="ctr">
                        <a:spcBef>
                          <a:spcPts val="0"/>
                        </a:spcBef>
                        <a:spcAft>
                          <a:spcPts val="0"/>
                        </a:spcAft>
                      </a:pPr>
                      <a:r>
                        <a:rPr lang="en-US" sz="1200" dirty="0">
                          <a:solidFill>
                            <a:schemeClr val="accent3"/>
                          </a:solidFill>
                          <a:effectLst/>
                          <a:latin typeface="Arial" panose="020B0604020202020204" pitchFamily="34" charset="0"/>
                          <a:cs typeface="Arial" panose="020B0604020202020204" pitchFamily="34" charset="0"/>
                        </a:rPr>
                        <a:t>Hazard Ratio:</a:t>
                      </a:r>
                    </a:p>
                    <a:p>
                      <a:pPr marL="437515" marR="431165" algn="ctr">
                        <a:spcBef>
                          <a:spcPts val="0"/>
                        </a:spcBef>
                        <a:spcAft>
                          <a:spcPts val="0"/>
                        </a:spcAft>
                      </a:pPr>
                      <a:r>
                        <a:rPr lang="en-US" sz="1000" dirty="0">
                          <a:solidFill>
                            <a:schemeClr val="accent3"/>
                          </a:solidFill>
                          <a:effectLst/>
                          <a:latin typeface="Arial" panose="020B0604020202020204" pitchFamily="34" charset="0"/>
                          <a:cs typeface="Arial" panose="020B0604020202020204" pitchFamily="34" charset="0"/>
                        </a:rPr>
                        <a:t>Arm B vs. C (95% CI)</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3868564538"/>
                  </a:ext>
                </a:extLst>
              </a:tr>
              <a:tr h="308778">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69215" marR="0" algn="ctr">
                        <a:spcBef>
                          <a:spcPts val="5"/>
                        </a:spcBef>
                        <a:spcAft>
                          <a:spcPts val="0"/>
                        </a:spcAft>
                      </a:pPr>
                      <a:r>
                        <a:rPr lang="en-US" sz="1200" spc="-20" dirty="0">
                          <a:solidFill>
                            <a:srgbClr val="FFFF00"/>
                          </a:solidFill>
                          <a:effectLst/>
                          <a:latin typeface="Arial" panose="020B0604020202020204" pitchFamily="34" charset="0"/>
                          <a:cs typeface="Arial" panose="020B0604020202020204" pitchFamily="34" charset="0"/>
                        </a:rPr>
                        <a:t>IDFS</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55"/>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6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1.08</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(0.94,</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1.24,</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p=0.26)</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129905272"/>
                  </a:ext>
                </a:extLst>
              </a:tr>
              <a:tr h="326069">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55600"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1.08</a:t>
                      </a:r>
                      <a:r>
                        <a:rPr lang="en-US" sz="1200" spc="270"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(0.96,</a:t>
                      </a:r>
                      <a:r>
                        <a:rPr lang="en-US" sz="1200" spc="-1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1.20)</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128977623"/>
                  </a:ext>
                </a:extLst>
              </a:tr>
              <a:tr h="177855">
                <a:tc>
                  <a:txBody>
                    <a:bodyPr/>
                    <a:lstStyle/>
                    <a:p>
                      <a:pPr marL="0" marR="0" algn="ctr">
                        <a:spcBef>
                          <a:spcPts val="0"/>
                        </a:spcBef>
                        <a:spcAft>
                          <a:spcPts val="0"/>
                        </a:spcAft>
                      </a:pPr>
                      <a:r>
                        <a:rPr lang="en-US" sz="1200" dirty="0">
                          <a:solidFill>
                            <a:schemeClr val="bg1"/>
                          </a:solidFill>
                          <a:effectLst/>
                          <a:highlight>
                            <a:srgbClr val="C0C0C0"/>
                          </a:highlight>
                          <a:latin typeface="Arial" panose="020B0604020202020204" pitchFamily="34" charset="0"/>
                          <a:cs typeface="Arial" panose="020B0604020202020204" pitchFamily="34" charset="0"/>
                        </a:rPr>
                        <a:t> </a:t>
                      </a:r>
                      <a:endParaRPr lang="en-US" sz="1200" dirty="0">
                        <a:solidFill>
                          <a:schemeClr val="bg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lumMod val="90000"/>
                      </a:schemeClr>
                    </a:solidFill>
                  </a:tcPr>
                </a:tc>
                <a:tc>
                  <a:txBody>
                    <a:bodyPr/>
                    <a:lstStyle/>
                    <a:p>
                      <a:pPr marL="0" marR="0" algn="ctr">
                        <a:spcBef>
                          <a:spcPts val="0"/>
                        </a:spcBef>
                        <a:spcAft>
                          <a:spcPts val="0"/>
                        </a:spcAft>
                      </a:pPr>
                      <a:r>
                        <a:rPr lang="en-US" sz="1200" dirty="0">
                          <a:solidFill>
                            <a:schemeClr val="bg1"/>
                          </a:solidFill>
                          <a:effectLst/>
                          <a:highlight>
                            <a:srgbClr val="C0C0C0"/>
                          </a:highlight>
                          <a:latin typeface="Arial" panose="020B0604020202020204" pitchFamily="34" charset="0"/>
                          <a:cs typeface="Arial" panose="020B0604020202020204" pitchFamily="34" charset="0"/>
                        </a:rPr>
                        <a:t> </a:t>
                      </a:r>
                      <a:endParaRPr lang="en-US" sz="1200" dirty="0">
                        <a:solidFill>
                          <a:schemeClr val="bg1"/>
                        </a:solidFill>
                        <a:effectLst/>
                        <a:highlight>
                          <a:srgbClr val="C0C0C0"/>
                        </a:highligh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21832953"/>
                  </a:ext>
                </a:extLst>
              </a:tr>
              <a:tr h="308778">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69215" marR="0" algn="ctr">
                        <a:spcBef>
                          <a:spcPts val="5"/>
                        </a:spcBef>
                        <a:spcAft>
                          <a:spcPts val="0"/>
                        </a:spcAft>
                      </a:pPr>
                      <a:r>
                        <a:rPr lang="en-US" sz="1200" spc="-20" dirty="0">
                          <a:solidFill>
                            <a:srgbClr val="FFFF00"/>
                          </a:solidFill>
                          <a:effectLst/>
                          <a:latin typeface="Arial" panose="020B0604020202020204" pitchFamily="34" charset="0"/>
                          <a:cs typeface="Arial" panose="020B0604020202020204" pitchFamily="34" charset="0"/>
                        </a:rPr>
                        <a:t>DRFI</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55"/>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40335" marR="0" algn="ctr">
                        <a:lnSpc>
                          <a:spcPts val="116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1.10</a:t>
                      </a:r>
                      <a:r>
                        <a:rPr lang="en-US" sz="1200" spc="-40"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(0.85,1.41,</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p=0.48)</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769342126"/>
                  </a:ext>
                </a:extLst>
              </a:tr>
              <a:tr h="326069">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1.11</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(0.90,</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1.36)</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063549997"/>
                  </a:ext>
                </a:extLst>
              </a:tr>
              <a:tr h="177855">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2616820551"/>
                  </a:ext>
                </a:extLst>
              </a:tr>
              <a:tr h="296426">
                <a:tc rowSpan="2">
                  <a:txBody>
                    <a:bodyPr/>
                    <a:lstStyle/>
                    <a:p>
                      <a:pPr marL="0" marR="0" algn="ctr">
                        <a:spcBef>
                          <a:spcPts val="3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120015" marR="0" algn="ctr">
                        <a:spcBef>
                          <a:spcPts val="5"/>
                        </a:spcBef>
                        <a:spcAft>
                          <a:spcPts val="0"/>
                        </a:spcAft>
                      </a:pPr>
                      <a:r>
                        <a:rPr lang="en-US" sz="1200" spc="-25" dirty="0">
                          <a:solidFill>
                            <a:srgbClr val="FFFF00"/>
                          </a:solidFill>
                          <a:effectLst/>
                          <a:latin typeface="Arial" panose="020B0604020202020204" pitchFamily="34" charset="0"/>
                          <a:cs typeface="Arial" panose="020B0604020202020204" pitchFamily="34" charset="0"/>
                        </a:rPr>
                        <a:t>RFI</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lnSpc>
                          <a:spcPts val="1240"/>
                        </a:lnSpc>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70"/>
                        </a:lnSpc>
                        <a:spcBef>
                          <a:spcPts val="5"/>
                        </a:spcBef>
                        <a:spcAft>
                          <a:spcPts val="0"/>
                        </a:spcAft>
                      </a:pPr>
                      <a:r>
                        <a:rPr lang="en-US" sz="1200" dirty="0">
                          <a:solidFill>
                            <a:schemeClr val="bg1"/>
                          </a:solidFill>
                          <a:effectLst/>
                          <a:latin typeface="Arial" panose="020B0604020202020204" pitchFamily="34" charset="0"/>
                          <a:cs typeface="Arial" panose="020B0604020202020204" pitchFamily="34" charset="0"/>
                        </a:rPr>
                        <a:t>1.11</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(0.90,</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1.37,</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p=0.33)</a:t>
                      </a: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183810615"/>
                  </a:ext>
                </a:extLst>
              </a:tr>
              <a:tr h="326069">
                <a:tc vMerge="1">
                  <a:txBody>
                    <a:bodyPr/>
                    <a:lstStyle/>
                    <a:p>
                      <a:endParaRPr lang="en-US"/>
                    </a:p>
                  </a:txBody>
                  <a:tcPr/>
                </a:tc>
                <a:tc>
                  <a:txBody>
                    <a:bodyPr/>
                    <a:lstStyle/>
                    <a:p>
                      <a:pPr marL="332740" marR="0" algn="ctr">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3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170"/>
                        </a:lnSpc>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1.15</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(0.96,</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1.36)</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158247391"/>
                  </a:ext>
                </a:extLst>
              </a:tr>
              <a:tr h="177855">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 </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bg2"/>
                    </a:solidFill>
                  </a:tcPr>
                </a:tc>
                <a:extLst>
                  <a:ext uri="{0D108BD9-81ED-4DB2-BD59-A6C34878D82A}">
                    <a16:rowId xmlns:a16="http://schemas.microsoft.com/office/drawing/2014/main" val="885554103"/>
                  </a:ext>
                </a:extLst>
              </a:tr>
              <a:tr h="326069">
                <a:tc rowSpan="2">
                  <a:txBody>
                    <a:bodyPr/>
                    <a:lstStyle/>
                    <a:p>
                      <a:pPr marL="0" marR="0" algn="ctr">
                        <a:spcBef>
                          <a:spcPts val="5"/>
                        </a:spcBef>
                        <a:spcAft>
                          <a:spcPts val="0"/>
                        </a:spcAft>
                      </a:pPr>
                      <a:r>
                        <a:rPr lang="en-US" sz="1200" dirty="0">
                          <a:solidFill>
                            <a:srgbClr val="FFFF00"/>
                          </a:solidFill>
                          <a:effectLst/>
                          <a:latin typeface="Arial" panose="020B0604020202020204" pitchFamily="34" charset="0"/>
                          <a:cs typeface="Arial" panose="020B0604020202020204" pitchFamily="34" charset="0"/>
                        </a:rPr>
                        <a:t> </a:t>
                      </a:r>
                    </a:p>
                    <a:p>
                      <a:pPr marL="131445" marR="0" algn="ctr">
                        <a:spcBef>
                          <a:spcPts val="0"/>
                        </a:spcBef>
                        <a:spcAft>
                          <a:spcPts val="0"/>
                        </a:spcAft>
                      </a:pPr>
                      <a:r>
                        <a:rPr lang="en-US" sz="1200" spc="-25" dirty="0">
                          <a:solidFill>
                            <a:srgbClr val="FFFF00"/>
                          </a:solidFill>
                          <a:effectLst/>
                          <a:latin typeface="Arial" panose="020B0604020202020204" pitchFamily="34" charset="0"/>
                          <a:cs typeface="Arial" panose="020B0604020202020204" pitchFamily="34" charset="0"/>
                        </a:rPr>
                        <a:t>OS</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marL="356235"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Primary</a:t>
                      </a:r>
                      <a:r>
                        <a:rPr lang="en-US" sz="1200" spc="-3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analysis:</a:t>
                      </a:r>
                      <a:endParaRPr lang="en-US" sz="1200" dirty="0">
                        <a:solidFill>
                          <a:schemeClr val="bg1"/>
                        </a:solidFill>
                        <a:effectLst/>
                        <a:latin typeface="Arial" panose="020B0604020202020204" pitchFamily="34" charset="0"/>
                        <a:cs typeface="Arial" panose="020B0604020202020204" pitchFamily="34" charset="0"/>
                      </a:endParaRPr>
                    </a:p>
                    <a:p>
                      <a:pPr marL="120650" marR="0" algn="ctr">
                        <a:lnSpc>
                          <a:spcPts val="1170"/>
                        </a:lnSpc>
                        <a:spcBef>
                          <a:spcPts val="5"/>
                        </a:spcBef>
                        <a:spcAft>
                          <a:spcPts val="0"/>
                        </a:spcAft>
                      </a:pPr>
                      <a:r>
                        <a:rPr lang="en-US" sz="1200" dirty="0">
                          <a:solidFill>
                            <a:schemeClr val="bg1"/>
                          </a:solidFill>
                          <a:effectLst/>
                          <a:latin typeface="Arial" panose="020B0604020202020204" pitchFamily="34" charset="0"/>
                          <a:cs typeface="Arial" panose="020B0604020202020204" pitchFamily="34" charset="0"/>
                        </a:rPr>
                        <a:t>0.99</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(0.79,</a:t>
                      </a:r>
                      <a:r>
                        <a:rPr lang="en-US" sz="1200" spc="-25"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1.22,</a:t>
                      </a:r>
                      <a:r>
                        <a:rPr lang="en-US" sz="1200" spc="-25" dirty="0">
                          <a:solidFill>
                            <a:schemeClr val="bg1"/>
                          </a:solidFill>
                          <a:effectLst/>
                          <a:latin typeface="Arial" panose="020B0604020202020204" pitchFamily="34" charset="0"/>
                          <a:cs typeface="Arial" panose="020B0604020202020204" pitchFamily="34" charset="0"/>
                        </a:rPr>
                        <a:t> </a:t>
                      </a:r>
                      <a:r>
                        <a:rPr lang="en-US" sz="1200" spc="-10" dirty="0">
                          <a:solidFill>
                            <a:schemeClr val="bg1"/>
                          </a:solidFill>
                          <a:effectLst/>
                          <a:latin typeface="Arial" panose="020B0604020202020204" pitchFamily="34" charset="0"/>
                          <a:cs typeface="Arial" panose="020B0604020202020204" pitchFamily="34" charset="0"/>
                        </a:rPr>
                        <a:t>p=0.89)</a:t>
                      </a:r>
                      <a:endPar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660224916"/>
                  </a:ext>
                </a:extLst>
              </a:tr>
              <a:tr h="358358">
                <a:tc vMerge="1">
                  <a:txBody>
                    <a:bodyPr/>
                    <a:lstStyle/>
                    <a:p>
                      <a:endParaRPr lang="en-US"/>
                    </a:p>
                  </a:txBody>
                  <a:tcPr/>
                </a:tc>
                <a:tc>
                  <a:txBody>
                    <a:bodyPr/>
                    <a:lstStyle/>
                    <a:p>
                      <a:pPr marL="313055" marR="0" algn="ctr">
                        <a:lnSpc>
                          <a:spcPts val="1255"/>
                        </a:lnSpc>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Updated</a:t>
                      </a:r>
                      <a:r>
                        <a:rPr lang="en-US" sz="1200" spc="270"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analysis:</a:t>
                      </a:r>
                      <a:endParaRPr lang="en-US" sz="1200" dirty="0">
                        <a:solidFill>
                          <a:srgbClr val="FFFF00"/>
                        </a:solidFill>
                        <a:effectLst/>
                        <a:latin typeface="Arial" panose="020B0604020202020204" pitchFamily="34" charset="0"/>
                        <a:cs typeface="Arial" panose="020B0604020202020204" pitchFamily="34" charset="0"/>
                      </a:endParaRPr>
                    </a:p>
                    <a:p>
                      <a:pPr marL="375285" marR="0" algn="ctr">
                        <a:lnSpc>
                          <a:spcPts val="1255"/>
                        </a:lnSpc>
                        <a:spcBef>
                          <a:spcPts val="0"/>
                        </a:spcBef>
                        <a:spcAft>
                          <a:spcPts val="0"/>
                        </a:spcAft>
                      </a:pPr>
                      <a:r>
                        <a:rPr lang="en-US" sz="1200" dirty="0">
                          <a:solidFill>
                            <a:srgbClr val="FFFF00"/>
                          </a:solidFill>
                          <a:effectLst/>
                          <a:latin typeface="Arial" panose="020B0604020202020204" pitchFamily="34" charset="0"/>
                          <a:cs typeface="Arial" panose="020B0604020202020204" pitchFamily="34" charset="0"/>
                        </a:rPr>
                        <a:t>1.06</a:t>
                      </a:r>
                      <a:r>
                        <a:rPr lang="en-US" sz="1200" spc="-25" dirty="0">
                          <a:solidFill>
                            <a:srgbClr val="FFFF00"/>
                          </a:solidFill>
                          <a:effectLst/>
                          <a:latin typeface="Arial" panose="020B0604020202020204" pitchFamily="34" charset="0"/>
                          <a:cs typeface="Arial" panose="020B0604020202020204" pitchFamily="34" charset="0"/>
                        </a:rPr>
                        <a:t> </a:t>
                      </a:r>
                      <a:r>
                        <a:rPr lang="en-US" sz="1200" dirty="0">
                          <a:solidFill>
                            <a:srgbClr val="FFFF00"/>
                          </a:solidFill>
                          <a:effectLst/>
                          <a:latin typeface="Arial" panose="020B0604020202020204" pitchFamily="34" charset="0"/>
                          <a:cs typeface="Arial" panose="020B0604020202020204" pitchFamily="34" charset="0"/>
                        </a:rPr>
                        <a:t>(0.91,</a:t>
                      </a:r>
                      <a:r>
                        <a:rPr lang="en-US" sz="1200" spc="-25" dirty="0">
                          <a:solidFill>
                            <a:srgbClr val="FFFF00"/>
                          </a:solidFill>
                          <a:effectLst/>
                          <a:latin typeface="Arial" panose="020B0604020202020204" pitchFamily="34" charset="0"/>
                          <a:cs typeface="Arial" panose="020B0604020202020204" pitchFamily="34" charset="0"/>
                        </a:rPr>
                        <a:t> </a:t>
                      </a:r>
                      <a:r>
                        <a:rPr lang="en-US" sz="1200" spc="-10" dirty="0">
                          <a:solidFill>
                            <a:srgbClr val="FFFF00"/>
                          </a:solidFill>
                          <a:effectLst/>
                          <a:latin typeface="Arial" panose="020B0604020202020204" pitchFamily="34" charset="0"/>
                          <a:cs typeface="Arial" panose="020B0604020202020204" pitchFamily="34" charset="0"/>
                        </a:rPr>
                        <a:t>1.24)</a:t>
                      </a:r>
                      <a:endParaRPr lang="en-US" sz="12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0" marR="0"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022183893"/>
                  </a:ext>
                </a:extLst>
              </a:tr>
            </a:tbl>
          </a:graphicData>
        </a:graphic>
      </p:graphicFrame>
      <p:pic>
        <p:nvPicPr>
          <p:cNvPr id="5" name="Picture 4">
            <a:extLst>
              <a:ext uri="{FF2B5EF4-FFF2-40B4-BE49-F238E27FC236}">
                <a16:creationId xmlns:a16="http://schemas.microsoft.com/office/drawing/2014/main" id="{6199B707-C993-7961-8D88-B1ED85DBE215}"/>
              </a:ext>
            </a:extLst>
          </p:cNvPr>
          <p:cNvPicPr>
            <a:picLocks noChangeAspect="1"/>
          </p:cNvPicPr>
          <p:nvPr/>
        </p:nvPicPr>
        <p:blipFill>
          <a:blip r:embed="rId2"/>
          <a:stretch>
            <a:fillRect/>
          </a:stretch>
        </p:blipFill>
        <p:spPr>
          <a:xfrm>
            <a:off x="1606132" y="2060697"/>
            <a:ext cx="2766628" cy="1963189"/>
          </a:xfrm>
          <a:prstGeom prst="rect">
            <a:avLst/>
          </a:prstGeom>
          <a:ln w="63500">
            <a:noFill/>
          </a:ln>
        </p:spPr>
      </p:pic>
      <p:pic>
        <p:nvPicPr>
          <p:cNvPr id="6" name="Picture 5">
            <a:extLst>
              <a:ext uri="{FF2B5EF4-FFF2-40B4-BE49-F238E27FC236}">
                <a16:creationId xmlns:a16="http://schemas.microsoft.com/office/drawing/2014/main" id="{CC339CFB-EB13-5DB8-F59F-450DC7D9EE81}"/>
              </a:ext>
            </a:extLst>
          </p:cNvPr>
          <p:cNvPicPr>
            <a:picLocks noChangeAspect="1"/>
          </p:cNvPicPr>
          <p:nvPr/>
        </p:nvPicPr>
        <p:blipFill>
          <a:blip r:embed="rId3"/>
          <a:stretch>
            <a:fillRect/>
          </a:stretch>
        </p:blipFill>
        <p:spPr>
          <a:xfrm>
            <a:off x="4433757" y="2057400"/>
            <a:ext cx="2715160" cy="1964012"/>
          </a:xfrm>
          <a:prstGeom prst="rect">
            <a:avLst/>
          </a:prstGeom>
        </p:spPr>
      </p:pic>
      <p:pic>
        <p:nvPicPr>
          <p:cNvPr id="7" name="Picture 6">
            <a:extLst>
              <a:ext uri="{FF2B5EF4-FFF2-40B4-BE49-F238E27FC236}">
                <a16:creationId xmlns:a16="http://schemas.microsoft.com/office/drawing/2014/main" id="{AE9B0630-ABA1-84A6-1805-5F491115903C}"/>
              </a:ext>
            </a:extLst>
          </p:cNvPr>
          <p:cNvPicPr>
            <a:picLocks noChangeAspect="1"/>
          </p:cNvPicPr>
          <p:nvPr/>
        </p:nvPicPr>
        <p:blipFill>
          <a:blip r:embed="rId4"/>
          <a:stretch>
            <a:fillRect/>
          </a:stretch>
        </p:blipFill>
        <p:spPr>
          <a:xfrm>
            <a:off x="1592763" y="4054403"/>
            <a:ext cx="2793366" cy="2003468"/>
          </a:xfrm>
          <a:prstGeom prst="rect">
            <a:avLst/>
          </a:prstGeom>
        </p:spPr>
      </p:pic>
      <p:pic>
        <p:nvPicPr>
          <p:cNvPr id="8" name="Picture 7">
            <a:extLst>
              <a:ext uri="{FF2B5EF4-FFF2-40B4-BE49-F238E27FC236}">
                <a16:creationId xmlns:a16="http://schemas.microsoft.com/office/drawing/2014/main" id="{DDE25DD9-AFCF-5F95-8994-131E6351CBEB}"/>
              </a:ext>
            </a:extLst>
          </p:cNvPr>
          <p:cNvPicPr>
            <a:picLocks noChangeAspect="1"/>
          </p:cNvPicPr>
          <p:nvPr/>
        </p:nvPicPr>
        <p:blipFill>
          <a:blip r:embed="rId5"/>
          <a:stretch>
            <a:fillRect/>
          </a:stretch>
        </p:blipFill>
        <p:spPr>
          <a:xfrm>
            <a:off x="4439604" y="4054403"/>
            <a:ext cx="2709315" cy="2003468"/>
          </a:xfrm>
          <a:prstGeom prst="rect">
            <a:avLst/>
          </a:prstGeom>
        </p:spPr>
      </p:pic>
      <p:sp>
        <p:nvSpPr>
          <p:cNvPr id="9" name="Title 4">
            <a:extLst>
              <a:ext uri="{FF2B5EF4-FFF2-40B4-BE49-F238E27FC236}">
                <a16:creationId xmlns:a16="http://schemas.microsoft.com/office/drawing/2014/main" id="{AFB8ACD3-3BA7-C0BE-C401-083769B56774}"/>
              </a:ext>
            </a:extLst>
          </p:cNvPr>
          <p:cNvSpPr txBox="1">
            <a:spLocks/>
          </p:cNvSpPr>
          <p:nvPr/>
        </p:nvSpPr>
        <p:spPr>
          <a:xfrm>
            <a:off x="1524000" y="376050"/>
            <a:ext cx="9347200" cy="475093"/>
          </a:xfrm>
          <a:prstGeom prst="rect">
            <a:avLst/>
          </a:prstGeom>
        </p:spPr>
        <p:txBody>
          <a:bodyPr>
            <a:noAutofit/>
          </a:bodyPr>
          <a:lstStyle>
            <a:lvl1pPr algn="l" defTabSz="685800" rtl="0" eaLnBrk="1" latinLnBrk="0" hangingPunct="1">
              <a:lnSpc>
                <a:spcPct val="90000"/>
              </a:lnSpc>
              <a:spcBef>
                <a:spcPct val="0"/>
              </a:spcBef>
              <a:buNone/>
              <a:defRPr sz="2900" b="1" i="0" kern="1200" baseline="0">
                <a:solidFill>
                  <a:schemeClr val="bg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764">
                    <a:lumMod val="60000"/>
                    <a:lumOff val="40000"/>
                  </a:srgbClr>
                </a:solidFill>
                <a:effectLst/>
                <a:uLnTx/>
                <a:uFillTx/>
                <a:latin typeface="Arial" panose="020B0604020202020204" pitchFamily="34" charset="0"/>
                <a:ea typeface="+mj-ea"/>
                <a:cs typeface="Arial" panose="020B0604020202020204" pitchFamily="34" charset="0"/>
              </a:rPr>
              <a:t>TAILORx: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Updated Analysis - Kaplan-Meier Curves in RS 11-25 Arms (ITT population)</a:t>
            </a:r>
          </a:p>
        </p:txBody>
      </p:sp>
      <p:sp>
        <p:nvSpPr>
          <p:cNvPr id="10" name="TextBox 9">
            <a:extLst>
              <a:ext uri="{FF2B5EF4-FFF2-40B4-BE49-F238E27FC236}">
                <a16:creationId xmlns:a16="http://schemas.microsoft.com/office/drawing/2014/main" id="{6795D465-BB3D-144D-FF17-1F425AC2C92F}"/>
              </a:ext>
            </a:extLst>
          </p:cNvPr>
          <p:cNvSpPr txBox="1"/>
          <p:nvPr/>
        </p:nvSpPr>
        <p:spPr>
          <a:xfrm>
            <a:off x="3880141" y="47130"/>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sp>
        <p:nvSpPr>
          <p:cNvPr id="12" name="TextBox 11">
            <a:extLst>
              <a:ext uri="{FF2B5EF4-FFF2-40B4-BE49-F238E27FC236}">
                <a16:creationId xmlns:a16="http://schemas.microsoft.com/office/drawing/2014/main" id="{D01A49EA-2F52-B5C9-0D54-426A07289DC0}"/>
              </a:ext>
            </a:extLst>
          </p:cNvPr>
          <p:cNvSpPr txBox="1"/>
          <p:nvPr/>
        </p:nvSpPr>
        <p:spPr>
          <a:xfrm>
            <a:off x="1965381" y="2409393"/>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IDFS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P=0.19</a:t>
            </a:r>
          </a:p>
        </p:txBody>
      </p:sp>
      <p:sp>
        <p:nvSpPr>
          <p:cNvPr id="13" name="TextBox 12">
            <a:extLst>
              <a:ext uri="{FF2B5EF4-FFF2-40B4-BE49-F238E27FC236}">
                <a16:creationId xmlns:a16="http://schemas.microsoft.com/office/drawing/2014/main" id="{2C1650F6-4747-379C-6C1D-F56607C88AD2}"/>
              </a:ext>
            </a:extLst>
          </p:cNvPr>
          <p:cNvSpPr txBox="1"/>
          <p:nvPr/>
        </p:nvSpPr>
        <p:spPr>
          <a:xfrm>
            <a:off x="3817425" y="5253160"/>
            <a:ext cx="70539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RFI </a:t>
            </a:r>
          </a:p>
        </p:txBody>
      </p:sp>
      <p:sp>
        <p:nvSpPr>
          <p:cNvPr id="16" name="TextBox 15">
            <a:extLst>
              <a:ext uri="{FF2B5EF4-FFF2-40B4-BE49-F238E27FC236}">
                <a16:creationId xmlns:a16="http://schemas.microsoft.com/office/drawing/2014/main" id="{16DCA848-9C18-AA88-0871-8340640CEEB5}"/>
              </a:ext>
            </a:extLst>
          </p:cNvPr>
          <p:cNvSpPr txBox="1"/>
          <p:nvPr/>
        </p:nvSpPr>
        <p:spPr>
          <a:xfrm>
            <a:off x="7172733" y="1853968"/>
            <a:ext cx="3450318" cy="523220"/>
          </a:xfrm>
          <a:prstGeom prst="rect">
            <a:avLst/>
          </a:prstGeom>
          <a:noFill/>
          <a:ln>
            <a:solidFill>
              <a:srgbClr val="FFFF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Primary trial conclusions unchanged: </a:t>
            </a:r>
            <a:r>
              <a:rPr kumimoji="0" lang="en-US" sz="1400" b="1"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ET non-inferior to CET  (N=6711)</a:t>
            </a:r>
          </a:p>
        </p:txBody>
      </p:sp>
      <p:sp>
        <p:nvSpPr>
          <p:cNvPr id="19" name="TextBox 18">
            <a:extLst>
              <a:ext uri="{FF2B5EF4-FFF2-40B4-BE49-F238E27FC236}">
                <a16:creationId xmlns:a16="http://schemas.microsoft.com/office/drawing/2014/main" id="{E14C6E49-03BA-678D-4E55-969947297390}"/>
              </a:ext>
            </a:extLst>
          </p:cNvPr>
          <p:cNvSpPr txBox="1"/>
          <p:nvPr/>
        </p:nvSpPr>
        <p:spPr>
          <a:xfrm>
            <a:off x="4758747" y="4351514"/>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P=0.46</a:t>
            </a:r>
          </a:p>
        </p:txBody>
      </p:sp>
      <p:sp>
        <p:nvSpPr>
          <p:cNvPr id="20" name="TextBox 19">
            <a:extLst>
              <a:ext uri="{FF2B5EF4-FFF2-40B4-BE49-F238E27FC236}">
                <a16:creationId xmlns:a16="http://schemas.microsoft.com/office/drawing/2014/main" id="{8EBA04AA-6A16-7CDE-0A82-53BA4C12B64F}"/>
              </a:ext>
            </a:extLst>
          </p:cNvPr>
          <p:cNvSpPr txBox="1"/>
          <p:nvPr/>
        </p:nvSpPr>
        <p:spPr>
          <a:xfrm>
            <a:off x="1965381" y="4294149"/>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RFI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P=0.12</a:t>
            </a:r>
          </a:p>
        </p:txBody>
      </p:sp>
      <p:sp>
        <p:nvSpPr>
          <p:cNvPr id="21" name="TextBox 20">
            <a:extLst>
              <a:ext uri="{FF2B5EF4-FFF2-40B4-BE49-F238E27FC236}">
                <a16:creationId xmlns:a16="http://schemas.microsoft.com/office/drawing/2014/main" id="{A86BBD94-AF30-2DDA-A4E2-2B18B6E2BA5A}"/>
              </a:ext>
            </a:extLst>
          </p:cNvPr>
          <p:cNvSpPr txBox="1"/>
          <p:nvPr/>
        </p:nvSpPr>
        <p:spPr>
          <a:xfrm>
            <a:off x="4822881" y="2409392"/>
            <a:ext cx="829366" cy="461665"/>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Trebuchet MS"/>
                <a:ea typeface="+mn-ea"/>
                <a:cs typeface="+mn-cs"/>
              </a:rPr>
              <a:t>DRFI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rebuchet MS"/>
                <a:ea typeface="+mn-ea"/>
                <a:cs typeface="+mn-cs"/>
              </a:rPr>
              <a:t>P=0.34</a:t>
            </a:r>
          </a:p>
        </p:txBody>
      </p:sp>
      <p:sp>
        <p:nvSpPr>
          <p:cNvPr id="22" name="Slide Number Placeholder 14">
            <a:extLst>
              <a:ext uri="{FF2B5EF4-FFF2-40B4-BE49-F238E27FC236}">
                <a16:creationId xmlns:a16="http://schemas.microsoft.com/office/drawing/2014/main" id="{6F59D615-93BC-AC2F-7B69-F6D603C112D9}"/>
              </a:ext>
            </a:extLst>
          </p:cNvPr>
          <p:cNvSpPr txBox="1">
            <a:spLocks/>
          </p:cNvSpPr>
          <p:nvPr/>
        </p:nvSpPr>
        <p:spPr>
          <a:xfrm>
            <a:off x="1524000" y="857250"/>
            <a:ext cx="0" cy="0"/>
          </a:xfr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l" defTabSz="68569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28045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AA57652-C6F1-C2CD-D1AE-43770134ABA0}"/>
              </a:ext>
            </a:extLst>
          </p:cNvPr>
          <p:cNvSpPr txBox="1">
            <a:spLocks/>
          </p:cNvSpPr>
          <p:nvPr/>
        </p:nvSpPr>
        <p:spPr>
          <a:xfrm>
            <a:off x="1371600" y="700234"/>
            <a:ext cx="8665713" cy="246221"/>
          </a:xfrm>
          <a:prstGeom prst="rect">
            <a:avLst/>
          </a:prstGeom>
        </p:spPr>
        <p:txBody>
          <a:bodyPr>
            <a:noAutofit/>
          </a:bodyPr>
          <a:lstStyle>
            <a:lvl1pPr algn="l" defTabSz="685800" rtl="0" eaLnBrk="1" latinLnBrk="0" hangingPunct="1">
              <a:lnSpc>
                <a:spcPct val="90000"/>
              </a:lnSpc>
              <a:spcBef>
                <a:spcPct val="0"/>
              </a:spcBef>
              <a:buNone/>
              <a:defRPr sz="2900" b="1" i="0" kern="1200" baseline="0">
                <a:solidFill>
                  <a:schemeClr val="bg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764">
                    <a:lumMod val="60000"/>
                    <a:lumOff val="40000"/>
                  </a:srgbClr>
                </a:solidFill>
                <a:effectLst/>
                <a:uLnTx/>
                <a:uFillTx/>
                <a:latin typeface="Arial" panose="020B0604020202020204" pitchFamily="34" charset="0"/>
                <a:ea typeface="+mj-ea"/>
                <a:cs typeface="Arial" panose="020B0604020202020204" pitchFamily="34" charset="0"/>
              </a:rPr>
              <a:t>TAILORx: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Updated Analysis- Kaplan-Meier Curves in All Arms (ITT population)</a:t>
            </a:r>
          </a:p>
        </p:txBody>
      </p:sp>
      <p:pic>
        <p:nvPicPr>
          <p:cNvPr id="7" name="Picture 6">
            <a:extLst>
              <a:ext uri="{FF2B5EF4-FFF2-40B4-BE49-F238E27FC236}">
                <a16:creationId xmlns:a16="http://schemas.microsoft.com/office/drawing/2014/main" id="{4F28B4B0-45A8-7940-8422-957B319A5652}"/>
              </a:ext>
            </a:extLst>
          </p:cNvPr>
          <p:cNvPicPr>
            <a:picLocks noChangeAspect="1"/>
          </p:cNvPicPr>
          <p:nvPr/>
        </p:nvPicPr>
        <p:blipFill>
          <a:blip r:embed="rId3"/>
          <a:stretch>
            <a:fillRect/>
          </a:stretch>
        </p:blipFill>
        <p:spPr>
          <a:xfrm>
            <a:off x="1605206" y="1788260"/>
            <a:ext cx="2842986" cy="2069635"/>
          </a:xfrm>
          <a:prstGeom prst="rect">
            <a:avLst/>
          </a:prstGeom>
        </p:spPr>
      </p:pic>
      <p:pic>
        <p:nvPicPr>
          <p:cNvPr id="9" name="Picture 8">
            <a:extLst>
              <a:ext uri="{FF2B5EF4-FFF2-40B4-BE49-F238E27FC236}">
                <a16:creationId xmlns:a16="http://schemas.microsoft.com/office/drawing/2014/main" id="{9C65988A-B6B4-F7D2-7FFA-2284CC79B0B1}"/>
              </a:ext>
            </a:extLst>
          </p:cNvPr>
          <p:cNvPicPr>
            <a:picLocks noChangeAspect="1"/>
          </p:cNvPicPr>
          <p:nvPr/>
        </p:nvPicPr>
        <p:blipFill>
          <a:blip r:embed="rId4"/>
          <a:stretch>
            <a:fillRect/>
          </a:stretch>
        </p:blipFill>
        <p:spPr>
          <a:xfrm>
            <a:off x="4485642" y="1785631"/>
            <a:ext cx="2905120" cy="2078278"/>
          </a:xfrm>
          <a:prstGeom prst="rect">
            <a:avLst/>
          </a:prstGeom>
        </p:spPr>
      </p:pic>
      <p:pic>
        <p:nvPicPr>
          <p:cNvPr id="10" name="Picture 9">
            <a:extLst>
              <a:ext uri="{FF2B5EF4-FFF2-40B4-BE49-F238E27FC236}">
                <a16:creationId xmlns:a16="http://schemas.microsoft.com/office/drawing/2014/main" id="{B029336E-3D30-C04A-C8D3-B71767C68290}"/>
              </a:ext>
            </a:extLst>
          </p:cNvPr>
          <p:cNvPicPr>
            <a:picLocks noChangeAspect="1"/>
          </p:cNvPicPr>
          <p:nvPr/>
        </p:nvPicPr>
        <p:blipFill>
          <a:blip r:embed="rId5"/>
          <a:stretch>
            <a:fillRect/>
          </a:stretch>
        </p:blipFill>
        <p:spPr>
          <a:xfrm>
            <a:off x="1605206" y="3916583"/>
            <a:ext cx="2842986" cy="2047539"/>
          </a:xfrm>
          <a:prstGeom prst="rect">
            <a:avLst/>
          </a:prstGeom>
        </p:spPr>
      </p:pic>
      <p:pic>
        <p:nvPicPr>
          <p:cNvPr id="11" name="Picture 10">
            <a:extLst>
              <a:ext uri="{FF2B5EF4-FFF2-40B4-BE49-F238E27FC236}">
                <a16:creationId xmlns:a16="http://schemas.microsoft.com/office/drawing/2014/main" id="{4CDCE064-EF51-32B2-545C-D795C8B09A23}"/>
              </a:ext>
            </a:extLst>
          </p:cNvPr>
          <p:cNvPicPr>
            <a:picLocks noChangeAspect="1"/>
          </p:cNvPicPr>
          <p:nvPr/>
        </p:nvPicPr>
        <p:blipFill>
          <a:blip r:embed="rId6"/>
          <a:stretch>
            <a:fillRect/>
          </a:stretch>
        </p:blipFill>
        <p:spPr>
          <a:xfrm>
            <a:off x="4485642" y="3903888"/>
            <a:ext cx="2905120" cy="2072924"/>
          </a:xfrm>
          <a:prstGeom prst="rect">
            <a:avLst/>
          </a:prstGeom>
        </p:spPr>
      </p:pic>
      <p:sp>
        <p:nvSpPr>
          <p:cNvPr id="12" name="TextBox 11">
            <a:extLst>
              <a:ext uri="{FF2B5EF4-FFF2-40B4-BE49-F238E27FC236}">
                <a16:creationId xmlns:a16="http://schemas.microsoft.com/office/drawing/2014/main" id="{619D8998-BA36-986D-76EC-E32EDFFB274E}"/>
              </a:ext>
            </a:extLst>
          </p:cNvPr>
          <p:cNvSpPr txBox="1"/>
          <p:nvPr/>
        </p:nvSpPr>
        <p:spPr>
          <a:xfrm>
            <a:off x="2621572" y="2843181"/>
            <a:ext cx="1327239"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IDFS  </a:t>
            </a:r>
            <a:r>
              <a:rPr kumimoji="0" lang="en-US" sz="1400" b="0" i="0" u="none" strike="noStrike" kern="1200" cap="none" spc="0" normalizeH="0" baseline="0" noProof="0" dirty="0">
                <a:ln>
                  <a:noFill/>
                </a:ln>
                <a:solidFill>
                  <a:srgbClr val="FF0000"/>
                </a:solidFill>
                <a:effectLst/>
                <a:uLnTx/>
                <a:uFillTx/>
                <a:latin typeface="Trebuchet MS"/>
                <a:ea typeface="+mn-ea"/>
                <a:cs typeface="+mn-cs"/>
              </a:rPr>
              <a:t>p&lt;0.001</a:t>
            </a:r>
          </a:p>
        </p:txBody>
      </p:sp>
      <p:sp>
        <p:nvSpPr>
          <p:cNvPr id="13" name="TextBox 12">
            <a:extLst>
              <a:ext uri="{FF2B5EF4-FFF2-40B4-BE49-F238E27FC236}">
                <a16:creationId xmlns:a16="http://schemas.microsoft.com/office/drawing/2014/main" id="{D2AE31C0-F196-590D-4979-37DE793064FF}"/>
              </a:ext>
            </a:extLst>
          </p:cNvPr>
          <p:cNvSpPr txBox="1"/>
          <p:nvPr/>
        </p:nvSpPr>
        <p:spPr>
          <a:xfrm>
            <a:off x="2579795" y="4940352"/>
            <a:ext cx="130034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RFI </a:t>
            </a:r>
            <a:r>
              <a:rPr kumimoji="0" lang="en-US" sz="1400" b="0" i="0" u="none" strike="noStrike" kern="1200" cap="none" spc="0" normalizeH="0" baseline="0" noProof="0" dirty="0">
                <a:ln>
                  <a:noFill/>
                </a:ln>
                <a:solidFill>
                  <a:srgbClr val="FF0000"/>
                </a:solidFill>
                <a:effectLst/>
                <a:uLnTx/>
                <a:uFillTx/>
                <a:latin typeface="Trebuchet MS"/>
                <a:ea typeface="+mn-ea"/>
                <a:cs typeface="+mn-cs"/>
              </a:rPr>
              <a:t>p&lt;0.001 </a:t>
            </a:r>
          </a:p>
        </p:txBody>
      </p:sp>
      <p:sp>
        <p:nvSpPr>
          <p:cNvPr id="14" name="TextBox 13">
            <a:extLst>
              <a:ext uri="{FF2B5EF4-FFF2-40B4-BE49-F238E27FC236}">
                <a16:creationId xmlns:a16="http://schemas.microsoft.com/office/drawing/2014/main" id="{DD5A94C0-338F-185D-A11B-51094679D570}"/>
              </a:ext>
            </a:extLst>
          </p:cNvPr>
          <p:cNvSpPr txBox="1"/>
          <p:nvPr/>
        </p:nvSpPr>
        <p:spPr>
          <a:xfrm>
            <a:off x="5467040" y="4957817"/>
            <a:ext cx="1334354"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OS </a:t>
            </a:r>
            <a:r>
              <a:rPr kumimoji="0" lang="en-US" sz="1400" b="0" i="0" u="none" strike="noStrike" kern="1200" cap="none" spc="0" normalizeH="0" baseline="0" noProof="0" dirty="0">
                <a:ln>
                  <a:noFill/>
                </a:ln>
                <a:solidFill>
                  <a:srgbClr val="FF0000"/>
                </a:solidFill>
                <a:effectLst/>
                <a:uLnTx/>
                <a:uFillTx/>
                <a:latin typeface="Trebuchet MS"/>
                <a:ea typeface="+mn-ea"/>
                <a:cs typeface="+mn-cs"/>
              </a:rPr>
              <a:t>p&lt;0.001</a:t>
            </a:r>
          </a:p>
        </p:txBody>
      </p:sp>
      <p:sp>
        <p:nvSpPr>
          <p:cNvPr id="15" name="TextBox 14">
            <a:extLst>
              <a:ext uri="{FF2B5EF4-FFF2-40B4-BE49-F238E27FC236}">
                <a16:creationId xmlns:a16="http://schemas.microsoft.com/office/drawing/2014/main" id="{8FF0F588-BE5E-2FB4-2E4C-A7A16BDCADC1}"/>
              </a:ext>
            </a:extLst>
          </p:cNvPr>
          <p:cNvSpPr txBox="1"/>
          <p:nvPr/>
        </p:nvSpPr>
        <p:spPr>
          <a:xfrm>
            <a:off x="5467042" y="2848378"/>
            <a:ext cx="1273393"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3468"/>
                </a:solidFill>
                <a:effectLst/>
                <a:uLnTx/>
                <a:uFillTx/>
                <a:latin typeface="Trebuchet MS"/>
                <a:ea typeface="+mn-ea"/>
                <a:cs typeface="+mn-cs"/>
              </a:rPr>
              <a:t>DRFI </a:t>
            </a:r>
            <a:r>
              <a:rPr kumimoji="0" lang="en-US" sz="1400" b="0" i="0" u="none" strike="noStrike" kern="1200" cap="none" spc="0" normalizeH="0" baseline="0" noProof="0" dirty="0">
                <a:ln>
                  <a:noFill/>
                </a:ln>
                <a:solidFill>
                  <a:srgbClr val="FF0000"/>
                </a:solidFill>
                <a:effectLst/>
                <a:uLnTx/>
                <a:uFillTx/>
                <a:latin typeface="Trebuchet MS"/>
                <a:ea typeface="+mn-ea"/>
                <a:cs typeface="+mn-cs"/>
              </a:rPr>
              <a:t>p&lt;0.001</a:t>
            </a:r>
          </a:p>
        </p:txBody>
      </p:sp>
      <p:sp>
        <p:nvSpPr>
          <p:cNvPr id="16" name="TextBox 15">
            <a:extLst>
              <a:ext uri="{FF2B5EF4-FFF2-40B4-BE49-F238E27FC236}">
                <a16:creationId xmlns:a16="http://schemas.microsoft.com/office/drawing/2014/main" id="{13B83FC7-7AAF-CD0D-536A-EA637981501C}"/>
              </a:ext>
            </a:extLst>
          </p:cNvPr>
          <p:cNvSpPr txBox="1"/>
          <p:nvPr/>
        </p:nvSpPr>
        <p:spPr>
          <a:xfrm>
            <a:off x="7428214" y="2057400"/>
            <a:ext cx="3196555" cy="3600986"/>
          </a:xfrm>
          <a:prstGeom prst="rect">
            <a:avLst/>
          </a:prstGeom>
          <a:noFill/>
          <a:ln>
            <a:solidFill>
              <a:srgbClr val="FFFF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FF00"/>
                </a:solidFill>
                <a:effectLst/>
                <a:uLnTx/>
                <a:uFillTx/>
                <a:latin typeface="Arial" charset="0"/>
                <a:ea typeface="Arial" charset="0"/>
                <a:cs typeface="Arial" charset="0"/>
              </a:rPr>
              <a:t>12-Year Event Rates (N=9719)</a:t>
            </a:r>
            <a:endParaRPr kumimoji="0" lang="en-US" sz="1200" b="0"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rPr>
              <a:t>RS prognostic for all endpoints</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rPr>
              <a:t>RS 0-10 (Arm A) – ET Alone</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DFRI rate: 93.2% (SE 0.8) </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RFI rate: 91.4% (SE 0.9)</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rPr>
              <a:t>RS 11-25 (Arms B &amp; C) – ET vs. CET</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&lt; 1 % difference for all endpoints </a:t>
            </a:r>
          </a:p>
          <a:p>
            <a:pPr marL="900113" marR="0" lvl="2"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IDFS: 76.8 vs. 77.4%</a:t>
            </a:r>
          </a:p>
          <a:p>
            <a:pPr marL="900113" marR="0" lvl="2"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DRFI: 92.6 vs. 92.8% </a:t>
            </a:r>
          </a:p>
          <a:p>
            <a:pPr marL="900113" marR="0" lvl="2"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RFI: 89.6 vs. 90.4% </a:t>
            </a:r>
          </a:p>
          <a:p>
            <a:pPr marL="900113" marR="0" lvl="2"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OS: 89.8 vs. 89.8% </a:t>
            </a: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rPr>
              <a:t>RS 26-100 (Arm D) – CET</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DFRI rate: 84.8% (SE 1.8) </a:t>
            </a:r>
          </a:p>
          <a:p>
            <a:pPr marL="557213" marR="0" lvl="1" indent="-214313" algn="l" defTabSz="6858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RFI rate: 80.9 (SE 2.2) </a:t>
            </a:r>
            <a:endPar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endParaRPr>
          </a:p>
          <a:p>
            <a:pPr marL="214313" marR="0" lvl="0" indent="-214313" algn="l" defTabSz="685800" rtl="0" eaLnBrk="1" fontAlgn="auto" latinLnBrk="0" hangingPunct="1">
              <a:lnSpc>
                <a:spcPct val="100000"/>
              </a:lnSpc>
              <a:spcBef>
                <a:spcPts val="0"/>
              </a:spcBef>
              <a:spcAft>
                <a:spcPts val="0"/>
              </a:spcAft>
              <a:buClrTx/>
              <a:buSzTx/>
              <a:buFont typeface="Arial" charset="0"/>
              <a:buChar char="•"/>
              <a:tabLst/>
              <a:defRPr/>
            </a:pPr>
            <a:endParaRPr kumimoji="0" lang="en-US" sz="1200" b="1" i="0"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
        <p:nvSpPr>
          <p:cNvPr id="18" name="TextBox 17">
            <a:extLst>
              <a:ext uri="{FF2B5EF4-FFF2-40B4-BE49-F238E27FC236}">
                <a16:creationId xmlns:a16="http://schemas.microsoft.com/office/drawing/2014/main" id="{28AE69B8-7AEF-EE45-A642-CC9224CB421E}"/>
              </a:ext>
            </a:extLst>
          </p:cNvPr>
          <p:cNvSpPr txBox="1"/>
          <p:nvPr/>
        </p:nvSpPr>
        <p:spPr>
          <a:xfrm>
            <a:off x="3880141" y="47130"/>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spTree>
    <p:extLst>
      <p:ext uri="{BB962C8B-B14F-4D97-AF65-F5344CB8AC3E}">
        <p14:creationId xmlns:p14="http://schemas.microsoft.com/office/powerpoint/2010/main" val="17772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checkerboard(across)">
                                      <p:cBhvr>
                                        <p:cTn id="7" dur="500"/>
                                        <p:tgtEl>
                                          <p:spTgt spid="16">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6">
                                            <p:txEl>
                                              <p:pRg st="5" end="5"/>
                                            </p:txEl>
                                          </p:spTgt>
                                        </p:tgtEl>
                                        <p:attrNameLst>
                                          <p:attrName>style.visibility</p:attrName>
                                        </p:attrNameLst>
                                      </p:cBhvr>
                                      <p:to>
                                        <p:strVal val="visible"/>
                                      </p:to>
                                    </p:set>
                                    <p:animEffect transition="in" filter="checkerboard(across)">
                                      <p:cBhvr>
                                        <p:cTn id="10" dur="500"/>
                                        <p:tgtEl>
                                          <p:spTgt spid="16">
                                            <p:txEl>
                                              <p:pRg st="5" end="5"/>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6">
                                            <p:txEl>
                                              <p:pRg st="6" end="6"/>
                                            </p:txEl>
                                          </p:spTgt>
                                        </p:tgtEl>
                                        <p:attrNameLst>
                                          <p:attrName>style.visibility</p:attrName>
                                        </p:attrNameLst>
                                      </p:cBhvr>
                                      <p:to>
                                        <p:strVal val="visible"/>
                                      </p:to>
                                    </p:set>
                                    <p:animEffect transition="in" filter="checkerboard(across)">
                                      <p:cBhvr>
                                        <p:cTn id="13" dur="500"/>
                                        <p:tgtEl>
                                          <p:spTgt spid="16">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6">
                                            <p:txEl>
                                              <p:pRg st="8" end="8"/>
                                            </p:txEl>
                                          </p:spTgt>
                                        </p:tgtEl>
                                        <p:attrNameLst>
                                          <p:attrName>style.visibility</p:attrName>
                                        </p:attrNameLst>
                                      </p:cBhvr>
                                      <p:to>
                                        <p:strVal val="visible"/>
                                      </p:to>
                                    </p:set>
                                    <p:animEffect transition="in" filter="checkerboard(across)">
                                      <p:cBhvr>
                                        <p:cTn id="18" dur="500"/>
                                        <p:tgtEl>
                                          <p:spTgt spid="16">
                                            <p:txEl>
                                              <p:pRg st="8" end="8"/>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6">
                                            <p:txEl>
                                              <p:pRg st="9" end="9"/>
                                            </p:txEl>
                                          </p:spTgt>
                                        </p:tgtEl>
                                        <p:attrNameLst>
                                          <p:attrName>style.visibility</p:attrName>
                                        </p:attrNameLst>
                                      </p:cBhvr>
                                      <p:to>
                                        <p:strVal val="visible"/>
                                      </p:to>
                                    </p:set>
                                    <p:animEffect transition="in" filter="checkerboard(across)">
                                      <p:cBhvr>
                                        <p:cTn id="21" dur="500"/>
                                        <p:tgtEl>
                                          <p:spTgt spid="16">
                                            <p:txEl>
                                              <p:pRg st="9" end="9"/>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6">
                                            <p:txEl>
                                              <p:pRg st="10" end="10"/>
                                            </p:txEl>
                                          </p:spTgt>
                                        </p:tgtEl>
                                        <p:attrNameLst>
                                          <p:attrName>style.visibility</p:attrName>
                                        </p:attrNameLst>
                                      </p:cBhvr>
                                      <p:to>
                                        <p:strVal val="visible"/>
                                      </p:to>
                                    </p:set>
                                    <p:animEffect transition="in" filter="checkerboard(across)">
                                      <p:cBhvr>
                                        <p:cTn id="24" dur="500"/>
                                        <p:tgtEl>
                                          <p:spTgt spid="16">
                                            <p:txEl>
                                              <p:pRg st="10" end="1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6">
                                            <p:txEl>
                                              <p:pRg st="11" end="11"/>
                                            </p:txEl>
                                          </p:spTgt>
                                        </p:tgtEl>
                                        <p:attrNameLst>
                                          <p:attrName>style.visibility</p:attrName>
                                        </p:attrNameLst>
                                      </p:cBhvr>
                                      <p:to>
                                        <p:strVal val="visible"/>
                                      </p:to>
                                    </p:set>
                                    <p:animEffect transition="in" filter="checkerboard(across)">
                                      <p:cBhvr>
                                        <p:cTn id="27" dur="500"/>
                                        <p:tgtEl>
                                          <p:spTgt spid="16">
                                            <p:txEl>
                                              <p:pRg st="11" end="1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6">
                                            <p:txEl>
                                              <p:pRg st="12" end="12"/>
                                            </p:txEl>
                                          </p:spTgt>
                                        </p:tgtEl>
                                        <p:attrNameLst>
                                          <p:attrName>style.visibility</p:attrName>
                                        </p:attrNameLst>
                                      </p:cBhvr>
                                      <p:to>
                                        <p:strVal val="visible"/>
                                      </p:to>
                                    </p:set>
                                    <p:animEffect transition="in" filter="checkerboard(across)">
                                      <p:cBhvr>
                                        <p:cTn id="30" dur="500"/>
                                        <p:tgtEl>
                                          <p:spTgt spid="16">
                                            <p:txEl>
                                              <p:pRg st="12" end="1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6">
                                            <p:txEl>
                                              <p:pRg st="13" end="13"/>
                                            </p:txEl>
                                          </p:spTgt>
                                        </p:tgtEl>
                                        <p:attrNameLst>
                                          <p:attrName>style.visibility</p:attrName>
                                        </p:attrNameLst>
                                      </p:cBhvr>
                                      <p:to>
                                        <p:strVal val="visible"/>
                                      </p:to>
                                    </p:set>
                                    <p:animEffect transition="in" filter="checkerboard(across)">
                                      <p:cBhvr>
                                        <p:cTn id="33" dur="500"/>
                                        <p:tgtEl>
                                          <p:spTgt spid="16">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6">
                                            <p:txEl>
                                              <p:pRg st="15" end="15"/>
                                            </p:txEl>
                                          </p:spTgt>
                                        </p:tgtEl>
                                        <p:attrNameLst>
                                          <p:attrName>style.visibility</p:attrName>
                                        </p:attrNameLst>
                                      </p:cBhvr>
                                      <p:to>
                                        <p:strVal val="visible"/>
                                      </p:to>
                                    </p:set>
                                    <p:animEffect transition="in" filter="checkerboard(across)">
                                      <p:cBhvr>
                                        <p:cTn id="38" dur="500"/>
                                        <p:tgtEl>
                                          <p:spTgt spid="16">
                                            <p:txEl>
                                              <p:pRg st="15" end="15"/>
                                            </p:txEl>
                                          </p:spTgt>
                                        </p:tgtEl>
                                      </p:cBhvr>
                                    </p:animEffect>
                                  </p:childTnLst>
                                </p:cTn>
                              </p:par>
                              <p:par>
                                <p:cTn id="39" presetID="5" presetClass="entr" presetSubtype="10" fill="hold" nodeType="withEffect">
                                  <p:stCondLst>
                                    <p:cond delay="0"/>
                                  </p:stCondLst>
                                  <p:childTnLst>
                                    <p:set>
                                      <p:cBhvr>
                                        <p:cTn id="40" dur="1" fill="hold">
                                          <p:stCondLst>
                                            <p:cond delay="0"/>
                                          </p:stCondLst>
                                        </p:cTn>
                                        <p:tgtEl>
                                          <p:spTgt spid="16">
                                            <p:txEl>
                                              <p:pRg st="16" end="16"/>
                                            </p:txEl>
                                          </p:spTgt>
                                        </p:tgtEl>
                                        <p:attrNameLst>
                                          <p:attrName>style.visibility</p:attrName>
                                        </p:attrNameLst>
                                      </p:cBhvr>
                                      <p:to>
                                        <p:strVal val="visible"/>
                                      </p:to>
                                    </p:set>
                                    <p:animEffect transition="in" filter="checkerboard(across)">
                                      <p:cBhvr>
                                        <p:cTn id="41" dur="500"/>
                                        <p:tgtEl>
                                          <p:spTgt spid="16">
                                            <p:txEl>
                                              <p:pRg st="16" end="16"/>
                                            </p:txEl>
                                          </p:spTgt>
                                        </p:tgtEl>
                                      </p:cBhvr>
                                    </p:animEffect>
                                  </p:childTnLst>
                                </p:cTn>
                              </p:par>
                              <p:par>
                                <p:cTn id="42" presetID="5" presetClass="entr" presetSubtype="10" fill="hold" nodeType="withEffect">
                                  <p:stCondLst>
                                    <p:cond delay="0"/>
                                  </p:stCondLst>
                                  <p:childTnLst>
                                    <p:set>
                                      <p:cBhvr>
                                        <p:cTn id="43" dur="1" fill="hold">
                                          <p:stCondLst>
                                            <p:cond delay="0"/>
                                          </p:stCondLst>
                                        </p:cTn>
                                        <p:tgtEl>
                                          <p:spTgt spid="16">
                                            <p:txEl>
                                              <p:pRg st="17" end="17"/>
                                            </p:txEl>
                                          </p:spTgt>
                                        </p:tgtEl>
                                        <p:attrNameLst>
                                          <p:attrName>style.visibility</p:attrName>
                                        </p:attrNameLst>
                                      </p:cBhvr>
                                      <p:to>
                                        <p:strVal val="visible"/>
                                      </p:to>
                                    </p:set>
                                    <p:animEffect transition="in" filter="checkerboard(across)">
                                      <p:cBhvr>
                                        <p:cTn id="44" dur="500"/>
                                        <p:tgtEl>
                                          <p:spTgt spid="1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8FB432-E975-B35C-FAA8-01BA8130E64C}"/>
              </a:ext>
            </a:extLst>
          </p:cNvPr>
          <p:cNvSpPr>
            <a:spLocks noGrp="1"/>
          </p:cNvSpPr>
          <p:nvPr>
            <p:ph type="title"/>
          </p:nvPr>
        </p:nvSpPr>
        <p:spPr>
          <a:xfrm>
            <a:off x="1312054" y="1105718"/>
            <a:ext cx="8995954" cy="475093"/>
          </a:xfrm>
        </p:spPr>
        <p:txBody>
          <a:bodyPr>
            <a:noAutofit/>
          </a:bodyPr>
          <a:lstStyle/>
          <a:p>
            <a:r>
              <a:rPr lang="en-US" sz="2800" dirty="0">
                <a:solidFill>
                  <a:srgbClr val="008764">
                    <a:lumMod val="60000"/>
                    <a:lumOff val="40000"/>
                  </a:srgbClr>
                </a:solidFill>
                <a:latin typeface="Arial" panose="020B0604020202020204" pitchFamily="34" charset="0"/>
                <a:cs typeface="Arial" panose="020B0604020202020204" pitchFamily="34" charset="0"/>
              </a:rPr>
              <a:t>TAILORx: </a:t>
            </a:r>
            <a:r>
              <a:rPr lang="en-US" sz="2800" dirty="0">
                <a:solidFill>
                  <a:srgbClr val="FFFF00"/>
                </a:solidFill>
                <a:latin typeface="Arial" panose="020B0604020202020204" pitchFamily="34" charset="0"/>
                <a:cs typeface="Arial" panose="020B0604020202020204" pitchFamily="34" charset="0"/>
              </a:rPr>
              <a:t>Updated Analysis – Event Rates in RS </a:t>
            </a:r>
            <a:br>
              <a:rPr lang="en-US" sz="2800" dirty="0">
                <a:solidFill>
                  <a:srgbClr val="FFFF00"/>
                </a:solidFill>
                <a:latin typeface="Arial" panose="020B0604020202020204" pitchFamily="34" charset="0"/>
                <a:cs typeface="Arial" panose="020B0604020202020204" pitchFamily="34" charset="0"/>
              </a:rPr>
            </a:br>
            <a:r>
              <a:rPr lang="en-US" sz="2800" dirty="0">
                <a:solidFill>
                  <a:srgbClr val="FFFF00"/>
                </a:solidFill>
                <a:latin typeface="Arial" panose="020B0604020202020204" pitchFamily="34" charset="0"/>
                <a:cs typeface="Arial" panose="020B0604020202020204" pitchFamily="34" charset="0"/>
              </a:rPr>
              <a:t>11-25 Arms and </a:t>
            </a:r>
            <a:r>
              <a:rPr lang="en-US" sz="2800" u="sng" dirty="0">
                <a:solidFill>
                  <a:srgbClr val="FFFF00"/>
                </a:solidFill>
                <a:latin typeface="Arial" panose="020B0604020202020204" pitchFamily="34" charset="0"/>
                <a:cs typeface="Arial" panose="020B0604020202020204" pitchFamily="34" charset="0"/>
              </a:rPr>
              <a:t>&lt;</a:t>
            </a:r>
            <a:r>
              <a:rPr lang="en-US" sz="2800" dirty="0">
                <a:solidFill>
                  <a:srgbClr val="FFFF00"/>
                </a:solidFill>
                <a:latin typeface="Arial" panose="020B0604020202020204" pitchFamily="34" charset="0"/>
                <a:cs typeface="Arial" panose="020B0604020202020204" pitchFamily="34" charset="0"/>
              </a:rPr>
              <a:t> 50 Years (ITT Population)</a:t>
            </a:r>
            <a:br>
              <a:rPr lang="en-US" sz="2800" dirty="0">
                <a:solidFill>
                  <a:srgbClr val="FFFF00"/>
                </a:solidFill>
                <a:latin typeface="Arial" panose="020B0604020202020204" pitchFamily="34" charset="0"/>
                <a:cs typeface="Arial" panose="020B0604020202020204" pitchFamily="34" charset="0"/>
              </a:rPr>
            </a:br>
            <a:endParaRPr lang="en-US" sz="28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B939593-CBD9-527D-F074-3222D38AE026}"/>
              </a:ext>
            </a:extLst>
          </p:cNvPr>
          <p:cNvSpPr txBox="1"/>
          <p:nvPr/>
        </p:nvSpPr>
        <p:spPr>
          <a:xfrm>
            <a:off x="3871432" y="152400"/>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pic>
        <p:nvPicPr>
          <p:cNvPr id="8" name="Graphic 7">
            <a:extLst>
              <a:ext uri="{FF2B5EF4-FFF2-40B4-BE49-F238E27FC236}">
                <a16:creationId xmlns:a16="http://schemas.microsoft.com/office/drawing/2014/main" id="{879171FF-E883-1532-49B4-7C4BF31B71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089" y="1750515"/>
            <a:ext cx="6899278" cy="4599518"/>
          </a:xfrm>
          <a:prstGeom prst="rect">
            <a:avLst/>
          </a:prstGeom>
        </p:spPr>
      </p:pic>
    </p:spTree>
    <p:extLst>
      <p:ext uri="{BB962C8B-B14F-4D97-AF65-F5344CB8AC3E}">
        <p14:creationId xmlns:p14="http://schemas.microsoft.com/office/powerpoint/2010/main" val="1494846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5333A7-785E-F5E0-47F5-93052CB9D90E}"/>
              </a:ext>
            </a:extLst>
          </p:cNvPr>
          <p:cNvSpPr txBox="1"/>
          <p:nvPr/>
        </p:nvSpPr>
        <p:spPr>
          <a:xfrm>
            <a:off x="3249178" y="4615753"/>
            <a:ext cx="31795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Alan B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Astrow</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Weill Cornell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Brooklyn, New York </a:t>
            </a:r>
          </a:p>
        </p:txBody>
      </p:sp>
      <p:pic>
        <p:nvPicPr>
          <p:cNvPr id="4" name="Picture 3" descr="A person wearing headphones&#10;&#10;Description automatically generated">
            <a:extLst>
              <a:ext uri="{FF2B5EF4-FFF2-40B4-BE49-F238E27FC236}">
                <a16:creationId xmlns:a16="http://schemas.microsoft.com/office/drawing/2014/main" id="{B06741FD-0FC9-23D1-6D30-0223DDC1BE36}"/>
              </a:ext>
            </a:extLst>
          </p:cNvPr>
          <p:cNvPicPr>
            <a:picLocks noChangeAspect="1"/>
          </p:cNvPicPr>
          <p:nvPr/>
        </p:nvPicPr>
        <p:blipFill>
          <a:blip r:embed="rId2"/>
          <a:stretch>
            <a:fillRect/>
          </a:stretch>
        </p:blipFill>
        <p:spPr>
          <a:xfrm>
            <a:off x="570865" y="4615753"/>
            <a:ext cx="2651760" cy="1491615"/>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DEC08EC-1F42-839D-BA48-6D6911177885}"/>
              </a:ext>
            </a:extLst>
          </p:cNvPr>
          <p:cNvSpPr txBox="1"/>
          <p:nvPr/>
        </p:nvSpPr>
        <p:spPr>
          <a:xfrm>
            <a:off x="3249178" y="2637825"/>
            <a:ext cx="232877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Susmitha</a:t>
            </a:r>
            <a:r>
              <a:rPr kumimoji="0" lang="en-US" sz="1600" b="1" i="0" u="none" strike="noStrike" kern="1200" cap="none" spc="0" normalizeH="0" baseline="0" noProof="0" dirty="0">
                <a:ln>
                  <a:noFill/>
                </a:ln>
                <a:solidFill>
                  <a:srgbClr val="000000"/>
                </a:solidFill>
                <a:effectLst/>
                <a:uLnTx/>
                <a:uFillTx/>
                <a:latin typeface="Calibri"/>
                <a:ea typeface="+mn-ea"/>
                <a:cs typeface="+mn-cs"/>
              </a:rPr>
              <a:t>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Apuri</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Florida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Lutz, Florida</a:t>
            </a:r>
          </a:p>
        </p:txBody>
      </p:sp>
      <p:pic>
        <p:nvPicPr>
          <p:cNvPr id="6" name="Picture 5" descr="A person wearing glasses and headphones&#10;&#10;Description automatically generated with medium confidence">
            <a:extLst>
              <a:ext uri="{FF2B5EF4-FFF2-40B4-BE49-F238E27FC236}">
                <a16:creationId xmlns:a16="http://schemas.microsoft.com/office/drawing/2014/main" id="{47AE9866-CB89-B8B0-CDD3-6089310D120F}"/>
              </a:ext>
            </a:extLst>
          </p:cNvPr>
          <p:cNvPicPr>
            <a:picLocks noChangeAspect="1"/>
          </p:cNvPicPr>
          <p:nvPr/>
        </p:nvPicPr>
        <p:blipFill>
          <a:blip r:embed="rId3"/>
          <a:stretch>
            <a:fillRect/>
          </a:stretch>
        </p:blipFill>
        <p:spPr>
          <a:xfrm>
            <a:off x="570865" y="2637825"/>
            <a:ext cx="2651760" cy="1491615"/>
          </a:xfrm>
          <a:prstGeom prst="rect">
            <a:avLst/>
          </a:prstGeom>
          <a:effectLst>
            <a:outerShdw blurRad="50800" dist="38100" dir="2700000" algn="tl" rotWithShape="0">
              <a:prstClr val="black">
                <a:alpha val="40000"/>
              </a:prstClr>
            </a:outerShdw>
          </a:effectLst>
        </p:spPr>
      </p:pic>
      <p:pic>
        <p:nvPicPr>
          <p:cNvPr id="8" name="Picture 7" descr="A person wearing glasses&#10;&#10;Description automatically generated with medium confidence">
            <a:extLst>
              <a:ext uri="{FF2B5EF4-FFF2-40B4-BE49-F238E27FC236}">
                <a16:creationId xmlns:a16="http://schemas.microsoft.com/office/drawing/2014/main" id="{5315624E-F87C-1331-21C7-19B128CEBF78}"/>
              </a:ext>
            </a:extLst>
          </p:cNvPr>
          <p:cNvPicPr>
            <a:picLocks noChangeAspect="1"/>
          </p:cNvPicPr>
          <p:nvPr/>
        </p:nvPicPr>
        <p:blipFill>
          <a:blip r:embed="rId4"/>
          <a:stretch>
            <a:fillRect/>
          </a:stretch>
        </p:blipFill>
        <p:spPr>
          <a:xfrm>
            <a:off x="570865" y="659122"/>
            <a:ext cx="2651760" cy="149161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D4630A2-A9B9-A84C-6C31-A8B3530EEC27}"/>
              </a:ext>
            </a:extLst>
          </p:cNvPr>
          <p:cNvSpPr txBox="1"/>
          <p:nvPr/>
        </p:nvSpPr>
        <p:spPr>
          <a:xfrm>
            <a:off x="3249178" y="659122"/>
            <a:ext cx="21947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Laila Agrawal,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Norton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Louisville, Kentucky</a:t>
            </a:r>
          </a:p>
        </p:txBody>
      </p:sp>
      <p:pic>
        <p:nvPicPr>
          <p:cNvPr id="12" name="Picture 11" descr="A person sitting in a chair&#10;&#10;Description automatically generated with low confidence">
            <a:extLst>
              <a:ext uri="{FF2B5EF4-FFF2-40B4-BE49-F238E27FC236}">
                <a16:creationId xmlns:a16="http://schemas.microsoft.com/office/drawing/2014/main" id="{18C76870-3A08-DE8A-1D21-60A43F870C6B}"/>
              </a:ext>
            </a:extLst>
          </p:cNvPr>
          <p:cNvPicPr>
            <a:picLocks noChangeAspect="1"/>
          </p:cNvPicPr>
          <p:nvPr/>
        </p:nvPicPr>
        <p:blipFill>
          <a:blip r:embed="rId5"/>
          <a:stretch>
            <a:fillRect/>
          </a:stretch>
        </p:blipFill>
        <p:spPr>
          <a:xfrm>
            <a:off x="6065065" y="662008"/>
            <a:ext cx="2651760" cy="149161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B57295F-8349-BE3D-8E10-B1F500B50A00}"/>
              </a:ext>
            </a:extLst>
          </p:cNvPr>
          <p:cNvSpPr txBox="1"/>
          <p:nvPr/>
        </p:nvSpPr>
        <p:spPr>
          <a:xfrm>
            <a:off x="8716824" y="662008"/>
            <a:ext cx="29320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Jennifer L Dallas, MD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Oncology Specialists of Charlotte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Charlotte, North Carolina</a:t>
            </a:r>
          </a:p>
        </p:txBody>
      </p:sp>
      <p:pic>
        <p:nvPicPr>
          <p:cNvPr id="16" name="Picture 15" descr="A person wearing headphones&#10;&#10;Description automatically generated with medium confidence">
            <a:extLst>
              <a:ext uri="{FF2B5EF4-FFF2-40B4-BE49-F238E27FC236}">
                <a16:creationId xmlns:a16="http://schemas.microsoft.com/office/drawing/2014/main" id="{4A45AA9F-2524-9147-8F30-54B9EBB0D8CA}"/>
              </a:ext>
            </a:extLst>
          </p:cNvPr>
          <p:cNvPicPr>
            <a:picLocks noChangeAspect="1"/>
          </p:cNvPicPr>
          <p:nvPr/>
        </p:nvPicPr>
        <p:blipFill>
          <a:blip r:embed="rId6"/>
          <a:stretch>
            <a:fillRect/>
          </a:stretch>
        </p:blipFill>
        <p:spPr>
          <a:xfrm>
            <a:off x="6065065" y="2637824"/>
            <a:ext cx="2651760" cy="1491616"/>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ED89202F-25B7-4844-A56C-D64C33A4DB21}"/>
              </a:ext>
            </a:extLst>
          </p:cNvPr>
          <p:cNvSpPr txBox="1"/>
          <p:nvPr/>
        </p:nvSpPr>
        <p:spPr>
          <a:xfrm>
            <a:off x="8741264" y="2637824"/>
            <a:ext cx="26342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Kapisthalam</a:t>
            </a:r>
            <a:r>
              <a:rPr kumimoji="0" lang="en-US" sz="1600" b="1" i="0" u="none" strike="noStrike" kern="1200" cap="none" spc="0" normalizeH="0" baseline="0" noProof="0" dirty="0">
                <a:ln>
                  <a:noFill/>
                </a:ln>
                <a:solidFill>
                  <a:srgbClr val="000000"/>
                </a:solidFill>
                <a:effectLst/>
                <a:uLnTx/>
                <a:uFillTx/>
                <a:latin typeface="Calibri"/>
                <a:ea typeface="+mn-ea"/>
                <a:cs typeface="+mn-cs"/>
              </a:rPr>
              <a:t> (KS) Kumar, MD </a:t>
            </a:r>
            <a:r>
              <a:rPr kumimoji="0" lang="en-US" sz="1600" b="0" i="0" u="none" strike="noStrike" kern="1200" cap="none" spc="0" normalizeH="0" baseline="0" noProof="0" dirty="0">
                <a:ln>
                  <a:noFill/>
                </a:ln>
                <a:solidFill>
                  <a:srgbClr val="000000"/>
                </a:solidFill>
                <a:effectLst/>
                <a:uLnTx/>
                <a:uFillTx/>
                <a:latin typeface="Calibri"/>
                <a:ea typeface="+mn-ea"/>
                <a:cs typeface="+mn-cs"/>
              </a:rPr>
              <a:t>Florida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Trinity, Florida</a:t>
            </a:r>
          </a:p>
        </p:txBody>
      </p:sp>
    </p:spTree>
    <p:extLst>
      <p:ext uri="{BB962C8B-B14F-4D97-AF65-F5344CB8AC3E}">
        <p14:creationId xmlns:p14="http://schemas.microsoft.com/office/powerpoint/2010/main" val="226928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19CCD8-A1EF-A406-8574-392572BE4A1F}"/>
              </a:ext>
            </a:extLst>
          </p:cNvPr>
          <p:cNvSpPr txBox="1"/>
          <p:nvPr/>
        </p:nvSpPr>
        <p:spPr>
          <a:xfrm>
            <a:off x="8380861" y="2036591"/>
            <a:ext cx="2191114" cy="307777"/>
          </a:xfrm>
          <a:prstGeom prst="rect">
            <a:avLst/>
          </a:prstGeom>
          <a:solidFill>
            <a:srgbClr val="13457B"/>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13468"/>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EABE093F-0E63-6C4C-0A14-FBDF4DCC385F}"/>
              </a:ext>
            </a:extLst>
          </p:cNvPr>
          <p:cNvSpPr txBox="1"/>
          <p:nvPr/>
        </p:nvSpPr>
        <p:spPr>
          <a:xfrm>
            <a:off x="6830313" y="1997608"/>
            <a:ext cx="1571483" cy="307777"/>
          </a:xfrm>
          <a:prstGeom prst="rect">
            <a:avLst/>
          </a:prstGeom>
          <a:solidFill>
            <a:srgbClr val="13457B"/>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13468"/>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60B70430-6609-674B-9037-A4F10B753C1E}"/>
              </a:ext>
            </a:extLst>
          </p:cNvPr>
          <p:cNvSpPr>
            <a:spLocks noGrp="1"/>
          </p:cNvSpPr>
          <p:nvPr>
            <p:ph type="title"/>
          </p:nvPr>
        </p:nvSpPr>
        <p:spPr>
          <a:xfrm>
            <a:off x="0" y="786862"/>
            <a:ext cx="12192000" cy="332639"/>
          </a:xfrm>
        </p:spPr>
        <p:txBody>
          <a:bodyPr>
            <a:noAutofit/>
          </a:bodyPr>
          <a:lstStyle/>
          <a:p>
            <a:pPr algn="ctr"/>
            <a:r>
              <a:rPr lang="en-US" sz="2800" dirty="0">
                <a:solidFill>
                  <a:schemeClr val="accent1">
                    <a:lumMod val="60000"/>
                    <a:lumOff val="40000"/>
                  </a:schemeClr>
                </a:solidFill>
              </a:rPr>
              <a:t>TAILORx: </a:t>
            </a:r>
            <a:r>
              <a:rPr lang="en-US" sz="2800" dirty="0">
                <a:solidFill>
                  <a:srgbClr val="FFFF00"/>
                </a:solidFill>
              </a:rPr>
              <a:t>Updated Analysis - Effect of Age, RS, and Clinical </a:t>
            </a:r>
            <a:br>
              <a:rPr lang="en-US" sz="2800" dirty="0">
                <a:solidFill>
                  <a:srgbClr val="FFFF00"/>
                </a:solidFill>
              </a:rPr>
            </a:br>
            <a:r>
              <a:rPr lang="en-US" sz="2800" dirty="0">
                <a:solidFill>
                  <a:srgbClr val="FFFF00"/>
                </a:solidFill>
              </a:rPr>
              <a:t>Risk on Chemotherapy Benefit (ITT Population)</a:t>
            </a:r>
            <a:endParaRPr lang="en-US" sz="2800" dirty="0"/>
          </a:p>
        </p:txBody>
      </p:sp>
      <p:sp>
        <p:nvSpPr>
          <p:cNvPr id="10" name="TextBox 9">
            <a:extLst>
              <a:ext uri="{FF2B5EF4-FFF2-40B4-BE49-F238E27FC236}">
                <a16:creationId xmlns:a16="http://schemas.microsoft.com/office/drawing/2014/main" id="{DE25A228-2F87-3042-BB1F-EC5D2E1FE08F}"/>
              </a:ext>
            </a:extLst>
          </p:cNvPr>
          <p:cNvSpPr txBox="1"/>
          <p:nvPr/>
        </p:nvSpPr>
        <p:spPr>
          <a:xfrm>
            <a:off x="1573627" y="4850249"/>
            <a:ext cx="2744961" cy="1169551"/>
          </a:xfrm>
          <a:prstGeom prst="rect">
            <a:avLst/>
          </a:prstGeom>
          <a:noFill/>
          <a:ln>
            <a:solidFill>
              <a:srgbClr val="FFFF00"/>
            </a:solidFill>
          </a:ln>
        </p:spPr>
        <p:txBody>
          <a:bodyPr wrap="square" rtlCol="0">
            <a:spAutoFit/>
          </a:bodyPr>
          <a:lstStyle/>
          <a:p>
            <a:pPr marL="114300" marR="0" lvl="0" indent="-28575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FFFF00"/>
                </a:solidFill>
                <a:effectLst/>
                <a:uLnTx/>
                <a:uFillTx/>
                <a:latin typeface="Arial" pitchFamily="34" charset="0"/>
                <a:ea typeface="Arial" charset="0"/>
                <a:cs typeface="Arial" panose="020B0604020202020204" pitchFamily="34" charset="0"/>
              </a:rPr>
              <a:t>3-way treatment interaction test </a:t>
            </a:r>
          </a:p>
          <a:p>
            <a:pPr marL="11430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00"/>
                </a:solidFill>
                <a:effectLst/>
                <a:uLnTx/>
                <a:uFillTx/>
                <a:latin typeface="Arial" pitchFamily="34" charset="0"/>
                <a:ea typeface="Arial" charset="0"/>
                <a:cs typeface="Arial" panose="020B0604020202020204" pitchFamily="34" charset="0"/>
              </a:rPr>
              <a:t>IDFS</a:t>
            </a:r>
          </a:p>
          <a:p>
            <a:pPr marL="45720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Chemo-Age-RS (p=0.007) </a:t>
            </a:r>
          </a:p>
          <a:p>
            <a:pPr marL="45720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Chemo-Menopause-RS (p=0.06)</a:t>
            </a:r>
          </a:p>
          <a:p>
            <a:pPr marL="11430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00"/>
                </a:solidFill>
                <a:effectLst/>
                <a:uLnTx/>
                <a:uFillTx/>
                <a:latin typeface="Arial" pitchFamily="34" charset="0"/>
                <a:ea typeface="Arial" charset="0"/>
                <a:cs typeface="Arial" panose="020B0604020202020204" pitchFamily="34" charset="0"/>
              </a:rPr>
              <a:t>DRFI </a:t>
            </a:r>
          </a:p>
          <a:p>
            <a:pPr marL="45720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Chemo-Age-RS (p=0.43) </a:t>
            </a:r>
          </a:p>
          <a:p>
            <a:pPr marL="457200" marR="0" lvl="1"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Arial" charset="0"/>
                <a:cs typeface="Arial" panose="020B0604020202020204" pitchFamily="34" charset="0"/>
              </a:rPr>
              <a:t>Chemo-Menopause-RS (p=0.26)</a:t>
            </a:r>
          </a:p>
        </p:txBody>
      </p:sp>
      <p:sp>
        <p:nvSpPr>
          <p:cNvPr id="12" name="TextBox 11">
            <a:extLst>
              <a:ext uri="{FF2B5EF4-FFF2-40B4-BE49-F238E27FC236}">
                <a16:creationId xmlns:a16="http://schemas.microsoft.com/office/drawing/2014/main" id="{750C0A04-5F13-AB40-A666-48FAA8A1E594}"/>
              </a:ext>
            </a:extLst>
          </p:cNvPr>
          <p:cNvSpPr txBox="1"/>
          <p:nvPr/>
        </p:nvSpPr>
        <p:spPr>
          <a:xfrm>
            <a:off x="10019416" y="1637722"/>
            <a:ext cx="184731"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13468"/>
              </a:solidFill>
              <a:effectLst/>
              <a:uLnTx/>
              <a:uFillTx/>
              <a:latin typeface="Trebuchet MS"/>
              <a:ea typeface="+mn-ea"/>
              <a:cs typeface="+mn-cs"/>
            </a:endParaRPr>
          </a:p>
        </p:txBody>
      </p:sp>
      <p:graphicFrame>
        <p:nvGraphicFramePr>
          <p:cNvPr id="2" name="Table 1">
            <a:extLst>
              <a:ext uri="{FF2B5EF4-FFF2-40B4-BE49-F238E27FC236}">
                <a16:creationId xmlns:a16="http://schemas.microsoft.com/office/drawing/2014/main" id="{6D41CDFF-4179-B802-8339-FBE669699760}"/>
              </a:ext>
            </a:extLst>
          </p:cNvPr>
          <p:cNvGraphicFramePr>
            <a:graphicFrameLocks noGrp="1"/>
          </p:cNvGraphicFramePr>
          <p:nvPr/>
        </p:nvGraphicFramePr>
        <p:xfrm>
          <a:off x="6857072" y="2612418"/>
          <a:ext cx="3791725" cy="3305525"/>
        </p:xfrm>
        <a:graphic>
          <a:graphicData uri="http://schemas.openxmlformats.org/drawingml/2006/table">
            <a:tbl>
              <a:tblPr firstRow="1" firstCol="1" bandRow="1">
                <a:tableStyleId>{D7AC3CCA-C797-4891-BE02-D94E43425B78}</a:tableStyleId>
              </a:tblPr>
              <a:tblGrid>
                <a:gridCol w="591326">
                  <a:extLst>
                    <a:ext uri="{9D8B030D-6E8A-4147-A177-3AD203B41FA5}">
                      <a16:colId xmlns:a16="http://schemas.microsoft.com/office/drawing/2014/main" val="2638253057"/>
                    </a:ext>
                  </a:extLst>
                </a:gridCol>
                <a:gridCol w="1100667">
                  <a:extLst>
                    <a:ext uri="{9D8B030D-6E8A-4147-A177-3AD203B41FA5}">
                      <a16:colId xmlns:a16="http://schemas.microsoft.com/office/drawing/2014/main" val="207452551"/>
                    </a:ext>
                  </a:extLst>
                </a:gridCol>
                <a:gridCol w="491066">
                  <a:extLst>
                    <a:ext uri="{9D8B030D-6E8A-4147-A177-3AD203B41FA5}">
                      <a16:colId xmlns:a16="http://schemas.microsoft.com/office/drawing/2014/main" val="1002770519"/>
                    </a:ext>
                  </a:extLst>
                </a:gridCol>
                <a:gridCol w="431800">
                  <a:extLst>
                    <a:ext uri="{9D8B030D-6E8A-4147-A177-3AD203B41FA5}">
                      <a16:colId xmlns:a16="http://schemas.microsoft.com/office/drawing/2014/main" val="1924300785"/>
                    </a:ext>
                  </a:extLst>
                </a:gridCol>
                <a:gridCol w="1176866">
                  <a:extLst>
                    <a:ext uri="{9D8B030D-6E8A-4147-A177-3AD203B41FA5}">
                      <a16:colId xmlns:a16="http://schemas.microsoft.com/office/drawing/2014/main" val="426971039"/>
                    </a:ext>
                  </a:extLst>
                </a:gridCol>
              </a:tblGrid>
              <a:tr h="630420">
                <a:tc>
                  <a:txBody>
                    <a:bodyPr/>
                    <a:lstStyle/>
                    <a:p>
                      <a:pPr marL="0" marR="0">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Estimated Absolute Chemo Benefit </a:t>
                      </a:r>
                    </a:p>
                    <a:p>
                      <a:pPr marL="0" marR="0" algn="ctr">
                        <a:spcBef>
                          <a:spcPts val="0"/>
                        </a:spcBef>
                        <a:spcAft>
                          <a:spcPts val="0"/>
                        </a:spcAft>
                      </a:pPr>
                      <a:r>
                        <a:rPr lang="en-US" sz="900" u="sng" dirty="0">
                          <a:effectLst/>
                          <a:latin typeface="Calibri" panose="020F0502020204030204" pitchFamily="34" charset="0"/>
                          <a:ea typeface="Times New Roman" pitchFamily="2" charset="0"/>
                          <a:cs typeface="Times New Roman" pitchFamily="2" charset="0"/>
                        </a:rPr>
                        <a:t>Not Stratified</a:t>
                      </a:r>
                      <a:r>
                        <a:rPr lang="en-US" sz="900" u="none" dirty="0">
                          <a:effectLst/>
                          <a:latin typeface="Calibri" panose="020F0502020204030204" pitchFamily="34" charset="0"/>
                          <a:ea typeface="Times New Roman" pitchFamily="2" charset="0"/>
                          <a:cs typeface="Times New Roman" pitchFamily="2" charset="0"/>
                        </a:rPr>
                        <a:t> </a:t>
                      </a:r>
                    </a:p>
                    <a:p>
                      <a:pPr marL="0" marR="0" algn="ctr">
                        <a:spcBef>
                          <a:spcPts val="0"/>
                        </a:spcBef>
                        <a:spcAft>
                          <a:spcPts val="0"/>
                        </a:spcAft>
                      </a:pPr>
                      <a:r>
                        <a:rPr lang="en-US" sz="900" u="none" dirty="0">
                          <a:effectLst/>
                          <a:latin typeface="Calibri" panose="020F0502020204030204" pitchFamily="34" charset="0"/>
                          <a:ea typeface="Times New Roman" pitchFamily="2" charset="0"/>
                          <a:cs typeface="Times New Roman" pitchFamily="2" charset="0"/>
                        </a:rPr>
                        <a:t> </a:t>
                      </a:r>
                      <a:r>
                        <a:rPr lang="en-US" sz="900" dirty="0">
                          <a:effectLst/>
                          <a:latin typeface="Calibri" panose="020F0502020204030204" pitchFamily="34" charset="0"/>
                          <a:ea typeface="Times New Roman" pitchFamily="2" charset="0"/>
                          <a:cs typeface="Times New Roman" pitchFamily="2" charset="0"/>
                        </a:rPr>
                        <a:t>by Clinical Risk</a:t>
                      </a:r>
                    </a:p>
                  </a:txBody>
                  <a:tcPr marL="37682" marR="37682" marT="0" marB="0"/>
                </a:tc>
                <a:tc>
                  <a:txBody>
                    <a:bodyPr/>
                    <a:lstStyle/>
                    <a:p>
                      <a:pPr marL="0" marR="0" algn="ctr">
                        <a:spcBef>
                          <a:spcPts val="0"/>
                        </a:spcBef>
                        <a:spcAft>
                          <a:spcPts val="0"/>
                        </a:spcAft>
                      </a:pPr>
                      <a:r>
                        <a:rPr lang="en-US" sz="900" dirty="0">
                          <a:effectLst/>
                        </a:rPr>
                        <a:t>Clinical Risk</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rPr>
                        <a:t>No.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Estimated Absolute Chemo Benefit </a:t>
                      </a:r>
                      <a:r>
                        <a:rPr lang="en-US" sz="900" u="sng" dirty="0">
                          <a:effectLst/>
                          <a:latin typeface="Calibri" panose="020F0502020204030204" pitchFamily="34" charset="0"/>
                          <a:ea typeface="Times New Roman" pitchFamily="2" charset="0"/>
                          <a:cs typeface="Times New Roman" pitchFamily="2" charset="0"/>
                        </a:rPr>
                        <a:t>Stratified </a:t>
                      </a:r>
                    </a:p>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by Clinical Risk</a:t>
                      </a:r>
                    </a:p>
                  </a:txBody>
                  <a:tcPr marL="37682" marR="37682" marT="0" marB="0"/>
                </a:tc>
                <a:extLst>
                  <a:ext uri="{0D108BD9-81ED-4DB2-BD59-A6C34878D82A}">
                    <a16:rowId xmlns:a16="http://schemas.microsoft.com/office/drawing/2014/main" val="522372425"/>
                  </a:ext>
                </a:extLst>
              </a:tr>
              <a:tr h="486383">
                <a:tc rowSpan="3">
                  <a:txBody>
                    <a:bodyPr/>
                    <a:lstStyle/>
                    <a:p>
                      <a:pPr marL="0" marR="0">
                        <a:spcBef>
                          <a:spcPts val="0"/>
                        </a:spcBef>
                        <a:spcAft>
                          <a:spcPts val="0"/>
                        </a:spcAft>
                      </a:pPr>
                      <a:endParaRPr lang="en-US" sz="900" dirty="0">
                        <a:effectLst/>
                      </a:endParaRPr>
                    </a:p>
                    <a:p>
                      <a:pPr marL="0" marR="0">
                        <a:spcBef>
                          <a:spcPts val="0"/>
                        </a:spcBef>
                        <a:spcAft>
                          <a:spcPts val="0"/>
                        </a:spcAft>
                      </a:pPr>
                      <a:endParaRPr lang="en-US" sz="900" dirty="0">
                        <a:effectLst/>
                      </a:endParaRPr>
                    </a:p>
                    <a:p>
                      <a:pPr marL="0" marR="0">
                        <a:spcBef>
                          <a:spcPts val="0"/>
                        </a:spcBef>
                        <a:spcAft>
                          <a:spcPts val="0"/>
                        </a:spcAft>
                      </a:pPr>
                      <a:endParaRPr lang="en-US" sz="900" dirty="0">
                        <a:effectLst/>
                      </a:endParaRPr>
                    </a:p>
                    <a:p>
                      <a:pPr marL="0" marR="0">
                        <a:spcBef>
                          <a:spcPts val="0"/>
                        </a:spcBef>
                        <a:spcAft>
                          <a:spcPts val="0"/>
                        </a:spcAft>
                      </a:pPr>
                      <a:r>
                        <a:rPr lang="en-US" sz="900" dirty="0">
                          <a:effectLst/>
                        </a:rPr>
                        <a:t>RS 16-20</a:t>
                      </a:r>
                    </a:p>
                    <a:p>
                      <a:pPr marL="0" marR="0">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(N=886)</a:t>
                      </a:r>
                    </a:p>
                    <a:p>
                      <a:pPr marL="0" marR="0">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 +</a:t>
                      </a:r>
                      <a:r>
                        <a:rPr lang="en-US" sz="900" b="1" dirty="0">
                          <a:solidFill>
                            <a:srgbClr val="FF0000"/>
                          </a:solidFill>
                          <a:effectLst/>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effectLst/>
                          <a:latin typeface="Calibri" panose="020F0502020204030204" pitchFamily="34" charset="0"/>
                          <a:ea typeface="Times New Roman" pitchFamily="2" charset="0"/>
                          <a:cs typeface="Times New Roman" pitchFamily="2" charset="0"/>
                        </a:rPr>
                        <a:t>(</a:t>
                      </a:r>
                      <a:r>
                        <a:rPr lang="en-US" sz="900" b="1" u="sng" dirty="0">
                          <a:solidFill>
                            <a:schemeClr val="tx1"/>
                          </a:solidFill>
                          <a:effectLst/>
                          <a:latin typeface="Calibri" panose="020F0502020204030204" pitchFamily="34" charset="0"/>
                          <a:ea typeface="Times New Roman" pitchFamily="2" charset="0"/>
                          <a:cs typeface="Times New Roman" pitchFamily="2" charset="0"/>
                        </a:rPr>
                        <a:t>+</a:t>
                      </a:r>
                      <a:r>
                        <a:rPr lang="en-US" sz="900" b="1" dirty="0">
                          <a:solidFill>
                            <a:schemeClr val="tx1"/>
                          </a:solidFill>
                          <a:effectLst/>
                          <a:latin typeface="Calibri" panose="020F0502020204030204" pitchFamily="34" charset="0"/>
                          <a:ea typeface="Times New Roman" pitchFamily="2" charset="0"/>
                          <a:cs typeface="Times New Roman" pitchFamily="2" charset="0"/>
                        </a:rPr>
                        <a:t>SE 2.1%)</a:t>
                      </a:r>
                    </a:p>
                  </a:txBody>
                  <a:tcPr marL="37682" marR="37682" marT="0" marB="0" anchor="ctr"/>
                </a:tc>
                <a:tc>
                  <a:txBody>
                    <a:bodyPr/>
                    <a:lstStyle/>
                    <a:p>
                      <a:pPr marL="0" marR="0" algn="ctr">
                        <a:spcBef>
                          <a:spcPts val="0"/>
                        </a:spcBef>
                        <a:spcAft>
                          <a:spcPts val="0"/>
                        </a:spcAft>
                      </a:pPr>
                      <a:r>
                        <a:rPr lang="en-US" sz="900" dirty="0">
                          <a:solidFill>
                            <a:schemeClr val="tx1"/>
                          </a:solidFill>
                          <a:effectLst/>
                        </a:rPr>
                        <a:t>Low</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671 (76%)</a:t>
                      </a:r>
                    </a:p>
                  </a:txBody>
                  <a:tcPr marL="37682" marR="37682"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 </a:t>
                      </a:r>
                      <a:r>
                        <a:rPr lang="en-US" sz="900" b="1" dirty="0">
                          <a:solidFill>
                            <a:srgbClr val="FF0000"/>
                          </a:solidFill>
                          <a:effectLst/>
                        </a:rPr>
                        <a:t>-0.5%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effectLst/>
                        </a:rPr>
                        <a:t> </a:t>
                      </a:r>
                      <a:r>
                        <a:rPr lang="en-US" sz="900" b="1" dirty="0">
                          <a:solidFill>
                            <a:schemeClr val="tx1"/>
                          </a:solidFill>
                          <a:effectLst/>
                        </a:rPr>
                        <a:t>(</a:t>
                      </a:r>
                      <a:r>
                        <a:rPr lang="en-US" sz="900" b="1" u="sng" dirty="0">
                          <a:solidFill>
                            <a:schemeClr val="tx1"/>
                          </a:solidFill>
                          <a:effectLst/>
                        </a:rPr>
                        <a:t>+</a:t>
                      </a:r>
                      <a:r>
                        <a:rPr lang="en-US" sz="900" b="1" dirty="0">
                          <a:solidFill>
                            <a:schemeClr val="tx1"/>
                          </a:solidFill>
                          <a:effectLst/>
                        </a:rPr>
                        <a:t>SE 2.2%)</a:t>
                      </a:r>
                    </a:p>
                  </a:txBody>
                  <a:tcPr marL="37682" marR="37682" marT="0" marB="0" anchor="ctr"/>
                </a:tc>
                <a:extLst>
                  <a:ext uri="{0D108BD9-81ED-4DB2-BD59-A6C34878D82A}">
                    <a16:rowId xmlns:a16="http://schemas.microsoft.com/office/drawing/2014/main" val="3511359296"/>
                  </a:ext>
                </a:extLst>
              </a:tr>
              <a:tr h="243191">
                <a:tc vMerge="1">
                  <a:txBody>
                    <a:bodyPr/>
                    <a:lstStyle/>
                    <a:p>
                      <a:pPr marL="0" marR="0">
                        <a:spcBef>
                          <a:spcPts val="0"/>
                        </a:spcBef>
                        <a:spcAft>
                          <a:spcPts val="0"/>
                        </a:spcAft>
                      </a:pPr>
                      <a:endParaRPr lang="en-US" sz="1600" dirty="0">
                        <a:effectLst/>
                        <a:latin typeface="Calibri" panose="020F0502020204030204" pitchFamily="34" charset="0"/>
                        <a:ea typeface="Times New Roman" pitchFamily="2" charset="0"/>
                        <a:cs typeface="Times New Roman" pitchFamily="2" charset="0"/>
                      </a:endParaRPr>
                    </a:p>
                  </a:txBody>
                  <a:tcPr marL="37682" marR="37682" marT="0" marB="0"/>
                </a:tc>
                <a:tc vMerge="1">
                  <a:txBody>
                    <a:bodyPr/>
                    <a:lstStyle/>
                    <a:p>
                      <a:pPr marL="0" marR="0" algn="ctr">
                        <a:spcBef>
                          <a:spcPts val="0"/>
                        </a:spcBef>
                        <a:spcAft>
                          <a:spcPts val="0"/>
                        </a:spcAft>
                      </a:pPr>
                      <a:endParaRPr lang="en-US" sz="20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solidFill>
                            <a:schemeClr val="tx1"/>
                          </a:solidFill>
                          <a:effectLst/>
                        </a:rPr>
                        <a:t> </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endParaRPr lang="en-US" sz="9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extLst>
                  <a:ext uri="{0D108BD9-81ED-4DB2-BD59-A6C34878D82A}">
                    <a16:rowId xmlns:a16="http://schemas.microsoft.com/office/drawing/2014/main" val="4003365757"/>
                  </a:ext>
                </a:extLst>
              </a:tr>
              <a:tr h="486383">
                <a:tc vMerge="1">
                  <a:txBody>
                    <a:bodyPr/>
                    <a:lstStyle/>
                    <a:p>
                      <a:pPr marL="0" marR="0">
                        <a:spcBef>
                          <a:spcPts val="0"/>
                        </a:spcBef>
                        <a:spcAft>
                          <a:spcPts val="0"/>
                        </a:spcAft>
                      </a:pPr>
                      <a:endParaRPr lang="en-US" sz="1600">
                        <a:effectLst/>
                        <a:latin typeface="Calibri" panose="020F0502020204030204" pitchFamily="34" charset="0"/>
                        <a:ea typeface="Times New Roman" pitchFamily="2" charset="0"/>
                        <a:cs typeface="Times New Roman" pitchFamily="2" charset="0"/>
                      </a:endParaRPr>
                    </a:p>
                  </a:txBody>
                  <a:tcPr marL="37682" marR="37682" marT="0" marB="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nchor="ctr"/>
                </a:tc>
                <a:tc>
                  <a:txBody>
                    <a:bodyPr/>
                    <a:lstStyle/>
                    <a:p>
                      <a:pPr marL="0" marR="0" algn="ctr">
                        <a:spcBef>
                          <a:spcPts val="0"/>
                        </a:spcBef>
                        <a:spcAft>
                          <a:spcPts val="0"/>
                        </a:spcAft>
                      </a:pPr>
                      <a:r>
                        <a:rPr lang="en-US" sz="900" dirty="0">
                          <a:solidFill>
                            <a:schemeClr val="tx1"/>
                          </a:solidFill>
                          <a:effectLst/>
                        </a:rPr>
                        <a:t>High</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215</a:t>
                      </a:r>
                    </a:p>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(24%)</a:t>
                      </a:r>
                    </a:p>
                  </a:txBody>
                  <a:tcPr marL="37682" marR="37682"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 </a:t>
                      </a:r>
                      <a:r>
                        <a:rPr lang="en-US" sz="900" b="1" dirty="0">
                          <a:solidFill>
                            <a:srgbClr val="FF0000"/>
                          </a:solidFill>
                          <a:effectLst/>
                        </a:rPr>
                        <a:t>+3.1%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effectLst/>
                        </a:rPr>
                        <a:t> </a:t>
                      </a:r>
                      <a:r>
                        <a:rPr lang="en-US" sz="900" b="1" dirty="0">
                          <a:solidFill>
                            <a:schemeClr val="tx1"/>
                          </a:solidFill>
                          <a:effectLst/>
                        </a:rPr>
                        <a:t>(</a:t>
                      </a:r>
                      <a:r>
                        <a:rPr lang="en-US" sz="900" b="1" u="sng" dirty="0">
                          <a:solidFill>
                            <a:schemeClr val="tx1"/>
                          </a:solidFill>
                          <a:effectLst/>
                        </a:rPr>
                        <a:t>+</a:t>
                      </a:r>
                      <a:r>
                        <a:rPr lang="en-US" sz="900" b="1" dirty="0">
                          <a:solidFill>
                            <a:schemeClr val="tx1"/>
                          </a:solidFill>
                          <a:effectLst/>
                        </a:rPr>
                        <a:t>SE 5.4%)</a:t>
                      </a:r>
                    </a:p>
                  </a:txBody>
                  <a:tcPr marL="37682" marR="37682" marT="0" marB="0" anchor="ctr"/>
                </a:tc>
                <a:extLst>
                  <a:ext uri="{0D108BD9-81ED-4DB2-BD59-A6C34878D82A}">
                    <a16:rowId xmlns:a16="http://schemas.microsoft.com/office/drawing/2014/main" val="4137244368"/>
                  </a:ext>
                </a:extLst>
              </a:tr>
              <a:tr h="243191">
                <a:tc>
                  <a:txBody>
                    <a:bodyPr/>
                    <a:lstStyle/>
                    <a:p>
                      <a:pPr marL="0" marR="0">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endParaRPr lang="en-US" sz="9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solidFill>
                            <a:schemeClr val="tx1"/>
                          </a:solidFill>
                          <a:effectLst/>
                        </a:rPr>
                        <a:t> </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endParaRPr lang="en-US" sz="9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extLst>
                  <a:ext uri="{0D108BD9-81ED-4DB2-BD59-A6C34878D82A}">
                    <a16:rowId xmlns:a16="http://schemas.microsoft.com/office/drawing/2014/main" val="1809144671"/>
                  </a:ext>
                </a:extLst>
              </a:tr>
              <a:tr h="486383">
                <a:tc rowSpan="3">
                  <a:txBody>
                    <a:bodyPr/>
                    <a:lstStyle/>
                    <a:p>
                      <a:pPr marL="0" marR="0">
                        <a:spcBef>
                          <a:spcPts val="0"/>
                        </a:spcBef>
                        <a:spcAft>
                          <a:spcPts val="0"/>
                        </a:spcAft>
                      </a:pPr>
                      <a:endParaRPr lang="en-US" sz="900" dirty="0">
                        <a:effectLst/>
                      </a:endParaRPr>
                    </a:p>
                    <a:p>
                      <a:pPr marL="0" marR="0">
                        <a:spcBef>
                          <a:spcPts val="0"/>
                        </a:spcBef>
                        <a:spcAft>
                          <a:spcPts val="0"/>
                        </a:spcAft>
                      </a:pPr>
                      <a:endParaRPr lang="en-US" sz="900" dirty="0">
                        <a:effectLst/>
                      </a:endParaRPr>
                    </a:p>
                    <a:p>
                      <a:pPr marL="0" marR="0">
                        <a:spcBef>
                          <a:spcPts val="0"/>
                        </a:spcBef>
                        <a:spcAft>
                          <a:spcPts val="0"/>
                        </a:spcAft>
                      </a:pPr>
                      <a:endParaRPr lang="en-US" sz="900" dirty="0">
                        <a:effectLst/>
                      </a:endParaRPr>
                    </a:p>
                    <a:p>
                      <a:pPr marL="0" marR="0">
                        <a:spcBef>
                          <a:spcPts val="0"/>
                        </a:spcBef>
                        <a:spcAft>
                          <a:spcPts val="0"/>
                        </a:spcAft>
                      </a:pPr>
                      <a:r>
                        <a:rPr lang="en-US" sz="900" dirty="0">
                          <a:effectLst/>
                        </a:rPr>
                        <a:t>RS 21-25</a:t>
                      </a:r>
                    </a:p>
                    <a:p>
                      <a:pPr marL="0" marR="0">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(N=476)</a:t>
                      </a:r>
                    </a:p>
                  </a:txBody>
                  <a:tcPr marL="37682" marR="37682" marT="0" marB="0"/>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 </a:t>
                      </a:r>
                      <a:r>
                        <a:rPr lang="en-US" sz="900" b="1" dirty="0">
                          <a:solidFill>
                            <a:srgbClr val="FF0000"/>
                          </a:solidFill>
                          <a:effectLst/>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effectLst/>
                          <a:latin typeface="Calibri" panose="020F0502020204030204" pitchFamily="34" charset="0"/>
                          <a:ea typeface="Times New Roman" pitchFamily="2" charset="0"/>
                          <a:cs typeface="Times New Roman" pitchFamily="2" charset="0"/>
                        </a:rPr>
                        <a:t>(+SE 3.4%)</a:t>
                      </a:r>
                    </a:p>
                  </a:txBody>
                  <a:tcPr marL="37682" marR="37682" marT="0" marB="0" anchor="ctr"/>
                </a:tc>
                <a:tc>
                  <a:txBody>
                    <a:bodyPr/>
                    <a:lstStyle/>
                    <a:p>
                      <a:pPr marL="0" marR="0" algn="ctr">
                        <a:spcBef>
                          <a:spcPts val="0"/>
                        </a:spcBef>
                        <a:spcAft>
                          <a:spcPts val="0"/>
                        </a:spcAft>
                      </a:pPr>
                      <a:r>
                        <a:rPr lang="en-US" sz="900" dirty="0">
                          <a:solidFill>
                            <a:schemeClr val="tx1"/>
                          </a:solidFill>
                          <a:effectLst/>
                        </a:rPr>
                        <a:t>Low</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rPr>
                        <a:t>319</a:t>
                      </a:r>
                    </a:p>
                    <a:p>
                      <a:pPr marL="0" marR="0" algn="ctr">
                        <a:spcBef>
                          <a:spcPts val="0"/>
                        </a:spcBef>
                        <a:spcAft>
                          <a:spcPts val="0"/>
                        </a:spcAft>
                      </a:pPr>
                      <a:r>
                        <a:rPr lang="en-US" sz="900" dirty="0">
                          <a:effectLst/>
                        </a:rPr>
                        <a:t>(67%)</a:t>
                      </a:r>
                    </a:p>
                  </a:txBody>
                  <a:tcPr marL="37682" marR="37682"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 </a:t>
                      </a:r>
                      <a:r>
                        <a:rPr lang="en-US" sz="900" b="1" dirty="0">
                          <a:solidFill>
                            <a:srgbClr val="FF0000"/>
                          </a:solidFill>
                          <a:effectLst/>
                        </a:rPr>
                        <a:t>+5.9%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FF0000"/>
                          </a:solidFill>
                          <a:effectLst/>
                        </a:rPr>
                        <a:t> </a:t>
                      </a:r>
                      <a:r>
                        <a:rPr lang="en-US" sz="900" b="1" dirty="0">
                          <a:solidFill>
                            <a:schemeClr val="tx1"/>
                          </a:solidFill>
                          <a:effectLst/>
                        </a:rPr>
                        <a:t>(</a:t>
                      </a:r>
                      <a:r>
                        <a:rPr lang="en-US" sz="900" b="1" u="sng" dirty="0">
                          <a:solidFill>
                            <a:schemeClr val="tx1"/>
                          </a:solidFill>
                          <a:effectLst/>
                        </a:rPr>
                        <a:t>+</a:t>
                      </a:r>
                      <a:r>
                        <a:rPr lang="en-US" sz="900" b="1" dirty="0">
                          <a:solidFill>
                            <a:schemeClr val="tx1"/>
                          </a:solidFill>
                          <a:effectLst/>
                        </a:rPr>
                        <a:t>SE 3.4%)</a:t>
                      </a:r>
                    </a:p>
                  </a:txBody>
                  <a:tcPr marL="37682" marR="37682" marT="0" marB="0" anchor="ctr"/>
                </a:tc>
                <a:extLst>
                  <a:ext uri="{0D108BD9-81ED-4DB2-BD59-A6C34878D82A}">
                    <a16:rowId xmlns:a16="http://schemas.microsoft.com/office/drawing/2014/main" val="3839768938"/>
                  </a:ext>
                </a:extLst>
              </a:tr>
              <a:tr h="243191">
                <a:tc vMerge="1">
                  <a:txBody>
                    <a:bodyPr/>
                    <a:lstStyle/>
                    <a:p>
                      <a:pPr marL="0" marR="0">
                        <a:spcBef>
                          <a:spcPts val="0"/>
                        </a:spcBef>
                        <a:spcAft>
                          <a:spcPts val="0"/>
                        </a:spcAft>
                      </a:pPr>
                      <a:endParaRPr lang="en-US" sz="1800" dirty="0">
                        <a:effectLst/>
                        <a:latin typeface="Calibri" panose="020F0502020204030204" pitchFamily="34" charset="0"/>
                        <a:ea typeface="Times New Roman" pitchFamily="2" charset="0"/>
                        <a:cs typeface="Times New Roman" pitchFamily="2" charset="0"/>
                      </a:endParaRPr>
                    </a:p>
                  </a:txBody>
                  <a:tcPr marL="37682" marR="37682" marT="0" marB="0"/>
                </a:tc>
                <a:tc vMerge="1">
                  <a:txBody>
                    <a:bodyPr/>
                    <a:lstStyle/>
                    <a:p>
                      <a:pPr marL="0" marR="0" algn="ctr">
                        <a:spcBef>
                          <a:spcPts val="0"/>
                        </a:spcBef>
                        <a:spcAft>
                          <a:spcPts val="0"/>
                        </a:spcAft>
                      </a:pPr>
                      <a:endParaRPr lang="en-US" sz="20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solidFill>
                            <a:schemeClr val="tx1"/>
                          </a:solidFill>
                          <a:effectLst/>
                        </a:rPr>
                        <a:t> </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rPr>
                        <a:t> </a:t>
                      </a:r>
                      <a:endParaRPr lang="en-US" sz="900" dirty="0">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endParaRPr lang="en-US" sz="9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tc>
                <a:extLst>
                  <a:ext uri="{0D108BD9-81ED-4DB2-BD59-A6C34878D82A}">
                    <a16:rowId xmlns:a16="http://schemas.microsoft.com/office/drawing/2014/main" val="2220912527"/>
                  </a:ext>
                </a:extLst>
              </a:tr>
              <a:tr h="486383">
                <a:tc vMerge="1">
                  <a:txBody>
                    <a:bodyPr/>
                    <a:lstStyle/>
                    <a:p>
                      <a:pPr marL="0" marR="0">
                        <a:spcBef>
                          <a:spcPts val="0"/>
                        </a:spcBef>
                        <a:spcAft>
                          <a:spcPts val="0"/>
                        </a:spcAft>
                      </a:pPr>
                      <a:endParaRPr lang="en-US" sz="1800" dirty="0">
                        <a:effectLst/>
                        <a:latin typeface="Calibri" panose="020F0502020204030204" pitchFamily="34" charset="0"/>
                        <a:ea typeface="Times New Roman" pitchFamily="2" charset="0"/>
                        <a:cs typeface="Times New Roman" pitchFamily="2" charset="0"/>
                      </a:endParaRPr>
                    </a:p>
                  </a:txBody>
                  <a:tcPr marL="37682" marR="37682" marT="0" marB="0"/>
                </a:tc>
                <a:tc vMerge="1">
                  <a:txBody>
                    <a:bodyPr/>
                    <a:lstStyle/>
                    <a:p>
                      <a:pPr marL="0" marR="0" algn="ctr">
                        <a:spcBef>
                          <a:spcPts val="0"/>
                        </a:spcBef>
                        <a:spcAft>
                          <a:spcPts val="0"/>
                        </a:spcAft>
                      </a:pPr>
                      <a:endParaRPr lang="en-US" sz="2000" b="1" dirty="0">
                        <a:solidFill>
                          <a:srgbClr val="FF0000"/>
                        </a:solidFill>
                        <a:effectLst/>
                        <a:latin typeface="Calibri" panose="020F0502020204030204" pitchFamily="34" charset="0"/>
                        <a:ea typeface="Times New Roman" pitchFamily="2" charset="0"/>
                        <a:cs typeface="Times New Roman" pitchFamily="2" charset="0"/>
                      </a:endParaRPr>
                    </a:p>
                  </a:txBody>
                  <a:tcPr marL="37682" marR="37682" marT="0" marB="0" anchor="ctr"/>
                </a:tc>
                <a:tc>
                  <a:txBody>
                    <a:bodyPr/>
                    <a:lstStyle/>
                    <a:p>
                      <a:pPr marL="0" marR="0" algn="ctr">
                        <a:spcBef>
                          <a:spcPts val="0"/>
                        </a:spcBef>
                        <a:spcAft>
                          <a:spcPts val="0"/>
                        </a:spcAft>
                      </a:pPr>
                      <a:r>
                        <a:rPr lang="en-US" sz="900" dirty="0">
                          <a:solidFill>
                            <a:schemeClr val="tx1"/>
                          </a:solidFill>
                          <a:effectLst/>
                        </a:rPr>
                        <a:t>High</a:t>
                      </a:r>
                      <a:endParaRPr lang="en-US" sz="900"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tc>
                <a:tc>
                  <a:txBody>
                    <a:bodyPr/>
                    <a:lstStyle/>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157</a:t>
                      </a:r>
                    </a:p>
                    <a:p>
                      <a:pPr marL="0" marR="0" algn="ctr">
                        <a:spcBef>
                          <a:spcPts val="0"/>
                        </a:spcBef>
                        <a:spcAft>
                          <a:spcPts val="0"/>
                        </a:spcAft>
                      </a:pPr>
                      <a:r>
                        <a:rPr lang="en-US" sz="900" dirty="0">
                          <a:effectLst/>
                          <a:latin typeface="Calibri" panose="020F0502020204030204" pitchFamily="34" charset="0"/>
                          <a:ea typeface="Times New Roman" pitchFamily="2" charset="0"/>
                          <a:cs typeface="Times New Roman" pitchFamily="2" charset="0"/>
                        </a:rPr>
                        <a:t>(33%)</a:t>
                      </a:r>
                    </a:p>
                  </a:txBody>
                  <a:tcPr marL="37682" marR="37682" marT="0" marB="0"/>
                </a:tc>
                <a:tc>
                  <a:txBody>
                    <a:bodyPr/>
                    <a:lstStyle/>
                    <a:p>
                      <a:pPr marL="0" marR="0" algn="ctr">
                        <a:spcBef>
                          <a:spcPts val="0"/>
                        </a:spcBef>
                        <a:spcAft>
                          <a:spcPts val="0"/>
                        </a:spcAft>
                      </a:pPr>
                      <a:r>
                        <a:rPr lang="en-US" sz="900" b="1" dirty="0">
                          <a:solidFill>
                            <a:srgbClr val="FF0000"/>
                          </a:solidFill>
                        </a:rPr>
                        <a:t>∆ </a:t>
                      </a:r>
                      <a:r>
                        <a:rPr lang="en-US" sz="900" b="1" dirty="0">
                          <a:solidFill>
                            <a:srgbClr val="FF0000"/>
                          </a:solidFill>
                          <a:effectLst/>
                        </a:rPr>
                        <a:t>+11.7% </a:t>
                      </a:r>
                    </a:p>
                    <a:p>
                      <a:pPr marL="0" marR="0" algn="ctr">
                        <a:spcBef>
                          <a:spcPts val="0"/>
                        </a:spcBef>
                        <a:spcAft>
                          <a:spcPts val="0"/>
                        </a:spcAft>
                      </a:pPr>
                      <a:r>
                        <a:rPr lang="en-US" sz="900" b="1" dirty="0">
                          <a:solidFill>
                            <a:schemeClr val="tx1"/>
                          </a:solidFill>
                          <a:effectLst/>
                        </a:rPr>
                        <a:t>(</a:t>
                      </a:r>
                      <a:r>
                        <a:rPr lang="en-US" sz="900" b="1" u="sng" dirty="0">
                          <a:solidFill>
                            <a:schemeClr val="tx1"/>
                          </a:solidFill>
                          <a:effectLst/>
                        </a:rPr>
                        <a:t>+</a:t>
                      </a:r>
                      <a:r>
                        <a:rPr lang="en-US" sz="900" b="1" dirty="0">
                          <a:solidFill>
                            <a:schemeClr val="tx1"/>
                          </a:solidFill>
                          <a:effectLst/>
                        </a:rPr>
                        <a:t>SE 7.2%)</a:t>
                      </a:r>
                      <a:endParaRPr lang="en-US" sz="900" b="1" dirty="0">
                        <a:solidFill>
                          <a:schemeClr val="tx1"/>
                        </a:solidFill>
                        <a:effectLst/>
                        <a:latin typeface="Calibri" panose="020F0502020204030204" pitchFamily="34" charset="0"/>
                        <a:ea typeface="Times New Roman" pitchFamily="2" charset="0"/>
                        <a:cs typeface="Times New Roman" pitchFamily="2" charset="0"/>
                      </a:endParaRPr>
                    </a:p>
                  </a:txBody>
                  <a:tcPr marL="37682" marR="37682" marT="0" marB="0" anchor="ctr"/>
                </a:tc>
                <a:extLst>
                  <a:ext uri="{0D108BD9-81ED-4DB2-BD59-A6C34878D82A}">
                    <a16:rowId xmlns:a16="http://schemas.microsoft.com/office/drawing/2014/main" val="515364181"/>
                  </a:ext>
                </a:extLst>
              </a:tr>
            </a:tbl>
          </a:graphicData>
        </a:graphic>
      </p:graphicFrame>
      <p:pic>
        <p:nvPicPr>
          <p:cNvPr id="4" name="Picture 3">
            <a:extLst>
              <a:ext uri="{FF2B5EF4-FFF2-40B4-BE49-F238E27FC236}">
                <a16:creationId xmlns:a16="http://schemas.microsoft.com/office/drawing/2014/main" id="{208BDD81-1920-E50D-AA0B-4EF0F0F9BFD2}"/>
              </a:ext>
            </a:extLst>
          </p:cNvPr>
          <p:cNvPicPr>
            <a:picLocks noChangeAspect="1"/>
          </p:cNvPicPr>
          <p:nvPr/>
        </p:nvPicPr>
        <p:blipFill>
          <a:blip r:embed="rId3"/>
          <a:stretch>
            <a:fillRect/>
          </a:stretch>
        </p:blipFill>
        <p:spPr>
          <a:xfrm>
            <a:off x="1578242" y="2136925"/>
            <a:ext cx="5239834" cy="2679915"/>
          </a:xfrm>
          <a:prstGeom prst="rect">
            <a:avLst/>
          </a:prstGeom>
        </p:spPr>
      </p:pic>
      <p:sp>
        <p:nvSpPr>
          <p:cNvPr id="9" name="TextBox 8">
            <a:extLst>
              <a:ext uri="{FF2B5EF4-FFF2-40B4-BE49-F238E27FC236}">
                <a16:creationId xmlns:a16="http://schemas.microsoft.com/office/drawing/2014/main" id="{A0A8C771-B177-40E1-DEE1-D71B51B32FD2}"/>
              </a:ext>
            </a:extLst>
          </p:cNvPr>
          <p:cNvSpPr txBox="1"/>
          <p:nvPr/>
        </p:nvSpPr>
        <p:spPr>
          <a:xfrm>
            <a:off x="3817203" y="66957"/>
            <a:ext cx="4584593" cy="24622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anose="020B0604020202020204" pitchFamily="34" charset="0"/>
              </a:rPr>
              <a:t>San Antonio Breast Cancer Symposium – December 6-10, 2022</a:t>
            </a:r>
          </a:p>
        </p:txBody>
      </p:sp>
      <p:sp>
        <p:nvSpPr>
          <p:cNvPr id="14" name="TextBox 13">
            <a:extLst>
              <a:ext uri="{FF2B5EF4-FFF2-40B4-BE49-F238E27FC236}">
                <a16:creationId xmlns:a16="http://schemas.microsoft.com/office/drawing/2014/main" id="{E8574170-30C6-1A0E-13EF-5A8CC332EB45}"/>
              </a:ext>
            </a:extLst>
          </p:cNvPr>
          <p:cNvSpPr txBox="1"/>
          <p:nvPr/>
        </p:nvSpPr>
        <p:spPr>
          <a:xfrm>
            <a:off x="6883830" y="2289186"/>
            <a:ext cx="3791725" cy="276999"/>
          </a:xfrm>
          <a:prstGeom prst="rect">
            <a:avLst/>
          </a:prstGeom>
          <a:noFill/>
          <a:ln>
            <a:solidFill>
              <a:srgbClr val="FFFF00"/>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12-Year DRFI Rates in Age </a:t>
            </a:r>
            <a:r>
              <a:rPr kumimoji="0" lang="en-US" sz="1200" b="1" i="0" u="sng"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&lt;</a:t>
            </a:r>
            <a:r>
              <a:rPr kumimoji="0" lang="en-US" sz="1200" b="1" i="0" u="none" strike="noStrike" kern="1200" cap="none" spc="0" normalizeH="0" baseline="0" noProof="0" dirty="0">
                <a:ln>
                  <a:noFill/>
                </a:ln>
                <a:solidFill>
                  <a:srgbClr val="FFFF00"/>
                </a:solidFill>
                <a:effectLst/>
                <a:uLnTx/>
                <a:uFillTx/>
                <a:latin typeface="Arial" pitchFamily="34" charset="0"/>
                <a:ea typeface="+mn-ea"/>
                <a:cs typeface="Arial" panose="020B0604020202020204" pitchFamily="34" charset="0"/>
              </a:rPr>
              <a:t> 50 Years  &amp; RS 16-25</a:t>
            </a:r>
          </a:p>
        </p:txBody>
      </p:sp>
      <p:cxnSp>
        <p:nvCxnSpPr>
          <p:cNvPr id="15" name="Straight Connector 14">
            <a:extLst>
              <a:ext uri="{FF2B5EF4-FFF2-40B4-BE49-F238E27FC236}">
                <a16:creationId xmlns:a16="http://schemas.microsoft.com/office/drawing/2014/main" id="{F91E6274-875D-2C8B-0ACC-D02B5A6B8292}"/>
              </a:ext>
            </a:extLst>
          </p:cNvPr>
          <p:cNvCxnSpPr>
            <a:cxnSpLocks/>
          </p:cNvCxnSpPr>
          <p:nvPr/>
        </p:nvCxnSpPr>
        <p:spPr>
          <a:xfrm>
            <a:off x="4384250" y="4715238"/>
            <a:ext cx="786646" cy="0"/>
          </a:xfrm>
          <a:prstGeom prst="line">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FDE681-7435-CC12-A921-D9F2D860BA63}"/>
              </a:ext>
            </a:extLst>
          </p:cNvPr>
          <p:cNvSpPr txBox="1"/>
          <p:nvPr/>
        </p:nvSpPr>
        <p:spPr>
          <a:xfrm>
            <a:off x="4364551" y="4816838"/>
            <a:ext cx="786647" cy="4001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113468"/>
                  </a:solidFill>
                </a:ln>
                <a:solidFill>
                  <a:srgbClr val="113468"/>
                </a:solidFill>
                <a:effectLst/>
                <a:uLnTx/>
                <a:uFillTx/>
                <a:latin typeface="Trebuchet MS"/>
                <a:ea typeface="+mn-ea"/>
                <a:cs typeface="+mn-cs"/>
              </a:rPr>
              <a:t>Chemo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113468"/>
                  </a:solidFill>
                </a:ln>
                <a:solidFill>
                  <a:srgbClr val="113468"/>
                </a:solidFill>
                <a:effectLst/>
                <a:uLnTx/>
                <a:uFillTx/>
                <a:latin typeface="Trebuchet MS"/>
                <a:ea typeface="+mn-ea"/>
                <a:cs typeface="+mn-cs"/>
              </a:rPr>
              <a:t>better </a:t>
            </a:r>
          </a:p>
        </p:txBody>
      </p:sp>
      <p:cxnSp>
        <p:nvCxnSpPr>
          <p:cNvPr id="19" name="Straight Connector 18">
            <a:extLst>
              <a:ext uri="{FF2B5EF4-FFF2-40B4-BE49-F238E27FC236}">
                <a16:creationId xmlns:a16="http://schemas.microsoft.com/office/drawing/2014/main" id="{C0DBA553-C317-ACDC-623B-5FF189A830B4}"/>
              </a:ext>
            </a:extLst>
          </p:cNvPr>
          <p:cNvCxnSpPr>
            <a:cxnSpLocks/>
          </p:cNvCxnSpPr>
          <p:nvPr/>
        </p:nvCxnSpPr>
        <p:spPr>
          <a:xfrm>
            <a:off x="5938791" y="4715238"/>
            <a:ext cx="786646" cy="0"/>
          </a:xfrm>
          <a:prstGeom prst="line">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919AFE8-0782-0DFB-AC65-4F8E55CA9369}"/>
              </a:ext>
            </a:extLst>
          </p:cNvPr>
          <p:cNvSpPr txBox="1"/>
          <p:nvPr/>
        </p:nvSpPr>
        <p:spPr>
          <a:xfrm>
            <a:off x="1565950" y="2027145"/>
            <a:ext cx="1270880" cy="338554"/>
          </a:xfrm>
          <a:prstGeom prst="rect">
            <a:avLst/>
          </a:prstGeom>
          <a:solidFill>
            <a:schemeClr val="bg1"/>
          </a:solidFill>
          <a:ln>
            <a:solidFill>
              <a:schemeClr val="lt1">
                <a:hueOff val="0"/>
                <a:satOff val="0"/>
                <a:lumOff val="0"/>
              </a:schemeClr>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13468"/>
                </a:solidFill>
                <a:effectLst/>
                <a:uLnTx/>
                <a:uFillTx/>
                <a:latin typeface="Trebuchet MS"/>
                <a:ea typeface="+mn-ea"/>
                <a:cs typeface="+mn-cs"/>
              </a:rPr>
              <a:t>Grouped by Age &amp;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13468"/>
                </a:solidFill>
                <a:effectLst/>
                <a:uLnTx/>
                <a:uFillTx/>
                <a:latin typeface="Trebuchet MS"/>
                <a:ea typeface="+mn-ea"/>
                <a:cs typeface="+mn-cs"/>
              </a:rPr>
              <a:t>Menopausal Status  </a:t>
            </a:r>
          </a:p>
        </p:txBody>
      </p:sp>
      <p:sp>
        <p:nvSpPr>
          <p:cNvPr id="23" name="TextBox 22">
            <a:extLst>
              <a:ext uri="{FF2B5EF4-FFF2-40B4-BE49-F238E27FC236}">
                <a16:creationId xmlns:a16="http://schemas.microsoft.com/office/drawing/2014/main" id="{2AACBB84-057E-3B90-D200-461F86E03F89}"/>
              </a:ext>
            </a:extLst>
          </p:cNvPr>
          <p:cNvSpPr txBox="1"/>
          <p:nvPr/>
        </p:nvSpPr>
        <p:spPr>
          <a:xfrm>
            <a:off x="2668528" y="2027145"/>
            <a:ext cx="1356913" cy="338554"/>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rebuchet MS"/>
                <a:ea typeface="+mn-ea"/>
                <a:cs typeface="+mn-cs"/>
              </a:rPr>
              <a:t> </a:t>
            </a:r>
            <a:r>
              <a:rPr kumimoji="0" lang="en-US" sz="800" b="1" i="0" u="none" strike="noStrike" kern="1200" cap="none" spc="0" normalizeH="0" baseline="0" noProof="0" dirty="0">
                <a:ln>
                  <a:noFill/>
                </a:ln>
                <a:solidFill>
                  <a:srgbClr val="113468"/>
                </a:solidFill>
                <a:effectLst/>
                <a:uLnTx/>
                <a:uFillTx/>
                <a:latin typeface="Trebuchet MS"/>
                <a:ea typeface="+mn-ea"/>
                <a:cs typeface="+mn-cs"/>
              </a:rPr>
              <a:t>Total #/#IDFS/DR events</a:t>
            </a:r>
          </a:p>
        </p:txBody>
      </p:sp>
      <p:sp>
        <p:nvSpPr>
          <p:cNvPr id="24" name="TextBox 23">
            <a:extLst>
              <a:ext uri="{FF2B5EF4-FFF2-40B4-BE49-F238E27FC236}">
                <a16:creationId xmlns:a16="http://schemas.microsoft.com/office/drawing/2014/main" id="{81EF635A-5398-3874-612D-C9387BF18267}"/>
              </a:ext>
            </a:extLst>
          </p:cNvPr>
          <p:cNvSpPr txBox="1"/>
          <p:nvPr/>
        </p:nvSpPr>
        <p:spPr>
          <a:xfrm>
            <a:off x="4015489" y="2036589"/>
            <a:ext cx="1100234" cy="215444"/>
          </a:xfrm>
          <a:prstGeom prst="rect">
            <a:avLst/>
          </a:prstGeom>
          <a:solidFill>
            <a:schemeClr val="bg1"/>
          </a:solidFill>
          <a:ln>
            <a:solidFill>
              <a:schemeClr val="lt1">
                <a:hueOff val="0"/>
                <a:satOff val="0"/>
                <a:lumOff val="0"/>
              </a:schemeClr>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13468"/>
                </a:solidFill>
                <a:effectLst/>
                <a:uLnTx/>
                <a:uFillTx/>
                <a:latin typeface="Trebuchet MS"/>
                <a:ea typeface="+mn-ea"/>
                <a:cs typeface="+mn-cs"/>
              </a:rPr>
              <a:t>IDFS Hazard Ratio</a:t>
            </a:r>
          </a:p>
        </p:txBody>
      </p:sp>
      <p:sp>
        <p:nvSpPr>
          <p:cNvPr id="25" name="TextBox 24">
            <a:extLst>
              <a:ext uri="{FF2B5EF4-FFF2-40B4-BE49-F238E27FC236}">
                <a16:creationId xmlns:a16="http://schemas.microsoft.com/office/drawing/2014/main" id="{2E767ED3-9111-9BB6-9361-571E1A2093E2}"/>
              </a:ext>
            </a:extLst>
          </p:cNvPr>
          <p:cNvSpPr txBox="1"/>
          <p:nvPr/>
        </p:nvSpPr>
        <p:spPr>
          <a:xfrm>
            <a:off x="5115724" y="2036589"/>
            <a:ext cx="1702353" cy="215444"/>
          </a:xfrm>
          <a:prstGeom prst="rect">
            <a:avLst/>
          </a:prstGeom>
          <a:solidFill>
            <a:schemeClr val="bg1"/>
          </a:solidFill>
          <a:ln>
            <a:solidFill>
              <a:schemeClr val="lt1">
                <a:hueOff val="0"/>
                <a:satOff val="0"/>
                <a:lumOff val="0"/>
              </a:schemeClr>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13468"/>
                </a:solidFill>
                <a:effectLst/>
                <a:uLnTx/>
                <a:uFillTx/>
                <a:latin typeface="Trebuchet MS"/>
                <a:ea typeface="+mn-ea"/>
                <a:cs typeface="+mn-cs"/>
              </a:rPr>
              <a:t>DRFI  Hazard Ratio</a:t>
            </a:r>
          </a:p>
        </p:txBody>
      </p:sp>
      <p:sp>
        <p:nvSpPr>
          <p:cNvPr id="26" name="TextBox 25">
            <a:extLst>
              <a:ext uri="{FF2B5EF4-FFF2-40B4-BE49-F238E27FC236}">
                <a16:creationId xmlns:a16="http://schemas.microsoft.com/office/drawing/2014/main" id="{674297B3-8623-FF30-DAD9-33C4732B99C4}"/>
              </a:ext>
            </a:extLst>
          </p:cNvPr>
          <p:cNvSpPr txBox="1"/>
          <p:nvPr/>
        </p:nvSpPr>
        <p:spPr>
          <a:xfrm>
            <a:off x="5948936" y="4796725"/>
            <a:ext cx="869141" cy="400110"/>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113468"/>
                  </a:solidFill>
                </a:ln>
                <a:solidFill>
                  <a:srgbClr val="113468"/>
                </a:solidFill>
                <a:effectLst/>
                <a:uLnTx/>
                <a:uFillTx/>
                <a:latin typeface="Trebuchet MS"/>
                <a:ea typeface="+mn-ea"/>
                <a:cs typeface="+mn-cs"/>
              </a:rPr>
              <a:t>Chemo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solidFill>
                    <a:srgbClr val="113468"/>
                  </a:solidFill>
                </a:ln>
                <a:solidFill>
                  <a:srgbClr val="113468"/>
                </a:solidFill>
                <a:effectLst/>
                <a:uLnTx/>
                <a:uFillTx/>
                <a:latin typeface="Trebuchet MS"/>
                <a:ea typeface="+mn-ea"/>
                <a:cs typeface="+mn-cs"/>
              </a:rPr>
              <a:t>better </a:t>
            </a:r>
          </a:p>
        </p:txBody>
      </p:sp>
    </p:spTree>
    <p:extLst>
      <p:ext uri="{BB962C8B-B14F-4D97-AF65-F5344CB8AC3E}">
        <p14:creationId xmlns:p14="http://schemas.microsoft.com/office/powerpoint/2010/main" val="15950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E42CED7C-AEF3-0143-A453-A4452AA83C12}"/>
              </a:ext>
            </a:extLst>
          </p:cNvPr>
          <p:cNvSpPr>
            <a:spLocks noGrp="1" noChangeArrowheads="1"/>
          </p:cNvSpPr>
          <p:nvPr>
            <p:ph type="body" idx="4294967295"/>
          </p:nvPr>
        </p:nvSpPr>
        <p:spPr bwMode="auto">
          <a:xfrm>
            <a:off x="838200" y="1265839"/>
            <a:ext cx="9829801" cy="5154552"/>
          </a:xfrm>
          <a:prstGeom prst="rect">
            <a:avLst/>
          </a:prstGeom>
        </p:spPr>
        <p:txBody>
          <a:bodyPr lIns="91311" tIns="45658" rIns="91311" bIns="45658"/>
          <a:lstStyle/>
          <a:p>
            <a:pPr>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Adjuvant chemotherapy provides no benefit in postmenopausal ER+/HER2- node negative patients (RS 11-25) and postmenopausal ER+/HER2-, 1-3 + LN (RS 0-25).</a:t>
            </a:r>
          </a:p>
          <a:p>
            <a:pPr>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Why did chemotherapy provide benefit in TailoRx and RxPonder premenopausal patients?</a:t>
            </a:r>
          </a:p>
          <a:p>
            <a:pPr marL="457200" lvl="1">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Endocrine Hypothesis:  </a:t>
            </a:r>
          </a:p>
          <a:p>
            <a:pPr marL="914400" lvl="2">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Endocrine only arm:  Inadequate endocrine therapy delivered (mostly tamoxifen and without OFS)</a:t>
            </a:r>
          </a:p>
          <a:p>
            <a:pPr marL="914400" lvl="2">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Chemotherapy treatment resulted in ovarian suppression not measured adequately</a:t>
            </a:r>
          </a:p>
          <a:p>
            <a:pPr marL="457200" lvl="1">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Cytotoxic hypothesis:  chemotherapy eliminates micro-metastatic disease, independent of endocrine effects</a:t>
            </a:r>
            <a:r>
              <a:rPr lang="en-US" sz="2400" baseline="30000" dirty="0">
                <a:solidFill>
                  <a:srgbClr val="000000"/>
                </a:solidFill>
                <a:latin typeface="Arial" panose="020B0604020202020204" pitchFamily="34" charset="0"/>
                <a:cs typeface="Arial" panose="020B0604020202020204" pitchFamily="34" charset="0"/>
              </a:rPr>
              <a:t>1</a:t>
            </a:r>
            <a:endParaRPr lang="en-US" sz="2400" dirty="0">
              <a:solidFill>
                <a:srgbClr val="000000"/>
              </a:solidFill>
              <a:latin typeface="Arial" panose="020B0604020202020204" pitchFamily="34" charset="0"/>
              <a:cs typeface="Arial" panose="020B0604020202020204" pitchFamily="34" charset="0"/>
            </a:endParaRPr>
          </a:p>
          <a:p>
            <a:pPr mar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 </a:t>
            </a:r>
            <a:endParaRPr lang="en-US" sz="2400" b="1" dirty="0">
              <a:ea typeface="ＭＳ Ｐゴシック" charset="0"/>
            </a:endParaRPr>
          </a:p>
          <a:p>
            <a:pPr marL="457200" lvl="1" indent="0">
              <a:lnSpc>
                <a:spcPct val="80000"/>
              </a:lnSpc>
              <a:buNone/>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marL="457200" lvl="1" indent="0">
              <a:lnSpc>
                <a:spcPct val="80000"/>
              </a:lnSpc>
              <a:buNone/>
              <a:defRPr/>
            </a:pPr>
            <a:endParaRPr lang="en-US" b="1" dirty="0">
              <a:ea typeface="ＭＳ Ｐゴシック" charset="0"/>
            </a:endParaRPr>
          </a:p>
          <a:p>
            <a:pPr>
              <a:lnSpc>
                <a:spcPct val="80000"/>
              </a:lnSpc>
              <a:defRPr/>
            </a:pPr>
            <a:endParaRPr lang="en-US"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a:lnSpc>
                <a:spcPct val="80000"/>
              </a:lnSpc>
              <a:defRPr/>
            </a:pPr>
            <a:endParaRPr lang="en-US" b="1" dirty="0">
              <a:ea typeface="ＭＳ Ｐゴシック" charset="0"/>
              <a:cs typeface="ＭＳ Ｐゴシック" charset="0"/>
            </a:endParaRPr>
          </a:p>
        </p:txBody>
      </p:sp>
      <p:sp>
        <p:nvSpPr>
          <p:cNvPr id="224258" name="Rectangle 27">
            <a:extLst>
              <a:ext uri="{FF2B5EF4-FFF2-40B4-BE49-F238E27FC236}">
                <a16:creationId xmlns:a16="http://schemas.microsoft.com/office/drawing/2014/main" id="{4561E830-F9E4-5A4A-8D04-15DC0D5C481E}"/>
              </a:ext>
            </a:extLst>
          </p:cNvPr>
          <p:cNvSpPr>
            <a:spLocks noChangeArrowheads="1"/>
          </p:cNvSpPr>
          <p:nvPr/>
        </p:nvSpPr>
        <p:spPr bwMode="auto">
          <a:xfrm>
            <a:off x="838200" y="261938"/>
            <a:ext cx="105156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Conclusion</a:t>
            </a:r>
          </a:p>
        </p:txBody>
      </p:sp>
      <p:sp>
        <p:nvSpPr>
          <p:cNvPr id="2" name="TextBox 1">
            <a:extLst>
              <a:ext uri="{FF2B5EF4-FFF2-40B4-BE49-F238E27FC236}">
                <a16:creationId xmlns:a16="http://schemas.microsoft.com/office/drawing/2014/main" id="{7858162C-41BD-0D23-BD8D-8988E15B406C}"/>
              </a:ext>
            </a:extLst>
          </p:cNvPr>
          <p:cNvSpPr txBox="1"/>
          <p:nvPr/>
        </p:nvSpPr>
        <p:spPr>
          <a:xfrm>
            <a:off x="2349500" y="6396007"/>
            <a:ext cx="8280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Early Breast Cancer Trialists’ Collaborative Group (EBCTCG): Effects of chemotherapy and hormonal therapy for early breast cancer on recurrence and 15-year survival: An overview of the randomised trials. Lancet 365:1687-1717, 2005 </a:t>
            </a:r>
          </a:p>
        </p:txBody>
      </p:sp>
    </p:spTree>
    <p:extLst>
      <p:ext uri="{BB962C8B-B14F-4D97-AF65-F5344CB8AC3E}">
        <p14:creationId xmlns:p14="http://schemas.microsoft.com/office/powerpoint/2010/main" val="3387420572"/>
      </p:ext>
    </p:extLst>
  </p:cSld>
  <p:clrMapOvr>
    <a:masterClrMapping/>
  </p:clrMapOvr>
  <p:transition advTm="45645">
    <p:spli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938215"/>
            <a:ext cx="8229600" cy="480131"/>
          </a:xfrm>
          <a:prstGeom prst="rect">
            <a:avLst/>
          </a:prstGeom>
        </p:spPr>
        <p:txBody>
          <a:bodyPr/>
          <a:lstStyle/>
          <a:p>
            <a:r>
              <a:rPr lang="en-US" sz="2800" dirty="0">
                <a:solidFill>
                  <a:srgbClr val="51767F"/>
                </a:solidFill>
              </a:rPr>
              <a:t>TEXT and SOFT Designs</a:t>
            </a:r>
          </a:p>
        </p:txBody>
      </p:sp>
      <p:sp>
        <p:nvSpPr>
          <p:cNvPr id="6" name="Text Box 6"/>
          <p:cNvSpPr txBox="1">
            <a:spLocks noChangeArrowheads="1"/>
          </p:cNvSpPr>
          <p:nvPr/>
        </p:nvSpPr>
        <p:spPr bwMode="auto">
          <a:xfrm>
            <a:off x="4550435" y="2232484"/>
            <a:ext cx="2703512" cy="83099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a:ea typeface="+mn-ea"/>
                <a:cs typeface="+mn-cs"/>
              </a:rPr>
              <a:t>Tamoxifen+OFS x 5y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70C0"/>
                </a:solidFill>
                <a:effectLst/>
                <a:uLnTx/>
                <a:uFillTx/>
                <a:latin typeface="Arial"/>
                <a:ea typeface="+mn-ea"/>
                <a:cs typeface="+mn-cs"/>
              </a:rPr>
              <a:t>Exemestane+OFS x 5y</a:t>
            </a:r>
          </a:p>
        </p:txBody>
      </p:sp>
      <p:sp>
        <p:nvSpPr>
          <p:cNvPr id="10" name="Text Box 6"/>
          <p:cNvSpPr txBox="1">
            <a:spLocks noChangeArrowheads="1"/>
          </p:cNvSpPr>
          <p:nvPr/>
        </p:nvSpPr>
        <p:spPr bwMode="auto">
          <a:xfrm>
            <a:off x="4550435" y="4129607"/>
            <a:ext cx="2705100" cy="13080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lumMod val="50000"/>
                  </a:prstClr>
                </a:solidFill>
                <a:effectLst/>
                <a:uLnTx/>
                <a:uFillTx/>
                <a:latin typeface="Arial"/>
                <a:ea typeface="+mn-ea"/>
                <a:cs typeface="+mn-cs"/>
              </a:rPr>
              <a:t>Tamoxifen x 5y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a:ea typeface="+mn-ea"/>
                <a:cs typeface="+mn-cs"/>
              </a:rPr>
              <a:t>Tamoxifen+OFS x 5y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1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70C0"/>
                </a:solidFill>
                <a:effectLst/>
                <a:uLnTx/>
                <a:uFillTx/>
                <a:latin typeface="Arial"/>
                <a:ea typeface="+mn-ea"/>
                <a:cs typeface="+mn-cs"/>
              </a:rPr>
              <a:t>Exemestane+OFS x 5y</a:t>
            </a:r>
          </a:p>
        </p:txBody>
      </p:sp>
      <p:sp>
        <p:nvSpPr>
          <p:cNvPr id="14" name="Rectangle 13"/>
          <p:cNvSpPr/>
          <p:nvPr/>
        </p:nvSpPr>
        <p:spPr bwMode="auto">
          <a:xfrm>
            <a:off x="4596554" y="2193331"/>
            <a:ext cx="2636837" cy="880373"/>
          </a:xfrm>
          <a:prstGeom prst="rect">
            <a:avLst/>
          </a:prstGeom>
          <a:noFill/>
          <a:ln w="28575">
            <a:solidFill>
              <a:srgbClr val="51767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Rectangle 20"/>
          <p:cNvSpPr/>
          <p:nvPr/>
        </p:nvSpPr>
        <p:spPr bwMode="auto">
          <a:xfrm>
            <a:off x="4596374" y="4565484"/>
            <a:ext cx="2636838" cy="880373"/>
          </a:xfrm>
          <a:prstGeom prst="rect">
            <a:avLst/>
          </a:prstGeom>
          <a:noFill/>
          <a:ln w="28575">
            <a:solidFill>
              <a:srgbClr val="51767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ight Brace 15"/>
          <p:cNvSpPr/>
          <p:nvPr/>
        </p:nvSpPr>
        <p:spPr bwMode="auto">
          <a:xfrm>
            <a:off x="7263920" y="2208900"/>
            <a:ext cx="334962" cy="3223690"/>
          </a:xfrm>
          <a:prstGeom prst="rightBrace">
            <a:avLst/>
          </a:prstGeom>
          <a:ln>
            <a:solidFill>
              <a:srgbClr val="51767F"/>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 Box 6"/>
          <p:cNvSpPr txBox="1">
            <a:spLocks noChangeArrowheads="1"/>
          </p:cNvSpPr>
          <p:nvPr/>
        </p:nvSpPr>
        <p:spPr bwMode="auto">
          <a:xfrm>
            <a:off x="7678737" y="3403934"/>
            <a:ext cx="2703512" cy="861774"/>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a:ea typeface="+mn-ea"/>
                <a:cs typeface="+mn-cs"/>
              </a:rPr>
              <a:t>Tamoxifen+OFS x 5y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70C0"/>
                </a:solidFill>
                <a:effectLst/>
                <a:uLnTx/>
                <a:uFillTx/>
                <a:latin typeface="Arial"/>
                <a:ea typeface="+mn-ea"/>
                <a:cs typeface="+mn-cs"/>
              </a:rPr>
              <a:t>Exemestane+OFS x 5y</a:t>
            </a:r>
          </a:p>
        </p:txBody>
      </p:sp>
      <p:sp>
        <p:nvSpPr>
          <p:cNvPr id="18" name="Rectangle 2"/>
          <p:cNvSpPr txBox="1">
            <a:spLocks noChangeArrowheads="1"/>
          </p:cNvSpPr>
          <p:nvPr/>
        </p:nvSpPr>
        <p:spPr bwMode="auto">
          <a:xfrm>
            <a:off x="7678766" y="2543670"/>
            <a:ext cx="2623434" cy="73364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767F"/>
                </a:solidFill>
                <a:effectLst/>
                <a:uLnTx/>
                <a:uFillTx/>
                <a:latin typeface="Arial"/>
                <a:ea typeface="+mn-ea"/>
                <a:cs typeface="+mn-cs"/>
              </a:rPr>
              <a:t>AI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1767F"/>
                </a:solidFill>
                <a:effectLst/>
                <a:uLnTx/>
                <a:uFillTx/>
                <a:latin typeface="Arial"/>
                <a:ea typeface="+mn-ea"/>
                <a:cs typeface="+mn-cs"/>
              </a:rPr>
              <a:t>(N=4690)</a:t>
            </a:r>
          </a:p>
        </p:txBody>
      </p:sp>
      <p:sp>
        <p:nvSpPr>
          <p:cNvPr id="24" name="Rectangle 20"/>
          <p:cNvSpPr/>
          <p:nvPr/>
        </p:nvSpPr>
        <p:spPr bwMode="auto">
          <a:xfrm>
            <a:off x="7665362" y="3378998"/>
            <a:ext cx="2636838" cy="880373"/>
          </a:xfrm>
          <a:prstGeom prst="rect">
            <a:avLst/>
          </a:prstGeom>
          <a:noFill/>
          <a:ln w="28575">
            <a:solidFill>
              <a:srgbClr val="51767F"/>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Rectangle 2"/>
          <p:cNvSpPr txBox="1">
            <a:spLocks noChangeArrowheads="1"/>
          </p:cNvSpPr>
          <p:nvPr/>
        </p:nvSpPr>
        <p:spPr bwMode="auto">
          <a:xfrm>
            <a:off x="1663786" y="1750947"/>
            <a:ext cx="2058419" cy="365368"/>
          </a:xfrm>
          <a:prstGeom prst="rect">
            <a:avLst/>
          </a:prstGeom>
          <a:noFill/>
          <a:ln w="9525">
            <a:noFill/>
            <a:miter lim="800000"/>
            <a:headEnd/>
            <a:tailEnd/>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Enrolled: Nov’03-Apr’11</a:t>
            </a:r>
          </a:p>
        </p:txBody>
      </p:sp>
      <p:sp>
        <p:nvSpPr>
          <p:cNvPr id="26" name="Rectangle 2"/>
          <p:cNvSpPr txBox="1">
            <a:spLocks noChangeArrowheads="1"/>
          </p:cNvSpPr>
          <p:nvPr/>
        </p:nvSpPr>
        <p:spPr bwMode="auto">
          <a:xfrm>
            <a:off x="7859067" y="4370943"/>
            <a:ext cx="2309067" cy="365368"/>
          </a:xfrm>
          <a:prstGeom prst="rect">
            <a:avLst/>
          </a:prstGeom>
          <a:noFill/>
          <a:ln w="9525">
            <a:noFill/>
            <a:miter lim="800000"/>
            <a:headEnd/>
            <a:tailEnd/>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1767F"/>
                </a:solidFill>
                <a:effectLst/>
                <a:uLnTx/>
                <a:uFillTx/>
                <a:latin typeface="Arial" pitchFamily="34" charset="0"/>
                <a:ea typeface="+mn-ea"/>
                <a:cs typeface="Arial" panose="020B0604020202020204" pitchFamily="34" charset="0"/>
              </a:rPr>
              <a:t>Median follow-up 13 years</a:t>
            </a:r>
          </a:p>
        </p:txBody>
      </p:sp>
      <p:sp>
        <p:nvSpPr>
          <p:cNvPr id="29" name="TextBox 25">
            <a:extLst>
              <a:ext uri="{FF2B5EF4-FFF2-40B4-BE49-F238E27FC236}">
                <a16:creationId xmlns:a16="http://schemas.microsoft.com/office/drawing/2014/main" id="{7369DAA3-8603-4241-B4E6-AD2932084B5C}"/>
              </a:ext>
            </a:extLst>
          </p:cNvPr>
          <p:cNvSpPr txBox="1">
            <a:spLocks noChangeArrowheads="1"/>
          </p:cNvSpPr>
          <p:nvPr/>
        </p:nvSpPr>
        <p:spPr bwMode="auto">
          <a:xfrm>
            <a:off x="1546890" y="3991085"/>
            <a:ext cx="2743200" cy="13849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Premenopausal HR+</a:t>
            </a:r>
          </a:p>
          <a:p>
            <a:pPr marL="112713" marR="0" lvl="0" indent="-112713"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≤12 wks after surgery</a:t>
            </a:r>
          </a:p>
          <a:p>
            <a:pPr marL="112713" marR="0" lvl="0" indent="-112713"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No chemo </a:t>
            </a:r>
            <a:r>
              <a:rPr kumimoji="0" lang="en-US" altLang="it-CH" sz="1200" b="0" i="0" u="none" strike="noStrike" kern="1200" cap="none" spc="0" normalizeH="0" baseline="0" noProof="0" dirty="0">
                <a:ln>
                  <a:noFill/>
                </a:ln>
                <a:solidFill>
                  <a:prstClr val="black"/>
                </a:solidFill>
                <a:effectLst/>
                <a:uLnTx/>
                <a:uFillTx/>
                <a:latin typeface="Arial"/>
                <a:ea typeface="+mn-ea"/>
                <a:cs typeface="+mn-cs"/>
              </a:rPr>
              <a:t>(N=1419)</a:t>
            </a:r>
            <a:endParaRPr kumimoji="0" lang="en-US" altLang="it-CH"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a:t>
            </a:r>
            <a:r>
              <a:rPr kumimoji="0" lang="en-US" altLang="it-CH" sz="1400" b="0" i="1" u="none" strike="noStrike" kern="1200" cap="none" spc="0" normalizeH="0" baseline="0" noProof="0" dirty="0">
                <a:ln>
                  <a:noFill/>
                </a:ln>
                <a:solidFill>
                  <a:prstClr val="black"/>
                </a:solidFill>
                <a:effectLst/>
                <a:uLnTx/>
                <a:uFillTx/>
                <a:latin typeface="Arial"/>
                <a:ea typeface="+mn-ea"/>
                <a:cs typeface="+mn-cs"/>
              </a:rPr>
              <a:t>OR</a:t>
            </a:r>
            <a:endParaRPr kumimoji="0" lang="en-US" altLang="it-CH" sz="1000" b="0" i="0" u="none" strike="noStrike" kern="1200" cap="none" spc="0" normalizeH="0" baseline="0" noProof="0" dirty="0">
              <a:ln>
                <a:noFill/>
              </a:ln>
              <a:solidFill>
                <a:prstClr val="black"/>
              </a:solidFill>
              <a:effectLst/>
              <a:uLnTx/>
              <a:uFillTx/>
              <a:latin typeface="Arial"/>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Remain premenopausal           ≤8 mos after chemo </a:t>
            </a:r>
            <a:r>
              <a:rPr kumimoji="0" lang="en-US" altLang="it-CH" sz="1200" b="0" i="0" u="none" strike="noStrike" kern="1200" cap="none" spc="0" normalizeH="0" baseline="0" noProof="0" dirty="0">
                <a:ln>
                  <a:noFill/>
                </a:ln>
                <a:solidFill>
                  <a:prstClr val="black"/>
                </a:solidFill>
                <a:effectLst/>
                <a:uLnTx/>
                <a:uFillTx/>
                <a:latin typeface="Arial"/>
                <a:ea typeface="+mn-ea"/>
                <a:cs typeface="+mn-cs"/>
              </a:rPr>
              <a:t>(N=1628) </a:t>
            </a:r>
          </a:p>
        </p:txBody>
      </p:sp>
      <p:sp>
        <p:nvSpPr>
          <p:cNvPr id="30" name="TextBox 26">
            <a:extLst>
              <a:ext uri="{FF2B5EF4-FFF2-40B4-BE49-F238E27FC236}">
                <a16:creationId xmlns:a16="http://schemas.microsoft.com/office/drawing/2014/main" id="{2CA4CA2B-2579-4626-8260-7F5DA6FE5A3B}"/>
              </a:ext>
            </a:extLst>
          </p:cNvPr>
          <p:cNvSpPr txBox="1">
            <a:spLocks noChangeArrowheads="1"/>
          </p:cNvSpPr>
          <p:nvPr/>
        </p:nvSpPr>
        <p:spPr bwMode="auto">
          <a:xfrm>
            <a:off x="1546892" y="2193370"/>
            <a:ext cx="2743200" cy="120802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Premenopausal HR+</a:t>
            </a:r>
          </a:p>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≤12 wks after surgery</a:t>
            </a:r>
          </a:p>
          <a:p>
            <a:pPr marL="0" marR="0" lvl="0" indent="0" algn="l" defTabSz="914400" rtl="0" eaLnBrk="1" fontAlgn="auto" latinLnBrk="0" hangingPunct="1">
              <a:lnSpc>
                <a:spcPct val="100000"/>
              </a:lnSpc>
              <a:spcBef>
                <a:spcPts val="0"/>
              </a:spcBef>
              <a:spcAft>
                <a:spcPts val="300"/>
              </a:spcAft>
              <a:buClrTx/>
              <a:buSzTx/>
              <a:buFont typeface="Arial"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Planned OFS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No planned chemo </a:t>
            </a:r>
            <a:r>
              <a:rPr kumimoji="0" lang="en-US" altLang="it-CH" sz="1200" b="0" i="0" u="none" strike="noStrike" kern="1200" cap="none" spc="0" normalizeH="0" baseline="0" noProof="0" dirty="0">
                <a:ln>
                  <a:noFill/>
                </a:ln>
                <a:solidFill>
                  <a:prstClr val="black"/>
                </a:solidFill>
                <a:effectLst/>
                <a:uLnTx/>
                <a:uFillTx/>
                <a:latin typeface="Arial"/>
                <a:ea typeface="+mn-ea"/>
                <a:cs typeface="+mn-cs"/>
              </a:rPr>
              <a:t>(N=1053)</a:t>
            </a:r>
            <a:endParaRPr kumimoji="0" lang="en-US" altLang="it-CH"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a:t>
            </a:r>
            <a:r>
              <a:rPr kumimoji="0" lang="en-US" altLang="it-CH" sz="1400" b="0" i="1" u="none" strike="noStrike" kern="1200" cap="none" spc="0" normalizeH="0" baseline="0" noProof="0" dirty="0">
                <a:ln>
                  <a:noFill/>
                </a:ln>
                <a:solidFill>
                  <a:prstClr val="black"/>
                </a:solidFill>
                <a:effectLst/>
                <a:uLnTx/>
                <a:uFillTx/>
                <a:latin typeface="Arial"/>
                <a:ea typeface="+mn-ea"/>
                <a:cs typeface="+mn-cs"/>
              </a:rPr>
              <a:t>OR</a:t>
            </a:r>
            <a:r>
              <a:rPr kumimoji="0" lang="en-US" altLang="it-CH" sz="1400" b="0" i="0" u="none" strike="noStrike" kern="1200" cap="none" spc="0" normalizeH="0" baseline="0" noProof="0" dirty="0">
                <a:ln>
                  <a:noFill/>
                </a:ln>
                <a:solidFill>
                  <a:prstClr val="black"/>
                </a:solidFill>
                <a:effectLst/>
                <a:uLnTx/>
                <a:uFillTx/>
                <a:latin typeface="Arial"/>
                <a:ea typeface="+mn-ea"/>
                <a:cs typeface="+mn-cs"/>
              </a:rPr>
              <a:t> planned chemo </a:t>
            </a:r>
            <a:r>
              <a:rPr kumimoji="0" lang="en-US" altLang="it-CH" sz="1200" b="0" i="0" u="none" strike="noStrike" kern="1200" cap="none" spc="0" normalizeH="0" baseline="0" noProof="0" dirty="0">
                <a:ln>
                  <a:noFill/>
                </a:ln>
                <a:solidFill>
                  <a:prstClr val="black"/>
                </a:solidFill>
                <a:effectLst/>
                <a:uLnTx/>
                <a:uFillTx/>
                <a:latin typeface="Arial"/>
                <a:ea typeface="+mn-ea"/>
                <a:cs typeface="+mn-cs"/>
              </a:rPr>
              <a:t>(N=1607)</a:t>
            </a:r>
            <a:endParaRPr kumimoji="0" lang="en-US" altLang="it-CH"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3EFB5FCF-1832-4880-AEFB-37A7B46D868A}"/>
              </a:ext>
            </a:extLst>
          </p:cNvPr>
          <p:cNvGrpSpPr/>
          <p:nvPr/>
        </p:nvGrpSpPr>
        <p:grpSpPr>
          <a:xfrm>
            <a:off x="4025970" y="1777356"/>
            <a:ext cx="581263" cy="3709350"/>
            <a:chOff x="2445406" y="920106"/>
            <a:chExt cx="581263" cy="3709350"/>
          </a:xfrm>
        </p:grpSpPr>
        <p:sp>
          <p:nvSpPr>
            <p:cNvPr id="31" name="Text Box 4">
              <a:extLst>
                <a:ext uri="{FF2B5EF4-FFF2-40B4-BE49-F238E27FC236}">
                  <a16:creationId xmlns:a16="http://schemas.microsoft.com/office/drawing/2014/main" id="{8CC19C6C-3A6F-4E11-9734-4F3EFCECE726}"/>
                </a:ext>
              </a:extLst>
            </p:cNvPr>
            <p:cNvSpPr txBox="1">
              <a:spLocks noChangeArrowheads="1"/>
            </p:cNvSpPr>
            <p:nvPr/>
          </p:nvSpPr>
          <p:spPr bwMode="auto">
            <a:xfrm>
              <a:off x="2445406" y="920106"/>
              <a:ext cx="312906" cy="1754326"/>
            </a:xfrm>
            <a:prstGeom prst="rect">
              <a:avLst/>
            </a:prstGeom>
            <a:solidFill>
              <a:srgbClr val="709AA4"/>
            </a:solidFill>
            <a:ln w="9525">
              <a:solidFill>
                <a:srgbClr val="364E54"/>
              </a:solid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A</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N</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D</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O</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M</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I</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Z</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E</a:t>
              </a:r>
              <a:endParaRPr kumimoji="0" lang="en-US" altLang="en-US" sz="11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32" name="Straight Arrow Connector 31">
              <a:extLst>
                <a:ext uri="{FF2B5EF4-FFF2-40B4-BE49-F238E27FC236}">
                  <a16:creationId xmlns:a16="http://schemas.microsoft.com/office/drawing/2014/main" id="{61BA59CD-5B63-4B90-85DE-7043A3014720}"/>
                </a:ext>
              </a:extLst>
            </p:cNvPr>
            <p:cNvCxnSpPr/>
            <p:nvPr/>
          </p:nvCxnSpPr>
          <p:spPr>
            <a:xfrm>
              <a:off x="2786957" y="1499052"/>
              <a:ext cx="2397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F938801-52C6-407D-8474-C3BCB4420B7F}"/>
                </a:ext>
              </a:extLst>
            </p:cNvPr>
            <p:cNvCxnSpPr/>
            <p:nvPr/>
          </p:nvCxnSpPr>
          <p:spPr>
            <a:xfrm>
              <a:off x="2786957" y="2008822"/>
              <a:ext cx="2397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 Box 4">
              <a:extLst>
                <a:ext uri="{FF2B5EF4-FFF2-40B4-BE49-F238E27FC236}">
                  <a16:creationId xmlns:a16="http://schemas.microsoft.com/office/drawing/2014/main" id="{9B64F5CD-E342-4742-BE54-A5DF4AC47903}"/>
                </a:ext>
              </a:extLst>
            </p:cNvPr>
            <p:cNvSpPr txBox="1">
              <a:spLocks noChangeArrowheads="1"/>
            </p:cNvSpPr>
            <p:nvPr/>
          </p:nvSpPr>
          <p:spPr bwMode="auto">
            <a:xfrm>
              <a:off x="2445406" y="2875130"/>
              <a:ext cx="312906" cy="1754326"/>
            </a:xfrm>
            <a:prstGeom prst="rect">
              <a:avLst/>
            </a:prstGeom>
            <a:solidFill>
              <a:srgbClr val="709AA4"/>
            </a:solidFill>
            <a:ln w="9525">
              <a:solidFill>
                <a:srgbClr val="364E54"/>
              </a:solid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A</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N</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D</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O</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M</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I</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Z</a:t>
              </a:r>
              <a:br>
                <a:rPr kumimoji="0" lang="en-US" altLang="en-US" sz="1200" b="1" i="0" u="none" strike="noStrike" kern="1200" cap="none" spc="0" normalizeH="0" baseline="0" noProof="0" dirty="0">
                  <a:ln>
                    <a:noFill/>
                  </a:ln>
                  <a:solidFill>
                    <a:prstClr val="white"/>
                  </a:solidFill>
                  <a:effectLst/>
                  <a:uLnTx/>
                  <a:uFillTx/>
                  <a:latin typeface="Arial"/>
                  <a:ea typeface="+mn-ea"/>
                  <a:cs typeface="+mn-cs"/>
                </a:rPr>
              </a:br>
              <a:r>
                <a:rPr kumimoji="0" lang="en-US" altLang="en-US" sz="1200" b="1" i="0" u="none" strike="noStrike" kern="1200" cap="none" spc="0" normalizeH="0" baseline="0" noProof="0" dirty="0">
                  <a:ln>
                    <a:noFill/>
                  </a:ln>
                  <a:solidFill>
                    <a:prstClr val="white"/>
                  </a:solidFill>
                  <a:effectLst/>
                  <a:uLnTx/>
                  <a:uFillTx/>
                  <a:latin typeface="Arial"/>
                  <a:ea typeface="+mn-ea"/>
                  <a:cs typeface="+mn-cs"/>
                </a:rPr>
                <a:t>E</a:t>
              </a:r>
              <a:endParaRPr kumimoji="0" lang="en-US" altLang="en-US" sz="11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35" name="Straight Arrow Connector 34">
              <a:extLst>
                <a:ext uri="{FF2B5EF4-FFF2-40B4-BE49-F238E27FC236}">
                  <a16:creationId xmlns:a16="http://schemas.microsoft.com/office/drawing/2014/main" id="{82DF6EB2-946C-48B2-8E5F-8B8882CEE52B}"/>
                </a:ext>
              </a:extLst>
            </p:cNvPr>
            <p:cNvCxnSpPr/>
            <p:nvPr/>
          </p:nvCxnSpPr>
          <p:spPr>
            <a:xfrm>
              <a:off x="2785643" y="3951317"/>
              <a:ext cx="2381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D44656F-B908-4D3B-977C-AA5DC85757DD}"/>
                </a:ext>
              </a:extLst>
            </p:cNvPr>
            <p:cNvCxnSpPr/>
            <p:nvPr/>
          </p:nvCxnSpPr>
          <p:spPr>
            <a:xfrm>
              <a:off x="2785643" y="4398603"/>
              <a:ext cx="2381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2212ED8B-F6CF-42C2-9AB1-36B52A8AF727}"/>
                </a:ext>
              </a:extLst>
            </p:cNvPr>
            <p:cNvCxnSpPr/>
            <p:nvPr/>
          </p:nvCxnSpPr>
          <p:spPr>
            <a:xfrm>
              <a:off x="2785643" y="3461588"/>
              <a:ext cx="2381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0" name="Rectangle 2">
            <a:extLst>
              <a:ext uri="{FF2B5EF4-FFF2-40B4-BE49-F238E27FC236}">
                <a16:creationId xmlns:a16="http://schemas.microsoft.com/office/drawing/2014/main" id="{569B57E9-9604-4452-8F1B-973E3594F6B4}"/>
              </a:ext>
            </a:extLst>
          </p:cNvPr>
          <p:cNvSpPr txBox="1">
            <a:spLocks noChangeArrowheads="1"/>
          </p:cNvSpPr>
          <p:nvPr/>
        </p:nvSpPr>
        <p:spPr bwMode="auto">
          <a:xfrm>
            <a:off x="4550435" y="3536467"/>
            <a:ext cx="5957062" cy="494643"/>
          </a:xfrm>
          <a:prstGeom prst="rect">
            <a:avLst/>
          </a:prstGeom>
          <a:noFill/>
          <a:ln w="9525">
            <a:noFill/>
            <a:miter lim="800000"/>
            <a:headEnd/>
            <a:tailEnd/>
          </a:ln>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364E54"/>
                </a:solidFill>
                <a:effectLst>
                  <a:outerShdw blurRad="38100" dist="38100" dir="2700000" algn="tl">
                    <a:srgbClr val="000000">
                      <a:alpha val="43137"/>
                    </a:srgbClr>
                  </a:outerShdw>
                </a:effectLst>
                <a:uLnTx/>
                <a:uFillTx/>
                <a:latin typeface="Arial Narrow"/>
                <a:ea typeface="+mn-ea"/>
                <a:cs typeface="+mn-cs"/>
              </a:rPr>
              <a:t>SOFT</a:t>
            </a:r>
            <a:r>
              <a:rPr kumimoji="0" lang="en-US" sz="2000" b="1" i="0" u="none" strike="noStrike" kern="1200" cap="small" spc="0" normalizeH="0" baseline="0" noProof="0" dirty="0">
                <a:ln>
                  <a:noFill/>
                </a:ln>
                <a:solidFill>
                  <a:srgbClr val="000000"/>
                </a:solidFill>
                <a:effectLst/>
                <a:uLnTx/>
                <a:uFillTx/>
                <a:latin typeface="Arial Narrow"/>
                <a:ea typeface="+mn-ea"/>
                <a:cs typeface="+mn-cs"/>
              </a:rPr>
              <a:t> </a:t>
            </a:r>
            <a:r>
              <a:rPr kumimoji="0" lang="en-US" sz="1800" b="1" i="0" u="none" strike="noStrike" kern="1200" cap="small" spc="0" normalizeH="0" baseline="0" noProof="0" dirty="0">
                <a:ln>
                  <a:noFill/>
                </a:ln>
                <a:solidFill>
                  <a:srgbClr val="000000"/>
                </a:solidFill>
                <a:effectLst/>
                <a:uLnTx/>
                <a:uFillTx/>
                <a:latin typeface="Arial Narrow"/>
                <a:ea typeface="+mn-ea"/>
                <a:cs typeface="+mn-cs"/>
              </a:rPr>
              <a:t>(N=3066)</a:t>
            </a:r>
            <a:endParaRPr kumimoji="0" lang="en-US" sz="2000" b="1" i="0" u="none" strike="noStrike" kern="1200" cap="small" spc="0" normalizeH="0" baseline="0" noProof="0" dirty="0">
              <a:ln>
                <a:noFill/>
              </a:ln>
              <a:solidFill>
                <a:srgbClr val="000000"/>
              </a:solidFill>
              <a:effectLst/>
              <a:uLnTx/>
              <a:uFillTx/>
              <a:latin typeface="Arial Narrow"/>
              <a:ea typeface="+mn-ea"/>
              <a:cs typeface="+mn-cs"/>
            </a:endParaRPr>
          </a:p>
        </p:txBody>
      </p:sp>
      <p:sp>
        <p:nvSpPr>
          <p:cNvPr id="41" name="Rectangle 2">
            <a:extLst>
              <a:ext uri="{FF2B5EF4-FFF2-40B4-BE49-F238E27FC236}">
                <a16:creationId xmlns:a16="http://schemas.microsoft.com/office/drawing/2014/main" id="{457C9581-E698-4ECB-9212-CB194740E314}"/>
              </a:ext>
            </a:extLst>
          </p:cNvPr>
          <p:cNvSpPr txBox="1">
            <a:spLocks noChangeArrowheads="1"/>
          </p:cNvSpPr>
          <p:nvPr/>
        </p:nvSpPr>
        <p:spPr bwMode="auto">
          <a:xfrm>
            <a:off x="4550450" y="1600204"/>
            <a:ext cx="5298413" cy="494643"/>
          </a:xfrm>
          <a:prstGeom prst="rect">
            <a:avLst/>
          </a:prstGeom>
          <a:noFill/>
          <a:ln w="9525">
            <a:noFill/>
            <a:miter lim="800000"/>
            <a:headEnd/>
            <a:tailEnd/>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364E54"/>
                </a:solidFill>
                <a:effectLst>
                  <a:outerShdw blurRad="38100" dist="38100" dir="2700000" algn="tl">
                    <a:srgbClr val="000000">
                      <a:alpha val="43137"/>
                    </a:srgbClr>
                  </a:outerShdw>
                </a:effectLst>
                <a:uLnTx/>
                <a:uFillTx/>
                <a:latin typeface="Arial Narrow"/>
                <a:ea typeface="+mn-ea"/>
                <a:cs typeface="+mn-cs"/>
              </a:rPr>
              <a:t>TEXT</a:t>
            </a:r>
            <a:r>
              <a:rPr kumimoji="0" lang="en-US" sz="2000" b="1" i="0" u="none" strike="noStrike" kern="1200" cap="small" spc="0" normalizeH="0" baseline="0" noProof="0" dirty="0">
                <a:ln>
                  <a:noFill/>
                </a:ln>
                <a:solidFill>
                  <a:srgbClr val="000000"/>
                </a:solidFill>
                <a:effectLst/>
                <a:uLnTx/>
                <a:uFillTx/>
                <a:latin typeface="Arial Narrow"/>
                <a:ea typeface="+mn-ea"/>
                <a:cs typeface="+mn-cs"/>
              </a:rPr>
              <a:t> </a:t>
            </a:r>
            <a:r>
              <a:rPr kumimoji="0" lang="en-US" sz="1800" b="1" i="0" u="none" strike="noStrike" kern="1200" cap="small" spc="0" normalizeH="0" baseline="0" noProof="0" dirty="0">
                <a:ln>
                  <a:noFill/>
                </a:ln>
                <a:solidFill>
                  <a:srgbClr val="000000"/>
                </a:solidFill>
                <a:effectLst/>
                <a:uLnTx/>
                <a:uFillTx/>
                <a:latin typeface="Arial Narrow"/>
                <a:ea typeface="+mn-ea"/>
                <a:cs typeface="+mn-cs"/>
              </a:rPr>
              <a:t>(N=2672)</a:t>
            </a:r>
            <a:endParaRPr kumimoji="0" lang="en-US" sz="2000" b="1" i="0" u="none" strike="noStrike" kern="1200" cap="small" spc="0" normalizeH="0" baseline="0" noProof="0" dirty="0">
              <a:ln>
                <a:noFill/>
              </a:ln>
              <a:solidFill>
                <a:srgbClr val="000000"/>
              </a:solidFill>
              <a:effectLst/>
              <a:uLnTx/>
              <a:uFillTx/>
              <a:latin typeface="Arial Narrow"/>
              <a:ea typeface="+mn-ea"/>
              <a:cs typeface="+mn-cs"/>
            </a:endParaRPr>
          </a:p>
        </p:txBody>
      </p:sp>
      <p:sp>
        <p:nvSpPr>
          <p:cNvPr id="28" name="Rectangle 40">
            <a:extLst>
              <a:ext uri="{FF2B5EF4-FFF2-40B4-BE49-F238E27FC236}">
                <a16:creationId xmlns:a16="http://schemas.microsoft.com/office/drawing/2014/main" id="{A5C2E4F2-558C-43E4-A000-00BC0FB4E8C0}"/>
              </a:ext>
            </a:extLst>
          </p:cNvPr>
          <p:cNvSpPr>
            <a:spLocks noChangeArrowheads="1"/>
          </p:cNvSpPr>
          <p:nvPr/>
        </p:nvSpPr>
        <p:spPr bwMode="auto">
          <a:xfrm>
            <a:off x="7741920" y="5321715"/>
            <a:ext cx="2926080"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Arial"/>
                <a:ea typeface="+mn-ea"/>
                <a:cs typeface="+mn-cs"/>
              </a:rPr>
              <a:t>OFS=ovarian function </a:t>
            </a:r>
            <a:r>
              <a:rPr kumimoji="0" lang="en-US" altLang="it-CH" sz="1100" b="0" i="0" u="none" strike="noStrike" kern="1200" cap="none" spc="0" normalizeH="0" baseline="0" noProof="0" dirty="0">
                <a:ln>
                  <a:noFill/>
                </a:ln>
                <a:solidFill>
                  <a:prstClr val="black"/>
                </a:solidFill>
                <a:effectLst/>
                <a:uLnTx/>
                <a:uFillTx/>
                <a:latin typeface="Arial"/>
                <a:ea typeface="+mn-ea"/>
                <a:cs typeface="+mn-cs"/>
              </a:rPr>
              <a:t>suppression, by GnRH analogue triptorelin or oophorectomy</a:t>
            </a:r>
          </a:p>
        </p:txBody>
      </p:sp>
      <p:sp>
        <p:nvSpPr>
          <p:cNvPr id="4" name="TextBox 2">
            <a:extLst>
              <a:ext uri="{FF2B5EF4-FFF2-40B4-BE49-F238E27FC236}">
                <a16:creationId xmlns:a16="http://schemas.microsoft.com/office/drawing/2014/main" id="{75C4D7D9-D005-DAFC-68BD-E6F8E2539C18}"/>
              </a:ext>
            </a:extLst>
          </p:cNvPr>
          <p:cNvSpPr txBox="1">
            <a:spLocks noChangeArrowheads="1"/>
          </p:cNvSpPr>
          <p:nvPr/>
        </p:nvSpPr>
        <p:spPr bwMode="auto">
          <a:xfrm>
            <a:off x="1916113" y="6169026"/>
            <a:ext cx="8386087"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Lucida Sans Unicode" panose="020B0602030504020204" pitchFamily="34" charset="0"/>
              </a:rPr>
              <a:t>Pagani et al.  NEJM 2014; Francis et al.  NEJM 2014, Regan SABCS 2021</a:t>
            </a:r>
          </a:p>
        </p:txBody>
      </p:sp>
      <p:sp>
        <p:nvSpPr>
          <p:cNvPr id="5" name="Rectangle 27">
            <a:extLst>
              <a:ext uri="{FF2B5EF4-FFF2-40B4-BE49-F238E27FC236}">
                <a16:creationId xmlns:a16="http://schemas.microsoft.com/office/drawing/2014/main" id="{93DC7191-DC34-6607-C4BE-BC55CB1AD22C}"/>
              </a:ext>
            </a:extLst>
          </p:cNvPr>
          <p:cNvSpPr>
            <a:spLocks noChangeArrowheads="1"/>
          </p:cNvSpPr>
          <p:nvPr/>
        </p:nvSpPr>
        <p:spPr bwMode="auto">
          <a:xfrm>
            <a:off x="838200" y="390526"/>
            <a:ext cx="10896600" cy="5238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64" tIns="46033" rIns="92064" bIns="4603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Lucida Sans Unicode" panose="020B0602030504020204" pitchFamily="34" charset="0"/>
              </a:rPr>
              <a:t>SOFT and TEXT</a:t>
            </a:r>
          </a:p>
        </p:txBody>
      </p:sp>
    </p:spTree>
    <p:extLst>
      <p:ext uri="{BB962C8B-B14F-4D97-AF65-F5344CB8AC3E}">
        <p14:creationId xmlns:p14="http://schemas.microsoft.com/office/powerpoint/2010/main" val="1572685312"/>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E5956-9BDE-4E9D-A1DB-35AA22FBD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816163"/>
            <a:ext cx="3657600" cy="2599981"/>
          </a:xfrm>
          <a:prstGeom prst="rect">
            <a:avLst/>
          </a:prstGeom>
        </p:spPr>
      </p:pic>
      <p:pic>
        <p:nvPicPr>
          <p:cNvPr id="5" name="Picture 4">
            <a:extLst>
              <a:ext uri="{FF2B5EF4-FFF2-40B4-BE49-F238E27FC236}">
                <a16:creationId xmlns:a16="http://schemas.microsoft.com/office/drawing/2014/main" id="{7262C16D-E040-4185-8285-3EC1DF5BD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816163"/>
            <a:ext cx="3657600" cy="2599981"/>
          </a:xfrm>
          <a:prstGeom prst="rect">
            <a:avLst/>
          </a:prstGeom>
        </p:spPr>
      </p:pic>
      <p:sp>
        <p:nvSpPr>
          <p:cNvPr id="9" name="TextBox 8">
            <a:extLst>
              <a:ext uri="{FF2B5EF4-FFF2-40B4-BE49-F238E27FC236}">
                <a16:creationId xmlns:a16="http://schemas.microsoft.com/office/drawing/2014/main" id="{88303DA4-7ADF-4AF0-9527-729A0B1B70E8}"/>
              </a:ext>
            </a:extLst>
          </p:cNvPr>
          <p:cNvSpPr txBox="1"/>
          <p:nvPr/>
        </p:nvSpPr>
        <p:spPr>
          <a:xfrm rot="16200000">
            <a:off x="1432773" y="2930108"/>
            <a:ext cx="1508760" cy="138499"/>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Distant recurrence-free (%)</a:t>
            </a:r>
          </a:p>
        </p:txBody>
      </p:sp>
      <p:sp>
        <p:nvSpPr>
          <p:cNvPr id="10" name="TextBox 9">
            <a:extLst>
              <a:ext uri="{FF2B5EF4-FFF2-40B4-BE49-F238E27FC236}">
                <a16:creationId xmlns:a16="http://schemas.microsoft.com/office/drawing/2014/main" id="{71411DD7-543A-4DA2-8E43-EC02AD1A5AE5}"/>
              </a:ext>
            </a:extLst>
          </p:cNvPr>
          <p:cNvSpPr txBox="1"/>
          <p:nvPr/>
        </p:nvSpPr>
        <p:spPr>
          <a:xfrm rot="16200000">
            <a:off x="5936481" y="2930108"/>
            <a:ext cx="1188720" cy="138499"/>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Surviving (%)</a:t>
            </a:r>
          </a:p>
        </p:txBody>
      </p:sp>
      <p:grpSp>
        <p:nvGrpSpPr>
          <p:cNvPr id="17" name="Group 16">
            <a:extLst>
              <a:ext uri="{FF2B5EF4-FFF2-40B4-BE49-F238E27FC236}">
                <a16:creationId xmlns:a16="http://schemas.microsoft.com/office/drawing/2014/main" id="{C73629CA-AB99-49BB-8030-F0791C8C6E94}"/>
              </a:ext>
            </a:extLst>
          </p:cNvPr>
          <p:cNvGrpSpPr/>
          <p:nvPr/>
        </p:nvGrpSpPr>
        <p:grpSpPr>
          <a:xfrm>
            <a:off x="2410776" y="4068592"/>
            <a:ext cx="3383280" cy="225182"/>
            <a:chOff x="795336" y="3683000"/>
            <a:chExt cx="3383280" cy="225182"/>
          </a:xfrm>
        </p:grpSpPr>
        <p:sp>
          <p:nvSpPr>
            <p:cNvPr id="11" name="TextBox 10">
              <a:extLst>
                <a:ext uri="{FF2B5EF4-FFF2-40B4-BE49-F238E27FC236}">
                  <a16:creationId xmlns:a16="http://schemas.microsoft.com/office/drawing/2014/main" id="{6433F90A-4E2E-41A1-A93A-9A2F528DD4DC}"/>
                </a:ext>
              </a:extLst>
            </p:cNvPr>
            <p:cNvSpPr txBox="1"/>
            <p:nvPr/>
          </p:nvSpPr>
          <p:spPr>
            <a:xfrm>
              <a:off x="1851660" y="3800460"/>
              <a:ext cx="1508760" cy="107722"/>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itchFamily="34" charset="0"/>
                  <a:ea typeface="+mn-ea"/>
                  <a:cs typeface="+mn-cs"/>
                </a:rPr>
                <a:t>Years since randomization</a:t>
              </a:r>
            </a:p>
          </p:txBody>
        </p:sp>
        <p:sp>
          <p:nvSpPr>
            <p:cNvPr id="16" name="TextBox 15">
              <a:extLst>
                <a:ext uri="{FF2B5EF4-FFF2-40B4-BE49-F238E27FC236}">
                  <a16:creationId xmlns:a16="http://schemas.microsoft.com/office/drawing/2014/main" id="{03D3E884-B9AC-4E20-8C5D-02E0CA69528E}"/>
                </a:ext>
              </a:extLst>
            </p:cNvPr>
            <p:cNvSpPr txBox="1"/>
            <p:nvPr/>
          </p:nvSpPr>
          <p:spPr>
            <a:xfrm>
              <a:off x="795336" y="3683000"/>
              <a:ext cx="3383280" cy="92333"/>
            </a:xfrm>
            <a:prstGeom prst="rect">
              <a:avLst/>
            </a:prstGeom>
            <a:solidFill>
              <a:schemeClr val="bg1"/>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rPr>
                <a:t> 0                                                         5		         12</a:t>
              </a:r>
            </a:p>
          </p:txBody>
        </p:sp>
      </p:grpSp>
      <p:grpSp>
        <p:nvGrpSpPr>
          <p:cNvPr id="18" name="Group 17">
            <a:extLst>
              <a:ext uri="{FF2B5EF4-FFF2-40B4-BE49-F238E27FC236}">
                <a16:creationId xmlns:a16="http://schemas.microsoft.com/office/drawing/2014/main" id="{3D405AA8-602E-4A2E-A852-2C4D6DDE9A3D}"/>
              </a:ext>
            </a:extLst>
          </p:cNvPr>
          <p:cNvGrpSpPr/>
          <p:nvPr/>
        </p:nvGrpSpPr>
        <p:grpSpPr>
          <a:xfrm>
            <a:off x="6766560" y="4068592"/>
            <a:ext cx="3383280" cy="225182"/>
            <a:chOff x="795336" y="3683000"/>
            <a:chExt cx="3383280" cy="225182"/>
          </a:xfrm>
        </p:grpSpPr>
        <p:sp>
          <p:nvSpPr>
            <p:cNvPr id="19" name="TextBox 18">
              <a:extLst>
                <a:ext uri="{FF2B5EF4-FFF2-40B4-BE49-F238E27FC236}">
                  <a16:creationId xmlns:a16="http://schemas.microsoft.com/office/drawing/2014/main" id="{6AB03DB3-FE01-4C29-953E-5CCE3D3E67F9}"/>
                </a:ext>
              </a:extLst>
            </p:cNvPr>
            <p:cNvSpPr txBox="1"/>
            <p:nvPr/>
          </p:nvSpPr>
          <p:spPr>
            <a:xfrm>
              <a:off x="1851660" y="3800460"/>
              <a:ext cx="1508760" cy="107722"/>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itchFamily="34" charset="0"/>
                  <a:ea typeface="+mn-ea"/>
                  <a:cs typeface="+mn-cs"/>
                </a:rPr>
                <a:t>Years since randomization</a:t>
              </a:r>
            </a:p>
          </p:txBody>
        </p:sp>
        <p:sp>
          <p:nvSpPr>
            <p:cNvPr id="20" name="TextBox 19">
              <a:extLst>
                <a:ext uri="{FF2B5EF4-FFF2-40B4-BE49-F238E27FC236}">
                  <a16:creationId xmlns:a16="http://schemas.microsoft.com/office/drawing/2014/main" id="{FAE8F986-37F5-4B9A-BD39-BD5E29788515}"/>
                </a:ext>
              </a:extLst>
            </p:cNvPr>
            <p:cNvSpPr txBox="1"/>
            <p:nvPr/>
          </p:nvSpPr>
          <p:spPr>
            <a:xfrm>
              <a:off x="795336" y="3683000"/>
              <a:ext cx="3383280" cy="92333"/>
            </a:xfrm>
            <a:prstGeom prst="rect">
              <a:avLst/>
            </a:prstGeom>
            <a:solidFill>
              <a:schemeClr val="bg1"/>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rPr>
                <a:t> 0                                                         5		        12</a:t>
              </a:r>
            </a:p>
          </p:txBody>
        </p:sp>
      </p:grpSp>
      <p:sp>
        <p:nvSpPr>
          <p:cNvPr id="21" name="TextBox 20">
            <a:extLst>
              <a:ext uri="{FF2B5EF4-FFF2-40B4-BE49-F238E27FC236}">
                <a16:creationId xmlns:a16="http://schemas.microsoft.com/office/drawing/2014/main" id="{AA0F5980-7782-4D01-ABA5-F2EE5F5D8725}"/>
              </a:ext>
            </a:extLst>
          </p:cNvPr>
          <p:cNvSpPr txBox="1"/>
          <p:nvPr/>
        </p:nvSpPr>
        <p:spPr>
          <a:xfrm>
            <a:off x="2438400" y="5184057"/>
            <a:ext cx="731520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Arial" pitchFamily="34" charset="0"/>
                <a:ea typeface="+mn-ea"/>
                <a:cs typeface="+mn-cs"/>
              </a:rPr>
              <a:t>E+OFS</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vs </a:t>
            </a:r>
            <a:r>
              <a:rPr kumimoji="0" lang="en-US" sz="1500" b="0" i="0" u="none" strike="noStrike" kern="1200" cap="none" spc="0" normalizeH="0" baseline="0" noProof="0" dirty="0">
                <a:ln>
                  <a:noFill/>
                </a:ln>
                <a:solidFill>
                  <a:srgbClr val="FF9900"/>
                </a:solidFill>
                <a:effectLst/>
                <a:uLnTx/>
                <a:uFillTx/>
                <a:latin typeface="Arial" pitchFamily="34" charset="0"/>
                <a:ea typeface="+mn-ea"/>
                <a:cs typeface="+mn-cs"/>
              </a:rPr>
              <a:t>T+OFS</a:t>
            </a: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absolute reduction in distant recurrence, 1.8% at 12 years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rPr>
              <a:t>	              absolute reduction in death, 1.0% at 12 years</a:t>
            </a:r>
          </a:p>
        </p:txBody>
      </p:sp>
      <p:graphicFrame>
        <p:nvGraphicFramePr>
          <p:cNvPr id="22" name="Table 4">
            <a:extLst>
              <a:ext uri="{FF2B5EF4-FFF2-40B4-BE49-F238E27FC236}">
                <a16:creationId xmlns:a16="http://schemas.microsoft.com/office/drawing/2014/main" id="{297B388B-8B8C-4626-A61D-104629A13C47}"/>
              </a:ext>
            </a:extLst>
          </p:cNvPr>
          <p:cNvGraphicFramePr>
            <a:graphicFrameLocks noGrp="1"/>
          </p:cNvGraphicFramePr>
          <p:nvPr/>
        </p:nvGraphicFramePr>
        <p:xfrm>
          <a:off x="2103120" y="4366845"/>
          <a:ext cx="3474720" cy="603504"/>
        </p:xfrm>
        <a:graphic>
          <a:graphicData uri="http://schemas.openxmlformats.org/drawingml/2006/table">
            <a:tbl>
              <a:tblPr firstRow="1" bandRow="1">
                <a:tableStyleId>{2D5ABB26-0587-4C30-8999-92F81FD0307C}</a:tableStyleId>
              </a:tblPr>
              <a:tblGrid>
                <a:gridCol w="365760">
                  <a:extLst>
                    <a:ext uri="{9D8B030D-6E8A-4147-A177-3AD203B41FA5}">
                      <a16:colId xmlns:a16="http://schemas.microsoft.com/office/drawing/2014/main" val="4181887183"/>
                    </a:ext>
                  </a:extLst>
                </a:gridCol>
                <a:gridCol w="365760">
                  <a:extLst>
                    <a:ext uri="{9D8B030D-6E8A-4147-A177-3AD203B41FA5}">
                      <a16:colId xmlns:a16="http://schemas.microsoft.com/office/drawing/2014/main" val="1141578759"/>
                    </a:ext>
                  </a:extLst>
                </a:gridCol>
                <a:gridCol w="822960">
                  <a:extLst>
                    <a:ext uri="{9D8B030D-6E8A-4147-A177-3AD203B41FA5}">
                      <a16:colId xmlns:a16="http://schemas.microsoft.com/office/drawing/2014/main" val="712993442"/>
                    </a:ext>
                  </a:extLst>
                </a:gridCol>
                <a:gridCol w="548640">
                  <a:extLst>
                    <a:ext uri="{9D8B030D-6E8A-4147-A177-3AD203B41FA5}">
                      <a16:colId xmlns:a16="http://schemas.microsoft.com/office/drawing/2014/main" val="3269469010"/>
                    </a:ext>
                  </a:extLst>
                </a:gridCol>
                <a:gridCol w="1371600">
                  <a:extLst>
                    <a:ext uri="{9D8B030D-6E8A-4147-A177-3AD203B41FA5}">
                      <a16:colId xmlns:a16="http://schemas.microsoft.com/office/drawing/2014/main" val="2200494958"/>
                    </a:ext>
                  </a:extLst>
                </a:gridCol>
              </a:tblGrid>
              <a:tr h="100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tx1"/>
                        </a:solidFill>
                      </a:endParaRP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6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b="1" dirty="0">
                          <a:solidFill>
                            <a:schemeClr val="tx1"/>
                          </a:solidFill>
                        </a:rPr>
                        <a:t>0-5 years</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6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b="1" dirty="0">
                          <a:solidFill>
                            <a:schemeClr val="tx1"/>
                          </a:solidFill>
                        </a:rPr>
                        <a:t> &gt;5 years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00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tx1"/>
                        </a:solidFill>
                      </a:endParaRP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Recur</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HR (95% CI)</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Recur</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HR (95% CI)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00584">
                <a:tc>
                  <a:txBody>
                    <a:bodyPr/>
                    <a:lstStyle/>
                    <a:p>
                      <a:pPr algn="r"/>
                      <a:r>
                        <a:rPr lang="en-US" sz="600" dirty="0">
                          <a:solidFill>
                            <a:schemeClr val="tx1"/>
                          </a:solidFill>
                        </a:rPr>
                        <a:t>E+OFS: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139</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0.78 (0.63-0.98)</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110</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0.90 (0.70-1.17)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00584">
                <a:tc>
                  <a:txBody>
                    <a:bodyPr/>
                    <a:lstStyle/>
                    <a:p>
                      <a:pPr algn="r"/>
                      <a:r>
                        <a:rPr lang="en-US" sz="600" dirty="0">
                          <a:solidFill>
                            <a:schemeClr val="tx1"/>
                          </a:solidFill>
                        </a:rPr>
                        <a:t>T+OFS: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175</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a:t>
                      </a:r>
                      <a:r>
                        <a:rPr lang="en-US" sz="600" i="1" dirty="0">
                          <a:solidFill>
                            <a:schemeClr val="tx1"/>
                          </a:solidFill>
                        </a:rPr>
                        <a:t>.</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120</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a:t>
                      </a:r>
                      <a:r>
                        <a:rPr lang="en-US" sz="600" i="1" dirty="0">
                          <a:solidFill>
                            <a:schemeClr val="tx1"/>
                          </a:solidFill>
                        </a:rPr>
                        <a: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00584">
                <a:tc>
                  <a:txBody>
                    <a:bodyPr/>
                    <a:lstStyle/>
                    <a:p>
                      <a:pPr algn="r"/>
                      <a:r>
                        <a:rPr lang="en-US" sz="600" dirty="0">
                          <a:solidFill>
                            <a:schemeClr val="tx1"/>
                          </a:solidFill>
                        </a:rPr>
                        <a:t>.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0" dirty="0">
                          <a:solidFill>
                            <a:schemeClr val="tx1"/>
                          </a:solidFill>
                        </a:rPr>
                        <a:t>   .</a:t>
                      </a:r>
                      <a:endParaRPr lang="en-US" sz="600" i="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      .</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     </a:t>
                      </a:r>
                      <a:r>
                        <a:rPr lang="en-US" sz="600" i="0" dirty="0">
                          <a:solidFill>
                            <a:schemeClr val="tx1"/>
                          </a:solidFill>
                        </a:rPr>
                        <a:t>.</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     .</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00584">
                <a:tc>
                  <a:txBody>
                    <a:bodyPr/>
                    <a:lstStyle/>
                    <a:p>
                      <a:pPr algn="r"/>
                      <a:r>
                        <a:rPr lang="en-US" sz="600" dirty="0">
                          <a:solidFill>
                            <a:schemeClr val="tx1"/>
                          </a:solidFill>
                        </a:rPr>
                        <a:t>At risk:</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4690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21535 pyfu</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3947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26891 pyfu</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sp>
        <p:nvSpPr>
          <p:cNvPr id="24" name="TextBox 23">
            <a:extLst>
              <a:ext uri="{FF2B5EF4-FFF2-40B4-BE49-F238E27FC236}">
                <a16:creationId xmlns:a16="http://schemas.microsoft.com/office/drawing/2014/main" id="{B4435789-E9C8-4C61-A36C-0B180FAC681C}"/>
              </a:ext>
            </a:extLst>
          </p:cNvPr>
          <p:cNvSpPr txBox="1"/>
          <p:nvPr/>
        </p:nvSpPr>
        <p:spPr>
          <a:xfrm>
            <a:off x="1524000" y="5850547"/>
            <a:ext cx="1371600" cy="92333"/>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itchFamily="34" charset="0"/>
                <a:ea typeface="+mn-ea"/>
                <a:cs typeface="+mn-cs"/>
              </a:rPr>
              <a:t>pyfu=person-years follow-up</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aphicFrame>
        <p:nvGraphicFramePr>
          <p:cNvPr id="25" name="Table 24">
            <a:extLst>
              <a:ext uri="{FF2B5EF4-FFF2-40B4-BE49-F238E27FC236}">
                <a16:creationId xmlns:a16="http://schemas.microsoft.com/office/drawing/2014/main" id="{22C9987D-C07B-438B-AC91-9CDFB256B70B}"/>
              </a:ext>
            </a:extLst>
          </p:cNvPr>
          <p:cNvGraphicFramePr>
            <a:graphicFrameLocks noGrp="1"/>
          </p:cNvGraphicFramePr>
          <p:nvPr/>
        </p:nvGraphicFramePr>
        <p:xfrm>
          <a:off x="2508870" y="3328119"/>
          <a:ext cx="2315462" cy="477140"/>
        </p:xfrm>
        <a:graphic>
          <a:graphicData uri="http://schemas.openxmlformats.org/drawingml/2006/table">
            <a:tbl>
              <a:tblPr>
                <a:tableStyleId>{5C22544A-7EE6-4342-B048-85BDC9FD1C3A}</a:tableStyleId>
              </a:tblPr>
              <a:tblGrid>
                <a:gridCol w="468374">
                  <a:extLst>
                    <a:ext uri="{9D8B030D-6E8A-4147-A177-3AD203B41FA5}">
                      <a16:colId xmlns:a16="http://schemas.microsoft.com/office/drawing/2014/main" val="2795475898"/>
                    </a:ext>
                  </a:extLst>
                </a:gridCol>
                <a:gridCol w="475488">
                  <a:extLst>
                    <a:ext uri="{9D8B030D-6E8A-4147-A177-3AD203B41FA5}">
                      <a16:colId xmlns:a16="http://schemas.microsoft.com/office/drawing/2014/main" val="1851266718"/>
                    </a:ext>
                  </a:extLst>
                </a:gridCol>
                <a:gridCol w="1005840">
                  <a:extLst>
                    <a:ext uri="{9D8B030D-6E8A-4147-A177-3AD203B41FA5}">
                      <a16:colId xmlns:a16="http://schemas.microsoft.com/office/drawing/2014/main" val="2285149712"/>
                    </a:ext>
                  </a:extLst>
                </a:gridCol>
                <a:gridCol w="365760">
                  <a:extLst>
                    <a:ext uri="{9D8B030D-6E8A-4147-A177-3AD203B41FA5}">
                      <a16:colId xmlns:a16="http://schemas.microsoft.com/office/drawing/2014/main" val="3602925363"/>
                    </a:ext>
                  </a:extLst>
                </a:gridCol>
              </a:tblGrid>
              <a:tr h="91440">
                <a:tc>
                  <a:txBody>
                    <a:bodyPr/>
                    <a:lstStyle/>
                    <a:p>
                      <a:pPr marL="0" marR="0" algn="r">
                        <a:lnSpc>
                          <a:spcPct val="115000"/>
                        </a:lnSpc>
                        <a:spcBef>
                          <a:spcPts val="0"/>
                        </a:spcBef>
                        <a:spcAft>
                          <a:spcPts val="0"/>
                        </a:spcAft>
                      </a:pP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90000"/>
                        </a:lnSpc>
                        <a:spcBef>
                          <a:spcPts val="0"/>
                        </a:spcBef>
                        <a:spcAft>
                          <a:spcPts val="0"/>
                        </a:spcAft>
                      </a:pPr>
                      <a:r>
                        <a:rPr lang="en-US" sz="800" dirty="0">
                          <a:effectLst/>
                        </a:rPr>
                        <a:t> Distant Recur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HR (95%CI)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P</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1542521"/>
                  </a:ext>
                </a:extLst>
              </a:tr>
              <a:tr h="0">
                <a:tc>
                  <a:txBody>
                    <a:bodyPr/>
                    <a:lstStyle/>
                    <a:p>
                      <a:pPr marL="0" marR="0" algn="r">
                        <a:lnSpc>
                          <a:spcPct val="115000"/>
                        </a:lnSpc>
                        <a:spcBef>
                          <a:spcPts val="0"/>
                        </a:spcBef>
                        <a:spcAft>
                          <a:spcPts val="0"/>
                        </a:spcAft>
                      </a:pPr>
                      <a:r>
                        <a:rPr lang="en-US" sz="800" dirty="0">
                          <a:solidFill>
                            <a:srgbClr val="0070C0"/>
                          </a:solidFill>
                          <a:effectLst/>
                        </a:rPr>
                        <a:t>E+OFS</a:t>
                      </a:r>
                      <a:endParaRPr lang="en-US"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rgbClr val="0070C0"/>
                          </a:solidFill>
                          <a:effectLst/>
                        </a:rPr>
                        <a:t>249</a:t>
                      </a:r>
                      <a:endParaRPr lang="en-US"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chemeClr val="tx1"/>
                          </a:solidFill>
                          <a:effectLst/>
                        </a:rPr>
                        <a:t>0.83 (0.70-0.98)</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chemeClr val="tx1"/>
                          </a:solidFill>
                          <a:effectLst/>
                        </a:rPr>
                        <a:t>0.03</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39465921"/>
                  </a:ext>
                </a:extLst>
              </a:tr>
              <a:tr h="0">
                <a:tc>
                  <a:txBody>
                    <a:bodyPr/>
                    <a:lstStyle/>
                    <a:p>
                      <a:pPr marL="0" marR="0" algn="r">
                        <a:lnSpc>
                          <a:spcPct val="115000"/>
                        </a:lnSpc>
                        <a:spcBef>
                          <a:spcPts val="0"/>
                        </a:spcBef>
                        <a:spcAft>
                          <a:spcPts val="0"/>
                        </a:spcAft>
                      </a:pPr>
                      <a:r>
                        <a:rPr lang="en-US" sz="800" b="0" dirty="0">
                          <a:solidFill>
                            <a:schemeClr val="accent2"/>
                          </a:solidFill>
                          <a:effectLst/>
                        </a:rPr>
                        <a:t>T+OFS</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0" dirty="0">
                          <a:solidFill>
                            <a:schemeClr val="accent2"/>
                          </a:solidFill>
                          <a:effectLst/>
                        </a:rPr>
                        <a:t>295</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0" i="1" dirty="0">
                          <a:solidFill>
                            <a:schemeClr val="tx1"/>
                          </a:solidFill>
                          <a:effectLst/>
                          <a:latin typeface="+mn-lt"/>
                          <a:ea typeface="Calibri" panose="020F0502020204030204" pitchFamily="34" charset="0"/>
                          <a:cs typeface="Times New Roman" panose="02020603050405020304" pitchFamily="18" charset="0"/>
                        </a:rPr>
                        <a:t>.</a:t>
                      </a: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0" dirty="0">
                          <a:solidFill>
                            <a:schemeClr val="tx1"/>
                          </a:solidFill>
                          <a:effectLst/>
                        </a:rPr>
                        <a:t>.</a:t>
                      </a:r>
                      <a:endParaRPr lang="en-US" sz="105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74494201"/>
                  </a:ext>
                </a:extLst>
              </a:tr>
            </a:tbl>
          </a:graphicData>
        </a:graphic>
      </p:graphicFrame>
      <p:graphicFrame>
        <p:nvGraphicFramePr>
          <p:cNvPr id="26" name="Table 25">
            <a:extLst>
              <a:ext uri="{FF2B5EF4-FFF2-40B4-BE49-F238E27FC236}">
                <a16:creationId xmlns:a16="http://schemas.microsoft.com/office/drawing/2014/main" id="{C237B0D2-8C9B-4828-B3AE-9C29A748C439}"/>
              </a:ext>
            </a:extLst>
          </p:cNvPr>
          <p:cNvGraphicFramePr>
            <a:graphicFrameLocks noGrp="1"/>
          </p:cNvGraphicFramePr>
          <p:nvPr/>
        </p:nvGraphicFramePr>
        <p:xfrm>
          <a:off x="6853149" y="3418608"/>
          <a:ext cx="2290853" cy="386653"/>
        </p:xfrm>
        <a:graphic>
          <a:graphicData uri="http://schemas.openxmlformats.org/drawingml/2006/table">
            <a:tbl>
              <a:tblPr>
                <a:tableStyleId>{5C22544A-7EE6-4342-B048-85BDC9FD1C3A}</a:tableStyleId>
              </a:tblPr>
              <a:tblGrid>
                <a:gridCol w="462053">
                  <a:extLst>
                    <a:ext uri="{9D8B030D-6E8A-4147-A177-3AD203B41FA5}">
                      <a16:colId xmlns:a16="http://schemas.microsoft.com/office/drawing/2014/main" val="2724326971"/>
                    </a:ext>
                  </a:extLst>
                </a:gridCol>
                <a:gridCol w="457200">
                  <a:extLst>
                    <a:ext uri="{9D8B030D-6E8A-4147-A177-3AD203B41FA5}">
                      <a16:colId xmlns:a16="http://schemas.microsoft.com/office/drawing/2014/main" val="1898494308"/>
                    </a:ext>
                  </a:extLst>
                </a:gridCol>
                <a:gridCol w="1005840">
                  <a:extLst>
                    <a:ext uri="{9D8B030D-6E8A-4147-A177-3AD203B41FA5}">
                      <a16:colId xmlns:a16="http://schemas.microsoft.com/office/drawing/2014/main" val="4078503030"/>
                    </a:ext>
                  </a:extLst>
                </a:gridCol>
                <a:gridCol w="365760">
                  <a:extLst>
                    <a:ext uri="{9D8B030D-6E8A-4147-A177-3AD203B41FA5}">
                      <a16:colId xmlns:a16="http://schemas.microsoft.com/office/drawing/2014/main" val="2664679926"/>
                    </a:ext>
                  </a:extLst>
                </a:gridCol>
              </a:tblGrid>
              <a:tr h="0">
                <a:tc>
                  <a:txBody>
                    <a:bodyPr/>
                    <a:lstStyle/>
                    <a:p>
                      <a:pPr marL="0" marR="0" algn="r">
                        <a:lnSpc>
                          <a:spcPct val="115000"/>
                        </a:lnSpc>
                        <a:spcBef>
                          <a:spcPts val="0"/>
                        </a:spcBef>
                        <a:spcAft>
                          <a:spcPts val="0"/>
                        </a:spcAft>
                      </a:pP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Death</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HR (95%CI)</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P</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463335"/>
                  </a:ext>
                </a:extLst>
              </a:tr>
              <a:tr h="0">
                <a:tc>
                  <a:txBody>
                    <a:bodyPr/>
                    <a:lstStyle/>
                    <a:p>
                      <a:pPr marL="0" marR="0" algn="r">
                        <a:lnSpc>
                          <a:spcPct val="115000"/>
                        </a:lnSpc>
                        <a:spcBef>
                          <a:spcPts val="0"/>
                        </a:spcBef>
                        <a:spcAft>
                          <a:spcPts val="0"/>
                        </a:spcAft>
                      </a:pPr>
                      <a:r>
                        <a:rPr lang="en-US" sz="800" dirty="0">
                          <a:solidFill>
                            <a:srgbClr val="0070C0"/>
                          </a:solidFill>
                          <a:effectLst/>
                        </a:rPr>
                        <a:t>E+OFS</a:t>
                      </a:r>
                      <a:endParaRPr lang="en-US"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rgbClr val="0070C0"/>
                          </a:solidFill>
                          <a:effectLst/>
                        </a:rPr>
                        <a:t>228</a:t>
                      </a:r>
                      <a:endParaRPr lang="en-US" sz="105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chemeClr val="tx1"/>
                          </a:solidFill>
                          <a:effectLst/>
                        </a:rPr>
                        <a:t>0.93 (0.78-1.11)</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solidFill>
                            <a:schemeClr val="tx1"/>
                          </a:solidFill>
                          <a:effectLst/>
                        </a:rPr>
                        <a:t>0.43</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21345711"/>
                  </a:ext>
                </a:extLst>
              </a:tr>
              <a:tr h="0">
                <a:tc>
                  <a:txBody>
                    <a:bodyPr/>
                    <a:lstStyle/>
                    <a:p>
                      <a:pPr marL="0" marR="0" algn="r">
                        <a:lnSpc>
                          <a:spcPct val="115000"/>
                        </a:lnSpc>
                        <a:spcBef>
                          <a:spcPts val="0"/>
                        </a:spcBef>
                        <a:spcAft>
                          <a:spcPts val="0"/>
                        </a:spcAft>
                      </a:pPr>
                      <a:r>
                        <a:rPr lang="en-US" sz="800" b="0" dirty="0">
                          <a:solidFill>
                            <a:schemeClr val="accent2"/>
                          </a:solidFill>
                          <a:effectLst/>
                        </a:rPr>
                        <a:t>T+OFS</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0" dirty="0">
                          <a:solidFill>
                            <a:schemeClr val="accent2"/>
                          </a:solidFill>
                          <a:effectLst/>
                        </a:rPr>
                        <a:t>245</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b="0" i="1" dirty="0">
                          <a:solidFill>
                            <a:schemeClr val="tx1"/>
                          </a:solidFill>
                          <a:effectLst/>
                          <a:latin typeface="+mn-lt"/>
                          <a:ea typeface="Calibri" panose="020F0502020204030204" pitchFamily="34" charset="0"/>
                          <a:cs typeface="Times New Roman" panose="02020603050405020304" pitchFamily="18" charset="0"/>
                        </a:rPr>
                        <a:t>.</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800" dirty="0">
                          <a:effectLst/>
                        </a:rPr>
                        <a:t>.</a:t>
                      </a:r>
                      <a:endParaRPr lang="en-US" sz="105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0154805"/>
                  </a:ext>
                </a:extLst>
              </a:tr>
            </a:tbl>
          </a:graphicData>
        </a:graphic>
      </p:graphicFrame>
      <p:graphicFrame>
        <p:nvGraphicFramePr>
          <p:cNvPr id="27" name="Table 4">
            <a:extLst>
              <a:ext uri="{FF2B5EF4-FFF2-40B4-BE49-F238E27FC236}">
                <a16:creationId xmlns:a16="http://schemas.microsoft.com/office/drawing/2014/main" id="{AE92A940-39F0-4593-AF90-567879C50823}"/>
              </a:ext>
            </a:extLst>
          </p:cNvPr>
          <p:cNvGraphicFramePr>
            <a:graphicFrameLocks noGrp="1"/>
          </p:cNvGraphicFramePr>
          <p:nvPr/>
        </p:nvGraphicFramePr>
        <p:xfrm>
          <a:off x="6464448" y="4366845"/>
          <a:ext cx="3474720" cy="603504"/>
        </p:xfrm>
        <a:graphic>
          <a:graphicData uri="http://schemas.openxmlformats.org/drawingml/2006/table">
            <a:tbl>
              <a:tblPr firstRow="1" bandRow="1">
                <a:tableStyleId>{2D5ABB26-0587-4C30-8999-92F81FD0307C}</a:tableStyleId>
              </a:tblPr>
              <a:tblGrid>
                <a:gridCol w="365760">
                  <a:extLst>
                    <a:ext uri="{9D8B030D-6E8A-4147-A177-3AD203B41FA5}">
                      <a16:colId xmlns:a16="http://schemas.microsoft.com/office/drawing/2014/main" val="4181887183"/>
                    </a:ext>
                  </a:extLst>
                </a:gridCol>
                <a:gridCol w="365760">
                  <a:extLst>
                    <a:ext uri="{9D8B030D-6E8A-4147-A177-3AD203B41FA5}">
                      <a16:colId xmlns:a16="http://schemas.microsoft.com/office/drawing/2014/main" val="1141578759"/>
                    </a:ext>
                  </a:extLst>
                </a:gridCol>
                <a:gridCol w="822960">
                  <a:extLst>
                    <a:ext uri="{9D8B030D-6E8A-4147-A177-3AD203B41FA5}">
                      <a16:colId xmlns:a16="http://schemas.microsoft.com/office/drawing/2014/main" val="712993442"/>
                    </a:ext>
                  </a:extLst>
                </a:gridCol>
                <a:gridCol w="548640">
                  <a:extLst>
                    <a:ext uri="{9D8B030D-6E8A-4147-A177-3AD203B41FA5}">
                      <a16:colId xmlns:a16="http://schemas.microsoft.com/office/drawing/2014/main" val="3269469010"/>
                    </a:ext>
                  </a:extLst>
                </a:gridCol>
                <a:gridCol w="1371600">
                  <a:extLst>
                    <a:ext uri="{9D8B030D-6E8A-4147-A177-3AD203B41FA5}">
                      <a16:colId xmlns:a16="http://schemas.microsoft.com/office/drawing/2014/main" val="2200494958"/>
                    </a:ext>
                  </a:extLst>
                </a:gridCol>
              </a:tblGrid>
              <a:tr h="100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tx1"/>
                        </a:solidFill>
                      </a:endParaRP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6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b="1" dirty="0">
                          <a:solidFill>
                            <a:schemeClr val="tx1"/>
                          </a:solidFill>
                        </a:rPr>
                        <a:t>0-5 years</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6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b="1" dirty="0">
                          <a:solidFill>
                            <a:schemeClr val="tx1"/>
                          </a:solidFill>
                        </a:rPr>
                        <a:t> &gt;5 years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00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 dirty="0">
                        <a:solidFill>
                          <a:schemeClr val="tx1"/>
                        </a:solidFill>
                      </a:endParaRP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Deaths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HR (95% CI)</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Deaths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HR (95% CI)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00584">
                <a:tc>
                  <a:txBody>
                    <a:bodyPr/>
                    <a:lstStyle/>
                    <a:p>
                      <a:pPr algn="r"/>
                      <a:r>
                        <a:rPr lang="en-US" sz="600" dirty="0">
                          <a:solidFill>
                            <a:schemeClr val="tx1"/>
                          </a:solidFill>
                        </a:rPr>
                        <a:t>E+OFS: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91</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1.34 (0.98-1.84)</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137</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0.77 (0.62-0.97)</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00584">
                <a:tc>
                  <a:txBody>
                    <a:bodyPr/>
                    <a:lstStyle/>
                    <a:p>
                      <a:pPr algn="r"/>
                      <a:r>
                        <a:rPr lang="en-US" sz="600" dirty="0">
                          <a:solidFill>
                            <a:schemeClr val="tx1"/>
                          </a:solidFill>
                        </a:rPr>
                        <a:t>T+OFS: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68</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a:t>
                      </a:r>
                      <a:r>
                        <a:rPr lang="en-US" sz="600" i="1" dirty="0">
                          <a:solidFill>
                            <a:schemeClr val="tx1"/>
                          </a:solidFill>
                        </a:rPr>
                        <a:t>.</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177</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a:t>
                      </a:r>
                      <a:r>
                        <a:rPr lang="en-US" sz="600" i="1" dirty="0">
                          <a:solidFill>
                            <a:schemeClr val="tx1"/>
                          </a:solidFill>
                        </a:rPr>
                        <a: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00584">
                <a:tc>
                  <a:txBody>
                    <a:bodyPr/>
                    <a:lstStyle/>
                    <a:p>
                      <a:pPr algn="r"/>
                      <a:r>
                        <a:rPr lang="en-US" sz="600" dirty="0">
                          <a:solidFill>
                            <a:schemeClr val="tx1"/>
                          </a:solidFill>
                        </a:rPr>
                        <a:t>. </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0" dirty="0">
                          <a:solidFill>
                            <a:schemeClr val="tx1"/>
                          </a:solidFill>
                        </a:rPr>
                        <a:t>   .</a:t>
                      </a:r>
                      <a:endParaRPr lang="en-US" sz="600" i="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      .</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     </a:t>
                      </a:r>
                      <a:r>
                        <a:rPr lang="en-US" sz="600" i="0" dirty="0">
                          <a:solidFill>
                            <a:schemeClr val="tx1"/>
                          </a:solidFill>
                        </a:rPr>
                        <a:t>.</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i="1" dirty="0">
                          <a:solidFill>
                            <a:schemeClr val="tx1"/>
                          </a:solidFill>
                        </a:rPr>
                        <a: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00584">
                <a:tc>
                  <a:txBody>
                    <a:bodyPr/>
                    <a:lstStyle/>
                    <a:p>
                      <a:pPr algn="r"/>
                      <a:r>
                        <a:rPr lang="en-US" sz="600" dirty="0">
                          <a:solidFill>
                            <a:schemeClr val="tx1"/>
                          </a:solidFill>
                        </a:rPr>
                        <a:t>At risk:</a:t>
                      </a:r>
                    </a:p>
                  </a:txBody>
                  <a:tcPr marL="0" marR="4572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4690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22467 pyfu</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4283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600" dirty="0">
                          <a:solidFill>
                            <a:schemeClr val="tx1"/>
                          </a:solidFill>
                        </a:rPr>
                        <a:t>   30294 pyfu</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graphicFrame>
        <p:nvGraphicFramePr>
          <p:cNvPr id="28" name="Table 27">
            <a:extLst>
              <a:ext uri="{FF2B5EF4-FFF2-40B4-BE49-F238E27FC236}">
                <a16:creationId xmlns:a16="http://schemas.microsoft.com/office/drawing/2014/main" id="{331CDE98-0422-4559-9564-4F7D59A9C7A8}"/>
              </a:ext>
            </a:extLst>
          </p:cNvPr>
          <p:cNvGraphicFramePr>
            <a:graphicFrameLocks noGrp="1"/>
          </p:cNvGraphicFramePr>
          <p:nvPr/>
        </p:nvGraphicFramePr>
        <p:xfrm>
          <a:off x="3493692" y="2266219"/>
          <a:ext cx="365760" cy="432816"/>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3381612522"/>
                    </a:ext>
                  </a:extLst>
                </a:gridCol>
              </a:tblGrid>
              <a:tr h="0">
                <a:tc>
                  <a:txBody>
                    <a:bodyPr/>
                    <a:lstStyle/>
                    <a:p>
                      <a:pPr marL="0" marR="0" algn="r">
                        <a:lnSpc>
                          <a:spcPct val="115000"/>
                        </a:lnSpc>
                        <a:spcBef>
                          <a:spcPts val="0"/>
                        </a:spcBef>
                        <a:spcAft>
                          <a:spcPts val="0"/>
                        </a:spcAft>
                      </a:pPr>
                      <a:r>
                        <a:rPr lang="en-US" sz="900" dirty="0">
                          <a:effectLst/>
                          <a:latin typeface="+mn-lt"/>
                          <a:ea typeface="Calibri" panose="020F0502020204030204" pitchFamily="34" charset="0"/>
                          <a:cs typeface="Times New Roman" panose="02020603050405020304" pitchFamily="18" charset="0"/>
                        </a:rPr>
                        <a:t>5-yr:</a:t>
                      </a:r>
                    </a:p>
                  </a:txBody>
                  <a:tcPr marL="60960" marR="6096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0">
                <a:tc>
                  <a:txBody>
                    <a:bodyPr/>
                    <a:lstStyle/>
                    <a:p>
                      <a:pPr marL="0" marR="0" algn="r">
                        <a:lnSpc>
                          <a:spcPct val="115000"/>
                        </a:lnSpc>
                        <a:spcBef>
                          <a:spcPts val="0"/>
                        </a:spcBef>
                        <a:spcAft>
                          <a:spcPts val="0"/>
                        </a:spcAft>
                      </a:pPr>
                      <a:r>
                        <a:rPr lang="en-US" sz="900" dirty="0">
                          <a:solidFill>
                            <a:srgbClr val="0070C0"/>
                          </a:solidFill>
                          <a:effectLst/>
                          <a:latin typeface="+mn-lt"/>
                          <a:ea typeface="Calibri" panose="020F0502020204030204" pitchFamily="34" charset="0"/>
                          <a:cs typeface="Times New Roman" panose="02020603050405020304" pitchFamily="18" charset="0"/>
                        </a:rPr>
                        <a:t>93.7</a:t>
                      </a: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0">
                <a:tc>
                  <a:txBody>
                    <a:bodyPr/>
                    <a:lstStyle/>
                    <a:p>
                      <a:pPr marL="0" marR="0" algn="r">
                        <a:lnSpc>
                          <a:spcPct val="115000"/>
                        </a:lnSpc>
                        <a:spcBef>
                          <a:spcPts val="0"/>
                        </a:spcBef>
                        <a:spcAft>
                          <a:spcPts val="0"/>
                        </a:spcAft>
                      </a:pPr>
                      <a:r>
                        <a:rPr lang="en-US" sz="900" dirty="0">
                          <a:solidFill>
                            <a:schemeClr val="accent2"/>
                          </a:solidFill>
                          <a:effectLst/>
                          <a:latin typeface="+mn-lt"/>
                          <a:ea typeface="Calibri" panose="020F0502020204030204" pitchFamily="34" charset="0"/>
                          <a:cs typeface="Times New Roman" panose="02020603050405020304" pitchFamily="18" charset="0"/>
                        </a:rPr>
                        <a:t>92.2</a:t>
                      </a: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82880"/>
                  </a:ext>
                </a:extLst>
              </a:tr>
            </a:tbl>
          </a:graphicData>
        </a:graphic>
      </p:graphicFrame>
      <p:graphicFrame>
        <p:nvGraphicFramePr>
          <p:cNvPr id="29" name="Table 28">
            <a:extLst>
              <a:ext uri="{FF2B5EF4-FFF2-40B4-BE49-F238E27FC236}">
                <a16:creationId xmlns:a16="http://schemas.microsoft.com/office/drawing/2014/main" id="{4E66F22C-DDA6-4010-966F-4C74CC6FB82D}"/>
              </a:ext>
            </a:extLst>
          </p:cNvPr>
          <p:cNvGraphicFramePr>
            <a:graphicFrameLocks noGrp="1"/>
          </p:cNvGraphicFramePr>
          <p:nvPr/>
        </p:nvGraphicFramePr>
        <p:xfrm>
          <a:off x="5129463" y="2384661"/>
          <a:ext cx="1188720" cy="482919"/>
        </p:xfrm>
        <a:graphic>
          <a:graphicData uri="http://schemas.openxmlformats.org/drawingml/2006/table">
            <a:tbl>
              <a:tblPr>
                <a:tableStyleId>{5C22544A-7EE6-4342-B048-85BDC9FD1C3A}</a:tableStyleId>
              </a:tblPr>
              <a:tblGrid>
                <a:gridCol w="1188720">
                  <a:extLst>
                    <a:ext uri="{9D8B030D-6E8A-4147-A177-3AD203B41FA5}">
                      <a16:colId xmlns:a16="http://schemas.microsoft.com/office/drawing/2014/main" val="1826361516"/>
                    </a:ext>
                  </a:extLst>
                </a:gridCol>
              </a:tblGrid>
              <a:tr h="0">
                <a:tc>
                  <a:txBody>
                    <a:bodyPr/>
                    <a:lstStyle/>
                    <a:p>
                      <a:pPr marL="0" marR="0" algn="l">
                        <a:lnSpc>
                          <a:spcPct val="115000"/>
                        </a:lnSpc>
                        <a:spcBef>
                          <a:spcPts val="0"/>
                        </a:spcBef>
                        <a:spcAft>
                          <a:spcPts val="0"/>
                        </a:spcAft>
                      </a:pPr>
                      <a:r>
                        <a:rPr lang="en-US" sz="1000" dirty="0">
                          <a:effectLst/>
                        </a:rPr>
                        <a:t>12-yr:</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0">
                <a:tc>
                  <a:txBody>
                    <a:bodyPr/>
                    <a:lstStyle/>
                    <a:p>
                      <a:pPr marL="0" marR="0" algn="l">
                        <a:lnSpc>
                          <a:spcPct val="115000"/>
                        </a:lnSpc>
                        <a:spcBef>
                          <a:spcPts val="0"/>
                        </a:spcBef>
                        <a:spcAft>
                          <a:spcPts val="0"/>
                        </a:spcAft>
                      </a:pPr>
                      <a:r>
                        <a:rPr lang="en-US" sz="1000" b="1" dirty="0">
                          <a:solidFill>
                            <a:srgbClr val="0070C0"/>
                          </a:solidFill>
                          <a:effectLst/>
                        </a:rPr>
                        <a:t>88.4  (+1.8%)</a:t>
                      </a:r>
                      <a:endParaRPr lang="en-US" sz="1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0">
                <a:tc>
                  <a:txBody>
                    <a:bodyPr/>
                    <a:lstStyle/>
                    <a:p>
                      <a:pPr marL="0" marR="0" algn="l">
                        <a:lnSpc>
                          <a:spcPct val="115000"/>
                        </a:lnSpc>
                        <a:spcBef>
                          <a:spcPts val="0"/>
                        </a:spcBef>
                        <a:spcAft>
                          <a:spcPts val="0"/>
                        </a:spcAft>
                      </a:pPr>
                      <a:r>
                        <a:rPr lang="en-US" sz="1000" b="1" dirty="0">
                          <a:solidFill>
                            <a:schemeClr val="accent2"/>
                          </a:solidFill>
                          <a:effectLst/>
                        </a:rPr>
                        <a:t>86.6</a:t>
                      </a:r>
                      <a:endParaRPr lang="en-US" sz="1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3182880"/>
                  </a:ext>
                </a:extLst>
              </a:tr>
            </a:tbl>
          </a:graphicData>
        </a:graphic>
      </p:graphicFrame>
      <p:graphicFrame>
        <p:nvGraphicFramePr>
          <p:cNvPr id="30" name="Table 29">
            <a:extLst>
              <a:ext uri="{FF2B5EF4-FFF2-40B4-BE49-F238E27FC236}">
                <a16:creationId xmlns:a16="http://schemas.microsoft.com/office/drawing/2014/main" id="{3BF998C5-6A0E-4FB9-9B24-F204C35AF086}"/>
              </a:ext>
            </a:extLst>
          </p:cNvPr>
          <p:cNvGraphicFramePr>
            <a:graphicFrameLocks noGrp="1"/>
          </p:cNvGraphicFramePr>
          <p:nvPr/>
        </p:nvGraphicFramePr>
        <p:xfrm>
          <a:off x="9440779" y="2384660"/>
          <a:ext cx="1097280" cy="482284"/>
        </p:xfrm>
        <a:graphic>
          <a:graphicData uri="http://schemas.openxmlformats.org/drawingml/2006/table">
            <a:tbl>
              <a:tblPr>
                <a:tableStyleId>{5C22544A-7EE6-4342-B048-85BDC9FD1C3A}</a:tableStyleId>
              </a:tblPr>
              <a:tblGrid>
                <a:gridCol w="1097280">
                  <a:extLst>
                    <a:ext uri="{9D8B030D-6E8A-4147-A177-3AD203B41FA5}">
                      <a16:colId xmlns:a16="http://schemas.microsoft.com/office/drawing/2014/main" val="1826361516"/>
                    </a:ext>
                  </a:extLst>
                </a:gridCol>
              </a:tblGrid>
              <a:tr h="0">
                <a:tc>
                  <a:txBody>
                    <a:bodyPr/>
                    <a:lstStyle/>
                    <a:p>
                      <a:pPr marL="0" marR="0" algn="l">
                        <a:lnSpc>
                          <a:spcPct val="115000"/>
                        </a:lnSpc>
                        <a:spcBef>
                          <a:spcPts val="0"/>
                        </a:spcBef>
                        <a:spcAft>
                          <a:spcPts val="0"/>
                        </a:spcAft>
                      </a:pPr>
                      <a:r>
                        <a:rPr lang="en-US" sz="1000" dirty="0">
                          <a:effectLst/>
                        </a:rPr>
                        <a:t>12-yr: </a:t>
                      </a: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0">
                <a:tc>
                  <a:txBody>
                    <a:bodyPr/>
                    <a:lstStyle/>
                    <a:p>
                      <a:pPr marL="0" marR="0" algn="l">
                        <a:lnSpc>
                          <a:spcPct val="115000"/>
                        </a:lnSpc>
                        <a:spcBef>
                          <a:spcPts val="0"/>
                        </a:spcBef>
                        <a:spcAft>
                          <a:spcPts val="0"/>
                        </a:spcAft>
                      </a:pPr>
                      <a:r>
                        <a:rPr lang="en-US" sz="1000" b="1" dirty="0">
                          <a:solidFill>
                            <a:srgbClr val="0070C0"/>
                          </a:solidFill>
                          <a:effectLst/>
                          <a:latin typeface="+mn-lt"/>
                          <a:ea typeface="Calibri" panose="020F0502020204030204" pitchFamily="34" charset="0"/>
                          <a:cs typeface="Times New Roman" panose="02020603050405020304" pitchFamily="18" charset="0"/>
                        </a:rPr>
                        <a:t>90.1  (+1.0%)</a:t>
                      </a: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5301035"/>
                  </a:ext>
                </a:extLst>
              </a:tr>
              <a:tr h="0">
                <a:tc>
                  <a:txBody>
                    <a:bodyPr/>
                    <a:lstStyle/>
                    <a:p>
                      <a:pPr marL="0" marR="0" algn="l">
                        <a:lnSpc>
                          <a:spcPct val="115000"/>
                        </a:lnSpc>
                        <a:spcBef>
                          <a:spcPts val="0"/>
                        </a:spcBef>
                        <a:spcAft>
                          <a:spcPts val="0"/>
                        </a:spcAft>
                      </a:pPr>
                      <a:r>
                        <a:rPr lang="en-US" sz="1000" b="1" dirty="0">
                          <a:solidFill>
                            <a:schemeClr val="accent2"/>
                          </a:solidFill>
                          <a:effectLst/>
                        </a:rPr>
                        <a:t>89.1</a:t>
                      </a:r>
                      <a:endParaRPr lang="en-US" sz="10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0038004"/>
                  </a:ext>
                </a:extLst>
              </a:tr>
            </a:tbl>
          </a:graphicData>
        </a:graphic>
      </p:graphicFrame>
      <p:graphicFrame>
        <p:nvGraphicFramePr>
          <p:cNvPr id="31" name="Table 30">
            <a:extLst>
              <a:ext uri="{FF2B5EF4-FFF2-40B4-BE49-F238E27FC236}">
                <a16:creationId xmlns:a16="http://schemas.microsoft.com/office/drawing/2014/main" id="{EA87BAAD-B658-4388-A9C1-A2756B0B4074}"/>
              </a:ext>
            </a:extLst>
          </p:cNvPr>
          <p:cNvGraphicFramePr>
            <a:graphicFrameLocks noGrp="1"/>
          </p:cNvGraphicFramePr>
          <p:nvPr/>
        </p:nvGraphicFramePr>
        <p:xfrm>
          <a:off x="7901550" y="2266219"/>
          <a:ext cx="365760" cy="432816"/>
        </p:xfrm>
        <a:graphic>
          <a:graphicData uri="http://schemas.openxmlformats.org/drawingml/2006/table">
            <a:tbl>
              <a:tblPr>
                <a:tableStyleId>{5C22544A-7EE6-4342-B048-85BDC9FD1C3A}</a:tableStyleId>
              </a:tblPr>
              <a:tblGrid>
                <a:gridCol w="365760">
                  <a:extLst>
                    <a:ext uri="{9D8B030D-6E8A-4147-A177-3AD203B41FA5}">
                      <a16:colId xmlns:a16="http://schemas.microsoft.com/office/drawing/2014/main" val="3381612522"/>
                    </a:ext>
                  </a:extLst>
                </a:gridCol>
              </a:tblGrid>
              <a:tr h="0">
                <a:tc>
                  <a:txBody>
                    <a:bodyPr/>
                    <a:lstStyle/>
                    <a:p>
                      <a:pPr marL="0" marR="0" algn="r">
                        <a:lnSpc>
                          <a:spcPct val="115000"/>
                        </a:lnSpc>
                        <a:spcBef>
                          <a:spcPts val="0"/>
                        </a:spcBef>
                        <a:spcAft>
                          <a:spcPts val="0"/>
                        </a:spcAft>
                      </a:pPr>
                      <a:r>
                        <a:rPr lang="en-US" sz="900" dirty="0">
                          <a:effectLst/>
                          <a:latin typeface="+mn-lt"/>
                          <a:ea typeface="Calibri" panose="020F0502020204030204" pitchFamily="34" charset="0"/>
                          <a:cs typeface="Times New Roman" panose="02020603050405020304" pitchFamily="18" charset="0"/>
                        </a:rPr>
                        <a:t>5-yr:</a:t>
                      </a:r>
                    </a:p>
                  </a:txBody>
                  <a:tcPr marL="60960" marR="6096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0">
                <a:tc>
                  <a:txBody>
                    <a:bodyPr/>
                    <a:lstStyle/>
                    <a:p>
                      <a:pPr marL="0" marR="0" algn="r">
                        <a:lnSpc>
                          <a:spcPct val="115000"/>
                        </a:lnSpc>
                        <a:spcBef>
                          <a:spcPts val="0"/>
                        </a:spcBef>
                        <a:spcAft>
                          <a:spcPts val="0"/>
                        </a:spcAft>
                      </a:pPr>
                      <a:r>
                        <a:rPr lang="en-US" sz="900" dirty="0">
                          <a:solidFill>
                            <a:srgbClr val="0070C0"/>
                          </a:solidFill>
                          <a:effectLst/>
                          <a:latin typeface="+mn-lt"/>
                          <a:ea typeface="Calibri" panose="020F0502020204030204" pitchFamily="34" charset="0"/>
                          <a:cs typeface="Times New Roman" panose="02020603050405020304" pitchFamily="18" charset="0"/>
                        </a:rPr>
                        <a:t>96.0</a:t>
                      </a: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5301035"/>
                  </a:ext>
                </a:extLst>
              </a:tr>
              <a:tr h="0">
                <a:tc>
                  <a:txBody>
                    <a:bodyPr/>
                    <a:lstStyle/>
                    <a:p>
                      <a:pPr marL="0" marR="0" algn="r">
                        <a:lnSpc>
                          <a:spcPct val="115000"/>
                        </a:lnSpc>
                        <a:spcBef>
                          <a:spcPts val="0"/>
                        </a:spcBef>
                        <a:spcAft>
                          <a:spcPts val="0"/>
                        </a:spcAft>
                      </a:pPr>
                      <a:r>
                        <a:rPr lang="en-US" sz="900" dirty="0">
                          <a:solidFill>
                            <a:schemeClr val="accent2"/>
                          </a:solidFill>
                          <a:effectLst/>
                          <a:latin typeface="+mn-lt"/>
                          <a:ea typeface="Calibri" panose="020F0502020204030204" pitchFamily="34" charset="0"/>
                          <a:cs typeface="Times New Roman" panose="02020603050405020304" pitchFamily="18" charset="0"/>
                        </a:rPr>
                        <a:t>97.0</a:t>
                      </a:r>
                    </a:p>
                  </a:txBody>
                  <a:tcPr marL="60960" marR="6096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0038004"/>
                  </a:ext>
                </a:extLst>
              </a:tr>
            </a:tbl>
          </a:graphicData>
        </a:graphic>
      </p:graphicFrame>
      <p:sp>
        <p:nvSpPr>
          <p:cNvPr id="33" name="TextBox 32">
            <a:extLst>
              <a:ext uri="{FF2B5EF4-FFF2-40B4-BE49-F238E27FC236}">
                <a16:creationId xmlns:a16="http://schemas.microsoft.com/office/drawing/2014/main" id="{076D0C68-DE9D-48C3-BE96-E953F08B189D}"/>
              </a:ext>
            </a:extLst>
          </p:cNvPr>
          <p:cNvSpPr txBox="1"/>
          <p:nvPr/>
        </p:nvSpPr>
        <p:spPr>
          <a:xfrm>
            <a:off x="7757160" y="1806624"/>
            <a:ext cx="1463040" cy="182880"/>
          </a:xfrm>
          <a:prstGeom prst="rect">
            <a:avLst/>
          </a:prstGeom>
          <a:solidFill>
            <a:schemeClr val="bg1"/>
          </a:solidFill>
        </p:spPr>
        <p:txBody>
          <a:bodyPr wrap="square" lIns="0" tIns="45720" r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1767F"/>
                </a:solidFill>
                <a:effectLst/>
                <a:uLnTx/>
                <a:uFillTx/>
                <a:latin typeface="Arial" pitchFamily="34" charset="0"/>
                <a:ea typeface="+mn-ea"/>
                <a:cs typeface="+mn-cs"/>
              </a:rPr>
              <a:t>Overall Survival</a:t>
            </a:r>
          </a:p>
        </p:txBody>
      </p:sp>
      <p:sp>
        <p:nvSpPr>
          <p:cNvPr id="34" name="TextBox 33">
            <a:extLst>
              <a:ext uri="{FF2B5EF4-FFF2-40B4-BE49-F238E27FC236}">
                <a16:creationId xmlns:a16="http://schemas.microsoft.com/office/drawing/2014/main" id="{2D1CA3A9-5AA6-4F4C-B0DF-A02E2659B516}"/>
              </a:ext>
            </a:extLst>
          </p:cNvPr>
          <p:cNvSpPr txBox="1"/>
          <p:nvPr/>
        </p:nvSpPr>
        <p:spPr>
          <a:xfrm>
            <a:off x="3124200" y="1806624"/>
            <a:ext cx="2194560" cy="182880"/>
          </a:xfrm>
          <a:prstGeom prst="rect">
            <a:avLst/>
          </a:prstGeom>
          <a:solidFill>
            <a:schemeClr val="bg1"/>
          </a:solidFill>
        </p:spPr>
        <p:txBody>
          <a:bodyPr wrap="square" lIns="0" tIns="45720" r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51767F"/>
                </a:solidFill>
                <a:effectLst/>
                <a:uLnTx/>
                <a:uFillTx/>
                <a:latin typeface="Arial" pitchFamily="34" charset="0"/>
                <a:ea typeface="+mn-ea"/>
                <a:cs typeface="+mn-cs"/>
              </a:rPr>
              <a:t>Distant Recurrence-free Interval</a:t>
            </a:r>
          </a:p>
        </p:txBody>
      </p:sp>
      <p:sp>
        <p:nvSpPr>
          <p:cNvPr id="32" name="Rectangle: Rounded Corners 31">
            <a:extLst>
              <a:ext uri="{FF2B5EF4-FFF2-40B4-BE49-F238E27FC236}">
                <a16:creationId xmlns:a16="http://schemas.microsoft.com/office/drawing/2014/main" id="{2CACC35D-10F7-49F0-BF03-C6CD19B2CF8E}"/>
              </a:ext>
            </a:extLst>
          </p:cNvPr>
          <p:cNvSpPr/>
          <p:nvPr/>
        </p:nvSpPr>
        <p:spPr>
          <a:xfrm>
            <a:off x="4884821" y="2396660"/>
            <a:ext cx="1307132" cy="529461"/>
          </a:xfrm>
          <a:prstGeom prst="roundRect">
            <a:avLst/>
          </a:prstGeom>
          <a:noFill/>
          <a:ln w="9525">
            <a:solidFill>
              <a:srgbClr val="709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D9741401-4E5A-401A-B2D0-A551192B850A}"/>
              </a:ext>
            </a:extLst>
          </p:cNvPr>
          <p:cNvSpPr/>
          <p:nvPr/>
        </p:nvSpPr>
        <p:spPr>
          <a:xfrm>
            <a:off x="9216489" y="2362202"/>
            <a:ext cx="1307132" cy="529461"/>
          </a:xfrm>
          <a:prstGeom prst="roundRect">
            <a:avLst/>
          </a:prstGeom>
          <a:noFill/>
          <a:ln w="9525">
            <a:solidFill>
              <a:srgbClr val="709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7">
            <a:extLst>
              <a:ext uri="{FF2B5EF4-FFF2-40B4-BE49-F238E27FC236}">
                <a16:creationId xmlns:a16="http://schemas.microsoft.com/office/drawing/2014/main" id="{0D936648-1991-14B6-5F09-725D09C8AD23}"/>
              </a:ext>
            </a:extLst>
          </p:cNvPr>
          <p:cNvSpPr>
            <a:spLocks noChangeArrowheads="1"/>
          </p:cNvSpPr>
          <p:nvPr/>
        </p:nvSpPr>
        <p:spPr bwMode="auto">
          <a:xfrm>
            <a:off x="990600" y="213181"/>
            <a:ext cx="10515600" cy="95473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2064" tIns="46033" rIns="92064" bIns="4603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AI Question: SOFT+TEXT Overall Populations</a:t>
            </a:r>
            <a:b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b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13 years median follow-up</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Lucida Sans Unicode" panose="020B0602030504020204" pitchFamily="34" charset="0"/>
            </a:endParaRPr>
          </a:p>
        </p:txBody>
      </p:sp>
      <p:sp>
        <p:nvSpPr>
          <p:cNvPr id="2" name="TextBox 2">
            <a:extLst>
              <a:ext uri="{FF2B5EF4-FFF2-40B4-BE49-F238E27FC236}">
                <a16:creationId xmlns:a16="http://schemas.microsoft.com/office/drawing/2014/main" id="{BF818C6E-B094-D653-EFB8-40F67CE83216}"/>
              </a:ext>
            </a:extLst>
          </p:cNvPr>
          <p:cNvSpPr txBox="1">
            <a:spLocks noChangeArrowheads="1"/>
          </p:cNvSpPr>
          <p:nvPr/>
        </p:nvSpPr>
        <p:spPr bwMode="auto">
          <a:xfrm>
            <a:off x="3589034" y="6413354"/>
            <a:ext cx="8336251"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Lucida Sans Unicode" panose="020B0602030504020204" pitchFamily="34" charset="0"/>
              </a:rPr>
              <a:t>Regan SABCS 2021 and J Clin Oncol (in press)</a:t>
            </a:r>
          </a:p>
        </p:txBody>
      </p:sp>
    </p:spTree>
    <p:extLst>
      <p:ext uri="{BB962C8B-B14F-4D97-AF65-F5344CB8AC3E}">
        <p14:creationId xmlns:p14="http://schemas.microsoft.com/office/powerpoint/2010/main" val="274197242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a:extLst>
              <a:ext uri="{FF2B5EF4-FFF2-40B4-BE49-F238E27FC236}">
                <a16:creationId xmlns:a16="http://schemas.microsoft.com/office/drawing/2014/main" id="{D4832869-7300-5BE2-4279-051D42222E98}"/>
              </a:ext>
            </a:extLst>
          </p:cNvPr>
          <p:cNvSpPr txBox="1">
            <a:spLocks noChangeArrowheads="1"/>
          </p:cNvSpPr>
          <p:nvPr/>
        </p:nvSpPr>
        <p:spPr bwMode="auto">
          <a:xfrm>
            <a:off x="1785939" y="6494464"/>
            <a:ext cx="854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53" rIns="91301" bIns="45653">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Early Breast Cancer Trialists' Collaborative Group (EBCTCG)</a:t>
            </a:r>
            <a:r>
              <a:rPr kumimoji="0" lang="en-US" altLang="en-US" sz="18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Lancet 2005</a:t>
            </a:r>
          </a:p>
        </p:txBody>
      </p:sp>
      <p:sp>
        <p:nvSpPr>
          <p:cNvPr id="62467" name="Rectangle 27">
            <a:extLst>
              <a:ext uri="{FF2B5EF4-FFF2-40B4-BE49-F238E27FC236}">
                <a16:creationId xmlns:a16="http://schemas.microsoft.com/office/drawing/2014/main" id="{FA02AC19-6CE4-47C6-86ED-08D4EA4EB6EA}"/>
              </a:ext>
            </a:extLst>
          </p:cNvPr>
          <p:cNvSpPr>
            <a:spLocks noChangeArrowheads="1"/>
          </p:cNvSpPr>
          <p:nvPr/>
        </p:nvSpPr>
        <p:spPr bwMode="auto">
          <a:xfrm>
            <a:off x="876300" y="91263"/>
            <a:ext cx="10439400" cy="1323439"/>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969" rIns="91934" bIns="45969" anchor="ctr">
            <a:no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Polychemotherapy versus not, by entry age &lt;50 or 50-69 years and ER status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(Oxford Overview)</a:t>
            </a:r>
          </a:p>
        </p:txBody>
      </p:sp>
      <p:pic>
        <p:nvPicPr>
          <p:cNvPr id="3" name="Main graphic">
            <a:extLst>
              <a:ext uri="{FF2B5EF4-FFF2-40B4-BE49-F238E27FC236}">
                <a16:creationId xmlns:a16="http://schemas.microsoft.com/office/drawing/2014/main" id="{AC87929A-3D0F-7143-CF34-567475F45DBE}"/>
              </a:ext>
            </a:extLst>
          </p:cNvPr>
          <p:cNvPicPr/>
          <p:nvPr/>
        </p:nvPicPr>
        <p:blipFill>
          <a:blip r:embed="rId2"/>
          <a:stretch/>
        </p:blipFill>
        <p:spPr>
          <a:xfrm>
            <a:off x="3876780" y="1510263"/>
            <a:ext cx="4438440" cy="4984200"/>
          </a:xfrm>
          <a:prstGeom prst="rect">
            <a:avLst/>
          </a:prstGeom>
          <a:ln>
            <a:noFill/>
          </a:ln>
        </p:spPr>
      </p:pic>
      <p:sp>
        <p:nvSpPr>
          <p:cNvPr id="4" name="TextBox 3">
            <a:extLst>
              <a:ext uri="{FF2B5EF4-FFF2-40B4-BE49-F238E27FC236}">
                <a16:creationId xmlns:a16="http://schemas.microsoft.com/office/drawing/2014/main" id="{DB3FB869-8349-294F-E048-0B35DEDD3C3C}"/>
              </a:ext>
            </a:extLst>
          </p:cNvPr>
          <p:cNvSpPr txBox="1"/>
          <p:nvPr/>
        </p:nvSpPr>
        <p:spPr>
          <a:xfrm>
            <a:off x="8695082" y="2258643"/>
            <a:ext cx="171098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mn-cs"/>
              </a:rPr>
              <a:t>Age &lt; 50: Enriched with tumors that harbor deficiencies in DNA repair?</a:t>
            </a:r>
          </a:p>
        </p:txBody>
      </p:sp>
      <p:sp>
        <p:nvSpPr>
          <p:cNvPr id="5" name="Right Brace 4">
            <a:extLst>
              <a:ext uri="{FF2B5EF4-FFF2-40B4-BE49-F238E27FC236}">
                <a16:creationId xmlns:a16="http://schemas.microsoft.com/office/drawing/2014/main" id="{53B8F567-01A4-38B1-80EE-477688F6F6E4}"/>
              </a:ext>
            </a:extLst>
          </p:cNvPr>
          <p:cNvSpPr/>
          <p:nvPr/>
        </p:nvSpPr>
        <p:spPr>
          <a:xfrm>
            <a:off x="8373073" y="3003292"/>
            <a:ext cx="217415" cy="32658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Right Brace 1">
            <a:extLst>
              <a:ext uri="{FF2B5EF4-FFF2-40B4-BE49-F238E27FC236}">
                <a16:creationId xmlns:a16="http://schemas.microsoft.com/office/drawing/2014/main" id="{28A621A0-6719-E302-8143-67A48D4697A2}"/>
              </a:ext>
            </a:extLst>
          </p:cNvPr>
          <p:cNvSpPr/>
          <p:nvPr/>
        </p:nvSpPr>
        <p:spPr>
          <a:xfrm>
            <a:off x="8481780" y="5247303"/>
            <a:ext cx="217415" cy="326587"/>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E86567FD-EE3B-35A2-7E9A-9C2ADD69B315}"/>
              </a:ext>
            </a:extLst>
          </p:cNvPr>
          <p:cNvSpPr txBox="1"/>
          <p:nvPr/>
        </p:nvSpPr>
        <p:spPr>
          <a:xfrm>
            <a:off x="8931620" y="4625766"/>
            <a:ext cx="171098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mn-cs"/>
              </a:rPr>
              <a:t>Proportional risk reductions are a bit smaller, but clearly still evident</a:t>
            </a:r>
          </a:p>
        </p:txBody>
      </p:sp>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a:extLst>
              <a:ext uri="{FF2B5EF4-FFF2-40B4-BE49-F238E27FC236}">
                <a16:creationId xmlns:a16="http://schemas.microsoft.com/office/drawing/2014/main" id="{2BAB1B87-9BEC-B79A-E0E8-CBC77A927676}"/>
              </a:ext>
            </a:extLst>
          </p:cNvPr>
          <p:cNvSpPr>
            <a:spLocks noChangeShapeType="1"/>
          </p:cNvSpPr>
          <p:nvPr/>
        </p:nvSpPr>
        <p:spPr bwMode="auto">
          <a:xfrm flipH="1">
            <a:off x="7776633" y="4059768"/>
            <a:ext cx="0" cy="448733"/>
          </a:xfrm>
          <a:prstGeom prst="line">
            <a:avLst/>
          </a:prstGeom>
          <a:noFill/>
          <a:ln w="22225">
            <a:solidFill>
              <a:schemeClr val="tx1"/>
            </a:solidFill>
            <a:round/>
            <a:headEnd/>
            <a:tailEnd/>
          </a:ln>
        </p:spPr>
        <p:txBody>
          <a:bodyPr wrap="none" lIns="86873" tIns="43437" rIns="86873" bIns="43437"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44546A">
                  <a:lumMod val="50000"/>
                </a:srgbClr>
              </a:solidFill>
              <a:effectLst/>
              <a:uLnTx/>
              <a:uFillTx/>
              <a:latin typeface="Arial" pitchFamily="34" charset="0"/>
              <a:ea typeface="+mn-ea"/>
              <a:cs typeface="+mn-cs"/>
            </a:endParaRPr>
          </a:p>
        </p:txBody>
      </p:sp>
      <p:sp>
        <p:nvSpPr>
          <p:cNvPr id="72707" name="Line 3">
            <a:extLst>
              <a:ext uri="{FF2B5EF4-FFF2-40B4-BE49-F238E27FC236}">
                <a16:creationId xmlns:a16="http://schemas.microsoft.com/office/drawing/2014/main" id="{F19BFB02-8344-ACA0-CD38-940145C62C9C}"/>
              </a:ext>
            </a:extLst>
          </p:cNvPr>
          <p:cNvSpPr>
            <a:spLocks noChangeShapeType="1"/>
          </p:cNvSpPr>
          <p:nvPr/>
        </p:nvSpPr>
        <p:spPr bwMode="auto">
          <a:xfrm flipH="1">
            <a:off x="4057651" y="4051302"/>
            <a:ext cx="0" cy="218017"/>
          </a:xfrm>
          <a:prstGeom prst="line">
            <a:avLst/>
          </a:prstGeom>
          <a:noFill/>
          <a:ln w="22225">
            <a:solidFill>
              <a:schemeClr val="tx1"/>
            </a:solidFill>
            <a:round/>
            <a:headEnd/>
            <a:tailEnd/>
          </a:ln>
        </p:spPr>
        <p:txBody>
          <a:bodyPr wrap="none" lIns="86873" tIns="43437" rIns="86873" bIns="43437"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44546A">
                  <a:lumMod val="50000"/>
                </a:srgbClr>
              </a:solidFill>
              <a:effectLst/>
              <a:uLnTx/>
              <a:uFillTx/>
              <a:latin typeface="Arial" pitchFamily="34" charset="0"/>
              <a:ea typeface="+mn-ea"/>
              <a:cs typeface="+mn-cs"/>
            </a:endParaRPr>
          </a:p>
        </p:txBody>
      </p:sp>
      <p:sp>
        <p:nvSpPr>
          <p:cNvPr id="72708" name="Rectangle 4">
            <a:extLst>
              <a:ext uri="{FF2B5EF4-FFF2-40B4-BE49-F238E27FC236}">
                <a16:creationId xmlns:a16="http://schemas.microsoft.com/office/drawing/2014/main" id="{331EC8B8-2456-A65D-010B-225DDA3F822B}"/>
              </a:ext>
            </a:extLst>
          </p:cNvPr>
          <p:cNvSpPr>
            <a:spLocks noChangeArrowheads="1"/>
          </p:cNvSpPr>
          <p:nvPr/>
        </p:nvSpPr>
        <p:spPr bwMode="auto">
          <a:xfrm>
            <a:off x="1930401" y="381001"/>
            <a:ext cx="8398933" cy="774700"/>
          </a:xfrm>
          <a:prstGeom prst="rect">
            <a:avLst/>
          </a:prstGeom>
          <a:noFill/>
          <a:ln>
            <a:noFill/>
          </a:ln>
        </p:spPr>
        <p:txBody>
          <a:bodyPr lIns="86873" tIns="43437" rIns="86873" bIns="43437"/>
          <a:lstStyle>
            <a:lvl1pPr defTabSz="650875">
              <a:defRPr sz="2400" b="1">
                <a:solidFill>
                  <a:srgbClr val="FFFFFF"/>
                </a:solidFill>
                <a:latin typeface="Arial" panose="020B0604020202020204" pitchFamily="34" charset="0"/>
              </a:defRPr>
            </a:lvl1pPr>
            <a:lvl2pPr marL="742950" indent="-285750" defTabSz="650875">
              <a:defRPr sz="2400" b="1">
                <a:solidFill>
                  <a:srgbClr val="FFFFFF"/>
                </a:solidFill>
                <a:latin typeface="Arial" panose="020B0604020202020204" pitchFamily="34" charset="0"/>
              </a:defRPr>
            </a:lvl2pPr>
            <a:lvl3pPr marL="1143000" indent="-228600" defTabSz="650875">
              <a:defRPr sz="2400" b="1">
                <a:solidFill>
                  <a:srgbClr val="FFFFFF"/>
                </a:solidFill>
                <a:latin typeface="Arial" panose="020B0604020202020204" pitchFamily="34" charset="0"/>
              </a:defRPr>
            </a:lvl3pPr>
            <a:lvl4pPr marL="1600200" indent="-228600" defTabSz="650875">
              <a:defRPr sz="2400" b="1">
                <a:solidFill>
                  <a:srgbClr val="FFFFFF"/>
                </a:solidFill>
                <a:latin typeface="Arial" panose="020B0604020202020204" pitchFamily="34" charset="0"/>
              </a:defRPr>
            </a:lvl4pPr>
            <a:lvl5pPr marL="2057400" indent="-228600" defTabSz="650875">
              <a:defRPr sz="2400" b="1">
                <a:solidFill>
                  <a:srgbClr val="FFFFFF"/>
                </a:solidFill>
                <a:latin typeface="Arial" panose="020B0604020202020204" pitchFamily="34" charset="0"/>
              </a:defRPr>
            </a:lvl5pPr>
            <a:lvl6pPr marL="2514600" indent="-228600" defTabSz="650875"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650875"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650875"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650875"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l" defTabSz="867812" rtl="0" eaLnBrk="0" fontAlgn="base" latinLnBrk="0" hangingPunct="0">
              <a:lnSpc>
                <a:spcPct val="90000"/>
              </a:lnSpc>
              <a:spcBef>
                <a:spcPct val="30000"/>
              </a:spcBef>
              <a:spcAft>
                <a:spcPct val="0"/>
              </a:spcAft>
              <a:buClrTx/>
              <a:buSzPct val="100000"/>
              <a:buFontTx/>
              <a:buNone/>
              <a:tabLst/>
              <a:defRPr/>
            </a:pPr>
            <a:endParaRPr kumimoji="0" lang="en-US" altLang="en-US" sz="32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p:txBody>
      </p:sp>
      <p:sp>
        <p:nvSpPr>
          <p:cNvPr id="72709" name="Rectangle 5">
            <a:extLst>
              <a:ext uri="{FF2B5EF4-FFF2-40B4-BE49-F238E27FC236}">
                <a16:creationId xmlns:a16="http://schemas.microsoft.com/office/drawing/2014/main" id="{5E571C15-3211-9858-E4BF-0F4624CC4F8E}"/>
              </a:ext>
            </a:extLst>
          </p:cNvPr>
          <p:cNvSpPr>
            <a:spLocks noChangeArrowheads="1"/>
          </p:cNvSpPr>
          <p:nvPr/>
        </p:nvSpPr>
        <p:spPr bwMode="auto">
          <a:xfrm>
            <a:off x="1745193" y="183500"/>
            <a:ext cx="8516406" cy="369397"/>
          </a:xfrm>
          <a:prstGeom prst="rect">
            <a:avLst/>
          </a:prstGeom>
          <a:noFill/>
          <a:ln>
            <a:noFill/>
          </a:ln>
        </p:spPr>
        <p:txBody>
          <a:bodyPr wrap="square" lIns="0" tIns="0" rIns="0" bIns="0">
            <a:spAutoFit/>
          </a:bodyPr>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301718" rtl="0" eaLnBrk="0" fontAlgn="base" latinLnBrk="0" hangingPunct="0">
              <a:lnSpc>
                <a:spcPct val="90000"/>
              </a:lnSpc>
              <a:spcBef>
                <a:spcPct val="30000"/>
              </a:spcBef>
              <a:spcAft>
                <a:spcPct val="0"/>
              </a:spcAft>
              <a:buClrTx/>
              <a:buSzPct val="100000"/>
              <a:buFontTx/>
              <a:buNone/>
              <a:tabLst/>
              <a:defRPr/>
            </a:pPr>
            <a:r>
              <a:rPr kumimoji="0" lang="en-US" altLang="en-US" sz="2667"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BR009: Schema (slide courtesy of Terry </a:t>
            </a:r>
            <a:r>
              <a:rPr kumimoji="0" lang="en-US" altLang="en-US" sz="2667" b="1" i="0" u="none" strike="noStrike" kern="1200" cap="none" spc="0" normalizeH="0" baseline="0" noProof="0" dirty="0" err="1">
                <a:ln>
                  <a:noFill/>
                </a:ln>
                <a:solidFill>
                  <a:srgbClr val="44546A">
                    <a:lumMod val="50000"/>
                  </a:srgbClr>
                </a:solidFill>
                <a:effectLst/>
                <a:uLnTx/>
                <a:uFillTx/>
                <a:latin typeface="Arial" panose="020B0604020202020204" pitchFamily="34" charset="0"/>
                <a:ea typeface="+mn-ea"/>
                <a:cs typeface="+mn-cs"/>
                <a:sym typeface="Monotype Sorts" pitchFamily="2" charset="2"/>
              </a:rPr>
              <a:t>Mamounas</a:t>
            </a:r>
            <a:r>
              <a:rPr kumimoji="0" lang="en-US" altLang="en-US" sz="2667"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a:t>
            </a:r>
          </a:p>
        </p:txBody>
      </p:sp>
      <p:sp>
        <p:nvSpPr>
          <p:cNvPr id="72710" name="Line 6">
            <a:extLst>
              <a:ext uri="{FF2B5EF4-FFF2-40B4-BE49-F238E27FC236}">
                <a16:creationId xmlns:a16="http://schemas.microsoft.com/office/drawing/2014/main" id="{7D4277BF-3857-A14C-110C-657B79F25677}"/>
              </a:ext>
            </a:extLst>
          </p:cNvPr>
          <p:cNvSpPr>
            <a:spLocks noChangeShapeType="1"/>
          </p:cNvSpPr>
          <p:nvPr/>
        </p:nvSpPr>
        <p:spPr bwMode="auto">
          <a:xfrm>
            <a:off x="5905502" y="1096434"/>
            <a:ext cx="40217" cy="2944284"/>
          </a:xfrm>
          <a:prstGeom prst="line">
            <a:avLst/>
          </a:prstGeom>
          <a:noFill/>
          <a:ln w="22225">
            <a:solidFill>
              <a:schemeClr val="tx1"/>
            </a:solidFill>
            <a:round/>
            <a:headEnd/>
            <a:tailEnd/>
          </a:ln>
        </p:spPr>
        <p:txBody>
          <a:bodyPr wrap="none" lIns="86873" tIns="43437" rIns="86873" bIns="43437"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44546A">
                  <a:lumMod val="50000"/>
                </a:srgbClr>
              </a:solidFill>
              <a:effectLst/>
              <a:uLnTx/>
              <a:uFillTx/>
              <a:latin typeface="Arial" pitchFamily="34" charset="0"/>
              <a:ea typeface="+mn-ea"/>
              <a:cs typeface="+mn-cs"/>
            </a:endParaRPr>
          </a:p>
        </p:txBody>
      </p:sp>
      <p:sp>
        <p:nvSpPr>
          <p:cNvPr id="72711" name="Rectangle 7">
            <a:extLst>
              <a:ext uri="{FF2B5EF4-FFF2-40B4-BE49-F238E27FC236}">
                <a16:creationId xmlns:a16="http://schemas.microsoft.com/office/drawing/2014/main" id="{641A0905-CD97-F41E-805C-A92D569749AE}"/>
              </a:ext>
            </a:extLst>
          </p:cNvPr>
          <p:cNvSpPr>
            <a:spLocks noChangeArrowheads="1"/>
          </p:cNvSpPr>
          <p:nvPr/>
        </p:nvSpPr>
        <p:spPr bwMode="auto">
          <a:xfrm>
            <a:off x="2512485" y="1003300"/>
            <a:ext cx="6866467" cy="1072416"/>
          </a:xfrm>
          <a:prstGeom prst="rect">
            <a:avLst/>
          </a:prstGeom>
          <a:solidFill>
            <a:schemeClr val="bg2"/>
          </a:solidFill>
          <a:ln w="22225">
            <a:solidFill>
              <a:schemeClr val="tx1"/>
            </a:solidFill>
            <a:miter lim="800000"/>
            <a:headEnd/>
            <a:tailEnd/>
          </a:ln>
        </p:spPr>
        <p:txBody>
          <a:bodyPr lIns="0" tIns="43437" rIns="0" bIns="43437">
            <a:spAutoFit/>
          </a:bodyPr>
          <a:lstStyle>
            <a:lvl1pPr marL="285750" indent="-285750">
              <a:defRPr sz="2400" b="1">
                <a:solidFill>
                  <a:srgbClr val="FFFFFF"/>
                </a:solidFill>
                <a:latin typeface="Arial" panose="020B0604020202020204" pitchFamily="34" charset="0"/>
              </a:defRPr>
            </a:lvl1pPr>
            <a:lvl2pPr>
              <a:defRPr sz="2400" b="1">
                <a:solidFill>
                  <a:srgbClr val="FFFFFF"/>
                </a:solidFill>
                <a:latin typeface="Arial" panose="020B0604020202020204" pitchFamily="34" charset="0"/>
              </a:defRPr>
            </a:lvl2pPr>
            <a:lvl3pPr>
              <a:defRPr sz="2400" b="1">
                <a:solidFill>
                  <a:srgbClr val="FFFFFF"/>
                </a:solidFill>
                <a:latin typeface="Arial" panose="020B0604020202020204" pitchFamily="34" charset="0"/>
              </a:defRPr>
            </a:lvl3pPr>
            <a:lvl4pPr>
              <a:defRPr sz="2400" b="1">
                <a:solidFill>
                  <a:srgbClr val="FFFFFF"/>
                </a:solidFill>
                <a:latin typeface="Arial" panose="020B0604020202020204" pitchFamily="34" charset="0"/>
              </a:defRPr>
            </a:lvl4pPr>
            <a:lvl5pPr>
              <a:defRPr sz="2400" b="1">
                <a:solidFill>
                  <a:srgbClr val="FFFFFF"/>
                </a:solidFill>
                <a:latin typeface="Arial" panose="020B0604020202020204" pitchFamily="34" charset="0"/>
              </a:defRPr>
            </a:lvl5pPr>
            <a:lvl6pPr marL="2266950" indent="1588" eaLnBrk="0" fontAlgn="base" hangingPunct="0">
              <a:spcBef>
                <a:spcPct val="0"/>
              </a:spcBef>
              <a:spcAft>
                <a:spcPct val="0"/>
              </a:spcAft>
              <a:defRPr sz="2400" b="1">
                <a:solidFill>
                  <a:srgbClr val="FFFFFF"/>
                </a:solidFill>
                <a:latin typeface="Arial" panose="020B0604020202020204" pitchFamily="34" charset="0"/>
              </a:defRPr>
            </a:lvl6pPr>
            <a:lvl7pPr marL="2724150" indent="1588" eaLnBrk="0" fontAlgn="base" hangingPunct="0">
              <a:spcBef>
                <a:spcPct val="0"/>
              </a:spcBef>
              <a:spcAft>
                <a:spcPct val="0"/>
              </a:spcAft>
              <a:defRPr sz="2400" b="1">
                <a:solidFill>
                  <a:srgbClr val="FFFFFF"/>
                </a:solidFill>
                <a:latin typeface="Arial" panose="020B0604020202020204" pitchFamily="34" charset="0"/>
              </a:defRPr>
            </a:lvl7pPr>
            <a:lvl8pPr marL="3181350" indent="1588" eaLnBrk="0" fontAlgn="base" hangingPunct="0">
              <a:spcBef>
                <a:spcPct val="0"/>
              </a:spcBef>
              <a:spcAft>
                <a:spcPct val="0"/>
              </a:spcAft>
              <a:defRPr sz="2400" b="1">
                <a:solidFill>
                  <a:srgbClr val="FFFFFF"/>
                </a:solidFill>
                <a:latin typeface="Arial" panose="020B0604020202020204" pitchFamily="34" charset="0"/>
              </a:defRPr>
            </a:lvl8pPr>
            <a:lvl9pPr marL="3638550" indent="1588" eaLnBrk="0" fontAlgn="base" hangingPunct="0">
              <a:spcBef>
                <a:spcPct val="0"/>
              </a:spcBef>
              <a:spcAft>
                <a:spcPct val="0"/>
              </a:spcAft>
              <a:defRPr sz="2400" b="1">
                <a:solidFill>
                  <a:srgbClr val="FFFFFF"/>
                </a:solidFill>
                <a:latin typeface="Arial" panose="020B0604020202020204" pitchFamily="34" charset="0"/>
              </a:defRPr>
            </a:lvl9pPr>
          </a:lstStyle>
          <a:p>
            <a:pPr marL="380990" marR="0" lvl="0" indent="-380990" algn="ctr"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Premenopausal; HR+/HER2- BC</a:t>
            </a:r>
          </a:p>
          <a:p>
            <a:pPr marL="380990" marR="0" lvl="0" indent="-380990" algn="ctr"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pN0 with RS 16-20 (high clinical risk) or RS 21-25 </a:t>
            </a:r>
          </a:p>
          <a:p>
            <a:pPr marL="380990" marR="0" lvl="0" indent="-380990" algn="ctr" defTabSz="12191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pN1 with RS 0-25</a:t>
            </a:r>
          </a:p>
        </p:txBody>
      </p:sp>
      <p:sp>
        <p:nvSpPr>
          <p:cNvPr id="72712" name="Line 9">
            <a:extLst>
              <a:ext uri="{FF2B5EF4-FFF2-40B4-BE49-F238E27FC236}">
                <a16:creationId xmlns:a16="http://schemas.microsoft.com/office/drawing/2014/main" id="{AA0A3D5C-883A-5051-0395-77857CB18FD6}"/>
              </a:ext>
            </a:extLst>
          </p:cNvPr>
          <p:cNvSpPr>
            <a:spLocks noChangeShapeType="1"/>
          </p:cNvSpPr>
          <p:nvPr/>
        </p:nvSpPr>
        <p:spPr bwMode="auto">
          <a:xfrm>
            <a:off x="4051302" y="4036486"/>
            <a:ext cx="3738033" cy="4233"/>
          </a:xfrm>
          <a:prstGeom prst="line">
            <a:avLst/>
          </a:prstGeom>
          <a:noFill/>
          <a:ln w="22225">
            <a:solidFill>
              <a:schemeClr val="tx1"/>
            </a:solidFill>
            <a:round/>
            <a:headEnd/>
            <a:tailEnd/>
          </a:ln>
        </p:spPr>
        <p:txBody>
          <a:bodyPr wrap="none" lIns="86873" tIns="43437" rIns="86873" bIns="43437" anchor="ct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44546A">
                  <a:lumMod val="50000"/>
                </a:srgbClr>
              </a:solidFill>
              <a:effectLst/>
              <a:uLnTx/>
              <a:uFillTx/>
              <a:latin typeface="Arial" pitchFamily="34" charset="0"/>
              <a:ea typeface="+mn-ea"/>
              <a:cs typeface="+mn-cs"/>
            </a:endParaRPr>
          </a:p>
        </p:txBody>
      </p:sp>
      <p:sp>
        <p:nvSpPr>
          <p:cNvPr id="72713" name="Rectangle 10">
            <a:extLst>
              <a:ext uri="{FF2B5EF4-FFF2-40B4-BE49-F238E27FC236}">
                <a16:creationId xmlns:a16="http://schemas.microsoft.com/office/drawing/2014/main" id="{637684C6-6410-9D7A-00A9-0C52834A2B53}"/>
              </a:ext>
            </a:extLst>
          </p:cNvPr>
          <p:cNvSpPr>
            <a:spLocks noChangeArrowheads="1"/>
          </p:cNvSpPr>
          <p:nvPr/>
        </p:nvSpPr>
        <p:spPr bwMode="auto">
          <a:xfrm>
            <a:off x="4690535" y="3539067"/>
            <a:ext cx="2504017" cy="383124"/>
          </a:xfrm>
          <a:prstGeom prst="rect">
            <a:avLst/>
          </a:prstGeom>
          <a:solidFill>
            <a:schemeClr val="bg2"/>
          </a:solidFill>
          <a:ln w="22225">
            <a:solidFill>
              <a:schemeClr val="tx1"/>
            </a:solidFill>
            <a:miter lim="800000"/>
            <a:headEnd/>
            <a:tailEnd/>
          </a:ln>
        </p:spPr>
        <p:txBody>
          <a:bodyPr lIns="43437" tIns="43437" rIns="43437" bIns="43437">
            <a:spAutoFit/>
          </a:bodyPr>
          <a:lstStyle>
            <a:lvl1pPr defTabSz="976313">
              <a:defRPr sz="2400" b="1">
                <a:solidFill>
                  <a:srgbClr val="FFFFFF"/>
                </a:solidFill>
                <a:latin typeface="Arial" panose="020B0604020202020204" pitchFamily="34" charset="0"/>
              </a:defRPr>
            </a:lvl1pPr>
            <a:lvl2pPr marL="742950" indent="-285750" defTabSz="976313">
              <a:defRPr sz="2400" b="1">
                <a:solidFill>
                  <a:srgbClr val="FFFFFF"/>
                </a:solidFill>
                <a:latin typeface="Arial" panose="020B0604020202020204" pitchFamily="34" charset="0"/>
              </a:defRPr>
            </a:lvl2pPr>
            <a:lvl3pPr marL="1143000" indent="-228600" defTabSz="976313">
              <a:defRPr sz="2400" b="1">
                <a:solidFill>
                  <a:srgbClr val="FFFFFF"/>
                </a:solidFill>
                <a:latin typeface="Arial" panose="020B0604020202020204" pitchFamily="34" charset="0"/>
              </a:defRPr>
            </a:lvl3pPr>
            <a:lvl4pPr marL="1600200" indent="-228600" defTabSz="976313">
              <a:defRPr sz="2400" b="1">
                <a:solidFill>
                  <a:srgbClr val="FFFFFF"/>
                </a:solidFill>
                <a:latin typeface="Arial" panose="020B0604020202020204" pitchFamily="34" charset="0"/>
              </a:defRPr>
            </a:lvl4pPr>
            <a:lvl5pPr marL="2057400" indent="-228600" defTabSz="976313">
              <a:defRPr sz="2400" b="1">
                <a:solidFill>
                  <a:srgbClr val="FFFFFF"/>
                </a:solidFill>
                <a:latin typeface="Arial" panose="020B0604020202020204" pitchFamily="34" charset="0"/>
              </a:defRPr>
            </a:lvl5pPr>
            <a:lvl6pPr marL="2514600" indent="-228600" defTabSz="976313"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976313"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976313"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301718" rtl="0" eaLnBrk="0" fontAlgn="base" latinLnBrk="0" hangingPunct="0">
              <a:lnSpc>
                <a:spcPct val="90000"/>
              </a:lnSpc>
              <a:spcBef>
                <a:spcPct val="3000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Randomization</a:t>
            </a:r>
          </a:p>
        </p:txBody>
      </p:sp>
      <p:sp>
        <p:nvSpPr>
          <p:cNvPr id="17" name="Rectangle 10">
            <a:extLst>
              <a:ext uri="{FF2B5EF4-FFF2-40B4-BE49-F238E27FC236}">
                <a16:creationId xmlns:a16="http://schemas.microsoft.com/office/drawing/2014/main" id="{535BC48E-666A-0980-2164-1179461FE745}"/>
              </a:ext>
            </a:extLst>
          </p:cNvPr>
          <p:cNvSpPr>
            <a:spLocks noChangeArrowheads="1"/>
          </p:cNvSpPr>
          <p:nvPr/>
        </p:nvSpPr>
        <p:spPr bwMode="auto">
          <a:xfrm>
            <a:off x="3272367" y="2218267"/>
            <a:ext cx="5346700" cy="1170904"/>
          </a:xfrm>
          <a:prstGeom prst="rect">
            <a:avLst/>
          </a:prstGeom>
          <a:solidFill>
            <a:schemeClr val="bg2"/>
          </a:solidFill>
          <a:ln w="22225">
            <a:solidFill>
              <a:schemeClr val="tx1"/>
            </a:solidFill>
            <a:miter lim="800000"/>
            <a:headEnd/>
            <a:tailEnd/>
          </a:ln>
        </p:spPr>
        <p:txBody>
          <a:bodyPr lIns="43437" tIns="43437" rIns="43437" bIns="43437">
            <a:spAutoFit/>
          </a:bodyPr>
          <a:lstStyle>
            <a:lvl1pPr defTabSz="976313">
              <a:defRPr sz="2400" b="1">
                <a:solidFill>
                  <a:srgbClr val="FFFFFF"/>
                </a:solidFill>
                <a:latin typeface="Arial" panose="020B0604020202020204" pitchFamily="34" charset="0"/>
              </a:defRPr>
            </a:lvl1pPr>
            <a:lvl2pPr marL="742950" indent="-285750" defTabSz="976313">
              <a:defRPr sz="2400" b="1">
                <a:solidFill>
                  <a:srgbClr val="FFFFFF"/>
                </a:solidFill>
                <a:latin typeface="Arial" panose="020B0604020202020204" pitchFamily="34" charset="0"/>
              </a:defRPr>
            </a:lvl2pPr>
            <a:lvl3pPr marL="1143000" indent="-228600" defTabSz="976313">
              <a:defRPr sz="2400" b="1">
                <a:solidFill>
                  <a:srgbClr val="FFFFFF"/>
                </a:solidFill>
                <a:latin typeface="Arial" panose="020B0604020202020204" pitchFamily="34" charset="0"/>
              </a:defRPr>
            </a:lvl3pPr>
            <a:lvl4pPr marL="1600200" indent="-228600" defTabSz="976313">
              <a:defRPr sz="2400" b="1">
                <a:solidFill>
                  <a:srgbClr val="FFFFFF"/>
                </a:solidFill>
                <a:latin typeface="Arial" panose="020B0604020202020204" pitchFamily="34" charset="0"/>
              </a:defRPr>
            </a:lvl4pPr>
            <a:lvl5pPr marL="2057400" indent="-228600" defTabSz="976313">
              <a:defRPr sz="2400" b="1">
                <a:solidFill>
                  <a:srgbClr val="FFFFFF"/>
                </a:solidFill>
                <a:latin typeface="Arial" panose="020B0604020202020204" pitchFamily="34" charset="0"/>
              </a:defRPr>
            </a:lvl5pPr>
            <a:lvl6pPr marL="2514600" indent="-228600" defTabSz="976313"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976313"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976313"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301718" rtl="0" eaLnBrk="0" fontAlgn="base" latinLnBrk="0" hangingPunct="0">
              <a:lnSpc>
                <a:spcPct val="90000"/>
              </a:lnSpc>
              <a:spcBef>
                <a:spcPct val="3000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Stratification</a:t>
            </a:r>
          </a:p>
          <a:p>
            <a:pPr marL="457189" marR="0" lvl="0" indent="-457189" algn="ctr" defTabSz="1301718" rtl="0" eaLnBrk="0" fontAlgn="base" latinLnBrk="0" hangingPunct="0">
              <a:lnSpc>
                <a:spcPct val="90000"/>
              </a:lnSpc>
              <a:spcBef>
                <a:spcPct val="30000"/>
              </a:spcBef>
              <a:spcAft>
                <a:spcPct val="0"/>
              </a:spcAft>
              <a:buClrTx/>
              <a:buSzPct val="100000"/>
              <a:buFont typeface="Arial" panose="020B0604020202020204" pitchFamily="34" charset="0"/>
              <a:buChar char="•"/>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Nodal Status (pN0 vs. pN1)</a:t>
            </a:r>
          </a:p>
          <a:p>
            <a:pPr marL="457189" marR="0" lvl="0" indent="-457189" algn="ctr" defTabSz="1301718" rtl="0" eaLnBrk="0" fontAlgn="base" latinLnBrk="0" hangingPunct="0">
              <a:lnSpc>
                <a:spcPct val="90000"/>
              </a:lnSpc>
              <a:spcBef>
                <a:spcPct val="30000"/>
              </a:spcBef>
              <a:spcAft>
                <a:spcPct val="0"/>
              </a:spcAft>
              <a:buClrTx/>
              <a:buSzPct val="100000"/>
              <a:buFont typeface="Arial" panose="020B0604020202020204" pitchFamily="34" charset="0"/>
              <a:buChar char="•"/>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RS (0-15 vs. 16-25)</a:t>
            </a:r>
          </a:p>
        </p:txBody>
      </p:sp>
      <p:sp>
        <p:nvSpPr>
          <p:cNvPr id="2" name="Rectangle 1">
            <a:extLst>
              <a:ext uri="{FF2B5EF4-FFF2-40B4-BE49-F238E27FC236}">
                <a16:creationId xmlns:a16="http://schemas.microsoft.com/office/drawing/2014/main" id="{A00CF594-3521-B9A1-C552-F7ACCF1D01A4}"/>
              </a:ext>
            </a:extLst>
          </p:cNvPr>
          <p:cNvSpPr/>
          <p:nvPr/>
        </p:nvSpPr>
        <p:spPr>
          <a:xfrm>
            <a:off x="2971800" y="6135157"/>
            <a:ext cx="6802967" cy="683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 Tamoxifen can be used if AI is not tolerated</a:t>
            </a:r>
          </a:p>
        </p:txBody>
      </p:sp>
      <p:sp>
        <p:nvSpPr>
          <p:cNvPr id="72716" name="Rectangle 8">
            <a:extLst>
              <a:ext uri="{FF2B5EF4-FFF2-40B4-BE49-F238E27FC236}">
                <a16:creationId xmlns:a16="http://schemas.microsoft.com/office/drawing/2014/main" id="{D12DACB6-BC76-F8F5-2058-4EA98CC9C0DB}"/>
              </a:ext>
            </a:extLst>
          </p:cNvPr>
          <p:cNvSpPr>
            <a:spLocks noChangeArrowheads="1"/>
          </p:cNvSpPr>
          <p:nvPr/>
        </p:nvSpPr>
        <p:spPr bwMode="auto">
          <a:xfrm>
            <a:off x="2334686" y="4199469"/>
            <a:ext cx="3433233" cy="1843617"/>
          </a:xfrm>
          <a:prstGeom prst="rect">
            <a:avLst/>
          </a:prstGeom>
          <a:solidFill>
            <a:schemeClr val="bg2"/>
          </a:solidFill>
          <a:ln w="22225">
            <a:solidFill>
              <a:schemeClr val="tx1"/>
            </a:solidFill>
            <a:miter lim="800000"/>
            <a:headEnd/>
            <a:tailEnd/>
          </a:ln>
        </p:spPr>
        <p:txBody>
          <a:bodyPr lIns="0" tIns="86873" rIns="0" bIns="43437" anchor="ctr" anchorCtr="1"/>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301718" rtl="0" eaLnBrk="0" fontAlgn="base" latinLnBrk="0" hangingPunct="0">
              <a:lnSpc>
                <a:spcPct val="100000"/>
              </a:lnSpc>
              <a:spcBef>
                <a:spcPct val="0"/>
              </a:spcBef>
              <a:spcAft>
                <a:spcPct val="0"/>
              </a:spcAft>
              <a:buClrTx/>
              <a:buSzPct val="100000"/>
              <a:buFontTx/>
              <a:buNone/>
              <a:tabLst/>
              <a:defRPr/>
            </a:pPr>
            <a:endPar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 Chemotherapy  + </a:t>
            </a: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Aromatase Inhibitor*</a:t>
            </a: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X 5 Years</a:t>
            </a:r>
          </a:p>
          <a:p>
            <a:pPr marL="0" marR="0" lvl="0" indent="0" algn="ctr" defTabSz="1301718" rtl="0" eaLnBrk="0" fontAlgn="base" latinLnBrk="0" hangingPunct="0">
              <a:lnSpc>
                <a:spcPct val="100000"/>
              </a:lnSpc>
              <a:spcBef>
                <a:spcPct val="0"/>
              </a:spcBef>
              <a:spcAft>
                <a:spcPct val="0"/>
              </a:spcAft>
              <a:buClrTx/>
              <a:buSzPct val="100000"/>
              <a:buFontTx/>
              <a:buNone/>
              <a:tabLst/>
              <a:defRPr/>
            </a:pPr>
            <a:endPar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3000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   </a:t>
            </a:r>
          </a:p>
        </p:txBody>
      </p:sp>
      <p:sp>
        <p:nvSpPr>
          <p:cNvPr id="72717" name="Rectangle 11">
            <a:extLst>
              <a:ext uri="{FF2B5EF4-FFF2-40B4-BE49-F238E27FC236}">
                <a16:creationId xmlns:a16="http://schemas.microsoft.com/office/drawing/2014/main" id="{8EC9D4B5-5EF5-A939-473B-F6036506D89C}"/>
              </a:ext>
            </a:extLst>
          </p:cNvPr>
          <p:cNvSpPr>
            <a:spLocks noChangeArrowheads="1"/>
          </p:cNvSpPr>
          <p:nvPr/>
        </p:nvSpPr>
        <p:spPr bwMode="auto">
          <a:xfrm>
            <a:off x="6070600" y="4305300"/>
            <a:ext cx="3414184" cy="1444506"/>
          </a:xfrm>
          <a:prstGeom prst="rect">
            <a:avLst/>
          </a:prstGeom>
          <a:solidFill>
            <a:schemeClr val="bg2"/>
          </a:solidFill>
          <a:ln w="22225">
            <a:solidFill>
              <a:schemeClr val="tx1"/>
            </a:solidFill>
            <a:miter lim="800000"/>
            <a:headEnd/>
            <a:tailEnd/>
          </a:ln>
        </p:spPr>
        <p:txBody>
          <a:bodyPr lIns="0" tIns="86873" rIns="0" bIns="43437">
            <a:spAutoFit/>
          </a:bodyPr>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Aromatase Inhibitor*</a:t>
            </a:r>
          </a:p>
          <a:p>
            <a:pPr marL="0" marR="0" lvl="0" indent="0" algn="ctr" defTabSz="1301718" rtl="0" eaLnBrk="0" fontAlgn="base" latinLnBrk="0" hangingPunct="0">
              <a:lnSpc>
                <a:spcPct val="100000"/>
              </a:lnSpc>
              <a:spcBef>
                <a:spcPct val="0"/>
              </a:spcBef>
              <a:spcAft>
                <a:spcPct val="0"/>
              </a:spcAft>
              <a:buClrTx/>
              <a:buSzPct val="100000"/>
              <a:buFontTx/>
              <a:buNone/>
              <a:tabLst/>
              <a:defRPr/>
            </a:pPr>
            <a:r>
              <a:rPr kumimoji="0" lang="en-US" altLang="en-US" sz="2133"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X 5 Years</a:t>
            </a:r>
          </a:p>
        </p:txBody>
      </p:sp>
    </p:spTree>
    <p:extLst>
      <p:ext uri="{BB962C8B-B14F-4D97-AF65-F5344CB8AC3E}">
        <p14:creationId xmlns:p14="http://schemas.microsoft.com/office/powerpoint/2010/main" val="6662584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E42CED7C-AEF3-0143-A453-A4452AA83C12}"/>
              </a:ext>
            </a:extLst>
          </p:cNvPr>
          <p:cNvSpPr>
            <a:spLocks noGrp="1" noChangeArrowheads="1"/>
          </p:cNvSpPr>
          <p:nvPr>
            <p:ph type="body" idx="4294967295"/>
          </p:nvPr>
        </p:nvSpPr>
        <p:spPr bwMode="auto">
          <a:xfrm>
            <a:off x="1066800" y="1066800"/>
            <a:ext cx="10058400" cy="5689600"/>
          </a:xfrm>
          <a:prstGeom prst="rect">
            <a:avLst/>
          </a:prstGeom>
        </p:spPr>
        <p:txBody>
          <a:bodyPr lIns="91311" tIns="45658" rIns="91311" bIns="45658"/>
          <a:lstStyle/>
          <a:p>
            <a:pPr>
              <a:lnSpc>
                <a:spcPct val="80000"/>
              </a:lnSpc>
              <a:defRPr/>
            </a:pPr>
            <a:endParaRPr lang="en-US" sz="2000" dirty="0">
              <a:ea typeface="ＭＳ Ｐゴシック" charset="0"/>
            </a:endParaRPr>
          </a:p>
          <a:p>
            <a:pPr marL="0">
              <a:lnSpc>
                <a:spcPct val="100000"/>
              </a:lnSpc>
              <a:spcBef>
                <a:spcPts val="0"/>
              </a:spcBef>
              <a:spcAft>
                <a:spcPts val="0"/>
              </a:spcAft>
              <a:buFont typeface="Arial" panose="020B0604020202020204" pitchFamily="34" charset="0"/>
              <a:buChar char="•"/>
            </a:pPr>
            <a:r>
              <a:rPr lang="en-US" sz="2400" dirty="0">
                <a:solidFill>
                  <a:schemeClr val="bg2">
                    <a:lumMod val="40000"/>
                    <a:lumOff val="60000"/>
                  </a:schemeClr>
                </a:solidFill>
                <a:latin typeface="Arial" panose="020B0604020202020204" pitchFamily="34" charset="0"/>
                <a:cs typeface="Arial" panose="020B0604020202020204" pitchFamily="34" charset="0"/>
              </a:rPr>
              <a:t>Phase III RxPONDER trial evaluating the role of chemotherapy for patients with ER-positive, HER2-negative localized breast cancer with 1 to 3 positive lymph nodes and a 21-gene Recurrence Score (RS) of ≤25</a:t>
            </a:r>
          </a:p>
          <a:p>
            <a:pPr marL="0">
              <a:lnSpc>
                <a:spcPct val="100000"/>
              </a:lnSpc>
              <a:spcBef>
                <a:spcPts val="0"/>
              </a:spcBef>
              <a:spcAft>
                <a:spcPts val="0"/>
              </a:spcAft>
              <a:buFont typeface="Arial" panose="020B0604020202020204" pitchFamily="34" charset="0"/>
              <a:buChar char="•"/>
            </a:pPr>
            <a:endParaRPr lang="en-US" sz="2400" dirty="0">
              <a:solidFill>
                <a:schemeClr val="bg2">
                  <a:lumMod val="40000"/>
                  <a:lumOff val="60000"/>
                </a:schemeClr>
              </a:solidFill>
              <a:latin typeface="Arial" panose="020B0604020202020204" pitchFamily="34" charset="0"/>
              <a:cs typeface="Arial" panose="020B0604020202020204" pitchFamily="34" charset="0"/>
            </a:endParaRPr>
          </a:p>
          <a:p>
            <a:pPr marL="0">
              <a:lnSpc>
                <a:spcPct val="100000"/>
              </a:lnSpc>
              <a:spcBef>
                <a:spcPts val="0"/>
              </a:spcBef>
              <a:spcAft>
                <a:spcPts val="0"/>
              </a:spcAft>
              <a:buFont typeface="Arial" panose="020B0604020202020204" pitchFamily="34" charset="0"/>
              <a:buChar char="•"/>
            </a:pPr>
            <a:r>
              <a:rPr lang="en-US" sz="2400" dirty="0">
                <a:solidFill>
                  <a:schemeClr val="bg2">
                    <a:lumMod val="40000"/>
                    <a:lumOff val="60000"/>
                  </a:schemeClr>
                </a:solidFill>
                <a:latin typeface="Arial" panose="020B0604020202020204" pitchFamily="34" charset="0"/>
                <a:cs typeface="Arial" panose="020B0604020202020204" pitchFamily="34" charset="0"/>
              </a:rPr>
              <a:t>Updated findings, including 12-year event rates, from the Phase III TAILORx study</a:t>
            </a:r>
          </a:p>
          <a:p>
            <a:pPr marL="0" indent="0">
              <a:lnSpc>
                <a:spcPct val="100000"/>
              </a:lnSpc>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 </a:t>
            </a:r>
          </a:p>
          <a:p>
            <a:pPr marL="0">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21-gene RS and neoadjuvant chemotherapy decision making</a:t>
            </a:r>
          </a:p>
          <a:p>
            <a:pPr marL="0">
              <a:lnSpc>
                <a:spcPct val="100000"/>
              </a:lnSpc>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0">
              <a:lnSpc>
                <a:spcPct val="100000"/>
              </a:lnSpc>
              <a:spcBef>
                <a:spcPts val="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Insight regarding poor correlation between the RS and chemotherapy response in premenopausal patients</a:t>
            </a:r>
          </a:p>
          <a:p>
            <a:pPr marL="0" indent="0">
              <a:lnSpc>
                <a:spcPct val="80000"/>
              </a:lnSpc>
              <a:buNone/>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marL="457200" lvl="1" indent="0">
              <a:lnSpc>
                <a:spcPct val="80000"/>
              </a:lnSpc>
              <a:buNone/>
              <a:defRPr/>
            </a:pPr>
            <a:endParaRPr lang="en-US" b="1" dirty="0">
              <a:ea typeface="ＭＳ Ｐゴシック" charset="0"/>
            </a:endParaRPr>
          </a:p>
          <a:p>
            <a:pPr>
              <a:lnSpc>
                <a:spcPct val="80000"/>
              </a:lnSpc>
              <a:defRPr/>
            </a:pPr>
            <a:endParaRPr lang="en-US"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a:lnSpc>
                <a:spcPct val="80000"/>
              </a:lnSpc>
              <a:defRPr/>
            </a:pPr>
            <a:endParaRPr lang="en-US" b="1" dirty="0">
              <a:ea typeface="ＭＳ Ｐゴシック" charset="0"/>
              <a:cs typeface="ＭＳ Ｐゴシック" charset="0"/>
            </a:endParaRPr>
          </a:p>
        </p:txBody>
      </p:sp>
      <p:sp>
        <p:nvSpPr>
          <p:cNvPr id="224258" name="Rectangle 27">
            <a:extLst>
              <a:ext uri="{FF2B5EF4-FFF2-40B4-BE49-F238E27FC236}">
                <a16:creationId xmlns:a16="http://schemas.microsoft.com/office/drawing/2014/main" id="{4561E830-F9E4-5A4A-8D04-15DC0D5C481E}"/>
              </a:ext>
            </a:extLst>
          </p:cNvPr>
          <p:cNvSpPr>
            <a:spLocks noChangeArrowheads="1"/>
          </p:cNvSpPr>
          <p:nvPr/>
        </p:nvSpPr>
        <p:spPr bwMode="auto">
          <a:xfrm>
            <a:off x="838200" y="261938"/>
            <a:ext cx="105156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Outline</a:t>
            </a:r>
          </a:p>
        </p:txBody>
      </p:sp>
    </p:spTree>
    <p:extLst>
      <p:ext uri="{BB962C8B-B14F-4D97-AF65-F5344CB8AC3E}">
        <p14:creationId xmlns:p14="http://schemas.microsoft.com/office/powerpoint/2010/main" val="3570645338"/>
      </p:ext>
    </p:extLst>
  </p:cSld>
  <p:clrMapOvr>
    <a:masterClrMapping/>
  </p:clrMapOvr>
  <p:transition advTm="45645">
    <p:spli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527F88D1-3C87-82C7-5E77-3A0BA50E1B81}"/>
              </a:ext>
            </a:extLst>
          </p:cNvPr>
          <p:cNvPicPr/>
          <p:nvPr/>
        </p:nvPicPr>
        <p:blipFill>
          <a:blip r:embed="rId2"/>
          <a:stretch>
            <a:fillRect/>
          </a:stretch>
        </p:blipFill>
        <p:spPr>
          <a:xfrm>
            <a:off x="1427067" y="1828800"/>
            <a:ext cx="9337866" cy="4507459"/>
          </a:xfrm>
          <a:prstGeom prst="rect">
            <a:avLst/>
          </a:prstGeom>
        </p:spPr>
      </p:pic>
      <p:sp>
        <p:nvSpPr>
          <p:cNvPr id="3" name="Title 3">
            <a:extLst>
              <a:ext uri="{FF2B5EF4-FFF2-40B4-BE49-F238E27FC236}">
                <a16:creationId xmlns:a16="http://schemas.microsoft.com/office/drawing/2014/main" id="{9D1BB5C5-00A4-EBBE-5E6D-7E22B2E146E6}"/>
              </a:ext>
            </a:extLst>
          </p:cNvPr>
          <p:cNvSpPr txBox="1">
            <a:spLocks/>
          </p:cNvSpPr>
          <p:nvPr/>
        </p:nvSpPr>
        <p:spPr bwMode="auto">
          <a:xfrm>
            <a:off x="1219200" y="228600"/>
            <a:ext cx="10134600" cy="1355286"/>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sz="4000" b="1">
                <a:solidFill>
                  <a:schemeClr val="tx2"/>
                </a:solidFill>
                <a:latin typeface="+mj-lt"/>
                <a:ea typeface="MS PGothic" panose="020B0600070205080204" pitchFamily="34" charset="-128"/>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 Meta-analysis:  pCR rates in Breast Cancer Patients Receiving Neoadjuvant Chemotherapy stratified based on    </a:t>
            </a:r>
            <a:b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21-gene expression assay at diagnosis.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Is pCR the best endpoint to determine chemotherapy benefit?</a:t>
            </a:r>
          </a:p>
        </p:txBody>
      </p:sp>
      <p:sp>
        <p:nvSpPr>
          <p:cNvPr id="4" name="TextBox 3">
            <a:extLst>
              <a:ext uri="{FF2B5EF4-FFF2-40B4-BE49-F238E27FC236}">
                <a16:creationId xmlns:a16="http://schemas.microsoft.com/office/drawing/2014/main" id="{B90BBD54-538C-DB41-7C55-A43008AE92D4}"/>
              </a:ext>
            </a:extLst>
          </p:cNvPr>
          <p:cNvSpPr txBox="1"/>
          <p:nvPr/>
        </p:nvSpPr>
        <p:spPr>
          <a:xfrm>
            <a:off x="5410200" y="6538031"/>
            <a:ext cx="6781800"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A2A2A"/>
                </a:solidFill>
                <a:effectLst/>
                <a:uLnTx/>
                <a:uFillTx/>
                <a:latin typeface="Arial"/>
                <a:ea typeface="+mn-ea"/>
                <a:cs typeface="+mn-cs"/>
              </a:rPr>
              <a:t>Boland et al. British Journal of Surgery, 2021</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08917273"/>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E8F3B59-813D-9591-FE04-032CD859BC8F}"/>
              </a:ext>
            </a:extLst>
          </p:cNvPr>
          <p:cNvGraphicFramePr/>
          <p:nvPr/>
        </p:nvGraphicFramePr>
        <p:xfrm>
          <a:off x="1643408" y="2903195"/>
          <a:ext cx="4308171" cy="166346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a:extLst>
              <a:ext uri="{FF2B5EF4-FFF2-40B4-BE49-F238E27FC236}">
                <a16:creationId xmlns:a16="http://schemas.microsoft.com/office/drawing/2014/main" id="{AF45022F-EC38-1EF9-DB9D-F06E262EF6CC}"/>
              </a:ext>
            </a:extLst>
          </p:cNvPr>
          <p:cNvSpPr txBox="1">
            <a:spLocks/>
          </p:cNvSpPr>
          <p:nvPr/>
        </p:nvSpPr>
        <p:spPr bwMode="auto">
          <a:xfrm>
            <a:off x="1503204" y="321114"/>
            <a:ext cx="9144000" cy="838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sz="4000" b="1">
                <a:solidFill>
                  <a:schemeClr val="tx2"/>
                </a:solidFill>
                <a:latin typeface="+mj-lt"/>
                <a:ea typeface="MS PGothic" panose="020B0600070205080204" pitchFamily="34" charset="-128"/>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ER+/HER2- Breast Cancer Treated with Neoadjvuant Chemotherapy:  Total pCR vs nodal pCR</a:t>
            </a:r>
          </a:p>
        </p:txBody>
      </p:sp>
      <p:pic>
        <p:nvPicPr>
          <p:cNvPr id="4" name="Picture 3" descr="Chart, diagram, schematic&#10;&#10;Description automatically generated">
            <a:extLst>
              <a:ext uri="{FF2B5EF4-FFF2-40B4-BE49-F238E27FC236}">
                <a16:creationId xmlns:a16="http://schemas.microsoft.com/office/drawing/2014/main" id="{158E549E-73EE-A072-75D6-E38537CD9C9C}"/>
              </a:ext>
            </a:extLst>
          </p:cNvPr>
          <p:cNvPicPr>
            <a:picLocks noChangeAspect="1"/>
          </p:cNvPicPr>
          <p:nvPr/>
        </p:nvPicPr>
        <p:blipFill rotWithShape="1">
          <a:blip r:embed="rId3"/>
          <a:srcRect t="7179"/>
          <a:stretch/>
        </p:blipFill>
        <p:spPr>
          <a:xfrm>
            <a:off x="6479020" y="1605399"/>
            <a:ext cx="3888772" cy="3308807"/>
          </a:xfrm>
          <a:prstGeom prst="rect">
            <a:avLst/>
          </a:prstGeom>
        </p:spPr>
      </p:pic>
      <p:sp>
        <p:nvSpPr>
          <p:cNvPr id="5" name="TextBox 4">
            <a:extLst>
              <a:ext uri="{FF2B5EF4-FFF2-40B4-BE49-F238E27FC236}">
                <a16:creationId xmlns:a16="http://schemas.microsoft.com/office/drawing/2014/main" id="{840F9027-7C64-BE10-1075-117EC2BAD673}"/>
              </a:ext>
            </a:extLst>
          </p:cNvPr>
          <p:cNvSpPr txBox="1"/>
          <p:nvPr/>
        </p:nvSpPr>
        <p:spPr>
          <a:xfrm>
            <a:off x="1503204" y="4965090"/>
            <a:ext cx="97536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NCDB:  Nodal pCR more likely in a) premenopausal pts and b) high Ki-67.</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just" defTabSz="914400" rtl="0" eaLnBrk="1" fontAlgn="base" latinLnBrk="0" hangingPunct="1">
              <a:lnSpc>
                <a:spcPct val="100000"/>
              </a:lnSpc>
              <a:spcBef>
                <a:spcPts val="0"/>
              </a:spcBef>
              <a:spcAft>
                <a:spcPts val="0"/>
              </a:spcAft>
              <a:buClr>
                <a:srgbClr val="000000"/>
              </a:buClr>
              <a:buSzPct val="100000"/>
              <a:buFontTx/>
              <a:buNone/>
              <a:tabLst/>
              <a:defRPr/>
            </a:pPr>
            <a:endPar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0" marR="0" lvl="0" indent="0" algn="just" defTabSz="914400" rtl="0" eaLnBrk="1" fontAlgn="base" latinLnBrk="0" hangingPunct="1">
              <a:lnSpc>
                <a:spcPct val="100000"/>
              </a:lnSpc>
              <a:spcBef>
                <a:spcPts val="0"/>
              </a:spcBef>
              <a:spcAft>
                <a:spcPts val="0"/>
              </a:spcAft>
              <a:buClr>
                <a:srgbClr val="000000"/>
              </a:buClr>
              <a:buSzPct val="100000"/>
              <a:buFontTx/>
              <a:buNone/>
              <a:tabLst/>
              <a:defRPr/>
            </a:pPr>
            <a:r>
              <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RxPONDER inclusion criteria (cT1-3, N1, Grade I or II, ER+/PR+/Her2-​)</a:t>
            </a:r>
          </a:p>
          <a:p>
            <a:pPr marL="234950" marR="0" lvl="0" indent="-234950" algn="just" defTabSz="914400" rtl="0" eaLnBrk="1" fontAlgn="base" latinLnBrk="0" hangingPunct="1">
              <a:lnSpc>
                <a:spcPct val="100000"/>
              </a:lnSpc>
              <a:spcBef>
                <a:spcPts val="0"/>
              </a:spcBef>
              <a:spcAft>
                <a:spcPts val="0"/>
              </a:spcAft>
              <a:buClr>
                <a:srgbClr val="000000"/>
              </a:buClr>
              <a:buSzPct val="100000"/>
              <a:buFontTx/>
              <a:buChar char="•"/>
              <a:tabLst/>
              <a:defRPr/>
            </a:pPr>
            <a:r>
              <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Nodal pCR varied by age:  17.5% in age &lt; 50 ​ vs 13.6% in age ≥ 50, p&lt;0.001​ </a:t>
            </a:r>
          </a:p>
          <a:p>
            <a:pPr marL="234950" marR="0" lvl="0" indent="-234950" algn="just" defTabSz="914400" rtl="0" eaLnBrk="1" fontAlgn="base" latinLnBrk="0" hangingPunct="1">
              <a:lnSpc>
                <a:spcPct val="100000"/>
              </a:lnSpc>
              <a:spcBef>
                <a:spcPts val="0"/>
              </a:spcBef>
              <a:spcAft>
                <a:spcPts val="0"/>
              </a:spcAft>
              <a:buClr>
                <a:srgbClr val="000000"/>
              </a:buClr>
              <a:buSzPct val="100000"/>
              <a:buFontTx/>
              <a:buChar char="•"/>
              <a:tabLst/>
              <a:defRPr/>
            </a:pPr>
            <a:r>
              <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Nodal pCR also varied by Ki-67: 16.8% in Ki-67 ≥ 20% ​vs 7.9% in Ki-67 &lt; 20%, p&lt;0.001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2B1BCA5F-781D-CDB4-2C8D-1BD43327D62D}"/>
              </a:ext>
            </a:extLst>
          </p:cNvPr>
          <p:cNvSpPr txBox="1"/>
          <p:nvPr/>
        </p:nvSpPr>
        <p:spPr>
          <a:xfrm>
            <a:off x="1823423" y="1359446"/>
            <a:ext cx="4114800" cy="1508105"/>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600"/>
              </a:spcBef>
              <a:spcAft>
                <a:spcPts val="600"/>
              </a:spcAft>
              <a:buClr>
                <a:srgbClr val="000000"/>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NCDB:  2010-2018, 20,084 cN+ ER+/HER2- BC pts treated with NAC. </a:t>
            </a:r>
            <a:endPar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285750" marR="0" lvl="0" indent="-28575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7.4% had total pCR</a:t>
            </a:r>
          </a:p>
          <a:p>
            <a:pPr marL="285750" marR="0" lvl="0" indent="-285750" algn="just" defTabSz="914400" rtl="0" eaLnBrk="1" fontAlgn="base" latinLnBrk="0" hangingPunct="1">
              <a:lnSpc>
                <a:spcPct val="100000"/>
              </a:lnSpc>
              <a:spcBef>
                <a:spcPts val="600"/>
              </a:spcBef>
              <a:spcAft>
                <a:spcPts val="600"/>
              </a:spcAft>
              <a:buClr>
                <a:srgbClr val="000000"/>
              </a:buClr>
              <a:buSzTx/>
              <a:buFont typeface="Arial" panose="020B0604020202020204" pitchFamily="34" charset="0"/>
              <a:buChar char="•"/>
              <a:tabLst/>
              <a:defRPr/>
            </a:pPr>
            <a:r>
              <a:rPr kumimoji="0" lang="en-US" altLang="ja-JP" sz="1800" b="1" i="0" u="sng" strike="noStrike" kern="1200" cap="none" spc="0" normalizeH="0" baseline="0" noProof="0" dirty="0">
                <a:ln>
                  <a:noFill/>
                </a:ln>
                <a:solidFill>
                  <a:srgbClr val="000000"/>
                </a:solidFill>
                <a:effectLst/>
                <a:uLnTx/>
                <a:uFillTx/>
                <a:latin typeface="Arial" pitchFamily="34" charset="0"/>
                <a:ea typeface="MS PGothic" pitchFamily="34" charset="-128"/>
                <a:cs typeface="+mn-cs"/>
              </a:rPr>
              <a:t>14.3% had nodal-only pCR</a:t>
            </a:r>
          </a:p>
        </p:txBody>
      </p:sp>
      <p:sp>
        <p:nvSpPr>
          <p:cNvPr id="8" name="TextBox 7">
            <a:extLst>
              <a:ext uri="{FF2B5EF4-FFF2-40B4-BE49-F238E27FC236}">
                <a16:creationId xmlns:a16="http://schemas.microsoft.com/office/drawing/2014/main" id="{C4115013-1C13-1D6F-F699-8FBBD043243D}"/>
              </a:ext>
            </a:extLst>
          </p:cNvPr>
          <p:cNvSpPr txBox="1"/>
          <p:nvPr/>
        </p:nvSpPr>
        <p:spPr>
          <a:xfrm>
            <a:off x="6479020" y="1232258"/>
            <a:ext cx="37338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Nodal pCR is highly prognostic for survival       in ER+/HER2- Breast Cancer</a:t>
            </a:r>
          </a:p>
        </p:txBody>
      </p:sp>
      <p:sp>
        <p:nvSpPr>
          <p:cNvPr id="9" name="TextBox 8">
            <a:extLst>
              <a:ext uri="{FF2B5EF4-FFF2-40B4-BE49-F238E27FC236}">
                <a16:creationId xmlns:a16="http://schemas.microsoft.com/office/drawing/2014/main" id="{33D4AEC8-41BD-9D88-9097-806931153F5E}"/>
              </a:ext>
            </a:extLst>
          </p:cNvPr>
          <p:cNvSpPr txBox="1"/>
          <p:nvPr/>
        </p:nvSpPr>
        <p:spPr>
          <a:xfrm>
            <a:off x="7162800" y="6488668"/>
            <a:ext cx="4800600"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Moldovenau et al. SABCS 2022</a:t>
            </a:r>
          </a:p>
        </p:txBody>
      </p:sp>
    </p:spTree>
    <p:extLst>
      <p:ext uri="{BB962C8B-B14F-4D97-AF65-F5344CB8AC3E}">
        <p14:creationId xmlns:p14="http://schemas.microsoft.com/office/powerpoint/2010/main" val="1278758584"/>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6BA8779-6320-CEBC-D0C8-AFB6D89F0EFF}"/>
              </a:ext>
            </a:extLst>
          </p:cNvPr>
          <p:cNvSpPr txBox="1">
            <a:spLocks/>
          </p:cNvSpPr>
          <p:nvPr/>
        </p:nvSpPr>
        <p:spPr bwMode="auto">
          <a:xfrm>
            <a:off x="1503204" y="321114"/>
            <a:ext cx="9144000" cy="838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lnSpc>
                <a:spcPct val="90000"/>
              </a:lnSpc>
              <a:spcBef>
                <a:spcPct val="0"/>
              </a:spcBef>
              <a:spcAft>
                <a:spcPct val="0"/>
              </a:spcAft>
              <a:defRPr sz="4000" b="1">
                <a:solidFill>
                  <a:schemeClr val="tx2"/>
                </a:solidFill>
                <a:latin typeface="+mj-lt"/>
                <a:ea typeface="MS PGothic" panose="020B0600070205080204" pitchFamily="34" charset="-128"/>
                <a:cs typeface="ＭＳ Ｐゴシック" charset="0"/>
              </a:defRPr>
            </a:lvl1pPr>
            <a:lvl2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2pPr>
            <a:lvl3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3pPr>
            <a:lvl4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4pPr>
            <a:lvl5pPr algn="ctr" rtl="0" eaLnBrk="0" fontAlgn="base" hangingPunct="0">
              <a:lnSpc>
                <a:spcPct val="90000"/>
              </a:lnSpc>
              <a:spcBef>
                <a:spcPct val="0"/>
              </a:spcBef>
              <a:spcAft>
                <a:spcPct val="0"/>
              </a:spcAft>
              <a:defRPr sz="4000" b="1">
                <a:solidFill>
                  <a:schemeClr val="tx2"/>
                </a:solidFill>
                <a:latin typeface="Times New Roman" pitchFamily="18" charset="0"/>
                <a:ea typeface="MS PGothic" panose="020B0600070205080204" pitchFamily="34" charset="-128"/>
                <a:cs typeface="ＭＳ Ｐゴシック" charset="0"/>
              </a:defRPr>
            </a:lvl5pPr>
            <a:lvl6pPr marL="457200" algn="ctr" rtl="0" fontAlgn="base">
              <a:lnSpc>
                <a:spcPct val="90000"/>
              </a:lnSpc>
              <a:spcBef>
                <a:spcPct val="0"/>
              </a:spcBef>
              <a:spcAft>
                <a:spcPct val="0"/>
              </a:spcAft>
              <a:defRPr sz="4000" b="1">
                <a:solidFill>
                  <a:schemeClr val="tx2"/>
                </a:solidFill>
                <a:latin typeface="Times New Roman" pitchFamily="18" charset="0"/>
              </a:defRPr>
            </a:lvl6pPr>
            <a:lvl7pPr marL="914400" algn="ctr" rtl="0" fontAlgn="base">
              <a:lnSpc>
                <a:spcPct val="90000"/>
              </a:lnSpc>
              <a:spcBef>
                <a:spcPct val="0"/>
              </a:spcBef>
              <a:spcAft>
                <a:spcPct val="0"/>
              </a:spcAft>
              <a:defRPr sz="4000" b="1">
                <a:solidFill>
                  <a:schemeClr val="tx2"/>
                </a:solidFill>
                <a:latin typeface="Times New Roman" pitchFamily="18" charset="0"/>
              </a:defRPr>
            </a:lvl7pPr>
            <a:lvl8pPr marL="1371600" algn="ctr" rtl="0" fontAlgn="base">
              <a:lnSpc>
                <a:spcPct val="90000"/>
              </a:lnSpc>
              <a:spcBef>
                <a:spcPct val="0"/>
              </a:spcBef>
              <a:spcAft>
                <a:spcPct val="0"/>
              </a:spcAft>
              <a:defRPr sz="4000" b="1">
                <a:solidFill>
                  <a:schemeClr val="tx2"/>
                </a:solidFill>
                <a:latin typeface="Times New Roman" pitchFamily="18" charset="0"/>
              </a:defRPr>
            </a:lvl8pPr>
            <a:lvl9pPr marL="1828800" algn="ctr" rtl="0" fontAlgn="base">
              <a:lnSpc>
                <a:spcPct val="90000"/>
              </a:lnSpc>
              <a:spcBef>
                <a:spcPct val="0"/>
              </a:spcBef>
              <a:spcAft>
                <a:spcPct val="0"/>
              </a:spcAft>
              <a:defRPr sz="4000" b="1">
                <a:solidFill>
                  <a:schemeClr val="tx2"/>
                </a:solidFill>
                <a:latin typeface="Times New Roman" pitchFamily="18"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Molecular Drivers of Oncotype DX, A TransATAC Study:  The RS is mainly driven by the Estrogen Module</a:t>
            </a:r>
          </a:p>
        </p:txBody>
      </p:sp>
      <p:pic>
        <p:nvPicPr>
          <p:cNvPr id="3" name="Main graphic">
            <a:extLst>
              <a:ext uri="{FF2B5EF4-FFF2-40B4-BE49-F238E27FC236}">
                <a16:creationId xmlns:a16="http://schemas.microsoft.com/office/drawing/2014/main" id="{1552004C-96E8-B43B-8065-6E6CA539F789}"/>
              </a:ext>
            </a:extLst>
          </p:cNvPr>
          <p:cNvPicPr/>
          <p:nvPr/>
        </p:nvPicPr>
        <p:blipFill rotWithShape="1">
          <a:blip r:embed="rId2"/>
          <a:srcRect r="75000"/>
          <a:stretch/>
        </p:blipFill>
        <p:spPr>
          <a:xfrm>
            <a:off x="2514600" y="1295400"/>
            <a:ext cx="1524000" cy="5486400"/>
          </a:xfrm>
          <a:prstGeom prst="rect">
            <a:avLst/>
          </a:prstGeom>
          <a:ln>
            <a:noFill/>
          </a:ln>
        </p:spPr>
      </p:pic>
      <p:pic>
        <p:nvPicPr>
          <p:cNvPr id="4" name="Main graphic">
            <a:extLst>
              <a:ext uri="{FF2B5EF4-FFF2-40B4-BE49-F238E27FC236}">
                <a16:creationId xmlns:a16="http://schemas.microsoft.com/office/drawing/2014/main" id="{EEC75937-58BD-9423-A06C-06C0F00FE185}"/>
              </a:ext>
            </a:extLst>
          </p:cNvPr>
          <p:cNvPicPr/>
          <p:nvPr/>
        </p:nvPicPr>
        <p:blipFill>
          <a:blip r:embed="rId3"/>
          <a:stretch/>
        </p:blipFill>
        <p:spPr>
          <a:xfrm>
            <a:off x="4495800" y="1295400"/>
            <a:ext cx="5312160" cy="3809880"/>
          </a:xfrm>
          <a:prstGeom prst="rect">
            <a:avLst/>
          </a:prstGeom>
          <a:ln>
            <a:noFill/>
          </a:ln>
        </p:spPr>
      </p:pic>
      <p:sp>
        <p:nvSpPr>
          <p:cNvPr id="5" name="TextBox 4">
            <a:extLst>
              <a:ext uri="{FF2B5EF4-FFF2-40B4-BE49-F238E27FC236}">
                <a16:creationId xmlns:a16="http://schemas.microsoft.com/office/drawing/2014/main" id="{776DF4EE-F475-312D-DBE9-8F7438C4C501}"/>
              </a:ext>
            </a:extLst>
          </p:cNvPr>
          <p:cNvSpPr txBox="1"/>
          <p:nvPr/>
        </p:nvSpPr>
        <p:spPr>
          <a:xfrm>
            <a:off x="4637280" y="5295046"/>
            <a:ext cx="671652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Noto Sans" panose="020B0502040504020204" pitchFamily="34" charset="0"/>
                <a:ea typeface="+mn-ea"/>
                <a:cs typeface="+mn-cs"/>
              </a:rPr>
              <a:t>The estrogen module explained more than half of RS’s variance (59.1%), while the proliferation module accounted for approximately a fifth of RS’s information (19.4%)</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Box 5">
            <a:extLst>
              <a:ext uri="{FF2B5EF4-FFF2-40B4-BE49-F238E27FC236}">
                <a16:creationId xmlns:a16="http://schemas.microsoft.com/office/drawing/2014/main" id="{203F7AB1-8968-3FBB-C6F4-2624624C8020}"/>
              </a:ext>
            </a:extLst>
          </p:cNvPr>
          <p:cNvSpPr txBox="1"/>
          <p:nvPr/>
        </p:nvSpPr>
        <p:spPr>
          <a:xfrm>
            <a:off x="7483860" y="6418564"/>
            <a:ext cx="4648200"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Buus et al.  J Clin Oncol 2021</a:t>
            </a:r>
          </a:p>
        </p:txBody>
      </p:sp>
    </p:spTree>
    <p:extLst>
      <p:ext uri="{BB962C8B-B14F-4D97-AF65-F5344CB8AC3E}">
        <p14:creationId xmlns:p14="http://schemas.microsoft.com/office/powerpoint/2010/main" val="1957101243"/>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012912" cy="1323951"/>
          </a:xfrm>
        </p:spPr>
        <p:txBody>
          <a:bodyPr/>
          <a:lstStyle/>
          <a:p>
            <a:pPr marL="98425" indent="0">
              <a:buNone/>
            </a:pPr>
            <a:r>
              <a:rPr lang="en-US" sz="2500" b="0" dirty="0"/>
              <a:t>This activity is supported by educational grants from AstraZeneca Pharmaceuticals LP, Daiichi Sankyo Inc, Exact Sciences Corporation, Lilly, Novartis, Sanofi, and </a:t>
            </a:r>
            <a:r>
              <a:rPr lang="en-US" sz="2500" b="0" dirty="0" err="1"/>
              <a:t>TerSera</a:t>
            </a:r>
            <a:r>
              <a:rPr lang="en-US" sz="2500" b="0" dirty="0"/>
              <a:t> Therapeutics LLC.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E42CED7C-AEF3-0143-A453-A4452AA83C12}"/>
              </a:ext>
            </a:extLst>
          </p:cNvPr>
          <p:cNvSpPr>
            <a:spLocks noGrp="1" noChangeArrowheads="1"/>
          </p:cNvSpPr>
          <p:nvPr>
            <p:ph type="body" idx="4294967295"/>
          </p:nvPr>
        </p:nvSpPr>
        <p:spPr bwMode="auto">
          <a:xfrm>
            <a:off x="1295399" y="1115646"/>
            <a:ext cx="9677401" cy="5154552"/>
          </a:xfrm>
          <a:prstGeom prst="rect">
            <a:avLst/>
          </a:prstGeom>
        </p:spPr>
        <p:txBody>
          <a:bodyPr lIns="91311" tIns="45658" rIns="91311" bIns="45658"/>
          <a:lstStyle/>
          <a:p>
            <a:pPr>
              <a:lnSpc>
                <a:spcPct val="100000"/>
              </a:lnSpc>
              <a:spcBef>
                <a:spcPts val="0"/>
              </a:spcBef>
              <a:spcAft>
                <a:spcPts val="0"/>
              </a:spcAft>
              <a:buFont typeface="Arial" panose="020B0604020202020204" pitchFamily="34" charset="0"/>
              <a:buChar char="•"/>
            </a:pPr>
            <a:r>
              <a:rPr lang="en-US" sz="2400" dirty="0" err="1">
                <a:solidFill>
                  <a:srgbClr val="000000"/>
                </a:solidFill>
                <a:latin typeface="Arial" panose="020B0604020202020204" pitchFamily="34" charset="0"/>
                <a:cs typeface="Arial" panose="020B0604020202020204" pitchFamily="34" charset="0"/>
              </a:rPr>
              <a:t>TAILORx</a:t>
            </a:r>
            <a:r>
              <a:rPr lang="en-US" sz="2400" dirty="0">
                <a:solidFill>
                  <a:srgbClr val="000000"/>
                </a:solidFill>
                <a:latin typeface="Arial" panose="020B0604020202020204" pitchFamily="34" charset="0"/>
                <a:cs typeface="Arial" panose="020B0604020202020204" pitchFamily="34" charset="0"/>
              </a:rPr>
              <a:t> and </a:t>
            </a:r>
            <a:r>
              <a:rPr lang="en-US" sz="2400" dirty="0" err="1">
                <a:solidFill>
                  <a:srgbClr val="000000"/>
                </a:solidFill>
                <a:latin typeface="Arial" panose="020B0604020202020204" pitchFamily="34" charset="0"/>
                <a:cs typeface="Arial" panose="020B0604020202020204" pitchFamily="34" charset="0"/>
              </a:rPr>
              <a:t>RxPONDER</a:t>
            </a:r>
            <a:r>
              <a:rPr lang="en-US" sz="2400" dirty="0">
                <a:solidFill>
                  <a:srgbClr val="000000"/>
                </a:solidFill>
                <a:latin typeface="Arial" panose="020B0604020202020204" pitchFamily="34" charset="0"/>
                <a:cs typeface="Arial" panose="020B0604020202020204" pitchFamily="34" charset="0"/>
              </a:rPr>
              <a:t> have provided prospective evidence for lack of adjuvant chemotherapy benefit in postmenopausal patients with RS &lt;25</a:t>
            </a:r>
          </a:p>
          <a:p>
            <a:pPr>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In contrast, the RS may not be predictive of chemotherapy benefit in age &lt;50 patients</a:t>
            </a:r>
          </a:p>
          <a:p>
            <a:pPr lvl="1">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NRG BR009 will provide the definitive answer to this question</a:t>
            </a:r>
          </a:p>
          <a:p>
            <a:pPr>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The RS is poorly correlated with the proliferation module but highly correlated with ER</a:t>
            </a:r>
          </a:p>
          <a:p>
            <a:pPr>
              <a:lnSpc>
                <a:spcPct val="100000"/>
              </a:lnSpc>
              <a:spcBef>
                <a:spcPts val="0"/>
              </a:spcBef>
              <a:spcAft>
                <a:spcPts val="0"/>
              </a:spcAft>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Additional clinical and pathological biomarkers may provide additional insight into those patients that derive benefit from chemotherapy.  </a:t>
            </a:r>
          </a:p>
          <a:p>
            <a:pPr>
              <a:lnSpc>
                <a:spcPct val="100000"/>
              </a:lnSpc>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lvl="1">
              <a:spcBef>
                <a:spcPts val="0"/>
              </a:spcBef>
              <a:spcAft>
                <a:spcPts val="0"/>
              </a:spcAft>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0" indent="0">
              <a:spcBef>
                <a:spcPts val="0"/>
              </a:spcBef>
              <a:spcAft>
                <a:spcPts val="0"/>
              </a:spcAft>
              <a:buNone/>
            </a:pPr>
            <a:r>
              <a:rPr lang="en-US" sz="2400" dirty="0">
                <a:solidFill>
                  <a:srgbClr val="000000"/>
                </a:solidFill>
                <a:latin typeface="Arial" panose="020B0604020202020204" pitchFamily="34" charset="0"/>
                <a:cs typeface="Arial" panose="020B0604020202020204" pitchFamily="34" charset="0"/>
              </a:rPr>
              <a:t> </a:t>
            </a:r>
            <a:endParaRPr lang="en-US" sz="2400" b="1" dirty="0">
              <a:ea typeface="ＭＳ Ｐゴシック" charset="0"/>
            </a:endParaRPr>
          </a:p>
          <a:p>
            <a:pPr marL="457200" lvl="1" indent="0">
              <a:lnSpc>
                <a:spcPct val="80000"/>
              </a:lnSpc>
              <a:buNone/>
              <a:defRPr/>
            </a:pPr>
            <a:endParaRPr lang="en-US" sz="2400" b="1" dirty="0">
              <a:ea typeface="ＭＳ Ｐゴシック" charset="0"/>
            </a:endParaRPr>
          </a:p>
          <a:p>
            <a:pPr lvl="1">
              <a:lnSpc>
                <a:spcPct val="80000"/>
              </a:lnSpc>
              <a:defRPr/>
            </a:pPr>
            <a:endParaRPr lang="en-US" sz="24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lvl="1">
              <a:lnSpc>
                <a:spcPct val="80000"/>
              </a:lnSpc>
              <a:defRPr/>
            </a:pPr>
            <a:endParaRPr lang="en-US" sz="2800" b="1" dirty="0">
              <a:ea typeface="ＭＳ Ｐゴシック" charset="0"/>
            </a:endParaRPr>
          </a:p>
          <a:p>
            <a:pPr>
              <a:lnSpc>
                <a:spcPct val="80000"/>
              </a:lnSpc>
              <a:defRPr/>
            </a:pPr>
            <a:endParaRPr lang="en-US" sz="2800" b="1" dirty="0">
              <a:ea typeface="ＭＳ Ｐゴシック" charset="0"/>
            </a:endParaRPr>
          </a:p>
          <a:p>
            <a:pPr marL="457200" lvl="1" indent="0">
              <a:lnSpc>
                <a:spcPct val="80000"/>
              </a:lnSpc>
              <a:buNone/>
              <a:defRPr/>
            </a:pPr>
            <a:endParaRPr lang="en-US" b="1" dirty="0">
              <a:ea typeface="ＭＳ Ｐゴシック" charset="0"/>
            </a:endParaRPr>
          </a:p>
          <a:p>
            <a:pPr>
              <a:lnSpc>
                <a:spcPct val="80000"/>
              </a:lnSpc>
              <a:defRPr/>
            </a:pPr>
            <a:endParaRPr lang="en-US"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b="1" dirty="0">
              <a:ea typeface="ＭＳ Ｐゴシック" charset="0"/>
              <a:cs typeface="ＭＳ Ｐゴシック" charset="0"/>
            </a:endParaRPr>
          </a:p>
          <a:p>
            <a:pPr>
              <a:lnSpc>
                <a:spcPct val="80000"/>
              </a:lnSpc>
              <a:defRPr/>
            </a:pPr>
            <a:endParaRPr lang="en-US" sz="2400" b="1" dirty="0">
              <a:ea typeface="ＭＳ Ｐゴシック" charset="0"/>
            </a:endParaRPr>
          </a:p>
          <a:p>
            <a:pPr lvl="1">
              <a:lnSpc>
                <a:spcPct val="80000"/>
              </a:lnSpc>
              <a:defRPr/>
            </a:pPr>
            <a:endParaRPr lang="en-US" sz="2400" b="1" dirty="0">
              <a:ea typeface="ＭＳ Ｐゴシック" charset="0"/>
            </a:endParaRPr>
          </a:p>
          <a:p>
            <a:pPr>
              <a:lnSpc>
                <a:spcPct val="80000"/>
              </a:lnSpc>
              <a:defRPr/>
            </a:pPr>
            <a:endParaRPr lang="en-US" b="1" dirty="0">
              <a:ea typeface="ＭＳ Ｐゴシック" charset="0"/>
              <a:cs typeface="ＭＳ Ｐゴシック" charset="0"/>
            </a:endParaRPr>
          </a:p>
        </p:txBody>
      </p:sp>
      <p:sp>
        <p:nvSpPr>
          <p:cNvPr id="224258" name="Rectangle 27">
            <a:extLst>
              <a:ext uri="{FF2B5EF4-FFF2-40B4-BE49-F238E27FC236}">
                <a16:creationId xmlns:a16="http://schemas.microsoft.com/office/drawing/2014/main" id="{4561E830-F9E4-5A4A-8D04-15DC0D5C481E}"/>
              </a:ext>
            </a:extLst>
          </p:cNvPr>
          <p:cNvSpPr>
            <a:spLocks noChangeArrowheads="1"/>
          </p:cNvSpPr>
          <p:nvPr/>
        </p:nvSpPr>
        <p:spPr bwMode="auto">
          <a:xfrm>
            <a:off x="685800" y="261938"/>
            <a:ext cx="10896600" cy="709612"/>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945" tIns="45975" rIns="91945" bIns="45975"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Conclusion</a:t>
            </a:r>
          </a:p>
        </p:txBody>
      </p:sp>
      <p:sp>
        <p:nvSpPr>
          <p:cNvPr id="2" name="TextBox 1">
            <a:extLst>
              <a:ext uri="{FF2B5EF4-FFF2-40B4-BE49-F238E27FC236}">
                <a16:creationId xmlns:a16="http://schemas.microsoft.com/office/drawing/2014/main" id="{7858162C-41BD-0D23-BD8D-8988E15B406C}"/>
              </a:ext>
            </a:extLst>
          </p:cNvPr>
          <p:cNvSpPr txBox="1"/>
          <p:nvPr/>
        </p:nvSpPr>
        <p:spPr>
          <a:xfrm>
            <a:off x="2349500" y="6396007"/>
            <a:ext cx="8280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Early Breast Cancer Trialists’ Collaborative Group (EBCTCG): Effects of chemotherapy and hormonal therapy for early breast cancer on recurrence and 15-year survival: An overview of the randomised trials. Lancet 365:1687-1717, 2005 </a:t>
            </a:r>
          </a:p>
        </p:txBody>
      </p:sp>
    </p:spTree>
    <p:extLst>
      <p:ext uri="{BB962C8B-B14F-4D97-AF65-F5344CB8AC3E}">
        <p14:creationId xmlns:p14="http://schemas.microsoft.com/office/powerpoint/2010/main" val="2366140660"/>
      </p:ext>
    </p:extLst>
  </p:cSld>
  <p:clrMapOvr>
    <a:masterClrMapping/>
  </p:clrMapOvr>
  <p:transition advTm="45645">
    <p:spli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2: </a:t>
            </a:r>
            <a:r>
              <a:rPr lang="en-US" sz="3600" dirty="0">
                <a:solidFill>
                  <a:srgbClr val="0432FF"/>
                </a:solidFill>
              </a:rPr>
              <a:t>Optimizing the Management of Localized ER-Positive Breast Cancer — Dr </a:t>
            </a:r>
            <a:r>
              <a:rPr lang="en-US" sz="3600" dirty="0" err="1">
                <a:solidFill>
                  <a:srgbClr val="0432FF"/>
                </a:solidFill>
              </a:rPr>
              <a:t>Kaklamani</a:t>
            </a:r>
            <a:endParaRPr lang="en-US" sz="3600" dirty="0">
              <a:solidFill>
                <a:srgbClr val="0432FF"/>
              </a:solidFill>
            </a:endParaRPr>
          </a:p>
        </p:txBody>
      </p:sp>
    </p:spTree>
    <p:extLst>
      <p:ext uri="{BB962C8B-B14F-4D97-AF65-F5344CB8AC3E}">
        <p14:creationId xmlns:p14="http://schemas.microsoft.com/office/powerpoint/2010/main" val="162107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2521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612180"/>
            <a:ext cx="10062756" cy="1085498"/>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40-year-old woman with 5.5-cm, ER/</a:t>
            </a:r>
            <a:b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PR-positive, HER2-negative, node-positive (20/21) IDC, s/p bilateral mastectomies, BSO, adjuvant AC-T and initiation of letrozole/abemaciclib – Ki-67: 3%</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045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Susmitha</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Apuri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(Lutz, Florida)</a:t>
            </a:r>
          </a:p>
        </p:txBody>
      </p:sp>
      <p:pic>
        <p:nvPicPr>
          <p:cNvPr id="2" name="Picture 1" descr="A person wearing glasses and headphones&#10;&#10;Description automatically generated with medium confidence">
            <a:extLst>
              <a:ext uri="{FF2B5EF4-FFF2-40B4-BE49-F238E27FC236}">
                <a16:creationId xmlns:a16="http://schemas.microsoft.com/office/drawing/2014/main" id="{2DCB1C6A-4B34-2E8C-83A5-7287378E7F0B}"/>
              </a:ext>
            </a:extLst>
          </p:cNvPr>
          <p:cNvPicPr>
            <a:picLocks noChangeAspect="1"/>
          </p:cNvPicPr>
          <p:nvPr/>
        </p:nvPicPr>
        <p:blipFill>
          <a:blip r:embed="rId2"/>
          <a:stretch>
            <a:fillRect/>
          </a:stretch>
        </p:blipFill>
        <p:spPr>
          <a:xfrm>
            <a:off x="3074002" y="2204495"/>
            <a:ext cx="6422721" cy="3612781"/>
          </a:xfrm>
          <a:prstGeom prst="rect">
            <a:avLst/>
          </a:prstGeom>
        </p:spPr>
      </p:pic>
    </p:spTree>
    <p:extLst>
      <p:ext uri="{BB962C8B-B14F-4D97-AF65-F5344CB8AC3E}">
        <p14:creationId xmlns:p14="http://schemas.microsoft.com/office/powerpoint/2010/main" val="1596832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01371"/>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518194"/>
            <a:ext cx="10062756"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56-year-old woman with de novo </a:t>
            </a:r>
            <a:br>
              <a:rPr lang="en-US"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ER-positive, PR-negative, HER2-negative ulcerated </a:t>
            </a:r>
            <a:r>
              <a:rPr lang="en-US" dirty="0">
                <a:solidFill>
                  <a:schemeClr val="bg1"/>
                </a:solidFill>
              </a:rPr>
              <a:t>BC</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b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with pulmonary and extensive spinal metastases</a:t>
            </a:r>
            <a:r>
              <a:rPr lang="en-US" dirty="0">
                <a:solidFill>
                  <a:schemeClr val="bg1"/>
                </a:solidFill>
                <a:effectLst/>
              </a:rPr>
              <a:t>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6579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62060"/>
                </a:solidFill>
                <a:effectLst/>
                <a:uLnTx/>
                <a:uFillTx/>
                <a:latin typeface="Calibri" panose="020F0502020204030204" pitchFamily="34" charset="0"/>
                <a:ea typeface="MS PGothic" pitchFamily="34" charset="-128"/>
                <a:cs typeface="Calibri" panose="020F0502020204030204" pitchFamily="34" charset="0"/>
              </a:rPr>
              <a:t>Jennifer Dallas (Charlotte, North Carolina)</a:t>
            </a:r>
          </a:p>
        </p:txBody>
      </p:sp>
      <p:pic>
        <p:nvPicPr>
          <p:cNvPr id="2" name="Picture 1" descr="A person sitting in a chair&#10;&#10;Description automatically generated with low confidence">
            <a:extLst>
              <a:ext uri="{FF2B5EF4-FFF2-40B4-BE49-F238E27FC236}">
                <a16:creationId xmlns:a16="http://schemas.microsoft.com/office/drawing/2014/main" id="{B7281609-9AE2-6161-52B6-CCC865DEABEF}"/>
              </a:ext>
            </a:extLst>
          </p:cNvPr>
          <p:cNvPicPr>
            <a:picLocks noChangeAspect="1"/>
          </p:cNvPicPr>
          <p:nvPr/>
        </p:nvPicPr>
        <p:blipFill>
          <a:blip r:embed="rId2"/>
          <a:stretch>
            <a:fillRect/>
          </a:stretch>
        </p:blipFill>
        <p:spPr>
          <a:xfrm>
            <a:off x="2834497" y="2105623"/>
            <a:ext cx="6378776" cy="3588062"/>
          </a:xfrm>
          <a:prstGeom prst="rect">
            <a:avLst/>
          </a:prstGeom>
        </p:spPr>
      </p:pic>
    </p:spTree>
    <p:extLst>
      <p:ext uri="{BB962C8B-B14F-4D97-AF65-F5344CB8AC3E}">
        <p14:creationId xmlns:p14="http://schemas.microsoft.com/office/powerpoint/2010/main" val="3380095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660E35-D169-1310-05FA-B447D8933AA4}"/>
              </a:ext>
            </a:extLst>
          </p:cNvPr>
          <p:cNvPicPr>
            <a:picLocks noChangeAspect="1"/>
          </p:cNvPicPr>
          <p:nvPr/>
        </p:nvPicPr>
        <p:blipFill>
          <a:blip r:embed="rId3"/>
          <a:stretch>
            <a:fillRect/>
          </a:stretch>
        </p:blipFill>
        <p:spPr>
          <a:xfrm>
            <a:off x="2927350" y="247650"/>
            <a:ext cx="6337300" cy="6362700"/>
          </a:xfrm>
          <a:prstGeom prst="rect">
            <a:avLst/>
          </a:prstGeom>
        </p:spPr>
      </p:pic>
      <p:sp>
        <p:nvSpPr>
          <p:cNvPr id="5" name="TextBox 4">
            <a:extLst>
              <a:ext uri="{FF2B5EF4-FFF2-40B4-BE49-F238E27FC236}">
                <a16:creationId xmlns:a16="http://schemas.microsoft.com/office/drawing/2014/main" id="{0307B413-E103-C862-EC24-4C240CA0C887}"/>
              </a:ext>
            </a:extLst>
          </p:cNvPr>
          <p:cNvSpPr txBox="1"/>
          <p:nvPr/>
        </p:nvSpPr>
        <p:spPr>
          <a:xfrm>
            <a:off x="5497158" y="570303"/>
            <a:ext cx="1462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2-26-2022</a:t>
            </a:r>
          </a:p>
        </p:txBody>
      </p:sp>
    </p:spTree>
    <p:extLst>
      <p:ext uri="{BB962C8B-B14F-4D97-AF65-F5344CB8AC3E}">
        <p14:creationId xmlns:p14="http://schemas.microsoft.com/office/powerpoint/2010/main" val="1430428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pectacles, goggles&#10;&#10;Description automatically generated">
            <a:extLst>
              <a:ext uri="{FF2B5EF4-FFF2-40B4-BE49-F238E27FC236}">
                <a16:creationId xmlns:a16="http://schemas.microsoft.com/office/drawing/2014/main" id="{9790791A-3058-D902-FE24-094E3CFD5B59}"/>
              </a:ext>
            </a:extLst>
          </p:cNvPr>
          <p:cNvPicPr>
            <a:picLocks noChangeAspect="1"/>
          </p:cNvPicPr>
          <p:nvPr/>
        </p:nvPicPr>
        <p:blipFill>
          <a:blip r:embed="rId3"/>
          <a:stretch>
            <a:fillRect/>
          </a:stretch>
        </p:blipFill>
        <p:spPr>
          <a:xfrm>
            <a:off x="2893512" y="253767"/>
            <a:ext cx="6463430" cy="6408422"/>
          </a:xfrm>
          <a:prstGeom prst="rect">
            <a:avLst/>
          </a:prstGeom>
        </p:spPr>
      </p:pic>
      <p:sp>
        <p:nvSpPr>
          <p:cNvPr id="6" name="TextBox 5">
            <a:extLst>
              <a:ext uri="{FF2B5EF4-FFF2-40B4-BE49-F238E27FC236}">
                <a16:creationId xmlns:a16="http://schemas.microsoft.com/office/drawing/2014/main" id="{C4AFA4D4-312D-4B97-4FBC-CFC324964024}"/>
              </a:ext>
            </a:extLst>
          </p:cNvPr>
          <p:cNvSpPr txBox="1"/>
          <p:nvPr/>
        </p:nvSpPr>
        <p:spPr>
          <a:xfrm>
            <a:off x="5364870" y="585187"/>
            <a:ext cx="1462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8-10-2022</a:t>
            </a:r>
          </a:p>
        </p:txBody>
      </p:sp>
    </p:spTree>
    <p:extLst>
      <p:ext uri="{BB962C8B-B14F-4D97-AF65-F5344CB8AC3E}">
        <p14:creationId xmlns:p14="http://schemas.microsoft.com/office/powerpoint/2010/main" val="401080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60070" y="491490"/>
            <a:ext cx="9718347" cy="1916538"/>
          </a:xfrm>
        </p:spPr>
        <p:txBody>
          <a:bodyPr/>
          <a:lstStyle/>
          <a:p>
            <a:r>
              <a:rPr lang="en-US" sz="4800" dirty="0"/>
              <a:t>Optimizing the Management of Localized ER-Positive Breast Cancer</a:t>
            </a:r>
            <a:endParaRPr lang="en-US" sz="4800" dirty="0">
              <a:latin typeface="Goudy Old Style"/>
              <a:cs typeface="Goudy Old Style"/>
            </a:endParaRPr>
          </a:p>
        </p:txBody>
      </p:sp>
      <p:sp>
        <p:nvSpPr>
          <p:cNvPr id="5" name="TextBox 2"/>
          <p:cNvSpPr txBox="1">
            <a:spLocks noChangeArrowheads="1"/>
          </p:cNvSpPr>
          <p:nvPr/>
        </p:nvSpPr>
        <p:spPr bwMode="auto">
          <a:xfrm>
            <a:off x="633556" y="2845741"/>
            <a:ext cx="6858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Virginia Kaklamani, MD DSc</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Professor of Medicine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Leader, Breast Oncology Program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6113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824F5-E4EC-767E-0B7D-9149E69AA0D8}"/>
              </a:ext>
            </a:extLst>
          </p:cNvPr>
          <p:cNvSpPr txBox="1"/>
          <p:nvPr/>
        </p:nvSpPr>
        <p:spPr>
          <a:xfrm>
            <a:off x="578054" y="156637"/>
            <a:ext cx="9465425" cy="452431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Goudy Old Style"/>
                <a:ea typeface="+mn-ea"/>
                <a:cs typeface="+mn-cs"/>
              </a:rPr>
              <a:t>Optimal duration of ET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Goudy Old Style"/>
                <a:ea typeface="+mn-ea"/>
                <a:cs typeface="+mn-cs"/>
              </a:rPr>
              <a:t>Role of OFS in preserving </a:t>
            </a:r>
            <a:r>
              <a:rPr kumimoji="0" lang="en-US" sz="3600" b="0" i="0" u="none" strike="noStrike" kern="1200" cap="none" spc="0" normalizeH="0" baseline="0" noProof="0" dirty="0" err="1">
                <a:ln>
                  <a:noFill/>
                </a:ln>
                <a:solidFill>
                  <a:srgbClr val="FFFFFF"/>
                </a:solidFill>
                <a:effectLst/>
                <a:uLnTx/>
                <a:uFillTx/>
                <a:latin typeface="Goudy Old Style"/>
                <a:ea typeface="+mn-ea"/>
                <a:cs typeface="+mn-cs"/>
              </a:rPr>
              <a:t>oncofertility</a:t>
            </a:r>
            <a:r>
              <a:rPr kumimoji="0" lang="en-US" sz="3600" b="0" i="0" u="none" strike="noStrike" kern="1200" cap="none" spc="0" normalizeH="0" baseline="0" noProof="0" dirty="0">
                <a:ln>
                  <a:noFill/>
                </a:ln>
                <a:solidFill>
                  <a:srgbClr val="FFFFFF"/>
                </a:solidFill>
                <a:effectLst/>
                <a:uLnTx/>
                <a:uFillTx/>
                <a:latin typeface="Goudy Old Style"/>
                <a:ea typeface="+mn-ea"/>
                <a:cs typeface="+mn-cs"/>
              </a:rPr>
              <a:t> and improving outcomes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Goudy Old Style"/>
                <a:ea typeface="+mn-ea"/>
                <a:cs typeface="+mn-cs"/>
              </a:rPr>
              <a:t>CDK4/6 inhibition in EBC</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FFFFFF"/>
                </a:solidFill>
                <a:effectLst/>
                <a:uLnTx/>
                <a:uFillTx/>
                <a:latin typeface="Goudy Old Style"/>
                <a:ea typeface="+mn-ea"/>
                <a:cs typeface="+mn-cs"/>
              </a:rPr>
              <a:t>PARPi</a:t>
            </a:r>
            <a:r>
              <a:rPr kumimoji="0" lang="en-US" sz="3600" b="0" i="0" u="none" strike="noStrike" kern="1200" cap="none" spc="0" normalizeH="0" baseline="0" noProof="0" dirty="0">
                <a:ln>
                  <a:noFill/>
                </a:ln>
                <a:solidFill>
                  <a:srgbClr val="FFFFFF"/>
                </a:solidFill>
                <a:effectLst/>
                <a:uLnTx/>
                <a:uFillTx/>
                <a:latin typeface="Goudy Old Style"/>
                <a:ea typeface="+mn-ea"/>
                <a:cs typeface="+mn-cs"/>
              </a:rPr>
              <a:t> in EBC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BC4800"/>
              </a:solidFill>
              <a:effectLst/>
              <a:uLnTx/>
              <a:uFillTx/>
              <a:latin typeface="Goudy Old Style"/>
              <a:ea typeface="+mn-ea"/>
              <a:cs typeface="+mn-cs"/>
            </a:endParaRPr>
          </a:p>
        </p:txBody>
      </p:sp>
    </p:spTree>
    <p:extLst>
      <p:ext uri="{BB962C8B-B14F-4D97-AF65-F5344CB8AC3E}">
        <p14:creationId xmlns:p14="http://schemas.microsoft.com/office/powerpoint/2010/main" val="3469161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1" end="1"/>
                                            </p:txEl>
                                          </p:spTgt>
                                        </p:tgtEl>
                                      </p:cBhvr>
                                    </p:animEffect>
                                    <p:animScale>
                                      <p:cBhvr>
                                        <p:cTn id="12" dur="250" autoRev="1" fill="hold"/>
                                        <p:tgtEl>
                                          <p:spTgt spid="6">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xEl>
                                              <p:pRg st="2" end="2"/>
                                            </p:txEl>
                                          </p:spTgt>
                                        </p:tgtEl>
                                      </p:cBhvr>
                                    </p:animEffect>
                                    <p:animScale>
                                      <p:cBhvr>
                                        <p:cTn id="17" dur="250" autoRev="1" fill="hold"/>
                                        <p:tgtEl>
                                          <p:spTgt spid="6">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54330" y="93167"/>
            <a:ext cx="10515600" cy="806889"/>
          </a:xfrm>
        </p:spPr>
        <p:txBody>
          <a:bodyPr/>
          <a:lstStyle/>
          <a:p>
            <a:r>
              <a:rPr lang="en-US" b="1" dirty="0"/>
              <a:t>EBCTCG Meta-analysis of 62,923 women with ER+ BC</a:t>
            </a:r>
          </a:p>
        </p:txBody>
      </p:sp>
      <p:pic>
        <p:nvPicPr>
          <p:cNvPr id="5" name="Picture 4"/>
          <p:cNvPicPr>
            <a:picLocks noChangeAspect="1"/>
          </p:cNvPicPr>
          <p:nvPr/>
        </p:nvPicPr>
        <p:blipFill>
          <a:blip r:embed="rId2"/>
          <a:stretch>
            <a:fillRect/>
          </a:stretch>
        </p:blipFill>
        <p:spPr>
          <a:xfrm>
            <a:off x="315446" y="772894"/>
            <a:ext cx="5782142" cy="5885303"/>
          </a:xfrm>
          <a:prstGeom prst="rect">
            <a:avLst/>
          </a:prstGeom>
        </p:spPr>
      </p:pic>
      <p:sp>
        <p:nvSpPr>
          <p:cNvPr id="8" name="TextBox 7"/>
          <p:cNvSpPr txBox="1"/>
          <p:nvPr/>
        </p:nvSpPr>
        <p:spPr>
          <a:xfrm>
            <a:off x="6823980" y="6381198"/>
            <a:ext cx="32132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Goudy Old Style"/>
                <a:ea typeface="+mn-ea"/>
                <a:cs typeface="+mn-cs"/>
              </a:rPr>
              <a:t>N </a:t>
            </a:r>
            <a:r>
              <a:rPr kumimoji="0" lang="en-US" sz="1200" b="0" i="0" u="none" strike="noStrike" kern="1200" cap="none" spc="0" normalizeH="0" baseline="0" noProof="0" dirty="0" err="1">
                <a:ln>
                  <a:noFill/>
                </a:ln>
                <a:solidFill>
                  <a:srgbClr val="BC4800"/>
                </a:solidFill>
                <a:effectLst/>
                <a:uLnTx/>
                <a:uFillTx/>
                <a:latin typeface="Goudy Old Style"/>
                <a:ea typeface="+mn-ea"/>
                <a:cs typeface="+mn-cs"/>
              </a:rPr>
              <a:t>Engl</a:t>
            </a:r>
            <a:r>
              <a:rPr kumimoji="0" lang="en-US" sz="1200" b="0" i="0" u="none" strike="noStrike" kern="1200" cap="none" spc="0" normalizeH="0" baseline="0" noProof="0" dirty="0">
                <a:ln>
                  <a:noFill/>
                </a:ln>
                <a:solidFill>
                  <a:srgbClr val="BC4800"/>
                </a:solidFill>
                <a:effectLst/>
                <a:uLnTx/>
                <a:uFillTx/>
                <a:latin typeface="Goudy Old Style"/>
                <a:ea typeface="+mn-ea"/>
                <a:cs typeface="+mn-cs"/>
              </a:rPr>
              <a:t> J Med 2017; 377:1836-1846</a:t>
            </a:r>
          </a:p>
        </p:txBody>
      </p:sp>
      <p:sp>
        <p:nvSpPr>
          <p:cNvPr id="9" name="TextBox 8"/>
          <p:cNvSpPr txBox="1"/>
          <p:nvPr/>
        </p:nvSpPr>
        <p:spPr>
          <a:xfrm>
            <a:off x="6625771" y="772894"/>
            <a:ext cx="444381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oudy Old Style"/>
                <a:ea typeface="+mn-ea"/>
                <a:cs typeface="+mn-cs"/>
              </a:rPr>
              <a:t>Factors associated with risk of late recurrence: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oudy Old Style"/>
                <a:ea typeface="+mn-ea"/>
                <a:cs typeface="+mn-cs"/>
              </a:rPr>
              <a:t>LN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oudy Old Style"/>
                <a:ea typeface="+mn-ea"/>
                <a:cs typeface="+mn-cs"/>
              </a:rPr>
              <a:t>Tumor size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oudy Old Style"/>
                <a:ea typeface="+mn-ea"/>
                <a:cs typeface="+mn-cs"/>
              </a:rPr>
              <a:t>Tumor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oudy Old Style"/>
                <a:ea typeface="+mn-ea"/>
                <a:cs typeface="+mn-cs"/>
              </a:rPr>
              <a:t>PR and HER2 not predictive</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029" y="3140887"/>
            <a:ext cx="4787639" cy="269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956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2099" y="148985"/>
            <a:ext cx="10515600" cy="586991"/>
          </a:xfrm>
        </p:spPr>
        <p:txBody>
          <a:bodyPr/>
          <a:lstStyle/>
          <a:p>
            <a:r>
              <a:rPr lang="en-US" dirty="0"/>
              <a:t>Clinical trials of Extended Endocrine Therapy</a:t>
            </a:r>
          </a:p>
        </p:txBody>
      </p:sp>
      <p:graphicFrame>
        <p:nvGraphicFramePr>
          <p:cNvPr id="5" name="Content Placeholder 4"/>
          <p:cNvGraphicFramePr>
            <a:graphicFrameLocks noGrp="1"/>
          </p:cNvGraphicFramePr>
          <p:nvPr>
            <p:ph sz="half" idx="2"/>
          </p:nvPr>
        </p:nvGraphicFramePr>
        <p:xfrm>
          <a:off x="816164" y="895721"/>
          <a:ext cx="7931228" cy="5866023"/>
        </p:xfrm>
        <a:graphic>
          <a:graphicData uri="http://schemas.openxmlformats.org/drawingml/2006/table">
            <a:tbl>
              <a:tblPr firstRow="1" bandRow="1">
                <a:tableStyleId>{69012ECD-51FC-41F1-AA8D-1B2483CD663E}</a:tableStyleId>
              </a:tblPr>
              <a:tblGrid>
                <a:gridCol w="1982807">
                  <a:extLst>
                    <a:ext uri="{9D8B030D-6E8A-4147-A177-3AD203B41FA5}">
                      <a16:colId xmlns:a16="http://schemas.microsoft.com/office/drawing/2014/main" val="2732585067"/>
                    </a:ext>
                  </a:extLst>
                </a:gridCol>
                <a:gridCol w="1982807">
                  <a:extLst>
                    <a:ext uri="{9D8B030D-6E8A-4147-A177-3AD203B41FA5}">
                      <a16:colId xmlns:a16="http://schemas.microsoft.com/office/drawing/2014/main" val="3333999310"/>
                    </a:ext>
                  </a:extLst>
                </a:gridCol>
                <a:gridCol w="1982807">
                  <a:extLst>
                    <a:ext uri="{9D8B030D-6E8A-4147-A177-3AD203B41FA5}">
                      <a16:colId xmlns:a16="http://schemas.microsoft.com/office/drawing/2014/main" val="252991754"/>
                    </a:ext>
                  </a:extLst>
                </a:gridCol>
                <a:gridCol w="1982807">
                  <a:extLst>
                    <a:ext uri="{9D8B030D-6E8A-4147-A177-3AD203B41FA5}">
                      <a16:colId xmlns:a16="http://schemas.microsoft.com/office/drawing/2014/main" val="4152747474"/>
                    </a:ext>
                  </a:extLst>
                </a:gridCol>
              </a:tblGrid>
              <a:tr h="550350">
                <a:tc>
                  <a:txBody>
                    <a:bodyPr/>
                    <a:lstStyle/>
                    <a:p>
                      <a:pPr algn="ctr"/>
                      <a:r>
                        <a:rPr lang="en-US" sz="2000" dirty="0"/>
                        <a:t>Trial</a:t>
                      </a:r>
                      <a:endParaRPr lang="en-US" sz="2000" dirty="0">
                        <a:solidFill>
                          <a:sysClr val="windowText" lastClr="000000"/>
                        </a:solidFill>
                      </a:endParaRPr>
                    </a:p>
                  </a:txBody>
                  <a:tcPr/>
                </a:tc>
                <a:tc>
                  <a:txBody>
                    <a:bodyPr/>
                    <a:lstStyle/>
                    <a:p>
                      <a:pPr algn="ctr"/>
                      <a:r>
                        <a:rPr lang="en-US" sz="2000" dirty="0"/>
                        <a:t>Therapy</a:t>
                      </a:r>
                      <a:endParaRPr lang="en-US" sz="2000" dirty="0">
                        <a:solidFill>
                          <a:sysClr val="windowText" lastClr="000000"/>
                        </a:solidFill>
                      </a:endParaRPr>
                    </a:p>
                  </a:txBody>
                  <a:tcPr/>
                </a:tc>
                <a:tc>
                  <a:txBody>
                    <a:bodyPr/>
                    <a:lstStyle/>
                    <a:p>
                      <a:pPr algn="ctr"/>
                      <a:r>
                        <a:rPr lang="en-US" sz="2000" dirty="0"/>
                        <a:t>n</a:t>
                      </a:r>
                      <a:endParaRPr lang="en-US" sz="2000" dirty="0">
                        <a:solidFill>
                          <a:sysClr val="windowText" lastClr="000000"/>
                        </a:solidFill>
                      </a:endParaRPr>
                    </a:p>
                  </a:txBody>
                  <a:tcPr/>
                </a:tc>
                <a:tc>
                  <a:txBody>
                    <a:bodyPr/>
                    <a:lstStyle/>
                    <a:p>
                      <a:pPr algn="ctr"/>
                      <a:r>
                        <a:rPr lang="en-US" sz="2000" dirty="0"/>
                        <a:t>Absolute Benefit in DFS</a:t>
                      </a:r>
                      <a:endParaRPr lang="en-US" sz="2000" dirty="0">
                        <a:solidFill>
                          <a:sysClr val="windowText" lastClr="000000"/>
                        </a:solidFill>
                      </a:endParaRPr>
                    </a:p>
                  </a:txBody>
                  <a:tcPr/>
                </a:tc>
                <a:extLst>
                  <a:ext uri="{0D108BD9-81ED-4DB2-BD59-A6C34878D82A}">
                    <a16:rowId xmlns:a16="http://schemas.microsoft.com/office/drawing/2014/main" val="2788852516"/>
                  </a:ext>
                </a:extLst>
              </a:tr>
              <a:tr h="405813">
                <a:tc>
                  <a:txBody>
                    <a:bodyPr/>
                    <a:lstStyle/>
                    <a:p>
                      <a:pPr algn="ctr"/>
                      <a:r>
                        <a:rPr lang="en-US" sz="2000" dirty="0">
                          <a:solidFill>
                            <a:sysClr val="windowText" lastClr="000000"/>
                          </a:solidFill>
                        </a:rPr>
                        <a:t>ATLAS</a:t>
                      </a:r>
                    </a:p>
                  </a:txBody>
                  <a:tcPr/>
                </a:tc>
                <a:tc>
                  <a:txBody>
                    <a:bodyPr/>
                    <a:lstStyle/>
                    <a:p>
                      <a:pPr algn="ctr"/>
                      <a:r>
                        <a:rPr lang="en-US" sz="2000" dirty="0">
                          <a:solidFill>
                            <a:sysClr val="windowText" lastClr="000000"/>
                          </a:solidFill>
                        </a:rPr>
                        <a:t>Tam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6846</a:t>
                      </a:r>
                    </a:p>
                  </a:txBody>
                  <a:tcPr/>
                </a:tc>
                <a:tc>
                  <a:txBody>
                    <a:bodyPr/>
                    <a:lstStyle/>
                    <a:p>
                      <a:pPr algn="ctr"/>
                      <a:r>
                        <a:rPr lang="en-US" sz="2000" dirty="0">
                          <a:solidFill>
                            <a:sysClr val="windowText" lastClr="000000"/>
                          </a:solidFill>
                        </a:rPr>
                        <a:t>3%*</a:t>
                      </a:r>
                    </a:p>
                  </a:txBody>
                  <a:tcPr/>
                </a:tc>
                <a:extLst>
                  <a:ext uri="{0D108BD9-81ED-4DB2-BD59-A6C34878D82A}">
                    <a16:rowId xmlns:a16="http://schemas.microsoft.com/office/drawing/2014/main" val="843344720"/>
                  </a:ext>
                </a:extLst>
              </a:tr>
              <a:tr h="405813">
                <a:tc>
                  <a:txBody>
                    <a:bodyPr/>
                    <a:lstStyle/>
                    <a:p>
                      <a:pPr algn="ctr"/>
                      <a:r>
                        <a:rPr lang="en-US" sz="2000" dirty="0" err="1">
                          <a:solidFill>
                            <a:sysClr val="windowText" lastClr="000000"/>
                          </a:solidFill>
                        </a:rPr>
                        <a:t>aTTom</a:t>
                      </a:r>
                      <a:endParaRPr lang="en-US" sz="2000" dirty="0">
                        <a:solidFill>
                          <a:sysClr val="windowText" lastClr="000000"/>
                        </a:solidFill>
                      </a:endParaRPr>
                    </a:p>
                  </a:txBody>
                  <a:tcPr/>
                </a:tc>
                <a:tc>
                  <a:txBody>
                    <a:bodyPr/>
                    <a:lstStyle/>
                    <a:p>
                      <a:pPr algn="ctr"/>
                      <a:r>
                        <a:rPr lang="en-US" sz="2000" dirty="0">
                          <a:solidFill>
                            <a:sysClr val="windowText" lastClr="000000"/>
                          </a:solidFill>
                        </a:rPr>
                        <a:t>Tam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6953</a:t>
                      </a:r>
                    </a:p>
                  </a:txBody>
                  <a:tcPr/>
                </a:tc>
                <a:tc>
                  <a:txBody>
                    <a:bodyPr/>
                    <a:lstStyle/>
                    <a:p>
                      <a:pPr algn="ctr"/>
                      <a:r>
                        <a:rPr lang="en-US" sz="2000" dirty="0">
                          <a:solidFill>
                            <a:sysClr val="windowText" lastClr="000000"/>
                          </a:solidFill>
                        </a:rPr>
                        <a:t>3%*</a:t>
                      </a:r>
                    </a:p>
                  </a:txBody>
                  <a:tcPr/>
                </a:tc>
                <a:extLst>
                  <a:ext uri="{0D108BD9-81ED-4DB2-BD59-A6C34878D82A}">
                    <a16:rowId xmlns:a16="http://schemas.microsoft.com/office/drawing/2014/main" val="753930743"/>
                  </a:ext>
                </a:extLst>
              </a:tr>
              <a:tr h="405813">
                <a:tc>
                  <a:txBody>
                    <a:bodyPr/>
                    <a:lstStyle/>
                    <a:p>
                      <a:pPr algn="ctr"/>
                      <a:r>
                        <a:rPr lang="en-US" sz="2000" dirty="0">
                          <a:solidFill>
                            <a:sysClr val="windowText" lastClr="000000"/>
                          </a:solidFill>
                        </a:rPr>
                        <a:t>MA.17</a:t>
                      </a:r>
                    </a:p>
                  </a:txBody>
                  <a:tcPr/>
                </a:tc>
                <a:tc>
                  <a:txBody>
                    <a:bodyPr/>
                    <a:lstStyle/>
                    <a:p>
                      <a:pPr algn="ctr"/>
                      <a:r>
                        <a:rPr lang="en-US" sz="2000" dirty="0">
                          <a:solidFill>
                            <a:sysClr val="windowText" lastClr="000000"/>
                          </a:solidFill>
                        </a:rPr>
                        <a:t>AI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5187</a:t>
                      </a:r>
                    </a:p>
                  </a:txBody>
                  <a:tcPr/>
                </a:tc>
                <a:tc>
                  <a:txBody>
                    <a:bodyPr/>
                    <a:lstStyle/>
                    <a:p>
                      <a:pPr algn="ctr"/>
                      <a:r>
                        <a:rPr lang="en-US" sz="2000" dirty="0">
                          <a:solidFill>
                            <a:sysClr val="windowText" lastClr="000000"/>
                          </a:solidFill>
                        </a:rPr>
                        <a:t>4.6%*</a:t>
                      </a:r>
                    </a:p>
                  </a:txBody>
                  <a:tcPr/>
                </a:tc>
                <a:extLst>
                  <a:ext uri="{0D108BD9-81ED-4DB2-BD59-A6C34878D82A}">
                    <a16:rowId xmlns:a16="http://schemas.microsoft.com/office/drawing/2014/main" val="4238170894"/>
                  </a:ext>
                </a:extLst>
              </a:tr>
              <a:tr h="405813">
                <a:tc>
                  <a:txBody>
                    <a:bodyPr/>
                    <a:lstStyle/>
                    <a:p>
                      <a:pPr algn="ctr"/>
                      <a:r>
                        <a:rPr lang="en-US" sz="2000" dirty="0">
                          <a:solidFill>
                            <a:sysClr val="windowText" lastClr="000000"/>
                          </a:solidFill>
                        </a:rPr>
                        <a:t>MA.17R</a:t>
                      </a:r>
                    </a:p>
                  </a:txBody>
                  <a:tcPr/>
                </a:tc>
                <a:tc>
                  <a:txBody>
                    <a:bodyPr/>
                    <a:lstStyle/>
                    <a:p>
                      <a:pPr algn="ctr"/>
                      <a:r>
                        <a:rPr lang="en-US" sz="2000" dirty="0">
                          <a:solidFill>
                            <a:sysClr val="windowText" lastClr="000000"/>
                          </a:solidFill>
                        </a:rPr>
                        <a:t>AI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1918</a:t>
                      </a:r>
                    </a:p>
                  </a:txBody>
                  <a:tcPr/>
                </a:tc>
                <a:tc>
                  <a:txBody>
                    <a:bodyPr/>
                    <a:lstStyle/>
                    <a:p>
                      <a:pPr algn="ctr"/>
                      <a:r>
                        <a:rPr lang="en-US" sz="2000" dirty="0">
                          <a:solidFill>
                            <a:sysClr val="windowText" lastClr="000000"/>
                          </a:solidFill>
                        </a:rPr>
                        <a:t>4%*</a:t>
                      </a:r>
                    </a:p>
                  </a:txBody>
                  <a:tcPr/>
                </a:tc>
                <a:extLst>
                  <a:ext uri="{0D108BD9-81ED-4DB2-BD59-A6C34878D82A}">
                    <a16:rowId xmlns:a16="http://schemas.microsoft.com/office/drawing/2014/main" val="3119533049"/>
                  </a:ext>
                </a:extLst>
              </a:tr>
              <a:tr h="405813">
                <a:tc>
                  <a:txBody>
                    <a:bodyPr/>
                    <a:lstStyle/>
                    <a:p>
                      <a:pPr algn="ctr"/>
                      <a:r>
                        <a:rPr lang="en-US" sz="2000" dirty="0">
                          <a:solidFill>
                            <a:sysClr val="windowText" lastClr="000000"/>
                          </a:solidFill>
                        </a:rPr>
                        <a:t>B14</a:t>
                      </a:r>
                    </a:p>
                  </a:txBody>
                  <a:tcPr/>
                </a:tc>
                <a:tc>
                  <a:txBody>
                    <a:bodyPr/>
                    <a:lstStyle/>
                    <a:p>
                      <a:pPr algn="ctr"/>
                      <a:r>
                        <a:rPr lang="en-US" sz="2000" dirty="0">
                          <a:solidFill>
                            <a:sysClr val="windowText" lastClr="000000"/>
                          </a:solidFill>
                        </a:rPr>
                        <a:t>Tam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1172</a:t>
                      </a:r>
                    </a:p>
                  </a:txBody>
                  <a:tcPr/>
                </a:tc>
                <a:tc>
                  <a:txBody>
                    <a:bodyPr/>
                    <a:lstStyle/>
                    <a:p>
                      <a:pPr algn="ctr"/>
                      <a:r>
                        <a:rPr lang="en-US" sz="2000" dirty="0">
                          <a:solidFill>
                            <a:sysClr val="windowText" lastClr="000000"/>
                          </a:solidFill>
                        </a:rPr>
                        <a:t>6%*</a:t>
                      </a:r>
                    </a:p>
                  </a:txBody>
                  <a:tcPr/>
                </a:tc>
                <a:extLst>
                  <a:ext uri="{0D108BD9-81ED-4DB2-BD59-A6C34878D82A}">
                    <a16:rowId xmlns:a16="http://schemas.microsoft.com/office/drawing/2014/main" val="3533789743"/>
                  </a:ext>
                </a:extLst>
              </a:tr>
              <a:tr h="405813">
                <a:tc>
                  <a:txBody>
                    <a:bodyPr/>
                    <a:lstStyle/>
                    <a:p>
                      <a:pPr algn="ctr"/>
                      <a:r>
                        <a:rPr lang="en-US" sz="2000" dirty="0">
                          <a:solidFill>
                            <a:sysClr val="windowText" lastClr="000000"/>
                          </a:solidFill>
                        </a:rPr>
                        <a:t>B33</a:t>
                      </a:r>
                    </a:p>
                  </a:txBody>
                  <a:tcPr/>
                </a:tc>
                <a:tc>
                  <a:txBody>
                    <a:bodyPr/>
                    <a:lstStyle/>
                    <a:p>
                      <a:pPr algn="ctr"/>
                      <a:r>
                        <a:rPr lang="en-US" sz="2000" dirty="0">
                          <a:solidFill>
                            <a:sysClr val="windowText" lastClr="000000"/>
                          </a:solidFill>
                        </a:rPr>
                        <a:t>AI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1598</a:t>
                      </a:r>
                    </a:p>
                  </a:txBody>
                  <a:tcPr/>
                </a:tc>
                <a:tc>
                  <a:txBody>
                    <a:bodyPr/>
                    <a:lstStyle/>
                    <a:p>
                      <a:pPr algn="ctr"/>
                      <a:r>
                        <a:rPr lang="en-US" sz="2000" dirty="0">
                          <a:solidFill>
                            <a:sysClr val="windowText" lastClr="000000"/>
                          </a:solidFill>
                        </a:rPr>
                        <a:t>2%</a:t>
                      </a:r>
                    </a:p>
                  </a:txBody>
                  <a:tcPr/>
                </a:tc>
                <a:extLst>
                  <a:ext uri="{0D108BD9-81ED-4DB2-BD59-A6C34878D82A}">
                    <a16:rowId xmlns:a16="http://schemas.microsoft.com/office/drawing/2014/main" val="3850165415"/>
                  </a:ext>
                </a:extLst>
              </a:tr>
              <a:tr h="405813">
                <a:tc>
                  <a:txBody>
                    <a:bodyPr/>
                    <a:lstStyle/>
                    <a:p>
                      <a:pPr algn="ctr"/>
                      <a:r>
                        <a:rPr lang="en-US" sz="2000" dirty="0">
                          <a:solidFill>
                            <a:sysClr val="windowText" lastClr="000000"/>
                          </a:solidFill>
                        </a:rPr>
                        <a:t>B42</a:t>
                      </a:r>
                    </a:p>
                  </a:txBody>
                  <a:tcPr/>
                </a:tc>
                <a:tc>
                  <a:txBody>
                    <a:bodyPr/>
                    <a:lstStyle/>
                    <a:p>
                      <a:pPr algn="ctr"/>
                      <a:r>
                        <a:rPr lang="en-US" sz="2000" dirty="0">
                          <a:solidFill>
                            <a:sysClr val="windowText" lastClr="000000"/>
                          </a:solidFill>
                        </a:rPr>
                        <a:t>AI x 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3966</a:t>
                      </a:r>
                    </a:p>
                  </a:txBody>
                  <a:tcPr/>
                </a:tc>
                <a:tc>
                  <a:txBody>
                    <a:bodyPr/>
                    <a:lstStyle/>
                    <a:p>
                      <a:pPr algn="ctr"/>
                      <a:r>
                        <a:rPr lang="en-US" sz="2000" dirty="0">
                          <a:solidFill>
                            <a:sysClr val="windowText" lastClr="000000"/>
                          </a:solidFill>
                        </a:rPr>
                        <a:t>3%</a:t>
                      </a:r>
                    </a:p>
                  </a:txBody>
                  <a:tcPr/>
                </a:tc>
                <a:extLst>
                  <a:ext uri="{0D108BD9-81ED-4DB2-BD59-A6C34878D82A}">
                    <a16:rowId xmlns:a16="http://schemas.microsoft.com/office/drawing/2014/main" val="7967106"/>
                  </a:ext>
                </a:extLst>
              </a:tr>
              <a:tr h="405813">
                <a:tc>
                  <a:txBody>
                    <a:bodyPr/>
                    <a:lstStyle/>
                    <a:p>
                      <a:pPr algn="ctr"/>
                      <a:r>
                        <a:rPr lang="en-US" sz="2000" dirty="0">
                          <a:solidFill>
                            <a:sysClr val="windowText" lastClr="000000"/>
                          </a:solidFill>
                        </a:rPr>
                        <a:t>DATA</a:t>
                      </a:r>
                    </a:p>
                  </a:txBody>
                  <a:tcPr/>
                </a:tc>
                <a:tc>
                  <a:txBody>
                    <a:bodyPr/>
                    <a:lstStyle/>
                    <a:p>
                      <a:pPr algn="ctr"/>
                      <a:r>
                        <a:rPr lang="en-US" sz="2000" dirty="0">
                          <a:solidFill>
                            <a:sysClr val="windowText" lastClr="000000"/>
                          </a:solidFill>
                        </a:rPr>
                        <a:t>AI x 3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1912</a:t>
                      </a:r>
                    </a:p>
                  </a:txBody>
                  <a:tcPr/>
                </a:tc>
                <a:tc>
                  <a:txBody>
                    <a:bodyPr/>
                    <a:lstStyle/>
                    <a:p>
                      <a:pPr algn="ctr"/>
                      <a:r>
                        <a:rPr lang="en-US" sz="2000" dirty="0">
                          <a:solidFill>
                            <a:sysClr val="windowText" lastClr="000000"/>
                          </a:solidFill>
                        </a:rPr>
                        <a:t>4%</a:t>
                      </a:r>
                    </a:p>
                  </a:txBody>
                  <a:tcPr/>
                </a:tc>
                <a:extLst>
                  <a:ext uri="{0D108BD9-81ED-4DB2-BD59-A6C34878D82A}">
                    <a16:rowId xmlns:a16="http://schemas.microsoft.com/office/drawing/2014/main" val="1730714888"/>
                  </a:ext>
                </a:extLst>
              </a:tr>
              <a:tr h="405813">
                <a:tc>
                  <a:txBody>
                    <a:bodyPr/>
                    <a:lstStyle/>
                    <a:p>
                      <a:pPr algn="ctr"/>
                      <a:r>
                        <a:rPr lang="en-US" sz="2000" dirty="0">
                          <a:solidFill>
                            <a:sysClr val="windowText" lastClr="000000"/>
                          </a:solidFill>
                        </a:rPr>
                        <a:t>IDEAL</a:t>
                      </a:r>
                    </a:p>
                  </a:txBody>
                  <a:tcPr/>
                </a:tc>
                <a:tc>
                  <a:txBody>
                    <a:bodyPr/>
                    <a:lstStyle/>
                    <a:p>
                      <a:pPr algn="ctr"/>
                      <a:r>
                        <a:rPr lang="en-US" sz="2000" dirty="0">
                          <a:solidFill>
                            <a:sysClr val="windowText" lastClr="000000"/>
                          </a:solidFill>
                        </a:rPr>
                        <a:t>AI x 2.5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1824</a:t>
                      </a:r>
                    </a:p>
                  </a:txBody>
                  <a:tcPr/>
                </a:tc>
                <a:tc>
                  <a:txBody>
                    <a:bodyPr/>
                    <a:lstStyle/>
                    <a:p>
                      <a:pPr algn="ctr"/>
                      <a:r>
                        <a:rPr lang="en-US" sz="2000" dirty="0">
                          <a:solidFill>
                            <a:sysClr val="windowText" lastClr="000000"/>
                          </a:solidFill>
                        </a:rPr>
                        <a:t>3%</a:t>
                      </a:r>
                    </a:p>
                  </a:txBody>
                  <a:tcPr/>
                </a:tc>
                <a:extLst>
                  <a:ext uri="{0D108BD9-81ED-4DB2-BD59-A6C34878D82A}">
                    <a16:rowId xmlns:a16="http://schemas.microsoft.com/office/drawing/2014/main" val="3408836701"/>
                  </a:ext>
                </a:extLst>
              </a:tr>
              <a:tr h="405813">
                <a:tc>
                  <a:txBody>
                    <a:bodyPr/>
                    <a:lstStyle/>
                    <a:p>
                      <a:pPr algn="ctr"/>
                      <a:r>
                        <a:rPr lang="en-US" sz="2000" dirty="0">
                          <a:solidFill>
                            <a:sysClr val="windowText" lastClr="000000"/>
                          </a:solidFill>
                        </a:rPr>
                        <a:t>ABCSG-6a</a:t>
                      </a:r>
                    </a:p>
                  </a:txBody>
                  <a:tcPr/>
                </a:tc>
                <a:tc>
                  <a:txBody>
                    <a:bodyPr/>
                    <a:lstStyle/>
                    <a:p>
                      <a:pPr algn="ctr"/>
                      <a:r>
                        <a:rPr lang="en-US" sz="2000" dirty="0">
                          <a:solidFill>
                            <a:sysClr val="windowText" lastClr="000000"/>
                          </a:solidFill>
                        </a:rPr>
                        <a:t>AI x 3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856</a:t>
                      </a:r>
                    </a:p>
                  </a:txBody>
                  <a:tcPr/>
                </a:tc>
                <a:tc>
                  <a:txBody>
                    <a:bodyPr/>
                    <a:lstStyle/>
                    <a:p>
                      <a:pPr algn="ctr"/>
                      <a:r>
                        <a:rPr lang="en-US" sz="2000" dirty="0">
                          <a:solidFill>
                            <a:sysClr val="windowText" lastClr="000000"/>
                          </a:solidFill>
                        </a:rPr>
                        <a:t>4.7%</a:t>
                      </a:r>
                    </a:p>
                  </a:txBody>
                  <a:tcPr/>
                </a:tc>
                <a:extLst>
                  <a:ext uri="{0D108BD9-81ED-4DB2-BD59-A6C34878D82A}">
                    <a16:rowId xmlns:a16="http://schemas.microsoft.com/office/drawing/2014/main" val="1060110516"/>
                  </a:ext>
                </a:extLst>
              </a:tr>
              <a:tr h="405813">
                <a:tc>
                  <a:txBody>
                    <a:bodyPr/>
                    <a:lstStyle/>
                    <a:p>
                      <a:pPr algn="ctr"/>
                      <a:r>
                        <a:rPr lang="en-US" sz="2000" dirty="0">
                          <a:solidFill>
                            <a:sysClr val="windowText" lastClr="000000"/>
                          </a:solidFill>
                        </a:rPr>
                        <a:t>ABCSG16</a:t>
                      </a:r>
                    </a:p>
                  </a:txBody>
                  <a:tcPr/>
                </a:tc>
                <a:tc>
                  <a:txBody>
                    <a:bodyPr/>
                    <a:lstStyle/>
                    <a:p>
                      <a:pPr algn="ctr"/>
                      <a:r>
                        <a:rPr lang="en-US" sz="2000" dirty="0">
                          <a:solidFill>
                            <a:sysClr val="windowText" lastClr="000000"/>
                          </a:solidFill>
                        </a:rPr>
                        <a:t>AI x 3 </a:t>
                      </a:r>
                      <a:r>
                        <a:rPr lang="en-US" sz="2000" dirty="0" err="1">
                          <a:solidFill>
                            <a:sysClr val="windowText" lastClr="000000"/>
                          </a:solidFill>
                        </a:rPr>
                        <a:t>yr</a:t>
                      </a:r>
                      <a:endParaRPr lang="en-US" sz="2000" dirty="0">
                        <a:solidFill>
                          <a:sysClr val="windowText" lastClr="000000"/>
                        </a:solidFill>
                      </a:endParaRPr>
                    </a:p>
                  </a:txBody>
                  <a:tcPr/>
                </a:tc>
                <a:tc>
                  <a:txBody>
                    <a:bodyPr/>
                    <a:lstStyle/>
                    <a:p>
                      <a:pPr algn="ctr"/>
                      <a:r>
                        <a:rPr lang="en-US" sz="2000" dirty="0">
                          <a:solidFill>
                            <a:sysClr val="windowText" lastClr="000000"/>
                          </a:solidFill>
                        </a:rPr>
                        <a:t>3484</a:t>
                      </a:r>
                    </a:p>
                  </a:txBody>
                  <a:tcPr/>
                </a:tc>
                <a:tc>
                  <a:txBody>
                    <a:bodyPr/>
                    <a:lstStyle/>
                    <a:p>
                      <a:pPr algn="ctr"/>
                      <a:r>
                        <a:rPr lang="en-US" sz="2000" dirty="0">
                          <a:solidFill>
                            <a:sysClr val="windowText" lastClr="000000"/>
                          </a:solidFill>
                        </a:rPr>
                        <a:t>-0.8%</a:t>
                      </a:r>
                    </a:p>
                  </a:txBody>
                  <a:tcPr/>
                </a:tc>
                <a:extLst>
                  <a:ext uri="{0D108BD9-81ED-4DB2-BD59-A6C34878D82A}">
                    <a16:rowId xmlns:a16="http://schemas.microsoft.com/office/drawing/2014/main" val="809764248"/>
                  </a:ext>
                </a:extLst>
              </a:tr>
              <a:tr h="550350">
                <a:tc>
                  <a:txBody>
                    <a:bodyPr/>
                    <a:lstStyle/>
                    <a:p>
                      <a:pPr algn="ctr"/>
                      <a:r>
                        <a:rPr lang="en-US" sz="2000" dirty="0">
                          <a:solidFill>
                            <a:sysClr val="windowText" lastClr="000000"/>
                          </a:solidFill>
                        </a:rPr>
                        <a:t>SOLE</a:t>
                      </a:r>
                    </a:p>
                  </a:txBody>
                  <a:tcPr/>
                </a:tc>
                <a:tc>
                  <a:txBody>
                    <a:bodyPr/>
                    <a:lstStyle/>
                    <a:p>
                      <a:pPr algn="ctr"/>
                      <a:r>
                        <a:rPr lang="en-US" sz="2000" dirty="0">
                          <a:solidFill>
                            <a:sysClr val="windowText" lastClr="000000"/>
                          </a:solidFill>
                        </a:rPr>
                        <a:t>AI  </a:t>
                      </a:r>
                      <a:r>
                        <a:rPr lang="en-US" sz="2000" dirty="0" err="1">
                          <a:solidFill>
                            <a:sysClr val="windowText" lastClr="000000"/>
                          </a:solidFill>
                        </a:rPr>
                        <a:t>cont</a:t>
                      </a:r>
                      <a:r>
                        <a:rPr lang="en-US" sz="2000" baseline="0" dirty="0">
                          <a:solidFill>
                            <a:sysClr val="windowText" lastClr="000000"/>
                          </a:solidFill>
                        </a:rPr>
                        <a:t> vs intermittent</a:t>
                      </a:r>
                      <a:endParaRPr lang="en-US" sz="2000" dirty="0">
                        <a:solidFill>
                          <a:sysClr val="windowText" lastClr="000000"/>
                        </a:solidFill>
                      </a:endParaRPr>
                    </a:p>
                  </a:txBody>
                  <a:tcPr/>
                </a:tc>
                <a:tc>
                  <a:txBody>
                    <a:bodyPr/>
                    <a:lstStyle/>
                    <a:p>
                      <a:pPr algn="ctr"/>
                      <a:r>
                        <a:rPr lang="en-US" sz="2000" dirty="0">
                          <a:solidFill>
                            <a:sysClr val="windowText" lastClr="000000"/>
                          </a:solidFill>
                        </a:rPr>
                        <a:t>4884</a:t>
                      </a:r>
                    </a:p>
                  </a:txBody>
                  <a:tcPr/>
                </a:tc>
                <a:tc>
                  <a:txBody>
                    <a:bodyPr/>
                    <a:lstStyle/>
                    <a:p>
                      <a:pPr algn="ctr"/>
                      <a:r>
                        <a:rPr lang="en-US" sz="2000" dirty="0">
                          <a:solidFill>
                            <a:sysClr val="windowText" lastClr="000000"/>
                          </a:solidFill>
                        </a:rPr>
                        <a:t>1.7%</a:t>
                      </a:r>
                    </a:p>
                  </a:txBody>
                  <a:tcPr/>
                </a:tc>
                <a:extLst>
                  <a:ext uri="{0D108BD9-81ED-4DB2-BD59-A6C34878D82A}">
                    <a16:rowId xmlns:a16="http://schemas.microsoft.com/office/drawing/2014/main" val="2169883846"/>
                  </a:ext>
                </a:extLst>
              </a:tr>
            </a:tbl>
          </a:graphicData>
        </a:graphic>
      </p:graphicFrame>
    </p:spTree>
    <p:extLst>
      <p:ext uri="{BB962C8B-B14F-4D97-AF65-F5344CB8AC3E}">
        <p14:creationId xmlns:p14="http://schemas.microsoft.com/office/powerpoint/2010/main" val="26630325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99612" y="926740"/>
            <a:ext cx="10841004" cy="4799013"/>
          </a:xfrm>
        </p:spPr>
        <p:txBody>
          <a:bodyPr/>
          <a:lstStyle/>
          <a:p>
            <a:pPr marL="98425" indent="0">
              <a:buNone/>
            </a:pPr>
            <a:r>
              <a:rPr lang="en-US" sz="1900" b="0" dirty="0"/>
              <a:t>Dr Love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a:t>
            </a:r>
            <a:r>
              <a:rPr lang="en-US" sz="1900" b="0" dirty="0" err="1"/>
              <a:t>BeyondSpring</a:t>
            </a:r>
            <a:r>
              <a:rPr lang="en-US" sz="1900" b="0" dirty="0"/>
              <a:t> Pharmaceuticals Inc,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CTI BioPharma Corp, Daiichi Sankyo Inc, Eisai Inc, Elevation Oncology Inc, EMD Serono Inc, </a:t>
            </a:r>
            <a:r>
              <a:rPr lang="en-US" sz="1900" b="0" dirty="0" err="1"/>
              <a:t>Epizyme</a:t>
            </a:r>
            <a:r>
              <a:rPr lang="en-US" sz="1900" b="0" dirty="0"/>
              <a:t> Inc, Exact Sciences Corporation, Exelixis Inc, Five Prime Therapeutics Inc, Foundation Medicine, G1 Therapeutics Inc, Genentech, a member of the Roche Group, Genmab, Gilead Sciences Inc, GlaxoSmithKline, Grail Inc, Halozyme Inc, </a:t>
            </a:r>
            <a:r>
              <a:rPr lang="en-US" sz="1900" b="0" dirty="0" err="1"/>
              <a:t>Helsinn</a:t>
            </a:r>
            <a:r>
              <a:rPr lang="en-US" sz="1900" b="0" dirty="0"/>
              <a:t> Healthcare SA, ImmunoGen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Kronos Bio Inc, Lilly, </a:t>
            </a:r>
            <a:r>
              <a:rPr lang="en-US" sz="1900" b="0" dirty="0" err="1"/>
              <a:t>Loxo</a:t>
            </a:r>
            <a:r>
              <a:rPr lang="en-US" sz="1900" b="0" dirty="0"/>
              <a:t> Oncology Inc, a wholly owned subsidiary of Eli Lilly &amp; Company, MEI Pharma Inc, Merck, </a:t>
            </a:r>
            <a:r>
              <a:rPr lang="en-US" sz="1900" b="0" dirty="0" err="1"/>
              <a:t>Mersana</a:t>
            </a:r>
            <a:r>
              <a:rPr lang="en-US" sz="1900" b="0" dirty="0"/>
              <a:t> Therapeutics Inc, </a:t>
            </a:r>
            <a:r>
              <a:rPr lang="en-US" sz="1900" b="0" dirty="0" err="1"/>
              <a:t>Mirati</a:t>
            </a:r>
            <a:r>
              <a:rPr lang="en-US" sz="1900" b="0" dirty="0"/>
              <a:t> Therapeutics Inc, Natera Inc, Novartis, Novartis Pharmaceuticals Corporation on behalf of Advanced Accelerator Applications, Novocure Inc, </a:t>
            </a:r>
            <a:r>
              <a:rPr lang="en-US" sz="1900" b="0" dirty="0" err="1"/>
              <a:t>Oncopeptides</a:t>
            </a:r>
            <a:r>
              <a:rPr lang="en-US" sz="1900" b="0" dirty="0"/>
              <a:t>, Pfizer Inc, Pharmacyclics LLC, an AbbVie Company, Puma Biotechnology Inc, Regeneron Pharmaceuticals Inc, Sanofi, </a:t>
            </a:r>
            <a:r>
              <a:rPr lang="en-US" sz="1900" b="0" dirty="0" err="1"/>
              <a:t>Seagen</a:t>
            </a:r>
            <a:r>
              <a:rPr lang="en-US" sz="1900" b="0" dirty="0"/>
              <a:t> Inc, </a:t>
            </a:r>
            <a:r>
              <a:rPr lang="en-US" sz="1900" b="0" dirty="0" err="1"/>
              <a:t>Servier</a:t>
            </a:r>
            <a:r>
              <a:rPr lang="en-US" sz="1900" b="0" dirty="0"/>
              <a:t> Pharmaceuticals LLC, </a:t>
            </a:r>
            <a:r>
              <a:rPr lang="en-US" sz="1900" b="0" dirty="0" err="1"/>
              <a:t>SpringWorks</a:t>
            </a:r>
            <a:r>
              <a:rPr lang="en-US" sz="1900" b="0" dirty="0"/>
              <a:t> Therapeutics Inc, Sumitomo Dainippon Pharma Oncology Inc, Taiho Oncology Inc, Takeda Pharmaceuticals USA Inc, </a:t>
            </a:r>
            <a:r>
              <a:rPr lang="en-US" sz="1900" b="0" dirty="0" err="1"/>
              <a:t>TerSera</a:t>
            </a:r>
            <a:r>
              <a:rPr lang="en-US" sz="1900" b="0" dirty="0"/>
              <a:t> Therapeutics LLC, Tesaro, A GSK Company, TG Therapeutics Inc, Turning Point Therapeutics Inc, </a:t>
            </a:r>
            <a:r>
              <a:rPr lang="en-US" sz="1900" b="0" dirty="0" err="1"/>
              <a:t>Verastem</a:t>
            </a:r>
            <a:r>
              <a:rPr lang="en-US" sz="1900" b="0" dirty="0"/>
              <a:t> Inc and </a:t>
            </a:r>
            <a:r>
              <a:rPr lang="en-US" sz="1900" b="0" dirty="0" err="1"/>
              <a:t>Zymeworks</a:t>
            </a:r>
            <a:r>
              <a:rPr lang="en-US" sz="1900" b="0" dirty="0"/>
              <a:t> Inc.</a:t>
            </a:r>
          </a:p>
        </p:txBody>
      </p:sp>
    </p:spTree>
    <p:extLst>
      <p:ext uri="{BB962C8B-B14F-4D97-AF65-F5344CB8AC3E}">
        <p14:creationId xmlns:p14="http://schemas.microsoft.com/office/powerpoint/2010/main" val="3110115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10 at 08.3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27" y="145173"/>
            <a:ext cx="10287000" cy="1737986"/>
          </a:xfrm>
          <a:prstGeom prst="rect">
            <a:avLst/>
          </a:prstGeom>
        </p:spPr>
      </p:pic>
      <p:pic>
        <p:nvPicPr>
          <p:cNvPr id="5" name="Picture 4" descr="Screen Shot 2017-03-10 at 08.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34" y="2161885"/>
            <a:ext cx="4115928" cy="4036007"/>
          </a:xfrm>
          <a:prstGeom prst="rect">
            <a:avLst/>
          </a:prstGeom>
        </p:spPr>
      </p:pic>
      <p:sp>
        <p:nvSpPr>
          <p:cNvPr id="2" name="TextBox 1"/>
          <p:cNvSpPr txBox="1"/>
          <p:nvPr/>
        </p:nvSpPr>
        <p:spPr>
          <a:xfrm>
            <a:off x="4154706" y="2070157"/>
            <a:ext cx="488244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udy Old Style"/>
                <a:ea typeface="+mn-ea"/>
                <a:cs typeface="+mn-cs"/>
              </a:rPr>
              <a:t>High H/I significantly associated with decreased recurrence in </a:t>
            </a:r>
            <a:r>
              <a:rPr kumimoji="0" lang="en-US" sz="1800" b="0" i="0" u="none" strike="noStrike" kern="1200" cap="none" spc="0" normalizeH="0" baseline="0" noProof="0" dirty="0" err="1">
                <a:ln>
                  <a:noFill/>
                </a:ln>
                <a:solidFill>
                  <a:srgbClr val="000000"/>
                </a:solidFill>
                <a:effectLst/>
                <a:uLnTx/>
                <a:uFillTx/>
                <a:latin typeface="Goudy Old Style"/>
                <a:ea typeface="+mn-ea"/>
                <a:cs typeface="+mn-cs"/>
              </a:rPr>
              <a:t>letrozole</a:t>
            </a:r>
            <a:r>
              <a:rPr kumimoji="0" lang="en-US" sz="1800" b="0" i="0" u="none" strike="noStrike" kern="1200" cap="none" spc="0" normalizeH="0" baseline="0" noProof="0" dirty="0">
                <a:ln>
                  <a:noFill/>
                </a:ln>
                <a:solidFill>
                  <a:srgbClr val="000000"/>
                </a:solidFill>
                <a:effectLst/>
                <a:uLnTx/>
                <a:uFillTx/>
                <a:latin typeface="Goudy Old Style"/>
                <a:ea typeface="+mn-ea"/>
                <a:cs typeface="+mn-cs"/>
              </a:rPr>
              <a:t> arm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udy Old Style"/>
                <a:ea typeface="+mn-ea"/>
                <a:cs typeface="+mn-cs"/>
              </a:rPr>
              <a:t>OR=0.35, p=0.007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oudy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udy Old Style"/>
                <a:ea typeface="+mn-ea"/>
                <a:cs typeface="+mn-cs"/>
              </a:rPr>
              <a:t>Interaction between H/I and </a:t>
            </a:r>
            <a:r>
              <a:rPr kumimoji="0" lang="en-US" sz="1800" b="0" i="0" u="none" strike="noStrike" kern="1200" cap="none" spc="0" normalizeH="0" baseline="0" noProof="0" dirty="0" err="1">
                <a:ln>
                  <a:noFill/>
                </a:ln>
                <a:solidFill>
                  <a:srgbClr val="000000"/>
                </a:solidFill>
                <a:effectLst/>
                <a:uLnTx/>
                <a:uFillTx/>
                <a:latin typeface="Goudy Old Style"/>
                <a:ea typeface="+mn-ea"/>
                <a:cs typeface="+mn-cs"/>
              </a:rPr>
              <a:t>letrozole</a:t>
            </a:r>
            <a:r>
              <a:rPr kumimoji="0" lang="en-US" sz="1800" b="0" i="0" u="none" strike="noStrike" kern="1200" cap="none" spc="0" normalizeH="0" baseline="0" noProof="0" dirty="0">
                <a:ln>
                  <a:noFill/>
                </a:ln>
                <a:solidFill>
                  <a:srgbClr val="000000"/>
                </a:solidFill>
                <a:effectLst/>
                <a:uLnTx/>
                <a:uFillTx/>
                <a:latin typeface="Goudy Old Style"/>
                <a:ea typeface="+mn-ea"/>
                <a:cs typeface="+mn-cs"/>
              </a:rPr>
              <a:t>, p=0.03</a:t>
            </a:r>
          </a:p>
        </p:txBody>
      </p:sp>
      <p:sp>
        <p:nvSpPr>
          <p:cNvPr id="3" name="TextBox 2"/>
          <p:cNvSpPr txBox="1"/>
          <p:nvPr/>
        </p:nvSpPr>
        <p:spPr>
          <a:xfrm>
            <a:off x="367650" y="6476618"/>
            <a:ext cx="28335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BC4800"/>
                </a:solidFill>
                <a:effectLst/>
                <a:uLnTx/>
                <a:uFillTx/>
                <a:latin typeface="Goudy Old Style"/>
                <a:ea typeface="+mn-ea"/>
                <a:cs typeface="+mn-cs"/>
              </a:rPr>
              <a:t>Lancet </a:t>
            </a:r>
            <a:r>
              <a:rPr kumimoji="0" lang="it-IT" sz="1600" b="0" i="0" u="none" strike="noStrike" kern="1200" cap="none" spc="0" normalizeH="0" baseline="0" noProof="0" dirty="0" err="1">
                <a:ln>
                  <a:noFill/>
                </a:ln>
                <a:solidFill>
                  <a:srgbClr val="BC4800"/>
                </a:solidFill>
                <a:effectLst/>
                <a:uLnTx/>
                <a:uFillTx/>
                <a:latin typeface="Goudy Old Style"/>
                <a:ea typeface="+mn-ea"/>
                <a:cs typeface="+mn-cs"/>
              </a:rPr>
              <a:t>Oncol</a:t>
            </a:r>
            <a:r>
              <a:rPr kumimoji="0" lang="it-IT" sz="1600" b="0" i="0" u="none" strike="noStrike" kern="1200" cap="none" spc="0" normalizeH="0" baseline="0" noProof="0" dirty="0">
                <a:ln>
                  <a:noFill/>
                </a:ln>
                <a:solidFill>
                  <a:srgbClr val="BC4800"/>
                </a:solidFill>
                <a:effectLst/>
                <a:uLnTx/>
                <a:uFillTx/>
                <a:latin typeface="Goudy Old Style"/>
                <a:ea typeface="+mn-ea"/>
                <a:cs typeface="+mn-cs"/>
              </a:rPr>
              <a:t>. 2013,14:1067-76.</a:t>
            </a:r>
            <a:endParaRPr kumimoji="0" lang="en-US" sz="1600" b="0" i="0" u="none" strike="noStrike" kern="1200" cap="none" spc="0" normalizeH="0" baseline="0" noProof="0" dirty="0">
              <a:ln>
                <a:noFill/>
              </a:ln>
              <a:solidFill>
                <a:srgbClr val="BC4800"/>
              </a:solidFill>
              <a:effectLst/>
              <a:uLnTx/>
              <a:uFillTx/>
              <a:latin typeface="Goudy Old Style"/>
              <a:ea typeface="+mn-ea"/>
              <a:cs typeface="+mn-cs"/>
            </a:endParaRPr>
          </a:p>
        </p:txBody>
      </p:sp>
      <p:grpSp>
        <p:nvGrpSpPr>
          <p:cNvPr id="13" name="Group 12"/>
          <p:cNvGrpSpPr/>
          <p:nvPr/>
        </p:nvGrpSpPr>
        <p:grpSpPr>
          <a:xfrm>
            <a:off x="4337830" y="3651367"/>
            <a:ext cx="4652994" cy="2912345"/>
            <a:chOff x="5616119" y="3387611"/>
            <a:chExt cx="3342824" cy="2204357"/>
          </a:xfrm>
        </p:grpSpPr>
        <p:graphicFrame>
          <p:nvGraphicFramePr>
            <p:cNvPr id="14" name="Chart 13"/>
            <p:cNvGraphicFramePr/>
            <p:nvPr/>
          </p:nvGraphicFramePr>
          <p:xfrm>
            <a:off x="5616119" y="3387611"/>
            <a:ext cx="3342824" cy="2204357"/>
          </p:xfrm>
          <a:graphic>
            <a:graphicData uri="http://schemas.openxmlformats.org/drawingml/2006/chart">
              <c:chart xmlns:c="http://schemas.openxmlformats.org/drawingml/2006/chart" xmlns:r="http://schemas.openxmlformats.org/officeDocument/2006/relationships" r:id="rId4"/>
            </a:graphicData>
          </a:graphic>
        </p:graphicFrame>
        <p:sp>
          <p:nvSpPr>
            <p:cNvPr id="15" name="Left Brace 14"/>
            <p:cNvSpPr/>
            <p:nvPr/>
          </p:nvSpPr>
          <p:spPr>
            <a:xfrm rot="5400000">
              <a:off x="7772401" y="3608617"/>
              <a:ext cx="195941" cy="1132114"/>
            </a:xfrm>
            <a:prstGeom prst="leftBrace">
              <a:avLst>
                <a:gd name="adj1" fmla="val 8333"/>
                <a:gd name="adj2" fmla="val 50481"/>
              </a:avLst>
            </a:prstGeom>
            <a:noFill/>
            <a:ln w="28575" cap="flat" cmpd="sng" algn="ctr">
              <a:solidFill>
                <a:srgbClr val="7030A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TextBox 15"/>
            <p:cNvSpPr txBox="1"/>
            <p:nvPr/>
          </p:nvSpPr>
          <p:spPr>
            <a:xfrm>
              <a:off x="7102929" y="3547568"/>
              <a:ext cx="18560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16.5%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ea typeface="+mn-ea"/>
                  <a:cs typeface="+mn-cs"/>
                </a:rPr>
                <a:t>absolute benefit</a:t>
              </a:r>
            </a:p>
          </p:txBody>
        </p:sp>
      </p:grpSp>
    </p:spTree>
    <p:extLst>
      <p:ext uri="{BB962C8B-B14F-4D97-AF65-F5344CB8AC3E}">
        <p14:creationId xmlns:p14="http://schemas.microsoft.com/office/powerpoint/2010/main" val="13876643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202047" y="5994400"/>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1000" b="0" i="1" u="none" strike="noStrike" kern="1200" cap="none" spc="0" normalizeH="0" baseline="0" noProof="0" dirty="0">
                <a:ln>
                  <a:noFill/>
                </a:ln>
                <a:solidFill>
                  <a:srgbClr val="333333"/>
                </a:solidFill>
                <a:effectLst/>
                <a:uLnTx/>
                <a:uFillTx/>
                <a:latin typeface="Goudy Old Style"/>
                <a:ea typeface="+mn-ea"/>
                <a:cs typeface="+mn-cs"/>
              </a:rPr>
              <a:t>Annals of Oncology</a:t>
            </a:r>
            <a:r>
              <a:rPr kumimoji="0" lang="en-US" altLang="en-US" sz="1000" b="0" i="0" u="none" strike="noStrike" kern="1200" cap="none" spc="0" normalizeH="0" baseline="0" noProof="0" dirty="0">
                <a:ln>
                  <a:noFill/>
                </a:ln>
                <a:solidFill>
                  <a:srgbClr val="333333"/>
                </a:solidFill>
                <a:effectLst/>
                <a:uLnTx/>
                <a:uFillTx/>
                <a:latin typeface="Goudy Old Style"/>
                <a:ea typeface="+mn-ea"/>
                <a:cs typeface="+mn-cs"/>
              </a:rPr>
              <a:t>, mdz289, </a:t>
            </a:r>
            <a:r>
              <a:rPr kumimoji="0" lang="en-US" altLang="en-US" sz="1000" b="0" i="0" u="none" strike="noStrike" kern="1200" cap="none" spc="0" normalizeH="0" baseline="0" noProof="0" dirty="0">
                <a:ln>
                  <a:noFill/>
                </a:ln>
                <a:solidFill>
                  <a:srgbClr val="333333"/>
                </a:solidFill>
                <a:effectLst/>
                <a:uLnTx/>
                <a:uFillTx/>
                <a:latin typeface="Goudy Old Style"/>
                <a:ea typeface="+mn-ea"/>
                <a:cs typeface="+mn-cs"/>
                <a:hlinkClick r:id="rId3"/>
              </a:rPr>
              <a:t>https://doi.org/10.1093/annonc/mdz289</a:t>
            </a:r>
            <a:endParaRPr kumimoji="0" lang="en-US" altLang="en-US" sz="1000" b="0" i="0" u="none" strike="noStrike" kern="1200" cap="none" spc="0" normalizeH="0" baseline="0" noProof="0" dirty="0">
              <a:ln>
                <a:noFill/>
              </a:ln>
              <a:solidFill>
                <a:srgbClr val="333333"/>
              </a:solidFill>
              <a:effectLst/>
              <a:uLnTx/>
              <a:uFillTx/>
              <a:latin typeface="Goudy Old Style"/>
              <a:ea typeface="+mn-ea"/>
              <a:cs typeface="+mn-cs"/>
            </a:endParaRP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altLang="en-US" sz="800" b="0" i="0" u="none" strike="noStrike" kern="1200" cap="none" spc="0" normalizeH="0" baseline="0" noProof="0" dirty="0">
                <a:ln>
                  <a:noFill/>
                </a:ln>
                <a:solidFill>
                  <a:srgbClr val="2A2A2A"/>
                </a:solidFill>
                <a:effectLst/>
                <a:uLnTx/>
                <a:uFillTx/>
                <a:latin typeface="Goudy Old Style"/>
                <a:ea typeface="+mn-ea"/>
                <a:cs typeface="+mn-cs"/>
              </a:rPr>
              <a:t>The content of this slide may be subject to copyright: please see the slide notes for details.</a:t>
            </a:r>
            <a:endParaRPr kumimoji="0" lang="en-US" altLang="en-US" sz="800" b="0" i="0" u="none" strike="noStrike" kern="1200" cap="none" spc="0" normalizeH="0" baseline="0" noProof="0" dirty="0">
              <a:ln>
                <a:noFill/>
              </a:ln>
              <a:solidFill>
                <a:srgbClr val="333333"/>
              </a:solidFill>
              <a:effectLst/>
              <a:uLnTx/>
              <a:uFillTx/>
              <a:latin typeface="Goudy Old Style"/>
              <a:ea typeface="+mn-ea"/>
              <a:cs typeface="+mn-cs"/>
            </a:endParaRPr>
          </a:p>
        </p:txBody>
      </p:sp>
      <p:sp>
        <p:nvSpPr>
          <p:cNvPr id="5123" name="Title 1"/>
          <p:cNvSpPr>
            <a:spLocks noGrp="1"/>
          </p:cNvSpPr>
          <p:nvPr>
            <p:ph type="title"/>
          </p:nvPr>
        </p:nvSpPr>
        <p:spPr>
          <a:xfrm>
            <a:off x="202047" y="162561"/>
            <a:ext cx="1195578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200" dirty="0" err="1"/>
              <a:t>aTTom</a:t>
            </a:r>
            <a:r>
              <a:rPr lang="en-US" altLang="en-US" sz="2200" dirty="0"/>
              <a:t>: </a:t>
            </a:r>
            <a:r>
              <a:rPr lang="en-US" altLang="en-US" sz="2200" b="0" dirty="0"/>
              <a:t>Predictive performance by BCI (H/I) groups based on RFI in HR+ N+ patients (n = 583). </a:t>
            </a:r>
          </a:p>
        </p:txBody>
      </p:sp>
      <p:pic>
        <p:nvPicPr>
          <p:cNvPr id="5124" name="Picture 4"/>
          <p:cNvPicPr>
            <a:picLocks noChangeAspect="1"/>
          </p:cNvPicPr>
          <p:nvPr/>
        </p:nvPicPr>
        <p:blipFill>
          <a:blip r:embed="rId4"/>
          <a:stretch>
            <a:fillRect/>
          </a:stretch>
        </p:blipFill>
        <p:spPr>
          <a:xfrm>
            <a:off x="9428162" y="6267450"/>
            <a:ext cx="1058862" cy="298450"/>
          </a:xfrm>
          <a:prstGeom prst="rect">
            <a:avLst/>
          </a:prstGeom>
          <a:noFill/>
          <a:ln>
            <a:noFill/>
            <a:miter lim="800000"/>
          </a:ln>
        </p:spPr>
      </p:pic>
      <p:pic>
        <p:nvPicPr>
          <p:cNvPr id="5125" name="New picture"/>
          <p:cNvPicPr/>
          <p:nvPr/>
        </p:nvPicPr>
        <p:blipFill>
          <a:blip r:embed="rId5"/>
          <a:stretch>
            <a:fillRect/>
          </a:stretch>
        </p:blipFill>
        <p:spPr>
          <a:xfrm>
            <a:off x="617220" y="763579"/>
            <a:ext cx="8366875" cy="5230821"/>
          </a:xfrm>
          <a:prstGeom prst="rect">
            <a:avLst/>
          </a:prstGeom>
        </p:spPr>
      </p:pic>
      <p:sp>
        <p:nvSpPr>
          <p:cNvPr id="2" name="TextBox 1"/>
          <p:cNvSpPr txBox="1"/>
          <p:nvPr/>
        </p:nvSpPr>
        <p:spPr>
          <a:xfrm>
            <a:off x="9566288" y="4577508"/>
            <a:ext cx="1841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udy Old Style"/>
                <a:ea typeface="+mn-ea"/>
                <a:cs typeface="+mn-cs"/>
              </a:rPr>
              <a:t>51% of patients identified as low</a:t>
            </a:r>
          </a:p>
        </p:txBody>
      </p:sp>
    </p:spTree>
    <p:extLst>
      <p:ext uri="{BB962C8B-B14F-4D97-AF65-F5344CB8AC3E}">
        <p14:creationId xmlns:p14="http://schemas.microsoft.com/office/powerpoint/2010/main" val="609918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3262" y="211726"/>
            <a:ext cx="10408434" cy="1191092"/>
          </a:xfrm>
        </p:spPr>
        <p:txBody>
          <a:bodyPr>
            <a:normAutofit/>
          </a:bodyPr>
          <a:lstStyle/>
          <a:p>
            <a:r>
              <a:rPr lang="en-US" dirty="0"/>
              <a:t>Factors Affecting Late Recurrence and Benefit from Extended Endocrine Therapy</a:t>
            </a:r>
          </a:p>
        </p:txBody>
      </p:sp>
      <p:sp>
        <p:nvSpPr>
          <p:cNvPr id="6" name="TextBox 5"/>
          <p:cNvSpPr txBox="1"/>
          <p:nvPr/>
        </p:nvSpPr>
        <p:spPr>
          <a:xfrm>
            <a:off x="583894" y="2666082"/>
            <a:ext cx="6208005"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LN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Tumor Size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Tumor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Prior Chemotherapy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Switching from TAM to AI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Genomic Assays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BC4800"/>
              </a:solidFill>
              <a:effectLst/>
              <a:uLnTx/>
              <a:uFillTx/>
              <a:latin typeface="Goudy Old Style"/>
              <a:ea typeface="+mn-ea"/>
              <a:cs typeface="+mn-cs"/>
            </a:endParaRPr>
          </a:p>
        </p:txBody>
      </p:sp>
      <p:sp>
        <p:nvSpPr>
          <p:cNvPr id="9" name="TextBox 8"/>
          <p:cNvSpPr txBox="1"/>
          <p:nvPr/>
        </p:nvSpPr>
        <p:spPr>
          <a:xfrm>
            <a:off x="6858000" y="2666082"/>
            <a:ext cx="5045725"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Bone Fractures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Osteoporosis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Bone Pain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Uterine 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Goudy Old Style"/>
                <a:ea typeface="+mn-ea"/>
                <a:cs typeface="+mn-cs"/>
              </a:rPr>
              <a:t>VTEs</a:t>
            </a:r>
          </a:p>
        </p:txBody>
      </p:sp>
      <p:sp>
        <p:nvSpPr>
          <p:cNvPr id="10" name="TextBox 9"/>
          <p:cNvSpPr txBox="1"/>
          <p:nvPr/>
        </p:nvSpPr>
        <p:spPr>
          <a:xfrm>
            <a:off x="7009235" y="1608462"/>
            <a:ext cx="40406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BC4800"/>
                </a:solidFill>
                <a:effectLst/>
                <a:uLnTx/>
                <a:uFillTx/>
                <a:latin typeface="Goudy Old Style"/>
                <a:ea typeface="+mn-ea"/>
                <a:cs typeface="+mn-cs"/>
              </a:rPr>
              <a:t>Tolerability</a:t>
            </a:r>
          </a:p>
        </p:txBody>
      </p:sp>
    </p:spTree>
    <p:extLst>
      <p:ext uri="{BB962C8B-B14F-4D97-AF65-F5344CB8AC3E}">
        <p14:creationId xmlns:p14="http://schemas.microsoft.com/office/powerpoint/2010/main" val="1429939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6094-CC41-8482-480A-C0AB146B51F3}"/>
              </a:ext>
            </a:extLst>
          </p:cNvPr>
          <p:cNvSpPr>
            <a:spLocks noGrp="1"/>
          </p:cNvSpPr>
          <p:nvPr>
            <p:ph type="title"/>
          </p:nvPr>
        </p:nvSpPr>
        <p:spPr>
          <a:xfrm>
            <a:off x="912285" y="227013"/>
            <a:ext cx="9809055" cy="1143000"/>
          </a:xfrm>
        </p:spPr>
        <p:txBody>
          <a:bodyPr/>
          <a:lstStyle/>
          <a:p>
            <a:pPr algn="l"/>
            <a:r>
              <a:rPr lang="en-US" dirty="0"/>
              <a:t>Forest Plot of the Rate of Spontaneous Pregnancy Achieved with </a:t>
            </a:r>
            <a:r>
              <a:rPr lang="en-US" dirty="0" err="1"/>
              <a:t>GnRHa</a:t>
            </a:r>
            <a:r>
              <a:rPr lang="en-US" dirty="0"/>
              <a:t> and Chemotherapy versus Chemotherapy Alone: All Patients</a:t>
            </a:r>
          </a:p>
        </p:txBody>
      </p:sp>
      <p:pic>
        <p:nvPicPr>
          <p:cNvPr id="6" name="Picture 5" descr="Table&#10;&#10;Description automatically generated">
            <a:extLst>
              <a:ext uri="{FF2B5EF4-FFF2-40B4-BE49-F238E27FC236}">
                <a16:creationId xmlns:a16="http://schemas.microsoft.com/office/drawing/2014/main" id="{443476BD-B0B6-3E7A-33B5-31B783D72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22" y="1897380"/>
            <a:ext cx="11705739" cy="3434370"/>
          </a:xfrm>
          <a:prstGeom prst="rect">
            <a:avLst/>
          </a:prstGeom>
        </p:spPr>
      </p:pic>
      <p:sp>
        <p:nvSpPr>
          <p:cNvPr id="7" name="TextBox 6">
            <a:extLst>
              <a:ext uri="{FF2B5EF4-FFF2-40B4-BE49-F238E27FC236}">
                <a16:creationId xmlns:a16="http://schemas.microsoft.com/office/drawing/2014/main" id="{DA4F3EB0-EEA4-9446-9E62-1782EE987192}"/>
              </a:ext>
            </a:extLst>
          </p:cNvPr>
          <p:cNvSpPr txBox="1"/>
          <p:nvPr/>
        </p:nvSpPr>
        <p:spPr>
          <a:xfrm>
            <a:off x="19336" y="6469404"/>
            <a:ext cx="37125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 Z-Y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Menopause </a:t>
            </a:r>
            <a:r>
              <a:rPr kumimoji="0" lang="en-US" sz="1500" b="0" i="0" u="none" strike="noStrike" kern="1200" cap="none" spc="0" normalizeH="0" baseline="0" noProof="0" dirty="0">
                <a:ln>
                  <a:noFill/>
                </a:ln>
                <a:solidFill>
                  <a:srgbClr val="000000"/>
                </a:solidFill>
                <a:effectLst/>
                <a:uLnTx/>
                <a:uFillTx/>
                <a:latin typeface="Calibri"/>
                <a:ea typeface="+mn-ea"/>
                <a:cs typeface="+mn-cs"/>
              </a:rPr>
              <a:t>2022;29(9):1093-100.</a:t>
            </a:r>
          </a:p>
        </p:txBody>
      </p:sp>
      <p:sp>
        <p:nvSpPr>
          <p:cNvPr id="4" name="TextBox 3">
            <a:extLst>
              <a:ext uri="{FF2B5EF4-FFF2-40B4-BE49-F238E27FC236}">
                <a16:creationId xmlns:a16="http://schemas.microsoft.com/office/drawing/2014/main" id="{8CF2E99C-9923-9488-7CCA-117E730784BB}"/>
              </a:ext>
            </a:extLst>
          </p:cNvPr>
          <p:cNvSpPr txBox="1"/>
          <p:nvPr/>
        </p:nvSpPr>
        <p:spPr>
          <a:xfrm>
            <a:off x="1192959" y="5649902"/>
            <a:ext cx="5946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CC">
                    <a:lumMod val="75000"/>
                  </a:srgbClr>
                </a:solidFill>
                <a:effectLst/>
                <a:uLnTx/>
                <a:uFillTx/>
                <a:latin typeface="Calibri"/>
                <a:ea typeface="+mn-ea"/>
                <a:cs typeface="+mn-cs"/>
              </a:rPr>
              <a:t>STAY TUNED FOR POSITIVE TRIAL</a:t>
            </a:r>
          </a:p>
        </p:txBody>
      </p:sp>
    </p:spTree>
    <p:extLst>
      <p:ext uri="{BB962C8B-B14F-4D97-AF65-F5344CB8AC3E}">
        <p14:creationId xmlns:p14="http://schemas.microsoft.com/office/powerpoint/2010/main" val="10666160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16094-CC41-8482-480A-C0AB146B51F3}"/>
              </a:ext>
            </a:extLst>
          </p:cNvPr>
          <p:cNvSpPr>
            <a:spLocks noGrp="1"/>
          </p:cNvSpPr>
          <p:nvPr>
            <p:ph type="title"/>
          </p:nvPr>
        </p:nvSpPr>
        <p:spPr>
          <a:xfrm>
            <a:off x="912285" y="227013"/>
            <a:ext cx="9820485" cy="1143000"/>
          </a:xfrm>
        </p:spPr>
        <p:txBody>
          <a:bodyPr/>
          <a:lstStyle/>
          <a:p>
            <a:pPr algn="l"/>
            <a:r>
              <a:rPr lang="en-US" dirty="0"/>
              <a:t>Forest Plot of the Rate of Spontaneous Pregnancy Achieved with </a:t>
            </a:r>
            <a:r>
              <a:rPr lang="en-US" dirty="0" err="1"/>
              <a:t>GnRHa</a:t>
            </a:r>
            <a:r>
              <a:rPr lang="en-US" dirty="0"/>
              <a:t> and Chemotherapy versus Chemotherapy Alone: </a:t>
            </a:r>
            <a:r>
              <a:rPr lang="en-US"/>
              <a:t>HR-Negative Disease</a:t>
            </a:r>
            <a:endParaRPr lang="en-US" dirty="0"/>
          </a:p>
        </p:txBody>
      </p:sp>
      <p:pic>
        <p:nvPicPr>
          <p:cNvPr id="4" name="Picture 3" descr="Table&#10;&#10;Description automatically generated">
            <a:extLst>
              <a:ext uri="{FF2B5EF4-FFF2-40B4-BE49-F238E27FC236}">
                <a16:creationId xmlns:a16="http://schemas.microsoft.com/office/drawing/2014/main" id="{24EFB0F9-48E5-E832-973B-1BB2AEDC1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88" y="2093143"/>
            <a:ext cx="11393989" cy="2878907"/>
          </a:xfrm>
          <a:prstGeom prst="rect">
            <a:avLst/>
          </a:prstGeom>
        </p:spPr>
      </p:pic>
      <p:sp>
        <p:nvSpPr>
          <p:cNvPr id="6" name="TextBox 5">
            <a:extLst>
              <a:ext uri="{FF2B5EF4-FFF2-40B4-BE49-F238E27FC236}">
                <a16:creationId xmlns:a16="http://schemas.microsoft.com/office/drawing/2014/main" id="{398B80F9-345B-6343-A3F3-6DBF51D6B7AF}"/>
              </a:ext>
            </a:extLst>
          </p:cNvPr>
          <p:cNvSpPr txBox="1"/>
          <p:nvPr/>
        </p:nvSpPr>
        <p:spPr>
          <a:xfrm>
            <a:off x="19336" y="6469404"/>
            <a:ext cx="37125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 Z-Y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Menopause </a:t>
            </a:r>
            <a:r>
              <a:rPr kumimoji="0" lang="en-US" sz="1500" b="0" i="0" u="none" strike="noStrike" kern="1200" cap="none" spc="0" normalizeH="0" baseline="0" noProof="0" dirty="0">
                <a:ln>
                  <a:noFill/>
                </a:ln>
                <a:solidFill>
                  <a:srgbClr val="000000"/>
                </a:solidFill>
                <a:effectLst/>
                <a:uLnTx/>
                <a:uFillTx/>
                <a:latin typeface="Calibri"/>
                <a:ea typeface="+mn-ea"/>
                <a:cs typeface="+mn-cs"/>
              </a:rPr>
              <a:t>2022;29(9):1093-100.</a:t>
            </a:r>
          </a:p>
        </p:txBody>
      </p:sp>
    </p:spTree>
    <p:extLst>
      <p:ext uri="{BB962C8B-B14F-4D97-AF65-F5344CB8AC3E}">
        <p14:creationId xmlns:p14="http://schemas.microsoft.com/office/powerpoint/2010/main" val="3664842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4BCC-CDD3-DC1F-E519-A5D558EEC870}"/>
              </a:ext>
            </a:extLst>
          </p:cNvPr>
          <p:cNvSpPr>
            <a:spLocks noGrp="1"/>
          </p:cNvSpPr>
          <p:nvPr>
            <p:ph type="title"/>
          </p:nvPr>
        </p:nvSpPr>
        <p:spPr>
          <a:xfrm>
            <a:off x="912285" y="11430"/>
            <a:ext cx="10358967" cy="1143000"/>
          </a:xfrm>
        </p:spPr>
        <p:txBody>
          <a:bodyPr/>
          <a:lstStyle/>
          <a:p>
            <a:r>
              <a:rPr lang="en-US" dirty="0"/>
              <a:t>TEXT and SOFT Trial Designs</a:t>
            </a:r>
          </a:p>
        </p:txBody>
      </p:sp>
      <p:sp>
        <p:nvSpPr>
          <p:cNvPr id="5" name="TextBox 4">
            <a:extLst>
              <a:ext uri="{FF2B5EF4-FFF2-40B4-BE49-F238E27FC236}">
                <a16:creationId xmlns:a16="http://schemas.microsoft.com/office/drawing/2014/main" id="{643BE9B7-3239-A38A-CCE9-D10EB743A935}"/>
              </a:ext>
            </a:extLst>
          </p:cNvPr>
          <p:cNvSpPr txBox="1"/>
          <p:nvPr/>
        </p:nvSpPr>
        <p:spPr>
          <a:xfrm>
            <a:off x="102573" y="6523405"/>
            <a:ext cx="378770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Regan MM et al. SABCS 2021;Abstract GS2-05.</a:t>
            </a:r>
          </a:p>
        </p:txBody>
      </p:sp>
      <p:pic>
        <p:nvPicPr>
          <p:cNvPr id="8" name="Picture 7" descr="Graphical user interface, text, application&#10;&#10;Description automatically generated">
            <a:extLst>
              <a:ext uri="{FF2B5EF4-FFF2-40B4-BE49-F238E27FC236}">
                <a16:creationId xmlns:a16="http://schemas.microsoft.com/office/drawing/2014/main" id="{B2142770-16DB-527B-8F39-27001E40224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1672" y="960321"/>
            <a:ext cx="10840191" cy="4937358"/>
          </a:xfrm>
          <a:prstGeom prst="rect">
            <a:avLst/>
          </a:prstGeom>
        </p:spPr>
      </p:pic>
    </p:spTree>
    <p:extLst>
      <p:ext uri="{BB962C8B-B14F-4D97-AF65-F5344CB8AC3E}">
        <p14:creationId xmlns:p14="http://schemas.microsoft.com/office/powerpoint/2010/main" val="693225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4BCC-CDD3-DC1F-E519-A5D558EEC870}"/>
              </a:ext>
            </a:extLst>
          </p:cNvPr>
          <p:cNvSpPr>
            <a:spLocks noGrp="1"/>
          </p:cNvSpPr>
          <p:nvPr>
            <p:ph type="title"/>
          </p:nvPr>
        </p:nvSpPr>
        <p:spPr>
          <a:xfrm>
            <a:off x="912285" y="0"/>
            <a:ext cx="10358967" cy="1143000"/>
          </a:xfrm>
        </p:spPr>
        <p:txBody>
          <a:bodyPr/>
          <a:lstStyle/>
          <a:p>
            <a:r>
              <a:rPr lang="en-US" dirty="0"/>
              <a:t>OFS Question: SOFT Overall Population</a:t>
            </a:r>
          </a:p>
        </p:txBody>
      </p:sp>
      <p:sp>
        <p:nvSpPr>
          <p:cNvPr id="5" name="TextBox 4">
            <a:extLst>
              <a:ext uri="{FF2B5EF4-FFF2-40B4-BE49-F238E27FC236}">
                <a16:creationId xmlns:a16="http://schemas.microsoft.com/office/drawing/2014/main" id="{643BE9B7-3239-A38A-CCE9-D10EB743A935}"/>
              </a:ext>
            </a:extLst>
          </p:cNvPr>
          <p:cNvSpPr txBox="1"/>
          <p:nvPr/>
        </p:nvSpPr>
        <p:spPr>
          <a:xfrm>
            <a:off x="91143" y="6511975"/>
            <a:ext cx="378770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Regan MM et al. SABCS 2021;Abstract GS2-05.</a:t>
            </a:r>
          </a:p>
        </p:txBody>
      </p:sp>
      <p:pic>
        <p:nvPicPr>
          <p:cNvPr id="4" name="Picture 3" descr="Graphical user interface, application&#10;&#10;Description automatically generated">
            <a:extLst>
              <a:ext uri="{FF2B5EF4-FFF2-40B4-BE49-F238E27FC236}">
                <a16:creationId xmlns:a16="http://schemas.microsoft.com/office/drawing/2014/main" id="{0B8F6424-9AB7-1C65-1F04-73DB7ADA9E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979200" y="896666"/>
            <a:ext cx="10225136" cy="5064667"/>
          </a:xfrm>
          <a:prstGeom prst="rect">
            <a:avLst/>
          </a:prstGeom>
        </p:spPr>
      </p:pic>
    </p:spTree>
    <p:extLst>
      <p:ext uri="{BB962C8B-B14F-4D97-AF65-F5344CB8AC3E}">
        <p14:creationId xmlns:p14="http://schemas.microsoft.com/office/powerpoint/2010/main" val="37050273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4BCC-CDD3-DC1F-E519-A5D558EEC870}"/>
              </a:ext>
            </a:extLst>
          </p:cNvPr>
          <p:cNvSpPr>
            <a:spLocks noGrp="1"/>
          </p:cNvSpPr>
          <p:nvPr>
            <p:ph type="title"/>
          </p:nvPr>
        </p:nvSpPr>
        <p:spPr>
          <a:xfrm>
            <a:off x="912285" y="0"/>
            <a:ext cx="10358967" cy="1143000"/>
          </a:xfrm>
        </p:spPr>
        <p:txBody>
          <a:bodyPr/>
          <a:lstStyle/>
          <a:p>
            <a:r>
              <a:rPr lang="en-US" dirty="0"/>
              <a:t>AI Question: SOFT and TEXT Overall Populations</a:t>
            </a:r>
          </a:p>
        </p:txBody>
      </p:sp>
      <p:sp>
        <p:nvSpPr>
          <p:cNvPr id="5" name="TextBox 4">
            <a:extLst>
              <a:ext uri="{FF2B5EF4-FFF2-40B4-BE49-F238E27FC236}">
                <a16:creationId xmlns:a16="http://schemas.microsoft.com/office/drawing/2014/main" id="{643BE9B7-3239-A38A-CCE9-D10EB743A935}"/>
              </a:ext>
            </a:extLst>
          </p:cNvPr>
          <p:cNvSpPr txBox="1"/>
          <p:nvPr/>
        </p:nvSpPr>
        <p:spPr>
          <a:xfrm>
            <a:off x="0" y="6511975"/>
            <a:ext cx="378770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Regan MM et al. SABCS 2021;Abstract GS2-05.</a:t>
            </a:r>
          </a:p>
        </p:txBody>
      </p:sp>
      <p:pic>
        <p:nvPicPr>
          <p:cNvPr id="6" name="Picture 5" descr="Graphical user interface, application&#10;&#10;Description automatically generated">
            <a:extLst>
              <a:ext uri="{FF2B5EF4-FFF2-40B4-BE49-F238E27FC236}">
                <a16:creationId xmlns:a16="http://schemas.microsoft.com/office/drawing/2014/main" id="{3EC08982-D28F-6EE3-3D8A-E88A25F9C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92" y="938982"/>
            <a:ext cx="10441160" cy="5277216"/>
          </a:xfrm>
          <a:prstGeom prst="rect">
            <a:avLst/>
          </a:prstGeom>
        </p:spPr>
      </p:pic>
    </p:spTree>
    <p:extLst>
      <p:ext uri="{BB962C8B-B14F-4D97-AF65-F5344CB8AC3E}">
        <p14:creationId xmlns:p14="http://schemas.microsoft.com/office/powerpoint/2010/main" val="3838921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5B3E-A126-4847-96CC-A649825E4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64" y="1289244"/>
            <a:ext cx="4876800" cy="3466641"/>
          </a:xfrm>
          <a:prstGeom prst="rect">
            <a:avLst/>
          </a:prstGeom>
        </p:spPr>
      </p:pic>
      <p:pic>
        <p:nvPicPr>
          <p:cNvPr id="8" name="Picture 7">
            <a:extLst>
              <a:ext uri="{FF2B5EF4-FFF2-40B4-BE49-F238E27FC236}">
                <a16:creationId xmlns:a16="http://schemas.microsoft.com/office/drawing/2014/main" id="{D6895BEE-60B7-4F9B-8D45-A2E312337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400" y="1289244"/>
            <a:ext cx="4876800" cy="3466641"/>
          </a:xfrm>
          <a:prstGeom prst="rect">
            <a:avLst/>
          </a:prstGeom>
        </p:spPr>
      </p:pic>
      <p:sp>
        <p:nvSpPr>
          <p:cNvPr id="2" name="Title 1">
            <a:extLst>
              <a:ext uri="{FF2B5EF4-FFF2-40B4-BE49-F238E27FC236}">
                <a16:creationId xmlns:a16="http://schemas.microsoft.com/office/drawing/2014/main" id="{6170F498-A525-4947-902B-29EEFB21E093}"/>
              </a:ext>
            </a:extLst>
          </p:cNvPr>
          <p:cNvSpPr>
            <a:spLocks noGrp="1"/>
          </p:cNvSpPr>
          <p:nvPr>
            <p:ph type="title"/>
          </p:nvPr>
        </p:nvSpPr>
        <p:spPr/>
        <p:txBody>
          <a:bodyPr/>
          <a:lstStyle/>
          <a:p>
            <a:r>
              <a:rPr lang="en-US" sz="3467" dirty="0"/>
              <a:t>SOFT+TEXT Chemotherapy Cohorts</a:t>
            </a:r>
            <a:br>
              <a:rPr lang="en-US" dirty="0"/>
            </a:br>
            <a:r>
              <a:rPr lang="en-US" sz="1867" dirty="0"/>
              <a:t>57% &amp; 66% LN+; 13 years median follow-up</a:t>
            </a:r>
            <a:endParaRPr lang="en-US" dirty="0"/>
          </a:p>
        </p:txBody>
      </p:sp>
      <p:sp>
        <p:nvSpPr>
          <p:cNvPr id="9" name="TextBox 8">
            <a:extLst>
              <a:ext uri="{FF2B5EF4-FFF2-40B4-BE49-F238E27FC236}">
                <a16:creationId xmlns:a16="http://schemas.microsoft.com/office/drawing/2014/main" id="{88303DA4-7ADF-4AF0-9527-729A0B1B70E8}"/>
              </a:ext>
            </a:extLst>
          </p:cNvPr>
          <p:cNvSpPr txBox="1"/>
          <p:nvPr/>
        </p:nvSpPr>
        <p:spPr>
          <a:xfrm rot="16200000">
            <a:off x="-121637" y="2774503"/>
            <a:ext cx="2011680"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Distant recurrence-free (%)</a:t>
            </a:r>
          </a:p>
        </p:txBody>
      </p:sp>
      <p:sp>
        <p:nvSpPr>
          <p:cNvPr id="10" name="TextBox 9">
            <a:extLst>
              <a:ext uri="{FF2B5EF4-FFF2-40B4-BE49-F238E27FC236}">
                <a16:creationId xmlns:a16="http://schemas.microsoft.com/office/drawing/2014/main" id="{71411DD7-543A-4DA2-8E43-EC02AD1A5AE5}"/>
              </a:ext>
            </a:extLst>
          </p:cNvPr>
          <p:cNvSpPr txBox="1"/>
          <p:nvPr/>
        </p:nvSpPr>
        <p:spPr>
          <a:xfrm rot="16200000">
            <a:off x="5883307" y="2774503"/>
            <a:ext cx="1584960"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Surviving (%)</a:t>
            </a:r>
          </a:p>
        </p:txBody>
      </p:sp>
      <p:grpSp>
        <p:nvGrpSpPr>
          <p:cNvPr id="17" name="Group 16">
            <a:extLst>
              <a:ext uri="{FF2B5EF4-FFF2-40B4-BE49-F238E27FC236}">
                <a16:creationId xmlns:a16="http://schemas.microsoft.com/office/drawing/2014/main" id="{C73629CA-AB99-49BB-8030-F0791C8C6E94}"/>
              </a:ext>
            </a:extLst>
          </p:cNvPr>
          <p:cNvGrpSpPr/>
          <p:nvPr/>
        </p:nvGrpSpPr>
        <p:grpSpPr>
          <a:xfrm>
            <a:off x="1182368" y="4292479"/>
            <a:ext cx="4511040" cy="300210"/>
            <a:chOff x="795336" y="3683000"/>
            <a:chExt cx="3383280" cy="225158"/>
          </a:xfrm>
        </p:grpSpPr>
        <p:sp>
          <p:nvSpPr>
            <p:cNvPr id="11" name="TextBox 10">
              <a:extLst>
                <a:ext uri="{FF2B5EF4-FFF2-40B4-BE49-F238E27FC236}">
                  <a16:creationId xmlns:a16="http://schemas.microsoft.com/office/drawing/2014/main" id="{6433F90A-4E2E-41A1-A93A-9A2F528DD4DC}"/>
                </a:ext>
              </a:extLst>
            </p:cNvPr>
            <p:cNvSpPr txBox="1"/>
            <p:nvPr/>
          </p:nvSpPr>
          <p:spPr>
            <a:xfrm>
              <a:off x="1851660" y="3800484"/>
              <a:ext cx="1508760" cy="107674"/>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a:ea typeface="+mn-ea"/>
                  <a:cs typeface="+mn-cs"/>
                </a:rPr>
                <a:t>Years since randomization</a:t>
              </a:r>
            </a:p>
          </p:txBody>
        </p:sp>
        <p:sp>
          <p:nvSpPr>
            <p:cNvPr id="16" name="TextBox 15">
              <a:extLst>
                <a:ext uri="{FF2B5EF4-FFF2-40B4-BE49-F238E27FC236}">
                  <a16:creationId xmlns:a16="http://schemas.microsoft.com/office/drawing/2014/main" id="{03D3E884-B9AC-4E20-8C5D-02E0CA69528E}"/>
                </a:ext>
              </a:extLst>
            </p:cNvPr>
            <p:cNvSpPr txBox="1"/>
            <p:nvPr/>
          </p:nvSpPr>
          <p:spPr>
            <a:xfrm>
              <a:off x="795336" y="3683000"/>
              <a:ext cx="3383280" cy="92333"/>
            </a:xfrm>
            <a:prstGeom prst="rect">
              <a:avLst/>
            </a:prstGeom>
            <a:solidFill>
              <a:schemeClr val="bg1"/>
            </a:solid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a:ea typeface="+mn-ea"/>
                  <a:cs typeface="+mn-cs"/>
                </a:rPr>
                <a:t> 0                                                         5		         12</a:t>
              </a:r>
            </a:p>
          </p:txBody>
        </p:sp>
      </p:grpSp>
      <p:grpSp>
        <p:nvGrpSpPr>
          <p:cNvPr id="18" name="Group 17">
            <a:extLst>
              <a:ext uri="{FF2B5EF4-FFF2-40B4-BE49-F238E27FC236}">
                <a16:creationId xmlns:a16="http://schemas.microsoft.com/office/drawing/2014/main" id="{3D405AA8-602E-4A2E-A852-2C4D6DDE9A3D}"/>
              </a:ext>
            </a:extLst>
          </p:cNvPr>
          <p:cNvGrpSpPr/>
          <p:nvPr/>
        </p:nvGrpSpPr>
        <p:grpSpPr>
          <a:xfrm>
            <a:off x="6990080" y="4292479"/>
            <a:ext cx="4511040" cy="300210"/>
            <a:chOff x="795336" y="3683000"/>
            <a:chExt cx="3383280" cy="225158"/>
          </a:xfrm>
        </p:grpSpPr>
        <p:sp>
          <p:nvSpPr>
            <p:cNvPr id="19" name="TextBox 18">
              <a:extLst>
                <a:ext uri="{FF2B5EF4-FFF2-40B4-BE49-F238E27FC236}">
                  <a16:creationId xmlns:a16="http://schemas.microsoft.com/office/drawing/2014/main" id="{6AB03DB3-FE01-4C29-953E-5CCE3D3E67F9}"/>
                </a:ext>
              </a:extLst>
            </p:cNvPr>
            <p:cNvSpPr txBox="1"/>
            <p:nvPr/>
          </p:nvSpPr>
          <p:spPr>
            <a:xfrm>
              <a:off x="1851660" y="3800484"/>
              <a:ext cx="1508760" cy="107674"/>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000000"/>
                  </a:solidFill>
                  <a:effectLst/>
                  <a:uLnTx/>
                  <a:uFillTx/>
                  <a:latin typeface="Calibri"/>
                  <a:ea typeface="+mn-ea"/>
                  <a:cs typeface="+mn-cs"/>
                </a:rPr>
                <a:t>Years since randomization</a:t>
              </a:r>
            </a:p>
          </p:txBody>
        </p:sp>
        <p:sp>
          <p:nvSpPr>
            <p:cNvPr id="20" name="TextBox 19">
              <a:extLst>
                <a:ext uri="{FF2B5EF4-FFF2-40B4-BE49-F238E27FC236}">
                  <a16:creationId xmlns:a16="http://schemas.microsoft.com/office/drawing/2014/main" id="{FAE8F986-37F5-4B9A-BD39-BD5E29788515}"/>
                </a:ext>
              </a:extLst>
            </p:cNvPr>
            <p:cNvSpPr txBox="1"/>
            <p:nvPr/>
          </p:nvSpPr>
          <p:spPr>
            <a:xfrm>
              <a:off x="795336" y="3683000"/>
              <a:ext cx="3383280" cy="92333"/>
            </a:xfrm>
            <a:prstGeom prst="rect">
              <a:avLst/>
            </a:prstGeom>
            <a:solidFill>
              <a:schemeClr val="bg1"/>
            </a:solid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a:ea typeface="+mn-ea"/>
                  <a:cs typeface="+mn-cs"/>
                </a:rPr>
                <a:t> 0                                                         5		        12</a:t>
              </a:r>
            </a:p>
          </p:txBody>
        </p:sp>
      </p:grpSp>
      <p:graphicFrame>
        <p:nvGraphicFramePr>
          <p:cNvPr id="22" name="Table 4">
            <a:extLst>
              <a:ext uri="{FF2B5EF4-FFF2-40B4-BE49-F238E27FC236}">
                <a16:creationId xmlns:a16="http://schemas.microsoft.com/office/drawing/2014/main" id="{297B388B-8B8C-4626-A61D-104629A13C47}"/>
              </a:ext>
            </a:extLst>
          </p:cNvPr>
          <p:cNvGraphicFramePr>
            <a:graphicFrameLocks noGrp="1"/>
          </p:cNvGraphicFramePr>
          <p:nvPr/>
        </p:nvGraphicFramePr>
        <p:xfrm>
          <a:off x="772160" y="4679460"/>
          <a:ext cx="4632960" cy="938784"/>
        </p:xfrm>
        <a:graphic>
          <a:graphicData uri="http://schemas.openxmlformats.org/drawingml/2006/table">
            <a:tbl>
              <a:tblPr firstRow="1" bandRow="1">
                <a:tableStyleId>{2D5ABB26-0587-4C30-8999-92F81FD0307C}</a:tableStyleId>
              </a:tblPr>
              <a:tblGrid>
                <a:gridCol w="487680">
                  <a:extLst>
                    <a:ext uri="{9D8B030D-6E8A-4147-A177-3AD203B41FA5}">
                      <a16:colId xmlns:a16="http://schemas.microsoft.com/office/drawing/2014/main" val="4181887183"/>
                    </a:ext>
                  </a:extLst>
                </a:gridCol>
                <a:gridCol w="487680">
                  <a:extLst>
                    <a:ext uri="{9D8B030D-6E8A-4147-A177-3AD203B41FA5}">
                      <a16:colId xmlns:a16="http://schemas.microsoft.com/office/drawing/2014/main" val="1141578759"/>
                    </a:ext>
                  </a:extLst>
                </a:gridCol>
                <a:gridCol w="1097280">
                  <a:extLst>
                    <a:ext uri="{9D8B030D-6E8A-4147-A177-3AD203B41FA5}">
                      <a16:colId xmlns:a16="http://schemas.microsoft.com/office/drawing/2014/main" val="712993442"/>
                    </a:ext>
                  </a:extLst>
                </a:gridCol>
                <a:gridCol w="731520">
                  <a:extLst>
                    <a:ext uri="{9D8B030D-6E8A-4147-A177-3AD203B41FA5}">
                      <a16:colId xmlns:a16="http://schemas.microsoft.com/office/drawing/2014/main" val="3269469010"/>
                    </a:ext>
                  </a:extLst>
                </a:gridCol>
                <a:gridCol w="1828800">
                  <a:extLst>
                    <a:ext uri="{9D8B030D-6E8A-4147-A177-3AD203B41FA5}">
                      <a16:colId xmlns:a16="http://schemas.microsoft.com/office/drawing/2014/main" val="2200494958"/>
                    </a:ext>
                  </a:extLst>
                </a:gridCol>
              </a:tblGrid>
              <a:tr h="1341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8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b="1" dirty="0">
                          <a:solidFill>
                            <a:schemeClr val="tx1"/>
                          </a:solidFill>
                        </a:rPr>
                        <a:t>0-5 years</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8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b="1" dirty="0">
                          <a:solidFill>
                            <a:schemeClr val="tx1"/>
                          </a:solidFill>
                        </a:rPr>
                        <a:t> &gt;5 years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341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Recur</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HR (95% CI)</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Recur</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HR (95% CI) </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34112">
                <a:tc>
                  <a:txBody>
                    <a:bodyPr/>
                    <a:lstStyle/>
                    <a:p>
                      <a:pPr algn="r"/>
                      <a:r>
                        <a:rPr lang="en-US" sz="800" dirty="0">
                          <a:solidFill>
                            <a:schemeClr val="tx1"/>
                          </a:solidFill>
                        </a:rPr>
                        <a:t>E+OFS: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65</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0.85 (0.61-1.19)</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34</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0.88 (0.56-1.41)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34112">
                <a:tc>
                  <a:txBody>
                    <a:bodyPr/>
                    <a:lstStyle/>
                    <a:p>
                      <a:pPr algn="r"/>
                      <a:r>
                        <a:rPr lang="en-US" sz="800" dirty="0">
                          <a:solidFill>
                            <a:schemeClr val="tx1"/>
                          </a:solidFill>
                        </a:rPr>
                        <a:t>T+OFS: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76</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a:t>
                      </a:r>
                      <a:r>
                        <a:rPr lang="en-US" sz="800" i="1" dirty="0">
                          <a:solidFill>
                            <a:schemeClr val="tx1"/>
                          </a:solidFill>
                        </a:rPr>
                        <a:t>.</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38</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a:t>
                      </a:r>
                      <a:r>
                        <a:rPr lang="en-US" sz="800" i="1" dirty="0">
                          <a:solidFill>
                            <a:schemeClr val="tx1"/>
                          </a:solidFill>
                        </a:rPr>
                        <a: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34112">
                <a:tc>
                  <a:txBody>
                    <a:bodyPr/>
                    <a:lstStyle/>
                    <a:p>
                      <a:pPr algn="r"/>
                      <a:r>
                        <a:rPr lang="en-US" sz="800" dirty="0">
                          <a:solidFill>
                            <a:schemeClr val="tx1"/>
                          </a:solidFill>
                        </a:rPr>
                        <a:t>E+OFS: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62</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0.73 (0.52-1.01)</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56</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1.10 (0.75-1.61)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632645"/>
                  </a:ext>
                </a:extLst>
              </a:tr>
              <a:tr h="134112">
                <a:tc>
                  <a:txBody>
                    <a:bodyPr/>
                    <a:lstStyle/>
                    <a:p>
                      <a:pPr algn="r"/>
                      <a:r>
                        <a:rPr lang="en-US" sz="800" dirty="0">
                          <a:solidFill>
                            <a:schemeClr val="tx1"/>
                          </a:solidFill>
                        </a:rPr>
                        <a:t>T+OFS: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0" dirty="0">
                          <a:solidFill>
                            <a:schemeClr val="tx1"/>
                          </a:solidFill>
                        </a:rPr>
                        <a:t>   83</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r>
                        <a:rPr lang="en-US" sz="800" i="0" dirty="0">
                          <a:solidFill>
                            <a:schemeClr val="tx1"/>
                          </a:solidFill>
                        </a:rPr>
                        <a:t>49</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34112">
                <a:tc>
                  <a:txBody>
                    <a:bodyPr/>
                    <a:lstStyle/>
                    <a:p>
                      <a:pPr algn="r"/>
                      <a:r>
                        <a:rPr lang="en-US" sz="800" dirty="0">
                          <a:solidFill>
                            <a:schemeClr val="tx1"/>
                          </a:solidFill>
                        </a:rPr>
                        <a:t>At risk:</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2694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12086 </a:t>
                      </a:r>
                      <a:r>
                        <a:rPr lang="en-US" sz="800" dirty="0" err="1">
                          <a:solidFill>
                            <a:schemeClr val="tx1"/>
                          </a:solidFill>
                        </a:rPr>
                        <a:t>pyfu</a:t>
                      </a:r>
                      <a:endParaRPr lang="en-US" sz="800" dirty="0">
                        <a:solidFill>
                          <a:schemeClr val="tx1"/>
                        </a:solidFill>
                      </a:endParaRP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2166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14702 </a:t>
                      </a:r>
                      <a:r>
                        <a:rPr lang="en-US" sz="800" dirty="0" err="1">
                          <a:solidFill>
                            <a:schemeClr val="tx1"/>
                          </a:solidFill>
                        </a:rPr>
                        <a:t>pyfu</a:t>
                      </a:r>
                      <a:endParaRPr lang="en-US" sz="800" dirty="0">
                        <a:solidFill>
                          <a:schemeClr val="tx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sp>
        <p:nvSpPr>
          <p:cNvPr id="24" name="TextBox 23">
            <a:extLst>
              <a:ext uri="{FF2B5EF4-FFF2-40B4-BE49-F238E27FC236}">
                <a16:creationId xmlns:a16="http://schemas.microsoft.com/office/drawing/2014/main" id="{B4435789-E9C8-4C61-A36C-0B180FAC681C}"/>
              </a:ext>
            </a:extLst>
          </p:cNvPr>
          <p:cNvSpPr txBox="1"/>
          <p:nvPr/>
        </p:nvSpPr>
        <p:spPr>
          <a:xfrm>
            <a:off x="0" y="6657727"/>
            <a:ext cx="2011680" cy="123111"/>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a:ea typeface="+mn-ea"/>
                <a:cs typeface="+mn-cs"/>
              </a:rPr>
              <a:t>pyfu</a:t>
            </a:r>
            <a:r>
              <a:rPr kumimoji="0" lang="en-US" sz="800" b="0" i="0" u="none" strike="noStrike" kern="1200" cap="none" spc="0" normalizeH="0" baseline="0" noProof="0" dirty="0">
                <a:ln>
                  <a:noFill/>
                </a:ln>
                <a:solidFill>
                  <a:srgbClr val="000000"/>
                </a:solidFill>
                <a:effectLst/>
                <a:uLnTx/>
                <a:uFillTx/>
                <a:latin typeface="Calibri"/>
                <a:ea typeface="+mn-ea"/>
                <a:cs typeface="+mn-cs"/>
              </a:rPr>
              <a:t>=person-years follow-up</a:t>
            </a:r>
            <a:endParaRPr kumimoji="0" lang="en-US" sz="1067"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25" name="Table 24">
            <a:extLst>
              <a:ext uri="{FF2B5EF4-FFF2-40B4-BE49-F238E27FC236}">
                <a16:creationId xmlns:a16="http://schemas.microsoft.com/office/drawing/2014/main" id="{22C9987D-C07B-438B-AC91-9CDFB256B70B}"/>
              </a:ext>
            </a:extLst>
          </p:cNvPr>
          <p:cNvGraphicFramePr>
            <a:graphicFrameLocks noGrp="1"/>
          </p:cNvGraphicFramePr>
          <p:nvPr/>
        </p:nvGraphicFramePr>
        <p:xfrm>
          <a:off x="1313160" y="3172327"/>
          <a:ext cx="3182112" cy="1027495"/>
        </p:xfrm>
        <a:graphic>
          <a:graphicData uri="http://schemas.openxmlformats.org/drawingml/2006/table">
            <a:tbl>
              <a:tblPr>
                <a:tableStyleId>{5C22544A-7EE6-4342-B048-85BDC9FD1C3A}</a:tableStyleId>
              </a:tblPr>
              <a:tblGrid>
                <a:gridCol w="621792">
                  <a:extLst>
                    <a:ext uri="{9D8B030D-6E8A-4147-A177-3AD203B41FA5}">
                      <a16:colId xmlns:a16="http://schemas.microsoft.com/office/drawing/2014/main" val="2795475898"/>
                    </a:ext>
                  </a:extLst>
                </a:gridCol>
                <a:gridCol w="609600">
                  <a:extLst>
                    <a:ext uri="{9D8B030D-6E8A-4147-A177-3AD203B41FA5}">
                      <a16:colId xmlns:a16="http://schemas.microsoft.com/office/drawing/2014/main" val="1851266718"/>
                    </a:ext>
                  </a:extLst>
                </a:gridCol>
                <a:gridCol w="1341120">
                  <a:extLst>
                    <a:ext uri="{9D8B030D-6E8A-4147-A177-3AD203B41FA5}">
                      <a16:colId xmlns:a16="http://schemas.microsoft.com/office/drawing/2014/main" val="2285149712"/>
                    </a:ext>
                  </a:extLst>
                </a:gridCol>
                <a:gridCol w="609600">
                  <a:extLst>
                    <a:ext uri="{9D8B030D-6E8A-4147-A177-3AD203B41FA5}">
                      <a16:colId xmlns:a16="http://schemas.microsoft.com/office/drawing/2014/main" val="2963518069"/>
                    </a:ext>
                  </a:extLst>
                </a:gridCol>
              </a:tblGrid>
              <a:tr h="292608">
                <a:tc>
                  <a:txBody>
                    <a:bodyPr/>
                    <a:lstStyle/>
                    <a:p>
                      <a:pPr marL="0" marR="0" algn="r">
                        <a:lnSpc>
                          <a:spcPct val="115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90000"/>
                        </a:lnSpc>
                        <a:spcBef>
                          <a:spcPts val="0"/>
                        </a:spcBef>
                        <a:spcAft>
                          <a:spcPts val="0"/>
                        </a:spcAft>
                      </a:pPr>
                      <a:r>
                        <a:rPr lang="en-US" sz="1100" dirty="0">
                          <a:effectLst/>
                        </a:rPr>
                        <a:t>Distant Recur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rPr>
                        <a:t>HR (95%CI)</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1542521"/>
                  </a:ext>
                </a:extLst>
              </a:tr>
              <a:tr h="176023">
                <a:tc>
                  <a:txBody>
                    <a:bodyPr/>
                    <a:lstStyle/>
                    <a:p>
                      <a:pPr marL="0" marR="0" algn="r">
                        <a:lnSpc>
                          <a:spcPct val="115000"/>
                        </a:lnSpc>
                        <a:spcBef>
                          <a:spcPts val="0"/>
                        </a:spcBef>
                        <a:spcAft>
                          <a:spcPts val="0"/>
                        </a:spcAft>
                      </a:pPr>
                      <a:r>
                        <a:rPr lang="en-US" sz="1100" dirty="0">
                          <a:solidFill>
                            <a:srgbClr val="0070C0"/>
                          </a:solidFill>
                          <a:effectLst/>
                        </a:rPr>
                        <a:t>E+OFS</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rgbClr val="0070C0"/>
                          </a:solidFill>
                          <a:effectLst/>
                        </a:rPr>
                        <a:t>99</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rPr>
                        <a:t>0.86 (0.66-1.13)</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mn-lt"/>
                          <a:ea typeface="Calibri" panose="020F0502020204030204" pitchFamily="34" charset="0"/>
                          <a:cs typeface="Times New Roman" panose="02020603050405020304" pitchFamily="18" charset="0"/>
                        </a:rPr>
                        <a:t>SOFT</a:t>
                      </a: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39465921"/>
                  </a:ext>
                </a:extLst>
              </a:tr>
              <a:tr h="176023">
                <a:tc>
                  <a:txBody>
                    <a:bodyPr/>
                    <a:lstStyle/>
                    <a:p>
                      <a:pPr marL="0" marR="0" algn="r">
                        <a:lnSpc>
                          <a:spcPct val="115000"/>
                        </a:lnSpc>
                        <a:spcBef>
                          <a:spcPts val="0"/>
                        </a:spcBef>
                        <a:spcAft>
                          <a:spcPts val="0"/>
                        </a:spcAft>
                      </a:pPr>
                      <a:r>
                        <a:rPr lang="en-US" sz="1100" b="0" dirty="0">
                          <a:solidFill>
                            <a:schemeClr val="accent2"/>
                          </a:solidFill>
                          <a:effectLst/>
                        </a:rPr>
                        <a:t>T+OFS</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dirty="0">
                          <a:solidFill>
                            <a:schemeClr val="accent2"/>
                          </a:solidFill>
                          <a:effectLst/>
                        </a:rPr>
                        <a:t>114</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i="1" dirty="0">
                          <a:solidFill>
                            <a:schemeClr val="tx1"/>
                          </a:solidFill>
                          <a:effectLst/>
                        </a:rPr>
                        <a:t>.</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74494201"/>
                  </a:ext>
                </a:extLst>
              </a:tr>
              <a:tr h="176023">
                <a:tc>
                  <a:txBody>
                    <a:bodyPr/>
                    <a:lstStyle/>
                    <a:p>
                      <a:pPr marL="0" marR="0" algn="r">
                        <a:lnSpc>
                          <a:spcPct val="115000"/>
                        </a:lnSpc>
                        <a:spcBef>
                          <a:spcPts val="0"/>
                        </a:spcBef>
                        <a:spcAft>
                          <a:spcPts val="0"/>
                        </a:spcAft>
                      </a:pPr>
                      <a:r>
                        <a:rPr lang="en-US" sz="1100" dirty="0">
                          <a:solidFill>
                            <a:srgbClr val="0070C0"/>
                          </a:solidFill>
                          <a:effectLst/>
                        </a:rPr>
                        <a:t>E+OFS</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rgbClr val="0070C0"/>
                          </a:solidFill>
                          <a:effectLst/>
                        </a:rPr>
                        <a:t>118</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rPr>
                        <a:t>0.86 (0.67-1.11)</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mn-lt"/>
                          <a:ea typeface="Calibri" panose="020F0502020204030204" pitchFamily="34" charset="0"/>
                          <a:cs typeface="Times New Roman" panose="02020603050405020304" pitchFamily="18" charset="0"/>
                        </a:rPr>
                        <a:t>TEXT</a:t>
                      </a: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92274720"/>
                  </a:ext>
                </a:extLst>
              </a:tr>
              <a:tr h="176023">
                <a:tc>
                  <a:txBody>
                    <a:bodyPr/>
                    <a:lstStyle/>
                    <a:p>
                      <a:pPr marL="0" marR="0" algn="r">
                        <a:lnSpc>
                          <a:spcPct val="115000"/>
                        </a:lnSpc>
                        <a:spcBef>
                          <a:spcPts val="0"/>
                        </a:spcBef>
                        <a:spcAft>
                          <a:spcPts val="0"/>
                        </a:spcAft>
                      </a:pPr>
                      <a:r>
                        <a:rPr lang="en-US" sz="1100" b="0" dirty="0">
                          <a:solidFill>
                            <a:schemeClr val="accent2"/>
                          </a:solidFill>
                          <a:effectLst/>
                        </a:rPr>
                        <a:t>T+OFS</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dirty="0">
                          <a:solidFill>
                            <a:schemeClr val="accent2"/>
                          </a:solidFill>
                          <a:effectLst/>
                        </a:rPr>
                        <a:t>132</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i="1" dirty="0">
                          <a:solidFill>
                            <a:schemeClr val="tx1"/>
                          </a:solidFill>
                          <a:effectLst/>
                        </a:rPr>
                        <a:t>.</a:t>
                      </a:r>
                      <a:endParaRPr lang="en-US" sz="110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6837527"/>
                  </a:ext>
                </a:extLst>
              </a:tr>
            </a:tbl>
          </a:graphicData>
        </a:graphic>
      </p:graphicFrame>
      <p:graphicFrame>
        <p:nvGraphicFramePr>
          <p:cNvPr id="26" name="Table 25">
            <a:extLst>
              <a:ext uri="{FF2B5EF4-FFF2-40B4-BE49-F238E27FC236}">
                <a16:creationId xmlns:a16="http://schemas.microsoft.com/office/drawing/2014/main" id="{C237B0D2-8C9B-4828-B3AE-9C29A748C439}"/>
              </a:ext>
            </a:extLst>
          </p:cNvPr>
          <p:cNvGraphicFramePr>
            <a:graphicFrameLocks noGrp="1"/>
          </p:cNvGraphicFramePr>
          <p:nvPr/>
        </p:nvGraphicFramePr>
        <p:xfrm>
          <a:off x="7105529" y="3292977"/>
          <a:ext cx="3182112" cy="907100"/>
        </p:xfrm>
        <a:graphic>
          <a:graphicData uri="http://schemas.openxmlformats.org/drawingml/2006/table">
            <a:tbl>
              <a:tblPr>
                <a:tableStyleId>{5C22544A-7EE6-4342-B048-85BDC9FD1C3A}</a:tableStyleId>
              </a:tblPr>
              <a:tblGrid>
                <a:gridCol w="621792">
                  <a:extLst>
                    <a:ext uri="{9D8B030D-6E8A-4147-A177-3AD203B41FA5}">
                      <a16:colId xmlns:a16="http://schemas.microsoft.com/office/drawing/2014/main" val="2724326971"/>
                    </a:ext>
                  </a:extLst>
                </a:gridCol>
                <a:gridCol w="609600">
                  <a:extLst>
                    <a:ext uri="{9D8B030D-6E8A-4147-A177-3AD203B41FA5}">
                      <a16:colId xmlns:a16="http://schemas.microsoft.com/office/drawing/2014/main" val="1898494308"/>
                    </a:ext>
                  </a:extLst>
                </a:gridCol>
                <a:gridCol w="1341120">
                  <a:extLst>
                    <a:ext uri="{9D8B030D-6E8A-4147-A177-3AD203B41FA5}">
                      <a16:colId xmlns:a16="http://schemas.microsoft.com/office/drawing/2014/main" val="4078503030"/>
                    </a:ext>
                  </a:extLst>
                </a:gridCol>
                <a:gridCol w="609600">
                  <a:extLst>
                    <a:ext uri="{9D8B030D-6E8A-4147-A177-3AD203B41FA5}">
                      <a16:colId xmlns:a16="http://schemas.microsoft.com/office/drawing/2014/main" val="2592976407"/>
                    </a:ext>
                  </a:extLst>
                </a:gridCol>
              </a:tblGrid>
              <a:tr h="176023">
                <a:tc>
                  <a:txBody>
                    <a:bodyPr/>
                    <a:lstStyle/>
                    <a:p>
                      <a:pPr marL="0" marR="0" algn="r">
                        <a:lnSpc>
                          <a:spcPct val="115000"/>
                        </a:lnSpc>
                        <a:spcBef>
                          <a:spcPts val="0"/>
                        </a:spcBef>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rPr>
                        <a:t>Death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effectLst/>
                        </a:rPr>
                        <a:t>HR (95%CI)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81280" marR="81280" marT="0" marB="0" anchor="b">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463335"/>
                  </a:ext>
                </a:extLst>
              </a:tr>
              <a:tr h="176023">
                <a:tc>
                  <a:txBody>
                    <a:bodyPr/>
                    <a:lstStyle/>
                    <a:p>
                      <a:pPr marL="0" marR="0" algn="r">
                        <a:lnSpc>
                          <a:spcPct val="115000"/>
                        </a:lnSpc>
                        <a:spcBef>
                          <a:spcPts val="0"/>
                        </a:spcBef>
                        <a:spcAft>
                          <a:spcPts val="0"/>
                        </a:spcAft>
                      </a:pPr>
                      <a:r>
                        <a:rPr lang="en-US" sz="1100" dirty="0">
                          <a:solidFill>
                            <a:srgbClr val="0070C0"/>
                          </a:solidFill>
                          <a:effectLst/>
                        </a:rPr>
                        <a:t>E+OFS</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rgbClr val="0070C0"/>
                          </a:solidFill>
                          <a:effectLst/>
                        </a:rPr>
                        <a:t>88</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rPr>
                        <a:t>1.06 (0.79-1.43)</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mn-lt"/>
                          <a:ea typeface="Calibri" panose="020F0502020204030204" pitchFamily="34" charset="0"/>
                          <a:cs typeface="Times New Roman" panose="02020603050405020304" pitchFamily="18" charset="0"/>
                        </a:rPr>
                        <a:t>SOFT</a:t>
                      </a: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21345711"/>
                  </a:ext>
                </a:extLst>
              </a:tr>
              <a:tr h="176023">
                <a:tc>
                  <a:txBody>
                    <a:bodyPr/>
                    <a:lstStyle/>
                    <a:p>
                      <a:pPr marL="0" marR="0" algn="r">
                        <a:lnSpc>
                          <a:spcPct val="115000"/>
                        </a:lnSpc>
                        <a:spcBef>
                          <a:spcPts val="0"/>
                        </a:spcBef>
                        <a:spcAft>
                          <a:spcPts val="0"/>
                        </a:spcAft>
                      </a:pPr>
                      <a:r>
                        <a:rPr lang="en-US" sz="1100" b="0" dirty="0">
                          <a:solidFill>
                            <a:schemeClr val="accent2"/>
                          </a:solidFill>
                          <a:effectLst/>
                        </a:rPr>
                        <a:t>T+OFS</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dirty="0">
                          <a:solidFill>
                            <a:schemeClr val="accent2"/>
                          </a:solidFill>
                          <a:effectLst/>
                        </a:rPr>
                        <a:t>85</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i="1" dirty="0">
                          <a:solidFill>
                            <a:schemeClr val="tx1"/>
                          </a:solidFill>
                          <a:effectLst/>
                        </a:rPr>
                        <a:t>.</a:t>
                      </a:r>
                      <a:endParaRPr lang="en-US" sz="14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90154805"/>
                  </a:ext>
                </a:extLst>
              </a:tr>
              <a:tr h="176023">
                <a:tc>
                  <a:txBody>
                    <a:bodyPr/>
                    <a:lstStyle/>
                    <a:p>
                      <a:pPr marL="0" marR="0" algn="r">
                        <a:lnSpc>
                          <a:spcPct val="115000"/>
                        </a:lnSpc>
                        <a:spcBef>
                          <a:spcPts val="0"/>
                        </a:spcBef>
                        <a:spcAft>
                          <a:spcPts val="0"/>
                        </a:spcAft>
                      </a:pPr>
                      <a:r>
                        <a:rPr lang="en-US" sz="1100" dirty="0">
                          <a:solidFill>
                            <a:srgbClr val="0070C0"/>
                          </a:solidFill>
                          <a:effectLst/>
                        </a:rPr>
                        <a:t>E+OFS</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rgbClr val="0070C0"/>
                          </a:solidFill>
                          <a:effectLst/>
                        </a:rPr>
                        <a:t>103</a:t>
                      </a:r>
                      <a:endParaRPr lang="en-US"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rPr>
                        <a:t>0.85 (0.65-1.11)</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dirty="0">
                          <a:solidFill>
                            <a:schemeClr val="tx1"/>
                          </a:solidFill>
                          <a:effectLst/>
                          <a:latin typeface="+mn-lt"/>
                          <a:ea typeface="Calibri" panose="020F0502020204030204" pitchFamily="34" charset="0"/>
                          <a:cs typeface="Times New Roman" panose="02020603050405020304" pitchFamily="18" charset="0"/>
                        </a:rPr>
                        <a:t>TEXT</a:t>
                      </a: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52052051"/>
                  </a:ext>
                </a:extLst>
              </a:tr>
              <a:tr h="176023">
                <a:tc>
                  <a:txBody>
                    <a:bodyPr/>
                    <a:lstStyle/>
                    <a:p>
                      <a:pPr marL="0" marR="0" algn="r">
                        <a:lnSpc>
                          <a:spcPct val="115000"/>
                        </a:lnSpc>
                        <a:spcBef>
                          <a:spcPts val="0"/>
                        </a:spcBef>
                        <a:spcAft>
                          <a:spcPts val="0"/>
                        </a:spcAft>
                      </a:pPr>
                      <a:r>
                        <a:rPr lang="en-US" sz="1100" b="0" dirty="0">
                          <a:solidFill>
                            <a:schemeClr val="accent2"/>
                          </a:solidFill>
                          <a:effectLst/>
                        </a:rPr>
                        <a:t>T+OFS</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dirty="0">
                          <a:solidFill>
                            <a:schemeClr val="accent2"/>
                          </a:solidFill>
                          <a:effectLst/>
                        </a:rPr>
                        <a:t>118</a:t>
                      </a:r>
                      <a:endParaRPr lang="en-US" sz="1400" b="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100" b="0" i="1" dirty="0">
                          <a:solidFill>
                            <a:schemeClr val="tx1"/>
                          </a:solidFill>
                          <a:effectLst/>
                        </a:rPr>
                        <a:t>.</a:t>
                      </a:r>
                      <a:endParaRPr lang="en-U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1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0779261"/>
                  </a:ext>
                </a:extLst>
              </a:tr>
            </a:tbl>
          </a:graphicData>
        </a:graphic>
      </p:graphicFrame>
      <p:graphicFrame>
        <p:nvGraphicFramePr>
          <p:cNvPr id="27" name="Table 4">
            <a:extLst>
              <a:ext uri="{FF2B5EF4-FFF2-40B4-BE49-F238E27FC236}">
                <a16:creationId xmlns:a16="http://schemas.microsoft.com/office/drawing/2014/main" id="{AE92A940-39F0-4593-AF90-567879C50823}"/>
              </a:ext>
            </a:extLst>
          </p:cNvPr>
          <p:cNvGraphicFramePr>
            <a:graphicFrameLocks noGrp="1"/>
          </p:cNvGraphicFramePr>
          <p:nvPr/>
        </p:nvGraphicFramePr>
        <p:xfrm>
          <a:off x="6587264" y="4679460"/>
          <a:ext cx="4632960" cy="938784"/>
        </p:xfrm>
        <a:graphic>
          <a:graphicData uri="http://schemas.openxmlformats.org/drawingml/2006/table">
            <a:tbl>
              <a:tblPr firstRow="1" bandRow="1">
                <a:tableStyleId>{2D5ABB26-0587-4C30-8999-92F81FD0307C}</a:tableStyleId>
              </a:tblPr>
              <a:tblGrid>
                <a:gridCol w="487680">
                  <a:extLst>
                    <a:ext uri="{9D8B030D-6E8A-4147-A177-3AD203B41FA5}">
                      <a16:colId xmlns:a16="http://schemas.microsoft.com/office/drawing/2014/main" val="4181887183"/>
                    </a:ext>
                  </a:extLst>
                </a:gridCol>
                <a:gridCol w="487680">
                  <a:extLst>
                    <a:ext uri="{9D8B030D-6E8A-4147-A177-3AD203B41FA5}">
                      <a16:colId xmlns:a16="http://schemas.microsoft.com/office/drawing/2014/main" val="1141578759"/>
                    </a:ext>
                  </a:extLst>
                </a:gridCol>
                <a:gridCol w="1097280">
                  <a:extLst>
                    <a:ext uri="{9D8B030D-6E8A-4147-A177-3AD203B41FA5}">
                      <a16:colId xmlns:a16="http://schemas.microsoft.com/office/drawing/2014/main" val="712993442"/>
                    </a:ext>
                  </a:extLst>
                </a:gridCol>
                <a:gridCol w="731520">
                  <a:extLst>
                    <a:ext uri="{9D8B030D-6E8A-4147-A177-3AD203B41FA5}">
                      <a16:colId xmlns:a16="http://schemas.microsoft.com/office/drawing/2014/main" val="3269469010"/>
                    </a:ext>
                  </a:extLst>
                </a:gridCol>
                <a:gridCol w="1828800">
                  <a:extLst>
                    <a:ext uri="{9D8B030D-6E8A-4147-A177-3AD203B41FA5}">
                      <a16:colId xmlns:a16="http://schemas.microsoft.com/office/drawing/2014/main" val="2200494958"/>
                    </a:ext>
                  </a:extLst>
                </a:gridCol>
              </a:tblGrid>
              <a:tr h="1341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8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b="1" dirty="0">
                          <a:solidFill>
                            <a:schemeClr val="tx1"/>
                          </a:solidFill>
                        </a:rPr>
                        <a:t>0-5 years</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800" b="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b="1" dirty="0">
                          <a:solidFill>
                            <a:schemeClr val="tx1"/>
                          </a:solidFill>
                        </a:rPr>
                        <a:t> &gt;5 years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341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Deaths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HR (95% CI)</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Deaths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HR (95% CI) </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34112">
                <a:tc>
                  <a:txBody>
                    <a:bodyPr/>
                    <a:lstStyle/>
                    <a:p>
                      <a:pPr algn="r"/>
                      <a:r>
                        <a:rPr lang="en-US" sz="800" dirty="0">
                          <a:solidFill>
                            <a:schemeClr val="tx1"/>
                          </a:solidFill>
                        </a:rPr>
                        <a:t>E+OFS: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40</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1.57 (0.96-2.57)</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48</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0.84 (0.57-1.22)</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34112">
                <a:tc>
                  <a:txBody>
                    <a:bodyPr/>
                    <a:lstStyle/>
                    <a:p>
                      <a:pPr algn="r"/>
                      <a:r>
                        <a:rPr lang="en-US" sz="800" dirty="0">
                          <a:solidFill>
                            <a:schemeClr val="tx1"/>
                          </a:solidFill>
                        </a:rPr>
                        <a:t>T+OFS: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26</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a:t>
                      </a:r>
                      <a:r>
                        <a:rPr lang="en-US" sz="800" i="1" dirty="0">
                          <a:solidFill>
                            <a:schemeClr val="tx1"/>
                          </a:solidFill>
                        </a:rPr>
                        <a:t>.</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59</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a:t>
                      </a:r>
                      <a:r>
                        <a:rPr lang="en-US" sz="800" i="1" dirty="0">
                          <a:solidFill>
                            <a:schemeClr val="tx1"/>
                          </a:solidFill>
                        </a:rPr>
                        <a:t>.</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34112">
                <a:tc>
                  <a:txBody>
                    <a:bodyPr/>
                    <a:lstStyle/>
                    <a:p>
                      <a:pPr algn="r"/>
                      <a:r>
                        <a:rPr lang="en-US" sz="800" dirty="0">
                          <a:solidFill>
                            <a:schemeClr val="tx1"/>
                          </a:solidFill>
                        </a:rPr>
                        <a:t>E+OFS: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42</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1.10 (0.71-1.70)</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61</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0.74 (0.53-1.03)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8365341"/>
                  </a:ext>
                </a:extLst>
              </a:tr>
              <a:tr h="134112">
                <a:tc>
                  <a:txBody>
                    <a:bodyPr/>
                    <a:lstStyle/>
                    <a:p>
                      <a:pPr algn="r"/>
                      <a:r>
                        <a:rPr lang="en-US" sz="800" dirty="0">
                          <a:solidFill>
                            <a:schemeClr val="tx1"/>
                          </a:solidFill>
                        </a:rPr>
                        <a:t>T+OFS: </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0" dirty="0">
                          <a:solidFill>
                            <a:schemeClr val="tx1"/>
                          </a:solidFill>
                        </a:rPr>
                        <a:t>   38</a:t>
                      </a:r>
                      <a:endParaRPr lang="en-US" sz="800" i="1" dirty="0">
                        <a:solidFill>
                          <a:schemeClr val="tx1"/>
                        </a:solidFill>
                      </a:endParaRP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r>
                        <a:rPr lang="en-US" sz="800" i="0" dirty="0">
                          <a:solidFill>
                            <a:schemeClr val="tx1"/>
                          </a:solidFill>
                        </a:rPr>
                        <a:t>80</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i="1" dirty="0">
                          <a:solidFill>
                            <a:schemeClr val="tx1"/>
                          </a:solidFill>
                        </a:rPr>
                        <a:t>     .</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34112">
                <a:tc>
                  <a:txBody>
                    <a:bodyPr/>
                    <a:lstStyle/>
                    <a:p>
                      <a:pPr algn="r"/>
                      <a:r>
                        <a:rPr lang="en-US" sz="800" dirty="0">
                          <a:solidFill>
                            <a:schemeClr val="tx1"/>
                          </a:solidFill>
                        </a:rPr>
                        <a:t>At risk:</a:t>
                      </a:r>
                    </a:p>
                  </a:txBody>
                  <a:tcPr marL="0" marR="6096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2694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12774 </a:t>
                      </a:r>
                      <a:r>
                        <a:rPr lang="en-US" sz="800" dirty="0" err="1">
                          <a:solidFill>
                            <a:schemeClr val="tx1"/>
                          </a:solidFill>
                        </a:rPr>
                        <a:t>pyfu</a:t>
                      </a:r>
                      <a:endParaRPr lang="en-US" sz="800" dirty="0">
                        <a:solidFill>
                          <a:schemeClr val="tx1"/>
                        </a:solidFill>
                      </a:endParaRPr>
                    </a:p>
                  </a:txBody>
                  <a:tcPr marL="0" marR="0" marT="0" marB="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2395 pts</a:t>
                      </a:r>
                    </a:p>
                  </a:txBody>
                  <a:tcPr marL="0" marR="0" marT="0" marB="0" anchor="ctr">
                    <a:lnL w="6350" cap="flat" cmpd="sng" algn="ctr">
                      <a:solidFill>
                        <a:schemeClr val="tx1">
                          <a:lumMod val="50000"/>
                          <a:lumOff val="5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800" dirty="0">
                          <a:solidFill>
                            <a:schemeClr val="tx1"/>
                          </a:solidFill>
                        </a:rPr>
                        <a:t>   16928 </a:t>
                      </a:r>
                      <a:r>
                        <a:rPr lang="en-US" sz="800" dirty="0" err="1">
                          <a:solidFill>
                            <a:schemeClr val="tx1"/>
                          </a:solidFill>
                        </a:rPr>
                        <a:t>pyfu</a:t>
                      </a:r>
                      <a:endParaRPr lang="en-US" sz="800" dirty="0">
                        <a:solidFill>
                          <a:schemeClr val="tx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graphicFrame>
        <p:nvGraphicFramePr>
          <p:cNvPr id="28" name="Table 27">
            <a:extLst>
              <a:ext uri="{FF2B5EF4-FFF2-40B4-BE49-F238E27FC236}">
                <a16:creationId xmlns:a16="http://schemas.microsoft.com/office/drawing/2014/main" id="{331CDE98-0422-4559-9564-4F7D59A9C7A8}"/>
              </a:ext>
            </a:extLst>
          </p:cNvPr>
          <p:cNvGraphicFramePr>
            <a:graphicFrameLocks noGrp="1"/>
          </p:cNvGraphicFramePr>
          <p:nvPr/>
        </p:nvGraphicFramePr>
        <p:xfrm>
          <a:off x="2626256" y="2080269"/>
          <a:ext cx="487680" cy="1002116"/>
        </p:xfrm>
        <a:graphic>
          <a:graphicData uri="http://schemas.openxmlformats.org/drawingml/2006/table">
            <a:tbl>
              <a:tblPr>
                <a:tableStyleId>{5C22544A-7EE6-4342-B048-85BDC9FD1C3A}</a:tableStyleId>
              </a:tblPr>
              <a:tblGrid>
                <a:gridCol w="487680">
                  <a:extLst>
                    <a:ext uri="{9D8B030D-6E8A-4147-A177-3AD203B41FA5}">
                      <a16:colId xmlns:a16="http://schemas.microsoft.com/office/drawing/2014/main" val="3381612522"/>
                    </a:ext>
                  </a:extLst>
                </a:gridCol>
              </a:tblGrid>
              <a:tr h="197951">
                <a:tc>
                  <a:txBody>
                    <a:bodyPr/>
                    <a:lstStyle/>
                    <a:p>
                      <a:pPr marL="0" marR="0" algn="r">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5-yr:</a:t>
                      </a:r>
                    </a:p>
                  </a:txBody>
                  <a:tcPr marL="81280" marR="812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197951">
                <a:tc>
                  <a:txBody>
                    <a:bodyPr/>
                    <a:lstStyle/>
                    <a:p>
                      <a:pPr marL="0" marR="0" algn="r">
                        <a:lnSpc>
                          <a:spcPct val="115000"/>
                        </a:lnSpc>
                        <a:spcBef>
                          <a:spcPts val="0"/>
                        </a:spcBef>
                        <a:spcAft>
                          <a:spcPts val="0"/>
                        </a:spcAft>
                      </a:pPr>
                      <a:r>
                        <a:rPr lang="en-US" sz="1200" dirty="0">
                          <a:solidFill>
                            <a:srgbClr val="0070C0"/>
                          </a:solidFill>
                          <a:effectLst/>
                          <a:latin typeface="+mn-lt"/>
                          <a:ea typeface="Calibri" panose="020F0502020204030204" pitchFamily="34" charset="0"/>
                          <a:cs typeface="Times New Roman" panose="02020603050405020304" pitchFamily="18" charset="0"/>
                        </a:rPr>
                        <a:t>91.8</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197951">
                <a:tc>
                  <a:txBody>
                    <a:bodyPr/>
                    <a:lstStyle/>
                    <a:p>
                      <a:pPr marL="0" marR="0" algn="r">
                        <a:lnSpc>
                          <a:spcPct val="115000"/>
                        </a:lnSpc>
                        <a:spcBef>
                          <a:spcPts val="0"/>
                        </a:spcBef>
                        <a:spcAft>
                          <a:spcPts val="0"/>
                        </a:spcAft>
                      </a:pPr>
                      <a:r>
                        <a:rPr lang="en-US" sz="1200" dirty="0">
                          <a:solidFill>
                            <a:schemeClr val="accent2"/>
                          </a:solidFill>
                          <a:effectLst/>
                          <a:latin typeface="+mn-lt"/>
                          <a:ea typeface="Calibri" panose="020F0502020204030204" pitchFamily="34" charset="0"/>
                          <a:cs typeface="Times New Roman" panose="02020603050405020304" pitchFamily="18" charset="0"/>
                        </a:rPr>
                        <a:t>88.9</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182880"/>
                  </a:ext>
                </a:extLst>
              </a:tr>
              <a:tr h="408263">
                <a:tc>
                  <a:txBody>
                    <a:bodyPr/>
                    <a:lstStyle/>
                    <a:p>
                      <a:pPr marL="0" marR="0" algn="r">
                        <a:lnSpc>
                          <a:spcPct val="115000"/>
                        </a:lnSpc>
                        <a:spcBef>
                          <a:spcPts val="0"/>
                        </a:spcBef>
                        <a:spcAft>
                          <a:spcPts val="0"/>
                        </a:spcAft>
                      </a:pPr>
                      <a:r>
                        <a:rPr lang="en-US" sz="1200" dirty="0">
                          <a:solidFill>
                            <a:srgbClr val="0070C0"/>
                          </a:solidFill>
                          <a:effectLst/>
                          <a:latin typeface="+mn-lt"/>
                          <a:ea typeface="Calibri" panose="020F0502020204030204" pitchFamily="34" charset="0"/>
                          <a:cs typeface="Times New Roman" panose="02020603050405020304" pitchFamily="18" charset="0"/>
                        </a:rPr>
                        <a:t>87.6</a:t>
                      </a:r>
                    </a:p>
                    <a:p>
                      <a:pPr marL="0" marR="0" algn="r">
                        <a:lnSpc>
                          <a:spcPct val="115000"/>
                        </a:lnSpc>
                        <a:spcBef>
                          <a:spcPts val="0"/>
                        </a:spcBef>
                        <a:spcAft>
                          <a:spcPts val="0"/>
                        </a:spcAft>
                      </a:pPr>
                      <a:r>
                        <a:rPr lang="en-US" sz="1200" dirty="0">
                          <a:solidFill>
                            <a:schemeClr val="accent2"/>
                          </a:solidFill>
                          <a:effectLst/>
                          <a:latin typeface="+mn-lt"/>
                          <a:ea typeface="Calibri" panose="020F0502020204030204" pitchFamily="34" charset="0"/>
                          <a:cs typeface="Times New Roman" panose="02020603050405020304" pitchFamily="18" charset="0"/>
                        </a:rPr>
                        <a:t>85.2</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bl>
          </a:graphicData>
        </a:graphic>
      </p:graphicFrame>
      <p:graphicFrame>
        <p:nvGraphicFramePr>
          <p:cNvPr id="29" name="Table 28">
            <a:extLst>
              <a:ext uri="{FF2B5EF4-FFF2-40B4-BE49-F238E27FC236}">
                <a16:creationId xmlns:a16="http://schemas.microsoft.com/office/drawing/2014/main" id="{4E66F22C-DDA6-4010-966F-4C74CC6FB82D}"/>
              </a:ext>
            </a:extLst>
          </p:cNvPr>
          <p:cNvGraphicFramePr>
            <a:graphicFrameLocks noGrp="1"/>
          </p:cNvGraphicFramePr>
          <p:nvPr/>
        </p:nvGraphicFramePr>
        <p:xfrm>
          <a:off x="4917440" y="2316003"/>
          <a:ext cx="1219200" cy="1110236"/>
        </p:xfrm>
        <a:graphic>
          <a:graphicData uri="http://schemas.openxmlformats.org/drawingml/2006/table">
            <a:tbl>
              <a:tblPr>
                <a:tableStyleId>{5C22544A-7EE6-4342-B048-85BDC9FD1C3A}</a:tableStyleId>
              </a:tblPr>
              <a:tblGrid>
                <a:gridCol w="1219200">
                  <a:extLst>
                    <a:ext uri="{9D8B030D-6E8A-4147-A177-3AD203B41FA5}">
                      <a16:colId xmlns:a16="http://schemas.microsoft.com/office/drawing/2014/main" val="1826361516"/>
                    </a:ext>
                  </a:extLst>
                </a:gridCol>
              </a:tblGrid>
              <a:tr h="218864">
                <a:tc>
                  <a:txBody>
                    <a:bodyPr/>
                    <a:lstStyle/>
                    <a:p>
                      <a:pPr marL="0" marR="0" algn="l">
                        <a:lnSpc>
                          <a:spcPct val="115000"/>
                        </a:lnSpc>
                        <a:spcBef>
                          <a:spcPts val="0"/>
                        </a:spcBef>
                        <a:spcAft>
                          <a:spcPts val="0"/>
                        </a:spcAft>
                      </a:pPr>
                      <a:r>
                        <a:rPr lang="en-US" sz="1300" dirty="0">
                          <a:effectLst/>
                        </a:rPr>
                        <a:t>12-yr:</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218864">
                <a:tc>
                  <a:txBody>
                    <a:bodyPr/>
                    <a:lstStyle/>
                    <a:p>
                      <a:pPr marL="0" marR="0" algn="l">
                        <a:lnSpc>
                          <a:spcPct val="115000"/>
                        </a:lnSpc>
                        <a:spcBef>
                          <a:spcPts val="0"/>
                        </a:spcBef>
                        <a:spcAft>
                          <a:spcPts val="0"/>
                        </a:spcAft>
                      </a:pPr>
                      <a:r>
                        <a:rPr lang="en-US" sz="1300" b="1" dirty="0">
                          <a:solidFill>
                            <a:srgbClr val="0070C0"/>
                          </a:solidFill>
                          <a:effectLst/>
                        </a:rPr>
                        <a:t>84.7  (+2.4%)</a:t>
                      </a:r>
                      <a:endParaRPr lang="en-US" sz="13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218864">
                <a:tc>
                  <a:txBody>
                    <a:bodyPr/>
                    <a:lstStyle/>
                    <a:p>
                      <a:pPr marL="0" marR="0" algn="l">
                        <a:lnSpc>
                          <a:spcPct val="115000"/>
                        </a:lnSpc>
                        <a:spcBef>
                          <a:spcPts val="0"/>
                        </a:spcBef>
                        <a:spcAft>
                          <a:spcPts val="0"/>
                        </a:spcAft>
                      </a:pPr>
                      <a:r>
                        <a:rPr lang="en-US" sz="1300" b="1" dirty="0">
                          <a:solidFill>
                            <a:schemeClr val="accent2"/>
                          </a:solidFill>
                          <a:effectLst/>
                        </a:rPr>
                        <a:t>82.3</a:t>
                      </a:r>
                      <a:endParaRPr lang="en-US" sz="13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3182880"/>
                  </a:ext>
                </a:extLst>
              </a:tr>
              <a:tr h="453644">
                <a:tc>
                  <a:txBody>
                    <a:bodyPr/>
                    <a:lstStyle/>
                    <a:p>
                      <a:pPr marL="0" marR="0" algn="l">
                        <a:lnSpc>
                          <a:spcPct val="115000"/>
                        </a:lnSpc>
                        <a:spcBef>
                          <a:spcPts val="0"/>
                        </a:spcBef>
                        <a:spcAft>
                          <a:spcPts val="0"/>
                        </a:spcAft>
                      </a:pPr>
                      <a:r>
                        <a:rPr lang="en-US" sz="1300" b="1" dirty="0">
                          <a:solidFill>
                            <a:srgbClr val="0070C0"/>
                          </a:solidFill>
                          <a:effectLst/>
                        </a:rPr>
                        <a:t>79.6  (+1.9%)</a:t>
                      </a:r>
                    </a:p>
                    <a:p>
                      <a:pPr marL="0" marR="0" algn="l">
                        <a:lnSpc>
                          <a:spcPct val="115000"/>
                        </a:lnSpc>
                        <a:spcBef>
                          <a:spcPts val="0"/>
                        </a:spcBef>
                        <a:spcAft>
                          <a:spcPts val="0"/>
                        </a:spcAft>
                      </a:pPr>
                      <a:r>
                        <a:rPr lang="en-US" sz="1300" b="1" dirty="0">
                          <a:solidFill>
                            <a:schemeClr val="accent2"/>
                          </a:solidFill>
                          <a:effectLst/>
                          <a:latin typeface="+mn-lt"/>
                          <a:ea typeface="Calibri" panose="020F0502020204030204" pitchFamily="34" charset="0"/>
                          <a:cs typeface="Times New Roman" panose="02020603050405020304" pitchFamily="18" charset="0"/>
                        </a:rPr>
                        <a:t>77.7</a:t>
                      </a:r>
                      <a:endParaRPr lang="en-US" sz="1200" b="1" dirty="0">
                        <a:solidFill>
                          <a:schemeClr val="accent2"/>
                        </a:solidFill>
                        <a:effectLst/>
                        <a:latin typeface="+mn-lt"/>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bl>
          </a:graphicData>
        </a:graphic>
      </p:graphicFrame>
      <p:graphicFrame>
        <p:nvGraphicFramePr>
          <p:cNvPr id="30" name="Table 29">
            <a:extLst>
              <a:ext uri="{FF2B5EF4-FFF2-40B4-BE49-F238E27FC236}">
                <a16:creationId xmlns:a16="http://schemas.microsoft.com/office/drawing/2014/main" id="{3BF998C5-6A0E-4FB9-9B24-F204C35AF086}"/>
              </a:ext>
            </a:extLst>
          </p:cNvPr>
          <p:cNvGraphicFramePr>
            <a:graphicFrameLocks noGrp="1"/>
          </p:cNvGraphicFramePr>
          <p:nvPr/>
        </p:nvGraphicFramePr>
        <p:xfrm>
          <a:off x="10657840" y="2198361"/>
          <a:ext cx="1219200" cy="1099820"/>
        </p:xfrm>
        <a:graphic>
          <a:graphicData uri="http://schemas.openxmlformats.org/drawingml/2006/table">
            <a:tbl>
              <a:tblPr>
                <a:tableStyleId>{5C22544A-7EE6-4342-B048-85BDC9FD1C3A}</a:tableStyleId>
              </a:tblPr>
              <a:tblGrid>
                <a:gridCol w="1219200">
                  <a:extLst>
                    <a:ext uri="{9D8B030D-6E8A-4147-A177-3AD203B41FA5}">
                      <a16:colId xmlns:a16="http://schemas.microsoft.com/office/drawing/2014/main" val="1826361516"/>
                    </a:ext>
                  </a:extLst>
                </a:gridCol>
              </a:tblGrid>
              <a:tr h="219964">
                <a:tc>
                  <a:txBody>
                    <a:bodyPr/>
                    <a:lstStyle/>
                    <a:p>
                      <a:pPr marL="0" marR="0" algn="l">
                        <a:lnSpc>
                          <a:spcPct val="115000"/>
                        </a:lnSpc>
                        <a:spcBef>
                          <a:spcPts val="0"/>
                        </a:spcBef>
                        <a:spcAft>
                          <a:spcPts val="0"/>
                        </a:spcAft>
                      </a:pPr>
                      <a:r>
                        <a:rPr lang="en-US" sz="1300" dirty="0">
                          <a:effectLst/>
                          <a:latin typeface="+mn-lt"/>
                        </a:rPr>
                        <a:t>12-yr: </a:t>
                      </a:r>
                      <a:endParaRPr lang="en-US" sz="1300" dirty="0">
                        <a:effectLst/>
                        <a:latin typeface="+mn-lt"/>
                        <a:ea typeface="Calibri" panose="020F0502020204030204" pitchFamily="34" charset="0"/>
                        <a:cs typeface="Times New Roman" panose="02020603050405020304" pitchFamily="18" charset="0"/>
                      </a:endParaRPr>
                    </a:p>
                  </a:txBody>
                  <a:tcPr marL="81280" marR="812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219964">
                <a:tc>
                  <a:txBody>
                    <a:bodyPr/>
                    <a:lstStyle/>
                    <a:p>
                      <a:pPr marL="0" marR="0" algn="l">
                        <a:lnSpc>
                          <a:spcPct val="115000"/>
                        </a:lnSpc>
                        <a:spcBef>
                          <a:spcPts val="0"/>
                        </a:spcBef>
                        <a:spcAft>
                          <a:spcPts val="0"/>
                        </a:spcAft>
                      </a:pPr>
                      <a:r>
                        <a:rPr lang="en-US" sz="1300" b="1" dirty="0">
                          <a:solidFill>
                            <a:srgbClr val="0070C0"/>
                          </a:solidFill>
                          <a:effectLst/>
                          <a:latin typeface="+mn-lt"/>
                          <a:ea typeface="Calibri" panose="020F0502020204030204" pitchFamily="34" charset="0"/>
                          <a:cs typeface="Times New Roman" panose="02020603050405020304" pitchFamily="18" charset="0"/>
                        </a:rPr>
                        <a:t>87.0  (+2.6%)</a:t>
                      </a:r>
                      <a:r>
                        <a:rPr lang="en-US" sz="1300" dirty="0">
                          <a:solidFill>
                            <a:srgbClr val="0070C0"/>
                          </a:solidFill>
                          <a:effectLst/>
                          <a:latin typeface="+mn-lt"/>
                          <a:ea typeface="Calibri" panose="020F0502020204030204" pitchFamily="34" charset="0"/>
                          <a:cs typeface="Times New Roman" panose="02020603050405020304" pitchFamily="18" charset="0"/>
                        </a:rPr>
                        <a:t>  </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5301035"/>
                  </a:ext>
                </a:extLst>
              </a:tr>
              <a:tr h="219964">
                <a:tc>
                  <a:txBody>
                    <a:bodyPr/>
                    <a:lstStyle/>
                    <a:p>
                      <a:pPr marL="0" marR="0" algn="l">
                        <a:lnSpc>
                          <a:spcPct val="115000"/>
                        </a:lnSpc>
                        <a:spcBef>
                          <a:spcPts val="0"/>
                        </a:spcBef>
                        <a:spcAft>
                          <a:spcPts val="0"/>
                        </a:spcAft>
                      </a:pPr>
                      <a:r>
                        <a:rPr lang="en-US" sz="1300" b="1" dirty="0">
                          <a:solidFill>
                            <a:schemeClr val="accent2"/>
                          </a:solidFill>
                          <a:effectLst/>
                          <a:latin typeface="+mn-lt"/>
                        </a:rPr>
                        <a:t>84.4</a:t>
                      </a:r>
                      <a:endParaRPr lang="en-US" sz="1300" b="1" dirty="0">
                        <a:solidFill>
                          <a:schemeClr val="accent2"/>
                        </a:solidFill>
                        <a:effectLst/>
                        <a:latin typeface="+mn-lt"/>
                        <a:ea typeface="Calibri" panose="020F0502020204030204" pitchFamily="34" charset="0"/>
                        <a:cs typeface="Times New Roman" panose="02020603050405020304" pitchFamily="18" charset="0"/>
                      </a:endParaRP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0038004"/>
                  </a:ext>
                </a:extLst>
              </a:tr>
              <a:tr h="219964">
                <a:tc>
                  <a:txBody>
                    <a:bodyPr/>
                    <a:lstStyle/>
                    <a:p>
                      <a:pPr marL="0" marR="0" algn="l">
                        <a:lnSpc>
                          <a:spcPct val="115000"/>
                        </a:lnSpc>
                        <a:spcBef>
                          <a:spcPts val="0"/>
                        </a:spcBef>
                        <a:spcAft>
                          <a:spcPts val="0"/>
                        </a:spcAft>
                      </a:pPr>
                      <a:r>
                        <a:rPr lang="en-US" sz="1300" b="1" dirty="0">
                          <a:solidFill>
                            <a:srgbClr val="0070C0"/>
                          </a:solidFill>
                          <a:effectLst/>
                          <a:latin typeface="+mn-lt"/>
                        </a:rPr>
                        <a:t>82.9  (-0.7%)</a:t>
                      </a:r>
                      <a:endParaRPr lang="en-US" sz="1300" b="1" dirty="0">
                        <a:solidFill>
                          <a:srgbClr val="0070C0"/>
                        </a:solidFill>
                        <a:effectLst/>
                        <a:latin typeface="+mn-lt"/>
                        <a:ea typeface="Calibri" panose="020F0502020204030204" pitchFamily="34" charset="0"/>
                        <a:cs typeface="Times New Roman" panose="02020603050405020304" pitchFamily="18" charset="0"/>
                      </a:endParaRP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r h="219964">
                <a:tc>
                  <a:txBody>
                    <a:bodyPr/>
                    <a:lstStyle/>
                    <a:p>
                      <a:pPr marL="0" marR="0" algn="l">
                        <a:lnSpc>
                          <a:spcPct val="115000"/>
                        </a:lnSpc>
                        <a:spcBef>
                          <a:spcPts val="0"/>
                        </a:spcBef>
                        <a:spcAft>
                          <a:spcPts val="0"/>
                        </a:spcAft>
                      </a:pPr>
                      <a:r>
                        <a:rPr lang="en-US" sz="1300" b="1" dirty="0">
                          <a:solidFill>
                            <a:schemeClr val="accent2"/>
                          </a:solidFill>
                          <a:effectLst/>
                          <a:latin typeface="+mn-lt"/>
                          <a:ea typeface="Calibri" panose="020F0502020204030204" pitchFamily="34" charset="0"/>
                          <a:cs typeface="Times New Roman" panose="02020603050405020304" pitchFamily="18" charset="0"/>
                        </a:rPr>
                        <a:t>83.6</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299638"/>
                  </a:ext>
                </a:extLst>
              </a:tr>
            </a:tbl>
          </a:graphicData>
        </a:graphic>
      </p:graphicFrame>
      <p:graphicFrame>
        <p:nvGraphicFramePr>
          <p:cNvPr id="31" name="Table 30">
            <a:extLst>
              <a:ext uri="{FF2B5EF4-FFF2-40B4-BE49-F238E27FC236}">
                <a16:creationId xmlns:a16="http://schemas.microsoft.com/office/drawing/2014/main" id="{EA87BAAD-B658-4388-A9C1-A2756B0B4074}"/>
              </a:ext>
            </a:extLst>
          </p:cNvPr>
          <p:cNvGraphicFramePr>
            <a:graphicFrameLocks noGrp="1"/>
          </p:cNvGraphicFramePr>
          <p:nvPr/>
        </p:nvGraphicFramePr>
        <p:xfrm>
          <a:off x="8503400" y="2080270"/>
          <a:ext cx="487680" cy="989755"/>
        </p:xfrm>
        <a:graphic>
          <a:graphicData uri="http://schemas.openxmlformats.org/drawingml/2006/table">
            <a:tbl>
              <a:tblPr>
                <a:tableStyleId>{5C22544A-7EE6-4342-B048-85BDC9FD1C3A}</a:tableStyleId>
              </a:tblPr>
              <a:tblGrid>
                <a:gridCol w="487680">
                  <a:extLst>
                    <a:ext uri="{9D8B030D-6E8A-4147-A177-3AD203B41FA5}">
                      <a16:colId xmlns:a16="http://schemas.microsoft.com/office/drawing/2014/main" val="3381612522"/>
                    </a:ext>
                  </a:extLst>
                </a:gridCol>
              </a:tblGrid>
              <a:tr h="197951">
                <a:tc>
                  <a:txBody>
                    <a:bodyPr/>
                    <a:lstStyle/>
                    <a:p>
                      <a:pPr marL="0" marR="0" algn="r">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5-yr:</a:t>
                      </a:r>
                    </a:p>
                  </a:txBody>
                  <a:tcPr marL="81280" marR="8128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1542521"/>
                  </a:ext>
                </a:extLst>
              </a:tr>
              <a:tr h="197951">
                <a:tc>
                  <a:txBody>
                    <a:bodyPr/>
                    <a:lstStyle/>
                    <a:p>
                      <a:pPr marL="0" marR="0" algn="r">
                        <a:lnSpc>
                          <a:spcPct val="115000"/>
                        </a:lnSpc>
                        <a:spcBef>
                          <a:spcPts val="0"/>
                        </a:spcBef>
                        <a:spcAft>
                          <a:spcPts val="0"/>
                        </a:spcAft>
                      </a:pPr>
                      <a:r>
                        <a:rPr lang="en-US" sz="1200" dirty="0">
                          <a:solidFill>
                            <a:srgbClr val="0070C0"/>
                          </a:solidFill>
                          <a:effectLst/>
                          <a:latin typeface="+mn-lt"/>
                          <a:ea typeface="Calibri" panose="020F0502020204030204" pitchFamily="34" charset="0"/>
                          <a:cs typeface="Times New Roman" panose="02020603050405020304" pitchFamily="18" charset="0"/>
                        </a:rPr>
                        <a:t>94.5</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5301035"/>
                  </a:ext>
                </a:extLst>
              </a:tr>
              <a:tr h="197951">
                <a:tc>
                  <a:txBody>
                    <a:bodyPr/>
                    <a:lstStyle/>
                    <a:p>
                      <a:pPr marL="0" marR="0" algn="r">
                        <a:lnSpc>
                          <a:spcPct val="115000"/>
                        </a:lnSpc>
                        <a:spcBef>
                          <a:spcPts val="0"/>
                        </a:spcBef>
                        <a:spcAft>
                          <a:spcPts val="0"/>
                        </a:spcAft>
                      </a:pPr>
                      <a:r>
                        <a:rPr lang="en-US" sz="1200" dirty="0">
                          <a:solidFill>
                            <a:schemeClr val="accent2"/>
                          </a:solidFill>
                          <a:effectLst/>
                          <a:latin typeface="+mn-lt"/>
                          <a:ea typeface="Calibri" panose="020F0502020204030204" pitchFamily="34" charset="0"/>
                          <a:cs typeface="Times New Roman" panose="02020603050405020304" pitchFamily="18" charset="0"/>
                        </a:rPr>
                        <a:t>95.0</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0038004"/>
                  </a:ext>
                </a:extLst>
              </a:tr>
              <a:tr h="197951">
                <a:tc>
                  <a:txBody>
                    <a:bodyPr/>
                    <a:lstStyle/>
                    <a:p>
                      <a:pPr marL="0" marR="0" algn="r">
                        <a:lnSpc>
                          <a:spcPct val="115000"/>
                        </a:lnSpc>
                        <a:spcBef>
                          <a:spcPts val="0"/>
                        </a:spcBef>
                        <a:spcAft>
                          <a:spcPts val="0"/>
                        </a:spcAft>
                      </a:pPr>
                      <a:r>
                        <a:rPr lang="en-US" sz="1200" dirty="0">
                          <a:solidFill>
                            <a:srgbClr val="0070C0"/>
                          </a:solidFill>
                          <a:effectLst/>
                          <a:latin typeface="+mn-lt"/>
                          <a:ea typeface="Calibri" panose="020F0502020204030204" pitchFamily="34" charset="0"/>
                          <a:cs typeface="Times New Roman" panose="02020603050405020304" pitchFamily="18" charset="0"/>
                        </a:rPr>
                        <a:t>92.4</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r h="197951">
                <a:tc>
                  <a:txBody>
                    <a:bodyPr/>
                    <a:lstStyle/>
                    <a:p>
                      <a:pPr marL="0" marR="0" algn="r">
                        <a:lnSpc>
                          <a:spcPct val="115000"/>
                        </a:lnSpc>
                        <a:spcBef>
                          <a:spcPts val="0"/>
                        </a:spcBef>
                        <a:spcAft>
                          <a:spcPts val="0"/>
                        </a:spcAft>
                      </a:pPr>
                      <a:r>
                        <a:rPr lang="en-US" sz="1200" dirty="0">
                          <a:solidFill>
                            <a:schemeClr val="accent2"/>
                          </a:solidFill>
                          <a:effectLst/>
                          <a:latin typeface="+mn-lt"/>
                          <a:ea typeface="Calibri" panose="020F0502020204030204" pitchFamily="34" charset="0"/>
                          <a:cs typeface="Times New Roman" panose="02020603050405020304" pitchFamily="18" charset="0"/>
                        </a:rPr>
                        <a:t>95.0</a:t>
                      </a:r>
                    </a:p>
                  </a:txBody>
                  <a:tcPr marL="81280" marR="812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1005815"/>
                  </a:ext>
                </a:extLst>
              </a:tr>
            </a:tbl>
          </a:graphicData>
        </a:graphic>
      </p:graphicFrame>
      <p:sp>
        <p:nvSpPr>
          <p:cNvPr id="23" name="TextBox 22">
            <a:extLst>
              <a:ext uri="{FF2B5EF4-FFF2-40B4-BE49-F238E27FC236}">
                <a16:creationId xmlns:a16="http://schemas.microsoft.com/office/drawing/2014/main" id="{B417F923-8E3E-42AE-9C7D-D9C5135C121F}"/>
              </a:ext>
            </a:extLst>
          </p:cNvPr>
          <p:cNvSpPr txBox="1"/>
          <p:nvPr/>
        </p:nvSpPr>
        <p:spPr>
          <a:xfrm>
            <a:off x="609600" y="5762241"/>
            <a:ext cx="10972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rPr>
              <a:t>E+OFS </a:t>
            </a:r>
            <a:r>
              <a:rPr kumimoji="0" lang="en-US" sz="2000" b="0" i="0" u="none" strike="noStrike" kern="1200" cap="none" spc="0" normalizeH="0" baseline="0" noProof="0" dirty="0">
                <a:ln>
                  <a:noFill/>
                </a:ln>
                <a:solidFill>
                  <a:srgbClr val="000000"/>
                </a:solidFill>
                <a:effectLst/>
                <a:uLnTx/>
                <a:uFillTx/>
                <a:latin typeface="Calibri"/>
                <a:ea typeface="+mn-ea"/>
                <a:cs typeface="+mn-cs"/>
              </a:rPr>
              <a:t>vs </a:t>
            </a:r>
            <a:r>
              <a:rPr kumimoji="0" lang="en-US" sz="2000" b="0" i="0" u="none" strike="noStrike" kern="1200" cap="none" spc="0" normalizeH="0" baseline="0" noProof="0" dirty="0">
                <a:ln>
                  <a:noFill/>
                </a:ln>
                <a:solidFill>
                  <a:srgbClr val="3333CC"/>
                </a:solidFill>
                <a:effectLst/>
                <a:uLnTx/>
                <a:uFillTx/>
                <a:latin typeface="Calibri"/>
                <a:ea typeface="+mn-ea"/>
                <a:cs typeface="+mn-cs"/>
              </a:rPr>
              <a:t>T+OFS</a:t>
            </a:r>
            <a:r>
              <a:rPr kumimoji="0" lang="en-US" sz="2000" b="0" i="0" u="none" strike="noStrike" kern="1200" cap="none" spc="0" normalizeH="0" baseline="0" noProof="0" dirty="0">
                <a:ln>
                  <a:noFill/>
                </a:ln>
                <a:solidFill>
                  <a:srgbClr val="000000"/>
                </a:solidFill>
                <a:effectLst/>
                <a:uLnTx/>
                <a:uFillTx/>
                <a:latin typeface="Calibri"/>
                <a:ea typeface="+mn-ea"/>
                <a:cs typeface="+mn-cs"/>
              </a:rPr>
              <a:t>:  reductions in distant recurrence 1.9% SOFT and 2.4% TEXT at 12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                                overall survival, -0.7% SOFT and +2.6% TEXT at 12 years</a:t>
            </a:r>
          </a:p>
        </p:txBody>
      </p:sp>
      <p:graphicFrame>
        <p:nvGraphicFramePr>
          <p:cNvPr id="32" name="Table 31">
            <a:extLst>
              <a:ext uri="{FF2B5EF4-FFF2-40B4-BE49-F238E27FC236}">
                <a16:creationId xmlns:a16="http://schemas.microsoft.com/office/drawing/2014/main" id="{76CBCFD5-23A7-4A7A-A460-E04B272E53DC}"/>
              </a:ext>
            </a:extLst>
          </p:cNvPr>
          <p:cNvGraphicFramePr>
            <a:graphicFrameLocks noGrp="1"/>
          </p:cNvGraphicFramePr>
          <p:nvPr/>
        </p:nvGraphicFramePr>
        <p:xfrm>
          <a:off x="4379863" y="2541338"/>
          <a:ext cx="609600" cy="639742"/>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1826361516"/>
                    </a:ext>
                  </a:extLst>
                </a:gridCol>
              </a:tblGrid>
              <a:tr h="197951">
                <a:tc>
                  <a:txBody>
                    <a:bodyPr/>
                    <a:lstStyle/>
                    <a:p>
                      <a:pPr marL="0" marR="0" algn="r">
                        <a:lnSpc>
                          <a:spcPct val="115000"/>
                        </a:lnSpc>
                        <a:spcBef>
                          <a:spcPts val="0"/>
                        </a:spcBef>
                        <a:spcAft>
                          <a:spcPts val="0"/>
                        </a:spcAft>
                      </a:pPr>
                      <a:r>
                        <a:rPr lang="en-US" sz="1200" b="0" dirty="0">
                          <a:solidFill>
                            <a:schemeClr val="tx1"/>
                          </a:solidFill>
                          <a:effectLst/>
                          <a:latin typeface="+mn-lt"/>
                        </a:rPr>
                        <a:t>TEXT</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197951">
                <a:tc>
                  <a:txBody>
                    <a:bodyPr/>
                    <a:lstStyle/>
                    <a:p>
                      <a:pPr marL="0" marR="0" algn="r">
                        <a:lnSpc>
                          <a:spcPct val="115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206111"/>
                  </a:ext>
                </a:extLst>
              </a:tr>
              <a:tr h="243840">
                <a:tc>
                  <a:txBody>
                    <a:bodyPr/>
                    <a:lstStyle/>
                    <a:p>
                      <a:pPr marL="0" marR="0" algn="r">
                        <a:lnSpc>
                          <a:spcPct val="115000"/>
                        </a:lnSpc>
                        <a:spcBef>
                          <a:spcPts val="0"/>
                        </a:spcBef>
                        <a:spcAft>
                          <a:spcPts val="0"/>
                        </a:spcAft>
                      </a:pPr>
                      <a:r>
                        <a:rPr lang="en-US" sz="1200" b="0" dirty="0">
                          <a:solidFill>
                            <a:schemeClr val="tx1"/>
                          </a:solidFill>
                          <a:effectLst/>
                          <a:latin typeface="+mn-lt"/>
                        </a:rPr>
                        <a:t>SOFT</a:t>
                      </a: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bl>
          </a:graphicData>
        </a:graphic>
      </p:graphicFrame>
      <p:grpSp>
        <p:nvGrpSpPr>
          <p:cNvPr id="3" name="Group 2">
            <a:extLst>
              <a:ext uri="{FF2B5EF4-FFF2-40B4-BE49-F238E27FC236}">
                <a16:creationId xmlns:a16="http://schemas.microsoft.com/office/drawing/2014/main" id="{3A24B1F8-CB5B-4B9F-AB91-39C7703C68AC}"/>
              </a:ext>
            </a:extLst>
          </p:cNvPr>
          <p:cNvGrpSpPr/>
          <p:nvPr/>
        </p:nvGrpSpPr>
        <p:grpSpPr>
          <a:xfrm>
            <a:off x="4176081" y="2642937"/>
            <a:ext cx="287867" cy="406400"/>
            <a:chOff x="3107998" y="1200150"/>
            <a:chExt cx="215900" cy="304800"/>
          </a:xfrm>
        </p:grpSpPr>
        <p:cxnSp>
          <p:nvCxnSpPr>
            <p:cNvPr id="33" name="Straight Connector 32">
              <a:extLst>
                <a:ext uri="{FF2B5EF4-FFF2-40B4-BE49-F238E27FC236}">
                  <a16:creationId xmlns:a16="http://schemas.microsoft.com/office/drawing/2014/main" id="{1BC97B4E-BA70-4D17-9BE7-3718BFAD2F91}"/>
                </a:ext>
              </a:extLst>
            </p:cNvPr>
            <p:cNvCxnSpPr>
              <a:cxnSpLocks/>
            </p:cNvCxnSpPr>
            <p:nvPr/>
          </p:nvCxnSpPr>
          <p:spPr>
            <a:xfrm>
              <a:off x="3107998" y="1504950"/>
              <a:ext cx="2159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FC99812-3BE5-457F-B771-AAB18D5E3C99}"/>
                </a:ext>
              </a:extLst>
            </p:cNvPr>
            <p:cNvCxnSpPr>
              <a:cxnSpLocks/>
            </p:cNvCxnSpPr>
            <p:nvPr/>
          </p:nvCxnSpPr>
          <p:spPr>
            <a:xfrm>
              <a:off x="3107998" y="1200150"/>
              <a:ext cx="215900" cy="0"/>
            </a:xfrm>
            <a:prstGeom prst="line">
              <a:avLst/>
            </a:prstGeom>
            <a:ln w="12700">
              <a:prstDash val="dash"/>
            </a:ln>
          </p:spPr>
          <p:style>
            <a:lnRef idx="1">
              <a:schemeClr val="dk1"/>
            </a:lnRef>
            <a:fillRef idx="0">
              <a:schemeClr val="dk1"/>
            </a:fillRef>
            <a:effectRef idx="0">
              <a:schemeClr val="dk1"/>
            </a:effectRef>
            <a:fontRef idx="minor">
              <a:schemeClr val="tx1"/>
            </a:fontRef>
          </p:style>
        </p:cxnSp>
      </p:grpSp>
      <p:graphicFrame>
        <p:nvGraphicFramePr>
          <p:cNvPr id="37" name="Table 4">
            <a:extLst>
              <a:ext uri="{FF2B5EF4-FFF2-40B4-BE49-F238E27FC236}">
                <a16:creationId xmlns:a16="http://schemas.microsoft.com/office/drawing/2014/main" id="{79404F04-89C9-4913-AAEE-958755C26E55}"/>
              </a:ext>
            </a:extLst>
          </p:cNvPr>
          <p:cNvGraphicFramePr>
            <a:graphicFrameLocks noGrp="1"/>
          </p:cNvGraphicFramePr>
          <p:nvPr/>
        </p:nvGraphicFramePr>
        <p:xfrm>
          <a:off x="447040" y="4679460"/>
          <a:ext cx="365760" cy="938784"/>
        </p:xfrm>
        <a:graphic>
          <a:graphicData uri="http://schemas.openxmlformats.org/drawingml/2006/table">
            <a:tbl>
              <a:tblPr firstRow="1" bandRow="1">
                <a:tableStyleId>{2D5ABB26-0587-4C30-8999-92F81FD0307C}</a:tableStyleId>
              </a:tblPr>
              <a:tblGrid>
                <a:gridCol w="365760">
                  <a:extLst>
                    <a:ext uri="{9D8B030D-6E8A-4147-A177-3AD203B41FA5}">
                      <a16:colId xmlns:a16="http://schemas.microsoft.com/office/drawing/2014/main" val="4181887183"/>
                    </a:ext>
                  </a:extLst>
                </a:gridCol>
              </a:tblGrid>
              <a:tr h="1341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341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34112">
                <a:tc>
                  <a:txBody>
                    <a:bodyPr/>
                    <a:lstStyle/>
                    <a:p>
                      <a:pPr algn="r"/>
                      <a:r>
                        <a:rPr lang="en-US" sz="800" dirty="0">
                          <a:solidFill>
                            <a:schemeClr val="tx1"/>
                          </a:solidFill>
                        </a:rPr>
                        <a:t>SOFT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34112">
                <a:tc>
                  <a:txBody>
                    <a:bodyPr/>
                    <a:lstStyle/>
                    <a:p>
                      <a:pPr algn="r"/>
                      <a:r>
                        <a:rPr lang="en-US" sz="800" dirty="0">
                          <a:solidFill>
                            <a:schemeClr val="tx1"/>
                          </a:solidFill>
                        </a:rPr>
                        <a: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34112">
                <a:tc>
                  <a:txBody>
                    <a:bodyPr/>
                    <a:lstStyle/>
                    <a:p>
                      <a:pPr algn="r"/>
                      <a:r>
                        <a:rPr lang="en-US" sz="800" dirty="0">
                          <a:solidFill>
                            <a:schemeClr val="tx1"/>
                          </a:solidFill>
                        </a:rPr>
                        <a:t>TEXT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632645"/>
                  </a:ext>
                </a:extLst>
              </a:tr>
              <a:tr h="134112">
                <a:tc>
                  <a:txBody>
                    <a:bodyPr/>
                    <a:lstStyle/>
                    <a:p>
                      <a:pPr algn="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34112">
                <a:tc>
                  <a:txBody>
                    <a:bodyPr/>
                    <a:lstStyle/>
                    <a:p>
                      <a:pPr algn="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graphicFrame>
        <p:nvGraphicFramePr>
          <p:cNvPr id="38" name="Table 4">
            <a:extLst>
              <a:ext uri="{FF2B5EF4-FFF2-40B4-BE49-F238E27FC236}">
                <a16:creationId xmlns:a16="http://schemas.microsoft.com/office/drawing/2014/main" id="{28D4D735-09A2-4585-A8BA-1C6138A6C615}"/>
              </a:ext>
            </a:extLst>
          </p:cNvPr>
          <p:cNvGraphicFramePr>
            <a:graphicFrameLocks noGrp="1"/>
          </p:cNvGraphicFramePr>
          <p:nvPr/>
        </p:nvGraphicFramePr>
        <p:xfrm>
          <a:off x="6265319" y="4680405"/>
          <a:ext cx="365760" cy="938784"/>
        </p:xfrm>
        <a:graphic>
          <a:graphicData uri="http://schemas.openxmlformats.org/drawingml/2006/table">
            <a:tbl>
              <a:tblPr firstRow="1" bandRow="1">
                <a:tableStyleId>{2D5ABB26-0587-4C30-8999-92F81FD0307C}</a:tableStyleId>
              </a:tblPr>
              <a:tblGrid>
                <a:gridCol w="365760">
                  <a:extLst>
                    <a:ext uri="{9D8B030D-6E8A-4147-A177-3AD203B41FA5}">
                      <a16:colId xmlns:a16="http://schemas.microsoft.com/office/drawing/2014/main" val="4181887183"/>
                    </a:ext>
                  </a:extLst>
                </a:gridCol>
              </a:tblGrid>
              <a:tr h="1341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4863485"/>
                  </a:ext>
                </a:extLst>
              </a:tr>
              <a:tr h="1341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320095"/>
                  </a:ext>
                </a:extLst>
              </a:tr>
              <a:tr h="134112">
                <a:tc>
                  <a:txBody>
                    <a:bodyPr/>
                    <a:lstStyle/>
                    <a:p>
                      <a:pPr algn="r"/>
                      <a:r>
                        <a:rPr lang="en-US" sz="800" dirty="0">
                          <a:solidFill>
                            <a:schemeClr val="tx1"/>
                          </a:solidFill>
                        </a:rPr>
                        <a:t>SOFT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97139"/>
                  </a:ext>
                </a:extLst>
              </a:tr>
              <a:tr h="134112">
                <a:tc>
                  <a:txBody>
                    <a:bodyPr/>
                    <a:lstStyle/>
                    <a:p>
                      <a:pPr algn="r"/>
                      <a:r>
                        <a:rPr lang="en-US" sz="800" dirty="0">
                          <a:solidFill>
                            <a:schemeClr val="tx1"/>
                          </a:solidFill>
                        </a:rPr>
                        <a: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37354"/>
                  </a:ext>
                </a:extLst>
              </a:tr>
              <a:tr h="134112">
                <a:tc>
                  <a:txBody>
                    <a:bodyPr/>
                    <a:lstStyle/>
                    <a:p>
                      <a:pPr algn="r"/>
                      <a:r>
                        <a:rPr lang="en-US" sz="800" dirty="0">
                          <a:solidFill>
                            <a:schemeClr val="tx1"/>
                          </a:solidFill>
                        </a:rPr>
                        <a:t>TEXT </a:t>
                      </a: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632645"/>
                  </a:ext>
                </a:extLst>
              </a:tr>
              <a:tr h="134112">
                <a:tc>
                  <a:txBody>
                    <a:bodyPr/>
                    <a:lstStyle/>
                    <a:p>
                      <a:pPr algn="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8960466"/>
                  </a:ext>
                </a:extLst>
              </a:tr>
              <a:tr h="134112">
                <a:tc>
                  <a:txBody>
                    <a:bodyPr/>
                    <a:lstStyle/>
                    <a:p>
                      <a:pPr algn="r"/>
                      <a:endParaRPr lang="en-US" sz="800" dirty="0">
                        <a:solidFill>
                          <a:schemeClr val="tx1"/>
                        </a:solidFill>
                      </a:endParaRPr>
                    </a:p>
                  </a:txBody>
                  <a:tcPr marL="0" marR="60960" marT="0" marB="0" anchor="ctr">
                    <a:lnL w="31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8609699"/>
                  </a:ext>
                </a:extLst>
              </a:tr>
            </a:tbl>
          </a:graphicData>
        </a:graphic>
      </p:graphicFrame>
      <p:graphicFrame>
        <p:nvGraphicFramePr>
          <p:cNvPr id="40" name="Table 39">
            <a:extLst>
              <a:ext uri="{FF2B5EF4-FFF2-40B4-BE49-F238E27FC236}">
                <a16:creationId xmlns:a16="http://schemas.microsoft.com/office/drawing/2014/main" id="{7161FC56-577D-444B-A57B-1898DB177B31}"/>
              </a:ext>
            </a:extLst>
          </p:cNvPr>
          <p:cNvGraphicFramePr>
            <a:graphicFrameLocks noGrp="1"/>
          </p:cNvGraphicFramePr>
          <p:nvPr/>
        </p:nvGraphicFramePr>
        <p:xfrm>
          <a:off x="10149305" y="2423696"/>
          <a:ext cx="609600" cy="639742"/>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1826361516"/>
                    </a:ext>
                  </a:extLst>
                </a:gridCol>
              </a:tblGrid>
              <a:tr h="197951">
                <a:tc>
                  <a:txBody>
                    <a:bodyPr/>
                    <a:lstStyle/>
                    <a:p>
                      <a:pPr marL="0" marR="0" algn="r">
                        <a:lnSpc>
                          <a:spcPct val="115000"/>
                        </a:lnSpc>
                        <a:spcBef>
                          <a:spcPts val="0"/>
                        </a:spcBef>
                        <a:spcAft>
                          <a:spcPts val="0"/>
                        </a:spcAft>
                      </a:pPr>
                      <a:r>
                        <a:rPr lang="en-US" sz="1200" b="0" dirty="0">
                          <a:solidFill>
                            <a:schemeClr val="tx1"/>
                          </a:solidFill>
                          <a:effectLst/>
                          <a:latin typeface="+mn-lt"/>
                        </a:rPr>
                        <a:t>TEXT</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562103"/>
                  </a:ext>
                </a:extLst>
              </a:tr>
              <a:tr h="197951">
                <a:tc>
                  <a:txBody>
                    <a:bodyPr/>
                    <a:lstStyle/>
                    <a:p>
                      <a:pPr marL="0" marR="0" algn="r">
                        <a:lnSpc>
                          <a:spcPct val="115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206111"/>
                  </a:ext>
                </a:extLst>
              </a:tr>
              <a:tr h="243840">
                <a:tc>
                  <a:txBody>
                    <a:bodyPr/>
                    <a:lstStyle/>
                    <a:p>
                      <a:pPr marL="0" marR="0" algn="r">
                        <a:lnSpc>
                          <a:spcPct val="115000"/>
                        </a:lnSpc>
                        <a:spcBef>
                          <a:spcPts val="0"/>
                        </a:spcBef>
                        <a:spcAft>
                          <a:spcPts val="0"/>
                        </a:spcAft>
                      </a:pPr>
                      <a:r>
                        <a:rPr lang="en-US" sz="1200" b="0" dirty="0">
                          <a:solidFill>
                            <a:schemeClr val="tx1"/>
                          </a:solidFill>
                          <a:effectLst/>
                          <a:latin typeface="+mn-lt"/>
                        </a:rPr>
                        <a:t>SOFT</a:t>
                      </a:r>
                    </a:p>
                  </a:txBody>
                  <a:tcPr marL="81280" marR="8128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274720"/>
                  </a:ext>
                </a:extLst>
              </a:tr>
            </a:tbl>
          </a:graphicData>
        </a:graphic>
      </p:graphicFrame>
      <p:grpSp>
        <p:nvGrpSpPr>
          <p:cNvPr id="41" name="Group 40">
            <a:extLst>
              <a:ext uri="{FF2B5EF4-FFF2-40B4-BE49-F238E27FC236}">
                <a16:creationId xmlns:a16="http://schemas.microsoft.com/office/drawing/2014/main" id="{C21BF238-5164-402E-A5F5-37604918A7B5}"/>
              </a:ext>
            </a:extLst>
          </p:cNvPr>
          <p:cNvGrpSpPr/>
          <p:nvPr/>
        </p:nvGrpSpPr>
        <p:grpSpPr>
          <a:xfrm>
            <a:off x="9945524" y="2525296"/>
            <a:ext cx="287867" cy="406400"/>
            <a:chOff x="3107998" y="1200150"/>
            <a:chExt cx="215900" cy="304800"/>
          </a:xfrm>
        </p:grpSpPr>
        <p:cxnSp>
          <p:nvCxnSpPr>
            <p:cNvPr id="42" name="Straight Connector 41">
              <a:extLst>
                <a:ext uri="{FF2B5EF4-FFF2-40B4-BE49-F238E27FC236}">
                  <a16:creationId xmlns:a16="http://schemas.microsoft.com/office/drawing/2014/main" id="{F87CFBB1-6824-4D92-A76C-7E5C8306A2D2}"/>
                </a:ext>
              </a:extLst>
            </p:cNvPr>
            <p:cNvCxnSpPr>
              <a:cxnSpLocks/>
            </p:cNvCxnSpPr>
            <p:nvPr/>
          </p:nvCxnSpPr>
          <p:spPr>
            <a:xfrm>
              <a:off x="3107998" y="1504950"/>
              <a:ext cx="2159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BDF7D2C-310B-42B5-BA30-B284BAA44805}"/>
                </a:ext>
              </a:extLst>
            </p:cNvPr>
            <p:cNvCxnSpPr>
              <a:cxnSpLocks/>
            </p:cNvCxnSpPr>
            <p:nvPr/>
          </p:nvCxnSpPr>
          <p:spPr>
            <a:xfrm>
              <a:off x="3107998" y="1200150"/>
              <a:ext cx="215900" cy="0"/>
            </a:xfrm>
            <a:prstGeom prst="line">
              <a:avLst/>
            </a:prstGeom>
            <a:ln w="12700">
              <a:prstDash val="dash"/>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4D79E8D9-9AC5-4E57-A4E3-3DE8BD9E284E}"/>
              </a:ext>
            </a:extLst>
          </p:cNvPr>
          <p:cNvSpPr txBox="1"/>
          <p:nvPr/>
        </p:nvSpPr>
        <p:spPr>
          <a:xfrm>
            <a:off x="8310880" y="1276527"/>
            <a:ext cx="1950720" cy="243840"/>
          </a:xfrm>
          <a:prstGeom prst="rect">
            <a:avLst/>
          </a:prstGeom>
          <a:solidFill>
            <a:schemeClr val="bg1"/>
          </a:solidFill>
        </p:spPr>
        <p:txBody>
          <a:bodyPr wrap="square" lIns="0" tIns="6096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767F"/>
                </a:solidFill>
                <a:effectLst/>
                <a:uLnTx/>
                <a:uFillTx/>
                <a:latin typeface="Calibri"/>
                <a:ea typeface="+mn-ea"/>
                <a:cs typeface="+mn-cs"/>
              </a:rPr>
              <a:t>Overall Survival</a:t>
            </a:r>
          </a:p>
        </p:txBody>
      </p:sp>
      <p:sp>
        <p:nvSpPr>
          <p:cNvPr id="45" name="TextBox 44">
            <a:extLst>
              <a:ext uri="{FF2B5EF4-FFF2-40B4-BE49-F238E27FC236}">
                <a16:creationId xmlns:a16="http://schemas.microsoft.com/office/drawing/2014/main" id="{C2B520B1-FF7A-4506-B7B9-37F0BDFDF69E}"/>
              </a:ext>
            </a:extLst>
          </p:cNvPr>
          <p:cNvSpPr txBox="1"/>
          <p:nvPr/>
        </p:nvSpPr>
        <p:spPr>
          <a:xfrm>
            <a:off x="2133600" y="1276527"/>
            <a:ext cx="2926080" cy="243840"/>
          </a:xfrm>
          <a:prstGeom prst="rect">
            <a:avLst/>
          </a:prstGeom>
          <a:solidFill>
            <a:schemeClr val="bg1"/>
          </a:solidFill>
        </p:spPr>
        <p:txBody>
          <a:bodyPr wrap="square" lIns="0" tIns="6096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1767F"/>
                </a:solidFill>
                <a:effectLst/>
                <a:uLnTx/>
                <a:uFillTx/>
                <a:latin typeface="Calibri"/>
                <a:ea typeface="+mn-ea"/>
                <a:cs typeface="+mn-cs"/>
              </a:rPr>
              <a:t>Distant Recurrence-free Interval</a:t>
            </a:r>
          </a:p>
        </p:txBody>
      </p:sp>
    </p:spTree>
    <p:extLst>
      <p:ext uri="{BB962C8B-B14F-4D97-AF65-F5344CB8AC3E}">
        <p14:creationId xmlns:p14="http://schemas.microsoft.com/office/powerpoint/2010/main" val="3634146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44B78C3-E304-4DDE-91CD-FE63F35D02A5}"/>
              </a:ext>
            </a:extLst>
          </p:cNvPr>
          <p:cNvPicPr>
            <a:picLocks noChangeAspect="1"/>
          </p:cNvPicPr>
          <p:nvPr/>
        </p:nvPicPr>
        <p:blipFill>
          <a:blip r:embed="rId3"/>
          <a:stretch>
            <a:fillRect/>
          </a:stretch>
        </p:blipFill>
        <p:spPr>
          <a:xfrm>
            <a:off x="7925164" y="1440889"/>
            <a:ext cx="4297680" cy="3527679"/>
          </a:xfrm>
          <a:prstGeom prst="rect">
            <a:avLst/>
          </a:prstGeom>
        </p:spPr>
      </p:pic>
      <p:sp>
        <p:nvSpPr>
          <p:cNvPr id="12" name="Title 11">
            <a:extLst>
              <a:ext uri="{FF2B5EF4-FFF2-40B4-BE49-F238E27FC236}">
                <a16:creationId xmlns:a16="http://schemas.microsoft.com/office/drawing/2014/main" id="{795D877A-F517-7F74-9EE8-A313DC1E1F72}"/>
              </a:ext>
            </a:extLst>
          </p:cNvPr>
          <p:cNvSpPr>
            <a:spLocks noGrp="1"/>
          </p:cNvSpPr>
          <p:nvPr>
            <p:ph type="title"/>
          </p:nvPr>
        </p:nvSpPr>
        <p:spPr>
          <a:xfrm>
            <a:off x="584200" y="252864"/>
            <a:ext cx="10236184" cy="610736"/>
          </a:xfrm>
        </p:spPr>
        <p:txBody>
          <a:bodyPr>
            <a:normAutofit/>
          </a:bodyPr>
          <a:lstStyle/>
          <a:p>
            <a:r>
              <a:rPr lang="en-US" b="1" dirty="0"/>
              <a:t>BCI (H/I) Predictive Results for BCFI  – Overall HR+ Cohort</a:t>
            </a:r>
          </a:p>
        </p:txBody>
      </p:sp>
      <p:sp>
        <p:nvSpPr>
          <p:cNvPr id="14" name="Content Placeholder 13">
            <a:extLst>
              <a:ext uri="{FF2B5EF4-FFF2-40B4-BE49-F238E27FC236}">
                <a16:creationId xmlns:a16="http://schemas.microsoft.com/office/drawing/2014/main" id="{CFA73420-04C5-089A-B8A0-08ADD89985D3}"/>
              </a:ext>
            </a:extLst>
          </p:cNvPr>
          <p:cNvSpPr>
            <a:spLocks noGrp="1"/>
          </p:cNvSpPr>
          <p:nvPr>
            <p:ph sz="half" idx="2"/>
          </p:nvPr>
        </p:nvSpPr>
        <p:spPr>
          <a:xfrm>
            <a:off x="974162" y="5054205"/>
            <a:ext cx="10377633" cy="1466342"/>
          </a:xfrm>
        </p:spPr>
        <p:txBody>
          <a:bodyPr>
            <a:noAutofit/>
          </a:bodyPr>
          <a:lstStyle/>
          <a:p>
            <a:pPr>
              <a:lnSpc>
                <a:spcPct val="100000"/>
              </a:lnSpc>
              <a:spcBef>
                <a:spcPts val="0"/>
              </a:spcBef>
              <a:spcAft>
                <a:spcPts val="600"/>
              </a:spcAft>
            </a:pPr>
            <a:r>
              <a:rPr lang="en-US" sz="2400" dirty="0"/>
              <a:t>58% of cancers were BCI (H/I)-Low and 42% were BCI (H/I)-High</a:t>
            </a:r>
          </a:p>
          <a:p>
            <a:pPr>
              <a:lnSpc>
                <a:spcPct val="100000"/>
              </a:lnSpc>
              <a:spcBef>
                <a:spcPts val="0"/>
              </a:spcBef>
              <a:spcAft>
                <a:spcPts val="600"/>
              </a:spcAft>
            </a:pPr>
            <a:r>
              <a:rPr lang="en-US" sz="2400" dirty="0"/>
              <a:t>Significant treatment by biomarker interaction for EXE+OFS vs TAM (P&lt;0.01 in adjusted analysis); less so for TAM+OFS vs TAM (P=0.16)</a:t>
            </a:r>
          </a:p>
        </p:txBody>
      </p:sp>
      <p:pic>
        <p:nvPicPr>
          <p:cNvPr id="16" name="Picture 15">
            <a:extLst>
              <a:ext uri="{FF2B5EF4-FFF2-40B4-BE49-F238E27FC236}">
                <a16:creationId xmlns:a16="http://schemas.microsoft.com/office/drawing/2014/main" id="{6EFD62AC-887F-44DF-BBB6-FCF3E3F553FA}"/>
              </a:ext>
            </a:extLst>
          </p:cNvPr>
          <p:cNvPicPr>
            <a:picLocks noChangeAspect="1"/>
          </p:cNvPicPr>
          <p:nvPr/>
        </p:nvPicPr>
        <p:blipFill>
          <a:blip r:embed="rId4"/>
          <a:stretch>
            <a:fillRect/>
          </a:stretch>
        </p:blipFill>
        <p:spPr>
          <a:xfrm>
            <a:off x="3955580" y="1449399"/>
            <a:ext cx="4297680" cy="3510658"/>
          </a:xfrm>
          <a:prstGeom prst="rect">
            <a:avLst/>
          </a:prstGeom>
        </p:spPr>
      </p:pic>
      <p:pic>
        <p:nvPicPr>
          <p:cNvPr id="13" name="Picture 12">
            <a:extLst>
              <a:ext uri="{FF2B5EF4-FFF2-40B4-BE49-F238E27FC236}">
                <a16:creationId xmlns:a16="http://schemas.microsoft.com/office/drawing/2014/main" id="{383571D1-AA7C-470F-AB06-8701C5445E97}"/>
              </a:ext>
            </a:extLst>
          </p:cNvPr>
          <p:cNvPicPr>
            <a:picLocks noChangeAspect="1"/>
          </p:cNvPicPr>
          <p:nvPr/>
        </p:nvPicPr>
        <p:blipFill>
          <a:blip r:embed="rId5"/>
          <a:stretch>
            <a:fillRect/>
          </a:stretch>
        </p:blipFill>
        <p:spPr>
          <a:xfrm>
            <a:off x="18217" y="1447024"/>
            <a:ext cx="4297680" cy="3538214"/>
          </a:xfrm>
          <a:prstGeom prst="rect">
            <a:avLst/>
          </a:prstGeom>
        </p:spPr>
      </p:pic>
      <p:sp>
        <p:nvSpPr>
          <p:cNvPr id="8" name="TextBox 7">
            <a:extLst>
              <a:ext uri="{FF2B5EF4-FFF2-40B4-BE49-F238E27FC236}">
                <a16:creationId xmlns:a16="http://schemas.microsoft.com/office/drawing/2014/main" id="{FA7D6D38-B090-41A0-A3AA-F28B15257C5C}"/>
              </a:ext>
            </a:extLst>
          </p:cNvPr>
          <p:cNvSpPr txBox="1"/>
          <p:nvPr/>
        </p:nvSpPr>
        <p:spPr>
          <a:xfrm>
            <a:off x="847637" y="2463989"/>
            <a:ext cx="2170985"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E+O vs T: 0.69 (0.52, 0.90)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T+O vs T: 0.83 (0.64, 1.08) </a:t>
            </a:r>
          </a:p>
        </p:txBody>
      </p:sp>
      <p:sp>
        <p:nvSpPr>
          <p:cNvPr id="9" name="TextBox 8">
            <a:extLst>
              <a:ext uri="{FF2B5EF4-FFF2-40B4-BE49-F238E27FC236}">
                <a16:creationId xmlns:a16="http://schemas.microsoft.com/office/drawing/2014/main" id="{FC9E0F69-B3EC-4E16-A353-5B4B19760807}"/>
              </a:ext>
            </a:extLst>
          </p:cNvPr>
          <p:cNvSpPr txBox="1"/>
          <p:nvPr/>
        </p:nvSpPr>
        <p:spPr>
          <a:xfrm>
            <a:off x="2787860" y="2463989"/>
            <a:ext cx="1288383"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3.7%</a:t>
            </a:r>
          </a:p>
        </p:txBody>
      </p:sp>
      <p:sp>
        <p:nvSpPr>
          <p:cNvPr id="10" name="TextBox 9">
            <a:extLst>
              <a:ext uri="{FF2B5EF4-FFF2-40B4-BE49-F238E27FC236}">
                <a16:creationId xmlns:a16="http://schemas.microsoft.com/office/drawing/2014/main" id="{7A2ED89F-F519-44FD-A4D0-A1CBCBB86DF9}"/>
              </a:ext>
            </a:extLst>
          </p:cNvPr>
          <p:cNvSpPr txBox="1"/>
          <p:nvPr/>
        </p:nvSpPr>
        <p:spPr>
          <a:xfrm>
            <a:off x="4805813" y="2484420"/>
            <a:ext cx="2195093"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E+O vs T: 0.48 (0.33, 0.71)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T+O vs T: 0.69 (0.48, 0.97) </a:t>
            </a:r>
          </a:p>
        </p:txBody>
      </p:sp>
      <p:sp>
        <p:nvSpPr>
          <p:cNvPr id="11" name="TextBox 10">
            <a:extLst>
              <a:ext uri="{FF2B5EF4-FFF2-40B4-BE49-F238E27FC236}">
                <a16:creationId xmlns:a16="http://schemas.microsoft.com/office/drawing/2014/main" id="{F8DA9C2C-E037-40FE-8C32-291E1FD87E5E}"/>
              </a:ext>
            </a:extLst>
          </p:cNvPr>
          <p:cNvSpPr txBox="1"/>
          <p:nvPr/>
        </p:nvSpPr>
        <p:spPr>
          <a:xfrm>
            <a:off x="6757052" y="2484420"/>
            <a:ext cx="1381663"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7.3%</a:t>
            </a:r>
          </a:p>
        </p:txBody>
      </p:sp>
      <p:sp>
        <p:nvSpPr>
          <p:cNvPr id="15" name="TextBox 14">
            <a:extLst>
              <a:ext uri="{FF2B5EF4-FFF2-40B4-BE49-F238E27FC236}">
                <a16:creationId xmlns:a16="http://schemas.microsoft.com/office/drawing/2014/main" id="{1603DE50-945C-42DA-94FB-CAE71E9407E5}"/>
              </a:ext>
            </a:extLst>
          </p:cNvPr>
          <p:cNvSpPr txBox="1"/>
          <p:nvPr/>
        </p:nvSpPr>
        <p:spPr>
          <a:xfrm>
            <a:off x="8772870" y="2416744"/>
            <a:ext cx="3014162"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E+O vs T: 1.03 (0.70, 1.53)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T+O vs T: 1.05 (0.72, 1.54) </a:t>
            </a:r>
          </a:p>
        </p:txBody>
      </p:sp>
      <p:sp>
        <p:nvSpPr>
          <p:cNvPr id="18" name="TextBox 17">
            <a:extLst>
              <a:ext uri="{FF2B5EF4-FFF2-40B4-BE49-F238E27FC236}">
                <a16:creationId xmlns:a16="http://schemas.microsoft.com/office/drawing/2014/main" id="{1A598F6E-6461-4103-B051-8BC869AC02D0}"/>
              </a:ext>
            </a:extLst>
          </p:cNvPr>
          <p:cNvSpPr txBox="1"/>
          <p:nvPr/>
        </p:nvSpPr>
        <p:spPr>
          <a:xfrm>
            <a:off x="10746146" y="2416744"/>
            <a:ext cx="1195184" cy="553998"/>
          </a:xfrm>
          <a:prstGeom prst="rect">
            <a:avLst/>
          </a:prstGeom>
          <a:solidFill>
            <a:schemeClr val="bg1"/>
          </a:solidFill>
        </p:spPr>
        <p:txBody>
          <a:bodyPr wrap="squar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12y Abs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Calibri"/>
                <a:ea typeface="Tahoma" panose="020B0604030504040204" pitchFamily="34" charset="0"/>
                <a:cs typeface="Tahoma" panose="020B0604030504040204" pitchFamily="34" charset="0"/>
              </a:rPr>
              <a:t>-1.2%</a:t>
            </a:r>
          </a:p>
        </p:txBody>
      </p:sp>
    </p:spTree>
    <p:extLst>
      <p:ext uri="{BB962C8B-B14F-4D97-AF65-F5344CB8AC3E}">
        <p14:creationId xmlns:p14="http://schemas.microsoft.com/office/powerpoint/2010/main" val="82688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a:t>
            </a:r>
            <a:r>
              <a:rPr lang="en-US" sz="3200" dirty="0" err="1"/>
              <a:t>Bardia</a:t>
            </a:r>
            <a:r>
              <a:rPr lang="en-US" sz="3200" dirty="0"/>
              <a:t> —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407368" y="1340768"/>
          <a:ext cx="11449272" cy="3384376"/>
        </p:xfrm>
        <a:graphic>
          <a:graphicData uri="http://schemas.openxmlformats.org/drawingml/2006/table">
            <a:tbl>
              <a:tblPr firstRow="1" bandRow="1">
                <a:tableStyleId>{F2DE63D5-997A-4646-A377-4702673A728D}</a:tableStyleId>
              </a:tblPr>
              <a:tblGrid>
                <a:gridCol w="2376264">
                  <a:extLst>
                    <a:ext uri="{9D8B030D-6E8A-4147-A177-3AD203B41FA5}">
                      <a16:colId xmlns:a16="http://schemas.microsoft.com/office/drawing/2014/main" val="554462400"/>
                    </a:ext>
                  </a:extLst>
                </a:gridCol>
                <a:gridCol w="9073008">
                  <a:extLst>
                    <a:ext uri="{9D8B030D-6E8A-4147-A177-3AD203B41FA5}">
                      <a16:colId xmlns:a16="http://schemas.microsoft.com/office/drawing/2014/main" val="1695023928"/>
                    </a:ext>
                  </a:extLst>
                </a:gridCol>
              </a:tblGrid>
              <a:tr h="1996402">
                <a:tc>
                  <a:txBody>
                    <a:bodyPr/>
                    <a:lstStyle/>
                    <a:p>
                      <a:r>
                        <a:rPr lang="en-US" sz="1600" b="1" dirty="0">
                          <a:solidFill>
                            <a:schemeClr val="tx1"/>
                          </a:solidFill>
                        </a:rPr>
                        <a:t>Consulting Agreements</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dirty="0">
                          <a:solidFill>
                            <a:schemeClr val="tx1"/>
                          </a:solidFill>
                        </a:rPr>
                        <a:t>AstraZeneca Pharmaceuticals LP, Daiichi Sankyo Inc, Foundation Medicine, Genentech, a member of the Roche Group, Gilead Sciences Inc, Lilly, Merck, Novartis, Pfizer Inc, Phillips HealthCare Services Ltd, Radius Health Inc, Sanofi</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1387974">
                <a:tc>
                  <a:txBody>
                    <a:bodyPr/>
                    <a:lstStyle/>
                    <a:p>
                      <a:r>
                        <a:rPr lang="en-US" sz="1600" b="1" dirty="0">
                          <a:solidFill>
                            <a:schemeClr val="tx1"/>
                          </a:solidFill>
                        </a:rPr>
                        <a:t>Contracted Research</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a:solidFill>
                            <a:schemeClr val="tx1"/>
                          </a:solidFill>
                        </a:rPr>
                        <a:t>AstraZeneca Pharmaceuticals LP, Daiichi Sankyo Inc, Genentech, a member of the Roche Group, Gilead Sciences Inc, Lilly, Merck, Novartis, Pfizer Inc, Radius Health Inc, Sanofi</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bl>
          </a:graphicData>
        </a:graphic>
      </p:graphicFrame>
    </p:spTree>
    <p:custDataLst>
      <p:tags r:id="rId1"/>
    </p:custDataLst>
    <p:extLst>
      <p:ext uri="{BB962C8B-B14F-4D97-AF65-F5344CB8AC3E}">
        <p14:creationId xmlns:p14="http://schemas.microsoft.com/office/powerpoint/2010/main" val="3232223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OFS</a:t>
            </a:r>
          </a:p>
        </p:txBody>
      </p:sp>
      <p:sp>
        <p:nvSpPr>
          <p:cNvPr id="3" name="TextBox 2"/>
          <p:cNvSpPr txBox="1"/>
          <p:nvPr/>
        </p:nvSpPr>
        <p:spPr>
          <a:xfrm>
            <a:off x="1162280" y="1580920"/>
            <a:ext cx="8659257"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ASCO: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Offer in women receiving chemotherapy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Offer to higher risk women: larger tumors, younger age, higher grade, </a:t>
            </a:r>
            <a:r>
              <a:rPr kumimoji="0" lang="en-US" sz="2800" b="0" i="0" u="none" strike="noStrike" kern="1200" cap="none" spc="0" normalizeH="0" baseline="0" noProof="0" dirty="0" err="1">
                <a:ln>
                  <a:noFill/>
                </a:ln>
                <a:solidFill>
                  <a:srgbClr val="000000"/>
                </a:solidFill>
                <a:effectLst/>
                <a:uLnTx/>
                <a:uFillTx/>
                <a:latin typeface="Arial"/>
                <a:ea typeface="+mn-ea"/>
                <a:cs typeface="+mn-cs"/>
              </a:rPr>
              <a:t>pos</a:t>
            </a:r>
            <a:r>
              <a:rPr kumimoji="0" lang="en-US" sz="2800" b="0" i="0" u="none" strike="noStrike" kern="1200" cap="none" spc="0" normalizeH="0" baseline="0" noProof="0" dirty="0">
                <a:ln>
                  <a:noFill/>
                </a:ln>
                <a:solidFill>
                  <a:srgbClr val="000000"/>
                </a:solidFill>
                <a:effectLst/>
                <a:uLnTx/>
                <a:uFillTx/>
                <a:latin typeface="Arial"/>
                <a:ea typeface="+mn-ea"/>
                <a:cs typeface="+mn-cs"/>
              </a:rPr>
              <a:t> LN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St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Gallen</a:t>
            </a:r>
            <a:r>
              <a:rPr kumimoji="0" lang="en-US" sz="2800" b="0" i="0" u="none" strike="noStrike" kern="1200" cap="none" spc="0" normalizeH="0" baseline="0" noProof="0" dirty="0">
                <a:ln>
                  <a:noFill/>
                </a:ln>
                <a:solidFill>
                  <a:srgbClr val="000000"/>
                </a:solidFill>
                <a:effectLst/>
                <a:uLnTx/>
                <a:uFillTx/>
                <a:latin typeface="Arial"/>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Offer in women who are less than 35yo, received chemotherapy, have 4+LN </a:t>
            </a:r>
          </a:p>
        </p:txBody>
      </p:sp>
    </p:spTree>
    <p:extLst>
      <p:ext uri="{BB962C8B-B14F-4D97-AF65-F5344CB8AC3E}">
        <p14:creationId xmlns:p14="http://schemas.microsoft.com/office/powerpoint/2010/main" val="2869333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99" y="271320"/>
            <a:ext cx="10113072" cy="1069118"/>
          </a:xfrm>
        </p:spPr>
        <p:txBody>
          <a:bodyPr/>
          <a:lstStyle/>
          <a:p>
            <a:r>
              <a:rPr lang="en-US" b="1" dirty="0" err="1">
                <a:solidFill>
                  <a:schemeClr val="tx1"/>
                </a:solidFill>
                <a:latin typeface="Arial" panose="020B0604020202020204" pitchFamily="34" charset="0"/>
                <a:cs typeface="Arial" panose="020B0604020202020204" pitchFamily="34" charset="0"/>
              </a:rPr>
              <a:t>monarchE</a:t>
            </a:r>
            <a:r>
              <a:rPr lang="en-US" b="1" dirty="0">
                <a:solidFill>
                  <a:schemeClr val="tx1"/>
                </a:solidFill>
                <a:latin typeface="Arial" panose="020B0604020202020204" pitchFamily="34" charset="0"/>
                <a:cs typeface="Arial" panose="020B0604020202020204" pitchFamily="34" charset="0"/>
              </a:rPr>
              <a:t> Study Design (NCT03155997) (4y efficacy) </a:t>
            </a:r>
          </a:p>
        </p:txBody>
      </p:sp>
      <p:sp>
        <p:nvSpPr>
          <p:cNvPr id="65" name="Rounded Rectangle 9">
            <a:extLst>
              <a:ext uri="{FF2B5EF4-FFF2-40B4-BE49-F238E27FC236}">
                <a16:creationId xmlns:a16="http://schemas.microsoft.com/office/drawing/2014/main" id="{8E35CDCC-FA3F-7EF4-58A4-3A558E6507AD}"/>
              </a:ext>
            </a:extLst>
          </p:cNvPr>
          <p:cNvSpPr/>
          <p:nvPr/>
        </p:nvSpPr>
        <p:spPr bwMode="auto">
          <a:xfrm>
            <a:off x="2578478" y="1636591"/>
            <a:ext cx="2393610" cy="1739002"/>
          </a:xfrm>
          <a:prstGeom prst="roundRect">
            <a:avLst/>
          </a:prstGeom>
          <a:solidFill>
            <a:srgbClr val="00A1DE"/>
          </a:solidFill>
          <a:ln w="19050" cap="flat" cmpd="sng" algn="ctr">
            <a:solidFill>
              <a:schemeClr val="tx1"/>
            </a:solidFill>
            <a:prstDash val="solid"/>
          </a:ln>
          <a:effectLst/>
        </p:spPr>
        <p:txBody>
          <a:bodyPr lIns="25718" tIns="34289" rIns="25718" bIns="34289" anchor="ctr"/>
          <a:lstStyle/>
          <a:p>
            <a:pPr marL="0" marR="0" lvl="0" indent="0" algn="ctr" defTabSz="514337" rtl="0" eaLnBrk="0" fontAlgn="auto" latinLnBrk="0" hangingPunct="0">
              <a:lnSpc>
                <a:spcPct val="100000"/>
              </a:lnSpc>
              <a:spcBef>
                <a:spcPts val="0"/>
              </a:spcBef>
              <a:spcAft>
                <a:spcPts val="0"/>
              </a:spcAft>
              <a:buClrTx/>
              <a:buSzTx/>
              <a:buFontTx/>
              <a:buNone/>
              <a:tabLst/>
              <a:defRPr/>
            </a:pPr>
            <a:r>
              <a:rPr kumimoji="0" lang="nl-BE" sz="1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Cohort 1: High risk </a:t>
            </a:r>
            <a:r>
              <a:rPr kumimoji="0" lang="nl-BE" sz="14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based on </a:t>
            </a:r>
            <a:r>
              <a:rPr kumimoji="0" lang="nl-BE" sz="1400" b="1"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clinical pathological features</a:t>
            </a:r>
            <a:endParaRPr kumimoji="0" lang="en-US" sz="14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171450" marR="0" lvl="0" indent="-171450"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≥4 ALN OR </a:t>
            </a:r>
          </a:p>
          <a:p>
            <a:pPr marL="171450" marR="0" lvl="0" indent="-171450"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1-3 ALN and at least 1 of the below:</a:t>
            </a:r>
          </a:p>
          <a:p>
            <a:pPr marL="274318" marR="0" lvl="0" indent="-171450"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Grade 3 disease</a:t>
            </a:r>
          </a:p>
          <a:p>
            <a:pPr marL="274318" marR="0" lvl="0" indent="-171450"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Tumor size ≥5 cm</a:t>
            </a:r>
          </a:p>
        </p:txBody>
      </p:sp>
      <p:sp>
        <p:nvSpPr>
          <p:cNvPr id="67" name="Flowchart: Connector 66">
            <a:extLst>
              <a:ext uri="{FF2B5EF4-FFF2-40B4-BE49-F238E27FC236}">
                <a16:creationId xmlns:a16="http://schemas.microsoft.com/office/drawing/2014/main" id="{93435A2D-50E7-FB82-FBD5-FC2263D3F95E}"/>
              </a:ext>
            </a:extLst>
          </p:cNvPr>
          <p:cNvSpPr/>
          <p:nvPr/>
        </p:nvSpPr>
        <p:spPr>
          <a:xfrm>
            <a:off x="5198701" y="3242426"/>
            <a:ext cx="1132718" cy="356470"/>
          </a:xfrm>
          <a:prstGeom prst="flowChartConnector">
            <a:avLst/>
          </a:prstGeom>
          <a:solidFill>
            <a:schemeClr val="bg1"/>
          </a:solidFill>
          <a:ln w="19050" cap="flat" cmpd="sng" algn="ctr">
            <a:solidFill>
              <a:schemeClr val="bg1">
                <a:lumMod val="50000"/>
              </a:schemeClr>
            </a:solidFill>
            <a:prstDash val="solid"/>
          </a:ln>
          <a:effectLst/>
        </p:spPr>
        <p:txBody>
          <a:bodyPr lIns="68579" tIns="34289" rIns="68579" bIns="34289" anchor="ctr"/>
          <a:lstStyle/>
          <a:p>
            <a:pPr marL="0" marR="0" lvl="0" indent="0" algn="ctr" defTabSz="514325"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R 1:1</a:t>
            </a:r>
          </a:p>
          <a:p>
            <a:pPr marL="0" marR="0" lvl="0" indent="0" algn="ctr" defTabSz="514325"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N = 5637</a:t>
            </a:r>
            <a:endParaRPr kumimoji="0" lang="en-GB" sz="1100"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
        <p:nvSpPr>
          <p:cNvPr id="69" name="Rectangle 68">
            <a:extLst>
              <a:ext uri="{FF2B5EF4-FFF2-40B4-BE49-F238E27FC236}">
                <a16:creationId xmlns:a16="http://schemas.microsoft.com/office/drawing/2014/main" id="{87B75745-061F-A90D-CB1E-FA89F95CF2FB}"/>
              </a:ext>
            </a:extLst>
          </p:cNvPr>
          <p:cNvSpPr/>
          <p:nvPr/>
        </p:nvSpPr>
        <p:spPr>
          <a:xfrm>
            <a:off x="2866560" y="5279996"/>
            <a:ext cx="1807969" cy="954103"/>
          </a:xfrm>
          <a:prstGeom prst="rect">
            <a:avLst/>
          </a:prstGeom>
          <a:noFill/>
          <a:ln w="9525" cap="flat">
            <a:noFill/>
            <a:prstDash val="solid"/>
            <a:round/>
          </a:ln>
          <a:effectLst/>
          <a:sp3d/>
        </p:spPr>
        <p:txBody>
          <a:bodyPr rot="0" spcFirstLastPara="1" vertOverflow="overflow" horzOverflow="overflow" vert="horz" wrap="square" lIns="45718" tIns="45718" rIns="45718" bIns="45718" numCol="1" spcCol="50799" rtlCol="0" anchor="ctr">
            <a:spAutoFit/>
          </a:bodyPr>
          <a:lstStyle/>
          <a:p>
            <a:pPr marL="0" marR="0" lvl="0" indent="0" algn="l" defTabSz="514337"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Stratified for:</a:t>
            </a:r>
            <a:endParaRPr kumimoji="0" lang="en-GB" sz="1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85718" marR="0" lvl="0" indent="-85718"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Prior chemotherapy</a:t>
            </a:r>
          </a:p>
          <a:p>
            <a:pPr marL="85718" marR="0" lvl="0" indent="-85718"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Menopausal status</a:t>
            </a:r>
            <a:endParaRPr kumimoji="0" lang="en-US" sz="1400" b="0" i="1"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85718" marR="0" lvl="0" indent="-85718" algn="l" defTabSz="51433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Region</a:t>
            </a:r>
          </a:p>
        </p:txBody>
      </p:sp>
      <p:sp>
        <p:nvSpPr>
          <p:cNvPr id="70" name="Right Brace 69">
            <a:extLst>
              <a:ext uri="{FF2B5EF4-FFF2-40B4-BE49-F238E27FC236}">
                <a16:creationId xmlns:a16="http://schemas.microsoft.com/office/drawing/2014/main" id="{7489CF3E-8EA0-38DE-66F7-EA85F3551200}"/>
              </a:ext>
            </a:extLst>
          </p:cNvPr>
          <p:cNvSpPr/>
          <p:nvPr/>
        </p:nvSpPr>
        <p:spPr>
          <a:xfrm>
            <a:off x="4972088" y="2626089"/>
            <a:ext cx="219194" cy="1562821"/>
          </a:xfrm>
          <a:prstGeom prst="rightBrace">
            <a:avLst>
              <a:gd name="adj1" fmla="val 8333"/>
              <a:gd name="adj2" fmla="val 51007"/>
            </a:avLst>
          </a:prstGeom>
          <a:noFill/>
          <a:ln w="19050" cap="flat" cmpd="sng" algn="ctr">
            <a:solidFill>
              <a:schemeClr val="bg1">
                <a:lumMod val="50000"/>
              </a:schemeClr>
            </a:solidFill>
            <a:prstDash val="solid"/>
          </a:ln>
          <a:effectLst/>
        </p:spPr>
        <p:txBody>
          <a:bodyPr rtlCol="0" anchor="ctr"/>
          <a:lstStyle/>
          <a:p>
            <a:pPr marL="0" marR="0" lvl="0" indent="0" algn="ctr" defTabSz="514337" rtl="0" eaLnBrk="0"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74" name="Rounded Rectangle 9">
            <a:extLst>
              <a:ext uri="{FF2B5EF4-FFF2-40B4-BE49-F238E27FC236}">
                <a16:creationId xmlns:a16="http://schemas.microsoft.com/office/drawing/2014/main" id="{E7BC616A-C0AB-FD94-854D-9811D2A03DFB}"/>
              </a:ext>
            </a:extLst>
          </p:cNvPr>
          <p:cNvSpPr/>
          <p:nvPr/>
        </p:nvSpPr>
        <p:spPr bwMode="auto">
          <a:xfrm>
            <a:off x="2576751" y="3475068"/>
            <a:ext cx="2387588" cy="1737360"/>
          </a:xfrm>
          <a:prstGeom prst="roundRect">
            <a:avLst/>
          </a:prstGeom>
          <a:solidFill>
            <a:schemeClr val="bg2">
              <a:lumMod val="40000"/>
              <a:lumOff val="60000"/>
            </a:schemeClr>
          </a:solidFill>
          <a:ln w="19050" cap="flat" cmpd="sng" algn="ctr">
            <a:solidFill>
              <a:schemeClr val="tx1"/>
            </a:solidFill>
            <a:prstDash val="solid"/>
          </a:ln>
          <a:effectLst/>
        </p:spPr>
        <p:txBody>
          <a:bodyPr lIns="25718" tIns="34289" rIns="25718" bIns="34289" anchor="ctr"/>
          <a:lstStyle/>
          <a:p>
            <a:pPr marL="0" marR="0" lvl="0" indent="0" algn="ctr" defTabSz="514337" rtl="0" eaLnBrk="0" fontAlgn="auto" latinLnBrk="0" hangingPunct="0">
              <a:lnSpc>
                <a:spcPct val="100000"/>
              </a:lnSpc>
              <a:spcBef>
                <a:spcPts val="0"/>
              </a:spcBef>
              <a:spcAft>
                <a:spcPts val="0"/>
              </a:spcAft>
              <a:buClrTx/>
              <a:buSzTx/>
              <a:buFontTx/>
              <a:buNone/>
              <a:tabLst/>
              <a:defRPr/>
            </a:pPr>
            <a:r>
              <a:rPr kumimoji="0" lang="nl-BE" sz="1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Cohort 2: High risk </a:t>
            </a:r>
            <a:r>
              <a:rPr kumimoji="0" lang="nl-BE"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based </a:t>
            </a:r>
          </a:p>
          <a:p>
            <a:pPr marL="0" marR="0" lvl="0" indent="0" algn="ctr" defTabSz="514337" rtl="0" eaLnBrk="0" fontAlgn="auto" latinLnBrk="0" hangingPunct="0">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on </a:t>
            </a:r>
            <a:r>
              <a:rPr kumimoji="0" lang="nl-BE" sz="1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Ki-67</a:t>
            </a:r>
          </a:p>
          <a:p>
            <a:pPr marL="0" marR="0" lvl="0" indent="-182880" algn="l" defTabSz="514325"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1-3 ALN and</a:t>
            </a:r>
          </a:p>
          <a:p>
            <a:pPr marL="0" marR="0" lvl="0" indent="-182880" algn="l" defTabSz="514325"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Ki-67 ≥20% and</a:t>
            </a:r>
          </a:p>
          <a:p>
            <a:pPr marL="182880" marR="0" lvl="0" indent="-182880" algn="l" defTabSz="514325"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nl-BE" sz="12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Grade 1-2 and tumor size  &lt;5 cm</a:t>
            </a:r>
          </a:p>
        </p:txBody>
      </p:sp>
      <p:cxnSp>
        <p:nvCxnSpPr>
          <p:cNvPr id="75" name="Connector: Elbow 74">
            <a:extLst>
              <a:ext uri="{FF2B5EF4-FFF2-40B4-BE49-F238E27FC236}">
                <a16:creationId xmlns:a16="http://schemas.microsoft.com/office/drawing/2014/main" id="{363D362F-D632-6F19-6936-CC17C7DC3473}"/>
              </a:ext>
            </a:extLst>
          </p:cNvPr>
          <p:cNvCxnSpPr>
            <a:cxnSpLocks/>
          </p:cNvCxnSpPr>
          <p:nvPr/>
        </p:nvCxnSpPr>
        <p:spPr>
          <a:xfrm>
            <a:off x="5767213" y="3608893"/>
            <a:ext cx="413162" cy="378102"/>
          </a:xfrm>
          <a:prstGeom prst="bentConnector3">
            <a:avLst>
              <a:gd name="adj1" fmla="val 1587"/>
            </a:avLst>
          </a:prstGeom>
          <a:noFill/>
          <a:ln w="19050" cap="flat" cmpd="sng" algn="ctr">
            <a:solidFill>
              <a:schemeClr val="bg1">
                <a:lumMod val="50000"/>
              </a:schemeClr>
            </a:solidFill>
            <a:prstDash val="solid"/>
            <a:tailEnd type="triangle"/>
          </a:ln>
          <a:effectLst/>
        </p:spPr>
      </p:cxnSp>
      <p:cxnSp>
        <p:nvCxnSpPr>
          <p:cNvPr id="76" name="Connector: Elbow 75">
            <a:extLst>
              <a:ext uri="{FF2B5EF4-FFF2-40B4-BE49-F238E27FC236}">
                <a16:creationId xmlns:a16="http://schemas.microsoft.com/office/drawing/2014/main" id="{35A66DC4-1852-9469-01F2-130AAD530CA9}"/>
              </a:ext>
            </a:extLst>
          </p:cNvPr>
          <p:cNvCxnSpPr>
            <a:cxnSpLocks/>
          </p:cNvCxnSpPr>
          <p:nvPr/>
        </p:nvCxnSpPr>
        <p:spPr>
          <a:xfrm rot="5400000" flipH="1" flipV="1">
            <a:off x="5741728" y="2813860"/>
            <a:ext cx="461978" cy="415316"/>
          </a:xfrm>
          <a:prstGeom prst="bentConnector2">
            <a:avLst/>
          </a:prstGeom>
          <a:noFill/>
          <a:ln w="19050" cap="flat" cmpd="sng" algn="ctr">
            <a:solidFill>
              <a:schemeClr val="bg1">
                <a:lumMod val="50000"/>
              </a:schemeClr>
            </a:solidFill>
            <a:prstDash val="solid"/>
            <a:tailEnd type="triangle"/>
          </a:ln>
          <a:effectLst/>
        </p:spPr>
      </p:cxnSp>
      <p:sp>
        <p:nvSpPr>
          <p:cNvPr id="77" name="Rounded Rectangle 2">
            <a:extLst>
              <a:ext uri="{FF2B5EF4-FFF2-40B4-BE49-F238E27FC236}">
                <a16:creationId xmlns:a16="http://schemas.microsoft.com/office/drawing/2014/main" id="{B501B958-EAD6-88B2-1FD0-047AD902A585}"/>
              </a:ext>
            </a:extLst>
          </p:cNvPr>
          <p:cNvSpPr/>
          <p:nvPr/>
        </p:nvSpPr>
        <p:spPr>
          <a:xfrm>
            <a:off x="139904" y="1753180"/>
            <a:ext cx="2123894" cy="3362189"/>
          </a:xfrm>
          <a:prstGeom prst="roundRect">
            <a:avLst/>
          </a:prstGeom>
          <a:solidFill>
            <a:srgbClr val="FFFFFF"/>
          </a:solidFill>
          <a:ln w="19050" cap="flat">
            <a:solidFill>
              <a:schemeClr val="tx1"/>
            </a:solidFill>
            <a:prstDash val="solid"/>
            <a:round/>
          </a:ln>
          <a:effectLst/>
          <a:sp3d/>
        </p:spPr>
        <p:txBody>
          <a:bodyPr rot="0" spcFirstLastPara="1" vertOverflow="overflow" horzOverflow="overflow" vert="horz" wrap="square" lIns="34289" tIns="34289" rIns="34289" bIns="34289" numCol="1" spcCol="50799" rtlCol="0" anchor="ctr">
            <a:spAutoFit/>
          </a:bodyPr>
          <a:lstStyle/>
          <a:p>
            <a:pPr marL="0" marR="0" lvl="0" indent="0" algn="ctr" defTabSz="514337" rtl="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HR+, HER2-, node positive high-risk EBC</a:t>
            </a:r>
          </a:p>
          <a:p>
            <a:pPr marL="0" marR="0" lvl="0" indent="91440" algn="l" defTabSz="514337" rtl="0" eaLnBrk="0" fontAlgn="auto" latinLnBrk="0" hangingPunct="0">
              <a:lnSpc>
                <a:spcPct val="100000"/>
              </a:lnSpc>
              <a:spcBef>
                <a:spcPts val="0"/>
              </a:spcBef>
              <a:spcAft>
                <a:spcPts val="0"/>
              </a:spcAft>
              <a:buClr>
                <a:srgbClr val="D52B1E"/>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Women or men </a:t>
            </a:r>
          </a:p>
          <a:p>
            <a:pPr marL="0" marR="0" lvl="0" indent="91440" algn="l" defTabSz="514337" rtl="0" eaLnBrk="0" fontAlgn="auto" latinLnBrk="0" hangingPunct="0">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Pre-/postmenopausal</a:t>
            </a:r>
          </a:p>
          <a:p>
            <a:pPr marL="0" marR="0" lvl="0" indent="91440" algn="l" defTabSz="514337" rtl="0" eaLnBrk="0" fontAlgn="auto" latinLnBrk="0" hangingPunct="0">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With or without prior neo- and/or adjuvant chemotherapy</a:t>
            </a:r>
          </a:p>
          <a:p>
            <a:pPr marL="0" marR="0" lvl="0" indent="91440" algn="l" defTabSz="514337" rtl="0" eaLnBrk="0" fontAlgn="auto" latinLnBrk="0" hangingPunct="0">
              <a:lnSpc>
                <a:spcPct val="100000"/>
              </a:lnSpc>
              <a:spcBef>
                <a:spcPts val="0"/>
              </a:spcBef>
              <a:spcAft>
                <a:spcPts val="0"/>
              </a:spcAft>
              <a:buClr>
                <a:srgbClr val="D52B1E"/>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No metastatic disease</a:t>
            </a:r>
          </a:p>
          <a:p>
            <a:pPr marL="0" marR="0" lvl="0" indent="91440" algn="l" defTabSz="342900" rtl="0" eaLnBrk="0" fontAlgn="auto" latinLnBrk="0" hangingPunct="0">
              <a:lnSpc>
                <a:spcPct val="100000"/>
              </a:lnSpc>
              <a:spcBef>
                <a:spcPts val="0"/>
              </a:spcBef>
              <a:spcAft>
                <a:spcPts val="0"/>
              </a:spcAft>
              <a:buClr>
                <a:srgbClr val="D52B1E"/>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Maximum of 16 months from surgery to randomization and 12 weeks of ET following the last non-ET</a:t>
            </a:r>
            <a:endParaRPr kumimoji="0" lang="en-GB" sz="1400" b="1" i="0" u="none" strike="noStrike" kern="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
        <p:nvSpPr>
          <p:cNvPr id="79" name="Rectangle 78">
            <a:extLst>
              <a:ext uri="{FF2B5EF4-FFF2-40B4-BE49-F238E27FC236}">
                <a16:creationId xmlns:a16="http://schemas.microsoft.com/office/drawing/2014/main" id="{303D8D5C-FB6D-1C97-8C0D-7EB55368D193}"/>
              </a:ext>
            </a:extLst>
          </p:cNvPr>
          <p:cNvSpPr/>
          <p:nvPr/>
        </p:nvSpPr>
        <p:spPr>
          <a:xfrm>
            <a:off x="6159829" y="1596289"/>
            <a:ext cx="3201750" cy="763073"/>
          </a:xfrm>
          <a:prstGeom prst="rect">
            <a:avLst/>
          </a:prstGeom>
          <a:noFill/>
          <a:ln w="19050" cap="flat" cmpd="sng" algn="ctr">
            <a:solidFill>
              <a:schemeClr val="bg1">
                <a:lumMod val="50000"/>
              </a:schemeClr>
            </a:solidFill>
            <a:prstDash val="solid"/>
          </a:ln>
          <a:effectLst/>
        </p:spPr>
        <p:txBody>
          <a:bodyPr rtlCol="0" anchor="ctr"/>
          <a:lstStyle/>
          <a:p>
            <a:pPr marL="0" marR="0" lvl="0" indent="0" algn="ctr" defTabSz="514325"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On-study treatment period</a:t>
            </a:r>
          </a:p>
          <a:p>
            <a:pPr marL="0" marR="0" lvl="0" indent="0" algn="ctr" defTabSz="514325" rtl="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2 years</a:t>
            </a:r>
            <a:endParaRPr kumimoji="0" lang="nl-BE" sz="1400" b="0"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80" name="Arrow: Pentagon 79">
            <a:extLst>
              <a:ext uri="{FF2B5EF4-FFF2-40B4-BE49-F238E27FC236}">
                <a16:creationId xmlns:a16="http://schemas.microsoft.com/office/drawing/2014/main" id="{32BFDFB0-46D9-7F9F-80C0-97D09F683108}"/>
              </a:ext>
            </a:extLst>
          </p:cNvPr>
          <p:cNvSpPr/>
          <p:nvPr/>
        </p:nvSpPr>
        <p:spPr>
          <a:xfrm>
            <a:off x="9498051" y="2903638"/>
            <a:ext cx="2546296" cy="965266"/>
          </a:xfrm>
          <a:prstGeom prst="homePlate">
            <a:avLst/>
          </a:prstGeom>
          <a:noFill/>
          <a:ln w="19050" cap="flat" cmpd="sng" algn="ctr">
            <a:solidFill>
              <a:schemeClr val="bg1">
                <a:lumMod val="50000"/>
              </a:schemeClr>
            </a:solidFill>
            <a:prstDash val="solid"/>
          </a:ln>
          <a:effectLst/>
        </p:spPr>
        <p:txBody>
          <a:bodyPr rtlCol="0" anchor="ctr"/>
          <a:lstStyle/>
          <a:p>
            <a:pPr marL="0" marR="0" lvl="0" indent="0" algn="ctr" defTabSz="514337"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panose="020B0604020202020204" pitchFamily="34" charset="0"/>
              </a:rPr>
              <a:t>Follow-up period</a:t>
            </a:r>
          </a:p>
          <a:p>
            <a:pPr marL="0" marR="0" lvl="0" indent="0" algn="ctr" defTabSz="514337" rtl="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a:rPr>
              <a:t>Endocrine Therapy</a:t>
            </a:r>
          </a:p>
          <a:p>
            <a:pPr marL="0" marR="0" lvl="0" indent="0" algn="ctr" defTabSz="514337" rtl="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Tahoma"/>
                <a:cs typeface="Arial" panose="020B0604020202020204" pitchFamily="34" charset="0"/>
                <a:sym typeface="Arial"/>
              </a:rPr>
              <a:t>3-8 years as clinically indicated</a:t>
            </a:r>
          </a:p>
        </p:txBody>
      </p:sp>
      <p:sp>
        <p:nvSpPr>
          <p:cNvPr id="81" name="Rounded Rectangle 9">
            <a:extLst>
              <a:ext uri="{FF2B5EF4-FFF2-40B4-BE49-F238E27FC236}">
                <a16:creationId xmlns:a16="http://schemas.microsoft.com/office/drawing/2014/main" id="{922D1EAD-A4D4-BC7D-46D8-3E9EEB0E2C3E}"/>
              </a:ext>
            </a:extLst>
          </p:cNvPr>
          <p:cNvSpPr/>
          <p:nvPr/>
        </p:nvSpPr>
        <p:spPr bwMode="auto">
          <a:xfrm>
            <a:off x="6159827" y="2431074"/>
            <a:ext cx="3201751" cy="869006"/>
          </a:xfrm>
          <a:prstGeom prst="roundRect">
            <a:avLst/>
          </a:prstGeom>
          <a:solidFill>
            <a:srgbClr val="D52B1E"/>
          </a:solidFill>
          <a:ln w="9525" cap="flat" cmpd="sng" algn="ctr">
            <a:solidFill>
              <a:srgbClr val="C0504D">
                <a:shade val="95000"/>
                <a:satMod val="105000"/>
              </a:srgbClr>
            </a:solidFill>
            <a:prstDash val="solid"/>
          </a:ln>
          <a:effectLst/>
        </p:spPr>
        <p:txBody>
          <a:bodyPr lIns="25718" tIns="34289" rIns="25718" bIns="34289" anchor="ctr"/>
          <a:lstStyle/>
          <a:p>
            <a:pPr marL="0" marR="0" lvl="0" indent="0" algn="ctr" defTabSz="514325" rtl="0" eaLnBrk="0" fontAlgn="base" latinLnBrk="0" hangingPunct="0">
              <a:lnSpc>
                <a:spcPct val="100000"/>
              </a:lnSpc>
              <a:spcBef>
                <a:spcPct val="0"/>
              </a:spcBef>
              <a:spcAft>
                <a:spcPct val="0"/>
              </a:spcAft>
              <a:buClrTx/>
              <a:buSzTx/>
              <a:buFontTx/>
              <a:buNone/>
              <a:tabLst/>
              <a:defRPr/>
            </a:pPr>
            <a:r>
              <a:rPr kumimoji="0" lang="nl-BE"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Abemaciclib </a:t>
            </a:r>
          </a:p>
          <a:p>
            <a:pPr marL="0" marR="0" lvl="0" indent="0" algn="ctr" defTabSz="514325"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(150mg twice daily)</a:t>
            </a:r>
          </a:p>
          <a:p>
            <a:pPr marL="0" marR="0" lvl="0" indent="0" algn="ctr" defTabSz="514325" rtl="0" eaLnBrk="0" fontAlgn="base" latinLnBrk="0" hangingPunct="0">
              <a:lnSpc>
                <a:spcPct val="100000"/>
              </a:lnSpc>
              <a:spcBef>
                <a:spcPct val="0"/>
              </a:spcBef>
              <a:spcAft>
                <a:spcPct val="0"/>
              </a:spcAft>
              <a:buClrTx/>
              <a:buSzTx/>
              <a:buFontTx/>
              <a:buNone/>
              <a:tabLst/>
              <a:defRPr/>
            </a:pPr>
            <a:r>
              <a:rPr kumimoji="0" lang="nl-BE"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a:t>
            </a:r>
          </a:p>
          <a:p>
            <a:pPr marL="0" marR="0" lvl="0" indent="0" algn="ctr" defTabSz="514325" rtl="0" eaLnBrk="0" fontAlgn="base" latinLnBrk="0" hangingPunct="0">
              <a:lnSpc>
                <a:spcPct val="100000"/>
              </a:lnSpc>
              <a:spcBef>
                <a:spcPct val="0"/>
              </a:spcBef>
              <a:spcAft>
                <a:spcPct val="0"/>
              </a:spcAft>
              <a:buClrTx/>
              <a:buSzTx/>
              <a:buFontTx/>
              <a:buNone/>
              <a:tabLst/>
              <a:defRPr/>
            </a:pPr>
            <a:r>
              <a:rPr kumimoji="0" lang="nl-BE"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Endocrine Therapy: AI or tamoxifen </a:t>
            </a:r>
          </a:p>
        </p:txBody>
      </p:sp>
      <p:sp>
        <p:nvSpPr>
          <p:cNvPr id="82" name="Rounded Rectangle 10">
            <a:extLst>
              <a:ext uri="{FF2B5EF4-FFF2-40B4-BE49-F238E27FC236}">
                <a16:creationId xmlns:a16="http://schemas.microsoft.com/office/drawing/2014/main" id="{3E855FF2-2972-65DC-843C-6FC6FD34C24B}"/>
              </a:ext>
            </a:extLst>
          </p:cNvPr>
          <p:cNvSpPr/>
          <p:nvPr/>
        </p:nvSpPr>
        <p:spPr bwMode="auto">
          <a:xfrm>
            <a:off x="6180375" y="3521681"/>
            <a:ext cx="3201752" cy="868680"/>
          </a:xfrm>
          <a:prstGeom prst="roundRect">
            <a:avLst/>
          </a:prstGeom>
          <a:solidFill>
            <a:srgbClr val="002060"/>
          </a:solidFill>
          <a:ln w="9525" cap="flat" cmpd="sng" algn="ctr">
            <a:solidFill>
              <a:sysClr val="windowText" lastClr="000000">
                <a:shade val="95000"/>
                <a:satMod val="105000"/>
              </a:sysClr>
            </a:solidFill>
            <a:prstDash val="solid"/>
          </a:ln>
          <a:effectLst/>
        </p:spPr>
        <p:txBody>
          <a:bodyPr lIns="25718" tIns="34289" rIns="25718" bIns="34289" anchor="ctr"/>
          <a:lstStyle/>
          <a:p>
            <a:pPr marL="0" marR="0" lvl="0" indent="0" algn="ctr" defTabSz="514325" rtl="0" eaLnBrk="0" fontAlgn="base" latinLnBrk="0" hangingPunct="0">
              <a:lnSpc>
                <a:spcPct val="100000"/>
              </a:lnSpc>
              <a:spcBef>
                <a:spcPct val="0"/>
              </a:spcBef>
              <a:spcAft>
                <a:spcPct val="0"/>
              </a:spcAft>
              <a:buClrTx/>
              <a:buSzTx/>
              <a:buFontTx/>
              <a:buNone/>
              <a:tabLst/>
              <a:defRPr/>
            </a:pPr>
            <a:r>
              <a:rPr kumimoji="0" lang="nl-BE" sz="1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rPr>
              <a:t>Endocrine Therapy: AI or tamoxifen</a:t>
            </a:r>
            <a:endParaRPr kumimoji="0" lang="nl-BE" sz="14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
        <p:nvSpPr>
          <p:cNvPr id="3" name="Rectangle: Rounded Corners 2">
            <a:extLst>
              <a:ext uri="{FF2B5EF4-FFF2-40B4-BE49-F238E27FC236}">
                <a16:creationId xmlns:a16="http://schemas.microsoft.com/office/drawing/2014/main" id="{89AECAC7-61EC-78C6-D4C2-CCA8ED8D1C46}"/>
              </a:ext>
            </a:extLst>
          </p:cNvPr>
          <p:cNvSpPr/>
          <p:nvPr/>
        </p:nvSpPr>
        <p:spPr>
          <a:xfrm>
            <a:off x="5041100" y="4453804"/>
            <a:ext cx="7010996" cy="497588"/>
          </a:xfrm>
          <a:prstGeom prst="roundRect">
            <a:avLst/>
          </a:prstGeom>
          <a:noFill/>
          <a:ln w="19050" cap="flat" cmpd="sng" algn="ctr">
            <a:solidFill>
              <a:srgbClr val="263F6A"/>
            </a:solidFill>
            <a:prstDash val="solid"/>
          </a:ln>
          <a:effectLst/>
        </p:spPr>
        <p:txBody>
          <a:bodyPr lIns="51435" tIns="25718" rIns="51435" bIns="25718" rtlCol="0" anchor="ctr"/>
          <a:lstStyle/>
          <a:p>
            <a:pPr marL="0" marR="0" lvl="0" indent="0" algn="l" defTabSz="514325"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Primary Objective</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 IDFS</a:t>
            </a:r>
          </a:p>
          <a:p>
            <a:pPr marL="0" marR="0" lvl="0" indent="0" algn="l" defTabSz="514325"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Secondary Objectives</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sym typeface="Arial" panose="020B0604020202020204" pitchFamily="34" charset="0"/>
              </a:rPr>
              <a:t>: IDFS in high Ki-67 populations, DRFS, OS, Safety, PK, PRO</a:t>
            </a:r>
          </a:p>
        </p:txBody>
      </p:sp>
      <p:grpSp>
        <p:nvGrpSpPr>
          <p:cNvPr id="78" name="Group 77">
            <a:extLst>
              <a:ext uri="{FF2B5EF4-FFF2-40B4-BE49-F238E27FC236}">
                <a16:creationId xmlns:a16="http://schemas.microsoft.com/office/drawing/2014/main" id="{46E89BD8-9F8B-27A3-1EFD-FBD3CFA8EA20}"/>
              </a:ext>
            </a:extLst>
          </p:cNvPr>
          <p:cNvGrpSpPr/>
          <p:nvPr/>
        </p:nvGrpSpPr>
        <p:grpSpPr>
          <a:xfrm>
            <a:off x="2270987" y="2741798"/>
            <a:ext cx="303254" cy="1310175"/>
            <a:chOff x="2444163" y="3373955"/>
            <a:chExt cx="587164" cy="739941"/>
          </a:xfrm>
        </p:grpSpPr>
        <p:cxnSp>
          <p:nvCxnSpPr>
            <p:cNvPr id="71" name="Straight Arrow Connector 70">
              <a:extLst>
                <a:ext uri="{FF2B5EF4-FFF2-40B4-BE49-F238E27FC236}">
                  <a16:creationId xmlns:a16="http://schemas.microsoft.com/office/drawing/2014/main" id="{4525CB7C-BE9B-B3B6-E3AA-A6B0C8007CDC}"/>
                </a:ext>
              </a:extLst>
            </p:cNvPr>
            <p:cNvCxnSpPr>
              <a:cxnSpLocks/>
            </p:cNvCxnSpPr>
            <p:nvPr/>
          </p:nvCxnSpPr>
          <p:spPr>
            <a:xfrm>
              <a:off x="2444585" y="3749920"/>
              <a:ext cx="586742" cy="363976"/>
            </a:xfrm>
            <a:prstGeom prst="straightConnector1">
              <a:avLst/>
            </a:prstGeom>
            <a:noFill/>
            <a:ln w="19050" cap="flat">
              <a:solidFill>
                <a:schemeClr val="bg1">
                  <a:lumMod val="50000"/>
                </a:schemeClr>
              </a:solidFill>
              <a:prstDash val="solid"/>
              <a:round/>
              <a:tailEnd type="triangle"/>
            </a:ln>
            <a:effectLst/>
            <a:sp3d/>
          </p:spPr>
        </p:cxnSp>
        <p:cxnSp>
          <p:nvCxnSpPr>
            <p:cNvPr id="20" name="Straight Arrow Connector 19">
              <a:extLst>
                <a:ext uri="{FF2B5EF4-FFF2-40B4-BE49-F238E27FC236}">
                  <a16:creationId xmlns:a16="http://schemas.microsoft.com/office/drawing/2014/main" id="{62722626-23A6-4557-92EC-A1FED0302627}"/>
                </a:ext>
              </a:extLst>
            </p:cNvPr>
            <p:cNvCxnSpPr>
              <a:cxnSpLocks/>
            </p:cNvCxnSpPr>
            <p:nvPr/>
          </p:nvCxnSpPr>
          <p:spPr>
            <a:xfrm flipV="1">
              <a:off x="2444163" y="3373955"/>
              <a:ext cx="586742" cy="363976"/>
            </a:xfrm>
            <a:prstGeom prst="straightConnector1">
              <a:avLst/>
            </a:prstGeom>
            <a:noFill/>
            <a:ln w="19050" cap="flat">
              <a:solidFill>
                <a:schemeClr val="bg1">
                  <a:lumMod val="50000"/>
                </a:schemeClr>
              </a:solidFill>
              <a:prstDash val="solid"/>
              <a:round/>
              <a:tailEnd type="triangle"/>
            </a:ln>
            <a:effectLst/>
            <a:sp3d/>
          </p:spPr>
        </p:cxnSp>
      </p:grpSp>
      <p:graphicFrame>
        <p:nvGraphicFramePr>
          <p:cNvPr id="7" name="Chart 6">
            <a:extLst>
              <a:ext uri="{FF2B5EF4-FFF2-40B4-BE49-F238E27FC236}">
                <a16:creationId xmlns:a16="http://schemas.microsoft.com/office/drawing/2014/main" id="{BFAD8E19-DD75-E104-40CC-247601DB7EB2}"/>
              </a:ext>
            </a:extLst>
          </p:cNvPr>
          <p:cNvGraphicFramePr>
            <a:graphicFrameLocks noGrp="1" noDrilldown="1" noMove="1" noResize="1"/>
          </p:cNvGraphicFramePr>
          <p:nvPr/>
        </p:nvGraphicFramePr>
        <p:xfrm>
          <a:off x="8361815" y="4877243"/>
          <a:ext cx="3520322" cy="247234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56701C13-0932-14B9-4EB8-2C8A5FDE424E}"/>
              </a:ext>
            </a:extLst>
          </p:cNvPr>
          <p:cNvSpPr>
            <a:spLocks noGrp="1" noRot="1" noMove="1" noResize="1" noEditPoints="1" noAdjustHandles="1" noChangeArrowheads="1" noChangeShapeType="1"/>
          </p:cNvSpPr>
          <p:nvPr/>
        </p:nvSpPr>
        <p:spPr>
          <a:xfrm>
            <a:off x="8285054" y="5105845"/>
            <a:ext cx="3155580" cy="1646938"/>
          </a:xfrm>
          <a:prstGeom prst="roundRect">
            <a:avLst/>
          </a:prstGeom>
          <a:noFill/>
          <a:ln>
            <a:solidFill>
              <a:srgbClr val="263F6A"/>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569690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7" grpId="0">
        <p:bldAsOne/>
      </p:bldGraphic>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3CA666F8-A508-FCB6-0AB8-0A431EA84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991" y="1216054"/>
            <a:ext cx="7705855" cy="4687151"/>
          </a:xfrm>
          <a:prstGeom prst="rect">
            <a:avLst/>
          </a:prstGeom>
        </p:spPr>
      </p:pic>
      <p:sp>
        <p:nvSpPr>
          <p:cNvPr id="2" name="Title 1"/>
          <p:cNvSpPr>
            <a:spLocks noGrp="1"/>
          </p:cNvSpPr>
          <p:nvPr>
            <p:ph type="title"/>
          </p:nvPr>
        </p:nvSpPr>
        <p:spPr>
          <a:xfrm>
            <a:off x="260087" y="260167"/>
            <a:ext cx="11331838" cy="1069118"/>
          </a:xfrm>
        </p:spPr>
        <p:txBody>
          <a:bodyPr/>
          <a:lstStyle/>
          <a:p>
            <a:r>
              <a:rPr lang="en-US" b="1">
                <a:solidFill>
                  <a:schemeClr val="tx1"/>
                </a:solidFill>
                <a:latin typeface="Arial" panose="020B0604020202020204" pitchFamily="34" charset="0"/>
                <a:cs typeface="Arial" panose="020B0604020202020204" pitchFamily="34" charset="0"/>
              </a:rPr>
              <a:t>IDFS Benefit in ITT Persists Beyond Completion of Abemaciclib </a:t>
            </a:r>
          </a:p>
        </p:txBody>
      </p:sp>
      <p:sp>
        <p:nvSpPr>
          <p:cNvPr id="4" name="TextBox 3">
            <a:extLst>
              <a:ext uri="{FF2B5EF4-FFF2-40B4-BE49-F238E27FC236}">
                <a16:creationId xmlns:a16="http://schemas.microsoft.com/office/drawing/2014/main" id="{8297218A-43DE-BB6F-0CA1-A68CD914552D}"/>
              </a:ext>
            </a:extLst>
          </p:cNvPr>
          <p:cNvSpPr txBox="1">
            <a:spLocks/>
          </p:cNvSpPr>
          <p:nvPr/>
        </p:nvSpPr>
        <p:spPr>
          <a:xfrm>
            <a:off x="609600" y="6050580"/>
            <a:ext cx="10972800" cy="534190"/>
          </a:xfrm>
          <a:prstGeom prst="roundRect">
            <a:avLst/>
          </a:prstGeom>
          <a:solidFill>
            <a:schemeClr val="bg1">
              <a:lumMod val="95000"/>
            </a:schemeClr>
          </a:solidFill>
          <a:ln w="19050">
            <a:solidFill>
              <a:schemeClr val="tx1"/>
            </a:solidFill>
          </a:ln>
          <a:effectLst/>
        </p:spPr>
        <p:style>
          <a:lnRef idx="1">
            <a:schemeClr val="dk1"/>
          </a:lnRef>
          <a:fillRef idx="2">
            <a:schemeClr val="dk1"/>
          </a:fillRef>
          <a:effectRef idx="1">
            <a:schemeClr val="dk1"/>
          </a:effectRef>
          <a:fontRef idx="minor">
            <a:schemeClr val="dk1"/>
          </a:fontRef>
        </p:style>
        <p:txBody>
          <a:bodyPr wrap="square" lIns="51435" tIns="25718" rIns="51435" bIns="25718" rtlCol="0" anchor="t">
            <a:spAutoFit/>
          </a:bodyPr>
          <a:lstStyle/>
          <a:p>
            <a:pPr marL="0" marR="0" lvl="0" indent="0" algn="ctr" defTabSz="51432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rPr>
              <a:t>33.6% reduction in the risk of developing an IDFS event with an increase in absolute </a:t>
            </a:r>
          </a:p>
          <a:p>
            <a:pPr marL="0" marR="0" lvl="0" indent="0" algn="ctr" defTabSz="51432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rPr>
              <a:t>benefit in IDFS 4-year rates (6.4%) compared to 2-and 3-year IDFS rates (2.8% and 4.8% respectively) </a:t>
            </a:r>
          </a:p>
        </p:txBody>
      </p:sp>
      <p:graphicFrame>
        <p:nvGraphicFramePr>
          <p:cNvPr id="3" name="Table 5">
            <a:extLst>
              <a:ext uri="{FF2B5EF4-FFF2-40B4-BE49-F238E27FC236}">
                <a16:creationId xmlns:a16="http://schemas.microsoft.com/office/drawing/2014/main" id="{2BE6A8F2-E28C-44C6-510E-09C478B4A4F9}"/>
              </a:ext>
            </a:extLst>
          </p:cNvPr>
          <p:cNvGraphicFramePr>
            <a:graphicFrameLocks noGrp="1"/>
          </p:cNvGraphicFramePr>
          <p:nvPr/>
        </p:nvGraphicFramePr>
        <p:xfrm>
          <a:off x="8310628" y="2750217"/>
          <a:ext cx="3281297" cy="1328928"/>
        </p:xfrm>
        <a:graphic>
          <a:graphicData uri="http://schemas.openxmlformats.org/drawingml/2006/table">
            <a:tbl>
              <a:tblPr firstRow="1" bandRow="1">
                <a:tableStyleId>{5C22544A-7EE6-4342-B048-85BDC9FD1C3A}</a:tableStyleId>
              </a:tblPr>
              <a:tblGrid>
                <a:gridCol w="1917780">
                  <a:extLst>
                    <a:ext uri="{9D8B030D-6E8A-4147-A177-3AD203B41FA5}">
                      <a16:colId xmlns:a16="http://schemas.microsoft.com/office/drawing/2014/main" val="34984923"/>
                    </a:ext>
                  </a:extLst>
                </a:gridCol>
                <a:gridCol w="1363517">
                  <a:extLst>
                    <a:ext uri="{9D8B030D-6E8A-4147-A177-3AD203B41FA5}">
                      <a16:colId xmlns:a16="http://schemas.microsoft.com/office/drawing/2014/main" val="1194174774"/>
                    </a:ext>
                  </a:extLst>
                </a:gridCol>
              </a:tblGrid>
              <a:tr h="2185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a:ln>
                            <a:noFill/>
                          </a:ln>
                          <a:solidFill>
                            <a:schemeClr val="tx1"/>
                          </a:solidFill>
                          <a:effectLst/>
                          <a:latin typeface="Arial "/>
                          <a:ea typeface="Arial Unicode MS"/>
                          <a:cs typeface="Arial" panose="020B0604020202020204" pitchFamily="34" charset="0"/>
                        </a:rPr>
                        <a:t>Number of IDFS events</a:t>
                      </a:r>
                    </a:p>
                  </a:txBody>
                  <a:tcPr marL="68580" marR="68580" marT="34290" marB="1371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644629591"/>
                  </a:ext>
                </a:extLst>
              </a:tr>
              <a:tr h="182618">
                <a:tc>
                  <a:txBody>
                    <a:bodyPr/>
                    <a:lstStyle/>
                    <a:p>
                      <a:pPr algn="ctr">
                        <a:lnSpc>
                          <a:spcPct val="100000"/>
                        </a:lnSpc>
                      </a:pPr>
                      <a:r>
                        <a:rPr lang="en-US" sz="1600" b="1" u="none">
                          <a:solidFill>
                            <a:srgbClr val="D52B1E"/>
                          </a:solidFill>
                          <a:latin typeface="Arial "/>
                          <a:cs typeface="Arial" panose="020B0604020202020204" pitchFamily="34" charset="0"/>
                        </a:rPr>
                        <a:t>Abemaciclib + ET</a:t>
                      </a:r>
                    </a:p>
                  </a:txBody>
                  <a:tcPr marL="68580" marR="68580" marT="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algn="ctr">
                        <a:lnSpc>
                          <a:spcPct val="100000"/>
                        </a:lnSpc>
                      </a:pPr>
                      <a:r>
                        <a:rPr lang="en-US" sz="1600" b="1">
                          <a:solidFill>
                            <a:srgbClr val="263F6A"/>
                          </a:solidFill>
                          <a:latin typeface="Arial "/>
                          <a:cs typeface="Arial" panose="020B0604020202020204" pitchFamily="34" charset="0"/>
                        </a:rPr>
                        <a:t>ET Alone</a:t>
                      </a:r>
                    </a:p>
                  </a:txBody>
                  <a:tcPr marL="68580" marR="68580" marT="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2890777259"/>
                  </a:ext>
                </a:extLst>
              </a:tr>
              <a:tr h="192890">
                <a:tc>
                  <a:txBody>
                    <a:bodyPr/>
                    <a:lstStyle/>
                    <a:p>
                      <a:pPr algn="ctr">
                        <a:lnSpc>
                          <a:spcPct val="100000"/>
                        </a:lnSpc>
                      </a:pPr>
                      <a:r>
                        <a:rPr lang="en-US" sz="1600" b="1">
                          <a:solidFill>
                            <a:srgbClr val="D52B1E"/>
                          </a:solidFill>
                          <a:latin typeface="Arial "/>
                          <a:cs typeface="Arial" panose="020B0604020202020204" pitchFamily="34" charset="0"/>
                        </a:rPr>
                        <a:t>336</a:t>
                      </a:r>
                    </a:p>
                  </a:txBody>
                  <a:tcPr marL="68580" marR="68580" marT="0" marB="13716"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a:solidFill>
                            <a:srgbClr val="263F6A"/>
                          </a:solidFill>
                          <a:latin typeface="Arial "/>
                          <a:cs typeface="Arial" panose="020B0604020202020204" pitchFamily="34" charset="0"/>
                        </a:rPr>
                        <a:t>499</a:t>
                      </a:r>
                    </a:p>
                  </a:txBody>
                  <a:tcPr marL="68580" marR="68580" marT="0" marB="13716"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539727"/>
                  </a:ext>
                </a:extLst>
              </a:tr>
              <a:tr h="401188">
                <a:tc gridSpan="2">
                  <a:txBody>
                    <a:bodyPr/>
                    <a:lstStyle/>
                    <a:p>
                      <a:pPr algn="ctr">
                        <a:lnSpc>
                          <a:spcPct val="100000"/>
                        </a:lnSpc>
                      </a:pPr>
                      <a:r>
                        <a:rPr lang="en-US" sz="1600" b="1" dirty="0">
                          <a:solidFill>
                            <a:schemeClr val="bg1"/>
                          </a:solidFill>
                          <a:latin typeface="Arial "/>
                          <a:cs typeface="Arial" panose="020B0604020202020204" pitchFamily="34" charset="0"/>
                        </a:rPr>
                        <a:t>HR (95% CI): 0.664 (0.578, 0.762)</a:t>
                      </a:r>
                    </a:p>
                    <a:p>
                      <a:pPr algn="ctr">
                        <a:lnSpc>
                          <a:spcPct val="100000"/>
                        </a:lnSpc>
                      </a:pPr>
                      <a:r>
                        <a:rPr lang="en-US" sz="1600" b="0" dirty="0">
                          <a:solidFill>
                            <a:schemeClr val="bg1"/>
                          </a:solidFill>
                          <a:latin typeface="Arial "/>
                          <a:cs typeface="Arial" panose="020B0604020202020204" pitchFamily="34" charset="0"/>
                        </a:rPr>
                        <a:t>Nominal p &lt; 0.0001</a:t>
                      </a:r>
                    </a:p>
                  </a:txBody>
                  <a:tcPr marL="68580" marR="68580" marT="13716" marB="3429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52B1E"/>
                    </a:solidFill>
                  </a:tcPr>
                </a:tc>
                <a:tc hMerge="1">
                  <a:txBody>
                    <a:bodyPr/>
                    <a:lstStyle/>
                    <a:p>
                      <a:endParaRPr lang="en-US"/>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4290918817"/>
                  </a:ext>
                </a:extLst>
              </a:tr>
            </a:tbl>
          </a:graphicData>
        </a:graphic>
      </p:graphicFrame>
    </p:spTree>
    <p:extLst>
      <p:ext uri="{BB962C8B-B14F-4D97-AF65-F5344CB8AC3E}">
        <p14:creationId xmlns:p14="http://schemas.microsoft.com/office/powerpoint/2010/main" val="2596559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596E-6214-9D7F-E8B2-93BE60948B70}"/>
              </a:ext>
            </a:extLst>
          </p:cNvPr>
          <p:cNvSpPr>
            <a:spLocks noGrp="1"/>
          </p:cNvSpPr>
          <p:nvPr>
            <p:ph type="title"/>
          </p:nvPr>
        </p:nvSpPr>
        <p:spPr>
          <a:xfrm>
            <a:off x="248193" y="293765"/>
            <a:ext cx="10860445" cy="994172"/>
          </a:xfrm>
        </p:spPr>
        <p:txBody>
          <a:bodyPr/>
          <a:lstStyle/>
          <a:p>
            <a:r>
              <a:rPr lang="en-US" b="1">
                <a:solidFill>
                  <a:schemeClr val="tx1"/>
                </a:solidFill>
                <a:latin typeface="Arial"/>
                <a:cs typeface="Arial"/>
              </a:rPr>
              <a:t>Ki-67 is Prognostic, but Not Predictive of </a:t>
            </a:r>
            <a:r>
              <a:rPr lang="en-US" b="1" err="1">
                <a:solidFill>
                  <a:schemeClr val="tx1"/>
                </a:solidFill>
                <a:latin typeface="Arial"/>
                <a:cs typeface="Arial"/>
              </a:rPr>
              <a:t>Abemaciclib</a:t>
            </a:r>
            <a:r>
              <a:rPr lang="en-US" b="1">
                <a:solidFill>
                  <a:schemeClr val="tx1"/>
                </a:solidFill>
                <a:latin typeface="Arial"/>
                <a:cs typeface="Arial"/>
              </a:rPr>
              <a:t> Benefit</a:t>
            </a:r>
          </a:p>
        </p:txBody>
      </p:sp>
      <p:pic>
        <p:nvPicPr>
          <p:cNvPr id="10" name="Picture 9" descr="Chart, line chart&#10;&#10;Description automatically generated">
            <a:extLst>
              <a:ext uri="{FF2B5EF4-FFF2-40B4-BE49-F238E27FC236}">
                <a16:creationId xmlns:a16="http://schemas.microsoft.com/office/drawing/2014/main" id="{1805E66E-6CAC-DEA7-1224-0834E8A6EB8A}"/>
              </a:ext>
            </a:extLst>
          </p:cNvPr>
          <p:cNvPicPr>
            <a:picLocks noChangeAspect="1"/>
          </p:cNvPicPr>
          <p:nvPr/>
        </p:nvPicPr>
        <p:blipFill>
          <a:blip r:embed="rId3"/>
          <a:stretch>
            <a:fillRect/>
          </a:stretch>
        </p:blipFill>
        <p:spPr>
          <a:xfrm>
            <a:off x="183254" y="1307592"/>
            <a:ext cx="7274822" cy="4823128"/>
          </a:xfrm>
          <a:prstGeom prst="rect">
            <a:avLst/>
          </a:prstGeom>
        </p:spPr>
      </p:pic>
      <p:graphicFrame>
        <p:nvGraphicFramePr>
          <p:cNvPr id="11" name="Table 10">
            <a:extLst>
              <a:ext uri="{FF2B5EF4-FFF2-40B4-BE49-F238E27FC236}">
                <a16:creationId xmlns:a16="http://schemas.microsoft.com/office/drawing/2014/main" id="{18B4F744-609B-D975-9B92-8871980A205F}"/>
              </a:ext>
            </a:extLst>
          </p:cNvPr>
          <p:cNvGraphicFramePr>
            <a:graphicFrameLocks noGrp="1"/>
          </p:cNvGraphicFramePr>
          <p:nvPr/>
        </p:nvGraphicFramePr>
        <p:xfrm>
          <a:off x="7364963" y="2000250"/>
          <a:ext cx="4643783" cy="2857500"/>
        </p:xfrm>
        <a:graphic>
          <a:graphicData uri="http://schemas.openxmlformats.org/drawingml/2006/table">
            <a:tbl>
              <a:tblPr firstRow="1" firstCol="1" bandRow="1">
                <a:tableStyleId>{21E4AEA4-8DFA-4A89-87EB-49C32662AFE0}</a:tableStyleId>
              </a:tblPr>
              <a:tblGrid>
                <a:gridCol w="1242269">
                  <a:extLst>
                    <a:ext uri="{9D8B030D-6E8A-4147-A177-3AD203B41FA5}">
                      <a16:colId xmlns:a16="http://schemas.microsoft.com/office/drawing/2014/main" val="59480682"/>
                    </a:ext>
                  </a:extLst>
                </a:gridCol>
                <a:gridCol w="889711">
                  <a:extLst>
                    <a:ext uri="{9D8B030D-6E8A-4147-A177-3AD203B41FA5}">
                      <a16:colId xmlns:a16="http://schemas.microsoft.com/office/drawing/2014/main" val="778938858"/>
                    </a:ext>
                  </a:extLst>
                </a:gridCol>
                <a:gridCol w="109846">
                  <a:extLst>
                    <a:ext uri="{9D8B030D-6E8A-4147-A177-3AD203B41FA5}">
                      <a16:colId xmlns:a16="http://schemas.microsoft.com/office/drawing/2014/main" val="2060159907"/>
                    </a:ext>
                  </a:extLst>
                </a:gridCol>
                <a:gridCol w="764904">
                  <a:extLst>
                    <a:ext uri="{9D8B030D-6E8A-4147-A177-3AD203B41FA5}">
                      <a16:colId xmlns:a16="http://schemas.microsoft.com/office/drawing/2014/main" val="540746894"/>
                    </a:ext>
                  </a:extLst>
                </a:gridCol>
                <a:gridCol w="851230">
                  <a:extLst>
                    <a:ext uri="{9D8B030D-6E8A-4147-A177-3AD203B41FA5}">
                      <a16:colId xmlns:a16="http://schemas.microsoft.com/office/drawing/2014/main" val="893800744"/>
                    </a:ext>
                  </a:extLst>
                </a:gridCol>
                <a:gridCol w="115736">
                  <a:extLst>
                    <a:ext uri="{9D8B030D-6E8A-4147-A177-3AD203B41FA5}">
                      <a16:colId xmlns:a16="http://schemas.microsoft.com/office/drawing/2014/main" val="2208925506"/>
                    </a:ext>
                  </a:extLst>
                </a:gridCol>
                <a:gridCol w="670087">
                  <a:extLst>
                    <a:ext uri="{9D8B030D-6E8A-4147-A177-3AD203B41FA5}">
                      <a16:colId xmlns:a16="http://schemas.microsoft.com/office/drawing/2014/main" val="4178309561"/>
                    </a:ext>
                  </a:extLst>
                </a:gridCol>
              </a:tblGrid>
              <a:tr h="87451">
                <a:tc>
                  <a:txBody>
                    <a:bodyPr/>
                    <a:lstStyle/>
                    <a:p>
                      <a:pPr marL="0" marR="0">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gridSpan="6">
                  <a:txBody>
                    <a:bodyPr/>
                    <a:lstStyle/>
                    <a:p>
                      <a:pPr marL="0" marR="0" algn="ctr">
                        <a:lnSpc>
                          <a:spcPct val="100000"/>
                        </a:lnSpc>
                        <a:spcBef>
                          <a:spcPts val="0"/>
                        </a:spcBef>
                        <a:spcAft>
                          <a:spcPts val="0"/>
                        </a:spcAft>
                      </a:pPr>
                      <a:r>
                        <a:rPr lang="en-US" sz="14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rPr>
                        <a:t>Cohort 1</a:t>
                      </a:r>
                      <a:r>
                        <a:rPr lang="en-US" sz="1400">
                          <a:solidFill>
                            <a:schemeClr val="tx1"/>
                          </a:solidFill>
                          <a:effectLst/>
                          <a:latin typeface="Arial" panose="020B0604020202020204" pitchFamily="34" charset="0"/>
                          <a:ea typeface="SimSun" panose="02010600030101010101" pitchFamily="2" charset="-122"/>
                          <a:cs typeface="Arial" panose="020B0604020202020204" pitchFamily="34" charset="0"/>
                        </a:rPr>
                        <a:t>*</a:t>
                      </a:r>
                    </a:p>
                  </a:txBody>
                  <a:tcPr marL="54769" marR="54769"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L w="12700" cmpd="sng">
                      <a:noFill/>
                    </a:lnL>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4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6422994"/>
                  </a:ext>
                </a:extLst>
              </a:tr>
              <a:tr h="160003">
                <a:tc rowSpan="2">
                  <a:txBody>
                    <a:bodyPr/>
                    <a:lstStyle/>
                    <a:p>
                      <a:pPr marL="0" marR="0">
                        <a:lnSpc>
                          <a:spcPts val="1295"/>
                        </a:lnSpc>
                        <a:spcBef>
                          <a:spcPts val="0"/>
                        </a:spcBef>
                        <a:spcAft>
                          <a:spcPts val="0"/>
                        </a:spcAft>
                      </a:pPr>
                      <a:endParaRPr lang="en-US" sz="12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solidFill>
                      <a:schemeClr val="bg1"/>
                    </a:solidFill>
                  </a:tcPr>
                </a:tc>
                <a:tc gridSpan="3">
                  <a:txBody>
                    <a:bodyPr/>
                    <a:lstStyle/>
                    <a:p>
                      <a:pPr marL="0" marR="0" algn="ctr">
                        <a:lnSpc>
                          <a:spcPct val="100000"/>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C1 Ki-67 High</a:t>
                      </a:r>
                      <a:endParaRPr lang="en-US" sz="1100" b="1">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500" b="1">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T w="12700" cap="flat" cmpd="sng" algn="ctr">
                      <a:solidFill>
                        <a:schemeClr val="tx1"/>
                      </a:solidFill>
                      <a:prstDash val="solid"/>
                      <a:round/>
                      <a:headEnd type="none" w="med" len="med"/>
                      <a:tailEnd type="none" w="med" len="med"/>
                    </a:lnT>
                    <a:solidFill>
                      <a:schemeClr val="bg1">
                        <a:lumMod val="95000"/>
                      </a:schemeClr>
                    </a:solidFill>
                  </a:tcPr>
                </a:tc>
                <a:tc gridSpan="3">
                  <a:txBody>
                    <a:bodyPr/>
                    <a:lstStyle/>
                    <a:p>
                      <a:pPr marL="0" marR="0" algn="ctr">
                        <a:lnSpc>
                          <a:spcPct val="100000"/>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C1 Ki-67 Low</a:t>
                      </a:r>
                      <a:endParaRPr lang="en-US" sz="1100" b="1">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ap="flat" cmpd="sng" algn="ctr">
                      <a:solidFill>
                        <a:schemeClr val="tx1"/>
                      </a:solidFill>
                      <a:prstDash val="solid"/>
                      <a:round/>
                      <a:headEnd type="none" w="med" len="med"/>
                      <a:tailEnd type="none" w="med" len="med"/>
                    </a:lnT>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500" b="1">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12416147"/>
                  </a:ext>
                </a:extLst>
              </a:tr>
              <a:tr h="472736">
                <a:tc vMerge="1">
                  <a:txBody>
                    <a:bodyPr/>
                    <a:lstStyle/>
                    <a:p>
                      <a:endParaRPr lang="en-US"/>
                    </a:p>
                  </a:txBody>
                  <a:tcPr/>
                </a:tc>
                <a:tc gridSpan="2">
                  <a:txBody>
                    <a:bodyPr/>
                    <a:lstStyle/>
                    <a:p>
                      <a:pPr marL="0" marR="0" algn="ctr">
                        <a:lnSpc>
                          <a:spcPts val="1295"/>
                        </a:lnSpc>
                        <a:spcBef>
                          <a:spcPts val="0"/>
                        </a:spcBef>
                        <a:spcAft>
                          <a:spcPts val="0"/>
                        </a:spcAft>
                      </a:pPr>
                      <a:r>
                        <a:rPr lang="pt-BR" sz="1100" b="1">
                          <a:solidFill>
                            <a:srgbClr val="D52B1E"/>
                          </a:solidFill>
                          <a:effectLst/>
                          <a:latin typeface="Arial" panose="020B0604020202020204" pitchFamily="34" charset="0"/>
                          <a:cs typeface="Arial" panose="020B0604020202020204" pitchFamily="34" charset="0"/>
                        </a:rPr>
                        <a:t>Abemaciclib + ET </a:t>
                      </a:r>
                    </a:p>
                    <a:p>
                      <a:pPr marL="0" marR="0" algn="ctr">
                        <a:lnSpc>
                          <a:spcPts val="1295"/>
                        </a:lnSpc>
                        <a:spcBef>
                          <a:spcPts val="0"/>
                        </a:spcBef>
                        <a:spcAft>
                          <a:spcPts val="0"/>
                        </a:spcAft>
                      </a:pPr>
                      <a:r>
                        <a:rPr lang="pt-BR" sz="1100" b="1">
                          <a:solidFill>
                            <a:srgbClr val="D52B1E"/>
                          </a:solidFill>
                          <a:effectLst/>
                          <a:latin typeface="Arial" panose="020B0604020202020204" pitchFamily="34" charset="0"/>
                          <a:cs typeface="Arial" panose="020B0604020202020204" pitchFamily="34" charset="0"/>
                        </a:rPr>
                        <a:t>N=1017</a:t>
                      </a:r>
                      <a:endParaRPr lang="en-US" sz="1100" b="1">
                        <a:solidFill>
                          <a:srgbClr val="D52B1E"/>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tc hMerge="1">
                  <a:txBody>
                    <a:bodyPr/>
                    <a:lstStyle/>
                    <a:p>
                      <a:pPr marL="0" marR="0" algn="ctr">
                        <a:lnSpc>
                          <a:spcPts val="1295"/>
                        </a:lnSpc>
                        <a:spcBef>
                          <a:spcPts val="0"/>
                        </a:spcBef>
                        <a:spcAft>
                          <a:spcPts val="0"/>
                        </a:spcAft>
                      </a:pPr>
                      <a:r>
                        <a:rPr lang="en-US" sz="1200" b="1">
                          <a:solidFill>
                            <a:srgbClr val="002060"/>
                          </a:solidFill>
                          <a:effectLst/>
                          <a:latin typeface="Arial Narrow" panose="020B0606020202030204" pitchFamily="34" charset="0"/>
                        </a:rPr>
                        <a:t>ET alone</a:t>
                      </a:r>
                      <a:br>
                        <a:rPr lang="en-US" sz="1200" b="1">
                          <a:solidFill>
                            <a:srgbClr val="002060"/>
                          </a:solidFill>
                          <a:effectLst/>
                          <a:latin typeface="Arial Narrow" panose="020B0606020202030204" pitchFamily="34" charset="0"/>
                        </a:rPr>
                      </a:br>
                      <a:r>
                        <a:rPr lang="pt-BR" sz="1200" b="1">
                          <a:solidFill>
                            <a:srgbClr val="002060"/>
                          </a:solidFill>
                          <a:effectLst/>
                          <a:latin typeface="Arial Narrow" panose="020B0606020202030204" pitchFamily="34" charset="0"/>
                        </a:rPr>
                        <a:t>N=986</a:t>
                      </a:r>
                      <a:endParaRPr lang="en-US" sz="1200" b="1">
                        <a:solidFill>
                          <a:srgbClr val="00206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B w="12700" cap="flat" cmpd="sng" algn="ctr">
                      <a:noFill/>
                      <a:prstDash val="solid"/>
                      <a:round/>
                      <a:headEnd type="none" w="med" len="med"/>
                      <a:tailEnd type="none" w="med" len="med"/>
                    </a:lnB>
                    <a:solidFill>
                      <a:schemeClr val="bg1"/>
                    </a:solidFill>
                  </a:tcPr>
                </a:tc>
                <a:tc>
                  <a:txBody>
                    <a:bodyPr/>
                    <a:lstStyle/>
                    <a:p>
                      <a:pPr marL="0" marR="0" algn="ctr">
                        <a:lnSpc>
                          <a:spcPts val="1295"/>
                        </a:lnSpc>
                        <a:spcBef>
                          <a:spcPts val="0"/>
                        </a:spcBef>
                        <a:spcAft>
                          <a:spcPts val="0"/>
                        </a:spcAft>
                      </a:pPr>
                      <a:r>
                        <a:rPr lang="en-US" sz="1100" b="1">
                          <a:solidFill>
                            <a:srgbClr val="263F6A"/>
                          </a:solidFill>
                          <a:effectLst/>
                          <a:latin typeface="Arial" panose="020B0604020202020204" pitchFamily="34" charset="0"/>
                          <a:cs typeface="Arial" panose="020B0604020202020204" pitchFamily="34" charset="0"/>
                        </a:rPr>
                        <a:t>ET </a:t>
                      </a:r>
                    </a:p>
                    <a:p>
                      <a:pPr marL="0" marR="0" algn="ctr">
                        <a:lnSpc>
                          <a:spcPts val="1295"/>
                        </a:lnSpc>
                        <a:spcBef>
                          <a:spcPts val="0"/>
                        </a:spcBef>
                        <a:spcAft>
                          <a:spcPts val="0"/>
                        </a:spcAft>
                      </a:pPr>
                      <a:r>
                        <a:rPr lang="en-US" sz="1100" b="1">
                          <a:solidFill>
                            <a:srgbClr val="263F6A"/>
                          </a:solidFill>
                          <a:effectLst/>
                          <a:latin typeface="Arial" panose="020B0604020202020204" pitchFamily="34" charset="0"/>
                          <a:cs typeface="Arial" panose="020B0604020202020204" pitchFamily="34" charset="0"/>
                        </a:rPr>
                        <a:t>alone</a:t>
                      </a:r>
                      <a:br>
                        <a:rPr lang="en-US" sz="1100" b="1">
                          <a:solidFill>
                            <a:srgbClr val="263F6A"/>
                          </a:solidFill>
                          <a:effectLst/>
                          <a:latin typeface="Arial" panose="020B0604020202020204" pitchFamily="34" charset="0"/>
                          <a:cs typeface="Arial" panose="020B0604020202020204" pitchFamily="34" charset="0"/>
                        </a:rPr>
                      </a:br>
                      <a:r>
                        <a:rPr lang="pt-BR" sz="1100" b="1">
                          <a:solidFill>
                            <a:srgbClr val="263F6A"/>
                          </a:solidFill>
                          <a:effectLst/>
                          <a:latin typeface="Arial" panose="020B0604020202020204" pitchFamily="34" charset="0"/>
                          <a:cs typeface="Arial" panose="020B0604020202020204" pitchFamily="34" charset="0"/>
                        </a:rPr>
                        <a:t>N=986</a:t>
                      </a:r>
                      <a:endParaRPr lang="en-US" sz="1100" b="1">
                        <a:solidFill>
                          <a:srgbClr val="263F6A"/>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B w="12700" cap="flat" cmpd="sng" algn="ctr">
                      <a:noFill/>
                      <a:prstDash val="solid"/>
                      <a:round/>
                      <a:headEnd type="none" w="med" len="med"/>
                      <a:tailEnd type="none" w="med" len="med"/>
                    </a:lnB>
                    <a:solidFill>
                      <a:schemeClr val="bg1"/>
                    </a:solidFill>
                  </a:tcPr>
                </a:tc>
                <a:tc gridSpan="2">
                  <a:txBody>
                    <a:bodyPr/>
                    <a:lstStyle/>
                    <a:p>
                      <a:pPr marL="0" marR="0" algn="ctr">
                        <a:lnSpc>
                          <a:spcPts val="1295"/>
                        </a:lnSpc>
                        <a:spcBef>
                          <a:spcPts val="0"/>
                        </a:spcBef>
                        <a:spcAft>
                          <a:spcPts val="0"/>
                        </a:spcAft>
                      </a:pPr>
                      <a:r>
                        <a:rPr lang="pt-BR" sz="1100" b="1">
                          <a:solidFill>
                            <a:srgbClr val="D52B1E"/>
                          </a:solidFill>
                          <a:effectLst/>
                          <a:latin typeface="Arial" panose="020B0604020202020204" pitchFamily="34" charset="0"/>
                          <a:cs typeface="Arial" panose="020B0604020202020204" pitchFamily="34" charset="0"/>
                        </a:rPr>
                        <a:t>Abemaciclib + ET</a:t>
                      </a:r>
                      <a:endParaRPr lang="en-US" sz="1100" b="1">
                        <a:solidFill>
                          <a:srgbClr val="D52B1E"/>
                        </a:solidFill>
                        <a:effectLst/>
                        <a:latin typeface="Arial" panose="020B0604020202020204" pitchFamily="34" charset="0"/>
                        <a:cs typeface="Arial" panose="020B0604020202020204" pitchFamily="34" charset="0"/>
                      </a:endParaRPr>
                    </a:p>
                    <a:p>
                      <a:pPr marL="0" marR="0" algn="ctr">
                        <a:lnSpc>
                          <a:spcPts val="1295"/>
                        </a:lnSpc>
                        <a:spcBef>
                          <a:spcPts val="0"/>
                        </a:spcBef>
                        <a:spcAft>
                          <a:spcPts val="0"/>
                        </a:spcAft>
                      </a:pPr>
                      <a:r>
                        <a:rPr lang="pt-BR" sz="1100" b="1">
                          <a:solidFill>
                            <a:srgbClr val="D52B1E"/>
                          </a:solidFill>
                          <a:effectLst/>
                          <a:latin typeface="Arial" panose="020B0604020202020204" pitchFamily="34" charset="0"/>
                          <a:cs typeface="Arial" panose="020B0604020202020204" pitchFamily="34" charset="0"/>
                        </a:rPr>
                        <a:t>N=946</a:t>
                      </a:r>
                      <a:endParaRPr lang="en-US" sz="1100" b="1">
                        <a:solidFill>
                          <a:srgbClr val="D52B1E"/>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B w="12700" cap="flat" cmpd="sng" algn="ctr">
                      <a:noFill/>
                      <a:prstDash val="solid"/>
                      <a:round/>
                      <a:headEnd type="none" w="med" len="med"/>
                      <a:tailEnd type="none" w="med" len="med"/>
                    </a:lnB>
                    <a:solidFill>
                      <a:schemeClr val="bg1"/>
                    </a:solidFill>
                  </a:tcPr>
                </a:tc>
                <a:tc hMerge="1">
                  <a:txBody>
                    <a:bodyPr/>
                    <a:lstStyle/>
                    <a:p>
                      <a:pPr marL="0" marR="0" algn="ctr">
                        <a:lnSpc>
                          <a:spcPts val="1295"/>
                        </a:lnSpc>
                        <a:spcBef>
                          <a:spcPts val="0"/>
                        </a:spcBef>
                        <a:spcAft>
                          <a:spcPts val="0"/>
                        </a:spcAft>
                      </a:pPr>
                      <a:r>
                        <a:rPr lang="en-US" sz="1200" b="1">
                          <a:solidFill>
                            <a:srgbClr val="002060"/>
                          </a:solidFill>
                          <a:effectLst/>
                          <a:latin typeface="Arial Narrow" panose="020B0606020202030204" pitchFamily="34" charset="0"/>
                        </a:rPr>
                        <a:t>ET alone</a:t>
                      </a:r>
                      <a:br>
                        <a:rPr lang="en-US" sz="1200" b="1">
                          <a:solidFill>
                            <a:srgbClr val="002060"/>
                          </a:solidFill>
                          <a:effectLst/>
                          <a:latin typeface="Arial Narrow" panose="020B0606020202030204" pitchFamily="34" charset="0"/>
                        </a:rPr>
                      </a:br>
                      <a:r>
                        <a:rPr lang="pt-BR" sz="1200" b="1">
                          <a:solidFill>
                            <a:srgbClr val="002060"/>
                          </a:solidFill>
                          <a:effectLst/>
                          <a:latin typeface="Arial Narrow" panose="020B0606020202030204" pitchFamily="34" charset="0"/>
                        </a:rPr>
                        <a:t>N=968</a:t>
                      </a:r>
                      <a:endParaRPr lang="en-US" sz="1200" b="1">
                        <a:solidFill>
                          <a:srgbClr val="00206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B w="12700" cap="flat" cmpd="sng" algn="ctr">
                      <a:noFill/>
                      <a:prstDash val="solid"/>
                      <a:round/>
                      <a:headEnd type="none" w="med" len="med"/>
                      <a:tailEnd type="none" w="med" len="med"/>
                    </a:lnB>
                    <a:solidFill>
                      <a:schemeClr val="bg1"/>
                    </a:solidFill>
                  </a:tcPr>
                </a:tc>
                <a:tc>
                  <a:txBody>
                    <a:bodyPr/>
                    <a:lstStyle/>
                    <a:p>
                      <a:pPr marL="0" marR="0" algn="ctr">
                        <a:lnSpc>
                          <a:spcPts val="1295"/>
                        </a:lnSpc>
                        <a:spcBef>
                          <a:spcPts val="0"/>
                        </a:spcBef>
                        <a:spcAft>
                          <a:spcPts val="0"/>
                        </a:spcAft>
                      </a:pPr>
                      <a:r>
                        <a:rPr lang="en-US" sz="1100" b="1">
                          <a:solidFill>
                            <a:srgbClr val="263F6A"/>
                          </a:solidFill>
                          <a:effectLst/>
                          <a:latin typeface="Arial" panose="020B0604020202020204" pitchFamily="34" charset="0"/>
                          <a:cs typeface="Arial" panose="020B0604020202020204" pitchFamily="34" charset="0"/>
                        </a:rPr>
                        <a:t>ET alone</a:t>
                      </a:r>
                      <a:br>
                        <a:rPr lang="en-US" sz="1100" b="1">
                          <a:solidFill>
                            <a:srgbClr val="263F6A"/>
                          </a:solidFill>
                          <a:effectLst/>
                          <a:latin typeface="Arial" panose="020B0604020202020204" pitchFamily="34" charset="0"/>
                          <a:cs typeface="Arial" panose="020B0604020202020204" pitchFamily="34" charset="0"/>
                        </a:rPr>
                      </a:br>
                      <a:r>
                        <a:rPr lang="pt-BR" sz="1100" b="1">
                          <a:solidFill>
                            <a:srgbClr val="263F6A"/>
                          </a:solidFill>
                          <a:effectLst/>
                          <a:latin typeface="Arial" panose="020B0604020202020204" pitchFamily="34" charset="0"/>
                          <a:cs typeface="Arial" panose="020B0604020202020204" pitchFamily="34" charset="0"/>
                        </a:rPr>
                        <a:t>N=968</a:t>
                      </a:r>
                      <a:endParaRPr lang="en-US" sz="1100" b="1">
                        <a:solidFill>
                          <a:srgbClr val="263F6A"/>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19381160"/>
                  </a:ext>
                </a:extLst>
              </a:tr>
              <a:tr h="157579">
                <a:tc>
                  <a:txBody>
                    <a:bodyPr/>
                    <a:lstStyle/>
                    <a:p>
                      <a:pPr marL="0" marR="0" algn="l">
                        <a:lnSpc>
                          <a:spcPts val="1295"/>
                        </a:lnSpc>
                        <a:spcBef>
                          <a:spcPts val="0"/>
                        </a:spcBef>
                        <a:spcAft>
                          <a:spcPts val="0"/>
                        </a:spcAft>
                      </a:pPr>
                      <a:r>
                        <a:rPr lang="en-US" sz="1200">
                          <a:solidFill>
                            <a:sysClr val="windowText" lastClr="000000"/>
                          </a:solidFill>
                          <a:effectLst/>
                          <a:latin typeface="Arial" panose="020B0604020202020204" pitchFamily="34" charset="0"/>
                          <a:cs typeface="Arial" panose="020B0604020202020204" pitchFamily="34" charset="0"/>
                        </a:rPr>
                        <a:t>IDFS</a:t>
                      </a:r>
                      <a:endParaRPr lang="en-US" sz="12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tc gridSpan="6">
                  <a:txBody>
                    <a:bodyPr/>
                    <a:lstStyle/>
                    <a:p>
                      <a:pPr marL="0" marR="0">
                        <a:lnSpc>
                          <a:spcPts val="1295"/>
                        </a:lnSpc>
                        <a:spcBef>
                          <a:spcPts val="0"/>
                        </a:spcBef>
                        <a:spcAft>
                          <a:spcPts val="0"/>
                        </a:spcAft>
                      </a:pP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T w="12700" cmpd="sng">
                      <a:noFill/>
                    </a:lnT>
                  </a:tcPr>
                </a:tc>
                <a:tc hMerge="1">
                  <a:txBody>
                    <a:bodyPr/>
                    <a:lstStyle/>
                    <a:p>
                      <a:endParaRPr lang="en-US"/>
                    </a:p>
                  </a:txBody>
                  <a:tcPr/>
                </a:tc>
                <a:tc hMerge="1">
                  <a:txBody>
                    <a:bodyPr/>
                    <a:lstStyle/>
                    <a:p>
                      <a:pPr marL="0" marR="0">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52118027"/>
                  </a:ext>
                </a:extLst>
              </a:tr>
              <a:tr h="315158">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Number of </a:t>
                      </a:r>
                    </a:p>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events, n</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lnT w="12700" cmpd="sng">
                      <a:noFill/>
                    </a:lnT>
                    <a:solidFill>
                      <a:schemeClr val="bg1"/>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147</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ap="flat" cmpd="sng" algn="ctr">
                      <a:noFill/>
                      <a:prstDash val="solid"/>
                      <a:round/>
                      <a:headEnd type="none" w="med" len="med"/>
                      <a:tailEnd type="none" w="med" len="med"/>
                    </a:lnL>
                    <a:lnT w="12700" cmpd="sng">
                      <a:noFill/>
                    </a:lnT>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224</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solidFill>
                      <a:schemeClr val="bg1"/>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91</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141</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solidFill>
                      <a:schemeClr val="bg1"/>
                    </a:solidFill>
                  </a:tcPr>
                </a:tc>
                <a:extLst>
                  <a:ext uri="{0D108BD9-81ED-4DB2-BD59-A6C34878D82A}">
                    <a16:rowId xmlns:a16="http://schemas.microsoft.com/office/drawing/2014/main" val="3119897225"/>
                  </a:ext>
                </a:extLst>
              </a:tr>
              <a:tr h="157579">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HR (95% CI)</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solidFill>
                      <a:schemeClr val="bg1">
                        <a:lumMod val="95000"/>
                      </a:schemeClr>
                    </a:solidFill>
                  </a:tcPr>
                </a:tc>
                <a:tc gridSpan="3">
                  <a:txBody>
                    <a:bodyPr/>
                    <a:lstStyle/>
                    <a:p>
                      <a:pPr marL="0" marR="0" algn="ctr">
                        <a:lnSpc>
                          <a:spcPts val="1295"/>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0.618 </a:t>
                      </a:r>
                      <a:r>
                        <a:rPr lang="en-US" sz="1100">
                          <a:solidFill>
                            <a:sysClr val="windowText" lastClr="000000"/>
                          </a:solidFill>
                          <a:effectLst/>
                          <a:latin typeface="Arial" panose="020B0604020202020204" pitchFamily="34" charset="0"/>
                          <a:cs typeface="Arial" panose="020B0604020202020204" pitchFamily="34" charset="0"/>
                        </a:rPr>
                        <a:t>(0.501, 0.762)</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solidFill>
                      <a:schemeClr val="bg1">
                        <a:lumMod val="95000"/>
                      </a:schemeClr>
                    </a:solidFill>
                  </a:tcPr>
                </a:tc>
                <a:tc gridSpan="3">
                  <a:txBody>
                    <a:bodyPr/>
                    <a:lstStyle/>
                    <a:p>
                      <a:pPr marL="0" marR="0" algn="ctr">
                        <a:lnSpc>
                          <a:spcPts val="1295"/>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0.624 </a:t>
                      </a:r>
                      <a:r>
                        <a:rPr lang="en-US" sz="1100">
                          <a:solidFill>
                            <a:sysClr val="windowText" lastClr="000000"/>
                          </a:solidFill>
                          <a:effectLst/>
                          <a:latin typeface="Arial" panose="020B0604020202020204" pitchFamily="34" charset="0"/>
                          <a:cs typeface="Arial" panose="020B0604020202020204" pitchFamily="34" charset="0"/>
                        </a:rPr>
                        <a:t>(0.478, 0.814)</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solidFill>
                      <a:schemeClr val="bg1">
                        <a:lumMod val="95000"/>
                      </a:schemeClr>
                    </a:solidFill>
                  </a:tcPr>
                </a:tc>
                <a:extLst>
                  <a:ext uri="{0D108BD9-81ED-4DB2-BD59-A6C34878D82A}">
                    <a16:rowId xmlns:a16="http://schemas.microsoft.com/office/drawing/2014/main" val="1210766431"/>
                  </a:ext>
                </a:extLst>
              </a:tr>
              <a:tr h="157579">
                <a:tc>
                  <a:txBody>
                    <a:bodyPr/>
                    <a:lstStyle/>
                    <a:p>
                      <a:pPr marL="0" marR="0" algn="l">
                        <a:lnSpc>
                          <a:spcPts val="1295"/>
                        </a:lnSpc>
                        <a:spcBef>
                          <a:spcPts val="0"/>
                        </a:spcBef>
                        <a:spcAft>
                          <a:spcPts val="0"/>
                        </a:spcAft>
                      </a:pPr>
                      <a:r>
                        <a:rPr lang="en-US" sz="1200">
                          <a:solidFill>
                            <a:sysClr val="windowText" lastClr="000000"/>
                          </a:solidFill>
                          <a:effectLst/>
                          <a:latin typeface="Arial" panose="020B0604020202020204" pitchFamily="34" charset="0"/>
                          <a:cs typeface="Arial" panose="020B0604020202020204" pitchFamily="34" charset="0"/>
                        </a:rPr>
                        <a:t>DRFS</a:t>
                      </a:r>
                      <a:endParaRPr lang="en-US" sz="12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mpd="sng">
                      <a:noFill/>
                    </a:lnL>
                    <a:lnR w="12700" cap="flat" cmpd="sng" algn="ctr">
                      <a:noFill/>
                      <a:prstDash val="solid"/>
                      <a:round/>
                      <a:headEnd type="none" w="med" len="med"/>
                      <a:tailEnd type="none" w="med" len="med"/>
                    </a:lnR>
                    <a:lnB w="12700" cmpd="sng">
                      <a:noFill/>
                    </a:lnB>
                    <a:lnTlToBr w="12700" cmpd="sng">
                      <a:noFill/>
                      <a:prstDash val="solid"/>
                    </a:lnTlToBr>
                    <a:lnBlToTr w="12700" cmpd="sng">
                      <a:noFill/>
                      <a:prstDash val="solid"/>
                    </a:lnBlToTr>
                    <a:solidFill>
                      <a:schemeClr val="bg1">
                        <a:lumMod val="75000"/>
                      </a:schemeClr>
                    </a:solidFill>
                  </a:tcPr>
                </a:tc>
                <a:tc gridSpan="6">
                  <a:txBody>
                    <a:bodyPr/>
                    <a:lstStyle/>
                    <a:p>
                      <a:pPr marL="0" marR="0">
                        <a:lnSpc>
                          <a:spcPts val="1295"/>
                        </a:lnSpc>
                        <a:spcBef>
                          <a:spcPts val="0"/>
                        </a:spcBef>
                        <a:spcAft>
                          <a:spcPts val="0"/>
                        </a:spcAft>
                      </a:pP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lnR w="12700" cmpd="sng">
                      <a:noFill/>
                    </a:lnR>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tcPr>
                </a:tc>
                <a:tc hMerge="1">
                  <a:txBody>
                    <a:bodyPr/>
                    <a:lstStyle/>
                    <a:p>
                      <a:pPr marL="0" marR="0" algn="ctr">
                        <a:lnSpc>
                          <a:spcPts val="1295"/>
                        </a:lnSpc>
                        <a:spcBef>
                          <a:spcPts val="0"/>
                        </a:spcBef>
                        <a:spcAft>
                          <a:spcPts val="0"/>
                        </a:spcAft>
                      </a:pPr>
                      <a:r>
                        <a:rPr lang="en-US" sz="1200">
                          <a:solidFill>
                            <a:sysClr val="windowText" lastClr="000000"/>
                          </a:solidFill>
                          <a:effectLst/>
                          <a:latin typeface="Arial Narrow" panose="020B0606020202030204" pitchFamily="34" charset="0"/>
                        </a:rPr>
                        <a:t> </a:t>
                      </a: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ctr">
                    <a:lnL w="12700" cmpd="sng">
                      <a:noFill/>
                    </a:lnL>
                    <a:lnT w="12700" cap="flat" cmpd="sng" algn="ctr">
                      <a:solidFill>
                        <a:schemeClr val="tx1"/>
                      </a:solidFill>
                      <a:prstDash val="solid"/>
                      <a:round/>
                      <a:headEnd type="none" w="med" len="med"/>
                      <a:tailEnd type="none" w="med" len="med"/>
                    </a:lnT>
                    <a:solidFill>
                      <a:schemeClr val="bg1">
                        <a:lumMod val="95000"/>
                      </a:schemeClr>
                    </a:solidFill>
                  </a:tcPr>
                </a:tc>
                <a:tc hMerge="1">
                  <a:txBody>
                    <a:bodyPr/>
                    <a:lstStyle/>
                    <a:p>
                      <a:pPr marL="0" marR="0">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L w="12700" cap="flat" cmpd="sng" algn="ctr">
                      <a:noFill/>
                      <a:prstDash val="solid"/>
                      <a:round/>
                      <a:headEnd type="none" w="med" len="med"/>
                      <a:tailEnd type="none" w="med" len="med"/>
                    </a:lnL>
                    <a:lnR w="12700" cmpd="sng">
                      <a:noFill/>
                    </a:lnR>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81709326"/>
                  </a:ext>
                </a:extLst>
              </a:tr>
              <a:tr h="315158">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Number of events, n</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lnT w="12700" cmpd="sng">
                      <a:noFill/>
                    </a:lnT>
                    <a:solidFill>
                      <a:schemeClr val="bg1"/>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126</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ap="flat" cmpd="sng" algn="ctr">
                      <a:noFill/>
                      <a:prstDash val="solid"/>
                      <a:round/>
                      <a:headEnd type="none" w="med" len="med"/>
                      <a:tailEnd type="none" w="med" len="med"/>
                    </a:lnL>
                    <a:lnT w="12700" cmpd="sng">
                      <a:noFill/>
                    </a:lnT>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193</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solidFill>
                      <a:schemeClr val="bg1"/>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74</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119</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solidFill>
                      <a:schemeClr val="bg1"/>
                    </a:solidFill>
                  </a:tcPr>
                </a:tc>
                <a:extLst>
                  <a:ext uri="{0D108BD9-81ED-4DB2-BD59-A6C34878D82A}">
                    <a16:rowId xmlns:a16="http://schemas.microsoft.com/office/drawing/2014/main" val="1735843666"/>
                  </a:ext>
                </a:extLst>
              </a:tr>
              <a:tr h="157579">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HR (95% CI)</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solidFill>
                      <a:schemeClr val="bg1">
                        <a:lumMod val="95000"/>
                      </a:schemeClr>
                    </a:solidFill>
                  </a:tcPr>
                </a:tc>
                <a:tc gridSpan="3">
                  <a:txBody>
                    <a:bodyPr/>
                    <a:lstStyle/>
                    <a:p>
                      <a:pPr marL="0" marR="0" algn="ctr">
                        <a:lnSpc>
                          <a:spcPts val="1295"/>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0.612</a:t>
                      </a:r>
                      <a:r>
                        <a:rPr lang="en-US" sz="1100">
                          <a:solidFill>
                            <a:sysClr val="windowText" lastClr="000000"/>
                          </a:solidFill>
                          <a:effectLst/>
                          <a:latin typeface="Arial" panose="020B0604020202020204" pitchFamily="34" charset="0"/>
                          <a:cs typeface="Arial" panose="020B0604020202020204" pitchFamily="34" charset="0"/>
                        </a:rPr>
                        <a:t> (0.488, 0.767)</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solidFill>
                      <a:schemeClr val="bg1">
                        <a:lumMod val="95000"/>
                      </a:schemeClr>
                    </a:solidFill>
                  </a:tcPr>
                </a:tc>
                <a:tc gridSpan="3">
                  <a:txBody>
                    <a:bodyPr/>
                    <a:lstStyle/>
                    <a:p>
                      <a:pPr marL="0" marR="0" algn="ctr">
                        <a:lnSpc>
                          <a:spcPts val="1295"/>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0.613</a:t>
                      </a:r>
                      <a:r>
                        <a:rPr lang="en-US" sz="1100">
                          <a:solidFill>
                            <a:sysClr val="windowText" lastClr="000000"/>
                          </a:solidFill>
                          <a:effectLst/>
                          <a:latin typeface="Arial" panose="020B0604020202020204" pitchFamily="34" charset="0"/>
                          <a:cs typeface="Arial" panose="020B0604020202020204" pitchFamily="34" charset="0"/>
                        </a:rPr>
                        <a:t> (0.458, 0.821)</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solidFill>
                      <a:schemeClr val="bg1">
                        <a:lumMod val="95000"/>
                      </a:schemeClr>
                    </a:solidFill>
                  </a:tcPr>
                </a:tc>
                <a:extLst>
                  <a:ext uri="{0D108BD9-81ED-4DB2-BD59-A6C34878D82A}">
                    <a16:rowId xmlns:a16="http://schemas.microsoft.com/office/drawing/2014/main" val="3261307750"/>
                  </a:ext>
                </a:extLst>
              </a:tr>
              <a:tr h="157579">
                <a:tc>
                  <a:txBody>
                    <a:bodyPr/>
                    <a:lstStyle/>
                    <a:p>
                      <a:pPr marL="0" marR="0" algn="l">
                        <a:lnSpc>
                          <a:spcPts val="1295"/>
                        </a:lnSpc>
                        <a:spcBef>
                          <a:spcPts val="0"/>
                        </a:spcBef>
                        <a:spcAft>
                          <a:spcPts val="0"/>
                        </a:spcAft>
                      </a:pPr>
                      <a:r>
                        <a:rPr lang="en-US" sz="1200" dirty="0">
                          <a:solidFill>
                            <a:sysClr val="windowText" lastClr="000000"/>
                          </a:solidFill>
                          <a:effectLst/>
                          <a:latin typeface="Arial" panose="020B0604020202020204" pitchFamily="34" charset="0"/>
                          <a:cs typeface="Arial" panose="020B0604020202020204" pitchFamily="34" charset="0"/>
                        </a:rPr>
                        <a:t>OS (Immature)</a:t>
                      </a:r>
                      <a:endParaRPr lang="en-US" sz="12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mpd="sng">
                      <a:noFill/>
                    </a:lnL>
                    <a:lnR w="12700" cap="flat" cmpd="sng" algn="ctr">
                      <a:noFill/>
                      <a:prstDash val="solid"/>
                      <a:round/>
                      <a:headEnd type="none" w="med" len="med"/>
                      <a:tailEnd type="none" w="med" len="med"/>
                    </a:lnR>
                    <a:lnB w="12700" cmpd="sng">
                      <a:noFill/>
                    </a:lnB>
                    <a:lnTlToBr w="12700" cmpd="sng">
                      <a:noFill/>
                      <a:prstDash val="solid"/>
                    </a:lnTlToBr>
                    <a:lnBlToTr w="12700" cmpd="sng">
                      <a:noFill/>
                      <a:prstDash val="solid"/>
                    </a:lnBlToTr>
                    <a:solidFill>
                      <a:schemeClr val="bg1">
                        <a:lumMod val="75000"/>
                      </a:schemeClr>
                    </a:solidFill>
                  </a:tcPr>
                </a:tc>
                <a:tc gridSpan="6">
                  <a:txBody>
                    <a:bodyPr/>
                    <a:lstStyle/>
                    <a:p>
                      <a:pPr marL="0" marR="0">
                        <a:lnSpc>
                          <a:spcPts val="1295"/>
                        </a:lnSpc>
                        <a:spcBef>
                          <a:spcPts val="0"/>
                        </a:spcBef>
                        <a:spcAft>
                          <a:spcPts val="0"/>
                        </a:spcAft>
                      </a:pP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lnR w="12700" cmpd="sng">
                      <a:noFill/>
                    </a:lnR>
                    <a:lnB w="12700" cmpd="sng">
                      <a:noFill/>
                    </a:lnB>
                    <a:lnTlToBr w="12700" cmpd="sng">
                      <a:noFill/>
                      <a:prstDash val="solid"/>
                    </a:lnTlToBr>
                    <a:lnBlToTr w="12700" cmpd="sng">
                      <a:noFill/>
                      <a:prstDash val="solid"/>
                    </a:lnBlToTr>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tcPr>
                </a:tc>
                <a:tc hMerge="1">
                  <a:txBody>
                    <a:bodyPr/>
                    <a:lstStyle/>
                    <a:p>
                      <a:endParaRPr lang="en-US"/>
                    </a:p>
                  </a:txBody>
                  <a:tcPr/>
                </a:tc>
                <a:tc hMerge="1">
                  <a:txBody>
                    <a:bodyPr/>
                    <a:lstStyle/>
                    <a:p>
                      <a:pPr marL="0" marR="0">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L w="12700" cap="flat" cmpd="sng" algn="ctr">
                      <a:noFill/>
                      <a:prstDash val="solid"/>
                      <a:round/>
                      <a:headEnd type="none" w="med" len="med"/>
                      <a:tailEnd type="none" w="med" len="med"/>
                    </a:lnL>
                    <a:lnR w="12700" cmpd="sng">
                      <a:noFill/>
                    </a:lnR>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893039380"/>
                  </a:ext>
                </a:extLst>
              </a:tr>
              <a:tr h="315158">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Number of </a:t>
                      </a:r>
                    </a:p>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events, n</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R w="12700" cap="flat" cmpd="sng" algn="ctr">
                      <a:noFill/>
                      <a:prstDash val="solid"/>
                      <a:round/>
                      <a:headEnd type="none" w="med" len="med"/>
                      <a:tailEnd type="none" w="med" len="med"/>
                    </a:lnR>
                    <a:lnT w="12700" cmpd="sng">
                      <a:noFill/>
                    </a:lnT>
                    <a:lnB w="12700" cmpd="sng">
                      <a:noFill/>
                    </a:lnB>
                    <a:solidFill>
                      <a:schemeClr val="bg1"/>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68 </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L w="12700" cap="flat" cmpd="sng" algn="ctr">
                      <a:noFill/>
                      <a:prstDash val="solid"/>
                      <a:round/>
                      <a:headEnd type="none" w="med" len="med"/>
                      <a:tailEnd type="none" w="med" len="med"/>
                    </a:lnL>
                    <a:lnT w="12700" cmpd="sng">
                      <a:noFill/>
                    </a:lnT>
                    <a:lnB w="12700" cmpd="sng">
                      <a:noFill/>
                    </a:lnB>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88</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lnB w="12700" cmpd="sng">
                      <a:noFill/>
                    </a:lnB>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lnB w="12700" cmpd="sng">
                      <a:noFill/>
                    </a:lnB>
                    <a:solidFill>
                      <a:schemeClr val="bg1">
                        <a:lumMod val="95000"/>
                      </a:schemeClr>
                    </a:solidFill>
                  </a:tcPr>
                </a:tc>
                <a:tc>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39</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B w="12700" cmpd="sng">
                      <a:noFill/>
                    </a:lnB>
                    <a:solidFill>
                      <a:schemeClr val="bg1"/>
                    </a:solidFill>
                  </a:tcPr>
                </a:tc>
                <a:tc gridSpan="2">
                  <a:txBody>
                    <a:bodyPr/>
                    <a:lstStyle/>
                    <a:p>
                      <a:pPr marL="0" marR="0" algn="ctr">
                        <a:lnSpc>
                          <a:spcPts val="1295"/>
                        </a:lnSpc>
                        <a:spcBef>
                          <a:spcPts val="0"/>
                        </a:spcBef>
                        <a:spcAft>
                          <a:spcPts val="0"/>
                        </a:spcAft>
                      </a:pPr>
                      <a:r>
                        <a:rPr lang="en-US" sz="1100">
                          <a:solidFill>
                            <a:sysClr val="windowText" lastClr="000000"/>
                          </a:solidFill>
                          <a:effectLst/>
                          <a:latin typeface="Arial" panose="020B0604020202020204" pitchFamily="34" charset="0"/>
                          <a:cs typeface="Arial" panose="020B0604020202020204" pitchFamily="34" charset="0"/>
                        </a:rPr>
                        <a:t>50</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ctr">
                    <a:lnT w="12700" cmpd="sng">
                      <a:noFill/>
                    </a:lnT>
                    <a:lnB w="12700" cmpd="sng">
                      <a:noFill/>
                    </a:lnB>
                    <a:solidFill>
                      <a:schemeClr val="bg1"/>
                    </a:solidFill>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T w="12700" cmpd="sng">
                      <a:noFill/>
                    </a:lnT>
                    <a:lnB w="12700" cmpd="sng">
                      <a:noFill/>
                    </a:lnB>
                    <a:solidFill>
                      <a:schemeClr val="bg1">
                        <a:lumMod val="95000"/>
                      </a:schemeClr>
                    </a:solidFill>
                  </a:tcPr>
                </a:tc>
                <a:extLst>
                  <a:ext uri="{0D108BD9-81ED-4DB2-BD59-A6C34878D82A}">
                    <a16:rowId xmlns:a16="http://schemas.microsoft.com/office/drawing/2014/main" val="766651630"/>
                  </a:ext>
                </a:extLst>
              </a:tr>
              <a:tr h="157579">
                <a:tc>
                  <a:txBody>
                    <a:bodyPr/>
                    <a:lstStyle/>
                    <a:p>
                      <a:pPr marL="0" marR="0" algn="l">
                        <a:lnSpc>
                          <a:spcPts val="1295"/>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HR</a:t>
                      </a:r>
                      <a:r>
                        <a:rPr lang="en-US" sz="1200" b="0" baseline="30000">
                          <a:solidFill>
                            <a:sysClr val="windowText" lastClr="000000"/>
                          </a:solidFill>
                          <a:effectLst/>
                          <a:latin typeface="Arial" panose="020B0604020202020204" pitchFamily="34" charset="0"/>
                          <a:cs typeface="Arial" panose="020B0604020202020204" pitchFamily="34" charset="0"/>
                        </a:rPr>
                        <a:t> </a:t>
                      </a:r>
                      <a:r>
                        <a:rPr lang="en-US" sz="1200" b="0">
                          <a:solidFill>
                            <a:sysClr val="windowText" lastClr="000000"/>
                          </a:solidFill>
                          <a:effectLst/>
                          <a:latin typeface="Arial" panose="020B0604020202020204" pitchFamily="34" charset="0"/>
                          <a:cs typeface="Arial" panose="020B0604020202020204" pitchFamily="34" charset="0"/>
                        </a:rPr>
                        <a:t>(95% CI)</a:t>
                      </a:r>
                      <a:endParaRPr lang="en-US" sz="1200" b="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mpd="sng">
                      <a:noFill/>
                    </a:lnL>
                    <a:lnR w="12700" cap="flat" cmpd="sng" algn="ctr">
                      <a:no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algn="ctr">
                        <a:lnSpc>
                          <a:spcPts val="1295"/>
                        </a:lnSpc>
                        <a:spcBef>
                          <a:spcPts val="0"/>
                        </a:spcBef>
                        <a:spcAft>
                          <a:spcPts val="0"/>
                        </a:spcAft>
                      </a:pPr>
                      <a:r>
                        <a:rPr lang="en-US" sz="1100" b="1">
                          <a:solidFill>
                            <a:sysClr val="windowText" lastClr="000000"/>
                          </a:solidFill>
                          <a:effectLst/>
                          <a:latin typeface="Arial" panose="020B0604020202020204" pitchFamily="34" charset="0"/>
                          <a:cs typeface="Arial" panose="020B0604020202020204" pitchFamily="34" charset="0"/>
                        </a:rPr>
                        <a:t>0.733</a:t>
                      </a:r>
                      <a:r>
                        <a:rPr lang="en-US" sz="1100">
                          <a:solidFill>
                            <a:sysClr val="windowText" lastClr="000000"/>
                          </a:solidFill>
                          <a:effectLst/>
                          <a:latin typeface="Arial" panose="020B0604020202020204" pitchFamily="34" charset="0"/>
                          <a:cs typeface="Arial" panose="020B0604020202020204" pitchFamily="34" charset="0"/>
                        </a:rPr>
                        <a:t> (0.533, 1.007)</a:t>
                      </a:r>
                      <a:endParaRPr lang="en-US" sz="110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ap="flat" cmpd="sng" algn="ctr">
                      <a:no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L w="12700" cap="flat" cmpd="sng" algn="ctr">
                      <a:no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algn="ctr">
                        <a:lnSpc>
                          <a:spcPts val="1295"/>
                        </a:lnSpc>
                        <a:spcBef>
                          <a:spcPts val="0"/>
                        </a:spcBef>
                        <a:spcAft>
                          <a:spcPts val="0"/>
                        </a:spcAft>
                      </a:pPr>
                      <a:r>
                        <a:rPr lang="en-US" sz="1100" b="1" dirty="0">
                          <a:solidFill>
                            <a:sysClr val="windowText" lastClr="000000"/>
                          </a:solidFill>
                          <a:effectLst/>
                          <a:latin typeface="Arial" panose="020B0604020202020204" pitchFamily="34" charset="0"/>
                          <a:cs typeface="Arial" panose="020B0604020202020204" pitchFamily="34" charset="0"/>
                        </a:rPr>
                        <a:t>0.772</a:t>
                      </a:r>
                      <a:r>
                        <a:rPr lang="en-US" sz="1100" dirty="0">
                          <a:solidFill>
                            <a:sysClr val="windowText" lastClr="000000"/>
                          </a:solidFill>
                          <a:effectLst/>
                          <a:latin typeface="Arial" panose="020B0604020202020204" pitchFamily="34" charset="0"/>
                          <a:cs typeface="Arial" panose="020B0604020202020204" pitchFamily="34" charset="0"/>
                        </a:rPr>
                        <a:t> (0.506, 1.175)</a:t>
                      </a:r>
                      <a:endParaRPr lang="en-US" sz="1100" dirty="0">
                        <a:solidFill>
                          <a:sysClr val="windowText" lastClr="000000"/>
                        </a:solidFill>
                        <a:effectLst/>
                        <a:latin typeface="Arial" panose="020B0604020202020204" pitchFamily="34" charset="0"/>
                        <a:ea typeface="SimSun" panose="02010600030101010101" pitchFamily="2" charset="-122"/>
                        <a:cs typeface="Arial" panose="020B0604020202020204" pitchFamily="34" charset="0"/>
                      </a:endParaRPr>
                    </a:p>
                  </a:txBody>
                  <a:tcPr marL="54769" marR="54769" marT="0" marB="0" anchor="b">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algn="ctr">
                        <a:lnSpc>
                          <a:spcPts val="1295"/>
                        </a:lnSpc>
                        <a:spcBef>
                          <a:spcPts val="0"/>
                        </a:spcBef>
                        <a:spcAft>
                          <a:spcPts val="0"/>
                        </a:spcAft>
                      </a:pPr>
                      <a:endParaRPr lang="en-US" sz="1200">
                        <a:solidFill>
                          <a:sysClr val="windowText" lastClr="000000"/>
                        </a:solidFill>
                        <a:effectLst/>
                        <a:latin typeface="Arial Narrow" panose="020B0606020202030204" pitchFamily="34" charset="0"/>
                        <a:ea typeface="SimSun" panose="02010600030101010101" pitchFamily="2" charset="-122"/>
                        <a:cs typeface="Arial" panose="020B0604020202020204" pitchFamily="34" charset="0"/>
                      </a:endParaRPr>
                    </a:p>
                  </a:txBody>
                  <a:tcPr marL="73025" marR="73025" marT="0" marB="0" anchor="b">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8820195"/>
                  </a:ext>
                </a:extLst>
              </a:tr>
            </a:tbl>
          </a:graphicData>
        </a:graphic>
      </p:graphicFrame>
      <p:sp>
        <p:nvSpPr>
          <p:cNvPr id="5" name="TextBox 4">
            <a:extLst>
              <a:ext uri="{FF2B5EF4-FFF2-40B4-BE49-F238E27FC236}">
                <a16:creationId xmlns:a16="http://schemas.microsoft.com/office/drawing/2014/main" id="{CD3B9189-F0F1-5A61-D749-A720A981C244}"/>
              </a:ext>
            </a:extLst>
          </p:cNvPr>
          <p:cNvSpPr txBox="1">
            <a:spLocks/>
          </p:cNvSpPr>
          <p:nvPr/>
        </p:nvSpPr>
        <p:spPr>
          <a:xfrm>
            <a:off x="609600" y="6268408"/>
            <a:ext cx="10972800" cy="295827"/>
          </a:xfrm>
          <a:prstGeom prst="roundRect">
            <a:avLst/>
          </a:prstGeom>
          <a:solidFill>
            <a:schemeClr val="bg1">
              <a:lumMod val="95000"/>
            </a:schemeClr>
          </a:solidFill>
          <a:ln w="19050">
            <a:solidFill>
              <a:schemeClr val="tx1"/>
            </a:solidFill>
          </a:ln>
          <a:effectLst/>
        </p:spPr>
        <p:style>
          <a:lnRef idx="1">
            <a:schemeClr val="dk1"/>
          </a:lnRef>
          <a:fillRef idx="2">
            <a:schemeClr val="dk1"/>
          </a:fillRef>
          <a:effectRef idx="1">
            <a:schemeClr val="dk1"/>
          </a:effectRef>
          <a:fontRef idx="minor">
            <a:schemeClr val="dk1"/>
          </a:fontRef>
        </p:style>
        <p:txBody>
          <a:bodyPr wrap="square" lIns="51435" tIns="25718" rIns="51435" bIns="25718" rtlCol="0" anchor="ctr">
            <a:spAutoFit/>
          </a:bodyPr>
          <a:lstStyle/>
          <a:p>
            <a:pPr marL="0" marR="0" lvl="0" indent="0" algn="ctr" defTabSz="51432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rPr>
              <a:t>Within Cohort 1, similar </a:t>
            </a:r>
            <a:r>
              <a:rPr kumimoji="0" lang="en-US" sz="1400" b="1" i="0" u="none" strike="noStrike" kern="1200" cap="none" spc="0" normalizeH="0" baseline="0" noProof="0" err="1">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rPr>
              <a:t>abemaciclib</a:t>
            </a:r>
            <a:r>
              <a:rPr kumimoji="0" lang="en-US" sz="14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rPr>
              <a:t> treatment effects were observed regardless of Ki-67 index</a:t>
            </a:r>
            <a:endParaRPr kumimoji="0" lang="en-GB" sz="1400" b="1" i="0" u="none" strike="noStrike" kern="1200" cap="none" spc="0" normalizeH="0" baseline="0" noProof="0">
              <a:ln>
                <a:noFill/>
              </a:ln>
              <a:solidFill>
                <a:srgbClr val="000000">
                  <a:lumMod val="75000"/>
                  <a:lumOff val="25000"/>
                </a:srgbClr>
              </a:solidFill>
              <a:effectLst/>
              <a:uLnTx/>
              <a:uFillTx/>
              <a:latin typeface="Arial" panose="020B0604020202020204" pitchFamily="34" charset="0"/>
              <a:ea typeface="Tahoma"/>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9A98A36A-6E9C-777F-4C6D-014EE59F8806}"/>
              </a:ext>
            </a:extLst>
          </p:cNvPr>
          <p:cNvSpPr txBox="1"/>
          <p:nvPr/>
        </p:nvSpPr>
        <p:spPr>
          <a:xfrm>
            <a:off x="7352160" y="4878516"/>
            <a:ext cx="4839839" cy="469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SimSun"/>
                <a:cs typeface="Arial"/>
                <a:sym typeface="Arial" panose="020B0604020202020204" pitchFamily="34" charset="0"/>
              </a:rPr>
              <a:t>*Ki-67 value was missing in 1203 (23.5%) patients</a:t>
            </a:r>
            <a:b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Arial" panose="020B0604020202020204" pitchFamily="34" charset="0"/>
                <a:sym typeface="Arial" panose="020B0604020202020204" pitchFamily="34" charset="0"/>
              </a:rPr>
            </a:b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ahoma"/>
              <a:cs typeface="Tahoma" panose="020B0604030504040204" pitchFamily="34" charset="0"/>
              <a:sym typeface="Arial" panose="020B0604020202020204" pitchFamily="34" charset="0"/>
            </a:endParaRPr>
          </a:p>
        </p:txBody>
      </p:sp>
    </p:spTree>
    <p:extLst>
      <p:ext uri="{BB962C8B-B14F-4D97-AF65-F5344CB8AC3E}">
        <p14:creationId xmlns:p14="http://schemas.microsoft.com/office/powerpoint/2010/main" val="42390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3E8C-6D5D-554A-B77F-27BB51D8153D}"/>
              </a:ext>
            </a:extLst>
          </p:cNvPr>
          <p:cNvSpPr>
            <a:spLocks noGrp="1"/>
          </p:cNvSpPr>
          <p:nvPr>
            <p:ph type="title"/>
          </p:nvPr>
        </p:nvSpPr>
        <p:spPr>
          <a:xfrm>
            <a:off x="460130" y="205741"/>
            <a:ext cx="10872444" cy="582930"/>
          </a:xfrm>
        </p:spPr>
        <p:txBody>
          <a:bodyPr/>
          <a:lstStyle/>
          <a:p>
            <a:r>
              <a:rPr lang="en-US" dirty="0"/>
              <a:t>Adjuvant CDK4/6i Reported Trials</a:t>
            </a:r>
          </a:p>
        </p:txBody>
      </p:sp>
      <p:graphicFrame>
        <p:nvGraphicFramePr>
          <p:cNvPr id="4" name="Table 4">
            <a:extLst>
              <a:ext uri="{FF2B5EF4-FFF2-40B4-BE49-F238E27FC236}">
                <a16:creationId xmlns:a16="http://schemas.microsoft.com/office/drawing/2014/main" id="{FFB22878-DEC7-574C-A8DC-B63A15088023}"/>
              </a:ext>
            </a:extLst>
          </p:cNvPr>
          <p:cNvGraphicFramePr>
            <a:graphicFrameLocks noGrp="1"/>
          </p:cNvGraphicFramePr>
          <p:nvPr>
            <p:ph idx="1"/>
          </p:nvPr>
        </p:nvGraphicFramePr>
        <p:xfrm>
          <a:off x="266700" y="927099"/>
          <a:ext cx="11658600" cy="5725160"/>
        </p:xfrm>
        <a:graphic>
          <a:graphicData uri="http://schemas.openxmlformats.org/drawingml/2006/table">
            <a:tbl>
              <a:tblPr firstRow="1" bandRow="1">
                <a:tableStyleId>{93296810-A885-4BE3-A3E7-6D5BEEA58F35}</a:tableStyleId>
              </a:tblPr>
              <a:tblGrid>
                <a:gridCol w="3098090">
                  <a:extLst>
                    <a:ext uri="{9D8B030D-6E8A-4147-A177-3AD203B41FA5}">
                      <a16:colId xmlns:a16="http://schemas.microsoft.com/office/drawing/2014/main" val="3636596392"/>
                    </a:ext>
                  </a:extLst>
                </a:gridCol>
                <a:gridCol w="2312110">
                  <a:extLst>
                    <a:ext uri="{9D8B030D-6E8A-4147-A177-3AD203B41FA5}">
                      <a16:colId xmlns:a16="http://schemas.microsoft.com/office/drawing/2014/main" val="3759005135"/>
                    </a:ext>
                  </a:extLst>
                </a:gridCol>
                <a:gridCol w="2509838">
                  <a:extLst>
                    <a:ext uri="{9D8B030D-6E8A-4147-A177-3AD203B41FA5}">
                      <a16:colId xmlns:a16="http://schemas.microsoft.com/office/drawing/2014/main" val="4177973422"/>
                    </a:ext>
                  </a:extLst>
                </a:gridCol>
                <a:gridCol w="3738562">
                  <a:extLst>
                    <a:ext uri="{9D8B030D-6E8A-4147-A177-3AD203B41FA5}">
                      <a16:colId xmlns:a16="http://schemas.microsoft.com/office/drawing/2014/main" val="4109534856"/>
                    </a:ext>
                  </a:extLst>
                </a:gridCol>
              </a:tblGrid>
              <a:tr h="0">
                <a:tc>
                  <a:txBody>
                    <a:bodyPr/>
                    <a:lstStyle/>
                    <a:p>
                      <a:endParaRPr lang="en-US" dirty="0">
                        <a:solidFill>
                          <a:schemeClr val="bg2"/>
                        </a:solidFill>
                      </a:endParaRPr>
                    </a:p>
                  </a:txBody>
                  <a:tcPr/>
                </a:tc>
                <a:tc>
                  <a:txBody>
                    <a:bodyPr/>
                    <a:lstStyle/>
                    <a:p>
                      <a:r>
                        <a:rPr lang="en-US" dirty="0">
                          <a:solidFill>
                            <a:schemeClr val="tx1"/>
                          </a:solidFill>
                        </a:rPr>
                        <a:t>PALLAS</a:t>
                      </a:r>
                    </a:p>
                  </a:txBody>
                  <a:tcPr/>
                </a:tc>
                <a:tc>
                  <a:txBody>
                    <a:bodyPr/>
                    <a:lstStyle/>
                    <a:p>
                      <a:r>
                        <a:rPr lang="en-US" dirty="0">
                          <a:solidFill>
                            <a:schemeClr val="tx1"/>
                          </a:solidFill>
                        </a:rPr>
                        <a:t>PENELOPE-B</a:t>
                      </a:r>
                    </a:p>
                  </a:txBody>
                  <a:tcPr/>
                </a:tc>
                <a:tc>
                  <a:txBody>
                    <a:bodyPr/>
                    <a:lstStyle/>
                    <a:p>
                      <a:r>
                        <a:rPr lang="en-US" dirty="0">
                          <a:solidFill>
                            <a:schemeClr val="tx1"/>
                          </a:solidFill>
                        </a:rPr>
                        <a:t>MONARCH-E</a:t>
                      </a:r>
                    </a:p>
                  </a:txBody>
                  <a:tcPr/>
                </a:tc>
                <a:extLst>
                  <a:ext uri="{0D108BD9-81ED-4DB2-BD59-A6C34878D82A}">
                    <a16:rowId xmlns:a16="http://schemas.microsoft.com/office/drawing/2014/main" val="1111330898"/>
                  </a:ext>
                </a:extLst>
              </a:tr>
              <a:tr h="370840">
                <a:tc>
                  <a:txBody>
                    <a:bodyPr/>
                    <a:lstStyle/>
                    <a:p>
                      <a:r>
                        <a:rPr lang="en-US" dirty="0">
                          <a:solidFill>
                            <a:schemeClr val="bg2"/>
                          </a:solidFill>
                        </a:rPr>
                        <a:t>N</a:t>
                      </a:r>
                    </a:p>
                  </a:txBody>
                  <a:tcPr/>
                </a:tc>
                <a:tc>
                  <a:txBody>
                    <a:bodyPr/>
                    <a:lstStyle/>
                    <a:p>
                      <a:r>
                        <a:rPr lang="en-US" dirty="0">
                          <a:solidFill>
                            <a:schemeClr val="bg2"/>
                          </a:solidFill>
                        </a:rPr>
                        <a:t>5600</a:t>
                      </a:r>
                    </a:p>
                  </a:txBody>
                  <a:tcPr/>
                </a:tc>
                <a:tc>
                  <a:txBody>
                    <a:bodyPr/>
                    <a:lstStyle/>
                    <a:p>
                      <a:r>
                        <a:rPr lang="en-US" dirty="0">
                          <a:solidFill>
                            <a:schemeClr val="bg2"/>
                          </a:solidFill>
                        </a:rPr>
                        <a:t>1250</a:t>
                      </a:r>
                    </a:p>
                  </a:txBody>
                  <a:tcPr/>
                </a:tc>
                <a:tc>
                  <a:txBody>
                    <a:bodyPr/>
                    <a:lstStyle/>
                    <a:p>
                      <a:r>
                        <a:rPr lang="en-US" dirty="0">
                          <a:solidFill>
                            <a:schemeClr val="bg2"/>
                          </a:solidFill>
                        </a:rPr>
                        <a:t>5637</a:t>
                      </a:r>
                    </a:p>
                  </a:txBody>
                  <a:tcPr/>
                </a:tc>
                <a:extLst>
                  <a:ext uri="{0D108BD9-81ED-4DB2-BD59-A6C34878D82A}">
                    <a16:rowId xmlns:a16="http://schemas.microsoft.com/office/drawing/2014/main" val="462515119"/>
                  </a:ext>
                </a:extLst>
              </a:tr>
              <a:tr h="370840">
                <a:tc>
                  <a:txBody>
                    <a:bodyPr/>
                    <a:lstStyle/>
                    <a:p>
                      <a:r>
                        <a:rPr lang="en-US" dirty="0">
                          <a:solidFill>
                            <a:schemeClr val="bg2"/>
                          </a:solidFill>
                        </a:rPr>
                        <a:t>Length of CDK4/6i</a:t>
                      </a:r>
                    </a:p>
                  </a:txBody>
                  <a:tcPr/>
                </a:tc>
                <a:tc>
                  <a:txBody>
                    <a:bodyPr/>
                    <a:lstStyle/>
                    <a:p>
                      <a:r>
                        <a:rPr lang="en-US" dirty="0">
                          <a:solidFill>
                            <a:schemeClr val="bg2"/>
                          </a:solidFill>
                        </a:rPr>
                        <a:t>2 year</a:t>
                      </a:r>
                    </a:p>
                  </a:txBody>
                  <a:tcPr/>
                </a:tc>
                <a:tc>
                  <a:txBody>
                    <a:bodyPr/>
                    <a:lstStyle/>
                    <a:p>
                      <a:r>
                        <a:rPr lang="en-US" dirty="0">
                          <a:solidFill>
                            <a:schemeClr val="bg2"/>
                          </a:solidFill>
                        </a:rPr>
                        <a:t>1 year</a:t>
                      </a:r>
                    </a:p>
                  </a:txBody>
                  <a:tcPr/>
                </a:tc>
                <a:tc>
                  <a:txBody>
                    <a:bodyPr/>
                    <a:lstStyle/>
                    <a:p>
                      <a:r>
                        <a:rPr lang="en-US" dirty="0">
                          <a:solidFill>
                            <a:schemeClr val="bg2"/>
                          </a:solidFill>
                        </a:rPr>
                        <a:t>2 year</a:t>
                      </a:r>
                    </a:p>
                  </a:txBody>
                  <a:tcPr/>
                </a:tc>
                <a:extLst>
                  <a:ext uri="{0D108BD9-81ED-4DB2-BD59-A6C34878D82A}">
                    <a16:rowId xmlns:a16="http://schemas.microsoft.com/office/drawing/2014/main" val="887555901"/>
                  </a:ext>
                </a:extLst>
              </a:tr>
              <a:tr h="370840">
                <a:tc>
                  <a:txBody>
                    <a:bodyPr/>
                    <a:lstStyle/>
                    <a:p>
                      <a:r>
                        <a:rPr lang="en-US" dirty="0">
                          <a:solidFill>
                            <a:schemeClr val="bg2"/>
                          </a:solidFill>
                        </a:rPr>
                        <a:t>Prior chemotherapy</a:t>
                      </a:r>
                    </a:p>
                  </a:txBody>
                  <a:tcPr/>
                </a:tc>
                <a:tc>
                  <a:txBody>
                    <a:bodyPr/>
                    <a:lstStyle/>
                    <a:p>
                      <a:r>
                        <a:rPr lang="en-US" dirty="0">
                          <a:solidFill>
                            <a:schemeClr val="bg2"/>
                          </a:solidFill>
                        </a:rPr>
                        <a:t>82%</a:t>
                      </a:r>
                    </a:p>
                  </a:txBody>
                  <a:tcPr/>
                </a:tc>
                <a:tc>
                  <a:txBody>
                    <a:bodyPr/>
                    <a:lstStyle/>
                    <a:p>
                      <a:r>
                        <a:rPr lang="en-US" dirty="0">
                          <a:solidFill>
                            <a:schemeClr val="bg2"/>
                          </a:solidFill>
                        </a:rPr>
                        <a:t>100%</a:t>
                      </a:r>
                    </a:p>
                  </a:txBody>
                  <a:tcPr/>
                </a:tc>
                <a:tc>
                  <a:txBody>
                    <a:bodyPr/>
                    <a:lstStyle/>
                    <a:p>
                      <a:r>
                        <a:rPr lang="en-US" dirty="0">
                          <a:solidFill>
                            <a:schemeClr val="bg2"/>
                          </a:solidFill>
                        </a:rPr>
                        <a:t>95%</a:t>
                      </a:r>
                    </a:p>
                  </a:txBody>
                  <a:tcPr/>
                </a:tc>
                <a:extLst>
                  <a:ext uri="{0D108BD9-81ED-4DB2-BD59-A6C34878D82A}">
                    <a16:rowId xmlns:a16="http://schemas.microsoft.com/office/drawing/2014/main" val="2189315537"/>
                  </a:ext>
                </a:extLst>
              </a:tr>
              <a:tr h="370840">
                <a:tc>
                  <a:txBody>
                    <a:bodyPr/>
                    <a:lstStyle/>
                    <a:p>
                      <a:r>
                        <a:rPr lang="en-US" dirty="0">
                          <a:solidFill>
                            <a:schemeClr val="bg2"/>
                          </a:solidFill>
                        </a:rPr>
                        <a:t>Tamoxifen use</a:t>
                      </a:r>
                    </a:p>
                  </a:txBody>
                  <a:tcPr/>
                </a:tc>
                <a:tc>
                  <a:txBody>
                    <a:bodyPr/>
                    <a:lstStyle/>
                    <a:p>
                      <a:r>
                        <a:rPr lang="en-US" dirty="0">
                          <a:solidFill>
                            <a:schemeClr val="bg2"/>
                          </a:solidFill>
                        </a:rPr>
                        <a:t>32%</a:t>
                      </a:r>
                    </a:p>
                  </a:txBody>
                  <a:tcPr/>
                </a:tc>
                <a:tc>
                  <a:txBody>
                    <a:bodyPr/>
                    <a:lstStyle/>
                    <a:p>
                      <a:r>
                        <a:rPr lang="en-US" dirty="0">
                          <a:solidFill>
                            <a:schemeClr val="bg2"/>
                          </a:solidFill>
                        </a:rPr>
                        <a:t>50%</a:t>
                      </a:r>
                    </a:p>
                  </a:txBody>
                  <a:tcPr/>
                </a:tc>
                <a:tc>
                  <a:txBody>
                    <a:bodyPr/>
                    <a:lstStyle/>
                    <a:p>
                      <a:r>
                        <a:rPr lang="en-US" dirty="0">
                          <a:solidFill>
                            <a:schemeClr val="bg2"/>
                          </a:solidFill>
                        </a:rPr>
                        <a:t>30%</a:t>
                      </a:r>
                    </a:p>
                  </a:txBody>
                  <a:tcPr/>
                </a:tc>
                <a:extLst>
                  <a:ext uri="{0D108BD9-81ED-4DB2-BD59-A6C34878D82A}">
                    <a16:rowId xmlns:a16="http://schemas.microsoft.com/office/drawing/2014/main" val="4173222368"/>
                  </a:ext>
                </a:extLst>
              </a:tr>
              <a:tr h="370840">
                <a:tc>
                  <a:txBody>
                    <a:bodyPr/>
                    <a:lstStyle/>
                    <a:p>
                      <a:r>
                        <a:rPr lang="en-US" i="0" dirty="0">
                          <a:solidFill>
                            <a:schemeClr val="bg2"/>
                          </a:solidFill>
                        </a:rPr>
                        <a:t>Grade 3</a:t>
                      </a:r>
                    </a:p>
                  </a:txBody>
                  <a:tcPr/>
                </a:tc>
                <a:tc>
                  <a:txBody>
                    <a:bodyPr/>
                    <a:lstStyle/>
                    <a:p>
                      <a:r>
                        <a:rPr lang="en-US" i="0" dirty="0">
                          <a:solidFill>
                            <a:schemeClr val="bg2"/>
                          </a:solidFill>
                        </a:rPr>
                        <a:t>29%</a:t>
                      </a:r>
                    </a:p>
                  </a:txBody>
                  <a:tcPr/>
                </a:tc>
                <a:tc>
                  <a:txBody>
                    <a:bodyPr/>
                    <a:lstStyle/>
                    <a:p>
                      <a:r>
                        <a:rPr lang="en-US" i="0" dirty="0">
                          <a:solidFill>
                            <a:schemeClr val="bg2"/>
                          </a:solidFill>
                        </a:rPr>
                        <a:t>47%</a:t>
                      </a:r>
                    </a:p>
                  </a:txBody>
                  <a:tcPr/>
                </a:tc>
                <a:tc>
                  <a:txBody>
                    <a:bodyPr/>
                    <a:lstStyle/>
                    <a:p>
                      <a:r>
                        <a:rPr lang="en-US" i="0" dirty="0">
                          <a:solidFill>
                            <a:schemeClr val="bg2"/>
                          </a:solidFill>
                        </a:rPr>
                        <a:t>38%</a:t>
                      </a:r>
                    </a:p>
                  </a:txBody>
                  <a:tcPr/>
                </a:tc>
                <a:extLst>
                  <a:ext uri="{0D108BD9-81ED-4DB2-BD59-A6C34878D82A}">
                    <a16:rowId xmlns:a16="http://schemas.microsoft.com/office/drawing/2014/main" val="2871409833"/>
                  </a:ext>
                </a:extLst>
              </a:tr>
              <a:tr h="370840">
                <a:tc>
                  <a:txBody>
                    <a:bodyPr/>
                    <a:lstStyle/>
                    <a:p>
                      <a:r>
                        <a:rPr lang="en-US" i="0" dirty="0">
                          <a:solidFill>
                            <a:schemeClr val="bg2"/>
                          </a:solidFill>
                        </a:rPr>
                        <a:t>Node negative</a:t>
                      </a:r>
                    </a:p>
                  </a:txBody>
                  <a:tcPr/>
                </a:tc>
                <a:tc>
                  <a:txBody>
                    <a:bodyPr/>
                    <a:lstStyle/>
                    <a:p>
                      <a:r>
                        <a:rPr lang="en-US" i="0" dirty="0">
                          <a:solidFill>
                            <a:schemeClr val="bg2"/>
                          </a:solidFill>
                        </a:rPr>
                        <a:t>13%</a:t>
                      </a:r>
                    </a:p>
                  </a:txBody>
                  <a:tcPr/>
                </a:tc>
                <a:tc>
                  <a:txBody>
                    <a:bodyPr/>
                    <a:lstStyle/>
                    <a:p>
                      <a:r>
                        <a:rPr lang="en-US" i="0" dirty="0">
                          <a:solidFill>
                            <a:schemeClr val="bg2"/>
                          </a:solidFill>
                        </a:rPr>
                        <a:t>Unknown</a:t>
                      </a:r>
                    </a:p>
                  </a:txBody>
                  <a:tcPr/>
                </a:tc>
                <a:tc>
                  <a:txBody>
                    <a:bodyPr/>
                    <a:lstStyle/>
                    <a:p>
                      <a:r>
                        <a:rPr lang="en-US" i="0" dirty="0">
                          <a:solidFill>
                            <a:schemeClr val="bg2"/>
                          </a:solidFill>
                        </a:rPr>
                        <a:t>0.2%</a:t>
                      </a:r>
                    </a:p>
                  </a:txBody>
                  <a:tcPr/>
                </a:tc>
                <a:extLst>
                  <a:ext uri="{0D108BD9-81ED-4DB2-BD59-A6C34878D82A}">
                    <a16:rowId xmlns:a16="http://schemas.microsoft.com/office/drawing/2014/main" val="4171512837"/>
                  </a:ext>
                </a:extLst>
              </a:tr>
              <a:tr h="370840">
                <a:tc>
                  <a:txBody>
                    <a:bodyPr/>
                    <a:lstStyle/>
                    <a:p>
                      <a:r>
                        <a:rPr lang="en-US" i="0" dirty="0">
                          <a:solidFill>
                            <a:schemeClr val="bg2"/>
                          </a:solidFill>
                        </a:rPr>
                        <a:t>N1</a:t>
                      </a:r>
                    </a:p>
                  </a:txBody>
                  <a:tcPr/>
                </a:tc>
                <a:tc>
                  <a:txBody>
                    <a:bodyPr/>
                    <a:lstStyle/>
                    <a:p>
                      <a:r>
                        <a:rPr lang="en-US" i="0" dirty="0">
                          <a:solidFill>
                            <a:schemeClr val="bg2"/>
                          </a:solidFill>
                        </a:rPr>
                        <a:t>49%</a:t>
                      </a:r>
                    </a:p>
                  </a:txBody>
                  <a:tcPr/>
                </a:tc>
                <a:tc>
                  <a:txBody>
                    <a:bodyPr/>
                    <a:lstStyle/>
                    <a:p>
                      <a:r>
                        <a:rPr lang="en-US" i="0" dirty="0">
                          <a:solidFill>
                            <a:schemeClr val="bg2"/>
                          </a:solidFill>
                        </a:rPr>
                        <a:t>Unknown</a:t>
                      </a:r>
                    </a:p>
                  </a:txBody>
                  <a:tcPr/>
                </a:tc>
                <a:tc>
                  <a:txBody>
                    <a:bodyPr/>
                    <a:lstStyle/>
                    <a:p>
                      <a:r>
                        <a:rPr lang="en-US" i="0" dirty="0">
                          <a:solidFill>
                            <a:schemeClr val="bg2"/>
                          </a:solidFill>
                        </a:rPr>
                        <a:t>40%</a:t>
                      </a:r>
                    </a:p>
                  </a:txBody>
                  <a:tcPr/>
                </a:tc>
                <a:extLst>
                  <a:ext uri="{0D108BD9-81ED-4DB2-BD59-A6C34878D82A}">
                    <a16:rowId xmlns:a16="http://schemas.microsoft.com/office/drawing/2014/main" val="638568173"/>
                  </a:ext>
                </a:extLst>
              </a:tr>
              <a:tr h="370840">
                <a:tc>
                  <a:txBody>
                    <a:bodyPr/>
                    <a:lstStyle/>
                    <a:p>
                      <a:r>
                        <a:rPr lang="en-US" i="0" u="sng" dirty="0">
                          <a:solidFill>
                            <a:schemeClr val="bg2"/>
                          </a:solidFill>
                        </a:rPr>
                        <a:t>&gt;</a:t>
                      </a:r>
                      <a:r>
                        <a:rPr lang="en-US" i="0" u="none" dirty="0">
                          <a:solidFill>
                            <a:schemeClr val="bg2"/>
                          </a:solidFill>
                        </a:rPr>
                        <a:t>N2</a:t>
                      </a:r>
                      <a:endParaRPr lang="en-US" i="0" u="sng" dirty="0">
                        <a:solidFill>
                          <a:schemeClr val="bg2"/>
                        </a:solidFill>
                      </a:endParaRPr>
                    </a:p>
                  </a:txBody>
                  <a:tcPr/>
                </a:tc>
                <a:tc>
                  <a:txBody>
                    <a:bodyPr/>
                    <a:lstStyle/>
                    <a:p>
                      <a:r>
                        <a:rPr lang="en-US" i="0" dirty="0">
                          <a:solidFill>
                            <a:schemeClr val="bg2"/>
                          </a:solidFill>
                        </a:rPr>
                        <a:t>37%</a:t>
                      </a:r>
                    </a:p>
                  </a:txBody>
                  <a:tcPr/>
                </a:tc>
                <a:tc>
                  <a:txBody>
                    <a:bodyPr/>
                    <a:lstStyle/>
                    <a:p>
                      <a:r>
                        <a:rPr lang="en-US" i="0" dirty="0">
                          <a:solidFill>
                            <a:schemeClr val="bg2"/>
                          </a:solidFill>
                        </a:rPr>
                        <a:t>50% (after NAC)</a:t>
                      </a:r>
                    </a:p>
                  </a:txBody>
                  <a:tcPr/>
                </a:tc>
                <a:tc>
                  <a:txBody>
                    <a:bodyPr/>
                    <a:lstStyle/>
                    <a:p>
                      <a:r>
                        <a:rPr lang="en-US" i="0" dirty="0">
                          <a:solidFill>
                            <a:schemeClr val="bg2"/>
                          </a:solidFill>
                        </a:rPr>
                        <a:t>60%</a:t>
                      </a:r>
                    </a:p>
                  </a:txBody>
                  <a:tcPr/>
                </a:tc>
                <a:extLst>
                  <a:ext uri="{0D108BD9-81ED-4DB2-BD59-A6C34878D82A}">
                    <a16:rowId xmlns:a16="http://schemas.microsoft.com/office/drawing/2014/main" val="3464221780"/>
                  </a:ext>
                </a:extLst>
              </a:tr>
              <a:tr h="370840">
                <a:tc>
                  <a:txBody>
                    <a:bodyPr/>
                    <a:lstStyle/>
                    <a:p>
                      <a:r>
                        <a:rPr lang="en-US" dirty="0">
                          <a:solidFill>
                            <a:schemeClr val="bg2"/>
                          </a:solidFill>
                        </a:rPr>
                        <a:t>Discontinued IP prematurely</a:t>
                      </a:r>
                    </a:p>
                  </a:txBody>
                  <a:tcPr/>
                </a:tc>
                <a:tc>
                  <a:txBody>
                    <a:bodyPr/>
                    <a:lstStyle/>
                    <a:p>
                      <a:r>
                        <a:rPr lang="en-US" dirty="0">
                          <a:solidFill>
                            <a:schemeClr val="bg2"/>
                          </a:solidFill>
                        </a:rPr>
                        <a:t>42%</a:t>
                      </a:r>
                    </a:p>
                  </a:txBody>
                  <a:tcPr/>
                </a:tc>
                <a:tc>
                  <a:txBody>
                    <a:bodyPr/>
                    <a:lstStyle/>
                    <a:p>
                      <a:r>
                        <a:rPr lang="en-US" dirty="0">
                          <a:solidFill>
                            <a:schemeClr val="bg2"/>
                          </a:solidFill>
                        </a:rPr>
                        <a:t>19.5%</a:t>
                      </a:r>
                    </a:p>
                  </a:txBody>
                  <a:tcPr/>
                </a:tc>
                <a:tc>
                  <a:txBody>
                    <a:bodyPr/>
                    <a:lstStyle/>
                    <a:p>
                      <a:r>
                        <a:rPr lang="en-US" b="0" dirty="0">
                          <a:solidFill>
                            <a:schemeClr val="bg2"/>
                          </a:solidFill>
                        </a:rPr>
                        <a:t>28% (at 19 </a:t>
                      </a:r>
                      <a:r>
                        <a:rPr lang="en-US" b="0" dirty="0" err="1">
                          <a:solidFill>
                            <a:schemeClr val="bg2"/>
                          </a:solidFill>
                        </a:rPr>
                        <a:t>mos</a:t>
                      </a:r>
                      <a:r>
                        <a:rPr lang="en-US" b="0" dirty="0">
                          <a:solidFill>
                            <a:schemeClr val="bg2"/>
                          </a:solidFill>
                        </a:rPr>
                        <a:t> f/u)</a:t>
                      </a:r>
                    </a:p>
                  </a:txBody>
                  <a:tcPr/>
                </a:tc>
                <a:extLst>
                  <a:ext uri="{0D108BD9-81ED-4DB2-BD59-A6C34878D82A}">
                    <a16:rowId xmlns:a16="http://schemas.microsoft.com/office/drawing/2014/main" val="3150072781"/>
                  </a:ext>
                </a:extLst>
              </a:tr>
              <a:tr h="370840">
                <a:tc>
                  <a:txBody>
                    <a:bodyPr/>
                    <a:lstStyle/>
                    <a:p>
                      <a:r>
                        <a:rPr lang="en-US" dirty="0">
                          <a:solidFill>
                            <a:schemeClr val="bg2"/>
                          </a:solidFill>
                        </a:rPr>
                        <a:t>Still on therapy</a:t>
                      </a:r>
                    </a:p>
                  </a:txBody>
                  <a:tcPr/>
                </a:tc>
                <a:tc>
                  <a:txBody>
                    <a:bodyPr/>
                    <a:lstStyle/>
                    <a:p>
                      <a:r>
                        <a:rPr lang="en-US" dirty="0">
                          <a:solidFill>
                            <a:schemeClr val="bg2"/>
                          </a:solidFill>
                        </a:rPr>
                        <a:t>26%</a:t>
                      </a:r>
                    </a:p>
                  </a:txBody>
                  <a:tcPr/>
                </a:tc>
                <a:tc>
                  <a:txBody>
                    <a:bodyPr/>
                    <a:lstStyle/>
                    <a:p>
                      <a:r>
                        <a:rPr lang="en-US" b="0" dirty="0">
                          <a:solidFill>
                            <a:schemeClr val="bg2"/>
                          </a:solidFill>
                        </a:rPr>
                        <a:t>0</a:t>
                      </a:r>
                    </a:p>
                  </a:txBody>
                  <a:tcPr/>
                </a:tc>
                <a:tc>
                  <a:txBody>
                    <a:bodyPr/>
                    <a:lstStyle/>
                    <a:p>
                      <a:r>
                        <a:rPr lang="en-US" b="0" dirty="0">
                          <a:solidFill>
                            <a:schemeClr val="bg2"/>
                          </a:solidFill>
                        </a:rPr>
                        <a:t>10%</a:t>
                      </a:r>
                    </a:p>
                  </a:txBody>
                  <a:tcPr/>
                </a:tc>
                <a:extLst>
                  <a:ext uri="{0D108BD9-81ED-4DB2-BD59-A6C34878D82A}">
                    <a16:rowId xmlns:a16="http://schemas.microsoft.com/office/drawing/2014/main" val="806701360"/>
                  </a:ext>
                </a:extLst>
              </a:tr>
              <a:tr h="370840">
                <a:tc>
                  <a:txBody>
                    <a:bodyPr/>
                    <a:lstStyle/>
                    <a:p>
                      <a:r>
                        <a:rPr lang="en-US" dirty="0">
                          <a:solidFill>
                            <a:schemeClr val="bg2"/>
                          </a:solidFill>
                        </a:rPr>
                        <a:t>Median follow up</a:t>
                      </a:r>
                    </a:p>
                  </a:txBody>
                  <a:tcPr/>
                </a:tc>
                <a:tc>
                  <a:txBody>
                    <a:bodyPr/>
                    <a:lstStyle/>
                    <a:p>
                      <a:r>
                        <a:rPr lang="en-US" dirty="0">
                          <a:solidFill>
                            <a:schemeClr val="bg2"/>
                          </a:solidFill>
                        </a:rPr>
                        <a:t>24 </a:t>
                      </a:r>
                      <a:r>
                        <a:rPr lang="en-US" dirty="0" err="1">
                          <a:solidFill>
                            <a:schemeClr val="bg2"/>
                          </a:solidFill>
                        </a:rPr>
                        <a:t>mos</a:t>
                      </a:r>
                      <a:endParaRPr lang="en-US" dirty="0">
                        <a:solidFill>
                          <a:schemeClr val="bg2"/>
                        </a:solidFill>
                      </a:endParaRPr>
                    </a:p>
                  </a:txBody>
                  <a:tcPr/>
                </a:tc>
                <a:tc>
                  <a:txBody>
                    <a:bodyPr/>
                    <a:lstStyle/>
                    <a:p>
                      <a:r>
                        <a:rPr lang="en-US" b="0" dirty="0">
                          <a:solidFill>
                            <a:schemeClr val="bg2"/>
                          </a:solidFill>
                        </a:rPr>
                        <a:t>42.8 </a:t>
                      </a:r>
                      <a:r>
                        <a:rPr lang="en-US" b="0" dirty="0" err="1">
                          <a:solidFill>
                            <a:schemeClr val="bg2"/>
                          </a:solidFill>
                        </a:rPr>
                        <a:t>mos</a:t>
                      </a:r>
                      <a:endParaRPr lang="en-US" b="0" dirty="0">
                        <a:solidFill>
                          <a:schemeClr val="bg2"/>
                        </a:solidFill>
                      </a:endParaRPr>
                    </a:p>
                  </a:txBody>
                  <a:tcPr/>
                </a:tc>
                <a:tc>
                  <a:txBody>
                    <a:bodyPr/>
                    <a:lstStyle/>
                    <a:p>
                      <a:r>
                        <a:rPr lang="en-US" b="0" dirty="0">
                          <a:solidFill>
                            <a:schemeClr val="bg2"/>
                          </a:solidFill>
                        </a:rPr>
                        <a:t>27.1 </a:t>
                      </a:r>
                      <a:r>
                        <a:rPr lang="en-US" b="0" dirty="0" err="1">
                          <a:solidFill>
                            <a:schemeClr val="bg2"/>
                          </a:solidFill>
                        </a:rPr>
                        <a:t>mos</a:t>
                      </a:r>
                      <a:endParaRPr lang="en-US" b="0" dirty="0">
                        <a:solidFill>
                          <a:schemeClr val="bg2"/>
                        </a:solidFill>
                      </a:endParaRPr>
                    </a:p>
                  </a:txBody>
                  <a:tcPr/>
                </a:tc>
                <a:extLst>
                  <a:ext uri="{0D108BD9-81ED-4DB2-BD59-A6C34878D82A}">
                    <a16:rowId xmlns:a16="http://schemas.microsoft.com/office/drawing/2014/main" val="3911626592"/>
                  </a:ext>
                </a:extLst>
              </a:tr>
              <a:tr h="370840">
                <a:tc>
                  <a:txBody>
                    <a:bodyPr/>
                    <a:lstStyle/>
                    <a:p>
                      <a:r>
                        <a:rPr lang="en-US" dirty="0">
                          <a:solidFill>
                            <a:schemeClr val="bg2"/>
                          </a:solidFill>
                        </a:rPr>
                        <a:t>2-year </a:t>
                      </a:r>
                      <a:r>
                        <a:rPr lang="en-US" dirty="0" err="1">
                          <a:solidFill>
                            <a:schemeClr val="bg2"/>
                          </a:solidFill>
                        </a:rPr>
                        <a:t>iDFS</a:t>
                      </a:r>
                      <a:endParaRPr lang="en-US" dirty="0">
                        <a:solidFill>
                          <a:schemeClr val="bg2"/>
                        </a:solidFill>
                      </a:endParaRPr>
                    </a:p>
                  </a:txBody>
                  <a:tcPr/>
                </a:tc>
                <a:tc>
                  <a:txBody>
                    <a:bodyPr/>
                    <a:lstStyle/>
                    <a:p>
                      <a:endParaRPr lang="en-US" dirty="0">
                        <a:solidFill>
                          <a:schemeClr val="bg2"/>
                        </a:solidFill>
                      </a:endParaRPr>
                    </a:p>
                  </a:txBody>
                  <a:tcPr/>
                </a:tc>
                <a:tc>
                  <a:txBody>
                    <a:bodyPr/>
                    <a:lstStyle/>
                    <a:p>
                      <a:r>
                        <a:rPr lang="en-US" b="0" dirty="0">
                          <a:solidFill>
                            <a:schemeClr val="bg2"/>
                          </a:solidFill>
                        </a:rPr>
                        <a:t>88.3% vs 84%</a:t>
                      </a:r>
                    </a:p>
                    <a:p>
                      <a:r>
                        <a:rPr lang="en-US" sz="1800" b="0" dirty="0">
                          <a:solidFill>
                            <a:schemeClr val="bg2"/>
                          </a:solidFill>
                        </a:rPr>
                        <a:t>△</a:t>
                      </a:r>
                      <a:r>
                        <a:rPr lang="en-US" b="0" dirty="0">
                          <a:solidFill>
                            <a:schemeClr val="bg2"/>
                          </a:solidFill>
                        </a:rPr>
                        <a:t>4.3%</a:t>
                      </a:r>
                    </a:p>
                  </a:txBody>
                  <a:tcPr/>
                </a:tc>
                <a:tc>
                  <a:txBody>
                    <a:bodyPr/>
                    <a:lstStyle/>
                    <a:p>
                      <a:r>
                        <a:rPr lang="en-US" b="1" dirty="0">
                          <a:solidFill>
                            <a:schemeClr val="bg2"/>
                          </a:solidFill>
                        </a:rPr>
                        <a:t>92.7% vs 90.0%</a:t>
                      </a:r>
                    </a:p>
                    <a:p>
                      <a:r>
                        <a:rPr lang="en-US" sz="1800" b="1" dirty="0">
                          <a:solidFill>
                            <a:schemeClr val="bg2"/>
                          </a:solidFill>
                        </a:rPr>
                        <a:t>△2.7</a:t>
                      </a:r>
                      <a:r>
                        <a:rPr lang="en-US" b="1" dirty="0">
                          <a:solidFill>
                            <a:schemeClr val="bg2"/>
                          </a:solidFill>
                        </a:rPr>
                        <a:t>%</a:t>
                      </a:r>
                    </a:p>
                  </a:txBody>
                  <a:tcPr/>
                </a:tc>
                <a:extLst>
                  <a:ext uri="{0D108BD9-81ED-4DB2-BD59-A6C34878D82A}">
                    <a16:rowId xmlns:a16="http://schemas.microsoft.com/office/drawing/2014/main" val="3436119311"/>
                  </a:ext>
                </a:extLst>
              </a:tr>
              <a:tr h="370840">
                <a:tc>
                  <a:txBody>
                    <a:bodyPr/>
                    <a:lstStyle/>
                    <a:p>
                      <a:r>
                        <a:rPr lang="en-US" dirty="0">
                          <a:solidFill>
                            <a:schemeClr val="bg2"/>
                          </a:solidFill>
                        </a:rPr>
                        <a:t>3-year </a:t>
                      </a:r>
                      <a:r>
                        <a:rPr lang="en-US" dirty="0" err="1">
                          <a:solidFill>
                            <a:schemeClr val="bg2"/>
                          </a:solidFill>
                        </a:rPr>
                        <a:t>iDFS</a:t>
                      </a:r>
                      <a:endParaRPr lang="en-US" dirty="0">
                        <a:solidFill>
                          <a:schemeClr val="bg2"/>
                        </a:solidFill>
                      </a:endParaRPr>
                    </a:p>
                    <a:p>
                      <a:endParaRPr lang="en-US" dirty="0">
                        <a:solidFill>
                          <a:schemeClr val="bg2"/>
                        </a:solidFill>
                      </a:endParaRPr>
                    </a:p>
                  </a:txBody>
                  <a:tcPr/>
                </a:tc>
                <a:tc>
                  <a:txBody>
                    <a:bodyPr/>
                    <a:lstStyle/>
                    <a:p>
                      <a:r>
                        <a:rPr lang="en-US" dirty="0">
                          <a:solidFill>
                            <a:schemeClr val="bg2"/>
                          </a:solidFill>
                        </a:rPr>
                        <a:t>88.2% vs. 88.5%</a:t>
                      </a:r>
                    </a:p>
                    <a:p>
                      <a:r>
                        <a:rPr lang="en-US" sz="1800" b="0" dirty="0">
                          <a:solidFill>
                            <a:schemeClr val="bg2"/>
                          </a:solidFill>
                        </a:rPr>
                        <a:t>△</a:t>
                      </a:r>
                      <a:r>
                        <a:rPr lang="en-US" dirty="0">
                          <a:solidFill>
                            <a:schemeClr val="bg2"/>
                          </a:solidFill>
                        </a:rPr>
                        <a:t>-0.3%</a:t>
                      </a:r>
                    </a:p>
                  </a:txBody>
                  <a:tcPr/>
                </a:tc>
                <a:tc>
                  <a:txBody>
                    <a:bodyPr/>
                    <a:lstStyle/>
                    <a:p>
                      <a:r>
                        <a:rPr lang="en-US" b="0" dirty="0">
                          <a:solidFill>
                            <a:schemeClr val="bg2"/>
                          </a:solidFill>
                        </a:rPr>
                        <a:t>81.2% vs. 77.7%</a:t>
                      </a:r>
                    </a:p>
                    <a:p>
                      <a:r>
                        <a:rPr lang="en-US" sz="1800" b="0" dirty="0">
                          <a:solidFill>
                            <a:schemeClr val="bg2"/>
                          </a:solidFill>
                        </a:rPr>
                        <a:t>△</a:t>
                      </a:r>
                      <a:r>
                        <a:rPr lang="en-US" b="0" dirty="0">
                          <a:solidFill>
                            <a:schemeClr val="bg2"/>
                          </a:solidFill>
                        </a:rPr>
                        <a:t>3.5%</a:t>
                      </a:r>
                    </a:p>
                  </a:txBody>
                  <a:tcPr/>
                </a:tc>
                <a:tc>
                  <a:txBody>
                    <a:bodyPr/>
                    <a:lstStyle/>
                    <a:p>
                      <a:r>
                        <a:rPr lang="en-US" b="1" dirty="0">
                          <a:solidFill>
                            <a:schemeClr val="bg2"/>
                          </a:solidFill>
                        </a:rPr>
                        <a:t>88.8% vs 83.4%</a:t>
                      </a:r>
                    </a:p>
                    <a:p>
                      <a:r>
                        <a:rPr lang="en-US" sz="1800" b="1" dirty="0">
                          <a:solidFill>
                            <a:schemeClr val="bg2"/>
                          </a:solidFill>
                        </a:rPr>
                        <a:t>△</a:t>
                      </a:r>
                      <a:r>
                        <a:rPr lang="en-US" b="1" dirty="0">
                          <a:solidFill>
                            <a:schemeClr val="bg2"/>
                          </a:solidFill>
                        </a:rPr>
                        <a:t>5.4%, HR 0.696, P&lt;0.0001</a:t>
                      </a:r>
                    </a:p>
                  </a:txBody>
                  <a:tcPr/>
                </a:tc>
                <a:extLst>
                  <a:ext uri="{0D108BD9-81ED-4DB2-BD59-A6C34878D82A}">
                    <a16:rowId xmlns:a16="http://schemas.microsoft.com/office/drawing/2014/main" val="1519028024"/>
                  </a:ext>
                </a:extLst>
              </a:tr>
            </a:tbl>
          </a:graphicData>
        </a:graphic>
      </p:graphicFrame>
    </p:spTree>
    <p:extLst>
      <p:ext uri="{BB962C8B-B14F-4D97-AF65-F5344CB8AC3E}">
        <p14:creationId xmlns:p14="http://schemas.microsoft.com/office/powerpoint/2010/main" val="2912630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stretch>
            <a:fillRect/>
          </a:stretch>
        </p:blipFill>
        <p:spPr>
          <a:xfrm>
            <a:off x="239786" y="554638"/>
            <a:ext cx="11712428" cy="5366102"/>
          </a:xfrm>
          <a:prstGeom prst="rect">
            <a:avLst/>
          </a:prstGeom>
          <a:ln w="12700">
            <a:miter lim="400000"/>
          </a:ln>
        </p:spPr>
      </p:pic>
      <p:sp>
        <p:nvSpPr>
          <p:cNvPr id="2" name="Rectangle 1">
            <a:extLst>
              <a:ext uri="{FF2B5EF4-FFF2-40B4-BE49-F238E27FC236}">
                <a16:creationId xmlns:a16="http://schemas.microsoft.com/office/drawing/2014/main" id="{E0B68163-37DC-0148-956E-4A1CD4B76A5A}"/>
              </a:ext>
            </a:extLst>
          </p:cNvPr>
          <p:cNvSpPr/>
          <p:nvPr/>
        </p:nvSpPr>
        <p:spPr>
          <a:xfrm>
            <a:off x="569843" y="2307686"/>
            <a:ext cx="1497496" cy="225287"/>
          </a:xfrm>
          <a:prstGeom prst="rect">
            <a:avLst/>
          </a:prstGeom>
          <a:solidFill>
            <a:srgbClr val="DAE0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65 Medium"/>
              <a:ea typeface="Helvetica 65 Medium"/>
              <a:cs typeface="Helvetica 65 Medium"/>
              <a:sym typeface="Helvetica Neue Medium"/>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1494-EE52-B2D6-AE70-8849F62A1D49}"/>
              </a:ext>
            </a:extLst>
          </p:cNvPr>
          <p:cNvSpPr>
            <a:spLocks noGrp="1"/>
          </p:cNvSpPr>
          <p:nvPr>
            <p:ph type="title"/>
          </p:nvPr>
        </p:nvSpPr>
        <p:spPr/>
        <p:txBody>
          <a:bodyPr/>
          <a:lstStyle/>
          <a:p>
            <a:r>
              <a:rPr lang="en-US" dirty="0"/>
              <a:t>Comments on study population</a:t>
            </a:r>
          </a:p>
        </p:txBody>
      </p:sp>
      <p:sp>
        <p:nvSpPr>
          <p:cNvPr id="4" name="Content Placeholder 2">
            <a:extLst>
              <a:ext uri="{FF2B5EF4-FFF2-40B4-BE49-F238E27FC236}">
                <a16:creationId xmlns:a16="http://schemas.microsoft.com/office/drawing/2014/main" id="{88FE6A0C-CC10-A83A-734E-58C889E730D5}"/>
              </a:ext>
            </a:extLst>
          </p:cNvPr>
          <p:cNvSpPr txBox="1">
            <a:spLocks/>
          </p:cNvSpPr>
          <p:nvPr/>
        </p:nvSpPr>
        <p:spPr>
          <a:xfrm>
            <a:off x="603250" y="1338877"/>
            <a:ext cx="10792884" cy="40628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Very young (median 42-43, 25% &gt; 50)</a:t>
            </a: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72.3%  gBRCA1m</a:t>
            </a: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82.2% TNBC, no HER2+ (by design)</a:t>
            </a: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74.7% treated with mastectomy (46.5% bilateral)</a:t>
            </a: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RRSO in ~60%</a:t>
            </a: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endParaRPr>
          </a:p>
          <a:p>
            <a:pPr marL="114300" marR="0" lvl="0" indent="-1143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CPS+EG score unfamiliar to many</a:t>
            </a:r>
          </a:p>
          <a:p>
            <a:pPr marL="342900" marR="0" lvl="1" indent="-114300" algn="l" defTabSz="457200" rtl="0" eaLnBrk="1" fontAlgn="auto" latinLnBrk="0" hangingPunct="1">
              <a:lnSpc>
                <a:spcPct val="90000"/>
              </a:lnSpc>
              <a:spcBef>
                <a:spcPts val="2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hlinkClick r:id="rId2"/>
              </a:rPr>
              <a:t>http://www3.mdanderson.org/app/medcalc/index.cfm?pagename=bcnt</a:t>
            </a:r>
            <a:endParaRPr kumimoji="0" lang="en-US" sz="27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1" indent="-114300" algn="l" defTabSz="457200" rtl="0" eaLnBrk="1" fontAlgn="auto" latinLnBrk="0" hangingPunct="1">
              <a:lnSpc>
                <a:spcPct val="90000"/>
              </a:lnSpc>
              <a:spcBef>
                <a:spcPts val="25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Remember to use </a:t>
            </a:r>
            <a:r>
              <a:rPr kumimoji="0" lang="en-US" sz="2700" b="0" i="0" u="sng"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nuclear</a:t>
            </a:r>
            <a:r>
              <a:rPr kumimoji="0" lang="en-US" sz="2700" b="0" i="0" u="none" strike="noStrike" kern="1200" cap="none" spc="0" normalizeH="0" baseline="0" noProof="0" dirty="0">
                <a:ln>
                  <a:noFill/>
                </a:ln>
                <a:solidFill>
                  <a:srgbClr val="5E5E5E"/>
                </a:solidFill>
                <a:effectLst/>
                <a:uLnTx/>
                <a:uFillTx/>
                <a:latin typeface="Calibri" panose="020F0502020204030204" pitchFamily="34" charset="0"/>
                <a:ea typeface="Helvetica Neue"/>
                <a:cs typeface="Calibri" panose="020F0502020204030204" pitchFamily="34" charset="0"/>
                <a:sym typeface="Helvetica Neue"/>
              </a:rPr>
              <a:t> grade, not histologic or overall</a:t>
            </a:r>
          </a:p>
        </p:txBody>
      </p:sp>
    </p:spTree>
    <p:extLst>
      <p:ext uri="{BB962C8B-B14F-4D97-AF65-F5344CB8AC3E}">
        <p14:creationId xmlns:p14="http://schemas.microsoft.com/office/powerpoint/2010/main" val="587214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stretch>
            <a:fillRect/>
          </a:stretch>
        </p:blipFill>
        <p:spPr>
          <a:xfrm>
            <a:off x="343645" y="382759"/>
            <a:ext cx="11504710" cy="5171225"/>
          </a:xfrm>
          <a:prstGeom prst="rect">
            <a:avLst/>
          </a:prstGeom>
          <a:ln w="12700">
            <a:miter lim="400000"/>
          </a:ln>
        </p:spPr>
      </p:pic>
      <p:pic>
        <p:nvPicPr>
          <p:cNvPr id="179" name="Image" descr="Image"/>
          <p:cNvPicPr>
            <a:picLocks noChangeAspect="1"/>
          </p:cNvPicPr>
          <p:nvPr/>
        </p:nvPicPr>
        <p:blipFill>
          <a:blip r:embed="rId3"/>
          <a:stretch>
            <a:fillRect/>
          </a:stretch>
        </p:blipFill>
        <p:spPr>
          <a:xfrm>
            <a:off x="6711730" y="2665735"/>
            <a:ext cx="5136625" cy="605272"/>
          </a:xfrm>
          <a:prstGeom prst="rect">
            <a:avLst/>
          </a:prstGeom>
          <a:ln w="12700">
            <a:miter lim="400000"/>
          </a:ln>
        </p:spPr>
      </p:pic>
      <p:sp>
        <p:nvSpPr>
          <p:cNvPr id="180" name="Tutt et al, ESMO Virtual Plenary March 2022"/>
          <p:cNvSpPr txBox="1"/>
          <p:nvPr/>
        </p:nvSpPr>
        <p:spPr>
          <a:xfrm>
            <a:off x="8788438" y="6299393"/>
            <a:ext cx="3084178"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5E5E5E"/>
                </a:solidFill>
                <a:effectLst/>
                <a:uLnTx/>
                <a:uFillTx/>
                <a:latin typeface="Helvetica Neue"/>
                <a:ea typeface="Helvetica Neue"/>
                <a:cs typeface="Helvetica Neue"/>
                <a:sym typeface="Helvetica Neue"/>
              </a:rPr>
              <a:t>Tutt et al, ESMO Virtual Plenary March 2022</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descr="Image"/>
          <p:cNvPicPr>
            <a:picLocks noChangeAspect="1"/>
          </p:cNvPicPr>
          <p:nvPr/>
        </p:nvPicPr>
        <p:blipFill rotWithShape="1">
          <a:blip r:embed="rId2"/>
          <a:srcRect r="9563"/>
          <a:stretch/>
        </p:blipFill>
        <p:spPr>
          <a:xfrm>
            <a:off x="253805" y="642759"/>
            <a:ext cx="11618811" cy="5172779"/>
          </a:xfrm>
          <a:prstGeom prst="rect">
            <a:avLst/>
          </a:prstGeom>
          <a:ln w="12700">
            <a:miter lim="400000"/>
          </a:ln>
        </p:spPr>
      </p:pic>
      <p:sp>
        <p:nvSpPr>
          <p:cNvPr id="183" name="Tutt et al, ESMO Virtual Plenary March 2022"/>
          <p:cNvSpPr txBox="1"/>
          <p:nvPr/>
        </p:nvSpPr>
        <p:spPr>
          <a:xfrm>
            <a:off x="8788438" y="6299393"/>
            <a:ext cx="3084178"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5E5E5E"/>
                </a:solidFill>
                <a:effectLst/>
                <a:uLnTx/>
                <a:uFillTx/>
                <a:latin typeface="Helvetica Neue"/>
                <a:ea typeface="Helvetica Neue"/>
                <a:cs typeface="Helvetica Neue"/>
                <a:sym typeface="Helvetica Neue"/>
              </a:rPr>
              <a:t>Tutt et al, ESMO Virtual Plenary March 2022</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ChangeAspect="1"/>
          </p:cNvPicPr>
          <p:nvPr/>
        </p:nvPicPr>
        <p:blipFill rotWithShape="1">
          <a:blip r:embed="rId2"/>
          <a:srcRect r="2875"/>
          <a:stretch/>
        </p:blipFill>
        <p:spPr>
          <a:xfrm>
            <a:off x="553242" y="322645"/>
            <a:ext cx="11402538" cy="5853063"/>
          </a:xfrm>
          <a:prstGeom prst="rect">
            <a:avLst/>
          </a:prstGeom>
          <a:ln w="12700">
            <a:miter lim="400000"/>
          </a:ln>
        </p:spPr>
      </p:pic>
      <p:sp>
        <p:nvSpPr>
          <p:cNvPr id="186" name="Tutt et al, ESMO Virtual Plenary March 2022"/>
          <p:cNvSpPr txBox="1"/>
          <p:nvPr/>
        </p:nvSpPr>
        <p:spPr>
          <a:xfrm>
            <a:off x="8788438" y="6299393"/>
            <a:ext cx="3084178"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5E5E5E"/>
                </a:solidFill>
                <a:effectLst/>
                <a:uLnTx/>
                <a:uFillTx/>
                <a:latin typeface="Helvetica Neue"/>
                <a:ea typeface="Helvetica Neue"/>
                <a:cs typeface="Helvetica Neue"/>
                <a:sym typeface="Helvetica Neue"/>
              </a:rPr>
              <a:t>Tutt et al, ESMO Virtual Plenary March 2022</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Goetz —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407368" y="1340769"/>
          <a:ext cx="11449272" cy="4248472"/>
        </p:xfrm>
        <a:graphic>
          <a:graphicData uri="http://schemas.openxmlformats.org/drawingml/2006/table">
            <a:tbl>
              <a:tblPr firstRow="1" bandRow="1">
                <a:tableStyleId>{F2DE63D5-997A-4646-A377-4702673A728D}</a:tableStyleId>
              </a:tblPr>
              <a:tblGrid>
                <a:gridCol w="2376264">
                  <a:extLst>
                    <a:ext uri="{9D8B030D-6E8A-4147-A177-3AD203B41FA5}">
                      <a16:colId xmlns:a16="http://schemas.microsoft.com/office/drawing/2014/main" val="554462400"/>
                    </a:ext>
                  </a:extLst>
                </a:gridCol>
                <a:gridCol w="9073008">
                  <a:extLst>
                    <a:ext uri="{9D8B030D-6E8A-4147-A177-3AD203B41FA5}">
                      <a16:colId xmlns:a16="http://schemas.microsoft.com/office/drawing/2014/main" val="1695023928"/>
                    </a:ext>
                  </a:extLst>
                </a:gridCol>
              </a:tblGrid>
              <a:tr h="812853">
                <a:tc>
                  <a:txBody>
                    <a:bodyPr/>
                    <a:lstStyle/>
                    <a:p>
                      <a:r>
                        <a:rPr lang="en-US" sz="1600" b="1" dirty="0">
                          <a:solidFill>
                            <a:schemeClr val="tx1"/>
                          </a:solidFill>
                        </a:rPr>
                        <a:t>Advisory Committee</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ARC Therapeutics, </a:t>
                      </a:r>
                      <a:r>
                        <a:rPr lang="en-US" sz="1600" b="0" dirty="0" err="1">
                          <a:solidFill>
                            <a:schemeClr val="tx1"/>
                          </a:solidFill>
                        </a:rPr>
                        <a:t>Biotheranostics</a:t>
                      </a:r>
                      <a:r>
                        <a:rPr lang="en-US" sz="1600" b="0" dirty="0">
                          <a:solidFill>
                            <a:schemeClr val="tx1"/>
                          </a:solidFill>
                        </a:rPr>
                        <a:t> Inc, Blueprint Medicines, Sanofi</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858905">
                <a:tc>
                  <a:txBody>
                    <a:bodyPr/>
                    <a:lstStyle/>
                    <a:p>
                      <a:r>
                        <a:rPr lang="en-US" sz="1600" b="1" dirty="0">
                          <a:solidFill>
                            <a:schemeClr val="tx1"/>
                          </a:solidFill>
                        </a:rPr>
                        <a:t>Consulting Agreements</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a:solidFill>
                            <a:schemeClr val="tx1"/>
                          </a:solidFill>
                        </a:rPr>
                        <a:t>AstraZeneca Pharmaceuticals LP, </a:t>
                      </a:r>
                      <a:r>
                        <a:rPr lang="en-US" sz="1600" dirty="0" err="1">
                          <a:solidFill>
                            <a:schemeClr val="tx1"/>
                          </a:solidFill>
                        </a:rPr>
                        <a:t>Biovica</a:t>
                      </a:r>
                      <a:r>
                        <a:rPr lang="en-US" sz="1600" dirty="0">
                          <a:solidFill>
                            <a:schemeClr val="tx1"/>
                          </a:solidFill>
                        </a:rPr>
                        <a:t>, Context Therapeutics, Eagle Pharmaceuticals, Lilly, Novartis, Pfizer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482398">
                <a:tc>
                  <a:txBody>
                    <a:bodyPr/>
                    <a:lstStyle/>
                    <a:p>
                      <a:r>
                        <a:rPr lang="en-US" sz="16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Lilly, Pfizer Inc, </a:t>
                      </a:r>
                      <a:r>
                        <a:rPr lang="en-US" sz="1600" b="0" kern="1200" dirty="0" err="1">
                          <a:solidFill>
                            <a:schemeClr val="tx1"/>
                          </a:solidFill>
                          <a:effectLst/>
                          <a:latin typeface="+mn-lt"/>
                          <a:ea typeface="+mn-ea"/>
                          <a:cs typeface="+mn-cs"/>
                        </a:rPr>
                        <a:t>Sermonix</a:t>
                      </a:r>
                      <a:r>
                        <a:rPr lang="en-US" sz="16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6953984"/>
                  </a:ext>
                </a:extLst>
              </a:tr>
              <a:tr h="1235411">
                <a:tc>
                  <a:txBody>
                    <a:bodyPr/>
                    <a:lstStyle/>
                    <a:p>
                      <a:r>
                        <a:rPr lang="en-US" sz="1600" b="1" kern="1200" dirty="0">
                          <a:solidFill>
                            <a:schemeClr val="tx1"/>
                          </a:solidFill>
                          <a:effectLst/>
                          <a:latin typeface="+mn-lt"/>
                          <a:ea typeface="+mn-ea"/>
                          <a:cs typeface="+mn-cs"/>
                        </a:rPr>
                        <a:t>Nonrelevant Financial Relationship (CME Presentation Fees)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Clinical Education Alliance, Medscape, MJH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73154"/>
                  </a:ext>
                </a:extLst>
              </a:tr>
              <a:tr h="858905">
                <a:tc>
                  <a:txBody>
                    <a:bodyPr/>
                    <a:lstStyle/>
                    <a:p>
                      <a:r>
                        <a:rPr lang="en-US" sz="1600" b="1" kern="1200" dirty="0">
                          <a:solidFill>
                            <a:schemeClr val="tx1"/>
                          </a:solidFill>
                          <a:effectLst/>
                          <a:latin typeface="+mn-lt"/>
                          <a:ea typeface="+mn-ea"/>
                          <a:cs typeface="+mn-cs"/>
                        </a:rPr>
                        <a:t>Nonrelevant Financial Relationship (Panelist)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Total Health Conferencing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296872"/>
                  </a:ext>
                </a:extLst>
              </a:tr>
            </a:tbl>
          </a:graphicData>
        </a:graphic>
      </p:graphicFrame>
    </p:spTree>
    <p:custDataLst>
      <p:tags r:id="rId1"/>
    </p:custDataLst>
    <p:extLst>
      <p:ext uri="{BB962C8B-B14F-4D97-AF65-F5344CB8AC3E}">
        <p14:creationId xmlns:p14="http://schemas.microsoft.com/office/powerpoint/2010/main" val="3259318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18BFA3-19DE-5783-F038-E582DD12165A}"/>
              </a:ext>
            </a:extLst>
          </p:cNvPr>
          <p:cNvGrpSpPr/>
          <p:nvPr/>
        </p:nvGrpSpPr>
        <p:grpSpPr>
          <a:xfrm>
            <a:off x="1044753" y="810701"/>
            <a:ext cx="10059101" cy="5236598"/>
            <a:chOff x="485789" y="981075"/>
            <a:chExt cx="10059101" cy="5236598"/>
          </a:xfrm>
        </p:grpSpPr>
        <p:grpSp>
          <p:nvGrpSpPr>
            <p:cNvPr id="3" name="Group 2">
              <a:extLst>
                <a:ext uri="{FF2B5EF4-FFF2-40B4-BE49-F238E27FC236}">
                  <a16:creationId xmlns:a16="http://schemas.microsoft.com/office/drawing/2014/main" id="{1ABD51B4-9484-7807-F883-E9A65690339A}"/>
                </a:ext>
              </a:extLst>
            </p:cNvPr>
            <p:cNvGrpSpPr/>
            <p:nvPr/>
          </p:nvGrpSpPr>
          <p:grpSpPr>
            <a:xfrm>
              <a:off x="485789" y="1284224"/>
              <a:ext cx="1777731" cy="4305459"/>
              <a:chOff x="659958" y="1284224"/>
              <a:chExt cx="1777731" cy="4305459"/>
            </a:xfrm>
          </p:grpSpPr>
          <p:sp>
            <p:nvSpPr>
              <p:cNvPr id="123" name="Rectangle 8">
                <a:extLst>
                  <a:ext uri="{FF2B5EF4-FFF2-40B4-BE49-F238E27FC236}">
                    <a16:creationId xmlns:a16="http://schemas.microsoft.com/office/drawing/2014/main" id="{B5E56FCF-81DC-A491-F744-A5835B367C55}"/>
                  </a:ext>
                </a:extLst>
              </p:cNvPr>
              <p:cNvSpPr>
                <a:spLocks noChangeArrowheads="1"/>
              </p:cNvSpPr>
              <p:nvPr/>
            </p:nvSpPr>
            <p:spPr bwMode="auto">
              <a:xfrm>
                <a:off x="683811" y="1284224"/>
                <a:ext cx="705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Nausea</a:t>
                </a:r>
              </a:p>
            </p:txBody>
          </p:sp>
          <p:sp>
            <p:nvSpPr>
              <p:cNvPr id="124" name="Rectangle 9">
                <a:extLst>
                  <a:ext uri="{FF2B5EF4-FFF2-40B4-BE49-F238E27FC236}">
                    <a16:creationId xmlns:a16="http://schemas.microsoft.com/office/drawing/2014/main" id="{920D7247-E8D5-D06E-3CD8-3963399CA4A5}"/>
                  </a:ext>
                </a:extLst>
              </p:cNvPr>
              <p:cNvSpPr>
                <a:spLocks noChangeArrowheads="1"/>
              </p:cNvSpPr>
              <p:nvPr/>
            </p:nvSpPr>
            <p:spPr bwMode="auto">
              <a:xfrm>
                <a:off x="689437" y="1654112"/>
                <a:ext cx="6828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Fatigue</a:t>
                </a:r>
              </a:p>
            </p:txBody>
          </p:sp>
          <p:sp>
            <p:nvSpPr>
              <p:cNvPr id="125" name="Rectangle 10">
                <a:extLst>
                  <a:ext uri="{FF2B5EF4-FFF2-40B4-BE49-F238E27FC236}">
                    <a16:creationId xmlns:a16="http://schemas.microsoft.com/office/drawing/2014/main" id="{F27C0BE9-EE33-3086-C3DF-BA47576B64CE}"/>
                  </a:ext>
                </a:extLst>
              </p:cNvPr>
              <p:cNvSpPr>
                <a:spLocks noChangeArrowheads="1"/>
              </p:cNvSpPr>
              <p:nvPr/>
            </p:nvSpPr>
            <p:spPr bwMode="auto">
              <a:xfrm>
                <a:off x="695432" y="2022412"/>
                <a:ext cx="6941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Anemia</a:t>
                </a:r>
              </a:p>
            </p:txBody>
          </p:sp>
          <p:sp>
            <p:nvSpPr>
              <p:cNvPr id="126" name="Rectangle 11">
                <a:extLst>
                  <a:ext uri="{FF2B5EF4-FFF2-40B4-BE49-F238E27FC236}">
                    <a16:creationId xmlns:a16="http://schemas.microsoft.com/office/drawing/2014/main" id="{C629EED3-843D-D324-8A45-5A7A18F5F9E3}"/>
                  </a:ext>
                </a:extLst>
              </p:cNvPr>
              <p:cNvSpPr>
                <a:spLocks noChangeArrowheads="1"/>
              </p:cNvSpPr>
              <p:nvPr/>
            </p:nvSpPr>
            <p:spPr bwMode="auto">
              <a:xfrm>
                <a:off x="701877" y="2390712"/>
                <a:ext cx="7966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Vomiting</a:t>
                </a:r>
              </a:p>
            </p:txBody>
          </p:sp>
          <p:sp>
            <p:nvSpPr>
              <p:cNvPr id="127" name="Rectangle 13">
                <a:extLst>
                  <a:ext uri="{FF2B5EF4-FFF2-40B4-BE49-F238E27FC236}">
                    <a16:creationId xmlns:a16="http://schemas.microsoft.com/office/drawing/2014/main" id="{E8C2E85E-23CD-0FA5-C044-4BA4C13293F0}"/>
                  </a:ext>
                </a:extLst>
              </p:cNvPr>
              <p:cNvSpPr>
                <a:spLocks noChangeArrowheads="1"/>
              </p:cNvSpPr>
              <p:nvPr/>
            </p:nvSpPr>
            <p:spPr bwMode="auto">
              <a:xfrm>
                <a:off x="679034" y="2759012"/>
                <a:ext cx="9329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Headache</a:t>
                </a:r>
              </a:p>
            </p:txBody>
          </p:sp>
          <p:sp>
            <p:nvSpPr>
              <p:cNvPr id="128" name="Rectangle 14">
                <a:extLst>
                  <a:ext uri="{FF2B5EF4-FFF2-40B4-BE49-F238E27FC236}">
                    <a16:creationId xmlns:a16="http://schemas.microsoft.com/office/drawing/2014/main" id="{3AA2354D-FC3C-604E-BC5B-3BCEEC961AFB}"/>
                  </a:ext>
                </a:extLst>
              </p:cNvPr>
              <p:cNvSpPr>
                <a:spLocks noChangeArrowheads="1"/>
              </p:cNvSpPr>
              <p:nvPr/>
            </p:nvSpPr>
            <p:spPr bwMode="auto">
              <a:xfrm>
                <a:off x="685045" y="3128899"/>
                <a:ext cx="7854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Diarrhea</a:t>
                </a:r>
              </a:p>
            </p:txBody>
          </p:sp>
          <p:sp>
            <p:nvSpPr>
              <p:cNvPr id="129" name="Rectangle 15">
                <a:extLst>
                  <a:ext uri="{FF2B5EF4-FFF2-40B4-BE49-F238E27FC236}">
                    <a16:creationId xmlns:a16="http://schemas.microsoft.com/office/drawing/2014/main" id="{1E1F374E-F454-9DEE-1513-9B60DCD682B1}"/>
                  </a:ext>
                </a:extLst>
              </p:cNvPr>
              <p:cNvSpPr>
                <a:spLocks noChangeArrowheads="1"/>
              </p:cNvSpPr>
              <p:nvPr/>
            </p:nvSpPr>
            <p:spPr bwMode="auto">
              <a:xfrm>
                <a:off x="685895" y="3497199"/>
                <a:ext cx="11156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Neutropenia</a:t>
                </a:r>
              </a:p>
            </p:txBody>
          </p:sp>
          <p:sp>
            <p:nvSpPr>
              <p:cNvPr id="130" name="Rectangle 16">
                <a:extLst>
                  <a:ext uri="{FF2B5EF4-FFF2-40B4-BE49-F238E27FC236}">
                    <a16:creationId xmlns:a16="http://schemas.microsoft.com/office/drawing/2014/main" id="{6B0CEC68-7243-EDA7-621B-1885B1558202}"/>
                  </a:ext>
                </a:extLst>
              </p:cNvPr>
              <p:cNvSpPr>
                <a:spLocks noChangeArrowheads="1"/>
              </p:cNvSpPr>
              <p:nvPr/>
            </p:nvSpPr>
            <p:spPr bwMode="auto">
              <a:xfrm>
                <a:off x="691088" y="3865499"/>
                <a:ext cx="10579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Leukopenia</a:t>
                </a:r>
              </a:p>
            </p:txBody>
          </p:sp>
          <p:sp>
            <p:nvSpPr>
              <p:cNvPr id="131" name="Rectangle 17">
                <a:extLst>
                  <a:ext uri="{FF2B5EF4-FFF2-40B4-BE49-F238E27FC236}">
                    <a16:creationId xmlns:a16="http://schemas.microsoft.com/office/drawing/2014/main" id="{CE010B9A-4F65-EBB8-745D-C3D377FB005F}"/>
                  </a:ext>
                </a:extLst>
              </p:cNvPr>
              <p:cNvSpPr>
                <a:spLocks noChangeArrowheads="1"/>
              </p:cNvSpPr>
              <p:nvPr/>
            </p:nvSpPr>
            <p:spPr bwMode="auto">
              <a:xfrm>
                <a:off x="659958" y="4235387"/>
                <a:ext cx="1777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Decreased appetite</a:t>
                </a:r>
              </a:p>
            </p:txBody>
          </p:sp>
          <p:sp>
            <p:nvSpPr>
              <p:cNvPr id="132" name="Rectangle 19">
                <a:extLst>
                  <a:ext uri="{FF2B5EF4-FFF2-40B4-BE49-F238E27FC236}">
                    <a16:creationId xmlns:a16="http://schemas.microsoft.com/office/drawing/2014/main" id="{97A194C5-F7B7-D576-A8FB-71984BC58D96}"/>
                  </a:ext>
                </a:extLst>
              </p:cNvPr>
              <p:cNvSpPr>
                <a:spLocks noChangeArrowheads="1"/>
              </p:cNvSpPr>
              <p:nvPr/>
            </p:nvSpPr>
            <p:spPr bwMode="auto">
              <a:xfrm>
                <a:off x="691073" y="4603687"/>
                <a:ext cx="9553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Dysgeusia</a:t>
                </a:r>
              </a:p>
            </p:txBody>
          </p:sp>
          <p:sp>
            <p:nvSpPr>
              <p:cNvPr id="133" name="Rectangle 20">
                <a:extLst>
                  <a:ext uri="{FF2B5EF4-FFF2-40B4-BE49-F238E27FC236}">
                    <a16:creationId xmlns:a16="http://schemas.microsoft.com/office/drawing/2014/main" id="{3BA16DE5-CAC9-9884-5170-354C07A501DE}"/>
                  </a:ext>
                </a:extLst>
              </p:cNvPr>
              <p:cNvSpPr>
                <a:spLocks noChangeArrowheads="1"/>
              </p:cNvSpPr>
              <p:nvPr/>
            </p:nvSpPr>
            <p:spPr bwMode="auto">
              <a:xfrm>
                <a:off x="685863" y="4971987"/>
                <a:ext cx="8752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Dizziness</a:t>
                </a:r>
              </a:p>
            </p:txBody>
          </p:sp>
          <p:sp>
            <p:nvSpPr>
              <p:cNvPr id="134" name="Rectangle 21">
                <a:extLst>
                  <a:ext uri="{FF2B5EF4-FFF2-40B4-BE49-F238E27FC236}">
                    <a16:creationId xmlns:a16="http://schemas.microsoft.com/office/drawing/2014/main" id="{4D72C184-D2A7-31A5-9BAE-8E2C106AE925}"/>
                  </a:ext>
                </a:extLst>
              </p:cNvPr>
              <p:cNvSpPr>
                <a:spLocks noChangeArrowheads="1"/>
              </p:cNvSpPr>
              <p:nvPr/>
            </p:nvSpPr>
            <p:spPr bwMode="auto">
              <a:xfrm>
                <a:off x="697100" y="5343462"/>
                <a:ext cx="8768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Arthralgia</a:t>
                </a:r>
              </a:p>
            </p:txBody>
          </p:sp>
        </p:grpSp>
        <p:sp>
          <p:nvSpPr>
            <p:cNvPr id="4" name="Rectangle 52">
              <a:extLst>
                <a:ext uri="{FF2B5EF4-FFF2-40B4-BE49-F238E27FC236}">
                  <a16:creationId xmlns:a16="http://schemas.microsoft.com/office/drawing/2014/main" id="{87AF46DC-FFD3-CCA2-5A52-9E92E9C6778F}"/>
                </a:ext>
              </a:extLst>
            </p:cNvPr>
            <p:cNvSpPr>
              <a:spLocks noChangeArrowheads="1"/>
            </p:cNvSpPr>
            <p:nvPr/>
          </p:nvSpPr>
          <p:spPr bwMode="auto">
            <a:xfrm>
              <a:off x="5245747" y="5971452"/>
              <a:ext cx="17120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Adverse events, %</a:t>
              </a:r>
            </a:p>
          </p:txBody>
        </p:sp>
        <p:sp>
          <p:nvSpPr>
            <p:cNvPr id="5" name="Line 5">
              <a:extLst>
                <a:ext uri="{FF2B5EF4-FFF2-40B4-BE49-F238E27FC236}">
                  <a16:creationId xmlns:a16="http://schemas.microsoft.com/office/drawing/2014/main" id="{9A045460-62D1-A887-F95B-E4218A32780B}"/>
                </a:ext>
              </a:extLst>
            </p:cNvPr>
            <p:cNvSpPr>
              <a:spLocks noChangeShapeType="1"/>
            </p:cNvSpPr>
            <p:nvPr/>
          </p:nvSpPr>
          <p:spPr bwMode="auto">
            <a:xfrm>
              <a:off x="1647110" y="5678424"/>
              <a:ext cx="4392032" cy="0"/>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 name="Line 6">
              <a:extLst>
                <a:ext uri="{FF2B5EF4-FFF2-40B4-BE49-F238E27FC236}">
                  <a16:creationId xmlns:a16="http://schemas.microsoft.com/office/drawing/2014/main" id="{3DC7B496-C322-2983-92FF-064D770D4D7E}"/>
                </a:ext>
              </a:extLst>
            </p:cNvPr>
            <p:cNvSpPr>
              <a:spLocks noChangeShapeType="1"/>
            </p:cNvSpPr>
            <p:nvPr/>
          </p:nvSpPr>
          <p:spPr bwMode="auto">
            <a:xfrm>
              <a:off x="2280251"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 name="Line 7">
              <a:extLst>
                <a:ext uri="{FF2B5EF4-FFF2-40B4-BE49-F238E27FC236}">
                  <a16:creationId xmlns:a16="http://schemas.microsoft.com/office/drawing/2014/main" id="{63D48787-4618-F341-E203-7D81C03FD129}"/>
                </a:ext>
              </a:extLst>
            </p:cNvPr>
            <p:cNvSpPr>
              <a:spLocks noChangeShapeType="1"/>
            </p:cNvSpPr>
            <p:nvPr/>
          </p:nvSpPr>
          <p:spPr bwMode="auto">
            <a:xfrm>
              <a:off x="4785152"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 name="Rectangle 22">
              <a:extLst>
                <a:ext uri="{FF2B5EF4-FFF2-40B4-BE49-F238E27FC236}">
                  <a16:creationId xmlns:a16="http://schemas.microsoft.com/office/drawing/2014/main" id="{509BB464-B628-C874-C050-CD79817CD7A6}"/>
                </a:ext>
              </a:extLst>
            </p:cNvPr>
            <p:cNvSpPr>
              <a:spLocks noChangeArrowheads="1"/>
            </p:cNvSpPr>
            <p:nvPr/>
          </p:nvSpPr>
          <p:spPr bwMode="auto">
            <a:xfrm>
              <a:off x="7730316" y="1213886"/>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23%</a:t>
              </a:r>
            </a:p>
          </p:txBody>
        </p:sp>
        <p:sp>
          <p:nvSpPr>
            <p:cNvPr id="9" name="Rectangle 23">
              <a:extLst>
                <a:ext uri="{FF2B5EF4-FFF2-40B4-BE49-F238E27FC236}">
                  <a16:creationId xmlns:a16="http://schemas.microsoft.com/office/drawing/2014/main" id="{DF96B114-D5E0-DE4C-C634-C8B185F0D03F}"/>
                </a:ext>
              </a:extLst>
            </p:cNvPr>
            <p:cNvSpPr>
              <a:spLocks noChangeArrowheads="1"/>
            </p:cNvSpPr>
            <p:nvPr/>
          </p:nvSpPr>
          <p:spPr bwMode="auto">
            <a:xfrm>
              <a:off x="7947744" y="1595497"/>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27%</a:t>
              </a:r>
            </a:p>
          </p:txBody>
        </p:sp>
        <p:sp>
          <p:nvSpPr>
            <p:cNvPr id="10" name="Rectangle 24">
              <a:extLst>
                <a:ext uri="{FF2B5EF4-FFF2-40B4-BE49-F238E27FC236}">
                  <a16:creationId xmlns:a16="http://schemas.microsoft.com/office/drawing/2014/main" id="{47A7BADD-2987-7FDF-8D80-A6555C494FA7}"/>
                </a:ext>
              </a:extLst>
            </p:cNvPr>
            <p:cNvSpPr>
              <a:spLocks noChangeArrowheads="1"/>
            </p:cNvSpPr>
            <p:nvPr/>
          </p:nvSpPr>
          <p:spPr bwMode="auto">
            <a:xfrm>
              <a:off x="6478227" y="1952074"/>
              <a:ext cx="2965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4%</a:t>
              </a:r>
            </a:p>
          </p:txBody>
        </p:sp>
        <p:sp>
          <p:nvSpPr>
            <p:cNvPr id="11" name="Rectangle 25">
              <a:extLst>
                <a:ext uri="{FF2B5EF4-FFF2-40B4-BE49-F238E27FC236}">
                  <a16:creationId xmlns:a16="http://schemas.microsoft.com/office/drawing/2014/main" id="{4206F435-1F66-F695-970F-A47215A08687}"/>
                </a:ext>
              </a:extLst>
            </p:cNvPr>
            <p:cNvSpPr>
              <a:spLocks noChangeArrowheads="1"/>
            </p:cNvSpPr>
            <p:nvPr/>
          </p:nvSpPr>
          <p:spPr bwMode="auto">
            <a:xfrm>
              <a:off x="6805896" y="2332097"/>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8%</a:t>
              </a:r>
            </a:p>
          </p:txBody>
        </p:sp>
        <p:sp>
          <p:nvSpPr>
            <p:cNvPr id="12" name="Rectangle 26">
              <a:extLst>
                <a:ext uri="{FF2B5EF4-FFF2-40B4-BE49-F238E27FC236}">
                  <a16:creationId xmlns:a16="http://schemas.microsoft.com/office/drawing/2014/main" id="{0B52B1FE-F8D1-3E71-B317-7EF488EEC74B}"/>
                </a:ext>
              </a:extLst>
            </p:cNvPr>
            <p:cNvSpPr>
              <a:spLocks noChangeArrowheads="1"/>
            </p:cNvSpPr>
            <p:nvPr/>
          </p:nvSpPr>
          <p:spPr bwMode="auto">
            <a:xfrm>
              <a:off x="7320011" y="2700397"/>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17%</a:t>
              </a:r>
            </a:p>
          </p:txBody>
        </p:sp>
        <p:sp>
          <p:nvSpPr>
            <p:cNvPr id="13" name="Rectangle 27">
              <a:extLst>
                <a:ext uri="{FF2B5EF4-FFF2-40B4-BE49-F238E27FC236}">
                  <a16:creationId xmlns:a16="http://schemas.microsoft.com/office/drawing/2014/main" id="{7FA5A299-310E-C935-7C82-C832730AAB72}"/>
                </a:ext>
              </a:extLst>
            </p:cNvPr>
            <p:cNvSpPr>
              <a:spLocks noChangeArrowheads="1"/>
            </p:cNvSpPr>
            <p:nvPr/>
          </p:nvSpPr>
          <p:spPr bwMode="auto">
            <a:xfrm>
              <a:off x="7105034" y="3070284"/>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14%</a:t>
              </a:r>
            </a:p>
          </p:txBody>
        </p:sp>
        <p:sp>
          <p:nvSpPr>
            <p:cNvPr id="14" name="Rectangle 28">
              <a:extLst>
                <a:ext uri="{FF2B5EF4-FFF2-40B4-BE49-F238E27FC236}">
                  <a16:creationId xmlns:a16="http://schemas.microsoft.com/office/drawing/2014/main" id="{1B73ECBE-AB06-7FED-6BE4-3C3FE9D4AFF6}"/>
                </a:ext>
              </a:extLst>
            </p:cNvPr>
            <p:cNvSpPr>
              <a:spLocks noChangeArrowheads="1"/>
            </p:cNvSpPr>
            <p:nvPr/>
          </p:nvSpPr>
          <p:spPr bwMode="auto">
            <a:xfrm>
              <a:off x="6644934" y="3438584"/>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7%</a:t>
              </a:r>
            </a:p>
          </p:txBody>
        </p:sp>
        <p:sp>
          <p:nvSpPr>
            <p:cNvPr id="15" name="Rectangle 29">
              <a:extLst>
                <a:ext uri="{FF2B5EF4-FFF2-40B4-BE49-F238E27FC236}">
                  <a16:creationId xmlns:a16="http://schemas.microsoft.com/office/drawing/2014/main" id="{D4D2C113-93E8-2B04-2B17-21EA84929EEC}"/>
                </a:ext>
              </a:extLst>
            </p:cNvPr>
            <p:cNvSpPr>
              <a:spLocks noChangeArrowheads="1"/>
            </p:cNvSpPr>
            <p:nvPr/>
          </p:nvSpPr>
          <p:spPr bwMode="auto">
            <a:xfrm>
              <a:off x="6601334" y="3806884"/>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6%</a:t>
              </a:r>
            </a:p>
          </p:txBody>
        </p:sp>
        <p:sp>
          <p:nvSpPr>
            <p:cNvPr id="16" name="Rectangle 30">
              <a:extLst>
                <a:ext uri="{FF2B5EF4-FFF2-40B4-BE49-F238E27FC236}">
                  <a16:creationId xmlns:a16="http://schemas.microsoft.com/office/drawing/2014/main" id="{EB3197E3-E720-7ECE-799B-4FB4E0D9AD4C}"/>
                </a:ext>
              </a:extLst>
            </p:cNvPr>
            <p:cNvSpPr>
              <a:spLocks noChangeArrowheads="1"/>
            </p:cNvSpPr>
            <p:nvPr/>
          </p:nvSpPr>
          <p:spPr bwMode="auto">
            <a:xfrm>
              <a:off x="6601903" y="4171399"/>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6%</a:t>
              </a:r>
            </a:p>
          </p:txBody>
        </p:sp>
        <p:sp>
          <p:nvSpPr>
            <p:cNvPr id="17" name="Rectangle 31">
              <a:extLst>
                <a:ext uri="{FF2B5EF4-FFF2-40B4-BE49-F238E27FC236}">
                  <a16:creationId xmlns:a16="http://schemas.microsoft.com/office/drawing/2014/main" id="{B9A0FBC9-88F4-92C5-7AC5-4D83238D77F8}"/>
                </a:ext>
              </a:extLst>
            </p:cNvPr>
            <p:cNvSpPr>
              <a:spLocks noChangeArrowheads="1"/>
            </p:cNvSpPr>
            <p:nvPr/>
          </p:nvSpPr>
          <p:spPr bwMode="auto">
            <a:xfrm>
              <a:off x="6509127" y="4545072"/>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4%</a:t>
              </a:r>
            </a:p>
          </p:txBody>
        </p:sp>
        <p:sp>
          <p:nvSpPr>
            <p:cNvPr id="18" name="Rectangle 32">
              <a:extLst>
                <a:ext uri="{FF2B5EF4-FFF2-40B4-BE49-F238E27FC236}">
                  <a16:creationId xmlns:a16="http://schemas.microsoft.com/office/drawing/2014/main" id="{E5270C3D-2CDD-D023-DBE6-930F2EE949B2}"/>
                </a:ext>
              </a:extLst>
            </p:cNvPr>
            <p:cNvSpPr>
              <a:spLocks noChangeArrowheads="1"/>
            </p:cNvSpPr>
            <p:nvPr/>
          </p:nvSpPr>
          <p:spPr bwMode="auto">
            <a:xfrm>
              <a:off x="6735556" y="4913372"/>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 7%</a:t>
              </a:r>
            </a:p>
          </p:txBody>
        </p:sp>
        <p:sp>
          <p:nvSpPr>
            <p:cNvPr id="19" name="Rectangle 33">
              <a:extLst>
                <a:ext uri="{FF2B5EF4-FFF2-40B4-BE49-F238E27FC236}">
                  <a16:creationId xmlns:a16="http://schemas.microsoft.com/office/drawing/2014/main" id="{65C6E075-D02D-C2B5-F461-9B36B7348D03}"/>
                </a:ext>
              </a:extLst>
            </p:cNvPr>
            <p:cNvSpPr>
              <a:spLocks noChangeArrowheads="1"/>
            </p:cNvSpPr>
            <p:nvPr/>
          </p:nvSpPr>
          <p:spPr bwMode="auto">
            <a:xfrm>
              <a:off x="6999797" y="5284847"/>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12%</a:t>
              </a:r>
            </a:p>
          </p:txBody>
        </p:sp>
        <p:sp>
          <p:nvSpPr>
            <p:cNvPr id="20" name="Rectangle 34">
              <a:extLst>
                <a:ext uri="{FF2B5EF4-FFF2-40B4-BE49-F238E27FC236}">
                  <a16:creationId xmlns:a16="http://schemas.microsoft.com/office/drawing/2014/main" id="{40CE5928-2095-8A1F-F584-0FFF8BB5BBE9}"/>
                </a:ext>
              </a:extLst>
            </p:cNvPr>
            <p:cNvSpPr>
              <a:spLocks noChangeArrowheads="1"/>
            </p:cNvSpPr>
            <p:nvPr/>
          </p:nvSpPr>
          <p:spPr bwMode="auto">
            <a:xfrm>
              <a:off x="1994015" y="1226147"/>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57%</a:t>
              </a:r>
            </a:p>
          </p:txBody>
        </p:sp>
        <p:sp>
          <p:nvSpPr>
            <p:cNvPr id="21" name="Rectangle 35">
              <a:extLst>
                <a:ext uri="{FF2B5EF4-FFF2-40B4-BE49-F238E27FC236}">
                  <a16:creationId xmlns:a16="http://schemas.microsoft.com/office/drawing/2014/main" id="{F30F83CE-159A-8098-7932-55675D108A2C}"/>
                </a:ext>
              </a:extLst>
            </p:cNvPr>
            <p:cNvSpPr>
              <a:spLocks noChangeArrowheads="1"/>
            </p:cNvSpPr>
            <p:nvPr/>
          </p:nvSpPr>
          <p:spPr bwMode="auto">
            <a:xfrm>
              <a:off x="3055964" y="1595497"/>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40%</a:t>
              </a:r>
            </a:p>
          </p:txBody>
        </p:sp>
        <p:sp>
          <p:nvSpPr>
            <p:cNvPr id="22" name="Rectangle 36">
              <a:extLst>
                <a:ext uri="{FF2B5EF4-FFF2-40B4-BE49-F238E27FC236}">
                  <a16:creationId xmlns:a16="http://schemas.microsoft.com/office/drawing/2014/main" id="{756B947D-FBC0-C435-7587-FE58BA92508C}"/>
                </a:ext>
              </a:extLst>
            </p:cNvPr>
            <p:cNvSpPr>
              <a:spLocks noChangeArrowheads="1"/>
            </p:cNvSpPr>
            <p:nvPr/>
          </p:nvSpPr>
          <p:spPr bwMode="auto">
            <a:xfrm>
              <a:off x="4039143" y="1952341"/>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23% </a:t>
              </a:r>
            </a:p>
          </p:txBody>
        </p:sp>
        <p:sp>
          <p:nvSpPr>
            <p:cNvPr id="23" name="Rectangle 37">
              <a:extLst>
                <a:ext uri="{FF2B5EF4-FFF2-40B4-BE49-F238E27FC236}">
                  <a16:creationId xmlns:a16="http://schemas.microsoft.com/office/drawing/2014/main" id="{0E6D412D-4974-2240-CD97-0C4AAA7513BC}"/>
                </a:ext>
              </a:extLst>
            </p:cNvPr>
            <p:cNvSpPr>
              <a:spLocks noChangeArrowheads="1"/>
            </p:cNvSpPr>
            <p:nvPr/>
          </p:nvSpPr>
          <p:spPr bwMode="auto">
            <a:xfrm>
              <a:off x="4129798" y="2343820"/>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23%</a:t>
              </a:r>
            </a:p>
          </p:txBody>
        </p:sp>
        <p:sp>
          <p:nvSpPr>
            <p:cNvPr id="24" name="Rectangle 38">
              <a:extLst>
                <a:ext uri="{FF2B5EF4-FFF2-40B4-BE49-F238E27FC236}">
                  <a16:creationId xmlns:a16="http://schemas.microsoft.com/office/drawing/2014/main" id="{44F12C81-E292-CA72-8018-92ED9BCC36B6}"/>
                </a:ext>
              </a:extLst>
            </p:cNvPr>
            <p:cNvSpPr>
              <a:spLocks noChangeArrowheads="1"/>
            </p:cNvSpPr>
            <p:nvPr/>
          </p:nvSpPr>
          <p:spPr bwMode="auto">
            <a:xfrm>
              <a:off x="4219619" y="2712450"/>
              <a:ext cx="5257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20%  </a:t>
              </a:r>
            </a:p>
          </p:txBody>
        </p:sp>
        <p:sp>
          <p:nvSpPr>
            <p:cNvPr id="25" name="Rectangle 39">
              <a:extLst>
                <a:ext uri="{FF2B5EF4-FFF2-40B4-BE49-F238E27FC236}">
                  <a16:creationId xmlns:a16="http://schemas.microsoft.com/office/drawing/2014/main" id="{FCD71B04-4838-0C90-E50E-09F34D7BEDF5}"/>
                </a:ext>
              </a:extLst>
            </p:cNvPr>
            <p:cNvSpPr>
              <a:spLocks noChangeArrowheads="1"/>
            </p:cNvSpPr>
            <p:nvPr/>
          </p:nvSpPr>
          <p:spPr bwMode="auto">
            <a:xfrm>
              <a:off x="4400941" y="3081378"/>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18% </a:t>
              </a:r>
            </a:p>
          </p:txBody>
        </p:sp>
        <p:sp>
          <p:nvSpPr>
            <p:cNvPr id="26" name="Rectangle 40">
              <a:extLst>
                <a:ext uri="{FF2B5EF4-FFF2-40B4-BE49-F238E27FC236}">
                  <a16:creationId xmlns:a16="http://schemas.microsoft.com/office/drawing/2014/main" id="{152002C4-0EA4-CDF2-19E2-4245AAC27BC1}"/>
                </a:ext>
              </a:extLst>
            </p:cNvPr>
            <p:cNvSpPr>
              <a:spLocks noChangeArrowheads="1"/>
            </p:cNvSpPr>
            <p:nvPr/>
          </p:nvSpPr>
          <p:spPr bwMode="auto">
            <a:xfrm>
              <a:off x="4498164" y="3461864"/>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16% </a:t>
              </a:r>
            </a:p>
          </p:txBody>
        </p:sp>
        <p:sp>
          <p:nvSpPr>
            <p:cNvPr id="27" name="Rectangle 41">
              <a:extLst>
                <a:ext uri="{FF2B5EF4-FFF2-40B4-BE49-F238E27FC236}">
                  <a16:creationId xmlns:a16="http://schemas.microsoft.com/office/drawing/2014/main" id="{028E09D2-2E3B-105B-E0B9-A59DA637EB74}"/>
                </a:ext>
              </a:extLst>
            </p:cNvPr>
            <p:cNvSpPr>
              <a:spLocks noChangeArrowheads="1"/>
            </p:cNvSpPr>
            <p:nvPr/>
          </p:nvSpPr>
          <p:spPr bwMode="auto">
            <a:xfrm>
              <a:off x="4578608" y="3818475"/>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16%</a:t>
              </a:r>
            </a:p>
          </p:txBody>
        </p:sp>
        <p:sp>
          <p:nvSpPr>
            <p:cNvPr id="28" name="Rectangle 42">
              <a:extLst>
                <a:ext uri="{FF2B5EF4-FFF2-40B4-BE49-F238E27FC236}">
                  <a16:creationId xmlns:a16="http://schemas.microsoft.com/office/drawing/2014/main" id="{9673D1BF-542E-6ECB-3F75-D0DC8818D558}"/>
                </a:ext>
              </a:extLst>
            </p:cNvPr>
            <p:cNvSpPr>
              <a:spLocks noChangeArrowheads="1"/>
            </p:cNvSpPr>
            <p:nvPr/>
          </p:nvSpPr>
          <p:spPr bwMode="auto">
            <a:xfrm>
              <a:off x="4735502" y="4171399"/>
              <a:ext cx="4103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13%</a:t>
              </a:r>
            </a:p>
          </p:txBody>
        </p:sp>
        <p:sp>
          <p:nvSpPr>
            <p:cNvPr id="29" name="Rectangle 43">
              <a:extLst>
                <a:ext uri="{FF2B5EF4-FFF2-40B4-BE49-F238E27FC236}">
                  <a16:creationId xmlns:a16="http://schemas.microsoft.com/office/drawing/2014/main" id="{42050053-C267-2F44-207A-A29AA9055C4B}"/>
                </a:ext>
              </a:extLst>
            </p:cNvPr>
            <p:cNvSpPr>
              <a:spLocks noChangeArrowheads="1"/>
            </p:cNvSpPr>
            <p:nvPr/>
          </p:nvSpPr>
          <p:spPr bwMode="auto">
            <a:xfrm>
              <a:off x="4755538" y="4555849"/>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12% </a:t>
              </a:r>
            </a:p>
          </p:txBody>
        </p:sp>
        <p:sp>
          <p:nvSpPr>
            <p:cNvPr id="30" name="Rectangle 45">
              <a:extLst>
                <a:ext uri="{FF2B5EF4-FFF2-40B4-BE49-F238E27FC236}">
                  <a16:creationId xmlns:a16="http://schemas.microsoft.com/office/drawing/2014/main" id="{365B6B4F-043D-2276-0530-63DBC53D7AA1}"/>
                </a:ext>
              </a:extLst>
            </p:cNvPr>
            <p:cNvSpPr>
              <a:spLocks noChangeArrowheads="1"/>
            </p:cNvSpPr>
            <p:nvPr/>
          </p:nvSpPr>
          <p:spPr bwMode="auto">
            <a:xfrm>
              <a:off x="4819391" y="4924911"/>
              <a:ext cx="468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11% </a:t>
              </a:r>
            </a:p>
          </p:txBody>
        </p:sp>
        <p:sp>
          <p:nvSpPr>
            <p:cNvPr id="31" name="Rectangle 46">
              <a:extLst>
                <a:ext uri="{FF2B5EF4-FFF2-40B4-BE49-F238E27FC236}">
                  <a16:creationId xmlns:a16="http://schemas.microsoft.com/office/drawing/2014/main" id="{98C0C22F-668C-9EC3-73C3-1FA5807DF8A2}"/>
                </a:ext>
              </a:extLst>
            </p:cNvPr>
            <p:cNvSpPr>
              <a:spLocks noChangeArrowheads="1"/>
            </p:cNvSpPr>
            <p:nvPr/>
          </p:nvSpPr>
          <p:spPr bwMode="auto">
            <a:xfrm>
              <a:off x="5025140" y="5285420"/>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9% </a:t>
              </a:r>
            </a:p>
          </p:txBody>
        </p:sp>
        <p:sp>
          <p:nvSpPr>
            <p:cNvPr id="32" name="Rectangle 47">
              <a:extLst>
                <a:ext uri="{FF2B5EF4-FFF2-40B4-BE49-F238E27FC236}">
                  <a16:creationId xmlns:a16="http://schemas.microsoft.com/office/drawing/2014/main" id="{64031C35-FFD2-2CE3-CFD0-33F8CF3C715D}"/>
                </a:ext>
              </a:extLst>
            </p:cNvPr>
            <p:cNvSpPr>
              <a:spLocks noChangeArrowheads="1"/>
            </p:cNvSpPr>
            <p:nvPr/>
          </p:nvSpPr>
          <p:spPr bwMode="auto">
            <a:xfrm>
              <a:off x="4178008" y="981075"/>
              <a:ext cx="774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rPr>
                <a:t>Olaparib</a:t>
              </a:r>
            </a:p>
          </p:txBody>
        </p:sp>
        <p:sp>
          <p:nvSpPr>
            <p:cNvPr id="33" name="Rectangle 48">
              <a:extLst>
                <a:ext uri="{FF2B5EF4-FFF2-40B4-BE49-F238E27FC236}">
                  <a16:creationId xmlns:a16="http://schemas.microsoft.com/office/drawing/2014/main" id="{DA56F580-002D-F1CE-316A-42F1D2E3A87D}"/>
                </a:ext>
              </a:extLst>
            </p:cNvPr>
            <p:cNvSpPr>
              <a:spLocks noChangeArrowheads="1"/>
            </p:cNvSpPr>
            <p:nvPr/>
          </p:nvSpPr>
          <p:spPr bwMode="auto">
            <a:xfrm>
              <a:off x="7197107" y="981075"/>
              <a:ext cx="7854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Bold" panose="020B0704020202020204" pitchFamily="34" charset="0"/>
                  <a:ea typeface="Helvetica Neue"/>
                  <a:cs typeface="Helvetica Neue"/>
                  <a:sym typeface="Helvetica Neue"/>
                </a:rPr>
                <a:t>Placebo</a:t>
              </a:r>
              <a:endPar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34" name="Rectangle 49">
              <a:extLst>
                <a:ext uri="{FF2B5EF4-FFF2-40B4-BE49-F238E27FC236}">
                  <a16:creationId xmlns:a16="http://schemas.microsoft.com/office/drawing/2014/main" id="{F5E4444A-9FAA-C0A3-30AB-97075B5171F1}"/>
                </a:ext>
              </a:extLst>
            </p:cNvPr>
            <p:cNvSpPr>
              <a:spLocks noChangeArrowheads="1"/>
            </p:cNvSpPr>
            <p:nvPr/>
          </p:nvSpPr>
          <p:spPr bwMode="auto">
            <a:xfrm>
              <a:off x="4703407"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20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35" name="Line 50">
              <a:extLst>
                <a:ext uri="{FF2B5EF4-FFF2-40B4-BE49-F238E27FC236}">
                  <a16:creationId xmlns:a16="http://schemas.microsoft.com/office/drawing/2014/main" id="{505B5546-62B0-8110-14B3-CBE5E0635746}"/>
                </a:ext>
              </a:extLst>
            </p:cNvPr>
            <p:cNvSpPr>
              <a:spLocks noChangeShapeType="1"/>
            </p:cNvSpPr>
            <p:nvPr/>
          </p:nvSpPr>
          <p:spPr bwMode="auto">
            <a:xfrm>
              <a:off x="6039140"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36" name="Rectangle 51">
              <a:extLst>
                <a:ext uri="{FF2B5EF4-FFF2-40B4-BE49-F238E27FC236}">
                  <a16:creationId xmlns:a16="http://schemas.microsoft.com/office/drawing/2014/main" id="{7FE0E029-299A-E01C-60C2-D443954015BA}"/>
                </a:ext>
              </a:extLst>
            </p:cNvPr>
            <p:cNvSpPr>
              <a:spLocks noChangeArrowheads="1"/>
            </p:cNvSpPr>
            <p:nvPr/>
          </p:nvSpPr>
          <p:spPr bwMode="auto">
            <a:xfrm>
              <a:off x="6059013" y="5770499"/>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37" name="Rectangle 53">
              <a:extLst>
                <a:ext uri="{FF2B5EF4-FFF2-40B4-BE49-F238E27FC236}">
                  <a16:creationId xmlns:a16="http://schemas.microsoft.com/office/drawing/2014/main" id="{604AEF4C-C83D-C97C-2D43-F4C72E69BBD1}"/>
                </a:ext>
              </a:extLst>
            </p:cNvPr>
            <p:cNvSpPr>
              <a:spLocks noChangeArrowheads="1"/>
            </p:cNvSpPr>
            <p:nvPr/>
          </p:nvSpPr>
          <p:spPr bwMode="auto">
            <a:xfrm>
              <a:off x="8572559" y="3916955"/>
              <a:ext cx="7421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Grade 1</a:t>
              </a:r>
            </a:p>
          </p:txBody>
        </p:sp>
        <p:sp>
          <p:nvSpPr>
            <p:cNvPr id="38" name="Rectangle 54">
              <a:extLst>
                <a:ext uri="{FF2B5EF4-FFF2-40B4-BE49-F238E27FC236}">
                  <a16:creationId xmlns:a16="http://schemas.microsoft.com/office/drawing/2014/main" id="{8572B3C6-25AE-D48F-29B7-4AAA7E35015C}"/>
                </a:ext>
              </a:extLst>
            </p:cNvPr>
            <p:cNvSpPr>
              <a:spLocks noChangeArrowheads="1"/>
            </p:cNvSpPr>
            <p:nvPr/>
          </p:nvSpPr>
          <p:spPr bwMode="auto">
            <a:xfrm>
              <a:off x="8572559" y="4162452"/>
              <a:ext cx="7421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Grade 2</a:t>
              </a:r>
            </a:p>
          </p:txBody>
        </p:sp>
        <p:sp>
          <p:nvSpPr>
            <p:cNvPr id="39" name="Line 63">
              <a:extLst>
                <a:ext uri="{FF2B5EF4-FFF2-40B4-BE49-F238E27FC236}">
                  <a16:creationId xmlns:a16="http://schemas.microsoft.com/office/drawing/2014/main" id="{2CDE1DA8-7C1A-8144-BC8B-6A6182CEABDB}"/>
                </a:ext>
              </a:extLst>
            </p:cNvPr>
            <p:cNvSpPr>
              <a:spLocks noChangeShapeType="1"/>
            </p:cNvSpPr>
            <p:nvPr/>
          </p:nvSpPr>
          <p:spPr bwMode="auto">
            <a:xfrm>
              <a:off x="3528092"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0" name="Rectangle 64">
              <a:extLst>
                <a:ext uri="{FF2B5EF4-FFF2-40B4-BE49-F238E27FC236}">
                  <a16:creationId xmlns:a16="http://schemas.microsoft.com/office/drawing/2014/main" id="{C6137D99-19F0-278D-26BE-0B8053C7211C}"/>
                </a:ext>
              </a:extLst>
            </p:cNvPr>
            <p:cNvSpPr>
              <a:spLocks noChangeArrowheads="1"/>
            </p:cNvSpPr>
            <p:nvPr/>
          </p:nvSpPr>
          <p:spPr bwMode="auto">
            <a:xfrm>
              <a:off x="3446347"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40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41" name="Rectangle 65">
              <a:extLst>
                <a:ext uri="{FF2B5EF4-FFF2-40B4-BE49-F238E27FC236}">
                  <a16:creationId xmlns:a16="http://schemas.microsoft.com/office/drawing/2014/main" id="{846DAC1B-6F32-5C8E-87AA-A05EA3972F4A}"/>
                </a:ext>
              </a:extLst>
            </p:cNvPr>
            <p:cNvSpPr>
              <a:spLocks noChangeArrowheads="1"/>
            </p:cNvSpPr>
            <p:nvPr/>
          </p:nvSpPr>
          <p:spPr bwMode="auto">
            <a:xfrm>
              <a:off x="2204653"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60</a:t>
              </a:r>
              <a:endParaRPr kumimoji="0" lang="en-US" altLang="en-US" sz="28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42" name="Line 66">
              <a:extLst>
                <a:ext uri="{FF2B5EF4-FFF2-40B4-BE49-F238E27FC236}">
                  <a16:creationId xmlns:a16="http://schemas.microsoft.com/office/drawing/2014/main" id="{29A8D2A8-829A-504A-2E50-4D625F3A0147}"/>
                </a:ext>
              </a:extLst>
            </p:cNvPr>
            <p:cNvSpPr>
              <a:spLocks noChangeShapeType="1"/>
            </p:cNvSpPr>
            <p:nvPr/>
          </p:nvSpPr>
          <p:spPr bwMode="auto">
            <a:xfrm>
              <a:off x="6155933" y="5678424"/>
              <a:ext cx="4388957" cy="0"/>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3" name="Line 67">
              <a:extLst>
                <a:ext uri="{FF2B5EF4-FFF2-40B4-BE49-F238E27FC236}">
                  <a16:creationId xmlns:a16="http://schemas.microsoft.com/office/drawing/2014/main" id="{B355939A-4535-F4C5-69C8-CE8EB9DEF616}"/>
                </a:ext>
              </a:extLst>
            </p:cNvPr>
            <p:cNvSpPr>
              <a:spLocks noChangeShapeType="1"/>
            </p:cNvSpPr>
            <p:nvPr/>
          </p:nvSpPr>
          <p:spPr bwMode="auto">
            <a:xfrm>
              <a:off x="6155933"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4" name="Line 68">
              <a:extLst>
                <a:ext uri="{FF2B5EF4-FFF2-40B4-BE49-F238E27FC236}">
                  <a16:creationId xmlns:a16="http://schemas.microsoft.com/office/drawing/2014/main" id="{1EF0F64B-F846-9B56-A57F-4C6A30439FB3}"/>
                </a:ext>
              </a:extLst>
            </p:cNvPr>
            <p:cNvSpPr>
              <a:spLocks noChangeShapeType="1"/>
            </p:cNvSpPr>
            <p:nvPr/>
          </p:nvSpPr>
          <p:spPr bwMode="auto">
            <a:xfrm>
              <a:off x="7443730"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5" name="Rectangle 69">
              <a:extLst>
                <a:ext uri="{FF2B5EF4-FFF2-40B4-BE49-F238E27FC236}">
                  <a16:creationId xmlns:a16="http://schemas.microsoft.com/office/drawing/2014/main" id="{F258FE4B-1262-7E89-AE24-1915925DB37D}"/>
                </a:ext>
              </a:extLst>
            </p:cNvPr>
            <p:cNvSpPr>
              <a:spLocks noChangeArrowheads="1"/>
            </p:cNvSpPr>
            <p:nvPr/>
          </p:nvSpPr>
          <p:spPr bwMode="auto">
            <a:xfrm>
              <a:off x="7361985"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20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46" name="Line 70">
              <a:extLst>
                <a:ext uri="{FF2B5EF4-FFF2-40B4-BE49-F238E27FC236}">
                  <a16:creationId xmlns:a16="http://schemas.microsoft.com/office/drawing/2014/main" id="{D3448DC4-ABC5-AC36-A783-C8EACF0B80E8}"/>
                </a:ext>
              </a:extLst>
            </p:cNvPr>
            <p:cNvSpPr>
              <a:spLocks noChangeShapeType="1"/>
            </p:cNvSpPr>
            <p:nvPr/>
          </p:nvSpPr>
          <p:spPr bwMode="auto">
            <a:xfrm>
              <a:off x="8722306"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7" name="Rectangle 71">
              <a:extLst>
                <a:ext uri="{FF2B5EF4-FFF2-40B4-BE49-F238E27FC236}">
                  <a16:creationId xmlns:a16="http://schemas.microsoft.com/office/drawing/2014/main" id="{0D85E54F-8ADE-B9AC-3EE7-BE38BC49DBB6}"/>
                </a:ext>
              </a:extLst>
            </p:cNvPr>
            <p:cNvSpPr>
              <a:spLocks noChangeArrowheads="1"/>
            </p:cNvSpPr>
            <p:nvPr/>
          </p:nvSpPr>
          <p:spPr bwMode="auto">
            <a:xfrm>
              <a:off x="8640561"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40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48" name="Line 72">
              <a:extLst>
                <a:ext uri="{FF2B5EF4-FFF2-40B4-BE49-F238E27FC236}">
                  <a16:creationId xmlns:a16="http://schemas.microsoft.com/office/drawing/2014/main" id="{D0792A6A-BE8F-7AFB-B0EC-252B9DDC406F}"/>
                </a:ext>
              </a:extLst>
            </p:cNvPr>
            <p:cNvSpPr>
              <a:spLocks noChangeShapeType="1"/>
            </p:cNvSpPr>
            <p:nvPr/>
          </p:nvSpPr>
          <p:spPr bwMode="auto">
            <a:xfrm>
              <a:off x="10003954" y="5678424"/>
              <a:ext cx="0" cy="60325"/>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49" name="Rectangle 73">
              <a:extLst>
                <a:ext uri="{FF2B5EF4-FFF2-40B4-BE49-F238E27FC236}">
                  <a16:creationId xmlns:a16="http://schemas.microsoft.com/office/drawing/2014/main" id="{38AAF4B7-E422-B0CA-501F-40C40079DA36}"/>
                </a:ext>
              </a:extLst>
            </p:cNvPr>
            <p:cNvSpPr>
              <a:spLocks noChangeArrowheads="1"/>
            </p:cNvSpPr>
            <p:nvPr/>
          </p:nvSpPr>
          <p:spPr bwMode="auto">
            <a:xfrm>
              <a:off x="9922209" y="57704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rPr>
                <a:t>60</a:t>
              </a:r>
              <a:endParaRPr kumimoji="0" lang="en-US" altLang="en-US" sz="2800" b="0" i="0" u="none" strike="noStrike" kern="0" cap="none" spc="0" normalizeH="0" baseline="0" noProof="0">
                <a:ln>
                  <a:noFill/>
                </a:ln>
                <a:solidFill>
                  <a:srgbClr val="002060"/>
                </a:solidFill>
                <a:effectLst/>
                <a:uLnTx/>
                <a:uFillTx/>
                <a:latin typeface="Arial" panose="020B0604020202020204" pitchFamily="34" charset="0"/>
                <a:ea typeface="Helvetica Neue"/>
                <a:cs typeface="Helvetica Neue"/>
                <a:sym typeface="Helvetica Neue"/>
              </a:endParaRPr>
            </a:p>
          </p:txBody>
        </p:sp>
        <p:sp>
          <p:nvSpPr>
            <p:cNvPr id="50" name="Rectangle 74">
              <a:extLst>
                <a:ext uri="{FF2B5EF4-FFF2-40B4-BE49-F238E27FC236}">
                  <a16:creationId xmlns:a16="http://schemas.microsoft.com/office/drawing/2014/main" id="{E84D69A6-4F62-FF0D-F787-F01528216AF7}"/>
                </a:ext>
              </a:extLst>
            </p:cNvPr>
            <p:cNvSpPr>
              <a:spLocks noChangeArrowheads="1"/>
            </p:cNvSpPr>
            <p:nvPr/>
          </p:nvSpPr>
          <p:spPr bwMode="auto">
            <a:xfrm>
              <a:off x="8209030" y="4187241"/>
              <a:ext cx="319644" cy="171439"/>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1" name="Rectangle 75">
              <a:extLst>
                <a:ext uri="{FF2B5EF4-FFF2-40B4-BE49-F238E27FC236}">
                  <a16:creationId xmlns:a16="http://schemas.microsoft.com/office/drawing/2014/main" id="{426174AF-42A8-12BB-47ED-485B8501F538}"/>
                </a:ext>
              </a:extLst>
            </p:cNvPr>
            <p:cNvSpPr>
              <a:spLocks noChangeArrowheads="1"/>
            </p:cNvSpPr>
            <p:nvPr/>
          </p:nvSpPr>
          <p:spPr bwMode="auto">
            <a:xfrm>
              <a:off x="8209030" y="3940785"/>
              <a:ext cx="319644" cy="171439"/>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2" name="Rectangle 76">
              <a:extLst>
                <a:ext uri="{FF2B5EF4-FFF2-40B4-BE49-F238E27FC236}">
                  <a16:creationId xmlns:a16="http://schemas.microsoft.com/office/drawing/2014/main" id="{5BC8F7EA-F6AE-0F47-4443-9FBE0F7CDA96}"/>
                </a:ext>
              </a:extLst>
            </p:cNvPr>
            <p:cNvSpPr>
              <a:spLocks noChangeArrowheads="1"/>
            </p:cNvSpPr>
            <p:nvPr/>
          </p:nvSpPr>
          <p:spPr bwMode="auto">
            <a:xfrm>
              <a:off x="8209030" y="4433697"/>
              <a:ext cx="319644" cy="171439"/>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3" name="Rectangle 77">
              <a:extLst>
                <a:ext uri="{FF2B5EF4-FFF2-40B4-BE49-F238E27FC236}">
                  <a16:creationId xmlns:a16="http://schemas.microsoft.com/office/drawing/2014/main" id="{EE79A8AC-8E1A-E839-10C6-61CE1A720369}"/>
                </a:ext>
              </a:extLst>
            </p:cNvPr>
            <p:cNvSpPr>
              <a:spLocks noChangeArrowheads="1"/>
            </p:cNvSpPr>
            <p:nvPr/>
          </p:nvSpPr>
          <p:spPr bwMode="auto">
            <a:xfrm>
              <a:off x="7480612" y="1246124"/>
              <a:ext cx="178263"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4" name="Rectangle 78">
              <a:extLst>
                <a:ext uri="{FF2B5EF4-FFF2-40B4-BE49-F238E27FC236}">
                  <a16:creationId xmlns:a16="http://schemas.microsoft.com/office/drawing/2014/main" id="{970B7348-CE42-2A51-ADF9-813CE22C5A41}"/>
                </a:ext>
              </a:extLst>
            </p:cNvPr>
            <p:cNvSpPr>
              <a:spLocks noChangeArrowheads="1"/>
            </p:cNvSpPr>
            <p:nvPr/>
          </p:nvSpPr>
          <p:spPr bwMode="auto">
            <a:xfrm>
              <a:off x="6155933" y="1246124"/>
              <a:ext cx="1324679"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5" name="Rectangle 79">
              <a:extLst>
                <a:ext uri="{FF2B5EF4-FFF2-40B4-BE49-F238E27FC236}">
                  <a16:creationId xmlns:a16="http://schemas.microsoft.com/office/drawing/2014/main" id="{13F84FD2-3A49-9062-BF25-A9D559919E65}"/>
                </a:ext>
              </a:extLst>
            </p:cNvPr>
            <p:cNvSpPr>
              <a:spLocks noChangeArrowheads="1"/>
            </p:cNvSpPr>
            <p:nvPr/>
          </p:nvSpPr>
          <p:spPr bwMode="auto">
            <a:xfrm>
              <a:off x="2519984" y="1246124"/>
              <a:ext cx="835992"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56" name="Rectangle 80">
              <a:extLst>
                <a:ext uri="{FF2B5EF4-FFF2-40B4-BE49-F238E27FC236}">
                  <a16:creationId xmlns:a16="http://schemas.microsoft.com/office/drawing/2014/main" id="{98FD3774-C37F-EC2E-C077-58CF5B6F2A15}"/>
                </a:ext>
              </a:extLst>
            </p:cNvPr>
            <p:cNvSpPr>
              <a:spLocks noChangeArrowheads="1"/>
            </p:cNvSpPr>
            <p:nvPr/>
          </p:nvSpPr>
          <p:spPr bwMode="auto">
            <a:xfrm>
              <a:off x="3355976" y="1246124"/>
              <a:ext cx="2683166"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57" name="Rectangle 81">
              <a:extLst>
                <a:ext uri="{FF2B5EF4-FFF2-40B4-BE49-F238E27FC236}">
                  <a16:creationId xmlns:a16="http://schemas.microsoft.com/office/drawing/2014/main" id="{F54D6DD7-6051-9AA3-A318-B3A630C3CE96}"/>
                </a:ext>
              </a:extLst>
            </p:cNvPr>
            <p:cNvSpPr>
              <a:spLocks noChangeArrowheads="1"/>
            </p:cNvSpPr>
            <p:nvPr/>
          </p:nvSpPr>
          <p:spPr bwMode="auto">
            <a:xfrm>
              <a:off x="2476955" y="1246124"/>
              <a:ext cx="43029"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8" name="Rectangle 82">
              <a:extLst>
                <a:ext uri="{FF2B5EF4-FFF2-40B4-BE49-F238E27FC236}">
                  <a16:creationId xmlns:a16="http://schemas.microsoft.com/office/drawing/2014/main" id="{28D273F8-A50B-5597-DE4E-55C8ED146953}"/>
                </a:ext>
              </a:extLst>
            </p:cNvPr>
            <p:cNvSpPr>
              <a:spLocks noChangeArrowheads="1"/>
            </p:cNvSpPr>
            <p:nvPr/>
          </p:nvSpPr>
          <p:spPr bwMode="auto">
            <a:xfrm>
              <a:off x="7492906" y="1616012"/>
              <a:ext cx="387261"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59" name="Rectangle 83">
              <a:extLst>
                <a:ext uri="{FF2B5EF4-FFF2-40B4-BE49-F238E27FC236}">
                  <a16:creationId xmlns:a16="http://schemas.microsoft.com/office/drawing/2014/main" id="{394893AB-1498-D07C-3FB7-D2916937C934}"/>
                </a:ext>
              </a:extLst>
            </p:cNvPr>
            <p:cNvSpPr>
              <a:spLocks noChangeArrowheads="1"/>
            </p:cNvSpPr>
            <p:nvPr/>
          </p:nvSpPr>
          <p:spPr bwMode="auto">
            <a:xfrm>
              <a:off x="6155933" y="1616012"/>
              <a:ext cx="1336973"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0" name="Rectangle 84">
              <a:extLst>
                <a:ext uri="{FF2B5EF4-FFF2-40B4-BE49-F238E27FC236}">
                  <a16:creationId xmlns:a16="http://schemas.microsoft.com/office/drawing/2014/main" id="{6AA89DD2-DDA6-E9A9-92D8-C595FCD8638C}"/>
                </a:ext>
              </a:extLst>
            </p:cNvPr>
            <p:cNvSpPr>
              <a:spLocks noChangeArrowheads="1"/>
            </p:cNvSpPr>
            <p:nvPr/>
          </p:nvSpPr>
          <p:spPr bwMode="auto">
            <a:xfrm>
              <a:off x="7880167" y="1616012"/>
              <a:ext cx="18441"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1" name="Rectangle 85">
              <a:extLst>
                <a:ext uri="{FF2B5EF4-FFF2-40B4-BE49-F238E27FC236}">
                  <a16:creationId xmlns:a16="http://schemas.microsoft.com/office/drawing/2014/main" id="{BD859D14-85A5-C172-0FF0-E9ECA8056DDD}"/>
                </a:ext>
              </a:extLst>
            </p:cNvPr>
            <p:cNvSpPr>
              <a:spLocks noChangeArrowheads="1"/>
            </p:cNvSpPr>
            <p:nvPr/>
          </p:nvSpPr>
          <p:spPr bwMode="auto">
            <a:xfrm>
              <a:off x="3638738" y="1616012"/>
              <a:ext cx="753008"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2060"/>
                </a:solidFill>
                <a:effectLst/>
                <a:uLnTx/>
                <a:uFillTx/>
                <a:latin typeface="Helvetica Neue"/>
                <a:ea typeface="Helvetica Neue"/>
                <a:cs typeface="Helvetica Neue"/>
                <a:sym typeface="Helvetica Neue"/>
              </a:endParaRPr>
            </a:p>
          </p:txBody>
        </p:sp>
        <p:sp>
          <p:nvSpPr>
            <p:cNvPr id="62" name="Rectangle 86">
              <a:extLst>
                <a:ext uri="{FF2B5EF4-FFF2-40B4-BE49-F238E27FC236}">
                  <a16:creationId xmlns:a16="http://schemas.microsoft.com/office/drawing/2014/main" id="{738659ED-DF8A-BAB4-593B-DA24E3FE45CA}"/>
                </a:ext>
              </a:extLst>
            </p:cNvPr>
            <p:cNvSpPr>
              <a:spLocks noChangeArrowheads="1"/>
            </p:cNvSpPr>
            <p:nvPr/>
          </p:nvSpPr>
          <p:spPr bwMode="auto">
            <a:xfrm>
              <a:off x="4391744" y="1616012"/>
              <a:ext cx="1647396"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3" name="Rectangle 87">
              <a:extLst>
                <a:ext uri="{FF2B5EF4-FFF2-40B4-BE49-F238E27FC236}">
                  <a16:creationId xmlns:a16="http://schemas.microsoft.com/office/drawing/2014/main" id="{C057258A-9ABF-36EC-18E9-2DFFC3FB4F7E}"/>
                </a:ext>
              </a:extLst>
            </p:cNvPr>
            <p:cNvSpPr>
              <a:spLocks noChangeArrowheads="1"/>
            </p:cNvSpPr>
            <p:nvPr/>
          </p:nvSpPr>
          <p:spPr bwMode="auto">
            <a:xfrm>
              <a:off x="3528092" y="1616012"/>
              <a:ext cx="110646"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4" name="Rectangle 88">
              <a:extLst>
                <a:ext uri="{FF2B5EF4-FFF2-40B4-BE49-F238E27FC236}">
                  <a16:creationId xmlns:a16="http://schemas.microsoft.com/office/drawing/2014/main" id="{87C8B0D2-5C95-3602-22B2-B66B3AD2406B}"/>
                </a:ext>
              </a:extLst>
            </p:cNvPr>
            <p:cNvSpPr>
              <a:spLocks noChangeArrowheads="1"/>
            </p:cNvSpPr>
            <p:nvPr/>
          </p:nvSpPr>
          <p:spPr bwMode="auto">
            <a:xfrm>
              <a:off x="6297314" y="1984312"/>
              <a:ext cx="92205"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5" name="Rectangle 89">
              <a:extLst>
                <a:ext uri="{FF2B5EF4-FFF2-40B4-BE49-F238E27FC236}">
                  <a16:creationId xmlns:a16="http://schemas.microsoft.com/office/drawing/2014/main" id="{65B33E55-2865-54D0-B202-329C22B266E9}"/>
                </a:ext>
              </a:extLst>
            </p:cNvPr>
            <p:cNvSpPr>
              <a:spLocks noChangeArrowheads="1"/>
            </p:cNvSpPr>
            <p:nvPr/>
          </p:nvSpPr>
          <p:spPr bwMode="auto">
            <a:xfrm>
              <a:off x="6155933" y="1984312"/>
              <a:ext cx="141381"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6" name="Rectangle 90">
              <a:extLst>
                <a:ext uri="{FF2B5EF4-FFF2-40B4-BE49-F238E27FC236}">
                  <a16:creationId xmlns:a16="http://schemas.microsoft.com/office/drawing/2014/main" id="{B8A08A08-C822-8712-9920-0A3FFA315703}"/>
                </a:ext>
              </a:extLst>
            </p:cNvPr>
            <p:cNvSpPr>
              <a:spLocks noChangeArrowheads="1"/>
            </p:cNvSpPr>
            <p:nvPr/>
          </p:nvSpPr>
          <p:spPr bwMode="auto">
            <a:xfrm>
              <a:off x="6389519" y="1984312"/>
              <a:ext cx="18441"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7" name="Rectangle 91">
              <a:extLst>
                <a:ext uri="{FF2B5EF4-FFF2-40B4-BE49-F238E27FC236}">
                  <a16:creationId xmlns:a16="http://schemas.microsoft.com/office/drawing/2014/main" id="{D77A2EB7-6EA8-0127-C66C-A489B1ADC58F}"/>
                </a:ext>
              </a:extLst>
            </p:cNvPr>
            <p:cNvSpPr>
              <a:spLocks noChangeArrowheads="1"/>
            </p:cNvSpPr>
            <p:nvPr/>
          </p:nvSpPr>
          <p:spPr bwMode="auto">
            <a:xfrm>
              <a:off x="5104796" y="1984312"/>
              <a:ext cx="473319"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8" name="Rectangle 92">
              <a:extLst>
                <a:ext uri="{FF2B5EF4-FFF2-40B4-BE49-F238E27FC236}">
                  <a16:creationId xmlns:a16="http://schemas.microsoft.com/office/drawing/2014/main" id="{81C03782-B155-BFE5-5842-E43331A6E4AB}"/>
                </a:ext>
              </a:extLst>
            </p:cNvPr>
            <p:cNvSpPr>
              <a:spLocks noChangeArrowheads="1"/>
            </p:cNvSpPr>
            <p:nvPr/>
          </p:nvSpPr>
          <p:spPr bwMode="auto">
            <a:xfrm>
              <a:off x="5578115" y="1984312"/>
              <a:ext cx="461025"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69" name="Rectangle 93">
              <a:extLst>
                <a:ext uri="{FF2B5EF4-FFF2-40B4-BE49-F238E27FC236}">
                  <a16:creationId xmlns:a16="http://schemas.microsoft.com/office/drawing/2014/main" id="{B86D4FE5-52B3-0AC1-E682-93195E82610E}"/>
                </a:ext>
              </a:extLst>
            </p:cNvPr>
            <p:cNvSpPr>
              <a:spLocks noChangeArrowheads="1"/>
            </p:cNvSpPr>
            <p:nvPr/>
          </p:nvSpPr>
          <p:spPr bwMode="auto">
            <a:xfrm>
              <a:off x="4563860" y="1984312"/>
              <a:ext cx="540936"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0" name="Rectangle 94">
              <a:extLst>
                <a:ext uri="{FF2B5EF4-FFF2-40B4-BE49-F238E27FC236}">
                  <a16:creationId xmlns:a16="http://schemas.microsoft.com/office/drawing/2014/main" id="{B5D804CA-B193-BAD7-CEAB-7DA436D47440}"/>
                </a:ext>
              </a:extLst>
            </p:cNvPr>
            <p:cNvSpPr>
              <a:spLocks noChangeArrowheads="1"/>
            </p:cNvSpPr>
            <p:nvPr/>
          </p:nvSpPr>
          <p:spPr bwMode="auto">
            <a:xfrm>
              <a:off x="6613885" y="2352612"/>
              <a:ext cx="116793"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1" name="Rectangle 95">
              <a:extLst>
                <a:ext uri="{FF2B5EF4-FFF2-40B4-BE49-F238E27FC236}">
                  <a16:creationId xmlns:a16="http://schemas.microsoft.com/office/drawing/2014/main" id="{7EAE3A22-2E3C-6CCA-4FCD-B43002960706}"/>
                </a:ext>
              </a:extLst>
            </p:cNvPr>
            <p:cNvSpPr>
              <a:spLocks noChangeArrowheads="1"/>
            </p:cNvSpPr>
            <p:nvPr/>
          </p:nvSpPr>
          <p:spPr bwMode="auto">
            <a:xfrm>
              <a:off x="6155933" y="2352612"/>
              <a:ext cx="457952"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2" name="Rectangle 96">
              <a:extLst>
                <a:ext uri="{FF2B5EF4-FFF2-40B4-BE49-F238E27FC236}">
                  <a16:creationId xmlns:a16="http://schemas.microsoft.com/office/drawing/2014/main" id="{532C2203-4FAE-B9DA-81C0-0450B404DD9D}"/>
                </a:ext>
              </a:extLst>
            </p:cNvPr>
            <p:cNvSpPr>
              <a:spLocks noChangeArrowheads="1"/>
            </p:cNvSpPr>
            <p:nvPr/>
          </p:nvSpPr>
          <p:spPr bwMode="auto">
            <a:xfrm>
              <a:off x="4656065" y="2352612"/>
              <a:ext cx="276615"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3" name="Rectangle 97">
              <a:extLst>
                <a:ext uri="{FF2B5EF4-FFF2-40B4-BE49-F238E27FC236}">
                  <a16:creationId xmlns:a16="http://schemas.microsoft.com/office/drawing/2014/main" id="{0118B194-C9BC-F3B5-23A4-69E8DFBC8D3E}"/>
                </a:ext>
              </a:extLst>
            </p:cNvPr>
            <p:cNvSpPr>
              <a:spLocks noChangeArrowheads="1"/>
            </p:cNvSpPr>
            <p:nvPr/>
          </p:nvSpPr>
          <p:spPr bwMode="auto">
            <a:xfrm>
              <a:off x="4932680" y="2352612"/>
              <a:ext cx="1106460"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4" name="Rectangle 98">
              <a:extLst>
                <a:ext uri="{FF2B5EF4-FFF2-40B4-BE49-F238E27FC236}">
                  <a16:creationId xmlns:a16="http://schemas.microsoft.com/office/drawing/2014/main" id="{8310BDAB-39E0-72F4-504F-6463C7A68E20}"/>
                </a:ext>
              </a:extLst>
            </p:cNvPr>
            <p:cNvSpPr>
              <a:spLocks noChangeArrowheads="1"/>
            </p:cNvSpPr>
            <p:nvPr/>
          </p:nvSpPr>
          <p:spPr bwMode="auto">
            <a:xfrm>
              <a:off x="4625330" y="2352612"/>
              <a:ext cx="30735"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5" name="Rectangle 99">
              <a:extLst>
                <a:ext uri="{FF2B5EF4-FFF2-40B4-BE49-F238E27FC236}">
                  <a16:creationId xmlns:a16="http://schemas.microsoft.com/office/drawing/2014/main" id="{21927B3B-6ACC-7A70-1B5C-D1830A18D857}"/>
                </a:ext>
              </a:extLst>
            </p:cNvPr>
            <p:cNvSpPr>
              <a:spLocks noChangeArrowheads="1"/>
            </p:cNvSpPr>
            <p:nvPr/>
          </p:nvSpPr>
          <p:spPr bwMode="auto">
            <a:xfrm>
              <a:off x="7013440" y="2724087"/>
              <a:ext cx="215145"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6" name="Rectangle 100">
              <a:extLst>
                <a:ext uri="{FF2B5EF4-FFF2-40B4-BE49-F238E27FC236}">
                  <a16:creationId xmlns:a16="http://schemas.microsoft.com/office/drawing/2014/main" id="{A26283A9-A25A-156B-7BFE-563B514B505B}"/>
                </a:ext>
              </a:extLst>
            </p:cNvPr>
            <p:cNvSpPr>
              <a:spLocks noChangeArrowheads="1"/>
            </p:cNvSpPr>
            <p:nvPr/>
          </p:nvSpPr>
          <p:spPr bwMode="auto">
            <a:xfrm>
              <a:off x="6155933" y="2724087"/>
              <a:ext cx="857507"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7" name="Rectangle 101">
              <a:extLst>
                <a:ext uri="{FF2B5EF4-FFF2-40B4-BE49-F238E27FC236}">
                  <a16:creationId xmlns:a16="http://schemas.microsoft.com/office/drawing/2014/main" id="{0530ACED-A889-7149-8A18-05AC7C952A35}"/>
                </a:ext>
              </a:extLst>
            </p:cNvPr>
            <p:cNvSpPr>
              <a:spLocks noChangeArrowheads="1"/>
            </p:cNvSpPr>
            <p:nvPr/>
          </p:nvSpPr>
          <p:spPr bwMode="auto">
            <a:xfrm>
              <a:off x="7228585" y="2724087"/>
              <a:ext cx="24588" cy="211138"/>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8" name="Rectangle 102">
              <a:extLst>
                <a:ext uri="{FF2B5EF4-FFF2-40B4-BE49-F238E27FC236}">
                  <a16:creationId xmlns:a16="http://schemas.microsoft.com/office/drawing/2014/main" id="{A3EF86AE-D055-632F-5DAD-8C0FD15A95A9}"/>
                </a:ext>
              </a:extLst>
            </p:cNvPr>
            <p:cNvSpPr>
              <a:spLocks noChangeArrowheads="1"/>
            </p:cNvSpPr>
            <p:nvPr/>
          </p:nvSpPr>
          <p:spPr bwMode="auto">
            <a:xfrm>
              <a:off x="4822034" y="2724087"/>
              <a:ext cx="221292"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79" name="Rectangle 103">
              <a:extLst>
                <a:ext uri="{FF2B5EF4-FFF2-40B4-BE49-F238E27FC236}">
                  <a16:creationId xmlns:a16="http://schemas.microsoft.com/office/drawing/2014/main" id="{73E9F4C3-9334-974B-D575-67D613433C15}"/>
                </a:ext>
              </a:extLst>
            </p:cNvPr>
            <p:cNvSpPr>
              <a:spLocks noChangeArrowheads="1"/>
            </p:cNvSpPr>
            <p:nvPr/>
          </p:nvSpPr>
          <p:spPr bwMode="auto">
            <a:xfrm>
              <a:off x="5043326" y="2724087"/>
              <a:ext cx="995814"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0" name="Rectangle 104">
              <a:extLst>
                <a:ext uri="{FF2B5EF4-FFF2-40B4-BE49-F238E27FC236}">
                  <a16:creationId xmlns:a16="http://schemas.microsoft.com/office/drawing/2014/main" id="{62C29B63-F967-E52B-A91F-D08A5A004157}"/>
                </a:ext>
              </a:extLst>
            </p:cNvPr>
            <p:cNvSpPr>
              <a:spLocks noChangeArrowheads="1"/>
            </p:cNvSpPr>
            <p:nvPr/>
          </p:nvSpPr>
          <p:spPr bwMode="auto">
            <a:xfrm>
              <a:off x="4797446" y="2724087"/>
              <a:ext cx="24588" cy="211138"/>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1" name="Rectangle 105">
              <a:extLst>
                <a:ext uri="{FF2B5EF4-FFF2-40B4-BE49-F238E27FC236}">
                  <a16:creationId xmlns:a16="http://schemas.microsoft.com/office/drawing/2014/main" id="{41D84F0D-7B27-4319-AF41-02284A662FF2}"/>
                </a:ext>
              </a:extLst>
            </p:cNvPr>
            <p:cNvSpPr>
              <a:spLocks noChangeArrowheads="1"/>
            </p:cNvSpPr>
            <p:nvPr/>
          </p:nvSpPr>
          <p:spPr bwMode="auto">
            <a:xfrm>
              <a:off x="6841324" y="3090799"/>
              <a:ext cx="178263"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2" name="Rectangle 106">
              <a:extLst>
                <a:ext uri="{FF2B5EF4-FFF2-40B4-BE49-F238E27FC236}">
                  <a16:creationId xmlns:a16="http://schemas.microsoft.com/office/drawing/2014/main" id="{5A6781AF-A7E3-90F6-C512-65629C089C85}"/>
                </a:ext>
              </a:extLst>
            </p:cNvPr>
            <p:cNvSpPr>
              <a:spLocks noChangeArrowheads="1"/>
            </p:cNvSpPr>
            <p:nvPr/>
          </p:nvSpPr>
          <p:spPr bwMode="auto">
            <a:xfrm>
              <a:off x="6155933" y="3090799"/>
              <a:ext cx="685391"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3" name="Rectangle 107">
              <a:extLst>
                <a:ext uri="{FF2B5EF4-FFF2-40B4-BE49-F238E27FC236}">
                  <a16:creationId xmlns:a16="http://schemas.microsoft.com/office/drawing/2014/main" id="{2C2ADA92-CDCA-7D67-E43B-CEE8F3C99678}"/>
                </a:ext>
              </a:extLst>
            </p:cNvPr>
            <p:cNvSpPr>
              <a:spLocks noChangeArrowheads="1"/>
            </p:cNvSpPr>
            <p:nvPr/>
          </p:nvSpPr>
          <p:spPr bwMode="auto">
            <a:xfrm>
              <a:off x="7019587" y="3090799"/>
              <a:ext cx="18441"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4" name="Rectangle 108">
              <a:extLst>
                <a:ext uri="{FF2B5EF4-FFF2-40B4-BE49-F238E27FC236}">
                  <a16:creationId xmlns:a16="http://schemas.microsoft.com/office/drawing/2014/main" id="{87658BD5-F5E2-09FB-B880-C3794669BD78}"/>
                </a:ext>
              </a:extLst>
            </p:cNvPr>
            <p:cNvSpPr>
              <a:spLocks noChangeArrowheads="1"/>
            </p:cNvSpPr>
            <p:nvPr/>
          </p:nvSpPr>
          <p:spPr bwMode="auto">
            <a:xfrm>
              <a:off x="4957268" y="3090799"/>
              <a:ext cx="221292"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5" name="Rectangle 109">
              <a:extLst>
                <a:ext uri="{FF2B5EF4-FFF2-40B4-BE49-F238E27FC236}">
                  <a16:creationId xmlns:a16="http://schemas.microsoft.com/office/drawing/2014/main" id="{86F2411E-D214-30C7-4BBE-E964DE3B07BD}"/>
                </a:ext>
              </a:extLst>
            </p:cNvPr>
            <p:cNvSpPr>
              <a:spLocks noChangeArrowheads="1"/>
            </p:cNvSpPr>
            <p:nvPr/>
          </p:nvSpPr>
          <p:spPr bwMode="auto">
            <a:xfrm>
              <a:off x="5178560" y="3090799"/>
              <a:ext cx="860580"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6" name="Rectangle 110">
              <a:extLst>
                <a:ext uri="{FF2B5EF4-FFF2-40B4-BE49-F238E27FC236}">
                  <a16:creationId xmlns:a16="http://schemas.microsoft.com/office/drawing/2014/main" id="{0089355F-E546-D6C0-1969-28ACE0963AE3}"/>
                </a:ext>
              </a:extLst>
            </p:cNvPr>
            <p:cNvSpPr>
              <a:spLocks noChangeArrowheads="1"/>
            </p:cNvSpPr>
            <p:nvPr/>
          </p:nvSpPr>
          <p:spPr bwMode="auto">
            <a:xfrm>
              <a:off x="4932680" y="3090799"/>
              <a:ext cx="24588"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7" name="Rectangle 111">
              <a:extLst>
                <a:ext uri="{FF2B5EF4-FFF2-40B4-BE49-F238E27FC236}">
                  <a16:creationId xmlns:a16="http://schemas.microsoft.com/office/drawing/2014/main" id="{2A3F87AD-9156-917B-9654-2FD0C45F5367}"/>
                </a:ext>
              </a:extLst>
            </p:cNvPr>
            <p:cNvSpPr>
              <a:spLocks noChangeArrowheads="1"/>
            </p:cNvSpPr>
            <p:nvPr/>
          </p:nvSpPr>
          <p:spPr bwMode="auto">
            <a:xfrm>
              <a:off x="6285020" y="3459099"/>
              <a:ext cx="242807"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8" name="Rectangle 112">
              <a:extLst>
                <a:ext uri="{FF2B5EF4-FFF2-40B4-BE49-F238E27FC236}">
                  <a16:creationId xmlns:a16="http://schemas.microsoft.com/office/drawing/2014/main" id="{9075791A-C7F5-B04D-E875-5D8F45C9EB57}"/>
                </a:ext>
              </a:extLst>
            </p:cNvPr>
            <p:cNvSpPr>
              <a:spLocks noChangeArrowheads="1"/>
            </p:cNvSpPr>
            <p:nvPr/>
          </p:nvSpPr>
          <p:spPr bwMode="auto">
            <a:xfrm>
              <a:off x="6155933" y="3459099"/>
              <a:ext cx="129087"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89" name="Rectangle 113">
              <a:extLst>
                <a:ext uri="{FF2B5EF4-FFF2-40B4-BE49-F238E27FC236}">
                  <a16:creationId xmlns:a16="http://schemas.microsoft.com/office/drawing/2014/main" id="{F1767B66-7EEE-D824-B8AB-880EA0FE3B7C}"/>
                </a:ext>
              </a:extLst>
            </p:cNvPr>
            <p:cNvSpPr>
              <a:spLocks noChangeArrowheads="1"/>
            </p:cNvSpPr>
            <p:nvPr/>
          </p:nvSpPr>
          <p:spPr bwMode="auto">
            <a:xfrm>
              <a:off x="6527827" y="3459099"/>
              <a:ext cx="49176"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0" name="Rectangle 114">
              <a:extLst>
                <a:ext uri="{FF2B5EF4-FFF2-40B4-BE49-F238E27FC236}">
                  <a16:creationId xmlns:a16="http://schemas.microsoft.com/office/drawing/2014/main" id="{CCA3FE53-FDD7-2F07-9826-2F324C214238}"/>
                </a:ext>
              </a:extLst>
            </p:cNvPr>
            <p:cNvSpPr>
              <a:spLocks noChangeArrowheads="1"/>
            </p:cNvSpPr>
            <p:nvPr/>
          </p:nvSpPr>
          <p:spPr bwMode="auto">
            <a:xfrm>
              <a:off x="5332235" y="3459099"/>
              <a:ext cx="461025"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1" name="Rectangle 115">
              <a:extLst>
                <a:ext uri="{FF2B5EF4-FFF2-40B4-BE49-F238E27FC236}">
                  <a16:creationId xmlns:a16="http://schemas.microsoft.com/office/drawing/2014/main" id="{BCA730D8-4669-15CA-0D2F-966300A16677}"/>
                </a:ext>
              </a:extLst>
            </p:cNvPr>
            <p:cNvSpPr>
              <a:spLocks noChangeArrowheads="1"/>
            </p:cNvSpPr>
            <p:nvPr/>
          </p:nvSpPr>
          <p:spPr bwMode="auto">
            <a:xfrm>
              <a:off x="5793260" y="3459099"/>
              <a:ext cx="245880"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2" name="Rectangle 116">
              <a:extLst>
                <a:ext uri="{FF2B5EF4-FFF2-40B4-BE49-F238E27FC236}">
                  <a16:creationId xmlns:a16="http://schemas.microsoft.com/office/drawing/2014/main" id="{263E0577-1968-5503-3EC8-261C27471297}"/>
                </a:ext>
              </a:extLst>
            </p:cNvPr>
            <p:cNvSpPr>
              <a:spLocks noChangeArrowheads="1"/>
            </p:cNvSpPr>
            <p:nvPr/>
          </p:nvSpPr>
          <p:spPr bwMode="auto">
            <a:xfrm>
              <a:off x="5031032" y="3459099"/>
              <a:ext cx="301203"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3" name="Rectangle 117">
              <a:extLst>
                <a:ext uri="{FF2B5EF4-FFF2-40B4-BE49-F238E27FC236}">
                  <a16:creationId xmlns:a16="http://schemas.microsoft.com/office/drawing/2014/main" id="{659F43E5-B95B-0FDF-3BF3-F01CD487976D}"/>
                </a:ext>
              </a:extLst>
            </p:cNvPr>
            <p:cNvSpPr>
              <a:spLocks noChangeArrowheads="1"/>
            </p:cNvSpPr>
            <p:nvPr/>
          </p:nvSpPr>
          <p:spPr bwMode="auto">
            <a:xfrm>
              <a:off x="6352637" y="3830574"/>
              <a:ext cx="150602"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4" name="Rectangle 118">
              <a:extLst>
                <a:ext uri="{FF2B5EF4-FFF2-40B4-BE49-F238E27FC236}">
                  <a16:creationId xmlns:a16="http://schemas.microsoft.com/office/drawing/2014/main" id="{DFEC3DD9-5548-2E8C-CBB8-AF736421F77C}"/>
                </a:ext>
              </a:extLst>
            </p:cNvPr>
            <p:cNvSpPr>
              <a:spLocks noChangeArrowheads="1"/>
            </p:cNvSpPr>
            <p:nvPr/>
          </p:nvSpPr>
          <p:spPr bwMode="auto">
            <a:xfrm>
              <a:off x="6155933" y="3830574"/>
              <a:ext cx="196704"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5" name="Rectangle 119">
              <a:extLst>
                <a:ext uri="{FF2B5EF4-FFF2-40B4-BE49-F238E27FC236}">
                  <a16:creationId xmlns:a16="http://schemas.microsoft.com/office/drawing/2014/main" id="{CA60F8C1-D0E3-F995-E88F-ECA67ACC76EC}"/>
                </a:ext>
              </a:extLst>
            </p:cNvPr>
            <p:cNvSpPr>
              <a:spLocks noChangeArrowheads="1"/>
            </p:cNvSpPr>
            <p:nvPr/>
          </p:nvSpPr>
          <p:spPr bwMode="auto">
            <a:xfrm>
              <a:off x="6503239" y="3830574"/>
              <a:ext cx="24588"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6" name="Rectangle 120">
              <a:extLst>
                <a:ext uri="{FF2B5EF4-FFF2-40B4-BE49-F238E27FC236}">
                  <a16:creationId xmlns:a16="http://schemas.microsoft.com/office/drawing/2014/main" id="{5D764934-459B-58CD-BDA7-810AA03855B2}"/>
                </a:ext>
              </a:extLst>
            </p:cNvPr>
            <p:cNvSpPr>
              <a:spLocks noChangeArrowheads="1"/>
            </p:cNvSpPr>
            <p:nvPr/>
          </p:nvSpPr>
          <p:spPr bwMode="auto">
            <a:xfrm>
              <a:off x="5233883" y="3830574"/>
              <a:ext cx="522495"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7" name="Rectangle 121">
              <a:extLst>
                <a:ext uri="{FF2B5EF4-FFF2-40B4-BE49-F238E27FC236}">
                  <a16:creationId xmlns:a16="http://schemas.microsoft.com/office/drawing/2014/main" id="{334B4BD1-A43C-0171-FD67-9E1C68C598B3}"/>
                </a:ext>
              </a:extLst>
            </p:cNvPr>
            <p:cNvSpPr>
              <a:spLocks noChangeArrowheads="1"/>
            </p:cNvSpPr>
            <p:nvPr/>
          </p:nvSpPr>
          <p:spPr bwMode="auto">
            <a:xfrm>
              <a:off x="5756378" y="3830574"/>
              <a:ext cx="282762"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8" name="Rectangle 122">
              <a:extLst>
                <a:ext uri="{FF2B5EF4-FFF2-40B4-BE49-F238E27FC236}">
                  <a16:creationId xmlns:a16="http://schemas.microsoft.com/office/drawing/2014/main" id="{464D2F3A-AEF4-D1AD-2720-283D5054DAAE}"/>
                </a:ext>
              </a:extLst>
            </p:cNvPr>
            <p:cNvSpPr>
              <a:spLocks noChangeArrowheads="1"/>
            </p:cNvSpPr>
            <p:nvPr/>
          </p:nvSpPr>
          <p:spPr bwMode="auto">
            <a:xfrm>
              <a:off x="5055620" y="3830574"/>
              <a:ext cx="178263" cy="212725"/>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99" name="Rectangle 123">
              <a:extLst>
                <a:ext uri="{FF2B5EF4-FFF2-40B4-BE49-F238E27FC236}">
                  <a16:creationId xmlns:a16="http://schemas.microsoft.com/office/drawing/2014/main" id="{D92B8033-F285-05EB-5CA5-C9471625ECA4}"/>
                </a:ext>
              </a:extLst>
            </p:cNvPr>
            <p:cNvSpPr>
              <a:spLocks noChangeArrowheads="1"/>
            </p:cNvSpPr>
            <p:nvPr/>
          </p:nvSpPr>
          <p:spPr bwMode="auto">
            <a:xfrm>
              <a:off x="6478651" y="4198874"/>
              <a:ext cx="55323"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0" name="Rectangle 124">
              <a:extLst>
                <a:ext uri="{FF2B5EF4-FFF2-40B4-BE49-F238E27FC236}">
                  <a16:creationId xmlns:a16="http://schemas.microsoft.com/office/drawing/2014/main" id="{51FEFDFB-C047-5BD3-52C6-282A3C501D72}"/>
                </a:ext>
              </a:extLst>
            </p:cNvPr>
            <p:cNvSpPr>
              <a:spLocks noChangeArrowheads="1"/>
            </p:cNvSpPr>
            <p:nvPr/>
          </p:nvSpPr>
          <p:spPr bwMode="auto">
            <a:xfrm>
              <a:off x="6155933" y="4198874"/>
              <a:ext cx="322718"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1" name="Rectangle 125">
              <a:extLst>
                <a:ext uri="{FF2B5EF4-FFF2-40B4-BE49-F238E27FC236}">
                  <a16:creationId xmlns:a16="http://schemas.microsoft.com/office/drawing/2014/main" id="{F349EFC8-6148-CA4F-637C-975F1423D931}"/>
                </a:ext>
              </a:extLst>
            </p:cNvPr>
            <p:cNvSpPr>
              <a:spLocks noChangeArrowheads="1"/>
            </p:cNvSpPr>
            <p:nvPr/>
          </p:nvSpPr>
          <p:spPr bwMode="auto">
            <a:xfrm>
              <a:off x="5246177" y="4198874"/>
              <a:ext cx="98352"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2" name="Rectangle 126">
              <a:extLst>
                <a:ext uri="{FF2B5EF4-FFF2-40B4-BE49-F238E27FC236}">
                  <a16:creationId xmlns:a16="http://schemas.microsoft.com/office/drawing/2014/main" id="{D7629E86-A171-805B-7735-D86CC6A9921E}"/>
                </a:ext>
              </a:extLst>
            </p:cNvPr>
            <p:cNvSpPr>
              <a:spLocks noChangeArrowheads="1"/>
            </p:cNvSpPr>
            <p:nvPr/>
          </p:nvSpPr>
          <p:spPr bwMode="auto">
            <a:xfrm>
              <a:off x="5344529" y="4198874"/>
              <a:ext cx="694611"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3" name="Rectangle 127">
              <a:extLst>
                <a:ext uri="{FF2B5EF4-FFF2-40B4-BE49-F238E27FC236}">
                  <a16:creationId xmlns:a16="http://schemas.microsoft.com/office/drawing/2014/main" id="{89AE77A3-8647-7457-49E7-9270BE56E128}"/>
                </a:ext>
              </a:extLst>
            </p:cNvPr>
            <p:cNvSpPr>
              <a:spLocks noChangeArrowheads="1"/>
            </p:cNvSpPr>
            <p:nvPr/>
          </p:nvSpPr>
          <p:spPr bwMode="auto">
            <a:xfrm>
              <a:off x="5221589" y="4198874"/>
              <a:ext cx="24588" cy="211138"/>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4" name="Rectangle 128">
              <a:extLst>
                <a:ext uri="{FF2B5EF4-FFF2-40B4-BE49-F238E27FC236}">
                  <a16:creationId xmlns:a16="http://schemas.microsoft.com/office/drawing/2014/main" id="{D6C97676-4494-7423-3DAA-7C01ECC5F89D}"/>
                </a:ext>
              </a:extLst>
            </p:cNvPr>
            <p:cNvSpPr>
              <a:spLocks noChangeArrowheads="1"/>
            </p:cNvSpPr>
            <p:nvPr/>
          </p:nvSpPr>
          <p:spPr bwMode="auto">
            <a:xfrm>
              <a:off x="6414107" y="4565587"/>
              <a:ext cx="24588"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5" name="Rectangle 129">
              <a:extLst>
                <a:ext uri="{FF2B5EF4-FFF2-40B4-BE49-F238E27FC236}">
                  <a16:creationId xmlns:a16="http://schemas.microsoft.com/office/drawing/2014/main" id="{7CDDF037-6A3A-F220-61A9-597C94FA9E9E}"/>
                </a:ext>
              </a:extLst>
            </p:cNvPr>
            <p:cNvSpPr>
              <a:spLocks noChangeArrowheads="1"/>
            </p:cNvSpPr>
            <p:nvPr/>
          </p:nvSpPr>
          <p:spPr bwMode="auto">
            <a:xfrm>
              <a:off x="6155933" y="4565587"/>
              <a:ext cx="258174"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6" name="Rectangle 130">
              <a:extLst>
                <a:ext uri="{FF2B5EF4-FFF2-40B4-BE49-F238E27FC236}">
                  <a16:creationId xmlns:a16="http://schemas.microsoft.com/office/drawing/2014/main" id="{5909D28B-A78A-7B91-4337-6CE83913ACBF}"/>
                </a:ext>
              </a:extLst>
            </p:cNvPr>
            <p:cNvSpPr>
              <a:spLocks noChangeArrowheads="1"/>
            </p:cNvSpPr>
            <p:nvPr/>
          </p:nvSpPr>
          <p:spPr bwMode="auto">
            <a:xfrm>
              <a:off x="5295353" y="4565587"/>
              <a:ext cx="43029" cy="212725"/>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7" name="Rectangle 131">
              <a:extLst>
                <a:ext uri="{FF2B5EF4-FFF2-40B4-BE49-F238E27FC236}">
                  <a16:creationId xmlns:a16="http://schemas.microsoft.com/office/drawing/2014/main" id="{7EB53FBB-700E-EDC3-633E-EEAFB985FAA3}"/>
                </a:ext>
              </a:extLst>
            </p:cNvPr>
            <p:cNvSpPr>
              <a:spLocks noChangeArrowheads="1"/>
            </p:cNvSpPr>
            <p:nvPr/>
          </p:nvSpPr>
          <p:spPr bwMode="auto">
            <a:xfrm>
              <a:off x="5338382" y="4565587"/>
              <a:ext cx="700758" cy="212725"/>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8" name="Rectangle 132">
              <a:extLst>
                <a:ext uri="{FF2B5EF4-FFF2-40B4-BE49-F238E27FC236}">
                  <a16:creationId xmlns:a16="http://schemas.microsoft.com/office/drawing/2014/main" id="{EAB1E89B-2876-16E2-8BE5-B1538C9E5055}"/>
                </a:ext>
              </a:extLst>
            </p:cNvPr>
            <p:cNvSpPr>
              <a:spLocks noChangeArrowheads="1"/>
            </p:cNvSpPr>
            <p:nvPr/>
          </p:nvSpPr>
          <p:spPr bwMode="auto">
            <a:xfrm>
              <a:off x="6589297" y="4933887"/>
              <a:ext cx="43029"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09" name="Rectangle 133">
              <a:extLst>
                <a:ext uri="{FF2B5EF4-FFF2-40B4-BE49-F238E27FC236}">
                  <a16:creationId xmlns:a16="http://schemas.microsoft.com/office/drawing/2014/main" id="{C4208CCF-A716-A4D7-DEF1-038900B80208}"/>
                </a:ext>
              </a:extLst>
            </p:cNvPr>
            <p:cNvSpPr>
              <a:spLocks noChangeArrowheads="1"/>
            </p:cNvSpPr>
            <p:nvPr/>
          </p:nvSpPr>
          <p:spPr bwMode="auto">
            <a:xfrm>
              <a:off x="6155933" y="4933887"/>
              <a:ext cx="433364"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0" name="Rectangle 134">
              <a:extLst>
                <a:ext uri="{FF2B5EF4-FFF2-40B4-BE49-F238E27FC236}">
                  <a16:creationId xmlns:a16="http://schemas.microsoft.com/office/drawing/2014/main" id="{10826355-BAAD-6332-22FA-9BA5FACDE15C}"/>
                </a:ext>
              </a:extLst>
            </p:cNvPr>
            <p:cNvSpPr>
              <a:spLocks noChangeArrowheads="1"/>
            </p:cNvSpPr>
            <p:nvPr/>
          </p:nvSpPr>
          <p:spPr bwMode="auto">
            <a:xfrm>
              <a:off x="6632326" y="4933887"/>
              <a:ext cx="24588"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1" name="Rectangle 135">
              <a:extLst>
                <a:ext uri="{FF2B5EF4-FFF2-40B4-BE49-F238E27FC236}">
                  <a16:creationId xmlns:a16="http://schemas.microsoft.com/office/drawing/2014/main" id="{86319941-2C86-7696-C9E8-C409463983B7}"/>
                </a:ext>
              </a:extLst>
            </p:cNvPr>
            <p:cNvSpPr>
              <a:spLocks noChangeArrowheads="1"/>
            </p:cNvSpPr>
            <p:nvPr/>
          </p:nvSpPr>
          <p:spPr bwMode="auto">
            <a:xfrm>
              <a:off x="5350676" y="4933887"/>
              <a:ext cx="49176" cy="215900"/>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2" name="Rectangle 136">
              <a:extLst>
                <a:ext uri="{FF2B5EF4-FFF2-40B4-BE49-F238E27FC236}">
                  <a16:creationId xmlns:a16="http://schemas.microsoft.com/office/drawing/2014/main" id="{56E3389D-8B21-652D-DF5E-CFD938B12732}"/>
                </a:ext>
              </a:extLst>
            </p:cNvPr>
            <p:cNvSpPr>
              <a:spLocks noChangeArrowheads="1"/>
            </p:cNvSpPr>
            <p:nvPr/>
          </p:nvSpPr>
          <p:spPr bwMode="auto">
            <a:xfrm>
              <a:off x="5399852" y="4933887"/>
              <a:ext cx="639288" cy="215900"/>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3" name="Rectangle 137">
              <a:extLst>
                <a:ext uri="{FF2B5EF4-FFF2-40B4-BE49-F238E27FC236}">
                  <a16:creationId xmlns:a16="http://schemas.microsoft.com/office/drawing/2014/main" id="{FF1EE4DF-035C-81CB-8D9B-955056D2204F}"/>
                </a:ext>
              </a:extLst>
            </p:cNvPr>
            <p:cNvSpPr>
              <a:spLocks noChangeArrowheads="1"/>
            </p:cNvSpPr>
            <p:nvPr/>
          </p:nvSpPr>
          <p:spPr bwMode="auto">
            <a:xfrm>
              <a:off x="5326088" y="4933887"/>
              <a:ext cx="24588" cy="215900"/>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4" name="Rectangle 138">
              <a:extLst>
                <a:ext uri="{FF2B5EF4-FFF2-40B4-BE49-F238E27FC236}">
                  <a16:creationId xmlns:a16="http://schemas.microsoft.com/office/drawing/2014/main" id="{81BD09B7-6915-D348-19E0-9231911A24A6}"/>
                </a:ext>
              </a:extLst>
            </p:cNvPr>
            <p:cNvSpPr>
              <a:spLocks noChangeArrowheads="1"/>
            </p:cNvSpPr>
            <p:nvPr/>
          </p:nvSpPr>
          <p:spPr bwMode="auto">
            <a:xfrm>
              <a:off x="6773707" y="5305362"/>
              <a:ext cx="129087"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5" name="Rectangle 139">
              <a:extLst>
                <a:ext uri="{FF2B5EF4-FFF2-40B4-BE49-F238E27FC236}">
                  <a16:creationId xmlns:a16="http://schemas.microsoft.com/office/drawing/2014/main" id="{14396335-BAB6-5B69-32D5-DD42C26A3CBC}"/>
                </a:ext>
              </a:extLst>
            </p:cNvPr>
            <p:cNvSpPr>
              <a:spLocks noChangeArrowheads="1"/>
            </p:cNvSpPr>
            <p:nvPr/>
          </p:nvSpPr>
          <p:spPr bwMode="auto">
            <a:xfrm>
              <a:off x="6155933" y="5305362"/>
              <a:ext cx="617774"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6" name="Rectangle 140">
              <a:extLst>
                <a:ext uri="{FF2B5EF4-FFF2-40B4-BE49-F238E27FC236}">
                  <a16:creationId xmlns:a16="http://schemas.microsoft.com/office/drawing/2014/main" id="{850B4A8D-DAA8-0A6D-26A2-DA64E7E21384}"/>
                </a:ext>
              </a:extLst>
            </p:cNvPr>
            <p:cNvSpPr>
              <a:spLocks noChangeArrowheads="1"/>
            </p:cNvSpPr>
            <p:nvPr/>
          </p:nvSpPr>
          <p:spPr bwMode="auto">
            <a:xfrm>
              <a:off x="6902794" y="5305362"/>
              <a:ext cx="24588" cy="211138"/>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7" name="Rectangle 141">
              <a:extLst>
                <a:ext uri="{FF2B5EF4-FFF2-40B4-BE49-F238E27FC236}">
                  <a16:creationId xmlns:a16="http://schemas.microsoft.com/office/drawing/2014/main" id="{836A38E3-37BE-42DE-2196-5F0B676623FF}"/>
                </a:ext>
              </a:extLst>
            </p:cNvPr>
            <p:cNvSpPr>
              <a:spLocks noChangeArrowheads="1"/>
            </p:cNvSpPr>
            <p:nvPr/>
          </p:nvSpPr>
          <p:spPr bwMode="auto">
            <a:xfrm>
              <a:off x="5485910" y="5305362"/>
              <a:ext cx="141381" cy="211138"/>
            </a:xfrm>
            <a:prstGeom prst="rect">
              <a:avLst/>
            </a:prstGeom>
            <a:solidFill>
              <a:srgbClr val="1D71B8"/>
            </a:solidFill>
            <a:ln>
              <a:noFill/>
            </a:ln>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8" name="Rectangle 142">
              <a:extLst>
                <a:ext uri="{FF2B5EF4-FFF2-40B4-BE49-F238E27FC236}">
                  <a16:creationId xmlns:a16="http://schemas.microsoft.com/office/drawing/2014/main" id="{31CD1487-30AE-039B-967F-15CD29649A47}"/>
                </a:ext>
              </a:extLst>
            </p:cNvPr>
            <p:cNvSpPr>
              <a:spLocks noChangeArrowheads="1"/>
            </p:cNvSpPr>
            <p:nvPr/>
          </p:nvSpPr>
          <p:spPr bwMode="auto">
            <a:xfrm>
              <a:off x="5627291" y="5305362"/>
              <a:ext cx="411849" cy="211138"/>
            </a:xfrm>
            <a:prstGeom prst="rect">
              <a:avLst/>
            </a:prstGeom>
            <a:solidFill>
              <a:srgbClr val="73AB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19" name="Rectangle 143">
              <a:extLst>
                <a:ext uri="{FF2B5EF4-FFF2-40B4-BE49-F238E27FC236}">
                  <a16:creationId xmlns:a16="http://schemas.microsoft.com/office/drawing/2014/main" id="{5F6360C3-2B03-FE23-2E7E-D2B8688C7417}"/>
                </a:ext>
              </a:extLst>
            </p:cNvPr>
            <p:cNvSpPr>
              <a:spLocks noChangeArrowheads="1"/>
            </p:cNvSpPr>
            <p:nvPr/>
          </p:nvSpPr>
          <p:spPr bwMode="auto">
            <a:xfrm>
              <a:off x="5455175" y="5305362"/>
              <a:ext cx="30735" cy="211138"/>
            </a:xfrm>
            <a:prstGeom prst="rect">
              <a:avLst/>
            </a:prstGeom>
            <a:solidFill>
              <a:srgbClr val="1C3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20" name="Line 144">
              <a:extLst>
                <a:ext uri="{FF2B5EF4-FFF2-40B4-BE49-F238E27FC236}">
                  <a16:creationId xmlns:a16="http://schemas.microsoft.com/office/drawing/2014/main" id="{DDFA4F0B-433B-F7C7-F4B8-E983DA8BEA05}"/>
                </a:ext>
              </a:extLst>
            </p:cNvPr>
            <p:cNvSpPr>
              <a:spLocks noChangeShapeType="1"/>
            </p:cNvSpPr>
            <p:nvPr/>
          </p:nvSpPr>
          <p:spPr bwMode="auto">
            <a:xfrm flipV="1">
              <a:off x="6039140" y="1112774"/>
              <a:ext cx="0" cy="4565650"/>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21" name="Line 145">
              <a:extLst>
                <a:ext uri="{FF2B5EF4-FFF2-40B4-BE49-F238E27FC236}">
                  <a16:creationId xmlns:a16="http://schemas.microsoft.com/office/drawing/2014/main" id="{DA68D6A4-47ED-22AD-1D9A-CC4A81D7ED09}"/>
                </a:ext>
              </a:extLst>
            </p:cNvPr>
            <p:cNvSpPr>
              <a:spLocks noChangeShapeType="1"/>
            </p:cNvSpPr>
            <p:nvPr/>
          </p:nvSpPr>
          <p:spPr bwMode="auto">
            <a:xfrm flipV="1">
              <a:off x="6155933" y="1112774"/>
              <a:ext cx="0" cy="4565650"/>
            </a:xfrm>
            <a:prstGeom prst="line">
              <a:avLst/>
            </a:prstGeom>
            <a:noFill/>
            <a:ln w="1905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GB" sz="5400" b="0" i="0" u="none" strike="noStrike" kern="0" cap="none" spc="0" normalizeH="0" baseline="0" noProof="0">
                <a:ln>
                  <a:noFill/>
                </a:ln>
                <a:solidFill>
                  <a:srgbClr val="002060"/>
                </a:solidFill>
                <a:effectLst/>
                <a:uLnTx/>
                <a:uFillTx/>
                <a:latin typeface="Helvetica Neue"/>
                <a:ea typeface="Helvetica Neue"/>
                <a:cs typeface="Helvetica Neue"/>
                <a:sym typeface="Helvetica Neue"/>
              </a:endParaRPr>
            </a:p>
          </p:txBody>
        </p:sp>
        <p:sp>
          <p:nvSpPr>
            <p:cNvPr id="122" name="Rectangle 54">
              <a:extLst>
                <a:ext uri="{FF2B5EF4-FFF2-40B4-BE49-F238E27FC236}">
                  <a16:creationId xmlns:a16="http://schemas.microsoft.com/office/drawing/2014/main" id="{B5263BF8-C19A-8CE4-A2E4-36A93B7A3F48}"/>
                </a:ext>
              </a:extLst>
            </p:cNvPr>
            <p:cNvSpPr>
              <a:spLocks noChangeArrowheads="1"/>
            </p:cNvSpPr>
            <p:nvPr/>
          </p:nvSpPr>
          <p:spPr bwMode="auto">
            <a:xfrm>
              <a:off x="8562172" y="4407948"/>
              <a:ext cx="9121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2060"/>
                  </a:solidFill>
                  <a:effectLst/>
                  <a:uLnTx/>
                  <a:uFillTx/>
                  <a:latin typeface="Arial" panose="020B0604020202020204" pitchFamily="34" charset="0"/>
                  <a:ea typeface="Helvetica Neue"/>
                  <a:cs typeface="Helvetica Neue"/>
                  <a:sym typeface="Helvetica Neue"/>
                </a:rPr>
                <a:t>Grade ≥ 3</a:t>
              </a:r>
            </a:p>
          </p:txBody>
        </p:sp>
      </p:grpSp>
    </p:spTree>
    <p:extLst>
      <p:ext uri="{BB962C8B-B14F-4D97-AF65-F5344CB8AC3E}">
        <p14:creationId xmlns:p14="http://schemas.microsoft.com/office/powerpoint/2010/main" val="3561660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78" y="123612"/>
            <a:ext cx="10515600" cy="1063486"/>
          </a:xfrm>
        </p:spPr>
        <p:txBody>
          <a:bodyPr>
            <a:normAutofit/>
          </a:bodyPr>
          <a:lstStyle/>
          <a:p>
            <a:r>
              <a:rPr lang="en-US" sz="4400" b="1" dirty="0"/>
              <a:t>Conclusions</a:t>
            </a:r>
          </a:p>
        </p:txBody>
      </p:sp>
      <p:sp>
        <p:nvSpPr>
          <p:cNvPr id="4" name="Content Placeholder 3"/>
          <p:cNvSpPr>
            <a:spLocks noGrp="1"/>
          </p:cNvSpPr>
          <p:nvPr>
            <p:ph idx="4294967295"/>
          </p:nvPr>
        </p:nvSpPr>
        <p:spPr>
          <a:xfrm>
            <a:off x="609600" y="1705496"/>
            <a:ext cx="10972800" cy="4525963"/>
          </a:xfrm>
        </p:spPr>
        <p:txBody>
          <a:bodyPr>
            <a:normAutofit/>
          </a:bodyPr>
          <a:lstStyle/>
          <a:p>
            <a:pPr marL="285750" indent="-285750">
              <a:buFont typeface="Arial" panose="020B0604020202020204" pitchFamily="34" charset="0"/>
              <a:buChar char="•"/>
            </a:pPr>
            <a:r>
              <a:rPr lang="en-US" sz="3600" dirty="0"/>
              <a:t>EET benefits few and adds to AEs</a:t>
            </a:r>
          </a:p>
          <a:p>
            <a:pPr marL="285750" indent="-285750">
              <a:buFont typeface="Arial" panose="020B0604020202020204" pitchFamily="34" charset="0"/>
              <a:buChar char="•"/>
            </a:pPr>
            <a:r>
              <a:rPr lang="en-US" sz="3600" dirty="0"/>
              <a:t>OFS during chemo can preserve ovarian function </a:t>
            </a:r>
          </a:p>
          <a:p>
            <a:pPr marL="285750" indent="-285750">
              <a:buFont typeface="Arial" panose="020B0604020202020204" pitchFamily="34" charset="0"/>
              <a:buChar char="•"/>
            </a:pPr>
            <a:r>
              <a:rPr lang="en-US" sz="3600" dirty="0"/>
              <a:t>OFS to high risk women. Can it replace chemo?</a:t>
            </a:r>
          </a:p>
          <a:p>
            <a:pPr marL="285750" indent="-285750">
              <a:buFont typeface="Arial" panose="020B0604020202020204" pitchFamily="34" charset="0"/>
              <a:buChar char="•"/>
            </a:pPr>
            <a:r>
              <a:rPr lang="en-US" sz="3600" dirty="0"/>
              <a:t>CDK4/6i for high risk. Do we trust Ki67?</a:t>
            </a:r>
          </a:p>
          <a:p>
            <a:pPr marL="285750" indent="-285750">
              <a:buFont typeface="Arial" panose="020B0604020202020204" pitchFamily="34" charset="0"/>
              <a:buChar char="•"/>
            </a:pPr>
            <a:r>
              <a:rPr lang="en-US" sz="3600" dirty="0" err="1"/>
              <a:t>PARPi</a:t>
            </a:r>
            <a:r>
              <a:rPr lang="en-US" sz="3600" dirty="0"/>
              <a:t> for high risk. Do we perform CPS?</a:t>
            </a:r>
          </a:p>
          <a:p>
            <a:endParaRPr lang="en-US" dirty="0"/>
          </a:p>
        </p:txBody>
      </p:sp>
    </p:spTree>
    <p:extLst>
      <p:ext uri="{BB962C8B-B14F-4D97-AF65-F5344CB8AC3E}">
        <p14:creationId xmlns:p14="http://schemas.microsoft.com/office/powerpoint/2010/main" val="868880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3: </a:t>
            </a:r>
            <a:r>
              <a:rPr lang="en-US" sz="3600" dirty="0">
                <a:solidFill>
                  <a:srgbClr val="0432FF"/>
                </a:solidFill>
              </a:rPr>
              <a:t>Selection and Sequencing of Therapy </a:t>
            </a:r>
            <a:br>
              <a:rPr lang="en-US" sz="3600" dirty="0">
                <a:solidFill>
                  <a:srgbClr val="0432FF"/>
                </a:solidFill>
              </a:rPr>
            </a:br>
            <a:r>
              <a:rPr lang="en-US" sz="3600" dirty="0">
                <a:solidFill>
                  <a:srgbClr val="0432FF"/>
                </a:solidFill>
              </a:rPr>
              <a:t>for Patients with ER-Positive Metastatic Breast Cancer (mBC) — Dr </a:t>
            </a:r>
            <a:r>
              <a:rPr lang="en-US" sz="3600" dirty="0" err="1">
                <a:solidFill>
                  <a:srgbClr val="0432FF"/>
                </a:solidFill>
              </a:rPr>
              <a:t>Kalinsky</a:t>
            </a:r>
            <a:r>
              <a:rPr lang="en-US" sz="3600" dirty="0">
                <a:solidFill>
                  <a:srgbClr val="0432FF"/>
                </a:solidFill>
              </a:rPr>
              <a:t> </a:t>
            </a:r>
          </a:p>
        </p:txBody>
      </p:sp>
    </p:spTree>
    <p:extLst>
      <p:ext uri="{BB962C8B-B14F-4D97-AF65-F5344CB8AC3E}">
        <p14:creationId xmlns:p14="http://schemas.microsoft.com/office/powerpoint/2010/main" val="2694764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281354"/>
            <a:ext cx="10177558" cy="199761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798733"/>
            <a:ext cx="10177558" cy="1095726"/>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53-year-old woman with ER/PR-positive, HER2-low, PI3KCA-mutated mBC who experiences a dramatic response to rechallenge with fulvestrant and a CDK4/6i (abemaciclib); now with progression and cytopenias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993308"/>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KS Kumar (Trinity, Florida)</a:t>
            </a:r>
          </a:p>
        </p:txBody>
      </p:sp>
      <p:pic>
        <p:nvPicPr>
          <p:cNvPr id="2" name="Picture 1" descr="A person wearing headphones&#10;&#10;Description automatically generated with medium confidence">
            <a:extLst>
              <a:ext uri="{FF2B5EF4-FFF2-40B4-BE49-F238E27FC236}">
                <a16:creationId xmlns:a16="http://schemas.microsoft.com/office/drawing/2014/main" id="{E0B801BB-F2D3-1292-11B1-0269BA3899B1}"/>
              </a:ext>
            </a:extLst>
          </p:cNvPr>
          <p:cNvPicPr>
            <a:picLocks noChangeAspect="1"/>
          </p:cNvPicPr>
          <p:nvPr/>
        </p:nvPicPr>
        <p:blipFill>
          <a:blip r:embed="rId2"/>
          <a:stretch>
            <a:fillRect/>
          </a:stretch>
        </p:blipFill>
        <p:spPr>
          <a:xfrm>
            <a:off x="2917370" y="2470934"/>
            <a:ext cx="6335487" cy="3563713"/>
          </a:xfrm>
          <a:prstGeom prst="rect">
            <a:avLst/>
          </a:prstGeom>
        </p:spPr>
      </p:pic>
    </p:spTree>
    <p:extLst>
      <p:ext uri="{BB962C8B-B14F-4D97-AF65-F5344CB8AC3E}">
        <p14:creationId xmlns:p14="http://schemas.microsoft.com/office/powerpoint/2010/main" val="190802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uman skeleton&#10;&#10;Description automatically generated with low confidence">
            <a:extLst>
              <a:ext uri="{FF2B5EF4-FFF2-40B4-BE49-F238E27FC236}">
                <a16:creationId xmlns:a16="http://schemas.microsoft.com/office/drawing/2014/main" id="{1ED98514-BC53-E993-5101-C942B31E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461" y="731227"/>
            <a:ext cx="3691618" cy="5972883"/>
          </a:xfrm>
          <a:prstGeom prst="rect">
            <a:avLst/>
          </a:prstGeom>
        </p:spPr>
      </p:pic>
      <p:pic>
        <p:nvPicPr>
          <p:cNvPr id="4" name="Picture 3" descr="A close up of a person's face&#10;&#10;Description automatically generated with medium confidence">
            <a:extLst>
              <a:ext uri="{FF2B5EF4-FFF2-40B4-BE49-F238E27FC236}">
                <a16:creationId xmlns:a16="http://schemas.microsoft.com/office/drawing/2014/main" id="{94860FCC-1C39-3D2E-5FC9-ACB2904915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754" y="791212"/>
            <a:ext cx="3691618" cy="5912899"/>
          </a:xfrm>
          <a:prstGeom prst="rect">
            <a:avLst/>
          </a:prstGeom>
        </p:spPr>
      </p:pic>
      <p:sp>
        <p:nvSpPr>
          <p:cNvPr id="5" name="TextBox 4">
            <a:extLst>
              <a:ext uri="{FF2B5EF4-FFF2-40B4-BE49-F238E27FC236}">
                <a16:creationId xmlns:a16="http://schemas.microsoft.com/office/drawing/2014/main" id="{A23E7C1E-51BA-A76A-37F1-597575540B96}"/>
              </a:ext>
            </a:extLst>
          </p:cNvPr>
          <p:cNvSpPr txBox="1"/>
          <p:nvPr/>
        </p:nvSpPr>
        <p:spPr>
          <a:xfrm>
            <a:off x="1963150" y="261257"/>
            <a:ext cx="34841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Before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abemaciclib</a:t>
            </a:r>
            <a:r>
              <a:rPr kumimoji="0" lang="en-US" sz="2000" b="1" i="0" u="none" strike="noStrike" kern="1200" cap="none" spc="0" normalizeH="0" baseline="0" noProof="0" dirty="0">
                <a:ln>
                  <a:noFill/>
                </a:ln>
                <a:solidFill>
                  <a:srgbClr val="000000"/>
                </a:solidFill>
                <a:effectLst/>
                <a:uLnTx/>
                <a:uFillTx/>
                <a:latin typeface="Calibri"/>
                <a:ea typeface="+mn-ea"/>
                <a:cs typeface="+mn-cs"/>
              </a:rPr>
              <a:t>/</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fulvestrant</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776106C6-812B-7D0E-0765-60627D818B1A}"/>
              </a:ext>
            </a:extLst>
          </p:cNvPr>
          <p:cNvSpPr txBox="1"/>
          <p:nvPr/>
        </p:nvSpPr>
        <p:spPr>
          <a:xfrm>
            <a:off x="7097187" y="261257"/>
            <a:ext cx="33213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After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abemaciclib</a:t>
            </a:r>
            <a:r>
              <a:rPr kumimoji="0" lang="en-US" sz="2000" b="1" i="0" u="none" strike="noStrike" kern="1200" cap="none" spc="0" normalizeH="0" baseline="0" noProof="0" dirty="0">
                <a:ln>
                  <a:noFill/>
                </a:ln>
                <a:solidFill>
                  <a:srgbClr val="000000"/>
                </a:solidFill>
                <a:effectLst/>
                <a:uLnTx/>
                <a:uFillTx/>
                <a:latin typeface="Calibri"/>
                <a:ea typeface="+mn-ea"/>
                <a:cs typeface="+mn-cs"/>
              </a:rPr>
              <a:t>/</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fulvestrant</a:t>
            </a: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022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774D-55E7-2746-80F0-2C2C1D152579}"/>
              </a:ext>
            </a:extLst>
          </p:cNvPr>
          <p:cNvSpPr>
            <a:spLocks noGrp="1"/>
          </p:cNvSpPr>
          <p:nvPr>
            <p:ph type="ctrTitle"/>
          </p:nvPr>
        </p:nvSpPr>
        <p:spPr>
          <a:xfrm>
            <a:off x="1263650" y="868362"/>
            <a:ext cx="9664700" cy="2387600"/>
          </a:xfrm>
        </p:spPr>
        <p:txBody>
          <a:bodyPr>
            <a:normAutofit/>
          </a:bodyPr>
          <a:lstStyle/>
          <a:p>
            <a:r>
              <a:rPr lang="en-US" sz="4000" b="1" i="0" dirty="0">
                <a:solidFill>
                  <a:srgbClr val="242424"/>
                </a:solidFill>
                <a:effectLst/>
                <a:latin typeface="Arial" panose="020B0604020202020204" pitchFamily="34" charset="0"/>
                <a:cs typeface="Arial" panose="020B0604020202020204" pitchFamily="34" charset="0"/>
              </a:rPr>
              <a:t>Selection and Sequencing </a:t>
            </a:r>
            <a:br>
              <a:rPr lang="en-US" sz="4000" b="1" i="0" dirty="0">
                <a:solidFill>
                  <a:srgbClr val="242424"/>
                </a:solidFill>
                <a:effectLst/>
                <a:latin typeface="Arial" panose="020B0604020202020204" pitchFamily="34" charset="0"/>
                <a:cs typeface="Arial" panose="020B0604020202020204" pitchFamily="34" charset="0"/>
              </a:rPr>
            </a:br>
            <a:r>
              <a:rPr lang="en-US" sz="4000" b="1" i="0" dirty="0">
                <a:solidFill>
                  <a:srgbClr val="242424"/>
                </a:solidFill>
                <a:effectLst/>
                <a:latin typeface="Arial" panose="020B0604020202020204" pitchFamily="34" charset="0"/>
                <a:cs typeface="Arial" panose="020B0604020202020204" pitchFamily="34" charset="0"/>
              </a:rPr>
              <a:t>of Therapy for Patients with </a:t>
            </a:r>
            <a:br>
              <a:rPr lang="en-US" sz="4000" b="1" i="0" dirty="0">
                <a:solidFill>
                  <a:srgbClr val="242424"/>
                </a:solidFill>
                <a:effectLst/>
                <a:latin typeface="Arial" panose="020B0604020202020204" pitchFamily="34" charset="0"/>
                <a:cs typeface="Arial" panose="020B0604020202020204" pitchFamily="34" charset="0"/>
              </a:rPr>
            </a:br>
            <a:r>
              <a:rPr lang="en-US" sz="4000" b="1" i="0" dirty="0">
                <a:solidFill>
                  <a:srgbClr val="242424"/>
                </a:solidFill>
                <a:effectLst/>
                <a:latin typeface="Arial" panose="020B0604020202020204" pitchFamily="34" charset="0"/>
                <a:cs typeface="Arial" panose="020B0604020202020204" pitchFamily="34" charset="0"/>
              </a:rPr>
              <a:t>ER-Positive Metastatic Breast Cancer</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F1C61EB-BDC6-1A33-105C-7FF87A5D5C2C}"/>
              </a:ext>
            </a:extLst>
          </p:cNvPr>
          <p:cNvSpPr>
            <a:spLocks noGrp="1"/>
          </p:cNvSpPr>
          <p:nvPr>
            <p:ph type="subTitle" idx="1"/>
          </p:nvPr>
        </p:nvSpPr>
        <p:spPr>
          <a:xfrm>
            <a:off x="1524000" y="3602038"/>
            <a:ext cx="9144000" cy="2604798"/>
          </a:xfrm>
        </p:spPr>
        <p:txBody>
          <a:bodyPr>
            <a:normAutofit/>
          </a:bodyPr>
          <a:lstStyle/>
          <a:p>
            <a:r>
              <a:rPr lang="en-US" dirty="0">
                <a:latin typeface="Arial" panose="020B0604020202020204" pitchFamily="34" charset="0"/>
                <a:cs typeface="Arial" panose="020B0604020202020204" pitchFamily="34" charset="0"/>
              </a:rPr>
              <a:t>Kevin Kalinsky, MD, MS</a:t>
            </a:r>
          </a:p>
          <a:p>
            <a:r>
              <a:rPr lang="en-US" dirty="0">
                <a:latin typeface="Arial" panose="020B0604020202020204" pitchFamily="34" charset="0"/>
                <a:cs typeface="Arial" panose="020B0604020202020204" pitchFamily="34" charset="0"/>
              </a:rPr>
              <a:t>Associate Professor of Medicine</a:t>
            </a:r>
          </a:p>
          <a:p>
            <a:r>
              <a:rPr lang="en-US" dirty="0">
                <a:latin typeface="Arial" panose="020B0604020202020204" pitchFamily="34" charset="0"/>
                <a:cs typeface="Arial" panose="020B0604020202020204" pitchFamily="34" charset="0"/>
              </a:rPr>
              <a:t>Director, Glenn Family Breast Center</a:t>
            </a:r>
          </a:p>
          <a:p>
            <a:r>
              <a:rPr lang="en-US" dirty="0">
                <a:latin typeface="Arial" panose="020B0604020202020204" pitchFamily="34" charset="0"/>
                <a:cs typeface="Arial" panose="020B0604020202020204" pitchFamily="34" charset="0"/>
              </a:rPr>
              <a:t>Director, Breast Medical Oncology</a:t>
            </a:r>
          </a:p>
          <a:p>
            <a:r>
              <a:rPr lang="en-US" dirty="0">
                <a:latin typeface="Arial" panose="020B0604020202020204" pitchFamily="34" charset="0"/>
                <a:cs typeface="Arial" panose="020B0604020202020204" pitchFamily="34" charset="0"/>
              </a:rPr>
              <a:t>Louisa and Rand Glenn Family Chair in Breast Cancer Research</a:t>
            </a:r>
          </a:p>
        </p:txBody>
      </p:sp>
    </p:spTree>
    <p:extLst>
      <p:ext uri="{BB962C8B-B14F-4D97-AF65-F5344CB8AC3E}">
        <p14:creationId xmlns:p14="http://schemas.microsoft.com/office/powerpoint/2010/main" val="3555573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02E499-DC41-404A-B391-20F07EB740F1}"/>
              </a:ext>
            </a:extLst>
          </p:cNvPr>
          <p:cNvSpPr>
            <a:spLocks noGrp="1"/>
          </p:cNvSpPr>
          <p:nvPr>
            <p:ph type="title"/>
          </p:nvPr>
        </p:nvSpPr>
        <p:spPr>
          <a:xfrm>
            <a:off x="838200" y="-147498"/>
            <a:ext cx="10515600" cy="1325563"/>
          </a:xfrm>
        </p:spPr>
        <p:txBody>
          <a:bodyPr>
            <a:normAutofit/>
          </a:bodyPr>
          <a:lstStyle/>
          <a:p>
            <a:pPr algn="ctr"/>
            <a:r>
              <a:rPr lang="en-US" sz="3200" b="1" dirty="0">
                <a:latin typeface="Arial" panose="020B0604020202020204" pitchFamily="34" charset="0"/>
                <a:cs typeface="Arial" panose="020B0604020202020204" pitchFamily="34" charset="0"/>
              </a:rPr>
              <a:t>Results for Pivotal CDK 4/6 Inhibitor Trials</a:t>
            </a:r>
          </a:p>
        </p:txBody>
      </p:sp>
      <p:graphicFrame>
        <p:nvGraphicFramePr>
          <p:cNvPr id="6" name="Table 4">
            <a:extLst>
              <a:ext uri="{FF2B5EF4-FFF2-40B4-BE49-F238E27FC236}">
                <a16:creationId xmlns:a16="http://schemas.microsoft.com/office/drawing/2014/main" id="{6568BA45-03D7-48C4-98FA-FB17A64BA80E}"/>
              </a:ext>
            </a:extLst>
          </p:cNvPr>
          <p:cNvGraphicFramePr>
            <a:graphicFrameLocks noGrp="1"/>
          </p:cNvGraphicFramePr>
          <p:nvPr/>
        </p:nvGraphicFramePr>
        <p:xfrm>
          <a:off x="190499" y="973282"/>
          <a:ext cx="11622543" cy="4293564"/>
        </p:xfrm>
        <a:graphic>
          <a:graphicData uri="http://schemas.openxmlformats.org/drawingml/2006/table">
            <a:tbl>
              <a:tblPr firstRow="1" bandRow="1"/>
              <a:tblGrid>
                <a:gridCol w="1934075">
                  <a:extLst>
                    <a:ext uri="{9D8B030D-6E8A-4147-A177-3AD203B41FA5}">
                      <a16:colId xmlns:a16="http://schemas.microsoft.com/office/drawing/2014/main" val="2668125562"/>
                    </a:ext>
                  </a:extLst>
                </a:gridCol>
                <a:gridCol w="1530634">
                  <a:extLst>
                    <a:ext uri="{9D8B030D-6E8A-4147-A177-3AD203B41FA5}">
                      <a16:colId xmlns:a16="http://schemas.microsoft.com/office/drawing/2014/main" val="4255297600"/>
                    </a:ext>
                  </a:extLst>
                </a:gridCol>
                <a:gridCol w="2003556">
                  <a:extLst>
                    <a:ext uri="{9D8B030D-6E8A-4147-A177-3AD203B41FA5}">
                      <a16:colId xmlns:a16="http://schemas.microsoft.com/office/drawing/2014/main" val="3736383699"/>
                    </a:ext>
                  </a:extLst>
                </a:gridCol>
                <a:gridCol w="1374522">
                  <a:extLst>
                    <a:ext uri="{9D8B030D-6E8A-4147-A177-3AD203B41FA5}">
                      <a16:colId xmlns:a16="http://schemas.microsoft.com/office/drawing/2014/main" val="1796477290"/>
                    </a:ext>
                  </a:extLst>
                </a:gridCol>
                <a:gridCol w="815722">
                  <a:extLst>
                    <a:ext uri="{9D8B030D-6E8A-4147-A177-3AD203B41FA5}">
                      <a16:colId xmlns:a16="http://schemas.microsoft.com/office/drawing/2014/main" val="3336659581"/>
                    </a:ext>
                  </a:extLst>
                </a:gridCol>
                <a:gridCol w="1442560">
                  <a:extLst>
                    <a:ext uri="{9D8B030D-6E8A-4147-A177-3AD203B41FA5}">
                      <a16:colId xmlns:a16="http://schemas.microsoft.com/office/drawing/2014/main" val="2648635642"/>
                    </a:ext>
                  </a:extLst>
                </a:gridCol>
                <a:gridCol w="976733">
                  <a:extLst>
                    <a:ext uri="{9D8B030D-6E8A-4147-A177-3AD203B41FA5}">
                      <a16:colId xmlns:a16="http://schemas.microsoft.com/office/drawing/2014/main" val="3287052631"/>
                    </a:ext>
                  </a:extLst>
                </a:gridCol>
                <a:gridCol w="1544741">
                  <a:extLst>
                    <a:ext uri="{9D8B030D-6E8A-4147-A177-3AD203B41FA5}">
                      <a16:colId xmlns:a16="http://schemas.microsoft.com/office/drawing/2014/main" val="632105191"/>
                    </a:ext>
                  </a:extLst>
                </a:gridCol>
              </a:tblGrid>
              <a:tr h="850611">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Trial</a:t>
                      </a:r>
                    </a:p>
                  </a:txBody>
                  <a:tcPr anchor="ctr">
                    <a:lnL w="28575" cap="flat" cmpd="sng" algn="ctr">
                      <a:solidFill>
                        <a:srgbClr val="141414"/>
                      </a:solidFill>
                      <a:prstDash val="solid"/>
                      <a:round/>
                      <a:headEnd type="none" w="med" len="med"/>
                      <a:tailEnd type="none" w="med" len="med"/>
                    </a:lnL>
                    <a:lnR w="12700" cmpd="sng">
                      <a:solidFill>
                        <a:srgbClr val="FFFFFF"/>
                      </a:solidFill>
                    </a:lnR>
                    <a:lnT w="28575" cap="flat" cmpd="sng" algn="ctr">
                      <a:solidFill>
                        <a:srgbClr val="141414"/>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CDK Inhibitor</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Line of Therapy</a:t>
                      </a:r>
                    </a:p>
                    <a:p>
                      <a:pPr algn="ctr"/>
                      <a:r>
                        <a:rPr lang="en-US" sz="1600" dirty="0">
                          <a:latin typeface="Arial" panose="020B0604020202020204" pitchFamily="34" charset="0"/>
                          <a:cs typeface="Arial" panose="020B0604020202020204" pitchFamily="34" charset="0"/>
                        </a:rPr>
                        <a:t>(Endocrine Rx)</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Menopausal Status</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PFS HR</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Statistical</a:t>
                      </a:r>
                    </a:p>
                    <a:p>
                      <a:pPr algn="ctr"/>
                      <a:r>
                        <a:rPr lang="en-US" sz="1600" dirty="0">
                          <a:latin typeface="Arial" panose="020B0604020202020204" pitchFamily="34" charset="0"/>
                          <a:cs typeface="Arial" panose="020B0604020202020204" pitchFamily="34" charset="0"/>
                        </a:rPr>
                        <a:t>Significance</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OS HR</a:t>
                      </a:r>
                    </a:p>
                  </a:txBody>
                  <a:tcPr anchor="ctr">
                    <a:lnL w="12700" cmpd="sng">
                      <a:solidFill>
                        <a:srgbClr val="FFFFFF"/>
                      </a:solidFill>
                    </a:lnL>
                    <a:lnR w="12700" cmpd="sng">
                      <a:solidFill>
                        <a:srgbClr val="FFFFFF"/>
                      </a:solidFill>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Statistical</a:t>
                      </a:r>
                    </a:p>
                    <a:p>
                      <a:pPr algn="ctr"/>
                      <a:r>
                        <a:rPr lang="en-US" sz="1600" dirty="0">
                          <a:latin typeface="Arial" panose="020B0604020202020204" pitchFamily="34" charset="0"/>
                          <a:cs typeface="Arial" panose="020B0604020202020204" pitchFamily="34" charset="0"/>
                        </a:rPr>
                        <a:t>Significance</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141414"/>
                      </a:solidFill>
                      <a:prstDash val="solid"/>
                      <a:round/>
                      <a:headEnd type="none" w="med" len="med"/>
                      <a:tailEnd type="none" w="med" len="med"/>
                    </a:lnT>
                    <a:lnB w="38100" cmpd="sng">
                      <a:solidFill>
                        <a:srgbClr val="FFFFFF"/>
                      </a:solid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784367108"/>
                  </a:ext>
                </a:extLst>
              </a:tr>
              <a:tr h="492815">
                <a:tc>
                  <a:txBody>
                    <a:bodyPr/>
                    <a:lstStyle/>
                    <a:p>
                      <a:r>
                        <a:rPr lang="en-US" sz="1500" b="1" dirty="0">
                          <a:latin typeface="Arial" panose="020B0604020202020204" pitchFamily="34" charset="0"/>
                          <a:cs typeface="Arial" panose="020B0604020202020204" pitchFamily="34" charset="0"/>
                        </a:rPr>
                        <a:t>PALOMA-2</a:t>
                      </a:r>
                      <a:r>
                        <a:rPr lang="en-US" sz="1500" b="1" baseline="30000" dirty="0">
                          <a:latin typeface="Arial" panose="020B0604020202020204" pitchFamily="34" charset="0"/>
                          <a:cs typeface="Arial" panose="020B0604020202020204" pitchFamily="34" charset="0"/>
                        </a:rPr>
                        <a:t>[1]</a:t>
                      </a:r>
                    </a:p>
                  </a:txBody>
                  <a:tcPr anchor="ctr">
                    <a:lnL w="28575" cap="flat" cmpd="sng" algn="ctr">
                      <a:solidFill>
                        <a:srgbClr val="141414"/>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4F1FF"/>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Palbociclib</a:t>
                      </a:r>
                      <a:endParaRPr lang="en-US" sz="1500" b="1" baseline="30000" dirty="0">
                        <a:latin typeface="Arial" panose="020B0604020202020204" pitchFamily="34" charset="0"/>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Line/AI</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Post</a:t>
                      </a:r>
                    </a:p>
                  </a:txBody>
                  <a:tcPr anchor="ctr">
                    <a:lnL w="12700" cmpd="sng">
                      <a:solidFill>
                        <a:srgbClr val="FFFFFF"/>
                      </a:solidFill>
                    </a:lnL>
                    <a:lnR w="28575" cap="flat" cmpd="sng" algn="ctr">
                      <a:solidFill>
                        <a:srgbClr val="00B0F0"/>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0.56</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0.96</a:t>
                      </a:r>
                    </a:p>
                  </a:txBody>
                  <a:tcPr anchor="ctr">
                    <a:lnL w="12700" cmpd="sng">
                      <a:solidFill>
                        <a:srgbClr val="FFFFFF"/>
                      </a:solidFill>
                    </a:lnL>
                    <a:lnR w="12700" cmpd="sng">
                      <a:solidFill>
                        <a:srgbClr val="FFFFFF"/>
                      </a:solidFill>
                    </a:lnR>
                    <a:lnT w="38100" cmpd="sng">
                      <a:solidFill>
                        <a:srgbClr val="FFFFFF"/>
                      </a:solid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No</a:t>
                      </a:r>
                    </a:p>
                  </a:txBody>
                  <a:tcPr anchor="ctr">
                    <a:lnL w="12700" cmpd="sng">
                      <a:solidFill>
                        <a:srgbClr val="FFFFFF"/>
                      </a:solidFill>
                    </a:lnL>
                    <a:lnR w="28575" cap="flat" cmpd="sng" algn="ctr">
                      <a:solidFill>
                        <a:srgbClr val="141414"/>
                      </a:solidFill>
                      <a:prstDash val="solid"/>
                      <a:round/>
                      <a:headEnd type="none" w="med" len="med"/>
                      <a:tailEnd type="none" w="med" len="med"/>
                    </a:lnR>
                    <a:lnT w="38100" cmpd="sng">
                      <a:solidFill>
                        <a:srgbClr val="FFFFFF"/>
                      </a:solid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3854">
                        <a:lumMod val="10000"/>
                        <a:lumOff val="90000"/>
                      </a:srgbClr>
                    </a:solidFill>
                  </a:tcPr>
                </a:tc>
                <a:extLst>
                  <a:ext uri="{0D108BD9-81ED-4DB2-BD59-A6C34878D82A}">
                    <a16:rowId xmlns:a16="http://schemas.microsoft.com/office/drawing/2014/main" val="462317814"/>
                  </a:ext>
                </a:extLst>
              </a:tr>
              <a:tr h="492815">
                <a:tc>
                  <a:txBody>
                    <a:bodyPr/>
                    <a:lstStyle/>
                    <a:p>
                      <a:r>
                        <a:rPr lang="en-US" sz="1500" b="1" dirty="0">
                          <a:latin typeface="Arial" panose="020B0604020202020204" pitchFamily="34" charset="0"/>
                          <a:cs typeface="Arial" panose="020B0604020202020204" pitchFamily="34" charset="0"/>
                        </a:rPr>
                        <a:t>MONALEESA-2</a:t>
                      </a:r>
                      <a:r>
                        <a:rPr lang="en-US" sz="1500" b="1" baseline="30000" dirty="0">
                          <a:latin typeface="Arial" panose="020B0604020202020204" pitchFamily="34" charset="0"/>
                          <a:cs typeface="Arial" panose="020B0604020202020204" pitchFamily="34" charset="0"/>
                        </a:rPr>
                        <a:t>[2]</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Ribociclib</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Line/AI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Post</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0.57</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0.76</a:t>
                      </a:r>
                    </a:p>
                  </a:txBody>
                  <a:tcPr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extLst>
                  <a:ext uri="{0D108BD9-81ED-4DB2-BD59-A6C34878D82A}">
                    <a16:rowId xmlns:a16="http://schemas.microsoft.com/office/drawing/2014/main" val="3019542455"/>
                  </a:ext>
                </a:extLst>
              </a:tr>
              <a:tr h="492815">
                <a:tc>
                  <a:txBody>
                    <a:bodyPr/>
                    <a:lstStyle/>
                    <a:p>
                      <a:r>
                        <a:rPr lang="en-US" sz="1500" b="1" dirty="0">
                          <a:latin typeface="Arial" panose="020B0604020202020204" pitchFamily="34" charset="0"/>
                          <a:cs typeface="Arial" panose="020B0604020202020204" pitchFamily="34" charset="0"/>
                        </a:rPr>
                        <a:t>MONALEESA-7</a:t>
                      </a:r>
                      <a:r>
                        <a:rPr lang="en-US" sz="1500" b="1" baseline="30000" dirty="0">
                          <a:latin typeface="Arial" panose="020B0604020202020204" pitchFamily="34" charset="0"/>
                          <a:cs typeface="Arial" panose="020B0604020202020204" pitchFamily="34" charset="0"/>
                        </a:rPr>
                        <a:t>[3a]</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Ribociclib</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Line/AI or Tam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Pre/Peri</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0.55</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0.70</a:t>
                      </a:r>
                    </a:p>
                  </a:txBody>
                  <a:tcPr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extLst>
                  <a:ext uri="{0D108BD9-81ED-4DB2-BD59-A6C34878D82A}">
                    <a16:rowId xmlns:a16="http://schemas.microsoft.com/office/drawing/2014/main" val="1102164577"/>
                  </a:ext>
                </a:extLst>
              </a:tr>
              <a:tr h="492815">
                <a:tc>
                  <a:txBody>
                    <a:bodyPr/>
                    <a:lstStyle/>
                    <a:p>
                      <a:r>
                        <a:rPr lang="en-US" sz="1500" b="1" dirty="0">
                          <a:latin typeface="Arial" panose="020B0604020202020204" pitchFamily="34" charset="0"/>
                          <a:cs typeface="Arial" panose="020B0604020202020204" pitchFamily="34" charset="0"/>
                        </a:rPr>
                        <a:t>MONARCH-3</a:t>
                      </a:r>
                      <a:r>
                        <a:rPr lang="en-US" sz="1500" b="1" baseline="30000" dirty="0">
                          <a:latin typeface="Arial" panose="020B0604020202020204" pitchFamily="34" charset="0"/>
                          <a:cs typeface="Arial" panose="020B0604020202020204" pitchFamily="34" charset="0"/>
                        </a:rPr>
                        <a:t>[4]</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Abemaciclib</a:t>
                      </a:r>
                      <a:endParaRPr lang="en-US" sz="1500" b="1" baseline="30000" dirty="0">
                        <a:latin typeface="Arial" panose="020B0604020202020204" pitchFamily="34" charset="0"/>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Line/AI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Post</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0.54</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0.75</a:t>
                      </a:r>
                    </a:p>
                  </a:txBody>
                  <a:tcPr anchor="ctr">
                    <a:lnL w="12700" cmpd="sng">
                      <a:solidFill>
                        <a:srgbClr val="FFFFFF"/>
                      </a:solidFill>
                    </a:lnL>
                    <a:lnR w="12700" cmpd="sng">
                      <a:solidFill>
                        <a:srgbClr val="FFFFFF"/>
                      </a:solidFill>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No (@IA2)</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BAB"/>
                    </a:solidFill>
                  </a:tcPr>
                </a:tc>
                <a:extLst>
                  <a:ext uri="{0D108BD9-81ED-4DB2-BD59-A6C34878D82A}">
                    <a16:rowId xmlns:a16="http://schemas.microsoft.com/office/drawing/2014/main" val="1553263343"/>
                  </a:ext>
                </a:extLst>
              </a:tr>
              <a:tr h="492815">
                <a:tc>
                  <a:txBody>
                    <a:bodyPr/>
                    <a:lstStyle/>
                    <a:p>
                      <a:r>
                        <a:rPr lang="en-US" sz="1500" b="1" dirty="0">
                          <a:latin typeface="Arial" panose="020B0604020202020204" pitchFamily="34" charset="0"/>
                          <a:cs typeface="Arial" panose="020B0604020202020204" pitchFamily="34" charset="0"/>
                        </a:rPr>
                        <a:t>PALOMA-3</a:t>
                      </a:r>
                      <a:r>
                        <a:rPr lang="en-US" sz="1500" b="1" baseline="30000" dirty="0">
                          <a:latin typeface="Arial" panose="020B0604020202020204" pitchFamily="34" charset="0"/>
                          <a:cs typeface="Arial" panose="020B0604020202020204" pitchFamily="34" charset="0"/>
                        </a:rPr>
                        <a:t>[5]</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Palbociclib</a:t>
                      </a:r>
                      <a:endParaRPr lang="en-US" sz="1500" b="1" baseline="30000" dirty="0">
                        <a:latin typeface="Arial" panose="020B0604020202020204" pitchFamily="34" charset="0"/>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2</a:t>
                      </a:r>
                      <a:r>
                        <a:rPr lang="en-US" sz="1500" b="1" baseline="30000" dirty="0">
                          <a:latin typeface="Arial" panose="020B0604020202020204" pitchFamily="34" charset="0"/>
                          <a:cs typeface="Arial" panose="020B0604020202020204" pitchFamily="34" charset="0"/>
                        </a:rPr>
                        <a:t>nd</a:t>
                      </a:r>
                      <a:r>
                        <a:rPr lang="en-US" sz="1500" b="1" dirty="0">
                          <a:latin typeface="Arial" panose="020B0604020202020204" pitchFamily="34" charset="0"/>
                          <a:cs typeface="Arial" panose="020B0604020202020204" pitchFamily="34" charset="0"/>
                        </a:rPr>
                        <a:t> Line/Fulv</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Pre/Post</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0.46</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0.81</a:t>
                      </a:r>
                    </a:p>
                  </a:txBody>
                  <a:tcPr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3854">
                        <a:lumMod val="10000"/>
                        <a:lumOff val="9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No</a:t>
                      </a:r>
                    </a:p>
                  </a:txBody>
                  <a:tcPr anchor="ctr">
                    <a:lnL w="12700" cmpd="sng">
                      <a:solidFill>
                        <a:srgbClr val="FFFFFF"/>
                      </a:solidFill>
                    </a:lnL>
                    <a:lnR w="28575" cap="flat" cmpd="sng" algn="ctr">
                      <a:solidFill>
                        <a:srgbClr val="141414"/>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003854">
                        <a:lumMod val="10000"/>
                        <a:lumOff val="90000"/>
                      </a:srgbClr>
                    </a:solidFill>
                  </a:tcPr>
                </a:tc>
                <a:extLst>
                  <a:ext uri="{0D108BD9-81ED-4DB2-BD59-A6C34878D82A}">
                    <a16:rowId xmlns:a16="http://schemas.microsoft.com/office/drawing/2014/main" val="909852372"/>
                  </a:ext>
                </a:extLst>
              </a:tr>
              <a:tr h="486063">
                <a:tc>
                  <a:txBody>
                    <a:bodyPr/>
                    <a:lstStyle/>
                    <a:p>
                      <a:r>
                        <a:rPr lang="en-US" sz="1500" b="1" dirty="0">
                          <a:latin typeface="Arial" panose="020B0604020202020204" pitchFamily="34" charset="0"/>
                          <a:cs typeface="Arial" panose="020B0604020202020204" pitchFamily="34" charset="0"/>
                        </a:rPr>
                        <a:t>MONARCH-2</a:t>
                      </a:r>
                      <a:r>
                        <a:rPr lang="en-US" sz="1500" b="1" baseline="30000" dirty="0">
                          <a:latin typeface="Arial" panose="020B0604020202020204" pitchFamily="34" charset="0"/>
                          <a:cs typeface="Arial" panose="020B0604020202020204" pitchFamily="34" charset="0"/>
                        </a:rPr>
                        <a:t>[6]</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Abemaciclib</a:t>
                      </a:r>
                      <a:endParaRPr lang="en-US" sz="1500" b="1" baseline="30000" dirty="0">
                        <a:latin typeface="Arial" panose="020B0604020202020204" pitchFamily="34" charset="0"/>
                        <a:cs typeface="Arial" panose="020B0604020202020204" pitchFamily="34" charset="0"/>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2</a:t>
                      </a:r>
                      <a:r>
                        <a:rPr lang="en-US" sz="1500" b="1" baseline="30000" dirty="0">
                          <a:latin typeface="Arial" panose="020B0604020202020204" pitchFamily="34" charset="0"/>
                          <a:cs typeface="Arial" panose="020B0604020202020204" pitchFamily="34" charset="0"/>
                        </a:rPr>
                        <a:t>nd</a:t>
                      </a:r>
                      <a:r>
                        <a:rPr lang="en-US" sz="1500" b="1" dirty="0">
                          <a:latin typeface="Arial" panose="020B0604020202020204" pitchFamily="34" charset="0"/>
                          <a:cs typeface="Arial" panose="020B0604020202020204" pitchFamily="34" charset="0"/>
                        </a:rPr>
                        <a:t> Line/Fulv</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Pre/Post</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0.55</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0.78</a:t>
                      </a:r>
                    </a:p>
                  </a:txBody>
                  <a:tcPr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EBAB"/>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EBAB"/>
                    </a:solidFill>
                  </a:tcPr>
                </a:tc>
                <a:extLst>
                  <a:ext uri="{0D108BD9-81ED-4DB2-BD59-A6C34878D82A}">
                    <a16:rowId xmlns:a16="http://schemas.microsoft.com/office/drawing/2014/main" val="3781858294"/>
                  </a:ext>
                </a:extLst>
              </a:tr>
              <a:tr h="492815">
                <a:tc>
                  <a:txBody>
                    <a:bodyPr/>
                    <a:lstStyle/>
                    <a:p>
                      <a:r>
                        <a:rPr lang="en-US" sz="1500" b="1" dirty="0">
                          <a:latin typeface="Arial" panose="020B0604020202020204" pitchFamily="34" charset="0"/>
                          <a:cs typeface="Arial" panose="020B0604020202020204" pitchFamily="34" charset="0"/>
                        </a:rPr>
                        <a:t>MONALEESA-3</a:t>
                      </a:r>
                      <a:r>
                        <a:rPr lang="en-US" sz="1500" b="1" baseline="30000" dirty="0">
                          <a:latin typeface="Arial" panose="020B0604020202020204" pitchFamily="34" charset="0"/>
                          <a:cs typeface="Arial" panose="020B0604020202020204" pitchFamily="34" charset="0"/>
                        </a:rPr>
                        <a:t>[7]</a:t>
                      </a:r>
                    </a:p>
                  </a:txBody>
                  <a:tcPr anchor="ctr">
                    <a:lnL w="28575" cap="flat" cmpd="sng" algn="ctr">
                      <a:solidFill>
                        <a:srgbClr val="141414"/>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Ribociclib</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1</a:t>
                      </a:r>
                      <a:r>
                        <a:rPr lang="en-US" sz="1500" b="1" baseline="30000" dirty="0">
                          <a:latin typeface="Arial" panose="020B0604020202020204" pitchFamily="34" charset="0"/>
                          <a:cs typeface="Arial" panose="020B0604020202020204" pitchFamily="34" charset="0"/>
                        </a:rPr>
                        <a:t>st</a:t>
                      </a:r>
                      <a:r>
                        <a:rPr lang="en-US" sz="1500" b="1" dirty="0">
                          <a:latin typeface="Arial" panose="020B0604020202020204" pitchFamily="34" charset="0"/>
                          <a:cs typeface="Arial" panose="020B0604020202020204" pitchFamily="34" charset="0"/>
                        </a:rPr>
                        <a:t> /2</a:t>
                      </a:r>
                      <a:r>
                        <a:rPr lang="en-US" sz="1500" b="1" baseline="30000" dirty="0">
                          <a:latin typeface="Arial" panose="020B0604020202020204" pitchFamily="34" charset="0"/>
                          <a:cs typeface="Arial" panose="020B0604020202020204" pitchFamily="34" charset="0"/>
                        </a:rPr>
                        <a:t>nd</a:t>
                      </a:r>
                      <a:r>
                        <a:rPr lang="en-US" sz="1500" b="1" dirty="0">
                          <a:latin typeface="Arial" panose="020B0604020202020204" pitchFamily="34" charset="0"/>
                          <a:cs typeface="Arial" panose="020B0604020202020204" pitchFamily="34" charset="0"/>
                        </a:rPr>
                        <a:t> Line/Fulv</a:t>
                      </a:r>
                    </a:p>
                  </a:txBody>
                  <a:tcPr anchor="ctr">
                    <a:lnL w="12700" cmpd="sng">
                      <a:solidFill>
                        <a:srgbClr val="FFFFFF"/>
                      </a:solidFill>
                    </a:lnL>
                    <a:lnR w="12700" cmpd="sng">
                      <a:solidFill>
                        <a:srgbClr val="FFFFFF"/>
                      </a:solidFill>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Pre/Post</a:t>
                      </a:r>
                    </a:p>
                  </a:txBody>
                  <a:tcPr anchor="ctr">
                    <a:lnL w="12700" cmpd="sng">
                      <a:solidFill>
                        <a:srgbClr val="FFFFFF"/>
                      </a:solidFill>
                    </a:lnL>
                    <a:lnR w="28575" cap="flat" cmpd="sng" algn="ctr">
                      <a:solidFill>
                        <a:srgbClr val="00B0F0"/>
                      </a:solidFill>
                      <a:prstDash val="solid"/>
                      <a:round/>
                      <a:headEnd type="none" w="med" len="med"/>
                      <a:tailEnd type="none" w="med" len="med"/>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0.59</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Yes</a:t>
                      </a:r>
                    </a:p>
                  </a:txBody>
                  <a:tcPr anchor="ctr">
                    <a:lnL w="28575" cap="flat" cmpd="sng" algn="ctr">
                      <a:solidFill>
                        <a:srgbClr val="00B0F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mpd="sng">
                      <a:solidFill>
                        <a:srgbClr val="FFFFFF"/>
                      </a:solidFill>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0.72</a:t>
                      </a:r>
                    </a:p>
                  </a:txBody>
                  <a:tcPr anchor="ctr">
                    <a:lnL w="28575" cap="flat" cmpd="sng" algn="ctr">
                      <a:solidFill>
                        <a:srgbClr val="FF0000"/>
                      </a:solidFill>
                      <a:prstDash val="solid"/>
                      <a:round/>
                      <a:headEnd type="none" w="med" len="med"/>
                      <a:tailEnd type="none" w="med" len="med"/>
                    </a:lnL>
                    <a:lnR w="12700" cmpd="sng">
                      <a:solidFill>
                        <a:srgbClr val="FFFFFF"/>
                      </a:solidFill>
                    </a:lnR>
                    <a:lnT w="28575" cap="flat" cmpd="sng" algn="ctr">
                      <a:solidFill>
                        <a:srgbClr val="FF0000"/>
                      </a:solidFill>
                      <a:prstDash val="solid"/>
                      <a:round/>
                      <a:headEnd type="none" w="med" len="med"/>
                      <a:tailEnd type="none" w="med" len="med"/>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500" b="1" dirty="0">
                          <a:latin typeface="Arial" panose="020B0604020202020204" pitchFamily="34" charset="0"/>
                          <a:cs typeface="Arial" panose="020B0604020202020204" pitchFamily="34" charset="0"/>
                        </a:rPr>
                        <a:t>Yes</a:t>
                      </a:r>
                    </a:p>
                  </a:txBody>
                  <a:tcPr anchor="ctr">
                    <a:lnL w="12700" cmpd="sng">
                      <a:solidFill>
                        <a:srgbClr val="FFFFFF"/>
                      </a:solidFill>
                    </a:lnL>
                    <a:lnR w="28575" cap="flat" cmpd="sng" algn="ctr">
                      <a:solidFill>
                        <a:srgbClr val="141414"/>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141414"/>
                      </a:solidFill>
                      <a:prstDash val="solid"/>
                      <a:round/>
                      <a:headEnd type="none" w="med" len="med"/>
                      <a:tailEnd type="none" w="med" len="med"/>
                    </a:lnB>
                    <a:lnTlToBr w="12700" cmpd="sng">
                      <a:noFill/>
                      <a:prstDash val="solid"/>
                    </a:lnTlToBr>
                    <a:lnBlToTr w="12700" cmpd="sng">
                      <a:noFill/>
                      <a:prstDash val="solid"/>
                    </a:lnBlToTr>
                    <a:solidFill>
                      <a:srgbClr val="345B0E">
                        <a:lumMod val="20000"/>
                        <a:lumOff val="80000"/>
                      </a:srgbClr>
                    </a:solidFill>
                  </a:tcPr>
                </a:tc>
                <a:extLst>
                  <a:ext uri="{0D108BD9-81ED-4DB2-BD59-A6C34878D82A}">
                    <a16:rowId xmlns:a16="http://schemas.microsoft.com/office/drawing/2014/main" val="1665798641"/>
                  </a:ext>
                </a:extLst>
              </a:tr>
            </a:tbl>
          </a:graphicData>
        </a:graphic>
      </p:graphicFrame>
      <p:sp>
        <p:nvSpPr>
          <p:cNvPr id="7" name="Rectangle 6">
            <a:extLst>
              <a:ext uri="{FF2B5EF4-FFF2-40B4-BE49-F238E27FC236}">
                <a16:creationId xmlns:a16="http://schemas.microsoft.com/office/drawing/2014/main" id="{EA77B228-706D-4B6C-C3C2-D2ECE6FEC9E6}"/>
              </a:ext>
            </a:extLst>
          </p:cNvPr>
          <p:cNvSpPr/>
          <p:nvPr/>
        </p:nvSpPr>
        <p:spPr>
          <a:xfrm>
            <a:off x="73798" y="6062078"/>
            <a:ext cx="2948802" cy="76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Placeholder 6">
            <a:extLst>
              <a:ext uri="{FF2B5EF4-FFF2-40B4-BE49-F238E27FC236}">
                <a16:creationId xmlns:a16="http://schemas.microsoft.com/office/drawing/2014/main" id="{8A68B221-555B-34F3-B058-0FA1A6B969FA}"/>
              </a:ext>
            </a:extLst>
          </p:cNvPr>
          <p:cNvSpPr txBox="1">
            <a:spLocks/>
          </p:cNvSpPr>
          <p:nvPr/>
        </p:nvSpPr>
        <p:spPr>
          <a:xfrm>
            <a:off x="190499" y="5202097"/>
            <a:ext cx="11734801" cy="1631425"/>
          </a:xfrm>
          <a:prstGeom prst="rect">
            <a:avLst/>
          </a:prstGeom>
        </p:spPr>
        <p:txBody>
          <a:bodyPr vert="horz" lIns="91440" tIns="45720" rIns="91440" bIns="45720" rtlCol="0" anchor="b">
            <a:normAutofit/>
          </a:bodyPr>
          <a:lstStyle>
            <a:lvl1pPr marL="0" indent="0" algn="l" defTabSz="914332" rtl="0" eaLnBrk="1" latinLnBrk="0" hangingPunct="1">
              <a:lnSpc>
                <a:spcPct val="90000"/>
              </a:lnSpc>
              <a:spcBef>
                <a:spcPts val="0"/>
              </a:spcBef>
              <a:buFont typeface="Arial" panose="020B0604020202020204" pitchFamily="34" charset="0"/>
              <a:buNone/>
              <a:defRPr sz="1400" b="0"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0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A0A0A"/>
                </a:solidFill>
                <a:effectLst/>
                <a:uLnTx/>
                <a:uFillTx/>
                <a:latin typeface="Calibri"/>
                <a:ea typeface="+mn-ea"/>
                <a:cs typeface="+mn-cs"/>
              </a:rPr>
              <a:t>a. </a:t>
            </a:r>
            <a:r>
              <a:rPr kumimoji="0" lang="en-US" sz="1050" b="0" i="0" u="none" strike="noStrike" kern="1200" cap="none" spc="0" normalizeH="0" baseline="0" noProof="0" dirty="0">
                <a:ln>
                  <a:noFill/>
                </a:ln>
                <a:solidFill>
                  <a:srgbClr val="0A0A0A"/>
                </a:solidFill>
                <a:effectLst/>
                <a:uLnTx/>
                <a:uFillTx/>
                <a:latin typeface="Calibri"/>
                <a:ea typeface="+mn-ea"/>
                <a:cs typeface="+mn-cs"/>
              </a:rPr>
              <a:t>Missing survival data (</a:t>
            </a:r>
            <a:r>
              <a:rPr kumimoji="0" lang="en-US" sz="1050" b="0" i="0" u="none" strike="noStrike" kern="1200" cap="none" spc="0" normalizeH="0" baseline="0" noProof="0" dirty="0" err="1">
                <a:ln>
                  <a:noFill/>
                </a:ln>
                <a:solidFill>
                  <a:srgbClr val="0A0A0A"/>
                </a:solidFill>
                <a:effectLst/>
                <a:uLnTx/>
                <a:uFillTx/>
                <a:latin typeface="Calibri"/>
                <a:ea typeface="+mn-ea"/>
                <a:cs typeface="+mn-cs"/>
              </a:rPr>
              <a:t>ie</a:t>
            </a:r>
            <a:r>
              <a:rPr kumimoji="0" lang="en-US" sz="1050" b="0" i="0" u="none" strike="noStrike" kern="1200" cap="none" spc="0" normalizeH="0" baseline="0" noProof="0" dirty="0">
                <a:ln>
                  <a:noFill/>
                </a:ln>
                <a:solidFill>
                  <a:srgbClr val="0A0A0A"/>
                </a:solidFill>
                <a:effectLst/>
                <a:uLnTx/>
                <a:uFillTx/>
                <a:latin typeface="Calibri"/>
                <a:ea typeface="+mn-ea"/>
                <a:cs typeface="+mn-cs"/>
              </a:rPr>
              <a:t>, pts who withdrew consent or were lost to follow-up) and were censored (assumed to be alive) at time of  analysis:</a:t>
            </a:r>
            <a:r>
              <a:rPr kumimoji="0" lang="en-US" sz="1050" b="1" i="0" u="none" strike="noStrike" kern="1200" cap="none" spc="0" normalizeH="0" baseline="0" noProof="0" dirty="0">
                <a:ln>
                  <a:noFill/>
                </a:ln>
                <a:solidFill>
                  <a:srgbClr val="0A0A0A"/>
                </a:solidFill>
                <a:effectLst/>
                <a:uLnTx/>
                <a:uFillTx/>
                <a:latin typeface="Calibri"/>
                <a:ea typeface="+mn-ea"/>
                <a:cs typeface="+mn-cs"/>
              </a:rPr>
              <a:t> </a:t>
            </a:r>
            <a:r>
              <a:rPr kumimoji="0" lang="en-US" sz="1050" b="0" i="0" u="none" strike="noStrike" kern="1200" cap="none" spc="0" normalizeH="0" baseline="0" noProof="0" dirty="0">
                <a:ln>
                  <a:noFill/>
                </a:ln>
                <a:solidFill>
                  <a:srgbClr val="0A0A0A"/>
                </a:solidFill>
                <a:effectLst/>
                <a:uLnTx/>
                <a:uFillTx/>
                <a:latin typeface="Calibri"/>
                <a:ea typeface="+mn-ea"/>
                <a:cs typeface="+mn-cs"/>
              </a:rPr>
              <a:t>13% in </a:t>
            </a:r>
            <a:r>
              <a:rPr kumimoji="0" lang="en-US" sz="1050" b="0" i="0" u="none" strike="noStrike" kern="1200" cap="none" spc="0" normalizeH="0" baseline="0" noProof="0" dirty="0" err="1">
                <a:ln>
                  <a:noFill/>
                </a:ln>
                <a:solidFill>
                  <a:srgbClr val="0A0A0A"/>
                </a:solidFill>
                <a:effectLst/>
                <a:uLnTx/>
                <a:uFillTx/>
                <a:latin typeface="Calibri"/>
                <a:ea typeface="+mn-ea"/>
                <a:cs typeface="+mn-cs"/>
              </a:rPr>
              <a:t>palbo+AI</a:t>
            </a:r>
            <a:r>
              <a:rPr kumimoji="0" lang="en-US" sz="1050" b="0" i="0" u="none" strike="noStrike" kern="1200" cap="none" spc="0" normalizeH="0" baseline="0" noProof="0" dirty="0">
                <a:ln>
                  <a:noFill/>
                </a:ln>
                <a:solidFill>
                  <a:srgbClr val="0A0A0A"/>
                </a:solidFill>
                <a:effectLst/>
                <a:uLnTx/>
                <a:uFillTx/>
                <a:latin typeface="Calibri"/>
                <a:ea typeface="+mn-ea"/>
                <a:cs typeface="+mn-cs"/>
              </a:rPr>
              <a:t> arm vs 21% in control arm. </a:t>
            </a:r>
          </a:p>
          <a:p>
            <a:pPr marL="0" marR="0" lvl="0" indent="0" algn="r" defTabSz="91430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A0A0A"/>
                </a:solidFill>
                <a:effectLst/>
                <a:uLnTx/>
                <a:uFillTx/>
                <a:latin typeface="Calibri"/>
                <a:ea typeface="+mn-ea"/>
                <a:cs typeface="+mn-cs"/>
              </a:rPr>
              <a:t>b</a:t>
            </a:r>
            <a:r>
              <a:rPr kumimoji="0" lang="en-US" sz="1050" b="0" i="0" u="none" strike="noStrike" kern="1200" cap="none" spc="0" normalizeH="0" baseline="0" noProof="0" dirty="0">
                <a:ln>
                  <a:noFill/>
                </a:ln>
                <a:solidFill>
                  <a:srgbClr val="0A0A0A"/>
                </a:solidFill>
                <a:effectLst/>
                <a:uLnTx/>
                <a:uFillTx/>
                <a:latin typeface="Calibri"/>
                <a:ea typeface="+mn-ea"/>
                <a:cs typeface="+mn-cs"/>
              </a:rPr>
              <a:t>. 27% of patients in control arm went on to receive a CDK4/6i (24% received palbociclib). </a:t>
            </a:r>
            <a:endParaRPr kumimoji="0" lang="en-US" sz="1050" b="1" i="0" u="none" strike="noStrike" kern="1200" cap="none" spc="0" normalizeH="0" baseline="0" noProof="0" dirty="0">
              <a:ln>
                <a:noFill/>
              </a:ln>
              <a:solidFill>
                <a:srgbClr val="141414"/>
              </a:solidFill>
              <a:effectLst/>
              <a:uLnTx/>
              <a:uFillTx/>
              <a:latin typeface="Calibri"/>
              <a:ea typeface="ＭＳ Ｐゴシック"/>
              <a:cs typeface="+mn-cs"/>
            </a:endParaRPr>
          </a:p>
          <a:p>
            <a:pPr marL="0" marR="0" lvl="0" indent="0" algn="r" defTabSz="914309"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c</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PFS/OS data reported for approved AI subset. </a:t>
            </a:r>
          </a:p>
          <a:p>
            <a:pPr marL="0" marR="0" lvl="0" indent="0" algn="r" defTabSz="91430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AI indicates aromatase inhibitor; Fulv, fulvestrant; IA2, interim analysis 2; NR, not reported; Rx, therapy.</a:t>
            </a:r>
          </a:p>
          <a:p>
            <a:pPr marL="0" marR="0" lvl="0" indent="0" algn="r" defTabSz="914309"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1. </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PALOMA-2: </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Finn R,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N Engl J Med</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2016;375:1925-1936; Rugo H,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Breast Cancer Res Treat</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2019;174:719-729. Finn R, et al. ASCO 2022. LBA1003.</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2. </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MONALEESA-2: </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Hortobagyi G,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N Engl J Med</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2016;375:1738-1748; Hortobagyi G,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Ann Oncol</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2018;29:1541-1547; Hortobagyi G. et al. ESMO 2021. Abstract LBA17_PR.</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3.</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MONALEESA-7: </a:t>
            </a:r>
            <a:r>
              <a:rPr kumimoji="0" lang="fr-FR" sz="1050" b="0" i="0" u="none" strike="noStrike" kern="1200" cap="none" spc="0" normalizeH="0" baseline="0" noProof="0" dirty="0">
                <a:ln>
                  <a:noFill/>
                </a:ln>
                <a:solidFill>
                  <a:srgbClr val="141414"/>
                </a:solidFill>
                <a:effectLst/>
                <a:uLnTx/>
                <a:uFillTx/>
                <a:latin typeface="Calibri"/>
                <a:ea typeface="ＭＳ Ｐゴシック"/>
                <a:cs typeface="+mn-cs"/>
              </a:rPr>
              <a:t>Tripathy D, et al. </a:t>
            </a:r>
            <a:r>
              <a:rPr kumimoji="0" lang="fr-FR" sz="1050" b="0" i="1" u="none" strike="noStrike" kern="1200" cap="none" spc="0" normalizeH="0" baseline="0" noProof="0" dirty="0">
                <a:ln>
                  <a:noFill/>
                </a:ln>
                <a:solidFill>
                  <a:srgbClr val="141414"/>
                </a:solidFill>
                <a:effectLst/>
                <a:uLnTx/>
                <a:uFillTx/>
                <a:latin typeface="Calibri"/>
                <a:ea typeface="ＭＳ Ｐゴシック"/>
                <a:cs typeface="+mn-cs"/>
              </a:rPr>
              <a:t>Lancet Oncol</a:t>
            </a:r>
            <a:r>
              <a:rPr kumimoji="0" lang="fr-FR" sz="1050" b="0" i="0" u="none" strike="noStrike" kern="1200" cap="none" spc="0" normalizeH="0" baseline="0" noProof="0" dirty="0">
                <a:ln>
                  <a:noFill/>
                </a:ln>
                <a:solidFill>
                  <a:srgbClr val="141414"/>
                </a:solidFill>
                <a:effectLst/>
                <a:uLnTx/>
                <a:uFillTx/>
                <a:latin typeface="Calibri"/>
                <a:ea typeface="ＭＳ Ｐゴシック"/>
                <a:cs typeface="+mn-cs"/>
              </a:rPr>
              <a:t>. 2018;19:904-915</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Im S-A,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New Engl J Med</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2019;381:307-316. </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4.</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MONARCH-3: Goetz M,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J Clin Oncol</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2017;35:3638-3646; Johnson S, et al. NPJ</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 Breast Cancer. 2019;5:5</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Goetz MP, et al. ESMO 2022. Abstract LBA 15. </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5.</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PALOMA-3: Turner NC,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New Engl J Med</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2015;373:209-219; Cristofanilli M,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Lancet Oncol</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2016;17:425-439; </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Turner NC,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New Engl J Med</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2015;373:1672-1673</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6.</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MONARCH-2: Sledge G, et al. </a:t>
            </a:r>
            <a:r>
              <a:rPr kumimoji="0" lang="it-IT" sz="1050" b="0" i="1" u="none" strike="noStrike" kern="1200" cap="none" spc="0" normalizeH="0" baseline="0" noProof="0" dirty="0">
                <a:ln>
                  <a:noFill/>
                </a:ln>
                <a:solidFill>
                  <a:srgbClr val="141414"/>
                </a:solidFill>
                <a:effectLst/>
                <a:uLnTx/>
                <a:uFillTx/>
                <a:latin typeface="Calibri"/>
                <a:ea typeface="ＭＳ Ｐゴシック"/>
                <a:cs typeface="+mn-cs"/>
              </a:rPr>
              <a:t>J Clin Oncol</a:t>
            </a:r>
            <a:r>
              <a:rPr kumimoji="0" lang="it-IT" sz="1050" b="0" i="0" u="none" strike="noStrike" kern="1200" cap="none" spc="0" normalizeH="0" baseline="0" noProof="0" dirty="0">
                <a:ln>
                  <a:noFill/>
                </a:ln>
                <a:solidFill>
                  <a:srgbClr val="141414"/>
                </a:solidFill>
                <a:effectLst/>
                <a:uLnTx/>
                <a:uFillTx/>
                <a:latin typeface="Calibri"/>
                <a:ea typeface="ＭＳ Ｐゴシック"/>
                <a:cs typeface="+mn-cs"/>
              </a:rPr>
              <a:t>. 2017;35:2875-2884;</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Sledge G, et al. </a:t>
            </a:r>
            <a:r>
              <a:rPr kumimoji="0" lang="da-DK" sz="1050" b="0" i="1" u="none" strike="noStrike" kern="1200" cap="none" spc="0" normalizeH="0" baseline="0" noProof="0" dirty="0">
                <a:ln>
                  <a:noFill/>
                </a:ln>
                <a:solidFill>
                  <a:srgbClr val="141414"/>
                </a:solidFill>
                <a:effectLst/>
                <a:uLnTx/>
                <a:uFillTx/>
                <a:latin typeface="Calibri"/>
                <a:ea typeface="ＭＳ Ｐゴシック"/>
                <a:cs typeface="+mn-cs"/>
              </a:rPr>
              <a:t>JAMA Oncol</a:t>
            </a:r>
            <a:r>
              <a:rPr kumimoji="0" lang="da-DK" sz="1050" b="0" i="0" u="none" strike="noStrike" kern="1200" cap="none" spc="0" normalizeH="0" baseline="0" noProof="0" dirty="0">
                <a:ln>
                  <a:noFill/>
                </a:ln>
                <a:solidFill>
                  <a:srgbClr val="141414"/>
                </a:solidFill>
                <a:effectLst/>
                <a:uLnTx/>
                <a:uFillTx/>
                <a:latin typeface="Calibri"/>
                <a:ea typeface="ＭＳ Ｐゴシック"/>
                <a:cs typeface="+mn-cs"/>
              </a:rPr>
              <a:t>. 2020;6:116-124</a:t>
            </a:r>
            <a:r>
              <a:rPr kumimoji="0" lang="en-US" sz="1050" b="1" i="0" u="none" strike="noStrike" kern="1200" cap="none" spc="0" normalizeH="0" baseline="0" noProof="0" dirty="0">
                <a:ln>
                  <a:noFill/>
                </a:ln>
                <a:solidFill>
                  <a:srgbClr val="141414"/>
                </a:solidFill>
                <a:effectLst/>
                <a:uLnTx/>
                <a:uFillTx/>
                <a:latin typeface="Calibri"/>
                <a:ea typeface="ＭＳ Ｐゴシック"/>
                <a:cs typeface="+mn-cs"/>
              </a:rPr>
              <a:t>. 7. </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MONALEESA-3: Slamon D,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J Clin Oncol</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2018;36:2465-2472; Slamon D, et al. </a:t>
            </a:r>
            <a:r>
              <a:rPr kumimoji="0" lang="en-US" sz="1050" b="0" i="1" u="none" strike="noStrike" kern="1200" cap="none" spc="0" normalizeH="0" baseline="0" noProof="0" dirty="0">
                <a:ln>
                  <a:noFill/>
                </a:ln>
                <a:solidFill>
                  <a:srgbClr val="141414"/>
                </a:solidFill>
                <a:effectLst/>
                <a:uLnTx/>
                <a:uFillTx/>
                <a:latin typeface="Calibri"/>
                <a:ea typeface="ＭＳ Ｐゴシック"/>
                <a:cs typeface="+mn-cs"/>
              </a:rPr>
              <a:t>New Engl J Med</a:t>
            </a:r>
            <a:r>
              <a:rPr kumimoji="0" lang="en-US" sz="1050" b="0" i="0" u="none" strike="noStrike" kern="1200" cap="none" spc="0" normalizeH="0" baseline="0" noProof="0" dirty="0">
                <a:ln>
                  <a:noFill/>
                </a:ln>
                <a:solidFill>
                  <a:srgbClr val="141414"/>
                </a:solidFill>
                <a:effectLst/>
                <a:uLnTx/>
                <a:uFillTx/>
                <a:latin typeface="Calibri"/>
                <a:ea typeface="ＭＳ Ｐゴシック"/>
                <a:cs typeface="+mn-cs"/>
              </a:rPr>
              <a:t>. 2020;382:514-524.</a:t>
            </a:r>
          </a:p>
        </p:txBody>
      </p:sp>
    </p:spTree>
    <p:extLst>
      <p:ext uri="{BB962C8B-B14F-4D97-AF65-F5344CB8AC3E}">
        <p14:creationId xmlns:p14="http://schemas.microsoft.com/office/powerpoint/2010/main" val="33802192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2E58-5F6B-498A-ACFC-F73F73D40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46"/>
          <a:stretch/>
        </p:blipFill>
        <p:spPr>
          <a:xfrm>
            <a:off x="1" y="1358399"/>
            <a:ext cx="7851564" cy="4570095"/>
          </a:xfrm>
          <a:prstGeom prst="rect">
            <a:avLst/>
          </a:prstGeom>
        </p:spPr>
      </p:pic>
      <p:graphicFrame>
        <p:nvGraphicFramePr>
          <p:cNvPr id="9" name="Table 8">
            <a:extLst>
              <a:ext uri="{FF2B5EF4-FFF2-40B4-BE49-F238E27FC236}">
                <a16:creationId xmlns:a16="http://schemas.microsoft.com/office/drawing/2014/main" id="{BA0439A3-C784-4EC4-BDD0-1A4E646DF47E}"/>
              </a:ext>
            </a:extLst>
          </p:cNvPr>
          <p:cNvGraphicFramePr>
            <a:graphicFrameLocks noGrp="1"/>
          </p:cNvGraphicFramePr>
          <p:nvPr/>
        </p:nvGraphicFramePr>
        <p:xfrm>
          <a:off x="1036693" y="3310012"/>
          <a:ext cx="4666667" cy="1600200"/>
        </p:xfrm>
        <a:graphic>
          <a:graphicData uri="http://schemas.openxmlformats.org/drawingml/2006/table">
            <a:tbl>
              <a:tblPr firstRow="1" bandRow="1">
                <a:tableStyleId>{5C22544A-7EE6-4342-B048-85BDC9FD1C3A}</a:tableStyleId>
              </a:tblPr>
              <a:tblGrid>
                <a:gridCol w="1555556">
                  <a:extLst>
                    <a:ext uri="{9D8B030D-6E8A-4147-A177-3AD203B41FA5}">
                      <a16:colId xmlns:a16="http://schemas.microsoft.com/office/drawing/2014/main" val="501552448"/>
                    </a:ext>
                  </a:extLst>
                </a:gridCol>
                <a:gridCol w="1644071">
                  <a:extLst>
                    <a:ext uri="{9D8B030D-6E8A-4147-A177-3AD203B41FA5}">
                      <a16:colId xmlns:a16="http://schemas.microsoft.com/office/drawing/2014/main" val="2320288125"/>
                    </a:ext>
                  </a:extLst>
                </a:gridCol>
                <a:gridCol w="1467040">
                  <a:extLst>
                    <a:ext uri="{9D8B030D-6E8A-4147-A177-3AD203B41FA5}">
                      <a16:colId xmlns:a16="http://schemas.microsoft.com/office/drawing/2014/main" val="3896455904"/>
                    </a:ext>
                  </a:extLst>
                </a:gridCol>
              </a:tblGrid>
              <a:tr h="314960">
                <a:tc>
                  <a:txBody>
                    <a:bodyPr/>
                    <a:lstStyle/>
                    <a:p>
                      <a:endParaRPr lang="en-US" sz="1500" dirty="0">
                        <a:latin typeface="Arial" panose="020B0604020202020204" pitchFamily="34" charset="0"/>
                        <a:cs typeface="Arial" panose="020B0604020202020204" pitchFamily="34" charset="0"/>
                      </a:endParaRPr>
                    </a:p>
                  </a:txBody>
                  <a:tcPr anchor="ctr">
                    <a:solidFill>
                      <a:srgbClr val="DAE3F3"/>
                    </a:solidFill>
                  </a:tcPr>
                </a:tc>
                <a:tc>
                  <a:txBody>
                    <a:bodyPr/>
                    <a:lstStyle/>
                    <a:p>
                      <a:pPr algn="ctr"/>
                      <a:r>
                        <a:rPr lang="en-US" sz="1500" dirty="0">
                          <a:latin typeface="Arial" panose="020B0604020202020204" pitchFamily="34" charset="0"/>
                          <a:cs typeface="Arial" panose="020B0604020202020204" pitchFamily="34" charset="0"/>
                        </a:rPr>
                        <a:t>Ribociclib + ET</a:t>
                      </a:r>
                    </a:p>
                  </a:txBody>
                  <a:tcPr anchor="ctr">
                    <a:solidFill>
                      <a:srgbClr val="00315C"/>
                    </a:solidFill>
                  </a:tcPr>
                </a:tc>
                <a:tc>
                  <a:txBody>
                    <a:bodyPr/>
                    <a:lstStyle/>
                    <a:p>
                      <a:pPr algn="ctr"/>
                      <a:r>
                        <a:rPr lang="en-US" sz="1500" dirty="0">
                          <a:latin typeface="Arial" panose="020B0604020202020204" pitchFamily="34" charset="0"/>
                          <a:cs typeface="Arial" panose="020B0604020202020204" pitchFamily="34" charset="0"/>
                        </a:rPr>
                        <a:t>Placebo + ET</a:t>
                      </a:r>
                    </a:p>
                  </a:txBody>
                  <a:tcPr anchor="ctr">
                    <a:solidFill>
                      <a:srgbClr val="00A77C"/>
                    </a:solidFill>
                  </a:tcPr>
                </a:tc>
                <a:extLst>
                  <a:ext uri="{0D108BD9-81ED-4DB2-BD59-A6C34878D82A}">
                    <a16:rowId xmlns:a16="http://schemas.microsoft.com/office/drawing/2014/main" val="171642790"/>
                  </a:ext>
                </a:extLst>
              </a:tr>
              <a:tr h="314960">
                <a:tc>
                  <a:txBody>
                    <a:bodyPr/>
                    <a:lstStyle/>
                    <a:p>
                      <a:r>
                        <a:rPr lang="en-US" sz="1500" dirty="0">
                          <a:latin typeface="Arial" panose="020B0604020202020204" pitchFamily="34" charset="0"/>
                          <a:cs typeface="Arial" panose="020B0604020202020204" pitchFamily="34" charset="0"/>
                        </a:rPr>
                        <a:t>Events/N</a:t>
                      </a:r>
                    </a:p>
                  </a:txBody>
                  <a:tcPr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83/335</a:t>
                      </a:r>
                    </a:p>
                  </a:txBody>
                  <a:tcPr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109/337</a:t>
                      </a:r>
                    </a:p>
                  </a:txBody>
                  <a:tcPr anchor="ctr">
                    <a:solidFill>
                      <a:srgbClr val="D9D9D9"/>
                    </a:solidFill>
                  </a:tcPr>
                </a:tc>
                <a:extLst>
                  <a:ext uri="{0D108BD9-81ED-4DB2-BD59-A6C34878D82A}">
                    <a16:rowId xmlns:a16="http://schemas.microsoft.com/office/drawing/2014/main" val="737614362"/>
                  </a:ext>
                </a:extLst>
              </a:tr>
              <a:tr h="314960">
                <a:tc>
                  <a:txBody>
                    <a:bodyPr/>
                    <a:lstStyle/>
                    <a:p>
                      <a:r>
                        <a:rPr lang="en-US" sz="1500" dirty="0">
                          <a:latin typeface="Arial" panose="020B0604020202020204" pitchFamily="34" charset="0"/>
                          <a:cs typeface="Arial" panose="020B0604020202020204" pitchFamily="34" charset="0"/>
                        </a:rPr>
                        <a:t>Median OS, mo</a:t>
                      </a: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Not reached</a:t>
                      </a:r>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40.9</a:t>
                      </a:r>
                    </a:p>
                  </a:txBody>
                  <a:tcPr anchor="ctr">
                    <a:solidFill>
                      <a:srgbClr val="F2F2F2"/>
                    </a:solidFill>
                  </a:tcPr>
                </a:tc>
                <a:extLst>
                  <a:ext uri="{0D108BD9-81ED-4DB2-BD59-A6C34878D82A}">
                    <a16:rowId xmlns:a16="http://schemas.microsoft.com/office/drawing/2014/main" val="2194579232"/>
                  </a:ext>
                </a:extLst>
              </a:tr>
              <a:tr h="314960">
                <a:tc>
                  <a:txBody>
                    <a:bodyPr/>
                    <a:lstStyle/>
                    <a:p>
                      <a:r>
                        <a:rPr lang="en-US" sz="1500" b="1" i="1" dirty="0">
                          <a:latin typeface="Arial" panose="020B0604020202020204" pitchFamily="34" charset="0"/>
                          <a:cs typeface="Arial" panose="020B0604020202020204" pitchFamily="34" charset="0"/>
                        </a:rPr>
                        <a:t>HR (95% CI)</a:t>
                      </a:r>
                    </a:p>
                  </a:txBody>
                  <a:tcPr anchor="ctr">
                    <a:solidFill>
                      <a:srgbClr val="D9D9D9"/>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i="1" kern="1200" dirty="0">
                          <a:solidFill>
                            <a:schemeClr val="tx1"/>
                          </a:solidFill>
                          <a:latin typeface="Arial" panose="020B0604020202020204" pitchFamily="34" charset="0"/>
                          <a:ea typeface="+mn-ea"/>
                          <a:cs typeface="Arial" panose="020B0604020202020204" pitchFamily="34" charset="0"/>
                        </a:rPr>
                        <a:t>0.712 (0.535-0.948) </a:t>
                      </a:r>
                    </a:p>
                  </a:txBody>
                  <a:tcPr anchor="ctr">
                    <a:solidFill>
                      <a:srgbClr val="D9D9D9"/>
                    </a:solidFill>
                  </a:tcPr>
                </a:tc>
                <a:tc hMerge="1">
                  <a:txBody>
                    <a:bodyPr/>
                    <a:lstStyle/>
                    <a:p>
                      <a:pPr algn="ctr"/>
                      <a:endParaRPr lang="en-US" sz="1000" dirty="0">
                        <a:latin typeface="Arial" panose="020B0604020202020204" pitchFamily="34" charset="0"/>
                        <a:cs typeface="Arial" panose="020B0604020202020204" pitchFamily="34" charset="0"/>
                      </a:endParaRPr>
                    </a:p>
                  </a:txBody>
                  <a:tcPr anchor="ctr">
                    <a:solidFill>
                      <a:srgbClr val="D9D9D9"/>
                    </a:solidFill>
                  </a:tcPr>
                </a:tc>
                <a:extLst>
                  <a:ext uri="{0D108BD9-81ED-4DB2-BD59-A6C34878D82A}">
                    <a16:rowId xmlns:a16="http://schemas.microsoft.com/office/drawing/2014/main" val="2473137498"/>
                  </a:ext>
                </a:extLst>
              </a:tr>
              <a:tr h="314960">
                <a:tc>
                  <a:txBody>
                    <a:bodyPr/>
                    <a:lstStyle/>
                    <a:p>
                      <a:r>
                        <a:rPr lang="en-US" sz="1500" i="1" baseline="0" dirty="0">
                          <a:latin typeface="Arial" panose="020B0604020202020204" pitchFamily="34" charset="0"/>
                          <a:cs typeface="Arial" panose="020B0604020202020204" pitchFamily="34" charset="0"/>
                        </a:rPr>
                        <a:t>P</a:t>
                      </a:r>
                      <a:r>
                        <a:rPr lang="en-US" sz="1500" dirty="0">
                          <a:latin typeface="Arial" panose="020B0604020202020204" pitchFamily="34" charset="0"/>
                          <a:cs typeface="Arial" panose="020B0604020202020204" pitchFamily="34" charset="0"/>
                        </a:rPr>
                        <a:t> value</a:t>
                      </a:r>
                    </a:p>
                  </a:txBody>
                  <a:tcPr anchor="ctr">
                    <a:solidFill>
                      <a:srgbClr val="F2F2F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.00973</a:t>
                      </a:r>
                    </a:p>
                  </a:txBody>
                  <a:tcPr anchor="ctr">
                    <a:solidFill>
                      <a:srgbClr val="F2F2F2"/>
                    </a:solidFill>
                  </a:tcPr>
                </a:tc>
                <a:tc hMerge="1">
                  <a:txBody>
                    <a:bodyPr/>
                    <a:lstStyle/>
                    <a:p>
                      <a:pPr algn="ctr"/>
                      <a:endParaRPr lang="en-US" sz="1000" dirty="0">
                        <a:latin typeface="Arial" panose="020B0604020202020204" pitchFamily="34" charset="0"/>
                        <a:cs typeface="Arial" panose="020B0604020202020204" pitchFamily="34" charset="0"/>
                      </a:endParaRPr>
                    </a:p>
                  </a:txBody>
                  <a:tcPr anchor="ctr">
                    <a:solidFill>
                      <a:srgbClr val="F2F2F2"/>
                    </a:solidFill>
                  </a:tcPr>
                </a:tc>
                <a:extLst>
                  <a:ext uri="{0D108BD9-81ED-4DB2-BD59-A6C34878D82A}">
                    <a16:rowId xmlns:a16="http://schemas.microsoft.com/office/drawing/2014/main" val="2854278035"/>
                  </a:ext>
                </a:extLst>
              </a:tr>
            </a:tbl>
          </a:graphicData>
        </a:graphic>
      </p:graphicFrame>
      <p:graphicFrame>
        <p:nvGraphicFramePr>
          <p:cNvPr id="10" name="Table 9">
            <a:extLst>
              <a:ext uri="{FF2B5EF4-FFF2-40B4-BE49-F238E27FC236}">
                <a16:creationId xmlns:a16="http://schemas.microsoft.com/office/drawing/2014/main" id="{F903D259-EB0B-4AB5-94FA-76F5E352A495}"/>
              </a:ext>
            </a:extLst>
          </p:cNvPr>
          <p:cNvGraphicFramePr>
            <a:graphicFrameLocks noGrp="1"/>
          </p:cNvGraphicFramePr>
          <p:nvPr/>
        </p:nvGraphicFramePr>
        <p:xfrm>
          <a:off x="7479715" y="3482684"/>
          <a:ext cx="4422768" cy="1271093"/>
        </p:xfrm>
        <a:graphic>
          <a:graphicData uri="http://schemas.openxmlformats.org/drawingml/2006/table">
            <a:tbl>
              <a:tblPr firstRow="1" bandRow="1">
                <a:tableStyleId>{5C22544A-7EE6-4342-B048-85BDC9FD1C3A}</a:tableStyleId>
              </a:tblPr>
              <a:tblGrid>
                <a:gridCol w="1407951">
                  <a:extLst>
                    <a:ext uri="{9D8B030D-6E8A-4147-A177-3AD203B41FA5}">
                      <a16:colId xmlns:a16="http://schemas.microsoft.com/office/drawing/2014/main" val="501552448"/>
                    </a:ext>
                  </a:extLst>
                </a:gridCol>
                <a:gridCol w="1540561">
                  <a:extLst>
                    <a:ext uri="{9D8B030D-6E8A-4147-A177-3AD203B41FA5}">
                      <a16:colId xmlns:a16="http://schemas.microsoft.com/office/drawing/2014/main" val="2320288125"/>
                    </a:ext>
                  </a:extLst>
                </a:gridCol>
                <a:gridCol w="1474256">
                  <a:extLst>
                    <a:ext uri="{9D8B030D-6E8A-4147-A177-3AD203B41FA5}">
                      <a16:colId xmlns:a16="http://schemas.microsoft.com/office/drawing/2014/main" val="3896455904"/>
                    </a:ext>
                  </a:extLst>
                </a:gridCol>
              </a:tblGrid>
              <a:tr h="584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Arial" panose="020B0604020202020204" pitchFamily="34" charset="0"/>
                          <a:cs typeface="Arial" panose="020B0604020202020204" pitchFamily="34" charset="0"/>
                        </a:rPr>
                        <a:t>Kaplan-Meier Estimate</a:t>
                      </a:r>
                    </a:p>
                  </a:txBody>
                  <a:tcPr anchor="ctr">
                    <a:solidFill>
                      <a:srgbClr val="DAE3F3"/>
                    </a:solidFill>
                  </a:tcPr>
                </a:tc>
                <a:tc>
                  <a:txBody>
                    <a:bodyPr/>
                    <a:lstStyle/>
                    <a:p>
                      <a:pPr algn="ctr"/>
                      <a:r>
                        <a:rPr lang="en-US" sz="1500" dirty="0">
                          <a:latin typeface="Arial" panose="020B0604020202020204" pitchFamily="34" charset="0"/>
                          <a:cs typeface="Arial" panose="020B0604020202020204" pitchFamily="34" charset="0"/>
                        </a:rPr>
                        <a:t>Ribociclib + ET</a:t>
                      </a:r>
                    </a:p>
                  </a:txBody>
                  <a:tcPr anchor="ctr">
                    <a:solidFill>
                      <a:srgbClr val="00315C"/>
                    </a:solidFill>
                  </a:tcPr>
                </a:tc>
                <a:tc>
                  <a:txBody>
                    <a:bodyPr/>
                    <a:lstStyle/>
                    <a:p>
                      <a:pPr algn="ctr"/>
                      <a:r>
                        <a:rPr lang="en-US" sz="1500" dirty="0">
                          <a:latin typeface="Arial" panose="020B0604020202020204" pitchFamily="34" charset="0"/>
                          <a:cs typeface="Arial" panose="020B0604020202020204" pitchFamily="34" charset="0"/>
                        </a:rPr>
                        <a:t>Placebo + ET</a:t>
                      </a:r>
                    </a:p>
                  </a:txBody>
                  <a:tcPr anchor="ctr">
                    <a:solidFill>
                      <a:srgbClr val="00A77C"/>
                    </a:solidFill>
                  </a:tcPr>
                </a:tc>
                <a:extLst>
                  <a:ext uri="{0D108BD9-81ED-4DB2-BD59-A6C34878D82A}">
                    <a16:rowId xmlns:a16="http://schemas.microsoft.com/office/drawing/2014/main" val="171642790"/>
                  </a:ext>
                </a:extLst>
              </a:tr>
              <a:tr h="343539">
                <a:tc>
                  <a:txBody>
                    <a:bodyPr/>
                    <a:lstStyle/>
                    <a:p>
                      <a:r>
                        <a:rPr lang="en-US" sz="1500" dirty="0">
                          <a:latin typeface="Arial" panose="020B0604020202020204" pitchFamily="34" charset="0"/>
                          <a:cs typeface="Arial" panose="020B0604020202020204" pitchFamily="34" charset="0"/>
                        </a:rPr>
                        <a:t>36 mo</a:t>
                      </a:r>
                    </a:p>
                  </a:txBody>
                  <a:tcPr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71.9%</a:t>
                      </a:r>
                    </a:p>
                  </a:txBody>
                  <a:tcPr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Arial" panose="020B0604020202020204" pitchFamily="34" charset="0"/>
                          <a:ea typeface="+mn-ea"/>
                          <a:cs typeface="Arial" panose="020B0604020202020204" pitchFamily="34" charset="0"/>
                        </a:rPr>
                        <a:t>64.9%</a:t>
                      </a:r>
                    </a:p>
                  </a:txBody>
                  <a:tcPr anchor="ctr">
                    <a:solidFill>
                      <a:srgbClr val="D9D9D9"/>
                    </a:solidFill>
                  </a:tcPr>
                </a:tc>
                <a:extLst>
                  <a:ext uri="{0D108BD9-81ED-4DB2-BD59-A6C34878D82A}">
                    <a16:rowId xmlns:a16="http://schemas.microsoft.com/office/drawing/2014/main" val="737614362"/>
                  </a:ext>
                </a:extLst>
              </a:tr>
              <a:tr h="343539">
                <a:tc>
                  <a:txBody>
                    <a:bodyPr/>
                    <a:lstStyle/>
                    <a:p>
                      <a:r>
                        <a:rPr lang="en-US" sz="1500" b="1" i="1" dirty="0">
                          <a:latin typeface="Arial" panose="020B0604020202020204" pitchFamily="34" charset="0"/>
                          <a:cs typeface="Arial" panose="020B0604020202020204" pitchFamily="34" charset="0"/>
                        </a:rPr>
                        <a:t>42 mo</a:t>
                      </a:r>
                    </a:p>
                  </a:txBody>
                  <a:tcPr anchor="ctr">
                    <a:solidFill>
                      <a:srgbClr val="F2F2F2"/>
                    </a:solidFill>
                  </a:tcPr>
                </a:tc>
                <a:tc>
                  <a:txBody>
                    <a:bodyPr/>
                    <a:lstStyle/>
                    <a:p>
                      <a:pPr marL="0" algn="ctr" defTabSz="1219170" rtl="0" eaLnBrk="1" latinLnBrk="0" hangingPunct="1"/>
                      <a:r>
                        <a:rPr lang="en-US" sz="1500" b="1" i="1" kern="1200" dirty="0">
                          <a:solidFill>
                            <a:schemeClr val="tx1"/>
                          </a:solidFill>
                          <a:latin typeface="Arial" panose="020B0604020202020204" pitchFamily="34" charset="0"/>
                          <a:ea typeface="+mn-ea"/>
                          <a:cs typeface="Arial" panose="020B0604020202020204" pitchFamily="34" charset="0"/>
                        </a:rPr>
                        <a:t>70.2% </a:t>
                      </a:r>
                    </a:p>
                  </a:txBody>
                  <a:tcPr anchor="ctr">
                    <a:solidFill>
                      <a:srgbClr val="F2F2F2"/>
                    </a:solidFill>
                  </a:tcPr>
                </a:tc>
                <a:tc>
                  <a:txBody>
                    <a:bodyPr/>
                    <a:lstStyle/>
                    <a:p>
                      <a:pPr marL="0" algn="ctr" defTabSz="1219170" rtl="0" eaLnBrk="1" latinLnBrk="0" hangingPunct="1"/>
                      <a:r>
                        <a:rPr lang="en-US" sz="1500" b="1" i="1" kern="1200" dirty="0">
                          <a:solidFill>
                            <a:schemeClr val="tx1"/>
                          </a:solidFill>
                          <a:latin typeface="Arial" panose="020B0604020202020204" pitchFamily="34" charset="0"/>
                          <a:ea typeface="+mn-ea"/>
                          <a:cs typeface="Arial" panose="020B0604020202020204" pitchFamily="34" charset="0"/>
                        </a:rPr>
                        <a:t>46.0% </a:t>
                      </a:r>
                    </a:p>
                  </a:txBody>
                  <a:tcPr anchor="ctr">
                    <a:solidFill>
                      <a:srgbClr val="F2F2F2"/>
                    </a:solidFill>
                  </a:tcPr>
                </a:tc>
                <a:extLst>
                  <a:ext uri="{0D108BD9-81ED-4DB2-BD59-A6C34878D82A}">
                    <a16:rowId xmlns:a16="http://schemas.microsoft.com/office/drawing/2014/main" val="2194579232"/>
                  </a:ext>
                </a:extLst>
              </a:tr>
            </a:tbl>
          </a:graphicData>
        </a:graphic>
      </p:graphicFrame>
      <p:sp>
        <p:nvSpPr>
          <p:cNvPr id="11" name="Content Placeholder 2">
            <a:extLst>
              <a:ext uri="{FF2B5EF4-FFF2-40B4-BE49-F238E27FC236}">
                <a16:creationId xmlns:a16="http://schemas.microsoft.com/office/drawing/2014/main" id="{057D3D55-D9B1-4DB2-BFF6-0BF5470EF91D}"/>
              </a:ext>
            </a:extLst>
          </p:cNvPr>
          <p:cNvSpPr txBox="1">
            <a:spLocks/>
          </p:cNvSpPr>
          <p:nvPr/>
        </p:nvSpPr>
        <p:spPr>
          <a:xfrm>
            <a:off x="7763001" y="997218"/>
            <a:ext cx="4429001" cy="196221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rPr>
              <a:t>≈ 29% relative reduction in risk of death</a:t>
            </a:r>
          </a:p>
          <a:p>
            <a:pPr marL="228594" marR="0" lvl="0" indent="-228594" algn="l" defTabSz="914377"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rPr>
              <a:t>The </a:t>
            </a:r>
            <a:r>
              <a:rPr kumimoji="0" lang="en-US" sz="2400" b="0" i="1"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rPr>
              <a:t>P</a:t>
            </a:r>
            <a:r>
              <a:rPr kumimoji="0" lang="en-US" sz="2400" b="0"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rPr>
              <a:t> value of .00973 crossed the prespecified boundary to claim superior efficacy</a:t>
            </a:r>
          </a:p>
          <a:p>
            <a:pPr marL="228594" marR="0" lvl="0" indent="-228594" algn="l" defTabSz="914377"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endParaRPr>
          </a:p>
        </p:txBody>
      </p:sp>
      <p:sp>
        <p:nvSpPr>
          <p:cNvPr id="12" name="Content Placeholder 2">
            <a:extLst>
              <a:ext uri="{FF2B5EF4-FFF2-40B4-BE49-F238E27FC236}">
                <a16:creationId xmlns:a16="http://schemas.microsoft.com/office/drawing/2014/main" id="{515B3652-0966-4589-AC01-DFA3D090C9F3}"/>
              </a:ext>
            </a:extLst>
          </p:cNvPr>
          <p:cNvSpPr txBox="1">
            <a:spLocks/>
          </p:cNvSpPr>
          <p:nvPr/>
        </p:nvSpPr>
        <p:spPr>
          <a:xfrm>
            <a:off x="8347329" y="3158585"/>
            <a:ext cx="2912387" cy="435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113468"/>
                </a:solidFill>
                <a:effectLst/>
                <a:uLnTx/>
                <a:uFillTx/>
                <a:latin typeface="Arial" panose="020B0604020202020204" pitchFamily="34" charset="0"/>
                <a:ea typeface="ＭＳ Ｐゴシック"/>
                <a:cs typeface="Arial" panose="020B0604020202020204" pitchFamily="34" charset="0"/>
              </a:rPr>
              <a:t>Landmark Analysis</a:t>
            </a:r>
          </a:p>
        </p:txBody>
      </p:sp>
      <p:cxnSp>
        <p:nvCxnSpPr>
          <p:cNvPr id="5" name="Straight Connector 4">
            <a:extLst>
              <a:ext uri="{FF2B5EF4-FFF2-40B4-BE49-F238E27FC236}">
                <a16:creationId xmlns:a16="http://schemas.microsoft.com/office/drawing/2014/main" id="{606566A6-3F7E-411D-80D5-A8B8618609B1}"/>
              </a:ext>
            </a:extLst>
          </p:cNvPr>
          <p:cNvCxnSpPr>
            <a:cxnSpLocks/>
          </p:cNvCxnSpPr>
          <p:nvPr/>
        </p:nvCxnSpPr>
        <p:spPr>
          <a:xfrm>
            <a:off x="6322656" y="1794321"/>
            <a:ext cx="0" cy="31789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6514AF-1008-4030-9DBA-8B8D8E784FAA}"/>
              </a:ext>
            </a:extLst>
          </p:cNvPr>
          <p:cNvCxnSpPr>
            <a:cxnSpLocks/>
          </p:cNvCxnSpPr>
          <p:nvPr/>
        </p:nvCxnSpPr>
        <p:spPr>
          <a:xfrm>
            <a:off x="7193095" y="1794321"/>
            <a:ext cx="0" cy="317892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35D18E0-9743-47EB-BAF3-81A47061E7E5}"/>
              </a:ext>
            </a:extLst>
          </p:cNvPr>
          <p:cNvSpPr txBox="1"/>
          <p:nvPr/>
        </p:nvSpPr>
        <p:spPr>
          <a:xfrm>
            <a:off x="3149601" y="6106937"/>
            <a:ext cx="7700433" cy="738417"/>
          </a:xfrm>
          <a:prstGeom prst="rect">
            <a:avLst/>
          </a:prstGeom>
          <a:noFill/>
        </p:spPr>
        <p:txBody>
          <a:bodyPr wrap="square" rtlCol="0" anchor="b">
            <a:norm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41414"/>
                </a:solidFill>
                <a:effectLst/>
                <a:uLnTx/>
                <a:uFillTx/>
                <a:latin typeface="Arial" charset="0"/>
                <a:ea typeface="ＭＳ Ｐゴシック" charset="0"/>
                <a:cs typeface="+mn-cs"/>
              </a:rPr>
              <a:t>Protocol-specified key secondary end point.</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41414"/>
                </a:solidFill>
                <a:effectLst/>
                <a:uLnTx/>
                <a:uFillTx/>
                <a:latin typeface="Arial" charset="0"/>
                <a:ea typeface="ＭＳ Ｐゴシック" charset="0"/>
                <a:cs typeface="+mn-cs"/>
              </a:rPr>
              <a:t>Im S-A, et al. </a:t>
            </a:r>
            <a:r>
              <a:rPr kumimoji="0" lang="en-US" sz="1600" b="0" i="1" u="none" strike="noStrike" kern="1200" cap="none" spc="0" normalizeH="0" baseline="0" noProof="0" dirty="0">
                <a:ln>
                  <a:noFill/>
                </a:ln>
                <a:solidFill>
                  <a:srgbClr val="141414"/>
                </a:solidFill>
                <a:effectLst/>
                <a:uLnTx/>
                <a:uFillTx/>
                <a:latin typeface="Arial" charset="0"/>
                <a:ea typeface="ＭＳ Ｐゴシック" charset="0"/>
                <a:cs typeface="+mn-cs"/>
              </a:rPr>
              <a:t>New Engl J Med</a:t>
            </a:r>
            <a:r>
              <a:rPr kumimoji="0" lang="en-US" sz="1600" b="0" i="0" u="none" strike="noStrike" kern="1200" cap="none" spc="0" normalizeH="0" baseline="0" noProof="0" dirty="0">
                <a:ln>
                  <a:noFill/>
                </a:ln>
                <a:solidFill>
                  <a:srgbClr val="141414"/>
                </a:solidFill>
                <a:effectLst/>
                <a:uLnTx/>
                <a:uFillTx/>
                <a:latin typeface="Arial" charset="0"/>
                <a:ea typeface="ＭＳ Ｐゴシック" charset="0"/>
                <a:cs typeface="+mn-cs"/>
              </a:rPr>
              <a:t>. 2019;381:307-316</a:t>
            </a:r>
            <a:r>
              <a:rPr kumimoji="0" lang="en-US" sz="16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rPr>
              <a:t>. </a:t>
            </a:r>
          </a:p>
        </p:txBody>
      </p:sp>
      <p:sp>
        <p:nvSpPr>
          <p:cNvPr id="2" name="Title 1">
            <a:extLst>
              <a:ext uri="{FF2B5EF4-FFF2-40B4-BE49-F238E27FC236}">
                <a16:creationId xmlns:a16="http://schemas.microsoft.com/office/drawing/2014/main" id="{2A9A724C-57CE-41AA-A189-BFEE9F676799}"/>
              </a:ext>
            </a:extLst>
          </p:cNvPr>
          <p:cNvSpPr>
            <a:spLocks noGrp="1"/>
          </p:cNvSpPr>
          <p:nvPr>
            <p:ph type="title"/>
          </p:nvPr>
        </p:nvSpPr>
        <p:spPr>
          <a:xfrm>
            <a:off x="0" y="177800"/>
            <a:ext cx="12192000" cy="812800"/>
          </a:xfrm>
        </p:spPr>
        <p:txBody>
          <a:bodyPr>
            <a:normAutofit/>
          </a:bodyPr>
          <a:lstStyle/>
          <a:p>
            <a:pPr algn="ctr"/>
            <a:r>
              <a:rPr lang="en-US" sz="3200" b="1" dirty="0">
                <a:latin typeface="Arial" panose="020B0604020202020204" pitchFamily="34" charset="0"/>
                <a:cs typeface="Arial" panose="020B0604020202020204" pitchFamily="34" charset="0"/>
              </a:rPr>
              <a:t>MONALEESA-7: Overall Survival</a:t>
            </a:r>
            <a:endParaRPr lang="en-US" sz="32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289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27960AB-F172-4119-8AE8-E7F6120B0335}"/>
              </a:ext>
            </a:extLst>
          </p:cNvPr>
          <p:cNvCxnSpPr>
            <a:cxnSpLocks/>
          </p:cNvCxnSpPr>
          <p:nvPr/>
        </p:nvCxnSpPr>
        <p:spPr>
          <a:xfrm>
            <a:off x="1275464" y="3526575"/>
            <a:ext cx="865632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6EB40B0-6487-4E53-ADE5-1D98873E82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312" y="1986284"/>
            <a:ext cx="9786488" cy="4112213"/>
          </a:xfrm>
          <a:prstGeom prst="rect">
            <a:avLst/>
          </a:prstGeom>
        </p:spPr>
      </p:pic>
      <p:sp>
        <p:nvSpPr>
          <p:cNvPr id="3" name="Subtitle 1">
            <a:extLst>
              <a:ext uri="{FF2B5EF4-FFF2-40B4-BE49-F238E27FC236}">
                <a16:creationId xmlns:a16="http://schemas.microsoft.com/office/drawing/2014/main" id="{0BD1AAB1-4DD9-4AC4-B100-F9F56252B9B3}"/>
              </a:ext>
            </a:extLst>
          </p:cNvPr>
          <p:cNvSpPr txBox="1">
            <a:spLocks/>
          </p:cNvSpPr>
          <p:nvPr/>
        </p:nvSpPr>
        <p:spPr bwMode="auto">
          <a:xfrm>
            <a:off x="406400" y="748674"/>
            <a:ext cx="10769600" cy="434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lvl="0" indent="0" algn="ctr" defTabSz="1219170" rtl="0" eaLnBrk="1" fontAlgn="base" latinLnBrk="0" hangingPunct="1">
              <a:lnSpc>
                <a:spcPct val="100000"/>
              </a:lnSpc>
              <a:spcBef>
                <a:spcPct val="20000"/>
              </a:spcBef>
              <a:spcAft>
                <a:spcPct val="0"/>
              </a:spcAft>
              <a:buClrTx/>
              <a:buSzTx/>
              <a:buFontTx/>
              <a:buNone/>
              <a:tabLst/>
              <a:defRPr/>
            </a:pPr>
            <a:r>
              <a:rPr kumimoji="0" lang="en-US" altLang="en-US" sz="2133"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Narrow" panose="020B0606020202030204" pitchFamily="34" charset="0"/>
              </a:rPr>
              <a:t>Final Analysis at 400 death events: Improvement in median OS of 12.5 mo</a:t>
            </a:r>
          </a:p>
        </p:txBody>
      </p:sp>
      <p:sp>
        <p:nvSpPr>
          <p:cNvPr id="4" name="Title 2">
            <a:extLst>
              <a:ext uri="{FF2B5EF4-FFF2-40B4-BE49-F238E27FC236}">
                <a16:creationId xmlns:a16="http://schemas.microsoft.com/office/drawing/2014/main" id="{1FE696DB-70C8-4C0E-92F2-4D3761AA3689}"/>
              </a:ext>
            </a:extLst>
          </p:cNvPr>
          <p:cNvSpPr txBox="1">
            <a:spLocks/>
          </p:cNvSpPr>
          <p:nvPr/>
        </p:nvSpPr>
        <p:spPr bwMode="auto">
          <a:xfrm>
            <a:off x="160767" y="279400"/>
            <a:ext cx="11847868" cy="5757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altLang="en-US" sz="2667" b="1" i="0" u="none" strike="noStrike" kern="0" cap="none" spc="0" normalizeH="0" baseline="0" noProof="0" dirty="0">
              <a:ln>
                <a:noFill/>
              </a:ln>
              <a:solidFill>
                <a:srgbClr val="14467E"/>
              </a:solidFill>
              <a:effectLst/>
              <a:uLnTx/>
              <a:uFillTx/>
              <a:latin typeface="Arial" panose="020B0604020202020204" pitchFamily="34" charset="0"/>
              <a:ea typeface="ＭＳ Ｐゴシック"/>
              <a:cs typeface="Arial" panose="020B0604020202020204" pitchFamily="34" charset="0"/>
              <a:sym typeface="Arial Narrow" panose="020B0606020202030204" pitchFamily="34" charset="0"/>
            </a:endParaRPr>
          </a:p>
        </p:txBody>
      </p:sp>
      <p:graphicFrame>
        <p:nvGraphicFramePr>
          <p:cNvPr id="5" name="Table 4">
            <a:extLst>
              <a:ext uri="{FF2B5EF4-FFF2-40B4-BE49-F238E27FC236}">
                <a16:creationId xmlns:a16="http://schemas.microsoft.com/office/drawing/2014/main" id="{E25EE6B4-5BE9-45EF-AE9B-874D6DF8339E}"/>
              </a:ext>
            </a:extLst>
          </p:cNvPr>
          <p:cNvGraphicFramePr>
            <a:graphicFrameLocks noGrp="1"/>
          </p:cNvGraphicFramePr>
          <p:nvPr/>
        </p:nvGraphicFramePr>
        <p:xfrm>
          <a:off x="5953973" y="1324407"/>
          <a:ext cx="6019716" cy="1645920"/>
        </p:xfrm>
        <a:graphic>
          <a:graphicData uri="http://schemas.openxmlformats.org/drawingml/2006/table">
            <a:tbl>
              <a:tblPr firstRow="1" bandRow="1">
                <a:tableStyleId>{5C22544A-7EE6-4342-B048-85BDC9FD1C3A}</a:tableStyleId>
              </a:tblPr>
              <a:tblGrid>
                <a:gridCol w="2606015">
                  <a:extLst>
                    <a:ext uri="{9D8B030D-6E8A-4147-A177-3AD203B41FA5}">
                      <a16:colId xmlns:a16="http://schemas.microsoft.com/office/drawing/2014/main" val="20000"/>
                    </a:ext>
                  </a:extLst>
                </a:gridCol>
                <a:gridCol w="1616801">
                  <a:extLst>
                    <a:ext uri="{9D8B030D-6E8A-4147-A177-3AD203B41FA5}">
                      <a16:colId xmlns:a16="http://schemas.microsoft.com/office/drawing/2014/main" val="20001"/>
                    </a:ext>
                  </a:extLst>
                </a:gridCol>
                <a:gridCol w="1796900">
                  <a:extLst>
                    <a:ext uri="{9D8B030D-6E8A-4147-A177-3AD203B41FA5}">
                      <a16:colId xmlns:a16="http://schemas.microsoft.com/office/drawing/2014/main" val="20002"/>
                    </a:ext>
                  </a:extLst>
                </a:gridCol>
              </a:tblGrid>
              <a:tr h="406400">
                <a:tc>
                  <a:txBody>
                    <a:bodyPr/>
                    <a:lstStyle/>
                    <a:p>
                      <a:endParaRPr lang="en-US" sz="1900" dirty="0">
                        <a:latin typeface="+mn-lt"/>
                        <a:cs typeface="Calibri" panose="020F0502020204030204" pitchFamily="34" charset="0"/>
                      </a:endParaRPr>
                    </a:p>
                  </a:txBody>
                  <a:tcPr marL="121949" marR="121949" marT="60960" marB="60960" anchor="ctr">
                    <a:solidFill>
                      <a:schemeClr val="bg1"/>
                    </a:solidFill>
                  </a:tcPr>
                </a:tc>
                <a:tc>
                  <a:txBody>
                    <a:bodyPr/>
                    <a:lstStyle/>
                    <a:p>
                      <a:pPr algn="ctr"/>
                      <a:r>
                        <a:rPr lang="en-US" sz="1900" dirty="0">
                          <a:latin typeface="+mn-lt"/>
                          <a:cs typeface="Calibri" panose="020F0502020204030204" pitchFamily="34" charset="0"/>
                        </a:rPr>
                        <a:t>RIB + LET</a:t>
                      </a:r>
                    </a:p>
                  </a:txBody>
                  <a:tcPr marL="121949" marR="121949" marT="60960" marB="60960" anchor="ctr">
                    <a:solidFill>
                      <a:srgbClr val="05416B"/>
                    </a:solidFill>
                  </a:tcPr>
                </a:tc>
                <a:tc>
                  <a:txBody>
                    <a:bodyPr/>
                    <a:lstStyle/>
                    <a:p>
                      <a:pPr algn="ctr"/>
                      <a:r>
                        <a:rPr lang="en-US" sz="1900" dirty="0">
                          <a:latin typeface="+mn-lt"/>
                          <a:cs typeface="Calibri" panose="020F0502020204030204" pitchFamily="34" charset="0"/>
                        </a:rPr>
                        <a:t>PBO + LET</a:t>
                      </a:r>
                    </a:p>
                  </a:txBody>
                  <a:tcPr marL="121949" marR="121949" marT="60960" marB="60960" anchor="ctr">
                    <a:solidFill>
                      <a:srgbClr val="EC9A1E"/>
                    </a:solidFill>
                  </a:tcPr>
                </a:tc>
                <a:extLst>
                  <a:ext uri="{0D108BD9-81ED-4DB2-BD59-A6C34878D82A}">
                    <a16:rowId xmlns:a16="http://schemas.microsoft.com/office/drawing/2014/main" val="10000"/>
                  </a:ext>
                </a:extLst>
              </a:tr>
              <a:tr h="406400">
                <a:tc>
                  <a:txBody>
                    <a:bodyPr/>
                    <a:lstStyle/>
                    <a:p>
                      <a:r>
                        <a:rPr lang="en-US" sz="1900" dirty="0">
                          <a:latin typeface="+mn-lt"/>
                          <a:cs typeface="Calibri" panose="020F0502020204030204" pitchFamily="34" charset="0"/>
                        </a:rPr>
                        <a:t>Events/n</a:t>
                      </a:r>
                    </a:p>
                  </a:txBody>
                  <a:tcPr marL="121949" marR="121949" marT="60960" marB="60960"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latin typeface="+mn-lt"/>
                          <a:cs typeface="Calibri" panose="020F0502020204030204" pitchFamily="34" charset="0"/>
                        </a:rPr>
                        <a:t>181/334</a:t>
                      </a:r>
                    </a:p>
                  </a:txBody>
                  <a:tcPr marL="121949" marR="121949" marT="60960" marB="60960"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latin typeface="+mn-lt"/>
                          <a:cs typeface="Calibri" panose="020F0502020204030204" pitchFamily="34" charset="0"/>
                        </a:rPr>
                        <a:t>219/334</a:t>
                      </a:r>
                    </a:p>
                  </a:txBody>
                  <a:tcPr marL="121949" marR="121949" marT="60960" marB="60960" anchor="ctr">
                    <a:solidFill>
                      <a:srgbClr val="F2F2F2"/>
                    </a:solidFill>
                  </a:tcPr>
                </a:tc>
                <a:extLst>
                  <a:ext uri="{0D108BD9-81ED-4DB2-BD59-A6C34878D82A}">
                    <a16:rowId xmlns:a16="http://schemas.microsoft.com/office/drawing/2014/main" val="10001"/>
                  </a:ext>
                </a:extLst>
              </a:tr>
              <a:tr h="406400">
                <a:tc>
                  <a:txBody>
                    <a:bodyPr/>
                    <a:lstStyle/>
                    <a:p>
                      <a:r>
                        <a:rPr lang="en-US" sz="1900" dirty="0">
                          <a:latin typeface="+mn-lt"/>
                          <a:cs typeface="Calibri" panose="020F0502020204030204" pitchFamily="34" charset="0"/>
                        </a:rPr>
                        <a:t>Median OS, mo</a:t>
                      </a:r>
                    </a:p>
                  </a:txBody>
                  <a:tcPr marL="121949" marR="121949" marT="60960" marB="60960"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latin typeface="+mn-lt"/>
                          <a:cs typeface="Calibri" panose="020F0502020204030204" pitchFamily="34" charset="0"/>
                        </a:rPr>
                        <a:t>63.9</a:t>
                      </a:r>
                    </a:p>
                  </a:txBody>
                  <a:tcPr marL="121949" marR="121949" marT="60960" marB="60960" anchor="c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latin typeface="+mn-lt"/>
                          <a:cs typeface="Calibri" panose="020F0502020204030204" pitchFamily="34" charset="0"/>
                        </a:rPr>
                        <a:t>51.4</a:t>
                      </a:r>
                    </a:p>
                  </a:txBody>
                  <a:tcPr marL="121949" marR="121949" marT="60960" marB="60960" anchor="ctr">
                    <a:solidFill>
                      <a:srgbClr val="D9D9D9"/>
                    </a:solidFill>
                  </a:tcPr>
                </a:tc>
                <a:extLst>
                  <a:ext uri="{0D108BD9-81ED-4DB2-BD59-A6C34878D82A}">
                    <a16:rowId xmlns:a16="http://schemas.microsoft.com/office/drawing/2014/main" val="10002"/>
                  </a:ext>
                </a:extLst>
              </a:tr>
              <a:tr h="406400">
                <a:tc>
                  <a:txBody>
                    <a:bodyPr/>
                    <a:lstStyle/>
                    <a:p>
                      <a:r>
                        <a:rPr lang="en-US" sz="1900" b="1" i="0" dirty="0">
                          <a:latin typeface="+mn-lt"/>
                          <a:cs typeface="Calibri" panose="020F0502020204030204" pitchFamily="34" charset="0"/>
                        </a:rPr>
                        <a:t>HR (95% CI), P value</a:t>
                      </a:r>
                    </a:p>
                  </a:txBody>
                  <a:tcPr marL="121949" marR="121949" marT="60960" marB="60960" anchor="ctr">
                    <a:solidFill>
                      <a:srgbClr val="F2F2F2"/>
                    </a:solidFill>
                  </a:tcPr>
                </a:tc>
                <a:tc gridSpan="2">
                  <a:txBody>
                    <a:bodyPr/>
                    <a:lstStyle/>
                    <a:p>
                      <a:pPr algn="ctr"/>
                      <a:r>
                        <a:rPr lang="en-US" sz="1900" b="1" i="0" dirty="0">
                          <a:latin typeface="+mn-lt"/>
                          <a:cs typeface="Calibri" panose="020F0502020204030204" pitchFamily="34" charset="0"/>
                        </a:rPr>
                        <a:t>0.76 (0.63-0.93), .004</a:t>
                      </a:r>
                    </a:p>
                  </a:txBody>
                  <a:tcPr marL="121949" marR="121949" marT="60960" marB="60960" anchor="ctr">
                    <a:solidFill>
                      <a:srgbClr val="F2F2F2"/>
                    </a:solidFill>
                  </a:tcPr>
                </a:tc>
                <a:tc hMerge="1">
                  <a:txBody>
                    <a:bodyPr/>
                    <a:lstStyle/>
                    <a:p>
                      <a:pPr algn="ctr"/>
                      <a:endParaRPr lang="en-US" sz="1000">
                        <a:latin typeface="Arial" panose="020B0604020202020204" pitchFamily="34" charset="0"/>
                        <a:cs typeface="Arial" panose="020B0604020202020204" pitchFamily="34" charset="0"/>
                      </a:endParaRPr>
                    </a:p>
                  </a:txBody>
                  <a:tcPr anchor="ctr">
                    <a:solidFill>
                      <a:srgbClr val="F2F2F2"/>
                    </a:solidFill>
                  </a:tcPr>
                </a:tc>
                <a:extLst>
                  <a:ext uri="{0D108BD9-81ED-4DB2-BD59-A6C34878D82A}">
                    <a16:rowId xmlns:a16="http://schemas.microsoft.com/office/drawing/2014/main" val="10003"/>
                  </a:ext>
                </a:extLst>
              </a:tr>
            </a:tbl>
          </a:graphicData>
        </a:graphic>
      </p:graphicFrame>
      <p:sp>
        <p:nvSpPr>
          <p:cNvPr id="9" name="TextBox 12">
            <a:extLst>
              <a:ext uri="{FF2B5EF4-FFF2-40B4-BE49-F238E27FC236}">
                <a16:creationId xmlns:a16="http://schemas.microsoft.com/office/drawing/2014/main" id="{EFDD5529-865D-413F-B55B-8EEF37F916AF}"/>
              </a:ext>
            </a:extLst>
          </p:cNvPr>
          <p:cNvSpPr txBox="1">
            <a:spLocks noChangeArrowheads="1"/>
          </p:cNvSpPr>
          <p:nvPr/>
        </p:nvSpPr>
        <p:spPr bwMode="auto">
          <a:xfrm>
            <a:off x="4610907" y="3521671"/>
            <a:ext cx="1985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r>
              <a:rPr kumimoji="0" lang="en-US" altLang="en-US" sz="1800" b="1" i="0" u="none" strike="noStrike" kern="1200" cap="none" spc="0" normalizeH="0" baseline="0" noProof="0" dirty="0">
                <a:ln>
                  <a:noFill/>
                </a:ln>
                <a:solidFill>
                  <a:srgbClr val="EC9A1E"/>
                </a:solidFill>
                <a:effectLst/>
                <a:uLnTx/>
                <a:uFillTx/>
                <a:latin typeface="Arial" panose="020B0604020202020204" pitchFamily="34" charset="0"/>
                <a:ea typeface="ＭＳ Ｐゴシック" charset="0"/>
                <a:cs typeface="Arial" panose="020B0604020202020204" pitchFamily="34" charset="0"/>
                <a:sym typeface="Arial" panose="020B0604020202020204" pitchFamily="34" charset="0"/>
              </a:rPr>
              <a:t>51.4 mo. (4.3 y)</a:t>
            </a:r>
          </a:p>
        </p:txBody>
      </p:sp>
      <p:sp>
        <p:nvSpPr>
          <p:cNvPr id="10" name="TextBox 9">
            <a:extLst>
              <a:ext uri="{FF2B5EF4-FFF2-40B4-BE49-F238E27FC236}">
                <a16:creationId xmlns:a16="http://schemas.microsoft.com/office/drawing/2014/main" id="{90FE9C03-7A43-43AB-90D7-3C0686558E34}"/>
              </a:ext>
            </a:extLst>
          </p:cNvPr>
          <p:cNvSpPr txBox="1"/>
          <p:nvPr/>
        </p:nvSpPr>
        <p:spPr>
          <a:xfrm>
            <a:off x="3149601" y="6106937"/>
            <a:ext cx="7700433" cy="738417"/>
          </a:xfrm>
          <a:prstGeom prst="rect">
            <a:avLst/>
          </a:prstGeom>
          <a:noFill/>
        </p:spPr>
        <p:txBody>
          <a:bodyPr wrap="square" rtlCol="0" anchor="b">
            <a:norm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41414"/>
                </a:solidFill>
                <a:effectLst/>
                <a:uLnTx/>
                <a:uFillTx/>
                <a:latin typeface="Arial" charset="0"/>
                <a:ea typeface="ＭＳ Ｐゴシック" charset="0"/>
                <a:cs typeface="+mn-cs"/>
              </a:rPr>
              <a:t>Key secondary end point.</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141414"/>
                </a:solidFill>
                <a:effectLst/>
                <a:uLnTx/>
                <a:uFillTx/>
                <a:latin typeface="Arial" charset="0"/>
                <a:ea typeface="ＭＳ Ｐゴシック" charset="0"/>
                <a:cs typeface="+mn-cs"/>
              </a:rPr>
              <a:t>Hortobagyi G. et al. ESMO 2021. Abstract LBA17_PR.</a:t>
            </a: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endParaRPr>
          </a:p>
        </p:txBody>
      </p:sp>
      <p:sp>
        <p:nvSpPr>
          <p:cNvPr id="14" name="TextBox 10">
            <a:extLst>
              <a:ext uri="{FF2B5EF4-FFF2-40B4-BE49-F238E27FC236}">
                <a16:creationId xmlns:a16="http://schemas.microsoft.com/office/drawing/2014/main" id="{AD08FEA5-3AB8-4E0C-82F7-877A1CA8A2B3}"/>
              </a:ext>
            </a:extLst>
          </p:cNvPr>
          <p:cNvSpPr txBox="1">
            <a:spLocks noChangeArrowheads="1"/>
          </p:cNvSpPr>
          <p:nvPr/>
        </p:nvSpPr>
        <p:spPr bwMode="auto">
          <a:xfrm>
            <a:off x="7955856" y="3131371"/>
            <a:ext cx="1961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219140" rtl="0" eaLnBrk="1" fontAlgn="base" latinLnBrk="0" hangingPunct="1">
              <a:lnSpc>
                <a:spcPct val="100000"/>
              </a:lnSpc>
              <a:spcBef>
                <a:spcPct val="0"/>
              </a:spcBef>
              <a:spcAft>
                <a:spcPct val="0"/>
              </a:spcAft>
              <a:buClr>
                <a:srgbClr val="000000"/>
              </a:buClr>
              <a:buSzTx/>
              <a:buFontTx/>
              <a:buNone/>
              <a:tabLst/>
              <a:defRPr/>
            </a:pPr>
            <a:r>
              <a:rPr kumimoji="0" lang="en-US" altLang="en-US" sz="1800" b="1" i="0" u="none" strike="noStrike" kern="1200" cap="none" spc="0" normalizeH="0" baseline="0" noProof="0" dirty="0">
                <a:ln>
                  <a:noFill/>
                </a:ln>
                <a:solidFill>
                  <a:srgbClr val="05416B"/>
                </a:solidFill>
                <a:effectLst/>
                <a:uLnTx/>
                <a:uFillTx/>
                <a:latin typeface="Arial" panose="020B0604020202020204" pitchFamily="34" charset="0"/>
                <a:ea typeface="ＭＳ Ｐゴシック" charset="0"/>
                <a:cs typeface="Arial" panose="020B0604020202020204" pitchFamily="34" charset="0"/>
                <a:sym typeface="Arial" panose="020B0604020202020204" pitchFamily="34" charset="0"/>
              </a:rPr>
              <a:t>63.9 mo. (5.3 y)</a:t>
            </a:r>
          </a:p>
        </p:txBody>
      </p:sp>
      <p:sp>
        <p:nvSpPr>
          <p:cNvPr id="15" name="Title 14">
            <a:extLst>
              <a:ext uri="{FF2B5EF4-FFF2-40B4-BE49-F238E27FC236}">
                <a16:creationId xmlns:a16="http://schemas.microsoft.com/office/drawing/2014/main" id="{3450C25A-CC34-40A1-9E37-C4C0E29F1D3F}"/>
              </a:ext>
            </a:extLst>
          </p:cNvPr>
          <p:cNvSpPr>
            <a:spLocks noGrp="1"/>
          </p:cNvSpPr>
          <p:nvPr>
            <p:ph type="title"/>
          </p:nvPr>
        </p:nvSpPr>
        <p:spPr>
          <a:xfrm>
            <a:off x="0" y="177800"/>
            <a:ext cx="12192000" cy="812800"/>
          </a:xfrm>
        </p:spPr>
        <p:txBody>
          <a:bodyPr>
            <a:normAutofit fontScale="90000"/>
          </a:bodyPr>
          <a:lstStyle/>
          <a:p>
            <a:pPr algn="ctr"/>
            <a:r>
              <a:rPr lang="en-US" altLang="en-US" sz="3600" b="1" dirty="0">
                <a:latin typeface="Arial" panose="020B0604020202020204" pitchFamily="34" charset="0"/>
                <a:cs typeface="Arial" panose="020B0604020202020204" pitchFamily="34" charset="0"/>
                <a:sym typeface="Arial Narrow" panose="020B0606020202030204" pitchFamily="34" charset="0"/>
              </a:rPr>
              <a:t>MONALEESA-2: Letrozole ± Ribociclib – Overall Survival</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5123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Why are there OS differences between the studies?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03"/>
          <a:stretch/>
        </p:blipFill>
        <p:spPr bwMode="auto">
          <a:xfrm>
            <a:off x="389117" y="0"/>
            <a:ext cx="11636574"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66309" y="6500812"/>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Adopted from Claudine Isaacs</a:t>
            </a:r>
          </a:p>
        </p:txBody>
      </p:sp>
      <p:sp>
        <p:nvSpPr>
          <p:cNvPr id="4" name="TextBox 3">
            <a:extLst>
              <a:ext uri="{FF2B5EF4-FFF2-40B4-BE49-F238E27FC236}">
                <a16:creationId xmlns:a16="http://schemas.microsoft.com/office/drawing/2014/main" id="{2453864C-CAC0-5102-3A11-FFDE5457CBB4}"/>
              </a:ext>
            </a:extLst>
          </p:cNvPr>
          <p:cNvSpPr txBox="1"/>
          <p:nvPr/>
        </p:nvSpPr>
        <p:spPr>
          <a:xfrm>
            <a:off x="318655" y="5433959"/>
            <a:ext cx="6096000"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Paloma-2: Missing survival data and were censored at time of  analysis: 13% in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palbo+AI</a:t>
            </a:r>
            <a:r>
              <a:rPr kumimoji="0" lang="en-US" sz="1400" b="0" i="0" u="none" strike="noStrike" kern="1200" cap="none" spc="0" normalizeH="0" baseline="0" noProof="0" dirty="0">
                <a:ln>
                  <a:noFill/>
                </a:ln>
                <a:solidFill>
                  <a:prstClr val="black"/>
                </a:solidFill>
                <a:effectLst/>
                <a:uLnTx/>
                <a:uFillTx/>
                <a:latin typeface="Calibri"/>
                <a:ea typeface="+mn-ea"/>
                <a:cs typeface="+mn-cs"/>
              </a:rPr>
              <a:t> arm vs 21% in control arm. 27% of pts in control arm went on to receive a CDK4/6i (24% received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palbo</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A0DF85D1-18E1-0593-0E3E-CAF67BC5D793}"/>
              </a:ext>
            </a:extLst>
          </p:cNvPr>
          <p:cNvSpPr txBox="1"/>
          <p:nvPr/>
        </p:nvSpPr>
        <p:spPr>
          <a:xfrm>
            <a:off x="3066573" y="1054709"/>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a:t>
            </a:r>
            <a:r>
              <a:rPr lang="en-US" sz="3200" dirty="0" err="1"/>
              <a:t>Kaklamani</a:t>
            </a:r>
            <a:r>
              <a:rPr lang="en-US" sz="3200" dirty="0"/>
              <a:t> —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407368" y="1340768"/>
          <a:ext cx="11449272" cy="4104457"/>
        </p:xfrm>
        <a:graphic>
          <a:graphicData uri="http://schemas.openxmlformats.org/drawingml/2006/table">
            <a:tbl>
              <a:tblPr firstRow="1" bandRow="1">
                <a:tableStyleId>{F2DE63D5-997A-4646-A377-4702673A728D}</a:tableStyleId>
              </a:tblPr>
              <a:tblGrid>
                <a:gridCol w="2376264">
                  <a:extLst>
                    <a:ext uri="{9D8B030D-6E8A-4147-A177-3AD203B41FA5}">
                      <a16:colId xmlns:a16="http://schemas.microsoft.com/office/drawing/2014/main" val="554462400"/>
                    </a:ext>
                  </a:extLst>
                </a:gridCol>
                <a:gridCol w="9073008">
                  <a:extLst>
                    <a:ext uri="{9D8B030D-6E8A-4147-A177-3AD203B41FA5}">
                      <a16:colId xmlns:a16="http://schemas.microsoft.com/office/drawing/2014/main" val="1695023928"/>
                    </a:ext>
                  </a:extLst>
                </a:gridCol>
              </a:tblGrid>
              <a:tr h="1493691">
                <a:tc>
                  <a:txBody>
                    <a:bodyPr/>
                    <a:lstStyle/>
                    <a:p>
                      <a:r>
                        <a:rPr lang="en-US" sz="1600" b="1" dirty="0">
                          <a:solidFill>
                            <a:schemeClr val="tx1"/>
                          </a:solidFill>
                        </a:rPr>
                        <a:t>Advisory Committee and Consulting Agreements</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dirty="0">
                          <a:solidFill>
                            <a:schemeClr val="tx1"/>
                          </a:solidFill>
                        </a:rPr>
                        <a:t>AstraZeneca Pharmaceuticals LP, </a:t>
                      </a:r>
                      <a:r>
                        <a:rPr lang="en-US" sz="1600" b="0" dirty="0" err="1">
                          <a:solidFill>
                            <a:schemeClr val="tx1"/>
                          </a:solidFill>
                        </a:rPr>
                        <a:t>Athenex</a:t>
                      </a:r>
                      <a:r>
                        <a:rPr lang="en-US" sz="1600" b="0" dirty="0">
                          <a:solidFill>
                            <a:schemeClr val="tx1"/>
                          </a:solidFill>
                        </a:rPr>
                        <a:t>, Gilead Sciences Inc, Puma Biotechnology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596591">
                <a:tc>
                  <a:txBody>
                    <a:bodyPr/>
                    <a:lstStyle/>
                    <a:p>
                      <a:r>
                        <a:rPr lang="en-US" sz="1600" b="1" dirty="0">
                          <a:solidFill>
                            <a:schemeClr val="tx1"/>
                          </a:solidFill>
                        </a:rPr>
                        <a:t>Contracted Research</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a:solidFill>
                            <a:schemeClr val="tx1"/>
                          </a:solidFill>
                        </a:rPr>
                        <a:t>Eisai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951952">
                <a:tc>
                  <a:txBody>
                    <a:bodyPr/>
                    <a:lstStyle/>
                    <a:p>
                      <a:r>
                        <a:rPr lang="en-US" sz="16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6953984"/>
                  </a:ext>
                </a:extLst>
              </a:tr>
              <a:tr h="1062223">
                <a:tc>
                  <a:txBody>
                    <a:bodyPr/>
                    <a:lstStyle/>
                    <a:p>
                      <a:r>
                        <a:rPr lang="en-US" sz="1600" b="1" kern="1200" dirty="0">
                          <a:solidFill>
                            <a:schemeClr val="tx1"/>
                          </a:solidFill>
                          <a:effectLst/>
                          <a:latin typeface="+mn-lt"/>
                          <a:ea typeface="+mn-ea"/>
                          <a:cs typeface="+mn-cs"/>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AstraZeneca Pharmaceuticals LP, Daiichi Sankyo Inc, Exact Sciences Corporation, Genentech, a member of the Roche Group, Gilead Sciences Inc, Novartis, Pfizer Inc, </a:t>
                      </a:r>
                      <a:r>
                        <a:rPr lang="en-US" sz="1600" b="0" kern="1200" dirty="0" err="1">
                          <a:solidFill>
                            <a:schemeClr val="tx1"/>
                          </a:solidFill>
                          <a:effectLst/>
                          <a:latin typeface="+mn-lt"/>
                          <a:ea typeface="+mn-ea"/>
                          <a:cs typeface="+mn-cs"/>
                        </a:rPr>
                        <a:t>Seagen</a:t>
                      </a:r>
                      <a:r>
                        <a:rPr lang="en-US" sz="16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937045"/>
                  </a:ext>
                </a:extLst>
              </a:tr>
            </a:tbl>
          </a:graphicData>
        </a:graphic>
      </p:graphicFrame>
    </p:spTree>
    <p:custDataLst>
      <p:tags r:id="rId1"/>
    </p:custDataLst>
    <p:extLst>
      <p:ext uri="{BB962C8B-B14F-4D97-AF65-F5344CB8AC3E}">
        <p14:creationId xmlns:p14="http://schemas.microsoft.com/office/powerpoint/2010/main" val="14764379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988F4-77C7-31BC-C2AF-F0B39588000E}"/>
              </a:ext>
            </a:extLst>
          </p:cNvPr>
          <p:cNvSpPr>
            <a:spLocks noGrp="1"/>
          </p:cNvSpPr>
          <p:nvPr>
            <p:ph type="title"/>
          </p:nvPr>
        </p:nvSpPr>
        <p:spPr>
          <a:xfrm>
            <a:off x="512618" y="12647"/>
            <a:ext cx="10841182" cy="1143054"/>
          </a:xfrm>
        </p:spPr>
        <p:txBody>
          <a:bodyPr>
            <a:normAutofit/>
          </a:bodyPr>
          <a:lstStyle/>
          <a:p>
            <a:pPr algn="ctr"/>
            <a:r>
              <a:rPr lang="en-US" altLang="en-US" sz="3200" b="1" dirty="0">
                <a:latin typeface="Arial" panose="020B0604020202020204" pitchFamily="34" charset="0"/>
                <a:cs typeface="Arial" panose="020B0604020202020204" pitchFamily="34" charset="0"/>
                <a:sym typeface="Arial Narrow" panose="020B0606020202030204" pitchFamily="34" charset="0"/>
              </a:rPr>
              <a:t>MONARCH-3: NSAI ± </a:t>
            </a:r>
            <a:r>
              <a:rPr lang="en-US" altLang="en-US" sz="3200" b="1" dirty="0" err="1">
                <a:latin typeface="Arial" panose="020B0604020202020204" pitchFamily="34" charset="0"/>
                <a:cs typeface="Arial" panose="020B0604020202020204" pitchFamily="34" charset="0"/>
                <a:sym typeface="Arial Narrow" panose="020B0606020202030204" pitchFamily="34" charset="0"/>
              </a:rPr>
              <a:t>Abemaciclib</a:t>
            </a:r>
            <a:r>
              <a:rPr lang="en-US" altLang="en-US" sz="3200" b="1" dirty="0">
                <a:latin typeface="Arial" panose="020B0604020202020204" pitchFamily="34" charset="0"/>
                <a:cs typeface="Arial" panose="020B0604020202020204" pitchFamily="34" charset="0"/>
                <a:sym typeface="Arial Narrow" panose="020B0606020202030204" pitchFamily="34" charset="0"/>
              </a:rPr>
              <a:t> – Overall Survival</a:t>
            </a:r>
            <a:endParaRPr lang="en-US" sz="3200" dirty="0"/>
          </a:p>
        </p:txBody>
      </p:sp>
      <p:pic>
        <p:nvPicPr>
          <p:cNvPr id="5" name="Content Placeholder 4">
            <a:extLst>
              <a:ext uri="{FF2B5EF4-FFF2-40B4-BE49-F238E27FC236}">
                <a16:creationId xmlns:a16="http://schemas.microsoft.com/office/drawing/2014/main" id="{B833B452-AF8E-B416-7E99-4011F3B317F8}"/>
              </a:ext>
            </a:extLst>
          </p:cNvPr>
          <p:cNvPicPr>
            <a:picLocks noGrp="1" noChangeAspect="1"/>
          </p:cNvPicPr>
          <p:nvPr>
            <p:ph idx="1"/>
          </p:nvPr>
        </p:nvPicPr>
        <p:blipFill>
          <a:blip r:embed="rId2"/>
          <a:stretch>
            <a:fillRect/>
          </a:stretch>
        </p:blipFill>
        <p:spPr>
          <a:xfrm>
            <a:off x="627491" y="965200"/>
            <a:ext cx="10937015" cy="5273659"/>
          </a:xfrm>
          <a:prstGeom prst="rect">
            <a:avLst/>
          </a:prstGeom>
        </p:spPr>
      </p:pic>
      <p:sp>
        <p:nvSpPr>
          <p:cNvPr id="6" name="TextBox 5">
            <a:extLst>
              <a:ext uri="{FF2B5EF4-FFF2-40B4-BE49-F238E27FC236}">
                <a16:creationId xmlns:a16="http://schemas.microsoft.com/office/drawing/2014/main" id="{5238AD7C-3DBE-2BB7-C960-D0D4EFBF8DA1}"/>
              </a:ext>
            </a:extLst>
          </p:cNvPr>
          <p:cNvSpPr txBox="1"/>
          <p:nvPr/>
        </p:nvSpPr>
        <p:spPr>
          <a:xfrm>
            <a:off x="2245783" y="6106937"/>
            <a:ext cx="7700433" cy="738417"/>
          </a:xfrm>
          <a:prstGeom prst="rect">
            <a:avLst/>
          </a:prstGeom>
          <a:noFill/>
        </p:spPr>
        <p:txBody>
          <a:bodyPr wrap="square" rtlCol="0" anchor="b">
            <a:norm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41414"/>
                </a:solidFill>
                <a:effectLst/>
                <a:uLnTx/>
                <a:uFillTx/>
                <a:latin typeface="Arial" charset="0"/>
                <a:ea typeface="ＭＳ Ｐゴシック" charset="0"/>
                <a:cs typeface="+mn-cs"/>
              </a:rPr>
              <a:t>Key secondary end point.</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err="1">
                <a:ln>
                  <a:noFill/>
                </a:ln>
                <a:solidFill>
                  <a:srgbClr val="141414"/>
                </a:solidFill>
                <a:effectLst/>
                <a:uLnTx/>
                <a:uFillTx/>
                <a:latin typeface="Arial" charset="0"/>
                <a:ea typeface="ＭＳ Ｐゴシック" charset="0"/>
                <a:cs typeface="+mn-cs"/>
              </a:rPr>
              <a:t>Goetz</a:t>
            </a:r>
            <a:r>
              <a:rPr kumimoji="0" lang="da-DK" sz="1600" b="0" i="0" u="none" strike="noStrike" kern="1200" cap="none" spc="0" normalizeH="0" baseline="0" noProof="0" dirty="0">
                <a:ln>
                  <a:noFill/>
                </a:ln>
                <a:solidFill>
                  <a:srgbClr val="141414"/>
                </a:solidFill>
                <a:effectLst/>
                <a:uLnTx/>
                <a:uFillTx/>
                <a:latin typeface="Arial" charset="0"/>
                <a:ea typeface="ＭＳ Ｐゴシック" charset="0"/>
                <a:cs typeface="+mn-cs"/>
              </a:rPr>
              <a:t> M. et al. ESMO 2022. Abstract LBA15</a:t>
            </a:r>
            <a:endParaRPr kumimoji="0" lang="en-US" sz="1600" b="0" i="0" u="none" strike="noStrike" kern="1200" cap="none" spc="0" normalizeH="0" baseline="0" noProof="0" dirty="0">
              <a:ln>
                <a:noFill/>
              </a:ln>
              <a:solidFill>
                <a:srgbClr val="000000"/>
              </a:solidFill>
              <a:effectLst/>
              <a:uLnTx/>
              <a:uFillTx/>
              <a:latin typeface="Arial"/>
              <a:ea typeface="ＭＳ Ｐゴシック" charset="0"/>
              <a:cs typeface="Calibri" panose="020F0502020204030204" pitchFamily="34" charset="0"/>
            </a:endParaRPr>
          </a:p>
        </p:txBody>
      </p:sp>
    </p:spTree>
    <p:extLst>
      <p:ext uri="{BB962C8B-B14F-4D97-AF65-F5344CB8AC3E}">
        <p14:creationId xmlns:p14="http://schemas.microsoft.com/office/powerpoint/2010/main" val="1485546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B8C4-6F21-B243-8511-D009F41556D8}"/>
              </a:ext>
            </a:extLst>
          </p:cNvPr>
          <p:cNvSpPr>
            <a:spLocks noGrp="1"/>
          </p:cNvSpPr>
          <p:nvPr>
            <p:ph type="title"/>
          </p:nvPr>
        </p:nvSpPr>
        <p:spPr>
          <a:xfrm>
            <a:off x="671944" y="22835"/>
            <a:ext cx="10972800" cy="1097280"/>
          </a:xfrm>
        </p:spPr>
        <p:txBody>
          <a:bodyPr vert="horz" lIns="91440" tIns="45720" rIns="91440" bIns="45720" rtlCol="0" anchor="ctr">
            <a:normAutofit/>
          </a:bodyPr>
          <a:lstStyle/>
          <a:p>
            <a:pPr algn="ctr"/>
            <a:r>
              <a:rPr lang="en-US" dirty="0"/>
              <a:t>Schema</a:t>
            </a:r>
            <a:endParaRPr lang="en-US" b="1" dirty="0"/>
          </a:p>
        </p:txBody>
      </p:sp>
      <p:cxnSp>
        <p:nvCxnSpPr>
          <p:cNvPr id="24" name="Straight Arrow Connector 23">
            <a:extLst>
              <a:ext uri="{FF2B5EF4-FFF2-40B4-BE49-F238E27FC236}">
                <a16:creationId xmlns:a16="http://schemas.microsoft.com/office/drawing/2014/main" id="{D42E9261-908A-DE41-B32E-2C45CF770EB4}"/>
              </a:ext>
            </a:extLst>
          </p:cNvPr>
          <p:cNvCxnSpPr>
            <a:cxnSpLocks/>
          </p:cNvCxnSpPr>
          <p:nvPr/>
        </p:nvCxnSpPr>
        <p:spPr>
          <a:xfrm flipV="1">
            <a:off x="5244036" y="2612936"/>
            <a:ext cx="867272" cy="548640"/>
          </a:xfrm>
          <a:prstGeom prst="straightConnector1">
            <a:avLst/>
          </a:prstGeom>
          <a:ln w="76200">
            <a:solidFill>
              <a:srgbClr val="075A4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DE7DF76-E60D-E14C-B04F-65F6FACA5A08}"/>
              </a:ext>
            </a:extLst>
          </p:cNvPr>
          <p:cNvCxnSpPr>
            <a:cxnSpLocks/>
          </p:cNvCxnSpPr>
          <p:nvPr/>
        </p:nvCxnSpPr>
        <p:spPr>
          <a:xfrm>
            <a:off x="5257554" y="3482423"/>
            <a:ext cx="867272" cy="546685"/>
          </a:xfrm>
          <a:prstGeom prst="straightConnector1">
            <a:avLst/>
          </a:prstGeom>
          <a:ln w="76200">
            <a:solidFill>
              <a:srgbClr val="075A43"/>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83A6540-44D4-B94D-ABEC-AEFF84D1EE5D}"/>
              </a:ext>
            </a:extLst>
          </p:cNvPr>
          <p:cNvSpPr txBox="1"/>
          <p:nvPr/>
        </p:nvSpPr>
        <p:spPr>
          <a:xfrm>
            <a:off x="6180561" y="2327622"/>
            <a:ext cx="2377038" cy="923330"/>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Arm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Ribociclib + Switch Endocrine Therapy*</a:t>
            </a:r>
          </a:p>
        </p:txBody>
      </p:sp>
      <p:sp>
        <p:nvSpPr>
          <p:cNvPr id="35" name="TextBox 34">
            <a:extLst>
              <a:ext uri="{FF2B5EF4-FFF2-40B4-BE49-F238E27FC236}">
                <a16:creationId xmlns:a16="http://schemas.microsoft.com/office/drawing/2014/main" id="{5859B2A7-B372-AA40-9724-791A0D7A29EC}"/>
              </a:ext>
            </a:extLst>
          </p:cNvPr>
          <p:cNvSpPr txBox="1"/>
          <p:nvPr/>
        </p:nvSpPr>
        <p:spPr>
          <a:xfrm>
            <a:off x="6168006" y="3622116"/>
            <a:ext cx="2389593" cy="923330"/>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Arm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Placebo + Switch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Endocrine Therapy* </a:t>
            </a:r>
          </a:p>
        </p:txBody>
      </p:sp>
      <p:sp>
        <p:nvSpPr>
          <p:cNvPr id="5" name="Rectángulo 4">
            <a:extLst>
              <a:ext uri="{FF2B5EF4-FFF2-40B4-BE49-F238E27FC236}">
                <a16:creationId xmlns:a16="http://schemas.microsoft.com/office/drawing/2014/main" id="{09BE2907-2259-6C4C-B574-1E9B64E35066}"/>
              </a:ext>
            </a:extLst>
          </p:cNvPr>
          <p:cNvSpPr/>
          <p:nvPr/>
        </p:nvSpPr>
        <p:spPr>
          <a:xfrm>
            <a:off x="408823" y="1323916"/>
            <a:ext cx="4842874" cy="3968796"/>
          </a:xfrm>
          <a:prstGeom prst="rect">
            <a:avLst/>
          </a:prstGeom>
          <a:noFill/>
          <a:ln w="28575">
            <a:solidFill>
              <a:srgbClr val="192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Key Entry Criteria</a:t>
            </a: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Men or Women age </a:t>
            </a:r>
            <a:r>
              <a:rPr kumimoji="0" lang="en-US" sz="1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18 </a:t>
            </a:r>
            <a:r>
              <a:rPr kumimoji="0" lang="en-U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yrs</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ER and/or PR </a:t>
            </a:r>
            <a:r>
              <a:rPr kumimoji="0" lang="en-US" sz="1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 HER2- MBC</a:t>
            </a: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Progression on ET + any CDK 4/6 inhibitor</a:t>
            </a: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&lt;</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 line of chemotherapy for MBC</a:t>
            </a: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Measurable</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or</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non-</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measurable</a:t>
            </a:r>
            <a:endPar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PS 0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or</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a:t>
            </a: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Postmenopausal</a:t>
            </a:r>
            <a:endPar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742950" marR="0" lvl="1"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GnRH</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agonist</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allowed</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if</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premenopausal</a:t>
            </a:r>
            <a:endPar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19431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Stable</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brain</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metastases</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 sz="1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allowed</a:t>
            </a:r>
            <a:endParaRPr kumimoji="0" lang="es-E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5176B6BD-732A-4127-A3EB-2FA5BC322401}"/>
              </a:ext>
            </a:extLst>
          </p:cNvPr>
          <p:cNvSpPr txBox="1"/>
          <p:nvPr/>
        </p:nvSpPr>
        <p:spPr>
          <a:xfrm>
            <a:off x="33453" y="5663577"/>
            <a:ext cx="11932373" cy="492443"/>
          </a:xfrm>
          <a:prstGeom prst="rect">
            <a:avLst/>
          </a:prstGeom>
          <a:noFill/>
          <a:ln>
            <a:noFill/>
          </a:ln>
        </p:spPr>
        <p:txBody>
          <a:bodyPr wrap="square" rtlCol="0">
            <a:spAutoFit/>
          </a:bodyPr>
          <a:lstStyle/>
          <a:p>
            <a:pPr marL="2857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Fulvestrant as endocrine therapy in pts with progression on a prior aromatase inhibitor for MBC and no prior fulvestrant; Protocol amended to allow exemestane as endocrine therapy if progression on prior fulvestrant (September 2018); Ribociclib 600 mg administered 3 weeks on/1 week off</a:t>
            </a:r>
          </a:p>
        </p:txBody>
      </p:sp>
      <p:sp>
        <p:nvSpPr>
          <p:cNvPr id="32" name="TextBox 31">
            <a:extLst>
              <a:ext uri="{FF2B5EF4-FFF2-40B4-BE49-F238E27FC236}">
                <a16:creationId xmlns:a16="http://schemas.microsoft.com/office/drawing/2014/main" id="{502200CA-523B-1A4D-8315-44459795AEF5}"/>
              </a:ext>
            </a:extLst>
          </p:cNvPr>
          <p:cNvSpPr txBox="1"/>
          <p:nvPr/>
        </p:nvSpPr>
        <p:spPr>
          <a:xfrm>
            <a:off x="5422457" y="3123193"/>
            <a:ext cx="518091" cy="369332"/>
          </a:xfrm>
          <a:prstGeom prst="rect">
            <a:avLst/>
          </a:prstGeom>
          <a:noFill/>
          <a:ln w="2857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A43"/>
                </a:solidFill>
                <a:effectLst/>
                <a:uLnTx/>
                <a:uFillTx/>
                <a:latin typeface="Arial" panose="020B0604020202020204"/>
                <a:ea typeface="+mn-ea"/>
                <a:cs typeface="+mn-cs"/>
              </a:rPr>
              <a:t>1:1</a:t>
            </a:r>
          </a:p>
        </p:txBody>
      </p:sp>
      <p:sp>
        <p:nvSpPr>
          <p:cNvPr id="13" name="TextBox 12">
            <a:extLst>
              <a:ext uri="{FF2B5EF4-FFF2-40B4-BE49-F238E27FC236}">
                <a16:creationId xmlns:a16="http://schemas.microsoft.com/office/drawing/2014/main" id="{BB6156EC-DA74-E944-ACAD-497EA205BA4D}"/>
              </a:ext>
            </a:extLst>
          </p:cNvPr>
          <p:cNvSpPr txBox="1"/>
          <p:nvPr/>
        </p:nvSpPr>
        <p:spPr>
          <a:xfrm>
            <a:off x="5253326" y="4167690"/>
            <a:ext cx="870751" cy="369332"/>
          </a:xfrm>
          <a:prstGeom prst="rect">
            <a:avLst/>
          </a:prstGeom>
          <a:noFill/>
          <a:ln w="2857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A43"/>
                </a:solidFill>
                <a:effectLst/>
                <a:uLnTx/>
                <a:uFillTx/>
                <a:latin typeface="Arial" panose="020B0604020202020204"/>
                <a:ea typeface="+mn-ea"/>
                <a:cs typeface="+mn-cs"/>
              </a:rPr>
              <a:t>N=120</a:t>
            </a:r>
          </a:p>
        </p:txBody>
      </p:sp>
      <p:sp>
        <p:nvSpPr>
          <p:cNvPr id="14" name="Rectángulo 4">
            <a:extLst>
              <a:ext uri="{FF2B5EF4-FFF2-40B4-BE49-F238E27FC236}">
                <a16:creationId xmlns:a16="http://schemas.microsoft.com/office/drawing/2014/main" id="{DEFF92E8-F9E1-EA40-AA11-B770A944826A}"/>
              </a:ext>
            </a:extLst>
          </p:cNvPr>
          <p:cNvSpPr/>
          <p:nvPr/>
        </p:nvSpPr>
        <p:spPr>
          <a:xfrm>
            <a:off x="8784745" y="1356156"/>
            <a:ext cx="3181081" cy="393655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Primary Endpoint</a:t>
            </a:r>
          </a:p>
          <a:p>
            <a:pPr marL="37719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Progression free survival</a:t>
            </a:r>
          </a:p>
          <a:p>
            <a:pPr marL="83439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Locally assessed per RECIST 1.1</a:t>
            </a:r>
          </a:p>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Secondary Endpoints</a:t>
            </a:r>
          </a:p>
          <a:p>
            <a:pPr marL="37719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Overall response rate</a:t>
            </a:r>
          </a:p>
          <a:p>
            <a:pPr marL="37719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Clinical benefit rate</a:t>
            </a:r>
          </a:p>
          <a:p>
            <a:pPr marL="37719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Safety</a:t>
            </a:r>
          </a:p>
          <a:p>
            <a:pPr marL="37719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Tumor and blood markers, including circulating tumor DNA</a:t>
            </a:r>
          </a:p>
        </p:txBody>
      </p:sp>
      <p:sp>
        <p:nvSpPr>
          <p:cNvPr id="21" name="Text Placeholder 5">
            <a:extLst>
              <a:ext uri="{FF2B5EF4-FFF2-40B4-BE49-F238E27FC236}">
                <a16:creationId xmlns:a16="http://schemas.microsoft.com/office/drawing/2014/main" id="{3C5132B5-F6ED-B04E-BA0E-D9DDE07C4D7C}"/>
              </a:ext>
            </a:extLst>
          </p:cNvPr>
          <p:cNvSpPr txBox="1">
            <a:spLocks/>
          </p:cNvSpPr>
          <p:nvPr/>
        </p:nvSpPr>
        <p:spPr>
          <a:xfrm>
            <a:off x="3368040" y="6493803"/>
            <a:ext cx="4058674"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76A9"/>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Kevin Kalinsky, MD, MS</a:t>
            </a:r>
          </a:p>
        </p:txBody>
      </p:sp>
    </p:spTree>
    <p:extLst>
      <p:ext uri="{BB962C8B-B14F-4D97-AF65-F5344CB8AC3E}">
        <p14:creationId xmlns:p14="http://schemas.microsoft.com/office/powerpoint/2010/main" val="1071290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2BFF9EB-52BD-47D1-AAE8-98C84F7FCBD5}"/>
              </a:ext>
            </a:extLst>
          </p:cNvPr>
          <p:cNvGraphicFramePr>
            <a:graphicFrameLocks noGrp="1"/>
          </p:cNvGraphicFramePr>
          <p:nvPr/>
        </p:nvGraphicFramePr>
        <p:xfrm>
          <a:off x="344377" y="836327"/>
          <a:ext cx="5586984" cy="4861560"/>
        </p:xfrm>
        <a:graphic>
          <a:graphicData uri="http://schemas.openxmlformats.org/drawingml/2006/table">
            <a:tbl>
              <a:tblPr firstRow="1" bandRow="1">
                <a:tableStyleId>{6E25E649-3F16-4E02-A733-19D2CDBF48F0}</a:tableStyleId>
              </a:tblPr>
              <a:tblGrid>
                <a:gridCol w="3284612">
                  <a:extLst>
                    <a:ext uri="{9D8B030D-6E8A-4147-A177-3AD203B41FA5}">
                      <a16:colId xmlns:a16="http://schemas.microsoft.com/office/drawing/2014/main" val="124576450"/>
                    </a:ext>
                  </a:extLst>
                </a:gridCol>
                <a:gridCol w="1151186">
                  <a:extLst>
                    <a:ext uri="{9D8B030D-6E8A-4147-A177-3AD203B41FA5}">
                      <a16:colId xmlns:a16="http://schemas.microsoft.com/office/drawing/2014/main" val="2296479947"/>
                    </a:ext>
                  </a:extLst>
                </a:gridCol>
                <a:gridCol w="1151186">
                  <a:extLst>
                    <a:ext uri="{9D8B030D-6E8A-4147-A177-3AD203B41FA5}">
                      <a16:colId xmlns:a16="http://schemas.microsoft.com/office/drawing/2014/main" val="20001"/>
                    </a:ext>
                  </a:extLst>
                </a:gridCol>
              </a:tblGrid>
              <a:tr h="497990">
                <a:tc>
                  <a:txBody>
                    <a:bodyPr/>
                    <a:lstStyle/>
                    <a:p>
                      <a:pPr>
                        <a:spcBef>
                          <a:spcPts val="0"/>
                        </a:spcBef>
                      </a:pPr>
                      <a:endParaRPr lang="en-US" sz="1300" dirty="0">
                        <a:solidFill>
                          <a:schemeClr val="bg1"/>
                        </a:solidFill>
                        <a:latin typeface="+mn-lt"/>
                        <a:cs typeface="Arial" panose="020B0604020202020204" pitchFamily="34" charset="0"/>
                      </a:endParaRPr>
                    </a:p>
                  </a:txBody>
                  <a:tcPr>
                    <a:noFill/>
                  </a:tcPr>
                </a:tc>
                <a:tc>
                  <a:txBody>
                    <a:bodyPr/>
                    <a:lstStyle/>
                    <a:p>
                      <a:pPr marL="0" algn="ctr" defTabSz="914400" rtl="0" eaLnBrk="1" latinLnBrk="0" hangingPunct="1">
                        <a:spcBef>
                          <a:spcPts val="0"/>
                        </a:spcBef>
                      </a:pPr>
                      <a:r>
                        <a:rPr lang="en-US" sz="1400" kern="1200" dirty="0">
                          <a:solidFill>
                            <a:schemeClr val="bg1"/>
                          </a:solidFill>
                        </a:rPr>
                        <a:t>Placebo</a:t>
                      </a:r>
                    </a:p>
                    <a:p>
                      <a:pPr marL="0" algn="ctr" defTabSz="914400" rtl="0" eaLnBrk="1" latinLnBrk="0" hangingPunct="1">
                        <a:spcBef>
                          <a:spcPts val="0"/>
                        </a:spcBef>
                      </a:pPr>
                      <a:r>
                        <a:rPr lang="en-US" sz="1400" kern="1200" dirty="0">
                          <a:solidFill>
                            <a:schemeClr val="bg1"/>
                          </a:solidFill>
                        </a:rPr>
                        <a:t>(n=59) </a:t>
                      </a:r>
                      <a:endParaRPr lang="en-US" sz="1400" b="1" kern="1200" dirty="0">
                        <a:solidFill>
                          <a:schemeClr val="bg1"/>
                        </a:solidFill>
                        <a:latin typeface="+mn-lt"/>
                        <a:ea typeface="+mn-ea"/>
                        <a:cs typeface="Arial" panose="020B0604020202020204" pitchFamily="34" charset="0"/>
                      </a:endParaRPr>
                    </a:p>
                  </a:txBody>
                  <a:tcPr anchor="ctr">
                    <a:solidFill>
                      <a:srgbClr val="C00000"/>
                    </a:solidFill>
                  </a:tcPr>
                </a:tc>
                <a:tc>
                  <a:txBody>
                    <a:bodyPr/>
                    <a:lstStyle/>
                    <a:p>
                      <a:pPr algn="ctr">
                        <a:spcBef>
                          <a:spcPts val="0"/>
                        </a:spcBef>
                      </a:pPr>
                      <a:r>
                        <a:rPr lang="en-US" sz="1400" dirty="0">
                          <a:solidFill>
                            <a:schemeClr val="bg1"/>
                          </a:solidFill>
                        </a:rPr>
                        <a:t>Ribociclib (n=60) </a:t>
                      </a:r>
                      <a:endParaRPr lang="en-US" sz="1400" dirty="0">
                        <a:solidFill>
                          <a:schemeClr val="bg1"/>
                        </a:solidFill>
                        <a:latin typeface="+mn-lt"/>
                        <a:cs typeface="Arial" panose="020B0604020202020204" pitchFamily="34" charset="0"/>
                      </a:endParaRPr>
                    </a:p>
                  </a:txBody>
                  <a:tcPr anchor="ctr">
                    <a:solidFill>
                      <a:srgbClr val="003387"/>
                    </a:solidFill>
                  </a:tcPr>
                </a:tc>
                <a:extLst>
                  <a:ext uri="{0D108BD9-81ED-4DB2-BD59-A6C34878D82A}">
                    <a16:rowId xmlns:a16="http://schemas.microsoft.com/office/drawing/2014/main" val="10000"/>
                  </a:ext>
                </a:extLst>
              </a:tr>
              <a:tr h="289560">
                <a:tc>
                  <a:txBody>
                    <a:bodyPr/>
                    <a:lstStyle/>
                    <a:p>
                      <a:pPr marL="0" lvl="2" indent="0">
                        <a:lnSpc>
                          <a:spcPct val="100000"/>
                        </a:lnSpc>
                        <a:spcBef>
                          <a:spcPts val="300"/>
                        </a:spcBef>
                      </a:pPr>
                      <a:r>
                        <a:rPr lang="en-US" sz="1300" b="1" baseline="0" dirty="0">
                          <a:solidFill>
                            <a:srgbClr val="002557"/>
                          </a:solidFill>
                        </a:rPr>
                        <a:t>Female - no. (%)</a:t>
                      </a:r>
                      <a:endParaRPr lang="en-US" sz="1300" b="1"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r>
                        <a:rPr lang="en-US" sz="1300" baseline="0" dirty="0">
                          <a:solidFill>
                            <a:srgbClr val="002557"/>
                          </a:solidFill>
                        </a:rPr>
                        <a:t>58 (99%)</a:t>
                      </a:r>
                      <a:endParaRPr lang="en-US" sz="1300" baseline="0" dirty="0">
                        <a:solidFill>
                          <a:srgbClr val="002557"/>
                        </a:solidFill>
                        <a:latin typeface="+mn-lt"/>
                        <a:cs typeface="Arial" panose="020B0604020202020204" pitchFamily="34" charset="0"/>
                      </a:endParaRPr>
                    </a:p>
                  </a:txBody>
                  <a:tcPr anchor="ctr"/>
                </a:tc>
                <a:tc>
                  <a:txBody>
                    <a:bodyPr/>
                    <a:lstStyle/>
                    <a:p>
                      <a:pPr marL="0" lvl="1" indent="0" algn="ctr">
                        <a:lnSpc>
                          <a:spcPct val="100000"/>
                        </a:lnSpc>
                        <a:spcBef>
                          <a:spcPts val="300"/>
                        </a:spcBef>
                      </a:pPr>
                      <a:r>
                        <a:rPr lang="en-US" sz="1300" baseline="0" dirty="0">
                          <a:solidFill>
                            <a:srgbClr val="002557"/>
                          </a:solidFill>
                        </a:rPr>
                        <a:t>60 (100%)</a:t>
                      </a:r>
                      <a:endParaRPr lang="en-US" sz="130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10001"/>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Median age – years (IQR)</a:t>
                      </a:r>
                      <a:endParaRPr lang="en-US" sz="1300" b="1" i="0"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r>
                        <a:rPr lang="en-US" sz="1300" baseline="0" dirty="0">
                          <a:solidFill>
                            <a:srgbClr val="002557"/>
                          </a:solidFill>
                        </a:rPr>
                        <a:t>59 (52-65)</a:t>
                      </a:r>
                      <a:endParaRPr lang="en-US" sz="1300" b="0"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 55 (48-67)</a:t>
                      </a: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1026684984"/>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Race or ethnic group – no. (%)</a:t>
                      </a:r>
                      <a:endParaRPr lang="en-US" sz="1300" b="1" i="0"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endParaRPr lang="en-US" sz="1300" b="0"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52444437"/>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White</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42 (71%)</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46 (77%)</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644748727"/>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Black</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8 (14%)</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5 (8%)</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386044083"/>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Asian</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2 (3%)</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5 (8%)</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733246431"/>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Other or not specified</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7 (12%)</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 (7%)</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267462556"/>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ECOG PS – no. (%)</a:t>
                      </a:r>
                      <a:endParaRPr lang="en-US" sz="1300" b="1" i="0"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endParaRPr lang="en-US" sz="1300" b="0"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3130942877"/>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0</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38 (64%)</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40 (67%)</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520927311"/>
                  </a:ext>
                </a:extLst>
              </a:tr>
              <a:tr h="289560">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1</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a:ln>
                            <a:noFill/>
                          </a:ln>
                          <a:solidFill>
                            <a:srgbClr val="002557"/>
                          </a:solidFill>
                          <a:effectLst/>
                          <a:uLnTx/>
                          <a:uFillTx/>
                        </a:rPr>
                        <a:t>21 (36%)</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20 (33%)</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835212316"/>
                  </a:ext>
                </a:extLst>
              </a:tr>
              <a:tr h="289560">
                <a:tc>
                  <a:txBody>
                    <a:bodyPr/>
                    <a:lstStyle/>
                    <a:p>
                      <a:pPr marL="0" lvl="2" indent="0">
                        <a:lnSpc>
                          <a:spcPct val="100000"/>
                        </a:lnSpc>
                        <a:spcBef>
                          <a:spcPts val="300"/>
                        </a:spcBef>
                      </a:pPr>
                      <a:r>
                        <a:rPr lang="en-US" sz="1300" b="1" kern="1200" baseline="0" dirty="0">
                          <a:solidFill>
                            <a:srgbClr val="002557"/>
                          </a:solidFill>
                        </a:rPr>
                        <a:t>De Novo Metastasis at </a:t>
                      </a:r>
                      <a:r>
                        <a:rPr lang="en-US" sz="1300" b="1" kern="1200" baseline="0" dirty="0" err="1">
                          <a:solidFill>
                            <a:srgbClr val="002557"/>
                          </a:solidFill>
                        </a:rPr>
                        <a:t>Dx</a:t>
                      </a:r>
                      <a:r>
                        <a:rPr lang="en-US" sz="1300" b="1" kern="1200" baseline="0" dirty="0">
                          <a:solidFill>
                            <a:srgbClr val="002557"/>
                          </a:solidFill>
                        </a:rPr>
                        <a:t> - </a:t>
                      </a:r>
                      <a:r>
                        <a:rPr lang="en-US" sz="1300" b="1" baseline="0" dirty="0">
                          <a:solidFill>
                            <a:srgbClr val="002557"/>
                          </a:solidFill>
                        </a:rPr>
                        <a:t>no. (%)</a:t>
                      </a:r>
                      <a:r>
                        <a:rPr lang="en-US" sz="1300" b="1" baseline="30000" dirty="0">
                          <a:solidFill>
                            <a:srgbClr val="002557"/>
                          </a:solidFill>
                        </a:rPr>
                        <a:t>***</a:t>
                      </a:r>
                      <a:endParaRPr lang="en-US" sz="1300" b="1" kern="1200" baseline="0" dirty="0">
                        <a:solidFill>
                          <a:srgbClr val="002557"/>
                        </a:solidFill>
                        <a:latin typeface="+mn-lt"/>
                        <a:ea typeface="+mn-ea"/>
                        <a:cs typeface="+mn-cs"/>
                      </a:endParaRPr>
                    </a:p>
                  </a:txBody>
                  <a:tcPr/>
                </a:tc>
                <a:tc>
                  <a:txBody>
                    <a:bodyPr/>
                    <a:lstStyle/>
                    <a:p>
                      <a:pPr marL="0" indent="0" algn="ctr">
                        <a:spcBef>
                          <a:spcPts val="0"/>
                        </a:spcBef>
                        <a:buFont typeface="Arial" panose="020B0604020202020204" pitchFamily="34" charset="0"/>
                        <a:buNone/>
                      </a:pPr>
                      <a:r>
                        <a:rPr lang="en-US" sz="1300" baseline="0" dirty="0">
                          <a:solidFill>
                            <a:srgbClr val="002557"/>
                          </a:solidFill>
                        </a:rPr>
                        <a:t>32 (54%)</a:t>
                      </a:r>
                      <a:endParaRPr lang="en-US" sz="1300" baseline="0" dirty="0">
                        <a:solidFill>
                          <a:srgbClr val="002557"/>
                        </a:solidFill>
                        <a:latin typeface="+mn-lt"/>
                        <a:cs typeface="Arial" panose="020B0604020202020204" pitchFamily="34" charset="0"/>
                      </a:endParaRPr>
                    </a:p>
                  </a:txBody>
                  <a:tcPr anchor="ctr"/>
                </a:tc>
                <a:tc>
                  <a:txBody>
                    <a:bodyPr/>
                    <a:lstStyle/>
                    <a:p>
                      <a:pPr marL="0" lvl="1" indent="0" algn="ctr">
                        <a:lnSpc>
                          <a:spcPct val="100000"/>
                        </a:lnSpc>
                        <a:spcBef>
                          <a:spcPts val="300"/>
                        </a:spcBef>
                      </a:pPr>
                      <a:r>
                        <a:rPr lang="en-US" sz="1300" baseline="0" dirty="0">
                          <a:solidFill>
                            <a:srgbClr val="002557"/>
                          </a:solidFill>
                        </a:rPr>
                        <a:t>21 (35%)</a:t>
                      </a:r>
                      <a:endParaRPr lang="en-US" sz="130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3862088171"/>
                  </a:ext>
                </a:extLst>
              </a:tr>
              <a:tr h="289560">
                <a:tc>
                  <a:txBody>
                    <a:bodyPr/>
                    <a:lstStyle/>
                    <a:p>
                      <a:pPr marL="0" lvl="2" indent="0">
                        <a:lnSpc>
                          <a:spcPct val="100000"/>
                        </a:lnSpc>
                        <a:spcBef>
                          <a:spcPts val="300"/>
                        </a:spcBef>
                      </a:pPr>
                      <a:r>
                        <a:rPr lang="en-US" sz="1300" b="1" kern="1200" baseline="0" dirty="0">
                          <a:solidFill>
                            <a:srgbClr val="002557"/>
                          </a:solidFill>
                          <a:latin typeface="+mn-lt"/>
                          <a:ea typeface="+mn-ea"/>
                          <a:cs typeface="+mn-cs"/>
                        </a:rPr>
                        <a:t>Visceral Metastasis – no. (%)</a:t>
                      </a:r>
                    </a:p>
                  </a:txBody>
                  <a:tcPr/>
                </a:tc>
                <a:tc>
                  <a:txBody>
                    <a:bodyPr/>
                    <a:lstStyle/>
                    <a:p>
                      <a:pPr marL="0" indent="0" algn="ctr">
                        <a:spcBef>
                          <a:spcPts val="0"/>
                        </a:spcBef>
                        <a:buFont typeface="Arial" panose="020B0604020202020204" pitchFamily="34" charset="0"/>
                        <a:buNone/>
                      </a:pPr>
                      <a:r>
                        <a:rPr lang="en-US" sz="1300" baseline="0" dirty="0">
                          <a:solidFill>
                            <a:srgbClr val="002557"/>
                          </a:solidFill>
                        </a:rPr>
                        <a:t>35 (59%)</a:t>
                      </a:r>
                      <a:endParaRPr lang="en-US" sz="1300" baseline="0" dirty="0">
                        <a:solidFill>
                          <a:srgbClr val="002557"/>
                        </a:solidFill>
                        <a:latin typeface="+mn-lt"/>
                        <a:cs typeface="Arial" panose="020B0604020202020204" pitchFamily="34" charset="0"/>
                      </a:endParaRPr>
                    </a:p>
                  </a:txBody>
                  <a:tcPr anchor="ctr"/>
                </a:tc>
                <a:tc>
                  <a:txBody>
                    <a:bodyPr/>
                    <a:lstStyle/>
                    <a:p>
                      <a:pPr marL="0" lvl="1" indent="0" algn="ctr">
                        <a:lnSpc>
                          <a:spcPct val="100000"/>
                        </a:lnSpc>
                        <a:spcBef>
                          <a:spcPts val="300"/>
                        </a:spcBef>
                      </a:pPr>
                      <a:r>
                        <a:rPr lang="en-US" sz="1300" baseline="0" dirty="0">
                          <a:solidFill>
                            <a:srgbClr val="002557"/>
                          </a:solidFill>
                        </a:rPr>
                        <a:t>36 (60%)</a:t>
                      </a:r>
                      <a:endParaRPr lang="en-US" sz="130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2335600552"/>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Bone-Only Disease – no. (%)</a:t>
                      </a:r>
                      <a:endParaRPr lang="en-US" sz="1300" b="1" i="0"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r>
                        <a:rPr lang="en-US" sz="1300" baseline="0" dirty="0">
                          <a:solidFill>
                            <a:srgbClr val="002557"/>
                          </a:solidFill>
                        </a:rPr>
                        <a:t>9 (15%)</a:t>
                      </a:r>
                      <a:endParaRPr lang="en-US" sz="1300" b="0"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13 (22%)</a:t>
                      </a: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1303632021"/>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u="sng" baseline="0" dirty="0">
                          <a:solidFill>
                            <a:srgbClr val="002557"/>
                          </a:solidFill>
                        </a:rPr>
                        <a:t>&gt;</a:t>
                      </a:r>
                      <a:r>
                        <a:rPr lang="en-US" sz="1300" b="1" baseline="0" dirty="0">
                          <a:solidFill>
                            <a:srgbClr val="002557"/>
                          </a:solidFill>
                        </a:rPr>
                        <a:t> 2 prior ET for MBC – no. (%)</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11 (19%)</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11 (18%)</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890517188"/>
                  </a:ext>
                </a:extLst>
              </a:tr>
              <a:tr h="28956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Chemotherapy for MBC – no. (%)</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7 (12%)</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 (7%)</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779667207"/>
                  </a:ext>
                </a:extLst>
              </a:tr>
            </a:tbl>
          </a:graphicData>
        </a:graphic>
      </p:graphicFrame>
      <p:sp>
        <p:nvSpPr>
          <p:cNvPr id="8" name="Title 1">
            <a:extLst>
              <a:ext uri="{FF2B5EF4-FFF2-40B4-BE49-F238E27FC236}">
                <a16:creationId xmlns:a16="http://schemas.microsoft.com/office/drawing/2014/main" id="{64D9A845-F665-413A-80E1-271E9BDA2FE7}"/>
              </a:ext>
            </a:extLst>
          </p:cNvPr>
          <p:cNvSpPr txBox="1">
            <a:spLocks/>
          </p:cNvSpPr>
          <p:nvPr/>
        </p:nvSpPr>
        <p:spPr>
          <a:xfrm>
            <a:off x="664408" y="17678"/>
            <a:ext cx="10972800" cy="819816"/>
          </a:xfrm>
          <a:prstGeom prst="rect">
            <a:avLst/>
          </a:prstGeom>
        </p:spPr>
        <p:txBody>
          <a:bodyPr vert="horz" lIns="91440" tIns="45720" rIns="91440" bIns="45720" rtlCol="0" anchor="ctr">
            <a:normAutofit/>
          </a:bodyPr>
          <a:lstStyle>
            <a:lvl1pPr algn="ctr">
              <a:lnSpc>
                <a:spcPct val="90000"/>
              </a:lnSpc>
              <a:spcBef>
                <a:spcPct val="0"/>
              </a:spcBef>
              <a:buNone/>
              <a:defRPr sz="3600" b="1">
                <a:solidFill>
                  <a:srgbClr val="075A43"/>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Patient Characteristics and Prior Treatment</a:t>
            </a:r>
          </a:p>
        </p:txBody>
      </p:sp>
      <p:graphicFrame>
        <p:nvGraphicFramePr>
          <p:cNvPr id="12" name="Table 11">
            <a:extLst>
              <a:ext uri="{FF2B5EF4-FFF2-40B4-BE49-F238E27FC236}">
                <a16:creationId xmlns:a16="http://schemas.microsoft.com/office/drawing/2014/main" id="{C90EA593-4084-6841-8544-37295E5FCDC4}"/>
              </a:ext>
            </a:extLst>
          </p:cNvPr>
          <p:cNvGraphicFramePr>
            <a:graphicFrameLocks noGrp="1"/>
          </p:cNvGraphicFramePr>
          <p:nvPr/>
        </p:nvGraphicFramePr>
        <p:xfrm>
          <a:off x="6140684" y="824256"/>
          <a:ext cx="5586762" cy="4882738"/>
        </p:xfrm>
        <a:graphic>
          <a:graphicData uri="http://schemas.openxmlformats.org/drawingml/2006/table">
            <a:tbl>
              <a:tblPr firstRow="1" bandRow="1">
                <a:tableStyleId>{6E25E649-3F16-4E02-A733-19D2CDBF48F0}</a:tableStyleId>
              </a:tblPr>
              <a:tblGrid>
                <a:gridCol w="3315550">
                  <a:extLst>
                    <a:ext uri="{9D8B030D-6E8A-4147-A177-3AD203B41FA5}">
                      <a16:colId xmlns:a16="http://schemas.microsoft.com/office/drawing/2014/main" val="124576450"/>
                    </a:ext>
                  </a:extLst>
                </a:gridCol>
                <a:gridCol w="1135606">
                  <a:extLst>
                    <a:ext uri="{9D8B030D-6E8A-4147-A177-3AD203B41FA5}">
                      <a16:colId xmlns:a16="http://schemas.microsoft.com/office/drawing/2014/main" val="1669753374"/>
                    </a:ext>
                  </a:extLst>
                </a:gridCol>
                <a:gridCol w="1135606">
                  <a:extLst>
                    <a:ext uri="{9D8B030D-6E8A-4147-A177-3AD203B41FA5}">
                      <a16:colId xmlns:a16="http://schemas.microsoft.com/office/drawing/2014/main" val="20001"/>
                    </a:ext>
                  </a:extLst>
                </a:gridCol>
              </a:tblGrid>
              <a:tr h="518327">
                <a:tc>
                  <a:txBody>
                    <a:bodyPr/>
                    <a:lstStyle/>
                    <a:p>
                      <a:pPr>
                        <a:spcBef>
                          <a:spcPts val="0"/>
                        </a:spcBef>
                      </a:pPr>
                      <a:endParaRPr lang="en-US" sz="1300" dirty="0">
                        <a:solidFill>
                          <a:schemeClr val="bg1"/>
                        </a:solidFill>
                        <a:latin typeface="+mn-lt"/>
                        <a:cs typeface="Arial" panose="020B0604020202020204" pitchFamily="34" charset="0"/>
                      </a:endParaRPr>
                    </a:p>
                  </a:txBody>
                  <a:tcPr>
                    <a:noFill/>
                  </a:tcPr>
                </a:tc>
                <a:tc>
                  <a:txBody>
                    <a:bodyPr/>
                    <a:lstStyle/>
                    <a:p>
                      <a:pPr algn="ctr">
                        <a:spcBef>
                          <a:spcPts val="0"/>
                        </a:spcBef>
                      </a:pPr>
                      <a:r>
                        <a:rPr lang="en-US" sz="1400" dirty="0">
                          <a:solidFill>
                            <a:schemeClr val="bg1"/>
                          </a:solidFill>
                        </a:rPr>
                        <a:t>Placebo (n=59)</a:t>
                      </a:r>
                      <a:endParaRPr lang="en-US" sz="1400" dirty="0">
                        <a:solidFill>
                          <a:schemeClr val="bg1"/>
                        </a:solidFill>
                        <a:latin typeface="+mn-lt"/>
                        <a:cs typeface="Arial" panose="020B0604020202020204" pitchFamily="34" charset="0"/>
                      </a:endParaRPr>
                    </a:p>
                  </a:txBody>
                  <a:tcPr anchor="ctr">
                    <a:solidFill>
                      <a:srgbClr val="C00000"/>
                    </a:solidFill>
                  </a:tcPr>
                </a:tc>
                <a:tc>
                  <a:txBody>
                    <a:bodyPr/>
                    <a:lstStyle/>
                    <a:p>
                      <a:pPr marL="0" algn="ctr" defTabSz="914400" rtl="0" eaLnBrk="1" latinLnBrk="0" hangingPunct="1">
                        <a:spcBef>
                          <a:spcPts val="0"/>
                        </a:spcBef>
                      </a:pPr>
                      <a:r>
                        <a:rPr lang="en-US" sz="1400" kern="1200" dirty="0">
                          <a:solidFill>
                            <a:schemeClr val="bg1"/>
                          </a:solidFill>
                        </a:rPr>
                        <a:t>Ribociclib (n=60)</a:t>
                      </a:r>
                      <a:endParaRPr lang="en-US" sz="1400" b="1" kern="1200" dirty="0">
                        <a:solidFill>
                          <a:schemeClr val="bg1"/>
                        </a:solidFill>
                        <a:latin typeface="+mn-lt"/>
                        <a:ea typeface="+mn-ea"/>
                        <a:cs typeface="Arial" panose="020B0604020202020204" pitchFamily="34" charset="0"/>
                      </a:endParaRPr>
                    </a:p>
                  </a:txBody>
                  <a:tcPr anchor="ctr">
                    <a:solidFill>
                      <a:srgbClr val="003387"/>
                    </a:solidFill>
                  </a:tcPr>
                </a:tc>
                <a:extLst>
                  <a:ext uri="{0D108BD9-81ED-4DB2-BD59-A6C34878D82A}">
                    <a16:rowId xmlns:a16="http://schemas.microsoft.com/office/drawing/2014/main" val="10000"/>
                  </a:ext>
                </a:extLst>
              </a:tr>
              <a:tr h="408992">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Prior CDK 4/6 inhibitor – no. (%)</a:t>
                      </a:r>
                      <a:endParaRPr lang="en-US" sz="1300" b="1" i="0" baseline="0" dirty="0">
                        <a:solidFill>
                          <a:srgbClr val="002557"/>
                        </a:solidFill>
                        <a:latin typeface="+mn-lt"/>
                        <a:cs typeface="Arial" panose="020B0604020202020204" pitchFamily="34" charset="0"/>
                      </a:endParaRPr>
                    </a:p>
                  </a:txBody>
                  <a:tcPr/>
                </a:tc>
                <a:tc>
                  <a:txBody>
                    <a:bodyPr/>
                    <a:lstStyle/>
                    <a:p>
                      <a:pPr marL="0" indent="0" algn="ctr">
                        <a:spcBef>
                          <a:spcPts val="0"/>
                        </a:spcBef>
                        <a:buFont typeface="Arial" panose="020B0604020202020204" pitchFamily="34" charset="0"/>
                        <a:buNone/>
                      </a:pPr>
                      <a:endParaRPr lang="en-US" sz="1300" b="0"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439872028"/>
                  </a:ext>
                </a:extLst>
              </a:tr>
              <a:tr h="408992">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Palbociclib*</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51 (86%)</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52 (87%)</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777236523"/>
                  </a:ext>
                </a:extLst>
              </a:tr>
              <a:tr h="408992">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Ribociclib**</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8 (14%)</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6 (10%)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854888234"/>
                  </a:ext>
                </a:extLst>
              </a:tr>
              <a:tr h="408992">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aseline="0" dirty="0">
                          <a:solidFill>
                            <a:srgbClr val="002557"/>
                          </a:solidFill>
                        </a:rPr>
                        <a:t>Abemaciclib</a:t>
                      </a:r>
                      <a:endParaRPr lang="en-US" sz="1300" b="1" i="0" baseline="0" dirty="0">
                        <a:solidFill>
                          <a:srgbClr val="002557"/>
                        </a:solidFill>
                        <a:latin typeface="+mn-lt"/>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0 (0%)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2 (3%)</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404585437"/>
                  </a:ext>
                </a:extLst>
              </a:tr>
              <a:tr h="525950">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kern="1200" baseline="0" dirty="0">
                          <a:solidFill>
                            <a:srgbClr val="002557"/>
                          </a:solidFill>
                          <a:latin typeface="+mn-lt"/>
                          <a:ea typeface="+mn-ea"/>
                          <a:cs typeface="+mn-cs"/>
                        </a:rPr>
                        <a:t>Median duration of prior CDK 4/6 inhibitor - months (IQR</a:t>
                      </a:r>
                      <a:r>
                        <a:rPr lang="en-US" sz="1300" b="1" kern="1200" baseline="0" dirty="0">
                          <a:solidFill>
                            <a:srgbClr val="002557"/>
                          </a:solidFill>
                        </a:rPr>
                        <a:t>)</a:t>
                      </a:r>
                      <a:endParaRPr lang="en-US" sz="1300" b="1" kern="1200" baseline="0" dirty="0">
                        <a:solidFill>
                          <a:srgbClr val="002557"/>
                        </a:solidFill>
                        <a:latin typeface="+mn-lt"/>
                        <a:ea typeface="+mn-ea"/>
                        <a:cs typeface="+mn-cs"/>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17 (11-23.5)</a:t>
                      </a: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15.5 (12-21)</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p>
                      <a:pPr marL="0" marR="0" lvl="1" indent="0" algn="ctr" defTabSz="914400" rtl="0" eaLnBrk="1" fontAlgn="auto" latinLnBrk="0" hangingPunct="1">
                        <a:lnSpc>
                          <a:spcPct val="100000"/>
                        </a:lnSpc>
                        <a:spcBef>
                          <a:spcPts val="300"/>
                        </a:spcBef>
                        <a:spcAft>
                          <a:spcPts val="0"/>
                        </a:spcAft>
                        <a:buClrTx/>
                        <a:buSzTx/>
                        <a:buFontTx/>
                        <a:buNone/>
                        <a:tabLst/>
                        <a:defRPr/>
                      </a:pP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389737345"/>
                  </a:ext>
                </a:extLst>
              </a:tr>
              <a:tr h="408992">
                <a:tc gridSpan="3">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baseline="0" dirty="0">
                          <a:solidFill>
                            <a:srgbClr val="002557"/>
                          </a:solidFill>
                        </a:rPr>
                        <a:t>Prior CDK 4/6 inhibitor duration– no. (%)****</a:t>
                      </a:r>
                      <a:endParaRPr lang="en-US" sz="1300" b="1" i="0" baseline="0" dirty="0">
                        <a:solidFill>
                          <a:srgbClr val="002557"/>
                        </a:solidFill>
                        <a:latin typeface="+mn-lt"/>
                        <a:cs typeface="Arial" panose="020B0604020202020204" pitchFamily="34" charset="0"/>
                      </a:endParaRPr>
                    </a:p>
                  </a:txBody>
                  <a:tcPr/>
                </a:tc>
                <a:tc hMerge="1">
                  <a:txBody>
                    <a:bodyPr/>
                    <a:lstStyle/>
                    <a:p>
                      <a:endParaRPr lang="en-US"/>
                    </a:p>
                  </a:txBody>
                  <a:tcPr/>
                </a:tc>
                <a:tc hMerge="1">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endParaRPr lang="en-US" sz="1300" b="0" i="0" baseline="0" dirty="0">
                        <a:solidFill>
                          <a:srgbClr val="002557"/>
                        </a:solidFill>
                        <a:latin typeface="+mn-lt"/>
                        <a:cs typeface="Arial" panose="020B0604020202020204" pitchFamily="34" charset="0"/>
                      </a:endParaRPr>
                    </a:p>
                  </a:txBody>
                  <a:tcPr/>
                </a:tc>
                <a:extLst>
                  <a:ext uri="{0D108BD9-81ED-4DB2-BD59-A6C34878D82A}">
                    <a16:rowId xmlns:a16="http://schemas.microsoft.com/office/drawing/2014/main" val="1627568346"/>
                  </a:ext>
                </a:extLst>
              </a:tr>
              <a:tr h="408992">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0" u="sng" kern="1200" baseline="0" dirty="0">
                          <a:solidFill>
                            <a:srgbClr val="002557"/>
                          </a:solidFill>
                        </a:rPr>
                        <a:t>&lt;</a:t>
                      </a:r>
                      <a:r>
                        <a:rPr lang="en-US" sz="1300" b="0" kern="1200" baseline="0" dirty="0">
                          <a:solidFill>
                            <a:srgbClr val="002557"/>
                          </a:solidFill>
                        </a:rPr>
                        <a:t> 12 months </a:t>
                      </a:r>
                      <a:endParaRPr lang="en-US" sz="1300" b="0" kern="1200" baseline="0" dirty="0">
                        <a:solidFill>
                          <a:srgbClr val="002557"/>
                        </a:solidFill>
                        <a:latin typeface="+mn-lt"/>
                        <a:ea typeface="+mn-ea"/>
                        <a:cs typeface="+mn-cs"/>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21 (36%)</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18 (30%)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3191177364"/>
                  </a:ext>
                </a:extLst>
              </a:tr>
              <a:tr h="408992">
                <a:tc>
                  <a:txBody>
                    <a:bodyPr/>
                    <a:lstStyle/>
                    <a:p>
                      <a:pPr marL="457200" marR="0" lvl="2" indent="0" algn="l" defTabSz="914400" rtl="0" eaLnBrk="1" fontAlgn="auto" latinLnBrk="0" hangingPunct="1">
                        <a:lnSpc>
                          <a:spcPct val="100000"/>
                        </a:lnSpc>
                        <a:spcBef>
                          <a:spcPts val="300"/>
                        </a:spcBef>
                        <a:spcAft>
                          <a:spcPts val="0"/>
                        </a:spcAft>
                        <a:buClrTx/>
                        <a:buSzTx/>
                        <a:buFontTx/>
                        <a:buNone/>
                        <a:tabLst/>
                        <a:defRPr/>
                      </a:pPr>
                      <a:r>
                        <a:rPr lang="en-US" sz="1300" b="0" kern="1200" baseline="0" dirty="0">
                          <a:solidFill>
                            <a:srgbClr val="002557"/>
                          </a:solidFill>
                        </a:rPr>
                        <a:t>&gt; 12 months</a:t>
                      </a:r>
                      <a:endParaRPr lang="en-US" sz="1300" b="0" kern="1200" baseline="0" dirty="0">
                        <a:solidFill>
                          <a:srgbClr val="002557"/>
                        </a:solidFill>
                        <a:latin typeface="+mn-lt"/>
                        <a:ea typeface="+mn-ea"/>
                        <a:cs typeface="+mn-cs"/>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38 (64%)</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42 (70%)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1813251021"/>
                  </a:ext>
                </a:extLst>
              </a:tr>
              <a:tr h="408992">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kern="1200" baseline="0" dirty="0">
                          <a:solidFill>
                            <a:srgbClr val="002557"/>
                          </a:solidFill>
                          <a:latin typeface="+mn-lt"/>
                          <a:ea typeface="+mn-ea"/>
                          <a:cs typeface="+mn-cs"/>
                        </a:rPr>
                        <a:t>Prior CDK 4/6 inhibitor in metastatic setting - no. (%)</a:t>
                      </a: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59 (100%)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60 (100%)</a:t>
                      </a:r>
                      <a:endParaRPr kumimoji="0" lang="en-US" sz="1300" b="0" i="0" u="none" strike="noStrike" kern="1200" cap="none" spc="0" normalizeH="0" baseline="0" noProof="0" dirty="0">
                        <a:ln>
                          <a:noFill/>
                        </a:ln>
                        <a:solidFill>
                          <a:srgbClr val="002557"/>
                        </a:solidFill>
                        <a:effectLst/>
                        <a:uLnTx/>
                        <a:uFillTx/>
                        <a:latin typeface="+mn-lt"/>
                        <a:ea typeface="+mn-ea"/>
                        <a:cs typeface="Arial" panose="020B0604020202020204" pitchFamily="34" charset="0"/>
                      </a:endParaRPr>
                    </a:p>
                  </a:txBody>
                  <a:tcPr/>
                </a:tc>
                <a:extLst>
                  <a:ext uri="{0D108BD9-81ED-4DB2-BD59-A6C34878D82A}">
                    <a16:rowId xmlns:a16="http://schemas.microsoft.com/office/drawing/2014/main" val="237280481"/>
                  </a:ext>
                </a:extLst>
              </a:tr>
              <a:tr h="487837">
                <a:tc>
                  <a:txBody>
                    <a:bodyPr/>
                    <a:lstStyle/>
                    <a:p>
                      <a:pPr marL="0" marR="0" lvl="1" indent="0" algn="l" defTabSz="914400" rtl="0" eaLnBrk="1" fontAlgn="auto" latinLnBrk="0" hangingPunct="1">
                        <a:lnSpc>
                          <a:spcPct val="100000"/>
                        </a:lnSpc>
                        <a:spcBef>
                          <a:spcPts val="300"/>
                        </a:spcBef>
                        <a:spcAft>
                          <a:spcPts val="0"/>
                        </a:spcAft>
                        <a:buClrTx/>
                        <a:buSzTx/>
                        <a:buFontTx/>
                        <a:buNone/>
                        <a:tabLst/>
                        <a:defRPr/>
                      </a:pPr>
                      <a:r>
                        <a:rPr lang="en-US" sz="1300" b="1" kern="1200" baseline="0" dirty="0">
                          <a:solidFill>
                            <a:srgbClr val="002557"/>
                          </a:solidFill>
                          <a:latin typeface="+mn-lt"/>
                          <a:ea typeface="+mn-ea"/>
                          <a:cs typeface="+mn-cs"/>
                        </a:rPr>
                        <a:t>Intervening treatment after progression on prior CDK 4/6 inhibitor - no.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u="none" strike="noStrike" kern="1200" cap="none" spc="0" normalizeH="0" baseline="0" noProof="0" dirty="0">
                          <a:ln>
                            <a:noFill/>
                          </a:ln>
                          <a:solidFill>
                            <a:srgbClr val="002557"/>
                          </a:solidFill>
                          <a:effectLst/>
                          <a:uLnTx/>
                          <a:uFillTx/>
                        </a:rPr>
                        <a:t>6 (10%)</a:t>
                      </a:r>
                    </a:p>
                  </a:txBody>
                  <a:tcPr/>
                </a:tc>
                <a:tc>
                  <a:txBody>
                    <a:bodyPr/>
                    <a:lstStyle/>
                    <a:p>
                      <a:pPr marL="0" marR="0" lvl="1" indent="0" algn="ctr" defTabSz="914400" rtl="0" eaLnBrk="1" fontAlgn="auto" latinLnBrk="0" hangingPunct="1">
                        <a:lnSpc>
                          <a:spcPct val="100000"/>
                        </a:lnSpc>
                        <a:spcBef>
                          <a:spcPts val="300"/>
                        </a:spcBef>
                        <a:spcAft>
                          <a:spcPts val="0"/>
                        </a:spcAft>
                        <a:buClrTx/>
                        <a:buSzTx/>
                        <a:buFontTx/>
                        <a:buNone/>
                        <a:tabLst/>
                        <a:defRPr/>
                      </a:pPr>
                      <a:r>
                        <a:rPr kumimoji="0" lang="en-US" sz="1300" b="0" u="none" strike="noStrike" kern="1200" cap="none" spc="0" normalizeH="0" baseline="0" noProof="0" dirty="0">
                          <a:ln>
                            <a:noFill/>
                          </a:ln>
                          <a:solidFill>
                            <a:srgbClr val="002557"/>
                          </a:solidFill>
                          <a:effectLst/>
                          <a:uLnTx/>
                          <a:uFillTx/>
                        </a:rPr>
                        <a:t>1 (2%)</a:t>
                      </a:r>
                    </a:p>
                  </a:txBody>
                  <a:tcPr/>
                </a:tc>
                <a:extLst>
                  <a:ext uri="{0D108BD9-81ED-4DB2-BD59-A6C34878D82A}">
                    <a16:rowId xmlns:a16="http://schemas.microsoft.com/office/drawing/2014/main" val="179089924"/>
                  </a:ext>
                </a:extLst>
              </a:tr>
            </a:tbl>
          </a:graphicData>
        </a:graphic>
      </p:graphicFrame>
      <p:sp>
        <p:nvSpPr>
          <p:cNvPr id="7" name="Text Placeholder 5">
            <a:extLst>
              <a:ext uri="{FF2B5EF4-FFF2-40B4-BE49-F238E27FC236}">
                <a16:creationId xmlns:a16="http://schemas.microsoft.com/office/drawing/2014/main" id="{EE8FA30B-7720-464F-93DF-FB099640C158}"/>
              </a:ext>
            </a:extLst>
          </p:cNvPr>
          <p:cNvSpPr txBox="1">
            <a:spLocks/>
          </p:cNvSpPr>
          <p:nvPr/>
        </p:nvSpPr>
        <p:spPr>
          <a:xfrm>
            <a:off x="3368040" y="6493803"/>
            <a:ext cx="4058674"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76A9"/>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Kevin Kalinsky, MD, MS</a:t>
            </a:r>
          </a:p>
        </p:txBody>
      </p:sp>
      <p:sp>
        <p:nvSpPr>
          <p:cNvPr id="2" name="TextBox 1">
            <a:extLst>
              <a:ext uri="{FF2B5EF4-FFF2-40B4-BE49-F238E27FC236}">
                <a16:creationId xmlns:a16="http://schemas.microsoft.com/office/drawing/2014/main" id="{0729A6A1-4A1C-224A-8DEC-0CC3256B7DA4}"/>
              </a:ext>
            </a:extLst>
          </p:cNvPr>
          <p:cNvSpPr txBox="1"/>
          <p:nvPr/>
        </p:nvSpPr>
        <p:spPr>
          <a:xfrm>
            <a:off x="560478" y="5712138"/>
            <a:ext cx="10475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Includes 1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who did not tolerate prior abemaciclib and 2 pts with insurance issues with ribociclib; ** Includes 1 </a:t>
            </a:r>
            <a:r>
              <a:rPr kumimoji="0" lang="en-US" sz="1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who did not tolerate prior palbociclib;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***p=0.035; **** 10 pts (17%) in placebo arm and 7 pts (12%) in ribociclib arm on prior CDK4/6 inhibitor </a:t>
            </a:r>
            <a:r>
              <a:rPr kumimoji="0" lang="en-US" sz="12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6 months; IQR = interquartile range</a:t>
            </a:r>
          </a:p>
        </p:txBody>
      </p:sp>
      <p:sp>
        <p:nvSpPr>
          <p:cNvPr id="11" name="TextBox 10">
            <a:extLst>
              <a:ext uri="{FF2B5EF4-FFF2-40B4-BE49-F238E27FC236}">
                <a16:creationId xmlns:a16="http://schemas.microsoft.com/office/drawing/2014/main" id="{8427E87A-0579-034D-8FC2-15230D9FF7AA}"/>
              </a:ext>
            </a:extLst>
          </p:cNvPr>
          <p:cNvSpPr txBox="1"/>
          <p:nvPr/>
        </p:nvSpPr>
        <p:spPr>
          <a:xfrm>
            <a:off x="6157876" y="1352855"/>
            <a:ext cx="5577840" cy="164592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2CD16596-E7AD-E742-B813-D79968D79EC6}"/>
              </a:ext>
            </a:extLst>
          </p:cNvPr>
          <p:cNvSpPr txBox="1"/>
          <p:nvPr/>
        </p:nvSpPr>
        <p:spPr>
          <a:xfrm>
            <a:off x="345128" y="4215160"/>
            <a:ext cx="5577840" cy="64008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976F9CC4-3BA0-6945-AF01-03AC327F4B65}"/>
              </a:ext>
            </a:extLst>
          </p:cNvPr>
          <p:cNvSpPr txBox="1"/>
          <p:nvPr/>
        </p:nvSpPr>
        <p:spPr>
          <a:xfrm>
            <a:off x="6150440" y="2970131"/>
            <a:ext cx="5586984" cy="274320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80060BA1-ACF0-9A4A-B60F-884106F35786}"/>
              </a:ext>
            </a:extLst>
          </p:cNvPr>
          <p:cNvSpPr txBox="1"/>
          <p:nvPr/>
        </p:nvSpPr>
        <p:spPr>
          <a:xfrm>
            <a:off x="362618" y="5390153"/>
            <a:ext cx="5577840" cy="32004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E0DB9A6-5A7F-5CE0-DF30-32ADD735F59A}"/>
              </a:ext>
            </a:extLst>
          </p:cNvPr>
          <p:cNvSpPr txBox="1"/>
          <p:nvPr/>
        </p:nvSpPr>
        <p:spPr>
          <a:xfrm>
            <a:off x="370713" y="1591241"/>
            <a:ext cx="5577840" cy="36576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1768A9B-BF07-2670-261D-8FB3BFB081EC}"/>
              </a:ext>
            </a:extLst>
          </p:cNvPr>
          <p:cNvSpPr/>
          <p:nvPr/>
        </p:nvSpPr>
        <p:spPr>
          <a:xfrm>
            <a:off x="7656576" y="6327648"/>
            <a:ext cx="2596896" cy="496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28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6" grpId="0" animBg="1"/>
      <p:bldP spid="15" grpId="0" animBg="1"/>
      <p:bldP spid="15" grpId="1"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743A65B-0231-F84F-8556-6040D2867E6B}"/>
              </a:ext>
            </a:extLst>
          </p:cNvPr>
          <p:cNvSpPr txBox="1">
            <a:spLocks/>
          </p:cNvSpPr>
          <p:nvPr/>
        </p:nvSpPr>
        <p:spPr>
          <a:xfrm>
            <a:off x="3368040" y="6493803"/>
            <a:ext cx="4058674"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76A9"/>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Kevin Kalinsky, MD, MS</a:t>
            </a:r>
          </a:p>
        </p:txBody>
      </p:sp>
      <p:sp>
        <p:nvSpPr>
          <p:cNvPr id="2" name="Title 1">
            <a:extLst>
              <a:ext uri="{FF2B5EF4-FFF2-40B4-BE49-F238E27FC236}">
                <a16:creationId xmlns:a16="http://schemas.microsoft.com/office/drawing/2014/main" id="{7BC79A4E-6D73-844C-B328-409C2001BEAD}"/>
              </a:ext>
            </a:extLst>
          </p:cNvPr>
          <p:cNvSpPr>
            <a:spLocks noGrp="1"/>
          </p:cNvSpPr>
          <p:nvPr>
            <p:ph type="title"/>
          </p:nvPr>
        </p:nvSpPr>
        <p:spPr>
          <a:xfrm>
            <a:off x="317667" y="30226"/>
            <a:ext cx="11593285" cy="1097280"/>
          </a:xfrm>
        </p:spPr>
        <p:txBody>
          <a:bodyPr>
            <a:noAutofit/>
          </a:bodyPr>
          <a:lstStyle/>
          <a:p>
            <a:pPr algn="ctr"/>
            <a:r>
              <a:rPr lang="en-US" sz="3600" dirty="0"/>
              <a:t>Progression Free Survival</a:t>
            </a:r>
          </a:p>
        </p:txBody>
      </p:sp>
      <p:pic>
        <p:nvPicPr>
          <p:cNvPr id="4" name="Picture 3">
            <a:extLst>
              <a:ext uri="{FF2B5EF4-FFF2-40B4-BE49-F238E27FC236}">
                <a16:creationId xmlns:a16="http://schemas.microsoft.com/office/drawing/2014/main" id="{1B7CCD34-B6E9-8C4D-A721-EB66847D78CF}"/>
              </a:ext>
            </a:extLst>
          </p:cNvPr>
          <p:cNvPicPr>
            <a:picLocks noChangeAspect="1"/>
          </p:cNvPicPr>
          <p:nvPr/>
        </p:nvPicPr>
        <p:blipFill rotWithShape="1">
          <a:blip r:embed="rId2"/>
          <a:srcRect t="12520" b="35197"/>
          <a:stretch/>
        </p:blipFill>
        <p:spPr>
          <a:xfrm>
            <a:off x="1235292" y="1495400"/>
            <a:ext cx="8639654" cy="3226502"/>
          </a:xfrm>
          <a:prstGeom prst="rect">
            <a:avLst/>
          </a:prstGeom>
        </p:spPr>
      </p:pic>
      <p:pic>
        <p:nvPicPr>
          <p:cNvPr id="13" name="Picture 12">
            <a:extLst>
              <a:ext uri="{FF2B5EF4-FFF2-40B4-BE49-F238E27FC236}">
                <a16:creationId xmlns:a16="http://schemas.microsoft.com/office/drawing/2014/main" id="{1E241113-2613-F242-B16C-0A5382994F18}"/>
              </a:ext>
            </a:extLst>
          </p:cNvPr>
          <p:cNvPicPr>
            <a:picLocks noChangeAspect="1"/>
          </p:cNvPicPr>
          <p:nvPr/>
        </p:nvPicPr>
        <p:blipFill rotWithShape="1">
          <a:blip r:embed="rId2"/>
          <a:srcRect l="-215" t="77517" r="215"/>
          <a:stretch/>
        </p:blipFill>
        <p:spPr>
          <a:xfrm>
            <a:off x="1175331" y="4791340"/>
            <a:ext cx="8768429" cy="1339637"/>
          </a:xfrm>
          <a:prstGeom prst="rect">
            <a:avLst/>
          </a:prstGeom>
        </p:spPr>
      </p:pic>
      <p:pic>
        <p:nvPicPr>
          <p:cNvPr id="12" name="Picture 11">
            <a:extLst>
              <a:ext uri="{FF2B5EF4-FFF2-40B4-BE49-F238E27FC236}">
                <a16:creationId xmlns:a16="http://schemas.microsoft.com/office/drawing/2014/main" id="{8F561F6C-5C4A-C248-9B60-15C658EE6A5B}"/>
              </a:ext>
            </a:extLst>
          </p:cNvPr>
          <p:cNvPicPr>
            <a:picLocks noChangeAspect="1"/>
          </p:cNvPicPr>
          <p:nvPr/>
        </p:nvPicPr>
        <p:blipFill rotWithShape="1">
          <a:blip r:embed="rId3"/>
          <a:srcRect l="43348" t="2355" r="27824" b="90700"/>
          <a:stretch/>
        </p:blipFill>
        <p:spPr>
          <a:xfrm>
            <a:off x="4680857" y="1582000"/>
            <a:ext cx="2563550" cy="441041"/>
          </a:xfrm>
          <a:prstGeom prst="rect">
            <a:avLst/>
          </a:prstGeom>
        </p:spPr>
      </p:pic>
      <p:sp>
        <p:nvSpPr>
          <p:cNvPr id="3" name="TextBox 2">
            <a:extLst>
              <a:ext uri="{FF2B5EF4-FFF2-40B4-BE49-F238E27FC236}">
                <a16:creationId xmlns:a16="http://schemas.microsoft.com/office/drawing/2014/main" id="{65D85511-E850-E648-90E0-0B16B521D705}"/>
              </a:ext>
            </a:extLst>
          </p:cNvPr>
          <p:cNvSpPr txBox="1"/>
          <p:nvPr/>
        </p:nvSpPr>
        <p:spPr>
          <a:xfrm>
            <a:off x="4302181" y="2425013"/>
            <a:ext cx="374754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4" name="Table 6">
            <a:extLst>
              <a:ext uri="{FF2B5EF4-FFF2-40B4-BE49-F238E27FC236}">
                <a16:creationId xmlns:a16="http://schemas.microsoft.com/office/drawing/2014/main" id="{A0A63EE2-2508-7B4C-9D0D-91FAA0AD19A9}"/>
              </a:ext>
            </a:extLst>
          </p:cNvPr>
          <p:cNvGraphicFramePr>
            <a:graphicFrameLocks/>
          </p:cNvGraphicFramePr>
          <p:nvPr/>
        </p:nvGraphicFramePr>
        <p:xfrm>
          <a:off x="7632314" y="1594257"/>
          <a:ext cx="4297680" cy="2072640"/>
        </p:xfrm>
        <a:graphic>
          <a:graphicData uri="http://schemas.openxmlformats.org/drawingml/2006/table">
            <a:tbl>
              <a:tblPr firstRow="1" bandRow="1">
                <a:tableStyleId>{2D5ABB26-0587-4C30-8999-92F81FD0307C}</a:tableStyleId>
              </a:tblPr>
              <a:tblGrid>
                <a:gridCol w="1523202">
                  <a:extLst>
                    <a:ext uri="{9D8B030D-6E8A-4147-A177-3AD203B41FA5}">
                      <a16:colId xmlns:a16="http://schemas.microsoft.com/office/drawing/2014/main" val="3390625411"/>
                    </a:ext>
                  </a:extLst>
                </a:gridCol>
                <a:gridCol w="1360449">
                  <a:extLst>
                    <a:ext uri="{9D8B030D-6E8A-4147-A177-3AD203B41FA5}">
                      <a16:colId xmlns:a16="http://schemas.microsoft.com/office/drawing/2014/main" val="3240478151"/>
                    </a:ext>
                  </a:extLst>
                </a:gridCol>
                <a:gridCol w="1414029">
                  <a:extLst>
                    <a:ext uri="{9D8B030D-6E8A-4147-A177-3AD203B41FA5}">
                      <a16:colId xmlns:a16="http://schemas.microsoft.com/office/drawing/2014/main" val="2126089307"/>
                    </a:ext>
                  </a:extLst>
                </a:gridCol>
              </a:tblGrid>
              <a:tr h="511630">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bg1"/>
                          </a:solidFill>
                        </a:rPr>
                        <a:t>Placebo + ET (n=59)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400" b="1" dirty="0">
                          <a:solidFill>
                            <a:schemeClr val="bg1"/>
                          </a:solidFill>
                        </a:rPr>
                        <a:t>Ribociclib + ET (n=60)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87"/>
                    </a:solidFill>
                  </a:tcPr>
                </a:tc>
                <a:extLst>
                  <a:ext uri="{0D108BD9-81ED-4DB2-BD59-A6C34878D82A}">
                    <a16:rowId xmlns:a16="http://schemas.microsoft.com/office/drawing/2014/main" val="2247105804"/>
                  </a:ext>
                </a:extLst>
              </a:tr>
              <a:tr h="511630">
                <a:tc>
                  <a:txBody>
                    <a:bodyPr/>
                    <a:lstStyle/>
                    <a:p>
                      <a:pPr algn="ctr"/>
                      <a:r>
                        <a:rPr lang="en-US" sz="1400" dirty="0"/>
                        <a:t>Median: </a:t>
                      </a:r>
                    </a:p>
                    <a:p>
                      <a:pPr algn="ctr"/>
                      <a:r>
                        <a:rPr lang="en-US" sz="1400" dirty="0"/>
                        <a:t>95% CI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2.76</a:t>
                      </a:r>
                    </a:p>
                    <a:p>
                      <a:pPr algn="ctr"/>
                      <a:r>
                        <a:rPr lang="en-US" sz="1400" dirty="0"/>
                        <a:t>(2.66-3.25)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5.29</a:t>
                      </a:r>
                      <a:r>
                        <a:rPr lang="en-US" sz="1400" dirty="0"/>
                        <a:t> </a:t>
                      </a:r>
                    </a:p>
                    <a:p>
                      <a:pPr algn="ctr"/>
                      <a:r>
                        <a:rPr lang="en-US" sz="1400" dirty="0"/>
                        <a:t>(3.02-8.12)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750981"/>
                  </a:ext>
                </a:extLst>
              </a:tr>
              <a:tr h="511630">
                <a:tc>
                  <a:txBody>
                    <a:bodyPr/>
                    <a:lstStyle/>
                    <a:p>
                      <a:pPr algn="ctr"/>
                      <a:r>
                        <a:rPr lang="en-US" sz="1400" dirty="0"/>
                        <a:t>PFS rate at 6 months (95% 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23.9%</a:t>
                      </a:r>
                    </a:p>
                    <a:p>
                      <a:pPr algn="ctr"/>
                      <a:r>
                        <a:rPr lang="en-US" sz="1400" dirty="0"/>
                        <a:t>(12.8%-35%)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41.2%</a:t>
                      </a:r>
                      <a:endParaRPr lang="en-US" sz="1400" dirty="0"/>
                    </a:p>
                    <a:p>
                      <a:pPr algn="ctr"/>
                      <a:r>
                        <a:rPr lang="en-US" sz="1400" dirty="0"/>
                        <a:t>(27.8%-54.6%)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056067"/>
                  </a:ext>
                </a:extLst>
              </a:tr>
              <a:tr h="511630">
                <a:tc>
                  <a:txBody>
                    <a:bodyPr/>
                    <a:lstStyle/>
                    <a:p>
                      <a:pPr algn="ctr"/>
                      <a:r>
                        <a:rPr lang="en-US" sz="1400" dirty="0"/>
                        <a:t>PFS rate at 12 months (95% 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7.4%</a:t>
                      </a:r>
                    </a:p>
                    <a:p>
                      <a:pPr algn="ctr"/>
                      <a:r>
                        <a:rPr lang="en-US" sz="1400" b="0" dirty="0"/>
                        <a:t>(0.4%-14.3%)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24.6% </a:t>
                      </a:r>
                    </a:p>
                    <a:p>
                      <a:pPr algn="ctr"/>
                      <a:r>
                        <a:rPr lang="en-US" sz="1400" b="0" dirty="0"/>
                        <a:t>(12.5%-36.7%)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854967"/>
                  </a:ext>
                </a:extLst>
              </a:tr>
            </a:tbl>
          </a:graphicData>
        </a:graphic>
      </p:graphicFrame>
      <p:sp>
        <p:nvSpPr>
          <p:cNvPr id="6" name="TextBox 5">
            <a:extLst>
              <a:ext uri="{FF2B5EF4-FFF2-40B4-BE49-F238E27FC236}">
                <a16:creationId xmlns:a16="http://schemas.microsoft.com/office/drawing/2014/main" id="{7305B66F-C0A5-FBAC-8414-8918E0EC638D}"/>
              </a:ext>
            </a:extLst>
          </p:cNvPr>
          <p:cNvSpPr txBox="1"/>
          <p:nvPr/>
        </p:nvSpPr>
        <p:spPr>
          <a:xfrm>
            <a:off x="3411970" y="2016850"/>
            <a:ext cx="4722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Median PFS: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HR=0.57 (95% CI: 0.39-0.95), p=0.006</a:t>
            </a:r>
          </a:p>
        </p:txBody>
      </p:sp>
      <p:sp>
        <p:nvSpPr>
          <p:cNvPr id="5" name="Rectangle 4">
            <a:extLst>
              <a:ext uri="{FF2B5EF4-FFF2-40B4-BE49-F238E27FC236}">
                <a16:creationId xmlns:a16="http://schemas.microsoft.com/office/drawing/2014/main" id="{30EB1E5D-1A66-EC6C-DF7A-9FAFA06821F7}"/>
              </a:ext>
            </a:extLst>
          </p:cNvPr>
          <p:cNvSpPr/>
          <p:nvPr/>
        </p:nvSpPr>
        <p:spPr>
          <a:xfrm>
            <a:off x="7656576" y="6327648"/>
            <a:ext cx="2596896" cy="496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7750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9A4E-6D73-844C-B328-409C2001BEAD}"/>
              </a:ext>
            </a:extLst>
          </p:cNvPr>
          <p:cNvSpPr>
            <a:spLocks noGrp="1"/>
          </p:cNvSpPr>
          <p:nvPr>
            <p:ph type="title"/>
          </p:nvPr>
        </p:nvSpPr>
        <p:spPr>
          <a:xfrm>
            <a:off x="467139" y="235917"/>
            <a:ext cx="11145741" cy="887206"/>
          </a:xfrm>
        </p:spPr>
        <p:txBody>
          <a:bodyPr>
            <a:noAutofit/>
          </a:bodyPr>
          <a:lstStyle/>
          <a:p>
            <a:pPr algn="ctr"/>
            <a:r>
              <a:rPr lang="en-US" sz="3600" dirty="0"/>
              <a:t>Progression Free Survival by Subgroup</a:t>
            </a:r>
          </a:p>
        </p:txBody>
      </p:sp>
      <p:sp>
        <p:nvSpPr>
          <p:cNvPr id="10" name="Text Placeholder 5">
            <a:extLst>
              <a:ext uri="{FF2B5EF4-FFF2-40B4-BE49-F238E27FC236}">
                <a16:creationId xmlns:a16="http://schemas.microsoft.com/office/drawing/2014/main" id="{F743A65B-0231-F84F-8556-6040D2867E6B}"/>
              </a:ext>
            </a:extLst>
          </p:cNvPr>
          <p:cNvSpPr txBox="1">
            <a:spLocks/>
          </p:cNvSpPr>
          <p:nvPr/>
        </p:nvSpPr>
        <p:spPr>
          <a:xfrm>
            <a:off x="3368040" y="6493803"/>
            <a:ext cx="4058674" cy="330743"/>
          </a:xfrm>
          <a:prstGeom prst="rect">
            <a:avLst/>
          </a:prstGeom>
        </p:spPr>
        <p:txBody>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76A9"/>
              </a:buClr>
              <a:buSzTx/>
              <a:buFont typeface="Arial" panose="020B0604020202020204" pitchFamily="34" charset="0"/>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Kevin Kalinsky, MD, MS</a:t>
            </a:r>
          </a:p>
        </p:txBody>
      </p:sp>
      <p:pic>
        <p:nvPicPr>
          <p:cNvPr id="12" name="Picture 11">
            <a:extLst>
              <a:ext uri="{FF2B5EF4-FFF2-40B4-BE49-F238E27FC236}">
                <a16:creationId xmlns:a16="http://schemas.microsoft.com/office/drawing/2014/main" id="{215A7A0F-29BF-9346-82EF-C7027659406D}"/>
              </a:ext>
            </a:extLst>
          </p:cNvPr>
          <p:cNvPicPr>
            <a:picLocks noChangeAspect="1"/>
          </p:cNvPicPr>
          <p:nvPr/>
        </p:nvPicPr>
        <p:blipFill rotWithShape="1">
          <a:blip r:embed="rId2"/>
          <a:srcRect l="2946" t="12288" r="2865" b="3983"/>
          <a:stretch/>
        </p:blipFill>
        <p:spPr>
          <a:xfrm>
            <a:off x="2382956" y="1123123"/>
            <a:ext cx="7799235" cy="4952213"/>
          </a:xfrm>
          <a:prstGeom prst="rect">
            <a:avLst/>
          </a:prstGeom>
        </p:spPr>
      </p:pic>
      <p:sp>
        <p:nvSpPr>
          <p:cNvPr id="9" name="TextBox 8">
            <a:extLst>
              <a:ext uri="{FF2B5EF4-FFF2-40B4-BE49-F238E27FC236}">
                <a16:creationId xmlns:a16="http://schemas.microsoft.com/office/drawing/2014/main" id="{2D9CF91C-13E0-024C-BA6C-69019AE337B2}"/>
              </a:ext>
            </a:extLst>
          </p:cNvPr>
          <p:cNvSpPr txBox="1"/>
          <p:nvPr/>
        </p:nvSpPr>
        <p:spPr>
          <a:xfrm>
            <a:off x="2419778" y="2860837"/>
            <a:ext cx="7680960" cy="914400"/>
          </a:xfrm>
          <a:prstGeom prst="rect">
            <a:avLst/>
          </a:prstGeom>
          <a:noFill/>
          <a:ln w="57150">
            <a:solidFill>
              <a:srgbClr val="0095D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61DB1D08-B0F9-F34A-B3BF-9B70FA8ED6C6}"/>
              </a:ext>
            </a:extLst>
          </p:cNvPr>
          <p:cNvSpPr txBox="1"/>
          <p:nvPr/>
        </p:nvSpPr>
        <p:spPr>
          <a:xfrm>
            <a:off x="3905574" y="2929180"/>
            <a:ext cx="182880"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A499C72-659B-F24F-AFBE-E78D1534A84A}"/>
              </a:ext>
            </a:extLst>
          </p:cNvPr>
          <p:cNvSpPr txBox="1"/>
          <p:nvPr/>
        </p:nvSpPr>
        <p:spPr>
          <a:xfrm>
            <a:off x="4073472" y="4166465"/>
            <a:ext cx="182880"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2EC107AC-0A13-C72E-92BF-7137EE9C5DEA}"/>
              </a:ext>
            </a:extLst>
          </p:cNvPr>
          <p:cNvSpPr/>
          <p:nvPr/>
        </p:nvSpPr>
        <p:spPr>
          <a:xfrm>
            <a:off x="7656576" y="6327648"/>
            <a:ext cx="2596896" cy="496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19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4" name="Google Shape;534;p51"/>
          <p:cNvSpPr txBox="1"/>
          <p:nvPr/>
        </p:nvSpPr>
        <p:spPr>
          <a:xfrm>
            <a:off x="6289157" y="2767642"/>
            <a:ext cx="5160625" cy="830956"/>
          </a:xfrm>
          <a:prstGeom prst="rect">
            <a:avLst/>
          </a:prstGeom>
          <a:solidFill>
            <a:schemeClr val="accent1">
              <a:lumMod val="60000"/>
              <a:lumOff val="40000"/>
              <a:alpha val="72000"/>
            </a:schemeClr>
          </a:solidFill>
          <a:ln w="19050" cap="flat" cmpd="sng">
            <a:solidFill>
              <a:schemeClr val="dk1"/>
            </a:solidFill>
            <a:prstDash val="solid"/>
            <a:miter lim="800000"/>
            <a:headEnd type="none" w="sm" len="sm"/>
            <a:tailEnd type="none" w="sm" len="sm"/>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Fulvestrant: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500 mg IM C1D1,15, then q28d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Palbociclib: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125 mg PO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1-21d in a 28d cycle</a:t>
            </a:r>
            <a:endPar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Avelumab: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 mg/kg IV q14d</a:t>
            </a:r>
          </a:p>
        </p:txBody>
      </p:sp>
      <p:sp>
        <p:nvSpPr>
          <p:cNvPr id="531" name="Google Shape;531;p51"/>
          <p:cNvSpPr txBox="1"/>
          <p:nvPr/>
        </p:nvSpPr>
        <p:spPr>
          <a:xfrm>
            <a:off x="216732" y="1386201"/>
            <a:ext cx="2540710" cy="2062063"/>
          </a:xfrm>
          <a:prstGeom prst="rect">
            <a:avLst/>
          </a:prstGeom>
          <a:solidFill>
            <a:schemeClr val="accent1">
              <a:lumMod val="20000"/>
              <a:lumOff val="80000"/>
            </a:schemeClr>
          </a:solidFill>
          <a:ln w="19050" cap="flat" cmpd="sng">
            <a:solidFill>
              <a:schemeClr val="dk1"/>
            </a:solidFill>
            <a:prstDash val="solid"/>
            <a:miter lim="800000"/>
            <a:headEnd type="none" w="sm" len="sm"/>
            <a:tailEnd type="none" w="sm" len="sm"/>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Eligibility Criteria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HR+/HER2- MBC</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Progression on CDK4/6i and ET, with </a:t>
            </a:r>
            <a:r>
              <a:rPr kumimoji="0" lang="en" sz="16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a:t>
            </a: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6mo SD on prior regimen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 sz="16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&lt;</a:t>
            </a: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prior lines ET for MBC</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 prior fulvestrant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0-1 prior chemo for MBC</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532" name="Google Shape;532;p51"/>
          <p:cNvCxnSpPr>
            <a:cxnSpLocks/>
          </p:cNvCxnSpPr>
          <p:nvPr/>
        </p:nvCxnSpPr>
        <p:spPr>
          <a:xfrm>
            <a:off x="5255847" y="2287835"/>
            <a:ext cx="872990" cy="0"/>
          </a:xfrm>
          <a:prstGeom prst="straightConnector1">
            <a:avLst/>
          </a:prstGeom>
          <a:noFill/>
          <a:ln w="28575" cap="flat" cmpd="sng">
            <a:solidFill>
              <a:srgbClr val="0000FF"/>
            </a:solidFill>
            <a:prstDash val="solid"/>
            <a:round/>
            <a:headEnd type="none" w="med" len="med"/>
            <a:tailEnd type="triangle" w="med" len="med"/>
          </a:ln>
        </p:spPr>
      </p:cxnSp>
      <p:cxnSp>
        <p:nvCxnSpPr>
          <p:cNvPr id="533" name="Google Shape;533;p51"/>
          <p:cNvCxnSpPr>
            <a:cxnSpLocks/>
          </p:cNvCxnSpPr>
          <p:nvPr/>
        </p:nvCxnSpPr>
        <p:spPr>
          <a:xfrm>
            <a:off x="5267607" y="2287488"/>
            <a:ext cx="850810" cy="654009"/>
          </a:xfrm>
          <a:prstGeom prst="straightConnector1">
            <a:avLst/>
          </a:prstGeom>
          <a:noFill/>
          <a:ln w="28575" cap="flat" cmpd="sng">
            <a:solidFill>
              <a:srgbClr val="0000FF"/>
            </a:solidFill>
            <a:prstDash val="solid"/>
            <a:round/>
            <a:headEnd type="none" w="med" len="med"/>
            <a:tailEnd type="triangle" w="med" len="med"/>
          </a:ln>
        </p:spPr>
      </p:cxnSp>
      <p:sp>
        <p:nvSpPr>
          <p:cNvPr id="535" name="Google Shape;535;p51"/>
          <p:cNvSpPr txBox="1"/>
          <p:nvPr/>
        </p:nvSpPr>
        <p:spPr>
          <a:xfrm>
            <a:off x="6289147" y="1295312"/>
            <a:ext cx="5160647" cy="338514"/>
          </a:xfrm>
          <a:prstGeom prst="rect">
            <a:avLst/>
          </a:prstGeom>
          <a:solidFill>
            <a:schemeClr val="accent1">
              <a:lumMod val="20000"/>
              <a:lumOff val="80000"/>
              <a:alpha val="49951"/>
            </a:schemeClr>
          </a:solidFill>
          <a:ln w="19050" cap="flat" cmpd="sng">
            <a:solidFill>
              <a:schemeClr val="dk1"/>
            </a:solidFill>
            <a:prstDash val="solid"/>
            <a:miter lim="800000"/>
            <a:headEnd type="none" w="sm" len="sm"/>
            <a:tailEnd type="none" w="sm" len="sm"/>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Fulvestrant: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500 mg IM C1D1,15, then q28d</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6" name="Google Shape;536;p51"/>
          <p:cNvSpPr/>
          <p:nvPr/>
        </p:nvSpPr>
        <p:spPr>
          <a:xfrm>
            <a:off x="4804053" y="1024723"/>
            <a:ext cx="381200" cy="2609600"/>
          </a:xfrm>
          <a:prstGeom prst="rect">
            <a:avLst/>
          </a:prstGeom>
          <a:solidFill>
            <a:srgbClr val="CCFF99"/>
          </a:solidFill>
          <a:ln w="19050" cap="flat" cmpd="sng">
            <a:solidFill>
              <a:schemeClr val="dk1"/>
            </a:solidFill>
            <a:prstDash val="solid"/>
            <a:miter lim="800000"/>
            <a:headEnd type="none" w="sm" len="sm"/>
            <a:tailEnd type="none" w="sm" len="sm"/>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RANDOMI</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538" name="Google Shape;538;p51"/>
          <p:cNvCxnSpPr>
            <a:cxnSpLocks/>
          </p:cNvCxnSpPr>
          <p:nvPr/>
        </p:nvCxnSpPr>
        <p:spPr>
          <a:xfrm flipV="1">
            <a:off x="5255847" y="1693288"/>
            <a:ext cx="872990" cy="594547"/>
          </a:xfrm>
          <a:prstGeom prst="straightConnector1">
            <a:avLst/>
          </a:prstGeom>
          <a:noFill/>
          <a:ln w="28575" cap="flat" cmpd="sng">
            <a:solidFill>
              <a:srgbClr val="0000FF"/>
            </a:solidFill>
            <a:prstDash val="solid"/>
            <a:round/>
            <a:headEnd type="none" w="med" len="med"/>
            <a:tailEnd type="triangle" w="med" len="med"/>
          </a:ln>
        </p:spPr>
      </p:cxnSp>
      <p:sp>
        <p:nvSpPr>
          <p:cNvPr id="539" name="Google Shape;539;p51"/>
          <p:cNvSpPr txBox="1"/>
          <p:nvPr/>
        </p:nvSpPr>
        <p:spPr>
          <a:xfrm>
            <a:off x="6289149" y="1808116"/>
            <a:ext cx="5160636" cy="830956"/>
          </a:xfrm>
          <a:prstGeom prst="rect">
            <a:avLst/>
          </a:prstGeom>
          <a:solidFill>
            <a:schemeClr val="accent1">
              <a:lumMod val="40000"/>
              <a:lumOff val="60000"/>
              <a:alpha val="74715"/>
            </a:schemeClr>
          </a:solidFill>
          <a:ln w="19050" cap="flat" cmpd="sng">
            <a:solidFill>
              <a:schemeClr val="dk1"/>
            </a:solidFill>
            <a:prstDash val="solid"/>
            <a:miter lim="800000"/>
            <a:headEnd type="none" w="sm" len="sm"/>
            <a:tailEnd type="none" w="sm" len="sm"/>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Fulvestrant: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500 mg IM C1D1,15, then q28d</a:t>
            </a:r>
            <a:endPar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Palbociclib: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125 mg PO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1-21d in a 28d cycle (or lower starting dose to match prior treatment)</a:t>
            </a:r>
          </a:p>
        </p:txBody>
      </p:sp>
      <p:sp>
        <p:nvSpPr>
          <p:cNvPr id="540" name="Google Shape;540;p51"/>
          <p:cNvSpPr txBox="1"/>
          <p:nvPr/>
        </p:nvSpPr>
        <p:spPr>
          <a:xfrm>
            <a:off x="3228720" y="1837354"/>
            <a:ext cx="1495177" cy="954067"/>
          </a:xfrm>
          <a:prstGeom prst="rect">
            <a:avLst/>
          </a:prstGeom>
          <a:noFill/>
          <a:ln w="19050" cap="flat" cmpd="sng">
            <a:solidFill>
              <a:schemeClr val="dk1"/>
            </a:solidFill>
            <a:prstDash val="solid"/>
            <a:miter lim="800000"/>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1:2:1 randomization; </a:t>
            </a:r>
            <a:r>
              <a:rPr kumimoji="0" lang="en"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t>
            </a:r>
            <a:r>
              <a:rPr kumimoji="0" lang="en"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tified</a:t>
            </a:r>
            <a:r>
              <a:rPr kumimoji="0" lang="en"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by exposure to chemo between CDK4/6i and entry onto trial</a:t>
            </a:r>
            <a:endParaRPr kumimoji="0" lang="en"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1" name="Google Shape;541;p51"/>
          <p:cNvSpPr txBox="1"/>
          <p:nvPr/>
        </p:nvSpPr>
        <p:spPr>
          <a:xfrm>
            <a:off x="93733" y="159161"/>
            <a:ext cx="11911600" cy="648400"/>
          </a:xfrm>
          <a:prstGeom prst="rect">
            <a:avLst/>
          </a:prstGeom>
          <a:no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2400"/>
              <a:buFontTx/>
              <a:buNone/>
              <a:tabLst/>
              <a:defRPr/>
            </a:pPr>
            <a:r>
              <a:rPr kumimoji="0" lang="en" sz="3200" b="0" i="0" u="none" strike="noStrike" kern="1200" cap="none" spc="0" normalizeH="0" baseline="0" noProof="0" dirty="0">
                <a:ln>
                  <a:noFill/>
                </a:ln>
                <a:solidFill>
                  <a:prstClr val="black"/>
                </a:solidFill>
                <a:effectLst/>
                <a:uLnTx/>
                <a:uFillTx/>
                <a:latin typeface="Tahoma"/>
                <a:ea typeface="+mn-ea"/>
                <a:cs typeface="+mn-cs"/>
              </a:rPr>
              <a:t>PACE Trial: Schema</a:t>
            </a:r>
            <a:endParaRPr kumimoji="0" sz="3200" b="0" i="0" u="none" strike="noStrike" kern="1200" cap="none" spc="0" normalizeH="0" baseline="0" noProof="0" dirty="0">
              <a:ln>
                <a:noFill/>
              </a:ln>
              <a:solidFill>
                <a:prstClr val="black"/>
              </a:solidFill>
              <a:effectLst/>
              <a:uLnTx/>
              <a:uFillTx/>
              <a:latin typeface="Tahoma"/>
              <a:ea typeface="+mn-ea"/>
              <a:cs typeface="+mn-cs"/>
            </a:endParaRPr>
          </a:p>
        </p:txBody>
      </p:sp>
      <p:sp>
        <p:nvSpPr>
          <p:cNvPr id="542" name="Google Shape;542;p51"/>
          <p:cNvSpPr txBox="1">
            <a:spLocks noGrp="1"/>
          </p:cNvSpPr>
          <p:nvPr>
            <p:ph idx="4294967295"/>
          </p:nvPr>
        </p:nvSpPr>
        <p:spPr>
          <a:xfrm>
            <a:off x="901126" y="5346639"/>
            <a:ext cx="10204132" cy="973276"/>
          </a:xfrm>
          <a:prstGeom prst="rect">
            <a:avLst/>
          </a:prstGeom>
          <a:noFill/>
          <a:ln>
            <a:solidFill>
              <a:schemeClr val="tx1"/>
            </a:solidFill>
          </a:ln>
        </p:spPr>
        <p:txBody>
          <a:bodyPr spcFirstLastPara="1" vert="horz" wrap="square" lIns="91433" tIns="45700" rIns="91433" bIns="45700" rtlCol="0" anchor="t" anchorCtr="0">
            <a:noAutofit/>
          </a:bodyPr>
          <a:lstStyle/>
          <a:p>
            <a:pPr marL="0" indent="0">
              <a:spcBef>
                <a:spcPts val="0"/>
              </a:spcBef>
              <a:spcAft>
                <a:spcPts val="1600"/>
              </a:spcAft>
              <a:buClr>
                <a:schemeClr val="dk1"/>
              </a:buClr>
              <a:buSzPts val="1400"/>
              <a:buNone/>
            </a:pPr>
            <a:r>
              <a:rPr lang="en" sz="1800" b="1" dirty="0">
                <a:latin typeface="Calibri" panose="020F0502020204030204" pitchFamily="34" charset="0"/>
                <a:ea typeface="Arial"/>
                <a:cs typeface="Calibri" panose="020F0502020204030204" pitchFamily="34" charset="0"/>
                <a:sym typeface="Arial"/>
              </a:rPr>
              <a:t>Primary objective: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To compare PFS (RECIST-confirmed) for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fulvestrant+palbociclib</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vs. fulvestrant alone</a:t>
            </a:r>
          </a:p>
          <a:p>
            <a:pPr marL="0" indent="0">
              <a:spcBef>
                <a:spcPts val="0"/>
              </a:spcBef>
              <a:spcAft>
                <a:spcPts val="1600"/>
              </a:spcAft>
              <a:buClr>
                <a:schemeClr val="dk1"/>
              </a:buClr>
              <a:buSzPts val="1400"/>
              <a:buNone/>
            </a:pPr>
            <a:r>
              <a:rPr lang="en-US" sz="1800" b="1" dirty="0">
                <a:solidFill>
                  <a:schemeClr val="dk1"/>
                </a:solidFill>
                <a:latin typeface="Calibri" panose="020F0502020204030204" pitchFamily="34" charset="0"/>
                <a:cs typeface="Calibri" panose="020F0502020204030204" pitchFamily="34" charset="0"/>
              </a:rPr>
              <a:t>Secondary objectives: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To compare PFS for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fulvestrant+palbociclib+avelumab</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vs fulvestrant alone, response endpoints, safety, outcomes in predefined molecular subgroups including ESR1, PIK3CA, and Rb.</a:t>
            </a:r>
            <a:endParaRPr lang="en-US" sz="1800" dirty="0">
              <a:latin typeface="Calibri" panose="020F0502020204030204" pitchFamily="34" charset="0"/>
              <a:cs typeface="Calibri" panose="020F0502020204030204" pitchFamily="34" charset="0"/>
            </a:endParaRPr>
          </a:p>
        </p:txBody>
      </p:sp>
      <p:sp>
        <p:nvSpPr>
          <p:cNvPr id="543" name="Google Shape;543;p51"/>
          <p:cNvSpPr txBox="1"/>
          <p:nvPr/>
        </p:nvSpPr>
        <p:spPr>
          <a:xfrm>
            <a:off x="3823461" y="4392958"/>
            <a:ext cx="2246000" cy="543826"/>
          </a:xfrm>
          <a:prstGeom prst="rect">
            <a:avLst/>
          </a:prstGeom>
          <a:no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Baseline archival tissue</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Baseline </a:t>
            </a:r>
            <a:r>
              <a:rPr kumimoji="0" lang="en" sz="1467"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ctDNA</a:t>
            </a:r>
            <a:r>
              <a:rPr kumimoji="0" lang="en"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CTC</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4" name="Google Shape;544;p51"/>
          <p:cNvSpPr txBox="1"/>
          <p:nvPr/>
        </p:nvSpPr>
        <p:spPr>
          <a:xfrm>
            <a:off x="6761983" y="4405658"/>
            <a:ext cx="731200" cy="318060"/>
          </a:xfrm>
          <a:prstGeom prst="rect">
            <a:avLst/>
          </a:prstGeom>
          <a:no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ctDNA</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5" name="Google Shape;545;p51"/>
          <p:cNvSpPr txBox="1"/>
          <p:nvPr/>
        </p:nvSpPr>
        <p:spPr>
          <a:xfrm>
            <a:off x="8003972" y="4392958"/>
            <a:ext cx="731200" cy="543826"/>
          </a:xfrm>
          <a:prstGeom prst="rect">
            <a:avLst/>
          </a:prstGeom>
          <a:no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ctDNA</a:t>
            </a:r>
            <a:r>
              <a:rPr kumimoji="0" lang="en"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CTC</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6" name="Google Shape;546;p51"/>
          <p:cNvSpPr txBox="1"/>
          <p:nvPr/>
        </p:nvSpPr>
        <p:spPr>
          <a:xfrm>
            <a:off x="10219783" y="4392958"/>
            <a:ext cx="731200" cy="318060"/>
          </a:xfrm>
          <a:prstGeom prst="rect">
            <a:avLst/>
          </a:prstGeom>
          <a:no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ctDNA</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7" name="Google Shape;547;p51"/>
          <p:cNvSpPr txBox="1"/>
          <p:nvPr/>
        </p:nvSpPr>
        <p:spPr>
          <a:xfrm>
            <a:off x="9163319" y="4392958"/>
            <a:ext cx="731200" cy="318060"/>
          </a:xfrm>
          <a:prstGeom prst="rect">
            <a:avLst/>
          </a:prstGeom>
          <a:noFill/>
          <a:ln w="9525" cap="flat" cmpd="sng">
            <a:solidFill>
              <a:schemeClr val="dk1"/>
            </a:solidFill>
            <a:prstDash val="solid"/>
            <a:round/>
            <a:headEnd type="none" w="sm" len="sm"/>
            <a:tailEnd type="none" w="sm" len="sm"/>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ctDNA</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548" name="Google Shape;548;p51"/>
          <p:cNvCxnSpPr>
            <a:cxnSpLocks/>
          </p:cNvCxnSpPr>
          <p:nvPr/>
        </p:nvCxnSpPr>
        <p:spPr>
          <a:xfrm flipV="1">
            <a:off x="10585380" y="3827331"/>
            <a:ext cx="0" cy="524350"/>
          </a:xfrm>
          <a:prstGeom prst="straightConnector1">
            <a:avLst/>
          </a:prstGeom>
          <a:noFill/>
          <a:ln w="38100" cap="flat" cmpd="sng">
            <a:solidFill>
              <a:srgbClr val="0070C0"/>
            </a:solidFill>
            <a:prstDash val="solid"/>
            <a:miter lim="800000"/>
            <a:headEnd type="none" w="sm" len="sm"/>
            <a:tailEnd type="triangle" w="med" len="med"/>
          </a:ln>
        </p:spPr>
      </p:cxnSp>
      <p:cxnSp>
        <p:nvCxnSpPr>
          <p:cNvPr id="550" name="Google Shape;550;p51"/>
          <p:cNvCxnSpPr/>
          <p:nvPr/>
        </p:nvCxnSpPr>
        <p:spPr>
          <a:xfrm rot="10800000">
            <a:off x="9528914" y="3827331"/>
            <a:ext cx="0" cy="492800"/>
          </a:xfrm>
          <a:prstGeom prst="straightConnector1">
            <a:avLst/>
          </a:prstGeom>
          <a:noFill/>
          <a:ln w="38100" cap="flat" cmpd="sng">
            <a:solidFill>
              <a:srgbClr val="0070C0"/>
            </a:solidFill>
            <a:prstDash val="solid"/>
            <a:miter lim="800000"/>
            <a:headEnd type="none" w="sm" len="sm"/>
            <a:tailEnd type="triangle" w="med" len="med"/>
          </a:ln>
        </p:spPr>
      </p:cxnSp>
      <p:cxnSp>
        <p:nvCxnSpPr>
          <p:cNvPr id="551" name="Google Shape;551;p51"/>
          <p:cNvCxnSpPr/>
          <p:nvPr/>
        </p:nvCxnSpPr>
        <p:spPr>
          <a:xfrm rot="10800000">
            <a:off x="8369580" y="3827331"/>
            <a:ext cx="0" cy="492800"/>
          </a:xfrm>
          <a:prstGeom prst="straightConnector1">
            <a:avLst/>
          </a:prstGeom>
          <a:noFill/>
          <a:ln w="38100" cap="flat" cmpd="sng">
            <a:solidFill>
              <a:srgbClr val="0070C0"/>
            </a:solidFill>
            <a:prstDash val="solid"/>
            <a:miter lim="800000"/>
            <a:headEnd type="none" w="sm" len="sm"/>
            <a:tailEnd type="triangle" w="med" len="med"/>
          </a:ln>
        </p:spPr>
      </p:cxnSp>
      <p:cxnSp>
        <p:nvCxnSpPr>
          <p:cNvPr id="552" name="Google Shape;552;p51"/>
          <p:cNvCxnSpPr/>
          <p:nvPr/>
        </p:nvCxnSpPr>
        <p:spPr>
          <a:xfrm rot="10800000">
            <a:off x="7210247" y="3827331"/>
            <a:ext cx="0" cy="492800"/>
          </a:xfrm>
          <a:prstGeom prst="straightConnector1">
            <a:avLst/>
          </a:prstGeom>
          <a:noFill/>
          <a:ln w="38100" cap="flat" cmpd="sng">
            <a:solidFill>
              <a:srgbClr val="0070C0"/>
            </a:solidFill>
            <a:prstDash val="solid"/>
            <a:miter lim="800000"/>
            <a:headEnd type="none" w="sm" len="sm"/>
            <a:tailEnd type="triangle" w="med" len="med"/>
          </a:ln>
        </p:spPr>
      </p:cxnSp>
      <p:cxnSp>
        <p:nvCxnSpPr>
          <p:cNvPr id="553" name="Google Shape;553;p51"/>
          <p:cNvCxnSpPr/>
          <p:nvPr/>
        </p:nvCxnSpPr>
        <p:spPr>
          <a:xfrm rot="10800000">
            <a:off x="4970210" y="3827331"/>
            <a:ext cx="0" cy="492800"/>
          </a:xfrm>
          <a:prstGeom prst="straightConnector1">
            <a:avLst/>
          </a:prstGeom>
          <a:noFill/>
          <a:ln w="38100" cap="flat" cmpd="sng">
            <a:solidFill>
              <a:srgbClr val="0070C0"/>
            </a:solidFill>
            <a:prstDash val="solid"/>
            <a:miter lim="800000"/>
            <a:headEnd type="none" w="sm" len="sm"/>
            <a:tailEnd type="triangle" w="med" len="med"/>
          </a:ln>
        </p:spPr>
      </p:cxnSp>
      <p:cxnSp>
        <p:nvCxnSpPr>
          <p:cNvPr id="554" name="Google Shape;554;p51"/>
          <p:cNvCxnSpPr/>
          <p:nvPr/>
        </p:nvCxnSpPr>
        <p:spPr>
          <a:xfrm rot="10800000" flipH="1">
            <a:off x="556592" y="723973"/>
            <a:ext cx="10893200" cy="41200"/>
          </a:xfrm>
          <a:prstGeom prst="straightConnector1">
            <a:avLst/>
          </a:prstGeom>
          <a:noFill/>
          <a:ln w="9525" cap="flat" cmpd="sng">
            <a:solidFill>
              <a:schemeClr val="dk1"/>
            </a:solidFill>
            <a:prstDash val="solid"/>
            <a:round/>
            <a:headEnd type="none" w="med" len="med"/>
            <a:tailEnd type="none" w="med" len="med"/>
          </a:ln>
        </p:spPr>
      </p:cxnSp>
      <p:cxnSp>
        <p:nvCxnSpPr>
          <p:cNvPr id="4" name="Google Shape;537;p51">
            <a:extLst>
              <a:ext uri="{FF2B5EF4-FFF2-40B4-BE49-F238E27FC236}">
                <a16:creationId xmlns:a16="http://schemas.microsoft.com/office/drawing/2014/main" id="{D0F31D6E-1DF9-BA0C-8EA2-35129D11A15E}"/>
              </a:ext>
            </a:extLst>
          </p:cNvPr>
          <p:cNvCxnSpPr>
            <a:cxnSpLocks/>
          </p:cNvCxnSpPr>
          <p:nvPr/>
        </p:nvCxnSpPr>
        <p:spPr>
          <a:xfrm flipV="1">
            <a:off x="2798619" y="2351493"/>
            <a:ext cx="383512" cy="1641"/>
          </a:xfrm>
          <a:prstGeom prst="straightConnector1">
            <a:avLst/>
          </a:prstGeom>
          <a:noFill/>
          <a:ln w="28575" cap="flat" cmpd="sng">
            <a:solidFill>
              <a:srgbClr val="0000FF"/>
            </a:solidFill>
            <a:prstDash val="solid"/>
            <a:round/>
            <a:headEnd type="none" w="med" len="med"/>
            <a:tailEnd type="triangle" w="med" len="med"/>
          </a:ln>
        </p:spPr>
      </p:cxnSp>
      <p:sp>
        <p:nvSpPr>
          <p:cNvPr id="5" name="TextBox 4">
            <a:extLst>
              <a:ext uri="{FF2B5EF4-FFF2-40B4-BE49-F238E27FC236}">
                <a16:creationId xmlns:a16="http://schemas.microsoft.com/office/drawing/2014/main" id="{0C5BC5BF-2FE2-1687-A5BC-AF6A0EDC5C9F}"/>
              </a:ext>
            </a:extLst>
          </p:cNvPr>
          <p:cNvSpPr txBox="1"/>
          <p:nvPr/>
        </p:nvSpPr>
        <p:spPr>
          <a:xfrm>
            <a:off x="3228720" y="2941497"/>
            <a:ext cx="15022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N=220</a:t>
            </a:r>
          </a:p>
        </p:txBody>
      </p:sp>
      <p:sp>
        <p:nvSpPr>
          <p:cNvPr id="2" name="Rectangle 1">
            <a:extLst>
              <a:ext uri="{FF2B5EF4-FFF2-40B4-BE49-F238E27FC236}">
                <a16:creationId xmlns:a16="http://schemas.microsoft.com/office/drawing/2014/main" id="{F0BBAF48-65C1-C179-ADDF-E5848EDF40DC}"/>
              </a:ext>
            </a:extLst>
          </p:cNvPr>
          <p:cNvSpPr/>
          <p:nvPr/>
        </p:nvSpPr>
        <p:spPr>
          <a:xfrm>
            <a:off x="1371600" y="6604000"/>
            <a:ext cx="973365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9507-06D8-8D6F-4196-28B8CEC4A3FF}"/>
              </a:ext>
            </a:extLst>
          </p:cNvPr>
          <p:cNvSpPr>
            <a:spLocks noGrp="1"/>
          </p:cNvSpPr>
          <p:nvPr>
            <p:ph type="title"/>
          </p:nvPr>
        </p:nvSpPr>
        <p:spPr>
          <a:xfrm>
            <a:off x="835152" y="252864"/>
            <a:ext cx="10512751" cy="742559"/>
          </a:xfrm>
        </p:spPr>
        <p:txBody>
          <a:bodyPr>
            <a:normAutofit/>
          </a:bodyPr>
          <a:lstStyle/>
          <a:p>
            <a:r>
              <a:rPr lang="en-US" sz="3200" dirty="0">
                <a:latin typeface="+mn-lt"/>
              </a:rPr>
              <a:t>PACE Trial: Patient Demographics</a:t>
            </a:r>
          </a:p>
        </p:txBody>
      </p:sp>
      <p:graphicFrame>
        <p:nvGraphicFramePr>
          <p:cNvPr id="4" name="Table 4">
            <a:extLst>
              <a:ext uri="{FF2B5EF4-FFF2-40B4-BE49-F238E27FC236}">
                <a16:creationId xmlns:a16="http://schemas.microsoft.com/office/drawing/2014/main" id="{71554C83-5133-1126-EB97-C2070B6E29C2}"/>
              </a:ext>
            </a:extLst>
          </p:cNvPr>
          <p:cNvGraphicFramePr>
            <a:graphicFrameLocks noGrp="1"/>
          </p:cNvGraphicFramePr>
          <p:nvPr>
            <p:ph idx="4294967295"/>
          </p:nvPr>
        </p:nvGraphicFramePr>
        <p:xfrm>
          <a:off x="546156" y="1189754"/>
          <a:ext cx="11275938" cy="5008211"/>
        </p:xfrm>
        <a:graphic>
          <a:graphicData uri="http://schemas.openxmlformats.org/drawingml/2006/table">
            <a:tbl>
              <a:tblPr firstRow="1" bandRow="1">
                <a:tableStyleId>{BC89EF96-8CEA-46FF-86C4-4CE0E7609802}</a:tableStyleId>
              </a:tblPr>
              <a:tblGrid>
                <a:gridCol w="2660426">
                  <a:extLst>
                    <a:ext uri="{9D8B030D-6E8A-4147-A177-3AD203B41FA5}">
                      <a16:colId xmlns:a16="http://schemas.microsoft.com/office/drawing/2014/main" val="2550290361"/>
                    </a:ext>
                  </a:extLst>
                </a:gridCol>
                <a:gridCol w="1076939">
                  <a:extLst>
                    <a:ext uri="{9D8B030D-6E8A-4147-A177-3AD203B41FA5}">
                      <a16:colId xmlns:a16="http://schemas.microsoft.com/office/drawing/2014/main" val="1474542148"/>
                    </a:ext>
                  </a:extLst>
                </a:gridCol>
                <a:gridCol w="1076939">
                  <a:extLst>
                    <a:ext uri="{9D8B030D-6E8A-4147-A177-3AD203B41FA5}">
                      <a16:colId xmlns:a16="http://schemas.microsoft.com/office/drawing/2014/main" val="3233835000"/>
                    </a:ext>
                  </a:extLst>
                </a:gridCol>
                <a:gridCol w="1076939">
                  <a:extLst>
                    <a:ext uri="{9D8B030D-6E8A-4147-A177-3AD203B41FA5}">
                      <a16:colId xmlns:a16="http://schemas.microsoft.com/office/drawing/2014/main" val="886635887"/>
                    </a:ext>
                  </a:extLst>
                </a:gridCol>
                <a:gridCol w="1076939">
                  <a:extLst>
                    <a:ext uri="{9D8B030D-6E8A-4147-A177-3AD203B41FA5}">
                      <a16:colId xmlns:a16="http://schemas.microsoft.com/office/drawing/2014/main" val="2802304699"/>
                    </a:ext>
                  </a:extLst>
                </a:gridCol>
                <a:gridCol w="1076939">
                  <a:extLst>
                    <a:ext uri="{9D8B030D-6E8A-4147-A177-3AD203B41FA5}">
                      <a16:colId xmlns:a16="http://schemas.microsoft.com/office/drawing/2014/main" val="1682913191"/>
                    </a:ext>
                  </a:extLst>
                </a:gridCol>
                <a:gridCol w="1076939">
                  <a:extLst>
                    <a:ext uri="{9D8B030D-6E8A-4147-A177-3AD203B41FA5}">
                      <a16:colId xmlns:a16="http://schemas.microsoft.com/office/drawing/2014/main" val="1035286095"/>
                    </a:ext>
                  </a:extLst>
                </a:gridCol>
                <a:gridCol w="1076939">
                  <a:extLst>
                    <a:ext uri="{9D8B030D-6E8A-4147-A177-3AD203B41FA5}">
                      <a16:colId xmlns:a16="http://schemas.microsoft.com/office/drawing/2014/main" val="3262580442"/>
                    </a:ext>
                  </a:extLst>
                </a:gridCol>
                <a:gridCol w="1076939">
                  <a:extLst>
                    <a:ext uri="{9D8B030D-6E8A-4147-A177-3AD203B41FA5}">
                      <a16:colId xmlns:a16="http://schemas.microsoft.com/office/drawing/2014/main" val="2069615654"/>
                    </a:ext>
                  </a:extLst>
                </a:gridCol>
              </a:tblGrid>
              <a:tr h="436132">
                <a:tc rowSpan="2">
                  <a:txBody>
                    <a:bodyPr/>
                    <a:lstStyle/>
                    <a:p>
                      <a:endParaRPr lang="en-US"/>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a:t>
                      </a:r>
                    </a:p>
                    <a:p>
                      <a:pPr algn="ctr"/>
                      <a:r>
                        <a:rPr lang="en-US" sz="1600" b="1" dirty="0">
                          <a:solidFill>
                            <a:schemeClr val="bg1"/>
                          </a:solidFill>
                          <a:latin typeface="Calibri" panose="020F0502020204030204" pitchFamily="34" charset="0"/>
                          <a:cs typeface="Calibri" panose="020F0502020204030204" pitchFamily="34" charset="0"/>
                        </a:rPr>
                        <a:t>(n=55)</a:t>
                      </a:r>
                    </a:p>
                  </a:txBody>
                  <a:tcPr>
                    <a:solidFill>
                      <a:schemeClr val="accent4">
                        <a:lumMod val="50000"/>
                        <a:lumOff val="50000"/>
                      </a:schemeClr>
                    </a:solidFill>
                  </a:tcPr>
                </a:tc>
                <a:tc hMerge="1">
                  <a:txBody>
                    <a:bodyPr/>
                    <a:lstStyle/>
                    <a:p>
                      <a:endParaRPr lang="en-US" dirty="0"/>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 Palbociclib </a:t>
                      </a:r>
                    </a:p>
                    <a:p>
                      <a:pPr algn="ctr"/>
                      <a:r>
                        <a:rPr lang="en-US" sz="1600" b="1" dirty="0">
                          <a:solidFill>
                            <a:schemeClr val="bg1"/>
                          </a:solidFill>
                          <a:latin typeface="Calibri" panose="020F0502020204030204" pitchFamily="34" charset="0"/>
                          <a:cs typeface="Calibri" panose="020F0502020204030204" pitchFamily="34" charset="0"/>
                        </a:rPr>
                        <a:t>(N=111)</a:t>
                      </a:r>
                    </a:p>
                  </a:txBody>
                  <a:tcPr>
                    <a:solidFill>
                      <a:srgbClr val="FF0000"/>
                    </a:solidFill>
                  </a:tcPr>
                </a:tc>
                <a:tc hMerge="1">
                  <a:txBody>
                    <a:bodyPr/>
                    <a:lstStyle/>
                    <a:p>
                      <a:endParaRPr lang="en-US" dirty="0"/>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 Palbociclib + Avelumab (N=54)</a:t>
                      </a:r>
                    </a:p>
                  </a:txBody>
                  <a:tcPr>
                    <a:solidFill>
                      <a:srgbClr val="00B050"/>
                    </a:solidFill>
                  </a:tcPr>
                </a:tc>
                <a:tc hMerge="1">
                  <a:txBody>
                    <a:bodyPr/>
                    <a:lstStyle/>
                    <a:p>
                      <a:endParaRPr lang="en-US" dirty="0"/>
                    </a:p>
                  </a:txBody>
                  <a:tcPr/>
                </a:tc>
                <a:tc gridSpan="2">
                  <a:txBody>
                    <a:bodyPr/>
                    <a:lstStyle/>
                    <a:p>
                      <a:pPr algn="ctr"/>
                      <a:r>
                        <a:rPr lang="en-US" sz="1600" dirty="0">
                          <a:solidFill>
                            <a:schemeClr val="bg1"/>
                          </a:solidFill>
                          <a:latin typeface="Calibri" panose="020F0502020204030204" pitchFamily="34" charset="0"/>
                          <a:cs typeface="Calibri" panose="020F0502020204030204" pitchFamily="34" charset="0"/>
                        </a:rPr>
                        <a:t>Overall</a:t>
                      </a:r>
                    </a:p>
                    <a:p>
                      <a:pPr algn="ctr"/>
                      <a:r>
                        <a:rPr lang="en-US" sz="1600" dirty="0">
                          <a:solidFill>
                            <a:schemeClr val="bg1"/>
                          </a:solidFill>
                          <a:latin typeface="Calibri" panose="020F0502020204030204" pitchFamily="34" charset="0"/>
                          <a:cs typeface="Calibri" panose="020F0502020204030204" pitchFamily="34" charset="0"/>
                        </a:rPr>
                        <a:t>(n = 220)</a:t>
                      </a:r>
                    </a:p>
                  </a:txBody>
                  <a:tcPr>
                    <a:solidFill>
                      <a:schemeClr val="accent1"/>
                    </a:solidFill>
                  </a:tcPr>
                </a:tc>
                <a:tc hMerge="1">
                  <a:txBody>
                    <a:bodyPr/>
                    <a:lstStyle/>
                    <a:p>
                      <a:pPr algn="ctr"/>
                      <a:endParaRPr lang="en-US" dirty="0"/>
                    </a:p>
                  </a:txBody>
                  <a:tcPr/>
                </a:tc>
                <a:extLst>
                  <a:ext uri="{0D108BD9-81ED-4DB2-BD59-A6C34878D82A}">
                    <a16:rowId xmlns:a16="http://schemas.microsoft.com/office/drawing/2014/main" val="2173680892"/>
                  </a:ext>
                </a:extLst>
              </a:tr>
              <a:tr h="349805">
                <a:tc v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N</a:t>
                      </a:r>
                    </a:p>
                  </a:txBody>
                  <a:tcPr/>
                </a:tc>
                <a:tc>
                  <a:txBody>
                    <a:bodyPr/>
                    <a:lstStyle/>
                    <a:p>
                      <a:pPr algn="ctr"/>
                      <a:r>
                        <a:rPr lang="en-US" sz="1600" dirty="0">
                          <a:latin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cs typeface="Calibri" panose="020F0502020204030204" pitchFamily="34" charset="0"/>
                        </a:rPr>
                        <a:t>N</a:t>
                      </a:r>
                    </a:p>
                  </a:txBody>
                  <a:tcPr/>
                </a:tc>
                <a:tc>
                  <a:txBody>
                    <a:bodyPr/>
                    <a:lstStyle/>
                    <a:p>
                      <a:pPr algn="ctr"/>
                      <a:r>
                        <a:rPr lang="en-US" sz="1600" dirty="0">
                          <a:latin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cs typeface="Calibri" panose="020F0502020204030204" pitchFamily="34" charset="0"/>
                        </a:rPr>
                        <a:t>N</a:t>
                      </a:r>
                    </a:p>
                  </a:txBody>
                  <a:tcPr/>
                </a:tc>
                <a:tc>
                  <a:txBody>
                    <a:bodyPr/>
                    <a:lstStyle/>
                    <a:p>
                      <a:pPr algn="ctr"/>
                      <a:r>
                        <a:rPr lang="en-US" sz="1600" dirty="0">
                          <a:latin typeface="Calibri" panose="020F0502020204030204" pitchFamily="34" charset="0"/>
                          <a:cs typeface="Calibri" panose="020F0502020204030204" pitchFamily="34" charset="0"/>
                        </a:rPr>
                        <a:t>%</a:t>
                      </a:r>
                    </a:p>
                  </a:txBody>
                  <a:tcPr/>
                </a:tc>
                <a:tc>
                  <a:txBody>
                    <a:bodyPr/>
                    <a:lstStyle/>
                    <a:p>
                      <a:pPr algn="ctr"/>
                      <a:r>
                        <a:rPr lang="en-US" sz="1600" dirty="0">
                          <a:latin typeface="Calibri" panose="020F0502020204030204" pitchFamily="34" charset="0"/>
                          <a:cs typeface="Calibri" panose="020F0502020204030204" pitchFamily="34" charset="0"/>
                        </a:rPr>
                        <a:t>N</a:t>
                      </a:r>
                    </a:p>
                  </a:txBody>
                  <a:tcPr/>
                </a:tc>
                <a:tc>
                  <a:txBody>
                    <a:bodyPr/>
                    <a:lstStyle/>
                    <a:p>
                      <a:pPr algn="ctr"/>
                      <a:r>
                        <a:rPr lang="en-US" sz="16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3650744222"/>
                  </a:ext>
                </a:extLst>
              </a:tr>
              <a:tr h="354664">
                <a:tc>
                  <a:txBody>
                    <a:bodyPr/>
                    <a:lstStyle/>
                    <a:p>
                      <a:r>
                        <a:rPr lang="en-US" sz="1600" dirty="0">
                          <a:latin typeface="Calibri" panose="020F0502020204030204" pitchFamily="34" charset="0"/>
                          <a:cs typeface="Calibri" panose="020F0502020204030204" pitchFamily="34" charset="0"/>
                        </a:rPr>
                        <a:t>Female</a:t>
                      </a:r>
                    </a:p>
                  </a:txBody>
                  <a:tcPr/>
                </a:tc>
                <a:tc>
                  <a:txBody>
                    <a:bodyPr/>
                    <a:lstStyle/>
                    <a:p>
                      <a:pPr algn="ctr"/>
                      <a:r>
                        <a:rPr lang="en-US" sz="1600" dirty="0">
                          <a:latin typeface="Calibri" panose="020F0502020204030204" pitchFamily="34" charset="0"/>
                          <a:cs typeface="Calibri" panose="020F0502020204030204" pitchFamily="34" charset="0"/>
                        </a:rPr>
                        <a:t>55</a:t>
                      </a:r>
                    </a:p>
                  </a:txBody>
                  <a:tcPr/>
                </a:tc>
                <a:tc>
                  <a:txBody>
                    <a:bodyPr/>
                    <a:lstStyle/>
                    <a:p>
                      <a:pPr algn="ctr"/>
                      <a:r>
                        <a:rPr lang="en-US" sz="1600" b="1" dirty="0">
                          <a:latin typeface="Calibri" panose="020F0502020204030204" pitchFamily="34" charset="0"/>
                          <a:cs typeface="Calibri" panose="020F0502020204030204" pitchFamily="34" charset="0"/>
                        </a:rPr>
                        <a:t>100.0</a:t>
                      </a:r>
                    </a:p>
                  </a:txBody>
                  <a:tcPr/>
                </a:tc>
                <a:tc>
                  <a:txBody>
                    <a:bodyPr/>
                    <a:lstStyle/>
                    <a:p>
                      <a:pPr algn="ctr"/>
                      <a:r>
                        <a:rPr lang="en-US" sz="1600" dirty="0">
                          <a:latin typeface="Calibri" panose="020F0502020204030204" pitchFamily="34" charset="0"/>
                          <a:cs typeface="Calibri" panose="020F0502020204030204" pitchFamily="34" charset="0"/>
                        </a:rPr>
                        <a:t>109</a:t>
                      </a:r>
                    </a:p>
                  </a:txBody>
                  <a:tcPr/>
                </a:tc>
                <a:tc>
                  <a:txBody>
                    <a:bodyPr/>
                    <a:lstStyle/>
                    <a:p>
                      <a:pPr algn="ctr"/>
                      <a:r>
                        <a:rPr lang="en-US" sz="1600" b="1" dirty="0">
                          <a:latin typeface="Calibri" panose="020F0502020204030204" pitchFamily="34" charset="0"/>
                          <a:cs typeface="Calibri" panose="020F0502020204030204" pitchFamily="34" charset="0"/>
                        </a:rPr>
                        <a:t>98.2</a:t>
                      </a:r>
                    </a:p>
                  </a:txBody>
                  <a:tcPr/>
                </a:tc>
                <a:tc>
                  <a:txBody>
                    <a:bodyPr/>
                    <a:lstStyle/>
                    <a:p>
                      <a:pPr algn="ctr"/>
                      <a:r>
                        <a:rPr lang="en-US" sz="1600" dirty="0">
                          <a:latin typeface="Calibri" panose="020F0502020204030204" pitchFamily="34" charset="0"/>
                          <a:cs typeface="Calibri" panose="020F0502020204030204" pitchFamily="34" charset="0"/>
                        </a:rPr>
                        <a:t>54</a:t>
                      </a:r>
                    </a:p>
                  </a:txBody>
                  <a:tcPr/>
                </a:tc>
                <a:tc>
                  <a:txBody>
                    <a:bodyPr/>
                    <a:lstStyle/>
                    <a:p>
                      <a:pPr algn="ctr"/>
                      <a:r>
                        <a:rPr lang="en-US" sz="1600" b="1" dirty="0">
                          <a:latin typeface="Calibri" panose="020F0502020204030204" pitchFamily="34" charset="0"/>
                          <a:cs typeface="Calibri" panose="020F0502020204030204" pitchFamily="34" charset="0"/>
                        </a:rPr>
                        <a:t>100.0</a:t>
                      </a:r>
                    </a:p>
                  </a:txBody>
                  <a:tcPr/>
                </a:tc>
                <a:tc>
                  <a:txBody>
                    <a:bodyPr/>
                    <a:lstStyle/>
                    <a:p>
                      <a:pPr algn="ctr"/>
                      <a:r>
                        <a:rPr lang="en-US" sz="1600" dirty="0">
                          <a:latin typeface="Calibri" panose="020F0502020204030204" pitchFamily="34" charset="0"/>
                          <a:cs typeface="Calibri" panose="020F0502020204030204" pitchFamily="34" charset="0"/>
                        </a:rPr>
                        <a:t>218</a:t>
                      </a:r>
                    </a:p>
                  </a:txBody>
                  <a:tcPr/>
                </a:tc>
                <a:tc>
                  <a:txBody>
                    <a:bodyPr/>
                    <a:lstStyle/>
                    <a:p>
                      <a:pPr algn="ctr"/>
                      <a:r>
                        <a:rPr lang="en-US" sz="1600" b="1" dirty="0">
                          <a:latin typeface="Calibri" panose="020F0502020204030204" pitchFamily="34" charset="0"/>
                          <a:cs typeface="Calibri" panose="020F0502020204030204" pitchFamily="34" charset="0"/>
                        </a:rPr>
                        <a:t>99.0</a:t>
                      </a:r>
                    </a:p>
                  </a:txBody>
                  <a:tcPr/>
                </a:tc>
                <a:extLst>
                  <a:ext uri="{0D108BD9-81ED-4DB2-BD59-A6C34878D82A}">
                    <a16:rowId xmlns:a16="http://schemas.microsoft.com/office/drawing/2014/main" val="1474723183"/>
                  </a:ext>
                </a:extLst>
              </a:tr>
              <a:tr h="354664">
                <a:tc>
                  <a:txBody>
                    <a:bodyPr/>
                    <a:lstStyle/>
                    <a:p>
                      <a:r>
                        <a:rPr lang="en-US" sz="1600" dirty="0">
                          <a:latin typeface="Calibri" panose="020F0502020204030204" pitchFamily="34" charset="0"/>
                          <a:cs typeface="Calibri" panose="020F0502020204030204" pitchFamily="34" charset="0"/>
                        </a:rPr>
                        <a:t>Age (median, range)</a:t>
                      </a:r>
                    </a:p>
                  </a:txBody>
                  <a:tcPr/>
                </a:tc>
                <a:tc gridSpan="2">
                  <a:txBody>
                    <a:bodyPr/>
                    <a:lstStyle/>
                    <a:p>
                      <a:pPr algn="ctr"/>
                      <a:r>
                        <a:rPr lang="en-US" sz="1600" dirty="0">
                          <a:latin typeface="Calibri" panose="020F0502020204030204" pitchFamily="34" charset="0"/>
                          <a:cs typeface="Calibri" panose="020F0502020204030204" pitchFamily="34" charset="0"/>
                        </a:rPr>
                        <a:t>58 (36-77)</a:t>
                      </a:r>
                    </a:p>
                  </a:txBody>
                  <a:tcPr/>
                </a:tc>
                <a:tc hMerge="1">
                  <a:txBody>
                    <a:bodyPr/>
                    <a:lstStyle/>
                    <a:p>
                      <a:pPr algn="ctr"/>
                      <a:endParaRPr lang="en-US" sz="1600" dirty="0">
                        <a:latin typeface="Calibri" panose="020F0502020204030204" pitchFamily="34" charset="0"/>
                        <a:cs typeface="Calibri" panose="020F0502020204030204" pitchFamily="34" charset="0"/>
                      </a:endParaRPr>
                    </a:p>
                  </a:txBody>
                  <a:tcPr/>
                </a:tc>
                <a:tc gridSpan="2">
                  <a:txBody>
                    <a:bodyPr/>
                    <a:lstStyle/>
                    <a:p>
                      <a:pPr algn="ctr"/>
                      <a:r>
                        <a:rPr lang="en-US" sz="1600" dirty="0">
                          <a:latin typeface="Calibri" panose="020F0502020204030204" pitchFamily="34" charset="0"/>
                          <a:cs typeface="Calibri" panose="020F0502020204030204" pitchFamily="34" charset="0"/>
                        </a:rPr>
                        <a:t>55 (28-77)</a:t>
                      </a:r>
                    </a:p>
                  </a:txBody>
                  <a:tcPr/>
                </a:tc>
                <a:tc hMerge="1">
                  <a:txBody>
                    <a:bodyPr/>
                    <a:lstStyle/>
                    <a:p>
                      <a:pPr algn="ctr"/>
                      <a:endParaRPr lang="en-US" sz="1600" dirty="0">
                        <a:latin typeface="Calibri" panose="020F0502020204030204" pitchFamily="34" charset="0"/>
                        <a:cs typeface="Calibri" panose="020F0502020204030204" pitchFamily="34" charset="0"/>
                      </a:endParaRPr>
                    </a:p>
                  </a:txBody>
                  <a:tcPr/>
                </a:tc>
                <a:tc gridSpan="2">
                  <a:txBody>
                    <a:bodyPr/>
                    <a:lstStyle/>
                    <a:p>
                      <a:pPr algn="ctr"/>
                      <a:r>
                        <a:rPr lang="en-US" sz="1600" dirty="0">
                          <a:latin typeface="Calibri" panose="020F0502020204030204" pitchFamily="34" charset="0"/>
                          <a:cs typeface="Calibri" panose="020F0502020204030204" pitchFamily="34" charset="0"/>
                        </a:rPr>
                        <a:t>58 (25-83)</a:t>
                      </a:r>
                    </a:p>
                  </a:txBody>
                  <a:tcPr/>
                </a:tc>
                <a:tc hMerge="1">
                  <a:txBody>
                    <a:bodyPr/>
                    <a:lstStyle/>
                    <a:p>
                      <a:pPr algn="ctr"/>
                      <a:endParaRPr lang="en-US" sz="1600" dirty="0">
                        <a:latin typeface="Calibri" panose="020F0502020204030204" pitchFamily="34" charset="0"/>
                        <a:cs typeface="Calibri" panose="020F0502020204030204" pitchFamily="34" charset="0"/>
                      </a:endParaRPr>
                    </a:p>
                  </a:txBody>
                  <a:tcPr/>
                </a:tc>
                <a:tc gridSpan="2">
                  <a:txBody>
                    <a:bodyPr/>
                    <a:lstStyle/>
                    <a:p>
                      <a:pPr algn="ctr"/>
                      <a:r>
                        <a:rPr lang="en-US" sz="1600" dirty="0">
                          <a:latin typeface="Calibri" panose="020F0502020204030204" pitchFamily="34" charset="0"/>
                          <a:cs typeface="Calibri" panose="020F0502020204030204" pitchFamily="34" charset="0"/>
                        </a:rPr>
                        <a:t>57 (25-83)</a:t>
                      </a:r>
                    </a:p>
                  </a:txBody>
                  <a:tcPr/>
                </a:tc>
                <a:tc hMerge="1">
                  <a:txBody>
                    <a:bodyPr/>
                    <a:lstStyle/>
                    <a:p>
                      <a:pPr algn="ct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49322077"/>
                  </a:ext>
                </a:extLst>
              </a:tr>
              <a:tr h="959491">
                <a:tc>
                  <a:txBody>
                    <a:bodyPr/>
                    <a:lstStyle/>
                    <a:p>
                      <a:r>
                        <a:rPr lang="en-US" sz="1600" dirty="0">
                          <a:latin typeface="Calibri" panose="020F0502020204030204" pitchFamily="34" charset="0"/>
                          <a:cs typeface="Calibri" panose="020F0502020204030204" pitchFamily="34" charset="0"/>
                        </a:rPr>
                        <a:t>Race</a:t>
                      </a:r>
                    </a:p>
                    <a:p>
                      <a:pPr lvl="0"/>
                      <a:r>
                        <a:rPr lang="en-US" sz="1600" dirty="0">
                          <a:latin typeface="Calibri" panose="020F0502020204030204" pitchFamily="34" charset="0"/>
                          <a:cs typeface="Calibri" panose="020F0502020204030204" pitchFamily="34" charset="0"/>
                        </a:rPr>
                        <a:t>   White</a:t>
                      </a:r>
                    </a:p>
                    <a:p>
                      <a:pPr lvl="0"/>
                      <a:r>
                        <a:rPr lang="en-US" sz="1600" dirty="0">
                          <a:latin typeface="Calibri" panose="020F0502020204030204" pitchFamily="34" charset="0"/>
                          <a:cs typeface="Calibri" panose="020F0502020204030204" pitchFamily="34" charset="0"/>
                        </a:rPr>
                        <a:t>   Black</a:t>
                      </a:r>
                    </a:p>
                    <a:p>
                      <a:pPr lvl="0"/>
                      <a:r>
                        <a:rPr lang="en-US" sz="1600" dirty="0">
                          <a:latin typeface="Calibri" panose="020F0502020204030204" pitchFamily="34" charset="0"/>
                          <a:cs typeface="Calibri" panose="020F0502020204030204" pitchFamily="34" charset="0"/>
                        </a:rPr>
                        <a:t>   Asian</a:t>
                      </a:r>
                    </a:p>
                    <a:p>
                      <a:pPr lvl="0"/>
                      <a:r>
                        <a:rPr lang="en-US" sz="1600" dirty="0">
                          <a:latin typeface="Calibri" panose="020F0502020204030204" pitchFamily="34" charset="0"/>
                          <a:cs typeface="Calibri" panose="020F0502020204030204" pitchFamily="34" charset="0"/>
                        </a:rPr>
                        <a:t>   Other</a:t>
                      </a:r>
                    </a:p>
                  </a:txBody>
                  <a:tcPr/>
                </a:tc>
                <a:tc>
                  <a:txBody>
                    <a:bodyPr/>
                    <a:lstStyle/>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47</a:t>
                      </a:r>
                    </a:p>
                    <a:p>
                      <a:pPr algn="ctr"/>
                      <a:r>
                        <a:rPr lang="en-US" sz="1600" dirty="0">
                          <a:latin typeface="Calibri" panose="020F0502020204030204" pitchFamily="34" charset="0"/>
                          <a:cs typeface="Calibri" panose="020F0502020204030204" pitchFamily="34" charset="0"/>
                        </a:rPr>
                        <a:t>3</a:t>
                      </a:r>
                    </a:p>
                    <a:p>
                      <a:pPr algn="ctr"/>
                      <a:r>
                        <a:rPr lang="en-US" sz="1600" dirty="0">
                          <a:latin typeface="Calibri" panose="020F0502020204030204" pitchFamily="34" charset="0"/>
                          <a:cs typeface="Calibri" panose="020F0502020204030204" pitchFamily="34" charset="0"/>
                        </a:rPr>
                        <a:t>0</a:t>
                      </a:r>
                    </a:p>
                    <a:p>
                      <a:pPr algn="ctr"/>
                      <a:r>
                        <a:rPr lang="en-US" sz="1600" dirty="0">
                          <a:latin typeface="Calibri" panose="020F0502020204030204" pitchFamily="34" charset="0"/>
                          <a:cs typeface="Calibri" panose="020F0502020204030204" pitchFamily="34" charset="0"/>
                        </a:rPr>
                        <a:t>5</a:t>
                      </a:r>
                    </a:p>
                  </a:txBody>
                  <a:tcPr/>
                </a:tc>
                <a:tc>
                  <a:txBody>
                    <a:bodyPr/>
                    <a:lstStyle/>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85.5</a:t>
                      </a:r>
                    </a:p>
                    <a:p>
                      <a:pPr algn="ctr"/>
                      <a:r>
                        <a:rPr lang="en-US" sz="1600" b="1" dirty="0">
                          <a:latin typeface="Calibri" panose="020F0502020204030204" pitchFamily="34" charset="0"/>
                          <a:cs typeface="Calibri" panose="020F0502020204030204" pitchFamily="34" charset="0"/>
                        </a:rPr>
                        <a:t>5.5</a:t>
                      </a:r>
                    </a:p>
                    <a:p>
                      <a:pPr algn="ctr"/>
                      <a:r>
                        <a:rPr lang="en-US" sz="1600" b="1" dirty="0">
                          <a:latin typeface="Calibri" panose="020F0502020204030204" pitchFamily="34" charset="0"/>
                          <a:cs typeface="Calibri" panose="020F0502020204030204" pitchFamily="34" charset="0"/>
                        </a:rPr>
                        <a:t>0</a:t>
                      </a:r>
                    </a:p>
                    <a:p>
                      <a:pPr algn="ctr"/>
                      <a:r>
                        <a:rPr lang="en-US" sz="1600" b="1" dirty="0">
                          <a:latin typeface="Calibri" panose="020F0502020204030204" pitchFamily="34" charset="0"/>
                          <a:cs typeface="Calibri" panose="020F0502020204030204" pitchFamily="34" charset="0"/>
                        </a:rPr>
                        <a:t>9.1</a:t>
                      </a:r>
                    </a:p>
                  </a:txBody>
                  <a:tcPr/>
                </a:tc>
                <a:tc>
                  <a:txBody>
                    <a:bodyPr/>
                    <a:lstStyle/>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88</a:t>
                      </a:r>
                    </a:p>
                    <a:p>
                      <a:pPr algn="ctr"/>
                      <a:r>
                        <a:rPr lang="en-US" sz="1600" dirty="0">
                          <a:latin typeface="Calibri" panose="020F0502020204030204" pitchFamily="34" charset="0"/>
                          <a:cs typeface="Calibri" panose="020F0502020204030204" pitchFamily="34" charset="0"/>
                        </a:rPr>
                        <a:t>13</a:t>
                      </a:r>
                    </a:p>
                    <a:p>
                      <a:pPr algn="ctr"/>
                      <a:r>
                        <a:rPr lang="en-US" sz="1600" dirty="0">
                          <a:latin typeface="Calibri" panose="020F0502020204030204" pitchFamily="34" charset="0"/>
                          <a:cs typeface="Calibri" panose="020F0502020204030204" pitchFamily="34" charset="0"/>
                        </a:rPr>
                        <a:t>4</a:t>
                      </a:r>
                    </a:p>
                    <a:p>
                      <a:pPr algn="ctr"/>
                      <a:r>
                        <a:rPr lang="en-US" sz="1600" dirty="0">
                          <a:latin typeface="Calibri" panose="020F0502020204030204" pitchFamily="34" charset="0"/>
                          <a:cs typeface="Calibri" panose="020F0502020204030204" pitchFamily="34" charset="0"/>
                        </a:rPr>
                        <a:t>6</a:t>
                      </a:r>
                    </a:p>
                  </a:txBody>
                  <a:tcPr/>
                </a:tc>
                <a:tc>
                  <a:txBody>
                    <a:bodyPr/>
                    <a:lstStyle/>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79.3</a:t>
                      </a:r>
                    </a:p>
                    <a:p>
                      <a:pPr algn="ctr"/>
                      <a:r>
                        <a:rPr lang="en-US" sz="1600" b="1" dirty="0">
                          <a:latin typeface="Calibri" panose="020F0502020204030204" pitchFamily="34" charset="0"/>
                          <a:cs typeface="Calibri" panose="020F0502020204030204" pitchFamily="34" charset="0"/>
                        </a:rPr>
                        <a:t>11.7</a:t>
                      </a:r>
                    </a:p>
                    <a:p>
                      <a:pPr algn="ctr"/>
                      <a:r>
                        <a:rPr lang="en-US" sz="1600" b="1" dirty="0">
                          <a:latin typeface="Calibri" panose="020F0502020204030204" pitchFamily="34" charset="0"/>
                          <a:cs typeface="Calibri" panose="020F0502020204030204" pitchFamily="34" charset="0"/>
                        </a:rPr>
                        <a:t>3.6</a:t>
                      </a:r>
                    </a:p>
                    <a:p>
                      <a:pPr algn="ctr"/>
                      <a:r>
                        <a:rPr lang="en-US" sz="1600" b="1" dirty="0">
                          <a:latin typeface="Calibri" panose="020F0502020204030204" pitchFamily="34" charset="0"/>
                          <a:cs typeface="Calibri" panose="020F0502020204030204" pitchFamily="34" charset="0"/>
                        </a:rPr>
                        <a:t>5.4</a:t>
                      </a:r>
                    </a:p>
                  </a:txBody>
                  <a:tcPr/>
                </a:tc>
                <a:tc>
                  <a:txBody>
                    <a:bodyPr/>
                    <a:lstStyle/>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44</a:t>
                      </a:r>
                    </a:p>
                    <a:p>
                      <a:pPr algn="ctr"/>
                      <a:r>
                        <a:rPr lang="en-US" sz="1600" dirty="0">
                          <a:latin typeface="Calibri" panose="020F0502020204030204" pitchFamily="34" charset="0"/>
                          <a:cs typeface="Calibri" panose="020F0502020204030204" pitchFamily="34" charset="0"/>
                        </a:rPr>
                        <a:t>4</a:t>
                      </a:r>
                    </a:p>
                    <a:p>
                      <a:pPr algn="ctr"/>
                      <a:r>
                        <a:rPr lang="en-US" sz="1600" dirty="0">
                          <a:latin typeface="Calibri" panose="020F0502020204030204" pitchFamily="34" charset="0"/>
                          <a:cs typeface="Calibri" panose="020F0502020204030204" pitchFamily="34" charset="0"/>
                        </a:rPr>
                        <a:t>3</a:t>
                      </a:r>
                    </a:p>
                    <a:p>
                      <a:pPr algn="ctr"/>
                      <a:r>
                        <a:rPr lang="en-US" sz="1600" dirty="0">
                          <a:latin typeface="Calibri" panose="020F0502020204030204" pitchFamily="34" charset="0"/>
                          <a:cs typeface="Calibri" panose="020F0502020204030204" pitchFamily="34" charset="0"/>
                        </a:rPr>
                        <a:t>3</a:t>
                      </a:r>
                    </a:p>
                  </a:txBody>
                  <a:tcPr/>
                </a:tc>
                <a:tc>
                  <a:txBody>
                    <a:bodyPr/>
                    <a:lstStyle/>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81.5</a:t>
                      </a:r>
                    </a:p>
                    <a:p>
                      <a:pPr algn="ctr"/>
                      <a:r>
                        <a:rPr lang="en-US" sz="1600" b="1" dirty="0">
                          <a:latin typeface="Calibri" panose="020F0502020204030204" pitchFamily="34" charset="0"/>
                          <a:cs typeface="Calibri" panose="020F0502020204030204" pitchFamily="34" charset="0"/>
                        </a:rPr>
                        <a:t>7.4</a:t>
                      </a:r>
                    </a:p>
                    <a:p>
                      <a:pPr algn="ctr"/>
                      <a:r>
                        <a:rPr lang="en-US" sz="1600" b="1" dirty="0">
                          <a:latin typeface="Calibri" panose="020F0502020204030204" pitchFamily="34" charset="0"/>
                          <a:cs typeface="Calibri" panose="020F0502020204030204" pitchFamily="34" charset="0"/>
                        </a:rPr>
                        <a:t>5.6</a:t>
                      </a:r>
                    </a:p>
                    <a:p>
                      <a:pPr algn="ctr"/>
                      <a:r>
                        <a:rPr lang="en-US" sz="1600" b="1" dirty="0">
                          <a:latin typeface="Calibri" panose="020F0502020204030204" pitchFamily="34" charset="0"/>
                          <a:cs typeface="Calibri" panose="020F0502020204030204" pitchFamily="34" charset="0"/>
                        </a:rPr>
                        <a:t>5.6</a:t>
                      </a:r>
                    </a:p>
                  </a:txBody>
                  <a:tcPr/>
                </a:tc>
                <a:tc>
                  <a:txBody>
                    <a:bodyPr/>
                    <a:lstStyle/>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179</a:t>
                      </a:r>
                    </a:p>
                    <a:p>
                      <a:pPr algn="ctr"/>
                      <a:r>
                        <a:rPr lang="en-US" sz="1600" dirty="0">
                          <a:latin typeface="Calibri" panose="020F0502020204030204" pitchFamily="34" charset="0"/>
                          <a:cs typeface="Calibri" panose="020F0502020204030204" pitchFamily="34" charset="0"/>
                        </a:rPr>
                        <a:t>20</a:t>
                      </a:r>
                    </a:p>
                    <a:p>
                      <a:pPr algn="ctr"/>
                      <a:r>
                        <a:rPr lang="en-US" sz="1600" dirty="0">
                          <a:latin typeface="Calibri" panose="020F0502020204030204" pitchFamily="34" charset="0"/>
                          <a:cs typeface="Calibri" panose="020F0502020204030204" pitchFamily="34" charset="0"/>
                        </a:rPr>
                        <a:t>7</a:t>
                      </a:r>
                    </a:p>
                    <a:p>
                      <a:pPr algn="ctr"/>
                      <a:r>
                        <a:rPr lang="en-US" sz="1600" dirty="0">
                          <a:latin typeface="Calibri" panose="020F0502020204030204" pitchFamily="34" charset="0"/>
                          <a:cs typeface="Calibri" panose="020F0502020204030204" pitchFamily="34" charset="0"/>
                        </a:rPr>
                        <a:t>14</a:t>
                      </a:r>
                    </a:p>
                  </a:txBody>
                  <a:tcPr/>
                </a:tc>
                <a:tc>
                  <a:txBody>
                    <a:bodyPr/>
                    <a:lstStyle/>
                    <a:p>
                      <a:pPr algn="ctr"/>
                      <a:endParaRPr lang="en-US" sz="1600" b="1" dirty="0">
                        <a:latin typeface="Calibri" panose="020F0502020204030204" pitchFamily="34" charset="0"/>
                        <a:cs typeface="Calibri" panose="020F0502020204030204" pitchFamily="34" charset="0"/>
                      </a:endParaRPr>
                    </a:p>
                    <a:p>
                      <a:pPr algn="ctr"/>
                      <a:r>
                        <a:rPr lang="en-US" sz="1600" b="1" dirty="0">
                          <a:latin typeface="Calibri" panose="020F0502020204030204" pitchFamily="34" charset="0"/>
                          <a:cs typeface="Calibri" panose="020F0502020204030204" pitchFamily="34" charset="0"/>
                        </a:rPr>
                        <a:t>81.4</a:t>
                      </a:r>
                    </a:p>
                    <a:p>
                      <a:pPr algn="ctr"/>
                      <a:r>
                        <a:rPr lang="en-US" sz="1600" b="1" dirty="0">
                          <a:latin typeface="Calibri" panose="020F0502020204030204" pitchFamily="34" charset="0"/>
                          <a:cs typeface="Calibri" panose="020F0502020204030204" pitchFamily="34" charset="0"/>
                        </a:rPr>
                        <a:t>9.1</a:t>
                      </a:r>
                    </a:p>
                    <a:p>
                      <a:pPr algn="ctr"/>
                      <a:r>
                        <a:rPr lang="en-US" sz="1600" b="1" dirty="0">
                          <a:latin typeface="Calibri" panose="020F0502020204030204" pitchFamily="34" charset="0"/>
                          <a:cs typeface="Calibri" panose="020F0502020204030204" pitchFamily="34" charset="0"/>
                        </a:rPr>
                        <a:t>3.2</a:t>
                      </a:r>
                    </a:p>
                    <a:p>
                      <a:pPr algn="ctr"/>
                      <a:r>
                        <a:rPr lang="en-US" sz="1600" b="1" dirty="0">
                          <a:latin typeface="Calibri" panose="020F0502020204030204" pitchFamily="34" charset="0"/>
                          <a:cs typeface="Calibri" panose="020F0502020204030204" pitchFamily="34" charset="0"/>
                        </a:rPr>
                        <a:t>6.4</a:t>
                      </a:r>
                    </a:p>
                  </a:txBody>
                  <a:tcPr/>
                </a:tc>
                <a:extLst>
                  <a:ext uri="{0D108BD9-81ED-4DB2-BD59-A6C34878D82A}">
                    <a16:rowId xmlns:a16="http://schemas.microsoft.com/office/drawing/2014/main" val="2653116677"/>
                  </a:ext>
                </a:extLst>
              </a:tr>
              <a:tr h="354664">
                <a:tc>
                  <a:txBody>
                    <a:bodyPr/>
                    <a:lstStyle/>
                    <a:p>
                      <a:r>
                        <a:rPr lang="en-US" sz="1600" dirty="0">
                          <a:latin typeface="Calibri" panose="020F0502020204030204" pitchFamily="34" charset="0"/>
                          <a:cs typeface="Calibri" panose="020F0502020204030204" pitchFamily="34" charset="0"/>
                        </a:rPr>
                        <a:t>Post-menopausal</a:t>
                      </a:r>
                    </a:p>
                  </a:txBody>
                  <a:tcPr/>
                </a:tc>
                <a:tc>
                  <a:txBody>
                    <a:bodyPr/>
                    <a:lstStyle/>
                    <a:p>
                      <a:pPr algn="ctr"/>
                      <a:r>
                        <a:rPr lang="en-US" sz="1600" dirty="0">
                          <a:latin typeface="Calibri" panose="020F0502020204030204" pitchFamily="34" charset="0"/>
                          <a:cs typeface="Calibri" panose="020F0502020204030204" pitchFamily="34" charset="0"/>
                        </a:rPr>
                        <a:t>47</a:t>
                      </a:r>
                    </a:p>
                  </a:txBody>
                  <a:tcPr/>
                </a:tc>
                <a:tc>
                  <a:txBody>
                    <a:bodyPr/>
                    <a:lstStyle/>
                    <a:p>
                      <a:pPr algn="ctr"/>
                      <a:r>
                        <a:rPr lang="en-US" sz="1600" b="1" dirty="0">
                          <a:latin typeface="Calibri" panose="020F0502020204030204" pitchFamily="34" charset="0"/>
                          <a:cs typeface="Calibri" panose="020F0502020204030204" pitchFamily="34" charset="0"/>
                        </a:rPr>
                        <a:t>85.5</a:t>
                      </a:r>
                    </a:p>
                  </a:txBody>
                  <a:tcPr/>
                </a:tc>
                <a:tc>
                  <a:txBody>
                    <a:bodyPr/>
                    <a:lstStyle/>
                    <a:p>
                      <a:pPr algn="ctr"/>
                      <a:r>
                        <a:rPr lang="en-US" sz="1600" dirty="0">
                          <a:latin typeface="Calibri" panose="020F0502020204030204" pitchFamily="34" charset="0"/>
                          <a:cs typeface="Calibri" panose="020F0502020204030204" pitchFamily="34" charset="0"/>
                        </a:rPr>
                        <a:t>87</a:t>
                      </a:r>
                    </a:p>
                  </a:txBody>
                  <a:tcPr/>
                </a:tc>
                <a:tc>
                  <a:txBody>
                    <a:bodyPr/>
                    <a:lstStyle/>
                    <a:p>
                      <a:pPr algn="ctr"/>
                      <a:r>
                        <a:rPr lang="en-US" sz="1600" b="1" dirty="0">
                          <a:latin typeface="Calibri" panose="020F0502020204030204" pitchFamily="34" charset="0"/>
                          <a:cs typeface="Calibri" panose="020F0502020204030204" pitchFamily="34" charset="0"/>
                        </a:rPr>
                        <a:t>78.4</a:t>
                      </a:r>
                    </a:p>
                  </a:txBody>
                  <a:tcPr/>
                </a:tc>
                <a:tc>
                  <a:txBody>
                    <a:bodyPr/>
                    <a:lstStyle/>
                    <a:p>
                      <a:pPr algn="ctr"/>
                      <a:r>
                        <a:rPr lang="en-US" sz="1600" dirty="0">
                          <a:latin typeface="Calibri" panose="020F0502020204030204" pitchFamily="34" charset="0"/>
                          <a:cs typeface="Calibri" panose="020F0502020204030204" pitchFamily="34" charset="0"/>
                        </a:rPr>
                        <a:t>44</a:t>
                      </a:r>
                    </a:p>
                  </a:txBody>
                  <a:tcPr/>
                </a:tc>
                <a:tc>
                  <a:txBody>
                    <a:bodyPr/>
                    <a:lstStyle/>
                    <a:p>
                      <a:pPr algn="ctr"/>
                      <a:r>
                        <a:rPr lang="en-US" sz="1600" b="1" dirty="0">
                          <a:latin typeface="Calibri" panose="020F0502020204030204" pitchFamily="34" charset="0"/>
                          <a:cs typeface="Calibri" panose="020F0502020204030204" pitchFamily="34" charset="0"/>
                        </a:rPr>
                        <a:t>81.5</a:t>
                      </a:r>
                    </a:p>
                  </a:txBody>
                  <a:tcPr/>
                </a:tc>
                <a:tc>
                  <a:txBody>
                    <a:bodyPr/>
                    <a:lstStyle/>
                    <a:p>
                      <a:pPr algn="ctr"/>
                      <a:r>
                        <a:rPr lang="en-US" sz="1600" dirty="0">
                          <a:latin typeface="Calibri" panose="020F0502020204030204" pitchFamily="34" charset="0"/>
                          <a:cs typeface="Calibri" panose="020F0502020204030204" pitchFamily="34" charset="0"/>
                        </a:rPr>
                        <a:t>178</a:t>
                      </a:r>
                    </a:p>
                  </a:txBody>
                  <a:tcPr/>
                </a:tc>
                <a:tc>
                  <a:txBody>
                    <a:bodyPr/>
                    <a:lstStyle/>
                    <a:p>
                      <a:pPr algn="ctr"/>
                      <a:r>
                        <a:rPr lang="en-US" sz="1600" b="1" dirty="0">
                          <a:latin typeface="Calibri" panose="020F0502020204030204" pitchFamily="34" charset="0"/>
                          <a:cs typeface="Calibri" panose="020F0502020204030204" pitchFamily="34" charset="0"/>
                        </a:rPr>
                        <a:t>80.9</a:t>
                      </a:r>
                    </a:p>
                  </a:txBody>
                  <a:tcPr/>
                </a:tc>
                <a:extLst>
                  <a:ext uri="{0D108BD9-81ED-4DB2-BD59-A6C34878D82A}">
                    <a16:rowId xmlns:a16="http://schemas.microsoft.com/office/drawing/2014/main" val="3601233847"/>
                  </a:ext>
                </a:extLst>
              </a:tr>
              <a:tr h="354664">
                <a:tc>
                  <a:txBody>
                    <a:bodyPr/>
                    <a:lstStyle/>
                    <a:p>
                      <a:r>
                        <a:rPr lang="en-US" sz="1600" dirty="0">
                          <a:latin typeface="Calibri" panose="020F0502020204030204" pitchFamily="34" charset="0"/>
                          <a:cs typeface="Calibri" panose="020F0502020204030204" pitchFamily="34" charset="0"/>
                        </a:rPr>
                        <a:t>De novo MBC</a:t>
                      </a:r>
                    </a:p>
                  </a:txBody>
                  <a:tcPr/>
                </a:tc>
                <a:tc>
                  <a:txBody>
                    <a:bodyPr/>
                    <a:lstStyle/>
                    <a:p>
                      <a:pPr algn="ctr"/>
                      <a:r>
                        <a:rPr lang="en-US" sz="1600" dirty="0">
                          <a:latin typeface="Calibri" panose="020F0502020204030204" pitchFamily="34" charset="0"/>
                          <a:cs typeface="Calibri" panose="020F0502020204030204" pitchFamily="34" charset="0"/>
                        </a:rPr>
                        <a:t>28</a:t>
                      </a:r>
                    </a:p>
                  </a:txBody>
                  <a:tcPr/>
                </a:tc>
                <a:tc>
                  <a:txBody>
                    <a:bodyPr/>
                    <a:lstStyle/>
                    <a:p>
                      <a:pPr algn="ctr"/>
                      <a:r>
                        <a:rPr lang="en-US" sz="1600" b="1" dirty="0">
                          <a:latin typeface="Calibri" panose="020F0502020204030204" pitchFamily="34" charset="0"/>
                          <a:cs typeface="Calibri" panose="020F0502020204030204" pitchFamily="34" charset="0"/>
                        </a:rPr>
                        <a:t>50.9</a:t>
                      </a:r>
                    </a:p>
                  </a:txBody>
                  <a:tcPr/>
                </a:tc>
                <a:tc>
                  <a:txBody>
                    <a:bodyPr/>
                    <a:lstStyle/>
                    <a:p>
                      <a:pPr algn="ctr"/>
                      <a:r>
                        <a:rPr lang="en-US" sz="1600" dirty="0">
                          <a:latin typeface="Calibri" panose="020F0502020204030204" pitchFamily="34" charset="0"/>
                          <a:cs typeface="Calibri" panose="020F0502020204030204" pitchFamily="34" charset="0"/>
                        </a:rPr>
                        <a:t>40</a:t>
                      </a:r>
                    </a:p>
                  </a:txBody>
                  <a:tcPr/>
                </a:tc>
                <a:tc>
                  <a:txBody>
                    <a:bodyPr/>
                    <a:lstStyle/>
                    <a:p>
                      <a:pPr algn="ctr"/>
                      <a:r>
                        <a:rPr lang="en-US" sz="1600" b="1" dirty="0">
                          <a:latin typeface="Calibri" panose="020F0502020204030204" pitchFamily="34" charset="0"/>
                          <a:cs typeface="Calibri" panose="020F0502020204030204" pitchFamily="34" charset="0"/>
                        </a:rPr>
                        <a:t>36.0</a:t>
                      </a:r>
                    </a:p>
                  </a:txBody>
                  <a:tcPr/>
                </a:tc>
                <a:tc>
                  <a:txBody>
                    <a:bodyPr/>
                    <a:lstStyle/>
                    <a:p>
                      <a:pPr algn="ctr"/>
                      <a:r>
                        <a:rPr lang="en-US" sz="1600" dirty="0">
                          <a:latin typeface="Calibri" panose="020F0502020204030204" pitchFamily="34" charset="0"/>
                          <a:cs typeface="Calibri" panose="020F0502020204030204" pitchFamily="34" charset="0"/>
                        </a:rPr>
                        <a:t>20</a:t>
                      </a:r>
                    </a:p>
                  </a:txBody>
                  <a:tcPr/>
                </a:tc>
                <a:tc>
                  <a:txBody>
                    <a:bodyPr/>
                    <a:lstStyle/>
                    <a:p>
                      <a:pPr algn="ctr"/>
                      <a:r>
                        <a:rPr lang="en-US" sz="1600" b="1" dirty="0">
                          <a:latin typeface="Calibri" panose="020F0502020204030204" pitchFamily="34" charset="0"/>
                          <a:cs typeface="Calibri" panose="020F0502020204030204" pitchFamily="34" charset="0"/>
                        </a:rPr>
                        <a:t>37.0</a:t>
                      </a:r>
                    </a:p>
                  </a:txBody>
                  <a:tcPr/>
                </a:tc>
                <a:tc>
                  <a:txBody>
                    <a:bodyPr/>
                    <a:lstStyle/>
                    <a:p>
                      <a:pPr algn="ctr"/>
                      <a:r>
                        <a:rPr lang="en-US" sz="1600" dirty="0">
                          <a:latin typeface="Calibri" panose="020F0502020204030204" pitchFamily="34" charset="0"/>
                          <a:cs typeface="Calibri" panose="020F0502020204030204" pitchFamily="34" charset="0"/>
                        </a:rPr>
                        <a:t>88</a:t>
                      </a:r>
                    </a:p>
                  </a:txBody>
                  <a:tcPr/>
                </a:tc>
                <a:tc>
                  <a:txBody>
                    <a:bodyPr/>
                    <a:lstStyle/>
                    <a:p>
                      <a:pPr algn="ctr"/>
                      <a:r>
                        <a:rPr lang="en-US" sz="1600" b="1" dirty="0">
                          <a:latin typeface="Calibri" panose="020F0502020204030204" pitchFamily="34" charset="0"/>
                          <a:cs typeface="Calibri" panose="020F0502020204030204" pitchFamily="34" charset="0"/>
                        </a:rPr>
                        <a:t>40.0</a:t>
                      </a:r>
                    </a:p>
                  </a:txBody>
                  <a:tcPr/>
                </a:tc>
                <a:extLst>
                  <a:ext uri="{0D108BD9-81ED-4DB2-BD59-A6C34878D82A}">
                    <a16:rowId xmlns:a16="http://schemas.microsoft.com/office/drawing/2014/main" val="1248209575"/>
                  </a:ext>
                </a:extLst>
              </a:tr>
              <a:tr h="379262">
                <a:tc>
                  <a:txBody>
                    <a:bodyPr/>
                    <a:lstStyle/>
                    <a:p>
                      <a:r>
                        <a:rPr lang="en-US" sz="1600" dirty="0">
                          <a:latin typeface="Calibri" panose="020F0502020204030204" pitchFamily="34" charset="0"/>
                          <a:cs typeface="Calibri" panose="020F0502020204030204" pitchFamily="34" charset="0"/>
                        </a:rPr>
                        <a:t>Visceral disease</a:t>
                      </a:r>
                    </a:p>
                  </a:txBody>
                  <a:tcPr/>
                </a:tc>
                <a:tc>
                  <a:txBody>
                    <a:bodyPr/>
                    <a:lstStyle/>
                    <a:p>
                      <a:pPr algn="ctr"/>
                      <a:r>
                        <a:rPr lang="en-US" sz="1600" dirty="0">
                          <a:latin typeface="Calibri" panose="020F0502020204030204" pitchFamily="34" charset="0"/>
                          <a:cs typeface="Calibri" panose="020F0502020204030204" pitchFamily="34" charset="0"/>
                        </a:rPr>
                        <a:t>29</a:t>
                      </a:r>
                    </a:p>
                  </a:txBody>
                  <a:tcPr/>
                </a:tc>
                <a:tc>
                  <a:txBody>
                    <a:bodyPr/>
                    <a:lstStyle/>
                    <a:p>
                      <a:pPr algn="ctr"/>
                      <a:r>
                        <a:rPr lang="en-US" sz="1600" b="1" dirty="0">
                          <a:latin typeface="Calibri" panose="020F0502020204030204" pitchFamily="34" charset="0"/>
                          <a:cs typeface="Calibri" panose="020F0502020204030204" pitchFamily="34" charset="0"/>
                        </a:rPr>
                        <a:t>52.7</a:t>
                      </a:r>
                    </a:p>
                  </a:txBody>
                  <a:tcPr/>
                </a:tc>
                <a:tc>
                  <a:txBody>
                    <a:bodyPr/>
                    <a:lstStyle/>
                    <a:p>
                      <a:pPr algn="ctr"/>
                      <a:r>
                        <a:rPr lang="en-US" sz="1600" dirty="0">
                          <a:latin typeface="Calibri" panose="020F0502020204030204" pitchFamily="34" charset="0"/>
                          <a:cs typeface="Calibri" panose="020F0502020204030204" pitchFamily="34" charset="0"/>
                        </a:rPr>
                        <a:t>70</a:t>
                      </a:r>
                    </a:p>
                  </a:txBody>
                  <a:tcPr/>
                </a:tc>
                <a:tc>
                  <a:txBody>
                    <a:bodyPr/>
                    <a:lstStyle/>
                    <a:p>
                      <a:pPr algn="ctr"/>
                      <a:r>
                        <a:rPr lang="en-US" sz="1600" b="1" dirty="0">
                          <a:latin typeface="Calibri" panose="020F0502020204030204" pitchFamily="34" charset="0"/>
                          <a:cs typeface="Calibri" panose="020F0502020204030204" pitchFamily="34" charset="0"/>
                        </a:rPr>
                        <a:t>63.1</a:t>
                      </a:r>
                    </a:p>
                  </a:txBody>
                  <a:tcPr/>
                </a:tc>
                <a:tc>
                  <a:txBody>
                    <a:bodyPr/>
                    <a:lstStyle/>
                    <a:p>
                      <a:pPr algn="ctr"/>
                      <a:r>
                        <a:rPr lang="en-US" sz="1600" dirty="0">
                          <a:latin typeface="Calibri" panose="020F0502020204030204" pitchFamily="34" charset="0"/>
                          <a:cs typeface="Calibri" panose="020F0502020204030204" pitchFamily="34" charset="0"/>
                        </a:rPr>
                        <a:t>33</a:t>
                      </a:r>
                    </a:p>
                  </a:txBody>
                  <a:tcPr/>
                </a:tc>
                <a:tc>
                  <a:txBody>
                    <a:bodyPr/>
                    <a:lstStyle/>
                    <a:p>
                      <a:pPr algn="ctr"/>
                      <a:r>
                        <a:rPr lang="en-US" sz="1600" b="1" dirty="0">
                          <a:latin typeface="Calibri" panose="020F0502020204030204" pitchFamily="34" charset="0"/>
                          <a:cs typeface="Calibri" panose="020F0502020204030204" pitchFamily="34" charset="0"/>
                        </a:rPr>
                        <a:t>61.1</a:t>
                      </a:r>
                    </a:p>
                  </a:txBody>
                  <a:tcPr/>
                </a:tc>
                <a:tc>
                  <a:txBody>
                    <a:bodyPr/>
                    <a:lstStyle/>
                    <a:p>
                      <a:pPr algn="ctr"/>
                      <a:r>
                        <a:rPr lang="en-US" sz="1600" dirty="0">
                          <a:latin typeface="Calibri" panose="020F0502020204030204" pitchFamily="34" charset="0"/>
                          <a:cs typeface="Calibri" panose="020F0502020204030204" pitchFamily="34" charset="0"/>
                        </a:rPr>
                        <a:t>132</a:t>
                      </a:r>
                    </a:p>
                  </a:txBody>
                  <a:tcPr/>
                </a:tc>
                <a:tc>
                  <a:txBody>
                    <a:bodyPr/>
                    <a:lstStyle/>
                    <a:p>
                      <a:pPr algn="ctr"/>
                      <a:r>
                        <a:rPr lang="en-US" sz="1600" b="1" dirty="0">
                          <a:latin typeface="Calibri" panose="020F0502020204030204" pitchFamily="34" charset="0"/>
                          <a:cs typeface="Calibri" panose="020F0502020204030204" pitchFamily="34" charset="0"/>
                        </a:rPr>
                        <a:t>60.0</a:t>
                      </a:r>
                    </a:p>
                  </a:txBody>
                  <a:tcPr/>
                </a:tc>
                <a:extLst>
                  <a:ext uri="{0D108BD9-81ED-4DB2-BD59-A6C34878D82A}">
                    <a16:rowId xmlns:a16="http://schemas.microsoft.com/office/drawing/2014/main" val="1778558002"/>
                  </a:ext>
                </a:extLst>
              </a:tr>
              <a:tr h="363444">
                <a:tc>
                  <a:txBody>
                    <a:bodyPr/>
                    <a:lstStyle/>
                    <a:p>
                      <a:r>
                        <a:rPr lang="en-US" sz="1600" dirty="0">
                          <a:latin typeface="Calibri" panose="020F0502020204030204" pitchFamily="34" charset="0"/>
                          <a:cs typeface="Calibri" panose="020F0502020204030204" pitchFamily="34" charset="0"/>
                        </a:rPr>
                        <a:t>Bone only disease</a:t>
                      </a:r>
                    </a:p>
                  </a:txBody>
                  <a:tcPr/>
                </a:tc>
                <a:tc>
                  <a:txBody>
                    <a:bodyPr/>
                    <a:lstStyle/>
                    <a:p>
                      <a:pPr algn="ctr"/>
                      <a:r>
                        <a:rPr lang="en-US" sz="1600" dirty="0">
                          <a:latin typeface="Calibri" panose="020F0502020204030204" pitchFamily="34" charset="0"/>
                          <a:cs typeface="Calibri" panose="020F0502020204030204" pitchFamily="34" charset="0"/>
                        </a:rPr>
                        <a:t>4</a:t>
                      </a:r>
                    </a:p>
                  </a:txBody>
                  <a:tcPr/>
                </a:tc>
                <a:tc>
                  <a:txBody>
                    <a:bodyPr/>
                    <a:lstStyle/>
                    <a:p>
                      <a:pPr algn="ctr"/>
                      <a:r>
                        <a:rPr lang="en-US" sz="1600" b="1" dirty="0">
                          <a:latin typeface="Calibri" panose="020F0502020204030204" pitchFamily="34" charset="0"/>
                          <a:cs typeface="Calibri" panose="020F0502020204030204" pitchFamily="34" charset="0"/>
                        </a:rPr>
                        <a:t>7.3</a:t>
                      </a:r>
                    </a:p>
                  </a:txBody>
                  <a:tcPr/>
                </a:tc>
                <a:tc>
                  <a:txBody>
                    <a:bodyPr/>
                    <a:lstStyle/>
                    <a:p>
                      <a:pPr algn="ctr"/>
                      <a:r>
                        <a:rPr lang="en-US" sz="1600" dirty="0">
                          <a:latin typeface="Calibri" panose="020F0502020204030204" pitchFamily="34" charset="0"/>
                          <a:cs typeface="Calibri" panose="020F0502020204030204" pitchFamily="34" charset="0"/>
                        </a:rPr>
                        <a:t>18</a:t>
                      </a:r>
                    </a:p>
                  </a:txBody>
                  <a:tcPr/>
                </a:tc>
                <a:tc>
                  <a:txBody>
                    <a:bodyPr/>
                    <a:lstStyle/>
                    <a:p>
                      <a:pPr algn="ctr"/>
                      <a:r>
                        <a:rPr lang="en-US" sz="1600" b="1" dirty="0">
                          <a:latin typeface="Calibri" panose="020F0502020204030204" pitchFamily="34" charset="0"/>
                          <a:cs typeface="Calibri" panose="020F0502020204030204" pitchFamily="34" charset="0"/>
                        </a:rPr>
                        <a:t>16.2</a:t>
                      </a:r>
                    </a:p>
                  </a:txBody>
                  <a:tcPr/>
                </a:tc>
                <a:tc>
                  <a:txBody>
                    <a:bodyPr/>
                    <a:lstStyle/>
                    <a:p>
                      <a:pPr algn="ctr"/>
                      <a:r>
                        <a:rPr lang="en-US" sz="1600" dirty="0">
                          <a:latin typeface="Calibri" panose="020F0502020204030204" pitchFamily="34" charset="0"/>
                          <a:cs typeface="Calibri" panose="020F0502020204030204" pitchFamily="34" charset="0"/>
                        </a:rPr>
                        <a:t>8</a:t>
                      </a:r>
                    </a:p>
                  </a:txBody>
                  <a:tcPr/>
                </a:tc>
                <a:tc>
                  <a:txBody>
                    <a:bodyPr/>
                    <a:lstStyle/>
                    <a:p>
                      <a:pPr algn="ctr"/>
                      <a:r>
                        <a:rPr lang="en-US" sz="1600" b="1" dirty="0">
                          <a:latin typeface="Calibri" panose="020F0502020204030204" pitchFamily="34" charset="0"/>
                          <a:cs typeface="Calibri" panose="020F0502020204030204" pitchFamily="34" charset="0"/>
                        </a:rPr>
                        <a:t>14.8</a:t>
                      </a:r>
                    </a:p>
                  </a:txBody>
                  <a:tcPr/>
                </a:tc>
                <a:tc>
                  <a:txBody>
                    <a:bodyPr/>
                    <a:lstStyle/>
                    <a:p>
                      <a:pPr algn="ctr"/>
                      <a:r>
                        <a:rPr lang="en-US" sz="1600" dirty="0">
                          <a:latin typeface="Calibri" panose="020F0502020204030204" pitchFamily="34" charset="0"/>
                          <a:cs typeface="Calibri" panose="020F0502020204030204" pitchFamily="34" charset="0"/>
                        </a:rPr>
                        <a:t>30</a:t>
                      </a:r>
                    </a:p>
                  </a:txBody>
                  <a:tcPr/>
                </a:tc>
                <a:tc>
                  <a:txBody>
                    <a:bodyPr/>
                    <a:lstStyle/>
                    <a:p>
                      <a:pPr algn="ctr"/>
                      <a:r>
                        <a:rPr lang="en-US" sz="1600" b="1" dirty="0">
                          <a:latin typeface="Calibri" panose="020F0502020204030204" pitchFamily="34" charset="0"/>
                          <a:cs typeface="Calibri" panose="020F0502020204030204" pitchFamily="34" charset="0"/>
                        </a:rPr>
                        <a:t>13.6</a:t>
                      </a:r>
                    </a:p>
                  </a:txBody>
                  <a:tcPr/>
                </a:tc>
                <a:extLst>
                  <a:ext uri="{0D108BD9-81ED-4DB2-BD59-A6C34878D82A}">
                    <a16:rowId xmlns:a16="http://schemas.microsoft.com/office/drawing/2014/main" val="4117588629"/>
                  </a:ext>
                </a:extLst>
              </a:tr>
              <a:tr h="363444">
                <a:tc>
                  <a:txBody>
                    <a:bodyPr/>
                    <a:lstStyle/>
                    <a:p>
                      <a:r>
                        <a:rPr lang="en-US" sz="1600" dirty="0">
                          <a:latin typeface="Calibri" panose="020F0502020204030204" pitchFamily="34" charset="0"/>
                          <a:cs typeface="Calibri" panose="020F0502020204030204" pitchFamily="34" charset="0"/>
                        </a:rPr>
                        <a:t>Measurable disease</a:t>
                      </a:r>
                    </a:p>
                  </a:txBody>
                  <a:tcPr/>
                </a:tc>
                <a:tc>
                  <a:txBody>
                    <a:bodyPr/>
                    <a:lstStyle/>
                    <a:p>
                      <a:pPr algn="ctr"/>
                      <a:r>
                        <a:rPr lang="en-US" sz="1600" dirty="0">
                          <a:latin typeface="Calibri" panose="020F0502020204030204" pitchFamily="34" charset="0"/>
                          <a:cs typeface="Calibri" panose="020F0502020204030204" pitchFamily="34" charset="0"/>
                        </a:rPr>
                        <a:t>37</a:t>
                      </a:r>
                    </a:p>
                  </a:txBody>
                  <a:tcPr/>
                </a:tc>
                <a:tc>
                  <a:txBody>
                    <a:bodyPr/>
                    <a:lstStyle/>
                    <a:p>
                      <a:pPr algn="ctr"/>
                      <a:r>
                        <a:rPr lang="en-US" sz="1600" b="1" dirty="0">
                          <a:latin typeface="Calibri" panose="020F0502020204030204" pitchFamily="34" charset="0"/>
                          <a:cs typeface="Calibri" panose="020F0502020204030204" pitchFamily="34" charset="0"/>
                        </a:rPr>
                        <a:t>67.3</a:t>
                      </a:r>
                    </a:p>
                  </a:txBody>
                  <a:tcPr/>
                </a:tc>
                <a:tc>
                  <a:txBody>
                    <a:bodyPr/>
                    <a:lstStyle/>
                    <a:p>
                      <a:pPr algn="ctr"/>
                      <a:r>
                        <a:rPr lang="en-US" sz="1600" dirty="0">
                          <a:latin typeface="Calibri" panose="020F0502020204030204" pitchFamily="34" charset="0"/>
                          <a:cs typeface="Calibri" panose="020F0502020204030204" pitchFamily="34" charset="0"/>
                        </a:rPr>
                        <a:t>73</a:t>
                      </a:r>
                    </a:p>
                  </a:txBody>
                  <a:tcPr/>
                </a:tc>
                <a:tc>
                  <a:txBody>
                    <a:bodyPr/>
                    <a:lstStyle/>
                    <a:p>
                      <a:pPr algn="ctr"/>
                      <a:r>
                        <a:rPr lang="en-US" sz="1600" b="1" dirty="0">
                          <a:latin typeface="Calibri" panose="020F0502020204030204" pitchFamily="34" charset="0"/>
                          <a:cs typeface="Calibri" panose="020F0502020204030204" pitchFamily="34" charset="0"/>
                        </a:rPr>
                        <a:t>65.8</a:t>
                      </a:r>
                    </a:p>
                  </a:txBody>
                  <a:tcPr/>
                </a:tc>
                <a:tc>
                  <a:txBody>
                    <a:bodyPr/>
                    <a:lstStyle/>
                    <a:p>
                      <a:pPr algn="ctr"/>
                      <a:r>
                        <a:rPr lang="en-US" sz="1600" dirty="0">
                          <a:latin typeface="Calibri" panose="020F0502020204030204" pitchFamily="34" charset="0"/>
                          <a:cs typeface="Calibri" panose="020F0502020204030204" pitchFamily="34" charset="0"/>
                        </a:rPr>
                        <a:t>39</a:t>
                      </a:r>
                    </a:p>
                  </a:txBody>
                  <a:tcPr/>
                </a:tc>
                <a:tc>
                  <a:txBody>
                    <a:bodyPr/>
                    <a:lstStyle/>
                    <a:p>
                      <a:pPr algn="ctr"/>
                      <a:r>
                        <a:rPr lang="en-US" sz="1600" b="1" dirty="0">
                          <a:latin typeface="Calibri" panose="020F0502020204030204" pitchFamily="34" charset="0"/>
                          <a:cs typeface="Calibri" panose="020F0502020204030204" pitchFamily="34" charset="0"/>
                        </a:rPr>
                        <a:t>72.2</a:t>
                      </a:r>
                    </a:p>
                  </a:txBody>
                  <a:tcPr/>
                </a:tc>
                <a:tc>
                  <a:txBody>
                    <a:bodyPr/>
                    <a:lstStyle/>
                    <a:p>
                      <a:pPr algn="ctr"/>
                      <a:r>
                        <a:rPr lang="en-US" sz="1600" dirty="0">
                          <a:latin typeface="Calibri" panose="020F0502020204030204" pitchFamily="34" charset="0"/>
                          <a:cs typeface="Calibri" panose="020F0502020204030204" pitchFamily="34" charset="0"/>
                        </a:rPr>
                        <a:t>149</a:t>
                      </a:r>
                    </a:p>
                  </a:txBody>
                  <a:tcPr/>
                </a:tc>
                <a:tc>
                  <a:txBody>
                    <a:bodyPr/>
                    <a:lstStyle/>
                    <a:p>
                      <a:pPr algn="ctr"/>
                      <a:r>
                        <a:rPr lang="en-US" sz="1600" b="1" dirty="0">
                          <a:latin typeface="Calibri" panose="020F0502020204030204" pitchFamily="34" charset="0"/>
                          <a:cs typeface="Calibri" panose="020F0502020204030204" pitchFamily="34" charset="0"/>
                        </a:rPr>
                        <a:t>67.7</a:t>
                      </a:r>
                    </a:p>
                  </a:txBody>
                  <a:tcPr/>
                </a:tc>
                <a:extLst>
                  <a:ext uri="{0D108BD9-81ED-4DB2-BD59-A6C34878D82A}">
                    <a16:rowId xmlns:a16="http://schemas.microsoft.com/office/drawing/2014/main" val="766962439"/>
                  </a:ext>
                </a:extLst>
              </a:tr>
            </a:tbl>
          </a:graphicData>
        </a:graphic>
      </p:graphicFrame>
      <p:sp>
        <p:nvSpPr>
          <p:cNvPr id="3" name="TextBox 2">
            <a:extLst>
              <a:ext uri="{FF2B5EF4-FFF2-40B4-BE49-F238E27FC236}">
                <a16:creationId xmlns:a16="http://schemas.microsoft.com/office/drawing/2014/main" id="{A809E8C3-24D7-F69B-4C56-8A4BE3261748}"/>
              </a:ext>
            </a:extLst>
          </p:cNvPr>
          <p:cNvSpPr txBox="1"/>
          <p:nvPr/>
        </p:nvSpPr>
        <p:spPr>
          <a:xfrm>
            <a:off x="546156" y="6300615"/>
            <a:ext cx="1107567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ahoma"/>
                <a:ea typeface="+mn-ea"/>
                <a:cs typeface="+mn-cs"/>
              </a:rPr>
              <a:t>Unknown values are omitted from the table.</a:t>
            </a:r>
          </a:p>
        </p:txBody>
      </p:sp>
      <p:sp>
        <p:nvSpPr>
          <p:cNvPr id="5" name="Rectangle 4">
            <a:extLst>
              <a:ext uri="{FF2B5EF4-FFF2-40B4-BE49-F238E27FC236}">
                <a16:creationId xmlns:a16="http://schemas.microsoft.com/office/drawing/2014/main" id="{4FBA4EEC-D642-80F2-ACE0-412DC4F54AA5}"/>
              </a:ext>
            </a:extLst>
          </p:cNvPr>
          <p:cNvSpPr/>
          <p:nvPr/>
        </p:nvSpPr>
        <p:spPr>
          <a:xfrm>
            <a:off x="555102" y="2690036"/>
            <a:ext cx="11266992" cy="382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29A9E72F-1540-EC10-7377-E0F9AA686E43}"/>
              </a:ext>
            </a:extLst>
          </p:cNvPr>
          <p:cNvSpPr/>
          <p:nvPr/>
        </p:nvSpPr>
        <p:spPr>
          <a:xfrm>
            <a:off x="558644" y="4384154"/>
            <a:ext cx="11266992" cy="10703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90F80DC6-1485-88C2-2D8C-AE712FA9970B}"/>
              </a:ext>
            </a:extLst>
          </p:cNvPr>
          <p:cNvSpPr/>
          <p:nvPr/>
        </p:nvSpPr>
        <p:spPr>
          <a:xfrm>
            <a:off x="1371600" y="6604000"/>
            <a:ext cx="973365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9814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9507-06D8-8D6F-4196-28B8CEC4A3FF}"/>
              </a:ext>
            </a:extLst>
          </p:cNvPr>
          <p:cNvSpPr>
            <a:spLocks noGrp="1"/>
          </p:cNvSpPr>
          <p:nvPr>
            <p:ph type="title"/>
          </p:nvPr>
        </p:nvSpPr>
        <p:spPr>
          <a:xfrm>
            <a:off x="835152" y="229715"/>
            <a:ext cx="10512751" cy="598036"/>
          </a:xfrm>
        </p:spPr>
        <p:txBody>
          <a:bodyPr>
            <a:normAutofit/>
          </a:bodyPr>
          <a:lstStyle/>
          <a:p>
            <a:r>
              <a:rPr lang="en-US" sz="3200" dirty="0">
                <a:latin typeface="+mn-lt"/>
              </a:rPr>
              <a:t>PACE: Prior Treatment Characteristics</a:t>
            </a:r>
          </a:p>
        </p:txBody>
      </p:sp>
      <p:graphicFrame>
        <p:nvGraphicFramePr>
          <p:cNvPr id="4" name="Table 4">
            <a:extLst>
              <a:ext uri="{FF2B5EF4-FFF2-40B4-BE49-F238E27FC236}">
                <a16:creationId xmlns:a16="http://schemas.microsoft.com/office/drawing/2014/main" id="{71554C83-5133-1126-EB97-C2070B6E29C2}"/>
              </a:ext>
            </a:extLst>
          </p:cNvPr>
          <p:cNvGraphicFramePr>
            <a:graphicFrameLocks noGrp="1"/>
          </p:cNvGraphicFramePr>
          <p:nvPr>
            <p:ph idx="4294967295"/>
          </p:nvPr>
        </p:nvGraphicFramePr>
        <p:xfrm>
          <a:off x="359113" y="850900"/>
          <a:ext cx="11682411" cy="5460687"/>
        </p:xfrm>
        <a:graphic>
          <a:graphicData uri="http://schemas.openxmlformats.org/drawingml/2006/table">
            <a:tbl>
              <a:tblPr firstRow="1" bandRow="1">
                <a:tableStyleId>{BC89EF96-8CEA-46FF-86C4-4CE0E7609802}</a:tableStyleId>
              </a:tblPr>
              <a:tblGrid>
                <a:gridCol w="3348163">
                  <a:extLst>
                    <a:ext uri="{9D8B030D-6E8A-4147-A177-3AD203B41FA5}">
                      <a16:colId xmlns:a16="http://schemas.microsoft.com/office/drawing/2014/main" val="2550290361"/>
                    </a:ext>
                  </a:extLst>
                </a:gridCol>
                <a:gridCol w="1041781">
                  <a:extLst>
                    <a:ext uri="{9D8B030D-6E8A-4147-A177-3AD203B41FA5}">
                      <a16:colId xmlns:a16="http://schemas.microsoft.com/office/drawing/2014/main" val="1474542148"/>
                    </a:ext>
                  </a:extLst>
                </a:gridCol>
                <a:gridCol w="1041781">
                  <a:extLst>
                    <a:ext uri="{9D8B030D-6E8A-4147-A177-3AD203B41FA5}">
                      <a16:colId xmlns:a16="http://schemas.microsoft.com/office/drawing/2014/main" val="3233835000"/>
                    </a:ext>
                  </a:extLst>
                </a:gridCol>
                <a:gridCol w="1041781">
                  <a:extLst>
                    <a:ext uri="{9D8B030D-6E8A-4147-A177-3AD203B41FA5}">
                      <a16:colId xmlns:a16="http://schemas.microsoft.com/office/drawing/2014/main" val="886635887"/>
                    </a:ext>
                  </a:extLst>
                </a:gridCol>
                <a:gridCol w="1041781">
                  <a:extLst>
                    <a:ext uri="{9D8B030D-6E8A-4147-A177-3AD203B41FA5}">
                      <a16:colId xmlns:a16="http://schemas.microsoft.com/office/drawing/2014/main" val="2802304699"/>
                    </a:ext>
                  </a:extLst>
                </a:gridCol>
                <a:gridCol w="1041781">
                  <a:extLst>
                    <a:ext uri="{9D8B030D-6E8A-4147-A177-3AD203B41FA5}">
                      <a16:colId xmlns:a16="http://schemas.microsoft.com/office/drawing/2014/main" val="1682913191"/>
                    </a:ext>
                  </a:extLst>
                </a:gridCol>
                <a:gridCol w="1041781">
                  <a:extLst>
                    <a:ext uri="{9D8B030D-6E8A-4147-A177-3AD203B41FA5}">
                      <a16:colId xmlns:a16="http://schemas.microsoft.com/office/drawing/2014/main" val="1035286095"/>
                    </a:ext>
                  </a:extLst>
                </a:gridCol>
                <a:gridCol w="1041781">
                  <a:extLst>
                    <a:ext uri="{9D8B030D-6E8A-4147-A177-3AD203B41FA5}">
                      <a16:colId xmlns:a16="http://schemas.microsoft.com/office/drawing/2014/main" val="3262580442"/>
                    </a:ext>
                  </a:extLst>
                </a:gridCol>
                <a:gridCol w="1041781">
                  <a:extLst>
                    <a:ext uri="{9D8B030D-6E8A-4147-A177-3AD203B41FA5}">
                      <a16:colId xmlns:a16="http://schemas.microsoft.com/office/drawing/2014/main" val="2069615654"/>
                    </a:ext>
                  </a:extLst>
                </a:gridCol>
              </a:tblGrid>
              <a:tr h="188273">
                <a:tc rowSpan="2">
                  <a:txBody>
                    <a:bodyPr/>
                    <a:lstStyle/>
                    <a:p>
                      <a:endParaRPr lang="en-US" dirty="0"/>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a:t>
                      </a:r>
                    </a:p>
                    <a:p>
                      <a:pPr algn="ctr"/>
                      <a:r>
                        <a:rPr lang="en-US" sz="1600" b="1" dirty="0">
                          <a:solidFill>
                            <a:schemeClr val="bg1"/>
                          </a:solidFill>
                          <a:latin typeface="Calibri" panose="020F0502020204030204" pitchFamily="34" charset="0"/>
                          <a:cs typeface="Calibri" panose="020F0502020204030204" pitchFamily="34" charset="0"/>
                        </a:rPr>
                        <a:t>(n=55)</a:t>
                      </a:r>
                    </a:p>
                  </a:txBody>
                  <a:tcPr>
                    <a:solidFill>
                      <a:schemeClr val="accent4">
                        <a:lumMod val="50000"/>
                        <a:lumOff val="50000"/>
                      </a:schemeClr>
                    </a:solidFill>
                  </a:tcPr>
                </a:tc>
                <a:tc hMerge="1">
                  <a:txBody>
                    <a:bodyPr/>
                    <a:lstStyle/>
                    <a:p>
                      <a:endParaRPr lang="en-US" dirty="0"/>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 Palbociclib </a:t>
                      </a:r>
                    </a:p>
                    <a:p>
                      <a:pPr algn="ctr"/>
                      <a:r>
                        <a:rPr lang="en-US" sz="1600" b="1" dirty="0">
                          <a:solidFill>
                            <a:schemeClr val="bg1"/>
                          </a:solidFill>
                          <a:latin typeface="Calibri" panose="020F0502020204030204" pitchFamily="34" charset="0"/>
                          <a:cs typeface="Calibri" panose="020F0502020204030204" pitchFamily="34" charset="0"/>
                        </a:rPr>
                        <a:t>(N=111)</a:t>
                      </a:r>
                    </a:p>
                  </a:txBody>
                  <a:tcPr>
                    <a:solidFill>
                      <a:srgbClr val="FF0000"/>
                    </a:solidFill>
                  </a:tcPr>
                </a:tc>
                <a:tc hMerge="1">
                  <a:txBody>
                    <a:bodyPr/>
                    <a:lstStyle/>
                    <a:p>
                      <a:endParaRPr lang="en-US" dirty="0"/>
                    </a:p>
                  </a:txBody>
                  <a:tcPr/>
                </a:tc>
                <a:tc gridSpan="2">
                  <a:txBody>
                    <a:bodyPr/>
                    <a:lstStyle/>
                    <a:p>
                      <a:pPr algn="ctr"/>
                      <a:r>
                        <a:rPr lang="en-US" sz="1600" b="1" dirty="0">
                          <a:solidFill>
                            <a:schemeClr val="bg1"/>
                          </a:solidFill>
                          <a:latin typeface="Calibri" panose="020F0502020204030204" pitchFamily="34" charset="0"/>
                          <a:cs typeface="Calibri" panose="020F0502020204030204" pitchFamily="34" charset="0"/>
                        </a:rPr>
                        <a:t>Fulvestrant + Palbociclib + Avelumab (N=54)</a:t>
                      </a:r>
                    </a:p>
                  </a:txBody>
                  <a:tcPr>
                    <a:solidFill>
                      <a:srgbClr val="00B050"/>
                    </a:solidFill>
                  </a:tcPr>
                </a:tc>
                <a:tc hMerge="1">
                  <a:txBody>
                    <a:bodyPr/>
                    <a:lstStyle/>
                    <a:p>
                      <a:endParaRPr lang="en-US" dirty="0"/>
                    </a:p>
                  </a:txBody>
                  <a:tcPr/>
                </a:tc>
                <a:tc gridSpan="2">
                  <a:txBody>
                    <a:bodyPr/>
                    <a:lstStyle/>
                    <a:p>
                      <a:pPr algn="ctr"/>
                      <a:r>
                        <a:rPr lang="en-US" sz="1600" dirty="0">
                          <a:solidFill>
                            <a:schemeClr val="bg1"/>
                          </a:solidFill>
                          <a:latin typeface="Calibri" panose="020F0502020204030204" pitchFamily="34" charset="0"/>
                          <a:cs typeface="Calibri" panose="020F0502020204030204" pitchFamily="34" charset="0"/>
                        </a:rPr>
                        <a:t>Overall</a:t>
                      </a:r>
                    </a:p>
                    <a:p>
                      <a:pPr algn="ctr"/>
                      <a:r>
                        <a:rPr lang="en-US" sz="1600" dirty="0">
                          <a:solidFill>
                            <a:schemeClr val="bg1"/>
                          </a:solidFill>
                          <a:latin typeface="Calibri" panose="020F0502020204030204" pitchFamily="34" charset="0"/>
                          <a:cs typeface="Calibri" panose="020F0502020204030204" pitchFamily="34" charset="0"/>
                        </a:rPr>
                        <a:t>(n = 220)</a:t>
                      </a:r>
                    </a:p>
                  </a:txBody>
                  <a:tcPr>
                    <a:solidFill>
                      <a:schemeClr val="accent1"/>
                    </a:solidFill>
                  </a:tcPr>
                </a:tc>
                <a:tc hMerge="1">
                  <a:txBody>
                    <a:bodyPr/>
                    <a:lstStyle/>
                    <a:p>
                      <a:pPr algn="ctr"/>
                      <a:endParaRPr lang="en-US" dirty="0"/>
                    </a:p>
                  </a:txBody>
                  <a:tcPr/>
                </a:tc>
                <a:extLst>
                  <a:ext uri="{0D108BD9-81ED-4DB2-BD59-A6C34878D82A}">
                    <a16:rowId xmlns:a16="http://schemas.microsoft.com/office/drawing/2014/main" val="2173680892"/>
                  </a:ext>
                </a:extLst>
              </a:tr>
              <a:tr h="349805">
                <a:tc vMerge="1">
                  <a:txBody>
                    <a:bodyPr/>
                    <a:lstStyle/>
                    <a:p>
                      <a:endParaRPr lang="en-US"/>
                    </a:p>
                  </a:txBody>
                  <a:tcPr/>
                </a:tc>
                <a:tc>
                  <a:txBody>
                    <a:bodyPr/>
                    <a:lstStyle/>
                    <a:p>
                      <a:pPr algn="ctr"/>
                      <a:r>
                        <a:rPr lang="en-US" sz="1400" dirty="0">
                          <a:latin typeface="Calibri" panose="020F0502020204030204" pitchFamily="34" charset="0"/>
                          <a:cs typeface="Calibri" panose="020F0502020204030204" pitchFamily="34" charset="0"/>
                        </a:rPr>
                        <a:t>N</a:t>
                      </a:r>
                    </a:p>
                  </a:txBody>
                  <a:tcPr/>
                </a:tc>
                <a:tc>
                  <a:txBody>
                    <a:bodyPr/>
                    <a:lstStyle/>
                    <a:p>
                      <a:pPr algn="ctr"/>
                      <a:r>
                        <a:rPr lang="en-US" sz="1400" b="1" dirty="0">
                          <a:latin typeface="Calibri" panose="020F0502020204030204" pitchFamily="34" charset="0"/>
                          <a:cs typeface="Calibri" panose="020F0502020204030204" pitchFamily="34" charset="0"/>
                        </a:rPr>
                        <a:t>%</a:t>
                      </a:r>
                    </a:p>
                  </a:txBody>
                  <a:tcPr/>
                </a:tc>
                <a:tc>
                  <a:txBody>
                    <a:bodyPr/>
                    <a:lstStyle/>
                    <a:p>
                      <a:pPr algn="ctr"/>
                      <a:r>
                        <a:rPr lang="en-US" sz="1400" dirty="0">
                          <a:latin typeface="Calibri" panose="020F0502020204030204" pitchFamily="34" charset="0"/>
                          <a:cs typeface="Calibri" panose="020F0502020204030204" pitchFamily="34" charset="0"/>
                        </a:rPr>
                        <a:t>N</a:t>
                      </a:r>
                    </a:p>
                  </a:txBody>
                  <a:tcPr/>
                </a:tc>
                <a:tc>
                  <a:txBody>
                    <a:bodyPr/>
                    <a:lstStyle/>
                    <a:p>
                      <a:pPr algn="ctr"/>
                      <a:r>
                        <a:rPr lang="en-US" sz="1400" b="1" dirty="0">
                          <a:latin typeface="Calibri" panose="020F0502020204030204" pitchFamily="34" charset="0"/>
                          <a:cs typeface="Calibri" panose="020F0502020204030204" pitchFamily="34" charset="0"/>
                        </a:rPr>
                        <a:t>%</a:t>
                      </a:r>
                    </a:p>
                  </a:txBody>
                  <a:tcPr/>
                </a:tc>
                <a:tc>
                  <a:txBody>
                    <a:bodyPr/>
                    <a:lstStyle/>
                    <a:p>
                      <a:pPr algn="ctr"/>
                      <a:r>
                        <a:rPr lang="en-US" sz="1400" dirty="0">
                          <a:latin typeface="Calibri" panose="020F0502020204030204" pitchFamily="34" charset="0"/>
                          <a:cs typeface="Calibri" panose="020F0502020204030204" pitchFamily="34" charset="0"/>
                        </a:rPr>
                        <a:t>N</a:t>
                      </a:r>
                    </a:p>
                  </a:txBody>
                  <a:tcPr/>
                </a:tc>
                <a:tc>
                  <a:txBody>
                    <a:bodyPr/>
                    <a:lstStyle/>
                    <a:p>
                      <a:pPr algn="ctr"/>
                      <a:r>
                        <a:rPr lang="en-US" sz="1400" b="1" dirty="0">
                          <a:latin typeface="Calibri" panose="020F0502020204030204" pitchFamily="34" charset="0"/>
                          <a:cs typeface="Calibri" panose="020F0502020204030204" pitchFamily="34" charset="0"/>
                        </a:rPr>
                        <a:t>%</a:t>
                      </a:r>
                    </a:p>
                  </a:txBody>
                  <a:tcPr/>
                </a:tc>
                <a:tc>
                  <a:txBody>
                    <a:bodyPr/>
                    <a:lstStyle/>
                    <a:p>
                      <a:pPr algn="ctr"/>
                      <a:r>
                        <a:rPr lang="en-US" sz="1400" dirty="0">
                          <a:latin typeface="Calibri" panose="020F0502020204030204" pitchFamily="34" charset="0"/>
                          <a:cs typeface="Calibri" panose="020F0502020204030204" pitchFamily="34" charset="0"/>
                        </a:rPr>
                        <a:t>N</a:t>
                      </a:r>
                    </a:p>
                  </a:txBody>
                  <a:tcPr/>
                </a:tc>
                <a:tc>
                  <a:txBody>
                    <a:bodyPr/>
                    <a:lstStyle/>
                    <a:p>
                      <a:pPr algn="ctr"/>
                      <a:r>
                        <a:rPr lang="en-US" sz="1400" b="1"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3650744222"/>
                  </a:ext>
                </a:extLst>
              </a:tr>
              <a:tr h="785038">
                <a:tc>
                  <a:txBody>
                    <a:bodyPr/>
                    <a:lstStyle/>
                    <a:p>
                      <a:r>
                        <a:rPr lang="en-US" sz="1400" dirty="0">
                          <a:latin typeface="Calibri" panose="020F0502020204030204" pitchFamily="34" charset="0"/>
                          <a:cs typeface="Calibri" panose="020F0502020204030204" pitchFamily="34" charset="0"/>
                        </a:rPr>
                        <a:t>Prior adjuvant endocrine exposure</a:t>
                      </a:r>
                      <a:r>
                        <a:rPr lang="en-US" sz="1400" baseline="300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Endocrine resistant</a:t>
                      </a:r>
                    </a:p>
                    <a:p>
                      <a:r>
                        <a:rPr lang="en-US" sz="1400" dirty="0">
                          <a:latin typeface="Calibri" panose="020F0502020204030204" pitchFamily="34" charset="0"/>
                          <a:cs typeface="Calibri" panose="020F0502020204030204" pitchFamily="34" charset="0"/>
                        </a:rPr>
                        <a:t>   Endocrine sensitive</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10</a:t>
                      </a:r>
                    </a:p>
                    <a:p>
                      <a:pPr algn="ctr"/>
                      <a:r>
                        <a:rPr lang="en-US" sz="1400" dirty="0">
                          <a:latin typeface="Calibri" panose="020F0502020204030204" pitchFamily="34" charset="0"/>
                          <a:cs typeface="Calibri" panose="020F0502020204030204" pitchFamily="34" charset="0"/>
                        </a:rPr>
                        <a:t>45</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18.2</a:t>
                      </a:r>
                    </a:p>
                    <a:p>
                      <a:pPr algn="ctr"/>
                      <a:r>
                        <a:rPr lang="en-US" sz="1400" b="1" dirty="0">
                          <a:latin typeface="Calibri" panose="020F0502020204030204" pitchFamily="34" charset="0"/>
                          <a:cs typeface="Calibri" panose="020F0502020204030204" pitchFamily="34" charset="0"/>
                        </a:rPr>
                        <a:t>81.8</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32</a:t>
                      </a:r>
                    </a:p>
                    <a:p>
                      <a:pPr algn="ctr"/>
                      <a:r>
                        <a:rPr lang="en-US" sz="1400" dirty="0">
                          <a:latin typeface="Calibri" panose="020F0502020204030204" pitchFamily="34" charset="0"/>
                          <a:cs typeface="Calibri" panose="020F0502020204030204" pitchFamily="34" charset="0"/>
                        </a:rPr>
                        <a:t>78</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28.8</a:t>
                      </a:r>
                    </a:p>
                    <a:p>
                      <a:pPr algn="ctr"/>
                      <a:r>
                        <a:rPr lang="en-US" sz="1400" b="1" dirty="0">
                          <a:latin typeface="Calibri" panose="020F0502020204030204" pitchFamily="34" charset="0"/>
                          <a:cs typeface="Calibri" panose="020F0502020204030204" pitchFamily="34" charset="0"/>
                        </a:rPr>
                        <a:t>70.3</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16</a:t>
                      </a:r>
                    </a:p>
                    <a:p>
                      <a:pPr algn="ctr"/>
                      <a:r>
                        <a:rPr lang="en-US" sz="1400" dirty="0">
                          <a:latin typeface="Calibri" panose="020F0502020204030204" pitchFamily="34" charset="0"/>
                          <a:cs typeface="Calibri" panose="020F0502020204030204" pitchFamily="34" charset="0"/>
                        </a:rPr>
                        <a:t>37</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29.6</a:t>
                      </a:r>
                    </a:p>
                    <a:p>
                      <a:pPr algn="ctr"/>
                      <a:r>
                        <a:rPr lang="en-US" sz="1400" b="1" dirty="0">
                          <a:latin typeface="Calibri" panose="020F0502020204030204" pitchFamily="34" charset="0"/>
                          <a:cs typeface="Calibri" panose="020F0502020204030204" pitchFamily="34" charset="0"/>
                        </a:rPr>
                        <a:t>68.5</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58</a:t>
                      </a:r>
                    </a:p>
                    <a:p>
                      <a:pPr algn="ctr"/>
                      <a:r>
                        <a:rPr lang="en-US" sz="1400" dirty="0">
                          <a:latin typeface="Calibri" panose="020F0502020204030204" pitchFamily="34" charset="0"/>
                          <a:cs typeface="Calibri" panose="020F0502020204030204" pitchFamily="34" charset="0"/>
                        </a:rPr>
                        <a:t>160</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26.4</a:t>
                      </a:r>
                    </a:p>
                    <a:p>
                      <a:pPr algn="ctr"/>
                      <a:r>
                        <a:rPr lang="en-US" sz="1400" b="1" dirty="0">
                          <a:latin typeface="Calibri" panose="020F0502020204030204" pitchFamily="34" charset="0"/>
                          <a:cs typeface="Calibri" panose="020F0502020204030204" pitchFamily="34" charset="0"/>
                        </a:rPr>
                        <a:t>72.7</a:t>
                      </a:r>
                    </a:p>
                  </a:txBody>
                  <a:tcPr/>
                </a:tc>
                <a:extLst>
                  <a:ext uri="{0D108BD9-81ED-4DB2-BD59-A6C34878D82A}">
                    <a16:rowId xmlns:a16="http://schemas.microsoft.com/office/drawing/2014/main" val="3089830697"/>
                  </a:ext>
                </a:extLst>
              </a:tr>
              <a:tr h="785038">
                <a:tc>
                  <a:txBody>
                    <a:bodyPr/>
                    <a:lstStyle/>
                    <a:p>
                      <a:r>
                        <a:rPr lang="en-US" sz="1400" dirty="0">
                          <a:latin typeface="Calibri" panose="020F0502020204030204" pitchFamily="34" charset="0"/>
                          <a:cs typeface="Calibri" panose="020F0502020204030204" pitchFamily="34" charset="0"/>
                        </a:rPr>
                        <a:t>Prior CDK4/6i</a:t>
                      </a:r>
                    </a:p>
                    <a:p>
                      <a:r>
                        <a:rPr lang="en-US" sz="1400" dirty="0">
                          <a:latin typeface="Calibri" panose="020F0502020204030204" pitchFamily="34" charset="0"/>
                          <a:cs typeface="Calibri" panose="020F0502020204030204" pitchFamily="34" charset="0"/>
                        </a:rPr>
                        <a:t>   Palbociclib</a:t>
                      </a:r>
                    </a:p>
                    <a:p>
                      <a:r>
                        <a:rPr lang="en-US" sz="1400" dirty="0">
                          <a:latin typeface="Calibri" panose="020F0502020204030204" pitchFamily="34" charset="0"/>
                          <a:cs typeface="Calibri" panose="020F0502020204030204" pitchFamily="34" charset="0"/>
                        </a:rPr>
                        <a:t>   Ribociclib</a:t>
                      </a:r>
                    </a:p>
                    <a:p>
                      <a:r>
                        <a:rPr lang="en-US" sz="1400" dirty="0">
                          <a:latin typeface="Calibri" panose="020F0502020204030204" pitchFamily="34" charset="0"/>
                          <a:cs typeface="Calibri" panose="020F0502020204030204" pitchFamily="34" charset="0"/>
                        </a:rPr>
                        <a:t>   Abemaciclib</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52</a:t>
                      </a:r>
                    </a:p>
                    <a:p>
                      <a:pPr algn="ctr"/>
                      <a:r>
                        <a:rPr lang="en-US" sz="1400" dirty="0">
                          <a:latin typeface="Calibri" panose="020F0502020204030204" pitchFamily="34" charset="0"/>
                          <a:cs typeface="Calibri" panose="020F0502020204030204" pitchFamily="34" charset="0"/>
                        </a:rPr>
                        <a:t>1</a:t>
                      </a:r>
                    </a:p>
                    <a:p>
                      <a:pPr algn="ctr"/>
                      <a:r>
                        <a:rPr lang="en-US" sz="1400" dirty="0">
                          <a:latin typeface="Calibri" panose="020F0502020204030204" pitchFamily="34" charset="0"/>
                          <a:cs typeface="Calibri" panose="020F0502020204030204" pitchFamily="34" charset="0"/>
                        </a:rPr>
                        <a:t>2</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94.5</a:t>
                      </a:r>
                    </a:p>
                    <a:p>
                      <a:pPr algn="ctr"/>
                      <a:r>
                        <a:rPr lang="en-US" sz="1400" b="1" dirty="0">
                          <a:latin typeface="Calibri" panose="020F0502020204030204" pitchFamily="34" charset="0"/>
                          <a:cs typeface="Calibri" panose="020F0502020204030204" pitchFamily="34" charset="0"/>
                        </a:rPr>
                        <a:t>1.8</a:t>
                      </a:r>
                    </a:p>
                    <a:p>
                      <a:pPr algn="ctr"/>
                      <a:r>
                        <a:rPr lang="en-US" sz="1400" b="1" dirty="0">
                          <a:latin typeface="Calibri" panose="020F0502020204030204" pitchFamily="34" charset="0"/>
                          <a:cs typeface="Calibri" panose="020F0502020204030204" pitchFamily="34" charset="0"/>
                        </a:rPr>
                        <a:t>3.6</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102</a:t>
                      </a:r>
                    </a:p>
                    <a:p>
                      <a:pPr algn="ctr"/>
                      <a:r>
                        <a:rPr lang="en-US" sz="1400" dirty="0">
                          <a:latin typeface="Calibri" panose="020F0502020204030204" pitchFamily="34" charset="0"/>
                          <a:cs typeface="Calibri" panose="020F0502020204030204" pitchFamily="34" charset="0"/>
                        </a:rPr>
                        <a:t>5</a:t>
                      </a:r>
                    </a:p>
                    <a:p>
                      <a:pPr algn="ctr"/>
                      <a:r>
                        <a:rPr lang="en-US" sz="1400" dirty="0">
                          <a:latin typeface="Calibri" panose="020F0502020204030204" pitchFamily="34" charset="0"/>
                          <a:cs typeface="Calibri" panose="020F0502020204030204" pitchFamily="34" charset="0"/>
                        </a:rPr>
                        <a:t>3</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91.9</a:t>
                      </a:r>
                    </a:p>
                    <a:p>
                      <a:pPr algn="ctr"/>
                      <a:r>
                        <a:rPr lang="en-US" sz="1400" b="1" dirty="0">
                          <a:latin typeface="Calibri" panose="020F0502020204030204" pitchFamily="34" charset="0"/>
                          <a:cs typeface="Calibri" panose="020F0502020204030204" pitchFamily="34" charset="0"/>
                        </a:rPr>
                        <a:t>4.5</a:t>
                      </a:r>
                    </a:p>
                    <a:p>
                      <a:pPr algn="ctr"/>
                      <a:r>
                        <a:rPr lang="en-US" sz="1400" b="1" dirty="0">
                          <a:latin typeface="Calibri" panose="020F0502020204030204" pitchFamily="34" charset="0"/>
                          <a:cs typeface="Calibri" panose="020F0502020204030204" pitchFamily="34" charset="0"/>
                        </a:rPr>
                        <a:t>2.7</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46</a:t>
                      </a:r>
                    </a:p>
                    <a:p>
                      <a:pPr algn="ctr"/>
                      <a:r>
                        <a:rPr lang="en-US" sz="1400" dirty="0">
                          <a:latin typeface="Calibri" panose="020F0502020204030204" pitchFamily="34" charset="0"/>
                          <a:cs typeface="Calibri" panose="020F0502020204030204" pitchFamily="34" charset="0"/>
                        </a:rPr>
                        <a:t>4</a:t>
                      </a:r>
                    </a:p>
                    <a:p>
                      <a:pPr algn="ctr"/>
                      <a:r>
                        <a:rPr lang="en-US" sz="1400" dirty="0">
                          <a:latin typeface="Calibri" panose="020F0502020204030204" pitchFamily="34" charset="0"/>
                          <a:cs typeface="Calibri" panose="020F0502020204030204" pitchFamily="34" charset="0"/>
                        </a:rPr>
                        <a:t>4</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85.2</a:t>
                      </a:r>
                    </a:p>
                    <a:p>
                      <a:pPr algn="ctr"/>
                      <a:r>
                        <a:rPr lang="en-US" sz="1400" b="1" dirty="0">
                          <a:latin typeface="Calibri" panose="020F0502020204030204" pitchFamily="34" charset="0"/>
                          <a:cs typeface="Calibri" panose="020F0502020204030204" pitchFamily="34" charset="0"/>
                        </a:rPr>
                        <a:t>7.4</a:t>
                      </a:r>
                    </a:p>
                    <a:p>
                      <a:pPr algn="ctr"/>
                      <a:r>
                        <a:rPr lang="en-US" sz="1400" b="1" dirty="0">
                          <a:latin typeface="Calibri" panose="020F0502020204030204" pitchFamily="34" charset="0"/>
                          <a:cs typeface="Calibri" panose="020F0502020204030204" pitchFamily="34" charset="0"/>
                        </a:rPr>
                        <a:t>7.4</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200</a:t>
                      </a:r>
                    </a:p>
                    <a:p>
                      <a:pPr algn="ctr"/>
                      <a:r>
                        <a:rPr lang="en-US" sz="1400" dirty="0">
                          <a:latin typeface="Calibri" panose="020F0502020204030204" pitchFamily="34" charset="0"/>
                          <a:cs typeface="Calibri" panose="020F0502020204030204" pitchFamily="34" charset="0"/>
                        </a:rPr>
                        <a:t>10</a:t>
                      </a:r>
                    </a:p>
                    <a:p>
                      <a:pPr algn="ctr"/>
                      <a:r>
                        <a:rPr lang="en-US" sz="1400" dirty="0">
                          <a:latin typeface="Calibri" panose="020F0502020204030204" pitchFamily="34" charset="0"/>
                          <a:cs typeface="Calibri" panose="020F0502020204030204" pitchFamily="34" charset="0"/>
                        </a:rPr>
                        <a:t>9</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90.9</a:t>
                      </a:r>
                    </a:p>
                    <a:p>
                      <a:pPr algn="ctr"/>
                      <a:r>
                        <a:rPr lang="en-US" sz="1400" b="1" dirty="0">
                          <a:latin typeface="Calibri" panose="020F0502020204030204" pitchFamily="34" charset="0"/>
                          <a:cs typeface="Calibri" panose="020F0502020204030204" pitchFamily="34" charset="0"/>
                        </a:rPr>
                        <a:t>4.5</a:t>
                      </a:r>
                    </a:p>
                    <a:p>
                      <a:pPr algn="ctr"/>
                      <a:r>
                        <a:rPr lang="en-US" sz="1400" b="1" dirty="0">
                          <a:latin typeface="Calibri" panose="020F0502020204030204" pitchFamily="34" charset="0"/>
                          <a:cs typeface="Calibri" panose="020F0502020204030204" pitchFamily="34" charset="0"/>
                        </a:rPr>
                        <a:t>4.1</a:t>
                      </a:r>
                    </a:p>
                  </a:txBody>
                  <a:tcPr/>
                </a:tc>
                <a:extLst>
                  <a:ext uri="{0D108BD9-81ED-4DB2-BD59-A6C34878D82A}">
                    <a16:rowId xmlns:a16="http://schemas.microsoft.com/office/drawing/2014/main" val="1651681439"/>
                  </a:ext>
                </a:extLst>
              </a:tr>
              <a:tr h="687298">
                <a:tc>
                  <a:txBody>
                    <a:bodyPr/>
                    <a:lstStyle/>
                    <a:p>
                      <a:r>
                        <a:rPr lang="en-US" sz="1400" dirty="0">
                          <a:latin typeface="Calibri" panose="020F0502020204030204" pitchFamily="34" charset="0"/>
                          <a:cs typeface="Calibri" panose="020F0502020204030204" pitchFamily="34" charset="0"/>
                        </a:rPr>
                        <a:t>Duration of prior CDK4/6i + ET</a:t>
                      </a:r>
                    </a:p>
                    <a:p>
                      <a:r>
                        <a:rPr lang="en-US" sz="1400" u="none" dirty="0">
                          <a:solidFill>
                            <a:schemeClr val="tx1"/>
                          </a:solidFill>
                          <a:latin typeface="Calibri" panose="020F0502020204030204" pitchFamily="34" charset="0"/>
                          <a:cs typeface="Calibri" panose="020F0502020204030204" pitchFamily="34" charset="0"/>
                        </a:rPr>
                        <a:t>   6-12 months</a:t>
                      </a:r>
                    </a:p>
                    <a:p>
                      <a:r>
                        <a:rPr lang="en-US" sz="1400" dirty="0">
                          <a:latin typeface="Calibri" panose="020F0502020204030204" pitchFamily="34" charset="0"/>
                          <a:cs typeface="Calibri" panose="020F0502020204030204" pitchFamily="34" charset="0"/>
                        </a:rPr>
                        <a:t>   &gt; 12 months</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10</a:t>
                      </a:r>
                    </a:p>
                    <a:p>
                      <a:pPr algn="ctr"/>
                      <a:r>
                        <a:rPr lang="en-US" sz="1400" dirty="0">
                          <a:latin typeface="Calibri" panose="020F0502020204030204" pitchFamily="34" charset="0"/>
                          <a:cs typeface="Calibri" panose="020F0502020204030204" pitchFamily="34" charset="0"/>
                        </a:rPr>
                        <a:t>45</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18.2</a:t>
                      </a:r>
                    </a:p>
                    <a:p>
                      <a:pPr algn="ctr"/>
                      <a:r>
                        <a:rPr lang="en-US" sz="1400" b="1" dirty="0">
                          <a:latin typeface="Calibri" panose="020F0502020204030204" pitchFamily="34" charset="0"/>
                          <a:cs typeface="Calibri" panose="020F0502020204030204" pitchFamily="34" charset="0"/>
                        </a:rPr>
                        <a:t>81.8</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26</a:t>
                      </a:r>
                    </a:p>
                    <a:p>
                      <a:pPr algn="ctr"/>
                      <a:r>
                        <a:rPr lang="en-US" sz="1400" dirty="0">
                          <a:latin typeface="Calibri" panose="020F0502020204030204" pitchFamily="34" charset="0"/>
                          <a:cs typeface="Calibri" panose="020F0502020204030204" pitchFamily="34" charset="0"/>
                        </a:rPr>
                        <a:t>84</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23.4</a:t>
                      </a:r>
                    </a:p>
                    <a:p>
                      <a:pPr algn="ctr"/>
                      <a:r>
                        <a:rPr lang="en-US" sz="1400" b="1" dirty="0">
                          <a:latin typeface="Calibri" panose="020F0502020204030204" pitchFamily="34" charset="0"/>
                          <a:cs typeface="Calibri" panose="020F0502020204030204" pitchFamily="34" charset="0"/>
                        </a:rPr>
                        <a:t>75.7</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16</a:t>
                      </a:r>
                    </a:p>
                    <a:p>
                      <a:pPr algn="ctr"/>
                      <a:r>
                        <a:rPr lang="en-US" sz="1400" dirty="0">
                          <a:latin typeface="Calibri" panose="020F0502020204030204" pitchFamily="34" charset="0"/>
                          <a:cs typeface="Calibri" panose="020F0502020204030204" pitchFamily="34" charset="0"/>
                        </a:rPr>
                        <a:t>38</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29.6</a:t>
                      </a:r>
                    </a:p>
                    <a:p>
                      <a:pPr algn="ctr"/>
                      <a:r>
                        <a:rPr lang="en-US" sz="1400" b="1" dirty="0">
                          <a:latin typeface="Calibri" panose="020F0502020204030204" pitchFamily="34" charset="0"/>
                          <a:cs typeface="Calibri" panose="020F0502020204030204" pitchFamily="34" charset="0"/>
                        </a:rPr>
                        <a:t>70.4</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52</a:t>
                      </a:r>
                    </a:p>
                    <a:p>
                      <a:pPr algn="ctr"/>
                      <a:r>
                        <a:rPr lang="en-US" sz="1400" dirty="0">
                          <a:latin typeface="Calibri" panose="020F0502020204030204" pitchFamily="34" charset="0"/>
                          <a:cs typeface="Calibri" panose="020F0502020204030204" pitchFamily="34" charset="0"/>
                        </a:rPr>
                        <a:t>167</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23.6</a:t>
                      </a:r>
                    </a:p>
                    <a:p>
                      <a:pPr algn="ctr"/>
                      <a:r>
                        <a:rPr lang="en-US" sz="1400" b="1" dirty="0">
                          <a:latin typeface="Calibri" panose="020F0502020204030204" pitchFamily="34" charset="0"/>
                          <a:cs typeface="Calibri" panose="020F0502020204030204" pitchFamily="34" charset="0"/>
                        </a:rPr>
                        <a:t>75.9</a:t>
                      </a:r>
                    </a:p>
                  </a:txBody>
                  <a:tcPr/>
                </a:tc>
                <a:extLst>
                  <a:ext uri="{0D108BD9-81ED-4DB2-BD59-A6C34878D82A}">
                    <a16:rowId xmlns:a16="http://schemas.microsoft.com/office/drawing/2014/main" val="3057727548"/>
                  </a:ext>
                </a:extLst>
              </a:tr>
              <a:tr h="363444">
                <a:tc>
                  <a:txBody>
                    <a:bodyPr/>
                    <a:lstStyle/>
                    <a:p>
                      <a:r>
                        <a:rPr lang="en-US" sz="1400" dirty="0">
                          <a:latin typeface="Calibri" panose="020F0502020204030204" pitchFamily="34" charset="0"/>
                          <a:cs typeface="Calibri" panose="020F0502020204030204" pitchFamily="34" charset="0"/>
                        </a:rPr>
                        <a:t>Prior chemotherapy for MBC</a:t>
                      </a:r>
                    </a:p>
                  </a:txBody>
                  <a:tcPr/>
                </a:tc>
                <a:tc>
                  <a:txBody>
                    <a:bodyPr/>
                    <a:lstStyle/>
                    <a:p>
                      <a:pPr algn="ctr"/>
                      <a:r>
                        <a:rPr lang="en-US" sz="1400" dirty="0">
                          <a:latin typeface="Calibri" panose="020F0502020204030204" pitchFamily="34" charset="0"/>
                          <a:cs typeface="Calibri" panose="020F0502020204030204" pitchFamily="34" charset="0"/>
                        </a:rPr>
                        <a:t>11</a:t>
                      </a:r>
                    </a:p>
                  </a:txBody>
                  <a:tcPr/>
                </a:tc>
                <a:tc>
                  <a:txBody>
                    <a:bodyPr/>
                    <a:lstStyle/>
                    <a:p>
                      <a:pPr algn="ctr"/>
                      <a:r>
                        <a:rPr lang="en-US" sz="1400" b="1" dirty="0">
                          <a:latin typeface="Calibri" panose="020F0502020204030204" pitchFamily="34" charset="0"/>
                          <a:cs typeface="Calibri" panose="020F0502020204030204" pitchFamily="34" charset="0"/>
                        </a:rPr>
                        <a:t>20.0</a:t>
                      </a:r>
                    </a:p>
                  </a:txBody>
                  <a:tcPr/>
                </a:tc>
                <a:tc>
                  <a:txBody>
                    <a:bodyPr/>
                    <a:lstStyle/>
                    <a:p>
                      <a:pPr algn="ctr"/>
                      <a:r>
                        <a:rPr lang="en-US" sz="1400" dirty="0">
                          <a:latin typeface="Calibri" panose="020F0502020204030204" pitchFamily="34" charset="0"/>
                          <a:cs typeface="Calibri" panose="020F0502020204030204" pitchFamily="34" charset="0"/>
                        </a:rPr>
                        <a:t>16</a:t>
                      </a:r>
                    </a:p>
                  </a:txBody>
                  <a:tcPr/>
                </a:tc>
                <a:tc>
                  <a:txBody>
                    <a:bodyPr/>
                    <a:lstStyle/>
                    <a:p>
                      <a:pPr algn="ctr"/>
                      <a:r>
                        <a:rPr lang="en-US" sz="1400" b="1" dirty="0">
                          <a:latin typeface="Calibri" panose="020F0502020204030204" pitchFamily="34" charset="0"/>
                          <a:cs typeface="Calibri" panose="020F0502020204030204" pitchFamily="34" charset="0"/>
                        </a:rPr>
                        <a:t>14.4</a:t>
                      </a:r>
                    </a:p>
                  </a:txBody>
                  <a:tcPr/>
                </a:tc>
                <a:tc>
                  <a:txBody>
                    <a:bodyPr/>
                    <a:lstStyle/>
                    <a:p>
                      <a:pPr algn="ctr"/>
                      <a:r>
                        <a:rPr lang="en-US" sz="1400" dirty="0">
                          <a:latin typeface="Calibri" panose="020F0502020204030204" pitchFamily="34" charset="0"/>
                          <a:cs typeface="Calibri" panose="020F0502020204030204" pitchFamily="34" charset="0"/>
                        </a:rPr>
                        <a:t>9</a:t>
                      </a:r>
                    </a:p>
                  </a:txBody>
                  <a:tcPr/>
                </a:tc>
                <a:tc>
                  <a:txBody>
                    <a:bodyPr/>
                    <a:lstStyle/>
                    <a:p>
                      <a:pPr algn="ctr"/>
                      <a:r>
                        <a:rPr lang="en-US" sz="1400" b="1" dirty="0">
                          <a:latin typeface="Calibri" panose="020F0502020204030204" pitchFamily="34" charset="0"/>
                          <a:cs typeface="Calibri" panose="020F0502020204030204" pitchFamily="34" charset="0"/>
                        </a:rPr>
                        <a:t>16.7</a:t>
                      </a:r>
                    </a:p>
                  </a:txBody>
                  <a:tcPr/>
                </a:tc>
                <a:tc>
                  <a:txBody>
                    <a:bodyPr/>
                    <a:lstStyle/>
                    <a:p>
                      <a:pPr algn="ctr"/>
                      <a:r>
                        <a:rPr lang="en-US" sz="1400" dirty="0">
                          <a:latin typeface="Calibri" panose="020F0502020204030204" pitchFamily="34" charset="0"/>
                          <a:cs typeface="Calibri" panose="020F0502020204030204" pitchFamily="34" charset="0"/>
                        </a:rPr>
                        <a:t>36</a:t>
                      </a:r>
                    </a:p>
                  </a:txBody>
                  <a:tcPr/>
                </a:tc>
                <a:tc>
                  <a:txBody>
                    <a:bodyPr/>
                    <a:lstStyle/>
                    <a:p>
                      <a:pPr algn="ctr"/>
                      <a:r>
                        <a:rPr lang="en-US" sz="1400" b="1" dirty="0">
                          <a:latin typeface="Calibri" panose="020F0502020204030204" pitchFamily="34" charset="0"/>
                          <a:cs typeface="Calibri" panose="020F0502020204030204" pitchFamily="34" charset="0"/>
                        </a:rPr>
                        <a:t>16.4</a:t>
                      </a:r>
                    </a:p>
                  </a:txBody>
                  <a:tcPr/>
                </a:tc>
                <a:extLst>
                  <a:ext uri="{0D108BD9-81ED-4DB2-BD59-A6C34878D82A}">
                    <a16:rowId xmlns:a16="http://schemas.microsoft.com/office/drawing/2014/main" val="2709448776"/>
                  </a:ext>
                </a:extLst>
              </a:tr>
              <a:tr h="363444">
                <a:tc>
                  <a:txBody>
                    <a:bodyPr/>
                    <a:lstStyle/>
                    <a:p>
                      <a:r>
                        <a:rPr lang="en-US" sz="1400" dirty="0">
                          <a:latin typeface="Calibri" panose="020F0502020204030204" pitchFamily="34" charset="0"/>
                          <a:cs typeface="Calibri" panose="020F0502020204030204" pitchFamily="34" charset="0"/>
                        </a:rPr>
                        <a:t>Line of MBC therapy initiated in PACE</a:t>
                      </a:r>
                    </a:p>
                    <a:p>
                      <a:r>
                        <a:rPr lang="en-US" sz="1400" dirty="0">
                          <a:latin typeface="Calibri" panose="020F0502020204030204" pitchFamily="34" charset="0"/>
                          <a:cs typeface="Calibri" panose="020F0502020204030204" pitchFamily="34" charset="0"/>
                        </a:rPr>
                        <a:t>   </a:t>
                      </a:r>
                      <a:r>
                        <a:rPr lang="en-US" sz="1400">
                          <a:latin typeface="Calibri" panose="020F0502020204030204" pitchFamily="34" charset="0"/>
                          <a:cs typeface="Calibri" panose="020F0502020204030204" pitchFamily="34" charset="0"/>
                        </a:rPr>
                        <a:t>First Line</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Second Line</a:t>
                      </a:r>
                    </a:p>
                    <a:p>
                      <a:r>
                        <a:rPr lang="en-US" sz="1400" dirty="0">
                          <a:latin typeface="Calibri" panose="020F0502020204030204" pitchFamily="34" charset="0"/>
                          <a:cs typeface="Calibri" panose="020F0502020204030204" pitchFamily="34" charset="0"/>
                        </a:rPr>
                        <a:t>   &gt; Second Line</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3</a:t>
                      </a:r>
                    </a:p>
                    <a:p>
                      <a:pPr algn="ctr"/>
                      <a:r>
                        <a:rPr lang="en-US" sz="1400" dirty="0">
                          <a:latin typeface="Calibri" panose="020F0502020204030204" pitchFamily="34" charset="0"/>
                          <a:cs typeface="Calibri" panose="020F0502020204030204" pitchFamily="34" charset="0"/>
                        </a:rPr>
                        <a:t>42</a:t>
                      </a:r>
                    </a:p>
                    <a:p>
                      <a:pPr algn="ctr"/>
                      <a:r>
                        <a:rPr lang="en-US" sz="1400" dirty="0">
                          <a:latin typeface="Calibri" panose="020F0502020204030204" pitchFamily="34" charset="0"/>
                          <a:cs typeface="Calibri" panose="020F0502020204030204" pitchFamily="34" charset="0"/>
                        </a:rPr>
                        <a:t>10</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5.5</a:t>
                      </a:r>
                    </a:p>
                    <a:p>
                      <a:pPr algn="ctr"/>
                      <a:r>
                        <a:rPr lang="en-US" sz="1400" b="1" dirty="0">
                          <a:latin typeface="Calibri" panose="020F0502020204030204" pitchFamily="34" charset="0"/>
                          <a:cs typeface="Calibri" panose="020F0502020204030204" pitchFamily="34" charset="0"/>
                        </a:rPr>
                        <a:t>76.4</a:t>
                      </a:r>
                    </a:p>
                    <a:p>
                      <a:pPr algn="ctr"/>
                      <a:r>
                        <a:rPr lang="en-US" sz="1400" b="1" dirty="0">
                          <a:latin typeface="Calibri" panose="020F0502020204030204" pitchFamily="34" charset="0"/>
                          <a:cs typeface="Calibri" panose="020F0502020204030204" pitchFamily="34" charset="0"/>
                        </a:rPr>
                        <a:t>18.2</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5</a:t>
                      </a:r>
                    </a:p>
                    <a:p>
                      <a:pPr algn="ctr"/>
                      <a:r>
                        <a:rPr lang="en-US" sz="1400" dirty="0">
                          <a:latin typeface="Calibri" panose="020F0502020204030204" pitchFamily="34" charset="0"/>
                          <a:cs typeface="Calibri" panose="020F0502020204030204" pitchFamily="34" charset="0"/>
                        </a:rPr>
                        <a:t>83</a:t>
                      </a:r>
                    </a:p>
                    <a:p>
                      <a:pPr algn="ctr"/>
                      <a:r>
                        <a:rPr lang="en-US" sz="1400" dirty="0">
                          <a:latin typeface="Calibri" panose="020F0502020204030204" pitchFamily="34" charset="0"/>
                          <a:cs typeface="Calibri" panose="020F0502020204030204" pitchFamily="34" charset="0"/>
                        </a:rPr>
                        <a:t>21</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4.5</a:t>
                      </a:r>
                    </a:p>
                    <a:p>
                      <a:pPr algn="ctr"/>
                      <a:r>
                        <a:rPr lang="en-US" sz="1400" b="1" dirty="0">
                          <a:latin typeface="Calibri" panose="020F0502020204030204" pitchFamily="34" charset="0"/>
                          <a:cs typeface="Calibri" panose="020F0502020204030204" pitchFamily="34" charset="0"/>
                        </a:rPr>
                        <a:t>74.8</a:t>
                      </a:r>
                    </a:p>
                    <a:p>
                      <a:pPr algn="ctr"/>
                      <a:r>
                        <a:rPr lang="en-US" sz="1400" b="1" dirty="0">
                          <a:latin typeface="Calibri" panose="020F0502020204030204" pitchFamily="34" charset="0"/>
                          <a:cs typeface="Calibri" panose="020F0502020204030204" pitchFamily="34" charset="0"/>
                        </a:rPr>
                        <a:t>18.9</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2</a:t>
                      </a:r>
                    </a:p>
                    <a:p>
                      <a:pPr algn="ctr"/>
                      <a:r>
                        <a:rPr lang="en-US" sz="1400" dirty="0">
                          <a:latin typeface="Calibri" panose="020F0502020204030204" pitchFamily="34" charset="0"/>
                          <a:cs typeface="Calibri" panose="020F0502020204030204" pitchFamily="34" charset="0"/>
                        </a:rPr>
                        <a:t>44</a:t>
                      </a:r>
                    </a:p>
                    <a:p>
                      <a:pPr algn="ctr"/>
                      <a:r>
                        <a:rPr lang="en-US" sz="1400" dirty="0">
                          <a:latin typeface="Calibri" panose="020F0502020204030204" pitchFamily="34" charset="0"/>
                          <a:cs typeface="Calibri" panose="020F0502020204030204" pitchFamily="34" charset="0"/>
                        </a:rPr>
                        <a:t>7</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3.7</a:t>
                      </a:r>
                    </a:p>
                    <a:p>
                      <a:pPr algn="ctr"/>
                      <a:r>
                        <a:rPr lang="en-US" sz="1400" b="1" dirty="0">
                          <a:latin typeface="Calibri" panose="020F0502020204030204" pitchFamily="34" charset="0"/>
                          <a:cs typeface="Calibri" panose="020F0502020204030204" pitchFamily="34" charset="0"/>
                        </a:rPr>
                        <a:t>81.5</a:t>
                      </a:r>
                    </a:p>
                    <a:p>
                      <a:pPr algn="ctr"/>
                      <a:r>
                        <a:rPr lang="en-US" sz="1400" b="1" dirty="0">
                          <a:latin typeface="Calibri" panose="020F0502020204030204" pitchFamily="34" charset="0"/>
                          <a:cs typeface="Calibri" panose="020F0502020204030204" pitchFamily="34" charset="0"/>
                        </a:rPr>
                        <a:t>13.0</a:t>
                      </a:r>
                    </a:p>
                  </a:txBody>
                  <a:tcPr/>
                </a:tc>
                <a:tc>
                  <a:txBody>
                    <a:bodyPr/>
                    <a:lstStyle/>
                    <a:p>
                      <a:pPr algn="ctr"/>
                      <a:endParaRPr lang="en-US" sz="1400" dirty="0">
                        <a:latin typeface="Calibri" panose="020F0502020204030204" pitchFamily="34" charset="0"/>
                        <a:cs typeface="Calibri" panose="020F0502020204030204" pitchFamily="34" charset="0"/>
                      </a:endParaRPr>
                    </a:p>
                    <a:p>
                      <a:pPr algn="ctr"/>
                      <a:r>
                        <a:rPr lang="en-US" sz="1400" dirty="0">
                          <a:latin typeface="Calibri" panose="020F0502020204030204" pitchFamily="34" charset="0"/>
                          <a:cs typeface="Calibri" panose="020F0502020204030204" pitchFamily="34" charset="0"/>
                        </a:rPr>
                        <a:t>10</a:t>
                      </a:r>
                    </a:p>
                    <a:p>
                      <a:pPr algn="ctr"/>
                      <a:r>
                        <a:rPr lang="en-US" sz="1400" dirty="0">
                          <a:latin typeface="Calibri" panose="020F0502020204030204" pitchFamily="34" charset="0"/>
                          <a:cs typeface="Calibri" panose="020F0502020204030204" pitchFamily="34" charset="0"/>
                        </a:rPr>
                        <a:t>169</a:t>
                      </a:r>
                    </a:p>
                    <a:p>
                      <a:pPr algn="ctr"/>
                      <a:r>
                        <a:rPr lang="en-US" sz="1400" dirty="0">
                          <a:latin typeface="Calibri" panose="020F0502020204030204" pitchFamily="34" charset="0"/>
                          <a:cs typeface="Calibri" panose="020F0502020204030204" pitchFamily="34" charset="0"/>
                        </a:rPr>
                        <a:t>38</a:t>
                      </a:r>
                    </a:p>
                  </a:txBody>
                  <a:tcPr/>
                </a:tc>
                <a:tc>
                  <a:txBody>
                    <a:bodyPr/>
                    <a:lstStyle/>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4.5</a:t>
                      </a:r>
                    </a:p>
                    <a:p>
                      <a:pPr algn="ctr"/>
                      <a:r>
                        <a:rPr lang="en-US" sz="1400" b="1" dirty="0">
                          <a:latin typeface="Calibri" panose="020F0502020204030204" pitchFamily="34" charset="0"/>
                          <a:cs typeface="Calibri" panose="020F0502020204030204" pitchFamily="34" charset="0"/>
                        </a:rPr>
                        <a:t>76.8</a:t>
                      </a:r>
                    </a:p>
                    <a:p>
                      <a:pPr algn="ctr"/>
                      <a:r>
                        <a:rPr lang="en-US" sz="1400" b="1" dirty="0">
                          <a:latin typeface="Calibri" panose="020F0502020204030204" pitchFamily="34" charset="0"/>
                          <a:cs typeface="Calibri" panose="020F0502020204030204" pitchFamily="34" charset="0"/>
                        </a:rPr>
                        <a:t>17.3</a:t>
                      </a:r>
                    </a:p>
                  </a:txBody>
                  <a:tcPr/>
                </a:tc>
                <a:extLst>
                  <a:ext uri="{0D108BD9-81ED-4DB2-BD59-A6C34878D82A}">
                    <a16:rowId xmlns:a16="http://schemas.microsoft.com/office/drawing/2014/main" val="3664115008"/>
                  </a:ext>
                </a:extLst>
              </a:tr>
              <a:tr h="436132">
                <a:tc>
                  <a:txBody>
                    <a:bodyPr/>
                    <a:lstStyle/>
                    <a:p>
                      <a:r>
                        <a:rPr lang="en-US" sz="1400" dirty="0">
                          <a:latin typeface="Calibri" panose="020F0502020204030204" pitchFamily="34" charset="0"/>
                          <a:cs typeface="Calibri" panose="020F0502020204030204" pitchFamily="34" charset="0"/>
                        </a:rPr>
                        <a:t>Any systemic therapy between prior CDK4/6i and randomization</a:t>
                      </a:r>
                    </a:p>
                  </a:txBody>
                  <a:tcPr/>
                </a:tc>
                <a:tc>
                  <a:txBody>
                    <a:bodyPr/>
                    <a:lstStyle/>
                    <a:p>
                      <a:pPr algn="ctr"/>
                      <a:r>
                        <a:rPr lang="en-US" sz="1400" dirty="0">
                          <a:latin typeface="Calibri" panose="020F0502020204030204" pitchFamily="34" charset="0"/>
                          <a:cs typeface="Calibri" panose="020F0502020204030204" pitchFamily="34" charset="0"/>
                        </a:rPr>
                        <a:t>5</a:t>
                      </a:r>
                    </a:p>
                  </a:txBody>
                  <a:tcPr/>
                </a:tc>
                <a:tc>
                  <a:txBody>
                    <a:bodyPr/>
                    <a:lstStyle/>
                    <a:p>
                      <a:pPr algn="ctr"/>
                      <a:r>
                        <a:rPr lang="en-US" sz="1400" b="1" dirty="0">
                          <a:latin typeface="Calibri" panose="020F0502020204030204" pitchFamily="34" charset="0"/>
                          <a:cs typeface="Calibri" panose="020F0502020204030204" pitchFamily="34" charset="0"/>
                        </a:rPr>
                        <a:t>9.1</a:t>
                      </a:r>
                    </a:p>
                  </a:txBody>
                  <a:tcPr/>
                </a:tc>
                <a:tc>
                  <a:txBody>
                    <a:bodyPr/>
                    <a:lstStyle/>
                    <a:p>
                      <a:pPr algn="ctr"/>
                      <a:r>
                        <a:rPr lang="en-US" sz="1400" dirty="0">
                          <a:latin typeface="Calibri" panose="020F0502020204030204" pitchFamily="34" charset="0"/>
                          <a:cs typeface="Calibri" panose="020F0502020204030204" pitchFamily="34" charset="0"/>
                        </a:rPr>
                        <a:t>16</a:t>
                      </a:r>
                    </a:p>
                  </a:txBody>
                  <a:tcPr/>
                </a:tc>
                <a:tc>
                  <a:txBody>
                    <a:bodyPr/>
                    <a:lstStyle/>
                    <a:p>
                      <a:pPr algn="ctr"/>
                      <a:r>
                        <a:rPr lang="en-US" sz="1400" b="1" dirty="0">
                          <a:latin typeface="Calibri" panose="020F0502020204030204" pitchFamily="34" charset="0"/>
                          <a:cs typeface="Calibri" panose="020F0502020204030204" pitchFamily="34" charset="0"/>
                        </a:rPr>
                        <a:t>14.4</a:t>
                      </a:r>
                    </a:p>
                  </a:txBody>
                  <a:tcPr/>
                </a:tc>
                <a:tc>
                  <a:txBody>
                    <a:bodyPr/>
                    <a:lstStyle/>
                    <a:p>
                      <a:pPr algn="ctr"/>
                      <a:r>
                        <a:rPr lang="en-US" sz="1400" dirty="0">
                          <a:latin typeface="Calibri" panose="020F0502020204030204" pitchFamily="34" charset="0"/>
                          <a:cs typeface="Calibri" panose="020F0502020204030204" pitchFamily="34" charset="0"/>
                        </a:rPr>
                        <a:t>5</a:t>
                      </a:r>
                    </a:p>
                  </a:txBody>
                  <a:tcPr/>
                </a:tc>
                <a:tc>
                  <a:txBody>
                    <a:bodyPr/>
                    <a:lstStyle/>
                    <a:p>
                      <a:pPr algn="ctr"/>
                      <a:r>
                        <a:rPr lang="en-US" sz="1400" b="1" dirty="0">
                          <a:latin typeface="Calibri" panose="020F0502020204030204" pitchFamily="34" charset="0"/>
                          <a:cs typeface="Calibri" panose="020F0502020204030204" pitchFamily="34" charset="0"/>
                        </a:rPr>
                        <a:t>9.3</a:t>
                      </a:r>
                    </a:p>
                  </a:txBody>
                  <a:tcPr/>
                </a:tc>
                <a:tc>
                  <a:txBody>
                    <a:bodyPr/>
                    <a:lstStyle/>
                    <a:p>
                      <a:pPr algn="ctr"/>
                      <a:r>
                        <a:rPr lang="en-US" sz="1400" dirty="0">
                          <a:latin typeface="Calibri" panose="020F0502020204030204" pitchFamily="34" charset="0"/>
                          <a:cs typeface="Calibri" panose="020F0502020204030204" pitchFamily="34" charset="0"/>
                        </a:rPr>
                        <a:t>26</a:t>
                      </a:r>
                    </a:p>
                  </a:txBody>
                  <a:tcPr/>
                </a:tc>
                <a:tc>
                  <a:txBody>
                    <a:bodyPr/>
                    <a:lstStyle/>
                    <a:p>
                      <a:pPr algn="ctr"/>
                      <a:r>
                        <a:rPr lang="en-US" sz="1400" b="1" dirty="0">
                          <a:latin typeface="Calibri" panose="020F0502020204030204" pitchFamily="34" charset="0"/>
                          <a:cs typeface="Calibri" panose="020F0502020204030204" pitchFamily="34" charset="0"/>
                        </a:rPr>
                        <a:t>11.8</a:t>
                      </a:r>
                    </a:p>
                  </a:txBody>
                  <a:tcPr/>
                </a:tc>
                <a:extLst>
                  <a:ext uri="{0D108BD9-81ED-4DB2-BD59-A6C34878D82A}">
                    <a16:rowId xmlns:a16="http://schemas.microsoft.com/office/drawing/2014/main" val="3090960214"/>
                  </a:ext>
                </a:extLst>
              </a:tr>
            </a:tbl>
          </a:graphicData>
        </a:graphic>
      </p:graphicFrame>
      <p:sp>
        <p:nvSpPr>
          <p:cNvPr id="3" name="TextBox 2">
            <a:extLst>
              <a:ext uri="{FF2B5EF4-FFF2-40B4-BE49-F238E27FC236}">
                <a16:creationId xmlns:a16="http://schemas.microsoft.com/office/drawing/2014/main" id="{F5A78ACD-70F1-B2BC-B2E5-7214F17D5190}"/>
              </a:ext>
            </a:extLst>
          </p:cNvPr>
          <p:cNvSpPr txBox="1"/>
          <p:nvPr/>
        </p:nvSpPr>
        <p:spPr>
          <a:xfrm>
            <a:off x="411129" y="6311587"/>
            <a:ext cx="1107567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Unknown values are omitted from the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Endocrine resistant: recur &lt;1y of adj ET. Endocrine sensitive: </a:t>
            </a:r>
            <a:r>
              <a:rPr kumimoji="0" lang="en-US" sz="105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novo </a:t>
            </a: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MBC, or no adj ET, or recur </a:t>
            </a:r>
            <a:r>
              <a:rPr kumimoji="0" lang="en-US" sz="105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a:t>
            </a: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1y after adj ET. Adapted from ESO-ESMO guidelines, Ann Oncol 2020</a:t>
            </a:r>
          </a:p>
        </p:txBody>
      </p:sp>
      <p:sp>
        <p:nvSpPr>
          <p:cNvPr id="12" name="Rectangle 11">
            <a:extLst>
              <a:ext uri="{FF2B5EF4-FFF2-40B4-BE49-F238E27FC236}">
                <a16:creationId xmlns:a16="http://schemas.microsoft.com/office/drawing/2014/main" id="{57C31EBF-07E6-8A61-4EB4-6DB2CCF854B6}"/>
              </a:ext>
            </a:extLst>
          </p:cNvPr>
          <p:cNvSpPr/>
          <p:nvPr/>
        </p:nvSpPr>
        <p:spPr>
          <a:xfrm>
            <a:off x="359114" y="4197485"/>
            <a:ext cx="11682411" cy="324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srgbClr val="FFFFFF"/>
              </a:solidFill>
              <a:effectLst/>
              <a:uLnTx/>
              <a:uFillTx/>
              <a:latin typeface="Tahoma"/>
              <a:ea typeface="+mn-ea"/>
              <a:cs typeface="+mn-cs"/>
            </a:endParaRPr>
          </a:p>
        </p:txBody>
      </p:sp>
      <p:sp>
        <p:nvSpPr>
          <p:cNvPr id="13" name="Rectangle 12">
            <a:extLst>
              <a:ext uri="{FF2B5EF4-FFF2-40B4-BE49-F238E27FC236}">
                <a16:creationId xmlns:a16="http://schemas.microsoft.com/office/drawing/2014/main" id="{2FFA629F-90BC-6550-EF4E-4A614E6BFD7F}"/>
              </a:ext>
            </a:extLst>
          </p:cNvPr>
          <p:cNvSpPr/>
          <p:nvPr/>
        </p:nvSpPr>
        <p:spPr>
          <a:xfrm>
            <a:off x="359112" y="3002509"/>
            <a:ext cx="11682411" cy="324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srgbClr val="FFFFFF"/>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A56B1FBD-968C-24AA-1464-31E9E0B6B79E}"/>
              </a:ext>
            </a:extLst>
          </p:cNvPr>
          <p:cNvSpPr/>
          <p:nvPr/>
        </p:nvSpPr>
        <p:spPr>
          <a:xfrm>
            <a:off x="359111" y="5789038"/>
            <a:ext cx="11682411" cy="545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srgbClr val="FFFFFF"/>
              </a:solidFill>
              <a:effectLst/>
              <a:uLnTx/>
              <a:uFillTx/>
              <a:latin typeface="Tahoma"/>
              <a:ea typeface="+mn-ea"/>
              <a:cs typeface="+mn-cs"/>
            </a:endParaRPr>
          </a:p>
        </p:txBody>
      </p:sp>
      <p:sp>
        <p:nvSpPr>
          <p:cNvPr id="15" name="Rectangle 14">
            <a:extLst>
              <a:ext uri="{FF2B5EF4-FFF2-40B4-BE49-F238E27FC236}">
                <a16:creationId xmlns:a16="http://schemas.microsoft.com/office/drawing/2014/main" id="{2687A1BF-F8F1-3F8F-2F7F-84F910C9A190}"/>
              </a:ext>
            </a:extLst>
          </p:cNvPr>
          <p:cNvSpPr/>
          <p:nvPr/>
        </p:nvSpPr>
        <p:spPr>
          <a:xfrm>
            <a:off x="359114" y="4504168"/>
            <a:ext cx="11682411" cy="324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srgbClr val="FFFFFF"/>
              </a:solidFill>
              <a:effectLst/>
              <a:uLnTx/>
              <a:uFillTx/>
              <a:latin typeface="Tahoma"/>
              <a:ea typeface="+mn-ea"/>
              <a:cs typeface="+mn-cs"/>
            </a:endParaRPr>
          </a:p>
        </p:txBody>
      </p:sp>
      <p:sp>
        <p:nvSpPr>
          <p:cNvPr id="5" name="Rectangle 4">
            <a:extLst>
              <a:ext uri="{FF2B5EF4-FFF2-40B4-BE49-F238E27FC236}">
                <a16:creationId xmlns:a16="http://schemas.microsoft.com/office/drawing/2014/main" id="{29C7E91F-9506-3B59-9D6E-31948B7EA54D}"/>
              </a:ext>
            </a:extLst>
          </p:cNvPr>
          <p:cNvSpPr/>
          <p:nvPr/>
        </p:nvSpPr>
        <p:spPr>
          <a:xfrm>
            <a:off x="1371600" y="6677152"/>
            <a:ext cx="973365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6110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76FF-88E3-6B91-6FC6-5BB6F0D32136}"/>
              </a:ext>
            </a:extLst>
          </p:cNvPr>
          <p:cNvSpPr>
            <a:spLocks noGrp="1"/>
          </p:cNvSpPr>
          <p:nvPr>
            <p:ph type="title"/>
          </p:nvPr>
        </p:nvSpPr>
        <p:spPr>
          <a:xfrm>
            <a:off x="835152" y="252864"/>
            <a:ext cx="10512751" cy="774653"/>
          </a:xfrm>
        </p:spPr>
        <p:txBody>
          <a:bodyPr>
            <a:normAutofit/>
          </a:bodyPr>
          <a:lstStyle/>
          <a:p>
            <a:r>
              <a:rPr lang="en-US" sz="3200" dirty="0">
                <a:latin typeface="+mn-lt"/>
              </a:rPr>
              <a:t>PACE: Progression Free Survival ITT </a:t>
            </a:r>
          </a:p>
        </p:txBody>
      </p:sp>
      <p:sp>
        <p:nvSpPr>
          <p:cNvPr id="10" name="TextBox 9">
            <a:extLst>
              <a:ext uri="{FF2B5EF4-FFF2-40B4-BE49-F238E27FC236}">
                <a16:creationId xmlns:a16="http://schemas.microsoft.com/office/drawing/2014/main" id="{FAC91B9E-151A-6605-8A9F-814C0F62382A}"/>
              </a:ext>
            </a:extLst>
          </p:cNvPr>
          <p:cNvSpPr txBox="1"/>
          <p:nvPr/>
        </p:nvSpPr>
        <p:spPr>
          <a:xfrm>
            <a:off x="-40047" y="680794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6" name="Group 5">
            <a:extLst>
              <a:ext uri="{FF2B5EF4-FFF2-40B4-BE49-F238E27FC236}">
                <a16:creationId xmlns:a16="http://schemas.microsoft.com/office/drawing/2014/main" id="{3362BB25-0679-4DFC-AEDF-932AE4F71BC7}"/>
              </a:ext>
            </a:extLst>
          </p:cNvPr>
          <p:cNvGrpSpPr/>
          <p:nvPr/>
        </p:nvGrpSpPr>
        <p:grpSpPr>
          <a:xfrm>
            <a:off x="711407" y="1101302"/>
            <a:ext cx="7315200" cy="5199961"/>
            <a:chOff x="711407" y="1213567"/>
            <a:chExt cx="7315200" cy="5199961"/>
          </a:xfrm>
        </p:grpSpPr>
        <p:pic>
          <p:nvPicPr>
            <p:cNvPr id="12" name="Picture 11">
              <a:extLst>
                <a:ext uri="{FF2B5EF4-FFF2-40B4-BE49-F238E27FC236}">
                  <a16:creationId xmlns:a16="http://schemas.microsoft.com/office/drawing/2014/main" id="{5EC5A82D-2FDB-43FA-A110-866C3256D3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407" y="1213567"/>
              <a:ext cx="7315200" cy="5199961"/>
            </a:xfrm>
            <a:prstGeom prst="rect">
              <a:avLst/>
            </a:prstGeom>
          </p:spPr>
        </p:pic>
        <p:cxnSp>
          <p:nvCxnSpPr>
            <p:cNvPr id="11" name="Straight Connector 10">
              <a:extLst>
                <a:ext uri="{FF2B5EF4-FFF2-40B4-BE49-F238E27FC236}">
                  <a16:creationId xmlns:a16="http://schemas.microsoft.com/office/drawing/2014/main" id="{2B922BC9-2E7C-4F6B-8308-B6C1ECEE2E88}"/>
                </a:ext>
              </a:extLst>
            </p:cNvPr>
            <p:cNvCxnSpPr/>
            <p:nvPr/>
          </p:nvCxnSpPr>
          <p:spPr>
            <a:xfrm flipV="1">
              <a:off x="5725973" y="4876558"/>
              <a:ext cx="0" cy="73152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A56408-9798-47FF-A1F8-4ACA654A3604}"/>
                </a:ext>
              </a:extLst>
            </p:cNvPr>
            <p:cNvSpPr txBox="1"/>
            <p:nvPr/>
          </p:nvSpPr>
          <p:spPr>
            <a:xfrm>
              <a:off x="3264261" y="2124533"/>
              <a:ext cx="1463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6-month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lumMod val="50000"/>
                      <a:lumOff val="50000"/>
                    </a:srgbClr>
                  </a:solidFill>
                  <a:effectLst/>
                  <a:uLnTx/>
                  <a:uFillTx/>
                  <a:latin typeface="Tahoma"/>
                  <a:ea typeface="+mn-ea"/>
                  <a:cs typeface="Calibri" panose="020F0502020204030204" pitchFamily="34" charset="0"/>
                </a:rPr>
                <a:t>F:            42.9%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a:ea typeface="+mn-ea"/>
                  <a:cs typeface="Calibri" panose="020F0502020204030204" pitchFamily="34" charset="0"/>
                </a:rPr>
                <a:t>F+P:       40.0%</a:t>
              </a:r>
            </a:p>
          </p:txBody>
        </p:sp>
        <p:sp>
          <p:nvSpPr>
            <p:cNvPr id="8" name="TextBox 7">
              <a:extLst>
                <a:ext uri="{FF2B5EF4-FFF2-40B4-BE49-F238E27FC236}">
                  <a16:creationId xmlns:a16="http://schemas.microsoft.com/office/drawing/2014/main" id="{0FA7E4CF-FA38-4D72-84B0-9DF643D401FA}"/>
                </a:ext>
              </a:extLst>
            </p:cNvPr>
            <p:cNvSpPr txBox="1"/>
            <p:nvPr/>
          </p:nvSpPr>
          <p:spPr>
            <a:xfrm>
              <a:off x="5362616" y="2965936"/>
              <a:ext cx="14630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12-month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lumMod val="50000"/>
                      <a:lumOff val="50000"/>
                    </a:srgbClr>
                  </a:solidFill>
                  <a:effectLst/>
                  <a:uLnTx/>
                  <a:uFillTx/>
                  <a:latin typeface="Tahoma"/>
                  <a:ea typeface="+mn-ea"/>
                  <a:cs typeface="Calibri" panose="020F0502020204030204" pitchFamily="34" charset="0"/>
                </a:rPr>
                <a:t>F:            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a:ea typeface="+mn-ea"/>
                  <a:cs typeface="Calibri" panose="020F0502020204030204" pitchFamily="34" charset="0"/>
                </a:rPr>
                <a:t>F+P:       13.1%</a:t>
              </a:r>
              <a:endParaRPr kumimoji="0" lang="en-US" sz="1400" b="1" i="0" u="none" strike="noStrike" kern="1200" cap="none" spc="0" normalizeH="0" baseline="0" noProof="0" dirty="0">
                <a:ln>
                  <a:noFill/>
                </a:ln>
                <a:solidFill>
                  <a:srgbClr val="FF0000"/>
                </a:solidFill>
                <a:effectLst/>
                <a:uLnTx/>
                <a:uFillTx/>
                <a:latin typeface="Tahoma"/>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456A5762-A6D5-4615-A7D2-1825DE0AA0C2}"/>
                </a:ext>
              </a:extLst>
            </p:cNvPr>
            <p:cNvCxnSpPr/>
            <p:nvPr/>
          </p:nvCxnSpPr>
          <p:spPr>
            <a:xfrm flipV="1">
              <a:off x="3623852" y="3869733"/>
              <a:ext cx="0" cy="173736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4" name="Table 5">
            <a:extLst>
              <a:ext uri="{FF2B5EF4-FFF2-40B4-BE49-F238E27FC236}">
                <a16:creationId xmlns:a16="http://schemas.microsoft.com/office/drawing/2014/main" id="{D59AFBAD-F3DD-4476-BD6B-61610CF3A494}"/>
              </a:ext>
            </a:extLst>
          </p:cNvPr>
          <p:cNvGraphicFramePr>
            <a:graphicFrameLocks noGrp="1"/>
          </p:cNvGraphicFramePr>
          <p:nvPr/>
        </p:nvGraphicFramePr>
        <p:xfrm>
          <a:off x="693949" y="6135370"/>
          <a:ext cx="7406640" cy="45720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3948814812"/>
                    </a:ext>
                  </a:extLst>
                </a:gridCol>
                <a:gridCol w="685800">
                  <a:extLst>
                    <a:ext uri="{9D8B030D-6E8A-4147-A177-3AD203B41FA5}">
                      <a16:colId xmlns:a16="http://schemas.microsoft.com/office/drawing/2014/main" val="547757514"/>
                    </a:ext>
                  </a:extLst>
                </a:gridCol>
                <a:gridCol w="685800">
                  <a:extLst>
                    <a:ext uri="{9D8B030D-6E8A-4147-A177-3AD203B41FA5}">
                      <a16:colId xmlns:a16="http://schemas.microsoft.com/office/drawing/2014/main" val="3236450255"/>
                    </a:ext>
                  </a:extLst>
                </a:gridCol>
                <a:gridCol w="685800">
                  <a:extLst>
                    <a:ext uri="{9D8B030D-6E8A-4147-A177-3AD203B41FA5}">
                      <a16:colId xmlns:a16="http://schemas.microsoft.com/office/drawing/2014/main" val="944287196"/>
                    </a:ext>
                  </a:extLst>
                </a:gridCol>
                <a:gridCol w="685800">
                  <a:extLst>
                    <a:ext uri="{9D8B030D-6E8A-4147-A177-3AD203B41FA5}">
                      <a16:colId xmlns:a16="http://schemas.microsoft.com/office/drawing/2014/main" val="1019494642"/>
                    </a:ext>
                  </a:extLst>
                </a:gridCol>
                <a:gridCol w="685800">
                  <a:extLst>
                    <a:ext uri="{9D8B030D-6E8A-4147-A177-3AD203B41FA5}">
                      <a16:colId xmlns:a16="http://schemas.microsoft.com/office/drawing/2014/main" val="945674015"/>
                    </a:ext>
                  </a:extLst>
                </a:gridCol>
                <a:gridCol w="685800">
                  <a:extLst>
                    <a:ext uri="{9D8B030D-6E8A-4147-A177-3AD203B41FA5}">
                      <a16:colId xmlns:a16="http://schemas.microsoft.com/office/drawing/2014/main" val="1377488559"/>
                    </a:ext>
                  </a:extLst>
                </a:gridCol>
                <a:gridCol w="685800">
                  <a:extLst>
                    <a:ext uri="{9D8B030D-6E8A-4147-A177-3AD203B41FA5}">
                      <a16:colId xmlns:a16="http://schemas.microsoft.com/office/drawing/2014/main" val="3754751477"/>
                    </a:ext>
                  </a:extLst>
                </a:gridCol>
                <a:gridCol w="685800">
                  <a:extLst>
                    <a:ext uri="{9D8B030D-6E8A-4147-A177-3AD203B41FA5}">
                      <a16:colId xmlns:a16="http://schemas.microsoft.com/office/drawing/2014/main" val="2088215647"/>
                    </a:ext>
                  </a:extLst>
                </a:gridCol>
                <a:gridCol w="685800">
                  <a:extLst>
                    <a:ext uri="{9D8B030D-6E8A-4147-A177-3AD203B41FA5}">
                      <a16:colId xmlns:a16="http://schemas.microsoft.com/office/drawing/2014/main" val="1557927276"/>
                    </a:ext>
                  </a:extLst>
                </a:gridCol>
                <a:gridCol w="685800">
                  <a:extLst>
                    <a:ext uri="{9D8B030D-6E8A-4147-A177-3AD203B41FA5}">
                      <a16:colId xmlns:a16="http://schemas.microsoft.com/office/drawing/2014/main" val="1544523349"/>
                    </a:ext>
                  </a:extLst>
                </a:gridCol>
              </a:tblGrid>
              <a:tr h="152400">
                <a:tc>
                  <a:txBody>
                    <a:bodyPr/>
                    <a:lstStyle/>
                    <a:p>
                      <a:pPr algn="r">
                        <a:lnSpc>
                          <a:spcPct val="80000"/>
                        </a:lnSpc>
                      </a:pPr>
                      <a:r>
                        <a:rPr lang="en-US" sz="900" dirty="0">
                          <a:solidFill>
                            <a:schemeClr val="accent4">
                              <a:lumMod val="50000"/>
                              <a:lumOff val="50000"/>
                            </a:schemeClr>
                          </a:solidFill>
                        </a:rPr>
                        <a:t>F</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55</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31</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20</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14</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12</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9</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4</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extLst>
                  <a:ext uri="{0D108BD9-81ED-4DB2-BD59-A6C34878D82A}">
                    <a16:rowId xmlns:a16="http://schemas.microsoft.com/office/drawing/2014/main" val="2351814819"/>
                  </a:ext>
                </a:extLst>
              </a:tr>
              <a:tr h="152400">
                <a:tc>
                  <a:txBody>
                    <a:bodyPr/>
                    <a:lstStyle/>
                    <a:p>
                      <a:pPr algn="r">
                        <a:lnSpc>
                          <a:spcPct val="80000"/>
                        </a:lnSpc>
                      </a:pPr>
                      <a:r>
                        <a:rPr lang="en-US" sz="900" dirty="0">
                          <a:solidFill>
                            <a:srgbClr val="FF0000"/>
                          </a:solidFill>
                        </a:rPr>
                        <a:t>F+P</a:t>
                      </a:r>
                    </a:p>
                  </a:txBody>
                  <a:tcPr marL="18288" marR="18288" marT="18288" marB="18288" anchor="ctr"/>
                </a:tc>
                <a:tc>
                  <a:txBody>
                    <a:bodyPr/>
                    <a:lstStyle/>
                    <a:p>
                      <a:pPr algn="ctr">
                        <a:lnSpc>
                          <a:spcPct val="80000"/>
                        </a:lnSpc>
                      </a:pPr>
                      <a:r>
                        <a:rPr lang="en-US" sz="900" dirty="0">
                          <a:solidFill>
                            <a:srgbClr val="FF0000"/>
                          </a:solidFill>
                        </a:rPr>
                        <a:t>111</a:t>
                      </a:r>
                    </a:p>
                  </a:txBody>
                  <a:tcPr marL="18288" marR="18288" marT="18288" marB="18288" anchor="ctr"/>
                </a:tc>
                <a:tc>
                  <a:txBody>
                    <a:bodyPr/>
                    <a:lstStyle/>
                    <a:p>
                      <a:pPr algn="ctr">
                        <a:lnSpc>
                          <a:spcPct val="80000"/>
                        </a:lnSpc>
                      </a:pPr>
                      <a:r>
                        <a:rPr lang="en-US" sz="900" dirty="0">
                          <a:solidFill>
                            <a:srgbClr val="FF0000"/>
                          </a:solidFill>
                        </a:rPr>
                        <a:t>73</a:t>
                      </a:r>
                    </a:p>
                  </a:txBody>
                  <a:tcPr marL="18288" marR="18288" marT="18288" marB="18288" anchor="ctr"/>
                </a:tc>
                <a:tc>
                  <a:txBody>
                    <a:bodyPr/>
                    <a:lstStyle/>
                    <a:p>
                      <a:pPr algn="ctr">
                        <a:lnSpc>
                          <a:spcPct val="80000"/>
                        </a:lnSpc>
                      </a:pPr>
                      <a:r>
                        <a:rPr lang="en-US" sz="900" dirty="0">
                          <a:solidFill>
                            <a:srgbClr val="FF0000"/>
                          </a:solidFill>
                        </a:rPr>
                        <a:t>48</a:t>
                      </a:r>
                    </a:p>
                  </a:txBody>
                  <a:tcPr marL="18288" marR="18288" marT="18288" marB="18288" anchor="ctr"/>
                </a:tc>
                <a:tc>
                  <a:txBody>
                    <a:bodyPr/>
                    <a:lstStyle/>
                    <a:p>
                      <a:pPr algn="ctr">
                        <a:lnSpc>
                          <a:spcPct val="80000"/>
                        </a:lnSpc>
                      </a:pPr>
                      <a:r>
                        <a:rPr lang="en-US" sz="900" dirty="0">
                          <a:solidFill>
                            <a:srgbClr val="FF0000"/>
                          </a:solidFill>
                        </a:rPr>
                        <a:t>32</a:t>
                      </a:r>
                    </a:p>
                  </a:txBody>
                  <a:tcPr marL="18288" marR="18288" marT="18288" marB="18288" anchor="ctr"/>
                </a:tc>
                <a:tc>
                  <a:txBody>
                    <a:bodyPr/>
                    <a:lstStyle/>
                    <a:p>
                      <a:pPr algn="ctr">
                        <a:lnSpc>
                          <a:spcPct val="80000"/>
                        </a:lnSpc>
                      </a:pPr>
                      <a:r>
                        <a:rPr lang="en-US" sz="900" dirty="0">
                          <a:solidFill>
                            <a:srgbClr val="FF0000"/>
                          </a:solidFill>
                        </a:rPr>
                        <a:t>28</a:t>
                      </a:r>
                    </a:p>
                  </a:txBody>
                  <a:tcPr marL="18288" marR="18288" marT="18288" marB="18288" anchor="ctr"/>
                </a:tc>
                <a:tc>
                  <a:txBody>
                    <a:bodyPr/>
                    <a:lstStyle/>
                    <a:p>
                      <a:pPr algn="ctr">
                        <a:lnSpc>
                          <a:spcPct val="80000"/>
                        </a:lnSpc>
                      </a:pPr>
                      <a:r>
                        <a:rPr lang="en-US" sz="900" dirty="0">
                          <a:solidFill>
                            <a:srgbClr val="FF0000"/>
                          </a:solidFill>
                        </a:rPr>
                        <a:t>16</a:t>
                      </a:r>
                    </a:p>
                  </a:txBody>
                  <a:tcPr marL="18288" marR="18288" marT="18288" marB="18288" anchor="ctr"/>
                </a:tc>
                <a:tc>
                  <a:txBody>
                    <a:bodyPr/>
                    <a:lstStyle/>
                    <a:p>
                      <a:pPr algn="ctr">
                        <a:lnSpc>
                          <a:spcPct val="80000"/>
                        </a:lnSpc>
                      </a:pPr>
                      <a:r>
                        <a:rPr lang="en-US" sz="900" dirty="0">
                          <a:solidFill>
                            <a:srgbClr val="FF0000"/>
                          </a:solidFill>
                        </a:rPr>
                        <a:t> 7</a:t>
                      </a:r>
                    </a:p>
                  </a:txBody>
                  <a:tcPr marL="18288" marR="18288" marT="18288" marB="18288" anchor="ctr"/>
                </a:tc>
                <a:tc>
                  <a:txBody>
                    <a:bodyPr/>
                    <a:lstStyle/>
                    <a:p>
                      <a:pPr algn="ctr">
                        <a:lnSpc>
                          <a:spcPct val="80000"/>
                        </a:lnSpc>
                      </a:pPr>
                      <a:r>
                        <a:rPr lang="en-US" sz="900" dirty="0">
                          <a:solidFill>
                            <a:srgbClr val="FF0000"/>
                          </a:solidFill>
                        </a:rPr>
                        <a:t>  5</a:t>
                      </a:r>
                    </a:p>
                  </a:txBody>
                  <a:tcPr marL="18288" marR="18288" marT="18288" marB="18288" anchor="ctr"/>
                </a:tc>
                <a:tc>
                  <a:txBody>
                    <a:bodyPr/>
                    <a:lstStyle/>
                    <a:p>
                      <a:pPr algn="ctr">
                        <a:lnSpc>
                          <a:spcPct val="80000"/>
                        </a:lnSpc>
                      </a:pPr>
                      <a:r>
                        <a:rPr lang="en-US" sz="900" dirty="0">
                          <a:solidFill>
                            <a:srgbClr val="FF0000"/>
                          </a:solidFill>
                        </a:rPr>
                        <a:t>  4</a:t>
                      </a:r>
                    </a:p>
                  </a:txBody>
                  <a:tcPr marL="18288" marR="18288" marT="18288" marB="18288" anchor="ctr"/>
                </a:tc>
                <a:tc>
                  <a:txBody>
                    <a:bodyPr/>
                    <a:lstStyle/>
                    <a:p>
                      <a:pPr algn="ctr">
                        <a:lnSpc>
                          <a:spcPct val="80000"/>
                        </a:lnSpc>
                      </a:pPr>
                      <a:r>
                        <a:rPr lang="en-US" sz="900" dirty="0">
                          <a:solidFill>
                            <a:srgbClr val="FF0000"/>
                          </a:solidFill>
                        </a:rPr>
                        <a:t>  4</a:t>
                      </a:r>
                    </a:p>
                  </a:txBody>
                  <a:tcPr marL="18288" marR="18288" marT="18288" marB="18288" anchor="ctr"/>
                </a:tc>
                <a:extLst>
                  <a:ext uri="{0D108BD9-81ED-4DB2-BD59-A6C34878D82A}">
                    <a16:rowId xmlns:a16="http://schemas.microsoft.com/office/drawing/2014/main" val="4010119896"/>
                  </a:ext>
                </a:extLst>
              </a:tr>
              <a:tr h="152400">
                <a:tc>
                  <a:txBody>
                    <a:bodyPr/>
                    <a:lstStyle/>
                    <a:p>
                      <a:pPr algn="r">
                        <a:lnSpc>
                          <a:spcPct val="80000"/>
                        </a:lnSpc>
                      </a:pPr>
                      <a:r>
                        <a:rPr lang="en-US" sz="900" dirty="0">
                          <a:solidFill>
                            <a:schemeClr val="accent2">
                              <a:lumMod val="75000"/>
                            </a:schemeClr>
                          </a:solidFill>
                        </a:rPr>
                        <a:t>F+P+A</a:t>
                      </a:r>
                    </a:p>
                  </a:txBody>
                  <a:tcPr marL="18288" marR="18288" marT="18288" marB="18288" anchor="ctr"/>
                </a:tc>
                <a:tc>
                  <a:txBody>
                    <a:bodyPr/>
                    <a:lstStyle/>
                    <a:p>
                      <a:pPr algn="ctr">
                        <a:lnSpc>
                          <a:spcPct val="80000"/>
                        </a:lnSpc>
                      </a:pPr>
                      <a:r>
                        <a:rPr lang="en-US" sz="900" dirty="0">
                          <a:solidFill>
                            <a:schemeClr val="accent2">
                              <a:lumMod val="75000"/>
                            </a:schemeClr>
                          </a:solidFill>
                        </a:rPr>
                        <a:t>54</a:t>
                      </a:r>
                    </a:p>
                  </a:txBody>
                  <a:tcPr marL="18288" marR="18288" marT="18288" marB="18288" anchor="ctr"/>
                </a:tc>
                <a:tc>
                  <a:txBody>
                    <a:bodyPr/>
                    <a:lstStyle/>
                    <a:p>
                      <a:pPr algn="ctr">
                        <a:lnSpc>
                          <a:spcPct val="80000"/>
                        </a:lnSpc>
                      </a:pPr>
                      <a:r>
                        <a:rPr lang="en-US" sz="900" dirty="0">
                          <a:solidFill>
                            <a:schemeClr val="accent2">
                              <a:lumMod val="75000"/>
                            </a:schemeClr>
                          </a:solidFill>
                        </a:rPr>
                        <a:t>38</a:t>
                      </a:r>
                    </a:p>
                  </a:txBody>
                  <a:tcPr marL="18288" marR="18288" marT="18288" marB="18288" anchor="ctr"/>
                </a:tc>
                <a:tc>
                  <a:txBody>
                    <a:bodyPr/>
                    <a:lstStyle/>
                    <a:p>
                      <a:pPr algn="ctr">
                        <a:lnSpc>
                          <a:spcPct val="80000"/>
                        </a:lnSpc>
                      </a:pPr>
                      <a:r>
                        <a:rPr lang="en-US" sz="900" dirty="0">
                          <a:solidFill>
                            <a:schemeClr val="accent2">
                              <a:lumMod val="75000"/>
                            </a:schemeClr>
                          </a:solidFill>
                        </a:rPr>
                        <a:t>25</a:t>
                      </a:r>
                    </a:p>
                  </a:txBody>
                  <a:tcPr marL="18288" marR="18288" marT="18288" marB="18288" anchor="ctr"/>
                </a:tc>
                <a:tc>
                  <a:txBody>
                    <a:bodyPr/>
                    <a:lstStyle/>
                    <a:p>
                      <a:pPr algn="ctr">
                        <a:lnSpc>
                          <a:spcPct val="80000"/>
                        </a:lnSpc>
                      </a:pPr>
                      <a:r>
                        <a:rPr lang="en-US" sz="900" dirty="0">
                          <a:solidFill>
                            <a:schemeClr val="accent2">
                              <a:lumMod val="75000"/>
                            </a:schemeClr>
                          </a:solidFill>
                        </a:rPr>
                        <a:t>20</a:t>
                      </a:r>
                    </a:p>
                  </a:txBody>
                  <a:tcPr marL="18288" marR="18288" marT="18288" marB="18288" anchor="ctr"/>
                </a:tc>
                <a:tc>
                  <a:txBody>
                    <a:bodyPr/>
                    <a:lstStyle/>
                    <a:p>
                      <a:pPr algn="ctr">
                        <a:lnSpc>
                          <a:spcPct val="80000"/>
                        </a:lnSpc>
                      </a:pPr>
                      <a:r>
                        <a:rPr lang="en-US" sz="900" dirty="0">
                          <a:solidFill>
                            <a:schemeClr val="accent2">
                              <a:lumMod val="75000"/>
                            </a:schemeClr>
                          </a:solidFill>
                        </a:rPr>
                        <a:t>20</a:t>
                      </a:r>
                    </a:p>
                  </a:txBody>
                  <a:tcPr marL="18288" marR="18288" marT="18288" marB="18288" anchor="ctr"/>
                </a:tc>
                <a:tc>
                  <a:txBody>
                    <a:bodyPr/>
                    <a:lstStyle/>
                    <a:p>
                      <a:pPr algn="ctr">
                        <a:lnSpc>
                          <a:spcPct val="80000"/>
                        </a:lnSpc>
                      </a:pPr>
                      <a:r>
                        <a:rPr lang="en-US" sz="900" dirty="0">
                          <a:solidFill>
                            <a:schemeClr val="accent2">
                              <a:lumMod val="75000"/>
                            </a:schemeClr>
                          </a:solidFill>
                        </a:rPr>
                        <a:t>15</a:t>
                      </a:r>
                    </a:p>
                  </a:txBody>
                  <a:tcPr marL="18288" marR="18288" marT="18288" marB="18288" anchor="ctr"/>
                </a:tc>
                <a:tc>
                  <a:txBody>
                    <a:bodyPr/>
                    <a:lstStyle/>
                    <a:p>
                      <a:pPr algn="ctr">
                        <a:lnSpc>
                          <a:spcPct val="80000"/>
                        </a:lnSpc>
                      </a:pPr>
                      <a:r>
                        <a:rPr lang="en-US" sz="900" dirty="0">
                          <a:solidFill>
                            <a:schemeClr val="accent2">
                              <a:lumMod val="75000"/>
                            </a:schemeClr>
                          </a:solidFill>
                        </a:rPr>
                        <a:t>12</a:t>
                      </a:r>
                    </a:p>
                  </a:txBody>
                  <a:tcPr marL="18288" marR="18288" marT="18288" marB="18288" anchor="ctr"/>
                </a:tc>
                <a:tc>
                  <a:txBody>
                    <a:bodyPr/>
                    <a:lstStyle/>
                    <a:p>
                      <a:pPr algn="ctr">
                        <a:lnSpc>
                          <a:spcPct val="80000"/>
                        </a:lnSpc>
                      </a:pPr>
                      <a:r>
                        <a:rPr lang="en-US" sz="900" dirty="0">
                          <a:solidFill>
                            <a:schemeClr val="accent2">
                              <a:lumMod val="75000"/>
                            </a:schemeClr>
                          </a:solidFill>
                        </a:rPr>
                        <a:t> 10</a:t>
                      </a:r>
                    </a:p>
                  </a:txBody>
                  <a:tcPr marL="18288" marR="18288" marT="18288" marB="18288" anchor="ctr"/>
                </a:tc>
                <a:tc>
                  <a:txBody>
                    <a:bodyPr/>
                    <a:lstStyle/>
                    <a:p>
                      <a:pPr algn="ctr">
                        <a:lnSpc>
                          <a:spcPct val="80000"/>
                        </a:lnSpc>
                      </a:pPr>
                      <a:r>
                        <a:rPr lang="en-US" sz="900" dirty="0">
                          <a:solidFill>
                            <a:schemeClr val="accent2">
                              <a:lumMod val="75000"/>
                            </a:schemeClr>
                          </a:solidFill>
                        </a:rPr>
                        <a:t>  9</a:t>
                      </a:r>
                    </a:p>
                  </a:txBody>
                  <a:tcPr marL="18288" marR="18288" marT="18288" marB="18288" anchor="ctr"/>
                </a:tc>
                <a:tc>
                  <a:txBody>
                    <a:bodyPr/>
                    <a:lstStyle/>
                    <a:p>
                      <a:pPr algn="ctr">
                        <a:lnSpc>
                          <a:spcPct val="80000"/>
                        </a:lnSpc>
                      </a:pPr>
                      <a:r>
                        <a:rPr lang="en-US" sz="900" dirty="0">
                          <a:solidFill>
                            <a:schemeClr val="accent2">
                              <a:lumMod val="75000"/>
                            </a:schemeClr>
                          </a:solidFill>
                        </a:rPr>
                        <a:t>  7</a:t>
                      </a:r>
                    </a:p>
                  </a:txBody>
                  <a:tcPr marL="18288" marR="18288" marT="18288" marB="18288" anchor="ctr"/>
                </a:tc>
                <a:extLst>
                  <a:ext uri="{0D108BD9-81ED-4DB2-BD59-A6C34878D82A}">
                    <a16:rowId xmlns:a16="http://schemas.microsoft.com/office/drawing/2014/main" val="916261849"/>
                  </a:ext>
                </a:extLst>
              </a:tr>
            </a:tbl>
          </a:graphicData>
        </a:graphic>
      </p:graphicFrame>
      <p:sp>
        <p:nvSpPr>
          <p:cNvPr id="3" name="Rectangle 2">
            <a:extLst>
              <a:ext uri="{FF2B5EF4-FFF2-40B4-BE49-F238E27FC236}">
                <a16:creationId xmlns:a16="http://schemas.microsoft.com/office/drawing/2014/main" id="{144CE3FF-4C0C-44A8-92B7-928AF2D9F33E}"/>
              </a:ext>
            </a:extLst>
          </p:cNvPr>
          <p:cNvSpPr/>
          <p:nvPr/>
        </p:nvSpPr>
        <p:spPr>
          <a:xfrm>
            <a:off x="10818688" y="1351810"/>
            <a:ext cx="1205672" cy="189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3" name="TextBox 12">
            <a:extLst>
              <a:ext uri="{FF2B5EF4-FFF2-40B4-BE49-F238E27FC236}">
                <a16:creationId xmlns:a16="http://schemas.microsoft.com/office/drawing/2014/main" id="{C72BBD6D-9D2B-463C-9FE4-C869D3A619C0}"/>
              </a:ext>
            </a:extLst>
          </p:cNvPr>
          <p:cNvSpPr txBox="1"/>
          <p:nvPr/>
        </p:nvSpPr>
        <p:spPr>
          <a:xfrm>
            <a:off x="390732" y="5924550"/>
            <a:ext cx="114914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Numbers at risk:</a:t>
            </a:r>
          </a:p>
        </p:txBody>
      </p:sp>
      <p:graphicFrame>
        <p:nvGraphicFramePr>
          <p:cNvPr id="15" name="Table 5">
            <a:extLst>
              <a:ext uri="{FF2B5EF4-FFF2-40B4-BE49-F238E27FC236}">
                <a16:creationId xmlns:a16="http://schemas.microsoft.com/office/drawing/2014/main" id="{E034D8D8-4E6A-53BD-5089-EC7FE8385586}"/>
              </a:ext>
            </a:extLst>
          </p:cNvPr>
          <p:cNvGraphicFramePr>
            <a:graphicFrameLocks/>
          </p:cNvGraphicFramePr>
          <p:nvPr/>
        </p:nvGraphicFramePr>
        <p:xfrm>
          <a:off x="7076419" y="1487853"/>
          <a:ext cx="4955692" cy="1676983"/>
        </p:xfrm>
        <a:graphic>
          <a:graphicData uri="http://schemas.openxmlformats.org/drawingml/2006/table">
            <a:tbl>
              <a:tblPr firstRow="1" bandRow="1">
                <a:tableStyleId>{FABFCF23-3B69-468F-B69F-88F6DE6A72F2}</a:tableStyleId>
              </a:tblPr>
              <a:tblGrid>
                <a:gridCol w="762414">
                  <a:extLst>
                    <a:ext uri="{9D8B030D-6E8A-4147-A177-3AD203B41FA5}">
                      <a16:colId xmlns:a16="http://schemas.microsoft.com/office/drawing/2014/main" val="2360520136"/>
                    </a:ext>
                  </a:extLst>
                </a:gridCol>
                <a:gridCol w="575962">
                  <a:extLst>
                    <a:ext uri="{9D8B030D-6E8A-4147-A177-3AD203B41FA5}">
                      <a16:colId xmlns:a16="http://schemas.microsoft.com/office/drawing/2014/main" val="1938428666"/>
                    </a:ext>
                  </a:extLst>
                </a:gridCol>
                <a:gridCol w="716201">
                  <a:extLst>
                    <a:ext uri="{9D8B030D-6E8A-4147-A177-3AD203B41FA5}">
                      <a16:colId xmlns:a16="http://schemas.microsoft.com/office/drawing/2014/main" val="2696195892"/>
                    </a:ext>
                  </a:extLst>
                </a:gridCol>
                <a:gridCol w="1038578">
                  <a:extLst>
                    <a:ext uri="{9D8B030D-6E8A-4147-A177-3AD203B41FA5}">
                      <a16:colId xmlns:a16="http://schemas.microsoft.com/office/drawing/2014/main" val="2002625749"/>
                    </a:ext>
                  </a:extLst>
                </a:gridCol>
                <a:gridCol w="1095022">
                  <a:extLst>
                    <a:ext uri="{9D8B030D-6E8A-4147-A177-3AD203B41FA5}">
                      <a16:colId xmlns:a16="http://schemas.microsoft.com/office/drawing/2014/main" val="1907174312"/>
                    </a:ext>
                  </a:extLst>
                </a:gridCol>
                <a:gridCol w="767515">
                  <a:extLst>
                    <a:ext uri="{9D8B030D-6E8A-4147-A177-3AD203B41FA5}">
                      <a16:colId xmlns:a16="http://schemas.microsoft.com/office/drawing/2014/main" val="3571488492"/>
                    </a:ext>
                  </a:extLst>
                </a:gridCol>
              </a:tblGrid>
              <a:tr h="762583">
                <a:tc>
                  <a:txBody>
                    <a:bodyPr/>
                    <a:lstStyle/>
                    <a:p>
                      <a:pPr algn="l"/>
                      <a:endParaRPr lang="en-US" sz="1200" b="0" dirty="0"/>
                    </a:p>
                  </a:txBody>
                  <a:tcPr/>
                </a:tc>
                <a:tc>
                  <a:txBody>
                    <a:bodyPr/>
                    <a:lstStyle/>
                    <a:p>
                      <a:pPr algn="l"/>
                      <a:r>
                        <a:rPr lang="en-US" sz="1200" b="1" dirty="0">
                          <a:solidFill>
                            <a:schemeClr val="tx1"/>
                          </a:solidFill>
                        </a:rPr>
                        <a:t>Pts</a:t>
                      </a:r>
                    </a:p>
                  </a:txBody>
                  <a:tcPr anchor="b"/>
                </a:tc>
                <a:tc>
                  <a:txBody>
                    <a:bodyPr/>
                    <a:lstStyle/>
                    <a:p>
                      <a:pPr algn="l"/>
                      <a:r>
                        <a:rPr lang="en-US" sz="1200" b="1" dirty="0">
                          <a:solidFill>
                            <a:schemeClr val="tx1"/>
                          </a:solidFill>
                        </a:rPr>
                        <a:t>PFS Events</a:t>
                      </a:r>
                    </a:p>
                  </a:txBody>
                  <a:tcPr anchor="b"/>
                </a:tc>
                <a:tc>
                  <a:txBody>
                    <a:bodyPr/>
                    <a:lstStyle/>
                    <a:p>
                      <a:pPr algn="l"/>
                      <a:r>
                        <a:rPr lang="en-US" sz="1200" b="1" dirty="0">
                          <a:solidFill>
                            <a:schemeClr val="tx1"/>
                          </a:solidFill>
                        </a:rPr>
                        <a:t>Median PFS, </a:t>
                      </a:r>
                      <a:r>
                        <a:rPr lang="en-US" sz="1200" b="1" dirty="0" err="1">
                          <a:solidFill>
                            <a:schemeClr val="tx1"/>
                          </a:solidFill>
                        </a:rPr>
                        <a:t>mo</a:t>
                      </a:r>
                      <a:endParaRPr lang="en-US" sz="1200" b="1" dirty="0">
                        <a:solidFill>
                          <a:schemeClr val="tx1"/>
                        </a:solidFill>
                      </a:endParaRPr>
                    </a:p>
                    <a:p>
                      <a:pPr algn="l"/>
                      <a:r>
                        <a:rPr lang="en-US" sz="1200" b="1" dirty="0">
                          <a:solidFill>
                            <a:schemeClr val="tx1"/>
                          </a:solidFill>
                        </a:rPr>
                        <a:t>(90% CI)</a:t>
                      </a:r>
                    </a:p>
                  </a:txBody>
                  <a:tcPr anchor="b"/>
                </a:tc>
                <a:tc>
                  <a:txBody>
                    <a:bodyPr/>
                    <a:lstStyle/>
                    <a:p>
                      <a:pPr algn="l"/>
                      <a:r>
                        <a:rPr lang="en-US" sz="1200" b="1" dirty="0">
                          <a:solidFill>
                            <a:schemeClr val="tx1"/>
                          </a:solidFill>
                        </a:rPr>
                        <a:t>HR vs F (90% CI)</a:t>
                      </a:r>
                    </a:p>
                  </a:txBody>
                  <a:tcPr anchor="b"/>
                </a:tc>
                <a:tc>
                  <a:txBody>
                    <a:bodyPr/>
                    <a:lstStyle/>
                    <a:p>
                      <a:pPr algn="l"/>
                      <a:r>
                        <a:rPr lang="en-US" sz="1200" b="1" dirty="0">
                          <a:solidFill>
                            <a:schemeClr val="tx1"/>
                          </a:solidFill>
                        </a:rPr>
                        <a:t>P-value</a:t>
                      </a:r>
                    </a:p>
                  </a:txBody>
                  <a:tcPr anchor="b"/>
                </a:tc>
                <a:extLst>
                  <a:ext uri="{0D108BD9-81ED-4DB2-BD59-A6C34878D82A}">
                    <a16:rowId xmlns:a16="http://schemas.microsoft.com/office/drawing/2014/main" val="2411497594"/>
                  </a:ext>
                </a:extLst>
              </a:tr>
              <a:tr h="416627">
                <a:tc>
                  <a:txBody>
                    <a:bodyPr/>
                    <a:lstStyle/>
                    <a:p>
                      <a:pPr algn="l"/>
                      <a:r>
                        <a:rPr lang="en-US" sz="1200" b="1" dirty="0">
                          <a:solidFill>
                            <a:schemeClr val="bg1"/>
                          </a:solidFill>
                        </a:rPr>
                        <a:t>F</a:t>
                      </a:r>
                    </a:p>
                  </a:txBody>
                  <a:tcPr>
                    <a:solidFill>
                      <a:schemeClr val="accent4">
                        <a:lumMod val="50000"/>
                        <a:lumOff val="50000"/>
                      </a:schemeClr>
                    </a:solidFill>
                  </a:tcPr>
                </a:tc>
                <a:tc>
                  <a:txBody>
                    <a:bodyPr/>
                    <a:lstStyle/>
                    <a:p>
                      <a:pPr algn="l"/>
                      <a:r>
                        <a:rPr lang="en-US" sz="1200" b="0" dirty="0"/>
                        <a:t>55</a:t>
                      </a:r>
                    </a:p>
                  </a:txBody>
                  <a:tcPr/>
                </a:tc>
                <a:tc>
                  <a:txBody>
                    <a:bodyPr/>
                    <a:lstStyle/>
                    <a:p>
                      <a:pPr algn="l"/>
                      <a:r>
                        <a:rPr lang="en-US" sz="1200" b="0" dirty="0"/>
                        <a:t>34</a:t>
                      </a:r>
                    </a:p>
                  </a:txBody>
                  <a:tcPr/>
                </a:tc>
                <a:tc>
                  <a:txBody>
                    <a:bodyPr/>
                    <a:lstStyle/>
                    <a:p>
                      <a:pPr algn="l"/>
                      <a:r>
                        <a:rPr lang="en-US" sz="1200" b="1" dirty="0"/>
                        <a:t>4.8</a:t>
                      </a:r>
                    </a:p>
                    <a:p>
                      <a:pPr algn="l"/>
                      <a:r>
                        <a:rPr lang="en-US" sz="1200" b="0" dirty="0"/>
                        <a:t>(2.1, 8.2)</a:t>
                      </a:r>
                    </a:p>
                  </a:txBody>
                  <a:tcPr/>
                </a:tc>
                <a:tc>
                  <a:txBody>
                    <a:bodyPr/>
                    <a:lstStyle/>
                    <a:p>
                      <a:pPr algn="l"/>
                      <a:r>
                        <a:rPr lang="en-US" sz="1200" b="0" dirty="0"/>
                        <a:t>--</a:t>
                      </a:r>
                    </a:p>
                  </a:txBody>
                  <a:tcPr/>
                </a:tc>
                <a:tc>
                  <a:txBody>
                    <a:bodyPr/>
                    <a:lstStyle/>
                    <a:p>
                      <a:pPr algn="l"/>
                      <a:r>
                        <a:rPr lang="en-US" sz="1200" b="0" dirty="0"/>
                        <a:t>--</a:t>
                      </a:r>
                    </a:p>
                  </a:txBody>
                  <a:tcPr/>
                </a:tc>
                <a:extLst>
                  <a:ext uri="{0D108BD9-81ED-4DB2-BD59-A6C34878D82A}">
                    <a16:rowId xmlns:a16="http://schemas.microsoft.com/office/drawing/2014/main" val="1856425036"/>
                  </a:ext>
                </a:extLst>
              </a:tr>
              <a:tr h="423657">
                <a:tc>
                  <a:txBody>
                    <a:bodyPr/>
                    <a:lstStyle/>
                    <a:p>
                      <a:pPr algn="l"/>
                      <a:r>
                        <a:rPr lang="en-US" sz="1200" b="1" dirty="0">
                          <a:solidFill>
                            <a:schemeClr val="bg1"/>
                          </a:solidFill>
                        </a:rPr>
                        <a:t>F+P</a:t>
                      </a:r>
                    </a:p>
                  </a:txBody>
                  <a:tcPr>
                    <a:solidFill>
                      <a:srgbClr val="FF0000"/>
                    </a:solidFill>
                  </a:tcPr>
                </a:tc>
                <a:tc>
                  <a:txBody>
                    <a:bodyPr/>
                    <a:lstStyle/>
                    <a:p>
                      <a:pPr algn="l"/>
                      <a:r>
                        <a:rPr lang="en-US" sz="1200" b="0" dirty="0"/>
                        <a:t>111</a:t>
                      </a:r>
                    </a:p>
                  </a:txBody>
                  <a:tcPr/>
                </a:tc>
                <a:tc>
                  <a:txBody>
                    <a:bodyPr/>
                    <a:lstStyle/>
                    <a:p>
                      <a:pPr algn="l"/>
                      <a:r>
                        <a:rPr lang="en-US" sz="1200" b="0" dirty="0"/>
                        <a:t>79</a:t>
                      </a:r>
                    </a:p>
                  </a:txBody>
                  <a:tcPr/>
                </a:tc>
                <a:tc>
                  <a:txBody>
                    <a:bodyPr/>
                    <a:lstStyle/>
                    <a:p>
                      <a:pPr algn="l"/>
                      <a:r>
                        <a:rPr lang="en-US" sz="1200" b="1" dirty="0"/>
                        <a:t>4.6</a:t>
                      </a:r>
                    </a:p>
                    <a:p>
                      <a:pPr algn="l"/>
                      <a:r>
                        <a:rPr lang="en-US" sz="1200" b="0" dirty="0"/>
                        <a:t>(3.6, 5.9)</a:t>
                      </a:r>
                    </a:p>
                  </a:txBody>
                  <a:tcPr/>
                </a:tc>
                <a:tc>
                  <a:txBody>
                    <a:bodyPr/>
                    <a:lstStyle/>
                    <a:p>
                      <a:pPr algn="l"/>
                      <a:r>
                        <a:rPr lang="en-US" sz="1200" b="0" dirty="0"/>
                        <a:t>1.11</a:t>
                      </a:r>
                    </a:p>
                    <a:p>
                      <a:pPr algn="l"/>
                      <a:r>
                        <a:rPr lang="en-US" sz="1200" b="0" dirty="0"/>
                        <a:t>(0.74-1.66)</a:t>
                      </a:r>
                    </a:p>
                  </a:txBody>
                  <a:tcPr/>
                </a:tc>
                <a:tc>
                  <a:txBody>
                    <a:bodyPr/>
                    <a:lstStyle/>
                    <a:p>
                      <a:pPr algn="l"/>
                      <a:r>
                        <a:rPr lang="en-US" sz="1200" b="0" dirty="0"/>
                        <a:t>P=0.62</a:t>
                      </a:r>
                    </a:p>
                  </a:txBody>
                  <a:tcPr/>
                </a:tc>
                <a:extLst>
                  <a:ext uri="{0D108BD9-81ED-4DB2-BD59-A6C34878D82A}">
                    <a16:rowId xmlns:a16="http://schemas.microsoft.com/office/drawing/2014/main" val="2049161560"/>
                  </a:ext>
                </a:extLst>
              </a:tr>
            </a:tbl>
          </a:graphicData>
        </a:graphic>
      </p:graphicFrame>
      <p:sp>
        <p:nvSpPr>
          <p:cNvPr id="9" name="Rectangle 8">
            <a:extLst>
              <a:ext uri="{FF2B5EF4-FFF2-40B4-BE49-F238E27FC236}">
                <a16:creationId xmlns:a16="http://schemas.microsoft.com/office/drawing/2014/main" id="{275D7185-856D-4DB8-B958-6465CBC933C4}"/>
              </a:ext>
            </a:extLst>
          </p:cNvPr>
          <p:cNvSpPr/>
          <p:nvPr/>
        </p:nvSpPr>
        <p:spPr>
          <a:xfrm>
            <a:off x="1371600" y="6640576"/>
            <a:ext cx="973365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400923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76FF-88E3-6B91-6FC6-5BB6F0D32136}"/>
              </a:ext>
            </a:extLst>
          </p:cNvPr>
          <p:cNvSpPr>
            <a:spLocks noGrp="1"/>
          </p:cNvSpPr>
          <p:nvPr>
            <p:ph type="title"/>
          </p:nvPr>
        </p:nvSpPr>
        <p:spPr>
          <a:xfrm>
            <a:off x="835152" y="252864"/>
            <a:ext cx="10512751" cy="774653"/>
          </a:xfrm>
        </p:spPr>
        <p:txBody>
          <a:bodyPr>
            <a:normAutofit/>
          </a:bodyPr>
          <a:lstStyle/>
          <a:p>
            <a:r>
              <a:rPr lang="en-US" sz="3200" dirty="0">
                <a:latin typeface="+mn-lt"/>
              </a:rPr>
              <a:t>PACE: Progression Free Survival ITT </a:t>
            </a:r>
          </a:p>
        </p:txBody>
      </p:sp>
      <p:sp>
        <p:nvSpPr>
          <p:cNvPr id="10" name="TextBox 9">
            <a:extLst>
              <a:ext uri="{FF2B5EF4-FFF2-40B4-BE49-F238E27FC236}">
                <a16:creationId xmlns:a16="http://schemas.microsoft.com/office/drawing/2014/main" id="{FAC91B9E-151A-6605-8A9F-814C0F62382A}"/>
              </a:ext>
            </a:extLst>
          </p:cNvPr>
          <p:cNvSpPr txBox="1"/>
          <p:nvPr/>
        </p:nvSpPr>
        <p:spPr>
          <a:xfrm>
            <a:off x="-40047" y="680794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nvGrpSpPr>
          <p:cNvPr id="3" name="Group 2">
            <a:extLst>
              <a:ext uri="{FF2B5EF4-FFF2-40B4-BE49-F238E27FC236}">
                <a16:creationId xmlns:a16="http://schemas.microsoft.com/office/drawing/2014/main" id="{2E7A9EE8-5B63-46F0-9ADA-C54D98F8B3D0}"/>
              </a:ext>
            </a:extLst>
          </p:cNvPr>
          <p:cNvGrpSpPr/>
          <p:nvPr/>
        </p:nvGrpSpPr>
        <p:grpSpPr>
          <a:xfrm>
            <a:off x="710150" y="1108703"/>
            <a:ext cx="7315200" cy="5199961"/>
            <a:chOff x="710150" y="1211443"/>
            <a:chExt cx="7315200" cy="5199961"/>
          </a:xfrm>
        </p:grpSpPr>
        <p:pic>
          <p:nvPicPr>
            <p:cNvPr id="13" name="Picture 12">
              <a:extLst>
                <a:ext uri="{FF2B5EF4-FFF2-40B4-BE49-F238E27FC236}">
                  <a16:creationId xmlns:a16="http://schemas.microsoft.com/office/drawing/2014/main" id="{921EA0BF-8554-480B-9A7D-87844B2CD2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150" y="1211443"/>
              <a:ext cx="7315200" cy="5199961"/>
            </a:xfrm>
            <a:prstGeom prst="rect">
              <a:avLst/>
            </a:prstGeom>
          </p:spPr>
        </p:pic>
        <p:cxnSp>
          <p:nvCxnSpPr>
            <p:cNvPr id="11" name="Straight Connector 10">
              <a:extLst>
                <a:ext uri="{FF2B5EF4-FFF2-40B4-BE49-F238E27FC236}">
                  <a16:creationId xmlns:a16="http://schemas.microsoft.com/office/drawing/2014/main" id="{2B922BC9-2E7C-4F6B-8308-B6C1ECEE2E88}"/>
                </a:ext>
              </a:extLst>
            </p:cNvPr>
            <p:cNvCxnSpPr/>
            <p:nvPr/>
          </p:nvCxnSpPr>
          <p:spPr>
            <a:xfrm flipV="1">
              <a:off x="5725973" y="4239564"/>
              <a:ext cx="0" cy="137160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A56408-9798-47FF-A1F8-4ACA654A3604}"/>
                </a:ext>
              </a:extLst>
            </p:cNvPr>
            <p:cNvSpPr txBox="1"/>
            <p:nvPr/>
          </p:nvSpPr>
          <p:spPr>
            <a:xfrm>
              <a:off x="3264261" y="2115008"/>
              <a:ext cx="1463040" cy="822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6-month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lumMod val="50000"/>
                      <a:lumOff val="50000"/>
                    </a:srgbClr>
                  </a:solidFill>
                  <a:effectLst/>
                  <a:uLnTx/>
                  <a:uFillTx/>
                  <a:latin typeface="Tahoma"/>
                  <a:ea typeface="+mn-ea"/>
                  <a:cs typeface="Calibri" panose="020F0502020204030204" pitchFamily="34" charset="0"/>
                </a:rPr>
                <a:t>F:            42.9%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a:ea typeface="+mn-ea"/>
                  <a:cs typeface="Calibri" panose="020F0502020204030204" pitchFamily="34" charset="0"/>
                </a:rPr>
                <a:t>F+P:       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8764">
                      <a:lumMod val="75000"/>
                    </a:srgbClr>
                  </a:solidFill>
                  <a:effectLst/>
                  <a:uLnTx/>
                  <a:uFillTx/>
                  <a:latin typeface="Tahoma"/>
                  <a:ea typeface="+mn-ea"/>
                  <a:cs typeface="Calibri" panose="020F0502020204030204" pitchFamily="34" charset="0"/>
                </a:rPr>
                <a:t>F+P+A:  50.8%</a:t>
              </a:r>
            </a:p>
          </p:txBody>
        </p:sp>
        <p:sp>
          <p:nvSpPr>
            <p:cNvPr id="8" name="TextBox 7">
              <a:extLst>
                <a:ext uri="{FF2B5EF4-FFF2-40B4-BE49-F238E27FC236}">
                  <a16:creationId xmlns:a16="http://schemas.microsoft.com/office/drawing/2014/main" id="{0FA7E4CF-FA38-4D72-84B0-9DF643D401FA}"/>
                </a:ext>
              </a:extLst>
            </p:cNvPr>
            <p:cNvSpPr txBox="1"/>
            <p:nvPr/>
          </p:nvSpPr>
          <p:spPr>
            <a:xfrm>
              <a:off x="5362617" y="2956411"/>
              <a:ext cx="1463040" cy="822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12-month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lumMod val="50000"/>
                      <a:lumOff val="50000"/>
                    </a:srgbClr>
                  </a:solidFill>
                  <a:effectLst/>
                  <a:uLnTx/>
                  <a:uFillTx/>
                  <a:latin typeface="Tahoma"/>
                  <a:ea typeface="+mn-ea"/>
                  <a:cs typeface="Calibri" panose="020F0502020204030204" pitchFamily="34" charset="0"/>
                </a:rPr>
                <a:t>F:            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a:ea typeface="+mn-ea"/>
                  <a:cs typeface="Calibri" panose="020F0502020204030204" pitchFamily="34" charset="0"/>
                </a:rPr>
                <a:t>F+P:       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18764">
                      <a:lumMod val="75000"/>
                    </a:srgbClr>
                  </a:solidFill>
                  <a:effectLst/>
                  <a:uLnTx/>
                  <a:uFillTx/>
                  <a:latin typeface="Tahoma"/>
                  <a:ea typeface="+mn-ea"/>
                  <a:cs typeface="Calibri" panose="020F0502020204030204" pitchFamily="34" charset="0"/>
                </a:rPr>
                <a:t>F+P+A:  35.6%</a:t>
              </a:r>
            </a:p>
          </p:txBody>
        </p:sp>
        <p:cxnSp>
          <p:nvCxnSpPr>
            <p:cNvPr id="7" name="Straight Connector 6">
              <a:extLst>
                <a:ext uri="{FF2B5EF4-FFF2-40B4-BE49-F238E27FC236}">
                  <a16:creationId xmlns:a16="http://schemas.microsoft.com/office/drawing/2014/main" id="{456A5762-A6D5-4615-A7D2-1825DE0AA0C2}"/>
                </a:ext>
              </a:extLst>
            </p:cNvPr>
            <p:cNvCxnSpPr/>
            <p:nvPr/>
          </p:nvCxnSpPr>
          <p:spPr>
            <a:xfrm flipV="1">
              <a:off x="3623852" y="3605337"/>
              <a:ext cx="0" cy="201168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12" name="Table 5">
            <a:extLst>
              <a:ext uri="{FF2B5EF4-FFF2-40B4-BE49-F238E27FC236}">
                <a16:creationId xmlns:a16="http://schemas.microsoft.com/office/drawing/2014/main" id="{8B7BC268-E249-4BC9-A6F5-401FFAD0E0D8}"/>
              </a:ext>
            </a:extLst>
          </p:cNvPr>
          <p:cNvGraphicFramePr>
            <a:graphicFrameLocks noGrp="1"/>
          </p:cNvGraphicFramePr>
          <p:nvPr/>
        </p:nvGraphicFramePr>
        <p:xfrm>
          <a:off x="693949" y="6135370"/>
          <a:ext cx="7406640" cy="45720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3948814812"/>
                    </a:ext>
                  </a:extLst>
                </a:gridCol>
                <a:gridCol w="685800">
                  <a:extLst>
                    <a:ext uri="{9D8B030D-6E8A-4147-A177-3AD203B41FA5}">
                      <a16:colId xmlns:a16="http://schemas.microsoft.com/office/drawing/2014/main" val="547757514"/>
                    </a:ext>
                  </a:extLst>
                </a:gridCol>
                <a:gridCol w="685800">
                  <a:extLst>
                    <a:ext uri="{9D8B030D-6E8A-4147-A177-3AD203B41FA5}">
                      <a16:colId xmlns:a16="http://schemas.microsoft.com/office/drawing/2014/main" val="3236450255"/>
                    </a:ext>
                  </a:extLst>
                </a:gridCol>
                <a:gridCol w="685800">
                  <a:extLst>
                    <a:ext uri="{9D8B030D-6E8A-4147-A177-3AD203B41FA5}">
                      <a16:colId xmlns:a16="http://schemas.microsoft.com/office/drawing/2014/main" val="944287196"/>
                    </a:ext>
                  </a:extLst>
                </a:gridCol>
                <a:gridCol w="685800">
                  <a:extLst>
                    <a:ext uri="{9D8B030D-6E8A-4147-A177-3AD203B41FA5}">
                      <a16:colId xmlns:a16="http://schemas.microsoft.com/office/drawing/2014/main" val="1019494642"/>
                    </a:ext>
                  </a:extLst>
                </a:gridCol>
                <a:gridCol w="685800">
                  <a:extLst>
                    <a:ext uri="{9D8B030D-6E8A-4147-A177-3AD203B41FA5}">
                      <a16:colId xmlns:a16="http://schemas.microsoft.com/office/drawing/2014/main" val="945674015"/>
                    </a:ext>
                  </a:extLst>
                </a:gridCol>
                <a:gridCol w="685800">
                  <a:extLst>
                    <a:ext uri="{9D8B030D-6E8A-4147-A177-3AD203B41FA5}">
                      <a16:colId xmlns:a16="http://schemas.microsoft.com/office/drawing/2014/main" val="1377488559"/>
                    </a:ext>
                  </a:extLst>
                </a:gridCol>
                <a:gridCol w="685800">
                  <a:extLst>
                    <a:ext uri="{9D8B030D-6E8A-4147-A177-3AD203B41FA5}">
                      <a16:colId xmlns:a16="http://schemas.microsoft.com/office/drawing/2014/main" val="3754751477"/>
                    </a:ext>
                  </a:extLst>
                </a:gridCol>
                <a:gridCol w="685800">
                  <a:extLst>
                    <a:ext uri="{9D8B030D-6E8A-4147-A177-3AD203B41FA5}">
                      <a16:colId xmlns:a16="http://schemas.microsoft.com/office/drawing/2014/main" val="2088215647"/>
                    </a:ext>
                  </a:extLst>
                </a:gridCol>
                <a:gridCol w="685800">
                  <a:extLst>
                    <a:ext uri="{9D8B030D-6E8A-4147-A177-3AD203B41FA5}">
                      <a16:colId xmlns:a16="http://schemas.microsoft.com/office/drawing/2014/main" val="1557927276"/>
                    </a:ext>
                  </a:extLst>
                </a:gridCol>
                <a:gridCol w="685800">
                  <a:extLst>
                    <a:ext uri="{9D8B030D-6E8A-4147-A177-3AD203B41FA5}">
                      <a16:colId xmlns:a16="http://schemas.microsoft.com/office/drawing/2014/main" val="1544523349"/>
                    </a:ext>
                  </a:extLst>
                </a:gridCol>
              </a:tblGrid>
              <a:tr h="152400">
                <a:tc>
                  <a:txBody>
                    <a:bodyPr/>
                    <a:lstStyle/>
                    <a:p>
                      <a:pPr algn="r">
                        <a:lnSpc>
                          <a:spcPct val="80000"/>
                        </a:lnSpc>
                      </a:pPr>
                      <a:r>
                        <a:rPr lang="en-US" sz="900" dirty="0">
                          <a:solidFill>
                            <a:schemeClr val="accent4">
                              <a:lumMod val="50000"/>
                              <a:lumOff val="50000"/>
                            </a:schemeClr>
                          </a:solidFill>
                        </a:rPr>
                        <a:t>F</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55</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31</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20</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14</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12</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9</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4</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tc>
                  <a:txBody>
                    <a:bodyPr/>
                    <a:lstStyle/>
                    <a:p>
                      <a:pPr algn="ctr">
                        <a:lnSpc>
                          <a:spcPct val="80000"/>
                        </a:lnSpc>
                      </a:pPr>
                      <a:r>
                        <a:rPr lang="en-US" sz="900" dirty="0">
                          <a:solidFill>
                            <a:schemeClr val="accent4">
                              <a:lumMod val="50000"/>
                              <a:lumOff val="50000"/>
                            </a:schemeClr>
                          </a:solidFill>
                        </a:rPr>
                        <a:t>  3</a:t>
                      </a:r>
                    </a:p>
                  </a:txBody>
                  <a:tcPr marL="18288" marR="18288" marT="18288" marB="18288" anchor="ctr"/>
                </a:tc>
                <a:extLst>
                  <a:ext uri="{0D108BD9-81ED-4DB2-BD59-A6C34878D82A}">
                    <a16:rowId xmlns:a16="http://schemas.microsoft.com/office/drawing/2014/main" val="2351814819"/>
                  </a:ext>
                </a:extLst>
              </a:tr>
              <a:tr h="152400">
                <a:tc>
                  <a:txBody>
                    <a:bodyPr/>
                    <a:lstStyle/>
                    <a:p>
                      <a:pPr algn="r">
                        <a:lnSpc>
                          <a:spcPct val="80000"/>
                        </a:lnSpc>
                      </a:pPr>
                      <a:r>
                        <a:rPr lang="en-US" sz="900" dirty="0">
                          <a:solidFill>
                            <a:srgbClr val="FF0000"/>
                          </a:solidFill>
                        </a:rPr>
                        <a:t>F+P</a:t>
                      </a:r>
                    </a:p>
                  </a:txBody>
                  <a:tcPr marL="18288" marR="18288" marT="18288" marB="18288" anchor="ctr"/>
                </a:tc>
                <a:tc>
                  <a:txBody>
                    <a:bodyPr/>
                    <a:lstStyle/>
                    <a:p>
                      <a:pPr algn="ctr">
                        <a:lnSpc>
                          <a:spcPct val="80000"/>
                        </a:lnSpc>
                      </a:pPr>
                      <a:r>
                        <a:rPr lang="en-US" sz="900" dirty="0">
                          <a:solidFill>
                            <a:srgbClr val="FF0000"/>
                          </a:solidFill>
                        </a:rPr>
                        <a:t>111</a:t>
                      </a:r>
                    </a:p>
                  </a:txBody>
                  <a:tcPr marL="18288" marR="18288" marT="18288" marB="18288" anchor="ctr"/>
                </a:tc>
                <a:tc>
                  <a:txBody>
                    <a:bodyPr/>
                    <a:lstStyle/>
                    <a:p>
                      <a:pPr algn="ctr">
                        <a:lnSpc>
                          <a:spcPct val="80000"/>
                        </a:lnSpc>
                      </a:pPr>
                      <a:r>
                        <a:rPr lang="en-US" sz="900" dirty="0">
                          <a:solidFill>
                            <a:srgbClr val="FF0000"/>
                          </a:solidFill>
                        </a:rPr>
                        <a:t>73</a:t>
                      </a:r>
                    </a:p>
                  </a:txBody>
                  <a:tcPr marL="18288" marR="18288" marT="18288" marB="18288" anchor="ctr"/>
                </a:tc>
                <a:tc>
                  <a:txBody>
                    <a:bodyPr/>
                    <a:lstStyle/>
                    <a:p>
                      <a:pPr algn="ctr">
                        <a:lnSpc>
                          <a:spcPct val="80000"/>
                        </a:lnSpc>
                      </a:pPr>
                      <a:r>
                        <a:rPr lang="en-US" sz="900" dirty="0">
                          <a:solidFill>
                            <a:srgbClr val="FF0000"/>
                          </a:solidFill>
                        </a:rPr>
                        <a:t>48</a:t>
                      </a:r>
                    </a:p>
                  </a:txBody>
                  <a:tcPr marL="18288" marR="18288" marT="18288" marB="18288" anchor="ctr"/>
                </a:tc>
                <a:tc>
                  <a:txBody>
                    <a:bodyPr/>
                    <a:lstStyle/>
                    <a:p>
                      <a:pPr algn="ctr">
                        <a:lnSpc>
                          <a:spcPct val="80000"/>
                        </a:lnSpc>
                      </a:pPr>
                      <a:r>
                        <a:rPr lang="en-US" sz="900" dirty="0">
                          <a:solidFill>
                            <a:srgbClr val="FF0000"/>
                          </a:solidFill>
                        </a:rPr>
                        <a:t>32</a:t>
                      </a:r>
                    </a:p>
                  </a:txBody>
                  <a:tcPr marL="18288" marR="18288" marT="18288" marB="18288" anchor="ctr"/>
                </a:tc>
                <a:tc>
                  <a:txBody>
                    <a:bodyPr/>
                    <a:lstStyle/>
                    <a:p>
                      <a:pPr algn="ctr">
                        <a:lnSpc>
                          <a:spcPct val="80000"/>
                        </a:lnSpc>
                      </a:pPr>
                      <a:r>
                        <a:rPr lang="en-US" sz="900" dirty="0">
                          <a:solidFill>
                            <a:srgbClr val="FF0000"/>
                          </a:solidFill>
                        </a:rPr>
                        <a:t>28</a:t>
                      </a:r>
                    </a:p>
                  </a:txBody>
                  <a:tcPr marL="18288" marR="18288" marT="18288" marB="18288" anchor="ctr"/>
                </a:tc>
                <a:tc>
                  <a:txBody>
                    <a:bodyPr/>
                    <a:lstStyle/>
                    <a:p>
                      <a:pPr algn="ctr">
                        <a:lnSpc>
                          <a:spcPct val="80000"/>
                        </a:lnSpc>
                      </a:pPr>
                      <a:r>
                        <a:rPr lang="en-US" sz="900" dirty="0">
                          <a:solidFill>
                            <a:srgbClr val="FF0000"/>
                          </a:solidFill>
                        </a:rPr>
                        <a:t>16</a:t>
                      </a:r>
                    </a:p>
                  </a:txBody>
                  <a:tcPr marL="18288" marR="18288" marT="18288" marB="18288" anchor="ctr"/>
                </a:tc>
                <a:tc>
                  <a:txBody>
                    <a:bodyPr/>
                    <a:lstStyle/>
                    <a:p>
                      <a:pPr algn="ctr">
                        <a:lnSpc>
                          <a:spcPct val="80000"/>
                        </a:lnSpc>
                      </a:pPr>
                      <a:r>
                        <a:rPr lang="en-US" sz="900" dirty="0">
                          <a:solidFill>
                            <a:srgbClr val="FF0000"/>
                          </a:solidFill>
                        </a:rPr>
                        <a:t> 7</a:t>
                      </a:r>
                    </a:p>
                  </a:txBody>
                  <a:tcPr marL="18288" marR="18288" marT="18288" marB="18288" anchor="ctr"/>
                </a:tc>
                <a:tc>
                  <a:txBody>
                    <a:bodyPr/>
                    <a:lstStyle/>
                    <a:p>
                      <a:pPr algn="ctr">
                        <a:lnSpc>
                          <a:spcPct val="80000"/>
                        </a:lnSpc>
                      </a:pPr>
                      <a:r>
                        <a:rPr lang="en-US" sz="900" dirty="0">
                          <a:solidFill>
                            <a:srgbClr val="FF0000"/>
                          </a:solidFill>
                        </a:rPr>
                        <a:t>  5</a:t>
                      </a:r>
                    </a:p>
                  </a:txBody>
                  <a:tcPr marL="18288" marR="18288" marT="18288" marB="18288" anchor="ctr"/>
                </a:tc>
                <a:tc>
                  <a:txBody>
                    <a:bodyPr/>
                    <a:lstStyle/>
                    <a:p>
                      <a:pPr algn="ctr">
                        <a:lnSpc>
                          <a:spcPct val="80000"/>
                        </a:lnSpc>
                      </a:pPr>
                      <a:r>
                        <a:rPr lang="en-US" sz="900" dirty="0">
                          <a:solidFill>
                            <a:srgbClr val="FF0000"/>
                          </a:solidFill>
                        </a:rPr>
                        <a:t>  4</a:t>
                      </a:r>
                    </a:p>
                  </a:txBody>
                  <a:tcPr marL="18288" marR="18288" marT="18288" marB="18288" anchor="ctr"/>
                </a:tc>
                <a:tc>
                  <a:txBody>
                    <a:bodyPr/>
                    <a:lstStyle/>
                    <a:p>
                      <a:pPr algn="ctr">
                        <a:lnSpc>
                          <a:spcPct val="80000"/>
                        </a:lnSpc>
                      </a:pPr>
                      <a:r>
                        <a:rPr lang="en-US" sz="900" dirty="0">
                          <a:solidFill>
                            <a:srgbClr val="FF0000"/>
                          </a:solidFill>
                        </a:rPr>
                        <a:t>  4</a:t>
                      </a:r>
                    </a:p>
                  </a:txBody>
                  <a:tcPr marL="18288" marR="18288" marT="18288" marB="18288" anchor="ctr"/>
                </a:tc>
                <a:extLst>
                  <a:ext uri="{0D108BD9-81ED-4DB2-BD59-A6C34878D82A}">
                    <a16:rowId xmlns:a16="http://schemas.microsoft.com/office/drawing/2014/main" val="4010119896"/>
                  </a:ext>
                </a:extLst>
              </a:tr>
              <a:tr h="152400">
                <a:tc>
                  <a:txBody>
                    <a:bodyPr/>
                    <a:lstStyle/>
                    <a:p>
                      <a:pPr algn="r">
                        <a:lnSpc>
                          <a:spcPct val="80000"/>
                        </a:lnSpc>
                      </a:pPr>
                      <a:r>
                        <a:rPr lang="en-US" sz="900" dirty="0">
                          <a:solidFill>
                            <a:schemeClr val="accent2">
                              <a:lumMod val="75000"/>
                            </a:schemeClr>
                          </a:solidFill>
                        </a:rPr>
                        <a:t>F+P+A</a:t>
                      </a:r>
                    </a:p>
                  </a:txBody>
                  <a:tcPr marL="18288" marR="18288" marT="18288" marB="18288" anchor="ctr"/>
                </a:tc>
                <a:tc>
                  <a:txBody>
                    <a:bodyPr/>
                    <a:lstStyle/>
                    <a:p>
                      <a:pPr algn="ctr">
                        <a:lnSpc>
                          <a:spcPct val="80000"/>
                        </a:lnSpc>
                      </a:pPr>
                      <a:r>
                        <a:rPr lang="en-US" sz="900" dirty="0">
                          <a:solidFill>
                            <a:schemeClr val="accent2">
                              <a:lumMod val="75000"/>
                            </a:schemeClr>
                          </a:solidFill>
                        </a:rPr>
                        <a:t>54</a:t>
                      </a:r>
                    </a:p>
                  </a:txBody>
                  <a:tcPr marL="18288" marR="18288" marT="18288" marB="18288" anchor="ctr"/>
                </a:tc>
                <a:tc>
                  <a:txBody>
                    <a:bodyPr/>
                    <a:lstStyle/>
                    <a:p>
                      <a:pPr algn="ctr">
                        <a:lnSpc>
                          <a:spcPct val="80000"/>
                        </a:lnSpc>
                      </a:pPr>
                      <a:r>
                        <a:rPr lang="en-US" sz="900" dirty="0">
                          <a:solidFill>
                            <a:schemeClr val="accent2">
                              <a:lumMod val="75000"/>
                            </a:schemeClr>
                          </a:solidFill>
                        </a:rPr>
                        <a:t>38</a:t>
                      </a:r>
                    </a:p>
                  </a:txBody>
                  <a:tcPr marL="18288" marR="18288" marT="18288" marB="18288" anchor="ctr"/>
                </a:tc>
                <a:tc>
                  <a:txBody>
                    <a:bodyPr/>
                    <a:lstStyle/>
                    <a:p>
                      <a:pPr algn="ctr">
                        <a:lnSpc>
                          <a:spcPct val="80000"/>
                        </a:lnSpc>
                      </a:pPr>
                      <a:r>
                        <a:rPr lang="en-US" sz="900" dirty="0">
                          <a:solidFill>
                            <a:schemeClr val="accent2">
                              <a:lumMod val="75000"/>
                            </a:schemeClr>
                          </a:solidFill>
                        </a:rPr>
                        <a:t>25</a:t>
                      </a:r>
                    </a:p>
                  </a:txBody>
                  <a:tcPr marL="18288" marR="18288" marT="18288" marB="18288" anchor="ctr"/>
                </a:tc>
                <a:tc>
                  <a:txBody>
                    <a:bodyPr/>
                    <a:lstStyle/>
                    <a:p>
                      <a:pPr algn="ctr">
                        <a:lnSpc>
                          <a:spcPct val="80000"/>
                        </a:lnSpc>
                      </a:pPr>
                      <a:r>
                        <a:rPr lang="en-US" sz="900" dirty="0">
                          <a:solidFill>
                            <a:schemeClr val="accent2">
                              <a:lumMod val="75000"/>
                            </a:schemeClr>
                          </a:solidFill>
                        </a:rPr>
                        <a:t>20</a:t>
                      </a:r>
                    </a:p>
                  </a:txBody>
                  <a:tcPr marL="18288" marR="18288" marT="18288" marB="18288" anchor="ctr"/>
                </a:tc>
                <a:tc>
                  <a:txBody>
                    <a:bodyPr/>
                    <a:lstStyle/>
                    <a:p>
                      <a:pPr algn="ctr">
                        <a:lnSpc>
                          <a:spcPct val="80000"/>
                        </a:lnSpc>
                      </a:pPr>
                      <a:r>
                        <a:rPr lang="en-US" sz="900" dirty="0">
                          <a:solidFill>
                            <a:schemeClr val="accent2">
                              <a:lumMod val="75000"/>
                            </a:schemeClr>
                          </a:solidFill>
                        </a:rPr>
                        <a:t>20</a:t>
                      </a:r>
                    </a:p>
                  </a:txBody>
                  <a:tcPr marL="18288" marR="18288" marT="18288" marB="18288" anchor="ctr"/>
                </a:tc>
                <a:tc>
                  <a:txBody>
                    <a:bodyPr/>
                    <a:lstStyle/>
                    <a:p>
                      <a:pPr algn="ctr">
                        <a:lnSpc>
                          <a:spcPct val="80000"/>
                        </a:lnSpc>
                      </a:pPr>
                      <a:r>
                        <a:rPr lang="en-US" sz="900" dirty="0">
                          <a:solidFill>
                            <a:schemeClr val="accent2">
                              <a:lumMod val="75000"/>
                            </a:schemeClr>
                          </a:solidFill>
                        </a:rPr>
                        <a:t>15</a:t>
                      </a:r>
                    </a:p>
                  </a:txBody>
                  <a:tcPr marL="18288" marR="18288" marT="18288" marB="18288" anchor="ctr"/>
                </a:tc>
                <a:tc>
                  <a:txBody>
                    <a:bodyPr/>
                    <a:lstStyle/>
                    <a:p>
                      <a:pPr algn="ctr">
                        <a:lnSpc>
                          <a:spcPct val="80000"/>
                        </a:lnSpc>
                      </a:pPr>
                      <a:r>
                        <a:rPr lang="en-US" sz="900" dirty="0">
                          <a:solidFill>
                            <a:schemeClr val="accent2">
                              <a:lumMod val="75000"/>
                            </a:schemeClr>
                          </a:solidFill>
                        </a:rPr>
                        <a:t>12</a:t>
                      </a:r>
                    </a:p>
                  </a:txBody>
                  <a:tcPr marL="18288" marR="18288" marT="18288" marB="18288" anchor="ctr"/>
                </a:tc>
                <a:tc>
                  <a:txBody>
                    <a:bodyPr/>
                    <a:lstStyle/>
                    <a:p>
                      <a:pPr algn="ctr">
                        <a:lnSpc>
                          <a:spcPct val="80000"/>
                        </a:lnSpc>
                      </a:pPr>
                      <a:r>
                        <a:rPr lang="en-US" sz="900" dirty="0">
                          <a:solidFill>
                            <a:schemeClr val="accent2">
                              <a:lumMod val="75000"/>
                            </a:schemeClr>
                          </a:solidFill>
                        </a:rPr>
                        <a:t> 10</a:t>
                      </a:r>
                    </a:p>
                  </a:txBody>
                  <a:tcPr marL="18288" marR="18288" marT="18288" marB="18288" anchor="ctr"/>
                </a:tc>
                <a:tc>
                  <a:txBody>
                    <a:bodyPr/>
                    <a:lstStyle/>
                    <a:p>
                      <a:pPr algn="ctr">
                        <a:lnSpc>
                          <a:spcPct val="80000"/>
                        </a:lnSpc>
                      </a:pPr>
                      <a:r>
                        <a:rPr lang="en-US" sz="900" dirty="0">
                          <a:solidFill>
                            <a:schemeClr val="accent2">
                              <a:lumMod val="75000"/>
                            </a:schemeClr>
                          </a:solidFill>
                        </a:rPr>
                        <a:t>  9</a:t>
                      </a:r>
                    </a:p>
                  </a:txBody>
                  <a:tcPr marL="18288" marR="18288" marT="18288" marB="18288" anchor="ctr"/>
                </a:tc>
                <a:tc>
                  <a:txBody>
                    <a:bodyPr/>
                    <a:lstStyle/>
                    <a:p>
                      <a:pPr algn="ctr">
                        <a:lnSpc>
                          <a:spcPct val="80000"/>
                        </a:lnSpc>
                      </a:pPr>
                      <a:r>
                        <a:rPr lang="en-US" sz="900" dirty="0">
                          <a:solidFill>
                            <a:schemeClr val="accent2">
                              <a:lumMod val="75000"/>
                            </a:schemeClr>
                          </a:solidFill>
                        </a:rPr>
                        <a:t>  7</a:t>
                      </a:r>
                    </a:p>
                  </a:txBody>
                  <a:tcPr marL="18288" marR="18288" marT="18288" marB="18288" anchor="ctr"/>
                </a:tc>
                <a:extLst>
                  <a:ext uri="{0D108BD9-81ED-4DB2-BD59-A6C34878D82A}">
                    <a16:rowId xmlns:a16="http://schemas.microsoft.com/office/drawing/2014/main" val="916261849"/>
                  </a:ext>
                </a:extLst>
              </a:tr>
            </a:tbl>
          </a:graphicData>
        </a:graphic>
      </p:graphicFrame>
      <p:sp>
        <p:nvSpPr>
          <p:cNvPr id="14" name="TextBox 13">
            <a:extLst>
              <a:ext uri="{FF2B5EF4-FFF2-40B4-BE49-F238E27FC236}">
                <a16:creationId xmlns:a16="http://schemas.microsoft.com/office/drawing/2014/main" id="{4E800E59-B3AE-40BD-85EA-DCF8C9FCB595}"/>
              </a:ext>
            </a:extLst>
          </p:cNvPr>
          <p:cNvSpPr txBox="1"/>
          <p:nvPr/>
        </p:nvSpPr>
        <p:spPr>
          <a:xfrm>
            <a:off x="390732" y="5924550"/>
            <a:ext cx="114914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ahoma"/>
                <a:ea typeface="+mn-ea"/>
                <a:cs typeface="Calibri" panose="020F0502020204030204" pitchFamily="34" charset="0"/>
              </a:rPr>
              <a:t>Numbers at risk:</a:t>
            </a:r>
          </a:p>
        </p:txBody>
      </p:sp>
      <p:graphicFrame>
        <p:nvGraphicFramePr>
          <p:cNvPr id="15" name="Table 5">
            <a:extLst>
              <a:ext uri="{FF2B5EF4-FFF2-40B4-BE49-F238E27FC236}">
                <a16:creationId xmlns:a16="http://schemas.microsoft.com/office/drawing/2014/main" id="{C798128C-86BE-4B13-9E21-A4BB27BDE6D6}"/>
              </a:ext>
            </a:extLst>
          </p:cNvPr>
          <p:cNvGraphicFramePr>
            <a:graphicFrameLocks/>
          </p:cNvGraphicFramePr>
          <p:nvPr/>
        </p:nvGraphicFramePr>
        <p:xfrm>
          <a:off x="7076419" y="1487853"/>
          <a:ext cx="4955692" cy="2134183"/>
        </p:xfrm>
        <a:graphic>
          <a:graphicData uri="http://schemas.openxmlformats.org/drawingml/2006/table">
            <a:tbl>
              <a:tblPr firstRow="1" bandRow="1">
                <a:tableStyleId>{FABFCF23-3B69-468F-B69F-88F6DE6A72F2}</a:tableStyleId>
              </a:tblPr>
              <a:tblGrid>
                <a:gridCol w="762414">
                  <a:extLst>
                    <a:ext uri="{9D8B030D-6E8A-4147-A177-3AD203B41FA5}">
                      <a16:colId xmlns:a16="http://schemas.microsoft.com/office/drawing/2014/main" val="2360520136"/>
                    </a:ext>
                  </a:extLst>
                </a:gridCol>
                <a:gridCol w="575962">
                  <a:extLst>
                    <a:ext uri="{9D8B030D-6E8A-4147-A177-3AD203B41FA5}">
                      <a16:colId xmlns:a16="http://schemas.microsoft.com/office/drawing/2014/main" val="1938428666"/>
                    </a:ext>
                  </a:extLst>
                </a:gridCol>
                <a:gridCol w="716201">
                  <a:extLst>
                    <a:ext uri="{9D8B030D-6E8A-4147-A177-3AD203B41FA5}">
                      <a16:colId xmlns:a16="http://schemas.microsoft.com/office/drawing/2014/main" val="2696195892"/>
                    </a:ext>
                  </a:extLst>
                </a:gridCol>
                <a:gridCol w="1038578">
                  <a:extLst>
                    <a:ext uri="{9D8B030D-6E8A-4147-A177-3AD203B41FA5}">
                      <a16:colId xmlns:a16="http://schemas.microsoft.com/office/drawing/2014/main" val="2002625749"/>
                    </a:ext>
                  </a:extLst>
                </a:gridCol>
                <a:gridCol w="1095022">
                  <a:extLst>
                    <a:ext uri="{9D8B030D-6E8A-4147-A177-3AD203B41FA5}">
                      <a16:colId xmlns:a16="http://schemas.microsoft.com/office/drawing/2014/main" val="1907174312"/>
                    </a:ext>
                  </a:extLst>
                </a:gridCol>
                <a:gridCol w="767515">
                  <a:extLst>
                    <a:ext uri="{9D8B030D-6E8A-4147-A177-3AD203B41FA5}">
                      <a16:colId xmlns:a16="http://schemas.microsoft.com/office/drawing/2014/main" val="3571488492"/>
                    </a:ext>
                  </a:extLst>
                </a:gridCol>
              </a:tblGrid>
              <a:tr h="762583">
                <a:tc>
                  <a:txBody>
                    <a:bodyPr/>
                    <a:lstStyle/>
                    <a:p>
                      <a:pPr algn="l"/>
                      <a:endParaRPr lang="en-US" sz="1200" b="1" dirty="0"/>
                    </a:p>
                  </a:txBody>
                  <a:tcPr/>
                </a:tc>
                <a:tc>
                  <a:txBody>
                    <a:bodyPr/>
                    <a:lstStyle/>
                    <a:p>
                      <a:pPr algn="l"/>
                      <a:r>
                        <a:rPr lang="en-US" sz="1200" b="1" dirty="0">
                          <a:solidFill>
                            <a:schemeClr val="tx1"/>
                          </a:solidFill>
                        </a:rPr>
                        <a:t>Pts</a:t>
                      </a:r>
                    </a:p>
                  </a:txBody>
                  <a:tcPr anchor="b"/>
                </a:tc>
                <a:tc>
                  <a:txBody>
                    <a:bodyPr/>
                    <a:lstStyle/>
                    <a:p>
                      <a:pPr algn="l"/>
                      <a:r>
                        <a:rPr lang="en-US" sz="1200" b="1" dirty="0">
                          <a:solidFill>
                            <a:schemeClr val="tx1"/>
                          </a:solidFill>
                        </a:rPr>
                        <a:t>PFS Events</a:t>
                      </a:r>
                    </a:p>
                  </a:txBody>
                  <a:tcPr anchor="b"/>
                </a:tc>
                <a:tc>
                  <a:txBody>
                    <a:bodyPr/>
                    <a:lstStyle/>
                    <a:p>
                      <a:pPr algn="l"/>
                      <a:r>
                        <a:rPr lang="en-US" sz="1200" b="1" dirty="0">
                          <a:solidFill>
                            <a:schemeClr val="tx1"/>
                          </a:solidFill>
                        </a:rPr>
                        <a:t>Median PFS, </a:t>
                      </a:r>
                      <a:r>
                        <a:rPr lang="en-US" sz="1200" b="1" dirty="0" err="1">
                          <a:solidFill>
                            <a:schemeClr val="tx1"/>
                          </a:solidFill>
                        </a:rPr>
                        <a:t>mo</a:t>
                      </a:r>
                      <a:endParaRPr lang="en-US" sz="1200" b="1" dirty="0">
                        <a:solidFill>
                          <a:schemeClr val="tx1"/>
                        </a:solidFill>
                      </a:endParaRPr>
                    </a:p>
                    <a:p>
                      <a:pPr algn="l"/>
                      <a:r>
                        <a:rPr lang="en-US" sz="1200" b="1" dirty="0">
                          <a:solidFill>
                            <a:schemeClr val="tx1"/>
                          </a:solidFill>
                        </a:rPr>
                        <a:t>(90% CI)</a:t>
                      </a:r>
                    </a:p>
                  </a:txBody>
                  <a:tcPr anchor="b"/>
                </a:tc>
                <a:tc>
                  <a:txBody>
                    <a:bodyPr/>
                    <a:lstStyle/>
                    <a:p>
                      <a:pPr algn="l"/>
                      <a:r>
                        <a:rPr lang="en-US" sz="1200" b="1" dirty="0">
                          <a:solidFill>
                            <a:schemeClr val="tx1"/>
                          </a:solidFill>
                        </a:rPr>
                        <a:t>HR vs F (90% CI)</a:t>
                      </a:r>
                    </a:p>
                  </a:txBody>
                  <a:tcPr anchor="b"/>
                </a:tc>
                <a:tc>
                  <a:txBody>
                    <a:bodyPr/>
                    <a:lstStyle/>
                    <a:p>
                      <a:pPr algn="l"/>
                      <a:r>
                        <a:rPr lang="en-US" sz="1200" b="1" dirty="0">
                          <a:solidFill>
                            <a:schemeClr val="tx1"/>
                          </a:solidFill>
                        </a:rPr>
                        <a:t>P-value</a:t>
                      </a:r>
                    </a:p>
                  </a:txBody>
                  <a:tcPr anchor="b"/>
                </a:tc>
                <a:extLst>
                  <a:ext uri="{0D108BD9-81ED-4DB2-BD59-A6C34878D82A}">
                    <a16:rowId xmlns:a16="http://schemas.microsoft.com/office/drawing/2014/main" val="2411497594"/>
                  </a:ext>
                </a:extLst>
              </a:tr>
              <a:tr h="416627">
                <a:tc>
                  <a:txBody>
                    <a:bodyPr/>
                    <a:lstStyle/>
                    <a:p>
                      <a:pPr algn="l"/>
                      <a:r>
                        <a:rPr lang="en-US" sz="1200" b="1" dirty="0">
                          <a:solidFill>
                            <a:schemeClr val="bg1"/>
                          </a:solidFill>
                        </a:rPr>
                        <a:t>F</a:t>
                      </a:r>
                    </a:p>
                  </a:txBody>
                  <a:tcPr>
                    <a:solidFill>
                      <a:schemeClr val="accent4">
                        <a:lumMod val="50000"/>
                        <a:lumOff val="50000"/>
                      </a:schemeClr>
                    </a:solidFill>
                  </a:tcPr>
                </a:tc>
                <a:tc>
                  <a:txBody>
                    <a:bodyPr/>
                    <a:lstStyle/>
                    <a:p>
                      <a:pPr algn="l"/>
                      <a:r>
                        <a:rPr lang="en-US" sz="1200" b="0" dirty="0"/>
                        <a:t>55</a:t>
                      </a:r>
                    </a:p>
                  </a:txBody>
                  <a:tcPr/>
                </a:tc>
                <a:tc>
                  <a:txBody>
                    <a:bodyPr/>
                    <a:lstStyle/>
                    <a:p>
                      <a:pPr algn="l"/>
                      <a:r>
                        <a:rPr lang="en-US" sz="1200" b="0" dirty="0"/>
                        <a:t>34</a:t>
                      </a:r>
                    </a:p>
                  </a:txBody>
                  <a:tcPr/>
                </a:tc>
                <a:tc>
                  <a:txBody>
                    <a:bodyPr/>
                    <a:lstStyle/>
                    <a:p>
                      <a:pPr algn="l"/>
                      <a:r>
                        <a:rPr lang="en-US" sz="1200" b="1" dirty="0"/>
                        <a:t>4.8</a:t>
                      </a:r>
                    </a:p>
                    <a:p>
                      <a:pPr algn="l"/>
                      <a:r>
                        <a:rPr lang="en-US" sz="1200" b="0" dirty="0"/>
                        <a:t>(2.1, 8.2)</a:t>
                      </a:r>
                    </a:p>
                  </a:txBody>
                  <a:tcPr/>
                </a:tc>
                <a:tc>
                  <a:txBody>
                    <a:bodyPr/>
                    <a:lstStyle/>
                    <a:p>
                      <a:pPr algn="l"/>
                      <a:r>
                        <a:rPr lang="en-US" sz="1200" b="0" dirty="0"/>
                        <a:t>--</a:t>
                      </a:r>
                    </a:p>
                  </a:txBody>
                  <a:tcPr/>
                </a:tc>
                <a:tc>
                  <a:txBody>
                    <a:bodyPr/>
                    <a:lstStyle/>
                    <a:p>
                      <a:pPr algn="l"/>
                      <a:r>
                        <a:rPr lang="en-US" sz="1200" b="0" dirty="0"/>
                        <a:t>--</a:t>
                      </a:r>
                    </a:p>
                  </a:txBody>
                  <a:tcPr/>
                </a:tc>
                <a:extLst>
                  <a:ext uri="{0D108BD9-81ED-4DB2-BD59-A6C34878D82A}">
                    <a16:rowId xmlns:a16="http://schemas.microsoft.com/office/drawing/2014/main" val="1856425036"/>
                  </a:ext>
                </a:extLst>
              </a:tr>
              <a:tr h="423657">
                <a:tc>
                  <a:txBody>
                    <a:bodyPr/>
                    <a:lstStyle/>
                    <a:p>
                      <a:pPr algn="l"/>
                      <a:r>
                        <a:rPr lang="en-US" sz="1200" b="1" dirty="0">
                          <a:solidFill>
                            <a:schemeClr val="bg1"/>
                          </a:solidFill>
                        </a:rPr>
                        <a:t>F+P</a:t>
                      </a:r>
                    </a:p>
                  </a:txBody>
                  <a:tcPr>
                    <a:solidFill>
                      <a:srgbClr val="FF0000"/>
                    </a:solidFill>
                  </a:tcPr>
                </a:tc>
                <a:tc>
                  <a:txBody>
                    <a:bodyPr/>
                    <a:lstStyle/>
                    <a:p>
                      <a:pPr algn="l"/>
                      <a:r>
                        <a:rPr lang="en-US" sz="1200" b="0" dirty="0"/>
                        <a:t>111</a:t>
                      </a:r>
                    </a:p>
                  </a:txBody>
                  <a:tcPr/>
                </a:tc>
                <a:tc>
                  <a:txBody>
                    <a:bodyPr/>
                    <a:lstStyle/>
                    <a:p>
                      <a:pPr algn="l"/>
                      <a:r>
                        <a:rPr lang="en-US" sz="1200" b="0" dirty="0"/>
                        <a:t>79</a:t>
                      </a:r>
                    </a:p>
                  </a:txBody>
                  <a:tcPr/>
                </a:tc>
                <a:tc>
                  <a:txBody>
                    <a:bodyPr/>
                    <a:lstStyle/>
                    <a:p>
                      <a:pPr algn="l"/>
                      <a:r>
                        <a:rPr lang="en-US" sz="1200" b="1" dirty="0"/>
                        <a:t>4.6</a:t>
                      </a:r>
                    </a:p>
                    <a:p>
                      <a:pPr algn="l"/>
                      <a:r>
                        <a:rPr lang="en-US" sz="1200" b="0" dirty="0"/>
                        <a:t>(3.6, 5.9)</a:t>
                      </a:r>
                    </a:p>
                  </a:txBody>
                  <a:tcPr/>
                </a:tc>
                <a:tc>
                  <a:txBody>
                    <a:bodyPr/>
                    <a:lstStyle/>
                    <a:p>
                      <a:pPr algn="l"/>
                      <a:r>
                        <a:rPr lang="en-US" sz="1200" b="0" dirty="0"/>
                        <a:t>1.11</a:t>
                      </a:r>
                    </a:p>
                    <a:p>
                      <a:pPr algn="l"/>
                      <a:r>
                        <a:rPr lang="en-US" sz="1200" b="0" dirty="0"/>
                        <a:t>(0.74-1.66)</a:t>
                      </a:r>
                    </a:p>
                  </a:txBody>
                  <a:tcPr/>
                </a:tc>
                <a:tc>
                  <a:txBody>
                    <a:bodyPr/>
                    <a:lstStyle/>
                    <a:p>
                      <a:pPr algn="l"/>
                      <a:r>
                        <a:rPr lang="en-US" sz="1200" b="0" dirty="0"/>
                        <a:t>P=0.62</a:t>
                      </a:r>
                    </a:p>
                  </a:txBody>
                  <a:tcPr/>
                </a:tc>
                <a:extLst>
                  <a:ext uri="{0D108BD9-81ED-4DB2-BD59-A6C34878D82A}">
                    <a16:rowId xmlns:a16="http://schemas.microsoft.com/office/drawing/2014/main" val="2049161560"/>
                  </a:ext>
                </a:extLst>
              </a:tr>
              <a:tr h="423657">
                <a:tc>
                  <a:txBody>
                    <a:bodyPr/>
                    <a:lstStyle/>
                    <a:p>
                      <a:pPr algn="l"/>
                      <a:r>
                        <a:rPr lang="en-US" sz="1200" b="1" dirty="0">
                          <a:solidFill>
                            <a:schemeClr val="bg1"/>
                          </a:solidFill>
                        </a:rPr>
                        <a:t>F+P+A</a:t>
                      </a:r>
                    </a:p>
                  </a:txBody>
                  <a:tcPr>
                    <a:solidFill>
                      <a:srgbClr val="00B050"/>
                    </a:solidFill>
                  </a:tcPr>
                </a:tc>
                <a:tc>
                  <a:txBody>
                    <a:bodyPr/>
                    <a:lstStyle/>
                    <a:p>
                      <a:pPr algn="l"/>
                      <a:r>
                        <a:rPr lang="en-US" sz="1200" b="0" dirty="0"/>
                        <a:t>54</a:t>
                      </a:r>
                    </a:p>
                  </a:txBody>
                  <a:tcPr/>
                </a:tc>
                <a:tc>
                  <a:txBody>
                    <a:bodyPr/>
                    <a:lstStyle/>
                    <a:p>
                      <a:pPr algn="l"/>
                      <a:r>
                        <a:rPr lang="en-US" sz="1200" b="0" dirty="0"/>
                        <a:t>35</a:t>
                      </a:r>
                    </a:p>
                  </a:txBody>
                  <a:tcPr/>
                </a:tc>
                <a:tc>
                  <a:txBody>
                    <a:bodyPr/>
                    <a:lstStyle/>
                    <a:p>
                      <a:pPr algn="l"/>
                      <a:r>
                        <a:rPr lang="en-US" sz="1200" b="1" dirty="0"/>
                        <a:t>8.1</a:t>
                      </a:r>
                    </a:p>
                    <a:p>
                      <a:pPr algn="l"/>
                      <a:r>
                        <a:rPr lang="en-US" sz="1200" b="0" dirty="0"/>
                        <a:t>(3.2, 10.7)</a:t>
                      </a:r>
                    </a:p>
                  </a:txBody>
                  <a:tcPr/>
                </a:tc>
                <a:tc>
                  <a:txBody>
                    <a:bodyPr/>
                    <a:lstStyle/>
                    <a:p>
                      <a:pPr algn="l"/>
                      <a:r>
                        <a:rPr lang="en-US" sz="1200" b="0" dirty="0"/>
                        <a:t>0.75</a:t>
                      </a:r>
                    </a:p>
                    <a:p>
                      <a:pPr algn="l"/>
                      <a:r>
                        <a:rPr lang="en-US" sz="1200" b="0" dirty="0"/>
                        <a:t>(0.47-1.20)</a:t>
                      </a:r>
                    </a:p>
                  </a:txBody>
                  <a:tcPr/>
                </a:tc>
                <a:tc>
                  <a:txBody>
                    <a:bodyPr/>
                    <a:lstStyle/>
                    <a:p>
                      <a:pPr algn="l"/>
                      <a:r>
                        <a:rPr lang="en-US" sz="1200" b="0" dirty="0"/>
                        <a:t>P=0.23</a:t>
                      </a:r>
                    </a:p>
                  </a:txBody>
                  <a:tcPr/>
                </a:tc>
                <a:extLst>
                  <a:ext uri="{0D108BD9-81ED-4DB2-BD59-A6C34878D82A}">
                    <a16:rowId xmlns:a16="http://schemas.microsoft.com/office/drawing/2014/main" val="2311778699"/>
                  </a:ext>
                </a:extLst>
              </a:tr>
            </a:tbl>
          </a:graphicData>
        </a:graphic>
      </p:graphicFrame>
      <p:sp>
        <p:nvSpPr>
          <p:cNvPr id="4" name="Rectangle 3">
            <a:extLst>
              <a:ext uri="{FF2B5EF4-FFF2-40B4-BE49-F238E27FC236}">
                <a16:creationId xmlns:a16="http://schemas.microsoft.com/office/drawing/2014/main" id="{4161F7C6-CB39-97F5-0D70-93F88299DA3F}"/>
              </a:ext>
            </a:extLst>
          </p:cNvPr>
          <p:cNvSpPr/>
          <p:nvPr/>
        </p:nvSpPr>
        <p:spPr>
          <a:xfrm>
            <a:off x="1371600" y="6604000"/>
            <a:ext cx="973365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0620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Dr </a:t>
            </a:r>
            <a:r>
              <a:rPr lang="en-US" sz="3200" dirty="0" err="1"/>
              <a:t>Kalinsky</a:t>
            </a:r>
            <a:r>
              <a:rPr lang="en-US" sz="3200" dirty="0"/>
              <a:t> — Disclosures</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407368" y="1340768"/>
          <a:ext cx="11449272" cy="4179009"/>
        </p:xfrm>
        <a:graphic>
          <a:graphicData uri="http://schemas.openxmlformats.org/drawingml/2006/table">
            <a:tbl>
              <a:tblPr firstRow="1" bandRow="1">
                <a:tableStyleId>{F2DE63D5-997A-4646-A377-4702673A728D}</a:tableStyleId>
              </a:tblPr>
              <a:tblGrid>
                <a:gridCol w="2376264">
                  <a:extLst>
                    <a:ext uri="{9D8B030D-6E8A-4147-A177-3AD203B41FA5}">
                      <a16:colId xmlns:a16="http://schemas.microsoft.com/office/drawing/2014/main" val="554462400"/>
                    </a:ext>
                  </a:extLst>
                </a:gridCol>
                <a:gridCol w="9073008">
                  <a:extLst>
                    <a:ext uri="{9D8B030D-6E8A-4147-A177-3AD203B41FA5}">
                      <a16:colId xmlns:a16="http://schemas.microsoft.com/office/drawing/2014/main" val="1695023928"/>
                    </a:ext>
                  </a:extLst>
                </a:gridCol>
              </a:tblGrid>
              <a:tr h="1442705">
                <a:tc>
                  <a:txBody>
                    <a:bodyPr/>
                    <a:lstStyle/>
                    <a:p>
                      <a:r>
                        <a:rPr lang="en-US" sz="1600" b="1" dirty="0">
                          <a:solidFill>
                            <a:schemeClr val="tx1"/>
                          </a:solidFill>
                        </a:rPr>
                        <a:t>Advisory Committee</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dirty="0">
                          <a:solidFill>
                            <a:schemeClr val="tx1"/>
                          </a:solidFill>
                        </a:rPr>
                        <a:t>D Pharma PLC, AstraZeneca Pharmaceuticals LP, Daiichi Sankyo Inc, Gilead Sciences Inc, Lilly, </a:t>
                      </a:r>
                      <a:r>
                        <a:rPr lang="en-US" sz="1600" b="0" dirty="0" err="1">
                          <a:solidFill>
                            <a:schemeClr val="tx1"/>
                          </a:solidFill>
                        </a:rPr>
                        <a:t>Menarini</a:t>
                      </a:r>
                      <a:r>
                        <a:rPr lang="en-US" sz="1600" b="0" dirty="0">
                          <a:solidFill>
                            <a:schemeClr val="tx1"/>
                          </a:solidFill>
                        </a:rPr>
                        <a:t> Silicon Biosystems, Merck, </a:t>
                      </a:r>
                      <a:r>
                        <a:rPr lang="en-US" sz="1600" b="0" dirty="0" err="1">
                          <a:solidFill>
                            <a:schemeClr val="tx1"/>
                          </a:solidFill>
                        </a:rPr>
                        <a:t>Mersana</a:t>
                      </a:r>
                      <a:r>
                        <a:rPr lang="en-US" sz="1600" b="0" dirty="0">
                          <a:solidFill>
                            <a:schemeClr val="tx1"/>
                          </a:solidFill>
                        </a:rPr>
                        <a:t> Therapeutics Inc, </a:t>
                      </a:r>
                      <a:r>
                        <a:rPr lang="en-US" sz="1600" b="0" dirty="0" err="1">
                          <a:solidFill>
                            <a:schemeClr val="tx1"/>
                          </a:solidFill>
                        </a:rPr>
                        <a:t>Myovant</a:t>
                      </a:r>
                      <a:r>
                        <a:rPr lang="en-US" sz="1600" b="0" dirty="0">
                          <a:solidFill>
                            <a:schemeClr val="tx1"/>
                          </a:solidFill>
                        </a:rPr>
                        <a:t> Sciences, Novartis, </a:t>
                      </a:r>
                      <a:r>
                        <a:rPr lang="en-US" sz="1600" b="0" dirty="0" err="1">
                          <a:solidFill>
                            <a:schemeClr val="tx1"/>
                          </a:solidFill>
                        </a:rPr>
                        <a:t>OncoSec</a:t>
                      </a:r>
                      <a:r>
                        <a:rPr lang="en-US" sz="1600" b="0" dirty="0">
                          <a:solidFill>
                            <a:schemeClr val="tx1"/>
                          </a:solidFill>
                        </a:rPr>
                        <a:t> Medical, Pfizer Inc, Puma Biotechnology Inc, </a:t>
                      </a:r>
                      <a:r>
                        <a:rPr lang="en-US" sz="1600" b="0" dirty="0" err="1">
                          <a:solidFill>
                            <a:schemeClr val="tx1"/>
                          </a:solidFill>
                        </a:rPr>
                        <a:t>Seagen</a:t>
                      </a:r>
                      <a:r>
                        <a:rPr lang="en-US" sz="1600" b="0" dirty="0">
                          <a:solidFill>
                            <a:schemeClr val="tx1"/>
                          </a:solidFill>
                        </a:rPr>
                        <a:t> Inc, Takeda </a:t>
                      </a:r>
                      <a:r>
                        <a:rPr lang="en-US" sz="1600" b="0" dirty="0" err="1">
                          <a:solidFill>
                            <a:schemeClr val="tx1"/>
                          </a:solidFill>
                        </a:rPr>
                        <a:t>Phamraceuticals</a:t>
                      </a:r>
                      <a:r>
                        <a:rPr lang="en-US" sz="1600" b="0" dirty="0">
                          <a:solidFill>
                            <a:schemeClr val="tx1"/>
                          </a:solidFill>
                        </a:rPr>
                        <a:t> USA Inc</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1293599">
                <a:tc>
                  <a:txBody>
                    <a:bodyPr/>
                    <a:lstStyle/>
                    <a:p>
                      <a:r>
                        <a:rPr lang="en-US" sz="1600" b="1" dirty="0">
                          <a:solidFill>
                            <a:schemeClr val="tx1"/>
                          </a:solidFill>
                        </a:rPr>
                        <a:t>Contracted Research</a:t>
                      </a:r>
                      <a:endParaRPr lang="en-US" sz="16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err="1">
                          <a:solidFill>
                            <a:schemeClr val="tx1"/>
                          </a:solidFill>
                        </a:rPr>
                        <a:t>Ascentage</a:t>
                      </a:r>
                      <a:r>
                        <a:rPr lang="en-US" sz="1600" dirty="0">
                          <a:solidFill>
                            <a:schemeClr val="tx1"/>
                          </a:solidFill>
                        </a:rPr>
                        <a:t> Pharma, AstraZeneca Pharmaceuticals LP, Daiichi Sankyo Inc, Genentech, a member of the Roche Group, Lilly, Novartis</a:t>
                      </a:r>
                      <a:endParaRPr lang="en-US" sz="16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1442705">
                <a:tc>
                  <a:txBody>
                    <a:bodyPr/>
                    <a:lstStyle/>
                    <a:p>
                      <a:r>
                        <a:rPr lang="en-US" sz="16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b="0" kern="1200" dirty="0">
                          <a:solidFill>
                            <a:schemeClr val="tx1"/>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6953984"/>
                  </a:ext>
                </a:extLst>
              </a:tr>
            </a:tbl>
          </a:graphicData>
        </a:graphic>
      </p:graphicFrame>
    </p:spTree>
    <p:custDataLst>
      <p:tags r:id="rId1"/>
    </p:custDataLst>
    <p:extLst>
      <p:ext uri="{BB962C8B-B14F-4D97-AF65-F5344CB8AC3E}">
        <p14:creationId xmlns:p14="http://schemas.microsoft.com/office/powerpoint/2010/main" val="2627608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12192000" cy="1138965"/>
          </a:xfrm>
        </p:spPr>
        <p:txBody>
          <a:bodyPr>
            <a:normAutofit/>
          </a:bodyPr>
          <a:lstStyle/>
          <a:p>
            <a:pPr algn="ctr"/>
            <a:r>
              <a:rPr lang="en-US" sz="3200" b="1" dirty="0">
                <a:latin typeface="Arial" panose="020B0604020202020204" pitchFamily="34" charset="0"/>
                <a:cs typeface="Arial" panose="020B0604020202020204" pitchFamily="34" charset="0"/>
              </a:rPr>
              <a:t>BYLieve: A Phase 2, Open-Label, 3-Cohort,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Noncomparative Trial</a:t>
            </a:r>
          </a:p>
        </p:txBody>
      </p:sp>
      <p:pic>
        <p:nvPicPr>
          <p:cNvPr id="1026"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b="11327"/>
          <a:stretch/>
        </p:blipFill>
        <p:spPr bwMode="auto">
          <a:xfrm>
            <a:off x="228600" y="1435946"/>
            <a:ext cx="11861800" cy="464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3F699108-5BA3-4EDC-9C8A-9412D446CA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61601" y="550287"/>
            <a:ext cx="1828799" cy="72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C3CC914-1FD5-D5B0-32D9-F2096BAFAA49}"/>
              </a:ext>
            </a:extLst>
          </p:cNvPr>
          <p:cNvSpPr txBox="1">
            <a:spLocks noGrp="1"/>
          </p:cNvSpPr>
          <p:nvPr>
            <p:ph idx="1"/>
          </p:nvPr>
        </p:nvSpPr>
        <p:spPr>
          <a:xfrm>
            <a:off x="838200" y="2261562"/>
            <a:ext cx="10515600" cy="4351338"/>
          </a:xfrm>
          <a:prstGeom prst="rect">
            <a:avLst/>
          </a:prstGeom>
          <a:noFill/>
        </p:spPr>
        <p:txBody>
          <a:bodyPr wrap="square" anchor="b">
            <a:spAutoFit/>
          </a:bodyPr>
          <a:lstStyle/>
          <a:p>
            <a:pPr algn="ctr" defTabSz="1219170" fontAlgn="base">
              <a:spcBef>
                <a:spcPct val="0"/>
              </a:spcBef>
              <a:spcAft>
                <a:spcPct val="0"/>
              </a:spcAft>
              <a:defRPr/>
            </a:pPr>
            <a:r>
              <a:rPr lang="fr-FR" sz="1600" dirty="0">
                <a:solidFill>
                  <a:srgbClr val="141414"/>
                </a:solidFill>
                <a:latin typeface="Arial" charset="0"/>
                <a:ea typeface="ＭＳ Ｐゴシック" charset="0"/>
              </a:rPr>
              <a:t>Rugo HS, et al. Lancet </a:t>
            </a:r>
            <a:r>
              <a:rPr lang="fr-FR" sz="1600" dirty="0" err="1">
                <a:solidFill>
                  <a:srgbClr val="141414"/>
                </a:solidFill>
                <a:latin typeface="Arial" charset="0"/>
                <a:ea typeface="ＭＳ Ｐゴシック" charset="0"/>
              </a:rPr>
              <a:t>Oncol</a:t>
            </a:r>
            <a:r>
              <a:rPr lang="fr-FR" sz="1600" dirty="0">
                <a:solidFill>
                  <a:srgbClr val="141414"/>
                </a:solidFill>
                <a:latin typeface="Arial" charset="0"/>
                <a:ea typeface="ＭＳ Ｐゴシック" charset="0"/>
              </a:rPr>
              <a:t>. 2021;22:489-498; </a:t>
            </a:r>
            <a:r>
              <a:rPr lang="es-ES" sz="1600" dirty="0">
                <a:solidFill>
                  <a:srgbClr val="141414"/>
                </a:solidFill>
                <a:latin typeface="Arial" charset="0"/>
                <a:ea typeface="ＭＳ Ｐゴシック" charset="0"/>
              </a:rPr>
              <a:t>Rugo HS, et al. ASCO 2020. Abstract 1006</a:t>
            </a:r>
            <a:r>
              <a:rPr lang="es-ES" sz="1600"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1424161552"/>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544-743C-443D-AE0E-25F41CF2A945}"/>
              </a:ext>
            </a:extLst>
          </p:cNvPr>
          <p:cNvSpPr>
            <a:spLocks noGrp="1"/>
          </p:cNvSpPr>
          <p:nvPr>
            <p:ph type="title"/>
          </p:nvPr>
        </p:nvSpPr>
        <p:spPr>
          <a:xfrm>
            <a:off x="609759" y="238127"/>
            <a:ext cx="10872445" cy="1103313"/>
          </a:xfrm>
        </p:spPr>
        <p:txBody>
          <a:bodyPr anchor="t"/>
          <a:lstStyle/>
          <a:p>
            <a:pPr algn="ctr"/>
            <a:r>
              <a:rPr lang="en-US" sz="3200" dirty="0">
                <a:latin typeface="Arial" panose="020B0604020202020204" pitchFamily="34" charset="0"/>
                <a:cs typeface="Arial" panose="020B0604020202020204" pitchFamily="34" charset="0"/>
              </a:rPr>
              <a:t>BYLieve Study of Alpelisib After CDK4/6i: Efficacy</a:t>
            </a:r>
          </a:p>
        </p:txBody>
      </p:sp>
      <p:sp>
        <p:nvSpPr>
          <p:cNvPr id="8" name="Text Box 15">
            <a:extLst>
              <a:ext uri="{FF2B5EF4-FFF2-40B4-BE49-F238E27FC236}">
                <a16:creationId xmlns:a16="http://schemas.microsoft.com/office/drawing/2014/main" id="{B67BE6F1-D772-46C8-964C-E8208E292899}"/>
              </a:ext>
            </a:extLst>
          </p:cNvPr>
          <p:cNvSpPr txBox="1">
            <a:spLocks noChangeArrowheads="1"/>
          </p:cNvSpPr>
          <p:nvPr/>
        </p:nvSpPr>
        <p:spPr bwMode="auto">
          <a:xfrm>
            <a:off x="408064" y="6508651"/>
            <a:ext cx="7853362" cy="307777"/>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a. Rugo HR, et al. ASCO 2020. Abstract 1040; b. Rugo HR, et al. SABCS 2020. Abstract PD2-07.</a:t>
            </a:r>
            <a:endParaRPr kumimoji="0" lang="en-US" altLang="en-US" sz="1400" b="0" i="0" u="none" strike="noStrike" kern="1200" cap="none" spc="0" normalizeH="0" baseline="0" noProof="0" dirty="0">
              <a:ln>
                <a:noFill/>
              </a:ln>
              <a:solidFill>
                <a:srgbClr val="455560"/>
              </a:solidFill>
              <a:effectLst/>
              <a:uLnTx/>
              <a:uFillTx/>
              <a:latin typeface="Calibri" panose="020F0502020204030204"/>
              <a:ea typeface="+mn-ea"/>
              <a:cs typeface="Arial" panose="020B0604020202020204" pitchFamily="34" charset="0"/>
            </a:endParaRPr>
          </a:p>
        </p:txBody>
      </p:sp>
      <p:graphicFrame>
        <p:nvGraphicFramePr>
          <p:cNvPr id="12" name="Table 22">
            <a:extLst>
              <a:ext uri="{FF2B5EF4-FFF2-40B4-BE49-F238E27FC236}">
                <a16:creationId xmlns:a16="http://schemas.microsoft.com/office/drawing/2014/main" id="{DE308A63-F565-BE4F-B9C3-B37BE5B68E7E}"/>
              </a:ext>
            </a:extLst>
          </p:cNvPr>
          <p:cNvGraphicFramePr>
            <a:graphicFrameLocks noGrp="1"/>
          </p:cNvGraphicFramePr>
          <p:nvPr/>
        </p:nvGraphicFramePr>
        <p:xfrm>
          <a:off x="657726" y="1510730"/>
          <a:ext cx="6450484" cy="4297680"/>
        </p:xfrm>
        <a:graphic>
          <a:graphicData uri="http://schemas.openxmlformats.org/drawingml/2006/table">
            <a:tbl>
              <a:tblPr firstRow="1" bandRow="1">
                <a:tableStyleId>{2D5ABB26-0587-4C30-8999-92F81FD0307C}</a:tableStyleId>
              </a:tblPr>
              <a:tblGrid>
                <a:gridCol w="2743102">
                  <a:extLst>
                    <a:ext uri="{9D8B030D-6E8A-4147-A177-3AD203B41FA5}">
                      <a16:colId xmlns:a16="http://schemas.microsoft.com/office/drawing/2014/main" val="2958944728"/>
                    </a:ext>
                  </a:extLst>
                </a:gridCol>
                <a:gridCol w="1853691">
                  <a:extLst>
                    <a:ext uri="{9D8B030D-6E8A-4147-A177-3AD203B41FA5}">
                      <a16:colId xmlns:a16="http://schemas.microsoft.com/office/drawing/2014/main" val="3967607145"/>
                    </a:ext>
                  </a:extLst>
                </a:gridCol>
                <a:gridCol w="1853691">
                  <a:extLst>
                    <a:ext uri="{9D8B030D-6E8A-4147-A177-3AD203B41FA5}">
                      <a16:colId xmlns:a16="http://schemas.microsoft.com/office/drawing/2014/main" val="230839175"/>
                    </a:ext>
                  </a:extLst>
                </a:gridCol>
              </a:tblGrid>
              <a:tr h="40837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Endpoint</a:t>
                      </a:r>
                    </a:p>
                  </a:txBody>
                  <a:tcPr anchor="b">
                    <a:lnB w="1905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2400" b="1" dirty="0">
                          <a:solidFill>
                            <a:schemeClr val="bg1"/>
                          </a:solidFill>
                        </a:rPr>
                        <a:t>BYLieve Trial</a:t>
                      </a:r>
                      <a:r>
                        <a:rPr lang="en-US" sz="2400" b="1" baseline="30000" dirty="0">
                          <a:solidFill>
                            <a:schemeClr val="bg1"/>
                          </a:solidFill>
                        </a:rPr>
                        <a:t>a,b</a:t>
                      </a:r>
                      <a:endParaRPr lang="en-US" sz="2400" b="1" dirty="0">
                        <a:solidFill>
                          <a:schemeClr val="bg1"/>
                        </a:solidFill>
                      </a:endParaRPr>
                    </a:p>
                  </a:txBody>
                  <a:tcPr anchor="b">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147445"/>
                  </a:ext>
                </a:extLst>
              </a:tr>
              <a:tr h="73507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bg1"/>
                          </a:solidFill>
                        </a:rPr>
                        <a:t>Cohort A</a:t>
                      </a:r>
                      <a:r>
                        <a:rPr lang="en-US" sz="2400" b="1" baseline="30000" dirty="0">
                          <a:solidFill>
                            <a:schemeClr val="bg1"/>
                          </a:solidFill>
                        </a:rPr>
                        <a:t>a</a:t>
                      </a:r>
                    </a:p>
                    <a:p>
                      <a:pPr algn="ctr"/>
                      <a:r>
                        <a:rPr lang="en-US" sz="2400" b="1" baseline="30000" dirty="0">
                          <a:solidFill>
                            <a:schemeClr val="bg1"/>
                          </a:solidFill>
                        </a:rPr>
                        <a:t>Prior AI</a:t>
                      </a:r>
                      <a:endParaRPr lang="en-US" sz="2400" b="1" dirty="0">
                        <a:solidFill>
                          <a:schemeClr val="bg1"/>
                        </a:solidFill>
                      </a:endParaRP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dirty="0">
                          <a:solidFill>
                            <a:schemeClr val="bg1"/>
                          </a:solidFill>
                        </a:rPr>
                        <a:t>Cohort B</a:t>
                      </a:r>
                      <a:r>
                        <a:rPr lang="en-US" sz="2400" b="1" baseline="30000" dirty="0">
                          <a:solidFill>
                            <a:schemeClr val="bg1"/>
                          </a:solidFill>
                        </a:rPr>
                        <a:t>b</a:t>
                      </a:r>
                    </a:p>
                    <a:p>
                      <a:pPr algn="ctr"/>
                      <a:r>
                        <a:rPr lang="en-US" sz="2400" b="1" baseline="30000" dirty="0">
                          <a:solidFill>
                            <a:schemeClr val="bg1"/>
                          </a:solidFill>
                        </a:rPr>
                        <a:t>Prior FULV</a:t>
                      </a:r>
                      <a:endParaRPr lang="en-US" sz="2400" b="1" dirty="0">
                        <a:solidFill>
                          <a:schemeClr val="bg1"/>
                        </a:solidFill>
                      </a:endParaRP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570691759"/>
                  </a:ext>
                </a:extLst>
              </a:tr>
              <a:tr h="408376">
                <a:tc>
                  <a:txBody>
                    <a:bodyPr/>
                    <a:lstStyle/>
                    <a:p>
                      <a:r>
                        <a:rPr lang="en-US" sz="2400" dirty="0">
                          <a:solidFill>
                            <a:schemeClr val="tx1"/>
                          </a:solidFill>
                        </a:rPr>
                        <a:t>N</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400" dirty="0">
                          <a:solidFill>
                            <a:schemeClr val="tx1"/>
                          </a:solidFill>
                        </a:rPr>
                        <a:t>121</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400" dirty="0">
                          <a:solidFill>
                            <a:schemeClr val="tx1"/>
                          </a:solidFill>
                        </a:rPr>
                        <a:t>115</a:t>
                      </a:r>
                    </a:p>
                  </a:txBody>
                  <a:tcPr anchor="ctr">
                    <a:lnT w="1905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531532606"/>
                  </a:ext>
                </a:extLst>
              </a:tr>
              <a:tr h="735078">
                <a:tc>
                  <a:txBody>
                    <a:bodyPr/>
                    <a:lstStyle/>
                    <a:p>
                      <a:r>
                        <a:rPr lang="en-US" sz="2400" dirty="0">
                          <a:solidFill>
                            <a:schemeClr val="tx1"/>
                          </a:solidFill>
                        </a:rPr>
                        <a:t>Alive, no PD @ 6 mo</a:t>
                      </a:r>
                    </a:p>
                  </a:txBody>
                  <a:tcPr anchor="ctr"/>
                </a:tc>
                <a:tc>
                  <a:txBody>
                    <a:bodyPr/>
                    <a:lstStyle/>
                    <a:p>
                      <a:pPr algn="ctr"/>
                      <a:r>
                        <a:rPr lang="en-US" sz="2400" dirty="0">
                          <a:solidFill>
                            <a:schemeClr val="tx1"/>
                          </a:solidFill>
                        </a:rPr>
                        <a:t>50.4%</a:t>
                      </a:r>
                    </a:p>
                    <a:p>
                      <a:pPr algn="ctr"/>
                      <a:r>
                        <a:rPr lang="en-US" sz="2400" dirty="0">
                          <a:solidFill>
                            <a:schemeClr val="tx1"/>
                          </a:solidFill>
                        </a:rPr>
                        <a:t>met endpoint</a:t>
                      </a:r>
                    </a:p>
                  </a:txBody>
                  <a:tcPr anchor="ctr"/>
                </a:tc>
                <a:tc>
                  <a:txBody>
                    <a:bodyPr/>
                    <a:lstStyle/>
                    <a:p>
                      <a:pPr algn="ctr"/>
                      <a:r>
                        <a:rPr lang="en-US" sz="2400" dirty="0">
                          <a:solidFill>
                            <a:schemeClr val="tx1"/>
                          </a:solidFill>
                        </a:rPr>
                        <a:t>46.1%</a:t>
                      </a:r>
                    </a:p>
                    <a:p>
                      <a:pPr marL="0" marR="0" lvl="0" indent="0" algn="ctr" defTabSz="914332" rtl="0" eaLnBrk="1" fontAlgn="auto" latinLnBrk="0" hangingPunct="1">
                        <a:lnSpc>
                          <a:spcPct val="100000"/>
                        </a:lnSpc>
                        <a:spcBef>
                          <a:spcPts val="0"/>
                        </a:spcBef>
                        <a:spcAft>
                          <a:spcPts val="0"/>
                        </a:spcAft>
                        <a:buClrTx/>
                        <a:buSzTx/>
                        <a:buFontTx/>
                        <a:buNone/>
                        <a:tabLst/>
                        <a:defRPr/>
                      </a:pPr>
                      <a:r>
                        <a:rPr lang="en-US" sz="2400" dirty="0">
                          <a:solidFill>
                            <a:schemeClr val="tx1"/>
                          </a:solidFill>
                        </a:rPr>
                        <a:t>met endpoint</a:t>
                      </a:r>
                    </a:p>
                  </a:txBody>
                  <a:tcPr anchor="ctr"/>
                </a:tc>
                <a:extLst>
                  <a:ext uri="{0D108BD9-81ED-4DB2-BD59-A6C34878D82A}">
                    <a16:rowId xmlns:a16="http://schemas.microsoft.com/office/drawing/2014/main" val="1158028675"/>
                  </a:ext>
                </a:extLst>
              </a:tr>
              <a:tr h="408376">
                <a:tc>
                  <a:txBody>
                    <a:bodyPr/>
                    <a:lstStyle/>
                    <a:p>
                      <a:r>
                        <a:rPr lang="en-US" sz="2400" dirty="0"/>
                        <a:t>Median PFS (mo)</a:t>
                      </a:r>
                    </a:p>
                  </a:txBody>
                  <a:tcPr anchor="ctr">
                    <a:solidFill>
                      <a:schemeClr val="bg2"/>
                    </a:solidFill>
                  </a:tcPr>
                </a:tc>
                <a:tc>
                  <a:txBody>
                    <a:bodyPr/>
                    <a:lstStyle/>
                    <a:p>
                      <a:pPr algn="ctr"/>
                      <a:r>
                        <a:rPr lang="en-US" sz="2400" dirty="0">
                          <a:solidFill>
                            <a:schemeClr val="tx1"/>
                          </a:solidFill>
                        </a:rPr>
                        <a:t>7.3 mo</a:t>
                      </a:r>
                    </a:p>
                  </a:txBody>
                  <a:tcPr anchor="ctr">
                    <a:solidFill>
                      <a:schemeClr val="bg2"/>
                    </a:solidFill>
                  </a:tcPr>
                </a:tc>
                <a:tc>
                  <a:txBody>
                    <a:bodyPr/>
                    <a:lstStyle/>
                    <a:p>
                      <a:pPr algn="ctr"/>
                      <a:r>
                        <a:rPr lang="en-US" sz="2400" dirty="0">
                          <a:solidFill>
                            <a:schemeClr val="tx1"/>
                          </a:solidFill>
                        </a:rPr>
                        <a:t>5.7 mo</a:t>
                      </a:r>
                    </a:p>
                  </a:txBody>
                  <a:tcPr anchor="ctr">
                    <a:solidFill>
                      <a:schemeClr val="bg2"/>
                    </a:solidFill>
                  </a:tcPr>
                </a:tc>
                <a:extLst>
                  <a:ext uri="{0D108BD9-81ED-4DB2-BD59-A6C34878D82A}">
                    <a16:rowId xmlns:a16="http://schemas.microsoft.com/office/drawing/2014/main" val="1623057856"/>
                  </a:ext>
                </a:extLst>
              </a:tr>
              <a:tr h="408376">
                <a:tc>
                  <a:txBody>
                    <a:bodyPr/>
                    <a:lstStyle/>
                    <a:p>
                      <a:r>
                        <a:rPr lang="en-US" sz="2400" dirty="0">
                          <a:solidFill>
                            <a:schemeClr val="tx1"/>
                          </a:solidFill>
                        </a:rPr>
                        <a:t>ORR</a:t>
                      </a:r>
                    </a:p>
                  </a:txBody>
                  <a:tcPr anchor="ctr"/>
                </a:tc>
                <a:tc>
                  <a:txBody>
                    <a:bodyPr/>
                    <a:lstStyle/>
                    <a:p>
                      <a:pPr algn="ctr"/>
                      <a:r>
                        <a:rPr lang="en-US" sz="2400" dirty="0">
                          <a:solidFill>
                            <a:schemeClr val="tx1"/>
                          </a:solidFill>
                        </a:rPr>
                        <a:t>21.0%</a:t>
                      </a:r>
                    </a:p>
                  </a:txBody>
                  <a:tcPr anchor="ctr"/>
                </a:tc>
                <a:tc>
                  <a:txBody>
                    <a:bodyPr/>
                    <a:lstStyle/>
                    <a:p>
                      <a:pPr algn="ctr"/>
                      <a:r>
                        <a:rPr lang="en-US" sz="2400" dirty="0">
                          <a:solidFill>
                            <a:schemeClr val="tx1"/>
                          </a:solidFill>
                        </a:rPr>
                        <a:t>17.8%</a:t>
                      </a:r>
                    </a:p>
                  </a:txBody>
                  <a:tcPr anchor="ctr"/>
                </a:tc>
                <a:extLst>
                  <a:ext uri="{0D108BD9-81ED-4DB2-BD59-A6C34878D82A}">
                    <a16:rowId xmlns:a16="http://schemas.microsoft.com/office/drawing/2014/main" val="399306505"/>
                  </a:ext>
                </a:extLst>
              </a:tr>
              <a:tr h="408376">
                <a:tc>
                  <a:txBody>
                    <a:bodyPr/>
                    <a:lstStyle/>
                    <a:p>
                      <a:r>
                        <a:rPr lang="en-US" sz="2400" dirty="0">
                          <a:solidFill>
                            <a:schemeClr val="tx1"/>
                          </a:solidFill>
                        </a:rPr>
                        <a:t>CBR</a:t>
                      </a:r>
                    </a:p>
                  </a:txBody>
                  <a:tcPr anchor="ctr">
                    <a:solidFill>
                      <a:schemeClr val="bg2"/>
                    </a:solidFill>
                  </a:tcPr>
                </a:tc>
                <a:tc>
                  <a:txBody>
                    <a:bodyPr/>
                    <a:lstStyle/>
                    <a:p>
                      <a:pPr algn="ctr"/>
                      <a:r>
                        <a:rPr lang="en-US" sz="2400" dirty="0">
                          <a:solidFill>
                            <a:schemeClr val="tx1"/>
                          </a:solidFill>
                        </a:rPr>
                        <a:t>42.0%</a:t>
                      </a:r>
                    </a:p>
                  </a:txBody>
                  <a:tcPr anchor="ctr">
                    <a:solidFill>
                      <a:schemeClr val="bg2"/>
                    </a:solidFill>
                  </a:tcPr>
                </a:tc>
                <a:tc>
                  <a:txBody>
                    <a:bodyPr/>
                    <a:lstStyle/>
                    <a:p>
                      <a:pPr algn="ctr"/>
                      <a:r>
                        <a:rPr lang="en-US" sz="2400" dirty="0">
                          <a:solidFill>
                            <a:schemeClr val="tx1"/>
                          </a:solidFill>
                        </a:rPr>
                        <a:t>31.7%</a:t>
                      </a:r>
                    </a:p>
                  </a:txBody>
                  <a:tcPr anchor="ctr">
                    <a:solidFill>
                      <a:schemeClr val="bg2"/>
                    </a:solidFill>
                  </a:tcPr>
                </a:tc>
                <a:extLst>
                  <a:ext uri="{0D108BD9-81ED-4DB2-BD59-A6C34878D82A}">
                    <a16:rowId xmlns:a16="http://schemas.microsoft.com/office/drawing/2014/main" val="221541126"/>
                  </a:ext>
                </a:extLst>
              </a:tr>
            </a:tbl>
          </a:graphicData>
        </a:graphic>
      </p:graphicFrame>
      <p:pic>
        <p:nvPicPr>
          <p:cNvPr id="14" name="Picture 13">
            <a:extLst>
              <a:ext uri="{FF2B5EF4-FFF2-40B4-BE49-F238E27FC236}">
                <a16:creationId xmlns:a16="http://schemas.microsoft.com/office/drawing/2014/main" id="{6B01A186-1447-A144-98BC-7FA4106BEA32}"/>
              </a:ext>
            </a:extLst>
          </p:cNvPr>
          <p:cNvPicPr>
            <a:picLocks noChangeAspect="1"/>
          </p:cNvPicPr>
          <p:nvPr/>
        </p:nvPicPr>
        <p:blipFill rotWithShape="1">
          <a:blip r:embed="rId3"/>
          <a:srcRect l="50016"/>
          <a:stretch/>
        </p:blipFill>
        <p:spPr>
          <a:xfrm>
            <a:off x="7322907" y="3728104"/>
            <a:ext cx="4707183" cy="2990196"/>
          </a:xfrm>
          <a:prstGeom prst="rect">
            <a:avLst/>
          </a:prstGeom>
        </p:spPr>
      </p:pic>
      <p:pic>
        <p:nvPicPr>
          <p:cNvPr id="16" name="Picture 15">
            <a:extLst>
              <a:ext uri="{FF2B5EF4-FFF2-40B4-BE49-F238E27FC236}">
                <a16:creationId xmlns:a16="http://schemas.microsoft.com/office/drawing/2014/main" id="{9CCDE6B2-B7F9-7D4D-9991-8D125EDE0012}"/>
              </a:ext>
            </a:extLst>
          </p:cNvPr>
          <p:cNvPicPr>
            <a:picLocks noChangeAspect="1"/>
          </p:cNvPicPr>
          <p:nvPr/>
        </p:nvPicPr>
        <p:blipFill rotWithShape="1">
          <a:blip r:embed="rId3"/>
          <a:srcRect r="49695"/>
          <a:stretch/>
        </p:blipFill>
        <p:spPr>
          <a:xfrm>
            <a:off x="7389233" y="984288"/>
            <a:ext cx="4574529" cy="2887354"/>
          </a:xfrm>
          <a:prstGeom prst="rect">
            <a:avLst/>
          </a:prstGeom>
        </p:spPr>
      </p:pic>
    </p:spTree>
    <p:extLst>
      <p:ext uri="{BB962C8B-B14F-4D97-AF65-F5344CB8AC3E}">
        <p14:creationId xmlns:p14="http://schemas.microsoft.com/office/powerpoint/2010/main" val="18591278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544-743C-443D-AE0E-25F41CF2A945}"/>
              </a:ext>
            </a:extLst>
          </p:cNvPr>
          <p:cNvSpPr>
            <a:spLocks noGrp="1"/>
          </p:cNvSpPr>
          <p:nvPr>
            <p:ph type="title"/>
          </p:nvPr>
        </p:nvSpPr>
        <p:spPr>
          <a:xfrm>
            <a:off x="475022" y="318859"/>
            <a:ext cx="11365992" cy="868680"/>
          </a:xfrm>
        </p:spPr>
        <p:txBody>
          <a:bodyPr anchor="t"/>
          <a:lstStyle/>
          <a:p>
            <a:r>
              <a:rPr lang="en-US" sz="3200" dirty="0">
                <a:latin typeface="Arial" panose="020B0604020202020204" pitchFamily="34" charset="0"/>
                <a:cs typeface="Arial" panose="020B0604020202020204" pitchFamily="34" charset="0"/>
              </a:rPr>
              <a:t>Summary of Selected Outcomes: BYLieve And SOLAR-1</a:t>
            </a:r>
          </a:p>
        </p:txBody>
      </p:sp>
      <p:graphicFrame>
        <p:nvGraphicFramePr>
          <p:cNvPr id="9" name="Table 22">
            <a:extLst>
              <a:ext uri="{FF2B5EF4-FFF2-40B4-BE49-F238E27FC236}">
                <a16:creationId xmlns:a16="http://schemas.microsoft.com/office/drawing/2014/main" id="{1A333D75-8BE8-1B44-8AAB-1F04A30844B5}"/>
              </a:ext>
            </a:extLst>
          </p:cNvPr>
          <p:cNvGraphicFramePr>
            <a:graphicFrameLocks noGrp="1"/>
          </p:cNvGraphicFramePr>
          <p:nvPr/>
        </p:nvGraphicFramePr>
        <p:xfrm>
          <a:off x="887961" y="1341439"/>
          <a:ext cx="10215469" cy="4623931"/>
        </p:xfrm>
        <a:graphic>
          <a:graphicData uri="http://schemas.openxmlformats.org/drawingml/2006/table">
            <a:tbl>
              <a:tblPr firstRow="1" bandRow="1">
                <a:tableStyleId>{2D5ABB26-0587-4C30-8999-92F81FD0307C}</a:tableStyleId>
              </a:tblPr>
              <a:tblGrid>
                <a:gridCol w="3059889">
                  <a:extLst>
                    <a:ext uri="{9D8B030D-6E8A-4147-A177-3AD203B41FA5}">
                      <a16:colId xmlns:a16="http://schemas.microsoft.com/office/drawing/2014/main" val="2958944728"/>
                    </a:ext>
                  </a:extLst>
                </a:gridCol>
                <a:gridCol w="1788895">
                  <a:extLst>
                    <a:ext uri="{9D8B030D-6E8A-4147-A177-3AD203B41FA5}">
                      <a16:colId xmlns:a16="http://schemas.microsoft.com/office/drawing/2014/main" val="100722637"/>
                    </a:ext>
                  </a:extLst>
                </a:gridCol>
                <a:gridCol w="1788895">
                  <a:extLst>
                    <a:ext uri="{9D8B030D-6E8A-4147-A177-3AD203B41FA5}">
                      <a16:colId xmlns:a16="http://schemas.microsoft.com/office/drawing/2014/main" val="2424772089"/>
                    </a:ext>
                  </a:extLst>
                </a:gridCol>
                <a:gridCol w="1788895">
                  <a:extLst>
                    <a:ext uri="{9D8B030D-6E8A-4147-A177-3AD203B41FA5}">
                      <a16:colId xmlns:a16="http://schemas.microsoft.com/office/drawing/2014/main" val="3967607145"/>
                    </a:ext>
                  </a:extLst>
                </a:gridCol>
                <a:gridCol w="1788895">
                  <a:extLst>
                    <a:ext uri="{9D8B030D-6E8A-4147-A177-3AD203B41FA5}">
                      <a16:colId xmlns:a16="http://schemas.microsoft.com/office/drawing/2014/main" val="230839175"/>
                    </a:ext>
                  </a:extLst>
                </a:gridCol>
              </a:tblGrid>
              <a:tr h="59839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rPr>
                        <a:t>Endpoint</a:t>
                      </a:r>
                    </a:p>
                  </a:txBody>
                  <a:tcPr anchor="b">
                    <a:lnB w="1905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1800" b="1" dirty="0">
                          <a:solidFill>
                            <a:schemeClr val="bg1"/>
                          </a:solidFill>
                        </a:rPr>
                        <a:t>SOLAR-1 Trial Prior CDKi</a:t>
                      </a:r>
                      <a:r>
                        <a:rPr lang="en-US" sz="1800" b="1" baseline="30000" dirty="0">
                          <a:solidFill>
                            <a:schemeClr val="bg1"/>
                          </a:solidFill>
                        </a:rPr>
                        <a:t>a</a:t>
                      </a:r>
                    </a:p>
                  </a:txBody>
                  <a:tcPr anchor="b">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800" b="1" dirty="0">
                          <a:solidFill>
                            <a:schemeClr val="bg1"/>
                          </a:solidFill>
                        </a:rPr>
                        <a:t>BYLieve Trial</a:t>
                      </a:r>
                      <a:r>
                        <a:rPr lang="en-US" sz="1800" b="1" baseline="30000" dirty="0">
                          <a:solidFill>
                            <a:schemeClr val="bg1"/>
                          </a:solidFill>
                        </a:rPr>
                        <a:t>b,c</a:t>
                      </a:r>
                      <a:endParaRPr lang="en-US" sz="1800" b="1" dirty="0">
                        <a:solidFill>
                          <a:schemeClr val="bg1"/>
                        </a:solidFill>
                      </a:endParaRPr>
                    </a:p>
                  </a:txBody>
                  <a:tcPr anchor="b">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147445"/>
                  </a:ext>
                </a:extLst>
              </a:tr>
              <a:tr h="10335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b="1" dirty="0">
                          <a:solidFill>
                            <a:schemeClr val="bg1"/>
                          </a:solidFill>
                        </a:rPr>
                        <a:t>FULV</a:t>
                      </a:r>
                    </a:p>
                    <a:p>
                      <a:pPr algn="ctr"/>
                      <a:r>
                        <a:rPr lang="en-US" sz="2200" b="1" dirty="0">
                          <a:solidFill>
                            <a:schemeClr val="bg1"/>
                          </a:solidFill>
                        </a:rPr>
                        <a:t>+ PBO</a:t>
                      </a: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pPr algn="ctr"/>
                      <a:r>
                        <a:rPr lang="en-US" sz="2200" b="1" dirty="0">
                          <a:solidFill>
                            <a:schemeClr val="bg1"/>
                          </a:solidFill>
                        </a:rPr>
                        <a:t>FULV + Alpelisib</a:t>
                      </a: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pPr algn="ctr"/>
                      <a:r>
                        <a:rPr lang="en-US" sz="2200" b="1" dirty="0">
                          <a:solidFill>
                            <a:schemeClr val="bg1"/>
                          </a:solidFill>
                        </a:rPr>
                        <a:t>Cohort A</a:t>
                      </a:r>
                      <a:r>
                        <a:rPr lang="en-US" sz="2200" b="1" baseline="30000" dirty="0">
                          <a:solidFill>
                            <a:schemeClr val="bg1"/>
                          </a:solidFill>
                        </a:rPr>
                        <a:t>b</a:t>
                      </a:r>
                      <a:endParaRPr lang="en-US" sz="2200" b="1" dirty="0">
                        <a:solidFill>
                          <a:schemeClr val="bg1"/>
                        </a:solidFill>
                      </a:endParaRP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tc>
                  <a:txBody>
                    <a:bodyPr/>
                    <a:lstStyle/>
                    <a:p>
                      <a:pPr algn="ctr"/>
                      <a:r>
                        <a:rPr lang="en-US" sz="2200" b="1" dirty="0">
                          <a:solidFill>
                            <a:schemeClr val="bg1"/>
                          </a:solidFill>
                        </a:rPr>
                        <a:t>Cohort B</a:t>
                      </a:r>
                      <a:r>
                        <a:rPr lang="en-US" sz="2200" b="1" baseline="30000" dirty="0">
                          <a:solidFill>
                            <a:schemeClr val="bg1"/>
                          </a:solidFill>
                        </a:rPr>
                        <a:t>c</a:t>
                      </a:r>
                      <a:endParaRPr lang="en-US" sz="2200" b="1" dirty="0">
                        <a:solidFill>
                          <a:schemeClr val="bg1"/>
                        </a:solidFill>
                      </a:endParaRPr>
                    </a:p>
                  </a:txBody>
                  <a:tcPr anchor="b">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570691759"/>
                  </a:ext>
                </a:extLst>
              </a:tr>
              <a:tr h="598391">
                <a:tc>
                  <a:txBody>
                    <a:bodyPr/>
                    <a:lstStyle/>
                    <a:p>
                      <a:r>
                        <a:rPr lang="en-US" sz="2200" dirty="0">
                          <a:solidFill>
                            <a:schemeClr val="tx1"/>
                          </a:solidFill>
                        </a:rPr>
                        <a:t>N</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200" dirty="0">
                          <a:solidFill>
                            <a:schemeClr val="tx1"/>
                          </a:solidFill>
                        </a:rPr>
                        <a:t>11</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200" dirty="0">
                          <a:solidFill>
                            <a:schemeClr val="tx1"/>
                          </a:solidFill>
                        </a:rPr>
                        <a:t>9</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200" dirty="0">
                          <a:solidFill>
                            <a:schemeClr val="tx1"/>
                          </a:solidFill>
                        </a:rPr>
                        <a:t>121</a:t>
                      </a:r>
                    </a:p>
                  </a:txBody>
                  <a:tcPr anchor="ctr">
                    <a:lnT w="19050" cap="flat" cmpd="sng" algn="ctr">
                      <a:solidFill>
                        <a:schemeClr val="tx1"/>
                      </a:solidFill>
                      <a:prstDash val="solid"/>
                      <a:round/>
                      <a:headEnd type="none" w="med" len="med"/>
                      <a:tailEnd type="none" w="med" len="med"/>
                    </a:lnT>
                    <a:solidFill>
                      <a:schemeClr val="bg2"/>
                    </a:solidFill>
                  </a:tcPr>
                </a:tc>
                <a:tc>
                  <a:txBody>
                    <a:bodyPr/>
                    <a:lstStyle/>
                    <a:p>
                      <a:pPr algn="ctr"/>
                      <a:r>
                        <a:rPr lang="en-US" sz="2200" dirty="0">
                          <a:solidFill>
                            <a:schemeClr val="tx1"/>
                          </a:solidFill>
                        </a:rPr>
                        <a:t>115</a:t>
                      </a:r>
                    </a:p>
                  </a:txBody>
                  <a:tcPr anchor="ctr">
                    <a:lnT w="1905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531532606"/>
                  </a:ext>
                </a:extLst>
              </a:tr>
              <a:tr h="598391">
                <a:tc>
                  <a:txBody>
                    <a:bodyPr/>
                    <a:lstStyle/>
                    <a:p>
                      <a:r>
                        <a:rPr lang="en-US" sz="2200" dirty="0">
                          <a:solidFill>
                            <a:schemeClr val="tx1"/>
                          </a:solidFill>
                        </a:rPr>
                        <a:t>Alive, no PD @ 6 mo</a:t>
                      </a:r>
                    </a:p>
                  </a:txBody>
                  <a:tcPr anchor="ctr"/>
                </a:tc>
                <a:tc>
                  <a:txBody>
                    <a:bodyPr/>
                    <a:lstStyle/>
                    <a:p>
                      <a:pPr algn="ctr"/>
                      <a:r>
                        <a:rPr lang="en-US" sz="2200" dirty="0">
                          <a:solidFill>
                            <a:schemeClr val="tx1"/>
                          </a:solidFill>
                        </a:rPr>
                        <a:t>≈ 20%</a:t>
                      </a:r>
                    </a:p>
                  </a:txBody>
                  <a:tcPr anchor="ctr"/>
                </a:tc>
                <a:tc>
                  <a:txBody>
                    <a:bodyPr/>
                    <a:lstStyle/>
                    <a:p>
                      <a:pPr algn="ctr"/>
                      <a:r>
                        <a:rPr lang="en-US" sz="2200" dirty="0">
                          <a:solidFill>
                            <a:schemeClr val="tx1"/>
                          </a:solidFill>
                        </a:rPr>
                        <a:t>44.4%</a:t>
                      </a:r>
                    </a:p>
                  </a:txBody>
                  <a:tcPr anchor="ctr"/>
                </a:tc>
                <a:tc>
                  <a:txBody>
                    <a:bodyPr/>
                    <a:lstStyle/>
                    <a:p>
                      <a:pPr algn="ctr"/>
                      <a:r>
                        <a:rPr lang="en-US" sz="2200" dirty="0">
                          <a:solidFill>
                            <a:schemeClr val="tx1"/>
                          </a:solidFill>
                        </a:rPr>
                        <a:t>50.4%</a:t>
                      </a:r>
                    </a:p>
                  </a:txBody>
                  <a:tcPr anchor="ctr"/>
                </a:tc>
                <a:tc>
                  <a:txBody>
                    <a:bodyPr/>
                    <a:lstStyle/>
                    <a:p>
                      <a:pPr algn="ctr"/>
                      <a:r>
                        <a:rPr lang="en-US" sz="2200" dirty="0">
                          <a:solidFill>
                            <a:schemeClr val="tx1"/>
                          </a:solidFill>
                        </a:rPr>
                        <a:t>46.1%</a:t>
                      </a:r>
                    </a:p>
                  </a:txBody>
                  <a:tcPr anchor="ctr"/>
                </a:tc>
                <a:extLst>
                  <a:ext uri="{0D108BD9-81ED-4DB2-BD59-A6C34878D82A}">
                    <a16:rowId xmlns:a16="http://schemas.microsoft.com/office/drawing/2014/main" val="1158028675"/>
                  </a:ext>
                </a:extLst>
              </a:tr>
              <a:tr h="598391">
                <a:tc>
                  <a:txBody>
                    <a:bodyPr/>
                    <a:lstStyle/>
                    <a:p>
                      <a:r>
                        <a:rPr lang="en-US" sz="2200" dirty="0"/>
                        <a:t>Median PFS (mo)</a:t>
                      </a:r>
                    </a:p>
                  </a:txBody>
                  <a:tcPr anchor="ctr">
                    <a:solidFill>
                      <a:schemeClr val="bg2"/>
                    </a:solidFill>
                  </a:tcPr>
                </a:tc>
                <a:tc>
                  <a:txBody>
                    <a:bodyPr/>
                    <a:lstStyle/>
                    <a:p>
                      <a:pPr algn="ctr"/>
                      <a:r>
                        <a:rPr lang="en-US" sz="2200" dirty="0">
                          <a:solidFill>
                            <a:schemeClr val="tx1"/>
                          </a:solidFill>
                        </a:rPr>
                        <a:t>1.8 mo</a:t>
                      </a:r>
                    </a:p>
                  </a:txBody>
                  <a:tcPr anchor="ctr">
                    <a:solidFill>
                      <a:schemeClr val="bg2"/>
                    </a:solidFill>
                  </a:tcPr>
                </a:tc>
                <a:tc>
                  <a:txBody>
                    <a:bodyPr/>
                    <a:lstStyle/>
                    <a:p>
                      <a:pPr algn="ctr"/>
                      <a:r>
                        <a:rPr lang="en-US" sz="2200" dirty="0">
                          <a:solidFill>
                            <a:schemeClr val="tx1"/>
                          </a:solidFill>
                        </a:rPr>
                        <a:t>5.5 mo</a:t>
                      </a:r>
                    </a:p>
                  </a:txBody>
                  <a:tcPr anchor="ctr">
                    <a:solidFill>
                      <a:schemeClr val="bg2"/>
                    </a:solidFill>
                  </a:tcPr>
                </a:tc>
                <a:tc>
                  <a:txBody>
                    <a:bodyPr/>
                    <a:lstStyle/>
                    <a:p>
                      <a:pPr algn="ctr"/>
                      <a:r>
                        <a:rPr lang="en-US" sz="2200" dirty="0">
                          <a:solidFill>
                            <a:schemeClr val="tx1"/>
                          </a:solidFill>
                        </a:rPr>
                        <a:t>7.3 mo</a:t>
                      </a:r>
                    </a:p>
                  </a:txBody>
                  <a:tcPr anchor="ctr">
                    <a:solidFill>
                      <a:schemeClr val="bg2"/>
                    </a:solidFill>
                  </a:tcPr>
                </a:tc>
                <a:tc>
                  <a:txBody>
                    <a:bodyPr/>
                    <a:lstStyle/>
                    <a:p>
                      <a:pPr algn="ctr"/>
                      <a:r>
                        <a:rPr lang="en-US" sz="2200" dirty="0">
                          <a:solidFill>
                            <a:schemeClr val="tx1"/>
                          </a:solidFill>
                        </a:rPr>
                        <a:t>5.7 mo</a:t>
                      </a:r>
                    </a:p>
                  </a:txBody>
                  <a:tcPr anchor="ctr">
                    <a:solidFill>
                      <a:schemeClr val="bg2"/>
                    </a:solidFill>
                  </a:tcPr>
                </a:tc>
                <a:extLst>
                  <a:ext uri="{0D108BD9-81ED-4DB2-BD59-A6C34878D82A}">
                    <a16:rowId xmlns:a16="http://schemas.microsoft.com/office/drawing/2014/main" val="1623057856"/>
                  </a:ext>
                </a:extLst>
              </a:tr>
              <a:tr h="598391">
                <a:tc>
                  <a:txBody>
                    <a:bodyPr/>
                    <a:lstStyle/>
                    <a:p>
                      <a:r>
                        <a:rPr lang="en-US" sz="2200" dirty="0">
                          <a:solidFill>
                            <a:schemeClr val="tx1"/>
                          </a:solidFill>
                        </a:rPr>
                        <a:t>ORR</a:t>
                      </a:r>
                    </a:p>
                  </a:txBody>
                  <a:tcPr anchor="ctr"/>
                </a:tc>
                <a:tc>
                  <a:txBody>
                    <a:bodyPr/>
                    <a:lstStyle/>
                    <a:p>
                      <a:pPr algn="ctr"/>
                      <a:r>
                        <a:rPr lang="en-US" sz="2200" dirty="0">
                          <a:solidFill>
                            <a:schemeClr val="tx1"/>
                          </a:solidFill>
                        </a:rPr>
                        <a:t>NR</a:t>
                      </a:r>
                    </a:p>
                  </a:txBody>
                  <a:tcPr anchor="ctr"/>
                </a:tc>
                <a:tc>
                  <a:txBody>
                    <a:bodyPr/>
                    <a:lstStyle/>
                    <a:p>
                      <a:pPr algn="ctr"/>
                      <a:r>
                        <a:rPr lang="en-US" sz="2200" dirty="0">
                          <a:solidFill>
                            <a:schemeClr val="tx1"/>
                          </a:solidFill>
                        </a:rPr>
                        <a:t>NR</a:t>
                      </a:r>
                    </a:p>
                  </a:txBody>
                  <a:tcPr anchor="ctr"/>
                </a:tc>
                <a:tc>
                  <a:txBody>
                    <a:bodyPr/>
                    <a:lstStyle/>
                    <a:p>
                      <a:pPr algn="ctr"/>
                      <a:r>
                        <a:rPr lang="en-US" sz="2200" dirty="0">
                          <a:solidFill>
                            <a:schemeClr val="tx1"/>
                          </a:solidFill>
                        </a:rPr>
                        <a:t>21.0%</a:t>
                      </a:r>
                    </a:p>
                  </a:txBody>
                  <a:tcPr anchor="ctr"/>
                </a:tc>
                <a:tc>
                  <a:txBody>
                    <a:bodyPr/>
                    <a:lstStyle/>
                    <a:p>
                      <a:pPr algn="ctr"/>
                      <a:r>
                        <a:rPr lang="en-US" sz="2200" dirty="0">
                          <a:solidFill>
                            <a:schemeClr val="tx1"/>
                          </a:solidFill>
                        </a:rPr>
                        <a:t>17.8%</a:t>
                      </a:r>
                    </a:p>
                  </a:txBody>
                  <a:tcPr anchor="ctr"/>
                </a:tc>
                <a:extLst>
                  <a:ext uri="{0D108BD9-81ED-4DB2-BD59-A6C34878D82A}">
                    <a16:rowId xmlns:a16="http://schemas.microsoft.com/office/drawing/2014/main" val="399306505"/>
                  </a:ext>
                </a:extLst>
              </a:tr>
              <a:tr h="598391">
                <a:tc>
                  <a:txBody>
                    <a:bodyPr/>
                    <a:lstStyle/>
                    <a:p>
                      <a:r>
                        <a:rPr lang="en-US" sz="2200" dirty="0">
                          <a:solidFill>
                            <a:schemeClr val="tx1"/>
                          </a:solidFill>
                        </a:rPr>
                        <a:t>CBR</a:t>
                      </a:r>
                    </a:p>
                  </a:txBody>
                  <a:tcPr anchor="ctr">
                    <a:solidFill>
                      <a:schemeClr val="bg2"/>
                    </a:solidFill>
                  </a:tcPr>
                </a:tc>
                <a:tc>
                  <a:txBody>
                    <a:bodyPr/>
                    <a:lstStyle/>
                    <a:p>
                      <a:pPr algn="ctr"/>
                      <a:r>
                        <a:rPr lang="en-US" sz="2200" dirty="0">
                          <a:solidFill>
                            <a:schemeClr val="tx1"/>
                          </a:solidFill>
                        </a:rPr>
                        <a:t>NR</a:t>
                      </a:r>
                    </a:p>
                  </a:txBody>
                  <a:tcPr anchor="ctr">
                    <a:solidFill>
                      <a:schemeClr val="bg2"/>
                    </a:solidFill>
                  </a:tcPr>
                </a:tc>
                <a:tc>
                  <a:txBody>
                    <a:bodyPr/>
                    <a:lstStyle/>
                    <a:p>
                      <a:pPr algn="ctr"/>
                      <a:r>
                        <a:rPr lang="en-US" sz="2200" dirty="0">
                          <a:solidFill>
                            <a:schemeClr val="tx1"/>
                          </a:solidFill>
                        </a:rPr>
                        <a:t>NR</a:t>
                      </a:r>
                    </a:p>
                  </a:txBody>
                  <a:tcPr anchor="ctr">
                    <a:solidFill>
                      <a:schemeClr val="bg2"/>
                    </a:solidFill>
                  </a:tcPr>
                </a:tc>
                <a:tc>
                  <a:txBody>
                    <a:bodyPr/>
                    <a:lstStyle/>
                    <a:p>
                      <a:pPr algn="ctr"/>
                      <a:r>
                        <a:rPr lang="en-US" sz="2200" dirty="0">
                          <a:solidFill>
                            <a:schemeClr val="tx1"/>
                          </a:solidFill>
                        </a:rPr>
                        <a:t>42.0%</a:t>
                      </a:r>
                    </a:p>
                  </a:txBody>
                  <a:tcPr anchor="ctr">
                    <a:solidFill>
                      <a:schemeClr val="bg2"/>
                    </a:solidFill>
                  </a:tcPr>
                </a:tc>
                <a:tc>
                  <a:txBody>
                    <a:bodyPr/>
                    <a:lstStyle/>
                    <a:p>
                      <a:pPr algn="ctr"/>
                      <a:r>
                        <a:rPr lang="en-US" sz="2200" dirty="0">
                          <a:solidFill>
                            <a:schemeClr val="tx1"/>
                          </a:solidFill>
                        </a:rPr>
                        <a:t>31.7%</a:t>
                      </a:r>
                    </a:p>
                  </a:txBody>
                  <a:tcPr anchor="ctr">
                    <a:solidFill>
                      <a:schemeClr val="bg2"/>
                    </a:solidFill>
                  </a:tcPr>
                </a:tc>
                <a:extLst>
                  <a:ext uri="{0D108BD9-81ED-4DB2-BD59-A6C34878D82A}">
                    <a16:rowId xmlns:a16="http://schemas.microsoft.com/office/drawing/2014/main" val="221541126"/>
                  </a:ext>
                </a:extLst>
              </a:tr>
            </a:tbl>
          </a:graphicData>
        </a:graphic>
      </p:graphicFrame>
      <p:sp>
        <p:nvSpPr>
          <p:cNvPr id="10" name="Rectangle 9">
            <a:extLst>
              <a:ext uri="{FF2B5EF4-FFF2-40B4-BE49-F238E27FC236}">
                <a16:creationId xmlns:a16="http://schemas.microsoft.com/office/drawing/2014/main" id="{C06DE111-5A14-B246-8DF6-3F626C7178B0}"/>
              </a:ext>
            </a:extLst>
          </p:cNvPr>
          <p:cNvSpPr/>
          <p:nvPr/>
        </p:nvSpPr>
        <p:spPr>
          <a:xfrm>
            <a:off x="769257" y="3556000"/>
            <a:ext cx="10334173"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 Placeholder 3">
            <a:extLst>
              <a:ext uri="{FF2B5EF4-FFF2-40B4-BE49-F238E27FC236}">
                <a16:creationId xmlns:a16="http://schemas.microsoft.com/office/drawing/2014/main" id="{A7A9977E-DBBD-7C4E-A9F4-B8205D2E3BF4}"/>
              </a:ext>
            </a:extLst>
          </p:cNvPr>
          <p:cNvSpPr txBox="1">
            <a:spLocks/>
          </p:cNvSpPr>
          <p:nvPr/>
        </p:nvSpPr>
        <p:spPr>
          <a:xfrm>
            <a:off x="420912" y="6382509"/>
            <a:ext cx="11771087" cy="475488"/>
          </a:xfrm>
          <a:prstGeom prst="rect">
            <a:avLst/>
          </a:prstGeom>
        </p:spPr>
        <p:txBody>
          <a:bodyPr anchor="b"/>
          <a:lstStyle>
            <a:lvl1pPr marL="0" indent="0" algn="l" defTabSz="914332"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a. André F, et al. </a:t>
            </a:r>
            <a:r>
              <a:rPr kumimoji="0" lang="en-US" sz="1400" b="0" i="1" u="none" strike="noStrike" kern="1200" cap="none" spc="0" normalizeH="0" baseline="0" noProof="0" dirty="0">
                <a:ln>
                  <a:noFill/>
                </a:ln>
                <a:solidFill>
                  <a:srgbClr val="141414"/>
                </a:solidFill>
                <a:effectLst/>
                <a:uLnTx/>
                <a:uFillTx/>
                <a:latin typeface="Calibri" panose="020F0502020204030204"/>
                <a:ea typeface="+mn-ea"/>
                <a:cs typeface="+mn-cs"/>
              </a:rPr>
              <a:t>N Engl J Med</a:t>
            </a: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 2019;380:1929-1940; b. Rugo HR, et al. ASCO 2020. Abstract 1040; c. Rugo HR, et al. SABCS 2020. Abstract PD2-07.</a:t>
            </a:r>
          </a:p>
        </p:txBody>
      </p:sp>
    </p:spTree>
    <p:extLst>
      <p:ext uri="{BB962C8B-B14F-4D97-AF65-F5344CB8AC3E}">
        <p14:creationId xmlns:p14="http://schemas.microsoft.com/office/powerpoint/2010/main" val="215785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chemeClr val="tx1"/>
                </a:solidFill>
                <a:latin typeface="Arial" panose="020B0604020202020204" pitchFamily="34" charset="0"/>
                <a:cs typeface="Arial" panose="020B0604020202020204" pitchFamily="34" charset="0"/>
              </a:rPr>
              <a:t>PARP Inhibitors</a:t>
            </a:r>
          </a:p>
        </p:txBody>
      </p:sp>
      <p:sp>
        <p:nvSpPr>
          <p:cNvPr id="2" name="Content Placeholder 1"/>
          <p:cNvSpPr>
            <a:spLocks noGrp="1"/>
          </p:cNvSpPr>
          <p:nvPr>
            <p:ph sz="quarter" idx="4294967295"/>
          </p:nvPr>
        </p:nvSpPr>
        <p:spPr>
          <a:xfrm>
            <a:off x="838200" y="1446663"/>
            <a:ext cx="4565650" cy="3738112"/>
          </a:xfrm>
          <a:prstGeom prst="rect">
            <a:avLst/>
          </a:prstGeom>
        </p:spPr>
        <p:txBody>
          <a:bodyPr/>
          <a:lstStyle/>
          <a:p>
            <a:r>
              <a:rPr lang="en-US" b="1" dirty="0" err="1">
                <a:solidFill>
                  <a:srgbClr val="C00000"/>
                </a:solidFill>
                <a:effectLst/>
              </a:rPr>
              <a:t>OlympiAD</a:t>
            </a:r>
            <a:endParaRPr lang="en-US" b="1" dirty="0">
              <a:solidFill>
                <a:srgbClr val="C00000"/>
              </a:solidFill>
              <a:effectLst/>
            </a:endParaRPr>
          </a:p>
          <a:p>
            <a:endParaRPr lang="en-US" dirty="0">
              <a:effectLst/>
              <a:latin typeface="+mj-lt"/>
            </a:endParaRPr>
          </a:p>
          <a:p>
            <a:endParaRPr lang="en-US" dirty="0">
              <a:effectLst/>
              <a:latin typeface="+mj-lt"/>
            </a:endParaRPr>
          </a:p>
          <a:p>
            <a:endParaRPr lang="en-US" dirty="0">
              <a:effectLst/>
              <a:latin typeface="+mj-lt"/>
            </a:endParaRPr>
          </a:p>
          <a:p>
            <a:r>
              <a:rPr lang="en-US" b="1" dirty="0">
                <a:solidFill>
                  <a:srgbClr val="C00000"/>
                </a:solidFill>
                <a:effectLst/>
              </a:rPr>
              <a:t>EMBRACA</a:t>
            </a:r>
          </a:p>
        </p:txBody>
      </p:sp>
      <p:pic>
        <p:nvPicPr>
          <p:cNvPr id="5" name="Picture 4"/>
          <p:cNvPicPr>
            <a:picLocks noChangeAspect="1"/>
          </p:cNvPicPr>
          <p:nvPr/>
        </p:nvPicPr>
        <p:blipFill>
          <a:blip r:embed="rId2"/>
          <a:stretch>
            <a:fillRect/>
          </a:stretch>
        </p:blipFill>
        <p:spPr>
          <a:xfrm>
            <a:off x="5562600" y="233696"/>
            <a:ext cx="6289813" cy="3122883"/>
          </a:xfrm>
          <a:prstGeom prst="rect">
            <a:avLst/>
          </a:prstGeom>
        </p:spPr>
      </p:pic>
      <p:pic>
        <p:nvPicPr>
          <p:cNvPr id="15" name="Picture 14"/>
          <p:cNvPicPr>
            <a:picLocks noChangeAspect="1"/>
          </p:cNvPicPr>
          <p:nvPr/>
        </p:nvPicPr>
        <p:blipFill>
          <a:blip r:embed="rId3"/>
          <a:stretch>
            <a:fillRect/>
          </a:stretch>
        </p:blipFill>
        <p:spPr>
          <a:xfrm>
            <a:off x="5562600" y="3356579"/>
            <a:ext cx="6644520" cy="3429000"/>
          </a:xfrm>
          <a:prstGeom prst="rect">
            <a:avLst/>
          </a:prstGeom>
        </p:spPr>
      </p:pic>
      <p:sp>
        <p:nvSpPr>
          <p:cNvPr id="8" name="Rectangle 7"/>
          <p:cNvSpPr/>
          <p:nvPr/>
        </p:nvSpPr>
        <p:spPr>
          <a:xfrm>
            <a:off x="0" y="6621948"/>
            <a:ext cx="814021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Litton JK, et al. N Engl J Med 2018;379:753-763. Robson M, et al. N Engl J Med 2017;377:523-533.</a:t>
            </a:r>
          </a:p>
        </p:txBody>
      </p:sp>
    </p:spTree>
    <p:extLst>
      <p:ext uri="{BB962C8B-B14F-4D97-AF65-F5344CB8AC3E}">
        <p14:creationId xmlns:p14="http://schemas.microsoft.com/office/powerpoint/2010/main" val="712709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884F0-00A0-44D7-B5E6-A1DD2903F326}"/>
              </a:ext>
            </a:extLst>
          </p:cNvPr>
          <p:cNvSpPr>
            <a:spLocks noGrp="1"/>
          </p:cNvSpPr>
          <p:nvPr>
            <p:ph type="title"/>
          </p:nvPr>
        </p:nvSpPr>
        <p:spPr>
          <a:xfrm>
            <a:off x="277762" y="0"/>
            <a:ext cx="10515600" cy="731857"/>
          </a:xfrm>
        </p:spPr>
        <p:txBody>
          <a:bodyPr>
            <a:normAutofit/>
          </a:bodyPr>
          <a:lstStyle/>
          <a:p>
            <a:pPr algn="ctr"/>
            <a:r>
              <a:rPr lang="en-US" sz="3200" dirty="0">
                <a:solidFill>
                  <a:schemeClr val="tx1"/>
                </a:solidFill>
                <a:latin typeface="Arial" panose="020B0604020202020204" pitchFamily="34" charset="0"/>
                <a:cs typeface="Arial" panose="020B0604020202020204" pitchFamily="34" charset="0"/>
              </a:rPr>
              <a:t>Progression-Free Survival</a:t>
            </a:r>
          </a:p>
        </p:txBody>
      </p:sp>
      <p:sp>
        <p:nvSpPr>
          <p:cNvPr id="2" name="Content Placeholder 1"/>
          <p:cNvSpPr>
            <a:spLocks noGrp="1"/>
          </p:cNvSpPr>
          <p:nvPr>
            <p:ph sz="quarter" idx="4294967295"/>
          </p:nvPr>
        </p:nvSpPr>
        <p:spPr>
          <a:xfrm>
            <a:off x="779206" y="1284750"/>
            <a:ext cx="4564063" cy="3846513"/>
          </a:xfrm>
          <a:prstGeom prst="rect">
            <a:avLst/>
          </a:prstGeom>
        </p:spPr>
        <p:txBody>
          <a:bodyPr>
            <a:normAutofit/>
          </a:bodyPr>
          <a:lstStyle/>
          <a:p>
            <a:r>
              <a:rPr lang="en-US" b="1" dirty="0" err="1">
                <a:solidFill>
                  <a:srgbClr val="C00000"/>
                </a:solidFill>
                <a:effectLst/>
                <a:latin typeface="Arial" panose="020B0604020202020204" pitchFamily="34" charset="0"/>
                <a:cs typeface="Arial" panose="020B0604020202020204" pitchFamily="34" charset="0"/>
              </a:rPr>
              <a:t>OlympiAD</a:t>
            </a:r>
            <a:endParaRPr lang="en-US" b="1" dirty="0">
              <a:solidFill>
                <a:srgbClr val="C00000"/>
              </a:solidFill>
              <a:effectLst/>
              <a:latin typeface="Arial" panose="020B0604020202020204" pitchFamily="34" charset="0"/>
              <a:cs typeface="Arial" panose="020B0604020202020204" pitchFamily="34" charset="0"/>
            </a:endParaRPr>
          </a:p>
          <a:p>
            <a:endParaRPr lang="en-US" dirty="0">
              <a:solidFill>
                <a:srgbClr val="C00000"/>
              </a:solidFill>
              <a:effectLst/>
              <a:latin typeface="Arial" panose="020B0604020202020204" pitchFamily="34" charset="0"/>
              <a:cs typeface="Arial" panose="020B0604020202020204" pitchFamily="34" charset="0"/>
            </a:endParaRPr>
          </a:p>
          <a:p>
            <a:endParaRPr lang="en-US" b="1" dirty="0">
              <a:solidFill>
                <a:srgbClr val="C00000"/>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pPr marL="0" indent="0">
              <a:buNone/>
            </a:pPr>
            <a:endParaRPr lang="en-US" dirty="0">
              <a:effectLst/>
              <a:latin typeface="Arial" panose="020B0604020202020204" pitchFamily="34" charset="0"/>
              <a:cs typeface="Arial" panose="020B0604020202020204" pitchFamily="34" charset="0"/>
            </a:endParaRPr>
          </a:p>
          <a:p>
            <a:pPr>
              <a:spcBef>
                <a:spcPts val="2400"/>
              </a:spcBef>
            </a:pPr>
            <a:r>
              <a:rPr lang="en-US" b="1" dirty="0">
                <a:solidFill>
                  <a:srgbClr val="C00000"/>
                </a:solidFill>
                <a:effectLst/>
                <a:latin typeface="Arial" panose="020B0604020202020204" pitchFamily="34" charset="0"/>
                <a:cs typeface="Arial" panose="020B0604020202020204" pitchFamily="34" charset="0"/>
              </a:rPr>
              <a:t>EMBRACA</a:t>
            </a:r>
          </a:p>
        </p:txBody>
      </p:sp>
      <p:pic>
        <p:nvPicPr>
          <p:cNvPr id="6" name="Picture 5"/>
          <p:cNvPicPr>
            <a:picLocks noChangeAspect="1"/>
          </p:cNvPicPr>
          <p:nvPr/>
        </p:nvPicPr>
        <p:blipFill>
          <a:blip r:embed="rId2"/>
          <a:stretch>
            <a:fillRect/>
          </a:stretch>
        </p:blipFill>
        <p:spPr>
          <a:xfrm>
            <a:off x="5181602" y="648103"/>
            <a:ext cx="6546330" cy="3015563"/>
          </a:xfrm>
          <a:prstGeom prst="rect">
            <a:avLst/>
          </a:prstGeom>
        </p:spPr>
      </p:pic>
      <p:pic>
        <p:nvPicPr>
          <p:cNvPr id="7" name="Picture 6"/>
          <p:cNvPicPr>
            <a:picLocks noChangeAspect="1"/>
          </p:cNvPicPr>
          <p:nvPr/>
        </p:nvPicPr>
        <p:blipFill>
          <a:blip r:embed="rId3"/>
          <a:stretch>
            <a:fillRect/>
          </a:stretch>
        </p:blipFill>
        <p:spPr>
          <a:xfrm>
            <a:off x="4991100" y="3723916"/>
            <a:ext cx="6927333" cy="3060916"/>
          </a:xfrm>
          <a:prstGeom prst="rect">
            <a:avLst/>
          </a:prstGeom>
        </p:spPr>
      </p:pic>
      <p:pic>
        <p:nvPicPr>
          <p:cNvPr id="9" name="Picture 8"/>
          <p:cNvPicPr>
            <a:picLocks noChangeAspect="1"/>
          </p:cNvPicPr>
          <p:nvPr/>
        </p:nvPicPr>
        <p:blipFill>
          <a:blip r:embed="rId4"/>
          <a:stretch>
            <a:fillRect/>
          </a:stretch>
        </p:blipFill>
        <p:spPr>
          <a:xfrm>
            <a:off x="8693670" y="3903763"/>
            <a:ext cx="3034263" cy="953915"/>
          </a:xfrm>
          <a:prstGeom prst="rect">
            <a:avLst/>
          </a:prstGeom>
        </p:spPr>
      </p:pic>
      <p:sp>
        <p:nvSpPr>
          <p:cNvPr id="11" name="Rectangle 10">
            <a:extLst>
              <a:ext uri="{FF2B5EF4-FFF2-40B4-BE49-F238E27FC236}">
                <a16:creationId xmlns:a16="http://schemas.microsoft.com/office/drawing/2014/main" id="{643C3A43-EC54-43D1-886B-093EBAF0C51C}"/>
              </a:ext>
            </a:extLst>
          </p:cNvPr>
          <p:cNvSpPr/>
          <p:nvPr/>
        </p:nvSpPr>
        <p:spPr>
          <a:xfrm>
            <a:off x="13182" y="6538611"/>
            <a:ext cx="814021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Litton JK, et al. N Engl J Med 2018;379:753-763. Robson M, et al. N Engl J Med 2017;377:523-533.</a:t>
            </a:r>
          </a:p>
        </p:txBody>
      </p:sp>
    </p:spTree>
    <p:extLst>
      <p:ext uri="{BB962C8B-B14F-4D97-AF65-F5344CB8AC3E}">
        <p14:creationId xmlns:p14="http://schemas.microsoft.com/office/powerpoint/2010/main" val="17949560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989" y="71817"/>
            <a:ext cx="10515600" cy="830777"/>
          </a:xfrm>
        </p:spPr>
        <p:txBody>
          <a:bodyPr>
            <a:normAutofit/>
          </a:bodyPr>
          <a:lstStyle/>
          <a:p>
            <a:pPr algn="ctr"/>
            <a:r>
              <a:rPr lang="en-GB" sz="3200" dirty="0">
                <a:solidFill>
                  <a:schemeClr val="tx1"/>
                </a:solidFill>
                <a:latin typeface="Arial" panose="020B0604020202020204" pitchFamily="34" charset="0"/>
                <a:cs typeface="Arial" panose="020B0604020202020204" pitchFamily="34" charset="0"/>
              </a:rPr>
              <a:t>EMBRACA: Final OS</a:t>
            </a:r>
          </a:p>
        </p:txBody>
      </p:sp>
      <p:sp>
        <p:nvSpPr>
          <p:cNvPr id="12" name="TextBox 11">
            <a:extLst>
              <a:ext uri="{FF2B5EF4-FFF2-40B4-BE49-F238E27FC236}">
                <a16:creationId xmlns:a16="http://schemas.microsoft.com/office/drawing/2014/main" id="{8EB83A55-0E67-4CB5-BC03-A77126DB78D8}"/>
              </a:ext>
            </a:extLst>
          </p:cNvPr>
          <p:cNvSpPr txBox="1"/>
          <p:nvPr/>
        </p:nvSpPr>
        <p:spPr>
          <a:xfrm>
            <a:off x="347472" y="5657395"/>
            <a:ext cx="1179576"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solidFill>
                <a:effectLst/>
                <a:uLnTx/>
                <a:uFillTx/>
                <a:latin typeface="Calibri" panose="020F0502020204030204"/>
                <a:ea typeface="+mn-ea"/>
                <a:cs typeface="+mn-cs"/>
              </a:rPr>
              <a:t>Talazoparib</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546A"/>
                </a:solidFill>
                <a:effectLst/>
                <a:uLnTx/>
                <a:uFillTx/>
                <a:latin typeface="Calibri" panose="020F0502020204030204"/>
                <a:ea typeface="+mn-ea"/>
                <a:cs typeface="+mn-cs"/>
              </a:rPr>
              <a:t>Chemotherapy</a:t>
            </a:r>
          </a:p>
        </p:txBody>
      </p:sp>
      <p:sp>
        <p:nvSpPr>
          <p:cNvPr id="13" name="TextBox 12">
            <a:extLst>
              <a:ext uri="{FF2B5EF4-FFF2-40B4-BE49-F238E27FC236}">
                <a16:creationId xmlns:a16="http://schemas.microsoft.com/office/drawing/2014/main" id="{CFCB00CA-E3A7-4869-B81A-71131E2C52D4}"/>
              </a:ext>
            </a:extLst>
          </p:cNvPr>
          <p:cNvSpPr txBox="1"/>
          <p:nvPr/>
        </p:nvSpPr>
        <p:spPr>
          <a:xfrm>
            <a:off x="1344168"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144</a:t>
            </a:r>
          </a:p>
        </p:txBody>
      </p:sp>
      <p:sp>
        <p:nvSpPr>
          <p:cNvPr id="14" name="TextBox 13">
            <a:extLst>
              <a:ext uri="{FF2B5EF4-FFF2-40B4-BE49-F238E27FC236}">
                <a16:creationId xmlns:a16="http://schemas.microsoft.com/office/drawing/2014/main" id="{023FFD9E-6B87-4796-960C-56082F881E95}"/>
              </a:ext>
            </a:extLst>
          </p:cNvPr>
          <p:cNvSpPr txBox="1"/>
          <p:nvPr/>
        </p:nvSpPr>
        <p:spPr>
          <a:xfrm>
            <a:off x="1832000"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15" name="TextBox 14">
            <a:extLst>
              <a:ext uri="{FF2B5EF4-FFF2-40B4-BE49-F238E27FC236}">
                <a16:creationId xmlns:a16="http://schemas.microsoft.com/office/drawing/2014/main" id="{9A3E1294-0B0E-4734-8C41-CA9823B84F6D}"/>
              </a:ext>
            </a:extLst>
          </p:cNvPr>
          <p:cNvSpPr txBox="1"/>
          <p:nvPr/>
        </p:nvSpPr>
        <p:spPr>
          <a:xfrm>
            <a:off x="2319832"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116</a:t>
            </a:r>
          </a:p>
        </p:txBody>
      </p:sp>
      <p:sp>
        <p:nvSpPr>
          <p:cNvPr id="16" name="TextBox 15">
            <a:extLst>
              <a:ext uri="{FF2B5EF4-FFF2-40B4-BE49-F238E27FC236}">
                <a16:creationId xmlns:a16="http://schemas.microsoft.com/office/drawing/2014/main" id="{523306CC-AC1C-4971-B8B0-ED2D4A26A5FA}"/>
              </a:ext>
            </a:extLst>
          </p:cNvPr>
          <p:cNvSpPr txBox="1"/>
          <p:nvPr/>
        </p:nvSpPr>
        <p:spPr>
          <a:xfrm>
            <a:off x="2807664"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105</a:t>
            </a:r>
          </a:p>
        </p:txBody>
      </p:sp>
      <p:sp>
        <p:nvSpPr>
          <p:cNvPr id="17" name="TextBox 16">
            <a:extLst>
              <a:ext uri="{FF2B5EF4-FFF2-40B4-BE49-F238E27FC236}">
                <a16:creationId xmlns:a16="http://schemas.microsoft.com/office/drawing/2014/main" id="{DBA7CC85-A64C-4239-92C0-1175C6FECD9C}"/>
              </a:ext>
            </a:extLst>
          </p:cNvPr>
          <p:cNvSpPr txBox="1"/>
          <p:nvPr/>
        </p:nvSpPr>
        <p:spPr>
          <a:xfrm>
            <a:off x="3295496"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96</a:t>
            </a:r>
          </a:p>
        </p:txBody>
      </p:sp>
      <p:sp>
        <p:nvSpPr>
          <p:cNvPr id="18" name="TextBox 17">
            <a:extLst>
              <a:ext uri="{FF2B5EF4-FFF2-40B4-BE49-F238E27FC236}">
                <a16:creationId xmlns:a16="http://schemas.microsoft.com/office/drawing/2014/main" id="{D908156C-5AB5-4B96-9C0B-1EB18F8F1D71}"/>
              </a:ext>
            </a:extLst>
          </p:cNvPr>
          <p:cNvSpPr txBox="1"/>
          <p:nvPr/>
        </p:nvSpPr>
        <p:spPr>
          <a:xfrm>
            <a:off x="3783328"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86</a:t>
            </a:r>
          </a:p>
        </p:txBody>
      </p:sp>
      <p:sp>
        <p:nvSpPr>
          <p:cNvPr id="19" name="TextBox 18">
            <a:extLst>
              <a:ext uri="{FF2B5EF4-FFF2-40B4-BE49-F238E27FC236}">
                <a16:creationId xmlns:a16="http://schemas.microsoft.com/office/drawing/2014/main" id="{C887CF4C-F829-4997-8F96-538367966A17}"/>
              </a:ext>
            </a:extLst>
          </p:cNvPr>
          <p:cNvSpPr txBox="1"/>
          <p:nvPr/>
        </p:nvSpPr>
        <p:spPr>
          <a:xfrm>
            <a:off x="4271160"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71</a:t>
            </a:r>
          </a:p>
        </p:txBody>
      </p:sp>
      <p:sp>
        <p:nvSpPr>
          <p:cNvPr id="20" name="TextBox 19">
            <a:extLst>
              <a:ext uri="{FF2B5EF4-FFF2-40B4-BE49-F238E27FC236}">
                <a16:creationId xmlns:a16="http://schemas.microsoft.com/office/drawing/2014/main" id="{B0D14DA3-2DE0-46DC-9171-C08838B6B415}"/>
              </a:ext>
            </a:extLst>
          </p:cNvPr>
          <p:cNvSpPr txBox="1"/>
          <p:nvPr/>
        </p:nvSpPr>
        <p:spPr>
          <a:xfrm>
            <a:off x="4758992"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58</a:t>
            </a:r>
          </a:p>
        </p:txBody>
      </p:sp>
      <p:sp>
        <p:nvSpPr>
          <p:cNvPr id="21" name="TextBox 20">
            <a:extLst>
              <a:ext uri="{FF2B5EF4-FFF2-40B4-BE49-F238E27FC236}">
                <a16:creationId xmlns:a16="http://schemas.microsoft.com/office/drawing/2014/main" id="{8091D479-041F-4FF2-973C-DE22E7EBA227}"/>
              </a:ext>
            </a:extLst>
          </p:cNvPr>
          <p:cNvSpPr txBox="1"/>
          <p:nvPr/>
        </p:nvSpPr>
        <p:spPr>
          <a:xfrm>
            <a:off x="5246824"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48</a:t>
            </a:r>
          </a:p>
        </p:txBody>
      </p:sp>
      <p:sp>
        <p:nvSpPr>
          <p:cNvPr id="22" name="TextBox 21">
            <a:extLst>
              <a:ext uri="{FF2B5EF4-FFF2-40B4-BE49-F238E27FC236}">
                <a16:creationId xmlns:a16="http://schemas.microsoft.com/office/drawing/2014/main" id="{C751A389-4CEB-48AE-BB69-E388B8707708}"/>
              </a:ext>
            </a:extLst>
          </p:cNvPr>
          <p:cNvSpPr txBox="1"/>
          <p:nvPr/>
        </p:nvSpPr>
        <p:spPr>
          <a:xfrm>
            <a:off x="5734656"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44</a:t>
            </a:r>
          </a:p>
        </p:txBody>
      </p:sp>
      <p:sp>
        <p:nvSpPr>
          <p:cNvPr id="23" name="TextBox 22">
            <a:extLst>
              <a:ext uri="{FF2B5EF4-FFF2-40B4-BE49-F238E27FC236}">
                <a16:creationId xmlns:a16="http://schemas.microsoft.com/office/drawing/2014/main" id="{DD8B0C1E-98A0-4EE0-9824-42AA4A84B4DC}"/>
              </a:ext>
            </a:extLst>
          </p:cNvPr>
          <p:cNvSpPr txBox="1"/>
          <p:nvPr/>
        </p:nvSpPr>
        <p:spPr>
          <a:xfrm>
            <a:off x="6222488"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34</a:t>
            </a:r>
          </a:p>
        </p:txBody>
      </p:sp>
      <p:sp>
        <p:nvSpPr>
          <p:cNvPr id="24" name="TextBox 23">
            <a:extLst>
              <a:ext uri="{FF2B5EF4-FFF2-40B4-BE49-F238E27FC236}">
                <a16:creationId xmlns:a16="http://schemas.microsoft.com/office/drawing/2014/main" id="{C87D362E-2FA8-4F4B-8816-742FB45D4A63}"/>
              </a:ext>
            </a:extLst>
          </p:cNvPr>
          <p:cNvSpPr txBox="1"/>
          <p:nvPr/>
        </p:nvSpPr>
        <p:spPr>
          <a:xfrm>
            <a:off x="6710320"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sp>
        <p:nvSpPr>
          <p:cNvPr id="25" name="TextBox 24">
            <a:extLst>
              <a:ext uri="{FF2B5EF4-FFF2-40B4-BE49-F238E27FC236}">
                <a16:creationId xmlns:a16="http://schemas.microsoft.com/office/drawing/2014/main" id="{39A784CC-C90A-48AC-BD96-3DD69BDCA81F}"/>
              </a:ext>
            </a:extLst>
          </p:cNvPr>
          <p:cNvSpPr txBox="1"/>
          <p:nvPr/>
        </p:nvSpPr>
        <p:spPr>
          <a:xfrm>
            <a:off x="7198152"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26" name="TextBox 25">
            <a:extLst>
              <a:ext uri="{FF2B5EF4-FFF2-40B4-BE49-F238E27FC236}">
                <a16:creationId xmlns:a16="http://schemas.microsoft.com/office/drawing/2014/main" id="{E521D940-4FF1-401F-BE89-A21D13370DEA}"/>
              </a:ext>
            </a:extLst>
          </p:cNvPr>
          <p:cNvSpPr txBox="1"/>
          <p:nvPr/>
        </p:nvSpPr>
        <p:spPr>
          <a:xfrm>
            <a:off x="7685984"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27" name="TextBox 26">
            <a:extLst>
              <a:ext uri="{FF2B5EF4-FFF2-40B4-BE49-F238E27FC236}">
                <a16:creationId xmlns:a16="http://schemas.microsoft.com/office/drawing/2014/main" id="{D7FC7B74-4AF4-44A0-AA39-E172D68FF7A8}"/>
              </a:ext>
            </a:extLst>
          </p:cNvPr>
          <p:cNvSpPr txBox="1"/>
          <p:nvPr/>
        </p:nvSpPr>
        <p:spPr>
          <a:xfrm>
            <a:off x="8173816"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28" name="TextBox 27">
            <a:extLst>
              <a:ext uri="{FF2B5EF4-FFF2-40B4-BE49-F238E27FC236}">
                <a16:creationId xmlns:a16="http://schemas.microsoft.com/office/drawing/2014/main" id="{7D1DC0EA-9146-4871-9BEC-3CE0F4B08843}"/>
              </a:ext>
            </a:extLst>
          </p:cNvPr>
          <p:cNvSpPr txBox="1"/>
          <p:nvPr/>
        </p:nvSpPr>
        <p:spPr>
          <a:xfrm>
            <a:off x="8661648"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29" name="TextBox 28">
            <a:extLst>
              <a:ext uri="{FF2B5EF4-FFF2-40B4-BE49-F238E27FC236}">
                <a16:creationId xmlns:a16="http://schemas.microsoft.com/office/drawing/2014/main" id="{92B3354C-0BCB-4AC8-B11C-F6AD7C38BADC}"/>
              </a:ext>
            </a:extLst>
          </p:cNvPr>
          <p:cNvSpPr txBox="1"/>
          <p:nvPr/>
        </p:nvSpPr>
        <p:spPr>
          <a:xfrm>
            <a:off x="9149480"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0" name="TextBox 29">
            <a:extLst>
              <a:ext uri="{FF2B5EF4-FFF2-40B4-BE49-F238E27FC236}">
                <a16:creationId xmlns:a16="http://schemas.microsoft.com/office/drawing/2014/main" id="{C7643872-7CEB-4DC2-94C0-37E24F20BC25}"/>
              </a:ext>
            </a:extLst>
          </p:cNvPr>
          <p:cNvSpPr txBox="1"/>
          <p:nvPr/>
        </p:nvSpPr>
        <p:spPr>
          <a:xfrm>
            <a:off x="9637312"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B8BEDB19-8839-4596-A9CC-0D4452AB64A3}"/>
              </a:ext>
            </a:extLst>
          </p:cNvPr>
          <p:cNvSpPr txBox="1"/>
          <p:nvPr/>
        </p:nvSpPr>
        <p:spPr>
          <a:xfrm>
            <a:off x="10125144"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32" name="TextBox 31">
            <a:extLst>
              <a:ext uri="{FF2B5EF4-FFF2-40B4-BE49-F238E27FC236}">
                <a16:creationId xmlns:a16="http://schemas.microsoft.com/office/drawing/2014/main" id="{5344982F-F465-4D04-B60D-576CE70B743D}"/>
              </a:ext>
            </a:extLst>
          </p:cNvPr>
          <p:cNvSpPr txBox="1"/>
          <p:nvPr/>
        </p:nvSpPr>
        <p:spPr>
          <a:xfrm>
            <a:off x="10612976"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33" name="TextBox 32">
            <a:extLst>
              <a:ext uri="{FF2B5EF4-FFF2-40B4-BE49-F238E27FC236}">
                <a16:creationId xmlns:a16="http://schemas.microsoft.com/office/drawing/2014/main" id="{3D63C524-2C94-4EAE-AB48-9B5BDFC700D0}"/>
              </a:ext>
            </a:extLst>
          </p:cNvPr>
          <p:cNvSpPr txBox="1"/>
          <p:nvPr/>
        </p:nvSpPr>
        <p:spPr>
          <a:xfrm>
            <a:off x="11100816" y="5681045"/>
            <a:ext cx="7589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4" name="TextBox 33">
            <a:extLst>
              <a:ext uri="{FF2B5EF4-FFF2-40B4-BE49-F238E27FC236}">
                <a16:creationId xmlns:a16="http://schemas.microsoft.com/office/drawing/2014/main" id="{6D1F9B6B-868A-4387-B3AD-A45CE329EA00}"/>
              </a:ext>
            </a:extLst>
          </p:cNvPr>
          <p:cNvSpPr txBox="1"/>
          <p:nvPr/>
        </p:nvSpPr>
        <p:spPr>
          <a:xfrm>
            <a:off x="1344168"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5" name="TextBox 34">
            <a:extLst>
              <a:ext uri="{FF2B5EF4-FFF2-40B4-BE49-F238E27FC236}">
                <a16:creationId xmlns:a16="http://schemas.microsoft.com/office/drawing/2014/main" id="{F3380137-7058-408B-BBD0-22C708A7D000}"/>
              </a:ext>
            </a:extLst>
          </p:cNvPr>
          <p:cNvSpPr txBox="1"/>
          <p:nvPr/>
        </p:nvSpPr>
        <p:spPr>
          <a:xfrm>
            <a:off x="1832000"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6" name="TextBox 35">
            <a:extLst>
              <a:ext uri="{FF2B5EF4-FFF2-40B4-BE49-F238E27FC236}">
                <a16:creationId xmlns:a16="http://schemas.microsoft.com/office/drawing/2014/main" id="{4B0600A2-8933-4EF5-8EB7-374F45D6A2D5}"/>
              </a:ext>
            </a:extLst>
          </p:cNvPr>
          <p:cNvSpPr txBox="1"/>
          <p:nvPr/>
        </p:nvSpPr>
        <p:spPr>
          <a:xfrm>
            <a:off x="2319832"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37" name="TextBox 36">
            <a:extLst>
              <a:ext uri="{FF2B5EF4-FFF2-40B4-BE49-F238E27FC236}">
                <a16:creationId xmlns:a16="http://schemas.microsoft.com/office/drawing/2014/main" id="{3B6B44FD-A639-4721-BDBF-DBB0467CFE2B}"/>
              </a:ext>
            </a:extLst>
          </p:cNvPr>
          <p:cNvSpPr txBox="1"/>
          <p:nvPr/>
        </p:nvSpPr>
        <p:spPr>
          <a:xfrm>
            <a:off x="2807664"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sp>
        <p:nvSpPr>
          <p:cNvPr id="38" name="TextBox 37">
            <a:extLst>
              <a:ext uri="{FF2B5EF4-FFF2-40B4-BE49-F238E27FC236}">
                <a16:creationId xmlns:a16="http://schemas.microsoft.com/office/drawing/2014/main" id="{79024268-73C4-4DD8-BE1E-587B2BC2F291}"/>
              </a:ext>
            </a:extLst>
          </p:cNvPr>
          <p:cNvSpPr txBox="1"/>
          <p:nvPr/>
        </p:nvSpPr>
        <p:spPr>
          <a:xfrm>
            <a:off x="3295496"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sp>
        <p:nvSpPr>
          <p:cNvPr id="39" name="TextBox 38">
            <a:extLst>
              <a:ext uri="{FF2B5EF4-FFF2-40B4-BE49-F238E27FC236}">
                <a16:creationId xmlns:a16="http://schemas.microsoft.com/office/drawing/2014/main" id="{4AE6FBD9-4911-4871-9A6F-045971E2995F}"/>
              </a:ext>
            </a:extLst>
          </p:cNvPr>
          <p:cNvSpPr txBox="1"/>
          <p:nvPr/>
        </p:nvSpPr>
        <p:spPr>
          <a:xfrm>
            <a:off x="3783328"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sp>
        <p:nvSpPr>
          <p:cNvPr id="40" name="TextBox 39">
            <a:extLst>
              <a:ext uri="{FF2B5EF4-FFF2-40B4-BE49-F238E27FC236}">
                <a16:creationId xmlns:a16="http://schemas.microsoft.com/office/drawing/2014/main" id="{70648412-7356-4CEA-8DEF-25B0220CC1F9}"/>
              </a:ext>
            </a:extLst>
          </p:cNvPr>
          <p:cNvSpPr txBox="1"/>
          <p:nvPr/>
        </p:nvSpPr>
        <p:spPr>
          <a:xfrm>
            <a:off x="4271160"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41" name="TextBox 40">
            <a:extLst>
              <a:ext uri="{FF2B5EF4-FFF2-40B4-BE49-F238E27FC236}">
                <a16:creationId xmlns:a16="http://schemas.microsoft.com/office/drawing/2014/main" id="{266AE646-F1DD-40D5-935E-92AE210A3B15}"/>
              </a:ext>
            </a:extLst>
          </p:cNvPr>
          <p:cNvSpPr txBox="1"/>
          <p:nvPr/>
        </p:nvSpPr>
        <p:spPr>
          <a:xfrm>
            <a:off x="4758992"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21</a:t>
            </a:r>
          </a:p>
        </p:txBody>
      </p:sp>
      <p:sp>
        <p:nvSpPr>
          <p:cNvPr id="42" name="TextBox 41">
            <a:extLst>
              <a:ext uri="{FF2B5EF4-FFF2-40B4-BE49-F238E27FC236}">
                <a16:creationId xmlns:a16="http://schemas.microsoft.com/office/drawing/2014/main" id="{3B2ADE89-0177-4B07-A588-54BA9EC51DC8}"/>
              </a:ext>
            </a:extLst>
          </p:cNvPr>
          <p:cNvSpPr txBox="1"/>
          <p:nvPr/>
        </p:nvSpPr>
        <p:spPr>
          <a:xfrm>
            <a:off x="5246824"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sp>
        <p:nvSpPr>
          <p:cNvPr id="43" name="TextBox 42">
            <a:extLst>
              <a:ext uri="{FF2B5EF4-FFF2-40B4-BE49-F238E27FC236}">
                <a16:creationId xmlns:a16="http://schemas.microsoft.com/office/drawing/2014/main" id="{F8FA761B-22B2-4E3C-BE01-07DD888B59CF}"/>
              </a:ext>
            </a:extLst>
          </p:cNvPr>
          <p:cNvSpPr txBox="1"/>
          <p:nvPr/>
        </p:nvSpPr>
        <p:spPr>
          <a:xfrm>
            <a:off x="5734656"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44" name="TextBox 43">
            <a:extLst>
              <a:ext uri="{FF2B5EF4-FFF2-40B4-BE49-F238E27FC236}">
                <a16:creationId xmlns:a16="http://schemas.microsoft.com/office/drawing/2014/main" id="{252F4F2D-5FCE-4B2A-8A22-EAC4085EFB8C}"/>
              </a:ext>
            </a:extLst>
          </p:cNvPr>
          <p:cNvSpPr txBox="1"/>
          <p:nvPr/>
        </p:nvSpPr>
        <p:spPr>
          <a:xfrm>
            <a:off x="6222488"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45" name="TextBox 44">
            <a:extLst>
              <a:ext uri="{FF2B5EF4-FFF2-40B4-BE49-F238E27FC236}">
                <a16:creationId xmlns:a16="http://schemas.microsoft.com/office/drawing/2014/main" id="{8AF7EDBF-8F24-4ADD-B45C-6A05919BAA15}"/>
              </a:ext>
            </a:extLst>
          </p:cNvPr>
          <p:cNvSpPr txBox="1"/>
          <p:nvPr/>
        </p:nvSpPr>
        <p:spPr>
          <a:xfrm>
            <a:off x="6710320"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33</a:t>
            </a:r>
          </a:p>
        </p:txBody>
      </p:sp>
      <p:sp>
        <p:nvSpPr>
          <p:cNvPr id="46" name="TextBox 45">
            <a:extLst>
              <a:ext uri="{FF2B5EF4-FFF2-40B4-BE49-F238E27FC236}">
                <a16:creationId xmlns:a16="http://schemas.microsoft.com/office/drawing/2014/main" id="{A434F7CD-6E48-4326-ACA6-66747532F35A}"/>
              </a:ext>
            </a:extLst>
          </p:cNvPr>
          <p:cNvSpPr txBox="1"/>
          <p:nvPr/>
        </p:nvSpPr>
        <p:spPr>
          <a:xfrm>
            <a:off x="7198152"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47" name="TextBox 46">
            <a:extLst>
              <a:ext uri="{FF2B5EF4-FFF2-40B4-BE49-F238E27FC236}">
                <a16:creationId xmlns:a16="http://schemas.microsoft.com/office/drawing/2014/main" id="{BB4E42AB-D90F-4796-AB30-97E9E1E354CB}"/>
              </a:ext>
            </a:extLst>
          </p:cNvPr>
          <p:cNvSpPr txBox="1"/>
          <p:nvPr/>
        </p:nvSpPr>
        <p:spPr>
          <a:xfrm>
            <a:off x="7685984"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39</a:t>
            </a:r>
          </a:p>
        </p:txBody>
      </p:sp>
      <p:sp>
        <p:nvSpPr>
          <p:cNvPr id="48" name="TextBox 47">
            <a:extLst>
              <a:ext uri="{FF2B5EF4-FFF2-40B4-BE49-F238E27FC236}">
                <a16:creationId xmlns:a16="http://schemas.microsoft.com/office/drawing/2014/main" id="{6E9DA3F0-1DB8-4CB1-A6DF-5BEDD3A6F563}"/>
              </a:ext>
            </a:extLst>
          </p:cNvPr>
          <p:cNvSpPr txBox="1"/>
          <p:nvPr/>
        </p:nvSpPr>
        <p:spPr>
          <a:xfrm>
            <a:off x="8173816"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sp>
        <p:nvSpPr>
          <p:cNvPr id="49" name="TextBox 48">
            <a:extLst>
              <a:ext uri="{FF2B5EF4-FFF2-40B4-BE49-F238E27FC236}">
                <a16:creationId xmlns:a16="http://schemas.microsoft.com/office/drawing/2014/main" id="{CC4B1D77-EE2C-448A-ABF0-BEC6043B0C3C}"/>
              </a:ext>
            </a:extLst>
          </p:cNvPr>
          <p:cNvSpPr txBox="1"/>
          <p:nvPr/>
        </p:nvSpPr>
        <p:spPr>
          <a:xfrm>
            <a:off x="8661648"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45</a:t>
            </a:r>
          </a:p>
        </p:txBody>
      </p:sp>
      <p:sp>
        <p:nvSpPr>
          <p:cNvPr id="50" name="TextBox 49">
            <a:extLst>
              <a:ext uri="{FF2B5EF4-FFF2-40B4-BE49-F238E27FC236}">
                <a16:creationId xmlns:a16="http://schemas.microsoft.com/office/drawing/2014/main" id="{F2653E2A-41DB-4774-9217-9087D30C1E67}"/>
              </a:ext>
            </a:extLst>
          </p:cNvPr>
          <p:cNvSpPr txBox="1"/>
          <p:nvPr/>
        </p:nvSpPr>
        <p:spPr>
          <a:xfrm>
            <a:off x="9149480"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48</a:t>
            </a:r>
          </a:p>
        </p:txBody>
      </p:sp>
      <p:sp>
        <p:nvSpPr>
          <p:cNvPr id="51" name="TextBox 50">
            <a:extLst>
              <a:ext uri="{FF2B5EF4-FFF2-40B4-BE49-F238E27FC236}">
                <a16:creationId xmlns:a16="http://schemas.microsoft.com/office/drawing/2014/main" id="{AB1E267D-1AE7-4226-B411-6BAA0414C9C9}"/>
              </a:ext>
            </a:extLst>
          </p:cNvPr>
          <p:cNvSpPr txBox="1"/>
          <p:nvPr/>
        </p:nvSpPr>
        <p:spPr>
          <a:xfrm>
            <a:off x="9637312"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51</a:t>
            </a:r>
          </a:p>
        </p:txBody>
      </p:sp>
      <p:sp>
        <p:nvSpPr>
          <p:cNvPr id="52" name="TextBox 51">
            <a:extLst>
              <a:ext uri="{FF2B5EF4-FFF2-40B4-BE49-F238E27FC236}">
                <a16:creationId xmlns:a16="http://schemas.microsoft.com/office/drawing/2014/main" id="{3A8B92A2-366A-4568-9429-FA011AF6CD24}"/>
              </a:ext>
            </a:extLst>
          </p:cNvPr>
          <p:cNvSpPr txBox="1"/>
          <p:nvPr/>
        </p:nvSpPr>
        <p:spPr>
          <a:xfrm>
            <a:off x="10125144"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53" name="TextBox 52">
            <a:extLst>
              <a:ext uri="{FF2B5EF4-FFF2-40B4-BE49-F238E27FC236}">
                <a16:creationId xmlns:a16="http://schemas.microsoft.com/office/drawing/2014/main" id="{39FFD9F4-FF1D-49C6-9701-F7D92EC78745}"/>
              </a:ext>
            </a:extLst>
          </p:cNvPr>
          <p:cNvSpPr txBox="1"/>
          <p:nvPr/>
        </p:nvSpPr>
        <p:spPr>
          <a:xfrm>
            <a:off x="10612976"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54" name="TextBox 53">
            <a:extLst>
              <a:ext uri="{FF2B5EF4-FFF2-40B4-BE49-F238E27FC236}">
                <a16:creationId xmlns:a16="http://schemas.microsoft.com/office/drawing/2014/main" id="{76ECEEE1-56D6-4C31-A74C-FD83A7DED89A}"/>
              </a:ext>
            </a:extLst>
          </p:cNvPr>
          <p:cNvSpPr txBox="1"/>
          <p:nvPr/>
        </p:nvSpPr>
        <p:spPr>
          <a:xfrm>
            <a:off x="11100816" y="4867229"/>
            <a:ext cx="7589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55" name="TextBox 54">
            <a:extLst>
              <a:ext uri="{FF2B5EF4-FFF2-40B4-BE49-F238E27FC236}">
                <a16:creationId xmlns:a16="http://schemas.microsoft.com/office/drawing/2014/main" id="{5B9A5B84-441E-401F-8A55-A4B16232DCE5}"/>
              </a:ext>
            </a:extLst>
          </p:cNvPr>
          <p:cNvSpPr txBox="1"/>
          <p:nvPr/>
        </p:nvSpPr>
        <p:spPr>
          <a:xfrm>
            <a:off x="1709928" y="5205557"/>
            <a:ext cx="97932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Time (months)</a:t>
            </a:r>
          </a:p>
        </p:txBody>
      </p:sp>
      <p:sp>
        <p:nvSpPr>
          <p:cNvPr id="430" name="TextBox 429">
            <a:extLst>
              <a:ext uri="{FF2B5EF4-FFF2-40B4-BE49-F238E27FC236}">
                <a16:creationId xmlns:a16="http://schemas.microsoft.com/office/drawing/2014/main" id="{B9AE5414-A2BC-4EE8-ADB3-96FC00111718}"/>
              </a:ext>
            </a:extLst>
          </p:cNvPr>
          <p:cNvSpPr txBox="1"/>
          <p:nvPr/>
        </p:nvSpPr>
        <p:spPr>
          <a:xfrm>
            <a:off x="1171575" y="4662505"/>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31" name="TextBox 430">
            <a:extLst>
              <a:ext uri="{FF2B5EF4-FFF2-40B4-BE49-F238E27FC236}">
                <a16:creationId xmlns:a16="http://schemas.microsoft.com/office/drawing/2014/main" id="{9CD14245-CBED-440B-8E2A-F43C2E453FF8}"/>
              </a:ext>
            </a:extLst>
          </p:cNvPr>
          <p:cNvSpPr txBox="1"/>
          <p:nvPr/>
        </p:nvSpPr>
        <p:spPr>
          <a:xfrm>
            <a:off x="1171575" y="4343100"/>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432" name="TextBox 431">
            <a:extLst>
              <a:ext uri="{FF2B5EF4-FFF2-40B4-BE49-F238E27FC236}">
                <a16:creationId xmlns:a16="http://schemas.microsoft.com/office/drawing/2014/main" id="{F755EEC6-457C-4D98-9214-0F43D1F3AC67}"/>
              </a:ext>
            </a:extLst>
          </p:cNvPr>
          <p:cNvSpPr txBox="1"/>
          <p:nvPr/>
        </p:nvSpPr>
        <p:spPr>
          <a:xfrm>
            <a:off x="1171575" y="4023696"/>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433" name="TextBox 432">
            <a:extLst>
              <a:ext uri="{FF2B5EF4-FFF2-40B4-BE49-F238E27FC236}">
                <a16:creationId xmlns:a16="http://schemas.microsoft.com/office/drawing/2014/main" id="{5AFD5F1B-7BC0-4220-B2BA-CF8B0365F3A1}"/>
              </a:ext>
            </a:extLst>
          </p:cNvPr>
          <p:cNvSpPr txBox="1"/>
          <p:nvPr/>
        </p:nvSpPr>
        <p:spPr>
          <a:xfrm>
            <a:off x="1171575" y="3704290"/>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434" name="TextBox 433">
            <a:extLst>
              <a:ext uri="{FF2B5EF4-FFF2-40B4-BE49-F238E27FC236}">
                <a16:creationId xmlns:a16="http://schemas.microsoft.com/office/drawing/2014/main" id="{6ACA1E55-EC92-4B8D-BC0A-CC353F240D87}"/>
              </a:ext>
            </a:extLst>
          </p:cNvPr>
          <p:cNvSpPr txBox="1"/>
          <p:nvPr/>
        </p:nvSpPr>
        <p:spPr>
          <a:xfrm>
            <a:off x="1171575" y="3384885"/>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435" name="TextBox 434">
            <a:extLst>
              <a:ext uri="{FF2B5EF4-FFF2-40B4-BE49-F238E27FC236}">
                <a16:creationId xmlns:a16="http://schemas.microsoft.com/office/drawing/2014/main" id="{3962757A-8605-4686-BA7D-09D96247E03F}"/>
              </a:ext>
            </a:extLst>
          </p:cNvPr>
          <p:cNvSpPr txBox="1"/>
          <p:nvPr/>
        </p:nvSpPr>
        <p:spPr>
          <a:xfrm>
            <a:off x="1171575" y="3065480"/>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sp>
        <p:nvSpPr>
          <p:cNvPr id="436" name="TextBox 435">
            <a:extLst>
              <a:ext uri="{FF2B5EF4-FFF2-40B4-BE49-F238E27FC236}">
                <a16:creationId xmlns:a16="http://schemas.microsoft.com/office/drawing/2014/main" id="{98D88855-AB8C-44C3-B039-CEA1616980DE}"/>
              </a:ext>
            </a:extLst>
          </p:cNvPr>
          <p:cNvSpPr txBox="1"/>
          <p:nvPr/>
        </p:nvSpPr>
        <p:spPr>
          <a:xfrm>
            <a:off x="1171575" y="2746076"/>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437" name="TextBox 436">
            <a:extLst>
              <a:ext uri="{FF2B5EF4-FFF2-40B4-BE49-F238E27FC236}">
                <a16:creationId xmlns:a16="http://schemas.microsoft.com/office/drawing/2014/main" id="{15411839-EE48-4378-B447-515C53F809CC}"/>
              </a:ext>
            </a:extLst>
          </p:cNvPr>
          <p:cNvSpPr txBox="1"/>
          <p:nvPr/>
        </p:nvSpPr>
        <p:spPr>
          <a:xfrm>
            <a:off x="1171575" y="2426670"/>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438" name="TextBox 437">
            <a:extLst>
              <a:ext uri="{FF2B5EF4-FFF2-40B4-BE49-F238E27FC236}">
                <a16:creationId xmlns:a16="http://schemas.microsoft.com/office/drawing/2014/main" id="{0214083A-4B3C-4E6B-9647-C707AC636809}"/>
              </a:ext>
            </a:extLst>
          </p:cNvPr>
          <p:cNvSpPr txBox="1"/>
          <p:nvPr/>
        </p:nvSpPr>
        <p:spPr>
          <a:xfrm>
            <a:off x="1171575" y="2107265"/>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439" name="TextBox 438">
            <a:extLst>
              <a:ext uri="{FF2B5EF4-FFF2-40B4-BE49-F238E27FC236}">
                <a16:creationId xmlns:a16="http://schemas.microsoft.com/office/drawing/2014/main" id="{ECADB5CA-FA4D-4796-8430-3390C7FC4DA1}"/>
              </a:ext>
            </a:extLst>
          </p:cNvPr>
          <p:cNvSpPr txBox="1"/>
          <p:nvPr/>
        </p:nvSpPr>
        <p:spPr>
          <a:xfrm>
            <a:off x="1171575" y="1787860"/>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440" name="TextBox 439">
            <a:extLst>
              <a:ext uri="{FF2B5EF4-FFF2-40B4-BE49-F238E27FC236}">
                <a16:creationId xmlns:a16="http://schemas.microsoft.com/office/drawing/2014/main" id="{5088097A-E778-4A8F-B2FB-ABE3B255D7C1}"/>
              </a:ext>
            </a:extLst>
          </p:cNvPr>
          <p:cNvSpPr txBox="1"/>
          <p:nvPr/>
        </p:nvSpPr>
        <p:spPr>
          <a:xfrm>
            <a:off x="1171575" y="1468455"/>
            <a:ext cx="51663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41" name="TextBox 440">
            <a:extLst>
              <a:ext uri="{FF2B5EF4-FFF2-40B4-BE49-F238E27FC236}">
                <a16:creationId xmlns:a16="http://schemas.microsoft.com/office/drawing/2014/main" id="{DCF15EEB-9AC4-4CDE-839C-C36C45D77DD2}"/>
              </a:ext>
            </a:extLst>
          </p:cNvPr>
          <p:cNvSpPr txBox="1"/>
          <p:nvPr/>
        </p:nvSpPr>
        <p:spPr>
          <a:xfrm rot="16200000">
            <a:off x="-581402" y="3073756"/>
            <a:ext cx="32080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OS probability (%)</a:t>
            </a:r>
          </a:p>
        </p:txBody>
      </p:sp>
      <p:sp>
        <p:nvSpPr>
          <p:cNvPr id="445" name="Freeform: Shape 444">
            <a:extLst>
              <a:ext uri="{FF2B5EF4-FFF2-40B4-BE49-F238E27FC236}">
                <a16:creationId xmlns:a16="http://schemas.microsoft.com/office/drawing/2014/main" id="{CEC17A37-4F7D-4378-8A5A-12FFD217905E}"/>
              </a:ext>
            </a:extLst>
          </p:cNvPr>
          <p:cNvSpPr/>
          <p:nvPr/>
        </p:nvSpPr>
        <p:spPr>
          <a:xfrm>
            <a:off x="1645921" y="4803662"/>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737E4CC3-C1BB-4DB1-855F-CE964273B5FD}"/>
              </a:ext>
            </a:extLst>
          </p:cNvPr>
          <p:cNvSpPr/>
          <p:nvPr/>
        </p:nvSpPr>
        <p:spPr>
          <a:xfrm>
            <a:off x="1645921" y="1622531"/>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7C562BFD-DE97-43D0-AD30-72DFE5A4EAB9}"/>
              </a:ext>
            </a:extLst>
          </p:cNvPr>
          <p:cNvSpPr/>
          <p:nvPr/>
        </p:nvSpPr>
        <p:spPr>
          <a:xfrm>
            <a:off x="1645921" y="1940695"/>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16B00E9-55C7-44E0-99C0-4E02F51BAF03}"/>
              </a:ext>
            </a:extLst>
          </p:cNvPr>
          <p:cNvSpPr/>
          <p:nvPr/>
        </p:nvSpPr>
        <p:spPr>
          <a:xfrm>
            <a:off x="1645921" y="2258859"/>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DB9CC78-B80A-43AD-A5F1-FC46FB104C74}"/>
              </a:ext>
            </a:extLst>
          </p:cNvPr>
          <p:cNvSpPr/>
          <p:nvPr/>
        </p:nvSpPr>
        <p:spPr>
          <a:xfrm>
            <a:off x="1645921" y="2576771"/>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4AC0D14E-3B07-478B-A800-ED9A7D49C3C6}"/>
              </a:ext>
            </a:extLst>
          </p:cNvPr>
          <p:cNvSpPr/>
          <p:nvPr/>
        </p:nvSpPr>
        <p:spPr>
          <a:xfrm>
            <a:off x="1645921" y="2894934"/>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122F97C1-A8B8-462A-A5AA-C6835AC8F5DE}"/>
              </a:ext>
            </a:extLst>
          </p:cNvPr>
          <p:cNvSpPr/>
          <p:nvPr/>
        </p:nvSpPr>
        <p:spPr>
          <a:xfrm>
            <a:off x="1645921" y="3213097"/>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5854147B-4AF6-4F3A-A9F9-400DD31645D6}"/>
              </a:ext>
            </a:extLst>
          </p:cNvPr>
          <p:cNvSpPr/>
          <p:nvPr/>
        </p:nvSpPr>
        <p:spPr>
          <a:xfrm>
            <a:off x="1645921" y="3531259"/>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8A6DA7EB-4F3B-41C1-8EE2-B2FC1348F1C1}"/>
              </a:ext>
            </a:extLst>
          </p:cNvPr>
          <p:cNvSpPr/>
          <p:nvPr/>
        </p:nvSpPr>
        <p:spPr>
          <a:xfrm>
            <a:off x="1645921" y="3849171"/>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EC92E0A8-7833-48C6-8C3A-62D826CDC911}"/>
              </a:ext>
            </a:extLst>
          </p:cNvPr>
          <p:cNvSpPr/>
          <p:nvPr/>
        </p:nvSpPr>
        <p:spPr>
          <a:xfrm>
            <a:off x="1645921" y="4167335"/>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116B5DA6-0130-4919-ADC5-06234409981E}"/>
              </a:ext>
            </a:extLst>
          </p:cNvPr>
          <p:cNvSpPr/>
          <p:nvPr/>
        </p:nvSpPr>
        <p:spPr>
          <a:xfrm>
            <a:off x="1645921" y="4485499"/>
            <a:ext cx="76475" cy="25092"/>
          </a:xfrm>
          <a:custGeom>
            <a:avLst/>
            <a:gdLst>
              <a:gd name="connsiteX0" fmla="*/ 80044 w 76474"/>
              <a:gd name="connsiteY0" fmla="*/ 0 h 0"/>
              <a:gd name="connsiteX1" fmla="*/ 0 w 76474"/>
              <a:gd name="connsiteY1" fmla="*/ 0 h 0"/>
            </a:gdLst>
            <a:ahLst/>
            <a:cxnLst>
              <a:cxn ang="0">
                <a:pos x="connsiteX0" y="connsiteY0"/>
              </a:cxn>
              <a:cxn ang="0">
                <a:pos x="connsiteX1" y="connsiteY1"/>
              </a:cxn>
            </a:cxnLst>
            <a:rect l="l" t="t" r="r" b="b"/>
            <a:pathLst>
              <a:path w="76474">
                <a:moveTo>
                  <a:pt x="80044" y="0"/>
                </a:moveTo>
                <a:lnTo>
                  <a:pt x="0" y="0"/>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6" name="Graphic 442">
            <a:extLst>
              <a:ext uri="{FF2B5EF4-FFF2-40B4-BE49-F238E27FC236}">
                <a16:creationId xmlns:a16="http://schemas.microsoft.com/office/drawing/2014/main" id="{424C7669-EFB3-4866-AAC0-10BDA5C42670}"/>
              </a:ext>
            </a:extLst>
          </p:cNvPr>
          <p:cNvGrpSpPr/>
          <p:nvPr/>
        </p:nvGrpSpPr>
        <p:grpSpPr>
          <a:xfrm>
            <a:off x="1725965" y="1622531"/>
            <a:ext cx="9967233" cy="3161559"/>
            <a:chOff x="1725964" y="1431459"/>
            <a:chExt cx="9967233" cy="3161558"/>
          </a:xfrm>
        </p:grpSpPr>
        <p:sp>
          <p:nvSpPr>
            <p:cNvPr id="457" name="Freeform: Shape 456">
              <a:extLst>
                <a:ext uri="{FF2B5EF4-FFF2-40B4-BE49-F238E27FC236}">
                  <a16:creationId xmlns:a16="http://schemas.microsoft.com/office/drawing/2014/main" id="{CC348C3D-3066-4A12-9244-E6E453AF972A}"/>
                </a:ext>
              </a:extLst>
            </p:cNvPr>
            <p:cNvSpPr/>
            <p:nvPr/>
          </p:nvSpPr>
          <p:spPr>
            <a:xfrm>
              <a:off x="1725964" y="1431459"/>
              <a:ext cx="25492" cy="3161558"/>
            </a:xfrm>
            <a:custGeom>
              <a:avLst/>
              <a:gdLst>
                <a:gd name="connsiteX0" fmla="*/ 0 w 0"/>
                <a:gd name="connsiteY0" fmla="*/ 0 h 3161557"/>
                <a:gd name="connsiteX1" fmla="*/ 0 w 0"/>
                <a:gd name="connsiteY1" fmla="*/ 3181130 h 3161557"/>
              </a:gdLst>
              <a:ahLst/>
              <a:cxnLst>
                <a:cxn ang="0">
                  <a:pos x="connsiteX0" y="connsiteY0"/>
                </a:cxn>
                <a:cxn ang="0">
                  <a:pos x="connsiteX1" y="connsiteY1"/>
                </a:cxn>
              </a:cxnLst>
              <a:rect l="l" t="t" r="r" b="b"/>
              <a:pathLst>
                <a:path h="3161557">
                  <a:moveTo>
                    <a:pt x="0" y="0"/>
                  </a:moveTo>
                  <a:lnTo>
                    <a:pt x="0" y="3181130"/>
                  </a:lnTo>
                </a:path>
              </a:pathLst>
            </a:custGeom>
            <a:ln w="190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CEFC9568-ACC6-4AAE-866C-4EB235BD6E14}"/>
                </a:ext>
              </a:extLst>
            </p:cNvPr>
            <p:cNvSpPr/>
            <p:nvPr/>
          </p:nvSpPr>
          <p:spPr>
            <a:xfrm>
              <a:off x="1725964" y="4612589"/>
              <a:ext cx="9967233" cy="25092"/>
            </a:xfrm>
            <a:custGeom>
              <a:avLst/>
              <a:gdLst>
                <a:gd name="connsiteX0" fmla="*/ 0 w 9967233"/>
                <a:gd name="connsiteY0" fmla="*/ 0 h 0"/>
                <a:gd name="connsiteX1" fmla="*/ 9986607 w 9967233"/>
                <a:gd name="connsiteY1" fmla="*/ 0 h 0"/>
              </a:gdLst>
              <a:ahLst/>
              <a:cxnLst>
                <a:cxn ang="0">
                  <a:pos x="connsiteX0" y="connsiteY0"/>
                </a:cxn>
                <a:cxn ang="0">
                  <a:pos x="connsiteX1" y="connsiteY1"/>
                </a:cxn>
              </a:cxnLst>
              <a:rect l="l" t="t" r="r" b="b"/>
              <a:pathLst>
                <a:path w="9967233">
                  <a:moveTo>
                    <a:pt x="0" y="0"/>
                  </a:moveTo>
                  <a:lnTo>
                    <a:pt x="9986607" y="0"/>
                  </a:lnTo>
                </a:path>
              </a:pathLst>
            </a:custGeom>
            <a:ln w="19050"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9" name="Graphic 442">
            <a:extLst>
              <a:ext uri="{FF2B5EF4-FFF2-40B4-BE49-F238E27FC236}">
                <a16:creationId xmlns:a16="http://schemas.microsoft.com/office/drawing/2014/main" id="{424C7669-EFB3-4866-AAC0-10BDA5C42670}"/>
              </a:ext>
            </a:extLst>
          </p:cNvPr>
          <p:cNvGrpSpPr/>
          <p:nvPr/>
        </p:nvGrpSpPr>
        <p:grpSpPr>
          <a:xfrm>
            <a:off x="1725965" y="4803661"/>
            <a:ext cx="9737809" cy="75275"/>
            <a:chOff x="1725964" y="4612589"/>
            <a:chExt cx="9737809" cy="75275"/>
          </a:xfrm>
        </p:grpSpPr>
        <p:sp>
          <p:nvSpPr>
            <p:cNvPr id="460" name="Freeform: Shape 459">
              <a:extLst>
                <a:ext uri="{FF2B5EF4-FFF2-40B4-BE49-F238E27FC236}">
                  <a16:creationId xmlns:a16="http://schemas.microsoft.com/office/drawing/2014/main" id="{16A0B7AA-2BAF-4BEA-A75C-B7DCE267CD53}"/>
                </a:ext>
              </a:extLst>
            </p:cNvPr>
            <p:cNvSpPr/>
            <p:nvPr/>
          </p:nvSpPr>
          <p:spPr>
            <a:xfrm>
              <a:off x="1725964"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9E6D07CD-544B-4888-BAC2-02E8CDA5A6CA}"/>
                </a:ext>
              </a:extLst>
            </p:cNvPr>
            <p:cNvSpPr/>
            <p:nvPr/>
          </p:nvSpPr>
          <p:spPr>
            <a:xfrm>
              <a:off x="2212854"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89A9C609-3B13-4B1D-B522-4134AC9FE7BA}"/>
                </a:ext>
              </a:extLst>
            </p:cNvPr>
            <p:cNvSpPr/>
            <p:nvPr/>
          </p:nvSpPr>
          <p:spPr>
            <a:xfrm>
              <a:off x="2699745"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73064BFF-80CF-42D9-80BF-2426715470AF}"/>
                </a:ext>
              </a:extLst>
            </p:cNvPr>
            <p:cNvSpPr/>
            <p:nvPr/>
          </p:nvSpPr>
          <p:spPr>
            <a:xfrm>
              <a:off x="3186635"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0AE866C-46AB-45A8-978B-E207F238C8D7}"/>
                </a:ext>
              </a:extLst>
            </p:cNvPr>
            <p:cNvSpPr/>
            <p:nvPr/>
          </p:nvSpPr>
          <p:spPr>
            <a:xfrm>
              <a:off x="3673525"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83A02D06-46F3-4153-8E6C-89B56D3299D2}"/>
                </a:ext>
              </a:extLst>
            </p:cNvPr>
            <p:cNvSpPr/>
            <p:nvPr/>
          </p:nvSpPr>
          <p:spPr>
            <a:xfrm>
              <a:off x="4160416"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D9FC7903-6BBB-4253-98FD-8EEE7F1AA297}"/>
                </a:ext>
              </a:extLst>
            </p:cNvPr>
            <p:cNvSpPr/>
            <p:nvPr/>
          </p:nvSpPr>
          <p:spPr>
            <a:xfrm>
              <a:off x="4647306"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9FAFFDA8-5F3B-4492-AFA1-E316E8A49B99}"/>
                </a:ext>
              </a:extLst>
            </p:cNvPr>
            <p:cNvSpPr/>
            <p:nvPr/>
          </p:nvSpPr>
          <p:spPr>
            <a:xfrm>
              <a:off x="5134452"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7AB6352D-71ED-4190-8548-1272FCACF651}"/>
                </a:ext>
              </a:extLst>
            </p:cNvPr>
            <p:cNvSpPr/>
            <p:nvPr/>
          </p:nvSpPr>
          <p:spPr>
            <a:xfrm>
              <a:off x="5621342"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2FB95576-A85C-4366-9A98-CCDD5A39D7C6}"/>
                </a:ext>
              </a:extLst>
            </p:cNvPr>
            <p:cNvSpPr/>
            <p:nvPr/>
          </p:nvSpPr>
          <p:spPr>
            <a:xfrm>
              <a:off x="6108233"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E5E7E521-C9D8-426C-AA7F-0F1BD820BD19}"/>
                </a:ext>
              </a:extLst>
            </p:cNvPr>
            <p:cNvSpPr/>
            <p:nvPr/>
          </p:nvSpPr>
          <p:spPr>
            <a:xfrm>
              <a:off x="6595123"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E4AF8666-F9DF-4535-8DCA-C2AC1013AC7D}"/>
                </a:ext>
              </a:extLst>
            </p:cNvPr>
            <p:cNvSpPr/>
            <p:nvPr/>
          </p:nvSpPr>
          <p:spPr>
            <a:xfrm>
              <a:off x="7082013"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B8429E40-B78D-4416-93FF-BFD7C92D84B1}"/>
                </a:ext>
              </a:extLst>
            </p:cNvPr>
            <p:cNvSpPr/>
            <p:nvPr/>
          </p:nvSpPr>
          <p:spPr>
            <a:xfrm>
              <a:off x="7568904"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9CE4013A-BC7C-4DD6-8D01-E547BBE1E32B}"/>
                </a:ext>
              </a:extLst>
            </p:cNvPr>
            <p:cNvSpPr/>
            <p:nvPr/>
          </p:nvSpPr>
          <p:spPr>
            <a:xfrm>
              <a:off x="8055794"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6B638985-5995-4EA2-A30C-198C5CBC92A9}"/>
                </a:ext>
              </a:extLst>
            </p:cNvPr>
            <p:cNvSpPr/>
            <p:nvPr/>
          </p:nvSpPr>
          <p:spPr>
            <a:xfrm>
              <a:off x="8542685"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D6D56DF9-45A8-410A-9239-9A7BB159338D}"/>
                </a:ext>
              </a:extLst>
            </p:cNvPr>
            <p:cNvSpPr/>
            <p:nvPr/>
          </p:nvSpPr>
          <p:spPr>
            <a:xfrm>
              <a:off x="9029575"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274A1048-4C25-4764-99D4-408CDA1F1833}"/>
                </a:ext>
              </a:extLst>
            </p:cNvPr>
            <p:cNvSpPr/>
            <p:nvPr/>
          </p:nvSpPr>
          <p:spPr>
            <a:xfrm>
              <a:off x="9516720"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F2751C86-9650-407D-B288-41D097B3B81C}"/>
                </a:ext>
              </a:extLst>
            </p:cNvPr>
            <p:cNvSpPr/>
            <p:nvPr/>
          </p:nvSpPr>
          <p:spPr>
            <a:xfrm>
              <a:off x="10003611"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D147D67-9CD8-434A-BDBC-5522A9E71692}"/>
                </a:ext>
              </a:extLst>
            </p:cNvPr>
            <p:cNvSpPr/>
            <p:nvPr/>
          </p:nvSpPr>
          <p:spPr>
            <a:xfrm>
              <a:off x="10490501"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FAD54C2A-0EA3-49D7-863F-E3301F5DD8EB}"/>
                </a:ext>
              </a:extLst>
            </p:cNvPr>
            <p:cNvSpPr/>
            <p:nvPr/>
          </p:nvSpPr>
          <p:spPr>
            <a:xfrm>
              <a:off x="10977392"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354397E7-434D-44E4-8422-322E50A38FFF}"/>
                </a:ext>
              </a:extLst>
            </p:cNvPr>
            <p:cNvSpPr/>
            <p:nvPr/>
          </p:nvSpPr>
          <p:spPr>
            <a:xfrm>
              <a:off x="11464282" y="4612589"/>
              <a:ext cx="25492" cy="75275"/>
            </a:xfrm>
            <a:custGeom>
              <a:avLst/>
              <a:gdLst>
                <a:gd name="connsiteX0" fmla="*/ 0 w 0"/>
                <a:gd name="connsiteY0" fmla="*/ 0 h 75275"/>
                <a:gd name="connsiteX1" fmla="*/ 0 w 0"/>
                <a:gd name="connsiteY1" fmla="*/ 78537 h 75275"/>
              </a:gdLst>
              <a:ahLst/>
              <a:cxnLst>
                <a:cxn ang="0">
                  <a:pos x="connsiteX0" y="connsiteY0"/>
                </a:cxn>
                <a:cxn ang="0">
                  <a:pos x="connsiteX1" y="connsiteY1"/>
                </a:cxn>
              </a:cxnLst>
              <a:rect l="l" t="t" r="r" b="b"/>
              <a:pathLst>
                <a:path h="75275">
                  <a:moveTo>
                    <a:pt x="0" y="0"/>
                  </a:moveTo>
                  <a:lnTo>
                    <a:pt x="0" y="78537"/>
                  </a:lnTo>
                </a:path>
              </a:pathLst>
            </a:custGeom>
            <a:ln w="190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1" name="Graphic 442">
            <a:extLst>
              <a:ext uri="{FF2B5EF4-FFF2-40B4-BE49-F238E27FC236}">
                <a16:creationId xmlns:a16="http://schemas.microsoft.com/office/drawing/2014/main" id="{424C7669-EFB3-4866-AAC0-10BDA5C42670}"/>
              </a:ext>
            </a:extLst>
          </p:cNvPr>
          <p:cNvGrpSpPr/>
          <p:nvPr/>
        </p:nvGrpSpPr>
        <p:grpSpPr>
          <a:xfrm>
            <a:off x="1664529" y="1553529"/>
            <a:ext cx="9483403" cy="3072483"/>
            <a:chOff x="1664529" y="1362457"/>
            <a:chExt cx="9483402" cy="3072483"/>
          </a:xfrm>
          <a:noFill/>
        </p:grpSpPr>
        <p:grpSp>
          <p:nvGrpSpPr>
            <p:cNvPr id="482" name="Graphic 442">
              <a:extLst>
                <a:ext uri="{FF2B5EF4-FFF2-40B4-BE49-F238E27FC236}">
                  <a16:creationId xmlns:a16="http://schemas.microsoft.com/office/drawing/2014/main" id="{424C7669-EFB3-4866-AAC0-10BDA5C42670}"/>
                </a:ext>
              </a:extLst>
            </p:cNvPr>
            <p:cNvGrpSpPr/>
            <p:nvPr/>
          </p:nvGrpSpPr>
          <p:grpSpPr>
            <a:xfrm>
              <a:off x="1671921" y="1362457"/>
              <a:ext cx="127458" cy="125459"/>
              <a:chOff x="1671921" y="1362457"/>
              <a:chExt cx="127458" cy="125459"/>
            </a:xfrm>
          </p:grpSpPr>
          <p:sp>
            <p:nvSpPr>
              <p:cNvPr id="483" name="Freeform: Shape 482">
                <a:extLst>
                  <a:ext uri="{FF2B5EF4-FFF2-40B4-BE49-F238E27FC236}">
                    <a16:creationId xmlns:a16="http://schemas.microsoft.com/office/drawing/2014/main" id="{EFAA8E21-782C-4811-B865-F09894667CE0}"/>
                  </a:ext>
                </a:extLst>
              </p:cNvPr>
              <p:cNvSpPr/>
              <p:nvPr/>
            </p:nvSpPr>
            <p:spPr>
              <a:xfrm>
                <a:off x="1738455" y="136245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2C47CCF7-9D15-45FA-BCC7-AF784AA7E67F}"/>
                  </a:ext>
                </a:extLst>
              </p:cNvPr>
              <p:cNvSpPr/>
              <p:nvPr/>
            </p:nvSpPr>
            <p:spPr>
              <a:xfrm>
                <a:off x="1671921" y="1426190"/>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5" name="Graphic 442">
              <a:extLst>
                <a:ext uri="{FF2B5EF4-FFF2-40B4-BE49-F238E27FC236}">
                  <a16:creationId xmlns:a16="http://schemas.microsoft.com/office/drawing/2014/main" id="{424C7669-EFB3-4866-AAC0-10BDA5C42670}"/>
                </a:ext>
              </a:extLst>
            </p:cNvPr>
            <p:cNvGrpSpPr/>
            <p:nvPr/>
          </p:nvGrpSpPr>
          <p:grpSpPr>
            <a:xfrm>
              <a:off x="1691805" y="1362457"/>
              <a:ext cx="127458" cy="125459"/>
              <a:chOff x="1691805" y="1362457"/>
              <a:chExt cx="127458" cy="125459"/>
            </a:xfrm>
          </p:grpSpPr>
          <p:sp>
            <p:nvSpPr>
              <p:cNvPr id="486" name="Freeform: Shape 485">
                <a:extLst>
                  <a:ext uri="{FF2B5EF4-FFF2-40B4-BE49-F238E27FC236}">
                    <a16:creationId xmlns:a16="http://schemas.microsoft.com/office/drawing/2014/main" id="{F0989F08-8C1E-4E00-AB55-D848228EB66C}"/>
                  </a:ext>
                </a:extLst>
              </p:cNvPr>
              <p:cNvSpPr/>
              <p:nvPr/>
            </p:nvSpPr>
            <p:spPr>
              <a:xfrm>
                <a:off x="1756554" y="136245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1F7E6D02-280B-4402-A6BA-0A1FF54A981B}"/>
                  </a:ext>
                </a:extLst>
              </p:cNvPr>
              <p:cNvSpPr/>
              <p:nvPr/>
            </p:nvSpPr>
            <p:spPr>
              <a:xfrm>
                <a:off x="1691805" y="142819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8" name="Graphic 442">
              <a:extLst>
                <a:ext uri="{FF2B5EF4-FFF2-40B4-BE49-F238E27FC236}">
                  <a16:creationId xmlns:a16="http://schemas.microsoft.com/office/drawing/2014/main" id="{424C7669-EFB3-4866-AAC0-10BDA5C42670}"/>
                </a:ext>
              </a:extLst>
            </p:cNvPr>
            <p:cNvGrpSpPr/>
            <p:nvPr/>
          </p:nvGrpSpPr>
          <p:grpSpPr>
            <a:xfrm>
              <a:off x="1664529" y="1362457"/>
              <a:ext cx="9483402" cy="3072483"/>
              <a:chOff x="1664529" y="1362457"/>
              <a:chExt cx="9483402" cy="3072483"/>
            </a:xfrm>
            <a:noFill/>
          </p:grpSpPr>
          <p:sp>
            <p:nvSpPr>
              <p:cNvPr id="489" name="Freeform: Shape 488">
                <a:extLst>
                  <a:ext uri="{FF2B5EF4-FFF2-40B4-BE49-F238E27FC236}">
                    <a16:creationId xmlns:a16="http://schemas.microsoft.com/office/drawing/2014/main" id="{73A9A1B2-B3AC-4D22-AFDC-3CD847EEB17D}"/>
                  </a:ext>
                </a:extLst>
              </p:cNvPr>
              <p:cNvSpPr/>
              <p:nvPr/>
            </p:nvSpPr>
            <p:spPr>
              <a:xfrm>
                <a:off x="1725964" y="1431459"/>
                <a:ext cx="9355434" cy="2935732"/>
              </a:xfrm>
              <a:custGeom>
                <a:avLst/>
                <a:gdLst>
                  <a:gd name="connsiteX0" fmla="*/ 0 w 9355433"/>
                  <a:gd name="connsiteY0" fmla="*/ 0 h 2935732"/>
                  <a:gd name="connsiteX1" fmla="*/ 135361 w 9355433"/>
                  <a:gd name="connsiteY1" fmla="*/ 0 h 2935732"/>
                  <a:gd name="connsiteX2" fmla="*/ 135361 w 9355433"/>
                  <a:gd name="connsiteY2" fmla="*/ 22583 h 2935732"/>
                  <a:gd name="connsiteX3" fmla="*/ 238602 w 9355433"/>
                  <a:gd name="connsiteY3" fmla="*/ 22583 h 2935732"/>
                  <a:gd name="connsiteX4" fmla="*/ 238602 w 9355433"/>
                  <a:gd name="connsiteY4" fmla="*/ 53696 h 2935732"/>
                  <a:gd name="connsiteX5" fmla="*/ 251093 w 9355433"/>
                  <a:gd name="connsiteY5" fmla="*/ 53696 h 2935732"/>
                  <a:gd name="connsiteX6" fmla="*/ 251093 w 9355433"/>
                  <a:gd name="connsiteY6" fmla="*/ 94847 h 2935732"/>
                  <a:gd name="connsiteX7" fmla="*/ 284742 w 9355433"/>
                  <a:gd name="connsiteY7" fmla="*/ 94847 h 2935732"/>
                  <a:gd name="connsiteX8" fmla="*/ 284742 w 9355433"/>
                  <a:gd name="connsiteY8" fmla="*/ 109902 h 2935732"/>
                  <a:gd name="connsiteX9" fmla="*/ 296468 w 9355433"/>
                  <a:gd name="connsiteY9" fmla="*/ 109902 h 2935732"/>
                  <a:gd name="connsiteX10" fmla="*/ 296468 w 9355433"/>
                  <a:gd name="connsiteY10" fmla="*/ 115422 h 2935732"/>
                  <a:gd name="connsiteX11" fmla="*/ 386453 w 9355433"/>
                  <a:gd name="connsiteY11" fmla="*/ 115422 h 2935732"/>
                  <a:gd name="connsiteX12" fmla="*/ 386453 w 9355433"/>
                  <a:gd name="connsiteY12" fmla="*/ 129724 h 2935732"/>
                  <a:gd name="connsiteX13" fmla="*/ 431064 w 9355433"/>
                  <a:gd name="connsiteY13" fmla="*/ 129724 h 2935732"/>
                  <a:gd name="connsiteX14" fmla="*/ 431064 w 9355433"/>
                  <a:gd name="connsiteY14" fmla="*/ 145532 h 2935732"/>
                  <a:gd name="connsiteX15" fmla="*/ 436672 w 9355433"/>
                  <a:gd name="connsiteY15" fmla="*/ 145532 h 2935732"/>
                  <a:gd name="connsiteX16" fmla="*/ 436672 w 9355433"/>
                  <a:gd name="connsiteY16" fmla="*/ 155820 h 2935732"/>
                  <a:gd name="connsiteX17" fmla="*/ 474400 w 9355433"/>
                  <a:gd name="connsiteY17" fmla="*/ 155820 h 2935732"/>
                  <a:gd name="connsiteX18" fmla="*/ 474400 w 9355433"/>
                  <a:gd name="connsiteY18" fmla="*/ 184675 h 2935732"/>
                  <a:gd name="connsiteX19" fmla="*/ 548325 w 9355433"/>
                  <a:gd name="connsiteY19" fmla="*/ 184675 h 2935732"/>
                  <a:gd name="connsiteX20" fmla="*/ 548325 w 9355433"/>
                  <a:gd name="connsiteY20" fmla="*/ 208010 h 2935732"/>
                  <a:gd name="connsiteX21" fmla="*/ 639076 w 9355433"/>
                  <a:gd name="connsiteY21" fmla="*/ 208010 h 2935732"/>
                  <a:gd name="connsiteX22" fmla="*/ 639076 w 9355433"/>
                  <a:gd name="connsiteY22" fmla="*/ 233604 h 2935732"/>
                  <a:gd name="connsiteX23" fmla="*/ 671195 w 9355433"/>
                  <a:gd name="connsiteY23" fmla="*/ 233604 h 2935732"/>
                  <a:gd name="connsiteX24" fmla="*/ 671195 w 9355433"/>
                  <a:gd name="connsiteY24" fmla="*/ 251419 h 2935732"/>
                  <a:gd name="connsiteX25" fmla="*/ 680372 w 9355433"/>
                  <a:gd name="connsiteY25" fmla="*/ 251419 h 2935732"/>
                  <a:gd name="connsiteX26" fmla="*/ 680372 w 9355433"/>
                  <a:gd name="connsiteY26" fmla="*/ 258947 h 2935732"/>
                  <a:gd name="connsiteX27" fmla="*/ 731865 w 9355433"/>
                  <a:gd name="connsiteY27" fmla="*/ 258947 h 2935732"/>
                  <a:gd name="connsiteX28" fmla="*/ 731865 w 9355433"/>
                  <a:gd name="connsiteY28" fmla="*/ 280275 h 2935732"/>
                  <a:gd name="connsiteX29" fmla="*/ 740277 w 9355433"/>
                  <a:gd name="connsiteY29" fmla="*/ 280275 h 2935732"/>
                  <a:gd name="connsiteX30" fmla="*/ 740277 w 9355433"/>
                  <a:gd name="connsiteY30" fmla="*/ 322680 h 2935732"/>
                  <a:gd name="connsiteX31" fmla="*/ 845558 w 9355433"/>
                  <a:gd name="connsiteY31" fmla="*/ 322680 h 2935732"/>
                  <a:gd name="connsiteX32" fmla="*/ 845558 w 9355433"/>
                  <a:gd name="connsiteY32" fmla="*/ 350281 h 2935732"/>
                  <a:gd name="connsiteX33" fmla="*/ 1018646 w 9355433"/>
                  <a:gd name="connsiteY33" fmla="*/ 350281 h 2935732"/>
                  <a:gd name="connsiteX34" fmla="*/ 1018646 w 9355433"/>
                  <a:gd name="connsiteY34" fmla="*/ 374369 h 2935732"/>
                  <a:gd name="connsiteX35" fmla="*/ 1045157 w 9355433"/>
                  <a:gd name="connsiteY35" fmla="*/ 374369 h 2935732"/>
                  <a:gd name="connsiteX36" fmla="*/ 1045157 w 9355433"/>
                  <a:gd name="connsiteY36" fmla="*/ 398959 h 2935732"/>
                  <a:gd name="connsiteX37" fmla="*/ 1064786 w 9355433"/>
                  <a:gd name="connsiteY37" fmla="*/ 398959 h 2935732"/>
                  <a:gd name="connsiteX38" fmla="*/ 1064786 w 9355433"/>
                  <a:gd name="connsiteY38" fmla="*/ 427814 h 2935732"/>
                  <a:gd name="connsiteX39" fmla="*/ 1096141 w 9355433"/>
                  <a:gd name="connsiteY39" fmla="*/ 427814 h 2935732"/>
                  <a:gd name="connsiteX40" fmla="*/ 1096141 w 9355433"/>
                  <a:gd name="connsiteY40" fmla="*/ 457422 h 2935732"/>
                  <a:gd name="connsiteX41" fmla="*/ 1249601 w 9355433"/>
                  <a:gd name="connsiteY41" fmla="*/ 457422 h 2935732"/>
                  <a:gd name="connsiteX42" fmla="*/ 1249601 w 9355433"/>
                  <a:gd name="connsiteY42" fmla="*/ 481510 h 2935732"/>
                  <a:gd name="connsiteX43" fmla="*/ 1261327 w 9355433"/>
                  <a:gd name="connsiteY43" fmla="*/ 481510 h 2935732"/>
                  <a:gd name="connsiteX44" fmla="*/ 1261327 w 9355433"/>
                  <a:gd name="connsiteY44" fmla="*/ 506100 h 2935732"/>
                  <a:gd name="connsiteX45" fmla="*/ 1322762 w 9355433"/>
                  <a:gd name="connsiteY45" fmla="*/ 506100 h 2935732"/>
                  <a:gd name="connsiteX46" fmla="*/ 1322762 w 9355433"/>
                  <a:gd name="connsiteY46" fmla="*/ 525421 h 2935732"/>
                  <a:gd name="connsiteX47" fmla="*/ 1341625 w 9355433"/>
                  <a:gd name="connsiteY47" fmla="*/ 525421 h 2935732"/>
                  <a:gd name="connsiteX48" fmla="*/ 1341625 w 9355433"/>
                  <a:gd name="connsiteY48" fmla="*/ 543236 h 2935732"/>
                  <a:gd name="connsiteX49" fmla="*/ 1404590 w 9355433"/>
                  <a:gd name="connsiteY49" fmla="*/ 543236 h 2935732"/>
                  <a:gd name="connsiteX50" fmla="*/ 1404590 w 9355433"/>
                  <a:gd name="connsiteY50" fmla="*/ 562557 h 2935732"/>
                  <a:gd name="connsiteX51" fmla="*/ 1410708 w 9355433"/>
                  <a:gd name="connsiteY51" fmla="*/ 562557 h 2935732"/>
                  <a:gd name="connsiteX52" fmla="*/ 1410708 w 9355433"/>
                  <a:gd name="connsiteY52" fmla="*/ 587899 h 2935732"/>
                  <a:gd name="connsiteX53" fmla="*/ 1423963 w 9355433"/>
                  <a:gd name="connsiteY53" fmla="*/ 587899 h 2935732"/>
                  <a:gd name="connsiteX54" fmla="*/ 1423963 w 9355433"/>
                  <a:gd name="connsiteY54" fmla="*/ 616755 h 2935732"/>
                  <a:gd name="connsiteX55" fmla="*/ 1458122 w 9355433"/>
                  <a:gd name="connsiteY55" fmla="*/ 616755 h 2935732"/>
                  <a:gd name="connsiteX56" fmla="*/ 1458122 w 9355433"/>
                  <a:gd name="connsiteY56" fmla="*/ 647618 h 2935732"/>
                  <a:gd name="connsiteX57" fmla="*/ 1493046 w 9355433"/>
                  <a:gd name="connsiteY57" fmla="*/ 647618 h 2935732"/>
                  <a:gd name="connsiteX58" fmla="*/ 1493046 w 9355433"/>
                  <a:gd name="connsiteY58" fmla="*/ 662171 h 2935732"/>
                  <a:gd name="connsiteX59" fmla="*/ 1521596 w 9355433"/>
                  <a:gd name="connsiteY59" fmla="*/ 662171 h 2935732"/>
                  <a:gd name="connsiteX60" fmla="*/ 1521596 w 9355433"/>
                  <a:gd name="connsiteY60" fmla="*/ 693535 h 2935732"/>
                  <a:gd name="connsiteX61" fmla="*/ 1579462 w 9355433"/>
                  <a:gd name="connsiteY61" fmla="*/ 693535 h 2935732"/>
                  <a:gd name="connsiteX62" fmla="*/ 1579462 w 9355433"/>
                  <a:gd name="connsiteY62" fmla="*/ 700561 h 2935732"/>
                  <a:gd name="connsiteX63" fmla="*/ 1608268 w 9355433"/>
                  <a:gd name="connsiteY63" fmla="*/ 700561 h 2935732"/>
                  <a:gd name="connsiteX64" fmla="*/ 1608268 w 9355433"/>
                  <a:gd name="connsiteY64" fmla="*/ 715616 h 2935732"/>
                  <a:gd name="connsiteX65" fmla="*/ 1630446 w 9355433"/>
                  <a:gd name="connsiteY65" fmla="*/ 715616 h 2935732"/>
                  <a:gd name="connsiteX66" fmla="*/ 1630446 w 9355433"/>
                  <a:gd name="connsiteY66" fmla="*/ 740959 h 2935732"/>
                  <a:gd name="connsiteX67" fmla="*/ 1803534 w 9355433"/>
                  <a:gd name="connsiteY67" fmla="*/ 740959 h 2935732"/>
                  <a:gd name="connsiteX68" fmla="*/ 1803534 w 9355433"/>
                  <a:gd name="connsiteY68" fmla="*/ 761032 h 2935732"/>
                  <a:gd name="connsiteX69" fmla="*/ 1813221 w 9355433"/>
                  <a:gd name="connsiteY69" fmla="*/ 761032 h 2935732"/>
                  <a:gd name="connsiteX70" fmla="*/ 1813221 w 9355433"/>
                  <a:gd name="connsiteY70" fmla="*/ 782109 h 2935732"/>
                  <a:gd name="connsiteX71" fmla="*/ 1834124 w 9355433"/>
                  <a:gd name="connsiteY71" fmla="*/ 782109 h 2935732"/>
                  <a:gd name="connsiteX72" fmla="*/ 1834124 w 9355433"/>
                  <a:gd name="connsiteY72" fmla="*/ 804943 h 2935732"/>
                  <a:gd name="connsiteX73" fmla="*/ 2080628 w 9355433"/>
                  <a:gd name="connsiteY73" fmla="*/ 804943 h 2935732"/>
                  <a:gd name="connsiteX74" fmla="*/ 2080628 w 9355433"/>
                  <a:gd name="connsiteY74" fmla="*/ 833798 h 2935732"/>
                  <a:gd name="connsiteX75" fmla="*/ 2095923 w 9355433"/>
                  <a:gd name="connsiteY75" fmla="*/ 833798 h 2935732"/>
                  <a:gd name="connsiteX76" fmla="*/ 2095923 w 9355433"/>
                  <a:gd name="connsiteY76" fmla="*/ 853621 h 2935732"/>
                  <a:gd name="connsiteX77" fmla="*/ 2118866 w 9355433"/>
                  <a:gd name="connsiteY77" fmla="*/ 853621 h 2935732"/>
                  <a:gd name="connsiteX78" fmla="*/ 2118866 w 9355433"/>
                  <a:gd name="connsiteY78" fmla="*/ 883982 h 2935732"/>
                  <a:gd name="connsiteX79" fmla="*/ 2165006 w 9355433"/>
                  <a:gd name="connsiteY79" fmla="*/ 883982 h 2935732"/>
                  <a:gd name="connsiteX80" fmla="*/ 2165006 w 9355433"/>
                  <a:gd name="connsiteY80" fmla="*/ 932660 h 2935732"/>
                  <a:gd name="connsiteX81" fmla="*/ 2296033 w 9355433"/>
                  <a:gd name="connsiteY81" fmla="*/ 932660 h 2935732"/>
                  <a:gd name="connsiteX82" fmla="*/ 2296033 w 9355433"/>
                  <a:gd name="connsiteY82" fmla="*/ 957250 h 2935732"/>
                  <a:gd name="connsiteX83" fmla="*/ 2319230 w 9355433"/>
                  <a:gd name="connsiteY83" fmla="*/ 957250 h 2935732"/>
                  <a:gd name="connsiteX84" fmla="*/ 2319230 w 9355433"/>
                  <a:gd name="connsiteY84" fmla="*/ 981338 h 2935732"/>
                  <a:gd name="connsiteX85" fmla="*/ 2367919 w 9355433"/>
                  <a:gd name="connsiteY85" fmla="*/ 981338 h 2935732"/>
                  <a:gd name="connsiteX86" fmla="*/ 2367919 w 9355433"/>
                  <a:gd name="connsiteY86" fmla="*/ 1003920 h 2935732"/>
                  <a:gd name="connsiteX87" fmla="*/ 2414824 w 9355433"/>
                  <a:gd name="connsiteY87" fmla="*/ 1003920 h 2935732"/>
                  <a:gd name="connsiteX88" fmla="*/ 2414824 w 9355433"/>
                  <a:gd name="connsiteY88" fmla="*/ 1044569 h 2935732"/>
                  <a:gd name="connsiteX89" fmla="*/ 2428589 w 9355433"/>
                  <a:gd name="connsiteY89" fmla="*/ 1044569 h 2935732"/>
                  <a:gd name="connsiteX90" fmla="*/ 2428589 w 9355433"/>
                  <a:gd name="connsiteY90" fmla="*/ 1058871 h 2935732"/>
                  <a:gd name="connsiteX91" fmla="*/ 2527752 w 9355433"/>
                  <a:gd name="connsiteY91" fmla="*/ 1058871 h 2935732"/>
                  <a:gd name="connsiteX92" fmla="*/ 2527752 w 9355433"/>
                  <a:gd name="connsiteY92" fmla="*/ 1089985 h 2935732"/>
                  <a:gd name="connsiteX93" fmla="*/ 2596069 w 9355433"/>
                  <a:gd name="connsiteY93" fmla="*/ 1089985 h 2935732"/>
                  <a:gd name="connsiteX94" fmla="*/ 2596069 w 9355433"/>
                  <a:gd name="connsiteY94" fmla="*/ 1111815 h 2935732"/>
                  <a:gd name="connsiteX95" fmla="*/ 2621306 w 9355433"/>
                  <a:gd name="connsiteY95" fmla="*/ 1111815 h 2935732"/>
                  <a:gd name="connsiteX96" fmla="*/ 2621306 w 9355433"/>
                  <a:gd name="connsiteY96" fmla="*/ 1133895 h 2935732"/>
                  <a:gd name="connsiteX97" fmla="*/ 2632267 w 9355433"/>
                  <a:gd name="connsiteY97" fmla="*/ 1133895 h 2935732"/>
                  <a:gd name="connsiteX98" fmla="*/ 2632267 w 9355433"/>
                  <a:gd name="connsiteY98" fmla="*/ 1161998 h 2935732"/>
                  <a:gd name="connsiteX99" fmla="*/ 2711292 w 9355433"/>
                  <a:gd name="connsiteY99" fmla="*/ 1161998 h 2935732"/>
                  <a:gd name="connsiteX100" fmla="*/ 2711292 w 9355433"/>
                  <a:gd name="connsiteY100" fmla="*/ 1179813 h 2935732"/>
                  <a:gd name="connsiteX101" fmla="*/ 2723018 w 9355433"/>
                  <a:gd name="connsiteY101" fmla="*/ 1179813 h 2935732"/>
                  <a:gd name="connsiteX102" fmla="*/ 2723018 w 9355433"/>
                  <a:gd name="connsiteY102" fmla="*/ 1199887 h 2935732"/>
                  <a:gd name="connsiteX103" fmla="*/ 2798473 w 9355433"/>
                  <a:gd name="connsiteY103" fmla="*/ 1199887 h 2935732"/>
                  <a:gd name="connsiteX104" fmla="*/ 2798473 w 9355433"/>
                  <a:gd name="connsiteY104" fmla="*/ 1227237 h 2935732"/>
                  <a:gd name="connsiteX105" fmla="*/ 2806885 w 9355433"/>
                  <a:gd name="connsiteY105" fmla="*/ 1227237 h 2935732"/>
                  <a:gd name="connsiteX106" fmla="*/ 2806885 w 9355433"/>
                  <a:gd name="connsiteY106" fmla="*/ 1273154 h 2935732"/>
                  <a:gd name="connsiteX107" fmla="*/ 2817337 w 9355433"/>
                  <a:gd name="connsiteY107" fmla="*/ 1273154 h 2935732"/>
                  <a:gd name="connsiteX108" fmla="*/ 2817337 w 9355433"/>
                  <a:gd name="connsiteY108" fmla="*/ 1309036 h 2935732"/>
                  <a:gd name="connsiteX109" fmla="*/ 2855064 w 9355433"/>
                  <a:gd name="connsiteY109" fmla="*/ 1309036 h 2935732"/>
                  <a:gd name="connsiteX110" fmla="*/ 2855064 w 9355433"/>
                  <a:gd name="connsiteY110" fmla="*/ 1326098 h 2935732"/>
                  <a:gd name="connsiteX111" fmla="*/ 2875968 w 9355433"/>
                  <a:gd name="connsiteY111" fmla="*/ 1326098 h 2935732"/>
                  <a:gd name="connsiteX112" fmla="*/ 2875968 w 9355433"/>
                  <a:gd name="connsiteY112" fmla="*/ 1381049 h 2935732"/>
                  <a:gd name="connsiteX113" fmla="*/ 2884380 w 9355433"/>
                  <a:gd name="connsiteY113" fmla="*/ 1381049 h 2935732"/>
                  <a:gd name="connsiteX114" fmla="*/ 2884380 w 9355433"/>
                  <a:gd name="connsiteY114" fmla="*/ 1403130 h 2935732"/>
                  <a:gd name="connsiteX115" fmla="*/ 2986856 w 9355433"/>
                  <a:gd name="connsiteY115" fmla="*/ 1403130 h 2935732"/>
                  <a:gd name="connsiteX116" fmla="*/ 2986856 w 9355433"/>
                  <a:gd name="connsiteY116" fmla="*/ 1426465 h 2935732"/>
                  <a:gd name="connsiteX117" fmla="*/ 3020250 w 9355433"/>
                  <a:gd name="connsiteY117" fmla="*/ 1426465 h 2935732"/>
                  <a:gd name="connsiteX118" fmla="*/ 3020250 w 9355433"/>
                  <a:gd name="connsiteY118" fmla="*/ 1454568 h 2935732"/>
                  <a:gd name="connsiteX119" fmla="*/ 3065625 w 9355433"/>
                  <a:gd name="connsiteY119" fmla="*/ 1454568 h 2935732"/>
                  <a:gd name="connsiteX120" fmla="*/ 3065625 w 9355433"/>
                  <a:gd name="connsiteY120" fmla="*/ 1484678 h 2935732"/>
                  <a:gd name="connsiteX121" fmla="*/ 3078116 w 9355433"/>
                  <a:gd name="connsiteY121" fmla="*/ 1484678 h 2935732"/>
                  <a:gd name="connsiteX122" fmla="*/ 3078116 w 9355433"/>
                  <a:gd name="connsiteY122" fmla="*/ 1511526 h 2935732"/>
                  <a:gd name="connsiteX123" fmla="*/ 3094941 w 9355433"/>
                  <a:gd name="connsiteY123" fmla="*/ 1511526 h 2935732"/>
                  <a:gd name="connsiteX124" fmla="*/ 3094941 w 9355433"/>
                  <a:gd name="connsiteY124" fmla="*/ 1536868 h 2935732"/>
                  <a:gd name="connsiteX125" fmla="*/ 3117373 w 9355433"/>
                  <a:gd name="connsiteY125" fmla="*/ 1536868 h 2935732"/>
                  <a:gd name="connsiteX126" fmla="*/ 3117373 w 9355433"/>
                  <a:gd name="connsiteY126" fmla="*/ 1560957 h 2935732"/>
                  <a:gd name="connsiteX127" fmla="*/ 3149493 w 9355433"/>
                  <a:gd name="connsiteY127" fmla="*/ 1560957 h 2935732"/>
                  <a:gd name="connsiteX128" fmla="*/ 3149493 w 9355433"/>
                  <a:gd name="connsiteY128" fmla="*/ 1583539 h 2935732"/>
                  <a:gd name="connsiteX129" fmla="*/ 3207869 w 9355433"/>
                  <a:gd name="connsiteY129" fmla="*/ 1583539 h 2935732"/>
                  <a:gd name="connsiteX130" fmla="*/ 3207869 w 9355433"/>
                  <a:gd name="connsiteY130" fmla="*/ 1649530 h 2935732"/>
                  <a:gd name="connsiteX131" fmla="*/ 3233870 w 9355433"/>
                  <a:gd name="connsiteY131" fmla="*/ 1649530 h 2935732"/>
                  <a:gd name="connsiteX132" fmla="*/ 3233870 w 9355433"/>
                  <a:gd name="connsiteY132" fmla="*/ 1672364 h 2935732"/>
                  <a:gd name="connsiteX133" fmla="*/ 3345524 w 9355433"/>
                  <a:gd name="connsiteY133" fmla="*/ 1672364 h 2935732"/>
                  <a:gd name="connsiteX134" fmla="*/ 3345524 w 9355433"/>
                  <a:gd name="connsiteY134" fmla="*/ 1696954 h 2935732"/>
                  <a:gd name="connsiteX135" fmla="*/ 3369231 w 9355433"/>
                  <a:gd name="connsiteY135" fmla="*/ 1696954 h 2935732"/>
                  <a:gd name="connsiteX136" fmla="*/ 3369231 w 9355433"/>
                  <a:gd name="connsiteY136" fmla="*/ 1724555 h 2935732"/>
                  <a:gd name="connsiteX137" fmla="*/ 3476551 w 9355433"/>
                  <a:gd name="connsiteY137" fmla="*/ 1724555 h 2935732"/>
                  <a:gd name="connsiteX138" fmla="*/ 3476551 w 9355433"/>
                  <a:gd name="connsiteY138" fmla="*/ 1750650 h 2935732"/>
                  <a:gd name="connsiteX139" fmla="*/ 3526005 w 9355433"/>
                  <a:gd name="connsiteY139" fmla="*/ 1750650 h 2935732"/>
                  <a:gd name="connsiteX140" fmla="*/ 3526005 w 9355433"/>
                  <a:gd name="connsiteY140" fmla="*/ 1776745 h 2935732"/>
                  <a:gd name="connsiteX141" fmla="*/ 3586930 w 9355433"/>
                  <a:gd name="connsiteY141" fmla="*/ 1776745 h 2935732"/>
                  <a:gd name="connsiteX142" fmla="*/ 3586930 w 9355433"/>
                  <a:gd name="connsiteY142" fmla="*/ 1801335 h 2935732"/>
                  <a:gd name="connsiteX143" fmla="*/ 3608343 w 9355433"/>
                  <a:gd name="connsiteY143" fmla="*/ 1801335 h 2935732"/>
                  <a:gd name="connsiteX144" fmla="*/ 3608343 w 9355433"/>
                  <a:gd name="connsiteY144" fmla="*/ 1823918 h 2935732"/>
                  <a:gd name="connsiteX145" fmla="*/ 3621088 w 9355433"/>
                  <a:gd name="connsiteY145" fmla="*/ 1823918 h 2935732"/>
                  <a:gd name="connsiteX146" fmla="*/ 3621088 w 9355433"/>
                  <a:gd name="connsiteY146" fmla="*/ 1902204 h 2935732"/>
                  <a:gd name="connsiteX147" fmla="*/ 3756449 w 9355433"/>
                  <a:gd name="connsiteY147" fmla="*/ 1902204 h 2935732"/>
                  <a:gd name="connsiteX148" fmla="*/ 3756449 w 9355433"/>
                  <a:gd name="connsiteY148" fmla="*/ 1933820 h 2935732"/>
                  <a:gd name="connsiteX149" fmla="*/ 3862494 w 9355433"/>
                  <a:gd name="connsiteY149" fmla="*/ 1933820 h 2935732"/>
                  <a:gd name="connsiteX150" fmla="*/ 3862494 w 9355433"/>
                  <a:gd name="connsiteY150" fmla="*/ 1956653 h 2935732"/>
                  <a:gd name="connsiteX151" fmla="*/ 3892320 w 9355433"/>
                  <a:gd name="connsiteY151" fmla="*/ 1956653 h 2935732"/>
                  <a:gd name="connsiteX152" fmla="*/ 3892320 w 9355433"/>
                  <a:gd name="connsiteY152" fmla="*/ 1975723 h 2935732"/>
                  <a:gd name="connsiteX153" fmla="*/ 4021562 w 9355433"/>
                  <a:gd name="connsiteY153" fmla="*/ 1975723 h 2935732"/>
                  <a:gd name="connsiteX154" fmla="*/ 4021562 w 9355433"/>
                  <a:gd name="connsiteY154" fmla="*/ 2004578 h 2935732"/>
                  <a:gd name="connsiteX155" fmla="*/ 4167884 w 9355433"/>
                  <a:gd name="connsiteY155" fmla="*/ 2004578 h 2935732"/>
                  <a:gd name="connsiteX156" fmla="*/ 4167884 w 9355433"/>
                  <a:gd name="connsiteY156" fmla="*/ 2024652 h 2935732"/>
                  <a:gd name="connsiteX157" fmla="*/ 4314461 w 9355433"/>
                  <a:gd name="connsiteY157" fmla="*/ 2024652 h 2935732"/>
                  <a:gd name="connsiteX158" fmla="*/ 4314461 w 9355433"/>
                  <a:gd name="connsiteY158" fmla="*/ 2056769 h 2935732"/>
                  <a:gd name="connsiteX159" fmla="*/ 4413624 w 9355433"/>
                  <a:gd name="connsiteY159" fmla="*/ 2056769 h 2935732"/>
                  <a:gd name="connsiteX160" fmla="*/ 4413624 w 9355433"/>
                  <a:gd name="connsiteY160" fmla="*/ 2106953 h 2935732"/>
                  <a:gd name="connsiteX161" fmla="*/ 4444214 w 9355433"/>
                  <a:gd name="connsiteY161" fmla="*/ 2106953 h 2935732"/>
                  <a:gd name="connsiteX162" fmla="*/ 4444214 w 9355433"/>
                  <a:gd name="connsiteY162" fmla="*/ 2124768 h 2935732"/>
                  <a:gd name="connsiteX163" fmla="*/ 4530121 w 9355433"/>
                  <a:gd name="connsiteY163" fmla="*/ 2124768 h 2935732"/>
                  <a:gd name="connsiteX164" fmla="*/ 4530121 w 9355433"/>
                  <a:gd name="connsiteY164" fmla="*/ 2149609 h 2935732"/>
                  <a:gd name="connsiteX165" fmla="*/ 4632087 w 9355433"/>
                  <a:gd name="connsiteY165" fmla="*/ 2149609 h 2935732"/>
                  <a:gd name="connsiteX166" fmla="*/ 4632087 w 9355433"/>
                  <a:gd name="connsiteY166" fmla="*/ 2179719 h 2935732"/>
                  <a:gd name="connsiteX167" fmla="*/ 4682815 w 9355433"/>
                  <a:gd name="connsiteY167" fmla="*/ 2179719 h 2935732"/>
                  <a:gd name="connsiteX168" fmla="*/ 4682815 w 9355433"/>
                  <a:gd name="connsiteY168" fmla="*/ 2206567 h 2935732"/>
                  <a:gd name="connsiteX169" fmla="*/ 4804921 w 9355433"/>
                  <a:gd name="connsiteY169" fmla="*/ 2206567 h 2935732"/>
                  <a:gd name="connsiteX170" fmla="*/ 4804921 w 9355433"/>
                  <a:gd name="connsiteY170" fmla="*/ 2258005 h 2935732"/>
                  <a:gd name="connsiteX171" fmla="*/ 4895671 w 9355433"/>
                  <a:gd name="connsiteY171" fmla="*/ 2258005 h 2935732"/>
                  <a:gd name="connsiteX172" fmla="*/ 4895671 w 9355433"/>
                  <a:gd name="connsiteY172" fmla="*/ 2282846 h 2935732"/>
                  <a:gd name="connsiteX173" fmla="*/ 4957106 w 9355433"/>
                  <a:gd name="connsiteY173" fmla="*/ 2282846 h 2935732"/>
                  <a:gd name="connsiteX174" fmla="*/ 4957106 w 9355433"/>
                  <a:gd name="connsiteY174" fmla="*/ 2306181 h 2935732"/>
                  <a:gd name="connsiteX175" fmla="*/ 5121017 w 9355433"/>
                  <a:gd name="connsiteY175" fmla="*/ 2306181 h 2935732"/>
                  <a:gd name="connsiteX176" fmla="*/ 5121017 w 9355433"/>
                  <a:gd name="connsiteY176" fmla="*/ 2332276 h 2935732"/>
                  <a:gd name="connsiteX177" fmla="*/ 5139881 w 9355433"/>
                  <a:gd name="connsiteY177" fmla="*/ 2332276 h 2935732"/>
                  <a:gd name="connsiteX178" fmla="*/ 5139881 w 9355433"/>
                  <a:gd name="connsiteY178" fmla="*/ 2376187 h 2935732"/>
                  <a:gd name="connsiteX179" fmla="*/ 5236239 w 9355433"/>
                  <a:gd name="connsiteY179" fmla="*/ 2376187 h 2935732"/>
                  <a:gd name="connsiteX180" fmla="*/ 5236239 w 9355433"/>
                  <a:gd name="connsiteY180" fmla="*/ 2398017 h 2935732"/>
                  <a:gd name="connsiteX181" fmla="*/ 5649969 w 9355433"/>
                  <a:gd name="connsiteY181" fmla="*/ 2398017 h 2935732"/>
                  <a:gd name="connsiteX182" fmla="*/ 5649969 w 9355433"/>
                  <a:gd name="connsiteY182" fmla="*/ 2431890 h 2935732"/>
                  <a:gd name="connsiteX183" fmla="*/ 5698148 w 9355433"/>
                  <a:gd name="connsiteY183" fmla="*/ 2431890 h 2935732"/>
                  <a:gd name="connsiteX184" fmla="*/ 5698148 w 9355433"/>
                  <a:gd name="connsiteY184" fmla="*/ 2456480 h 2935732"/>
                  <a:gd name="connsiteX185" fmla="*/ 5735111 w 9355433"/>
                  <a:gd name="connsiteY185" fmla="*/ 2456480 h 2935732"/>
                  <a:gd name="connsiteX186" fmla="*/ 5735111 w 9355433"/>
                  <a:gd name="connsiteY186" fmla="*/ 2503904 h 2935732"/>
                  <a:gd name="connsiteX187" fmla="*/ 6039991 w 9355433"/>
                  <a:gd name="connsiteY187" fmla="*/ 2503904 h 2935732"/>
                  <a:gd name="connsiteX188" fmla="*/ 6039991 w 9355433"/>
                  <a:gd name="connsiteY188" fmla="*/ 2547814 h 2935732"/>
                  <a:gd name="connsiteX189" fmla="*/ 6113916 w 9355433"/>
                  <a:gd name="connsiteY189" fmla="*/ 2547814 h 2935732"/>
                  <a:gd name="connsiteX190" fmla="*/ 6113916 w 9355433"/>
                  <a:gd name="connsiteY190" fmla="*/ 2602012 h 2935732"/>
                  <a:gd name="connsiteX191" fmla="*/ 6212314 w 9355433"/>
                  <a:gd name="connsiteY191" fmla="*/ 2602012 h 2935732"/>
                  <a:gd name="connsiteX192" fmla="*/ 6212314 w 9355433"/>
                  <a:gd name="connsiteY192" fmla="*/ 2652196 h 2935732"/>
                  <a:gd name="connsiteX193" fmla="*/ 6242139 w 9355433"/>
                  <a:gd name="connsiteY193" fmla="*/ 2652196 h 2935732"/>
                  <a:gd name="connsiteX194" fmla="*/ 6242139 w 9355433"/>
                  <a:gd name="connsiteY194" fmla="*/ 2704387 h 2935732"/>
                  <a:gd name="connsiteX195" fmla="*/ 6272984 w 9355433"/>
                  <a:gd name="connsiteY195" fmla="*/ 2704387 h 2935732"/>
                  <a:gd name="connsiteX196" fmla="*/ 6272984 w 9355433"/>
                  <a:gd name="connsiteY196" fmla="*/ 2755825 h 2935732"/>
                  <a:gd name="connsiteX197" fmla="*/ 6457034 w 9355433"/>
                  <a:gd name="connsiteY197" fmla="*/ 2755825 h 2935732"/>
                  <a:gd name="connsiteX198" fmla="*/ 6457034 w 9355433"/>
                  <a:gd name="connsiteY198" fmla="*/ 2801993 h 2935732"/>
                  <a:gd name="connsiteX199" fmla="*/ 7103757 w 9355433"/>
                  <a:gd name="connsiteY199" fmla="*/ 2801993 h 2935732"/>
                  <a:gd name="connsiteX200" fmla="*/ 7103757 w 9355433"/>
                  <a:gd name="connsiteY200" fmla="*/ 2866479 h 2935732"/>
                  <a:gd name="connsiteX201" fmla="*/ 7579686 w 9355433"/>
                  <a:gd name="connsiteY201" fmla="*/ 2866479 h 2935732"/>
                  <a:gd name="connsiteX202" fmla="*/ 7579686 w 9355433"/>
                  <a:gd name="connsiteY202" fmla="*/ 2941253 h 2935732"/>
                  <a:gd name="connsiteX203" fmla="*/ 9360787 w 9355433"/>
                  <a:gd name="connsiteY203" fmla="*/ 2941253 h 29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9355433" h="2935732">
                    <a:moveTo>
                      <a:pt x="0" y="0"/>
                    </a:moveTo>
                    <a:lnTo>
                      <a:pt x="135361" y="0"/>
                    </a:lnTo>
                    <a:lnTo>
                      <a:pt x="135361" y="22583"/>
                    </a:lnTo>
                    <a:lnTo>
                      <a:pt x="238602" y="22583"/>
                    </a:lnTo>
                    <a:lnTo>
                      <a:pt x="238602" y="53696"/>
                    </a:lnTo>
                    <a:lnTo>
                      <a:pt x="251093" y="53696"/>
                    </a:lnTo>
                    <a:lnTo>
                      <a:pt x="251093" y="94847"/>
                    </a:lnTo>
                    <a:lnTo>
                      <a:pt x="284742" y="94847"/>
                    </a:lnTo>
                    <a:lnTo>
                      <a:pt x="284742" y="109902"/>
                    </a:lnTo>
                    <a:lnTo>
                      <a:pt x="296468" y="109902"/>
                    </a:lnTo>
                    <a:lnTo>
                      <a:pt x="296468" y="115422"/>
                    </a:lnTo>
                    <a:lnTo>
                      <a:pt x="386453" y="115422"/>
                    </a:lnTo>
                    <a:lnTo>
                      <a:pt x="386453" y="129724"/>
                    </a:lnTo>
                    <a:lnTo>
                      <a:pt x="431064" y="129724"/>
                    </a:lnTo>
                    <a:lnTo>
                      <a:pt x="431064" y="145532"/>
                    </a:lnTo>
                    <a:lnTo>
                      <a:pt x="436672" y="145532"/>
                    </a:lnTo>
                    <a:lnTo>
                      <a:pt x="436672" y="155820"/>
                    </a:lnTo>
                    <a:lnTo>
                      <a:pt x="474400" y="155820"/>
                    </a:lnTo>
                    <a:lnTo>
                      <a:pt x="474400" y="184675"/>
                    </a:lnTo>
                    <a:lnTo>
                      <a:pt x="548325" y="184675"/>
                    </a:lnTo>
                    <a:lnTo>
                      <a:pt x="548325" y="208010"/>
                    </a:lnTo>
                    <a:lnTo>
                      <a:pt x="639076" y="208010"/>
                    </a:lnTo>
                    <a:lnTo>
                      <a:pt x="639076" y="233604"/>
                    </a:lnTo>
                    <a:lnTo>
                      <a:pt x="671195" y="233604"/>
                    </a:lnTo>
                    <a:lnTo>
                      <a:pt x="671195" y="251419"/>
                    </a:lnTo>
                    <a:lnTo>
                      <a:pt x="680372" y="251419"/>
                    </a:lnTo>
                    <a:lnTo>
                      <a:pt x="680372" y="258947"/>
                    </a:lnTo>
                    <a:lnTo>
                      <a:pt x="731865" y="258947"/>
                    </a:lnTo>
                    <a:lnTo>
                      <a:pt x="731865" y="280275"/>
                    </a:lnTo>
                    <a:lnTo>
                      <a:pt x="740277" y="280275"/>
                    </a:lnTo>
                    <a:lnTo>
                      <a:pt x="740277" y="322680"/>
                    </a:lnTo>
                    <a:lnTo>
                      <a:pt x="845558" y="322680"/>
                    </a:lnTo>
                    <a:lnTo>
                      <a:pt x="845558" y="350281"/>
                    </a:lnTo>
                    <a:lnTo>
                      <a:pt x="1018646" y="350281"/>
                    </a:lnTo>
                    <a:lnTo>
                      <a:pt x="1018646" y="374369"/>
                    </a:lnTo>
                    <a:lnTo>
                      <a:pt x="1045157" y="374369"/>
                    </a:lnTo>
                    <a:lnTo>
                      <a:pt x="1045157" y="398959"/>
                    </a:lnTo>
                    <a:lnTo>
                      <a:pt x="1064786" y="398959"/>
                    </a:lnTo>
                    <a:lnTo>
                      <a:pt x="1064786" y="427814"/>
                    </a:lnTo>
                    <a:lnTo>
                      <a:pt x="1096141" y="427814"/>
                    </a:lnTo>
                    <a:lnTo>
                      <a:pt x="1096141" y="457422"/>
                    </a:lnTo>
                    <a:lnTo>
                      <a:pt x="1249601" y="457422"/>
                    </a:lnTo>
                    <a:lnTo>
                      <a:pt x="1249601" y="481510"/>
                    </a:lnTo>
                    <a:lnTo>
                      <a:pt x="1261327" y="481510"/>
                    </a:lnTo>
                    <a:lnTo>
                      <a:pt x="1261327" y="506100"/>
                    </a:lnTo>
                    <a:lnTo>
                      <a:pt x="1322762" y="506100"/>
                    </a:lnTo>
                    <a:lnTo>
                      <a:pt x="1322762" y="525421"/>
                    </a:lnTo>
                    <a:lnTo>
                      <a:pt x="1341625" y="525421"/>
                    </a:lnTo>
                    <a:lnTo>
                      <a:pt x="1341625" y="543236"/>
                    </a:lnTo>
                    <a:lnTo>
                      <a:pt x="1404590" y="543236"/>
                    </a:lnTo>
                    <a:lnTo>
                      <a:pt x="1404590" y="562557"/>
                    </a:lnTo>
                    <a:lnTo>
                      <a:pt x="1410708" y="562557"/>
                    </a:lnTo>
                    <a:lnTo>
                      <a:pt x="1410708" y="587899"/>
                    </a:lnTo>
                    <a:lnTo>
                      <a:pt x="1423963" y="587899"/>
                    </a:lnTo>
                    <a:lnTo>
                      <a:pt x="1423963" y="616755"/>
                    </a:lnTo>
                    <a:lnTo>
                      <a:pt x="1458122" y="616755"/>
                    </a:lnTo>
                    <a:lnTo>
                      <a:pt x="1458122" y="647618"/>
                    </a:lnTo>
                    <a:lnTo>
                      <a:pt x="1493046" y="647618"/>
                    </a:lnTo>
                    <a:lnTo>
                      <a:pt x="1493046" y="662171"/>
                    </a:lnTo>
                    <a:lnTo>
                      <a:pt x="1521596" y="662171"/>
                    </a:lnTo>
                    <a:lnTo>
                      <a:pt x="1521596" y="693535"/>
                    </a:lnTo>
                    <a:lnTo>
                      <a:pt x="1579462" y="693535"/>
                    </a:lnTo>
                    <a:lnTo>
                      <a:pt x="1579462" y="700561"/>
                    </a:lnTo>
                    <a:lnTo>
                      <a:pt x="1608268" y="700561"/>
                    </a:lnTo>
                    <a:lnTo>
                      <a:pt x="1608268" y="715616"/>
                    </a:lnTo>
                    <a:lnTo>
                      <a:pt x="1630446" y="715616"/>
                    </a:lnTo>
                    <a:lnTo>
                      <a:pt x="1630446" y="740959"/>
                    </a:lnTo>
                    <a:lnTo>
                      <a:pt x="1803534" y="740959"/>
                    </a:lnTo>
                    <a:lnTo>
                      <a:pt x="1803534" y="761032"/>
                    </a:lnTo>
                    <a:lnTo>
                      <a:pt x="1813221" y="761032"/>
                    </a:lnTo>
                    <a:lnTo>
                      <a:pt x="1813221" y="782109"/>
                    </a:lnTo>
                    <a:lnTo>
                      <a:pt x="1834124" y="782109"/>
                    </a:lnTo>
                    <a:lnTo>
                      <a:pt x="1834124" y="804943"/>
                    </a:lnTo>
                    <a:lnTo>
                      <a:pt x="2080628" y="804943"/>
                    </a:lnTo>
                    <a:lnTo>
                      <a:pt x="2080628" y="833798"/>
                    </a:lnTo>
                    <a:lnTo>
                      <a:pt x="2095923" y="833798"/>
                    </a:lnTo>
                    <a:lnTo>
                      <a:pt x="2095923" y="853621"/>
                    </a:lnTo>
                    <a:lnTo>
                      <a:pt x="2118866" y="853621"/>
                    </a:lnTo>
                    <a:lnTo>
                      <a:pt x="2118866" y="883982"/>
                    </a:lnTo>
                    <a:lnTo>
                      <a:pt x="2165006" y="883982"/>
                    </a:lnTo>
                    <a:lnTo>
                      <a:pt x="2165006" y="932660"/>
                    </a:lnTo>
                    <a:lnTo>
                      <a:pt x="2296033" y="932660"/>
                    </a:lnTo>
                    <a:lnTo>
                      <a:pt x="2296033" y="957250"/>
                    </a:lnTo>
                    <a:lnTo>
                      <a:pt x="2319230" y="957250"/>
                    </a:lnTo>
                    <a:lnTo>
                      <a:pt x="2319230" y="981338"/>
                    </a:lnTo>
                    <a:lnTo>
                      <a:pt x="2367919" y="981338"/>
                    </a:lnTo>
                    <a:lnTo>
                      <a:pt x="2367919" y="1003920"/>
                    </a:lnTo>
                    <a:lnTo>
                      <a:pt x="2414824" y="1003920"/>
                    </a:lnTo>
                    <a:lnTo>
                      <a:pt x="2414824" y="1044569"/>
                    </a:lnTo>
                    <a:lnTo>
                      <a:pt x="2428589" y="1044569"/>
                    </a:lnTo>
                    <a:lnTo>
                      <a:pt x="2428589" y="1058871"/>
                    </a:lnTo>
                    <a:lnTo>
                      <a:pt x="2527752" y="1058871"/>
                    </a:lnTo>
                    <a:lnTo>
                      <a:pt x="2527752" y="1089985"/>
                    </a:lnTo>
                    <a:lnTo>
                      <a:pt x="2596069" y="1089985"/>
                    </a:lnTo>
                    <a:lnTo>
                      <a:pt x="2596069" y="1111815"/>
                    </a:lnTo>
                    <a:lnTo>
                      <a:pt x="2621306" y="1111815"/>
                    </a:lnTo>
                    <a:lnTo>
                      <a:pt x="2621306" y="1133895"/>
                    </a:lnTo>
                    <a:lnTo>
                      <a:pt x="2632267" y="1133895"/>
                    </a:lnTo>
                    <a:lnTo>
                      <a:pt x="2632267" y="1161998"/>
                    </a:lnTo>
                    <a:lnTo>
                      <a:pt x="2711292" y="1161998"/>
                    </a:lnTo>
                    <a:lnTo>
                      <a:pt x="2711292" y="1179813"/>
                    </a:lnTo>
                    <a:lnTo>
                      <a:pt x="2723018" y="1179813"/>
                    </a:lnTo>
                    <a:lnTo>
                      <a:pt x="2723018" y="1199887"/>
                    </a:lnTo>
                    <a:lnTo>
                      <a:pt x="2798473" y="1199887"/>
                    </a:lnTo>
                    <a:lnTo>
                      <a:pt x="2798473" y="1227237"/>
                    </a:lnTo>
                    <a:lnTo>
                      <a:pt x="2806885" y="1227237"/>
                    </a:lnTo>
                    <a:lnTo>
                      <a:pt x="2806885" y="1273154"/>
                    </a:lnTo>
                    <a:lnTo>
                      <a:pt x="2817337" y="1273154"/>
                    </a:lnTo>
                    <a:lnTo>
                      <a:pt x="2817337" y="1309036"/>
                    </a:lnTo>
                    <a:lnTo>
                      <a:pt x="2855064" y="1309036"/>
                    </a:lnTo>
                    <a:lnTo>
                      <a:pt x="2855064" y="1326098"/>
                    </a:lnTo>
                    <a:lnTo>
                      <a:pt x="2875968" y="1326098"/>
                    </a:lnTo>
                    <a:lnTo>
                      <a:pt x="2875968" y="1381049"/>
                    </a:lnTo>
                    <a:lnTo>
                      <a:pt x="2884380" y="1381049"/>
                    </a:lnTo>
                    <a:lnTo>
                      <a:pt x="2884380" y="1403130"/>
                    </a:lnTo>
                    <a:lnTo>
                      <a:pt x="2986856" y="1403130"/>
                    </a:lnTo>
                    <a:lnTo>
                      <a:pt x="2986856" y="1426465"/>
                    </a:lnTo>
                    <a:lnTo>
                      <a:pt x="3020250" y="1426465"/>
                    </a:lnTo>
                    <a:lnTo>
                      <a:pt x="3020250" y="1454568"/>
                    </a:lnTo>
                    <a:lnTo>
                      <a:pt x="3065625" y="1454568"/>
                    </a:lnTo>
                    <a:lnTo>
                      <a:pt x="3065625" y="1484678"/>
                    </a:lnTo>
                    <a:lnTo>
                      <a:pt x="3078116" y="1484678"/>
                    </a:lnTo>
                    <a:lnTo>
                      <a:pt x="3078116" y="1511526"/>
                    </a:lnTo>
                    <a:lnTo>
                      <a:pt x="3094941" y="1511526"/>
                    </a:lnTo>
                    <a:lnTo>
                      <a:pt x="3094941" y="1536868"/>
                    </a:lnTo>
                    <a:lnTo>
                      <a:pt x="3117373" y="1536868"/>
                    </a:lnTo>
                    <a:lnTo>
                      <a:pt x="3117373" y="1560957"/>
                    </a:lnTo>
                    <a:lnTo>
                      <a:pt x="3149493" y="1560957"/>
                    </a:lnTo>
                    <a:lnTo>
                      <a:pt x="3149493" y="1583539"/>
                    </a:lnTo>
                    <a:lnTo>
                      <a:pt x="3207869" y="1583539"/>
                    </a:lnTo>
                    <a:lnTo>
                      <a:pt x="3207869" y="1649530"/>
                    </a:lnTo>
                    <a:lnTo>
                      <a:pt x="3233870" y="1649530"/>
                    </a:lnTo>
                    <a:lnTo>
                      <a:pt x="3233870" y="1672364"/>
                    </a:lnTo>
                    <a:lnTo>
                      <a:pt x="3345524" y="1672364"/>
                    </a:lnTo>
                    <a:lnTo>
                      <a:pt x="3345524" y="1696954"/>
                    </a:lnTo>
                    <a:lnTo>
                      <a:pt x="3369231" y="1696954"/>
                    </a:lnTo>
                    <a:lnTo>
                      <a:pt x="3369231" y="1724555"/>
                    </a:lnTo>
                    <a:lnTo>
                      <a:pt x="3476551" y="1724555"/>
                    </a:lnTo>
                    <a:lnTo>
                      <a:pt x="3476551" y="1750650"/>
                    </a:lnTo>
                    <a:lnTo>
                      <a:pt x="3526005" y="1750650"/>
                    </a:lnTo>
                    <a:lnTo>
                      <a:pt x="3526005" y="1776745"/>
                    </a:lnTo>
                    <a:lnTo>
                      <a:pt x="3586930" y="1776745"/>
                    </a:lnTo>
                    <a:lnTo>
                      <a:pt x="3586930" y="1801335"/>
                    </a:lnTo>
                    <a:lnTo>
                      <a:pt x="3608343" y="1801335"/>
                    </a:lnTo>
                    <a:lnTo>
                      <a:pt x="3608343" y="1823918"/>
                    </a:lnTo>
                    <a:lnTo>
                      <a:pt x="3621088" y="1823918"/>
                    </a:lnTo>
                    <a:lnTo>
                      <a:pt x="3621088" y="1902204"/>
                    </a:lnTo>
                    <a:lnTo>
                      <a:pt x="3756449" y="1902204"/>
                    </a:lnTo>
                    <a:lnTo>
                      <a:pt x="3756449" y="1933820"/>
                    </a:lnTo>
                    <a:lnTo>
                      <a:pt x="3862494" y="1933820"/>
                    </a:lnTo>
                    <a:lnTo>
                      <a:pt x="3862494" y="1956653"/>
                    </a:lnTo>
                    <a:lnTo>
                      <a:pt x="3892320" y="1956653"/>
                    </a:lnTo>
                    <a:lnTo>
                      <a:pt x="3892320" y="1975723"/>
                    </a:lnTo>
                    <a:lnTo>
                      <a:pt x="4021562" y="1975723"/>
                    </a:lnTo>
                    <a:lnTo>
                      <a:pt x="4021562" y="2004578"/>
                    </a:lnTo>
                    <a:lnTo>
                      <a:pt x="4167884" y="2004578"/>
                    </a:lnTo>
                    <a:lnTo>
                      <a:pt x="4167884" y="2024652"/>
                    </a:lnTo>
                    <a:lnTo>
                      <a:pt x="4314461" y="2024652"/>
                    </a:lnTo>
                    <a:lnTo>
                      <a:pt x="4314461" y="2056769"/>
                    </a:lnTo>
                    <a:lnTo>
                      <a:pt x="4413624" y="2056769"/>
                    </a:lnTo>
                    <a:lnTo>
                      <a:pt x="4413624" y="2106953"/>
                    </a:lnTo>
                    <a:lnTo>
                      <a:pt x="4444214" y="2106953"/>
                    </a:lnTo>
                    <a:lnTo>
                      <a:pt x="4444214" y="2124768"/>
                    </a:lnTo>
                    <a:lnTo>
                      <a:pt x="4530121" y="2124768"/>
                    </a:lnTo>
                    <a:lnTo>
                      <a:pt x="4530121" y="2149609"/>
                    </a:lnTo>
                    <a:lnTo>
                      <a:pt x="4632087" y="2149609"/>
                    </a:lnTo>
                    <a:lnTo>
                      <a:pt x="4632087" y="2179719"/>
                    </a:lnTo>
                    <a:lnTo>
                      <a:pt x="4682815" y="2179719"/>
                    </a:lnTo>
                    <a:lnTo>
                      <a:pt x="4682815" y="2206567"/>
                    </a:lnTo>
                    <a:lnTo>
                      <a:pt x="4804921" y="2206567"/>
                    </a:lnTo>
                    <a:lnTo>
                      <a:pt x="4804921" y="2258005"/>
                    </a:lnTo>
                    <a:lnTo>
                      <a:pt x="4895671" y="2258005"/>
                    </a:lnTo>
                    <a:lnTo>
                      <a:pt x="4895671" y="2282846"/>
                    </a:lnTo>
                    <a:lnTo>
                      <a:pt x="4957106" y="2282846"/>
                    </a:lnTo>
                    <a:lnTo>
                      <a:pt x="4957106" y="2306181"/>
                    </a:lnTo>
                    <a:lnTo>
                      <a:pt x="5121017" y="2306181"/>
                    </a:lnTo>
                    <a:lnTo>
                      <a:pt x="5121017" y="2332276"/>
                    </a:lnTo>
                    <a:lnTo>
                      <a:pt x="5139881" y="2332276"/>
                    </a:lnTo>
                    <a:lnTo>
                      <a:pt x="5139881" y="2376187"/>
                    </a:lnTo>
                    <a:lnTo>
                      <a:pt x="5236239" y="2376187"/>
                    </a:lnTo>
                    <a:lnTo>
                      <a:pt x="5236239" y="2398017"/>
                    </a:lnTo>
                    <a:lnTo>
                      <a:pt x="5649969" y="2398017"/>
                    </a:lnTo>
                    <a:lnTo>
                      <a:pt x="5649969" y="2431890"/>
                    </a:lnTo>
                    <a:lnTo>
                      <a:pt x="5698148" y="2431890"/>
                    </a:lnTo>
                    <a:lnTo>
                      <a:pt x="5698148" y="2456480"/>
                    </a:lnTo>
                    <a:lnTo>
                      <a:pt x="5735111" y="2456480"/>
                    </a:lnTo>
                    <a:lnTo>
                      <a:pt x="5735111" y="2503904"/>
                    </a:lnTo>
                    <a:lnTo>
                      <a:pt x="6039991" y="2503904"/>
                    </a:lnTo>
                    <a:lnTo>
                      <a:pt x="6039991" y="2547814"/>
                    </a:lnTo>
                    <a:lnTo>
                      <a:pt x="6113916" y="2547814"/>
                    </a:lnTo>
                    <a:lnTo>
                      <a:pt x="6113916" y="2602012"/>
                    </a:lnTo>
                    <a:lnTo>
                      <a:pt x="6212314" y="2602012"/>
                    </a:lnTo>
                    <a:lnTo>
                      <a:pt x="6212314" y="2652196"/>
                    </a:lnTo>
                    <a:lnTo>
                      <a:pt x="6242139" y="2652196"/>
                    </a:lnTo>
                    <a:lnTo>
                      <a:pt x="6242139" y="2704387"/>
                    </a:lnTo>
                    <a:lnTo>
                      <a:pt x="6272984" y="2704387"/>
                    </a:lnTo>
                    <a:lnTo>
                      <a:pt x="6272984" y="2755825"/>
                    </a:lnTo>
                    <a:lnTo>
                      <a:pt x="6457034" y="2755825"/>
                    </a:lnTo>
                    <a:lnTo>
                      <a:pt x="6457034" y="2801993"/>
                    </a:lnTo>
                    <a:lnTo>
                      <a:pt x="7103757" y="2801993"/>
                    </a:lnTo>
                    <a:lnTo>
                      <a:pt x="7103757" y="2866479"/>
                    </a:lnTo>
                    <a:lnTo>
                      <a:pt x="7579686" y="2866479"/>
                    </a:lnTo>
                    <a:lnTo>
                      <a:pt x="7579686" y="2941253"/>
                    </a:lnTo>
                    <a:lnTo>
                      <a:pt x="9360787" y="2941253"/>
                    </a:lnTo>
                  </a:path>
                </a:pathLst>
              </a:custGeom>
              <a:noFill/>
              <a:ln w="285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0" name="Graphic 442">
                <a:extLst>
                  <a:ext uri="{FF2B5EF4-FFF2-40B4-BE49-F238E27FC236}">
                    <a16:creationId xmlns:a16="http://schemas.microsoft.com/office/drawing/2014/main" id="{424C7669-EFB3-4866-AAC0-10BDA5C42670}"/>
                  </a:ext>
                </a:extLst>
              </p:cNvPr>
              <p:cNvGrpSpPr/>
              <p:nvPr/>
            </p:nvGrpSpPr>
            <p:grpSpPr>
              <a:xfrm>
                <a:off x="1664529" y="1362457"/>
                <a:ext cx="9483402" cy="3072483"/>
                <a:chOff x="1664529" y="1362457"/>
                <a:chExt cx="9483402" cy="3072483"/>
              </a:xfrm>
            </p:grpSpPr>
            <p:grpSp>
              <p:nvGrpSpPr>
                <p:cNvPr id="491" name="Graphic 442">
                  <a:extLst>
                    <a:ext uri="{FF2B5EF4-FFF2-40B4-BE49-F238E27FC236}">
                      <a16:creationId xmlns:a16="http://schemas.microsoft.com/office/drawing/2014/main" id="{424C7669-EFB3-4866-AAC0-10BDA5C42670}"/>
                    </a:ext>
                  </a:extLst>
                </p:cNvPr>
                <p:cNvGrpSpPr/>
                <p:nvPr/>
              </p:nvGrpSpPr>
              <p:grpSpPr>
                <a:xfrm>
                  <a:off x="11020473" y="4309481"/>
                  <a:ext cx="127458" cy="125459"/>
                  <a:chOff x="11020473" y="4309481"/>
                  <a:chExt cx="127458" cy="125459"/>
                </a:xfrm>
              </p:grpSpPr>
              <p:sp>
                <p:nvSpPr>
                  <p:cNvPr id="492" name="Freeform: Shape 491">
                    <a:extLst>
                      <a:ext uri="{FF2B5EF4-FFF2-40B4-BE49-F238E27FC236}">
                        <a16:creationId xmlns:a16="http://schemas.microsoft.com/office/drawing/2014/main" id="{B6F689C0-62B0-4EC6-9594-1182F5028403}"/>
                      </a:ext>
                    </a:extLst>
                  </p:cNvPr>
                  <p:cNvSpPr/>
                  <p:nvPr/>
                </p:nvSpPr>
                <p:spPr>
                  <a:xfrm>
                    <a:off x="11085221" y="4309481"/>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ACBD13DE-3ED8-4952-932A-C64F10A51C25}"/>
                      </a:ext>
                    </a:extLst>
                  </p:cNvPr>
                  <p:cNvSpPr/>
                  <p:nvPr/>
                </p:nvSpPr>
                <p:spPr>
                  <a:xfrm>
                    <a:off x="11020473" y="4373214"/>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442">
                  <a:extLst>
                    <a:ext uri="{FF2B5EF4-FFF2-40B4-BE49-F238E27FC236}">
                      <a16:creationId xmlns:a16="http://schemas.microsoft.com/office/drawing/2014/main" id="{424C7669-EFB3-4866-AAC0-10BDA5C42670}"/>
                    </a:ext>
                  </a:extLst>
                </p:cNvPr>
                <p:cNvGrpSpPr/>
                <p:nvPr/>
              </p:nvGrpSpPr>
              <p:grpSpPr>
                <a:xfrm>
                  <a:off x="10709984" y="4307473"/>
                  <a:ext cx="127458" cy="125459"/>
                  <a:chOff x="10709984" y="4307473"/>
                  <a:chExt cx="127458" cy="125459"/>
                </a:xfrm>
              </p:grpSpPr>
              <p:sp>
                <p:nvSpPr>
                  <p:cNvPr id="495" name="Freeform: Shape 494">
                    <a:extLst>
                      <a:ext uri="{FF2B5EF4-FFF2-40B4-BE49-F238E27FC236}">
                        <a16:creationId xmlns:a16="http://schemas.microsoft.com/office/drawing/2014/main" id="{A4AFE831-3290-47C2-AA44-F9E462410CF6}"/>
                      </a:ext>
                    </a:extLst>
                  </p:cNvPr>
                  <p:cNvSpPr/>
                  <p:nvPr/>
                </p:nvSpPr>
                <p:spPr>
                  <a:xfrm>
                    <a:off x="10774478" y="4307473"/>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0974A22E-D582-41E8-A239-DB58850280CA}"/>
                      </a:ext>
                    </a:extLst>
                  </p:cNvPr>
                  <p:cNvSpPr/>
                  <p:nvPr/>
                </p:nvSpPr>
                <p:spPr>
                  <a:xfrm>
                    <a:off x="10709984" y="4371206"/>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7" name="Graphic 442">
                  <a:extLst>
                    <a:ext uri="{FF2B5EF4-FFF2-40B4-BE49-F238E27FC236}">
                      <a16:creationId xmlns:a16="http://schemas.microsoft.com/office/drawing/2014/main" id="{424C7669-EFB3-4866-AAC0-10BDA5C42670}"/>
                    </a:ext>
                  </a:extLst>
                </p:cNvPr>
                <p:cNvGrpSpPr/>
                <p:nvPr/>
              </p:nvGrpSpPr>
              <p:grpSpPr>
                <a:xfrm>
                  <a:off x="9312277" y="4307473"/>
                  <a:ext cx="127458" cy="125459"/>
                  <a:chOff x="9312277" y="4307473"/>
                  <a:chExt cx="127458" cy="125459"/>
                </a:xfrm>
              </p:grpSpPr>
              <p:sp>
                <p:nvSpPr>
                  <p:cNvPr id="498" name="Freeform: Shape 497">
                    <a:extLst>
                      <a:ext uri="{FF2B5EF4-FFF2-40B4-BE49-F238E27FC236}">
                        <a16:creationId xmlns:a16="http://schemas.microsoft.com/office/drawing/2014/main" id="{FBB18CE1-129F-456E-92DD-AE0692D1945C}"/>
                      </a:ext>
                    </a:extLst>
                  </p:cNvPr>
                  <p:cNvSpPr/>
                  <p:nvPr/>
                </p:nvSpPr>
                <p:spPr>
                  <a:xfrm>
                    <a:off x="9377026" y="4307473"/>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D11763A5-65F1-48E8-9B92-6E3A445A6D44}"/>
                      </a:ext>
                    </a:extLst>
                  </p:cNvPr>
                  <p:cNvSpPr/>
                  <p:nvPr/>
                </p:nvSpPr>
                <p:spPr>
                  <a:xfrm>
                    <a:off x="9312277" y="4371206"/>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0" name="Graphic 442">
                  <a:extLst>
                    <a:ext uri="{FF2B5EF4-FFF2-40B4-BE49-F238E27FC236}">
                      <a16:creationId xmlns:a16="http://schemas.microsoft.com/office/drawing/2014/main" id="{424C7669-EFB3-4866-AAC0-10BDA5C42670}"/>
                    </a:ext>
                  </a:extLst>
                </p:cNvPr>
                <p:cNvGrpSpPr/>
                <p:nvPr/>
              </p:nvGrpSpPr>
              <p:grpSpPr>
                <a:xfrm>
                  <a:off x="8617885" y="4173734"/>
                  <a:ext cx="127458" cy="125459"/>
                  <a:chOff x="8617885" y="4173734"/>
                  <a:chExt cx="127458" cy="125459"/>
                </a:xfrm>
              </p:grpSpPr>
              <p:sp>
                <p:nvSpPr>
                  <p:cNvPr id="501" name="Freeform: Shape 500">
                    <a:extLst>
                      <a:ext uri="{FF2B5EF4-FFF2-40B4-BE49-F238E27FC236}">
                        <a16:creationId xmlns:a16="http://schemas.microsoft.com/office/drawing/2014/main" id="{625A7840-BA7F-489C-96F0-179FFA241456}"/>
                      </a:ext>
                    </a:extLst>
                  </p:cNvPr>
                  <p:cNvSpPr/>
                  <p:nvPr/>
                </p:nvSpPr>
                <p:spPr>
                  <a:xfrm>
                    <a:off x="8682634" y="4173734"/>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761E87AC-06F6-4639-B2C1-64D3E4C28E11}"/>
                      </a:ext>
                    </a:extLst>
                  </p:cNvPr>
                  <p:cNvSpPr/>
                  <p:nvPr/>
                </p:nvSpPr>
                <p:spPr>
                  <a:xfrm>
                    <a:off x="8617885" y="4237467"/>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442">
                  <a:extLst>
                    <a:ext uri="{FF2B5EF4-FFF2-40B4-BE49-F238E27FC236}">
                      <a16:creationId xmlns:a16="http://schemas.microsoft.com/office/drawing/2014/main" id="{424C7669-EFB3-4866-AAC0-10BDA5C42670}"/>
                    </a:ext>
                  </a:extLst>
                </p:cNvPr>
                <p:cNvGrpSpPr/>
                <p:nvPr/>
              </p:nvGrpSpPr>
              <p:grpSpPr>
                <a:xfrm>
                  <a:off x="8497055" y="4171476"/>
                  <a:ext cx="127458" cy="125459"/>
                  <a:chOff x="8497055" y="4171476"/>
                  <a:chExt cx="127458" cy="125459"/>
                </a:xfrm>
              </p:grpSpPr>
              <p:sp>
                <p:nvSpPr>
                  <p:cNvPr id="504" name="Freeform: Shape 503">
                    <a:extLst>
                      <a:ext uri="{FF2B5EF4-FFF2-40B4-BE49-F238E27FC236}">
                        <a16:creationId xmlns:a16="http://schemas.microsoft.com/office/drawing/2014/main" id="{A6BE87F4-16C4-4B7D-B30B-FA3C934B8ED1}"/>
                      </a:ext>
                    </a:extLst>
                  </p:cNvPr>
                  <p:cNvSpPr/>
                  <p:nvPr/>
                </p:nvSpPr>
                <p:spPr>
                  <a:xfrm>
                    <a:off x="8561803" y="417147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BC34A3C-3403-4E27-8AA3-1C7F3CC9FEC5}"/>
                      </a:ext>
                    </a:extLst>
                  </p:cNvPr>
                  <p:cNvSpPr/>
                  <p:nvPr/>
                </p:nvSpPr>
                <p:spPr>
                  <a:xfrm>
                    <a:off x="8497055" y="4235209"/>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6" name="Graphic 442">
                  <a:extLst>
                    <a:ext uri="{FF2B5EF4-FFF2-40B4-BE49-F238E27FC236}">
                      <a16:creationId xmlns:a16="http://schemas.microsoft.com/office/drawing/2014/main" id="{424C7669-EFB3-4866-AAC0-10BDA5C42670}"/>
                    </a:ext>
                  </a:extLst>
                </p:cNvPr>
                <p:cNvGrpSpPr/>
                <p:nvPr/>
              </p:nvGrpSpPr>
              <p:grpSpPr>
                <a:xfrm>
                  <a:off x="7757287" y="3916795"/>
                  <a:ext cx="127458" cy="125459"/>
                  <a:chOff x="7757287" y="3916795"/>
                  <a:chExt cx="127458" cy="125459"/>
                </a:xfrm>
              </p:grpSpPr>
              <p:sp>
                <p:nvSpPr>
                  <p:cNvPr id="507" name="Freeform: Shape 506">
                    <a:extLst>
                      <a:ext uri="{FF2B5EF4-FFF2-40B4-BE49-F238E27FC236}">
                        <a16:creationId xmlns:a16="http://schemas.microsoft.com/office/drawing/2014/main" id="{3C2A9362-FD10-496B-BC47-F45B847A2AD9}"/>
                      </a:ext>
                    </a:extLst>
                  </p:cNvPr>
                  <p:cNvSpPr/>
                  <p:nvPr/>
                </p:nvSpPr>
                <p:spPr>
                  <a:xfrm>
                    <a:off x="7822036" y="391679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24868C0D-AB37-4DAB-8627-1D0F4F462381}"/>
                      </a:ext>
                    </a:extLst>
                  </p:cNvPr>
                  <p:cNvSpPr/>
                  <p:nvPr/>
                </p:nvSpPr>
                <p:spPr>
                  <a:xfrm>
                    <a:off x="7757287" y="398052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442">
                  <a:extLst>
                    <a:ext uri="{FF2B5EF4-FFF2-40B4-BE49-F238E27FC236}">
                      <a16:creationId xmlns:a16="http://schemas.microsoft.com/office/drawing/2014/main" id="{424C7669-EFB3-4866-AAC0-10BDA5C42670}"/>
                    </a:ext>
                  </a:extLst>
                </p:cNvPr>
                <p:cNvGrpSpPr/>
                <p:nvPr/>
              </p:nvGrpSpPr>
              <p:grpSpPr>
                <a:xfrm>
                  <a:off x="7711912" y="3916795"/>
                  <a:ext cx="127458" cy="125459"/>
                  <a:chOff x="7711912" y="3916795"/>
                  <a:chExt cx="127458" cy="125459"/>
                </a:xfrm>
              </p:grpSpPr>
              <p:sp>
                <p:nvSpPr>
                  <p:cNvPr id="510" name="Freeform: Shape 509">
                    <a:extLst>
                      <a:ext uri="{FF2B5EF4-FFF2-40B4-BE49-F238E27FC236}">
                        <a16:creationId xmlns:a16="http://schemas.microsoft.com/office/drawing/2014/main" id="{A9CD0B38-4CB7-47C9-B989-83BDB73C691D}"/>
                      </a:ext>
                    </a:extLst>
                  </p:cNvPr>
                  <p:cNvSpPr/>
                  <p:nvPr/>
                </p:nvSpPr>
                <p:spPr>
                  <a:xfrm>
                    <a:off x="7776661" y="391679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533B5C3A-234A-46B8-82C9-1823903B6969}"/>
                      </a:ext>
                    </a:extLst>
                  </p:cNvPr>
                  <p:cNvSpPr/>
                  <p:nvPr/>
                </p:nvSpPr>
                <p:spPr>
                  <a:xfrm>
                    <a:off x="7711912" y="3980528"/>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2" name="Graphic 442">
                  <a:extLst>
                    <a:ext uri="{FF2B5EF4-FFF2-40B4-BE49-F238E27FC236}">
                      <a16:creationId xmlns:a16="http://schemas.microsoft.com/office/drawing/2014/main" id="{424C7669-EFB3-4866-AAC0-10BDA5C42670}"/>
                    </a:ext>
                  </a:extLst>
                </p:cNvPr>
                <p:cNvGrpSpPr/>
                <p:nvPr/>
              </p:nvGrpSpPr>
              <p:grpSpPr>
                <a:xfrm>
                  <a:off x="7617083" y="3874390"/>
                  <a:ext cx="127458" cy="125459"/>
                  <a:chOff x="7617083" y="3874390"/>
                  <a:chExt cx="127458" cy="125459"/>
                </a:xfrm>
              </p:grpSpPr>
              <p:sp>
                <p:nvSpPr>
                  <p:cNvPr id="513" name="Freeform: Shape 512">
                    <a:extLst>
                      <a:ext uri="{FF2B5EF4-FFF2-40B4-BE49-F238E27FC236}">
                        <a16:creationId xmlns:a16="http://schemas.microsoft.com/office/drawing/2014/main" id="{FF1C388F-64AC-441F-B1DE-1E0098C3D916}"/>
                      </a:ext>
                    </a:extLst>
                  </p:cNvPr>
                  <p:cNvSpPr/>
                  <p:nvPr/>
                </p:nvSpPr>
                <p:spPr>
                  <a:xfrm>
                    <a:off x="7681832" y="3874390"/>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51A818C6-D75B-4C56-AD29-D0E669EF1309}"/>
                      </a:ext>
                    </a:extLst>
                  </p:cNvPr>
                  <p:cNvSpPr/>
                  <p:nvPr/>
                </p:nvSpPr>
                <p:spPr>
                  <a:xfrm>
                    <a:off x="7617083" y="393812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5" name="Graphic 442">
                  <a:extLst>
                    <a:ext uri="{FF2B5EF4-FFF2-40B4-BE49-F238E27FC236}">
                      <a16:creationId xmlns:a16="http://schemas.microsoft.com/office/drawing/2014/main" id="{424C7669-EFB3-4866-AAC0-10BDA5C42670}"/>
                    </a:ext>
                  </a:extLst>
                </p:cNvPr>
                <p:cNvGrpSpPr/>
                <p:nvPr/>
              </p:nvGrpSpPr>
              <p:grpSpPr>
                <a:xfrm>
                  <a:off x="7502880" y="3870124"/>
                  <a:ext cx="127458" cy="125459"/>
                  <a:chOff x="7502880" y="3870124"/>
                  <a:chExt cx="127458" cy="125459"/>
                </a:xfrm>
              </p:grpSpPr>
              <p:sp>
                <p:nvSpPr>
                  <p:cNvPr id="516" name="Freeform: Shape 515">
                    <a:extLst>
                      <a:ext uri="{FF2B5EF4-FFF2-40B4-BE49-F238E27FC236}">
                        <a16:creationId xmlns:a16="http://schemas.microsoft.com/office/drawing/2014/main" id="{51924ABE-D40F-495A-85D6-5B771DAACA50}"/>
                      </a:ext>
                    </a:extLst>
                  </p:cNvPr>
                  <p:cNvSpPr/>
                  <p:nvPr/>
                </p:nvSpPr>
                <p:spPr>
                  <a:xfrm>
                    <a:off x="7567374" y="387012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D71D85A8-DC49-4918-9020-EA78C541B209}"/>
                      </a:ext>
                    </a:extLst>
                  </p:cNvPr>
                  <p:cNvSpPr/>
                  <p:nvPr/>
                </p:nvSpPr>
                <p:spPr>
                  <a:xfrm>
                    <a:off x="7502880" y="3933857"/>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18" name="Graphic 442">
                  <a:extLst>
                    <a:ext uri="{FF2B5EF4-FFF2-40B4-BE49-F238E27FC236}">
                      <a16:creationId xmlns:a16="http://schemas.microsoft.com/office/drawing/2014/main" id="{424C7669-EFB3-4866-AAC0-10BDA5C42670}"/>
                    </a:ext>
                  </a:extLst>
                </p:cNvPr>
                <p:cNvGrpSpPr/>
                <p:nvPr/>
              </p:nvGrpSpPr>
              <p:grpSpPr>
                <a:xfrm>
                  <a:off x="7448838" y="3872132"/>
                  <a:ext cx="127458" cy="125459"/>
                  <a:chOff x="7448838" y="3872132"/>
                  <a:chExt cx="127458" cy="125459"/>
                </a:xfrm>
              </p:grpSpPr>
              <p:sp>
                <p:nvSpPr>
                  <p:cNvPr id="519" name="Freeform: Shape 518">
                    <a:extLst>
                      <a:ext uri="{FF2B5EF4-FFF2-40B4-BE49-F238E27FC236}">
                        <a16:creationId xmlns:a16="http://schemas.microsoft.com/office/drawing/2014/main" id="{F7CF918D-4E41-464D-ABEE-627DF60B9352}"/>
                      </a:ext>
                    </a:extLst>
                  </p:cNvPr>
                  <p:cNvSpPr/>
                  <p:nvPr/>
                </p:nvSpPr>
                <p:spPr>
                  <a:xfrm>
                    <a:off x="7513587" y="387213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3558707D-00EF-4812-9BB2-87F7432E92D3}"/>
                      </a:ext>
                    </a:extLst>
                  </p:cNvPr>
                  <p:cNvSpPr/>
                  <p:nvPr/>
                </p:nvSpPr>
                <p:spPr>
                  <a:xfrm>
                    <a:off x="7448838" y="3935865"/>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1" name="Graphic 442">
                  <a:extLst>
                    <a:ext uri="{FF2B5EF4-FFF2-40B4-BE49-F238E27FC236}">
                      <a16:creationId xmlns:a16="http://schemas.microsoft.com/office/drawing/2014/main" id="{424C7669-EFB3-4866-AAC0-10BDA5C42670}"/>
                    </a:ext>
                  </a:extLst>
                </p:cNvPr>
                <p:cNvGrpSpPr/>
                <p:nvPr/>
              </p:nvGrpSpPr>
              <p:grpSpPr>
                <a:xfrm>
                  <a:off x="7213805" y="3765994"/>
                  <a:ext cx="127458" cy="125459"/>
                  <a:chOff x="7213805" y="3765994"/>
                  <a:chExt cx="127458" cy="125459"/>
                </a:xfrm>
              </p:grpSpPr>
              <p:sp>
                <p:nvSpPr>
                  <p:cNvPr id="522" name="Freeform: Shape 521">
                    <a:extLst>
                      <a:ext uri="{FF2B5EF4-FFF2-40B4-BE49-F238E27FC236}">
                        <a16:creationId xmlns:a16="http://schemas.microsoft.com/office/drawing/2014/main" id="{F58F3A1F-8465-427A-9346-DCD4EB945041}"/>
                      </a:ext>
                    </a:extLst>
                  </p:cNvPr>
                  <p:cNvSpPr/>
                  <p:nvPr/>
                </p:nvSpPr>
                <p:spPr>
                  <a:xfrm>
                    <a:off x="7278554" y="376599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F60812C0-2ADF-49E9-80C3-3938B22D96FA}"/>
                      </a:ext>
                    </a:extLst>
                  </p:cNvPr>
                  <p:cNvSpPr/>
                  <p:nvPr/>
                </p:nvSpPr>
                <p:spPr>
                  <a:xfrm>
                    <a:off x="7213805" y="382972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4" name="Graphic 442">
                  <a:extLst>
                    <a:ext uri="{FF2B5EF4-FFF2-40B4-BE49-F238E27FC236}">
                      <a16:creationId xmlns:a16="http://schemas.microsoft.com/office/drawing/2014/main" id="{424C7669-EFB3-4866-AAC0-10BDA5C42670}"/>
                    </a:ext>
                  </a:extLst>
                </p:cNvPr>
                <p:cNvGrpSpPr/>
                <p:nvPr/>
              </p:nvGrpSpPr>
              <p:grpSpPr>
                <a:xfrm>
                  <a:off x="7162057" y="3763986"/>
                  <a:ext cx="127458" cy="125459"/>
                  <a:chOff x="7162057" y="3763986"/>
                  <a:chExt cx="127458" cy="125459"/>
                </a:xfrm>
              </p:grpSpPr>
              <p:sp>
                <p:nvSpPr>
                  <p:cNvPr id="525" name="Freeform: Shape 524">
                    <a:extLst>
                      <a:ext uri="{FF2B5EF4-FFF2-40B4-BE49-F238E27FC236}">
                        <a16:creationId xmlns:a16="http://schemas.microsoft.com/office/drawing/2014/main" id="{75B1F2B5-656C-41C1-8C03-0CF092ADF64F}"/>
                      </a:ext>
                    </a:extLst>
                  </p:cNvPr>
                  <p:cNvSpPr/>
                  <p:nvPr/>
                </p:nvSpPr>
                <p:spPr>
                  <a:xfrm>
                    <a:off x="7226806" y="376398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D069835B-7C01-44E4-8AEA-DF5575B07977}"/>
                      </a:ext>
                    </a:extLst>
                  </p:cNvPr>
                  <p:cNvSpPr/>
                  <p:nvPr/>
                </p:nvSpPr>
                <p:spPr>
                  <a:xfrm>
                    <a:off x="7162057" y="3827719"/>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27" name="Graphic 442">
                  <a:extLst>
                    <a:ext uri="{FF2B5EF4-FFF2-40B4-BE49-F238E27FC236}">
                      <a16:creationId xmlns:a16="http://schemas.microsoft.com/office/drawing/2014/main" id="{424C7669-EFB3-4866-AAC0-10BDA5C42670}"/>
                    </a:ext>
                  </a:extLst>
                </p:cNvPr>
                <p:cNvGrpSpPr/>
                <p:nvPr/>
              </p:nvGrpSpPr>
              <p:grpSpPr>
                <a:xfrm>
                  <a:off x="7051933" y="3765994"/>
                  <a:ext cx="127458" cy="125459"/>
                  <a:chOff x="7051933" y="3765994"/>
                  <a:chExt cx="127458" cy="125459"/>
                </a:xfrm>
              </p:grpSpPr>
              <p:sp>
                <p:nvSpPr>
                  <p:cNvPr id="528" name="Freeform: Shape 527">
                    <a:extLst>
                      <a:ext uri="{FF2B5EF4-FFF2-40B4-BE49-F238E27FC236}">
                        <a16:creationId xmlns:a16="http://schemas.microsoft.com/office/drawing/2014/main" id="{9EBE4342-A2B1-4A38-857A-11C7E7A0EA63}"/>
                      </a:ext>
                    </a:extLst>
                  </p:cNvPr>
                  <p:cNvSpPr/>
                  <p:nvPr/>
                </p:nvSpPr>
                <p:spPr>
                  <a:xfrm>
                    <a:off x="7116682" y="376599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E876531C-ABCB-4AFB-A6DC-C36294B313F6}"/>
                      </a:ext>
                    </a:extLst>
                  </p:cNvPr>
                  <p:cNvSpPr/>
                  <p:nvPr/>
                </p:nvSpPr>
                <p:spPr>
                  <a:xfrm>
                    <a:off x="7051933" y="3829727"/>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0" name="Graphic 442">
                  <a:extLst>
                    <a:ext uri="{FF2B5EF4-FFF2-40B4-BE49-F238E27FC236}">
                      <a16:creationId xmlns:a16="http://schemas.microsoft.com/office/drawing/2014/main" id="{424C7669-EFB3-4866-AAC0-10BDA5C42670}"/>
                    </a:ext>
                  </a:extLst>
                </p:cNvPr>
                <p:cNvGrpSpPr/>
                <p:nvPr/>
              </p:nvGrpSpPr>
              <p:grpSpPr>
                <a:xfrm>
                  <a:off x="6946398" y="3765994"/>
                  <a:ext cx="127458" cy="125459"/>
                  <a:chOff x="6946398" y="3765994"/>
                  <a:chExt cx="127458" cy="125459"/>
                </a:xfrm>
              </p:grpSpPr>
              <p:sp>
                <p:nvSpPr>
                  <p:cNvPr id="531" name="Freeform: Shape 530">
                    <a:extLst>
                      <a:ext uri="{FF2B5EF4-FFF2-40B4-BE49-F238E27FC236}">
                        <a16:creationId xmlns:a16="http://schemas.microsoft.com/office/drawing/2014/main" id="{77B546C2-FD6C-4C67-9717-8FB50233392B}"/>
                      </a:ext>
                    </a:extLst>
                  </p:cNvPr>
                  <p:cNvSpPr/>
                  <p:nvPr/>
                </p:nvSpPr>
                <p:spPr>
                  <a:xfrm>
                    <a:off x="7011147" y="376599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B4E73527-2CC7-4B9A-8C16-2D0FE591868C}"/>
                      </a:ext>
                    </a:extLst>
                  </p:cNvPr>
                  <p:cNvSpPr/>
                  <p:nvPr/>
                </p:nvSpPr>
                <p:spPr>
                  <a:xfrm>
                    <a:off x="6946398" y="3829727"/>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3" name="Graphic 442">
                  <a:extLst>
                    <a:ext uri="{FF2B5EF4-FFF2-40B4-BE49-F238E27FC236}">
                      <a16:creationId xmlns:a16="http://schemas.microsoft.com/office/drawing/2014/main" id="{424C7669-EFB3-4866-AAC0-10BDA5C42670}"/>
                    </a:ext>
                  </a:extLst>
                </p:cNvPr>
                <p:cNvGrpSpPr/>
                <p:nvPr/>
              </p:nvGrpSpPr>
              <p:grpSpPr>
                <a:xfrm>
                  <a:off x="6739406" y="3674911"/>
                  <a:ext cx="127458" cy="125459"/>
                  <a:chOff x="6739406" y="3674911"/>
                  <a:chExt cx="127458" cy="125459"/>
                </a:xfrm>
              </p:grpSpPr>
              <p:sp>
                <p:nvSpPr>
                  <p:cNvPr id="534" name="Freeform: Shape 533">
                    <a:extLst>
                      <a:ext uri="{FF2B5EF4-FFF2-40B4-BE49-F238E27FC236}">
                        <a16:creationId xmlns:a16="http://schemas.microsoft.com/office/drawing/2014/main" id="{0B922CBD-D920-40BA-9A02-584B0299EBE0}"/>
                      </a:ext>
                    </a:extLst>
                  </p:cNvPr>
                  <p:cNvSpPr/>
                  <p:nvPr/>
                </p:nvSpPr>
                <p:spPr>
                  <a:xfrm>
                    <a:off x="6803900" y="3674911"/>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8565A793-7CC7-4457-B307-0C60F47E54BB}"/>
                      </a:ext>
                    </a:extLst>
                  </p:cNvPr>
                  <p:cNvSpPr/>
                  <p:nvPr/>
                </p:nvSpPr>
                <p:spPr>
                  <a:xfrm>
                    <a:off x="6739406" y="3738393"/>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6" name="Graphic 442">
                  <a:extLst>
                    <a:ext uri="{FF2B5EF4-FFF2-40B4-BE49-F238E27FC236}">
                      <a16:creationId xmlns:a16="http://schemas.microsoft.com/office/drawing/2014/main" id="{424C7669-EFB3-4866-AAC0-10BDA5C42670}"/>
                    </a:ext>
                  </a:extLst>
                </p:cNvPr>
                <p:cNvGrpSpPr/>
                <p:nvPr/>
              </p:nvGrpSpPr>
              <p:grpSpPr>
                <a:xfrm>
                  <a:off x="6685363" y="3674911"/>
                  <a:ext cx="127458" cy="125459"/>
                  <a:chOff x="6685363" y="3674911"/>
                  <a:chExt cx="127458" cy="125459"/>
                </a:xfrm>
              </p:grpSpPr>
              <p:sp>
                <p:nvSpPr>
                  <p:cNvPr id="537" name="Freeform: Shape 536">
                    <a:extLst>
                      <a:ext uri="{FF2B5EF4-FFF2-40B4-BE49-F238E27FC236}">
                        <a16:creationId xmlns:a16="http://schemas.microsoft.com/office/drawing/2014/main" id="{9184E203-2A91-4CAA-A7EB-F2BAD556A725}"/>
                      </a:ext>
                    </a:extLst>
                  </p:cNvPr>
                  <p:cNvSpPr/>
                  <p:nvPr/>
                </p:nvSpPr>
                <p:spPr>
                  <a:xfrm>
                    <a:off x="6750112" y="3674911"/>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AF5C2DDE-6820-4F92-B26D-ABD34D9CDFF4}"/>
                      </a:ext>
                    </a:extLst>
                  </p:cNvPr>
                  <p:cNvSpPr/>
                  <p:nvPr/>
                </p:nvSpPr>
                <p:spPr>
                  <a:xfrm>
                    <a:off x="6685363" y="373839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9" name="Graphic 442">
                  <a:extLst>
                    <a:ext uri="{FF2B5EF4-FFF2-40B4-BE49-F238E27FC236}">
                      <a16:creationId xmlns:a16="http://schemas.microsoft.com/office/drawing/2014/main" id="{424C7669-EFB3-4866-AAC0-10BDA5C42670}"/>
                    </a:ext>
                  </a:extLst>
                </p:cNvPr>
                <p:cNvGrpSpPr/>
                <p:nvPr/>
              </p:nvGrpSpPr>
              <p:grpSpPr>
                <a:xfrm>
                  <a:off x="6555866" y="3649317"/>
                  <a:ext cx="127458" cy="125459"/>
                  <a:chOff x="6555866" y="3649317"/>
                  <a:chExt cx="127458" cy="125459"/>
                </a:xfrm>
              </p:grpSpPr>
              <p:sp>
                <p:nvSpPr>
                  <p:cNvPr id="540" name="Freeform: Shape 539">
                    <a:extLst>
                      <a:ext uri="{FF2B5EF4-FFF2-40B4-BE49-F238E27FC236}">
                        <a16:creationId xmlns:a16="http://schemas.microsoft.com/office/drawing/2014/main" id="{66F89FB6-0569-46E8-854E-937149E90E97}"/>
                      </a:ext>
                    </a:extLst>
                  </p:cNvPr>
                  <p:cNvSpPr/>
                  <p:nvPr/>
                </p:nvSpPr>
                <p:spPr>
                  <a:xfrm>
                    <a:off x="6620615" y="364931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BFF09FB3-FE68-4B5F-A643-C7729816E526}"/>
                      </a:ext>
                    </a:extLst>
                  </p:cNvPr>
                  <p:cNvSpPr/>
                  <p:nvPr/>
                </p:nvSpPr>
                <p:spPr>
                  <a:xfrm>
                    <a:off x="6555866" y="371305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2" name="Graphic 442">
                  <a:extLst>
                    <a:ext uri="{FF2B5EF4-FFF2-40B4-BE49-F238E27FC236}">
                      <a16:creationId xmlns:a16="http://schemas.microsoft.com/office/drawing/2014/main" id="{424C7669-EFB3-4866-AAC0-10BDA5C42670}"/>
                    </a:ext>
                  </a:extLst>
                </p:cNvPr>
                <p:cNvGrpSpPr/>
                <p:nvPr/>
              </p:nvGrpSpPr>
              <p:grpSpPr>
                <a:xfrm>
                  <a:off x="6467665" y="3625982"/>
                  <a:ext cx="127458" cy="125459"/>
                  <a:chOff x="6467665" y="3625982"/>
                  <a:chExt cx="127458" cy="125459"/>
                </a:xfrm>
              </p:grpSpPr>
              <p:sp>
                <p:nvSpPr>
                  <p:cNvPr id="543" name="Freeform: Shape 542">
                    <a:extLst>
                      <a:ext uri="{FF2B5EF4-FFF2-40B4-BE49-F238E27FC236}">
                        <a16:creationId xmlns:a16="http://schemas.microsoft.com/office/drawing/2014/main" id="{E0936F29-CF09-45D0-94A7-C3DC03E87BEF}"/>
                      </a:ext>
                    </a:extLst>
                  </p:cNvPr>
                  <p:cNvSpPr/>
                  <p:nvPr/>
                </p:nvSpPr>
                <p:spPr>
                  <a:xfrm>
                    <a:off x="6532159" y="362598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45AEA068-4A63-4BB7-8F7F-E586C6DF30C1}"/>
                      </a:ext>
                    </a:extLst>
                  </p:cNvPr>
                  <p:cNvSpPr/>
                  <p:nvPr/>
                </p:nvSpPr>
                <p:spPr>
                  <a:xfrm>
                    <a:off x="6467665" y="3689715"/>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5" name="Graphic 442">
                  <a:extLst>
                    <a:ext uri="{FF2B5EF4-FFF2-40B4-BE49-F238E27FC236}">
                      <a16:creationId xmlns:a16="http://schemas.microsoft.com/office/drawing/2014/main" id="{424C7669-EFB3-4866-AAC0-10BDA5C42670}"/>
                    </a:ext>
                  </a:extLst>
                </p:cNvPr>
                <p:cNvGrpSpPr/>
                <p:nvPr/>
              </p:nvGrpSpPr>
              <p:grpSpPr>
                <a:xfrm>
                  <a:off x="6351168" y="3547445"/>
                  <a:ext cx="127458" cy="125459"/>
                  <a:chOff x="6351168" y="3547445"/>
                  <a:chExt cx="127458" cy="125459"/>
                </a:xfrm>
              </p:grpSpPr>
              <p:sp>
                <p:nvSpPr>
                  <p:cNvPr id="546" name="Freeform: Shape 545">
                    <a:extLst>
                      <a:ext uri="{FF2B5EF4-FFF2-40B4-BE49-F238E27FC236}">
                        <a16:creationId xmlns:a16="http://schemas.microsoft.com/office/drawing/2014/main" id="{89244DB2-E55C-43EE-91BF-226F4A27195B}"/>
                      </a:ext>
                    </a:extLst>
                  </p:cNvPr>
                  <p:cNvSpPr/>
                  <p:nvPr/>
                </p:nvSpPr>
                <p:spPr>
                  <a:xfrm>
                    <a:off x="6415662" y="354744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89813C32-B782-43D8-A05C-A1519C83B98F}"/>
                      </a:ext>
                    </a:extLst>
                  </p:cNvPr>
                  <p:cNvSpPr/>
                  <p:nvPr/>
                </p:nvSpPr>
                <p:spPr>
                  <a:xfrm>
                    <a:off x="6351168" y="3611178"/>
                    <a:ext cx="127458" cy="25092"/>
                  </a:xfrm>
                  <a:custGeom>
                    <a:avLst/>
                    <a:gdLst>
                      <a:gd name="connsiteX0" fmla="*/ 129242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2"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8" name="Graphic 442">
                  <a:extLst>
                    <a:ext uri="{FF2B5EF4-FFF2-40B4-BE49-F238E27FC236}">
                      <a16:creationId xmlns:a16="http://schemas.microsoft.com/office/drawing/2014/main" id="{424C7669-EFB3-4866-AAC0-10BDA5C42670}"/>
                    </a:ext>
                  </a:extLst>
                </p:cNvPr>
                <p:cNvGrpSpPr/>
                <p:nvPr/>
              </p:nvGrpSpPr>
              <p:grpSpPr>
                <a:xfrm>
                  <a:off x="5464569" y="3301044"/>
                  <a:ext cx="127458" cy="125459"/>
                  <a:chOff x="5464569" y="3301044"/>
                  <a:chExt cx="127458" cy="125459"/>
                </a:xfrm>
              </p:grpSpPr>
              <p:sp>
                <p:nvSpPr>
                  <p:cNvPr id="549" name="Freeform: Shape 548">
                    <a:extLst>
                      <a:ext uri="{FF2B5EF4-FFF2-40B4-BE49-F238E27FC236}">
                        <a16:creationId xmlns:a16="http://schemas.microsoft.com/office/drawing/2014/main" id="{2C8EAC67-C7EB-4F6B-8318-80C8244EE89F}"/>
                      </a:ext>
                    </a:extLst>
                  </p:cNvPr>
                  <p:cNvSpPr/>
                  <p:nvPr/>
                </p:nvSpPr>
                <p:spPr>
                  <a:xfrm>
                    <a:off x="5529317" y="330104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4FA8717C-95BF-49DE-A6B1-AA74D055E9A7}"/>
                      </a:ext>
                    </a:extLst>
                  </p:cNvPr>
                  <p:cNvSpPr/>
                  <p:nvPr/>
                </p:nvSpPr>
                <p:spPr>
                  <a:xfrm>
                    <a:off x="5464569" y="336477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1" name="Graphic 442">
                  <a:extLst>
                    <a:ext uri="{FF2B5EF4-FFF2-40B4-BE49-F238E27FC236}">
                      <a16:creationId xmlns:a16="http://schemas.microsoft.com/office/drawing/2014/main" id="{424C7669-EFB3-4866-AAC0-10BDA5C42670}"/>
                    </a:ext>
                  </a:extLst>
                </p:cNvPr>
                <p:cNvGrpSpPr/>
                <p:nvPr/>
              </p:nvGrpSpPr>
              <p:grpSpPr>
                <a:xfrm>
                  <a:off x="3956993" y="2297124"/>
                  <a:ext cx="127458" cy="125459"/>
                  <a:chOff x="3956993" y="2297124"/>
                  <a:chExt cx="127458" cy="125459"/>
                </a:xfrm>
              </p:grpSpPr>
              <p:sp>
                <p:nvSpPr>
                  <p:cNvPr id="552" name="Freeform: Shape 551">
                    <a:extLst>
                      <a:ext uri="{FF2B5EF4-FFF2-40B4-BE49-F238E27FC236}">
                        <a16:creationId xmlns:a16="http://schemas.microsoft.com/office/drawing/2014/main" id="{39A0590D-AA13-47AB-9A6B-D9F3283C2BAF}"/>
                      </a:ext>
                    </a:extLst>
                  </p:cNvPr>
                  <p:cNvSpPr/>
                  <p:nvPr/>
                </p:nvSpPr>
                <p:spPr>
                  <a:xfrm>
                    <a:off x="4021741" y="2297124"/>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E2201978-44D1-4BC0-8C5C-2707599EEBDD}"/>
                      </a:ext>
                    </a:extLst>
                  </p:cNvPr>
                  <p:cNvSpPr/>
                  <p:nvPr/>
                </p:nvSpPr>
                <p:spPr>
                  <a:xfrm>
                    <a:off x="3956993" y="2360606"/>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4" name="Graphic 442">
                  <a:extLst>
                    <a:ext uri="{FF2B5EF4-FFF2-40B4-BE49-F238E27FC236}">
                      <a16:creationId xmlns:a16="http://schemas.microsoft.com/office/drawing/2014/main" id="{424C7669-EFB3-4866-AAC0-10BDA5C42670}"/>
                    </a:ext>
                  </a:extLst>
                </p:cNvPr>
                <p:cNvGrpSpPr/>
                <p:nvPr/>
              </p:nvGrpSpPr>
              <p:grpSpPr>
                <a:xfrm>
                  <a:off x="3370430" y="2105925"/>
                  <a:ext cx="127458" cy="125459"/>
                  <a:chOff x="3370430" y="2105925"/>
                  <a:chExt cx="127458" cy="125459"/>
                </a:xfrm>
              </p:grpSpPr>
              <p:sp>
                <p:nvSpPr>
                  <p:cNvPr id="555" name="Freeform: Shape 554">
                    <a:extLst>
                      <a:ext uri="{FF2B5EF4-FFF2-40B4-BE49-F238E27FC236}">
                        <a16:creationId xmlns:a16="http://schemas.microsoft.com/office/drawing/2014/main" id="{1C916A48-E059-4761-8627-26A37542C398}"/>
                      </a:ext>
                    </a:extLst>
                  </p:cNvPr>
                  <p:cNvSpPr/>
                  <p:nvPr/>
                </p:nvSpPr>
                <p:spPr>
                  <a:xfrm>
                    <a:off x="3435179" y="210592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0D649165-BC33-4B90-A636-A403BF0577F9}"/>
                      </a:ext>
                    </a:extLst>
                  </p:cNvPr>
                  <p:cNvSpPr/>
                  <p:nvPr/>
                </p:nvSpPr>
                <p:spPr>
                  <a:xfrm>
                    <a:off x="3370430" y="216965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7" name="Graphic 442">
                  <a:extLst>
                    <a:ext uri="{FF2B5EF4-FFF2-40B4-BE49-F238E27FC236}">
                      <a16:creationId xmlns:a16="http://schemas.microsoft.com/office/drawing/2014/main" id="{424C7669-EFB3-4866-AAC0-10BDA5C42670}"/>
                    </a:ext>
                  </a:extLst>
                </p:cNvPr>
                <p:cNvGrpSpPr/>
                <p:nvPr/>
              </p:nvGrpSpPr>
              <p:grpSpPr>
                <a:xfrm>
                  <a:off x="2304879" y="1604843"/>
                  <a:ext cx="127458" cy="125459"/>
                  <a:chOff x="2304879" y="1604843"/>
                  <a:chExt cx="127458" cy="125459"/>
                </a:xfrm>
              </p:grpSpPr>
              <p:sp>
                <p:nvSpPr>
                  <p:cNvPr id="558" name="Freeform: Shape 557">
                    <a:extLst>
                      <a:ext uri="{FF2B5EF4-FFF2-40B4-BE49-F238E27FC236}">
                        <a16:creationId xmlns:a16="http://schemas.microsoft.com/office/drawing/2014/main" id="{FC8D0063-D6DC-459D-A882-C4DEF3BE9F60}"/>
                      </a:ext>
                    </a:extLst>
                  </p:cNvPr>
                  <p:cNvSpPr/>
                  <p:nvPr/>
                </p:nvSpPr>
                <p:spPr>
                  <a:xfrm>
                    <a:off x="2369628" y="1604843"/>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623449DF-C492-4A99-A12B-F73DA0584448}"/>
                      </a:ext>
                    </a:extLst>
                  </p:cNvPr>
                  <p:cNvSpPr/>
                  <p:nvPr/>
                </p:nvSpPr>
                <p:spPr>
                  <a:xfrm>
                    <a:off x="2304879" y="1668576"/>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0" name="Graphic 442">
                  <a:extLst>
                    <a:ext uri="{FF2B5EF4-FFF2-40B4-BE49-F238E27FC236}">
                      <a16:creationId xmlns:a16="http://schemas.microsoft.com/office/drawing/2014/main" id="{424C7669-EFB3-4866-AAC0-10BDA5C42670}"/>
                    </a:ext>
                  </a:extLst>
                </p:cNvPr>
                <p:cNvGrpSpPr/>
                <p:nvPr/>
              </p:nvGrpSpPr>
              <p:grpSpPr>
                <a:xfrm>
                  <a:off x="2201383" y="1549641"/>
                  <a:ext cx="127458" cy="125459"/>
                  <a:chOff x="2201383" y="1549641"/>
                  <a:chExt cx="127458" cy="125459"/>
                </a:xfrm>
              </p:grpSpPr>
              <p:sp>
                <p:nvSpPr>
                  <p:cNvPr id="561" name="Freeform: Shape 560">
                    <a:extLst>
                      <a:ext uri="{FF2B5EF4-FFF2-40B4-BE49-F238E27FC236}">
                        <a16:creationId xmlns:a16="http://schemas.microsoft.com/office/drawing/2014/main" id="{2D25AC39-466C-4649-AEE7-CB2CAC35C8AB}"/>
                      </a:ext>
                    </a:extLst>
                  </p:cNvPr>
                  <p:cNvSpPr/>
                  <p:nvPr/>
                </p:nvSpPr>
                <p:spPr>
                  <a:xfrm>
                    <a:off x="2266132" y="1549641"/>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791F1340-124D-4F68-8788-B43449C20277}"/>
                      </a:ext>
                    </a:extLst>
                  </p:cNvPr>
                  <p:cNvSpPr/>
                  <p:nvPr/>
                </p:nvSpPr>
                <p:spPr>
                  <a:xfrm>
                    <a:off x="2201383" y="1613374"/>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3" name="Graphic 442">
                  <a:extLst>
                    <a:ext uri="{FF2B5EF4-FFF2-40B4-BE49-F238E27FC236}">
                      <a16:creationId xmlns:a16="http://schemas.microsoft.com/office/drawing/2014/main" id="{424C7669-EFB3-4866-AAC0-10BDA5C42670}"/>
                    </a:ext>
                  </a:extLst>
                </p:cNvPr>
                <p:cNvGrpSpPr/>
                <p:nvPr/>
              </p:nvGrpSpPr>
              <p:grpSpPr>
                <a:xfrm>
                  <a:off x="1664529" y="1362457"/>
                  <a:ext cx="127458" cy="125459"/>
                  <a:chOff x="1664529" y="1362457"/>
                  <a:chExt cx="127458" cy="125459"/>
                </a:xfrm>
              </p:grpSpPr>
              <p:sp>
                <p:nvSpPr>
                  <p:cNvPr id="564" name="Freeform: Shape 563">
                    <a:extLst>
                      <a:ext uri="{FF2B5EF4-FFF2-40B4-BE49-F238E27FC236}">
                        <a16:creationId xmlns:a16="http://schemas.microsoft.com/office/drawing/2014/main" id="{4D823254-6C3B-4F6B-A0E7-718178E99EA5}"/>
                      </a:ext>
                    </a:extLst>
                  </p:cNvPr>
                  <p:cNvSpPr/>
                  <p:nvPr/>
                </p:nvSpPr>
                <p:spPr>
                  <a:xfrm>
                    <a:off x="1729023" y="1362457"/>
                    <a:ext cx="25492" cy="125459"/>
                  </a:xfrm>
                  <a:custGeom>
                    <a:avLst/>
                    <a:gdLst>
                      <a:gd name="connsiteX0" fmla="*/ 0 w 0"/>
                      <a:gd name="connsiteY0" fmla="*/ 0 h 125458"/>
                      <a:gd name="connsiteX1" fmla="*/ 0 w 0"/>
                      <a:gd name="connsiteY1" fmla="*/ 127968 h 125458"/>
                    </a:gdLst>
                    <a:ahLst/>
                    <a:cxnLst>
                      <a:cxn ang="0">
                        <a:pos x="connsiteX0" y="connsiteY0"/>
                      </a:cxn>
                      <a:cxn ang="0">
                        <a:pos x="connsiteX1" y="connsiteY1"/>
                      </a:cxn>
                    </a:cxnLst>
                    <a:rect l="l" t="t" r="r" b="b"/>
                    <a:pathLst>
                      <a:path h="125458">
                        <a:moveTo>
                          <a:pt x="0" y="0"/>
                        </a:moveTo>
                        <a:lnTo>
                          <a:pt x="0" y="127968"/>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772A295D-D09F-4BF2-AD10-6917D89DAADD}"/>
                      </a:ext>
                    </a:extLst>
                  </p:cNvPr>
                  <p:cNvSpPr/>
                  <p:nvPr/>
                </p:nvSpPr>
                <p:spPr>
                  <a:xfrm>
                    <a:off x="1664529" y="1426692"/>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6" name="Graphic 442">
                  <a:extLst>
                    <a:ext uri="{FF2B5EF4-FFF2-40B4-BE49-F238E27FC236}">
                      <a16:creationId xmlns:a16="http://schemas.microsoft.com/office/drawing/2014/main" id="{424C7669-EFB3-4866-AAC0-10BDA5C42670}"/>
                    </a:ext>
                  </a:extLst>
                </p:cNvPr>
                <p:cNvGrpSpPr/>
                <p:nvPr/>
              </p:nvGrpSpPr>
              <p:grpSpPr>
                <a:xfrm>
                  <a:off x="2029059" y="1477628"/>
                  <a:ext cx="127458" cy="125459"/>
                  <a:chOff x="2029059" y="1477628"/>
                  <a:chExt cx="127458" cy="125459"/>
                </a:xfrm>
              </p:grpSpPr>
              <p:sp>
                <p:nvSpPr>
                  <p:cNvPr id="567" name="Freeform: Shape 566">
                    <a:extLst>
                      <a:ext uri="{FF2B5EF4-FFF2-40B4-BE49-F238E27FC236}">
                        <a16:creationId xmlns:a16="http://schemas.microsoft.com/office/drawing/2014/main" id="{0666EF9A-AA06-4C9A-B3CE-4830B28869FF}"/>
                      </a:ext>
                    </a:extLst>
                  </p:cNvPr>
                  <p:cNvSpPr/>
                  <p:nvPr/>
                </p:nvSpPr>
                <p:spPr>
                  <a:xfrm>
                    <a:off x="2093553" y="1477628"/>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CF3E20F8-0812-4D95-9C0D-66726A3308B6}"/>
                      </a:ext>
                    </a:extLst>
                  </p:cNvPr>
                  <p:cNvSpPr/>
                  <p:nvPr/>
                </p:nvSpPr>
                <p:spPr>
                  <a:xfrm>
                    <a:off x="2029059" y="1541361"/>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69" name="Graphic 442">
                  <a:extLst>
                    <a:ext uri="{FF2B5EF4-FFF2-40B4-BE49-F238E27FC236}">
                      <a16:creationId xmlns:a16="http://schemas.microsoft.com/office/drawing/2014/main" id="{424C7669-EFB3-4866-AAC0-10BDA5C42670}"/>
                    </a:ext>
                  </a:extLst>
                </p:cNvPr>
                <p:cNvGrpSpPr/>
                <p:nvPr/>
              </p:nvGrpSpPr>
              <p:grpSpPr>
                <a:xfrm>
                  <a:off x="1998724" y="1475370"/>
                  <a:ext cx="127458" cy="125459"/>
                  <a:chOff x="1998724" y="1475370"/>
                  <a:chExt cx="127458" cy="125459"/>
                </a:xfrm>
              </p:grpSpPr>
              <p:sp>
                <p:nvSpPr>
                  <p:cNvPr id="570" name="Freeform: Shape 569">
                    <a:extLst>
                      <a:ext uri="{FF2B5EF4-FFF2-40B4-BE49-F238E27FC236}">
                        <a16:creationId xmlns:a16="http://schemas.microsoft.com/office/drawing/2014/main" id="{6531B375-78FE-420A-9D08-BED89FC615C8}"/>
                      </a:ext>
                    </a:extLst>
                  </p:cNvPr>
                  <p:cNvSpPr/>
                  <p:nvPr/>
                </p:nvSpPr>
                <p:spPr>
                  <a:xfrm>
                    <a:off x="2063473" y="147537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27D0976A-3071-4206-A3C5-E48BCC3856ED}"/>
                      </a:ext>
                    </a:extLst>
                  </p:cNvPr>
                  <p:cNvSpPr/>
                  <p:nvPr/>
                </p:nvSpPr>
                <p:spPr>
                  <a:xfrm>
                    <a:off x="1998724" y="153910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2" name="Graphic 442">
                  <a:extLst>
                    <a:ext uri="{FF2B5EF4-FFF2-40B4-BE49-F238E27FC236}">
                      <a16:creationId xmlns:a16="http://schemas.microsoft.com/office/drawing/2014/main" id="{424C7669-EFB3-4866-AAC0-10BDA5C42670}"/>
                    </a:ext>
                  </a:extLst>
                </p:cNvPr>
                <p:cNvGrpSpPr/>
                <p:nvPr/>
              </p:nvGrpSpPr>
              <p:grpSpPr>
                <a:xfrm>
                  <a:off x="1772359" y="1382029"/>
                  <a:ext cx="127458" cy="125459"/>
                  <a:chOff x="1772359" y="1382029"/>
                  <a:chExt cx="127458" cy="125459"/>
                </a:xfrm>
              </p:grpSpPr>
              <p:sp>
                <p:nvSpPr>
                  <p:cNvPr id="573" name="Freeform: Shape 572">
                    <a:extLst>
                      <a:ext uri="{FF2B5EF4-FFF2-40B4-BE49-F238E27FC236}">
                        <a16:creationId xmlns:a16="http://schemas.microsoft.com/office/drawing/2014/main" id="{17421F2C-2794-477B-8455-0415318B339A}"/>
                      </a:ext>
                    </a:extLst>
                  </p:cNvPr>
                  <p:cNvSpPr/>
                  <p:nvPr/>
                </p:nvSpPr>
                <p:spPr>
                  <a:xfrm>
                    <a:off x="1837107" y="1382029"/>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85DF6BCE-564F-4E9B-A4FE-18AE2CEE4145}"/>
                      </a:ext>
                    </a:extLst>
                  </p:cNvPr>
                  <p:cNvSpPr/>
                  <p:nvPr/>
                </p:nvSpPr>
                <p:spPr>
                  <a:xfrm>
                    <a:off x="1772359" y="1445762"/>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75" name="Graphic 442">
                  <a:extLst>
                    <a:ext uri="{FF2B5EF4-FFF2-40B4-BE49-F238E27FC236}">
                      <a16:creationId xmlns:a16="http://schemas.microsoft.com/office/drawing/2014/main" id="{424C7669-EFB3-4866-AAC0-10BDA5C42670}"/>
                    </a:ext>
                  </a:extLst>
                </p:cNvPr>
                <p:cNvGrpSpPr/>
                <p:nvPr/>
              </p:nvGrpSpPr>
              <p:grpSpPr>
                <a:xfrm>
                  <a:off x="1679569" y="1362457"/>
                  <a:ext cx="127458" cy="125459"/>
                  <a:chOff x="1679569" y="1362457"/>
                  <a:chExt cx="127458" cy="125459"/>
                </a:xfrm>
              </p:grpSpPr>
              <p:sp>
                <p:nvSpPr>
                  <p:cNvPr id="576" name="Freeform: Shape 575">
                    <a:extLst>
                      <a:ext uri="{FF2B5EF4-FFF2-40B4-BE49-F238E27FC236}">
                        <a16:creationId xmlns:a16="http://schemas.microsoft.com/office/drawing/2014/main" id="{5DE97E4E-EE0F-4862-B477-EF209F1B405D}"/>
                      </a:ext>
                    </a:extLst>
                  </p:cNvPr>
                  <p:cNvSpPr/>
                  <p:nvPr/>
                </p:nvSpPr>
                <p:spPr>
                  <a:xfrm>
                    <a:off x="1747377" y="136245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56C60FB1-2D9A-462E-AAB9-2C2AA0590168}"/>
                      </a:ext>
                    </a:extLst>
                  </p:cNvPr>
                  <p:cNvSpPr/>
                  <p:nvPr/>
                </p:nvSpPr>
                <p:spPr>
                  <a:xfrm>
                    <a:off x="1679569" y="1426692"/>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8" name="Graphic 442">
                <a:extLst>
                  <a:ext uri="{FF2B5EF4-FFF2-40B4-BE49-F238E27FC236}">
                    <a16:creationId xmlns:a16="http://schemas.microsoft.com/office/drawing/2014/main" id="{424C7669-EFB3-4866-AAC0-10BDA5C42670}"/>
                  </a:ext>
                </a:extLst>
              </p:cNvPr>
              <p:cNvGrpSpPr/>
              <p:nvPr/>
            </p:nvGrpSpPr>
            <p:grpSpPr>
              <a:xfrm>
                <a:off x="7519450" y="3871128"/>
                <a:ext cx="127458" cy="125459"/>
                <a:chOff x="7519450" y="3871128"/>
                <a:chExt cx="127458" cy="125459"/>
              </a:xfrm>
            </p:grpSpPr>
            <p:sp>
              <p:nvSpPr>
                <p:cNvPr id="579" name="Freeform: Shape 578">
                  <a:extLst>
                    <a:ext uri="{FF2B5EF4-FFF2-40B4-BE49-F238E27FC236}">
                      <a16:creationId xmlns:a16="http://schemas.microsoft.com/office/drawing/2014/main" id="{5B323FB3-D2FA-420D-8E06-BB23C1F6E0BA}"/>
                    </a:ext>
                  </a:extLst>
                </p:cNvPr>
                <p:cNvSpPr/>
                <p:nvPr/>
              </p:nvSpPr>
              <p:spPr>
                <a:xfrm>
                  <a:off x="7584199" y="3871128"/>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EB39E157-33DE-4E29-A9FA-0FDCA2BA02EA}"/>
                    </a:ext>
                  </a:extLst>
                </p:cNvPr>
                <p:cNvSpPr/>
                <p:nvPr/>
              </p:nvSpPr>
              <p:spPr>
                <a:xfrm>
                  <a:off x="7519450" y="393486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581" name="Graphic 442">
            <a:extLst>
              <a:ext uri="{FF2B5EF4-FFF2-40B4-BE49-F238E27FC236}">
                <a16:creationId xmlns:a16="http://schemas.microsoft.com/office/drawing/2014/main" id="{424C7669-EFB3-4866-AAC0-10BDA5C42670}"/>
              </a:ext>
            </a:extLst>
          </p:cNvPr>
          <p:cNvGrpSpPr/>
          <p:nvPr/>
        </p:nvGrpSpPr>
        <p:grpSpPr>
          <a:xfrm>
            <a:off x="4230008" y="2911996"/>
            <a:ext cx="127459" cy="125459"/>
            <a:chOff x="4230008" y="2720923"/>
            <a:chExt cx="127458" cy="125459"/>
          </a:xfrm>
        </p:grpSpPr>
        <p:sp>
          <p:nvSpPr>
            <p:cNvPr id="582" name="Freeform: Shape 581">
              <a:extLst>
                <a:ext uri="{FF2B5EF4-FFF2-40B4-BE49-F238E27FC236}">
                  <a16:creationId xmlns:a16="http://schemas.microsoft.com/office/drawing/2014/main" id="{062F8BD6-82CE-4B6C-9477-5137F23476B0}"/>
                </a:ext>
              </a:extLst>
            </p:cNvPr>
            <p:cNvSpPr/>
            <p:nvPr/>
          </p:nvSpPr>
          <p:spPr>
            <a:xfrm>
              <a:off x="4294502" y="2720923"/>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rgbClr val="4044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2AB4C0C9-1766-4638-9472-F641F22F7035}"/>
                </a:ext>
              </a:extLst>
            </p:cNvPr>
            <p:cNvSpPr/>
            <p:nvPr/>
          </p:nvSpPr>
          <p:spPr>
            <a:xfrm>
              <a:off x="4230008" y="2784405"/>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rgbClr val="4044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4" name="Graphic 442">
            <a:extLst>
              <a:ext uri="{FF2B5EF4-FFF2-40B4-BE49-F238E27FC236}">
                <a16:creationId xmlns:a16="http://schemas.microsoft.com/office/drawing/2014/main" id="{424C7669-EFB3-4866-AAC0-10BDA5C42670}"/>
              </a:ext>
            </a:extLst>
          </p:cNvPr>
          <p:cNvGrpSpPr/>
          <p:nvPr/>
        </p:nvGrpSpPr>
        <p:grpSpPr>
          <a:xfrm>
            <a:off x="1725965" y="1583891"/>
            <a:ext cx="9982019" cy="2832355"/>
            <a:chOff x="1725964" y="1392818"/>
            <a:chExt cx="9982019" cy="2832355"/>
          </a:xfrm>
          <a:noFill/>
        </p:grpSpPr>
        <p:grpSp>
          <p:nvGrpSpPr>
            <p:cNvPr id="585" name="Graphic 442">
              <a:extLst>
                <a:ext uri="{FF2B5EF4-FFF2-40B4-BE49-F238E27FC236}">
                  <a16:creationId xmlns:a16="http://schemas.microsoft.com/office/drawing/2014/main" id="{424C7669-EFB3-4866-AAC0-10BDA5C42670}"/>
                </a:ext>
              </a:extLst>
            </p:cNvPr>
            <p:cNvGrpSpPr/>
            <p:nvPr/>
          </p:nvGrpSpPr>
          <p:grpSpPr>
            <a:xfrm>
              <a:off x="5750330" y="3268425"/>
              <a:ext cx="127458" cy="125459"/>
              <a:chOff x="5750330" y="3268425"/>
              <a:chExt cx="127458" cy="125459"/>
            </a:xfrm>
          </p:grpSpPr>
          <p:sp>
            <p:nvSpPr>
              <p:cNvPr id="586" name="Freeform: Shape 585">
                <a:extLst>
                  <a:ext uri="{FF2B5EF4-FFF2-40B4-BE49-F238E27FC236}">
                    <a16:creationId xmlns:a16="http://schemas.microsoft.com/office/drawing/2014/main" id="{9C8A740D-7DE7-4E40-991B-CE65E117CF2A}"/>
                  </a:ext>
                </a:extLst>
              </p:cNvPr>
              <p:cNvSpPr/>
              <p:nvPr/>
            </p:nvSpPr>
            <p:spPr>
              <a:xfrm>
                <a:off x="5815079" y="326842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DD2063B6-1530-4BA2-B9C2-EF8A383F458C}"/>
                  </a:ext>
                </a:extLst>
              </p:cNvPr>
              <p:cNvSpPr/>
              <p:nvPr/>
            </p:nvSpPr>
            <p:spPr>
              <a:xfrm>
                <a:off x="5750330" y="3332158"/>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8" name="Graphic 442">
              <a:extLst>
                <a:ext uri="{FF2B5EF4-FFF2-40B4-BE49-F238E27FC236}">
                  <a16:creationId xmlns:a16="http://schemas.microsoft.com/office/drawing/2014/main" id="{424C7669-EFB3-4866-AAC0-10BDA5C42670}"/>
                </a:ext>
              </a:extLst>
            </p:cNvPr>
            <p:cNvGrpSpPr/>
            <p:nvPr/>
          </p:nvGrpSpPr>
          <p:grpSpPr>
            <a:xfrm>
              <a:off x="6015698" y="3332158"/>
              <a:ext cx="127458" cy="125459"/>
              <a:chOff x="6015698" y="3332158"/>
              <a:chExt cx="127458" cy="125459"/>
            </a:xfrm>
          </p:grpSpPr>
          <p:sp>
            <p:nvSpPr>
              <p:cNvPr id="589" name="Freeform: Shape 588">
                <a:extLst>
                  <a:ext uri="{FF2B5EF4-FFF2-40B4-BE49-F238E27FC236}">
                    <a16:creationId xmlns:a16="http://schemas.microsoft.com/office/drawing/2014/main" id="{61BF9259-5191-4D22-BCB0-EC9B7C71B275}"/>
                  </a:ext>
                </a:extLst>
              </p:cNvPr>
              <p:cNvSpPr/>
              <p:nvPr/>
            </p:nvSpPr>
            <p:spPr>
              <a:xfrm>
                <a:off x="6080447" y="3332158"/>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24E89972-B16C-4CCE-9CA5-6D34FE4C1F90}"/>
                  </a:ext>
                </a:extLst>
              </p:cNvPr>
              <p:cNvSpPr/>
              <p:nvPr/>
            </p:nvSpPr>
            <p:spPr>
              <a:xfrm>
                <a:off x="6015698" y="339589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1" name="Graphic 442">
              <a:extLst>
                <a:ext uri="{FF2B5EF4-FFF2-40B4-BE49-F238E27FC236}">
                  <a16:creationId xmlns:a16="http://schemas.microsoft.com/office/drawing/2014/main" id="{424C7669-EFB3-4866-AAC0-10BDA5C42670}"/>
                </a:ext>
              </a:extLst>
            </p:cNvPr>
            <p:cNvGrpSpPr/>
            <p:nvPr/>
          </p:nvGrpSpPr>
          <p:grpSpPr>
            <a:xfrm>
              <a:off x="6226004" y="3434030"/>
              <a:ext cx="127458" cy="125459"/>
              <a:chOff x="6226004" y="3434030"/>
              <a:chExt cx="127458" cy="125459"/>
            </a:xfrm>
          </p:grpSpPr>
          <p:sp>
            <p:nvSpPr>
              <p:cNvPr id="592" name="Freeform: Shape 591">
                <a:extLst>
                  <a:ext uri="{FF2B5EF4-FFF2-40B4-BE49-F238E27FC236}">
                    <a16:creationId xmlns:a16="http://schemas.microsoft.com/office/drawing/2014/main" id="{B771FF6F-A4EA-4349-AAF0-033A326783B6}"/>
                  </a:ext>
                </a:extLst>
              </p:cNvPr>
              <p:cNvSpPr/>
              <p:nvPr/>
            </p:nvSpPr>
            <p:spPr>
              <a:xfrm>
                <a:off x="6290753" y="343403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BFBC5AEA-516A-45A7-8074-D0C3F97A13CD}"/>
                  </a:ext>
                </a:extLst>
              </p:cNvPr>
              <p:cNvSpPr/>
              <p:nvPr/>
            </p:nvSpPr>
            <p:spPr>
              <a:xfrm>
                <a:off x="6226004" y="349776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4" name="Graphic 442">
              <a:extLst>
                <a:ext uri="{FF2B5EF4-FFF2-40B4-BE49-F238E27FC236}">
                  <a16:creationId xmlns:a16="http://schemas.microsoft.com/office/drawing/2014/main" id="{424C7669-EFB3-4866-AAC0-10BDA5C42670}"/>
                </a:ext>
              </a:extLst>
            </p:cNvPr>
            <p:cNvGrpSpPr/>
            <p:nvPr/>
          </p:nvGrpSpPr>
          <p:grpSpPr>
            <a:xfrm>
              <a:off x="1725964" y="1392818"/>
              <a:ext cx="9982019" cy="2832355"/>
              <a:chOff x="1725964" y="1392818"/>
              <a:chExt cx="9982019" cy="2832355"/>
            </a:xfrm>
            <a:noFill/>
          </p:grpSpPr>
          <p:grpSp>
            <p:nvGrpSpPr>
              <p:cNvPr id="595" name="Graphic 442">
                <a:extLst>
                  <a:ext uri="{FF2B5EF4-FFF2-40B4-BE49-F238E27FC236}">
                    <a16:creationId xmlns:a16="http://schemas.microsoft.com/office/drawing/2014/main" id="{424C7669-EFB3-4866-AAC0-10BDA5C42670}"/>
                  </a:ext>
                </a:extLst>
              </p:cNvPr>
              <p:cNvGrpSpPr/>
              <p:nvPr/>
            </p:nvGrpSpPr>
            <p:grpSpPr>
              <a:xfrm>
                <a:off x="1908229" y="1392818"/>
                <a:ext cx="127458" cy="125459"/>
                <a:chOff x="1908229" y="1392818"/>
                <a:chExt cx="127458" cy="125459"/>
              </a:xfrm>
            </p:grpSpPr>
            <p:sp>
              <p:nvSpPr>
                <p:cNvPr id="596" name="Freeform: Shape 595">
                  <a:extLst>
                    <a:ext uri="{FF2B5EF4-FFF2-40B4-BE49-F238E27FC236}">
                      <a16:creationId xmlns:a16="http://schemas.microsoft.com/office/drawing/2014/main" id="{1A708B17-4EFE-41BE-A5FE-3B58BB1B552E}"/>
                    </a:ext>
                  </a:extLst>
                </p:cNvPr>
                <p:cNvSpPr/>
                <p:nvPr/>
              </p:nvSpPr>
              <p:spPr>
                <a:xfrm>
                  <a:off x="1972978" y="1392818"/>
                  <a:ext cx="25492" cy="125459"/>
                </a:xfrm>
                <a:custGeom>
                  <a:avLst/>
                  <a:gdLst>
                    <a:gd name="connsiteX0" fmla="*/ 0 w 0"/>
                    <a:gd name="connsiteY0" fmla="*/ 0 h 125458"/>
                    <a:gd name="connsiteX1" fmla="*/ 0 w 0"/>
                    <a:gd name="connsiteY1" fmla="*/ 128721 h 125458"/>
                  </a:gdLst>
                  <a:ahLst/>
                  <a:cxnLst>
                    <a:cxn ang="0">
                      <a:pos x="connsiteX0" y="connsiteY0"/>
                    </a:cxn>
                    <a:cxn ang="0">
                      <a:pos x="connsiteX1" y="connsiteY1"/>
                    </a:cxn>
                  </a:cxnLst>
                  <a:rect l="l" t="t" r="r" b="b"/>
                  <a:pathLst>
                    <a:path h="125458">
                      <a:moveTo>
                        <a:pt x="0" y="0"/>
                      </a:moveTo>
                      <a:lnTo>
                        <a:pt x="0" y="1287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45AB1504-D48C-4865-BA53-CC1B91851285}"/>
                    </a:ext>
                  </a:extLst>
                </p:cNvPr>
                <p:cNvSpPr/>
                <p:nvPr/>
              </p:nvSpPr>
              <p:spPr>
                <a:xfrm>
                  <a:off x="1908229" y="1457806"/>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8" name="Graphic 442">
                <a:extLst>
                  <a:ext uri="{FF2B5EF4-FFF2-40B4-BE49-F238E27FC236}">
                    <a16:creationId xmlns:a16="http://schemas.microsoft.com/office/drawing/2014/main" id="{424C7669-EFB3-4866-AAC0-10BDA5C42670}"/>
                  </a:ext>
                </a:extLst>
              </p:cNvPr>
              <p:cNvGrpSpPr/>
              <p:nvPr/>
            </p:nvGrpSpPr>
            <p:grpSpPr>
              <a:xfrm>
                <a:off x="1725964" y="1392818"/>
                <a:ext cx="9982019" cy="2832355"/>
                <a:chOff x="1725964" y="1392818"/>
                <a:chExt cx="9982019" cy="2832355"/>
              </a:xfrm>
              <a:noFill/>
            </p:grpSpPr>
            <p:grpSp>
              <p:nvGrpSpPr>
                <p:cNvPr id="599" name="Graphic 442">
                  <a:extLst>
                    <a:ext uri="{FF2B5EF4-FFF2-40B4-BE49-F238E27FC236}">
                      <a16:creationId xmlns:a16="http://schemas.microsoft.com/office/drawing/2014/main" id="{424C7669-EFB3-4866-AAC0-10BDA5C42670}"/>
                    </a:ext>
                  </a:extLst>
                </p:cNvPr>
                <p:cNvGrpSpPr/>
                <p:nvPr/>
              </p:nvGrpSpPr>
              <p:grpSpPr>
                <a:xfrm>
                  <a:off x="1900582" y="1392818"/>
                  <a:ext cx="127458" cy="125459"/>
                  <a:chOff x="1900582" y="1392818"/>
                  <a:chExt cx="127458" cy="125459"/>
                </a:xfrm>
              </p:grpSpPr>
              <p:sp>
                <p:nvSpPr>
                  <p:cNvPr id="600" name="Freeform: Shape 599">
                    <a:extLst>
                      <a:ext uri="{FF2B5EF4-FFF2-40B4-BE49-F238E27FC236}">
                        <a16:creationId xmlns:a16="http://schemas.microsoft.com/office/drawing/2014/main" id="{5462B6A7-6CBE-4C2A-A7F2-56CE01F8717F}"/>
                      </a:ext>
                    </a:extLst>
                  </p:cNvPr>
                  <p:cNvSpPr/>
                  <p:nvPr/>
                </p:nvSpPr>
                <p:spPr>
                  <a:xfrm>
                    <a:off x="1965330" y="1392818"/>
                    <a:ext cx="25492" cy="125459"/>
                  </a:xfrm>
                  <a:custGeom>
                    <a:avLst/>
                    <a:gdLst>
                      <a:gd name="connsiteX0" fmla="*/ 0 w 0"/>
                      <a:gd name="connsiteY0" fmla="*/ 0 h 125458"/>
                      <a:gd name="connsiteX1" fmla="*/ 0 w 0"/>
                      <a:gd name="connsiteY1" fmla="*/ 128721 h 125458"/>
                    </a:gdLst>
                    <a:ahLst/>
                    <a:cxnLst>
                      <a:cxn ang="0">
                        <a:pos x="connsiteX0" y="connsiteY0"/>
                      </a:cxn>
                      <a:cxn ang="0">
                        <a:pos x="connsiteX1" y="connsiteY1"/>
                      </a:cxn>
                    </a:cxnLst>
                    <a:rect l="l" t="t" r="r" b="b"/>
                    <a:pathLst>
                      <a:path h="125458">
                        <a:moveTo>
                          <a:pt x="0" y="0"/>
                        </a:moveTo>
                        <a:lnTo>
                          <a:pt x="0" y="12872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7170A183-5635-4063-80AE-B1CC166D945B}"/>
                      </a:ext>
                    </a:extLst>
                  </p:cNvPr>
                  <p:cNvSpPr/>
                  <p:nvPr/>
                </p:nvSpPr>
                <p:spPr>
                  <a:xfrm>
                    <a:off x="1900582" y="145655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2" name="Graphic 442">
                  <a:extLst>
                    <a:ext uri="{FF2B5EF4-FFF2-40B4-BE49-F238E27FC236}">
                      <a16:creationId xmlns:a16="http://schemas.microsoft.com/office/drawing/2014/main" id="{424C7669-EFB3-4866-AAC0-10BDA5C42670}"/>
                    </a:ext>
                  </a:extLst>
                </p:cNvPr>
                <p:cNvGrpSpPr/>
                <p:nvPr/>
              </p:nvGrpSpPr>
              <p:grpSpPr>
                <a:xfrm>
                  <a:off x="2415003" y="1485156"/>
                  <a:ext cx="127458" cy="125459"/>
                  <a:chOff x="2415003" y="1485156"/>
                  <a:chExt cx="127458" cy="125459"/>
                </a:xfrm>
              </p:grpSpPr>
              <p:sp>
                <p:nvSpPr>
                  <p:cNvPr id="603" name="Freeform: Shape 602">
                    <a:extLst>
                      <a:ext uri="{FF2B5EF4-FFF2-40B4-BE49-F238E27FC236}">
                        <a16:creationId xmlns:a16="http://schemas.microsoft.com/office/drawing/2014/main" id="{C34C0D93-1CE2-4770-8165-0F893C6A9299}"/>
                      </a:ext>
                    </a:extLst>
                  </p:cNvPr>
                  <p:cNvSpPr/>
                  <p:nvPr/>
                </p:nvSpPr>
                <p:spPr>
                  <a:xfrm>
                    <a:off x="2479752" y="148515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4E05CFBD-8EC6-4077-A49E-B0B4A6C68FBD}"/>
                      </a:ext>
                    </a:extLst>
                  </p:cNvPr>
                  <p:cNvSpPr/>
                  <p:nvPr/>
                </p:nvSpPr>
                <p:spPr>
                  <a:xfrm>
                    <a:off x="2415003" y="1548889"/>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5" name="Graphic 442">
                  <a:extLst>
                    <a:ext uri="{FF2B5EF4-FFF2-40B4-BE49-F238E27FC236}">
                      <a16:creationId xmlns:a16="http://schemas.microsoft.com/office/drawing/2014/main" id="{424C7669-EFB3-4866-AAC0-10BDA5C42670}"/>
                    </a:ext>
                  </a:extLst>
                </p:cNvPr>
                <p:cNvGrpSpPr/>
                <p:nvPr/>
              </p:nvGrpSpPr>
              <p:grpSpPr>
                <a:xfrm>
                  <a:off x="3048980" y="1873826"/>
                  <a:ext cx="127458" cy="125459"/>
                  <a:chOff x="3048980" y="1873826"/>
                  <a:chExt cx="127458" cy="125459"/>
                </a:xfrm>
              </p:grpSpPr>
              <p:sp>
                <p:nvSpPr>
                  <p:cNvPr id="606" name="Freeform: Shape 605">
                    <a:extLst>
                      <a:ext uri="{FF2B5EF4-FFF2-40B4-BE49-F238E27FC236}">
                        <a16:creationId xmlns:a16="http://schemas.microsoft.com/office/drawing/2014/main" id="{763FE62A-3846-4FC2-AE40-87B20162F5C4}"/>
                      </a:ext>
                    </a:extLst>
                  </p:cNvPr>
                  <p:cNvSpPr/>
                  <p:nvPr/>
                </p:nvSpPr>
                <p:spPr>
                  <a:xfrm>
                    <a:off x="3113729" y="1873826"/>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2457008F-2BAC-4B34-9893-7AEA0519A802}"/>
                      </a:ext>
                    </a:extLst>
                  </p:cNvPr>
                  <p:cNvSpPr/>
                  <p:nvPr/>
                </p:nvSpPr>
                <p:spPr>
                  <a:xfrm>
                    <a:off x="3048980" y="1937559"/>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8" name="Graphic 442">
                  <a:extLst>
                    <a:ext uri="{FF2B5EF4-FFF2-40B4-BE49-F238E27FC236}">
                      <a16:creationId xmlns:a16="http://schemas.microsoft.com/office/drawing/2014/main" id="{424C7669-EFB3-4866-AAC0-10BDA5C42670}"/>
                    </a:ext>
                  </a:extLst>
                </p:cNvPr>
                <p:cNvGrpSpPr/>
                <p:nvPr/>
              </p:nvGrpSpPr>
              <p:grpSpPr>
                <a:xfrm>
                  <a:off x="3223853" y="2007565"/>
                  <a:ext cx="127458" cy="125459"/>
                  <a:chOff x="3223853" y="2007565"/>
                  <a:chExt cx="127458" cy="125459"/>
                </a:xfrm>
              </p:grpSpPr>
              <p:sp>
                <p:nvSpPr>
                  <p:cNvPr id="609" name="Freeform: Shape 608">
                    <a:extLst>
                      <a:ext uri="{FF2B5EF4-FFF2-40B4-BE49-F238E27FC236}">
                        <a16:creationId xmlns:a16="http://schemas.microsoft.com/office/drawing/2014/main" id="{5EFC51C8-8C87-4C06-B078-C389EEAB126F}"/>
                      </a:ext>
                    </a:extLst>
                  </p:cNvPr>
                  <p:cNvSpPr/>
                  <p:nvPr/>
                </p:nvSpPr>
                <p:spPr>
                  <a:xfrm>
                    <a:off x="3288602" y="200756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44C15650-2050-4409-9FCE-E838FA42FFAD}"/>
                      </a:ext>
                    </a:extLst>
                  </p:cNvPr>
                  <p:cNvSpPr/>
                  <p:nvPr/>
                </p:nvSpPr>
                <p:spPr>
                  <a:xfrm>
                    <a:off x="3223853" y="2071298"/>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1" name="Graphic 442">
                  <a:extLst>
                    <a:ext uri="{FF2B5EF4-FFF2-40B4-BE49-F238E27FC236}">
                      <a16:creationId xmlns:a16="http://schemas.microsoft.com/office/drawing/2014/main" id="{424C7669-EFB3-4866-AAC0-10BDA5C42670}"/>
                    </a:ext>
                  </a:extLst>
                </p:cNvPr>
                <p:cNvGrpSpPr/>
                <p:nvPr/>
              </p:nvGrpSpPr>
              <p:grpSpPr>
                <a:xfrm>
                  <a:off x="3459905" y="2214572"/>
                  <a:ext cx="127458" cy="125459"/>
                  <a:chOff x="3459905" y="2214572"/>
                  <a:chExt cx="127458" cy="125459"/>
                </a:xfrm>
              </p:grpSpPr>
              <p:sp>
                <p:nvSpPr>
                  <p:cNvPr id="612" name="Freeform: Shape 611">
                    <a:extLst>
                      <a:ext uri="{FF2B5EF4-FFF2-40B4-BE49-F238E27FC236}">
                        <a16:creationId xmlns:a16="http://schemas.microsoft.com/office/drawing/2014/main" id="{90355053-6755-442C-BCC0-2AA0BF0BFB22}"/>
                      </a:ext>
                    </a:extLst>
                  </p:cNvPr>
                  <p:cNvSpPr/>
                  <p:nvPr/>
                </p:nvSpPr>
                <p:spPr>
                  <a:xfrm>
                    <a:off x="3524654" y="2214572"/>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FFD86B95-A521-4243-A430-985ABD24D806}"/>
                      </a:ext>
                    </a:extLst>
                  </p:cNvPr>
                  <p:cNvSpPr/>
                  <p:nvPr/>
                </p:nvSpPr>
                <p:spPr>
                  <a:xfrm>
                    <a:off x="3459905" y="2278305"/>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4" name="Graphic 442">
                  <a:extLst>
                    <a:ext uri="{FF2B5EF4-FFF2-40B4-BE49-F238E27FC236}">
                      <a16:creationId xmlns:a16="http://schemas.microsoft.com/office/drawing/2014/main" id="{424C7669-EFB3-4866-AAC0-10BDA5C42670}"/>
                    </a:ext>
                  </a:extLst>
                </p:cNvPr>
                <p:cNvGrpSpPr/>
                <p:nvPr/>
              </p:nvGrpSpPr>
              <p:grpSpPr>
                <a:xfrm>
                  <a:off x="3563402" y="2258984"/>
                  <a:ext cx="127458" cy="125459"/>
                  <a:chOff x="3563402" y="2258984"/>
                  <a:chExt cx="127458" cy="125459"/>
                </a:xfrm>
              </p:grpSpPr>
              <p:sp>
                <p:nvSpPr>
                  <p:cNvPr id="615" name="Freeform: Shape 614">
                    <a:extLst>
                      <a:ext uri="{FF2B5EF4-FFF2-40B4-BE49-F238E27FC236}">
                        <a16:creationId xmlns:a16="http://schemas.microsoft.com/office/drawing/2014/main" id="{E3BDC2C0-8D2D-4835-B1D6-89ED059DCBF9}"/>
                      </a:ext>
                    </a:extLst>
                  </p:cNvPr>
                  <p:cNvSpPr/>
                  <p:nvPr/>
                </p:nvSpPr>
                <p:spPr>
                  <a:xfrm>
                    <a:off x="3628150" y="225898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B51A4FD7-FB26-450F-BDC7-4474FAA811CF}"/>
                      </a:ext>
                    </a:extLst>
                  </p:cNvPr>
                  <p:cNvSpPr/>
                  <p:nvPr/>
                </p:nvSpPr>
                <p:spPr>
                  <a:xfrm>
                    <a:off x="3563402" y="232271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7" name="Graphic 442">
                  <a:extLst>
                    <a:ext uri="{FF2B5EF4-FFF2-40B4-BE49-F238E27FC236}">
                      <a16:creationId xmlns:a16="http://schemas.microsoft.com/office/drawing/2014/main" id="{424C7669-EFB3-4866-AAC0-10BDA5C42670}"/>
                    </a:ext>
                  </a:extLst>
                </p:cNvPr>
                <p:cNvGrpSpPr/>
                <p:nvPr/>
              </p:nvGrpSpPr>
              <p:grpSpPr>
                <a:xfrm>
                  <a:off x="3679898" y="2284578"/>
                  <a:ext cx="127458" cy="125459"/>
                  <a:chOff x="3679898" y="2284578"/>
                  <a:chExt cx="127458" cy="125459"/>
                </a:xfrm>
              </p:grpSpPr>
              <p:sp>
                <p:nvSpPr>
                  <p:cNvPr id="618" name="Freeform: Shape 617">
                    <a:extLst>
                      <a:ext uri="{FF2B5EF4-FFF2-40B4-BE49-F238E27FC236}">
                        <a16:creationId xmlns:a16="http://schemas.microsoft.com/office/drawing/2014/main" id="{73CE4A86-4E6B-48D8-93E1-5DE4A0041DB6}"/>
                      </a:ext>
                    </a:extLst>
                  </p:cNvPr>
                  <p:cNvSpPr/>
                  <p:nvPr/>
                </p:nvSpPr>
                <p:spPr>
                  <a:xfrm>
                    <a:off x="3744647" y="2284578"/>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C71B2C95-F472-49B6-874F-741E1775E053}"/>
                      </a:ext>
                    </a:extLst>
                  </p:cNvPr>
                  <p:cNvSpPr/>
                  <p:nvPr/>
                </p:nvSpPr>
                <p:spPr>
                  <a:xfrm>
                    <a:off x="3679898" y="234831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0" name="Graphic 442">
                  <a:extLst>
                    <a:ext uri="{FF2B5EF4-FFF2-40B4-BE49-F238E27FC236}">
                      <a16:creationId xmlns:a16="http://schemas.microsoft.com/office/drawing/2014/main" id="{424C7669-EFB3-4866-AAC0-10BDA5C42670}"/>
                    </a:ext>
                  </a:extLst>
                </p:cNvPr>
                <p:cNvGrpSpPr/>
                <p:nvPr/>
              </p:nvGrpSpPr>
              <p:grpSpPr>
                <a:xfrm>
                  <a:off x="3699272" y="2316445"/>
                  <a:ext cx="127458" cy="125459"/>
                  <a:chOff x="3699272" y="2316445"/>
                  <a:chExt cx="127458" cy="125459"/>
                </a:xfrm>
              </p:grpSpPr>
              <p:sp>
                <p:nvSpPr>
                  <p:cNvPr id="621" name="Freeform: Shape 620">
                    <a:extLst>
                      <a:ext uri="{FF2B5EF4-FFF2-40B4-BE49-F238E27FC236}">
                        <a16:creationId xmlns:a16="http://schemas.microsoft.com/office/drawing/2014/main" id="{E778133E-F329-404C-BAE9-B140104BF7F7}"/>
                      </a:ext>
                    </a:extLst>
                  </p:cNvPr>
                  <p:cNvSpPr/>
                  <p:nvPr/>
                </p:nvSpPr>
                <p:spPr>
                  <a:xfrm>
                    <a:off x="3764021" y="231644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B4149BD1-798D-4ED8-BDAF-7AA683249379}"/>
                      </a:ext>
                    </a:extLst>
                  </p:cNvPr>
                  <p:cNvSpPr/>
                  <p:nvPr/>
                </p:nvSpPr>
                <p:spPr>
                  <a:xfrm>
                    <a:off x="3699272" y="2380178"/>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3" name="Graphic 442">
                  <a:extLst>
                    <a:ext uri="{FF2B5EF4-FFF2-40B4-BE49-F238E27FC236}">
                      <a16:creationId xmlns:a16="http://schemas.microsoft.com/office/drawing/2014/main" id="{424C7669-EFB3-4866-AAC0-10BDA5C42670}"/>
                    </a:ext>
                  </a:extLst>
                </p:cNvPr>
                <p:cNvGrpSpPr/>
                <p:nvPr/>
              </p:nvGrpSpPr>
              <p:grpSpPr>
                <a:xfrm>
                  <a:off x="3844829" y="2472515"/>
                  <a:ext cx="127458" cy="125459"/>
                  <a:chOff x="3844829" y="2472515"/>
                  <a:chExt cx="127458" cy="125459"/>
                </a:xfrm>
              </p:grpSpPr>
              <p:sp>
                <p:nvSpPr>
                  <p:cNvPr id="624" name="Freeform: Shape 623">
                    <a:extLst>
                      <a:ext uri="{FF2B5EF4-FFF2-40B4-BE49-F238E27FC236}">
                        <a16:creationId xmlns:a16="http://schemas.microsoft.com/office/drawing/2014/main" id="{32FA8D2B-A39F-46C6-8733-7E165FC5B676}"/>
                      </a:ext>
                    </a:extLst>
                  </p:cNvPr>
                  <p:cNvSpPr/>
                  <p:nvPr/>
                </p:nvSpPr>
                <p:spPr>
                  <a:xfrm>
                    <a:off x="3909578" y="247251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62999EAF-6DAA-42CC-84DB-0690510B65E8}"/>
                      </a:ext>
                    </a:extLst>
                  </p:cNvPr>
                  <p:cNvSpPr/>
                  <p:nvPr/>
                </p:nvSpPr>
                <p:spPr>
                  <a:xfrm>
                    <a:off x="3844829" y="2535997"/>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6" name="Freeform: Shape 625">
                  <a:extLst>
                    <a:ext uri="{FF2B5EF4-FFF2-40B4-BE49-F238E27FC236}">
                      <a16:creationId xmlns:a16="http://schemas.microsoft.com/office/drawing/2014/main" id="{3470515C-7D54-467A-AA9D-ADDCBAA94A67}"/>
                    </a:ext>
                  </a:extLst>
                </p:cNvPr>
                <p:cNvSpPr/>
                <p:nvPr/>
              </p:nvSpPr>
              <p:spPr>
                <a:xfrm>
                  <a:off x="3771923" y="2315190"/>
                  <a:ext cx="25492" cy="125459"/>
                </a:xfrm>
                <a:custGeom>
                  <a:avLst/>
                  <a:gdLst>
                    <a:gd name="connsiteX0" fmla="*/ 0 w 0"/>
                    <a:gd name="connsiteY0" fmla="*/ 0 h 125458"/>
                    <a:gd name="connsiteX1" fmla="*/ 0 w 0"/>
                    <a:gd name="connsiteY1" fmla="*/ 128470 h 125458"/>
                  </a:gdLst>
                  <a:ahLst/>
                  <a:cxnLst>
                    <a:cxn ang="0">
                      <a:pos x="connsiteX0" y="connsiteY0"/>
                    </a:cxn>
                    <a:cxn ang="0">
                      <a:pos x="connsiteX1" y="connsiteY1"/>
                    </a:cxn>
                  </a:cxnLst>
                  <a:rect l="l" t="t" r="r" b="b"/>
                  <a:pathLst>
                    <a:path h="125458">
                      <a:moveTo>
                        <a:pt x="0" y="0"/>
                      </a:moveTo>
                      <a:lnTo>
                        <a:pt x="0" y="12847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A42C964E-F614-4A7B-A45F-AD43827EFE82}"/>
                    </a:ext>
                  </a:extLst>
                </p:cNvPr>
                <p:cNvSpPr/>
                <p:nvPr/>
              </p:nvSpPr>
              <p:spPr>
                <a:xfrm>
                  <a:off x="3707174" y="237892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8" name="Graphic 442">
                  <a:extLst>
                    <a:ext uri="{FF2B5EF4-FFF2-40B4-BE49-F238E27FC236}">
                      <a16:creationId xmlns:a16="http://schemas.microsoft.com/office/drawing/2014/main" id="{424C7669-EFB3-4866-AAC0-10BDA5C42670}"/>
                    </a:ext>
                  </a:extLst>
                </p:cNvPr>
                <p:cNvGrpSpPr/>
                <p:nvPr/>
              </p:nvGrpSpPr>
              <p:grpSpPr>
                <a:xfrm>
                  <a:off x="1725964" y="1431459"/>
                  <a:ext cx="9982019" cy="2793714"/>
                  <a:chOff x="1725964" y="1431459"/>
                  <a:chExt cx="9982019" cy="2793714"/>
                </a:xfrm>
                <a:noFill/>
              </p:grpSpPr>
              <p:grpSp>
                <p:nvGrpSpPr>
                  <p:cNvPr id="629" name="Graphic 442">
                    <a:extLst>
                      <a:ext uri="{FF2B5EF4-FFF2-40B4-BE49-F238E27FC236}">
                        <a16:creationId xmlns:a16="http://schemas.microsoft.com/office/drawing/2014/main" id="{424C7669-EFB3-4866-AAC0-10BDA5C42670}"/>
                      </a:ext>
                    </a:extLst>
                  </p:cNvPr>
                  <p:cNvGrpSpPr/>
                  <p:nvPr/>
                </p:nvGrpSpPr>
                <p:grpSpPr>
                  <a:xfrm>
                    <a:off x="6501059" y="3475432"/>
                    <a:ext cx="127458" cy="125459"/>
                    <a:chOff x="6501059" y="3475432"/>
                    <a:chExt cx="127458" cy="125459"/>
                  </a:xfrm>
                </p:grpSpPr>
                <p:sp>
                  <p:nvSpPr>
                    <p:cNvPr id="630" name="Freeform: Shape 629">
                      <a:extLst>
                        <a:ext uri="{FF2B5EF4-FFF2-40B4-BE49-F238E27FC236}">
                          <a16:creationId xmlns:a16="http://schemas.microsoft.com/office/drawing/2014/main" id="{61161243-3A49-44E8-8E07-0BFDAAC4A4D8}"/>
                        </a:ext>
                      </a:extLst>
                    </p:cNvPr>
                    <p:cNvSpPr/>
                    <p:nvPr/>
                  </p:nvSpPr>
                  <p:spPr>
                    <a:xfrm>
                      <a:off x="6565553" y="347543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3F40361E-3A5E-4F98-B48D-0C4E57AE77D0}"/>
                        </a:ext>
                      </a:extLst>
                    </p:cNvPr>
                    <p:cNvSpPr/>
                    <p:nvPr/>
                  </p:nvSpPr>
                  <p:spPr>
                    <a:xfrm>
                      <a:off x="6501059" y="3539165"/>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2" name="Graphic 442">
                    <a:extLst>
                      <a:ext uri="{FF2B5EF4-FFF2-40B4-BE49-F238E27FC236}">
                        <a16:creationId xmlns:a16="http://schemas.microsoft.com/office/drawing/2014/main" id="{424C7669-EFB3-4866-AAC0-10BDA5C42670}"/>
                      </a:ext>
                    </a:extLst>
                  </p:cNvPr>
                  <p:cNvGrpSpPr/>
                  <p:nvPr/>
                </p:nvGrpSpPr>
                <p:grpSpPr>
                  <a:xfrm>
                    <a:off x="6536492" y="3504287"/>
                    <a:ext cx="127458" cy="125459"/>
                    <a:chOff x="6536492" y="3504287"/>
                    <a:chExt cx="127458" cy="125459"/>
                  </a:xfrm>
                </p:grpSpPr>
                <p:sp>
                  <p:nvSpPr>
                    <p:cNvPr id="633" name="Freeform: Shape 632">
                      <a:extLst>
                        <a:ext uri="{FF2B5EF4-FFF2-40B4-BE49-F238E27FC236}">
                          <a16:creationId xmlns:a16="http://schemas.microsoft.com/office/drawing/2014/main" id="{DE6C7464-CCEB-47B1-9695-7E3F7BB2A57C}"/>
                        </a:ext>
                      </a:extLst>
                    </p:cNvPr>
                    <p:cNvSpPr/>
                    <p:nvPr/>
                  </p:nvSpPr>
                  <p:spPr>
                    <a:xfrm>
                      <a:off x="6601241" y="3504287"/>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8D31C6E1-4EC8-49D7-B5F5-470FD9A57B7C}"/>
                        </a:ext>
                      </a:extLst>
                    </p:cNvPr>
                    <p:cNvSpPr/>
                    <p:nvPr/>
                  </p:nvSpPr>
                  <p:spPr>
                    <a:xfrm>
                      <a:off x="6536492" y="3567769"/>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5" name="Freeform: Shape 634">
                    <a:extLst>
                      <a:ext uri="{FF2B5EF4-FFF2-40B4-BE49-F238E27FC236}">
                        <a16:creationId xmlns:a16="http://schemas.microsoft.com/office/drawing/2014/main" id="{2B9E9B7D-1228-4F61-B029-D766497C2E78}"/>
                      </a:ext>
                    </a:extLst>
                  </p:cNvPr>
                  <p:cNvSpPr/>
                  <p:nvPr/>
                </p:nvSpPr>
                <p:spPr>
                  <a:xfrm>
                    <a:off x="6582887" y="3488730"/>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B9C96D09-9337-4225-B967-BA36774AA07A}"/>
                      </a:ext>
                    </a:extLst>
                  </p:cNvPr>
                  <p:cNvSpPr/>
                  <p:nvPr/>
                </p:nvSpPr>
                <p:spPr>
                  <a:xfrm>
                    <a:off x="6518138" y="355246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37" name="Graphic 442">
                    <a:extLst>
                      <a:ext uri="{FF2B5EF4-FFF2-40B4-BE49-F238E27FC236}">
                        <a16:creationId xmlns:a16="http://schemas.microsoft.com/office/drawing/2014/main" id="{424C7669-EFB3-4866-AAC0-10BDA5C42670}"/>
                      </a:ext>
                    </a:extLst>
                  </p:cNvPr>
                  <p:cNvGrpSpPr/>
                  <p:nvPr/>
                </p:nvGrpSpPr>
                <p:grpSpPr>
                  <a:xfrm>
                    <a:off x="1725964" y="1431459"/>
                    <a:ext cx="9982019" cy="2793714"/>
                    <a:chOff x="1725964" y="1431459"/>
                    <a:chExt cx="9982019" cy="2793714"/>
                  </a:xfrm>
                  <a:noFill/>
                </p:grpSpPr>
                <p:grpSp>
                  <p:nvGrpSpPr>
                    <p:cNvPr id="638" name="Graphic 442">
                      <a:extLst>
                        <a:ext uri="{FF2B5EF4-FFF2-40B4-BE49-F238E27FC236}">
                          <a16:creationId xmlns:a16="http://schemas.microsoft.com/office/drawing/2014/main" id="{424C7669-EFB3-4866-AAC0-10BDA5C42670}"/>
                        </a:ext>
                      </a:extLst>
                    </p:cNvPr>
                    <p:cNvGrpSpPr/>
                    <p:nvPr/>
                  </p:nvGrpSpPr>
                  <p:grpSpPr>
                    <a:xfrm>
                      <a:off x="6568867" y="3529630"/>
                      <a:ext cx="127458" cy="125459"/>
                      <a:chOff x="6568867" y="3529630"/>
                      <a:chExt cx="127458" cy="125459"/>
                    </a:xfrm>
                  </p:grpSpPr>
                  <p:sp>
                    <p:nvSpPr>
                      <p:cNvPr id="639" name="Freeform: Shape 638">
                        <a:extLst>
                          <a:ext uri="{FF2B5EF4-FFF2-40B4-BE49-F238E27FC236}">
                            <a16:creationId xmlns:a16="http://schemas.microsoft.com/office/drawing/2014/main" id="{0EB8BDEC-B514-465A-9DB1-BFE418529FAB}"/>
                          </a:ext>
                        </a:extLst>
                      </p:cNvPr>
                      <p:cNvSpPr/>
                      <p:nvPr/>
                    </p:nvSpPr>
                    <p:spPr>
                      <a:xfrm>
                        <a:off x="6633615" y="352963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4E860418-1B77-4D11-85BD-6E25D86F38D2}"/>
                          </a:ext>
                        </a:extLst>
                      </p:cNvPr>
                      <p:cNvSpPr/>
                      <p:nvPr/>
                    </p:nvSpPr>
                    <p:spPr>
                      <a:xfrm>
                        <a:off x="6568867" y="3593363"/>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1" name="Graphic 442">
                      <a:extLst>
                        <a:ext uri="{FF2B5EF4-FFF2-40B4-BE49-F238E27FC236}">
                          <a16:creationId xmlns:a16="http://schemas.microsoft.com/office/drawing/2014/main" id="{424C7669-EFB3-4866-AAC0-10BDA5C42670}"/>
                        </a:ext>
                      </a:extLst>
                    </p:cNvPr>
                    <p:cNvGrpSpPr/>
                    <p:nvPr/>
                  </p:nvGrpSpPr>
                  <p:grpSpPr>
                    <a:xfrm>
                      <a:off x="6714424" y="3564758"/>
                      <a:ext cx="127458" cy="125459"/>
                      <a:chOff x="6714424" y="3564758"/>
                      <a:chExt cx="127458" cy="125459"/>
                    </a:xfrm>
                  </p:grpSpPr>
                  <p:sp>
                    <p:nvSpPr>
                      <p:cNvPr id="642" name="Freeform: Shape 641">
                        <a:extLst>
                          <a:ext uri="{FF2B5EF4-FFF2-40B4-BE49-F238E27FC236}">
                            <a16:creationId xmlns:a16="http://schemas.microsoft.com/office/drawing/2014/main" id="{4872C8CF-8790-4982-A9A7-664357443F32}"/>
                          </a:ext>
                        </a:extLst>
                      </p:cNvPr>
                      <p:cNvSpPr/>
                      <p:nvPr/>
                    </p:nvSpPr>
                    <p:spPr>
                      <a:xfrm>
                        <a:off x="6779173" y="3564758"/>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15D9208-C62E-4511-B8AA-5C687ED28285}"/>
                          </a:ext>
                        </a:extLst>
                      </p:cNvPr>
                      <p:cNvSpPr/>
                      <p:nvPr/>
                    </p:nvSpPr>
                    <p:spPr>
                      <a:xfrm>
                        <a:off x="6714424" y="362824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4" name="Graphic 442">
                      <a:extLst>
                        <a:ext uri="{FF2B5EF4-FFF2-40B4-BE49-F238E27FC236}">
                          <a16:creationId xmlns:a16="http://schemas.microsoft.com/office/drawing/2014/main" id="{424C7669-EFB3-4866-AAC0-10BDA5C42670}"/>
                        </a:ext>
                      </a:extLst>
                    </p:cNvPr>
                    <p:cNvGrpSpPr/>
                    <p:nvPr/>
                  </p:nvGrpSpPr>
                  <p:grpSpPr>
                    <a:xfrm>
                      <a:off x="6772800" y="3599636"/>
                      <a:ext cx="127458" cy="125459"/>
                      <a:chOff x="6772800" y="3599636"/>
                      <a:chExt cx="127458" cy="125459"/>
                    </a:xfrm>
                  </p:grpSpPr>
                  <p:sp>
                    <p:nvSpPr>
                      <p:cNvPr id="645" name="Freeform: Shape 644">
                        <a:extLst>
                          <a:ext uri="{FF2B5EF4-FFF2-40B4-BE49-F238E27FC236}">
                            <a16:creationId xmlns:a16="http://schemas.microsoft.com/office/drawing/2014/main" id="{DE614635-D3BB-4D06-96FE-94BB64C57729}"/>
                          </a:ext>
                        </a:extLst>
                      </p:cNvPr>
                      <p:cNvSpPr/>
                      <p:nvPr/>
                    </p:nvSpPr>
                    <p:spPr>
                      <a:xfrm>
                        <a:off x="6837294" y="359963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96771CA2-167E-4542-AA7B-EBF0EEA1E096}"/>
                          </a:ext>
                        </a:extLst>
                      </p:cNvPr>
                      <p:cNvSpPr/>
                      <p:nvPr/>
                    </p:nvSpPr>
                    <p:spPr>
                      <a:xfrm>
                        <a:off x="6772800" y="3663369"/>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7" name="Graphic 442">
                      <a:extLst>
                        <a:ext uri="{FF2B5EF4-FFF2-40B4-BE49-F238E27FC236}">
                          <a16:creationId xmlns:a16="http://schemas.microsoft.com/office/drawing/2014/main" id="{424C7669-EFB3-4866-AAC0-10BDA5C42670}"/>
                        </a:ext>
                      </a:extLst>
                    </p:cNvPr>
                    <p:cNvGrpSpPr/>
                    <p:nvPr/>
                  </p:nvGrpSpPr>
                  <p:grpSpPr>
                    <a:xfrm>
                      <a:off x="6834235" y="3599636"/>
                      <a:ext cx="127458" cy="125459"/>
                      <a:chOff x="6834235" y="3599636"/>
                      <a:chExt cx="127458" cy="125459"/>
                    </a:xfrm>
                  </p:grpSpPr>
                  <p:sp>
                    <p:nvSpPr>
                      <p:cNvPr id="648" name="Freeform: Shape 647">
                        <a:extLst>
                          <a:ext uri="{FF2B5EF4-FFF2-40B4-BE49-F238E27FC236}">
                            <a16:creationId xmlns:a16="http://schemas.microsoft.com/office/drawing/2014/main" id="{ED1C39FC-C33E-4605-9381-75E47B1884AC}"/>
                          </a:ext>
                        </a:extLst>
                      </p:cNvPr>
                      <p:cNvSpPr/>
                      <p:nvPr/>
                    </p:nvSpPr>
                    <p:spPr>
                      <a:xfrm>
                        <a:off x="6898983" y="359963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8AF696A9-13CB-476A-A0A5-22A33EBE9035}"/>
                          </a:ext>
                        </a:extLst>
                      </p:cNvPr>
                      <p:cNvSpPr/>
                      <p:nvPr/>
                    </p:nvSpPr>
                    <p:spPr>
                      <a:xfrm>
                        <a:off x="6834235" y="3663369"/>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0" name="Graphic 442">
                      <a:extLst>
                        <a:ext uri="{FF2B5EF4-FFF2-40B4-BE49-F238E27FC236}">
                          <a16:creationId xmlns:a16="http://schemas.microsoft.com/office/drawing/2014/main" id="{424C7669-EFB3-4866-AAC0-10BDA5C42670}"/>
                        </a:ext>
                      </a:extLst>
                    </p:cNvPr>
                    <p:cNvGrpSpPr/>
                    <p:nvPr/>
                  </p:nvGrpSpPr>
                  <p:grpSpPr>
                    <a:xfrm>
                      <a:off x="6863295" y="3599636"/>
                      <a:ext cx="127458" cy="125459"/>
                      <a:chOff x="6863295" y="3599636"/>
                      <a:chExt cx="127458" cy="125459"/>
                    </a:xfrm>
                  </p:grpSpPr>
                  <p:sp>
                    <p:nvSpPr>
                      <p:cNvPr id="651" name="Freeform: Shape 650">
                        <a:extLst>
                          <a:ext uri="{FF2B5EF4-FFF2-40B4-BE49-F238E27FC236}">
                            <a16:creationId xmlns:a16="http://schemas.microsoft.com/office/drawing/2014/main" id="{4FE32DE2-E660-48CB-97AA-605EDA40D8FB}"/>
                          </a:ext>
                        </a:extLst>
                      </p:cNvPr>
                      <p:cNvSpPr/>
                      <p:nvPr/>
                    </p:nvSpPr>
                    <p:spPr>
                      <a:xfrm>
                        <a:off x="6928044" y="359963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684A6EB0-3DE6-4ECE-A641-ABF2BF4DA7E9}"/>
                          </a:ext>
                        </a:extLst>
                      </p:cNvPr>
                      <p:cNvSpPr/>
                      <p:nvPr/>
                    </p:nvSpPr>
                    <p:spPr>
                      <a:xfrm>
                        <a:off x="6863295" y="3663369"/>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3" name="Graphic 442">
                      <a:extLst>
                        <a:ext uri="{FF2B5EF4-FFF2-40B4-BE49-F238E27FC236}">
                          <a16:creationId xmlns:a16="http://schemas.microsoft.com/office/drawing/2014/main" id="{424C7669-EFB3-4866-AAC0-10BDA5C42670}"/>
                        </a:ext>
                      </a:extLst>
                    </p:cNvPr>
                    <p:cNvGrpSpPr/>
                    <p:nvPr/>
                  </p:nvGrpSpPr>
                  <p:grpSpPr>
                    <a:xfrm>
                      <a:off x="7041227" y="3596625"/>
                      <a:ext cx="127458" cy="125459"/>
                      <a:chOff x="7041227" y="3596625"/>
                      <a:chExt cx="127458" cy="125459"/>
                    </a:xfrm>
                  </p:grpSpPr>
                  <p:sp>
                    <p:nvSpPr>
                      <p:cNvPr id="654" name="Freeform: Shape 653">
                        <a:extLst>
                          <a:ext uri="{FF2B5EF4-FFF2-40B4-BE49-F238E27FC236}">
                            <a16:creationId xmlns:a16="http://schemas.microsoft.com/office/drawing/2014/main" id="{EC5006FD-A1AB-46CE-8AD3-177F0BA550F2}"/>
                          </a:ext>
                        </a:extLst>
                      </p:cNvPr>
                      <p:cNvSpPr/>
                      <p:nvPr/>
                    </p:nvSpPr>
                    <p:spPr>
                      <a:xfrm>
                        <a:off x="7105976" y="359662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508139F9-8437-4E63-AA2A-0788AF697FA1}"/>
                          </a:ext>
                        </a:extLst>
                      </p:cNvPr>
                      <p:cNvSpPr/>
                      <p:nvPr/>
                    </p:nvSpPr>
                    <p:spPr>
                      <a:xfrm>
                        <a:off x="7041227" y="3660107"/>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6" name="Graphic 442">
                      <a:extLst>
                        <a:ext uri="{FF2B5EF4-FFF2-40B4-BE49-F238E27FC236}">
                          <a16:creationId xmlns:a16="http://schemas.microsoft.com/office/drawing/2014/main" id="{424C7669-EFB3-4866-AAC0-10BDA5C42670}"/>
                        </a:ext>
                      </a:extLst>
                    </p:cNvPr>
                    <p:cNvGrpSpPr/>
                    <p:nvPr/>
                  </p:nvGrpSpPr>
                  <p:grpSpPr>
                    <a:xfrm>
                      <a:off x="7089661" y="3631502"/>
                      <a:ext cx="127458" cy="125459"/>
                      <a:chOff x="7089661" y="3631502"/>
                      <a:chExt cx="127458" cy="125459"/>
                    </a:xfrm>
                  </p:grpSpPr>
                  <p:sp>
                    <p:nvSpPr>
                      <p:cNvPr id="657" name="Freeform: Shape 656">
                        <a:extLst>
                          <a:ext uri="{FF2B5EF4-FFF2-40B4-BE49-F238E27FC236}">
                            <a16:creationId xmlns:a16="http://schemas.microsoft.com/office/drawing/2014/main" id="{B773F7CB-A6AD-43FB-8C13-18A58B6EA4F2}"/>
                          </a:ext>
                        </a:extLst>
                      </p:cNvPr>
                      <p:cNvSpPr/>
                      <p:nvPr/>
                    </p:nvSpPr>
                    <p:spPr>
                      <a:xfrm>
                        <a:off x="7154410" y="363150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30FB37A2-9228-484D-8C19-CF53E2452E64}"/>
                          </a:ext>
                        </a:extLst>
                      </p:cNvPr>
                      <p:cNvSpPr/>
                      <p:nvPr/>
                    </p:nvSpPr>
                    <p:spPr>
                      <a:xfrm>
                        <a:off x="7089661" y="3695235"/>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9" name="Graphic 442">
                      <a:extLst>
                        <a:ext uri="{FF2B5EF4-FFF2-40B4-BE49-F238E27FC236}">
                          <a16:creationId xmlns:a16="http://schemas.microsoft.com/office/drawing/2014/main" id="{424C7669-EFB3-4866-AAC0-10BDA5C42670}"/>
                        </a:ext>
                      </a:extLst>
                    </p:cNvPr>
                    <p:cNvGrpSpPr/>
                    <p:nvPr/>
                  </p:nvGrpSpPr>
                  <p:grpSpPr>
                    <a:xfrm>
                      <a:off x="7196471" y="3633259"/>
                      <a:ext cx="127458" cy="125459"/>
                      <a:chOff x="7196471" y="3633259"/>
                      <a:chExt cx="127458" cy="125459"/>
                    </a:xfrm>
                  </p:grpSpPr>
                  <p:sp>
                    <p:nvSpPr>
                      <p:cNvPr id="660" name="Freeform: Shape 659">
                        <a:extLst>
                          <a:ext uri="{FF2B5EF4-FFF2-40B4-BE49-F238E27FC236}">
                            <a16:creationId xmlns:a16="http://schemas.microsoft.com/office/drawing/2014/main" id="{0E2E82AD-5982-42AF-A56F-F8F06B1AF6DB}"/>
                          </a:ext>
                        </a:extLst>
                      </p:cNvPr>
                      <p:cNvSpPr/>
                      <p:nvPr/>
                    </p:nvSpPr>
                    <p:spPr>
                      <a:xfrm>
                        <a:off x="7261220"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16E8B1C1-4411-4CF8-A9A5-0FFC31558E32}"/>
                          </a:ext>
                        </a:extLst>
                      </p:cNvPr>
                      <p:cNvSpPr/>
                      <p:nvPr/>
                    </p:nvSpPr>
                    <p:spPr>
                      <a:xfrm>
                        <a:off x="7196471" y="369849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2" name="Graphic 442">
                      <a:extLst>
                        <a:ext uri="{FF2B5EF4-FFF2-40B4-BE49-F238E27FC236}">
                          <a16:creationId xmlns:a16="http://schemas.microsoft.com/office/drawing/2014/main" id="{424C7669-EFB3-4866-AAC0-10BDA5C42670}"/>
                        </a:ext>
                      </a:extLst>
                    </p:cNvPr>
                    <p:cNvGrpSpPr/>
                    <p:nvPr/>
                  </p:nvGrpSpPr>
                  <p:grpSpPr>
                    <a:xfrm>
                      <a:off x="7316282" y="3633259"/>
                      <a:ext cx="127458" cy="125459"/>
                      <a:chOff x="7316282" y="3633259"/>
                      <a:chExt cx="127458" cy="125459"/>
                    </a:xfrm>
                  </p:grpSpPr>
                  <p:sp>
                    <p:nvSpPr>
                      <p:cNvPr id="663" name="Freeform: Shape 662">
                        <a:extLst>
                          <a:ext uri="{FF2B5EF4-FFF2-40B4-BE49-F238E27FC236}">
                            <a16:creationId xmlns:a16="http://schemas.microsoft.com/office/drawing/2014/main" id="{7EBD6096-6AB7-4396-A7B9-686DF626659B}"/>
                          </a:ext>
                        </a:extLst>
                      </p:cNvPr>
                      <p:cNvSpPr/>
                      <p:nvPr/>
                    </p:nvSpPr>
                    <p:spPr>
                      <a:xfrm>
                        <a:off x="7381030"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3DB798DE-17BE-40C9-BA2A-8E8E4FD84B24}"/>
                          </a:ext>
                        </a:extLst>
                      </p:cNvPr>
                      <p:cNvSpPr/>
                      <p:nvPr/>
                    </p:nvSpPr>
                    <p:spPr>
                      <a:xfrm>
                        <a:off x="7316282" y="3708032"/>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5" name="Graphic 442">
                      <a:extLst>
                        <a:ext uri="{FF2B5EF4-FFF2-40B4-BE49-F238E27FC236}">
                          <a16:creationId xmlns:a16="http://schemas.microsoft.com/office/drawing/2014/main" id="{424C7669-EFB3-4866-AAC0-10BDA5C42670}"/>
                        </a:ext>
                      </a:extLst>
                    </p:cNvPr>
                    <p:cNvGrpSpPr/>
                    <p:nvPr/>
                  </p:nvGrpSpPr>
                  <p:grpSpPr>
                    <a:xfrm>
                      <a:off x="7364716" y="3633259"/>
                      <a:ext cx="127458" cy="125459"/>
                      <a:chOff x="7364716" y="3633259"/>
                      <a:chExt cx="127458" cy="125459"/>
                    </a:xfrm>
                  </p:grpSpPr>
                  <p:sp>
                    <p:nvSpPr>
                      <p:cNvPr id="666" name="Freeform: Shape 665">
                        <a:extLst>
                          <a:ext uri="{FF2B5EF4-FFF2-40B4-BE49-F238E27FC236}">
                            <a16:creationId xmlns:a16="http://schemas.microsoft.com/office/drawing/2014/main" id="{68A9A377-8E9B-459D-8132-677896C78EBC}"/>
                          </a:ext>
                        </a:extLst>
                      </p:cNvPr>
                      <p:cNvSpPr/>
                      <p:nvPr/>
                    </p:nvSpPr>
                    <p:spPr>
                      <a:xfrm>
                        <a:off x="7429465"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1B8B2A63-D88A-4E4D-A686-C03C9D0CCA22}"/>
                          </a:ext>
                        </a:extLst>
                      </p:cNvPr>
                      <p:cNvSpPr/>
                      <p:nvPr/>
                    </p:nvSpPr>
                    <p:spPr>
                      <a:xfrm>
                        <a:off x="7364716" y="370477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8" name="Graphic 442">
                      <a:extLst>
                        <a:ext uri="{FF2B5EF4-FFF2-40B4-BE49-F238E27FC236}">
                          <a16:creationId xmlns:a16="http://schemas.microsoft.com/office/drawing/2014/main" id="{424C7669-EFB3-4866-AAC0-10BDA5C42670}"/>
                        </a:ext>
                      </a:extLst>
                    </p:cNvPr>
                    <p:cNvGrpSpPr/>
                    <p:nvPr/>
                  </p:nvGrpSpPr>
                  <p:grpSpPr>
                    <a:xfrm>
                      <a:off x="7390717" y="3633259"/>
                      <a:ext cx="127458" cy="125459"/>
                      <a:chOff x="7390717" y="3633259"/>
                      <a:chExt cx="127458" cy="125459"/>
                    </a:xfrm>
                  </p:grpSpPr>
                  <p:sp>
                    <p:nvSpPr>
                      <p:cNvPr id="669" name="Freeform: Shape 668">
                        <a:extLst>
                          <a:ext uri="{FF2B5EF4-FFF2-40B4-BE49-F238E27FC236}">
                            <a16:creationId xmlns:a16="http://schemas.microsoft.com/office/drawing/2014/main" id="{4A292913-E3FB-4356-9343-9D8FCB58ECB2}"/>
                          </a:ext>
                        </a:extLst>
                      </p:cNvPr>
                      <p:cNvSpPr/>
                      <p:nvPr/>
                    </p:nvSpPr>
                    <p:spPr>
                      <a:xfrm>
                        <a:off x="7455211"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681A7879-6267-421E-9B99-5973180B2CDC}"/>
                          </a:ext>
                        </a:extLst>
                      </p:cNvPr>
                      <p:cNvSpPr/>
                      <p:nvPr/>
                    </p:nvSpPr>
                    <p:spPr>
                      <a:xfrm>
                        <a:off x="7390717" y="3704770"/>
                        <a:ext cx="127458" cy="25092"/>
                      </a:xfrm>
                      <a:custGeom>
                        <a:avLst/>
                        <a:gdLst>
                          <a:gd name="connsiteX0" fmla="*/ 129242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2"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1" name="Graphic 442">
                      <a:extLst>
                        <a:ext uri="{FF2B5EF4-FFF2-40B4-BE49-F238E27FC236}">
                          <a16:creationId xmlns:a16="http://schemas.microsoft.com/office/drawing/2014/main" id="{424C7669-EFB3-4866-AAC0-10BDA5C42670}"/>
                        </a:ext>
                      </a:extLst>
                    </p:cNvPr>
                    <p:cNvGrpSpPr/>
                    <p:nvPr/>
                  </p:nvGrpSpPr>
                  <p:grpSpPr>
                    <a:xfrm>
                      <a:off x="7419778" y="3633259"/>
                      <a:ext cx="127458" cy="125459"/>
                      <a:chOff x="7419778" y="3633259"/>
                      <a:chExt cx="127458" cy="125459"/>
                    </a:xfrm>
                  </p:grpSpPr>
                  <p:sp>
                    <p:nvSpPr>
                      <p:cNvPr id="672" name="Freeform: Shape 671">
                        <a:extLst>
                          <a:ext uri="{FF2B5EF4-FFF2-40B4-BE49-F238E27FC236}">
                            <a16:creationId xmlns:a16="http://schemas.microsoft.com/office/drawing/2014/main" id="{DDFC643D-3ACF-40B2-9A6A-E8B667C52DAA}"/>
                          </a:ext>
                        </a:extLst>
                      </p:cNvPr>
                      <p:cNvSpPr/>
                      <p:nvPr/>
                    </p:nvSpPr>
                    <p:spPr>
                      <a:xfrm>
                        <a:off x="7484527"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ACCEF8F6-32BA-4D31-A7BE-736808044BB1}"/>
                          </a:ext>
                        </a:extLst>
                      </p:cNvPr>
                      <p:cNvSpPr/>
                      <p:nvPr/>
                    </p:nvSpPr>
                    <p:spPr>
                      <a:xfrm>
                        <a:off x="7419778" y="370150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4" name="Graphic 442">
                      <a:extLst>
                        <a:ext uri="{FF2B5EF4-FFF2-40B4-BE49-F238E27FC236}">
                          <a16:creationId xmlns:a16="http://schemas.microsoft.com/office/drawing/2014/main" id="{424C7669-EFB3-4866-AAC0-10BDA5C42670}"/>
                        </a:ext>
                      </a:extLst>
                    </p:cNvPr>
                    <p:cNvGrpSpPr/>
                    <p:nvPr/>
                  </p:nvGrpSpPr>
                  <p:grpSpPr>
                    <a:xfrm>
                      <a:off x="7542647" y="3669642"/>
                      <a:ext cx="127458" cy="125459"/>
                      <a:chOff x="7542647" y="3669642"/>
                      <a:chExt cx="127458" cy="125459"/>
                    </a:xfrm>
                  </p:grpSpPr>
                  <p:sp>
                    <p:nvSpPr>
                      <p:cNvPr id="675" name="Freeform: Shape 674">
                        <a:extLst>
                          <a:ext uri="{FF2B5EF4-FFF2-40B4-BE49-F238E27FC236}">
                            <a16:creationId xmlns:a16="http://schemas.microsoft.com/office/drawing/2014/main" id="{74325DF2-C8D2-4ABB-A91D-45B81B92024A}"/>
                          </a:ext>
                        </a:extLst>
                      </p:cNvPr>
                      <p:cNvSpPr/>
                      <p:nvPr/>
                    </p:nvSpPr>
                    <p:spPr>
                      <a:xfrm>
                        <a:off x="7607396" y="366964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FA17BE8C-B463-4E10-9E33-7536C8ADDD28}"/>
                          </a:ext>
                        </a:extLst>
                      </p:cNvPr>
                      <p:cNvSpPr/>
                      <p:nvPr/>
                    </p:nvSpPr>
                    <p:spPr>
                      <a:xfrm>
                        <a:off x="7542647" y="3733375"/>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7" name="Graphic 442">
                      <a:extLst>
                        <a:ext uri="{FF2B5EF4-FFF2-40B4-BE49-F238E27FC236}">
                          <a16:creationId xmlns:a16="http://schemas.microsoft.com/office/drawing/2014/main" id="{424C7669-EFB3-4866-AAC0-10BDA5C42670}"/>
                        </a:ext>
                      </a:extLst>
                    </p:cNvPr>
                    <p:cNvGrpSpPr/>
                    <p:nvPr/>
                  </p:nvGrpSpPr>
                  <p:grpSpPr>
                    <a:xfrm>
                      <a:off x="7630084" y="3676165"/>
                      <a:ext cx="127458" cy="125459"/>
                      <a:chOff x="7630084" y="3676165"/>
                      <a:chExt cx="127458" cy="125459"/>
                    </a:xfrm>
                  </p:grpSpPr>
                  <p:sp>
                    <p:nvSpPr>
                      <p:cNvPr id="678" name="Freeform: Shape 677">
                        <a:extLst>
                          <a:ext uri="{FF2B5EF4-FFF2-40B4-BE49-F238E27FC236}">
                            <a16:creationId xmlns:a16="http://schemas.microsoft.com/office/drawing/2014/main" id="{A05937D3-2AC1-4AD8-B043-F73AEBECBC7A}"/>
                          </a:ext>
                        </a:extLst>
                      </p:cNvPr>
                      <p:cNvSpPr/>
                      <p:nvPr/>
                    </p:nvSpPr>
                    <p:spPr>
                      <a:xfrm>
                        <a:off x="7694833" y="367616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CE5D7EB7-1D07-4B8E-A64B-6802CA21DCD7}"/>
                          </a:ext>
                        </a:extLst>
                      </p:cNvPr>
                      <p:cNvSpPr/>
                      <p:nvPr/>
                    </p:nvSpPr>
                    <p:spPr>
                      <a:xfrm>
                        <a:off x="7630084" y="3739898"/>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0" name="Graphic 442">
                      <a:extLst>
                        <a:ext uri="{FF2B5EF4-FFF2-40B4-BE49-F238E27FC236}">
                          <a16:creationId xmlns:a16="http://schemas.microsoft.com/office/drawing/2014/main" id="{424C7669-EFB3-4866-AAC0-10BDA5C42670}"/>
                        </a:ext>
                      </a:extLst>
                    </p:cNvPr>
                    <p:cNvGrpSpPr/>
                    <p:nvPr/>
                  </p:nvGrpSpPr>
                  <p:grpSpPr>
                    <a:xfrm>
                      <a:off x="7649457" y="3676165"/>
                      <a:ext cx="127458" cy="125459"/>
                      <a:chOff x="7649457" y="3676165"/>
                      <a:chExt cx="127458" cy="125459"/>
                    </a:xfrm>
                  </p:grpSpPr>
                  <p:sp>
                    <p:nvSpPr>
                      <p:cNvPr id="681" name="Freeform: Shape 680">
                        <a:extLst>
                          <a:ext uri="{FF2B5EF4-FFF2-40B4-BE49-F238E27FC236}">
                            <a16:creationId xmlns:a16="http://schemas.microsoft.com/office/drawing/2014/main" id="{41C1830E-F692-4FBB-B225-12D2F500746A}"/>
                          </a:ext>
                        </a:extLst>
                      </p:cNvPr>
                      <p:cNvSpPr/>
                      <p:nvPr/>
                    </p:nvSpPr>
                    <p:spPr>
                      <a:xfrm>
                        <a:off x="7714206" y="3676165"/>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F07E26EC-041C-44B5-9ACB-AB5EFB824EC2}"/>
                          </a:ext>
                        </a:extLst>
                      </p:cNvPr>
                      <p:cNvSpPr/>
                      <p:nvPr/>
                    </p:nvSpPr>
                    <p:spPr>
                      <a:xfrm>
                        <a:off x="7649457" y="3739898"/>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3" name="Graphic 442">
                      <a:extLst>
                        <a:ext uri="{FF2B5EF4-FFF2-40B4-BE49-F238E27FC236}">
                          <a16:creationId xmlns:a16="http://schemas.microsoft.com/office/drawing/2014/main" id="{424C7669-EFB3-4866-AAC0-10BDA5C42670}"/>
                        </a:ext>
                      </a:extLst>
                    </p:cNvPr>
                    <p:cNvGrpSpPr/>
                    <p:nvPr/>
                  </p:nvGrpSpPr>
                  <p:grpSpPr>
                    <a:xfrm>
                      <a:off x="7788642" y="3714305"/>
                      <a:ext cx="127458" cy="125459"/>
                      <a:chOff x="7788642" y="3714305"/>
                      <a:chExt cx="127458" cy="125459"/>
                    </a:xfrm>
                  </p:grpSpPr>
                  <p:sp>
                    <p:nvSpPr>
                      <p:cNvPr id="684" name="Freeform: Shape 683">
                        <a:extLst>
                          <a:ext uri="{FF2B5EF4-FFF2-40B4-BE49-F238E27FC236}">
                            <a16:creationId xmlns:a16="http://schemas.microsoft.com/office/drawing/2014/main" id="{764F83A9-5D4D-46ED-B5E4-EC744110EA08}"/>
                          </a:ext>
                        </a:extLst>
                      </p:cNvPr>
                      <p:cNvSpPr/>
                      <p:nvPr/>
                    </p:nvSpPr>
                    <p:spPr>
                      <a:xfrm>
                        <a:off x="7853136" y="371430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DA176E60-4016-40D7-8ECA-FDC17AEF558D}"/>
                          </a:ext>
                        </a:extLst>
                      </p:cNvPr>
                      <p:cNvSpPr/>
                      <p:nvPr/>
                    </p:nvSpPr>
                    <p:spPr>
                      <a:xfrm>
                        <a:off x="7788642" y="3778038"/>
                        <a:ext cx="127458" cy="25092"/>
                      </a:xfrm>
                      <a:custGeom>
                        <a:avLst/>
                        <a:gdLst>
                          <a:gd name="connsiteX0" fmla="*/ 129242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2"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6" name="Graphic 442">
                      <a:extLst>
                        <a:ext uri="{FF2B5EF4-FFF2-40B4-BE49-F238E27FC236}">
                          <a16:creationId xmlns:a16="http://schemas.microsoft.com/office/drawing/2014/main" id="{424C7669-EFB3-4866-AAC0-10BDA5C42670}"/>
                        </a:ext>
                      </a:extLst>
                    </p:cNvPr>
                    <p:cNvGrpSpPr/>
                    <p:nvPr/>
                  </p:nvGrpSpPr>
                  <p:grpSpPr>
                    <a:xfrm>
                      <a:off x="7905139" y="3714305"/>
                      <a:ext cx="127458" cy="125459"/>
                      <a:chOff x="7905139" y="3714305"/>
                      <a:chExt cx="127458" cy="125459"/>
                    </a:xfrm>
                  </p:grpSpPr>
                  <p:sp>
                    <p:nvSpPr>
                      <p:cNvPr id="687" name="Freeform: Shape 686">
                        <a:extLst>
                          <a:ext uri="{FF2B5EF4-FFF2-40B4-BE49-F238E27FC236}">
                            <a16:creationId xmlns:a16="http://schemas.microsoft.com/office/drawing/2014/main" id="{B9A3F5F3-EC72-4CA6-9380-9F27EBCD2DC0}"/>
                          </a:ext>
                        </a:extLst>
                      </p:cNvPr>
                      <p:cNvSpPr/>
                      <p:nvPr/>
                    </p:nvSpPr>
                    <p:spPr>
                      <a:xfrm>
                        <a:off x="7969633" y="371430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223D8F28-9566-4E96-9651-2472A15D9343}"/>
                          </a:ext>
                        </a:extLst>
                      </p:cNvPr>
                      <p:cNvSpPr/>
                      <p:nvPr/>
                    </p:nvSpPr>
                    <p:spPr>
                      <a:xfrm>
                        <a:off x="7905139" y="3778038"/>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89" name="Graphic 442">
                      <a:extLst>
                        <a:ext uri="{FF2B5EF4-FFF2-40B4-BE49-F238E27FC236}">
                          <a16:creationId xmlns:a16="http://schemas.microsoft.com/office/drawing/2014/main" id="{424C7669-EFB3-4866-AAC0-10BDA5C42670}"/>
                        </a:ext>
                      </a:extLst>
                    </p:cNvPr>
                    <p:cNvGrpSpPr/>
                    <p:nvPr/>
                  </p:nvGrpSpPr>
                  <p:grpSpPr>
                    <a:xfrm>
                      <a:off x="8435620" y="3835247"/>
                      <a:ext cx="127458" cy="125459"/>
                      <a:chOff x="8435620" y="3835247"/>
                      <a:chExt cx="127458" cy="125459"/>
                    </a:xfrm>
                  </p:grpSpPr>
                  <p:sp>
                    <p:nvSpPr>
                      <p:cNvPr id="690" name="Freeform: Shape 689">
                        <a:extLst>
                          <a:ext uri="{FF2B5EF4-FFF2-40B4-BE49-F238E27FC236}">
                            <a16:creationId xmlns:a16="http://schemas.microsoft.com/office/drawing/2014/main" id="{38408788-9098-4A7A-83CB-FB475A527581}"/>
                          </a:ext>
                        </a:extLst>
                      </p:cNvPr>
                      <p:cNvSpPr/>
                      <p:nvPr/>
                    </p:nvSpPr>
                    <p:spPr>
                      <a:xfrm>
                        <a:off x="8500369" y="383524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4CC407D9-E1E2-49A0-81F2-1AE4FFAAD46D}"/>
                          </a:ext>
                        </a:extLst>
                      </p:cNvPr>
                      <p:cNvSpPr/>
                      <p:nvPr/>
                    </p:nvSpPr>
                    <p:spPr>
                      <a:xfrm>
                        <a:off x="8435620" y="3898980"/>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2" name="Graphic 442">
                      <a:extLst>
                        <a:ext uri="{FF2B5EF4-FFF2-40B4-BE49-F238E27FC236}">
                          <a16:creationId xmlns:a16="http://schemas.microsoft.com/office/drawing/2014/main" id="{424C7669-EFB3-4866-AAC0-10BDA5C42670}"/>
                        </a:ext>
                      </a:extLst>
                    </p:cNvPr>
                    <p:cNvGrpSpPr/>
                    <p:nvPr/>
                  </p:nvGrpSpPr>
                  <p:grpSpPr>
                    <a:xfrm>
                      <a:off x="8564862" y="3870375"/>
                      <a:ext cx="127458" cy="125459"/>
                      <a:chOff x="8564862" y="3870375"/>
                      <a:chExt cx="127458" cy="125459"/>
                    </a:xfrm>
                  </p:grpSpPr>
                  <p:sp>
                    <p:nvSpPr>
                      <p:cNvPr id="693" name="Freeform: Shape 692">
                        <a:extLst>
                          <a:ext uri="{FF2B5EF4-FFF2-40B4-BE49-F238E27FC236}">
                            <a16:creationId xmlns:a16="http://schemas.microsoft.com/office/drawing/2014/main" id="{2DFCA9BC-2538-4A79-AF3D-EF8BAEDB0237}"/>
                          </a:ext>
                        </a:extLst>
                      </p:cNvPr>
                      <p:cNvSpPr/>
                      <p:nvPr/>
                    </p:nvSpPr>
                    <p:spPr>
                      <a:xfrm>
                        <a:off x="8629611" y="387037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A38598-F422-4189-B51F-7EDFF3481C14}"/>
                          </a:ext>
                        </a:extLst>
                      </p:cNvPr>
                      <p:cNvSpPr/>
                      <p:nvPr/>
                    </p:nvSpPr>
                    <p:spPr>
                      <a:xfrm>
                        <a:off x="8564862" y="393410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5" name="Graphic 442">
                      <a:extLst>
                        <a:ext uri="{FF2B5EF4-FFF2-40B4-BE49-F238E27FC236}">
                          <a16:creationId xmlns:a16="http://schemas.microsoft.com/office/drawing/2014/main" id="{424C7669-EFB3-4866-AAC0-10BDA5C42670}"/>
                        </a:ext>
                      </a:extLst>
                    </p:cNvPr>
                    <p:cNvGrpSpPr/>
                    <p:nvPr/>
                  </p:nvGrpSpPr>
                  <p:grpSpPr>
                    <a:xfrm>
                      <a:off x="8632925" y="3868870"/>
                      <a:ext cx="127458" cy="125459"/>
                      <a:chOff x="8632925" y="3868870"/>
                      <a:chExt cx="127458" cy="125459"/>
                    </a:xfrm>
                  </p:grpSpPr>
                  <p:sp>
                    <p:nvSpPr>
                      <p:cNvPr id="696" name="Freeform: Shape 695">
                        <a:extLst>
                          <a:ext uri="{FF2B5EF4-FFF2-40B4-BE49-F238E27FC236}">
                            <a16:creationId xmlns:a16="http://schemas.microsoft.com/office/drawing/2014/main" id="{4B9F9036-08D7-4792-A955-4FB40A1398F4}"/>
                          </a:ext>
                        </a:extLst>
                      </p:cNvPr>
                      <p:cNvSpPr/>
                      <p:nvPr/>
                    </p:nvSpPr>
                    <p:spPr>
                      <a:xfrm>
                        <a:off x="8697674" y="386887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0DAFCF7E-B5B6-4BE6-8A7F-AED0BBECAD5A}"/>
                          </a:ext>
                        </a:extLst>
                      </p:cNvPr>
                      <p:cNvSpPr/>
                      <p:nvPr/>
                    </p:nvSpPr>
                    <p:spPr>
                      <a:xfrm>
                        <a:off x="8632925" y="393260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8" name="Graphic 442">
                      <a:extLst>
                        <a:ext uri="{FF2B5EF4-FFF2-40B4-BE49-F238E27FC236}">
                          <a16:creationId xmlns:a16="http://schemas.microsoft.com/office/drawing/2014/main" id="{424C7669-EFB3-4866-AAC0-10BDA5C42670}"/>
                        </a:ext>
                      </a:extLst>
                    </p:cNvPr>
                    <p:cNvGrpSpPr/>
                    <p:nvPr/>
                  </p:nvGrpSpPr>
                  <p:grpSpPr>
                    <a:xfrm>
                      <a:off x="8746108" y="3892707"/>
                      <a:ext cx="127458" cy="125459"/>
                      <a:chOff x="8746108" y="3892707"/>
                      <a:chExt cx="127458" cy="125459"/>
                    </a:xfrm>
                  </p:grpSpPr>
                  <p:sp>
                    <p:nvSpPr>
                      <p:cNvPr id="699" name="Freeform: Shape 698">
                        <a:extLst>
                          <a:ext uri="{FF2B5EF4-FFF2-40B4-BE49-F238E27FC236}">
                            <a16:creationId xmlns:a16="http://schemas.microsoft.com/office/drawing/2014/main" id="{A15DD263-4BEB-4DAD-886A-199C1EA3F46C}"/>
                          </a:ext>
                        </a:extLst>
                      </p:cNvPr>
                      <p:cNvSpPr/>
                      <p:nvPr/>
                    </p:nvSpPr>
                    <p:spPr>
                      <a:xfrm>
                        <a:off x="8810857" y="3892707"/>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981EB7B1-07D7-4A6F-BAD8-9C6E6B5B23B0}"/>
                          </a:ext>
                        </a:extLst>
                      </p:cNvPr>
                      <p:cNvSpPr/>
                      <p:nvPr/>
                    </p:nvSpPr>
                    <p:spPr>
                      <a:xfrm>
                        <a:off x="8746108" y="3956440"/>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1" name="Graphic 442">
                      <a:extLst>
                        <a:ext uri="{FF2B5EF4-FFF2-40B4-BE49-F238E27FC236}">
                          <a16:creationId xmlns:a16="http://schemas.microsoft.com/office/drawing/2014/main" id="{424C7669-EFB3-4866-AAC0-10BDA5C42670}"/>
                        </a:ext>
                      </a:extLst>
                    </p:cNvPr>
                    <p:cNvGrpSpPr/>
                    <p:nvPr/>
                  </p:nvGrpSpPr>
                  <p:grpSpPr>
                    <a:xfrm>
                      <a:off x="8911039" y="3898980"/>
                      <a:ext cx="127458" cy="125459"/>
                      <a:chOff x="8911039" y="3898980"/>
                      <a:chExt cx="127458" cy="125459"/>
                    </a:xfrm>
                  </p:grpSpPr>
                  <p:sp>
                    <p:nvSpPr>
                      <p:cNvPr id="702" name="Freeform: Shape 701">
                        <a:extLst>
                          <a:ext uri="{FF2B5EF4-FFF2-40B4-BE49-F238E27FC236}">
                            <a16:creationId xmlns:a16="http://schemas.microsoft.com/office/drawing/2014/main" id="{FF95ED0C-DF04-44D3-A5A6-0E4284E2575A}"/>
                          </a:ext>
                        </a:extLst>
                      </p:cNvPr>
                      <p:cNvSpPr/>
                      <p:nvPr/>
                    </p:nvSpPr>
                    <p:spPr>
                      <a:xfrm>
                        <a:off x="8975788" y="389898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CE28865C-F86D-4A85-9866-AA59B43C7BCE}"/>
                          </a:ext>
                        </a:extLst>
                      </p:cNvPr>
                      <p:cNvSpPr/>
                      <p:nvPr/>
                    </p:nvSpPr>
                    <p:spPr>
                      <a:xfrm>
                        <a:off x="8911039" y="3962713"/>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4" name="Graphic 442">
                      <a:extLst>
                        <a:ext uri="{FF2B5EF4-FFF2-40B4-BE49-F238E27FC236}">
                          <a16:creationId xmlns:a16="http://schemas.microsoft.com/office/drawing/2014/main" id="{424C7669-EFB3-4866-AAC0-10BDA5C42670}"/>
                        </a:ext>
                      </a:extLst>
                    </p:cNvPr>
                    <p:cNvGrpSpPr/>
                    <p:nvPr/>
                  </p:nvGrpSpPr>
                  <p:grpSpPr>
                    <a:xfrm>
                      <a:off x="8985475" y="3908515"/>
                      <a:ext cx="127458" cy="125459"/>
                      <a:chOff x="8985475" y="3908515"/>
                      <a:chExt cx="127458" cy="125459"/>
                    </a:xfrm>
                  </p:grpSpPr>
                  <p:sp>
                    <p:nvSpPr>
                      <p:cNvPr id="705" name="Freeform: Shape 704">
                        <a:extLst>
                          <a:ext uri="{FF2B5EF4-FFF2-40B4-BE49-F238E27FC236}">
                            <a16:creationId xmlns:a16="http://schemas.microsoft.com/office/drawing/2014/main" id="{0F14B67A-633F-4863-A8CD-1F33354BF148}"/>
                          </a:ext>
                        </a:extLst>
                      </p:cNvPr>
                      <p:cNvSpPr/>
                      <p:nvPr/>
                    </p:nvSpPr>
                    <p:spPr>
                      <a:xfrm>
                        <a:off x="9050223" y="390851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B1BD2B6D-D9FF-47BE-A32D-3844BA0BDF88}"/>
                          </a:ext>
                        </a:extLst>
                      </p:cNvPr>
                      <p:cNvSpPr/>
                      <p:nvPr/>
                    </p:nvSpPr>
                    <p:spPr>
                      <a:xfrm>
                        <a:off x="8985475" y="397224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7" name="Graphic 442">
                      <a:extLst>
                        <a:ext uri="{FF2B5EF4-FFF2-40B4-BE49-F238E27FC236}">
                          <a16:creationId xmlns:a16="http://schemas.microsoft.com/office/drawing/2014/main" id="{424C7669-EFB3-4866-AAC0-10BDA5C42670}"/>
                        </a:ext>
                      </a:extLst>
                    </p:cNvPr>
                    <p:cNvGrpSpPr/>
                    <p:nvPr/>
                  </p:nvGrpSpPr>
                  <p:grpSpPr>
                    <a:xfrm>
                      <a:off x="9095599" y="3915039"/>
                      <a:ext cx="127458" cy="125459"/>
                      <a:chOff x="9095599" y="3915039"/>
                      <a:chExt cx="127458" cy="125459"/>
                    </a:xfrm>
                  </p:grpSpPr>
                  <p:sp>
                    <p:nvSpPr>
                      <p:cNvPr id="708" name="Freeform: Shape 707">
                        <a:extLst>
                          <a:ext uri="{FF2B5EF4-FFF2-40B4-BE49-F238E27FC236}">
                            <a16:creationId xmlns:a16="http://schemas.microsoft.com/office/drawing/2014/main" id="{BB1DB711-031F-4627-A9F4-EC8D40DBF6DC}"/>
                          </a:ext>
                        </a:extLst>
                      </p:cNvPr>
                      <p:cNvSpPr/>
                      <p:nvPr/>
                    </p:nvSpPr>
                    <p:spPr>
                      <a:xfrm>
                        <a:off x="9160347" y="3915039"/>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EC5654CB-7068-492A-B1AA-D48EAE3844FD}"/>
                          </a:ext>
                        </a:extLst>
                      </p:cNvPr>
                      <p:cNvSpPr/>
                      <p:nvPr/>
                    </p:nvSpPr>
                    <p:spPr>
                      <a:xfrm>
                        <a:off x="9095599" y="3978521"/>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aphic 442">
                      <a:extLst>
                        <a:ext uri="{FF2B5EF4-FFF2-40B4-BE49-F238E27FC236}">
                          <a16:creationId xmlns:a16="http://schemas.microsoft.com/office/drawing/2014/main" id="{424C7669-EFB3-4866-AAC0-10BDA5C42670}"/>
                        </a:ext>
                      </a:extLst>
                    </p:cNvPr>
                    <p:cNvGrpSpPr/>
                    <p:nvPr/>
                  </p:nvGrpSpPr>
                  <p:grpSpPr>
                    <a:xfrm>
                      <a:off x="9166720" y="3911777"/>
                      <a:ext cx="127458" cy="125459"/>
                      <a:chOff x="9166720" y="3911777"/>
                      <a:chExt cx="127458" cy="125459"/>
                    </a:xfrm>
                  </p:grpSpPr>
                  <p:sp>
                    <p:nvSpPr>
                      <p:cNvPr id="711" name="Freeform: Shape 710">
                        <a:extLst>
                          <a:ext uri="{FF2B5EF4-FFF2-40B4-BE49-F238E27FC236}">
                            <a16:creationId xmlns:a16="http://schemas.microsoft.com/office/drawing/2014/main" id="{77980FD1-90F9-4E8C-BB9B-A9664A36A4C4}"/>
                          </a:ext>
                        </a:extLst>
                      </p:cNvPr>
                      <p:cNvSpPr/>
                      <p:nvPr/>
                    </p:nvSpPr>
                    <p:spPr>
                      <a:xfrm>
                        <a:off x="9231469" y="39117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BE9D8A25-1E9F-4905-87B2-F12BC48308A7}"/>
                          </a:ext>
                        </a:extLst>
                      </p:cNvPr>
                      <p:cNvSpPr/>
                      <p:nvPr/>
                    </p:nvSpPr>
                    <p:spPr>
                      <a:xfrm>
                        <a:off x="9166720" y="3975510"/>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3" name="Graphic 442">
                      <a:extLst>
                        <a:ext uri="{FF2B5EF4-FFF2-40B4-BE49-F238E27FC236}">
                          <a16:creationId xmlns:a16="http://schemas.microsoft.com/office/drawing/2014/main" id="{424C7669-EFB3-4866-AAC0-10BDA5C42670}"/>
                        </a:ext>
                      </a:extLst>
                    </p:cNvPr>
                    <p:cNvGrpSpPr/>
                    <p:nvPr/>
                  </p:nvGrpSpPr>
                  <p:grpSpPr>
                    <a:xfrm>
                      <a:off x="9250843" y="3911777"/>
                      <a:ext cx="127458" cy="125459"/>
                      <a:chOff x="9250843" y="3911777"/>
                      <a:chExt cx="127458" cy="125459"/>
                    </a:xfrm>
                  </p:grpSpPr>
                  <p:sp>
                    <p:nvSpPr>
                      <p:cNvPr id="714" name="Freeform: Shape 713">
                        <a:extLst>
                          <a:ext uri="{FF2B5EF4-FFF2-40B4-BE49-F238E27FC236}">
                            <a16:creationId xmlns:a16="http://schemas.microsoft.com/office/drawing/2014/main" id="{1747CEB3-560B-438E-9678-95CA1F7CCDAD}"/>
                          </a:ext>
                        </a:extLst>
                      </p:cNvPr>
                      <p:cNvSpPr/>
                      <p:nvPr/>
                    </p:nvSpPr>
                    <p:spPr>
                      <a:xfrm>
                        <a:off x="9315591" y="39117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6FD7FE66-E5A8-446B-BB4B-B6CD9461BE9A}"/>
                          </a:ext>
                        </a:extLst>
                      </p:cNvPr>
                      <p:cNvSpPr/>
                      <p:nvPr/>
                    </p:nvSpPr>
                    <p:spPr>
                      <a:xfrm>
                        <a:off x="9250843" y="397551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6" name="Graphic 442">
                      <a:extLst>
                        <a:ext uri="{FF2B5EF4-FFF2-40B4-BE49-F238E27FC236}">
                          <a16:creationId xmlns:a16="http://schemas.microsoft.com/office/drawing/2014/main" id="{424C7669-EFB3-4866-AAC0-10BDA5C42670}"/>
                        </a:ext>
                      </a:extLst>
                    </p:cNvPr>
                    <p:cNvGrpSpPr/>
                    <p:nvPr/>
                  </p:nvGrpSpPr>
                  <p:grpSpPr>
                    <a:xfrm>
                      <a:off x="9364026" y="3908515"/>
                      <a:ext cx="127458" cy="125459"/>
                      <a:chOff x="9364026" y="3908515"/>
                      <a:chExt cx="127458" cy="125459"/>
                    </a:xfrm>
                  </p:grpSpPr>
                  <p:sp>
                    <p:nvSpPr>
                      <p:cNvPr id="717" name="Freeform: Shape 716">
                        <a:extLst>
                          <a:ext uri="{FF2B5EF4-FFF2-40B4-BE49-F238E27FC236}">
                            <a16:creationId xmlns:a16="http://schemas.microsoft.com/office/drawing/2014/main" id="{405E2A79-DE67-4404-BF73-D9A176A3D49C}"/>
                          </a:ext>
                        </a:extLst>
                      </p:cNvPr>
                      <p:cNvSpPr/>
                      <p:nvPr/>
                    </p:nvSpPr>
                    <p:spPr>
                      <a:xfrm>
                        <a:off x="9428774" y="3908515"/>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477F0E4A-3764-4BD2-93AB-791A254569B2}"/>
                          </a:ext>
                        </a:extLst>
                      </p:cNvPr>
                      <p:cNvSpPr/>
                      <p:nvPr/>
                    </p:nvSpPr>
                    <p:spPr>
                      <a:xfrm>
                        <a:off x="9364026" y="3972248"/>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9" name="Graphic 442">
                      <a:extLst>
                        <a:ext uri="{FF2B5EF4-FFF2-40B4-BE49-F238E27FC236}">
                          <a16:creationId xmlns:a16="http://schemas.microsoft.com/office/drawing/2014/main" id="{424C7669-EFB3-4866-AAC0-10BDA5C42670}"/>
                        </a:ext>
                      </a:extLst>
                    </p:cNvPr>
                    <p:cNvGrpSpPr/>
                    <p:nvPr/>
                  </p:nvGrpSpPr>
                  <p:grpSpPr>
                    <a:xfrm>
                      <a:off x="9522584" y="3915039"/>
                      <a:ext cx="127458" cy="125459"/>
                      <a:chOff x="9522584" y="3915039"/>
                      <a:chExt cx="127458" cy="125459"/>
                    </a:xfrm>
                  </p:grpSpPr>
                  <p:sp>
                    <p:nvSpPr>
                      <p:cNvPr id="720" name="Freeform: Shape 719">
                        <a:extLst>
                          <a:ext uri="{FF2B5EF4-FFF2-40B4-BE49-F238E27FC236}">
                            <a16:creationId xmlns:a16="http://schemas.microsoft.com/office/drawing/2014/main" id="{88A3848E-71DD-4FFB-BDC9-17DCCD5A2FFC}"/>
                          </a:ext>
                        </a:extLst>
                      </p:cNvPr>
                      <p:cNvSpPr/>
                      <p:nvPr/>
                    </p:nvSpPr>
                    <p:spPr>
                      <a:xfrm>
                        <a:off x="9587332" y="3915039"/>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0895D3D-6A1A-4C36-952B-C9154105599D}"/>
                          </a:ext>
                        </a:extLst>
                      </p:cNvPr>
                      <p:cNvSpPr/>
                      <p:nvPr/>
                    </p:nvSpPr>
                    <p:spPr>
                      <a:xfrm>
                        <a:off x="9522584" y="397852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2" name="Graphic 442">
                      <a:extLst>
                        <a:ext uri="{FF2B5EF4-FFF2-40B4-BE49-F238E27FC236}">
                          <a16:creationId xmlns:a16="http://schemas.microsoft.com/office/drawing/2014/main" id="{424C7669-EFB3-4866-AAC0-10BDA5C42670}"/>
                        </a:ext>
                      </a:extLst>
                    </p:cNvPr>
                    <p:cNvGrpSpPr/>
                    <p:nvPr/>
                  </p:nvGrpSpPr>
                  <p:grpSpPr>
                    <a:xfrm>
                      <a:off x="9616393" y="3911777"/>
                      <a:ext cx="127458" cy="125459"/>
                      <a:chOff x="9616393" y="3911777"/>
                      <a:chExt cx="127458" cy="125459"/>
                    </a:xfrm>
                  </p:grpSpPr>
                  <p:sp>
                    <p:nvSpPr>
                      <p:cNvPr id="723" name="Freeform: Shape 722">
                        <a:extLst>
                          <a:ext uri="{FF2B5EF4-FFF2-40B4-BE49-F238E27FC236}">
                            <a16:creationId xmlns:a16="http://schemas.microsoft.com/office/drawing/2014/main" id="{6E74FE62-F51A-46E7-94FC-D611219A2E2D}"/>
                          </a:ext>
                        </a:extLst>
                      </p:cNvPr>
                      <p:cNvSpPr/>
                      <p:nvPr/>
                    </p:nvSpPr>
                    <p:spPr>
                      <a:xfrm>
                        <a:off x="9681142" y="39117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F0A09442-BBD2-4C89-B19D-181BEFA3ABDB}"/>
                          </a:ext>
                        </a:extLst>
                      </p:cNvPr>
                      <p:cNvSpPr/>
                      <p:nvPr/>
                    </p:nvSpPr>
                    <p:spPr>
                      <a:xfrm>
                        <a:off x="9616393" y="397551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5" name="Graphic 442">
                      <a:extLst>
                        <a:ext uri="{FF2B5EF4-FFF2-40B4-BE49-F238E27FC236}">
                          <a16:creationId xmlns:a16="http://schemas.microsoft.com/office/drawing/2014/main" id="{424C7669-EFB3-4866-AAC0-10BDA5C42670}"/>
                        </a:ext>
                      </a:extLst>
                    </p:cNvPr>
                    <p:cNvGrpSpPr/>
                    <p:nvPr/>
                  </p:nvGrpSpPr>
                  <p:grpSpPr>
                    <a:xfrm>
                      <a:off x="9852445" y="3978521"/>
                      <a:ext cx="127458" cy="125459"/>
                      <a:chOff x="9852445" y="3978521"/>
                      <a:chExt cx="127458" cy="125459"/>
                    </a:xfrm>
                  </p:grpSpPr>
                  <p:sp>
                    <p:nvSpPr>
                      <p:cNvPr id="726" name="Freeform: Shape 725">
                        <a:extLst>
                          <a:ext uri="{FF2B5EF4-FFF2-40B4-BE49-F238E27FC236}">
                            <a16:creationId xmlns:a16="http://schemas.microsoft.com/office/drawing/2014/main" id="{5B06EB89-FB99-4C25-AAC5-0DD07E6EEF4D}"/>
                          </a:ext>
                        </a:extLst>
                      </p:cNvPr>
                      <p:cNvSpPr/>
                      <p:nvPr/>
                    </p:nvSpPr>
                    <p:spPr>
                      <a:xfrm>
                        <a:off x="9917194" y="3978521"/>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178856A6-1229-460D-B880-F3FCBE24E677}"/>
                          </a:ext>
                        </a:extLst>
                      </p:cNvPr>
                      <p:cNvSpPr/>
                      <p:nvPr/>
                    </p:nvSpPr>
                    <p:spPr>
                      <a:xfrm>
                        <a:off x="9852445" y="4042254"/>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28" name="Graphic 442">
                      <a:extLst>
                        <a:ext uri="{FF2B5EF4-FFF2-40B4-BE49-F238E27FC236}">
                          <a16:creationId xmlns:a16="http://schemas.microsoft.com/office/drawing/2014/main" id="{424C7669-EFB3-4866-AAC0-10BDA5C42670}"/>
                        </a:ext>
                      </a:extLst>
                    </p:cNvPr>
                    <p:cNvGrpSpPr/>
                    <p:nvPr/>
                  </p:nvGrpSpPr>
                  <p:grpSpPr>
                    <a:xfrm>
                      <a:off x="10127500" y="4019922"/>
                      <a:ext cx="127458" cy="125459"/>
                      <a:chOff x="10127500" y="4019922"/>
                      <a:chExt cx="127458" cy="125459"/>
                    </a:xfrm>
                  </p:grpSpPr>
                  <p:sp>
                    <p:nvSpPr>
                      <p:cNvPr id="729" name="Freeform: Shape 728">
                        <a:extLst>
                          <a:ext uri="{FF2B5EF4-FFF2-40B4-BE49-F238E27FC236}">
                            <a16:creationId xmlns:a16="http://schemas.microsoft.com/office/drawing/2014/main" id="{0912875A-B1FB-4569-8842-BBE60C81019B}"/>
                          </a:ext>
                        </a:extLst>
                      </p:cNvPr>
                      <p:cNvSpPr/>
                      <p:nvPr/>
                    </p:nvSpPr>
                    <p:spPr>
                      <a:xfrm>
                        <a:off x="10192249" y="401992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FFCD59A5-248F-49B0-82A7-96C4C7E1CC6D}"/>
                          </a:ext>
                        </a:extLst>
                      </p:cNvPr>
                      <p:cNvSpPr/>
                      <p:nvPr/>
                    </p:nvSpPr>
                    <p:spPr>
                      <a:xfrm>
                        <a:off x="10127500" y="4083655"/>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1" name="Graphic 442">
                      <a:extLst>
                        <a:ext uri="{FF2B5EF4-FFF2-40B4-BE49-F238E27FC236}">
                          <a16:creationId xmlns:a16="http://schemas.microsoft.com/office/drawing/2014/main" id="{424C7669-EFB3-4866-AAC0-10BDA5C42670}"/>
                        </a:ext>
                      </a:extLst>
                    </p:cNvPr>
                    <p:cNvGrpSpPr/>
                    <p:nvPr/>
                  </p:nvGrpSpPr>
                  <p:grpSpPr>
                    <a:xfrm>
                      <a:off x="10224623" y="4019922"/>
                      <a:ext cx="127458" cy="125459"/>
                      <a:chOff x="10224623" y="4019922"/>
                      <a:chExt cx="127458" cy="125459"/>
                    </a:xfrm>
                  </p:grpSpPr>
                  <p:sp>
                    <p:nvSpPr>
                      <p:cNvPr id="732" name="Freeform: Shape 731">
                        <a:extLst>
                          <a:ext uri="{FF2B5EF4-FFF2-40B4-BE49-F238E27FC236}">
                            <a16:creationId xmlns:a16="http://schemas.microsoft.com/office/drawing/2014/main" id="{FA2945E1-8670-42A8-BB85-7751A458AEF2}"/>
                          </a:ext>
                        </a:extLst>
                      </p:cNvPr>
                      <p:cNvSpPr/>
                      <p:nvPr/>
                    </p:nvSpPr>
                    <p:spPr>
                      <a:xfrm>
                        <a:off x="10289372" y="401992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B2EFE9D8-927F-4CD3-B0AF-68A0A38E3639}"/>
                          </a:ext>
                        </a:extLst>
                      </p:cNvPr>
                      <p:cNvSpPr/>
                      <p:nvPr/>
                    </p:nvSpPr>
                    <p:spPr>
                      <a:xfrm>
                        <a:off x="10224623" y="4083655"/>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4" name="Graphic 442">
                      <a:extLst>
                        <a:ext uri="{FF2B5EF4-FFF2-40B4-BE49-F238E27FC236}">
                          <a16:creationId xmlns:a16="http://schemas.microsoft.com/office/drawing/2014/main" id="{424C7669-EFB3-4866-AAC0-10BDA5C42670}"/>
                        </a:ext>
                      </a:extLst>
                    </p:cNvPr>
                    <p:cNvGrpSpPr/>
                    <p:nvPr/>
                  </p:nvGrpSpPr>
                  <p:grpSpPr>
                    <a:xfrm>
                      <a:off x="10269999" y="4019169"/>
                      <a:ext cx="127458" cy="125459"/>
                      <a:chOff x="10269999" y="4019169"/>
                      <a:chExt cx="127458" cy="125459"/>
                    </a:xfrm>
                  </p:grpSpPr>
                  <p:sp>
                    <p:nvSpPr>
                      <p:cNvPr id="735" name="Freeform: Shape 734">
                        <a:extLst>
                          <a:ext uri="{FF2B5EF4-FFF2-40B4-BE49-F238E27FC236}">
                            <a16:creationId xmlns:a16="http://schemas.microsoft.com/office/drawing/2014/main" id="{8C2E74AF-0F24-49F4-8A90-696AC2D0236B}"/>
                          </a:ext>
                        </a:extLst>
                      </p:cNvPr>
                      <p:cNvSpPr/>
                      <p:nvPr/>
                    </p:nvSpPr>
                    <p:spPr>
                      <a:xfrm>
                        <a:off x="10334492" y="4019169"/>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B53E4256-194A-42E9-BB97-3FF3670C88FC}"/>
                          </a:ext>
                        </a:extLst>
                      </p:cNvPr>
                      <p:cNvSpPr/>
                      <p:nvPr/>
                    </p:nvSpPr>
                    <p:spPr>
                      <a:xfrm>
                        <a:off x="10269999" y="4082902"/>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7" name="Graphic 442">
                      <a:extLst>
                        <a:ext uri="{FF2B5EF4-FFF2-40B4-BE49-F238E27FC236}">
                          <a16:creationId xmlns:a16="http://schemas.microsoft.com/office/drawing/2014/main" id="{424C7669-EFB3-4866-AAC0-10BDA5C42670}"/>
                        </a:ext>
                      </a:extLst>
                    </p:cNvPr>
                    <p:cNvGrpSpPr/>
                    <p:nvPr/>
                  </p:nvGrpSpPr>
                  <p:grpSpPr>
                    <a:xfrm>
                      <a:off x="10538426" y="4023184"/>
                      <a:ext cx="127458" cy="125459"/>
                      <a:chOff x="10538426" y="4023184"/>
                      <a:chExt cx="127458" cy="125459"/>
                    </a:xfrm>
                  </p:grpSpPr>
                  <p:sp>
                    <p:nvSpPr>
                      <p:cNvPr id="738" name="Freeform: Shape 737">
                        <a:extLst>
                          <a:ext uri="{FF2B5EF4-FFF2-40B4-BE49-F238E27FC236}">
                            <a16:creationId xmlns:a16="http://schemas.microsoft.com/office/drawing/2014/main" id="{5755296C-0327-441E-B69A-A5E9EEF629EE}"/>
                          </a:ext>
                        </a:extLst>
                      </p:cNvPr>
                      <p:cNvSpPr/>
                      <p:nvPr/>
                    </p:nvSpPr>
                    <p:spPr>
                      <a:xfrm>
                        <a:off x="10603174" y="402318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1E8D61FA-60C4-4E6E-9A57-5986FE55AF63}"/>
                          </a:ext>
                        </a:extLst>
                      </p:cNvPr>
                      <p:cNvSpPr/>
                      <p:nvPr/>
                    </p:nvSpPr>
                    <p:spPr>
                      <a:xfrm>
                        <a:off x="10538426" y="408691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0" name="Graphic 442">
                      <a:extLst>
                        <a:ext uri="{FF2B5EF4-FFF2-40B4-BE49-F238E27FC236}">
                          <a16:creationId xmlns:a16="http://schemas.microsoft.com/office/drawing/2014/main" id="{424C7669-EFB3-4866-AAC0-10BDA5C42670}"/>
                        </a:ext>
                      </a:extLst>
                    </p:cNvPr>
                    <p:cNvGrpSpPr/>
                    <p:nvPr/>
                  </p:nvGrpSpPr>
                  <p:grpSpPr>
                    <a:xfrm>
                      <a:off x="10794107" y="4023184"/>
                      <a:ext cx="127458" cy="125459"/>
                      <a:chOff x="10794107" y="4023184"/>
                      <a:chExt cx="127458" cy="125459"/>
                    </a:xfrm>
                  </p:grpSpPr>
                  <p:sp>
                    <p:nvSpPr>
                      <p:cNvPr id="741" name="Freeform: Shape 740">
                        <a:extLst>
                          <a:ext uri="{FF2B5EF4-FFF2-40B4-BE49-F238E27FC236}">
                            <a16:creationId xmlns:a16="http://schemas.microsoft.com/office/drawing/2014/main" id="{E8116297-0618-4CBB-ABAA-CE756C8F045B}"/>
                          </a:ext>
                        </a:extLst>
                      </p:cNvPr>
                      <p:cNvSpPr/>
                      <p:nvPr/>
                    </p:nvSpPr>
                    <p:spPr>
                      <a:xfrm>
                        <a:off x="10858601" y="4023184"/>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41818EA9-5894-4D10-B905-FC0C476B7DB6}"/>
                          </a:ext>
                        </a:extLst>
                      </p:cNvPr>
                      <p:cNvSpPr/>
                      <p:nvPr/>
                    </p:nvSpPr>
                    <p:spPr>
                      <a:xfrm>
                        <a:off x="10794107" y="4086917"/>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3" name="Graphic 442">
                      <a:extLst>
                        <a:ext uri="{FF2B5EF4-FFF2-40B4-BE49-F238E27FC236}">
                          <a16:creationId xmlns:a16="http://schemas.microsoft.com/office/drawing/2014/main" id="{424C7669-EFB3-4866-AAC0-10BDA5C42670}"/>
                        </a:ext>
                      </a:extLst>
                    </p:cNvPr>
                    <p:cNvGrpSpPr/>
                    <p:nvPr/>
                  </p:nvGrpSpPr>
                  <p:grpSpPr>
                    <a:xfrm>
                      <a:off x="10997785" y="4096452"/>
                      <a:ext cx="127458" cy="125459"/>
                      <a:chOff x="10997785" y="4096452"/>
                      <a:chExt cx="127458" cy="125459"/>
                    </a:xfrm>
                  </p:grpSpPr>
                  <p:sp>
                    <p:nvSpPr>
                      <p:cNvPr id="744" name="Freeform: Shape 743">
                        <a:extLst>
                          <a:ext uri="{FF2B5EF4-FFF2-40B4-BE49-F238E27FC236}">
                            <a16:creationId xmlns:a16="http://schemas.microsoft.com/office/drawing/2014/main" id="{982D0724-ADEB-480E-8DBB-C7F1C95AFC0C}"/>
                          </a:ext>
                        </a:extLst>
                      </p:cNvPr>
                      <p:cNvSpPr/>
                      <p:nvPr/>
                    </p:nvSpPr>
                    <p:spPr>
                      <a:xfrm>
                        <a:off x="11062534" y="409645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FEEC3BEC-57A7-4C70-91CD-472B6168C360}"/>
                          </a:ext>
                        </a:extLst>
                      </p:cNvPr>
                      <p:cNvSpPr/>
                      <p:nvPr/>
                    </p:nvSpPr>
                    <p:spPr>
                      <a:xfrm>
                        <a:off x="10997785" y="4160185"/>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6" name="Graphic 442">
                      <a:extLst>
                        <a:ext uri="{FF2B5EF4-FFF2-40B4-BE49-F238E27FC236}">
                          <a16:creationId xmlns:a16="http://schemas.microsoft.com/office/drawing/2014/main" id="{424C7669-EFB3-4866-AAC0-10BDA5C42670}"/>
                        </a:ext>
                      </a:extLst>
                    </p:cNvPr>
                    <p:cNvGrpSpPr/>
                    <p:nvPr/>
                  </p:nvGrpSpPr>
                  <p:grpSpPr>
                    <a:xfrm>
                      <a:off x="11110968" y="4099714"/>
                      <a:ext cx="127458" cy="125459"/>
                      <a:chOff x="11110968" y="4099714"/>
                      <a:chExt cx="127458" cy="125459"/>
                    </a:xfrm>
                  </p:grpSpPr>
                  <p:sp>
                    <p:nvSpPr>
                      <p:cNvPr id="747" name="Freeform: Shape 746">
                        <a:extLst>
                          <a:ext uri="{FF2B5EF4-FFF2-40B4-BE49-F238E27FC236}">
                            <a16:creationId xmlns:a16="http://schemas.microsoft.com/office/drawing/2014/main" id="{E81C1F2D-CE60-4CF1-9AF7-BBE993D4FFC3}"/>
                          </a:ext>
                        </a:extLst>
                      </p:cNvPr>
                      <p:cNvSpPr/>
                      <p:nvPr/>
                    </p:nvSpPr>
                    <p:spPr>
                      <a:xfrm>
                        <a:off x="11175717" y="4099714"/>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33C5A27D-6CE8-4F36-9F48-3B7FB6E4D5EF}"/>
                          </a:ext>
                        </a:extLst>
                      </p:cNvPr>
                      <p:cNvSpPr/>
                      <p:nvPr/>
                    </p:nvSpPr>
                    <p:spPr>
                      <a:xfrm>
                        <a:off x="11110968" y="4163447"/>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9" name="Graphic 442">
                      <a:extLst>
                        <a:ext uri="{FF2B5EF4-FFF2-40B4-BE49-F238E27FC236}">
                          <a16:creationId xmlns:a16="http://schemas.microsoft.com/office/drawing/2014/main" id="{424C7669-EFB3-4866-AAC0-10BDA5C42670}"/>
                        </a:ext>
                      </a:extLst>
                    </p:cNvPr>
                    <p:cNvGrpSpPr/>
                    <p:nvPr/>
                  </p:nvGrpSpPr>
                  <p:grpSpPr>
                    <a:xfrm>
                      <a:off x="11288900" y="4096452"/>
                      <a:ext cx="127458" cy="125459"/>
                      <a:chOff x="11288900" y="4096452"/>
                      <a:chExt cx="127458" cy="125459"/>
                    </a:xfrm>
                  </p:grpSpPr>
                  <p:sp>
                    <p:nvSpPr>
                      <p:cNvPr id="750" name="Freeform: Shape 749">
                        <a:extLst>
                          <a:ext uri="{FF2B5EF4-FFF2-40B4-BE49-F238E27FC236}">
                            <a16:creationId xmlns:a16="http://schemas.microsoft.com/office/drawing/2014/main" id="{C731F489-1DA0-4291-A4D3-A7417E498C2E}"/>
                          </a:ext>
                        </a:extLst>
                      </p:cNvPr>
                      <p:cNvSpPr/>
                      <p:nvPr/>
                    </p:nvSpPr>
                    <p:spPr>
                      <a:xfrm>
                        <a:off x="11353648" y="409645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633DF5B9-A8C4-4E61-8CA9-822E72A709C6}"/>
                          </a:ext>
                        </a:extLst>
                      </p:cNvPr>
                      <p:cNvSpPr/>
                      <p:nvPr/>
                    </p:nvSpPr>
                    <p:spPr>
                      <a:xfrm>
                        <a:off x="11288900" y="4160185"/>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52" name="Graphic 442">
                      <a:extLst>
                        <a:ext uri="{FF2B5EF4-FFF2-40B4-BE49-F238E27FC236}">
                          <a16:creationId xmlns:a16="http://schemas.microsoft.com/office/drawing/2014/main" id="{424C7669-EFB3-4866-AAC0-10BDA5C42670}"/>
                        </a:ext>
                      </a:extLst>
                    </p:cNvPr>
                    <p:cNvGrpSpPr/>
                    <p:nvPr/>
                  </p:nvGrpSpPr>
                  <p:grpSpPr>
                    <a:xfrm>
                      <a:off x="11606016" y="4096452"/>
                      <a:ext cx="101967" cy="125459"/>
                      <a:chOff x="11606016" y="4096452"/>
                      <a:chExt cx="101967" cy="125459"/>
                    </a:xfrm>
                  </p:grpSpPr>
                  <p:sp>
                    <p:nvSpPr>
                      <p:cNvPr id="753" name="Freeform: Shape 752">
                        <a:extLst>
                          <a:ext uri="{FF2B5EF4-FFF2-40B4-BE49-F238E27FC236}">
                            <a16:creationId xmlns:a16="http://schemas.microsoft.com/office/drawing/2014/main" id="{94791C01-538F-4CBF-A6E0-FE7E5A21E20D}"/>
                          </a:ext>
                        </a:extLst>
                      </p:cNvPr>
                      <p:cNvSpPr/>
                      <p:nvPr/>
                    </p:nvSpPr>
                    <p:spPr>
                      <a:xfrm>
                        <a:off x="11670765" y="409645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CBFBB0BD-83E7-40A4-98A7-D3F540467000}"/>
                          </a:ext>
                        </a:extLst>
                      </p:cNvPr>
                      <p:cNvSpPr/>
                      <p:nvPr/>
                    </p:nvSpPr>
                    <p:spPr>
                      <a:xfrm>
                        <a:off x="11606016" y="4160185"/>
                        <a:ext cx="101967" cy="25092"/>
                      </a:xfrm>
                      <a:custGeom>
                        <a:avLst/>
                        <a:gdLst>
                          <a:gd name="connsiteX0" fmla="*/ 105790 w 101966"/>
                          <a:gd name="connsiteY0" fmla="*/ 502 h 0"/>
                          <a:gd name="connsiteX1" fmla="*/ 0 w 101966"/>
                          <a:gd name="connsiteY1" fmla="*/ 0 h 0"/>
                        </a:gdLst>
                        <a:ahLst/>
                        <a:cxnLst>
                          <a:cxn ang="0">
                            <a:pos x="connsiteX0" y="connsiteY0"/>
                          </a:cxn>
                          <a:cxn ang="0">
                            <a:pos x="connsiteX1" y="connsiteY1"/>
                          </a:cxn>
                        </a:cxnLst>
                        <a:rect l="l" t="t" r="r" b="b"/>
                        <a:pathLst>
                          <a:path w="101966">
                            <a:moveTo>
                              <a:pt x="105790" y="502"/>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5" name="Freeform: Shape 754">
                      <a:extLst>
                        <a:ext uri="{FF2B5EF4-FFF2-40B4-BE49-F238E27FC236}">
                          <a16:creationId xmlns:a16="http://schemas.microsoft.com/office/drawing/2014/main" id="{658CF0E3-EAC4-4DE4-8168-DCC20F172919}"/>
                        </a:ext>
                      </a:extLst>
                    </p:cNvPr>
                    <p:cNvSpPr/>
                    <p:nvPr/>
                  </p:nvSpPr>
                  <p:spPr>
                    <a:xfrm>
                      <a:off x="1725964" y="1431459"/>
                      <a:ext cx="9941742" cy="2709907"/>
                    </a:xfrm>
                    <a:custGeom>
                      <a:avLst/>
                      <a:gdLst>
                        <a:gd name="connsiteX0" fmla="*/ 9942761 w 9941741"/>
                        <a:gd name="connsiteY0" fmla="*/ 2730482 h 2709906"/>
                        <a:gd name="connsiteX1" fmla="*/ 9159148 w 9941741"/>
                        <a:gd name="connsiteY1" fmla="*/ 2730482 h 2709906"/>
                        <a:gd name="connsiteX2" fmla="*/ 9159148 w 9941741"/>
                        <a:gd name="connsiteY2" fmla="*/ 2652949 h 2709906"/>
                        <a:gd name="connsiteX3" fmla="*/ 8331180 w 9941741"/>
                        <a:gd name="connsiteY3" fmla="*/ 2652949 h 2709906"/>
                        <a:gd name="connsiteX4" fmla="*/ 8331180 w 9941741"/>
                        <a:gd name="connsiteY4" fmla="*/ 2613053 h 2709906"/>
                        <a:gd name="connsiteX5" fmla="*/ 8103539 w 9941741"/>
                        <a:gd name="connsiteY5" fmla="*/ 2613053 h 2709906"/>
                        <a:gd name="connsiteX6" fmla="*/ 8103539 w 9941741"/>
                        <a:gd name="connsiteY6" fmla="*/ 2572655 h 2709906"/>
                        <a:gd name="connsiteX7" fmla="*/ 8015083 w 9941741"/>
                        <a:gd name="connsiteY7" fmla="*/ 2572655 h 2709906"/>
                        <a:gd name="connsiteX8" fmla="*/ 8015083 w 9941741"/>
                        <a:gd name="connsiteY8" fmla="*/ 2545807 h 2709906"/>
                        <a:gd name="connsiteX9" fmla="*/ 7259511 w 9941741"/>
                        <a:gd name="connsiteY9" fmla="*/ 2545807 h 2709906"/>
                        <a:gd name="connsiteX10" fmla="*/ 7259511 w 9941741"/>
                        <a:gd name="connsiteY10" fmla="*/ 2525232 h 2709906"/>
                        <a:gd name="connsiteX11" fmla="*/ 7077246 w 9941741"/>
                        <a:gd name="connsiteY11" fmla="*/ 2525232 h 2709906"/>
                        <a:gd name="connsiteX12" fmla="*/ 7077246 w 9941741"/>
                        <a:gd name="connsiteY12" fmla="*/ 2501896 h 2709906"/>
                        <a:gd name="connsiteX13" fmla="*/ 6828957 w 9941741"/>
                        <a:gd name="connsiteY13" fmla="*/ 2501896 h 2709906"/>
                        <a:gd name="connsiteX14" fmla="*/ 6828957 w 9941741"/>
                        <a:gd name="connsiteY14" fmla="*/ 2489351 h 2709906"/>
                        <a:gd name="connsiteX15" fmla="*/ 6798367 w 9941741"/>
                        <a:gd name="connsiteY15" fmla="*/ 2489351 h 2709906"/>
                        <a:gd name="connsiteX16" fmla="*/ 6798367 w 9941741"/>
                        <a:gd name="connsiteY16" fmla="*/ 2466768 h 2709906"/>
                        <a:gd name="connsiteX17" fmla="*/ 6688753 w 9941741"/>
                        <a:gd name="connsiteY17" fmla="*/ 2466768 h 2709906"/>
                        <a:gd name="connsiteX18" fmla="*/ 6688753 w 9941741"/>
                        <a:gd name="connsiteY18" fmla="*/ 2452968 h 2709906"/>
                        <a:gd name="connsiteX19" fmla="*/ 6558236 w 9941741"/>
                        <a:gd name="connsiteY19" fmla="*/ 2452968 h 2709906"/>
                        <a:gd name="connsiteX20" fmla="*/ 6558236 w 9941741"/>
                        <a:gd name="connsiteY20" fmla="*/ 2445440 h 2709906"/>
                        <a:gd name="connsiteX21" fmla="*/ 6547020 w 9941741"/>
                        <a:gd name="connsiteY21" fmla="*/ 2445440 h 2709906"/>
                        <a:gd name="connsiteX22" fmla="*/ 6547020 w 9941741"/>
                        <a:gd name="connsiteY22" fmla="*/ 2421352 h 2709906"/>
                        <a:gd name="connsiteX23" fmla="*/ 6495527 w 9941741"/>
                        <a:gd name="connsiteY23" fmla="*/ 2421352 h 2709906"/>
                        <a:gd name="connsiteX24" fmla="*/ 6495527 w 9941741"/>
                        <a:gd name="connsiteY24" fmla="*/ 2400275 h 2709906"/>
                        <a:gd name="connsiteX25" fmla="*/ 6488389 w 9941741"/>
                        <a:gd name="connsiteY25" fmla="*/ 2400275 h 2709906"/>
                        <a:gd name="connsiteX26" fmla="*/ 6488389 w 9941741"/>
                        <a:gd name="connsiteY26" fmla="*/ 2384467 h 2709906"/>
                        <a:gd name="connsiteX27" fmla="*/ 6275789 w 9941741"/>
                        <a:gd name="connsiteY27" fmla="*/ 2384467 h 2709906"/>
                        <a:gd name="connsiteX28" fmla="*/ 6275789 w 9941741"/>
                        <a:gd name="connsiteY28" fmla="*/ 2371921 h 2709906"/>
                        <a:gd name="connsiteX29" fmla="*/ 6252081 w 9941741"/>
                        <a:gd name="connsiteY29" fmla="*/ 2371921 h 2709906"/>
                        <a:gd name="connsiteX30" fmla="*/ 6252081 w 9941741"/>
                        <a:gd name="connsiteY30" fmla="*/ 2349339 h 2709906"/>
                        <a:gd name="connsiteX31" fmla="*/ 6137624 w 9941741"/>
                        <a:gd name="connsiteY31" fmla="*/ 2349339 h 2709906"/>
                        <a:gd name="connsiteX32" fmla="*/ 6137624 w 9941741"/>
                        <a:gd name="connsiteY32" fmla="*/ 2336291 h 2709906"/>
                        <a:gd name="connsiteX33" fmla="*/ 6067012 w 9941741"/>
                        <a:gd name="connsiteY33" fmla="*/ 2336291 h 2709906"/>
                        <a:gd name="connsiteX34" fmla="*/ 6067012 w 9941741"/>
                        <a:gd name="connsiteY34" fmla="*/ 2316970 h 2709906"/>
                        <a:gd name="connsiteX35" fmla="*/ 6057325 w 9941741"/>
                        <a:gd name="connsiteY35" fmla="*/ 2316970 h 2709906"/>
                        <a:gd name="connsiteX36" fmla="*/ 6057325 w 9941741"/>
                        <a:gd name="connsiteY36" fmla="*/ 2306181 h 2709906"/>
                        <a:gd name="connsiteX37" fmla="*/ 5886531 w 9941741"/>
                        <a:gd name="connsiteY37" fmla="*/ 2306181 h 2709906"/>
                        <a:gd name="connsiteX38" fmla="*/ 5886531 w 9941741"/>
                        <a:gd name="connsiteY38" fmla="*/ 2295141 h 2709906"/>
                        <a:gd name="connsiteX39" fmla="*/ 5822292 w 9941741"/>
                        <a:gd name="connsiteY39" fmla="*/ 2295141 h 2709906"/>
                        <a:gd name="connsiteX40" fmla="*/ 5822292 w 9941741"/>
                        <a:gd name="connsiteY40" fmla="*/ 2282846 h 2709906"/>
                        <a:gd name="connsiteX41" fmla="*/ 5771309 w 9941741"/>
                        <a:gd name="connsiteY41" fmla="*/ 2282846 h 2709906"/>
                        <a:gd name="connsiteX42" fmla="*/ 5771309 w 9941741"/>
                        <a:gd name="connsiteY42" fmla="*/ 2267038 h 2709906"/>
                        <a:gd name="connsiteX43" fmla="*/ 5395817 w 9941741"/>
                        <a:gd name="connsiteY43" fmla="*/ 2267038 h 2709906"/>
                        <a:gd name="connsiteX44" fmla="*/ 5395817 w 9941741"/>
                        <a:gd name="connsiteY44" fmla="*/ 2232662 h 2709906"/>
                        <a:gd name="connsiteX45" fmla="*/ 5065190 w 9941741"/>
                        <a:gd name="connsiteY45" fmla="*/ 2232662 h 2709906"/>
                        <a:gd name="connsiteX46" fmla="*/ 5065190 w 9941741"/>
                        <a:gd name="connsiteY46" fmla="*/ 2198287 h 2709906"/>
                        <a:gd name="connsiteX47" fmla="*/ 4951498 w 9941741"/>
                        <a:gd name="connsiteY47" fmla="*/ 2198287 h 2709906"/>
                        <a:gd name="connsiteX48" fmla="*/ 4951498 w 9941741"/>
                        <a:gd name="connsiteY48" fmla="*/ 2177711 h 2709906"/>
                        <a:gd name="connsiteX49" fmla="*/ 4916574 w 9941741"/>
                        <a:gd name="connsiteY49" fmla="*/ 2177711 h 2709906"/>
                        <a:gd name="connsiteX50" fmla="*/ 4916574 w 9941741"/>
                        <a:gd name="connsiteY50" fmla="*/ 2154376 h 2709906"/>
                        <a:gd name="connsiteX51" fmla="*/ 4888023 w 9941741"/>
                        <a:gd name="connsiteY51" fmla="*/ 2154376 h 2709906"/>
                        <a:gd name="connsiteX52" fmla="*/ 4888023 w 9941741"/>
                        <a:gd name="connsiteY52" fmla="*/ 2133801 h 2709906"/>
                        <a:gd name="connsiteX53" fmla="*/ 4866355 w 9941741"/>
                        <a:gd name="connsiteY53" fmla="*/ 2133801 h 2709906"/>
                        <a:gd name="connsiteX54" fmla="*/ 4866355 w 9941741"/>
                        <a:gd name="connsiteY54" fmla="*/ 2119248 h 2709906"/>
                        <a:gd name="connsiteX55" fmla="*/ 4831432 w 9941741"/>
                        <a:gd name="connsiteY55" fmla="*/ 2119248 h 2709906"/>
                        <a:gd name="connsiteX56" fmla="*/ 4831432 w 9941741"/>
                        <a:gd name="connsiteY56" fmla="*/ 2106200 h 2709906"/>
                        <a:gd name="connsiteX57" fmla="*/ 4732524 w 9941741"/>
                        <a:gd name="connsiteY57" fmla="*/ 2106200 h 2709906"/>
                        <a:gd name="connsiteX58" fmla="*/ 4732524 w 9941741"/>
                        <a:gd name="connsiteY58" fmla="*/ 2093152 h 2709906"/>
                        <a:gd name="connsiteX59" fmla="*/ 4722073 w 9941741"/>
                        <a:gd name="connsiteY59" fmla="*/ 2093152 h 2709906"/>
                        <a:gd name="connsiteX60" fmla="*/ 4722073 w 9941741"/>
                        <a:gd name="connsiteY60" fmla="*/ 2082112 h 2709906"/>
                        <a:gd name="connsiteX61" fmla="*/ 4581104 w 9941741"/>
                        <a:gd name="connsiteY61" fmla="*/ 2082112 h 2709906"/>
                        <a:gd name="connsiteX62" fmla="*/ 4581104 w 9941741"/>
                        <a:gd name="connsiteY62" fmla="*/ 2069064 h 2709906"/>
                        <a:gd name="connsiteX63" fmla="*/ 4523748 w 9941741"/>
                        <a:gd name="connsiteY63" fmla="*/ 2069064 h 2709906"/>
                        <a:gd name="connsiteX64" fmla="*/ 4523748 w 9941741"/>
                        <a:gd name="connsiteY64" fmla="*/ 2056016 h 2709906"/>
                        <a:gd name="connsiteX65" fmla="*/ 4496726 w 9941741"/>
                        <a:gd name="connsiteY65" fmla="*/ 2056016 h 2709906"/>
                        <a:gd name="connsiteX66" fmla="*/ 4496726 w 9941741"/>
                        <a:gd name="connsiteY66" fmla="*/ 2044474 h 2709906"/>
                        <a:gd name="connsiteX67" fmla="*/ 4479137 w 9941741"/>
                        <a:gd name="connsiteY67" fmla="*/ 2044474 h 2709906"/>
                        <a:gd name="connsiteX68" fmla="*/ 4479137 w 9941741"/>
                        <a:gd name="connsiteY68" fmla="*/ 2036947 h 2709906"/>
                        <a:gd name="connsiteX69" fmla="*/ 4469450 w 9941741"/>
                        <a:gd name="connsiteY69" fmla="*/ 2036947 h 2709906"/>
                        <a:gd name="connsiteX70" fmla="*/ 4469450 w 9941741"/>
                        <a:gd name="connsiteY70" fmla="*/ 2024652 h 2709906"/>
                        <a:gd name="connsiteX71" fmla="*/ 4460273 w 9941741"/>
                        <a:gd name="connsiteY71" fmla="*/ 2024652 h 2709906"/>
                        <a:gd name="connsiteX72" fmla="*/ 4460273 w 9941741"/>
                        <a:gd name="connsiteY72" fmla="*/ 2010851 h 2709906"/>
                        <a:gd name="connsiteX73" fmla="*/ 4432488 w 9941741"/>
                        <a:gd name="connsiteY73" fmla="*/ 2010851 h 2709906"/>
                        <a:gd name="connsiteX74" fmla="*/ 4432488 w 9941741"/>
                        <a:gd name="connsiteY74" fmla="*/ 2003324 h 2709906"/>
                        <a:gd name="connsiteX75" fmla="*/ 4424840 w 9941741"/>
                        <a:gd name="connsiteY75" fmla="*/ 2003324 h 2709906"/>
                        <a:gd name="connsiteX76" fmla="*/ 4424840 w 9941741"/>
                        <a:gd name="connsiteY76" fmla="*/ 1987516 h 2709906"/>
                        <a:gd name="connsiteX77" fmla="*/ 4389917 w 9941741"/>
                        <a:gd name="connsiteY77" fmla="*/ 1987516 h 2709906"/>
                        <a:gd name="connsiteX78" fmla="*/ 4389917 w 9941741"/>
                        <a:gd name="connsiteY78" fmla="*/ 1974468 h 2709906"/>
                        <a:gd name="connsiteX79" fmla="*/ 4372327 w 9941741"/>
                        <a:gd name="connsiteY79" fmla="*/ 1974468 h 2709906"/>
                        <a:gd name="connsiteX80" fmla="*/ 4372327 w 9941741"/>
                        <a:gd name="connsiteY80" fmla="*/ 1967443 h 2709906"/>
                        <a:gd name="connsiteX81" fmla="*/ 4300441 w 9941741"/>
                        <a:gd name="connsiteY81" fmla="*/ 1967443 h 2709906"/>
                        <a:gd name="connsiteX82" fmla="*/ 4300441 w 9941741"/>
                        <a:gd name="connsiteY82" fmla="*/ 1953140 h 2709906"/>
                        <a:gd name="connsiteX83" fmla="*/ 4242065 w 9941741"/>
                        <a:gd name="connsiteY83" fmla="*/ 1953140 h 2709906"/>
                        <a:gd name="connsiteX84" fmla="*/ 4242065 w 9941741"/>
                        <a:gd name="connsiteY84" fmla="*/ 1941347 h 2709906"/>
                        <a:gd name="connsiteX85" fmla="*/ 4234927 w 9941741"/>
                        <a:gd name="connsiteY85" fmla="*/ 1941347 h 2709906"/>
                        <a:gd name="connsiteX86" fmla="*/ 4234927 w 9941741"/>
                        <a:gd name="connsiteY86" fmla="*/ 1932565 h 2709906"/>
                        <a:gd name="connsiteX87" fmla="*/ 4214024 w 9941741"/>
                        <a:gd name="connsiteY87" fmla="*/ 1932565 h 2709906"/>
                        <a:gd name="connsiteX88" fmla="*/ 4214024 w 9941741"/>
                        <a:gd name="connsiteY88" fmla="*/ 1918765 h 2709906"/>
                        <a:gd name="connsiteX89" fmla="*/ 4085801 w 9941741"/>
                        <a:gd name="connsiteY89" fmla="*/ 1918765 h 2709906"/>
                        <a:gd name="connsiteX90" fmla="*/ 4085801 w 9941741"/>
                        <a:gd name="connsiteY90" fmla="*/ 1878869 h 2709906"/>
                        <a:gd name="connsiteX91" fmla="*/ 3946872 w 9941741"/>
                        <a:gd name="connsiteY91" fmla="*/ 1878869 h 2709906"/>
                        <a:gd name="connsiteX92" fmla="*/ 3946872 w 9941741"/>
                        <a:gd name="connsiteY92" fmla="*/ 1873349 h 2709906"/>
                        <a:gd name="connsiteX93" fmla="*/ 3937695 w 9941741"/>
                        <a:gd name="connsiteY93" fmla="*/ 1873349 h 2709906"/>
                        <a:gd name="connsiteX94" fmla="*/ 3937695 w 9941741"/>
                        <a:gd name="connsiteY94" fmla="*/ 1861054 h 2709906"/>
                        <a:gd name="connsiteX95" fmla="*/ 3925968 w 9941741"/>
                        <a:gd name="connsiteY95" fmla="*/ 1861054 h 2709906"/>
                        <a:gd name="connsiteX96" fmla="*/ 3925968 w 9941741"/>
                        <a:gd name="connsiteY96" fmla="*/ 1835711 h 2709906"/>
                        <a:gd name="connsiteX97" fmla="*/ 3879064 w 9941741"/>
                        <a:gd name="connsiteY97" fmla="*/ 1835711 h 2709906"/>
                        <a:gd name="connsiteX98" fmla="*/ 3879064 w 9941741"/>
                        <a:gd name="connsiteY98" fmla="*/ 1821911 h 2709906"/>
                        <a:gd name="connsiteX99" fmla="*/ 3834453 w 9941741"/>
                        <a:gd name="connsiteY99" fmla="*/ 1821911 h 2709906"/>
                        <a:gd name="connsiteX100" fmla="*/ 3834453 w 9941741"/>
                        <a:gd name="connsiteY100" fmla="*/ 1812376 h 2709906"/>
                        <a:gd name="connsiteX101" fmla="*/ 3739624 w 9941741"/>
                        <a:gd name="connsiteY101" fmla="*/ 1812376 h 2709906"/>
                        <a:gd name="connsiteX102" fmla="*/ 3739624 w 9941741"/>
                        <a:gd name="connsiteY102" fmla="*/ 1789040 h 2709906"/>
                        <a:gd name="connsiteX103" fmla="*/ 3670542 w 9941741"/>
                        <a:gd name="connsiteY103" fmla="*/ 1789040 h 2709906"/>
                        <a:gd name="connsiteX104" fmla="*/ 3670542 w 9941741"/>
                        <a:gd name="connsiteY104" fmla="*/ 1777247 h 2709906"/>
                        <a:gd name="connsiteX105" fmla="*/ 3644031 w 9941741"/>
                        <a:gd name="connsiteY105" fmla="*/ 1777247 h 2709906"/>
                        <a:gd name="connsiteX106" fmla="*/ 3644031 w 9941741"/>
                        <a:gd name="connsiteY106" fmla="*/ 1764952 h 2709906"/>
                        <a:gd name="connsiteX107" fmla="*/ 3624402 w 9941741"/>
                        <a:gd name="connsiteY107" fmla="*/ 1764952 h 2709906"/>
                        <a:gd name="connsiteX108" fmla="*/ 3624402 w 9941741"/>
                        <a:gd name="connsiteY108" fmla="*/ 1751905 h 2709906"/>
                        <a:gd name="connsiteX109" fmla="*/ 3601460 w 9941741"/>
                        <a:gd name="connsiteY109" fmla="*/ 1751905 h 2709906"/>
                        <a:gd name="connsiteX110" fmla="*/ 3601460 w 9941741"/>
                        <a:gd name="connsiteY110" fmla="*/ 1738104 h 2709906"/>
                        <a:gd name="connsiteX111" fmla="*/ 3525495 w 9941741"/>
                        <a:gd name="connsiteY111" fmla="*/ 1738104 h 2709906"/>
                        <a:gd name="connsiteX112" fmla="*/ 3525495 w 9941741"/>
                        <a:gd name="connsiteY112" fmla="*/ 1714769 h 2709906"/>
                        <a:gd name="connsiteX113" fmla="*/ 3517082 w 9941741"/>
                        <a:gd name="connsiteY113" fmla="*/ 1714769 h 2709906"/>
                        <a:gd name="connsiteX114" fmla="*/ 3517082 w 9941741"/>
                        <a:gd name="connsiteY114" fmla="*/ 1705234 h 2709906"/>
                        <a:gd name="connsiteX115" fmla="*/ 3504591 w 9941741"/>
                        <a:gd name="connsiteY115" fmla="*/ 1705234 h 2709906"/>
                        <a:gd name="connsiteX116" fmla="*/ 3504591 w 9941741"/>
                        <a:gd name="connsiteY116" fmla="*/ 1680393 h 2709906"/>
                        <a:gd name="connsiteX117" fmla="*/ 3468903 w 9941741"/>
                        <a:gd name="connsiteY117" fmla="*/ 1680393 h 2709906"/>
                        <a:gd name="connsiteX118" fmla="*/ 3468903 w 9941741"/>
                        <a:gd name="connsiteY118" fmla="*/ 1668098 h 2709906"/>
                        <a:gd name="connsiteX119" fmla="*/ 3382487 w 9941741"/>
                        <a:gd name="connsiteY119" fmla="*/ 1668098 h 2709906"/>
                        <a:gd name="connsiteX120" fmla="*/ 3382487 w 9941741"/>
                        <a:gd name="connsiteY120" fmla="*/ 1648778 h 2709906"/>
                        <a:gd name="connsiteX121" fmla="*/ 3361583 w 9941741"/>
                        <a:gd name="connsiteY121" fmla="*/ 1648778 h 2709906"/>
                        <a:gd name="connsiteX122" fmla="*/ 3361583 w 9941741"/>
                        <a:gd name="connsiteY122" fmla="*/ 1635730 h 2709906"/>
                        <a:gd name="connsiteX123" fmla="*/ 3353681 w 9941741"/>
                        <a:gd name="connsiteY123" fmla="*/ 1635730 h 2709906"/>
                        <a:gd name="connsiteX124" fmla="*/ 3353681 w 9941741"/>
                        <a:gd name="connsiteY124" fmla="*/ 1626195 h 2709906"/>
                        <a:gd name="connsiteX125" fmla="*/ 3266500 w 9941741"/>
                        <a:gd name="connsiteY125" fmla="*/ 1626195 h 2709906"/>
                        <a:gd name="connsiteX126" fmla="*/ 3266500 w 9941741"/>
                        <a:gd name="connsiteY126" fmla="*/ 1610387 h 2709906"/>
                        <a:gd name="connsiteX127" fmla="*/ 3170396 w 9941741"/>
                        <a:gd name="connsiteY127" fmla="*/ 1610387 h 2709906"/>
                        <a:gd name="connsiteX128" fmla="*/ 3170396 w 9941741"/>
                        <a:gd name="connsiteY128" fmla="*/ 1590565 h 2709906"/>
                        <a:gd name="connsiteX129" fmla="*/ 3129864 w 9941741"/>
                        <a:gd name="connsiteY129" fmla="*/ 1590565 h 2709906"/>
                        <a:gd name="connsiteX130" fmla="*/ 3129864 w 9941741"/>
                        <a:gd name="connsiteY130" fmla="*/ 1568484 h 2709906"/>
                        <a:gd name="connsiteX131" fmla="*/ 3077607 w 9941741"/>
                        <a:gd name="connsiteY131" fmla="*/ 1568484 h 2709906"/>
                        <a:gd name="connsiteX132" fmla="*/ 3077607 w 9941741"/>
                        <a:gd name="connsiteY132" fmla="*/ 1555436 h 2709906"/>
                        <a:gd name="connsiteX133" fmla="*/ 3043958 w 9941741"/>
                        <a:gd name="connsiteY133" fmla="*/ 1555436 h 2709906"/>
                        <a:gd name="connsiteX134" fmla="*/ 3043958 w 9941741"/>
                        <a:gd name="connsiteY134" fmla="*/ 1543141 h 2709906"/>
                        <a:gd name="connsiteX135" fmla="*/ 3029427 w 9941741"/>
                        <a:gd name="connsiteY135" fmla="*/ 1543141 h 2709906"/>
                        <a:gd name="connsiteX136" fmla="*/ 3029427 w 9941741"/>
                        <a:gd name="connsiteY136" fmla="*/ 1534861 h 2709906"/>
                        <a:gd name="connsiteX137" fmla="*/ 2941481 w 9941741"/>
                        <a:gd name="connsiteY137" fmla="*/ 1534861 h 2709906"/>
                        <a:gd name="connsiteX138" fmla="*/ 2941481 w 9941741"/>
                        <a:gd name="connsiteY138" fmla="*/ 1521061 h 2709906"/>
                        <a:gd name="connsiteX139" fmla="*/ 2924657 w 9941741"/>
                        <a:gd name="connsiteY139" fmla="*/ 1521061 h 2709906"/>
                        <a:gd name="connsiteX140" fmla="*/ 2924657 w 9941741"/>
                        <a:gd name="connsiteY140" fmla="*/ 1509518 h 2709906"/>
                        <a:gd name="connsiteX141" fmla="*/ 2916244 w 9941741"/>
                        <a:gd name="connsiteY141" fmla="*/ 1509518 h 2709906"/>
                        <a:gd name="connsiteX142" fmla="*/ 2916244 w 9941741"/>
                        <a:gd name="connsiteY142" fmla="*/ 1499231 h 2709906"/>
                        <a:gd name="connsiteX143" fmla="*/ 2905793 w 9941741"/>
                        <a:gd name="connsiteY143" fmla="*/ 1499231 h 2709906"/>
                        <a:gd name="connsiteX144" fmla="*/ 2905793 w 9941741"/>
                        <a:gd name="connsiteY144" fmla="*/ 1483423 h 2709906"/>
                        <a:gd name="connsiteX145" fmla="*/ 2895341 w 9941741"/>
                        <a:gd name="connsiteY145" fmla="*/ 1483423 h 2709906"/>
                        <a:gd name="connsiteX146" fmla="*/ 2895341 w 9941741"/>
                        <a:gd name="connsiteY146" fmla="*/ 1470375 h 2709906"/>
                        <a:gd name="connsiteX147" fmla="*/ 2839005 w 9941741"/>
                        <a:gd name="connsiteY147" fmla="*/ 1470375 h 2709906"/>
                        <a:gd name="connsiteX148" fmla="*/ 2839005 w 9941741"/>
                        <a:gd name="connsiteY148" fmla="*/ 1461342 h 2709906"/>
                        <a:gd name="connsiteX149" fmla="*/ 2827024 w 9941741"/>
                        <a:gd name="connsiteY149" fmla="*/ 1461342 h 2709906"/>
                        <a:gd name="connsiteX150" fmla="*/ 2827024 w 9941741"/>
                        <a:gd name="connsiteY150" fmla="*/ 1447040 h 2709906"/>
                        <a:gd name="connsiteX151" fmla="*/ 2757941 w 9941741"/>
                        <a:gd name="connsiteY151" fmla="*/ 1447040 h 2709906"/>
                        <a:gd name="connsiteX152" fmla="*/ 2757941 w 9941741"/>
                        <a:gd name="connsiteY152" fmla="*/ 1413919 h 2709906"/>
                        <a:gd name="connsiteX153" fmla="*/ 2704154 w 9941741"/>
                        <a:gd name="connsiteY153" fmla="*/ 1413919 h 2709906"/>
                        <a:gd name="connsiteX154" fmla="*/ 2704154 w 9941741"/>
                        <a:gd name="connsiteY154" fmla="*/ 1403631 h 2709906"/>
                        <a:gd name="connsiteX155" fmla="*/ 2689624 w 9941741"/>
                        <a:gd name="connsiteY155" fmla="*/ 1403631 h 2709906"/>
                        <a:gd name="connsiteX156" fmla="*/ 2689624 w 9941741"/>
                        <a:gd name="connsiteY156" fmla="*/ 1379794 h 2709906"/>
                        <a:gd name="connsiteX157" fmla="*/ 2657504 w 9941741"/>
                        <a:gd name="connsiteY157" fmla="*/ 1379794 h 2709906"/>
                        <a:gd name="connsiteX158" fmla="*/ 2657504 w 9941741"/>
                        <a:gd name="connsiteY158" fmla="*/ 1368754 h 2709906"/>
                        <a:gd name="connsiteX159" fmla="*/ 2621306 w 9941741"/>
                        <a:gd name="connsiteY159" fmla="*/ 1368754 h 2709906"/>
                        <a:gd name="connsiteX160" fmla="*/ 2621306 w 9941741"/>
                        <a:gd name="connsiteY160" fmla="*/ 1358466 h 2709906"/>
                        <a:gd name="connsiteX161" fmla="*/ 2553498 w 9941741"/>
                        <a:gd name="connsiteY161" fmla="*/ 1358466 h 2709906"/>
                        <a:gd name="connsiteX162" fmla="*/ 2553498 w 9941741"/>
                        <a:gd name="connsiteY162" fmla="*/ 1332371 h 2709906"/>
                        <a:gd name="connsiteX163" fmla="*/ 2537439 w 9941741"/>
                        <a:gd name="connsiteY163" fmla="*/ 1332371 h 2709906"/>
                        <a:gd name="connsiteX164" fmla="*/ 2537439 w 9941741"/>
                        <a:gd name="connsiteY164" fmla="*/ 1313050 h 2709906"/>
                        <a:gd name="connsiteX165" fmla="*/ 2518065 w 9941741"/>
                        <a:gd name="connsiteY165" fmla="*/ 1313050 h 2709906"/>
                        <a:gd name="connsiteX166" fmla="*/ 2518065 w 9941741"/>
                        <a:gd name="connsiteY166" fmla="*/ 1294482 h 2709906"/>
                        <a:gd name="connsiteX167" fmla="*/ 2455100 w 9941741"/>
                        <a:gd name="connsiteY167" fmla="*/ 1294482 h 2709906"/>
                        <a:gd name="connsiteX168" fmla="*/ 2455100 w 9941741"/>
                        <a:gd name="connsiteY168" fmla="*/ 1286955 h 2709906"/>
                        <a:gd name="connsiteX169" fmla="*/ 2427315 w 9941741"/>
                        <a:gd name="connsiteY169" fmla="*/ 1286955 h 2709906"/>
                        <a:gd name="connsiteX170" fmla="*/ 2427315 w 9941741"/>
                        <a:gd name="connsiteY170" fmla="*/ 1271147 h 2709906"/>
                        <a:gd name="connsiteX171" fmla="*/ 2383979 w 9941741"/>
                        <a:gd name="connsiteY171" fmla="*/ 1271147 h 2709906"/>
                        <a:gd name="connsiteX172" fmla="*/ 2383979 w 9941741"/>
                        <a:gd name="connsiteY172" fmla="*/ 1266380 h 2709906"/>
                        <a:gd name="connsiteX173" fmla="*/ 2371488 w 9941741"/>
                        <a:gd name="connsiteY173" fmla="*/ 1266380 h 2709906"/>
                        <a:gd name="connsiteX174" fmla="*/ 2371488 w 9941741"/>
                        <a:gd name="connsiteY174" fmla="*/ 1252077 h 2709906"/>
                        <a:gd name="connsiteX175" fmla="*/ 2355428 w 9941741"/>
                        <a:gd name="connsiteY175" fmla="*/ 1252077 h 2709906"/>
                        <a:gd name="connsiteX176" fmla="*/ 2355428 w 9941741"/>
                        <a:gd name="connsiteY176" fmla="*/ 1239532 h 2709906"/>
                        <a:gd name="connsiteX177" fmla="*/ 2322034 w 9941741"/>
                        <a:gd name="connsiteY177" fmla="*/ 1239532 h 2709906"/>
                        <a:gd name="connsiteX178" fmla="*/ 2322034 w 9941741"/>
                        <a:gd name="connsiteY178" fmla="*/ 1230749 h 2709906"/>
                        <a:gd name="connsiteX179" fmla="*/ 2308014 w 9941741"/>
                        <a:gd name="connsiteY179" fmla="*/ 1230749 h 2709906"/>
                        <a:gd name="connsiteX180" fmla="*/ 2308014 w 9941741"/>
                        <a:gd name="connsiteY180" fmla="*/ 1214942 h 2709906"/>
                        <a:gd name="connsiteX181" fmla="*/ 2298327 w 9941741"/>
                        <a:gd name="connsiteY181" fmla="*/ 1214942 h 2709906"/>
                        <a:gd name="connsiteX182" fmla="*/ 2298327 w 9941741"/>
                        <a:gd name="connsiteY182" fmla="*/ 1201894 h 2709906"/>
                        <a:gd name="connsiteX183" fmla="*/ 2271816 w 9941741"/>
                        <a:gd name="connsiteY183" fmla="*/ 1201894 h 2709906"/>
                        <a:gd name="connsiteX184" fmla="*/ 2271816 w 9941741"/>
                        <a:gd name="connsiteY184" fmla="*/ 1188846 h 2709906"/>
                        <a:gd name="connsiteX185" fmla="*/ 2241735 w 9941741"/>
                        <a:gd name="connsiteY185" fmla="*/ 1188846 h 2709906"/>
                        <a:gd name="connsiteX186" fmla="*/ 2241735 w 9941741"/>
                        <a:gd name="connsiteY186" fmla="*/ 1167518 h 2709906"/>
                        <a:gd name="connsiteX187" fmla="*/ 2226950 w 9941741"/>
                        <a:gd name="connsiteY187" fmla="*/ 1167518 h 2709906"/>
                        <a:gd name="connsiteX188" fmla="*/ 2226950 w 9941741"/>
                        <a:gd name="connsiteY188" fmla="*/ 1156478 h 2709906"/>
                        <a:gd name="connsiteX189" fmla="*/ 2216499 w 9941741"/>
                        <a:gd name="connsiteY189" fmla="*/ 1156478 h 2709906"/>
                        <a:gd name="connsiteX190" fmla="*/ 2216499 w 9941741"/>
                        <a:gd name="connsiteY190" fmla="*/ 1142677 h 2709906"/>
                        <a:gd name="connsiteX191" fmla="*/ 2206047 w 9941741"/>
                        <a:gd name="connsiteY191" fmla="*/ 1142677 h 2709906"/>
                        <a:gd name="connsiteX192" fmla="*/ 2206047 w 9941741"/>
                        <a:gd name="connsiteY192" fmla="*/ 1130382 h 2709906"/>
                        <a:gd name="connsiteX193" fmla="*/ 2184379 w 9941741"/>
                        <a:gd name="connsiteY193" fmla="*/ 1130382 h 2709906"/>
                        <a:gd name="connsiteX194" fmla="*/ 2184379 w 9941741"/>
                        <a:gd name="connsiteY194" fmla="*/ 1072671 h 2709906"/>
                        <a:gd name="connsiteX195" fmla="*/ 2157868 w 9941741"/>
                        <a:gd name="connsiteY195" fmla="*/ 1072671 h 2709906"/>
                        <a:gd name="connsiteX196" fmla="*/ 2157868 w 9941741"/>
                        <a:gd name="connsiteY196" fmla="*/ 1052849 h 2709906"/>
                        <a:gd name="connsiteX197" fmla="*/ 2148946 w 9941741"/>
                        <a:gd name="connsiteY197" fmla="*/ 1052849 h 2709906"/>
                        <a:gd name="connsiteX198" fmla="*/ 2148946 w 9941741"/>
                        <a:gd name="connsiteY198" fmla="*/ 1039801 h 2709906"/>
                        <a:gd name="connsiteX199" fmla="*/ 2131357 w 9941741"/>
                        <a:gd name="connsiteY199" fmla="*/ 1039801 h 2709906"/>
                        <a:gd name="connsiteX200" fmla="*/ 2131357 w 9941741"/>
                        <a:gd name="connsiteY200" fmla="*/ 1030768 h 2709906"/>
                        <a:gd name="connsiteX201" fmla="*/ 2122435 w 9941741"/>
                        <a:gd name="connsiteY201" fmla="*/ 1030768 h 2709906"/>
                        <a:gd name="connsiteX202" fmla="*/ 2122435 w 9941741"/>
                        <a:gd name="connsiteY202" fmla="*/ 1021233 h 2709906"/>
                        <a:gd name="connsiteX203" fmla="*/ 2101531 w 9941741"/>
                        <a:gd name="connsiteY203" fmla="*/ 1021233 h 2709906"/>
                        <a:gd name="connsiteX204" fmla="*/ 2101531 w 9941741"/>
                        <a:gd name="connsiteY204" fmla="*/ 1007935 h 2709906"/>
                        <a:gd name="connsiteX205" fmla="*/ 2095923 w 9941741"/>
                        <a:gd name="connsiteY205" fmla="*/ 1007935 h 2709906"/>
                        <a:gd name="connsiteX206" fmla="*/ 2095923 w 9941741"/>
                        <a:gd name="connsiteY206" fmla="*/ 995138 h 2709906"/>
                        <a:gd name="connsiteX207" fmla="*/ 2088276 w 9941741"/>
                        <a:gd name="connsiteY207" fmla="*/ 995138 h 2709906"/>
                        <a:gd name="connsiteX208" fmla="*/ 2088276 w 9941741"/>
                        <a:gd name="connsiteY208" fmla="*/ 983345 h 2709906"/>
                        <a:gd name="connsiteX209" fmla="*/ 2078334 w 9941741"/>
                        <a:gd name="connsiteY209" fmla="*/ 983345 h 2709906"/>
                        <a:gd name="connsiteX210" fmla="*/ 2078334 w 9941741"/>
                        <a:gd name="connsiteY210" fmla="*/ 969795 h 2709906"/>
                        <a:gd name="connsiteX211" fmla="*/ 2050548 w 9941741"/>
                        <a:gd name="connsiteY211" fmla="*/ 969795 h 2709906"/>
                        <a:gd name="connsiteX212" fmla="*/ 2050548 w 9941741"/>
                        <a:gd name="connsiteY212" fmla="*/ 938682 h 2709906"/>
                        <a:gd name="connsiteX213" fmla="*/ 2012056 w 9941741"/>
                        <a:gd name="connsiteY213" fmla="*/ 938682 h 2709906"/>
                        <a:gd name="connsiteX214" fmla="*/ 2012056 w 9941741"/>
                        <a:gd name="connsiteY214" fmla="*/ 917605 h 2709906"/>
                        <a:gd name="connsiteX215" fmla="*/ 1976622 w 9941741"/>
                        <a:gd name="connsiteY215" fmla="*/ 917605 h 2709906"/>
                        <a:gd name="connsiteX216" fmla="*/ 1976622 w 9941741"/>
                        <a:gd name="connsiteY216" fmla="*/ 897531 h 2709906"/>
                        <a:gd name="connsiteX217" fmla="*/ 1900402 w 9941741"/>
                        <a:gd name="connsiteY217" fmla="*/ 897531 h 2709906"/>
                        <a:gd name="connsiteX218" fmla="*/ 1900402 w 9941741"/>
                        <a:gd name="connsiteY218" fmla="*/ 872189 h 2709906"/>
                        <a:gd name="connsiteX219" fmla="*/ 1844831 w 9941741"/>
                        <a:gd name="connsiteY219" fmla="*/ 872189 h 2709906"/>
                        <a:gd name="connsiteX220" fmla="*/ 1844831 w 9941741"/>
                        <a:gd name="connsiteY220" fmla="*/ 860395 h 2709906"/>
                        <a:gd name="connsiteX221" fmla="*/ 1799455 w 9941741"/>
                        <a:gd name="connsiteY221" fmla="*/ 860395 h 2709906"/>
                        <a:gd name="connsiteX222" fmla="*/ 1799455 w 9941741"/>
                        <a:gd name="connsiteY222" fmla="*/ 837813 h 2709906"/>
                        <a:gd name="connsiteX223" fmla="*/ 1764532 w 9941741"/>
                        <a:gd name="connsiteY223" fmla="*/ 837813 h 2709906"/>
                        <a:gd name="connsiteX224" fmla="*/ 1764532 w 9941741"/>
                        <a:gd name="connsiteY224" fmla="*/ 793150 h 2709906"/>
                        <a:gd name="connsiteX225" fmla="*/ 1731648 w 9941741"/>
                        <a:gd name="connsiteY225" fmla="*/ 793150 h 2709906"/>
                        <a:gd name="connsiteX226" fmla="*/ 1731648 w 9941741"/>
                        <a:gd name="connsiteY226" fmla="*/ 769062 h 2709906"/>
                        <a:gd name="connsiteX227" fmla="*/ 1719157 w 9941741"/>
                        <a:gd name="connsiteY227" fmla="*/ 769062 h 2709906"/>
                        <a:gd name="connsiteX228" fmla="*/ 1719157 w 9941741"/>
                        <a:gd name="connsiteY228" fmla="*/ 736191 h 2709906"/>
                        <a:gd name="connsiteX229" fmla="*/ 1691116 w 9941741"/>
                        <a:gd name="connsiteY229" fmla="*/ 736191 h 2709906"/>
                        <a:gd name="connsiteX230" fmla="*/ 1691116 w 9941741"/>
                        <a:gd name="connsiteY230" fmla="*/ 729417 h 2709906"/>
                        <a:gd name="connsiteX231" fmla="*/ 1681429 w 9941741"/>
                        <a:gd name="connsiteY231" fmla="*/ 729417 h 2709906"/>
                        <a:gd name="connsiteX232" fmla="*/ 1681429 w 9941741"/>
                        <a:gd name="connsiteY232" fmla="*/ 710849 h 2709906"/>
                        <a:gd name="connsiteX233" fmla="*/ 1640897 w 9941741"/>
                        <a:gd name="connsiteY233" fmla="*/ 710849 h 2709906"/>
                        <a:gd name="connsiteX234" fmla="*/ 1640897 w 9941741"/>
                        <a:gd name="connsiteY234" fmla="*/ 697801 h 2709906"/>
                        <a:gd name="connsiteX235" fmla="*/ 1571815 w 9941741"/>
                        <a:gd name="connsiteY235" fmla="*/ 697801 h 2709906"/>
                        <a:gd name="connsiteX236" fmla="*/ 1571815 w 9941741"/>
                        <a:gd name="connsiteY236" fmla="*/ 629050 h 2709906"/>
                        <a:gd name="connsiteX237" fmla="*/ 1515988 w 9941741"/>
                        <a:gd name="connsiteY237" fmla="*/ 629050 h 2709906"/>
                        <a:gd name="connsiteX238" fmla="*/ 1515988 w 9941741"/>
                        <a:gd name="connsiteY238" fmla="*/ 609227 h 2709906"/>
                        <a:gd name="connsiteX239" fmla="*/ 1503497 w 9941741"/>
                        <a:gd name="connsiteY239" fmla="*/ 609227 h 2709906"/>
                        <a:gd name="connsiteX240" fmla="*/ 1503497 w 9941741"/>
                        <a:gd name="connsiteY240" fmla="*/ 594172 h 2709906"/>
                        <a:gd name="connsiteX241" fmla="*/ 1493046 w 9941741"/>
                        <a:gd name="connsiteY241" fmla="*/ 594172 h 2709906"/>
                        <a:gd name="connsiteX242" fmla="*/ 1493046 w 9941741"/>
                        <a:gd name="connsiteY242" fmla="*/ 584386 h 2709906"/>
                        <a:gd name="connsiteX243" fmla="*/ 1481320 w 9941741"/>
                        <a:gd name="connsiteY243" fmla="*/ 584386 h 2709906"/>
                        <a:gd name="connsiteX244" fmla="*/ 1481320 w 9941741"/>
                        <a:gd name="connsiteY244" fmla="*/ 571339 h 2709906"/>
                        <a:gd name="connsiteX245" fmla="*/ 1452514 w 9941741"/>
                        <a:gd name="connsiteY245" fmla="*/ 571339 h 2709906"/>
                        <a:gd name="connsiteX246" fmla="*/ 1452514 w 9941741"/>
                        <a:gd name="connsiteY246" fmla="*/ 564564 h 2709906"/>
                        <a:gd name="connsiteX247" fmla="*/ 1442062 w 9941741"/>
                        <a:gd name="connsiteY247" fmla="*/ 564564 h 2709906"/>
                        <a:gd name="connsiteX248" fmla="*/ 1442062 w 9941741"/>
                        <a:gd name="connsiteY248" fmla="*/ 549509 h 2709906"/>
                        <a:gd name="connsiteX249" fmla="*/ 1420395 w 9941741"/>
                        <a:gd name="connsiteY249" fmla="*/ 549509 h 2709906"/>
                        <a:gd name="connsiteX250" fmla="*/ 1420395 w 9941741"/>
                        <a:gd name="connsiteY250" fmla="*/ 537716 h 2709906"/>
                        <a:gd name="connsiteX251" fmla="*/ 1389040 w 9941741"/>
                        <a:gd name="connsiteY251" fmla="*/ 537716 h 2709906"/>
                        <a:gd name="connsiteX252" fmla="*/ 1389040 w 9941741"/>
                        <a:gd name="connsiteY252" fmla="*/ 478750 h 2709906"/>
                        <a:gd name="connsiteX253" fmla="*/ 1303388 w 9941741"/>
                        <a:gd name="connsiteY253" fmla="*/ 478750 h 2709906"/>
                        <a:gd name="connsiteX254" fmla="*/ 1303388 w 9941741"/>
                        <a:gd name="connsiteY254" fmla="*/ 457422 h 2709906"/>
                        <a:gd name="connsiteX255" fmla="*/ 1286563 w 9941741"/>
                        <a:gd name="connsiteY255" fmla="*/ 457422 h 2709906"/>
                        <a:gd name="connsiteX256" fmla="*/ 1286563 w 9941741"/>
                        <a:gd name="connsiteY256" fmla="*/ 445629 h 2709906"/>
                        <a:gd name="connsiteX257" fmla="*/ 1276877 w 9941741"/>
                        <a:gd name="connsiteY257" fmla="*/ 445629 h 2709906"/>
                        <a:gd name="connsiteX258" fmla="*/ 1276877 w 9941741"/>
                        <a:gd name="connsiteY258" fmla="*/ 430574 h 2709906"/>
                        <a:gd name="connsiteX259" fmla="*/ 1258013 w 9941741"/>
                        <a:gd name="connsiteY259" fmla="*/ 430574 h 2709906"/>
                        <a:gd name="connsiteX260" fmla="*/ 1258013 w 9941741"/>
                        <a:gd name="connsiteY260" fmla="*/ 420286 h 2709906"/>
                        <a:gd name="connsiteX261" fmla="*/ 1242718 w 9941741"/>
                        <a:gd name="connsiteY261" fmla="*/ 420286 h 2709906"/>
                        <a:gd name="connsiteX262" fmla="*/ 1242718 w 9941741"/>
                        <a:gd name="connsiteY262" fmla="*/ 408744 h 2709906"/>
                        <a:gd name="connsiteX263" fmla="*/ 1228697 w 9941741"/>
                        <a:gd name="connsiteY263" fmla="*/ 408744 h 2709906"/>
                        <a:gd name="connsiteX264" fmla="*/ 1228697 w 9941741"/>
                        <a:gd name="connsiteY264" fmla="*/ 396198 h 2709906"/>
                        <a:gd name="connsiteX265" fmla="*/ 1215442 w 9941741"/>
                        <a:gd name="connsiteY265" fmla="*/ 396198 h 2709906"/>
                        <a:gd name="connsiteX266" fmla="*/ 1215442 w 9941741"/>
                        <a:gd name="connsiteY266" fmla="*/ 386664 h 2709906"/>
                        <a:gd name="connsiteX267" fmla="*/ 1188166 w 9941741"/>
                        <a:gd name="connsiteY267" fmla="*/ 386664 h 2709906"/>
                        <a:gd name="connsiteX268" fmla="*/ 1188166 w 9941741"/>
                        <a:gd name="connsiteY268" fmla="*/ 375623 h 2709906"/>
                        <a:gd name="connsiteX269" fmla="*/ 1178479 w 9941741"/>
                        <a:gd name="connsiteY269" fmla="*/ 375623 h 2709906"/>
                        <a:gd name="connsiteX270" fmla="*/ 1178479 w 9941741"/>
                        <a:gd name="connsiteY270" fmla="*/ 362576 h 2709906"/>
                        <a:gd name="connsiteX271" fmla="*/ 1171341 w 9941741"/>
                        <a:gd name="connsiteY271" fmla="*/ 362576 h 2709906"/>
                        <a:gd name="connsiteX272" fmla="*/ 1171341 w 9941741"/>
                        <a:gd name="connsiteY272" fmla="*/ 351535 h 2709906"/>
                        <a:gd name="connsiteX273" fmla="*/ 1162419 w 9941741"/>
                        <a:gd name="connsiteY273" fmla="*/ 351535 h 2709906"/>
                        <a:gd name="connsiteX274" fmla="*/ 1162419 w 9941741"/>
                        <a:gd name="connsiteY274" fmla="*/ 338487 h 2709906"/>
                        <a:gd name="connsiteX275" fmla="*/ 1094102 w 9941741"/>
                        <a:gd name="connsiteY275" fmla="*/ 338487 h 2709906"/>
                        <a:gd name="connsiteX276" fmla="*/ 1094102 w 9941741"/>
                        <a:gd name="connsiteY276" fmla="*/ 327698 h 2709906"/>
                        <a:gd name="connsiteX277" fmla="*/ 1085689 w 9941741"/>
                        <a:gd name="connsiteY277" fmla="*/ 327698 h 2709906"/>
                        <a:gd name="connsiteX278" fmla="*/ 1085689 w 9941741"/>
                        <a:gd name="connsiteY278" fmla="*/ 316658 h 2709906"/>
                        <a:gd name="connsiteX279" fmla="*/ 1067590 w 9941741"/>
                        <a:gd name="connsiteY279" fmla="*/ 316658 h 2709906"/>
                        <a:gd name="connsiteX280" fmla="*/ 1067590 w 9941741"/>
                        <a:gd name="connsiteY280" fmla="*/ 303610 h 2709906"/>
                        <a:gd name="connsiteX281" fmla="*/ 1048726 w 9941741"/>
                        <a:gd name="connsiteY281" fmla="*/ 303610 h 2709906"/>
                        <a:gd name="connsiteX282" fmla="*/ 1048726 w 9941741"/>
                        <a:gd name="connsiteY282" fmla="*/ 281529 h 2709906"/>
                        <a:gd name="connsiteX283" fmla="*/ 1041079 w 9941741"/>
                        <a:gd name="connsiteY283" fmla="*/ 281529 h 2709906"/>
                        <a:gd name="connsiteX284" fmla="*/ 1041079 w 9941741"/>
                        <a:gd name="connsiteY284" fmla="*/ 265220 h 2709906"/>
                        <a:gd name="connsiteX285" fmla="*/ 1029863 w 9941741"/>
                        <a:gd name="connsiteY285" fmla="*/ 265220 h 2709906"/>
                        <a:gd name="connsiteX286" fmla="*/ 1029863 w 9941741"/>
                        <a:gd name="connsiteY286" fmla="*/ 249914 h 2709906"/>
                        <a:gd name="connsiteX287" fmla="*/ 1019411 w 9941741"/>
                        <a:gd name="connsiteY287" fmla="*/ 249914 h 2709906"/>
                        <a:gd name="connsiteX288" fmla="*/ 1019411 w 9941741"/>
                        <a:gd name="connsiteY288" fmla="*/ 230844 h 2709906"/>
                        <a:gd name="connsiteX289" fmla="*/ 928661 w 9941741"/>
                        <a:gd name="connsiteY289" fmla="*/ 230844 h 2709906"/>
                        <a:gd name="connsiteX290" fmla="*/ 928661 w 9941741"/>
                        <a:gd name="connsiteY290" fmla="*/ 215538 h 2709906"/>
                        <a:gd name="connsiteX291" fmla="*/ 914640 w 9941741"/>
                        <a:gd name="connsiteY291" fmla="*/ 215538 h 2709906"/>
                        <a:gd name="connsiteX292" fmla="*/ 914640 w 9941741"/>
                        <a:gd name="connsiteY292" fmla="*/ 207509 h 2709906"/>
                        <a:gd name="connsiteX293" fmla="*/ 895267 w 9941741"/>
                        <a:gd name="connsiteY293" fmla="*/ 207509 h 2709906"/>
                        <a:gd name="connsiteX294" fmla="*/ 895267 w 9941741"/>
                        <a:gd name="connsiteY294" fmla="*/ 188188 h 2709906"/>
                        <a:gd name="connsiteX295" fmla="*/ 847597 w 9941741"/>
                        <a:gd name="connsiteY295" fmla="*/ 188188 h 2709906"/>
                        <a:gd name="connsiteX296" fmla="*/ 847597 w 9941741"/>
                        <a:gd name="connsiteY296" fmla="*/ 158078 h 2709906"/>
                        <a:gd name="connsiteX297" fmla="*/ 831028 w 9941741"/>
                        <a:gd name="connsiteY297" fmla="*/ 158078 h 2709906"/>
                        <a:gd name="connsiteX298" fmla="*/ 831028 w 9941741"/>
                        <a:gd name="connsiteY298" fmla="*/ 140012 h 2709906"/>
                        <a:gd name="connsiteX299" fmla="*/ 812929 w 9941741"/>
                        <a:gd name="connsiteY299" fmla="*/ 140012 h 2709906"/>
                        <a:gd name="connsiteX300" fmla="*/ 812929 w 9941741"/>
                        <a:gd name="connsiteY300" fmla="*/ 122197 h 2709906"/>
                        <a:gd name="connsiteX301" fmla="*/ 743082 w 9941741"/>
                        <a:gd name="connsiteY301" fmla="*/ 122197 h 2709906"/>
                        <a:gd name="connsiteX302" fmla="*/ 743082 w 9941741"/>
                        <a:gd name="connsiteY302" fmla="*/ 111156 h 2709906"/>
                        <a:gd name="connsiteX303" fmla="*/ 716570 w 9941741"/>
                        <a:gd name="connsiteY303" fmla="*/ 111156 h 2709906"/>
                        <a:gd name="connsiteX304" fmla="*/ 716570 w 9941741"/>
                        <a:gd name="connsiteY304" fmla="*/ 92087 h 2709906"/>
                        <a:gd name="connsiteX305" fmla="*/ 662018 w 9941741"/>
                        <a:gd name="connsiteY305" fmla="*/ 92087 h 2709906"/>
                        <a:gd name="connsiteX306" fmla="*/ 662018 w 9941741"/>
                        <a:gd name="connsiteY306" fmla="*/ 77032 h 2709906"/>
                        <a:gd name="connsiteX307" fmla="*/ 599309 w 9941741"/>
                        <a:gd name="connsiteY307" fmla="*/ 77032 h 2709906"/>
                        <a:gd name="connsiteX308" fmla="*/ 599309 w 9941741"/>
                        <a:gd name="connsiteY308" fmla="*/ 63231 h 2709906"/>
                        <a:gd name="connsiteX309" fmla="*/ 582484 w 9941741"/>
                        <a:gd name="connsiteY309" fmla="*/ 63231 h 2709906"/>
                        <a:gd name="connsiteX310" fmla="*/ 582484 w 9941741"/>
                        <a:gd name="connsiteY310" fmla="*/ 43911 h 2709906"/>
                        <a:gd name="connsiteX311" fmla="*/ 416533 w 9941741"/>
                        <a:gd name="connsiteY311" fmla="*/ 43911 h 2709906"/>
                        <a:gd name="connsiteX312" fmla="*/ 416533 w 9941741"/>
                        <a:gd name="connsiteY312" fmla="*/ 30361 h 2709906"/>
                        <a:gd name="connsiteX313" fmla="*/ 251857 w 9941741"/>
                        <a:gd name="connsiteY313" fmla="*/ 30361 h 2709906"/>
                        <a:gd name="connsiteX314" fmla="*/ 251857 w 9941741"/>
                        <a:gd name="connsiteY314" fmla="*/ 16561 h 2709906"/>
                        <a:gd name="connsiteX315" fmla="*/ 189148 w 9941741"/>
                        <a:gd name="connsiteY315" fmla="*/ 16561 h 2709906"/>
                        <a:gd name="connsiteX316" fmla="*/ 189148 w 9941741"/>
                        <a:gd name="connsiteY316" fmla="*/ 0 h 2709906"/>
                        <a:gd name="connsiteX317" fmla="*/ 0 w 9941741"/>
                        <a:gd name="connsiteY317" fmla="*/ 0 h 270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9941741" h="2709906">
                          <a:moveTo>
                            <a:pt x="9942761" y="2730482"/>
                          </a:moveTo>
                          <a:lnTo>
                            <a:pt x="9159148" y="2730482"/>
                          </a:lnTo>
                          <a:lnTo>
                            <a:pt x="9159148" y="2652949"/>
                          </a:lnTo>
                          <a:lnTo>
                            <a:pt x="8331180" y="2652949"/>
                          </a:lnTo>
                          <a:lnTo>
                            <a:pt x="8331180" y="2613053"/>
                          </a:lnTo>
                          <a:lnTo>
                            <a:pt x="8103539" y="2613053"/>
                          </a:lnTo>
                          <a:lnTo>
                            <a:pt x="8103539" y="2572655"/>
                          </a:lnTo>
                          <a:lnTo>
                            <a:pt x="8015083" y="2572655"/>
                          </a:lnTo>
                          <a:lnTo>
                            <a:pt x="8015083" y="2545807"/>
                          </a:lnTo>
                          <a:lnTo>
                            <a:pt x="7259511" y="2545807"/>
                          </a:lnTo>
                          <a:lnTo>
                            <a:pt x="7259511" y="2525232"/>
                          </a:lnTo>
                          <a:lnTo>
                            <a:pt x="7077246" y="2525232"/>
                          </a:lnTo>
                          <a:lnTo>
                            <a:pt x="7077246" y="2501896"/>
                          </a:lnTo>
                          <a:lnTo>
                            <a:pt x="6828957" y="2501896"/>
                          </a:lnTo>
                          <a:lnTo>
                            <a:pt x="6828957" y="2489351"/>
                          </a:lnTo>
                          <a:lnTo>
                            <a:pt x="6798367" y="2489351"/>
                          </a:lnTo>
                          <a:lnTo>
                            <a:pt x="6798367" y="2466768"/>
                          </a:lnTo>
                          <a:lnTo>
                            <a:pt x="6688753" y="2466768"/>
                          </a:lnTo>
                          <a:lnTo>
                            <a:pt x="6688753" y="2452968"/>
                          </a:lnTo>
                          <a:lnTo>
                            <a:pt x="6558236" y="2452968"/>
                          </a:lnTo>
                          <a:lnTo>
                            <a:pt x="6558236" y="2445440"/>
                          </a:lnTo>
                          <a:lnTo>
                            <a:pt x="6547020" y="2445440"/>
                          </a:lnTo>
                          <a:lnTo>
                            <a:pt x="6547020" y="2421352"/>
                          </a:lnTo>
                          <a:lnTo>
                            <a:pt x="6495527" y="2421352"/>
                          </a:lnTo>
                          <a:lnTo>
                            <a:pt x="6495527" y="2400275"/>
                          </a:lnTo>
                          <a:lnTo>
                            <a:pt x="6488389" y="2400275"/>
                          </a:lnTo>
                          <a:lnTo>
                            <a:pt x="6488389" y="2384467"/>
                          </a:lnTo>
                          <a:lnTo>
                            <a:pt x="6275789" y="2384467"/>
                          </a:lnTo>
                          <a:lnTo>
                            <a:pt x="6275789" y="2371921"/>
                          </a:lnTo>
                          <a:lnTo>
                            <a:pt x="6252081" y="2371921"/>
                          </a:lnTo>
                          <a:lnTo>
                            <a:pt x="6252081" y="2349339"/>
                          </a:lnTo>
                          <a:lnTo>
                            <a:pt x="6137624" y="2349339"/>
                          </a:lnTo>
                          <a:lnTo>
                            <a:pt x="6137624" y="2336291"/>
                          </a:lnTo>
                          <a:lnTo>
                            <a:pt x="6067012" y="2336291"/>
                          </a:lnTo>
                          <a:lnTo>
                            <a:pt x="6067012" y="2316970"/>
                          </a:lnTo>
                          <a:lnTo>
                            <a:pt x="6057325" y="2316970"/>
                          </a:lnTo>
                          <a:lnTo>
                            <a:pt x="6057325" y="2306181"/>
                          </a:lnTo>
                          <a:lnTo>
                            <a:pt x="5886531" y="2306181"/>
                          </a:lnTo>
                          <a:lnTo>
                            <a:pt x="5886531" y="2295141"/>
                          </a:lnTo>
                          <a:lnTo>
                            <a:pt x="5822292" y="2295141"/>
                          </a:lnTo>
                          <a:lnTo>
                            <a:pt x="5822292" y="2282846"/>
                          </a:lnTo>
                          <a:lnTo>
                            <a:pt x="5771309" y="2282846"/>
                          </a:lnTo>
                          <a:lnTo>
                            <a:pt x="5771309" y="2267038"/>
                          </a:lnTo>
                          <a:lnTo>
                            <a:pt x="5395817" y="2267038"/>
                          </a:lnTo>
                          <a:lnTo>
                            <a:pt x="5395817" y="2232662"/>
                          </a:lnTo>
                          <a:lnTo>
                            <a:pt x="5065190" y="2232662"/>
                          </a:lnTo>
                          <a:lnTo>
                            <a:pt x="5065190" y="2198287"/>
                          </a:lnTo>
                          <a:lnTo>
                            <a:pt x="4951498" y="2198287"/>
                          </a:lnTo>
                          <a:lnTo>
                            <a:pt x="4951498" y="2177711"/>
                          </a:lnTo>
                          <a:lnTo>
                            <a:pt x="4916574" y="2177711"/>
                          </a:lnTo>
                          <a:lnTo>
                            <a:pt x="4916574" y="2154376"/>
                          </a:lnTo>
                          <a:lnTo>
                            <a:pt x="4888023" y="2154376"/>
                          </a:lnTo>
                          <a:lnTo>
                            <a:pt x="4888023" y="2133801"/>
                          </a:lnTo>
                          <a:lnTo>
                            <a:pt x="4866355" y="2133801"/>
                          </a:lnTo>
                          <a:lnTo>
                            <a:pt x="4866355" y="2119248"/>
                          </a:lnTo>
                          <a:lnTo>
                            <a:pt x="4831432" y="2119248"/>
                          </a:lnTo>
                          <a:lnTo>
                            <a:pt x="4831432" y="2106200"/>
                          </a:lnTo>
                          <a:lnTo>
                            <a:pt x="4732524" y="2106200"/>
                          </a:lnTo>
                          <a:lnTo>
                            <a:pt x="4732524" y="2093152"/>
                          </a:lnTo>
                          <a:lnTo>
                            <a:pt x="4722073" y="2093152"/>
                          </a:lnTo>
                          <a:lnTo>
                            <a:pt x="4722073" y="2082112"/>
                          </a:lnTo>
                          <a:lnTo>
                            <a:pt x="4581104" y="2082112"/>
                          </a:lnTo>
                          <a:lnTo>
                            <a:pt x="4581104" y="2069064"/>
                          </a:lnTo>
                          <a:lnTo>
                            <a:pt x="4523748" y="2069064"/>
                          </a:lnTo>
                          <a:lnTo>
                            <a:pt x="4523748" y="2056016"/>
                          </a:lnTo>
                          <a:lnTo>
                            <a:pt x="4496726" y="2056016"/>
                          </a:lnTo>
                          <a:lnTo>
                            <a:pt x="4496726" y="2044474"/>
                          </a:lnTo>
                          <a:lnTo>
                            <a:pt x="4479137" y="2044474"/>
                          </a:lnTo>
                          <a:lnTo>
                            <a:pt x="4479137" y="2036947"/>
                          </a:lnTo>
                          <a:lnTo>
                            <a:pt x="4469450" y="2036947"/>
                          </a:lnTo>
                          <a:lnTo>
                            <a:pt x="4469450" y="2024652"/>
                          </a:lnTo>
                          <a:lnTo>
                            <a:pt x="4460273" y="2024652"/>
                          </a:lnTo>
                          <a:lnTo>
                            <a:pt x="4460273" y="2010851"/>
                          </a:lnTo>
                          <a:lnTo>
                            <a:pt x="4432488" y="2010851"/>
                          </a:lnTo>
                          <a:lnTo>
                            <a:pt x="4432488" y="2003324"/>
                          </a:lnTo>
                          <a:lnTo>
                            <a:pt x="4424840" y="2003324"/>
                          </a:lnTo>
                          <a:lnTo>
                            <a:pt x="4424840" y="1987516"/>
                          </a:lnTo>
                          <a:lnTo>
                            <a:pt x="4389917" y="1987516"/>
                          </a:lnTo>
                          <a:lnTo>
                            <a:pt x="4389917" y="1974468"/>
                          </a:lnTo>
                          <a:lnTo>
                            <a:pt x="4372327" y="1974468"/>
                          </a:lnTo>
                          <a:lnTo>
                            <a:pt x="4372327" y="1967443"/>
                          </a:lnTo>
                          <a:lnTo>
                            <a:pt x="4300441" y="1967443"/>
                          </a:lnTo>
                          <a:lnTo>
                            <a:pt x="4300441" y="1953140"/>
                          </a:lnTo>
                          <a:lnTo>
                            <a:pt x="4242065" y="1953140"/>
                          </a:lnTo>
                          <a:lnTo>
                            <a:pt x="4242065" y="1941347"/>
                          </a:lnTo>
                          <a:lnTo>
                            <a:pt x="4234927" y="1941347"/>
                          </a:lnTo>
                          <a:lnTo>
                            <a:pt x="4234927" y="1932565"/>
                          </a:lnTo>
                          <a:lnTo>
                            <a:pt x="4214024" y="1932565"/>
                          </a:lnTo>
                          <a:lnTo>
                            <a:pt x="4214024" y="1918765"/>
                          </a:lnTo>
                          <a:lnTo>
                            <a:pt x="4085801" y="1918765"/>
                          </a:lnTo>
                          <a:lnTo>
                            <a:pt x="4085801" y="1878869"/>
                          </a:lnTo>
                          <a:lnTo>
                            <a:pt x="3946872" y="1878869"/>
                          </a:lnTo>
                          <a:lnTo>
                            <a:pt x="3946872" y="1873349"/>
                          </a:lnTo>
                          <a:lnTo>
                            <a:pt x="3937695" y="1873349"/>
                          </a:lnTo>
                          <a:lnTo>
                            <a:pt x="3937695" y="1861054"/>
                          </a:lnTo>
                          <a:lnTo>
                            <a:pt x="3925968" y="1861054"/>
                          </a:lnTo>
                          <a:lnTo>
                            <a:pt x="3925968" y="1835711"/>
                          </a:lnTo>
                          <a:lnTo>
                            <a:pt x="3879064" y="1835711"/>
                          </a:lnTo>
                          <a:lnTo>
                            <a:pt x="3879064" y="1821911"/>
                          </a:lnTo>
                          <a:lnTo>
                            <a:pt x="3834453" y="1821911"/>
                          </a:lnTo>
                          <a:lnTo>
                            <a:pt x="3834453" y="1812376"/>
                          </a:lnTo>
                          <a:lnTo>
                            <a:pt x="3739624" y="1812376"/>
                          </a:lnTo>
                          <a:lnTo>
                            <a:pt x="3739624" y="1789040"/>
                          </a:lnTo>
                          <a:lnTo>
                            <a:pt x="3670542" y="1789040"/>
                          </a:lnTo>
                          <a:lnTo>
                            <a:pt x="3670542" y="1777247"/>
                          </a:lnTo>
                          <a:lnTo>
                            <a:pt x="3644031" y="1777247"/>
                          </a:lnTo>
                          <a:lnTo>
                            <a:pt x="3644031" y="1764952"/>
                          </a:lnTo>
                          <a:lnTo>
                            <a:pt x="3624402" y="1764952"/>
                          </a:lnTo>
                          <a:lnTo>
                            <a:pt x="3624402" y="1751905"/>
                          </a:lnTo>
                          <a:lnTo>
                            <a:pt x="3601460" y="1751905"/>
                          </a:lnTo>
                          <a:lnTo>
                            <a:pt x="3601460" y="1738104"/>
                          </a:lnTo>
                          <a:lnTo>
                            <a:pt x="3525495" y="1738104"/>
                          </a:lnTo>
                          <a:lnTo>
                            <a:pt x="3525495" y="1714769"/>
                          </a:lnTo>
                          <a:lnTo>
                            <a:pt x="3517082" y="1714769"/>
                          </a:lnTo>
                          <a:lnTo>
                            <a:pt x="3517082" y="1705234"/>
                          </a:lnTo>
                          <a:lnTo>
                            <a:pt x="3504591" y="1705234"/>
                          </a:lnTo>
                          <a:lnTo>
                            <a:pt x="3504591" y="1680393"/>
                          </a:lnTo>
                          <a:lnTo>
                            <a:pt x="3468903" y="1680393"/>
                          </a:lnTo>
                          <a:lnTo>
                            <a:pt x="3468903" y="1668098"/>
                          </a:lnTo>
                          <a:lnTo>
                            <a:pt x="3382487" y="1668098"/>
                          </a:lnTo>
                          <a:lnTo>
                            <a:pt x="3382487" y="1648778"/>
                          </a:lnTo>
                          <a:lnTo>
                            <a:pt x="3361583" y="1648778"/>
                          </a:lnTo>
                          <a:lnTo>
                            <a:pt x="3361583" y="1635730"/>
                          </a:lnTo>
                          <a:lnTo>
                            <a:pt x="3353681" y="1635730"/>
                          </a:lnTo>
                          <a:lnTo>
                            <a:pt x="3353681" y="1626195"/>
                          </a:lnTo>
                          <a:lnTo>
                            <a:pt x="3266500" y="1626195"/>
                          </a:lnTo>
                          <a:lnTo>
                            <a:pt x="3266500" y="1610387"/>
                          </a:lnTo>
                          <a:lnTo>
                            <a:pt x="3170396" y="1610387"/>
                          </a:lnTo>
                          <a:lnTo>
                            <a:pt x="3170396" y="1590565"/>
                          </a:lnTo>
                          <a:lnTo>
                            <a:pt x="3129864" y="1590565"/>
                          </a:lnTo>
                          <a:lnTo>
                            <a:pt x="3129864" y="1568484"/>
                          </a:lnTo>
                          <a:lnTo>
                            <a:pt x="3077607" y="1568484"/>
                          </a:lnTo>
                          <a:lnTo>
                            <a:pt x="3077607" y="1555436"/>
                          </a:lnTo>
                          <a:lnTo>
                            <a:pt x="3043958" y="1555436"/>
                          </a:lnTo>
                          <a:lnTo>
                            <a:pt x="3043958" y="1543141"/>
                          </a:lnTo>
                          <a:lnTo>
                            <a:pt x="3029427" y="1543141"/>
                          </a:lnTo>
                          <a:lnTo>
                            <a:pt x="3029427" y="1534861"/>
                          </a:lnTo>
                          <a:lnTo>
                            <a:pt x="2941481" y="1534861"/>
                          </a:lnTo>
                          <a:lnTo>
                            <a:pt x="2941481" y="1521061"/>
                          </a:lnTo>
                          <a:lnTo>
                            <a:pt x="2924657" y="1521061"/>
                          </a:lnTo>
                          <a:lnTo>
                            <a:pt x="2924657" y="1509518"/>
                          </a:lnTo>
                          <a:lnTo>
                            <a:pt x="2916244" y="1509518"/>
                          </a:lnTo>
                          <a:lnTo>
                            <a:pt x="2916244" y="1499231"/>
                          </a:lnTo>
                          <a:lnTo>
                            <a:pt x="2905793" y="1499231"/>
                          </a:lnTo>
                          <a:lnTo>
                            <a:pt x="2905793" y="1483423"/>
                          </a:lnTo>
                          <a:lnTo>
                            <a:pt x="2895341" y="1483423"/>
                          </a:lnTo>
                          <a:lnTo>
                            <a:pt x="2895341" y="1470375"/>
                          </a:lnTo>
                          <a:lnTo>
                            <a:pt x="2839005" y="1470375"/>
                          </a:lnTo>
                          <a:lnTo>
                            <a:pt x="2839005" y="1461342"/>
                          </a:lnTo>
                          <a:lnTo>
                            <a:pt x="2827024" y="1461342"/>
                          </a:lnTo>
                          <a:lnTo>
                            <a:pt x="2827024" y="1447040"/>
                          </a:lnTo>
                          <a:lnTo>
                            <a:pt x="2757941" y="1447040"/>
                          </a:lnTo>
                          <a:lnTo>
                            <a:pt x="2757941" y="1413919"/>
                          </a:lnTo>
                          <a:lnTo>
                            <a:pt x="2704154" y="1413919"/>
                          </a:lnTo>
                          <a:lnTo>
                            <a:pt x="2704154" y="1403631"/>
                          </a:lnTo>
                          <a:lnTo>
                            <a:pt x="2689624" y="1403631"/>
                          </a:lnTo>
                          <a:lnTo>
                            <a:pt x="2689624" y="1379794"/>
                          </a:lnTo>
                          <a:lnTo>
                            <a:pt x="2657504" y="1379794"/>
                          </a:lnTo>
                          <a:lnTo>
                            <a:pt x="2657504" y="1368754"/>
                          </a:lnTo>
                          <a:lnTo>
                            <a:pt x="2621306" y="1368754"/>
                          </a:lnTo>
                          <a:lnTo>
                            <a:pt x="2621306" y="1358466"/>
                          </a:lnTo>
                          <a:lnTo>
                            <a:pt x="2553498" y="1358466"/>
                          </a:lnTo>
                          <a:lnTo>
                            <a:pt x="2553498" y="1332371"/>
                          </a:lnTo>
                          <a:lnTo>
                            <a:pt x="2537439" y="1332371"/>
                          </a:lnTo>
                          <a:lnTo>
                            <a:pt x="2537439" y="1313050"/>
                          </a:lnTo>
                          <a:lnTo>
                            <a:pt x="2518065" y="1313050"/>
                          </a:lnTo>
                          <a:lnTo>
                            <a:pt x="2518065" y="1294482"/>
                          </a:lnTo>
                          <a:lnTo>
                            <a:pt x="2455100" y="1294482"/>
                          </a:lnTo>
                          <a:lnTo>
                            <a:pt x="2455100" y="1286955"/>
                          </a:lnTo>
                          <a:lnTo>
                            <a:pt x="2427315" y="1286955"/>
                          </a:lnTo>
                          <a:lnTo>
                            <a:pt x="2427315" y="1271147"/>
                          </a:lnTo>
                          <a:lnTo>
                            <a:pt x="2383979" y="1271147"/>
                          </a:lnTo>
                          <a:lnTo>
                            <a:pt x="2383979" y="1266380"/>
                          </a:lnTo>
                          <a:lnTo>
                            <a:pt x="2371488" y="1266380"/>
                          </a:lnTo>
                          <a:lnTo>
                            <a:pt x="2371488" y="1252077"/>
                          </a:lnTo>
                          <a:lnTo>
                            <a:pt x="2355428" y="1252077"/>
                          </a:lnTo>
                          <a:lnTo>
                            <a:pt x="2355428" y="1239532"/>
                          </a:lnTo>
                          <a:lnTo>
                            <a:pt x="2322034" y="1239532"/>
                          </a:lnTo>
                          <a:lnTo>
                            <a:pt x="2322034" y="1230749"/>
                          </a:lnTo>
                          <a:lnTo>
                            <a:pt x="2308014" y="1230749"/>
                          </a:lnTo>
                          <a:lnTo>
                            <a:pt x="2308014" y="1214942"/>
                          </a:lnTo>
                          <a:lnTo>
                            <a:pt x="2298327" y="1214942"/>
                          </a:lnTo>
                          <a:lnTo>
                            <a:pt x="2298327" y="1201894"/>
                          </a:lnTo>
                          <a:lnTo>
                            <a:pt x="2271816" y="1201894"/>
                          </a:lnTo>
                          <a:lnTo>
                            <a:pt x="2271816" y="1188846"/>
                          </a:lnTo>
                          <a:lnTo>
                            <a:pt x="2241735" y="1188846"/>
                          </a:lnTo>
                          <a:lnTo>
                            <a:pt x="2241735" y="1167518"/>
                          </a:lnTo>
                          <a:lnTo>
                            <a:pt x="2226950" y="1167518"/>
                          </a:lnTo>
                          <a:lnTo>
                            <a:pt x="2226950" y="1156478"/>
                          </a:lnTo>
                          <a:lnTo>
                            <a:pt x="2216499" y="1156478"/>
                          </a:lnTo>
                          <a:lnTo>
                            <a:pt x="2216499" y="1142677"/>
                          </a:lnTo>
                          <a:lnTo>
                            <a:pt x="2206047" y="1142677"/>
                          </a:lnTo>
                          <a:lnTo>
                            <a:pt x="2206047" y="1130382"/>
                          </a:lnTo>
                          <a:lnTo>
                            <a:pt x="2184379" y="1130382"/>
                          </a:lnTo>
                          <a:lnTo>
                            <a:pt x="2184379" y="1072671"/>
                          </a:lnTo>
                          <a:lnTo>
                            <a:pt x="2157868" y="1072671"/>
                          </a:lnTo>
                          <a:lnTo>
                            <a:pt x="2157868" y="1052849"/>
                          </a:lnTo>
                          <a:lnTo>
                            <a:pt x="2148946" y="1052849"/>
                          </a:lnTo>
                          <a:lnTo>
                            <a:pt x="2148946" y="1039801"/>
                          </a:lnTo>
                          <a:lnTo>
                            <a:pt x="2131357" y="1039801"/>
                          </a:lnTo>
                          <a:lnTo>
                            <a:pt x="2131357" y="1030768"/>
                          </a:lnTo>
                          <a:lnTo>
                            <a:pt x="2122435" y="1030768"/>
                          </a:lnTo>
                          <a:lnTo>
                            <a:pt x="2122435" y="1021233"/>
                          </a:lnTo>
                          <a:lnTo>
                            <a:pt x="2101531" y="1021233"/>
                          </a:lnTo>
                          <a:lnTo>
                            <a:pt x="2101531" y="1007935"/>
                          </a:lnTo>
                          <a:lnTo>
                            <a:pt x="2095923" y="1007935"/>
                          </a:lnTo>
                          <a:lnTo>
                            <a:pt x="2095923" y="995138"/>
                          </a:lnTo>
                          <a:lnTo>
                            <a:pt x="2088276" y="995138"/>
                          </a:lnTo>
                          <a:lnTo>
                            <a:pt x="2088276" y="983345"/>
                          </a:lnTo>
                          <a:lnTo>
                            <a:pt x="2078334" y="983345"/>
                          </a:lnTo>
                          <a:lnTo>
                            <a:pt x="2078334" y="969795"/>
                          </a:lnTo>
                          <a:lnTo>
                            <a:pt x="2050548" y="969795"/>
                          </a:lnTo>
                          <a:lnTo>
                            <a:pt x="2050548" y="938682"/>
                          </a:lnTo>
                          <a:lnTo>
                            <a:pt x="2012056" y="938682"/>
                          </a:lnTo>
                          <a:lnTo>
                            <a:pt x="2012056" y="917605"/>
                          </a:lnTo>
                          <a:lnTo>
                            <a:pt x="1976622" y="917605"/>
                          </a:lnTo>
                          <a:lnTo>
                            <a:pt x="1976622" y="897531"/>
                          </a:lnTo>
                          <a:lnTo>
                            <a:pt x="1900402" y="897531"/>
                          </a:lnTo>
                          <a:lnTo>
                            <a:pt x="1900402" y="872189"/>
                          </a:lnTo>
                          <a:lnTo>
                            <a:pt x="1844831" y="872189"/>
                          </a:lnTo>
                          <a:lnTo>
                            <a:pt x="1844831" y="860395"/>
                          </a:lnTo>
                          <a:lnTo>
                            <a:pt x="1799455" y="860395"/>
                          </a:lnTo>
                          <a:lnTo>
                            <a:pt x="1799455" y="837813"/>
                          </a:lnTo>
                          <a:lnTo>
                            <a:pt x="1764532" y="837813"/>
                          </a:lnTo>
                          <a:lnTo>
                            <a:pt x="1764532" y="793150"/>
                          </a:lnTo>
                          <a:lnTo>
                            <a:pt x="1731648" y="793150"/>
                          </a:lnTo>
                          <a:lnTo>
                            <a:pt x="1731648" y="769062"/>
                          </a:lnTo>
                          <a:lnTo>
                            <a:pt x="1719157" y="769062"/>
                          </a:lnTo>
                          <a:lnTo>
                            <a:pt x="1719157" y="736191"/>
                          </a:lnTo>
                          <a:lnTo>
                            <a:pt x="1691116" y="736191"/>
                          </a:lnTo>
                          <a:lnTo>
                            <a:pt x="1691116" y="729417"/>
                          </a:lnTo>
                          <a:lnTo>
                            <a:pt x="1681429" y="729417"/>
                          </a:lnTo>
                          <a:lnTo>
                            <a:pt x="1681429" y="710849"/>
                          </a:lnTo>
                          <a:lnTo>
                            <a:pt x="1640897" y="710849"/>
                          </a:lnTo>
                          <a:lnTo>
                            <a:pt x="1640897" y="697801"/>
                          </a:lnTo>
                          <a:lnTo>
                            <a:pt x="1571815" y="697801"/>
                          </a:lnTo>
                          <a:lnTo>
                            <a:pt x="1571815" y="629050"/>
                          </a:lnTo>
                          <a:lnTo>
                            <a:pt x="1515988" y="629050"/>
                          </a:lnTo>
                          <a:lnTo>
                            <a:pt x="1515988" y="609227"/>
                          </a:lnTo>
                          <a:lnTo>
                            <a:pt x="1503497" y="609227"/>
                          </a:lnTo>
                          <a:lnTo>
                            <a:pt x="1503497" y="594172"/>
                          </a:lnTo>
                          <a:lnTo>
                            <a:pt x="1493046" y="594172"/>
                          </a:lnTo>
                          <a:lnTo>
                            <a:pt x="1493046" y="584386"/>
                          </a:lnTo>
                          <a:lnTo>
                            <a:pt x="1481320" y="584386"/>
                          </a:lnTo>
                          <a:lnTo>
                            <a:pt x="1481320" y="571339"/>
                          </a:lnTo>
                          <a:lnTo>
                            <a:pt x="1452514" y="571339"/>
                          </a:lnTo>
                          <a:lnTo>
                            <a:pt x="1452514" y="564564"/>
                          </a:lnTo>
                          <a:lnTo>
                            <a:pt x="1442062" y="564564"/>
                          </a:lnTo>
                          <a:lnTo>
                            <a:pt x="1442062" y="549509"/>
                          </a:lnTo>
                          <a:lnTo>
                            <a:pt x="1420395" y="549509"/>
                          </a:lnTo>
                          <a:lnTo>
                            <a:pt x="1420395" y="537716"/>
                          </a:lnTo>
                          <a:lnTo>
                            <a:pt x="1389040" y="537716"/>
                          </a:lnTo>
                          <a:lnTo>
                            <a:pt x="1389040" y="478750"/>
                          </a:lnTo>
                          <a:lnTo>
                            <a:pt x="1303388" y="478750"/>
                          </a:lnTo>
                          <a:lnTo>
                            <a:pt x="1303388" y="457422"/>
                          </a:lnTo>
                          <a:lnTo>
                            <a:pt x="1286563" y="457422"/>
                          </a:lnTo>
                          <a:lnTo>
                            <a:pt x="1286563" y="445629"/>
                          </a:lnTo>
                          <a:lnTo>
                            <a:pt x="1276877" y="445629"/>
                          </a:lnTo>
                          <a:lnTo>
                            <a:pt x="1276877" y="430574"/>
                          </a:lnTo>
                          <a:lnTo>
                            <a:pt x="1258013" y="430574"/>
                          </a:lnTo>
                          <a:lnTo>
                            <a:pt x="1258013" y="420286"/>
                          </a:lnTo>
                          <a:lnTo>
                            <a:pt x="1242718" y="420286"/>
                          </a:lnTo>
                          <a:lnTo>
                            <a:pt x="1242718" y="408744"/>
                          </a:lnTo>
                          <a:lnTo>
                            <a:pt x="1228697" y="408744"/>
                          </a:lnTo>
                          <a:lnTo>
                            <a:pt x="1228697" y="396198"/>
                          </a:lnTo>
                          <a:lnTo>
                            <a:pt x="1215442" y="396198"/>
                          </a:lnTo>
                          <a:lnTo>
                            <a:pt x="1215442" y="386664"/>
                          </a:lnTo>
                          <a:lnTo>
                            <a:pt x="1188166" y="386664"/>
                          </a:lnTo>
                          <a:lnTo>
                            <a:pt x="1188166" y="375623"/>
                          </a:lnTo>
                          <a:lnTo>
                            <a:pt x="1178479" y="375623"/>
                          </a:lnTo>
                          <a:lnTo>
                            <a:pt x="1178479" y="362576"/>
                          </a:lnTo>
                          <a:lnTo>
                            <a:pt x="1171341" y="362576"/>
                          </a:lnTo>
                          <a:lnTo>
                            <a:pt x="1171341" y="351535"/>
                          </a:lnTo>
                          <a:lnTo>
                            <a:pt x="1162419" y="351535"/>
                          </a:lnTo>
                          <a:lnTo>
                            <a:pt x="1162419" y="338487"/>
                          </a:lnTo>
                          <a:lnTo>
                            <a:pt x="1094102" y="338487"/>
                          </a:lnTo>
                          <a:lnTo>
                            <a:pt x="1094102" y="327698"/>
                          </a:lnTo>
                          <a:lnTo>
                            <a:pt x="1085689" y="327698"/>
                          </a:lnTo>
                          <a:lnTo>
                            <a:pt x="1085689" y="316658"/>
                          </a:lnTo>
                          <a:lnTo>
                            <a:pt x="1067590" y="316658"/>
                          </a:lnTo>
                          <a:lnTo>
                            <a:pt x="1067590" y="303610"/>
                          </a:lnTo>
                          <a:lnTo>
                            <a:pt x="1048726" y="303610"/>
                          </a:lnTo>
                          <a:lnTo>
                            <a:pt x="1048726" y="281529"/>
                          </a:lnTo>
                          <a:lnTo>
                            <a:pt x="1041079" y="281529"/>
                          </a:lnTo>
                          <a:lnTo>
                            <a:pt x="1041079" y="265220"/>
                          </a:lnTo>
                          <a:lnTo>
                            <a:pt x="1029863" y="265220"/>
                          </a:lnTo>
                          <a:lnTo>
                            <a:pt x="1029863" y="249914"/>
                          </a:lnTo>
                          <a:lnTo>
                            <a:pt x="1019411" y="249914"/>
                          </a:lnTo>
                          <a:lnTo>
                            <a:pt x="1019411" y="230844"/>
                          </a:lnTo>
                          <a:lnTo>
                            <a:pt x="928661" y="230844"/>
                          </a:lnTo>
                          <a:lnTo>
                            <a:pt x="928661" y="215538"/>
                          </a:lnTo>
                          <a:lnTo>
                            <a:pt x="914640" y="215538"/>
                          </a:lnTo>
                          <a:lnTo>
                            <a:pt x="914640" y="207509"/>
                          </a:lnTo>
                          <a:lnTo>
                            <a:pt x="895267" y="207509"/>
                          </a:lnTo>
                          <a:lnTo>
                            <a:pt x="895267" y="188188"/>
                          </a:lnTo>
                          <a:lnTo>
                            <a:pt x="847597" y="188188"/>
                          </a:lnTo>
                          <a:lnTo>
                            <a:pt x="847597" y="158078"/>
                          </a:lnTo>
                          <a:lnTo>
                            <a:pt x="831028" y="158078"/>
                          </a:lnTo>
                          <a:lnTo>
                            <a:pt x="831028" y="140012"/>
                          </a:lnTo>
                          <a:lnTo>
                            <a:pt x="812929" y="140012"/>
                          </a:lnTo>
                          <a:lnTo>
                            <a:pt x="812929" y="122197"/>
                          </a:lnTo>
                          <a:lnTo>
                            <a:pt x="743082" y="122197"/>
                          </a:lnTo>
                          <a:lnTo>
                            <a:pt x="743082" y="111156"/>
                          </a:lnTo>
                          <a:lnTo>
                            <a:pt x="716570" y="111156"/>
                          </a:lnTo>
                          <a:lnTo>
                            <a:pt x="716570" y="92087"/>
                          </a:lnTo>
                          <a:lnTo>
                            <a:pt x="662018" y="92087"/>
                          </a:lnTo>
                          <a:lnTo>
                            <a:pt x="662018" y="77032"/>
                          </a:lnTo>
                          <a:lnTo>
                            <a:pt x="599309" y="77032"/>
                          </a:lnTo>
                          <a:lnTo>
                            <a:pt x="599309" y="63231"/>
                          </a:lnTo>
                          <a:lnTo>
                            <a:pt x="582484" y="63231"/>
                          </a:lnTo>
                          <a:lnTo>
                            <a:pt x="582484" y="43911"/>
                          </a:lnTo>
                          <a:lnTo>
                            <a:pt x="416533" y="43911"/>
                          </a:lnTo>
                          <a:lnTo>
                            <a:pt x="416533" y="30361"/>
                          </a:lnTo>
                          <a:lnTo>
                            <a:pt x="251857" y="30361"/>
                          </a:lnTo>
                          <a:lnTo>
                            <a:pt x="251857" y="16561"/>
                          </a:lnTo>
                          <a:lnTo>
                            <a:pt x="189148" y="16561"/>
                          </a:lnTo>
                          <a:lnTo>
                            <a:pt x="189148" y="0"/>
                          </a:lnTo>
                          <a:lnTo>
                            <a:pt x="0" y="0"/>
                          </a:lnTo>
                        </a:path>
                      </a:pathLst>
                    </a:custGeom>
                    <a:noFill/>
                    <a:ln w="2857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6" name="Graphic 442">
                      <a:extLst>
                        <a:ext uri="{FF2B5EF4-FFF2-40B4-BE49-F238E27FC236}">
                          <a16:creationId xmlns:a16="http://schemas.microsoft.com/office/drawing/2014/main" id="{424C7669-EFB3-4866-AAC0-10BDA5C42670}"/>
                        </a:ext>
                      </a:extLst>
                    </p:cNvPr>
                    <p:cNvGrpSpPr/>
                    <p:nvPr/>
                  </p:nvGrpSpPr>
                  <p:grpSpPr>
                    <a:xfrm>
                      <a:off x="6555356" y="3523357"/>
                      <a:ext cx="127458" cy="125459"/>
                      <a:chOff x="6555356" y="3523357"/>
                      <a:chExt cx="127458" cy="125459"/>
                    </a:xfrm>
                  </p:grpSpPr>
                  <p:sp>
                    <p:nvSpPr>
                      <p:cNvPr id="757" name="Freeform: Shape 756">
                        <a:extLst>
                          <a:ext uri="{FF2B5EF4-FFF2-40B4-BE49-F238E27FC236}">
                            <a16:creationId xmlns:a16="http://schemas.microsoft.com/office/drawing/2014/main" id="{8819C577-F4A1-4DD1-8E74-4DCB9609CCF2}"/>
                          </a:ext>
                        </a:extLst>
                      </p:cNvPr>
                      <p:cNvSpPr/>
                      <p:nvPr/>
                    </p:nvSpPr>
                    <p:spPr>
                      <a:xfrm>
                        <a:off x="6620105" y="352335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A29F3574-75EA-4437-AEE4-3EB401308202}"/>
                          </a:ext>
                        </a:extLst>
                      </p:cNvPr>
                      <p:cNvSpPr/>
                      <p:nvPr/>
                    </p:nvSpPr>
                    <p:spPr>
                      <a:xfrm>
                        <a:off x="6555356" y="358709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9" name="Freeform: Shape 758">
                      <a:extLst>
                        <a:ext uri="{FF2B5EF4-FFF2-40B4-BE49-F238E27FC236}">
                          <a16:creationId xmlns:a16="http://schemas.microsoft.com/office/drawing/2014/main" id="{466590DC-7020-44D9-B6D6-FFA2624B5308}"/>
                        </a:ext>
                      </a:extLst>
                    </p:cNvPr>
                    <p:cNvSpPr/>
                    <p:nvPr/>
                  </p:nvSpPr>
                  <p:spPr>
                    <a:xfrm>
                      <a:off x="6919887" y="359963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9B25AA12-10A3-421D-BA0E-49C5F373C19C}"/>
                        </a:ext>
                      </a:extLst>
                    </p:cNvPr>
                    <p:cNvSpPr/>
                    <p:nvPr/>
                  </p:nvSpPr>
                  <p:spPr>
                    <a:xfrm>
                      <a:off x="6855393" y="3663369"/>
                      <a:ext cx="127458" cy="25092"/>
                    </a:xfrm>
                    <a:custGeom>
                      <a:avLst/>
                      <a:gdLst>
                        <a:gd name="connsiteX0" fmla="*/ 129242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2"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1" name="Graphic 442">
                      <a:extLst>
                        <a:ext uri="{FF2B5EF4-FFF2-40B4-BE49-F238E27FC236}">
                          <a16:creationId xmlns:a16="http://schemas.microsoft.com/office/drawing/2014/main" id="{424C7669-EFB3-4866-AAC0-10BDA5C42670}"/>
                        </a:ext>
                      </a:extLst>
                    </p:cNvPr>
                    <p:cNvGrpSpPr/>
                    <p:nvPr/>
                  </p:nvGrpSpPr>
                  <p:grpSpPr>
                    <a:xfrm>
                      <a:off x="7061620" y="3630247"/>
                      <a:ext cx="127458" cy="125459"/>
                      <a:chOff x="7061620" y="3630247"/>
                      <a:chExt cx="127458" cy="125459"/>
                    </a:xfrm>
                  </p:grpSpPr>
                  <p:sp>
                    <p:nvSpPr>
                      <p:cNvPr id="762" name="Freeform: Shape 761">
                        <a:extLst>
                          <a:ext uri="{FF2B5EF4-FFF2-40B4-BE49-F238E27FC236}">
                            <a16:creationId xmlns:a16="http://schemas.microsoft.com/office/drawing/2014/main" id="{882EEFC1-082E-4B2F-B086-D02D4D77DD73}"/>
                          </a:ext>
                        </a:extLst>
                      </p:cNvPr>
                      <p:cNvSpPr/>
                      <p:nvPr/>
                    </p:nvSpPr>
                    <p:spPr>
                      <a:xfrm>
                        <a:off x="7126114" y="363024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7D9C3402-D3C5-4BED-A2CA-1D21862CC96E}"/>
                          </a:ext>
                        </a:extLst>
                      </p:cNvPr>
                      <p:cNvSpPr/>
                      <p:nvPr/>
                    </p:nvSpPr>
                    <p:spPr>
                      <a:xfrm>
                        <a:off x="7061620" y="3693980"/>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4" name="Graphic 442">
                      <a:extLst>
                        <a:ext uri="{FF2B5EF4-FFF2-40B4-BE49-F238E27FC236}">
                          <a16:creationId xmlns:a16="http://schemas.microsoft.com/office/drawing/2014/main" id="{424C7669-EFB3-4866-AAC0-10BDA5C42670}"/>
                        </a:ext>
                      </a:extLst>
                    </p:cNvPr>
                    <p:cNvGrpSpPr/>
                    <p:nvPr/>
                  </p:nvGrpSpPr>
                  <p:grpSpPr>
                    <a:xfrm>
                      <a:off x="7205393" y="3633259"/>
                      <a:ext cx="127458" cy="125459"/>
                      <a:chOff x="7205393" y="3633259"/>
                      <a:chExt cx="127458" cy="125459"/>
                    </a:xfrm>
                  </p:grpSpPr>
                  <p:sp>
                    <p:nvSpPr>
                      <p:cNvPr id="765" name="Freeform: Shape 764">
                        <a:extLst>
                          <a:ext uri="{FF2B5EF4-FFF2-40B4-BE49-F238E27FC236}">
                            <a16:creationId xmlns:a16="http://schemas.microsoft.com/office/drawing/2014/main" id="{96539DCD-C583-447B-8226-C7FB871C4C65}"/>
                          </a:ext>
                        </a:extLst>
                      </p:cNvPr>
                      <p:cNvSpPr/>
                      <p:nvPr/>
                    </p:nvSpPr>
                    <p:spPr>
                      <a:xfrm>
                        <a:off x="7270142"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805F75BC-0FC5-428C-A539-C9619F534891}"/>
                          </a:ext>
                        </a:extLst>
                      </p:cNvPr>
                      <p:cNvSpPr/>
                      <p:nvPr/>
                    </p:nvSpPr>
                    <p:spPr>
                      <a:xfrm>
                        <a:off x="7205393" y="369699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67" name="Graphic 442">
                      <a:extLst>
                        <a:ext uri="{FF2B5EF4-FFF2-40B4-BE49-F238E27FC236}">
                          <a16:creationId xmlns:a16="http://schemas.microsoft.com/office/drawing/2014/main" id="{424C7669-EFB3-4866-AAC0-10BDA5C42670}"/>
                        </a:ext>
                      </a:extLst>
                    </p:cNvPr>
                    <p:cNvGrpSpPr/>
                    <p:nvPr/>
                  </p:nvGrpSpPr>
                  <p:grpSpPr>
                    <a:xfrm>
                      <a:off x="7351205" y="3633259"/>
                      <a:ext cx="127458" cy="125459"/>
                      <a:chOff x="7351205" y="3633259"/>
                      <a:chExt cx="127458" cy="125459"/>
                    </a:xfrm>
                  </p:grpSpPr>
                  <p:sp>
                    <p:nvSpPr>
                      <p:cNvPr id="768" name="Freeform: Shape 767">
                        <a:extLst>
                          <a:ext uri="{FF2B5EF4-FFF2-40B4-BE49-F238E27FC236}">
                            <a16:creationId xmlns:a16="http://schemas.microsoft.com/office/drawing/2014/main" id="{6CCDD3B4-CEE6-40D4-A89B-33270C15C5F9}"/>
                          </a:ext>
                        </a:extLst>
                      </p:cNvPr>
                      <p:cNvSpPr/>
                      <p:nvPr/>
                    </p:nvSpPr>
                    <p:spPr>
                      <a:xfrm>
                        <a:off x="7415954" y="3633259"/>
                        <a:ext cx="25492" cy="125459"/>
                      </a:xfrm>
                      <a:custGeom>
                        <a:avLst/>
                        <a:gdLst>
                          <a:gd name="connsiteX0" fmla="*/ 0 w 0"/>
                          <a:gd name="connsiteY0" fmla="*/ 0 h 125458"/>
                          <a:gd name="connsiteX1" fmla="*/ 0 w 0"/>
                          <a:gd name="connsiteY1" fmla="*/ 128971 h 125458"/>
                        </a:gdLst>
                        <a:ahLst/>
                        <a:cxnLst>
                          <a:cxn ang="0">
                            <a:pos x="connsiteX0" y="connsiteY0"/>
                          </a:cxn>
                          <a:cxn ang="0">
                            <a:pos x="connsiteX1" y="connsiteY1"/>
                          </a:cxn>
                        </a:cxnLst>
                        <a:rect l="l" t="t" r="r" b="b"/>
                        <a:pathLst>
                          <a:path h="125458">
                            <a:moveTo>
                              <a:pt x="0" y="0"/>
                            </a:moveTo>
                            <a:lnTo>
                              <a:pt x="0" y="12897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8AFA3CB4-4AFA-4453-A2FC-A4C8B987D237}"/>
                          </a:ext>
                        </a:extLst>
                      </p:cNvPr>
                      <p:cNvSpPr/>
                      <p:nvPr/>
                    </p:nvSpPr>
                    <p:spPr>
                      <a:xfrm>
                        <a:off x="7351205" y="3700003"/>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0" name="Graphic 442">
                      <a:extLst>
                        <a:ext uri="{FF2B5EF4-FFF2-40B4-BE49-F238E27FC236}">
                          <a16:creationId xmlns:a16="http://schemas.microsoft.com/office/drawing/2014/main" id="{424C7669-EFB3-4866-AAC0-10BDA5C42670}"/>
                        </a:ext>
                      </a:extLst>
                    </p:cNvPr>
                    <p:cNvGrpSpPr/>
                    <p:nvPr/>
                  </p:nvGrpSpPr>
                  <p:grpSpPr>
                    <a:xfrm>
                      <a:off x="7780994" y="3715559"/>
                      <a:ext cx="127458" cy="125459"/>
                      <a:chOff x="7780994" y="3715559"/>
                      <a:chExt cx="127458" cy="125459"/>
                    </a:xfrm>
                  </p:grpSpPr>
                  <p:sp>
                    <p:nvSpPr>
                      <p:cNvPr id="771" name="Freeform: Shape 770">
                        <a:extLst>
                          <a:ext uri="{FF2B5EF4-FFF2-40B4-BE49-F238E27FC236}">
                            <a16:creationId xmlns:a16="http://schemas.microsoft.com/office/drawing/2014/main" id="{28119DC5-4139-43FA-A874-087D626B2B27}"/>
                          </a:ext>
                        </a:extLst>
                      </p:cNvPr>
                      <p:cNvSpPr/>
                      <p:nvPr/>
                    </p:nvSpPr>
                    <p:spPr>
                      <a:xfrm>
                        <a:off x="7845488" y="3715559"/>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175828F0-5607-47FD-A299-0ACBAA78CE38}"/>
                          </a:ext>
                        </a:extLst>
                      </p:cNvPr>
                      <p:cNvSpPr/>
                      <p:nvPr/>
                    </p:nvSpPr>
                    <p:spPr>
                      <a:xfrm>
                        <a:off x="7780994" y="3779041"/>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3" name="Graphic 442">
                      <a:extLst>
                        <a:ext uri="{FF2B5EF4-FFF2-40B4-BE49-F238E27FC236}">
                          <a16:creationId xmlns:a16="http://schemas.microsoft.com/office/drawing/2014/main" id="{424C7669-EFB3-4866-AAC0-10BDA5C42670}"/>
                        </a:ext>
                      </a:extLst>
                    </p:cNvPr>
                    <p:cNvGrpSpPr/>
                    <p:nvPr/>
                  </p:nvGrpSpPr>
                  <p:grpSpPr>
                    <a:xfrm>
                      <a:off x="7616828" y="3676918"/>
                      <a:ext cx="127458" cy="125459"/>
                      <a:chOff x="7616828" y="3676918"/>
                      <a:chExt cx="127458" cy="125459"/>
                    </a:xfrm>
                  </p:grpSpPr>
                  <p:sp>
                    <p:nvSpPr>
                      <p:cNvPr id="774" name="Freeform: Shape 773">
                        <a:extLst>
                          <a:ext uri="{FF2B5EF4-FFF2-40B4-BE49-F238E27FC236}">
                            <a16:creationId xmlns:a16="http://schemas.microsoft.com/office/drawing/2014/main" id="{B7F0D672-9127-4F89-AB8C-23DF58844D00}"/>
                          </a:ext>
                        </a:extLst>
                      </p:cNvPr>
                      <p:cNvSpPr/>
                      <p:nvPr/>
                    </p:nvSpPr>
                    <p:spPr>
                      <a:xfrm>
                        <a:off x="7681577" y="3676918"/>
                        <a:ext cx="25492" cy="125459"/>
                      </a:xfrm>
                      <a:custGeom>
                        <a:avLst/>
                        <a:gdLst>
                          <a:gd name="connsiteX0" fmla="*/ 0 w 0"/>
                          <a:gd name="connsiteY0" fmla="*/ 0 h 125458"/>
                          <a:gd name="connsiteX1" fmla="*/ 0 w 0"/>
                          <a:gd name="connsiteY1" fmla="*/ 127215 h 125458"/>
                        </a:gdLst>
                        <a:ahLst/>
                        <a:cxnLst>
                          <a:cxn ang="0">
                            <a:pos x="connsiteX0" y="connsiteY0"/>
                          </a:cxn>
                          <a:cxn ang="0">
                            <a:pos x="connsiteX1" y="connsiteY1"/>
                          </a:cxn>
                        </a:cxnLst>
                        <a:rect l="l" t="t" r="r" b="b"/>
                        <a:pathLst>
                          <a:path h="125458">
                            <a:moveTo>
                              <a:pt x="0" y="0"/>
                            </a:moveTo>
                            <a:lnTo>
                              <a:pt x="0" y="127215"/>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5" name="Freeform: Shape 774">
                        <a:extLst>
                          <a:ext uri="{FF2B5EF4-FFF2-40B4-BE49-F238E27FC236}">
                            <a16:creationId xmlns:a16="http://schemas.microsoft.com/office/drawing/2014/main" id="{244D2F66-2F11-46F7-8407-FADDF8F119B7}"/>
                          </a:ext>
                        </a:extLst>
                      </p:cNvPr>
                      <p:cNvSpPr/>
                      <p:nvPr/>
                    </p:nvSpPr>
                    <p:spPr>
                      <a:xfrm>
                        <a:off x="7616828" y="3740651"/>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6" name="Graphic 442">
                      <a:extLst>
                        <a:ext uri="{FF2B5EF4-FFF2-40B4-BE49-F238E27FC236}">
                          <a16:creationId xmlns:a16="http://schemas.microsoft.com/office/drawing/2014/main" id="{424C7669-EFB3-4866-AAC0-10BDA5C42670}"/>
                        </a:ext>
                      </a:extLst>
                    </p:cNvPr>
                    <p:cNvGrpSpPr/>
                    <p:nvPr/>
                  </p:nvGrpSpPr>
                  <p:grpSpPr>
                    <a:xfrm>
                      <a:off x="8575824" y="3870877"/>
                      <a:ext cx="127458" cy="125459"/>
                      <a:chOff x="8575824" y="3870877"/>
                      <a:chExt cx="127458" cy="125459"/>
                    </a:xfrm>
                  </p:grpSpPr>
                  <p:sp>
                    <p:nvSpPr>
                      <p:cNvPr id="777" name="Freeform: Shape 776">
                        <a:extLst>
                          <a:ext uri="{FF2B5EF4-FFF2-40B4-BE49-F238E27FC236}">
                            <a16:creationId xmlns:a16="http://schemas.microsoft.com/office/drawing/2014/main" id="{D2281E9C-5104-45A2-813B-927F81C0F76C}"/>
                          </a:ext>
                        </a:extLst>
                      </p:cNvPr>
                      <p:cNvSpPr/>
                      <p:nvPr/>
                    </p:nvSpPr>
                    <p:spPr>
                      <a:xfrm>
                        <a:off x="8640318" y="38708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64934D89-0D6C-42E6-A75A-B70DC6EFDA90}"/>
                          </a:ext>
                        </a:extLst>
                      </p:cNvPr>
                      <p:cNvSpPr/>
                      <p:nvPr/>
                    </p:nvSpPr>
                    <p:spPr>
                      <a:xfrm>
                        <a:off x="8575824" y="3934610"/>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9" name="Graphic 442">
                      <a:extLst>
                        <a:ext uri="{FF2B5EF4-FFF2-40B4-BE49-F238E27FC236}">
                          <a16:creationId xmlns:a16="http://schemas.microsoft.com/office/drawing/2014/main" id="{424C7669-EFB3-4866-AAC0-10BDA5C42670}"/>
                        </a:ext>
                      </a:extLst>
                    </p:cNvPr>
                    <p:cNvGrpSpPr/>
                    <p:nvPr/>
                  </p:nvGrpSpPr>
                  <p:grpSpPr>
                    <a:xfrm>
                      <a:off x="9263843" y="3911777"/>
                      <a:ext cx="127458" cy="125459"/>
                      <a:chOff x="9263843" y="3911777"/>
                      <a:chExt cx="127458" cy="125459"/>
                    </a:xfrm>
                  </p:grpSpPr>
                  <p:sp>
                    <p:nvSpPr>
                      <p:cNvPr id="780" name="Freeform: Shape 779">
                        <a:extLst>
                          <a:ext uri="{FF2B5EF4-FFF2-40B4-BE49-F238E27FC236}">
                            <a16:creationId xmlns:a16="http://schemas.microsoft.com/office/drawing/2014/main" id="{55C79F61-1543-4FEB-A5DE-81FF482B70AD}"/>
                          </a:ext>
                        </a:extLst>
                      </p:cNvPr>
                      <p:cNvSpPr/>
                      <p:nvPr/>
                    </p:nvSpPr>
                    <p:spPr>
                      <a:xfrm>
                        <a:off x="9328592" y="39117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8A082242-0F3A-47FC-8558-3B32C7D21F7B}"/>
                          </a:ext>
                        </a:extLst>
                      </p:cNvPr>
                      <p:cNvSpPr/>
                      <p:nvPr/>
                    </p:nvSpPr>
                    <p:spPr>
                      <a:xfrm>
                        <a:off x="9263843" y="3975510"/>
                        <a:ext cx="127458" cy="25092"/>
                      </a:xfrm>
                      <a:custGeom>
                        <a:avLst/>
                        <a:gdLst>
                          <a:gd name="connsiteX0" fmla="*/ 129243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243"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2" name="Graphic 442">
                      <a:extLst>
                        <a:ext uri="{FF2B5EF4-FFF2-40B4-BE49-F238E27FC236}">
                          <a16:creationId xmlns:a16="http://schemas.microsoft.com/office/drawing/2014/main" id="{424C7669-EFB3-4866-AAC0-10BDA5C42670}"/>
                        </a:ext>
                      </a:extLst>
                    </p:cNvPr>
                    <p:cNvGrpSpPr/>
                    <p:nvPr/>
                  </p:nvGrpSpPr>
                  <p:grpSpPr>
                    <a:xfrm>
                      <a:off x="10141266" y="4019420"/>
                      <a:ext cx="127458" cy="125459"/>
                      <a:chOff x="10141266" y="4019420"/>
                      <a:chExt cx="127458" cy="125459"/>
                    </a:xfrm>
                  </p:grpSpPr>
                  <p:sp>
                    <p:nvSpPr>
                      <p:cNvPr id="783" name="Freeform: Shape 782">
                        <a:extLst>
                          <a:ext uri="{FF2B5EF4-FFF2-40B4-BE49-F238E27FC236}">
                            <a16:creationId xmlns:a16="http://schemas.microsoft.com/office/drawing/2014/main" id="{2E408165-84AC-4FB4-A1ED-7113A58222A1}"/>
                          </a:ext>
                        </a:extLst>
                      </p:cNvPr>
                      <p:cNvSpPr/>
                      <p:nvPr/>
                    </p:nvSpPr>
                    <p:spPr>
                      <a:xfrm>
                        <a:off x="10206015" y="401942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77245774-5495-42D1-B3E4-ABB1701F1910}"/>
                          </a:ext>
                        </a:extLst>
                      </p:cNvPr>
                      <p:cNvSpPr/>
                      <p:nvPr/>
                    </p:nvSpPr>
                    <p:spPr>
                      <a:xfrm>
                        <a:off x="10141266" y="4083153"/>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5" name="Graphic 442">
                      <a:extLst>
                        <a:ext uri="{FF2B5EF4-FFF2-40B4-BE49-F238E27FC236}">
                          <a16:creationId xmlns:a16="http://schemas.microsoft.com/office/drawing/2014/main" id="{424C7669-EFB3-4866-AAC0-10BDA5C42670}"/>
                        </a:ext>
                      </a:extLst>
                    </p:cNvPr>
                    <p:cNvGrpSpPr/>
                    <p:nvPr/>
                  </p:nvGrpSpPr>
                  <p:grpSpPr>
                    <a:xfrm>
                      <a:off x="10247821" y="4019420"/>
                      <a:ext cx="127458" cy="125459"/>
                      <a:chOff x="10247821" y="4019420"/>
                      <a:chExt cx="127458" cy="125459"/>
                    </a:xfrm>
                  </p:grpSpPr>
                  <p:sp>
                    <p:nvSpPr>
                      <p:cNvPr id="786" name="Freeform: Shape 785">
                        <a:extLst>
                          <a:ext uri="{FF2B5EF4-FFF2-40B4-BE49-F238E27FC236}">
                            <a16:creationId xmlns:a16="http://schemas.microsoft.com/office/drawing/2014/main" id="{A88D1996-A591-412C-83C8-D5C0DA866B63}"/>
                          </a:ext>
                        </a:extLst>
                      </p:cNvPr>
                      <p:cNvSpPr/>
                      <p:nvPr/>
                    </p:nvSpPr>
                    <p:spPr>
                      <a:xfrm>
                        <a:off x="10312570" y="4019420"/>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8BD01844-C191-4734-AAF2-A2019003B3C3}"/>
                          </a:ext>
                        </a:extLst>
                      </p:cNvPr>
                      <p:cNvSpPr/>
                      <p:nvPr/>
                    </p:nvSpPr>
                    <p:spPr>
                      <a:xfrm>
                        <a:off x="10247821" y="4083153"/>
                        <a:ext cx="127458" cy="25092"/>
                      </a:xfrm>
                      <a:custGeom>
                        <a:avLst/>
                        <a:gdLst>
                          <a:gd name="connsiteX0" fmla="*/ 129497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7"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8" name="Graphic 442">
                      <a:extLst>
                        <a:ext uri="{FF2B5EF4-FFF2-40B4-BE49-F238E27FC236}">
                          <a16:creationId xmlns:a16="http://schemas.microsoft.com/office/drawing/2014/main" id="{424C7669-EFB3-4866-AAC0-10BDA5C42670}"/>
                        </a:ext>
                      </a:extLst>
                    </p:cNvPr>
                    <p:cNvGrpSpPr/>
                    <p:nvPr/>
                  </p:nvGrpSpPr>
                  <p:grpSpPr>
                    <a:xfrm>
                      <a:off x="11011551" y="4095699"/>
                      <a:ext cx="127458" cy="125459"/>
                      <a:chOff x="11011551" y="4095699"/>
                      <a:chExt cx="127458" cy="125459"/>
                    </a:xfrm>
                  </p:grpSpPr>
                  <p:sp>
                    <p:nvSpPr>
                      <p:cNvPr id="789" name="Freeform: Shape 788">
                        <a:extLst>
                          <a:ext uri="{FF2B5EF4-FFF2-40B4-BE49-F238E27FC236}">
                            <a16:creationId xmlns:a16="http://schemas.microsoft.com/office/drawing/2014/main" id="{990D8A0B-83D7-45AA-9874-AF45F0DC69EA}"/>
                          </a:ext>
                        </a:extLst>
                      </p:cNvPr>
                      <p:cNvSpPr/>
                      <p:nvPr/>
                    </p:nvSpPr>
                    <p:spPr>
                      <a:xfrm>
                        <a:off x="11076299" y="4095699"/>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6D2E27C5-7FD2-4FE9-9DF5-6A34ED2D6891}"/>
                          </a:ext>
                        </a:extLst>
                      </p:cNvPr>
                      <p:cNvSpPr/>
                      <p:nvPr/>
                    </p:nvSpPr>
                    <p:spPr>
                      <a:xfrm>
                        <a:off x="11011551" y="4159432"/>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1" name="Graphic 442">
                      <a:extLst>
                        <a:ext uri="{FF2B5EF4-FFF2-40B4-BE49-F238E27FC236}">
                          <a16:creationId xmlns:a16="http://schemas.microsoft.com/office/drawing/2014/main" id="{424C7669-EFB3-4866-AAC0-10BDA5C42670}"/>
                        </a:ext>
                      </a:extLst>
                    </p:cNvPr>
                    <p:cNvGrpSpPr/>
                    <p:nvPr/>
                  </p:nvGrpSpPr>
                  <p:grpSpPr>
                    <a:xfrm>
                      <a:off x="11595054" y="4097706"/>
                      <a:ext cx="101967" cy="125459"/>
                      <a:chOff x="11595054" y="4097706"/>
                      <a:chExt cx="101967" cy="125459"/>
                    </a:xfrm>
                  </p:grpSpPr>
                  <p:sp>
                    <p:nvSpPr>
                      <p:cNvPr id="792" name="Freeform: Shape 791">
                        <a:extLst>
                          <a:ext uri="{FF2B5EF4-FFF2-40B4-BE49-F238E27FC236}">
                            <a16:creationId xmlns:a16="http://schemas.microsoft.com/office/drawing/2014/main" id="{8BB9DC5F-B048-4B45-891A-AAF03B0CB0E4}"/>
                          </a:ext>
                        </a:extLst>
                      </p:cNvPr>
                      <p:cNvSpPr/>
                      <p:nvPr/>
                    </p:nvSpPr>
                    <p:spPr>
                      <a:xfrm>
                        <a:off x="11659803" y="4097706"/>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FB1548A5-4E23-44C5-9B2D-EC81A145F8EE}"/>
                          </a:ext>
                        </a:extLst>
                      </p:cNvPr>
                      <p:cNvSpPr/>
                      <p:nvPr/>
                    </p:nvSpPr>
                    <p:spPr>
                      <a:xfrm>
                        <a:off x="11595054" y="4161439"/>
                        <a:ext cx="101967" cy="25092"/>
                      </a:xfrm>
                      <a:custGeom>
                        <a:avLst/>
                        <a:gdLst>
                          <a:gd name="connsiteX0" fmla="*/ 105790 w 101966"/>
                          <a:gd name="connsiteY0" fmla="*/ 502 h 0"/>
                          <a:gd name="connsiteX1" fmla="*/ 0 w 101966"/>
                          <a:gd name="connsiteY1" fmla="*/ 0 h 0"/>
                        </a:gdLst>
                        <a:ahLst/>
                        <a:cxnLst>
                          <a:cxn ang="0">
                            <a:pos x="connsiteX0" y="connsiteY0"/>
                          </a:cxn>
                          <a:cxn ang="0">
                            <a:pos x="connsiteX1" y="connsiteY1"/>
                          </a:cxn>
                        </a:cxnLst>
                        <a:rect l="l" t="t" r="r" b="b"/>
                        <a:pathLst>
                          <a:path w="101966">
                            <a:moveTo>
                              <a:pt x="105790" y="502"/>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4" name="Graphic 442">
                      <a:extLst>
                        <a:ext uri="{FF2B5EF4-FFF2-40B4-BE49-F238E27FC236}">
                          <a16:creationId xmlns:a16="http://schemas.microsoft.com/office/drawing/2014/main" id="{424C7669-EFB3-4866-AAC0-10BDA5C42670}"/>
                        </a:ext>
                      </a:extLst>
                    </p:cNvPr>
                    <p:cNvGrpSpPr/>
                    <p:nvPr/>
                  </p:nvGrpSpPr>
                  <p:grpSpPr>
                    <a:xfrm>
                      <a:off x="7552334" y="3669642"/>
                      <a:ext cx="127458" cy="125459"/>
                      <a:chOff x="7552334" y="3669642"/>
                      <a:chExt cx="127458" cy="125459"/>
                    </a:xfrm>
                  </p:grpSpPr>
                  <p:sp>
                    <p:nvSpPr>
                      <p:cNvPr id="795" name="Freeform: Shape 794">
                        <a:extLst>
                          <a:ext uri="{FF2B5EF4-FFF2-40B4-BE49-F238E27FC236}">
                            <a16:creationId xmlns:a16="http://schemas.microsoft.com/office/drawing/2014/main" id="{C65C7AEC-21EE-4C55-AF1F-C3654C5A057D}"/>
                          </a:ext>
                        </a:extLst>
                      </p:cNvPr>
                      <p:cNvSpPr/>
                      <p:nvPr/>
                    </p:nvSpPr>
                    <p:spPr>
                      <a:xfrm>
                        <a:off x="7617083" y="3669642"/>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5DCE13C8-77C0-4CF9-944D-4DC49825A2F8}"/>
                          </a:ext>
                        </a:extLst>
                      </p:cNvPr>
                      <p:cNvSpPr/>
                      <p:nvPr/>
                    </p:nvSpPr>
                    <p:spPr>
                      <a:xfrm>
                        <a:off x="7552334" y="3733375"/>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7" name="Graphic 442">
                      <a:extLst>
                        <a:ext uri="{FF2B5EF4-FFF2-40B4-BE49-F238E27FC236}">
                          <a16:creationId xmlns:a16="http://schemas.microsoft.com/office/drawing/2014/main" id="{424C7669-EFB3-4866-AAC0-10BDA5C42670}"/>
                        </a:ext>
                      </a:extLst>
                    </p:cNvPr>
                    <p:cNvGrpSpPr/>
                    <p:nvPr/>
                  </p:nvGrpSpPr>
                  <p:grpSpPr>
                    <a:xfrm>
                      <a:off x="9276589" y="3911777"/>
                      <a:ext cx="127458" cy="125459"/>
                      <a:chOff x="9276589" y="3911777"/>
                      <a:chExt cx="127458" cy="125459"/>
                    </a:xfrm>
                  </p:grpSpPr>
                  <p:sp>
                    <p:nvSpPr>
                      <p:cNvPr id="798" name="Freeform: Shape 797">
                        <a:extLst>
                          <a:ext uri="{FF2B5EF4-FFF2-40B4-BE49-F238E27FC236}">
                            <a16:creationId xmlns:a16="http://schemas.microsoft.com/office/drawing/2014/main" id="{5F410346-0E82-423B-934E-A68405957CE0}"/>
                          </a:ext>
                        </a:extLst>
                      </p:cNvPr>
                      <p:cNvSpPr/>
                      <p:nvPr/>
                    </p:nvSpPr>
                    <p:spPr>
                      <a:xfrm>
                        <a:off x="9341338" y="3911777"/>
                        <a:ext cx="25492" cy="125459"/>
                      </a:xfrm>
                      <a:custGeom>
                        <a:avLst/>
                        <a:gdLst>
                          <a:gd name="connsiteX0" fmla="*/ 0 w 0"/>
                          <a:gd name="connsiteY0" fmla="*/ 0 h 125458"/>
                          <a:gd name="connsiteX1" fmla="*/ 0 w 0"/>
                          <a:gd name="connsiteY1" fmla="*/ 127466 h 125458"/>
                        </a:gdLst>
                        <a:ahLst/>
                        <a:cxnLst>
                          <a:cxn ang="0">
                            <a:pos x="connsiteX0" y="connsiteY0"/>
                          </a:cxn>
                          <a:cxn ang="0">
                            <a:pos x="connsiteX1" y="connsiteY1"/>
                          </a:cxn>
                        </a:cxnLst>
                        <a:rect l="l" t="t" r="r" b="b"/>
                        <a:pathLst>
                          <a:path h="125458">
                            <a:moveTo>
                              <a:pt x="0" y="0"/>
                            </a:moveTo>
                            <a:lnTo>
                              <a:pt x="0" y="127466"/>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D19E8ACE-1146-4A5C-A1DC-19106EC1F87A}"/>
                          </a:ext>
                        </a:extLst>
                      </p:cNvPr>
                      <p:cNvSpPr/>
                      <p:nvPr/>
                    </p:nvSpPr>
                    <p:spPr>
                      <a:xfrm>
                        <a:off x="9276589" y="3975510"/>
                        <a:ext cx="127458" cy="25092"/>
                      </a:xfrm>
                      <a:custGeom>
                        <a:avLst/>
                        <a:gdLst>
                          <a:gd name="connsiteX0" fmla="*/ 129498 w 127458"/>
                          <a:gd name="connsiteY0" fmla="*/ 0 h 0"/>
                          <a:gd name="connsiteX1" fmla="*/ 0 w 127458"/>
                          <a:gd name="connsiteY1" fmla="*/ 0 h 0"/>
                        </a:gdLst>
                        <a:ahLst/>
                        <a:cxnLst>
                          <a:cxn ang="0">
                            <a:pos x="connsiteX0" y="connsiteY0"/>
                          </a:cxn>
                          <a:cxn ang="0">
                            <a:pos x="connsiteX1" y="connsiteY1"/>
                          </a:cxn>
                        </a:cxnLst>
                        <a:rect l="l" t="t" r="r" b="b"/>
                        <a:pathLst>
                          <a:path w="127458">
                            <a:moveTo>
                              <a:pt x="129498" y="0"/>
                            </a:moveTo>
                            <a:lnTo>
                              <a:pt x="0" y="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graphicFrame>
        <p:nvGraphicFramePr>
          <p:cNvPr id="800" name="Table 800">
            <a:extLst>
              <a:ext uri="{FF2B5EF4-FFF2-40B4-BE49-F238E27FC236}">
                <a16:creationId xmlns:a16="http://schemas.microsoft.com/office/drawing/2014/main" id="{91F85336-72F0-4DB2-B22A-5EEDC8DF8E29}"/>
              </a:ext>
            </a:extLst>
          </p:cNvPr>
          <p:cNvGraphicFramePr>
            <a:graphicFrameLocks noGrp="1"/>
          </p:cNvGraphicFramePr>
          <p:nvPr/>
        </p:nvGraphicFramePr>
        <p:xfrm>
          <a:off x="7337197" y="1495955"/>
          <a:ext cx="4356000" cy="1371600"/>
        </p:xfrm>
        <a:graphic>
          <a:graphicData uri="http://schemas.openxmlformats.org/drawingml/2006/table">
            <a:tbl>
              <a:tblPr firstRow="1" bandRow="1">
                <a:tableStyleId>{F5AB1C69-6EDB-4FF4-983F-18BD219EF322}</a:tableStyleId>
              </a:tblPr>
              <a:tblGrid>
                <a:gridCol w="1692000">
                  <a:extLst>
                    <a:ext uri="{9D8B030D-6E8A-4147-A177-3AD203B41FA5}">
                      <a16:colId xmlns:a16="http://schemas.microsoft.com/office/drawing/2014/main" val="2110529831"/>
                    </a:ext>
                  </a:extLst>
                </a:gridCol>
                <a:gridCol w="1332000">
                  <a:extLst>
                    <a:ext uri="{9D8B030D-6E8A-4147-A177-3AD203B41FA5}">
                      <a16:colId xmlns:a16="http://schemas.microsoft.com/office/drawing/2014/main" val="2423487453"/>
                    </a:ext>
                  </a:extLst>
                </a:gridCol>
                <a:gridCol w="1332000">
                  <a:extLst>
                    <a:ext uri="{9D8B030D-6E8A-4147-A177-3AD203B41FA5}">
                      <a16:colId xmlns:a16="http://schemas.microsoft.com/office/drawing/2014/main" val="897820415"/>
                    </a:ext>
                  </a:extLst>
                </a:gridCol>
              </a:tblGrid>
              <a:tr h="274320">
                <a:tc>
                  <a:txBody>
                    <a:bodyPr/>
                    <a:lstStyle/>
                    <a:p>
                      <a:r>
                        <a:rPr kumimoji="0" lang="en-GB" sz="1200" u="none" strike="noStrike" kern="1200" cap="none" spc="0" normalizeH="0" baseline="0" noProof="0" dirty="0">
                          <a:ln>
                            <a:noFill/>
                          </a:ln>
                          <a:effectLst/>
                          <a:uLnTx/>
                          <a:uFillTx/>
                        </a:rPr>
                        <a:t>Survival probability</a:t>
                      </a:r>
                      <a:endParaRPr lang="en-GB" sz="1200" b="1" dirty="0">
                        <a:solidFill>
                          <a:schemeClr val="tx1"/>
                        </a:solidFill>
                      </a:endParaRPr>
                    </a:p>
                  </a:txBody>
                  <a:tcPr/>
                </a:tc>
                <a:tc>
                  <a:txBody>
                    <a:bodyPr/>
                    <a:lstStyle/>
                    <a:p>
                      <a:pPr algn="ctr"/>
                      <a:r>
                        <a:rPr lang="en-GB" sz="1200" dirty="0" err="1">
                          <a:solidFill>
                            <a:schemeClr val="bg1"/>
                          </a:solidFill>
                        </a:rPr>
                        <a:t>Talazoparib</a:t>
                      </a:r>
                      <a:endParaRPr lang="en-GB" sz="1200" b="1" dirty="0">
                        <a:solidFill>
                          <a:schemeClr val="bg1"/>
                        </a:solidFill>
                      </a:endParaRPr>
                    </a:p>
                  </a:txBody>
                  <a:tcPr>
                    <a:solidFill>
                      <a:schemeClr val="accent1"/>
                    </a:solidFill>
                  </a:tcPr>
                </a:tc>
                <a:tc>
                  <a:txBody>
                    <a:bodyPr/>
                    <a:lstStyle/>
                    <a:p>
                      <a:pPr algn="ctr"/>
                      <a:r>
                        <a:rPr lang="en-GB" sz="1200" dirty="0">
                          <a:solidFill>
                            <a:schemeClr val="bg1"/>
                          </a:solidFill>
                        </a:rPr>
                        <a:t>Chemotherapy</a:t>
                      </a:r>
                      <a:endParaRPr lang="en-GB" sz="1200" b="1" dirty="0">
                        <a:solidFill>
                          <a:schemeClr val="bg1"/>
                        </a:solidFill>
                      </a:endParaRPr>
                    </a:p>
                  </a:txBody>
                  <a:tcPr>
                    <a:solidFill>
                      <a:schemeClr val="tx2"/>
                    </a:solidFill>
                  </a:tcPr>
                </a:tc>
                <a:extLst>
                  <a:ext uri="{0D108BD9-81ED-4DB2-BD59-A6C34878D82A}">
                    <a16:rowId xmlns:a16="http://schemas.microsoft.com/office/drawing/2014/main" val="2226135600"/>
                  </a:ext>
                </a:extLst>
              </a:tr>
              <a:tr h="274320">
                <a:tc>
                  <a:txBody>
                    <a:bodyPr/>
                    <a:lstStyle/>
                    <a:p>
                      <a:r>
                        <a:rPr lang="en-GB" sz="1200" dirty="0"/>
                        <a:t>At Month 12 (95% CI)</a:t>
                      </a:r>
                      <a:endParaRPr lang="en-GB" sz="1200" dirty="0">
                        <a:solidFill>
                          <a:schemeClr val="tx1"/>
                        </a:solidFill>
                      </a:endParaRPr>
                    </a:p>
                  </a:txBody>
                  <a:tcPr/>
                </a:tc>
                <a:tc>
                  <a:txBody>
                    <a:bodyPr/>
                    <a:lstStyle/>
                    <a:p>
                      <a:pPr algn="ctr"/>
                      <a:r>
                        <a:rPr lang="en-GB" sz="1200" dirty="0"/>
                        <a:t>0.71 (0.66-0.76)</a:t>
                      </a:r>
                      <a:endParaRPr lang="en-GB" sz="1200" dirty="0">
                        <a:solidFill>
                          <a:schemeClr val="tx1"/>
                        </a:solidFill>
                      </a:endParaRPr>
                    </a:p>
                  </a:txBody>
                  <a:tcPr/>
                </a:tc>
                <a:tc>
                  <a:txBody>
                    <a:bodyPr/>
                    <a:lstStyle/>
                    <a:p>
                      <a:pPr algn="ctr"/>
                      <a:r>
                        <a:rPr lang="en-GB" sz="1200" dirty="0"/>
                        <a:t>0.74 (0.66-0.81)</a:t>
                      </a:r>
                      <a:endParaRPr lang="en-GB" sz="1200" dirty="0">
                        <a:solidFill>
                          <a:schemeClr val="tx1"/>
                        </a:solidFill>
                      </a:endParaRPr>
                    </a:p>
                  </a:txBody>
                  <a:tcPr/>
                </a:tc>
                <a:extLst>
                  <a:ext uri="{0D108BD9-81ED-4DB2-BD59-A6C34878D82A}">
                    <a16:rowId xmlns:a16="http://schemas.microsoft.com/office/drawing/2014/main" val="3639878087"/>
                  </a:ext>
                </a:extLst>
              </a:tr>
              <a:tr h="274320">
                <a:tc>
                  <a:txBody>
                    <a:bodyPr/>
                    <a:lstStyle/>
                    <a:p>
                      <a:r>
                        <a:rPr lang="en-GB" sz="1200" dirty="0"/>
                        <a:t>At Month 24 (95% CI)</a:t>
                      </a:r>
                      <a:endParaRPr lang="en-GB" sz="1200" dirty="0">
                        <a:solidFill>
                          <a:schemeClr val="tx1"/>
                        </a:solidFill>
                      </a:endParaRPr>
                    </a:p>
                  </a:txBody>
                  <a:tcPr/>
                </a:tc>
                <a:tc>
                  <a:txBody>
                    <a:bodyPr/>
                    <a:lstStyle/>
                    <a:p>
                      <a:pPr algn="ctr"/>
                      <a:r>
                        <a:rPr lang="en-GB" sz="1200" dirty="0"/>
                        <a:t>0.42 (0.36-0.47)</a:t>
                      </a:r>
                      <a:endParaRPr lang="en-GB" sz="1200" dirty="0">
                        <a:solidFill>
                          <a:schemeClr val="tx1"/>
                        </a:solidFill>
                      </a:endParaRPr>
                    </a:p>
                  </a:txBody>
                  <a:tcPr/>
                </a:tc>
                <a:tc>
                  <a:txBody>
                    <a:bodyPr/>
                    <a:lstStyle/>
                    <a:p>
                      <a:pPr algn="ctr"/>
                      <a:r>
                        <a:rPr lang="en-GB" sz="1200" dirty="0"/>
                        <a:t>0.38 (0.30-0.47)</a:t>
                      </a:r>
                      <a:endParaRPr lang="en-GB" sz="1200" dirty="0">
                        <a:solidFill>
                          <a:schemeClr val="tx1"/>
                        </a:solidFill>
                      </a:endParaRPr>
                    </a:p>
                  </a:txBody>
                  <a:tcPr/>
                </a:tc>
                <a:extLst>
                  <a:ext uri="{0D108BD9-81ED-4DB2-BD59-A6C34878D82A}">
                    <a16:rowId xmlns:a16="http://schemas.microsoft.com/office/drawing/2014/main" val="1784053757"/>
                  </a:ext>
                </a:extLst>
              </a:tr>
              <a:tr h="274320">
                <a:tc>
                  <a:txBody>
                    <a:bodyPr/>
                    <a:lstStyle/>
                    <a:p>
                      <a:r>
                        <a:rPr lang="en-GB" sz="1200" dirty="0"/>
                        <a:t>At Month 36 (95% CI)</a:t>
                      </a:r>
                      <a:endParaRPr lang="en-GB" sz="1200" dirty="0">
                        <a:solidFill>
                          <a:schemeClr val="tx1"/>
                        </a:solidFill>
                      </a:endParaRPr>
                    </a:p>
                  </a:txBody>
                  <a:tcPr/>
                </a:tc>
                <a:tc>
                  <a:txBody>
                    <a:bodyPr/>
                    <a:lstStyle/>
                    <a:p>
                      <a:pPr algn="ctr"/>
                      <a:r>
                        <a:rPr lang="en-GB" sz="1200" dirty="0"/>
                        <a:t>0.27 (0.22-0.33)</a:t>
                      </a:r>
                      <a:endParaRPr lang="en-GB" sz="1200" dirty="0">
                        <a:solidFill>
                          <a:schemeClr val="tx1"/>
                        </a:solidFill>
                      </a:endParaRPr>
                    </a:p>
                  </a:txBody>
                  <a:tcPr/>
                </a:tc>
                <a:tc>
                  <a:txBody>
                    <a:bodyPr/>
                    <a:lstStyle/>
                    <a:p>
                      <a:pPr algn="ctr"/>
                      <a:r>
                        <a:rPr lang="en-GB" sz="1200" dirty="0"/>
                        <a:t>0.21 (0.14-0.29)</a:t>
                      </a:r>
                      <a:endParaRPr lang="en-GB" sz="1200" dirty="0">
                        <a:solidFill>
                          <a:schemeClr val="tx1"/>
                        </a:solidFill>
                      </a:endParaRPr>
                    </a:p>
                  </a:txBody>
                  <a:tcPr/>
                </a:tc>
                <a:extLst>
                  <a:ext uri="{0D108BD9-81ED-4DB2-BD59-A6C34878D82A}">
                    <a16:rowId xmlns:a16="http://schemas.microsoft.com/office/drawing/2014/main" val="2761251367"/>
                  </a:ext>
                </a:extLst>
              </a:tr>
              <a:tr h="274320">
                <a:tc>
                  <a:txBody>
                    <a:bodyPr/>
                    <a:lstStyle/>
                    <a:p>
                      <a:r>
                        <a:rPr lang="en-GB" sz="1200" dirty="0"/>
                        <a:t>At Month 48 (95% CI)</a:t>
                      </a:r>
                      <a:endParaRPr lang="en-GB" sz="1200" dirty="0">
                        <a:solidFill>
                          <a:schemeClr val="tx1"/>
                        </a:solidFill>
                      </a:endParaRPr>
                    </a:p>
                  </a:txBody>
                  <a:tcPr/>
                </a:tc>
                <a:tc>
                  <a:txBody>
                    <a:bodyPr/>
                    <a:lstStyle/>
                    <a:p>
                      <a:pPr algn="ctr"/>
                      <a:r>
                        <a:rPr lang="en-GB" sz="1200" dirty="0"/>
                        <a:t>0.19 (0.14-0.25)</a:t>
                      </a:r>
                      <a:endParaRPr lang="en-GB" sz="1200" dirty="0">
                        <a:solidFill>
                          <a:schemeClr val="tx1"/>
                        </a:solidFill>
                      </a:endParaRPr>
                    </a:p>
                  </a:txBody>
                  <a:tcPr/>
                </a:tc>
                <a:tc>
                  <a:txBody>
                    <a:bodyPr/>
                    <a:lstStyle/>
                    <a:p>
                      <a:pPr algn="ctr"/>
                      <a:r>
                        <a:rPr lang="en-GB" sz="1200" dirty="0"/>
                        <a:t>0.07 (0.02-0.15)</a:t>
                      </a:r>
                      <a:endParaRPr lang="en-GB" sz="1200" dirty="0">
                        <a:solidFill>
                          <a:schemeClr val="tx1"/>
                        </a:solidFill>
                      </a:endParaRPr>
                    </a:p>
                  </a:txBody>
                  <a:tcPr/>
                </a:tc>
                <a:extLst>
                  <a:ext uri="{0D108BD9-81ED-4DB2-BD59-A6C34878D82A}">
                    <a16:rowId xmlns:a16="http://schemas.microsoft.com/office/drawing/2014/main" val="2947621467"/>
                  </a:ext>
                </a:extLst>
              </a:tr>
            </a:tbl>
          </a:graphicData>
        </a:graphic>
      </p:graphicFrame>
      <p:sp>
        <p:nvSpPr>
          <p:cNvPr id="802" name="TextBox 801">
            <a:extLst>
              <a:ext uri="{FF2B5EF4-FFF2-40B4-BE49-F238E27FC236}">
                <a16:creationId xmlns:a16="http://schemas.microsoft.com/office/drawing/2014/main" id="{CAFAB026-8755-4C3D-A164-BE341FF43B29}"/>
              </a:ext>
            </a:extLst>
          </p:cNvPr>
          <p:cNvSpPr txBox="1"/>
          <p:nvPr/>
        </p:nvSpPr>
        <p:spPr>
          <a:xfrm>
            <a:off x="5358384" y="1495955"/>
            <a:ext cx="19019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Talazoparib</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Median OS, 19.3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95% CI, 16.6-22.5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Chemotherapy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Median OS, 19.5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95% CI, 17.4-22.4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Hazard ratio, 0.848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95% CI, 0.670-1.073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 0.17</a:t>
            </a:r>
          </a:p>
        </p:txBody>
      </p:sp>
      <p:cxnSp>
        <p:nvCxnSpPr>
          <p:cNvPr id="804" name="Straight Connector 803">
            <a:extLst>
              <a:ext uri="{FF2B5EF4-FFF2-40B4-BE49-F238E27FC236}">
                <a16:creationId xmlns:a16="http://schemas.microsoft.com/office/drawing/2014/main" id="{B9B55C62-78C8-45D7-A68A-C4BDA9C2FD98}"/>
              </a:ext>
            </a:extLst>
          </p:cNvPr>
          <p:cNvCxnSpPr>
            <a:cxnSpLocks/>
          </p:cNvCxnSpPr>
          <p:nvPr/>
        </p:nvCxnSpPr>
        <p:spPr>
          <a:xfrm flipH="1">
            <a:off x="5045870" y="1628299"/>
            <a:ext cx="352997" cy="0"/>
          </a:xfrm>
          <a:prstGeom prst="line">
            <a:avLst/>
          </a:prstGeom>
          <a:ln w="28575" cap="flat">
            <a:solidFill>
              <a:schemeClr val="accent1"/>
            </a:solidFill>
            <a:prstDash val="solid"/>
            <a:miter/>
          </a:ln>
        </p:spPr>
      </p:cxnSp>
      <p:cxnSp>
        <p:nvCxnSpPr>
          <p:cNvPr id="806" name="Straight Connector 805">
            <a:extLst>
              <a:ext uri="{FF2B5EF4-FFF2-40B4-BE49-F238E27FC236}">
                <a16:creationId xmlns:a16="http://schemas.microsoft.com/office/drawing/2014/main" id="{11A60209-A23A-4408-A524-49E5A0B0E422}"/>
              </a:ext>
            </a:extLst>
          </p:cNvPr>
          <p:cNvCxnSpPr>
            <a:cxnSpLocks/>
          </p:cNvCxnSpPr>
          <p:nvPr/>
        </p:nvCxnSpPr>
        <p:spPr>
          <a:xfrm flipH="1">
            <a:off x="5045870" y="2178368"/>
            <a:ext cx="352997" cy="0"/>
          </a:xfrm>
          <a:prstGeom prst="line">
            <a:avLst/>
          </a:prstGeom>
          <a:ln w="28575" cap="flat">
            <a:solidFill>
              <a:schemeClr val="tx2"/>
            </a:solidFill>
            <a:prstDash val="solid"/>
            <a:miter/>
          </a:ln>
        </p:spPr>
      </p:cxnSp>
      <p:sp>
        <p:nvSpPr>
          <p:cNvPr id="418" name="TextBox 417">
            <a:extLst>
              <a:ext uri="{FF2B5EF4-FFF2-40B4-BE49-F238E27FC236}">
                <a16:creationId xmlns:a16="http://schemas.microsoft.com/office/drawing/2014/main" id="{5A282650-8378-457B-859F-F29D3E2F6EA0}"/>
              </a:ext>
            </a:extLst>
          </p:cNvPr>
          <p:cNvSpPr txBox="1"/>
          <p:nvPr/>
        </p:nvSpPr>
        <p:spPr>
          <a:xfrm>
            <a:off x="492370" y="6241285"/>
            <a:ext cx="11303391" cy="24622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*ITT population</a:t>
            </a:r>
          </a:p>
        </p:txBody>
      </p:sp>
      <p:sp>
        <p:nvSpPr>
          <p:cNvPr id="419" name="TextBox 418">
            <a:extLst>
              <a:ext uri="{FF2B5EF4-FFF2-40B4-BE49-F238E27FC236}">
                <a16:creationId xmlns:a16="http://schemas.microsoft.com/office/drawing/2014/main" id="{A349B775-BA20-4ABE-831F-827276503B4A}"/>
              </a:ext>
            </a:extLst>
          </p:cNvPr>
          <p:cNvSpPr txBox="1"/>
          <p:nvPr/>
        </p:nvSpPr>
        <p:spPr>
          <a:xfrm>
            <a:off x="22616" y="5424122"/>
            <a:ext cx="2133600"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rPr>
              <a:t>Number of patients at risk</a:t>
            </a:r>
          </a:p>
        </p:txBody>
      </p:sp>
      <p:sp>
        <p:nvSpPr>
          <p:cNvPr id="421" name="TextBox 420">
            <a:extLst>
              <a:ext uri="{FF2B5EF4-FFF2-40B4-BE49-F238E27FC236}">
                <a16:creationId xmlns:a16="http://schemas.microsoft.com/office/drawing/2014/main" id="{E87B54AD-7B66-4436-9F42-33760BA3823E}"/>
              </a:ext>
            </a:extLst>
          </p:cNvPr>
          <p:cNvSpPr txBox="1"/>
          <p:nvPr/>
        </p:nvSpPr>
        <p:spPr>
          <a:xfrm>
            <a:off x="87927" y="6586387"/>
            <a:ext cx="2423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422" name="Rectangle 421"/>
          <p:cNvSpPr/>
          <p:nvPr/>
        </p:nvSpPr>
        <p:spPr>
          <a:xfrm>
            <a:off x="3917939" y="6532242"/>
            <a:ext cx="8140219"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Litton JK, et al. AACR 2020. Abstract CT017.</a:t>
            </a:r>
          </a:p>
        </p:txBody>
      </p:sp>
    </p:spTree>
    <p:extLst>
      <p:ext uri="{BB962C8B-B14F-4D97-AF65-F5344CB8AC3E}">
        <p14:creationId xmlns:p14="http://schemas.microsoft.com/office/powerpoint/2010/main" val="1394530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19100" y="315540"/>
            <a:ext cx="11353800" cy="443198"/>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90000"/>
              </a:lnSpc>
              <a:spcBef>
                <a:spcPct val="0"/>
              </a:spcBef>
              <a:spcAft>
                <a:spcPts val="0"/>
              </a:spcAft>
              <a:buClr>
                <a:srgbClr val="FFFFFF"/>
              </a:buClr>
              <a:buSzPct val="45000"/>
              <a:buFontTx/>
              <a:buNone/>
              <a:tabLst>
                <a:tab pos="656634" algn="l"/>
                <a:tab pos="1313266" algn="l"/>
                <a:tab pos="1969900" algn="l"/>
                <a:tab pos="2626533" algn="l"/>
                <a:tab pos="3283166" algn="l"/>
                <a:tab pos="3939800" algn="l"/>
                <a:tab pos="4596433" algn="l"/>
                <a:tab pos="5253067" algn="l"/>
                <a:tab pos="5909699" algn="l"/>
                <a:tab pos="6566333" algn="l"/>
                <a:tab pos="7222966" algn="l"/>
                <a:tab pos="7879599" algn="l"/>
              </a:tabLst>
              <a:defRPr/>
            </a:pPr>
            <a:r>
              <a:rPr kumimoji="0" lang="en-GB" sz="3200" b="1" i="0" u="none" strike="noStrike" kern="1200" cap="none" spc="0" normalizeH="0" baseline="0" noProof="0" dirty="0" err="1">
                <a:ln>
                  <a:noFill/>
                </a:ln>
                <a:solidFill>
                  <a:srgbClr val="141414"/>
                </a:solidFill>
                <a:effectLst/>
                <a:uLnTx/>
                <a:uFillTx/>
                <a:latin typeface="Arial" panose="020B0604020202020204" pitchFamily="34" charset="0"/>
                <a:ea typeface="+mn-ea"/>
                <a:cs typeface="Arial" panose="020B0604020202020204" pitchFamily="34" charset="0"/>
              </a:rPr>
              <a:t>OlympiAD</a:t>
            </a:r>
            <a:r>
              <a:rPr kumimoji="0" lang="en-GB" sz="3200" b="1" i="0" u="none" strike="noStrike" kern="1200" cap="none" spc="0" normalizeH="0" baseline="0" noProof="0" dirty="0">
                <a:ln>
                  <a:noFill/>
                </a:ln>
                <a:solidFill>
                  <a:srgbClr val="141414"/>
                </a:solidFill>
                <a:effectLst/>
                <a:uLnTx/>
                <a:uFillTx/>
                <a:latin typeface="Arial" panose="020B0604020202020204" pitchFamily="34" charset="0"/>
                <a:ea typeface="+mn-ea"/>
                <a:cs typeface="Arial" panose="020B0604020202020204" pitchFamily="34" charset="0"/>
              </a:rPr>
              <a:t>: Extended OS Follow-Up</a:t>
            </a:r>
          </a:p>
        </p:txBody>
      </p:sp>
      <p:sp>
        <p:nvSpPr>
          <p:cNvPr id="5124" name="Text Box 4"/>
          <p:cNvSpPr txBox="1">
            <a:spLocks noChangeArrowheads="1"/>
          </p:cNvSpPr>
          <p:nvPr/>
        </p:nvSpPr>
        <p:spPr bwMode="auto">
          <a:xfrm>
            <a:off x="3693080" y="5972043"/>
            <a:ext cx="4785680" cy="162609"/>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97000"/>
              </a:lnSpc>
              <a:spcBef>
                <a:spcPts val="0"/>
              </a:spcBef>
              <a:spcAft>
                <a:spcPts val="0"/>
              </a:spcAft>
              <a:buClr>
                <a:srgbClr val="FFFFFF"/>
              </a:buClr>
              <a:buSzPct val="45000"/>
              <a:buFontTx/>
              <a:buNone/>
              <a:tabLst>
                <a:tab pos="656634" algn="l"/>
                <a:tab pos="1313266" algn="l"/>
                <a:tab pos="1969900" algn="l"/>
                <a:tab pos="2626533" algn="l"/>
                <a:tab pos="3283166" algn="l"/>
              </a:tabLst>
              <a:defRPr/>
            </a:pPr>
            <a:r>
              <a:rPr kumimoji="0" lang="en-GB" sz="1089" b="0" i="0" u="none" strike="noStrike" kern="1200" cap="none" spc="0" normalizeH="0" baseline="0" noProof="0">
                <a:ln>
                  <a:noFill/>
                </a:ln>
                <a:solidFill>
                  <a:srgbClr val="FFFFFF"/>
                </a:solidFill>
                <a:effectLst/>
                <a:uLnTx/>
                <a:uFillTx/>
                <a:latin typeface="Calibri" panose="020F0502020204030204"/>
                <a:ea typeface="+mn-ea"/>
                <a:cs typeface="+mn-cs"/>
              </a:rPr>
              <a:t>Robson M et al. N Engl J Med 2017;377:523-533</a:t>
            </a:r>
            <a:endParaRPr kumimoji="0" lang="en-GB" sz="1089"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b="3536"/>
          <a:stretch/>
        </p:blipFill>
        <p:spPr>
          <a:xfrm>
            <a:off x="838199" y="2073707"/>
            <a:ext cx="9342601" cy="4690197"/>
          </a:xfrm>
          <a:prstGeom prst="rect">
            <a:avLst/>
          </a:prstGeom>
        </p:spPr>
      </p:pic>
      <p:sp>
        <p:nvSpPr>
          <p:cNvPr id="3" name="TextBox 2"/>
          <p:cNvSpPr txBox="1"/>
          <p:nvPr/>
        </p:nvSpPr>
        <p:spPr>
          <a:xfrm>
            <a:off x="838199" y="987880"/>
            <a:ext cx="9932321" cy="954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No statistically significant differences in survival curves in tissue receptor subtype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No new safety signal –No AML/MDS</a:t>
            </a:r>
          </a:p>
        </p:txBody>
      </p:sp>
      <p:sp>
        <p:nvSpPr>
          <p:cNvPr id="8" name="Rectangle 7"/>
          <p:cNvSpPr/>
          <p:nvPr/>
        </p:nvSpPr>
        <p:spPr>
          <a:xfrm>
            <a:off x="3917939" y="6363794"/>
            <a:ext cx="8140219" cy="400110"/>
          </a:xfrm>
          <a:prstGeom prst="rect">
            <a:avLst/>
          </a:prstGeom>
        </p:spPr>
        <p:txBody>
          <a:bodyPr wrap="square"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Robson M, et al. SABCS 2019.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PD4-03.</a:t>
            </a:r>
          </a:p>
        </p:txBody>
      </p:sp>
    </p:spTree>
    <p:extLst>
      <p:ext uri="{BB962C8B-B14F-4D97-AF65-F5344CB8AC3E}">
        <p14:creationId xmlns:p14="http://schemas.microsoft.com/office/powerpoint/2010/main" val="2410482149"/>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Current Approach: Treatment of HR+/HER2- mBC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prstClr val="black"/>
                </a:solidFill>
                <a:effectLst/>
                <a:uLnTx/>
                <a:uFillTx/>
                <a:latin typeface="Arial" charset="0"/>
                <a:ea typeface="+mj-ea"/>
                <a:cs typeface="+mj-cs"/>
              </a:rPr>
              <a:t>Adopted from </a:t>
            </a:r>
            <a:r>
              <a:rPr kumimoji="0" lang="en-US" sz="1125" b="0" i="0" u="none" strike="noStrike" kern="1200" cap="none" spc="0" normalizeH="0" baseline="0" noProof="0">
                <a:ln>
                  <a:noFill/>
                </a:ln>
                <a:solidFill>
                  <a:prstClr val="black"/>
                </a:solidFill>
                <a:effectLst/>
                <a:uLnTx/>
                <a:uFillTx/>
                <a:latin typeface="Arial" charset="0"/>
                <a:ea typeface="+mj-ea"/>
                <a:cs typeface="+mj-cs"/>
              </a:rPr>
              <a:t>Claudine Isaacs</a:t>
            </a:r>
            <a:endParaRPr kumimoji="0" lang="en-US" sz="1125" b="0" i="0" u="none" strike="noStrike" kern="1200" cap="none" spc="0" normalizeH="0" baseline="0" noProof="0" dirty="0">
              <a:ln>
                <a:noFill/>
              </a:ln>
              <a:solidFill>
                <a:prstClr val="black"/>
              </a:solidFill>
              <a:effectLst/>
              <a:uLnTx/>
              <a:uFillTx/>
              <a:latin typeface="Arial" charset="0"/>
              <a:ea typeface="+mj-ea"/>
              <a:cs typeface="+mj-cs"/>
            </a:endParaRPr>
          </a:p>
        </p:txBody>
      </p:sp>
      <p:sp>
        <p:nvSpPr>
          <p:cNvPr id="3" name="TextBox 2">
            <a:extLst>
              <a:ext uri="{FF2B5EF4-FFF2-40B4-BE49-F238E27FC236}">
                <a16:creationId xmlns:a16="http://schemas.microsoft.com/office/drawing/2014/main" id="{BF400C67-3CD1-DBD7-F239-323171878EEC}"/>
              </a:ext>
            </a:extLst>
          </p:cNvPr>
          <p:cNvSpPr txBox="1"/>
          <p:nvPr/>
        </p:nvSpPr>
        <p:spPr>
          <a:xfrm>
            <a:off x="4668978" y="3421188"/>
            <a:ext cx="1496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CKD 4/6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inh</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89788E5-5A50-45D6-DF41-939E619A73ED}"/>
              </a:ext>
            </a:extLst>
          </p:cNvPr>
          <p:cNvSpPr txBox="1"/>
          <p:nvPr/>
        </p:nvSpPr>
        <p:spPr>
          <a:xfrm>
            <a:off x="5223165" y="2963984"/>
            <a:ext cx="14962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AKT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inh</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4: </a:t>
            </a:r>
            <a:r>
              <a:rPr lang="en-US" sz="3600" dirty="0">
                <a:solidFill>
                  <a:srgbClr val="0432FF"/>
                </a:solidFill>
              </a:rPr>
              <a:t>Recent Appreciation of HER2 Low as </a:t>
            </a:r>
            <a:br>
              <a:rPr lang="en-US" sz="3600" dirty="0">
                <a:solidFill>
                  <a:srgbClr val="0432FF"/>
                </a:solidFill>
              </a:rPr>
            </a:br>
            <a:r>
              <a:rPr lang="en-US" sz="3600" dirty="0">
                <a:solidFill>
                  <a:srgbClr val="0432FF"/>
                </a:solidFill>
              </a:rPr>
              <a:t>a Unique Subset of HR-Positive Breast Cancer — </a:t>
            </a:r>
            <a:br>
              <a:rPr lang="en-US" sz="3600" dirty="0">
                <a:solidFill>
                  <a:srgbClr val="0432FF"/>
                </a:solidFill>
              </a:rPr>
            </a:br>
            <a:r>
              <a:rPr lang="en-US" sz="3600" dirty="0">
                <a:solidFill>
                  <a:srgbClr val="0432FF"/>
                </a:solidFill>
              </a:rPr>
              <a:t>Dr </a:t>
            </a:r>
            <a:r>
              <a:rPr lang="en-US" sz="3600" dirty="0" err="1">
                <a:solidFill>
                  <a:srgbClr val="0432FF"/>
                </a:solidFill>
              </a:rPr>
              <a:t>Bardia</a:t>
            </a:r>
            <a:endParaRPr lang="en-US" sz="3600" dirty="0">
              <a:solidFill>
                <a:srgbClr val="0432FF"/>
              </a:solidFill>
            </a:endParaRPr>
          </a:p>
        </p:txBody>
      </p:sp>
    </p:spTree>
    <p:extLst>
      <p:ext uri="{BB962C8B-B14F-4D97-AF65-F5344CB8AC3E}">
        <p14:creationId xmlns:p14="http://schemas.microsoft.com/office/powerpoint/2010/main" val="3031206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548680"/>
            <a:ext cx="9431677" cy="1085498"/>
          </a:xfrm>
        </p:spPr>
        <p:txBody>
          <a:bodyPr lIns="91440" tIns="91440" rIns="91440" bIns="182880"/>
          <a:lstStyle/>
          <a:p>
            <a:pPr algn="l"/>
            <a:r>
              <a:rPr lang="en-US" dirty="0">
                <a:solidFill>
                  <a:schemeClr val="bg1"/>
                </a:solidFill>
              </a:rPr>
              <a:t>Case Presentation: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39-year-old premenopausal woman with ER/PR-positive, HER2-low (IHC 1+) IDC, s/p adjuvant tamoxifen and OFS x 5 years, now with bone and liver metastases </a:t>
            </a:r>
            <a:endParaRPr lang="en-US" dirty="0">
              <a:solidFill>
                <a:schemeClr val="bg1"/>
              </a:solidFill>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Laila Agrawal (Louisville, Kentucky)</a:t>
            </a:r>
          </a:p>
        </p:txBody>
      </p:sp>
      <p:pic>
        <p:nvPicPr>
          <p:cNvPr id="3" name="Picture 2" descr="A person wearing glasses&#10;&#10;Description automatically generated with medium confidence">
            <a:extLst>
              <a:ext uri="{FF2B5EF4-FFF2-40B4-BE49-F238E27FC236}">
                <a16:creationId xmlns:a16="http://schemas.microsoft.com/office/drawing/2014/main" id="{CE9DE35D-05C2-F84C-1750-F4859989BDF7}"/>
              </a:ext>
            </a:extLst>
          </p:cNvPr>
          <p:cNvPicPr>
            <a:picLocks noChangeAspect="1"/>
          </p:cNvPicPr>
          <p:nvPr/>
        </p:nvPicPr>
        <p:blipFill>
          <a:blip r:embed="rId2"/>
          <a:stretch>
            <a:fillRect/>
          </a:stretch>
        </p:blipFill>
        <p:spPr>
          <a:xfrm>
            <a:off x="3074002" y="2092567"/>
            <a:ext cx="6328182" cy="3559602"/>
          </a:xfrm>
          <a:prstGeom prst="rect">
            <a:avLst/>
          </a:prstGeom>
        </p:spPr>
      </p:pic>
    </p:spTree>
    <p:extLst>
      <p:ext uri="{BB962C8B-B14F-4D97-AF65-F5344CB8AC3E}">
        <p14:creationId xmlns:p14="http://schemas.microsoft.com/office/powerpoint/2010/main" val="26703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uqSYCSJgUTE5mBcx3hBE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N0PZXbVa5t2_7.aIG8J3i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E6I68z5y5H5MQDSVcW_LA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oyxwumNU857oeRDtjFi3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AcSlhDTBRU3MULkAf0mS6A"/>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eme1">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A998999E-D665-4BC2-8D63-2C84CE7D839E}" vid="{D8E15375-ADCE-4A6B-BF17-43302C737E10}"/>
    </a:ext>
  </a:extLst>
</a:theme>
</file>

<file path=ppt/theme/theme11.xml><?xml version="1.0" encoding="utf-8"?>
<a:theme xmlns:a="http://schemas.openxmlformats.org/drawingml/2006/main" name="Dana-Farber adapted">
  <a:themeElements>
    <a:clrScheme name="Dana-Farber">
      <a:dk1>
        <a:srgbClr val="61646A"/>
      </a:dk1>
      <a:lt1>
        <a:srgbClr val="FFFFFF"/>
      </a:lt1>
      <a:dk2>
        <a:srgbClr val="B0B1B4"/>
      </a:dk2>
      <a:lt2>
        <a:srgbClr val="FFFFFF"/>
      </a:lt2>
      <a:accent1>
        <a:srgbClr val="37B3E5"/>
      </a:accent1>
      <a:accent2>
        <a:srgbClr val="005F9C"/>
      </a:accent2>
      <a:accent3>
        <a:srgbClr val="003054"/>
      </a:accent3>
      <a:accent4>
        <a:srgbClr val="FFA300"/>
      </a:accent4>
      <a:accent5>
        <a:srgbClr val="C00000"/>
      </a:accent5>
      <a:accent6>
        <a:srgbClr val="7FAFCD"/>
      </a:accent6>
      <a:hlink>
        <a:srgbClr val="828489"/>
      </a:hlink>
      <a:folHlink>
        <a:srgbClr val="828489"/>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noFill/>
        <a:ln w="9525" cap="rnd">
          <a:solidFill>
            <a:schemeClr val="accent1"/>
          </a:solidFill>
        </a:ln>
      </a:spPr>
      <a:bodyPr rtlCol="0" anchor="ctr"/>
      <a:lstStyle>
        <a:defPPr algn="ctr">
          <a:defRPr/>
        </a:defPPr>
      </a:lstStyle>
    </a:spDef>
    <a:lnDef>
      <a:spPr>
        <a:ln w="12700" cap="sq">
          <a:tailEnd type="none"/>
        </a:ln>
      </a:spPr>
      <a:bodyPr/>
      <a:lstStyle/>
      <a:style>
        <a:lnRef idx="1">
          <a:schemeClr val="accent1"/>
        </a:lnRef>
        <a:fillRef idx="0">
          <a:schemeClr val="accent1"/>
        </a:fillRef>
        <a:effectRef idx="0">
          <a:srgbClr val="000000"/>
        </a:effectRef>
        <a:fontRef idx="minor">
          <a:schemeClr val="lt1"/>
        </a:fontRef>
      </a:style>
    </a:lnDef>
    <a:txDef>
      <a:spPr>
        <a:noFill/>
      </a:spPr>
      <a:bodyPr wrap="none" lIns="0" tIns="0" rIns="0" bIns="0" rtlCol="0">
        <a:spAutoFit/>
      </a:bodyPr>
      <a:lstStyle>
        <a:defPPr algn="l">
          <a:lnSpc>
            <a:spcPct val="100000"/>
          </a:lnSpc>
          <a:spcBef>
            <a:spcPts val="1200"/>
          </a:spcBef>
          <a:buSzPct val="100000"/>
          <a:defRPr sz="2000" dirty="0" smtClean="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Celgene BMS PowerPoint Template 28Feb2020" id="{0BDBBFF6-3744-4561-9F52-85264BCE9FA4}" vid="{F0FCCDD3-BC1F-4F1D-A1FB-286E119F33A6}"/>
    </a:ext>
  </a:extLst>
</a:theme>
</file>

<file path=ppt/theme/theme12.xml><?xml version="1.0" encoding="utf-8"?>
<a:theme xmlns:a="http://schemas.openxmlformats.org/drawingml/2006/main" name="1_Default Design">
  <a:themeElements>
    <a:clrScheme name="Custom 38">
      <a:dk1>
        <a:srgbClr val="002556"/>
      </a:dk1>
      <a:lt1>
        <a:srgbClr val="FFFFFF"/>
      </a:lt1>
      <a:dk2>
        <a:srgbClr val="002556"/>
      </a:dk2>
      <a:lt2>
        <a:srgbClr val="3333FF"/>
      </a:lt2>
      <a:accent1>
        <a:srgbClr val="5AABF8"/>
      </a:accent1>
      <a:accent2>
        <a:srgbClr val="FE7E00"/>
      </a:accent2>
      <a:accent3>
        <a:srgbClr val="FFFFFF"/>
      </a:accent3>
      <a:accent4>
        <a:srgbClr val="000000"/>
      </a:accent4>
      <a:accent5>
        <a:srgbClr val="FF0012"/>
      </a:accent5>
      <a:accent6>
        <a:srgbClr val="D2128D"/>
      </a:accent6>
      <a:hlink>
        <a:srgbClr val="1FE90E"/>
      </a:hlink>
      <a:folHlink>
        <a:srgbClr val="9D9D9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14.xml><?xml version="1.0" encoding="utf-8"?>
<a:theme xmlns:a="http://schemas.openxmlformats.org/drawingml/2006/main" name="1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5.xml><?xml version="1.0" encoding="utf-8"?>
<a:theme xmlns:a="http://schemas.openxmlformats.org/drawingml/2006/main" name="3_ibrutinib-oral-template">
  <a:themeElements>
    <a:clrScheme name="Custom 38">
      <a:dk1>
        <a:srgbClr val="336699"/>
      </a:dk1>
      <a:lt1>
        <a:srgbClr val="FFFFFF"/>
      </a:lt1>
      <a:dk2>
        <a:srgbClr val="FFB652"/>
      </a:dk2>
      <a:lt2>
        <a:srgbClr val="000000"/>
      </a:lt2>
      <a:accent1>
        <a:srgbClr val="7E99AA"/>
      </a:accent1>
      <a:accent2>
        <a:srgbClr val="0098AA"/>
      </a:accent2>
      <a:accent3>
        <a:srgbClr val="006784"/>
      </a:accent3>
      <a:accent4>
        <a:srgbClr val="FFB652"/>
      </a:accent4>
      <a:accent5>
        <a:srgbClr val="94420E"/>
      </a:accent5>
      <a:accent6>
        <a:srgbClr val="AECC0A"/>
      </a:accent6>
      <a:hlink>
        <a:srgbClr val="009BD4"/>
      </a:hlink>
      <a:folHlink>
        <a:srgbClr val="D8E6E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a:ln>
              <a:noFill/>
            </a:ln>
            <a:solidFill>
              <a:schemeClr val="tx1"/>
            </a:solidFill>
            <a:effectLst/>
            <a:latin typeface="Arial" charset="0"/>
          </a:defRPr>
        </a:defPPr>
      </a:lstStyle>
      <a:style>
        <a:lnRef idx="1">
          <a:schemeClr val="accent5"/>
        </a:lnRef>
        <a:fillRef idx="0">
          <a:schemeClr val="accent5"/>
        </a:fillRef>
        <a:effectRef idx="0">
          <a:schemeClr val="accent5"/>
        </a:effectRef>
        <a:fontRef idx="minor">
          <a:schemeClr val="tx1"/>
        </a:fontRef>
      </a:style>
    </a:spDef>
    <a:lnDef>
      <a:spPr bwMode="auto">
        <a:ln>
          <a:headEnd type="none" w="med" len="med"/>
          <a:tailEnd type="none" w="med" len="med"/>
        </a:ln>
      </a:spPr>
      <a:bodyPr/>
      <a:lstStyle/>
      <a:style>
        <a:lnRef idx="1">
          <a:schemeClr val="accent3"/>
        </a:lnRef>
        <a:fillRef idx="0">
          <a:schemeClr val="accent3"/>
        </a:fillRef>
        <a:effectRef idx="0">
          <a:schemeClr val="accent3"/>
        </a:effectRef>
        <a:fontRef idx="minor">
          <a:schemeClr val="tx1"/>
        </a:fontRef>
      </a:style>
    </a:lnDef>
  </a:objectDefaults>
  <a:extraClrSchemeLst>
    <a:extraClrScheme>
      <a:clrScheme name="Insulin IDEAS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ulin IDEAS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ulin IDEAS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ulin IDEAS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ulin IDEAS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ulin IDEAS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ulin IDEAS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ulin IDEAS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ulin IDEAS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ulin IDEAS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ulin IDEAS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ulin IDEAS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ulin IDEAS template 1 13">
        <a:dk1>
          <a:srgbClr val="000000"/>
        </a:dk1>
        <a:lt1>
          <a:srgbClr val="FFFFFF"/>
        </a:lt1>
        <a:dk2>
          <a:srgbClr val="000000"/>
        </a:dk2>
        <a:lt2>
          <a:srgbClr val="808080"/>
        </a:lt2>
        <a:accent1>
          <a:srgbClr val="8F3B63"/>
        </a:accent1>
        <a:accent2>
          <a:srgbClr val="3B528F"/>
        </a:accent2>
        <a:accent3>
          <a:srgbClr val="FFFFFF"/>
        </a:accent3>
        <a:accent4>
          <a:srgbClr val="000000"/>
        </a:accent4>
        <a:accent5>
          <a:srgbClr val="C6AFB7"/>
        </a:accent5>
        <a:accent6>
          <a:srgbClr val="354981"/>
        </a:accent6>
        <a:hlink>
          <a:srgbClr val="7B913B"/>
        </a:hlink>
        <a:folHlink>
          <a:srgbClr val="B68A38"/>
        </a:folHlink>
      </a:clrScheme>
      <a:clrMap bg1="lt1" tx1="dk1" bg2="lt2" tx2="dk2" accent1="accent1" accent2="accent2" accent3="accent3" accent4="accent4" accent5="accent5" accent6="accent6" hlink="hlink" folHlink="folHlink"/>
    </a:extraClrScheme>
    <a:extraClrScheme>
      <a:clrScheme name="Insulin IDEAS template 1 14">
        <a:dk1>
          <a:srgbClr val="000000"/>
        </a:dk1>
        <a:lt1>
          <a:srgbClr val="FFFFFF"/>
        </a:lt1>
        <a:dk2>
          <a:srgbClr val="000000"/>
        </a:dk2>
        <a:lt2>
          <a:srgbClr val="C0C0C0"/>
        </a:lt2>
        <a:accent1>
          <a:srgbClr val="BD5F8C"/>
        </a:accent1>
        <a:accent2>
          <a:srgbClr val="6C83C2"/>
        </a:accent2>
        <a:accent3>
          <a:srgbClr val="FFFFFF"/>
        </a:accent3>
        <a:accent4>
          <a:srgbClr val="000000"/>
        </a:accent4>
        <a:accent5>
          <a:srgbClr val="DBB6C5"/>
        </a:accent5>
        <a:accent6>
          <a:srgbClr val="6176B0"/>
        </a:accent6>
        <a:hlink>
          <a:srgbClr val="94AF47"/>
        </a:hlink>
        <a:folHlink>
          <a:srgbClr val="CBA155"/>
        </a:folHlink>
      </a:clrScheme>
      <a:clrMap bg1="lt1" tx1="dk1" bg2="lt2" tx2="dk2" accent1="accent1" accent2="accent2" accent3="accent3" accent4="accent4" accent5="accent5" accent6="accent6" hlink="hlink" folHlink="folHlink"/>
    </a:extraClrScheme>
    <a:extraClrScheme>
      <a:clrScheme name="Insulin IDEAS template 1 15">
        <a:dk1>
          <a:srgbClr val="000000"/>
        </a:dk1>
        <a:lt1>
          <a:srgbClr val="FFFFFF"/>
        </a:lt1>
        <a:dk2>
          <a:srgbClr val="000000"/>
        </a:dk2>
        <a:lt2>
          <a:srgbClr val="C0C0C0"/>
        </a:lt2>
        <a:accent1>
          <a:srgbClr val="CE88A9"/>
        </a:accent1>
        <a:accent2>
          <a:srgbClr val="95A5D3"/>
        </a:accent2>
        <a:accent3>
          <a:srgbClr val="FFFFFF"/>
        </a:accent3>
        <a:accent4>
          <a:srgbClr val="000000"/>
        </a:accent4>
        <a:accent5>
          <a:srgbClr val="E3C3D1"/>
        </a:accent5>
        <a:accent6>
          <a:srgbClr val="8795BF"/>
        </a:accent6>
        <a:hlink>
          <a:srgbClr val="FFFF99"/>
        </a:hlink>
        <a:folHlink>
          <a:srgbClr val="DFC595"/>
        </a:folHlink>
      </a:clrScheme>
      <a:clrMap bg1="lt1" tx1="dk1" bg2="lt2" tx2="dk2" accent1="accent1" accent2="accent2" accent3="accent3" accent4="accent4" accent5="accent5" accent6="accent6" hlink="hlink" folHlink="folHlink"/>
    </a:extraClrScheme>
    <a:extraClrScheme>
      <a:clrScheme name="Insulin IDEAS template 1 16">
        <a:dk1>
          <a:srgbClr val="000000"/>
        </a:dk1>
        <a:lt1>
          <a:srgbClr val="FFFFFF"/>
        </a:lt1>
        <a:dk2>
          <a:srgbClr val="000000"/>
        </a:dk2>
        <a:lt2>
          <a:srgbClr val="C0C0C0"/>
        </a:lt2>
        <a:accent1>
          <a:srgbClr val="CE88A9"/>
        </a:accent1>
        <a:accent2>
          <a:srgbClr val="ADBADD"/>
        </a:accent2>
        <a:accent3>
          <a:srgbClr val="FFFFFF"/>
        </a:accent3>
        <a:accent4>
          <a:srgbClr val="000000"/>
        </a:accent4>
        <a:accent5>
          <a:srgbClr val="E3C3D1"/>
        </a:accent5>
        <a:accent6>
          <a:srgbClr val="9CA8C8"/>
        </a:accent6>
        <a:hlink>
          <a:srgbClr val="FFFF99"/>
        </a:hlink>
        <a:folHlink>
          <a:srgbClr val="DFC595"/>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5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fontScheme name="5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5E8FF"/>
        </a:folHlink>
      </a:clrScheme>
      <a:clrMap bg1="lt1" tx1="dk1" bg2="lt2" tx2="dk2" accent1="accent1" accent2="accent2" accent3="accent3" accent4="accent4" accent5="accent5" accent6="accent6" hlink="hlink" folHlink="folHlink"/>
    </a:extraClrScheme>
    <a:extraClrScheme>
      <a:clrScheme name="5_Default Design 14">
        <a:dk1>
          <a:srgbClr val="000000"/>
        </a:dk1>
        <a:lt1>
          <a:srgbClr val="FFFFFF"/>
        </a:lt1>
        <a:dk2>
          <a:srgbClr val="005792"/>
        </a:dk2>
        <a:lt2>
          <a:srgbClr val="808080"/>
        </a:lt2>
        <a:accent1>
          <a:srgbClr val="FF9900"/>
        </a:accent1>
        <a:accent2>
          <a:srgbClr val="CC0000"/>
        </a:accent2>
        <a:accent3>
          <a:srgbClr val="FFFFFF"/>
        </a:accent3>
        <a:accent4>
          <a:srgbClr val="000000"/>
        </a:accent4>
        <a:accent5>
          <a:srgbClr val="FFCAAA"/>
        </a:accent5>
        <a:accent6>
          <a:srgbClr val="B900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
      <a:clrScheme name="5_Default Design 15">
        <a:dk1>
          <a:srgbClr val="000000"/>
        </a:dk1>
        <a:lt1>
          <a:srgbClr val="FFFFFF"/>
        </a:lt1>
        <a:dk2>
          <a:srgbClr val="005792"/>
        </a:dk2>
        <a:lt2>
          <a:srgbClr val="808080"/>
        </a:lt2>
        <a:accent1>
          <a:srgbClr val="CC0000"/>
        </a:accent1>
        <a:accent2>
          <a:srgbClr val="FF9900"/>
        </a:accent2>
        <a:accent3>
          <a:srgbClr val="FFFFFF"/>
        </a:accent3>
        <a:accent4>
          <a:srgbClr val="000000"/>
        </a:accent4>
        <a:accent5>
          <a:srgbClr val="E2AAAA"/>
        </a:accent5>
        <a:accent6>
          <a:srgbClr val="E78A00"/>
        </a:accent6>
        <a:hlink>
          <a:srgbClr val="0099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AILORx mexico">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ILORx Scientific ASCO 2018 V16 FINAL to ASCO 6-2-18.potx" id="{20A857BA-C8B2-4B42-BB01-A74032A2C573}" vid="{AFED860A-C6ED-D143-9EEE-D1EF94501162}"/>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OG Template 16 x 9" id="{46CDEE7E-D942-374F-9F36-46893A2E8B1D}" vid="{2CC77ED1-4C87-7B46-B1AA-8CA275D2D840}"/>
    </a:ext>
  </a:ext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0.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21.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Microsoft YaHei"/>
      </a:majorFont>
      <a:minorFont>
        <a:latin typeface="Arial"/>
        <a:ea typeface="Microsoft YaHei"/>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022 SABCS PRESENTATION SLIDE TEMPLATE">
  <a:themeElements>
    <a:clrScheme name="ASCO">
      <a:dk1>
        <a:sysClr val="windowText" lastClr="000000"/>
      </a:dk1>
      <a:lt1>
        <a:srgbClr val="FFFFFF"/>
      </a:lt1>
      <a:dk2>
        <a:srgbClr val="44546A"/>
      </a:dk2>
      <a:lt2>
        <a:srgbClr val="E7E6E6"/>
      </a:lt2>
      <a:accent1>
        <a:srgbClr val="00447C"/>
      </a:accent1>
      <a:accent2>
        <a:srgbClr val="018764"/>
      </a:accent2>
      <a:accent3>
        <a:srgbClr val="A5A5A5"/>
      </a:accent3>
      <a:accent4>
        <a:srgbClr val="002060"/>
      </a:accent4>
      <a:accent5>
        <a:srgbClr val="ADB9CA"/>
      </a:accent5>
      <a:accent6>
        <a:srgbClr val="008080"/>
      </a:accent6>
      <a:hlink>
        <a:srgbClr val="0563C1"/>
      </a:hlink>
      <a:folHlink>
        <a:srgbClr val="954F72"/>
      </a:folHlink>
    </a:clrScheme>
    <a:fontScheme name="Template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_2022 SABCS PRESENTATION SLIDE TEMPLATE">
  <a:themeElements>
    <a:clrScheme name="ASCO">
      <a:dk1>
        <a:sysClr val="windowText" lastClr="000000"/>
      </a:dk1>
      <a:lt1>
        <a:srgbClr val="FFFFFF"/>
      </a:lt1>
      <a:dk2>
        <a:srgbClr val="44546A"/>
      </a:dk2>
      <a:lt2>
        <a:srgbClr val="E7E6E6"/>
      </a:lt2>
      <a:accent1>
        <a:srgbClr val="00447C"/>
      </a:accent1>
      <a:accent2>
        <a:srgbClr val="018764"/>
      </a:accent2>
      <a:accent3>
        <a:srgbClr val="A5A5A5"/>
      </a:accent3>
      <a:accent4>
        <a:srgbClr val="002060"/>
      </a:accent4>
      <a:accent5>
        <a:srgbClr val="ADB9CA"/>
      </a:accent5>
      <a:accent6>
        <a:srgbClr val="008080"/>
      </a:accent6>
      <a:hlink>
        <a:srgbClr val="0563C1"/>
      </a:hlink>
      <a:folHlink>
        <a:srgbClr val="954F72"/>
      </a:folHlink>
    </a:clrScheme>
    <a:fontScheme name="Template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Mays_Cancer_Center_Templ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 id="{BD6FA644-250E-4540-988F-651F10CEEC50}" vid="{41A70BD3-DB1E-EF42-9792-D3C80850D985}"/>
    </a:ext>
  </a:extLst>
</a:theme>
</file>

<file path=ppt/theme/theme31.xml><?xml version="1.0" encoding="utf-8"?>
<a:theme xmlns:a="http://schemas.openxmlformats.org/drawingml/2006/main" name="1_Mays_Cancer_Center_Templ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 id="{BD6FA644-250E-4540-988F-651F10CEEC50}" vid="{41A70BD3-DB1E-EF42-9792-D3C80850D985}"/>
    </a:ext>
  </a:extLst>
</a:theme>
</file>

<file path=ppt/theme/theme3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Custom Design">
  <a:themeElements>
    <a:clrScheme name="Custom Design">
      <a:dk1>
        <a:srgbClr val="000000"/>
      </a:dk1>
      <a:lt1>
        <a:srgbClr val="FFFFFF"/>
      </a:lt1>
      <a:dk2>
        <a:srgbClr val="A7A7A7"/>
      </a:dk2>
      <a:lt2>
        <a:srgbClr val="535353"/>
      </a:lt2>
      <a:accent1>
        <a:srgbClr val="78B5E1"/>
      </a:accent1>
      <a:accent2>
        <a:srgbClr val="53B2F3"/>
      </a:accent2>
      <a:accent3>
        <a:srgbClr val="3383CF"/>
      </a:accent3>
      <a:accent4>
        <a:srgbClr val="6475C8"/>
      </a:accent4>
      <a:accent5>
        <a:srgbClr val="4C9A51"/>
      </a:accent5>
      <a:accent6>
        <a:srgbClr val="D1693E"/>
      </a:accent6>
      <a:hlink>
        <a:srgbClr val="0000FF"/>
      </a:hlink>
      <a:folHlink>
        <a:srgbClr val="FF00FF"/>
      </a:folHlink>
    </a:clrScheme>
    <a:fontScheme name="Loxo Roboto">
      <a:majorFont>
        <a:latin typeface="Roboto"/>
        <a:ea typeface="Helvetica"/>
        <a:cs typeface="Helvetica"/>
      </a:majorFont>
      <a:minorFont>
        <a:latin typeface="Roboto"/>
        <a:ea typeface="Tahoma"/>
        <a:cs typeface="Tahom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E76028"/>
            </a:gs>
            <a:gs pos="100000">
              <a:schemeClr val="accent6">
                <a:hueOff val="-404093"/>
                <a:satOff val="38493"/>
                <a:lumOff val="29837"/>
              </a:schemeClr>
            </a:gs>
          </a:gsLst>
          <a:lin ang="16200000" scaled="0"/>
        </a:gradFill>
        <a:ln w="9525" cap="flat">
          <a:solidFill>
            <a:srgbClr val="73B1DE"/>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C30EF90-2345-45A1-A67E-6A331F80AED8}" vid="{40AF7D30-B4E8-491D-ABE3-D3850A77E45E}"/>
    </a:ext>
  </a:extLst>
</a:theme>
</file>

<file path=ppt/theme/theme35.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ite Pharma Oral Presentation">
  <a:themeElements>
    <a:clrScheme name="Kite Pharma 4">
      <a:dk1>
        <a:srgbClr val="000000"/>
      </a:dk1>
      <a:lt1>
        <a:srgbClr val="FFFFFF"/>
      </a:lt1>
      <a:dk2>
        <a:srgbClr val="3060AD"/>
      </a:dk2>
      <a:lt2>
        <a:srgbClr val="DFEEF7"/>
      </a:lt2>
      <a:accent1>
        <a:srgbClr val="5DABD8"/>
      </a:accent1>
      <a:accent2>
        <a:srgbClr val="3060AD"/>
      </a:accent2>
      <a:accent3>
        <a:srgbClr val="EBBA51"/>
      </a:accent3>
      <a:accent4>
        <a:srgbClr val="DF558F"/>
      </a:accent4>
      <a:accent5>
        <a:srgbClr val="6B1F7D"/>
      </a:accent5>
      <a:accent6>
        <a:srgbClr val="69C394"/>
      </a:accent6>
      <a:hlink>
        <a:srgbClr val="2F4EA1"/>
      </a:hlink>
      <a:folHlink>
        <a:srgbClr val="6B1F7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2_Office Theme">
  <a:themeElements>
    <a:clrScheme name="CRIZ G ASH">
      <a:dk1>
        <a:sysClr val="windowText" lastClr="000000"/>
      </a:dk1>
      <a:lt1>
        <a:sysClr val="window" lastClr="FFFFFF"/>
      </a:lt1>
      <a:dk2>
        <a:srgbClr val="44546A"/>
      </a:dk2>
      <a:lt2>
        <a:srgbClr val="E7E6E6"/>
      </a:lt2>
      <a:accent1>
        <a:srgbClr val="004676"/>
      </a:accent1>
      <a:accent2>
        <a:srgbClr val="F15922"/>
      </a:accent2>
      <a:accent3>
        <a:srgbClr val="FCAF17"/>
      </a:accent3>
      <a:accent4>
        <a:srgbClr val="007DA0"/>
      </a:accent4>
      <a:accent5>
        <a:srgbClr val="A5A5A5"/>
      </a:accent5>
      <a:accent6>
        <a:srgbClr val="00B2EA"/>
      </a:accent6>
      <a:hlink>
        <a:srgbClr val="ED7D31"/>
      </a:hlink>
      <a:folHlink>
        <a:srgbClr val="0046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1_Kite Pharma Oral Presentation">
  <a:themeElements>
    <a:clrScheme name="Kite Pharma 4">
      <a:dk1>
        <a:srgbClr val="000000"/>
      </a:dk1>
      <a:lt1>
        <a:srgbClr val="FFFFFF"/>
      </a:lt1>
      <a:dk2>
        <a:srgbClr val="3060AD"/>
      </a:dk2>
      <a:lt2>
        <a:srgbClr val="DFEEF7"/>
      </a:lt2>
      <a:accent1>
        <a:srgbClr val="5DABD8"/>
      </a:accent1>
      <a:accent2>
        <a:srgbClr val="3060AD"/>
      </a:accent2>
      <a:accent3>
        <a:srgbClr val="EBBA51"/>
      </a:accent3>
      <a:accent4>
        <a:srgbClr val="DF558F"/>
      </a:accent4>
      <a:accent5>
        <a:srgbClr val="6B1F7D"/>
      </a:accent5>
      <a:accent6>
        <a:srgbClr val="69C394"/>
      </a:accent6>
      <a:hlink>
        <a:srgbClr val="2F4EA1"/>
      </a:hlink>
      <a:folHlink>
        <a:srgbClr val="6B1F7D"/>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55B75-CF0E-4E92-80B7-4772B1504903}"/>
</file>

<file path=customXml/itemProps2.xml><?xml version="1.0" encoding="utf-8"?>
<ds:datastoreItem xmlns:ds="http://schemas.openxmlformats.org/officeDocument/2006/customXml" ds:itemID="{A6E241D2-42BB-4C5B-BF77-64CA57876ED3}"/>
</file>

<file path=docProps/app.xml><?xml version="1.0" encoding="utf-8"?>
<Properties xmlns="http://schemas.openxmlformats.org/officeDocument/2006/extended-properties" xmlns:vt="http://schemas.openxmlformats.org/officeDocument/2006/docPropsVTypes">
  <TotalTime>13343</TotalTime>
  <Words>13956</Words>
  <Application>Microsoft Macintosh PowerPoint</Application>
  <PresentationFormat>Widescreen</PresentationFormat>
  <Paragraphs>2839</Paragraphs>
  <Slides>151</Slides>
  <Notes>59</Notes>
  <HiddenSlides>0</HiddenSlides>
  <MMClips>0</MMClips>
  <ScaleCrop>false</ScaleCrop>
  <HeadingPairs>
    <vt:vector size="8" baseType="variant">
      <vt:variant>
        <vt:lpstr>Fonts Used</vt:lpstr>
      </vt:variant>
      <vt:variant>
        <vt:i4>34</vt:i4>
      </vt:variant>
      <vt:variant>
        <vt:lpstr>Theme</vt:lpstr>
      </vt:variant>
      <vt:variant>
        <vt:i4>35</vt:i4>
      </vt:variant>
      <vt:variant>
        <vt:lpstr>Embedded OLE Servers</vt:lpstr>
      </vt:variant>
      <vt:variant>
        <vt:i4>1</vt:i4>
      </vt:variant>
      <vt:variant>
        <vt:lpstr>Slide Titles</vt:lpstr>
      </vt:variant>
      <vt:variant>
        <vt:i4>151</vt:i4>
      </vt:variant>
    </vt:vector>
  </HeadingPairs>
  <TitlesOfParts>
    <vt:vector size="221" baseType="lpstr">
      <vt:lpstr>.AppleSystemUIFont</vt:lpstr>
      <vt:lpstr>Arial</vt:lpstr>
      <vt:lpstr>Arial </vt:lpstr>
      <vt:lpstr>Arial Bold</vt:lpstr>
      <vt:lpstr>Arial Narrow</vt:lpstr>
      <vt:lpstr>Calibri</vt:lpstr>
      <vt:lpstr>Calibri Light</vt:lpstr>
      <vt:lpstr>Courier</vt:lpstr>
      <vt:lpstr>Courier New</vt:lpstr>
      <vt:lpstr>Franklin Gothic Book</vt:lpstr>
      <vt:lpstr>Franklin Gothic Medium</vt:lpstr>
      <vt:lpstr>Georgia</vt:lpstr>
      <vt:lpstr>Goudy Old Style</vt:lpstr>
      <vt:lpstr>Goudy Oldstyle Std Regular</vt:lpstr>
      <vt:lpstr>Helvetica 65 Medium</vt:lpstr>
      <vt:lpstr>Helvetica 75</vt:lpstr>
      <vt:lpstr>Helvetica Neue</vt:lpstr>
      <vt:lpstr>Lucida Grande</vt:lpstr>
      <vt:lpstr>Mada</vt:lpstr>
      <vt:lpstr>Mada Medium</vt:lpstr>
      <vt:lpstr>Monaco</vt:lpstr>
      <vt:lpstr>Noto Sans</vt:lpstr>
      <vt:lpstr>Noto Sans Symbols</vt:lpstr>
      <vt:lpstr>Roboto</vt:lpstr>
      <vt:lpstr>Roboto Regular</vt:lpstr>
      <vt:lpstr>Roche Sans Light Light</vt:lpstr>
      <vt:lpstr>Roche Sans Medium Medium</vt:lpstr>
      <vt:lpstr>StarSymbol</vt:lpstr>
      <vt:lpstr>Symbol</vt:lpstr>
      <vt:lpstr>System Font Regular</vt:lpstr>
      <vt:lpstr>Tahoma</vt:lpstr>
      <vt:lpstr>Times New Roman</vt:lpstr>
      <vt:lpstr>Trebuchet MS</vt:lpstr>
      <vt:lpstr>Wingdings</vt:lpstr>
      <vt:lpstr>3_Default Design</vt:lpstr>
      <vt:lpstr>2017_HTAA_Diabetes</vt:lpstr>
      <vt:lpstr>5_Office Theme</vt:lpstr>
      <vt:lpstr>Kite Pharma Oral Presentation</vt:lpstr>
      <vt:lpstr>4_2017_HTAA_Diabetes</vt:lpstr>
      <vt:lpstr>2_Office Theme</vt:lpstr>
      <vt:lpstr>5_2017_HTAA_Diabetes</vt:lpstr>
      <vt:lpstr>1_Kite Pharma Oral Presentation</vt:lpstr>
      <vt:lpstr>6_2017_HTAA_Diabetes</vt:lpstr>
      <vt:lpstr>Theme1</vt:lpstr>
      <vt:lpstr>Dana-Farber adapted</vt:lpstr>
      <vt:lpstr>1_Default Design</vt:lpstr>
      <vt:lpstr>Ocean 16x9</vt:lpstr>
      <vt:lpstr>13_2017_HTAA_Diabetes</vt:lpstr>
      <vt:lpstr>3_ibrutinib-oral-template</vt:lpstr>
      <vt:lpstr>MLC2015_PPT_Slides</vt:lpstr>
      <vt:lpstr>5_Default Design</vt:lpstr>
      <vt:lpstr>1_TAILORx mexico</vt:lpstr>
      <vt:lpstr>Office Theme</vt:lpstr>
      <vt:lpstr>2_Generic Template</vt:lpstr>
      <vt:lpstr>4_Office Theme</vt:lpstr>
      <vt:lpstr>3_Generic Template</vt:lpstr>
      <vt:lpstr>1_Office Theme</vt:lpstr>
      <vt:lpstr>3_Office Theme</vt:lpstr>
      <vt:lpstr>2022 SABCS PRESENTATION SLIDE TEMPLATE</vt:lpstr>
      <vt:lpstr>1_2022 SABCS PRESENTATION SLIDE TEMPLATE</vt:lpstr>
      <vt:lpstr>4_Generic Template</vt:lpstr>
      <vt:lpstr>6_Office Theme</vt:lpstr>
      <vt:lpstr>5_Blank Presentation</vt:lpstr>
      <vt:lpstr>Mays_Cancer_Center_Template</vt:lpstr>
      <vt:lpstr>1_Mays_Cancer_Center_Template</vt:lpstr>
      <vt:lpstr>Default Design</vt:lpstr>
      <vt:lpstr>2_Default Design</vt:lpstr>
      <vt:lpstr>4_Custom Design</vt:lpstr>
      <vt:lpstr>30_BasicColor</vt:lpstr>
      <vt:lpstr>think-cell Slide</vt:lpstr>
      <vt:lpstr>What Clinicians Want to Know: Addressing  Current Questions and Controversies in the  Management of ER-Positive Breast Cancer</vt:lpstr>
      <vt:lpstr>Faculty</vt:lpstr>
      <vt:lpstr>PowerPoint Presentation</vt:lpstr>
      <vt:lpstr>Commercial Support</vt:lpstr>
      <vt:lpstr>Dr Love — Disclosures</vt:lpstr>
      <vt:lpstr>Dr Bardia — Disclosures</vt:lpstr>
      <vt:lpstr>Dr Goetz — Disclosures</vt:lpstr>
      <vt:lpstr>Dr Kaklamani — Disclosures</vt:lpstr>
      <vt:lpstr>Dr Kalinsky — Disclosures</vt:lpstr>
      <vt:lpstr>Dr Rugo — Disclosures</vt:lpstr>
      <vt:lpstr>Agenda</vt:lpstr>
      <vt:lpstr>Agenda</vt:lpstr>
      <vt:lpstr>MODULE 1: Current Role of Genomic Assays for Hormone Receptor (HR)-Positive Localized  Breast Cancer — Dr Goetz</vt:lpstr>
      <vt:lpstr>Case Presentation: 42-year-old premenopausal woman with 9-mm, Grade III, ER/PR-positive, HER2-negative, node-negative IDC – 21-gene RS: 22</vt:lpstr>
      <vt:lpstr>Case Presentation: 35-year-old premenopausal woman with 3.6-cm, ER/PR-positive, HER2-low (IHC 1+), sentinel node- positive (4/4) multifocal IDC, s/p bilateral mastectomies, adjuvant T  AC and OFS/AI — Ki67: 50% </vt:lpstr>
      <vt:lpstr>Current Role of Genomic Assays for Hormone Receptor (HR)-Positive Localized Breast Cancer   </vt:lpstr>
      <vt:lpstr>PowerPoint Presentation</vt:lpstr>
      <vt:lpstr>PowerPoint Presentation</vt:lpstr>
      <vt:lpstr>Biomarkers for Adjuvant Endocrine and Chemotherapy in Localized Breast Cancer: ASCO Guideline Update</vt:lpstr>
      <vt:lpstr>PowerPoint Presentation</vt:lpstr>
      <vt:lpstr>RxPONDER Trial Schema</vt:lpstr>
      <vt:lpstr> </vt:lpstr>
      <vt:lpstr> </vt:lpstr>
      <vt:lpstr> </vt:lpstr>
      <vt:lpstr>PowerPoint Presentation</vt:lpstr>
      <vt:lpstr>PowerPoint Presentation</vt:lpstr>
      <vt:lpstr>PowerPoint Presentation</vt:lpstr>
      <vt:lpstr>PowerPoint Presentation</vt:lpstr>
      <vt:lpstr>TAILORx: Updated Analysis – Event Rates in RS  11-25 Arms and &lt; 50 Years (ITT Population) </vt:lpstr>
      <vt:lpstr>TAILORx: Updated Analysis - Effect of Age, RS, and Clinical  Risk on Chemotherapy Benefit (ITT Population)</vt:lpstr>
      <vt:lpstr>PowerPoint Presentation</vt:lpstr>
      <vt:lpstr>TEXT and SOFT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Optimizing the Management of Localized ER-Positive Breast Cancer — Dr Kaklamani</vt:lpstr>
      <vt:lpstr>Case Presentation: 40-year-old woman with 5.5-cm, ER/ PR-positive, HER2-negative, node-positive (20/21) IDC, s/p bilateral mastectomies, BSO, adjuvant AC-T and initiation of letrozole/abemaciclib – Ki-67: 3% </vt:lpstr>
      <vt:lpstr>Case Presentation: 56-year-old woman with de novo  ER-positive, PR-negative, HER2-negative ulcerated BC  with pulmonary and extensive spinal metastases </vt:lpstr>
      <vt:lpstr>PowerPoint Presentation</vt:lpstr>
      <vt:lpstr>PowerPoint Presentation</vt:lpstr>
      <vt:lpstr>PowerPoint Presentation</vt:lpstr>
      <vt:lpstr>PowerPoint Presentation</vt:lpstr>
      <vt:lpstr>EBCTCG Meta-analysis of 62,923 women with ER+ BC</vt:lpstr>
      <vt:lpstr>Clinical trials of Extended Endocrine Therapy</vt:lpstr>
      <vt:lpstr>PowerPoint Presentation</vt:lpstr>
      <vt:lpstr>aTTom: Predictive performance by BCI (H/I) groups based on RFI in HR+ N+ patients (n = 583). </vt:lpstr>
      <vt:lpstr>Factors Affecting Late Recurrence and Benefit from Extended Endocrine Therapy</vt:lpstr>
      <vt:lpstr>Forest Plot of the Rate of Spontaneous Pregnancy Achieved with GnRHa and Chemotherapy versus Chemotherapy Alone: All Patients</vt:lpstr>
      <vt:lpstr>Forest Plot of the Rate of Spontaneous Pregnancy Achieved with GnRHa and Chemotherapy versus Chemotherapy Alone: HR-Negative Disease</vt:lpstr>
      <vt:lpstr>TEXT and SOFT Trial Designs</vt:lpstr>
      <vt:lpstr>OFS Question: SOFT Overall Population</vt:lpstr>
      <vt:lpstr>AI Question: SOFT and TEXT Overall Populations</vt:lpstr>
      <vt:lpstr>SOFT+TEXT Chemotherapy Cohorts 57% &amp; 66% LN+; 13 years median follow-up</vt:lpstr>
      <vt:lpstr>BCI (H/I) Predictive Results for BCFI  – Overall HR+ Cohort</vt:lpstr>
      <vt:lpstr>Guidelines for OFS</vt:lpstr>
      <vt:lpstr>monarchE Study Design (NCT03155997) (4y efficacy) </vt:lpstr>
      <vt:lpstr>IDFS Benefit in ITT Persists Beyond Completion of Abemaciclib </vt:lpstr>
      <vt:lpstr>Ki-67 is Prognostic, but Not Predictive of Abemaciclib Benefit</vt:lpstr>
      <vt:lpstr>Adjuvant CDK4/6i Reported Trials</vt:lpstr>
      <vt:lpstr>PowerPoint Presentation</vt:lpstr>
      <vt:lpstr>Comments on study population</vt:lpstr>
      <vt:lpstr>PowerPoint Presentation</vt:lpstr>
      <vt:lpstr>PowerPoint Presentation</vt:lpstr>
      <vt:lpstr>PowerPoint Presentation</vt:lpstr>
      <vt:lpstr>PowerPoint Presentation</vt:lpstr>
      <vt:lpstr>Conclusions</vt:lpstr>
      <vt:lpstr>MODULE 3: Selection and Sequencing of Therapy  for Patients with ER-Positive Metastatic Breast Cancer (mBC) — Dr Kalinsky </vt:lpstr>
      <vt:lpstr>Case Presentation: 53-year-old woman with ER/PR-positive, HER2-low, PI3KCA-mutated mBC who experiences a dramatic response to rechallenge with fulvestrant and a CDK4/6i (abemaciclib); now with progression and cytopenias </vt:lpstr>
      <vt:lpstr>PowerPoint Presentation</vt:lpstr>
      <vt:lpstr>Selection and Sequencing  of Therapy for Patients with  ER-Positive Metastatic Breast Cancer</vt:lpstr>
      <vt:lpstr>Results for Pivotal CDK 4/6 Inhibitor Trials</vt:lpstr>
      <vt:lpstr>MONALEESA-7: Overall Survival</vt:lpstr>
      <vt:lpstr>MONALEESA-2: Letrozole ± Ribociclib – Overall Survival</vt:lpstr>
      <vt:lpstr>Why are there OS differences between the studies?</vt:lpstr>
      <vt:lpstr>MONARCH-3: NSAI ± Abemaciclib – Overall Survival</vt:lpstr>
      <vt:lpstr>Schema</vt:lpstr>
      <vt:lpstr>PowerPoint Presentation</vt:lpstr>
      <vt:lpstr>Progression Free Survival</vt:lpstr>
      <vt:lpstr>Progression Free Survival by Subgroup</vt:lpstr>
      <vt:lpstr>PowerPoint Presentation</vt:lpstr>
      <vt:lpstr>PACE Trial: Patient Demographics</vt:lpstr>
      <vt:lpstr>PACE: Prior Treatment Characteristics</vt:lpstr>
      <vt:lpstr>PACE: Progression Free Survival ITT </vt:lpstr>
      <vt:lpstr>PACE: Progression Free Survival ITT </vt:lpstr>
      <vt:lpstr>BYLieve: A Phase 2, Open-Label, 3-Cohort,  Noncomparative Trial</vt:lpstr>
      <vt:lpstr>BYLieve Study of Alpelisib After CDK4/6i: Efficacy</vt:lpstr>
      <vt:lpstr>Summary of Selected Outcomes: BYLieve And SOLAR-1</vt:lpstr>
      <vt:lpstr>PARP Inhibitors</vt:lpstr>
      <vt:lpstr>Progression-Free Survival</vt:lpstr>
      <vt:lpstr>EMBRACA: Final OS</vt:lpstr>
      <vt:lpstr>PowerPoint Presentation</vt:lpstr>
      <vt:lpstr>Current Approach: Treatment of HR+/HER2- mBC</vt:lpstr>
      <vt:lpstr>MODULE 4: Recent Appreciation of HER2 Low as  a Unique Subset of HR-Positive Breast Cancer —  Dr Bardia</vt:lpstr>
      <vt:lpstr>Case Presentation: 39-year-old premenopausal woman with ER/PR-positive, HER2-low (IHC 1+) IDC, s/p adjuvant tamoxifen and OFS x 5 years, now with bone and liver metastases </vt:lpstr>
      <vt:lpstr>Case Presentation: 39-year-old premenopausal woman with ER/PR-positive, HER2-low (IHC 1+) IDC, s/p adjuvant tamoxifen and OFS x 5 years, now with bone and liver metastases (continued)</vt:lpstr>
      <vt:lpstr>  HER2 low Breast Cancer</vt:lpstr>
      <vt:lpstr>Objectives</vt:lpstr>
      <vt:lpstr>HER2-Low Breast Cancer:  Current Definition  </vt:lpstr>
      <vt:lpstr>Trastuzumab Deruxtecan (T-DXd): Selective delivery of toxic payload</vt:lpstr>
      <vt:lpstr>PowerPoint Presentation</vt:lpstr>
      <vt:lpstr>Slide 5</vt:lpstr>
      <vt:lpstr>Slide 10</vt:lpstr>
      <vt:lpstr>PowerPoint Presentation</vt:lpstr>
      <vt:lpstr>What about activity of other ADCs for HER2 low MBC?</vt:lpstr>
      <vt:lpstr>Trop2 ADC for HR+ MBC:  Sacituzumab Govitecan</vt:lpstr>
      <vt:lpstr>Sacituzumab Govitecan vs TPC: Efficacy by HER2 status (TROPiCS-02)</vt:lpstr>
      <vt:lpstr>Phase III Study of Sacituzumab Govitecan vs TPC: ASCENT </vt:lpstr>
      <vt:lpstr>PowerPoint Presentation</vt:lpstr>
      <vt:lpstr>How to sequence the different ADCs?</vt:lpstr>
      <vt:lpstr>Mechanism Governing Resistance: Trastuzumab Deruxtecan (DAISY)</vt:lpstr>
      <vt:lpstr>Mechanism Governing Resistance: Antibody vs Payload</vt:lpstr>
      <vt:lpstr>Implications of resistance mechanisms for ADC sequencing</vt:lpstr>
      <vt:lpstr>ADCs to target MBC:  Multiple Agents in Development</vt:lpstr>
      <vt:lpstr>How about Early Breast Cancer?</vt:lpstr>
      <vt:lpstr>PowerPoint Presentation</vt:lpstr>
      <vt:lpstr>PowerPoint Presentation</vt:lpstr>
      <vt:lpstr>PowerPoint Presentation</vt:lpstr>
      <vt:lpstr>PowerPoint Presentation</vt:lpstr>
      <vt:lpstr>PowerPoint Presentation</vt:lpstr>
      <vt:lpstr>PowerPoint Presentation</vt:lpstr>
      <vt:lpstr>MODULE 5: Novel Strategies Under Investigation for Patients with HR-Positive mBC — Dr Rugo</vt:lpstr>
      <vt:lpstr>Case Presentation: 90-year-old woman with ER/PR-positive, HER2-low (IHC 1+) mBC and PD on multiple lines of endocrine and chemotherapy receives T-DXd </vt:lpstr>
      <vt:lpstr>Case Presentation: 45-year-old woman with ER/PR-positive, HER2-low (IHC 2+) mBC, s/p fulvestrant/abemaciclib and now receiving exemestane/everolimus – ESR1 and PIK3CA mutations </vt:lpstr>
      <vt:lpstr>PowerPoint Presentation</vt:lpstr>
      <vt:lpstr>Novel Strategies Under Investigation for Patients with HR-Positive Metastatic Breast Cancer</vt:lpstr>
      <vt:lpstr>Resistance to ET + CDK4/6i: Now a High Unmet Need</vt:lpstr>
      <vt:lpstr>Inhibiting AKT</vt:lpstr>
      <vt:lpstr>CAPItello-291: Phase III, randomized, double-blind, placebo-controlled study</vt:lpstr>
      <vt:lpstr>AKT Pathway Alterations</vt:lpstr>
      <vt:lpstr>PowerPoint Presentation</vt:lpstr>
      <vt:lpstr>Additional Analyses</vt:lpstr>
      <vt:lpstr>Overall Survival</vt:lpstr>
      <vt:lpstr>Conclusions and Next Steps</vt:lpstr>
      <vt:lpstr>Mechanism of Action of New Endocrine Agents  Targeting the ER Domain</vt:lpstr>
      <vt:lpstr>PowerPoint Presentation</vt:lpstr>
      <vt:lpstr>A significant PFS benefit was seen in the ESR1-mutated population of EMERALD; a benefit trend was observed in acelERA BC and AMEERA-3</vt:lpstr>
      <vt:lpstr>EMERALD Phase 3 Trial: Elacestrant vs SOC ET</vt:lpstr>
      <vt:lpstr>SERENA-2 Phase 2 Trial: Camizestrant plus Fulvestrant</vt:lpstr>
      <vt:lpstr>PowerPoint Presentation</vt:lpstr>
      <vt:lpstr>Imlunestrant: Phase Ia/b Trial</vt:lpstr>
      <vt:lpstr>Additional Phase III SERD Trials for MBC: Examples</vt:lpstr>
      <vt:lpstr>ARV-471 (PROTAC ER Degrader): VERITAC Phase II Expansion Trial</vt:lpstr>
      <vt:lpstr>Newer ER Targeted Agents</vt:lpstr>
      <vt:lpstr>And more……</vt:lpstr>
      <vt:lpstr>ADCs in HR+ MBC (not including HER2 low)</vt:lpstr>
      <vt:lpstr>Summary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1329</cp:revision>
  <cp:lastPrinted>2020-12-08T02:40:56Z</cp:lastPrinted>
  <dcterms:created xsi:type="dcterms:W3CDTF">2020-11-13T19:02:13Z</dcterms:created>
  <dcterms:modified xsi:type="dcterms:W3CDTF">2022-12-12T15:10:46Z</dcterms:modified>
</cp:coreProperties>
</file>