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entation.xml" ContentType="application/vnd.openxmlformats-officedocument.presentationml.presentation.main+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Lst>
  <p:notesMasterIdLst>
    <p:notesMasterId r:id="rId67"/>
  </p:notesMasterIdLst>
  <p:handoutMasterIdLst>
    <p:handoutMasterId r:id="rId68"/>
  </p:handoutMasterIdLst>
  <p:sldIdLst>
    <p:sldId id="2147471304" r:id="rId2"/>
    <p:sldId id="2147480151" r:id="rId3"/>
    <p:sldId id="260" r:id="rId4"/>
    <p:sldId id="2147480152" r:id="rId5"/>
    <p:sldId id="2147480153" r:id="rId6"/>
    <p:sldId id="2147472872" r:id="rId7"/>
    <p:sldId id="2147480218" r:id="rId8"/>
    <p:sldId id="257" r:id="rId9"/>
    <p:sldId id="2147480157" r:id="rId10"/>
    <p:sldId id="264" r:id="rId11"/>
    <p:sldId id="2147480159" r:id="rId12"/>
    <p:sldId id="2147480160" r:id="rId13"/>
    <p:sldId id="2147480219" r:id="rId14"/>
    <p:sldId id="2147480220" r:id="rId15"/>
    <p:sldId id="2147480163" r:id="rId16"/>
    <p:sldId id="2147480166" r:id="rId17"/>
    <p:sldId id="2147480165" r:id="rId18"/>
    <p:sldId id="2147480164" r:id="rId19"/>
    <p:sldId id="2147480167" r:id="rId20"/>
    <p:sldId id="2147480168" r:id="rId21"/>
    <p:sldId id="2147480171" r:id="rId22"/>
    <p:sldId id="2147480172" r:id="rId23"/>
    <p:sldId id="2147480173" r:id="rId24"/>
    <p:sldId id="2147480174" r:id="rId25"/>
    <p:sldId id="2147480175" r:id="rId26"/>
    <p:sldId id="2147480176" r:id="rId27"/>
    <p:sldId id="2147480178" r:id="rId28"/>
    <p:sldId id="2147480180" r:id="rId29"/>
    <p:sldId id="268" r:id="rId30"/>
    <p:sldId id="269" r:id="rId31"/>
    <p:sldId id="2147480183" r:id="rId32"/>
    <p:sldId id="2147480184" r:id="rId33"/>
    <p:sldId id="2147480185" r:id="rId34"/>
    <p:sldId id="2147480187" r:id="rId35"/>
    <p:sldId id="2147480188" r:id="rId36"/>
    <p:sldId id="2147480221" r:id="rId37"/>
    <p:sldId id="2147480222" r:id="rId38"/>
    <p:sldId id="2147480223" r:id="rId39"/>
    <p:sldId id="2147480191" r:id="rId40"/>
    <p:sldId id="2147480192" r:id="rId41"/>
    <p:sldId id="2147480193" r:id="rId42"/>
    <p:sldId id="2147480194" r:id="rId43"/>
    <p:sldId id="2147480195" r:id="rId44"/>
    <p:sldId id="2147480197" r:id="rId45"/>
    <p:sldId id="2147480198" r:id="rId46"/>
    <p:sldId id="2147480199" r:id="rId47"/>
    <p:sldId id="2147480200" r:id="rId48"/>
    <p:sldId id="2147480201" r:id="rId49"/>
    <p:sldId id="2147480224" r:id="rId50"/>
    <p:sldId id="2147480226" r:id="rId51"/>
    <p:sldId id="2147480225" r:id="rId52"/>
    <p:sldId id="2147480202" r:id="rId53"/>
    <p:sldId id="2147480204" r:id="rId54"/>
    <p:sldId id="2147480205" r:id="rId55"/>
    <p:sldId id="2147480206" r:id="rId56"/>
    <p:sldId id="2147480207" r:id="rId57"/>
    <p:sldId id="2147480227" r:id="rId58"/>
    <p:sldId id="2147480228" r:id="rId59"/>
    <p:sldId id="2147480229" r:id="rId60"/>
    <p:sldId id="2147480230" r:id="rId61"/>
    <p:sldId id="2147480231" r:id="rId62"/>
    <p:sldId id="2147480214" r:id="rId63"/>
    <p:sldId id="2147480215" r:id="rId64"/>
    <p:sldId id="2147480216" r:id="rId65"/>
    <p:sldId id="2147480217" r:id="rId66"/>
  </p:sldIdLst>
  <p:sldSz cx="12192000" cy="6858000"/>
  <p:notesSz cx="7772400" cy="10058400"/>
  <p:custDataLst>
    <p:tags r:id="rId69"/>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FFFF"/>
    <a:srgbClr val="FF40FF"/>
    <a:srgbClr val="002557"/>
    <a:srgbClr val="1474A7"/>
    <a:srgbClr val="1B97D2"/>
    <a:srgbClr val="1774A7"/>
    <a:srgbClr val="ECF4FA"/>
    <a:srgbClr val="E2ECF2"/>
    <a:srgbClr val="06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18" autoAdjust="0"/>
    <p:restoredTop sz="95064" autoAdjust="0"/>
  </p:normalViewPr>
  <p:slideViewPr>
    <p:cSldViewPr>
      <p:cViewPr varScale="1">
        <p:scale>
          <a:sx n="124" d="100"/>
          <a:sy n="124" d="100"/>
        </p:scale>
        <p:origin x="280" y="168"/>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31" d="100"/>
        <a:sy n="131"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75"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7/25/23</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095168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7480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33528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89235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98595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53215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311696" y="620688"/>
            <a:ext cx="11568608" cy="2088232"/>
          </a:xfrm>
        </p:spPr>
        <p:txBody>
          <a:bodyPr wrap="square" anchor="ctr">
            <a:noAutofit/>
          </a:bodyPr>
          <a:lstStyle/>
          <a:p>
            <a:r>
              <a:rPr lang="en-US" sz="4800" dirty="0"/>
              <a:t>Oncology Today with Dr Neil Love </a:t>
            </a:r>
            <a:br>
              <a:rPr lang="en-US" sz="4800" dirty="0"/>
            </a:br>
            <a:r>
              <a:rPr lang="en-US" sz="4800" dirty="0"/>
              <a:t>Key Presentations from the 2023 ASCO Annual Meeting — Breast Cancer Issue</a:t>
            </a:r>
            <a:endParaRPr lang="en-US" sz="4800" dirty="0">
              <a:latin typeface="Calibri" panose="020F0502020204030204" pitchFamily="34" charset="0"/>
              <a:cs typeface="Calibri" panose="020F0502020204030204" pitchFamily="34" charset="0"/>
            </a:endParaRPr>
          </a:p>
        </p:txBody>
      </p:sp>
      <p:sp>
        <p:nvSpPr>
          <p:cNvPr id="4" name="Text Box 6">
            <a:extLst>
              <a:ext uri="{FF2B5EF4-FFF2-40B4-BE49-F238E27FC236}">
                <a16:creationId xmlns:a16="http://schemas.microsoft.com/office/drawing/2014/main" id="{FB263FC8-B307-8D4C-9581-B63C101B2E7D}"/>
              </a:ext>
            </a:extLst>
          </p:cNvPr>
          <p:cNvSpPr txBox="1">
            <a:spLocks noChangeArrowheads="1"/>
          </p:cNvSpPr>
          <p:nvPr/>
        </p:nvSpPr>
        <p:spPr bwMode="auto">
          <a:xfrm>
            <a:off x="0" y="3212976"/>
            <a:ext cx="12192001" cy="270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60"/>
              </a:lnSpc>
              <a:spcBef>
                <a:spcPct val="0"/>
              </a:spcBef>
              <a:spcAft>
                <a:spcPct val="0"/>
              </a:spcAft>
              <a:buClrTx/>
              <a:buSzTx/>
              <a:buFontTx/>
              <a:buNone/>
              <a:tabLst/>
              <a:defRPr/>
            </a:pPr>
            <a:r>
              <a:rPr kumimoji="0" lang="en-US" sz="340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Heather McArthur, MD, MPH </a:t>
            </a:r>
            <a:endParaRPr lang="en-US" sz="3400" dirty="0">
              <a:solidFill>
                <a:srgbClr val="002060"/>
              </a:solidFill>
              <a:latin typeface="Calibri" panose="020F0502020204030204" pitchFamily="34" charset="0"/>
              <a:ea typeface="MS PGothic" charset="0"/>
              <a:cs typeface="Calibri" panose="020F0502020204030204" pitchFamily="34" charset="0"/>
            </a:endParaRPr>
          </a:p>
          <a:p>
            <a:pPr marL="0" marR="0" lvl="0" indent="0" algn="ctr" defTabSz="914400" rtl="0" eaLnBrk="0" fontAlgn="base" latinLnBrk="0" hangingPunct="0">
              <a:lnSpc>
                <a:spcPts val="316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Associate Professor, Department of Internal Medicine</a:t>
            </a:r>
          </a:p>
          <a:p>
            <a:pPr marL="0" marR="0" lvl="0" indent="0" algn="ctr" defTabSz="914400" rtl="0" eaLnBrk="0" fontAlgn="base" latinLnBrk="0" hangingPunct="0">
              <a:lnSpc>
                <a:spcPts val="316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Clinical Director, Breast Cancer Program</a:t>
            </a:r>
          </a:p>
          <a:p>
            <a:pPr marL="0" marR="0" lvl="0" indent="0" algn="ctr" defTabSz="914400" rtl="0" eaLnBrk="0" fontAlgn="base" latinLnBrk="0" hangingPunct="0">
              <a:lnSpc>
                <a:spcPts val="316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Komen Distinguished Chair in Clinical Breast Cancer Research</a:t>
            </a:r>
          </a:p>
          <a:p>
            <a:pPr marL="0" marR="0" lvl="0" indent="0" algn="ctr" defTabSz="914400" rtl="0" eaLnBrk="0" fontAlgn="base" latinLnBrk="0" hangingPunct="0">
              <a:lnSpc>
                <a:spcPts val="316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UT Southwestern Medical Center</a:t>
            </a:r>
          </a:p>
          <a:p>
            <a:pPr marL="0" marR="0" lvl="0" indent="0" algn="ctr" defTabSz="914400" rtl="0" eaLnBrk="0" fontAlgn="base" latinLnBrk="0" hangingPunct="0">
              <a:lnSpc>
                <a:spcPts val="316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Dallas, Texas</a:t>
            </a:r>
          </a:p>
          <a:p>
            <a:pPr marL="0" marR="0" lvl="0" indent="0" algn="ctr" defTabSz="914400" rtl="0" eaLnBrk="0" fontAlgn="base" latinLnBrk="0" hangingPunct="0">
              <a:lnSpc>
                <a:spcPts val="3160"/>
              </a:lnSpc>
              <a:spcBef>
                <a:spcPct val="0"/>
              </a:spcBef>
              <a:spcAft>
                <a:spcPct val="0"/>
              </a:spcAft>
              <a:buClrTx/>
              <a:buSzTx/>
              <a:buFontTx/>
              <a:buNone/>
              <a:tabLst/>
              <a:defRPr/>
            </a:pPr>
            <a:endParaRPr lang="en-US" sz="2800" b="0" dirty="0">
              <a:solidFill>
                <a:srgbClr val="002060"/>
              </a:solidFill>
              <a:latin typeface="Calibri" panose="020F0502020204030204" pitchFamily="34" charset="0"/>
              <a:ea typeface="MS PGothic" charset="0"/>
              <a:cs typeface="Calibri" panose="020F0502020204030204" pitchFamily="34" charset="0"/>
            </a:endParaRPr>
          </a:p>
          <a:p>
            <a:pPr marL="0" marR="0" lvl="0" indent="0" algn="ctr" defTabSz="914400" rtl="0" eaLnBrk="0" fontAlgn="base" latinLnBrk="0" hangingPunct="0">
              <a:lnSpc>
                <a:spcPts val="3160"/>
              </a:lnSpc>
              <a:spcBef>
                <a:spcPct val="0"/>
              </a:spcBef>
              <a:spcAft>
                <a:spcPct val="0"/>
              </a:spcAft>
              <a:buClrTx/>
              <a:buSzTx/>
              <a:buFontTx/>
              <a:buNone/>
              <a:tabLst/>
              <a:defRPr/>
            </a:pPr>
            <a:r>
              <a:rPr lang="en-US" sz="3200" b="0" dirty="0">
                <a:solidFill>
                  <a:srgbClr val="002060"/>
                </a:solidFill>
                <a:latin typeface="Calibri" panose="020F0502020204030204" pitchFamily="34" charset="0"/>
                <a:ea typeface="MS PGothic" charset="0"/>
                <a:cs typeface="Calibri" panose="020F0502020204030204" pitchFamily="34" charset="0"/>
              </a:rPr>
              <a:t>July 21, 2023</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endParaRPr>
          </a:p>
        </p:txBody>
      </p:sp>
    </p:spTree>
    <p:custDataLst>
      <p:tags r:id="rId1"/>
    </p:custDataLst>
    <p:extLst>
      <p:ext uri="{BB962C8B-B14F-4D97-AF65-F5344CB8AC3E}">
        <p14:creationId xmlns:p14="http://schemas.microsoft.com/office/powerpoint/2010/main" val="8536566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581" b="15215"/>
          <a:stretch/>
        </p:blipFill>
        <p:spPr bwMode="auto">
          <a:xfrm>
            <a:off x="389118" y="1484784"/>
            <a:ext cx="11413764" cy="4507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1B560442-0B0B-BAE5-C80D-280866FA6CEB}"/>
              </a:ext>
            </a:extLst>
          </p:cNvPr>
          <p:cNvSpPr>
            <a:spLocks noGrp="1"/>
          </p:cNvSpPr>
          <p:nvPr>
            <p:ph type="title"/>
          </p:nvPr>
        </p:nvSpPr>
        <p:spPr/>
        <p:txBody>
          <a:bodyPr/>
          <a:lstStyle/>
          <a:p>
            <a:pPr algn="l"/>
            <a:r>
              <a:rPr lang="en-US" dirty="0"/>
              <a:t>DESTINY-Breast01/02/03: Descriptive Efficacy According to Age for T-DXd</a:t>
            </a:r>
          </a:p>
        </p:txBody>
      </p:sp>
      <p:sp>
        <p:nvSpPr>
          <p:cNvPr id="5" name="TextBox 4">
            <a:extLst>
              <a:ext uri="{FF2B5EF4-FFF2-40B4-BE49-F238E27FC236}">
                <a16:creationId xmlns:a16="http://schemas.microsoft.com/office/drawing/2014/main" id="{17D9B77A-288D-D928-8506-DE55CE460620}"/>
              </a:ext>
            </a:extLst>
          </p:cNvPr>
          <p:cNvSpPr txBox="1"/>
          <p:nvPr/>
        </p:nvSpPr>
        <p:spPr>
          <a:xfrm>
            <a:off x="8198" y="6550223"/>
            <a:ext cx="5375920" cy="323165"/>
          </a:xfrm>
          <a:prstGeom prst="rect">
            <a:avLst/>
          </a:prstGeom>
          <a:noFill/>
        </p:spPr>
        <p:txBody>
          <a:bodyPr wrap="square" rtlCol="0">
            <a:spAutoFit/>
          </a:bodyPr>
          <a:lstStyle/>
          <a:p>
            <a:r>
              <a:rPr lang="en-US" sz="1500" b="0" dirty="0" err="1">
                <a:solidFill>
                  <a:schemeClr val="tx1"/>
                </a:solidFill>
                <a:latin typeface="+mn-lt"/>
              </a:rPr>
              <a:t>Krop</a:t>
            </a:r>
            <a:r>
              <a:rPr lang="en-US" sz="1500" b="0" dirty="0">
                <a:solidFill>
                  <a:schemeClr val="tx1"/>
                </a:solidFill>
                <a:latin typeface="+mn-lt"/>
              </a:rPr>
              <a:t> I et al. ASCO 2023;Abstract 1006.</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100D-9C2A-D014-391D-59556464B72E}"/>
              </a:ext>
            </a:extLst>
          </p:cNvPr>
          <p:cNvSpPr>
            <a:spLocks noGrp="1"/>
          </p:cNvSpPr>
          <p:nvPr>
            <p:ph type="title"/>
          </p:nvPr>
        </p:nvSpPr>
        <p:spPr>
          <a:xfrm>
            <a:off x="916516" y="116632"/>
            <a:ext cx="10358967" cy="1143000"/>
          </a:xfrm>
        </p:spPr>
        <p:txBody>
          <a:bodyPr/>
          <a:lstStyle/>
          <a:p>
            <a:r>
              <a:rPr lang="en-US" dirty="0"/>
              <a:t>DESTINY-Breast01/02/03: Confirmed ORR by BICR with T-DXd</a:t>
            </a:r>
          </a:p>
        </p:txBody>
      </p:sp>
      <p:pic>
        <p:nvPicPr>
          <p:cNvPr id="4" name="Picture 2">
            <a:extLst>
              <a:ext uri="{FF2B5EF4-FFF2-40B4-BE49-F238E27FC236}">
                <a16:creationId xmlns:a16="http://schemas.microsoft.com/office/drawing/2014/main" id="{EEA1F363-E9C0-56F9-7A54-5141E7244EE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626" t="14937" r="20413" b="8539"/>
          <a:stretch/>
        </p:blipFill>
        <p:spPr bwMode="auto">
          <a:xfrm>
            <a:off x="1415480" y="1124744"/>
            <a:ext cx="8784976" cy="497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E2773BE-9652-1589-7B3C-46F500FB0B22}"/>
              </a:ext>
            </a:extLst>
          </p:cNvPr>
          <p:cNvSpPr txBox="1"/>
          <p:nvPr/>
        </p:nvSpPr>
        <p:spPr>
          <a:xfrm>
            <a:off x="8198" y="6550223"/>
            <a:ext cx="5375920" cy="323165"/>
          </a:xfrm>
          <a:prstGeom prst="rect">
            <a:avLst/>
          </a:prstGeom>
          <a:noFill/>
        </p:spPr>
        <p:txBody>
          <a:bodyPr wrap="square" rtlCol="0">
            <a:spAutoFit/>
          </a:bodyPr>
          <a:lstStyle/>
          <a:p>
            <a:r>
              <a:rPr lang="en-US" sz="1500" b="0" dirty="0" err="1">
                <a:solidFill>
                  <a:schemeClr val="tx1"/>
                </a:solidFill>
                <a:latin typeface="+mn-lt"/>
              </a:rPr>
              <a:t>Krop</a:t>
            </a:r>
            <a:r>
              <a:rPr lang="en-US" sz="1500" b="0" dirty="0">
                <a:solidFill>
                  <a:schemeClr val="tx1"/>
                </a:solidFill>
                <a:latin typeface="+mn-lt"/>
              </a:rPr>
              <a:t> I et al. ASCO 2023;Abstract 1006.</a:t>
            </a:r>
          </a:p>
        </p:txBody>
      </p:sp>
    </p:spTree>
    <p:extLst>
      <p:ext uri="{BB962C8B-B14F-4D97-AF65-F5344CB8AC3E}">
        <p14:creationId xmlns:p14="http://schemas.microsoft.com/office/powerpoint/2010/main" val="2793953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F4F99-E0FE-3A02-1873-6A62D6311EBD}"/>
              </a:ext>
            </a:extLst>
          </p:cNvPr>
          <p:cNvSpPr>
            <a:spLocks noGrp="1"/>
          </p:cNvSpPr>
          <p:nvPr>
            <p:ph type="title"/>
          </p:nvPr>
        </p:nvSpPr>
        <p:spPr>
          <a:xfrm>
            <a:off x="561677" y="260648"/>
            <a:ext cx="11279714" cy="1143000"/>
          </a:xfrm>
        </p:spPr>
        <p:txBody>
          <a:bodyPr/>
          <a:lstStyle/>
          <a:p>
            <a:pPr algn="l"/>
            <a:r>
              <a:rPr lang="en-US" dirty="0"/>
              <a:t>DESTINY-Breast01/02/03: Adjudicated Drug-Related ILD/Pneumonitis </a:t>
            </a:r>
          </a:p>
        </p:txBody>
      </p:sp>
      <p:pic>
        <p:nvPicPr>
          <p:cNvPr id="4" name="Picture 2">
            <a:extLst>
              <a:ext uri="{FF2B5EF4-FFF2-40B4-BE49-F238E27FC236}">
                <a16:creationId xmlns:a16="http://schemas.microsoft.com/office/drawing/2014/main" id="{5C18AB7D-5C9E-38B2-9210-12E09B07BBD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38" t="17937" r="1000" b="17542"/>
          <a:stretch/>
        </p:blipFill>
        <p:spPr bwMode="auto">
          <a:xfrm>
            <a:off x="587388" y="1484784"/>
            <a:ext cx="11017224" cy="4119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2A1BEE7-FCF8-01F1-84A7-FBBA4AA587FA}"/>
              </a:ext>
            </a:extLst>
          </p:cNvPr>
          <p:cNvSpPr txBox="1"/>
          <p:nvPr/>
        </p:nvSpPr>
        <p:spPr>
          <a:xfrm>
            <a:off x="8198" y="6550223"/>
            <a:ext cx="5375920" cy="323165"/>
          </a:xfrm>
          <a:prstGeom prst="rect">
            <a:avLst/>
          </a:prstGeom>
          <a:noFill/>
        </p:spPr>
        <p:txBody>
          <a:bodyPr wrap="square" rtlCol="0">
            <a:spAutoFit/>
          </a:bodyPr>
          <a:lstStyle/>
          <a:p>
            <a:r>
              <a:rPr lang="en-US" sz="1500" b="0" dirty="0" err="1">
                <a:solidFill>
                  <a:schemeClr val="tx1"/>
                </a:solidFill>
                <a:latin typeface="+mn-lt"/>
              </a:rPr>
              <a:t>Krop</a:t>
            </a:r>
            <a:r>
              <a:rPr lang="en-US" sz="1500" b="0" dirty="0">
                <a:solidFill>
                  <a:schemeClr val="tx1"/>
                </a:solidFill>
                <a:latin typeface="+mn-lt"/>
              </a:rPr>
              <a:t> I et al. ASCO 2023;Abstract 1006.</a:t>
            </a:r>
          </a:p>
        </p:txBody>
      </p:sp>
      <p:sp>
        <p:nvSpPr>
          <p:cNvPr id="5" name="TextBox 4">
            <a:extLst>
              <a:ext uri="{FF2B5EF4-FFF2-40B4-BE49-F238E27FC236}">
                <a16:creationId xmlns:a16="http://schemas.microsoft.com/office/drawing/2014/main" id="{2FA50FD7-4999-8734-213B-C4347F3742EF}"/>
              </a:ext>
            </a:extLst>
          </p:cNvPr>
          <p:cNvSpPr txBox="1"/>
          <p:nvPr/>
        </p:nvSpPr>
        <p:spPr>
          <a:xfrm>
            <a:off x="532180" y="5625549"/>
            <a:ext cx="5375920" cy="323165"/>
          </a:xfrm>
          <a:prstGeom prst="rect">
            <a:avLst/>
          </a:prstGeom>
          <a:noFill/>
        </p:spPr>
        <p:txBody>
          <a:bodyPr wrap="square" rtlCol="0">
            <a:spAutoFit/>
          </a:bodyPr>
          <a:lstStyle/>
          <a:p>
            <a:r>
              <a:rPr lang="en-US" sz="1500" b="0" dirty="0">
                <a:solidFill>
                  <a:schemeClr val="tx1"/>
                </a:solidFill>
                <a:latin typeface="+mn-lt"/>
              </a:rPr>
              <a:t>ILD = interstitial lung disease</a:t>
            </a:r>
          </a:p>
        </p:txBody>
      </p:sp>
    </p:spTree>
    <p:extLst>
      <p:ext uri="{BB962C8B-B14F-4D97-AF65-F5344CB8AC3E}">
        <p14:creationId xmlns:p14="http://schemas.microsoft.com/office/powerpoint/2010/main" val="2445904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E10C-75FF-6C97-5A02-868D2AE2AAF8}"/>
              </a:ext>
            </a:extLst>
          </p:cNvPr>
          <p:cNvSpPr>
            <a:spLocks noGrp="1"/>
          </p:cNvSpPr>
          <p:nvPr>
            <p:ph type="title"/>
          </p:nvPr>
        </p:nvSpPr>
        <p:spPr>
          <a:xfrm>
            <a:off x="949575" y="1556792"/>
            <a:ext cx="8818833" cy="2160240"/>
          </a:xfrm>
        </p:spPr>
        <p:txBody>
          <a:bodyPr/>
          <a:lstStyle/>
          <a:p>
            <a:pPr algn="l"/>
            <a:r>
              <a:rPr lang="en-US" sz="3600" dirty="0"/>
              <a:t>ECOG-ACRIN E2197: Comparison of HER2 Gene Expression by RT-PCR Across All HER2 Immunohistochemistry Groups with Recurrence Analysis</a:t>
            </a:r>
            <a:endParaRPr lang="en-US" sz="3600" b="1" dirty="0">
              <a:effectLst/>
              <a:latin typeface="+mn-lt"/>
              <a:ea typeface="Times New Roman" panose="02020603050405020304" pitchFamily="18" charset="0"/>
            </a:endParaRPr>
          </a:p>
        </p:txBody>
      </p:sp>
      <p:sp>
        <p:nvSpPr>
          <p:cNvPr id="5" name="Content Placeholder 4">
            <a:extLst>
              <a:ext uri="{FF2B5EF4-FFF2-40B4-BE49-F238E27FC236}">
                <a16:creationId xmlns:a16="http://schemas.microsoft.com/office/drawing/2014/main" id="{B908BF4E-C67C-2FD1-B54D-DCFD0F91204B}"/>
              </a:ext>
            </a:extLst>
          </p:cNvPr>
          <p:cNvSpPr>
            <a:spLocks noGrp="1"/>
          </p:cNvSpPr>
          <p:nvPr>
            <p:ph idx="1"/>
          </p:nvPr>
        </p:nvSpPr>
        <p:spPr>
          <a:xfrm>
            <a:off x="949575" y="4188952"/>
            <a:ext cx="10940124" cy="1633938"/>
          </a:xfrm>
        </p:spPr>
        <p:txBody>
          <a:bodyPr/>
          <a:lstStyle/>
          <a:p>
            <a:pPr marL="98425" indent="0">
              <a:spcBef>
                <a:spcPts val="0"/>
              </a:spcBef>
              <a:spcAft>
                <a:spcPts val="0"/>
              </a:spcAft>
              <a:buNone/>
            </a:pPr>
            <a:r>
              <a:rPr lang="en-US" b="0" dirty="0"/>
              <a:t>Can T et al.</a:t>
            </a:r>
          </a:p>
          <a:p>
            <a:pPr marL="98425" indent="0">
              <a:spcBef>
                <a:spcPts val="0"/>
              </a:spcBef>
              <a:spcAft>
                <a:spcPts val="0"/>
              </a:spcAft>
              <a:buNone/>
            </a:pPr>
            <a:r>
              <a:rPr lang="en-US" b="0" dirty="0"/>
              <a:t>ASCO 2023;Abstract 515.</a:t>
            </a:r>
          </a:p>
        </p:txBody>
      </p:sp>
    </p:spTree>
    <p:extLst>
      <p:ext uri="{BB962C8B-B14F-4D97-AF65-F5344CB8AC3E}">
        <p14:creationId xmlns:p14="http://schemas.microsoft.com/office/powerpoint/2010/main" val="2033876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B6CC82-90A1-2BBF-8157-9C94868068FF}"/>
              </a:ext>
            </a:extLst>
          </p:cNvPr>
          <p:cNvSpPr/>
          <p:nvPr/>
        </p:nvSpPr>
        <p:spPr bwMode="auto">
          <a:xfrm>
            <a:off x="6888088" y="1370013"/>
            <a:ext cx="4987585" cy="46512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4B9CB5DF-F8E1-EB2C-AB4D-079B572983E1}"/>
              </a:ext>
            </a:extLst>
          </p:cNvPr>
          <p:cNvSpPr>
            <a:spLocks noGrp="1"/>
          </p:cNvSpPr>
          <p:nvPr>
            <p:ph type="title"/>
          </p:nvPr>
        </p:nvSpPr>
        <p:spPr/>
        <p:txBody>
          <a:bodyPr/>
          <a:lstStyle/>
          <a:p>
            <a:r>
              <a:rPr lang="en-US" dirty="0"/>
              <a:t>ECOG-ACRIN E2197: Results </a:t>
            </a:r>
          </a:p>
        </p:txBody>
      </p:sp>
      <p:pic>
        <p:nvPicPr>
          <p:cNvPr id="5" name="Picture 4">
            <a:extLst>
              <a:ext uri="{FF2B5EF4-FFF2-40B4-BE49-F238E27FC236}">
                <a16:creationId xmlns:a16="http://schemas.microsoft.com/office/drawing/2014/main" id="{2E86ED34-DF87-E801-E663-0624F46B6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1602" y="1826984"/>
            <a:ext cx="4536504" cy="3997794"/>
          </a:xfrm>
          <a:prstGeom prst="rect">
            <a:avLst/>
          </a:prstGeom>
        </p:spPr>
      </p:pic>
      <p:sp>
        <p:nvSpPr>
          <p:cNvPr id="6" name="TextBox 5">
            <a:extLst>
              <a:ext uri="{FF2B5EF4-FFF2-40B4-BE49-F238E27FC236}">
                <a16:creationId xmlns:a16="http://schemas.microsoft.com/office/drawing/2014/main" id="{B13837E7-27B6-8AFB-A5D2-516F754352B5}"/>
              </a:ext>
            </a:extLst>
          </p:cNvPr>
          <p:cNvSpPr txBox="1"/>
          <p:nvPr/>
        </p:nvSpPr>
        <p:spPr>
          <a:xfrm>
            <a:off x="6983313" y="1397033"/>
            <a:ext cx="4993232" cy="461665"/>
          </a:xfrm>
          <a:prstGeom prst="rect">
            <a:avLst/>
          </a:prstGeom>
          <a:noFill/>
        </p:spPr>
        <p:txBody>
          <a:bodyPr wrap="square" rtlCol="0">
            <a:spAutoFit/>
          </a:bodyPr>
          <a:lstStyle/>
          <a:p>
            <a:r>
              <a:rPr lang="en-US" sz="1200" dirty="0">
                <a:latin typeface="+mn-lt"/>
              </a:rPr>
              <a:t>Five-year risk of recurrence as a continuous function of quantitative HER2 by RT-PCR with 95% confidence interval (dashed curves) n=755</a:t>
            </a:r>
          </a:p>
        </p:txBody>
      </p:sp>
      <p:pic>
        <p:nvPicPr>
          <p:cNvPr id="9" name="Picture 8">
            <a:extLst>
              <a:ext uri="{FF2B5EF4-FFF2-40B4-BE49-F238E27FC236}">
                <a16:creationId xmlns:a16="http://schemas.microsoft.com/office/drawing/2014/main" id="{28463DBB-C2CB-6718-74F4-170571366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27" y="1598498"/>
            <a:ext cx="6361204" cy="4194303"/>
          </a:xfrm>
          <a:prstGeom prst="rect">
            <a:avLst/>
          </a:prstGeom>
        </p:spPr>
      </p:pic>
      <p:sp>
        <p:nvSpPr>
          <p:cNvPr id="11" name="TextBox 10">
            <a:extLst>
              <a:ext uri="{FF2B5EF4-FFF2-40B4-BE49-F238E27FC236}">
                <a16:creationId xmlns:a16="http://schemas.microsoft.com/office/drawing/2014/main" id="{A938B459-F218-A5EC-1732-7690724CD65F}"/>
              </a:ext>
            </a:extLst>
          </p:cNvPr>
          <p:cNvSpPr txBox="1"/>
          <p:nvPr/>
        </p:nvSpPr>
        <p:spPr>
          <a:xfrm>
            <a:off x="8198" y="6550223"/>
            <a:ext cx="5375920" cy="323165"/>
          </a:xfrm>
          <a:prstGeom prst="rect">
            <a:avLst/>
          </a:prstGeom>
          <a:noFill/>
        </p:spPr>
        <p:txBody>
          <a:bodyPr wrap="square" rtlCol="0">
            <a:spAutoFit/>
          </a:bodyPr>
          <a:lstStyle/>
          <a:p>
            <a:r>
              <a:rPr lang="en-US" sz="1500" b="0" dirty="0">
                <a:solidFill>
                  <a:schemeClr val="tx1"/>
                </a:solidFill>
                <a:latin typeface="+mn-lt"/>
              </a:rPr>
              <a:t>Can T et al. ASCO 2023;Abstract 515.</a:t>
            </a:r>
          </a:p>
        </p:txBody>
      </p:sp>
    </p:spTree>
    <p:extLst>
      <p:ext uri="{BB962C8B-B14F-4D97-AF65-F5344CB8AC3E}">
        <p14:creationId xmlns:p14="http://schemas.microsoft.com/office/powerpoint/2010/main" val="3799858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8774194-03C6-DE59-C26C-0D430FACFCB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9259"/>
          <a:stretch/>
        </p:blipFill>
        <p:spPr bwMode="auto">
          <a:xfrm>
            <a:off x="743742" y="548680"/>
            <a:ext cx="10704513" cy="546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BFCD4FF6-87AF-9ADA-0D56-2C4577E5EE42}"/>
              </a:ext>
            </a:extLst>
          </p:cNvPr>
          <p:cNvSpPr txBox="1"/>
          <p:nvPr/>
        </p:nvSpPr>
        <p:spPr>
          <a:xfrm>
            <a:off x="8198" y="6550223"/>
            <a:ext cx="5375920" cy="323165"/>
          </a:xfrm>
          <a:prstGeom prst="rect">
            <a:avLst/>
          </a:prstGeom>
          <a:noFill/>
        </p:spPr>
        <p:txBody>
          <a:bodyPr wrap="square" rtlCol="0">
            <a:spAutoFit/>
          </a:bodyPr>
          <a:lstStyle/>
          <a:p>
            <a:r>
              <a:rPr lang="en-US" sz="1500" b="0" dirty="0">
                <a:solidFill>
                  <a:schemeClr val="tx1"/>
                </a:solidFill>
                <a:latin typeface="+mn-lt"/>
              </a:rPr>
              <a:t>Gill J et al. ASCO 2023;Abstract 511.</a:t>
            </a:r>
          </a:p>
        </p:txBody>
      </p:sp>
    </p:spTree>
    <p:extLst>
      <p:ext uri="{BB962C8B-B14F-4D97-AF65-F5344CB8AC3E}">
        <p14:creationId xmlns:p14="http://schemas.microsoft.com/office/powerpoint/2010/main" val="3529932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0455E-C866-1457-6FAC-DDD8E7733059}"/>
              </a:ext>
            </a:extLst>
          </p:cNvPr>
          <p:cNvSpPr>
            <a:spLocks noGrp="1"/>
          </p:cNvSpPr>
          <p:nvPr>
            <p:ph type="title"/>
          </p:nvPr>
        </p:nvSpPr>
        <p:spPr>
          <a:xfrm>
            <a:off x="912286" y="227013"/>
            <a:ext cx="10584314" cy="1143000"/>
          </a:xfrm>
        </p:spPr>
        <p:txBody>
          <a:bodyPr/>
          <a:lstStyle/>
          <a:p>
            <a:pPr algn="l"/>
            <a:r>
              <a:rPr lang="en-US" dirty="0"/>
              <a:t>Racial/Ethnic Differences in 21-Gene Recurrence Score® and Survival Among Patients with ER-Positive Breast Cancer: Methods </a:t>
            </a:r>
          </a:p>
        </p:txBody>
      </p:sp>
      <p:pic>
        <p:nvPicPr>
          <p:cNvPr id="4" name="Picture 2">
            <a:extLst>
              <a:ext uri="{FF2B5EF4-FFF2-40B4-BE49-F238E27FC236}">
                <a16:creationId xmlns:a16="http://schemas.microsoft.com/office/drawing/2014/main" id="{A518041F-7257-FAEF-5D8D-2DC44DA2A3D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684" b="10040"/>
          <a:stretch/>
        </p:blipFill>
        <p:spPr bwMode="auto">
          <a:xfrm>
            <a:off x="1035060" y="1370013"/>
            <a:ext cx="10113417"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1ED371D8-C69B-35A1-3ECF-8206D15BD296}"/>
              </a:ext>
            </a:extLst>
          </p:cNvPr>
          <p:cNvSpPr txBox="1"/>
          <p:nvPr/>
        </p:nvSpPr>
        <p:spPr>
          <a:xfrm>
            <a:off x="8198" y="6550223"/>
            <a:ext cx="5375920" cy="323165"/>
          </a:xfrm>
          <a:prstGeom prst="rect">
            <a:avLst/>
          </a:prstGeom>
          <a:noFill/>
        </p:spPr>
        <p:txBody>
          <a:bodyPr wrap="square" rtlCol="0">
            <a:spAutoFit/>
          </a:bodyPr>
          <a:lstStyle/>
          <a:p>
            <a:r>
              <a:rPr lang="en-US" sz="1500" b="0" dirty="0">
                <a:solidFill>
                  <a:schemeClr val="tx1"/>
                </a:solidFill>
                <a:latin typeface="+mn-lt"/>
              </a:rPr>
              <a:t>Gill J et al. ASCO 2023;Abstract 511.</a:t>
            </a:r>
          </a:p>
        </p:txBody>
      </p:sp>
    </p:spTree>
    <p:extLst>
      <p:ext uri="{BB962C8B-B14F-4D97-AF65-F5344CB8AC3E}">
        <p14:creationId xmlns:p14="http://schemas.microsoft.com/office/powerpoint/2010/main" val="3076621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C08A9-EA06-A31F-807F-9E1B3A26DF7E}"/>
              </a:ext>
            </a:extLst>
          </p:cNvPr>
          <p:cNvSpPr>
            <a:spLocks noGrp="1"/>
          </p:cNvSpPr>
          <p:nvPr>
            <p:ph type="title"/>
          </p:nvPr>
        </p:nvSpPr>
        <p:spPr/>
        <p:txBody>
          <a:bodyPr/>
          <a:lstStyle/>
          <a:p>
            <a:pPr algn="l"/>
            <a:r>
              <a:rPr lang="en-US" dirty="0"/>
              <a:t>Racial/Ethnic Differences in 21-Gene Recurrence Score and Survival Among Patients with ER-Positive Breast Cancer: Results</a:t>
            </a:r>
          </a:p>
        </p:txBody>
      </p:sp>
      <p:pic>
        <p:nvPicPr>
          <p:cNvPr id="4" name="Picture 2">
            <a:extLst>
              <a:ext uri="{FF2B5EF4-FFF2-40B4-BE49-F238E27FC236}">
                <a16:creationId xmlns:a16="http://schemas.microsoft.com/office/drawing/2014/main" id="{6A84768D-603C-ED38-C543-D2CCBC89F12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0040"/>
          <a:stretch/>
        </p:blipFill>
        <p:spPr bwMode="auto">
          <a:xfrm>
            <a:off x="1132279" y="1370013"/>
            <a:ext cx="9927442" cy="5023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42D50B32-8A48-BB14-5578-3A6F2EB66628}"/>
              </a:ext>
            </a:extLst>
          </p:cNvPr>
          <p:cNvSpPr txBox="1"/>
          <p:nvPr/>
        </p:nvSpPr>
        <p:spPr>
          <a:xfrm>
            <a:off x="8198" y="6550223"/>
            <a:ext cx="5375920" cy="323165"/>
          </a:xfrm>
          <a:prstGeom prst="rect">
            <a:avLst/>
          </a:prstGeom>
          <a:noFill/>
        </p:spPr>
        <p:txBody>
          <a:bodyPr wrap="square" rtlCol="0">
            <a:spAutoFit/>
          </a:bodyPr>
          <a:lstStyle/>
          <a:p>
            <a:r>
              <a:rPr lang="en-US" sz="1500" b="0" dirty="0">
                <a:solidFill>
                  <a:schemeClr val="tx1"/>
                </a:solidFill>
                <a:latin typeface="+mn-lt"/>
              </a:rPr>
              <a:t>Gill J et al. ASCO 2023;Abstract 511.</a:t>
            </a:r>
          </a:p>
        </p:txBody>
      </p:sp>
    </p:spTree>
    <p:extLst>
      <p:ext uri="{BB962C8B-B14F-4D97-AF65-F5344CB8AC3E}">
        <p14:creationId xmlns:p14="http://schemas.microsoft.com/office/powerpoint/2010/main" val="4151179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D3C99-346D-D802-7E20-C923EFD334F6}"/>
              </a:ext>
            </a:extLst>
          </p:cNvPr>
          <p:cNvSpPr>
            <a:spLocks noGrp="1"/>
          </p:cNvSpPr>
          <p:nvPr>
            <p:ph type="title"/>
          </p:nvPr>
        </p:nvSpPr>
        <p:spPr>
          <a:xfrm>
            <a:off x="912286" y="227013"/>
            <a:ext cx="10728330" cy="1143000"/>
          </a:xfrm>
        </p:spPr>
        <p:txBody>
          <a:bodyPr/>
          <a:lstStyle/>
          <a:p>
            <a:pPr algn="l"/>
            <a:r>
              <a:rPr lang="en-US" dirty="0"/>
              <a:t>Racial/Ethnic Differences in 21-Gene Recurrence Score and Survival Among Patients with ER-Positive Breast Cancer: Overall Mortality</a:t>
            </a:r>
          </a:p>
        </p:txBody>
      </p:sp>
      <p:pic>
        <p:nvPicPr>
          <p:cNvPr id="4" name="Picture 2">
            <a:extLst>
              <a:ext uri="{FF2B5EF4-FFF2-40B4-BE49-F238E27FC236}">
                <a16:creationId xmlns:a16="http://schemas.microsoft.com/office/drawing/2014/main" id="{E556CABF-28AA-2B07-93E8-7BA10C4A054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0040"/>
          <a:stretch/>
        </p:blipFill>
        <p:spPr bwMode="auto">
          <a:xfrm>
            <a:off x="1127878" y="1370572"/>
            <a:ext cx="9927781" cy="5023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18580E34-10B5-04C3-0F48-EE2E3B3E1826}"/>
              </a:ext>
            </a:extLst>
          </p:cNvPr>
          <p:cNvSpPr txBox="1"/>
          <p:nvPr/>
        </p:nvSpPr>
        <p:spPr>
          <a:xfrm>
            <a:off x="8198" y="6550223"/>
            <a:ext cx="5375920" cy="323165"/>
          </a:xfrm>
          <a:prstGeom prst="rect">
            <a:avLst/>
          </a:prstGeom>
          <a:noFill/>
        </p:spPr>
        <p:txBody>
          <a:bodyPr wrap="square" rtlCol="0">
            <a:spAutoFit/>
          </a:bodyPr>
          <a:lstStyle/>
          <a:p>
            <a:r>
              <a:rPr lang="en-US" sz="1500" b="0" dirty="0">
                <a:solidFill>
                  <a:schemeClr val="tx1"/>
                </a:solidFill>
                <a:latin typeface="+mn-lt"/>
              </a:rPr>
              <a:t>Gill J et al. ASCO 2023;Abstract 511.</a:t>
            </a:r>
          </a:p>
        </p:txBody>
      </p:sp>
    </p:spTree>
    <p:extLst>
      <p:ext uri="{BB962C8B-B14F-4D97-AF65-F5344CB8AC3E}">
        <p14:creationId xmlns:p14="http://schemas.microsoft.com/office/powerpoint/2010/main" val="2488536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BBABFD-84B8-91A7-81CC-E256D51E12E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8046"/>
          <a:stretch/>
        </p:blipFill>
        <p:spPr bwMode="auto">
          <a:xfrm>
            <a:off x="875420" y="728700"/>
            <a:ext cx="1044116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539D4D0A-C882-A59B-1DE8-5110B08F6105}"/>
              </a:ext>
            </a:extLst>
          </p:cNvPr>
          <p:cNvSpPr txBox="1"/>
          <p:nvPr/>
        </p:nvSpPr>
        <p:spPr>
          <a:xfrm>
            <a:off x="8198" y="6550223"/>
            <a:ext cx="5375920" cy="323165"/>
          </a:xfrm>
          <a:prstGeom prst="rect">
            <a:avLst/>
          </a:prstGeom>
          <a:noFill/>
        </p:spPr>
        <p:txBody>
          <a:bodyPr wrap="square" rtlCol="0">
            <a:spAutoFit/>
          </a:bodyPr>
          <a:lstStyle/>
          <a:p>
            <a:r>
              <a:rPr lang="en-US" sz="1500" b="0" dirty="0">
                <a:solidFill>
                  <a:schemeClr val="tx1"/>
                </a:solidFill>
                <a:latin typeface="+mn-lt"/>
              </a:rPr>
              <a:t>Gray R et al. ASCO 2023;Abstract 503.</a:t>
            </a:r>
          </a:p>
        </p:txBody>
      </p:sp>
    </p:spTree>
    <p:extLst>
      <p:ext uri="{BB962C8B-B14F-4D97-AF65-F5344CB8AC3E}">
        <p14:creationId xmlns:p14="http://schemas.microsoft.com/office/powerpoint/2010/main" val="413753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424CCBD-828E-5BBC-C176-0C3401D02D2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0040"/>
          <a:stretch/>
        </p:blipFill>
        <p:spPr bwMode="auto">
          <a:xfrm>
            <a:off x="551384" y="404664"/>
            <a:ext cx="11089232" cy="561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CFAA1CE9-3EBB-19D6-4143-B79D9F696402}"/>
              </a:ext>
            </a:extLst>
          </p:cNvPr>
          <p:cNvSpPr txBox="1"/>
          <p:nvPr/>
        </p:nvSpPr>
        <p:spPr>
          <a:xfrm>
            <a:off x="0" y="6453336"/>
            <a:ext cx="5375920" cy="323165"/>
          </a:xfrm>
          <a:prstGeom prst="rect">
            <a:avLst/>
          </a:prstGeom>
          <a:noFill/>
        </p:spPr>
        <p:txBody>
          <a:bodyPr wrap="square" rtlCol="0">
            <a:spAutoFit/>
          </a:bodyPr>
          <a:lstStyle/>
          <a:p>
            <a:r>
              <a:rPr lang="en-US" sz="1500" b="0" dirty="0">
                <a:solidFill>
                  <a:schemeClr val="tx1"/>
                </a:solidFill>
                <a:latin typeface="+mn-lt"/>
              </a:rPr>
              <a:t>Cortes J et al. ASCO 2023;Abstract LBA506.</a:t>
            </a:r>
          </a:p>
        </p:txBody>
      </p:sp>
    </p:spTree>
    <p:extLst>
      <p:ext uri="{BB962C8B-B14F-4D97-AF65-F5344CB8AC3E}">
        <p14:creationId xmlns:p14="http://schemas.microsoft.com/office/powerpoint/2010/main" val="2137061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BE1D-6FE9-D914-A761-23742FA38A0B}"/>
              </a:ext>
            </a:extLst>
          </p:cNvPr>
          <p:cNvSpPr>
            <a:spLocks noGrp="1"/>
          </p:cNvSpPr>
          <p:nvPr>
            <p:ph type="title"/>
          </p:nvPr>
        </p:nvSpPr>
        <p:spPr>
          <a:xfrm>
            <a:off x="916516" y="0"/>
            <a:ext cx="10358967" cy="1143000"/>
          </a:xfrm>
        </p:spPr>
        <p:txBody>
          <a:bodyPr/>
          <a:lstStyle/>
          <a:p>
            <a:r>
              <a:rPr lang="en-US" dirty="0"/>
              <a:t>Randomized Trials of Ovarian Ablation/Suppression </a:t>
            </a:r>
          </a:p>
        </p:txBody>
      </p:sp>
      <p:sp>
        <p:nvSpPr>
          <p:cNvPr id="9" name="TextBox 8">
            <a:extLst>
              <a:ext uri="{FF2B5EF4-FFF2-40B4-BE49-F238E27FC236}">
                <a16:creationId xmlns:a16="http://schemas.microsoft.com/office/drawing/2014/main" id="{75F3E949-B5A7-0344-25FD-C1561049CDE2}"/>
              </a:ext>
            </a:extLst>
          </p:cNvPr>
          <p:cNvSpPr txBox="1"/>
          <p:nvPr/>
        </p:nvSpPr>
        <p:spPr>
          <a:xfrm>
            <a:off x="1252645" y="4879792"/>
            <a:ext cx="10513168" cy="1569660"/>
          </a:xfrm>
          <a:prstGeom prst="rect">
            <a:avLst/>
          </a:prstGeom>
          <a:noFill/>
        </p:spPr>
        <p:txBody>
          <a:bodyPr wrap="square" rtlCol="0">
            <a:spAutoFit/>
          </a:bodyPr>
          <a:lstStyle/>
          <a:p>
            <a:pPr marL="171450" indent="-171450">
              <a:buFont typeface="Arial" panose="020B0604020202020204" pitchFamily="34" charset="0"/>
              <a:buChar char="•"/>
            </a:pPr>
            <a:r>
              <a:rPr lang="en-US" sz="1600" b="0" dirty="0">
                <a:solidFill>
                  <a:schemeClr val="tx1"/>
                </a:solidFill>
                <a:latin typeface="+mn-lt"/>
              </a:rPr>
              <a:t>Meta-analysis of individual patient data from trials of ovarian ablation (by surgery or irradiation) or ovarian suppression (usually GnRH agonists) versus not (with all other treatments the same in each group)</a:t>
            </a:r>
          </a:p>
          <a:p>
            <a:pPr marL="171450" indent="-171450">
              <a:buFont typeface="Arial" panose="020B0604020202020204" pitchFamily="34" charset="0"/>
              <a:buChar char="•"/>
            </a:pPr>
            <a:r>
              <a:rPr lang="en-US" sz="1600" b="0" dirty="0">
                <a:solidFill>
                  <a:schemeClr val="tx1"/>
                </a:solidFill>
                <a:latin typeface="+mn-lt"/>
              </a:rPr>
              <a:t>Premenopausal women with ER-positive, or unknown status, early-stage breast cancer</a:t>
            </a:r>
          </a:p>
          <a:p>
            <a:pPr marL="171450" indent="-171450">
              <a:buFont typeface="Arial" panose="020B0604020202020204" pitchFamily="34" charset="0"/>
              <a:buChar char="•"/>
            </a:pPr>
            <a:r>
              <a:rPr lang="en-US" sz="1600" b="0" dirty="0">
                <a:solidFill>
                  <a:schemeClr val="tx1"/>
                </a:solidFill>
                <a:latin typeface="+mn-lt"/>
              </a:rPr>
              <a:t>Primary outcomes: recurrence and cause-specific mortality analyzed by standard EBCTCG* methods</a:t>
            </a:r>
          </a:p>
          <a:p>
            <a:endParaRPr lang="en-US" sz="1600" b="0" dirty="0">
              <a:solidFill>
                <a:schemeClr val="tx1"/>
              </a:solidFill>
              <a:latin typeface="+mn-lt"/>
            </a:endParaRPr>
          </a:p>
          <a:p>
            <a:r>
              <a:rPr lang="en-US" sz="1600" b="0" dirty="0">
                <a:solidFill>
                  <a:schemeClr val="tx1"/>
                </a:solidFill>
                <a:latin typeface="+mn-lt"/>
              </a:rPr>
              <a:t>*</a:t>
            </a:r>
            <a:r>
              <a:rPr lang="en-US" sz="1600" b="0" baseline="30000" dirty="0">
                <a:solidFill>
                  <a:schemeClr val="tx1"/>
                </a:solidFill>
                <a:latin typeface="+mn-lt"/>
              </a:rPr>
              <a:t> </a:t>
            </a:r>
            <a:r>
              <a:rPr lang="en-US" sz="1600" b="0" dirty="0">
                <a:solidFill>
                  <a:schemeClr val="tx1"/>
                </a:solidFill>
                <a:latin typeface="+mn-lt"/>
              </a:rPr>
              <a:t>EBCTCG OUP 1990, </a:t>
            </a:r>
            <a:r>
              <a:rPr lang="en-US" sz="1600" b="0" i="1" dirty="0">
                <a:solidFill>
                  <a:schemeClr val="tx1"/>
                </a:solidFill>
                <a:latin typeface="+mn-lt"/>
              </a:rPr>
              <a:t>Lancet </a:t>
            </a:r>
            <a:r>
              <a:rPr lang="en-US" sz="1600" b="0" dirty="0">
                <a:solidFill>
                  <a:schemeClr val="tx1"/>
                </a:solidFill>
                <a:latin typeface="+mn-lt"/>
              </a:rPr>
              <a:t>2011, 2012</a:t>
            </a:r>
          </a:p>
        </p:txBody>
      </p:sp>
      <p:pic>
        <p:nvPicPr>
          <p:cNvPr id="11" name="Picture 2">
            <a:extLst>
              <a:ext uri="{FF2B5EF4-FFF2-40B4-BE49-F238E27FC236}">
                <a16:creationId xmlns:a16="http://schemas.microsoft.com/office/drawing/2014/main" id="{ED91052B-F034-F412-F082-CABBD1E1B52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782" b="8517"/>
          <a:stretch/>
        </p:blipFill>
        <p:spPr bwMode="auto">
          <a:xfrm>
            <a:off x="1272785" y="908720"/>
            <a:ext cx="9578871" cy="397107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9840DC9A-08FA-9635-6C74-2E4F5FB2129C}"/>
              </a:ext>
            </a:extLst>
          </p:cNvPr>
          <p:cNvSpPr txBox="1"/>
          <p:nvPr/>
        </p:nvSpPr>
        <p:spPr>
          <a:xfrm>
            <a:off x="8198" y="6550223"/>
            <a:ext cx="5375920" cy="323165"/>
          </a:xfrm>
          <a:prstGeom prst="rect">
            <a:avLst/>
          </a:prstGeom>
          <a:noFill/>
        </p:spPr>
        <p:txBody>
          <a:bodyPr wrap="square" rtlCol="0">
            <a:spAutoFit/>
          </a:bodyPr>
          <a:lstStyle/>
          <a:p>
            <a:r>
              <a:rPr lang="en-US" sz="1500" b="0" dirty="0">
                <a:solidFill>
                  <a:schemeClr val="tx1"/>
                </a:solidFill>
                <a:latin typeface="+mn-lt"/>
              </a:rPr>
              <a:t>Gray R et al. ASCO 2023;Abstract 503.</a:t>
            </a:r>
          </a:p>
        </p:txBody>
      </p:sp>
    </p:spTree>
    <p:extLst>
      <p:ext uri="{BB962C8B-B14F-4D97-AF65-F5344CB8AC3E}">
        <p14:creationId xmlns:p14="http://schemas.microsoft.com/office/powerpoint/2010/main" val="1602942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E081F-E022-A675-5937-F0E33646106E}"/>
              </a:ext>
            </a:extLst>
          </p:cNvPr>
          <p:cNvSpPr>
            <a:spLocks noGrp="1"/>
          </p:cNvSpPr>
          <p:nvPr>
            <p:ph type="title"/>
          </p:nvPr>
        </p:nvSpPr>
        <p:spPr/>
        <p:txBody>
          <a:bodyPr/>
          <a:lstStyle/>
          <a:p>
            <a:pPr algn="l"/>
            <a:r>
              <a:rPr lang="en-US" dirty="0"/>
              <a:t>Ovarian Ablation/Suppression versus Not: Mortality —</a:t>
            </a:r>
            <a:br>
              <a:rPr lang="en-US" dirty="0"/>
            </a:br>
            <a:r>
              <a:rPr lang="en-US" dirty="0"/>
              <a:t>No Chemotherapy or Premenopausal After</a:t>
            </a:r>
          </a:p>
        </p:txBody>
      </p:sp>
      <p:pic>
        <p:nvPicPr>
          <p:cNvPr id="4" name="Picture 2">
            <a:extLst>
              <a:ext uri="{FF2B5EF4-FFF2-40B4-BE49-F238E27FC236}">
                <a16:creationId xmlns:a16="http://schemas.microsoft.com/office/drawing/2014/main" id="{7698D522-8595-D4D8-04DE-810DFA53B43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9816"/>
          <a:stretch/>
        </p:blipFill>
        <p:spPr bwMode="auto">
          <a:xfrm>
            <a:off x="1091444" y="1484784"/>
            <a:ext cx="10009112" cy="4514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A0DD9423-4F69-350A-C503-3443AFD3F2C6}"/>
              </a:ext>
            </a:extLst>
          </p:cNvPr>
          <p:cNvSpPr txBox="1"/>
          <p:nvPr/>
        </p:nvSpPr>
        <p:spPr>
          <a:xfrm>
            <a:off x="8198" y="6550223"/>
            <a:ext cx="5375920" cy="323165"/>
          </a:xfrm>
          <a:prstGeom prst="rect">
            <a:avLst/>
          </a:prstGeom>
          <a:noFill/>
        </p:spPr>
        <p:txBody>
          <a:bodyPr wrap="square" rtlCol="0">
            <a:spAutoFit/>
          </a:bodyPr>
          <a:lstStyle/>
          <a:p>
            <a:r>
              <a:rPr lang="en-US" sz="1500" b="0" dirty="0">
                <a:solidFill>
                  <a:schemeClr val="tx1"/>
                </a:solidFill>
                <a:latin typeface="+mn-lt"/>
              </a:rPr>
              <a:t>Gray R et al. ASCO 2023;Abstract 503.</a:t>
            </a:r>
          </a:p>
        </p:txBody>
      </p:sp>
    </p:spTree>
    <p:extLst>
      <p:ext uri="{BB962C8B-B14F-4D97-AF65-F5344CB8AC3E}">
        <p14:creationId xmlns:p14="http://schemas.microsoft.com/office/powerpoint/2010/main" val="2756372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9DA2F4-ED31-3455-8964-84515041E02B}"/>
              </a:ext>
            </a:extLst>
          </p:cNvPr>
          <p:cNvSpPr/>
          <p:nvPr/>
        </p:nvSpPr>
        <p:spPr bwMode="auto">
          <a:xfrm>
            <a:off x="1208584" y="1513729"/>
            <a:ext cx="9508586" cy="24482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0E1AB0C4-E975-2C61-E92F-B17FB5ACD829}"/>
              </a:ext>
            </a:extLst>
          </p:cNvPr>
          <p:cNvSpPr>
            <a:spLocks noGrp="1"/>
          </p:cNvSpPr>
          <p:nvPr>
            <p:ph type="title"/>
          </p:nvPr>
        </p:nvSpPr>
        <p:spPr/>
        <p:txBody>
          <a:bodyPr/>
          <a:lstStyle/>
          <a:p>
            <a:pPr algn="l"/>
            <a:r>
              <a:rPr lang="en-US" dirty="0"/>
              <a:t>Ovarian Ablation/Suppression versus Not: Recurrence by Tamoxifen Use — No Chemotherapy or Premenopausal After</a:t>
            </a:r>
          </a:p>
        </p:txBody>
      </p:sp>
      <p:pic>
        <p:nvPicPr>
          <p:cNvPr id="4" name="Picture 2">
            <a:extLst>
              <a:ext uri="{FF2B5EF4-FFF2-40B4-BE49-F238E27FC236}">
                <a16:creationId xmlns:a16="http://schemas.microsoft.com/office/drawing/2014/main" id="{4B45B793-088A-800F-0B60-A8D16C5FE9F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937"/>
          <a:stretch/>
        </p:blipFill>
        <p:spPr bwMode="auto">
          <a:xfrm>
            <a:off x="1208584" y="1801294"/>
            <a:ext cx="9508586" cy="454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270E991-B2E7-714C-7D63-336CFFC1719B}"/>
              </a:ext>
            </a:extLst>
          </p:cNvPr>
          <p:cNvSpPr txBox="1"/>
          <p:nvPr/>
        </p:nvSpPr>
        <p:spPr>
          <a:xfrm>
            <a:off x="8198" y="6550223"/>
            <a:ext cx="5375920" cy="323165"/>
          </a:xfrm>
          <a:prstGeom prst="rect">
            <a:avLst/>
          </a:prstGeom>
          <a:noFill/>
        </p:spPr>
        <p:txBody>
          <a:bodyPr wrap="square" rtlCol="0">
            <a:spAutoFit/>
          </a:bodyPr>
          <a:lstStyle/>
          <a:p>
            <a:r>
              <a:rPr lang="en-US" sz="1500" b="0" dirty="0">
                <a:solidFill>
                  <a:schemeClr val="tx1"/>
                </a:solidFill>
                <a:latin typeface="+mn-lt"/>
              </a:rPr>
              <a:t>Gray R et al. ASCO 2023;Abstract 503.</a:t>
            </a:r>
          </a:p>
        </p:txBody>
      </p:sp>
    </p:spTree>
    <p:extLst>
      <p:ext uri="{BB962C8B-B14F-4D97-AF65-F5344CB8AC3E}">
        <p14:creationId xmlns:p14="http://schemas.microsoft.com/office/powerpoint/2010/main" val="438944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3F79365-2CA1-1F19-B584-C248AE8B301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538"/>
          <a:stretch/>
        </p:blipFill>
        <p:spPr bwMode="auto">
          <a:xfrm>
            <a:off x="1014012" y="728700"/>
            <a:ext cx="10163975"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27C921CD-6414-D406-F0EE-7B183FC8A3EB}"/>
              </a:ext>
            </a:extLst>
          </p:cNvPr>
          <p:cNvSpPr txBox="1"/>
          <p:nvPr/>
        </p:nvSpPr>
        <p:spPr>
          <a:xfrm>
            <a:off x="0" y="6553989"/>
            <a:ext cx="5375920" cy="323165"/>
          </a:xfrm>
          <a:prstGeom prst="rect">
            <a:avLst/>
          </a:prstGeom>
          <a:noFill/>
        </p:spPr>
        <p:txBody>
          <a:bodyPr wrap="square" rtlCol="0">
            <a:spAutoFit/>
          </a:bodyPr>
          <a:lstStyle/>
          <a:p>
            <a:r>
              <a:rPr lang="en-US" sz="1500" b="0" dirty="0">
                <a:solidFill>
                  <a:schemeClr val="tx1"/>
                </a:solidFill>
                <a:latin typeface="+mn-lt"/>
              </a:rPr>
              <a:t>Hamilton E et al. ASCO 2023;Abstract 501.</a:t>
            </a:r>
          </a:p>
        </p:txBody>
      </p:sp>
    </p:spTree>
    <p:extLst>
      <p:ext uri="{BB962C8B-B14F-4D97-AF65-F5344CB8AC3E}">
        <p14:creationId xmlns:p14="http://schemas.microsoft.com/office/powerpoint/2010/main" val="3215300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8F689-2BAF-5D0E-C388-736179234DB9}"/>
              </a:ext>
            </a:extLst>
          </p:cNvPr>
          <p:cNvSpPr>
            <a:spLocks noGrp="1"/>
          </p:cNvSpPr>
          <p:nvPr>
            <p:ph type="title"/>
          </p:nvPr>
        </p:nvSpPr>
        <p:spPr/>
        <p:txBody>
          <a:bodyPr/>
          <a:lstStyle/>
          <a:p>
            <a:r>
              <a:rPr lang="en-US" dirty="0" err="1"/>
              <a:t>monarchE</a:t>
            </a:r>
            <a:r>
              <a:rPr lang="en-US" dirty="0"/>
              <a:t>: Study Design and Age Subgroup Analyses</a:t>
            </a:r>
          </a:p>
        </p:txBody>
      </p:sp>
      <p:pic>
        <p:nvPicPr>
          <p:cNvPr id="4" name="Picture 2">
            <a:extLst>
              <a:ext uri="{FF2B5EF4-FFF2-40B4-BE49-F238E27FC236}">
                <a16:creationId xmlns:a16="http://schemas.microsoft.com/office/drawing/2014/main" id="{3EC07623-5843-40F0-5A45-BE2967F2B59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437"/>
          <a:stretch/>
        </p:blipFill>
        <p:spPr bwMode="auto">
          <a:xfrm>
            <a:off x="883144" y="1196752"/>
            <a:ext cx="1041725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AB8AECA3-F4CB-84A0-3932-73587E6A5706}"/>
              </a:ext>
            </a:extLst>
          </p:cNvPr>
          <p:cNvSpPr txBox="1"/>
          <p:nvPr/>
        </p:nvSpPr>
        <p:spPr>
          <a:xfrm>
            <a:off x="0" y="6553989"/>
            <a:ext cx="5375920" cy="323165"/>
          </a:xfrm>
          <a:prstGeom prst="rect">
            <a:avLst/>
          </a:prstGeom>
          <a:noFill/>
        </p:spPr>
        <p:txBody>
          <a:bodyPr wrap="square" rtlCol="0">
            <a:spAutoFit/>
          </a:bodyPr>
          <a:lstStyle/>
          <a:p>
            <a:r>
              <a:rPr lang="en-US" sz="1500" b="0" dirty="0">
                <a:solidFill>
                  <a:schemeClr val="tx1"/>
                </a:solidFill>
                <a:latin typeface="+mn-lt"/>
              </a:rPr>
              <a:t>Hamilton E et al. ASCO 2023;Abstract 501.</a:t>
            </a:r>
          </a:p>
        </p:txBody>
      </p:sp>
    </p:spTree>
    <p:extLst>
      <p:ext uri="{BB962C8B-B14F-4D97-AF65-F5344CB8AC3E}">
        <p14:creationId xmlns:p14="http://schemas.microsoft.com/office/powerpoint/2010/main" val="320383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7723C-770B-10C0-924C-D86DCAE1E4B2}"/>
              </a:ext>
            </a:extLst>
          </p:cNvPr>
          <p:cNvSpPr>
            <a:spLocks noGrp="1"/>
          </p:cNvSpPr>
          <p:nvPr>
            <p:ph type="title"/>
          </p:nvPr>
        </p:nvSpPr>
        <p:spPr/>
        <p:txBody>
          <a:bodyPr/>
          <a:lstStyle/>
          <a:p>
            <a:pPr algn="l"/>
            <a:r>
              <a:rPr lang="en-US" dirty="0" err="1"/>
              <a:t>monarchE</a:t>
            </a:r>
            <a:r>
              <a:rPr lang="en-US" dirty="0"/>
              <a:t>: Older Patients Derived Similar Abemaciclib Benefit to ITT Population </a:t>
            </a:r>
          </a:p>
        </p:txBody>
      </p:sp>
      <p:pic>
        <p:nvPicPr>
          <p:cNvPr id="4" name="Picture 2">
            <a:extLst>
              <a:ext uri="{FF2B5EF4-FFF2-40B4-BE49-F238E27FC236}">
                <a16:creationId xmlns:a16="http://schemas.microsoft.com/office/drawing/2014/main" id="{253A2360-F494-AC29-CAEA-410465365DE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55" t="16574" r="2559" b="3375"/>
          <a:stretch/>
        </p:blipFill>
        <p:spPr bwMode="auto">
          <a:xfrm>
            <a:off x="1159489" y="1377015"/>
            <a:ext cx="9864560" cy="464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ADC229C2-C91C-0BC1-764E-7CFFAE2A86C9}"/>
              </a:ext>
            </a:extLst>
          </p:cNvPr>
          <p:cNvSpPr txBox="1"/>
          <p:nvPr/>
        </p:nvSpPr>
        <p:spPr>
          <a:xfrm>
            <a:off x="0" y="6553989"/>
            <a:ext cx="5375920" cy="323165"/>
          </a:xfrm>
          <a:prstGeom prst="rect">
            <a:avLst/>
          </a:prstGeom>
          <a:noFill/>
        </p:spPr>
        <p:txBody>
          <a:bodyPr wrap="square" rtlCol="0">
            <a:spAutoFit/>
          </a:bodyPr>
          <a:lstStyle/>
          <a:p>
            <a:r>
              <a:rPr lang="en-US" sz="1500" b="0" dirty="0">
                <a:solidFill>
                  <a:schemeClr val="tx1"/>
                </a:solidFill>
                <a:latin typeface="+mn-lt"/>
              </a:rPr>
              <a:t>Hamilton E et al. ASCO 2023;Abstract 501.</a:t>
            </a:r>
          </a:p>
        </p:txBody>
      </p:sp>
    </p:spTree>
    <p:extLst>
      <p:ext uri="{BB962C8B-B14F-4D97-AF65-F5344CB8AC3E}">
        <p14:creationId xmlns:p14="http://schemas.microsoft.com/office/powerpoint/2010/main" val="1996809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E2911-2FDA-DD8E-D744-B99EA4719A1A}"/>
              </a:ext>
            </a:extLst>
          </p:cNvPr>
          <p:cNvSpPr>
            <a:spLocks noGrp="1"/>
          </p:cNvSpPr>
          <p:nvPr>
            <p:ph type="title"/>
          </p:nvPr>
        </p:nvSpPr>
        <p:spPr/>
        <p:txBody>
          <a:bodyPr/>
          <a:lstStyle/>
          <a:p>
            <a:pPr algn="l"/>
            <a:r>
              <a:rPr lang="en-US" dirty="0" err="1"/>
              <a:t>monarchE</a:t>
            </a:r>
            <a:r>
              <a:rPr lang="en-US" dirty="0"/>
              <a:t>: Abemaciclib Benefit Is Maintained When Dose Modifications Are Undertaken to Manage Adverse Events</a:t>
            </a:r>
          </a:p>
        </p:txBody>
      </p:sp>
      <p:pic>
        <p:nvPicPr>
          <p:cNvPr id="4" name="Picture 2">
            <a:extLst>
              <a:ext uri="{FF2B5EF4-FFF2-40B4-BE49-F238E27FC236}">
                <a16:creationId xmlns:a16="http://schemas.microsoft.com/office/drawing/2014/main" id="{C600A4FD-8223-0958-AB57-1C69CF183EB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937" b="4037"/>
          <a:stretch/>
        </p:blipFill>
        <p:spPr bwMode="auto">
          <a:xfrm>
            <a:off x="912286" y="1556792"/>
            <a:ext cx="10358967" cy="4721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EC0BD9E-C10A-6F6E-918C-61BA10E9EB1A}"/>
              </a:ext>
            </a:extLst>
          </p:cNvPr>
          <p:cNvSpPr txBox="1"/>
          <p:nvPr/>
        </p:nvSpPr>
        <p:spPr>
          <a:xfrm>
            <a:off x="0" y="6553989"/>
            <a:ext cx="5375920" cy="323165"/>
          </a:xfrm>
          <a:prstGeom prst="rect">
            <a:avLst/>
          </a:prstGeom>
          <a:noFill/>
        </p:spPr>
        <p:txBody>
          <a:bodyPr wrap="square" rtlCol="0">
            <a:spAutoFit/>
          </a:bodyPr>
          <a:lstStyle/>
          <a:p>
            <a:r>
              <a:rPr lang="en-US" sz="1500" b="0" dirty="0">
                <a:solidFill>
                  <a:schemeClr val="tx1"/>
                </a:solidFill>
                <a:latin typeface="+mn-lt"/>
              </a:rPr>
              <a:t>Hamilton E et al. ASCO 2023;Abstract 501.</a:t>
            </a:r>
          </a:p>
        </p:txBody>
      </p:sp>
    </p:spTree>
    <p:extLst>
      <p:ext uri="{BB962C8B-B14F-4D97-AF65-F5344CB8AC3E}">
        <p14:creationId xmlns:p14="http://schemas.microsoft.com/office/powerpoint/2010/main" val="3953513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F2E67E5-0777-E57A-8824-A7A0E14C59A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8471"/>
          <a:stretch/>
        </p:blipFill>
        <p:spPr bwMode="auto">
          <a:xfrm>
            <a:off x="803412" y="704108"/>
            <a:ext cx="10585176" cy="5449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17A3987-41EB-20FA-17CE-4F6EA2718C55}"/>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Slamon</a:t>
            </a:r>
            <a:r>
              <a:rPr lang="en-US" sz="1500" b="0" dirty="0">
                <a:solidFill>
                  <a:schemeClr val="tx1"/>
                </a:solidFill>
                <a:latin typeface="+mn-lt"/>
              </a:rPr>
              <a:t> D et al. ASCO 2023;Abstract LBA500.</a:t>
            </a:r>
          </a:p>
        </p:txBody>
      </p:sp>
    </p:spTree>
    <p:extLst>
      <p:ext uri="{BB962C8B-B14F-4D97-AF65-F5344CB8AC3E}">
        <p14:creationId xmlns:p14="http://schemas.microsoft.com/office/powerpoint/2010/main" val="2503224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8BF01-0B52-AF98-8F16-73E3E9A5DA55}"/>
              </a:ext>
            </a:extLst>
          </p:cNvPr>
          <p:cNvSpPr>
            <a:spLocks noGrp="1"/>
          </p:cNvSpPr>
          <p:nvPr>
            <p:ph type="title"/>
          </p:nvPr>
        </p:nvSpPr>
        <p:spPr/>
        <p:txBody>
          <a:bodyPr/>
          <a:lstStyle/>
          <a:p>
            <a:r>
              <a:rPr lang="en-US" dirty="0"/>
              <a:t>NATALEE: Study Design – Unique Features</a:t>
            </a:r>
          </a:p>
        </p:txBody>
      </p:sp>
      <p:pic>
        <p:nvPicPr>
          <p:cNvPr id="4" name="Picture 2">
            <a:extLst>
              <a:ext uri="{FF2B5EF4-FFF2-40B4-BE49-F238E27FC236}">
                <a16:creationId xmlns:a16="http://schemas.microsoft.com/office/drawing/2014/main" id="{AA4D440E-21CB-1C3C-53C4-4D897964F84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2543" b="8539"/>
          <a:stretch/>
        </p:blipFill>
        <p:spPr bwMode="auto">
          <a:xfrm>
            <a:off x="920748" y="1370013"/>
            <a:ext cx="10358966" cy="4598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154BFE4F-06A1-66D6-8E08-6CF7AC4131BA}"/>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Slamon</a:t>
            </a:r>
            <a:r>
              <a:rPr lang="en-US" sz="1500" b="0" dirty="0">
                <a:solidFill>
                  <a:schemeClr val="tx1"/>
                </a:solidFill>
                <a:latin typeface="+mn-lt"/>
              </a:rPr>
              <a:t> D et al. ASCO 2023;Abstract LBA500.</a:t>
            </a:r>
          </a:p>
        </p:txBody>
      </p:sp>
    </p:spTree>
    <p:extLst>
      <p:ext uri="{BB962C8B-B14F-4D97-AF65-F5344CB8AC3E}">
        <p14:creationId xmlns:p14="http://schemas.microsoft.com/office/powerpoint/2010/main" val="1683696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688" b="8457"/>
          <a:stretch/>
        </p:blipFill>
        <p:spPr bwMode="auto">
          <a:xfrm>
            <a:off x="763608" y="1268760"/>
            <a:ext cx="10656322" cy="4786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D4E7CBAA-0F6E-1045-D093-BFC619D81ED4}"/>
              </a:ext>
            </a:extLst>
          </p:cNvPr>
          <p:cNvSpPr>
            <a:spLocks noGrp="1"/>
          </p:cNvSpPr>
          <p:nvPr>
            <p:ph type="title"/>
          </p:nvPr>
        </p:nvSpPr>
        <p:spPr/>
        <p:txBody>
          <a:bodyPr/>
          <a:lstStyle/>
          <a:p>
            <a:r>
              <a:rPr lang="en-US" dirty="0"/>
              <a:t>NATALEE: Consistent Improvement in DDFS with Ribociclib</a:t>
            </a:r>
          </a:p>
        </p:txBody>
      </p:sp>
      <p:sp>
        <p:nvSpPr>
          <p:cNvPr id="2" name="TextBox 1">
            <a:extLst>
              <a:ext uri="{FF2B5EF4-FFF2-40B4-BE49-F238E27FC236}">
                <a16:creationId xmlns:a16="http://schemas.microsoft.com/office/drawing/2014/main" id="{DF35B61E-2E6E-5513-4C6C-D8F1299908DC}"/>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Slamon</a:t>
            </a:r>
            <a:r>
              <a:rPr lang="en-US" sz="1500" b="0" dirty="0">
                <a:solidFill>
                  <a:schemeClr val="tx1"/>
                </a:solidFill>
                <a:latin typeface="+mn-lt"/>
              </a:rPr>
              <a:t> D et al. ASCO 2023;Abstract LBA500.</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kern="1200" dirty="0">
                <a:solidFill>
                  <a:schemeClr val="tx1"/>
                </a:solidFill>
                <a:latin typeface="Arial" charset="0"/>
                <a:ea typeface="+mn-ea"/>
                <a:cs typeface="+mn-cs"/>
              </a:rPr>
              <a:t>Slide 4</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623"/>
          <a:stretch/>
        </p:blipFill>
        <p:spPr bwMode="auto">
          <a:xfrm>
            <a:off x="574016" y="404664"/>
            <a:ext cx="11043968" cy="561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2B4B5FA-12B4-4DEE-87A5-95B5F85AABAB}"/>
              </a:ext>
            </a:extLst>
          </p:cNvPr>
          <p:cNvSpPr txBox="1"/>
          <p:nvPr/>
        </p:nvSpPr>
        <p:spPr>
          <a:xfrm>
            <a:off x="0" y="6453336"/>
            <a:ext cx="5375920" cy="323165"/>
          </a:xfrm>
          <a:prstGeom prst="rect">
            <a:avLst/>
          </a:prstGeom>
          <a:noFill/>
        </p:spPr>
        <p:txBody>
          <a:bodyPr wrap="square" rtlCol="0">
            <a:spAutoFit/>
          </a:bodyPr>
          <a:lstStyle/>
          <a:p>
            <a:r>
              <a:rPr lang="en-US" sz="1500" b="0" dirty="0">
                <a:solidFill>
                  <a:schemeClr val="tx1"/>
                </a:solidFill>
                <a:latin typeface="+mn-lt"/>
              </a:rPr>
              <a:t>Cortes J et al. ASCO 2023;Abstract LBA506.</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338" r="3529" b="8031"/>
          <a:stretch/>
        </p:blipFill>
        <p:spPr bwMode="auto">
          <a:xfrm>
            <a:off x="1045626" y="1370013"/>
            <a:ext cx="10235576"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D1F46F70-892D-978B-7181-97A2D44CF80C}"/>
              </a:ext>
            </a:extLst>
          </p:cNvPr>
          <p:cNvSpPr>
            <a:spLocks noGrp="1"/>
          </p:cNvSpPr>
          <p:nvPr>
            <p:ph type="title"/>
          </p:nvPr>
        </p:nvSpPr>
        <p:spPr/>
        <p:txBody>
          <a:bodyPr/>
          <a:lstStyle/>
          <a:p>
            <a:r>
              <a:rPr lang="en-US" dirty="0"/>
              <a:t>NATALEE: Trend for Improved OS with Ribociclib </a:t>
            </a:r>
          </a:p>
        </p:txBody>
      </p:sp>
      <p:sp>
        <p:nvSpPr>
          <p:cNvPr id="2" name="TextBox 1">
            <a:extLst>
              <a:ext uri="{FF2B5EF4-FFF2-40B4-BE49-F238E27FC236}">
                <a16:creationId xmlns:a16="http://schemas.microsoft.com/office/drawing/2014/main" id="{0A1A3E7D-4FCC-AB5A-9081-CAB265D355B6}"/>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Slamon</a:t>
            </a:r>
            <a:r>
              <a:rPr lang="en-US" sz="1500" b="0" dirty="0">
                <a:solidFill>
                  <a:schemeClr val="tx1"/>
                </a:solidFill>
                <a:latin typeface="+mn-lt"/>
              </a:rPr>
              <a:t> D et al. ASCO 2023;Abstract LBA500.</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024C-B23D-2F8D-BE84-A135DD7EC3A5}"/>
              </a:ext>
            </a:extLst>
          </p:cNvPr>
          <p:cNvSpPr>
            <a:spLocks noGrp="1"/>
          </p:cNvSpPr>
          <p:nvPr>
            <p:ph type="title"/>
          </p:nvPr>
        </p:nvSpPr>
        <p:spPr>
          <a:xfrm>
            <a:off x="912286" y="227013"/>
            <a:ext cx="10230679" cy="1143000"/>
          </a:xfrm>
        </p:spPr>
        <p:txBody>
          <a:bodyPr/>
          <a:lstStyle/>
          <a:p>
            <a:pPr algn="l"/>
            <a:r>
              <a:rPr lang="en-US" dirty="0"/>
              <a:t>NATALEE: Favorable Safety Profile with 400 mg versus 600 mg </a:t>
            </a:r>
            <a:br>
              <a:rPr lang="en-US" dirty="0"/>
            </a:br>
            <a:r>
              <a:rPr lang="en-US" dirty="0"/>
              <a:t>of </a:t>
            </a:r>
            <a:r>
              <a:rPr lang="en-US" dirty="0" err="1"/>
              <a:t>Ribociclib</a:t>
            </a:r>
            <a:endParaRPr lang="en-US" dirty="0"/>
          </a:p>
        </p:txBody>
      </p:sp>
      <p:pic>
        <p:nvPicPr>
          <p:cNvPr id="4" name="Picture 2">
            <a:extLst>
              <a:ext uri="{FF2B5EF4-FFF2-40B4-BE49-F238E27FC236}">
                <a16:creationId xmlns:a16="http://schemas.microsoft.com/office/drawing/2014/main" id="{754D92F7-0CAB-6892-65CD-ACE7B696278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3504" b="8471"/>
          <a:stretch/>
        </p:blipFill>
        <p:spPr bwMode="auto">
          <a:xfrm>
            <a:off x="1049035" y="1370013"/>
            <a:ext cx="10526839" cy="462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1C93AF0C-F335-F886-8DC7-91376879C456}"/>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Slamon</a:t>
            </a:r>
            <a:r>
              <a:rPr lang="en-US" sz="1500" b="0" dirty="0">
                <a:solidFill>
                  <a:schemeClr val="tx1"/>
                </a:solidFill>
                <a:latin typeface="+mn-lt"/>
              </a:rPr>
              <a:t> D et al. ASCO 2023;Abstract LBA500.</a:t>
            </a:r>
          </a:p>
        </p:txBody>
      </p:sp>
    </p:spTree>
    <p:extLst>
      <p:ext uri="{BB962C8B-B14F-4D97-AF65-F5344CB8AC3E}">
        <p14:creationId xmlns:p14="http://schemas.microsoft.com/office/powerpoint/2010/main" val="3567166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2338A8A-955E-E46C-C188-DE69CA0F69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1428" y="535178"/>
            <a:ext cx="10289143" cy="578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43576FCE-8CAA-7CAF-F97A-6C444A337166}"/>
              </a:ext>
            </a:extLst>
          </p:cNvPr>
          <p:cNvSpPr txBox="1"/>
          <p:nvPr/>
        </p:nvSpPr>
        <p:spPr>
          <a:xfrm>
            <a:off x="0" y="6553989"/>
            <a:ext cx="5375920" cy="323165"/>
          </a:xfrm>
          <a:prstGeom prst="rect">
            <a:avLst/>
          </a:prstGeom>
          <a:noFill/>
        </p:spPr>
        <p:txBody>
          <a:bodyPr wrap="square" rtlCol="0">
            <a:spAutoFit/>
          </a:bodyPr>
          <a:lstStyle/>
          <a:p>
            <a:r>
              <a:rPr lang="en-US" sz="1500" b="0" dirty="0">
                <a:solidFill>
                  <a:schemeClr val="tx1"/>
                </a:solidFill>
                <a:latin typeface="+mn-lt"/>
              </a:rPr>
              <a:t>Turner N et al. ASCO 2023;Abstract 502.</a:t>
            </a:r>
          </a:p>
        </p:txBody>
      </p:sp>
      <p:sp>
        <p:nvSpPr>
          <p:cNvPr id="6" name="Rectangle 5">
            <a:extLst>
              <a:ext uri="{FF2B5EF4-FFF2-40B4-BE49-F238E27FC236}">
                <a16:creationId xmlns:a16="http://schemas.microsoft.com/office/drawing/2014/main" id="{65B3DBD4-D53D-8B98-6E1B-A0C29C7537B8}"/>
              </a:ext>
            </a:extLst>
          </p:cNvPr>
          <p:cNvSpPr/>
          <p:nvPr/>
        </p:nvSpPr>
        <p:spPr bwMode="auto">
          <a:xfrm>
            <a:off x="3791744" y="5877272"/>
            <a:ext cx="4536504" cy="44554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396527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77259-C5EC-9078-DB63-34295EDACD26}"/>
              </a:ext>
            </a:extLst>
          </p:cNvPr>
          <p:cNvSpPr>
            <a:spLocks noGrp="1"/>
          </p:cNvSpPr>
          <p:nvPr>
            <p:ph type="title"/>
          </p:nvPr>
        </p:nvSpPr>
        <p:spPr/>
        <p:txBody>
          <a:bodyPr/>
          <a:lstStyle/>
          <a:p>
            <a:r>
              <a:rPr lang="en-US" dirty="0"/>
              <a:t>PENELOPE-B: Background</a:t>
            </a:r>
          </a:p>
        </p:txBody>
      </p:sp>
      <p:pic>
        <p:nvPicPr>
          <p:cNvPr id="4" name="Picture 2">
            <a:extLst>
              <a:ext uri="{FF2B5EF4-FFF2-40B4-BE49-F238E27FC236}">
                <a16:creationId xmlns:a16="http://schemas.microsoft.com/office/drawing/2014/main" id="{8388A128-06FB-4BFC-60D4-12130AB0088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3436" b="10040"/>
          <a:stretch/>
        </p:blipFill>
        <p:spPr bwMode="auto">
          <a:xfrm>
            <a:off x="674452" y="1274808"/>
            <a:ext cx="10834634" cy="466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FDF4427D-6F3A-CB46-7B95-6C5F75BEBDC0}"/>
              </a:ext>
            </a:extLst>
          </p:cNvPr>
          <p:cNvSpPr txBox="1"/>
          <p:nvPr/>
        </p:nvSpPr>
        <p:spPr>
          <a:xfrm>
            <a:off x="0" y="6553989"/>
            <a:ext cx="5375920" cy="323165"/>
          </a:xfrm>
          <a:prstGeom prst="rect">
            <a:avLst/>
          </a:prstGeom>
          <a:noFill/>
        </p:spPr>
        <p:txBody>
          <a:bodyPr wrap="square" rtlCol="0">
            <a:spAutoFit/>
          </a:bodyPr>
          <a:lstStyle/>
          <a:p>
            <a:r>
              <a:rPr lang="en-US" sz="1500" b="0" dirty="0">
                <a:solidFill>
                  <a:schemeClr val="tx1"/>
                </a:solidFill>
                <a:latin typeface="+mn-lt"/>
              </a:rPr>
              <a:t>Turner N et al. ASCO 2023;Abstract 502.</a:t>
            </a:r>
          </a:p>
        </p:txBody>
      </p:sp>
    </p:spTree>
    <p:extLst>
      <p:ext uri="{BB962C8B-B14F-4D97-AF65-F5344CB8AC3E}">
        <p14:creationId xmlns:p14="http://schemas.microsoft.com/office/powerpoint/2010/main" val="3387471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A208A-E75A-D055-5A9D-656C4B56F0EC}"/>
              </a:ext>
            </a:extLst>
          </p:cNvPr>
          <p:cNvSpPr>
            <a:spLocks noGrp="1"/>
          </p:cNvSpPr>
          <p:nvPr>
            <p:ph type="title"/>
          </p:nvPr>
        </p:nvSpPr>
        <p:spPr/>
        <p:txBody>
          <a:bodyPr/>
          <a:lstStyle/>
          <a:p>
            <a:r>
              <a:rPr lang="en-US" dirty="0"/>
              <a:t>PENELOPE-B: Results – Baseline ctDNA Detection</a:t>
            </a:r>
          </a:p>
        </p:txBody>
      </p:sp>
      <p:pic>
        <p:nvPicPr>
          <p:cNvPr id="4" name="Picture 2">
            <a:extLst>
              <a:ext uri="{FF2B5EF4-FFF2-40B4-BE49-F238E27FC236}">
                <a16:creationId xmlns:a16="http://schemas.microsoft.com/office/drawing/2014/main" id="{FE476745-7EFD-E397-3DB7-FCFBA831376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3436" b="13040"/>
          <a:stretch/>
        </p:blipFill>
        <p:spPr bwMode="auto">
          <a:xfrm>
            <a:off x="799181" y="1240152"/>
            <a:ext cx="10585176" cy="437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0633D80-1C10-A84E-3990-2D468EE17F1E}"/>
              </a:ext>
            </a:extLst>
          </p:cNvPr>
          <p:cNvSpPr txBox="1"/>
          <p:nvPr/>
        </p:nvSpPr>
        <p:spPr>
          <a:xfrm>
            <a:off x="0" y="6553989"/>
            <a:ext cx="5375920" cy="323165"/>
          </a:xfrm>
          <a:prstGeom prst="rect">
            <a:avLst/>
          </a:prstGeom>
          <a:noFill/>
        </p:spPr>
        <p:txBody>
          <a:bodyPr wrap="square" rtlCol="0">
            <a:spAutoFit/>
          </a:bodyPr>
          <a:lstStyle/>
          <a:p>
            <a:r>
              <a:rPr lang="en-US" sz="1500" b="0" dirty="0">
                <a:solidFill>
                  <a:schemeClr val="tx1"/>
                </a:solidFill>
                <a:latin typeface="+mn-lt"/>
              </a:rPr>
              <a:t>Turner N et al. ASCO 2023;Abstract 502.</a:t>
            </a:r>
          </a:p>
        </p:txBody>
      </p:sp>
    </p:spTree>
    <p:extLst>
      <p:ext uri="{BB962C8B-B14F-4D97-AF65-F5344CB8AC3E}">
        <p14:creationId xmlns:p14="http://schemas.microsoft.com/office/powerpoint/2010/main" val="2074939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2CD9-6445-DE50-9F91-90F0D5303E18}"/>
              </a:ext>
            </a:extLst>
          </p:cNvPr>
          <p:cNvSpPr>
            <a:spLocks noGrp="1"/>
          </p:cNvSpPr>
          <p:nvPr>
            <p:ph type="title"/>
          </p:nvPr>
        </p:nvSpPr>
        <p:spPr/>
        <p:txBody>
          <a:bodyPr/>
          <a:lstStyle/>
          <a:p>
            <a:r>
              <a:rPr lang="en-US" dirty="0"/>
              <a:t>PENELOPE-B: Results – ctDNA Dynamics </a:t>
            </a:r>
          </a:p>
        </p:txBody>
      </p:sp>
      <p:pic>
        <p:nvPicPr>
          <p:cNvPr id="4" name="Picture 2">
            <a:extLst>
              <a:ext uri="{FF2B5EF4-FFF2-40B4-BE49-F238E27FC236}">
                <a16:creationId xmlns:a16="http://schemas.microsoft.com/office/drawing/2014/main" id="{72DA6B15-EFB1-B9F2-C81E-E0D52057051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937" b="10040"/>
          <a:stretch/>
        </p:blipFill>
        <p:spPr bwMode="auto">
          <a:xfrm>
            <a:off x="544939" y="1336538"/>
            <a:ext cx="11102122" cy="468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3D4BFD8-0925-EDF6-E92F-B199BBADD15B}"/>
              </a:ext>
            </a:extLst>
          </p:cNvPr>
          <p:cNvSpPr txBox="1"/>
          <p:nvPr/>
        </p:nvSpPr>
        <p:spPr>
          <a:xfrm>
            <a:off x="0" y="6553989"/>
            <a:ext cx="5375920" cy="323165"/>
          </a:xfrm>
          <a:prstGeom prst="rect">
            <a:avLst/>
          </a:prstGeom>
          <a:noFill/>
        </p:spPr>
        <p:txBody>
          <a:bodyPr wrap="square" rtlCol="0">
            <a:spAutoFit/>
          </a:bodyPr>
          <a:lstStyle/>
          <a:p>
            <a:r>
              <a:rPr lang="en-US" sz="1500" b="0" dirty="0">
                <a:solidFill>
                  <a:schemeClr val="tx1"/>
                </a:solidFill>
                <a:latin typeface="+mn-lt"/>
              </a:rPr>
              <a:t>Turner N et al. ASCO 2023;Abstract 502.</a:t>
            </a:r>
          </a:p>
        </p:txBody>
      </p:sp>
    </p:spTree>
    <p:extLst>
      <p:ext uri="{BB962C8B-B14F-4D97-AF65-F5344CB8AC3E}">
        <p14:creationId xmlns:p14="http://schemas.microsoft.com/office/powerpoint/2010/main" val="3022626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E10C-75FF-6C97-5A02-868D2AE2AAF8}"/>
              </a:ext>
            </a:extLst>
          </p:cNvPr>
          <p:cNvSpPr>
            <a:spLocks noGrp="1"/>
          </p:cNvSpPr>
          <p:nvPr>
            <p:ph type="title"/>
          </p:nvPr>
        </p:nvSpPr>
        <p:spPr>
          <a:xfrm>
            <a:off x="949575" y="1556792"/>
            <a:ext cx="10358967" cy="2160240"/>
          </a:xfrm>
        </p:spPr>
        <p:txBody>
          <a:bodyPr/>
          <a:lstStyle/>
          <a:p>
            <a:pPr algn="l"/>
            <a:r>
              <a:rPr lang="en-US" sz="3600" dirty="0"/>
              <a:t>Outcomes with First-Line (1L) </a:t>
            </a:r>
            <a:r>
              <a:rPr lang="en-US" sz="3600" dirty="0" err="1"/>
              <a:t>Ribociclib</a:t>
            </a:r>
            <a:r>
              <a:rPr lang="en-US" sz="3600" dirty="0"/>
              <a:t> (RIB) + Endocrine Therapy (ET) vs Physician’s Choice Combination Chemotherapy (Combo CT) by Age in Pre/Perimenopausal Patients (pts) with Aggressive HR+/HER2− Advanced Breast Cancer (ABC): A Subgroup Analysis of the RIGHT Choice Trial</a:t>
            </a:r>
            <a:endParaRPr lang="en-US" sz="3600" b="1" dirty="0">
              <a:effectLst/>
              <a:latin typeface="+mn-lt"/>
              <a:ea typeface="Times New Roman" panose="02020603050405020304" pitchFamily="18" charset="0"/>
            </a:endParaRPr>
          </a:p>
        </p:txBody>
      </p:sp>
      <p:sp>
        <p:nvSpPr>
          <p:cNvPr id="5" name="Content Placeholder 4">
            <a:extLst>
              <a:ext uri="{FF2B5EF4-FFF2-40B4-BE49-F238E27FC236}">
                <a16:creationId xmlns:a16="http://schemas.microsoft.com/office/drawing/2014/main" id="{B908BF4E-C67C-2FD1-B54D-DCFD0F91204B}"/>
              </a:ext>
            </a:extLst>
          </p:cNvPr>
          <p:cNvSpPr>
            <a:spLocks noGrp="1"/>
          </p:cNvSpPr>
          <p:nvPr>
            <p:ph idx="1"/>
          </p:nvPr>
        </p:nvSpPr>
        <p:spPr>
          <a:xfrm>
            <a:off x="949575" y="4484239"/>
            <a:ext cx="10940124" cy="1633938"/>
          </a:xfrm>
        </p:spPr>
        <p:txBody>
          <a:bodyPr/>
          <a:lstStyle/>
          <a:p>
            <a:pPr marL="98425" indent="0">
              <a:spcBef>
                <a:spcPts val="0"/>
              </a:spcBef>
              <a:spcAft>
                <a:spcPts val="0"/>
              </a:spcAft>
              <a:buNone/>
            </a:pPr>
            <a:r>
              <a:rPr lang="en-US" b="0" dirty="0"/>
              <a:t>El </a:t>
            </a:r>
            <a:r>
              <a:rPr lang="en-US" b="0" dirty="0" err="1"/>
              <a:t>Saghir</a:t>
            </a:r>
            <a:r>
              <a:rPr lang="en-US" b="0" dirty="0"/>
              <a:t> NS et al.</a:t>
            </a:r>
          </a:p>
          <a:p>
            <a:pPr marL="98425" indent="0">
              <a:spcBef>
                <a:spcPts val="0"/>
              </a:spcBef>
              <a:spcAft>
                <a:spcPts val="0"/>
              </a:spcAft>
              <a:buNone/>
            </a:pPr>
            <a:r>
              <a:rPr lang="en-US" b="0" dirty="0"/>
              <a:t>ASCO 2023;Abstract 1063.</a:t>
            </a:r>
          </a:p>
        </p:txBody>
      </p:sp>
    </p:spTree>
    <p:extLst>
      <p:ext uri="{BB962C8B-B14F-4D97-AF65-F5344CB8AC3E}">
        <p14:creationId xmlns:p14="http://schemas.microsoft.com/office/powerpoint/2010/main" val="1428245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E34C4-FBB2-246A-AC74-38DA22AE2DC9}"/>
              </a:ext>
            </a:extLst>
          </p:cNvPr>
          <p:cNvSpPr>
            <a:spLocks noGrp="1"/>
          </p:cNvSpPr>
          <p:nvPr>
            <p:ph type="title"/>
          </p:nvPr>
        </p:nvSpPr>
        <p:spPr/>
        <p:txBody>
          <a:bodyPr/>
          <a:lstStyle/>
          <a:p>
            <a:r>
              <a:rPr lang="en-US" dirty="0"/>
              <a:t>RIGHT Choice: Progression-Free Survival (PFS) by Age</a:t>
            </a:r>
          </a:p>
        </p:txBody>
      </p:sp>
      <p:pic>
        <p:nvPicPr>
          <p:cNvPr id="4" name="Content Placeholder 3" descr="A graph of a number of years&#10;&#10;Description automatically generated">
            <a:extLst>
              <a:ext uri="{FF2B5EF4-FFF2-40B4-BE49-F238E27FC236}">
                <a16:creationId xmlns:a16="http://schemas.microsoft.com/office/drawing/2014/main" id="{E035CD65-02EE-250C-6EEC-3D58F16495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2600" y="1196752"/>
            <a:ext cx="10758338" cy="4803097"/>
          </a:xfrm>
          <a:prstGeom prst="rect">
            <a:avLst/>
          </a:prstGeom>
        </p:spPr>
      </p:pic>
      <p:sp>
        <p:nvSpPr>
          <p:cNvPr id="5" name="TextBox 4">
            <a:extLst>
              <a:ext uri="{FF2B5EF4-FFF2-40B4-BE49-F238E27FC236}">
                <a16:creationId xmlns:a16="http://schemas.microsoft.com/office/drawing/2014/main" id="{32D0BC9B-72D5-338F-8A89-04A3B26226FD}"/>
              </a:ext>
            </a:extLst>
          </p:cNvPr>
          <p:cNvSpPr txBox="1"/>
          <p:nvPr/>
        </p:nvSpPr>
        <p:spPr>
          <a:xfrm>
            <a:off x="0" y="6553989"/>
            <a:ext cx="5375920" cy="323165"/>
          </a:xfrm>
          <a:prstGeom prst="rect">
            <a:avLst/>
          </a:prstGeom>
          <a:noFill/>
        </p:spPr>
        <p:txBody>
          <a:bodyPr wrap="square" rtlCol="0">
            <a:spAutoFit/>
          </a:bodyPr>
          <a:lstStyle/>
          <a:p>
            <a:r>
              <a:rPr lang="en-US" sz="1500" b="0" dirty="0">
                <a:solidFill>
                  <a:schemeClr val="tx1"/>
                </a:solidFill>
                <a:latin typeface="+mn-lt"/>
              </a:rPr>
              <a:t>El </a:t>
            </a:r>
            <a:r>
              <a:rPr lang="en-US" sz="1500" b="0" dirty="0" err="1">
                <a:solidFill>
                  <a:schemeClr val="tx1"/>
                </a:solidFill>
                <a:latin typeface="+mn-lt"/>
              </a:rPr>
              <a:t>Saghir</a:t>
            </a:r>
            <a:r>
              <a:rPr lang="en-US" sz="1500" b="0" dirty="0">
                <a:solidFill>
                  <a:schemeClr val="tx1"/>
                </a:solidFill>
                <a:latin typeface="+mn-lt"/>
              </a:rPr>
              <a:t> NS et al. ASCO 2023;Abstract 1063.</a:t>
            </a:r>
          </a:p>
        </p:txBody>
      </p:sp>
      <p:sp>
        <p:nvSpPr>
          <p:cNvPr id="6" name="Rectangle 5">
            <a:extLst>
              <a:ext uri="{FF2B5EF4-FFF2-40B4-BE49-F238E27FC236}">
                <a16:creationId xmlns:a16="http://schemas.microsoft.com/office/drawing/2014/main" id="{1C35787A-9EF3-496B-AD4C-2029E42DE083}"/>
              </a:ext>
            </a:extLst>
          </p:cNvPr>
          <p:cNvSpPr/>
          <p:nvPr/>
        </p:nvSpPr>
        <p:spPr bwMode="auto">
          <a:xfrm>
            <a:off x="712600" y="1196752"/>
            <a:ext cx="342840"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Rectangle 6">
            <a:extLst>
              <a:ext uri="{FF2B5EF4-FFF2-40B4-BE49-F238E27FC236}">
                <a16:creationId xmlns:a16="http://schemas.microsoft.com/office/drawing/2014/main" id="{11FA32EE-B9E4-B399-60E1-6D519BE04EAE}"/>
              </a:ext>
            </a:extLst>
          </p:cNvPr>
          <p:cNvSpPr/>
          <p:nvPr/>
        </p:nvSpPr>
        <p:spPr bwMode="auto">
          <a:xfrm>
            <a:off x="6121297" y="1225997"/>
            <a:ext cx="342840"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4288969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9424C-857D-EDE9-D302-573321E8879D}"/>
              </a:ext>
            </a:extLst>
          </p:cNvPr>
          <p:cNvSpPr>
            <a:spLocks noGrp="1"/>
          </p:cNvSpPr>
          <p:nvPr>
            <p:ph type="title"/>
          </p:nvPr>
        </p:nvSpPr>
        <p:spPr/>
        <p:txBody>
          <a:bodyPr/>
          <a:lstStyle/>
          <a:p>
            <a:pPr algn="l"/>
            <a:r>
              <a:rPr lang="en-US" dirty="0"/>
              <a:t>RIGHT Choice: Adverse Events (AEs) in ≥20% Irrespective of Causality in Either Treatment Arm in Both Age Groups </a:t>
            </a:r>
          </a:p>
        </p:txBody>
      </p:sp>
      <p:pic>
        <p:nvPicPr>
          <p:cNvPr id="5" name="Content Placeholder 4" descr="A screenshot of a table&#10;&#10;Description automatically generated">
            <a:extLst>
              <a:ext uri="{FF2B5EF4-FFF2-40B4-BE49-F238E27FC236}">
                <a16:creationId xmlns:a16="http://schemas.microsoft.com/office/drawing/2014/main" id="{D7DE8525-6C5F-2FEE-F542-C63683800292}"/>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930" t="1511" r="1470" b="5571"/>
          <a:stretch/>
        </p:blipFill>
        <p:spPr>
          <a:xfrm>
            <a:off x="2711624" y="1342411"/>
            <a:ext cx="7560841" cy="5155331"/>
          </a:xfrm>
        </p:spPr>
      </p:pic>
      <p:sp>
        <p:nvSpPr>
          <p:cNvPr id="3" name="TextBox 2">
            <a:extLst>
              <a:ext uri="{FF2B5EF4-FFF2-40B4-BE49-F238E27FC236}">
                <a16:creationId xmlns:a16="http://schemas.microsoft.com/office/drawing/2014/main" id="{29E06B45-8399-8D0C-836E-8EFC74A78C46}"/>
              </a:ext>
            </a:extLst>
          </p:cNvPr>
          <p:cNvSpPr txBox="1"/>
          <p:nvPr/>
        </p:nvSpPr>
        <p:spPr>
          <a:xfrm>
            <a:off x="0" y="6553989"/>
            <a:ext cx="5375920" cy="323165"/>
          </a:xfrm>
          <a:prstGeom prst="rect">
            <a:avLst/>
          </a:prstGeom>
          <a:noFill/>
        </p:spPr>
        <p:txBody>
          <a:bodyPr wrap="square" rtlCol="0">
            <a:spAutoFit/>
          </a:bodyPr>
          <a:lstStyle/>
          <a:p>
            <a:r>
              <a:rPr lang="en-US" sz="1500" b="0" dirty="0">
                <a:solidFill>
                  <a:schemeClr val="tx1"/>
                </a:solidFill>
                <a:latin typeface="+mn-lt"/>
              </a:rPr>
              <a:t>El </a:t>
            </a:r>
            <a:r>
              <a:rPr lang="en-US" sz="1500" b="0" dirty="0" err="1">
                <a:solidFill>
                  <a:schemeClr val="tx1"/>
                </a:solidFill>
                <a:latin typeface="+mn-lt"/>
              </a:rPr>
              <a:t>Saghir</a:t>
            </a:r>
            <a:r>
              <a:rPr lang="en-US" sz="1500" b="0" dirty="0">
                <a:solidFill>
                  <a:schemeClr val="tx1"/>
                </a:solidFill>
                <a:latin typeface="+mn-lt"/>
              </a:rPr>
              <a:t> NS et al. ASCO 2023;Abstract 1063.</a:t>
            </a:r>
          </a:p>
        </p:txBody>
      </p:sp>
    </p:spTree>
    <p:extLst>
      <p:ext uri="{BB962C8B-B14F-4D97-AF65-F5344CB8AC3E}">
        <p14:creationId xmlns:p14="http://schemas.microsoft.com/office/powerpoint/2010/main" val="2501527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B10F3DF-407E-A23E-BFDE-B427529804F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9972"/>
          <a:stretch/>
        </p:blipFill>
        <p:spPr bwMode="auto">
          <a:xfrm>
            <a:off x="977054" y="620688"/>
            <a:ext cx="10237892" cy="51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A3FA723B-6489-A1D4-3139-58C88A5CB019}"/>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Sonke</a:t>
            </a:r>
            <a:r>
              <a:rPr lang="en-US" sz="1500" b="0" dirty="0">
                <a:solidFill>
                  <a:schemeClr val="tx1"/>
                </a:solidFill>
                <a:latin typeface="+mn-lt"/>
              </a:rPr>
              <a:t> G et al. ASCO 2023;Abstract 1000.</a:t>
            </a:r>
          </a:p>
        </p:txBody>
      </p:sp>
    </p:spTree>
    <p:extLst>
      <p:ext uri="{BB962C8B-B14F-4D97-AF65-F5344CB8AC3E}">
        <p14:creationId xmlns:p14="http://schemas.microsoft.com/office/powerpoint/2010/main" val="3616678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76730-4CFD-B654-42A3-A57FDBF847AA}"/>
              </a:ext>
            </a:extLst>
          </p:cNvPr>
          <p:cNvSpPr>
            <a:spLocks noGrp="1"/>
          </p:cNvSpPr>
          <p:nvPr>
            <p:ph type="title"/>
          </p:nvPr>
        </p:nvSpPr>
        <p:spPr>
          <a:xfrm>
            <a:off x="912285" y="60463"/>
            <a:ext cx="10358967" cy="1143000"/>
          </a:xfrm>
        </p:spPr>
        <p:txBody>
          <a:bodyPr/>
          <a:lstStyle/>
          <a:p>
            <a:r>
              <a:rPr lang="en-US" dirty="0" err="1"/>
              <a:t>PHERGain</a:t>
            </a:r>
            <a:r>
              <a:rPr lang="en-US" dirty="0"/>
              <a:t>: Primary Endpoints </a:t>
            </a:r>
          </a:p>
        </p:txBody>
      </p:sp>
      <p:pic>
        <p:nvPicPr>
          <p:cNvPr id="4" name="Picture 2">
            <a:extLst>
              <a:ext uri="{FF2B5EF4-FFF2-40B4-BE49-F238E27FC236}">
                <a16:creationId xmlns:a16="http://schemas.microsoft.com/office/drawing/2014/main" id="{69D3B84C-1C17-8167-CAA5-4712517D83D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022" b="21530"/>
          <a:stretch/>
        </p:blipFill>
        <p:spPr bwMode="auto">
          <a:xfrm>
            <a:off x="271709" y="1491771"/>
            <a:ext cx="6441138" cy="2226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7F16C6ED-14E3-F71E-8DD9-95759C9B90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96" t="17790" r="6887" b="17994"/>
          <a:stretch/>
        </p:blipFill>
        <p:spPr bwMode="auto">
          <a:xfrm>
            <a:off x="3688511" y="4135132"/>
            <a:ext cx="6048672" cy="249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D78917D2-73DB-BD5C-44B5-C25F3C1D16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764" t="21021" r="13954" b="17879"/>
          <a:stretch/>
        </p:blipFill>
        <p:spPr bwMode="auto">
          <a:xfrm>
            <a:off x="7176119" y="1477444"/>
            <a:ext cx="4678001" cy="225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2B4D2F93-2FA6-2A38-C6F9-641D87C45F16}"/>
              </a:ext>
            </a:extLst>
          </p:cNvPr>
          <p:cNvSpPr txBox="1"/>
          <p:nvPr/>
        </p:nvSpPr>
        <p:spPr>
          <a:xfrm>
            <a:off x="1773614" y="1169667"/>
            <a:ext cx="3149919" cy="307777"/>
          </a:xfrm>
          <a:prstGeom prst="rect">
            <a:avLst/>
          </a:prstGeom>
          <a:noFill/>
        </p:spPr>
        <p:txBody>
          <a:bodyPr wrap="square" rtlCol="0">
            <a:spAutoFit/>
          </a:bodyPr>
          <a:lstStyle/>
          <a:p>
            <a:r>
              <a:rPr lang="en-US" sz="1400" dirty="0" err="1">
                <a:solidFill>
                  <a:schemeClr val="tx1"/>
                </a:solidFill>
                <a:latin typeface="+mn-lt"/>
              </a:rPr>
              <a:t>pCR</a:t>
            </a:r>
            <a:r>
              <a:rPr lang="en-US" sz="1400" dirty="0">
                <a:solidFill>
                  <a:schemeClr val="tx1"/>
                </a:solidFill>
                <a:latin typeface="+mn-lt"/>
              </a:rPr>
              <a:t> in F-FDG-PET responders in group B</a:t>
            </a:r>
          </a:p>
        </p:txBody>
      </p:sp>
      <p:sp>
        <p:nvSpPr>
          <p:cNvPr id="8" name="TextBox 7">
            <a:extLst>
              <a:ext uri="{FF2B5EF4-FFF2-40B4-BE49-F238E27FC236}">
                <a16:creationId xmlns:a16="http://schemas.microsoft.com/office/drawing/2014/main" id="{7DC288E4-905D-3D6E-7CCE-E88566F7A865}"/>
              </a:ext>
            </a:extLst>
          </p:cNvPr>
          <p:cNvSpPr txBox="1"/>
          <p:nvPr/>
        </p:nvSpPr>
        <p:spPr>
          <a:xfrm>
            <a:off x="7773114" y="1177114"/>
            <a:ext cx="4306088" cy="307777"/>
          </a:xfrm>
          <a:prstGeom prst="rect">
            <a:avLst/>
          </a:prstGeom>
          <a:noFill/>
        </p:spPr>
        <p:txBody>
          <a:bodyPr wrap="square" rtlCol="0">
            <a:spAutoFit/>
          </a:bodyPr>
          <a:lstStyle/>
          <a:p>
            <a:r>
              <a:rPr lang="en-US" sz="1400" dirty="0">
                <a:solidFill>
                  <a:schemeClr val="tx1"/>
                </a:solidFill>
                <a:latin typeface="+mn-lt"/>
              </a:rPr>
              <a:t>3-year </a:t>
            </a:r>
            <a:r>
              <a:rPr lang="en-US" sz="1400" dirty="0" err="1">
                <a:solidFill>
                  <a:schemeClr val="tx1"/>
                </a:solidFill>
                <a:latin typeface="+mn-lt"/>
              </a:rPr>
              <a:t>iDFS</a:t>
            </a:r>
            <a:r>
              <a:rPr lang="en-US" sz="1400" dirty="0">
                <a:solidFill>
                  <a:schemeClr val="tx1"/>
                </a:solidFill>
                <a:latin typeface="+mn-lt"/>
              </a:rPr>
              <a:t> events in group B (ITT Population)</a:t>
            </a:r>
          </a:p>
        </p:txBody>
      </p:sp>
      <p:sp>
        <p:nvSpPr>
          <p:cNvPr id="10" name="TextBox 9">
            <a:extLst>
              <a:ext uri="{FF2B5EF4-FFF2-40B4-BE49-F238E27FC236}">
                <a16:creationId xmlns:a16="http://schemas.microsoft.com/office/drawing/2014/main" id="{69AE488B-57DC-FF66-161A-ED6B9E68BEE4}"/>
              </a:ext>
            </a:extLst>
          </p:cNvPr>
          <p:cNvSpPr txBox="1"/>
          <p:nvPr/>
        </p:nvSpPr>
        <p:spPr>
          <a:xfrm>
            <a:off x="5147793" y="3827355"/>
            <a:ext cx="4306088" cy="307777"/>
          </a:xfrm>
          <a:prstGeom prst="rect">
            <a:avLst/>
          </a:prstGeom>
          <a:noFill/>
        </p:spPr>
        <p:txBody>
          <a:bodyPr wrap="square" rtlCol="0">
            <a:spAutoFit/>
          </a:bodyPr>
          <a:lstStyle/>
          <a:p>
            <a:r>
              <a:rPr lang="en-US" sz="1400" dirty="0">
                <a:solidFill>
                  <a:schemeClr val="tx1"/>
                </a:solidFill>
                <a:latin typeface="+mn-lt"/>
              </a:rPr>
              <a:t>3-year </a:t>
            </a:r>
            <a:r>
              <a:rPr lang="en-US" sz="1400" dirty="0" err="1">
                <a:solidFill>
                  <a:schemeClr val="tx1"/>
                </a:solidFill>
                <a:latin typeface="+mn-lt"/>
              </a:rPr>
              <a:t>iDFS</a:t>
            </a:r>
            <a:r>
              <a:rPr lang="en-US" sz="1400" dirty="0">
                <a:solidFill>
                  <a:schemeClr val="tx1"/>
                </a:solidFill>
                <a:latin typeface="+mn-lt"/>
              </a:rPr>
              <a:t> rate in group B (ITT Population)</a:t>
            </a:r>
          </a:p>
        </p:txBody>
      </p:sp>
      <p:sp>
        <p:nvSpPr>
          <p:cNvPr id="11" name="TextBox 10">
            <a:extLst>
              <a:ext uri="{FF2B5EF4-FFF2-40B4-BE49-F238E27FC236}">
                <a16:creationId xmlns:a16="http://schemas.microsoft.com/office/drawing/2014/main" id="{5F656CDC-F00E-5EDB-BA28-0A152E8F77E1}"/>
              </a:ext>
            </a:extLst>
          </p:cNvPr>
          <p:cNvSpPr txBox="1"/>
          <p:nvPr/>
        </p:nvSpPr>
        <p:spPr>
          <a:xfrm>
            <a:off x="0" y="6453336"/>
            <a:ext cx="5375920" cy="323165"/>
          </a:xfrm>
          <a:prstGeom prst="rect">
            <a:avLst/>
          </a:prstGeom>
          <a:noFill/>
        </p:spPr>
        <p:txBody>
          <a:bodyPr wrap="square" rtlCol="0">
            <a:spAutoFit/>
          </a:bodyPr>
          <a:lstStyle/>
          <a:p>
            <a:r>
              <a:rPr lang="en-US" sz="1500" b="0" dirty="0">
                <a:solidFill>
                  <a:schemeClr val="tx1"/>
                </a:solidFill>
                <a:latin typeface="+mn-lt"/>
              </a:rPr>
              <a:t>Cortes J et al. ASCO 2023;Abstract LBA506.</a:t>
            </a:r>
          </a:p>
        </p:txBody>
      </p:sp>
    </p:spTree>
    <p:extLst>
      <p:ext uri="{BB962C8B-B14F-4D97-AF65-F5344CB8AC3E}">
        <p14:creationId xmlns:p14="http://schemas.microsoft.com/office/powerpoint/2010/main" val="3202290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6A3AB-CDEF-1C64-DEF4-36BA343F0B57}"/>
              </a:ext>
            </a:extLst>
          </p:cNvPr>
          <p:cNvSpPr>
            <a:spLocks noGrp="1"/>
          </p:cNvSpPr>
          <p:nvPr>
            <p:ph type="title"/>
          </p:nvPr>
        </p:nvSpPr>
        <p:spPr/>
        <p:txBody>
          <a:bodyPr/>
          <a:lstStyle/>
          <a:p>
            <a:r>
              <a:rPr lang="en-US" dirty="0"/>
              <a:t>SONIA: Trial Design</a:t>
            </a:r>
          </a:p>
        </p:txBody>
      </p:sp>
      <p:pic>
        <p:nvPicPr>
          <p:cNvPr id="4" name="Picture 2">
            <a:extLst>
              <a:ext uri="{FF2B5EF4-FFF2-40B4-BE49-F238E27FC236}">
                <a16:creationId xmlns:a16="http://schemas.microsoft.com/office/drawing/2014/main" id="{188AD880-634D-233C-119C-29D2B0217D9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938" b="10040"/>
          <a:stretch/>
        </p:blipFill>
        <p:spPr bwMode="auto">
          <a:xfrm>
            <a:off x="617885" y="1370013"/>
            <a:ext cx="10947768" cy="4435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92ED9503-3166-934F-5716-21663D31ECC1}"/>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Sonke</a:t>
            </a:r>
            <a:r>
              <a:rPr lang="en-US" sz="1500" b="0" dirty="0">
                <a:solidFill>
                  <a:schemeClr val="tx1"/>
                </a:solidFill>
                <a:latin typeface="+mn-lt"/>
              </a:rPr>
              <a:t> G et al. ASCO 2023;Abstract 1000.</a:t>
            </a:r>
          </a:p>
        </p:txBody>
      </p:sp>
    </p:spTree>
    <p:extLst>
      <p:ext uri="{BB962C8B-B14F-4D97-AF65-F5344CB8AC3E}">
        <p14:creationId xmlns:p14="http://schemas.microsoft.com/office/powerpoint/2010/main" val="3406996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92DB4-86EB-96C3-0F9B-A0502472D21F}"/>
              </a:ext>
            </a:extLst>
          </p:cNvPr>
          <p:cNvSpPr>
            <a:spLocks noGrp="1"/>
          </p:cNvSpPr>
          <p:nvPr>
            <p:ph type="title"/>
          </p:nvPr>
        </p:nvSpPr>
        <p:spPr/>
        <p:txBody>
          <a:bodyPr/>
          <a:lstStyle/>
          <a:p>
            <a:r>
              <a:rPr lang="en-US" dirty="0"/>
              <a:t>SONIA: PFS2</a:t>
            </a:r>
          </a:p>
        </p:txBody>
      </p:sp>
      <p:pic>
        <p:nvPicPr>
          <p:cNvPr id="4" name="Picture 2">
            <a:extLst>
              <a:ext uri="{FF2B5EF4-FFF2-40B4-BE49-F238E27FC236}">
                <a16:creationId xmlns:a16="http://schemas.microsoft.com/office/drawing/2014/main" id="{572D71F3-21D2-D97E-AFB4-8CB63BE8812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626" t="13436" r="7752" b="13348"/>
          <a:stretch/>
        </p:blipFill>
        <p:spPr bwMode="auto">
          <a:xfrm>
            <a:off x="912285" y="1196752"/>
            <a:ext cx="10358967" cy="4813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2E754FED-5EC7-C874-9802-7E682E66C0C2}"/>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Sonke</a:t>
            </a:r>
            <a:r>
              <a:rPr lang="en-US" sz="1500" b="0" dirty="0">
                <a:solidFill>
                  <a:schemeClr val="tx1"/>
                </a:solidFill>
                <a:latin typeface="+mn-lt"/>
              </a:rPr>
              <a:t> G et al. ASCO 2023;Abstract 1000.</a:t>
            </a:r>
          </a:p>
        </p:txBody>
      </p:sp>
    </p:spTree>
    <p:extLst>
      <p:ext uri="{BB962C8B-B14F-4D97-AF65-F5344CB8AC3E}">
        <p14:creationId xmlns:p14="http://schemas.microsoft.com/office/powerpoint/2010/main" val="4266383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BF2A2-8BD9-5AE7-FEF9-4FD7AFE6FFCB}"/>
              </a:ext>
            </a:extLst>
          </p:cNvPr>
          <p:cNvSpPr>
            <a:spLocks noGrp="1"/>
          </p:cNvSpPr>
          <p:nvPr>
            <p:ph type="title"/>
          </p:nvPr>
        </p:nvSpPr>
        <p:spPr/>
        <p:txBody>
          <a:bodyPr/>
          <a:lstStyle/>
          <a:p>
            <a:r>
              <a:rPr lang="en-US" dirty="0"/>
              <a:t>SONIA: Overall Survival</a:t>
            </a:r>
          </a:p>
        </p:txBody>
      </p:sp>
      <p:pic>
        <p:nvPicPr>
          <p:cNvPr id="4" name="Picture 2">
            <a:extLst>
              <a:ext uri="{FF2B5EF4-FFF2-40B4-BE49-F238E27FC236}">
                <a16:creationId xmlns:a16="http://schemas.microsoft.com/office/drawing/2014/main" id="{79262353-8F97-9B9E-9F54-41B207F74CB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626" t="13435" r="7752" b="11540"/>
          <a:stretch/>
        </p:blipFill>
        <p:spPr bwMode="auto">
          <a:xfrm>
            <a:off x="920748" y="1124744"/>
            <a:ext cx="10358966" cy="493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77F63BB1-4482-ADCE-B673-DB7614E0162A}"/>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Sonke</a:t>
            </a:r>
            <a:r>
              <a:rPr lang="en-US" sz="1500" b="0" dirty="0">
                <a:solidFill>
                  <a:schemeClr val="tx1"/>
                </a:solidFill>
                <a:latin typeface="+mn-lt"/>
              </a:rPr>
              <a:t> G et al. ASCO 2023;Abstract 1000.</a:t>
            </a:r>
          </a:p>
        </p:txBody>
      </p:sp>
    </p:spTree>
    <p:extLst>
      <p:ext uri="{BB962C8B-B14F-4D97-AF65-F5344CB8AC3E}">
        <p14:creationId xmlns:p14="http://schemas.microsoft.com/office/powerpoint/2010/main" val="1771529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DB8B-C399-96A6-BF50-9A3CAD3DA833}"/>
              </a:ext>
            </a:extLst>
          </p:cNvPr>
          <p:cNvSpPr>
            <a:spLocks noGrp="1"/>
          </p:cNvSpPr>
          <p:nvPr>
            <p:ph type="title"/>
          </p:nvPr>
        </p:nvSpPr>
        <p:spPr/>
        <p:txBody>
          <a:bodyPr/>
          <a:lstStyle/>
          <a:p>
            <a:r>
              <a:rPr lang="en-US" dirty="0"/>
              <a:t>SONIA: Safety Summary</a:t>
            </a:r>
          </a:p>
        </p:txBody>
      </p:sp>
      <p:pic>
        <p:nvPicPr>
          <p:cNvPr id="4" name="Picture 2">
            <a:extLst>
              <a:ext uri="{FF2B5EF4-FFF2-40B4-BE49-F238E27FC236}">
                <a16:creationId xmlns:a16="http://schemas.microsoft.com/office/drawing/2014/main" id="{8F673F4E-761E-36A2-7725-6C3D6539D55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626" t="17937" r="2687" b="14541"/>
          <a:stretch/>
        </p:blipFill>
        <p:spPr bwMode="auto">
          <a:xfrm>
            <a:off x="651289" y="1223400"/>
            <a:ext cx="10880959" cy="44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9B3CBF9-BBCA-0AA5-77B4-F1844DBC31C2}"/>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Sonke</a:t>
            </a:r>
            <a:r>
              <a:rPr lang="en-US" sz="1500" b="0" dirty="0">
                <a:solidFill>
                  <a:schemeClr val="tx1"/>
                </a:solidFill>
                <a:latin typeface="+mn-lt"/>
              </a:rPr>
              <a:t> G et al. ASCO 2023;Abstract 1000.</a:t>
            </a:r>
          </a:p>
        </p:txBody>
      </p:sp>
    </p:spTree>
    <p:extLst>
      <p:ext uri="{BB962C8B-B14F-4D97-AF65-F5344CB8AC3E}">
        <p14:creationId xmlns:p14="http://schemas.microsoft.com/office/powerpoint/2010/main" val="638191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8369F72-08AF-14BF-99FA-DBD8DE9545B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9073"/>
          <a:stretch/>
        </p:blipFill>
        <p:spPr bwMode="auto">
          <a:xfrm>
            <a:off x="809869" y="725324"/>
            <a:ext cx="10572262" cy="5407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64AF3ABF-07BC-DDC6-6790-7875C58E3EF5}"/>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Llombart-Cussac</a:t>
            </a:r>
            <a:r>
              <a:rPr lang="en-US" sz="1500" b="0" dirty="0">
                <a:solidFill>
                  <a:schemeClr val="tx1"/>
                </a:solidFill>
                <a:latin typeface="+mn-lt"/>
              </a:rPr>
              <a:t> A et al. ASCO 2023;Abstract 1001.</a:t>
            </a:r>
          </a:p>
        </p:txBody>
      </p:sp>
    </p:spTree>
    <p:extLst>
      <p:ext uri="{BB962C8B-B14F-4D97-AF65-F5344CB8AC3E}">
        <p14:creationId xmlns:p14="http://schemas.microsoft.com/office/powerpoint/2010/main" val="2027266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C5D4-5AB6-ED16-FE6F-3D06AFE33BD3}"/>
              </a:ext>
            </a:extLst>
          </p:cNvPr>
          <p:cNvSpPr>
            <a:spLocks noGrp="1"/>
          </p:cNvSpPr>
          <p:nvPr>
            <p:ph type="title"/>
          </p:nvPr>
        </p:nvSpPr>
        <p:spPr/>
        <p:txBody>
          <a:bodyPr/>
          <a:lstStyle/>
          <a:p>
            <a:r>
              <a:rPr lang="en-US" dirty="0"/>
              <a:t>PALMIRA: Study Design </a:t>
            </a:r>
          </a:p>
        </p:txBody>
      </p:sp>
      <p:pic>
        <p:nvPicPr>
          <p:cNvPr id="4" name="Picture 2">
            <a:extLst>
              <a:ext uri="{FF2B5EF4-FFF2-40B4-BE49-F238E27FC236}">
                <a16:creationId xmlns:a16="http://schemas.microsoft.com/office/drawing/2014/main" id="{F63C6DA7-53A2-1112-98C2-76B1AC05CB6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936" b="8539"/>
          <a:stretch/>
        </p:blipFill>
        <p:spPr bwMode="auto">
          <a:xfrm>
            <a:off x="903825" y="1370013"/>
            <a:ext cx="10367428" cy="4637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3902020-02FE-22A7-C876-1AD7534610C5}"/>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Llombart-Cussac</a:t>
            </a:r>
            <a:r>
              <a:rPr lang="en-US" sz="1500" b="0" dirty="0">
                <a:solidFill>
                  <a:schemeClr val="tx1"/>
                </a:solidFill>
                <a:latin typeface="+mn-lt"/>
              </a:rPr>
              <a:t> A et al. ASCO 2023;Abstract 1001.</a:t>
            </a:r>
          </a:p>
        </p:txBody>
      </p:sp>
    </p:spTree>
    <p:extLst>
      <p:ext uri="{BB962C8B-B14F-4D97-AF65-F5344CB8AC3E}">
        <p14:creationId xmlns:p14="http://schemas.microsoft.com/office/powerpoint/2010/main" val="3755343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73E80-9D9D-A146-ED5A-ADB7275A214A}"/>
              </a:ext>
            </a:extLst>
          </p:cNvPr>
          <p:cNvSpPr>
            <a:spLocks noGrp="1"/>
          </p:cNvSpPr>
          <p:nvPr>
            <p:ph type="title"/>
          </p:nvPr>
        </p:nvSpPr>
        <p:spPr>
          <a:xfrm>
            <a:off x="912286" y="227013"/>
            <a:ext cx="10358967" cy="825723"/>
          </a:xfrm>
        </p:spPr>
        <p:txBody>
          <a:bodyPr/>
          <a:lstStyle/>
          <a:p>
            <a:r>
              <a:rPr lang="en-US" dirty="0"/>
              <a:t>PALMIRA: Investigator-Assessed PFS (ITT Population)</a:t>
            </a:r>
          </a:p>
        </p:txBody>
      </p:sp>
      <p:pic>
        <p:nvPicPr>
          <p:cNvPr id="4" name="Picture 2">
            <a:extLst>
              <a:ext uri="{FF2B5EF4-FFF2-40B4-BE49-F238E27FC236}">
                <a16:creationId xmlns:a16="http://schemas.microsoft.com/office/drawing/2014/main" id="{A3F036BE-4DD2-01D0-404D-AE625F0A91F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002" t="13436" r="8597" b="8539"/>
          <a:stretch/>
        </p:blipFill>
        <p:spPr bwMode="auto">
          <a:xfrm>
            <a:off x="1303237" y="1196752"/>
            <a:ext cx="9577064" cy="4980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A1851EAD-2722-D550-1075-F2B607D3A2E8}"/>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Llombart-Cussac</a:t>
            </a:r>
            <a:r>
              <a:rPr lang="en-US" sz="1500" b="0" dirty="0">
                <a:solidFill>
                  <a:schemeClr val="tx1"/>
                </a:solidFill>
                <a:latin typeface="+mn-lt"/>
              </a:rPr>
              <a:t> A et al. ASCO 2023;Abstract 1001.</a:t>
            </a:r>
          </a:p>
        </p:txBody>
      </p:sp>
    </p:spTree>
    <p:extLst>
      <p:ext uri="{BB962C8B-B14F-4D97-AF65-F5344CB8AC3E}">
        <p14:creationId xmlns:p14="http://schemas.microsoft.com/office/powerpoint/2010/main" val="1295896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A036F-095E-2313-2C3B-81C8D8EB1085}"/>
              </a:ext>
            </a:extLst>
          </p:cNvPr>
          <p:cNvSpPr>
            <a:spLocks noGrp="1"/>
          </p:cNvSpPr>
          <p:nvPr>
            <p:ph type="title"/>
          </p:nvPr>
        </p:nvSpPr>
        <p:spPr/>
        <p:txBody>
          <a:bodyPr/>
          <a:lstStyle/>
          <a:p>
            <a:r>
              <a:rPr lang="en-US" dirty="0"/>
              <a:t>PALMIRA: Overall Survival (ITT Population)</a:t>
            </a:r>
          </a:p>
        </p:txBody>
      </p:sp>
      <p:pic>
        <p:nvPicPr>
          <p:cNvPr id="4" name="Picture 2">
            <a:extLst>
              <a:ext uri="{FF2B5EF4-FFF2-40B4-BE49-F238E27FC236}">
                <a16:creationId xmlns:a16="http://schemas.microsoft.com/office/drawing/2014/main" id="{DB5D79A9-734B-6804-9993-7A9CD7CA1F9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469" t="11936" r="5220" b="8539"/>
          <a:stretch/>
        </p:blipFill>
        <p:spPr bwMode="auto">
          <a:xfrm>
            <a:off x="1204822" y="1344153"/>
            <a:ext cx="9773893" cy="484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4BD9B84-C292-6F04-A6E0-5983A5E2E3F2}"/>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Llombart-Cussac</a:t>
            </a:r>
            <a:r>
              <a:rPr lang="en-US" sz="1500" b="0" dirty="0">
                <a:solidFill>
                  <a:schemeClr val="tx1"/>
                </a:solidFill>
                <a:latin typeface="+mn-lt"/>
              </a:rPr>
              <a:t> A et al. ASCO 2023;Abstract 1001.</a:t>
            </a:r>
          </a:p>
        </p:txBody>
      </p:sp>
    </p:spTree>
    <p:extLst>
      <p:ext uri="{BB962C8B-B14F-4D97-AF65-F5344CB8AC3E}">
        <p14:creationId xmlns:p14="http://schemas.microsoft.com/office/powerpoint/2010/main" val="470737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58BC9-1865-48B7-91FD-6E24210DCE58}"/>
              </a:ext>
            </a:extLst>
          </p:cNvPr>
          <p:cNvSpPr>
            <a:spLocks noGrp="1"/>
          </p:cNvSpPr>
          <p:nvPr>
            <p:ph type="title"/>
          </p:nvPr>
        </p:nvSpPr>
        <p:spPr/>
        <p:txBody>
          <a:bodyPr/>
          <a:lstStyle/>
          <a:p>
            <a:pPr algn="l"/>
            <a:r>
              <a:rPr lang="en-US" dirty="0"/>
              <a:t>PALMIRA: TEAEs by Maximum Severity Affecting at Least 10% or of Grade 4-5 (Safety Analysis)</a:t>
            </a:r>
          </a:p>
        </p:txBody>
      </p:sp>
      <p:pic>
        <p:nvPicPr>
          <p:cNvPr id="4" name="Picture 2">
            <a:extLst>
              <a:ext uri="{FF2B5EF4-FFF2-40B4-BE49-F238E27FC236}">
                <a16:creationId xmlns:a16="http://schemas.microsoft.com/office/drawing/2014/main" id="{4F1407F3-FD9A-63FE-BCD4-D27A9A4A030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469" t="13437" r="5220" b="12337"/>
          <a:stretch/>
        </p:blipFill>
        <p:spPr bwMode="auto">
          <a:xfrm>
            <a:off x="1061416" y="1370013"/>
            <a:ext cx="10060705" cy="465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0FAA4FA-345A-8609-902F-CFEE259DD2F7}"/>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Llombart-Cussac</a:t>
            </a:r>
            <a:r>
              <a:rPr lang="en-US" sz="1500" b="0" dirty="0">
                <a:solidFill>
                  <a:schemeClr val="tx1"/>
                </a:solidFill>
                <a:latin typeface="+mn-lt"/>
              </a:rPr>
              <a:t> A et al. ASCO 2023;Abstract 1001.</a:t>
            </a:r>
          </a:p>
        </p:txBody>
      </p:sp>
      <p:sp>
        <p:nvSpPr>
          <p:cNvPr id="5" name="TextBox 4">
            <a:extLst>
              <a:ext uri="{FF2B5EF4-FFF2-40B4-BE49-F238E27FC236}">
                <a16:creationId xmlns:a16="http://schemas.microsoft.com/office/drawing/2014/main" id="{66FFD12A-4451-C31B-2CCE-B90250D6B8BD}"/>
              </a:ext>
            </a:extLst>
          </p:cNvPr>
          <p:cNvSpPr txBox="1"/>
          <p:nvPr/>
        </p:nvSpPr>
        <p:spPr>
          <a:xfrm>
            <a:off x="1027416" y="6040281"/>
            <a:ext cx="5375920" cy="323165"/>
          </a:xfrm>
          <a:prstGeom prst="rect">
            <a:avLst/>
          </a:prstGeom>
          <a:noFill/>
        </p:spPr>
        <p:txBody>
          <a:bodyPr wrap="square" rtlCol="0">
            <a:spAutoFit/>
          </a:bodyPr>
          <a:lstStyle/>
          <a:p>
            <a:r>
              <a:rPr lang="en-US" sz="1500" b="0" dirty="0">
                <a:solidFill>
                  <a:schemeClr val="tx1"/>
                </a:solidFill>
                <a:latin typeface="+mn-lt"/>
              </a:rPr>
              <a:t>TEAE = treatment-emergent adverse event</a:t>
            </a:r>
          </a:p>
        </p:txBody>
      </p:sp>
    </p:spTree>
    <p:extLst>
      <p:ext uri="{BB962C8B-B14F-4D97-AF65-F5344CB8AC3E}">
        <p14:creationId xmlns:p14="http://schemas.microsoft.com/office/powerpoint/2010/main" val="1144336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E10C-75FF-6C97-5A02-868D2AE2AAF8}"/>
              </a:ext>
            </a:extLst>
          </p:cNvPr>
          <p:cNvSpPr>
            <a:spLocks noGrp="1"/>
          </p:cNvSpPr>
          <p:nvPr>
            <p:ph type="title"/>
          </p:nvPr>
        </p:nvSpPr>
        <p:spPr>
          <a:xfrm>
            <a:off x="949575" y="1556792"/>
            <a:ext cx="9250881" cy="2160240"/>
          </a:xfrm>
        </p:spPr>
        <p:txBody>
          <a:bodyPr/>
          <a:lstStyle/>
          <a:p>
            <a:pPr algn="l"/>
            <a:r>
              <a:rPr lang="en-US" sz="3600" kern="0" dirty="0" err="1">
                <a:solidFill>
                  <a:srgbClr val="0432FF"/>
                </a:solidFill>
                <a:effectLst/>
                <a:latin typeface="+mn-lt"/>
                <a:ea typeface="Times New Roman" panose="02020603050405020304" pitchFamily="18" charset="0"/>
              </a:rPr>
              <a:t>Alpelisib</a:t>
            </a:r>
            <a:r>
              <a:rPr lang="en-US" sz="3600" kern="0" dirty="0">
                <a:solidFill>
                  <a:srgbClr val="0432FF"/>
                </a:solidFill>
                <a:effectLst/>
                <a:latin typeface="+mn-lt"/>
                <a:ea typeface="Times New Roman" panose="02020603050405020304" pitchFamily="18" charset="0"/>
              </a:rPr>
              <a:t> + Endocrine Therapy in Patients with PIK3CA-Mutated, Hormone Receptor-Positive, Human Epidermal Growth Factor Receptor 2-Negative, Advanced Breast Cancer: Analysis of All 3 Cohorts of the </a:t>
            </a:r>
            <a:r>
              <a:rPr lang="en-US" sz="3600" kern="0" dirty="0" err="1">
                <a:solidFill>
                  <a:srgbClr val="0432FF"/>
                </a:solidFill>
                <a:effectLst/>
                <a:latin typeface="+mn-lt"/>
                <a:ea typeface="Times New Roman" panose="02020603050405020304" pitchFamily="18" charset="0"/>
              </a:rPr>
              <a:t>BYLieve</a:t>
            </a:r>
            <a:r>
              <a:rPr lang="en-US" sz="3600" kern="0" dirty="0">
                <a:solidFill>
                  <a:srgbClr val="0432FF"/>
                </a:solidFill>
                <a:effectLst/>
                <a:latin typeface="+mn-lt"/>
                <a:ea typeface="Times New Roman" panose="02020603050405020304" pitchFamily="18" charset="0"/>
              </a:rPr>
              <a:t> Study</a:t>
            </a:r>
            <a:endParaRPr lang="en-US" sz="3600" b="1" dirty="0">
              <a:solidFill>
                <a:srgbClr val="0432FF"/>
              </a:solidFill>
              <a:effectLst/>
              <a:latin typeface="+mn-lt"/>
              <a:ea typeface="Times New Roman" panose="02020603050405020304" pitchFamily="18" charset="0"/>
            </a:endParaRPr>
          </a:p>
        </p:txBody>
      </p:sp>
      <p:sp>
        <p:nvSpPr>
          <p:cNvPr id="5" name="Content Placeholder 4">
            <a:extLst>
              <a:ext uri="{FF2B5EF4-FFF2-40B4-BE49-F238E27FC236}">
                <a16:creationId xmlns:a16="http://schemas.microsoft.com/office/drawing/2014/main" id="{B908BF4E-C67C-2FD1-B54D-DCFD0F91204B}"/>
              </a:ext>
            </a:extLst>
          </p:cNvPr>
          <p:cNvSpPr>
            <a:spLocks noGrp="1"/>
          </p:cNvSpPr>
          <p:nvPr>
            <p:ph idx="1"/>
          </p:nvPr>
        </p:nvSpPr>
        <p:spPr>
          <a:xfrm>
            <a:off x="949575" y="4293096"/>
            <a:ext cx="10940124" cy="1633938"/>
          </a:xfrm>
        </p:spPr>
        <p:txBody>
          <a:bodyPr/>
          <a:lstStyle/>
          <a:p>
            <a:pPr marL="98425" indent="0">
              <a:spcBef>
                <a:spcPts val="0"/>
              </a:spcBef>
              <a:spcAft>
                <a:spcPts val="0"/>
              </a:spcAft>
              <a:buNone/>
            </a:pPr>
            <a:r>
              <a:rPr lang="en-US" b="0" dirty="0"/>
              <a:t>Chia S et al.</a:t>
            </a:r>
          </a:p>
          <a:p>
            <a:pPr marL="98425" indent="0">
              <a:spcBef>
                <a:spcPts val="0"/>
              </a:spcBef>
              <a:spcAft>
                <a:spcPts val="0"/>
              </a:spcAft>
              <a:buNone/>
            </a:pPr>
            <a:r>
              <a:rPr lang="en-US" b="0" dirty="0"/>
              <a:t>ASCO 2023;Abstract 1078.</a:t>
            </a:r>
          </a:p>
        </p:txBody>
      </p:sp>
    </p:spTree>
    <p:extLst>
      <p:ext uri="{BB962C8B-B14F-4D97-AF65-F5344CB8AC3E}">
        <p14:creationId xmlns:p14="http://schemas.microsoft.com/office/powerpoint/2010/main" val="1786184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4F88-AB63-BB65-6BC2-C70C7B83135C}"/>
              </a:ext>
            </a:extLst>
          </p:cNvPr>
          <p:cNvSpPr>
            <a:spLocks noGrp="1"/>
          </p:cNvSpPr>
          <p:nvPr>
            <p:ph type="title"/>
          </p:nvPr>
        </p:nvSpPr>
        <p:spPr>
          <a:xfrm>
            <a:off x="127445" y="220047"/>
            <a:ext cx="11928648" cy="1143000"/>
          </a:xfrm>
        </p:spPr>
        <p:txBody>
          <a:bodyPr/>
          <a:lstStyle/>
          <a:p>
            <a:r>
              <a:rPr lang="en-US" dirty="0" err="1"/>
              <a:t>PHERGain</a:t>
            </a:r>
            <a:r>
              <a:rPr lang="en-US" dirty="0"/>
              <a:t>: Safety Analysis – TEAEs Occurring in More Than 20% of Patients </a:t>
            </a:r>
          </a:p>
        </p:txBody>
      </p:sp>
      <p:pic>
        <p:nvPicPr>
          <p:cNvPr id="4" name="Picture 2">
            <a:extLst>
              <a:ext uri="{FF2B5EF4-FFF2-40B4-BE49-F238E27FC236}">
                <a16:creationId xmlns:a16="http://schemas.microsoft.com/office/drawing/2014/main" id="{DF5B003C-8239-63C1-AE7A-00325D26A82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0" t="11936" r="3448" b="8539"/>
          <a:stretch/>
        </p:blipFill>
        <p:spPr bwMode="auto">
          <a:xfrm>
            <a:off x="930004" y="1370013"/>
            <a:ext cx="10323530" cy="479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4EA8CC86-4BEA-478D-D6C8-DACFC90F6583}"/>
              </a:ext>
            </a:extLst>
          </p:cNvPr>
          <p:cNvSpPr txBox="1"/>
          <p:nvPr/>
        </p:nvSpPr>
        <p:spPr>
          <a:xfrm>
            <a:off x="8198" y="6550223"/>
            <a:ext cx="5375920" cy="307777"/>
          </a:xfrm>
          <a:prstGeom prst="rect">
            <a:avLst/>
          </a:prstGeom>
          <a:noFill/>
        </p:spPr>
        <p:txBody>
          <a:bodyPr wrap="square" rtlCol="0">
            <a:spAutoFit/>
          </a:bodyPr>
          <a:lstStyle/>
          <a:p>
            <a:r>
              <a:rPr lang="en-US" sz="1400" b="0" dirty="0">
                <a:solidFill>
                  <a:schemeClr val="tx1"/>
                </a:solidFill>
                <a:latin typeface="+mn-lt"/>
              </a:rPr>
              <a:t>Cortes J et al. ASCO 2023;Abstract LBA506.</a:t>
            </a:r>
          </a:p>
        </p:txBody>
      </p:sp>
    </p:spTree>
    <p:extLst>
      <p:ext uri="{BB962C8B-B14F-4D97-AF65-F5344CB8AC3E}">
        <p14:creationId xmlns:p14="http://schemas.microsoft.com/office/powerpoint/2010/main" val="1873861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patient's recovery&#10;&#10;Description automatically generated">
            <a:extLst>
              <a:ext uri="{FF2B5EF4-FFF2-40B4-BE49-F238E27FC236}">
                <a16:creationId xmlns:a16="http://schemas.microsoft.com/office/drawing/2014/main" id="{B209C505-FB9E-9DBA-695D-9484A2310C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06898" y="980728"/>
            <a:ext cx="8769741" cy="5178628"/>
          </a:xfrm>
          <a:prstGeom prst="rect">
            <a:avLst/>
          </a:prstGeom>
        </p:spPr>
      </p:pic>
      <p:sp>
        <p:nvSpPr>
          <p:cNvPr id="2" name="Title 1">
            <a:extLst>
              <a:ext uri="{FF2B5EF4-FFF2-40B4-BE49-F238E27FC236}">
                <a16:creationId xmlns:a16="http://schemas.microsoft.com/office/drawing/2014/main" id="{89202056-AB06-5361-7BFF-9F8949C238BD}"/>
              </a:ext>
            </a:extLst>
          </p:cNvPr>
          <p:cNvSpPr>
            <a:spLocks noGrp="1"/>
          </p:cNvSpPr>
          <p:nvPr>
            <p:ph type="title"/>
          </p:nvPr>
        </p:nvSpPr>
        <p:spPr>
          <a:xfrm>
            <a:off x="912286" y="82997"/>
            <a:ext cx="10358967" cy="1143000"/>
          </a:xfrm>
        </p:spPr>
        <p:txBody>
          <a:bodyPr/>
          <a:lstStyle/>
          <a:p>
            <a:r>
              <a:rPr lang="en-US" dirty="0" err="1"/>
              <a:t>BYLieve</a:t>
            </a:r>
            <a:r>
              <a:rPr lang="en-US" dirty="0"/>
              <a:t>: Study Design </a:t>
            </a:r>
          </a:p>
        </p:txBody>
      </p:sp>
      <p:sp>
        <p:nvSpPr>
          <p:cNvPr id="6" name="TextBox 5">
            <a:extLst>
              <a:ext uri="{FF2B5EF4-FFF2-40B4-BE49-F238E27FC236}">
                <a16:creationId xmlns:a16="http://schemas.microsoft.com/office/drawing/2014/main" id="{5D79A023-6D7F-B58F-082A-31A5A1BB1E47}"/>
              </a:ext>
            </a:extLst>
          </p:cNvPr>
          <p:cNvSpPr txBox="1"/>
          <p:nvPr/>
        </p:nvSpPr>
        <p:spPr>
          <a:xfrm>
            <a:off x="0" y="6553989"/>
            <a:ext cx="5375920" cy="323165"/>
          </a:xfrm>
          <a:prstGeom prst="rect">
            <a:avLst/>
          </a:prstGeom>
          <a:noFill/>
        </p:spPr>
        <p:txBody>
          <a:bodyPr wrap="square" rtlCol="0">
            <a:spAutoFit/>
          </a:bodyPr>
          <a:lstStyle/>
          <a:p>
            <a:r>
              <a:rPr lang="en-US" sz="1500" b="0" dirty="0">
                <a:solidFill>
                  <a:schemeClr val="tx1"/>
                </a:solidFill>
                <a:latin typeface="+mn-lt"/>
              </a:rPr>
              <a:t>Chia S et al. ASCO 2023;Abstract 1078.</a:t>
            </a:r>
          </a:p>
        </p:txBody>
      </p:sp>
    </p:spTree>
    <p:extLst>
      <p:ext uri="{BB962C8B-B14F-4D97-AF65-F5344CB8AC3E}">
        <p14:creationId xmlns:p14="http://schemas.microsoft.com/office/powerpoint/2010/main" val="2058010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7B75C-994F-C6C8-6952-BA73A7E96DF5}"/>
              </a:ext>
            </a:extLst>
          </p:cNvPr>
          <p:cNvSpPr>
            <a:spLocks noGrp="1"/>
          </p:cNvSpPr>
          <p:nvPr>
            <p:ph type="title"/>
          </p:nvPr>
        </p:nvSpPr>
        <p:spPr/>
        <p:txBody>
          <a:bodyPr/>
          <a:lstStyle/>
          <a:p>
            <a:r>
              <a:rPr lang="en-US" dirty="0" err="1"/>
              <a:t>BYLieve</a:t>
            </a:r>
            <a:r>
              <a:rPr lang="en-US" dirty="0"/>
              <a:t>: PFS and OS by Investigator </a:t>
            </a:r>
          </a:p>
        </p:txBody>
      </p:sp>
      <p:pic>
        <p:nvPicPr>
          <p:cNvPr id="5" name="Picture 4">
            <a:extLst>
              <a:ext uri="{FF2B5EF4-FFF2-40B4-BE49-F238E27FC236}">
                <a16:creationId xmlns:a16="http://schemas.microsoft.com/office/drawing/2014/main" id="{93F960E4-769A-7E65-327E-D83F88613E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81016" y="1196752"/>
            <a:ext cx="11429968" cy="4751784"/>
          </a:xfrm>
          <a:prstGeom prst="rect">
            <a:avLst/>
          </a:prstGeom>
        </p:spPr>
      </p:pic>
      <p:sp>
        <p:nvSpPr>
          <p:cNvPr id="3" name="TextBox 2">
            <a:extLst>
              <a:ext uri="{FF2B5EF4-FFF2-40B4-BE49-F238E27FC236}">
                <a16:creationId xmlns:a16="http://schemas.microsoft.com/office/drawing/2014/main" id="{38B4C5E9-9C23-1D36-4F48-2AB21D1A9481}"/>
              </a:ext>
            </a:extLst>
          </p:cNvPr>
          <p:cNvSpPr txBox="1"/>
          <p:nvPr/>
        </p:nvSpPr>
        <p:spPr>
          <a:xfrm>
            <a:off x="0" y="6553989"/>
            <a:ext cx="5375920" cy="323165"/>
          </a:xfrm>
          <a:prstGeom prst="rect">
            <a:avLst/>
          </a:prstGeom>
          <a:noFill/>
        </p:spPr>
        <p:txBody>
          <a:bodyPr wrap="square" rtlCol="0">
            <a:spAutoFit/>
          </a:bodyPr>
          <a:lstStyle/>
          <a:p>
            <a:r>
              <a:rPr lang="en-US" sz="1500" b="0" dirty="0">
                <a:solidFill>
                  <a:schemeClr val="tx1"/>
                </a:solidFill>
                <a:latin typeface="+mn-lt"/>
              </a:rPr>
              <a:t>Chia S et al. ASCO 2023;Abstract 1078.</a:t>
            </a:r>
          </a:p>
        </p:txBody>
      </p:sp>
    </p:spTree>
    <p:extLst>
      <p:ext uri="{BB962C8B-B14F-4D97-AF65-F5344CB8AC3E}">
        <p14:creationId xmlns:p14="http://schemas.microsoft.com/office/powerpoint/2010/main" val="968345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able with numbers and text&#10;&#10;Description automatically generated">
            <a:extLst>
              <a:ext uri="{FF2B5EF4-FFF2-40B4-BE49-F238E27FC236}">
                <a16:creationId xmlns:a16="http://schemas.microsoft.com/office/drawing/2014/main" id="{60EADB94-4932-98E2-5808-898D8132003A}"/>
              </a:ext>
            </a:extLst>
          </p:cNvPr>
          <p:cNvPicPr>
            <a:picLocks noChangeAspect="1"/>
          </p:cNvPicPr>
          <p:nvPr/>
        </p:nvPicPr>
        <p:blipFill rotWithShape="1">
          <a:blip r:embed="rId2">
            <a:extLst>
              <a:ext uri="{28A0092B-C50C-407E-A947-70E740481C1C}">
                <a14:useLocalDpi xmlns:a14="http://schemas.microsoft.com/office/drawing/2010/main" val="0"/>
              </a:ext>
            </a:extLst>
          </a:blip>
          <a:srcRect t="1790"/>
          <a:stretch/>
        </p:blipFill>
        <p:spPr>
          <a:xfrm>
            <a:off x="912286" y="1484784"/>
            <a:ext cx="10358967" cy="4560023"/>
          </a:xfrm>
          <a:prstGeom prst="rect">
            <a:avLst/>
          </a:prstGeom>
        </p:spPr>
      </p:pic>
      <p:sp>
        <p:nvSpPr>
          <p:cNvPr id="13" name="Title 12">
            <a:extLst>
              <a:ext uri="{FF2B5EF4-FFF2-40B4-BE49-F238E27FC236}">
                <a16:creationId xmlns:a16="http://schemas.microsoft.com/office/drawing/2014/main" id="{46E2B236-B865-CEDB-0D22-84CBBDB3A89D}"/>
              </a:ext>
            </a:extLst>
          </p:cNvPr>
          <p:cNvSpPr txBox="1">
            <a:spLocks noGrp="1"/>
          </p:cNvSpPr>
          <p:nvPr>
            <p:ph type="title"/>
          </p:nvPr>
        </p:nvSpPr>
        <p:spPr>
          <a:xfrm>
            <a:off x="912286" y="392248"/>
            <a:ext cx="10358967" cy="812530"/>
          </a:xfrm>
          <a:prstGeom prst="rect">
            <a:avLst/>
          </a:prstGeom>
          <a:noFill/>
        </p:spPr>
        <p:txBody>
          <a:bodyPr wrap="square" rtlCol="0">
            <a:spAutoFit/>
          </a:bodyPr>
          <a:lstStyle/>
          <a:p>
            <a:pPr algn="l"/>
            <a:r>
              <a:rPr lang="en-US" dirty="0" err="1">
                <a:solidFill>
                  <a:srgbClr val="0432FF"/>
                </a:solidFill>
                <a:latin typeface="+mn-lt"/>
              </a:rPr>
              <a:t>BYLieve</a:t>
            </a:r>
            <a:r>
              <a:rPr lang="en-US" dirty="0">
                <a:solidFill>
                  <a:srgbClr val="0432FF"/>
                </a:solidFill>
                <a:latin typeface="+mn-lt"/>
              </a:rPr>
              <a:t>: Overview of AEs and AEs (≥20% in Any Grade Any Cohort) by Preferred Term (Safety Set)</a:t>
            </a:r>
          </a:p>
        </p:txBody>
      </p:sp>
      <p:sp>
        <p:nvSpPr>
          <p:cNvPr id="2" name="TextBox 1">
            <a:extLst>
              <a:ext uri="{FF2B5EF4-FFF2-40B4-BE49-F238E27FC236}">
                <a16:creationId xmlns:a16="http://schemas.microsoft.com/office/drawing/2014/main" id="{951F04C8-3D4B-43D0-35DD-5448D95C3B90}"/>
              </a:ext>
            </a:extLst>
          </p:cNvPr>
          <p:cNvSpPr txBox="1"/>
          <p:nvPr/>
        </p:nvSpPr>
        <p:spPr>
          <a:xfrm>
            <a:off x="0" y="6553989"/>
            <a:ext cx="5375920" cy="323165"/>
          </a:xfrm>
          <a:prstGeom prst="rect">
            <a:avLst/>
          </a:prstGeom>
          <a:noFill/>
        </p:spPr>
        <p:txBody>
          <a:bodyPr wrap="square" rtlCol="0">
            <a:spAutoFit/>
          </a:bodyPr>
          <a:lstStyle/>
          <a:p>
            <a:r>
              <a:rPr lang="en-US" sz="1500" b="0" dirty="0">
                <a:solidFill>
                  <a:schemeClr val="tx1"/>
                </a:solidFill>
                <a:latin typeface="+mn-lt"/>
              </a:rPr>
              <a:t>Chia S et al. ASCO 2023;Abstract 1078.</a:t>
            </a:r>
          </a:p>
        </p:txBody>
      </p:sp>
    </p:spTree>
    <p:extLst>
      <p:ext uri="{BB962C8B-B14F-4D97-AF65-F5344CB8AC3E}">
        <p14:creationId xmlns:p14="http://schemas.microsoft.com/office/powerpoint/2010/main" val="2622703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FFA5829-EB18-ED07-F94C-B0B1013014F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043"/>
          <a:stretch/>
        </p:blipFill>
        <p:spPr bwMode="auto">
          <a:xfrm>
            <a:off x="245362" y="764704"/>
            <a:ext cx="11701275"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0B652F17-5A10-1782-4577-7973D1EB25F0}"/>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Tolaney</a:t>
            </a:r>
            <a:r>
              <a:rPr lang="en-US" sz="1500" b="0" dirty="0">
                <a:solidFill>
                  <a:schemeClr val="tx1"/>
                </a:solidFill>
                <a:latin typeface="+mn-lt"/>
              </a:rPr>
              <a:t> SM et al. ASCO 2023;Abstract 1003.</a:t>
            </a:r>
          </a:p>
        </p:txBody>
      </p:sp>
    </p:spTree>
    <p:extLst>
      <p:ext uri="{BB962C8B-B14F-4D97-AF65-F5344CB8AC3E}">
        <p14:creationId xmlns:p14="http://schemas.microsoft.com/office/powerpoint/2010/main" val="1630547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F3D36-B0AD-E882-1E07-97715BDEB759}"/>
              </a:ext>
            </a:extLst>
          </p:cNvPr>
          <p:cNvSpPr>
            <a:spLocks noGrp="1"/>
          </p:cNvSpPr>
          <p:nvPr>
            <p:ph type="title"/>
          </p:nvPr>
        </p:nvSpPr>
        <p:spPr/>
        <p:txBody>
          <a:bodyPr/>
          <a:lstStyle/>
          <a:p>
            <a:pPr algn="l"/>
            <a:r>
              <a:rPr lang="en-US" dirty="0"/>
              <a:t>TROPiCS-02: A Phase III Study of Sacituzumab </a:t>
            </a:r>
            <a:r>
              <a:rPr lang="en-US" dirty="0" err="1"/>
              <a:t>Govitecan</a:t>
            </a:r>
            <a:r>
              <a:rPr lang="en-US" dirty="0"/>
              <a:t> for Patients with HR-Positive, HER2-Negative </a:t>
            </a:r>
            <a:r>
              <a:rPr lang="en-US" dirty="0" err="1"/>
              <a:t>mBC</a:t>
            </a:r>
            <a:endParaRPr lang="en-US" dirty="0"/>
          </a:p>
        </p:txBody>
      </p:sp>
      <p:pic>
        <p:nvPicPr>
          <p:cNvPr id="4" name="Picture 2">
            <a:extLst>
              <a:ext uri="{FF2B5EF4-FFF2-40B4-BE49-F238E27FC236}">
                <a16:creationId xmlns:a16="http://schemas.microsoft.com/office/drawing/2014/main" id="{047F57D5-2A70-B612-877B-C5A96F70264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83" t="22439" r="1844" b="8539"/>
          <a:stretch/>
        </p:blipFill>
        <p:spPr bwMode="auto">
          <a:xfrm>
            <a:off x="700878" y="1556792"/>
            <a:ext cx="10790243"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4C7F8EA2-39DE-C38F-560E-60F5D818C428}"/>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Tolaney</a:t>
            </a:r>
            <a:r>
              <a:rPr lang="en-US" sz="1500" b="0" dirty="0">
                <a:solidFill>
                  <a:schemeClr val="tx1"/>
                </a:solidFill>
                <a:latin typeface="+mn-lt"/>
              </a:rPr>
              <a:t> SM et al. ASCO 2023;Abstract 1003.</a:t>
            </a:r>
          </a:p>
        </p:txBody>
      </p:sp>
    </p:spTree>
    <p:extLst>
      <p:ext uri="{BB962C8B-B14F-4D97-AF65-F5344CB8AC3E}">
        <p14:creationId xmlns:p14="http://schemas.microsoft.com/office/powerpoint/2010/main" val="899546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40518-ABA3-E808-9467-22E05A9785AE}"/>
              </a:ext>
            </a:extLst>
          </p:cNvPr>
          <p:cNvSpPr>
            <a:spLocks noGrp="1"/>
          </p:cNvSpPr>
          <p:nvPr>
            <p:ph type="title"/>
          </p:nvPr>
        </p:nvSpPr>
        <p:spPr>
          <a:xfrm>
            <a:off x="912286" y="116632"/>
            <a:ext cx="10358967" cy="1143000"/>
          </a:xfrm>
        </p:spPr>
        <p:txBody>
          <a:bodyPr/>
          <a:lstStyle/>
          <a:p>
            <a:r>
              <a:rPr lang="en-US" dirty="0"/>
              <a:t>TROPiCS-02: PFS</a:t>
            </a:r>
          </a:p>
        </p:txBody>
      </p:sp>
      <p:pic>
        <p:nvPicPr>
          <p:cNvPr id="4" name="Picture 2">
            <a:extLst>
              <a:ext uri="{FF2B5EF4-FFF2-40B4-BE49-F238E27FC236}">
                <a16:creationId xmlns:a16="http://schemas.microsoft.com/office/drawing/2014/main" id="{2E5B4808-8BA0-DFC6-0B75-0E37D966ACDB}"/>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625" t="19438" r="3533" b="8539"/>
          <a:stretch/>
        </p:blipFill>
        <p:spPr bwMode="auto">
          <a:xfrm>
            <a:off x="646163" y="1086371"/>
            <a:ext cx="10891212"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0CBB84F-0732-638E-9FAF-63035CBB4520}"/>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Tolaney</a:t>
            </a:r>
            <a:r>
              <a:rPr lang="en-US" sz="1500" b="0" dirty="0">
                <a:solidFill>
                  <a:schemeClr val="tx1"/>
                </a:solidFill>
                <a:latin typeface="+mn-lt"/>
              </a:rPr>
              <a:t> SM et al. ASCO 2023;Abstract 1003.</a:t>
            </a:r>
          </a:p>
        </p:txBody>
      </p:sp>
    </p:spTree>
    <p:extLst>
      <p:ext uri="{BB962C8B-B14F-4D97-AF65-F5344CB8AC3E}">
        <p14:creationId xmlns:p14="http://schemas.microsoft.com/office/powerpoint/2010/main" val="1763583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FD688-F990-93BD-BE32-DCBF2289D9EF}"/>
              </a:ext>
            </a:extLst>
          </p:cNvPr>
          <p:cNvSpPr>
            <a:spLocks noGrp="1"/>
          </p:cNvSpPr>
          <p:nvPr>
            <p:ph type="title"/>
          </p:nvPr>
        </p:nvSpPr>
        <p:spPr/>
        <p:txBody>
          <a:bodyPr/>
          <a:lstStyle/>
          <a:p>
            <a:r>
              <a:rPr lang="en-US" dirty="0"/>
              <a:t>TROPiCS-02: Overall Survival</a:t>
            </a:r>
          </a:p>
        </p:txBody>
      </p:sp>
      <p:pic>
        <p:nvPicPr>
          <p:cNvPr id="4" name="Picture 2">
            <a:extLst>
              <a:ext uri="{FF2B5EF4-FFF2-40B4-BE49-F238E27FC236}">
                <a16:creationId xmlns:a16="http://schemas.microsoft.com/office/drawing/2014/main" id="{A6B05348-6A02-D9E0-B32C-18072CCE2114}"/>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626" t="20939" r="1845" b="8540"/>
          <a:stretch/>
        </p:blipFill>
        <p:spPr bwMode="auto">
          <a:xfrm>
            <a:off x="549824" y="1370013"/>
            <a:ext cx="11083890" cy="465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F790A7E0-35FD-1A8B-5FC8-6130DAB25FA8}"/>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Tolaney</a:t>
            </a:r>
            <a:r>
              <a:rPr lang="en-US" sz="1500" b="0" dirty="0">
                <a:solidFill>
                  <a:schemeClr val="tx1"/>
                </a:solidFill>
                <a:latin typeface="+mn-lt"/>
              </a:rPr>
              <a:t> SM et al. ASCO 2023;Abstract 1003.</a:t>
            </a:r>
          </a:p>
        </p:txBody>
      </p:sp>
    </p:spTree>
    <p:extLst>
      <p:ext uri="{BB962C8B-B14F-4D97-AF65-F5344CB8AC3E}">
        <p14:creationId xmlns:p14="http://schemas.microsoft.com/office/powerpoint/2010/main" val="2223912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FD688-F990-93BD-BE32-DCBF2289D9EF}"/>
              </a:ext>
            </a:extLst>
          </p:cNvPr>
          <p:cNvSpPr>
            <a:spLocks noGrp="1"/>
          </p:cNvSpPr>
          <p:nvPr>
            <p:ph type="title"/>
          </p:nvPr>
        </p:nvSpPr>
        <p:spPr/>
        <p:txBody>
          <a:bodyPr/>
          <a:lstStyle/>
          <a:p>
            <a:r>
              <a:rPr lang="en-US" dirty="0"/>
              <a:t>TROPiCS-02: Overall Survival by TROP2 Expression Level</a:t>
            </a:r>
          </a:p>
        </p:txBody>
      </p:sp>
      <p:pic>
        <p:nvPicPr>
          <p:cNvPr id="8" name="Picture 2">
            <a:extLst>
              <a:ext uri="{FF2B5EF4-FFF2-40B4-BE49-F238E27FC236}">
                <a16:creationId xmlns:a16="http://schemas.microsoft.com/office/drawing/2014/main" id="{ADE4132E-A48C-85D5-9688-A56E9645F67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351" t="17945" r="2646" b="9152"/>
          <a:stretch/>
        </p:blipFill>
        <p:spPr bwMode="auto">
          <a:xfrm>
            <a:off x="648147" y="1248393"/>
            <a:ext cx="10895705" cy="475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359427D-88C9-A260-1704-ED7143916469}"/>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Tolaney</a:t>
            </a:r>
            <a:r>
              <a:rPr lang="en-US" sz="1500" b="0" dirty="0">
                <a:solidFill>
                  <a:schemeClr val="tx1"/>
                </a:solidFill>
                <a:latin typeface="+mn-lt"/>
              </a:rPr>
              <a:t> SM et al. ASCO 2023;Abstract 1003.</a:t>
            </a:r>
          </a:p>
        </p:txBody>
      </p:sp>
    </p:spTree>
    <p:extLst>
      <p:ext uri="{BB962C8B-B14F-4D97-AF65-F5344CB8AC3E}">
        <p14:creationId xmlns:p14="http://schemas.microsoft.com/office/powerpoint/2010/main" val="352979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FD688-F990-93BD-BE32-DCBF2289D9EF}"/>
              </a:ext>
            </a:extLst>
          </p:cNvPr>
          <p:cNvSpPr>
            <a:spLocks noGrp="1"/>
          </p:cNvSpPr>
          <p:nvPr>
            <p:ph type="title"/>
          </p:nvPr>
        </p:nvSpPr>
        <p:spPr/>
        <p:txBody>
          <a:bodyPr/>
          <a:lstStyle/>
          <a:p>
            <a:r>
              <a:rPr lang="en-US" dirty="0"/>
              <a:t>TROPiCS-02: Overall Survival by HER2 IHC Status</a:t>
            </a:r>
          </a:p>
        </p:txBody>
      </p:sp>
      <p:pic>
        <p:nvPicPr>
          <p:cNvPr id="6" name="Picture 2">
            <a:extLst>
              <a:ext uri="{FF2B5EF4-FFF2-40B4-BE49-F238E27FC236}">
                <a16:creationId xmlns:a16="http://schemas.microsoft.com/office/drawing/2014/main" id="{95DC6C15-4F60-27C0-7515-0060D855860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306" t="17519" r="4590" b="7733"/>
          <a:stretch/>
        </p:blipFill>
        <p:spPr bwMode="auto">
          <a:xfrm>
            <a:off x="799877" y="1196752"/>
            <a:ext cx="10583784" cy="483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994B28EB-1C38-9108-6AD0-D4560885003C}"/>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Tolaney</a:t>
            </a:r>
            <a:r>
              <a:rPr lang="en-US" sz="1500" b="0" dirty="0">
                <a:solidFill>
                  <a:schemeClr val="tx1"/>
                </a:solidFill>
                <a:latin typeface="+mn-lt"/>
              </a:rPr>
              <a:t> SM et al. ASCO 2023;Abstract 1003.</a:t>
            </a:r>
          </a:p>
        </p:txBody>
      </p:sp>
    </p:spTree>
    <p:extLst>
      <p:ext uri="{BB962C8B-B14F-4D97-AF65-F5344CB8AC3E}">
        <p14:creationId xmlns:p14="http://schemas.microsoft.com/office/powerpoint/2010/main" val="3910000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E10C-75FF-6C97-5A02-868D2AE2AAF8}"/>
              </a:ext>
            </a:extLst>
          </p:cNvPr>
          <p:cNvSpPr>
            <a:spLocks noGrp="1"/>
          </p:cNvSpPr>
          <p:nvPr>
            <p:ph type="title"/>
          </p:nvPr>
        </p:nvSpPr>
        <p:spPr>
          <a:xfrm>
            <a:off x="949575" y="1556792"/>
            <a:ext cx="10042969" cy="2160240"/>
          </a:xfrm>
        </p:spPr>
        <p:txBody>
          <a:bodyPr/>
          <a:lstStyle/>
          <a:p>
            <a:pPr algn="l"/>
            <a:r>
              <a:rPr lang="en-US" sz="3600" kern="0" dirty="0">
                <a:solidFill>
                  <a:srgbClr val="0432FF"/>
                </a:solidFill>
                <a:effectLst/>
                <a:latin typeface="+mn-lt"/>
                <a:ea typeface="Times New Roman" panose="02020603050405020304" pitchFamily="18" charset="0"/>
              </a:rPr>
              <a:t>Trop-2 mRNA Expression and Association with Clinical Outcomes with Sacituzumab </a:t>
            </a:r>
            <a:r>
              <a:rPr lang="en-US" sz="3600" kern="0" dirty="0" err="1">
                <a:solidFill>
                  <a:srgbClr val="0432FF"/>
                </a:solidFill>
                <a:effectLst/>
                <a:latin typeface="+mn-lt"/>
                <a:ea typeface="Times New Roman" panose="02020603050405020304" pitchFamily="18" charset="0"/>
              </a:rPr>
              <a:t>Govitecan</a:t>
            </a:r>
            <a:r>
              <a:rPr lang="en-US" sz="3600" kern="0" dirty="0">
                <a:solidFill>
                  <a:srgbClr val="0432FF"/>
                </a:solidFill>
                <a:effectLst/>
                <a:latin typeface="+mn-lt"/>
                <a:ea typeface="Times New Roman" panose="02020603050405020304" pitchFamily="18" charset="0"/>
              </a:rPr>
              <a:t> (SG) in Patients with HR+/HER2– Metastatic Breast Cancer (</a:t>
            </a:r>
            <a:r>
              <a:rPr lang="en-US" sz="3600" kern="0" dirty="0" err="1">
                <a:solidFill>
                  <a:srgbClr val="0432FF"/>
                </a:solidFill>
                <a:effectLst/>
                <a:latin typeface="+mn-lt"/>
                <a:ea typeface="Times New Roman" panose="02020603050405020304" pitchFamily="18" charset="0"/>
              </a:rPr>
              <a:t>mBC</a:t>
            </a:r>
            <a:r>
              <a:rPr lang="en-US" sz="3600" kern="0" dirty="0">
                <a:solidFill>
                  <a:srgbClr val="0432FF"/>
                </a:solidFill>
                <a:effectLst/>
                <a:latin typeface="+mn-lt"/>
                <a:ea typeface="Times New Roman" panose="02020603050405020304" pitchFamily="18" charset="0"/>
              </a:rPr>
              <a:t>): Biomarker Results from the Phase 3 TROPiCS-02 Study</a:t>
            </a:r>
            <a:endParaRPr lang="en-US" sz="3600" b="1" dirty="0">
              <a:solidFill>
                <a:srgbClr val="0432FF"/>
              </a:solidFill>
              <a:effectLst/>
              <a:latin typeface="+mn-lt"/>
              <a:ea typeface="Times New Roman" panose="02020603050405020304" pitchFamily="18" charset="0"/>
            </a:endParaRPr>
          </a:p>
        </p:txBody>
      </p:sp>
      <p:sp>
        <p:nvSpPr>
          <p:cNvPr id="5" name="Content Placeholder 4">
            <a:extLst>
              <a:ext uri="{FF2B5EF4-FFF2-40B4-BE49-F238E27FC236}">
                <a16:creationId xmlns:a16="http://schemas.microsoft.com/office/drawing/2014/main" id="{B908BF4E-C67C-2FD1-B54D-DCFD0F91204B}"/>
              </a:ext>
            </a:extLst>
          </p:cNvPr>
          <p:cNvSpPr>
            <a:spLocks noGrp="1"/>
          </p:cNvSpPr>
          <p:nvPr>
            <p:ph idx="1"/>
          </p:nvPr>
        </p:nvSpPr>
        <p:spPr>
          <a:xfrm>
            <a:off x="949575" y="4188952"/>
            <a:ext cx="10940124" cy="1633938"/>
          </a:xfrm>
        </p:spPr>
        <p:txBody>
          <a:bodyPr/>
          <a:lstStyle/>
          <a:p>
            <a:pPr marL="98425" indent="0">
              <a:spcBef>
                <a:spcPts val="0"/>
              </a:spcBef>
              <a:spcAft>
                <a:spcPts val="0"/>
              </a:spcAft>
              <a:buNone/>
            </a:pPr>
            <a:r>
              <a:rPr lang="en-US" b="0" dirty="0" err="1"/>
              <a:t>Bardia</a:t>
            </a:r>
            <a:r>
              <a:rPr lang="en-US" b="0" dirty="0"/>
              <a:t> A et al.</a:t>
            </a:r>
          </a:p>
          <a:p>
            <a:pPr marL="98425" indent="0">
              <a:spcBef>
                <a:spcPts val="0"/>
              </a:spcBef>
              <a:spcAft>
                <a:spcPts val="0"/>
              </a:spcAft>
              <a:buNone/>
            </a:pPr>
            <a:r>
              <a:rPr lang="en-US" b="0" dirty="0"/>
              <a:t>ASCO 2023;Abstract 1082.</a:t>
            </a:r>
          </a:p>
        </p:txBody>
      </p:sp>
    </p:spTree>
    <p:extLst>
      <p:ext uri="{BB962C8B-B14F-4D97-AF65-F5344CB8AC3E}">
        <p14:creationId xmlns:p14="http://schemas.microsoft.com/office/powerpoint/2010/main" val="2834177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E10C-75FF-6C97-5A02-868D2AE2AAF8}"/>
              </a:ext>
            </a:extLst>
          </p:cNvPr>
          <p:cNvSpPr>
            <a:spLocks noGrp="1"/>
          </p:cNvSpPr>
          <p:nvPr>
            <p:ph type="title"/>
          </p:nvPr>
        </p:nvSpPr>
        <p:spPr>
          <a:xfrm>
            <a:off x="949575" y="1556792"/>
            <a:ext cx="9178873" cy="2160240"/>
          </a:xfrm>
        </p:spPr>
        <p:txBody>
          <a:bodyPr/>
          <a:lstStyle/>
          <a:p>
            <a:pPr algn="l"/>
            <a:r>
              <a:rPr lang="en-US" sz="3600" dirty="0"/>
              <a:t>A Phase II Single-Arm, Open-Label Trial of </a:t>
            </a:r>
            <a:br>
              <a:rPr lang="en-US" sz="3600" dirty="0"/>
            </a:br>
            <a:r>
              <a:rPr lang="en-US" sz="3600" dirty="0"/>
              <a:t>T-DM1 (Ado-Trastuzumab Emtansine) and Neratinib for HER2-Positive Breast Cancer with Molecular Residual Disease (KAN-HER2 MRD)</a:t>
            </a:r>
            <a:endParaRPr lang="en-US" sz="3600" b="1" dirty="0">
              <a:effectLst/>
              <a:latin typeface="+mn-lt"/>
              <a:ea typeface="Times New Roman" panose="02020603050405020304" pitchFamily="18" charset="0"/>
            </a:endParaRPr>
          </a:p>
        </p:txBody>
      </p:sp>
      <p:sp>
        <p:nvSpPr>
          <p:cNvPr id="5" name="Content Placeholder 4">
            <a:extLst>
              <a:ext uri="{FF2B5EF4-FFF2-40B4-BE49-F238E27FC236}">
                <a16:creationId xmlns:a16="http://schemas.microsoft.com/office/drawing/2014/main" id="{B908BF4E-C67C-2FD1-B54D-DCFD0F91204B}"/>
              </a:ext>
            </a:extLst>
          </p:cNvPr>
          <p:cNvSpPr>
            <a:spLocks noGrp="1"/>
          </p:cNvSpPr>
          <p:nvPr>
            <p:ph idx="1"/>
          </p:nvPr>
        </p:nvSpPr>
        <p:spPr>
          <a:xfrm>
            <a:off x="949575" y="4188952"/>
            <a:ext cx="10940124" cy="1633938"/>
          </a:xfrm>
        </p:spPr>
        <p:txBody>
          <a:bodyPr/>
          <a:lstStyle/>
          <a:p>
            <a:pPr marL="98425" indent="0">
              <a:spcBef>
                <a:spcPts val="0"/>
              </a:spcBef>
              <a:spcAft>
                <a:spcPts val="0"/>
              </a:spcAft>
              <a:buNone/>
            </a:pPr>
            <a:r>
              <a:rPr lang="en-US" b="0" dirty="0"/>
              <a:t>Elliot M et al.</a:t>
            </a:r>
          </a:p>
          <a:p>
            <a:pPr marL="98425" indent="0">
              <a:spcBef>
                <a:spcPts val="0"/>
              </a:spcBef>
              <a:spcAft>
                <a:spcPts val="0"/>
              </a:spcAft>
              <a:buNone/>
            </a:pPr>
            <a:r>
              <a:rPr lang="en-US" b="0" dirty="0"/>
              <a:t>ASCO 2023;Abstract TPS620.</a:t>
            </a:r>
          </a:p>
        </p:txBody>
      </p:sp>
    </p:spTree>
    <p:extLst>
      <p:ext uri="{BB962C8B-B14F-4D97-AF65-F5344CB8AC3E}">
        <p14:creationId xmlns:p14="http://schemas.microsoft.com/office/powerpoint/2010/main" val="420700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DDA27-09B0-2D62-8531-F0078B16B29A}"/>
              </a:ext>
            </a:extLst>
          </p:cNvPr>
          <p:cNvSpPr>
            <a:spLocks noGrp="1"/>
          </p:cNvSpPr>
          <p:nvPr>
            <p:ph type="title"/>
          </p:nvPr>
        </p:nvSpPr>
        <p:spPr>
          <a:xfrm>
            <a:off x="916516" y="173601"/>
            <a:ext cx="10358967" cy="1143000"/>
          </a:xfrm>
        </p:spPr>
        <p:txBody>
          <a:bodyPr/>
          <a:lstStyle/>
          <a:p>
            <a:r>
              <a:rPr lang="en-US" dirty="0"/>
              <a:t>TROPiCS-02: PFS and OS by TACSTD2 mRNA Expression  </a:t>
            </a:r>
          </a:p>
        </p:txBody>
      </p:sp>
      <p:pic>
        <p:nvPicPr>
          <p:cNvPr id="4" name="Content Placeholder 3">
            <a:extLst>
              <a:ext uri="{FF2B5EF4-FFF2-40B4-BE49-F238E27FC236}">
                <a16:creationId xmlns:a16="http://schemas.microsoft.com/office/drawing/2014/main" id="{AB869B0D-A292-4ADB-92A9-78DAD10A3B2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50"/>
          <a:stretch/>
        </p:blipFill>
        <p:spPr>
          <a:xfrm>
            <a:off x="1590328" y="1196752"/>
            <a:ext cx="9011343" cy="2491035"/>
          </a:xfrm>
          <a:prstGeom prst="rect">
            <a:avLst/>
          </a:prstGeom>
        </p:spPr>
      </p:pic>
      <p:pic>
        <p:nvPicPr>
          <p:cNvPr id="5" name="Picture 4">
            <a:extLst>
              <a:ext uri="{FF2B5EF4-FFF2-40B4-BE49-F238E27FC236}">
                <a16:creationId xmlns:a16="http://schemas.microsoft.com/office/drawing/2014/main" id="{91B7F62B-12AF-5F89-73FC-3D97D0F3E1F5}"/>
              </a:ext>
            </a:extLst>
          </p:cNvPr>
          <p:cNvPicPr>
            <a:picLocks noChangeAspect="1"/>
          </p:cNvPicPr>
          <p:nvPr/>
        </p:nvPicPr>
        <p:blipFill rotWithShape="1">
          <a:blip r:embed="rId3">
            <a:extLst>
              <a:ext uri="{28A0092B-C50C-407E-A947-70E740481C1C}">
                <a14:useLocalDpi xmlns:a14="http://schemas.microsoft.com/office/drawing/2010/main" val="0"/>
              </a:ext>
            </a:extLst>
          </a:blip>
          <a:srcRect l="1334" t="3479"/>
          <a:stretch/>
        </p:blipFill>
        <p:spPr>
          <a:xfrm>
            <a:off x="1590329" y="3831804"/>
            <a:ext cx="9011342" cy="2414990"/>
          </a:xfrm>
          <a:prstGeom prst="rect">
            <a:avLst/>
          </a:prstGeom>
        </p:spPr>
      </p:pic>
      <p:sp>
        <p:nvSpPr>
          <p:cNvPr id="6" name="TextBox 5">
            <a:extLst>
              <a:ext uri="{FF2B5EF4-FFF2-40B4-BE49-F238E27FC236}">
                <a16:creationId xmlns:a16="http://schemas.microsoft.com/office/drawing/2014/main" id="{1C1CC69D-3B93-E1A5-E0CA-C9EA128BA508}"/>
              </a:ext>
            </a:extLst>
          </p:cNvPr>
          <p:cNvSpPr txBox="1"/>
          <p:nvPr/>
        </p:nvSpPr>
        <p:spPr>
          <a:xfrm>
            <a:off x="1518321" y="1154251"/>
            <a:ext cx="1296144" cy="369332"/>
          </a:xfrm>
          <a:prstGeom prst="rect">
            <a:avLst/>
          </a:prstGeom>
          <a:noFill/>
        </p:spPr>
        <p:txBody>
          <a:bodyPr wrap="square" rtlCol="0">
            <a:spAutoFit/>
          </a:bodyPr>
          <a:lstStyle/>
          <a:p>
            <a:r>
              <a:rPr lang="en-US" sz="1800" dirty="0">
                <a:solidFill>
                  <a:schemeClr val="tx1"/>
                </a:solidFill>
                <a:latin typeface="+mn-lt"/>
              </a:rPr>
              <a:t>PFS</a:t>
            </a:r>
          </a:p>
        </p:txBody>
      </p:sp>
      <p:sp>
        <p:nvSpPr>
          <p:cNvPr id="7" name="TextBox 6">
            <a:extLst>
              <a:ext uri="{FF2B5EF4-FFF2-40B4-BE49-F238E27FC236}">
                <a16:creationId xmlns:a16="http://schemas.microsoft.com/office/drawing/2014/main" id="{404BDAE1-FB0C-1486-637C-ACE0D1DEC3A5}"/>
              </a:ext>
            </a:extLst>
          </p:cNvPr>
          <p:cNvSpPr txBox="1"/>
          <p:nvPr/>
        </p:nvSpPr>
        <p:spPr>
          <a:xfrm>
            <a:off x="1515724" y="3831804"/>
            <a:ext cx="1296144" cy="369332"/>
          </a:xfrm>
          <a:prstGeom prst="rect">
            <a:avLst/>
          </a:prstGeom>
          <a:noFill/>
        </p:spPr>
        <p:txBody>
          <a:bodyPr wrap="square" rtlCol="0">
            <a:spAutoFit/>
          </a:bodyPr>
          <a:lstStyle/>
          <a:p>
            <a:r>
              <a:rPr lang="en-US" sz="1800" dirty="0">
                <a:solidFill>
                  <a:schemeClr val="tx1"/>
                </a:solidFill>
                <a:latin typeface="+mn-lt"/>
              </a:rPr>
              <a:t>OS</a:t>
            </a:r>
          </a:p>
        </p:txBody>
      </p:sp>
      <p:sp>
        <p:nvSpPr>
          <p:cNvPr id="8" name="TextBox 7">
            <a:extLst>
              <a:ext uri="{FF2B5EF4-FFF2-40B4-BE49-F238E27FC236}">
                <a16:creationId xmlns:a16="http://schemas.microsoft.com/office/drawing/2014/main" id="{3B3DA587-DEC0-C8C9-0728-731058147115}"/>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Bardia</a:t>
            </a:r>
            <a:r>
              <a:rPr lang="en-US" sz="1500" b="0" dirty="0">
                <a:solidFill>
                  <a:schemeClr val="tx1"/>
                </a:solidFill>
                <a:latin typeface="+mn-lt"/>
              </a:rPr>
              <a:t> A et al. ASCO 2023;Abstract 1082.</a:t>
            </a:r>
          </a:p>
        </p:txBody>
      </p:sp>
    </p:spTree>
    <p:extLst>
      <p:ext uri="{BB962C8B-B14F-4D97-AF65-F5344CB8AC3E}">
        <p14:creationId xmlns:p14="http://schemas.microsoft.com/office/powerpoint/2010/main" val="1146100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32038-584A-D2A4-9755-4830FD41ABB8}"/>
              </a:ext>
            </a:extLst>
          </p:cNvPr>
          <p:cNvSpPr>
            <a:spLocks noGrp="1"/>
          </p:cNvSpPr>
          <p:nvPr>
            <p:ph type="title"/>
          </p:nvPr>
        </p:nvSpPr>
        <p:spPr/>
        <p:txBody>
          <a:bodyPr/>
          <a:lstStyle/>
          <a:p>
            <a:r>
              <a:rPr lang="en-US" dirty="0"/>
              <a:t>TROPiCS-02: PFS and OS by TROP2 and HER2 IHC Subgroup  </a:t>
            </a:r>
          </a:p>
        </p:txBody>
      </p:sp>
      <p:pic>
        <p:nvPicPr>
          <p:cNvPr id="4" name="Content Placeholder 3">
            <a:extLst>
              <a:ext uri="{FF2B5EF4-FFF2-40B4-BE49-F238E27FC236}">
                <a16:creationId xmlns:a16="http://schemas.microsoft.com/office/drawing/2014/main" id="{5768CDC1-BDB0-CDB5-38E4-E993A55F921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32" t="2439" r="1368"/>
          <a:stretch/>
        </p:blipFill>
        <p:spPr>
          <a:xfrm>
            <a:off x="612162" y="1337287"/>
            <a:ext cx="10959214" cy="4633221"/>
          </a:xfrm>
          <a:prstGeom prst="rect">
            <a:avLst/>
          </a:prstGeom>
        </p:spPr>
      </p:pic>
      <p:sp>
        <p:nvSpPr>
          <p:cNvPr id="3" name="TextBox 2">
            <a:extLst>
              <a:ext uri="{FF2B5EF4-FFF2-40B4-BE49-F238E27FC236}">
                <a16:creationId xmlns:a16="http://schemas.microsoft.com/office/drawing/2014/main" id="{BF6790D8-D0FF-AA40-CC83-B8C121D89DCF}"/>
              </a:ext>
            </a:extLst>
          </p:cNvPr>
          <p:cNvSpPr txBox="1"/>
          <p:nvPr/>
        </p:nvSpPr>
        <p:spPr>
          <a:xfrm>
            <a:off x="0" y="6553989"/>
            <a:ext cx="5375920" cy="323165"/>
          </a:xfrm>
          <a:prstGeom prst="rect">
            <a:avLst/>
          </a:prstGeom>
          <a:noFill/>
        </p:spPr>
        <p:txBody>
          <a:bodyPr wrap="square" rtlCol="0">
            <a:spAutoFit/>
          </a:bodyPr>
          <a:lstStyle/>
          <a:p>
            <a:r>
              <a:rPr lang="en-US" sz="1500" b="0" dirty="0" err="1">
                <a:solidFill>
                  <a:schemeClr val="tx1"/>
                </a:solidFill>
                <a:latin typeface="+mn-lt"/>
              </a:rPr>
              <a:t>Bardia</a:t>
            </a:r>
            <a:r>
              <a:rPr lang="en-US" sz="1500" b="0" dirty="0">
                <a:solidFill>
                  <a:schemeClr val="tx1"/>
                </a:solidFill>
                <a:latin typeface="+mn-lt"/>
              </a:rPr>
              <a:t> A et al. ASCO 2023;Abstract 1082.</a:t>
            </a:r>
          </a:p>
        </p:txBody>
      </p:sp>
    </p:spTree>
    <p:extLst>
      <p:ext uri="{BB962C8B-B14F-4D97-AF65-F5344CB8AC3E}">
        <p14:creationId xmlns:p14="http://schemas.microsoft.com/office/powerpoint/2010/main" val="182672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E8CAC44-393F-B3D3-9F57-E532D3A8CE9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1540"/>
          <a:stretch/>
        </p:blipFill>
        <p:spPr bwMode="auto">
          <a:xfrm>
            <a:off x="452133" y="404664"/>
            <a:ext cx="11287733"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ED326434-04AF-8D30-092C-C2FAC7B0D35B}"/>
              </a:ext>
            </a:extLst>
          </p:cNvPr>
          <p:cNvSpPr txBox="1"/>
          <p:nvPr/>
        </p:nvSpPr>
        <p:spPr>
          <a:xfrm>
            <a:off x="0" y="6553989"/>
            <a:ext cx="5375920" cy="323165"/>
          </a:xfrm>
          <a:prstGeom prst="rect">
            <a:avLst/>
          </a:prstGeom>
          <a:noFill/>
        </p:spPr>
        <p:txBody>
          <a:bodyPr wrap="square" rtlCol="0">
            <a:spAutoFit/>
          </a:bodyPr>
          <a:lstStyle/>
          <a:p>
            <a:r>
              <a:rPr lang="en-US" sz="1500" b="0" dirty="0">
                <a:solidFill>
                  <a:schemeClr val="tx1"/>
                </a:solidFill>
                <a:latin typeface="+mn-lt"/>
              </a:rPr>
              <a:t>Hamilton EP et al. ASCO 2023;Abstract 1004.</a:t>
            </a:r>
          </a:p>
        </p:txBody>
      </p:sp>
    </p:spTree>
    <p:extLst>
      <p:ext uri="{BB962C8B-B14F-4D97-AF65-F5344CB8AC3E}">
        <p14:creationId xmlns:p14="http://schemas.microsoft.com/office/powerpoint/2010/main" val="3279811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22CB-3913-2FEB-BEBC-35A95139C1D1}"/>
              </a:ext>
            </a:extLst>
          </p:cNvPr>
          <p:cNvSpPr>
            <a:spLocks noGrp="1"/>
          </p:cNvSpPr>
          <p:nvPr>
            <p:ph type="title"/>
          </p:nvPr>
        </p:nvSpPr>
        <p:spPr/>
        <p:txBody>
          <a:bodyPr/>
          <a:lstStyle/>
          <a:p>
            <a:r>
              <a:rPr lang="en-US" dirty="0"/>
              <a:t>Phase II Study of </a:t>
            </a:r>
            <a:r>
              <a:rPr lang="en-US" dirty="0" err="1"/>
              <a:t>Patritumab</a:t>
            </a:r>
            <a:r>
              <a:rPr lang="en-US" dirty="0"/>
              <a:t> Deruxtecan: Study Design</a:t>
            </a:r>
          </a:p>
        </p:txBody>
      </p:sp>
      <p:pic>
        <p:nvPicPr>
          <p:cNvPr id="4" name="Picture 2">
            <a:extLst>
              <a:ext uri="{FF2B5EF4-FFF2-40B4-BE49-F238E27FC236}">
                <a16:creationId xmlns:a16="http://schemas.microsoft.com/office/drawing/2014/main" id="{B82C229A-7C7F-575C-FF02-F17DFF5CC99B}"/>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782" t="9844" r="6909" b="11540"/>
          <a:stretch/>
        </p:blipFill>
        <p:spPr bwMode="auto">
          <a:xfrm>
            <a:off x="912285" y="1196752"/>
            <a:ext cx="10358967" cy="507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1D2508E5-F162-AD30-6F99-56EA2B1C2949}"/>
              </a:ext>
            </a:extLst>
          </p:cNvPr>
          <p:cNvSpPr txBox="1"/>
          <p:nvPr/>
        </p:nvSpPr>
        <p:spPr>
          <a:xfrm>
            <a:off x="0" y="6553989"/>
            <a:ext cx="5375920" cy="323165"/>
          </a:xfrm>
          <a:prstGeom prst="rect">
            <a:avLst/>
          </a:prstGeom>
          <a:noFill/>
        </p:spPr>
        <p:txBody>
          <a:bodyPr wrap="square" rtlCol="0">
            <a:spAutoFit/>
          </a:bodyPr>
          <a:lstStyle/>
          <a:p>
            <a:r>
              <a:rPr lang="en-US" sz="1500" b="0" dirty="0">
                <a:solidFill>
                  <a:schemeClr val="tx1"/>
                </a:solidFill>
                <a:latin typeface="+mn-lt"/>
              </a:rPr>
              <a:t>Hamilton EP et al. ASCO 2023;Abstract 1004.</a:t>
            </a:r>
          </a:p>
        </p:txBody>
      </p:sp>
    </p:spTree>
    <p:extLst>
      <p:ext uri="{BB962C8B-B14F-4D97-AF65-F5344CB8AC3E}">
        <p14:creationId xmlns:p14="http://schemas.microsoft.com/office/powerpoint/2010/main" val="3574703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C695B-3C04-C0EB-EEEC-B764DA864BB9}"/>
              </a:ext>
            </a:extLst>
          </p:cNvPr>
          <p:cNvSpPr>
            <a:spLocks noGrp="1"/>
          </p:cNvSpPr>
          <p:nvPr>
            <p:ph type="title"/>
          </p:nvPr>
        </p:nvSpPr>
        <p:spPr>
          <a:xfrm>
            <a:off x="912286" y="227013"/>
            <a:ext cx="10152266" cy="1143000"/>
          </a:xfrm>
        </p:spPr>
        <p:txBody>
          <a:bodyPr/>
          <a:lstStyle/>
          <a:p>
            <a:pPr algn="l"/>
            <a:r>
              <a:rPr lang="en-US" dirty="0"/>
              <a:t>Phase II Study of </a:t>
            </a:r>
            <a:r>
              <a:rPr lang="en-US" dirty="0" err="1"/>
              <a:t>Patritumab</a:t>
            </a:r>
            <a:r>
              <a:rPr lang="en-US" dirty="0"/>
              <a:t> Deruxtecan: Response – Investigator Assessment</a:t>
            </a:r>
          </a:p>
        </p:txBody>
      </p:sp>
      <p:pic>
        <p:nvPicPr>
          <p:cNvPr id="4" name="Picture 2">
            <a:extLst>
              <a:ext uri="{FF2B5EF4-FFF2-40B4-BE49-F238E27FC236}">
                <a16:creationId xmlns:a16="http://schemas.microsoft.com/office/drawing/2014/main" id="{DEC0D6E1-1BDF-2A6A-C44D-247357C32FD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37" t="11936" r="2688" b="10040"/>
          <a:stretch/>
        </p:blipFill>
        <p:spPr bwMode="auto">
          <a:xfrm>
            <a:off x="1265063" y="1370013"/>
            <a:ext cx="10014651"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FE7A5DF-94A8-D26C-0225-7E9946F6D78E}"/>
              </a:ext>
            </a:extLst>
          </p:cNvPr>
          <p:cNvSpPr txBox="1"/>
          <p:nvPr/>
        </p:nvSpPr>
        <p:spPr>
          <a:xfrm>
            <a:off x="0" y="6553989"/>
            <a:ext cx="5375920" cy="323165"/>
          </a:xfrm>
          <a:prstGeom prst="rect">
            <a:avLst/>
          </a:prstGeom>
          <a:noFill/>
        </p:spPr>
        <p:txBody>
          <a:bodyPr wrap="square" rtlCol="0">
            <a:spAutoFit/>
          </a:bodyPr>
          <a:lstStyle/>
          <a:p>
            <a:r>
              <a:rPr lang="en-US" sz="1500" b="0" dirty="0">
                <a:solidFill>
                  <a:schemeClr val="tx1"/>
                </a:solidFill>
                <a:latin typeface="+mn-lt"/>
              </a:rPr>
              <a:t>Hamilton EP et al. ASCO 2023;Abstract 1004.</a:t>
            </a:r>
          </a:p>
        </p:txBody>
      </p:sp>
    </p:spTree>
    <p:extLst>
      <p:ext uri="{BB962C8B-B14F-4D97-AF65-F5344CB8AC3E}">
        <p14:creationId xmlns:p14="http://schemas.microsoft.com/office/powerpoint/2010/main" val="2400485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1FD47-0591-4795-7E60-B281517F7889}"/>
              </a:ext>
            </a:extLst>
          </p:cNvPr>
          <p:cNvSpPr>
            <a:spLocks noGrp="1"/>
          </p:cNvSpPr>
          <p:nvPr>
            <p:ph type="title"/>
          </p:nvPr>
        </p:nvSpPr>
        <p:spPr/>
        <p:txBody>
          <a:bodyPr/>
          <a:lstStyle/>
          <a:p>
            <a:r>
              <a:rPr lang="en-US"/>
              <a:t>Phase II </a:t>
            </a:r>
            <a:r>
              <a:rPr lang="en-US" dirty="0"/>
              <a:t>Study of </a:t>
            </a:r>
            <a:r>
              <a:rPr lang="en-US" dirty="0" err="1"/>
              <a:t>Patritumab</a:t>
            </a:r>
            <a:r>
              <a:rPr lang="en-US" dirty="0"/>
              <a:t> Deruxtecan: Safety</a:t>
            </a:r>
          </a:p>
        </p:txBody>
      </p:sp>
      <p:pic>
        <p:nvPicPr>
          <p:cNvPr id="4" name="Picture 2">
            <a:extLst>
              <a:ext uri="{FF2B5EF4-FFF2-40B4-BE49-F238E27FC236}">
                <a16:creationId xmlns:a16="http://schemas.microsoft.com/office/drawing/2014/main" id="{64CE1875-50EA-DE95-437C-BE6FAD1A61A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626" t="11936" b="10040"/>
          <a:stretch/>
        </p:blipFill>
        <p:spPr bwMode="auto">
          <a:xfrm>
            <a:off x="794736" y="1196752"/>
            <a:ext cx="10594065"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467CA41C-5DD3-7AF6-3566-A7995FC02E19}"/>
              </a:ext>
            </a:extLst>
          </p:cNvPr>
          <p:cNvSpPr txBox="1"/>
          <p:nvPr/>
        </p:nvSpPr>
        <p:spPr>
          <a:xfrm>
            <a:off x="0" y="6553989"/>
            <a:ext cx="5375920" cy="323165"/>
          </a:xfrm>
          <a:prstGeom prst="rect">
            <a:avLst/>
          </a:prstGeom>
          <a:noFill/>
        </p:spPr>
        <p:txBody>
          <a:bodyPr wrap="square" rtlCol="0">
            <a:spAutoFit/>
          </a:bodyPr>
          <a:lstStyle/>
          <a:p>
            <a:r>
              <a:rPr lang="en-US" sz="1500" b="0" dirty="0">
                <a:solidFill>
                  <a:schemeClr val="tx1"/>
                </a:solidFill>
                <a:latin typeface="+mn-lt"/>
              </a:rPr>
              <a:t>Hamilton EP et al. ASCO 2023;Abstract 1004.</a:t>
            </a:r>
          </a:p>
        </p:txBody>
      </p:sp>
    </p:spTree>
    <p:extLst>
      <p:ext uri="{BB962C8B-B14F-4D97-AF65-F5344CB8AC3E}">
        <p14:creationId xmlns:p14="http://schemas.microsoft.com/office/powerpoint/2010/main" val="3508049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22F8C-6A13-03AF-52E0-683227C3EF13}"/>
              </a:ext>
            </a:extLst>
          </p:cNvPr>
          <p:cNvSpPr>
            <a:spLocks noGrp="1"/>
          </p:cNvSpPr>
          <p:nvPr>
            <p:ph type="title"/>
          </p:nvPr>
        </p:nvSpPr>
        <p:spPr>
          <a:xfrm>
            <a:off x="916516" y="77732"/>
            <a:ext cx="10358967" cy="1143000"/>
          </a:xfrm>
        </p:spPr>
        <p:txBody>
          <a:bodyPr/>
          <a:lstStyle/>
          <a:p>
            <a:r>
              <a:rPr lang="en-US" dirty="0"/>
              <a:t>KAN-HER2 MRD: Study Design</a:t>
            </a:r>
          </a:p>
        </p:txBody>
      </p:sp>
      <p:pic>
        <p:nvPicPr>
          <p:cNvPr id="5" name="Content Placeholder 4" descr="A diagram of a person's body&#10;&#10;Description automatically generated">
            <a:extLst>
              <a:ext uri="{FF2B5EF4-FFF2-40B4-BE49-F238E27FC236}">
                <a16:creationId xmlns:a16="http://schemas.microsoft.com/office/drawing/2014/main" id="{68255D8E-6432-C260-9277-573EEE568B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3489" y="1196752"/>
            <a:ext cx="9205022" cy="3569482"/>
          </a:xfrm>
        </p:spPr>
      </p:pic>
      <p:sp>
        <p:nvSpPr>
          <p:cNvPr id="6" name="TextBox 5">
            <a:extLst>
              <a:ext uri="{FF2B5EF4-FFF2-40B4-BE49-F238E27FC236}">
                <a16:creationId xmlns:a16="http://schemas.microsoft.com/office/drawing/2014/main" id="{4E105D4B-C5D5-1842-9D0F-948B2EEF0A92}"/>
              </a:ext>
            </a:extLst>
          </p:cNvPr>
          <p:cNvSpPr txBox="1"/>
          <p:nvPr/>
        </p:nvSpPr>
        <p:spPr>
          <a:xfrm>
            <a:off x="8198" y="6550223"/>
            <a:ext cx="5375920" cy="323165"/>
          </a:xfrm>
          <a:prstGeom prst="rect">
            <a:avLst/>
          </a:prstGeom>
          <a:noFill/>
        </p:spPr>
        <p:txBody>
          <a:bodyPr wrap="square" rtlCol="0">
            <a:spAutoFit/>
          </a:bodyPr>
          <a:lstStyle/>
          <a:p>
            <a:r>
              <a:rPr lang="en-US" sz="1500" b="0" dirty="0">
                <a:solidFill>
                  <a:schemeClr val="tx1"/>
                </a:solidFill>
                <a:latin typeface="+mn-lt"/>
              </a:rPr>
              <a:t>Elliot M et al. ASCO 2023;Abstract TPS620.</a:t>
            </a:r>
          </a:p>
        </p:txBody>
      </p:sp>
      <p:sp>
        <p:nvSpPr>
          <p:cNvPr id="7" name="TextBox 6">
            <a:extLst>
              <a:ext uri="{FF2B5EF4-FFF2-40B4-BE49-F238E27FC236}">
                <a16:creationId xmlns:a16="http://schemas.microsoft.com/office/drawing/2014/main" id="{25303365-A36A-344B-D277-751DFA30D92B}"/>
              </a:ext>
            </a:extLst>
          </p:cNvPr>
          <p:cNvSpPr txBox="1"/>
          <p:nvPr/>
        </p:nvSpPr>
        <p:spPr>
          <a:xfrm>
            <a:off x="204634" y="4622404"/>
            <a:ext cx="10358967" cy="1754326"/>
          </a:xfrm>
          <a:prstGeom prst="rect">
            <a:avLst/>
          </a:prstGeom>
          <a:noFill/>
        </p:spPr>
        <p:txBody>
          <a:bodyPr wrap="square" rtlCol="0">
            <a:spAutoFit/>
          </a:bodyPr>
          <a:lstStyle/>
          <a:p>
            <a:r>
              <a:rPr lang="en-US" sz="1200" b="0" dirty="0">
                <a:solidFill>
                  <a:schemeClr val="tx1"/>
                </a:solidFill>
                <a:latin typeface="+mn-lt"/>
              </a:rPr>
              <a:t>Primary objective: </a:t>
            </a:r>
          </a:p>
          <a:p>
            <a:r>
              <a:rPr lang="en-US" sz="1200" b="0" dirty="0">
                <a:solidFill>
                  <a:schemeClr val="tx1"/>
                </a:solidFill>
                <a:latin typeface="+mn-lt"/>
              </a:rPr>
              <a:t>Evaluate clearance of ctDNA at week 12 with the addition of neratinib to T-DM1</a:t>
            </a:r>
          </a:p>
          <a:p>
            <a:endParaRPr lang="en-US" sz="1200" b="0" dirty="0">
              <a:solidFill>
                <a:schemeClr val="tx1"/>
              </a:solidFill>
              <a:latin typeface="+mn-lt"/>
            </a:endParaRPr>
          </a:p>
          <a:p>
            <a:r>
              <a:rPr lang="en-US" sz="1200" b="0" dirty="0">
                <a:solidFill>
                  <a:schemeClr val="tx1"/>
                </a:solidFill>
                <a:latin typeface="+mn-lt"/>
              </a:rPr>
              <a:t>Secondary objectives:</a:t>
            </a:r>
          </a:p>
          <a:p>
            <a:r>
              <a:rPr lang="en-US" sz="1200" b="0" dirty="0">
                <a:solidFill>
                  <a:schemeClr val="tx1"/>
                </a:solidFill>
                <a:latin typeface="+mn-lt"/>
              </a:rPr>
              <a:t>Identify correlates of ctDNA MRD+* in the screened population </a:t>
            </a:r>
          </a:p>
          <a:p>
            <a:r>
              <a:rPr lang="en-US" sz="1200" b="0" dirty="0">
                <a:solidFill>
                  <a:schemeClr val="tx1"/>
                </a:solidFill>
                <a:latin typeface="+mn-lt"/>
              </a:rPr>
              <a:t>Characterize changes in ctDNA detected post-operatively, upon switch to T-DM1</a:t>
            </a:r>
          </a:p>
          <a:p>
            <a:r>
              <a:rPr lang="en-US" sz="1200" b="0" dirty="0">
                <a:solidFill>
                  <a:schemeClr val="tx1"/>
                </a:solidFill>
                <a:latin typeface="+mn-lt"/>
              </a:rPr>
              <a:t>Describe clinical outcomes for MRD+* patients treated with escalated strategy, including invasive disease free survival (</a:t>
            </a:r>
            <a:r>
              <a:rPr lang="en-US" sz="1200" b="0" dirty="0" err="1">
                <a:solidFill>
                  <a:schemeClr val="tx1"/>
                </a:solidFill>
                <a:latin typeface="+mn-lt"/>
              </a:rPr>
              <a:t>iDFS</a:t>
            </a:r>
            <a:r>
              <a:rPr lang="en-US" sz="1200" b="0" dirty="0">
                <a:solidFill>
                  <a:schemeClr val="tx1"/>
                </a:solidFill>
                <a:latin typeface="+mn-lt"/>
              </a:rPr>
              <a:t>)</a:t>
            </a:r>
          </a:p>
          <a:p>
            <a:r>
              <a:rPr lang="en-US" sz="1200" b="0" dirty="0">
                <a:solidFill>
                  <a:schemeClr val="tx1"/>
                </a:solidFill>
                <a:latin typeface="+mn-lt"/>
              </a:rPr>
              <a:t>Describe clinical outcomes, including, </a:t>
            </a:r>
            <a:r>
              <a:rPr lang="en-US" sz="1200" b="0" dirty="0" err="1">
                <a:solidFill>
                  <a:schemeClr val="tx1"/>
                </a:solidFill>
                <a:latin typeface="+mn-lt"/>
              </a:rPr>
              <a:t>iDFS</a:t>
            </a:r>
            <a:r>
              <a:rPr lang="en-US" sz="1200" b="0" dirty="0">
                <a:solidFill>
                  <a:schemeClr val="tx1"/>
                </a:solidFill>
                <a:latin typeface="+mn-lt"/>
              </a:rPr>
              <a:t> for non-</a:t>
            </a:r>
            <a:r>
              <a:rPr lang="en-US" sz="1200" b="0" dirty="0" err="1">
                <a:solidFill>
                  <a:schemeClr val="tx1"/>
                </a:solidFill>
                <a:latin typeface="+mn-lt"/>
              </a:rPr>
              <a:t>pCR</a:t>
            </a:r>
            <a:r>
              <a:rPr lang="en-US" sz="1200" b="0" dirty="0">
                <a:solidFill>
                  <a:schemeClr val="tx1"/>
                </a:solidFill>
                <a:latin typeface="+mn-lt"/>
              </a:rPr>
              <a:t> patients without detectable MRD+*</a:t>
            </a:r>
          </a:p>
          <a:p>
            <a:r>
              <a:rPr lang="en-US" sz="1200" b="0" dirty="0">
                <a:solidFill>
                  <a:schemeClr val="tx1"/>
                </a:solidFill>
                <a:latin typeface="+mn-lt"/>
              </a:rPr>
              <a:t>Describe the toxicities of the combination of neratinib and T-DM1 in the study population </a:t>
            </a:r>
          </a:p>
        </p:txBody>
      </p:sp>
    </p:spTree>
    <p:extLst>
      <p:ext uri="{BB962C8B-B14F-4D97-AF65-F5344CB8AC3E}">
        <p14:creationId xmlns:p14="http://schemas.microsoft.com/office/powerpoint/2010/main" val="2527349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kern="1200" dirty="0">
                <a:solidFill>
                  <a:schemeClr val="tx1"/>
                </a:solidFill>
                <a:latin typeface="Arial" charset="0"/>
                <a:ea typeface="+mn-ea"/>
                <a:cs typeface="+mn-cs"/>
              </a:rPr>
              <a:t>An Age-Specific Pooled Analysis of Trastuzumab Deruxtecan (T-DXd) in Patients With HER2-Positive Metastatic Breast Cancer (mBC) From DESTINY-Breast01, -02, and -03</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297"/>
          <a:stretch/>
        </p:blipFill>
        <p:spPr bwMode="auto">
          <a:xfrm>
            <a:off x="659396" y="404664"/>
            <a:ext cx="10873208" cy="554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913D124-AB26-B930-FA14-4F1D46D9504E}"/>
              </a:ext>
            </a:extLst>
          </p:cNvPr>
          <p:cNvSpPr txBox="1"/>
          <p:nvPr/>
        </p:nvSpPr>
        <p:spPr>
          <a:xfrm>
            <a:off x="8198" y="6550223"/>
            <a:ext cx="5375920" cy="323165"/>
          </a:xfrm>
          <a:prstGeom prst="rect">
            <a:avLst/>
          </a:prstGeom>
          <a:noFill/>
        </p:spPr>
        <p:txBody>
          <a:bodyPr wrap="square" rtlCol="0">
            <a:spAutoFit/>
          </a:bodyPr>
          <a:lstStyle/>
          <a:p>
            <a:r>
              <a:rPr lang="en-US" sz="1500" b="0" dirty="0" err="1">
                <a:solidFill>
                  <a:schemeClr val="tx1"/>
                </a:solidFill>
                <a:latin typeface="+mn-lt"/>
              </a:rPr>
              <a:t>Krop</a:t>
            </a:r>
            <a:r>
              <a:rPr lang="en-US" sz="1500" b="0" dirty="0">
                <a:solidFill>
                  <a:schemeClr val="tx1"/>
                </a:solidFill>
                <a:latin typeface="+mn-lt"/>
              </a:rPr>
              <a:t> I et al. ASCO 2023;Abstract 1006.</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4E34C3B-F4BF-CC3B-B70A-6C64B644C28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036" b="8470"/>
          <a:stretch/>
        </p:blipFill>
        <p:spPr bwMode="auto">
          <a:xfrm>
            <a:off x="892431" y="1248951"/>
            <a:ext cx="10407136"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a:extLst>
              <a:ext uri="{FF2B5EF4-FFF2-40B4-BE49-F238E27FC236}">
                <a16:creationId xmlns:a16="http://schemas.microsoft.com/office/drawing/2014/main" id="{0A5CCBBB-AABE-160E-1E15-2623339C3F42}"/>
              </a:ext>
            </a:extLst>
          </p:cNvPr>
          <p:cNvSpPr>
            <a:spLocks noGrp="1"/>
          </p:cNvSpPr>
          <p:nvPr>
            <p:ph type="title"/>
          </p:nvPr>
        </p:nvSpPr>
        <p:spPr>
          <a:xfrm>
            <a:off x="916516" y="77732"/>
            <a:ext cx="10358967" cy="1143000"/>
          </a:xfrm>
        </p:spPr>
        <p:txBody>
          <a:bodyPr/>
          <a:lstStyle/>
          <a:p>
            <a:r>
              <a:rPr lang="en-US" dirty="0"/>
              <a:t>Age-Specific Analysis of DESTINY-Breast01/02/03: Study Design</a:t>
            </a:r>
          </a:p>
        </p:txBody>
      </p:sp>
      <p:sp>
        <p:nvSpPr>
          <p:cNvPr id="6" name="TextBox 5">
            <a:extLst>
              <a:ext uri="{FF2B5EF4-FFF2-40B4-BE49-F238E27FC236}">
                <a16:creationId xmlns:a16="http://schemas.microsoft.com/office/drawing/2014/main" id="{898A56A5-7616-C207-37F1-A33581DC93B5}"/>
              </a:ext>
            </a:extLst>
          </p:cNvPr>
          <p:cNvSpPr txBox="1"/>
          <p:nvPr/>
        </p:nvSpPr>
        <p:spPr>
          <a:xfrm>
            <a:off x="8198" y="6550223"/>
            <a:ext cx="5375920" cy="323165"/>
          </a:xfrm>
          <a:prstGeom prst="rect">
            <a:avLst/>
          </a:prstGeom>
          <a:noFill/>
        </p:spPr>
        <p:txBody>
          <a:bodyPr wrap="square" rtlCol="0">
            <a:spAutoFit/>
          </a:bodyPr>
          <a:lstStyle/>
          <a:p>
            <a:r>
              <a:rPr lang="en-US" sz="1500" b="0" dirty="0" err="1">
                <a:solidFill>
                  <a:schemeClr val="tx1"/>
                </a:solidFill>
                <a:latin typeface="+mn-lt"/>
              </a:rPr>
              <a:t>Krop</a:t>
            </a:r>
            <a:r>
              <a:rPr lang="en-US" sz="1500" b="0" dirty="0">
                <a:solidFill>
                  <a:schemeClr val="tx1"/>
                </a:solidFill>
                <a:latin typeface="+mn-lt"/>
              </a:rPr>
              <a:t> I et al. ASCO 2023;Abstract 1006.</a:t>
            </a:r>
          </a:p>
        </p:txBody>
      </p:sp>
    </p:spTree>
    <p:extLst>
      <p:ext uri="{BB962C8B-B14F-4D97-AF65-F5344CB8AC3E}">
        <p14:creationId xmlns:p14="http://schemas.microsoft.com/office/powerpoint/2010/main" val="1396453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0" ma:contentTypeDescription="Create a new document." ma:contentTypeScope="" ma:versionID="42313d248ba35013c6f23fcedd0391f9">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9822f659af8aa18c39dc480cf07ae51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212308-0924-47C0-A9B2-8ECAA763574F}"/>
</file>

<file path=customXml/itemProps2.xml><?xml version="1.0" encoding="utf-8"?>
<ds:datastoreItem xmlns:ds="http://schemas.openxmlformats.org/officeDocument/2006/customXml" ds:itemID="{D8A8F814-63D9-4A60-B9CF-563355846F1C}"/>
</file>

<file path=docProps/app.xml><?xml version="1.0" encoding="utf-8"?>
<Properties xmlns="http://schemas.openxmlformats.org/officeDocument/2006/extended-properties" xmlns:vt="http://schemas.openxmlformats.org/officeDocument/2006/docPropsVTypes">
  <TotalTime>25828</TotalTime>
  <Words>1637</Words>
  <Application>Microsoft Macintosh PowerPoint</Application>
  <PresentationFormat>Widescreen</PresentationFormat>
  <Paragraphs>155</Paragraphs>
  <Slides>65</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Calibri</vt:lpstr>
      <vt:lpstr>Symbol</vt:lpstr>
      <vt:lpstr>Times New Roman</vt:lpstr>
      <vt:lpstr>Wingdings</vt:lpstr>
      <vt:lpstr>3_Default Design</vt:lpstr>
      <vt:lpstr>Oncology Today with Dr Neil Love  Key Presentations from the 2023 ASCO Annual Meeting — Breast Cancer Issue</vt:lpstr>
      <vt:lpstr>PowerPoint Presentation</vt:lpstr>
      <vt:lpstr>Slide 4</vt:lpstr>
      <vt:lpstr>PHERGain: Primary Endpoints </vt:lpstr>
      <vt:lpstr>PHERGain: Safety Analysis – TEAEs Occurring in More Than 20% of Patients </vt:lpstr>
      <vt:lpstr>A Phase II Single-Arm, Open-Label Trial of  T-DM1 (Ado-Trastuzumab Emtansine) and Neratinib for HER2-Positive Breast Cancer with Molecular Residual Disease (KAN-HER2 MRD)</vt:lpstr>
      <vt:lpstr>KAN-HER2 MRD: Study Design</vt:lpstr>
      <vt:lpstr>An Age-Specific Pooled Analysis of Trastuzumab Deruxtecan (T-DXd) in Patients With HER2-Positive Metastatic Breast Cancer (mBC) From DESTINY-Breast01, -02, and -03</vt:lpstr>
      <vt:lpstr>Age-Specific Analysis of DESTINY-Breast01/02/03: Study Design</vt:lpstr>
      <vt:lpstr>DESTINY-Breast01/02/03: Descriptive Efficacy According to Age for T-DXd</vt:lpstr>
      <vt:lpstr>DESTINY-Breast01/02/03: Confirmed ORR by BICR with T-DXd</vt:lpstr>
      <vt:lpstr>DESTINY-Breast01/02/03: Adjudicated Drug-Related ILD/Pneumonitis </vt:lpstr>
      <vt:lpstr>ECOG-ACRIN E2197: Comparison of HER2 Gene Expression by RT-PCR Across All HER2 Immunohistochemistry Groups with Recurrence Analysis</vt:lpstr>
      <vt:lpstr>ECOG-ACRIN E2197: Results </vt:lpstr>
      <vt:lpstr>PowerPoint Presentation</vt:lpstr>
      <vt:lpstr>Racial/Ethnic Differences in 21-Gene Recurrence Score® and Survival Among Patients with ER-Positive Breast Cancer: Methods </vt:lpstr>
      <vt:lpstr>Racial/Ethnic Differences in 21-Gene Recurrence Score and Survival Among Patients with ER-Positive Breast Cancer: Results</vt:lpstr>
      <vt:lpstr>Racial/Ethnic Differences in 21-Gene Recurrence Score and Survival Among Patients with ER-Positive Breast Cancer: Overall Mortality</vt:lpstr>
      <vt:lpstr>PowerPoint Presentation</vt:lpstr>
      <vt:lpstr>Randomized Trials of Ovarian Ablation/Suppression </vt:lpstr>
      <vt:lpstr>Ovarian Ablation/Suppression versus Not: Mortality — No Chemotherapy or Premenopausal After</vt:lpstr>
      <vt:lpstr>Ovarian Ablation/Suppression versus Not: Recurrence by Tamoxifen Use — No Chemotherapy or Premenopausal After</vt:lpstr>
      <vt:lpstr>PowerPoint Presentation</vt:lpstr>
      <vt:lpstr>monarchE: Study Design and Age Subgroup Analyses</vt:lpstr>
      <vt:lpstr>monarchE: Older Patients Derived Similar Abemaciclib Benefit to ITT Population </vt:lpstr>
      <vt:lpstr>monarchE: Abemaciclib Benefit Is Maintained When Dose Modifications Are Undertaken to Manage Adverse Events</vt:lpstr>
      <vt:lpstr>PowerPoint Presentation</vt:lpstr>
      <vt:lpstr>NATALEE: Study Design – Unique Features</vt:lpstr>
      <vt:lpstr>NATALEE: Consistent Improvement in DDFS with Ribociclib</vt:lpstr>
      <vt:lpstr>NATALEE: Trend for Improved OS with Ribociclib </vt:lpstr>
      <vt:lpstr>NATALEE: Favorable Safety Profile with 400 mg versus 600 mg  of Ribociclib</vt:lpstr>
      <vt:lpstr>PowerPoint Presentation</vt:lpstr>
      <vt:lpstr>PENELOPE-B: Background</vt:lpstr>
      <vt:lpstr>PENELOPE-B: Results – Baseline ctDNA Detection</vt:lpstr>
      <vt:lpstr>PENELOPE-B: Results – ctDNA Dynamics </vt:lpstr>
      <vt:lpstr>Outcomes with First-Line (1L) Ribociclib (RIB) + Endocrine Therapy (ET) vs Physician’s Choice Combination Chemotherapy (Combo CT) by Age in Pre/Perimenopausal Patients (pts) with Aggressive HR+/HER2− Advanced Breast Cancer (ABC): A Subgroup Analysis of the RIGHT Choice Trial</vt:lpstr>
      <vt:lpstr>RIGHT Choice: Progression-Free Survival (PFS) by Age</vt:lpstr>
      <vt:lpstr>RIGHT Choice: Adverse Events (AEs) in ≥20% Irrespective of Causality in Either Treatment Arm in Both Age Groups </vt:lpstr>
      <vt:lpstr>PowerPoint Presentation</vt:lpstr>
      <vt:lpstr>SONIA: Trial Design</vt:lpstr>
      <vt:lpstr>SONIA: PFS2</vt:lpstr>
      <vt:lpstr>SONIA: Overall Survival</vt:lpstr>
      <vt:lpstr>SONIA: Safety Summary</vt:lpstr>
      <vt:lpstr>PowerPoint Presentation</vt:lpstr>
      <vt:lpstr>PALMIRA: Study Design </vt:lpstr>
      <vt:lpstr>PALMIRA: Investigator-Assessed PFS (ITT Population)</vt:lpstr>
      <vt:lpstr>PALMIRA: Overall Survival (ITT Population)</vt:lpstr>
      <vt:lpstr>PALMIRA: TEAEs by Maximum Severity Affecting at Least 10% or of Grade 4-5 (Safety Analysis)</vt:lpstr>
      <vt:lpstr>Alpelisib + Endocrine Therapy in Patients with PIK3CA-Mutated, Hormone Receptor-Positive, Human Epidermal Growth Factor Receptor 2-Negative, Advanced Breast Cancer: Analysis of All 3 Cohorts of the BYLieve Study</vt:lpstr>
      <vt:lpstr>BYLieve: Study Design </vt:lpstr>
      <vt:lpstr>BYLieve: PFS and OS by Investigator </vt:lpstr>
      <vt:lpstr>BYLieve: Overview of AEs and AEs (≥20% in Any Grade Any Cohort) by Preferred Term (Safety Set)</vt:lpstr>
      <vt:lpstr>PowerPoint Presentation</vt:lpstr>
      <vt:lpstr>TROPiCS-02: A Phase III Study of Sacituzumab Govitecan for Patients with HR-Positive, HER2-Negative mBC</vt:lpstr>
      <vt:lpstr>TROPiCS-02: PFS</vt:lpstr>
      <vt:lpstr>TROPiCS-02: Overall Survival</vt:lpstr>
      <vt:lpstr>TROPiCS-02: Overall Survival by TROP2 Expression Level</vt:lpstr>
      <vt:lpstr>TROPiCS-02: Overall Survival by HER2 IHC Status</vt:lpstr>
      <vt:lpstr>Trop-2 mRNA Expression and Association with Clinical Outcomes with Sacituzumab Govitecan (SG) in Patients with HR+/HER2– Metastatic Breast Cancer (mBC): Biomarker Results from the Phase 3 TROPiCS-02 Study</vt:lpstr>
      <vt:lpstr>TROPiCS-02: PFS and OS by TACSTD2 mRNA Expression  </vt:lpstr>
      <vt:lpstr>TROPiCS-02: PFS and OS by TROP2 and HER2 IHC Subgroup  </vt:lpstr>
      <vt:lpstr>PowerPoint Presentation</vt:lpstr>
      <vt:lpstr>Phase II Study of Patritumab Deruxtecan: Study Design</vt:lpstr>
      <vt:lpstr>Phase II Study of Patritumab Deruxtecan: Response – Investigator Assessment</vt:lpstr>
      <vt:lpstr>Phase II Study of Patritumab Deruxtecan: Safety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1876</cp:revision>
  <cp:lastPrinted>2020-12-08T02:40:56Z</cp:lastPrinted>
  <dcterms:created xsi:type="dcterms:W3CDTF">2020-11-13T19:02:13Z</dcterms:created>
  <dcterms:modified xsi:type="dcterms:W3CDTF">2023-07-25T17:31:15Z</dcterms:modified>
</cp:coreProperties>
</file>