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charts/chart1.xml" ContentType="application/vnd.openxmlformats-officedocument.drawingml.char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5"/>
    <p:sldMasterId id="2147493680" r:id="rId6"/>
    <p:sldMasterId id="2147493700" r:id="rId7"/>
  </p:sldMasterIdLst>
  <p:notesMasterIdLst>
    <p:notesMasterId r:id="rId63"/>
  </p:notesMasterIdLst>
  <p:handoutMasterIdLst>
    <p:handoutMasterId r:id="rId64"/>
  </p:handoutMasterIdLst>
  <p:sldIdLst>
    <p:sldId id="256" r:id="rId8"/>
    <p:sldId id="2147471016" r:id="rId9"/>
    <p:sldId id="2147471017" r:id="rId10"/>
    <p:sldId id="2145706300" r:id="rId11"/>
    <p:sldId id="2145706301" r:id="rId12"/>
    <p:sldId id="2145706106" r:id="rId13"/>
    <p:sldId id="2145706302" r:id="rId14"/>
    <p:sldId id="2145706303" r:id="rId15"/>
    <p:sldId id="2145706305" r:id="rId16"/>
    <p:sldId id="2145706286" r:id="rId17"/>
    <p:sldId id="2145706240" r:id="rId18"/>
    <p:sldId id="2145706113" r:id="rId19"/>
    <p:sldId id="2145706287" r:id="rId20"/>
    <p:sldId id="2135245369" r:id="rId21"/>
    <p:sldId id="2135245370" r:id="rId22"/>
    <p:sldId id="2147470219" r:id="rId23"/>
    <p:sldId id="4102" r:id="rId24"/>
    <p:sldId id="302" r:id="rId25"/>
    <p:sldId id="312" r:id="rId26"/>
    <p:sldId id="7015" r:id="rId27"/>
    <p:sldId id="467" r:id="rId28"/>
    <p:sldId id="468" r:id="rId29"/>
    <p:sldId id="2147471018" r:id="rId30"/>
    <p:sldId id="2147471019" r:id="rId31"/>
    <p:sldId id="466" r:id="rId32"/>
    <p:sldId id="2147471458" r:id="rId33"/>
    <p:sldId id="2147471020" r:id="rId34"/>
    <p:sldId id="2147471021" r:id="rId35"/>
    <p:sldId id="2147471459" r:id="rId36"/>
    <p:sldId id="2147471023" r:id="rId37"/>
    <p:sldId id="258" r:id="rId38"/>
    <p:sldId id="13992" r:id="rId39"/>
    <p:sldId id="13993" r:id="rId40"/>
    <p:sldId id="263" r:id="rId41"/>
    <p:sldId id="264" r:id="rId42"/>
    <p:sldId id="13994" r:id="rId43"/>
    <p:sldId id="265" r:id="rId44"/>
    <p:sldId id="13998" r:id="rId45"/>
    <p:sldId id="262" r:id="rId46"/>
    <p:sldId id="259" r:id="rId47"/>
    <p:sldId id="13995" r:id="rId48"/>
    <p:sldId id="13996" r:id="rId49"/>
    <p:sldId id="13997" r:id="rId50"/>
    <p:sldId id="266" r:id="rId51"/>
    <p:sldId id="267" r:id="rId52"/>
    <p:sldId id="13999" r:id="rId53"/>
    <p:sldId id="14000" r:id="rId54"/>
    <p:sldId id="14001" r:id="rId55"/>
    <p:sldId id="14002" r:id="rId56"/>
    <p:sldId id="268" r:id="rId57"/>
    <p:sldId id="270" r:id="rId58"/>
    <p:sldId id="271" r:id="rId59"/>
    <p:sldId id="272" r:id="rId60"/>
    <p:sldId id="269" r:id="rId61"/>
    <p:sldId id="297" r:id="rId62"/>
  </p:sldIdLst>
  <p:sldSz cx="12192000" cy="6858000"/>
  <p:notesSz cx="6858000" cy="9144000"/>
  <p:defaultTextStyle>
    <a:defPPr>
      <a:defRPr lang="en-US"/>
    </a:defPPr>
    <a:lvl1pPr algn="l" defTabSz="609585"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609585" algn="l" defTabSz="609585"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1219170" algn="l" defTabSz="609585"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828754" algn="l" defTabSz="609585"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2438339" algn="l" defTabSz="609585"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3047924" algn="l" defTabSz="121917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3657509" algn="l" defTabSz="121917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4267093" algn="l" defTabSz="121917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4876678" algn="l" defTabSz="121917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5663" userDrawn="1">
          <p15:clr>
            <a:srgbClr val="A4A3A4"/>
          </p15:clr>
        </p15:guide>
        <p15:guide id="2" pos="380" userDrawn="1">
          <p15:clr>
            <a:srgbClr val="A4A3A4"/>
          </p15:clr>
        </p15:guide>
        <p15:guide id="4" pos="7300" userDrawn="1">
          <p15:clr>
            <a:srgbClr val="A4A3A4"/>
          </p15:clr>
        </p15:guide>
        <p15:guide id="5" pos="3840" userDrawn="1">
          <p15:clr>
            <a:srgbClr val="A4A3A4"/>
          </p15:clr>
        </p15:guide>
        <p15:guide id="6" orient="horz" pos="1767" userDrawn="1">
          <p15:clr>
            <a:srgbClr val="A4A3A4"/>
          </p15:clr>
        </p15:guide>
        <p15:guide id="7" orient="horz" pos="4943" userDrawn="1">
          <p15:clr>
            <a:srgbClr val="A4A3A4"/>
          </p15:clr>
        </p15:guide>
        <p15:guide id="8" orient="horz" pos="104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5760"/>
    <a:srgbClr val="DBD0BE"/>
    <a:srgbClr val="846A60"/>
    <a:srgbClr val="D2B6CC"/>
    <a:srgbClr val="E2E0E1"/>
    <a:srgbClr val="4E9985"/>
    <a:srgbClr val="4C5B82"/>
    <a:srgbClr val="9C4997"/>
    <a:srgbClr val="796A64"/>
    <a:srgbClr val="3BCE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301B821-A1FF-4177-AEE7-76D212191A09}">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304" autoAdjust="0"/>
    <p:restoredTop sz="95559" autoAdjust="0"/>
  </p:normalViewPr>
  <p:slideViewPr>
    <p:cSldViewPr snapToGrid="0">
      <p:cViewPr varScale="1">
        <p:scale>
          <a:sx n="98" d="100"/>
          <a:sy n="98" d="100"/>
        </p:scale>
        <p:origin x="200" y="472"/>
      </p:cViewPr>
      <p:guideLst>
        <p:guide orient="horz" pos="5663"/>
        <p:guide pos="380"/>
        <p:guide pos="7300"/>
        <p:guide pos="3840"/>
        <p:guide orient="horz" pos="1767"/>
        <p:guide orient="horz" pos="4943"/>
        <p:guide orient="horz" pos="1041"/>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viewProps" Target="viewProps.xml"/><Relationship Id="rId5" Type="http://schemas.openxmlformats.org/officeDocument/2006/relationships/slideMaster" Target="slideMasters/slideMaster1.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handoutMaster" Target="handoutMasters/handoutMaster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theme" Target="theme/theme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6"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9193121221838223E-2"/>
          <c:y val="2.7529831700243746E-2"/>
          <c:w val="0.91096519043716817"/>
          <c:h val="0.83851189245621593"/>
        </c:manualLayout>
      </c:layout>
      <c:scatterChart>
        <c:scatterStyle val="lineMarker"/>
        <c:varyColors val="0"/>
        <c:ser>
          <c:idx val="1"/>
          <c:order val="0"/>
          <c:spPr>
            <a:ln w="21112">
              <a:noFill/>
            </a:ln>
          </c:spPr>
          <c:marker>
            <c:symbol val="circle"/>
            <c:size val="7"/>
            <c:spPr>
              <a:solidFill>
                <a:schemeClr val="accent6"/>
              </a:solidFill>
              <a:ln>
                <a:noFill/>
              </a:ln>
            </c:spPr>
          </c:marker>
          <c:dPt>
            <c:idx val="1"/>
            <c:bubble3D val="0"/>
            <c:extLst>
              <c:ext xmlns:c16="http://schemas.microsoft.com/office/drawing/2014/chart" uri="{C3380CC4-5D6E-409C-BE32-E72D297353CC}">
                <c16:uniqueId val="{00000000-425A-4B6A-9D63-79D6B8981B1B}"/>
              </c:ext>
            </c:extLst>
          </c:dPt>
          <c:dPt>
            <c:idx val="3"/>
            <c:bubble3D val="0"/>
            <c:extLst>
              <c:ext xmlns:c16="http://schemas.microsoft.com/office/drawing/2014/chart" uri="{C3380CC4-5D6E-409C-BE32-E72D297353CC}">
                <c16:uniqueId val="{00000001-425A-4B6A-9D63-79D6B8981B1B}"/>
              </c:ext>
            </c:extLst>
          </c:dPt>
          <c:dPt>
            <c:idx val="4"/>
            <c:bubble3D val="0"/>
            <c:extLst>
              <c:ext xmlns:c16="http://schemas.microsoft.com/office/drawing/2014/chart" uri="{C3380CC4-5D6E-409C-BE32-E72D297353CC}">
                <c16:uniqueId val="{00000002-425A-4B6A-9D63-79D6B8981B1B}"/>
              </c:ext>
            </c:extLst>
          </c:dPt>
          <c:dPt>
            <c:idx val="6"/>
            <c:bubble3D val="0"/>
            <c:extLst>
              <c:ext xmlns:c16="http://schemas.microsoft.com/office/drawing/2014/chart" uri="{C3380CC4-5D6E-409C-BE32-E72D297353CC}">
                <c16:uniqueId val="{00000003-425A-4B6A-9D63-79D6B8981B1B}"/>
              </c:ext>
            </c:extLst>
          </c:dPt>
          <c:dPt>
            <c:idx val="7"/>
            <c:bubble3D val="0"/>
            <c:extLst>
              <c:ext xmlns:c16="http://schemas.microsoft.com/office/drawing/2014/chart" uri="{C3380CC4-5D6E-409C-BE32-E72D297353CC}">
                <c16:uniqueId val="{00000004-425A-4B6A-9D63-79D6B8981B1B}"/>
              </c:ext>
            </c:extLst>
          </c:dPt>
          <c:dPt>
            <c:idx val="8"/>
            <c:bubble3D val="0"/>
            <c:extLst>
              <c:ext xmlns:c16="http://schemas.microsoft.com/office/drawing/2014/chart" uri="{C3380CC4-5D6E-409C-BE32-E72D297353CC}">
                <c16:uniqueId val="{00000005-425A-4B6A-9D63-79D6B8981B1B}"/>
              </c:ext>
            </c:extLst>
          </c:dPt>
          <c:dPt>
            <c:idx val="10"/>
            <c:bubble3D val="0"/>
            <c:extLst>
              <c:ext xmlns:c16="http://schemas.microsoft.com/office/drawing/2014/chart" uri="{C3380CC4-5D6E-409C-BE32-E72D297353CC}">
                <c16:uniqueId val="{00000006-425A-4B6A-9D63-79D6B8981B1B}"/>
              </c:ext>
            </c:extLst>
          </c:dPt>
          <c:errBars>
            <c:errDir val="x"/>
            <c:errBarType val="both"/>
            <c:errValType val="cust"/>
            <c:noEndCap val="0"/>
            <c:plus>
              <c:numRef>
                <c:f>'Forest plot'!$G$3:$G$18</c:f>
                <c:numCache>
                  <c:formatCode>General</c:formatCode>
                  <c:ptCount val="16"/>
                  <c:pt idx="1">
                    <c:v>9.0000000000000024E-2</c:v>
                  </c:pt>
                  <c:pt idx="2">
                    <c:v>0.10999999999999999</c:v>
                  </c:pt>
                  <c:pt idx="3">
                    <c:v>0.26</c:v>
                  </c:pt>
                  <c:pt idx="4">
                    <c:v>0.14999999999999997</c:v>
                  </c:pt>
                  <c:pt idx="5">
                    <c:v>0.14000000000000001</c:v>
                  </c:pt>
                  <c:pt idx="6">
                    <c:v>0.10999999999999999</c:v>
                  </c:pt>
                  <c:pt idx="7">
                    <c:v>0.22999999999999998</c:v>
                  </c:pt>
                  <c:pt idx="8">
                    <c:v>0.10000000000000003</c:v>
                  </c:pt>
                  <c:pt idx="9">
                    <c:v>0.25</c:v>
                  </c:pt>
                  <c:pt idx="10">
                    <c:v>0.26</c:v>
                  </c:pt>
                  <c:pt idx="11">
                    <c:v>9.9999999999999978E-2</c:v>
                  </c:pt>
                  <c:pt idx="12">
                    <c:v>0.14000000000000001</c:v>
                  </c:pt>
                  <c:pt idx="13">
                    <c:v>0.15999999999999998</c:v>
                  </c:pt>
                  <c:pt idx="14">
                    <c:v>0.14000000000000001</c:v>
                  </c:pt>
                  <c:pt idx="15">
                    <c:v>0.16000000000000003</c:v>
                  </c:pt>
                </c:numCache>
              </c:numRef>
            </c:plus>
            <c:minus>
              <c:numRef>
                <c:f>'Forest plot'!$F$3:$F$18</c:f>
                <c:numCache>
                  <c:formatCode>General</c:formatCode>
                  <c:ptCount val="16"/>
                  <c:pt idx="1">
                    <c:v>7.999999999999996E-2</c:v>
                  </c:pt>
                  <c:pt idx="2">
                    <c:v>8.0000000000000016E-2</c:v>
                  </c:pt>
                  <c:pt idx="3">
                    <c:v>0.16</c:v>
                  </c:pt>
                  <c:pt idx="4">
                    <c:v>0.10999999999999999</c:v>
                  </c:pt>
                  <c:pt idx="5">
                    <c:v>0.09</c:v>
                  </c:pt>
                  <c:pt idx="6">
                    <c:v>9.0000000000000024E-2</c:v>
                  </c:pt>
                  <c:pt idx="7">
                    <c:v>0.13999999999999999</c:v>
                  </c:pt>
                  <c:pt idx="8">
                    <c:v>7.999999999999996E-2</c:v>
                  </c:pt>
                  <c:pt idx="9">
                    <c:v>0.16</c:v>
                  </c:pt>
                  <c:pt idx="10">
                    <c:v>0.14999999999999997</c:v>
                  </c:pt>
                  <c:pt idx="11">
                    <c:v>9.0000000000000024E-2</c:v>
                  </c:pt>
                  <c:pt idx="12">
                    <c:v>8.9999999999999969E-2</c:v>
                  </c:pt>
                  <c:pt idx="13">
                    <c:v>0.12</c:v>
                  </c:pt>
                  <c:pt idx="14">
                    <c:v>8.9999999999999969E-2</c:v>
                  </c:pt>
                  <c:pt idx="15">
                    <c:v>0.10999999999999999</c:v>
                  </c:pt>
                </c:numCache>
              </c:numRef>
            </c:minus>
            <c:spPr>
              <a:ln w="12700"/>
            </c:spPr>
          </c:errBars>
          <c:xVal>
            <c:numRef>
              <c:f>'Forest plot'!$C$3:$C$18</c:f>
              <c:numCache>
                <c:formatCode>General</c:formatCode>
                <c:ptCount val="16"/>
                <c:pt idx="1">
                  <c:v>0.36</c:v>
                </c:pt>
                <c:pt idx="2">
                  <c:v>0.37</c:v>
                </c:pt>
                <c:pt idx="3">
                  <c:v>0.39</c:v>
                </c:pt>
                <c:pt idx="4">
                  <c:v>0.42</c:v>
                </c:pt>
                <c:pt idx="5">
                  <c:v>0.31</c:v>
                </c:pt>
                <c:pt idx="6">
                  <c:v>0.38</c:v>
                </c:pt>
                <c:pt idx="7">
                  <c:v>0.37</c:v>
                </c:pt>
                <c:pt idx="8">
                  <c:v>0.36</c:v>
                </c:pt>
                <c:pt idx="9">
                  <c:v>0.39</c:v>
                </c:pt>
                <c:pt idx="10">
                  <c:v>0.35</c:v>
                </c:pt>
                <c:pt idx="11">
                  <c:v>0.38</c:v>
                </c:pt>
                <c:pt idx="12">
                  <c:v>0.35</c:v>
                </c:pt>
                <c:pt idx="13">
                  <c:v>0.41</c:v>
                </c:pt>
                <c:pt idx="14">
                  <c:v>0.36</c:v>
                </c:pt>
                <c:pt idx="15">
                  <c:v>0.37</c:v>
                </c:pt>
              </c:numCache>
            </c:numRef>
          </c:xVal>
          <c:yVal>
            <c:numRef>
              <c:f>'Forest plot'!$B$3:$B$18</c:f>
              <c:numCache>
                <c:formatCode>General</c:formatCode>
                <c:ptCount val="16"/>
                <c:pt idx="0">
                  <c:v>16</c:v>
                </c:pt>
                <c:pt idx="1">
                  <c:v>15</c:v>
                </c:pt>
                <c:pt idx="2">
                  <c:v>14</c:v>
                </c:pt>
                <c:pt idx="3">
                  <c:v>13</c:v>
                </c:pt>
                <c:pt idx="4">
                  <c:v>12</c:v>
                </c:pt>
                <c:pt idx="5">
                  <c:v>11</c:v>
                </c:pt>
                <c:pt idx="6">
                  <c:v>10</c:v>
                </c:pt>
                <c:pt idx="7">
                  <c:v>9</c:v>
                </c:pt>
                <c:pt idx="8">
                  <c:v>8</c:v>
                </c:pt>
                <c:pt idx="9">
                  <c:v>7</c:v>
                </c:pt>
                <c:pt idx="10">
                  <c:v>6</c:v>
                </c:pt>
                <c:pt idx="11">
                  <c:v>5</c:v>
                </c:pt>
                <c:pt idx="12">
                  <c:v>4</c:v>
                </c:pt>
                <c:pt idx="13">
                  <c:v>3</c:v>
                </c:pt>
                <c:pt idx="14">
                  <c:v>2</c:v>
                </c:pt>
                <c:pt idx="15">
                  <c:v>1</c:v>
                </c:pt>
              </c:numCache>
            </c:numRef>
          </c:yVal>
          <c:smooth val="0"/>
          <c:extLst>
            <c:ext xmlns:c16="http://schemas.microsoft.com/office/drawing/2014/chart" uri="{C3380CC4-5D6E-409C-BE32-E72D297353CC}">
              <c16:uniqueId val="{00000007-425A-4B6A-9D63-79D6B8981B1B}"/>
            </c:ext>
          </c:extLst>
        </c:ser>
        <c:dLbls>
          <c:showLegendKey val="0"/>
          <c:showVal val="0"/>
          <c:showCatName val="0"/>
          <c:showSerName val="0"/>
          <c:showPercent val="0"/>
          <c:showBubbleSize val="0"/>
        </c:dLbls>
        <c:axId val="297764176"/>
        <c:axId val="297764568"/>
      </c:scatterChart>
      <c:valAx>
        <c:axId val="297764176"/>
        <c:scaling>
          <c:logBase val="10"/>
          <c:orientation val="minMax"/>
          <c:max val="10"/>
          <c:min val="0.1"/>
        </c:scaling>
        <c:delete val="0"/>
        <c:axPos val="b"/>
        <c:numFmt formatCode="General" sourceLinked="1"/>
        <c:majorTickMark val="out"/>
        <c:minorTickMark val="none"/>
        <c:tickLblPos val="nextTo"/>
        <c:spPr>
          <a:ln w="9525">
            <a:solidFill>
              <a:schemeClr val="tx1"/>
            </a:solidFill>
          </a:ln>
        </c:spPr>
        <c:txPr>
          <a:bodyPr rot="0" vert="horz"/>
          <a:lstStyle/>
          <a:p>
            <a:pPr>
              <a:defRPr sz="1100" b="0" i="0" u="none" strike="noStrike" baseline="0">
                <a:solidFill>
                  <a:schemeClr val="tx1"/>
                </a:solidFill>
                <a:latin typeface="+mj-lt"/>
                <a:ea typeface="Arial"/>
                <a:cs typeface="Arial"/>
              </a:defRPr>
            </a:pPr>
            <a:endParaRPr lang="en-US"/>
          </a:p>
        </c:txPr>
        <c:crossAx val="297764568"/>
        <c:crossesAt val="0"/>
        <c:crossBetween val="midCat"/>
        <c:majorUnit val="0.5"/>
      </c:valAx>
      <c:valAx>
        <c:axId val="297764568"/>
        <c:scaling>
          <c:orientation val="minMax"/>
          <c:max val="16"/>
          <c:min val="0"/>
        </c:scaling>
        <c:delete val="0"/>
        <c:axPos val="l"/>
        <c:numFmt formatCode="General" sourceLinked="1"/>
        <c:majorTickMark val="none"/>
        <c:minorTickMark val="none"/>
        <c:tickLblPos val="none"/>
        <c:spPr>
          <a:ln w="9525">
            <a:solidFill>
              <a:srgbClr val="223341"/>
            </a:solidFill>
            <a:prstDash val="dash"/>
          </a:ln>
        </c:spPr>
        <c:crossAx val="297764176"/>
        <c:crossesAt val="1"/>
        <c:crossBetween val="midCat"/>
        <c:majorUnit val="1"/>
      </c:valAx>
      <c:spPr>
        <a:noFill/>
        <a:ln w="18951">
          <a:noFill/>
        </a:ln>
      </c:spPr>
    </c:plotArea>
    <c:plotVisOnly val="1"/>
    <c:dispBlanksAs val="gap"/>
    <c:showDLblsOverMax val="0"/>
  </c:chart>
  <c:spPr>
    <a:noFill/>
    <a:ln>
      <a:noFill/>
    </a:ln>
  </c:spPr>
  <c:txPr>
    <a:bodyPr/>
    <a:lstStyle/>
    <a:p>
      <a:pPr>
        <a:defRPr sz="739" b="0" i="0" u="none" strike="noStrike" baseline="0">
          <a:solidFill>
            <a:srgbClr val="000000"/>
          </a:solidFill>
          <a:latin typeface="Calibri"/>
          <a:ea typeface="Calibri"/>
          <a:cs typeface="Calibri"/>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5482254580541728E-2"/>
          <c:y val="7.3370039264890816E-2"/>
          <c:w val="0.88478264463954193"/>
          <c:h val="0.81996648588857801"/>
        </c:manualLayout>
      </c:layout>
      <c:lineChart>
        <c:grouping val="standard"/>
        <c:varyColors val="0"/>
        <c:ser>
          <c:idx val="0"/>
          <c:order val="0"/>
          <c:tx>
            <c:strRef>
              <c:f>Sheet1!$B$1</c:f>
              <c:strCache>
                <c:ptCount val="1"/>
                <c:pt idx="0">
                  <c:v>Series 1</c:v>
                </c:pt>
              </c:strCache>
            </c:strRef>
          </c:tx>
          <c:marker>
            <c:symbol val="none"/>
          </c:marker>
          <c:cat>
            <c:numRef>
              <c:f>Sheet1!$A$2:$A$14</c:f>
              <c:numCache>
                <c:formatCode>General</c:formatCode>
                <c:ptCount val="13"/>
                <c:pt idx="0">
                  <c:v>0</c:v>
                </c:pt>
                <c:pt idx="1">
                  <c:v>3</c:v>
                </c:pt>
                <c:pt idx="2">
                  <c:v>6</c:v>
                </c:pt>
                <c:pt idx="3">
                  <c:v>9</c:v>
                </c:pt>
                <c:pt idx="4">
                  <c:v>12</c:v>
                </c:pt>
                <c:pt idx="5">
                  <c:v>15</c:v>
                </c:pt>
                <c:pt idx="6">
                  <c:v>18</c:v>
                </c:pt>
                <c:pt idx="7">
                  <c:v>21</c:v>
                </c:pt>
                <c:pt idx="8">
                  <c:v>24</c:v>
                </c:pt>
                <c:pt idx="9">
                  <c:v>27</c:v>
                </c:pt>
                <c:pt idx="10">
                  <c:v>30</c:v>
                </c:pt>
                <c:pt idx="11">
                  <c:v>33</c:v>
                </c:pt>
                <c:pt idx="12">
                  <c:v>36</c:v>
                </c:pt>
              </c:numCache>
            </c:numRef>
          </c:cat>
          <c:val>
            <c:numRef>
              <c:f>Sheet1!$B$2:$B$14</c:f>
              <c:numCache>
                <c:formatCode>General</c:formatCode>
                <c:ptCount val="13"/>
              </c:numCache>
            </c:numRef>
          </c:val>
          <c:smooth val="0"/>
          <c:extLst>
            <c:ext xmlns:c16="http://schemas.microsoft.com/office/drawing/2014/chart" uri="{C3380CC4-5D6E-409C-BE32-E72D297353CC}">
              <c16:uniqueId val="{00000000-CEB7-463E-A93B-0EF2398A8EC5}"/>
            </c:ext>
          </c:extLst>
        </c:ser>
        <c:dLbls>
          <c:showLegendKey val="0"/>
          <c:showVal val="0"/>
          <c:showCatName val="0"/>
          <c:showSerName val="0"/>
          <c:showPercent val="0"/>
          <c:showBubbleSize val="0"/>
        </c:dLbls>
        <c:smooth val="0"/>
        <c:axId val="227251200"/>
        <c:axId val="223090304"/>
      </c:lineChart>
      <c:catAx>
        <c:axId val="227251200"/>
        <c:scaling>
          <c:orientation val="minMax"/>
        </c:scaling>
        <c:delete val="0"/>
        <c:axPos val="b"/>
        <c:numFmt formatCode="General" sourceLinked="1"/>
        <c:majorTickMark val="out"/>
        <c:minorTickMark val="none"/>
        <c:tickLblPos val="nextTo"/>
        <c:spPr>
          <a:ln w="19050">
            <a:solidFill>
              <a:schemeClr val="tx1"/>
            </a:solidFill>
          </a:ln>
        </c:spPr>
        <c:txPr>
          <a:bodyPr/>
          <a:lstStyle/>
          <a:p>
            <a:pPr>
              <a:defRPr sz="700">
                <a:latin typeface="Arial" panose="020B0604020202020204" pitchFamily="34" charset="0"/>
                <a:cs typeface="Arial" panose="020B0604020202020204" pitchFamily="34" charset="0"/>
              </a:defRPr>
            </a:pPr>
            <a:endParaRPr lang="en-US"/>
          </a:p>
        </c:txPr>
        <c:crossAx val="223090304"/>
        <c:crosses val="autoZero"/>
        <c:auto val="1"/>
        <c:lblAlgn val="ctr"/>
        <c:lblOffset val="100"/>
        <c:noMultiLvlLbl val="0"/>
      </c:catAx>
      <c:valAx>
        <c:axId val="223090304"/>
        <c:scaling>
          <c:orientation val="minMax"/>
          <c:max val="1"/>
          <c:min val="0"/>
        </c:scaling>
        <c:delete val="0"/>
        <c:axPos val="l"/>
        <c:numFmt formatCode="#,##0.0" sourceLinked="0"/>
        <c:majorTickMark val="out"/>
        <c:minorTickMark val="none"/>
        <c:tickLblPos val="nextTo"/>
        <c:spPr>
          <a:ln w="19050">
            <a:solidFill>
              <a:schemeClr val="tx1"/>
            </a:solidFill>
          </a:ln>
        </c:spPr>
        <c:txPr>
          <a:bodyPr/>
          <a:lstStyle/>
          <a:p>
            <a:pPr>
              <a:defRPr sz="700">
                <a:latin typeface="Arial" panose="020B0604020202020204" pitchFamily="34" charset="0"/>
                <a:cs typeface="Arial" panose="020B0604020202020204" pitchFamily="34" charset="0"/>
              </a:defRPr>
            </a:pPr>
            <a:endParaRPr lang="en-US"/>
          </a:p>
        </c:txPr>
        <c:crossAx val="227251200"/>
        <c:crosses val="autoZero"/>
        <c:crossBetween val="midCat"/>
        <c:majorUnit val="0.2"/>
        <c:minorUnit val="4.0000000000000008E-2"/>
      </c:valAx>
      <c:spPr>
        <a:ln w="19050"/>
      </c:spPr>
    </c:plotArea>
    <c:plotVisOnly val="1"/>
    <c:dispBlanksAs val="gap"/>
    <c:showDLblsOverMax val="0"/>
  </c:chart>
  <c:spPr>
    <a:ln w="3175"/>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Sheet1!$B$1</c:f>
              <c:strCache>
                <c:ptCount val="1"/>
                <c:pt idx="0">
                  <c:v>Column1</c:v>
                </c:pt>
              </c:strCache>
            </c:strRef>
          </c:tx>
          <c:spPr>
            <a:solidFill>
              <a:schemeClr val="accent1"/>
            </a:solidFill>
            <a:ln>
              <a:noFill/>
            </a:ln>
            <a:effectLst/>
          </c:spPr>
          <c:invertIfNegative val="0"/>
          <c:dPt>
            <c:idx val="0"/>
            <c:invertIfNegative val="0"/>
            <c:bubble3D val="0"/>
            <c:spPr>
              <a:solidFill>
                <a:srgbClr val="FFFFFF">
                  <a:lumMod val="85000"/>
                </a:srgbClr>
              </a:solidFill>
              <a:ln>
                <a:noFill/>
              </a:ln>
              <a:effectLst/>
            </c:spPr>
            <c:extLst>
              <c:ext xmlns:c16="http://schemas.microsoft.com/office/drawing/2014/chart" uri="{C3380CC4-5D6E-409C-BE32-E72D297353CC}">
                <c16:uniqueId val="{00000001-4B45-452F-8233-F529C0C4D441}"/>
              </c:ext>
            </c:extLst>
          </c:dPt>
          <c:dPt>
            <c:idx val="1"/>
            <c:invertIfNegative val="0"/>
            <c:bubble3D val="0"/>
            <c:spPr>
              <a:solidFill>
                <a:srgbClr val="3F4444"/>
              </a:solidFill>
              <a:ln>
                <a:noFill/>
              </a:ln>
              <a:effectLst/>
            </c:spPr>
            <c:extLst>
              <c:ext xmlns:c16="http://schemas.microsoft.com/office/drawing/2014/chart" uri="{C3380CC4-5D6E-409C-BE32-E72D297353CC}">
                <c16:uniqueId val="{00000003-4B45-452F-8233-F529C0C4D441}"/>
              </c:ext>
            </c:extLst>
          </c:dPt>
          <c:dLbls>
            <c:dLbl>
              <c:idx val="0"/>
              <c:tx>
                <c:rich>
                  <a:bodyPr/>
                  <a:lstStyle/>
                  <a:p>
                    <a:fld id="{FED9A9D4-A712-47C2-9E5F-13AF31A46D51}" type="VALUE">
                      <a:rPr lang="en-US" smtClean="0"/>
                      <a:pPr/>
                      <a:t>[VALUE]</a:t>
                    </a:fld>
                    <a:r>
                      <a:rPr lang="en-US"/>
                      <a:t> mo</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4B45-452F-8233-F529C0C4D441}"/>
                </c:ext>
              </c:extLst>
            </c:dLbl>
            <c:dLbl>
              <c:idx val="1"/>
              <c:layout>
                <c:manualLayout>
                  <c:x val="0"/>
                  <c:y val="-5.7835259676410992E-17"/>
                </c:manualLayout>
              </c:layout>
              <c:tx>
                <c:rich>
                  <a:bodyPr/>
                  <a:lstStyle/>
                  <a:p>
                    <a:fld id="{7699AEF4-7BF2-4B11-900A-8F5256C9811B}" type="VALUE">
                      <a:rPr lang="en-US" smtClean="0"/>
                      <a:pPr/>
                      <a:t>[VALUE]</a:t>
                    </a:fld>
                    <a:r>
                      <a:rPr lang="en-US" dirty="0"/>
                      <a:t> </a:t>
                    </a:r>
                    <a:r>
                      <a:rPr lang="en-US" dirty="0" err="1"/>
                      <a:t>mo</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4B45-452F-8233-F529C0C4D441}"/>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T + ChT</c:v>
                </c:pt>
                <c:pt idx="1">
                  <c:v>M + ChT</c:v>
                </c:pt>
              </c:strCache>
            </c:strRef>
          </c:cat>
          <c:val>
            <c:numRef>
              <c:f>Sheet1!$B$2:$B$3</c:f>
              <c:numCache>
                <c:formatCode>General</c:formatCode>
                <c:ptCount val="2"/>
                <c:pt idx="0">
                  <c:v>4.9000000000000004</c:v>
                </c:pt>
                <c:pt idx="1">
                  <c:v>5.8</c:v>
                </c:pt>
              </c:numCache>
            </c:numRef>
          </c:val>
          <c:extLst>
            <c:ext xmlns:c16="http://schemas.microsoft.com/office/drawing/2014/chart" uri="{C3380CC4-5D6E-409C-BE32-E72D297353CC}">
              <c16:uniqueId val="{00000004-4B45-452F-8233-F529C0C4D441}"/>
            </c:ext>
          </c:extLst>
        </c:ser>
        <c:dLbls>
          <c:dLblPos val="inEnd"/>
          <c:showLegendKey val="0"/>
          <c:showVal val="1"/>
          <c:showCatName val="0"/>
          <c:showSerName val="0"/>
          <c:showPercent val="0"/>
          <c:showBubbleSize val="0"/>
        </c:dLbls>
        <c:gapWidth val="25"/>
        <c:axId val="1509866096"/>
        <c:axId val="1509880240"/>
      </c:barChart>
      <c:catAx>
        <c:axId val="1509866096"/>
        <c:scaling>
          <c:orientation val="minMax"/>
        </c:scaling>
        <c:delete val="1"/>
        <c:axPos val="l"/>
        <c:numFmt formatCode="General" sourceLinked="1"/>
        <c:majorTickMark val="none"/>
        <c:minorTickMark val="none"/>
        <c:tickLblPos val="nextTo"/>
        <c:crossAx val="1509880240"/>
        <c:crosses val="autoZero"/>
        <c:auto val="1"/>
        <c:lblAlgn val="ctr"/>
        <c:lblOffset val="100"/>
        <c:noMultiLvlLbl val="0"/>
      </c:catAx>
      <c:valAx>
        <c:axId val="1509880240"/>
        <c:scaling>
          <c:orientation val="minMax"/>
          <c:max val="25"/>
        </c:scaling>
        <c:delete val="1"/>
        <c:axPos val="b"/>
        <c:numFmt formatCode="General" sourceLinked="1"/>
        <c:majorTickMark val="out"/>
        <c:minorTickMark val="none"/>
        <c:tickLblPos val="nextTo"/>
        <c:crossAx val="15098660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3000187495738733E-2"/>
          <c:y val="9.7013888888888886E-2"/>
          <c:w val="0.96211733824231271"/>
          <c:h val="0.8059722222222222"/>
        </c:manualLayout>
      </c:layout>
      <c:barChart>
        <c:barDir val="bar"/>
        <c:grouping val="clustered"/>
        <c:varyColors val="0"/>
        <c:ser>
          <c:idx val="0"/>
          <c:order val="0"/>
          <c:tx>
            <c:strRef>
              <c:f>Sheet1!$B$1</c:f>
              <c:strCache>
                <c:ptCount val="1"/>
                <c:pt idx="0">
                  <c:v>Control</c:v>
                </c:pt>
              </c:strCache>
            </c:strRef>
          </c:tx>
          <c:spPr>
            <a:solidFill>
              <a:schemeClr val="bg1">
                <a:lumMod val="85000"/>
              </a:schemeClr>
            </a:solidFill>
            <a:ln>
              <a:noFill/>
            </a:ln>
            <a:effectLst/>
          </c:spPr>
          <c:invertIfNegative val="0"/>
          <c:dLbls>
            <c:dLbl>
              <c:idx val="0"/>
              <c:tx>
                <c:rich>
                  <a:bodyPr/>
                  <a:lstStyle/>
                  <a:p>
                    <a:fld id="{B32EE5E2-9D3C-4D40-A5EF-448EEE4A1F66}" type="VALUE">
                      <a:rPr lang="en-US" smtClean="0"/>
                      <a:pPr/>
                      <a:t>[VALUE]</a:t>
                    </a:fld>
                    <a:r>
                      <a:rPr lang="en-US"/>
                      <a:t> mo</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8F04-41D9-975F-3E71020DE43E}"/>
                </c:ext>
              </c:extLst>
            </c:dLbl>
            <c:dLbl>
              <c:idx val="1"/>
              <c:tx>
                <c:rich>
                  <a:bodyPr/>
                  <a:lstStyle/>
                  <a:p>
                    <a:r>
                      <a:rPr lang="en-US" dirty="0"/>
                      <a:t>5.5 </a:t>
                    </a:r>
                    <a:r>
                      <a:rPr lang="en-US" dirty="0" err="1"/>
                      <a:t>mo</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8F04-41D9-975F-3E71020DE43E}"/>
                </c:ext>
              </c:extLst>
            </c:dLbl>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Tucatinib + trastuzumab + capecitabine</c:v>
                </c:pt>
                <c:pt idx="1">
                  <c:v>Neratinib + capecitabine </c:v>
                </c:pt>
              </c:strCache>
            </c:strRef>
          </c:cat>
          <c:val>
            <c:numRef>
              <c:f>Sheet1!$B$2:$B$3</c:f>
              <c:numCache>
                <c:formatCode>General</c:formatCode>
                <c:ptCount val="2"/>
                <c:pt idx="0">
                  <c:v>5.6</c:v>
                </c:pt>
                <c:pt idx="1">
                  <c:v>5.9</c:v>
                </c:pt>
              </c:numCache>
            </c:numRef>
          </c:val>
          <c:extLst>
            <c:ext xmlns:c16="http://schemas.microsoft.com/office/drawing/2014/chart" uri="{C3380CC4-5D6E-409C-BE32-E72D297353CC}">
              <c16:uniqueId val="{00000002-8F04-41D9-975F-3E71020DE43E}"/>
            </c:ext>
          </c:extLst>
        </c:ser>
        <c:ser>
          <c:idx val="1"/>
          <c:order val="1"/>
          <c:tx>
            <c:strRef>
              <c:f>Sheet1!$C$1</c:f>
              <c:strCache>
                <c:ptCount val="1"/>
                <c:pt idx="0">
                  <c:v>Experimental arm</c:v>
                </c:pt>
              </c:strCache>
            </c:strRef>
          </c:tx>
          <c:spPr>
            <a:solidFill>
              <a:schemeClr val="accent2"/>
            </a:solidFill>
            <a:ln>
              <a:noFill/>
            </a:ln>
            <a:effectLst/>
          </c:spPr>
          <c:invertIfNegative val="0"/>
          <c:dPt>
            <c:idx val="0"/>
            <c:invertIfNegative val="0"/>
            <c:bubble3D val="0"/>
            <c:spPr>
              <a:solidFill>
                <a:schemeClr val="accent5"/>
              </a:solidFill>
              <a:ln>
                <a:noFill/>
              </a:ln>
              <a:effectLst/>
            </c:spPr>
            <c:extLst>
              <c:ext xmlns:c16="http://schemas.microsoft.com/office/drawing/2014/chart" uri="{C3380CC4-5D6E-409C-BE32-E72D297353CC}">
                <c16:uniqueId val="{00000004-8F04-41D9-975F-3E71020DE43E}"/>
              </c:ext>
            </c:extLst>
          </c:dPt>
          <c:dPt>
            <c:idx val="1"/>
            <c:invertIfNegative val="0"/>
            <c:bubble3D val="0"/>
            <c:spPr>
              <a:solidFill>
                <a:schemeClr val="accent4"/>
              </a:solidFill>
              <a:ln>
                <a:noFill/>
              </a:ln>
              <a:effectLst/>
            </c:spPr>
            <c:extLst>
              <c:ext xmlns:c16="http://schemas.microsoft.com/office/drawing/2014/chart" uri="{C3380CC4-5D6E-409C-BE32-E72D297353CC}">
                <c16:uniqueId val="{00000006-8F04-41D9-975F-3E71020DE43E}"/>
              </c:ext>
            </c:extLst>
          </c:dPt>
          <c:dLbls>
            <c:dLbl>
              <c:idx val="0"/>
              <c:tx>
                <c:rich>
                  <a:bodyPr/>
                  <a:lstStyle/>
                  <a:p>
                    <a:fld id="{A097A5B6-7A67-4240-9C72-EFD87212440B}" type="VALUE">
                      <a:rPr lang="en-US" smtClean="0"/>
                      <a:pPr/>
                      <a:t>[VALUE]</a:t>
                    </a:fld>
                    <a:r>
                      <a:rPr lang="en-US" dirty="0"/>
                      <a:t> </a:t>
                    </a:r>
                    <a:r>
                      <a:rPr lang="en-US" dirty="0" err="1"/>
                      <a:t>mo</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8F04-41D9-975F-3E71020DE43E}"/>
                </c:ext>
              </c:extLst>
            </c:dLbl>
            <c:dLbl>
              <c:idx val="1"/>
              <c:delete val="1"/>
              <c:extLst>
                <c:ext xmlns:c15="http://schemas.microsoft.com/office/drawing/2012/chart" uri="{CE6537A1-D6FC-4f65-9D91-7224C49458BB}"/>
                <c:ext xmlns:c16="http://schemas.microsoft.com/office/drawing/2014/chart" uri="{C3380CC4-5D6E-409C-BE32-E72D297353CC}">
                  <c16:uniqueId val="{00000006-8F04-41D9-975F-3E71020DE43E}"/>
                </c:ext>
              </c:extLst>
            </c:dLbl>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Tucatinib + trastuzumab + capecitabine</c:v>
                </c:pt>
                <c:pt idx="1">
                  <c:v>Neratinib + capecitabine </c:v>
                </c:pt>
              </c:strCache>
            </c:strRef>
          </c:cat>
          <c:val>
            <c:numRef>
              <c:f>Sheet1!$C$2:$C$3</c:f>
              <c:numCache>
                <c:formatCode>General</c:formatCode>
                <c:ptCount val="2"/>
                <c:pt idx="0">
                  <c:v>7.8</c:v>
                </c:pt>
                <c:pt idx="1">
                  <c:v>5.0999999999999996</c:v>
                </c:pt>
              </c:numCache>
            </c:numRef>
          </c:val>
          <c:extLst>
            <c:ext xmlns:c16="http://schemas.microsoft.com/office/drawing/2014/chart" uri="{C3380CC4-5D6E-409C-BE32-E72D297353CC}">
              <c16:uniqueId val="{00000007-8F04-41D9-975F-3E71020DE43E}"/>
            </c:ext>
          </c:extLst>
        </c:ser>
        <c:dLbls>
          <c:showLegendKey val="0"/>
          <c:showVal val="0"/>
          <c:showCatName val="0"/>
          <c:showSerName val="0"/>
          <c:showPercent val="0"/>
          <c:showBubbleSize val="0"/>
        </c:dLbls>
        <c:gapWidth val="50"/>
        <c:overlap val="-18"/>
        <c:axId val="1506613504"/>
        <c:axId val="1506598528"/>
      </c:barChart>
      <c:catAx>
        <c:axId val="1506613504"/>
        <c:scaling>
          <c:orientation val="minMax"/>
        </c:scaling>
        <c:delete val="1"/>
        <c:axPos val="l"/>
        <c:numFmt formatCode="General" sourceLinked="1"/>
        <c:majorTickMark val="none"/>
        <c:minorTickMark val="none"/>
        <c:tickLblPos val="nextTo"/>
        <c:crossAx val="1506598528"/>
        <c:crosses val="autoZero"/>
        <c:auto val="1"/>
        <c:lblAlgn val="ctr"/>
        <c:lblOffset val="100"/>
        <c:noMultiLvlLbl val="0"/>
      </c:catAx>
      <c:valAx>
        <c:axId val="1506598528"/>
        <c:scaling>
          <c:orientation val="minMax"/>
          <c:max val="25"/>
        </c:scaling>
        <c:delete val="1"/>
        <c:axPos val="b"/>
        <c:numFmt formatCode="General" sourceLinked="1"/>
        <c:majorTickMark val="none"/>
        <c:minorTickMark val="none"/>
        <c:tickLblPos val="nextTo"/>
        <c:crossAx val="150661350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Sheet1!$B$1</c:f>
              <c:strCache>
                <c:ptCount val="1"/>
                <c:pt idx="0">
                  <c:v>Column1</c:v>
                </c:pt>
              </c:strCache>
            </c:strRef>
          </c:tx>
          <c:spPr>
            <a:solidFill>
              <a:schemeClr val="accent1"/>
            </a:solidFill>
            <a:ln>
              <a:noFill/>
            </a:ln>
            <a:effectLst/>
          </c:spPr>
          <c:invertIfNegative val="0"/>
          <c:dPt>
            <c:idx val="0"/>
            <c:invertIfNegative val="0"/>
            <c:bubble3D val="0"/>
            <c:spPr>
              <a:solidFill>
                <a:srgbClr val="FFFFFF">
                  <a:lumMod val="85000"/>
                </a:srgbClr>
              </a:solidFill>
              <a:ln>
                <a:noFill/>
              </a:ln>
              <a:effectLst/>
            </c:spPr>
            <c:extLst>
              <c:ext xmlns:c16="http://schemas.microsoft.com/office/drawing/2014/chart" uri="{C3380CC4-5D6E-409C-BE32-E72D297353CC}">
                <c16:uniqueId val="{00000001-1419-4E9D-8C6B-400C5134F611}"/>
              </c:ext>
            </c:extLst>
          </c:dPt>
          <c:dPt>
            <c:idx val="1"/>
            <c:invertIfNegative val="0"/>
            <c:bubble3D val="0"/>
            <c:spPr>
              <a:solidFill>
                <a:srgbClr val="830051"/>
              </a:solidFill>
              <a:ln>
                <a:noFill/>
              </a:ln>
              <a:effectLst/>
            </c:spPr>
            <c:extLst>
              <c:ext xmlns:c16="http://schemas.microsoft.com/office/drawing/2014/chart" uri="{C3380CC4-5D6E-409C-BE32-E72D297353CC}">
                <c16:uniqueId val="{00000003-1419-4E9D-8C6B-400C5134F611}"/>
              </c:ext>
            </c:extLst>
          </c:dPt>
          <c:dLbls>
            <c:dLbl>
              <c:idx val="0"/>
              <c:tx>
                <c:rich>
                  <a:bodyPr/>
                  <a:lstStyle/>
                  <a:p>
                    <a:fld id="{780676FB-6EE7-47F5-845A-F3F599C7BBC5}" type="VALUE">
                      <a:rPr lang="en-US" smtClean="0"/>
                      <a:pPr/>
                      <a:t>[VALUE]</a:t>
                    </a:fld>
                    <a:r>
                      <a:rPr lang="en-US"/>
                      <a:t> mo</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1419-4E9D-8C6B-400C5134F611}"/>
                </c:ext>
              </c:extLst>
            </c:dLbl>
            <c:dLbl>
              <c:idx val="1"/>
              <c:layout>
                <c:manualLayout>
                  <c:x val="0"/>
                  <c:y val="-5.7835259676410992E-17"/>
                </c:manualLayout>
              </c:layout>
              <c:tx>
                <c:rich>
                  <a:bodyPr/>
                  <a:lstStyle/>
                  <a:p>
                    <a:fld id="{7699AEF4-7BF2-4B11-900A-8F5256C9811B}" type="VALUE">
                      <a:rPr lang="en-US" smtClean="0"/>
                      <a:pPr/>
                      <a:t>[VALUE]</a:t>
                    </a:fld>
                    <a:r>
                      <a:rPr lang="en-US" dirty="0"/>
                      <a:t> </a:t>
                    </a:r>
                    <a:r>
                      <a:rPr lang="en-US" dirty="0" err="1"/>
                      <a:t>mo</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1419-4E9D-8C6B-400C5134F611}"/>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Control</c:v>
                </c:pt>
                <c:pt idx="1">
                  <c:v>T-DM1</c:v>
                </c:pt>
              </c:strCache>
            </c:strRef>
          </c:cat>
          <c:val>
            <c:numRef>
              <c:f>Sheet1!$B$2:$B$3</c:f>
              <c:numCache>
                <c:formatCode>General</c:formatCode>
                <c:ptCount val="2"/>
                <c:pt idx="0">
                  <c:v>6.4</c:v>
                </c:pt>
                <c:pt idx="1">
                  <c:v>9.6</c:v>
                </c:pt>
              </c:numCache>
            </c:numRef>
          </c:val>
          <c:extLst>
            <c:ext xmlns:c16="http://schemas.microsoft.com/office/drawing/2014/chart" uri="{C3380CC4-5D6E-409C-BE32-E72D297353CC}">
              <c16:uniqueId val="{00000004-1419-4E9D-8C6B-400C5134F611}"/>
            </c:ext>
          </c:extLst>
        </c:ser>
        <c:dLbls>
          <c:dLblPos val="inEnd"/>
          <c:showLegendKey val="0"/>
          <c:showVal val="1"/>
          <c:showCatName val="0"/>
          <c:showSerName val="0"/>
          <c:showPercent val="0"/>
          <c:showBubbleSize val="0"/>
        </c:dLbls>
        <c:gapWidth val="25"/>
        <c:axId val="1509866096"/>
        <c:axId val="1509880240"/>
      </c:barChart>
      <c:catAx>
        <c:axId val="1509866096"/>
        <c:scaling>
          <c:orientation val="minMax"/>
        </c:scaling>
        <c:delete val="1"/>
        <c:axPos val="l"/>
        <c:numFmt formatCode="General" sourceLinked="1"/>
        <c:majorTickMark val="none"/>
        <c:minorTickMark val="none"/>
        <c:tickLblPos val="nextTo"/>
        <c:crossAx val="1509880240"/>
        <c:crosses val="autoZero"/>
        <c:auto val="1"/>
        <c:lblAlgn val="ctr"/>
        <c:lblOffset val="100"/>
        <c:noMultiLvlLbl val="0"/>
      </c:catAx>
      <c:valAx>
        <c:axId val="1509880240"/>
        <c:scaling>
          <c:orientation val="minMax"/>
          <c:max val="25"/>
        </c:scaling>
        <c:delete val="1"/>
        <c:axPos val="b"/>
        <c:numFmt formatCode="General" sourceLinked="1"/>
        <c:majorTickMark val="out"/>
        <c:minorTickMark val="none"/>
        <c:tickLblPos val="nextTo"/>
        <c:crossAx val="15098660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Sheet1!$B$1</c:f>
              <c:strCache>
                <c:ptCount val="1"/>
                <c:pt idx="0">
                  <c:v>Control</c:v>
                </c:pt>
              </c:strCache>
            </c:strRef>
          </c:tx>
          <c:spPr>
            <a:solidFill>
              <a:schemeClr val="bg1">
                <a:lumMod val="85000"/>
              </a:schemeClr>
            </a:solidFill>
            <a:ln>
              <a:noFill/>
            </a:ln>
            <a:effectLst/>
          </c:spPr>
          <c:invertIfNegative val="0"/>
          <c:dLbls>
            <c:dLbl>
              <c:idx val="0"/>
              <c:tx>
                <c:rich>
                  <a:bodyPr/>
                  <a:lstStyle/>
                  <a:p>
                    <a:fld id="{08827771-2FEF-41DD-8F07-C96C5F6AD128}" type="VALUE">
                      <a:rPr lang="en-US" smtClean="0"/>
                      <a:pPr/>
                      <a:t>[VALUE]</a:t>
                    </a:fld>
                    <a:r>
                      <a:rPr lang="en-US"/>
                      <a:t> mo</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6414-404B-80B2-9AE9258F3FB4}"/>
                </c:ext>
              </c:extLst>
            </c:dLbl>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T-DM1</c:v>
                </c:pt>
              </c:strCache>
            </c:strRef>
          </c:cat>
          <c:val>
            <c:numRef>
              <c:f>Sheet1!$B$2:$B$2</c:f>
              <c:numCache>
                <c:formatCode>General</c:formatCode>
                <c:ptCount val="1"/>
                <c:pt idx="0">
                  <c:v>3.3</c:v>
                </c:pt>
              </c:numCache>
            </c:numRef>
          </c:val>
          <c:extLst>
            <c:ext xmlns:c16="http://schemas.microsoft.com/office/drawing/2014/chart" uri="{C3380CC4-5D6E-409C-BE32-E72D297353CC}">
              <c16:uniqueId val="{00000001-6414-404B-80B2-9AE9258F3FB4}"/>
            </c:ext>
          </c:extLst>
        </c:ser>
        <c:ser>
          <c:idx val="1"/>
          <c:order val="1"/>
          <c:tx>
            <c:strRef>
              <c:f>Sheet1!$C$1</c:f>
              <c:strCache>
                <c:ptCount val="1"/>
                <c:pt idx="0">
                  <c:v>Experimental arm</c:v>
                </c:pt>
              </c:strCache>
            </c:strRef>
          </c:tx>
          <c:spPr>
            <a:solidFill>
              <a:schemeClr val="accent2"/>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3-6414-404B-80B2-9AE9258F3FB4}"/>
              </c:ext>
            </c:extLst>
          </c:dPt>
          <c:dLbls>
            <c:dLbl>
              <c:idx val="0"/>
              <c:tx>
                <c:rich>
                  <a:bodyPr/>
                  <a:lstStyle/>
                  <a:p>
                    <a:fld id="{15C06FCE-3E59-4DC0-A895-A6351A99EC6D}" type="VALUE">
                      <a:rPr lang="en-US" smtClean="0"/>
                      <a:pPr/>
                      <a:t>[VALUE]</a:t>
                    </a:fld>
                    <a:r>
                      <a:rPr lang="en-US"/>
                      <a:t> mo</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6414-404B-80B2-9AE9258F3FB4}"/>
                </c:ext>
              </c:extLst>
            </c:dLbl>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T-DM1</c:v>
                </c:pt>
              </c:strCache>
            </c:strRef>
          </c:cat>
          <c:val>
            <c:numRef>
              <c:f>Sheet1!$C$2:$C$2</c:f>
              <c:numCache>
                <c:formatCode>General</c:formatCode>
                <c:ptCount val="1"/>
                <c:pt idx="0">
                  <c:v>6.2</c:v>
                </c:pt>
              </c:numCache>
            </c:numRef>
          </c:val>
          <c:extLst>
            <c:ext xmlns:c16="http://schemas.microsoft.com/office/drawing/2014/chart" uri="{C3380CC4-5D6E-409C-BE32-E72D297353CC}">
              <c16:uniqueId val="{00000004-6414-404B-80B2-9AE9258F3FB4}"/>
            </c:ext>
          </c:extLst>
        </c:ser>
        <c:dLbls>
          <c:showLegendKey val="0"/>
          <c:showVal val="0"/>
          <c:showCatName val="0"/>
          <c:showSerName val="0"/>
          <c:showPercent val="0"/>
          <c:showBubbleSize val="0"/>
        </c:dLbls>
        <c:gapWidth val="25"/>
        <c:overlap val="-25"/>
        <c:axId val="1506613504"/>
        <c:axId val="1506598528"/>
      </c:barChart>
      <c:catAx>
        <c:axId val="1506613504"/>
        <c:scaling>
          <c:orientation val="minMax"/>
        </c:scaling>
        <c:delete val="1"/>
        <c:axPos val="l"/>
        <c:numFmt formatCode="General" sourceLinked="1"/>
        <c:majorTickMark val="none"/>
        <c:minorTickMark val="none"/>
        <c:tickLblPos val="nextTo"/>
        <c:crossAx val="1506598528"/>
        <c:crosses val="autoZero"/>
        <c:auto val="1"/>
        <c:lblAlgn val="ctr"/>
        <c:lblOffset val="100"/>
        <c:noMultiLvlLbl val="0"/>
      </c:catAx>
      <c:valAx>
        <c:axId val="1506598528"/>
        <c:scaling>
          <c:orientation val="minMax"/>
          <c:max val="25"/>
        </c:scaling>
        <c:delete val="1"/>
        <c:axPos val="b"/>
        <c:numFmt formatCode="General" sourceLinked="1"/>
        <c:majorTickMark val="none"/>
        <c:minorTickMark val="none"/>
        <c:tickLblPos val="nextTo"/>
        <c:crossAx val="150661350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Sheet1!$B$1</c:f>
              <c:strCache>
                <c:ptCount val="1"/>
                <c:pt idx="0">
                  <c:v>Column1</c:v>
                </c:pt>
              </c:strCache>
            </c:strRef>
          </c:tx>
          <c:spPr>
            <a:solidFill>
              <a:schemeClr val="accent1"/>
            </a:solidFill>
            <a:ln>
              <a:noFill/>
            </a:ln>
            <a:effectLst/>
          </c:spPr>
          <c:invertIfNegative val="0"/>
          <c:dPt>
            <c:idx val="0"/>
            <c:invertIfNegative val="0"/>
            <c:bubble3D val="0"/>
            <c:spPr>
              <a:solidFill>
                <a:srgbClr val="FFFFFF">
                  <a:lumMod val="85000"/>
                </a:srgbClr>
              </a:solidFill>
              <a:ln>
                <a:noFill/>
              </a:ln>
              <a:effectLst/>
            </c:spPr>
            <c:extLst>
              <c:ext xmlns:c16="http://schemas.microsoft.com/office/drawing/2014/chart" uri="{C3380CC4-5D6E-409C-BE32-E72D297353CC}">
                <c16:uniqueId val="{00000001-6496-4DAF-A4D9-3679FFB2740B}"/>
              </c:ext>
            </c:extLst>
          </c:dPt>
          <c:dPt>
            <c:idx val="1"/>
            <c:invertIfNegative val="0"/>
            <c:bubble3D val="0"/>
            <c:spPr>
              <a:solidFill>
                <a:srgbClr val="F0AB00"/>
              </a:solidFill>
              <a:ln>
                <a:noFill/>
              </a:ln>
              <a:effectLst/>
            </c:spPr>
            <c:extLst>
              <c:ext xmlns:c16="http://schemas.microsoft.com/office/drawing/2014/chart" uri="{C3380CC4-5D6E-409C-BE32-E72D297353CC}">
                <c16:uniqueId val="{00000003-6496-4DAF-A4D9-3679FFB2740B}"/>
              </c:ext>
            </c:extLst>
          </c:dPt>
          <c:dLbls>
            <c:dLbl>
              <c:idx val="0"/>
              <c:tx>
                <c:rich>
                  <a:bodyPr/>
                  <a:lstStyle/>
                  <a:p>
                    <a:fld id="{FED9A9D4-A712-47C2-9E5F-13AF31A46D51}" type="VALUE">
                      <a:rPr lang="en-US" smtClean="0"/>
                      <a:pPr/>
                      <a:t>[VALUE]</a:t>
                    </a:fld>
                    <a:r>
                      <a:rPr lang="en-US"/>
                      <a:t> mo</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6496-4DAF-A4D9-3679FFB2740B}"/>
                </c:ext>
              </c:extLst>
            </c:dLbl>
            <c:dLbl>
              <c:idx val="1"/>
              <c:layout>
                <c:manualLayout>
                  <c:x val="0"/>
                  <c:y val="-5.7835259676410992E-17"/>
                </c:manualLayout>
              </c:layout>
              <c:tx>
                <c:rich>
                  <a:bodyPr/>
                  <a:lstStyle/>
                  <a:p>
                    <a:fld id="{7699AEF4-7BF2-4B11-900A-8F5256C9811B}" type="VALUE">
                      <a:rPr lang="en-US" smtClean="0"/>
                      <a:pPr/>
                      <a:t>[VALUE]</a:t>
                    </a:fld>
                    <a:r>
                      <a:rPr lang="en-US" dirty="0"/>
                      <a:t> </a:t>
                    </a:r>
                    <a:r>
                      <a:rPr lang="en-US" dirty="0" err="1"/>
                      <a:t>mo</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6496-4DAF-A4D9-3679FFB2740B}"/>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Control</c:v>
                </c:pt>
                <c:pt idx="1">
                  <c:v>Pertuzumab + trastuzumab + docetaxel</c:v>
                </c:pt>
              </c:strCache>
            </c:strRef>
          </c:cat>
          <c:val>
            <c:numRef>
              <c:f>Sheet1!$B$2:$B$3</c:f>
              <c:numCache>
                <c:formatCode>General</c:formatCode>
                <c:ptCount val="2"/>
                <c:pt idx="0">
                  <c:v>12.4</c:v>
                </c:pt>
                <c:pt idx="1">
                  <c:v>18.7</c:v>
                </c:pt>
              </c:numCache>
            </c:numRef>
          </c:val>
          <c:extLst>
            <c:ext xmlns:c16="http://schemas.microsoft.com/office/drawing/2014/chart" uri="{C3380CC4-5D6E-409C-BE32-E72D297353CC}">
              <c16:uniqueId val="{00000004-6496-4DAF-A4D9-3679FFB2740B}"/>
            </c:ext>
          </c:extLst>
        </c:ser>
        <c:dLbls>
          <c:dLblPos val="inEnd"/>
          <c:showLegendKey val="0"/>
          <c:showVal val="1"/>
          <c:showCatName val="0"/>
          <c:showSerName val="0"/>
          <c:showPercent val="0"/>
          <c:showBubbleSize val="0"/>
        </c:dLbls>
        <c:gapWidth val="25"/>
        <c:axId val="1509866096"/>
        <c:axId val="1509880240"/>
      </c:barChart>
      <c:catAx>
        <c:axId val="1509866096"/>
        <c:scaling>
          <c:orientation val="minMax"/>
        </c:scaling>
        <c:delete val="1"/>
        <c:axPos val="l"/>
        <c:numFmt formatCode="General" sourceLinked="1"/>
        <c:majorTickMark val="none"/>
        <c:minorTickMark val="none"/>
        <c:tickLblPos val="nextTo"/>
        <c:crossAx val="1509880240"/>
        <c:crosses val="autoZero"/>
        <c:auto val="1"/>
        <c:lblAlgn val="ctr"/>
        <c:lblOffset val="100"/>
        <c:noMultiLvlLbl val="0"/>
      </c:catAx>
      <c:valAx>
        <c:axId val="1509880240"/>
        <c:scaling>
          <c:orientation val="minMax"/>
          <c:max val="25"/>
        </c:scaling>
        <c:delete val="1"/>
        <c:axPos val="b"/>
        <c:numFmt formatCode="General" sourceLinked="1"/>
        <c:majorTickMark val="out"/>
        <c:minorTickMark val="none"/>
        <c:tickLblPos val="nextTo"/>
        <c:crossAx val="15098660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9107652399481194E-2"/>
          <c:y val="0.18841484714390336"/>
          <c:w val="0.96463986165153481"/>
          <c:h val="0.39079019595413844"/>
        </c:manualLayout>
      </c:layout>
      <c:barChart>
        <c:barDir val="bar"/>
        <c:grouping val="clustered"/>
        <c:varyColors val="0"/>
        <c:ser>
          <c:idx val="0"/>
          <c:order val="0"/>
          <c:tx>
            <c:strRef>
              <c:f>Sheet1!$B$1</c:f>
              <c:strCache>
                <c:ptCount val="1"/>
                <c:pt idx="0">
                  <c:v>Control</c:v>
                </c:pt>
              </c:strCache>
            </c:strRef>
          </c:tx>
          <c:spPr>
            <a:solidFill>
              <a:schemeClr val="accent3"/>
            </a:solidFill>
            <a:ln>
              <a:noFill/>
            </a:ln>
            <a:effectLst/>
          </c:spPr>
          <c:invertIfNegative val="0"/>
          <c:dLbls>
            <c:dLbl>
              <c:idx val="0"/>
              <c:tx>
                <c:rich>
                  <a:bodyPr/>
                  <a:lstStyle/>
                  <a:p>
                    <a:fld id="{3376DAC7-22CC-4EB3-919E-2D2897C9C24C}" type="VALUE">
                      <a:rPr lang="en-US" smtClean="0"/>
                      <a:pPr/>
                      <a:t>[VALUE]</a:t>
                    </a:fld>
                    <a:r>
                      <a:rPr lang="en-US" dirty="0"/>
                      <a:t> </a:t>
                    </a:r>
                    <a:r>
                      <a:rPr lang="en-US" dirty="0" err="1"/>
                      <a:t>mo</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A618-5744-99A3-64D9DE5BD19F}"/>
                </c:ext>
              </c:extLst>
            </c:dLbl>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T-DXd</c:v>
                </c:pt>
              </c:strCache>
            </c:strRef>
          </c:cat>
          <c:val>
            <c:numRef>
              <c:f>Sheet1!$B$2:$B$2</c:f>
              <c:numCache>
                <c:formatCode>General</c:formatCode>
                <c:ptCount val="1"/>
                <c:pt idx="0">
                  <c:v>19.399999999999999</c:v>
                </c:pt>
              </c:numCache>
            </c:numRef>
          </c:val>
          <c:extLst>
            <c:ext xmlns:c16="http://schemas.microsoft.com/office/drawing/2014/chart" uri="{C3380CC4-5D6E-409C-BE32-E72D297353CC}">
              <c16:uniqueId val="{00000001-A618-5744-99A3-64D9DE5BD19F}"/>
            </c:ext>
          </c:extLst>
        </c:ser>
        <c:dLbls>
          <c:showLegendKey val="0"/>
          <c:showVal val="0"/>
          <c:showCatName val="0"/>
          <c:showSerName val="0"/>
          <c:showPercent val="0"/>
          <c:showBubbleSize val="0"/>
        </c:dLbls>
        <c:gapWidth val="25"/>
        <c:overlap val="-25"/>
        <c:axId val="1506613504"/>
        <c:axId val="1506598528"/>
      </c:barChart>
      <c:catAx>
        <c:axId val="1506613504"/>
        <c:scaling>
          <c:orientation val="minMax"/>
        </c:scaling>
        <c:delete val="1"/>
        <c:axPos val="l"/>
        <c:numFmt formatCode="General" sourceLinked="1"/>
        <c:majorTickMark val="out"/>
        <c:minorTickMark val="none"/>
        <c:tickLblPos val="nextTo"/>
        <c:crossAx val="1506598528"/>
        <c:crosses val="autoZero"/>
        <c:auto val="1"/>
        <c:lblAlgn val="ctr"/>
        <c:lblOffset val="100"/>
        <c:noMultiLvlLbl val="0"/>
      </c:catAx>
      <c:valAx>
        <c:axId val="150659852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0661350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2060527423595852E-2"/>
          <c:y val="6.7793913774686937E-2"/>
          <c:w val="0.8855717772768622"/>
          <c:h val="0.80649411647570779"/>
        </c:manualLayout>
      </c:layout>
      <c:barChart>
        <c:barDir val="col"/>
        <c:grouping val="clustered"/>
        <c:varyColors val="0"/>
        <c:ser>
          <c:idx val="0"/>
          <c:order val="0"/>
          <c:tx>
            <c:strRef>
              <c:f>Sheet1!$B$1</c:f>
              <c:strCache>
                <c:ptCount val="1"/>
                <c:pt idx="0">
                  <c:v>Column1</c:v>
                </c:pt>
              </c:strCache>
            </c:strRef>
          </c:tx>
          <c:spPr>
            <a:solidFill>
              <a:schemeClr val="accent1"/>
            </a:solidFill>
          </c:spPr>
          <c:invertIfNegative val="0"/>
          <c:dPt>
            <c:idx val="4"/>
            <c:invertIfNegative val="0"/>
            <c:bubble3D val="0"/>
            <c:spPr>
              <a:solidFill>
                <a:schemeClr val="accent3"/>
              </a:solidFill>
            </c:spPr>
            <c:extLst>
              <c:ext xmlns:c16="http://schemas.microsoft.com/office/drawing/2014/chart" uri="{C3380CC4-5D6E-409C-BE32-E72D297353CC}">
                <c16:uniqueId val="{00000002-27A8-4813-BCDE-CCB78263F091}"/>
              </c:ext>
            </c:extLst>
          </c:dPt>
          <c:dPt>
            <c:idx val="5"/>
            <c:invertIfNegative val="0"/>
            <c:bubble3D val="0"/>
            <c:spPr>
              <a:solidFill>
                <a:schemeClr val="accent3"/>
              </a:solidFill>
            </c:spPr>
            <c:extLst>
              <c:ext xmlns:c16="http://schemas.microsoft.com/office/drawing/2014/chart" uri="{C3380CC4-5D6E-409C-BE32-E72D297353CC}">
                <c16:uniqueId val="{00000001-27A8-4813-BCDE-CCB78263F091}"/>
              </c:ext>
            </c:extLst>
          </c:dPt>
          <c:cat>
            <c:numRef>
              <c:f>Sheet1!$A$2:$A$8</c:f>
              <c:numCache>
                <c:formatCode>General</c:formatCode>
                <c:ptCount val="7"/>
              </c:numCache>
            </c:numRef>
          </c:cat>
          <c:val>
            <c:numRef>
              <c:f>Sheet1!$B$2:$B$8</c:f>
              <c:numCache>
                <c:formatCode>General</c:formatCode>
                <c:ptCount val="7"/>
                <c:pt idx="1">
                  <c:v>47.5</c:v>
                </c:pt>
                <c:pt idx="2">
                  <c:v>47.5</c:v>
                </c:pt>
                <c:pt idx="4">
                  <c:v>20.3</c:v>
                </c:pt>
                <c:pt idx="5">
                  <c:v>20.3</c:v>
                </c:pt>
              </c:numCache>
            </c:numRef>
          </c:val>
          <c:extLst>
            <c:ext xmlns:c16="http://schemas.microsoft.com/office/drawing/2014/chart" uri="{C3380CC4-5D6E-409C-BE32-E72D297353CC}">
              <c16:uniqueId val="{00000000-27A8-4813-BCDE-CCB78263F091}"/>
            </c:ext>
          </c:extLst>
        </c:ser>
        <c:dLbls>
          <c:showLegendKey val="0"/>
          <c:showVal val="0"/>
          <c:showCatName val="0"/>
          <c:showSerName val="0"/>
          <c:showPercent val="0"/>
          <c:showBubbleSize val="0"/>
        </c:dLbls>
        <c:gapWidth val="0"/>
        <c:overlap val="-2"/>
        <c:axId val="226659328"/>
        <c:axId val="133216448"/>
      </c:barChart>
      <c:catAx>
        <c:axId val="226659328"/>
        <c:scaling>
          <c:orientation val="minMax"/>
        </c:scaling>
        <c:delete val="0"/>
        <c:axPos val="b"/>
        <c:numFmt formatCode="General" sourceLinked="1"/>
        <c:majorTickMark val="none"/>
        <c:minorTickMark val="none"/>
        <c:tickLblPos val="nextTo"/>
        <c:spPr>
          <a:ln w="19050">
            <a:solidFill>
              <a:schemeClr val="tx1"/>
            </a:solidFill>
          </a:ln>
        </c:spPr>
        <c:txPr>
          <a:bodyPr/>
          <a:lstStyle/>
          <a:p>
            <a:pPr>
              <a:defRPr sz="1050">
                <a:latin typeface="Arial" panose="020B0604020202020204" pitchFamily="34" charset="0"/>
                <a:cs typeface="Arial" panose="020B0604020202020204" pitchFamily="34" charset="0"/>
              </a:defRPr>
            </a:pPr>
            <a:endParaRPr lang="en-US"/>
          </a:p>
        </c:txPr>
        <c:crossAx val="133216448"/>
        <c:crosses val="autoZero"/>
        <c:auto val="1"/>
        <c:lblAlgn val="ctr"/>
        <c:lblOffset val="100"/>
        <c:noMultiLvlLbl val="0"/>
      </c:catAx>
      <c:valAx>
        <c:axId val="133216448"/>
        <c:scaling>
          <c:orientation val="minMax"/>
          <c:max val="80"/>
          <c:min val="0"/>
        </c:scaling>
        <c:delete val="0"/>
        <c:axPos val="l"/>
        <c:numFmt formatCode="General" sourceLinked="1"/>
        <c:majorTickMark val="out"/>
        <c:minorTickMark val="none"/>
        <c:tickLblPos val="nextTo"/>
        <c:spPr>
          <a:ln w="19050">
            <a:solidFill>
              <a:schemeClr val="tx1"/>
            </a:solidFill>
          </a:ln>
        </c:spPr>
        <c:txPr>
          <a:bodyPr/>
          <a:lstStyle/>
          <a:p>
            <a:pPr>
              <a:defRPr sz="1000">
                <a:latin typeface="Arial" panose="020B0604020202020204" pitchFamily="34" charset="0"/>
                <a:cs typeface="Arial" panose="020B0604020202020204" pitchFamily="34" charset="0"/>
              </a:defRPr>
            </a:pPr>
            <a:endParaRPr lang="en-US"/>
          </a:p>
        </c:txPr>
        <c:crossAx val="226659328"/>
        <c:crosses val="autoZero"/>
        <c:crossBetween val="between"/>
        <c:majorUnit val="20"/>
        <c:minorUnit val="4.0000000000000008E-2"/>
      </c:valAx>
      <c:spPr>
        <a:ln w="19050"/>
      </c:spPr>
    </c:plotArea>
    <c:plotVisOnly val="1"/>
    <c:dispBlanksAs val="gap"/>
    <c:showDLblsOverMax val="0"/>
  </c:chart>
  <c:spPr>
    <a:ln w="19050"/>
  </c:spPr>
  <c:txPr>
    <a:bodyPr/>
    <a:lstStyle/>
    <a:p>
      <a:pPr>
        <a:defRPr sz="18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5482254580541728E-2"/>
          <c:y val="7.3370039264890816E-2"/>
          <c:w val="0.88478264463954193"/>
          <c:h val="0.81996648588857801"/>
        </c:manualLayout>
      </c:layout>
      <c:lineChart>
        <c:grouping val="standard"/>
        <c:varyColors val="0"/>
        <c:ser>
          <c:idx val="0"/>
          <c:order val="0"/>
          <c:tx>
            <c:strRef>
              <c:f>Sheet1!$B$1</c:f>
              <c:strCache>
                <c:ptCount val="1"/>
                <c:pt idx="0">
                  <c:v>Series 1</c:v>
                </c:pt>
              </c:strCache>
            </c:strRef>
          </c:tx>
          <c:marker>
            <c:symbol val="none"/>
          </c:marker>
          <c:cat>
            <c:numRef>
              <c:f>Sheet1!$A$2:$A$14</c:f>
              <c:numCache>
                <c:formatCode>General</c:formatCode>
                <c:ptCount val="13"/>
                <c:pt idx="0">
                  <c:v>0</c:v>
                </c:pt>
                <c:pt idx="1">
                  <c:v>3</c:v>
                </c:pt>
                <c:pt idx="2">
                  <c:v>6</c:v>
                </c:pt>
                <c:pt idx="3">
                  <c:v>9</c:v>
                </c:pt>
                <c:pt idx="4">
                  <c:v>12</c:v>
                </c:pt>
                <c:pt idx="5">
                  <c:v>15</c:v>
                </c:pt>
                <c:pt idx="6">
                  <c:v>18</c:v>
                </c:pt>
                <c:pt idx="7">
                  <c:v>21</c:v>
                </c:pt>
                <c:pt idx="8">
                  <c:v>24</c:v>
                </c:pt>
                <c:pt idx="9">
                  <c:v>27</c:v>
                </c:pt>
                <c:pt idx="10">
                  <c:v>30</c:v>
                </c:pt>
                <c:pt idx="11">
                  <c:v>33</c:v>
                </c:pt>
                <c:pt idx="12">
                  <c:v>36</c:v>
                </c:pt>
              </c:numCache>
            </c:numRef>
          </c:cat>
          <c:val>
            <c:numRef>
              <c:f>Sheet1!$B$2:$B$14</c:f>
              <c:numCache>
                <c:formatCode>General</c:formatCode>
                <c:ptCount val="13"/>
              </c:numCache>
            </c:numRef>
          </c:val>
          <c:smooth val="0"/>
          <c:extLst>
            <c:ext xmlns:c16="http://schemas.microsoft.com/office/drawing/2014/chart" uri="{C3380CC4-5D6E-409C-BE32-E72D297353CC}">
              <c16:uniqueId val="{00000000-5D18-4E89-9A76-E2F4BCB58FE4}"/>
            </c:ext>
          </c:extLst>
        </c:ser>
        <c:dLbls>
          <c:showLegendKey val="0"/>
          <c:showVal val="0"/>
          <c:showCatName val="0"/>
          <c:showSerName val="0"/>
          <c:showPercent val="0"/>
          <c:showBubbleSize val="0"/>
        </c:dLbls>
        <c:smooth val="0"/>
        <c:axId val="226659840"/>
        <c:axId val="223087424"/>
      </c:lineChart>
      <c:catAx>
        <c:axId val="226659840"/>
        <c:scaling>
          <c:orientation val="minMax"/>
        </c:scaling>
        <c:delete val="0"/>
        <c:axPos val="b"/>
        <c:numFmt formatCode="General" sourceLinked="1"/>
        <c:majorTickMark val="out"/>
        <c:minorTickMark val="none"/>
        <c:tickLblPos val="nextTo"/>
        <c:spPr>
          <a:ln w="19050">
            <a:solidFill>
              <a:schemeClr val="tx1"/>
            </a:solidFill>
          </a:ln>
        </c:spPr>
        <c:txPr>
          <a:bodyPr/>
          <a:lstStyle/>
          <a:p>
            <a:pPr>
              <a:defRPr sz="700">
                <a:latin typeface="Arial" panose="020B0604020202020204" pitchFamily="34" charset="0"/>
                <a:cs typeface="Arial" panose="020B0604020202020204" pitchFamily="34" charset="0"/>
              </a:defRPr>
            </a:pPr>
            <a:endParaRPr lang="en-US"/>
          </a:p>
        </c:txPr>
        <c:crossAx val="223087424"/>
        <c:crosses val="autoZero"/>
        <c:auto val="1"/>
        <c:lblAlgn val="ctr"/>
        <c:lblOffset val="100"/>
        <c:noMultiLvlLbl val="0"/>
      </c:catAx>
      <c:valAx>
        <c:axId val="223087424"/>
        <c:scaling>
          <c:orientation val="minMax"/>
          <c:max val="1"/>
          <c:min val="0"/>
        </c:scaling>
        <c:delete val="0"/>
        <c:axPos val="l"/>
        <c:numFmt formatCode="#,##0.0" sourceLinked="0"/>
        <c:majorTickMark val="out"/>
        <c:minorTickMark val="none"/>
        <c:tickLblPos val="nextTo"/>
        <c:spPr>
          <a:ln w="19050">
            <a:solidFill>
              <a:schemeClr val="tx1"/>
            </a:solidFill>
          </a:ln>
        </c:spPr>
        <c:txPr>
          <a:bodyPr/>
          <a:lstStyle/>
          <a:p>
            <a:pPr>
              <a:defRPr sz="700">
                <a:latin typeface="Arial" panose="020B0604020202020204" pitchFamily="34" charset="0"/>
                <a:cs typeface="Arial" panose="020B0604020202020204" pitchFamily="34" charset="0"/>
              </a:defRPr>
            </a:pPr>
            <a:endParaRPr lang="en-US"/>
          </a:p>
        </c:txPr>
        <c:crossAx val="226659840"/>
        <c:crosses val="autoZero"/>
        <c:crossBetween val="midCat"/>
        <c:majorUnit val="0.2"/>
        <c:minorUnit val="4.0000000000000008E-2"/>
      </c:valAx>
      <c:spPr>
        <a:ln w="19050"/>
      </c:spPr>
    </c:plotArea>
    <c:plotVisOnly val="1"/>
    <c:dispBlanksAs val="gap"/>
    <c:showDLblsOverMax val="0"/>
  </c:chart>
  <c:spPr>
    <a:ln w="3175"/>
  </c:spPr>
  <c:txPr>
    <a:bodyPr/>
    <a:lstStyle/>
    <a:p>
      <a:pPr>
        <a:defRPr sz="1800"/>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4.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1.svg"/><Relationship Id="rId1" Type="http://schemas.openxmlformats.org/officeDocument/2006/relationships/image" Target="../media/image70.png"/><Relationship Id="rId6" Type="http://schemas.openxmlformats.org/officeDocument/2006/relationships/image" Target="../media/image75.svg"/><Relationship Id="rId5" Type="http://schemas.openxmlformats.org/officeDocument/2006/relationships/image" Target="../media/image74.png"/><Relationship Id="rId10" Type="http://schemas.openxmlformats.org/officeDocument/2006/relationships/image" Target="../media/image79.svg"/><Relationship Id="rId4" Type="http://schemas.openxmlformats.org/officeDocument/2006/relationships/image" Target="../media/image73.svg"/><Relationship Id="rId9" Type="http://schemas.openxmlformats.org/officeDocument/2006/relationships/image" Target="../media/image78.png"/></Relationships>
</file>

<file path=ppt/diagrams/_rels/drawing4.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1.svg"/><Relationship Id="rId1" Type="http://schemas.openxmlformats.org/officeDocument/2006/relationships/image" Target="../media/image70.png"/><Relationship Id="rId6" Type="http://schemas.openxmlformats.org/officeDocument/2006/relationships/image" Target="../media/image75.svg"/><Relationship Id="rId5" Type="http://schemas.openxmlformats.org/officeDocument/2006/relationships/image" Target="../media/image74.png"/><Relationship Id="rId10" Type="http://schemas.openxmlformats.org/officeDocument/2006/relationships/image" Target="../media/image79.svg"/><Relationship Id="rId4" Type="http://schemas.openxmlformats.org/officeDocument/2006/relationships/image" Target="../media/image73.svg"/><Relationship Id="rId9" Type="http://schemas.openxmlformats.org/officeDocument/2006/relationships/image" Target="../media/image78.png"/></Relationships>
</file>

<file path=ppt/diagrams/colors1.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B79FAC-806B-8C49-BDCC-0A611165F69C}" type="doc">
      <dgm:prSet loTypeId="urn:microsoft.com/office/officeart/2005/8/layout/vList5" loCatId="" qsTypeId="urn:microsoft.com/office/officeart/2005/8/quickstyle/simple1" qsCatId="simple" csTypeId="urn:microsoft.com/office/officeart/2005/8/colors/accent4_1" csCatId="accent4" phldr="1"/>
      <dgm:spPr/>
      <dgm:t>
        <a:bodyPr/>
        <a:lstStyle/>
        <a:p>
          <a:endParaRPr lang="it-IT"/>
        </a:p>
      </dgm:t>
    </dgm:pt>
    <dgm:pt modelId="{989C0E4A-B458-F842-B4F4-C6D4860A3471}">
      <dgm:prSet phldrT="[Testo]" custT="1"/>
      <dgm:spPr/>
      <dgm:t>
        <a:bodyPr/>
        <a:lstStyle/>
        <a:p>
          <a:r>
            <a:rPr lang="en-US" sz="2000" b="1" noProof="0" dirty="0"/>
            <a:t>Patient</a:t>
          </a:r>
        </a:p>
      </dgm:t>
    </dgm:pt>
    <dgm:pt modelId="{0E534D78-3FE4-A24E-8CD9-F270AD7719CB}" type="parTrans" cxnId="{4817B747-7B27-104F-99E1-5A3CBD341B6B}">
      <dgm:prSet/>
      <dgm:spPr/>
      <dgm:t>
        <a:bodyPr/>
        <a:lstStyle/>
        <a:p>
          <a:endParaRPr lang="en-US" sz="1600" noProof="0" dirty="0"/>
        </a:p>
      </dgm:t>
    </dgm:pt>
    <dgm:pt modelId="{69B8ACF7-BFED-F94E-98C7-516404EA3BE7}" type="sibTrans" cxnId="{4817B747-7B27-104F-99E1-5A3CBD341B6B}">
      <dgm:prSet/>
      <dgm:spPr/>
      <dgm:t>
        <a:bodyPr/>
        <a:lstStyle/>
        <a:p>
          <a:endParaRPr lang="en-US" sz="1600" noProof="0" dirty="0"/>
        </a:p>
      </dgm:t>
    </dgm:pt>
    <dgm:pt modelId="{883D34AB-41C1-F749-8EDC-FA5FA9541C8B}">
      <dgm:prSet phldrT="[Testo]" custT="1"/>
      <dgm:spPr/>
      <dgm:t>
        <a:bodyPr/>
        <a:lstStyle/>
        <a:p>
          <a:r>
            <a:rPr lang="en-US" sz="1600" noProof="0" dirty="0"/>
            <a:t> 45 yo woman, </a:t>
          </a:r>
          <a:r>
            <a:rPr lang="en-US" sz="1600" b="1" noProof="0" dirty="0">
              <a:solidFill>
                <a:srgbClr val="7030A0"/>
              </a:solidFill>
            </a:rPr>
            <a:t>premenopausal</a:t>
          </a:r>
        </a:p>
      </dgm:t>
    </dgm:pt>
    <dgm:pt modelId="{620C8496-3313-FD44-9599-A83F64B2B08A}" type="parTrans" cxnId="{28FD3EBB-88B0-7944-961D-03A4C6DEA51D}">
      <dgm:prSet/>
      <dgm:spPr/>
      <dgm:t>
        <a:bodyPr/>
        <a:lstStyle/>
        <a:p>
          <a:endParaRPr lang="en-US" sz="1600" noProof="0" dirty="0"/>
        </a:p>
      </dgm:t>
    </dgm:pt>
    <dgm:pt modelId="{F2DF1C0E-C061-A54E-8362-9BC0960117C4}" type="sibTrans" cxnId="{28FD3EBB-88B0-7944-961D-03A4C6DEA51D}">
      <dgm:prSet/>
      <dgm:spPr/>
      <dgm:t>
        <a:bodyPr/>
        <a:lstStyle/>
        <a:p>
          <a:endParaRPr lang="en-US" sz="1600" noProof="0" dirty="0"/>
        </a:p>
      </dgm:t>
    </dgm:pt>
    <dgm:pt modelId="{6CBB6A82-08FB-B140-BAB9-943637991111}">
      <dgm:prSet phldrT="[Testo]" custT="1"/>
      <dgm:spPr/>
      <dgm:t>
        <a:bodyPr/>
        <a:lstStyle/>
        <a:p>
          <a:r>
            <a:rPr lang="en-US" sz="1600" noProof="0" dirty="0"/>
            <a:t> Comorbidities: none</a:t>
          </a:r>
        </a:p>
      </dgm:t>
    </dgm:pt>
    <dgm:pt modelId="{DCFAE621-A37C-4543-8BCA-0D60B3D02732}" type="parTrans" cxnId="{ECC9C7BD-51C4-674D-A9D5-D6835F5B0FEE}">
      <dgm:prSet/>
      <dgm:spPr/>
      <dgm:t>
        <a:bodyPr/>
        <a:lstStyle/>
        <a:p>
          <a:endParaRPr lang="en-US" sz="1600" noProof="0" dirty="0"/>
        </a:p>
      </dgm:t>
    </dgm:pt>
    <dgm:pt modelId="{878E89CB-B4BE-E947-8D87-C69DC930B0B7}" type="sibTrans" cxnId="{ECC9C7BD-51C4-674D-A9D5-D6835F5B0FEE}">
      <dgm:prSet/>
      <dgm:spPr/>
      <dgm:t>
        <a:bodyPr/>
        <a:lstStyle/>
        <a:p>
          <a:endParaRPr lang="en-US" sz="1600" noProof="0" dirty="0"/>
        </a:p>
      </dgm:t>
    </dgm:pt>
    <dgm:pt modelId="{D0CF2996-AE29-AF47-BDF6-BB010CCD0414}">
      <dgm:prSet phldrT="[Testo]" custT="1"/>
      <dgm:spPr/>
      <dgm:t>
        <a:bodyPr/>
        <a:lstStyle/>
        <a:p>
          <a:r>
            <a:rPr lang="en-US" sz="2000" b="1" noProof="0" dirty="0"/>
            <a:t>Genetic testing</a:t>
          </a:r>
        </a:p>
      </dgm:t>
    </dgm:pt>
    <dgm:pt modelId="{27648444-9D0C-E143-83D5-35C675251543}" type="parTrans" cxnId="{F93EEC82-D8D6-6749-8E5C-C10CE7AC3D57}">
      <dgm:prSet/>
      <dgm:spPr/>
      <dgm:t>
        <a:bodyPr/>
        <a:lstStyle/>
        <a:p>
          <a:endParaRPr lang="en-US" sz="1600" noProof="0" dirty="0"/>
        </a:p>
      </dgm:t>
    </dgm:pt>
    <dgm:pt modelId="{C5C8AE92-DE26-B44F-93DC-486FE8315CE4}" type="sibTrans" cxnId="{F93EEC82-D8D6-6749-8E5C-C10CE7AC3D57}">
      <dgm:prSet/>
      <dgm:spPr/>
      <dgm:t>
        <a:bodyPr/>
        <a:lstStyle/>
        <a:p>
          <a:endParaRPr lang="en-US" sz="1600" noProof="0" dirty="0"/>
        </a:p>
      </dgm:t>
    </dgm:pt>
    <dgm:pt modelId="{5EBF3276-F84D-4C4B-84F1-C862434C52B6}">
      <dgm:prSet phldrT="[Testo]" custT="1"/>
      <dgm:spPr/>
      <dgm:t>
        <a:bodyPr/>
        <a:lstStyle/>
        <a:p>
          <a:r>
            <a:rPr lang="en-US" sz="1600" b="1" noProof="0" dirty="0"/>
            <a:t> </a:t>
          </a:r>
          <a:r>
            <a:rPr lang="en-US" sz="1600" b="1" noProof="0" dirty="0">
              <a:solidFill>
                <a:srgbClr val="7030A0"/>
              </a:solidFill>
            </a:rPr>
            <a:t>Pathogenic </a:t>
          </a:r>
          <a:r>
            <a:rPr lang="en-US" sz="1600" b="1" i="1" noProof="0" dirty="0">
              <a:solidFill>
                <a:srgbClr val="7030A0"/>
              </a:solidFill>
            </a:rPr>
            <a:t>BRCA2</a:t>
          </a:r>
          <a:r>
            <a:rPr lang="en-US" sz="1600" b="1" noProof="0" dirty="0">
              <a:solidFill>
                <a:srgbClr val="7030A0"/>
              </a:solidFill>
            </a:rPr>
            <a:t> variant c.6405_6409 (p_Asn2135fs)</a:t>
          </a:r>
        </a:p>
      </dgm:t>
    </dgm:pt>
    <dgm:pt modelId="{9A1C955B-8854-FB4C-9A28-9266872DF50B}" type="parTrans" cxnId="{41238E4D-B54E-464F-BCA9-56465D7056A4}">
      <dgm:prSet/>
      <dgm:spPr/>
      <dgm:t>
        <a:bodyPr/>
        <a:lstStyle/>
        <a:p>
          <a:endParaRPr lang="en-US" sz="1600" noProof="0" dirty="0"/>
        </a:p>
      </dgm:t>
    </dgm:pt>
    <dgm:pt modelId="{DF64153D-6434-5F46-B9F2-AF79AB2C27CC}" type="sibTrans" cxnId="{41238E4D-B54E-464F-BCA9-56465D7056A4}">
      <dgm:prSet/>
      <dgm:spPr/>
      <dgm:t>
        <a:bodyPr/>
        <a:lstStyle/>
        <a:p>
          <a:endParaRPr lang="en-US" sz="1600" noProof="0" dirty="0"/>
        </a:p>
      </dgm:t>
    </dgm:pt>
    <dgm:pt modelId="{07537824-05EA-B540-AE7A-E1D26FE98675}">
      <dgm:prSet phldrT="[Testo]" custT="1"/>
      <dgm:spPr/>
      <dgm:t>
        <a:bodyPr/>
        <a:lstStyle/>
        <a:p>
          <a:r>
            <a:rPr lang="en-US" sz="2000" b="1" noProof="0" dirty="0"/>
            <a:t>Presentation</a:t>
          </a:r>
        </a:p>
      </dgm:t>
    </dgm:pt>
    <dgm:pt modelId="{B554AFDA-5C73-564B-B27F-35340A47A212}" type="parTrans" cxnId="{9D1A744A-8C21-A54C-9B98-93128897AB28}">
      <dgm:prSet/>
      <dgm:spPr/>
      <dgm:t>
        <a:bodyPr/>
        <a:lstStyle/>
        <a:p>
          <a:endParaRPr lang="en-US" sz="1600" noProof="0" dirty="0"/>
        </a:p>
      </dgm:t>
    </dgm:pt>
    <dgm:pt modelId="{C688F7A0-F06E-3346-A1BE-4315AB08FCE4}" type="sibTrans" cxnId="{9D1A744A-8C21-A54C-9B98-93128897AB28}">
      <dgm:prSet/>
      <dgm:spPr/>
      <dgm:t>
        <a:bodyPr/>
        <a:lstStyle/>
        <a:p>
          <a:endParaRPr lang="en-US" sz="1600" noProof="0" dirty="0"/>
        </a:p>
      </dgm:t>
    </dgm:pt>
    <dgm:pt modelId="{1E55EBBF-B6D6-174D-8EE7-FFB3AC531528}">
      <dgm:prSet phldrT="[Testo]" custT="1"/>
      <dgm:spPr/>
      <dgm:t>
        <a:bodyPr/>
        <a:lstStyle/>
        <a:p>
          <a:r>
            <a:rPr lang="en-US" sz="1600" noProof="0" dirty="0"/>
            <a:t> Detection of </a:t>
          </a:r>
          <a:r>
            <a:rPr lang="en-US" sz="1600" b="1" noProof="0" dirty="0"/>
            <a:t>lump</a:t>
          </a:r>
          <a:r>
            <a:rPr lang="en-US" sz="1600" noProof="0" dirty="0"/>
            <a:t> in the right breast and right axillary </a:t>
          </a:r>
          <a:r>
            <a:rPr lang="en-US" sz="1600" b="1" noProof="0" dirty="0"/>
            <a:t>adenopathy</a:t>
          </a:r>
          <a:r>
            <a:rPr lang="en-US" sz="1600" noProof="0" dirty="0"/>
            <a:t> at self-examination </a:t>
          </a:r>
        </a:p>
      </dgm:t>
    </dgm:pt>
    <dgm:pt modelId="{074FC3F2-5232-F647-A5E0-46C4207DBC11}" type="parTrans" cxnId="{2CBF942D-40A0-CD4A-A170-BB73F2929E2E}">
      <dgm:prSet/>
      <dgm:spPr/>
      <dgm:t>
        <a:bodyPr/>
        <a:lstStyle/>
        <a:p>
          <a:endParaRPr lang="en-US" sz="1600" noProof="0" dirty="0"/>
        </a:p>
      </dgm:t>
    </dgm:pt>
    <dgm:pt modelId="{931EC6F4-6778-B543-947E-CFB5F030EC25}" type="sibTrans" cxnId="{2CBF942D-40A0-CD4A-A170-BB73F2929E2E}">
      <dgm:prSet/>
      <dgm:spPr/>
      <dgm:t>
        <a:bodyPr/>
        <a:lstStyle/>
        <a:p>
          <a:endParaRPr lang="en-US" sz="1600" noProof="0" dirty="0"/>
        </a:p>
      </dgm:t>
    </dgm:pt>
    <dgm:pt modelId="{CE299B77-D14D-214F-854B-50E5CCAA8EA5}">
      <dgm:prSet phldrT="[Testo]" custT="1"/>
      <dgm:spPr/>
      <dgm:t>
        <a:bodyPr/>
        <a:lstStyle/>
        <a:p>
          <a:r>
            <a:rPr lang="en-US" sz="1600" noProof="0" dirty="0"/>
            <a:t> Family history: mother with BC (55 yo) and upper limb STS  </a:t>
          </a:r>
        </a:p>
      </dgm:t>
    </dgm:pt>
    <dgm:pt modelId="{D30BA3E5-BCB8-7440-814E-3A7527930891}" type="parTrans" cxnId="{CBD9DB78-0515-7B46-A5EC-E7682424725D}">
      <dgm:prSet/>
      <dgm:spPr/>
      <dgm:t>
        <a:bodyPr/>
        <a:lstStyle/>
        <a:p>
          <a:endParaRPr lang="en-US" sz="1600" noProof="0" dirty="0"/>
        </a:p>
      </dgm:t>
    </dgm:pt>
    <dgm:pt modelId="{131EA6BB-A43E-9F42-B134-03225FFA5472}" type="sibTrans" cxnId="{CBD9DB78-0515-7B46-A5EC-E7682424725D}">
      <dgm:prSet/>
      <dgm:spPr/>
      <dgm:t>
        <a:bodyPr/>
        <a:lstStyle/>
        <a:p>
          <a:endParaRPr lang="en-US" sz="1600" noProof="0" dirty="0"/>
        </a:p>
      </dgm:t>
    </dgm:pt>
    <dgm:pt modelId="{49CEB3E1-03BD-7347-ABD3-1F5B7C5B1B4C}">
      <dgm:prSet custT="1"/>
      <dgm:spPr/>
      <dgm:t>
        <a:bodyPr/>
        <a:lstStyle/>
        <a:p>
          <a:r>
            <a:rPr lang="en-US" sz="2000" b="1" noProof="0" dirty="0"/>
            <a:t> Breast US-guided biopsy</a:t>
          </a:r>
        </a:p>
      </dgm:t>
    </dgm:pt>
    <dgm:pt modelId="{DE94365B-BCE4-FC4C-B02B-6DFCBC8E977A}" type="parTrans" cxnId="{EBB9A814-1C56-4A44-876B-9F6326313B63}">
      <dgm:prSet/>
      <dgm:spPr/>
      <dgm:t>
        <a:bodyPr/>
        <a:lstStyle/>
        <a:p>
          <a:endParaRPr lang="en-US" sz="1600" noProof="0" dirty="0"/>
        </a:p>
      </dgm:t>
    </dgm:pt>
    <dgm:pt modelId="{26DDAA20-801E-8E4D-9908-DFEE8AA9F750}" type="sibTrans" cxnId="{EBB9A814-1C56-4A44-876B-9F6326313B63}">
      <dgm:prSet/>
      <dgm:spPr/>
      <dgm:t>
        <a:bodyPr/>
        <a:lstStyle/>
        <a:p>
          <a:endParaRPr lang="en-US" sz="1600" noProof="0" dirty="0"/>
        </a:p>
      </dgm:t>
    </dgm:pt>
    <dgm:pt modelId="{7F4EA0D5-B031-2243-91A0-9E33CAADE4CE}">
      <dgm:prSet custT="1"/>
      <dgm:spPr/>
      <dgm:t>
        <a:bodyPr/>
        <a:lstStyle/>
        <a:p>
          <a:r>
            <a:rPr lang="en-US" sz="1600" noProof="0" dirty="0"/>
            <a:t> Invasive carcinoma NOS</a:t>
          </a:r>
        </a:p>
      </dgm:t>
    </dgm:pt>
    <dgm:pt modelId="{A268C5C9-25E7-9840-8E64-4ACE0554E13C}" type="parTrans" cxnId="{F050F23B-DDEF-0142-8919-CFBD19677D77}">
      <dgm:prSet/>
      <dgm:spPr/>
      <dgm:t>
        <a:bodyPr/>
        <a:lstStyle/>
        <a:p>
          <a:endParaRPr lang="en-US" sz="1600" noProof="0" dirty="0"/>
        </a:p>
      </dgm:t>
    </dgm:pt>
    <dgm:pt modelId="{9240100A-BDF9-2442-B449-B4C2457236D0}" type="sibTrans" cxnId="{F050F23B-DDEF-0142-8919-CFBD19677D77}">
      <dgm:prSet/>
      <dgm:spPr/>
      <dgm:t>
        <a:bodyPr/>
        <a:lstStyle/>
        <a:p>
          <a:endParaRPr lang="en-US" sz="1600" noProof="0" dirty="0"/>
        </a:p>
      </dgm:t>
    </dgm:pt>
    <dgm:pt modelId="{E94C9456-DADE-1B4A-B021-20150A46894F}">
      <dgm:prSet custT="1"/>
      <dgm:spPr/>
      <dgm:t>
        <a:bodyPr/>
        <a:lstStyle/>
        <a:p>
          <a:r>
            <a:rPr lang="en-US" sz="2000" b="1" noProof="0" dirty="0"/>
            <a:t>Physical examination</a:t>
          </a:r>
        </a:p>
      </dgm:t>
    </dgm:pt>
    <dgm:pt modelId="{16088D2D-D7E4-D547-A586-AA78DA7B20E4}" type="parTrans" cxnId="{716ACF06-C685-8B47-B8E3-4C6EC1EE9962}">
      <dgm:prSet/>
      <dgm:spPr/>
      <dgm:t>
        <a:bodyPr/>
        <a:lstStyle/>
        <a:p>
          <a:endParaRPr lang="en-US" sz="1600" noProof="0" dirty="0"/>
        </a:p>
      </dgm:t>
    </dgm:pt>
    <dgm:pt modelId="{5A9C78C5-6F91-F440-B9EF-CDC9A9E0BB40}" type="sibTrans" cxnId="{716ACF06-C685-8B47-B8E3-4C6EC1EE9962}">
      <dgm:prSet/>
      <dgm:spPr/>
      <dgm:t>
        <a:bodyPr/>
        <a:lstStyle/>
        <a:p>
          <a:endParaRPr lang="en-US" sz="1600" noProof="0" dirty="0"/>
        </a:p>
      </dgm:t>
    </dgm:pt>
    <dgm:pt modelId="{8302DEF5-2AEE-7C47-9916-1603040BB7F2}">
      <dgm:prSet custT="1"/>
      <dgm:spPr/>
      <dgm:t>
        <a:bodyPr/>
        <a:lstStyle/>
        <a:p>
          <a:r>
            <a:rPr lang="en-US" sz="1600" noProof="0" dirty="0"/>
            <a:t> Lesion of 70 mm in the right LIQ/LOQ</a:t>
          </a:r>
        </a:p>
      </dgm:t>
    </dgm:pt>
    <dgm:pt modelId="{18F6C0C5-6937-C342-B37E-CABDE23C9CA6}" type="parTrans" cxnId="{B5D14F35-1542-524C-BCE9-48099D55182B}">
      <dgm:prSet/>
      <dgm:spPr/>
      <dgm:t>
        <a:bodyPr/>
        <a:lstStyle/>
        <a:p>
          <a:endParaRPr lang="en-US" sz="1600" noProof="0" dirty="0"/>
        </a:p>
      </dgm:t>
    </dgm:pt>
    <dgm:pt modelId="{41C620D2-DFAF-4C4E-B90D-EDD0294C5BD9}" type="sibTrans" cxnId="{B5D14F35-1542-524C-BCE9-48099D55182B}">
      <dgm:prSet/>
      <dgm:spPr/>
      <dgm:t>
        <a:bodyPr/>
        <a:lstStyle/>
        <a:p>
          <a:endParaRPr lang="en-US" sz="1600" noProof="0" dirty="0"/>
        </a:p>
      </dgm:t>
    </dgm:pt>
    <dgm:pt modelId="{4E353468-D802-AF45-B9AC-4D6332CADFAC}">
      <dgm:prSet custT="1"/>
      <dgm:spPr/>
      <dgm:t>
        <a:bodyPr/>
        <a:lstStyle/>
        <a:p>
          <a:r>
            <a:rPr lang="en-US" sz="1600" noProof="0" dirty="0"/>
            <a:t> Hard right axillary lymphadenopathy of 25 mm</a:t>
          </a:r>
        </a:p>
      </dgm:t>
    </dgm:pt>
    <dgm:pt modelId="{4FC82FE3-9298-9249-A204-9338605C1DB1}" type="parTrans" cxnId="{DBD85F5C-D814-1643-91E5-ED1D31A7CD40}">
      <dgm:prSet/>
      <dgm:spPr/>
      <dgm:t>
        <a:bodyPr/>
        <a:lstStyle/>
        <a:p>
          <a:endParaRPr lang="it-IT" sz="1600"/>
        </a:p>
      </dgm:t>
    </dgm:pt>
    <dgm:pt modelId="{81A273BD-7897-7041-A131-0BAED6734C70}" type="sibTrans" cxnId="{DBD85F5C-D814-1643-91E5-ED1D31A7CD40}">
      <dgm:prSet/>
      <dgm:spPr/>
      <dgm:t>
        <a:bodyPr/>
        <a:lstStyle/>
        <a:p>
          <a:endParaRPr lang="it-IT" sz="1600"/>
        </a:p>
      </dgm:t>
    </dgm:pt>
    <dgm:pt modelId="{37029767-2C8D-D048-9B64-A41A47CFB4C6}">
      <dgm:prSet custT="1"/>
      <dgm:spPr/>
      <dgm:t>
        <a:bodyPr/>
        <a:lstStyle/>
        <a:p>
          <a:r>
            <a:rPr lang="en-US" sz="1600" noProof="0" dirty="0"/>
            <a:t> Abdominal PE: negative. </a:t>
          </a:r>
        </a:p>
      </dgm:t>
    </dgm:pt>
    <dgm:pt modelId="{5D63B2AD-D344-164C-A0EF-D806F588459A}" type="parTrans" cxnId="{77B472FD-9D8A-3B4E-BAA5-C2C160276BE4}">
      <dgm:prSet/>
      <dgm:spPr/>
      <dgm:t>
        <a:bodyPr/>
        <a:lstStyle/>
        <a:p>
          <a:endParaRPr lang="it-IT" sz="1600"/>
        </a:p>
      </dgm:t>
    </dgm:pt>
    <dgm:pt modelId="{E9E05DC9-CEA3-3B4D-8E7F-700E7610A049}" type="sibTrans" cxnId="{77B472FD-9D8A-3B4E-BAA5-C2C160276BE4}">
      <dgm:prSet/>
      <dgm:spPr/>
      <dgm:t>
        <a:bodyPr/>
        <a:lstStyle/>
        <a:p>
          <a:endParaRPr lang="it-IT" sz="1600"/>
        </a:p>
      </dgm:t>
    </dgm:pt>
    <dgm:pt modelId="{CE05844B-CC34-B946-B55D-85A9F4F9C2C5}">
      <dgm:prSet custT="1"/>
      <dgm:spPr/>
      <dgm:t>
        <a:bodyPr/>
        <a:lstStyle/>
        <a:p>
          <a:pPr>
            <a:buNone/>
          </a:pPr>
          <a:r>
            <a:rPr lang="en-US" sz="1600" b="1" noProof="0" dirty="0">
              <a:solidFill>
                <a:srgbClr val="7030A0"/>
              </a:solidFill>
            </a:rPr>
            <a:t>ER: 90%; PgR: 35%; HER2: 0</a:t>
          </a:r>
          <a:r>
            <a:rPr lang="en-US" sz="1600" noProof="0" dirty="0"/>
            <a:t>; Ki67: 25%</a:t>
          </a:r>
        </a:p>
      </dgm:t>
    </dgm:pt>
    <dgm:pt modelId="{5BE5CA0D-C2EC-4A42-930C-0E7793AF0360}" type="parTrans" cxnId="{445C4487-4B04-3B4C-967D-7DE7B8BF107C}">
      <dgm:prSet/>
      <dgm:spPr/>
      <dgm:t>
        <a:bodyPr/>
        <a:lstStyle/>
        <a:p>
          <a:endParaRPr lang="it-IT" sz="1600"/>
        </a:p>
      </dgm:t>
    </dgm:pt>
    <dgm:pt modelId="{6AB4F7A5-3687-C641-A4C6-F6C9061AF889}" type="sibTrans" cxnId="{445C4487-4B04-3B4C-967D-7DE7B8BF107C}">
      <dgm:prSet/>
      <dgm:spPr/>
      <dgm:t>
        <a:bodyPr/>
        <a:lstStyle/>
        <a:p>
          <a:endParaRPr lang="it-IT" sz="1600"/>
        </a:p>
      </dgm:t>
    </dgm:pt>
    <dgm:pt modelId="{288C8AB1-5DD7-2845-933E-8B75EC70A83F}">
      <dgm:prSet custT="1"/>
      <dgm:spPr/>
      <dgm:t>
        <a:bodyPr/>
        <a:lstStyle/>
        <a:p>
          <a:r>
            <a:rPr lang="it-IT" sz="2000" b="1" dirty="0"/>
            <a:t>Work-up</a:t>
          </a:r>
        </a:p>
      </dgm:t>
    </dgm:pt>
    <dgm:pt modelId="{8FA75E42-CF27-9448-AA64-F9240AD73F83}" type="parTrans" cxnId="{EE173CD3-1CC8-1948-8492-34D80FBCBCEA}">
      <dgm:prSet/>
      <dgm:spPr/>
      <dgm:t>
        <a:bodyPr/>
        <a:lstStyle/>
        <a:p>
          <a:endParaRPr lang="it-IT" sz="1600"/>
        </a:p>
      </dgm:t>
    </dgm:pt>
    <dgm:pt modelId="{218B31AA-18DE-BE48-AA84-4A760DDEC4B2}" type="sibTrans" cxnId="{EE173CD3-1CC8-1948-8492-34D80FBCBCEA}">
      <dgm:prSet/>
      <dgm:spPr/>
      <dgm:t>
        <a:bodyPr/>
        <a:lstStyle/>
        <a:p>
          <a:endParaRPr lang="it-IT" sz="1600"/>
        </a:p>
      </dgm:t>
    </dgm:pt>
    <dgm:pt modelId="{1327E073-8853-D047-BC19-8BC65F5E6F62}">
      <dgm:prSet custT="1"/>
      <dgm:spPr/>
      <dgm:t>
        <a:bodyPr/>
        <a:lstStyle/>
        <a:p>
          <a:r>
            <a:rPr lang="en-US" sz="1600" noProof="0" dirty="0"/>
            <a:t>Mammography</a:t>
          </a:r>
          <a:r>
            <a:rPr lang="en-US" sz="1600" dirty="0"/>
            <a:t> + breast and axillary US + breast MRI: confirmed right breast lesion of 75x53 mm, multiple right axillary lymphadenopathy</a:t>
          </a:r>
        </a:p>
      </dgm:t>
    </dgm:pt>
    <dgm:pt modelId="{CC55A598-42E3-D141-BA64-2BAA9EB96A8D}" type="parTrans" cxnId="{BF5F849E-9067-A44F-BEC6-3F96C75C4E2E}">
      <dgm:prSet/>
      <dgm:spPr/>
      <dgm:t>
        <a:bodyPr/>
        <a:lstStyle/>
        <a:p>
          <a:endParaRPr lang="it-IT" sz="1600"/>
        </a:p>
      </dgm:t>
    </dgm:pt>
    <dgm:pt modelId="{6F378852-1258-554F-80CC-EE64944B040A}" type="sibTrans" cxnId="{BF5F849E-9067-A44F-BEC6-3F96C75C4E2E}">
      <dgm:prSet/>
      <dgm:spPr/>
      <dgm:t>
        <a:bodyPr/>
        <a:lstStyle/>
        <a:p>
          <a:endParaRPr lang="it-IT" sz="1600"/>
        </a:p>
      </dgm:t>
    </dgm:pt>
    <dgm:pt modelId="{6CD4B50B-44F8-B741-88E7-CDC522B11CF7}">
      <dgm:prSet custT="1"/>
      <dgm:spPr/>
      <dgm:t>
        <a:bodyPr/>
        <a:lstStyle/>
        <a:p>
          <a:r>
            <a:rPr lang="en-US" sz="1600" dirty="0"/>
            <a:t> </a:t>
          </a:r>
          <a:r>
            <a:rPr lang="en-US" sz="1600" b="1" dirty="0"/>
            <a:t>PET-CT scan and CT scan: multiple hepatic metastasis </a:t>
          </a:r>
          <a:r>
            <a:rPr lang="en-US" sz="1600" b="0" baseline="30000" dirty="0"/>
            <a:t>(1)</a:t>
          </a:r>
        </a:p>
      </dgm:t>
    </dgm:pt>
    <dgm:pt modelId="{2D665820-E4C1-534A-AB92-777BD9E5002C}" type="parTrans" cxnId="{8EC4C0F1-E986-034C-AF01-8023CA3C27BA}">
      <dgm:prSet/>
      <dgm:spPr/>
      <dgm:t>
        <a:bodyPr/>
        <a:lstStyle/>
        <a:p>
          <a:endParaRPr lang="it-IT" sz="1600"/>
        </a:p>
      </dgm:t>
    </dgm:pt>
    <dgm:pt modelId="{C7BB3F80-17D0-C043-BAD8-CA8DE4AC7943}" type="sibTrans" cxnId="{8EC4C0F1-E986-034C-AF01-8023CA3C27BA}">
      <dgm:prSet/>
      <dgm:spPr/>
      <dgm:t>
        <a:bodyPr/>
        <a:lstStyle/>
        <a:p>
          <a:endParaRPr lang="it-IT" sz="1600"/>
        </a:p>
      </dgm:t>
    </dgm:pt>
    <dgm:pt modelId="{45718114-7AA3-7D43-9E95-7BC5DD908E82}" type="pres">
      <dgm:prSet presAssocID="{4DB79FAC-806B-8C49-BDCC-0A611165F69C}" presName="Name0" presStyleCnt="0">
        <dgm:presLayoutVars>
          <dgm:dir/>
          <dgm:animLvl val="lvl"/>
          <dgm:resizeHandles val="exact"/>
        </dgm:presLayoutVars>
      </dgm:prSet>
      <dgm:spPr/>
    </dgm:pt>
    <dgm:pt modelId="{A1805C08-6E47-664E-ABEA-49E370CDA720}" type="pres">
      <dgm:prSet presAssocID="{989C0E4A-B458-F842-B4F4-C6D4860A3471}" presName="linNode" presStyleCnt="0"/>
      <dgm:spPr/>
    </dgm:pt>
    <dgm:pt modelId="{61EE92BB-7B73-254E-A611-AA2CBC938F13}" type="pres">
      <dgm:prSet presAssocID="{989C0E4A-B458-F842-B4F4-C6D4860A3471}" presName="parentText" presStyleLbl="node1" presStyleIdx="0" presStyleCnt="6" custScaleX="46395" custScaleY="140946">
        <dgm:presLayoutVars>
          <dgm:chMax val="1"/>
          <dgm:bulletEnabled val="1"/>
        </dgm:presLayoutVars>
      </dgm:prSet>
      <dgm:spPr/>
    </dgm:pt>
    <dgm:pt modelId="{EC63D00F-26EC-2946-9AC9-A9FB4CC22992}" type="pres">
      <dgm:prSet presAssocID="{989C0E4A-B458-F842-B4F4-C6D4860A3471}" presName="descendantText" presStyleLbl="alignAccFollowNode1" presStyleIdx="0" presStyleCnt="6" custScaleX="96908" custScaleY="161916">
        <dgm:presLayoutVars>
          <dgm:bulletEnabled val="1"/>
        </dgm:presLayoutVars>
      </dgm:prSet>
      <dgm:spPr/>
    </dgm:pt>
    <dgm:pt modelId="{4B3FD6CE-4B57-564E-B863-1D23DACA18A3}" type="pres">
      <dgm:prSet presAssocID="{69B8ACF7-BFED-F94E-98C7-516404EA3BE7}" presName="sp" presStyleCnt="0"/>
      <dgm:spPr/>
    </dgm:pt>
    <dgm:pt modelId="{F28E9C88-CB7C-7A42-9B79-6DCABF0A7EF2}" type="pres">
      <dgm:prSet presAssocID="{07537824-05EA-B540-AE7A-E1D26FE98675}" presName="linNode" presStyleCnt="0"/>
      <dgm:spPr/>
    </dgm:pt>
    <dgm:pt modelId="{85D1C1CC-A560-7647-A1EE-74ACE38B026A}" type="pres">
      <dgm:prSet presAssocID="{07537824-05EA-B540-AE7A-E1D26FE98675}" presName="parentText" presStyleLbl="node1" presStyleIdx="1" presStyleCnt="6" custScaleX="46395">
        <dgm:presLayoutVars>
          <dgm:chMax val="1"/>
          <dgm:bulletEnabled val="1"/>
        </dgm:presLayoutVars>
      </dgm:prSet>
      <dgm:spPr/>
    </dgm:pt>
    <dgm:pt modelId="{D5D709EA-2707-C84C-A665-1C8F94F6F0A5}" type="pres">
      <dgm:prSet presAssocID="{07537824-05EA-B540-AE7A-E1D26FE98675}" presName="descendantText" presStyleLbl="alignAccFollowNode1" presStyleIdx="1" presStyleCnt="6" custScaleX="96908">
        <dgm:presLayoutVars>
          <dgm:bulletEnabled val="1"/>
        </dgm:presLayoutVars>
      </dgm:prSet>
      <dgm:spPr/>
    </dgm:pt>
    <dgm:pt modelId="{E5E76B90-E994-4D4F-87BB-38B5AB16C292}" type="pres">
      <dgm:prSet presAssocID="{C688F7A0-F06E-3346-A1BE-4315AB08FCE4}" presName="sp" presStyleCnt="0"/>
      <dgm:spPr/>
    </dgm:pt>
    <dgm:pt modelId="{BA2D2C45-0A81-A041-A437-95834863BBBD}" type="pres">
      <dgm:prSet presAssocID="{E94C9456-DADE-1B4A-B021-20150A46894F}" presName="linNode" presStyleCnt="0"/>
      <dgm:spPr/>
    </dgm:pt>
    <dgm:pt modelId="{93649424-8F3E-3E47-82DD-37017A8948A2}" type="pres">
      <dgm:prSet presAssocID="{E94C9456-DADE-1B4A-B021-20150A46894F}" presName="parentText" presStyleLbl="node1" presStyleIdx="2" presStyleCnt="6" custScaleX="46395" custScaleY="146237">
        <dgm:presLayoutVars>
          <dgm:chMax val="1"/>
          <dgm:bulletEnabled val="1"/>
        </dgm:presLayoutVars>
      </dgm:prSet>
      <dgm:spPr/>
    </dgm:pt>
    <dgm:pt modelId="{DCAC293E-5199-7648-9607-B34B56EA83CF}" type="pres">
      <dgm:prSet presAssocID="{E94C9456-DADE-1B4A-B021-20150A46894F}" presName="descendantText" presStyleLbl="alignAccFollowNode1" presStyleIdx="2" presStyleCnt="6" custScaleX="96908" custScaleY="169765">
        <dgm:presLayoutVars>
          <dgm:bulletEnabled val="1"/>
        </dgm:presLayoutVars>
      </dgm:prSet>
      <dgm:spPr/>
    </dgm:pt>
    <dgm:pt modelId="{C3AB4615-EC21-464F-AE3D-4FAF52115DDA}" type="pres">
      <dgm:prSet presAssocID="{5A9C78C5-6F91-F440-B9EF-CDC9A9E0BB40}" presName="sp" presStyleCnt="0"/>
      <dgm:spPr/>
    </dgm:pt>
    <dgm:pt modelId="{FDFF590B-6665-D140-BA62-A69385A22488}" type="pres">
      <dgm:prSet presAssocID="{288C8AB1-5DD7-2845-933E-8B75EC70A83F}" presName="linNode" presStyleCnt="0"/>
      <dgm:spPr/>
    </dgm:pt>
    <dgm:pt modelId="{B5200D95-BF07-BC48-BC7F-0DAE28324410}" type="pres">
      <dgm:prSet presAssocID="{288C8AB1-5DD7-2845-933E-8B75EC70A83F}" presName="parentText" presStyleLbl="node1" presStyleIdx="3" presStyleCnt="6" custScaleX="46395" custScaleY="130161">
        <dgm:presLayoutVars>
          <dgm:chMax val="1"/>
          <dgm:bulletEnabled val="1"/>
        </dgm:presLayoutVars>
      </dgm:prSet>
      <dgm:spPr/>
    </dgm:pt>
    <dgm:pt modelId="{CA8E0896-CEFC-E046-A076-35971C64DE3A}" type="pres">
      <dgm:prSet presAssocID="{288C8AB1-5DD7-2845-933E-8B75EC70A83F}" presName="descendantText" presStyleLbl="alignAccFollowNode1" presStyleIdx="3" presStyleCnt="6" custScaleX="96908" custScaleY="156704">
        <dgm:presLayoutVars>
          <dgm:bulletEnabled val="1"/>
        </dgm:presLayoutVars>
      </dgm:prSet>
      <dgm:spPr/>
    </dgm:pt>
    <dgm:pt modelId="{3ECB405F-6C70-1B4E-A59B-A90CFF3AB02D}" type="pres">
      <dgm:prSet presAssocID="{218B31AA-18DE-BE48-AA84-4A760DDEC4B2}" presName="sp" presStyleCnt="0"/>
      <dgm:spPr/>
    </dgm:pt>
    <dgm:pt modelId="{270FEC99-B763-7546-8D73-6081A4BDED85}" type="pres">
      <dgm:prSet presAssocID="{49CEB3E1-03BD-7347-ABD3-1F5B7C5B1B4C}" presName="linNode" presStyleCnt="0"/>
      <dgm:spPr/>
    </dgm:pt>
    <dgm:pt modelId="{171B052B-016F-3A44-A6DF-F3A3F4CCE582}" type="pres">
      <dgm:prSet presAssocID="{49CEB3E1-03BD-7347-ABD3-1F5B7C5B1B4C}" presName="parentText" presStyleLbl="node1" presStyleIdx="4" presStyleCnt="6" custScaleX="46395">
        <dgm:presLayoutVars>
          <dgm:chMax val="1"/>
          <dgm:bulletEnabled val="1"/>
        </dgm:presLayoutVars>
      </dgm:prSet>
      <dgm:spPr/>
    </dgm:pt>
    <dgm:pt modelId="{4CB072AF-E641-AF40-BBBB-53EF4F1E78CD}" type="pres">
      <dgm:prSet presAssocID="{49CEB3E1-03BD-7347-ABD3-1F5B7C5B1B4C}" presName="descendantText" presStyleLbl="alignAccFollowNode1" presStyleIdx="4" presStyleCnt="6" custScaleX="96908" custScaleY="117066">
        <dgm:presLayoutVars>
          <dgm:bulletEnabled val="1"/>
        </dgm:presLayoutVars>
      </dgm:prSet>
      <dgm:spPr/>
    </dgm:pt>
    <dgm:pt modelId="{64EE77E9-CC02-FB44-B42C-C2E923870874}" type="pres">
      <dgm:prSet presAssocID="{26DDAA20-801E-8E4D-9908-DFEE8AA9F750}" presName="sp" presStyleCnt="0"/>
      <dgm:spPr/>
    </dgm:pt>
    <dgm:pt modelId="{EA2CB17B-84B0-DD4B-8A61-DDCE41B8B8D6}" type="pres">
      <dgm:prSet presAssocID="{D0CF2996-AE29-AF47-BDF6-BB010CCD0414}" presName="linNode" presStyleCnt="0"/>
      <dgm:spPr/>
    </dgm:pt>
    <dgm:pt modelId="{1D5E2FE2-1E56-0A4F-8BF2-8659D10D2FCD}" type="pres">
      <dgm:prSet presAssocID="{D0CF2996-AE29-AF47-BDF6-BB010CCD0414}" presName="parentText" presStyleLbl="node1" presStyleIdx="5" presStyleCnt="6" custScaleX="46395">
        <dgm:presLayoutVars>
          <dgm:chMax val="1"/>
          <dgm:bulletEnabled val="1"/>
        </dgm:presLayoutVars>
      </dgm:prSet>
      <dgm:spPr/>
    </dgm:pt>
    <dgm:pt modelId="{F916D29B-7742-FB47-ABFD-163E2FB8C947}" type="pres">
      <dgm:prSet presAssocID="{D0CF2996-AE29-AF47-BDF6-BB010CCD0414}" presName="descendantText" presStyleLbl="alignAccFollowNode1" presStyleIdx="5" presStyleCnt="6" custScaleX="96908" custScaleY="106545">
        <dgm:presLayoutVars>
          <dgm:bulletEnabled val="1"/>
        </dgm:presLayoutVars>
      </dgm:prSet>
      <dgm:spPr/>
    </dgm:pt>
  </dgm:ptLst>
  <dgm:cxnLst>
    <dgm:cxn modelId="{716ACF06-C685-8B47-B8E3-4C6EC1EE9962}" srcId="{4DB79FAC-806B-8C49-BDCC-0A611165F69C}" destId="{E94C9456-DADE-1B4A-B021-20150A46894F}" srcOrd="2" destOrd="0" parTransId="{16088D2D-D7E4-D547-A586-AA78DA7B20E4}" sibTransId="{5A9C78C5-6F91-F440-B9EF-CDC9A9E0BB40}"/>
    <dgm:cxn modelId="{A51D1007-C4F7-ED42-A1B9-3762150853A1}" type="presOf" srcId="{5EBF3276-F84D-4C4B-84F1-C862434C52B6}" destId="{F916D29B-7742-FB47-ABFD-163E2FB8C947}" srcOrd="0" destOrd="0" presId="urn:microsoft.com/office/officeart/2005/8/layout/vList5"/>
    <dgm:cxn modelId="{F7503E09-1C56-4443-A654-7E0F0D82A172}" type="presOf" srcId="{CE299B77-D14D-214F-854B-50E5CCAA8EA5}" destId="{EC63D00F-26EC-2946-9AC9-A9FB4CC22992}" srcOrd="0" destOrd="2" presId="urn:microsoft.com/office/officeart/2005/8/layout/vList5"/>
    <dgm:cxn modelId="{958B8B0F-FDB1-E94E-94E9-5DE3ADDA975A}" type="presOf" srcId="{6CD4B50B-44F8-B741-88E7-CDC522B11CF7}" destId="{CA8E0896-CEFC-E046-A076-35971C64DE3A}" srcOrd="0" destOrd="1" presId="urn:microsoft.com/office/officeart/2005/8/layout/vList5"/>
    <dgm:cxn modelId="{EBB9A814-1C56-4A44-876B-9F6326313B63}" srcId="{4DB79FAC-806B-8C49-BDCC-0A611165F69C}" destId="{49CEB3E1-03BD-7347-ABD3-1F5B7C5B1B4C}" srcOrd="4" destOrd="0" parTransId="{DE94365B-BCE4-FC4C-B02B-6DFCBC8E977A}" sibTransId="{26DDAA20-801E-8E4D-9908-DFEE8AA9F750}"/>
    <dgm:cxn modelId="{2CBF942D-40A0-CD4A-A170-BB73F2929E2E}" srcId="{07537824-05EA-B540-AE7A-E1D26FE98675}" destId="{1E55EBBF-B6D6-174D-8EE7-FFB3AC531528}" srcOrd="0" destOrd="0" parTransId="{074FC3F2-5232-F647-A5E0-46C4207DBC11}" sibTransId="{931EC6F4-6778-B543-947E-CFB5F030EC25}"/>
    <dgm:cxn modelId="{29F50531-628F-5D46-B0C4-6DC5FF0C61B2}" type="presOf" srcId="{7F4EA0D5-B031-2243-91A0-9E33CAADE4CE}" destId="{4CB072AF-E641-AF40-BBBB-53EF4F1E78CD}" srcOrd="0" destOrd="0" presId="urn:microsoft.com/office/officeart/2005/8/layout/vList5"/>
    <dgm:cxn modelId="{B5D14F35-1542-524C-BCE9-48099D55182B}" srcId="{E94C9456-DADE-1B4A-B021-20150A46894F}" destId="{8302DEF5-2AEE-7C47-9916-1603040BB7F2}" srcOrd="0" destOrd="0" parTransId="{18F6C0C5-6937-C342-B37E-CABDE23C9CA6}" sibTransId="{41C620D2-DFAF-4C4E-B90D-EDD0294C5BD9}"/>
    <dgm:cxn modelId="{F050F23B-DDEF-0142-8919-CFBD19677D77}" srcId="{49CEB3E1-03BD-7347-ABD3-1F5B7C5B1B4C}" destId="{7F4EA0D5-B031-2243-91A0-9E33CAADE4CE}" srcOrd="0" destOrd="0" parTransId="{A268C5C9-25E7-9840-8E64-4ACE0554E13C}" sibTransId="{9240100A-BDF9-2442-B449-B4C2457236D0}"/>
    <dgm:cxn modelId="{F995B145-E35A-E040-98D5-ED8BCF406057}" type="presOf" srcId="{07537824-05EA-B540-AE7A-E1D26FE98675}" destId="{85D1C1CC-A560-7647-A1EE-74ACE38B026A}" srcOrd="0" destOrd="0" presId="urn:microsoft.com/office/officeart/2005/8/layout/vList5"/>
    <dgm:cxn modelId="{4817B747-7B27-104F-99E1-5A3CBD341B6B}" srcId="{4DB79FAC-806B-8C49-BDCC-0A611165F69C}" destId="{989C0E4A-B458-F842-B4F4-C6D4860A3471}" srcOrd="0" destOrd="0" parTransId="{0E534D78-3FE4-A24E-8CD9-F270AD7719CB}" sibTransId="{69B8ACF7-BFED-F94E-98C7-516404EA3BE7}"/>
    <dgm:cxn modelId="{9D1A744A-8C21-A54C-9B98-93128897AB28}" srcId="{4DB79FAC-806B-8C49-BDCC-0A611165F69C}" destId="{07537824-05EA-B540-AE7A-E1D26FE98675}" srcOrd="1" destOrd="0" parTransId="{B554AFDA-5C73-564B-B27F-35340A47A212}" sibTransId="{C688F7A0-F06E-3346-A1BE-4315AB08FCE4}"/>
    <dgm:cxn modelId="{41238E4D-B54E-464F-BCA9-56465D7056A4}" srcId="{D0CF2996-AE29-AF47-BDF6-BB010CCD0414}" destId="{5EBF3276-F84D-4C4B-84F1-C862434C52B6}" srcOrd="0" destOrd="0" parTransId="{9A1C955B-8854-FB4C-9A28-9266872DF50B}" sibTransId="{DF64153D-6434-5F46-B9F2-AF79AB2C27CC}"/>
    <dgm:cxn modelId="{419B3052-DDAB-FB45-96D5-AAB235E5CCE5}" type="presOf" srcId="{49CEB3E1-03BD-7347-ABD3-1F5B7C5B1B4C}" destId="{171B052B-016F-3A44-A6DF-F3A3F4CCE582}" srcOrd="0" destOrd="0" presId="urn:microsoft.com/office/officeart/2005/8/layout/vList5"/>
    <dgm:cxn modelId="{F099DD5A-A3EF-FB4C-BEE0-9517AF07B0BB}" type="presOf" srcId="{1327E073-8853-D047-BC19-8BC65F5E6F62}" destId="{CA8E0896-CEFC-E046-A076-35971C64DE3A}" srcOrd="0" destOrd="0" presId="urn:microsoft.com/office/officeart/2005/8/layout/vList5"/>
    <dgm:cxn modelId="{DBD85F5C-D814-1643-91E5-ED1D31A7CD40}" srcId="{E94C9456-DADE-1B4A-B021-20150A46894F}" destId="{4E353468-D802-AF45-B9AC-4D6332CADFAC}" srcOrd="1" destOrd="0" parTransId="{4FC82FE3-9298-9249-A204-9338605C1DB1}" sibTransId="{81A273BD-7897-7041-A131-0BAED6734C70}"/>
    <dgm:cxn modelId="{98D8E063-FD03-D34B-8165-441CD4A568C2}" type="presOf" srcId="{288C8AB1-5DD7-2845-933E-8B75EC70A83F}" destId="{B5200D95-BF07-BC48-BC7F-0DAE28324410}" srcOrd="0" destOrd="0" presId="urn:microsoft.com/office/officeart/2005/8/layout/vList5"/>
    <dgm:cxn modelId="{8EF0F06E-A3D6-4047-9218-DC6B5BACEE97}" type="presOf" srcId="{4E353468-D802-AF45-B9AC-4D6332CADFAC}" destId="{DCAC293E-5199-7648-9607-B34B56EA83CF}" srcOrd="0" destOrd="1" presId="urn:microsoft.com/office/officeart/2005/8/layout/vList5"/>
    <dgm:cxn modelId="{970A1874-1BA9-CD4C-B425-0DDBF03F0714}" type="presOf" srcId="{1E55EBBF-B6D6-174D-8EE7-FFB3AC531528}" destId="{D5D709EA-2707-C84C-A665-1C8F94F6F0A5}" srcOrd="0" destOrd="0" presId="urn:microsoft.com/office/officeart/2005/8/layout/vList5"/>
    <dgm:cxn modelId="{CBD9DB78-0515-7B46-A5EC-E7682424725D}" srcId="{989C0E4A-B458-F842-B4F4-C6D4860A3471}" destId="{CE299B77-D14D-214F-854B-50E5CCAA8EA5}" srcOrd="2" destOrd="0" parTransId="{D30BA3E5-BCB8-7440-814E-3A7527930891}" sibTransId="{131EA6BB-A43E-9F42-B134-03225FFA5472}"/>
    <dgm:cxn modelId="{47DAD27C-3DEC-0F40-B32F-D700188E5094}" type="presOf" srcId="{883D34AB-41C1-F749-8EDC-FA5FA9541C8B}" destId="{EC63D00F-26EC-2946-9AC9-A9FB4CC22992}" srcOrd="0" destOrd="0" presId="urn:microsoft.com/office/officeart/2005/8/layout/vList5"/>
    <dgm:cxn modelId="{3C2D0A7D-A753-C84F-9236-6FCD8CA08936}" type="presOf" srcId="{4DB79FAC-806B-8C49-BDCC-0A611165F69C}" destId="{45718114-7AA3-7D43-9E95-7BC5DD908E82}" srcOrd="0" destOrd="0" presId="urn:microsoft.com/office/officeart/2005/8/layout/vList5"/>
    <dgm:cxn modelId="{F93EEC82-D8D6-6749-8E5C-C10CE7AC3D57}" srcId="{4DB79FAC-806B-8C49-BDCC-0A611165F69C}" destId="{D0CF2996-AE29-AF47-BDF6-BB010CCD0414}" srcOrd="5" destOrd="0" parTransId="{27648444-9D0C-E143-83D5-35C675251543}" sibTransId="{C5C8AE92-DE26-B44F-93DC-486FE8315CE4}"/>
    <dgm:cxn modelId="{445C4487-4B04-3B4C-967D-7DE7B8BF107C}" srcId="{7F4EA0D5-B031-2243-91A0-9E33CAADE4CE}" destId="{CE05844B-CC34-B946-B55D-85A9F4F9C2C5}" srcOrd="0" destOrd="0" parTransId="{5BE5CA0D-C2EC-4A42-930C-0E7793AF0360}" sibTransId="{6AB4F7A5-3687-C641-A4C6-F6C9061AF889}"/>
    <dgm:cxn modelId="{5097288C-BCC4-F84A-B68C-DC076ACFFDBD}" type="presOf" srcId="{E94C9456-DADE-1B4A-B021-20150A46894F}" destId="{93649424-8F3E-3E47-82DD-37017A8948A2}" srcOrd="0" destOrd="0" presId="urn:microsoft.com/office/officeart/2005/8/layout/vList5"/>
    <dgm:cxn modelId="{B0E45196-77E7-D74B-B852-61777E75DB6E}" type="presOf" srcId="{989C0E4A-B458-F842-B4F4-C6D4860A3471}" destId="{61EE92BB-7B73-254E-A611-AA2CBC938F13}" srcOrd="0" destOrd="0" presId="urn:microsoft.com/office/officeart/2005/8/layout/vList5"/>
    <dgm:cxn modelId="{BF5F849E-9067-A44F-BEC6-3F96C75C4E2E}" srcId="{288C8AB1-5DD7-2845-933E-8B75EC70A83F}" destId="{1327E073-8853-D047-BC19-8BC65F5E6F62}" srcOrd="0" destOrd="0" parTransId="{CC55A598-42E3-D141-BA64-2BAA9EB96A8D}" sibTransId="{6F378852-1258-554F-80CC-EE64944B040A}"/>
    <dgm:cxn modelId="{EE4C1CB5-1D22-B644-81E3-EBC3B7C4CDA0}" type="presOf" srcId="{8302DEF5-2AEE-7C47-9916-1603040BB7F2}" destId="{DCAC293E-5199-7648-9607-B34B56EA83CF}" srcOrd="0" destOrd="0" presId="urn:microsoft.com/office/officeart/2005/8/layout/vList5"/>
    <dgm:cxn modelId="{28FD3EBB-88B0-7944-961D-03A4C6DEA51D}" srcId="{989C0E4A-B458-F842-B4F4-C6D4860A3471}" destId="{883D34AB-41C1-F749-8EDC-FA5FA9541C8B}" srcOrd="0" destOrd="0" parTransId="{620C8496-3313-FD44-9599-A83F64B2B08A}" sibTransId="{F2DF1C0E-C061-A54E-8362-9BC0960117C4}"/>
    <dgm:cxn modelId="{ECC9C7BD-51C4-674D-A9D5-D6835F5B0FEE}" srcId="{989C0E4A-B458-F842-B4F4-C6D4860A3471}" destId="{6CBB6A82-08FB-B140-BAB9-943637991111}" srcOrd="1" destOrd="0" parTransId="{DCFAE621-A37C-4543-8BCA-0D60B3D02732}" sibTransId="{878E89CB-B4BE-E947-8D87-C69DC930B0B7}"/>
    <dgm:cxn modelId="{11E2CBC7-3234-0745-9655-8721DEBEB945}" type="presOf" srcId="{6CBB6A82-08FB-B140-BAB9-943637991111}" destId="{EC63D00F-26EC-2946-9AC9-A9FB4CC22992}" srcOrd="0" destOrd="1" presId="urn:microsoft.com/office/officeart/2005/8/layout/vList5"/>
    <dgm:cxn modelId="{EE173CD3-1CC8-1948-8492-34D80FBCBCEA}" srcId="{4DB79FAC-806B-8C49-BDCC-0A611165F69C}" destId="{288C8AB1-5DD7-2845-933E-8B75EC70A83F}" srcOrd="3" destOrd="0" parTransId="{8FA75E42-CF27-9448-AA64-F9240AD73F83}" sibTransId="{218B31AA-18DE-BE48-AA84-4A760DDEC4B2}"/>
    <dgm:cxn modelId="{6301C9D5-A760-AC4B-A13F-0F2C505C3ADD}" type="presOf" srcId="{CE05844B-CC34-B946-B55D-85A9F4F9C2C5}" destId="{4CB072AF-E641-AF40-BBBB-53EF4F1E78CD}" srcOrd="0" destOrd="1" presId="urn:microsoft.com/office/officeart/2005/8/layout/vList5"/>
    <dgm:cxn modelId="{4119FBEF-C81E-6143-89F8-60B9EE61B837}" type="presOf" srcId="{D0CF2996-AE29-AF47-BDF6-BB010CCD0414}" destId="{1D5E2FE2-1E56-0A4F-8BF2-8659D10D2FCD}" srcOrd="0" destOrd="0" presId="urn:microsoft.com/office/officeart/2005/8/layout/vList5"/>
    <dgm:cxn modelId="{8EC4C0F1-E986-034C-AF01-8023CA3C27BA}" srcId="{288C8AB1-5DD7-2845-933E-8B75EC70A83F}" destId="{6CD4B50B-44F8-B741-88E7-CDC522B11CF7}" srcOrd="1" destOrd="0" parTransId="{2D665820-E4C1-534A-AB92-777BD9E5002C}" sibTransId="{C7BB3F80-17D0-C043-BAD8-CA8DE4AC7943}"/>
    <dgm:cxn modelId="{A08CAFF2-7530-A84F-BA52-184FB00B9C85}" type="presOf" srcId="{37029767-2C8D-D048-9B64-A41A47CFB4C6}" destId="{DCAC293E-5199-7648-9607-B34B56EA83CF}" srcOrd="0" destOrd="2" presId="urn:microsoft.com/office/officeart/2005/8/layout/vList5"/>
    <dgm:cxn modelId="{77B472FD-9D8A-3B4E-BAA5-C2C160276BE4}" srcId="{E94C9456-DADE-1B4A-B021-20150A46894F}" destId="{37029767-2C8D-D048-9B64-A41A47CFB4C6}" srcOrd="2" destOrd="0" parTransId="{5D63B2AD-D344-164C-A0EF-D806F588459A}" sibTransId="{E9E05DC9-CEA3-3B4D-8E7F-700E7610A049}"/>
    <dgm:cxn modelId="{C9743B19-17D9-D944-A4A9-FC09316EAF87}" type="presParOf" srcId="{45718114-7AA3-7D43-9E95-7BC5DD908E82}" destId="{A1805C08-6E47-664E-ABEA-49E370CDA720}" srcOrd="0" destOrd="0" presId="urn:microsoft.com/office/officeart/2005/8/layout/vList5"/>
    <dgm:cxn modelId="{A48DD726-7BC4-534E-AE83-C483D632182A}" type="presParOf" srcId="{A1805C08-6E47-664E-ABEA-49E370CDA720}" destId="{61EE92BB-7B73-254E-A611-AA2CBC938F13}" srcOrd="0" destOrd="0" presId="urn:microsoft.com/office/officeart/2005/8/layout/vList5"/>
    <dgm:cxn modelId="{5BF6B090-0632-7443-A112-0DBEC1CE3396}" type="presParOf" srcId="{A1805C08-6E47-664E-ABEA-49E370CDA720}" destId="{EC63D00F-26EC-2946-9AC9-A9FB4CC22992}" srcOrd="1" destOrd="0" presId="urn:microsoft.com/office/officeart/2005/8/layout/vList5"/>
    <dgm:cxn modelId="{FE5E0595-C91D-5B4B-A5BF-A70CC5AA6877}" type="presParOf" srcId="{45718114-7AA3-7D43-9E95-7BC5DD908E82}" destId="{4B3FD6CE-4B57-564E-B863-1D23DACA18A3}" srcOrd="1" destOrd="0" presId="urn:microsoft.com/office/officeart/2005/8/layout/vList5"/>
    <dgm:cxn modelId="{578404CC-034D-F64C-8D6F-9D6B2BC1FA5E}" type="presParOf" srcId="{45718114-7AA3-7D43-9E95-7BC5DD908E82}" destId="{F28E9C88-CB7C-7A42-9B79-6DCABF0A7EF2}" srcOrd="2" destOrd="0" presId="urn:microsoft.com/office/officeart/2005/8/layout/vList5"/>
    <dgm:cxn modelId="{8557A3A2-F4AF-A041-ACBF-E52EA9ED617C}" type="presParOf" srcId="{F28E9C88-CB7C-7A42-9B79-6DCABF0A7EF2}" destId="{85D1C1CC-A560-7647-A1EE-74ACE38B026A}" srcOrd="0" destOrd="0" presId="urn:microsoft.com/office/officeart/2005/8/layout/vList5"/>
    <dgm:cxn modelId="{CFDC7815-BAC0-F744-A1B0-0BEE920CE0D3}" type="presParOf" srcId="{F28E9C88-CB7C-7A42-9B79-6DCABF0A7EF2}" destId="{D5D709EA-2707-C84C-A665-1C8F94F6F0A5}" srcOrd="1" destOrd="0" presId="urn:microsoft.com/office/officeart/2005/8/layout/vList5"/>
    <dgm:cxn modelId="{C444A3FA-8B97-844F-88B8-74B8B59C1CDD}" type="presParOf" srcId="{45718114-7AA3-7D43-9E95-7BC5DD908E82}" destId="{E5E76B90-E994-4D4F-87BB-38B5AB16C292}" srcOrd="3" destOrd="0" presId="urn:microsoft.com/office/officeart/2005/8/layout/vList5"/>
    <dgm:cxn modelId="{2915D9C6-372F-FD43-B77A-635B0897EEB8}" type="presParOf" srcId="{45718114-7AA3-7D43-9E95-7BC5DD908E82}" destId="{BA2D2C45-0A81-A041-A437-95834863BBBD}" srcOrd="4" destOrd="0" presId="urn:microsoft.com/office/officeart/2005/8/layout/vList5"/>
    <dgm:cxn modelId="{9A0CCAEA-85DB-CD41-AE93-F483D9EDDD9A}" type="presParOf" srcId="{BA2D2C45-0A81-A041-A437-95834863BBBD}" destId="{93649424-8F3E-3E47-82DD-37017A8948A2}" srcOrd="0" destOrd="0" presId="urn:microsoft.com/office/officeart/2005/8/layout/vList5"/>
    <dgm:cxn modelId="{D54B3678-E0B7-9F41-82AA-9B8890B73AA9}" type="presParOf" srcId="{BA2D2C45-0A81-A041-A437-95834863BBBD}" destId="{DCAC293E-5199-7648-9607-B34B56EA83CF}" srcOrd="1" destOrd="0" presId="urn:microsoft.com/office/officeart/2005/8/layout/vList5"/>
    <dgm:cxn modelId="{7E3C2141-5201-5E47-AB24-CBA826C2F4FC}" type="presParOf" srcId="{45718114-7AA3-7D43-9E95-7BC5DD908E82}" destId="{C3AB4615-EC21-464F-AE3D-4FAF52115DDA}" srcOrd="5" destOrd="0" presId="urn:microsoft.com/office/officeart/2005/8/layout/vList5"/>
    <dgm:cxn modelId="{A7CB5723-C726-3442-ACA8-470E6C341FA3}" type="presParOf" srcId="{45718114-7AA3-7D43-9E95-7BC5DD908E82}" destId="{FDFF590B-6665-D140-BA62-A69385A22488}" srcOrd="6" destOrd="0" presId="urn:microsoft.com/office/officeart/2005/8/layout/vList5"/>
    <dgm:cxn modelId="{A6C3F873-4AEF-BB40-8F0D-6C25546EB915}" type="presParOf" srcId="{FDFF590B-6665-D140-BA62-A69385A22488}" destId="{B5200D95-BF07-BC48-BC7F-0DAE28324410}" srcOrd="0" destOrd="0" presId="urn:microsoft.com/office/officeart/2005/8/layout/vList5"/>
    <dgm:cxn modelId="{C8E1949C-28C2-084E-B0B4-64C10216F099}" type="presParOf" srcId="{FDFF590B-6665-D140-BA62-A69385A22488}" destId="{CA8E0896-CEFC-E046-A076-35971C64DE3A}" srcOrd="1" destOrd="0" presId="urn:microsoft.com/office/officeart/2005/8/layout/vList5"/>
    <dgm:cxn modelId="{B2532A9C-971B-BD4C-B70E-96FE1F64B3FE}" type="presParOf" srcId="{45718114-7AA3-7D43-9E95-7BC5DD908E82}" destId="{3ECB405F-6C70-1B4E-A59B-A90CFF3AB02D}" srcOrd="7" destOrd="0" presId="urn:microsoft.com/office/officeart/2005/8/layout/vList5"/>
    <dgm:cxn modelId="{72CEB9B7-FE07-7146-AA5C-FAE99D072CC1}" type="presParOf" srcId="{45718114-7AA3-7D43-9E95-7BC5DD908E82}" destId="{270FEC99-B763-7546-8D73-6081A4BDED85}" srcOrd="8" destOrd="0" presId="urn:microsoft.com/office/officeart/2005/8/layout/vList5"/>
    <dgm:cxn modelId="{69A6E581-FB6D-4E4F-A13B-D5E2FC90D7D8}" type="presParOf" srcId="{270FEC99-B763-7546-8D73-6081A4BDED85}" destId="{171B052B-016F-3A44-A6DF-F3A3F4CCE582}" srcOrd="0" destOrd="0" presId="urn:microsoft.com/office/officeart/2005/8/layout/vList5"/>
    <dgm:cxn modelId="{25E6B94F-41F8-7E4C-987B-4DD805B67D98}" type="presParOf" srcId="{270FEC99-B763-7546-8D73-6081A4BDED85}" destId="{4CB072AF-E641-AF40-BBBB-53EF4F1E78CD}" srcOrd="1" destOrd="0" presId="urn:microsoft.com/office/officeart/2005/8/layout/vList5"/>
    <dgm:cxn modelId="{BECEBB81-D783-C540-A47E-912F70DBC7BC}" type="presParOf" srcId="{45718114-7AA3-7D43-9E95-7BC5DD908E82}" destId="{64EE77E9-CC02-FB44-B42C-C2E923870874}" srcOrd="9" destOrd="0" presId="urn:microsoft.com/office/officeart/2005/8/layout/vList5"/>
    <dgm:cxn modelId="{EA1F9F9B-886E-1F4E-AB0F-B2AA550528CA}" type="presParOf" srcId="{45718114-7AA3-7D43-9E95-7BC5DD908E82}" destId="{EA2CB17B-84B0-DD4B-8A61-DDCE41B8B8D6}" srcOrd="10" destOrd="0" presId="urn:microsoft.com/office/officeart/2005/8/layout/vList5"/>
    <dgm:cxn modelId="{0D2264BA-6DDA-C94F-B7C7-33617423BF45}" type="presParOf" srcId="{EA2CB17B-84B0-DD4B-8A61-DDCE41B8B8D6}" destId="{1D5E2FE2-1E56-0A4F-8BF2-8659D10D2FCD}" srcOrd="0" destOrd="0" presId="urn:microsoft.com/office/officeart/2005/8/layout/vList5"/>
    <dgm:cxn modelId="{B194DCD6-0697-6348-9ED0-CA761C77D56E}" type="presParOf" srcId="{EA2CB17B-84B0-DD4B-8A61-DDCE41B8B8D6}" destId="{F916D29B-7742-FB47-ABFD-163E2FB8C947}"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86F02EA-858F-FD49-9E71-DF80136678D5}" type="doc">
      <dgm:prSet loTypeId="urn:microsoft.com/office/officeart/2008/layout/VerticalCurvedList" loCatId="" qsTypeId="urn:microsoft.com/office/officeart/2005/8/quickstyle/simple1" qsCatId="simple" csTypeId="urn:microsoft.com/office/officeart/2005/8/colors/accent4_1" csCatId="accent4" phldr="1"/>
      <dgm:spPr/>
      <dgm:t>
        <a:bodyPr/>
        <a:lstStyle/>
        <a:p>
          <a:endParaRPr lang="it-IT"/>
        </a:p>
      </dgm:t>
    </dgm:pt>
    <dgm:pt modelId="{2D0C6685-85C3-1840-AD13-08CC3B4DC7F0}">
      <dgm:prSet phldrT="[Testo]" custT="1"/>
      <dgm:spPr/>
      <dgm:t>
        <a:bodyPr/>
        <a:lstStyle/>
        <a:p>
          <a:r>
            <a:rPr lang="en-US" sz="2000" noProof="0" dirty="0"/>
            <a:t>What is the target to hit first between HER2 and BRCA? </a:t>
          </a:r>
        </a:p>
      </dgm:t>
    </dgm:pt>
    <dgm:pt modelId="{9F8A522E-83A8-F84E-A1C0-6B862BFDECB8}" type="parTrans" cxnId="{F3C28975-33EC-5241-A323-0CB994EE44FB}">
      <dgm:prSet/>
      <dgm:spPr/>
      <dgm:t>
        <a:bodyPr/>
        <a:lstStyle/>
        <a:p>
          <a:endParaRPr lang="en-US" sz="2000" noProof="0" dirty="0"/>
        </a:p>
      </dgm:t>
    </dgm:pt>
    <dgm:pt modelId="{028699AE-3C32-BB45-AA9E-420C0698E99F}" type="sibTrans" cxnId="{F3C28975-33EC-5241-A323-0CB994EE44FB}">
      <dgm:prSet/>
      <dgm:spPr/>
      <dgm:t>
        <a:bodyPr/>
        <a:lstStyle/>
        <a:p>
          <a:endParaRPr lang="en-US" sz="2000" noProof="0" dirty="0"/>
        </a:p>
      </dgm:t>
    </dgm:pt>
    <dgm:pt modelId="{A07E841D-58BB-1440-956C-BDA210AABD01}">
      <dgm:prSet custT="1"/>
      <dgm:spPr/>
      <dgm:t>
        <a:bodyPr/>
        <a:lstStyle/>
        <a:p>
          <a:r>
            <a:rPr lang="en-US" sz="2000" noProof="0" dirty="0"/>
            <a:t>HER2 status assessment: are we doing it correctly? </a:t>
          </a:r>
        </a:p>
      </dgm:t>
    </dgm:pt>
    <dgm:pt modelId="{FD6FC62A-0796-404B-BB08-DD8F976012D7}" type="parTrans" cxnId="{6822BB46-75A8-8447-8B45-E94A2F1A6FD3}">
      <dgm:prSet/>
      <dgm:spPr/>
      <dgm:t>
        <a:bodyPr/>
        <a:lstStyle/>
        <a:p>
          <a:endParaRPr lang="en-US" sz="2000" noProof="0" dirty="0"/>
        </a:p>
      </dgm:t>
    </dgm:pt>
    <dgm:pt modelId="{0A7FF0C2-993A-4E4F-9A9F-8DC9ACDBAB92}" type="sibTrans" cxnId="{6822BB46-75A8-8447-8B45-E94A2F1A6FD3}">
      <dgm:prSet/>
      <dgm:spPr/>
      <dgm:t>
        <a:bodyPr/>
        <a:lstStyle/>
        <a:p>
          <a:endParaRPr lang="en-US" sz="2000" noProof="0" dirty="0"/>
        </a:p>
      </dgm:t>
    </dgm:pt>
    <dgm:pt modelId="{14ABF347-F033-0441-9EF3-E985210D3D15}">
      <dgm:prSet custT="1"/>
      <dgm:spPr/>
      <dgm:t>
        <a:bodyPr/>
        <a:lstStyle/>
        <a:p>
          <a:r>
            <a:rPr lang="en-US" sz="2000" noProof="0" dirty="0"/>
            <a:t>Same drug, different treatment’s line: is the toxicity profile the same? </a:t>
          </a:r>
        </a:p>
      </dgm:t>
    </dgm:pt>
    <dgm:pt modelId="{F4A1B117-8EAF-1A44-9260-21BB7343FAD4}" type="parTrans" cxnId="{1517C9F0-6D43-ED47-B3D0-BB86D2B12727}">
      <dgm:prSet/>
      <dgm:spPr/>
      <dgm:t>
        <a:bodyPr/>
        <a:lstStyle/>
        <a:p>
          <a:endParaRPr lang="it-IT" sz="2000"/>
        </a:p>
      </dgm:t>
    </dgm:pt>
    <dgm:pt modelId="{2D49E3F7-B5CC-A443-B4CA-9978F1ADC942}" type="sibTrans" cxnId="{1517C9F0-6D43-ED47-B3D0-BB86D2B12727}">
      <dgm:prSet/>
      <dgm:spPr/>
      <dgm:t>
        <a:bodyPr/>
        <a:lstStyle/>
        <a:p>
          <a:endParaRPr lang="it-IT" sz="2000"/>
        </a:p>
      </dgm:t>
    </dgm:pt>
    <dgm:pt modelId="{C8C20BA7-B361-644C-A19F-EF6A91F89C07}">
      <dgm:prSet custT="1"/>
      <dgm:spPr/>
      <dgm:t>
        <a:bodyPr/>
        <a:lstStyle/>
        <a:p>
          <a:pPr>
            <a:buNone/>
          </a:pPr>
          <a:r>
            <a:rPr lang="en-US" sz="2000" dirty="0"/>
            <a:t>How to sequence treatments in such evolving drugs’ landscape?</a:t>
          </a:r>
          <a:r>
            <a:rPr lang="en-US" sz="2000" noProof="0" dirty="0"/>
            <a:t> </a:t>
          </a:r>
          <a:endParaRPr lang="en-US" sz="2000" dirty="0"/>
        </a:p>
      </dgm:t>
    </dgm:pt>
    <dgm:pt modelId="{EEF02C72-B054-3949-A5A5-142867D76EEA}" type="parTrans" cxnId="{E9F8A1E0-80A6-F94D-AF01-9408136C1D71}">
      <dgm:prSet/>
      <dgm:spPr/>
      <dgm:t>
        <a:bodyPr/>
        <a:lstStyle/>
        <a:p>
          <a:endParaRPr lang="it-IT" sz="2000"/>
        </a:p>
      </dgm:t>
    </dgm:pt>
    <dgm:pt modelId="{812719B2-D488-D64B-A4D6-265459A1328F}" type="sibTrans" cxnId="{E9F8A1E0-80A6-F94D-AF01-9408136C1D71}">
      <dgm:prSet/>
      <dgm:spPr/>
      <dgm:t>
        <a:bodyPr/>
        <a:lstStyle/>
        <a:p>
          <a:endParaRPr lang="it-IT" sz="2000"/>
        </a:p>
      </dgm:t>
    </dgm:pt>
    <dgm:pt modelId="{E0CC9598-4BE6-CC49-AFB5-A98A2F8A895A}">
      <dgm:prSet custT="1"/>
      <dgm:spPr/>
      <dgm:t>
        <a:bodyPr/>
        <a:lstStyle/>
        <a:p>
          <a:pPr>
            <a:buNone/>
          </a:pPr>
          <a:r>
            <a:rPr lang="en-US" sz="1400" noProof="0" dirty="0"/>
            <a:t>ET / chemotherapy / PARPi / T-</a:t>
          </a:r>
          <a:r>
            <a:rPr lang="en-US" sz="1400" noProof="0" dirty="0" err="1"/>
            <a:t>DXd</a:t>
          </a:r>
          <a:r>
            <a:rPr lang="en-US" sz="1400" noProof="0" dirty="0"/>
            <a:t> / sacituzumab govitecan</a:t>
          </a:r>
        </a:p>
      </dgm:t>
    </dgm:pt>
    <dgm:pt modelId="{8DE8FEB8-5F7D-394F-9702-BED0463C5367}" type="parTrans" cxnId="{BD18F0E9-CAED-8548-8118-148EF1CEB135}">
      <dgm:prSet/>
      <dgm:spPr/>
      <dgm:t>
        <a:bodyPr/>
        <a:lstStyle/>
        <a:p>
          <a:endParaRPr lang="it-IT"/>
        </a:p>
      </dgm:t>
    </dgm:pt>
    <dgm:pt modelId="{62E35589-3587-1245-870C-64816728B15E}" type="sibTrans" cxnId="{BD18F0E9-CAED-8548-8118-148EF1CEB135}">
      <dgm:prSet/>
      <dgm:spPr/>
      <dgm:t>
        <a:bodyPr/>
        <a:lstStyle/>
        <a:p>
          <a:endParaRPr lang="it-IT"/>
        </a:p>
      </dgm:t>
    </dgm:pt>
    <dgm:pt modelId="{ADD43462-B3D3-C744-BD93-54C651B6B705}" type="pres">
      <dgm:prSet presAssocID="{986F02EA-858F-FD49-9E71-DF80136678D5}" presName="Name0" presStyleCnt="0">
        <dgm:presLayoutVars>
          <dgm:chMax val="7"/>
          <dgm:chPref val="7"/>
          <dgm:dir/>
        </dgm:presLayoutVars>
      </dgm:prSet>
      <dgm:spPr/>
    </dgm:pt>
    <dgm:pt modelId="{597714F3-657C-284D-A713-BD5458678B0C}" type="pres">
      <dgm:prSet presAssocID="{986F02EA-858F-FD49-9E71-DF80136678D5}" presName="Name1" presStyleCnt="0"/>
      <dgm:spPr/>
    </dgm:pt>
    <dgm:pt modelId="{0C7422CE-7F24-4D46-A39A-CED19130EB04}" type="pres">
      <dgm:prSet presAssocID="{986F02EA-858F-FD49-9E71-DF80136678D5}" presName="cycle" presStyleCnt="0"/>
      <dgm:spPr/>
    </dgm:pt>
    <dgm:pt modelId="{78B6EF25-3832-7746-BD0E-55FE4690F3B5}" type="pres">
      <dgm:prSet presAssocID="{986F02EA-858F-FD49-9E71-DF80136678D5}" presName="srcNode" presStyleLbl="node1" presStyleIdx="0" presStyleCnt="4"/>
      <dgm:spPr/>
    </dgm:pt>
    <dgm:pt modelId="{B617E490-883D-0C42-B205-F6EE3A3CB8DE}" type="pres">
      <dgm:prSet presAssocID="{986F02EA-858F-FD49-9E71-DF80136678D5}" presName="conn" presStyleLbl="parChTrans1D2" presStyleIdx="0" presStyleCnt="1"/>
      <dgm:spPr/>
    </dgm:pt>
    <dgm:pt modelId="{9218063A-4E73-1A41-A97E-9EFD3B5123E3}" type="pres">
      <dgm:prSet presAssocID="{986F02EA-858F-FD49-9E71-DF80136678D5}" presName="extraNode" presStyleLbl="node1" presStyleIdx="0" presStyleCnt="4"/>
      <dgm:spPr/>
    </dgm:pt>
    <dgm:pt modelId="{C8152726-A647-484B-934B-CC88B02A5276}" type="pres">
      <dgm:prSet presAssocID="{986F02EA-858F-FD49-9E71-DF80136678D5}" presName="dstNode" presStyleLbl="node1" presStyleIdx="0" presStyleCnt="4"/>
      <dgm:spPr/>
    </dgm:pt>
    <dgm:pt modelId="{81451A05-8A83-6140-8A83-317BFD679512}" type="pres">
      <dgm:prSet presAssocID="{A07E841D-58BB-1440-956C-BDA210AABD01}" presName="text_1" presStyleLbl="node1" presStyleIdx="0" presStyleCnt="4">
        <dgm:presLayoutVars>
          <dgm:bulletEnabled val="1"/>
        </dgm:presLayoutVars>
      </dgm:prSet>
      <dgm:spPr/>
    </dgm:pt>
    <dgm:pt modelId="{7D049CE5-CB08-6F46-B87B-0B72E656D9BE}" type="pres">
      <dgm:prSet presAssocID="{A07E841D-58BB-1440-956C-BDA210AABD01}" presName="accent_1" presStyleCnt="0"/>
      <dgm:spPr/>
    </dgm:pt>
    <dgm:pt modelId="{D1A01C1D-2DF9-4142-9903-5732E6F05F4B}" type="pres">
      <dgm:prSet presAssocID="{A07E841D-58BB-1440-956C-BDA210AABD01}" presName="accentRepeatNode" presStyleLbl="solidFgAcc1" presStyleIdx="0" presStyleCnt="4"/>
      <dgm:spPr/>
    </dgm:pt>
    <dgm:pt modelId="{0D444B70-5514-B748-9AAF-A7F29E7D11B6}" type="pres">
      <dgm:prSet presAssocID="{2D0C6685-85C3-1840-AD13-08CC3B4DC7F0}" presName="text_2" presStyleLbl="node1" presStyleIdx="1" presStyleCnt="4">
        <dgm:presLayoutVars>
          <dgm:bulletEnabled val="1"/>
        </dgm:presLayoutVars>
      </dgm:prSet>
      <dgm:spPr/>
    </dgm:pt>
    <dgm:pt modelId="{E55DCE2C-9095-8949-BF5D-56FBD291344A}" type="pres">
      <dgm:prSet presAssocID="{2D0C6685-85C3-1840-AD13-08CC3B4DC7F0}" presName="accent_2" presStyleCnt="0"/>
      <dgm:spPr/>
    </dgm:pt>
    <dgm:pt modelId="{ACD8B73C-D067-D04F-9137-763DAE3491FD}" type="pres">
      <dgm:prSet presAssocID="{2D0C6685-85C3-1840-AD13-08CC3B4DC7F0}" presName="accentRepeatNode" presStyleLbl="solidFgAcc1" presStyleIdx="1" presStyleCnt="4"/>
      <dgm:spPr/>
    </dgm:pt>
    <dgm:pt modelId="{D08BAE0D-BF74-7D4F-80DD-7BF9BE507CB5}" type="pres">
      <dgm:prSet presAssocID="{C8C20BA7-B361-644C-A19F-EF6A91F89C07}" presName="text_3" presStyleLbl="node1" presStyleIdx="2" presStyleCnt="4">
        <dgm:presLayoutVars>
          <dgm:bulletEnabled val="1"/>
        </dgm:presLayoutVars>
      </dgm:prSet>
      <dgm:spPr/>
    </dgm:pt>
    <dgm:pt modelId="{C66C1AB0-C39B-4E44-893D-4ED065A808C6}" type="pres">
      <dgm:prSet presAssocID="{C8C20BA7-B361-644C-A19F-EF6A91F89C07}" presName="accent_3" presStyleCnt="0"/>
      <dgm:spPr/>
    </dgm:pt>
    <dgm:pt modelId="{4180A739-C4F7-9841-A2F0-238905B1AB73}" type="pres">
      <dgm:prSet presAssocID="{C8C20BA7-B361-644C-A19F-EF6A91F89C07}" presName="accentRepeatNode" presStyleLbl="solidFgAcc1" presStyleIdx="2" presStyleCnt="4"/>
      <dgm:spPr/>
    </dgm:pt>
    <dgm:pt modelId="{E4315D12-B01F-1E45-B823-28F8FDC6AE5C}" type="pres">
      <dgm:prSet presAssocID="{14ABF347-F033-0441-9EF3-E985210D3D15}" presName="text_4" presStyleLbl="node1" presStyleIdx="3" presStyleCnt="4">
        <dgm:presLayoutVars>
          <dgm:bulletEnabled val="1"/>
        </dgm:presLayoutVars>
      </dgm:prSet>
      <dgm:spPr/>
    </dgm:pt>
    <dgm:pt modelId="{8019785E-D8DA-F847-9114-B093C7023519}" type="pres">
      <dgm:prSet presAssocID="{14ABF347-F033-0441-9EF3-E985210D3D15}" presName="accent_4" presStyleCnt="0"/>
      <dgm:spPr/>
    </dgm:pt>
    <dgm:pt modelId="{22581DC8-F8DA-5B40-ADEF-1C1FBF746611}" type="pres">
      <dgm:prSet presAssocID="{14ABF347-F033-0441-9EF3-E985210D3D15}" presName="accentRepeatNode" presStyleLbl="solidFgAcc1" presStyleIdx="3" presStyleCnt="4"/>
      <dgm:spPr/>
    </dgm:pt>
  </dgm:ptLst>
  <dgm:cxnLst>
    <dgm:cxn modelId="{AA4DEF02-450F-164B-B185-8F079BD819A5}" type="presOf" srcId="{986F02EA-858F-FD49-9E71-DF80136678D5}" destId="{ADD43462-B3D3-C744-BD93-54C651B6B705}" srcOrd="0" destOrd="0" presId="urn:microsoft.com/office/officeart/2008/layout/VerticalCurvedList"/>
    <dgm:cxn modelId="{B3536C46-BCA4-A044-AEEA-807CB5923D15}" type="presOf" srcId="{E0CC9598-4BE6-CC49-AFB5-A98A2F8A895A}" destId="{D08BAE0D-BF74-7D4F-80DD-7BF9BE507CB5}" srcOrd="0" destOrd="1" presId="urn:microsoft.com/office/officeart/2008/layout/VerticalCurvedList"/>
    <dgm:cxn modelId="{6822BB46-75A8-8447-8B45-E94A2F1A6FD3}" srcId="{986F02EA-858F-FD49-9E71-DF80136678D5}" destId="{A07E841D-58BB-1440-956C-BDA210AABD01}" srcOrd="0" destOrd="0" parTransId="{FD6FC62A-0796-404B-BB08-DD8F976012D7}" sibTransId="{0A7FF0C2-993A-4E4F-9A9F-8DC9ACDBAB92}"/>
    <dgm:cxn modelId="{66270B4E-FF18-964A-88A0-CF2512FDD7A9}" type="presOf" srcId="{2D0C6685-85C3-1840-AD13-08CC3B4DC7F0}" destId="{0D444B70-5514-B748-9AAF-A7F29E7D11B6}" srcOrd="0" destOrd="0" presId="urn:microsoft.com/office/officeart/2008/layout/VerticalCurvedList"/>
    <dgm:cxn modelId="{7D8D7A50-0433-8346-814A-0AFF9D156A65}" type="presOf" srcId="{C8C20BA7-B361-644C-A19F-EF6A91F89C07}" destId="{D08BAE0D-BF74-7D4F-80DD-7BF9BE507CB5}" srcOrd="0" destOrd="0" presId="urn:microsoft.com/office/officeart/2008/layout/VerticalCurvedList"/>
    <dgm:cxn modelId="{DA7B7970-DE15-D744-8A62-9354411D585B}" type="presOf" srcId="{14ABF347-F033-0441-9EF3-E985210D3D15}" destId="{E4315D12-B01F-1E45-B823-28F8FDC6AE5C}" srcOrd="0" destOrd="0" presId="urn:microsoft.com/office/officeart/2008/layout/VerticalCurvedList"/>
    <dgm:cxn modelId="{F3C28975-33EC-5241-A323-0CB994EE44FB}" srcId="{986F02EA-858F-FD49-9E71-DF80136678D5}" destId="{2D0C6685-85C3-1840-AD13-08CC3B4DC7F0}" srcOrd="1" destOrd="0" parTransId="{9F8A522E-83A8-F84E-A1C0-6B862BFDECB8}" sibTransId="{028699AE-3C32-BB45-AA9E-420C0698E99F}"/>
    <dgm:cxn modelId="{C08966A0-A94F-A94F-A580-B727827649B4}" type="presOf" srcId="{0A7FF0C2-993A-4E4F-9A9F-8DC9ACDBAB92}" destId="{B617E490-883D-0C42-B205-F6EE3A3CB8DE}" srcOrd="0" destOrd="0" presId="urn:microsoft.com/office/officeart/2008/layout/VerticalCurvedList"/>
    <dgm:cxn modelId="{E9F8A1E0-80A6-F94D-AF01-9408136C1D71}" srcId="{986F02EA-858F-FD49-9E71-DF80136678D5}" destId="{C8C20BA7-B361-644C-A19F-EF6A91F89C07}" srcOrd="2" destOrd="0" parTransId="{EEF02C72-B054-3949-A5A5-142867D76EEA}" sibTransId="{812719B2-D488-D64B-A4D6-265459A1328F}"/>
    <dgm:cxn modelId="{BD18F0E9-CAED-8548-8118-148EF1CEB135}" srcId="{C8C20BA7-B361-644C-A19F-EF6A91F89C07}" destId="{E0CC9598-4BE6-CC49-AFB5-A98A2F8A895A}" srcOrd="0" destOrd="0" parTransId="{8DE8FEB8-5F7D-394F-9702-BED0463C5367}" sibTransId="{62E35589-3587-1245-870C-64816728B15E}"/>
    <dgm:cxn modelId="{1517C9F0-6D43-ED47-B3D0-BB86D2B12727}" srcId="{986F02EA-858F-FD49-9E71-DF80136678D5}" destId="{14ABF347-F033-0441-9EF3-E985210D3D15}" srcOrd="3" destOrd="0" parTransId="{F4A1B117-8EAF-1A44-9260-21BB7343FAD4}" sibTransId="{2D49E3F7-B5CC-A443-B4CA-9978F1ADC942}"/>
    <dgm:cxn modelId="{F5AA50FE-E756-9B42-A4CA-35E06AC326CE}" type="presOf" srcId="{A07E841D-58BB-1440-956C-BDA210AABD01}" destId="{81451A05-8A83-6140-8A83-317BFD679512}" srcOrd="0" destOrd="0" presId="urn:microsoft.com/office/officeart/2008/layout/VerticalCurvedList"/>
    <dgm:cxn modelId="{4D85589E-7977-5B43-97B7-F45D546FEEE0}" type="presParOf" srcId="{ADD43462-B3D3-C744-BD93-54C651B6B705}" destId="{597714F3-657C-284D-A713-BD5458678B0C}" srcOrd="0" destOrd="0" presId="urn:microsoft.com/office/officeart/2008/layout/VerticalCurvedList"/>
    <dgm:cxn modelId="{52A88004-73F5-4D4C-8D6A-0FDF5564C57D}" type="presParOf" srcId="{597714F3-657C-284D-A713-BD5458678B0C}" destId="{0C7422CE-7F24-4D46-A39A-CED19130EB04}" srcOrd="0" destOrd="0" presId="urn:microsoft.com/office/officeart/2008/layout/VerticalCurvedList"/>
    <dgm:cxn modelId="{619AE4DE-9D05-ED4B-A228-473F960F3741}" type="presParOf" srcId="{0C7422CE-7F24-4D46-A39A-CED19130EB04}" destId="{78B6EF25-3832-7746-BD0E-55FE4690F3B5}" srcOrd="0" destOrd="0" presId="urn:microsoft.com/office/officeart/2008/layout/VerticalCurvedList"/>
    <dgm:cxn modelId="{D1A92AAF-C6BA-1742-A3E7-7F7E6D6E3CBF}" type="presParOf" srcId="{0C7422CE-7F24-4D46-A39A-CED19130EB04}" destId="{B617E490-883D-0C42-B205-F6EE3A3CB8DE}" srcOrd="1" destOrd="0" presId="urn:microsoft.com/office/officeart/2008/layout/VerticalCurvedList"/>
    <dgm:cxn modelId="{E5F95511-206E-A647-8B83-B7F74F10FD8C}" type="presParOf" srcId="{0C7422CE-7F24-4D46-A39A-CED19130EB04}" destId="{9218063A-4E73-1A41-A97E-9EFD3B5123E3}" srcOrd="2" destOrd="0" presId="urn:microsoft.com/office/officeart/2008/layout/VerticalCurvedList"/>
    <dgm:cxn modelId="{C20D9977-5BE2-8640-ABF2-A61D7B188A3A}" type="presParOf" srcId="{0C7422CE-7F24-4D46-A39A-CED19130EB04}" destId="{C8152726-A647-484B-934B-CC88B02A5276}" srcOrd="3" destOrd="0" presId="urn:microsoft.com/office/officeart/2008/layout/VerticalCurvedList"/>
    <dgm:cxn modelId="{A8CB177A-2A7E-FD47-B483-63A2F709C85A}" type="presParOf" srcId="{597714F3-657C-284D-A713-BD5458678B0C}" destId="{81451A05-8A83-6140-8A83-317BFD679512}" srcOrd="1" destOrd="0" presId="urn:microsoft.com/office/officeart/2008/layout/VerticalCurvedList"/>
    <dgm:cxn modelId="{869CDD4F-9166-D242-B0B9-6D3A1A17E26D}" type="presParOf" srcId="{597714F3-657C-284D-A713-BD5458678B0C}" destId="{7D049CE5-CB08-6F46-B87B-0B72E656D9BE}" srcOrd="2" destOrd="0" presId="urn:microsoft.com/office/officeart/2008/layout/VerticalCurvedList"/>
    <dgm:cxn modelId="{1FC96496-0AF8-CE44-8E07-5DE296C79A2E}" type="presParOf" srcId="{7D049CE5-CB08-6F46-B87B-0B72E656D9BE}" destId="{D1A01C1D-2DF9-4142-9903-5732E6F05F4B}" srcOrd="0" destOrd="0" presId="urn:microsoft.com/office/officeart/2008/layout/VerticalCurvedList"/>
    <dgm:cxn modelId="{4EE29A14-D9FD-1D44-999E-189F16207244}" type="presParOf" srcId="{597714F3-657C-284D-A713-BD5458678B0C}" destId="{0D444B70-5514-B748-9AAF-A7F29E7D11B6}" srcOrd="3" destOrd="0" presId="urn:microsoft.com/office/officeart/2008/layout/VerticalCurvedList"/>
    <dgm:cxn modelId="{2E4BCF9B-9245-234F-8824-F34E7BD42831}" type="presParOf" srcId="{597714F3-657C-284D-A713-BD5458678B0C}" destId="{E55DCE2C-9095-8949-BF5D-56FBD291344A}" srcOrd="4" destOrd="0" presId="urn:microsoft.com/office/officeart/2008/layout/VerticalCurvedList"/>
    <dgm:cxn modelId="{C0DAEA6C-161B-044B-9F65-BAE88A07E536}" type="presParOf" srcId="{E55DCE2C-9095-8949-BF5D-56FBD291344A}" destId="{ACD8B73C-D067-D04F-9137-763DAE3491FD}" srcOrd="0" destOrd="0" presId="urn:microsoft.com/office/officeart/2008/layout/VerticalCurvedList"/>
    <dgm:cxn modelId="{87F93E23-6247-A243-90A8-1E5AFCFAF480}" type="presParOf" srcId="{597714F3-657C-284D-A713-BD5458678B0C}" destId="{D08BAE0D-BF74-7D4F-80DD-7BF9BE507CB5}" srcOrd="5" destOrd="0" presId="urn:microsoft.com/office/officeart/2008/layout/VerticalCurvedList"/>
    <dgm:cxn modelId="{68E483BB-FE9F-DC47-B2BA-3EDA1D72AB55}" type="presParOf" srcId="{597714F3-657C-284D-A713-BD5458678B0C}" destId="{C66C1AB0-C39B-4E44-893D-4ED065A808C6}" srcOrd="6" destOrd="0" presId="urn:microsoft.com/office/officeart/2008/layout/VerticalCurvedList"/>
    <dgm:cxn modelId="{59A413A8-68A9-D149-90B5-BC6004142360}" type="presParOf" srcId="{C66C1AB0-C39B-4E44-893D-4ED065A808C6}" destId="{4180A739-C4F7-9841-A2F0-238905B1AB73}" srcOrd="0" destOrd="0" presId="urn:microsoft.com/office/officeart/2008/layout/VerticalCurvedList"/>
    <dgm:cxn modelId="{76761809-6DC1-E74F-B0DF-AB64CF1E5D2F}" type="presParOf" srcId="{597714F3-657C-284D-A713-BD5458678B0C}" destId="{E4315D12-B01F-1E45-B823-28F8FDC6AE5C}" srcOrd="7" destOrd="0" presId="urn:microsoft.com/office/officeart/2008/layout/VerticalCurvedList"/>
    <dgm:cxn modelId="{E1130CB1-A51A-1444-B1AE-AB52AC03247A}" type="presParOf" srcId="{597714F3-657C-284D-A713-BD5458678B0C}" destId="{8019785E-D8DA-F847-9114-B093C7023519}" srcOrd="8" destOrd="0" presId="urn:microsoft.com/office/officeart/2008/layout/VerticalCurvedList"/>
    <dgm:cxn modelId="{DDE9FBBD-5F13-8446-AA5F-95C288C8EFDB}" type="presParOf" srcId="{8019785E-D8DA-F847-9114-B093C7023519}" destId="{22581DC8-F8DA-5B40-ADEF-1C1FBF746611}"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8241925-16EB-4AEA-BBE6-8A10CEE524C6}"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fr-FR"/>
        </a:p>
      </dgm:t>
    </dgm:pt>
    <dgm:pt modelId="{B43C0B35-D9F8-49C7-9C68-6BCA32D209F8}">
      <dgm:prSet custT="1"/>
      <dgm:spPr>
        <a:gradFill flip="none" rotWithShape="1">
          <a:gsLst>
            <a:gs pos="0">
              <a:srgbClr val="A665D8">
                <a:tint val="66000"/>
                <a:satMod val="160000"/>
              </a:srgbClr>
            </a:gs>
            <a:gs pos="50000">
              <a:srgbClr val="A665D8">
                <a:tint val="44500"/>
                <a:satMod val="160000"/>
              </a:srgbClr>
            </a:gs>
            <a:gs pos="100000">
              <a:srgbClr val="A665D8">
                <a:tint val="23500"/>
                <a:satMod val="160000"/>
              </a:srgbClr>
            </a:gs>
          </a:gsLst>
          <a:lin ang="18900000" scaled="1"/>
          <a:tileRect/>
        </a:gradFill>
      </dgm:spPr>
      <dgm:t>
        <a:bodyPr/>
        <a:lstStyle/>
        <a:p>
          <a:pPr rtl="0"/>
          <a:r>
            <a:rPr lang="en-US" sz="1800" dirty="0">
              <a:solidFill>
                <a:schemeClr val="tx1"/>
              </a:solidFill>
            </a:rPr>
            <a:t>&gt;10 years from the onset of metastatic disease of exclusively regional evolution (particularly lymph nodes) </a:t>
          </a:r>
          <a:endParaRPr lang="fr-BE" sz="1800" dirty="0">
            <a:solidFill>
              <a:schemeClr val="tx1"/>
            </a:solidFill>
          </a:endParaRPr>
        </a:p>
      </dgm:t>
    </dgm:pt>
    <dgm:pt modelId="{E3900540-CF87-42E3-82E6-05807B32CC99}" type="parTrans" cxnId="{6ECBCD85-0435-4AA4-AB78-E299556F415D}">
      <dgm:prSet/>
      <dgm:spPr/>
      <dgm:t>
        <a:bodyPr/>
        <a:lstStyle/>
        <a:p>
          <a:endParaRPr lang="fr-FR"/>
        </a:p>
      </dgm:t>
    </dgm:pt>
    <dgm:pt modelId="{93499977-B3F7-4F42-8372-3CCC3200359C}" type="sibTrans" cxnId="{6ECBCD85-0435-4AA4-AB78-E299556F415D}">
      <dgm:prSet/>
      <dgm:spPr>
        <a:ln>
          <a:solidFill>
            <a:srgbClr val="A665D8"/>
          </a:solidFill>
        </a:ln>
      </dgm:spPr>
      <dgm:t>
        <a:bodyPr/>
        <a:lstStyle/>
        <a:p>
          <a:endParaRPr lang="fr-FR" sz="1800"/>
        </a:p>
      </dgm:t>
    </dgm:pt>
    <dgm:pt modelId="{DF46AEB7-45B3-46C7-A085-FCB741817D80}">
      <dgm:prSet custT="1"/>
      <dgm:spPr>
        <a:gradFill flip="none" rotWithShape="1">
          <a:gsLst>
            <a:gs pos="0">
              <a:srgbClr val="A665D8">
                <a:tint val="66000"/>
                <a:satMod val="160000"/>
              </a:srgbClr>
            </a:gs>
            <a:gs pos="50000">
              <a:srgbClr val="A665D8">
                <a:tint val="44500"/>
                <a:satMod val="160000"/>
              </a:srgbClr>
            </a:gs>
            <a:gs pos="100000">
              <a:srgbClr val="A665D8">
                <a:tint val="23500"/>
                <a:satMod val="160000"/>
              </a:srgbClr>
            </a:gs>
          </a:gsLst>
          <a:lin ang="18900000" scaled="1"/>
          <a:tileRect/>
        </a:gradFill>
      </dgm:spPr>
      <dgm:t>
        <a:bodyPr/>
        <a:lstStyle/>
        <a:p>
          <a:pPr rtl="0"/>
          <a:r>
            <a:rPr lang="en-US" sz="1800" dirty="0">
              <a:solidFill>
                <a:schemeClr val="tx1"/>
              </a:solidFill>
            </a:rPr>
            <a:t>almost 10 years of </a:t>
          </a:r>
          <a:r>
            <a:rPr lang="en-US" sz="1800" dirty="0" err="1">
              <a:solidFill>
                <a:schemeClr val="tx1"/>
              </a:solidFill>
            </a:rPr>
            <a:t>oligometastatic</a:t>
          </a:r>
          <a:r>
            <a:rPr lang="en-US" sz="1800" dirty="0">
              <a:solidFill>
                <a:schemeClr val="tx1"/>
              </a:solidFill>
            </a:rPr>
            <a:t> evolution that could be treated with local therapies and chemotherapy-free regimens </a:t>
          </a:r>
          <a:endParaRPr lang="fr-BE" sz="1800" dirty="0">
            <a:solidFill>
              <a:schemeClr val="tx1"/>
            </a:solidFill>
          </a:endParaRPr>
        </a:p>
      </dgm:t>
    </dgm:pt>
    <dgm:pt modelId="{E592E11D-C625-4EE8-B7B9-192E305B4B6F}" type="parTrans" cxnId="{304C683F-310F-40F5-93FF-0FA700128EE4}">
      <dgm:prSet/>
      <dgm:spPr/>
      <dgm:t>
        <a:bodyPr/>
        <a:lstStyle/>
        <a:p>
          <a:endParaRPr lang="fr-FR"/>
        </a:p>
      </dgm:t>
    </dgm:pt>
    <dgm:pt modelId="{5169CFC9-8BCB-4D9D-84F7-6E809815B2CA}" type="sibTrans" cxnId="{304C683F-310F-40F5-93FF-0FA700128EE4}">
      <dgm:prSet/>
      <dgm:spPr/>
      <dgm:t>
        <a:bodyPr/>
        <a:lstStyle/>
        <a:p>
          <a:endParaRPr lang="fr-FR"/>
        </a:p>
      </dgm:t>
    </dgm:pt>
    <dgm:pt modelId="{9A29E4E9-3C14-4F5E-8C8B-B01F2EC0E05B}">
      <dgm:prSet custT="1"/>
      <dgm:spPr>
        <a:gradFill flip="none" rotWithShape="0">
          <a:gsLst>
            <a:gs pos="0">
              <a:srgbClr val="A665D8">
                <a:tint val="66000"/>
                <a:satMod val="160000"/>
              </a:srgbClr>
            </a:gs>
            <a:gs pos="50000">
              <a:srgbClr val="A665D8">
                <a:tint val="44500"/>
                <a:satMod val="160000"/>
              </a:srgbClr>
            </a:gs>
            <a:gs pos="100000">
              <a:srgbClr val="A665D8">
                <a:tint val="23500"/>
                <a:satMod val="160000"/>
              </a:srgbClr>
            </a:gs>
          </a:gsLst>
          <a:lin ang="18900000" scaled="1"/>
          <a:tileRect/>
        </a:gradFill>
      </dgm:spPr>
      <dgm:t>
        <a:bodyPr/>
        <a:lstStyle/>
        <a:p>
          <a:pPr rtl="0"/>
          <a:r>
            <a:rPr lang="en-US" sz="1800" dirty="0">
              <a:solidFill>
                <a:schemeClr val="tx1"/>
              </a:solidFill>
            </a:rPr>
            <a:t>No great response until present on chemotherapy regimens (a few cycles with Capecitabine-Lapatinib in 2018 with no response, </a:t>
          </a:r>
          <a:r>
            <a:rPr lang="en-US" sz="1800" dirty="0" err="1">
              <a:solidFill>
                <a:schemeClr val="tx1"/>
              </a:solidFill>
            </a:rPr>
            <a:t>Eribulin</a:t>
          </a:r>
          <a:r>
            <a:rPr lang="en-US" sz="1800" dirty="0">
              <a:solidFill>
                <a:schemeClr val="tx1"/>
              </a:solidFill>
            </a:rPr>
            <a:t>-Trastuzumab in 2020 with 6 </a:t>
          </a:r>
          <a:r>
            <a:rPr lang="en-US" sz="1800" dirty="0" err="1">
              <a:solidFill>
                <a:schemeClr val="tx1"/>
              </a:solidFill>
            </a:rPr>
            <a:t>mo</a:t>
          </a:r>
          <a:r>
            <a:rPr lang="en-US" sz="1800" dirty="0">
              <a:solidFill>
                <a:schemeClr val="tx1"/>
              </a:solidFill>
            </a:rPr>
            <a:t> of PFS </a:t>
          </a:r>
          <a:r>
            <a:rPr lang="en-US" sz="1800" dirty="0" err="1">
              <a:solidFill>
                <a:schemeClr val="tx1"/>
              </a:solidFill>
            </a:rPr>
            <a:t>etc</a:t>
          </a:r>
          <a:r>
            <a:rPr lang="en-US" sz="1800" dirty="0">
              <a:solidFill>
                <a:schemeClr val="tx1"/>
              </a:solidFill>
            </a:rPr>
            <a:t>)</a:t>
          </a:r>
          <a:endParaRPr lang="fr-BE" sz="1800" dirty="0">
            <a:solidFill>
              <a:schemeClr val="tx1"/>
            </a:solidFill>
          </a:endParaRPr>
        </a:p>
      </dgm:t>
    </dgm:pt>
    <dgm:pt modelId="{D7C4CCFF-3A88-44D4-ABFA-D3AB4A2D33BF}" type="parTrans" cxnId="{0D7C0165-A8BF-400D-83DA-8193D4D0A346}">
      <dgm:prSet/>
      <dgm:spPr/>
      <dgm:t>
        <a:bodyPr/>
        <a:lstStyle/>
        <a:p>
          <a:endParaRPr lang="fr-FR"/>
        </a:p>
      </dgm:t>
    </dgm:pt>
    <dgm:pt modelId="{BB73AEF5-02C3-43B6-A662-BB9F5A0BE648}" type="sibTrans" cxnId="{0D7C0165-A8BF-400D-83DA-8193D4D0A346}">
      <dgm:prSet/>
      <dgm:spPr/>
      <dgm:t>
        <a:bodyPr/>
        <a:lstStyle/>
        <a:p>
          <a:endParaRPr lang="fr-FR"/>
        </a:p>
      </dgm:t>
    </dgm:pt>
    <dgm:pt modelId="{C1A6C4FA-9B40-4C02-982E-9BA6521EA658}">
      <dgm:prSet custT="1"/>
      <dgm:spPr>
        <a:gradFill flip="none" rotWithShape="0">
          <a:gsLst>
            <a:gs pos="0">
              <a:srgbClr val="A665D8">
                <a:tint val="66000"/>
                <a:satMod val="160000"/>
              </a:srgbClr>
            </a:gs>
            <a:gs pos="50000">
              <a:srgbClr val="A665D8">
                <a:tint val="44500"/>
                <a:satMod val="160000"/>
              </a:srgbClr>
            </a:gs>
            <a:gs pos="100000">
              <a:srgbClr val="A665D8">
                <a:tint val="23500"/>
                <a:satMod val="160000"/>
              </a:srgbClr>
            </a:gs>
          </a:gsLst>
          <a:lin ang="18900000" scaled="1"/>
          <a:tileRect/>
        </a:gradFill>
      </dgm:spPr>
      <dgm:t>
        <a:bodyPr/>
        <a:lstStyle/>
        <a:p>
          <a:pPr algn="ctr" rtl="0"/>
          <a:r>
            <a:rPr lang="en-US" sz="2800" dirty="0">
              <a:solidFill>
                <a:schemeClr val="tx1"/>
              </a:solidFill>
            </a:rPr>
            <a:t>in HER2+ BC</a:t>
          </a:r>
          <a:endParaRPr lang="fr-BE" sz="2800" dirty="0">
            <a:solidFill>
              <a:schemeClr val="tx1"/>
            </a:solidFill>
          </a:endParaRPr>
        </a:p>
      </dgm:t>
    </dgm:pt>
    <dgm:pt modelId="{602A5DC0-AAC2-4257-9FD2-345D1B4937F1}" type="parTrans" cxnId="{2C9B434A-04B6-4661-873A-8010B2AB589F}">
      <dgm:prSet/>
      <dgm:spPr/>
      <dgm:t>
        <a:bodyPr/>
        <a:lstStyle/>
        <a:p>
          <a:endParaRPr lang="fr-FR"/>
        </a:p>
      </dgm:t>
    </dgm:pt>
    <dgm:pt modelId="{3CA7B88D-93AC-44B5-9561-FDE17AEA99B7}" type="sibTrans" cxnId="{2C9B434A-04B6-4661-873A-8010B2AB589F}">
      <dgm:prSet/>
      <dgm:spPr/>
      <dgm:t>
        <a:bodyPr/>
        <a:lstStyle/>
        <a:p>
          <a:endParaRPr lang="fr-FR"/>
        </a:p>
      </dgm:t>
    </dgm:pt>
    <dgm:pt modelId="{83E78D26-DC0F-48ED-B95C-AE2C20D26A81}">
      <dgm:prSet custT="1"/>
      <dgm:spPr>
        <a:gradFill flip="none" rotWithShape="0">
          <a:gsLst>
            <a:gs pos="0">
              <a:srgbClr val="A665D8">
                <a:tint val="66000"/>
                <a:satMod val="160000"/>
              </a:srgbClr>
            </a:gs>
            <a:gs pos="50000">
              <a:srgbClr val="A665D8">
                <a:tint val="44500"/>
                <a:satMod val="160000"/>
              </a:srgbClr>
            </a:gs>
            <a:gs pos="100000">
              <a:srgbClr val="A665D8">
                <a:tint val="23500"/>
                <a:satMod val="160000"/>
              </a:srgbClr>
            </a:gs>
          </a:gsLst>
          <a:lin ang="18900000" scaled="1"/>
          <a:tileRect/>
        </a:gradFill>
      </dgm:spPr>
      <dgm:t>
        <a:bodyPr/>
        <a:lstStyle/>
        <a:p>
          <a:pPr rtl="0"/>
          <a:r>
            <a:rPr lang="en-US" sz="1800" dirty="0">
              <a:solidFill>
                <a:schemeClr val="tx1"/>
              </a:solidFill>
            </a:rPr>
            <a:t>The double HER2-blockade, </a:t>
          </a:r>
          <a:r>
            <a:rPr lang="en-US" sz="1800" dirty="0" err="1">
              <a:solidFill>
                <a:schemeClr val="tx1"/>
              </a:solidFill>
            </a:rPr>
            <a:t>Trastuzumab-Pertuzumab</a:t>
          </a:r>
          <a:r>
            <a:rPr lang="en-US" sz="1800" dirty="0">
              <a:solidFill>
                <a:schemeClr val="tx1"/>
              </a:solidFill>
            </a:rPr>
            <a:t>, given after 2 ADC, with no great response</a:t>
          </a:r>
          <a:endParaRPr lang="fr-BE" sz="1800" dirty="0">
            <a:solidFill>
              <a:schemeClr val="tx1"/>
            </a:solidFill>
          </a:endParaRPr>
        </a:p>
      </dgm:t>
    </dgm:pt>
    <dgm:pt modelId="{C95EBCE6-9AB5-40F0-B2EC-94CB5B59BDA7}" type="parTrans" cxnId="{FDEE79F0-906B-4DA4-947D-F65EFAE9EB10}">
      <dgm:prSet/>
      <dgm:spPr/>
      <dgm:t>
        <a:bodyPr/>
        <a:lstStyle/>
        <a:p>
          <a:endParaRPr lang="fr-FR"/>
        </a:p>
      </dgm:t>
    </dgm:pt>
    <dgm:pt modelId="{21313ED2-92DE-4C2B-9381-20EFA919370A}" type="sibTrans" cxnId="{FDEE79F0-906B-4DA4-947D-F65EFAE9EB10}">
      <dgm:prSet/>
      <dgm:spPr/>
      <dgm:t>
        <a:bodyPr/>
        <a:lstStyle/>
        <a:p>
          <a:endParaRPr lang="fr-FR"/>
        </a:p>
      </dgm:t>
    </dgm:pt>
    <dgm:pt modelId="{36929A3F-0BAC-449F-B1F8-7C052F4F9491}" type="pres">
      <dgm:prSet presAssocID="{B8241925-16EB-4AEA-BBE6-8A10CEE524C6}" presName="Name0" presStyleCnt="0">
        <dgm:presLayoutVars>
          <dgm:chMax val="7"/>
          <dgm:chPref val="7"/>
          <dgm:dir/>
        </dgm:presLayoutVars>
      </dgm:prSet>
      <dgm:spPr/>
    </dgm:pt>
    <dgm:pt modelId="{9B1E185A-D1A6-4F73-80E8-B682B37461A0}" type="pres">
      <dgm:prSet presAssocID="{B8241925-16EB-4AEA-BBE6-8A10CEE524C6}" presName="Name1" presStyleCnt="0"/>
      <dgm:spPr/>
    </dgm:pt>
    <dgm:pt modelId="{AF8C5EC9-CE6D-48C2-9EE3-B136C4862452}" type="pres">
      <dgm:prSet presAssocID="{B8241925-16EB-4AEA-BBE6-8A10CEE524C6}" presName="cycle" presStyleCnt="0"/>
      <dgm:spPr/>
    </dgm:pt>
    <dgm:pt modelId="{766BFB1F-B24A-4EF4-BEDB-AFD81F9B555A}" type="pres">
      <dgm:prSet presAssocID="{B8241925-16EB-4AEA-BBE6-8A10CEE524C6}" presName="srcNode" presStyleLbl="node1" presStyleIdx="0" presStyleCnt="5"/>
      <dgm:spPr/>
    </dgm:pt>
    <dgm:pt modelId="{C81FA8AA-2B23-480E-9FEC-3BF9EA76B255}" type="pres">
      <dgm:prSet presAssocID="{B8241925-16EB-4AEA-BBE6-8A10CEE524C6}" presName="conn" presStyleLbl="parChTrans1D2" presStyleIdx="0" presStyleCnt="1"/>
      <dgm:spPr/>
    </dgm:pt>
    <dgm:pt modelId="{92E6A0FF-60AC-4D1F-B3FD-A1F4B5AB8CD2}" type="pres">
      <dgm:prSet presAssocID="{B8241925-16EB-4AEA-BBE6-8A10CEE524C6}" presName="extraNode" presStyleLbl="node1" presStyleIdx="0" presStyleCnt="5"/>
      <dgm:spPr/>
    </dgm:pt>
    <dgm:pt modelId="{0258D758-7187-42F9-9C03-A87802124421}" type="pres">
      <dgm:prSet presAssocID="{B8241925-16EB-4AEA-BBE6-8A10CEE524C6}" presName="dstNode" presStyleLbl="node1" presStyleIdx="0" presStyleCnt="5"/>
      <dgm:spPr/>
    </dgm:pt>
    <dgm:pt modelId="{BB7A9764-6CFA-4CC2-AF64-AFF03DFEDA6B}" type="pres">
      <dgm:prSet presAssocID="{B43C0B35-D9F8-49C7-9C68-6BCA32D209F8}" presName="text_1" presStyleLbl="node1" presStyleIdx="0" presStyleCnt="5">
        <dgm:presLayoutVars>
          <dgm:bulletEnabled val="1"/>
        </dgm:presLayoutVars>
      </dgm:prSet>
      <dgm:spPr/>
    </dgm:pt>
    <dgm:pt modelId="{4F3ED121-083B-4B96-B1CC-0E49360CC31D}" type="pres">
      <dgm:prSet presAssocID="{B43C0B35-D9F8-49C7-9C68-6BCA32D209F8}" presName="accent_1" presStyleCnt="0"/>
      <dgm:spPr/>
    </dgm:pt>
    <dgm:pt modelId="{67F55527-D378-439D-9582-48DBABF16B6F}" type="pres">
      <dgm:prSet presAssocID="{B43C0B35-D9F8-49C7-9C68-6BCA32D209F8}" presName="accentRepeatNode" presStyleLbl="solidFgAcc1" presStyleIdx="0" presStyleCnt="5"/>
      <dgm:spPr>
        <a:ln>
          <a:solidFill>
            <a:srgbClr val="A665D8"/>
          </a:solidFill>
        </a:ln>
      </dgm:spPr>
    </dgm:pt>
    <dgm:pt modelId="{2C102979-C6B5-474C-B23D-F4C8B593DB61}" type="pres">
      <dgm:prSet presAssocID="{DF46AEB7-45B3-46C7-A085-FCB741817D80}" presName="text_2" presStyleLbl="node1" presStyleIdx="1" presStyleCnt="5">
        <dgm:presLayoutVars>
          <dgm:bulletEnabled val="1"/>
        </dgm:presLayoutVars>
      </dgm:prSet>
      <dgm:spPr/>
    </dgm:pt>
    <dgm:pt modelId="{EFA951ED-64A8-4E7B-B54A-B0624192E295}" type="pres">
      <dgm:prSet presAssocID="{DF46AEB7-45B3-46C7-A085-FCB741817D80}" presName="accent_2" presStyleCnt="0"/>
      <dgm:spPr/>
    </dgm:pt>
    <dgm:pt modelId="{0EB7BB2F-F6D7-4D65-A86F-1CE479442C4E}" type="pres">
      <dgm:prSet presAssocID="{DF46AEB7-45B3-46C7-A085-FCB741817D80}" presName="accentRepeatNode" presStyleLbl="solidFgAcc1" presStyleIdx="1" presStyleCnt="5"/>
      <dgm:spPr>
        <a:ln>
          <a:solidFill>
            <a:srgbClr val="A665D8"/>
          </a:solidFill>
        </a:ln>
      </dgm:spPr>
    </dgm:pt>
    <dgm:pt modelId="{9BDC039C-D6FF-4F53-AE16-6EBD4057F604}" type="pres">
      <dgm:prSet presAssocID="{9A29E4E9-3C14-4F5E-8C8B-B01F2EC0E05B}" presName="text_3" presStyleLbl="node1" presStyleIdx="2" presStyleCnt="5" custScaleY="117092">
        <dgm:presLayoutVars>
          <dgm:bulletEnabled val="1"/>
        </dgm:presLayoutVars>
      </dgm:prSet>
      <dgm:spPr/>
    </dgm:pt>
    <dgm:pt modelId="{D18FFA18-DA6C-4A53-A057-1882DBF9A29C}" type="pres">
      <dgm:prSet presAssocID="{9A29E4E9-3C14-4F5E-8C8B-B01F2EC0E05B}" presName="accent_3" presStyleCnt="0"/>
      <dgm:spPr/>
    </dgm:pt>
    <dgm:pt modelId="{E22191CC-F287-4144-B6CA-998D96AB9750}" type="pres">
      <dgm:prSet presAssocID="{9A29E4E9-3C14-4F5E-8C8B-B01F2EC0E05B}" presName="accentRepeatNode" presStyleLbl="solidFgAcc1" presStyleIdx="2" presStyleCnt="5"/>
      <dgm:spPr>
        <a:ln>
          <a:solidFill>
            <a:srgbClr val="A665D8"/>
          </a:solidFill>
        </a:ln>
      </dgm:spPr>
    </dgm:pt>
    <dgm:pt modelId="{68041341-D240-4867-BE8E-AE3704A9CD35}" type="pres">
      <dgm:prSet presAssocID="{83E78D26-DC0F-48ED-B95C-AE2C20D26A81}" presName="text_4" presStyleLbl="node1" presStyleIdx="3" presStyleCnt="5">
        <dgm:presLayoutVars>
          <dgm:bulletEnabled val="1"/>
        </dgm:presLayoutVars>
      </dgm:prSet>
      <dgm:spPr/>
    </dgm:pt>
    <dgm:pt modelId="{A5695401-644C-4F35-8424-DEB323A39003}" type="pres">
      <dgm:prSet presAssocID="{83E78D26-DC0F-48ED-B95C-AE2C20D26A81}" presName="accent_4" presStyleCnt="0"/>
      <dgm:spPr/>
    </dgm:pt>
    <dgm:pt modelId="{753C0082-E03D-4189-9E96-E78DF2EBA579}" type="pres">
      <dgm:prSet presAssocID="{83E78D26-DC0F-48ED-B95C-AE2C20D26A81}" presName="accentRepeatNode" presStyleLbl="solidFgAcc1" presStyleIdx="3" presStyleCnt="5"/>
      <dgm:spPr/>
    </dgm:pt>
    <dgm:pt modelId="{5443927C-FF42-4218-8A79-F24F761713DD}" type="pres">
      <dgm:prSet presAssocID="{C1A6C4FA-9B40-4C02-982E-9BA6521EA658}" presName="text_5" presStyleLbl="node1" presStyleIdx="4" presStyleCnt="5">
        <dgm:presLayoutVars>
          <dgm:bulletEnabled val="1"/>
        </dgm:presLayoutVars>
      </dgm:prSet>
      <dgm:spPr/>
    </dgm:pt>
    <dgm:pt modelId="{DE9E42C2-CF34-4D6D-9A50-151F14ED6DF8}" type="pres">
      <dgm:prSet presAssocID="{C1A6C4FA-9B40-4C02-982E-9BA6521EA658}" presName="accent_5" presStyleCnt="0"/>
      <dgm:spPr/>
    </dgm:pt>
    <dgm:pt modelId="{B5CA2CBF-CAF0-4183-B3E4-EF5C39384AA9}" type="pres">
      <dgm:prSet presAssocID="{C1A6C4FA-9B40-4C02-982E-9BA6521EA658}" presName="accentRepeatNode" presStyleLbl="solidFgAcc1" presStyleIdx="4" presStyleCnt="5"/>
      <dgm:spPr>
        <a:ln>
          <a:solidFill>
            <a:srgbClr val="A665D8"/>
          </a:solidFill>
        </a:ln>
      </dgm:spPr>
    </dgm:pt>
  </dgm:ptLst>
  <dgm:cxnLst>
    <dgm:cxn modelId="{ABA6C901-77EA-4528-8CD8-03325249B5F8}" type="presOf" srcId="{DF46AEB7-45B3-46C7-A085-FCB741817D80}" destId="{2C102979-C6B5-474C-B23D-F4C8B593DB61}" srcOrd="0" destOrd="0" presId="urn:microsoft.com/office/officeart/2008/layout/VerticalCurvedList"/>
    <dgm:cxn modelId="{D22B4317-C926-480A-AA8B-FF76EC9F3522}" type="presOf" srcId="{C1A6C4FA-9B40-4C02-982E-9BA6521EA658}" destId="{5443927C-FF42-4218-8A79-F24F761713DD}" srcOrd="0" destOrd="0" presId="urn:microsoft.com/office/officeart/2008/layout/VerticalCurvedList"/>
    <dgm:cxn modelId="{A2F3771B-A5B6-40FE-B09A-77E89F65C4A4}" type="presOf" srcId="{9A29E4E9-3C14-4F5E-8C8B-B01F2EC0E05B}" destId="{9BDC039C-D6FF-4F53-AE16-6EBD4057F604}" srcOrd="0" destOrd="0" presId="urn:microsoft.com/office/officeart/2008/layout/VerticalCurvedList"/>
    <dgm:cxn modelId="{10011C31-1168-4033-B924-AD1231B6457E}" type="presOf" srcId="{83E78D26-DC0F-48ED-B95C-AE2C20D26A81}" destId="{68041341-D240-4867-BE8E-AE3704A9CD35}" srcOrd="0" destOrd="0" presId="urn:microsoft.com/office/officeart/2008/layout/VerticalCurvedList"/>
    <dgm:cxn modelId="{304C683F-310F-40F5-93FF-0FA700128EE4}" srcId="{B8241925-16EB-4AEA-BBE6-8A10CEE524C6}" destId="{DF46AEB7-45B3-46C7-A085-FCB741817D80}" srcOrd="1" destOrd="0" parTransId="{E592E11D-C625-4EE8-B7B9-192E305B4B6F}" sibTransId="{5169CFC9-8BCB-4D9D-84F7-6E809815B2CA}"/>
    <dgm:cxn modelId="{2C9B434A-04B6-4661-873A-8010B2AB589F}" srcId="{B8241925-16EB-4AEA-BBE6-8A10CEE524C6}" destId="{C1A6C4FA-9B40-4C02-982E-9BA6521EA658}" srcOrd="4" destOrd="0" parTransId="{602A5DC0-AAC2-4257-9FD2-345D1B4937F1}" sibTransId="{3CA7B88D-93AC-44B5-9561-FDE17AEA99B7}"/>
    <dgm:cxn modelId="{0D7C0165-A8BF-400D-83DA-8193D4D0A346}" srcId="{B8241925-16EB-4AEA-BBE6-8A10CEE524C6}" destId="{9A29E4E9-3C14-4F5E-8C8B-B01F2EC0E05B}" srcOrd="2" destOrd="0" parTransId="{D7C4CCFF-3A88-44D4-ABFA-D3AB4A2D33BF}" sibTransId="{BB73AEF5-02C3-43B6-A662-BB9F5A0BE648}"/>
    <dgm:cxn modelId="{8A42A868-8C65-4024-BB4D-9FEE5B322AC0}" type="presOf" srcId="{B43C0B35-D9F8-49C7-9C68-6BCA32D209F8}" destId="{BB7A9764-6CFA-4CC2-AF64-AFF03DFEDA6B}" srcOrd="0" destOrd="0" presId="urn:microsoft.com/office/officeart/2008/layout/VerticalCurvedList"/>
    <dgm:cxn modelId="{04A9B26D-D0D6-4399-B3DA-FF7EBBA518E2}" type="presOf" srcId="{93499977-B3F7-4F42-8372-3CCC3200359C}" destId="{C81FA8AA-2B23-480E-9FEC-3BF9EA76B255}" srcOrd="0" destOrd="0" presId="urn:microsoft.com/office/officeart/2008/layout/VerticalCurvedList"/>
    <dgm:cxn modelId="{6ECBCD85-0435-4AA4-AB78-E299556F415D}" srcId="{B8241925-16EB-4AEA-BBE6-8A10CEE524C6}" destId="{B43C0B35-D9F8-49C7-9C68-6BCA32D209F8}" srcOrd="0" destOrd="0" parTransId="{E3900540-CF87-42E3-82E6-05807B32CC99}" sibTransId="{93499977-B3F7-4F42-8372-3CCC3200359C}"/>
    <dgm:cxn modelId="{FDEE79F0-906B-4DA4-947D-F65EFAE9EB10}" srcId="{B8241925-16EB-4AEA-BBE6-8A10CEE524C6}" destId="{83E78D26-DC0F-48ED-B95C-AE2C20D26A81}" srcOrd="3" destOrd="0" parTransId="{C95EBCE6-9AB5-40F0-B2EC-94CB5B59BDA7}" sibTransId="{21313ED2-92DE-4C2B-9381-20EFA919370A}"/>
    <dgm:cxn modelId="{CAB732FA-EE6F-418F-BC0C-C1023EEAFB9B}" type="presOf" srcId="{B8241925-16EB-4AEA-BBE6-8A10CEE524C6}" destId="{36929A3F-0BAC-449F-B1F8-7C052F4F9491}" srcOrd="0" destOrd="0" presId="urn:microsoft.com/office/officeart/2008/layout/VerticalCurvedList"/>
    <dgm:cxn modelId="{64D6F277-7B22-4497-AEA7-A0B3F154CB32}" type="presParOf" srcId="{36929A3F-0BAC-449F-B1F8-7C052F4F9491}" destId="{9B1E185A-D1A6-4F73-80E8-B682B37461A0}" srcOrd="0" destOrd="0" presId="urn:microsoft.com/office/officeart/2008/layout/VerticalCurvedList"/>
    <dgm:cxn modelId="{BCE66701-7EC4-4B5A-80FD-BD8A9DA710DE}" type="presParOf" srcId="{9B1E185A-D1A6-4F73-80E8-B682B37461A0}" destId="{AF8C5EC9-CE6D-48C2-9EE3-B136C4862452}" srcOrd="0" destOrd="0" presId="urn:microsoft.com/office/officeart/2008/layout/VerticalCurvedList"/>
    <dgm:cxn modelId="{9D4A0DCC-38A0-4FD2-B485-5690BD822583}" type="presParOf" srcId="{AF8C5EC9-CE6D-48C2-9EE3-B136C4862452}" destId="{766BFB1F-B24A-4EF4-BEDB-AFD81F9B555A}" srcOrd="0" destOrd="0" presId="urn:microsoft.com/office/officeart/2008/layout/VerticalCurvedList"/>
    <dgm:cxn modelId="{BF0593D8-8732-4342-81D8-E44C46E7D6B3}" type="presParOf" srcId="{AF8C5EC9-CE6D-48C2-9EE3-B136C4862452}" destId="{C81FA8AA-2B23-480E-9FEC-3BF9EA76B255}" srcOrd="1" destOrd="0" presId="urn:microsoft.com/office/officeart/2008/layout/VerticalCurvedList"/>
    <dgm:cxn modelId="{62DBEF10-F976-40E2-85BE-2C7FDC75918B}" type="presParOf" srcId="{AF8C5EC9-CE6D-48C2-9EE3-B136C4862452}" destId="{92E6A0FF-60AC-4D1F-B3FD-A1F4B5AB8CD2}" srcOrd="2" destOrd="0" presId="urn:microsoft.com/office/officeart/2008/layout/VerticalCurvedList"/>
    <dgm:cxn modelId="{D5A9F23B-AB51-4DE9-86F3-75B2720D2DC6}" type="presParOf" srcId="{AF8C5EC9-CE6D-48C2-9EE3-B136C4862452}" destId="{0258D758-7187-42F9-9C03-A87802124421}" srcOrd="3" destOrd="0" presId="urn:microsoft.com/office/officeart/2008/layout/VerticalCurvedList"/>
    <dgm:cxn modelId="{7DB46A27-7882-414E-ABB2-3DD02925A49F}" type="presParOf" srcId="{9B1E185A-D1A6-4F73-80E8-B682B37461A0}" destId="{BB7A9764-6CFA-4CC2-AF64-AFF03DFEDA6B}" srcOrd="1" destOrd="0" presId="urn:microsoft.com/office/officeart/2008/layout/VerticalCurvedList"/>
    <dgm:cxn modelId="{54B6F73E-12EE-438C-9A30-3C4EA140A838}" type="presParOf" srcId="{9B1E185A-D1A6-4F73-80E8-B682B37461A0}" destId="{4F3ED121-083B-4B96-B1CC-0E49360CC31D}" srcOrd="2" destOrd="0" presId="urn:microsoft.com/office/officeart/2008/layout/VerticalCurvedList"/>
    <dgm:cxn modelId="{56A0ED8C-C802-4B72-90FF-96D1AE431ACB}" type="presParOf" srcId="{4F3ED121-083B-4B96-B1CC-0E49360CC31D}" destId="{67F55527-D378-439D-9582-48DBABF16B6F}" srcOrd="0" destOrd="0" presId="urn:microsoft.com/office/officeart/2008/layout/VerticalCurvedList"/>
    <dgm:cxn modelId="{02E2D5E9-ACF0-42C2-B05A-8529C0495CC9}" type="presParOf" srcId="{9B1E185A-D1A6-4F73-80E8-B682B37461A0}" destId="{2C102979-C6B5-474C-B23D-F4C8B593DB61}" srcOrd="3" destOrd="0" presId="urn:microsoft.com/office/officeart/2008/layout/VerticalCurvedList"/>
    <dgm:cxn modelId="{3EF20981-B171-420E-B44E-5C2E468D7BC8}" type="presParOf" srcId="{9B1E185A-D1A6-4F73-80E8-B682B37461A0}" destId="{EFA951ED-64A8-4E7B-B54A-B0624192E295}" srcOrd="4" destOrd="0" presId="urn:microsoft.com/office/officeart/2008/layout/VerticalCurvedList"/>
    <dgm:cxn modelId="{B0426B71-1022-450A-A80C-29F42F865972}" type="presParOf" srcId="{EFA951ED-64A8-4E7B-B54A-B0624192E295}" destId="{0EB7BB2F-F6D7-4D65-A86F-1CE479442C4E}" srcOrd="0" destOrd="0" presId="urn:microsoft.com/office/officeart/2008/layout/VerticalCurvedList"/>
    <dgm:cxn modelId="{667E3C48-4BF1-44D9-A806-C7562CEEA203}" type="presParOf" srcId="{9B1E185A-D1A6-4F73-80E8-B682B37461A0}" destId="{9BDC039C-D6FF-4F53-AE16-6EBD4057F604}" srcOrd="5" destOrd="0" presId="urn:microsoft.com/office/officeart/2008/layout/VerticalCurvedList"/>
    <dgm:cxn modelId="{F9CA1C95-D100-408F-9957-A7106193D4E5}" type="presParOf" srcId="{9B1E185A-D1A6-4F73-80E8-B682B37461A0}" destId="{D18FFA18-DA6C-4A53-A057-1882DBF9A29C}" srcOrd="6" destOrd="0" presId="urn:microsoft.com/office/officeart/2008/layout/VerticalCurvedList"/>
    <dgm:cxn modelId="{2962CE2D-2339-4A1A-89B8-3B87C39E5691}" type="presParOf" srcId="{D18FFA18-DA6C-4A53-A057-1882DBF9A29C}" destId="{E22191CC-F287-4144-B6CA-998D96AB9750}" srcOrd="0" destOrd="0" presId="urn:microsoft.com/office/officeart/2008/layout/VerticalCurvedList"/>
    <dgm:cxn modelId="{1FC48C28-D05E-422F-9FDC-439406C3FE7F}" type="presParOf" srcId="{9B1E185A-D1A6-4F73-80E8-B682B37461A0}" destId="{68041341-D240-4867-BE8E-AE3704A9CD35}" srcOrd="7" destOrd="0" presId="urn:microsoft.com/office/officeart/2008/layout/VerticalCurvedList"/>
    <dgm:cxn modelId="{0C0DE850-CF5B-4F95-A63E-9FA4683CE51F}" type="presParOf" srcId="{9B1E185A-D1A6-4F73-80E8-B682B37461A0}" destId="{A5695401-644C-4F35-8424-DEB323A39003}" srcOrd="8" destOrd="0" presId="urn:microsoft.com/office/officeart/2008/layout/VerticalCurvedList"/>
    <dgm:cxn modelId="{DFDCEE7D-F6CB-4004-B570-A17C9E70CA3B}" type="presParOf" srcId="{A5695401-644C-4F35-8424-DEB323A39003}" destId="{753C0082-E03D-4189-9E96-E78DF2EBA579}" srcOrd="0" destOrd="0" presId="urn:microsoft.com/office/officeart/2008/layout/VerticalCurvedList"/>
    <dgm:cxn modelId="{079D696C-7347-40B1-A2F9-5A0DA32E5851}" type="presParOf" srcId="{9B1E185A-D1A6-4F73-80E8-B682B37461A0}" destId="{5443927C-FF42-4218-8A79-F24F761713DD}" srcOrd="9" destOrd="0" presId="urn:microsoft.com/office/officeart/2008/layout/VerticalCurvedList"/>
    <dgm:cxn modelId="{625913F2-C79C-47AF-932E-039D7C59F1E5}" type="presParOf" srcId="{9B1E185A-D1A6-4F73-80E8-B682B37461A0}" destId="{DE9E42C2-CF34-4D6D-9A50-151F14ED6DF8}" srcOrd="10" destOrd="0" presId="urn:microsoft.com/office/officeart/2008/layout/VerticalCurvedList"/>
    <dgm:cxn modelId="{AE59F49A-0BB2-4C70-9859-4F4A609F831A}" type="presParOf" srcId="{DE9E42C2-CF34-4D6D-9A50-151F14ED6DF8}" destId="{B5CA2CBF-CAF0-4183-B3E4-EF5C39384AA9}" srcOrd="0" destOrd="0" presId="urn:microsoft.com/office/officeart/2008/layout/VerticalCurvedLis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3159312-929C-4BE1-93D9-9AEA112B70B7}" type="doc">
      <dgm:prSet loTypeId="urn:microsoft.com/office/officeart/2008/layout/AccentedPicture" loCatId="picture" qsTypeId="urn:microsoft.com/office/officeart/2005/8/quickstyle/simple4" qsCatId="simple" csTypeId="urn:microsoft.com/office/officeart/2005/8/colors/colorful4" csCatId="colorful" phldr="1"/>
      <dgm:spPr/>
      <dgm:t>
        <a:bodyPr/>
        <a:lstStyle/>
        <a:p>
          <a:endParaRPr lang="it-IT"/>
        </a:p>
      </dgm:t>
    </dgm:pt>
    <dgm:pt modelId="{DDD4693D-F517-4A81-B5D2-35128D850261}">
      <dgm:prSet/>
      <dgm:spPr/>
      <dgm:t>
        <a:bodyPr/>
        <a:lstStyle/>
        <a:p>
          <a:r>
            <a:rPr lang="en-GB" dirty="0"/>
            <a:t>PS ECOG 0, 43 kg, 155 cm</a:t>
          </a:r>
          <a:endParaRPr lang="it-IT" dirty="0"/>
        </a:p>
      </dgm:t>
    </dgm:pt>
    <dgm:pt modelId="{6C5215F8-5DBC-42B8-810E-A4BDFEFC1786}" type="parTrans" cxnId="{2E8AEF57-DE2F-4635-8046-55B8589E8F58}">
      <dgm:prSet/>
      <dgm:spPr/>
      <dgm:t>
        <a:bodyPr/>
        <a:lstStyle/>
        <a:p>
          <a:endParaRPr lang="it-IT"/>
        </a:p>
      </dgm:t>
    </dgm:pt>
    <dgm:pt modelId="{9E95314C-4985-4189-8BD6-5137697EFB87}" type="sibTrans" cxnId="{2E8AEF57-DE2F-4635-8046-55B8589E8F58}">
      <dgm:prSet/>
      <dgm:spPr/>
      <dgm:t>
        <a:bodyPr/>
        <a:lstStyle/>
        <a:p>
          <a:endParaRPr lang="it-IT"/>
        </a:p>
      </dgm:t>
    </dgm:pt>
    <dgm:pt modelId="{A0BDDEDC-3137-4352-96B1-5F5FAA1C3830}">
      <dgm:prSet/>
      <dgm:spPr/>
      <dgm:t>
        <a:bodyPr/>
        <a:lstStyle/>
        <a:p>
          <a:r>
            <a:rPr lang="en-GB" dirty="0"/>
            <a:t>Familiarity: aunt (mother-side), aunt (father-side) with breast cancer</a:t>
          </a:r>
          <a:endParaRPr lang="it-IT" dirty="0"/>
        </a:p>
      </dgm:t>
    </dgm:pt>
    <dgm:pt modelId="{48E9CAE0-C660-4730-BF02-5FD45521E984}" type="parTrans" cxnId="{64CE1C5F-7ECC-44C9-9A51-DD0F3A1D8DD0}">
      <dgm:prSet/>
      <dgm:spPr/>
      <dgm:t>
        <a:bodyPr/>
        <a:lstStyle/>
        <a:p>
          <a:endParaRPr lang="it-IT"/>
        </a:p>
      </dgm:t>
    </dgm:pt>
    <dgm:pt modelId="{D9B04E99-4665-4166-A6D0-0A75A9401719}" type="sibTrans" cxnId="{64CE1C5F-7ECC-44C9-9A51-DD0F3A1D8DD0}">
      <dgm:prSet/>
      <dgm:spPr/>
      <dgm:t>
        <a:bodyPr/>
        <a:lstStyle/>
        <a:p>
          <a:endParaRPr lang="it-IT"/>
        </a:p>
      </dgm:t>
    </dgm:pt>
    <dgm:pt modelId="{F6324540-91DD-446A-A91F-2A0585083CEE}">
      <dgm:prSet/>
      <dgm:spPr/>
      <dgm:t>
        <a:bodyPr/>
        <a:lstStyle/>
        <a:p>
          <a:r>
            <a:rPr lang="en-GB" dirty="0"/>
            <a:t>Former smoker, no comorbidities; previous fibroadenoma of left breast</a:t>
          </a:r>
          <a:endParaRPr lang="it-IT" dirty="0"/>
        </a:p>
      </dgm:t>
    </dgm:pt>
    <dgm:pt modelId="{CD7C4619-ABE7-4575-A842-7A7EDAECBADD}" type="parTrans" cxnId="{18EED139-A78F-4122-9E5C-0E2207980742}">
      <dgm:prSet/>
      <dgm:spPr/>
      <dgm:t>
        <a:bodyPr/>
        <a:lstStyle/>
        <a:p>
          <a:endParaRPr lang="it-IT"/>
        </a:p>
      </dgm:t>
    </dgm:pt>
    <dgm:pt modelId="{C67160DF-4D73-4F2D-9E90-F189FE9E77A2}" type="sibTrans" cxnId="{18EED139-A78F-4122-9E5C-0E2207980742}">
      <dgm:prSet/>
      <dgm:spPr/>
      <dgm:t>
        <a:bodyPr/>
        <a:lstStyle/>
        <a:p>
          <a:endParaRPr lang="it-IT"/>
        </a:p>
      </dgm:t>
    </dgm:pt>
    <dgm:pt modelId="{BDA124F6-FDEB-4D71-B8DF-909E437D6599}">
      <dgm:prSet/>
      <dgm:spPr/>
      <dgm:t>
        <a:bodyPr/>
        <a:lstStyle/>
        <a:p>
          <a:r>
            <a:rPr lang="en-GB" dirty="0"/>
            <a:t>MDP, 24 </a:t>
          </a:r>
          <a:r>
            <a:rPr lang="en-GB" dirty="0" err="1"/>
            <a:t>yrs</a:t>
          </a:r>
          <a:r>
            <a:rPr lang="en-GB" dirty="0"/>
            <a:t> old (pre-menopausal)</a:t>
          </a:r>
          <a:endParaRPr lang="it-IT" dirty="0"/>
        </a:p>
      </dgm:t>
    </dgm:pt>
    <dgm:pt modelId="{30911178-DEE6-44B1-A815-62AC279AE912}" type="sibTrans" cxnId="{C37871B5-5BB8-428A-B577-D651F0F3B4D0}">
      <dgm:prSet/>
      <dgm:spPr/>
      <dgm:t>
        <a:bodyPr/>
        <a:lstStyle/>
        <a:p>
          <a:endParaRPr lang="it-IT"/>
        </a:p>
      </dgm:t>
    </dgm:pt>
    <dgm:pt modelId="{408C7AFD-C7AE-4E76-B0B1-4E293ADDE820}" type="parTrans" cxnId="{C37871B5-5BB8-428A-B577-D651F0F3B4D0}">
      <dgm:prSet/>
      <dgm:spPr/>
      <dgm:t>
        <a:bodyPr/>
        <a:lstStyle/>
        <a:p>
          <a:endParaRPr lang="it-IT"/>
        </a:p>
      </dgm:t>
    </dgm:pt>
    <dgm:pt modelId="{7BF345E9-5AEF-4174-995A-628D47BB0185}">
      <dgm:prSet/>
      <dgm:spPr/>
      <dgm:t>
        <a:bodyPr/>
        <a:lstStyle/>
        <a:p>
          <a:endParaRPr lang="it-IT" dirty="0"/>
        </a:p>
      </dgm:t>
    </dgm:pt>
    <dgm:pt modelId="{E049FDC6-EAF8-43F4-9760-2362756C381B}" type="parTrans" cxnId="{02F377BD-F49E-49E9-8DEC-42A87DA1D320}">
      <dgm:prSet/>
      <dgm:spPr/>
      <dgm:t>
        <a:bodyPr/>
        <a:lstStyle/>
        <a:p>
          <a:endParaRPr lang="it-IT"/>
        </a:p>
      </dgm:t>
    </dgm:pt>
    <dgm:pt modelId="{D56E63ED-5D3E-446C-BBD8-631B14FE47A5}" type="sibTrans" cxnId="{02F377BD-F49E-49E9-8DEC-42A87DA1D320}">
      <dgm:prSet/>
      <dgm:spPr>
        <a:blipFill>
          <a:blip xmlns:r="http://schemas.openxmlformats.org/officeDocument/2006/relationships" r:embed="rId1">
            <a:extLst>
              <a:ext uri="{96DAC541-7B7A-43D3-8B79-37D633B846F1}">
                <asvg:svgBlip xmlns:asvg="http://schemas.microsoft.com/office/drawing/2016/SVG/main" r:embed="rId2"/>
              </a:ext>
            </a:extLst>
          </a:blip>
          <a:srcRect/>
          <a:stretch>
            <a:fillRect l="-14000" r="-14000"/>
          </a:stretch>
        </a:blipFill>
      </dgm:spPr>
      <dgm:t>
        <a:bodyPr/>
        <a:lstStyle/>
        <a:p>
          <a:endParaRPr lang="it-IT"/>
        </a:p>
      </dgm:t>
      <dgm:extLst>
        <a:ext uri="{E40237B7-FDA0-4F09-8148-C483321AD2D9}">
          <dgm14:cNvPr xmlns:dgm14="http://schemas.microsoft.com/office/drawing/2010/diagram" id="0" name="" descr="Profilo femminile con riempimento a tinta unita"/>
        </a:ext>
      </dgm:extLst>
    </dgm:pt>
    <dgm:pt modelId="{426EEF5C-3AEC-4449-B08D-66C47493C4FD}" type="pres">
      <dgm:prSet presAssocID="{C3159312-929C-4BE1-93D9-9AEA112B70B7}" presName="Name0" presStyleCnt="0">
        <dgm:presLayoutVars>
          <dgm:dir/>
        </dgm:presLayoutVars>
      </dgm:prSet>
      <dgm:spPr/>
    </dgm:pt>
    <dgm:pt modelId="{5B79DC5A-B2B4-4AB1-8082-C0479B9FB217}" type="pres">
      <dgm:prSet presAssocID="{D56E63ED-5D3E-446C-BBD8-631B14FE47A5}" presName="picture_1" presStyleLbl="bgImgPlace1" presStyleIdx="0" presStyleCnt="1"/>
      <dgm:spPr/>
    </dgm:pt>
    <dgm:pt modelId="{B56F700C-791B-4E16-9BEB-9F385A13BD92}" type="pres">
      <dgm:prSet presAssocID="{7BF345E9-5AEF-4174-995A-628D47BB0185}" presName="text_1" presStyleLbl="node1" presStyleIdx="0" presStyleCnt="0">
        <dgm:presLayoutVars>
          <dgm:bulletEnabled val="1"/>
        </dgm:presLayoutVars>
      </dgm:prSet>
      <dgm:spPr/>
    </dgm:pt>
    <dgm:pt modelId="{FC493B41-5968-4CB2-B0A9-4B9AB67BA3BB}" type="pres">
      <dgm:prSet presAssocID="{C3159312-929C-4BE1-93D9-9AEA112B70B7}" presName="linV" presStyleCnt="0"/>
      <dgm:spPr/>
    </dgm:pt>
    <dgm:pt modelId="{491F6074-5DB8-48F2-9E4E-75D30EAC6D05}" type="pres">
      <dgm:prSet presAssocID="{BDA124F6-FDEB-4D71-B8DF-909E437D6599}" presName="pair" presStyleCnt="0"/>
      <dgm:spPr/>
    </dgm:pt>
    <dgm:pt modelId="{B81F5602-04E4-4860-9988-4435F87DD058}" type="pres">
      <dgm:prSet presAssocID="{BDA124F6-FDEB-4D71-B8DF-909E437D6599}" presName="spaceH" presStyleLbl="node1" presStyleIdx="0" presStyleCnt="0"/>
      <dgm:spPr/>
    </dgm:pt>
    <dgm:pt modelId="{34C99BA6-704D-4DBB-8EAD-1AE41FA5FC7C}" type="pres">
      <dgm:prSet presAssocID="{BDA124F6-FDEB-4D71-B8DF-909E437D6599}" presName="desPictures" presStyleLbl="alignImgPlace1" presStyleIdx="0"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Badge dipendente con riempimento a tinta unita"/>
        </a:ext>
      </dgm:extLst>
    </dgm:pt>
    <dgm:pt modelId="{5D234B9E-5241-4939-9E35-7EF5D04F05DE}" type="pres">
      <dgm:prSet presAssocID="{BDA124F6-FDEB-4D71-B8DF-909E437D6599}" presName="desTextWrapper" presStyleCnt="0"/>
      <dgm:spPr/>
    </dgm:pt>
    <dgm:pt modelId="{34C14211-531D-4F67-A03A-9CC5256EB9E5}" type="pres">
      <dgm:prSet presAssocID="{BDA124F6-FDEB-4D71-B8DF-909E437D6599}" presName="desText" presStyleLbl="revTx" presStyleIdx="0" presStyleCnt="4">
        <dgm:presLayoutVars>
          <dgm:bulletEnabled val="1"/>
        </dgm:presLayoutVars>
      </dgm:prSet>
      <dgm:spPr/>
    </dgm:pt>
    <dgm:pt modelId="{B180F091-91C3-47A5-9228-D446B43B6C5F}" type="pres">
      <dgm:prSet presAssocID="{30911178-DEE6-44B1-A815-62AC279AE912}" presName="spaceV" presStyleCnt="0"/>
      <dgm:spPr/>
    </dgm:pt>
    <dgm:pt modelId="{743CF49B-EE01-457A-9828-2E56677109B0}" type="pres">
      <dgm:prSet presAssocID="{DDD4693D-F517-4A81-B5D2-35128D850261}" presName="pair" presStyleCnt="0"/>
      <dgm:spPr/>
    </dgm:pt>
    <dgm:pt modelId="{A2A7BAE4-5957-411A-8A28-E22C4B916C43}" type="pres">
      <dgm:prSet presAssocID="{DDD4693D-F517-4A81-B5D2-35128D850261}" presName="spaceH" presStyleLbl="node1" presStyleIdx="0" presStyleCnt="0"/>
      <dgm:spPr/>
    </dgm:pt>
    <dgm:pt modelId="{C171EC36-BCED-4D92-A0C4-9030602BB12C}" type="pres">
      <dgm:prSet presAssocID="{DDD4693D-F517-4A81-B5D2-35128D850261}" presName="desPictures" presStyleLbl="alignImgPlace1" presStyleIdx="1"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Segno di spunta con riempimento a tinta unita"/>
        </a:ext>
      </dgm:extLst>
    </dgm:pt>
    <dgm:pt modelId="{C45EFAE4-845B-42BD-A149-3970453A17A0}" type="pres">
      <dgm:prSet presAssocID="{DDD4693D-F517-4A81-B5D2-35128D850261}" presName="desTextWrapper" presStyleCnt="0"/>
      <dgm:spPr/>
    </dgm:pt>
    <dgm:pt modelId="{EFCE011A-9654-48D3-8AEE-C96A47A6A374}" type="pres">
      <dgm:prSet presAssocID="{DDD4693D-F517-4A81-B5D2-35128D850261}" presName="desText" presStyleLbl="revTx" presStyleIdx="1" presStyleCnt="4">
        <dgm:presLayoutVars>
          <dgm:bulletEnabled val="1"/>
        </dgm:presLayoutVars>
      </dgm:prSet>
      <dgm:spPr/>
    </dgm:pt>
    <dgm:pt modelId="{A6DD5832-A16C-492A-8278-092BF15A2CED}" type="pres">
      <dgm:prSet presAssocID="{9E95314C-4985-4189-8BD6-5137697EFB87}" presName="spaceV" presStyleCnt="0"/>
      <dgm:spPr/>
    </dgm:pt>
    <dgm:pt modelId="{94578DD1-7E8C-463F-8952-DC11E0E856C1}" type="pres">
      <dgm:prSet presAssocID="{A0BDDEDC-3137-4352-96B1-5F5FAA1C3830}" presName="pair" presStyleCnt="0"/>
      <dgm:spPr/>
    </dgm:pt>
    <dgm:pt modelId="{93DD41BE-1122-478D-9910-7FCBA19DC43B}" type="pres">
      <dgm:prSet presAssocID="{A0BDDEDC-3137-4352-96B1-5F5FAA1C3830}" presName="spaceH" presStyleLbl="node1" presStyleIdx="0" presStyleCnt="0"/>
      <dgm:spPr/>
    </dgm:pt>
    <dgm:pt modelId="{74007003-0A3B-472A-A886-4F2502FC0911}" type="pres">
      <dgm:prSet presAssocID="{A0BDDEDC-3137-4352-96B1-5F5FAA1C3830}" presName="desPictures" presStyleLbl="alignImgPlace1" presStyleIdx="2"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Rete con riempimento a tinta unita"/>
        </a:ext>
      </dgm:extLst>
    </dgm:pt>
    <dgm:pt modelId="{417C0759-C8E5-4C2E-865D-7C2C7D107614}" type="pres">
      <dgm:prSet presAssocID="{A0BDDEDC-3137-4352-96B1-5F5FAA1C3830}" presName="desTextWrapper" presStyleCnt="0"/>
      <dgm:spPr/>
    </dgm:pt>
    <dgm:pt modelId="{AC7A9A90-4D0B-4CD5-95A0-6F0F95A39920}" type="pres">
      <dgm:prSet presAssocID="{A0BDDEDC-3137-4352-96B1-5F5FAA1C3830}" presName="desText" presStyleLbl="revTx" presStyleIdx="2" presStyleCnt="4">
        <dgm:presLayoutVars>
          <dgm:bulletEnabled val="1"/>
        </dgm:presLayoutVars>
      </dgm:prSet>
      <dgm:spPr/>
    </dgm:pt>
    <dgm:pt modelId="{21B6CB0C-8748-4B01-8941-6F93493EB319}" type="pres">
      <dgm:prSet presAssocID="{D9B04E99-4665-4166-A6D0-0A75A9401719}" presName="spaceV" presStyleCnt="0"/>
      <dgm:spPr/>
    </dgm:pt>
    <dgm:pt modelId="{841E0122-9FE9-428D-83C0-583B4871A9A0}" type="pres">
      <dgm:prSet presAssocID="{F6324540-91DD-446A-A91F-2A0585083CEE}" presName="pair" presStyleCnt="0"/>
      <dgm:spPr/>
    </dgm:pt>
    <dgm:pt modelId="{4FE1AAA5-684D-466F-8529-27726E7BAC34}" type="pres">
      <dgm:prSet presAssocID="{F6324540-91DD-446A-A91F-2A0585083CEE}" presName="spaceH" presStyleLbl="node1" presStyleIdx="0" presStyleCnt="0"/>
      <dgm:spPr/>
    </dgm:pt>
    <dgm:pt modelId="{F007B933-65A5-4536-BEDB-2A1B3C9DDECA}" type="pres">
      <dgm:prSet presAssocID="{F6324540-91DD-446A-A91F-2A0585083CEE}" presName="desPictures" presStyleLbl="alignImgPlace1" presStyleIdx="3" presStyleCnt="4"/>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Stetoscopio con riempimento a tinta unita"/>
        </a:ext>
      </dgm:extLst>
    </dgm:pt>
    <dgm:pt modelId="{5A798838-C014-4743-83D1-4BC202F992B2}" type="pres">
      <dgm:prSet presAssocID="{F6324540-91DD-446A-A91F-2A0585083CEE}" presName="desTextWrapper" presStyleCnt="0"/>
      <dgm:spPr/>
    </dgm:pt>
    <dgm:pt modelId="{78756549-BAF9-4FB9-ABAC-3AB65E476340}" type="pres">
      <dgm:prSet presAssocID="{F6324540-91DD-446A-A91F-2A0585083CEE}" presName="desText" presStyleLbl="revTx" presStyleIdx="3" presStyleCnt="4">
        <dgm:presLayoutVars>
          <dgm:bulletEnabled val="1"/>
        </dgm:presLayoutVars>
      </dgm:prSet>
      <dgm:spPr/>
    </dgm:pt>
    <dgm:pt modelId="{8ECE8471-DE39-480E-8B5A-1F16540191AA}" type="pres">
      <dgm:prSet presAssocID="{C3159312-929C-4BE1-93D9-9AEA112B70B7}" presName="maxNode" presStyleCnt="0"/>
      <dgm:spPr/>
    </dgm:pt>
    <dgm:pt modelId="{060228A6-CB3A-428E-8624-D56C260312A4}" type="pres">
      <dgm:prSet presAssocID="{C3159312-929C-4BE1-93D9-9AEA112B70B7}" presName="Name33" presStyleCnt="0"/>
      <dgm:spPr/>
    </dgm:pt>
  </dgm:ptLst>
  <dgm:cxnLst>
    <dgm:cxn modelId="{4EF82706-4645-4C18-BFF1-C4595D209005}" type="presOf" srcId="{7BF345E9-5AEF-4174-995A-628D47BB0185}" destId="{B56F700C-791B-4E16-9BEB-9F385A13BD92}" srcOrd="0" destOrd="0" presId="urn:microsoft.com/office/officeart/2008/layout/AccentedPicture"/>
    <dgm:cxn modelId="{18EED139-A78F-4122-9E5C-0E2207980742}" srcId="{C3159312-929C-4BE1-93D9-9AEA112B70B7}" destId="{F6324540-91DD-446A-A91F-2A0585083CEE}" srcOrd="4" destOrd="0" parTransId="{CD7C4619-ABE7-4575-A842-7A7EDAECBADD}" sibTransId="{C67160DF-4D73-4F2D-9E90-F189FE9E77A2}"/>
    <dgm:cxn modelId="{2E8AEF57-DE2F-4635-8046-55B8589E8F58}" srcId="{C3159312-929C-4BE1-93D9-9AEA112B70B7}" destId="{DDD4693D-F517-4A81-B5D2-35128D850261}" srcOrd="2" destOrd="0" parTransId="{6C5215F8-5DBC-42B8-810E-A4BDFEFC1786}" sibTransId="{9E95314C-4985-4189-8BD6-5137697EFB87}"/>
    <dgm:cxn modelId="{64CE1C5F-7ECC-44C9-9A51-DD0F3A1D8DD0}" srcId="{C3159312-929C-4BE1-93D9-9AEA112B70B7}" destId="{A0BDDEDC-3137-4352-96B1-5F5FAA1C3830}" srcOrd="3" destOrd="0" parTransId="{48E9CAE0-C660-4730-BF02-5FD45521E984}" sibTransId="{D9B04E99-4665-4166-A6D0-0A75A9401719}"/>
    <dgm:cxn modelId="{7C882392-F9A9-4824-A88B-8FEAE0D2D9BA}" type="presOf" srcId="{A0BDDEDC-3137-4352-96B1-5F5FAA1C3830}" destId="{AC7A9A90-4D0B-4CD5-95A0-6F0F95A39920}" srcOrd="0" destOrd="0" presId="urn:microsoft.com/office/officeart/2008/layout/AccentedPicture"/>
    <dgm:cxn modelId="{C37871B5-5BB8-428A-B577-D651F0F3B4D0}" srcId="{C3159312-929C-4BE1-93D9-9AEA112B70B7}" destId="{BDA124F6-FDEB-4D71-B8DF-909E437D6599}" srcOrd="1" destOrd="0" parTransId="{408C7AFD-C7AE-4E76-B0B1-4E293ADDE820}" sibTransId="{30911178-DEE6-44B1-A815-62AC279AE912}"/>
    <dgm:cxn modelId="{EB39F3B7-FAC1-4A07-B876-6DC6D7BE80D3}" type="presOf" srcId="{BDA124F6-FDEB-4D71-B8DF-909E437D6599}" destId="{34C14211-531D-4F67-A03A-9CC5256EB9E5}" srcOrd="0" destOrd="0" presId="urn:microsoft.com/office/officeart/2008/layout/AccentedPicture"/>
    <dgm:cxn modelId="{02F377BD-F49E-49E9-8DEC-42A87DA1D320}" srcId="{C3159312-929C-4BE1-93D9-9AEA112B70B7}" destId="{7BF345E9-5AEF-4174-995A-628D47BB0185}" srcOrd="0" destOrd="0" parTransId="{E049FDC6-EAF8-43F4-9760-2362756C381B}" sibTransId="{D56E63ED-5D3E-446C-BBD8-631B14FE47A5}"/>
    <dgm:cxn modelId="{782565C2-E73E-439C-A481-91183DD385EA}" type="presOf" srcId="{DDD4693D-F517-4A81-B5D2-35128D850261}" destId="{EFCE011A-9654-48D3-8AEE-C96A47A6A374}" srcOrd="0" destOrd="0" presId="urn:microsoft.com/office/officeart/2008/layout/AccentedPicture"/>
    <dgm:cxn modelId="{7D594CCE-A31C-44C2-9288-07059522C53C}" type="presOf" srcId="{F6324540-91DD-446A-A91F-2A0585083CEE}" destId="{78756549-BAF9-4FB9-ABAC-3AB65E476340}" srcOrd="0" destOrd="0" presId="urn:microsoft.com/office/officeart/2008/layout/AccentedPicture"/>
    <dgm:cxn modelId="{8055FAE0-F175-446B-92A5-952631D9106A}" type="presOf" srcId="{C3159312-929C-4BE1-93D9-9AEA112B70B7}" destId="{426EEF5C-3AEC-4449-B08D-66C47493C4FD}" srcOrd="0" destOrd="0" presId="urn:microsoft.com/office/officeart/2008/layout/AccentedPicture"/>
    <dgm:cxn modelId="{4D222BE4-651B-41FC-87A3-D02604ABE8C4}" type="presOf" srcId="{D56E63ED-5D3E-446C-BBD8-631B14FE47A5}" destId="{5B79DC5A-B2B4-4AB1-8082-C0479B9FB217}" srcOrd="0" destOrd="0" presId="urn:microsoft.com/office/officeart/2008/layout/AccentedPicture"/>
    <dgm:cxn modelId="{ACD94C55-451F-4DDC-85A7-ADF05F5D0438}" type="presParOf" srcId="{426EEF5C-3AEC-4449-B08D-66C47493C4FD}" destId="{5B79DC5A-B2B4-4AB1-8082-C0479B9FB217}" srcOrd="0" destOrd="0" presId="urn:microsoft.com/office/officeart/2008/layout/AccentedPicture"/>
    <dgm:cxn modelId="{B09A8701-94C5-43F9-88C7-905499B84D0D}" type="presParOf" srcId="{426EEF5C-3AEC-4449-B08D-66C47493C4FD}" destId="{B56F700C-791B-4E16-9BEB-9F385A13BD92}" srcOrd="1" destOrd="0" presId="urn:microsoft.com/office/officeart/2008/layout/AccentedPicture"/>
    <dgm:cxn modelId="{B0E42F23-99D0-40F3-9109-D1E6ABA3149C}" type="presParOf" srcId="{426EEF5C-3AEC-4449-B08D-66C47493C4FD}" destId="{FC493B41-5968-4CB2-B0A9-4B9AB67BA3BB}" srcOrd="2" destOrd="0" presId="urn:microsoft.com/office/officeart/2008/layout/AccentedPicture"/>
    <dgm:cxn modelId="{50EF2A2F-2A4A-4D13-AE0E-D9D12118EFF8}" type="presParOf" srcId="{FC493B41-5968-4CB2-B0A9-4B9AB67BA3BB}" destId="{491F6074-5DB8-48F2-9E4E-75D30EAC6D05}" srcOrd="0" destOrd="0" presId="urn:microsoft.com/office/officeart/2008/layout/AccentedPicture"/>
    <dgm:cxn modelId="{3DF44B98-3485-43FC-8295-1C7D539A19EE}" type="presParOf" srcId="{491F6074-5DB8-48F2-9E4E-75D30EAC6D05}" destId="{B81F5602-04E4-4860-9988-4435F87DD058}" srcOrd="0" destOrd="0" presId="urn:microsoft.com/office/officeart/2008/layout/AccentedPicture"/>
    <dgm:cxn modelId="{BFBFFFA7-D338-41BB-9B92-F11DC24D4474}" type="presParOf" srcId="{491F6074-5DB8-48F2-9E4E-75D30EAC6D05}" destId="{34C99BA6-704D-4DBB-8EAD-1AE41FA5FC7C}" srcOrd="1" destOrd="0" presId="urn:microsoft.com/office/officeart/2008/layout/AccentedPicture"/>
    <dgm:cxn modelId="{A40BD8D0-1839-496D-B925-032F25AF44C3}" type="presParOf" srcId="{491F6074-5DB8-48F2-9E4E-75D30EAC6D05}" destId="{5D234B9E-5241-4939-9E35-7EF5D04F05DE}" srcOrd="2" destOrd="0" presId="urn:microsoft.com/office/officeart/2008/layout/AccentedPicture"/>
    <dgm:cxn modelId="{AC4D8757-E261-4107-8E38-9FBC3CF5AB15}" type="presParOf" srcId="{5D234B9E-5241-4939-9E35-7EF5D04F05DE}" destId="{34C14211-531D-4F67-A03A-9CC5256EB9E5}" srcOrd="0" destOrd="0" presId="urn:microsoft.com/office/officeart/2008/layout/AccentedPicture"/>
    <dgm:cxn modelId="{ADDA74EA-CED5-44E4-8646-B997425C60BF}" type="presParOf" srcId="{FC493B41-5968-4CB2-B0A9-4B9AB67BA3BB}" destId="{B180F091-91C3-47A5-9228-D446B43B6C5F}" srcOrd="1" destOrd="0" presId="urn:microsoft.com/office/officeart/2008/layout/AccentedPicture"/>
    <dgm:cxn modelId="{195041E4-5E95-4FE5-A862-C6113EABA379}" type="presParOf" srcId="{FC493B41-5968-4CB2-B0A9-4B9AB67BA3BB}" destId="{743CF49B-EE01-457A-9828-2E56677109B0}" srcOrd="2" destOrd="0" presId="urn:microsoft.com/office/officeart/2008/layout/AccentedPicture"/>
    <dgm:cxn modelId="{0A65CF74-EC56-42C4-9953-6D6DA6F1AAAF}" type="presParOf" srcId="{743CF49B-EE01-457A-9828-2E56677109B0}" destId="{A2A7BAE4-5957-411A-8A28-E22C4B916C43}" srcOrd="0" destOrd="0" presId="urn:microsoft.com/office/officeart/2008/layout/AccentedPicture"/>
    <dgm:cxn modelId="{99972A60-8BD7-4244-A005-FE0A050953FB}" type="presParOf" srcId="{743CF49B-EE01-457A-9828-2E56677109B0}" destId="{C171EC36-BCED-4D92-A0C4-9030602BB12C}" srcOrd="1" destOrd="0" presId="urn:microsoft.com/office/officeart/2008/layout/AccentedPicture"/>
    <dgm:cxn modelId="{40CFE27E-A08B-4F07-91DD-F8B4680DBF8E}" type="presParOf" srcId="{743CF49B-EE01-457A-9828-2E56677109B0}" destId="{C45EFAE4-845B-42BD-A149-3970453A17A0}" srcOrd="2" destOrd="0" presId="urn:microsoft.com/office/officeart/2008/layout/AccentedPicture"/>
    <dgm:cxn modelId="{9149E2EF-09A3-4B24-8DBD-9E073684D47D}" type="presParOf" srcId="{C45EFAE4-845B-42BD-A149-3970453A17A0}" destId="{EFCE011A-9654-48D3-8AEE-C96A47A6A374}" srcOrd="0" destOrd="0" presId="urn:microsoft.com/office/officeart/2008/layout/AccentedPicture"/>
    <dgm:cxn modelId="{7F7F84BA-0470-4305-A0E5-7D3DAF91E319}" type="presParOf" srcId="{FC493B41-5968-4CB2-B0A9-4B9AB67BA3BB}" destId="{A6DD5832-A16C-492A-8278-092BF15A2CED}" srcOrd="3" destOrd="0" presId="urn:microsoft.com/office/officeart/2008/layout/AccentedPicture"/>
    <dgm:cxn modelId="{F6509A0B-EE50-451E-A84E-FE7C30D77732}" type="presParOf" srcId="{FC493B41-5968-4CB2-B0A9-4B9AB67BA3BB}" destId="{94578DD1-7E8C-463F-8952-DC11E0E856C1}" srcOrd="4" destOrd="0" presId="urn:microsoft.com/office/officeart/2008/layout/AccentedPicture"/>
    <dgm:cxn modelId="{A9F40CB3-B41F-4985-9EBA-40492A1A7258}" type="presParOf" srcId="{94578DD1-7E8C-463F-8952-DC11E0E856C1}" destId="{93DD41BE-1122-478D-9910-7FCBA19DC43B}" srcOrd="0" destOrd="0" presId="urn:microsoft.com/office/officeart/2008/layout/AccentedPicture"/>
    <dgm:cxn modelId="{195422AD-60B3-4356-9525-526B840AA921}" type="presParOf" srcId="{94578DD1-7E8C-463F-8952-DC11E0E856C1}" destId="{74007003-0A3B-472A-A886-4F2502FC0911}" srcOrd="1" destOrd="0" presId="urn:microsoft.com/office/officeart/2008/layout/AccentedPicture"/>
    <dgm:cxn modelId="{E25C9F03-F671-4A49-8575-AFA9914CD747}" type="presParOf" srcId="{94578DD1-7E8C-463F-8952-DC11E0E856C1}" destId="{417C0759-C8E5-4C2E-865D-7C2C7D107614}" srcOrd="2" destOrd="0" presId="urn:microsoft.com/office/officeart/2008/layout/AccentedPicture"/>
    <dgm:cxn modelId="{20B88F78-1815-4BCE-97B2-E091D1725268}" type="presParOf" srcId="{417C0759-C8E5-4C2E-865D-7C2C7D107614}" destId="{AC7A9A90-4D0B-4CD5-95A0-6F0F95A39920}" srcOrd="0" destOrd="0" presId="urn:microsoft.com/office/officeart/2008/layout/AccentedPicture"/>
    <dgm:cxn modelId="{AA63EECD-661D-4A7A-AADE-36F6731D8B5A}" type="presParOf" srcId="{FC493B41-5968-4CB2-B0A9-4B9AB67BA3BB}" destId="{21B6CB0C-8748-4B01-8941-6F93493EB319}" srcOrd="5" destOrd="0" presId="urn:microsoft.com/office/officeart/2008/layout/AccentedPicture"/>
    <dgm:cxn modelId="{5537CC44-7CA1-4BF4-896B-6CBEB6848555}" type="presParOf" srcId="{FC493B41-5968-4CB2-B0A9-4B9AB67BA3BB}" destId="{841E0122-9FE9-428D-83C0-583B4871A9A0}" srcOrd="6" destOrd="0" presId="urn:microsoft.com/office/officeart/2008/layout/AccentedPicture"/>
    <dgm:cxn modelId="{002BBDDB-E161-4190-9E44-145741A6662D}" type="presParOf" srcId="{841E0122-9FE9-428D-83C0-583B4871A9A0}" destId="{4FE1AAA5-684D-466F-8529-27726E7BAC34}" srcOrd="0" destOrd="0" presId="urn:microsoft.com/office/officeart/2008/layout/AccentedPicture"/>
    <dgm:cxn modelId="{5E7F2EB3-F8BB-40EB-BA57-931CED7CE001}" type="presParOf" srcId="{841E0122-9FE9-428D-83C0-583B4871A9A0}" destId="{F007B933-65A5-4536-BEDB-2A1B3C9DDECA}" srcOrd="1" destOrd="0" presId="urn:microsoft.com/office/officeart/2008/layout/AccentedPicture"/>
    <dgm:cxn modelId="{6CD0120D-ADDF-4740-A41F-AA3D56AD534E}" type="presParOf" srcId="{841E0122-9FE9-428D-83C0-583B4871A9A0}" destId="{5A798838-C014-4743-83D1-4BC202F992B2}" srcOrd="2" destOrd="0" presId="urn:microsoft.com/office/officeart/2008/layout/AccentedPicture"/>
    <dgm:cxn modelId="{1855E341-DDD2-4ABE-8CB2-2FE5D554596B}" type="presParOf" srcId="{5A798838-C014-4743-83D1-4BC202F992B2}" destId="{78756549-BAF9-4FB9-ABAC-3AB65E476340}" srcOrd="0" destOrd="0" presId="urn:microsoft.com/office/officeart/2008/layout/AccentedPicture"/>
    <dgm:cxn modelId="{64369BD1-1DBA-4D90-80FA-85B01058DD9E}" type="presParOf" srcId="{426EEF5C-3AEC-4449-B08D-66C47493C4FD}" destId="{8ECE8471-DE39-480E-8B5A-1F16540191AA}" srcOrd="3" destOrd="0" presId="urn:microsoft.com/office/officeart/2008/layout/AccentedPicture"/>
    <dgm:cxn modelId="{01633414-E290-4EA8-9D40-B0A27F0E7F98}" type="presParOf" srcId="{8ECE8471-DE39-480E-8B5A-1F16540191AA}" destId="{060228A6-CB3A-428E-8624-D56C260312A4}" srcOrd="0" destOrd="0" presId="urn:microsoft.com/office/officeart/2008/layout/AccentedPi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7D27252-ED77-4FC1-819C-E42823F278EC}" type="doc">
      <dgm:prSet loTypeId="urn:microsoft.com/office/officeart/2005/8/layout/hProcess11" loCatId="process" qsTypeId="urn:microsoft.com/office/officeart/2005/8/quickstyle/simple1" qsCatId="simple" csTypeId="urn:microsoft.com/office/officeart/2005/8/colors/colorful4" csCatId="colorful" phldr="1"/>
      <dgm:spPr/>
      <dgm:t>
        <a:bodyPr/>
        <a:lstStyle/>
        <a:p>
          <a:endParaRPr lang="it-IT"/>
        </a:p>
      </dgm:t>
    </dgm:pt>
    <dgm:pt modelId="{D2A7FEC0-AD56-4E5D-B979-B190EB3997BD}">
      <dgm:prSet/>
      <dgm:spPr/>
      <dgm:t>
        <a:bodyPr/>
        <a:lstStyle/>
        <a:p>
          <a:r>
            <a:rPr lang="en-GB" dirty="0"/>
            <a:t>March 2022</a:t>
          </a:r>
          <a:br>
            <a:rPr lang="en-GB" dirty="0"/>
          </a:br>
          <a:r>
            <a:rPr lang="en-GB" dirty="0"/>
            <a:t>Self examination of left breast: lump detected</a:t>
          </a:r>
          <a:endParaRPr lang="it-IT" dirty="0"/>
        </a:p>
      </dgm:t>
    </dgm:pt>
    <dgm:pt modelId="{F3FB88D2-A2E3-4B96-B6AB-F38C33350021}" type="parTrans" cxnId="{A75B0E56-D919-4D6A-8D23-A9B3FD4BC6C3}">
      <dgm:prSet/>
      <dgm:spPr/>
      <dgm:t>
        <a:bodyPr/>
        <a:lstStyle/>
        <a:p>
          <a:endParaRPr lang="it-IT"/>
        </a:p>
      </dgm:t>
    </dgm:pt>
    <dgm:pt modelId="{6F009CAB-BDC0-46C8-9147-68B140EB3D11}" type="sibTrans" cxnId="{A75B0E56-D919-4D6A-8D23-A9B3FD4BC6C3}">
      <dgm:prSet/>
      <dgm:spPr/>
      <dgm:t>
        <a:bodyPr/>
        <a:lstStyle/>
        <a:p>
          <a:endParaRPr lang="it-IT"/>
        </a:p>
      </dgm:t>
    </dgm:pt>
    <dgm:pt modelId="{FD58C693-FF3F-47E7-9E47-7D544E6CFF32}">
      <dgm:prSet/>
      <dgm:spPr/>
      <dgm:t>
        <a:bodyPr/>
        <a:lstStyle/>
        <a:p>
          <a:r>
            <a:rPr lang="en-GB" dirty="0"/>
            <a:t>01.03.22 Mammography + ultrasonography: lump of 13 mm  </a:t>
          </a:r>
          <a:endParaRPr lang="it-IT" dirty="0"/>
        </a:p>
      </dgm:t>
    </dgm:pt>
    <dgm:pt modelId="{EF723B0F-402B-44F6-AE4D-30C883D132BC}" type="parTrans" cxnId="{E55A4611-7FBA-4F65-80A2-B1B31121CB7D}">
      <dgm:prSet/>
      <dgm:spPr/>
      <dgm:t>
        <a:bodyPr/>
        <a:lstStyle/>
        <a:p>
          <a:endParaRPr lang="it-IT"/>
        </a:p>
      </dgm:t>
    </dgm:pt>
    <dgm:pt modelId="{66E7CD8B-8D8F-4111-A374-4CF7034B2C8E}" type="sibTrans" cxnId="{E55A4611-7FBA-4F65-80A2-B1B31121CB7D}">
      <dgm:prSet/>
      <dgm:spPr/>
      <dgm:t>
        <a:bodyPr/>
        <a:lstStyle/>
        <a:p>
          <a:endParaRPr lang="it-IT"/>
        </a:p>
      </dgm:t>
    </dgm:pt>
    <dgm:pt modelId="{0059E0F5-5844-4230-AF68-35984B271805}">
      <dgm:prSet/>
      <dgm:spPr/>
      <dgm:t>
        <a:bodyPr/>
        <a:lstStyle/>
        <a:p>
          <a:r>
            <a:rPr lang="en-GB" dirty="0"/>
            <a:t>21.03.22 Core biopsy of left breast: </a:t>
          </a:r>
          <a:br>
            <a:rPr lang="en-GB" dirty="0"/>
          </a:br>
          <a:r>
            <a:rPr lang="en-GB" dirty="0"/>
            <a:t>ductal infiltrating carcinoma, multifocal, ER: 70%; </a:t>
          </a:r>
          <a:r>
            <a:rPr lang="en-GB" dirty="0" err="1"/>
            <a:t>PgR</a:t>
          </a:r>
          <a:r>
            <a:rPr lang="en-GB" dirty="0"/>
            <a:t>: 40%; Ki67:30%; HER2+: 3+</a:t>
          </a:r>
          <a:endParaRPr lang="it-IT" dirty="0"/>
        </a:p>
      </dgm:t>
    </dgm:pt>
    <dgm:pt modelId="{33E49496-EDF3-40B4-9927-52C4D2FAD992}" type="parTrans" cxnId="{CAE491B5-0BD4-4933-A63A-EE3F517D0364}">
      <dgm:prSet/>
      <dgm:spPr/>
      <dgm:t>
        <a:bodyPr/>
        <a:lstStyle/>
        <a:p>
          <a:endParaRPr lang="it-IT"/>
        </a:p>
      </dgm:t>
    </dgm:pt>
    <dgm:pt modelId="{93493DC9-50BA-49EA-80BD-5C568A34C599}" type="sibTrans" cxnId="{CAE491B5-0BD4-4933-A63A-EE3F517D0364}">
      <dgm:prSet/>
      <dgm:spPr/>
      <dgm:t>
        <a:bodyPr/>
        <a:lstStyle/>
        <a:p>
          <a:endParaRPr lang="it-IT"/>
        </a:p>
      </dgm:t>
    </dgm:pt>
    <dgm:pt modelId="{EF6E8E20-A937-41C0-A603-2EAF7497087F}">
      <dgm:prSet/>
      <dgm:spPr/>
      <dgm:t>
        <a:bodyPr/>
        <a:lstStyle/>
        <a:p>
          <a:r>
            <a:rPr lang="en-GB" dirty="0"/>
            <a:t>26.03.22: CT scan: </a:t>
          </a:r>
          <a:br>
            <a:rPr lang="en-GB" dirty="0"/>
          </a:br>
          <a:r>
            <a:rPr lang="en-GB" dirty="0"/>
            <a:t>bilateral lung lesions; nodes in the left axilla (30 mm); multiple hepatic lesions (max 20 mm) </a:t>
          </a:r>
          <a:endParaRPr lang="it-IT" dirty="0"/>
        </a:p>
      </dgm:t>
    </dgm:pt>
    <dgm:pt modelId="{0A2B905A-D7A0-4980-8DEC-813BE22D1DB1}" type="parTrans" cxnId="{F0011FB3-014F-42E1-9097-CC9388C9F418}">
      <dgm:prSet/>
      <dgm:spPr/>
      <dgm:t>
        <a:bodyPr/>
        <a:lstStyle/>
        <a:p>
          <a:endParaRPr lang="it-IT"/>
        </a:p>
      </dgm:t>
    </dgm:pt>
    <dgm:pt modelId="{85A6ED1A-AEB8-4F95-93F8-2C6639DAD922}" type="sibTrans" cxnId="{F0011FB3-014F-42E1-9097-CC9388C9F418}">
      <dgm:prSet/>
      <dgm:spPr/>
      <dgm:t>
        <a:bodyPr/>
        <a:lstStyle/>
        <a:p>
          <a:endParaRPr lang="it-IT"/>
        </a:p>
      </dgm:t>
    </dgm:pt>
    <dgm:pt modelId="{51D4ADDD-B70F-4030-85E8-750F39D99FB0}">
      <dgm:prSet/>
      <dgm:spPr/>
      <dgm:t>
        <a:bodyPr/>
        <a:lstStyle/>
        <a:p>
          <a:r>
            <a:rPr lang="en-GB" dirty="0"/>
            <a:t>29.03.22 breast MRI:</a:t>
          </a:r>
          <a:br>
            <a:rPr lang="en-GB" dirty="0"/>
          </a:br>
          <a:r>
            <a:rPr lang="en-GB" dirty="0"/>
            <a:t> Left breast: 20 and 15 mm with many foci; </a:t>
          </a:r>
          <a:br>
            <a:rPr lang="en-GB" dirty="0"/>
          </a:br>
          <a:r>
            <a:rPr lang="en-GB" dirty="0"/>
            <a:t>left axilla: multiple nodes of 33 mm and 25 mm</a:t>
          </a:r>
          <a:endParaRPr lang="it-IT" dirty="0"/>
        </a:p>
      </dgm:t>
    </dgm:pt>
    <dgm:pt modelId="{E0C4E06D-8400-4CDD-B29C-EEAEBE9ACF39}" type="parTrans" cxnId="{40CDD045-EE77-46B5-8F75-EA0AB8C9F78A}">
      <dgm:prSet/>
      <dgm:spPr/>
      <dgm:t>
        <a:bodyPr/>
        <a:lstStyle/>
        <a:p>
          <a:endParaRPr lang="it-IT"/>
        </a:p>
      </dgm:t>
    </dgm:pt>
    <dgm:pt modelId="{CE21155B-7CAC-4649-A332-199272F138C0}" type="sibTrans" cxnId="{40CDD045-EE77-46B5-8F75-EA0AB8C9F78A}">
      <dgm:prSet/>
      <dgm:spPr/>
      <dgm:t>
        <a:bodyPr/>
        <a:lstStyle/>
        <a:p>
          <a:endParaRPr lang="it-IT"/>
        </a:p>
      </dgm:t>
    </dgm:pt>
    <dgm:pt modelId="{C79DCE9D-F157-42A0-BF96-E61E0ABB6B27}">
      <dgm:prSet/>
      <dgm:spPr/>
      <dgm:t>
        <a:bodyPr/>
        <a:lstStyle/>
        <a:p>
          <a:r>
            <a:rPr lang="en-GB" dirty="0"/>
            <a:t>31.03.22 PET FDG: </a:t>
          </a:r>
          <a:br>
            <a:rPr lang="en-GB" dirty="0"/>
          </a:br>
          <a:r>
            <a:rPr lang="en-GB" dirty="0"/>
            <a:t>uptake in left breast, left axilla, internal mammary nodes, liver lesions</a:t>
          </a:r>
          <a:endParaRPr lang="it-IT" dirty="0"/>
        </a:p>
      </dgm:t>
    </dgm:pt>
    <dgm:pt modelId="{82BC57AF-9B7E-4CD7-B239-CE3F56626391}" type="parTrans" cxnId="{45A47224-9880-4089-B297-08EB12329D9F}">
      <dgm:prSet/>
      <dgm:spPr/>
      <dgm:t>
        <a:bodyPr/>
        <a:lstStyle/>
        <a:p>
          <a:endParaRPr lang="it-IT"/>
        </a:p>
      </dgm:t>
    </dgm:pt>
    <dgm:pt modelId="{F696694D-5D7B-483B-B7C8-6D5037E1BD16}" type="sibTrans" cxnId="{45A47224-9880-4089-B297-08EB12329D9F}">
      <dgm:prSet/>
      <dgm:spPr/>
      <dgm:t>
        <a:bodyPr/>
        <a:lstStyle/>
        <a:p>
          <a:endParaRPr lang="it-IT"/>
        </a:p>
      </dgm:t>
    </dgm:pt>
    <dgm:pt modelId="{703EE787-25BA-4E03-AFFB-EE7556506D92}">
      <dgm:prSet/>
      <dgm:spPr/>
      <dgm:t>
        <a:bodyPr/>
        <a:lstStyle/>
        <a:p>
          <a:r>
            <a:rPr lang="en-GB" dirty="0"/>
            <a:t>Genetic counselling: </a:t>
          </a:r>
          <a:br>
            <a:rPr lang="en-GB" dirty="0"/>
          </a:br>
          <a:r>
            <a:rPr lang="en-GB" i="1" dirty="0"/>
            <a:t>BRCA1-2</a:t>
          </a:r>
          <a:r>
            <a:rPr lang="en-GB" dirty="0"/>
            <a:t> WT, </a:t>
          </a:r>
          <a:r>
            <a:rPr lang="en-GB" i="1" dirty="0"/>
            <a:t>TP53</a:t>
          </a:r>
          <a:r>
            <a:rPr lang="en-GB" dirty="0"/>
            <a:t> WT, </a:t>
          </a:r>
          <a:r>
            <a:rPr lang="en-GB" i="1" dirty="0"/>
            <a:t>PALB2</a:t>
          </a:r>
          <a:r>
            <a:rPr lang="en-GB" dirty="0"/>
            <a:t> WT</a:t>
          </a:r>
          <a:endParaRPr lang="it-IT" dirty="0"/>
        </a:p>
      </dgm:t>
    </dgm:pt>
    <dgm:pt modelId="{C5194AF8-5222-409E-AEA3-F693AA40A526}" type="parTrans" cxnId="{F36C4B4F-F47C-4DDB-AF5E-22F83F653150}">
      <dgm:prSet/>
      <dgm:spPr/>
      <dgm:t>
        <a:bodyPr/>
        <a:lstStyle/>
        <a:p>
          <a:endParaRPr lang="it-IT"/>
        </a:p>
      </dgm:t>
    </dgm:pt>
    <dgm:pt modelId="{9447B0EB-CDD5-4E07-B2FA-60481B0656A1}" type="sibTrans" cxnId="{F36C4B4F-F47C-4DDB-AF5E-22F83F653150}">
      <dgm:prSet/>
      <dgm:spPr/>
      <dgm:t>
        <a:bodyPr/>
        <a:lstStyle/>
        <a:p>
          <a:endParaRPr lang="it-IT"/>
        </a:p>
      </dgm:t>
    </dgm:pt>
    <dgm:pt modelId="{4455DE8E-28B4-470A-90BB-66CA788417ED}" type="pres">
      <dgm:prSet presAssocID="{A7D27252-ED77-4FC1-819C-E42823F278EC}" presName="Name0" presStyleCnt="0">
        <dgm:presLayoutVars>
          <dgm:dir/>
          <dgm:resizeHandles val="exact"/>
        </dgm:presLayoutVars>
      </dgm:prSet>
      <dgm:spPr/>
    </dgm:pt>
    <dgm:pt modelId="{DAADD53E-7055-434E-95BC-398978371477}" type="pres">
      <dgm:prSet presAssocID="{A7D27252-ED77-4FC1-819C-E42823F278EC}" presName="arrow" presStyleLbl="bgShp" presStyleIdx="0" presStyleCnt="1"/>
      <dgm:spPr/>
    </dgm:pt>
    <dgm:pt modelId="{C321CDFF-961F-4ECC-A1C1-0236048DC3EB}" type="pres">
      <dgm:prSet presAssocID="{A7D27252-ED77-4FC1-819C-E42823F278EC}" presName="points" presStyleCnt="0"/>
      <dgm:spPr/>
    </dgm:pt>
    <dgm:pt modelId="{1AF6D2AA-5005-4061-964C-8D5FB984A8C6}" type="pres">
      <dgm:prSet presAssocID="{D2A7FEC0-AD56-4E5D-B979-B190EB3997BD}" presName="compositeA" presStyleCnt="0"/>
      <dgm:spPr/>
    </dgm:pt>
    <dgm:pt modelId="{12E4D046-2493-4E1A-817E-4559CD03E7C6}" type="pres">
      <dgm:prSet presAssocID="{D2A7FEC0-AD56-4E5D-B979-B190EB3997BD}" presName="textA" presStyleLbl="revTx" presStyleIdx="0" presStyleCnt="7">
        <dgm:presLayoutVars>
          <dgm:bulletEnabled val="1"/>
        </dgm:presLayoutVars>
      </dgm:prSet>
      <dgm:spPr/>
    </dgm:pt>
    <dgm:pt modelId="{B1FF2D1E-4895-4A8A-B70C-C999BB3A7FFD}" type="pres">
      <dgm:prSet presAssocID="{D2A7FEC0-AD56-4E5D-B979-B190EB3997BD}" presName="circleA" presStyleLbl="node1" presStyleIdx="0" presStyleCnt="7"/>
      <dgm:spPr/>
    </dgm:pt>
    <dgm:pt modelId="{C5A3E18C-7C7D-4EB3-A1BA-29E5246F77A6}" type="pres">
      <dgm:prSet presAssocID="{D2A7FEC0-AD56-4E5D-B979-B190EB3997BD}" presName="spaceA" presStyleCnt="0"/>
      <dgm:spPr/>
    </dgm:pt>
    <dgm:pt modelId="{085CCED0-2A9E-4B70-9574-1F3163B10DBC}" type="pres">
      <dgm:prSet presAssocID="{6F009CAB-BDC0-46C8-9147-68B140EB3D11}" presName="space" presStyleCnt="0"/>
      <dgm:spPr/>
    </dgm:pt>
    <dgm:pt modelId="{280E5C77-303A-41C2-98FA-C405B21B1338}" type="pres">
      <dgm:prSet presAssocID="{FD58C693-FF3F-47E7-9E47-7D544E6CFF32}" presName="compositeB" presStyleCnt="0"/>
      <dgm:spPr/>
    </dgm:pt>
    <dgm:pt modelId="{96F1D74F-835F-4BFD-801E-1B332E958203}" type="pres">
      <dgm:prSet presAssocID="{FD58C693-FF3F-47E7-9E47-7D544E6CFF32}" presName="textB" presStyleLbl="revTx" presStyleIdx="1" presStyleCnt="7">
        <dgm:presLayoutVars>
          <dgm:bulletEnabled val="1"/>
        </dgm:presLayoutVars>
      </dgm:prSet>
      <dgm:spPr/>
    </dgm:pt>
    <dgm:pt modelId="{31B0051E-4D96-444D-8B5B-467819197D5F}" type="pres">
      <dgm:prSet presAssocID="{FD58C693-FF3F-47E7-9E47-7D544E6CFF32}" presName="circleB" presStyleLbl="node1" presStyleIdx="1" presStyleCnt="7"/>
      <dgm:spPr/>
    </dgm:pt>
    <dgm:pt modelId="{3778AA7E-9F52-4B68-97C1-D10DF1A86274}" type="pres">
      <dgm:prSet presAssocID="{FD58C693-FF3F-47E7-9E47-7D544E6CFF32}" presName="spaceB" presStyleCnt="0"/>
      <dgm:spPr/>
    </dgm:pt>
    <dgm:pt modelId="{2D9E1CDF-6AE7-4497-86E3-9A47C0C3C3DB}" type="pres">
      <dgm:prSet presAssocID="{66E7CD8B-8D8F-4111-A374-4CF7034B2C8E}" presName="space" presStyleCnt="0"/>
      <dgm:spPr/>
    </dgm:pt>
    <dgm:pt modelId="{419BC032-291A-437D-B83E-FE31EE6F5D05}" type="pres">
      <dgm:prSet presAssocID="{0059E0F5-5844-4230-AF68-35984B271805}" presName="compositeA" presStyleCnt="0"/>
      <dgm:spPr/>
    </dgm:pt>
    <dgm:pt modelId="{B749F722-E282-4286-8F10-15CBB0DBD69D}" type="pres">
      <dgm:prSet presAssocID="{0059E0F5-5844-4230-AF68-35984B271805}" presName="textA" presStyleLbl="revTx" presStyleIdx="2" presStyleCnt="7">
        <dgm:presLayoutVars>
          <dgm:bulletEnabled val="1"/>
        </dgm:presLayoutVars>
      </dgm:prSet>
      <dgm:spPr/>
    </dgm:pt>
    <dgm:pt modelId="{2500DAF9-511B-48DB-B42C-67C12706D601}" type="pres">
      <dgm:prSet presAssocID="{0059E0F5-5844-4230-AF68-35984B271805}" presName="circleA" presStyleLbl="node1" presStyleIdx="2" presStyleCnt="7"/>
      <dgm:spPr/>
    </dgm:pt>
    <dgm:pt modelId="{56D4252A-3A75-4FB0-AC6E-A9C7BB4B75AB}" type="pres">
      <dgm:prSet presAssocID="{0059E0F5-5844-4230-AF68-35984B271805}" presName="spaceA" presStyleCnt="0"/>
      <dgm:spPr/>
    </dgm:pt>
    <dgm:pt modelId="{6F24A3C9-3305-4C3F-9866-9C6BEF2A3F64}" type="pres">
      <dgm:prSet presAssocID="{93493DC9-50BA-49EA-80BD-5C568A34C599}" presName="space" presStyleCnt="0"/>
      <dgm:spPr/>
    </dgm:pt>
    <dgm:pt modelId="{4937A493-2DCF-47A4-8104-0425FBC6F22D}" type="pres">
      <dgm:prSet presAssocID="{EF6E8E20-A937-41C0-A603-2EAF7497087F}" presName="compositeB" presStyleCnt="0"/>
      <dgm:spPr/>
    </dgm:pt>
    <dgm:pt modelId="{731ABFF7-BC06-4D01-B829-22128EB32BF1}" type="pres">
      <dgm:prSet presAssocID="{EF6E8E20-A937-41C0-A603-2EAF7497087F}" presName="textB" presStyleLbl="revTx" presStyleIdx="3" presStyleCnt="7">
        <dgm:presLayoutVars>
          <dgm:bulletEnabled val="1"/>
        </dgm:presLayoutVars>
      </dgm:prSet>
      <dgm:spPr/>
    </dgm:pt>
    <dgm:pt modelId="{76089455-36D1-4CFC-A7F4-5FAF008D629B}" type="pres">
      <dgm:prSet presAssocID="{EF6E8E20-A937-41C0-A603-2EAF7497087F}" presName="circleB" presStyleLbl="node1" presStyleIdx="3" presStyleCnt="7"/>
      <dgm:spPr/>
    </dgm:pt>
    <dgm:pt modelId="{EFF98D22-0AEC-4AE7-8150-D01EB61CB2B9}" type="pres">
      <dgm:prSet presAssocID="{EF6E8E20-A937-41C0-A603-2EAF7497087F}" presName="spaceB" presStyleCnt="0"/>
      <dgm:spPr/>
    </dgm:pt>
    <dgm:pt modelId="{50177FE1-954A-4B37-97B1-69EA7A44BED4}" type="pres">
      <dgm:prSet presAssocID="{85A6ED1A-AEB8-4F95-93F8-2C6639DAD922}" presName="space" presStyleCnt="0"/>
      <dgm:spPr/>
    </dgm:pt>
    <dgm:pt modelId="{F39C8B36-D436-4EE0-AD6D-344A7DE0A792}" type="pres">
      <dgm:prSet presAssocID="{51D4ADDD-B70F-4030-85E8-750F39D99FB0}" presName="compositeA" presStyleCnt="0"/>
      <dgm:spPr/>
    </dgm:pt>
    <dgm:pt modelId="{8AE3CFDB-BEBC-43FE-AF6E-2D145BFE7D48}" type="pres">
      <dgm:prSet presAssocID="{51D4ADDD-B70F-4030-85E8-750F39D99FB0}" presName="textA" presStyleLbl="revTx" presStyleIdx="4" presStyleCnt="7">
        <dgm:presLayoutVars>
          <dgm:bulletEnabled val="1"/>
        </dgm:presLayoutVars>
      </dgm:prSet>
      <dgm:spPr/>
    </dgm:pt>
    <dgm:pt modelId="{B9384997-9AB5-475C-8D87-7315D2898BE3}" type="pres">
      <dgm:prSet presAssocID="{51D4ADDD-B70F-4030-85E8-750F39D99FB0}" presName="circleA" presStyleLbl="node1" presStyleIdx="4" presStyleCnt="7"/>
      <dgm:spPr/>
    </dgm:pt>
    <dgm:pt modelId="{44A1D952-8DE6-43D3-A233-9B8516A1A3B0}" type="pres">
      <dgm:prSet presAssocID="{51D4ADDD-B70F-4030-85E8-750F39D99FB0}" presName="spaceA" presStyleCnt="0"/>
      <dgm:spPr/>
    </dgm:pt>
    <dgm:pt modelId="{091A2C58-DF4F-4A1D-A722-191FD816E058}" type="pres">
      <dgm:prSet presAssocID="{CE21155B-7CAC-4649-A332-199272F138C0}" presName="space" presStyleCnt="0"/>
      <dgm:spPr/>
    </dgm:pt>
    <dgm:pt modelId="{42E9DE2A-27BA-4B99-8BC8-88CCC2C5F509}" type="pres">
      <dgm:prSet presAssocID="{C79DCE9D-F157-42A0-BF96-E61E0ABB6B27}" presName="compositeB" presStyleCnt="0"/>
      <dgm:spPr/>
    </dgm:pt>
    <dgm:pt modelId="{3BF0DD69-A6F2-4824-8314-D44663038F28}" type="pres">
      <dgm:prSet presAssocID="{C79DCE9D-F157-42A0-BF96-E61E0ABB6B27}" presName="textB" presStyleLbl="revTx" presStyleIdx="5" presStyleCnt="7">
        <dgm:presLayoutVars>
          <dgm:bulletEnabled val="1"/>
        </dgm:presLayoutVars>
      </dgm:prSet>
      <dgm:spPr/>
    </dgm:pt>
    <dgm:pt modelId="{4DB2057A-B841-4366-A79E-C5BBD2ADBF8C}" type="pres">
      <dgm:prSet presAssocID="{C79DCE9D-F157-42A0-BF96-E61E0ABB6B27}" presName="circleB" presStyleLbl="node1" presStyleIdx="5" presStyleCnt="7"/>
      <dgm:spPr/>
    </dgm:pt>
    <dgm:pt modelId="{1BE362A6-77B5-43EA-B994-5DE43E131EA3}" type="pres">
      <dgm:prSet presAssocID="{C79DCE9D-F157-42A0-BF96-E61E0ABB6B27}" presName="spaceB" presStyleCnt="0"/>
      <dgm:spPr/>
    </dgm:pt>
    <dgm:pt modelId="{569961E9-170E-4E27-9457-449BA8E6437A}" type="pres">
      <dgm:prSet presAssocID="{F696694D-5D7B-483B-B7C8-6D5037E1BD16}" presName="space" presStyleCnt="0"/>
      <dgm:spPr/>
    </dgm:pt>
    <dgm:pt modelId="{AB0464D6-3615-4FB5-976D-0318C1D9B662}" type="pres">
      <dgm:prSet presAssocID="{703EE787-25BA-4E03-AFFB-EE7556506D92}" presName="compositeA" presStyleCnt="0"/>
      <dgm:spPr/>
    </dgm:pt>
    <dgm:pt modelId="{FFFF0BFE-C0F0-4C04-BE88-11277A2918D7}" type="pres">
      <dgm:prSet presAssocID="{703EE787-25BA-4E03-AFFB-EE7556506D92}" presName="textA" presStyleLbl="revTx" presStyleIdx="6" presStyleCnt="7">
        <dgm:presLayoutVars>
          <dgm:bulletEnabled val="1"/>
        </dgm:presLayoutVars>
      </dgm:prSet>
      <dgm:spPr/>
    </dgm:pt>
    <dgm:pt modelId="{681E1787-BA34-4E94-83C3-4D901EB8DBCA}" type="pres">
      <dgm:prSet presAssocID="{703EE787-25BA-4E03-AFFB-EE7556506D92}" presName="circleA" presStyleLbl="node1" presStyleIdx="6" presStyleCnt="7"/>
      <dgm:spPr/>
    </dgm:pt>
    <dgm:pt modelId="{9E94D62A-7A9A-44A6-BA65-6C305C0846AC}" type="pres">
      <dgm:prSet presAssocID="{703EE787-25BA-4E03-AFFB-EE7556506D92}" presName="spaceA" presStyleCnt="0"/>
      <dgm:spPr/>
    </dgm:pt>
  </dgm:ptLst>
  <dgm:cxnLst>
    <dgm:cxn modelId="{4BA3FD01-FAC1-482C-9641-BF481C1FB7E3}" type="presOf" srcId="{A7D27252-ED77-4FC1-819C-E42823F278EC}" destId="{4455DE8E-28B4-470A-90BB-66CA788417ED}" srcOrd="0" destOrd="0" presId="urn:microsoft.com/office/officeart/2005/8/layout/hProcess11"/>
    <dgm:cxn modelId="{E55A4611-7FBA-4F65-80A2-B1B31121CB7D}" srcId="{A7D27252-ED77-4FC1-819C-E42823F278EC}" destId="{FD58C693-FF3F-47E7-9E47-7D544E6CFF32}" srcOrd="1" destOrd="0" parTransId="{EF723B0F-402B-44F6-AE4D-30C883D132BC}" sibTransId="{66E7CD8B-8D8F-4111-A374-4CF7034B2C8E}"/>
    <dgm:cxn modelId="{CD159B19-A3E9-4225-82E0-9847A6499618}" type="presOf" srcId="{703EE787-25BA-4E03-AFFB-EE7556506D92}" destId="{FFFF0BFE-C0F0-4C04-BE88-11277A2918D7}" srcOrd="0" destOrd="0" presId="urn:microsoft.com/office/officeart/2005/8/layout/hProcess11"/>
    <dgm:cxn modelId="{45A47224-9880-4089-B297-08EB12329D9F}" srcId="{A7D27252-ED77-4FC1-819C-E42823F278EC}" destId="{C79DCE9D-F157-42A0-BF96-E61E0ABB6B27}" srcOrd="5" destOrd="0" parTransId="{82BC57AF-9B7E-4CD7-B239-CE3F56626391}" sibTransId="{F696694D-5D7B-483B-B7C8-6D5037E1BD16}"/>
    <dgm:cxn modelId="{EF03293E-504A-471A-B571-4B39C56F0373}" type="presOf" srcId="{51D4ADDD-B70F-4030-85E8-750F39D99FB0}" destId="{8AE3CFDB-BEBC-43FE-AF6E-2D145BFE7D48}" srcOrd="0" destOrd="0" presId="urn:microsoft.com/office/officeart/2005/8/layout/hProcess11"/>
    <dgm:cxn modelId="{40CDD045-EE77-46B5-8F75-EA0AB8C9F78A}" srcId="{A7D27252-ED77-4FC1-819C-E42823F278EC}" destId="{51D4ADDD-B70F-4030-85E8-750F39D99FB0}" srcOrd="4" destOrd="0" parTransId="{E0C4E06D-8400-4CDD-B29C-EEAEBE9ACF39}" sibTransId="{CE21155B-7CAC-4649-A332-199272F138C0}"/>
    <dgm:cxn modelId="{F36C4B4F-F47C-4DDB-AF5E-22F83F653150}" srcId="{A7D27252-ED77-4FC1-819C-E42823F278EC}" destId="{703EE787-25BA-4E03-AFFB-EE7556506D92}" srcOrd="6" destOrd="0" parTransId="{C5194AF8-5222-409E-AEA3-F693AA40A526}" sibTransId="{9447B0EB-CDD5-4E07-B2FA-60481B0656A1}"/>
    <dgm:cxn modelId="{770CCC54-C466-442B-8997-98FB7413D432}" type="presOf" srcId="{EF6E8E20-A937-41C0-A603-2EAF7497087F}" destId="{731ABFF7-BC06-4D01-B829-22128EB32BF1}" srcOrd="0" destOrd="0" presId="urn:microsoft.com/office/officeart/2005/8/layout/hProcess11"/>
    <dgm:cxn modelId="{A75B0E56-D919-4D6A-8D23-A9B3FD4BC6C3}" srcId="{A7D27252-ED77-4FC1-819C-E42823F278EC}" destId="{D2A7FEC0-AD56-4E5D-B979-B190EB3997BD}" srcOrd="0" destOrd="0" parTransId="{F3FB88D2-A2E3-4B96-B6AB-F38C33350021}" sibTransId="{6F009CAB-BDC0-46C8-9147-68B140EB3D11}"/>
    <dgm:cxn modelId="{9818046F-F7EF-4823-952C-33FF76FEFACA}" type="presOf" srcId="{FD58C693-FF3F-47E7-9E47-7D544E6CFF32}" destId="{96F1D74F-835F-4BFD-801E-1B332E958203}" srcOrd="0" destOrd="0" presId="urn:microsoft.com/office/officeart/2005/8/layout/hProcess11"/>
    <dgm:cxn modelId="{D5F7EAAD-8FA0-434C-9A8D-A78CEE500BAC}" type="presOf" srcId="{C79DCE9D-F157-42A0-BF96-E61E0ABB6B27}" destId="{3BF0DD69-A6F2-4824-8314-D44663038F28}" srcOrd="0" destOrd="0" presId="urn:microsoft.com/office/officeart/2005/8/layout/hProcess11"/>
    <dgm:cxn modelId="{F0011FB3-014F-42E1-9097-CC9388C9F418}" srcId="{A7D27252-ED77-4FC1-819C-E42823F278EC}" destId="{EF6E8E20-A937-41C0-A603-2EAF7497087F}" srcOrd="3" destOrd="0" parTransId="{0A2B905A-D7A0-4980-8DEC-813BE22D1DB1}" sibTransId="{85A6ED1A-AEB8-4F95-93F8-2C6639DAD922}"/>
    <dgm:cxn modelId="{CAE491B5-0BD4-4933-A63A-EE3F517D0364}" srcId="{A7D27252-ED77-4FC1-819C-E42823F278EC}" destId="{0059E0F5-5844-4230-AF68-35984B271805}" srcOrd="2" destOrd="0" parTransId="{33E49496-EDF3-40B4-9927-52C4D2FAD992}" sibTransId="{93493DC9-50BA-49EA-80BD-5C568A34C599}"/>
    <dgm:cxn modelId="{FF8EBCD6-4D05-4C29-A52F-D644A74E1466}" type="presOf" srcId="{0059E0F5-5844-4230-AF68-35984B271805}" destId="{B749F722-E282-4286-8F10-15CBB0DBD69D}" srcOrd="0" destOrd="0" presId="urn:microsoft.com/office/officeart/2005/8/layout/hProcess11"/>
    <dgm:cxn modelId="{E7557ADE-0A30-4969-8962-C91C5939CACF}" type="presOf" srcId="{D2A7FEC0-AD56-4E5D-B979-B190EB3997BD}" destId="{12E4D046-2493-4E1A-817E-4559CD03E7C6}" srcOrd="0" destOrd="0" presId="urn:microsoft.com/office/officeart/2005/8/layout/hProcess11"/>
    <dgm:cxn modelId="{683FD4BA-5FE1-4C0C-A078-D565962F8DFC}" type="presParOf" srcId="{4455DE8E-28B4-470A-90BB-66CA788417ED}" destId="{DAADD53E-7055-434E-95BC-398978371477}" srcOrd="0" destOrd="0" presId="urn:microsoft.com/office/officeart/2005/8/layout/hProcess11"/>
    <dgm:cxn modelId="{6680A4EC-CEC1-45E6-B22E-9D3E66B8DDE3}" type="presParOf" srcId="{4455DE8E-28B4-470A-90BB-66CA788417ED}" destId="{C321CDFF-961F-4ECC-A1C1-0236048DC3EB}" srcOrd="1" destOrd="0" presId="urn:microsoft.com/office/officeart/2005/8/layout/hProcess11"/>
    <dgm:cxn modelId="{FB31CD1A-57E4-4247-9C9E-7BD4E3AB35FA}" type="presParOf" srcId="{C321CDFF-961F-4ECC-A1C1-0236048DC3EB}" destId="{1AF6D2AA-5005-4061-964C-8D5FB984A8C6}" srcOrd="0" destOrd="0" presId="urn:microsoft.com/office/officeart/2005/8/layout/hProcess11"/>
    <dgm:cxn modelId="{F7F6145B-2358-4740-B767-88322A4279D3}" type="presParOf" srcId="{1AF6D2AA-5005-4061-964C-8D5FB984A8C6}" destId="{12E4D046-2493-4E1A-817E-4559CD03E7C6}" srcOrd="0" destOrd="0" presId="urn:microsoft.com/office/officeart/2005/8/layout/hProcess11"/>
    <dgm:cxn modelId="{50C529E8-1454-45B0-881C-3653EE315839}" type="presParOf" srcId="{1AF6D2AA-5005-4061-964C-8D5FB984A8C6}" destId="{B1FF2D1E-4895-4A8A-B70C-C999BB3A7FFD}" srcOrd="1" destOrd="0" presId="urn:microsoft.com/office/officeart/2005/8/layout/hProcess11"/>
    <dgm:cxn modelId="{73919E55-29B2-403E-BF88-D83FFB6E304C}" type="presParOf" srcId="{1AF6D2AA-5005-4061-964C-8D5FB984A8C6}" destId="{C5A3E18C-7C7D-4EB3-A1BA-29E5246F77A6}" srcOrd="2" destOrd="0" presId="urn:microsoft.com/office/officeart/2005/8/layout/hProcess11"/>
    <dgm:cxn modelId="{B3D34080-E1A3-4365-97A9-500C50CEC8EE}" type="presParOf" srcId="{C321CDFF-961F-4ECC-A1C1-0236048DC3EB}" destId="{085CCED0-2A9E-4B70-9574-1F3163B10DBC}" srcOrd="1" destOrd="0" presId="urn:microsoft.com/office/officeart/2005/8/layout/hProcess11"/>
    <dgm:cxn modelId="{7B688D7B-54E6-4A5C-B7AD-B97F08A0484C}" type="presParOf" srcId="{C321CDFF-961F-4ECC-A1C1-0236048DC3EB}" destId="{280E5C77-303A-41C2-98FA-C405B21B1338}" srcOrd="2" destOrd="0" presId="urn:microsoft.com/office/officeart/2005/8/layout/hProcess11"/>
    <dgm:cxn modelId="{7AE09974-886F-42A9-8AD1-8DBFC61DEAC0}" type="presParOf" srcId="{280E5C77-303A-41C2-98FA-C405B21B1338}" destId="{96F1D74F-835F-4BFD-801E-1B332E958203}" srcOrd="0" destOrd="0" presId="urn:microsoft.com/office/officeart/2005/8/layout/hProcess11"/>
    <dgm:cxn modelId="{44D9CD59-C9BA-4AC1-90EF-03109D97558F}" type="presParOf" srcId="{280E5C77-303A-41C2-98FA-C405B21B1338}" destId="{31B0051E-4D96-444D-8B5B-467819197D5F}" srcOrd="1" destOrd="0" presId="urn:microsoft.com/office/officeart/2005/8/layout/hProcess11"/>
    <dgm:cxn modelId="{25C2837F-BB2E-455A-ADBD-29470F956C41}" type="presParOf" srcId="{280E5C77-303A-41C2-98FA-C405B21B1338}" destId="{3778AA7E-9F52-4B68-97C1-D10DF1A86274}" srcOrd="2" destOrd="0" presId="urn:microsoft.com/office/officeart/2005/8/layout/hProcess11"/>
    <dgm:cxn modelId="{E7100C85-51A8-4D64-A6A6-37428D387C01}" type="presParOf" srcId="{C321CDFF-961F-4ECC-A1C1-0236048DC3EB}" destId="{2D9E1CDF-6AE7-4497-86E3-9A47C0C3C3DB}" srcOrd="3" destOrd="0" presId="urn:microsoft.com/office/officeart/2005/8/layout/hProcess11"/>
    <dgm:cxn modelId="{C08A3A09-9F53-46D4-9B3E-B698411F0BDD}" type="presParOf" srcId="{C321CDFF-961F-4ECC-A1C1-0236048DC3EB}" destId="{419BC032-291A-437D-B83E-FE31EE6F5D05}" srcOrd="4" destOrd="0" presId="urn:microsoft.com/office/officeart/2005/8/layout/hProcess11"/>
    <dgm:cxn modelId="{D94C7EF6-372A-43B8-8217-516C801AF039}" type="presParOf" srcId="{419BC032-291A-437D-B83E-FE31EE6F5D05}" destId="{B749F722-E282-4286-8F10-15CBB0DBD69D}" srcOrd="0" destOrd="0" presId="urn:microsoft.com/office/officeart/2005/8/layout/hProcess11"/>
    <dgm:cxn modelId="{622C40D4-EB1A-4056-B7E3-B8D659D43565}" type="presParOf" srcId="{419BC032-291A-437D-B83E-FE31EE6F5D05}" destId="{2500DAF9-511B-48DB-B42C-67C12706D601}" srcOrd="1" destOrd="0" presId="urn:microsoft.com/office/officeart/2005/8/layout/hProcess11"/>
    <dgm:cxn modelId="{40C51C00-3017-4257-9195-16E55F5611BA}" type="presParOf" srcId="{419BC032-291A-437D-B83E-FE31EE6F5D05}" destId="{56D4252A-3A75-4FB0-AC6E-A9C7BB4B75AB}" srcOrd="2" destOrd="0" presId="urn:microsoft.com/office/officeart/2005/8/layout/hProcess11"/>
    <dgm:cxn modelId="{BED6D668-C4B1-4F29-82D8-605315071374}" type="presParOf" srcId="{C321CDFF-961F-4ECC-A1C1-0236048DC3EB}" destId="{6F24A3C9-3305-4C3F-9866-9C6BEF2A3F64}" srcOrd="5" destOrd="0" presId="urn:microsoft.com/office/officeart/2005/8/layout/hProcess11"/>
    <dgm:cxn modelId="{6692EAEE-007C-4AC7-814E-3D897F5CCF5F}" type="presParOf" srcId="{C321CDFF-961F-4ECC-A1C1-0236048DC3EB}" destId="{4937A493-2DCF-47A4-8104-0425FBC6F22D}" srcOrd="6" destOrd="0" presId="urn:microsoft.com/office/officeart/2005/8/layout/hProcess11"/>
    <dgm:cxn modelId="{6EA03DD4-F40E-49E0-B4A7-C6A8B54A347B}" type="presParOf" srcId="{4937A493-2DCF-47A4-8104-0425FBC6F22D}" destId="{731ABFF7-BC06-4D01-B829-22128EB32BF1}" srcOrd="0" destOrd="0" presId="urn:microsoft.com/office/officeart/2005/8/layout/hProcess11"/>
    <dgm:cxn modelId="{811A570D-C163-403A-B606-875ECDA3B63E}" type="presParOf" srcId="{4937A493-2DCF-47A4-8104-0425FBC6F22D}" destId="{76089455-36D1-4CFC-A7F4-5FAF008D629B}" srcOrd="1" destOrd="0" presId="urn:microsoft.com/office/officeart/2005/8/layout/hProcess11"/>
    <dgm:cxn modelId="{D11681F3-25D0-4AD8-9DFF-2AEE102C1231}" type="presParOf" srcId="{4937A493-2DCF-47A4-8104-0425FBC6F22D}" destId="{EFF98D22-0AEC-4AE7-8150-D01EB61CB2B9}" srcOrd="2" destOrd="0" presId="urn:microsoft.com/office/officeart/2005/8/layout/hProcess11"/>
    <dgm:cxn modelId="{749ED359-24CA-4A88-88A4-CF924348BBB5}" type="presParOf" srcId="{C321CDFF-961F-4ECC-A1C1-0236048DC3EB}" destId="{50177FE1-954A-4B37-97B1-69EA7A44BED4}" srcOrd="7" destOrd="0" presId="urn:microsoft.com/office/officeart/2005/8/layout/hProcess11"/>
    <dgm:cxn modelId="{C17EC271-5FBE-43D2-811F-DE98C72F227B}" type="presParOf" srcId="{C321CDFF-961F-4ECC-A1C1-0236048DC3EB}" destId="{F39C8B36-D436-4EE0-AD6D-344A7DE0A792}" srcOrd="8" destOrd="0" presId="urn:microsoft.com/office/officeart/2005/8/layout/hProcess11"/>
    <dgm:cxn modelId="{505DFE28-E0BF-4FC1-90D4-EC8EDDAF7B1B}" type="presParOf" srcId="{F39C8B36-D436-4EE0-AD6D-344A7DE0A792}" destId="{8AE3CFDB-BEBC-43FE-AF6E-2D145BFE7D48}" srcOrd="0" destOrd="0" presId="urn:microsoft.com/office/officeart/2005/8/layout/hProcess11"/>
    <dgm:cxn modelId="{EEBBE8AC-A895-44EF-AA5C-36900ECCA0B5}" type="presParOf" srcId="{F39C8B36-D436-4EE0-AD6D-344A7DE0A792}" destId="{B9384997-9AB5-475C-8D87-7315D2898BE3}" srcOrd="1" destOrd="0" presId="urn:microsoft.com/office/officeart/2005/8/layout/hProcess11"/>
    <dgm:cxn modelId="{AA798EFA-5092-4D79-9D34-24592BC43AC4}" type="presParOf" srcId="{F39C8B36-D436-4EE0-AD6D-344A7DE0A792}" destId="{44A1D952-8DE6-43D3-A233-9B8516A1A3B0}" srcOrd="2" destOrd="0" presId="urn:microsoft.com/office/officeart/2005/8/layout/hProcess11"/>
    <dgm:cxn modelId="{0B729CCE-7611-41F6-9E95-928919AADE8E}" type="presParOf" srcId="{C321CDFF-961F-4ECC-A1C1-0236048DC3EB}" destId="{091A2C58-DF4F-4A1D-A722-191FD816E058}" srcOrd="9" destOrd="0" presId="urn:microsoft.com/office/officeart/2005/8/layout/hProcess11"/>
    <dgm:cxn modelId="{D82429D4-2E33-4307-A11F-D95976320656}" type="presParOf" srcId="{C321CDFF-961F-4ECC-A1C1-0236048DC3EB}" destId="{42E9DE2A-27BA-4B99-8BC8-88CCC2C5F509}" srcOrd="10" destOrd="0" presId="urn:microsoft.com/office/officeart/2005/8/layout/hProcess11"/>
    <dgm:cxn modelId="{5D779D2B-648A-4E7F-8E6A-24162BF06A38}" type="presParOf" srcId="{42E9DE2A-27BA-4B99-8BC8-88CCC2C5F509}" destId="{3BF0DD69-A6F2-4824-8314-D44663038F28}" srcOrd="0" destOrd="0" presId="urn:microsoft.com/office/officeart/2005/8/layout/hProcess11"/>
    <dgm:cxn modelId="{019E13C6-6F0B-4064-889E-33B7C9B3F5F5}" type="presParOf" srcId="{42E9DE2A-27BA-4B99-8BC8-88CCC2C5F509}" destId="{4DB2057A-B841-4366-A79E-C5BBD2ADBF8C}" srcOrd="1" destOrd="0" presId="urn:microsoft.com/office/officeart/2005/8/layout/hProcess11"/>
    <dgm:cxn modelId="{9DE9F71E-C93C-4BD2-89F4-894A74F8AB15}" type="presParOf" srcId="{42E9DE2A-27BA-4B99-8BC8-88CCC2C5F509}" destId="{1BE362A6-77B5-43EA-B994-5DE43E131EA3}" srcOrd="2" destOrd="0" presId="urn:microsoft.com/office/officeart/2005/8/layout/hProcess11"/>
    <dgm:cxn modelId="{3B50E1A8-0957-41BE-96BA-5B8A8B066DEB}" type="presParOf" srcId="{C321CDFF-961F-4ECC-A1C1-0236048DC3EB}" destId="{569961E9-170E-4E27-9457-449BA8E6437A}" srcOrd="11" destOrd="0" presId="urn:microsoft.com/office/officeart/2005/8/layout/hProcess11"/>
    <dgm:cxn modelId="{28326862-1646-4508-AA65-D9500AEE0790}" type="presParOf" srcId="{C321CDFF-961F-4ECC-A1C1-0236048DC3EB}" destId="{AB0464D6-3615-4FB5-976D-0318C1D9B662}" srcOrd="12" destOrd="0" presId="urn:microsoft.com/office/officeart/2005/8/layout/hProcess11"/>
    <dgm:cxn modelId="{0D975D73-49FB-4816-945C-9E56F16CEFA5}" type="presParOf" srcId="{AB0464D6-3615-4FB5-976D-0318C1D9B662}" destId="{FFFF0BFE-C0F0-4C04-BE88-11277A2918D7}" srcOrd="0" destOrd="0" presId="urn:microsoft.com/office/officeart/2005/8/layout/hProcess11"/>
    <dgm:cxn modelId="{3F1D957F-78A2-47E1-AFCD-581BFFFB4B7D}" type="presParOf" srcId="{AB0464D6-3615-4FB5-976D-0318C1D9B662}" destId="{681E1787-BA34-4E94-83C3-4D901EB8DBCA}" srcOrd="1" destOrd="0" presId="urn:microsoft.com/office/officeart/2005/8/layout/hProcess11"/>
    <dgm:cxn modelId="{D28AF4B3-71F3-426E-876F-D98D31F8FC81}" type="presParOf" srcId="{AB0464D6-3615-4FB5-976D-0318C1D9B662}" destId="{9E94D62A-7A9A-44A6-BA65-6C305C0846AC}"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7D27252-ED77-4FC1-819C-E42823F278EC}" type="doc">
      <dgm:prSet loTypeId="urn:microsoft.com/office/officeart/2005/8/layout/hProcess3" loCatId="process" qsTypeId="urn:microsoft.com/office/officeart/2005/8/quickstyle/simple1" qsCatId="simple" csTypeId="urn:microsoft.com/office/officeart/2005/8/colors/accent4_1" csCatId="accent4" phldr="1"/>
      <dgm:spPr/>
      <dgm:t>
        <a:bodyPr/>
        <a:lstStyle/>
        <a:p>
          <a:endParaRPr lang="it-IT"/>
        </a:p>
      </dgm:t>
    </dgm:pt>
    <dgm:pt modelId="{D2A7FEC0-AD56-4E5D-B979-B190EB3997BD}">
      <dgm:prSet/>
      <dgm:spPr/>
      <dgm:t>
        <a:bodyPr/>
        <a:lstStyle/>
        <a:p>
          <a:r>
            <a:rPr lang="en-GB" dirty="0"/>
            <a:t>31.05.22 </a:t>
          </a:r>
          <a:br>
            <a:rPr lang="en-GB" dirty="0"/>
          </a:br>
          <a:r>
            <a:rPr lang="en-GB" dirty="0"/>
            <a:t>C2</a:t>
          </a:r>
          <a:endParaRPr lang="it-IT" dirty="0"/>
        </a:p>
      </dgm:t>
    </dgm:pt>
    <dgm:pt modelId="{F3FB88D2-A2E3-4B96-B6AB-F38C33350021}" type="parTrans" cxnId="{A75B0E56-D919-4D6A-8D23-A9B3FD4BC6C3}">
      <dgm:prSet/>
      <dgm:spPr/>
      <dgm:t>
        <a:bodyPr/>
        <a:lstStyle/>
        <a:p>
          <a:endParaRPr lang="it-IT"/>
        </a:p>
      </dgm:t>
    </dgm:pt>
    <dgm:pt modelId="{6F009CAB-BDC0-46C8-9147-68B140EB3D11}" type="sibTrans" cxnId="{A75B0E56-D919-4D6A-8D23-A9B3FD4BC6C3}">
      <dgm:prSet/>
      <dgm:spPr/>
      <dgm:t>
        <a:bodyPr/>
        <a:lstStyle/>
        <a:p>
          <a:endParaRPr lang="it-IT"/>
        </a:p>
      </dgm:t>
    </dgm:pt>
    <dgm:pt modelId="{FD58C693-FF3F-47E7-9E47-7D544E6CFF32}">
      <dgm:prSet/>
      <dgm:spPr/>
      <dgm:t>
        <a:bodyPr/>
        <a:lstStyle/>
        <a:p>
          <a:r>
            <a:rPr lang="en-GB" dirty="0"/>
            <a:t>21.06.22 </a:t>
          </a:r>
          <a:br>
            <a:rPr lang="en-GB" dirty="0"/>
          </a:br>
          <a:r>
            <a:rPr lang="en-GB" dirty="0"/>
            <a:t>C3</a:t>
          </a:r>
          <a:endParaRPr lang="it-IT" dirty="0"/>
        </a:p>
      </dgm:t>
    </dgm:pt>
    <dgm:pt modelId="{EF723B0F-402B-44F6-AE4D-30C883D132BC}" type="parTrans" cxnId="{E55A4611-7FBA-4F65-80A2-B1B31121CB7D}">
      <dgm:prSet/>
      <dgm:spPr/>
      <dgm:t>
        <a:bodyPr/>
        <a:lstStyle/>
        <a:p>
          <a:endParaRPr lang="it-IT"/>
        </a:p>
      </dgm:t>
    </dgm:pt>
    <dgm:pt modelId="{66E7CD8B-8D8F-4111-A374-4CF7034B2C8E}" type="sibTrans" cxnId="{E55A4611-7FBA-4F65-80A2-B1B31121CB7D}">
      <dgm:prSet/>
      <dgm:spPr/>
      <dgm:t>
        <a:bodyPr/>
        <a:lstStyle/>
        <a:p>
          <a:endParaRPr lang="it-IT"/>
        </a:p>
      </dgm:t>
    </dgm:pt>
    <dgm:pt modelId="{0059E0F5-5844-4230-AF68-35984B271805}">
      <dgm:prSet/>
      <dgm:spPr/>
      <dgm:t>
        <a:bodyPr/>
        <a:lstStyle/>
        <a:p>
          <a:r>
            <a:rPr lang="en-GB" dirty="0"/>
            <a:t>12.07.22 </a:t>
          </a:r>
          <a:br>
            <a:rPr lang="en-GB" dirty="0"/>
          </a:br>
          <a:r>
            <a:rPr lang="en-GB" dirty="0"/>
            <a:t>C4</a:t>
          </a:r>
          <a:endParaRPr lang="it-IT" dirty="0"/>
        </a:p>
      </dgm:t>
    </dgm:pt>
    <dgm:pt modelId="{33E49496-EDF3-40B4-9927-52C4D2FAD992}" type="parTrans" cxnId="{CAE491B5-0BD4-4933-A63A-EE3F517D0364}">
      <dgm:prSet/>
      <dgm:spPr/>
      <dgm:t>
        <a:bodyPr/>
        <a:lstStyle/>
        <a:p>
          <a:endParaRPr lang="it-IT"/>
        </a:p>
      </dgm:t>
    </dgm:pt>
    <dgm:pt modelId="{93493DC9-50BA-49EA-80BD-5C568A34C599}" type="sibTrans" cxnId="{CAE491B5-0BD4-4933-A63A-EE3F517D0364}">
      <dgm:prSet/>
      <dgm:spPr/>
      <dgm:t>
        <a:bodyPr/>
        <a:lstStyle/>
        <a:p>
          <a:endParaRPr lang="it-IT"/>
        </a:p>
      </dgm:t>
    </dgm:pt>
    <dgm:pt modelId="{703EE787-25BA-4E03-AFFB-EE7556506D92}">
      <dgm:prSet/>
      <dgm:spPr/>
      <dgm:t>
        <a:bodyPr/>
        <a:lstStyle/>
        <a:p>
          <a:r>
            <a:rPr lang="en-GB" dirty="0"/>
            <a:t>02.08.22 </a:t>
          </a:r>
          <a:br>
            <a:rPr lang="en-GB" dirty="0"/>
          </a:br>
          <a:r>
            <a:rPr lang="en-GB" dirty="0"/>
            <a:t>C5</a:t>
          </a:r>
          <a:endParaRPr lang="it-IT" dirty="0"/>
        </a:p>
      </dgm:t>
    </dgm:pt>
    <dgm:pt modelId="{C5194AF8-5222-409E-AEA3-F693AA40A526}" type="parTrans" cxnId="{F36C4B4F-F47C-4DDB-AF5E-22F83F653150}">
      <dgm:prSet/>
      <dgm:spPr/>
      <dgm:t>
        <a:bodyPr/>
        <a:lstStyle/>
        <a:p>
          <a:endParaRPr lang="it-IT"/>
        </a:p>
      </dgm:t>
    </dgm:pt>
    <dgm:pt modelId="{9447B0EB-CDD5-4E07-B2FA-60481B0656A1}" type="sibTrans" cxnId="{F36C4B4F-F47C-4DDB-AF5E-22F83F653150}">
      <dgm:prSet/>
      <dgm:spPr/>
      <dgm:t>
        <a:bodyPr/>
        <a:lstStyle/>
        <a:p>
          <a:endParaRPr lang="it-IT"/>
        </a:p>
      </dgm:t>
    </dgm:pt>
    <dgm:pt modelId="{9C82BD89-AC3E-4364-99DE-B995136EF1A4}">
      <dgm:prSet/>
      <dgm:spPr/>
      <dgm:t>
        <a:bodyPr/>
        <a:lstStyle/>
        <a:p>
          <a:r>
            <a:rPr lang="it-IT" dirty="0"/>
            <a:t>10.05.22 </a:t>
          </a:r>
          <a:br>
            <a:rPr lang="it-IT" dirty="0"/>
          </a:br>
          <a:r>
            <a:rPr lang="it-IT" dirty="0"/>
            <a:t>C1</a:t>
          </a:r>
        </a:p>
      </dgm:t>
    </dgm:pt>
    <dgm:pt modelId="{95CE5394-BB49-48C5-AE55-12AA43DA6AB5}" type="parTrans" cxnId="{D36BF38A-E3EA-4F1B-9988-51BA3223F92E}">
      <dgm:prSet/>
      <dgm:spPr/>
      <dgm:t>
        <a:bodyPr/>
        <a:lstStyle/>
        <a:p>
          <a:endParaRPr lang="it-IT"/>
        </a:p>
      </dgm:t>
    </dgm:pt>
    <dgm:pt modelId="{3F1FA851-5B04-4AAC-9B49-0AC248BF81C9}" type="sibTrans" cxnId="{D36BF38A-E3EA-4F1B-9988-51BA3223F92E}">
      <dgm:prSet/>
      <dgm:spPr/>
      <dgm:t>
        <a:bodyPr/>
        <a:lstStyle/>
        <a:p>
          <a:endParaRPr lang="it-IT"/>
        </a:p>
      </dgm:t>
    </dgm:pt>
    <dgm:pt modelId="{4BE84B22-FAE7-4529-AB35-7A22CFC7C198}" type="pres">
      <dgm:prSet presAssocID="{A7D27252-ED77-4FC1-819C-E42823F278EC}" presName="Name0" presStyleCnt="0">
        <dgm:presLayoutVars>
          <dgm:dir/>
          <dgm:animLvl val="lvl"/>
          <dgm:resizeHandles val="exact"/>
        </dgm:presLayoutVars>
      </dgm:prSet>
      <dgm:spPr/>
    </dgm:pt>
    <dgm:pt modelId="{98C63998-6430-404D-B34B-DD8C7A07A2FF}" type="pres">
      <dgm:prSet presAssocID="{A7D27252-ED77-4FC1-819C-E42823F278EC}" presName="dummy" presStyleCnt="0"/>
      <dgm:spPr/>
    </dgm:pt>
    <dgm:pt modelId="{9185D322-63A0-4785-B04C-00BF4A3160D9}" type="pres">
      <dgm:prSet presAssocID="{A7D27252-ED77-4FC1-819C-E42823F278EC}" presName="linH" presStyleCnt="0"/>
      <dgm:spPr/>
    </dgm:pt>
    <dgm:pt modelId="{F5A95AE6-372C-4B8E-BF2C-E5734D55DCD7}" type="pres">
      <dgm:prSet presAssocID="{A7D27252-ED77-4FC1-819C-E42823F278EC}" presName="padding1" presStyleCnt="0"/>
      <dgm:spPr/>
    </dgm:pt>
    <dgm:pt modelId="{CD7C527D-F175-4ED6-BE91-F0DB96AEF4C8}" type="pres">
      <dgm:prSet presAssocID="{9C82BD89-AC3E-4364-99DE-B995136EF1A4}" presName="linV" presStyleCnt="0"/>
      <dgm:spPr/>
    </dgm:pt>
    <dgm:pt modelId="{8A4869B1-887A-432E-AB04-E79E25F0448A}" type="pres">
      <dgm:prSet presAssocID="{9C82BD89-AC3E-4364-99DE-B995136EF1A4}" presName="spVertical1" presStyleCnt="0"/>
      <dgm:spPr/>
    </dgm:pt>
    <dgm:pt modelId="{17D84480-5E4D-45B0-8644-63F74AFBE9B0}" type="pres">
      <dgm:prSet presAssocID="{9C82BD89-AC3E-4364-99DE-B995136EF1A4}" presName="parTx" presStyleLbl="revTx" presStyleIdx="0" presStyleCnt="5">
        <dgm:presLayoutVars>
          <dgm:chMax val="0"/>
          <dgm:chPref val="0"/>
          <dgm:bulletEnabled val="1"/>
        </dgm:presLayoutVars>
      </dgm:prSet>
      <dgm:spPr/>
    </dgm:pt>
    <dgm:pt modelId="{1BE109EB-E6D5-4056-B4A6-DCCBEADB6791}" type="pres">
      <dgm:prSet presAssocID="{9C82BD89-AC3E-4364-99DE-B995136EF1A4}" presName="spVertical2" presStyleCnt="0"/>
      <dgm:spPr/>
    </dgm:pt>
    <dgm:pt modelId="{377DEC5E-A656-418D-9CDF-DBCF2B376453}" type="pres">
      <dgm:prSet presAssocID="{9C82BD89-AC3E-4364-99DE-B995136EF1A4}" presName="spVertical3" presStyleCnt="0"/>
      <dgm:spPr/>
    </dgm:pt>
    <dgm:pt modelId="{CA4B3349-E75E-4AD7-BE3A-E520F7A3ABDB}" type="pres">
      <dgm:prSet presAssocID="{3F1FA851-5B04-4AAC-9B49-0AC248BF81C9}" presName="space" presStyleCnt="0"/>
      <dgm:spPr/>
    </dgm:pt>
    <dgm:pt modelId="{12FD9AD9-D91F-4C41-8788-31CD5B099D2B}" type="pres">
      <dgm:prSet presAssocID="{D2A7FEC0-AD56-4E5D-B979-B190EB3997BD}" presName="linV" presStyleCnt="0"/>
      <dgm:spPr/>
    </dgm:pt>
    <dgm:pt modelId="{28BAF41B-CF44-4782-97B4-B99B4A9CB4CB}" type="pres">
      <dgm:prSet presAssocID="{D2A7FEC0-AD56-4E5D-B979-B190EB3997BD}" presName="spVertical1" presStyleCnt="0"/>
      <dgm:spPr/>
    </dgm:pt>
    <dgm:pt modelId="{19BFDBD6-0B71-47B8-BFA4-77675AD9353D}" type="pres">
      <dgm:prSet presAssocID="{D2A7FEC0-AD56-4E5D-B979-B190EB3997BD}" presName="parTx" presStyleLbl="revTx" presStyleIdx="1" presStyleCnt="5">
        <dgm:presLayoutVars>
          <dgm:chMax val="0"/>
          <dgm:chPref val="0"/>
          <dgm:bulletEnabled val="1"/>
        </dgm:presLayoutVars>
      </dgm:prSet>
      <dgm:spPr/>
    </dgm:pt>
    <dgm:pt modelId="{9C07E123-ACC4-4A1D-BFE0-0D08841743AD}" type="pres">
      <dgm:prSet presAssocID="{D2A7FEC0-AD56-4E5D-B979-B190EB3997BD}" presName="spVertical2" presStyleCnt="0"/>
      <dgm:spPr/>
    </dgm:pt>
    <dgm:pt modelId="{61EDBCED-B7D1-4AE8-9EF7-2A6603C53019}" type="pres">
      <dgm:prSet presAssocID="{D2A7FEC0-AD56-4E5D-B979-B190EB3997BD}" presName="spVertical3" presStyleCnt="0"/>
      <dgm:spPr/>
    </dgm:pt>
    <dgm:pt modelId="{A128547C-0350-416D-B6A0-6ECAED6944C5}" type="pres">
      <dgm:prSet presAssocID="{6F009CAB-BDC0-46C8-9147-68B140EB3D11}" presName="space" presStyleCnt="0"/>
      <dgm:spPr/>
    </dgm:pt>
    <dgm:pt modelId="{0AECEEB9-5029-41F9-AED4-02C878DAC7DC}" type="pres">
      <dgm:prSet presAssocID="{FD58C693-FF3F-47E7-9E47-7D544E6CFF32}" presName="linV" presStyleCnt="0"/>
      <dgm:spPr/>
    </dgm:pt>
    <dgm:pt modelId="{9E8B201C-FB67-41A2-B02D-8D3D522A0052}" type="pres">
      <dgm:prSet presAssocID="{FD58C693-FF3F-47E7-9E47-7D544E6CFF32}" presName="spVertical1" presStyleCnt="0"/>
      <dgm:spPr/>
    </dgm:pt>
    <dgm:pt modelId="{15F396EF-B2CA-4E93-95A6-A15F8D677A30}" type="pres">
      <dgm:prSet presAssocID="{FD58C693-FF3F-47E7-9E47-7D544E6CFF32}" presName="parTx" presStyleLbl="revTx" presStyleIdx="2" presStyleCnt="5">
        <dgm:presLayoutVars>
          <dgm:chMax val="0"/>
          <dgm:chPref val="0"/>
          <dgm:bulletEnabled val="1"/>
        </dgm:presLayoutVars>
      </dgm:prSet>
      <dgm:spPr/>
    </dgm:pt>
    <dgm:pt modelId="{EDFB2F91-4030-4DD1-9F9F-B2DB563AD825}" type="pres">
      <dgm:prSet presAssocID="{FD58C693-FF3F-47E7-9E47-7D544E6CFF32}" presName="spVertical2" presStyleCnt="0"/>
      <dgm:spPr/>
    </dgm:pt>
    <dgm:pt modelId="{C979A038-F434-4F4A-A5AB-47BDA8FDB2E6}" type="pres">
      <dgm:prSet presAssocID="{FD58C693-FF3F-47E7-9E47-7D544E6CFF32}" presName="spVertical3" presStyleCnt="0"/>
      <dgm:spPr/>
    </dgm:pt>
    <dgm:pt modelId="{496CF56D-05FB-4C6B-BE68-5D9C4ED30D04}" type="pres">
      <dgm:prSet presAssocID="{66E7CD8B-8D8F-4111-A374-4CF7034B2C8E}" presName="space" presStyleCnt="0"/>
      <dgm:spPr/>
    </dgm:pt>
    <dgm:pt modelId="{C78A25AB-9E83-43F2-94C3-468A020F35D7}" type="pres">
      <dgm:prSet presAssocID="{0059E0F5-5844-4230-AF68-35984B271805}" presName="linV" presStyleCnt="0"/>
      <dgm:spPr/>
    </dgm:pt>
    <dgm:pt modelId="{38BE540D-74A0-4FC8-B553-3E7D58C8A682}" type="pres">
      <dgm:prSet presAssocID="{0059E0F5-5844-4230-AF68-35984B271805}" presName="spVertical1" presStyleCnt="0"/>
      <dgm:spPr/>
    </dgm:pt>
    <dgm:pt modelId="{D7A17469-A0C2-4F8D-ADFC-C14DED739BD5}" type="pres">
      <dgm:prSet presAssocID="{0059E0F5-5844-4230-AF68-35984B271805}" presName="parTx" presStyleLbl="revTx" presStyleIdx="3" presStyleCnt="5">
        <dgm:presLayoutVars>
          <dgm:chMax val="0"/>
          <dgm:chPref val="0"/>
          <dgm:bulletEnabled val="1"/>
        </dgm:presLayoutVars>
      </dgm:prSet>
      <dgm:spPr/>
    </dgm:pt>
    <dgm:pt modelId="{5FAFC0B9-C9B5-4B06-B6A6-E4340BAD4F5B}" type="pres">
      <dgm:prSet presAssocID="{0059E0F5-5844-4230-AF68-35984B271805}" presName="spVertical2" presStyleCnt="0"/>
      <dgm:spPr/>
    </dgm:pt>
    <dgm:pt modelId="{8EEA75BB-09F0-4359-BE2D-5495C58BCB19}" type="pres">
      <dgm:prSet presAssocID="{0059E0F5-5844-4230-AF68-35984B271805}" presName="spVertical3" presStyleCnt="0"/>
      <dgm:spPr/>
    </dgm:pt>
    <dgm:pt modelId="{C7FF0063-B20E-436D-A92A-BE6AFC8B7DB2}" type="pres">
      <dgm:prSet presAssocID="{93493DC9-50BA-49EA-80BD-5C568A34C599}" presName="space" presStyleCnt="0"/>
      <dgm:spPr/>
    </dgm:pt>
    <dgm:pt modelId="{98B6ACB5-BC41-4074-A58C-B463391E5A30}" type="pres">
      <dgm:prSet presAssocID="{703EE787-25BA-4E03-AFFB-EE7556506D92}" presName="linV" presStyleCnt="0"/>
      <dgm:spPr/>
    </dgm:pt>
    <dgm:pt modelId="{14A6DD8A-3B74-44D3-B890-B88BBB0975D6}" type="pres">
      <dgm:prSet presAssocID="{703EE787-25BA-4E03-AFFB-EE7556506D92}" presName="spVertical1" presStyleCnt="0"/>
      <dgm:spPr/>
    </dgm:pt>
    <dgm:pt modelId="{BFBE2C10-924B-44F6-83E4-AA114BEDFEE4}" type="pres">
      <dgm:prSet presAssocID="{703EE787-25BA-4E03-AFFB-EE7556506D92}" presName="parTx" presStyleLbl="revTx" presStyleIdx="4" presStyleCnt="5">
        <dgm:presLayoutVars>
          <dgm:chMax val="0"/>
          <dgm:chPref val="0"/>
          <dgm:bulletEnabled val="1"/>
        </dgm:presLayoutVars>
      </dgm:prSet>
      <dgm:spPr/>
    </dgm:pt>
    <dgm:pt modelId="{8C33DB0C-84B3-4CCC-AED2-82F14D90C237}" type="pres">
      <dgm:prSet presAssocID="{703EE787-25BA-4E03-AFFB-EE7556506D92}" presName="spVertical2" presStyleCnt="0"/>
      <dgm:spPr/>
    </dgm:pt>
    <dgm:pt modelId="{F2E94037-D891-45B4-9893-3EE1ECC4AD6F}" type="pres">
      <dgm:prSet presAssocID="{703EE787-25BA-4E03-AFFB-EE7556506D92}" presName="spVertical3" presStyleCnt="0"/>
      <dgm:spPr/>
    </dgm:pt>
    <dgm:pt modelId="{CDD7DBE0-5F5F-43E2-A5FD-72C2504D32CA}" type="pres">
      <dgm:prSet presAssocID="{A7D27252-ED77-4FC1-819C-E42823F278EC}" presName="padding2" presStyleCnt="0"/>
      <dgm:spPr/>
    </dgm:pt>
    <dgm:pt modelId="{7CA69899-019F-414C-9B82-DCCFEAB5C9F7}" type="pres">
      <dgm:prSet presAssocID="{A7D27252-ED77-4FC1-819C-E42823F278EC}" presName="negArrow" presStyleCnt="0"/>
      <dgm:spPr/>
    </dgm:pt>
    <dgm:pt modelId="{D5FD524F-D920-45E4-BCB5-FE759CAA92B2}" type="pres">
      <dgm:prSet presAssocID="{A7D27252-ED77-4FC1-819C-E42823F278EC}" presName="backgroundArrow" presStyleLbl="node1" presStyleIdx="0" presStyleCnt="1"/>
      <dgm:spPr/>
    </dgm:pt>
  </dgm:ptLst>
  <dgm:cxnLst>
    <dgm:cxn modelId="{6501FB05-3150-413D-BF67-4EE7138D262B}" type="presOf" srcId="{0059E0F5-5844-4230-AF68-35984B271805}" destId="{D7A17469-A0C2-4F8D-ADFC-C14DED739BD5}" srcOrd="0" destOrd="0" presId="urn:microsoft.com/office/officeart/2005/8/layout/hProcess3"/>
    <dgm:cxn modelId="{E55A4611-7FBA-4F65-80A2-B1B31121CB7D}" srcId="{A7D27252-ED77-4FC1-819C-E42823F278EC}" destId="{FD58C693-FF3F-47E7-9E47-7D544E6CFF32}" srcOrd="2" destOrd="0" parTransId="{EF723B0F-402B-44F6-AE4D-30C883D132BC}" sibTransId="{66E7CD8B-8D8F-4111-A374-4CF7034B2C8E}"/>
    <dgm:cxn modelId="{F36C4B4F-F47C-4DDB-AF5E-22F83F653150}" srcId="{A7D27252-ED77-4FC1-819C-E42823F278EC}" destId="{703EE787-25BA-4E03-AFFB-EE7556506D92}" srcOrd="4" destOrd="0" parTransId="{C5194AF8-5222-409E-AEA3-F693AA40A526}" sibTransId="{9447B0EB-CDD5-4E07-B2FA-60481B0656A1}"/>
    <dgm:cxn modelId="{2F3B7B50-F1F5-412E-9849-C9B68EBED40F}" type="presOf" srcId="{D2A7FEC0-AD56-4E5D-B979-B190EB3997BD}" destId="{19BFDBD6-0B71-47B8-BFA4-77675AD9353D}" srcOrd="0" destOrd="0" presId="urn:microsoft.com/office/officeart/2005/8/layout/hProcess3"/>
    <dgm:cxn modelId="{A75B0E56-D919-4D6A-8D23-A9B3FD4BC6C3}" srcId="{A7D27252-ED77-4FC1-819C-E42823F278EC}" destId="{D2A7FEC0-AD56-4E5D-B979-B190EB3997BD}" srcOrd="1" destOrd="0" parTransId="{F3FB88D2-A2E3-4B96-B6AB-F38C33350021}" sibTransId="{6F009CAB-BDC0-46C8-9147-68B140EB3D11}"/>
    <dgm:cxn modelId="{7BDC877C-B38F-4E62-B472-E855B5001431}" type="presOf" srcId="{703EE787-25BA-4E03-AFFB-EE7556506D92}" destId="{BFBE2C10-924B-44F6-83E4-AA114BEDFEE4}" srcOrd="0" destOrd="0" presId="urn:microsoft.com/office/officeart/2005/8/layout/hProcess3"/>
    <dgm:cxn modelId="{D36BF38A-E3EA-4F1B-9988-51BA3223F92E}" srcId="{A7D27252-ED77-4FC1-819C-E42823F278EC}" destId="{9C82BD89-AC3E-4364-99DE-B995136EF1A4}" srcOrd="0" destOrd="0" parTransId="{95CE5394-BB49-48C5-AE55-12AA43DA6AB5}" sibTransId="{3F1FA851-5B04-4AAC-9B49-0AC248BF81C9}"/>
    <dgm:cxn modelId="{CAE491B5-0BD4-4933-A63A-EE3F517D0364}" srcId="{A7D27252-ED77-4FC1-819C-E42823F278EC}" destId="{0059E0F5-5844-4230-AF68-35984B271805}" srcOrd="3" destOrd="0" parTransId="{33E49496-EDF3-40B4-9927-52C4D2FAD992}" sibTransId="{93493DC9-50BA-49EA-80BD-5C568A34C599}"/>
    <dgm:cxn modelId="{290D68D5-82C1-4439-9EEC-65BC2300C630}" type="presOf" srcId="{A7D27252-ED77-4FC1-819C-E42823F278EC}" destId="{4BE84B22-FAE7-4529-AB35-7A22CFC7C198}" srcOrd="0" destOrd="0" presId="urn:microsoft.com/office/officeart/2005/8/layout/hProcess3"/>
    <dgm:cxn modelId="{580579D9-498A-40C2-906E-90E37FD2A936}" type="presOf" srcId="{9C82BD89-AC3E-4364-99DE-B995136EF1A4}" destId="{17D84480-5E4D-45B0-8644-63F74AFBE9B0}" srcOrd="0" destOrd="0" presId="urn:microsoft.com/office/officeart/2005/8/layout/hProcess3"/>
    <dgm:cxn modelId="{30B3C1FF-1735-4B16-9D86-60299DB3029D}" type="presOf" srcId="{FD58C693-FF3F-47E7-9E47-7D544E6CFF32}" destId="{15F396EF-B2CA-4E93-95A6-A15F8D677A30}" srcOrd="0" destOrd="0" presId="urn:microsoft.com/office/officeart/2005/8/layout/hProcess3"/>
    <dgm:cxn modelId="{B4913665-FF74-4041-8BB1-6720D1686C5E}" type="presParOf" srcId="{4BE84B22-FAE7-4529-AB35-7A22CFC7C198}" destId="{98C63998-6430-404D-B34B-DD8C7A07A2FF}" srcOrd="0" destOrd="0" presId="urn:microsoft.com/office/officeart/2005/8/layout/hProcess3"/>
    <dgm:cxn modelId="{9E1C24D5-E4FC-40FF-994F-DD93EBC99966}" type="presParOf" srcId="{4BE84B22-FAE7-4529-AB35-7A22CFC7C198}" destId="{9185D322-63A0-4785-B04C-00BF4A3160D9}" srcOrd="1" destOrd="0" presId="urn:microsoft.com/office/officeart/2005/8/layout/hProcess3"/>
    <dgm:cxn modelId="{B3D40506-E4C9-4298-83F7-31D15DA7768F}" type="presParOf" srcId="{9185D322-63A0-4785-B04C-00BF4A3160D9}" destId="{F5A95AE6-372C-4B8E-BF2C-E5734D55DCD7}" srcOrd="0" destOrd="0" presId="urn:microsoft.com/office/officeart/2005/8/layout/hProcess3"/>
    <dgm:cxn modelId="{0CD227D4-A5E1-46C3-B8A0-B21731C0F7F4}" type="presParOf" srcId="{9185D322-63A0-4785-B04C-00BF4A3160D9}" destId="{CD7C527D-F175-4ED6-BE91-F0DB96AEF4C8}" srcOrd="1" destOrd="0" presId="urn:microsoft.com/office/officeart/2005/8/layout/hProcess3"/>
    <dgm:cxn modelId="{6C7D2438-5C99-4F8D-B87D-718436C744BC}" type="presParOf" srcId="{CD7C527D-F175-4ED6-BE91-F0DB96AEF4C8}" destId="{8A4869B1-887A-432E-AB04-E79E25F0448A}" srcOrd="0" destOrd="0" presId="urn:microsoft.com/office/officeart/2005/8/layout/hProcess3"/>
    <dgm:cxn modelId="{8933267B-A1BB-4C54-AF71-31C14D72A77F}" type="presParOf" srcId="{CD7C527D-F175-4ED6-BE91-F0DB96AEF4C8}" destId="{17D84480-5E4D-45B0-8644-63F74AFBE9B0}" srcOrd="1" destOrd="0" presId="urn:microsoft.com/office/officeart/2005/8/layout/hProcess3"/>
    <dgm:cxn modelId="{2382D8C8-D0A5-41CA-89F9-894D3B34A8DD}" type="presParOf" srcId="{CD7C527D-F175-4ED6-BE91-F0DB96AEF4C8}" destId="{1BE109EB-E6D5-4056-B4A6-DCCBEADB6791}" srcOrd="2" destOrd="0" presId="urn:microsoft.com/office/officeart/2005/8/layout/hProcess3"/>
    <dgm:cxn modelId="{12221217-587E-410C-8F02-FD2E388777BF}" type="presParOf" srcId="{CD7C527D-F175-4ED6-BE91-F0DB96AEF4C8}" destId="{377DEC5E-A656-418D-9CDF-DBCF2B376453}" srcOrd="3" destOrd="0" presId="urn:microsoft.com/office/officeart/2005/8/layout/hProcess3"/>
    <dgm:cxn modelId="{DF34A57F-2123-48EF-BF91-C00E9045DE17}" type="presParOf" srcId="{9185D322-63A0-4785-B04C-00BF4A3160D9}" destId="{CA4B3349-E75E-4AD7-BE3A-E520F7A3ABDB}" srcOrd="2" destOrd="0" presId="urn:microsoft.com/office/officeart/2005/8/layout/hProcess3"/>
    <dgm:cxn modelId="{FDE12144-7651-49FB-B27F-14B7471D7ABB}" type="presParOf" srcId="{9185D322-63A0-4785-B04C-00BF4A3160D9}" destId="{12FD9AD9-D91F-4C41-8788-31CD5B099D2B}" srcOrd="3" destOrd="0" presId="urn:microsoft.com/office/officeart/2005/8/layout/hProcess3"/>
    <dgm:cxn modelId="{FF344AAE-DE6C-42A8-B78B-D61AA84023E3}" type="presParOf" srcId="{12FD9AD9-D91F-4C41-8788-31CD5B099D2B}" destId="{28BAF41B-CF44-4782-97B4-B99B4A9CB4CB}" srcOrd="0" destOrd="0" presId="urn:microsoft.com/office/officeart/2005/8/layout/hProcess3"/>
    <dgm:cxn modelId="{AC76CE6E-23F5-4579-AB8C-397D62D0B84E}" type="presParOf" srcId="{12FD9AD9-D91F-4C41-8788-31CD5B099D2B}" destId="{19BFDBD6-0B71-47B8-BFA4-77675AD9353D}" srcOrd="1" destOrd="0" presId="urn:microsoft.com/office/officeart/2005/8/layout/hProcess3"/>
    <dgm:cxn modelId="{302CFEEE-4DD1-4EBB-A8F9-62779810F601}" type="presParOf" srcId="{12FD9AD9-D91F-4C41-8788-31CD5B099D2B}" destId="{9C07E123-ACC4-4A1D-BFE0-0D08841743AD}" srcOrd="2" destOrd="0" presId="urn:microsoft.com/office/officeart/2005/8/layout/hProcess3"/>
    <dgm:cxn modelId="{859D3E0C-004C-460F-93A0-AEC39B0BA9C8}" type="presParOf" srcId="{12FD9AD9-D91F-4C41-8788-31CD5B099D2B}" destId="{61EDBCED-B7D1-4AE8-9EF7-2A6603C53019}" srcOrd="3" destOrd="0" presId="urn:microsoft.com/office/officeart/2005/8/layout/hProcess3"/>
    <dgm:cxn modelId="{8F2F6097-71D3-4199-8070-09882C3F50C2}" type="presParOf" srcId="{9185D322-63A0-4785-B04C-00BF4A3160D9}" destId="{A128547C-0350-416D-B6A0-6ECAED6944C5}" srcOrd="4" destOrd="0" presId="urn:microsoft.com/office/officeart/2005/8/layout/hProcess3"/>
    <dgm:cxn modelId="{0A04D8DF-E9A0-431F-A9F3-8AAA8D630B6B}" type="presParOf" srcId="{9185D322-63A0-4785-B04C-00BF4A3160D9}" destId="{0AECEEB9-5029-41F9-AED4-02C878DAC7DC}" srcOrd="5" destOrd="0" presId="urn:microsoft.com/office/officeart/2005/8/layout/hProcess3"/>
    <dgm:cxn modelId="{135B8451-9B69-4AEE-A264-CE3309E7E627}" type="presParOf" srcId="{0AECEEB9-5029-41F9-AED4-02C878DAC7DC}" destId="{9E8B201C-FB67-41A2-B02D-8D3D522A0052}" srcOrd="0" destOrd="0" presId="urn:microsoft.com/office/officeart/2005/8/layout/hProcess3"/>
    <dgm:cxn modelId="{965F6FD4-9893-4147-AD06-DC5FA79D2E4C}" type="presParOf" srcId="{0AECEEB9-5029-41F9-AED4-02C878DAC7DC}" destId="{15F396EF-B2CA-4E93-95A6-A15F8D677A30}" srcOrd="1" destOrd="0" presId="urn:microsoft.com/office/officeart/2005/8/layout/hProcess3"/>
    <dgm:cxn modelId="{2FD20192-8A58-4709-8607-B8CD848642DE}" type="presParOf" srcId="{0AECEEB9-5029-41F9-AED4-02C878DAC7DC}" destId="{EDFB2F91-4030-4DD1-9F9F-B2DB563AD825}" srcOrd="2" destOrd="0" presId="urn:microsoft.com/office/officeart/2005/8/layout/hProcess3"/>
    <dgm:cxn modelId="{FD0AF816-ABE6-481D-B93B-5726B28C7B36}" type="presParOf" srcId="{0AECEEB9-5029-41F9-AED4-02C878DAC7DC}" destId="{C979A038-F434-4F4A-A5AB-47BDA8FDB2E6}" srcOrd="3" destOrd="0" presId="urn:microsoft.com/office/officeart/2005/8/layout/hProcess3"/>
    <dgm:cxn modelId="{36538B6A-3C16-478F-838B-21E90DA1CD15}" type="presParOf" srcId="{9185D322-63A0-4785-B04C-00BF4A3160D9}" destId="{496CF56D-05FB-4C6B-BE68-5D9C4ED30D04}" srcOrd="6" destOrd="0" presId="urn:microsoft.com/office/officeart/2005/8/layout/hProcess3"/>
    <dgm:cxn modelId="{20EDDB0C-3259-4587-BE82-44B2B7DF3709}" type="presParOf" srcId="{9185D322-63A0-4785-B04C-00BF4A3160D9}" destId="{C78A25AB-9E83-43F2-94C3-468A020F35D7}" srcOrd="7" destOrd="0" presId="urn:microsoft.com/office/officeart/2005/8/layout/hProcess3"/>
    <dgm:cxn modelId="{6C75EAC3-3FE0-4E1E-875C-4CDD15CC212A}" type="presParOf" srcId="{C78A25AB-9E83-43F2-94C3-468A020F35D7}" destId="{38BE540D-74A0-4FC8-B553-3E7D58C8A682}" srcOrd="0" destOrd="0" presId="urn:microsoft.com/office/officeart/2005/8/layout/hProcess3"/>
    <dgm:cxn modelId="{2408D62D-2BD9-4AEF-9E48-4ED46E76E981}" type="presParOf" srcId="{C78A25AB-9E83-43F2-94C3-468A020F35D7}" destId="{D7A17469-A0C2-4F8D-ADFC-C14DED739BD5}" srcOrd="1" destOrd="0" presId="urn:microsoft.com/office/officeart/2005/8/layout/hProcess3"/>
    <dgm:cxn modelId="{C1360B7B-C8F9-48B9-B78C-61BAA02B73E5}" type="presParOf" srcId="{C78A25AB-9E83-43F2-94C3-468A020F35D7}" destId="{5FAFC0B9-C9B5-4B06-B6A6-E4340BAD4F5B}" srcOrd="2" destOrd="0" presId="urn:microsoft.com/office/officeart/2005/8/layout/hProcess3"/>
    <dgm:cxn modelId="{67AE586F-5B1A-40D5-864C-71419809886F}" type="presParOf" srcId="{C78A25AB-9E83-43F2-94C3-468A020F35D7}" destId="{8EEA75BB-09F0-4359-BE2D-5495C58BCB19}" srcOrd="3" destOrd="0" presId="urn:microsoft.com/office/officeart/2005/8/layout/hProcess3"/>
    <dgm:cxn modelId="{F72C9A11-D009-4B91-9DDD-27537E8A7631}" type="presParOf" srcId="{9185D322-63A0-4785-B04C-00BF4A3160D9}" destId="{C7FF0063-B20E-436D-A92A-BE6AFC8B7DB2}" srcOrd="8" destOrd="0" presId="urn:microsoft.com/office/officeart/2005/8/layout/hProcess3"/>
    <dgm:cxn modelId="{47766837-362C-47E9-AC07-1F52F488A36A}" type="presParOf" srcId="{9185D322-63A0-4785-B04C-00BF4A3160D9}" destId="{98B6ACB5-BC41-4074-A58C-B463391E5A30}" srcOrd="9" destOrd="0" presId="urn:microsoft.com/office/officeart/2005/8/layout/hProcess3"/>
    <dgm:cxn modelId="{F802782F-55FC-4AD4-92D9-E6A2066FB09A}" type="presParOf" srcId="{98B6ACB5-BC41-4074-A58C-B463391E5A30}" destId="{14A6DD8A-3B74-44D3-B890-B88BBB0975D6}" srcOrd="0" destOrd="0" presId="urn:microsoft.com/office/officeart/2005/8/layout/hProcess3"/>
    <dgm:cxn modelId="{E34DD041-288A-408D-97C2-FC8CC66EE704}" type="presParOf" srcId="{98B6ACB5-BC41-4074-A58C-B463391E5A30}" destId="{BFBE2C10-924B-44F6-83E4-AA114BEDFEE4}" srcOrd="1" destOrd="0" presId="urn:microsoft.com/office/officeart/2005/8/layout/hProcess3"/>
    <dgm:cxn modelId="{4E4AB8D5-B9E9-4D45-8148-51148AEA3513}" type="presParOf" srcId="{98B6ACB5-BC41-4074-A58C-B463391E5A30}" destId="{8C33DB0C-84B3-4CCC-AED2-82F14D90C237}" srcOrd="2" destOrd="0" presId="urn:microsoft.com/office/officeart/2005/8/layout/hProcess3"/>
    <dgm:cxn modelId="{E28C3735-897B-4E58-A9A6-33BF1DAF2200}" type="presParOf" srcId="{98B6ACB5-BC41-4074-A58C-B463391E5A30}" destId="{F2E94037-D891-45B4-9893-3EE1ECC4AD6F}" srcOrd="3" destOrd="0" presId="urn:microsoft.com/office/officeart/2005/8/layout/hProcess3"/>
    <dgm:cxn modelId="{49D3D5D9-32A9-43F6-A756-D70D818905C0}" type="presParOf" srcId="{9185D322-63A0-4785-B04C-00BF4A3160D9}" destId="{CDD7DBE0-5F5F-43E2-A5FD-72C2504D32CA}" srcOrd="10" destOrd="0" presId="urn:microsoft.com/office/officeart/2005/8/layout/hProcess3"/>
    <dgm:cxn modelId="{8F5E9F49-F4D3-4EE7-B216-C9FEB9AB88A0}" type="presParOf" srcId="{9185D322-63A0-4785-B04C-00BF4A3160D9}" destId="{7CA69899-019F-414C-9B82-DCCFEAB5C9F7}" srcOrd="11" destOrd="0" presId="urn:microsoft.com/office/officeart/2005/8/layout/hProcess3"/>
    <dgm:cxn modelId="{32477BDF-54FB-4656-B253-A47DA22C6C9D}" type="presParOf" srcId="{9185D322-63A0-4785-B04C-00BF4A3160D9}" destId="{D5FD524F-D920-45E4-BCB5-FE759CAA92B2}" srcOrd="12" destOrd="0" presId="urn:microsoft.com/office/officeart/2005/8/layout/h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63D00F-26EC-2946-9AC9-A9FB4CC22992}">
      <dsp:nvSpPr>
        <dsp:cNvPr id="0" name=""/>
        <dsp:cNvSpPr/>
      </dsp:nvSpPr>
      <dsp:spPr>
        <a:xfrm rot="5400000">
          <a:off x="6358021" y="-3121322"/>
          <a:ext cx="910293" cy="7240396"/>
        </a:xfrm>
        <a:prstGeom prst="round2SameRect">
          <a:avLst/>
        </a:prstGeom>
        <a:solidFill>
          <a:schemeClr val="lt1">
            <a:alpha val="90000"/>
            <a:tint val="40000"/>
            <a:hueOff val="0"/>
            <a:satOff val="0"/>
            <a:lumOff val="0"/>
            <a:alphaOff val="0"/>
          </a:schemeClr>
        </a:solidFill>
        <a:ln w="12700" cap="flat" cmpd="sng" algn="ctr">
          <a:solidFill>
            <a:schemeClr val="accent4">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noProof="0" dirty="0"/>
            <a:t> 45 yo woman, </a:t>
          </a:r>
          <a:r>
            <a:rPr lang="en-US" sz="1600" b="1" kern="1200" noProof="0" dirty="0">
              <a:solidFill>
                <a:srgbClr val="7030A0"/>
              </a:solidFill>
            </a:rPr>
            <a:t>premenopausal</a:t>
          </a:r>
        </a:p>
        <a:p>
          <a:pPr marL="171450" lvl="1" indent="-171450" algn="l" defTabSz="711200">
            <a:lnSpc>
              <a:spcPct val="90000"/>
            </a:lnSpc>
            <a:spcBef>
              <a:spcPct val="0"/>
            </a:spcBef>
            <a:spcAft>
              <a:spcPct val="15000"/>
            </a:spcAft>
            <a:buChar char="•"/>
          </a:pPr>
          <a:r>
            <a:rPr lang="en-US" sz="1600" kern="1200" noProof="0" dirty="0"/>
            <a:t> Comorbidities: none</a:t>
          </a:r>
        </a:p>
        <a:p>
          <a:pPr marL="171450" lvl="1" indent="-171450" algn="l" defTabSz="711200">
            <a:lnSpc>
              <a:spcPct val="90000"/>
            </a:lnSpc>
            <a:spcBef>
              <a:spcPct val="0"/>
            </a:spcBef>
            <a:spcAft>
              <a:spcPct val="15000"/>
            </a:spcAft>
            <a:buChar char="•"/>
          </a:pPr>
          <a:r>
            <a:rPr lang="en-US" sz="1600" kern="1200" noProof="0" dirty="0"/>
            <a:t> Family history: mother with BC (55 yo) and upper limb STS  </a:t>
          </a:r>
        </a:p>
      </dsp:txBody>
      <dsp:txXfrm rot="-5400000">
        <a:off x="3192970" y="88166"/>
        <a:ext cx="7195959" cy="821419"/>
      </dsp:txXfrm>
    </dsp:sp>
    <dsp:sp modelId="{61EE92BB-7B73-254E-A611-AA2CBC938F13}">
      <dsp:nvSpPr>
        <dsp:cNvPr id="0" name=""/>
        <dsp:cNvSpPr/>
      </dsp:nvSpPr>
      <dsp:spPr>
        <a:xfrm>
          <a:off x="1243142" y="3625"/>
          <a:ext cx="1949828" cy="990500"/>
        </a:xfrm>
        <a:prstGeom prst="roundRect">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kern="1200" noProof="0" dirty="0"/>
            <a:t>Patient</a:t>
          </a:r>
        </a:p>
      </dsp:txBody>
      <dsp:txXfrm>
        <a:off x="1291494" y="51977"/>
        <a:ext cx="1853124" cy="893796"/>
      </dsp:txXfrm>
    </dsp:sp>
    <dsp:sp modelId="{D5D709EA-2707-C84C-A665-1C8F94F6F0A5}">
      <dsp:nvSpPr>
        <dsp:cNvPr id="0" name=""/>
        <dsp:cNvSpPr/>
      </dsp:nvSpPr>
      <dsp:spPr>
        <a:xfrm rot="5400000">
          <a:off x="6537513" y="-2243097"/>
          <a:ext cx="562201" cy="7247473"/>
        </a:xfrm>
        <a:prstGeom prst="round2SameRect">
          <a:avLst/>
        </a:prstGeom>
        <a:solidFill>
          <a:schemeClr val="lt1">
            <a:alpha val="90000"/>
            <a:tint val="40000"/>
            <a:hueOff val="0"/>
            <a:satOff val="0"/>
            <a:lumOff val="0"/>
            <a:alphaOff val="0"/>
          </a:schemeClr>
        </a:solidFill>
        <a:ln w="12700" cap="flat" cmpd="sng" algn="ctr">
          <a:solidFill>
            <a:schemeClr val="accent4">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noProof="0" dirty="0"/>
            <a:t> Detection of </a:t>
          </a:r>
          <a:r>
            <a:rPr lang="en-US" sz="1600" b="1" kern="1200" noProof="0" dirty="0"/>
            <a:t>lump</a:t>
          </a:r>
          <a:r>
            <a:rPr lang="en-US" sz="1600" kern="1200" noProof="0" dirty="0"/>
            <a:t> in the right breast and right axillary </a:t>
          </a:r>
          <a:r>
            <a:rPr lang="en-US" sz="1600" b="1" kern="1200" noProof="0" dirty="0"/>
            <a:t>adenopathy</a:t>
          </a:r>
          <a:r>
            <a:rPr lang="en-US" sz="1600" kern="1200" noProof="0" dirty="0"/>
            <a:t> at self-examination </a:t>
          </a:r>
        </a:p>
      </dsp:txBody>
      <dsp:txXfrm rot="-5400000">
        <a:off x="3194877" y="1126983"/>
        <a:ext cx="7220029" cy="507313"/>
      </dsp:txXfrm>
    </dsp:sp>
    <dsp:sp modelId="{85D1C1CC-A560-7647-A1EE-74ACE38B026A}">
      <dsp:nvSpPr>
        <dsp:cNvPr id="0" name=""/>
        <dsp:cNvSpPr/>
      </dsp:nvSpPr>
      <dsp:spPr>
        <a:xfrm>
          <a:off x="1243142" y="1029263"/>
          <a:ext cx="1951734" cy="702751"/>
        </a:xfrm>
        <a:prstGeom prst="roundRect">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kern="1200" noProof="0" dirty="0"/>
            <a:t>Presentation</a:t>
          </a:r>
        </a:p>
      </dsp:txBody>
      <dsp:txXfrm>
        <a:off x="1277447" y="1063568"/>
        <a:ext cx="1883124" cy="634141"/>
      </dsp:txXfrm>
    </dsp:sp>
    <dsp:sp modelId="{DCAC293E-5199-7648-9607-B34B56EA83CF}">
      <dsp:nvSpPr>
        <dsp:cNvPr id="0" name=""/>
        <dsp:cNvSpPr/>
      </dsp:nvSpPr>
      <dsp:spPr>
        <a:xfrm rot="5400000">
          <a:off x="6335958" y="-1339204"/>
          <a:ext cx="954421" cy="7240396"/>
        </a:xfrm>
        <a:prstGeom prst="round2SameRect">
          <a:avLst/>
        </a:prstGeom>
        <a:solidFill>
          <a:schemeClr val="lt1">
            <a:alpha val="90000"/>
            <a:tint val="40000"/>
            <a:hueOff val="0"/>
            <a:satOff val="0"/>
            <a:lumOff val="0"/>
            <a:alphaOff val="0"/>
          </a:schemeClr>
        </a:solidFill>
        <a:ln w="12700" cap="flat" cmpd="sng" algn="ctr">
          <a:solidFill>
            <a:schemeClr val="accent4">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noProof="0" dirty="0"/>
            <a:t> Lesion of 70 mm in the right LIQ/LOQ</a:t>
          </a:r>
        </a:p>
        <a:p>
          <a:pPr marL="171450" lvl="1" indent="-171450" algn="l" defTabSz="711200">
            <a:lnSpc>
              <a:spcPct val="90000"/>
            </a:lnSpc>
            <a:spcBef>
              <a:spcPct val="0"/>
            </a:spcBef>
            <a:spcAft>
              <a:spcPct val="15000"/>
            </a:spcAft>
            <a:buChar char="•"/>
          </a:pPr>
          <a:r>
            <a:rPr lang="en-US" sz="1600" kern="1200" noProof="0" dirty="0"/>
            <a:t> Hard right axillary lymphadenopathy of 25 mm</a:t>
          </a:r>
        </a:p>
        <a:p>
          <a:pPr marL="171450" lvl="1" indent="-171450" algn="l" defTabSz="711200">
            <a:lnSpc>
              <a:spcPct val="90000"/>
            </a:lnSpc>
            <a:spcBef>
              <a:spcPct val="0"/>
            </a:spcBef>
            <a:spcAft>
              <a:spcPct val="15000"/>
            </a:spcAft>
            <a:buChar char="•"/>
          </a:pPr>
          <a:r>
            <a:rPr lang="en-US" sz="1600" kern="1200" noProof="0" dirty="0"/>
            <a:t> Abdominal PE: negative. </a:t>
          </a:r>
        </a:p>
      </dsp:txBody>
      <dsp:txXfrm rot="-5400000">
        <a:off x="3192971" y="1850374"/>
        <a:ext cx="7193805" cy="861239"/>
      </dsp:txXfrm>
    </dsp:sp>
    <dsp:sp modelId="{93649424-8F3E-3E47-82DD-37017A8948A2}">
      <dsp:nvSpPr>
        <dsp:cNvPr id="0" name=""/>
        <dsp:cNvSpPr/>
      </dsp:nvSpPr>
      <dsp:spPr>
        <a:xfrm>
          <a:off x="1243142" y="1767152"/>
          <a:ext cx="1949828" cy="1027682"/>
        </a:xfrm>
        <a:prstGeom prst="roundRect">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kern="1200" noProof="0" dirty="0"/>
            <a:t>Physical examination</a:t>
          </a:r>
        </a:p>
      </dsp:txBody>
      <dsp:txXfrm>
        <a:off x="1293309" y="1817319"/>
        <a:ext cx="1849494" cy="927348"/>
      </dsp:txXfrm>
    </dsp:sp>
    <dsp:sp modelId="{CA8E0896-CEFC-E046-A076-35971C64DE3A}">
      <dsp:nvSpPr>
        <dsp:cNvPr id="0" name=""/>
        <dsp:cNvSpPr/>
      </dsp:nvSpPr>
      <dsp:spPr>
        <a:xfrm rot="5400000">
          <a:off x="6372672" y="-332870"/>
          <a:ext cx="880991" cy="7240396"/>
        </a:xfrm>
        <a:prstGeom prst="round2SameRect">
          <a:avLst/>
        </a:prstGeom>
        <a:solidFill>
          <a:schemeClr val="lt1">
            <a:alpha val="90000"/>
            <a:tint val="40000"/>
            <a:hueOff val="0"/>
            <a:satOff val="0"/>
            <a:lumOff val="0"/>
            <a:alphaOff val="0"/>
          </a:schemeClr>
        </a:solidFill>
        <a:ln w="12700" cap="flat" cmpd="sng" algn="ctr">
          <a:solidFill>
            <a:schemeClr val="accent4">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noProof="0" dirty="0"/>
            <a:t>Mammography</a:t>
          </a:r>
          <a:r>
            <a:rPr lang="en-US" sz="1600" kern="1200" dirty="0"/>
            <a:t> + breast and axillary US + breast MRI: confirmed right breast lesion of 75x53 mm, multiple right axillary lymphadenopathy</a:t>
          </a:r>
        </a:p>
        <a:p>
          <a:pPr marL="171450" lvl="1" indent="-171450" algn="l" defTabSz="711200">
            <a:lnSpc>
              <a:spcPct val="90000"/>
            </a:lnSpc>
            <a:spcBef>
              <a:spcPct val="0"/>
            </a:spcBef>
            <a:spcAft>
              <a:spcPct val="15000"/>
            </a:spcAft>
            <a:buChar char="•"/>
          </a:pPr>
          <a:r>
            <a:rPr lang="en-US" sz="1600" kern="1200" dirty="0"/>
            <a:t> </a:t>
          </a:r>
          <a:r>
            <a:rPr lang="en-US" sz="1600" b="1" kern="1200" dirty="0"/>
            <a:t>PET-CT scan and CT scan: multiple hepatic metastasis </a:t>
          </a:r>
          <a:r>
            <a:rPr lang="en-US" sz="1600" b="0" kern="1200" baseline="30000" dirty="0"/>
            <a:t>(1)</a:t>
          </a:r>
        </a:p>
      </dsp:txBody>
      <dsp:txXfrm rot="-5400000">
        <a:off x="3192970" y="2889838"/>
        <a:ext cx="7197390" cy="794979"/>
      </dsp:txXfrm>
    </dsp:sp>
    <dsp:sp modelId="{B5200D95-BF07-BC48-BC7F-0DAE28324410}">
      <dsp:nvSpPr>
        <dsp:cNvPr id="0" name=""/>
        <dsp:cNvSpPr/>
      </dsp:nvSpPr>
      <dsp:spPr>
        <a:xfrm>
          <a:off x="1243142" y="2829972"/>
          <a:ext cx="1949828" cy="914708"/>
        </a:xfrm>
        <a:prstGeom prst="roundRect">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it-IT" sz="2000" b="1" kern="1200" dirty="0"/>
            <a:t>Work-up</a:t>
          </a:r>
        </a:p>
      </dsp:txBody>
      <dsp:txXfrm>
        <a:off x="1287794" y="2874624"/>
        <a:ext cx="1860524" cy="825404"/>
      </dsp:txXfrm>
    </dsp:sp>
    <dsp:sp modelId="{4CB072AF-E641-AF40-BBBB-53EF4F1E78CD}">
      <dsp:nvSpPr>
        <dsp:cNvPr id="0" name=""/>
        <dsp:cNvSpPr/>
      </dsp:nvSpPr>
      <dsp:spPr>
        <a:xfrm rot="5400000">
          <a:off x="6489540" y="507458"/>
          <a:ext cx="658146" cy="7247473"/>
        </a:xfrm>
        <a:prstGeom prst="round2SameRect">
          <a:avLst/>
        </a:prstGeom>
        <a:solidFill>
          <a:schemeClr val="lt1">
            <a:alpha val="90000"/>
            <a:tint val="40000"/>
            <a:hueOff val="0"/>
            <a:satOff val="0"/>
            <a:lumOff val="0"/>
            <a:alphaOff val="0"/>
          </a:schemeClr>
        </a:solidFill>
        <a:ln w="12700" cap="flat" cmpd="sng" algn="ctr">
          <a:solidFill>
            <a:schemeClr val="accent4">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noProof="0" dirty="0"/>
            <a:t> Invasive carcinoma NOS</a:t>
          </a:r>
        </a:p>
        <a:p>
          <a:pPr marL="342900" lvl="2" indent="-171450" algn="l" defTabSz="711200">
            <a:lnSpc>
              <a:spcPct val="90000"/>
            </a:lnSpc>
            <a:spcBef>
              <a:spcPct val="0"/>
            </a:spcBef>
            <a:spcAft>
              <a:spcPct val="15000"/>
            </a:spcAft>
            <a:buNone/>
          </a:pPr>
          <a:r>
            <a:rPr lang="en-US" sz="1600" b="1" kern="1200" noProof="0" dirty="0">
              <a:solidFill>
                <a:srgbClr val="7030A0"/>
              </a:solidFill>
            </a:rPr>
            <a:t>ER: 90%; PgR: 35%; HER2: 0</a:t>
          </a:r>
          <a:r>
            <a:rPr lang="en-US" sz="1600" kern="1200" noProof="0" dirty="0"/>
            <a:t>; Ki67: 25%</a:t>
          </a:r>
        </a:p>
      </dsp:txBody>
      <dsp:txXfrm rot="-5400000">
        <a:off x="3194877" y="3834249"/>
        <a:ext cx="7215345" cy="593890"/>
      </dsp:txXfrm>
    </dsp:sp>
    <dsp:sp modelId="{171B052B-016F-3A44-A6DF-F3A3F4CCE582}">
      <dsp:nvSpPr>
        <dsp:cNvPr id="0" name=""/>
        <dsp:cNvSpPr/>
      </dsp:nvSpPr>
      <dsp:spPr>
        <a:xfrm>
          <a:off x="1243142" y="3779819"/>
          <a:ext cx="1951734" cy="702751"/>
        </a:xfrm>
        <a:prstGeom prst="roundRect">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kern="1200" noProof="0" dirty="0"/>
            <a:t> Breast US-guided biopsy</a:t>
          </a:r>
        </a:p>
      </dsp:txBody>
      <dsp:txXfrm>
        <a:off x="1277447" y="3814124"/>
        <a:ext cx="1883124" cy="634141"/>
      </dsp:txXfrm>
    </dsp:sp>
    <dsp:sp modelId="{F916D29B-7742-FB47-ABFD-163E2FB8C947}">
      <dsp:nvSpPr>
        <dsp:cNvPr id="0" name=""/>
        <dsp:cNvSpPr/>
      </dsp:nvSpPr>
      <dsp:spPr>
        <a:xfrm rot="5400000">
          <a:off x="6519114" y="1245347"/>
          <a:ext cx="598997" cy="7247473"/>
        </a:xfrm>
        <a:prstGeom prst="round2SameRect">
          <a:avLst/>
        </a:prstGeom>
        <a:solidFill>
          <a:schemeClr val="lt1">
            <a:alpha val="90000"/>
            <a:tint val="40000"/>
            <a:hueOff val="0"/>
            <a:satOff val="0"/>
            <a:lumOff val="0"/>
            <a:alphaOff val="0"/>
          </a:schemeClr>
        </a:solidFill>
        <a:ln w="12700" cap="flat" cmpd="sng" algn="ctr">
          <a:solidFill>
            <a:schemeClr val="accent4">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b="1" kern="1200" noProof="0" dirty="0"/>
            <a:t> </a:t>
          </a:r>
          <a:r>
            <a:rPr lang="en-US" sz="1600" b="1" kern="1200" noProof="0" dirty="0">
              <a:solidFill>
                <a:srgbClr val="7030A0"/>
              </a:solidFill>
            </a:rPr>
            <a:t>Pathogenic </a:t>
          </a:r>
          <a:r>
            <a:rPr lang="en-US" sz="1600" b="1" i="1" kern="1200" noProof="0" dirty="0">
              <a:solidFill>
                <a:srgbClr val="7030A0"/>
              </a:solidFill>
            </a:rPr>
            <a:t>BRCA2</a:t>
          </a:r>
          <a:r>
            <a:rPr lang="en-US" sz="1600" b="1" kern="1200" noProof="0" dirty="0">
              <a:solidFill>
                <a:srgbClr val="7030A0"/>
              </a:solidFill>
            </a:rPr>
            <a:t> variant c.6405_6409 (p_Asn2135fs)</a:t>
          </a:r>
        </a:p>
      </dsp:txBody>
      <dsp:txXfrm rot="-5400000">
        <a:off x="3194877" y="4598826"/>
        <a:ext cx="7218232" cy="540515"/>
      </dsp:txXfrm>
    </dsp:sp>
    <dsp:sp modelId="{1D5E2FE2-1E56-0A4F-8BF2-8659D10D2FCD}">
      <dsp:nvSpPr>
        <dsp:cNvPr id="0" name=""/>
        <dsp:cNvSpPr/>
      </dsp:nvSpPr>
      <dsp:spPr>
        <a:xfrm>
          <a:off x="1243142" y="4517708"/>
          <a:ext cx="1951734" cy="702751"/>
        </a:xfrm>
        <a:prstGeom prst="roundRect">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kern="1200" noProof="0" dirty="0"/>
            <a:t>Genetic testing</a:t>
          </a:r>
        </a:p>
      </dsp:txBody>
      <dsp:txXfrm>
        <a:off x="1277447" y="4552013"/>
        <a:ext cx="1883124" cy="63414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17E490-883D-0C42-B205-F6EE3A3CB8DE}">
      <dsp:nvSpPr>
        <dsp:cNvPr id="0" name=""/>
        <dsp:cNvSpPr/>
      </dsp:nvSpPr>
      <dsp:spPr>
        <a:xfrm>
          <a:off x="-4864777" y="-745522"/>
          <a:ext cx="5794081" cy="5794081"/>
        </a:xfrm>
        <a:prstGeom prst="blockArc">
          <a:avLst>
            <a:gd name="adj1" fmla="val 18900000"/>
            <a:gd name="adj2" fmla="val 2700000"/>
            <a:gd name="adj3" fmla="val 373"/>
          </a:avLst>
        </a:prstGeom>
        <a:noFill/>
        <a:ln w="1270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1451A05-8A83-6140-8A83-317BFD679512}">
      <dsp:nvSpPr>
        <dsp:cNvPr id="0" name=""/>
        <dsp:cNvSpPr/>
      </dsp:nvSpPr>
      <dsp:spPr>
        <a:xfrm>
          <a:off x="486663" y="330817"/>
          <a:ext cx="8605382" cy="661979"/>
        </a:xfrm>
        <a:prstGeom prst="rect">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5446"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noProof="0" dirty="0"/>
            <a:t>HER2 status assessment: are we doing it correctly? </a:t>
          </a:r>
        </a:p>
      </dsp:txBody>
      <dsp:txXfrm>
        <a:off x="486663" y="330817"/>
        <a:ext cx="8605382" cy="661979"/>
      </dsp:txXfrm>
    </dsp:sp>
    <dsp:sp modelId="{D1A01C1D-2DF9-4142-9903-5732E6F05F4B}">
      <dsp:nvSpPr>
        <dsp:cNvPr id="0" name=""/>
        <dsp:cNvSpPr/>
      </dsp:nvSpPr>
      <dsp:spPr>
        <a:xfrm>
          <a:off x="72926" y="248070"/>
          <a:ext cx="827474" cy="827474"/>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D444B70-5514-B748-9AAF-A7F29E7D11B6}">
      <dsp:nvSpPr>
        <dsp:cNvPr id="0" name=""/>
        <dsp:cNvSpPr/>
      </dsp:nvSpPr>
      <dsp:spPr>
        <a:xfrm>
          <a:off x="866191" y="1323958"/>
          <a:ext cx="8225855" cy="661979"/>
        </a:xfrm>
        <a:prstGeom prst="rect">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5446"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noProof="0" dirty="0"/>
            <a:t>What is the target to hit first between HER2 and BRCA? </a:t>
          </a:r>
        </a:p>
      </dsp:txBody>
      <dsp:txXfrm>
        <a:off x="866191" y="1323958"/>
        <a:ext cx="8225855" cy="661979"/>
      </dsp:txXfrm>
    </dsp:sp>
    <dsp:sp modelId="{ACD8B73C-D067-D04F-9137-763DAE3491FD}">
      <dsp:nvSpPr>
        <dsp:cNvPr id="0" name=""/>
        <dsp:cNvSpPr/>
      </dsp:nvSpPr>
      <dsp:spPr>
        <a:xfrm>
          <a:off x="452454" y="1241211"/>
          <a:ext cx="827474" cy="827474"/>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08BAE0D-BF74-7D4F-80DD-7BF9BE507CB5}">
      <dsp:nvSpPr>
        <dsp:cNvPr id="0" name=""/>
        <dsp:cNvSpPr/>
      </dsp:nvSpPr>
      <dsp:spPr>
        <a:xfrm>
          <a:off x="866191" y="2317099"/>
          <a:ext cx="8225855" cy="661979"/>
        </a:xfrm>
        <a:prstGeom prst="rect">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5446" tIns="50800" rIns="50800" bIns="50800" numCol="1" spcCol="1270" anchor="t" anchorCtr="0">
          <a:noAutofit/>
        </a:bodyPr>
        <a:lstStyle/>
        <a:p>
          <a:pPr marL="0" lvl="0" indent="0" algn="l" defTabSz="889000">
            <a:lnSpc>
              <a:spcPct val="90000"/>
            </a:lnSpc>
            <a:spcBef>
              <a:spcPct val="0"/>
            </a:spcBef>
            <a:spcAft>
              <a:spcPct val="35000"/>
            </a:spcAft>
            <a:buNone/>
          </a:pPr>
          <a:r>
            <a:rPr lang="en-US" sz="2000" kern="1200" dirty="0"/>
            <a:t>How to sequence treatments in such evolving drugs’ landscape?</a:t>
          </a:r>
          <a:r>
            <a:rPr lang="en-US" sz="2000" kern="1200" noProof="0" dirty="0"/>
            <a:t> </a:t>
          </a:r>
          <a:endParaRPr lang="en-US" sz="2000" kern="1200" dirty="0"/>
        </a:p>
        <a:p>
          <a:pPr marL="114300" lvl="1" indent="-114300" algn="l" defTabSz="622300">
            <a:lnSpc>
              <a:spcPct val="90000"/>
            </a:lnSpc>
            <a:spcBef>
              <a:spcPct val="0"/>
            </a:spcBef>
            <a:spcAft>
              <a:spcPct val="15000"/>
            </a:spcAft>
            <a:buNone/>
          </a:pPr>
          <a:r>
            <a:rPr lang="en-US" sz="1400" kern="1200" noProof="0" dirty="0"/>
            <a:t>ET / chemotherapy / PARPi / T-</a:t>
          </a:r>
          <a:r>
            <a:rPr lang="en-US" sz="1400" kern="1200" noProof="0" dirty="0" err="1"/>
            <a:t>DXd</a:t>
          </a:r>
          <a:r>
            <a:rPr lang="en-US" sz="1400" kern="1200" noProof="0" dirty="0"/>
            <a:t> / sacituzumab govitecan</a:t>
          </a:r>
        </a:p>
      </dsp:txBody>
      <dsp:txXfrm>
        <a:off x="866191" y="2317099"/>
        <a:ext cx="8225855" cy="661979"/>
      </dsp:txXfrm>
    </dsp:sp>
    <dsp:sp modelId="{4180A739-C4F7-9841-A2F0-238905B1AB73}">
      <dsp:nvSpPr>
        <dsp:cNvPr id="0" name=""/>
        <dsp:cNvSpPr/>
      </dsp:nvSpPr>
      <dsp:spPr>
        <a:xfrm>
          <a:off x="452454" y="2234351"/>
          <a:ext cx="827474" cy="827474"/>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4315D12-B01F-1E45-B823-28F8FDC6AE5C}">
      <dsp:nvSpPr>
        <dsp:cNvPr id="0" name=""/>
        <dsp:cNvSpPr/>
      </dsp:nvSpPr>
      <dsp:spPr>
        <a:xfrm>
          <a:off x="486663" y="3310240"/>
          <a:ext cx="8605382" cy="661979"/>
        </a:xfrm>
        <a:prstGeom prst="rect">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5446"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noProof="0" dirty="0"/>
            <a:t>Same drug, different treatment’s line: is the toxicity profile the same? </a:t>
          </a:r>
        </a:p>
      </dsp:txBody>
      <dsp:txXfrm>
        <a:off x="486663" y="3310240"/>
        <a:ext cx="8605382" cy="661979"/>
      </dsp:txXfrm>
    </dsp:sp>
    <dsp:sp modelId="{22581DC8-F8DA-5B40-ADEF-1C1FBF746611}">
      <dsp:nvSpPr>
        <dsp:cNvPr id="0" name=""/>
        <dsp:cNvSpPr/>
      </dsp:nvSpPr>
      <dsp:spPr>
        <a:xfrm>
          <a:off x="72926" y="3227492"/>
          <a:ext cx="827474" cy="827474"/>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1FA8AA-2B23-480E-9FEC-3BF9EA76B255}">
      <dsp:nvSpPr>
        <dsp:cNvPr id="0" name=""/>
        <dsp:cNvSpPr/>
      </dsp:nvSpPr>
      <dsp:spPr>
        <a:xfrm>
          <a:off x="-5427711" y="-831103"/>
          <a:ext cx="6462806" cy="6462806"/>
        </a:xfrm>
        <a:prstGeom prst="blockArc">
          <a:avLst>
            <a:gd name="adj1" fmla="val 18900000"/>
            <a:gd name="adj2" fmla="val 2700000"/>
            <a:gd name="adj3" fmla="val 334"/>
          </a:avLst>
        </a:prstGeom>
        <a:noFill/>
        <a:ln w="12700" cap="flat" cmpd="sng" algn="ctr">
          <a:solidFill>
            <a:srgbClr val="A665D8"/>
          </a:solidFill>
          <a:prstDash val="solid"/>
          <a:miter lim="800000"/>
        </a:ln>
        <a:effectLst/>
      </dsp:spPr>
      <dsp:style>
        <a:lnRef idx="2">
          <a:scrgbClr r="0" g="0" b="0"/>
        </a:lnRef>
        <a:fillRef idx="0">
          <a:scrgbClr r="0" g="0" b="0"/>
        </a:fillRef>
        <a:effectRef idx="0">
          <a:scrgbClr r="0" g="0" b="0"/>
        </a:effectRef>
        <a:fontRef idx="minor"/>
      </dsp:style>
    </dsp:sp>
    <dsp:sp modelId="{BB7A9764-6CFA-4CC2-AF64-AFF03DFEDA6B}">
      <dsp:nvSpPr>
        <dsp:cNvPr id="0" name=""/>
        <dsp:cNvSpPr/>
      </dsp:nvSpPr>
      <dsp:spPr>
        <a:xfrm>
          <a:off x="452604" y="299941"/>
          <a:ext cx="8937842" cy="600267"/>
        </a:xfrm>
        <a:prstGeom prst="rect">
          <a:avLst/>
        </a:prstGeom>
        <a:gradFill flip="none" rotWithShape="1">
          <a:gsLst>
            <a:gs pos="0">
              <a:srgbClr val="A665D8">
                <a:tint val="66000"/>
                <a:satMod val="160000"/>
              </a:srgbClr>
            </a:gs>
            <a:gs pos="50000">
              <a:srgbClr val="A665D8">
                <a:tint val="44500"/>
                <a:satMod val="160000"/>
              </a:srgbClr>
            </a:gs>
            <a:gs pos="100000">
              <a:srgbClr val="A665D8">
                <a:tint val="23500"/>
                <a:satMod val="160000"/>
              </a:srgbClr>
            </a:gs>
          </a:gsLst>
          <a:lin ang="189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6462" tIns="45720" rIns="45720" bIns="45720" numCol="1" spcCol="1270" anchor="ctr" anchorCtr="0">
          <a:noAutofit/>
        </a:bodyPr>
        <a:lstStyle/>
        <a:p>
          <a:pPr marL="0" lvl="0" indent="0" algn="l" defTabSz="800100" rtl="0">
            <a:lnSpc>
              <a:spcPct val="90000"/>
            </a:lnSpc>
            <a:spcBef>
              <a:spcPct val="0"/>
            </a:spcBef>
            <a:spcAft>
              <a:spcPct val="35000"/>
            </a:spcAft>
            <a:buNone/>
          </a:pPr>
          <a:r>
            <a:rPr lang="en-US" sz="1800" kern="1200" dirty="0">
              <a:solidFill>
                <a:schemeClr val="tx1"/>
              </a:solidFill>
            </a:rPr>
            <a:t>&gt;10 years from the onset of metastatic disease of exclusively regional evolution (particularly lymph nodes) </a:t>
          </a:r>
          <a:endParaRPr lang="fr-BE" sz="1800" kern="1200" dirty="0">
            <a:solidFill>
              <a:schemeClr val="tx1"/>
            </a:solidFill>
          </a:endParaRPr>
        </a:p>
      </dsp:txBody>
      <dsp:txXfrm>
        <a:off x="452604" y="299941"/>
        <a:ext cx="8937842" cy="600267"/>
      </dsp:txXfrm>
    </dsp:sp>
    <dsp:sp modelId="{67F55527-D378-439D-9582-48DBABF16B6F}">
      <dsp:nvSpPr>
        <dsp:cNvPr id="0" name=""/>
        <dsp:cNvSpPr/>
      </dsp:nvSpPr>
      <dsp:spPr>
        <a:xfrm>
          <a:off x="77437" y="224908"/>
          <a:ext cx="750333" cy="750333"/>
        </a:xfrm>
        <a:prstGeom prst="ellipse">
          <a:avLst/>
        </a:prstGeom>
        <a:solidFill>
          <a:schemeClr val="lt1">
            <a:hueOff val="0"/>
            <a:satOff val="0"/>
            <a:lumOff val="0"/>
            <a:alphaOff val="0"/>
          </a:schemeClr>
        </a:solidFill>
        <a:ln w="12700" cap="flat" cmpd="sng" algn="ctr">
          <a:solidFill>
            <a:srgbClr val="A665D8"/>
          </a:solidFill>
          <a:prstDash val="solid"/>
          <a:miter lim="800000"/>
        </a:ln>
        <a:effectLst/>
      </dsp:spPr>
      <dsp:style>
        <a:lnRef idx="2">
          <a:scrgbClr r="0" g="0" b="0"/>
        </a:lnRef>
        <a:fillRef idx="1">
          <a:scrgbClr r="0" g="0" b="0"/>
        </a:fillRef>
        <a:effectRef idx="0">
          <a:scrgbClr r="0" g="0" b="0"/>
        </a:effectRef>
        <a:fontRef idx="minor"/>
      </dsp:style>
    </dsp:sp>
    <dsp:sp modelId="{2C102979-C6B5-474C-B23D-F4C8B593DB61}">
      <dsp:nvSpPr>
        <dsp:cNvPr id="0" name=""/>
        <dsp:cNvSpPr/>
      </dsp:nvSpPr>
      <dsp:spPr>
        <a:xfrm>
          <a:off x="882738" y="1200053"/>
          <a:ext cx="8507708" cy="600267"/>
        </a:xfrm>
        <a:prstGeom prst="rect">
          <a:avLst/>
        </a:prstGeom>
        <a:gradFill flip="none" rotWithShape="1">
          <a:gsLst>
            <a:gs pos="0">
              <a:srgbClr val="A665D8">
                <a:tint val="66000"/>
                <a:satMod val="160000"/>
              </a:srgbClr>
            </a:gs>
            <a:gs pos="50000">
              <a:srgbClr val="A665D8">
                <a:tint val="44500"/>
                <a:satMod val="160000"/>
              </a:srgbClr>
            </a:gs>
            <a:gs pos="100000">
              <a:srgbClr val="A665D8">
                <a:tint val="23500"/>
                <a:satMod val="160000"/>
              </a:srgbClr>
            </a:gs>
          </a:gsLst>
          <a:lin ang="189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6462" tIns="45720" rIns="45720" bIns="45720" numCol="1" spcCol="1270" anchor="ctr" anchorCtr="0">
          <a:noAutofit/>
        </a:bodyPr>
        <a:lstStyle/>
        <a:p>
          <a:pPr marL="0" lvl="0" indent="0" algn="l" defTabSz="800100" rtl="0">
            <a:lnSpc>
              <a:spcPct val="90000"/>
            </a:lnSpc>
            <a:spcBef>
              <a:spcPct val="0"/>
            </a:spcBef>
            <a:spcAft>
              <a:spcPct val="35000"/>
            </a:spcAft>
            <a:buNone/>
          </a:pPr>
          <a:r>
            <a:rPr lang="en-US" sz="1800" kern="1200" dirty="0">
              <a:solidFill>
                <a:schemeClr val="tx1"/>
              </a:solidFill>
            </a:rPr>
            <a:t>almost 10 years of </a:t>
          </a:r>
          <a:r>
            <a:rPr lang="en-US" sz="1800" kern="1200" dirty="0" err="1">
              <a:solidFill>
                <a:schemeClr val="tx1"/>
              </a:solidFill>
            </a:rPr>
            <a:t>oligometastatic</a:t>
          </a:r>
          <a:r>
            <a:rPr lang="en-US" sz="1800" kern="1200" dirty="0">
              <a:solidFill>
                <a:schemeClr val="tx1"/>
              </a:solidFill>
            </a:rPr>
            <a:t> evolution that could be treated with local therapies and chemotherapy-free regimens </a:t>
          </a:r>
          <a:endParaRPr lang="fr-BE" sz="1800" kern="1200" dirty="0">
            <a:solidFill>
              <a:schemeClr val="tx1"/>
            </a:solidFill>
          </a:endParaRPr>
        </a:p>
      </dsp:txBody>
      <dsp:txXfrm>
        <a:off x="882738" y="1200053"/>
        <a:ext cx="8507708" cy="600267"/>
      </dsp:txXfrm>
    </dsp:sp>
    <dsp:sp modelId="{0EB7BB2F-F6D7-4D65-A86F-1CE479442C4E}">
      <dsp:nvSpPr>
        <dsp:cNvPr id="0" name=""/>
        <dsp:cNvSpPr/>
      </dsp:nvSpPr>
      <dsp:spPr>
        <a:xfrm>
          <a:off x="507571" y="1125020"/>
          <a:ext cx="750333" cy="750333"/>
        </a:xfrm>
        <a:prstGeom prst="ellipse">
          <a:avLst/>
        </a:prstGeom>
        <a:solidFill>
          <a:schemeClr val="lt1">
            <a:hueOff val="0"/>
            <a:satOff val="0"/>
            <a:lumOff val="0"/>
            <a:alphaOff val="0"/>
          </a:schemeClr>
        </a:solidFill>
        <a:ln w="12700" cap="flat" cmpd="sng" algn="ctr">
          <a:solidFill>
            <a:srgbClr val="A665D8"/>
          </a:solidFill>
          <a:prstDash val="solid"/>
          <a:miter lim="800000"/>
        </a:ln>
        <a:effectLst/>
      </dsp:spPr>
      <dsp:style>
        <a:lnRef idx="2">
          <a:scrgbClr r="0" g="0" b="0"/>
        </a:lnRef>
        <a:fillRef idx="1">
          <a:scrgbClr r="0" g="0" b="0"/>
        </a:fillRef>
        <a:effectRef idx="0">
          <a:scrgbClr r="0" g="0" b="0"/>
        </a:effectRef>
        <a:fontRef idx="minor"/>
      </dsp:style>
    </dsp:sp>
    <dsp:sp modelId="{9BDC039C-D6FF-4F53-AE16-6EBD4057F604}">
      <dsp:nvSpPr>
        <dsp:cNvPr id="0" name=""/>
        <dsp:cNvSpPr/>
      </dsp:nvSpPr>
      <dsp:spPr>
        <a:xfrm>
          <a:off x="1014754" y="2048867"/>
          <a:ext cx="8375691" cy="702864"/>
        </a:xfrm>
        <a:prstGeom prst="rect">
          <a:avLst/>
        </a:prstGeom>
        <a:gradFill flip="none" rotWithShape="0">
          <a:gsLst>
            <a:gs pos="0">
              <a:srgbClr val="A665D8">
                <a:tint val="66000"/>
                <a:satMod val="160000"/>
              </a:srgbClr>
            </a:gs>
            <a:gs pos="50000">
              <a:srgbClr val="A665D8">
                <a:tint val="44500"/>
                <a:satMod val="160000"/>
              </a:srgbClr>
            </a:gs>
            <a:gs pos="100000">
              <a:srgbClr val="A665D8">
                <a:tint val="23500"/>
                <a:satMod val="160000"/>
              </a:srgbClr>
            </a:gs>
          </a:gsLst>
          <a:lin ang="189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6462" tIns="45720" rIns="45720" bIns="45720" numCol="1" spcCol="1270" anchor="ctr" anchorCtr="0">
          <a:noAutofit/>
        </a:bodyPr>
        <a:lstStyle/>
        <a:p>
          <a:pPr marL="0" lvl="0" indent="0" algn="l" defTabSz="800100" rtl="0">
            <a:lnSpc>
              <a:spcPct val="90000"/>
            </a:lnSpc>
            <a:spcBef>
              <a:spcPct val="0"/>
            </a:spcBef>
            <a:spcAft>
              <a:spcPct val="35000"/>
            </a:spcAft>
            <a:buNone/>
          </a:pPr>
          <a:r>
            <a:rPr lang="en-US" sz="1800" kern="1200" dirty="0">
              <a:solidFill>
                <a:schemeClr val="tx1"/>
              </a:solidFill>
            </a:rPr>
            <a:t>No great response until present on chemotherapy regimens (a few cycles with Capecitabine-Lapatinib in 2018 with no response, </a:t>
          </a:r>
          <a:r>
            <a:rPr lang="en-US" sz="1800" kern="1200" dirty="0" err="1">
              <a:solidFill>
                <a:schemeClr val="tx1"/>
              </a:solidFill>
            </a:rPr>
            <a:t>Eribulin</a:t>
          </a:r>
          <a:r>
            <a:rPr lang="en-US" sz="1800" kern="1200" dirty="0">
              <a:solidFill>
                <a:schemeClr val="tx1"/>
              </a:solidFill>
            </a:rPr>
            <a:t>-Trastuzumab in 2020 with 6 </a:t>
          </a:r>
          <a:r>
            <a:rPr lang="en-US" sz="1800" kern="1200" dirty="0" err="1">
              <a:solidFill>
                <a:schemeClr val="tx1"/>
              </a:solidFill>
            </a:rPr>
            <a:t>mo</a:t>
          </a:r>
          <a:r>
            <a:rPr lang="en-US" sz="1800" kern="1200" dirty="0">
              <a:solidFill>
                <a:schemeClr val="tx1"/>
              </a:solidFill>
            </a:rPr>
            <a:t> of PFS </a:t>
          </a:r>
          <a:r>
            <a:rPr lang="en-US" sz="1800" kern="1200" dirty="0" err="1">
              <a:solidFill>
                <a:schemeClr val="tx1"/>
              </a:solidFill>
            </a:rPr>
            <a:t>etc</a:t>
          </a:r>
          <a:r>
            <a:rPr lang="en-US" sz="1800" kern="1200" dirty="0">
              <a:solidFill>
                <a:schemeClr val="tx1"/>
              </a:solidFill>
            </a:rPr>
            <a:t>)</a:t>
          </a:r>
          <a:endParaRPr lang="fr-BE" sz="1800" kern="1200" dirty="0">
            <a:solidFill>
              <a:schemeClr val="tx1"/>
            </a:solidFill>
          </a:endParaRPr>
        </a:p>
      </dsp:txBody>
      <dsp:txXfrm>
        <a:off x="1014754" y="2048867"/>
        <a:ext cx="8375691" cy="702864"/>
      </dsp:txXfrm>
    </dsp:sp>
    <dsp:sp modelId="{E22191CC-F287-4144-B6CA-998D96AB9750}">
      <dsp:nvSpPr>
        <dsp:cNvPr id="0" name=""/>
        <dsp:cNvSpPr/>
      </dsp:nvSpPr>
      <dsp:spPr>
        <a:xfrm>
          <a:off x="639587" y="2025133"/>
          <a:ext cx="750333" cy="750333"/>
        </a:xfrm>
        <a:prstGeom prst="ellipse">
          <a:avLst/>
        </a:prstGeom>
        <a:solidFill>
          <a:schemeClr val="lt1">
            <a:hueOff val="0"/>
            <a:satOff val="0"/>
            <a:lumOff val="0"/>
            <a:alphaOff val="0"/>
          </a:schemeClr>
        </a:solidFill>
        <a:ln w="12700" cap="flat" cmpd="sng" algn="ctr">
          <a:solidFill>
            <a:srgbClr val="A665D8"/>
          </a:solidFill>
          <a:prstDash val="solid"/>
          <a:miter lim="800000"/>
        </a:ln>
        <a:effectLst/>
      </dsp:spPr>
      <dsp:style>
        <a:lnRef idx="2">
          <a:scrgbClr r="0" g="0" b="0"/>
        </a:lnRef>
        <a:fillRef idx="1">
          <a:scrgbClr r="0" g="0" b="0"/>
        </a:fillRef>
        <a:effectRef idx="0">
          <a:scrgbClr r="0" g="0" b="0"/>
        </a:effectRef>
        <a:fontRef idx="minor"/>
      </dsp:style>
    </dsp:sp>
    <dsp:sp modelId="{68041341-D240-4867-BE8E-AE3704A9CD35}">
      <dsp:nvSpPr>
        <dsp:cNvPr id="0" name=""/>
        <dsp:cNvSpPr/>
      </dsp:nvSpPr>
      <dsp:spPr>
        <a:xfrm>
          <a:off x="882738" y="3000278"/>
          <a:ext cx="8507708" cy="600267"/>
        </a:xfrm>
        <a:prstGeom prst="rect">
          <a:avLst/>
        </a:prstGeom>
        <a:gradFill flip="none" rotWithShape="0">
          <a:gsLst>
            <a:gs pos="0">
              <a:srgbClr val="A665D8">
                <a:tint val="66000"/>
                <a:satMod val="160000"/>
              </a:srgbClr>
            </a:gs>
            <a:gs pos="50000">
              <a:srgbClr val="A665D8">
                <a:tint val="44500"/>
                <a:satMod val="160000"/>
              </a:srgbClr>
            </a:gs>
            <a:gs pos="100000">
              <a:srgbClr val="A665D8">
                <a:tint val="23500"/>
                <a:satMod val="160000"/>
              </a:srgbClr>
            </a:gs>
          </a:gsLst>
          <a:lin ang="189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6462" tIns="45720" rIns="45720" bIns="45720" numCol="1" spcCol="1270" anchor="ctr" anchorCtr="0">
          <a:noAutofit/>
        </a:bodyPr>
        <a:lstStyle/>
        <a:p>
          <a:pPr marL="0" lvl="0" indent="0" algn="l" defTabSz="800100" rtl="0">
            <a:lnSpc>
              <a:spcPct val="90000"/>
            </a:lnSpc>
            <a:spcBef>
              <a:spcPct val="0"/>
            </a:spcBef>
            <a:spcAft>
              <a:spcPct val="35000"/>
            </a:spcAft>
            <a:buNone/>
          </a:pPr>
          <a:r>
            <a:rPr lang="en-US" sz="1800" kern="1200" dirty="0">
              <a:solidFill>
                <a:schemeClr val="tx1"/>
              </a:solidFill>
            </a:rPr>
            <a:t>The double HER2-blockade, </a:t>
          </a:r>
          <a:r>
            <a:rPr lang="en-US" sz="1800" kern="1200" dirty="0" err="1">
              <a:solidFill>
                <a:schemeClr val="tx1"/>
              </a:solidFill>
            </a:rPr>
            <a:t>Trastuzumab-Pertuzumab</a:t>
          </a:r>
          <a:r>
            <a:rPr lang="en-US" sz="1800" kern="1200" dirty="0">
              <a:solidFill>
                <a:schemeClr val="tx1"/>
              </a:solidFill>
            </a:rPr>
            <a:t>, given after 2 ADC, with no great response</a:t>
          </a:r>
          <a:endParaRPr lang="fr-BE" sz="1800" kern="1200" dirty="0">
            <a:solidFill>
              <a:schemeClr val="tx1"/>
            </a:solidFill>
          </a:endParaRPr>
        </a:p>
      </dsp:txBody>
      <dsp:txXfrm>
        <a:off x="882738" y="3000278"/>
        <a:ext cx="8507708" cy="600267"/>
      </dsp:txXfrm>
    </dsp:sp>
    <dsp:sp modelId="{753C0082-E03D-4189-9E96-E78DF2EBA579}">
      <dsp:nvSpPr>
        <dsp:cNvPr id="0" name=""/>
        <dsp:cNvSpPr/>
      </dsp:nvSpPr>
      <dsp:spPr>
        <a:xfrm>
          <a:off x="507571" y="2925245"/>
          <a:ext cx="750333" cy="75033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443927C-FF42-4218-8A79-F24F761713DD}">
      <dsp:nvSpPr>
        <dsp:cNvPr id="0" name=""/>
        <dsp:cNvSpPr/>
      </dsp:nvSpPr>
      <dsp:spPr>
        <a:xfrm>
          <a:off x="452604" y="3900391"/>
          <a:ext cx="8937842" cy="600267"/>
        </a:xfrm>
        <a:prstGeom prst="rect">
          <a:avLst/>
        </a:prstGeom>
        <a:gradFill flip="none" rotWithShape="0">
          <a:gsLst>
            <a:gs pos="0">
              <a:srgbClr val="A665D8">
                <a:tint val="66000"/>
                <a:satMod val="160000"/>
              </a:srgbClr>
            </a:gs>
            <a:gs pos="50000">
              <a:srgbClr val="A665D8">
                <a:tint val="44500"/>
                <a:satMod val="160000"/>
              </a:srgbClr>
            </a:gs>
            <a:gs pos="100000">
              <a:srgbClr val="A665D8">
                <a:tint val="23500"/>
                <a:satMod val="160000"/>
              </a:srgbClr>
            </a:gs>
          </a:gsLst>
          <a:lin ang="189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6462" tIns="71120" rIns="71120" bIns="71120" numCol="1" spcCol="1270" anchor="ctr" anchorCtr="0">
          <a:noAutofit/>
        </a:bodyPr>
        <a:lstStyle/>
        <a:p>
          <a:pPr marL="0" lvl="0" indent="0" algn="ctr" defTabSz="1244600" rtl="0">
            <a:lnSpc>
              <a:spcPct val="90000"/>
            </a:lnSpc>
            <a:spcBef>
              <a:spcPct val="0"/>
            </a:spcBef>
            <a:spcAft>
              <a:spcPct val="35000"/>
            </a:spcAft>
            <a:buNone/>
          </a:pPr>
          <a:r>
            <a:rPr lang="en-US" sz="2800" kern="1200" dirty="0">
              <a:solidFill>
                <a:schemeClr val="tx1"/>
              </a:solidFill>
            </a:rPr>
            <a:t>in HER2+ BC</a:t>
          </a:r>
          <a:endParaRPr lang="fr-BE" sz="2800" kern="1200" dirty="0">
            <a:solidFill>
              <a:schemeClr val="tx1"/>
            </a:solidFill>
          </a:endParaRPr>
        </a:p>
      </dsp:txBody>
      <dsp:txXfrm>
        <a:off x="452604" y="3900391"/>
        <a:ext cx="8937842" cy="600267"/>
      </dsp:txXfrm>
    </dsp:sp>
    <dsp:sp modelId="{B5CA2CBF-CAF0-4183-B3E4-EF5C39384AA9}">
      <dsp:nvSpPr>
        <dsp:cNvPr id="0" name=""/>
        <dsp:cNvSpPr/>
      </dsp:nvSpPr>
      <dsp:spPr>
        <a:xfrm>
          <a:off x="77437" y="3825358"/>
          <a:ext cx="750333" cy="750333"/>
        </a:xfrm>
        <a:prstGeom prst="ellipse">
          <a:avLst/>
        </a:prstGeom>
        <a:solidFill>
          <a:schemeClr val="lt1">
            <a:hueOff val="0"/>
            <a:satOff val="0"/>
            <a:lumOff val="0"/>
            <a:alphaOff val="0"/>
          </a:schemeClr>
        </a:solidFill>
        <a:ln w="12700" cap="flat" cmpd="sng" algn="ctr">
          <a:solidFill>
            <a:srgbClr val="A665D8"/>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79DC5A-B2B4-4AB1-8082-C0479B9FB217}">
      <dsp:nvSpPr>
        <dsp:cNvPr id="0" name=""/>
        <dsp:cNvSpPr/>
      </dsp:nvSpPr>
      <dsp:spPr>
        <a:xfrm>
          <a:off x="518627" y="208172"/>
          <a:ext cx="3225454" cy="4114100"/>
        </a:xfrm>
        <a:prstGeom prst="round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l="-14000" r="-14000"/>
          </a:stretch>
        </a:blipFill>
        <a:ln>
          <a:noFill/>
        </a:ln>
        <a:effectLst/>
      </dsp:spPr>
      <dsp:style>
        <a:lnRef idx="0">
          <a:scrgbClr r="0" g="0" b="0"/>
        </a:lnRef>
        <a:fillRef idx="1">
          <a:scrgbClr r="0" g="0" b="0"/>
        </a:fillRef>
        <a:effectRef idx="2">
          <a:scrgbClr r="0" g="0" b="0"/>
        </a:effectRef>
        <a:fontRef idx="minor"/>
      </dsp:style>
    </dsp:sp>
    <dsp:sp modelId="{B56F700C-791B-4E16-9BEB-9F385A13BD92}">
      <dsp:nvSpPr>
        <dsp:cNvPr id="0" name=""/>
        <dsp:cNvSpPr/>
      </dsp:nvSpPr>
      <dsp:spPr>
        <a:xfrm>
          <a:off x="647645" y="1689248"/>
          <a:ext cx="2483600" cy="2468460"/>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165100" tIns="165100" rIns="165100" bIns="165100" numCol="1" spcCol="1270" anchor="b" anchorCtr="0">
          <a:noAutofit/>
        </a:bodyPr>
        <a:lstStyle/>
        <a:p>
          <a:pPr marL="0" lvl="0" indent="0" algn="l" defTabSz="2889250">
            <a:lnSpc>
              <a:spcPct val="90000"/>
            </a:lnSpc>
            <a:spcBef>
              <a:spcPct val="0"/>
            </a:spcBef>
            <a:spcAft>
              <a:spcPct val="35000"/>
            </a:spcAft>
            <a:buNone/>
          </a:pPr>
          <a:endParaRPr lang="it-IT" sz="6500" kern="1200" dirty="0"/>
        </a:p>
      </dsp:txBody>
      <dsp:txXfrm>
        <a:off x="647645" y="1689248"/>
        <a:ext cx="2483600" cy="2468460"/>
      </dsp:txXfrm>
    </dsp:sp>
    <dsp:sp modelId="{34C99BA6-704D-4DBB-8EAD-1AE41FA5FC7C}">
      <dsp:nvSpPr>
        <dsp:cNvPr id="0" name=""/>
        <dsp:cNvSpPr/>
      </dsp:nvSpPr>
      <dsp:spPr>
        <a:xfrm>
          <a:off x="3246171" y="2467"/>
          <a:ext cx="995821" cy="995821"/>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34C14211-531D-4F67-A03A-9CC5256EB9E5}">
      <dsp:nvSpPr>
        <dsp:cNvPr id="0" name=""/>
        <dsp:cNvSpPr/>
      </dsp:nvSpPr>
      <dsp:spPr>
        <a:xfrm>
          <a:off x="4241992" y="2467"/>
          <a:ext cx="6212180" cy="9958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280" tIns="40640" rIns="81280" bIns="40640" numCol="1" spcCol="1270" anchor="ctr" anchorCtr="0">
          <a:noAutofit/>
        </a:bodyPr>
        <a:lstStyle/>
        <a:p>
          <a:pPr marL="0" lvl="0" indent="0" algn="l" defTabSz="1422400">
            <a:lnSpc>
              <a:spcPct val="90000"/>
            </a:lnSpc>
            <a:spcBef>
              <a:spcPct val="0"/>
            </a:spcBef>
            <a:spcAft>
              <a:spcPct val="35000"/>
            </a:spcAft>
            <a:buNone/>
          </a:pPr>
          <a:r>
            <a:rPr lang="en-GB" sz="3200" kern="1200" dirty="0"/>
            <a:t>MDP, 24 </a:t>
          </a:r>
          <a:r>
            <a:rPr lang="en-GB" sz="3200" kern="1200" dirty="0" err="1"/>
            <a:t>yrs</a:t>
          </a:r>
          <a:r>
            <a:rPr lang="en-GB" sz="3200" kern="1200" dirty="0"/>
            <a:t> old (pre-menopausal)</a:t>
          </a:r>
          <a:endParaRPr lang="it-IT" sz="3200" kern="1200" dirty="0"/>
        </a:p>
      </dsp:txBody>
      <dsp:txXfrm>
        <a:off x="4241992" y="2467"/>
        <a:ext cx="6212180" cy="995821"/>
      </dsp:txXfrm>
    </dsp:sp>
    <dsp:sp modelId="{C171EC36-BCED-4D92-A0C4-9030602BB12C}">
      <dsp:nvSpPr>
        <dsp:cNvPr id="0" name=""/>
        <dsp:cNvSpPr/>
      </dsp:nvSpPr>
      <dsp:spPr>
        <a:xfrm>
          <a:off x="3246171" y="1177536"/>
          <a:ext cx="995821" cy="995821"/>
        </a:xfrm>
        <a:prstGeom prst="ellipse">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EFCE011A-9654-48D3-8AEE-C96A47A6A374}">
      <dsp:nvSpPr>
        <dsp:cNvPr id="0" name=""/>
        <dsp:cNvSpPr/>
      </dsp:nvSpPr>
      <dsp:spPr>
        <a:xfrm>
          <a:off x="4241992" y="1177536"/>
          <a:ext cx="6212180" cy="9958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280" tIns="40640" rIns="81280" bIns="40640" numCol="1" spcCol="1270" anchor="ctr" anchorCtr="0">
          <a:noAutofit/>
        </a:bodyPr>
        <a:lstStyle/>
        <a:p>
          <a:pPr marL="0" lvl="0" indent="0" algn="l" defTabSz="1422400">
            <a:lnSpc>
              <a:spcPct val="90000"/>
            </a:lnSpc>
            <a:spcBef>
              <a:spcPct val="0"/>
            </a:spcBef>
            <a:spcAft>
              <a:spcPct val="35000"/>
            </a:spcAft>
            <a:buNone/>
          </a:pPr>
          <a:r>
            <a:rPr lang="en-GB" sz="3200" kern="1200" dirty="0"/>
            <a:t>PS ECOG 0, 43 kg, 155 cm</a:t>
          </a:r>
          <a:endParaRPr lang="it-IT" sz="3200" kern="1200" dirty="0"/>
        </a:p>
      </dsp:txBody>
      <dsp:txXfrm>
        <a:off x="4241992" y="1177536"/>
        <a:ext cx="6212180" cy="995821"/>
      </dsp:txXfrm>
    </dsp:sp>
    <dsp:sp modelId="{74007003-0A3B-472A-A886-4F2502FC0911}">
      <dsp:nvSpPr>
        <dsp:cNvPr id="0" name=""/>
        <dsp:cNvSpPr/>
      </dsp:nvSpPr>
      <dsp:spPr>
        <a:xfrm>
          <a:off x="3246171" y="2352605"/>
          <a:ext cx="995821" cy="995821"/>
        </a:xfrm>
        <a:prstGeom prst="ellipse">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AC7A9A90-4D0B-4CD5-95A0-6F0F95A39920}">
      <dsp:nvSpPr>
        <dsp:cNvPr id="0" name=""/>
        <dsp:cNvSpPr/>
      </dsp:nvSpPr>
      <dsp:spPr>
        <a:xfrm>
          <a:off x="4241992" y="2352605"/>
          <a:ext cx="6212180" cy="9958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280" tIns="40640" rIns="81280" bIns="40640" numCol="1" spcCol="1270" anchor="ctr" anchorCtr="0">
          <a:noAutofit/>
        </a:bodyPr>
        <a:lstStyle/>
        <a:p>
          <a:pPr marL="0" lvl="0" indent="0" algn="l" defTabSz="1422400">
            <a:lnSpc>
              <a:spcPct val="90000"/>
            </a:lnSpc>
            <a:spcBef>
              <a:spcPct val="0"/>
            </a:spcBef>
            <a:spcAft>
              <a:spcPct val="35000"/>
            </a:spcAft>
            <a:buNone/>
          </a:pPr>
          <a:r>
            <a:rPr lang="en-GB" sz="3200" kern="1200" dirty="0"/>
            <a:t>Familiarity: aunt (mother-side), aunt (father-side) with breast cancer</a:t>
          </a:r>
          <a:endParaRPr lang="it-IT" sz="3200" kern="1200" dirty="0"/>
        </a:p>
      </dsp:txBody>
      <dsp:txXfrm>
        <a:off x="4241992" y="2352605"/>
        <a:ext cx="6212180" cy="995821"/>
      </dsp:txXfrm>
    </dsp:sp>
    <dsp:sp modelId="{F007B933-65A5-4536-BEDB-2A1B3C9DDECA}">
      <dsp:nvSpPr>
        <dsp:cNvPr id="0" name=""/>
        <dsp:cNvSpPr/>
      </dsp:nvSpPr>
      <dsp:spPr>
        <a:xfrm>
          <a:off x="3246171" y="3527674"/>
          <a:ext cx="995821" cy="995821"/>
        </a:xfrm>
        <a:prstGeom prst="ellipse">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78756549-BAF9-4FB9-ABAC-3AB65E476340}">
      <dsp:nvSpPr>
        <dsp:cNvPr id="0" name=""/>
        <dsp:cNvSpPr/>
      </dsp:nvSpPr>
      <dsp:spPr>
        <a:xfrm>
          <a:off x="4241992" y="3527674"/>
          <a:ext cx="6212180" cy="9958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280" tIns="40640" rIns="81280" bIns="40640" numCol="1" spcCol="1270" anchor="ctr" anchorCtr="0">
          <a:noAutofit/>
        </a:bodyPr>
        <a:lstStyle/>
        <a:p>
          <a:pPr marL="0" lvl="0" indent="0" algn="l" defTabSz="1422400">
            <a:lnSpc>
              <a:spcPct val="90000"/>
            </a:lnSpc>
            <a:spcBef>
              <a:spcPct val="0"/>
            </a:spcBef>
            <a:spcAft>
              <a:spcPct val="35000"/>
            </a:spcAft>
            <a:buNone/>
          </a:pPr>
          <a:r>
            <a:rPr lang="en-GB" sz="3200" kern="1200" dirty="0"/>
            <a:t>Former smoker, no comorbidities; previous fibroadenoma of left breast</a:t>
          </a:r>
          <a:endParaRPr lang="it-IT" sz="3200" kern="1200" dirty="0"/>
        </a:p>
      </dsp:txBody>
      <dsp:txXfrm>
        <a:off x="4241992" y="3527674"/>
        <a:ext cx="6212180" cy="99582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ADD53E-7055-434E-95BC-398978371477}">
      <dsp:nvSpPr>
        <dsp:cNvPr id="0" name=""/>
        <dsp:cNvSpPr/>
      </dsp:nvSpPr>
      <dsp:spPr>
        <a:xfrm>
          <a:off x="0" y="1357788"/>
          <a:ext cx="11851688" cy="1810385"/>
        </a:xfrm>
        <a:prstGeom prst="notchedRightArrow">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2E4D046-2493-4E1A-817E-4559CD03E7C6}">
      <dsp:nvSpPr>
        <dsp:cNvPr id="0" name=""/>
        <dsp:cNvSpPr/>
      </dsp:nvSpPr>
      <dsp:spPr>
        <a:xfrm>
          <a:off x="911" y="0"/>
          <a:ext cx="1460917" cy="18103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0">
          <a:noAutofit/>
        </a:bodyPr>
        <a:lstStyle/>
        <a:p>
          <a:pPr marL="0" lvl="0" indent="0" algn="ctr" defTabSz="533400">
            <a:lnSpc>
              <a:spcPct val="90000"/>
            </a:lnSpc>
            <a:spcBef>
              <a:spcPct val="0"/>
            </a:spcBef>
            <a:spcAft>
              <a:spcPct val="35000"/>
            </a:spcAft>
            <a:buNone/>
          </a:pPr>
          <a:r>
            <a:rPr lang="en-GB" sz="1200" kern="1200" dirty="0"/>
            <a:t>March 2022</a:t>
          </a:r>
          <a:br>
            <a:rPr lang="en-GB" sz="1200" kern="1200" dirty="0"/>
          </a:br>
          <a:r>
            <a:rPr lang="en-GB" sz="1200" kern="1200" dirty="0"/>
            <a:t>Self examination of left breast: lump detected</a:t>
          </a:r>
          <a:endParaRPr lang="it-IT" sz="1200" kern="1200" dirty="0"/>
        </a:p>
      </dsp:txBody>
      <dsp:txXfrm>
        <a:off x="911" y="0"/>
        <a:ext cx="1460917" cy="1810385"/>
      </dsp:txXfrm>
    </dsp:sp>
    <dsp:sp modelId="{B1FF2D1E-4895-4A8A-B70C-C999BB3A7FFD}">
      <dsp:nvSpPr>
        <dsp:cNvPr id="0" name=""/>
        <dsp:cNvSpPr/>
      </dsp:nvSpPr>
      <dsp:spPr>
        <a:xfrm>
          <a:off x="505071" y="2036683"/>
          <a:ext cx="452596" cy="452596"/>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F1D74F-835F-4BFD-801E-1B332E958203}">
      <dsp:nvSpPr>
        <dsp:cNvPr id="0" name=""/>
        <dsp:cNvSpPr/>
      </dsp:nvSpPr>
      <dsp:spPr>
        <a:xfrm>
          <a:off x="1534874" y="2715577"/>
          <a:ext cx="1460917" cy="18103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en-GB" sz="1200" kern="1200" dirty="0"/>
            <a:t>01.03.22 Mammography + ultrasonography: lump of 13 mm  </a:t>
          </a:r>
          <a:endParaRPr lang="it-IT" sz="1200" kern="1200" dirty="0"/>
        </a:p>
      </dsp:txBody>
      <dsp:txXfrm>
        <a:off x="1534874" y="2715577"/>
        <a:ext cx="1460917" cy="1810385"/>
      </dsp:txXfrm>
    </dsp:sp>
    <dsp:sp modelId="{31B0051E-4D96-444D-8B5B-467819197D5F}">
      <dsp:nvSpPr>
        <dsp:cNvPr id="0" name=""/>
        <dsp:cNvSpPr/>
      </dsp:nvSpPr>
      <dsp:spPr>
        <a:xfrm>
          <a:off x="2039035" y="2036683"/>
          <a:ext cx="452596" cy="452596"/>
        </a:xfrm>
        <a:prstGeom prst="ellipse">
          <a:avLst/>
        </a:prstGeom>
        <a:solidFill>
          <a:schemeClr val="accent4">
            <a:hueOff val="1633482"/>
            <a:satOff val="-6796"/>
            <a:lumOff val="160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749F722-E282-4286-8F10-15CBB0DBD69D}">
      <dsp:nvSpPr>
        <dsp:cNvPr id="0" name=""/>
        <dsp:cNvSpPr/>
      </dsp:nvSpPr>
      <dsp:spPr>
        <a:xfrm>
          <a:off x="3068837" y="0"/>
          <a:ext cx="1460917" cy="18103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0">
          <a:noAutofit/>
        </a:bodyPr>
        <a:lstStyle/>
        <a:p>
          <a:pPr marL="0" lvl="0" indent="0" algn="ctr" defTabSz="533400">
            <a:lnSpc>
              <a:spcPct val="90000"/>
            </a:lnSpc>
            <a:spcBef>
              <a:spcPct val="0"/>
            </a:spcBef>
            <a:spcAft>
              <a:spcPct val="35000"/>
            </a:spcAft>
            <a:buNone/>
          </a:pPr>
          <a:r>
            <a:rPr lang="en-GB" sz="1200" kern="1200" dirty="0"/>
            <a:t>21.03.22 Core biopsy of left breast: </a:t>
          </a:r>
          <a:br>
            <a:rPr lang="en-GB" sz="1200" kern="1200" dirty="0"/>
          </a:br>
          <a:r>
            <a:rPr lang="en-GB" sz="1200" kern="1200" dirty="0"/>
            <a:t>ductal infiltrating carcinoma, multifocal, ER: 70%; </a:t>
          </a:r>
          <a:r>
            <a:rPr lang="en-GB" sz="1200" kern="1200" dirty="0" err="1"/>
            <a:t>PgR</a:t>
          </a:r>
          <a:r>
            <a:rPr lang="en-GB" sz="1200" kern="1200" dirty="0"/>
            <a:t>: 40%; Ki67:30%; HER2+: 3+</a:t>
          </a:r>
          <a:endParaRPr lang="it-IT" sz="1200" kern="1200" dirty="0"/>
        </a:p>
      </dsp:txBody>
      <dsp:txXfrm>
        <a:off x="3068837" y="0"/>
        <a:ext cx="1460917" cy="1810385"/>
      </dsp:txXfrm>
    </dsp:sp>
    <dsp:sp modelId="{2500DAF9-511B-48DB-B42C-67C12706D601}">
      <dsp:nvSpPr>
        <dsp:cNvPr id="0" name=""/>
        <dsp:cNvSpPr/>
      </dsp:nvSpPr>
      <dsp:spPr>
        <a:xfrm>
          <a:off x="3572998" y="2036683"/>
          <a:ext cx="452596" cy="452596"/>
        </a:xfrm>
        <a:prstGeom prst="ellipse">
          <a:avLst/>
        </a:prstGeom>
        <a:solidFill>
          <a:schemeClr val="accent4">
            <a:hueOff val="3266964"/>
            <a:satOff val="-13592"/>
            <a:lumOff val="32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1ABFF7-BC06-4D01-B829-22128EB32BF1}">
      <dsp:nvSpPr>
        <dsp:cNvPr id="0" name=""/>
        <dsp:cNvSpPr/>
      </dsp:nvSpPr>
      <dsp:spPr>
        <a:xfrm>
          <a:off x="4602800" y="2715577"/>
          <a:ext cx="1460917" cy="18103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en-GB" sz="1200" kern="1200" dirty="0"/>
            <a:t>26.03.22: CT scan: </a:t>
          </a:r>
          <a:br>
            <a:rPr lang="en-GB" sz="1200" kern="1200" dirty="0"/>
          </a:br>
          <a:r>
            <a:rPr lang="en-GB" sz="1200" kern="1200" dirty="0"/>
            <a:t>bilateral lung lesions; nodes in the left axilla (30 mm); multiple hepatic lesions (max 20 mm) </a:t>
          </a:r>
          <a:endParaRPr lang="it-IT" sz="1200" kern="1200" dirty="0"/>
        </a:p>
      </dsp:txBody>
      <dsp:txXfrm>
        <a:off x="4602800" y="2715577"/>
        <a:ext cx="1460917" cy="1810385"/>
      </dsp:txXfrm>
    </dsp:sp>
    <dsp:sp modelId="{76089455-36D1-4CFC-A7F4-5FAF008D629B}">
      <dsp:nvSpPr>
        <dsp:cNvPr id="0" name=""/>
        <dsp:cNvSpPr/>
      </dsp:nvSpPr>
      <dsp:spPr>
        <a:xfrm>
          <a:off x="5106961" y="2036683"/>
          <a:ext cx="452596" cy="452596"/>
        </a:xfrm>
        <a:prstGeom prst="ellipse">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E3CFDB-BEBC-43FE-AF6E-2D145BFE7D48}">
      <dsp:nvSpPr>
        <dsp:cNvPr id="0" name=""/>
        <dsp:cNvSpPr/>
      </dsp:nvSpPr>
      <dsp:spPr>
        <a:xfrm>
          <a:off x="6136764" y="0"/>
          <a:ext cx="1460917" cy="18103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0">
          <a:noAutofit/>
        </a:bodyPr>
        <a:lstStyle/>
        <a:p>
          <a:pPr marL="0" lvl="0" indent="0" algn="ctr" defTabSz="533400">
            <a:lnSpc>
              <a:spcPct val="90000"/>
            </a:lnSpc>
            <a:spcBef>
              <a:spcPct val="0"/>
            </a:spcBef>
            <a:spcAft>
              <a:spcPct val="35000"/>
            </a:spcAft>
            <a:buNone/>
          </a:pPr>
          <a:r>
            <a:rPr lang="en-GB" sz="1200" kern="1200" dirty="0"/>
            <a:t>29.03.22 breast MRI:</a:t>
          </a:r>
          <a:br>
            <a:rPr lang="en-GB" sz="1200" kern="1200" dirty="0"/>
          </a:br>
          <a:r>
            <a:rPr lang="en-GB" sz="1200" kern="1200" dirty="0"/>
            <a:t> Left breast: 20 and 15 mm with many foci; </a:t>
          </a:r>
          <a:br>
            <a:rPr lang="en-GB" sz="1200" kern="1200" dirty="0"/>
          </a:br>
          <a:r>
            <a:rPr lang="en-GB" sz="1200" kern="1200" dirty="0"/>
            <a:t>left axilla: multiple nodes of 33 mm and 25 mm</a:t>
          </a:r>
          <a:endParaRPr lang="it-IT" sz="1200" kern="1200" dirty="0"/>
        </a:p>
      </dsp:txBody>
      <dsp:txXfrm>
        <a:off x="6136764" y="0"/>
        <a:ext cx="1460917" cy="1810385"/>
      </dsp:txXfrm>
    </dsp:sp>
    <dsp:sp modelId="{B9384997-9AB5-475C-8D87-7315D2898BE3}">
      <dsp:nvSpPr>
        <dsp:cNvPr id="0" name=""/>
        <dsp:cNvSpPr/>
      </dsp:nvSpPr>
      <dsp:spPr>
        <a:xfrm>
          <a:off x="6640924" y="2036683"/>
          <a:ext cx="452596" cy="452596"/>
        </a:xfrm>
        <a:prstGeom prst="ellipse">
          <a:avLst/>
        </a:prstGeom>
        <a:solidFill>
          <a:schemeClr val="accent4">
            <a:hueOff val="6533927"/>
            <a:satOff val="-27185"/>
            <a:lumOff val="64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F0DD69-A6F2-4824-8314-D44663038F28}">
      <dsp:nvSpPr>
        <dsp:cNvPr id="0" name=""/>
        <dsp:cNvSpPr/>
      </dsp:nvSpPr>
      <dsp:spPr>
        <a:xfrm>
          <a:off x="7670727" y="2715577"/>
          <a:ext cx="1460917" cy="18103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en-GB" sz="1200" kern="1200" dirty="0"/>
            <a:t>31.03.22 PET FDG: </a:t>
          </a:r>
          <a:br>
            <a:rPr lang="en-GB" sz="1200" kern="1200" dirty="0"/>
          </a:br>
          <a:r>
            <a:rPr lang="en-GB" sz="1200" kern="1200" dirty="0"/>
            <a:t>uptake in left breast, left axilla, internal mammary nodes, liver lesions</a:t>
          </a:r>
          <a:endParaRPr lang="it-IT" sz="1200" kern="1200" dirty="0"/>
        </a:p>
      </dsp:txBody>
      <dsp:txXfrm>
        <a:off x="7670727" y="2715577"/>
        <a:ext cx="1460917" cy="1810385"/>
      </dsp:txXfrm>
    </dsp:sp>
    <dsp:sp modelId="{4DB2057A-B841-4366-A79E-C5BBD2ADBF8C}">
      <dsp:nvSpPr>
        <dsp:cNvPr id="0" name=""/>
        <dsp:cNvSpPr/>
      </dsp:nvSpPr>
      <dsp:spPr>
        <a:xfrm>
          <a:off x="8174887" y="2036683"/>
          <a:ext cx="452596" cy="452596"/>
        </a:xfrm>
        <a:prstGeom prst="ellipse">
          <a:avLst/>
        </a:prstGeom>
        <a:solidFill>
          <a:schemeClr val="accent4">
            <a:hueOff val="8167408"/>
            <a:satOff val="-33981"/>
            <a:lumOff val="80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FF0BFE-C0F0-4C04-BE88-11277A2918D7}">
      <dsp:nvSpPr>
        <dsp:cNvPr id="0" name=""/>
        <dsp:cNvSpPr/>
      </dsp:nvSpPr>
      <dsp:spPr>
        <a:xfrm>
          <a:off x="9204690" y="0"/>
          <a:ext cx="1460917" cy="18103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0">
          <a:noAutofit/>
        </a:bodyPr>
        <a:lstStyle/>
        <a:p>
          <a:pPr marL="0" lvl="0" indent="0" algn="ctr" defTabSz="533400">
            <a:lnSpc>
              <a:spcPct val="90000"/>
            </a:lnSpc>
            <a:spcBef>
              <a:spcPct val="0"/>
            </a:spcBef>
            <a:spcAft>
              <a:spcPct val="35000"/>
            </a:spcAft>
            <a:buNone/>
          </a:pPr>
          <a:r>
            <a:rPr lang="en-GB" sz="1200" kern="1200" dirty="0"/>
            <a:t>Genetic counselling: </a:t>
          </a:r>
          <a:br>
            <a:rPr lang="en-GB" sz="1200" kern="1200" dirty="0"/>
          </a:br>
          <a:r>
            <a:rPr lang="en-GB" sz="1200" i="1" kern="1200" dirty="0"/>
            <a:t>BRCA1-2</a:t>
          </a:r>
          <a:r>
            <a:rPr lang="en-GB" sz="1200" kern="1200" dirty="0"/>
            <a:t> WT, </a:t>
          </a:r>
          <a:r>
            <a:rPr lang="en-GB" sz="1200" i="1" kern="1200" dirty="0"/>
            <a:t>TP53</a:t>
          </a:r>
          <a:r>
            <a:rPr lang="en-GB" sz="1200" kern="1200" dirty="0"/>
            <a:t> WT, </a:t>
          </a:r>
          <a:r>
            <a:rPr lang="en-GB" sz="1200" i="1" kern="1200" dirty="0"/>
            <a:t>PALB2</a:t>
          </a:r>
          <a:r>
            <a:rPr lang="en-GB" sz="1200" kern="1200" dirty="0"/>
            <a:t> WT</a:t>
          </a:r>
          <a:endParaRPr lang="it-IT" sz="1200" kern="1200" dirty="0"/>
        </a:p>
      </dsp:txBody>
      <dsp:txXfrm>
        <a:off x="9204690" y="0"/>
        <a:ext cx="1460917" cy="1810385"/>
      </dsp:txXfrm>
    </dsp:sp>
    <dsp:sp modelId="{681E1787-BA34-4E94-83C3-4D901EB8DBCA}">
      <dsp:nvSpPr>
        <dsp:cNvPr id="0" name=""/>
        <dsp:cNvSpPr/>
      </dsp:nvSpPr>
      <dsp:spPr>
        <a:xfrm>
          <a:off x="9708850" y="2036683"/>
          <a:ext cx="452596" cy="452596"/>
        </a:xfrm>
        <a:prstGeom prst="ellipse">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FD524F-D920-45E4-BCB5-FE759CAA92B2}">
      <dsp:nvSpPr>
        <dsp:cNvPr id="0" name=""/>
        <dsp:cNvSpPr/>
      </dsp:nvSpPr>
      <dsp:spPr>
        <a:xfrm>
          <a:off x="0" y="11850"/>
          <a:ext cx="10972800" cy="2757599"/>
        </a:xfrm>
        <a:prstGeom prst="rightArrow">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BE2C10-924B-44F6-83E4-AA114BEDFEE4}">
      <dsp:nvSpPr>
        <dsp:cNvPr id="0" name=""/>
        <dsp:cNvSpPr/>
      </dsp:nvSpPr>
      <dsp:spPr>
        <a:xfrm>
          <a:off x="8659415" y="701250"/>
          <a:ext cx="1618059" cy="1378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84480" rIns="0" bIns="284480" numCol="1" spcCol="1270" anchor="ctr" anchorCtr="0">
          <a:noAutofit/>
        </a:bodyPr>
        <a:lstStyle/>
        <a:p>
          <a:pPr marL="0" lvl="0" indent="0" algn="ctr" defTabSz="1244600">
            <a:lnSpc>
              <a:spcPct val="90000"/>
            </a:lnSpc>
            <a:spcBef>
              <a:spcPct val="0"/>
            </a:spcBef>
            <a:spcAft>
              <a:spcPct val="35000"/>
            </a:spcAft>
            <a:buNone/>
          </a:pPr>
          <a:r>
            <a:rPr lang="en-GB" sz="2800" kern="1200" dirty="0"/>
            <a:t>02.08.22 </a:t>
          </a:r>
          <a:br>
            <a:rPr lang="en-GB" sz="2800" kern="1200" dirty="0"/>
          </a:br>
          <a:r>
            <a:rPr lang="en-GB" sz="2800" kern="1200" dirty="0"/>
            <a:t>C5</a:t>
          </a:r>
          <a:endParaRPr lang="it-IT" sz="2800" kern="1200" dirty="0"/>
        </a:p>
      </dsp:txBody>
      <dsp:txXfrm>
        <a:off x="8659415" y="701250"/>
        <a:ext cx="1618059" cy="1378799"/>
      </dsp:txXfrm>
    </dsp:sp>
    <dsp:sp modelId="{D7A17469-A0C2-4F8D-ADFC-C14DED739BD5}">
      <dsp:nvSpPr>
        <dsp:cNvPr id="0" name=""/>
        <dsp:cNvSpPr/>
      </dsp:nvSpPr>
      <dsp:spPr>
        <a:xfrm>
          <a:off x="6717744" y="701250"/>
          <a:ext cx="1618059" cy="1378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84480" rIns="0" bIns="284480" numCol="1" spcCol="1270" anchor="ctr" anchorCtr="0">
          <a:noAutofit/>
        </a:bodyPr>
        <a:lstStyle/>
        <a:p>
          <a:pPr marL="0" lvl="0" indent="0" algn="ctr" defTabSz="1244600">
            <a:lnSpc>
              <a:spcPct val="90000"/>
            </a:lnSpc>
            <a:spcBef>
              <a:spcPct val="0"/>
            </a:spcBef>
            <a:spcAft>
              <a:spcPct val="35000"/>
            </a:spcAft>
            <a:buNone/>
          </a:pPr>
          <a:r>
            <a:rPr lang="en-GB" sz="2800" kern="1200" dirty="0"/>
            <a:t>12.07.22 </a:t>
          </a:r>
          <a:br>
            <a:rPr lang="en-GB" sz="2800" kern="1200" dirty="0"/>
          </a:br>
          <a:r>
            <a:rPr lang="en-GB" sz="2800" kern="1200" dirty="0"/>
            <a:t>C4</a:t>
          </a:r>
          <a:endParaRPr lang="it-IT" sz="2800" kern="1200" dirty="0"/>
        </a:p>
      </dsp:txBody>
      <dsp:txXfrm>
        <a:off x="6717744" y="701250"/>
        <a:ext cx="1618059" cy="1378799"/>
      </dsp:txXfrm>
    </dsp:sp>
    <dsp:sp modelId="{15F396EF-B2CA-4E93-95A6-A15F8D677A30}">
      <dsp:nvSpPr>
        <dsp:cNvPr id="0" name=""/>
        <dsp:cNvSpPr/>
      </dsp:nvSpPr>
      <dsp:spPr>
        <a:xfrm>
          <a:off x="4776073" y="701250"/>
          <a:ext cx="1618059" cy="1378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84480" rIns="0" bIns="284480" numCol="1" spcCol="1270" anchor="ctr" anchorCtr="0">
          <a:noAutofit/>
        </a:bodyPr>
        <a:lstStyle/>
        <a:p>
          <a:pPr marL="0" lvl="0" indent="0" algn="ctr" defTabSz="1244600">
            <a:lnSpc>
              <a:spcPct val="90000"/>
            </a:lnSpc>
            <a:spcBef>
              <a:spcPct val="0"/>
            </a:spcBef>
            <a:spcAft>
              <a:spcPct val="35000"/>
            </a:spcAft>
            <a:buNone/>
          </a:pPr>
          <a:r>
            <a:rPr lang="en-GB" sz="2800" kern="1200" dirty="0"/>
            <a:t>21.06.22 </a:t>
          </a:r>
          <a:br>
            <a:rPr lang="en-GB" sz="2800" kern="1200" dirty="0"/>
          </a:br>
          <a:r>
            <a:rPr lang="en-GB" sz="2800" kern="1200" dirty="0"/>
            <a:t>C3</a:t>
          </a:r>
          <a:endParaRPr lang="it-IT" sz="2800" kern="1200" dirty="0"/>
        </a:p>
      </dsp:txBody>
      <dsp:txXfrm>
        <a:off x="4776073" y="701250"/>
        <a:ext cx="1618059" cy="1378799"/>
      </dsp:txXfrm>
    </dsp:sp>
    <dsp:sp modelId="{19BFDBD6-0B71-47B8-BFA4-77675AD9353D}">
      <dsp:nvSpPr>
        <dsp:cNvPr id="0" name=""/>
        <dsp:cNvSpPr/>
      </dsp:nvSpPr>
      <dsp:spPr>
        <a:xfrm>
          <a:off x="2834401" y="701250"/>
          <a:ext cx="1618059" cy="1378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84480" rIns="0" bIns="284480" numCol="1" spcCol="1270" anchor="ctr" anchorCtr="0">
          <a:noAutofit/>
        </a:bodyPr>
        <a:lstStyle/>
        <a:p>
          <a:pPr marL="0" lvl="0" indent="0" algn="ctr" defTabSz="1244600">
            <a:lnSpc>
              <a:spcPct val="90000"/>
            </a:lnSpc>
            <a:spcBef>
              <a:spcPct val="0"/>
            </a:spcBef>
            <a:spcAft>
              <a:spcPct val="35000"/>
            </a:spcAft>
            <a:buNone/>
          </a:pPr>
          <a:r>
            <a:rPr lang="en-GB" sz="2800" kern="1200" dirty="0"/>
            <a:t>31.05.22 </a:t>
          </a:r>
          <a:br>
            <a:rPr lang="en-GB" sz="2800" kern="1200" dirty="0"/>
          </a:br>
          <a:r>
            <a:rPr lang="en-GB" sz="2800" kern="1200" dirty="0"/>
            <a:t>C2</a:t>
          </a:r>
          <a:endParaRPr lang="it-IT" sz="2800" kern="1200" dirty="0"/>
        </a:p>
      </dsp:txBody>
      <dsp:txXfrm>
        <a:off x="2834401" y="701250"/>
        <a:ext cx="1618059" cy="1378799"/>
      </dsp:txXfrm>
    </dsp:sp>
    <dsp:sp modelId="{17D84480-5E4D-45B0-8644-63F74AFBE9B0}">
      <dsp:nvSpPr>
        <dsp:cNvPr id="0" name=""/>
        <dsp:cNvSpPr/>
      </dsp:nvSpPr>
      <dsp:spPr>
        <a:xfrm>
          <a:off x="892730" y="701250"/>
          <a:ext cx="1618059" cy="1378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84480" rIns="0" bIns="284480" numCol="1" spcCol="1270" anchor="ctr" anchorCtr="0">
          <a:noAutofit/>
        </a:bodyPr>
        <a:lstStyle/>
        <a:p>
          <a:pPr marL="0" lvl="0" indent="0" algn="ctr" defTabSz="1244600">
            <a:lnSpc>
              <a:spcPct val="90000"/>
            </a:lnSpc>
            <a:spcBef>
              <a:spcPct val="0"/>
            </a:spcBef>
            <a:spcAft>
              <a:spcPct val="35000"/>
            </a:spcAft>
            <a:buNone/>
          </a:pPr>
          <a:r>
            <a:rPr lang="it-IT" sz="2800" kern="1200" dirty="0"/>
            <a:t>10.05.22 </a:t>
          </a:r>
          <a:br>
            <a:rPr lang="it-IT" sz="2800" kern="1200" dirty="0"/>
          </a:br>
          <a:r>
            <a:rPr lang="it-IT" sz="2800" kern="1200" dirty="0"/>
            <a:t>C1</a:t>
          </a:r>
        </a:p>
      </dsp:txBody>
      <dsp:txXfrm>
        <a:off x="892730" y="701250"/>
        <a:ext cx="1618059" cy="1378799"/>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AccentedPicture">
  <dgm:title val=""/>
  <dgm:desc val=""/>
  <dgm:catLst>
    <dgm:cat type="picture" pri="1000"/>
    <dgm:cat type="pictureconvert" pri="1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varLst>
    <dgm:alg type="composite"/>
    <dgm:shape xmlns:r="http://schemas.openxmlformats.org/officeDocument/2006/relationships" r:blip="">
      <dgm:adjLst/>
    </dgm:shape>
    <dgm:choose name="Name1">
      <dgm:if name="Name2" axis="ch" ptType="node" func="cnt" op="lte" val="1">
        <dgm:constrLst>
          <dgm:constr type="h" for="ch" forName="picture_1" refType="h"/>
          <dgm:constr type="w" for="ch" forName="picture_1" refType="h" refFor="ch" refForName="picture_1" op="equ" fact="0.784"/>
          <dgm:constr type="l" for="ch" forName="picture_1"/>
          <dgm:constr type="t" for="ch" forName="picture_1"/>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
        </dgm:constrLst>
      </dgm:if>
      <dgm:if name="Name3" axis="ch" ptType="node" func="cnt" op="lte" val="5">
        <dgm:choose name="Name4">
          <dgm:if name="Name5"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6">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if>
      <dgm:else name="Name7">
        <dgm:choose name="Name8">
          <dgm:if name="Name9"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10">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else>
    </dgm:choose>
    <dgm:forEach name="Name11" axis="ch" ptType="sibTrans" hideLastTrans="0" cnt="1">
      <dgm:layoutNode name="picture_1" styleLbl="bgImgPlace1">
        <dgm:alg type="sp"/>
        <dgm:shape xmlns:r="http://schemas.openxmlformats.org/officeDocument/2006/relationships" type="roundRect" r:blip="" blipPhldr="1">
          <dgm:adjLst/>
        </dgm:shape>
        <dgm:presOf axis="self"/>
      </dgm:layoutNode>
    </dgm:forEach>
    <dgm:forEach name="Name12" axis="ch" ptType="node" cnt="1">
      <dgm:layoutNode name="text_1" styleLbl="node1">
        <dgm:varLst>
          <dgm:bulletEnabled val="1"/>
        </dgm:varLst>
        <dgm:choose name="Name13">
          <dgm:if name="Name14" func="var" arg="dir" op="equ" val="norm">
            <dgm:alg type="tx">
              <dgm:param type="txAnchorVert" val="b"/>
              <dgm:param type="parTxLTRAlign" val="l"/>
              <dgm:param type="shpTxLTRAlignCh" val="l"/>
              <dgm:param type="parTxRTLAlign" val="l"/>
              <dgm:param type="shpTxRTLAlignCh" val="l"/>
            </dgm:alg>
          </dgm:if>
          <dgm:else name="Name15">
            <dgm:alg type="tx">
              <dgm:param type="txAnchorVert" val="b"/>
              <dgm:param type="parTxLTRAlign" val="r"/>
              <dgm:param type="shpTxLTRAlignCh" val="r"/>
              <dgm:param type="parTxRTLAlign" val="r"/>
              <dgm:param type="shpTxRTLAlignCh" val="r"/>
            </dgm:alg>
          </dgm:else>
        </dgm:choose>
        <dgm:shape xmlns:r="http://schemas.openxmlformats.org/officeDocument/2006/relationships" type="rect" r:blip="" hideGeom="1">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choose name="Name16">
      <dgm:if name="Name17" axis="ch" ptType="node" func="cnt" op="gte" val="2">
        <dgm:layoutNode name="linV">
          <dgm:choose name="Name18">
            <dgm:if name="Name19" func="var" arg="dir" op="equ" val="norm">
              <dgm:alg type="lin">
                <dgm:param type="linDir" val="fromT"/>
                <dgm:param type="vertAlign" val="t"/>
                <dgm:param type="fallback" val="1D"/>
                <dgm:param type="horzAlign" val="l"/>
                <dgm:param type="nodeHorzAlign" val="l"/>
              </dgm:alg>
            </dgm:if>
            <dgm:else name="Name20">
              <dgm:alg type="lin">
                <dgm:param type="linDir" val="fromT"/>
                <dgm:param type="vertAlign" val="t"/>
                <dgm:param type="fallback" val="1D"/>
                <dgm:param type="horzAlign" val="r"/>
                <dgm:param type="nodeHorzAlign" val="r"/>
              </dgm:alg>
            </dgm:else>
          </dgm:choose>
          <dgm:shape xmlns:r="http://schemas.openxmlformats.org/officeDocument/2006/relationships" r:blip="">
            <dgm:adjLst/>
          </dgm:shape>
          <dgm:constrLst>
            <dgm:constr type="w" for="ch" forName="spaceV" val="1"/>
            <dgm:constr type="w" for="ch" forName="pair" refType="w" op="equ"/>
            <dgm:constr type="w" for="des" forName="desText" op="equ"/>
            <dgm:constr type="primFontSz" for="des" forName="desText" op="equ" val="65"/>
          </dgm:constrLst>
          <dgm:forEach name="Name21" axis="ch" ptType="node" st="2">
            <dgm:layoutNode name="pair">
              <dgm:alg type="composite"/>
              <dgm:shape xmlns:r="http://schemas.openxmlformats.org/officeDocument/2006/relationships" r:blip="">
                <dgm:adjLst/>
              </dgm:shape>
              <dgm:choose name="Name22">
                <dgm:if name="Name23" func="var" arg="dir" op="equ" val="norm">
                  <dgm:constrLst>
                    <dgm:constr type="userC"/>
                    <dgm:constr type="l" for="ch" forName="spaceH"/>
                    <dgm:constr type="r"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l" for="ch" forName="desTextWrapper" refType="r" refFor="ch" refForName="desPictures"/>
                    <dgm:constr type="ctrY" for="ch" forName="desTextWrapper" refType="w" fact="0.5"/>
                    <dgm:constr type="h" for="ch" forName="desTextWrapper" refType="h"/>
                    <dgm:constr type="h" for="des" forName="desText" refType="h"/>
                  </dgm:constrLst>
                </dgm:if>
                <dgm:else name="Name24">
                  <dgm:constrLst>
                    <dgm:constr type="userC"/>
                    <dgm:constr type="r" for="ch" forName="spaceH" refType="w"/>
                    <dgm:constr type="l"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r" for="ch" forName="desTextWrapper" refType="l" refFor="ch" refForName="desPictures"/>
                    <dgm:constr type="ctrY" for="ch" forName="desTextWrapper" refType="w" fact="0.5"/>
                    <dgm:constr type="h" for="ch" forName="desTextWrapper" refType="h"/>
                    <dgm:constr type="h" for="des" forName="desText" refType="h"/>
                  </dgm:constrLst>
                </dgm:else>
              </dgm:choose>
              <dgm:layoutNode name="spaceH">
                <dgm:alg type="sp"/>
                <dgm:shape xmlns:r="http://schemas.openxmlformats.org/officeDocument/2006/relationships" type="rect" r:blip="" hideGeom="1">
                  <dgm:adjLst/>
                </dgm:shape>
                <dgm:presOf/>
              </dgm:layoutNode>
              <dgm:layoutNode name="desPictures" styleLbl="alignImgPlace1">
                <dgm:alg type="sp"/>
                <dgm:shape xmlns:r="http://schemas.openxmlformats.org/officeDocument/2006/relationships" type="ellipse" r:blip="" blipPhldr="1">
                  <dgm:adjLst/>
                </dgm:shape>
                <dgm:presOf/>
              </dgm:layoutNode>
              <dgm:layoutNode name="desTextWrapper">
                <dgm:choose name="Name25">
                  <dgm:if name="Name26" func="var" arg="dir" op="equ" val="norm">
                    <dgm:alg type="lin">
                      <dgm:param type="horzAlign" val="l"/>
                    </dgm:alg>
                  </dgm:if>
                  <dgm:else name="Name27">
                    <dgm:alg type="lin">
                      <dgm:param type="horzAlign" val="r"/>
                    </dgm:alg>
                  </dgm:else>
                </dgm:choose>
                <dgm:layoutNode name="desText" styleLbl="revTx">
                  <dgm:varLst>
                    <dgm:bulletEnabled val="1"/>
                  </dgm:varLst>
                  <dgm:choose name="Name28">
                    <dgm:if name="Name29" func="var" arg="dir" op="equ" val="norm">
                      <dgm:alg type="tx">
                        <dgm:param type="parTxLTRAlign" val="l"/>
                        <dgm:param type="shpTxLTRAlignCh" val="l"/>
                        <dgm:param type="parTxRTLAlign" val="r"/>
                        <dgm:param type="shpTxRTLAlignCh" val="r"/>
                      </dgm:alg>
                    </dgm:if>
                    <dgm:else name="Name30">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2"/>
                    <dgm:constr type="rMarg" refType="primFontSz" fact="0.2"/>
                    <dgm:constr type="tMarg" refType="primFontSz" fact="0.1"/>
                    <dgm:constr type="bMarg" refType="primFontSz" fact="0.1"/>
                  </dgm:constrLst>
                  <dgm:ruleLst>
                    <dgm:rule type="w" val="NaN" fact="1" max="NaN"/>
                    <dgm:rule type="primFontSz" val="5" fact="NaN" max="NaN"/>
                  </dgm:ruleLst>
                </dgm:layoutNode>
              </dgm:layoutNode>
            </dgm:layoutNode>
            <dgm:forEach name="Name31" axis="followSib" ptType="sibTrans" cnt="1">
              <dgm:layoutNode name="spaceV">
                <dgm:alg type="sp"/>
                <dgm:shape xmlns:r="http://schemas.openxmlformats.org/officeDocument/2006/relationships" r:blip="">
                  <dgm:adjLst/>
                </dgm:shape>
                <dgm:presOf/>
              </dgm:layoutNode>
            </dgm:forEach>
          </dgm:forEach>
        </dgm:layoutNode>
      </dgm:if>
      <dgm:else name="Name32"/>
    </dgm:choose>
    <dgm:layoutNode name="maxNode">
      <dgm:alg type="lin"/>
      <dgm:shape xmlns:r="http://schemas.openxmlformats.org/officeDocument/2006/relationships" r:blip="">
        <dgm:adjLst/>
      </dgm:shape>
      <dgm:presOf/>
      <dgm:constrLst>
        <dgm:constr type="w" for="ch"/>
        <dgm:constr type="h" for="ch"/>
      </dgm:constrLst>
      <dgm:layoutNode name="Name33">
        <dgm:alg type="sp"/>
        <dgm:shape xmlns:r="http://schemas.openxmlformats.org/officeDocument/2006/relationships" r:blip="">
          <dgm:adjLst/>
        </dgm:shape>
        <dgm:presOf/>
      </dgm:layoutNode>
    </dgm:layoutNode>
  </dgm:layoutNode>
</dgm:layoutDef>
</file>

<file path=ppt/diagrams/layout5.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ea typeface="MS PGothic" panose="020B0600070205080204" pitchFamily="34" charset="-128"/>
              </a:defRPr>
            </a:lvl1pPr>
          </a:lstStyle>
          <a:p>
            <a:pPr>
              <a:defRPr/>
            </a:pPr>
            <a:fld id="{348F6101-F865-434C-8E03-1C010E47B5D0}" type="datetimeFigureOut">
              <a:rPr lang="en-US" altLang="en-US"/>
              <a:pPr>
                <a:defRPr/>
              </a:pPr>
              <a:t>1/9/23</a:t>
            </a:fld>
            <a:endParaRPr lang="en-US" alt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ea typeface="MS PGothic" panose="020B0600070205080204" pitchFamily="34" charset="-128"/>
              </a:defRPr>
            </a:lvl1pPr>
          </a:lstStyle>
          <a:p>
            <a:pPr>
              <a:defRPr/>
            </a:pPr>
            <a:fld id="{9BDE4E75-88DF-4ADF-8177-C8A4B91AE97A}" type="slidenum">
              <a:rPr lang="en-US" altLang="en-US"/>
              <a:pPr>
                <a:defRPr/>
              </a:pPr>
              <a:t>‹#›</a:t>
            </a:fld>
            <a:endParaRPr lang="en-US" altLang="en-US"/>
          </a:p>
        </p:txBody>
      </p:sp>
    </p:spTree>
    <p:extLst>
      <p:ext uri="{BB962C8B-B14F-4D97-AF65-F5344CB8AC3E}">
        <p14:creationId xmlns:p14="http://schemas.microsoft.com/office/powerpoint/2010/main" val="19968764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smtClean="0"/>
            </a:lvl1pPr>
          </a:lstStyle>
          <a:p>
            <a:pPr>
              <a:defRPr/>
            </a:pPr>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smtClean="0"/>
            </a:lvl1pPr>
          </a:lstStyle>
          <a:p>
            <a:pPr>
              <a:defRPr/>
            </a:pPr>
            <a:fld id="{BA7F01B5-F894-4428-8AAB-2DD80EE09C1C}" type="datetimeFigureOut">
              <a:rPr lang="en-GB"/>
              <a:pPr>
                <a:defRPr/>
              </a:pPr>
              <a:t>09/01/2023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smtClean="0"/>
            </a:lvl1pPr>
          </a:lstStyle>
          <a:p>
            <a:pPr>
              <a:defRPr/>
            </a:pPr>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smtClean="0"/>
            </a:lvl1pPr>
          </a:lstStyle>
          <a:p>
            <a:pPr>
              <a:defRPr/>
            </a:pPr>
            <a:fld id="{B53C4279-0E90-45C7-936D-21AD6824232C}" type="slidenum">
              <a:rPr lang="en-GB"/>
              <a:pPr>
                <a:defRPr/>
              </a:pPr>
              <a:t>‹#›</a:t>
            </a:fld>
            <a:endParaRPr lang="en-GB"/>
          </a:p>
        </p:txBody>
      </p:sp>
    </p:spTree>
    <p:extLst>
      <p:ext uri="{BB962C8B-B14F-4D97-AF65-F5344CB8AC3E}">
        <p14:creationId xmlns:p14="http://schemas.microsoft.com/office/powerpoint/2010/main" val="289184377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600" kern="1200">
        <a:solidFill>
          <a:schemeClr val="tx1"/>
        </a:solidFill>
        <a:latin typeface="+mn-lt"/>
        <a:ea typeface="+mn-ea"/>
        <a:cs typeface="+mn-cs"/>
      </a:defRPr>
    </a:lvl1pPr>
    <a:lvl2pPr marL="609585" algn="l" rtl="0" fontAlgn="base">
      <a:spcBef>
        <a:spcPct val="30000"/>
      </a:spcBef>
      <a:spcAft>
        <a:spcPct val="0"/>
      </a:spcAft>
      <a:defRPr sz="1600" kern="1200">
        <a:solidFill>
          <a:schemeClr val="tx1"/>
        </a:solidFill>
        <a:latin typeface="+mn-lt"/>
        <a:ea typeface="+mn-ea"/>
        <a:cs typeface="+mn-cs"/>
      </a:defRPr>
    </a:lvl2pPr>
    <a:lvl3pPr marL="1219170" algn="l" rtl="0" fontAlgn="base">
      <a:spcBef>
        <a:spcPct val="30000"/>
      </a:spcBef>
      <a:spcAft>
        <a:spcPct val="0"/>
      </a:spcAft>
      <a:defRPr sz="1600" kern="1200">
        <a:solidFill>
          <a:schemeClr val="tx1"/>
        </a:solidFill>
        <a:latin typeface="+mn-lt"/>
        <a:ea typeface="+mn-ea"/>
        <a:cs typeface="+mn-cs"/>
      </a:defRPr>
    </a:lvl3pPr>
    <a:lvl4pPr marL="1828754" algn="l" rtl="0" fontAlgn="base">
      <a:spcBef>
        <a:spcPct val="30000"/>
      </a:spcBef>
      <a:spcAft>
        <a:spcPct val="0"/>
      </a:spcAft>
      <a:defRPr sz="1600" kern="1200">
        <a:solidFill>
          <a:schemeClr val="tx1"/>
        </a:solidFill>
        <a:latin typeface="+mn-lt"/>
        <a:ea typeface="+mn-ea"/>
        <a:cs typeface="+mn-cs"/>
      </a:defRPr>
    </a:lvl4pPr>
    <a:lvl5pPr marL="2438339" algn="l" rtl="0" fontAlgn="base">
      <a:spcBef>
        <a:spcPct val="30000"/>
      </a:spcBef>
      <a:spcAft>
        <a:spcPct val="0"/>
      </a:spcAft>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lide Image Placeholder 1"/>
          <p:cNvSpPr>
            <a:spLocks noGrp="1" noRot="1" noChangeAspect="1" noTextEdit="1"/>
          </p:cNvSpPr>
          <p:nvPr>
            <p:ph type="sldImg"/>
          </p:nvPr>
        </p:nvSpPr>
        <p:spPr bwMode="auto">
          <a:xfrm>
            <a:off x="139700" y="768350"/>
            <a:ext cx="6819900" cy="38369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1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 altLang="en-US" dirty="0">
              <a:ea typeface="ＭＳ Ｐゴシック" panose="020B0600070205080204" pitchFamily="34" charset="-128"/>
            </a:endParaRPr>
          </a:p>
        </p:txBody>
      </p:sp>
      <p:sp>
        <p:nvSpPr>
          <p:cNvPr id="2314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fld id="{63499277-96B8-4F86-A3CF-3484D3512214}" type="slidenum">
              <a:rPr kumimoji="0" lang="en-GB" altLang="en-US" sz="1200" b="0" i="0" u="none" strike="noStrike" kern="1200" cap="none" spc="0" normalizeH="0" baseline="0" noProof="0" smtClean="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14</a:t>
            </a:fld>
            <a:endParaRPr kumimoji="0" lang="en-GB"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9589835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a:extLst>
              <a:ext uri="{FF2B5EF4-FFF2-40B4-BE49-F238E27FC236}">
                <a16:creationId xmlns:a16="http://schemas.microsoft.com/office/drawing/2014/main" id="{7B3ACD8A-F0AC-00BA-F968-BCDAB6D442A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1187" name="Notes Placeholder 2">
            <a:extLst>
              <a:ext uri="{FF2B5EF4-FFF2-40B4-BE49-F238E27FC236}">
                <a16:creationId xmlns:a16="http://schemas.microsoft.com/office/drawing/2014/main" id="{0B81FE59-A76C-DDF7-28CE-5C43095392C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s-ES">
                <a:latin typeface="Arial" panose="020B0604020202020204" pitchFamily="34" charset="0"/>
                <a:cs typeface="Arial" panose="020B0604020202020204" pitchFamily="34" charset="0"/>
              </a:rPr>
              <a:t>Table includes target and non-target lesions. Only patients with target lesion assessments are eligible for inclusion in waterfall plot.</a:t>
            </a:r>
          </a:p>
          <a:p>
            <a:endParaRPr lang="en-US" altLang="es-E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This is a case of a young woman, 45 </a:t>
            </a:r>
            <a:r>
              <a:rPr lang="en-US" dirty="0" err="1"/>
              <a:t>yo</a:t>
            </a:r>
            <a:r>
              <a:rPr lang="en-US" dirty="0"/>
              <a:t>, premenopausal without comorbidities.</a:t>
            </a:r>
          </a:p>
          <a:p>
            <a:r>
              <a:rPr lang="en-US" dirty="0"/>
              <a:t>Her mother was diagnosed with BC at the age of 55 </a:t>
            </a:r>
          </a:p>
          <a:p>
            <a:r>
              <a:rPr lang="en-US" dirty="0"/>
              <a:t>She came to our attention after the self detection of a lump in her right breast and a right axillary adenopathy, confirmed at the PE that was negative for the rest</a:t>
            </a:r>
          </a:p>
          <a:p>
            <a:r>
              <a:rPr lang="en-US" dirty="0"/>
              <a:t>We then started the work up with a mammography and breast ultrasound which confirmed a lesion of 75 by 53 </a:t>
            </a:r>
            <a:r>
              <a:rPr lang="en-US" dirty="0" err="1"/>
              <a:t>millimiters</a:t>
            </a:r>
            <a:r>
              <a:rPr lang="en-US" dirty="0"/>
              <a:t> in the right breast and multiple homolateral axillary </a:t>
            </a:r>
            <a:r>
              <a:rPr lang="en-US" dirty="0" err="1"/>
              <a:t>adenopathies</a:t>
            </a:r>
            <a:endParaRPr lang="en-US" dirty="0"/>
          </a:p>
          <a:p>
            <a:r>
              <a:rPr lang="en-US" dirty="0"/>
              <a:t>We performed a PET CT </a:t>
            </a:r>
            <a:r>
              <a:rPr lang="en-US" dirty="0" err="1"/>
              <a:t>scanc</a:t>
            </a:r>
            <a:r>
              <a:rPr lang="en-US" dirty="0"/>
              <a:t> and a CT scan which unfortunately confirmed multiple hepatica </a:t>
            </a:r>
            <a:r>
              <a:rPr lang="en-US" dirty="0" err="1"/>
              <a:t>mets</a:t>
            </a:r>
            <a:r>
              <a:rPr lang="en-US" dirty="0"/>
              <a:t>.</a:t>
            </a:r>
          </a:p>
          <a:p>
            <a:r>
              <a:rPr lang="en-US" dirty="0"/>
              <a:t>The US guided breast biopsy </a:t>
            </a:r>
            <a:r>
              <a:rPr lang="en-US" dirty="0" err="1"/>
              <a:t>confirmd</a:t>
            </a:r>
            <a:r>
              <a:rPr lang="en-US" dirty="0"/>
              <a:t> and invasive carcinoma NOS, ER 90% </a:t>
            </a:r>
            <a:r>
              <a:rPr lang="en-US" dirty="0" err="1"/>
              <a:t>PgR</a:t>
            </a:r>
            <a:r>
              <a:rPr lang="en-US" dirty="0"/>
              <a:t> 35% HER2 0 with a Ki67 of 25%</a:t>
            </a:r>
          </a:p>
          <a:p>
            <a:r>
              <a:rPr lang="en-US" dirty="0"/>
              <a:t>Given the young age at the diagnosis we addressed our </a:t>
            </a:r>
            <a:r>
              <a:rPr lang="en-US" dirty="0" err="1"/>
              <a:t>pt</a:t>
            </a:r>
            <a:r>
              <a:rPr lang="en-US" dirty="0"/>
              <a:t> to a genetic counseling and the </a:t>
            </a:r>
            <a:r>
              <a:rPr lang="en-US" dirty="0" err="1"/>
              <a:t>gentic</a:t>
            </a:r>
            <a:r>
              <a:rPr lang="en-US" dirty="0"/>
              <a:t> test revealed a </a:t>
            </a:r>
            <a:r>
              <a:rPr lang="en-US" dirty="0" err="1"/>
              <a:t>pth</a:t>
            </a:r>
            <a:r>
              <a:rPr lang="en-US" dirty="0"/>
              <a:t> variant of BRCA2 </a:t>
            </a:r>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C32173-5AF9-C848-A915-66483DA6EF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38092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To sum up we were in front of a de novo metastatic ER positive HER2 neg met BC with germ line mut of BRACA</a:t>
            </a:r>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C32173-5AF9-C848-A915-66483DA6EF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89451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As per Monaleesa7 trial we started a first line with </a:t>
            </a:r>
            <a:r>
              <a:rPr lang="en-US" dirty="0" err="1"/>
              <a:t>ribociclib</a:t>
            </a:r>
            <a:r>
              <a:rPr lang="en-US" dirty="0"/>
              <a:t>, letrozole and ovarian suppression. At the first evaluation we observer a partial response as we can see in this scan.</a:t>
            </a:r>
          </a:p>
          <a:p>
            <a:r>
              <a:rPr lang="en-US" dirty="0" err="1"/>
              <a:t>Unfortunatley</a:t>
            </a:r>
            <a:r>
              <a:rPr lang="en-US" dirty="0"/>
              <a:t>, already at the second re evaluation, which means within 6 months to the start of the first line, </a:t>
            </a:r>
            <a:r>
              <a:rPr lang="en-US" dirty="0" err="1"/>
              <a:t>pt</a:t>
            </a:r>
            <a:r>
              <a:rPr lang="en-US" dirty="0"/>
              <a:t> experienced an hepatic progression disease. </a:t>
            </a:r>
          </a:p>
          <a:p>
            <a:r>
              <a:rPr lang="en-US" dirty="0"/>
              <a:t>In order to re assess the biology of the disease, we performed a liver biopsy that confirmed a metastasis of breast adenocarcinoma, ER positive but this </a:t>
            </a:r>
            <a:r>
              <a:rPr lang="en-US" dirty="0" err="1"/>
              <a:t>thime</a:t>
            </a:r>
            <a:r>
              <a:rPr lang="en-US" dirty="0"/>
              <a:t> HER 1+ at IHC, PIK3Ca was wild type. </a:t>
            </a:r>
          </a:p>
          <a:p>
            <a:r>
              <a:rPr lang="en-US" dirty="0"/>
              <a:t>At this point we were in front of different options: </a:t>
            </a:r>
          </a:p>
          <a:p>
            <a:pPr marL="228600" indent="-228600">
              <a:buAutoNum type="arabicParenR"/>
            </a:pPr>
            <a:r>
              <a:rPr lang="en-US" dirty="0"/>
              <a:t>First given the endocrine resistance, switch hormone therapy with </a:t>
            </a:r>
            <a:r>
              <a:rPr lang="en-US" dirty="0" err="1"/>
              <a:t>fulvestrant</a:t>
            </a:r>
            <a:r>
              <a:rPr lang="en-US" dirty="0"/>
              <a:t> optionally in association with </a:t>
            </a:r>
            <a:r>
              <a:rPr lang="en-US" dirty="0" err="1"/>
              <a:t>everolimus</a:t>
            </a:r>
            <a:r>
              <a:rPr lang="en-US" dirty="0"/>
              <a:t> or start a single agent chemotherapy</a:t>
            </a:r>
          </a:p>
          <a:p>
            <a:pPr marL="228600" indent="-228600">
              <a:buAutoNum type="arabicParenR"/>
            </a:pPr>
            <a:r>
              <a:rPr lang="en-US" dirty="0"/>
              <a:t> include our patient in the SHARP trial, a precision medicine trial recruiting at our institution which </a:t>
            </a:r>
            <a:r>
              <a:rPr lang="en-US" dirty="0" err="1"/>
              <a:t>coulv</a:t>
            </a:r>
            <a:r>
              <a:rPr lang="en-US" dirty="0"/>
              <a:t> have offered the patient Olaparib given the BRACA mutation</a:t>
            </a:r>
          </a:p>
          <a:p>
            <a:pPr marL="228600" indent="-228600">
              <a:buAutoNum type="arabicParenR"/>
            </a:pPr>
            <a:r>
              <a:rPr lang="en-US" dirty="0"/>
              <a:t>Our third option was to include her in destiny breast 06, a randomized ph3 trial in which HER2low ER positive patients are randomized to receive either Trastuzumab </a:t>
            </a:r>
            <a:r>
              <a:rPr lang="en-US" dirty="0" err="1"/>
              <a:t>deruxtecan</a:t>
            </a:r>
            <a:r>
              <a:rPr lang="en-US" dirty="0"/>
              <a:t> or investigator choice chemo in patients chemo naïve after at at least 2 line of endocrine therapy or progressed within 6 month of a first line with a cdk4/6 inhibitor, which was the case of our pt.</a:t>
            </a:r>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C32173-5AF9-C848-A915-66483DA6EF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41457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And the </a:t>
            </a:r>
            <a:r>
              <a:rPr lang="en-US" dirty="0" err="1"/>
              <a:t>pt</a:t>
            </a:r>
            <a:r>
              <a:rPr lang="en-US" dirty="0"/>
              <a:t> was randomized to </a:t>
            </a:r>
            <a:r>
              <a:rPr lang="en-US" dirty="0" err="1"/>
              <a:t>Tdxd</a:t>
            </a:r>
            <a:r>
              <a:rPr lang="en-US" dirty="0"/>
              <a:t> arm and she received the first cycle on April the fifth. After the first administration she experienced nausea G2 and vomiting G1 for which we implemented the antiemetic premedication as shown with benefit. </a:t>
            </a:r>
          </a:p>
          <a:p>
            <a:r>
              <a:rPr lang="en-US" dirty="0"/>
              <a:t>At the first evaluation we observed a partial response which was maintained </a:t>
            </a:r>
            <a:r>
              <a:rPr lang="en-US" dirty="0" err="1"/>
              <a:t>ath</a:t>
            </a:r>
            <a:r>
              <a:rPr lang="en-US" dirty="0"/>
              <a:t> the second evaluation after 4 cycles as well. At this time point, CT scan revealed also inflammatory micronodules in the middle lobe and right lower lobe, </a:t>
            </a:r>
            <a:r>
              <a:rPr lang="en-US" dirty="0" err="1"/>
              <a:t>pt</a:t>
            </a:r>
            <a:r>
              <a:rPr lang="en-US" dirty="0"/>
              <a:t> was asymptomatic. In the strong suspicion of grade 1 ILD we stopped the treatment, addressed patients to a </a:t>
            </a:r>
            <a:r>
              <a:rPr lang="en-US" dirty="0" err="1"/>
              <a:t>pneumo</a:t>
            </a:r>
            <a:r>
              <a:rPr lang="en-US" dirty="0"/>
              <a:t> </a:t>
            </a:r>
            <a:r>
              <a:rPr lang="en-US" dirty="0" err="1"/>
              <a:t>concusltation</a:t>
            </a:r>
            <a:r>
              <a:rPr lang="en-US" dirty="0"/>
              <a:t> and pulmonary function </a:t>
            </a:r>
            <a:r>
              <a:rPr lang="en-US" dirty="0" err="1"/>
              <a:t>testa</a:t>
            </a:r>
            <a:r>
              <a:rPr lang="en-US" dirty="0"/>
              <a:t> which didn’t show any significant clinical alterations and we repeated a CT scan after 2 week which </a:t>
            </a:r>
            <a:r>
              <a:rPr lang="en-US" dirty="0" err="1"/>
              <a:t>showe</a:t>
            </a:r>
            <a:r>
              <a:rPr lang="en-US" dirty="0"/>
              <a:t> a resolution of inflammatory micronodules which enabled to resume the treatment. </a:t>
            </a:r>
          </a:p>
          <a:p>
            <a:r>
              <a:rPr lang="en-US" dirty="0"/>
              <a:t>The two subsequent </a:t>
            </a:r>
            <a:r>
              <a:rPr lang="en-US" dirty="0" err="1"/>
              <a:t>evalutaions</a:t>
            </a:r>
            <a:r>
              <a:rPr lang="en-US" dirty="0"/>
              <a:t> after 5 and 7 cycles respectively confirmed a </a:t>
            </a:r>
            <a:r>
              <a:rPr lang="en-US" dirty="0" err="1"/>
              <a:t>maintened</a:t>
            </a:r>
            <a:r>
              <a:rPr lang="en-US" dirty="0"/>
              <a:t> PR to </a:t>
            </a:r>
            <a:r>
              <a:rPr lang="en-US" dirty="0" err="1"/>
              <a:t>tdxd</a:t>
            </a:r>
            <a:r>
              <a:rPr lang="en-US" dirty="0"/>
              <a:t> that our patient is currently still </a:t>
            </a:r>
            <a:r>
              <a:rPr lang="en-US" dirty="0" err="1"/>
              <a:t>receiveing</a:t>
            </a:r>
            <a:r>
              <a:rPr lang="en-US" dirty="0"/>
              <a:t>.  </a:t>
            </a:r>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C32173-5AF9-C848-A915-66483DA6EF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49049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In these scans we </a:t>
            </a:r>
            <a:r>
              <a:rPr lang="en-US" dirty="0" err="1"/>
              <a:t>cas</a:t>
            </a:r>
            <a:r>
              <a:rPr lang="en-US" dirty="0"/>
              <a:t> see the evolution of one of the hepatic target lesions at every evaluation thus far.</a:t>
            </a:r>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C32173-5AF9-C848-A915-66483DA6EF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11161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171450" indent="-171450">
              <a:buFontTx/>
              <a:buChar char="-"/>
            </a:pPr>
            <a:r>
              <a:rPr lang="en-US" dirty="0"/>
              <a:t>To conclude here some hints for the discussion:</a:t>
            </a:r>
          </a:p>
          <a:p>
            <a:pPr marL="171450" indent="-171450">
              <a:buFontTx/>
              <a:buChar char="-"/>
            </a:pPr>
            <a:r>
              <a:rPr lang="en-US" dirty="0"/>
              <a:t>First: is it sufficiently correct how we assess HER2 status? This is becoming the more and more crucial since novel antiHER2 targeted therapies, such as </a:t>
            </a:r>
            <a:r>
              <a:rPr lang="en-US" dirty="0" err="1"/>
              <a:t>Tdxd</a:t>
            </a:r>
            <a:r>
              <a:rPr lang="en-US" dirty="0"/>
              <a:t>, have shown significant clinical benefit in patients historically considered HER2negative, namely HER2low. But also, in such evolving </a:t>
            </a:r>
            <a:r>
              <a:rPr lang="en-US" dirty="0" err="1"/>
              <a:t>ttt</a:t>
            </a:r>
            <a:r>
              <a:rPr lang="en-US" dirty="0"/>
              <a:t> landscape with several emerging new compounds, such as ADCs, what will be the right sequence?</a:t>
            </a:r>
          </a:p>
          <a:p>
            <a:pPr marL="171450" indent="-171450">
              <a:buFontTx/>
              <a:buChar char="-"/>
            </a:pPr>
            <a:r>
              <a:rPr lang="en-US" dirty="0"/>
              <a:t>Then, although BC occurring in </a:t>
            </a:r>
            <a:r>
              <a:rPr lang="en-US" dirty="0" err="1"/>
              <a:t>gBRCA</a:t>
            </a:r>
            <a:r>
              <a:rPr lang="en-US" dirty="0"/>
              <a:t> </a:t>
            </a:r>
            <a:r>
              <a:rPr lang="en-US" dirty="0" err="1"/>
              <a:t>mutatnt</a:t>
            </a:r>
            <a:r>
              <a:rPr lang="en-US" dirty="0"/>
              <a:t> patient are rarely HER2 positive, with the emergence of HER2 low status like the case I just presented, what is the target to hir first between BRCA and HER2?</a:t>
            </a:r>
          </a:p>
          <a:p>
            <a:pPr marL="171450" indent="-171450">
              <a:buFontTx/>
              <a:buChar char="-"/>
            </a:pPr>
            <a:r>
              <a:rPr lang="en-US" dirty="0"/>
              <a:t>Lastly, but as important, are we expecting the same the toxicity profile of a drug such as </a:t>
            </a:r>
            <a:r>
              <a:rPr lang="en-US" dirty="0" err="1"/>
              <a:t>Tdxd</a:t>
            </a:r>
            <a:r>
              <a:rPr lang="en-US" dirty="0"/>
              <a:t> used in across different lines? And this also important in the context of </a:t>
            </a:r>
            <a:r>
              <a:rPr lang="en-US" dirty="0" err="1"/>
              <a:t>ttt</a:t>
            </a:r>
            <a:r>
              <a:rPr lang="en-US" dirty="0"/>
              <a:t> sequencing since we have to know the </a:t>
            </a:r>
            <a:r>
              <a:rPr lang="en-US" dirty="0" err="1"/>
              <a:t>rght</a:t>
            </a:r>
            <a:r>
              <a:rPr lang="en-US" dirty="0"/>
              <a:t> timing to offer a </a:t>
            </a:r>
            <a:r>
              <a:rPr lang="en-US" dirty="0" err="1"/>
              <a:t>ttt</a:t>
            </a:r>
            <a:r>
              <a:rPr lang="en-US" dirty="0"/>
              <a:t> to our pts also </a:t>
            </a:r>
            <a:r>
              <a:rPr lang="en-US" dirty="0" err="1"/>
              <a:t>conisedering</a:t>
            </a:r>
            <a:r>
              <a:rPr lang="en-US" dirty="0"/>
              <a:t> the toxicity profile.</a:t>
            </a:r>
          </a:p>
          <a:p>
            <a:pPr marL="171450" indent="-171450">
              <a:buFontTx/>
              <a:buChar char="-"/>
            </a:pPr>
            <a:r>
              <a:rPr lang="en-US" dirty="0"/>
              <a:t>---------------------------------------------------------</a:t>
            </a:r>
          </a:p>
          <a:p>
            <a:pPr marL="171450" indent="-171450">
              <a:buFontTx/>
              <a:buChar char="-"/>
            </a:pPr>
            <a:r>
              <a:rPr lang="en-US" dirty="0"/>
              <a:t>HOW and WHEN to assess HER2 status</a:t>
            </a:r>
          </a:p>
          <a:p>
            <a:pPr marL="628650" lvl="1" indent="-171450">
              <a:buFontTx/>
              <a:buChar char="-"/>
            </a:pPr>
            <a:r>
              <a:rPr lang="en-US" dirty="0"/>
              <a:t>We need a better tool to asses HER2 status. </a:t>
            </a:r>
            <a:r>
              <a:rPr lang="en-US" dirty="0" err="1"/>
              <a:t>Immunoistochemistry</a:t>
            </a:r>
            <a:r>
              <a:rPr lang="en-US" dirty="0"/>
              <a:t> has few issues, reproducibility is one of them</a:t>
            </a:r>
          </a:p>
          <a:p>
            <a:pPr marL="628650" lvl="1" indent="-171450">
              <a:buFontTx/>
              <a:buChar char="-"/>
            </a:pPr>
            <a:r>
              <a:rPr lang="en-US" dirty="0"/>
              <a:t>Genomic tools/image-based tools/expression of ERBB2 mRNA level</a:t>
            </a:r>
          </a:p>
          <a:p>
            <a:pPr marL="628650" lvl="1" indent="-171450">
              <a:buFontTx/>
              <a:buChar char="-"/>
            </a:pPr>
            <a:r>
              <a:rPr lang="en-US" dirty="0"/>
              <a:t>Dynamic changes --&gt; from primary to metastatic </a:t>
            </a:r>
          </a:p>
          <a:p>
            <a:pPr marL="628650" lvl="1" indent="-171450">
              <a:buFontTx/>
              <a:buChar char="-"/>
            </a:pPr>
            <a:r>
              <a:rPr lang="en-US" dirty="0"/>
              <a:t>Also the intrinsic biology changes from primary to metastatic and from early to late lines of treatment.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p>
          <a:p>
            <a:endParaRPr lang="en-US" dirty="0"/>
          </a:p>
          <a:p>
            <a:pPr marL="171450" indent="-171450">
              <a:buFontTx/>
              <a:buChar char="-"/>
            </a:pPr>
            <a:r>
              <a:rPr lang="en-US" dirty="0"/>
              <a:t>0% to 13% of HER2+ in BRCA2 mut.</a:t>
            </a:r>
          </a:p>
          <a:p>
            <a:pPr marL="171450" indent="-171450">
              <a:buFontTx/>
              <a:buChar char="-"/>
            </a:pPr>
            <a:r>
              <a:rPr lang="en-US" dirty="0" err="1"/>
              <a:t>OlimpiaD</a:t>
            </a:r>
            <a:r>
              <a:rPr lang="en-US" dirty="0"/>
              <a:t> and EMBRACA </a:t>
            </a:r>
            <a:r>
              <a:rPr lang="en-US" dirty="0">
                <a:sym typeface="Wingdings" pitchFamily="2" charset="2"/>
              </a:rPr>
              <a:t> HER2 negative</a:t>
            </a:r>
          </a:p>
          <a:p>
            <a:pPr marL="171450" indent="-171450">
              <a:buFontTx/>
              <a:buChar char="-"/>
            </a:pPr>
            <a:r>
              <a:rPr lang="en-US" dirty="0">
                <a:sym typeface="Wingdings" pitchFamily="2" charset="2"/>
              </a:rPr>
              <a:t>OPHELIA trial  </a:t>
            </a:r>
            <a:r>
              <a:rPr lang="en-US" dirty="0" err="1">
                <a:sym typeface="Wingdings" pitchFamily="2" charset="2"/>
              </a:rPr>
              <a:t>Olaparib+trastuzumab</a:t>
            </a:r>
            <a:r>
              <a:rPr lang="en-US" dirty="0">
                <a:sym typeface="Wingdings" pitchFamily="2" charset="2"/>
              </a:rPr>
              <a:t> in HER2+ with gene alteration in HRR</a:t>
            </a:r>
          </a:p>
          <a:p>
            <a:pPr marL="171450" indent="-171450">
              <a:buFontTx/>
              <a:buChar char="-"/>
            </a:pPr>
            <a:r>
              <a:rPr lang="en-US" dirty="0">
                <a:sym typeface="Wingdings" pitchFamily="2" charset="2"/>
              </a:rPr>
              <a:t>Phase I </a:t>
            </a:r>
            <a:r>
              <a:rPr lang="en-US" dirty="0" err="1">
                <a:sym typeface="Wingdings" pitchFamily="2" charset="2"/>
              </a:rPr>
              <a:t>currentlyrecruiting</a:t>
            </a:r>
            <a:r>
              <a:rPr lang="en-US" dirty="0">
                <a:sym typeface="Wingdings" pitchFamily="2" charset="2"/>
              </a:rPr>
              <a:t> exploring </a:t>
            </a:r>
            <a:r>
              <a:rPr lang="en-US" dirty="0" err="1">
                <a:sym typeface="Wingdings" pitchFamily="2" charset="2"/>
              </a:rPr>
              <a:t>Olaparib+tdxd</a:t>
            </a:r>
            <a:r>
              <a:rPr lang="en-US" dirty="0">
                <a:sym typeface="Wingdings" pitchFamily="2" charset="2"/>
              </a:rPr>
              <a:t> in HER2+ malignancies in order to evaluate safety and tolerability</a:t>
            </a:r>
            <a:endParaRPr lang="en-US" dirty="0"/>
          </a:p>
          <a:p>
            <a:endParaRPr lang="en-US" dirty="0"/>
          </a:p>
          <a:p>
            <a:r>
              <a:rPr lang="en-US" dirty="0"/>
              <a:t>-----------------------------------------------------------------</a:t>
            </a:r>
          </a:p>
          <a:p>
            <a:pPr marL="171450" indent="-171450">
              <a:buFontTx/>
              <a:buChar char="-"/>
            </a:pPr>
            <a:r>
              <a:rPr lang="en-US" dirty="0"/>
              <a:t>In DB-04 70% </a:t>
            </a:r>
            <a:r>
              <a:rPr lang="en-US" dirty="0" err="1"/>
              <a:t>dei</a:t>
            </a:r>
            <a:r>
              <a:rPr lang="en-US" dirty="0"/>
              <a:t> </a:t>
            </a:r>
            <a:r>
              <a:rPr lang="en-US" dirty="0" err="1"/>
              <a:t>pz</a:t>
            </a:r>
            <a:r>
              <a:rPr lang="en-US" dirty="0"/>
              <a:t> </a:t>
            </a:r>
            <a:r>
              <a:rPr lang="en-US" dirty="0" err="1"/>
              <a:t>avevano</a:t>
            </a:r>
            <a:r>
              <a:rPr lang="en-US" dirty="0"/>
              <a:t> </a:t>
            </a:r>
            <a:r>
              <a:rPr lang="en-US" dirty="0" err="1"/>
              <a:t>ricevuto</a:t>
            </a:r>
            <a:r>
              <a:rPr lang="en-US" dirty="0"/>
              <a:t> CDK4/6i</a:t>
            </a:r>
          </a:p>
          <a:p>
            <a:pPr marL="171450" indent="-171450">
              <a:buFontTx/>
              <a:buChar char="-"/>
            </a:pPr>
            <a:r>
              <a:rPr lang="en-US" dirty="0"/>
              <a:t>In DB04 nearly 60% were IHC 1+</a:t>
            </a:r>
          </a:p>
          <a:p>
            <a:pPr marL="171450" indent="-171450">
              <a:buFontTx/>
              <a:buChar char="-"/>
            </a:pPr>
            <a:r>
              <a:rPr lang="en-US" dirty="0"/>
              <a:t>PFS 10.1 month </a:t>
            </a:r>
            <a:r>
              <a:rPr lang="en-US" dirty="0">
                <a:sym typeface="Wingdings" pitchFamily="2" charset="2"/>
              </a:rPr>
              <a:t> doubled</a:t>
            </a:r>
          </a:p>
          <a:p>
            <a:pPr marL="171450" indent="-171450">
              <a:buFontTx/>
              <a:buChar char="-"/>
            </a:pPr>
            <a:r>
              <a:rPr lang="en-US" dirty="0">
                <a:sym typeface="Wingdings" pitchFamily="2" charset="2"/>
              </a:rPr>
              <a:t>OS 23.9 months</a:t>
            </a:r>
          </a:p>
          <a:p>
            <a:pPr marL="171450" indent="-171450">
              <a:buFontTx/>
              <a:buChar char="-"/>
            </a:pPr>
            <a:endParaRPr lang="en-US" dirty="0">
              <a:sym typeface="Wingdings" pitchFamily="2" charset="2"/>
            </a:endParaRPr>
          </a:p>
          <a:p>
            <a:pPr marL="171450" indent="-171450">
              <a:buFontTx/>
              <a:buChar char="-"/>
            </a:pPr>
            <a:r>
              <a:rPr lang="en-US" dirty="0">
                <a:sym typeface="Wingdings" pitchFamily="2" charset="2"/>
              </a:rPr>
              <a:t>TROPICS-02  ER+/HER2neg Sacituzumab </a:t>
            </a:r>
            <a:r>
              <a:rPr lang="en-US" dirty="0" err="1">
                <a:sym typeface="Wingdings" pitchFamily="2" charset="2"/>
              </a:rPr>
              <a:t>govitecan</a:t>
            </a:r>
            <a:r>
              <a:rPr lang="en-US" dirty="0">
                <a:sym typeface="Wingdings" pitchFamily="2" charset="2"/>
              </a:rPr>
              <a:t>, at least 2 lines of chemo benefit in PFS and OS presented at ESMO 2022</a:t>
            </a:r>
            <a:endParaRPr lang="en-US" dirty="0"/>
          </a:p>
          <a:p>
            <a:endParaRPr lang="en-US" dirty="0"/>
          </a:p>
          <a:p>
            <a:pPr marL="171450" indent="-171450">
              <a:buFontTx/>
              <a:buChar char="-"/>
            </a:pPr>
            <a:r>
              <a:rPr lang="en-US" dirty="0"/>
              <a:t>Novel ADC such as TRASTUZUMAB DUOCARMAZINE AND DISITIMAB VEDOTIN have shown promising ORR of 32-40% also in HER2low BC</a:t>
            </a:r>
          </a:p>
          <a:p>
            <a:pPr marL="171450" indent="-171450">
              <a:buFontTx/>
              <a:buChar char="-"/>
            </a:pPr>
            <a:r>
              <a:rPr lang="en-US" dirty="0"/>
              <a:t>---------------------------------------------------------------------</a:t>
            </a:r>
          </a:p>
          <a:p>
            <a:pPr marL="171450" indent="-171450">
              <a:buFontTx/>
              <a:buChar char="-"/>
            </a:pPr>
            <a:r>
              <a:rPr lang="en-US" dirty="0"/>
              <a:t>ILD </a:t>
            </a:r>
            <a:r>
              <a:rPr lang="en-US" dirty="0">
                <a:sym typeface="Wingdings" pitchFamily="2" charset="2"/>
              </a:rPr>
              <a:t> in DB04 12% any grade, 3.5% G1</a:t>
            </a:r>
            <a:endParaRPr lang="en-US"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C32173-5AF9-C848-A915-66483DA6EF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52779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956039-4F73-4F6A-BB00-D9F61E28CD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14786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Anna</a:t>
            </a:r>
            <a:r>
              <a:rPr lang="en-US" baseline="0" dirty="0"/>
              <a:t> </a:t>
            </a:r>
            <a:r>
              <a:rPr lang="en-US" baseline="0" dirty="0" err="1"/>
              <a:t>snaveley</a:t>
            </a:r>
            <a:r>
              <a:rPr lang="en-US" baseline="0" dirty="0"/>
              <a:t> working on a) adaptive trial design illustration, b) example of a trial designed to detect an interaction b/w biomarker and drug effect and impact of &lt; 100% tumor acquisition or less-than-optimal marker misclassification rates.</a:t>
            </a:r>
            <a:endParaRPr lang="en-US" dirty="0"/>
          </a:p>
        </p:txBody>
      </p:sp>
      <p:sp>
        <p:nvSpPr>
          <p:cNvPr id="4" name="Slide Number Placeholder 3"/>
          <p:cNvSpPr>
            <a:spLocks noGrp="1"/>
          </p:cNvSpPr>
          <p:nvPr>
            <p:ph type="sldNum" sz="quarter" idx="10"/>
          </p:nvPr>
        </p:nvSpPr>
        <p:spPr/>
        <p:txBody>
          <a:bodyPr/>
          <a:lstStyle/>
          <a:p>
            <a:fld id="{BF2D8062-A631-8D40-AF1E-84207A85997F}" type="slidenum">
              <a:rPr lang="en-US" smtClean="0"/>
              <a:pPr/>
              <a:t>55</a:t>
            </a:fld>
            <a:endParaRPr lang="en-US"/>
          </a:p>
        </p:txBody>
      </p:sp>
    </p:spTree>
    <p:extLst>
      <p:ext uri="{BB962C8B-B14F-4D97-AF65-F5344CB8AC3E}">
        <p14:creationId xmlns:p14="http://schemas.microsoft.com/office/powerpoint/2010/main" val="239830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22284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4F0FC0-60E6-4411-A54E-4779DDF6BF8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1727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5EC4D74-3CE0-A14E-94A9-E88D6AC0C899}"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6858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36441996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53C4279-0E90-45C7-936D-21AD6824232C}" type="slidenum">
              <a:rPr lang="en-GB" smtClean="0"/>
              <a:pPr>
                <a:defRPr/>
              </a:pPr>
              <a:t>19</a:t>
            </a:fld>
            <a:endParaRPr lang="en-GB"/>
          </a:p>
        </p:txBody>
      </p:sp>
    </p:spTree>
    <p:extLst>
      <p:ext uri="{BB962C8B-B14F-4D97-AF65-F5344CB8AC3E}">
        <p14:creationId xmlns:p14="http://schemas.microsoft.com/office/powerpoint/2010/main" val="8829032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767B65-79FF-624E-8918-76587299496D}"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39792113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Image Placeholder 1">
            <a:extLst>
              <a:ext uri="{FF2B5EF4-FFF2-40B4-BE49-F238E27FC236}">
                <a16:creationId xmlns:a16="http://schemas.microsoft.com/office/drawing/2014/main" id="{DBEA38B5-EE31-9636-D2DE-DA971BC457B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79F6BCCB-2268-ADDF-880C-8DC86526A035}"/>
              </a:ext>
            </a:extLst>
          </p:cNvPr>
          <p:cNvSpPr>
            <a:spLocks noGrp="1"/>
          </p:cNvSpPr>
          <p:nvPr>
            <p:ph type="body" idx="1"/>
          </p:nvPr>
        </p:nvSpPr>
        <p:spPr/>
        <p:txBody>
          <a:bodyPr/>
          <a:lstStyle/>
          <a:p>
            <a:pPr defTabSz="457200" eaLnBrk="1" fontAlgn="auto" hangingPunct="1">
              <a:spcBef>
                <a:spcPts val="0"/>
              </a:spcBef>
              <a:spcAft>
                <a:spcPts val="0"/>
              </a:spcAft>
              <a:defRPr/>
            </a:pPr>
            <a:r>
              <a:rPr lang="en-US" b="1" u="sng" dirty="0">
                <a:latin typeface="Arial" panose="020B0604020202020204" pitchFamily="34" charset="0"/>
                <a:cs typeface="Arial" panose="020B0604020202020204" pitchFamily="34" charset="0"/>
              </a:rPr>
              <a:t>Key Takeaways</a:t>
            </a:r>
          </a:p>
          <a:p>
            <a:pPr marL="171450" indent="-171450" defTabSz="457200" eaLnBrk="1" fontAlgn="auto" hangingPunct="1">
              <a:spcBef>
                <a:spcPts val="0"/>
              </a:spcBef>
              <a:spcAft>
                <a:spcPts val="0"/>
              </a:spcAft>
              <a:buFont typeface="Arial" panose="020B0604020202020204" pitchFamily="34" charset="0"/>
              <a:buChar char="•"/>
              <a:defRPr/>
            </a:pPr>
            <a:r>
              <a:rPr lang="en-US" dirty="0"/>
              <a:t>The efficacy of T-</a:t>
            </a:r>
            <a:r>
              <a:rPr lang="en-US" dirty="0" err="1"/>
              <a:t>DXd</a:t>
            </a:r>
            <a:r>
              <a:rPr lang="en-US" dirty="0"/>
              <a:t> treatment in the CNS subgroup was similar to that observed in the overall patient population</a:t>
            </a:r>
          </a:p>
          <a:p>
            <a:pPr marL="171450" indent="-171450" defTabSz="457200" eaLnBrk="1" fontAlgn="auto" hangingPunct="1">
              <a:spcBef>
                <a:spcPts val="0"/>
              </a:spcBef>
              <a:spcAft>
                <a:spcPts val="0"/>
              </a:spcAft>
              <a:buFont typeface="Arial" panose="020B0604020202020204" pitchFamily="34" charset="0"/>
              <a:buChar char="•"/>
              <a:defRPr/>
            </a:pPr>
            <a:r>
              <a:rPr lang="en-US" dirty="0"/>
              <a:t>The confirmed ORR in the CNS subgroup was 58.3% (95% CI 36.6%-77.9%) based on independent central review and the DCR was 91.7%</a:t>
            </a:r>
          </a:p>
          <a:p>
            <a:pPr marL="171450" indent="-171450" defTabSz="457200" eaLnBrk="1" fontAlgn="auto" hangingPunct="1">
              <a:spcBef>
                <a:spcPts val="0"/>
              </a:spcBef>
              <a:spcAft>
                <a:spcPts val="0"/>
              </a:spcAft>
              <a:buFont typeface="Arial" panose="020B0604020202020204" pitchFamily="34" charset="0"/>
              <a:buChar char="•"/>
              <a:defRPr/>
            </a:pPr>
            <a:r>
              <a:rPr lang="en-US" dirty="0"/>
              <a:t>Compared to the overall population, the duration of response was longer in the CNS subgroup (16.9 </a:t>
            </a:r>
            <a:r>
              <a:rPr lang="en-US" dirty="0" err="1"/>
              <a:t>mo</a:t>
            </a:r>
            <a:r>
              <a:rPr lang="en-US" dirty="0"/>
              <a:t> vs 14.8 </a:t>
            </a:r>
            <a:r>
              <a:rPr lang="en-US" dirty="0" err="1"/>
              <a:t>mo</a:t>
            </a:r>
            <a:r>
              <a:rPr lang="en-US" dirty="0"/>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a:extLst>
              <a:ext uri="{FF2B5EF4-FFF2-40B4-BE49-F238E27FC236}">
                <a16:creationId xmlns:a16="http://schemas.microsoft.com/office/drawing/2014/main" id="{10121F26-B7DB-6BD3-2257-4A43FFCCE75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0E4FAF62-4716-728C-E0DE-3684616F8FFC}"/>
              </a:ext>
            </a:extLst>
          </p:cNvPr>
          <p:cNvSpPr>
            <a:spLocks noGrp="1"/>
          </p:cNvSpPr>
          <p:nvPr>
            <p:ph type="body" idx="1"/>
          </p:nvPr>
        </p:nvSpPr>
        <p:spPr/>
        <p:txBody>
          <a:bodyPr/>
          <a:lstStyle/>
          <a:p>
            <a:pPr defTabSz="457200" eaLnBrk="1" fontAlgn="auto" hangingPunct="1">
              <a:spcBef>
                <a:spcPts val="0"/>
              </a:spcBef>
              <a:spcAft>
                <a:spcPts val="0"/>
              </a:spcAft>
              <a:defRPr/>
            </a:pPr>
            <a:r>
              <a:rPr lang="en-US" b="1" u="sng" dirty="0">
                <a:latin typeface="Arial" panose="020B0604020202020204" pitchFamily="34" charset="0"/>
                <a:cs typeface="Arial" panose="020B0604020202020204" pitchFamily="34" charset="0"/>
              </a:rPr>
              <a:t>Key Takeaways</a:t>
            </a:r>
          </a:p>
          <a:p>
            <a:pPr marL="171450" indent="-171450" defTabSz="457200" eaLnBrk="1" fontAlgn="auto" hangingPunct="1">
              <a:spcBef>
                <a:spcPts val="0"/>
              </a:spcBef>
              <a:spcAft>
                <a:spcPts val="0"/>
              </a:spcAft>
              <a:buFont typeface="Arial" panose="020B0604020202020204" pitchFamily="34" charset="0"/>
              <a:buChar char="•"/>
              <a:defRPr/>
            </a:pPr>
            <a:r>
              <a:rPr lang="en-US" dirty="0"/>
              <a:t>A majority of patients in the CNS subgroup had a reduction in tumor burden</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Slide Image Placeholder 1">
            <a:extLst>
              <a:ext uri="{FF2B5EF4-FFF2-40B4-BE49-F238E27FC236}">
                <a16:creationId xmlns:a16="http://schemas.microsoft.com/office/drawing/2014/main" id="{FB75DA69-427F-80D2-E443-66CD26FAFD7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7091" name="Notes Placeholder 2">
            <a:extLst>
              <a:ext uri="{FF2B5EF4-FFF2-40B4-BE49-F238E27FC236}">
                <a16:creationId xmlns:a16="http://schemas.microsoft.com/office/drawing/2014/main" id="{5D36FAEE-C093-56B4-2256-A4872236433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Tx/>
              <a:buChar char="•"/>
            </a:pPr>
            <a:endParaRPr lang="es-ES" altLang="es-ES"/>
          </a:p>
        </p:txBody>
      </p:sp>
      <p:sp>
        <p:nvSpPr>
          <p:cNvPr id="217092" name="Slide Number Placeholder 3">
            <a:extLst>
              <a:ext uri="{FF2B5EF4-FFF2-40B4-BE49-F238E27FC236}">
                <a16:creationId xmlns:a16="http://schemas.microsoft.com/office/drawing/2014/main" id="{CDF885B5-694E-A7E4-5F8C-B9BD775F049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457200" rtl="0" eaLnBrk="0" fontAlgn="base" latinLnBrk="0" hangingPunct="0">
              <a:lnSpc>
                <a:spcPct val="100000"/>
              </a:lnSpc>
              <a:spcBef>
                <a:spcPct val="0"/>
              </a:spcBef>
              <a:spcAft>
                <a:spcPct val="0"/>
              </a:spcAft>
              <a:buClr>
                <a:srgbClr val="000000"/>
              </a:buClr>
              <a:buSzPts val="1200"/>
              <a:buFont typeface="Arial" panose="020B0604020202020204" pitchFamily="34" charset="0"/>
              <a:buNone/>
              <a:tabLst/>
              <a:defRPr/>
            </a:pPr>
            <a:fld id="{4D311BA0-C923-4BDF-9753-80834D17D7D0}" type="slidenum">
              <a:rPr kumimoji="0" lang="en-US" altLang="es-ES" sz="12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sym typeface="Calibri" panose="020F0502020204030204" pitchFamily="34" charset="0"/>
              </a:rPr>
              <a:pPr marL="0" marR="0" lvl="0" indent="0" algn="r" defTabSz="457200" rtl="0" eaLnBrk="0" fontAlgn="base" latinLnBrk="0" hangingPunct="0">
                <a:lnSpc>
                  <a:spcPct val="100000"/>
                </a:lnSpc>
                <a:spcBef>
                  <a:spcPct val="0"/>
                </a:spcBef>
                <a:spcAft>
                  <a:spcPct val="0"/>
                </a:spcAft>
                <a:buClr>
                  <a:srgbClr val="000000"/>
                </a:buClr>
                <a:buSzPts val="1200"/>
                <a:buFont typeface="Arial" panose="020B0604020202020204" pitchFamily="34" charset="0"/>
                <a:buNone/>
                <a:tabLst/>
                <a:defRPr/>
              </a:pPr>
              <a:t>23</a:t>
            </a:fld>
            <a:endParaRPr kumimoji="0" lang="en-US" altLang="es-ES" sz="12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sym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sv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Presentation">
    <p:spTree>
      <p:nvGrpSpPr>
        <p:cNvPr id="1" name=""/>
        <p:cNvGrpSpPr/>
        <p:nvPr/>
      </p:nvGrpSpPr>
      <p:grpSpPr>
        <a:xfrm>
          <a:off x="0" y="0"/>
          <a:ext cx="0" cy="0"/>
          <a:chOff x="0" y="0"/>
          <a:chExt cx="0" cy="0"/>
        </a:xfrm>
      </p:grpSpPr>
      <p:pic>
        <p:nvPicPr>
          <p:cNvPr id="9" name="Image 8" descr="Une image contenant texte&#10;&#10;Description générée automatiquement">
            <a:extLst>
              <a:ext uri="{FF2B5EF4-FFF2-40B4-BE49-F238E27FC236}">
                <a16:creationId xmlns:a16="http://schemas.microsoft.com/office/drawing/2014/main" id="{83FC24BA-1397-0C45-A9A7-41736671F018}"/>
              </a:ext>
            </a:extLst>
          </p:cNvPr>
          <p:cNvPicPr>
            <a:picLocks noChangeAspect="1"/>
          </p:cNvPicPr>
          <p:nvPr userDrawn="1"/>
        </p:nvPicPr>
        <p:blipFill>
          <a:blip r:embed="rId2"/>
          <a:stretch>
            <a:fillRect/>
          </a:stretch>
        </p:blipFill>
        <p:spPr>
          <a:xfrm>
            <a:off x="0" y="163901"/>
            <a:ext cx="12192000" cy="6858000"/>
          </a:xfrm>
          <a:prstGeom prst="rect">
            <a:avLst/>
          </a:prstGeom>
        </p:spPr>
      </p:pic>
      <p:sp>
        <p:nvSpPr>
          <p:cNvPr id="2" name="Title 1"/>
          <p:cNvSpPr>
            <a:spLocks noGrp="1"/>
          </p:cNvSpPr>
          <p:nvPr>
            <p:ph type="ctrTitle"/>
          </p:nvPr>
        </p:nvSpPr>
        <p:spPr>
          <a:xfrm>
            <a:off x="480001" y="2494536"/>
            <a:ext cx="6582823" cy="1200000"/>
          </a:xfrm>
          <a:prstGeom prst="rect">
            <a:avLst/>
          </a:prstGeom>
        </p:spPr>
        <p:txBody>
          <a:bodyPr anchor="t">
            <a:noAutofit/>
          </a:bodyPr>
          <a:lstStyle>
            <a:lvl1pPr algn="l">
              <a:lnSpc>
                <a:spcPct val="80000"/>
              </a:lnSpc>
              <a:defRPr sz="3733" b="1" i="0" cap="all">
                <a:solidFill>
                  <a:srgbClr val="846A60"/>
                </a:solidFill>
                <a:latin typeface="+mn-lt"/>
                <a:cs typeface="Arial Narrow"/>
              </a:defRPr>
            </a:lvl1pPr>
          </a:lstStyle>
          <a:p>
            <a:endParaRPr lang="en-US"/>
          </a:p>
        </p:txBody>
      </p:sp>
      <p:sp>
        <p:nvSpPr>
          <p:cNvPr id="3" name="Subtitle 2"/>
          <p:cNvSpPr>
            <a:spLocks noGrp="1"/>
          </p:cNvSpPr>
          <p:nvPr>
            <p:ph type="subTitle" idx="1"/>
          </p:nvPr>
        </p:nvSpPr>
        <p:spPr>
          <a:xfrm>
            <a:off x="480001" y="3694536"/>
            <a:ext cx="6582823" cy="600000"/>
          </a:xfrm>
          <a:prstGeom prst="rect">
            <a:avLst/>
          </a:prstGeom>
        </p:spPr>
        <p:txBody>
          <a:bodyPr anchor="t">
            <a:noAutofit/>
          </a:bodyPr>
          <a:lstStyle>
            <a:lvl1pPr marL="0" indent="0" algn="l">
              <a:buNone/>
              <a:defRPr sz="2667">
                <a:solidFill>
                  <a:srgbClr val="846A60"/>
                </a:solidFill>
                <a:latin typeface="+mn-lt"/>
                <a:cs typeface="Arial Narrow"/>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a:p>
        </p:txBody>
      </p:sp>
      <p:sp>
        <p:nvSpPr>
          <p:cNvPr id="19" name="Text Placeholder 18"/>
          <p:cNvSpPr>
            <a:spLocks noGrp="1"/>
          </p:cNvSpPr>
          <p:nvPr>
            <p:ph type="body" sz="quarter" idx="10"/>
          </p:nvPr>
        </p:nvSpPr>
        <p:spPr>
          <a:xfrm>
            <a:off x="480003" y="4571299"/>
            <a:ext cx="6622907" cy="307200"/>
          </a:xfrm>
          <a:prstGeom prst="rect">
            <a:avLst/>
          </a:prstGeom>
        </p:spPr>
        <p:txBody>
          <a:bodyPr tIns="46800" bIns="234000" anchor="t">
            <a:noAutofit/>
          </a:bodyPr>
          <a:lstStyle>
            <a:lvl1pPr marL="0" indent="0">
              <a:buFontTx/>
              <a:buNone/>
              <a:defRPr sz="1600" b="1">
                <a:solidFill>
                  <a:srgbClr val="846A60"/>
                </a:solidFill>
                <a:latin typeface="+mn-lt"/>
              </a:defRPr>
            </a:lvl1pPr>
          </a:lstStyle>
          <a:p>
            <a:pPr lvl="0"/>
            <a:endParaRPr lang="en-US"/>
          </a:p>
        </p:txBody>
      </p:sp>
      <p:sp>
        <p:nvSpPr>
          <p:cNvPr id="20" name="Text Placeholder 18"/>
          <p:cNvSpPr>
            <a:spLocks noGrp="1"/>
          </p:cNvSpPr>
          <p:nvPr>
            <p:ph type="body" sz="quarter" idx="11"/>
          </p:nvPr>
        </p:nvSpPr>
        <p:spPr>
          <a:xfrm>
            <a:off x="480003" y="4886400"/>
            <a:ext cx="6622908" cy="307200"/>
          </a:xfrm>
          <a:prstGeom prst="rect">
            <a:avLst/>
          </a:prstGeom>
        </p:spPr>
        <p:txBody>
          <a:bodyPr tIns="46800" bIns="234000" anchor="t">
            <a:noAutofit/>
          </a:bodyPr>
          <a:lstStyle>
            <a:lvl1pPr marL="0" indent="0">
              <a:buFontTx/>
              <a:buNone/>
              <a:defRPr sz="1600" b="0">
                <a:solidFill>
                  <a:srgbClr val="846A60"/>
                </a:solidFill>
                <a:latin typeface="+mn-lt"/>
                <a:cs typeface="Agency FB" panose="020F0502020204030204" pitchFamily="34" charset="0"/>
              </a:defRPr>
            </a:lvl1pPr>
          </a:lstStyle>
          <a:p>
            <a:pPr lvl="0"/>
            <a:endParaRPr lang="en-US"/>
          </a:p>
        </p:txBody>
      </p:sp>
      <p:pic>
        <p:nvPicPr>
          <p:cNvPr id="24" name="Picture 8" descr="A picture containing drawing&#10;&#10;Description automatically generated">
            <a:extLst>
              <a:ext uri="{FF2B5EF4-FFF2-40B4-BE49-F238E27FC236}">
                <a16:creationId xmlns:a16="http://schemas.microsoft.com/office/drawing/2014/main" id="{F44BEA34-A7A7-2344-ADE6-B7D2E6E73641}"/>
              </a:ext>
            </a:extLst>
          </p:cNvPr>
          <p:cNvPicPr>
            <a:picLocks noChangeAspect="1"/>
          </p:cNvPicPr>
          <p:nvPr userDrawn="1"/>
        </p:nvPicPr>
        <p:blipFill>
          <a:blip r:embed="rId3"/>
          <a:stretch>
            <a:fillRect/>
          </a:stretch>
        </p:blipFill>
        <p:spPr>
          <a:xfrm>
            <a:off x="624788" y="6172648"/>
            <a:ext cx="1344000" cy="349353"/>
          </a:xfrm>
          <a:prstGeom prst="rect">
            <a:avLst/>
          </a:prstGeom>
        </p:spPr>
      </p:pic>
      <p:pic>
        <p:nvPicPr>
          <p:cNvPr id="7" name="Graphique 6">
            <a:extLst>
              <a:ext uri="{FF2B5EF4-FFF2-40B4-BE49-F238E27FC236}">
                <a16:creationId xmlns:a16="http://schemas.microsoft.com/office/drawing/2014/main" id="{9BCEC268-F873-F145-B64B-1F70999F0B88}"/>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48050"/>
          <a:stretch/>
        </p:blipFill>
        <p:spPr>
          <a:xfrm>
            <a:off x="624788" y="607604"/>
            <a:ext cx="3406629" cy="408397"/>
          </a:xfrm>
          <a:prstGeom prst="rect">
            <a:avLst/>
          </a:prstGeom>
        </p:spPr>
      </p:pic>
      <p:pic>
        <p:nvPicPr>
          <p:cNvPr id="15" name="Image 14">
            <a:extLst>
              <a:ext uri="{FF2B5EF4-FFF2-40B4-BE49-F238E27FC236}">
                <a16:creationId xmlns:a16="http://schemas.microsoft.com/office/drawing/2014/main" id="{7FAD5F27-0264-BB4E-9680-3F1F3CE15E47}"/>
              </a:ext>
            </a:extLst>
          </p:cNvPr>
          <p:cNvPicPr>
            <a:picLocks noChangeAspect="1"/>
          </p:cNvPicPr>
          <p:nvPr userDrawn="1"/>
        </p:nvPicPr>
        <p:blipFill>
          <a:blip r:embed="rId6"/>
          <a:stretch>
            <a:fillRect/>
          </a:stretch>
        </p:blipFill>
        <p:spPr>
          <a:xfrm>
            <a:off x="624789" y="1165231"/>
            <a:ext cx="1215407" cy="159688"/>
          </a:xfrm>
          <a:prstGeom prst="rect">
            <a:avLst/>
          </a:prstGeom>
        </p:spPr>
      </p:pic>
    </p:spTree>
    <p:extLst>
      <p:ext uri="{BB962C8B-B14F-4D97-AF65-F5344CB8AC3E}">
        <p14:creationId xmlns:p14="http://schemas.microsoft.com/office/powerpoint/2010/main" val="1522699082"/>
      </p:ext>
    </p:extLst>
  </p:cSld>
  <p:clrMapOvr>
    <a:masterClrMapping/>
  </p:clrMapOvr>
  <p:extLst>
    <p:ext uri="{DCECCB84-F9BA-43D5-87BE-67443E8EF086}">
      <p15:sldGuideLst xmlns:p15="http://schemas.microsoft.com/office/powerpoint/2012/main">
        <p15:guide id="1" orient="horz" pos="4156" userDrawn="1">
          <p15:clr>
            <a:srgbClr val="FBAE40"/>
          </p15:clr>
        </p15:guide>
        <p15:guide id="2" pos="39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0D233520-722C-4DBA-A2E7-EBAE407FBD55}"/>
              </a:ext>
            </a:extLst>
          </p:cNvPr>
          <p:cNvSpPr>
            <a:spLocks noGrp="1"/>
          </p:cNvSpPr>
          <p:nvPr>
            <p:ph type="dt" sz="half" idx="10"/>
          </p:nvPr>
        </p:nvSpPr>
        <p:spPr/>
        <p:txBody>
          <a:bodyPr/>
          <a:lstStyle/>
          <a:p>
            <a:fld id="{0BB4CDDB-4535-4CD4-9BF3-A8EC2761445A}" type="datetimeFigureOut">
              <a:rPr lang="it-IT" smtClean="0"/>
              <a:t>09/01/23</a:t>
            </a:fld>
            <a:endParaRPr lang="it-IT"/>
          </a:p>
        </p:txBody>
      </p:sp>
      <p:sp>
        <p:nvSpPr>
          <p:cNvPr id="3" name="Segnaposto piè di pagina 2">
            <a:extLst>
              <a:ext uri="{FF2B5EF4-FFF2-40B4-BE49-F238E27FC236}">
                <a16:creationId xmlns:a16="http://schemas.microsoft.com/office/drawing/2014/main" id="{B6910CE1-18CD-4275-8EEC-8BB0F5B96339}"/>
              </a:ext>
            </a:extLst>
          </p:cNvPr>
          <p:cNvSpPr>
            <a:spLocks noGrp="1"/>
          </p:cNvSpPr>
          <p:nvPr>
            <p:ph type="ftr" sz="quarter" idx="11"/>
          </p:nvPr>
        </p:nvSpPr>
        <p:spPr/>
        <p:txBody>
          <a:bodyPr/>
          <a:lstStyle/>
          <a:p>
            <a:endParaRPr lang="en-US" dirty="0"/>
          </a:p>
        </p:txBody>
      </p:sp>
      <p:sp>
        <p:nvSpPr>
          <p:cNvPr id="4" name="Segnaposto numero diapositiva 3">
            <a:extLst>
              <a:ext uri="{FF2B5EF4-FFF2-40B4-BE49-F238E27FC236}">
                <a16:creationId xmlns:a16="http://schemas.microsoft.com/office/drawing/2014/main" id="{F459DC74-E236-4438-9C94-BF27180335E2}"/>
              </a:ext>
            </a:extLst>
          </p:cNvPr>
          <p:cNvSpPr>
            <a:spLocks noGrp="1"/>
          </p:cNvSpPr>
          <p:nvPr>
            <p:ph type="sldNum" sz="quarter" idx="12"/>
          </p:nvPr>
        </p:nvSpPr>
        <p:spPr/>
        <p:txBody>
          <a:bodyPr/>
          <a:lstStyle/>
          <a:p>
            <a:fld id="{97563FF1-F794-428F-B282-F8355F5CF4B0}" type="slidenum">
              <a:rPr lang="it-IT" smtClean="0"/>
              <a:t>‹#›</a:t>
            </a:fld>
            <a:endParaRPr lang="it-IT"/>
          </a:p>
        </p:txBody>
      </p:sp>
    </p:spTree>
    <p:extLst>
      <p:ext uri="{BB962C8B-B14F-4D97-AF65-F5344CB8AC3E}">
        <p14:creationId xmlns:p14="http://schemas.microsoft.com/office/powerpoint/2010/main" val="40800578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ntent slide ">
    <p:spTree>
      <p:nvGrpSpPr>
        <p:cNvPr id="1" name=""/>
        <p:cNvGrpSpPr/>
        <p:nvPr/>
      </p:nvGrpSpPr>
      <p:grpSpPr>
        <a:xfrm>
          <a:off x="0" y="0"/>
          <a:ext cx="0" cy="0"/>
          <a:chOff x="0" y="0"/>
          <a:chExt cx="0" cy="0"/>
        </a:xfrm>
      </p:grpSpPr>
      <p:sp>
        <p:nvSpPr>
          <p:cNvPr id="2" name="Title 1"/>
          <p:cNvSpPr>
            <a:spLocks noGrp="1"/>
          </p:cNvSpPr>
          <p:nvPr>
            <p:ph type="title"/>
          </p:nvPr>
        </p:nvSpPr>
        <p:spPr>
          <a:xfrm>
            <a:off x="612000" y="169992"/>
            <a:ext cx="9093600" cy="831600"/>
          </a:xfrm>
        </p:spPr>
        <p:txBody>
          <a:bodyPr/>
          <a:lstStyle>
            <a:lvl1pPr>
              <a:defRPr>
                <a:solidFill>
                  <a:schemeClr val="accent3"/>
                </a:solidFill>
              </a:defRPr>
            </a:lvl1pPr>
          </a:lstStyle>
          <a:p>
            <a:r>
              <a:rPr lang="en-US" dirty="0"/>
              <a:t>Click to edit Master title style</a:t>
            </a:r>
            <a:endParaRPr lang="en-GB" dirty="0"/>
          </a:p>
        </p:txBody>
      </p:sp>
      <p:sp>
        <p:nvSpPr>
          <p:cNvPr id="3" name="Content Placeholder 2"/>
          <p:cNvSpPr>
            <a:spLocks noGrp="1"/>
          </p:cNvSpPr>
          <p:nvPr>
            <p:ph idx="1"/>
          </p:nvPr>
        </p:nvSpPr>
        <p:spPr>
          <a:xfrm>
            <a:off x="638176" y="1493837"/>
            <a:ext cx="10769601" cy="4478339"/>
          </a:xfrm>
        </p:spPr>
        <p:txBody>
          <a:bodyPr/>
          <a:lstStyle>
            <a:lvl1pPr marL="265107" indent="-265107">
              <a:buClr>
                <a:schemeClr val="accent3"/>
              </a:buClr>
              <a:buFont typeface="Calibri" panose="020F0502020204030204" pitchFamily="34" charset="0"/>
              <a:buChar char="•"/>
              <a:defRPr>
                <a:solidFill>
                  <a:srgbClr val="223341"/>
                </a:solidFill>
              </a:defRPr>
            </a:lvl1pPr>
            <a:lvl2pPr marL="625459" indent="-265107">
              <a:buClr>
                <a:schemeClr val="accent3"/>
              </a:buClr>
              <a:tabLst/>
              <a:defRPr>
                <a:solidFill>
                  <a:srgbClr val="223341"/>
                </a:solidFill>
              </a:defRPr>
            </a:lvl2pPr>
            <a:lvl3pPr marL="898503" indent="-184146">
              <a:buClr>
                <a:schemeClr val="accent3"/>
              </a:buClr>
              <a:defRPr>
                <a:solidFill>
                  <a:srgbClr val="223341"/>
                </a:solidFill>
              </a:defRPr>
            </a:lvl3pPr>
            <a:lvl4pPr>
              <a:buClr>
                <a:schemeClr val="accent3"/>
              </a:buClr>
              <a:defRPr>
                <a:solidFill>
                  <a:srgbClr val="22334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4"/>
          <p:cNvSpPr>
            <a:spLocks noGrp="1"/>
          </p:cNvSpPr>
          <p:nvPr>
            <p:ph type="body" sz="quarter" idx="10" hasCustomPrompt="1"/>
          </p:nvPr>
        </p:nvSpPr>
        <p:spPr>
          <a:xfrm>
            <a:off x="616903" y="6401953"/>
            <a:ext cx="11176168" cy="231923"/>
          </a:xfrm>
        </p:spPr>
        <p:txBody>
          <a:bodyPr wrap="square" lIns="0" tIns="46800" rIns="90000" bIns="0" anchor="b">
            <a:spAutoFit/>
          </a:bodyPr>
          <a:lstStyle>
            <a:lvl1pPr marL="0" indent="0">
              <a:buFontTx/>
              <a:buNone/>
              <a:defRPr sz="1200"/>
            </a:lvl1pPr>
            <a:lvl2pPr marL="182558" indent="0">
              <a:buFontTx/>
              <a:buNone/>
              <a:defRPr sz="1400"/>
            </a:lvl2pPr>
            <a:lvl3pPr marL="357178" indent="0">
              <a:buFontTx/>
              <a:buNone/>
              <a:defRPr sz="1400"/>
            </a:lvl3pPr>
            <a:lvl4pPr marL="536561" indent="0">
              <a:buFontTx/>
              <a:buNone/>
              <a:defRPr sz="1400"/>
            </a:lvl4pPr>
            <a:lvl5pPr marL="712770" indent="0">
              <a:buFontTx/>
              <a:buNone/>
              <a:defRPr sz="1400"/>
            </a:lvl5pPr>
          </a:lstStyle>
          <a:p>
            <a:pPr lvl="0"/>
            <a:r>
              <a:rPr lang="en-US" dirty="0"/>
              <a:t>[reference]</a:t>
            </a:r>
          </a:p>
        </p:txBody>
      </p:sp>
    </p:spTree>
    <p:extLst>
      <p:ext uri="{BB962C8B-B14F-4D97-AF65-F5344CB8AC3E}">
        <p14:creationId xmlns:p14="http://schemas.microsoft.com/office/powerpoint/2010/main" val="25578357"/>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AF94529-42B8-46D5-8A6C-D0CD328EC034}"/>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1A4BE143-398F-4244-8961-236357BEAFF1}"/>
              </a:ext>
            </a:extLst>
          </p:cNvPr>
          <p:cNvSpPr>
            <a:spLocks noGrp="1"/>
          </p:cNvSpPr>
          <p:nvPr>
            <p:ph type="dt" sz="half" idx="10"/>
          </p:nvPr>
        </p:nvSpPr>
        <p:spPr/>
        <p:txBody>
          <a:bodyPr/>
          <a:lstStyle/>
          <a:p>
            <a:fld id="{0BB4CDDB-4535-4CD4-9BF3-A8EC2761445A}" type="datetimeFigureOut">
              <a:rPr lang="it-IT" smtClean="0"/>
              <a:t>09/01/23</a:t>
            </a:fld>
            <a:endParaRPr lang="it-IT"/>
          </a:p>
        </p:txBody>
      </p:sp>
      <p:sp>
        <p:nvSpPr>
          <p:cNvPr id="4" name="Segnaposto piè di pagina 3">
            <a:extLst>
              <a:ext uri="{FF2B5EF4-FFF2-40B4-BE49-F238E27FC236}">
                <a16:creationId xmlns:a16="http://schemas.microsoft.com/office/drawing/2014/main" id="{B09A37D5-3EC0-4095-B3C2-537F8AF53744}"/>
              </a:ext>
            </a:extLst>
          </p:cNvPr>
          <p:cNvSpPr>
            <a:spLocks noGrp="1"/>
          </p:cNvSpPr>
          <p:nvPr>
            <p:ph type="ftr" sz="quarter" idx="11"/>
          </p:nvPr>
        </p:nvSpPr>
        <p:spPr/>
        <p:txBody>
          <a:bodyPr/>
          <a:lstStyle/>
          <a:p>
            <a:endParaRPr lang="en-US" dirty="0"/>
          </a:p>
        </p:txBody>
      </p:sp>
      <p:sp>
        <p:nvSpPr>
          <p:cNvPr id="5" name="Segnaposto numero diapositiva 4">
            <a:extLst>
              <a:ext uri="{FF2B5EF4-FFF2-40B4-BE49-F238E27FC236}">
                <a16:creationId xmlns:a16="http://schemas.microsoft.com/office/drawing/2014/main" id="{C882BBAA-A389-47BE-817C-75B645E7CEAA}"/>
              </a:ext>
            </a:extLst>
          </p:cNvPr>
          <p:cNvSpPr>
            <a:spLocks noGrp="1"/>
          </p:cNvSpPr>
          <p:nvPr>
            <p:ph type="sldNum" sz="quarter" idx="12"/>
          </p:nvPr>
        </p:nvSpPr>
        <p:spPr/>
        <p:txBody>
          <a:bodyPr/>
          <a:lstStyle/>
          <a:p>
            <a:fld id="{97563FF1-F794-428F-B282-F8355F5CF4B0}" type="slidenum">
              <a:rPr lang="it-IT" smtClean="0"/>
              <a:t>‹#›</a:t>
            </a:fld>
            <a:endParaRPr lang="it-IT"/>
          </a:p>
        </p:txBody>
      </p:sp>
    </p:spTree>
    <p:extLst>
      <p:ext uri="{BB962C8B-B14F-4D97-AF65-F5344CB8AC3E}">
        <p14:creationId xmlns:p14="http://schemas.microsoft.com/office/powerpoint/2010/main" val="17588253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361167" y="365125"/>
            <a:ext cx="11465708" cy="1325563"/>
          </a:xfrm>
        </p:spPr>
        <p:txBody>
          <a:bodyPr/>
          <a:lstStyle/>
          <a:p>
            <a:r>
              <a:rPr lang="en-US"/>
              <a:t>Click to edit Master title style</a:t>
            </a:r>
            <a:endParaRPr lang="en-US" dirty="0"/>
          </a:p>
        </p:txBody>
      </p:sp>
      <p:sp>
        <p:nvSpPr>
          <p:cNvPr id="6" name="Text Placeholder 7"/>
          <p:cNvSpPr>
            <a:spLocks noGrp="1"/>
          </p:cNvSpPr>
          <p:nvPr>
            <p:ph type="body" sz="quarter" idx="10" hasCustomPrompt="1"/>
          </p:nvPr>
        </p:nvSpPr>
        <p:spPr>
          <a:xfrm>
            <a:off x="361167" y="6311900"/>
            <a:ext cx="11465708" cy="341632"/>
          </a:xfrm>
        </p:spPr>
        <p:txBody>
          <a:bodyPr>
            <a:noAutofit/>
          </a:bodyPr>
          <a:lstStyle>
            <a:lvl1pPr marL="0" indent="0" algn="r">
              <a:buNone/>
              <a:defRPr sz="1800" b="1" baseline="0"/>
            </a:lvl1pPr>
            <a:lvl2pPr marL="457167" indent="0">
              <a:buNone/>
              <a:defRPr/>
            </a:lvl2pPr>
            <a:lvl3pPr marL="914332" indent="0">
              <a:buNone/>
              <a:defRPr/>
            </a:lvl3pPr>
            <a:lvl4pPr marL="1371498" indent="0">
              <a:buNone/>
              <a:defRPr/>
            </a:lvl4pPr>
            <a:lvl5pPr marL="1828664" indent="0">
              <a:buNone/>
              <a:defRPr/>
            </a:lvl5pPr>
          </a:lstStyle>
          <a:p>
            <a:pPr lvl="0"/>
            <a:r>
              <a:rPr lang="en-US" dirty="0"/>
              <a:t>Click to add citation</a:t>
            </a:r>
          </a:p>
        </p:txBody>
      </p:sp>
    </p:spTree>
    <p:extLst>
      <p:ext uri="{BB962C8B-B14F-4D97-AF65-F5344CB8AC3E}">
        <p14:creationId xmlns:p14="http://schemas.microsoft.com/office/powerpoint/2010/main" val="14466979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Slide with ASCO Abstrac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E84DF-B10E-4547-8B06-A31562ABBB60}"/>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1C96FCB7-7D3A-2644-A4FC-5F8EBAE315D2}"/>
              </a:ext>
            </a:extLst>
          </p:cNvPr>
          <p:cNvSpPr>
            <a:spLocks noGrp="1"/>
          </p:cNvSpPr>
          <p:nvPr>
            <p:ph type="ftr" sz="quarter" idx="10"/>
          </p:nvPr>
        </p:nvSpPr>
        <p:spPr>
          <a:xfrm>
            <a:off x="501515" y="6140274"/>
            <a:ext cx="11370584" cy="363729"/>
          </a:xfrm>
          <a:prstGeom prst="rect">
            <a:avLst/>
          </a:prstGeom>
        </p:spPr>
        <p:txBody>
          <a:bodyPr/>
          <a:lstStyle>
            <a:lvl1pPr>
              <a:defRPr sz="932">
                <a:solidFill>
                  <a:schemeClr val="bg1">
                    <a:lumMod val="65000"/>
                  </a:schemeClr>
                </a:solidFill>
              </a:defRPr>
            </a:lvl1pPr>
          </a:lstStyle>
          <a:p>
            <a:pPr defTabSz="609539"/>
            <a:r>
              <a:rPr lang="en-US">
                <a:solidFill>
                  <a:prstClr val="white">
                    <a:lumMod val="65000"/>
                  </a:prstClr>
                </a:solidFill>
              </a:rPr>
              <a:t>Footer</a:t>
            </a:r>
            <a:endParaRPr lang="en-US" dirty="0">
              <a:solidFill>
                <a:prstClr val="white">
                  <a:lumMod val="65000"/>
                </a:prstClr>
              </a:solidFill>
            </a:endParaRPr>
          </a:p>
        </p:txBody>
      </p:sp>
      <p:sp>
        <p:nvSpPr>
          <p:cNvPr id="5" name="Slide Number Placeholder 4">
            <a:extLst>
              <a:ext uri="{FF2B5EF4-FFF2-40B4-BE49-F238E27FC236}">
                <a16:creationId xmlns:a16="http://schemas.microsoft.com/office/drawing/2014/main" id="{F81E783A-EB5F-7B4E-94FF-13118FCD0DA7}"/>
              </a:ext>
            </a:extLst>
          </p:cNvPr>
          <p:cNvSpPr>
            <a:spLocks noGrp="1"/>
          </p:cNvSpPr>
          <p:nvPr>
            <p:ph type="sldNum" sz="quarter" idx="11"/>
          </p:nvPr>
        </p:nvSpPr>
        <p:spPr/>
        <p:txBody>
          <a:bodyPr/>
          <a:lstStyle/>
          <a:p>
            <a:fld id="{CB1884B7-B162-4449-85D4-7AEA4CE79CA4}" type="slidenum">
              <a:rPr lang="en-US" smtClean="0"/>
              <a:pPr/>
              <a:t>‹#›</a:t>
            </a:fld>
            <a:endParaRPr lang="en-US" dirty="0"/>
          </a:p>
        </p:txBody>
      </p:sp>
    </p:spTree>
    <p:extLst>
      <p:ext uri="{BB962C8B-B14F-4D97-AF65-F5344CB8AC3E}">
        <p14:creationId xmlns:p14="http://schemas.microsoft.com/office/powerpoint/2010/main" val="29607983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Wid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15596-955C-C54E-8EFA-F33D8B61FCB7}"/>
              </a:ext>
            </a:extLst>
          </p:cNvPr>
          <p:cNvSpPr>
            <a:spLocks noGrp="1"/>
          </p:cNvSpPr>
          <p:nvPr>
            <p:ph type="title" hasCustomPrompt="1"/>
          </p:nvPr>
        </p:nvSpPr>
        <p:spPr/>
        <p:txBody>
          <a:bodyPr>
            <a:normAutofit/>
          </a:bodyPr>
          <a:lstStyle>
            <a:lvl1pPr>
              <a:defRPr sz="2667"/>
            </a:lvl1pPr>
          </a:lstStyle>
          <a:p>
            <a:r>
              <a:rPr lang="en-US"/>
              <a:t>Click to edit Master title style: Arial, 20pt, Bold</a:t>
            </a:r>
          </a:p>
        </p:txBody>
      </p:sp>
      <p:sp>
        <p:nvSpPr>
          <p:cNvPr id="7" name="Content Placeholder 6">
            <a:extLst>
              <a:ext uri="{FF2B5EF4-FFF2-40B4-BE49-F238E27FC236}">
                <a16:creationId xmlns:a16="http://schemas.microsoft.com/office/drawing/2014/main" id="{0C6B18F1-015D-5F4E-9BF7-36DA409FCEC6}"/>
              </a:ext>
            </a:extLst>
          </p:cNvPr>
          <p:cNvSpPr>
            <a:spLocks noGrp="1"/>
          </p:cNvSpPr>
          <p:nvPr>
            <p:ph sz="quarter" idx="19" hasCustomPrompt="1"/>
          </p:nvPr>
        </p:nvSpPr>
        <p:spPr>
          <a:xfrm>
            <a:off x="731520" y="1524000"/>
            <a:ext cx="10488829" cy="4661272"/>
          </a:xfrm>
        </p:spPr>
        <p:txBody>
          <a:bodyPr/>
          <a:lstStyle>
            <a:lvl1pPr>
              <a:lnSpc>
                <a:spcPct val="110000"/>
              </a:lnSpc>
              <a:spcBef>
                <a:spcPts val="0"/>
              </a:spcBef>
              <a:spcAft>
                <a:spcPts val="800"/>
              </a:spcAft>
              <a:defRPr sz="2000" baseline="0"/>
            </a:lvl1pPr>
            <a:lvl2pPr>
              <a:lnSpc>
                <a:spcPct val="110000"/>
              </a:lnSpc>
              <a:spcBef>
                <a:spcPts val="0"/>
              </a:spcBef>
              <a:spcAft>
                <a:spcPts val="800"/>
              </a:spcAft>
              <a:defRPr sz="1733" baseline="0">
                <a:solidFill>
                  <a:schemeClr val="tx1">
                    <a:lumMod val="50000"/>
                    <a:lumOff val="50000"/>
                  </a:schemeClr>
                </a:solidFill>
              </a:defRPr>
            </a:lvl2pPr>
            <a:lvl3pPr>
              <a:lnSpc>
                <a:spcPct val="100000"/>
              </a:lnSpc>
              <a:spcBef>
                <a:spcPts val="0"/>
              </a:spcBef>
              <a:spcAft>
                <a:spcPts val="800"/>
              </a:spcAft>
              <a:defRPr sz="1467">
                <a:solidFill>
                  <a:schemeClr val="tx1">
                    <a:lumMod val="50000"/>
                    <a:lumOff val="50000"/>
                  </a:schemeClr>
                </a:solidFill>
              </a:defRPr>
            </a:lvl3pPr>
            <a:lvl4pPr>
              <a:spcBef>
                <a:spcPts val="0"/>
              </a:spcBef>
              <a:spcAft>
                <a:spcPts val="800"/>
              </a:spcAft>
              <a:defRPr sz="1333">
                <a:solidFill>
                  <a:schemeClr val="tx1">
                    <a:lumMod val="50000"/>
                    <a:lumOff val="50000"/>
                  </a:schemeClr>
                </a:solidFill>
              </a:defRPr>
            </a:lvl4pPr>
            <a:lvl5pPr>
              <a:spcBef>
                <a:spcPts val="0"/>
              </a:spcBef>
              <a:spcAft>
                <a:spcPts val="800"/>
              </a:spcAft>
              <a:defRPr sz="1200">
                <a:solidFill>
                  <a:schemeClr val="tx1">
                    <a:lumMod val="50000"/>
                    <a:lumOff val="50000"/>
                  </a:schemeClr>
                </a:solidFill>
              </a:defRPr>
            </a:lvl5pPr>
          </a:lstStyle>
          <a:p>
            <a:pPr lvl="0"/>
            <a:r>
              <a:rPr lang="en-US"/>
              <a:t>Click to edit Master text styles: Arial, 15pt</a:t>
            </a:r>
          </a:p>
          <a:p>
            <a:pPr lvl="1"/>
            <a:r>
              <a:rPr lang="en-US"/>
              <a:t>Second level: Arial, 13pt</a:t>
            </a:r>
          </a:p>
          <a:p>
            <a:pPr lvl="2"/>
            <a:r>
              <a:rPr lang="en-US"/>
              <a:t>Third level: Arial, 11pt</a:t>
            </a:r>
          </a:p>
        </p:txBody>
      </p:sp>
      <p:sp>
        <p:nvSpPr>
          <p:cNvPr id="3" name="Slide Number Placeholder 2">
            <a:extLst>
              <a:ext uri="{FF2B5EF4-FFF2-40B4-BE49-F238E27FC236}">
                <a16:creationId xmlns:a16="http://schemas.microsoft.com/office/drawing/2014/main" id="{0E85263E-FBAE-7A45-AC9F-78A816F18B22}"/>
              </a:ext>
            </a:extLst>
          </p:cNvPr>
          <p:cNvSpPr>
            <a:spLocks noGrp="1"/>
          </p:cNvSpPr>
          <p:nvPr>
            <p:ph type="sldNum" sz="quarter" idx="20"/>
          </p:nvPr>
        </p:nvSpPr>
        <p:spPr/>
        <p:txBody>
          <a:bodyPr/>
          <a:lstStyle/>
          <a:p>
            <a:pPr defTabSz="457178">
              <a:defRPr/>
            </a:pPr>
            <a:fld id="{F60BAC71-FF53-364F-93A1-30AE3AB4D6FB}" type="slidenum">
              <a:rPr lang="en-US" smtClean="0"/>
              <a:pPr defTabSz="457178">
                <a:defRPr/>
              </a:pPr>
              <a:t>‹#›</a:t>
            </a:fld>
            <a:endParaRPr lang="en-US" sz="1067"/>
          </a:p>
        </p:txBody>
      </p:sp>
      <p:pic>
        <p:nvPicPr>
          <p:cNvPr id="5" name="bjClassifierImageBottom">
            <a:extLst>
              <a:ext uri="{FF2B5EF4-FFF2-40B4-BE49-F238E27FC236}">
                <a16:creationId xmlns:a16="http://schemas.microsoft.com/office/drawing/2014/main" id="{9CF758AC-C1E1-4272-B623-4BE395C94F7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500" y="6468338"/>
            <a:ext cx="792549" cy="326164"/>
          </a:xfrm>
          <a:prstGeom prst="rect">
            <a:avLst/>
          </a:prstGeom>
        </p:spPr>
      </p:pic>
    </p:spTree>
    <p:extLst>
      <p:ext uri="{BB962C8B-B14F-4D97-AF65-F5344CB8AC3E}">
        <p14:creationId xmlns:p14="http://schemas.microsoft.com/office/powerpoint/2010/main" val="3475761262"/>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B012714-1D0C-4A45-B65B-11FA93C18988}"/>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BFB4A91E-2D68-40B9-B132-EFF6EF90621F}"/>
              </a:ext>
            </a:extLst>
          </p:cNvPr>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13A53867-913B-4455-B42B-3EB1A87EA7A7}"/>
              </a:ext>
            </a:extLst>
          </p:cNvPr>
          <p:cNvSpPr>
            <a:spLocks noGrp="1"/>
          </p:cNvSpPr>
          <p:nvPr>
            <p:ph type="dt" sz="half" idx="10"/>
          </p:nvPr>
        </p:nvSpPr>
        <p:spPr/>
        <p:txBody>
          <a:bodyPr/>
          <a:lstStyle/>
          <a:p>
            <a:fld id="{0BB4CDDB-4535-4CD4-9BF3-A8EC2761445A}" type="datetimeFigureOut">
              <a:rPr lang="it-IT" smtClean="0"/>
              <a:t>09/01/23</a:t>
            </a:fld>
            <a:endParaRPr lang="it-IT"/>
          </a:p>
        </p:txBody>
      </p:sp>
      <p:sp>
        <p:nvSpPr>
          <p:cNvPr id="5" name="Segnaposto piè di pagina 4">
            <a:extLst>
              <a:ext uri="{FF2B5EF4-FFF2-40B4-BE49-F238E27FC236}">
                <a16:creationId xmlns:a16="http://schemas.microsoft.com/office/drawing/2014/main" id="{63D3A0D9-8FCA-40C7-81D5-AD0F6C86FC6D}"/>
              </a:ext>
            </a:extLst>
          </p:cNvPr>
          <p:cNvSpPr>
            <a:spLocks noGrp="1"/>
          </p:cNvSpPr>
          <p:nvPr>
            <p:ph type="ftr" sz="quarter" idx="11"/>
          </p:nvPr>
        </p:nvSpPr>
        <p:spPr/>
        <p:txBody>
          <a:bodyPr/>
          <a:lstStyle/>
          <a:p>
            <a:endParaRPr lang="en-US" dirty="0"/>
          </a:p>
        </p:txBody>
      </p:sp>
      <p:sp>
        <p:nvSpPr>
          <p:cNvPr id="6" name="Segnaposto numero diapositiva 5">
            <a:extLst>
              <a:ext uri="{FF2B5EF4-FFF2-40B4-BE49-F238E27FC236}">
                <a16:creationId xmlns:a16="http://schemas.microsoft.com/office/drawing/2014/main" id="{EAC007F3-F46B-44F4-8417-F3065BD1AF85}"/>
              </a:ext>
            </a:extLst>
          </p:cNvPr>
          <p:cNvSpPr>
            <a:spLocks noGrp="1"/>
          </p:cNvSpPr>
          <p:nvPr>
            <p:ph type="sldNum" sz="quarter" idx="12"/>
          </p:nvPr>
        </p:nvSpPr>
        <p:spPr/>
        <p:txBody>
          <a:bodyPr/>
          <a:lstStyle/>
          <a:p>
            <a:fld id="{97563FF1-F794-428F-B282-F8355F5CF4B0}" type="slidenum">
              <a:rPr lang="it-IT" smtClean="0"/>
              <a:t>‹#›</a:t>
            </a:fld>
            <a:endParaRPr lang="it-IT"/>
          </a:p>
        </p:txBody>
      </p:sp>
    </p:spTree>
    <p:extLst>
      <p:ext uri="{BB962C8B-B14F-4D97-AF65-F5344CB8AC3E}">
        <p14:creationId xmlns:p14="http://schemas.microsoft.com/office/powerpoint/2010/main" val="35086124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1_DS AZ_Title, Subtitle and Text">
    <p:spTree>
      <p:nvGrpSpPr>
        <p:cNvPr id="1" name=""/>
        <p:cNvGrpSpPr/>
        <p:nvPr/>
      </p:nvGrpSpPr>
      <p:grpSpPr>
        <a:xfrm>
          <a:off x="0" y="0"/>
          <a:ext cx="0" cy="0"/>
          <a:chOff x="0" y="0"/>
          <a:chExt cx="0" cy="0"/>
        </a:xfrm>
      </p:grpSpPr>
      <p:sp>
        <p:nvSpPr>
          <p:cNvPr id="6" name="Rectangle 4">
            <a:extLst>
              <a:ext uri="{FF2B5EF4-FFF2-40B4-BE49-F238E27FC236}">
                <a16:creationId xmlns:a16="http://schemas.microsoft.com/office/drawing/2014/main" id="{C0801833-4959-138A-5377-24EF4847F44E}"/>
              </a:ext>
            </a:extLst>
          </p:cNvPr>
          <p:cNvSpPr/>
          <p:nvPr userDrawn="1"/>
        </p:nvSpPr>
        <p:spPr>
          <a:xfrm>
            <a:off x="0" y="1588"/>
            <a:ext cx="8777288" cy="12223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1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Narrow"/>
              <a:ea typeface="+mn-ea"/>
              <a:cs typeface="+mn-cs"/>
            </a:endParaRPr>
          </a:p>
        </p:txBody>
      </p:sp>
      <p:sp>
        <p:nvSpPr>
          <p:cNvPr id="7" name="Rectangle 6">
            <a:extLst>
              <a:ext uri="{FF2B5EF4-FFF2-40B4-BE49-F238E27FC236}">
                <a16:creationId xmlns:a16="http://schemas.microsoft.com/office/drawing/2014/main" id="{83F712A5-07E9-7FB4-BFE5-F6ACB3A9FC8C}"/>
              </a:ext>
            </a:extLst>
          </p:cNvPr>
          <p:cNvSpPr/>
          <p:nvPr userDrawn="1"/>
        </p:nvSpPr>
        <p:spPr>
          <a:xfrm>
            <a:off x="8777288" y="6354764"/>
            <a:ext cx="3414712" cy="122237"/>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1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Narrow"/>
              <a:ea typeface="+mn-ea"/>
              <a:cs typeface="+mn-cs"/>
            </a:endParaRPr>
          </a:p>
        </p:txBody>
      </p:sp>
      <p:pic>
        <p:nvPicPr>
          <p:cNvPr id="10" name="Picture 11" descr="DSI-AZ-hor-COLOR.png">
            <a:extLst>
              <a:ext uri="{FF2B5EF4-FFF2-40B4-BE49-F238E27FC236}">
                <a16:creationId xmlns:a16="http://schemas.microsoft.com/office/drawing/2014/main" id="{F366E4D1-B5EC-F4A3-499E-0B94F458290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 y="6173790"/>
            <a:ext cx="3440113"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11">
            <a:extLst>
              <a:ext uri="{FF2B5EF4-FFF2-40B4-BE49-F238E27FC236}">
                <a16:creationId xmlns:a16="http://schemas.microsoft.com/office/drawing/2014/main" id="{D38040A5-021A-4057-3F6C-01E613963CD1}"/>
              </a:ext>
            </a:extLst>
          </p:cNvPr>
          <p:cNvSpPr txBox="1">
            <a:spLocks/>
          </p:cNvSpPr>
          <p:nvPr userDrawn="1"/>
        </p:nvSpPr>
        <p:spPr>
          <a:xfrm>
            <a:off x="4360866" y="6492875"/>
            <a:ext cx="7202487" cy="254000"/>
          </a:xfrm>
          <a:prstGeom prst="rect">
            <a:avLst/>
          </a:prstGeom>
        </p:spPr>
        <p:txBody>
          <a:bodyPr/>
          <a:lst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marR="0" lvl="0" indent="0" algn="r" defTabSz="457178" rtl="0" eaLnBrk="1" fontAlgn="auto" latinLnBrk="0" hangingPunct="1">
              <a:lnSpc>
                <a:spcPct val="100000"/>
              </a:lnSpc>
              <a:spcBef>
                <a:spcPct val="20000"/>
              </a:spcBef>
              <a:spcAft>
                <a:spcPts val="0"/>
              </a:spcAft>
              <a:buClrTx/>
              <a:buSzTx/>
              <a:buFont typeface="Arial"/>
              <a:buNone/>
              <a:tabLst/>
              <a:defRPr/>
            </a:pPr>
            <a:r>
              <a:rPr kumimoji="1" lang="en-US" sz="700" b="0" i="0" u="none" strike="noStrike" kern="1200" cap="none" spc="0" normalizeH="0" baseline="0" noProof="0" dirty="0">
                <a:ln>
                  <a:noFill/>
                </a:ln>
                <a:solidFill>
                  <a:srgbClr val="003865"/>
                </a:solidFill>
                <a:effectLst/>
                <a:uLnTx/>
                <a:uFillTx/>
                <a:latin typeface="Arial Narrow"/>
                <a:ea typeface="+mn-ea"/>
                <a:cs typeface="+mn-cs"/>
              </a:rPr>
              <a:t>Material for exclusive reactive use by medical department Daiichi Sankyo</a:t>
            </a:r>
          </a:p>
        </p:txBody>
      </p:sp>
      <p:sp>
        <p:nvSpPr>
          <p:cNvPr id="4" name="Title 8"/>
          <p:cNvSpPr>
            <a:spLocks noGrp="1"/>
          </p:cNvSpPr>
          <p:nvPr>
            <p:ph type="title"/>
          </p:nvPr>
        </p:nvSpPr>
        <p:spPr>
          <a:xfrm>
            <a:off x="406399" y="476080"/>
            <a:ext cx="11366500" cy="672000"/>
          </a:xfrm>
          <a:prstGeom prst="rect">
            <a:avLst/>
          </a:prstGeom>
        </p:spPr>
        <p:txBody>
          <a:bodyPr vert="horz" lIns="0"/>
          <a:lstStyle>
            <a:lvl1pPr algn="l">
              <a:defRPr sz="2600" b="1" baseline="0">
                <a:solidFill>
                  <a:schemeClr val="tx2"/>
                </a:solidFill>
                <a:latin typeface="Arial" pitchFamily="34" charset="0"/>
                <a:cs typeface="Arial" pitchFamily="34" charset="0"/>
              </a:defRPr>
            </a:lvl1pPr>
          </a:lstStyle>
          <a:p>
            <a:r>
              <a:rPr lang="es-ES" noProof="0"/>
              <a:t>Haga clic para modificar el estilo de título del patrón</a:t>
            </a:r>
            <a:endParaRPr lang="en-GB" noProof="0" dirty="0"/>
          </a:p>
        </p:txBody>
      </p:sp>
      <p:sp>
        <p:nvSpPr>
          <p:cNvPr id="8" name="Text Placeholder 7"/>
          <p:cNvSpPr>
            <a:spLocks noGrp="1"/>
          </p:cNvSpPr>
          <p:nvPr>
            <p:ph type="body" sz="quarter" idx="11"/>
          </p:nvPr>
        </p:nvSpPr>
        <p:spPr>
          <a:xfrm>
            <a:off x="406403" y="1600202"/>
            <a:ext cx="11366500" cy="4393692"/>
          </a:xfrm>
          <a:prstGeom prst="rect">
            <a:avLst/>
          </a:prstGeom>
        </p:spPr>
        <p:txBody>
          <a:bodyPr lIns="0"/>
          <a:lstStyle>
            <a:lvl1pPr marL="0" indent="0">
              <a:buNone/>
              <a:defRPr sz="2000">
                <a:solidFill>
                  <a:schemeClr val="tx2"/>
                </a:solidFill>
              </a:defRPr>
            </a:lvl1pPr>
            <a:lvl2pPr marL="228584" indent="-228584">
              <a:buClr>
                <a:schemeClr val="accent3"/>
              </a:buClr>
              <a:buFont typeface="Arial" panose="020B0604020202020204" pitchFamily="34" charset="0"/>
              <a:buChar char="•"/>
              <a:defRPr sz="1800">
                <a:solidFill>
                  <a:schemeClr val="tx2"/>
                </a:solidFill>
              </a:defRPr>
            </a:lvl2pPr>
            <a:lvl3pPr marL="457167" indent="-228584">
              <a:buClr>
                <a:schemeClr val="accent3"/>
              </a:buClr>
              <a:buFont typeface="Arial" panose="020B0604020202020204" pitchFamily="34" charset="0"/>
              <a:buChar char="–"/>
              <a:defRPr sz="1600">
                <a:solidFill>
                  <a:schemeClr val="tx2"/>
                </a:solidFill>
              </a:defRPr>
            </a:lvl3pPr>
            <a:lvl4pPr marL="685750" indent="-228584">
              <a:buClr>
                <a:schemeClr val="accent3"/>
              </a:buClr>
              <a:buFont typeface="Arial" panose="020B0604020202020204" pitchFamily="34" charset="0"/>
              <a:buChar char="•"/>
              <a:defRPr sz="1400">
                <a:solidFill>
                  <a:schemeClr val="tx2"/>
                </a:solidFill>
              </a:defRPr>
            </a:lvl4pPr>
            <a:lvl5pPr marL="914333" indent="-228584">
              <a:buClr>
                <a:schemeClr val="accent3"/>
              </a:buClr>
              <a:buFont typeface="Arial" panose="020B0604020202020204" pitchFamily="34" charset="0"/>
              <a:buChar char="–"/>
              <a:defRPr sz="1400">
                <a:solidFill>
                  <a:schemeClr val="tx2"/>
                </a:solidFill>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11" name="Subtitle 2"/>
          <p:cNvSpPr>
            <a:spLocks noGrp="1"/>
          </p:cNvSpPr>
          <p:nvPr>
            <p:ph type="subTitle" idx="12"/>
          </p:nvPr>
        </p:nvSpPr>
        <p:spPr>
          <a:xfrm>
            <a:off x="406401" y="189308"/>
            <a:ext cx="11366499" cy="283605"/>
          </a:xfrm>
          <a:prstGeom prst="rect">
            <a:avLst/>
          </a:prstGeom>
        </p:spPr>
        <p:txBody>
          <a:bodyPr lIns="0" anchor="ctr"/>
          <a:lstStyle>
            <a:lvl1pPr marL="0" indent="0" algn="l">
              <a:lnSpc>
                <a:spcPct val="100000"/>
              </a:lnSpc>
              <a:spcBef>
                <a:spcPts val="0"/>
              </a:spcBef>
              <a:buNone/>
              <a:defRPr sz="1800" i="1">
                <a:solidFill>
                  <a:schemeClr val="accent2"/>
                </a:solidFill>
                <a:latin typeface="Arial" pitchFamily="34" charset="0"/>
                <a:cs typeface="Arial" pitchFamily="34" charset="0"/>
              </a:defRPr>
            </a:lvl1pPr>
            <a:lvl2pPr marL="342874" indent="0" algn="ctr">
              <a:buNone/>
              <a:defRPr>
                <a:solidFill>
                  <a:schemeClr val="tx1">
                    <a:tint val="75000"/>
                  </a:schemeClr>
                </a:solidFill>
              </a:defRPr>
            </a:lvl2pPr>
            <a:lvl3pPr marL="685750" indent="0" algn="ctr">
              <a:buNone/>
              <a:defRPr>
                <a:solidFill>
                  <a:schemeClr val="tx1">
                    <a:tint val="75000"/>
                  </a:schemeClr>
                </a:solidFill>
              </a:defRPr>
            </a:lvl3pPr>
            <a:lvl4pPr marL="1028624" indent="0" algn="ctr">
              <a:buNone/>
              <a:defRPr>
                <a:solidFill>
                  <a:schemeClr val="tx1">
                    <a:tint val="75000"/>
                  </a:schemeClr>
                </a:solidFill>
              </a:defRPr>
            </a:lvl4pPr>
            <a:lvl5pPr marL="1371498" indent="0" algn="ctr">
              <a:buNone/>
              <a:defRPr>
                <a:solidFill>
                  <a:schemeClr val="tx1">
                    <a:tint val="75000"/>
                  </a:schemeClr>
                </a:solidFill>
              </a:defRPr>
            </a:lvl5pPr>
            <a:lvl6pPr marL="1714372" indent="0" algn="ctr">
              <a:buNone/>
              <a:defRPr>
                <a:solidFill>
                  <a:schemeClr val="tx1">
                    <a:tint val="75000"/>
                  </a:schemeClr>
                </a:solidFill>
              </a:defRPr>
            </a:lvl6pPr>
            <a:lvl7pPr marL="2057246" indent="0" algn="ctr">
              <a:buNone/>
              <a:defRPr>
                <a:solidFill>
                  <a:schemeClr val="tx1">
                    <a:tint val="75000"/>
                  </a:schemeClr>
                </a:solidFill>
              </a:defRPr>
            </a:lvl7pPr>
            <a:lvl8pPr marL="2400120" indent="0" algn="ctr">
              <a:buNone/>
              <a:defRPr>
                <a:solidFill>
                  <a:schemeClr val="tx1">
                    <a:tint val="75000"/>
                  </a:schemeClr>
                </a:solidFill>
              </a:defRPr>
            </a:lvl8pPr>
            <a:lvl9pPr marL="2742994" indent="0" algn="ctr">
              <a:buNone/>
              <a:defRPr>
                <a:solidFill>
                  <a:schemeClr val="tx1">
                    <a:tint val="75000"/>
                  </a:schemeClr>
                </a:solidFill>
              </a:defRPr>
            </a:lvl9pPr>
          </a:lstStyle>
          <a:p>
            <a:r>
              <a:rPr lang="es-ES" noProof="0"/>
              <a:t>Haga clic para modificar el estilo de subtítulo del patrón</a:t>
            </a:r>
            <a:endParaRPr lang="en-GB" noProof="0" dirty="0"/>
          </a:p>
        </p:txBody>
      </p:sp>
      <p:sp>
        <p:nvSpPr>
          <p:cNvPr id="9" name="Text Placeholder 5"/>
          <p:cNvSpPr>
            <a:spLocks noGrp="1"/>
          </p:cNvSpPr>
          <p:nvPr>
            <p:ph type="body" sz="quarter" idx="13"/>
          </p:nvPr>
        </p:nvSpPr>
        <p:spPr>
          <a:xfrm>
            <a:off x="298510" y="6060581"/>
            <a:ext cx="11474393" cy="200055"/>
          </a:xfrm>
          <a:prstGeom prst="rect">
            <a:avLst/>
          </a:prstGeom>
        </p:spPr>
        <p:txBody>
          <a:bodyPr wrap="square" anchor="b" anchorCtr="0">
            <a:spAutoFit/>
          </a:bodyPr>
          <a:lstStyle>
            <a:lvl1pPr marL="0" indent="0">
              <a:buNone/>
              <a:defRPr sz="700"/>
            </a:lvl1pPr>
            <a:lvl2pPr marL="457167" indent="0">
              <a:buNone/>
              <a:defRPr/>
            </a:lvl2pPr>
          </a:lstStyle>
          <a:p>
            <a:pPr lvl="0"/>
            <a:r>
              <a:rPr lang="en-US" dirty="0"/>
              <a:t>Click to edit Master text styles</a:t>
            </a:r>
          </a:p>
        </p:txBody>
      </p:sp>
      <p:sp>
        <p:nvSpPr>
          <p:cNvPr id="13" name="Slide Number Placeholder 1">
            <a:extLst>
              <a:ext uri="{FF2B5EF4-FFF2-40B4-BE49-F238E27FC236}">
                <a16:creationId xmlns:a16="http://schemas.microsoft.com/office/drawing/2014/main" id="{E7564D73-D8AB-2587-8A6F-008C313DE34C}"/>
              </a:ext>
            </a:extLst>
          </p:cNvPr>
          <p:cNvSpPr>
            <a:spLocks noGrp="1"/>
          </p:cNvSpPr>
          <p:nvPr>
            <p:ph type="sldNum" sz="quarter" idx="14"/>
          </p:nvPr>
        </p:nvSpPr>
        <p:spPr/>
        <p:txBody>
          <a:bodyPr/>
          <a:lstStyle>
            <a:lvl1pPr defTabSz="914354" eaLnBrk="0" hangingPunct="0">
              <a:defRPr/>
            </a:lvl1pPr>
          </a:lstStyle>
          <a:p>
            <a:pPr fontAlgn="base">
              <a:spcBef>
                <a:spcPct val="0"/>
              </a:spcBef>
              <a:spcAft>
                <a:spcPct val="0"/>
              </a:spcAft>
              <a:buClrTx/>
              <a:defRPr/>
            </a:pPr>
            <a:fld id="{D6DF7C8D-A7A0-4727-9A92-C6C4D7ACF2C6}" type="slidenum">
              <a:rPr lang="en-GB" altLang="es-ES" kern="1200" smtClean="0">
                <a:cs typeface="+mn-cs"/>
              </a:rPr>
              <a:pPr fontAlgn="base">
                <a:spcBef>
                  <a:spcPct val="0"/>
                </a:spcBef>
                <a:spcAft>
                  <a:spcPct val="0"/>
                </a:spcAft>
                <a:buClrTx/>
                <a:defRPr/>
              </a:pPr>
              <a:t>‹#›</a:t>
            </a:fld>
            <a:endParaRPr lang="en-GB" altLang="es-ES" kern="1200">
              <a:cs typeface="+mn-cs"/>
            </a:endParaRPr>
          </a:p>
        </p:txBody>
      </p:sp>
    </p:spTree>
    <p:extLst>
      <p:ext uri="{BB962C8B-B14F-4D97-AF65-F5344CB8AC3E}">
        <p14:creationId xmlns:p14="http://schemas.microsoft.com/office/powerpoint/2010/main" val="6587394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2_DS AZ_Title, Subtitle and 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25504FD-A386-9A99-F805-19301F0C6097}"/>
              </a:ext>
            </a:extLst>
          </p:cNvPr>
          <p:cNvSpPr/>
          <p:nvPr userDrawn="1"/>
        </p:nvSpPr>
        <p:spPr>
          <a:xfrm>
            <a:off x="0" y="1588"/>
            <a:ext cx="8777288" cy="12223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1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Narrow"/>
              <a:ea typeface="+mn-ea"/>
              <a:cs typeface="+mn-cs"/>
            </a:endParaRPr>
          </a:p>
        </p:txBody>
      </p:sp>
      <p:sp>
        <p:nvSpPr>
          <p:cNvPr id="6" name="Rectangle 6">
            <a:extLst>
              <a:ext uri="{FF2B5EF4-FFF2-40B4-BE49-F238E27FC236}">
                <a16:creationId xmlns:a16="http://schemas.microsoft.com/office/drawing/2014/main" id="{988AE448-EC50-E5FF-068C-B2D479EE670B}"/>
              </a:ext>
            </a:extLst>
          </p:cNvPr>
          <p:cNvSpPr/>
          <p:nvPr userDrawn="1"/>
        </p:nvSpPr>
        <p:spPr>
          <a:xfrm>
            <a:off x="8777288" y="6354764"/>
            <a:ext cx="3414712" cy="122237"/>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1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Narrow"/>
              <a:ea typeface="+mn-ea"/>
              <a:cs typeface="+mn-cs"/>
            </a:endParaRPr>
          </a:p>
        </p:txBody>
      </p:sp>
      <p:pic>
        <p:nvPicPr>
          <p:cNvPr id="7" name="Picture 11" descr="DSI-AZ-hor-COLOR.png">
            <a:extLst>
              <a:ext uri="{FF2B5EF4-FFF2-40B4-BE49-F238E27FC236}">
                <a16:creationId xmlns:a16="http://schemas.microsoft.com/office/drawing/2014/main" id="{00098E7F-927C-31D4-7891-4AFF557911F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 y="6173790"/>
            <a:ext cx="3440113"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11">
            <a:extLst>
              <a:ext uri="{FF2B5EF4-FFF2-40B4-BE49-F238E27FC236}">
                <a16:creationId xmlns:a16="http://schemas.microsoft.com/office/drawing/2014/main" id="{A88D145D-D2F3-2EF9-C843-83E68775D35F}"/>
              </a:ext>
            </a:extLst>
          </p:cNvPr>
          <p:cNvSpPr txBox="1">
            <a:spLocks/>
          </p:cNvSpPr>
          <p:nvPr userDrawn="1"/>
        </p:nvSpPr>
        <p:spPr>
          <a:xfrm>
            <a:off x="4360866" y="6492875"/>
            <a:ext cx="7202487" cy="254000"/>
          </a:xfrm>
          <a:prstGeom prst="rect">
            <a:avLst/>
          </a:prstGeom>
        </p:spPr>
        <p:txBody>
          <a:bodyPr/>
          <a:lst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marR="0" lvl="0" indent="0" algn="r" defTabSz="457178" rtl="0" eaLnBrk="1" fontAlgn="auto" latinLnBrk="0" hangingPunct="1">
              <a:lnSpc>
                <a:spcPct val="100000"/>
              </a:lnSpc>
              <a:spcBef>
                <a:spcPct val="20000"/>
              </a:spcBef>
              <a:spcAft>
                <a:spcPts val="0"/>
              </a:spcAft>
              <a:buClrTx/>
              <a:buSzTx/>
              <a:buFont typeface="Arial"/>
              <a:buNone/>
              <a:tabLst/>
              <a:defRPr/>
            </a:pPr>
            <a:r>
              <a:rPr kumimoji="1" lang="en-US" sz="700" b="0" i="0" u="none" strike="noStrike" kern="1200" cap="none" spc="0" normalizeH="0" baseline="0" noProof="0" dirty="0">
                <a:ln>
                  <a:noFill/>
                </a:ln>
                <a:solidFill>
                  <a:srgbClr val="003865"/>
                </a:solidFill>
                <a:effectLst/>
                <a:uLnTx/>
                <a:uFillTx/>
                <a:latin typeface="Arial Narrow"/>
                <a:ea typeface="+mn-ea"/>
                <a:cs typeface="+mn-cs"/>
              </a:rPr>
              <a:t>Material for exclusive reactive use by medical department Daiichi Sankyo</a:t>
            </a:r>
          </a:p>
        </p:txBody>
      </p:sp>
      <p:sp>
        <p:nvSpPr>
          <p:cNvPr id="16" name="Title 8"/>
          <p:cNvSpPr>
            <a:spLocks noGrp="1"/>
          </p:cNvSpPr>
          <p:nvPr>
            <p:ph type="title"/>
          </p:nvPr>
        </p:nvSpPr>
        <p:spPr>
          <a:xfrm>
            <a:off x="406399" y="476080"/>
            <a:ext cx="11366500" cy="672000"/>
          </a:xfrm>
          <a:prstGeom prst="rect">
            <a:avLst/>
          </a:prstGeom>
        </p:spPr>
        <p:txBody>
          <a:bodyPr vert="horz" lIns="0"/>
          <a:lstStyle>
            <a:lvl1pPr algn="l">
              <a:defRPr sz="2600" b="1" baseline="0">
                <a:solidFill>
                  <a:schemeClr val="tx2"/>
                </a:solidFill>
                <a:latin typeface="Arial" pitchFamily="34" charset="0"/>
                <a:cs typeface="Arial" pitchFamily="34" charset="0"/>
              </a:defRPr>
            </a:lvl1pPr>
          </a:lstStyle>
          <a:p>
            <a:r>
              <a:rPr lang="es-ES" noProof="0"/>
              <a:t>Haga clic para modificar el estilo de título del patrón</a:t>
            </a:r>
            <a:endParaRPr lang="en-GB" noProof="0" dirty="0"/>
          </a:p>
        </p:txBody>
      </p:sp>
      <p:sp>
        <p:nvSpPr>
          <p:cNvPr id="17" name="Subtitle 2"/>
          <p:cNvSpPr>
            <a:spLocks noGrp="1"/>
          </p:cNvSpPr>
          <p:nvPr>
            <p:ph type="subTitle" idx="12"/>
          </p:nvPr>
        </p:nvSpPr>
        <p:spPr>
          <a:xfrm>
            <a:off x="406401" y="189308"/>
            <a:ext cx="11366499" cy="283605"/>
          </a:xfrm>
          <a:prstGeom prst="rect">
            <a:avLst/>
          </a:prstGeom>
        </p:spPr>
        <p:txBody>
          <a:bodyPr lIns="0" anchor="ctr"/>
          <a:lstStyle>
            <a:lvl1pPr marL="0" indent="0" algn="l">
              <a:lnSpc>
                <a:spcPct val="100000"/>
              </a:lnSpc>
              <a:spcBef>
                <a:spcPts val="0"/>
              </a:spcBef>
              <a:buNone/>
              <a:defRPr sz="1800" i="1">
                <a:solidFill>
                  <a:schemeClr val="accent2"/>
                </a:solidFill>
                <a:latin typeface="Arial" pitchFamily="34" charset="0"/>
                <a:cs typeface="Arial" pitchFamily="34" charset="0"/>
              </a:defRPr>
            </a:lvl1pPr>
            <a:lvl2pPr marL="342874" indent="0" algn="ctr">
              <a:buNone/>
              <a:defRPr>
                <a:solidFill>
                  <a:schemeClr val="tx1">
                    <a:tint val="75000"/>
                  </a:schemeClr>
                </a:solidFill>
              </a:defRPr>
            </a:lvl2pPr>
            <a:lvl3pPr marL="685750" indent="0" algn="ctr">
              <a:buNone/>
              <a:defRPr>
                <a:solidFill>
                  <a:schemeClr val="tx1">
                    <a:tint val="75000"/>
                  </a:schemeClr>
                </a:solidFill>
              </a:defRPr>
            </a:lvl3pPr>
            <a:lvl4pPr marL="1028624" indent="0" algn="ctr">
              <a:buNone/>
              <a:defRPr>
                <a:solidFill>
                  <a:schemeClr val="tx1">
                    <a:tint val="75000"/>
                  </a:schemeClr>
                </a:solidFill>
              </a:defRPr>
            </a:lvl4pPr>
            <a:lvl5pPr marL="1371498" indent="0" algn="ctr">
              <a:buNone/>
              <a:defRPr>
                <a:solidFill>
                  <a:schemeClr val="tx1">
                    <a:tint val="75000"/>
                  </a:schemeClr>
                </a:solidFill>
              </a:defRPr>
            </a:lvl5pPr>
            <a:lvl6pPr marL="1714372" indent="0" algn="ctr">
              <a:buNone/>
              <a:defRPr>
                <a:solidFill>
                  <a:schemeClr val="tx1">
                    <a:tint val="75000"/>
                  </a:schemeClr>
                </a:solidFill>
              </a:defRPr>
            </a:lvl6pPr>
            <a:lvl7pPr marL="2057246" indent="0" algn="ctr">
              <a:buNone/>
              <a:defRPr>
                <a:solidFill>
                  <a:schemeClr val="tx1">
                    <a:tint val="75000"/>
                  </a:schemeClr>
                </a:solidFill>
              </a:defRPr>
            </a:lvl7pPr>
            <a:lvl8pPr marL="2400120" indent="0" algn="ctr">
              <a:buNone/>
              <a:defRPr>
                <a:solidFill>
                  <a:schemeClr val="tx1">
                    <a:tint val="75000"/>
                  </a:schemeClr>
                </a:solidFill>
              </a:defRPr>
            </a:lvl8pPr>
            <a:lvl9pPr marL="2742994" indent="0" algn="ctr">
              <a:buNone/>
              <a:defRPr>
                <a:solidFill>
                  <a:schemeClr val="tx1">
                    <a:tint val="75000"/>
                  </a:schemeClr>
                </a:solidFill>
              </a:defRPr>
            </a:lvl9pPr>
          </a:lstStyle>
          <a:p>
            <a:r>
              <a:rPr lang="es-ES" noProof="0"/>
              <a:t>Haga clic para modificar el estilo de subtítulo del patrón</a:t>
            </a:r>
            <a:endParaRPr lang="en-GB" noProof="0" dirty="0"/>
          </a:p>
        </p:txBody>
      </p:sp>
      <p:sp>
        <p:nvSpPr>
          <p:cNvPr id="8" name="Text Placeholder 5"/>
          <p:cNvSpPr>
            <a:spLocks noGrp="1"/>
          </p:cNvSpPr>
          <p:nvPr>
            <p:ph type="body" sz="quarter" idx="11"/>
          </p:nvPr>
        </p:nvSpPr>
        <p:spPr>
          <a:xfrm>
            <a:off x="298510" y="6060581"/>
            <a:ext cx="11474393" cy="200055"/>
          </a:xfrm>
          <a:prstGeom prst="rect">
            <a:avLst/>
          </a:prstGeom>
        </p:spPr>
        <p:txBody>
          <a:bodyPr wrap="square" anchor="b" anchorCtr="0">
            <a:spAutoFit/>
          </a:bodyPr>
          <a:lstStyle>
            <a:lvl1pPr marL="0" indent="0">
              <a:buNone/>
              <a:defRPr sz="700"/>
            </a:lvl1pPr>
            <a:lvl2pPr marL="457167" indent="0">
              <a:buNone/>
              <a:defRPr/>
            </a:lvl2pPr>
          </a:lstStyle>
          <a:p>
            <a:pPr lvl="0"/>
            <a:r>
              <a:rPr lang="en-US" dirty="0"/>
              <a:t>Click to edit Master text styles</a:t>
            </a:r>
          </a:p>
        </p:txBody>
      </p:sp>
      <p:sp>
        <p:nvSpPr>
          <p:cNvPr id="10" name="Slide Number Placeholder 1">
            <a:extLst>
              <a:ext uri="{FF2B5EF4-FFF2-40B4-BE49-F238E27FC236}">
                <a16:creationId xmlns:a16="http://schemas.microsoft.com/office/drawing/2014/main" id="{D0449980-6EF5-C4E7-3C6D-58FBA964BECE}"/>
              </a:ext>
            </a:extLst>
          </p:cNvPr>
          <p:cNvSpPr>
            <a:spLocks noGrp="1"/>
          </p:cNvSpPr>
          <p:nvPr>
            <p:ph type="sldNum" sz="quarter" idx="13"/>
          </p:nvPr>
        </p:nvSpPr>
        <p:spPr/>
        <p:txBody>
          <a:bodyPr/>
          <a:lstStyle>
            <a:lvl1pPr defTabSz="914354" eaLnBrk="0" hangingPunct="0">
              <a:defRPr/>
            </a:lvl1pPr>
          </a:lstStyle>
          <a:p>
            <a:pPr fontAlgn="base">
              <a:spcBef>
                <a:spcPct val="0"/>
              </a:spcBef>
              <a:spcAft>
                <a:spcPct val="0"/>
              </a:spcAft>
              <a:buClrTx/>
              <a:defRPr/>
            </a:pPr>
            <a:fld id="{8C5E13D8-A67F-40B2-AD15-07A6FD4D9458}" type="slidenum">
              <a:rPr lang="en-GB" altLang="es-ES" kern="1200" smtClean="0">
                <a:cs typeface="+mn-cs"/>
              </a:rPr>
              <a:pPr fontAlgn="base">
                <a:spcBef>
                  <a:spcPct val="0"/>
                </a:spcBef>
                <a:spcAft>
                  <a:spcPct val="0"/>
                </a:spcAft>
                <a:buClrTx/>
                <a:defRPr/>
              </a:pPr>
              <a:t>‹#›</a:t>
            </a:fld>
            <a:endParaRPr lang="en-GB" altLang="es-ES" kern="1200">
              <a:cs typeface="+mn-cs"/>
            </a:endParaRPr>
          </a:p>
        </p:txBody>
      </p:sp>
    </p:spTree>
    <p:extLst>
      <p:ext uri="{BB962C8B-B14F-4D97-AF65-F5344CB8AC3E}">
        <p14:creationId xmlns:p14="http://schemas.microsoft.com/office/powerpoint/2010/main" val="8099097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3_Title and Text">
  <p:cSld name="4_Title and Text">
    <p:bg>
      <p:bgRef idx="1001">
        <a:schemeClr val="bg1"/>
      </p:bgRef>
    </p:bg>
    <p:spTree>
      <p:nvGrpSpPr>
        <p:cNvPr id="1" name="Shape 16"/>
        <p:cNvGrpSpPr/>
        <p:nvPr/>
      </p:nvGrpSpPr>
      <p:grpSpPr>
        <a:xfrm>
          <a:off x="0" y="0"/>
          <a:ext cx="0" cy="0"/>
          <a:chOff x="0" y="0"/>
          <a:chExt cx="0" cy="0"/>
        </a:xfrm>
      </p:grpSpPr>
      <p:sp>
        <p:nvSpPr>
          <p:cNvPr id="17" name="Google Shape;17;p14"/>
          <p:cNvSpPr txBox="1">
            <a:spLocks noGrp="1"/>
          </p:cNvSpPr>
          <p:nvPr>
            <p:ph type="body" idx="1"/>
          </p:nvPr>
        </p:nvSpPr>
        <p:spPr>
          <a:xfrm>
            <a:off x="489667" y="1875290"/>
            <a:ext cx="11213200" cy="3877145"/>
          </a:xfrm>
          <a:prstGeom prst="rect">
            <a:avLst/>
          </a:prstGeom>
          <a:noFill/>
          <a:ln>
            <a:noFill/>
          </a:ln>
        </p:spPr>
        <p:txBody>
          <a:bodyPr spcFirstLastPara="1" wrap="square" lIns="91425" tIns="45700" rIns="91425" bIns="45700" anchor="t" anchorCtr="0">
            <a:noAutofit/>
          </a:bodyPr>
          <a:lstStyle>
            <a:lvl1pPr marL="609570" marR="0" lvl="0" indent="-304784" algn="l" rtl="0">
              <a:lnSpc>
                <a:spcPct val="100000"/>
              </a:lnSpc>
              <a:spcBef>
                <a:spcPts val="427"/>
              </a:spcBef>
              <a:spcAft>
                <a:spcPts val="0"/>
              </a:spcAft>
              <a:buClr>
                <a:srgbClr val="05416B"/>
              </a:buClr>
              <a:buSzPts val="1600"/>
              <a:buFont typeface="Noto Sans Symbols"/>
              <a:buNone/>
              <a:defRPr sz="2133" b="0" i="0" u="none" strike="noStrike" cap="none">
                <a:solidFill>
                  <a:srgbClr val="05416B"/>
                </a:solidFill>
                <a:latin typeface="Arial" panose="020B0604020202020204" pitchFamily="34" charset="0"/>
                <a:ea typeface="Arial" panose="020B0604020202020204" pitchFamily="34" charset="0"/>
                <a:cs typeface="Arial" panose="020B0604020202020204" pitchFamily="34" charset="0"/>
                <a:sym typeface="Arial Narrow"/>
              </a:defRPr>
            </a:lvl1pPr>
            <a:lvl2pPr marL="1219140" marR="0" lvl="1" indent="-440245"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09" marR="0" lvl="2" indent="-440245"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278" marR="0" lvl="3"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848" marR="0" lvl="4"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418" marR="0" lvl="5"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6987" marR="0" lvl="6"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557" marR="0" lvl="7"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126" marR="0" lvl="8"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dirty="0"/>
          </a:p>
        </p:txBody>
      </p:sp>
      <p:sp>
        <p:nvSpPr>
          <p:cNvPr id="18" name="Google Shape;18;p14"/>
          <p:cNvSpPr txBox="1">
            <a:spLocks noGrp="1"/>
          </p:cNvSpPr>
          <p:nvPr>
            <p:ph type="ctrTitle"/>
          </p:nvPr>
        </p:nvSpPr>
        <p:spPr>
          <a:xfrm>
            <a:off x="479999" y="456159"/>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05416B"/>
                </a:solidFill>
                <a:latin typeface="Arial" panose="020B0604020202020204" pitchFamily="34" charset="0"/>
                <a:ea typeface="Arial" panose="020B0604020202020204" pitchFamily="34" charset="0"/>
                <a:cs typeface="Arial" panose="020B0604020202020204" pitchFamily="34" charset="0"/>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19" name="Google Shape;19;p14"/>
          <p:cNvSpPr txBox="1">
            <a:spLocks noGrp="1"/>
          </p:cNvSpPr>
          <p:nvPr>
            <p:ph type="subTitle" idx="2"/>
          </p:nvPr>
        </p:nvSpPr>
        <p:spPr>
          <a:xfrm>
            <a:off x="479999" y="1032159"/>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05416B"/>
                </a:solidFill>
                <a:latin typeface="Arial" panose="020B0604020202020204" pitchFamily="34" charset="0"/>
                <a:ea typeface="Arial" panose="020B0604020202020204" pitchFamily="34" charset="0"/>
                <a:cs typeface="Arial" panose="020B0604020202020204" pitchFamily="34" charset="0"/>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pic>
        <p:nvPicPr>
          <p:cNvPr id="5" name="Picture 4" descr="A picture containing plate&#10;&#10;Description automatically generated">
            <a:extLst>
              <a:ext uri="{FF2B5EF4-FFF2-40B4-BE49-F238E27FC236}">
                <a16:creationId xmlns:a16="http://schemas.microsoft.com/office/drawing/2014/main" id="{648758F5-4587-4BB6-8A6E-D95774C23A9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52386" b="44228"/>
          <a:stretch/>
        </p:blipFill>
        <p:spPr>
          <a:xfrm>
            <a:off x="1" y="20531"/>
            <a:ext cx="642171" cy="397541"/>
          </a:xfrm>
          <a:prstGeom prst="rect">
            <a:avLst/>
          </a:prstGeom>
        </p:spPr>
      </p:pic>
      <p:sp>
        <p:nvSpPr>
          <p:cNvPr id="6" name="TextBox 5">
            <a:extLst>
              <a:ext uri="{FF2B5EF4-FFF2-40B4-BE49-F238E27FC236}">
                <a16:creationId xmlns:a16="http://schemas.microsoft.com/office/drawing/2014/main" id="{4F40FDC4-81E9-4826-873C-EBFAAE7BDF00}"/>
              </a:ext>
            </a:extLst>
          </p:cNvPr>
          <p:cNvSpPr txBox="1"/>
          <p:nvPr userDrawn="1"/>
        </p:nvSpPr>
        <p:spPr>
          <a:xfrm>
            <a:off x="623122" y="75065"/>
            <a:ext cx="2009775" cy="307777"/>
          </a:xfrm>
          <a:prstGeom prst="rect">
            <a:avLst/>
          </a:prstGeom>
          <a:noFill/>
        </p:spPr>
        <p:txBody>
          <a:bodyPr wrap="square" rtlCol="0">
            <a:spAutoFit/>
          </a:bodyPr>
          <a:lstStyle/>
          <a:p>
            <a:r>
              <a:rPr lang="en-US" sz="1400" i="1" dirty="0">
                <a:solidFill>
                  <a:srgbClr val="1E4195"/>
                </a:solidFill>
                <a:latin typeface="Arial" panose="020B0604020202020204" pitchFamily="34" charset="0"/>
                <a:cs typeface="Arial" panose="020B0604020202020204" pitchFamily="34" charset="0"/>
              </a:rPr>
              <a:t>DESTINY-Breast03</a:t>
            </a:r>
          </a:p>
        </p:txBody>
      </p:sp>
      <p:cxnSp>
        <p:nvCxnSpPr>
          <p:cNvPr id="7" name="Straight Connector 6">
            <a:extLst>
              <a:ext uri="{FF2B5EF4-FFF2-40B4-BE49-F238E27FC236}">
                <a16:creationId xmlns:a16="http://schemas.microsoft.com/office/drawing/2014/main" id="{3008EA26-C1BF-4C3D-9AD3-B6678323585F}"/>
              </a:ext>
            </a:extLst>
          </p:cNvPr>
          <p:cNvCxnSpPr>
            <a:cxnSpLocks/>
          </p:cNvCxnSpPr>
          <p:nvPr userDrawn="1"/>
        </p:nvCxnSpPr>
        <p:spPr>
          <a:xfrm>
            <a:off x="691598" y="366087"/>
            <a:ext cx="11011271" cy="0"/>
          </a:xfrm>
          <a:prstGeom prst="line">
            <a:avLst/>
          </a:prstGeom>
          <a:ln>
            <a:solidFill>
              <a:srgbClr val="1E4195"/>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CFCC21FC-3032-43DE-86A4-E4DFF50880EB}"/>
              </a:ext>
            </a:extLst>
          </p:cNvPr>
          <p:cNvSpPr/>
          <p:nvPr userDrawn="1"/>
        </p:nvSpPr>
        <p:spPr>
          <a:xfrm flipV="1">
            <a:off x="691597" y="368617"/>
            <a:ext cx="11332763" cy="45719"/>
          </a:xfrm>
          <a:prstGeom prst="rect">
            <a:avLst/>
          </a:prstGeom>
          <a:solidFill>
            <a:srgbClr val="0029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3601700"/>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Chapter">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CF3EC69E-8D30-8148-AB09-7280BA92F1E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7" name="Title 1">
            <a:extLst>
              <a:ext uri="{FF2B5EF4-FFF2-40B4-BE49-F238E27FC236}">
                <a16:creationId xmlns:a16="http://schemas.microsoft.com/office/drawing/2014/main" id="{AFC72EBA-B0C4-D443-A6BD-5873D63C0F3D}"/>
              </a:ext>
            </a:extLst>
          </p:cNvPr>
          <p:cNvSpPr>
            <a:spLocks noGrp="1"/>
          </p:cNvSpPr>
          <p:nvPr>
            <p:ph type="ctrTitle"/>
          </p:nvPr>
        </p:nvSpPr>
        <p:spPr>
          <a:xfrm>
            <a:off x="480000" y="2494536"/>
            <a:ext cx="11232000" cy="1200000"/>
          </a:xfrm>
          <a:prstGeom prst="rect">
            <a:avLst/>
          </a:prstGeom>
        </p:spPr>
        <p:txBody>
          <a:bodyPr anchor="t">
            <a:noAutofit/>
          </a:bodyPr>
          <a:lstStyle>
            <a:lvl1pPr algn="l">
              <a:lnSpc>
                <a:spcPct val="80000"/>
              </a:lnSpc>
              <a:defRPr sz="3733" b="1" i="0" cap="all">
                <a:solidFill>
                  <a:srgbClr val="846A60"/>
                </a:solidFill>
                <a:latin typeface="+mn-lt"/>
                <a:cs typeface="Arial Narrow"/>
              </a:defRPr>
            </a:lvl1pPr>
          </a:lstStyle>
          <a:p>
            <a:endParaRPr lang="en-US"/>
          </a:p>
        </p:txBody>
      </p:sp>
      <p:sp>
        <p:nvSpPr>
          <p:cNvPr id="18" name="Subtitle 2">
            <a:extLst>
              <a:ext uri="{FF2B5EF4-FFF2-40B4-BE49-F238E27FC236}">
                <a16:creationId xmlns:a16="http://schemas.microsoft.com/office/drawing/2014/main" id="{F92C0E05-3816-894C-B4B3-7FBBFA805BC0}"/>
              </a:ext>
            </a:extLst>
          </p:cNvPr>
          <p:cNvSpPr>
            <a:spLocks noGrp="1"/>
          </p:cNvSpPr>
          <p:nvPr>
            <p:ph type="subTitle" idx="1"/>
          </p:nvPr>
        </p:nvSpPr>
        <p:spPr>
          <a:xfrm>
            <a:off x="480000" y="3694536"/>
            <a:ext cx="11232000" cy="600000"/>
          </a:xfrm>
          <a:prstGeom prst="rect">
            <a:avLst/>
          </a:prstGeom>
        </p:spPr>
        <p:txBody>
          <a:bodyPr anchor="t">
            <a:noAutofit/>
          </a:bodyPr>
          <a:lstStyle>
            <a:lvl1pPr marL="0" indent="0" algn="l">
              <a:buNone/>
              <a:defRPr sz="2667">
                <a:solidFill>
                  <a:srgbClr val="846A60"/>
                </a:solidFill>
                <a:latin typeface="+mn-lt"/>
                <a:cs typeface="Arial Narrow"/>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3" name="Rectangle 2">
            <a:extLst>
              <a:ext uri="{FF2B5EF4-FFF2-40B4-BE49-F238E27FC236}">
                <a16:creationId xmlns:a16="http://schemas.microsoft.com/office/drawing/2014/main" id="{3D5F4C75-50DB-0E43-9F44-935D40305661}"/>
              </a:ext>
            </a:extLst>
          </p:cNvPr>
          <p:cNvSpPr>
            <a:spLocks noChangeAspect="1"/>
          </p:cNvSpPr>
          <p:nvPr userDrawn="1"/>
        </p:nvSpPr>
        <p:spPr>
          <a:xfrm>
            <a:off x="11619635" y="3269870"/>
            <a:ext cx="184731" cy="369332"/>
          </a:xfrm>
          <a:prstGeom prst="rect">
            <a:avLst/>
          </a:prstGeom>
          <a:solidFill>
            <a:schemeClr val="accent2"/>
          </a:solidFill>
        </p:spPr>
        <p:txBody>
          <a:bodyPr wrap="none" rtlCol="0" anchor="ctr">
            <a:spAutoFit/>
          </a:bodyPr>
          <a:lstStyle/>
          <a:p>
            <a:pPr algn="ctr"/>
            <a:endParaRPr lang="fr-FR">
              <a:latin typeface="+mn-lt"/>
            </a:endParaRPr>
          </a:p>
        </p:txBody>
      </p:sp>
      <p:pic>
        <p:nvPicPr>
          <p:cNvPr id="7" name="Image 6">
            <a:extLst>
              <a:ext uri="{FF2B5EF4-FFF2-40B4-BE49-F238E27FC236}">
                <a16:creationId xmlns:a16="http://schemas.microsoft.com/office/drawing/2014/main" id="{7D2C024D-0F8F-204F-8B41-C90DD3BE1151}"/>
              </a:ext>
            </a:extLst>
          </p:cNvPr>
          <p:cNvPicPr>
            <a:picLocks noChangeAspect="1"/>
          </p:cNvPicPr>
          <p:nvPr userDrawn="1"/>
        </p:nvPicPr>
        <p:blipFill rotWithShape="1">
          <a:blip r:embed="rId3"/>
          <a:srcRect b="38310"/>
          <a:stretch/>
        </p:blipFill>
        <p:spPr>
          <a:xfrm>
            <a:off x="624789" y="6301103"/>
            <a:ext cx="1801945" cy="256788"/>
          </a:xfrm>
          <a:prstGeom prst="rect">
            <a:avLst/>
          </a:prstGeom>
        </p:spPr>
      </p:pic>
      <p:sp>
        <p:nvSpPr>
          <p:cNvPr id="14" name="TextBox 4">
            <a:extLst>
              <a:ext uri="{FF2B5EF4-FFF2-40B4-BE49-F238E27FC236}">
                <a16:creationId xmlns:a16="http://schemas.microsoft.com/office/drawing/2014/main" id="{D1E8CC47-B212-A245-BAF1-3AB16D8362F1}"/>
              </a:ext>
            </a:extLst>
          </p:cNvPr>
          <p:cNvSpPr txBox="1"/>
          <p:nvPr userDrawn="1"/>
        </p:nvSpPr>
        <p:spPr>
          <a:xfrm>
            <a:off x="624788" y="6605674"/>
            <a:ext cx="6270219" cy="184666"/>
          </a:xfrm>
          <a:prstGeom prst="rect">
            <a:avLst/>
          </a:prstGeom>
          <a:noFill/>
        </p:spPr>
        <p:txBody>
          <a:bodyPr wrap="square" lIns="0" tIns="0" rIns="0" bIns="0" rtlCol="0" anchor="b"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a:solidFill>
                  <a:srgbClr val="DBD0BE"/>
                </a:solidFill>
                <a:effectLst/>
                <a:latin typeface="Arial Narrow" panose="020B0604020202020204" pitchFamily="34" charset="0"/>
                <a:cs typeface="Arial Narrow" panose="020B0604020202020204" pitchFamily="34" charset="0"/>
              </a:rPr>
              <a:t>Content of this presentation is copyright</a:t>
            </a:r>
            <a:r>
              <a:rPr lang="en-CH" sz="1200" b="0" i="0">
                <a:solidFill>
                  <a:srgbClr val="DBD0BE"/>
                </a:solidFill>
                <a:effectLst/>
                <a:latin typeface="Arial Narrow" panose="020B0604020202020204" pitchFamily="34" charset="0"/>
                <a:cs typeface="Arial Narrow" panose="020B0604020202020204" pitchFamily="34" charset="0"/>
              </a:rPr>
              <a:t> </a:t>
            </a:r>
            <a:r>
              <a:rPr lang="en-US" sz="1200" b="0" i="0">
                <a:solidFill>
                  <a:srgbClr val="DBD0BE"/>
                </a:solidFill>
                <a:effectLst/>
                <a:latin typeface="Arial Narrow" panose="020B0604020202020204" pitchFamily="34" charset="0"/>
                <a:cs typeface="Arial Narrow" panose="020B0604020202020204" pitchFamily="34" charset="0"/>
              </a:rPr>
              <a:t>and responsibility of the author. Permission is required for re-use</a:t>
            </a:r>
            <a:r>
              <a:rPr lang="en-CH" sz="1200" b="0" i="0">
                <a:solidFill>
                  <a:srgbClr val="DBD0BE"/>
                </a:solidFill>
                <a:effectLst/>
                <a:latin typeface="Arial Narrow" panose="020B0604020202020204" pitchFamily="34" charset="0"/>
                <a:cs typeface="Arial Narrow" panose="020B0604020202020204" pitchFamily="34" charset="0"/>
              </a:rPr>
              <a:t>.</a:t>
            </a:r>
            <a:endParaRPr lang="en-US" sz="1200" b="0" i="0">
              <a:solidFill>
                <a:srgbClr val="DBD0BE"/>
              </a:solidFill>
              <a:effectLst/>
              <a:latin typeface="Arial Narrow" panose="020B0604020202020204" pitchFamily="34" charset="0"/>
              <a:cs typeface="Arial Narrow" panose="020B0604020202020204" pitchFamily="34" charset="0"/>
            </a:endParaRPr>
          </a:p>
        </p:txBody>
      </p:sp>
      <p:sp>
        <p:nvSpPr>
          <p:cNvPr id="15" name="Espace réservé du texte 3">
            <a:extLst>
              <a:ext uri="{FF2B5EF4-FFF2-40B4-BE49-F238E27FC236}">
                <a16:creationId xmlns:a16="http://schemas.microsoft.com/office/drawing/2014/main" id="{713ECE9E-1466-0E4C-82DB-7E1097FF9F44}"/>
              </a:ext>
            </a:extLst>
          </p:cNvPr>
          <p:cNvSpPr>
            <a:spLocks noGrp="1"/>
          </p:cNvSpPr>
          <p:nvPr>
            <p:ph type="body" sz="quarter" idx="14" hasCustomPrompt="1"/>
          </p:nvPr>
        </p:nvSpPr>
        <p:spPr>
          <a:xfrm>
            <a:off x="3051522" y="6303067"/>
            <a:ext cx="2538679" cy="234949"/>
          </a:xfrm>
          <a:prstGeom prst="rect">
            <a:avLst/>
          </a:prstGeom>
        </p:spPr>
        <p:txBody>
          <a:bodyPr lIns="0" bIns="0" anchor="b" anchorCtr="0"/>
          <a:lstStyle>
            <a:lvl1pPr marL="0" indent="0">
              <a:buNone/>
              <a:defRPr sz="1200" b="0" i="0" spc="0">
                <a:solidFill>
                  <a:srgbClr val="DBD0BE"/>
                </a:solidFill>
                <a:latin typeface="Arial Narrow" panose="020B0604020202020204" pitchFamily="34" charset="0"/>
                <a:cs typeface="Arial Narrow" panose="020B0604020202020204" pitchFamily="34" charset="0"/>
              </a:defRPr>
            </a:lvl1pPr>
          </a:lstStyle>
          <a:p>
            <a:pPr lvl="0"/>
            <a:r>
              <a:rPr lang="en-CH"/>
              <a:t>Add name of presenter here</a:t>
            </a:r>
            <a:endParaRPr lang="fr-FR"/>
          </a:p>
        </p:txBody>
      </p:sp>
    </p:spTree>
    <p:extLst>
      <p:ext uri="{BB962C8B-B14F-4D97-AF65-F5344CB8AC3E}">
        <p14:creationId xmlns:p14="http://schemas.microsoft.com/office/powerpoint/2010/main" val="115419589"/>
      </p:ext>
    </p:extLst>
  </p:cSld>
  <p:clrMapOvr>
    <a:masterClrMapping/>
  </p:clrMapOvr>
  <p:extLst>
    <p:ext uri="{DCECCB84-F9BA-43D5-87BE-67443E8EF086}">
      <p15:sldGuideLst xmlns:p15="http://schemas.microsoft.com/office/powerpoint/2012/main">
        <p15:guide id="1" orient="horz" pos="4156" userDrawn="1">
          <p15:clr>
            <a:srgbClr val="FBAE40"/>
          </p15:clr>
        </p15:guide>
        <p15:guide id="2" pos="393"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5" name="Content Placeholder 2"/>
          <p:cNvSpPr>
            <a:spLocks noGrp="1"/>
          </p:cNvSpPr>
          <p:nvPr>
            <p:ph idx="1"/>
          </p:nvPr>
        </p:nvSpPr>
        <p:spPr>
          <a:xfrm>
            <a:off x="304800" y="1253037"/>
            <a:ext cx="11582400" cy="4830763"/>
          </a:xfrm>
          <a:prstGeom prst="rect">
            <a:avLst/>
          </a:prstGeom>
        </p:spPr>
        <p:txBody>
          <a:bodyPr>
            <a:noAutofit/>
          </a:bodyPr>
          <a:lstStyle>
            <a:lvl1pPr marL="315368" indent="-315368">
              <a:lnSpc>
                <a:spcPct val="100000"/>
              </a:lnSpc>
              <a:buFont typeface="Arial" panose="020B0604020202020204" pitchFamily="34" charset="0"/>
              <a:buChar char="•"/>
              <a:defRPr sz="3200" baseline="0"/>
            </a:lvl1pPr>
            <a:lvl2pPr marL="920705" indent="-311135">
              <a:lnSpc>
                <a:spcPct val="100000"/>
              </a:lnSpc>
              <a:buFont typeface="Arial" panose="020B0604020202020204" pitchFamily="34" charset="0"/>
              <a:buChar char="–"/>
              <a:defRPr sz="3200"/>
            </a:lvl2pPr>
            <a:lvl3pPr marL="1530274" indent="-311135">
              <a:lnSpc>
                <a:spcPct val="100000"/>
              </a:lnSpc>
              <a:buSzPct val="70000"/>
              <a:buFont typeface="Wingdings" panose="05000000000000000000" pitchFamily="2" charset="2"/>
              <a:buChar char="Ø"/>
              <a:defRPr sz="3200"/>
            </a:lvl3pPr>
            <a:lvl4pPr>
              <a:defRPr sz="3200"/>
            </a:lvl4pPr>
            <a:lvl5pPr>
              <a:defRPr sz="3200"/>
            </a:lvl5pPr>
          </a:lstStyle>
          <a:p>
            <a:pPr lvl="0"/>
            <a:r>
              <a:rPr lang="en-US" dirty="0"/>
              <a:t>Click to edit Master text styles</a:t>
            </a:r>
          </a:p>
          <a:p>
            <a:pPr lvl="1"/>
            <a:r>
              <a:rPr lang="en-US" dirty="0"/>
              <a:t>Second level</a:t>
            </a:r>
          </a:p>
          <a:p>
            <a:pPr lvl="2"/>
            <a:r>
              <a:rPr lang="en-US" dirty="0"/>
              <a:t>Third level</a:t>
            </a:r>
          </a:p>
        </p:txBody>
      </p:sp>
      <p:sp>
        <p:nvSpPr>
          <p:cNvPr id="18" name="Footer Placeholder 6"/>
          <p:cNvSpPr>
            <a:spLocks noGrp="1"/>
          </p:cNvSpPr>
          <p:nvPr>
            <p:ph type="ftr" sz="quarter" idx="13"/>
          </p:nvPr>
        </p:nvSpPr>
        <p:spPr>
          <a:xfrm>
            <a:off x="126568" y="6419015"/>
            <a:ext cx="10265664" cy="365125"/>
          </a:xfrm>
        </p:spPr>
        <p:txBody>
          <a:bodyPr lIns="45720" tIns="45720" bIns="45720"/>
          <a:lstStyle/>
          <a:p>
            <a:endParaRPr lang="en-US" dirty="0">
              <a:solidFill>
                <a:srgbClr val="000000"/>
              </a:solidFill>
            </a:endParaRPr>
          </a:p>
        </p:txBody>
      </p:sp>
      <p:sp>
        <p:nvSpPr>
          <p:cNvPr id="7" name="Title 1"/>
          <p:cNvSpPr>
            <a:spLocks noGrp="1"/>
          </p:cNvSpPr>
          <p:nvPr>
            <p:ph type="title"/>
          </p:nvPr>
        </p:nvSpPr>
        <p:spPr>
          <a:xfrm>
            <a:off x="121920" y="35787"/>
            <a:ext cx="11948160" cy="990600"/>
          </a:xfrm>
          <a:prstGeom prst="rect">
            <a:avLst/>
          </a:prstGeom>
          <a:ln>
            <a:noFill/>
          </a:ln>
        </p:spPr>
        <p:txBody>
          <a:bodyPr>
            <a:noAutofit/>
          </a:bodyPr>
          <a:lstStyle>
            <a:lvl1pPr>
              <a:defRPr sz="3200">
                <a:solidFill>
                  <a:schemeClr val="accent1"/>
                </a:solidFill>
              </a:defRPr>
            </a:lvl1pPr>
          </a:lstStyle>
          <a:p>
            <a:r>
              <a:rPr lang="en-US" dirty="0"/>
              <a:t>Click to edit Master title style</a:t>
            </a:r>
          </a:p>
        </p:txBody>
      </p:sp>
      <p:cxnSp>
        <p:nvCxnSpPr>
          <p:cNvPr id="9" name="Straight Connector 8"/>
          <p:cNvCxnSpPr/>
          <p:nvPr userDrawn="1"/>
        </p:nvCxnSpPr>
        <p:spPr>
          <a:xfrm>
            <a:off x="0" y="1062633"/>
            <a:ext cx="12192000" cy="0"/>
          </a:xfrm>
          <a:prstGeom prst="line">
            <a:avLst/>
          </a:prstGeom>
          <a:ln>
            <a:solidFill>
              <a:srgbClr val="09345A"/>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0438807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4251273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06317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41579407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88620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05856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812112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33311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3583072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072237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and Text">
    <p:spTree>
      <p:nvGrpSpPr>
        <p:cNvPr id="1" name=""/>
        <p:cNvGrpSpPr/>
        <p:nvPr/>
      </p:nvGrpSpPr>
      <p:grpSpPr>
        <a:xfrm>
          <a:off x="0" y="0"/>
          <a:ext cx="0" cy="0"/>
          <a:chOff x="0" y="0"/>
          <a:chExt cx="0" cy="0"/>
        </a:xfrm>
      </p:grpSpPr>
      <p:sp>
        <p:nvSpPr>
          <p:cNvPr id="13" name="Text Placeholder 6"/>
          <p:cNvSpPr>
            <a:spLocks noGrp="1"/>
          </p:cNvSpPr>
          <p:nvPr>
            <p:ph type="body" sz="quarter" idx="12" hasCustomPrompt="1"/>
          </p:nvPr>
        </p:nvSpPr>
        <p:spPr>
          <a:xfrm>
            <a:off x="489491" y="2152439"/>
            <a:ext cx="11213019" cy="3600000"/>
          </a:xfrm>
          <a:prstGeom prst="rect">
            <a:avLst/>
          </a:prstGeom>
        </p:spPr>
        <p:txBody>
          <a:bodyPr>
            <a:noAutofit/>
          </a:bodyPr>
          <a:lstStyle>
            <a:lvl1pPr marL="0" indent="0">
              <a:buNone/>
              <a:defRPr sz="2133" baseline="0">
                <a:solidFill>
                  <a:srgbClr val="846A60"/>
                </a:solidFill>
              </a:defRPr>
            </a:lvl1pPr>
          </a:lstStyle>
          <a:p>
            <a:pPr lvl="0"/>
            <a:r>
              <a:rPr lang="en-US"/>
              <a:t>Click to edit Master text </a:t>
            </a:r>
            <a:r>
              <a:rPr lang="en-US" err="1"/>
              <a:t>stylesc</a:t>
            </a:r>
            <a:endParaRPr lang="en-US"/>
          </a:p>
        </p:txBody>
      </p:sp>
      <p:sp>
        <p:nvSpPr>
          <p:cNvPr id="10" name="Title 1">
            <a:extLst>
              <a:ext uri="{FF2B5EF4-FFF2-40B4-BE49-F238E27FC236}">
                <a16:creationId xmlns:a16="http://schemas.microsoft.com/office/drawing/2014/main" id="{FE623330-BFFB-F448-AA2F-26160B58BDC3}"/>
              </a:ext>
            </a:extLst>
          </p:cNvPr>
          <p:cNvSpPr>
            <a:spLocks noGrp="1"/>
          </p:cNvSpPr>
          <p:nvPr>
            <p:ph type="ctrTitle"/>
          </p:nvPr>
        </p:nvSpPr>
        <p:spPr>
          <a:xfrm>
            <a:off x="479999" y="646992"/>
            <a:ext cx="11213020" cy="576000"/>
          </a:xfrm>
          <a:prstGeom prst="rect">
            <a:avLst/>
          </a:prstGeom>
        </p:spPr>
        <p:txBody>
          <a:bodyPr anchor="t">
            <a:noAutofit/>
          </a:bodyPr>
          <a:lstStyle>
            <a:lvl1pPr algn="l">
              <a:lnSpc>
                <a:spcPct val="80000"/>
              </a:lnSpc>
              <a:defRPr sz="3733" b="1" i="0" cap="all">
                <a:solidFill>
                  <a:srgbClr val="846A60"/>
                </a:solidFill>
                <a:latin typeface="+mn-lt"/>
                <a:cs typeface="Arial Narrow"/>
              </a:defRPr>
            </a:lvl1pPr>
          </a:lstStyle>
          <a:p>
            <a:endParaRPr lang="en-US"/>
          </a:p>
        </p:txBody>
      </p:sp>
      <p:sp>
        <p:nvSpPr>
          <p:cNvPr id="11" name="Subtitle 2">
            <a:extLst>
              <a:ext uri="{FF2B5EF4-FFF2-40B4-BE49-F238E27FC236}">
                <a16:creationId xmlns:a16="http://schemas.microsoft.com/office/drawing/2014/main" id="{F292DDDC-1EEA-5646-B219-7866C459EC59}"/>
              </a:ext>
            </a:extLst>
          </p:cNvPr>
          <p:cNvSpPr>
            <a:spLocks noGrp="1"/>
          </p:cNvSpPr>
          <p:nvPr>
            <p:ph type="subTitle" idx="1"/>
          </p:nvPr>
        </p:nvSpPr>
        <p:spPr>
          <a:xfrm>
            <a:off x="479999" y="1222992"/>
            <a:ext cx="11213020" cy="600000"/>
          </a:xfrm>
          <a:prstGeom prst="rect">
            <a:avLst/>
          </a:prstGeom>
        </p:spPr>
        <p:txBody>
          <a:bodyPr anchor="t">
            <a:noAutofit/>
          </a:bodyPr>
          <a:lstStyle>
            <a:lvl1pPr marL="0" indent="0" algn="l">
              <a:buNone/>
              <a:defRPr sz="2667">
                <a:solidFill>
                  <a:srgbClr val="846A60"/>
                </a:solidFill>
                <a:latin typeface="+mn-lt"/>
                <a:cs typeface="Arial Narrow"/>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pic>
        <p:nvPicPr>
          <p:cNvPr id="6" name="Image 5">
            <a:extLst>
              <a:ext uri="{FF2B5EF4-FFF2-40B4-BE49-F238E27FC236}">
                <a16:creationId xmlns:a16="http://schemas.microsoft.com/office/drawing/2014/main" id="{586AC543-9144-F04F-A6DE-CEF182F39C30}"/>
              </a:ext>
            </a:extLst>
          </p:cNvPr>
          <p:cNvPicPr>
            <a:picLocks noChangeAspect="1"/>
          </p:cNvPicPr>
          <p:nvPr userDrawn="1"/>
        </p:nvPicPr>
        <p:blipFill rotWithShape="1">
          <a:blip r:embed="rId2"/>
          <a:srcRect b="38310"/>
          <a:stretch/>
        </p:blipFill>
        <p:spPr>
          <a:xfrm>
            <a:off x="624789" y="6301103"/>
            <a:ext cx="1801945" cy="256788"/>
          </a:xfrm>
          <a:prstGeom prst="rect">
            <a:avLst/>
          </a:prstGeom>
        </p:spPr>
      </p:pic>
      <p:sp>
        <p:nvSpPr>
          <p:cNvPr id="7" name="TextBox 4">
            <a:extLst>
              <a:ext uri="{FF2B5EF4-FFF2-40B4-BE49-F238E27FC236}">
                <a16:creationId xmlns:a16="http://schemas.microsoft.com/office/drawing/2014/main" id="{11163858-AE1F-E048-BBBB-8D66401195AF}"/>
              </a:ext>
            </a:extLst>
          </p:cNvPr>
          <p:cNvSpPr txBox="1"/>
          <p:nvPr userDrawn="1"/>
        </p:nvSpPr>
        <p:spPr>
          <a:xfrm>
            <a:off x="5441783" y="6353350"/>
            <a:ext cx="6270219" cy="184666"/>
          </a:xfrm>
          <a:prstGeom prst="rect">
            <a:avLst/>
          </a:prstGeom>
          <a:noFill/>
        </p:spPr>
        <p:txBody>
          <a:bodyPr wrap="square" lIns="0" tIns="0" rIns="0" bIns="0" rtlCol="0" anchor="b" anchorCtr="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a:solidFill>
                  <a:srgbClr val="DBD0BE"/>
                </a:solidFill>
                <a:effectLst/>
                <a:latin typeface="Arial Narrow" panose="020B0604020202020204" pitchFamily="34" charset="0"/>
                <a:cs typeface="Arial Narrow" panose="020B0604020202020204" pitchFamily="34" charset="0"/>
              </a:rPr>
              <a:t>Content of this presentation is copyright</a:t>
            </a:r>
            <a:r>
              <a:rPr lang="en-CH" sz="1200" b="0" i="0">
                <a:solidFill>
                  <a:srgbClr val="DBD0BE"/>
                </a:solidFill>
                <a:effectLst/>
                <a:latin typeface="Arial Narrow" panose="020B0604020202020204" pitchFamily="34" charset="0"/>
                <a:cs typeface="Arial Narrow" panose="020B0604020202020204" pitchFamily="34" charset="0"/>
              </a:rPr>
              <a:t> </a:t>
            </a:r>
            <a:r>
              <a:rPr lang="en-US" sz="1200" b="0" i="0">
                <a:solidFill>
                  <a:srgbClr val="DBD0BE"/>
                </a:solidFill>
                <a:effectLst/>
                <a:latin typeface="Arial Narrow" panose="020B0604020202020204" pitchFamily="34" charset="0"/>
                <a:cs typeface="Arial Narrow" panose="020B0604020202020204" pitchFamily="34" charset="0"/>
              </a:rPr>
              <a:t>and responsibility of the author. Permission is required for re-use</a:t>
            </a:r>
            <a:r>
              <a:rPr lang="en-CH" sz="1200" b="0" i="0">
                <a:solidFill>
                  <a:srgbClr val="DBD0BE"/>
                </a:solidFill>
                <a:effectLst/>
                <a:latin typeface="Arial Narrow" panose="020B0604020202020204" pitchFamily="34" charset="0"/>
                <a:cs typeface="Arial Narrow" panose="020B0604020202020204" pitchFamily="34" charset="0"/>
              </a:rPr>
              <a:t>.</a:t>
            </a:r>
            <a:endParaRPr lang="en-US" sz="1200" b="0" i="0">
              <a:solidFill>
                <a:srgbClr val="DBD0BE"/>
              </a:solidFill>
              <a:effectLst/>
              <a:latin typeface="Arial Narrow" panose="020B0604020202020204" pitchFamily="34" charset="0"/>
              <a:cs typeface="Arial Narrow" panose="020B0604020202020204" pitchFamily="34" charset="0"/>
            </a:endParaRPr>
          </a:p>
        </p:txBody>
      </p:sp>
      <p:sp>
        <p:nvSpPr>
          <p:cNvPr id="8" name="Espace réservé du texte 3">
            <a:extLst>
              <a:ext uri="{FF2B5EF4-FFF2-40B4-BE49-F238E27FC236}">
                <a16:creationId xmlns:a16="http://schemas.microsoft.com/office/drawing/2014/main" id="{E13C8E70-8B10-014E-8EB1-52F8C13DD949}"/>
              </a:ext>
            </a:extLst>
          </p:cNvPr>
          <p:cNvSpPr>
            <a:spLocks noGrp="1"/>
          </p:cNvSpPr>
          <p:nvPr>
            <p:ph type="body" sz="quarter" idx="14" hasCustomPrompt="1"/>
          </p:nvPr>
        </p:nvSpPr>
        <p:spPr>
          <a:xfrm>
            <a:off x="3051522" y="6303067"/>
            <a:ext cx="2538679" cy="234949"/>
          </a:xfrm>
          <a:prstGeom prst="rect">
            <a:avLst/>
          </a:prstGeom>
        </p:spPr>
        <p:txBody>
          <a:bodyPr lIns="0" bIns="0" anchor="b" anchorCtr="0"/>
          <a:lstStyle>
            <a:lvl1pPr marL="0" indent="0">
              <a:buNone/>
              <a:defRPr sz="1200" b="0" i="0" spc="0">
                <a:solidFill>
                  <a:srgbClr val="DBD0BE"/>
                </a:solidFill>
                <a:latin typeface="Arial Narrow" panose="020B0604020202020204" pitchFamily="34" charset="0"/>
                <a:cs typeface="Arial Narrow" panose="020B0604020202020204" pitchFamily="34" charset="0"/>
              </a:defRPr>
            </a:lvl1pPr>
          </a:lstStyle>
          <a:p>
            <a:pPr lvl="0"/>
            <a:r>
              <a:rPr lang="en-CH"/>
              <a:t>Add name of presenter here</a:t>
            </a:r>
            <a:endParaRPr lang="fr-FR"/>
          </a:p>
        </p:txBody>
      </p:sp>
    </p:spTree>
    <p:extLst>
      <p:ext uri="{BB962C8B-B14F-4D97-AF65-F5344CB8AC3E}">
        <p14:creationId xmlns:p14="http://schemas.microsoft.com/office/powerpoint/2010/main" val="3090674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67711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29885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18364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1611357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952999792"/>
      </p:ext>
    </p:extLst>
  </p:cSld>
  <p:clrMapOvr>
    <a:masterClrMapping/>
  </p:clrMapOvr>
  <p:transition spd="slow" advClick="0"/>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2022504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0936459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0893567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xfrm>
            <a:off x="609600" y="6245225"/>
            <a:ext cx="2844800" cy="476251"/>
          </a:xfrm>
          <a:prstGeom prst="rect">
            <a:avLst/>
          </a:prstGeom>
          <a:ln/>
        </p:spPr>
        <p:txBody>
          <a:bodyPr/>
          <a:lstStyle>
            <a:lvl1pPr>
              <a:defRPr/>
            </a:lvl1pPr>
          </a:lstStyle>
          <a:p>
            <a:pPr>
              <a:defRPr/>
            </a:pPr>
            <a:endParaRPr lang="en-GB"/>
          </a:p>
        </p:txBody>
      </p:sp>
      <p:sp>
        <p:nvSpPr>
          <p:cNvPr id="5" name="Rectangle 5"/>
          <p:cNvSpPr>
            <a:spLocks noGrp="1" noChangeArrowheads="1"/>
          </p:cNvSpPr>
          <p:nvPr>
            <p:ph type="ftr" sz="quarter" idx="11"/>
          </p:nvPr>
        </p:nvSpPr>
        <p:spPr>
          <a:xfrm>
            <a:off x="4165600" y="6245225"/>
            <a:ext cx="3860800" cy="476251"/>
          </a:xfrm>
          <a:prstGeom prst="rect">
            <a:avLst/>
          </a:prstGeom>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xfrm>
            <a:off x="8737600" y="6245225"/>
            <a:ext cx="2844800" cy="476251"/>
          </a:xfrm>
          <a:prstGeom prst="rect">
            <a:avLst/>
          </a:prstGeom>
          <a:ln/>
        </p:spPr>
        <p:txBody>
          <a:bodyPr/>
          <a:lstStyle>
            <a:lvl1pPr>
              <a:defRPr/>
            </a:lvl1pPr>
          </a:lstStyle>
          <a:p>
            <a:pPr>
              <a:defRPr/>
            </a:pPr>
            <a:fld id="{02EF6B24-FE7E-4152-9978-735038326281}" type="slidenum">
              <a:rPr lang="en-GB"/>
              <a:pPr>
                <a:defRPr/>
              </a:pPr>
              <a:t>‹#›</a:t>
            </a:fld>
            <a:endParaRPr lang="en-GB"/>
          </a:p>
        </p:txBody>
      </p:sp>
    </p:spTree>
    <p:extLst>
      <p:ext uri="{BB962C8B-B14F-4D97-AF65-F5344CB8AC3E}">
        <p14:creationId xmlns:p14="http://schemas.microsoft.com/office/powerpoint/2010/main" val="718827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Slide with ASCO Abstrac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E84DF-B10E-4547-8B06-A31562ABBB60}"/>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1C96FCB7-7D3A-2644-A4FC-5F8EBAE315D2}"/>
              </a:ext>
            </a:extLst>
          </p:cNvPr>
          <p:cNvSpPr>
            <a:spLocks noGrp="1"/>
          </p:cNvSpPr>
          <p:nvPr>
            <p:ph type="ftr" sz="quarter" idx="10"/>
          </p:nvPr>
        </p:nvSpPr>
        <p:spPr>
          <a:xfrm>
            <a:off x="501515" y="6140269"/>
            <a:ext cx="11370584" cy="363730"/>
          </a:xfrm>
        </p:spPr>
        <p:txBody>
          <a:bodyPr/>
          <a:lstStyle>
            <a:lvl1pPr>
              <a:defRPr sz="788">
                <a:solidFill>
                  <a:schemeClr val="bg1">
                    <a:lumMod val="65000"/>
                  </a:schemeClr>
                </a:solidFill>
              </a:defRPr>
            </a:lvl1pPr>
          </a:lstStyle>
          <a:p>
            <a:r>
              <a:rPr lang="en-US" dirty="0"/>
              <a:t>Footer</a:t>
            </a:r>
          </a:p>
        </p:txBody>
      </p:sp>
      <p:sp>
        <p:nvSpPr>
          <p:cNvPr id="5" name="Slide Number Placeholder 4">
            <a:extLst>
              <a:ext uri="{FF2B5EF4-FFF2-40B4-BE49-F238E27FC236}">
                <a16:creationId xmlns:a16="http://schemas.microsoft.com/office/drawing/2014/main" id="{F81E783A-EB5F-7B4E-94FF-13118FCD0DA7}"/>
              </a:ext>
            </a:extLst>
          </p:cNvPr>
          <p:cNvSpPr>
            <a:spLocks noGrp="1"/>
          </p:cNvSpPr>
          <p:nvPr>
            <p:ph type="sldNum" sz="quarter" idx="11"/>
          </p:nvPr>
        </p:nvSpPr>
        <p:spPr>
          <a:xfrm>
            <a:off x="11353799" y="6476427"/>
            <a:ext cx="518300" cy="365125"/>
          </a:xfrm>
          <a:prstGeom prst="rect">
            <a:avLst/>
          </a:prstGeom>
        </p:spPr>
        <p:txBody>
          <a:bodyPr/>
          <a:lstStyle/>
          <a:p>
            <a:fld id="{CB1884B7-B162-4449-85D4-7AEA4CE79CA4}" type="slidenum">
              <a:rPr lang="en-US" smtClean="0"/>
              <a:pPr/>
              <a:t>‹#›</a:t>
            </a:fld>
            <a:endParaRPr lang="en-US" dirty="0"/>
          </a:p>
        </p:txBody>
      </p:sp>
    </p:spTree>
    <p:extLst>
      <p:ext uri="{BB962C8B-B14F-4D97-AF65-F5344CB8AC3E}">
        <p14:creationId xmlns:p14="http://schemas.microsoft.com/office/powerpoint/2010/main" val="673208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Content and Text">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489492" y="2121279"/>
            <a:ext cx="5606509" cy="3630733"/>
          </a:xfrm>
          <a:prstGeom prst="rect">
            <a:avLst/>
          </a:prstGeom>
          <a:solidFill>
            <a:schemeClr val="bg1">
              <a:lumMod val="85000"/>
            </a:schemeClr>
          </a:solidFill>
        </p:spPr>
        <p:txBody>
          <a:bodyPr anchor="ctr"/>
          <a:lstStyle>
            <a:lvl1pPr marL="0" indent="0" algn="ctr">
              <a:buNone/>
              <a:defRPr sz="2133" baseline="0"/>
            </a:lvl1pPr>
          </a:lstStyle>
          <a:p>
            <a:pPr lvl="0"/>
            <a:r>
              <a:rPr lang="en-US"/>
              <a:t>Click to edit Master text styles</a:t>
            </a:r>
          </a:p>
        </p:txBody>
      </p:sp>
      <p:sp>
        <p:nvSpPr>
          <p:cNvPr id="7" name="Text Placeholder 6"/>
          <p:cNvSpPr>
            <a:spLocks noGrp="1"/>
          </p:cNvSpPr>
          <p:nvPr>
            <p:ph type="body" sz="quarter" idx="12"/>
          </p:nvPr>
        </p:nvSpPr>
        <p:spPr>
          <a:xfrm>
            <a:off x="6096000" y="2121706"/>
            <a:ext cx="5606509" cy="3630732"/>
          </a:xfrm>
          <a:prstGeom prst="rect">
            <a:avLst/>
          </a:prstGeom>
        </p:spPr>
        <p:txBody>
          <a:bodyPr>
            <a:noAutofit/>
          </a:bodyPr>
          <a:lstStyle>
            <a:lvl1pPr marL="0" indent="0">
              <a:buNone/>
              <a:defRPr sz="2133" baseline="0">
                <a:solidFill>
                  <a:srgbClr val="846A60"/>
                </a:solidFill>
              </a:defRPr>
            </a:lvl1pPr>
          </a:lstStyle>
          <a:p>
            <a:pPr lvl="0"/>
            <a:r>
              <a:rPr lang="en-US"/>
              <a:t>Click to edit Master text styles</a:t>
            </a:r>
          </a:p>
        </p:txBody>
      </p:sp>
      <p:sp>
        <p:nvSpPr>
          <p:cNvPr id="12" name="Title 1">
            <a:extLst>
              <a:ext uri="{FF2B5EF4-FFF2-40B4-BE49-F238E27FC236}">
                <a16:creationId xmlns:a16="http://schemas.microsoft.com/office/drawing/2014/main" id="{C682912B-9D64-B94C-9A5C-32A715E7D1A3}"/>
              </a:ext>
            </a:extLst>
          </p:cNvPr>
          <p:cNvSpPr>
            <a:spLocks noGrp="1"/>
          </p:cNvSpPr>
          <p:nvPr>
            <p:ph type="ctrTitle"/>
          </p:nvPr>
        </p:nvSpPr>
        <p:spPr>
          <a:xfrm>
            <a:off x="480000" y="646992"/>
            <a:ext cx="11213021" cy="576000"/>
          </a:xfrm>
          <a:prstGeom prst="rect">
            <a:avLst/>
          </a:prstGeom>
        </p:spPr>
        <p:txBody>
          <a:bodyPr anchor="t">
            <a:noAutofit/>
          </a:bodyPr>
          <a:lstStyle>
            <a:lvl1pPr algn="l">
              <a:lnSpc>
                <a:spcPct val="80000"/>
              </a:lnSpc>
              <a:defRPr sz="3733" b="1" i="0" cap="all">
                <a:solidFill>
                  <a:srgbClr val="846A60"/>
                </a:solidFill>
                <a:latin typeface="+mn-lt"/>
                <a:cs typeface="Arial Narrow"/>
              </a:defRPr>
            </a:lvl1pPr>
          </a:lstStyle>
          <a:p>
            <a:endParaRPr lang="en-US"/>
          </a:p>
        </p:txBody>
      </p:sp>
      <p:sp>
        <p:nvSpPr>
          <p:cNvPr id="13" name="Subtitle 2">
            <a:extLst>
              <a:ext uri="{FF2B5EF4-FFF2-40B4-BE49-F238E27FC236}">
                <a16:creationId xmlns:a16="http://schemas.microsoft.com/office/drawing/2014/main" id="{507AD564-F74B-5F48-A178-810FBAC66F63}"/>
              </a:ext>
            </a:extLst>
          </p:cNvPr>
          <p:cNvSpPr>
            <a:spLocks noGrp="1"/>
          </p:cNvSpPr>
          <p:nvPr>
            <p:ph type="subTitle" idx="1"/>
          </p:nvPr>
        </p:nvSpPr>
        <p:spPr>
          <a:xfrm>
            <a:off x="480000" y="1222992"/>
            <a:ext cx="11213021" cy="600000"/>
          </a:xfrm>
          <a:prstGeom prst="rect">
            <a:avLst/>
          </a:prstGeom>
        </p:spPr>
        <p:txBody>
          <a:bodyPr anchor="t">
            <a:noAutofit/>
          </a:bodyPr>
          <a:lstStyle>
            <a:lvl1pPr marL="0" indent="0" algn="l">
              <a:buNone/>
              <a:defRPr sz="2667">
                <a:solidFill>
                  <a:srgbClr val="846A60"/>
                </a:solidFill>
                <a:latin typeface="+mn-lt"/>
                <a:cs typeface="Arial Narrow"/>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pic>
        <p:nvPicPr>
          <p:cNvPr id="8" name="Image 7">
            <a:extLst>
              <a:ext uri="{FF2B5EF4-FFF2-40B4-BE49-F238E27FC236}">
                <a16:creationId xmlns:a16="http://schemas.microsoft.com/office/drawing/2014/main" id="{6B02A79C-1C72-624C-B0A4-BAD7E87CCA34}"/>
              </a:ext>
            </a:extLst>
          </p:cNvPr>
          <p:cNvPicPr>
            <a:picLocks noChangeAspect="1"/>
          </p:cNvPicPr>
          <p:nvPr userDrawn="1"/>
        </p:nvPicPr>
        <p:blipFill rotWithShape="1">
          <a:blip r:embed="rId2"/>
          <a:srcRect b="38310"/>
          <a:stretch/>
        </p:blipFill>
        <p:spPr>
          <a:xfrm>
            <a:off x="624789" y="6301103"/>
            <a:ext cx="1801945" cy="256788"/>
          </a:xfrm>
          <a:prstGeom prst="rect">
            <a:avLst/>
          </a:prstGeom>
        </p:spPr>
      </p:pic>
      <p:sp>
        <p:nvSpPr>
          <p:cNvPr id="9" name="TextBox 4">
            <a:extLst>
              <a:ext uri="{FF2B5EF4-FFF2-40B4-BE49-F238E27FC236}">
                <a16:creationId xmlns:a16="http://schemas.microsoft.com/office/drawing/2014/main" id="{E5B630B2-BEED-D548-9802-0D97AB50193F}"/>
              </a:ext>
            </a:extLst>
          </p:cNvPr>
          <p:cNvSpPr txBox="1"/>
          <p:nvPr userDrawn="1"/>
        </p:nvSpPr>
        <p:spPr>
          <a:xfrm>
            <a:off x="5441783" y="6353350"/>
            <a:ext cx="6270219" cy="184666"/>
          </a:xfrm>
          <a:prstGeom prst="rect">
            <a:avLst/>
          </a:prstGeom>
          <a:noFill/>
        </p:spPr>
        <p:txBody>
          <a:bodyPr wrap="square" lIns="0" tIns="0" rIns="0" bIns="0" rtlCol="0" anchor="b" anchorCtr="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a:solidFill>
                  <a:srgbClr val="DBD0BE"/>
                </a:solidFill>
                <a:effectLst/>
                <a:latin typeface="Arial Narrow" panose="020B0604020202020204" pitchFamily="34" charset="0"/>
                <a:cs typeface="Arial Narrow" panose="020B0604020202020204" pitchFamily="34" charset="0"/>
              </a:rPr>
              <a:t>Content of this presentation is copyright</a:t>
            </a:r>
            <a:r>
              <a:rPr lang="en-CH" sz="1200" b="0" i="0">
                <a:solidFill>
                  <a:srgbClr val="DBD0BE"/>
                </a:solidFill>
                <a:effectLst/>
                <a:latin typeface="Arial Narrow" panose="020B0604020202020204" pitchFamily="34" charset="0"/>
                <a:cs typeface="Arial Narrow" panose="020B0604020202020204" pitchFamily="34" charset="0"/>
              </a:rPr>
              <a:t> </a:t>
            </a:r>
            <a:r>
              <a:rPr lang="en-US" sz="1200" b="0" i="0">
                <a:solidFill>
                  <a:srgbClr val="DBD0BE"/>
                </a:solidFill>
                <a:effectLst/>
                <a:latin typeface="Arial Narrow" panose="020B0604020202020204" pitchFamily="34" charset="0"/>
                <a:cs typeface="Arial Narrow" panose="020B0604020202020204" pitchFamily="34" charset="0"/>
              </a:rPr>
              <a:t>and responsibility of the author. Permission is required for re-use</a:t>
            </a:r>
            <a:r>
              <a:rPr lang="en-CH" sz="1200" b="0" i="0">
                <a:solidFill>
                  <a:srgbClr val="DBD0BE"/>
                </a:solidFill>
                <a:effectLst/>
                <a:latin typeface="Arial Narrow" panose="020B0604020202020204" pitchFamily="34" charset="0"/>
                <a:cs typeface="Arial Narrow" panose="020B0604020202020204" pitchFamily="34" charset="0"/>
              </a:rPr>
              <a:t>.</a:t>
            </a:r>
            <a:endParaRPr lang="en-US" sz="1200" b="0" i="0">
              <a:solidFill>
                <a:srgbClr val="DBD0BE"/>
              </a:solidFill>
              <a:effectLst/>
              <a:latin typeface="Arial Narrow" panose="020B0604020202020204" pitchFamily="34" charset="0"/>
              <a:cs typeface="Arial Narrow" panose="020B0604020202020204" pitchFamily="34" charset="0"/>
            </a:endParaRPr>
          </a:p>
        </p:txBody>
      </p:sp>
      <p:sp>
        <p:nvSpPr>
          <p:cNvPr id="10" name="Espace réservé du texte 3">
            <a:extLst>
              <a:ext uri="{FF2B5EF4-FFF2-40B4-BE49-F238E27FC236}">
                <a16:creationId xmlns:a16="http://schemas.microsoft.com/office/drawing/2014/main" id="{12DAF95C-E47C-6D40-AEFE-26194D90C6D9}"/>
              </a:ext>
            </a:extLst>
          </p:cNvPr>
          <p:cNvSpPr>
            <a:spLocks noGrp="1"/>
          </p:cNvSpPr>
          <p:nvPr>
            <p:ph type="body" sz="quarter" idx="14" hasCustomPrompt="1"/>
          </p:nvPr>
        </p:nvSpPr>
        <p:spPr>
          <a:xfrm>
            <a:off x="3051522" y="6303067"/>
            <a:ext cx="2538679" cy="234949"/>
          </a:xfrm>
          <a:prstGeom prst="rect">
            <a:avLst/>
          </a:prstGeom>
        </p:spPr>
        <p:txBody>
          <a:bodyPr lIns="0" bIns="0" anchor="b" anchorCtr="0"/>
          <a:lstStyle>
            <a:lvl1pPr marL="0" indent="0">
              <a:buNone/>
              <a:defRPr sz="1200" b="0" i="0" spc="0">
                <a:solidFill>
                  <a:srgbClr val="DBD0BE"/>
                </a:solidFill>
                <a:latin typeface="Arial Narrow" panose="020B0604020202020204" pitchFamily="34" charset="0"/>
                <a:cs typeface="Arial Narrow" panose="020B0604020202020204" pitchFamily="34" charset="0"/>
              </a:defRPr>
            </a:lvl1pPr>
          </a:lstStyle>
          <a:p>
            <a:pPr lvl="0"/>
            <a:r>
              <a:rPr lang="en-CH"/>
              <a:t>Add name of presenter here</a:t>
            </a:r>
            <a:endParaRPr lang="fr-FR"/>
          </a:p>
        </p:txBody>
      </p:sp>
    </p:spTree>
    <p:extLst>
      <p:ext uri="{BB962C8B-B14F-4D97-AF65-F5344CB8AC3E}">
        <p14:creationId xmlns:p14="http://schemas.microsoft.com/office/powerpoint/2010/main" val="18402612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46D7827-5C3B-45A3-B447-2E42C5DA767B}"/>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6A771B71-F177-495C-8918-7BB8B6F48B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9749C9B2-5564-4FA3-9E42-A362D2045B88}"/>
              </a:ext>
            </a:extLst>
          </p:cNvPr>
          <p:cNvSpPr>
            <a:spLocks noGrp="1"/>
          </p:cNvSpPr>
          <p:nvPr>
            <p:ph type="dt" sz="half" idx="10"/>
          </p:nvPr>
        </p:nvSpPr>
        <p:spPr/>
        <p:txBody>
          <a:bodyPr/>
          <a:lstStyle/>
          <a:p>
            <a:fld id="{F645145F-C745-4FFB-A34F-EBD627395AFD}" type="datetimeFigureOut">
              <a:rPr lang="it-IT" smtClean="0"/>
              <a:t>09/01/23</a:t>
            </a:fld>
            <a:endParaRPr lang="it-IT"/>
          </a:p>
        </p:txBody>
      </p:sp>
      <p:sp>
        <p:nvSpPr>
          <p:cNvPr id="5" name="Segnaposto piè di pagina 4">
            <a:extLst>
              <a:ext uri="{FF2B5EF4-FFF2-40B4-BE49-F238E27FC236}">
                <a16:creationId xmlns:a16="http://schemas.microsoft.com/office/drawing/2014/main" id="{DF64715C-BFC1-403A-9352-68DE2BCCCEFA}"/>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71A7359-2FBC-4146-9985-045690DF41EB}"/>
              </a:ext>
            </a:extLst>
          </p:cNvPr>
          <p:cNvSpPr>
            <a:spLocks noGrp="1"/>
          </p:cNvSpPr>
          <p:nvPr>
            <p:ph type="sldNum" sz="quarter" idx="12"/>
          </p:nvPr>
        </p:nvSpPr>
        <p:spPr/>
        <p:txBody>
          <a:bodyPr/>
          <a:lstStyle/>
          <a:p>
            <a:fld id="{E809727C-5F98-4E10-862D-5523420CEEF3}" type="slidenum">
              <a:rPr lang="it-IT" smtClean="0"/>
              <a:t>‹#›</a:t>
            </a:fld>
            <a:endParaRPr lang="it-IT"/>
          </a:p>
        </p:txBody>
      </p:sp>
    </p:spTree>
    <p:extLst>
      <p:ext uri="{BB962C8B-B14F-4D97-AF65-F5344CB8AC3E}">
        <p14:creationId xmlns:p14="http://schemas.microsoft.com/office/powerpoint/2010/main" val="16510950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E250542-1B9B-4156-A7B1-EF19C3A7A946}"/>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3DE2BDF0-26A6-4A05-8261-B857B9C2B759}"/>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1B10C92-D887-4FFA-9F6A-863E59C9BB95}"/>
              </a:ext>
            </a:extLst>
          </p:cNvPr>
          <p:cNvSpPr>
            <a:spLocks noGrp="1"/>
          </p:cNvSpPr>
          <p:nvPr>
            <p:ph type="dt" sz="half" idx="10"/>
          </p:nvPr>
        </p:nvSpPr>
        <p:spPr/>
        <p:txBody>
          <a:bodyPr/>
          <a:lstStyle/>
          <a:p>
            <a:fld id="{F645145F-C745-4FFB-A34F-EBD627395AFD}" type="datetimeFigureOut">
              <a:rPr lang="it-IT" smtClean="0"/>
              <a:t>09/01/23</a:t>
            </a:fld>
            <a:endParaRPr lang="it-IT"/>
          </a:p>
        </p:txBody>
      </p:sp>
      <p:sp>
        <p:nvSpPr>
          <p:cNvPr id="5" name="Segnaposto piè di pagina 4">
            <a:extLst>
              <a:ext uri="{FF2B5EF4-FFF2-40B4-BE49-F238E27FC236}">
                <a16:creationId xmlns:a16="http://schemas.microsoft.com/office/drawing/2014/main" id="{148C2906-286E-4FDA-B1BD-4A30CC82E1F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796CAC1-73AE-4EE1-91CA-4BF9286BB63B}"/>
              </a:ext>
            </a:extLst>
          </p:cNvPr>
          <p:cNvSpPr>
            <a:spLocks noGrp="1"/>
          </p:cNvSpPr>
          <p:nvPr>
            <p:ph type="sldNum" sz="quarter" idx="12"/>
          </p:nvPr>
        </p:nvSpPr>
        <p:spPr/>
        <p:txBody>
          <a:bodyPr/>
          <a:lstStyle/>
          <a:p>
            <a:fld id="{E809727C-5F98-4E10-862D-5523420CEEF3}" type="slidenum">
              <a:rPr lang="it-IT" smtClean="0"/>
              <a:t>‹#›</a:t>
            </a:fld>
            <a:endParaRPr lang="it-IT"/>
          </a:p>
        </p:txBody>
      </p:sp>
    </p:spTree>
    <p:extLst>
      <p:ext uri="{BB962C8B-B14F-4D97-AF65-F5344CB8AC3E}">
        <p14:creationId xmlns:p14="http://schemas.microsoft.com/office/powerpoint/2010/main" val="1609430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BF05D6C-90BC-4100-8989-D417B021DED3}"/>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38733EDF-7792-4D76-98CE-F59A1122982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A52075DB-813E-4390-BBAD-9DE964B8031A}"/>
              </a:ext>
            </a:extLst>
          </p:cNvPr>
          <p:cNvSpPr>
            <a:spLocks noGrp="1"/>
          </p:cNvSpPr>
          <p:nvPr>
            <p:ph type="dt" sz="half" idx="10"/>
          </p:nvPr>
        </p:nvSpPr>
        <p:spPr/>
        <p:txBody>
          <a:bodyPr/>
          <a:lstStyle/>
          <a:p>
            <a:fld id="{F645145F-C745-4FFB-A34F-EBD627395AFD}" type="datetimeFigureOut">
              <a:rPr lang="it-IT" smtClean="0"/>
              <a:t>09/01/23</a:t>
            </a:fld>
            <a:endParaRPr lang="it-IT"/>
          </a:p>
        </p:txBody>
      </p:sp>
      <p:sp>
        <p:nvSpPr>
          <p:cNvPr id="5" name="Segnaposto piè di pagina 4">
            <a:extLst>
              <a:ext uri="{FF2B5EF4-FFF2-40B4-BE49-F238E27FC236}">
                <a16:creationId xmlns:a16="http://schemas.microsoft.com/office/drawing/2014/main" id="{E1B8B745-5AF3-49B9-B0E5-C921E2EF94D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75512DE4-7F8A-4664-A01D-182E76750766}"/>
              </a:ext>
            </a:extLst>
          </p:cNvPr>
          <p:cNvSpPr>
            <a:spLocks noGrp="1"/>
          </p:cNvSpPr>
          <p:nvPr>
            <p:ph type="sldNum" sz="quarter" idx="12"/>
          </p:nvPr>
        </p:nvSpPr>
        <p:spPr/>
        <p:txBody>
          <a:bodyPr/>
          <a:lstStyle/>
          <a:p>
            <a:fld id="{E809727C-5F98-4E10-862D-5523420CEEF3}" type="slidenum">
              <a:rPr lang="it-IT" smtClean="0"/>
              <a:t>‹#›</a:t>
            </a:fld>
            <a:endParaRPr lang="it-IT"/>
          </a:p>
        </p:txBody>
      </p:sp>
    </p:spTree>
    <p:extLst>
      <p:ext uri="{BB962C8B-B14F-4D97-AF65-F5344CB8AC3E}">
        <p14:creationId xmlns:p14="http://schemas.microsoft.com/office/powerpoint/2010/main" val="31774761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61DFF6D-DF93-400E-9AE3-CD13CE2C11F9}"/>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BB9F2D8-2DB3-4850-839C-CB372AB1D179}"/>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9434C76E-258E-43F1-806D-A6B4A27E9A4A}"/>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08F1470E-0388-49C9-AA68-1EB8E859424A}"/>
              </a:ext>
            </a:extLst>
          </p:cNvPr>
          <p:cNvSpPr>
            <a:spLocks noGrp="1"/>
          </p:cNvSpPr>
          <p:nvPr>
            <p:ph type="dt" sz="half" idx="10"/>
          </p:nvPr>
        </p:nvSpPr>
        <p:spPr/>
        <p:txBody>
          <a:bodyPr/>
          <a:lstStyle/>
          <a:p>
            <a:fld id="{F645145F-C745-4FFB-A34F-EBD627395AFD}" type="datetimeFigureOut">
              <a:rPr lang="it-IT" smtClean="0"/>
              <a:t>09/01/23</a:t>
            </a:fld>
            <a:endParaRPr lang="it-IT"/>
          </a:p>
        </p:txBody>
      </p:sp>
      <p:sp>
        <p:nvSpPr>
          <p:cNvPr id="6" name="Segnaposto piè di pagina 5">
            <a:extLst>
              <a:ext uri="{FF2B5EF4-FFF2-40B4-BE49-F238E27FC236}">
                <a16:creationId xmlns:a16="http://schemas.microsoft.com/office/drawing/2014/main" id="{F978F656-64CE-4FD1-A627-11B7784B6CF8}"/>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B9C6DB98-8928-497E-8516-7BA30DC99A3F}"/>
              </a:ext>
            </a:extLst>
          </p:cNvPr>
          <p:cNvSpPr>
            <a:spLocks noGrp="1"/>
          </p:cNvSpPr>
          <p:nvPr>
            <p:ph type="sldNum" sz="quarter" idx="12"/>
          </p:nvPr>
        </p:nvSpPr>
        <p:spPr/>
        <p:txBody>
          <a:bodyPr/>
          <a:lstStyle/>
          <a:p>
            <a:fld id="{E809727C-5F98-4E10-862D-5523420CEEF3}" type="slidenum">
              <a:rPr lang="it-IT" smtClean="0"/>
              <a:t>‹#›</a:t>
            </a:fld>
            <a:endParaRPr lang="it-IT"/>
          </a:p>
        </p:txBody>
      </p:sp>
    </p:spTree>
    <p:extLst>
      <p:ext uri="{BB962C8B-B14F-4D97-AF65-F5344CB8AC3E}">
        <p14:creationId xmlns:p14="http://schemas.microsoft.com/office/powerpoint/2010/main" val="17465579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1FC006A-E2B6-4E4A-8A88-E386092E7F20}"/>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EC35CC37-83D4-48F6-93FE-D877CF12A0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898E7EE7-5709-4EC1-AFAE-16E036868B56}"/>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7B10BEF1-925C-4CE3-AC72-3AB50B77AA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D46933DF-714B-42CB-BF5B-64B55BBD2D8A}"/>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B2BF77EC-7A8E-48C8-A529-3704DC42307E}"/>
              </a:ext>
            </a:extLst>
          </p:cNvPr>
          <p:cNvSpPr>
            <a:spLocks noGrp="1"/>
          </p:cNvSpPr>
          <p:nvPr>
            <p:ph type="dt" sz="half" idx="10"/>
          </p:nvPr>
        </p:nvSpPr>
        <p:spPr/>
        <p:txBody>
          <a:bodyPr/>
          <a:lstStyle/>
          <a:p>
            <a:fld id="{F645145F-C745-4FFB-A34F-EBD627395AFD}" type="datetimeFigureOut">
              <a:rPr lang="it-IT" smtClean="0"/>
              <a:t>09/01/23</a:t>
            </a:fld>
            <a:endParaRPr lang="it-IT"/>
          </a:p>
        </p:txBody>
      </p:sp>
      <p:sp>
        <p:nvSpPr>
          <p:cNvPr id="8" name="Segnaposto piè di pagina 7">
            <a:extLst>
              <a:ext uri="{FF2B5EF4-FFF2-40B4-BE49-F238E27FC236}">
                <a16:creationId xmlns:a16="http://schemas.microsoft.com/office/drawing/2014/main" id="{6BA4D7AC-FED8-499C-9B0B-676E10CC39E7}"/>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B850E085-09DF-4379-94B6-6DB20D312723}"/>
              </a:ext>
            </a:extLst>
          </p:cNvPr>
          <p:cNvSpPr>
            <a:spLocks noGrp="1"/>
          </p:cNvSpPr>
          <p:nvPr>
            <p:ph type="sldNum" sz="quarter" idx="12"/>
          </p:nvPr>
        </p:nvSpPr>
        <p:spPr/>
        <p:txBody>
          <a:bodyPr/>
          <a:lstStyle/>
          <a:p>
            <a:fld id="{E809727C-5F98-4E10-862D-5523420CEEF3}" type="slidenum">
              <a:rPr lang="it-IT" smtClean="0"/>
              <a:t>‹#›</a:t>
            </a:fld>
            <a:endParaRPr lang="it-IT"/>
          </a:p>
        </p:txBody>
      </p:sp>
    </p:spTree>
    <p:extLst>
      <p:ext uri="{BB962C8B-B14F-4D97-AF65-F5344CB8AC3E}">
        <p14:creationId xmlns:p14="http://schemas.microsoft.com/office/powerpoint/2010/main" val="18817581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DEDF44F-297A-4481-8A85-7493E457F5E1}"/>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56CAEF17-94CD-4BE4-9EA3-AF9C0BB83510}"/>
              </a:ext>
            </a:extLst>
          </p:cNvPr>
          <p:cNvSpPr>
            <a:spLocks noGrp="1"/>
          </p:cNvSpPr>
          <p:nvPr>
            <p:ph type="dt" sz="half" idx="10"/>
          </p:nvPr>
        </p:nvSpPr>
        <p:spPr/>
        <p:txBody>
          <a:bodyPr/>
          <a:lstStyle/>
          <a:p>
            <a:fld id="{F645145F-C745-4FFB-A34F-EBD627395AFD}" type="datetimeFigureOut">
              <a:rPr lang="it-IT" smtClean="0"/>
              <a:t>09/01/23</a:t>
            </a:fld>
            <a:endParaRPr lang="it-IT"/>
          </a:p>
        </p:txBody>
      </p:sp>
      <p:sp>
        <p:nvSpPr>
          <p:cNvPr id="4" name="Segnaposto piè di pagina 3">
            <a:extLst>
              <a:ext uri="{FF2B5EF4-FFF2-40B4-BE49-F238E27FC236}">
                <a16:creationId xmlns:a16="http://schemas.microsoft.com/office/drawing/2014/main" id="{5DFE5C30-FF79-4B8C-A557-6C0DD50E1E4C}"/>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1ECDC758-F725-45F4-979D-1634921071FB}"/>
              </a:ext>
            </a:extLst>
          </p:cNvPr>
          <p:cNvSpPr>
            <a:spLocks noGrp="1"/>
          </p:cNvSpPr>
          <p:nvPr>
            <p:ph type="sldNum" sz="quarter" idx="12"/>
          </p:nvPr>
        </p:nvSpPr>
        <p:spPr/>
        <p:txBody>
          <a:bodyPr/>
          <a:lstStyle/>
          <a:p>
            <a:fld id="{E809727C-5F98-4E10-862D-5523420CEEF3}" type="slidenum">
              <a:rPr lang="it-IT" smtClean="0"/>
              <a:t>‹#›</a:t>
            </a:fld>
            <a:endParaRPr lang="it-IT"/>
          </a:p>
        </p:txBody>
      </p:sp>
    </p:spTree>
    <p:extLst>
      <p:ext uri="{BB962C8B-B14F-4D97-AF65-F5344CB8AC3E}">
        <p14:creationId xmlns:p14="http://schemas.microsoft.com/office/powerpoint/2010/main" val="17930625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EC7F7BB4-4085-4C93-8DE5-6DE93E152582}"/>
              </a:ext>
            </a:extLst>
          </p:cNvPr>
          <p:cNvSpPr>
            <a:spLocks noGrp="1"/>
          </p:cNvSpPr>
          <p:nvPr>
            <p:ph type="dt" sz="half" idx="10"/>
          </p:nvPr>
        </p:nvSpPr>
        <p:spPr/>
        <p:txBody>
          <a:bodyPr/>
          <a:lstStyle/>
          <a:p>
            <a:fld id="{F645145F-C745-4FFB-A34F-EBD627395AFD}" type="datetimeFigureOut">
              <a:rPr lang="it-IT" smtClean="0"/>
              <a:t>09/01/23</a:t>
            </a:fld>
            <a:endParaRPr lang="it-IT"/>
          </a:p>
        </p:txBody>
      </p:sp>
      <p:sp>
        <p:nvSpPr>
          <p:cNvPr id="3" name="Segnaposto piè di pagina 2">
            <a:extLst>
              <a:ext uri="{FF2B5EF4-FFF2-40B4-BE49-F238E27FC236}">
                <a16:creationId xmlns:a16="http://schemas.microsoft.com/office/drawing/2014/main" id="{392DF91D-57F5-476F-9A48-7914AF7786ED}"/>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E8787B64-CDBC-4F24-A68B-2A6FEA1038A1}"/>
              </a:ext>
            </a:extLst>
          </p:cNvPr>
          <p:cNvSpPr>
            <a:spLocks noGrp="1"/>
          </p:cNvSpPr>
          <p:nvPr>
            <p:ph type="sldNum" sz="quarter" idx="12"/>
          </p:nvPr>
        </p:nvSpPr>
        <p:spPr/>
        <p:txBody>
          <a:bodyPr/>
          <a:lstStyle/>
          <a:p>
            <a:fld id="{E809727C-5F98-4E10-862D-5523420CEEF3}" type="slidenum">
              <a:rPr lang="it-IT" smtClean="0"/>
              <a:t>‹#›</a:t>
            </a:fld>
            <a:endParaRPr lang="it-IT"/>
          </a:p>
        </p:txBody>
      </p:sp>
    </p:spTree>
    <p:extLst>
      <p:ext uri="{BB962C8B-B14F-4D97-AF65-F5344CB8AC3E}">
        <p14:creationId xmlns:p14="http://schemas.microsoft.com/office/powerpoint/2010/main" val="15820565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9B9A768-FBAE-4D52-AEB9-D96780BD824A}"/>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E206934D-7F79-4C14-ACAB-AF3321D273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82CF80CB-807B-4A4E-A534-FCC6139C34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CF29E289-38BC-49D2-A3CD-D09AC0A341D6}"/>
              </a:ext>
            </a:extLst>
          </p:cNvPr>
          <p:cNvSpPr>
            <a:spLocks noGrp="1"/>
          </p:cNvSpPr>
          <p:nvPr>
            <p:ph type="dt" sz="half" idx="10"/>
          </p:nvPr>
        </p:nvSpPr>
        <p:spPr/>
        <p:txBody>
          <a:bodyPr/>
          <a:lstStyle/>
          <a:p>
            <a:fld id="{F645145F-C745-4FFB-A34F-EBD627395AFD}" type="datetimeFigureOut">
              <a:rPr lang="it-IT" smtClean="0"/>
              <a:t>09/01/23</a:t>
            </a:fld>
            <a:endParaRPr lang="it-IT"/>
          </a:p>
        </p:txBody>
      </p:sp>
      <p:sp>
        <p:nvSpPr>
          <p:cNvPr id="6" name="Segnaposto piè di pagina 5">
            <a:extLst>
              <a:ext uri="{FF2B5EF4-FFF2-40B4-BE49-F238E27FC236}">
                <a16:creationId xmlns:a16="http://schemas.microsoft.com/office/drawing/2014/main" id="{30279FAD-83C1-4AE2-8F61-85401ADA0071}"/>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306800D6-6D16-45D8-A803-E8CC91071BB7}"/>
              </a:ext>
            </a:extLst>
          </p:cNvPr>
          <p:cNvSpPr>
            <a:spLocks noGrp="1"/>
          </p:cNvSpPr>
          <p:nvPr>
            <p:ph type="sldNum" sz="quarter" idx="12"/>
          </p:nvPr>
        </p:nvSpPr>
        <p:spPr/>
        <p:txBody>
          <a:bodyPr/>
          <a:lstStyle/>
          <a:p>
            <a:fld id="{E809727C-5F98-4E10-862D-5523420CEEF3}" type="slidenum">
              <a:rPr lang="it-IT" smtClean="0"/>
              <a:t>‹#›</a:t>
            </a:fld>
            <a:endParaRPr lang="it-IT"/>
          </a:p>
        </p:txBody>
      </p:sp>
    </p:spTree>
    <p:extLst>
      <p:ext uri="{BB962C8B-B14F-4D97-AF65-F5344CB8AC3E}">
        <p14:creationId xmlns:p14="http://schemas.microsoft.com/office/powerpoint/2010/main" val="32596583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76CF1A3-DBDD-40DA-87E6-8EF9A5376E4B}"/>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D7430426-C37C-49C0-BA90-1B1691B4BD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E713258E-EB19-4FF7-AFD5-94D9034769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BD0FE19D-8BFB-4EFC-BB46-805BEBCA48DF}"/>
              </a:ext>
            </a:extLst>
          </p:cNvPr>
          <p:cNvSpPr>
            <a:spLocks noGrp="1"/>
          </p:cNvSpPr>
          <p:nvPr>
            <p:ph type="dt" sz="half" idx="10"/>
          </p:nvPr>
        </p:nvSpPr>
        <p:spPr/>
        <p:txBody>
          <a:bodyPr/>
          <a:lstStyle/>
          <a:p>
            <a:fld id="{F645145F-C745-4FFB-A34F-EBD627395AFD}" type="datetimeFigureOut">
              <a:rPr lang="it-IT" smtClean="0"/>
              <a:t>09/01/23</a:t>
            </a:fld>
            <a:endParaRPr lang="it-IT"/>
          </a:p>
        </p:txBody>
      </p:sp>
      <p:sp>
        <p:nvSpPr>
          <p:cNvPr id="6" name="Segnaposto piè di pagina 5">
            <a:extLst>
              <a:ext uri="{FF2B5EF4-FFF2-40B4-BE49-F238E27FC236}">
                <a16:creationId xmlns:a16="http://schemas.microsoft.com/office/drawing/2014/main" id="{18C66466-9BEC-420A-9D96-1F6AB85D9379}"/>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53B8BE77-80C5-4F06-AF8E-A36D23B8D7AD}"/>
              </a:ext>
            </a:extLst>
          </p:cNvPr>
          <p:cNvSpPr>
            <a:spLocks noGrp="1"/>
          </p:cNvSpPr>
          <p:nvPr>
            <p:ph type="sldNum" sz="quarter" idx="12"/>
          </p:nvPr>
        </p:nvSpPr>
        <p:spPr/>
        <p:txBody>
          <a:bodyPr/>
          <a:lstStyle/>
          <a:p>
            <a:fld id="{E809727C-5F98-4E10-862D-5523420CEEF3}" type="slidenum">
              <a:rPr lang="it-IT" smtClean="0"/>
              <a:t>‹#›</a:t>
            </a:fld>
            <a:endParaRPr lang="it-IT"/>
          </a:p>
        </p:txBody>
      </p:sp>
    </p:spTree>
    <p:extLst>
      <p:ext uri="{BB962C8B-B14F-4D97-AF65-F5344CB8AC3E}">
        <p14:creationId xmlns:p14="http://schemas.microsoft.com/office/powerpoint/2010/main" val="30924057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4FE84E9-3479-44CC-80DC-ED8411CB19DA}"/>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7CBAE3C1-0CBC-4B05-86E5-A8F913F6DD56}"/>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ACAE2A1-E4B5-4B39-B385-A4CC06E17C90}"/>
              </a:ext>
            </a:extLst>
          </p:cNvPr>
          <p:cNvSpPr>
            <a:spLocks noGrp="1"/>
          </p:cNvSpPr>
          <p:nvPr>
            <p:ph type="dt" sz="half" idx="10"/>
          </p:nvPr>
        </p:nvSpPr>
        <p:spPr/>
        <p:txBody>
          <a:bodyPr/>
          <a:lstStyle/>
          <a:p>
            <a:fld id="{F645145F-C745-4FFB-A34F-EBD627395AFD}" type="datetimeFigureOut">
              <a:rPr lang="it-IT" smtClean="0"/>
              <a:t>09/01/23</a:t>
            </a:fld>
            <a:endParaRPr lang="it-IT"/>
          </a:p>
        </p:txBody>
      </p:sp>
      <p:sp>
        <p:nvSpPr>
          <p:cNvPr id="5" name="Segnaposto piè di pagina 4">
            <a:extLst>
              <a:ext uri="{FF2B5EF4-FFF2-40B4-BE49-F238E27FC236}">
                <a16:creationId xmlns:a16="http://schemas.microsoft.com/office/drawing/2014/main" id="{428248C1-7B4E-4F6D-8EFB-C9F47E241AB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FFAD9B4-880E-42CA-A4FD-F366C85143BE}"/>
              </a:ext>
            </a:extLst>
          </p:cNvPr>
          <p:cNvSpPr>
            <a:spLocks noGrp="1"/>
          </p:cNvSpPr>
          <p:nvPr>
            <p:ph type="sldNum" sz="quarter" idx="12"/>
          </p:nvPr>
        </p:nvSpPr>
        <p:spPr/>
        <p:txBody>
          <a:bodyPr/>
          <a:lstStyle/>
          <a:p>
            <a:fld id="{E809727C-5F98-4E10-862D-5523420CEEF3}" type="slidenum">
              <a:rPr lang="it-IT" smtClean="0"/>
              <a:t>‹#›</a:t>
            </a:fld>
            <a:endParaRPr lang="it-IT"/>
          </a:p>
        </p:txBody>
      </p:sp>
    </p:spTree>
    <p:extLst>
      <p:ext uri="{BB962C8B-B14F-4D97-AF65-F5344CB8AC3E}">
        <p14:creationId xmlns:p14="http://schemas.microsoft.com/office/powerpoint/2010/main" val="689431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Content and Text">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460755" y="3758422"/>
            <a:ext cx="11260735" cy="1994017"/>
          </a:xfrm>
          <a:prstGeom prst="rect">
            <a:avLst/>
          </a:prstGeom>
          <a:solidFill>
            <a:schemeClr val="bg1">
              <a:lumMod val="85000"/>
            </a:schemeClr>
          </a:solidFill>
        </p:spPr>
        <p:txBody>
          <a:bodyPr anchor="ctr"/>
          <a:lstStyle>
            <a:lvl1pPr marL="0" marR="0" indent="0" algn="ctr" defTabSz="609585" rtl="0" eaLnBrk="1" fontAlgn="auto" latinLnBrk="0" hangingPunct="1">
              <a:lnSpc>
                <a:spcPct val="100000"/>
              </a:lnSpc>
              <a:spcBef>
                <a:spcPct val="20000"/>
              </a:spcBef>
              <a:spcAft>
                <a:spcPts val="0"/>
              </a:spcAft>
              <a:buClr>
                <a:srgbClr val="000000"/>
              </a:buClr>
              <a:buSzPct val="35000"/>
              <a:buFont typeface="Wingdings" charset="2"/>
              <a:buNone/>
              <a:tabLst/>
              <a:defRPr baseline="0"/>
            </a:lvl1pPr>
          </a:lstStyle>
          <a:p>
            <a:pPr lvl="0"/>
            <a:r>
              <a:rPr lang="en-US"/>
              <a:t>Click to edit Master text styles</a:t>
            </a:r>
          </a:p>
        </p:txBody>
      </p:sp>
      <p:sp>
        <p:nvSpPr>
          <p:cNvPr id="9" name="Title 1">
            <a:extLst>
              <a:ext uri="{FF2B5EF4-FFF2-40B4-BE49-F238E27FC236}">
                <a16:creationId xmlns:a16="http://schemas.microsoft.com/office/drawing/2014/main" id="{9565B337-2BB0-464E-93A5-A2DD46984BA7}"/>
              </a:ext>
            </a:extLst>
          </p:cNvPr>
          <p:cNvSpPr>
            <a:spLocks noGrp="1"/>
          </p:cNvSpPr>
          <p:nvPr>
            <p:ph type="ctrTitle"/>
          </p:nvPr>
        </p:nvSpPr>
        <p:spPr>
          <a:xfrm>
            <a:off x="470509" y="646992"/>
            <a:ext cx="11241491" cy="576000"/>
          </a:xfrm>
          <a:prstGeom prst="rect">
            <a:avLst/>
          </a:prstGeom>
        </p:spPr>
        <p:txBody>
          <a:bodyPr anchor="t">
            <a:noAutofit/>
          </a:bodyPr>
          <a:lstStyle>
            <a:lvl1pPr algn="l">
              <a:lnSpc>
                <a:spcPct val="80000"/>
              </a:lnSpc>
              <a:defRPr sz="3733" b="1" i="0" cap="all">
                <a:solidFill>
                  <a:srgbClr val="846A60"/>
                </a:solidFill>
                <a:latin typeface="+mn-lt"/>
                <a:cs typeface="Arial Narrow"/>
              </a:defRPr>
            </a:lvl1pPr>
          </a:lstStyle>
          <a:p>
            <a:endParaRPr lang="en-US"/>
          </a:p>
        </p:txBody>
      </p:sp>
      <p:sp>
        <p:nvSpPr>
          <p:cNvPr id="12" name="Subtitle 2">
            <a:extLst>
              <a:ext uri="{FF2B5EF4-FFF2-40B4-BE49-F238E27FC236}">
                <a16:creationId xmlns:a16="http://schemas.microsoft.com/office/drawing/2014/main" id="{1181E350-664D-B74F-BC18-EC5488FF6F70}"/>
              </a:ext>
            </a:extLst>
          </p:cNvPr>
          <p:cNvSpPr>
            <a:spLocks noGrp="1"/>
          </p:cNvSpPr>
          <p:nvPr>
            <p:ph type="subTitle" idx="1"/>
          </p:nvPr>
        </p:nvSpPr>
        <p:spPr>
          <a:xfrm>
            <a:off x="470509" y="1222992"/>
            <a:ext cx="11241491" cy="600000"/>
          </a:xfrm>
          <a:prstGeom prst="rect">
            <a:avLst/>
          </a:prstGeom>
        </p:spPr>
        <p:txBody>
          <a:bodyPr anchor="t">
            <a:noAutofit/>
          </a:bodyPr>
          <a:lstStyle>
            <a:lvl1pPr marL="0" indent="0" algn="l">
              <a:buNone/>
              <a:defRPr sz="2667">
                <a:solidFill>
                  <a:srgbClr val="846A60"/>
                </a:solidFill>
                <a:latin typeface="+mn-lt"/>
                <a:cs typeface="Arial Narrow"/>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13" name="Text Placeholder 6">
            <a:extLst>
              <a:ext uri="{FF2B5EF4-FFF2-40B4-BE49-F238E27FC236}">
                <a16:creationId xmlns:a16="http://schemas.microsoft.com/office/drawing/2014/main" id="{C5C35293-ECC7-C64B-B3A9-CA64DE4E3139}"/>
              </a:ext>
            </a:extLst>
          </p:cNvPr>
          <p:cNvSpPr>
            <a:spLocks noGrp="1"/>
          </p:cNvSpPr>
          <p:nvPr>
            <p:ph type="body" sz="quarter" idx="12"/>
          </p:nvPr>
        </p:nvSpPr>
        <p:spPr>
          <a:xfrm>
            <a:off x="480000" y="2152439"/>
            <a:ext cx="11241491" cy="1605983"/>
          </a:xfrm>
          <a:prstGeom prst="rect">
            <a:avLst/>
          </a:prstGeom>
        </p:spPr>
        <p:txBody>
          <a:bodyPr>
            <a:noAutofit/>
          </a:bodyPr>
          <a:lstStyle>
            <a:lvl1pPr marL="0" indent="0">
              <a:buNone/>
              <a:defRPr sz="2133" baseline="0">
                <a:solidFill>
                  <a:srgbClr val="846A60"/>
                </a:solidFill>
              </a:defRPr>
            </a:lvl1pPr>
          </a:lstStyle>
          <a:p>
            <a:pPr lvl="0"/>
            <a:r>
              <a:rPr lang="en-US"/>
              <a:t>Click to edit Master text styles</a:t>
            </a:r>
          </a:p>
        </p:txBody>
      </p:sp>
      <p:pic>
        <p:nvPicPr>
          <p:cNvPr id="7" name="Image 6">
            <a:extLst>
              <a:ext uri="{FF2B5EF4-FFF2-40B4-BE49-F238E27FC236}">
                <a16:creationId xmlns:a16="http://schemas.microsoft.com/office/drawing/2014/main" id="{FDD61D16-D57C-B74E-8FBA-6005DE807F56}"/>
              </a:ext>
            </a:extLst>
          </p:cNvPr>
          <p:cNvPicPr>
            <a:picLocks noChangeAspect="1"/>
          </p:cNvPicPr>
          <p:nvPr userDrawn="1"/>
        </p:nvPicPr>
        <p:blipFill rotWithShape="1">
          <a:blip r:embed="rId2"/>
          <a:srcRect b="38310"/>
          <a:stretch/>
        </p:blipFill>
        <p:spPr>
          <a:xfrm>
            <a:off x="624789" y="6301103"/>
            <a:ext cx="1801945" cy="256788"/>
          </a:xfrm>
          <a:prstGeom prst="rect">
            <a:avLst/>
          </a:prstGeom>
        </p:spPr>
      </p:pic>
      <p:sp>
        <p:nvSpPr>
          <p:cNvPr id="8" name="TextBox 4">
            <a:extLst>
              <a:ext uri="{FF2B5EF4-FFF2-40B4-BE49-F238E27FC236}">
                <a16:creationId xmlns:a16="http://schemas.microsoft.com/office/drawing/2014/main" id="{3DF43D54-A7E7-6F41-B81C-D1D66CB1B2AF}"/>
              </a:ext>
            </a:extLst>
          </p:cNvPr>
          <p:cNvSpPr txBox="1"/>
          <p:nvPr userDrawn="1"/>
        </p:nvSpPr>
        <p:spPr>
          <a:xfrm>
            <a:off x="5441783" y="6353350"/>
            <a:ext cx="6270219" cy="184666"/>
          </a:xfrm>
          <a:prstGeom prst="rect">
            <a:avLst/>
          </a:prstGeom>
          <a:noFill/>
        </p:spPr>
        <p:txBody>
          <a:bodyPr wrap="square" lIns="0" tIns="0" rIns="0" bIns="0" rtlCol="0" anchor="b" anchorCtr="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a:solidFill>
                  <a:srgbClr val="DBD0BE"/>
                </a:solidFill>
                <a:effectLst/>
                <a:latin typeface="Arial Narrow" panose="020B0604020202020204" pitchFamily="34" charset="0"/>
                <a:cs typeface="Arial Narrow" panose="020B0604020202020204" pitchFamily="34" charset="0"/>
              </a:rPr>
              <a:t>Content of this presentation is copyright</a:t>
            </a:r>
            <a:r>
              <a:rPr lang="en-CH" sz="1200" b="0" i="0">
                <a:solidFill>
                  <a:srgbClr val="DBD0BE"/>
                </a:solidFill>
                <a:effectLst/>
                <a:latin typeface="Arial Narrow" panose="020B0604020202020204" pitchFamily="34" charset="0"/>
                <a:cs typeface="Arial Narrow" panose="020B0604020202020204" pitchFamily="34" charset="0"/>
              </a:rPr>
              <a:t> </a:t>
            </a:r>
            <a:r>
              <a:rPr lang="en-US" sz="1200" b="0" i="0">
                <a:solidFill>
                  <a:srgbClr val="DBD0BE"/>
                </a:solidFill>
                <a:effectLst/>
                <a:latin typeface="Arial Narrow" panose="020B0604020202020204" pitchFamily="34" charset="0"/>
                <a:cs typeface="Arial Narrow" panose="020B0604020202020204" pitchFamily="34" charset="0"/>
              </a:rPr>
              <a:t>and responsibility of the author. Permission is required for re-use</a:t>
            </a:r>
            <a:r>
              <a:rPr lang="en-CH" sz="1200" b="0" i="0">
                <a:solidFill>
                  <a:srgbClr val="DBD0BE"/>
                </a:solidFill>
                <a:effectLst/>
                <a:latin typeface="Arial Narrow" panose="020B0604020202020204" pitchFamily="34" charset="0"/>
                <a:cs typeface="Arial Narrow" panose="020B0604020202020204" pitchFamily="34" charset="0"/>
              </a:rPr>
              <a:t>.</a:t>
            </a:r>
            <a:endParaRPr lang="en-US" sz="1200" b="0" i="0">
              <a:solidFill>
                <a:srgbClr val="DBD0BE"/>
              </a:solidFill>
              <a:effectLst/>
              <a:latin typeface="Arial Narrow" panose="020B0604020202020204" pitchFamily="34" charset="0"/>
              <a:cs typeface="Arial Narrow" panose="020B0604020202020204" pitchFamily="34" charset="0"/>
            </a:endParaRPr>
          </a:p>
        </p:txBody>
      </p:sp>
      <p:sp>
        <p:nvSpPr>
          <p:cNvPr id="10" name="Espace réservé du texte 3">
            <a:extLst>
              <a:ext uri="{FF2B5EF4-FFF2-40B4-BE49-F238E27FC236}">
                <a16:creationId xmlns:a16="http://schemas.microsoft.com/office/drawing/2014/main" id="{4F0A8AEB-C171-3E4F-9645-350B4B6B3892}"/>
              </a:ext>
            </a:extLst>
          </p:cNvPr>
          <p:cNvSpPr>
            <a:spLocks noGrp="1"/>
          </p:cNvSpPr>
          <p:nvPr>
            <p:ph type="body" sz="quarter" idx="14" hasCustomPrompt="1"/>
          </p:nvPr>
        </p:nvSpPr>
        <p:spPr>
          <a:xfrm>
            <a:off x="3051522" y="6303067"/>
            <a:ext cx="2538679" cy="234949"/>
          </a:xfrm>
          <a:prstGeom prst="rect">
            <a:avLst/>
          </a:prstGeom>
        </p:spPr>
        <p:txBody>
          <a:bodyPr lIns="0" bIns="0" anchor="b" anchorCtr="0"/>
          <a:lstStyle>
            <a:lvl1pPr marL="0" indent="0">
              <a:buNone/>
              <a:defRPr sz="1200" b="0" i="0" spc="0">
                <a:solidFill>
                  <a:srgbClr val="DBD0BE"/>
                </a:solidFill>
                <a:latin typeface="Arial Narrow" panose="020B0604020202020204" pitchFamily="34" charset="0"/>
                <a:cs typeface="Arial Narrow" panose="020B0604020202020204" pitchFamily="34" charset="0"/>
              </a:defRPr>
            </a:lvl1pPr>
          </a:lstStyle>
          <a:p>
            <a:pPr lvl="0"/>
            <a:r>
              <a:rPr lang="en-CH"/>
              <a:t>Add name of presenter here</a:t>
            </a:r>
            <a:endParaRPr lang="fr-FR"/>
          </a:p>
        </p:txBody>
      </p:sp>
    </p:spTree>
    <p:extLst>
      <p:ext uri="{BB962C8B-B14F-4D97-AF65-F5344CB8AC3E}">
        <p14:creationId xmlns:p14="http://schemas.microsoft.com/office/powerpoint/2010/main" val="21927035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BAF31A4B-37A2-4887-AA30-651A449F5412}"/>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9F3686AD-7E7C-4509-9F45-3A9C7DE09CFD}"/>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0EFA4E0-5FD8-4FC9-B5DB-855EBB64CD84}"/>
              </a:ext>
            </a:extLst>
          </p:cNvPr>
          <p:cNvSpPr>
            <a:spLocks noGrp="1"/>
          </p:cNvSpPr>
          <p:nvPr>
            <p:ph type="dt" sz="half" idx="10"/>
          </p:nvPr>
        </p:nvSpPr>
        <p:spPr/>
        <p:txBody>
          <a:bodyPr/>
          <a:lstStyle/>
          <a:p>
            <a:fld id="{F645145F-C745-4FFB-A34F-EBD627395AFD}" type="datetimeFigureOut">
              <a:rPr lang="it-IT" smtClean="0"/>
              <a:t>09/01/23</a:t>
            </a:fld>
            <a:endParaRPr lang="it-IT"/>
          </a:p>
        </p:txBody>
      </p:sp>
      <p:sp>
        <p:nvSpPr>
          <p:cNvPr id="5" name="Segnaposto piè di pagina 4">
            <a:extLst>
              <a:ext uri="{FF2B5EF4-FFF2-40B4-BE49-F238E27FC236}">
                <a16:creationId xmlns:a16="http://schemas.microsoft.com/office/drawing/2014/main" id="{49F3D2F5-B1BB-4E15-AB10-D2D3F7A5B19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47A962C9-09C2-49FA-BAC3-D7793C8625D2}"/>
              </a:ext>
            </a:extLst>
          </p:cNvPr>
          <p:cNvSpPr>
            <a:spLocks noGrp="1"/>
          </p:cNvSpPr>
          <p:nvPr>
            <p:ph type="sldNum" sz="quarter" idx="12"/>
          </p:nvPr>
        </p:nvSpPr>
        <p:spPr/>
        <p:txBody>
          <a:bodyPr/>
          <a:lstStyle/>
          <a:p>
            <a:fld id="{E809727C-5F98-4E10-862D-5523420CEEF3}" type="slidenum">
              <a:rPr lang="it-IT" smtClean="0"/>
              <a:t>‹#›</a:t>
            </a:fld>
            <a:endParaRPr lang="it-IT"/>
          </a:p>
        </p:txBody>
      </p:sp>
    </p:spTree>
    <p:extLst>
      <p:ext uri="{BB962C8B-B14F-4D97-AF65-F5344CB8AC3E}">
        <p14:creationId xmlns:p14="http://schemas.microsoft.com/office/powerpoint/2010/main" val="4535627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657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and List">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480000" y="2152438"/>
            <a:ext cx="11232000" cy="3599999"/>
          </a:xfrm>
          <a:prstGeom prst="rect">
            <a:avLst/>
          </a:prstGeom>
        </p:spPr>
        <p:txBody>
          <a:bodyPr>
            <a:noAutofit/>
          </a:bodyPr>
          <a:lstStyle>
            <a:lvl1pPr>
              <a:buClr>
                <a:srgbClr val="846A60"/>
              </a:buClr>
              <a:defRPr>
                <a:solidFill>
                  <a:srgbClr val="846A60"/>
                </a:solidFill>
              </a:defRPr>
            </a:lvl1pPr>
            <a:lvl2pPr>
              <a:buClr>
                <a:srgbClr val="846A60"/>
              </a:buClr>
              <a:defRPr>
                <a:solidFill>
                  <a:srgbClr val="846A60"/>
                </a:solidFill>
              </a:defRPr>
            </a:lvl2pPr>
            <a:lvl3pPr>
              <a:buClr>
                <a:srgbClr val="846A60"/>
              </a:buClr>
              <a:defRPr>
                <a:solidFill>
                  <a:srgbClr val="846A60"/>
                </a:solidFill>
              </a:defRPr>
            </a:lvl3pPr>
          </a:lstStyle>
          <a:p>
            <a:pPr lvl="0"/>
            <a:r>
              <a:rPr lang="en-US"/>
              <a:t>Click to edit Master text styles</a:t>
            </a:r>
          </a:p>
          <a:p>
            <a:pPr lvl="1"/>
            <a:r>
              <a:rPr lang="en-US"/>
              <a:t>Second level</a:t>
            </a:r>
          </a:p>
          <a:p>
            <a:pPr lvl="2"/>
            <a:r>
              <a:rPr lang="en-US"/>
              <a:t>Third level</a:t>
            </a:r>
          </a:p>
        </p:txBody>
      </p:sp>
      <p:sp>
        <p:nvSpPr>
          <p:cNvPr id="9" name="Title 1">
            <a:extLst>
              <a:ext uri="{FF2B5EF4-FFF2-40B4-BE49-F238E27FC236}">
                <a16:creationId xmlns:a16="http://schemas.microsoft.com/office/drawing/2014/main" id="{8C288732-EB0A-AF40-8B00-28C2C3A92668}"/>
              </a:ext>
            </a:extLst>
          </p:cNvPr>
          <p:cNvSpPr>
            <a:spLocks noGrp="1"/>
          </p:cNvSpPr>
          <p:nvPr>
            <p:ph type="ctrTitle"/>
          </p:nvPr>
        </p:nvSpPr>
        <p:spPr>
          <a:xfrm>
            <a:off x="470508" y="646992"/>
            <a:ext cx="11232003" cy="576000"/>
          </a:xfrm>
          <a:prstGeom prst="rect">
            <a:avLst/>
          </a:prstGeom>
        </p:spPr>
        <p:txBody>
          <a:bodyPr anchor="t">
            <a:noAutofit/>
          </a:bodyPr>
          <a:lstStyle>
            <a:lvl1pPr algn="l">
              <a:lnSpc>
                <a:spcPct val="80000"/>
              </a:lnSpc>
              <a:defRPr sz="3733" b="1" i="0" cap="all">
                <a:solidFill>
                  <a:srgbClr val="846A60"/>
                </a:solidFill>
                <a:latin typeface="+mn-lt"/>
                <a:cs typeface="Arial Narrow"/>
              </a:defRPr>
            </a:lvl1pPr>
          </a:lstStyle>
          <a:p>
            <a:endParaRPr lang="en-US"/>
          </a:p>
        </p:txBody>
      </p:sp>
      <p:sp>
        <p:nvSpPr>
          <p:cNvPr id="11" name="Subtitle 2">
            <a:extLst>
              <a:ext uri="{FF2B5EF4-FFF2-40B4-BE49-F238E27FC236}">
                <a16:creationId xmlns:a16="http://schemas.microsoft.com/office/drawing/2014/main" id="{8FEDD8DF-DD02-1242-9795-AE505DBDACEA}"/>
              </a:ext>
            </a:extLst>
          </p:cNvPr>
          <p:cNvSpPr>
            <a:spLocks noGrp="1"/>
          </p:cNvSpPr>
          <p:nvPr>
            <p:ph type="subTitle" idx="1"/>
          </p:nvPr>
        </p:nvSpPr>
        <p:spPr>
          <a:xfrm>
            <a:off x="470508" y="1222992"/>
            <a:ext cx="11232003" cy="600000"/>
          </a:xfrm>
          <a:prstGeom prst="rect">
            <a:avLst/>
          </a:prstGeom>
        </p:spPr>
        <p:txBody>
          <a:bodyPr anchor="t">
            <a:noAutofit/>
          </a:bodyPr>
          <a:lstStyle>
            <a:lvl1pPr marL="0" indent="0" algn="l">
              <a:buNone/>
              <a:defRPr sz="2667">
                <a:solidFill>
                  <a:srgbClr val="846A60"/>
                </a:solidFill>
                <a:latin typeface="+mn-lt"/>
                <a:cs typeface="Arial Narrow"/>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pic>
        <p:nvPicPr>
          <p:cNvPr id="8" name="Image 7">
            <a:extLst>
              <a:ext uri="{FF2B5EF4-FFF2-40B4-BE49-F238E27FC236}">
                <a16:creationId xmlns:a16="http://schemas.microsoft.com/office/drawing/2014/main" id="{6B09DBE6-9A9B-3D4B-85AE-4147811043BF}"/>
              </a:ext>
            </a:extLst>
          </p:cNvPr>
          <p:cNvPicPr>
            <a:picLocks noChangeAspect="1"/>
          </p:cNvPicPr>
          <p:nvPr userDrawn="1"/>
        </p:nvPicPr>
        <p:blipFill rotWithShape="1">
          <a:blip r:embed="rId2"/>
          <a:srcRect b="38310"/>
          <a:stretch/>
        </p:blipFill>
        <p:spPr>
          <a:xfrm>
            <a:off x="624789" y="6301103"/>
            <a:ext cx="1801945" cy="256788"/>
          </a:xfrm>
          <a:prstGeom prst="rect">
            <a:avLst/>
          </a:prstGeom>
        </p:spPr>
      </p:pic>
      <p:sp>
        <p:nvSpPr>
          <p:cNvPr id="6" name="TextBox 4">
            <a:extLst>
              <a:ext uri="{FF2B5EF4-FFF2-40B4-BE49-F238E27FC236}">
                <a16:creationId xmlns:a16="http://schemas.microsoft.com/office/drawing/2014/main" id="{A62B8080-D75D-4140-A185-6C5576264D31}"/>
              </a:ext>
            </a:extLst>
          </p:cNvPr>
          <p:cNvSpPr txBox="1"/>
          <p:nvPr userDrawn="1"/>
        </p:nvSpPr>
        <p:spPr>
          <a:xfrm>
            <a:off x="5441783" y="6353350"/>
            <a:ext cx="6270219" cy="184666"/>
          </a:xfrm>
          <a:prstGeom prst="rect">
            <a:avLst/>
          </a:prstGeom>
          <a:noFill/>
        </p:spPr>
        <p:txBody>
          <a:bodyPr wrap="square" lIns="0" tIns="0" rIns="0" bIns="0" rtlCol="0" anchor="b" anchorCtr="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a:solidFill>
                  <a:srgbClr val="DBD0BE"/>
                </a:solidFill>
                <a:effectLst/>
                <a:latin typeface="Arial Narrow" panose="020B0604020202020204" pitchFamily="34" charset="0"/>
                <a:cs typeface="Arial Narrow" panose="020B0604020202020204" pitchFamily="34" charset="0"/>
              </a:rPr>
              <a:t>Content of this presentation is copyright</a:t>
            </a:r>
            <a:r>
              <a:rPr lang="en-CH" sz="1200" b="0" i="0">
                <a:solidFill>
                  <a:srgbClr val="DBD0BE"/>
                </a:solidFill>
                <a:effectLst/>
                <a:latin typeface="Arial Narrow" panose="020B0604020202020204" pitchFamily="34" charset="0"/>
                <a:cs typeface="Arial Narrow" panose="020B0604020202020204" pitchFamily="34" charset="0"/>
              </a:rPr>
              <a:t> </a:t>
            </a:r>
            <a:r>
              <a:rPr lang="en-US" sz="1200" b="0" i="0">
                <a:solidFill>
                  <a:srgbClr val="DBD0BE"/>
                </a:solidFill>
                <a:effectLst/>
                <a:latin typeface="Arial Narrow" panose="020B0604020202020204" pitchFamily="34" charset="0"/>
                <a:cs typeface="Arial Narrow" panose="020B0604020202020204" pitchFamily="34" charset="0"/>
              </a:rPr>
              <a:t>and responsibility of the author. Permission is required for re-use</a:t>
            </a:r>
            <a:r>
              <a:rPr lang="en-CH" sz="1200" b="0" i="0">
                <a:solidFill>
                  <a:srgbClr val="DBD0BE"/>
                </a:solidFill>
                <a:effectLst/>
                <a:latin typeface="Arial Narrow" panose="020B0604020202020204" pitchFamily="34" charset="0"/>
                <a:cs typeface="Arial Narrow" panose="020B0604020202020204" pitchFamily="34" charset="0"/>
              </a:rPr>
              <a:t>.</a:t>
            </a:r>
            <a:endParaRPr lang="en-US" sz="1200" b="0" i="0">
              <a:solidFill>
                <a:srgbClr val="DBD0BE"/>
              </a:solidFill>
              <a:effectLst/>
              <a:latin typeface="Arial Narrow" panose="020B0604020202020204" pitchFamily="34" charset="0"/>
              <a:cs typeface="Arial Narrow" panose="020B0604020202020204" pitchFamily="34" charset="0"/>
            </a:endParaRPr>
          </a:p>
        </p:txBody>
      </p:sp>
      <p:sp>
        <p:nvSpPr>
          <p:cNvPr id="7" name="Espace réservé du texte 3">
            <a:extLst>
              <a:ext uri="{FF2B5EF4-FFF2-40B4-BE49-F238E27FC236}">
                <a16:creationId xmlns:a16="http://schemas.microsoft.com/office/drawing/2014/main" id="{EFDF12F2-BD0F-CD4C-9BBA-59BF64B5A17D}"/>
              </a:ext>
            </a:extLst>
          </p:cNvPr>
          <p:cNvSpPr>
            <a:spLocks noGrp="1"/>
          </p:cNvSpPr>
          <p:nvPr>
            <p:ph type="body" sz="quarter" idx="14" hasCustomPrompt="1"/>
          </p:nvPr>
        </p:nvSpPr>
        <p:spPr>
          <a:xfrm>
            <a:off x="3051522" y="6303067"/>
            <a:ext cx="2538679" cy="234949"/>
          </a:xfrm>
          <a:prstGeom prst="rect">
            <a:avLst/>
          </a:prstGeom>
        </p:spPr>
        <p:txBody>
          <a:bodyPr lIns="0" bIns="0" anchor="b" anchorCtr="0"/>
          <a:lstStyle>
            <a:lvl1pPr marL="0" indent="0">
              <a:buNone/>
              <a:defRPr sz="1200" b="0" i="0" spc="0">
                <a:solidFill>
                  <a:srgbClr val="DBD0BE"/>
                </a:solidFill>
                <a:latin typeface="Arial Narrow" panose="020B0604020202020204" pitchFamily="34" charset="0"/>
                <a:cs typeface="Arial Narrow" panose="020B0604020202020204" pitchFamily="34" charset="0"/>
              </a:defRPr>
            </a:lvl1pPr>
          </a:lstStyle>
          <a:p>
            <a:pPr lvl="0"/>
            <a:r>
              <a:rPr lang="en-CH"/>
              <a:t>Add name of presenter here</a:t>
            </a:r>
            <a:endParaRPr lang="fr-FR"/>
          </a:p>
        </p:txBody>
      </p:sp>
    </p:spTree>
    <p:extLst>
      <p:ext uri="{BB962C8B-B14F-4D97-AF65-F5344CB8AC3E}">
        <p14:creationId xmlns:p14="http://schemas.microsoft.com/office/powerpoint/2010/main" val="32784673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Free Content">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9B42DD8-1173-2D4F-9445-AFEA368D5188}"/>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Image 7">
            <a:extLst>
              <a:ext uri="{FF2B5EF4-FFF2-40B4-BE49-F238E27FC236}">
                <a16:creationId xmlns:a16="http://schemas.microsoft.com/office/drawing/2014/main" id="{CF1255EE-B1E4-9646-84CD-027720CFD5FF}"/>
              </a:ext>
            </a:extLst>
          </p:cNvPr>
          <p:cNvPicPr>
            <a:picLocks noChangeAspect="1"/>
          </p:cNvPicPr>
          <p:nvPr userDrawn="1"/>
        </p:nvPicPr>
        <p:blipFill rotWithShape="1">
          <a:blip r:embed="rId3"/>
          <a:srcRect b="38310"/>
          <a:stretch/>
        </p:blipFill>
        <p:spPr>
          <a:xfrm>
            <a:off x="624789" y="6301103"/>
            <a:ext cx="1801945" cy="256788"/>
          </a:xfrm>
          <a:prstGeom prst="rect">
            <a:avLst/>
          </a:prstGeom>
        </p:spPr>
      </p:pic>
      <p:sp>
        <p:nvSpPr>
          <p:cNvPr id="5" name="Espace réservé du texte 3">
            <a:extLst>
              <a:ext uri="{FF2B5EF4-FFF2-40B4-BE49-F238E27FC236}">
                <a16:creationId xmlns:a16="http://schemas.microsoft.com/office/drawing/2014/main" id="{C64C2ED8-D0BA-1F41-96E7-6D6184AFB577}"/>
              </a:ext>
            </a:extLst>
          </p:cNvPr>
          <p:cNvSpPr>
            <a:spLocks noGrp="1"/>
          </p:cNvSpPr>
          <p:nvPr>
            <p:ph type="body" sz="quarter" idx="14" hasCustomPrompt="1"/>
          </p:nvPr>
        </p:nvSpPr>
        <p:spPr>
          <a:xfrm>
            <a:off x="3051522" y="6303067"/>
            <a:ext cx="2538679" cy="234949"/>
          </a:xfrm>
          <a:prstGeom prst="rect">
            <a:avLst/>
          </a:prstGeom>
        </p:spPr>
        <p:txBody>
          <a:bodyPr lIns="0" bIns="0" anchor="b" anchorCtr="0"/>
          <a:lstStyle>
            <a:lvl1pPr marL="0" indent="0">
              <a:buNone/>
              <a:defRPr sz="1200" b="0" i="0" spc="0">
                <a:solidFill>
                  <a:srgbClr val="DBD0BE"/>
                </a:solidFill>
                <a:latin typeface="Arial Narrow" panose="020B0604020202020204" pitchFamily="34" charset="0"/>
                <a:cs typeface="Arial Narrow" panose="020B0604020202020204" pitchFamily="34" charset="0"/>
              </a:defRPr>
            </a:lvl1pPr>
          </a:lstStyle>
          <a:p>
            <a:pPr lvl="0"/>
            <a:r>
              <a:rPr lang="en-CH"/>
              <a:t>Add name of presenter here</a:t>
            </a:r>
            <a:endParaRPr lang="fr-FR"/>
          </a:p>
        </p:txBody>
      </p:sp>
      <p:sp>
        <p:nvSpPr>
          <p:cNvPr id="6" name="TextBox 4">
            <a:extLst>
              <a:ext uri="{FF2B5EF4-FFF2-40B4-BE49-F238E27FC236}">
                <a16:creationId xmlns:a16="http://schemas.microsoft.com/office/drawing/2014/main" id="{F81167F8-E32D-D940-BB51-B7E8AA6560FE}"/>
              </a:ext>
            </a:extLst>
          </p:cNvPr>
          <p:cNvSpPr txBox="1"/>
          <p:nvPr userDrawn="1"/>
        </p:nvSpPr>
        <p:spPr>
          <a:xfrm>
            <a:off x="624788" y="6605674"/>
            <a:ext cx="6270219" cy="184666"/>
          </a:xfrm>
          <a:prstGeom prst="rect">
            <a:avLst/>
          </a:prstGeom>
          <a:noFill/>
        </p:spPr>
        <p:txBody>
          <a:bodyPr wrap="square" lIns="0" tIns="0" rIns="0" bIns="0" rtlCol="0" anchor="b"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a:solidFill>
                  <a:srgbClr val="DBD0BE"/>
                </a:solidFill>
                <a:effectLst/>
                <a:latin typeface="Arial Narrow" panose="020B0604020202020204" pitchFamily="34" charset="0"/>
                <a:cs typeface="Arial Narrow" panose="020B0604020202020204" pitchFamily="34" charset="0"/>
              </a:rPr>
              <a:t>Content of this presentation is copyright</a:t>
            </a:r>
            <a:r>
              <a:rPr lang="en-CH" sz="1200" b="0" i="0">
                <a:solidFill>
                  <a:srgbClr val="DBD0BE"/>
                </a:solidFill>
                <a:effectLst/>
                <a:latin typeface="Arial Narrow" panose="020B0604020202020204" pitchFamily="34" charset="0"/>
                <a:cs typeface="Arial Narrow" panose="020B0604020202020204" pitchFamily="34" charset="0"/>
              </a:rPr>
              <a:t> </a:t>
            </a:r>
            <a:r>
              <a:rPr lang="en-US" sz="1200" b="0" i="0">
                <a:solidFill>
                  <a:srgbClr val="DBD0BE"/>
                </a:solidFill>
                <a:effectLst/>
                <a:latin typeface="Arial Narrow" panose="020B0604020202020204" pitchFamily="34" charset="0"/>
                <a:cs typeface="Arial Narrow" panose="020B0604020202020204" pitchFamily="34" charset="0"/>
              </a:rPr>
              <a:t>and responsibility of the author. Permission is required for re-use</a:t>
            </a:r>
            <a:r>
              <a:rPr lang="en-CH" sz="1200" b="0" i="0">
                <a:solidFill>
                  <a:srgbClr val="DBD0BE"/>
                </a:solidFill>
                <a:effectLst/>
                <a:latin typeface="Arial Narrow" panose="020B0604020202020204" pitchFamily="34" charset="0"/>
                <a:cs typeface="Arial Narrow" panose="020B0604020202020204" pitchFamily="34" charset="0"/>
              </a:rPr>
              <a:t>.</a:t>
            </a:r>
            <a:endParaRPr lang="en-US" sz="1200" b="0" i="0">
              <a:solidFill>
                <a:srgbClr val="DBD0BE"/>
              </a:solidFill>
              <a:effectLst/>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25998318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Contact">
    <p:spTree>
      <p:nvGrpSpPr>
        <p:cNvPr id="1" name=""/>
        <p:cNvGrpSpPr/>
        <p:nvPr/>
      </p:nvGrpSpPr>
      <p:grpSpPr>
        <a:xfrm>
          <a:off x="0" y="0"/>
          <a:ext cx="0" cy="0"/>
          <a:chOff x="0" y="0"/>
          <a:chExt cx="0" cy="0"/>
        </a:xfrm>
      </p:grpSpPr>
      <p:pic>
        <p:nvPicPr>
          <p:cNvPr id="6" name="Image 5" descr="Une image contenant texte&#10;&#10;Description générée automatiquement">
            <a:extLst>
              <a:ext uri="{FF2B5EF4-FFF2-40B4-BE49-F238E27FC236}">
                <a16:creationId xmlns:a16="http://schemas.microsoft.com/office/drawing/2014/main" id="{3FA58DD6-C7B4-D34F-93CF-E8FB6F56CEF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extBox 7">
            <a:extLst>
              <a:ext uri="{FF2B5EF4-FFF2-40B4-BE49-F238E27FC236}">
                <a16:creationId xmlns:a16="http://schemas.microsoft.com/office/drawing/2014/main" id="{9C41762A-FB87-4D8B-8DB4-D9EEF6C059C3}"/>
              </a:ext>
            </a:extLst>
          </p:cNvPr>
          <p:cNvSpPr txBox="1">
            <a:spLocks noChangeArrowheads="1"/>
          </p:cNvSpPr>
          <p:nvPr userDrawn="1"/>
        </p:nvSpPr>
        <p:spPr bwMode="auto">
          <a:xfrm>
            <a:off x="624789" y="5018544"/>
            <a:ext cx="547121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eaLnBrk="1" hangingPunct="1">
              <a:lnSpc>
                <a:spcPct val="100000"/>
              </a:lnSpc>
              <a:defRPr/>
            </a:pPr>
            <a:r>
              <a:rPr lang="en-GB" altLang="en-US" sz="1600" b="1" kern="1200" baseline="0">
                <a:solidFill>
                  <a:srgbClr val="846A60"/>
                </a:solidFill>
                <a:latin typeface="+mj-lt"/>
                <a:ea typeface="MS PGothic" pitchFamily="34" charset="-128"/>
                <a:cs typeface="+mn-cs"/>
              </a:rPr>
              <a:t>European Society for Medical Oncology (ESMO)</a:t>
            </a:r>
          </a:p>
          <a:p>
            <a:pPr eaLnBrk="1" hangingPunct="1">
              <a:lnSpc>
                <a:spcPct val="100000"/>
              </a:lnSpc>
              <a:defRPr/>
            </a:pPr>
            <a:r>
              <a:rPr lang="en-US" altLang="en-US" sz="1600" kern="1200" baseline="0">
                <a:solidFill>
                  <a:srgbClr val="846A60"/>
                </a:solidFill>
                <a:latin typeface="+mj-lt"/>
                <a:ea typeface="MS PGothic" pitchFamily="34" charset="-128"/>
                <a:cs typeface="+mn-cs"/>
              </a:rPr>
              <a:t>Via Ginevra 4, CH-6900 Lugano</a:t>
            </a:r>
            <a:br>
              <a:rPr lang="en-US" altLang="en-US" sz="1600" kern="1200" baseline="0">
                <a:solidFill>
                  <a:srgbClr val="846A60"/>
                </a:solidFill>
                <a:latin typeface="+mj-lt"/>
                <a:ea typeface="MS PGothic" pitchFamily="34" charset="-128"/>
                <a:cs typeface="+mn-cs"/>
              </a:rPr>
            </a:br>
            <a:r>
              <a:rPr lang="en-US" altLang="en-US" sz="1600" kern="1200" baseline="0">
                <a:solidFill>
                  <a:srgbClr val="846A60"/>
                </a:solidFill>
                <a:latin typeface="+mj-lt"/>
                <a:ea typeface="MS PGothic" pitchFamily="34" charset="-128"/>
                <a:cs typeface="+mn-cs"/>
              </a:rPr>
              <a:t>T. +41 (0)91 973 19 00</a:t>
            </a:r>
            <a:br>
              <a:rPr lang="en-US" altLang="en-US" sz="1600" kern="1200" baseline="0">
                <a:solidFill>
                  <a:srgbClr val="846A60"/>
                </a:solidFill>
                <a:latin typeface="+mj-lt"/>
                <a:ea typeface="MS PGothic" pitchFamily="34" charset="-128"/>
                <a:cs typeface="+mn-cs"/>
              </a:rPr>
            </a:br>
            <a:r>
              <a:rPr lang="en-US" altLang="en-US" sz="1600" kern="1200" baseline="0" err="1">
                <a:solidFill>
                  <a:srgbClr val="846A60"/>
                </a:solidFill>
                <a:latin typeface="+mj-lt"/>
                <a:ea typeface="MS PGothic" pitchFamily="34" charset="-128"/>
                <a:cs typeface="+mn-cs"/>
              </a:rPr>
              <a:t>esmo@esmo.org</a:t>
            </a:r>
            <a:br>
              <a:rPr lang="en-US" altLang="en-US" sz="1600" kern="1200" baseline="0">
                <a:solidFill>
                  <a:srgbClr val="846A60"/>
                </a:solidFill>
                <a:latin typeface="+mj-lt"/>
                <a:ea typeface="MS PGothic" pitchFamily="34" charset="-128"/>
                <a:cs typeface="+mn-cs"/>
              </a:rPr>
            </a:br>
            <a:endParaRPr lang="en-US" altLang="en-US" sz="1600" kern="1200" baseline="0">
              <a:solidFill>
                <a:srgbClr val="846A60"/>
              </a:solidFill>
              <a:latin typeface="+mj-lt"/>
              <a:ea typeface="MS PGothic" pitchFamily="34" charset="-128"/>
              <a:cs typeface="+mn-cs"/>
            </a:endParaRPr>
          </a:p>
          <a:p>
            <a:pPr eaLnBrk="1" hangingPunct="1">
              <a:lnSpc>
                <a:spcPct val="100000"/>
              </a:lnSpc>
              <a:defRPr/>
            </a:pPr>
            <a:r>
              <a:rPr lang="en-US" altLang="en-US" sz="1600" b="1" kern="1200" baseline="0" err="1">
                <a:solidFill>
                  <a:srgbClr val="846A60"/>
                </a:solidFill>
                <a:latin typeface="+mj-lt"/>
                <a:ea typeface="MS PGothic" pitchFamily="34" charset="-128"/>
                <a:cs typeface="+mn-cs"/>
              </a:rPr>
              <a:t>esmo.org</a:t>
            </a:r>
            <a:endParaRPr lang="en-US" altLang="en-US" sz="1600" b="1" kern="1200" baseline="0">
              <a:solidFill>
                <a:srgbClr val="846A60"/>
              </a:solidFill>
              <a:latin typeface="+mj-lt"/>
              <a:ea typeface="MS PGothic" pitchFamily="34" charset="-128"/>
              <a:cs typeface="+mn-cs"/>
            </a:endParaRPr>
          </a:p>
        </p:txBody>
      </p:sp>
      <p:sp>
        <p:nvSpPr>
          <p:cNvPr id="21" name="Text Placeholder 18">
            <a:extLst>
              <a:ext uri="{FF2B5EF4-FFF2-40B4-BE49-F238E27FC236}">
                <a16:creationId xmlns:a16="http://schemas.microsoft.com/office/drawing/2014/main" id="{A380C87E-3021-6640-B9B2-029B67F78CED}"/>
              </a:ext>
            </a:extLst>
          </p:cNvPr>
          <p:cNvSpPr>
            <a:spLocks noGrp="1"/>
          </p:cNvSpPr>
          <p:nvPr>
            <p:ph type="body" sz="quarter" idx="14"/>
          </p:nvPr>
        </p:nvSpPr>
        <p:spPr>
          <a:xfrm>
            <a:off x="480001" y="2775089"/>
            <a:ext cx="5616001" cy="1600440"/>
          </a:xfrm>
          <a:prstGeom prst="rect">
            <a:avLst/>
          </a:prstGeom>
        </p:spPr>
        <p:txBody>
          <a:bodyPr tIns="46800" bIns="234000" anchor="t">
            <a:noAutofit/>
          </a:bodyPr>
          <a:lstStyle>
            <a:lvl1pPr marL="0" indent="0">
              <a:buFontTx/>
              <a:buNone/>
              <a:defRPr sz="1600" b="1">
                <a:solidFill>
                  <a:srgbClr val="846A60"/>
                </a:solidFill>
                <a:latin typeface="+mn-lt"/>
              </a:defRPr>
            </a:lvl1pPr>
          </a:lstStyle>
          <a:p>
            <a:pPr lvl="0"/>
            <a:r>
              <a:rPr lang="en-US"/>
              <a:t>Click to edit Master text styles</a:t>
            </a:r>
          </a:p>
        </p:txBody>
      </p:sp>
      <p:pic>
        <p:nvPicPr>
          <p:cNvPr id="8" name="Graphique 7">
            <a:extLst>
              <a:ext uri="{FF2B5EF4-FFF2-40B4-BE49-F238E27FC236}">
                <a16:creationId xmlns:a16="http://schemas.microsoft.com/office/drawing/2014/main" id="{6D3BADB5-809B-D141-997F-43FC7F9C4B28}"/>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b="48050"/>
          <a:stretch/>
        </p:blipFill>
        <p:spPr>
          <a:xfrm>
            <a:off x="624788" y="607604"/>
            <a:ext cx="3406629" cy="408397"/>
          </a:xfrm>
          <a:prstGeom prst="rect">
            <a:avLst/>
          </a:prstGeom>
        </p:spPr>
      </p:pic>
      <p:pic>
        <p:nvPicPr>
          <p:cNvPr id="9" name="Image 8">
            <a:extLst>
              <a:ext uri="{FF2B5EF4-FFF2-40B4-BE49-F238E27FC236}">
                <a16:creationId xmlns:a16="http://schemas.microsoft.com/office/drawing/2014/main" id="{DF80382A-8039-054F-9EB4-D0E4008C0BB6}"/>
              </a:ext>
            </a:extLst>
          </p:cNvPr>
          <p:cNvPicPr>
            <a:picLocks noChangeAspect="1"/>
          </p:cNvPicPr>
          <p:nvPr userDrawn="1"/>
        </p:nvPicPr>
        <p:blipFill>
          <a:blip r:embed="rId5"/>
          <a:stretch>
            <a:fillRect/>
          </a:stretch>
        </p:blipFill>
        <p:spPr>
          <a:xfrm>
            <a:off x="624789" y="1165231"/>
            <a:ext cx="1215407" cy="159688"/>
          </a:xfrm>
          <a:prstGeom prst="rect">
            <a:avLst/>
          </a:prstGeom>
        </p:spPr>
      </p:pic>
    </p:spTree>
    <p:extLst>
      <p:ext uri="{BB962C8B-B14F-4D97-AF65-F5344CB8AC3E}">
        <p14:creationId xmlns:p14="http://schemas.microsoft.com/office/powerpoint/2010/main" val="22296683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CB977757-74C9-4A7F-8D8D-F311D286CF59}" type="datetimeFigureOut">
              <a:rPr lang="it-IT" smtClean="0"/>
              <a:t>09/01/23</a:t>
            </a:fld>
            <a:endParaRPr lang="it-IT"/>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943262-D703-415E-9296-C53CB1526BEF}" type="slidenum">
              <a:rPr lang="it-IT" smtClean="0"/>
              <a:t>‹#›</a:t>
            </a:fld>
            <a:endParaRPr lang="it-IT"/>
          </a:p>
        </p:txBody>
      </p:sp>
    </p:spTree>
    <p:extLst>
      <p:ext uri="{BB962C8B-B14F-4D97-AF65-F5344CB8AC3E}">
        <p14:creationId xmlns:p14="http://schemas.microsoft.com/office/powerpoint/2010/main" val="16314663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image" Target="../media/image11.png"/><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theme" Target="../theme/theme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3.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93640" r:id="rId1"/>
    <p:sldLayoutId id="2147493641" r:id="rId2"/>
    <p:sldLayoutId id="2147493642" r:id="rId3"/>
    <p:sldLayoutId id="2147493643" r:id="rId4"/>
    <p:sldLayoutId id="2147493644" r:id="rId5"/>
    <p:sldLayoutId id="2147493645" r:id="rId6"/>
    <p:sldLayoutId id="2147493646" r:id="rId7"/>
    <p:sldLayoutId id="2147493648" r:id="rId8"/>
    <p:sldLayoutId id="2147493651" r:id="rId9"/>
    <p:sldLayoutId id="2147493668" r:id="rId10"/>
    <p:sldLayoutId id="2147493669" r:id="rId11"/>
    <p:sldLayoutId id="2147493670" r:id="rId12"/>
    <p:sldLayoutId id="2147493671" r:id="rId13"/>
    <p:sldLayoutId id="2147493672" r:id="rId14"/>
    <p:sldLayoutId id="2147493674" r:id="rId15"/>
    <p:sldLayoutId id="2147493675" r:id="rId16"/>
    <p:sldLayoutId id="2147493676" r:id="rId17"/>
    <p:sldLayoutId id="2147493677" r:id="rId18"/>
    <p:sldLayoutId id="2147493678" r:id="rId19"/>
    <p:sldLayoutId id="2147493679" r:id="rId20"/>
  </p:sldLayoutIdLst>
  <p:hf sldNum="0" hdr="0" ftr="0" dt="0"/>
  <p:txStyles>
    <p:titleStyle>
      <a:lvl1pPr algn="l" defTabSz="609585" rtl="0" eaLnBrk="1" fontAlgn="base" hangingPunct="1">
        <a:spcBef>
          <a:spcPct val="0"/>
        </a:spcBef>
        <a:spcAft>
          <a:spcPct val="0"/>
        </a:spcAft>
        <a:defRPr sz="4267" b="1" kern="1200">
          <a:solidFill>
            <a:schemeClr val="tx1"/>
          </a:solidFill>
          <a:latin typeface="Arial Narrow"/>
          <a:ea typeface="MS PGothic" pitchFamily="34" charset="-128"/>
          <a:cs typeface="Arial Narrow"/>
        </a:defRPr>
      </a:lvl1pPr>
      <a:lvl2pPr algn="l" defTabSz="609585" rtl="0" eaLnBrk="1" fontAlgn="base" hangingPunct="1">
        <a:spcBef>
          <a:spcPct val="0"/>
        </a:spcBef>
        <a:spcAft>
          <a:spcPct val="0"/>
        </a:spcAft>
        <a:defRPr sz="5333" b="1">
          <a:solidFill>
            <a:srgbClr val="81104F"/>
          </a:solidFill>
          <a:latin typeface="Arial Narrow" charset="0"/>
          <a:ea typeface="MS PGothic" pitchFamily="34" charset="-128"/>
          <a:cs typeface="Arial Narrow" panose="020B0606020202030204" pitchFamily="34" charset="0"/>
        </a:defRPr>
      </a:lvl2pPr>
      <a:lvl3pPr algn="l" defTabSz="609585" rtl="0" eaLnBrk="1" fontAlgn="base" hangingPunct="1">
        <a:spcBef>
          <a:spcPct val="0"/>
        </a:spcBef>
        <a:spcAft>
          <a:spcPct val="0"/>
        </a:spcAft>
        <a:defRPr sz="5333" b="1">
          <a:solidFill>
            <a:srgbClr val="81104F"/>
          </a:solidFill>
          <a:latin typeface="Arial Narrow" charset="0"/>
          <a:ea typeface="MS PGothic" pitchFamily="34" charset="-128"/>
          <a:cs typeface="Arial Narrow" panose="020B0606020202030204" pitchFamily="34" charset="0"/>
        </a:defRPr>
      </a:lvl3pPr>
      <a:lvl4pPr algn="l" defTabSz="609585" rtl="0" eaLnBrk="1" fontAlgn="base" hangingPunct="1">
        <a:spcBef>
          <a:spcPct val="0"/>
        </a:spcBef>
        <a:spcAft>
          <a:spcPct val="0"/>
        </a:spcAft>
        <a:defRPr sz="5333" b="1">
          <a:solidFill>
            <a:srgbClr val="81104F"/>
          </a:solidFill>
          <a:latin typeface="Arial Narrow" charset="0"/>
          <a:ea typeface="MS PGothic" pitchFamily="34" charset="-128"/>
          <a:cs typeface="Arial Narrow" panose="020B0606020202030204" pitchFamily="34" charset="0"/>
        </a:defRPr>
      </a:lvl4pPr>
      <a:lvl5pPr algn="l" defTabSz="609585" rtl="0" eaLnBrk="1" fontAlgn="base" hangingPunct="1">
        <a:spcBef>
          <a:spcPct val="0"/>
        </a:spcBef>
        <a:spcAft>
          <a:spcPct val="0"/>
        </a:spcAft>
        <a:defRPr sz="5333" b="1">
          <a:solidFill>
            <a:srgbClr val="81104F"/>
          </a:solidFill>
          <a:latin typeface="Arial Narrow" charset="0"/>
          <a:ea typeface="MS PGothic" pitchFamily="34" charset="-128"/>
          <a:cs typeface="Arial Narrow" panose="020B0606020202030204" pitchFamily="34" charset="0"/>
        </a:defRPr>
      </a:lvl5pPr>
      <a:lvl6pPr marL="609585" algn="l" defTabSz="609585" rtl="0" eaLnBrk="1" fontAlgn="base" hangingPunct="1">
        <a:spcBef>
          <a:spcPct val="0"/>
        </a:spcBef>
        <a:spcAft>
          <a:spcPct val="0"/>
        </a:spcAft>
        <a:defRPr sz="5333" b="1">
          <a:solidFill>
            <a:srgbClr val="81104F"/>
          </a:solidFill>
          <a:latin typeface="Arial Narrow" charset="0"/>
          <a:ea typeface="ＭＳ Ｐゴシック" charset="0"/>
        </a:defRPr>
      </a:lvl6pPr>
      <a:lvl7pPr marL="1219170" algn="l" defTabSz="609585" rtl="0" eaLnBrk="1" fontAlgn="base" hangingPunct="1">
        <a:spcBef>
          <a:spcPct val="0"/>
        </a:spcBef>
        <a:spcAft>
          <a:spcPct val="0"/>
        </a:spcAft>
        <a:defRPr sz="5333" b="1">
          <a:solidFill>
            <a:srgbClr val="81104F"/>
          </a:solidFill>
          <a:latin typeface="Arial Narrow" charset="0"/>
          <a:ea typeface="ＭＳ Ｐゴシック" charset="0"/>
        </a:defRPr>
      </a:lvl7pPr>
      <a:lvl8pPr marL="1828754" algn="l" defTabSz="609585" rtl="0" eaLnBrk="1" fontAlgn="base" hangingPunct="1">
        <a:spcBef>
          <a:spcPct val="0"/>
        </a:spcBef>
        <a:spcAft>
          <a:spcPct val="0"/>
        </a:spcAft>
        <a:defRPr sz="5333" b="1">
          <a:solidFill>
            <a:srgbClr val="81104F"/>
          </a:solidFill>
          <a:latin typeface="Arial Narrow" charset="0"/>
          <a:ea typeface="ＭＳ Ｐゴシック" charset="0"/>
        </a:defRPr>
      </a:lvl8pPr>
      <a:lvl9pPr marL="2438339" algn="l" defTabSz="609585" rtl="0" eaLnBrk="1" fontAlgn="base" hangingPunct="1">
        <a:spcBef>
          <a:spcPct val="0"/>
        </a:spcBef>
        <a:spcAft>
          <a:spcPct val="0"/>
        </a:spcAft>
        <a:defRPr sz="5333" b="1">
          <a:solidFill>
            <a:srgbClr val="81104F"/>
          </a:solidFill>
          <a:latin typeface="Arial Narrow" charset="0"/>
          <a:ea typeface="ＭＳ Ｐゴシック" charset="0"/>
        </a:defRPr>
      </a:lvl9pPr>
    </p:titleStyle>
    <p:bodyStyle>
      <a:lvl1pPr marL="457189" indent="-457189" algn="l" defTabSz="609585" rtl="0" eaLnBrk="1" fontAlgn="base" hangingPunct="1">
        <a:spcBef>
          <a:spcPct val="20000"/>
        </a:spcBef>
        <a:spcAft>
          <a:spcPct val="0"/>
        </a:spcAft>
        <a:buClr>
          <a:schemeClr val="tx1"/>
        </a:buClr>
        <a:buSzPct val="35000"/>
        <a:buFont typeface="Wingdings" panose="05000000000000000000" pitchFamily="2" charset="2"/>
        <a:buChar char="u"/>
        <a:defRPr sz="2133" kern="1200">
          <a:solidFill>
            <a:schemeClr val="tx1"/>
          </a:solidFill>
          <a:latin typeface="Arial Narrow"/>
          <a:ea typeface="MS PGothic" pitchFamily="34" charset="-128"/>
          <a:cs typeface="Arial Narrow"/>
        </a:defRPr>
      </a:lvl1pPr>
      <a:lvl2pPr marL="990575" indent="-380990" algn="l" defTabSz="609585" rtl="0" eaLnBrk="1" fontAlgn="base" hangingPunct="1">
        <a:spcBef>
          <a:spcPct val="20000"/>
        </a:spcBef>
        <a:spcAft>
          <a:spcPct val="0"/>
        </a:spcAft>
        <a:buClr>
          <a:schemeClr val="tx1"/>
        </a:buClr>
        <a:buSzPct val="35000"/>
        <a:buFont typeface="Wingdings" panose="05000000000000000000" pitchFamily="2" charset="2"/>
        <a:buChar char="u"/>
        <a:defRPr sz="2133" kern="1200">
          <a:solidFill>
            <a:schemeClr val="tx1">
              <a:lumMod val="50000"/>
              <a:lumOff val="50000"/>
            </a:schemeClr>
          </a:solidFill>
          <a:latin typeface="Arial Narrow"/>
          <a:ea typeface="MS PGothic" pitchFamily="34" charset="-128"/>
          <a:cs typeface="Arial Narrow"/>
        </a:defRPr>
      </a:lvl2pPr>
      <a:lvl3pPr marL="1523962" indent="-304792" algn="l" defTabSz="609585" rtl="0" eaLnBrk="1" fontAlgn="base" hangingPunct="1">
        <a:spcBef>
          <a:spcPct val="20000"/>
        </a:spcBef>
        <a:spcAft>
          <a:spcPct val="0"/>
        </a:spcAft>
        <a:buClr>
          <a:schemeClr val="tx1"/>
        </a:buClr>
        <a:buSzPct val="35000"/>
        <a:buFont typeface="Wingdings" panose="05000000000000000000" pitchFamily="2" charset="2"/>
        <a:buChar char="u"/>
        <a:defRPr sz="2133" kern="1200">
          <a:solidFill>
            <a:schemeClr val="bg1">
              <a:lumMod val="65000"/>
            </a:schemeClr>
          </a:solidFill>
          <a:latin typeface="Arial Narrow"/>
          <a:ea typeface="MS PGothic" pitchFamily="34" charset="-128"/>
          <a:cs typeface="Arial Narrow"/>
        </a:defRPr>
      </a:lvl3pPr>
      <a:lvl4pPr marL="2133547" indent="-304792" algn="l" defTabSz="609585" rtl="0" eaLnBrk="1" fontAlgn="base" hangingPunct="1">
        <a:spcBef>
          <a:spcPct val="20000"/>
        </a:spcBef>
        <a:spcAft>
          <a:spcPct val="0"/>
        </a:spcAft>
        <a:buFont typeface="Arial" panose="020B0604020202020204" pitchFamily="34" charset="0"/>
        <a:buChar char="–"/>
        <a:defRPr sz="2667" kern="1200">
          <a:solidFill>
            <a:schemeClr val="tx1"/>
          </a:solidFill>
          <a:latin typeface="+mn-lt"/>
          <a:ea typeface="MS PGothic" pitchFamily="34" charset="-128"/>
          <a:cs typeface="+mn-cs"/>
        </a:defRPr>
      </a:lvl4pPr>
      <a:lvl5pPr marL="2743131" indent="-304792" algn="l" defTabSz="609585" rtl="0" eaLnBrk="1" fontAlgn="base" hangingPunct="1">
        <a:spcBef>
          <a:spcPct val="20000"/>
        </a:spcBef>
        <a:spcAft>
          <a:spcPct val="0"/>
        </a:spcAft>
        <a:buFont typeface="Arial" panose="020B0604020202020204" pitchFamily="34" charset="0"/>
        <a:buChar char="»"/>
        <a:defRPr sz="2667" kern="1200">
          <a:solidFill>
            <a:schemeClr val="tx1"/>
          </a:solidFill>
          <a:latin typeface="+mn-lt"/>
          <a:ea typeface="MS PGothic" pitchFamily="34"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1">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3714125440"/>
      </p:ext>
    </p:extLst>
  </p:cSld>
  <p:clrMap bg1="lt1" tx1="dk1" bg2="lt2" tx2="dk2" accent1="accent1" accent2="accent2" accent3="accent3" accent4="accent4" accent5="accent5" accent6="accent6" hlink="hlink" folHlink="folHlink"/>
  <p:sldLayoutIdLst>
    <p:sldLayoutId id="2147493681" r:id="rId1"/>
    <p:sldLayoutId id="2147493682" r:id="rId2"/>
    <p:sldLayoutId id="2147493683" r:id="rId3"/>
    <p:sldLayoutId id="2147493684" r:id="rId4"/>
    <p:sldLayoutId id="2147493685" r:id="rId5"/>
    <p:sldLayoutId id="2147493686" r:id="rId6"/>
    <p:sldLayoutId id="2147493687" r:id="rId7"/>
    <p:sldLayoutId id="2147493688" r:id="rId8"/>
    <p:sldLayoutId id="2147493689" r:id="rId9"/>
    <p:sldLayoutId id="2147493690" r:id="rId10"/>
    <p:sldLayoutId id="2147493691" r:id="rId11"/>
    <p:sldLayoutId id="2147493692" r:id="rId12"/>
    <p:sldLayoutId id="2147493693" r:id="rId13"/>
    <p:sldLayoutId id="2147493694" r:id="rId14"/>
    <p:sldLayoutId id="2147493695" r:id="rId15"/>
    <p:sldLayoutId id="2147493696" r:id="rId16"/>
    <p:sldLayoutId id="2147493697" r:id="rId17"/>
    <p:sldLayoutId id="2147493698" r:id="rId18"/>
    <p:sldLayoutId id="2147493699" r:id="rId1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7744CB66-9600-440B-858B-D06CE5B71C2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8532CF81-AB88-40B3-A683-7202FA7236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89D582B3-63EF-4BB3-8241-14F2C7C978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45145F-C745-4FFB-A34F-EBD627395AFD}" type="datetimeFigureOut">
              <a:rPr lang="it-IT" smtClean="0"/>
              <a:t>09/01/23</a:t>
            </a:fld>
            <a:endParaRPr lang="it-IT"/>
          </a:p>
        </p:txBody>
      </p:sp>
      <p:sp>
        <p:nvSpPr>
          <p:cNvPr id="5" name="Segnaposto piè di pagina 4">
            <a:extLst>
              <a:ext uri="{FF2B5EF4-FFF2-40B4-BE49-F238E27FC236}">
                <a16:creationId xmlns:a16="http://schemas.microsoft.com/office/drawing/2014/main" id="{3DEA8C7E-77FC-4488-AA83-5BC0B00100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958C97A6-EC0E-4654-BD2D-0B4122CCFA7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09727C-5F98-4E10-862D-5523420CEEF3}" type="slidenum">
              <a:rPr lang="it-IT" smtClean="0"/>
              <a:t>‹#›</a:t>
            </a:fld>
            <a:endParaRPr lang="it-IT"/>
          </a:p>
        </p:txBody>
      </p:sp>
    </p:spTree>
    <p:extLst>
      <p:ext uri="{BB962C8B-B14F-4D97-AF65-F5344CB8AC3E}">
        <p14:creationId xmlns:p14="http://schemas.microsoft.com/office/powerpoint/2010/main" val="2184125901"/>
      </p:ext>
    </p:extLst>
  </p:cSld>
  <p:clrMap bg1="lt1" tx1="dk1" bg2="lt2" tx2="dk2" accent1="accent1" accent2="accent2" accent3="accent3" accent4="accent4" accent5="accent5" accent6="accent6" hlink="hlink" folHlink="folHlink"/>
  <p:sldLayoutIdLst>
    <p:sldLayoutId id="2147493701" r:id="rId1"/>
    <p:sldLayoutId id="2147493702" r:id="rId2"/>
    <p:sldLayoutId id="2147493703" r:id="rId3"/>
    <p:sldLayoutId id="2147493704" r:id="rId4"/>
    <p:sldLayoutId id="2147493705" r:id="rId5"/>
    <p:sldLayoutId id="2147493706" r:id="rId6"/>
    <p:sldLayoutId id="2147493707" r:id="rId7"/>
    <p:sldLayoutId id="2147493708" r:id="rId8"/>
    <p:sldLayoutId id="2147493709" r:id="rId9"/>
    <p:sldLayoutId id="2147493710" r:id="rId10"/>
    <p:sldLayoutId id="2147493711" r:id="rId11"/>
    <p:sldLayoutId id="214749371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11.xml"/><Relationship Id="rId5" Type="http://schemas.openxmlformats.org/officeDocument/2006/relationships/image" Target="../media/image18.sv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21.emf"/><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8" Type="http://schemas.openxmlformats.org/officeDocument/2006/relationships/chart" Target="../charts/chart7.xml"/><Relationship Id="rId3" Type="http://schemas.openxmlformats.org/officeDocument/2006/relationships/chart" Target="../charts/chart2.xml"/><Relationship Id="rId7" Type="http://schemas.openxmlformats.org/officeDocument/2006/relationships/chart" Target="../charts/chart6.xml"/><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chart" Target="../charts/chart8.xml"/><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chart" Target="../charts/chart10.xml"/><Relationship Id="rId5" Type="http://schemas.openxmlformats.org/officeDocument/2006/relationships/chart" Target="../charts/chart9.xml"/><Relationship Id="rId4" Type="http://schemas.openxmlformats.org/officeDocument/2006/relationships/image" Target="../media/image26.tiff"/></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19.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0.xml"/><Relationship Id="rId5" Type="http://schemas.openxmlformats.org/officeDocument/2006/relationships/image" Target="../media/image38.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1.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5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5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51.xml"/><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5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51.xml"/><Relationship Id="rId6" Type="http://schemas.openxmlformats.org/officeDocument/2006/relationships/diagramColors" Target="../diagrams/colors2.xml"/><Relationship Id="rId11" Type="http://schemas.openxmlformats.org/officeDocument/2006/relationships/image" Target="../media/image55.jpg"/><Relationship Id="rId5" Type="http://schemas.openxmlformats.org/officeDocument/2006/relationships/diagramQuickStyle" Target="../diagrams/quickStyle2.xml"/><Relationship Id="rId10" Type="http://schemas.openxmlformats.org/officeDocument/2006/relationships/image" Target="../media/image54.png"/><Relationship Id="rId4" Type="http://schemas.openxmlformats.org/officeDocument/2006/relationships/diagramLayout" Target="../diagrams/layout2.xml"/><Relationship Id="rId9" Type="http://schemas.openxmlformats.org/officeDocument/2006/relationships/image" Target="../media/image53.png"/></Relationships>
</file>

<file path=ppt/slides/_rels/slide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2.xml"/></Relationships>
</file>

<file path=ppt/slides/_rels/slide39.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svg"/><Relationship Id="rId7" Type="http://schemas.openxmlformats.org/officeDocument/2006/relationships/image" Target="../media/image61.svg"/><Relationship Id="rId2" Type="http://schemas.openxmlformats.org/officeDocument/2006/relationships/image" Target="../media/image56.png"/><Relationship Id="rId1" Type="http://schemas.openxmlformats.org/officeDocument/2006/relationships/slideLayout" Target="../slideLayouts/slideLayout45.xml"/><Relationship Id="rId6" Type="http://schemas.openxmlformats.org/officeDocument/2006/relationships/image" Target="../media/image60.png"/><Relationship Id="rId11" Type="http://schemas.openxmlformats.org/officeDocument/2006/relationships/image" Target="../media/image65.svg"/><Relationship Id="rId5" Type="http://schemas.openxmlformats.org/officeDocument/2006/relationships/image" Target="../media/image59.sv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4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46.xml"/><Relationship Id="rId5" Type="http://schemas.openxmlformats.org/officeDocument/2006/relationships/image" Target="../media/image69.png"/><Relationship Id="rId4" Type="http://schemas.openxmlformats.org/officeDocument/2006/relationships/image" Target="../media/image6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2.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7.xml"/><Relationship Id="rId1" Type="http://schemas.openxmlformats.org/officeDocument/2006/relationships/slideLayout" Target="../slideLayouts/slideLayout5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51.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51.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5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51.xml"/><Relationship Id="rId5" Type="http://schemas.openxmlformats.org/officeDocument/2006/relationships/image" Target="../media/image83.png"/><Relationship Id="rId4" Type="http://schemas.openxmlformats.org/officeDocument/2006/relationships/image" Target="../media/image82.png"/></Relationships>
</file>

<file path=ppt/slides/_rels/slide5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51.xml"/><Relationship Id="rId5" Type="http://schemas.openxmlformats.org/officeDocument/2006/relationships/image" Target="../media/image87.png"/><Relationship Id="rId4" Type="http://schemas.openxmlformats.org/officeDocument/2006/relationships/image" Target="../media/image8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5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51.xml"/></Relationships>
</file>

<file path=ppt/slides/_rels/slide55.xml.rels><?xml version="1.0" encoding="UTF-8" standalone="yes"?>
<Relationships xmlns="http://schemas.openxmlformats.org/package/2006/relationships"><Relationship Id="rId3" Type="http://schemas.openxmlformats.org/officeDocument/2006/relationships/hyperlink" Target="mailto:giuseppe.curigliano@ieo.it" TargetMode="External"/><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90.jpg"/><Relationship Id="rId4" Type="http://schemas.openxmlformats.org/officeDocument/2006/relationships/image" Target="../media/image89.jpg"/></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1038358" y="2705848"/>
            <a:ext cx="10126493" cy="1089529"/>
          </a:xfrm>
          <a:prstGeom prst="rect">
            <a:avLst/>
          </a:prstGeom>
          <a:noFill/>
        </p:spPr>
        <p:txBody>
          <a:bodyPr wrap="square" rtlCol="0">
            <a:spAutoFit/>
          </a:bodyPr>
          <a:lstStyle/>
          <a:p>
            <a:pPr algn="ctr">
              <a:lnSpc>
                <a:spcPct val="90000"/>
              </a:lnSpc>
            </a:pPr>
            <a:r>
              <a:rPr lang="en-US" sz="3600" b="1" dirty="0">
                <a:cs typeface="Arial" panose="020B0604020202020204" pitchFamily="34" charset="0"/>
              </a:rPr>
              <a:t>HER2 positive metastatic </a:t>
            </a:r>
            <a:r>
              <a:rPr lang="en-US" sz="3600" b="1">
                <a:cs typeface="Arial" panose="020B0604020202020204" pitchFamily="34" charset="0"/>
              </a:rPr>
              <a:t>breast cancer</a:t>
            </a:r>
            <a:endParaRPr lang="en-US" sz="3600" b="1" dirty="0">
              <a:cs typeface="Arial" panose="020B0604020202020204" pitchFamily="34" charset="0"/>
            </a:endParaRPr>
          </a:p>
          <a:p>
            <a:pPr algn="ctr">
              <a:lnSpc>
                <a:spcPct val="90000"/>
              </a:lnSpc>
            </a:pPr>
            <a:endParaRPr lang="en-US" sz="3600" b="1" dirty="0">
              <a:cs typeface="Arial" panose="020B0604020202020204" pitchFamily="34" charset="0"/>
            </a:endParaRPr>
          </a:p>
        </p:txBody>
      </p:sp>
      <p:sp>
        <p:nvSpPr>
          <p:cNvPr id="6" name="TextBox 2"/>
          <p:cNvSpPr txBox="1"/>
          <p:nvPr/>
        </p:nvSpPr>
        <p:spPr>
          <a:xfrm>
            <a:off x="2221007" y="5828539"/>
            <a:ext cx="7761195" cy="895630"/>
          </a:xfrm>
          <a:prstGeom prst="rect">
            <a:avLst/>
          </a:prstGeom>
          <a:noFill/>
        </p:spPr>
        <p:txBody>
          <a:bodyPr wrap="square" rtlCol="0">
            <a:spAutoFit/>
          </a:bodyPr>
          <a:lstStyle/>
          <a:p>
            <a:pPr algn="ctr">
              <a:lnSpc>
                <a:spcPct val="90000"/>
              </a:lnSpc>
            </a:pPr>
            <a:r>
              <a:rPr lang="en-US" dirty="0">
                <a:cs typeface="Arial" panose="020B0604020202020204" pitchFamily="34" charset="0"/>
              </a:rPr>
              <a:t>Giuseppe Curigliano, MD, PhD</a:t>
            </a:r>
          </a:p>
          <a:p>
            <a:pPr algn="ctr">
              <a:lnSpc>
                <a:spcPct val="90000"/>
              </a:lnSpc>
            </a:pPr>
            <a:r>
              <a:rPr lang="en-US" sz="2000" dirty="0">
                <a:cs typeface="Arial" panose="020B0604020202020204" pitchFamily="34" charset="0"/>
              </a:rPr>
              <a:t>University of Milano and </a:t>
            </a:r>
            <a:r>
              <a:rPr lang="en-US" sz="2000" dirty="0" err="1">
                <a:cs typeface="Arial" panose="020B0604020202020204" pitchFamily="34" charset="0"/>
              </a:rPr>
              <a:t>Istituto</a:t>
            </a:r>
            <a:r>
              <a:rPr lang="en-US" sz="2000" dirty="0">
                <a:cs typeface="Arial" panose="020B0604020202020204" pitchFamily="34" charset="0"/>
              </a:rPr>
              <a:t> </a:t>
            </a:r>
            <a:r>
              <a:rPr lang="en-US" sz="2000" dirty="0" err="1">
                <a:cs typeface="Arial" panose="020B0604020202020204" pitchFamily="34" charset="0"/>
              </a:rPr>
              <a:t>Europeo</a:t>
            </a:r>
            <a:r>
              <a:rPr lang="en-US" sz="2000" dirty="0">
                <a:cs typeface="Arial" panose="020B0604020202020204" pitchFamily="34" charset="0"/>
              </a:rPr>
              <a:t> di Oncologia, IRCCS </a:t>
            </a:r>
          </a:p>
          <a:p>
            <a:pPr algn="ctr">
              <a:lnSpc>
                <a:spcPct val="90000"/>
              </a:lnSpc>
            </a:pPr>
            <a:r>
              <a:rPr lang="en-US" sz="2000" dirty="0">
                <a:cs typeface="Arial" panose="020B0604020202020204" pitchFamily="34" charset="0"/>
              </a:rPr>
              <a:t>Milano, Italia</a:t>
            </a:r>
          </a:p>
        </p:txBody>
      </p:sp>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35754" y="581646"/>
            <a:ext cx="2181225" cy="971551"/>
          </a:xfrm>
          <a:prstGeom prst="rect">
            <a:avLst/>
          </a:prstGeom>
        </p:spPr>
      </p:pic>
      <p:pic>
        <p:nvPicPr>
          <p:cNvPr id="3" name="Immagin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700" y="684202"/>
            <a:ext cx="2821115" cy="1544655"/>
          </a:xfrm>
          <a:prstGeom prst="rect">
            <a:avLst/>
          </a:prstGeom>
        </p:spPr>
      </p:pic>
    </p:spTree>
    <p:extLst>
      <p:ext uri="{BB962C8B-B14F-4D97-AF65-F5344CB8AC3E}">
        <p14:creationId xmlns:p14="http://schemas.microsoft.com/office/powerpoint/2010/main" val="28356789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12383-5FFB-5650-6B35-667AB76BECF3}"/>
              </a:ext>
            </a:extLst>
          </p:cNvPr>
          <p:cNvSpPr>
            <a:spLocks noGrp="1"/>
          </p:cNvSpPr>
          <p:nvPr>
            <p:ph type="title"/>
          </p:nvPr>
        </p:nvSpPr>
        <p:spPr>
          <a:xfrm>
            <a:off x="612001" y="169992"/>
            <a:ext cx="9794743" cy="831600"/>
          </a:xfrm>
        </p:spPr>
        <p:txBody>
          <a:bodyPr/>
          <a:lstStyle/>
          <a:p>
            <a:r>
              <a:rPr lang="en-GB" sz="2800" dirty="0"/>
              <a:t>DESTINY-Breast03 (Phase 3): Updated efficacy of T-</a:t>
            </a:r>
            <a:r>
              <a:rPr lang="en-GB" sz="2800" dirty="0" err="1"/>
              <a:t>DXd</a:t>
            </a:r>
            <a:r>
              <a:rPr lang="en-GB" sz="2800" dirty="0"/>
              <a:t> vs </a:t>
            </a:r>
            <a:br>
              <a:rPr lang="en-GB" sz="2800" dirty="0"/>
            </a:br>
            <a:r>
              <a:rPr lang="en-GB" sz="2800" dirty="0"/>
              <a:t>T-DM1 for patients with HER2+ metastatic BC</a:t>
            </a:r>
          </a:p>
        </p:txBody>
      </p:sp>
      <p:sp>
        <p:nvSpPr>
          <p:cNvPr id="4" name="Text Placeholder 3">
            <a:extLst>
              <a:ext uri="{FF2B5EF4-FFF2-40B4-BE49-F238E27FC236}">
                <a16:creationId xmlns:a16="http://schemas.microsoft.com/office/drawing/2014/main" id="{FA70DAC5-41D3-5F30-0A70-03789C1F269B}"/>
              </a:ext>
            </a:extLst>
          </p:cNvPr>
          <p:cNvSpPr>
            <a:spLocks noGrp="1"/>
          </p:cNvSpPr>
          <p:nvPr>
            <p:ph type="body" sz="quarter" idx="10"/>
          </p:nvPr>
        </p:nvSpPr>
        <p:spPr>
          <a:xfrm>
            <a:off x="616903" y="6032622"/>
            <a:ext cx="11176168" cy="601255"/>
          </a:xfrm>
        </p:spPr>
        <p:txBody>
          <a:bodyPr/>
          <a:lstStyle/>
          <a:p>
            <a:r>
              <a:rPr lang="en-GB" baseline="30000" dirty="0" err="1"/>
              <a:t>a</a:t>
            </a:r>
            <a:r>
              <a:rPr lang="en-GB" dirty="0" err="1"/>
              <a:t>At</a:t>
            </a:r>
            <a:r>
              <a:rPr lang="en-GB" dirty="0"/>
              <a:t> data </a:t>
            </a:r>
            <a:r>
              <a:rPr lang="en-GB" dirty="0" err="1"/>
              <a:t>cutoff</a:t>
            </a:r>
            <a:r>
              <a:rPr lang="en-GB" dirty="0"/>
              <a:t> (July 2022), 169 OS events had been observed and p-value for statistical significance was 0.013.</a:t>
            </a:r>
            <a:br>
              <a:rPr lang="en-GB" dirty="0"/>
            </a:br>
            <a:r>
              <a:rPr lang="en-GB" dirty="0"/>
              <a:t>BICR, blinded independent central review; DOR, duration of response; PD, progressive disease; T-</a:t>
            </a:r>
            <a:r>
              <a:rPr lang="en-GB" dirty="0" err="1"/>
              <a:t>DXd</a:t>
            </a:r>
            <a:r>
              <a:rPr lang="en-GB" dirty="0"/>
              <a:t>, trastuzumab </a:t>
            </a:r>
            <a:r>
              <a:rPr lang="en-GB" dirty="0" err="1"/>
              <a:t>deruxtecan</a:t>
            </a:r>
            <a:r>
              <a:rPr lang="en-GB" dirty="0"/>
              <a:t>; T-DM1, ado-trastuzumab emtansine. </a:t>
            </a:r>
            <a:br>
              <a:rPr lang="en-GB" dirty="0"/>
            </a:br>
            <a:r>
              <a:rPr lang="en-GB" dirty="0" err="1"/>
              <a:t>Hurvitz</a:t>
            </a:r>
            <a:r>
              <a:rPr lang="en-GB" dirty="0"/>
              <a:t> SA, et al. SABCS 2022. Abstract GS2-02</a:t>
            </a:r>
          </a:p>
        </p:txBody>
      </p:sp>
      <p:grpSp>
        <p:nvGrpSpPr>
          <p:cNvPr id="92" name="Group 91">
            <a:extLst>
              <a:ext uri="{FF2B5EF4-FFF2-40B4-BE49-F238E27FC236}">
                <a16:creationId xmlns:a16="http://schemas.microsoft.com/office/drawing/2014/main" id="{2C080CEE-8D51-470E-AB94-24C87594B714}"/>
              </a:ext>
            </a:extLst>
          </p:cNvPr>
          <p:cNvGrpSpPr/>
          <p:nvPr/>
        </p:nvGrpSpPr>
        <p:grpSpPr>
          <a:xfrm>
            <a:off x="611999" y="1248725"/>
            <a:ext cx="6077687" cy="3877147"/>
            <a:chOff x="628650" y="1214857"/>
            <a:chExt cx="6077686" cy="3877146"/>
          </a:xfrm>
        </p:grpSpPr>
        <p:sp>
          <p:nvSpPr>
            <p:cNvPr id="11" name="Rectangle 10">
              <a:extLst>
                <a:ext uri="{FF2B5EF4-FFF2-40B4-BE49-F238E27FC236}">
                  <a16:creationId xmlns:a16="http://schemas.microsoft.com/office/drawing/2014/main" id="{D7E9FC88-3754-4D77-8DD1-D7758CB256A4}"/>
                </a:ext>
              </a:extLst>
            </p:cNvPr>
            <p:cNvSpPr/>
            <p:nvPr/>
          </p:nvSpPr>
          <p:spPr>
            <a:xfrm>
              <a:off x="3717922" y="1745659"/>
              <a:ext cx="1952161" cy="509014"/>
            </a:xfrm>
            <a:prstGeom prst="rect">
              <a:avLst/>
            </a:prstGeom>
            <a:solidFill>
              <a:schemeClr val="accent2"/>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defTabSz="914377" eaLnBrk="1" hangingPunct="1">
                <a:defRPr/>
              </a:pPr>
              <a:r>
                <a:rPr lang="en-US" sz="1400" b="1" dirty="0">
                  <a:solidFill>
                    <a:srgbClr val="FFFFFF"/>
                  </a:solidFill>
                  <a:latin typeface="Calibri" panose="020F0502020204030204"/>
                </a:rPr>
                <a:t>T-</a:t>
              </a:r>
              <a:r>
                <a:rPr lang="en-US" sz="1400" b="1" dirty="0" err="1">
                  <a:solidFill>
                    <a:srgbClr val="FFFFFF"/>
                  </a:solidFill>
                  <a:latin typeface="Calibri" panose="020F0502020204030204"/>
                </a:rPr>
                <a:t>DXd</a:t>
              </a:r>
              <a:r>
                <a:rPr lang="en-US" sz="1400" b="1" dirty="0">
                  <a:solidFill>
                    <a:srgbClr val="FFFFFF"/>
                  </a:solidFill>
                  <a:latin typeface="Calibri" panose="020F0502020204030204"/>
                </a:rPr>
                <a:t> 5.4 mg/kg Q3W</a:t>
              </a:r>
            </a:p>
            <a:p>
              <a:pPr algn="ctr" defTabSz="914377" eaLnBrk="1" hangingPunct="1">
                <a:defRPr/>
              </a:pPr>
              <a:r>
                <a:rPr lang="en-US" sz="1400" b="1" dirty="0">
                  <a:solidFill>
                    <a:srgbClr val="FFFFFF"/>
                  </a:solidFill>
                  <a:latin typeface="Calibri" panose="020F0502020204030204"/>
                </a:rPr>
                <a:t>(n=261)</a:t>
              </a:r>
              <a:endParaRPr lang="en-US" sz="1400" dirty="0">
                <a:solidFill>
                  <a:srgbClr val="FFFFFF"/>
                </a:solidFill>
                <a:latin typeface="Calibri" panose="020F0502020204030204"/>
              </a:endParaRPr>
            </a:p>
          </p:txBody>
        </p:sp>
        <p:sp>
          <p:nvSpPr>
            <p:cNvPr id="12" name="Rectangle 11">
              <a:extLst>
                <a:ext uri="{FF2B5EF4-FFF2-40B4-BE49-F238E27FC236}">
                  <a16:creationId xmlns:a16="http://schemas.microsoft.com/office/drawing/2014/main" id="{C1DCC3DD-31D3-4417-AF2D-408AF8C37E6F}"/>
                </a:ext>
              </a:extLst>
            </p:cNvPr>
            <p:cNvSpPr/>
            <p:nvPr/>
          </p:nvSpPr>
          <p:spPr>
            <a:xfrm>
              <a:off x="3717922" y="2365259"/>
              <a:ext cx="1952161" cy="509014"/>
            </a:xfrm>
            <a:prstGeom prst="rect">
              <a:avLst/>
            </a:prstGeom>
            <a:solidFill>
              <a:schemeClr val="accent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377" eaLnBrk="1" hangingPunct="1">
                <a:defRPr/>
              </a:pPr>
              <a:r>
                <a:rPr lang="en-US" sz="1400" b="1" dirty="0">
                  <a:solidFill>
                    <a:srgbClr val="FFFFFF"/>
                  </a:solidFill>
                  <a:latin typeface="Calibri" panose="020F0502020204030204"/>
                </a:rPr>
                <a:t>T-DM1 3.6 mg/kg Q3W</a:t>
              </a:r>
              <a:br>
                <a:rPr lang="en-US" sz="1400" b="1" dirty="0">
                  <a:solidFill>
                    <a:srgbClr val="FFFFFF"/>
                  </a:solidFill>
                  <a:latin typeface="Calibri" panose="020F0502020204030204"/>
                </a:rPr>
              </a:br>
              <a:r>
                <a:rPr lang="en-US" sz="1400" b="1" dirty="0">
                  <a:solidFill>
                    <a:srgbClr val="FFFFFF"/>
                  </a:solidFill>
                  <a:latin typeface="Calibri" panose="020F0502020204030204"/>
                </a:rPr>
                <a:t>(n=263)</a:t>
              </a:r>
              <a:endParaRPr lang="en-US" sz="1400" dirty="0">
                <a:solidFill>
                  <a:srgbClr val="FFFFFF"/>
                </a:solidFill>
                <a:latin typeface="Calibri" panose="020F0502020204030204"/>
              </a:endParaRPr>
            </a:p>
          </p:txBody>
        </p:sp>
        <p:sp>
          <p:nvSpPr>
            <p:cNvPr id="14" name="Rectangle 13">
              <a:extLst>
                <a:ext uri="{FF2B5EF4-FFF2-40B4-BE49-F238E27FC236}">
                  <a16:creationId xmlns:a16="http://schemas.microsoft.com/office/drawing/2014/main" id="{F822E259-51E1-4DBC-93D6-059733EE4895}"/>
                </a:ext>
              </a:extLst>
            </p:cNvPr>
            <p:cNvSpPr/>
            <p:nvPr/>
          </p:nvSpPr>
          <p:spPr>
            <a:xfrm>
              <a:off x="3728682" y="2995256"/>
              <a:ext cx="2977654" cy="2096747"/>
            </a:xfrm>
            <a:prstGeom prst="rect">
              <a:avLst/>
            </a:prstGeom>
            <a:solidFill>
              <a:schemeClr val="accent2">
                <a:lumMod val="20000"/>
                <a:lumOff val="8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t"/>
            <a:lstStyle/>
            <a:p>
              <a:pPr defTabSz="914377" eaLnBrk="1" hangingPunct="1">
                <a:lnSpc>
                  <a:spcPct val="114000"/>
                </a:lnSpc>
                <a:spcAft>
                  <a:spcPts val="0"/>
                </a:spcAft>
                <a:defRPr/>
              </a:pPr>
              <a:r>
                <a:rPr lang="en-US" sz="1400" b="1" dirty="0">
                  <a:solidFill>
                    <a:srgbClr val="223341"/>
                  </a:solidFill>
                  <a:latin typeface="Calibri" panose="020F0502020204030204"/>
                </a:rPr>
                <a:t>Primary endpoint:</a:t>
              </a:r>
            </a:p>
            <a:p>
              <a:pPr marL="269868" indent="-150810" defTabSz="914377" eaLnBrk="1" hangingPunct="1">
                <a:lnSpc>
                  <a:spcPct val="114000"/>
                </a:lnSpc>
                <a:spcAft>
                  <a:spcPts val="0"/>
                </a:spcAft>
                <a:buFont typeface="Arial" panose="020B0604020202020204" pitchFamily="34" charset="0"/>
                <a:buChar char="•"/>
                <a:defRPr/>
              </a:pPr>
              <a:r>
                <a:rPr lang="en-US" sz="1400" dirty="0">
                  <a:solidFill>
                    <a:srgbClr val="223341"/>
                  </a:solidFill>
                  <a:latin typeface="Calibri" panose="020F0502020204030204"/>
                </a:rPr>
                <a:t>PFS (BICR)</a:t>
              </a:r>
            </a:p>
            <a:p>
              <a:pPr defTabSz="914377" eaLnBrk="1" hangingPunct="1">
                <a:lnSpc>
                  <a:spcPct val="114000"/>
                </a:lnSpc>
                <a:spcAft>
                  <a:spcPts val="0"/>
                </a:spcAft>
                <a:defRPr/>
              </a:pPr>
              <a:r>
                <a:rPr lang="en-US" sz="1400" b="1" dirty="0">
                  <a:solidFill>
                    <a:srgbClr val="223341"/>
                  </a:solidFill>
                  <a:latin typeface="Calibri" panose="020F0502020204030204"/>
                </a:rPr>
                <a:t>Key secondary endpoint:</a:t>
              </a:r>
            </a:p>
            <a:p>
              <a:pPr marL="269868" indent="-150810" defTabSz="914377" eaLnBrk="1" hangingPunct="1">
                <a:lnSpc>
                  <a:spcPct val="114000"/>
                </a:lnSpc>
                <a:spcAft>
                  <a:spcPts val="0"/>
                </a:spcAft>
                <a:buFont typeface="Arial" panose="020B0604020202020204" pitchFamily="34" charset="0"/>
                <a:buChar char="•"/>
                <a:defRPr/>
              </a:pPr>
              <a:r>
                <a:rPr lang="en-US" sz="1400" dirty="0">
                  <a:solidFill>
                    <a:srgbClr val="223341"/>
                  </a:solidFill>
                  <a:latin typeface="Calibri" panose="020F0502020204030204"/>
                </a:rPr>
                <a:t>OS</a:t>
              </a:r>
            </a:p>
            <a:p>
              <a:pPr defTabSz="914377" eaLnBrk="1" hangingPunct="1">
                <a:lnSpc>
                  <a:spcPct val="114000"/>
                </a:lnSpc>
                <a:spcAft>
                  <a:spcPts val="0"/>
                </a:spcAft>
                <a:defRPr/>
              </a:pPr>
              <a:r>
                <a:rPr lang="en-US" sz="1400" b="1" dirty="0">
                  <a:solidFill>
                    <a:srgbClr val="223341"/>
                  </a:solidFill>
                  <a:latin typeface="Calibri" panose="020F0502020204030204"/>
                </a:rPr>
                <a:t>Secondary endpoints:</a:t>
              </a:r>
            </a:p>
            <a:p>
              <a:pPr marL="269868" indent="-150810" defTabSz="914377" eaLnBrk="1" hangingPunct="1">
                <a:lnSpc>
                  <a:spcPct val="114000"/>
                </a:lnSpc>
                <a:spcAft>
                  <a:spcPts val="0"/>
                </a:spcAft>
                <a:buFont typeface="Arial" panose="020B0604020202020204" pitchFamily="34" charset="0"/>
                <a:buChar char="•"/>
                <a:defRPr/>
              </a:pPr>
              <a:r>
                <a:rPr lang="en-US" sz="1400" dirty="0">
                  <a:solidFill>
                    <a:srgbClr val="223341"/>
                  </a:solidFill>
                  <a:latin typeface="Calibri" panose="020F0502020204030204"/>
                </a:rPr>
                <a:t>ORR (BICR and investigator)</a:t>
              </a:r>
            </a:p>
            <a:p>
              <a:pPr marL="269868" indent="-150810" defTabSz="914377" eaLnBrk="1" hangingPunct="1">
                <a:lnSpc>
                  <a:spcPct val="114000"/>
                </a:lnSpc>
                <a:spcAft>
                  <a:spcPts val="0"/>
                </a:spcAft>
                <a:buFont typeface="Arial" panose="020B0604020202020204" pitchFamily="34" charset="0"/>
                <a:buChar char="•"/>
                <a:defRPr/>
              </a:pPr>
              <a:r>
                <a:rPr lang="en-US" sz="1400" dirty="0">
                  <a:solidFill>
                    <a:srgbClr val="223341"/>
                  </a:solidFill>
                  <a:latin typeface="Calibri" panose="020F0502020204030204"/>
                </a:rPr>
                <a:t>DOR (BICR)</a:t>
              </a:r>
            </a:p>
            <a:p>
              <a:pPr marL="269868" indent="-150810" defTabSz="914377" eaLnBrk="1" hangingPunct="1">
                <a:lnSpc>
                  <a:spcPct val="114000"/>
                </a:lnSpc>
                <a:spcAft>
                  <a:spcPts val="0"/>
                </a:spcAft>
                <a:buFont typeface="Arial" panose="020B0604020202020204" pitchFamily="34" charset="0"/>
                <a:buChar char="•"/>
                <a:defRPr/>
              </a:pPr>
              <a:r>
                <a:rPr lang="en-US" sz="1400" dirty="0">
                  <a:solidFill>
                    <a:srgbClr val="223341"/>
                  </a:solidFill>
                  <a:latin typeface="Calibri" panose="020F0502020204030204"/>
                </a:rPr>
                <a:t>Safety</a:t>
              </a:r>
            </a:p>
          </p:txBody>
        </p:sp>
        <p:sp>
          <p:nvSpPr>
            <p:cNvPr id="15" name="Rectangle: Rounded Corners 14">
              <a:extLst>
                <a:ext uri="{FF2B5EF4-FFF2-40B4-BE49-F238E27FC236}">
                  <a16:creationId xmlns:a16="http://schemas.microsoft.com/office/drawing/2014/main" id="{72D206E7-B353-4C55-8ADB-6475774812C0}"/>
                </a:ext>
              </a:extLst>
            </p:cNvPr>
            <p:cNvSpPr/>
            <p:nvPr/>
          </p:nvSpPr>
          <p:spPr>
            <a:xfrm>
              <a:off x="636350" y="1214857"/>
              <a:ext cx="2258929" cy="2188454"/>
            </a:xfrm>
            <a:prstGeom prst="roundRect">
              <a:avLst>
                <a:gd name="adj" fmla="val 12730"/>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tIns="36000" bIns="36000" rtlCol="0" anchor="t"/>
            <a:lstStyle/>
            <a:p>
              <a:pPr defTabSz="914377" eaLnBrk="1" hangingPunct="1">
                <a:spcAft>
                  <a:spcPts val="300"/>
                </a:spcAft>
                <a:defRPr/>
              </a:pPr>
              <a:r>
                <a:rPr lang="en-US" sz="1400" b="1" dirty="0">
                  <a:solidFill>
                    <a:srgbClr val="FFFFFF"/>
                  </a:solidFill>
                  <a:latin typeface="Calibri" panose="020F0502020204030204"/>
                </a:rPr>
                <a:t>Key eligibility</a:t>
              </a:r>
            </a:p>
            <a:p>
              <a:pPr marL="151207" indent="-151207" defTabSz="914377" eaLnBrk="1" hangingPunct="1">
                <a:spcAft>
                  <a:spcPts val="300"/>
                </a:spcAft>
                <a:buFont typeface="Arial" panose="020B0604020202020204" pitchFamily="34" charset="0"/>
                <a:buChar char="•"/>
                <a:defRPr/>
              </a:pPr>
              <a:r>
                <a:rPr lang="en-US" sz="1400" dirty="0">
                  <a:solidFill>
                    <a:srgbClr val="FFFFFF"/>
                  </a:solidFill>
                  <a:latin typeface="Calibri" panose="020F0502020204030204"/>
                </a:rPr>
                <a:t>Unresectable or metastatic HER2+ BC</a:t>
              </a:r>
            </a:p>
            <a:p>
              <a:pPr marL="151207" indent="-151207" defTabSz="914377" eaLnBrk="1" hangingPunct="1">
                <a:spcAft>
                  <a:spcPts val="300"/>
                </a:spcAft>
                <a:buFont typeface="Arial" panose="020B0604020202020204" pitchFamily="34" charset="0"/>
                <a:buChar char="•"/>
                <a:defRPr/>
              </a:pPr>
              <a:r>
                <a:rPr lang="en-US" sz="1400" dirty="0">
                  <a:solidFill>
                    <a:srgbClr val="FFFFFF"/>
                  </a:solidFill>
                  <a:latin typeface="Calibri" panose="020F0502020204030204"/>
                </a:rPr>
                <a:t>Previous treatment with trastuzumab and a </a:t>
              </a:r>
              <a:r>
                <a:rPr lang="en-US" sz="1400" dirty="0" err="1">
                  <a:solidFill>
                    <a:srgbClr val="FFFFFF"/>
                  </a:solidFill>
                  <a:latin typeface="Calibri" panose="020F0502020204030204"/>
                </a:rPr>
                <a:t>taxane</a:t>
              </a:r>
              <a:r>
                <a:rPr lang="en-US" sz="1400" dirty="0">
                  <a:solidFill>
                    <a:srgbClr val="FFFFFF"/>
                  </a:solidFill>
                  <a:latin typeface="Calibri" panose="020F0502020204030204"/>
                </a:rPr>
                <a:t> in metastatic or (neo)adjuvant setting with recurrence &lt;6 months’ treatment</a:t>
              </a:r>
            </a:p>
          </p:txBody>
        </p:sp>
        <p:sp>
          <p:nvSpPr>
            <p:cNvPr id="16" name="Oval 15">
              <a:extLst>
                <a:ext uri="{FF2B5EF4-FFF2-40B4-BE49-F238E27FC236}">
                  <a16:creationId xmlns:a16="http://schemas.microsoft.com/office/drawing/2014/main" id="{31D927CF-ECBE-40E4-B590-F2698267CEFA}"/>
                </a:ext>
              </a:extLst>
            </p:cNvPr>
            <p:cNvSpPr/>
            <p:nvPr/>
          </p:nvSpPr>
          <p:spPr>
            <a:xfrm>
              <a:off x="3029527" y="2085147"/>
              <a:ext cx="430309" cy="44787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defTabSz="457189" eaLnBrk="1" fontAlgn="auto" hangingPunct="1">
                <a:spcBef>
                  <a:spcPts val="0"/>
                </a:spcBef>
                <a:spcAft>
                  <a:spcPts val="0"/>
                </a:spcAft>
                <a:defRPr/>
              </a:pPr>
              <a:r>
                <a:rPr lang="en-GB" sz="1200" b="1" dirty="0">
                  <a:solidFill>
                    <a:srgbClr val="FFFFFF"/>
                  </a:solidFill>
                  <a:latin typeface="Calibri" panose="020F0502020204030204"/>
                </a:rPr>
                <a:t>R</a:t>
              </a:r>
              <a:br>
                <a:rPr lang="en-GB" sz="1200" dirty="0">
                  <a:solidFill>
                    <a:srgbClr val="FFFFFF"/>
                  </a:solidFill>
                  <a:latin typeface="Calibri" panose="020F0502020204030204"/>
                </a:rPr>
              </a:br>
              <a:r>
                <a:rPr lang="en-GB" sz="1200" b="1" dirty="0">
                  <a:solidFill>
                    <a:srgbClr val="FFFFFF"/>
                  </a:solidFill>
                  <a:latin typeface="Calibri" panose="020F0502020204030204"/>
                </a:rPr>
                <a:t>1:1</a:t>
              </a:r>
            </a:p>
          </p:txBody>
        </p:sp>
        <p:cxnSp>
          <p:nvCxnSpPr>
            <p:cNvPr id="17" name="Straight Connector 16">
              <a:extLst>
                <a:ext uri="{FF2B5EF4-FFF2-40B4-BE49-F238E27FC236}">
                  <a16:creationId xmlns:a16="http://schemas.microsoft.com/office/drawing/2014/main" id="{930FA7A3-56C5-407A-8B50-7617DA32764E}"/>
                </a:ext>
              </a:extLst>
            </p:cNvPr>
            <p:cNvCxnSpPr>
              <a:cxnSpLocks/>
              <a:stCxn id="15" idx="3"/>
              <a:endCxn id="16" idx="2"/>
            </p:cNvCxnSpPr>
            <p:nvPr/>
          </p:nvCxnSpPr>
          <p:spPr>
            <a:xfrm>
              <a:off x="2895279" y="2309084"/>
              <a:ext cx="134248" cy="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724AAD0E-F982-430B-A66C-7D0E3BC5FBFD}"/>
                </a:ext>
              </a:extLst>
            </p:cNvPr>
            <p:cNvGrpSpPr/>
            <p:nvPr/>
          </p:nvGrpSpPr>
          <p:grpSpPr>
            <a:xfrm>
              <a:off x="3459836" y="2000166"/>
              <a:ext cx="258086" cy="619600"/>
              <a:chOff x="3519905" y="2044277"/>
              <a:chExt cx="258086" cy="619600"/>
            </a:xfrm>
          </p:grpSpPr>
          <p:cxnSp>
            <p:nvCxnSpPr>
              <p:cNvPr id="24" name="Connector: Elbow 23">
                <a:extLst>
                  <a:ext uri="{FF2B5EF4-FFF2-40B4-BE49-F238E27FC236}">
                    <a16:creationId xmlns:a16="http://schemas.microsoft.com/office/drawing/2014/main" id="{3A55E638-D6FA-48D6-A032-3BD4D7970087}"/>
                  </a:ext>
                </a:extLst>
              </p:cNvPr>
              <p:cNvCxnSpPr>
                <a:cxnSpLocks/>
                <a:stCxn id="16" idx="6"/>
                <a:endCxn id="11" idx="1"/>
              </p:cNvCxnSpPr>
              <p:nvPr/>
            </p:nvCxnSpPr>
            <p:spPr>
              <a:xfrm flipV="1">
                <a:off x="3519905" y="2044277"/>
                <a:ext cx="258086" cy="308918"/>
              </a:xfrm>
              <a:prstGeom prst="bentConnector3">
                <a:avLst>
                  <a:gd name="adj1" fmla="val 5000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or: Elbow 24">
                <a:extLst>
                  <a:ext uri="{FF2B5EF4-FFF2-40B4-BE49-F238E27FC236}">
                    <a16:creationId xmlns:a16="http://schemas.microsoft.com/office/drawing/2014/main" id="{CF097488-26C1-404F-A8C6-A4E8544FE96F}"/>
                  </a:ext>
                </a:extLst>
              </p:cNvPr>
              <p:cNvCxnSpPr>
                <a:cxnSpLocks/>
                <a:stCxn id="16" idx="6"/>
                <a:endCxn id="12" idx="1"/>
              </p:cNvCxnSpPr>
              <p:nvPr/>
            </p:nvCxnSpPr>
            <p:spPr>
              <a:xfrm>
                <a:off x="3519905" y="2353195"/>
                <a:ext cx="258086" cy="310682"/>
              </a:xfrm>
              <a:prstGeom prst="bentConnector3">
                <a:avLst>
                  <a:gd name="adj1" fmla="val 5000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9" name="TextBox 18">
              <a:extLst>
                <a:ext uri="{FF2B5EF4-FFF2-40B4-BE49-F238E27FC236}">
                  <a16:creationId xmlns:a16="http://schemas.microsoft.com/office/drawing/2014/main" id="{CC6EADEC-5576-47EE-8B2A-7797B6AC6793}"/>
                </a:ext>
              </a:extLst>
            </p:cNvPr>
            <p:cNvSpPr txBox="1"/>
            <p:nvPr/>
          </p:nvSpPr>
          <p:spPr>
            <a:xfrm>
              <a:off x="2943576" y="2529705"/>
              <a:ext cx="596638" cy="276999"/>
            </a:xfrm>
            <a:prstGeom prst="rect">
              <a:avLst/>
            </a:prstGeom>
            <a:noFill/>
          </p:spPr>
          <p:txBody>
            <a:bodyPr wrap="none" rtlCol="0">
              <a:spAutoFit/>
            </a:bodyPr>
            <a:lstStyle/>
            <a:p>
              <a:pPr defTabSz="914377" eaLnBrk="1" fontAlgn="auto" hangingPunct="1">
                <a:spcBef>
                  <a:spcPts val="1200"/>
                </a:spcBef>
                <a:spcAft>
                  <a:spcPts val="0"/>
                </a:spcAft>
                <a:buClr>
                  <a:srgbClr val="A271B0"/>
                </a:buClr>
                <a:defRPr/>
              </a:pPr>
              <a:r>
                <a:rPr lang="en-GB" sz="1200" dirty="0">
                  <a:solidFill>
                    <a:srgbClr val="223341"/>
                  </a:solidFill>
                  <a:latin typeface="Calibri" panose="020F0502020204030204"/>
                  <a:ea typeface="+mn-ea"/>
                </a:rPr>
                <a:t>N=524</a:t>
              </a:r>
            </a:p>
          </p:txBody>
        </p:sp>
        <p:grpSp>
          <p:nvGrpSpPr>
            <p:cNvPr id="20" name="Group 19">
              <a:extLst>
                <a:ext uri="{FF2B5EF4-FFF2-40B4-BE49-F238E27FC236}">
                  <a16:creationId xmlns:a16="http://schemas.microsoft.com/office/drawing/2014/main" id="{EF4899B8-AF93-498E-8B7E-DCE411AF749D}"/>
                </a:ext>
              </a:extLst>
            </p:cNvPr>
            <p:cNvGrpSpPr/>
            <p:nvPr/>
          </p:nvGrpSpPr>
          <p:grpSpPr>
            <a:xfrm>
              <a:off x="628650" y="3502546"/>
              <a:ext cx="2538061" cy="1014469"/>
              <a:chOff x="2422326" y="3298258"/>
              <a:chExt cx="2694616" cy="750504"/>
            </a:xfrm>
          </p:grpSpPr>
          <p:sp>
            <p:nvSpPr>
              <p:cNvPr id="22" name="Rectangle 21">
                <a:extLst>
                  <a:ext uri="{FF2B5EF4-FFF2-40B4-BE49-F238E27FC236}">
                    <a16:creationId xmlns:a16="http://schemas.microsoft.com/office/drawing/2014/main" id="{3717C8EE-7976-4996-8306-21139310B7F3}"/>
                  </a:ext>
                </a:extLst>
              </p:cNvPr>
              <p:cNvSpPr/>
              <p:nvPr/>
            </p:nvSpPr>
            <p:spPr>
              <a:xfrm>
                <a:off x="2422328" y="3521962"/>
                <a:ext cx="2694614" cy="526800"/>
              </a:xfrm>
              <a:prstGeom prst="rect">
                <a:avLst/>
              </a:prstGeom>
              <a:solidFill>
                <a:schemeClr val="tx2">
                  <a:lumMod val="10000"/>
                  <a:lumOff val="90000"/>
                </a:schemeClr>
              </a:solidFill>
              <a:ln w="9525" cap="flat" cmpd="sng" algn="ctr">
                <a:noFill/>
                <a:prstDash val="solid"/>
              </a:ln>
              <a:effectLst/>
            </p:spPr>
            <p:txBody>
              <a:bodyPr rtlCol="0" anchor="ctr" anchorCtr="0"/>
              <a:lstStyle/>
              <a:p>
                <a:pPr marL="151207" indent="-151207" defTabSz="914377" eaLnBrk="1" hangingPunct="1">
                  <a:buFont typeface="Arial" panose="020B0604020202020204" pitchFamily="34" charset="0"/>
                  <a:buChar char="•"/>
                  <a:defRPr/>
                </a:pPr>
                <a:r>
                  <a:rPr lang="en-US" sz="1400" dirty="0">
                    <a:solidFill>
                      <a:srgbClr val="223341"/>
                    </a:solidFill>
                    <a:latin typeface="Calibri" panose="020F0502020204030204"/>
                    <a:ea typeface="+mn-ea"/>
                    <a:cs typeface="Arial" charset="0"/>
                  </a:rPr>
                  <a:t>HR status</a:t>
                </a:r>
              </a:p>
              <a:p>
                <a:pPr marL="151207" indent="-151207" defTabSz="914377" eaLnBrk="1" hangingPunct="1">
                  <a:buFont typeface="Arial" panose="020B0604020202020204" pitchFamily="34" charset="0"/>
                  <a:buChar char="•"/>
                  <a:defRPr/>
                </a:pPr>
                <a:r>
                  <a:rPr lang="en-US" sz="1400" dirty="0">
                    <a:solidFill>
                      <a:srgbClr val="223341"/>
                    </a:solidFill>
                    <a:latin typeface="Calibri" panose="020F0502020204030204"/>
                    <a:ea typeface="+mn-ea"/>
                    <a:cs typeface="Arial" charset="0"/>
                  </a:rPr>
                  <a:t>Prior pertuzumab treatment</a:t>
                </a:r>
              </a:p>
              <a:p>
                <a:pPr marL="151207" indent="-151207" defTabSz="914377" eaLnBrk="1" hangingPunct="1">
                  <a:buFont typeface="Arial" panose="020B0604020202020204" pitchFamily="34" charset="0"/>
                  <a:buChar char="•"/>
                  <a:defRPr/>
                </a:pPr>
                <a:r>
                  <a:rPr lang="en-US" sz="1400" dirty="0">
                    <a:solidFill>
                      <a:srgbClr val="223341"/>
                    </a:solidFill>
                    <a:latin typeface="Calibri" panose="020F0502020204030204"/>
                    <a:ea typeface="+mn-ea"/>
                    <a:cs typeface="Arial" charset="0"/>
                  </a:rPr>
                  <a:t>History of visceral disease</a:t>
                </a:r>
              </a:p>
            </p:txBody>
          </p:sp>
          <p:sp>
            <p:nvSpPr>
              <p:cNvPr id="23" name="TextBox 22">
                <a:extLst>
                  <a:ext uri="{FF2B5EF4-FFF2-40B4-BE49-F238E27FC236}">
                    <a16:creationId xmlns:a16="http://schemas.microsoft.com/office/drawing/2014/main" id="{1CDE6A28-4935-474E-B90A-84335150AEB1}"/>
                  </a:ext>
                </a:extLst>
              </p:cNvPr>
              <p:cNvSpPr txBox="1"/>
              <p:nvPr/>
            </p:nvSpPr>
            <p:spPr>
              <a:xfrm>
                <a:off x="2422326" y="3298258"/>
                <a:ext cx="2693767" cy="227693"/>
              </a:xfrm>
              <a:prstGeom prst="rect">
                <a:avLst/>
              </a:prstGeom>
              <a:solidFill>
                <a:schemeClr val="tx2"/>
              </a:solidFill>
            </p:spPr>
            <p:txBody>
              <a:bodyPr wrap="square" rtlCol="0" anchor="ctr">
                <a:spAutoFit/>
              </a:bodyPr>
              <a:lstStyle/>
              <a:p>
                <a:pPr defTabSz="806400" eaLnBrk="1" fontAlgn="auto" hangingPunct="1">
                  <a:spcBef>
                    <a:spcPts val="0"/>
                  </a:spcBef>
                  <a:spcAft>
                    <a:spcPts val="0"/>
                  </a:spcAft>
                  <a:defRPr/>
                </a:pPr>
                <a:r>
                  <a:rPr lang="en-GB" sz="1400" b="1" kern="0" dirty="0">
                    <a:solidFill>
                      <a:prstClr val="white"/>
                    </a:solidFill>
                    <a:latin typeface="Calibri" panose="020F0502020204030204"/>
                    <a:cs typeface="Arial" charset="0"/>
                  </a:rPr>
                  <a:t>Stratification factors</a:t>
                </a:r>
                <a:endParaRPr lang="en-GB" sz="1400" b="1" kern="0" baseline="30000" dirty="0">
                  <a:solidFill>
                    <a:prstClr val="white"/>
                  </a:solidFill>
                  <a:latin typeface="Calibri" panose="020F0502020204030204"/>
                  <a:cs typeface="Arial" charset="0"/>
                </a:endParaRPr>
              </a:p>
            </p:txBody>
          </p:sp>
        </p:grpSp>
        <p:sp>
          <p:nvSpPr>
            <p:cNvPr id="21" name="Rectangle 20">
              <a:extLst>
                <a:ext uri="{FF2B5EF4-FFF2-40B4-BE49-F238E27FC236}">
                  <a16:creationId xmlns:a16="http://schemas.microsoft.com/office/drawing/2014/main" id="{0EC8AEAB-BF6E-4913-B5FA-4111ABE4F21B}"/>
                </a:ext>
              </a:extLst>
            </p:cNvPr>
            <p:cNvSpPr/>
            <p:nvPr/>
          </p:nvSpPr>
          <p:spPr>
            <a:xfrm>
              <a:off x="5755158" y="1745733"/>
              <a:ext cx="951178" cy="1124467"/>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1" fontAlgn="auto" hangingPunct="1">
                <a:spcBef>
                  <a:spcPts val="0"/>
                </a:spcBef>
                <a:spcAft>
                  <a:spcPts val="0"/>
                </a:spcAft>
                <a:defRPr/>
              </a:pPr>
              <a:r>
                <a:rPr lang="en-GB" sz="1200" dirty="0">
                  <a:solidFill>
                    <a:srgbClr val="223341"/>
                  </a:solidFill>
                  <a:latin typeface="Calibri" panose="020F0502020204030204"/>
                </a:rPr>
                <a:t>OS interim analysis planned with 153 </a:t>
              </a:r>
              <a:r>
                <a:rPr lang="en-GB" sz="1200" dirty="0" err="1">
                  <a:solidFill>
                    <a:srgbClr val="223341"/>
                  </a:solidFill>
                  <a:latin typeface="Calibri" panose="020F0502020204030204"/>
                </a:rPr>
                <a:t>events</a:t>
              </a:r>
              <a:r>
                <a:rPr lang="en-GB" sz="1200" baseline="30000" dirty="0" err="1">
                  <a:solidFill>
                    <a:srgbClr val="223341"/>
                  </a:solidFill>
                  <a:latin typeface="Calibri" panose="020F0502020204030204"/>
                </a:rPr>
                <a:t>a</a:t>
              </a:r>
              <a:endParaRPr lang="en-GB" sz="1200" dirty="0">
                <a:solidFill>
                  <a:srgbClr val="223341"/>
                </a:solidFill>
                <a:latin typeface="Calibri" panose="020F0502020204030204"/>
              </a:endParaRPr>
            </a:p>
          </p:txBody>
        </p:sp>
      </p:grpSp>
      <p:graphicFrame>
        <p:nvGraphicFramePr>
          <p:cNvPr id="93" name="Table 15">
            <a:extLst>
              <a:ext uri="{FF2B5EF4-FFF2-40B4-BE49-F238E27FC236}">
                <a16:creationId xmlns:a16="http://schemas.microsoft.com/office/drawing/2014/main" id="{73A343D2-4834-4475-95BD-04A9EAE7A85D}"/>
              </a:ext>
            </a:extLst>
          </p:cNvPr>
          <p:cNvGraphicFramePr>
            <a:graphicFrameLocks noGrp="1"/>
          </p:cNvGraphicFramePr>
          <p:nvPr/>
        </p:nvGraphicFramePr>
        <p:xfrm>
          <a:off x="6866346" y="1773071"/>
          <a:ext cx="4541431" cy="3566160"/>
        </p:xfrm>
        <a:graphic>
          <a:graphicData uri="http://schemas.openxmlformats.org/drawingml/2006/table">
            <a:tbl>
              <a:tblPr firstRow="1" bandRow="1">
                <a:tableStyleId>{00A15C55-8517-42AA-B614-E9B94910E393}</a:tableStyleId>
              </a:tblPr>
              <a:tblGrid>
                <a:gridCol w="2833815">
                  <a:extLst>
                    <a:ext uri="{9D8B030D-6E8A-4147-A177-3AD203B41FA5}">
                      <a16:colId xmlns:a16="http://schemas.microsoft.com/office/drawing/2014/main" val="2543463278"/>
                    </a:ext>
                  </a:extLst>
                </a:gridCol>
                <a:gridCol w="853808">
                  <a:extLst>
                    <a:ext uri="{9D8B030D-6E8A-4147-A177-3AD203B41FA5}">
                      <a16:colId xmlns:a16="http://schemas.microsoft.com/office/drawing/2014/main" val="486556862"/>
                    </a:ext>
                  </a:extLst>
                </a:gridCol>
                <a:gridCol w="853808">
                  <a:extLst>
                    <a:ext uri="{9D8B030D-6E8A-4147-A177-3AD203B41FA5}">
                      <a16:colId xmlns:a16="http://schemas.microsoft.com/office/drawing/2014/main" val="1035191673"/>
                    </a:ext>
                  </a:extLst>
                </a:gridCol>
              </a:tblGrid>
              <a:tr h="538480">
                <a:tc>
                  <a:txBody>
                    <a:bodyPr/>
                    <a:lstStyle/>
                    <a:p>
                      <a:r>
                        <a:rPr lang="en-GB" sz="1500" dirty="0"/>
                        <a:t>n (%)</a:t>
                      </a:r>
                    </a:p>
                  </a:txBody>
                  <a:tcPr anchor="b"/>
                </a:tc>
                <a:tc>
                  <a:txBody>
                    <a:bodyPr/>
                    <a:lstStyle/>
                    <a:p>
                      <a:pPr algn="ctr"/>
                      <a:r>
                        <a:rPr lang="en-GB" sz="1500" dirty="0"/>
                        <a:t>T-</a:t>
                      </a:r>
                      <a:r>
                        <a:rPr lang="en-GB" sz="1500" dirty="0" err="1"/>
                        <a:t>DXd</a:t>
                      </a:r>
                      <a:endParaRPr lang="en-GB" sz="1500" dirty="0"/>
                    </a:p>
                    <a:p>
                      <a:pPr algn="ctr"/>
                      <a:r>
                        <a:rPr lang="en-GB" sz="1500" dirty="0"/>
                        <a:t>(n=261)</a:t>
                      </a:r>
                    </a:p>
                  </a:txBody>
                  <a:tcPr>
                    <a:solidFill>
                      <a:schemeClr val="accent2"/>
                    </a:solidFill>
                  </a:tcPr>
                </a:tc>
                <a:tc>
                  <a:txBody>
                    <a:bodyPr/>
                    <a:lstStyle/>
                    <a:p>
                      <a:pPr algn="ctr"/>
                      <a:r>
                        <a:rPr lang="en-GB" sz="1500" dirty="0"/>
                        <a:t>T-DM1</a:t>
                      </a:r>
                    </a:p>
                    <a:p>
                      <a:pPr algn="ctr"/>
                      <a:r>
                        <a:rPr lang="en-GB" sz="1500" dirty="0"/>
                        <a:t>(n=263)</a:t>
                      </a:r>
                    </a:p>
                  </a:txBody>
                  <a:tcPr>
                    <a:solidFill>
                      <a:schemeClr val="accent1"/>
                    </a:solidFill>
                  </a:tcPr>
                </a:tc>
                <a:extLst>
                  <a:ext uri="{0D108BD9-81ED-4DB2-BD59-A6C34878D82A}">
                    <a16:rowId xmlns:a16="http://schemas.microsoft.com/office/drawing/2014/main" val="1749108786"/>
                  </a:ext>
                </a:extLst>
              </a:tr>
              <a:tr h="314960">
                <a:tc>
                  <a:txBody>
                    <a:bodyPr/>
                    <a:lstStyle/>
                    <a:p>
                      <a:r>
                        <a:rPr lang="en-GB" sz="1500" dirty="0"/>
                        <a:t>Randomized but not treated</a:t>
                      </a:r>
                    </a:p>
                  </a:txBody>
                  <a:tcPr/>
                </a:tc>
                <a:tc>
                  <a:txBody>
                    <a:bodyPr/>
                    <a:lstStyle/>
                    <a:p>
                      <a:pPr algn="ctr"/>
                      <a:r>
                        <a:rPr lang="en-GB" sz="1500" dirty="0"/>
                        <a:t>4 (2)</a:t>
                      </a:r>
                    </a:p>
                  </a:txBody>
                  <a:tcPr/>
                </a:tc>
                <a:tc>
                  <a:txBody>
                    <a:bodyPr/>
                    <a:lstStyle/>
                    <a:p>
                      <a:pPr algn="ctr"/>
                      <a:r>
                        <a:rPr lang="en-GB" sz="1500" dirty="0"/>
                        <a:t>2 (10</a:t>
                      </a:r>
                    </a:p>
                  </a:txBody>
                  <a:tcPr/>
                </a:tc>
                <a:extLst>
                  <a:ext uri="{0D108BD9-81ED-4DB2-BD59-A6C34878D82A}">
                    <a16:rowId xmlns:a16="http://schemas.microsoft.com/office/drawing/2014/main" val="1674844925"/>
                  </a:ext>
                </a:extLst>
              </a:tr>
              <a:tr h="762000">
                <a:tc>
                  <a:txBody>
                    <a:bodyPr/>
                    <a:lstStyle/>
                    <a:p>
                      <a:r>
                        <a:rPr lang="en-GB" sz="1500" dirty="0"/>
                        <a:t>Treatment status</a:t>
                      </a:r>
                    </a:p>
                    <a:p>
                      <a:pPr marL="93663" indent="0"/>
                      <a:r>
                        <a:rPr lang="en-GB" sz="1500" dirty="0"/>
                        <a:t>Ongoing</a:t>
                      </a:r>
                    </a:p>
                    <a:p>
                      <a:pPr marL="93663" indent="0"/>
                      <a:r>
                        <a:rPr lang="en-GB" sz="1500" dirty="0"/>
                        <a:t>Discontinued</a:t>
                      </a:r>
                    </a:p>
                  </a:txBody>
                  <a:tcPr/>
                </a:tc>
                <a:tc>
                  <a:txBody>
                    <a:bodyPr/>
                    <a:lstStyle/>
                    <a:p>
                      <a:pPr algn="ctr"/>
                      <a:endParaRPr lang="en-GB" sz="1500" dirty="0"/>
                    </a:p>
                    <a:p>
                      <a:pPr algn="ctr"/>
                      <a:r>
                        <a:rPr lang="en-GB" sz="1500" dirty="0"/>
                        <a:t>75 (29)</a:t>
                      </a:r>
                    </a:p>
                    <a:p>
                      <a:pPr algn="ctr"/>
                      <a:r>
                        <a:rPr lang="en-GB" sz="1500" dirty="0"/>
                        <a:t>182 (71)</a:t>
                      </a:r>
                    </a:p>
                  </a:txBody>
                  <a:tcPr/>
                </a:tc>
                <a:tc>
                  <a:txBody>
                    <a:bodyPr/>
                    <a:lstStyle/>
                    <a:p>
                      <a:pPr algn="ctr"/>
                      <a:endParaRPr lang="en-GB" sz="1500" dirty="0"/>
                    </a:p>
                    <a:p>
                      <a:pPr algn="ctr"/>
                      <a:r>
                        <a:rPr lang="en-GB" sz="1500" dirty="0"/>
                        <a:t>18 (7)</a:t>
                      </a:r>
                    </a:p>
                    <a:p>
                      <a:pPr algn="ctr"/>
                      <a:r>
                        <a:rPr lang="en-GB" sz="1500" dirty="0"/>
                        <a:t>243 (93)</a:t>
                      </a:r>
                    </a:p>
                  </a:txBody>
                  <a:tcPr/>
                </a:tc>
                <a:extLst>
                  <a:ext uri="{0D108BD9-81ED-4DB2-BD59-A6C34878D82A}">
                    <a16:rowId xmlns:a16="http://schemas.microsoft.com/office/drawing/2014/main" val="4033654075"/>
                  </a:ext>
                </a:extLst>
              </a:tr>
              <a:tr h="1879600">
                <a:tc>
                  <a:txBody>
                    <a:bodyPr/>
                    <a:lstStyle/>
                    <a:p>
                      <a:r>
                        <a:rPr lang="en-GB" sz="1500" dirty="0"/>
                        <a:t>Primary reason for discontinuation</a:t>
                      </a:r>
                    </a:p>
                    <a:p>
                      <a:pPr marL="93663" indent="0"/>
                      <a:r>
                        <a:rPr lang="en-GB" sz="1500" dirty="0"/>
                        <a:t>PD</a:t>
                      </a:r>
                    </a:p>
                    <a:p>
                      <a:pPr marL="93663" indent="0"/>
                      <a:r>
                        <a:rPr lang="en-GB" sz="1500" dirty="0"/>
                        <a:t>AE</a:t>
                      </a:r>
                    </a:p>
                    <a:p>
                      <a:pPr marL="93663" indent="0"/>
                      <a:r>
                        <a:rPr lang="en-GB" sz="1500" dirty="0"/>
                        <a:t>Clinical progression</a:t>
                      </a:r>
                    </a:p>
                    <a:p>
                      <a:pPr marL="93663" indent="0"/>
                      <a:r>
                        <a:rPr lang="en-GB" sz="1500" dirty="0"/>
                        <a:t>Death</a:t>
                      </a:r>
                    </a:p>
                    <a:p>
                      <a:pPr marL="93663" indent="0"/>
                      <a:r>
                        <a:rPr lang="en-GB" sz="1500" dirty="0"/>
                        <a:t>Patient withdrawal</a:t>
                      </a:r>
                    </a:p>
                    <a:p>
                      <a:pPr marL="93663" indent="0"/>
                      <a:r>
                        <a:rPr lang="en-GB" sz="1500" dirty="0"/>
                        <a:t>Physician discretion</a:t>
                      </a:r>
                    </a:p>
                    <a:p>
                      <a:pPr marL="93663" indent="0"/>
                      <a:r>
                        <a:rPr lang="en-GB" sz="1500" dirty="0"/>
                        <a:t>Other</a:t>
                      </a:r>
                    </a:p>
                  </a:txBody>
                  <a:tcPr/>
                </a:tc>
                <a:tc>
                  <a:txBody>
                    <a:bodyPr/>
                    <a:lstStyle/>
                    <a:p>
                      <a:pPr algn="ctr"/>
                      <a:endParaRPr lang="en-GB" sz="1500" dirty="0"/>
                    </a:p>
                    <a:p>
                      <a:pPr algn="ctr"/>
                      <a:r>
                        <a:rPr lang="en-GB" sz="1500" dirty="0"/>
                        <a:t>94 (37)</a:t>
                      </a:r>
                    </a:p>
                    <a:p>
                      <a:pPr algn="ctr"/>
                      <a:r>
                        <a:rPr lang="en-GB" sz="1500" dirty="0"/>
                        <a:t>54 (21)</a:t>
                      </a:r>
                    </a:p>
                    <a:p>
                      <a:pPr algn="ctr"/>
                      <a:r>
                        <a:rPr lang="en-GB" sz="1500" dirty="0"/>
                        <a:t>5 (2)</a:t>
                      </a:r>
                    </a:p>
                    <a:p>
                      <a:pPr algn="ctr"/>
                      <a:r>
                        <a:rPr lang="en-GB" sz="1500" dirty="0"/>
                        <a:t>4 (2)</a:t>
                      </a:r>
                    </a:p>
                    <a:p>
                      <a:pPr algn="ctr"/>
                      <a:r>
                        <a:rPr lang="en-GB" sz="1500" dirty="0"/>
                        <a:t>17 (7)</a:t>
                      </a:r>
                    </a:p>
                    <a:p>
                      <a:pPr algn="ctr"/>
                      <a:r>
                        <a:rPr lang="en-GB" sz="1500" dirty="0"/>
                        <a:t>2 (1)</a:t>
                      </a:r>
                    </a:p>
                    <a:p>
                      <a:pPr algn="ctr"/>
                      <a:r>
                        <a:rPr lang="en-GB" sz="1500" dirty="0"/>
                        <a:t>6 (2)</a:t>
                      </a:r>
                    </a:p>
                  </a:txBody>
                  <a:tcPr/>
                </a:tc>
                <a:tc>
                  <a:txBody>
                    <a:bodyPr/>
                    <a:lstStyle/>
                    <a:p>
                      <a:pPr algn="ctr"/>
                      <a:endParaRPr lang="en-GB" sz="1500" dirty="0"/>
                    </a:p>
                    <a:p>
                      <a:pPr algn="ctr"/>
                      <a:r>
                        <a:rPr lang="en-GB" sz="1500" dirty="0"/>
                        <a:t>178 (68)</a:t>
                      </a:r>
                    </a:p>
                    <a:p>
                      <a:pPr algn="ctr"/>
                      <a:r>
                        <a:rPr lang="en-GB" sz="1500" dirty="0"/>
                        <a:t>21 (8)</a:t>
                      </a:r>
                    </a:p>
                    <a:p>
                      <a:pPr algn="ctr"/>
                      <a:r>
                        <a:rPr lang="en-GB" sz="1500" dirty="0"/>
                        <a:t>14 (5)</a:t>
                      </a:r>
                    </a:p>
                    <a:p>
                      <a:pPr algn="ctr"/>
                      <a:r>
                        <a:rPr lang="en-GB" sz="1500" dirty="0"/>
                        <a:t>4 (2)</a:t>
                      </a:r>
                    </a:p>
                    <a:p>
                      <a:pPr algn="ctr"/>
                      <a:r>
                        <a:rPr lang="en-GB" sz="1500" dirty="0"/>
                        <a:t>12 (5)</a:t>
                      </a:r>
                    </a:p>
                    <a:p>
                      <a:pPr algn="ctr"/>
                      <a:r>
                        <a:rPr lang="en-GB" sz="1500" dirty="0"/>
                        <a:t>8 (3)</a:t>
                      </a:r>
                    </a:p>
                    <a:p>
                      <a:pPr algn="ctr"/>
                      <a:r>
                        <a:rPr lang="en-GB" sz="1500" dirty="0"/>
                        <a:t>6 (2)</a:t>
                      </a:r>
                    </a:p>
                  </a:txBody>
                  <a:tcPr/>
                </a:tc>
                <a:extLst>
                  <a:ext uri="{0D108BD9-81ED-4DB2-BD59-A6C34878D82A}">
                    <a16:rowId xmlns:a16="http://schemas.microsoft.com/office/drawing/2014/main" val="2039086258"/>
                  </a:ext>
                </a:extLst>
              </a:tr>
            </a:tbl>
          </a:graphicData>
        </a:graphic>
      </p:graphicFrame>
      <p:sp>
        <p:nvSpPr>
          <p:cNvPr id="95" name="TextBox 94">
            <a:extLst>
              <a:ext uri="{FF2B5EF4-FFF2-40B4-BE49-F238E27FC236}">
                <a16:creationId xmlns:a16="http://schemas.microsoft.com/office/drawing/2014/main" id="{39361C16-55E8-4374-8C5A-223D1EB65A76}"/>
              </a:ext>
            </a:extLst>
          </p:cNvPr>
          <p:cNvSpPr txBox="1"/>
          <p:nvPr/>
        </p:nvSpPr>
        <p:spPr>
          <a:xfrm flipH="1">
            <a:off x="6872439" y="1493938"/>
            <a:ext cx="4535336" cy="246221"/>
          </a:xfrm>
          <a:prstGeom prst="rect">
            <a:avLst/>
          </a:prstGeom>
          <a:noFill/>
        </p:spPr>
        <p:txBody>
          <a:bodyPr wrap="square" lIns="0" tIns="0" rIns="0" bIns="0" rtlCol="0">
            <a:spAutoFit/>
          </a:bodyPr>
          <a:lstStyle/>
          <a:p>
            <a:pPr defTabSz="914377" eaLnBrk="1" fontAlgn="auto" hangingPunct="1">
              <a:spcBef>
                <a:spcPts val="1200"/>
              </a:spcBef>
              <a:spcAft>
                <a:spcPts val="0"/>
              </a:spcAft>
              <a:buClr>
                <a:srgbClr val="A271B0"/>
              </a:buClr>
              <a:defRPr/>
            </a:pPr>
            <a:r>
              <a:rPr lang="en-GB" sz="1600" b="1" dirty="0">
                <a:solidFill>
                  <a:srgbClr val="223341"/>
                </a:solidFill>
                <a:latin typeface="Calibri" panose="020F0502020204030204"/>
                <a:ea typeface="+mn-ea"/>
              </a:rPr>
              <a:t>Patient disposition </a:t>
            </a:r>
          </a:p>
        </p:txBody>
      </p:sp>
    </p:spTree>
    <p:extLst>
      <p:ext uri="{BB962C8B-B14F-4D97-AF65-F5344CB8AC3E}">
        <p14:creationId xmlns:p14="http://schemas.microsoft.com/office/powerpoint/2010/main" val="27730129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9">
            <a:extLst>
              <a:ext uri="{FF2B5EF4-FFF2-40B4-BE49-F238E27FC236}">
                <a16:creationId xmlns:a16="http://schemas.microsoft.com/office/drawing/2014/main" id="{4F2F6C53-9E34-DB44-0340-DB5442DA2E65}"/>
              </a:ext>
            </a:extLst>
          </p:cNvPr>
          <p:cNvGraphicFramePr>
            <a:graphicFrameLocks noGrp="1"/>
          </p:cNvGraphicFramePr>
          <p:nvPr/>
        </p:nvGraphicFramePr>
        <p:xfrm>
          <a:off x="4393928" y="3427903"/>
          <a:ext cx="7620793" cy="2910840"/>
        </p:xfrm>
        <a:graphic>
          <a:graphicData uri="http://schemas.openxmlformats.org/drawingml/2006/table">
            <a:tbl>
              <a:tblPr firstRow="1" bandRow="1">
                <a:tableStyleId>{2D5ABB26-0587-4C30-8999-92F81FD0307C}</a:tableStyleId>
              </a:tblPr>
              <a:tblGrid>
                <a:gridCol w="1145307">
                  <a:extLst>
                    <a:ext uri="{9D8B030D-6E8A-4147-A177-3AD203B41FA5}">
                      <a16:colId xmlns:a16="http://schemas.microsoft.com/office/drawing/2014/main" val="1836680090"/>
                    </a:ext>
                  </a:extLst>
                </a:gridCol>
                <a:gridCol w="792480">
                  <a:extLst>
                    <a:ext uri="{9D8B030D-6E8A-4147-A177-3AD203B41FA5}">
                      <a16:colId xmlns:a16="http://schemas.microsoft.com/office/drawing/2014/main" val="2170334266"/>
                    </a:ext>
                  </a:extLst>
                </a:gridCol>
                <a:gridCol w="574767">
                  <a:extLst>
                    <a:ext uri="{9D8B030D-6E8A-4147-A177-3AD203B41FA5}">
                      <a16:colId xmlns:a16="http://schemas.microsoft.com/office/drawing/2014/main" val="2572711941"/>
                    </a:ext>
                  </a:extLst>
                </a:gridCol>
                <a:gridCol w="513805">
                  <a:extLst>
                    <a:ext uri="{9D8B030D-6E8A-4147-A177-3AD203B41FA5}">
                      <a16:colId xmlns:a16="http://schemas.microsoft.com/office/drawing/2014/main" val="2727145889"/>
                    </a:ext>
                  </a:extLst>
                </a:gridCol>
                <a:gridCol w="905692">
                  <a:extLst>
                    <a:ext uri="{9D8B030D-6E8A-4147-A177-3AD203B41FA5}">
                      <a16:colId xmlns:a16="http://schemas.microsoft.com/office/drawing/2014/main" val="2225798105"/>
                    </a:ext>
                  </a:extLst>
                </a:gridCol>
                <a:gridCol w="1045027">
                  <a:extLst>
                    <a:ext uri="{9D8B030D-6E8A-4147-A177-3AD203B41FA5}">
                      <a16:colId xmlns:a16="http://schemas.microsoft.com/office/drawing/2014/main" val="2308851407"/>
                    </a:ext>
                  </a:extLst>
                </a:gridCol>
                <a:gridCol w="1532711">
                  <a:extLst>
                    <a:ext uri="{9D8B030D-6E8A-4147-A177-3AD203B41FA5}">
                      <a16:colId xmlns:a16="http://schemas.microsoft.com/office/drawing/2014/main" val="3250116553"/>
                    </a:ext>
                  </a:extLst>
                </a:gridCol>
                <a:gridCol w="1111004">
                  <a:extLst>
                    <a:ext uri="{9D8B030D-6E8A-4147-A177-3AD203B41FA5}">
                      <a16:colId xmlns:a16="http://schemas.microsoft.com/office/drawing/2014/main" val="2542970377"/>
                    </a:ext>
                  </a:extLst>
                </a:gridCol>
              </a:tblGrid>
              <a:tr h="259080">
                <a:tc>
                  <a:txBody>
                    <a:bodyPr/>
                    <a:lstStyle/>
                    <a:p>
                      <a:endParaRPr lang="en-GB" sz="1100" dirty="0"/>
                    </a:p>
                  </a:txBody>
                  <a:tcPr marL="45720" marR="45720"/>
                </a:tc>
                <a:tc>
                  <a:txBody>
                    <a:bodyPr/>
                    <a:lstStyle/>
                    <a:p>
                      <a:endParaRPr lang="en-GB" sz="1100" dirty="0"/>
                    </a:p>
                  </a:txBody>
                  <a:tcPr marL="45720" marR="45720"/>
                </a:tc>
                <a:tc gridSpan="2">
                  <a:txBody>
                    <a:bodyPr/>
                    <a:lstStyle/>
                    <a:p>
                      <a:pPr algn="ctr"/>
                      <a:r>
                        <a:rPr lang="en-GB" sz="1100" b="1" dirty="0"/>
                        <a:t>Events, n/N</a:t>
                      </a:r>
                    </a:p>
                  </a:txBody>
                  <a:tcPr marL="0" marR="0" marT="0" marB="0" anchor="ctr"/>
                </a:tc>
                <a:tc hMerge="1">
                  <a:txBody>
                    <a:bodyPr/>
                    <a:lstStyle/>
                    <a:p>
                      <a:pPr algn="ctr"/>
                      <a:endParaRPr lang="en-GB" sz="1100" dirty="0"/>
                    </a:p>
                  </a:txBody>
                  <a:tcPr marL="45720" marR="45720" anchor="ctr"/>
                </a:tc>
                <a:tc gridSpan="2">
                  <a:txBody>
                    <a:bodyPr/>
                    <a:lstStyle/>
                    <a:p>
                      <a:pPr algn="ctr"/>
                      <a:r>
                        <a:rPr lang="en-GB" sz="1100" b="1" dirty="0"/>
                        <a:t>Median OS, months (95% CI)</a:t>
                      </a:r>
                    </a:p>
                  </a:txBody>
                  <a:tcPr marL="0" marR="0" marT="0" marB="0" anchor="ctr"/>
                </a:tc>
                <a:tc hMerge="1">
                  <a:txBody>
                    <a:bodyPr/>
                    <a:lstStyle/>
                    <a:p>
                      <a:pPr algn="ctr"/>
                      <a:endParaRPr lang="en-GB" sz="1100" dirty="0"/>
                    </a:p>
                  </a:txBody>
                  <a:tcPr marL="45720" marR="45720" anchor="ctr"/>
                </a:tc>
                <a:tc gridSpan="2">
                  <a:txBody>
                    <a:bodyPr/>
                    <a:lstStyle/>
                    <a:p>
                      <a:pPr algn="ctr"/>
                      <a:r>
                        <a:rPr lang="en-GB" sz="1100" b="1" dirty="0"/>
                        <a:t>HR (95% CI)</a:t>
                      </a:r>
                    </a:p>
                  </a:txBody>
                  <a:tcPr marL="45720" marR="45720" anchor="ctr"/>
                </a:tc>
                <a:tc hMerge="1">
                  <a:txBody>
                    <a:bodyPr/>
                    <a:lstStyle/>
                    <a:p>
                      <a:endParaRPr lang="en-GB" sz="1100" dirty="0"/>
                    </a:p>
                  </a:txBody>
                  <a:tcPr marL="45720" marR="45720"/>
                </a:tc>
                <a:extLst>
                  <a:ext uri="{0D108BD9-81ED-4DB2-BD59-A6C34878D82A}">
                    <a16:rowId xmlns:a16="http://schemas.microsoft.com/office/drawing/2014/main" val="1567719433"/>
                  </a:ext>
                </a:extLst>
              </a:tr>
              <a:tr h="259080">
                <a:tc>
                  <a:txBody>
                    <a:bodyPr/>
                    <a:lstStyle/>
                    <a:p>
                      <a:endParaRPr lang="en-GB" sz="1100" dirty="0"/>
                    </a:p>
                  </a:txBody>
                  <a:tcPr marL="45720" marR="45720">
                    <a:lnB w="12700" cap="flat" cmpd="sng" algn="ctr">
                      <a:solidFill>
                        <a:schemeClr val="tx1"/>
                      </a:solidFill>
                      <a:prstDash val="solid"/>
                      <a:round/>
                      <a:headEnd type="none" w="med" len="med"/>
                      <a:tailEnd type="none" w="med" len="med"/>
                    </a:lnB>
                  </a:tcPr>
                </a:tc>
                <a:tc>
                  <a:txBody>
                    <a:bodyPr/>
                    <a:lstStyle/>
                    <a:p>
                      <a:endParaRPr lang="en-GB" sz="1100" dirty="0"/>
                    </a:p>
                  </a:txBody>
                  <a:tcPr marL="45720" marR="45720">
                    <a:lnB w="12700" cap="flat" cmpd="sng" algn="ctr">
                      <a:solidFill>
                        <a:schemeClr val="tx1"/>
                      </a:solidFill>
                      <a:prstDash val="solid"/>
                      <a:round/>
                      <a:headEnd type="none" w="med" len="med"/>
                      <a:tailEnd type="none" w="med" len="med"/>
                    </a:lnB>
                  </a:tcPr>
                </a:tc>
                <a:tc>
                  <a:txBody>
                    <a:bodyPr/>
                    <a:lstStyle/>
                    <a:p>
                      <a:pPr algn="ctr"/>
                      <a:r>
                        <a:rPr lang="en-GB" sz="1100" b="1" dirty="0">
                          <a:solidFill>
                            <a:schemeClr val="accent2"/>
                          </a:solidFill>
                        </a:rPr>
                        <a:t>T-</a:t>
                      </a:r>
                      <a:r>
                        <a:rPr lang="en-GB" sz="1100" b="1" dirty="0" err="1">
                          <a:solidFill>
                            <a:schemeClr val="accent2"/>
                          </a:solidFill>
                        </a:rPr>
                        <a:t>DXd</a:t>
                      </a:r>
                      <a:endParaRPr lang="en-GB" sz="1100" b="1" dirty="0">
                        <a:solidFill>
                          <a:schemeClr val="accent2"/>
                        </a:solidFill>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a:r>
                        <a:rPr lang="en-GB" sz="1100" b="1" dirty="0">
                          <a:solidFill>
                            <a:schemeClr val="accent1"/>
                          </a:solidFill>
                        </a:rPr>
                        <a:t>T-DM1</a:t>
                      </a:r>
                    </a:p>
                  </a:txBody>
                  <a:tcPr marL="0" marR="0" marT="0" marB="0" anchor="ctr">
                    <a:lnB w="12700" cap="flat" cmpd="sng" algn="ctr">
                      <a:solidFill>
                        <a:schemeClr val="tx1"/>
                      </a:solidFill>
                      <a:prstDash val="solid"/>
                      <a:round/>
                      <a:headEnd type="none" w="med" len="med"/>
                      <a:tailEnd type="none" w="med" len="med"/>
                    </a:lnB>
                  </a:tcPr>
                </a:tc>
                <a:tc>
                  <a:txBody>
                    <a:bodyPr/>
                    <a:lstStyle/>
                    <a:p>
                      <a:pPr algn="ctr"/>
                      <a:r>
                        <a:rPr lang="en-GB" sz="1100" b="1" dirty="0">
                          <a:solidFill>
                            <a:schemeClr val="accent2"/>
                          </a:solidFill>
                        </a:rPr>
                        <a:t>T-</a:t>
                      </a:r>
                      <a:r>
                        <a:rPr lang="en-GB" sz="1100" b="1" dirty="0" err="1">
                          <a:solidFill>
                            <a:schemeClr val="accent2"/>
                          </a:solidFill>
                        </a:rPr>
                        <a:t>DXd</a:t>
                      </a:r>
                      <a:endParaRPr lang="en-GB" sz="1100" b="1" dirty="0">
                        <a:solidFill>
                          <a:schemeClr val="accent2"/>
                        </a:solidFill>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a:r>
                        <a:rPr lang="en-GB" sz="1100" b="1" dirty="0">
                          <a:solidFill>
                            <a:schemeClr val="accent1"/>
                          </a:solidFill>
                        </a:rPr>
                        <a:t>T-DM1</a:t>
                      </a:r>
                    </a:p>
                  </a:txBody>
                  <a:tcPr marL="0" marR="0" marT="0" marB="0" anchor="ctr">
                    <a:lnB w="12700" cap="flat" cmpd="sng" algn="ctr">
                      <a:solidFill>
                        <a:schemeClr val="tx1"/>
                      </a:solidFill>
                      <a:prstDash val="solid"/>
                      <a:round/>
                      <a:headEnd type="none" w="med" len="med"/>
                      <a:tailEnd type="none" w="med" len="med"/>
                    </a:lnB>
                  </a:tcPr>
                </a:tc>
                <a:tc>
                  <a:txBody>
                    <a:bodyPr/>
                    <a:lstStyle/>
                    <a:p>
                      <a:pPr algn="ctr"/>
                      <a:endParaRPr lang="en-GB" sz="1100" dirty="0"/>
                    </a:p>
                  </a:txBody>
                  <a:tcPr marL="45720" marR="45720" anchor="ctr"/>
                </a:tc>
                <a:tc>
                  <a:txBody>
                    <a:bodyPr/>
                    <a:lstStyle/>
                    <a:p>
                      <a:endParaRPr lang="en-GB" sz="1100" dirty="0"/>
                    </a:p>
                  </a:txBody>
                  <a:tcPr marL="45720" marR="45720"/>
                </a:tc>
                <a:extLst>
                  <a:ext uri="{0D108BD9-81ED-4DB2-BD59-A6C34878D82A}">
                    <a16:rowId xmlns:a16="http://schemas.microsoft.com/office/drawing/2014/main" val="2091424547"/>
                  </a:ext>
                </a:extLst>
              </a:tr>
              <a:tr h="259080">
                <a:tc>
                  <a:txBody>
                    <a:bodyPr/>
                    <a:lstStyle/>
                    <a:p>
                      <a:r>
                        <a:rPr lang="en-GB" sz="1100" dirty="0"/>
                        <a:t>All patients</a:t>
                      </a:r>
                    </a:p>
                  </a:txBody>
                  <a:tcPr marL="45720" marR="45720">
                    <a:lnT w="12700" cap="flat" cmpd="sng" algn="ctr">
                      <a:solidFill>
                        <a:schemeClr val="tx1"/>
                      </a:solidFill>
                      <a:prstDash val="solid"/>
                      <a:round/>
                      <a:headEnd type="none" w="med" len="med"/>
                      <a:tailEnd type="none" w="med" len="med"/>
                    </a:lnT>
                  </a:tcPr>
                </a:tc>
                <a:tc>
                  <a:txBody>
                    <a:bodyPr/>
                    <a:lstStyle/>
                    <a:p>
                      <a:endParaRPr lang="en-GB" sz="1100" dirty="0"/>
                    </a:p>
                  </a:txBody>
                  <a:tcPr marL="45720" marR="45720">
                    <a:lnT w="12700" cap="flat" cmpd="sng" algn="ctr">
                      <a:solidFill>
                        <a:schemeClr val="tx1"/>
                      </a:solidFill>
                      <a:prstDash val="solid"/>
                      <a:round/>
                      <a:headEnd type="none" w="med" len="med"/>
                      <a:tailEnd type="none" w="med" len="med"/>
                    </a:lnT>
                  </a:tcPr>
                </a:tc>
                <a:tc>
                  <a:txBody>
                    <a:bodyPr/>
                    <a:lstStyle/>
                    <a:p>
                      <a:pPr algn="ctr"/>
                      <a:r>
                        <a:rPr lang="en-GB" sz="1100" dirty="0"/>
                        <a:t>72/261</a:t>
                      </a:r>
                    </a:p>
                  </a:txBody>
                  <a:tcPr marL="45720" marR="45720" anchor="ctr">
                    <a:lnT w="12700" cap="flat" cmpd="sng" algn="ctr">
                      <a:solidFill>
                        <a:schemeClr val="tx1"/>
                      </a:solidFill>
                      <a:prstDash val="solid"/>
                      <a:round/>
                      <a:headEnd type="none" w="med" len="med"/>
                      <a:tailEnd type="none" w="med" len="med"/>
                    </a:lnT>
                  </a:tcPr>
                </a:tc>
                <a:tc>
                  <a:txBody>
                    <a:bodyPr/>
                    <a:lstStyle/>
                    <a:p>
                      <a:pPr algn="ctr"/>
                      <a:r>
                        <a:rPr lang="en-GB" sz="1100" dirty="0"/>
                        <a:t>97/263</a:t>
                      </a:r>
                    </a:p>
                  </a:txBody>
                  <a:tcPr marL="45720" marR="45720" anchor="ctr">
                    <a:lnT w="12700" cap="flat" cmpd="sng" algn="ctr">
                      <a:solidFill>
                        <a:schemeClr val="tx1"/>
                      </a:solidFill>
                      <a:prstDash val="solid"/>
                      <a:round/>
                      <a:headEnd type="none" w="med" len="med"/>
                      <a:tailEnd type="none" w="med" len="med"/>
                    </a:lnT>
                  </a:tcPr>
                </a:tc>
                <a:tc>
                  <a:txBody>
                    <a:bodyPr/>
                    <a:lstStyle/>
                    <a:p>
                      <a:pPr algn="ctr"/>
                      <a:r>
                        <a:rPr lang="en-GB" sz="1100" dirty="0"/>
                        <a:t>NR (40.5, NE)</a:t>
                      </a:r>
                    </a:p>
                  </a:txBody>
                  <a:tcPr marL="45720" marR="45720" anchor="ctr">
                    <a:lnT w="12700" cap="flat" cmpd="sng" algn="ctr">
                      <a:solidFill>
                        <a:schemeClr val="tx1"/>
                      </a:solidFill>
                      <a:prstDash val="solid"/>
                      <a:round/>
                      <a:headEnd type="none" w="med" len="med"/>
                      <a:tailEnd type="none" w="med" len="med"/>
                    </a:lnT>
                  </a:tcPr>
                </a:tc>
                <a:tc>
                  <a:txBody>
                    <a:bodyPr/>
                    <a:lstStyle/>
                    <a:p>
                      <a:pPr algn="ctr"/>
                      <a:r>
                        <a:rPr lang="en-GB" sz="1100" dirty="0"/>
                        <a:t>NR (34.0, NE)</a:t>
                      </a:r>
                    </a:p>
                  </a:txBody>
                  <a:tcPr marL="45720" marR="45720" anchor="ctr">
                    <a:lnT w="12700" cap="flat" cmpd="sng" algn="ctr">
                      <a:solidFill>
                        <a:schemeClr val="tx1"/>
                      </a:solidFill>
                      <a:prstDash val="solid"/>
                      <a:round/>
                      <a:headEnd type="none" w="med" len="med"/>
                      <a:tailEnd type="none" w="med" len="med"/>
                    </a:lnT>
                  </a:tcPr>
                </a:tc>
                <a:tc>
                  <a:txBody>
                    <a:bodyPr/>
                    <a:lstStyle/>
                    <a:p>
                      <a:pPr algn="ctr"/>
                      <a:endParaRPr lang="en-GB" sz="1100" dirty="0"/>
                    </a:p>
                  </a:txBody>
                  <a:tcPr marL="45720" marR="45720" anchor="ctr"/>
                </a:tc>
                <a:tc>
                  <a:txBody>
                    <a:bodyPr/>
                    <a:lstStyle/>
                    <a:p>
                      <a:pPr algn="r"/>
                      <a:r>
                        <a:rPr lang="en-GB" sz="1100" dirty="0"/>
                        <a:t>0.64 (0.47, 0.87)</a:t>
                      </a:r>
                    </a:p>
                  </a:txBody>
                  <a:tcPr marL="45720" marR="45720"/>
                </a:tc>
                <a:extLst>
                  <a:ext uri="{0D108BD9-81ED-4DB2-BD59-A6C34878D82A}">
                    <a16:rowId xmlns:a16="http://schemas.microsoft.com/office/drawing/2014/main" val="776837881"/>
                  </a:ext>
                </a:extLst>
              </a:tr>
              <a:tr h="426720">
                <a:tc>
                  <a:txBody>
                    <a:bodyPr/>
                    <a:lstStyle/>
                    <a:p>
                      <a:r>
                        <a:rPr lang="en-GB" sz="1100" dirty="0"/>
                        <a:t>HR status </a:t>
                      </a:r>
                    </a:p>
                  </a:txBody>
                  <a:tcPr marL="45720" marR="45720"/>
                </a:tc>
                <a:tc>
                  <a:txBody>
                    <a:bodyPr/>
                    <a:lstStyle/>
                    <a:p>
                      <a:r>
                        <a:rPr lang="en-GB" sz="1100" dirty="0"/>
                        <a:t>+ (n=272)</a:t>
                      </a:r>
                    </a:p>
                    <a:p>
                      <a:r>
                        <a:rPr lang="en-GB" sz="1100" dirty="0"/>
                        <a:t>− (n=248)</a:t>
                      </a:r>
                    </a:p>
                  </a:txBody>
                  <a:tcPr marL="45720" marR="45720"/>
                </a:tc>
                <a:tc>
                  <a:txBody>
                    <a:bodyPr/>
                    <a:lstStyle/>
                    <a:p>
                      <a:pPr algn="ctr"/>
                      <a:r>
                        <a:rPr lang="en-GB" sz="1100" dirty="0"/>
                        <a:t>42/133</a:t>
                      </a:r>
                    </a:p>
                    <a:p>
                      <a:pPr algn="ctr"/>
                      <a:r>
                        <a:rPr lang="en-GB" sz="1100" dirty="0"/>
                        <a:t>30/126</a:t>
                      </a:r>
                    </a:p>
                  </a:txBody>
                  <a:tcPr marL="45720" marR="45720" anchor="ctr"/>
                </a:tc>
                <a:tc>
                  <a:txBody>
                    <a:bodyPr/>
                    <a:lstStyle/>
                    <a:p>
                      <a:pPr algn="ctr"/>
                      <a:r>
                        <a:rPr lang="en-GB" sz="1100" dirty="0"/>
                        <a:t>51/139</a:t>
                      </a:r>
                    </a:p>
                    <a:p>
                      <a:pPr algn="ctr"/>
                      <a:r>
                        <a:rPr lang="en-GB" sz="1100" dirty="0"/>
                        <a:t>45/122</a:t>
                      </a:r>
                    </a:p>
                  </a:txBody>
                  <a:tcPr marL="45720" marR="45720" anchor="ctr"/>
                </a:tc>
                <a:tc>
                  <a:txBody>
                    <a:bodyPr/>
                    <a:lstStyle/>
                    <a:p>
                      <a:pPr algn="ctr"/>
                      <a:r>
                        <a:rPr lang="en-GB" sz="1100" dirty="0"/>
                        <a:t>NR (NE, NE)</a:t>
                      </a:r>
                    </a:p>
                    <a:p>
                      <a:pPr algn="ctr"/>
                      <a:r>
                        <a:rPr lang="en-GB" sz="1100" dirty="0"/>
                        <a:t>NR (40.5, NE)</a:t>
                      </a:r>
                    </a:p>
                  </a:txBody>
                  <a:tcPr marL="45720" marR="45720" anchor="ctr"/>
                </a:tc>
                <a:tc>
                  <a:txBody>
                    <a:bodyPr/>
                    <a:lstStyle/>
                    <a:p>
                      <a:pPr algn="ctr"/>
                      <a:r>
                        <a:rPr lang="en-GB" sz="1100" dirty="0"/>
                        <a:t>37.7 (34.0, NE)</a:t>
                      </a:r>
                    </a:p>
                    <a:p>
                      <a:pPr algn="ctr"/>
                      <a:r>
                        <a:rPr lang="en-GB" sz="1100" dirty="0"/>
                        <a:t>NR (28.5, NE)</a:t>
                      </a:r>
                    </a:p>
                  </a:txBody>
                  <a:tcPr marL="45720" marR="45720" anchor="ctr"/>
                </a:tc>
                <a:tc>
                  <a:txBody>
                    <a:bodyPr/>
                    <a:lstStyle/>
                    <a:p>
                      <a:pPr algn="ctr"/>
                      <a:endParaRPr lang="en-GB" sz="1100" dirty="0"/>
                    </a:p>
                  </a:txBody>
                  <a:tcPr marL="45720" marR="45720"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100" dirty="0"/>
                        <a:t>0.76 (0.50, 1.14)</a:t>
                      </a:r>
                    </a:p>
                    <a:p>
                      <a:pPr marL="0" marR="0" lvl="0" indent="0" algn="r" defTabSz="914400" rtl="0" eaLnBrk="1" fontAlgn="auto" latinLnBrk="0" hangingPunct="1">
                        <a:lnSpc>
                          <a:spcPct val="100000"/>
                        </a:lnSpc>
                        <a:spcBef>
                          <a:spcPts val="0"/>
                        </a:spcBef>
                        <a:spcAft>
                          <a:spcPts val="0"/>
                        </a:spcAft>
                        <a:buClrTx/>
                        <a:buSzTx/>
                        <a:buFontTx/>
                        <a:buNone/>
                        <a:tabLst/>
                        <a:defRPr/>
                      </a:pPr>
                      <a:r>
                        <a:rPr lang="en-GB" sz="1100" dirty="0"/>
                        <a:t>0.55 (0.35, 0.87)</a:t>
                      </a:r>
                    </a:p>
                  </a:txBody>
                  <a:tcPr marL="45720" marR="45720"/>
                </a:tc>
                <a:extLst>
                  <a:ext uri="{0D108BD9-81ED-4DB2-BD59-A6C34878D82A}">
                    <a16:rowId xmlns:a16="http://schemas.microsoft.com/office/drawing/2014/main" val="519428492"/>
                  </a:ext>
                </a:extLst>
              </a:tr>
              <a:tr h="426720">
                <a:tc>
                  <a:txBody>
                    <a:bodyPr/>
                    <a:lstStyle/>
                    <a:p>
                      <a:r>
                        <a:rPr lang="en-GB" sz="1100" dirty="0"/>
                        <a:t>Prior </a:t>
                      </a:r>
                      <a:r>
                        <a:rPr lang="en-GB" sz="1100" dirty="0" err="1"/>
                        <a:t>pertuzumab</a:t>
                      </a:r>
                      <a:endParaRPr lang="en-GB" sz="1100" dirty="0"/>
                    </a:p>
                  </a:txBody>
                  <a:tcPr marL="45720" marR="45720"/>
                </a:tc>
                <a:tc>
                  <a:txBody>
                    <a:bodyPr/>
                    <a:lstStyle/>
                    <a:p>
                      <a:r>
                        <a:rPr lang="en-GB" sz="1100" dirty="0"/>
                        <a:t>Yes (n=320)</a:t>
                      </a:r>
                    </a:p>
                    <a:p>
                      <a:r>
                        <a:rPr lang="en-GB" sz="1100" dirty="0"/>
                        <a:t>No (n=204)</a:t>
                      </a:r>
                    </a:p>
                  </a:txBody>
                  <a:tcPr marL="45720" marR="45720"/>
                </a:tc>
                <a:tc>
                  <a:txBody>
                    <a:bodyPr/>
                    <a:lstStyle/>
                    <a:p>
                      <a:pPr algn="ctr"/>
                      <a:r>
                        <a:rPr lang="en-GB" sz="1100" dirty="0"/>
                        <a:t>41/162</a:t>
                      </a:r>
                    </a:p>
                    <a:p>
                      <a:pPr algn="ctr"/>
                      <a:r>
                        <a:rPr lang="en-GB" sz="1100" dirty="0"/>
                        <a:t>31/99</a:t>
                      </a:r>
                    </a:p>
                  </a:txBody>
                  <a:tcPr marL="45720" marR="45720" anchor="ctr"/>
                </a:tc>
                <a:tc>
                  <a:txBody>
                    <a:bodyPr/>
                    <a:lstStyle/>
                    <a:p>
                      <a:pPr algn="ctr"/>
                      <a:r>
                        <a:rPr lang="en-GB" sz="1100" dirty="0"/>
                        <a:t>50/158</a:t>
                      </a:r>
                    </a:p>
                    <a:p>
                      <a:pPr algn="ctr"/>
                      <a:r>
                        <a:rPr lang="en-GB" sz="1100" dirty="0"/>
                        <a:t>47/105</a:t>
                      </a:r>
                    </a:p>
                  </a:txBody>
                  <a:tcPr marL="45720" marR="45720" anchor="ctr"/>
                </a:tc>
                <a:tc>
                  <a:txBody>
                    <a:bodyPr/>
                    <a:lstStyle/>
                    <a:p>
                      <a:pPr algn="ctr"/>
                      <a:r>
                        <a:rPr lang="en-GB" sz="1100" dirty="0"/>
                        <a:t>NR (40.5, NE)</a:t>
                      </a:r>
                    </a:p>
                    <a:p>
                      <a:pPr algn="ctr"/>
                      <a:r>
                        <a:rPr lang="en-GB" sz="1100" dirty="0"/>
                        <a:t>NR (NE, NE)</a:t>
                      </a:r>
                    </a:p>
                  </a:txBody>
                  <a:tcPr marL="45720" marR="45720" anchor="ctr"/>
                </a:tc>
                <a:tc>
                  <a:txBody>
                    <a:bodyPr/>
                    <a:lstStyle/>
                    <a:p>
                      <a:pPr algn="ctr"/>
                      <a:r>
                        <a:rPr lang="en-GB" sz="1100" dirty="0"/>
                        <a:t>NR (37.7, NE)</a:t>
                      </a:r>
                    </a:p>
                    <a:p>
                      <a:pPr algn="ctr"/>
                      <a:r>
                        <a:rPr lang="en-GB" sz="1100" dirty="0"/>
                        <a:t>31.5 (22.7, NE)</a:t>
                      </a:r>
                    </a:p>
                  </a:txBody>
                  <a:tcPr marL="45720" marR="45720" anchor="ctr"/>
                </a:tc>
                <a:tc>
                  <a:txBody>
                    <a:bodyPr/>
                    <a:lstStyle/>
                    <a:p>
                      <a:pPr algn="ctr"/>
                      <a:endParaRPr lang="en-GB" sz="1100" dirty="0"/>
                    </a:p>
                  </a:txBody>
                  <a:tcPr marL="45720" marR="45720"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100" dirty="0"/>
                        <a:t>0.70 (0.46, 1.06)</a:t>
                      </a:r>
                    </a:p>
                    <a:p>
                      <a:pPr marL="0" marR="0" lvl="0" indent="0" algn="r" defTabSz="914400" rtl="0" eaLnBrk="1" fontAlgn="auto" latinLnBrk="0" hangingPunct="1">
                        <a:lnSpc>
                          <a:spcPct val="100000"/>
                        </a:lnSpc>
                        <a:spcBef>
                          <a:spcPts val="0"/>
                        </a:spcBef>
                        <a:spcAft>
                          <a:spcPts val="0"/>
                        </a:spcAft>
                        <a:buClrTx/>
                        <a:buSzTx/>
                        <a:buFontTx/>
                        <a:buNone/>
                        <a:tabLst/>
                        <a:defRPr/>
                      </a:pPr>
                      <a:r>
                        <a:rPr lang="en-GB" sz="1100" dirty="0"/>
                        <a:t>0.59 (0.38, 0.93) </a:t>
                      </a:r>
                    </a:p>
                  </a:txBody>
                  <a:tcPr marL="45720" marR="45720"/>
                </a:tc>
                <a:extLst>
                  <a:ext uri="{0D108BD9-81ED-4DB2-BD59-A6C34878D82A}">
                    <a16:rowId xmlns:a16="http://schemas.microsoft.com/office/drawing/2014/main" val="2885654903"/>
                  </a:ext>
                </a:extLst>
              </a:tr>
              <a:tr h="426720">
                <a:tc>
                  <a:txBody>
                    <a:bodyPr/>
                    <a:lstStyle/>
                    <a:p>
                      <a:r>
                        <a:rPr lang="en-GB" sz="1100" dirty="0"/>
                        <a:t>Baseline visceral disease</a:t>
                      </a:r>
                    </a:p>
                  </a:txBody>
                  <a:tcPr marL="45720" marR="45720"/>
                </a:tc>
                <a:tc>
                  <a:txBody>
                    <a:bodyPr/>
                    <a:lstStyle/>
                    <a:p>
                      <a:r>
                        <a:rPr lang="en-GB" sz="1100" dirty="0"/>
                        <a:t>Yes (n=384)</a:t>
                      </a:r>
                    </a:p>
                    <a:p>
                      <a:r>
                        <a:rPr lang="en-GB" sz="1100" dirty="0"/>
                        <a:t>No (n=140)</a:t>
                      </a:r>
                    </a:p>
                  </a:txBody>
                  <a:tcPr marL="45720" marR="45720"/>
                </a:tc>
                <a:tc>
                  <a:txBody>
                    <a:bodyPr/>
                    <a:lstStyle/>
                    <a:p>
                      <a:pPr algn="ctr"/>
                      <a:r>
                        <a:rPr lang="en-GB" sz="1100" dirty="0"/>
                        <a:t>64/195</a:t>
                      </a:r>
                    </a:p>
                    <a:p>
                      <a:pPr algn="ctr"/>
                      <a:r>
                        <a:rPr lang="en-GB" sz="1100" dirty="0"/>
                        <a:t>8/66</a:t>
                      </a:r>
                    </a:p>
                  </a:txBody>
                  <a:tcPr marL="45720" marR="45720" anchor="ctr"/>
                </a:tc>
                <a:tc>
                  <a:txBody>
                    <a:bodyPr/>
                    <a:lstStyle/>
                    <a:p>
                      <a:pPr algn="ctr"/>
                      <a:r>
                        <a:rPr lang="en-GB" sz="1100" dirty="0"/>
                        <a:t>80/189</a:t>
                      </a:r>
                    </a:p>
                    <a:p>
                      <a:pPr algn="ctr"/>
                      <a:r>
                        <a:rPr lang="en-GB" sz="1100" dirty="0"/>
                        <a:t>17/74</a:t>
                      </a:r>
                    </a:p>
                  </a:txBody>
                  <a:tcPr marL="45720" marR="45720" anchor="ctr"/>
                </a:tc>
                <a:tc>
                  <a:txBody>
                    <a:bodyPr/>
                    <a:lstStyle/>
                    <a:p>
                      <a:pPr algn="ctr"/>
                      <a:r>
                        <a:rPr lang="en-GB" sz="1100" dirty="0"/>
                        <a:t>NR (40.5, NE)</a:t>
                      </a:r>
                    </a:p>
                    <a:p>
                      <a:pPr algn="ctr"/>
                      <a:r>
                        <a:rPr lang="en-GB" sz="1100" dirty="0"/>
                        <a:t>NR (NE, NE)</a:t>
                      </a:r>
                    </a:p>
                  </a:txBody>
                  <a:tcPr marL="45720" marR="45720" anchor="ctr"/>
                </a:tc>
                <a:tc>
                  <a:txBody>
                    <a:bodyPr/>
                    <a:lstStyle/>
                    <a:p>
                      <a:pPr algn="ctr"/>
                      <a:r>
                        <a:rPr lang="en-GB" sz="1100" dirty="0"/>
                        <a:t>35.4 (29.9, NE)</a:t>
                      </a:r>
                    </a:p>
                    <a:p>
                      <a:pPr algn="ctr"/>
                      <a:r>
                        <a:rPr lang="en-GB" sz="1100" dirty="0"/>
                        <a:t>NR (NE, NE)</a:t>
                      </a:r>
                    </a:p>
                  </a:txBody>
                  <a:tcPr marL="45720" marR="45720" anchor="ctr"/>
                </a:tc>
                <a:tc>
                  <a:txBody>
                    <a:bodyPr/>
                    <a:lstStyle/>
                    <a:p>
                      <a:pPr algn="ctr"/>
                      <a:endParaRPr lang="en-GB" sz="1100" dirty="0"/>
                    </a:p>
                  </a:txBody>
                  <a:tcPr marL="45720" marR="45720" anchor="ctr"/>
                </a:tc>
                <a:tc>
                  <a:txBody>
                    <a:bodyPr/>
                    <a:lstStyle/>
                    <a:p>
                      <a:pPr algn="r"/>
                      <a:r>
                        <a:rPr lang="en-GB" sz="1100" dirty="0"/>
                        <a:t>0.68 (0.49, 0.95)</a:t>
                      </a:r>
                    </a:p>
                    <a:p>
                      <a:pPr algn="r"/>
                      <a:r>
                        <a:rPr lang="en-GB" sz="1100" dirty="0"/>
                        <a:t>0.44 (0.19, 1.02)</a:t>
                      </a:r>
                    </a:p>
                  </a:txBody>
                  <a:tcPr marL="45720" marR="45720"/>
                </a:tc>
                <a:extLst>
                  <a:ext uri="{0D108BD9-81ED-4DB2-BD59-A6C34878D82A}">
                    <a16:rowId xmlns:a16="http://schemas.microsoft.com/office/drawing/2014/main" val="3100776500"/>
                  </a:ext>
                </a:extLst>
              </a:tr>
              <a:tr h="426720">
                <a:tc>
                  <a:txBody>
                    <a:bodyPr/>
                    <a:lstStyle/>
                    <a:p>
                      <a:r>
                        <a:rPr lang="en-GB" sz="1100" dirty="0"/>
                        <a:t>Prior lines of systemic therapy</a:t>
                      </a:r>
                    </a:p>
                  </a:txBody>
                  <a:tcPr marL="45720" marR="45720"/>
                </a:tc>
                <a:tc>
                  <a:txBody>
                    <a:bodyPr/>
                    <a:lstStyle/>
                    <a:p>
                      <a:r>
                        <a:rPr lang="en-GB" sz="1100" dirty="0"/>
                        <a:t>&lt;3 (n=379)</a:t>
                      </a:r>
                    </a:p>
                    <a:p>
                      <a:r>
                        <a:rPr lang="en-GB" sz="1100" dirty="0"/>
                        <a:t>≥3 (n=145)</a:t>
                      </a:r>
                    </a:p>
                  </a:txBody>
                  <a:tcPr marL="45720" marR="45720"/>
                </a:tc>
                <a:tc>
                  <a:txBody>
                    <a:bodyPr/>
                    <a:lstStyle/>
                    <a:p>
                      <a:pPr algn="ctr"/>
                      <a:r>
                        <a:rPr lang="en-GB" sz="1100" dirty="0"/>
                        <a:t>44/188</a:t>
                      </a:r>
                    </a:p>
                    <a:p>
                      <a:pPr algn="ctr"/>
                      <a:r>
                        <a:rPr lang="en-GB" sz="1100" dirty="0"/>
                        <a:t>28/73</a:t>
                      </a:r>
                    </a:p>
                  </a:txBody>
                  <a:tcPr marL="45720" marR="45720" anchor="ctr"/>
                </a:tc>
                <a:tc>
                  <a:txBody>
                    <a:bodyPr/>
                    <a:lstStyle/>
                    <a:p>
                      <a:pPr algn="ctr"/>
                      <a:r>
                        <a:rPr lang="en-GB" sz="1100" dirty="0"/>
                        <a:t>57/191</a:t>
                      </a:r>
                    </a:p>
                    <a:p>
                      <a:pPr algn="ctr"/>
                      <a:r>
                        <a:rPr lang="en-GB" sz="1100" dirty="0"/>
                        <a:t>40/72</a:t>
                      </a:r>
                    </a:p>
                  </a:txBody>
                  <a:tcPr marL="45720" marR="45720" anchor="ctr"/>
                </a:tc>
                <a:tc>
                  <a:txBody>
                    <a:bodyPr/>
                    <a:lstStyle/>
                    <a:p>
                      <a:pPr algn="ctr"/>
                      <a:r>
                        <a:rPr lang="en-GB" sz="1100" dirty="0"/>
                        <a:t>NR (40.5, NE)</a:t>
                      </a:r>
                    </a:p>
                    <a:p>
                      <a:pPr algn="ctr"/>
                      <a:r>
                        <a:rPr lang="en-GB" sz="1100" dirty="0"/>
                        <a:t>NR (27.4, NE)</a:t>
                      </a:r>
                    </a:p>
                  </a:txBody>
                  <a:tcPr marL="45720" marR="45720" anchor="ctr"/>
                </a:tc>
                <a:tc>
                  <a:txBody>
                    <a:bodyPr/>
                    <a:lstStyle/>
                    <a:p>
                      <a:pPr algn="ctr"/>
                      <a:r>
                        <a:rPr lang="en-GB" sz="1100" dirty="0"/>
                        <a:t>NR (37.7, NE)</a:t>
                      </a:r>
                    </a:p>
                    <a:p>
                      <a:pPr algn="ctr"/>
                      <a:r>
                        <a:rPr lang="en-GB" sz="1100" dirty="0"/>
                        <a:t>22.8 (16.1, 31.5)</a:t>
                      </a:r>
                    </a:p>
                  </a:txBody>
                  <a:tcPr marL="45720" marR="45720" anchor="ctr"/>
                </a:tc>
                <a:tc>
                  <a:txBody>
                    <a:bodyPr/>
                    <a:lstStyle/>
                    <a:p>
                      <a:pPr algn="ctr"/>
                      <a:endParaRPr lang="en-GB" sz="1100" dirty="0"/>
                    </a:p>
                  </a:txBody>
                  <a:tcPr marL="45720" marR="45720" anchor="ctr"/>
                </a:tc>
                <a:tc>
                  <a:txBody>
                    <a:bodyPr/>
                    <a:lstStyle/>
                    <a:p>
                      <a:pPr algn="r"/>
                      <a:r>
                        <a:rPr lang="en-GB" sz="1100" dirty="0"/>
                        <a:t>0.70 (0.47, 1.04)</a:t>
                      </a:r>
                    </a:p>
                    <a:p>
                      <a:pPr algn="r"/>
                      <a:r>
                        <a:rPr lang="en-GB" sz="1100" dirty="0"/>
                        <a:t>0.55 (0.34, 0.89)</a:t>
                      </a:r>
                    </a:p>
                  </a:txBody>
                  <a:tcPr marL="45720" marR="45720"/>
                </a:tc>
                <a:extLst>
                  <a:ext uri="{0D108BD9-81ED-4DB2-BD59-A6C34878D82A}">
                    <a16:rowId xmlns:a16="http://schemas.microsoft.com/office/drawing/2014/main" val="175377498"/>
                  </a:ext>
                </a:extLst>
              </a:tr>
              <a:tr h="426720">
                <a:tc>
                  <a:txBody>
                    <a:bodyPr/>
                    <a:lstStyle/>
                    <a:p>
                      <a:r>
                        <a:rPr lang="en-GB" sz="1100" dirty="0"/>
                        <a:t>Baseline brain metastases </a:t>
                      </a:r>
                    </a:p>
                  </a:txBody>
                  <a:tcPr marL="45720" marR="45720"/>
                </a:tc>
                <a:tc>
                  <a:txBody>
                    <a:bodyPr/>
                    <a:lstStyle/>
                    <a:p>
                      <a:r>
                        <a:rPr lang="en-GB" sz="1100" dirty="0"/>
                        <a:t>Yes (n=82)</a:t>
                      </a:r>
                    </a:p>
                    <a:p>
                      <a:r>
                        <a:rPr lang="en-GB" sz="1100" dirty="0"/>
                        <a:t>No (n=442)</a:t>
                      </a:r>
                    </a:p>
                  </a:txBody>
                  <a:tcPr marL="45720" marR="45720"/>
                </a:tc>
                <a:tc>
                  <a:txBody>
                    <a:bodyPr/>
                    <a:lstStyle/>
                    <a:p>
                      <a:pPr algn="ctr"/>
                      <a:r>
                        <a:rPr lang="en-GB" sz="1100" dirty="0"/>
                        <a:t>17/43</a:t>
                      </a:r>
                    </a:p>
                    <a:p>
                      <a:pPr algn="ctr"/>
                      <a:r>
                        <a:rPr lang="en-GB" sz="1100" dirty="0"/>
                        <a:t>55/218</a:t>
                      </a:r>
                    </a:p>
                  </a:txBody>
                  <a:tcPr marL="45720" marR="45720" anchor="ctr"/>
                </a:tc>
                <a:tc>
                  <a:txBody>
                    <a:bodyPr/>
                    <a:lstStyle/>
                    <a:p>
                      <a:pPr algn="ctr"/>
                      <a:r>
                        <a:rPr lang="en-GB" sz="1100" dirty="0"/>
                        <a:t>22/39</a:t>
                      </a:r>
                    </a:p>
                    <a:p>
                      <a:pPr algn="ctr"/>
                      <a:r>
                        <a:rPr lang="en-GB" sz="1100" dirty="0"/>
                        <a:t>75/224</a:t>
                      </a:r>
                    </a:p>
                  </a:txBody>
                  <a:tcPr marL="45720" marR="45720" anchor="ctr"/>
                </a:tc>
                <a:tc>
                  <a:txBody>
                    <a:bodyPr/>
                    <a:lstStyle/>
                    <a:p>
                      <a:pPr algn="ctr"/>
                      <a:r>
                        <a:rPr lang="en-GB" sz="1100" dirty="0"/>
                        <a:t>NR (23.8, NE</a:t>
                      </a:r>
                    </a:p>
                    <a:p>
                      <a:pPr algn="ctr"/>
                      <a:r>
                        <a:rPr lang="en-GB" sz="1100" dirty="0"/>
                        <a:t>NR (40.5, NE)</a:t>
                      </a:r>
                    </a:p>
                  </a:txBody>
                  <a:tcPr marL="45720" marR="45720" anchor="ctr"/>
                </a:tc>
                <a:tc>
                  <a:txBody>
                    <a:bodyPr/>
                    <a:lstStyle/>
                    <a:p>
                      <a:pPr algn="ctr"/>
                      <a:r>
                        <a:rPr lang="en-GB" sz="1100" dirty="0"/>
                        <a:t>25.1 (12.6, NE)</a:t>
                      </a:r>
                    </a:p>
                    <a:p>
                      <a:pPr algn="ctr"/>
                      <a:r>
                        <a:rPr lang="en-GB" sz="1100" dirty="0"/>
                        <a:t>NR (37.7, NE)</a:t>
                      </a:r>
                    </a:p>
                  </a:txBody>
                  <a:tcPr marL="45720" marR="45720" anchor="ctr"/>
                </a:tc>
                <a:tc>
                  <a:txBody>
                    <a:bodyPr/>
                    <a:lstStyle/>
                    <a:p>
                      <a:pPr algn="ctr"/>
                      <a:endParaRPr lang="en-GB" sz="1100" dirty="0"/>
                    </a:p>
                  </a:txBody>
                  <a:tcPr marL="45720" marR="45720" anchor="ctr"/>
                </a:tc>
                <a:tc>
                  <a:txBody>
                    <a:bodyPr/>
                    <a:lstStyle/>
                    <a:p>
                      <a:pPr algn="r"/>
                      <a:r>
                        <a:rPr lang="en-GB" sz="1100" dirty="0"/>
                        <a:t>0.54 (0.29, 1.03)</a:t>
                      </a:r>
                    </a:p>
                    <a:p>
                      <a:pPr algn="r"/>
                      <a:r>
                        <a:rPr lang="en-GB" sz="1100" dirty="0"/>
                        <a:t>0.66 (0.47, 0.94)</a:t>
                      </a:r>
                    </a:p>
                  </a:txBody>
                  <a:tcPr marL="45720" marR="45720"/>
                </a:tc>
                <a:extLst>
                  <a:ext uri="{0D108BD9-81ED-4DB2-BD59-A6C34878D82A}">
                    <a16:rowId xmlns:a16="http://schemas.microsoft.com/office/drawing/2014/main" val="602810758"/>
                  </a:ext>
                </a:extLst>
              </a:tr>
            </a:tbl>
          </a:graphicData>
        </a:graphic>
      </p:graphicFrame>
      <p:sp>
        <p:nvSpPr>
          <p:cNvPr id="2" name="Title 1">
            <a:extLst>
              <a:ext uri="{FF2B5EF4-FFF2-40B4-BE49-F238E27FC236}">
                <a16:creationId xmlns:a16="http://schemas.microsoft.com/office/drawing/2014/main" id="{6D412383-5FFB-5650-6B35-667AB76BECF3}"/>
              </a:ext>
            </a:extLst>
          </p:cNvPr>
          <p:cNvSpPr>
            <a:spLocks noGrp="1"/>
          </p:cNvSpPr>
          <p:nvPr>
            <p:ph type="title"/>
          </p:nvPr>
        </p:nvSpPr>
        <p:spPr>
          <a:xfrm>
            <a:off x="612000" y="169992"/>
            <a:ext cx="10661741" cy="831600"/>
          </a:xfrm>
        </p:spPr>
        <p:txBody>
          <a:bodyPr/>
          <a:lstStyle/>
          <a:p>
            <a:r>
              <a:rPr lang="en-GB" sz="2600" dirty="0"/>
              <a:t>DESTINY-Breast03 (Phase 3): Updated OS (secondary endpoint) </a:t>
            </a:r>
            <a:br>
              <a:rPr lang="en-GB" sz="2600" dirty="0"/>
            </a:br>
            <a:r>
              <a:rPr lang="en-GB" sz="2600" dirty="0"/>
              <a:t>with T-</a:t>
            </a:r>
            <a:r>
              <a:rPr lang="en-GB" sz="2600" dirty="0" err="1"/>
              <a:t>DXd</a:t>
            </a:r>
            <a:r>
              <a:rPr lang="en-GB" sz="2600" dirty="0"/>
              <a:t> vs T-DM1 for patients with HER2+ metastatic BC</a:t>
            </a:r>
          </a:p>
        </p:txBody>
      </p:sp>
      <p:sp>
        <p:nvSpPr>
          <p:cNvPr id="4" name="Text Placeholder 3">
            <a:extLst>
              <a:ext uri="{FF2B5EF4-FFF2-40B4-BE49-F238E27FC236}">
                <a16:creationId xmlns:a16="http://schemas.microsoft.com/office/drawing/2014/main" id="{FA70DAC5-41D3-5F30-0A70-03789C1F269B}"/>
              </a:ext>
            </a:extLst>
          </p:cNvPr>
          <p:cNvSpPr>
            <a:spLocks noGrp="1"/>
          </p:cNvSpPr>
          <p:nvPr>
            <p:ph type="body" sz="quarter" idx="10"/>
          </p:nvPr>
        </p:nvSpPr>
        <p:spPr>
          <a:xfrm>
            <a:off x="616904" y="6217288"/>
            <a:ext cx="3388939" cy="416589"/>
          </a:xfrm>
        </p:spPr>
        <p:txBody>
          <a:bodyPr/>
          <a:lstStyle/>
          <a:p>
            <a:r>
              <a:rPr lang="en-GB" dirty="0"/>
              <a:t>T-</a:t>
            </a:r>
            <a:r>
              <a:rPr lang="en-GB" dirty="0" err="1"/>
              <a:t>DXd</a:t>
            </a:r>
            <a:r>
              <a:rPr lang="en-GB" dirty="0"/>
              <a:t>, trastuzumab </a:t>
            </a:r>
            <a:r>
              <a:rPr lang="en-GB" dirty="0" err="1"/>
              <a:t>deruxtecan</a:t>
            </a:r>
            <a:r>
              <a:rPr lang="en-GB" dirty="0"/>
              <a:t>; T-DM1, ado-trastuzumab emtansine.</a:t>
            </a:r>
            <a:br>
              <a:rPr lang="en-GB" dirty="0"/>
            </a:br>
            <a:r>
              <a:rPr lang="en-GB" dirty="0" err="1"/>
              <a:t>Hurvitz</a:t>
            </a:r>
            <a:r>
              <a:rPr lang="en-GB" dirty="0"/>
              <a:t> SA, et al. SABCS 2022. Abstract GS2-02</a:t>
            </a:r>
          </a:p>
        </p:txBody>
      </p:sp>
      <p:grpSp>
        <p:nvGrpSpPr>
          <p:cNvPr id="15" name="Group 14">
            <a:extLst>
              <a:ext uri="{FF2B5EF4-FFF2-40B4-BE49-F238E27FC236}">
                <a16:creationId xmlns:a16="http://schemas.microsoft.com/office/drawing/2014/main" id="{620A47A6-2CF1-2DA6-A149-1302AF07B928}"/>
              </a:ext>
            </a:extLst>
          </p:cNvPr>
          <p:cNvGrpSpPr/>
          <p:nvPr/>
        </p:nvGrpSpPr>
        <p:grpSpPr>
          <a:xfrm>
            <a:off x="346905" y="3887376"/>
            <a:ext cx="3906211" cy="1659264"/>
            <a:chOff x="7420709" y="1874926"/>
            <a:chExt cx="5758712" cy="1178862"/>
          </a:xfrm>
        </p:grpSpPr>
        <p:sp>
          <p:nvSpPr>
            <p:cNvPr id="16" name="Rectangle 15">
              <a:extLst>
                <a:ext uri="{FF2B5EF4-FFF2-40B4-BE49-F238E27FC236}">
                  <a16:creationId xmlns:a16="http://schemas.microsoft.com/office/drawing/2014/main" id="{A9D639D5-8F81-6A57-03A5-D18EC3C7316F}"/>
                </a:ext>
              </a:extLst>
            </p:cNvPr>
            <p:cNvSpPr/>
            <p:nvPr/>
          </p:nvSpPr>
          <p:spPr>
            <a:xfrm>
              <a:off x="7614144" y="1882926"/>
              <a:ext cx="5565277" cy="117086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eaLnBrk="1" fontAlgn="auto" hangingPunct="1">
                <a:spcBef>
                  <a:spcPts val="0"/>
                </a:spcBef>
                <a:spcAft>
                  <a:spcPts val="0"/>
                </a:spcAft>
                <a:defRPr/>
              </a:pPr>
              <a:r>
                <a:rPr lang="en-GB" sz="1400" dirty="0">
                  <a:solidFill>
                    <a:srgbClr val="53335C"/>
                  </a:solidFill>
                  <a:latin typeface="Calibri" panose="020F0502020204030204"/>
                </a:rPr>
                <a:t>Median study follow-up:</a:t>
              </a:r>
            </a:p>
            <a:p>
              <a:pPr marL="285744" indent="-285744" defTabSz="914377" eaLnBrk="1" fontAlgn="auto" hangingPunct="1">
                <a:spcBef>
                  <a:spcPts val="0"/>
                </a:spcBef>
                <a:spcAft>
                  <a:spcPts val="0"/>
                </a:spcAft>
                <a:buFont typeface="Arial" panose="020B0604020202020204" pitchFamily="34" charset="0"/>
                <a:buChar char="•"/>
                <a:defRPr/>
              </a:pPr>
              <a:r>
                <a:rPr lang="en-GB" sz="1400" dirty="0">
                  <a:solidFill>
                    <a:srgbClr val="53335C"/>
                  </a:solidFill>
                  <a:latin typeface="Calibri" panose="020F0502020204030204"/>
                </a:rPr>
                <a:t>T-</a:t>
              </a:r>
              <a:r>
                <a:rPr lang="en-GB" sz="1400" dirty="0" err="1">
                  <a:solidFill>
                    <a:srgbClr val="53335C"/>
                  </a:solidFill>
                  <a:latin typeface="Calibri" panose="020F0502020204030204"/>
                </a:rPr>
                <a:t>DXd</a:t>
              </a:r>
              <a:r>
                <a:rPr lang="en-GB" sz="1400" dirty="0">
                  <a:solidFill>
                    <a:srgbClr val="53335C"/>
                  </a:solidFill>
                  <a:latin typeface="Calibri" panose="020F0502020204030204"/>
                </a:rPr>
                <a:t>: 28.4 months (range, 0.1</a:t>
              </a:r>
              <a:r>
                <a:rPr lang="en-GB" sz="1400" dirty="0">
                  <a:solidFill>
                    <a:srgbClr val="53335C"/>
                  </a:solidFill>
                  <a:latin typeface="Calibri" panose="020F0502020204030204"/>
                  <a:cs typeface="Arial" panose="020B0604020202020204" pitchFamily="34" charset="0"/>
                </a:rPr>
                <a:t>–</a:t>
              </a:r>
              <a:r>
                <a:rPr lang="en-GB" sz="1400" dirty="0">
                  <a:solidFill>
                    <a:srgbClr val="53335C"/>
                  </a:solidFill>
                  <a:latin typeface="Calibri" panose="020F0502020204030204"/>
                </a:rPr>
                <a:t>46.9)</a:t>
              </a:r>
            </a:p>
            <a:p>
              <a:pPr marL="285744" indent="-285744" defTabSz="914377" eaLnBrk="1" fontAlgn="auto" hangingPunct="1">
                <a:spcBef>
                  <a:spcPts val="0"/>
                </a:spcBef>
                <a:spcAft>
                  <a:spcPts val="0"/>
                </a:spcAft>
                <a:buFont typeface="Arial" panose="020B0604020202020204" pitchFamily="34" charset="0"/>
                <a:buChar char="•"/>
                <a:defRPr/>
              </a:pPr>
              <a:r>
                <a:rPr lang="en-GB" sz="1400" dirty="0">
                  <a:solidFill>
                    <a:srgbClr val="53335C"/>
                  </a:solidFill>
                  <a:latin typeface="Calibri" panose="020F0502020204030204"/>
                </a:rPr>
                <a:t>T-DM1: 26.5 months( range, 0.0</a:t>
              </a:r>
              <a:r>
                <a:rPr lang="en-GB" sz="1400" dirty="0">
                  <a:solidFill>
                    <a:srgbClr val="53335C"/>
                  </a:solidFill>
                  <a:latin typeface="Calibri" panose="020F0502020204030204"/>
                  <a:cs typeface="Arial" panose="020B0604020202020204" pitchFamily="34" charset="0"/>
                </a:rPr>
                <a:t>–</a:t>
              </a:r>
              <a:r>
                <a:rPr lang="en-GB" sz="1400" dirty="0">
                  <a:solidFill>
                    <a:srgbClr val="53335C"/>
                  </a:solidFill>
                  <a:latin typeface="Calibri" panose="020F0502020204030204"/>
                </a:rPr>
                <a:t>45.0)</a:t>
              </a:r>
            </a:p>
            <a:p>
              <a:pPr defTabSz="914377" eaLnBrk="1" fontAlgn="auto" hangingPunct="1">
                <a:spcBef>
                  <a:spcPts val="600"/>
                </a:spcBef>
                <a:spcAft>
                  <a:spcPts val="0"/>
                </a:spcAft>
                <a:defRPr/>
              </a:pPr>
              <a:r>
                <a:rPr lang="en-GB" sz="1400" dirty="0">
                  <a:solidFill>
                    <a:srgbClr val="53335C"/>
                  </a:solidFill>
                  <a:latin typeface="Calibri" panose="020F0502020204030204"/>
                </a:rPr>
                <a:t>Prespecified OS interim analysis was planned with 153 events</a:t>
              </a:r>
            </a:p>
            <a:p>
              <a:pPr marL="285744" indent="-285744" defTabSz="914377" eaLnBrk="1" fontAlgn="auto" hangingPunct="1">
                <a:spcBef>
                  <a:spcPts val="0"/>
                </a:spcBef>
                <a:spcAft>
                  <a:spcPts val="0"/>
                </a:spcAft>
                <a:buFont typeface="Arial" panose="020B0604020202020204" pitchFamily="34" charset="0"/>
                <a:buChar char="•"/>
                <a:defRPr/>
              </a:pPr>
              <a:r>
                <a:rPr lang="en-GB" sz="1400" dirty="0">
                  <a:solidFill>
                    <a:srgbClr val="53335C"/>
                  </a:solidFill>
                  <a:latin typeface="Calibri" panose="020F0502020204030204"/>
                </a:rPr>
                <a:t>At data </a:t>
              </a:r>
              <a:r>
                <a:rPr lang="en-GB" sz="1400" dirty="0" err="1">
                  <a:solidFill>
                    <a:srgbClr val="53335C"/>
                  </a:solidFill>
                  <a:latin typeface="Calibri" panose="020F0502020204030204"/>
                </a:rPr>
                <a:t>cutoff</a:t>
              </a:r>
              <a:r>
                <a:rPr lang="en-GB" sz="1400" dirty="0">
                  <a:solidFill>
                    <a:srgbClr val="53335C"/>
                  </a:solidFill>
                  <a:latin typeface="Calibri" panose="020F0502020204030204"/>
                </a:rPr>
                <a:t> (July 2022), 169 OS events had occurred </a:t>
              </a:r>
            </a:p>
          </p:txBody>
        </p:sp>
        <p:sp>
          <p:nvSpPr>
            <p:cNvPr id="17" name="Rectangle 16">
              <a:extLst>
                <a:ext uri="{FF2B5EF4-FFF2-40B4-BE49-F238E27FC236}">
                  <a16:creationId xmlns:a16="http://schemas.microsoft.com/office/drawing/2014/main" id="{CE38F696-3DE2-3D0E-190A-8EA3C8BDC366}"/>
                </a:ext>
              </a:extLst>
            </p:cNvPr>
            <p:cNvSpPr/>
            <p:nvPr/>
          </p:nvSpPr>
          <p:spPr>
            <a:xfrm>
              <a:off x="7420709" y="1874926"/>
              <a:ext cx="193436" cy="117886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1" fontAlgn="auto" hangingPunct="1">
                <a:spcBef>
                  <a:spcPts val="0"/>
                </a:spcBef>
                <a:spcAft>
                  <a:spcPts val="0"/>
                </a:spcAft>
                <a:defRPr/>
              </a:pPr>
              <a:endParaRPr lang="en-GB" sz="1400">
                <a:solidFill>
                  <a:srgbClr val="FFFFFF"/>
                </a:solidFill>
                <a:latin typeface="Calibri" panose="020F0502020204030204"/>
              </a:endParaRPr>
            </a:p>
          </p:txBody>
        </p:sp>
      </p:grpSp>
      <p:cxnSp>
        <p:nvCxnSpPr>
          <p:cNvPr id="18" name="Straight Connector 17">
            <a:extLst>
              <a:ext uri="{FF2B5EF4-FFF2-40B4-BE49-F238E27FC236}">
                <a16:creationId xmlns:a16="http://schemas.microsoft.com/office/drawing/2014/main" id="{03829D70-41D5-BC53-BEBF-68924323F905}"/>
              </a:ext>
            </a:extLst>
          </p:cNvPr>
          <p:cNvCxnSpPr>
            <a:cxnSpLocks/>
          </p:cNvCxnSpPr>
          <p:nvPr/>
        </p:nvCxnSpPr>
        <p:spPr>
          <a:xfrm>
            <a:off x="10339388" y="3705225"/>
            <a:ext cx="0" cy="2696728"/>
          </a:xfrm>
          <a:prstGeom prst="line">
            <a:avLst/>
          </a:prstGeom>
          <a:ln w="12700">
            <a:solidFill>
              <a:schemeClr val="tx1"/>
            </a:solidFill>
            <a:prstDash val="sysDash"/>
            <a:tailEnd type="non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9475C23C-C988-D29E-5BE8-6C9CEB83F2E6}"/>
              </a:ext>
            </a:extLst>
          </p:cNvPr>
          <p:cNvSpPr/>
          <p:nvPr/>
        </p:nvSpPr>
        <p:spPr>
          <a:xfrm>
            <a:off x="10148890" y="4044739"/>
            <a:ext cx="45719" cy="748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1" fontAlgn="auto" hangingPunct="1">
              <a:spcBef>
                <a:spcPts val="0"/>
              </a:spcBef>
              <a:spcAft>
                <a:spcPts val="0"/>
              </a:spcAft>
              <a:defRPr/>
            </a:pPr>
            <a:endParaRPr lang="en-GB">
              <a:solidFill>
                <a:srgbClr val="FFFFFF"/>
              </a:solidFill>
              <a:latin typeface="Calibri" panose="020F0502020204030204"/>
            </a:endParaRPr>
          </a:p>
        </p:txBody>
      </p:sp>
      <p:sp>
        <p:nvSpPr>
          <p:cNvPr id="20" name="Rectangle 19">
            <a:extLst>
              <a:ext uri="{FF2B5EF4-FFF2-40B4-BE49-F238E27FC236}">
                <a16:creationId xmlns:a16="http://schemas.microsoft.com/office/drawing/2014/main" id="{500322D2-FAC8-DD94-479E-55C479912DE6}"/>
              </a:ext>
            </a:extLst>
          </p:cNvPr>
          <p:cNvSpPr/>
          <p:nvPr/>
        </p:nvSpPr>
        <p:spPr>
          <a:xfrm>
            <a:off x="10246162" y="4326339"/>
            <a:ext cx="45719" cy="748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1" fontAlgn="auto" hangingPunct="1">
              <a:spcBef>
                <a:spcPts val="0"/>
              </a:spcBef>
              <a:spcAft>
                <a:spcPts val="0"/>
              </a:spcAft>
              <a:defRPr/>
            </a:pPr>
            <a:endParaRPr lang="en-GB">
              <a:solidFill>
                <a:srgbClr val="FFFFFF"/>
              </a:solidFill>
              <a:latin typeface="Calibri" panose="020F0502020204030204"/>
            </a:endParaRPr>
          </a:p>
        </p:txBody>
      </p:sp>
      <p:sp>
        <p:nvSpPr>
          <p:cNvPr id="24" name="Rectangle 23">
            <a:extLst>
              <a:ext uri="{FF2B5EF4-FFF2-40B4-BE49-F238E27FC236}">
                <a16:creationId xmlns:a16="http://schemas.microsoft.com/office/drawing/2014/main" id="{B570CAC6-994A-7B7E-2702-9641360147AB}"/>
              </a:ext>
            </a:extLst>
          </p:cNvPr>
          <p:cNvSpPr/>
          <p:nvPr/>
        </p:nvSpPr>
        <p:spPr>
          <a:xfrm>
            <a:off x="10188894" y="5185394"/>
            <a:ext cx="45719" cy="748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1" fontAlgn="auto" hangingPunct="1">
              <a:spcBef>
                <a:spcPts val="0"/>
              </a:spcBef>
              <a:spcAft>
                <a:spcPts val="0"/>
              </a:spcAft>
              <a:defRPr/>
            </a:pPr>
            <a:endParaRPr lang="en-GB">
              <a:solidFill>
                <a:srgbClr val="FFFFFF"/>
              </a:solidFill>
              <a:latin typeface="Calibri" panose="020F0502020204030204"/>
            </a:endParaRPr>
          </a:p>
        </p:txBody>
      </p:sp>
      <p:sp>
        <p:nvSpPr>
          <p:cNvPr id="28" name="Rectangle 27">
            <a:extLst>
              <a:ext uri="{FF2B5EF4-FFF2-40B4-BE49-F238E27FC236}">
                <a16:creationId xmlns:a16="http://schemas.microsoft.com/office/drawing/2014/main" id="{55EC36AE-4E88-3AC3-B86A-5CBE86392891}"/>
              </a:ext>
            </a:extLst>
          </p:cNvPr>
          <p:cNvSpPr/>
          <p:nvPr/>
        </p:nvSpPr>
        <p:spPr>
          <a:xfrm>
            <a:off x="10061554" y="6073744"/>
            <a:ext cx="45719" cy="748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1" fontAlgn="auto" hangingPunct="1">
              <a:spcBef>
                <a:spcPts val="0"/>
              </a:spcBef>
              <a:spcAft>
                <a:spcPts val="0"/>
              </a:spcAft>
              <a:defRPr/>
            </a:pPr>
            <a:endParaRPr lang="en-GB">
              <a:solidFill>
                <a:srgbClr val="FFFFFF"/>
              </a:solidFill>
              <a:latin typeface="Calibri" panose="020F0502020204030204"/>
            </a:endParaRPr>
          </a:p>
        </p:txBody>
      </p:sp>
      <p:sp>
        <p:nvSpPr>
          <p:cNvPr id="29" name="Rectangle 28">
            <a:extLst>
              <a:ext uri="{FF2B5EF4-FFF2-40B4-BE49-F238E27FC236}">
                <a16:creationId xmlns:a16="http://schemas.microsoft.com/office/drawing/2014/main" id="{F8EB5845-9792-4583-A56A-CCD5D9E7CF4E}"/>
              </a:ext>
            </a:extLst>
          </p:cNvPr>
          <p:cNvSpPr/>
          <p:nvPr/>
        </p:nvSpPr>
        <p:spPr>
          <a:xfrm>
            <a:off x="10170798" y="6182002"/>
            <a:ext cx="45719" cy="748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1" fontAlgn="auto" hangingPunct="1">
              <a:spcBef>
                <a:spcPts val="0"/>
              </a:spcBef>
              <a:spcAft>
                <a:spcPts val="0"/>
              </a:spcAft>
              <a:defRPr/>
            </a:pPr>
            <a:endParaRPr lang="en-GB">
              <a:solidFill>
                <a:srgbClr val="FFFFFF"/>
              </a:solidFill>
              <a:latin typeface="Calibri" panose="020F0502020204030204"/>
            </a:endParaRPr>
          </a:p>
        </p:txBody>
      </p:sp>
      <p:cxnSp>
        <p:nvCxnSpPr>
          <p:cNvPr id="51" name="Straight Connector 50">
            <a:extLst>
              <a:ext uri="{FF2B5EF4-FFF2-40B4-BE49-F238E27FC236}">
                <a16:creationId xmlns:a16="http://schemas.microsoft.com/office/drawing/2014/main" id="{819600FD-7351-57D3-9559-FA49FF5DCFB3}"/>
              </a:ext>
            </a:extLst>
          </p:cNvPr>
          <p:cNvCxnSpPr/>
          <p:nvPr/>
        </p:nvCxnSpPr>
        <p:spPr>
          <a:xfrm>
            <a:off x="9767889" y="6087347"/>
            <a:ext cx="638855" cy="0"/>
          </a:xfrm>
          <a:prstGeom prst="line">
            <a:avLst/>
          </a:prstGeom>
          <a:ln w="12700">
            <a:solidFill>
              <a:schemeClr val="accent4"/>
            </a:solidFill>
            <a:tailEnd type="none"/>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7F8F85D-3781-754B-AF2C-061EA2F1D1A1}"/>
              </a:ext>
            </a:extLst>
          </p:cNvPr>
          <p:cNvCxnSpPr/>
          <p:nvPr/>
        </p:nvCxnSpPr>
        <p:spPr>
          <a:xfrm>
            <a:off x="10025183" y="6219419"/>
            <a:ext cx="328495" cy="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87ED0318-AD28-388F-A8D7-6B8974FFE76F}"/>
              </a:ext>
            </a:extLst>
          </p:cNvPr>
          <p:cNvCxnSpPr>
            <a:cxnSpLocks/>
          </p:cNvCxnSpPr>
          <p:nvPr/>
        </p:nvCxnSpPr>
        <p:spPr>
          <a:xfrm>
            <a:off x="9239250" y="6381747"/>
            <a:ext cx="1504951" cy="0"/>
          </a:xfrm>
          <a:prstGeom prst="line">
            <a:avLst/>
          </a:prstGeom>
          <a:ln>
            <a:tailEnd type="none"/>
          </a:ln>
        </p:spPr>
        <p:style>
          <a:lnRef idx="1">
            <a:schemeClr val="dk1"/>
          </a:lnRef>
          <a:fillRef idx="0">
            <a:schemeClr val="dk1"/>
          </a:fillRef>
          <a:effectRef idx="0">
            <a:schemeClr val="dk1"/>
          </a:effectRef>
          <a:fontRef idx="minor">
            <a:schemeClr val="tx1"/>
          </a:fontRef>
        </p:style>
      </p:cxnSp>
      <p:cxnSp>
        <p:nvCxnSpPr>
          <p:cNvPr id="57" name="Straight Connector 56">
            <a:extLst>
              <a:ext uri="{FF2B5EF4-FFF2-40B4-BE49-F238E27FC236}">
                <a16:creationId xmlns:a16="http://schemas.microsoft.com/office/drawing/2014/main" id="{AB95FBE3-FF81-0CE7-D14D-B24DF6B3546D}"/>
              </a:ext>
            </a:extLst>
          </p:cNvPr>
          <p:cNvCxnSpPr>
            <a:cxnSpLocks/>
          </p:cNvCxnSpPr>
          <p:nvPr/>
        </p:nvCxnSpPr>
        <p:spPr>
          <a:xfrm>
            <a:off x="10337875" y="6386510"/>
            <a:ext cx="0" cy="45807"/>
          </a:xfrm>
          <a:prstGeom prst="line">
            <a:avLst/>
          </a:prstGeom>
          <a:ln>
            <a:tailEnd type="none"/>
          </a:ln>
        </p:spPr>
        <p:style>
          <a:lnRef idx="1">
            <a:schemeClr val="dk1"/>
          </a:lnRef>
          <a:fillRef idx="0">
            <a:schemeClr val="dk1"/>
          </a:fillRef>
          <a:effectRef idx="0">
            <a:schemeClr val="dk1"/>
          </a:effectRef>
          <a:fontRef idx="minor">
            <a:schemeClr val="tx1"/>
          </a:fontRef>
        </p:style>
      </p:cxnSp>
      <p:cxnSp>
        <p:nvCxnSpPr>
          <p:cNvPr id="58" name="Straight Connector 57">
            <a:extLst>
              <a:ext uri="{FF2B5EF4-FFF2-40B4-BE49-F238E27FC236}">
                <a16:creationId xmlns:a16="http://schemas.microsoft.com/office/drawing/2014/main" id="{75768B54-EB53-4A27-FF3A-CE1A46AE446A}"/>
              </a:ext>
            </a:extLst>
          </p:cNvPr>
          <p:cNvCxnSpPr/>
          <p:nvPr/>
        </p:nvCxnSpPr>
        <p:spPr>
          <a:xfrm>
            <a:off x="10739440" y="6381615"/>
            <a:ext cx="0" cy="45807"/>
          </a:xfrm>
          <a:prstGeom prst="line">
            <a:avLst/>
          </a:prstGeom>
          <a:ln>
            <a:tailEnd type="none"/>
          </a:ln>
        </p:spPr>
        <p:style>
          <a:lnRef idx="1">
            <a:schemeClr val="dk1"/>
          </a:lnRef>
          <a:fillRef idx="0">
            <a:schemeClr val="dk1"/>
          </a:fillRef>
          <a:effectRef idx="0">
            <a:schemeClr val="dk1"/>
          </a:effectRef>
          <a:fontRef idx="minor">
            <a:schemeClr val="tx1"/>
          </a:fontRef>
        </p:style>
      </p:cxnSp>
      <p:cxnSp>
        <p:nvCxnSpPr>
          <p:cNvPr id="59" name="Straight Connector 58">
            <a:extLst>
              <a:ext uri="{FF2B5EF4-FFF2-40B4-BE49-F238E27FC236}">
                <a16:creationId xmlns:a16="http://schemas.microsoft.com/office/drawing/2014/main" id="{3B2E4663-A9D7-2E28-1CE6-85B2F681659C}"/>
              </a:ext>
            </a:extLst>
          </p:cNvPr>
          <p:cNvCxnSpPr>
            <a:cxnSpLocks/>
          </p:cNvCxnSpPr>
          <p:nvPr/>
        </p:nvCxnSpPr>
        <p:spPr>
          <a:xfrm>
            <a:off x="9244013" y="6386510"/>
            <a:ext cx="0" cy="45807"/>
          </a:xfrm>
          <a:prstGeom prst="line">
            <a:avLst/>
          </a:prstGeom>
          <a:ln>
            <a:tailEnd type="none"/>
          </a:ln>
        </p:spPr>
        <p:style>
          <a:lnRef idx="1">
            <a:schemeClr val="dk1"/>
          </a:lnRef>
          <a:fillRef idx="0">
            <a:schemeClr val="dk1"/>
          </a:fillRef>
          <a:effectRef idx="0">
            <a:schemeClr val="dk1"/>
          </a:effectRef>
          <a:fontRef idx="minor">
            <a:schemeClr val="tx1"/>
          </a:fontRef>
        </p:style>
      </p:cxnSp>
      <p:grpSp>
        <p:nvGrpSpPr>
          <p:cNvPr id="112" name="Group 111">
            <a:extLst>
              <a:ext uri="{FF2B5EF4-FFF2-40B4-BE49-F238E27FC236}">
                <a16:creationId xmlns:a16="http://schemas.microsoft.com/office/drawing/2014/main" id="{BABAA905-2F17-2255-9662-A041D872FDA4}"/>
              </a:ext>
            </a:extLst>
          </p:cNvPr>
          <p:cNvGrpSpPr/>
          <p:nvPr/>
        </p:nvGrpSpPr>
        <p:grpSpPr>
          <a:xfrm>
            <a:off x="10006016" y="4035210"/>
            <a:ext cx="333373" cy="74839"/>
            <a:chOff x="10006015" y="4035210"/>
            <a:chExt cx="333373" cy="74838"/>
          </a:xfrm>
        </p:grpSpPr>
        <p:cxnSp>
          <p:nvCxnSpPr>
            <p:cNvPr id="31" name="Straight Connector 30">
              <a:extLst>
                <a:ext uri="{FF2B5EF4-FFF2-40B4-BE49-F238E27FC236}">
                  <a16:creationId xmlns:a16="http://schemas.microsoft.com/office/drawing/2014/main" id="{F6BE03FA-A7F3-4B3B-051A-49B32C47B13A}"/>
                </a:ext>
              </a:extLst>
            </p:cNvPr>
            <p:cNvCxnSpPr/>
            <p:nvPr/>
          </p:nvCxnSpPr>
          <p:spPr>
            <a:xfrm>
              <a:off x="10010893" y="4077392"/>
              <a:ext cx="328495" cy="0"/>
            </a:xfrm>
            <a:prstGeom prst="line">
              <a:avLst/>
            </a:prstGeom>
            <a:ln w="12700">
              <a:solidFill>
                <a:schemeClr val="accent4"/>
              </a:solidFill>
              <a:tailEnd type="none"/>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AF4E70AB-BA0A-E48F-79F8-5373B275EDCD}"/>
                </a:ext>
              </a:extLst>
            </p:cNvPr>
            <p:cNvCxnSpPr>
              <a:cxnSpLocks/>
            </p:cNvCxnSpPr>
            <p:nvPr/>
          </p:nvCxnSpPr>
          <p:spPr>
            <a:xfrm>
              <a:off x="10006015" y="4035211"/>
              <a:ext cx="0" cy="74837"/>
            </a:xfrm>
            <a:prstGeom prst="line">
              <a:avLst/>
            </a:prstGeom>
            <a:ln w="12700">
              <a:solidFill>
                <a:schemeClr val="accent4"/>
              </a:solidFill>
              <a:tailEnd type="none"/>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76742F7C-D85E-F3C8-9214-05CF5E8DE652}"/>
                </a:ext>
              </a:extLst>
            </p:cNvPr>
            <p:cNvCxnSpPr>
              <a:cxnSpLocks/>
            </p:cNvCxnSpPr>
            <p:nvPr/>
          </p:nvCxnSpPr>
          <p:spPr>
            <a:xfrm>
              <a:off x="10325106" y="4035210"/>
              <a:ext cx="0" cy="74837"/>
            </a:xfrm>
            <a:prstGeom prst="line">
              <a:avLst/>
            </a:prstGeom>
            <a:ln w="12700">
              <a:solidFill>
                <a:schemeClr val="accent4"/>
              </a:solidFill>
              <a:tailEnd type="none"/>
            </a:ln>
          </p:spPr>
          <p:style>
            <a:lnRef idx="1">
              <a:schemeClr val="accent1"/>
            </a:lnRef>
            <a:fillRef idx="0">
              <a:schemeClr val="accent1"/>
            </a:fillRef>
            <a:effectRef idx="0">
              <a:schemeClr val="accent1"/>
            </a:effectRef>
            <a:fontRef idx="minor">
              <a:schemeClr val="tx1"/>
            </a:fontRef>
          </p:style>
        </p:cxnSp>
      </p:grpSp>
      <p:grpSp>
        <p:nvGrpSpPr>
          <p:cNvPr id="111" name="Group 110">
            <a:extLst>
              <a:ext uri="{FF2B5EF4-FFF2-40B4-BE49-F238E27FC236}">
                <a16:creationId xmlns:a16="http://schemas.microsoft.com/office/drawing/2014/main" id="{4FD8BCFB-FA66-53AE-DB4E-9E73F78C267F}"/>
              </a:ext>
            </a:extLst>
          </p:cNvPr>
          <p:cNvGrpSpPr/>
          <p:nvPr/>
        </p:nvGrpSpPr>
        <p:grpSpPr>
          <a:xfrm>
            <a:off x="10053638" y="4316202"/>
            <a:ext cx="409583" cy="74839"/>
            <a:chOff x="10053637" y="4316202"/>
            <a:chExt cx="409582" cy="74838"/>
          </a:xfrm>
        </p:grpSpPr>
        <p:cxnSp>
          <p:nvCxnSpPr>
            <p:cNvPr id="32" name="Straight Connector 31">
              <a:extLst>
                <a:ext uri="{FF2B5EF4-FFF2-40B4-BE49-F238E27FC236}">
                  <a16:creationId xmlns:a16="http://schemas.microsoft.com/office/drawing/2014/main" id="{3B338046-B56F-D361-330B-A68164B433F3}"/>
                </a:ext>
              </a:extLst>
            </p:cNvPr>
            <p:cNvCxnSpPr>
              <a:cxnSpLocks/>
            </p:cNvCxnSpPr>
            <p:nvPr/>
          </p:nvCxnSpPr>
          <p:spPr>
            <a:xfrm>
              <a:off x="10061553" y="4358992"/>
              <a:ext cx="401660" cy="0"/>
            </a:xfrm>
            <a:prstGeom prst="line">
              <a:avLst/>
            </a:prstGeom>
            <a:ln w="12700">
              <a:solidFill>
                <a:schemeClr val="accent4"/>
              </a:solidFill>
              <a:tailEnd type="none"/>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A13A76FF-9C85-89FE-AF66-56F5AFD06090}"/>
                </a:ext>
              </a:extLst>
            </p:cNvPr>
            <p:cNvCxnSpPr>
              <a:cxnSpLocks/>
            </p:cNvCxnSpPr>
            <p:nvPr/>
          </p:nvCxnSpPr>
          <p:spPr>
            <a:xfrm>
              <a:off x="10053637" y="4316203"/>
              <a:ext cx="0" cy="74837"/>
            </a:xfrm>
            <a:prstGeom prst="line">
              <a:avLst/>
            </a:prstGeom>
            <a:ln w="12700">
              <a:solidFill>
                <a:schemeClr val="accent4"/>
              </a:solidFill>
              <a:tailEnd type="none"/>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53023ABF-FC35-DC98-ADD1-43A8E15F81D7}"/>
                </a:ext>
              </a:extLst>
            </p:cNvPr>
            <p:cNvCxnSpPr>
              <a:cxnSpLocks/>
            </p:cNvCxnSpPr>
            <p:nvPr/>
          </p:nvCxnSpPr>
          <p:spPr>
            <a:xfrm>
              <a:off x="10463219" y="4316202"/>
              <a:ext cx="0" cy="74837"/>
            </a:xfrm>
            <a:prstGeom prst="line">
              <a:avLst/>
            </a:prstGeom>
            <a:ln w="12700">
              <a:solidFill>
                <a:schemeClr val="accent4"/>
              </a:solidFill>
              <a:tailEnd type="none"/>
            </a:ln>
          </p:spPr>
          <p:style>
            <a:lnRef idx="1">
              <a:schemeClr val="accent1"/>
            </a:lnRef>
            <a:fillRef idx="0">
              <a:schemeClr val="accent1"/>
            </a:fillRef>
            <a:effectRef idx="0">
              <a:schemeClr val="accent1"/>
            </a:effectRef>
            <a:fontRef idx="minor">
              <a:schemeClr val="tx1"/>
            </a:fontRef>
          </p:style>
        </p:cxnSp>
      </p:grpSp>
      <p:grpSp>
        <p:nvGrpSpPr>
          <p:cNvPr id="110" name="Group 109">
            <a:extLst>
              <a:ext uri="{FF2B5EF4-FFF2-40B4-BE49-F238E27FC236}">
                <a16:creationId xmlns:a16="http://schemas.microsoft.com/office/drawing/2014/main" id="{096F1FB7-ACE2-DBC6-2BB1-EAE3704F056F}"/>
              </a:ext>
            </a:extLst>
          </p:cNvPr>
          <p:cNvGrpSpPr/>
          <p:nvPr/>
        </p:nvGrpSpPr>
        <p:grpSpPr>
          <a:xfrm>
            <a:off x="9863138" y="4488551"/>
            <a:ext cx="471489" cy="83472"/>
            <a:chOff x="9863137" y="4488551"/>
            <a:chExt cx="471489" cy="83472"/>
          </a:xfrm>
        </p:grpSpPr>
        <p:sp>
          <p:nvSpPr>
            <p:cNvPr id="21" name="Rectangle 20">
              <a:extLst>
                <a:ext uri="{FF2B5EF4-FFF2-40B4-BE49-F238E27FC236}">
                  <a16:creationId xmlns:a16="http://schemas.microsoft.com/office/drawing/2014/main" id="{D2EB7E02-F9F5-48D9-3AD8-1FFD2C0ADE0B}"/>
                </a:ext>
              </a:extLst>
            </p:cNvPr>
            <p:cNvSpPr/>
            <p:nvPr/>
          </p:nvSpPr>
          <p:spPr>
            <a:xfrm>
              <a:off x="10084412" y="4488551"/>
              <a:ext cx="45719" cy="748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1" fontAlgn="auto" hangingPunct="1">
                <a:spcBef>
                  <a:spcPts val="0"/>
                </a:spcBef>
                <a:spcAft>
                  <a:spcPts val="0"/>
                </a:spcAft>
                <a:defRPr/>
              </a:pPr>
              <a:endParaRPr lang="en-GB">
                <a:solidFill>
                  <a:srgbClr val="FFFFFF"/>
                </a:solidFill>
                <a:latin typeface="Calibri" panose="020F0502020204030204"/>
              </a:endParaRPr>
            </a:p>
          </p:txBody>
        </p:sp>
        <p:grpSp>
          <p:nvGrpSpPr>
            <p:cNvPr id="109" name="Group 108">
              <a:extLst>
                <a:ext uri="{FF2B5EF4-FFF2-40B4-BE49-F238E27FC236}">
                  <a16:creationId xmlns:a16="http://schemas.microsoft.com/office/drawing/2014/main" id="{3CA0E658-BB93-BE88-CC07-C239C5DD1739}"/>
                </a:ext>
              </a:extLst>
            </p:cNvPr>
            <p:cNvGrpSpPr/>
            <p:nvPr/>
          </p:nvGrpSpPr>
          <p:grpSpPr>
            <a:xfrm>
              <a:off x="9863137" y="4492421"/>
              <a:ext cx="471489" cy="79602"/>
              <a:chOff x="9863137" y="4244763"/>
              <a:chExt cx="471489" cy="79602"/>
            </a:xfrm>
          </p:grpSpPr>
          <p:cxnSp>
            <p:nvCxnSpPr>
              <p:cNvPr id="35" name="Straight Connector 34">
                <a:extLst>
                  <a:ext uri="{FF2B5EF4-FFF2-40B4-BE49-F238E27FC236}">
                    <a16:creationId xmlns:a16="http://schemas.microsoft.com/office/drawing/2014/main" id="{3868AC78-FCF5-C9FB-FDB5-0D71229F61D8}"/>
                  </a:ext>
                </a:extLst>
              </p:cNvPr>
              <p:cNvCxnSpPr/>
              <p:nvPr/>
            </p:nvCxnSpPr>
            <p:spPr>
              <a:xfrm>
                <a:off x="9863138" y="4283074"/>
                <a:ext cx="461061" cy="0"/>
              </a:xfrm>
              <a:prstGeom prst="line">
                <a:avLst/>
              </a:prstGeom>
              <a:ln w="12700">
                <a:solidFill>
                  <a:schemeClr val="accent4"/>
                </a:solidFill>
                <a:tailEnd type="none"/>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07CEAC5F-50AA-06D5-3E46-A0B082FB2D3C}"/>
                  </a:ext>
                </a:extLst>
              </p:cNvPr>
              <p:cNvCxnSpPr>
                <a:cxnSpLocks/>
              </p:cNvCxnSpPr>
              <p:nvPr/>
            </p:nvCxnSpPr>
            <p:spPr>
              <a:xfrm>
                <a:off x="10334626" y="4249528"/>
                <a:ext cx="0" cy="74837"/>
              </a:xfrm>
              <a:prstGeom prst="line">
                <a:avLst/>
              </a:prstGeom>
              <a:ln w="12700">
                <a:solidFill>
                  <a:schemeClr val="accent4"/>
                </a:solidFill>
                <a:tailEnd type="none"/>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DEC7E05E-0667-6744-8A74-39E80B2688F0}"/>
                  </a:ext>
                </a:extLst>
              </p:cNvPr>
              <p:cNvCxnSpPr>
                <a:cxnSpLocks/>
              </p:cNvCxnSpPr>
              <p:nvPr/>
            </p:nvCxnSpPr>
            <p:spPr>
              <a:xfrm>
                <a:off x="9863137" y="4244763"/>
                <a:ext cx="0" cy="74837"/>
              </a:xfrm>
              <a:prstGeom prst="line">
                <a:avLst/>
              </a:prstGeom>
              <a:ln w="12700">
                <a:solidFill>
                  <a:schemeClr val="accent4"/>
                </a:solidFill>
                <a:tailEnd type="none"/>
              </a:ln>
            </p:spPr>
            <p:style>
              <a:lnRef idx="1">
                <a:schemeClr val="accent1"/>
              </a:lnRef>
              <a:fillRef idx="0">
                <a:schemeClr val="accent1"/>
              </a:fillRef>
              <a:effectRef idx="0">
                <a:schemeClr val="accent1"/>
              </a:effectRef>
              <a:fontRef idx="minor">
                <a:schemeClr val="tx1"/>
              </a:fontRef>
            </p:style>
          </p:cxnSp>
        </p:grpSp>
      </p:grpSp>
      <p:grpSp>
        <p:nvGrpSpPr>
          <p:cNvPr id="107" name="Group 106">
            <a:extLst>
              <a:ext uri="{FF2B5EF4-FFF2-40B4-BE49-F238E27FC236}">
                <a16:creationId xmlns:a16="http://schemas.microsoft.com/office/drawing/2014/main" id="{D5D555C4-6F8A-BD2C-8601-441E0201700C}"/>
              </a:ext>
            </a:extLst>
          </p:cNvPr>
          <p:cNvGrpSpPr/>
          <p:nvPr/>
        </p:nvGrpSpPr>
        <p:grpSpPr>
          <a:xfrm>
            <a:off x="10010772" y="4735312"/>
            <a:ext cx="404832" cy="74837"/>
            <a:chOff x="10010772" y="4487654"/>
            <a:chExt cx="404832" cy="74837"/>
          </a:xfrm>
        </p:grpSpPr>
        <p:cxnSp>
          <p:nvCxnSpPr>
            <p:cNvPr id="37" name="Straight Connector 36">
              <a:extLst>
                <a:ext uri="{FF2B5EF4-FFF2-40B4-BE49-F238E27FC236}">
                  <a16:creationId xmlns:a16="http://schemas.microsoft.com/office/drawing/2014/main" id="{34D52DF6-9935-B626-AD40-83E87F666FA2}"/>
                </a:ext>
              </a:extLst>
            </p:cNvPr>
            <p:cNvCxnSpPr/>
            <p:nvPr/>
          </p:nvCxnSpPr>
          <p:spPr>
            <a:xfrm>
              <a:off x="10010893" y="4531339"/>
              <a:ext cx="395849" cy="0"/>
            </a:xfrm>
            <a:prstGeom prst="line">
              <a:avLst/>
            </a:prstGeom>
            <a:ln w="12700">
              <a:solidFill>
                <a:schemeClr val="accent4"/>
              </a:solidFill>
              <a:tailEnd type="none"/>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9611E906-45E4-4632-F81B-B44E11A6C6C0}"/>
                </a:ext>
              </a:extLst>
            </p:cNvPr>
            <p:cNvCxnSpPr>
              <a:cxnSpLocks/>
            </p:cNvCxnSpPr>
            <p:nvPr/>
          </p:nvCxnSpPr>
          <p:spPr>
            <a:xfrm>
              <a:off x="10415604" y="4487654"/>
              <a:ext cx="0" cy="74837"/>
            </a:xfrm>
            <a:prstGeom prst="line">
              <a:avLst/>
            </a:prstGeom>
            <a:ln w="12700">
              <a:solidFill>
                <a:schemeClr val="accent4"/>
              </a:solidFill>
              <a:tailEnd type="none"/>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C33C0BD-7E85-00FD-5D79-32219263800C}"/>
                </a:ext>
              </a:extLst>
            </p:cNvPr>
            <p:cNvCxnSpPr>
              <a:cxnSpLocks/>
            </p:cNvCxnSpPr>
            <p:nvPr/>
          </p:nvCxnSpPr>
          <p:spPr>
            <a:xfrm>
              <a:off x="10010772" y="4487654"/>
              <a:ext cx="0" cy="74837"/>
            </a:xfrm>
            <a:prstGeom prst="line">
              <a:avLst/>
            </a:prstGeom>
            <a:ln w="12700">
              <a:solidFill>
                <a:schemeClr val="accent4"/>
              </a:solidFill>
              <a:tailEnd type="none"/>
            </a:ln>
          </p:spPr>
          <p:style>
            <a:lnRef idx="1">
              <a:schemeClr val="accent1"/>
            </a:lnRef>
            <a:fillRef idx="0">
              <a:schemeClr val="accent1"/>
            </a:fillRef>
            <a:effectRef idx="0">
              <a:schemeClr val="accent1"/>
            </a:effectRef>
            <a:fontRef idx="minor">
              <a:schemeClr val="tx1"/>
            </a:fontRef>
          </p:style>
        </p:cxnSp>
      </p:grpSp>
      <p:grpSp>
        <p:nvGrpSpPr>
          <p:cNvPr id="108" name="Group 107">
            <a:extLst>
              <a:ext uri="{FF2B5EF4-FFF2-40B4-BE49-F238E27FC236}">
                <a16:creationId xmlns:a16="http://schemas.microsoft.com/office/drawing/2014/main" id="{09615D77-3289-F00C-A763-35E740F0C492}"/>
              </a:ext>
            </a:extLst>
          </p:cNvPr>
          <p:cNvGrpSpPr/>
          <p:nvPr/>
        </p:nvGrpSpPr>
        <p:grpSpPr>
          <a:xfrm>
            <a:off x="9901228" y="4741576"/>
            <a:ext cx="447693" cy="254451"/>
            <a:chOff x="9901227" y="4741576"/>
            <a:chExt cx="447693" cy="254450"/>
          </a:xfrm>
        </p:grpSpPr>
        <p:sp>
          <p:nvSpPr>
            <p:cNvPr id="22" name="Rectangle 21">
              <a:extLst>
                <a:ext uri="{FF2B5EF4-FFF2-40B4-BE49-F238E27FC236}">
                  <a16:creationId xmlns:a16="http://schemas.microsoft.com/office/drawing/2014/main" id="{47AD849A-83E5-BB76-A567-E0698A538671}"/>
                </a:ext>
              </a:extLst>
            </p:cNvPr>
            <p:cNvSpPr/>
            <p:nvPr/>
          </p:nvSpPr>
          <p:spPr>
            <a:xfrm>
              <a:off x="10198419" y="4741576"/>
              <a:ext cx="45719" cy="748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1" fontAlgn="auto" hangingPunct="1">
                <a:spcBef>
                  <a:spcPts val="0"/>
                </a:spcBef>
                <a:spcAft>
                  <a:spcPts val="0"/>
                </a:spcAft>
                <a:defRPr/>
              </a:pPr>
              <a:endParaRPr lang="en-GB">
                <a:solidFill>
                  <a:srgbClr val="FFFFFF"/>
                </a:solidFill>
                <a:latin typeface="Calibri" panose="020F0502020204030204"/>
              </a:endParaRPr>
            </a:p>
          </p:txBody>
        </p:sp>
        <p:grpSp>
          <p:nvGrpSpPr>
            <p:cNvPr id="106" name="Group 105">
              <a:extLst>
                <a:ext uri="{FF2B5EF4-FFF2-40B4-BE49-F238E27FC236}">
                  <a16:creationId xmlns:a16="http://schemas.microsoft.com/office/drawing/2014/main" id="{1E042C87-15F4-06CD-EBD1-5B7413EBCFC1}"/>
                </a:ext>
              </a:extLst>
            </p:cNvPr>
            <p:cNvGrpSpPr/>
            <p:nvPr/>
          </p:nvGrpSpPr>
          <p:grpSpPr>
            <a:xfrm>
              <a:off x="9901227" y="4916273"/>
              <a:ext cx="447693" cy="79753"/>
              <a:chOff x="9901227" y="4916273"/>
              <a:chExt cx="447693" cy="79753"/>
            </a:xfrm>
          </p:grpSpPr>
          <p:sp>
            <p:nvSpPr>
              <p:cNvPr id="23" name="Rectangle 22">
                <a:extLst>
                  <a:ext uri="{FF2B5EF4-FFF2-40B4-BE49-F238E27FC236}">
                    <a16:creationId xmlns:a16="http://schemas.microsoft.com/office/drawing/2014/main" id="{E217D951-4B49-78C7-453D-E5A1B05EDA96}"/>
                  </a:ext>
                </a:extLst>
              </p:cNvPr>
              <p:cNvSpPr/>
              <p:nvPr/>
            </p:nvSpPr>
            <p:spPr>
              <a:xfrm>
                <a:off x="10116523" y="4921189"/>
                <a:ext cx="45719" cy="748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1" fontAlgn="auto" hangingPunct="1">
                  <a:spcBef>
                    <a:spcPts val="0"/>
                  </a:spcBef>
                  <a:spcAft>
                    <a:spcPts val="0"/>
                  </a:spcAft>
                  <a:defRPr/>
                </a:pPr>
                <a:endParaRPr lang="en-GB">
                  <a:solidFill>
                    <a:srgbClr val="FFFFFF"/>
                  </a:solidFill>
                  <a:latin typeface="Calibri" panose="020F0502020204030204"/>
                </a:endParaRPr>
              </a:p>
            </p:txBody>
          </p:sp>
          <p:grpSp>
            <p:nvGrpSpPr>
              <p:cNvPr id="105" name="Group 104">
                <a:extLst>
                  <a:ext uri="{FF2B5EF4-FFF2-40B4-BE49-F238E27FC236}">
                    <a16:creationId xmlns:a16="http://schemas.microsoft.com/office/drawing/2014/main" id="{921A4289-09B1-9E37-BAAE-B3E81822D775}"/>
                  </a:ext>
                </a:extLst>
              </p:cNvPr>
              <p:cNvGrpSpPr/>
              <p:nvPr/>
            </p:nvGrpSpPr>
            <p:grpSpPr>
              <a:xfrm>
                <a:off x="9901227" y="4916273"/>
                <a:ext cx="447693" cy="79609"/>
                <a:chOff x="9901227" y="4916273"/>
                <a:chExt cx="447693" cy="79609"/>
              </a:xfrm>
            </p:grpSpPr>
            <p:cxnSp>
              <p:nvCxnSpPr>
                <p:cNvPr id="39" name="Straight Connector 38">
                  <a:extLst>
                    <a:ext uri="{FF2B5EF4-FFF2-40B4-BE49-F238E27FC236}">
                      <a16:creationId xmlns:a16="http://schemas.microsoft.com/office/drawing/2014/main" id="{F8F4BAC8-AF95-ED02-6249-77BA0AA47557}"/>
                    </a:ext>
                  </a:extLst>
                </p:cNvPr>
                <p:cNvCxnSpPr>
                  <a:cxnSpLocks/>
                </p:cNvCxnSpPr>
                <p:nvPr/>
              </p:nvCxnSpPr>
              <p:spPr>
                <a:xfrm>
                  <a:off x="9901237" y="4958607"/>
                  <a:ext cx="438151" cy="0"/>
                </a:xfrm>
                <a:prstGeom prst="line">
                  <a:avLst/>
                </a:prstGeom>
                <a:ln w="12700">
                  <a:solidFill>
                    <a:schemeClr val="accent4"/>
                  </a:solidFill>
                  <a:tailEnd type="none"/>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7EE0AE4-670E-6DC7-FDB1-8B966519AFDD}"/>
                    </a:ext>
                  </a:extLst>
                </p:cNvPr>
                <p:cNvCxnSpPr>
                  <a:cxnSpLocks/>
                </p:cNvCxnSpPr>
                <p:nvPr/>
              </p:nvCxnSpPr>
              <p:spPr>
                <a:xfrm>
                  <a:off x="10348920" y="4921045"/>
                  <a:ext cx="0" cy="74837"/>
                </a:xfrm>
                <a:prstGeom prst="line">
                  <a:avLst/>
                </a:prstGeom>
                <a:ln w="12700">
                  <a:solidFill>
                    <a:schemeClr val="accent4"/>
                  </a:solidFill>
                  <a:tailEnd type="none"/>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03D4A04-EBE9-CA5E-04C7-A08AAF57DB91}"/>
                    </a:ext>
                  </a:extLst>
                </p:cNvPr>
                <p:cNvCxnSpPr>
                  <a:cxnSpLocks/>
                </p:cNvCxnSpPr>
                <p:nvPr/>
              </p:nvCxnSpPr>
              <p:spPr>
                <a:xfrm>
                  <a:off x="9901227" y="4916273"/>
                  <a:ext cx="0" cy="74837"/>
                </a:xfrm>
                <a:prstGeom prst="line">
                  <a:avLst/>
                </a:prstGeom>
                <a:ln w="12700">
                  <a:solidFill>
                    <a:schemeClr val="accent4"/>
                  </a:solidFill>
                  <a:tailEnd type="none"/>
                </a:ln>
              </p:spPr>
              <p:style>
                <a:lnRef idx="1">
                  <a:schemeClr val="accent1"/>
                </a:lnRef>
                <a:fillRef idx="0">
                  <a:schemeClr val="accent1"/>
                </a:fillRef>
                <a:effectRef idx="0">
                  <a:schemeClr val="accent1"/>
                </a:effectRef>
                <a:fontRef idx="minor">
                  <a:schemeClr val="tx1"/>
                </a:fontRef>
              </p:style>
            </p:cxnSp>
          </p:grpSp>
        </p:grpSp>
      </p:grpSp>
      <p:grpSp>
        <p:nvGrpSpPr>
          <p:cNvPr id="104" name="Group 103">
            <a:extLst>
              <a:ext uri="{FF2B5EF4-FFF2-40B4-BE49-F238E27FC236}">
                <a16:creationId xmlns:a16="http://schemas.microsoft.com/office/drawing/2014/main" id="{29570FCC-D9CB-2042-0A2A-7A76885C91E6}"/>
              </a:ext>
            </a:extLst>
          </p:cNvPr>
          <p:cNvGrpSpPr/>
          <p:nvPr/>
        </p:nvGrpSpPr>
        <p:grpSpPr>
          <a:xfrm>
            <a:off x="10053637" y="5173457"/>
            <a:ext cx="295275" cy="79609"/>
            <a:chOff x="10053637" y="5173456"/>
            <a:chExt cx="295274" cy="79609"/>
          </a:xfrm>
        </p:grpSpPr>
        <p:cxnSp>
          <p:nvCxnSpPr>
            <p:cNvPr id="42" name="Straight Connector 41">
              <a:extLst>
                <a:ext uri="{FF2B5EF4-FFF2-40B4-BE49-F238E27FC236}">
                  <a16:creationId xmlns:a16="http://schemas.microsoft.com/office/drawing/2014/main" id="{AF242E3C-411E-0CC5-0BCE-8B2AE1E78551}"/>
                </a:ext>
              </a:extLst>
            </p:cNvPr>
            <p:cNvCxnSpPr>
              <a:cxnSpLocks/>
            </p:cNvCxnSpPr>
            <p:nvPr/>
          </p:nvCxnSpPr>
          <p:spPr>
            <a:xfrm>
              <a:off x="10056790" y="5218048"/>
              <a:ext cx="282598" cy="0"/>
            </a:xfrm>
            <a:prstGeom prst="line">
              <a:avLst/>
            </a:prstGeom>
            <a:ln w="12700">
              <a:solidFill>
                <a:schemeClr val="accent4"/>
              </a:solidFill>
              <a:tailEnd type="none"/>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AB73B900-38AC-9781-C707-082DCC5B00DD}"/>
                </a:ext>
              </a:extLst>
            </p:cNvPr>
            <p:cNvCxnSpPr>
              <a:cxnSpLocks/>
            </p:cNvCxnSpPr>
            <p:nvPr/>
          </p:nvCxnSpPr>
          <p:spPr>
            <a:xfrm>
              <a:off x="10348911" y="5178228"/>
              <a:ext cx="0" cy="74837"/>
            </a:xfrm>
            <a:prstGeom prst="line">
              <a:avLst/>
            </a:prstGeom>
            <a:ln w="12700">
              <a:solidFill>
                <a:schemeClr val="accent4"/>
              </a:solidFill>
              <a:tailEnd type="none"/>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FE5A85E3-4357-00CC-136D-B8B5A9E1D75B}"/>
                </a:ext>
              </a:extLst>
            </p:cNvPr>
            <p:cNvCxnSpPr>
              <a:cxnSpLocks/>
            </p:cNvCxnSpPr>
            <p:nvPr/>
          </p:nvCxnSpPr>
          <p:spPr>
            <a:xfrm>
              <a:off x="10053637" y="5173456"/>
              <a:ext cx="0" cy="74837"/>
            </a:xfrm>
            <a:prstGeom prst="line">
              <a:avLst/>
            </a:prstGeom>
            <a:ln w="12700">
              <a:solidFill>
                <a:schemeClr val="accent4"/>
              </a:solidFill>
              <a:tailEnd type="none"/>
            </a:ln>
          </p:spPr>
          <p:style>
            <a:lnRef idx="1">
              <a:schemeClr val="accent1"/>
            </a:lnRef>
            <a:fillRef idx="0">
              <a:schemeClr val="accent1"/>
            </a:fillRef>
            <a:effectRef idx="0">
              <a:schemeClr val="accent1"/>
            </a:effectRef>
            <a:fontRef idx="minor">
              <a:schemeClr val="tx1"/>
            </a:fontRef>
          </p:style>
        </p:cxnSp>
      </p:grpSp>
      <p:grpSp>
        <p:nvGrpSpPr>
          <p:cNvPr id="103" name="Group 102">
            <a:extLst>
              <a:ext uri="{FF2B5EF4-FFF2-40B4-BE49-F238E27FC236}">
                <a16:creationId xmlns:a16="http://schemas.microsoft.com/office/drawing/2014/main" id="{F0B70427-3FF1-EC5E-10B2-B210A010A6A7}"/>
              </a:ext>
            </a:extLst>
          </p:cNvPr>
          <p:cNvGrpSpPr/>
          <p:nvPr/>
        </p:nvGrpSpPr>
        <p:grpSpPr>
          <a:xfrm>
            <a:off x="9563085" y="5316338"/>
            <a:ext cx="847759" cy="79828"/>
            <a:chOff x="9563084" y="5316337"/>
            <a:chExt cx="847758" cy="79828"/>
          </a:xfrm>
        </p:grpSpPr>
        <p:sp>
          <p:nvSpPr>
            <p:cNvPr id="25" name="Rectangle 24">
              <a:extLst>
                <a:ext uri="{FF2B5EF4-FFF2-40B4-BE49-F238E27FC236}">
                  <a16:creationId xmlns:a16="http://schemas.microsoft.com/office/drawing/2014/main" id="{4613A93F-01F4-3E52-B47D-879461AC92DA}"/>
                </a:ext>
              </a:extLst>
            </p:cNvPr>
            <p:cNvSpPr/>
            <p:nvPr/>
          </p:nvSpPr>
          <p:spPr>
            <a:xfrm>
              <a:off x="9965174" y="5321328"/>
              <a:ext cx="45719" cy="748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1" fontAlgn="auto" hangingPunct="1">
                <a:spcBef>
                  <a:spcPts val="0"/>
                </a:spcBef>
                <a:spcAft>
                  <a:spcPts val="0"/>
                </a:spcAft>
                <a:defRPr/>
              </a:pPr>
              <a:endParaRPr lang="en-GB">
                <a:solidFill>
                  <a:srgbClr val="FFFFFF"/>
                </a:solidFill>
                <a:latin typeface="Calibri" panose="020F0502020204030204"/>
              </a:endParaRPr>
            </a:p>
          </p:txBody>
        </p:sp>
        <p:grpSp>
          <p:nvGrpSpPr>
            <p:cNvPr id="102" name="Group 101">
              <a:extLst>
                <a:ext uri="{FF2B5EF4-FFF2-40B4-BE49-F238E27FC236}">
                  <a16:creationId xmlns:a16="http://schemas.microsoft.com/office/drawing/2014/main" id="{C111387F-CFDE-5365-E27E-322CB0EB48B5}"/>
                </a:ext>
              </a:extLst>
            </p:cNvPr>
            <p:cNvGrpSpPr/>
            <p:nvPr/>
          </p:nvGrpSpPr>
          <p:grpSpPr>
            <a:xfrm>
              <a:off x="9563084" y="5316337"/>
              <a:ext cx="847758" cy="79597"/>
              <a:chOff x="9563084" y="5316337"/>
              <a:chExt cx="847758" cy="79597"/>
            </a:xfrm>
          </p:grpSpPr>
          <p:grpSp>
            <p:nvGrpSpPr>
              <p:cNvPr id="101" name="Group 100">
                <a:extLst>
                  <a:ext uri="{FF2B5EF4-FFF2-40B4-BE49-F238E27FC236}">
                    <a16:creationId xmlns:a16="http://schemas.microsoft.com/office/drawing/2014/main" id="{BC6DCC9A-C543-0B9B-02B3-BB44A62F7EC5}"/>
                  </a:ext>
                </a:extLst>
              </p:cNvPr>
              <p:cNvGrpSpPr/>
              <p:nvPr/>
            </p:nvGrpSpPr>
            <p:grpSpPr>
              <a:xfrm>
                <a:off x="9563100" y="5321097"/>
                <a:ext cx="847742" cy="74837"/>
                <a:chOff x="9563100" y="5211555"/>
                <a:chExt cx="847742" cy="74837"/>
              </a:xfrm>
            </p:grpSpPr>
            <p:cxnSp>
              <p:nvCxnSpPr>
                <p:cNvPr id="45" name="Straight Connector 44">
                  <a:extLst>
                    <a:ext uri="{FF2B5EF4-FFF2-40B4-BE49-F238E27FC236}">
                      <a16:creationId xmlns:a16="http://schemas.microsoft.com/office/drawing/2014/main" id="{BBC3C29D-6F35-F8F5-A4A5-9B0AD93613A5}"/>
                    </a:ext>
                  </a:extLst>
                </p:cNvPr>
                <p:cNvCxnSpPr/>
                <p:nvPr/>
              </p:nvCxnSpPr>
              <p:spPr>
                <a:xfrm>
                  <a:off x="9563100" y="5253965"/>
                  <a:ext cx="843642" cy="0"/>
                </a:xfrm>
                <a:prstGeom prst="line">
                  <a:avLst/>
                </a:prstGeom>
                <a:ln w="12700">
                  <a:solidFill>
                    <a:schemeClr val="accent4"/>
                  </a:solidFill>
                  <a:tailEnd type="none"/>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CBF0182D-54D5-78E2-78AD-2490D9045D02}"/>
                    </a:ext>
                  </a:extLst>
                </p:cNvPr>
                <p:cNvCxnSpPr>
                  <a:cxnSpLocks/>
                </p:cNvCxnSpPr>
                <p:nvPr/>
              </p:nvCxnSpPr>
              <p:spPr>
                <a:xfrm>
                  <a:off x="10410842" y="5211555"/>
                  <a:ext cx="0" cy="74837"/>
                </a:xfrm>
                <a:prstGeom prst="line">
                  <a:avLst/>
                </a:prstGeom>
                <a:ln w="12700">
                  <a:solidFill>
                    <a:schemeClr val="accent4"/>
                  </a:solidFill>
                  <a:tailEnd type="none"/>
                </a:ln>
              </p:spPr>
              <p:style>
                <a:lnRef idx="1">
                  <a:schemeClr val="accent1"/>
                </a:lnRef>
                <a:fillRef idx="0">
                  <a:schemeClr val="accent1"/>
                </a:fillRef>
                <a:effectRef idx="0">
                  <a:schemeClr val="accent1"/>
                </a:effectRef>
                <a:fontRef idx="minor">
                  <a:schemeClr val="tx1"/>
                </a:fontRef>
              </p:style>
            </p:cxnSp>
          </p:grpSp>
          <p:cxnSp>
            <p:nvCxnSpPr>
              <p:cNvPr id="76" name="Straight Connector 75">
                <a:extLst>
                  <a:ext uri="{FF2B5EF4-FFF2-40B4-BE49-F238E27FC236}">
                    <a16:creationId xmlns:a16="http://schemas.microsoft.com/office/drawing/2014/main" id="{65C7AD8F-4438-19A1-9451-6E3697F75E49}"/>
                  </a:ext>
                </a:extLst>
              </p:cNvPr>
              <p:cNvCxnSpPr>
                <a:cxnSpLocks/>
              </p:cNvCxnSpPr>
              <p:nvPr/>
            </p:nvCxnSpPr>
            <p:spPr>
              <a:xfrm>
                <a:off x="9563084" y="5316337"/>
                <a:ext cx="0" cy="74837"/>
              </a:xfrm>
              <a:prstGeom prst="line">
                <a:avLst/>
              </a:prstGeom>
              <a:ln w="12700">
                <a:solidFill>
                  <a:schemeClr val="accent4"/>
                </a:solidFill>
                <a:tailEnd type="none"/>
              </a:ln>
            </p:spPr>
            <p:style>
              <a:lnRef idx="1">
                <a:schemeClr val="accent1"/>
              </a:lnRef>
              <a:fillRef idx="0">
                <a:schemeClr val="accent1"/>
              </a:fillRef>
              <a:effectRef idx="0">
                <a:schemeClr val="accent1"/>
              </a:effectRef>
              <a:fontRef idx="minor">
                <a:schemeClr val="tx1"/>
              </a:fontRef>
            </p:style>
          </p:cxnSp>
        </p:grpSp>
      </p:grpSp>
      <p:grpSp>
        <p:nvGrpSpPr>
          <p:cNvPr id="100" name="Group 99">
            <a:extLst>
              <a:ext uri="{FF2B5EF4-FFF2-40B4-BE49-F238E27FC236}">
                <a16:creationId xmlns:a16="http://schemas.microsoft.com/office/drawing/2014/main" id="{25231513-5E24-92DF-82EB-AD32B9D91355}"/>
              </a:ext>
            </a:extLst>
          </p:cNvPr>
          <p:cNvGrpSpPr/>
          <p:nvPr/>
        </p:nvGrpSpPr>
        <p:grpSpPr>
          <a:xfrm>
            <a:off x="10010894" y="5568746"/>
            <a:ext cx="399941" cy="92439"/>
            <a:chOff x="10010893" y="5568744"/>
            <a:chExt cx="399941" cy="92439"/>
          </a:xfrm>
        </p:grpSpPr>
        <p:sp>
          <p:nvSpPr>
            <p:cNvPr id="26" name="Rectangle 25">
              <a:extLst>
                <a:ext uri="{FF2B5EF4-FFF2-40B4-BE49-F238E27FC236}">
                  <a16:creationId xmlns:a16="http://schemas.microsoft.com/office/drawing/2014/main" id="{79416915-2FD0-E242-BF24-F663B46B40BC}"/>
                </a:ext>
              </a:extLst>
            </p:cNvPr>
            <p:cNvSpPr/>
            <p:nvPr/>
          </p:nvSpPr>
          <p:spPr>
            <a:xfrm>
              <a:off x="10198419" y="5586346"/>
              <a:ext cx="45719" cy="748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1" fontAlgn="auto" hangingPunct="1">
                <a:spcBef>
                  <a:spcPts val="0"/>
                </a:spcBef>
                <a:spcAft>
                  <a:spcPts val="0"/>
                </a:spcAft>
                <a:defRPr/>
              </a:pPr>
              <a:endParaRPr lang="en-GB">
                <a:solidFill>
                  <a:srgbClr val="FFFFFF"/>
                </a:solidFill>
                <a:latin typeface="Calibri" panose="020F0502020204030204"/>
              </a:endParaRPr>
            </a:p>
          </p:txBody>
        </p:sp>
        <p:grpSp>
          <p:nvGrpSpPr>
            <p:cNvPr id="99" name="Group 98">
              <a:extLst>
                <a:ext uri="{FF2B5EF4-FFF2-40B4-BE49-F238E27FC236}">
                  <a16:creationId xmlns:a16="http://schemas.microsoft.com/office/drawing/2014/main" id="{9B3083A7-66F2-FF8D-7E1D-56BAE859B378}"/>
                </a:ext>
              </a:extLst>
            </p:cNvPr>
            <p:cNvGrpSpPr/>
            <p:nvPr/>
          </p:nvGrpSpPr>
          <p:grpSpPr>
            <a:xfrm>
              <a:off x="10010893" y="5568744"/>
              <a:ext cx="399941" cy="79604"/>
              <a:chOff x="10010893" y="5440151"/>
              <a:chExt cx="399941" cy="79604"/>
            </a:xfrm>
          </p:grpSpPr>
          <p:cxnSp>
            <p:nvCxnSpPr>
              <p:cNvPr id="47" name="Straight Connector 46">
                <a:extLst>
                  <a:ext uri="{FF2B5EF4-FFF2-40B4-BE49-F238E27FC236}">
                    <a16:creationId xmlns:a16="http://schemas.microsoft.com/office/drawing/2014/main" id="{E6FA1A99-2448-D14A-5F70-BE1040443112}"/>
                  </a:ext>
                </a:extLst>
              </p:cNvPr>
              <p:cNvCxnSpPr/>
              <p:nvPr/>
            </p:nvCxnSpPr>
            <p:spPr>
              <a:xfrm>
                <a:off x="10010893" y="5485645"/>
                <a:ext cx="395849" cy="0"/>
              </a:xfrm>
              <a:prstGeom prst="line">
                <a:avLst/>
              </a:prstGeom>
              <a:ln w="12700">
                <a:solidFill>
                  <a:schemeClr val="accent4"/>
                </a:solidFill>
                <a:tailEnd type="none"/>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A457092F-CFB8-7D1E-BB85-D4206A2BE370}"/>
                  </a:ext>
                </a:extLst>
              </p:cNvPr>
              <p:cNvCxnSpPr>
                <a:cxnSpLocks/>
              </p:cNvCxnSpPr>
              <p:nvPr/>
            </p:nvCxnSpPr>
            <p:spPr>
              <a:xfrm>
                <a:off x="10015539" y="5444918"/>
                <a:ext cx="0" cy="74837"/>
              </a:xfrm>
              <a:prstGeom prst="line">
                <a:avLst/>
              </a:prstGeom>
              <a:ln w="12700">
                <a:solidFill>
                  <a:schemeClr val="accent4"/>
                </a:solidFill>
                <a:tailEnd type="none"/>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8E0FD677-6DE9-BE34-0068-A66463E4215B}"/>
                  </a:ext>
                </a:extLst>
              </p:cNvPr>
              <p:cNvCxnSpPr>
                <a:cxnSpLocks/>
              </p:cNvCxnSpPr>
              <p:nvPr/>
            </p:nvCxnSpPr>
            <p:spPr>
              <a:xfrm>
                <a:off x="10410834" y="5440151"/>
                <a:ext cx="0" cy="74837"/>
              </a:xfrm>
              <a:prstGeom prst="line">
                <a:avLst/>
              </a:prstGeom>
              <a:ln w="12700">
                <a:solidFill>
                  <a:schemeClr val="accent4"/>
                </a:solidFill>
                <a:tailEnd type="none"/>
              </a:ln>
            </p:spPr>
            <p:style>
              <a:lnRef idx="1">
                <a:schemeClr val="accent1"/>
              </a:lnRef>
              <a:fillRef idx="0">
                <a:schemeClr val="accent1"/>
              </a:fillRef>
              <a:effectRef idx="0">
                <a:schemeClr val="accent1"/>
              </a:effectRef>
              <a:fontRef idx="minor">
                <a:schemeClr val="tx1"/>
              </a:fontRef>
            </p:style>
          </p:cxnSp>
        </p:grpSp>
      </p:grpSp>
      <p:grpSp>
        <p:nvGrpSpPr>
          <p:cNvPr id="98" name="Group 97">
            <a:extLst>
              <a:ext uri="{FF2B5EF4-FFF2-40B4-BE49-F238E27FC236}">
                <a16:creationId xmlns:a16="http://schemas.microsoft.com/office/drawing/2014/main" id="{A43F636A-FE23-BFD6-A6D5-7098BE18E5AE}"/>
              </a:ext>
            </a:extLst>
          </p:cNvPr>
          <p:cNvGrpSpPr/>
          <p:nvPr/>
        </p:nvGrpSpPr>
        <p:grpSpPr>
          <a:xfrm>
            <a:off x="9863137" y="5754486"/>
            <a:ext cx="476251" cy="81103"/>
            <a:chOff x="9863138" y="5754486"/>
            <a:chExt cx="476250" cy="81102"/>
          </a:xfrm>
        </p:grpSpPr>
        <p:sp>
          <p:nvSpPr>
            <p:cNvPr id="27" name="Rectangle 26">
              <a:extLst>
                <a:ext uri="{FF2B5EF4-FFF2-40B4-BE49-F238E27FC236}">
                  <a16:creationId xmlns:a16="http://schemas.microsoft.com/office/drawing/2014/main" id="{76D38DF2-5603-BD4C-0F6D-E67650EADFDE}"/>
                </a:ext>
              </a:extLst>
            </p:cNvPr>
            <p:cNvSpPr/>
            <p:nvPr/>
          </p:nvSpPr>
          <p:spPr>
            <a:xfrm>
              <a:off x="10071078" y="5760751"/>
              <a:ext cx="45719" cy="748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1" fontAlgn="auto" hangingPunct="1">
                <a:spcBef>
                  <a:spcPts val="0"/>
                </a:spcBef>
                <a:spcAft>
                  <a:spcPts val="0"/>
                </a:spcAft>
                <a:defRPr/>
              </a:pPr>
              <a:endParaRPr lang="en-GB">
                <a:solidFill>
                  <a:srgbClr val="FFFFFF"/>
                </a:solidFill>
                <a:latin typeface="Calibri" panose="020F0502020204030204"/>
              </a:endParaRPr>
            </a:p>
          </p:txBody>
        </p:sp>
        <p:grpSp>
          <p:nvGrpSpPr>
            <p:cNvPr id="97" name="Group 96">
              <a:extLst>
                <a:ext uri="{FF2B5EF4-FFF2-40B4-BE49-F238E27FC236}">
                  <a16:creationId xmlns:a16="http://schemas.microsoft.com/office/drawing/2014/main" id="{BF85ED2B-3D93-E07D-9657-BBF0714B9F8F}"/>
                </a:ext>
              </a:extLst>
            </p:cNvPr>
            <p:cNvGrpSpPr/>
            <p:nvPr/>
          </p:nvGrpSpPr>
          <p:grpSpPr>
            <a:xfrm>
              <a:off x="9863138" y="5754486"/>
              <a:ext cx="476250" cy="79601"/>
              <a:chOff x="9863138" y="5692568"/>
              <a:chExt cx="476250" cy="79601"/>
            </a:xfrm>
          </p:grpSpPr>
          <p:cxnSp>
            <p:nvCxnSpPr>
              <p:cNvPr id="49" name="Straight Connector 48">
                <a:extLst>
                  <a:ext uri="{FF2B5EF4-FFF2-40B4-BE49-F238E27FC236}">
                    <a16:creationId xmlns:a16="http://schemas.microsoft.com/office/drawing/2014/main" id="{D6F2A20B-2FCE-E6A2-AAA6-97A187F228CD}"/>
                  </a:ext>
                </a:extLst>
              </p:cNvPr>
              <p:cNvCxnSpPr/>
              <p:nvPr/>
            </p:nvCxnSpPr>
            <p:spPr>
              <a:xfrm>
                <a:off x="9863138" y="5736254"/>
                <a:ext cx="476250" cy="0"/>
              </a:xfrm>
              <a:prstGeom prst="line">
                <a:avLst/>
              </a:prstGeom>
              <a:ln w="12700">
                <a:solidFill>
                  <a:schemeClr val="accent4"/>
                </a:solidFill>
                <a:tailEnd type="none"/>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2B4C95B0-4A4E-C88D-A179-320DF054E135}"/>
                  </a:ext>
                </a:extLst>
              </p:cNvPr>
              <p:cNvCxnSpPr>
                <a:cxnSpLocks/>
              </p:cNvCxnSpPr>
              <p:nvPr/>
            </p:nvCxnSpPr>
            <p:spPr>
              <a:xfrm>
                <a:off x="9867896" y="5692568"/>
                <a:ext cx="0" cy="74837"/>
              </a:xfrm>
              <a:prstGeom prst="line">
                <a:avLst/>
              </a:prstGeom>
              <a:ln w="12700">
                <a:solidFill>
                  <a:schemeClr val="accent4"/>
                </a:solidFill>
                <a:tailEnd type="none"/>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B7206882-E7F4-312A-FC1E-2FEB6D9D068A}"/>
                  </a:ext>
                </a:extLst>
              </p:cNvPr>
              <p:cNvCxnSpPr>
                <a:cxnSpLocks/>
              </p:cNvCxnSpPr>
              <p:nvPr/>
            </p:nvCxnSpPr>
            <p:spPr>
              <a:xfrm>
                <a:off x="10325115" y="5697332"/>
                <a:ext cx="0" cy="74837"/>
              </a:xfrm>
              <a:prstGeom prst="line">
                <a:avLst/>
              </a:prstGeom>
              <a:ln w="12700">
                <a:solidFill>
                  <a:schemeClr val="accent4"/>
                </a:solidFill>
                <a:tailEnd type="none"/>
              </a:ln>
            </p:spPr>
            <p:style>
              <a:lnRef idx="1">
                <a:schemeClr val="accent1"/>
              </a:lnRef>
              <a:fillRef idx="0">
                <a:schemeClr val="accent1"/>
              </a:fillRef>
              <a:effectRef idx="0">
                <a:schemeClr val="accent1"/>
              </a:effectRef>
              <a:fontRef idx="minor">
                <a:schemeClr val="tx1"/>
              </a:fontRef>
            </p:style>
          </p:cxnSp>
        </p:grpSp>
      </p:grpSp>
      <p:cxnSp>
        <p:nvCxnSpPr>
          <p:cNvPr id="81" name="Straight Connector 80">
            <a:extLst>
              <a:ext uri="{FF2B5EF4-FFF2-40B4-BE49-F238E27FC236}">
                <a16:creationId xmlns:a16="http://schemas.microsoft.com/office/drawing/2014/main" id="{1F2F4556-7515-8C1E-14EA-C816158B22A1}"/>
              </a:ext>
            </a:extLst>
          </p:cNvPr>
          <p:cNvCxnSpPr>
            <a:cxnSpLocks/>
          </p:cNvCxnSpPr>
          <p:nvPr/>
        </p:nvCxnSpPr>
        <p:spPr>
          <a:xfrm>
            <a:off x="9767881" y="6049752"/>
            <a:ext cx="0" cy="74837"/>
          </a:xfrm>
          <a:prstGeom prst="line">
            <a:avLst/>
          </a:prstGeom>
          <a:ln w="12700">
            <a:solidFill>
              <a:schemeClr val="accent4"/>
            </a:solidFill>
            <a:tailEnd type="none"/>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20013F64-8BE6-DA21-85FC-B0E9B79E3956}"/>
              </a:ext>
            </a:extLst>
          </p:cNvPr>
          <p:cNvCxnSpPr>
            <a:cxnSpLocks/>
          </p:cNvCxnSpPr>
          <p:nvPr/>
        </p:nvCxnSpPr>
        <p:spPr>
          <a:xfrm>
            <a:off x="10401312" y="6049763"/>
            <a:ext cx="0" cy="74837"/>
          </a:xfrm>
          <a:prstGeom prst="line">
            <a:avLst/>
          </a:prstGeom>
          <a:ln w="12700">
            <a:solidFill>
              <a:schemeClr val="accent4"/>
            </a:solidFill>
            <a:tailEnd type="none"/>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8BBDEA51-046F-6448-DC0C-7EB1C24B89AA}"/>
              </a:ext>
            </a:extLst>
          </p:cNvPr>
          <p:cNvCxnSpPr>
            <a:cxnSpLocks/>
          </p:cNvCxnSpPr>
          <p:nvPr/>
        </p:nvCxnSpPr>
        <p:spPr>
          <a:xfrm>
            <a:off x="10020309" y="6183104"/>
            <a:ext cx="0" cy="74837"/>
          </a:xfrm>
          <a:prstGeom prst="line">
            <a:avLst/>
          </a:prstGeom>
          <a:ln w="12700">
            <a:solidFill>
              <a:schemeClr val="accent4"/>
            </a:solidFill>
            <a:tailEnd type="none"/>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B5D5B019-2AE7-DC38-5BD0-BD8A00091907}"/>
              </a:ext>
            </a:extLst>
          </p:cNvPr>
          <p:cNvCxnSpPr>
            <a:cxnSpLocks/>
          </p:cNvCxnSpPr>
          <p:nvPr/>
        </p:nvCxnSpPr>
        <p:spPr>
          <a:xfrm>
            <a:off x="10348921" y="6178340"/>
            <a:ext cx="0" cy="74837"/>
          </a:xfrm>
          <a:prstGeom prst="line">
            <a:avLst/>
          </a:prstGeom>
          <a:ln w="12700">
            <a:solidFill>
              <a:schemeClr val="accent4"/>
            </a:solidFill>
            <a:tailEnd type="none"/>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BED2E8F1-8DC2-E922-D4D5-340D33D28ABF}"/>
              </a:ext>
            </a:extLst>
          </p:cNvPr>
          <p:cNvSpPr txBox="1"/>
          <p:nvPr/>
        </p:nvSpPr>
        <p:spPr>
          <a:xfrm>
            <a:off x="9094963" y="6368991"/>
            <a:ext cx="348172" cy="246221"/>
          </a:xfrm>
          <a:prstGeom prst="rect">
            <a:avLst/>
          </a:prstGeom>
          <a:noFill/>
        </p:spPr>
        <p:txBody>
          <a:bodyPr wrap="none" rtlCol="0">
            <a:spAutoFit/>
          </a:bodyPr>
          <a:lstStyle/>
          <a:p>
            <a:pPr defTabSz="914377" eaLnBrk="1" fontAlgn="auto" hangingPunct="1">
              <a:spcBef>
                <a:spcPts val="1200"/>
              </a:spcBef>
              <a:spcAft>
                <a:spcPts val="0"/>
              </a:spcAft>
              <a:buClr>
                <a:srgbClr val="A271B0"/>
              </a:buClr>
              <a:defRPr/>
            </a:pPr>
            <a:r>
              <a:rPr lang="en-GB" sz="1000" dirty="0">
                <a:solidFill>
                  <a:srgbClr val="223341"/>
                </a:solidFill>
                <a:latin typeface="Calibri" panose="020F0502020204030204"/>
                <a:ea typeface="+mn-ea"/>
              </a:rPr>
              <a:t>0.1</a:t>
            </a:r>
          </a:p>
        </p:txBody>
      </p:sp>
      <p:sp>
        <p:nvSpPr>
          <p:cNvPr id="86" name="TextBox 85">
            <a:extLst>
              <a:ext uri="{FF2B5EF4-FFF2-40B4-BE49-F238E27FC236}">
                <a16:creationId xmlns:a16="http://schemas.microsoft.com/office/drawing/2014/main" id="{A729B27B-3920-0C49-7979-A022B654BBB3}"/>
              </a:ext>
            </a:extLst>
          </p:cNvPr>
          <p:cNvSpPr txBox="1"/>
          <p:nvPr/>
        </p:nvSpPr>
        <p:spPr>
          <a:xfrm>
            <a:off x="10616300" y="6353364"/>
            <a:ext cx="253596" cy="254044"/>
          </a:xfrm>
          <a:prstGeom prst="rect">
            <a:avLst/>
          </a:prstGeom>
          <a:noFill/>
        </p:spPr>
        <p:txBody>
          <a:bodyPr wrap="none" rtlCol="0">
            <a:spAutoFit/>
          </a:bodyPr>
          <a:lstStyle/>
          <a:p>
            <a:pPr defTabSz="914377" eaLnBrk="1" fontAlgn="auto" hangingPunct="1">
              <a:spcBef>
                <a:spcPts val="1200"/>
              </a:spcBef>
              <a:spcAft>
                <a:spcPts val="0"/>
              </a:spcAft>
              <a:buClr>
                <a:srgbClr val="A271B0"/>
              </a:buClr>
              <a:defRPr/>
            </a:pPr>
            <a:r>
              <a:rPr lang="en-GB" sz="1051" dirty="0">
                <a:solidFill>
                  <a:srgbClr val="223341"/>
                </a:solidFill>
                <a:latin typeface="Calibri" panose="020F0502020204030204"/>
                <a:ea typeface="+mn-ea"/>
              </a:rPr>
              <a:t>2</a:t>
            </a:r>
          </a:p>
        </p:txBody>
      </p:sp>
      <p:sp>
        <p:nvSpPr>
          <p:cNvPr id="87" name="TextBox 86">
            <a:extLst>
              <a:ext uri="{FF2B5EF4-FFF2-40B4-BE49-F238E27FC236}">
                <a16:creationId xmlns:a16="http://schemas.microsoft.com/office/drawing/2014/main" id="{EACB4A67-8B88-F921-473D-EEF565B776EF}"/>
              </a:ext>
            </a:extLst>
          </p:cNvPr>
          <p:cNvSpPr txBox="1"/>
          <p:nvPr/>
        </p:nvSpPr>
        <p:spPr>
          <a:xfrm>
            <a:off x="10211822" y="6353365"/>
            <a:ext cx="250390" cy="246221"/>
          </a:xfrm>
          <a:prstGeom prst="rect">
            <a:avLst/>
          </a:prstGeom>
          <a:noFill/>
        </p:spPr>
        <p:txBody>
          <a:bodyPr wrap="none" rtlCol="0">
            <a:spAutoFit/>
          </a:bodyPr>
          <a:lstStyle/>
          <a:p>
            <a:pPr defTabSz="914377" eaLnBrk="1" fontAlgn="auto" hangingPunct="1">
              <a:spcBef>
                <a:spcPts val="1200"/>
              </a:spcBef>
              <a:spcAft>
                <a:spcPts val="0"/>
              </a:spcAft>
              <a:buClr>
                <a:srgbClr val="A271B0"/>
              </a:buClr>
              <a:defRPr/>
            </a:pPr>
            <a:r>
              <a:rPr lang="en-GB" sz="1000" dirty="0">
                <a:solidFill>
                  <a:srgbClr val="223341"/>
                </a:solidFill>
                <a:latin typeface="Calibri" panose="020F0502020204030204"/>
                <a:ea typeface="+mn-ea"/>
              </a:rPr>
              <a:t>1</a:t>
            </a:r>
          </a:p>
        </p:txBody>
      </p:sp>
      <p:cxnSp>
        <p:nvCxnSpPr>
          <p:cNvPr id="89" name="Straight Arrow Connector 88">
            <a:extLst>
              <a:ext uri="{FF2B5EF4-FFF2-40B4-BE49-F238E27FC236}">
                <a16:creationId xmlns:a16="http://schemas.microsoft.com/office/drawing/2014/main" id="{D8A10BD1-2520-17C2-B7D2-2FEEC8F5C9C5}"/>
              </a:ext>
            </a:extLst>
          </p:cNvPr>
          <p:cNvCxnSpPr>
            <a:cxnSpLocks/>
          </p:cNvCxnSpPr>
          <p:nvPr/>
        </p:nvCxnSpPr>
        <p:spPr>
          <a:xfrm flipH="1">
            <a:off x="9701887" y="6569721"/>
            <a:ext cx="487007" cy="223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3" name="TextBox 92">
            <a:extLst>
              <a:ext uri="{FF2B5EF4-FFF2-40B4-BE49-F238E27FC236}">
                <a16:creationId xmlns:a16="http://schemas.microsoft.com/office/drawing/2014/main" id="{DE755062-08DF-22FC-D7AF-71A3D7F4A6F5}"/>
              </a:ext>
            </a:extLst>
          </p:cNvPr>
          <p:cNvSpPr txBox="1"/>
          <p:nvPr/>
        </p:nvSpPr>
        <p:spPr>
          <a:xfrm>
            <a:off x="9469345" y="6566771"/>
            <a:ext cx="920445" cy="261610"/>
          </a:xfrm>
          <a:prstGeom prst="rect">
            <a:avLst/>
          </a:prstGeom>
          <a:noFill/>
        </p:spPr>
        <p:txBody>
          <a:bodyPr wrap="none" rtlCol="0">
            <a:spAutoFit/>
          </a:bodyPr>
          <a:lstStyle/>
          <a:p>
            <a:pPr defTabSz="914377" eaLnBrk="1" fontAlgn="auto" hangingPunct="1">
              <a:spcBef>
                <a:spcPts val="1200"/>
              </a:spcBef>
              <a:spcAft>
                <a:spcPts val="0"/>
              </a:spcAft>
              <a:buClr>
                <a:srgbClr val="A271B0"/>
              </a:buClr>
              <a:defRPr/>
            </a:pPr>
            <a:r>
              <a:rPr lang="en-GB" sz="1100" dirty="0">
                <a:solidFill>
                  <a:srgbClr val="1185AA"/>
                </a:solidFill>
                <a:latin typeface="Calibri" panose="020F0502020204030204"/>
                <a:ea typeface="+mn-ea"/>
              </a:rPr>
              <a:t>T-</a:t>
            </a:r>
            <a:r>
              <a:rPr lang="en-GB" sz="1100" dirty="0" err="1">
                <a:solidFill>
                  <a:srgbClr val="1185AA"/>
                </a:solidFill>
                <a:latin typeface="Calibri" panose="020F0502020204030204"/>
                <a:ea typeface="+mn-ea"/>
              </a:rPr>
              <a:t>DXd</a:t>
            </a:r>
            <a:r>
              <a:rPr lang="en-GB" sz="1100" dirty="0">
                <a:solidFill>
                  <a:srgbClr val="1185AA"/>
                </a:solidFill>
                <a:latin typeface="Calibri" panose="020F0502020204030204"/>
                <a:ea typeface="+mn-ea"/>
              </a:rPr>
              <a:t> better</a:t>
            </a:r>
          </a:p>
        </p:txBody>
      </p:sp>
      <p:cxnSp>
        <p:nvCxnSpPr>
          <p:cNvPr id="95" name="Straight Arrow Connector 94">
            <a:extLst>
              <a:ext uri="{FF2B5EF4-FFF2-40B4-BE49-F238E27FC236}">
                <a16:creationId xmlns:a16="http://schemas.microsoft.com/office/drawing/2014/main" id="{F99D1242-322A-8125-927C-A923F439BFFF}"/>
              </a:ext>
            </a:extLst>
          </p:cNvPr>
          <p:cNvCxnSpPr/>
          <p:nvPr/>
        </p:nvCxnSpPr>
        <p:spPr>
          <a:xfrm>
            <a:off x="10463213" y="6569720"/>
            <a:ext cx="400048"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6" name="TextBox 95">
            <a:extLst>
              <a:ext uri="{FF2B5EF4-FFF2-40B4-BE49-F238E27FC236}">
                <a16:creationId xmlns:a16="http://schemas.microsoft.com/office/drawing/2014/main" id="{478DE868-83CF-1619-B0E1-3C0DA9D4049F}"/>
              </a:ext>
            </a:extLst>
          </p:cNvPr>
          <p:cNvSpPr txBox="1"/>
          <p:nvPr/>
        </p:nvSpPr>
        <p:spPr>
          <a:xfrm>
            <a:off x="10308413" y="6553640"/>
            <a:ext cx="965329" cy="261610"/>
          </a:xfrm>
          <a:prstGeom prst="rect">
            <a:avLst/>
          </a:prstGeom>
          <a:noFill/>
        </p:spPr>
        <p:txBody>
          <a:bodyPr wrap="none" rtlCol="0">
            <a:spAutoFit/>
          </a:bodyPr>
          <a:lstStyle/>
          <a:p>
            <a:pPr defTabSz="914377" eaLnBrk="1" fontAlgn="auto" hangingPunct="1">
              <a:spcBef>
                <a:spcPts val="1200"/>
              </a:spcBef>
              <a:spcAft>
                <a:spcPts val="0"/>
              </a:spcAft>
              <a:buClr>
                <a:srgbClr val="A271B0"/>
              </a:buClr>
              <a:defRPr/>
            </a:pPr>
            <a:r>
              <a:rPr lang="en-GB" sz="1100" dirty="0">
                <a:solidFill>
                  <a:srgbClr val="436582"/>
                </a:solidFill>
                <a:latin typeface="Calibri" panose="020F0502020204030204"/>
                <a:ea typeface="+mn-ea"/>
              </a:rPr>
              <a:t>T-DM1 better</a:t>
            </a:r>
          </a:p>
        </p:txBody>
      </p:sp>
      <p:graphicFrame>
        <p:nvGraphicFramePr>
          <p:cNvPr id="3" name="Table 10">
            <a:extLst>
              <a:ext uri="{FF2B5EF4-FFF2-40B4-BE49-F238E27FC236}">
                <a16:creationId xmlns:a16="http://schemas.microsoft.com/office/drawing/2014/main" id="{CE6D52D4-7E7A-C48B-E4F3-34707F600A71}"/>
              </a:ext>
            </a:extLst>
          </p:cNvPr>
          <p:cNvGraphicFramePr>
            <a:graphicFrameLocks noGrp="1"/>
          </p:cNvGraphicFramePr>
          <p:nvPr/>
        </p:nvGraphicFramePr>
        <p:xfrm>
          <a:off x="6278135" y="1374399"/>
          <a:ext cx="4842136" cy="822960"/>
        </p:xfrm>
        <a:graphic>
          <a:graphicData uri="http://schemas.openxmlformats.org/drawingml/2006/table">
            <a:tbl>
              <a:tblPr firstRow="1" bandRow="1">
                <a:tableStyleId>{2D5ABB26-0587-4C30-8999-92F81FD0307C}</a:tableStyleId>
              </a:tblPr>
              <a:tblGrid>
                <a:gridCol w="2120184">
                  <a:extLst>
                    <a:ext uri="{9D8B030D-6E8A-4147-A177-3AD203B41FA5}">
                      <a16:colId xmlns:a16="http://schemas.microsoft.com/office/drawing/2014/main" val="2513686435"/>
                    </a:ext>
                  </a:extLst>
                </a:gridCol>
                <a:gridCol w="1220185">
                  <a:extLst>
                    <a:ext uri="{9D8B030D-6E8A-4147-A177-3AD203B41FA5}">
                      <a16:colId xmlns:a16="http://schemas.microsoft.com/office/drawing/2014/main" val="4061673458"/>
                    </a:ext>
                  </a:extLst>
                </a:gridCol>
                <a:gridCol w="1501767">
                  <a:extLst>
                    <a:ext uri="{9D8B030D-6E8A-4147-A177-3AD203B41FA5}">
                      <a16:colId xmlns:a16="http://schemas.microsoft.com/office/drawing/2014/main" val="2465096274"/>
                    </a:ext>
                  </a:extLst>
                </a:gridCol>
              </a:tblGrid>
              <a:tr h="274320">
                <a:tc>
                  <a:txBody>
                    <a:bodyPr/>
                    <a:lstStyle/>
                    <a:p>
                      <a:endParaRPr lang="en-GB" sz="1200" dirty="0"/>
                    </a:p>
                  </a:txBody>
                  <a:tcPr marL="45720" marR="45720">
                    <a:lnB w="12700" cap="flat" cmpd="sng" algn="ctr">
                      <a:solidFill>
                        <a:schemeClr val="tx1"/>
                      </a:solidFill>
                      <a:prstDash val="solid"/>
                      <a:round/>
                      <a:headEnd type="none" w="med" len="med"/>
                      <a:tailEnd type="none" w="med" len="med"/>
                    </a:lnB>
                  </a:tcPr>
                </a:tc>
                <a:tc>
                  <a:txBody>
                    <a:bodyPr/>
                    <a:lstStyle/>
                    <a:p>
                      <a:pPr algn="ctr"/>
                      <a:r>
                        <a:rPr lang="en-GB" sz="1200" b="1" dirty="0">
                          <a:solidFill>
                            <a:schemeClr val="accent2"/>
                          </a:solidFill>
                        </a:rPr>
                        <a:t>T-</a:t>
                      </a:r>
                      <a:r>
                        <a:rPr lang="en-GB" sz="1200" b="1" dirty="0" err="1">
                          <a:solidFill>
                            <a:schemeClr val="accent2"/>
                          </a:solidFill>
                        </a:rPr>
                        <a:t>DXd</a:t>
                      </a:r>
                      <a:endParaRPr lang="en-GB" sz="1200" b="1" dirty="0">
                        <a:solidFill>
                          <a:schemeClr val="accent2"/>
                        </a:solidFill>
                      </a:endParaRPr>
                    </a:p>
                  </a:txBody>
                  <a:tcPr marL="45720" marR="45720" anchor="b">
                    <a:lnB w="12700" cap="flat" cmpd="sng" algn="ctr">
                      <a:solidFill>
                        <a:schemeClr val="tx1"/>
                      </a:solidFill>
                      <a:prstDash val="solid"/>
                      <a:round/>
                      <a:headEnd type="none" w="med" len="med"/>
                      <a:tailEnd type="none" w="med" len="med"/>
                    </a:lnB>
                  </a:tcPr>
                </a:tc>
                <a:tc>
                  <a:txBody>
                    <a:bodyPr/>
                    <a:lstStyle/>
                    <a:p>
                      <a:pPr algn="ctr"/>
                      <a:r>
                        <a:rPr lang="en-GB" sz="1200" b="1" dirty="0">
                          <a:solidFill>
                            <a:schemeClr val="accent1"/>
                          </a:solidFill>
                        </a:rPr>
                        <a:t>T-DM1</a:t>
                      </a:r>
                    </a:p>
                  </a:txBody>
                  <a:tcPr marL="45720" marR="45720" anchor="b">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5678803"/>
                  </a:ext>
                </a:extLst>
              </a:tr>
              <a:tr h="274320">
                <a:tc>
                  <a:txBody>
                    <a:bodyPr/>
                    <a:lstStyle/>
                    <a:p>
                      <a:r>
                        <a:rPr lang="en-GB" sz="1200" dirty="0"/>
                        <a:t>Median OS (95% CI), months</a:t>
                      </a:r>
                    </a:p>
                  </a:txBody>
                  <a:tcPr marL="45720" marR="4572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200" dirty="0"/>
                        <a:t>NR (40.5, NE)</a:t>
                      </a:r>
                    </a:p>
                  </a:txBody>
                  <a:tcPr marL="45720" marR="4572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200" dirty="0"/>
                        <a:t>NR (34.0, NE)</a:t>
                      </a:r>
                    </a:p>
                  </a:txBody>
                  <a:tcPr marL="45720" marR="4572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98645648"/>
                  </a:ext>
                </a:extLst>
              </a:tr>
              <a:tr h="274320">
                <a:tc>
                  <a:txBody>
                    <a:bodyPr/>
                    <a:lstStyle/>
                    <a:p>
                      <a:r>
                        <a:rPr lang="en-GB" sz="1200" dirty="0"/>
                        <a:t>HR (95% CI); P-value </a:t>
                      </a:r>
                    </a:p>
                  </a:txBody>
                  <a:tcPr marL="45720" marR="45720">
                    <a:lnT w="12700" cap="flat" cmpd="sng" algn="ctr">
                      <a:solidFill>
                        <a:schemeClr val="tx1"/>
                      </a:solidFill>
                      <a:prstDash val="solid"/>
                      <a:round/>
                      <a:headEnd type="none" w="med" len="med"/>
                      <a:tailEnd type="none" w="med" len="med"/>
                    </a:lnT>
                  </a:tcPr>
                </a:tc>
                <a:tc gridSpan="2">
                  <a:txBody>
                    <a:bodyPr/>
                    <a:lstStyle/>
                    <a:p>
                      <a:r>
                        <a:rPr lang="en-GB" sz="1200" dirty="0"/>
                        <a:t>0.64 (0.47, 0.87): 0.0037</a:t>
                      </a:r>
                    </a:p>
                  </a:txBody>
                  <a:tcPr marL="45720" marR="45720">
                    <a:lnT w="12700" cap="flat" cmpd="sng" algn="ctr">
                      <a:solidFill>
                        <a:schemeClr val="tx1"/>
                      </a:solidFill>
                      <a:prstDash val="solid"/>
                      <a:round/>
                      <a:headEnd type="none" w="med" len="med"/>
                      <a:tailEnd type="none" w="med" len="med"/>
                    </a:lnT>
                  </a:tcPr>
                </a:tc>
                <a:tc hMerge="1">
                  <a:txBody>
                    <a:bodyPr/>
                    <a:lstStyle/>
                    <a:p>
                      <a:endParaRPr lang="en-GB" sz="1200" dirty="0"/>
                    </a:p>
                  </a:txBody>
                  <a:tcPr/>
                </a:tc>
                <a:extLst>
                  <a:ext uri="{0D108BD9-81ED-4DB2-BD59-A6C34878D82A}">
                    <a16:rowId xmlns:a16="http://schemas.microsoft.com/office/drawing/2014/main" val="3782164908"/>
                  </a:ext>
                </a:extLst>
              </a:tr>
            </a:tbl>
          </a:graphicData>
        </a:graphic>
      </p:graphicFrame>
      <p:sp>
        <p:nvSpPr>
          <p:cNvPr id="10" name="TextBox 9">
            <a:extLst>
              <a:ext uri="{FF2B5EF4-FFF2-40B4-BE49-F238E27FC236}">
                <a16:creationId xmlns:a16="http://schemas.microsoft.com/office/drawing/2014/main" id="{3FA593CD-0E02-E1D1-0BB6-4E0E93F262E2}"/>
              </a:ext>
            </a:extLst>
          </p:cNvPr>
          <p:cNvSpPr txBox="1"/>
          <p:nvPr/>
        </p:nvSpPr>
        <p:spPr>
          <a:xfrm>
            <a:off x="3698398" y="2448122"/>
            <a:ext cx="3059235" cy="646331"/>
          </a:xfrm>
          <a:prstGeom prst="rect">
            <a:avLst/>
          </a:prstGeom>
          <a:noFill/>
        </p:spPr>
        <p:txBody>
          <a:bodyPr wrap="none" rtlCol="0">
            <a:spAutoFit/>
          </a:bodyPr>
          <a:lstStyle/>
          <a:p>
            <a:pPr algn="l">
              <a:buClr>
                <a:schemeClr val="accent3"/>
              </a:buClr>
            </a:pPr>
            <a:r>
              <a:rPr lang="en-GB" sz="1200" dirty="0">
                <a:solidFill>
                  <a:srgbClr val="223341"/>
                </a:solidFill>
                <a:latin typeface="+mn-lt"/>
              </a:rPr>
              <a:t>All anti-cancer therapies in post-trial setting</a:t>
            </a:r>
          </a:p>
          <a:p>
            <a:pPr marL="171446" indent="-171446">
              <a:buClr>
                <a:schemeClr val="accent3"/>
              </a:buClr>
              <a:buFont typeface="Arial" panose="020B0604020202020204" pitchFamily="34" charset="0"/>
              <a:buChar char="•"/>
            </a:pPr>
            <a:r>
              <a:rPr lang="en-GB" sz="1200" dirty="0">
                <a:solidFill>
                  <a:srgbClr val="223341"/>
                </a:solidFill>
                <a:latin typeface="+mn-lt"/>
              </a:rPr>
              <a:t>T-</a:t>
            </a:r>
            <a:r>
              <a:rPr lang="en-GB" sz="1200" dirty="0" err="1">
                <a:solidFill>
                  <a:srgbClr val="223341"/>
                </a:solidFill>
                <a:latin typeface="+mn-lt"/>
              </a:rPr>
              <a:t>DXd</a:t>
            </a:r>
            <a:r>
              <a:rPr lang="en-GB" sz="1200" dirty="0">
                <a:solidFill>
                  <a:srgbClr val="223341"/>
                </a:solidFill>
                <a:latin typeface="+mn-lt"/>
              </a:rPr>
              <a:t> arm: 64/182 (35.2%) received T-DM1</a:t>
            </a:r>
          </a:p>
          <a:p>
            <a:pPr marL="171446" indent="-171446">
              <a:buClr>
                <a:schemeClr val="accent3"/>
              </a:buClr>
              <a:buFont typeface="Arial" panose="020B0604020202020204" pitchFamily="34" charset="0"/>
              <a:buChar char="•"/>
            </a:pPr>
            <a:r>
              <a:rPr lang="en-GB" sz="1200" dirty="0">
                <a:solidFill>
                  <a:srgbClr val="223341"/>
                </a:solidFill>
              </a:rPr>
              <a:t>T-DM1 arm: 42/243 (17.3%) received T-</a:t>
            </a:r>
            <a:r>
              <a:rPr lang="en-GB" sz="1200" dirty="0" err="1">
                <a:solidFill>
                  <a:srgbClr val="223341"/>
                </a:solidFill>
              </a:rPr>
              <a:t>DXd</a:t>
            </a:r>
            <a:endParaRPr lang="en-GB" sz="1200" dirty="0">
              <a:solidFill>
                <a:srgbClr val="223341"/>
              </a:solidFill>
              <a:latin typeface="+mn-lt"/>
            </a:endParaRPr>
          </a:p>
        </p:txBody>
      </p:sp>
      <p:sp>
        <p:nvSpPr>
          <p:cNvPr id="11" name="TextBox 10">
            <a:extLst>
              <a:ext uri="{FF2B5EF4-FFF2-40B4-BE49-F238E27FC236}">
                <a16:creationId xmlns:a16="http://schemas.microsoft.com/office/drawing/2014/main" id="{5074BCE7-6E74-2378-DC55-05B20DDE8740}"/>
              </a:ext>
            </a:extLst>
          </p:cNvPr>
          <p:cNvSpPr txBox="1"/>
          <p:nvPr/>
        </p:nvSpPr>
        <p:spPr>
          <a:xfrm rot="5400000">
            <a:off x="3407234" y="2910351"/>
            <a:ext cx="187111" cy="928795"/>
          </a:xfrm>
          <a:prstGeom prst="rect">
            <a:avLst/>
          </a:prstGeom>
          <a:noFill/>
        </p:spPr>
        <p:txBody>
          <a:bodyPr vert="vert270" wrap="square" lIns="0" tIns="0" rIns="0" bIns="0" rtlCol="0" anchor="ctr">
            <a:noAutofit/>
          </a:bodyPr>
          <a:lstStyle/>
          <a:p>
            <a:pPr algn="ctr">
              <a:spcBef>
                <a:spcPts val="1200"/>
              </a:spcBef>
              <a:buClr>
                <a:srgbClr val="A5B839"/>
              </a:buClr>
            </a:pPr>
            <a:r>
              <a:rPr lang="en-GB" sz="1000" b="1" dirty="0">
                <a:solidFill>
                  <a:srgbClr val="223341"/>
                </a:solidFill>
              </a:rPr>
              <a:t>Time (months)</a:t>
            </a:r>
            <a:endParaRPr lang="en-GB" sz="1051" b="1" dirty="0">
              <a:solidFill>
                <a:srgbClr val="223341"/>
              </a:solidFill>
              <a:latin typeface="+mn-lt"/>
            </a:endParaRPr>
          </a:p>
        </p:txBody>
      </p:sp>
      <p:sp>
        <p:nvSpPr>
          <p:cNvPr id="12" name="Freeform: Shape 11">
            <a:extLst>
              <a:ext uri="{FF2B5EF4-FFF2-40B4-BE49-F238E27FC236}">
                <a16:creationId xmlns:a16="http://schemas.microsoft.com/office/drawing/2014/main" id="{FCB192A2-89B9-BB44-35A8-FD4D66959698}"/>
              </a:ext>
            </a:extLst>
          </p:cNvPr>
          <p:cNvSpPr/>
          <p:nvPr/>
        </p:nvSpPr>
        <p:spPr>
          <a:xfrm>
            <a:off x="796165" y="1114775"/>
            <a:ext cx="5400163" cy="1977959"/>
          </a:xfrm>
          <a:custGeom>
            <a:avLst/>
            <a:gdLst>
              <a:gd name="connsiteX0" fmla="*/ 0 w 4888867"/>
              <a:gd name="connsiteY0" fmla="*/ 0 h 2209500"/>
              <a:gd name="connsiteX1" fmla="*/ 0 w 4888867"/>
              <a:gd name="connsiteY1" fmla="*/ 2209500 h 2209500"/>
              <a:gd name="connsiteX2" fmla="*/ 4888868 w 4888867"/>
              <a:gd name="connsiteY2" fmla="*/ 2209500 h 2209500"/>
            </a:gdLst>
            <a:ahLst/>
            <a:cxnLst>
              <a:cxn ang="0">
                <a:pos x="connsiteX0" y="connsiteY0"/>
              </a:cxn>
              <a:cxn ang="0">
                <a:pos x="connsiteX1" y="connsiteY1"/>
              </a:cxn>
              <a:cxn ang="0">
                <a:pos x="connsiteX2" y="connsiteY2"/>
              </a:cxn>
            </a:cxnLst>
            <a:rect l="l" t="t" r="r" b="b"/>
            <a:pathLst>
              <a:path w="4888867" h="2209500">
                <a:moveTo>
                  <a:pt x="0" y="0"/>
                </a:moveTo>
                <a:lnTo>
                  <a:pt x="0" y="2209500"/>
                </a:lnTo>
                <a:lnTo>
                  <a:pt x="4888868" y="2209500"/>
                </a:lnTo>
              </a:path>
            </a:pathLst>
          </a:custGeom>
          <a:noFill/>
          <a:ln w="9525" cap="flat">
            <a:solidFill>
              <a:schemeClr val="tx1"/>
            </a:solidFill>
            <a:prstDash val="solid"/>
            <a:miter/>
          </a:ln>
        </p:spPr>
        <p:txBody>
          <a:bodyPr rtlCol="0" anchor="ctr"/>
          <a:lstStyle/>
          <a:p>
            <a:r>
              <a:rPr lang="en-GB" sz="1100"/>
              <a:t> </a:t>
            </a:r>
          </a:p>
        </p:txBody>
      </p:sp>
      <p:grpSp>
        <p:nvGrpSpPr>
          <p:cNvPr id="13" name="Group 12">
            <a:extLst>
              <a:ext uri="{FF2B5EF4-FFF2-40B4-BE49-F238E27FC236}">
                <a16:creationId xmlns:a16="http://schemas.microsoft.com/office/drawing/2014/main" id="{2C86DD2D-22FE-096D-CC6A-0BB1F66AF1CB}"/>
              </a:ext>
            </a:extLst>
          </p:cNvPr>
          <p:cNvGrpSpPr/>
          <p:nvPr/>
        </p:nvGrpSpPr>
        <p:grpSpPr>
          <a:xfrm>
            <a:off x="816063" y="3092734"/>
            <a:ext cx="164045" cy="217801"/>
            <a:chOff x="1136318" y="3619087"/>
            <a:chExt cx="164045" cy="217801"/>
          </a:xfrm>
        </p:grpSpPr>
        <p:sp>
          <p:nvSpPr>
            <p:cNvPr id="30" name="Freeform: Shape 29">
              <a:extLst>
                <a:ext uri="{FF2B5EF4-FFF2-40B4-BE49-F238E27FC236}">
                  <a16:creationId xmlns:a16="http://schemas.microsoft.com/office/drawing/2014/main" id="{E5594C7B-D997-0F02-281A-B5B2D40C72E5}"/>
                </a:ext>
              </a:extLst>
            </p:cNvPr>
            <p:cNvSpPr/>
            <p:nvPr/>
          </p:nvSpPr>
          <p:spPr>
            <a:xfrm>
              <a:off x="1215050" y="3619087"/>
              <a:ext cx="9484" cy="50400"/>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1000"/>
            </a:p>
          </p:txBody>
        </p:sp>
        <p:sp>
          <p:nvSpPr>
            <p:cNvPr id="33" name="TextBox 32">
              <a:extLst>
                <a:ext uri="{FF2B5EF4-FFF2-40B4-BE49-F238E27FC236}">
                  <a16:creationId xmlns:a16="http://schemas.microsoft.com/office/drawing/2014/main" id="{D742D09E-99C2-E826-0D82-305B1A4E42B2}"/>
                </a:ext>
              </a:extLst>
            </p:cNvPr>
            <p:cNvSpPr txBox="1"/>
            <p:nvPr/>
          </p:nvSpPr>
          <p:spPr>
            <a:xfrm>
              <a:off x="1136318" y="3683000"/>
              <a:ext cx="164045" cy="153888"/>
            </a:xfrm>
            <a:prstGeom prst="rect">
              <a:avLst/>
            </a:prstGeom>
            <a:noFill/>
          </p:spPr>
          <p:txBody>
            <a:bodyPr wrap="square" lIns="0" tIns="0" rIns="0" bIns="0" rtlCol="0" anchor="ctr">
              <a:spAutoFit/>
            </a:bodyPr>
            <a:lstStyle/>
            <a:p>
              <a:pPr algn="ctr">
                <a:spcBef>
                  <a:spcPts val="1200"/>
                </a:spcBef>
                <a:buClr>
                  <a:srgbClr val="A5B839"/>
                </a:buClr>
              </a:pPr>
              <a:r>
                <a:rPr lang="en-GB" sz="1000" dirty="0">
                  <a:solidFill>
                    <a:srgbClr val="223341"/>
                  </a:solidFill>
                  <a:latin typeface="+mn-lt"/>
                </a:rPr>
                <a:t>0</a:t>
              </a:r>
            </a:p>
          </p:txBody>
        </p:sp>
      </p:grpSp>
      <p:sp>
        <p:nvSpPr>
          <p:cNvPr id="34" name="TextBox 33">
            <a:extLst>
              <a:ext uri="{FF2B5EF4-FFF2-40B4-BE49-F238E27FC236}">
                <a16:creationId xmlns:a16="http://schemas.microsoft.com/office/drawing/2014/main" id="{3F3C89B8-2623-99F3-4419-801B4F3BBD9D}"/>
              </a:ext>
            </a:extLst>
          </p:cNvPr>
          <p:cNvSpPr txBox="1"/>
          <p:nvPr/>
        </p:nvSpPr>
        <p:spPr>
          <a:xfrm>
            <a:off x="317051" y="1141255"/>
            <a:ext cx="193069" cy="1951479"/>
          </a:xfrm>
          <a:prstGeom prst="rect">
            <a:avLst/>
          </a:prstGeom>
          <a:noFill/>
        </p:spPr>
        <p:txBody>
          <a:bodyPr vert="vert270" wrap="square" lIns="0" tIns="0" rIns="0" bIns="0" rtlCol="0" anchor="ctr">
            <a:noAutofit/>
          </a:bodyPr>
          <a:lstStyle/>
          <a:p>
            <a:pPr algn="ctr">
              <a:spcBef>
                <a:spcPts val="1200"/>
              </a:spcBef>
              <a:buClr>
                <a:srgbClr val="A5B839"/>
              </a:buClr>
            </a:pPr>
            <a:r>
              <a:rPr lang="en-GB" sz="1000" b="1" dirty="0">
                <a:solidFill>
                  <a:srgbClr val="223341"/>
                </a:solidFill>
              </a:rPr>
              <a:t>OS  probability (%)</a:t>
            </a:r>
            <a:endParaRPr lang="en-GB" sz="1051" b="1" dirty="0">
              <a:solidFill>
                <a:srgbClr val="223341"/>
              </a:solidFill>
              <a:latin typeface="+mn-lt"/>
            </a:endParaRPr>
          </a:p>
        </p:txBody>
      </p:sp>
      <p:grpSp>
        <p:nvGrpSpPr>
          <p:cNvPr id="36" name="Group 35">
            <a:extLst>
              <a:ext uri="{FF2B5EF4-FFF2-40B4-BE49-F238E27FC236}">
                <a16:creationId xmlns:a16="http://schemas.microsoft.com/office/drawing/2014/main" id="{26D97BC9-BA87-2618-9452-800B036C3DA9}"/>
              </a:ext>
            </a:extLst>
          </p:cNvPr>
          <p:cNvGrpSpPr/>
          <p:nvPr/>
        </p:nvGrpSpPr>
        <p:grpSpPr>
          <a:xfrm>
            <a:off x="372509" y="1087946"/>
            <a:ext cx="424545" cy="2035327"/>
            <a:chOff x="133840" y="1165074"/>
            <a:chExt cx="424545" cy="2035327"/>
          </a:xfrm>
        </p:grpSpPr>
        <p:grpSp>
          <p:nvGrpSpPr>
            <p:cNvPr id="38" name="Group 37">
              <a:extLst>
                <a:ext uri="{FF2B5EF4-FFF2-40B4-BE49-F238E27FC236}">
                  <a16:creationId xmlns:a16="http://schemas.microsoft.com/office/drawing/2014/main" id="{EB036D65-D7BA-1490-B0A3-24FCCF5E5202}"/>
                </a:ext>
              </a:extLst>
            </p:cNvPr>
            <p:cNvGrpSpPr/>
            <p:nvPr/>
          </p:nvGrpSpPr>
          <p:grpSpPr>
            <a:xfrm>
              <a:off x="133840" y="1165074"/>
              <a:ext cx="424545" cy="153888"/>
              <a:chOff x="204105" y="1528924"/>
              <a:chExt cx="424545" cy="153888"/>
            </a:xfrm>
          </p:grpSpPr>
          <p:sp>
            <p:nvSpPr>
              <p:cNvPr id="115" name="Freeform: Shape 114">
                <a:extLst>
                  <a:ext uri="{FF2B5EF4-FFF2-40B4-BE49-F238E27FC236}">
                    <a16:creationId xmlns:a16="http://schemas.microsoft.com/office/drawing/2014/main" id="{61F2D37B-5C22-5BE3-E71E-C30A00FB946D}"/>
                  </a:ext>
                </a:extLst>
              </p:cNvPr>
              <p:cNvSpPr/>
              <p:nvPr/>
            </p:nvSpPr>
            <p:spPr>
              <a:xfrm rot="5400000">
                <a:off x="600642" y="1583168"/>
                <a:ext cx="4772" cy="51245"/>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1000"/>
              </a:p>
            </p:txBody>
          </p:sp>
          <p:sp>
            <p:nvSpPr>
              <p:cNvPr id="116" name="TextBox 115">
                <a:extLst>
                  <a:ext uri="{FF2B5EF4-FFF2-40B4-BE49-F238E27FC236}">
                    <a16:creationId xmlns:a16="http://schemas.microsoft.com/office/drawing/2014/main" id="{6DE9BEFC-4734-C3CC-1667-7E836AE75641}"/>
                  </a:ext>
                </a:extLst>
              </p:cNvPr>
              <p:cNvSpPr txBox="1"/>
              <p:nvPr/>
            </p:nvSpPr>
            <p:spPr>
              <a:xfrm>
                <a:off x="204105" y="1528924"/>
                <a:ext cx="314677" cy="153888"/>
              </a:xfrm>
              <a:prstGeom prst="rect">
                <a:avLst/>
              </a:prstGeom>
              <a:noFill/>
            </p:spPr>
            <p:txBody>
              <a:bodyPr wrap="square" lIns="0" tIns="0" rIns="0" bIns="0" rtlCol="0" anchor="ctr">
                <a:spAutoFit/>
              </a:bodyPr>
              <a:lstStyle/>
              <a:p>
                <a:pPr algn="r">
                  <a:spcBef>
                    <a:spcPts val="1200"/>
                  </a:spcBef>
                  <a:buClr>
                    <a:srgbClr val="A5B839"/>
                  </a:buClr>
                </a:pPr>
                <a:r>
                  <a:rPr lang="en-GB" sz="1000" dirty="0">
                    <a:solidFill>
                      <a:srgbClr val="223341"/>
                    </a:solidFill>
                    <a:latin typeface="+mn-lt"/>
                  </a:rPr>
                  <a:t>100</a:t>
                </a:r>
              </a:p>
            </p:txBody>
          </p:sp>
        </p:grpSp>
        <p:grpSp>
          <p:nvGrpSpPr>
            <p:cNvPr id="40" name="Group 39">
              <a:extLst>
                <a:ext uri="{FF2B5EF4-FFF2-40B4-BE49-F238E27FC236}">
                  <a16:creationId xmlns:a16="http://schemas.microsoft.com/office/drawing/2014/main" id="{1DBD25F2-086A-0E29-3ABF-71C2E664FEAB}"/>
                </a:ext>
              </a:extLst>
            </p:cNvPr>
            <p:cNvGrpSpPr/>
            <p:nvPr/>
          </p:nvGrpSpPr>
          <p:grpSpPr>
            <a:xfrm>
              <a:off x="133840" y="1541362"/>
              <a:ext cx="424545" cy="153888"/>
              <a:chOff x="204105" y="1528924"/>
              <a:chExt cx="424545" cy="153888"/>
            </a:xfrm>
          </p:grpSpPr>
          <p:sp>
            <p:nvSpPr>
              <p:cNvPr id="113" name="Freeform: Shape 112">
                <a:extLst>
                  <a:ext uri="{FF2B5EF4-FFF2-40B4-BE49-F238E27FC236}">
                    <a16:creationId xmlns:a16="http://schemas.microsoft.com/office/drawing/2014/main" id="{18D19D63-7395-3389-96C4-D78902089BF6}"/>
                  </a:ext>
                </a:extLst>
              </p:cNvPr>
              <p:cNvSpPr/>
              <p:nvPr/>
            </p:nvSpPr>
            <p:spPr>
              <a:xfrm rot="5400000">
                <a:off x="600642" y="1583168"/>
                <a:ext cx="4772" cy="51245"/>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1000"/>
              </a:p>
            </p:txBody>
          </p:sp>
          <p:sp>
            <p:nvSpPr>
              <p:cNvPr id="114" name="TextBox 113">
                <a:extLst>
                  <a:ext uri="{FF2B5EF4-FFF2-40B4-BE49-F238E27FC236}">
                    <a16:creationId xmlns:a16="http://schemas.microsoft.com/office/drawing/2014/main" id="{CE2B24AA-642B-7043-9C58-C868126CE7D4}"/>
                  </a:ext>
                </a:extLst>
              </p:cNvPr>
              <p:cNvSpPr txBox="1"/>
              <p:nvPr/>
            </p:nvSpPr>
            <p:spPr>
              <a:xfrm>
                <a:off x="204105" y="1528924"/>
                <a:ext cx="314677" cy="153888"/>
              </a:xfrm>
              <a:prstGeom prst="rect">
                <a:avLst/>
              </a:prstGeom>
              <a:noFill/>
            </p:spPr>
            <p:txBody>
              <a:bodyPr wrap="square" lIns="0" tIns="0" rIns="0" bIns="0" rtlCol="0" anchor="ctr">
                <a:spAutoFit/>
              </a:bodyPr>
              <a:lstStyle/>
              <a:p>
                <a:pPr algn="r">
                  <a:spcBef>
                    <a:spcPts val="1200"/>
                  </a:spcBef>
                  <a:buClr>
                    <a:srgbClr val="A5B839"/>
                  </a:buClr>
                </a:pPr>
                <a:r>
                  <a:rPr lang="en-GB" sz="1000" dirty="0">
                    <a:solidFill>
                      <a:srgbClr val="223341"/>
                    </a:solidFill>
                    <a:latin typeface="+mn-lt"/>
                  </a:rPr>
                  <a:t>80</a:t>
                </a:r>
              </a:p>
            </p:txBody>
          </p:sp>
        </p:grpSp>
        <p:grpSp>
          <p:nvGrpSpPr>
            <p:cNvPr id="41" name="Group 40">
              <a:extLst>
                <a:ext uri="{FF2B5EF4-FFF2-40B4-BE49-F238E27FC236}">
                  <a16:creationId xmlns:a16="http://schemas.microsoft.com/office/drawing/2014/main" id="{B77A0E19-5F19-8C23-C337-93A44F40E470}"/>
                </a:ext>
              </a:extLst>
            </p:cNvPr>
            <p:cNvGrpSpPr/>
            <p:nvPr/>
          </p:nvGrpSpPr>
          <p:grpSpPr>
            <a:xfrm>
              <a:off x="133840" y="1917650"/>
              <a:ext cx="424545" cy="153888"/>
              <a:chOff x="204105" y="1528924"/>
              <a:chExt cx="424545" cy="153888"/>
            </a:xfrm>
          </p:grpSpPr>
          <p:sp>
            <p:nvSpPr>
              <p:cNvPr id="92" name="Freeform: Shape 91">
                <a:extLst>
                  <a:ext uri="{FF2B5EF4-FFF2-40B4-BE49-F238E27FC236}">
                    <a16:creationId xmlns:a16="http://schemas.microsoft.com/office/drawing/2014/main" id="{3EF6F9CD-7913-2F87-91D8-E34BAECD1316}"/>
                  </a:ext>
                </a:extLst>
              </p:cNvPr>
              <p:cNvSpPr/>
              <p:nvPr/>
            </p:nvSpPr>
            <p:spPr>
              <a:xfrm rot="5400000">
                <a:off x="600642" y="1583168"/>
                <a:ext cx="4772" cy="51245"/>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1000"/>
              </a:p>
            </p:txBody>
          </p:sp>
          <p:sp>
            <p:nvSpPr>
              <p:cNvPr id="94" name="TextBox 93">
                <a:extLst>
                  <a:ext uri="{FF2B5EF4-FFF2-40B4-BE49-F238E27FC236}">
                    <a16:creationId xmlns:a16="http://schemas.microsoft.com/office/drawing/2014/main" id="{F8234E28-61C2-3DB8-A773-89230572E4CC}"/>
                  </a:ext>
                </a:extLst>
              </p:cNvPr>
              <p:cNvSpPr txBox="1"/>
              <p:nvPr/>
            </p:nvSpPr>
            <p:spPr>
              <a:xfrm>
                <a:off x="204105" y="1528924"/>
                <a:ext cx="314677" cy="153888"/>
              </a:xfrm>
              <a:prstGeom prst="rect">
                <a:avLst/>
              </a:prstGeom>
              <a:noFill/>
            </p:spPr>
            <p:txBody>
              <a:bodyPr wrap="square" lIns="0" tIns="0" rIns="0" bIns="0" rtlCol="0" anchor="ctr">
                <a:spAutoFit/>
              </a:bodyPr>
              <a:lstStyle/>
              <a:p>
                <a:pPr algn="r">
                  <a:spcBef>
                    <a:spcPts val="1200"/>
                  </a:spcBef>
                  <a:buClr>
                    <a:srgbClr val="A5B839"/>
                  </a:buClr>
                </a:pPr>
                <a:r>
                  <a:rPr lang="en-GB" sz="1000" dirty="0">
                    <a:solidFill>
                      <a:srgbClr val="223341"/>
                    </a:solidFill>
                    <a:latin typeface="+mn-lt"/>
                  </a:rPr>
                  <a:t>60</a:t>
                </a:r>
              </a:p>
            </p:txBody>
          </p:sp>
        </p:grpSp>
        <p:grpSp>
          <p:nvGrpSpPr>
            <p:cNvPr id="43" name="Group 42">
              <a:extLst>
                <a:ext uri="{FF2B5EF4-FFF2-40B4-BE49-F238E27FC236}">
                  <a16:creationId xmlns:a16="http://schemas.microsoft.com/office/drawing/2014/main" id="{D5988C9C-1FC5-FBE4-3D53-D61064333060}"/>
                </a:ext>
              </a:extLst>
            </p:cNvPr>
            <p:cNvGrpSpPr/>
            <p:nvPr/>
          </p:nvGrpSpPr>
          <p:grpSpPr>
            <a:xfrm>
              <a:off x="133840" y="2293938"/>
              <a:ext cx="424545" cy="153888"/>
              <a:chOff x="204105" y="1528924"/>
              <a:chExt cx="424545" cy="153888"/>
            </a:xfrm>
          </p:grpSpPr>
          <p:sp>
            <p:nvSpPr>
              <p:cNvPr id="90" name="Freeform: Shape 89">
                <a:extLst>
                  <a:ext uri="{FF2B5EF4-FFF2-40B4-BE49-F238E27FC236}">
                    <a16:creationId xmlns:a16="http://schemas.microsoft.com/office/drawing/2014/main" id="{8ADB1DF7-CFED-D0FB-F29B-31D00DFD9E49}"/>
                  </a:ext>
                </a:extLst>
              </p:cNvPr>
              <p:cNvSpPr/>
              <p:nvPr/>
            </p:nvSpPr>
            <p:spPr>
              <a:xfrm rot="5400000">
                <a:off x="600642" y="1583168"/>
                <a:ext cx="4772" cy="51245"/>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1000"/>
              </a:p>
            </p:txBody>
          </p:sp>
          <p:sp>
            <p:nvSpPr>
              <p:cNvPr id="91" name="TextBox 90">
                <a:extLst>
                  <a:ext uri="{FF2B5EF4-FFF2-40B4-BE49-F238E27FC236}">
                    <a16:creationId xmlns:a16="http://schemas.microsoft.com/office/drawing/2014/main" id="{214351DC-9C5E-BDA5-23C6-7499EBD50745}"/>
                  </a:ext>
                </a:extLst>
              </p:cNvPr>
              <p:cNvSpPr txBox="1"/>
              <p:nvPr/>
            </p:nvSpPr>
            <p:spPr>
              <a:xfrm>
                <a:off x="204105" y="1528924"/>
                <a:ext cx="314677" cy="153888"/>
              </a:xfrm>
              <a:prstGeom prst="rect">
                <a:avLst/>
              </a:prstGeom>
              <a:noFill/>
            </p:spPr>
            <p:txBody>
              <a:bodyPr wrap="square" lIns="0" tIns="0" rIns="0" bIns="0" rtlCol="0" anchor="ctr">
                <a:spAutoFit/>
              </a:bodyPr>
              <a:lstStyle/>
              <a:p>
                <a:pPr algn="r">
                  <a:spcBef>
                    <a:spcPts val="1200"/>
                  </a:spcBef>
                  <a:buClr>
                    <a:srgbClr val="A5B839"/>
                  </a:buClr>
                </a:pPr>
                <a:r>
                  <a:rPr lang="en-GB" sz="1000" dirty="0">
                    <a:solidFill>
                      <a:srgbClr val="223341"/>
                    </a:solidFill>
                  </a:rPr>
                  <a:t>4</a:t>
                </a:r>
                <a:r>
                  <a:rPr lang="en-GB" sz="1000" dirty="0">
                    <a:solidFill>
                      <a:srgbClr val="223341"/>
                    </a:solidFill>
                    <a:latin typeface="+mn-lt"/>
                  </a:rPr>
                  <a:t>0</a:t>
                </a:r>
              </a:p>
            </p:txBody>
          </p:sp>
        </p:grpSp>
        <p:grpSp>
          <p:nvGrpSpPr>
            <p:cNvPr id="44" name="Group 43">
              <a:extLst>
                <a:ext uri="{FF2B5EF4-FFF2-40B4-BE49-F238E27FC236}">
                  <a16:creationId xmlns:a16="http://schemas.microsoft.com/office/drawing/2014/main" id="{CE5E034B-56C4-3B71-A95F-803136820BA5}"/>
                </a:ext>
              </a:extLst>
            </p:cNvPr>
            <p:cNvGrpSpPr/>
            <p:nvPr/>
          </p:nvGrpSpPr>
          <p:grpSpPr>
            <a:xfrm>
              <a:off x="133840" y="2670226"/>
              <a:ext cx="424545" cy="153888"/>
              <a:chOff x="204105" y="1528924"/>
              <a:chExt cx="424545" cy="153888"/>
            </a:xfrm>
          </p:grpSpPr>
          <p:sp>
            <p:nvSpPr>
              <p:cNvPr id="65" name="Freeform: Shape 64">
                <a:extLst>
                  <a:ext uri="{FF2B5EF4-FFF2-40B4-BE49-F238E27FC236}">
                    <a16:creationId xmlns:a16="http://schemas.microsoft.com/office/drawing/2014/main" id="{D87EA93C-F31E-AEE1-7F86-6D8E55D6C2F4}"/>
                  </a:ext>
                </a:extLst>
              </p:cNvPr>
              <p:cNvSpPr/>
              <p:nvPr/>
            </p:nvSpPr>
            <p:spPr>
              <a:xfrm rot="5400000">
                <a:off x="600642" y="1583168"/>
                <a:ext cx="4772" cy="51245"/>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1000"/>
              </a:p>
            </p:txBody>
          </p:sp>
          <p:sp>
            <p:nvSpPr>
              <p:cNvPr id="88" name="TextBox 87">
                <a:extLst>
                  <a:ext uri="{FF2B5EF4-FFF2-40B4-BE49-F238E27FC236}">
                    <a16:creationId xmlns:a16="http://schemas.microsoft.com/office/drawing/2014/main" id="{EC87CE4B-7D41-70C6-BCAD-3BBBF1CCCA95}"/>
                  </a:ext>
                </a:extLst>
              </p:cNvPr>
              <p:cNvSpPr txBox="1"/>
              <p:nvPr/>
            </p:nvSpPr>
            <p:spPr>
              <a:xfrm>
                <a:off x="204105" y="1528924"/>
                <a:ext cx="314677" cy="153888"/>
              </a:xfrm>
              <a:prstGeom prst="rect">
                <a:avLst/>
              </a:prstGeom>
              <a:noFill/>
            </p:spPr>
            <p:txBody>
              <a:bodyPr wrap="square" lIns="0" tIns="0" rIns="0" bIns="0" rtlCol="0" anchor="ctr">
                <a:spAutoFit/>
              </a:bodyPr>
              <a:lstStyle/>
              <a:p>
                <a:pPr algn="r">
                  <a:spcBef>
                    <a:spcPts val="1200"/>
                  </a:spcBef>
                  <a:buClr>
                    <a:srgbClr val="A5B839"/>
                  </a:buClr>
                </a:pPr>
                <a:r>
                  <a:rPr lang="en-GB" sz="1000" dirty="0">
                    <a:solidFill>
                      <a:srgbClr val="223341"/>
                    </a:solidFill>
                  </a:rPr>
                  <a:t>2</a:t>
                </a:r>
                <a:r>
                  <a:rPr lang="en-GB" sz="1000" dirty="0">
                    <a:solidFill>
                      <a:srgbClr val="223341"/>
                    </a:solidFill>
                    <a:latin typeface="+mn-lt"/>
                  </a:rPr>
                  <a:t>0</a:t>
                </a:r>
              </a:p>
            </p:txBody>
          </p:sp>
        </p:grpSp>
        <p:grpSp>
          <p:nvGrpSpPr>
            <p:cNvPr id="46" name="Group 45">
              <a:extLst>
                <a:ext uri="{FF2B5EF4-FFF2-40B4-BE49-F238E27FC236}">
                  <a16:creationId xmlns:a16="http://schemas.microsoft.com/office/drawing/2014/main" id="{94023441-EDE0-E2CC-1D71-C32254A17F6C}"/>
                </a:ext>
              </a:extLst>
            </p:cNvPr>
            <p:cNvGrpSpPr/>
            <p:nvPr/>
          </p:nvGrpSpPr>
          <p:grpSpPr>
            <a:xfrm>
              <a:off x="133840" y="3046513"/>
              <a:ext cx="424545" cy="153888"/>
              <a:chOff x="204105" y="1528924"/>
              <a:chExt cx="424545" cy="153888"/>
            </a:xfrm>
          </p:grpSpPr>
          <p:sp>
            <p:nvSpPr>
              <p:cNvPr id="60" name="Freeform: Shape 59">
                <a:extLst>
                  <a:ext uri="{FF2B5EF4-FFF2-40B4-BE49-F238E27FC236}">
                    <a16:creationId xmlns:a16="http://schemas.microsoft.com/office/drawing/2014/main" id="{CEFBE1D3-44FF-C45F-2052-E600ADDF66F5}"/>
                  </a:ext>
                </a:extLst>
              </p:cNvPr>
              <p:cNvSpPr/>
              <p:nvPr/>
            </p:nvSpPr>
            <p:spPr>
              <a:xfrm rot="5400000">
                <a:off x="600642" y="1583168"/>
                <a:ext cx="4772" cy="51245"/>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1000"/>
              </a:p>
            </p:txBody>
          </p:sp>
          <p:sp>
            <p:nvSpPr>
              <p:cNvPr id="62" name="TextBox 61">
                <a:extLst>
                  <a:ext uri="{FF2B5EF4-FFF2-40B4-BE49-F238E27FC236}">
                    <a16:creationId xmlns:a16="http://schemas.microsoft.com/office/drawing/2014/main" id="{87316582-1926-2996-4F94-D6A6D33B17FE}"/>
                  </a:ext>
                </a:extLst>
              </p:cNvPr>
              <p:cNvSpPr txBox="1"/>
              <p:nvPr/>
            </p:nvSpPr>
            <p:spPr>
              <a:xfrm>
                <a:off x="204105" y="1528924"/>
                <a:ext cx="314677" cy="153888"/>
              </a:xfrm>
              <a:prstGeom prst="rect">
                <a:avLst/>
              </a:prstGeom>
              <a:noFill/>
            </p:spPr>
            <p:txBody>
              <a:bodyPr wrap="square" lIns="0" tIns="0" rIns="0" bIns="0" rtlCol="0" anchor="ctr">
                <a:spAutoFit/>
              </a:bodyPr>
              <a:lstStyle/>
              <a:p>
                <a:pPr algn="r">
                  <a:spcBef>
                    <a:spcPts val="1200"/>
                  </a:spcBef>
                  <a:buClr>
                    <a:srgbClr val="A5B839"/>
                  </a:buClr>
                </a:pPr>
                <a:r>
                  <a:rPr lang="en-GB" sz="1000" dirty="0">
                    <a:solidFill>
                      <a:srgbClr val="223341"/>
                    </a:solidFill>
                    <a:latin typeface="+mn-lt"/>
                  </a:rPr>
                  <a:t>0</a:t>
                </a:r>
              </a:p>
            </p:txBody>
          </p:sp>
        </p:grpSp>
      </p:grpSp>
      <p:grpSp>
        <p:nvGrpSpPr>
          <p:cNvPr id="117" name="Group 116">
            <a:extLst>
              <a:ext uri="{FF2B5EF4-FFF2-40B4-BE49-F238E27FC236}">
                <a16:creationId xmlns:a16="http://schemas.microsoft.com/office/drawing/2014/main" id="{C9C1DDF7-CB3E-2F9D-87B8-8006989A24C4}"/>
              </a:ext>
            </a:extLst>
          </p:cNvPr>
          <p:cNvGrpSpPr/>
          <p:nvPr/>
        </p:nvGrpSpPr>
        <p:grpSpPr>
          <a:xfrm>
            <a:off x="1037340" y="3092734"/>
            <a:ext cx="164045" cy="217801"/>
            <a:chOff x="1136318" y="3619087"/>
            <a:chExt cx="164045" cy="217801"/>
          </a:xfrm>
        </p:grpSpPr>
        <p:sp>
          <p:nvSpPr>
            <p:cNvPr id="118" name="Freeform: Shape 117">
              <a:extLst>
                <a:ext uri="{FF2B5EF4-FFF2-40B4-BE49-F238E27FC236}">
                  <a16:creationId xmlns:a16="http://schemas.microsoft.com/office/drawing/2014/main" id="{AF476E12-B7C7-174E-9DC2-5D59458C5D42}"/>
                </a:ext>
              </a:extLst>
            </p:cNvPr>
            <p:cNvSpPr/>
            <p:nvPr/>
          </p:nvSpPr>
          <p:spPr>
            <a:xfrm>
              <a:off x="1215050" y="3619087"/>
              <a:ext cx="9484" cy="50400"/>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1000"/>
            </a:p>
          </p:txBody>
        </p:sp>
        <p:sp>
          <p:nvSpPr>
            <p:cNvPr id="119" name="TextBox 118">
              <a:extLst>
                <a:ext uri="{FF2B5EF4-FFF2-40B4-BE49-F238E27FC236}">
                  <a16:creationId xmlns:a16="http://schemas.microsoft.com/office/drawing/2014/main" id="{15DD7F15-B066-4FA4-E37B-1A5EE17C38DE}"/>
                </a:ext>
              </a:extLst>
            </p:cNvPr>
            <p:cNvSpPr txBox="1"/>
            <p:nvPr/>
          </p:nvSpPr>
          <p:spPr>
            <a:xfrm>
              <a:off x="1136318" y="3683000"/>
              <a:ext cx="164045" cy="153888"/>
            </a:xfrm>
            <a:prstGeom prst="rect">
              <a:avLst/>
            </a:prstGeom>
            <a:noFill/>
          </p:spPr>
          <p:txBody>
            <a:bodyPr wrap="square" lIns="0" tIns="0" rIns="0" bIns="0" rtlCol="0" anchor="ctr">
              <a:spAutoFit/>
            </a:bodyPr>
            <a:lstStyle/>
            <a:p>
              <a:pPr algn="ctr">
                <a:spcBef>
                  <a:spcPts val="1200"/>
                </a:spcBef>
                <a:buClr>
                  <a:srgbClr val="A5B839"/>
                </a:buClr>
              </a:pPr>
              <a:r>
                <a:rPr lang="en-GB" sz="1000" dirty="0">
                  <a:solidFill>
                    <a:srgbClr val="223341"/>
                  </a:solidFill>
                  <a:latin typeface="+mn-lt"/>
                </a:rPr>
                <a:t>2</a:t>
              </a:r>
            </a:p>
          </p:txBody>
        </p:sp>
      </p:grpSp>
      <p:grpSp>
        <p:nvGrpSpPr>
          <p:cNvPr id="120" name="Group 119">
            <a:extLst>
              <a:ext uri="{FF2B5EF4-FFF2-40B4-BE49-F238E27FC236}">
                <a16:creationId xmlns:a16="http://schemas.microsoft.com/office/drawing/2014/main" id="{09C670C2-499A-B19D-8ECD-255B1DAD022E}"/>
              </a:ext>
            </a:extLst>
          </p:cNvPr>
          <p:cNvGrpSpPr/>
          <p:nvPr/>
        </p:nvGrpSpPr>
        <p:grpSpPr>
          <a:xfrm>
            <a:off x="1258619" y="3092734"/>
            <a:ext cx="164045" cy="217801"/>
            <a:chOff x="1136318" y="3619087"/>
            <a:chExt cx="164045" cy="217801"/>
          </a:xfrm>
        </p:grpSpPr>
        <p:sp>
          <p:nvSpPr>
            <p:cNvPr id="121" name="Freeform: Shape 120">
              <a:extLst>
                <a:ext uri="{FF2B5EF4-FFF2-40B4-BE49-F238E27FC236}">
                  <a16:creationId xmlns:a16="http://schemas.microsoft.com/office/drawing/2014/main" id="{BA302C81-19DB-FE3E-DDBE-4F2B89B33ADE}"/>
                </a:ext>
              </a:extLst>
            </p:cNvPr>
            <p:cNvSpPr/>
            <p:nvPr/>
          </p:nvSpPr>
          <p:spPr>
            <a:xfrm>
              <a:off x="1215050" y="3619087"/>
              <a:ext cx="9484" cy="50400"/>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1000"/>
            </a:p>
          </p:txBody>
        </p:sp>
        <p:sp>
          <p:nvSpPr>
            <p:cNvPr id="122" name="TextBox 121">
              <a:extLst>
                <a:ext uri="{FF2B5EF4-FFF2-40B4-BE49-F238E27FC236}">
                  <a16:creationId xmlns:a16="http://schemas.microsoft.com/office/drawing/2014/main" id="{45CA9EBE-241E-85D8-ED2E-99EB7258410C}"/>
                </a:ext>
              </a:extLst>
            </p:cNvPr>
            <p:cNvSpPr txBox="1"/>
            <p:nvPr/>
          </p:nvSpPr>
          <p:spPr>
            <a:xfrm>
              <a:off x="1136318" y="3683000"/>
              <a:ext cx="164045" cy="153888"/>
            </a:xfrm>
            <a:prstGeom prst="rect">
              <a:avLst/>
            </a:prstGeom>
            <a:noFill/>
          </p:spPr>
          <p:txBody>
            <a:bodyPr wrap="square" lIns="0" tIns="0" rIns="0" bIns="0" rtlCol="0" anchor="ctr">
              <a:spAutoFit/>
            </a:bodyPr>
            <a:lstStyle/>
            <a:p>
              <a:pPr algn="ctr">
                <a:spcBef>
                  <a:spcPts val="1200"/>
                </a:spcBef>
                <a:buClr>
                  <a:srgbClr val="A5B839"/>
                </a:buClr>
              </a:pPr>
              <a:r>
                <a:rPr lang="en-GB" sz="1000" dirty="0">
                  <a:solidFill>
                    <a:srgbClr val="223341"/>
                  </a:solidFill>
                  <a:latin typeface="+mn-lt"/>
                </a:rPr>
                <a:t>4</a:t>
              </a:r>
            </a:p>
          </p:txBody>
        </p:sp>
      </p:grpSp>
      <p:grpSp>
        <p:nvGrpSpPr>
          <p:cNvPr id="123" name="Group 122">
            <a:extLst>
              <a:ext uri="{FF2B5EF4-FFF2-40B4-BE49-F238E27FC236}">
                <a16:creationId xmlns:a16="http://schemas.microsoft.com/office/drawing/2014/main" id="{91373EFB-2BD4-B0C3-DE28-B71D6FE10AB2}"/>
              </a:ext>
            </a:extLst>
          </p:cNvPr>
          <p:cNvGrpSpPr/>
          <p:nvPr/>
        </p:nvGrpSpPr>
        <p:grpSpPr>
          <a:xfrm>
            <a:off x="1479896" y="3092734"/>
            <a:ext cx="164045" cy="217801"/>
            <a:chOff x="1136318" y="3619087"/>
            <a:chExt cx="164045" cy="217801"/>
          </a:xfrm>
        </p:grpSpPr>
        <p:sp>
          <p:nvSpPr>
            <p:cNvPr id="124" name="Freeform: Shape 123">
              <a:extLst>
                <a:ext uri="{FF2B5EF4-FFF2-40B4-BE49-F238E27FC236}">
                  <a16:creationId xmlns:a16="http://schemas.microsoft.com/office/drawing/2014/main" id="{2E166DFE-233C-A6ED-F459-5A1380D52390}"/>
                </a:ext>
              </a:extLst>
            </p:cNvPr>
            <p:cNvSpPr/>
            <p:nvPr/>
          </p:nvSpPr>
          <p:spPr>
            <a:xfrm>
              <a:off x="1215050" y="3619087"/>
              <a:ext cx="9484" cy="50400"/>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1000"/>
            </a:p>
          </p:txBody>
        </p:sp>
        <p:sp>
          <p:nvSpPr>
            <p:cNvPr id="125" name="TextBox 124">
              <a:extLst>
                <a:ext uri="{FF2B5EF4-FFF2-40B4-BE49-F238E27FC236}">
                  <a16:creationId xmlns:a16="http://schemas.microsoft.com/office/drawing/2014/main" id="{EA6D7F34-7C8C-FB1E-20C4-2272D7C36549}"/>
                </a:ext>
              </a:extLst>
            </p:cNvPr>
            <p:cNvSpPr txBox="1"/>
            <p:nvPr/>
          </p:nvSpPr>
          <p:spPr>
            <a:xfrm>
              <a:off x="1136318" y="3683000"/>
              <a:ext cx="164045" cy="153888"/>
            </a:xfrm>
            <a:prstGeom prst="rect">
              <a:avLst/>
            </a:prstGeom>
            <a:noFill/>
          </p:spPr>
          <p:txBody>
            <a:bodyPr wrap="square" lIns="0" tIns="0" rIns="0" bIns="0" rtlCol="0" anchor="ctr">
              <a:spAutoFit/>
            </a:bodyPr>
            <a:lstStyle/>
            <a:p>
              <a:pPr algn="ctr">
                <a:spcBef>
                  <a:spcPts val="1200"/>
                </a:spcBef>
                <a:buClr>
                  <a:srgbClr val="A5B839"/>
                </a:buClr>
              </a:pPr>
              <a:r>
                <a:rPr lang="en-GB" sz="1000" dirty="0">
                  <a:solidFill>
                    <a:srgbClr val="223341"/>
                  </a:solidFill>
                  <a:latin typeface="+mn-lt"/>
                </a:rPr>
                <a:t>6</a:t>
              </a:r>
            </a:p>
          </p:txBody>
        </p:sp>
      </p:grpSp>
      <p:grpSp>
        <p:nvGrpSpPr>
          <p:cNvPr id="126" name="Group 125">
            <a:extLst>
              <a:ext uri="{FF2B5EF4-FFF2-40B4-BE49-F238E27FC236}">
                <a16:creationId xmlns:a16="http://schemas.microsoft.com/office/drawing/2014/main" id="{01E42397-72B0-348A-1852-EE183999EC76}"/>
              </a:ext>
            </a:extLst>
          </p:cNvPr>
          <p:cNvGrpSpPr/>
          <p:nvPr/>
        </p:nvGrpSpPr>
        <p:grpSpPr>
          <a:xfrm>
            <a:off x="1701175" y="3092734"/>
            <a:ext cx="164045" cy="217801"/>
            <a:chOff x="1136318" y="3619087"/>
            <a:chExt cx="164045" cy="217801"/>
          </a:xfrm>
        </p:grpSpPr>
        <p:sp>
          <p:nvSpPr>
            <p:cNvPr id="127" name="Freeform: Shape 126">
              <a:extLst>
                <a:ext uri="{FF2B5EF4-FFF2-40B4-BE49-F238E27FC236}">
                  <a16:creationId xmlns:a16="http://schemas.microsoft.com/office/drawing/2014/main" id="{891DECA2-EAA6-CE3A-0B66-F56864D01D39}"/>
                </a:ext>
              </a:extLst>
            </p:cNvPr>
            <p:cNvSpPr/>
            <p:nvPr/>
          </p:nvSpPr>
          <p:spPr>
            <a:xfrm>
              <a:off x="1215050" y="3619087"/>
              <a:ext cx="9484" cy="50400"/>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1000"/>
            </a:p>
          </p:txBody>
        </p:sp>
        <p:sp>
          <p:nvSpPr>
            <p:cNvPr id="128" name="TextBox 127">
              <a:extLst>
                <a:ext uri="{FF2B5EF4-FFF2-40B4-BE49-F238E27FC236}">
                  <a16:creationId xmlns:a16="http://schemas.microsoft.com/office/drawing/2014/main" id="{E5CBB0C1-5255-5E07-7AF6-CF47B3FF7F1B}"/>
                </a:ext>
              </a:extLst>
            </p:cNvPr>
            <p:cNvSpPr txBox="1"/>
            <p:nvPr/>
          </p:nvSpPr>
          <p:spPr>
            <a:xfrm>
              <a:off x="1136318" y="3683000"/>
              <a:ext cx="164045" cy="153888"/>
            </a:xfrm>
            <a:prstGeom prst="rect">
              <a:avLst/>
            </a:prstGeom>
            <a:noFill/>
          </p:spPr>
          <p:txBody>
            <a:bodyPr wrap="square" lIns="0" tIns="0" rIns="0" bIns="0" rtlCol="0" anchor="ctr">
              <a:spAutoFit/>
            </a:bodyPr>
            <a:lstStyle/>
            <a:p>
              <a:pPr algn="ctr">
                <a:spcBef>
                  <a:spcPts val="1200"/>
                </a:spcBef>
                <a:buClr>
                  <a:srgbClr val="A5B839"/>
                </a:buClr>
              </a:pPr>
              <a:r>
                <a:rPr lang="en-GB" sz="1000" dirty="0">
                  <a:solidFill>
                    <a:srgbClr val="223341"/>
                  </a:solidFill>
                  <a:latin typeface="+mn-lt"/>
                </a:rPr>
                <a:t>8</a:t>
              </a:r>
            </a:p>
          </p:txBody>
        </p:sp>
      </p:grpSp>
      <p:grpSp>
        <p:nvGrpSpPr>
          <p:cNvPr id="129" name="Group 128">
            <a:extLst>
              <a:ext uri="{FF2B5EF4-FFF2-40B4-BE49-F238E27FC236}">
                <a16:creationId xmlns:a16="http://schemas.microsoft.com/office/drawing/2014/main" id="{8D71F920-2134-7D75-0A1A-7ECABB2C06EE}"/>
              </a:ext>
            </a:extLst>
          </p:cNvPr>
          <p:cNvGrpSpPr/>
          <p:nvPr/>
        </p:nvGrpSpPr>
        <p:grpSpPr>
          <a:xfrm>
            <a:off x="1922452" y="3092734"/>
            <a:ext cx="164045" cy="217801"/>
            <a:chOff x="1136318" y="3619087"/>
            <a:chExt cx="164045" cy="217801"/>
          </a:xfrm>
        </p:grpSpPr>
        <p:sp>
          <p:nvSpPr>
            <p:cNvPr id="130" name="Freeform: Shape 129">
              <a:extLst>
                <a:ext uri="{FF2B5EF4-FFF2-40B4-BE49-F238E27FC236}">
                  <a16:creationId xmlns:a16="http://schemas.microsoft.com/office/drawing/2014/main" id="{CAAB3654-C447-C22A-11E1-ACD358E2F879}"/>
                </a:ext>
              </a:extLst>
            </p:cNvPr>
            <p:cNvSpPr/>
            <p:nvPr/>
          </p:nvSpPr>
          <p:spPr>
            <a:xfrm>
              <a:off x="1215050" y="3619087"/>
              <a:ext cx="9484" cy="50400"/>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1000"/>
            </a:p>
          </p:txBody>
        </p:sp>
        <p:sp>
          <p:nvSpPr>
            <p:cNvPr id="131" name="TextBox 130">
              <a:extLst>
                <a:ext uri="{FF2B5EF4-FFF2-40B4-BE49-F238E27FC236}">
                  <a16:creationId xmlns:a16="http://schemas.microsoft.com/office/drawing/2014/main" id="{FCE5444D-F381-C4F0-6F23-DC37DC3A1AC8}"/>
                </a:ext>
              </a:extLst>
            </p:cNvPr>
            <p:cNvSpPr txBox="1"/>
            <p:nvPr/>
          </p:nvSpPr>
          <p:spPr>
            <a:xfrm>
              <a:off x="1136318" y="3683000"/>
              <a:ext cx="164045" cy="153888"/>
            </a:xfrm>
            <a:prstGeom prst="rect">
              <a:avLst/>
            </a:prstGeom>
            <a:noFill/>
          </p:spPr>
          <p:txBody>
            <a:bodyPr wrap="square" lIns="0" tIns="0" rIns="0" bIns="0" rtlCol="0" anchor="ctr">
              <a:spAutoFit/>
            </a:bodyPr>
            <a:lstStyle/>
            <a:p>
              <a:pPr algn="ctr">
                <a:spcBef>
                  <a:spcPts val="1200"/>
                </a:spcBef>
                <a:buClr>
                  <a:srgbClr val="A5B839"/>
                </a:buClr>
              </a:pPr>
              <a:r>
                <a:rPr lang="en-GB" sz="1000" dirty="0">
                  <a:solidFill>
                    <a:srgbClr val="223341"/>
                  </a:solidFill>
                  <a:latin typeface="+mn-lt"/>
                </a:rPr>
                <a:t>10</a:t>
              </a:r>
            </a:p>
          </p:txBody>
        </p:sp>
      </p:grpSp>
      <p:grpSp>
        <p:nvGrpSpPr>
          <p:cNvPr id="132" name="Group 131">
            <a:extLst>
              <a:ext uri="{FF2B5EF4-FFF2-40B4-BE49-F238E27FC236}">
                <a16:creationId xmlns:a16="http://schemas.microsoft.com/office/drawing/2014/main" id="{DFE187AA-8E9C-5C2F-3051-FCA1E59A38EB}"/>
              </a:ext>
            </a:extLst>
          </p:cNvPr>
          <p:cNvGrpSpPr/>
          <p:nvPr/>
        </p:nvGrpSpPr>
        <p:grpSpPr>
          <a:xfrm>
            <a:off x="2143731" y="3092734"/>
            <a:ext cx="164045" cy="217801"/>
            <a:chOff x="1136318" y="3619087"/>
            <a:chExt cx="164045" cy="217801"/>
          </a:xfrm>
        </p:grpSpPr>
        <p:sp>
          <p:nvSpPr>
            <p:cNvPr id="133" name="Freeform: Shape 132">
              <a:extLst>
                <a:ext uri="{FF2B5EF4-FFF2-40B4-BE49-F238E27FC236}">
                  <a16:creationId xmlns:a16="http://schemas.microsoft.com/office/drawing/2014/main" id="{EA18DB0A-282C-F6CF-910C-08ADCF523A86}"/>
                </a:ext>
              </a:extLst>
            </p:cNvPr>
            <p:cNvSpPr/>
            <p:nvPr/>
          </p:nvSpPr>
          <p:spPr>
            <a:xfrm>
              <a:off x="1215050" y="3619087"/>
              <a:ext cx="9484" cy="50400"/>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1000"/>
            </a:p>
          </p:txBody>
        </p:sp>
        <p:sp>
          <p:nvSpPr>
            <p:cNvPr id="134" name="TextBox 133">
              <a:extLst>
                <a:ext uri="{FF2B5EF4-FFF2-40B4-BE49-F238E27FC236}">
                  <a16:creationId xmlns:a16="http://schemas.microsoft.com/office/drawing/2014/main" id="{1589D0A8-6D3A-EA01-BCED-E965B240C62E}"/>
                </a:ext>
              </a:extLst>
            </p:cNvPr>
            <p:cNvSpPr txBox="1"/>
            <p:nvPr/>
          </p:nvSpPr>
          <p:spPr>
            <a:xfrm>
              <a:off x="1136318" y="3683000"/>
              <a:ext cx="164045" cy="153888"/>
            </a:xfrm>
            <a:prstGeom prst="rect">
              <a:avLst/>
            </a:prstGeom>
            <a:noFill/>
          </p:spPr>
          <p:txBody>
            <a:bodyPr wrap="square" lIns="0" tIns="0" rIns="0" bIns="0" rtlCol="0" anchor="ctr">
              <a:spAutoFit/>
            </a:bodyPr>
            <a:lstStyle/>
            <a:p>
              <a:pPr algn="ctr">
                <a:spcBef>
                  <a:spcPts val="1200"/>
                </a:spcBef>
                <a:buClr>
                  <a:srgbClr val="A5B839"/>
                </a:buClr>
              </a:pPr>
              <a:r>
                <a:rPr lang="en-GB" sz="1000" dirty="0">
                  <a:solidFill>
                    <a:srgbClr val="223341"/>
                  </a:solidFill>
                  <a:latin typeface="+mn-lt"/>
                </a:rPr>
                <a:t>12</a:t>
              </a:r>
            </a:p>
          </p:txBody>
        </p:sp>
      </p:grpSp>
      <p:grpSp>
        <p:nvGrpSpPr>
          <p:cNvPr id="135" name="Group 134">
            <a:extLst>
              <a:ext uri="{FF2B5EF4-FFF2-40B4-BE49-F238E27FC236}">
                <a16:creationId xmlns:a16="http://schemas.microsoft.com/office/drawing/2014/main" id="{64C4BBED-5438-264F-7671-4BF9C540E496}"/>
              </a:ext>
            </a:extLst>
          </p:cNvPr>
          <p:cNvGrpSpPr/>
          <p:nvPr/>
        </p:nvGrpSpPr>
        <p:grpSpPr>
          <a:xfrm>
            <a:off x="2365008" y="3092734"/>
            <a:ext cx="164045" cy="217801"/>
            <a:chOff x="1136318" y="3619087"/>
            <a:chExt cx="164045" cy="217801"/>
          </a:xfrm>
        </p:grpSpPr>
        <p:sp>
          <p:nvSpPr>
            <p:cNvPr id="136" name="Freeform: Shape 135">
              <a:extLst>
                <a:ext uri="{FF2B5EF4-FFF2-40B4-BE49-F238E27FC236}">
                  <a16:creationId xmlns:a16="http://schemas.microsoft.com/office/drawing/2014/main" id="{B6864E34-7622-F293-A2DB-74356A134D33}"/>
                </a:ext>
              </a:extLst>
            </p:cNvPr>
            <p:cNvSpPr/>
            <p:nvPr/>
          </p:nvSpPr>
          <p:spPr>
            <a:xfrm>
              <a:off x="1215050" y="3619087"/>
              <a:ext cx="9484" cy="50400"/>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1000"/>
            </a:p>
          </p:txBody>
        </p:sp>
        <p:sp>
          <p:nvSpPr>
            <p:cNvPr id="137" name="TextBox 136">
              <a:extLst>
                <a:ext uri="{FF2B5EF4-FFF2-40B4-BE49-F238E27FC236}">
                  <a16:creationId xmlns:a16="http://schemas.microsoft.com/office/drawing/2014/main" id="{BFFC8BFF-ABB0-AFF4-D698-3CA6FF088DCD}"/>
                </a:ext>
              </a:extLst>
            </p:cNvPr>
            <p:cNvSpPr txBox="1"/>
            <p:nvPr/>
          </p:nvSpPr>
          <p:spPr>
            <a:xfrm>
              <a:off x="1136318" y="3683000"/>
              <a:ext cx="164045" cy="153888"/>
            </a:xfrm>
            <a:prstGeom prst="rect">
              <a:avLst/>
            </a:prstGeom>
            <a:noFill/>
          </p:spPr>
          <p:txBody>
            <a:bodyPr wrap="square" lIns="0" tIns="0" rIns="0" bIns="0" rtlCol="0" anchor="ctr">
              <a:spAutoFit/>
            </a:bodyPr>
            <a:lstStyle/>
            <a:p>
              <a:pPr algn="ctr">
                <a:spcBef>
                  <a:spcPts val="1200"/>
                </a:spcBef>
                <a:buClr>
                  <a:srgbClr val="A5B839"/>
                </a:buClr>
              </a:pPr>
              <a:r>
                <a:rPr lang="en-GB" sz="1000" dirty="0">
                  <a:solidFill>
                    <a:srgbClr val="223341"/>
                  </a:solidFill>
                  <a:latin typeface="+mn-lt"/>
                </a:rPr>
                <a:t>14</a:t>
              </a:r>
            </a:p>
          </p:txBody>
        </p:sp>
      </p:grpSp>
      <p:grpSp>
        <p:nvGrpSpPr>
          <p:cNvPr id="138" name="Group 137">
            <a:extLst>
              <a:ext uri="{FF2B5EF4-FFF2-40B4-BE49-F238E27FC236}">
                <a16:creationId xmlns:a16="http://schemas.microsoft.com/office/drawing/2014/main" id="{F99F48B5-A4E6-2F23-602D-515E386C069A}"/>
              </a:ext>
            </a:extLst>
          </p:cNvPr>
          <p:cNvGrpSpPr/>
          <p:nvPr/>
        </p:nvGrpSpPr>
        <p:grpSpPr>
          <a:xfrm>
            <a:off x="2589960" y="3092734"/>
            <a:ext cx="164045" cy="217801"/>
            <a:chOff x="1136318" y="3619087"/>
            <a:chExt cx="164045" cy="217801"/>
          </a:xfrm>
        </p:grpSpPr>
        <p:sp>
          <p:nvSpPr>
            <p:cNvPr id="139" name="Freeform: Shape 138">
              <a:extLst>
                <a:ext uri="{FF2B5EF4-FFF2-40B4-BE49-F238E27FC236}">
                  <a16:creationId xmlns:a16="http://schemas.microsoft.com/office/drawing/2014/main" id="{6EBD17D4-57D9-AB55-C781-B8F67926E726}"/>
                </a:ext>
              </a:extLst>
            </p:cNvPr>
            <p:cNvSpPr/>
            <p:nvPr/>
          </p:nvSpPr>
          <p:spPr>
            <a:xfrm>
              <a:off x="1215050" y="3619087"/>
              <a:ext cx="9484" cy="50400"/>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1000"/>
            </a:p>
          </p:txBody>
        </p:sp>
        <p:sp>
          <p:nvSpPr>
            <p:cNvPr id="140" name="TextBox 139">
              <a:extLst>
                <a:ext uri="{FF2B5EF4-FFF2-40B4-BE49-F238E27FC236}">
                  <a16:creationId xmlns:a16="http://schemas.microsoft.com/office/drawing/2014/main" id="{CA78B1E5-F7C2-C90A-5938-195B2CA03A97}"/>
                </a:ext>
              </a:extLst>
            </p:cNvPr>
            <p:cNvSpPr txBox="1"/>
            <p:nvPr/>
          </p:nvSpPr>
          <p:spPr>
            <a:xfrm>
              <a:off x="1136318" y="3683000"/>
              <a:ext cx="164045" cy="153888"/>
            </a:xfrm>
            <a:prstGeom prst="rect">
              <a:avLst/>
            </a:prstGeom>
            <a:noFill/>
          </p:spPr>
          <p:txBody>
            <a:bodyPr wrap="square" lIns="0" tIns="0" rIns="0" bIns="0" rtlCol="0" anchor="ctr">
              <a:spAutoFit/>
            </a:bodyPr>
            <a:lstStyle/>
            <a:p>
              <a:pPr algn="ctr">
                <a:spcBef>
                  <a:spcPts val="1200"/>
                </a:spcBef>
                <a:buClr>
                  <a:srgbClr val="A5B839"/>
                </a:buClr>
              </a:pPr>
              <a:r>
                <a:rPr lang="en-GB" sz="1000" dirty="0">
                  <a:solidFill>
                    <a:srgbClr val="223341"/>
                  </a:solidFill>
                  <a:latin typeface="+mn-lt"/>
                </a:rPr>
                <a:t>16</a:t>
              </a:r>
            </a:p>
          </p:txBody>
        </p:sp>
      </p:grpSp>
      <p:grpSp>
        <p:nvGrpSpPr>
          <p:cNvPr id="141" name="Group 140">
            <a:extLst>
              <a:ext uri="{FF2B5EF4-FFF2-40B4-BE49-F238E27FC236}">
                <a16:creationId xmlns:a16="http://schemas.microsoft.com/office/drawing/2014/main" id="{48B1A862-DF7F-3B91-1F9D-0F6FF3340946}"/>
              </a:ext>
            </a:extLst>
          </p:cNvPr>
          <p:cNvGrpSpPr/>
          <p:nvPr/>
        </p:nvGrpSpPr>
        <p:grpSpPr>
          <a:xfrm>
            <a:off x="2811238" y="3092734"/>
            <a:ext cx="164045" cy="217801"/>
            <a:chOff x="1136318" y="3619087"/>
            <a:chExt cx="164045" cy="217801"/>
          </a:xfrm>
        </p:grpSpPr>
        <p:sp>
          <p:nvSpPr>
            <p:cNvPr id="142" name="Freeform: Shape 141">
              <a:extLst>
                <a:ext uri="{FF2B5EF4-FFF2-40B4-BE49-F238E27FC236}">
                  <a16:creationId xmlns:a16="http://schemas.microsoft.com/office/drawing/2014/main" id="{AE07F210-38DD-3E83-30EA-A7455F98FCA3}"/>
                </a:ext>
              </a:extLst>
            </p:cNvPr>
            <p:cNvSpPr/>
            <p:nvPr/>
          </p:nvSpPr>
          <p:spPr>
            <a:xfrm>
              <a:off x="1215050" y="3619087"/>
              <a:ext cx="9484" cy="50400"/>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1000"/>
            </a:p>
          </p:txBody>
        </p:sp>
        <p:sp>
          <p:nvSpPr>
            <p:cNvPr id="143" name="TextBox 142">
              <a:extLst>
                <a:ext uri="{FF2B5EF4-FFF2-40B4-BE49-F238E27FC236}">
                  <a16:creationId xmlns:a16="http://schemas.microsoft.com/office/drawing/2014/main" id="{5E655B0C-8F4B-E707-75AC-08C93F738480}"/>
                </a:ext>
              </a:extLst>
            </p:cNvPr>
            <p:cNvSpPr txBox="1"/>
            <p:nvPr/>
          </p:nvSpPr>
          <p:spPr>
            <a:xfrm>
              <a:off x="1136318" y="3683000"/>
              <a:ext cx="164045" cy="153888"/>
            </a:xfrm>
            <a:prstGeom prst="rect">
              <a:avLst/>
            </a:prstGeom>
            <a:noFill/>
          </p:spPr>
          <p:txBody>
            <a:bodyPr wrap="square" lIns="0" tIns="0" rIns="0" bIns="0" rtlCol="0" anchor="ctr">
              <a:spAutoFit/>
            </a:bodyPr>
            <a:lstStyle/>
            <a:p>
              <a:pPr algn="ctr">
                <a:spcBef>
                  <a:spcPts val="1200"/>
                </a:spcBef>
                <a:buClr>
                  <a:srgbClr val="A5B839"/>
                </a:buClr>
              </a:pPr>
              <a:r>
                <a:rPr lang="en-GB" sz="1000" dirty="0">
                  <a:solidFill>
                    <a:srgbClr val="223341"/>
                  </a:solidFill>
                  <a:latin typeface="+mn-lt"/>
                </a:rPr>
                <a:t>18</a:t>
              </a:r>
            </a:p>
          </p:txBody>
        </p:sp>
      </p:grpSp>
      <p:grpSp>
        <p:nvGrpSpPr>
          <p:cNvPr id="144" name="Group 143">
            <a:extLst>
              <a:ext uri="{FF2B5EF4-FFF2-40B4-BE49-F238E27FC236}">
                <a16:creationId xmlns:a16="http://schemas.microsoft.com/office/drawing/2014/main" id="{D37FD39E-8FEE-29BC-A8B7-743AFAD2BFF1}"/>
              </a:ext>
            </a:extLst>
          </p:cNvPr>
          <p:cNvGrpSpPr/>
          <p:nvPr/>
        </p:nvGrpSpPr>
        <p:grpSpPr>
          <a:xfrm>
            <a:off x="3032516" y="3092734"/>
            <a:ext cx="164045" cy="217801"/>
            <a:chOff x="1136318" y="3619087"/>
            <a:chExt cx="164045" cy="217801"/>
          </a:xfrm>
        </p:grpSpPr>
        <p:sp>
          <p:nvSpPr>
            <p:cNvPr id="145" name="Freeform: Shape 144">
              <a:extLst>
                <a:ext uri="{FF2B5EF4-FFF2-40B4-BE49-F238E27FC236}">
                  <a16:creationId xmlns:a16="http://schemas.microsoft.com/office/drawing/2014/main" id="{38360710-BCBD-0D0C-7E0D-F0C05AE33369}"/>
                </a:ext>
              </a:extLst>
            </p:cNvPr>
            <p:cNvSpPr/>
            <p:nvPr/>
          </p:nvSpPr>
          <p:spPr>
            <a:xfrm>
              <a:off x="1215050" y="3619087"/>
              <a:ext cx="9484" cy="50400"/>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1000"/>
            </a:p>
          </p:txBody>
        </p:sp>
        <p:sp>
          <p:nvSpPr>
            <p:cNvPr id="146" name="TextBox 145">
              <a:extLst>
                <a:ext uri="{FF2B5EF4-FFF2-40B4-BE49-F238E27FC236}">
                  <a16:creationId xmlns:a16="http://schemas.microsoft.com/office/drawing/2014/main" id="{C1B1AE1B-F153-D57E-1903-AF163FC7DF95}"/>
                </a:ext>
              </a:extLst>
            </p:cNvPr>
            <p:cNvSpPr txBox="1"/>
            <p:nvPr/>
          </p:nvSpPr>
          <p:spPr>
            <a:xfrm>
              <a:off x="1136318" y="3683000"/>
              <a:ext cx="164045" cy="153888"/>
            </a:xfrm>
            <a:prstGeom prst="rect">
              <a:avLst/>
            </a:prstGeom>
            <a:noFill/>
          </p:spPr>
          <p:txBody>
            <a:bodyPr wrap="square" lIns="0" tIns="0" rIns="0" bIns="0" rtlCol="0" anchor="ctr">
              <a:spAutoFit/>
            </a:bodyPr>
            <a:lstStyle/>
            <a:p>
              <a:pPr algn="ctr">
                <a:spcBef>
                  <a:spcPts val="1200"/>
                </a:spcBef>
                <a:buClr>
                  <a:srgbClr val="A5B839"/>
                </a:buClr>
              </a:pPr>
              <a:r>
                <a:rPr lang="en-GB" sz="1000" dirty="0">
                  <a:solidFill>
                    <a:srgbClr val="223341"/>
                  </a:solidFill>
                  <a:latin typeface="+mn-lt"/>
                </a:rPr>
                <a:t>20</a:t>
              </a:r>
            </a:p>
          </p:txBody>
        </p:sp>
      </p:grpSp>
      <p:grpSp>
        <p:nvGrpSpPr>
          <p:cNvPr id="147" name="Group 146">
            <a:extLst>
              <a:ext uri="{FF2B5EF4-FFF2-40B4-BE49-F238E27FC236}">
                <a16:creationId xmlns:a16="http://schemas.microsoft.com/office/drawing/2014/main" id="{24C2FE00-9380-6471-240A-E8908E01B28D}"/>
              </a:ext>
            </a:extLst>
          </p:cNvPr>
          <p:cNvGrpSpPr/>
          <p:nvPr/>
        </p:nvGrpSpPr>
        <p:grpSpPr>
          <a:xfrm>
            <a:off x="3253794" y="3092734"/>
            <a:ext cx="164045" cy="217801"/>
            <a:chOff x="1136318" y="3619087"/>
            <a:chExt cx="164045" cy="217801"/>
          </a:xfrm>
        </p:grpSpPr>
        <p:sp>
          <p:nvSpPr>
            <p:cNvPr id="148" name="Freeform: Shape 147">
              <a:extLst>
                <a:ext uri="{FF2B5EF4-FFF2-40B4-BE49-F238E27FC236}">
                  <a16:creationId xmlns:a16="http://schemas.microsoft.com/office/drawing/2014/main" id="{0624BB8B-D6D6-C10B-F4C3-AD0C8763F213}"/>
                </a:ext>
              </a:extLst>
            </p:cNvPr>
            <p:cNvSpPr/>
            <p:nvPr/>
          </p:nvSpPr>
          <p:spPr>
            <a:xfrm>
              <a:off x="1215050" y="3619087"/>
              <a:ext cx="9484" cy="50400"/>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1000"/>
            </a:p>
          </p:txBody>
        </p:sp>
        <p:sp>
          <p:nvSpPr>
            <p:cNvPr id="149" name="TextBox 148">
              <a:extLst>
                <a:ext uri="{FF2B5EF4-FFF2-40B4-BE49-F238E27FC236}">
                  <a16:creationId xmlns:a16="http://schemas.microsoft.com/office/drawing/2014/main" id="{0D858123-FFFF-155F-C1A7-1927FDCE0FA3}"/>
                </a:ext>
              </a:extLst>
            </p:cNvPr>
            <p:cNvSpPr txBox="1"/>
            <p:nvPr/>
          </p:nvSpPr>
          <p:spPr>
            <a:xfrm>
              <a:off x="1136318" y="3683000"/>
              <a:ext cx="164045" cy="153888"/>
            </a:xfrm>
            <a:prstGeom prst="rect">
              <a:avLst/>
            </a:prstGeom>
            <a:noFill/>
          </p:spPr>
          <p:txBody>
            <a:bodyPr wrap="square" lIns="0" tIns="0" rIns="0" bIns="0" rtlCol="0" anchor="ctr">
              <a:spAutoFit/>
            </a:bodyPr>
            <a:lstStyle/>
            <a:p>
              <a:pPr algn="ctr">
                <a:spcBef>
                  <a:spcPts val="1200"/>
                </a:spcBef>
                <a:buClr>
                  <a:srgbClr val="A5B839"/>
                </a:buClr>
              </a:pPr>
              <a:r>
                <a:rPr lang="en-GB" sz="1000" dirty="0">
                  <a:solidFill>
                    <a:srgbClr val="223341"/>
                  </a:solidFill>
                  <a:latin typeface="+mn-lt"/>
                </a:rPr>
                <a:t>22</a:t>
              </a:r>
            </a:p>
          </p:txBody>
        </p:sp>
      </p:grpSp>
      <p:grpSp>
        <p:nvGrpSpPr>
          <p:cNvPr id="150" name="Group 149">
            <a:extLst>
              <a:ext uri="{FF2B5EF4-FFF2-40B4-BE49-F238E27FC236}">
                <a16:creationId xmlns:a16="http://schemas.microsoft.com/office/drawing/2014/main" id="{D15D7FB2-63EF-7668-71CD-F959063D658C}"/>
              </a:ext>
            </a:extLst>
          </p:cNvPr>
          <p:cNvGrpSpPr/>
          <p:nvPr/>
        </p:nvGrpSpPr>
        <p:grpSpPr>
          <a:xfrm>
            <a:off x="3475072" y="3092734"/>
            <a:ext cx="164045" cy="217801"/>
            <a:chOff x="1136318" y="3619087"/>
            <a:chExt cx="164045" cy="217801"/>
          </a:xfrm>
        </p:grpSpPr>
        <p:sp>
          <p:nvSpPr>
            <p:cNvPr id="151" name="Freeform: Shape 150">
              <a:extLst>
                <a:ext uri="{FF2B5EF4-FFF2-40B4-BE49-F238E27FC236}">
                  <a16:creationId xmlns:a16="http://schemas.microsoft.com/office/drawing/2014/main" id="{34927EA8-768E-B46B-A095-C68991F4EC5B}"/>
                </a:ext>
              </a:extLst>
            </p:cNvPr>
            <p:cNvSpPr/>
            <p:nvPr/>
          </p:nvSpPr>
          <p:spPr>
            <a:xfrm>
              <a:off x="1215050" y="3619087"/>
              <a:ext cx="9484" cy="50400"/>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1000"/>
            </a:p>
          </p:txBody>
        </p:sp>
        <p:sp>
          <p:nvSpPr>
            <p:cNvPr id="152" name="TextBox 151">
              <a:extLst>
                <a:ext uri="{FF2B5EF4-FFF2-40B4-BE49-F238E27FC236}">
                  <a16:creationId xmlns:a16="http://schemas.microsoft.com/office/drawing/2014/main" id="{AD0DC5E4-09F7-71ED-8D4F-2113E76C3AEA}"/>
                </a:ext>
              </a:extLst>
            </p:cNvPr>
            <p:cNvSpPr txBox="1"/>
            <p:nvPr/>
          </p:nvSpPr>
          <p:spPr>
            <a:xfrm>
              <a:off x="1136318" y="3683000"/>
              <a:ext cx="164045" cy="153888"/>
            </a:xfrm>
            <a:prstGeom prst="rect">
              <a:avLst/>
            </a:prstGeom>
            <a:noFill/>
          </p:spPr>
          <p:txBody>
            <a:bodyPr wrap="square" lIns="0" tIns="0" rIns="0" bIns="0" rtlCol="0" anchor="ctr">
              <a:spAutoFit/>
            </a:bodyPr>
            <a:lstStyle/>
            <a:p>
              <a:pPr algn="ctr">
                <a:spcBef>
                  <a:spcPts val="1200"/>
                </a:spcBef>
                <a:buClr>
                  <a:srgbClr val="A5B839"/>
                </a:buClr>
              </a:pPr>
              <a:r>
                <a:rPr lang="en-GB" sz="1000" dirty="0">
                  <a:solidFill>
                    <a:srgbClr val="223341"/>
                  </a:solidFill>
                  <a:latin typeface="+mn-lt"/>
                </a:rPr>
                <a:t>24</a:t>
              </a:r>
            </a:p>
          </p:txBody>
        </p:sp>
      </p:grpSp>
      <p:grpSp>
        <p:nvGrpSpPr>
          <p:cNvPr id="153" name="Group 152">
            <a:extLst>
              <a:ext uri="{FF2B5EF4-FFF2-40B4-BE49-F238E27FC236}">
                <a16:creationId xmlns:a16="http://schemas.microsoft.com/office/drawing/2014/main" id="{158911CE-06A2-DDAC-44AD-9FB6DE3D5631}"/>
              </a:ext>
            </a:extLst>
          </p:cNvPr>
          <p:cNvGrpSpPr/>
          <p:nvPr/>
        </p:nvGrpSpPr>
        <p:grpSpPr>
          <a:xfrm>
            <a:off x="3696350" y="3092734"/>
            <a:ext cx="164045" cy="217801"/>
            <a:chOff x="1136318" y="3619087"/>
            <a:chExt cx="164045" cy="217801"/>
          </a:xfrm>
        </p:grpSpPr>
        <p:sp>
          <p:nvSpPr>
            <p:cNvPr id="154" name="Freeform: Shape 153">
              <a:extLst>
                <a:ext uri="{FF2B5EF4-FFF2-40B4-BE49-F238E27FC236}">
                  <a16:creationId xmlns:a16="http://schemas.microsoft.com/office/drawing/2014/main" id="{39476C56-B12D-223C-A7B9-450CA61823F1}"/>
                </a:ext>
              </a:extLst>
            </p:cNvPr>
            <p:cNvSpPr/>
            <p:nvPr/>
          </p:nvSpPr>
          <p:spPr>
            <a:xfrm>
              <a:off x="1215050" y="3619087"/>
              <a:ext cx="9484" cy="50400"/>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1000"/>
            </a:p>
          </p:txBody>
        </p:sp>
        <p:sp>
          <p:nvSpPr>
            <p:cNvPr id="155" name="TextBox 154">
              <a:extLst>
                <a:ext uri="{FF2B5EF4-FFF2-40B4-BE49-F238E27FC236}">
                  <a16:creationId xmlns:a16="http://schemas.microsoft.com/office/drawing/2014/main" id="{F4D4E711-EBDD-424B-AB0F-6B02857E410E}"/>
                </a:ext>
              </a:extLst>
            </p:cNvPr>
            <p:cNvSpPr txBox="1"/>
            <p:nvPr/>
          </p:nvSpPr>
          <p:spPr>
            <a:xfrm>
              <a:off x="1136318" y="3683000"/>
              <a:ext cx="164045" cy="153888"/>
            </a:xfrm>
            <a:prstGeom prst="rect">
              <a:avLst/>
            </a:prstGeom>
            <a:noFill/>
          </p:spPr>
          <p:txBody>
            <a:bodyPr wrap="square" lIns="0" tIns="0" rIns="0" bIns="0" rtlCol="0" anchor="ctr">
              <a:spAutoFit/>
            </a:bodyPr>
            <a:lstStyle/>
            <a:p>
              <a:pPr algn="ctr">
                <a:spcBef>
                  <a:spcPts val="1200"/>
                </a:spcBef>
                <a:buClr>
                  <a:srgbClr val="A5B839"/>
                </a:buClr>
              </a:pPr>
              <a:r>
                <a:rPr lang="en-GB" sz="1000" dirty="0">
                  <a:solidFill>
                    <a:srgbClr val="223341"/>
                  </a:solidFill>
                  <a:latin typeface="+mn-lt"/>
                </a:rPr>
                <a:t>26</a:t>
              </a:r>
            </a:p>
          </p:txBody>
        </p:sp>
      </p:grpSp>
      <p:grpSp>
        <p:nvGrpSpPr>
          <p:cNvPr id="156" name="Group 155">
            <a:extLst>
              <a:ext uri="{FF2B5EF4-FFF2-40B4-BE49-F238E27FC236}">
                <a16:creationId xmlns:a16="http://schemas.microsoft.com/office/drawing/2014/main" id="{BE1FF1BD-33E7-A7AC-7A6C-69F216DBFA95}"/>
              </a:ext>
            </a:extLst>
          </p:cNvPr>
          <p:cNvGrpSpPr/>
          <p:nvPr/>
        </p:nvGrpSpPr>
        <p:grpSpPr>
          <a:xfrm>
            <a:off x="3917628" y="3092734"/>
            <a:ext cx="164045" cy="217801"/>
            <a:chOff x="1136318" y="3619087"/>
            <a:chExt cx="164045" cy="217801"/>
          </a:xfrm>
        </p:grpSpPr>
        <p:sp>
          <p:nvSpPr>
            <p:cNvPr id="157" name="Freeform: Shape 156">
              <a:extLst>
                <a:ext uri="{FF2B5EF4-FFF2-40B4-BE49-F238E27FC236}">
                  <a16:creationId xmlns:a16="http://schemas.microsoft.com/office/drawing/2014/main" id="{DA154C04-0630-4A26-B3E5-17C169578DE7}"/>
                </a:ext>
              </a:extLst>
            </p:cNvPr>
            <p:cNvSpPr/>
            <p:nvPr/>
          </p:nvSpPr>
          <p:spPr>
            <a:xfrm>
              <a:off x="1215050" y="3619087"/>
              <a:ext cx="9484" cy="50400"/>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1000"/>
            </a:p>
          </p:txBody>
        </p:sp>
        <p:sp>
          <p:nvSpPr>
            <p:cNvPr id="158" name="TextBox 157">
              <a:extLst>
                <a:ext uri="{FF2B5EF4-FFF2-40B4-BE49-F238E27FC236}">
                  <a16:creationId xmlns:a16="http://schemas.microsoft.com/office/drawing/2014/main" id="{55F3C2EA-75CE-5BB3-90C1-298C8BE1C3CA}"/>
                </a:ext>
              </a:extLst>
            </p:cNvPr>
            <p:cNvSpPr txBox="1"/>
            <p:nvPr/>
          </p:nvSpPr>
          <p:spPr>
            <a:xfrm>
              <a:off x="1136318" y="3683000"/>
              <a:ext cx="164045" cy="153888"/>
            </a:xfrm>
            <a:prstGeom prst="rect">
              <a:avLst/>
            </a:prstGeom>
            <a:noFill/>
          </p:spPr>
          <p:txBody>
            <a:bodyPr wrap="square" lIns="0" tIns="0" rIns="0" bIns="0" rtlCol="0" anchor="ctr">
              <a:spAutoFit/>
            </a:bodyPr>
            <a:lstStyle/>
            <a:p>
              <a:pPr algn="ctr">
                <a:spcBef>
                  <a:spcPts val="1200"/>
                </a:spcBef>
                <a:buClr>
                  <a:srgbClr val="A5B839"/>
                </a:buClr>
              </a:pPr>
              <a:r>
                <a:rPr lang="en-GB" sz="1000" dirty="0">
                  <a:solidFill>
                    <a:srgbClr val="223341"/>
                  </a:solidFill>
                  <a:latin typeface="+mn-lt"/>
                </a:rPr>
                <a:t>28</a:t>
              </a:r>
            </a:p>
          </p:txBody>
        </p:sp>
      </p:grpSp>
      <p:grpSp>
        <p:nvGrpSpPr>
          <p:cNvPr id="159" name="Group 158">
            <a:extLst>
              <a:ext uri="{FF2B5EF4-FFF2-40B4-BE49-F238E27FC236}">
                <a16:creationId xmlns:a16="http://schemas.microsoft.com/office/drawing/2014/main" id="{1677A933-9194-DCED-C623-BF39C4D01203}"/>
              </a:ext>
            </a:extLst>
          </p:cNvPr>
          <p:cNvGrpSpPr/>
          <p:nvPr/>
        </p:nvGrpSpPr>
        <p:grpSpPr>
          <a:xfrm>
            <a:off x="4138906" y="3092734"/>
            <a:ext cx="164045" cy="217801"/>
            <a:chOff x="1136318" y="3619087"/>
            <a:chExt cx="164045" cy="217801"/>
          </a:xfrm>
        </p:grpSpPr>
        <p:sp>
          <p:nvSpPr>
            <p:cNvPr id="160" name="Freeform: Shape 159">
              <a:extLst>
                <a:ext uri="{FF2B5EF4-FFF2-40B4-BE49-F238E27FC236}">
                  <a16:creationId xmlns:a16="http://schemas.microsoft.com/office/drawing/2014/main" id="{1FBBE951-875A-CB3F-1ED0-73A11C393FF9}"/>
                </a:ext>
              </a:extLst>
            </p:cNvPr>
            <p:cNvSpPr/>
            <p:nvPr/>
          </p:nvSpPr>
          <p:spPr>
            <a:xfrm>
              <a:off x="1215050" y="3619087"/>
              <a:ext cx="9484" cy="50400"/>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1000"/>
            </a:p>
          </p:txBody>
        </p:sp>
        <p:sp>
          <p:nvSpPr>
            <p:cNvPr id="161" name="TextBox 160">
              <a:extLst>
                <a:ext uri="{FF2B5EF4-FFF2-40B4-BE49-F238E27FC236}">
                  <a16:creationId xmlns:a16="http://schemas.microsoft.com/office/drawing/2014/main" id="{B59ECF3C-D23D-FB62-14EA-8E177A7305A3}"/>
                </a:ext>
              </a:extLst>
            </p:cNvPr>
            <p:cNvSpPr txBox="1"/>
            <p:nvPr/>
          </p:nvSpPr>
          <p:spPr>
            <a:xfrm>
              <a:off x="1136318" y="3683000"/>
              <a:ext cx="164045" cy="153888"/>
            </a:xfrm>
            <a:prstGeom prst="rect">
              <a:avLst/>
            </a:prstGeom>
            <a:noFill/>
          </p:spPr>
          <p:txBody>
            <a:bodyPr wrap="square" lIns="0" tIns="0" rIns="0" bIns="0" rtlCol="0" anchor="ctr">
              <a:spAutoFit/>
            </a:bodyPr>
            <a:lstStyle/>
            <a:p>
              <a:pPr algn="ctr">
                <a:spcBef>
                  <a:spcPts val="1200"/>
                </a:spcBef>
                <a:buClr>
                  <a:srgbClr val="A5B839"/>
                </a:buClr>
              </a:pPr>
              <a:r>
                <a:rPr lang="en-GB" sz="1000" dirty="0">
                  <a:solidFill>
                    <a:srgbClr val="223341"/>
                  </a:solidFill>
                  <a:latin typeface="+mn-lt"/>
                </a:rPr>
                <a:t>30</a:t>
              </a:r>
            </a:p>
          </p:txBody>
        </p:sp>
      </p:grpSp>
      <p:grpSp>
        <p:nvGrpSpPr>
          <p:cNvPr id="162" name="Group 161">
            <a:extLst>
              <a:ext uri="{FF2B5EF4-FFF2-40B4-BE49-F238E27FC236}">
                <a16:creationId xmlns:a16="http://schemas.microsoft.com/office/drawing/2014/main" id="{7FCFC25A-3D19-FE3F-884C-568D0031CBE6}"/>
              </a:ext>
            </a:extLst>
          </p:cNvPr>
          <p:cNvGrpSpPr/>
          <p:nvPr/>
        </p:nvGrpSpPr>
        <p:grpSpPr>
          <a:xfrm>
            <a:off x="4360566" y="3092734"/>
            <a:ext cx="164045" cy="217801"/>
            <a:chOff x="1136318" y="3619087"/>
            <a:chExt cx="164045" cy="217801"/>
          </a:xfrm>
        </p:grpSpPr>
        <p:sp>
          <p:nvSpPr>
            <p:cNvPr id="163" name="Freeform: Shape 162">
              <a:extLst>
                <a:ext uri="{FF2B5EF4-FFF2-40B4-BE49-F238E27FC236}">
                  <a16:creationId xmlns:a16="http://schemas.microsoft.com/office/drawing/2014/main" id="{C4216FC7-2503-ADFA-1FAE-526661F3955D}"/>
                </a:ext>
              </a:extLst>
            </p:cNvPr>
            <p:cNvSpPr/>
            <p:nvPr/>
          </p:nvSpPr>
          <p:spPr>
            <a:xfrm>
              <a:off x="1215050" y="3619087"/>
              <a:ext cx="9484" cy="50400"/>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1000"/>
            </a:p>
          </p:txBody>
        </p:sp>
        <p:sp>
          <p:nvSpPr>
            <p:cNvPr id="164" name="TextBox 163">
              <a:extLst>
                <a:ext uri="{FF2B5EF4-FFF2-40B4-BE49-F238E27FC236}">
                  <a16:creationId xmlns:a16="http://schemas.microsoft.com/office/drawing/2014/main" id="{C231D07B-2F3B-9D6E-6B31-1F4F3627C0AC}"/>
                </a:ext>
              </a:extLst>
            </p:cNvPr>
            <p:cNvSpPr txBox="1"/>
            <p:nvPr/>
          </p:nvSpPr>
          <p:spPr>
            <a:xfrm>
              <a:off x="1136318" y="3683000"/>
              <a:ext cx="164045" cy="153888"/>
            </a:xfrm>
            <a:prstGeom prst="rect">
              <a:avLst/>
            </a:prstGeom>
            <a:noFill/>
          </p:spPr>
          <p:txBody>
            <a:bodyPr wrap="square" lIns="0" tIns="0" rIns="0" bIns="0" rtlCol="0" anchor="ctr">
              <a:spAutoFit/>
            </a:bodyPr>
            <a:lstStyle/>
            <a:p>
              <a:pPr algn="ctr">
                <a:spcBef>
                  <a:spcPts val="1200"/>
                </a:spcBef>
                <a:buClr>
                  <a:srgbClr val="A5B839"/>
                </a:buClr>
              </a:pPr>
              <a:r>
                <a:rPr lang="en-GB" sz="1000" dirty="0">
                  <a:solidFill>
                    <a:srgbClr val="223341"/>
                  </a:solidFill>
                  <a:latin typeface="+mn-lt"/>
                </a:rPr>
                <a:t>32</a:t>
              </a:r>
            </a:p>
          </p:txBody>
        </p:sp>
      </p:grpSp>
      <p:grpSp>
        <p:nvGrpSpPr>
          <p:cNvPr id="165" name="Group 164">
            <a:extLst>
              <a:ext uri="{FF2B5EF4-FFF2-40B4-BE49-F238E27FC236}">
                <a16:creationId xmlns:a16="http://schemas.microsoft.com/office/drawing/2014/main" id="{6011D4FD-E7A5-94F7-2728-6EF34668F4D4}"/>
              </a:ext>
            </a:extLst>
          </p:cNvPr>
          <p:cNvGrpSpPr/>
          <p:nvPr/>
        </p:nvGrpSpPr>
        <p:grpSpPr>
          <a:xfrm>
            <a:off x="4581844" y="3092734"/>
            <a:ext cx="164045" cy="217801"/>
            <a:chOff x="1136318" y="3619087"/>
            <a:chExt cx="164045" cy="217801"/>
          </a:xfrm>
        </p:grpSpPr>
        <p:sp>
          <p:nvSpPr>
            <p:cNvPr id="166" name="Freeform: Shape 165">
              <a:extLst>
                <a:ext uri="{FF2B5EF4-FFF2-40B4-BE49-F238E27FC236}">
                  <a16:creationId xmlns:a16="http://schemas.microsoft.com/office/drawing/2014/main" id="{9188B517-C589-BF79-6253-7A70CDE6426C}"/>
                </a:ext>
              </a:extLst>
            </p:cNvPr>
            <p:cNvSpPr/>
            <p:nvPr/>
          </p:nvSpPr>
          <p:spPr>
            <a:xfrm>
              <a:off x="1215050" y="3619087"/>
              <a:ext cx="9484" cy="50400"/>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1000"/>
            </a:p>
          </p:txBody>
        </p:sp>
        <p:sp>
          <p:nvSpPr>
            <p:cNvPr id="167" name="TextBox 166">
              <a:extLst>
                <a:ext uri="{FF2B5EF4-FFF2-40B4-BE49-F238E27FC236}">
                  <a16:creationId xmlns:a16="http://schemas.microsoft.com/office/drawing/2014/main" id="{99256181-CDC5-3F5D-49D8-C130850F443F}"/>
                </a:ext>
              </a:extLst>
            </p:cNvPr>
            <p:cNvSpPr txBox="1"/>
            <p:nvPr/>
          </p:nvSpPr>
          <p:spPr>
            <a:xfrm>
              <a:off x="1136318" y="3683000"/>
              <a:ext cx="164045" cy="153888"/>
            </a:xfrm>
            <a:prstGeom prst="rect">
              <a:avLst/>
            </a:prstGeom>
            <a:noFill/>
          </p:spPr>
          <p:txBody>
            <a:bodyPr wrap="square" lIns="0" tIns="0" rIns="0" bIns="0" rtlCol="0" anchor="ctr">
              <a:spAutoFit/>
            </a:bodyPr>
            <a:lstStyle/>
            <a:p>
              <a:pPr algn="ctr">
                <a:spcBef>
                  <a:spcPts val="1200"/>
                </a:spcBef>
                <a:buClr>
                  <a:srgbClr val="A5B839"/>
                </a:buClr>
              </a:pPr>
              <a:r>
                <a:rPr lang="en-GB" sz="1000" dirty="0">
                  <a:solidFill>
                    <a:srgbClr val="223341"/>
                  </a:solidFill>
                  <a:latin typeface="+mn-lt"/>
                </a:rPr>
                <a:t>34</a:t>
              </a:r>
            </a:p>
          </p:txBody>
        </p:sp>
      </p:grpSp>
      <p:grpSp>
        <p:nvGrpSpPr>
          <p:cNvPr id="168" name="Group 167">
            <a:extLst>
              <a:ext uri="{FF2B5EF4-FFF2-40B4-BE49-F238E27FC236}">
                <a16:creationId xmlns:a16="http://schemas.microsoft.com/office/drawing/2014/main" id="{F9CE6B5E-A2ED-E924-9B0E-826D281FBA1F}"/>
              </a:ext>
            </a:extLst>
          </p:cNvPr>
          <p:cNvGrpSpPr/>
          <p:nvPr/>
        </p:nvGrpSpPr>
        <p:grpSpPr>
          <a:xfrm>
            <a:off x="4803122" y="3092734"/>
            <a:ext cx="164045" cy="217801"/>
            <a:chOff x="1136318" y="3619087"/>
            <a:chExt cx="164045" cy="217801"/>
          </a:xfrm>
        </p:grpSpPr>
        <p:sp>
          <p:nvSpPr>
            <p:cNvPr id="169" name="Freeform: Shape 168">
              <a:extLst>
                <a:ext uri="{FF2B5EF4-FFF2-40B4-BE49-F238E27FC236}">
                  <a16:creationId xmlns:a16="http://schemas.microsoft.com/office/drawing/2014/main" id="{EC0DD524-F70A-81AA-3110-7D073315940D}"/>
                </a:ext>
              </a:extLst>
            </p:cNvPr>
            <p:cNvSpPr/>
            <p:nvPr/>
          </p:nvSpPr>
          <p:spPr>
            <a:xfrm>
              <a:off x="1215050" y="3619087"/>
              <a:ext cx="9484" cy="50400"/>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1000"/>
            </a:p>
          </p:txBody>
        </p:sp>
        <p:sp>
          <p:nvSpPr>
            <p:cNvPr id="170" name="TextBox 169">
              <a:extLst>
                <a:ext uri="{FF2B5EF4-FFF2-40B4-BE49-F238E27FC236}">
                  <a16:creationId xmlns:a16="http://schemas.microsoft.com/office/drawing/2014/main" id="{C4AB4955-88C3-0AA5-7D21-4929B330347A}"/>
                </a:ext>
              </a:extLst>
            </p:cNvPr>
            <p:cNvSpPr txBox="1"/>
            <p:nvPr/>
          </p:nvSpPr>
          <p:spPr>
            <a:xfrm>
              <a:off x="1136318" y="3683000"/>
              <a:ext cx="164045" cy="153888"/>
            </a:xfrm>
            <a:prstGeom prst="rect">
              <a:avLst/>
            </a:prstGeom>
            <a:noFill/>
          </p:spPr>
          <p:txBody>
            <a:bodyPr wrap="square" lIns="0" tIns="0" rIns="0" bIns="0" rtlCol="0" anchor="ctr">
              <a:spAutoFit/>
            </a:bodyPr>
            <a:lstStyle/>
            <a:p>
              <a:pPr algn="ctr">
                <a:spcBef>
                  <a:spcPts val="1200"/>
                </a:spcBef>
                <a:buClr>
                  <a:srgbClr val="A5B839"/>
                </a:buClr>
              </a:pPr>
              <a:r>
                <a:rPr lang="en-GB" sz="1000" dirty="0">
                  <a:solidFill>
                    <a:srgbClr val="223341"/>
                  </a:solidFill>
                  <a:latin typeface="+mn-lt"/>
                </a:rPr>
                <a:t>36</a:t>
              </a:r>
            </a:p>
          </p:txBody>
        </p:sp>
      </p:grpSp>
      <p:grpSp>
        <p:nvGrpSpPr>
          <p:cNvPr id="171" name="Group 170">
            <a:extLst>
              <a:ext uri="{FF2B5EF4-FFF2-40B4-BE49-F238E27FC236}">
                <a16:creationId xmlns:a16="http://schemas.microsoft.com/office/drawing/2014/main" id="{FC44DA18-F87E-FF5B-E71B-EB5054BF14B2}"/>
              </a:ext>
            </a:extLst>
          </p:cNvPr>
          <p:cNvGrpSpPr/>
          <p:nvPr/>
        </p:nvGrpSpPr>
        <p:grpSpPr>
          <a:xfrm>
            <a:off x="5024400" y="3092734"/>
            <a:ext cx="164045" cy="217801"/>
            <a:chOff x="1136318" y="3619087"/>
            <a:chExt cx="164045" cy="217801"/>
          </a:xfrm>
        </p:grpSpPr>
        <p:sp>
          <p:nvSpPr>
            <p:cNvPr id="172" name="Freeform: Shape 171">
              <a:extLst>
                <a:ext uri="{FF2B5EF4-FFF2-40B4-BE49-F238E27FC236}">
                  <a16:creationId xmlns:a16="http://schemas.microsoft.com/office/drawing/2014/main" id="{E97AEECA-CDCD-0A77-77CB-018BCCFF238E}"/>
                </a:ext>
              </a:extLst>
            </p:cNvPr>
            <p:cNvSpPr/>
            <p:nvPr/>
          </p:nvSpPr>
          <p:spPr>
            <a:xfrm>
              <a:off x="1215050" y="3619087"/>
              <a:ext cx="9484" cy="50400"/>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1000"/>
            </a:p>
          </p:txBody>
        </p:sp>
        <p:sp>
          <p:nvSpPr>
            <p:cNvPr id="173" name="TextBox 172">
              <a:extLst>
                <a:ext uri="{FF2B5EF4-FFF2-40B4-BE49-F238E27FC236}">
                  <a16:creationId xmlns:a16="http://schemas.microsoft.com/office/drawing/2014/main" id="{7F67F996-401A-51A0-AE23-A2DD1FD1176A}"/>
                </a:ext>
              </a:extLst>
            </p:cNvPr>
            <p:cNvSpPr txBox="1"/>
            <p:nvPr/>
          </p:nvSpPr>
          <p:spPr>
            <a:xfrm>
              <a:off x="1136318" y="3683000"/>
              <a:ext cx="164045" cy="153888"/>
            </a:xfrm>
            <a:prstGeom prst="rect">
              <a:avLst/>
            </a:prstGeom>
            <a:noFill/>
          </p:spPr>
          <p:txBody>
            <a:bodyPr wrap="square" lIns="0" tIns="0" rIns="0" bIns="0" rtlCol="0" anchor="ctr">
              <a:spAutoFit/>
            </a:bodyPr>
            <a:lstStyle/>
            <a:p>
              <a:pPr algn="ctr">
                <a:spcBef>
                  <a:spcPts val="1200"/>
                </a:spcBef>
                <a:buClr>
                  <a:srgbClr val="A5B839"/>
                </a:buClr>
              </a:pPr>
              <a:r>
                <a:rPr lang="en-GB" sz="1000" dirty="0">
                  <a:solidFill>
                    <a:srgbClr val="223341"/>
                  </a:solidFill>
                  <a:latin typeface="+mn-lt"/>
                </a:rPr>
                <a:t>38</a:t>
              </a:r>
            </a:p>
          </p:txBody>
        </p:sp>
      </p:grpSp>
      <p:grpSp>
        <p:nvGrpSpPr>
          <p:cNvPr id="174" name="Group 173">
            <a:extLst>
              <a:ext uri="{FF2B5EF4-FFF2-40B4-BE49-F238E27FC236}">
                <a16:creationId xmlns:a16="http://schemas.microsoft.com/office/drawing/2014/main" id="{1EC624C6-F84F-3BDD-6027-4F13EA92CE3E}"/>
              </a:ext>
            </a:extLst>
          </p:cNvPr>
          <p:cNvGrpSpPr/>
          <p:nvPr/>
        </p:nvGrpSpPr>
        <p:grpSpPr>
          <a:xfrm>
            <a:off x="5245678" y="3092734"/>
            <a:ext cx="164045" cy="217801"/>
            <a:chOff x="1136318" y="3619087"/>
            <a:chExt cx="164045" cy="217801"/>
          </a:xfrm>
        </p:grpSpPr>
        <p:sp>
          <p:nvSpPr>
            <p:cNvPr id="175" name="Freeform: Shape 174">
              <a:extLst>
                <a:ext uri="{FF2B5EF4-FFF2-40B4-BE49-F238E27FC236}">
                  <a16:creationId xmlns:a16="http://schemas.microsoft.com/office/drawing/2014/main" id="{F53DA725-89B6-6494-61AD-90BA3178530E}"/>
                </a:ext>
              </a:extLst>
            </p:cNvPr>
            <p:cNvSpPr/>
            <p:nvPr/>
          </p:nvSpPr>
          <p:spPr>
            <a:xfrm>
              <a:off x="1215050" y="3619087"/>
              <a:ext cx="9484" cy="50400"/>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1000"/>
            </a:p>
          </p:txBody>
        </p:sp>
        <p:sp>
          <p:nvSpPr>
            <p:cNvPr id="176" name="TextBox 175">
              <a:extLst>
                <a:ext uri="{FF2B5EF4-FFF2-40B4-BE49-F238E27FC236}">
                  <a16:creationId xmlns:a16="http://schemas.microsoft.com/office/drawing/2014/main" id="{E0F81256-5BA2-AB6B-A4C9-B2C3195695E7}"/>
                </a:ext>
              </a:extLst>
            </p:cNvPr>
            <p:cNvSpPr txBox="1"/>
            <p:nvPr/>
          </p:nvSpPr>
          <p:spPr>
            <a:xfrm>
              <a:off x="1136318" y="3683000"/>
              <a:ext cx="164045" cy="153888"/>
            </a:xfrm>
            <a:prstGeom prst="rect">
              <a:avLst/>
            </a:prstGeom>
            <a:noFill/>
          </p:spPr>
          <p:txBody>
            <a:bodyPr wrap="square" lIns="0" tIns="0" rIns="0" bIns="0" rtlCol="0" anchor="ctr">
              <a:spAutoFit/>
            </a:bodyPr>
            <a:lstStyle/>
            <a:p>
              <a:pPr algn="ctr">
                <a:spcBef>
                  <a:spcPts val="1200"/>
                </a:spcBef>
                <a:buClr>
                  <a:srgbClr val="A5B839"/>
                </a:buClr>
              </a:pPr>
              <a:r>
                <a:rPr lang="en-GB" sz="1000" dirty="0">
                  <a:solidFill>
                    <a:srgbClr val="223341"/>
                  </a:solidFill>
                  <a:latin typeface="+mn-lt"/>
                </a:rPr>
                <a:t>40</a:t>
              </a:r>
            </a:p>
          </p:txBody>
        </p:sp>
      </p:grpSp>
      <p:grpSp>
        <p:nvGrpSpPr>
          <p:cNvPr id="177" name="Group 176">
            <a:extLst>
              <a:ext uri="{FF2B5EF4-FFF2-40B4-BE49-F238E27FC236}">
                <a16:creationId xmlns:a16="http://schemas.microsoft.com/office/drawing/2014/main" id="{4B48A81E-1408-2619-190C-365F054F2E44}"/>
              </a:ext>
            </a:extLst>
          </p:cNvPr>
          <p:cNvGrpSpPr/>
          <p:nvPr/>
        </p:nvGrpSpPr>
        <p:grpSpPr>
          <a:xfrm>
            <a:off x="5466956" y="3092734"/>
            <a:ext cx="164045" cy="217801"/>
            <a:chOff x="1136318" y="3619087"/>
            <a:chExt cx="164045" cy="217801"/>
          </a:xfrm>
        </p:grpSpPr>
        <p:sp>
          <p:nvSpPr>
            <p:cNvPr id="178" name="Freeform: Shape 177">
              <a:extLst>
                <a:ext uri="{FF2B5EF4-FFF2-40B4-BE49-F238E27FC236}">
                  <a16:creationId xmlns:a16="http://schemas.microsoft.com/office/drawing/2014/main" id="{3F944281-4DCD-E9A6-4083-488F8A2E811E}"/>
                </a:ext>
              </a:extLst>
            </p:cNvPr>
            <p:cNvSpPr/>
            <p:nvPr/>
          </p:nvSpPr>
          <p:spPr>
            <a:xfrm>
              <a:off x="1215050" y="3619087"/>
              <a:ext cx="9484" cy="50400"/>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1000"/>
            </a:p>
          </p:txBody>
        </p:sp>
        <p:sp>
          <p:nvSpPr>
            <p:cNvPr id="179" name="TextBox 178">
              <a:extLst>
                <a:ext uri="{FF2B5EF4-FFF2-40B4-BE49-F238E27FC236}">
                  <a16:creationId xmlns:a16="http://schemas.microsoft.com/office/drawing/2014/main" id="{F0BDCC4B-25AB-DE2B-1490-D11D883C891E}"/>
                </a:ext>
              </a:extLst>
            </p:cNvPr>
            <p:cNvSpPr txBox="1"/>
            <p:nvPr/>
          </p:nvSpPr>
          <p:spPr>
            <a:xfrm>
              <a:off x="1136318" y="3683000"/>
              <a:ext cx="164045" cy="153888"/>
            </a:xfrm>
            <a:prstGeom prst="rect">
              <a:avLst/>
            </a:prstGeom>
            <a:noFill/>
          </p:spPr>
          <p:txBody>
            <a:bodyPr wrap="square" lIns="0" tIns="0" rIns="0" bIns="0" rtlCol="0" anchor="ctr">
              <a:spAutoFit/>
            </a:bodyPr>
            <a:lstStyle/>
            <a:p>
              <a:pPr algn="ctr">
                <a:spcBef>
                  <a:spcPts val="1200"/>
                </a:spcBef>
                <a:buClr>
                  <a:srgbClr val="A5B839"/>
                </a:buClr>
              </a:pPr>
              <a:r>
                <a:rPr lang="en-GB" sz="1000" dirty="0">
                  <a:solidFill>
                    <a:srgbClr val="223341"/>
                  </a:solidFill>
                  <a:latin typeface="+mn-lt"/>
                </a:rPr>
                <a:t>42</a:t>
              </a:r>
            </a:p>
          </p:txBody>
        </p:sp>
      </p:grpSp>
      <p:grpSp>
        <p:nvGrpSpPr>
          <p:cNvPr id="180" name="Group 179">
            <a:extLst>
              <a:ext uri="{FF2B5EF4-FFF2-40B4-BE49-F238E27FC236}">
                <a16:creationId xmlns:a16="http://schemas.microsoft.com/office/drawing/2014/main" id="{70087F46-F3CE-8CEA-5ADD-45540A6BBC9D}"/>
              </a:ext>
            </a:extLst>
          </p:cNvPr>
          <p:cNvGrpSpPr/>
          <p:nvPr/>
        </p:nvGrpSpPr>
        <p:grpSpPr>
          <a:xfrm>
            <a:off x="5688234" y="3092734"/>
            <a:ext cx="164045" cy="217801"/>
            <a:chOff x="1136318" y="3619087"/>
            <a:chExt cx="164045" cy="217801"/>
          </a:xfrm>
        </p:grpSpPr>
        <p:sp>
          <p:nvSpPr>
            <p:cNvPr id="181" name="Freeform: Shape 180">
              <a:extLst>
                <a:ext uri="{FF2B5EF4-FFF2-40B4-BE49-F238E27FC236}">
                  <a16:creationId xmlns:a16="http://schemas.microsoft.com/office/drawing/2014/main" id="{8CB618D5-959A-C050-1475-7ACBA38F1296}"/>
                </a:ext>
              </a:extLst>
            </p:cNvPr>
            <p:cNvSpPr/>
            <p:nvPr/>
          </p:nvSpPr>
          <p:spPr>
            <a:xfrm>
              <a:off x="1215050" y="3619087"/>
              <a:ext cx="9484" cy="50400"/>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1000"/>
            </a:p>
          </p:txBody>
        </p:sp>
        <p:sp>
          <p:nvSpPr>
            <p:cNvPr id="182" name="TextBox 181">
              <a:extLst>
                <a:ext uri="{FF2B5EF4-FFF2-40B4-BE49-F238E27FC236}">
                  <a16:creationId xmlns:a16="http://schemas.microsoft.com/office/drawing/2014/main" id="{18BA5462-32CA-4102-8242-EEC99BC52F8B}"/>
                </a:ext>
              </a:extLst>
            </p:cNvPr>
            <p:cNvSpPr txBox="1"/>
            <p:nvPr/>
          </p:nvSpPr>
          <p:spPr>
            <a:xfrm>
              <a:off x="1136318" y="3683000"/>
              <a:ext cx="164045" cy="153888"/>
            </a:xfrm>
            <a:prstGeom prst="rect">
              <a:avLst/>
            </a:prstGeom>
            <a:noFill/>
          </p:spPr>
          <p:txBody>
            <a:bodyPr wrap="square" lIns="0" tIns="0" rIns="0" bIns="0" rtlCol="0" anchor="ctr">
              <a:spAutoFit/>
            </a:bodyPr>
            <a:lstStyle/>
            <a:p>
              <a:pPr algn="ctr">
                <a:spcBef>
                  <a:spcPts val="1200"/>
                </a:spcBef>
                <a:buClr>
                  <a:srgbClr val="A5B839"/>
                </a:buClr>
              </a:pPr>
              <a:r>
                <a:rPr lang="en-GB" sz="1000" dirty="0">
                  <a:solidFill>
                    <a:srgbClr val="223341"/>
                  </a:solidFill>
                  <a:latin typeface="+mn-lt"/>
                </a:rPr>
                <a:t>44</a:t>
              </a:r>
            </a:p>
          </p:txBody>
        </p:sp>
      </p:grpSp>
      <p:grpSp>
        <p:nvGrpSpPr>
          <p:cNvPr id="183" name="Group 182">
            <a:extLst>
              <a:ext uri="{FF2B5EF4-FFF2-40B4-BE49-F238E27FC236}">
                <a16:creationId xmlns:a16="http://schemas.microsoft.com/office/drawing/2014/main" id="{325A9997-EFB3-AFBD-884C-584192800D6C}"/>
              </a:ext>
            </a:extLst>
          </p:cNvPr>
          <p:cNvGrpSpPr/>
          <p:nvPr/>
        </p:nvGrpSpPr>
        <p:grpSpPr>
          <a:xfrm>
            <a:off x="5909512" y="3092732"/>
            <a:ext cx="164045" cy="217801"/>
            <a:chOff x="1136318" y="3619087"/>
            <a:chExt cx="164045" cy="217801"/>
          </a:xfrm>
        </p:grpSpPr>
        <p:sp>
          <p:nvSpPr>
            <p:cNvPr id="184" name="Freeform: Shape 183">
              <a:extLst>
                <a:ext uri="{FF2B5EF4-FFF2-40B4-BE49-F238E27FC236}">
                  <a16:creationId xmlns:a16="http://schemas.microsoft.com/office/drawing/2014/main" id="{9D9463DD-FE1E-6C41-DDB1-C063ADC415DA}"/>
                </a:ext>
              </a:extLst>
            </p:cNvPr>
            <p:cNvSpPr/>
            <p:nvPr/>
          </p:nvSpPr>
          <p:spPr>
            <a:xfrm>
              <a:off x="1215050" y="3619087"/>
              <a:ext cx="9484" cy="50400"/>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1000"/>
            </a:p>
          </p:txBody>
        </p:sp>
        <p:sp>
          <p:nvSpPr>
            <p:cNvPr id="185" name="TextBox 184">
              <a:extLst>
                <a:ext uri="{FF2B5EF4-FFF2-40B4-BE49-F238E27FC236}">
                  <a16:creationId xmlns:a16="http://schemas.microsoft.com/office/drawing/2014/main" id="{6F5BBBA9-1E14-6F11-252A-E509DEF1AC60}"/>
                </a:ext>
              </a:extLst>
            </p:cNvPr>
            <p:cNvSpPr txBox="1"/>
            <p:nvPr/>
          </p:nvSpPr>
          <p:spPr>
            <a:xfrm>
              <a:off x="1136318" y="3683000"/>
              <a:ext cx="164045" cy="153888"/>
            </a:xfrm>
            <a:prstGeom prst="rect">
              <a:avLst/>
            </a:prstGeom>
            <a:noFill/>
          </p:spPr>
          <p:txBody>
            <a:bodyPr wrap="square" lIns="0" tIns="0" rIns="0" bIns="0" rtlCol="0" anchor="ctr">
              <a:spAutoFit/>
            </a:bodyPr>
            <a:lstStyle/>
            <a:p>
              <a:pPr algn="ctr">
                <a:spcBef>
                  <a:spcPts val="1200"/>
                </a:spcBef>
                <a:buClr>
                  <a:srgbClr val="A5B839"/>
                </a:buClr>
              </a:pPr>
              <a:r>
                <a:rPr lang="en-GB" sz="1000" dirty="0">
                  <a:solidFill>
                    <a:srgbClr val="223341"/>
                  </a:solidFill>
                </a:rPr>
                <a:t>46</a:t>
              </a:r>
              <a:endParaRPr lang="en-GB" sz="1000" dirty="0">
                <a:solidFill>
                  <a:srgbClr val="223341"/>
                </a:solidFill>
                <a:latin typeface="+mn-lt"/>
              </a:endParaRPr>
            </a:p>
          </p:txBody>
        </p:sp>
      </p:grpSp>
      <p:cxnSp>
        <p:nvCxnSpPr>
          <p:cNvPr id="186" name="Straight Connector 185">
            <a:extLst>
              <a:ext uri="{FF2B5EF4-FFF2-40B4-BE49-F238E27FC236}">
                <a16:creationId xmlns:a16="http://schemas.microsoft.com/office/drawing/2014/main" id="{D760EFEC-F52C-4413-7D2F-1776012509B9}"/>
              </a:ext>
            </a:extLst>
          </p:cNvPr>
          <p:cNvCxnSpPr>
            <a:cxnSpLocks/>
          </p:cNvCxnSpPr>
          <p:nvPr/>
        </p:nvCxnSpPr>
        <p:spPr>
          <a:xfrm>
            <a:off x="2223957" y="1164890"/>
            <a:ext cx="0" cy="1927844"/>
          </a:xfrm>
          <a:prstGeom prst="line">
            <a:avLst/>
          </a:prstGeom>
          <a:ln w="12700">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70D2F19A-DC63-1F5F-7F69-7C57A81EDB41}"/>
              </a:ext>
            </a:extLst>
          </p:cNvPr>
          <p:cNvCxnSpPr>
            <a:cxnSpLocks/>
          </p:cNvCxnSpPr>
          <p:nvPr/>
        </p:nvCxnSpPr>
        <p:spPr>
          <a:xfrm>
            <a:off x="3557308" y="1485959"/>
            <a:ext cx="0" cy="1611008"/>
          </a:xfrm>
          <a:prstGeom prst="line">
            <a:avLst/>
          </a:prstGeom>
          <a:ln w="12700">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pic>
        <p:nvPicPr>
          <p:cNvPr id="188" name="Graphic 187">
            <a:extLst>
              <a:ext uri="{FF2B5EF4-FFF2-40B4-BE49-F238E27FC236}">
                <a16:creationId xmlns:a16="http://schemas.microsoft.com/office/drawing/2014/main" id="{3F8EC75E-F6AB-9DA1-4F12-77EC4AF0D71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32801" y="1135793"/>
            <a:ext cx="5174496" cy="748273"/>
          </a:xfrm>
          <a:prstGeom prst="rect">
            <a:avLst/>
          </a:prstGeom>
        </p:spPr>
      </p:pic>
      <p:pic>
        <p:nvPicPr>
          <p:cNvPr id="189" name="Graphic 188">
            <a:extLst>
              <a:ext uri="{FF2B5EF4-FFF2-40B4-BE49-F238E27FC236}">
                <a16:creationId xmlns:a16="http://schemas.microsoft.com/office/drawing/2014/main" id="{22F07BBA-8D0D-161B-59C5-3E6D54E6DB6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7205" y="1141239"/>
            <a:ext cx="5022305" cy="938512"/>
          </a:xfrm>
          <a:prstGeom prst="rect">
            <a:avLst/>
          </a:prstGeom>
        </p:spPr>
      </p:pic>
      <p:grpSp>
        <p:nvGrpSpPr>
          <p:cNvPr id="190" name="Group 189">
            <a:extLst>
              <a:ext uri="{FF2B5EF4-FFF2-40B4-BE49-F238E27FC236}">
                <a16:creationId xmlns:a16="http://schemas.microsoft.com/office/drawing/2014/main" id="{1BE5610F-2BB9-856A-BDCF-08445A890963}"/>
              </a:ext>
            </a:extLst>
          </p:cNvPr>
          <p:cNvGrpSpPr/>
          <p:nvPr/>
        </p:nvGrpSpPr>
        <p:grpSpPr>
          <a:xfrm>
            <a:off x="890921" y="2596039"/>
            <a:ext cx="1195576" cy="459580"/>
            <a:chOff x="-3028337" y="8833639"/>
            <a:chExt cx="1195576" cy="459580"/>
          </a:xfrm>
        </p:grpSpPr>
        <p:sp>
          <p:nvSpPr>
            <p:cNvPr id="191" name="TextBox 190">
              <a:extLst>
                <a:ext uri="{FF2B5EF4-FFF2-40B4-BE49-F238E27FC236}">
                  <a16:creationId xmlns:a16="http://schemas.microsoft.com/office/drawing/2014/main" id="{0CF7A2B5-381F-D9CB-F0DF-1DF4122E8BC4}"/>
                </a:ext>
              </a:extLst>
            </p:cNvPr>
            <p:cNvSpPr txBox="1"/>
            <p:nvPr/>
          </p:nvSpPr>
          <p:spPr>
            <a:xfrm rot="5400000">
              <a:off x="-2526948" y="8599032"/>
              <a:ext cx="459580" cy="928794"/>
            </a:xfrm>
            <a:prstGeom prst="rect">
              <a:avLst/>
            </a:prstGeom>
            <a:noFill/>
          </p:spPr>
          <p:txBody>
            <a:bodyPr vert="vert270" wrap="square" lIns="0" tIns="0" rIns="0" bIns="0" rtlCol="0" anchor="ctr">
              <a:noAutofit/>
            </a:bodyPr>
            <a:lstStyle/>
            <a:p>
              <a:pPr>
                <a:spcBef>
                  <a:spcPts val="1200"/>
                </a:spcBef>
                <a:buClr>
                  <a:srgbClr val="A5B839"/>
                </a:buClr>
              </a:pPr>
              <a:r>
                <a:rPr lang="en-GB" sz="1000" dirty="0">
                  <a:solidFill>
                    <a:srgbClr val="223341"/>
                  </a:solidFill>
                </a:rPr>
                <a:t>Censor</a:t>
              </a:r>
              <a:br>
                <a:rPr lang="en-GB" sz="1000" dirty="0">
                  <a:solidFill>
                    <a:srgbClr val="223341"/>
                  </a:solidFill>
                </a:rPr>
              </a:br>
              <a:r>
                <a:rPr lang="en-GB" sz="1000" dirty="0">
                  <a:solidFill>
                    <a:srgbClr val="223341"/>
                  </a:solidFill>
                </a:rPr>
                <a:t>T-</a:t>
              </a:r>
              <a:r>
                <a:rPr lang="en-GB" sz="1000" dirty="0" err="1">
                  <a:solidFill>
                    <a:srgbClr val="223341"/>
                  </a:solidFill>
                </a:rPr>
                <a:t>DXd</a:t>
              </a:r>
              <a:r>
                <a:rPr lang="en-GB" sz="1000" dirty="0">
                  <a:solidFill>
                    <a:srgbClr val="223341"/>
                  </a:solidFill>
                </a:rPr>
                <a:t> (n=261)</a:t>
              </a:r>
              <a:br>
                <a:rPr lang="en-GB" sz="1000" dirty="0">
                  <a:solidFill>
                    <a:srgbClr val="223341"/>
                  </a:solidFill>
                </a:rPr>
              </a:br>
              <a:r>
                <a:rPr lang="en-GB" sz="1000" dirty="0">
                  <a:solidFill>
                    <a:srgbClr val="223341"/>
                  </a:solidFill>
                </a:rPr>
                <a:t>T-DM1 (n=263)</a:t>
              </a:r>
            </a:p>
          </p:txBody>
        </p:sp>
        <p:cxnSp>
          <p:nvCxnSpPr>
            <p:cNvPr id="192" name="Straight Connector 191">
              <a:extLst>
                <a:ext uri="{FF2B5EF4-FFF2-40B4-BE49-F238E27FC236}">
                  <a16:creationId xmlns:a16="http://schemas.microsoft.com/office/drawing/2014/main" id="{A4C36360-477C-65FE-E618-19FC8D6BB462}"/>
                </a:ext>
              </a:extLst>
            </p:cNvPr>
            <p:cNvCxnSpPr/>
            <p:nvPr/>
          </p:nvCxnSpPr>
          <p:spPr>
            <a:xfrm>
              <a:off x="-3028337" y="9084405"/>
              <a:ext cx="232833" cy="0"/>
            </a:xfrm>
            <a:prstGeom prst="line">
              <a:avLst/>
            </a:prstGeom>
            <a:ln w="12700">
              <a:solidFill>
                <a:srgbClr val="1185AA"/>
              </a:solidFill>
              <a:tailEnd type="none"/>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0EF08784-9B71-1175-91CE-67F2B1B66592}"/>
                </a:ext>
              </a:extLst>
            </p:cNvPr>
            <p:cNvCxnSpPr/>
            <p:nvPr/>
          </p:nvCxnSpPr>
          <p:spPr>
            <a:xfrm>
              <a:off x="-3028337" y="9212520"/>
              <a:ext cx="232833" cy="0"/>
            </a:xfrm>
            <a:prstGeom prst="line">
              <a:avLst/>
            </a:prstGeom>
            <a:ln w="12700">
              <a:solidFill>
                <a:srgbClr val="436582"/>
              </a:solidFill>
              <a:tailEnd type="none"/>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CD66216C-56EB-751E-FB0B-BC297A671A5F}"/>
                </a:ext>
              </a:extLst>
            </p:cNvPr>
            <p:cNvCxnSpPr>
              <a:cxnSpLocks/>
            </p:cNvCxnSpPr>
            <p:nvPr/>
          </p:nvCxnSpPr>
          <p:spPr>
            <a:xfrm>
              <a:off x="-2911921" y="9054242"/>
              <a:ext cx="0" cy="58738"/>
            </a:xfrm>
            <a:prstGeom prst="line">
              <a:avLst/>
            </a:prstGeom>
            <a:ln w="12700">
              <a:solidFill>
                <a:srgbClr val="1185AA"/>
              </a:solidFill>
              <a:tailEnd type="none"/>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A59A86F4-1646-1D5C-A660-EA780DDC460A}"/>
                </a:ext>
              </a:extLst>
            </p:cNvPr>
            <p:cNvCxnSpPr>
              <a:cxnSpLocks/>
            </p:cNvCxnSpPr>
            <p:nvPr/>
          </p:nvCxnSpPr>
          <p:spPr>
            <a:xfrm>
              <a:off x="-2911921" y="9183151"/>
              <a:ext cx="0" cy="58738"/>
            </a:xfrm>
            <a:prstGeom prst="line">
              <a:avLst/>
            </a:prstGeom>
            <a:ln w="12700">
              <a:solidFill>
                <a:srgbClr val="436582"/>
              </a:solidFill>
              <a:tailEnd type="none"/>
            </a:ln>
          </p:spPr>
          <p:style>
            <a:lnRef idx="1">
              <a:schemeClr val="accent1"/>
            </a:lnRef>
            <a:fillRef idx="0">
              <a:schemeClr val="accent1"/>
            </a:fillRef>
            <a:effectRef idx="0">
              <a:schemeClr val="accent1"/>
            </a:effectRef>
            <a:fontRef idx="minor">
              <a:schemeClr val="tx1"/>
            </a:fontRef>
          </p:style>
        </p:cxnSp>
        <p:sp>
          <p:nvSpPr>
            <p:cNvPr id="196" name="TextBox 195">
              <a:extLst>
                <a:ext uri="{FF2B5EF4-FFF2-40B4-BE49-F238E27FC236}">
                  <a16:creationId xmlns:a16="http://schemas.microsoft.com/office/drawing/2014/main" id="{84EABCFD-99B6-A0CF-1281-F3E029F1EF18}"/>
                </a:ext>
              </a:extLst>
            </p:cNvPr>
            <p:cNvSpPr txBox="1"/>
            <p:nvPr/>
          </p:nvSpPr>
          <p:spPr>
            <a:xfrm>
              <a:off x="-2942885" y="8926128"/>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223341"/>
                  </a:solidFill>
                  <a:latin typeface="+mn-lt"/>
                </a:rPr>
                <a:t>+</a:t>
              </a:r>
            </a:p>
          </p:txBody>
        </p:sp>
      </p:grpSp>
      <p:sp>
        <p:nvSpPr>
          <p:cNvPr id="197" name="TextBox 196">
            <a:extLst>
              <a:ext uri="{FF2B5EF4-FFF2-40B4-BE49-F238E27FC236}">
                <a16:creationId xmlns:a16="http://schemas.microsoft.com/office/drawing/2014/main" id="{53A4A9B1-69AF-E621-3DEB-E214D403F47E}"/>
              </a:ext>
            </a:extLst>
          </p:cNvPr>
          <p:cNvSpPr txBox="1"/>
          <p:nvPr/>
        </p:nvSpPr>
        <p:spPr>
          <a:xfrm rot="5400000">
            <a:off x="2042939" y="797081"/>
            <a:ext cx="283987" cy="2137721"/>
          </a:xfrm>
          <a:prstGeom prst="rect">
            <a:avLst/>
          </a:prstGeom>
          <a:noFill/>
        </p:spPr>
        <p:txBody>
          <a:bodyPr vert="vert270" wrap="square" lIns="0" tIns="0" rIns="0" bIns="0" rtlCol="0" anchor="ctr">
            <a:noAutofit/>
          </a:bodyPr>
          <a:lstStyle/>
          <a:p>
            <a:pPr>
              <a:buClr>
                <a:srgbClr val="A5B839"/>
              </a:buClr>
            </a:pPr>
            <a:r>
              <a:rPr lang="en-GB" sz="1100" b="1" dirty="0">
                <a:solidFill>
                  <a:schemeClr val="accent2"/>
                </a:solidFill>
              </a:rPr>
              <a:t>T-</a:t>
            </a:r>
            <a:r>
              <a:rPr lang="en-GB" sz="1100" b="1" dirty="0" err="1">
                <a:solidFill>
                  <a:schemeClr val="accent2"/>
                </a:solidFill>
              </a:rPr>
              <a:t>DXd</a:t>
            </a:r>
            <a:r>
              <a:rPr lang="en-GB" sz="1100" b="1" dirty="0">
                <a:solidFill>
                  <a:schemeClr val="accent2"/>
                </a:solidFill>
              </a:rPr>
              <a:t>: 94.1% (95% CI, 90.4, 96.4)</a:t>
            </a:r>
            <a:br>
              <a:rPr lang="en-GB" sz="1100" dirty="0">
                <a:solidFill>
                  <a:schemeClr val="accent1"/>
                </a:solidFill>
              </a:rPr>
            </a:br>
            <a:r>
              <a:rPr lang="en-GB" sz="1100" b="1" dirty="0">
                <a:solidFill>
                  <a:schemeClr val="accent1"/>
                </a:solidFill>
              </a:rPr>
              <a:t>T-DM1: 86.0% (95% CI, 81.1, 89.8)</a:t>
            </a:r>
            <a:endParaRPr lang="en-GB" sz="1200" b="1" dirty="0">
              <a:solidFill>
                <a:schemeClr val="accent1"/>
              </a:solidFill>
              <a:latin typeface="+mn-lt"/>
            </a:endParaRPr>
          </a:p>
        </p:txBody>
      </p:sp>
      <p:sp>
        <p:nvSpPr>
          <p:cNvPr id="198" name="TextBox 197">
            <a:extLst>
              <a:ext uri="{FF2B5EF4-FFF2-40B4-BE49-F238E27FC236}">
                <a16:creationId xmlns:a16="http://schemas.microsoft.com/office/drawing/2014/main" id="{4A1F0017-CE7A-AEDA-CF0F-371B87185D40}"/>
              </a:ext>
            </a:extLst>
          </p:cNvPr>
          <p:cNvSpPr txBox="1"/>
          <p:nvPr/>
        </p:nvSpPr>
        <p:spPr>
          <a:xfrm rot="5400000">
            <a:off x="4603703" y="334600"/>
            <a:ext cx="283987" cy="2213163"/>
          </a:xfrm>
          <a:prstGeom prst="rect">
            <a:avLst/>
          </a:prstGeom>
          <a:noFill/>
        </p:spPr>
        <p:txBody>
          <a:bodyPr vert="vert270" wrap="square" lIns="0" tIns="0" rIns="0" bIns="0" rtlCol="0" anchor="ctr">
            <a:noAutofit/>
          </a:bodyPr>
          <a:lstStyle/>
          <a:p>
            <a:pPr>
              <a:buClr>
                <a:srgbClr val="A5B839"/>
              </a:buClr>
            </a:pPr>
            <a:r>
              <a:rPr lang="en-GB" sz="1100" b="1" dirty="0">
                <a:solidFill>
                  <a:schemeClr val="accent2"/>
                </a:solidFill>
              </a:rPr>
              <a:t>T-</a:t>
            </a:r>
            <a:r>
              <a:rPr lang="en-GB" sz="1100" b="1" dirty="0" err="1">
                <a:solidFill>
                  <a:schemeClr val="accent2"/>
                </a:solidFill>
              </a:rPr>
              <a:t>DXd</a:t>
            </a:r>
            <a:r>
              <a:rPr lang="en-GB" sz="1100" b="1" dirty="0">
                <a:solidFill>
                  <a:schemeClr val="accent2"/>
                </a:solidFill>
              </a:rPr>
              <a:t>: 77.4% (95% CI, 71.7, 82.1)</a:t>
            </a:r>
            <a:br>
              <a:rPr lang="en-GB" sz="1100" dirty="0">
                <a:solidFill>
                  <a:schemeClr val="accent1"/>
                </a:solidFill>
              </a:rPr>
            </a:br>
            <a:r>
              <a:rPr lang="en-GB" sz="1100" b="1" dirty="0">
                <a:solidFill>
                  <a:schemeClr val="accent1"/>
                </a:solidFill>
              </a:rPr>
              <a:t>T-DM1: 69.9% (95% CI, 63.7, 75.2)</a:t>
            </a:r>
            <a:endParaRPr lang="en-GB" sz="1200" b="1" dirty="0">
              <a:solidFill>
                <a:schemeClr val="accent1"/>
              </a:solidFill>
              <a:latin typeface="+mn-lt"/>
            </a:endParaRPr>
          </a:p>
        </p:txBody>
      </p:sp>
      <p:sp>
        <p:nvSpPr>
          <p:cNvPr id="200" name="TextBox 199">
            <a:extLst>
              <a:ext uri="{FF2B5EF4-FFF2-40B4-BE49-F238E27FC236}">
                <a16:creationId xmlns:a16="http://schemas.microsoft.com/office/drawing/2014/main" id="{4D088AFE-948D-3AFC-DB67-21C1E0F373E2}"/>
              </a:ext>
            </a:extLst>
          </p:cNvPr>
          <p:cNvSpPr txBox="1"/>
          <p:nvPr/>
        </p:nvSpPr>
        <p:spPr>
          <a:xfrm>
            <a:off x="8418421" y="3011023"/>
            <a:ext cx="2006703" cy="338554"/>
          </a:xfrm>
          <a:prstGeom prst="rect">
            <a:avLst/>
          </a:prstGeom>
          <a:noFill/>
        </p:spPr>
        <p:txBody>
          <a:bodyPr wrap="none" rtlCol="0">
            <a:spAutoFit/>
          </a:bodyPr>
          <a:lstStyle/>
          <a:p>
            <a:pPr defTabSz="914377" eaLnBrk="1" fontAlgn="auto" hangingPunct="1">
              <a:spcBef>
                <a:spcPts val="1200"/>
              </a:spcBef>
              <a:spcAft>
                <a:spcPts val="0"/>
              </a:spcAft>
              <a:buClr>
                <a:srgbClr val="A271B0"/>
              </a:buClr>
              <a:defRPr/>
            </a:pPr>
            <a:r>
              <a:rPr lang="en-GB" sz="1600" b="1" dirty="0">
                <a:solidFill>
                  <a:srgbClr val="223341"/>
                </a:solidFill>
                <a:latin typeface="Calibri" panose="020F0502020204030204"/>
                <a:ea typeface="+mn-ea"/>
              </a:rPr>
              <a:t>Subgroup OS analysis</a:t>
            </a:r>
          </a:p>
        </p:txBody>
      </p:sp>
    </p:spTree>
    <p:extLst>
      <p:ext uri="{BB962C8B-B14F-4D97-AF65-F5344CB8AC3E}">
        <p14:creationId xmlns:p14="http://schemas.microsoft.com/office/powerpoint/2010/main" val="22708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12383-5FFB-5650-6B35-667AB76BECF3}"/>
              </a:ext>
            </a:extLst>
          </p:cNvPr>
          <p:cNvSpPr>
            <a:spLocks noGrp="1"/>
          </p:cNvSpPr>
          <p:nvPr>
            <p:ph type="title"/>
          </p:nvPr>
        </p:nvSpPr>
        <p:spPr>
          <a:xfrm>
            <a:off x="612001" y="169992"/>
            <a:ext cx="9794743" cy="831600"/>
          </a:xfrm>
        </p:spPr>
        <p:txBody>
          <a:bodyPr/>
          <a:lstStyle/>
          <a:p>
            <a:r>
              <a:rPr lang="en-GB" sz="2600" dirty="0"/>
              <a:t>DESTINY-Breast03 (Phase 3): Updated </a:t>
            </a:r>
            <a:r>
              <a:rPr lang="en-GB" sz="2600" dirty="0" err="1"/>
              <a:t>PFS</a:t>
            </a:r>
            <a:r>
              <a:rPr lang="en-GB" sz="2600" baseline="30000" dirty="0" err="1"/>
              <a:t>a</a:t>
            </a:r>
            <a:r>
              <a:rPr lang="en-GB" sz="2600" dirty="0"/>
              <a:t> (primary endpoint) and response with T-</a:t>
            </a:r>
            <a:r>
              <a:rPr lang="en-GB" sz="2600" dirty="0" err="1"/>
              <a:t>DXd</a:t>
            </a:r>
            <a:r>
              <a:rPr lang="en-GB" sz="2600" dirty="0"/>
              <a:t> vs T-DM1 for patients with HER2+ metastatic BC</a:t>
            </a:r>
          </a:p>
        </p:txBody>
      </p:sp>
      <p:sp>
        <p:nvSpPr>
          <p:cNvPr id="4" name="Text Placeholder 3">
            <a:extLst>
              <a:ext uri="{FF2B5EF4-FFF2-40B4-BE49-F238E27FC236}">
                <a16:creationId xmlns:a16="http://schemas.microsoft.com/office/drawing/2014/main" id="{FA70DAC5-41D3-5F30-0A70-03789C1F269B}"/>
              </a:ext>
            </a:extLst>
          </p:cNvPr>
          <p:cNvSpPr>
            <a:spLocks noGrp="1"/>
          </p:cNvSpPr>
          <p:nvPr>
            <p:ph type="body" sz="quarter" idx="10"/>
          </p:nvPr>
        </p:nvSpPr>
        <p:spPr>
          <a:xfrm>
            <a:off x="616903" y="6032622"/>
            <a:ext cx="11176168" cy="601255"/>
          </a:xfrm>
        </p:spPr>
        <p:txBody>
          <a:bodyPr/>
          <a:lstStyle/>
          <a:p>
            <a:r>
              <a:rPr lang="en-GB" baseline="30000" dirty="0" err="1"/>
              <a:t>a</a:t>
            </a:r>
            <a:r>
              <a:rPr lang="en-GB" dirty="0" err="1"/>
              <a:t>By</a:t>
            </a:r>
            <a:r>
              <a:rPr lang="en-GB" dirty="0"/>
              <a:t> BICR. </a:t>
            </a:r>
            <a:r>
              <a:rPr lang="en-GB" baseline="30000" dirty="0" err="1"/>
              <a:t>b</a:t>
            </a:r>
            <a:r>
              <a:rPr lang="en-GB" dirty="0" err="1"/>
              <a:t>Only</a:t>
            </a:r>
            <a:r>
              <a:rPr lang="en-GB" dirty="0"/>
              <a:t> patients with measurable disease at baseline and ≥1 postbaseline target lesion assessment were included. CBR, clinical benefit rate; CR, complete response; DOR, duration of response; ORR, objective response rate; NE, not evaluable. PD, progressive disease; PR, partial response. T-</a:t>
            </a:r>
            <a:r>
              <a:rPr lang="en-GB" dirty="0" err="1"/>
              <a:t>DXd</a:t>
            </a:r>
            <a:r>
              <a:rPr lang="en-GB" dirty="0"/>
              <a:t>, trastuzumab </a:t>
            </a:r>
            <a:r>
              <a:rPr lang="en-GB" dirty="0" err="1"/>
              <a:t>deruxtecan</a:t>
            </a:r>
            <a:r>
              <a:rPr lang="en-GB" dirty="0"/>
              <a:t>; T-DM1, ado-trastuzumab emtansine; SD, stable disease. </a:t>
            </a:r>
            <a:r>
              <a:rPr lang="en-GB" dirty="0" err="1"/>
              <a:t>Hurvitz</a:t>
            </a:r>
            <a:r>
              <a:rPr lang="en-GB" dirty="0"/>
              <a:t> SA, et al. SABCS 2022. Abstract GS2-02</a:t>
            </a:r>
          </a:p>
        </p:txBody>
      </p:sp>
      <p:graphicFrame>
        <p:nvGraphicFramePr>
          <p:cNvPr id="11" name="Table 11">
            <a:extLst>
              <a:ext uri="{FF2B5EF4-FFF2-40B4-BE49-F238E27FC236}">
                <a16:creationId xmlns:a16="http://schemas.microsoft.com/office/drawing/2014/main" id="{8A4F631E-9686-C3B1-91E8-1F629C05FAF5}"/>
              </a:ext>
            </a:extLst>
          </p:cNvPr>
          <p:cNvGraphicFramePr>
            <a:graphicFrameLocks noGrp="1"/>
          </p:cNvGraphicFramePr>
          <p:nvPr/>
        </p:nvGraphicFramePr>
        <p:xfrm>
          <a:off x="612000" y="3900032"/>
          <a:ext cx="10105465" cy="2194560"/>
        </p:xfrm>
        <a:graphic>
          <a:graphicData uri="http://schemas.openxmlformats.org/drawingml/2006/table">
            <a:tbl>
              <a:tblPr firstRow="1" bandRow="1">
                <a:tableStyleId>{00A15C55-8517-42AA-B614-E9B94910E393}</a:tableStyleId>
              </a:tblPr>
              <a:tblGrid>
                <a:gridCol w="3738283">
                  <a:extLst>
                    <a:ext uri="{9D8B030D-6E8A-4147-A177-3AD203B41FA5}">
                      <a16:colId xmlns:a16="http://schemas.microsoft.com/office/drawing/2014/main" val="1690794101"/>
                    </a:ext>
                  </a:extLst>
                </a:gridCol>
                <a:gridCol w="3119719">
                  <a:extLst>
                    <a:ext uri="{9D8B030D-6E8A-4147-A177-3AD203B41FA5}">
                      <a16:colId xmlns:a16="http://schemas.microsoft.com/office/drawing/2014/main" val="4200456327"/>
                    </a:ext>
                  </a:extLst>
                </a:gridCol>
                <a:gridCol w="3247463">
                  <a:extLst>
                    <a:ext uri="{9D8B030D-6E8A-4147-A177-3AD203B41FA5}">
                      <a16:colId xmlns:a16="http://schemas.microsoft.com/office/drawing/2014/main" val="805150565"/>
                    </a:ext>
                  </a:extLst>
                </a:gridCol>
              </a:tblGrid>
              <a:tr h="294640">
                <a:tc>
                  <a:txBody>
                    <a:bodyPr/>
                    <a:lstStyle/>
                    <a:p>
                      <a:endParaRPr lang="en-GB" sz="1300" dirty="0"/>
                    </a:p>
                  </a:txBody>
                  <a:tcPr/>
                </a:tc>
                <a:tc>
                  <a:txBody>
                    <a:bodyPr/>
                    <a:lstStyle/>
                    <a:p>
                      <a:pPr algn="ctr"/>
                      <a:r>
                        <a:rPr lang="en-GB" sz="1300" dirty="0"/>
                        <a:t>T-</a:t>
                      </a:r>
                      <a:r>
                        <a:rPr lang="en-GB" sz="1300" dirty="0" err="1"/>
                        <a:t>DXd</a:t>
                      </a:r>
                      <a:r>
                        <a:rPr lang="en-GB" sz="1300" dirty="0"/>
                        <a:t> (n=261)</a:t>
                      </a:r>
                      <a:r>
                        <a:rPr lang="en-GB" sz="1300" baseline="30000" dirty="0"/>
                        <a:t>b</a:t>
                      </a:r>
                    </a:p>
                  </a:txBody>
                  <a:tcPr>
                    <a:solidFill>
                      <a:schemeClr val="accent2"/>
                    </a:solidFill>
                  </a:tcPr>
                </a:tc>
                <a:tc>
                  <a:txBody>
                    <a:bodyPr/>
                    <a:lstStyle/>
                    <a:p>
                      <a:pPr algn="ctr"/>
                      <a:r>
                        <a:rPr lang="en-GB" sz="1300" dirty="0"/>
                        <a:t>T-DM1 (n=263)</a:t>
                      </a:r>
                      <a:r>
                        <a:rPr lang="en-GB" sz="1300" baseline="30000" dirty="0"/>
                        <a:t>b</a:t>
                      </a:r>
                    </a:p>
                  </a:txBody>
                  <a:tcPr>
                    <a:solidFill>
                      <a:schemeClr val="accent1"/>
                    </a:solidFill>
                  </a:tcPr>
                </a:tc>
                <a:extLst>
                  <a:ext uri="{0D108BD9-81ED-4DB2-BD59-A6C34878D82A}">
                    <a16:rowId xmlns:a16="http://schemas.microsoft.com/office/drawing/2014/main" val="1596892653"/>
                  </a:ext>
                </a:extLst>
              </a:tr>
              <a:tr h="1310640">
                <a:tc>
                  <a:txBody>
                    <a:bodyPr/>
                    <a:lstStyle/>
                    <a:p>
                      <a:r>
                        <a:rPr lang="en-GB" sz="1300" dirty="0" err="1"/>
                        <a:t>ORR</a:t>
                      </a:r>
                      <a:r>
                        <a:rPr lang="en-GB" sz="1300" baseline="30000" dirty="0" err="1"/>
                        <a:t>a</a:t>
                      </a:r>
                      <a:r>
                        <a:rPr lang="en-GB" sz="1300" dirty="0"/>
                        <a:t>, n (%) [95% CI]; nominal P-value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300" dirty="0"/>
                        <a:t>   CR, 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300" dirty="0"/>
                        <a:t>   PR, 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300" dirty="0"/>
                        <a:t>   SD, 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300" dirty="0"/>
                        <a:t>   PD, 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300" dirty="0"/>
                        <a:t>   NE, n (%)</a:t>
                      </a:r>
                    </a:p>
                  </a:txBody>
                  <a:tcPr/>
                </a:tc>
                <a:tc>
                  <a:txBody>
                    <a:bodyPr/>
                    <a:lstStyle/>
                    <a:p>
                      <a:pPr algn="ctr"/>
                      <a:r>
                        <a:rPr lang="en-GB" sz="1300" dirty="0"/>
                        <a:t>205 (78.5) [73.1, 83.4]; &lt;0.0001</a:t>
                      </a:r>
                    </a:p>
                    <a:p>
                      <a:pPr algn="ctr"/>
                      <a:r>
                        <a:rPr lang="en-GB" sz="1300" dirty="0"/>
                        <a:t>55 (21.1)</a:t>
                      </a:r>
                    </a:p>
                    <a:p>
                      <a:pPr algn="ctr"/>
                      <a:r>
                        <a:rPr lang="en-GB" sz="1300" dirty="0"/>
                        <a:t>150 (57.5)</a:t>
                      </a:r>
                    </a:p>
                    <a:p>
                      <a:pPr algn="ctr"/>
                      <a:r>
                        <a:rPr lang="en-GB" sz="1300" dirty="0"/>
                        <a:t>47 (18.0)</a:t>
                      </a:r>
                    </a:p>
                    <a:p>
                      <a:pPr algn="ctr"/>
                      <a:r>
                        <a:rPr lang="en-GB" sz="1300" dirty="0"/>
                        <a:t>3 (1.1)</a:t>
                      </a:r>
                    </a:p>
                    <a:p>
                      <a:pPr algn="ctr"/>
                      <a:r>
                        <a:rPr lang="en-GB" sz="1300" dirty="0"/>
                        <a:t>6 (2.3)</a:t>
                      </a:r>
                    </a:p>
                  </a:txBody>
                  <a:tcPr/>
                </a:tc>
                <a:tc>
                  <a:txBody>
                    <a:bodyPr/>
                    <a:lstStyle/>
                    <a:p>
                      <a:pPr algn="ctr"/>
                      <a:r>
                        <a:rPr lang="en-GB" sz="1300" dirty="0"/>
                        <a:t>92 (35.0) [29.2, 41.1]</a:t>
                      </a:r>
                    </a:p>
                    <a:p>
                      <a:pPr algn="ctr"/>
                      <a:r>
                        <a:rPr lang="en-GB" sz="1300" dirty="0"/>
                        <a:t>25 (9.5)</a:t>
                      </a:r>
                    </a:p>
                    <a:p>
                      <a:pPr algn="ctr"/>
                      <a:r>
                        <a:rPr lang="en-GB" sz="1300" dirty="0"/>
                        <a:t>67 (25.5)</a:t>
                      </a:r>
                    </a:p>
                    <a:p>
                      <a:pPr algn="ctr"/>
                      <a:r>
                        <a:rPr lang="en-GB" sz="1300" dirty="0"/>
                        <a:t>110 (41.8)</a:t>
                      </a:r>
                    </a:p>
                    <a:p>
                      <a:pPr algn="ctr"/>
                      <a:r>
                        <a:rPr lang="en-GB" sz="1300" dirty="0"/>
                        <a:t>47 (17.9)</a:t>
                      </a:r>
                    </a:p>
                    <a:p>
                      <a:pPr algn="ctr"/>
                      <a:r>
                        <a:rPr lang="en-GB" sz="1300" dirty="0"/>
                        <a:t>14 (5.3)</a:t>
                      </a:r>
                    </a:p>
                  </a:txBody>
                  <a:tcPr/>
                </a:tc>
                <a:extLst>
                  <a:ext uri="{0D108BD9-81ED-4DB2-BD59-A6C34878D82A}">
                    <a16:rowId xmlns:a16="http://schemas.microsoft.com/office/drawing/2014/main" val="3215441324"/>
                  </a:ext>
                </a:extLst>
              </a:tr>
              <a:tr h="294640">
                <a:tc>
                  <a:txBody>
                    <a:bodyPr/>
                    <a:lstStyle/>
                    <a:p>
                      <a:r>
                        <a:rPr lang="en-GB" sz="1300" dirty="0"/>
                        <a:t>CBR, n (%) [95% CI]; nominal P-value</a:t>
                      </a:r>
                    </a:p>
                  </a:txBody>
                  <a:tcPr/>
                </a:tc>
                <a:tc>
                  <a:txBody>
                    <a:bodyPr/>
                    <a:lstStyle/>
                    <a:p>
                      <a:pPr algn="ctr"/>
                      <a:r>
                        <a:rPr lang="en-GB" sz="1300" dirty="0"/>
                        <a:t>233 (89.3) [84.9, 92.8]; &lt;0.0001</a:t>
                      </a:r>
                    </a:p>
                  </a:txBody>
                  <a:tcPr/>
                </a:tc>
                <a:tc>
                  <a:txBody>
                    <a:bodyPr/>
                    <a:lstStyle/>
                    <a:p>
                      <a:pPr algn="ctr"/>
                      <a:r>
                        <a:rPr lang="en-GB" sz="1300" dirty="0"/>
                        <a:t>122 (46.4) [40.2, 52.6]</a:t>
                      </a:r>
                    </a:p>
                  </a:txBody>
                  <a:tcPr/>
                </a:tc>
                <a:extLst>
                  <a:ext uri="{0D108BD9-81ED-4DB2-BD59-A6C34878D82A}">
                    <a16:rowId xmlns:a16="http://schemas.microsoft.com/office/drawing/2014/main" val="2931465362"/>
                  </a:ext>
                </a:extLst>
              </a:tr>
              <a:tr h="294640">
                <a:tc>
                  <a:txBody>
                    <a:bodyPr/>
                    <a:lstStyle/>
                    <a:p>
                      <a:r>
                        <a:rPr lang="en-GB" sz="1300" dirty="0" err="1"/>
                        <a:t>mDOR</a:t>
                      </a:r>
                      <a:r>
                        <a:rPr lang="en-GB" sz="1300" baseline="30000" dirty="0" err="1"/>
                        <a:t>a</a:t>
                      </a:r>
                      <a:r>
                        <a:rPr lang="en-GB" sz="1300" dirty="0"/>
                        <a:t>, months [95% CI]</a:t>
                      </a:r>
                    </a:p>
                  </a:txBody>
                  <a:tcPr/>
                </a:tc>
                <a:tc>
                  <a:txBody>
                    <a:bodyPr/>
                    <a:lstStyle/>
                    <a:p>
                      <a:pPr algn="ctr"/>
                      <a:r>
                        <a:rPr lang="en-GB" sz="1300" dirty="0"/>
                        <a:t>36.6 (2.4, NE)</a:t>
                      </a:r>
                    </a:p>
                  </a:txBody>
                  <a:tcPr/>
                </a:tc>
                <a:tc>
                  <a:txBody>
                    <a:bodyPr/>
                    <a:lstStyle/>
                    <a:p>
                      <a:pPr algn="ctr"/>
                      <a:r>
                        <a:rPr lang="en-GB" sz="1300" dirty="0"/>
                        <a:t>23.8 (12.6, 34.7)</a:t>
                      </a:r>
                    </a:p>
                  </a:txBody>
                  <a:tcPr/>
                </a:tc>
                <a:extLst>
                  <a:ext uri="{0D108BD9-81ED-4DB2-BD59-A6C34878D82A}">
                    <a16:rowId xmlns:a16="http://schemas.microsoft.com/office/drawing/2014/main" val="2572671158"/>
                  </a:ext>
                </a:extLst>
              </a:tr>
            </a:tbl>
          </a:graphicData>
        </a:graphic>
      </p:graphicFrame>
      <p:graphicFrame>
        <p:nvGraphicFramePr>
          <p:cNvPr id="3" name="Table 10">
            <a:extLst>
              <a:ext uri="{FF2B5EF4-FFF2-40B4-BE49-F238E27FC236}">
                <a16:creationId xmlns:a16="http://schemas.microsoft.com/office/drawing/2014/main" id="{1F12627A-6C7C-D169-9496-138948EBBAD8}"/>
              </a:ext>
            </a:extLst>
          </p:cNvPr>
          <p:cNvGraphicFramePr>
            <a:graphicFrameLocks noGrp="1"/>
          </p:cNvGraphicFramePr>
          <p:nvPr/>
        </p:nvGraphicFramePr>
        <p:xfrm>
          <a:off x="6675506" y="1461684"/>
          <a:ext cx="4449188" cy="822960"/>
        </p:xfrm>
        <a:graphic>
          <a:graphicData uri="http://schemas.openxmlformats.org/drawingml/2006/table">
            <a:tbl>
              <a:tblPr firstRow="1" bandRow="1">
                <a:tableStyleId>{2D5ABB26-0587-4C30-8999-92F81FD0307C}</a:tableStyleId>
              </a:tblPr>
              <a:tblGrid>
                <a:gridCol w="1958624">
                  <a:extLst>
                    <a:ext uri="{9D8B030D-6E8A-4147-A177-3AD203B41FA5}">
                      <a16:colId xmlns:a16="http://schemas.microsoft.com/office/drawing/2014/main" val="2513686435"/>
                    </a:ext>
                  </a:extLst>
                </a:gridCol>
                <a:gridCol w="1133652">
                  <a:extLst>
                    <a:ext uri="{9D8B030D-6E8A-4147-A177-3AD203B41FA5}">
                      <a16:colId xmlns:a16="http://schemas.microsoft.com/office/drawing/2014/main" val="4061673458"/>
                    </a:ext>
                  </a:extLst>
                </a:gridCol>
                <a:gridCol w="1356912">
                  <a:extLst>
                    <a:ext uri="{9D8B030D-6E8A-4147-A177-3AD203B41FA5}">
                      <a16:colId xmlns:a16="http://schemas.microsoft.com/office/drawing/2014/main" val="2465096274"/>
                    </a:ext>
                  </a:extLst>
                </a:gridCol>
              </a:tblGrid>
              <a:tr h="274320">
                <a:tc>
                  <a:txBody>
                    <a:bodyPr/>
                    <a:lstStyle/>
                    <a:p>
                      <a:endParaRPr lang="en-GB" sz="1200" dirty="0"/>
                    </a:p>
                  </a:txBody>
                  <a:tcPr marL="45720" marR="45720">
                    <a:lnB w="12700" cap="flat" cmpd="sng" algn="ctr">
                      <a:solidFill>
                        <a:schemeClr val="tx1"/>
                      </a:solidFill>
                      <a:prstDash val="solid"/>
                      <a:round/>
                      <a:headEnd type="none" w="med" len="med"/>
                      <a:tailEnd type="none" w="med" len="med"/>
                    </a:lnB>
                  </a:tcPr>
                </a:tc>
                <a:tc>
                  <a:txBody>
                    <a:bodyPr/>
                    <a:lstStyle/>
                    <a:p>
                      <a:pPr algn="ctr"/>
                      <a:r>
                        <a:rPr lang="en-GB" sz="1200" b="1" dirty="0">
                          <a:solidFill>
                            <a:schemeClr val="accent2"/>
                          </a:solidFill>
                        </a:rPr>
                        <a:t>T-</a:t>
                      </a:r>
                      <a:r>
                        <a:rPr lang="en-GB" sz="1200" b="1" dirty="0" err="1">
                          <a:solidFill>
                            <a:schemeClr val="accent2"/>
                          </a:solidFill>
                        </a:rPr>
                        <a:t>DXd</a:t>
                      </a:r>
                      <a:endParaRPr lang="en-GB" sz="1200" b="1" dirty="0">
                        <a:solidFill>
                          <a:schemeClr val="accent2"/>
                        </a:solidFill>
                      </a:endParaRPr>
                    </a:p>
                  </a:txBody>
                  <a:tcPr marL="45720" marR="45720" anchor="b">
                    <a:lnB w="12700" cap="flat" cmpd="sng" algn="ctr">
                      <a:solidFill>
                        <a:schemeClr val="tx1"/>
                      </a:solidFill>
                      <a:prstDash val="solid"/>
                      <a:round/>
                      <a:headEnd type="none" w="med" len="med"/>
                      <a:tailEnd type="none" w="med" len="med"/>
                    </a:lnB>
                  </a:tcPr>
                </a:tc>
                <a:tc>
                  <a:txBody>
                    <a:bodyPr/>
                    <a:lstStyle/>
                    <a:p>
                      <a:pPr algn="ctr"/>
                      <a:r>
                        <a:rPr lang="en-GB" sz="1200" b="1" dirty="0">
                          <a:solidFill>
                            <a:schemeClr val="accent1"/>
                          </a:solidFill>
                        </a:rPr>
                        <a:t>T-DM1</a:t>
                      </a:r>
                    </a:p>
                  </a:txBody>
                  <a:tcPr marL="45720" marR="45720" anchor="b">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5678803"/>
                  </a:ext>
                </a:extLst>
              </a:tr>
              <a:tr h="274320">
                <a:tc>
                  <a:txBody>
                    <a:bodyPr/>
                    <a:lstStyle/>
                    <a:p>
                      <a:r>
                        <a:rPr lang="en-GB" sz="1200" dirty="0"/>
                        <a:t>Median PFS (95% CI), months</a:t>
                      </a:r>
                    </a:p>
                  </a:txBody>
                  <a:tcPr marL="45720" marR="4572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200" dirty="0"/>
                        <a:t>28.8 (22.4, 37.9)</a:t>
                      </a:r>
                    </a:p>
                  </a:txBody>
                  <a:tcPr marL="45720" marR="4572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200" dirty="0"/>
                        <a:t>6.8 (5.6, 8.2)</a:t>
                      </a:r>
                    </a:p>
                  </a:txBody>
                  <a:tcPr marL="45720" marR="4572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98645648"/>
                  </a:ext>
                </a:extLst>
              </a:tr>
              <a:tr h="274320">
                <a:tc>
                  <a:txBody>
                    <a:bodyPr/>
                    <a:lstStyle/>
                    <a:p>
                      <a:r>
                        <a:rPr lang="en-GB" sz="1200" dirty="0"/>
                        <a:t>HR (95% CI); P-value </a:t>
                      </a:r>
                    </a:p>
                  </a:txBody>
                  <a:tcPr marL="45720" marR="45720">
                    <a:lnT w="12700" cap="flat" cmpd="sng" algn="ctr">
                      <a:solidFill>
                        <a:schemeClr val="tx1"/>
                      </a:solidFill>
                      <a:prstDash val="solid"/>
                      <a:round/>
                      <a:headEnd type="none" w="med" len="med"/>
                      <a:tailEnd type="none" w="med" len="med"/>
                    </a:lnT>
                  </a:tcPr>
                </a:tc>
                <a:tc gridSpan="2">
                  <a:txBody>
                    <a:bodyPr/>
                    <a:lstStyle/>
                    <a:p>
                      <a:r>
                        <a:rPr lang="en-GB" sz="1200" dirty="0"/>
                        <a:t>0.33 (0.26, 0.43): &lt;0.000001</a:t>
                      </a:r>
                    </a:p>
                  </a:txBody>
                  <a:tcPr marL="45720" marR="45720">
                    <a:lnT w="12700" cap="flat" cmpd="sng" algn="ctr">
                      <a:solidFill>
                        <a:schemeClr val="tx1"/>
                      </a:solidFill>
                      <a:prstDash val="solid"/>
                      <a:round/>
                      <a:headEnd type="none" w="med" len="med"/>
                      <a:tailEnd type="none" w="med" len="med"/>
                    </a:lnT>
                  </a:tcPr>
                </a:tc>
                <a:tc hMerge="1">
                  <a:txBody>
                    <a:bodyPr/>
                    <a:lstStyle/>
                    <a:p>
                      <a:endParaRPr lang="en-GB" sz="1200" dirty="0"/>
                    </a:p>
                  </a:txBody>
                  <a:tcPr/>
                </a:tc>
                <a:extLst>
                  <a:ext uri="{0D108BD9-81ED-4DB2-BD59-A6C34878D82A}">
                    <a16:rowId xmlns:a16="http://schemas.microsoft.com/office/drawing/2014/main" val="3782164908"/>
                  </a:ext>
                </a:extLst>
              </a:tr>
            </a:tbl>
          </a:graphicData>
        </a:graphic>
      </p:graphicFrame>
      <p:sp>
        <p:nvSpPr>
          <p:cNvPr id="12" name="Freeform: Shape 11">
            <a:extLst>
              <a:ext uri="{FF2B5EF4-FFF2-40B4-BE49-F238E27FC236}">
                <a16:creationId xmlns:a16="http://schemas.microsoft.com/office/drawing/2014/main" id="{07B56B5F-1BBE-53A1-D4F9-250E76AD8683}"/>
              </a:ext>
            </a:extLst>
          </p:cNvPr>
          <p:cNvSpPr/>
          <p:nvPr/>
        </p:nvSpPr>
        <p:spPr>
          <a:xfrm>
            <a:off x="1045764" y="1205114"/>
            <a:ext cx="5479251" cy="2149044"/>
          </a:xfrm>
          <a:custGeom>
            <a:avLst/>
            <a:gdLst>
              <a:gd name="connsiteX0" fmla="*/ 0 w 4888867"/>
              <a:gd name="connsiteY0" fmla="*/ 0 h 2209500"/>
              <a:gd name="connsiteX1" fmla="*/ 0 w 4888867"/>
              <a:gd name="connsiteY1" fmla="*/ 2209500 h 2209500"/>
              <a:gd name="connsiteX2" fmla="*/ 4888868 w 4888867"/>
              <a:gd name="connsiteY2" fmla="*/ 2209500 h 2209500"/>
            </a:gdLst>
            <a:ahLst/>
            <a:cxnLst>
              <a:cxn ang="0">
                <a:pos x="connsiteX0" y="connsiteY0"/>
              </a:cxn>
              <a:cxn ang="0">
                <a:pos x="connsiteX1" y="connsiteY1"/>
              </a:cxn>
              <a:cxn ang="0">
                <a:pos x="connsiteX2" y="connsiteY2"/>
              </a:cxn>
            </a:cxnLst>
            <a:rect l="l" t="t" r="r" b="b"/>
            <a:pathLst>
              <a:path w="4888867" h="2209500">
                <a:moveTo>
                  <a:pt x="0" y="0"/>
                </a:moveTo>
                <a:lnTo>
                  <a:pt x="0" y="2209500"/>
                </a:lnTo>
                <a:lnTo>
                  <a:pt x="4888868" y="2209500"/>
                </a:lnTo>
              </a:path>
            </a:pathLst>
          </a:custGeom>
          <a:noFill/>
          <a:ln w="9525" cap="flat">
            <a:solidFill>
              <a:schemeClr val="tx1"/>
            </a:solidFill>
            <a:prstDash val="solid"/>
            <a:miter/>
          </a:ln>
        </p:spPr>
        <p:txBody>
          <a:bodyPr rtlCol="0" anchor="ctr"/>
          <a:lstStyle/>
          <a:p>
            <a:r>
              <a:rPr lang="en-GB" sz="1100"/>
              <a:t> </a:t>
            </a:r>
          </a:p>
        </p:txBody>
      </p:sp>
      <p:sp>
        <p:nvSpPr>
          <p:cNvPr id="13" name="TextBox 12">
            <a:extLst>
              <a:ext uri="{FF2B5EF4-FFF2-40B4-BE49-F238E27FC236}">
                <a16:creationId xmlns:a16="http://schemas.microsoft.com/office/drawing/2014/main" id="{9EBA5F1C-5B3B-CE88-EE78-DE64FB79816B}"/>
              </a:ext>
            </a:extLst>
          </p:cNvPr>
          <p:cNvSpPr txBox="1"/>
          <p:nvPr/>
        </p:nvSpPr>
        <p:spPr>
          <a:xfrm>
            <a:off x="542367" y="1156560"/>
            <a:ext cx="187111" cy="2233477"/>
          </a:xfrm>
          <a:prstGeom prst="rect">
            <a:avLst/>
          </a:prstGeom>
          <a:noFill/>
        </p:spPr>
        <p:txBody>
          <a:bodyPr vert="vert270" wrap="square" lIns="0" tIns="0" rIns="0" bIns="0" rtlCol="0" anchor="ctr">
            <a:noAutofit/>
          </a:bodyPr>
          <a:lstStyle/>
          <a:p>
            <a:pPr algn="ctr">
              <a:spcBef>
                <a:spcPts val="1200"/>
              </a:spcBef>
              <a:buClr>
                <a:srgbClr val="A5B839"/>
              </a:buClr>
            </a:pPr>
            <a:r>
              <a:rPr lang="en-GB" sz="1000" b="1" dirty="0">
                <a:solidFill>
                  <a:srgbClr val="223341"/>
                </a:solidFill>
              </a:rPr>
              <a:t>PFS  probability, %</a:t>
            </a:r>
            <a:endParaRPr lang="en-GB" sz="1051" b="1" dirty="0">
              <a:solidFill>
                <a:srgbClr val="223341"/>
              </a:solidFill>
              <a:latin typeface="+mn-lt"/>
            </a:endParaRPr>
          </a:p>
        </p:txBody>
      </p:sp>
      <p:sp>
        <p:nvSpPr>
          <p:cNvPr id="14" name="TextBox 13">
            <a:extLst>
              <a:ext uri="{FF2B5EF4-FFF2-40B4-BE49-F238E27FC236}">
                <a16:creationId xmlns:a16="http://schemas.microsoft.com/office/drawing/2014/main" id="{E09926E4-1703-955C-B61D-580C97AB7903}"/>
              </a:ext>
            </a:extLst>
          </p:cNvPr>
          <p:cNvSpPr txBox="1"/>
          <p:nvPr/>
        </p:nvSpPr>
        <p:spPr>
          <a:xfrm rot="5400000">
            <a:off x="3522505" y="3207171"/>
            <a:ext cx="187111" cy="928795"/>
          </a:xfrm>
          <a:prstGeom prst="rect">
            <a:avLst/>
          </a:prstGeom>
          <a:noFill/>
        </p:spPr>
        <p:txBody>
          <a:bodyPr vert="vert270" wrap="square" lIns="0" tIns="0" rIns="0" bIns="0" rtlCol="0" anchor="ctr">
            <a:noAutofit/>
          </a:bodyPr>
          <a:lstStyle/>
          <a:p>
            <a:pPr algn="ctr">
              <a:spcBef>
                <a:spcPts val="1200"/>
              </a:spcBef>
              <a:buClr>
                <a:srgbClr val="A5B839"/>
              </a:buClr>
            </a:pPr>
            <a:r>
              <a:rPr lang="en-GB" sz="1000" b="1" dirty="0">
                <a:solidFill>
                  <a:srgbClr val="223341"/>
                </a:solidFill>
              </a:rPr>
              <a:t>Time (months)</a:t>
            </a:r>
            <a:endParaRPr lang="en-GB" sz="1051" b="1" dirty="0">
              <a:solidFill>
                <a:srgbClr val="223341"/>
              </a:solidFill>
              <a:latin typeface="+mn-lt"/>
            </a:endParaRPr>
          </a:p>
        </p:txBody>
      </p:sp>
      <p:grpSp>
        <p:nvGrpSpPr>
          <p:cNvPr id="15" name="Group 14">
            <a:extLst>
              <a:ext uri="{FF2B5EF4-FFF2-40B4-BE49-F238E27FC236}">
                <a16:creationId xmlns:a16="http://schemas.microsoft.com/office/drawing/2014/main" id="{BC53C287-AC35-403C-6B0C-D3481770BC47}"/>
              </a:ext>
            </a:extLst>
          </p:cNvPr>
          <p:cNvGrpSpPr/>
          <p:nvPr/>
        </p:nvGrpSpPr>
        <p:grpSpPr>
          <a:xfrm>
            <a:off x="621220" y="1169264"/>
            <a:ext cx="424545" cy="153888"/>
            <a:chOff x="204105" y="1528924"/>
            <a:chExt cx="424545" cy="153888"/>
          </a:xfrm>
        </p:grpSpPr>
        <p:sp>
          <p:nvSpPr>
            <p:cNvPr id="291" name="Freeform: Shape 290">
              <a:extLst>
                <a:ext uri="{FF2B5EF4-FFF2-40B4-BE49-F238E27FC236}">
                  <a16:creationId xmlns:a16="http://schemas.microsoft.com/office/drawing/2014/main" id="{BE888642-F24E-2CAF-CEAE-6169A6F60EFA}"/>
                </a:ext>
              </a:extLst>
            </p:cNvPr>
            <p:cNvSpPr/>
            <p:nvPr/>
          </p:nvSpPr>
          <p:spPr>
            <a:xfrm rot="5400000">
              <a:off x="600642" y="1583168"/>
              <a:ext cx="4772" cy="51245"/>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1000"/>
            </a:p>
          </p:txBody>
        </p:sp>
        <p:sp>
          <p:nvSpPr>
            <p:cNvPr id="292" name="TextBox 291">
              <a:extLst>
                <a:ext uri="{FF2B5EF4-FFF2-40B4-BE49-F238E27FC236}">
                  <a16:creationId xmlns:a16="http://schemas.microsoft.com/office/drawing/2014/main" id="{5508228B-C2E7-1FEA-4DBD-B544DFBA4D97}"/>
                </a:ext>
              </a:extLst>
            </p:cNvPr>
            <p:cNvSpPr txBox="1"/>
            <p:nvPr/>
          </p:nvSpPr>
          <p:spPr>
            <a:xfrm>
              <a:off x="204105" y="1528924"/>
              <a:ext cx="314677" cy="153888"/>
            </a:xfrm>
            <a:prstGeom prst="rect">
              <a:avLst/>
            </a:prstGeom>
            <a:noFill/>
          </p:spPr>
          <p:txBody>
            <a:bodyPr wrap="square" lIns="0" tIns="0" rIns="0" bIns="0" rtlCol="0" anchor="ctr">
              <a:spAutoFit/>
            </a:bodyPr>
            <a:lstStyle/>
            <a:p>
              <a:pPr algn="r">
                <a:spcBef>
                  <a:spcPts val="1200"/>
                </a:spcBef>
                <a:buClr>
                  <a:srgbClr val="A5B839"/>
                </a:buClr>
              </a:pPr>
              <a:r>
                <a:rPr lang="en-GB" sz="1000" dirty="0">
                  <a:solidFill>
                    <a:srgbClr val="223341"/>
                  </a:solidFill>
                  <a:latin typeface="+mn-lt"/>
                </a:rPr>
                <a:t>100</a:t>
              </a:r>
            </a:p>
          </p:txBody>
        </p:sp>
      </p:grpSp>
      <p:grpSp>
        <p:nvGrpSpPr>
          <p:cNvPr id="16" name="Group 15">
            <a:extLst>
              <a:ext uri="{FF2B5EF4-FFF2-40B4-BE49-F238E27FC236}">
                <a16:creationId xmlns:a16="http://schemas.microsoft.com/office/drawing/2014/main" id="{F65986B4-68CF-73B7-59A2-5401FB42B2A1}"/>
              </a:ext>
            </a:extLst>
          </p:cNvPr>
          <p:cNvGrpSpPr/>
          <p:nvPr/>
        </p:nvGrpSpPr>
        <p:grpSpPr>
          <a:xfrm>
            <a:off x="621220" y="1577252"/>
            <a:ext cx="424545" cy="153888"/>
            <a:chOff x="204105" y="1528924"/>
            <a:chExt cx="424545" cy="153888"/>
          </a:xfrm>
        </p:grpSpPr>
        <p:sp>
          <p:nvSpPr>
            <p:cNvPr id="289" name="Freeform: Shape 288">
              <a:extLst>
                <a:ext uri="{FF2B5EF4-FFF2-40B4-BE49-F238E27FC236}">
                  <a16:creationId xmlns:a16="http://schemas.microsoft.com/office/drawing/2014/main" id="{676C62A5-011D-8CC8-9C04-D12741D77347}"/>
                </a:ext>
              </a:extLst>
            </p:cNvPr>
            <p:cNvSpPr/>
            <p:nvPr/>
          </p:nvSpPr>
          <p:spPr>
            <a:xfrm rot="5400000">
              <a:off x="600642" y="1583168"/>
              <a:ext cx="4772" cy="51245"/>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1000"/>
            </a:p>
          </p:txBody>
        </p:sp>
        <p:sp>
          <p:nvSpPr>
            <p:cNvPr id="290" name="TextBox 289">
              <a:extLst>
                <a:ext uri="{FF2B5EF4-FFF2-40B4-BE49-F238E27FC236}">
                  <a16:creationId xmlns:a16="http://schemas.microsoft.com/office/drawing/2014/main" id="{90369145-8BA4-82D4-A59B-9253AC12C35A}"/>
                </a:ext>
              </a:extLst>
            </p:cNvPr>
            <p:cNvSpPr txBox="1"/>
            <p:nvPr/>
          </p:nvSpPr>
          <p:spPr>
            <a:xfrm>
              <a:off x="204105" y="1528924"/>
              <a:ext cx="314677" cy="153888"/>
            </a:xfrm>
            <a:prstGeom prst="rect">
              <a:avLst/>
            </a:prstGeom>
            <a:noFill/>
          </p:spPr>
          <p:txBody>
            <a:bodyPr wrap="square" lIns="0" tIns="0" rIns="0" bIns="0" rtlCol="0" anchor="ctr">
              <a:spAutoFit/>
            </a:bodyPr>
            <a:lstStyle/>
            <a:p>
              <a:pPr algn="r">
                <a:spcBef>
                  <a:spcPts val="1200"/>
                </a:spcBef>
                <a:buClr>
                  <a:srgbClr val="A5B839"/>
                </a:buClr>
              </a:pPr>
              <a:r>
                <a:rPr lang="en-GB" sz="1000" dirty="0">
                  <a:solidFill>
                    <a:srgbClr val="223341"/>
                  </a:solidFill>
                </a:rPr>
                <a:t>8</a:t>
              </a:r>
              <a:r>
                <a:rPr lang="en-GB" sz="1000" dirty="0">
                  <a:solidFill>
                    <a:srgbClr val="223341"/>
                  </a:solidFill>
                  <a:latin typeface="+mn-lt"/>
                </a:rPr>
                <a:t>0</a:t>
              </a:r>
            </a:p>
          </p:txBody>
        </p:sp>
      </p:grpSp>
      <p:grpSp>
        <p:nvGrpSpPr>
          <p:cNvPr id="17" name="Group 16">
            <a:extLst>
              <a:ext uri="{FF2B5EF4-FFF2-40B4-BE49-F238E27FC236}">
                <a16:creationId xmlns:a16="http://schemas.microsoft.com/office/drawing/2014/main" id="{9BE9E583-3B50-FDE8-F82F-61997CA45B03}"/>
              </a:ext>
            </a:extLst>
          </p:cNvPr>
          <p:cNvGrpSpPr/>
          <p:nvPr/>
        </p:nvGrpSpPr>
        <p:grpSpPr>
          <a:xfrm>
            <a:off x="621220" y="1996503"/>
            <a:ext cx="424545" cy="153888"/>
            <a:chOff x="204105" y="1528924"/>
            <a:chExt cx="424545" cy="153888"/>
          </a:xfrm>
        </p:grpSpPr>
        <p:sp>
          <p:nvSpPr>
            <p:cNvPr id="287" name="Freeform: Shape 286">
              <a:extLst>
                <a:ext uri="{FF2B5EF4-FFF2-40B4-BE49-F238E27FC236}">
                  <a16:creationId xmlns:a16="http://schemas.microsoft.com/office/drawing/2014/main" id="{AA67B071-D87D-D673-3CEB-3305BFFBC570}"/>
                </a:ext>
              </a:extLst>
            </p:cNvPr>
            <p:cNvSpPr/>
            <p:nvPr/>
          </p:nvSpPr>
          <p:spPr>
            <a:xfrm rot="5400000">
              <a:off x="600642" y="1583168"/>
              <a:ext cx="4772" cy="51245"/>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1000"/>
            </a:p>
          </p:txBody>
        </p:sp>
        <p:sp>
          <p:nvSpPr>
            <p:cNvPr id="288" name="TextBox 287">
              <a:extLst>
                <a:ext uri="{FF2B5EF4-FFF2-40B4-BE49-F238E27FC236}">
                  <a16:creationId xmlns:a16="http://schemas.microsoft.com/office/drawing/2014/main" id="{F82ED9F1-852C-C539-434B-E713C3FDE78C}"/>
                </a:ext>
              </a:extLst>
            </p:cNvPr>
            <p:cNvSpPr txBox="1"/>
            <p:nvPr/>
          </p:nvSpPr>
          <p:spPr>
            <a:xfrm>
              <a:off x="204105" y="1528924"/>
              <a:ext cx="314677" cy="153888"/>
            </a:xfrm>
            <a:prstGeom prst="rect">
              <a:avLst/>
            </a:prstGeom>
            <a:noFill/>
          </p:spPr>
          <p:txBody>
            <a:bodyPr wrap="square" lIns="0" tIns="0" rIns="0" bIns="0" rtlCol="0" anchor="ctr">
              <a:spAutoFit/>
            </a:bodyPr>
            <a:lstStyle/>
            <a:p>
              <a:pPr algn="r">
                <a:spcBef>
                  <a:spcPts val="1200"/>
                </a:spcBef>
                <a:buClr>
                  <a:srgbClr val="A5B839"/>
                </a:buClr>
              </a:pPr>
              <a:r>
                <a:rPr lang="en-GB" sz="1000" dirty="0">
                  <a:solidFill>
                    <a:srgbClr val="223341"/>
                  </a:solidFill>
                  <a:latin typeface="+mn-lt"/>
                </a:rPr>
                <a:t>60</a:t>
              </a:r>
            </a:p>
          </p:txBody>
        </p:sp>
      </p:grpSp>
      <p:grpSp>
        <p:nvGrpSpPr>
          <p:cNvPr id="18" name="Group 17">
            <a:extLst>
              <a:ext uri="{FF2B5EF4-FFF2-40B4-BE49-F238E27FC236}">
                <a16:creationId xmlns:a16="http://schemas.microsoft.com/office/drawing/2014/main" id="{9763F3AD-1FFC-F3B1-D011-5C49414F8DF2}"/>
              </a:ext>
            </a:extLst>
          </p:cNvPr>
          <p:cNvGrpSpPr/>
          <p:nvPr/>
        </p:nvGrpSpPr>
        <p:grpSpPr>
          <a:xfrm>
            <a:off x="621220" y="2410979"/>
            <a:ext cx="424545" cy="153888"/>
            <a:chOff x="204105" y="1528924"/>
            <a:chExt cx="424545" cy="153888"/>
          </a:xfrm>
        </p:grpSpPr>
        <p:sp>
          <p:nvSpPr>
            <p:cNvPr id="285" name="Freeform: Shape 284">
              <a:extLst>
                <a:ext uri="{FF2B5EF4-FFF2-40B4-BE49-F238E27FC236}">
                  <a16:creationId xmlns:a16="http://schemas.microsoft.com/office/drawing/2014/main" id="{EAAFFECF-2314-9248-CE99-DD90B3735F7B}"/>
                </a:ext>
              </a:extLst>
            </p:cNvPr>
            <p:cNvSpPr/>
            <p:nvPr/>
          </p:nvSpPr>
          <p:spPr>
            <a:xfrm rot="5400000">
              <a:off x="600642" y="1583168"/>
              <a:ext cx="4772" cy="51245"/>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1000"/>
            </a:p>
          </p:txBody>
        </p:sp>
        <p:sp>
          <p:nvSpPr>
            <p:cNvPr id="286" name="TextBox 285">
              <a:extLst>
                <a:ext uri="{FF2B5EF4-FFF2-40B4-BE49-F238E27FC236}">
                  <a16:creationId xmlns:a16="http://schemas.microsoft.com/office/drawing/2014/main" id="{BEB849AB-4D9A-6746-DB7B-92BBD3CBE852}"/>
                </a:ext>
              </a:extLst>
            </p:cNvPr>
            <p:cNvSpPr txBox="1"/>
            <p:nvPr/>
          </p:nvSpPr>
          <p:spPr>
            <a:xfrm>
              <a:off x="204105" y="1528924"/>
              <a:ext cx="314677" cy="153888"/>
            </a:xfrm>
            <a:prstGeom prst="rect">
              <a:avLst/>
            </a:prstGeom>
            <a:noFill/>
          </p:spPr>
          <p:txBody>
            <a:bodyPr wrap="square" lIns="0" tIns="0" rIns="0" bIns="0" rtlCol="0" anchor="ctr">
              <a:spAutoFit/>
            </a:bodyPr>
            <a:lstStyle/>
            <a:p>
              <a:pPr algn="r">
                <a:spcBef>
                  <a:spcPts val="1200"/>
                </a:spcBef>
                <a:buClr>
                  <a:srgbClr val="A5B839"/>
                </a:buClr>
              </a:pPr>
              <a:r>
                <a:rPr lang="en-GB" sz="1000" dirty="0">
                  <a:solidFill>
                    <a:srgbClr val="223341"/>
                  </a:solidFill>
                </a:rPr>
                <a:t>4</a:t>
              </a:r>
              <a:r>
                <a:rPr lang="en-GB" sz="1000" dirty="0">
                  <a:solidFill>
                    <a:srgbClr val="223341"/>
                  </a:solidFill>
                  <a:latin typeface="+mn-lt"/>
                </a:rPr>
                <a:t>0</a:t>
              </a:r>
            </a:p>
          </p:txBody>
        </p:sp>
      </p:grpSp>
      <p:grpSp>
        <p:nvGrpSpPr>
          <p:cNvPr id="19" name="Group 18">
            <a:extLst>
              <a:ext uri="{FF2B5EF4-FFF2-40B4-BE49-F238E27FC236}">
                <a16:creationId xmlns:a16="http://schemas.microsoft.com/office/drawing/2014/main" id="{2F81A532-C29A-3550-7C59-5E2DF5016A99}"/>
              </a:ext>
            </a:extLst>
          </p:cNvPr>
          <p:cNvGrpSpPr/>
          <p:nvPr/>
        </p:nvGrpSpPr>
        <p:grpSpPr>
          <a:xfrm>
            <a:off x="621220" y="2823564"/>
            <a:ext cx="424545" cy="153888"/>
            <a:chOff x="204105" y="1528924"/>
            <a:chExt cx="424545" cy="153888"/>
          </a:xfrm>
        </p:grpSpPr>
        <p:sp>
          <p:nvSpPr>
            <p:cNvPr id="283" name="Freeform: Shape 282">
              <a:extLst>
                <a:ext uri="{FF2B5EF4-FFF2-40B4-BE49-F238E27FC236}">
                  <a16:creationId xmlns:a16="http://schemas.microsoft.com/office/drawing/2014/main" id="{6625DC27-5094-22D6-1AFC-E4470984B392}"/>
                </a:ext>
              </a:extLst>
            </p:cNvPr>
            <p:cNvSpPr/>
            <p:nvPr/>
          </p:nvSpPr>
          <p:spPr>
            <a:xfrm rot="5400000">
              <a:off x="600642" y="1583168"/>
              <a:ext cx="4772" cy="51245"/>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1000"/>
            </a:p>
          </p:txBody>
        </p:sp>
        <p:sp>
          <p:nvSpPr>
            <p:cNvPr id="284" name="TextBox 283">
              <a:extLst>
                <a:ext uri="{FF2B5EF4-FFF2-40B4-BE49-F238E27FC236}">
                  <a16:creationId xmlns:a16="http://schemas.microsoft.com/office/drawing/2014/main" id="{08F3D204-7F6C-1CBB-F40D-4182A3777079}"/>
                </a:ext>
              </a:extLst>
            </p:cNvPr>
            <p:cNvSpPr txBox="1"/>
            <p:nvPr/>
          </p:nvSpPr>
          <p:spPr>
            <a:xfrm>
              <a:off x="204105" y="1528924"/>
              <a:ext cx="314677" cy="153888"/>
            </a:xfrm>
            <a:prstGeom prst="rect">
              <a:avLst/>
            </a:prstGeom>
            <a:noFill/>
          </p:spPr>
          <p:txBody>
            <a:bodyPr wrap="square" lIns="0" tIns="0" rIns="0" bIns="0" rtlCol="0" anchor="ctr">
              <a:spAutoFit/>
            </a:bodyPr>
            <a:lstStyle/>
            <a:p>
              <a:pPr algn="r">
                <a:spcBef>
                  <a:spcPts val="1200"/>
                </a:spcBef>
                <a:buClr>
                  <a:srgbClr val="A5B839"/>
                </a:buClr>
              </a:pPr>
              <a:r>
                <a:rPr lang="en-GB" sz="1000" dirty="0">
                  <a:solidFill>
                    <a:srgbClr val="223341"/>
                  </a:solidFill>
                </a:rPr>
                <a:t>2</a:t>
              </a:r>
              <a:r>
                <a:rPr lang="en-GB" sz="1000" dirty="0">
                  <a:solidFill>
                    <a:srgbClr val="223341"/>
                  </a:solidFill>
                  <a:latin typeface="+mn-lt"/>
                </a:rPr>
                <a:t>0</a:t>
              </a:r>
            </a:p>
          </p:txBody>
        </p:sp>
      </p:grpSp>
      <p:grpSp>
        <p:nvGrpSpPr>
          <p:cNvPr id="20" name="Group 19">
            <a:extLst>
              <a:ext uri="{FF2B5EF4-FFF2-40B4-BE49-F238E27FC236}">
                <a16:creationId xmlns:a16="http://schemas.microsoft.com/office/drawing/2014/main" id="{AD747123-15DC-2838-0699-EE626C9D27CC}"/>
              </a:ext>
            </a:extLst>
          </p:cNvPr>
          <p:cNvGrpSpPr/>
          <p:nvPr/>
        </p:nvGrpSpPr>
        <p:grpSpPr>
          <a:xfrm>
            <a:off x="621218" y="3239385"/>
            <a:ext cx="424545" cy="153888"/>
            <a:chOff x="204105" y="1528924"/>
            <a:chExt cx="424545" cy="153888"/>
          </a:xfrm>
        </p:grpSpPr>
        <p:sp>
          <p:nvSpPr>
            <p:cNvPr id="281" name="Freeform: Shape 280">
              <a:extLst>
                <a:ext uri="{FF2B5EF4-FFF2-40B4-BE49-F238E27FC236}">
                  <a16:creationId xmlns:a16="http://schemas.microsoft.com/office/drawing/2014/main" id="{E3D4B900-D90F-FC15-DD76-8E9AACCBE33B}"/>
                </a:ext>
              </a:extLst>
            </p:cNvPr>
            <p:cNvSpPr/>
            <p:nvPr/>
          </p:nvSpPr>
          <p:spPr>
            <a:xfrm rot="5400000">
              <a:off x="600642" y="1583168"/>
              <a:ext cx="4772" cy="51245"/>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1000"/>
            </a:p>
          </p:txBody>
        </p:sp>
        <p:sp>
          <p:nvSpPr>
            <p:cNvPr id="282" name="TextBox 281">
              <a:extLst>
                <a:ext uri="{FF2B5EF4-FFF2-40B4-BE49-F238E27FC236}">
                  <a16:creationId xmlns:a16="http://schemas.microsoft.com/office/drawing/2014/main" id="{330B2EE0-4EDD-57DA-0E98-C8DC23BC1A2B}"/>
                </a:ext>
              </a:extLst>
            </p:cNvPr>
            <p:cNvSpPr txBox="1"/>
            <p:nvPr/>
          </p:nvSpPr>
          <p:spPr>
            <a:xfrm>
              <a:off x="204105" y="1528924"/>
              <a:ext cx="314677" cy="153888"/>
            </a:xfrm>
            <a:prstGeom prst="rect">
              <a:avLst/>
            </a:prstGeom>
            <a:noFill/>
          </p:spPr>
          <p:txBody>
            <a:bodyPr wrap="square" lIns="0" tIns="0" rIns="0" bIns="0" rtlCol="0" anchor="ctr">
              <a:spAutoFit/>
            </a:bodyPr>
            <a:lstStyle/>
            <a:p>
              <a:pPr algn="r">
                <a:spcBef>
                  <a:spcPts val="1200"/>
                </a:spcBef>
                <a:buClr>
                  <a:srgbClr val="A5B839"/>
                </a:buClr>
              </a:pPr>
              <a:r>
                <a:rPr lang="en-GB" sz="1000" dirty="0">
                  <a:solidFill>
                    <a:srgbClr val="223341"/>
                  </a:solidFill>
                  <a:latin typeface="+mn-lt"/>
                </a:rPr>
                <a:t>0</a:t>
              </a:r>
            </a:p>
          </p:txBody>
        </p:sp>
      </p:grpSp>
      <p:sp>
        <p:nvSpPr>
          <p:cNvPr id="26" name="TextBox 25">
            <a:extLst>
              <a:ext uri="{FF2B5EF4-FFF2-40B4-BE49-F238E27FC236}">
                <a16:creationId xmlns:a16="http://schemas.microsoft.com/office/drawing/2014/main" id="{C365C9DD-5E75-91F8-F690-5EB93C4F8493}"/>
              </a:ext>
            </a:extLst>
          </p:cNvPr>
          <p:cNvSpPr txBox="1"/>
          <p:nvPr/>
        </p:nvSpPr>
        <p:spPr>
          <a:xfrm rot="5400000">
            <a:off x="1640015" y="2622141"/>
            <a:ext cx="459580" cy="928795"/>
          </a:xfrm>
          <a:prstGeom prst="rect">
            <a:avLst/>
          </a:prstGeom>
          <a:noFill/>
        </p:spPr>
        <p:txBody>
          <a:bodyPr vert="vert270" wrap="square" lIns="0" tIns="0" rIns="0" bIns="0" rtlCol="0" anchor="ctr">
            <a:noAutofit/>
          </a:bodyPr>
          <a:lstStyle/>
          <a:p>
            <a:pPr>
              <a:spcBef>
                <a:spcPts val="1200"/>
              </a:spcBef>
              <a:buClr>
                <a:srgbClr val="A5B839"/>
              </a:buClr>
            </a:pPr>
            <a:r>
              <a:rPr lang="en-GB" sz="1000" dirty="0">
                <a:solidFill>
                  <a:srgbClr val="223341"/>
                </a:solidFill>
              </a:rPr>
              <a:t>Censor</a:t>
            </a:r>
            <a:br>
              <a:rPr lang="en-GB" sz="1000" dirty="0">
                <a:solidFill>
                  <a:srgbClr val="223341"/>
                </a:solidFill>
              </a:rPr>
            </a:br>
            <a:r>
              <a:rPr lang="en-GB" sz="1000" dirty="0">
                <a:solidFill>
                  <a:srgbClr val="223341"/>
                </a:solidFill>
              </a:rPr>
              <a:t>T-</a:t>
            </a:r>
            <a:r>
              <a:rPr lang="en-GB" sz="1000" dirty="0" err="1">
                <a:solidFill>
                  <a:srgbClr val="223341"/>
                </a:solidFill>
              </a:rPr>
              <a:t>DXd</a:t>
            </a:r>
            <a:r>
              <a:rPr lang="en-GB" sz="1000" dirty="0">
                <a:solidFill>
                  <a:srgbClr val="223341"/>
                </a:solidFill>
              </a:rPr>
              <a:t> (n=261)</a:t>
            </a:r>
            <a:br>
              <a:rPr lang="en-GB" sz="1000" dirty="0">
                <a:solidFill>
                  <a:srgbClr val="223341"/>
                </a:solidFill>
              </a:rPr>
            </a:br>
            <a:r>
              <a:rPr lang="en-GB" sz="1000" dirty="0">
                <a:solidFill>
                  <a:srgbClr val="223341"/>
                </a:solidFill>
              </a:rPr>
              <a:t>T-DM1 (n=263)</a:t>
            </a:r>
          </a:p>
        </p:txBody>
      </p:sp>
      <p:cxnSp>
        <p:nvCxnSpPr>
          <p:cNvPr id="27" name="Straight Connector 26">
            <a:extLst>
              <a:ext uri="{FF2B5EF4-FFF2-40B4-BE49-F238E27FC236}">
                <a16:creationId xmlns:a16="http://schemas.microsoft.com/office/drawing/2014/main" id="{FFD7ED27-8F3E-D579-454B-06C5560A42E2}"/>
              </a:ext>
            </a:extLst>
          </p:cNvPr>
          <p:cNvCxnSpPr/>
          <p:nvPr/>
        </p:nvCxnSpPr>
        <p:spPr>
          <a:xfrm>
            <a:off x="1138628" y="3107515"/>
            <a:ext cx="232833" cy="0"/>
          </a:xfrm>
          <a:prstGeom prst="line">
            <a:avLst/>
          </a:prstGeom>
          <a:ln w="12700">
            <a:solidFill>
              <a:srgbClr val="1185AA"/>
            </a:solidFill>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4CD941E-5C51-74FB-BB2E-FF6EE64CB07A}"/>
              </a:ext>
            </a:extLst>
          </p:cNvPr>
          <p:cNvCxnSpPr/>
          <p:nvPr/>
        </p:nvCxnSpPr>
        <p:spPr>
          <a:xfrm>
            <a:off x="1138628" y="3235631"/>
            <a:ext cx="232833" cy="0"/>
          </a:xfrm>
          <a:prstGeom prst="line">
            <a:avLst/>
          </a:prstGeom>
          <a:ln w="12700">
            <a:solidFill>
              <a:srgbClr val="436582"/>
            </a:solidFill>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2019689-2FDD-810A-8073-14F4115CC3C6}"/>
              </a:ext>
            </a:extLst>
          </p:cNvPr>
          <p:cNvCxnSpPr>
            <a:cxnSpLocks/>
          </p:cNvCxnSpPr>
          <p:nvPr/>
        </p:nvCxnSpPr>
        <p:spPr>
          <a:xfrm>
            <a:off x="1255043" y="3077352"/>
            <a:ext cx="0" cy="58739"/>
          </a:xfrm>
          <a:prstGeom prst="line">
            <a:avLst/>
          </a:prstGeom>
          <a:ln w="12700">
            <a:solidFill>
              <a:srgbClr val="1185AA"/>
            </a:solidFill>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5D696EB-FC38-923A-4AE2-79B74A1516B4}"/>
              </a:ext>
            </a:extLst>
          </p:cNvPr>
          <p:cNvCxnSpPr>
            <a:cxnSpLocks/>
          </p:cNvCxnSpPr>
          <p:nvPr/>
        </p:nvCxnSpPr>
        <p:spPr>
          <a:xfrm>
            <a:off x="1255043" y="3206261"/>
            <a:ext cx="0" cy="58739"/>
          </a:xfrm>
          <a:prstGeom prst="line">
            <a:avLst/>
          </a:prstGeom>
          <a:ln w="12700">
            <a:solidFill>
              <a:srgbClr val="436582"/>
            </a:solidFill>
            <a:tailEnd type="non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68E9A2F2-5486-98DD-85B9-93EBDE4E6175}"/>
              </a:ext>
            </a:extLst>
          </p:cNvPr>
          <p:cNvSpPr txBox="1"/>
          <p:nvPr/>
        </p:nvSpPr>
        <p:spPr>
          <a:xfrm>
            <a:off x="1224079" y="2949239"/>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223341"/>
                </a:solidFill>
                <a:latin typeface="+mn-lt"/>
              </a:rPr>
              <a:t>+</a:t>
            </a:r>
          </a:p>
        </p:txBody>
      </p:sp>
      <p:sp>
        <p:nvSpPr>
          <p:cNvPr id="33" name="TextBox 32">
            <a:extLst>
              <a:ext uri="{FF2B5EF4-FFF2-40B4-BE49-F238E27FC236}">
                <a16:creationId xmlns:a16="http://schemas.microsoft.com/office/drawing/2014/main" id="{B492BB4D-C6A3-6E26-81DE-74F24D48D509}"/>
              </a:ext>
            </a:extLst>
          </p:cNvPr>
          <p:cNvSpPr txBox="1"/>
          <p:nvPr/>
        </p:nvSpPr>
        <p:spPr>
          <a:xfrm rot="5400000">
            <a:off x="3864453" y="-30876"/>
            <a:ext cx="283987" cy="2985875"/>
          </a:xfrm>
          <a:prstGeom prst="rect">
            <a:avLst/>
          </a:prstGeom>
          <a:solidFill>
            <a:schemeClr val="bg2"/>
          </a:solidFill>
        </p:spPr>
        <p:txBody>
          <a:bodyPr vert="vert270" wrap="square" lIns="0" tIns="0" rIns="0" bIns="0" rtlCol="0" anchor="ctr">
            <a:noAutofit/>
          </a:bodyPr>
          <a:lstStyle/>
          <a:p>
            <a:pPr>
              <a:buClr>
                <a:srgbClr val="A5B839"/>
              </a:buClr>
            </a:pPr>
            <a:r>
              <a:rPr lang="en-GB" sz="1400" b="1" dirty="0">
                <a:solidFill>
                  <a:srgbClr val="1185AA"/>
                </a:solidFill>
              </a:rPr>
              <a:t>T-</a:t>
            </a:r>
            <a:r>
              <a:rPr lang="en-GB" sz="1400" b="1" dirty="0" err="1">
                <a:solidFill>
                  <a:srgbClr val="1185AA"/>
                </a:solidFill>
              </a:rPr>
              <a:t>DXd</a:t>
            </a:r>
            <a:r>
              <a:rPr lang="en-GB" sz="1400" b="1" dirty="0">
                <a:solidFill>
                  <a:srgbClr val="1185AA"/>
                </a:solidFill>
              </a:rPr>
              <a:t>: 75.2% (95% CI, 69.3, 80.2)</a:t>
            </a:r>
            <a:br>
              <a:rPr lang="en-GB" sz="1400" dirty="0">
                <a:solidFill>
                  <a:schemeClr val="accent1"/>
                </a:solidFill>
              </a:rPr>
            </a:br>
            <a:r>
              <a:rPr lang="en-GB" sz="1400" b="1" dirty="0">
                <a:solidFill>
                  <a:srgbClr val="436582"/>
                </a:solidFill>
              </a:rPr>
              <a:t>T-DM1: 33.9 % (95% CI, 27.7, 40.2)</a:t>
            </a:r>
            <a:endParaRPr lang="en-GB" sz="1600" b="1" dirty="0">
              <a:solidFill>
                <a:srgbClr val="436582"/>
              </a:solidFill>
              <a:latin typeface="+mn-lt"/>
            </a:endParaRPr>
          </a:p>
        </p:txBody>
      </p:sp>
      <p:grpSp>
        <p:nvGrpSpPr>
          <p:cNvPr id="35" name="Group 34">
            <a:extLst>
              <a:ext uri="{FF2B5EF4-FFF2-40B4-BE49-F238E27FC236}">
                <a16:creationId xmlns:a16="http://schemas.microsoft.com/office/drawing/2014/main" id="{64D3B3B3-1DBE-BF77-2A47-274913B1A012}"/>
              </a:ext>
            </a:extLst>
          </p:cNvPr>
          <p:cNvGrpSpPr/>
          <p:nvPr/>
        </p:nvGrpSpPr>
        <p:grpSpPr>
          <a:xfrm>
            <a:off x="1125994" y="3351957"/>
            <a:ext cx="49353" cy="217801"/>
            <a:chOff x="1189293" y="3619087"/>
            <a:chExt cx="49353" cy="217801"/>
          </a:xfrm>
        </p:grpSpPr>
        <p:sp>
          <p:nvSpPr>
            <p:cNvPr id="279" name="Freeform: Shape 278">
              <a:extLst>
                <a:ext uri="{FF2B5EF4-FFF2-40B4-BE49-F238E27FC236}">
                  <a16:creationId xmlns:a16="http://schemas.microsoft.com/office/drawing/2014/main" id="{4D02BD6F-5F64-6A0C-5C16-83A02D2CF871}"/>
                </a:ext>
              </a:extLst>
            </p:cNvPr>
            <p:cNvSpPr/>
            <p:nvPr/>
          </p:nvSpPr>
          <p:spPr>
            <a:xfrm>
              <a:off x="1215050" y="3619087"/>
              <a:ext cx="9484" cy="50400"/>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1000"/>
            </a:p>
          </p:txBody>
        </p:sp>
        <p:sp>
          <p:nvSpPr>
            <p:cNvPr id="280" name="TextBox 279">
              <a:extLst>
                <a:ext uri="{FF2B5EF4-FFF2-40B4-BE49-F238E27FC236}">
                  <a16:creationId xmlns:a16="http://schemas.microsoft.com/office/drawing/2014/main" id="{60B4AB80-067E-A712-636D-9BB3098F054A}"/>
                </a:ext>
              </a:extLst>
            </p:cNvPr>
            <p:cNvSpPr txBox="1"/>
            <p:nvPr/>
          </p:nvSpPr>
          <p:spPr>
            <a:xfrm>
              <a:off x="1189293" y="3683000"/>
              <a:ext cx="49353" cy="153888"/>
            </a:xfrm>
            <a:prstGeom prst="rect">
              <a:avLst/>
            </a:prstGeom>
            <a:noFill/>
          </p:spPr>
          <p:txBody>
            <a:bodyPr wrap="square" lIns="0" tIns="0" rIns="0" bIns="0" rtlCol="0" anchor="ctr">
              <a:spAutoFit/>
            </a:bodyPr>
            <a:lstStyle/>
            <a:p>
              <a:pPr algn="ctr">
                <a:spcBef>
                  <a:spcPts val="1200"/>
                </a:spcBef>
                <a:buClr>
                  <a:srgbClr val="A5B839"/>
                </a:buClr>
              </a:pPr>
              <a:r>
                <a:rPr lang="en-GB" sz="1000" dirty="0">
                  <a:solidFill>
                    <a:srgbClr val="223341"/>
                  </a:solidFill>
                  <a:latin typeface="+mn-lt"/>
                </a:rPr>
                <a:t>0</a:t>
              </a:r>
            </a:p>
          </p:txBody>
        </p:sp>
      </p:grpSp>
      <p:grpSp>
        <p:nvGrpSpPr>
          <p:cNvPr id="36" name="Group 35">
            <a:extLst>
              <a:ext uri="{FF2B5EF4-FFF2-40B4-BE49-F238E27FC236}">
                <a16:creationId xmlns:a16="http://schemas.microsoft.com/office/drawing/2014/main" id="{AB8B8B76-D8A4-56E6-1712-A3787021C1E2}"/>
              </a:ext>
            </a:extLst>
          </p:cNvPr>
          <p:cNvGrpSpPr/>
          <p:nvPr/>
        </p:nvGrpSpPr>
        <p:grpSpPr>
          <a:xfrm>
            <a:off x="1358794" y="3357870"/>
            <a:ext cx="49353" cy="217801"/>
            <a:chOff x="1189293" y="3619087"/>
            <a:chExt cx="49353" cy="217801"/>
          </a:xfrm>
        </p:grpSpPr>
        <p:sp>
          <p:nvSpPr>
            <p:cNvPr id="277" name="Freeform: Shape 276">
              <a:extLst>
                <a:ext uri="{FF2B5EF4-FFF2-40B4-BE49-F238E27FC236}">
                  <a16:creationId xmlns:a16="http://schemas.microsoft.com/office/drawing/2014/main" id="{2E52313E-4D21-C3B1-555A-DFC50FEEE2E8}"/>
                </a:ext>
              </a:extLst>
            </p:cNvPr>
            <p:cNvSpPr/>
            <p:nvPr/>
          </p:nvSpPr>
          <p:spPr>
            <a:xfrm>
              <a:off x="1215050" y="3619087"/>
              <a:ext cx="9484" cy="50400"/>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1000"/>
            </a:p>
          </p:txBody>
        </p:sp>
        <p:sp>
          <p:nvSpPr>
            <p:cNvPr id="278" name="TextBox 277">
              <a:extLst>
                <a:ext uri="{FF2B5EF4-FFF2-40B4-BE49-F238E27FC236}">
                  <a16:creationId xmlns:a16="http://schemas.microsoft.com/office/drawing/2014/main" id="{D7C0D01C-4209-B1F4-095D-E1425331BCD0}"/>
                </a:ext>
              </a:extLst>
            </p:cNvPr>
            <p:cNvSpPr txBox="1"/>
            <p:nvPr/>
          </p:nvSpPr>
          <p:spPr>
            <a:xfrm>
              <a:off x="1189293" y="3683000"/>
              <a:ext cx="49353" cy="153888"/>
            </a:xfrm>
            <a:prstGeom prst="rect">
              <a:avLst/>
            </a:prstGeom>
            <a:noFill/>
          </p:spPr>
          <p:txBody>
            <a:bodyPr wrap="square" lIns="0" tIns="0" rIns="0" bIns="0" rtlCol="0" anchor="ctr">
              <a:spAutoFit/>
            </a:bodyPr>
            <a:lstStyle/>
            <a:p>
              <a:pPr algn="ctr">
                <a:spcBef>
                  <a:spcPts val="1200"/>
                </a:spcBef>
                <a:buClr>
                  <a:srgbClr val="A5B839"/>
                </a:buClr>
              </a:pPr>
              <a:r>
                <a:rPr lang="en-GB" sz="1000" dirty="0">
                  <a:solidFill>
                    <a:srgbClr val="223341"/>
                  </a:solidFill>
                  <a:latin typeface="+mn-lt"/>
                </a:rPr>
                <a:t>2</a:t>
              </a:r>
            </a:p>
          </p:txBody>
        </p:sp>
      </p:grpSp>
      <p:grpSp>
        <p:nvGrpSpPr>
          <p:cNvPr id="37" name="Group 36">
            <a:extLst>
              <a:ext uri="{FF2B5EF4-FFF2-40B4-BE49-F238E27FC236}">
                <a16:creationId xmlns:a16="http://schemas.microsoft.com/office/drawing/2014/main" id="{69898281-E1CA-39CA-AFB9-A4FF0D5BBD05}"/>
              </a:ext>
            </a:extLst>
          </p:cNvPr>
          <p:cNvGrpSpPr/>
          <p:nvPr/>
        </p:nvGrpSpPr>
        <p:grpSpPr>
          <a:xfrm>
            <a:off x="1596508" y="3357825"/>
            <a:ext cx="49353" cy="217801"/>
            <a:chOff x="1189293" y="3619087"/>
            <a:chExt cx="49353" cy="217801"/>
          </a:xfrm>
        </p:grpSpPr>
        <p:sp>
          <p:nvSpPr>
            <p:cNvPr id="275" name="Freeform: Shape 274">
              <a:extLst>
                <a:ext uri="{FF2B5EF4-FFF2-40B4-BE49-F238E27FC236}">
                  <a16:creationId xmlns:a16="http://schemas.microsoft.com/office/drawing/2014/main" id="{7431CDC0-033E-77B4-E3F9-B7236026F16A}"/>
                </a:ext>
              </a:extLst>
            </p:cNvPr>
            <p:cNvSpPr/>
            <p:nvPr/>
          </p:nvSpPr>
          <p:spPr>
            <a:xfrm>
              <a:off x="1215050" y="3619087"/>
              <a:ext cx="9484" cy="50400"/>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1000"/>
            </a:p>
          </p:txBody>
        </p:sp>
        <p:sp>
          <p:nvSpPr>
            <p:cNvPr id="276" name="TextBox 275">
              <a:extLst>
                <a:ext uri="{FF2B5EF4-FFF2-40B4-BE49-F238E27FC236}">
                  <a16:creationId xmlns:a16="http://schemas.microsoft.com/office/drawing/2014/main" id="{BCF37C43-E6C7-6401-40ED-ACA542E4FAB6}"/>
                </a:ext>
              </a:extLst>
            </p:cNvPr>
            <p:cNvSpPr txBox="1"/>
            <p:nvPr/>
          </p:nvSpPr>
          <p:spPr>
            <a:xfrm>
              <a:off x="1189293" y="3683000"/>
              <a:ext cx="49353" cy="153888"/>
            </a:xfrm>
            <a:prstGeom prst="rect">
              <a:avLst/>
            </a:prstGeom>
            <a:noFill/>
          </p:spPr>
          <p:txBody>
            <a:bodyPr wrap="square" lIns="0" tIns="0" rIns="0" bIns="0" rtlCol="0" anchor="ctr">
              <a:spAutoFit/>
            </a:bodyPr>
            <a:lstStyle/>
            <a:p>
              <a:pPr algn="ctr">
                <a:spcBef>
                  <a:spcPts val="1200"/>
                </a:spcBef>
                <a:buClr>
                  <a:srgbClr val="A5B839"/>
                </a:buClr>
              </a:pPr>
              <a:r>
                <a:rPr lang="en-GB" sz="1000" dirty="0">
                  <a:solidFill>
                    <a:srgbClr val="223341"/>
                  </a:solidFill>
                  <a:latin typeface="+mn-lt"/>
                </a:rPr>
                <a:t>4</a:t>
              </a:r>
            </a:p>
          </p:txBody>
        </p:sp>
      </p:grpSp>
      <p:grpSp>
        <p:nvGrpSpPr>
          <p:cNvPr id="38" name="Group 37">
            <a:extLst>
              <a:ext uri="{FF2B5EF4-FFF2-40B4-BE49-F238E27FC236}">
                <a16:creationId xmlns:a16="http://schemas.microsoft.com/office/drawing/2014/main" id="{D1562920-37AB-9491-61E3-793C7AE632ED}"/>
              </a:ext>
            </a:extLst>
          </p:cNvPr>
          <p:cNvGrpSpPr/>
          <p:nvPr/>
        </p:nvGrpSpPr>
        <p:grpSpPr>
          <a:xfrm>
            <a:off x="1827190" y="3357825"/>
            <a:ext cx="49353" cy="217801"/>
            <a:chOff x="1189293" y="3619087"/>
            <a:chExt cx="49353" cy="217801"/>
          </a:xfrm>
        </p:grpSpPr>
        <p:sp>
          <p:nvSpPr>
            <p:cNvPr id="273" name="Freeform: Shape 272">
              <a:extLst>
                <a:ext uri="{FF2B5EF4-FFF2-40B4-BE49-F238E27FC236}">
                  <a16:creationId xmlns:a16="http://schemas.microsoft.com/office/drawing/2014/main" id="{FBABDE02-111F-FB1F-AD99-AA563CE940D9}"/>
                </a:ext>
              </a:extLst>
            </p:cNvPr>
            <p:cNvSpPr/>
            <p:nvPr/>
          </p:nvSpPr>
          <p:spPr>
            <a:xfrm>
              <a:off x="1215050" y="3619087"/>
              <a:ext cx="9484" cy="50400"/>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1000"/>
            </a:p>
          </p:txBody>
        </p:sp>
        <p:sp>
          <p:nvSpPr>
            <p:cNvPr id="274" name="TextBox 273">
              <a:extLst>
                <a:ext uri="{FF2B5EF4-FFF2-40B4-BE49-F238E27FC236}">
                  <a16:creationId xmlns:a16="http://schemas.microsoft.com/office/drawing/2014/main" id="{128BCD33-3935-FF17-67E4-788457BD72C5}"/>
                </a:ext>
              </a:extLst>
            </p:cNvPr>
            <p:cNvSpPr txBox="1"/>
            <p:nvPr/>
          </p:nvSpPr>
          <p:spPr>
            <a:xfrm>
              <a:off x="1189293" y="3683000"/>
              <a:ext cx="49353" cy="153888"/>
            </a:xfrm>
            <a:prstGeom prst="rect">
              <a:avLst/>
            </a:prstGeom>
            <a:noFill/>
          </p:spPr>
          <p:txBody>
            <a:bodyPr wrap="square" lIns="0" tIns="0" rIns="0" bIns="0" rtlCol="0" anchor="ctr">
              <a:spAutoFit/>
            </a:bodyPr>
            <a:lstStyle/>
            <a:p>
              <a:pPr algn="ctr">
                <a:spcBef>
                  <a:spcPts val="1200"/>
                </a:spcBef>
                <a:buClr>
                  <a:srgbClr val="A5B839"/>
                </a:buClr>
              </a:pPr>
              <a:r>
                <a:rPr lang="en-GB" sz="1000" dirty="0">
                  <a:solidFill>
                    <a:srgbClr val="223341"/>
                  </a:solidFill>
                  <a:latin typeface="+mn-lt"/>
                </a:rPr>
                <a:t>6</a:t>
              </a:r>
            </a:p>
          </p:txBody>
        </p:sp>
      </p:grpSp>
      <p:grpSp>
        <p:nvGrpSpPr>
          <p:cNvPr id="39" name="Group 38">
            <a:extLst>
              <a:ext uri="{FF2B5EF4-FFF2-40B4-BE49-F238E27FC236}">
                <a16:creationId xmlns:a16="http://schemas.microsoft.com/office/drawing/2014/main" id="{0D4F42AB-6BE1-5E46-C653-C44225E2D687}"/>
              </a:ext>
            </a:extLst>
          </p:cNvPr>
          <p:cNvGrpSpPr/>
          <p:nvPr/>
        </p:nvGrpSpPr>
        <p:grpSpPr>
          <a:xfrm>
            <a:off x="2066906" y="3358116"/>
            <a:ext cx="49353" cy="217801"/>
            <a:chOff x="1189293" y="3619087"/>
            <a:chExt cx="49353" cy="217801"/>
          </a:xfrm>
        </p:grpSpPr>
        <p:sp>
          <p:nvSpPr>
            <p:cNvPr id="271" name="Freeform: Shape 270">
              <a:extLst>
                <a:ext uri="{FF2B5EF4-FFF2-40B4-BE49-F238E27FC236}">
                  <a16:creationId xmlns:a16="http://schemas.microsoft.com/office/drawing/2014/main" id="{1EAF7593-4CA5-E7C4-D15C-28EA984596CE}"/>
                </a:ext>
              </a:extLst>
            </p:cNvPr>
            <p:cNvSpPr/>
            <p:nvPr/>
          </p:nvSpPr>
          <p:spPr>
            <a:xfrm>
              <a:off x="1215050" y="3619087"/>
              <a:ext cx="9484" cy="50400"/>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1000"/>
            </a:p>
          </p:txBody>
        </p:sp>
        <p:sp>
          <p:nvSpPr>
            <p:cNvPr id="272" name="TextBox 271">
              <a:extLst>
                <a:ext uri="{FF2B5EF4-FFF2-40B4-BE49-F238E27FC236}">
                  <a16:creationId xmlns:a16="http://schemas.microsoft.com/office/drawing/2014/main" id="{2C209FFC-9F3C-FC2F-2555-65101A114242}"/>
                </a:ext>
              </a:extLst>
            </p:cNvPr>
            <p:cNvSpPr txBox="1"/>
            <p:nvPr/>
          </p:nvSpPr>
          <p:spPr>
            <a:xfrm>
              <a:off x="1189293" y="3683000"/>
              <a:ext cx="49353" cy="153888"/>
            </a:xfrm>
            <a:prstGeom prst="rect">
              <a:avLst/>
            </a:prstGeom>
            <a:noFill/>
          </p:spPr>
          <p:txBody>
            <a:bodyPr wrap="square" lIns="0" tIns="0" rIns="0" bIns="0" rtlCol="0" anchor="ctr">
              <a:spAutoFit/>
            </a:bodyPr>
            <a:lstStyle/>
            <a:p>
              <a:pPr algn="ctr">
                <a:spcBef>
                  <a:spcPts val="1200"/>
                </a:spcBef>
                <a:buClr>
                  <a:srgbClr val="A5B839"/>
                </a:buClr>
              </a:pPr>
              <a:r>
                <a:rPr lang="en-GB" sz="1000" dirty="0">
                  <a:solidFill>
                    <a:srgbClr val="223341"/>
                  </a:solidFill>
                  <a:latin typeface="+mn-lt"/>
                </a:rPr>
                <a:t>8</a:t>
              </a:r>
            </a:p>
          </p:txBody>
        </p:sp>
      </p:grpSp>
      <p:grpSp>
        <p:nvGrpSpPr>
          <p:cNvPr id="40" name="Group 39">
            <a:extLst>
              <a:ext uri="{FF2B5EF4-FFF2-40B4-BE49-F238E27FC236}">
                <a16:creationId xmlns:a16="http://schemas.microsoft.com/office/drawing/2014/main" id="{8703174A-EE98-2BF5-C844-5168904D3A7B}"/>
              </a:ext>
            </a:extLst>
          </p:cNvPr>
          <p:cNvGrpSpPr/>
          <p:nvPr/>
        </p:nvGrpSpPr>
        <p:grpSpPr>
          <a:xfrm>
            <a:off x="2244822" y="3357825"/>
            <a:ext cx="164045" cy="217801"/>
            <a:chOff x="1136318" y="3619087"/>
            <a:chExt cx="164045" cy="217801"/>
          </a:xfrm>
        </p:grpSpPr>
        <p:sp>
          <p:nvSpPr>
            <p:cNvPr id="269" name="Freeform: Shape 268">
              <a:extLst>
                <a:ext uri="{FF2B5EF4-FFF2-40B4-BE49-F238E27FC236}">
                  <a16:creationId xmlns:a16="http://schemas.microsoft.com/office/drawing/2014/main" id="{22D505C6-4624-6216-E14C-22E3DD6A2CF4}"/>
                </a:ext>
              </a:extLst>
            </p:cNvPr>
            <p:cNvSpPr/>
            <p:nvPr/>
          </p:nvSpPr>
          <p:spPr>
            <a:xfrm>
              <a:off x="1215050" y="3619087"/>
              <a:ext cx="9484" cy="50400"/>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1000"/>
            </a:p>
          </p:txBody>
        </p:sp>
        <p:sp>
          <p:nvSpPr>
            <p:cNvPr id="270" name="TextBox 269">
              <a:extLst>
                <a:ext uri="{FF2B5EF4-FFF2-40B4-BE49-F238E27FC236}">
                  <a16:creationId xmlns:a16="http://schemas.microsoft.com/office/drawing/2014/main" id="{E41142D0-6F2B-44E8-5B97-5163E4883A52}"/>
                </a:ext>
              </a:extLst>
            </p:cNvPr>
            <p:cNvSpPr txBox="1"/>
            <p:nvPr/>
          </p:nvSpPr>
          <p:spPr>
            <a:xfrm>
              <a:off x="1136318" y="3683000"/>
              <a:ext cx="164045" cy="153888"/>
            </a:xfrm>
            <a:prstGeom prst="rect">
              <a:avLst/>
            </a:prstGeom>
            <a:noFill/>
          </p:spPr>
          <p:txBody>
            <a:bodyPr wrap="square" lIns="0" tIns="0" rIns="0" bIns="0" rtlCol="0" anchor="ctr">
              <a:spAutoFit/>
            </a:bodyPr>
            <a:lstStyle/>
            <a:p>
              <a:pPr algn="ctr">
                <a:spcBef>
                  <a:spcPts val="1200"/>
                </a:spcBef>
                <a:buClr>
                  <a:srgbClr val="A5B839"/>
                </a:buClr>
              </a:pPr>
              <a:r>
                <a:rPr lang="en-GB" sz="1000" dirty="0">
                  <a:solidFill>
                    <a:srgbClr val="223341"/>
                  </a:solidFill>
                  <a:latin typeface="+mn-lt"/>
                </a:rPr>
                <a:t>10</a:t>
              </a:r>
            </a:p>
          </p:txBody>
        </p:sp>
      </p:grpSp>
      <p:grpSp>
        <p:nvGrpSpPr>
          <p:cNvPr id="41" name="Group 40">
            <a:extLst>
              <a:ext uri="{FF2B5EF4-FFF2-40B4-BE49-F238E27FC236}">
                <a16:creationId xmlns:a16="http://schemas.microsoft.com/office/drawing/2014/main" id="{023E14AF-5BA4-704D-3BB9-E906D8E50CC6}"/>
              </a:ext>
            </a:extLst>
          </p:cNvPr>
          <p:cNvGrpSpPr/>
          <p:nvPr/>
        </p:nvGrpSpPr>
        <p:grpSpPr>
          <a:xfrm>
            <a:off x="2484538" y="3357825"/>
            <a:ext cx="164045" cy="217801"/>
            <a:chOff x="1136318" y="3619087"/>
            <a:chExt cx="164045" cy="217801"/>
          </a:xfrm>
        </p:grpSpPr>
        <p:sp>
          <p:nvSpPr>
            <p:cNvPr id="267" name="Freeform: Shape 266">
              <a:extLst>
                <a:ext uri="{FF2B5EF4-FFF2-40B4-BE49-F238E27FC236}">
                  <a16:creationId xmlns:a16="http://schemas.microsoft.com/office/drawing/2014/main" id="{10027F65-AC09-8F31-FED3-4E8BBD211DE9}"/>
                </a:ext>
              </a:extLst>
            </p:cNvPr>
            <p:cNvSpPr/>
            <p:nvPr/>
          </p:nvSpPr>
          <p:spPr>
            <a:xfrm>
              <a:off x="1215050" y="3619087"/>
              <a:ext cx="9484" cy="50400"/>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1000"/>
            </a:p>
          </p:txBody>
        </p:sp>
        <p:sp>
          <p:nvSpPr>
            <p:cNvPr id="268" name="TextBox 267">
              <a:extLst>
                <a:ext uri="{FF2B5EF4-FFF2-40B4-BE49-F238E27FC236}">
                  <a16:creationId xmlns:a16="http://schemas.microsoft.com/office/drawing/2014/main" id="{D18162E3-4378-2A76-3294-E4D8BA4C30DD}"/>
                </a:ext>
              </a:extLst>
            </p:cNvPr>
            <p:cNvSpPr txBox="1"/>
            <p:nvPr/>
          </p:nvSpPr>
          <p:spPr>
            <a:xfrm>
              <a:off x="1136318" y="3683000"/>
              <a:ext cx="164045" cy="153888"/>
            </a:xfrm>
            <a:prstGeom prst="rect">
              <a:avLst/>
            </a:prstGeom>
            <a:noFill/>
          </p:spPr>
          <p:txBody>
            <a:bodyPr wrap="square" lIns="0" tIns="0" rIns="0" bIns="0" rtlCol="0" anchor="ctr">
              <a:spAutoFit/>
            </a:bodyPr>
            <a:lstStyle/>
            <a:p>
              <a:pPr algn="ctr">
                <a:spcBef>
                  <a:spcPts val="1200"/>
                </a:spcBef>
                <a:buClr>
                  <a:srgbClr val="A5B839"/>
                </a:buClr>
              </a:pPr>
              <a:r>
                <a:rPr lang="en-GB" sz="1000" dirty="0">
                  <a:solidFill>
                    <a:srgbClr val="223341"/>
                  </a:solidFill>
                  <a:latin typeface="+mn-lt"/>
                </a:rPr>
                <a:t>12</a:t>
              </a:r>
            </a:p>
          </p:txBody>
        </p:sp>
      </p:grpSp>
      <p:grpSp>
        <p:nvGrpSpPr>
          <p:cNvPr id="42" name="Group 41">
            <a:extLst>
              <a:ext uri="{FF2B5EF4-FFF2-40B4-BE49-F238E27FC236}">
                <a16:creationId xmlns:a16="http://schemas.microsoft.com/office/drawing/2014/main" id="{806A5E01-55BD-80AF-3379-259BD2A3EE02}"/>
              </a:ext>
            </a:extLst>
          </p:cNvPr>
          <p:cNvGrpSpPr/>
          <p:nvPr/>
        </p:nvGrpSpPr>
        <p:grpSpPr>
          <a:xfrm>
            <a:off x="2714770" y="3357825"/>
            <a:ext cx="164045" cy="217801"/>
            <a:chOff x="1136318" y="3619087"/>
            <a:chExt cx="164045" cy="217801"/>
          </a:xfrm>
        </p:grpSpPr>
        <p:sp>
          <p:nvSpPr>
            <p:cNvPr id="265" name="Freeform: Shape 264">
              <a:extLst>
                <a:ext uri="{FF2B5EF4-FFF2-40B4-BE49-F238E27FC236}">
                  <a16:creationId xmlns:a16="http://schemas.microsoft.com/office/drawing/2014/main" id="{66CE676E-DD2C-9697-A059-0ED175CA176B}"/>
                </a:ext>
              </a:extLst>
            </p:cNvPr>
            <p:cNvSpPr/>
            <p:nvPr/>
          </p:nvSpPr>
          <p:spPr>
            <a:xfrm>
              <a:off x="1215050" y="3619087"/>
              <a:ext cx="9484" cy="50400"/>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1000"/>
            </a:p>
          </p:txBody>
        </p:sp>
        <p:sp>
          <p:nvSpPr>
            <p:cNvPr id="266" name="TextBox 265">
              <a:extLst>
                <a:ext uri="{FF2B5EF4-FFF2-40B4-BE49-F238E27FC236}">
                  <a16:creationId xmlns:a16="http://schemas.microsoft.com/office/drawing/2014/main" id="{D397FF7B-A50B-F384-14BE-9A3982DD7BF4}"/>
                </a:ext>
              </a:extLst>
            </p:cNvPr>
            <p:cNvSpPr txBox="1"/>
            <p:nvPr/>
          </p:nvSpPr>
          <p:spPr>
            <a:xfrm>
              <a:off x="1136318" y="3683000"/>
              <a:ext cx="164045" cy="153888"/>
            </a:xfrm>
            <a:prstGeom prst="rect">
              <a:avLst/>
            </a:prstGeom>
            <a:noFill/>
          </p:spPr>
          <p:txBody>
            <a:bodyPr wrap="square" lIns="0" tIns="0" rIns="0" bIns="0" rtlCol="0" anchor="ctr">
              <a:spAutoFit/>
            </a:bodyPr>
            <a:lstStyle/>
            <a:p>
              <a:pPr algn="ctr">
                <a:spcBef>
                  <a:spcPts val="1200"/>
                </a:spcBef>
                <a:buClr>
                  <a:srgbClr val="A5B839"/>
                </a:buClr>
              </a:pPr>
              <a:r>
                <a:rPr lang="en-GB" sz="1000" dirty="0">
                  <a:solidFill>
                    <a:srgbClr val="223341"/>
                  </a:solidFill>
                  <a:latin typeface="+mn-lt"/>
                </a:rPr>
                <a:t>14</a:t>
              </a:r>
            </a:p>
          </p:txBody>
        </p:sp>
      </p:grpSp>
      <p:grpSp>
        <p:nvGrpSpPr>
          <p:cNvPr id="43" name="Group 42">
            <a:extLst>
              <a:ext uri="{FF2B5EF4-FFF2-40B4-BE49-F238E27FC236}">
                <a16:creationId xmlns:a16="http://schemas.microsoft.com/office/drawing/2014/main" id="{E87AEC94-D2A9-E263-4E05-EBB376C14E1D}"/>
              </a:ext>
            </a:extLst>
          </p:cNvPr>
          <p:cNvGrpSpPr/>
          <p:nvPr/>
        </p:nvGrpSpPr>
        <p:grpSpPr>
          <a:xfrm>
            <a:off x="2949604" y="3357825"/>
            <a:ext cx="164045" cy="217801"/>
            <a:chOff x="1136318" y="3619087"/>
            <a:chExt cx="164045" cy="217801"/>
          </a:xfrm>
        </p:grpSpPr>
        <p:sp>
          <p:nvSpPr>
            <p:cNvPr id="263" name="Freeform: Shape 262">
              <a:extLst>
                <a:ext uri="{FF2B5EF4-FFF2-40B4-BE49-F238E27FC236}">
                  <a16:creationId xmlns:a16="http://schemas.microsoft.com/office/drawing/2014/main" id="{400EA9F1-462F-78F1-6376-3CCA89FF596C}"/>
                </a:ext>
              </a:extLst>
            </p:cNvPr>
            <p:cNvSpPr/>
            <p:nvPr/>
          </p:nvSpPr>
          <p:spPr>
            <a:xfrm>
              <a:off x="1215050" y="3619087"/>
              <a:ext cx="9484" cy="50400"/>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1000"/>
            </a:p>
          </p:txBody>
        </p:sp>
        <p:sp>
          <p:nvSpPr>
            <p:cNvPr id="264" name="TextBox 263">
              <a:extLst>
                <a:ext uri="{FF2B5EF4-FFF2-40B4-BE49-F238E27FC236}">
                  <a16:creationId xmlns:a16="http://schemas.microsoft.com/office/drawing/2014/main" id="{4821B79A-51A1-D257-80F0-7D5DEC5BC34A}"/>
                </a:ext>
              </a:extLst>
            </p:cNvPr>
            <p:cNvSpPr txBox="1"/>
            <p:nvPr/>
          </p:nvSpPr>
          <p:spPr>
            <a:xfrm>
              <a:off x="1136318" y="3683000"/>
              <a:ext cx="164045" cy="153888"/>
            </a:xfrm>
            <a:prstGeom prst="rect">
              <a:avLst/>
            </a:prstGeom>
            <a:noFill/>
          </p:spPr>
          <p:txBody>
            <a:bodyPr wrap="square" lIns="0" tIns="0" rIns="0" bIns="0" rtlCol="0" anchor="ctr">
              <a:spAutoFit/>
            </a:bodyPr>
            <a:lstStyle/>
            <a:p>
              <a:pPr algn="ctr">
                <a:spcBef>
                  <a:spcPts val="1200"/>
                </a:spcBef>
                <a:buClr>
                  <a:srgbClr val="A5B839"/>
                </a:buClr>
              </a:pPr>
              <a:r>
                <a:rPr lang="en-GB" sz="1000" dirty="0">
                  <a:solidFill>
                    <a:srgbClr val="223341"/>
                  </a:solidFill>
                  <a:latin typeface="+mn-lt"/>
                </a:rPr>
                <a:t>16</a:t>
              </a:r>
            </a:p>
          </p:txBody>
        </p:sp>
      </p:grpSp>
      <p:grpSp>
        <p:nvGrpSpPr>
          <p:cNvPr id="44" name="Group 43">
            <a:extLst>
              <a:ext uri="{FF2B5EF4-FFF2-40B4-BE49-F238E27FC236}">
                <a16:creationId xmlns:a16="http://schemas.microsoft.com/office/drawing/2014/main" id="{233906D6-AD91-4A90-5F87-47E64793F6FC}"/>
              </a:ext>
            </a:extLst>
          </p:cNvPr>
          <p:cNvGrpSpPr/>
          <p:nvPr/>
        </p:nvGrpSpPr>
        <p:grpSpPr>
          <a:xfrm>
            <a:off x="3184035" y="3357825"/>
            <a:ext cx="164045" cy="217801"/>
            <a:chOff x="1136318" y="3619087"/>
            <a:chExt cx="164045" cy="217801"/>
          </a:xfrm>
        </p:grpSpPr>
        <p:sp>
          <p:nvSpPr>
            <p:cNvPr id="261" name="Freeform: Shape 260">
              <a:extLst>
                <a:ext uri="{FF2B5EF4-FFF2-40B4-BE49-F238E27FC236}">
                  <a16:creationId xmlns:a16="http://schemas.microsoft.com/office/drawing/2014/main" id="{532A22FD-6E72-EBD0-2B7B-31E07E4329CE}"/>
                </a:ext>
              </a:extLst>
            </p:cNvPr>
            <p:cNvSpPr/>
            <p:nvPr/>
          </p:nvSpPr>
          <p:spPr>
            <a:xfrm>
              <a:off x="1215050" y="3619087"/>
              <a:ext cx="9484" cy="50400"/>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1000"/>
            </a:p>
          </p:txBody>
        </p:sp>
        <p:sp>
          <p:nvSpPr>
            <p:cNvPr id="262" name="TextBox 261">
              <a:extLst>
                <a:ext uri="{FF2B5EF4-FFF2-40B4-BE49-F238E27FC236}">
                  <a16:creationId xmlns:a16="http://schemas.microsoft.com/office/drawing/2014/main" id="{F3372327-09E3-010C-DCCB-23F8102EB372}"/>
                </a:ext>
              </a:extLst>
            </p:cNvPr>
            <p:cNvSpPr txBox="1"/>
            <p:nvPr/>
          </p:nvSpPr>
          <p:spPr>
            <a:xfrm>
              <a:off x="1136318" y="3683000"/>
              <a:ext cx="164045" cy="153888"/>
            </a:xfrm>
            <a:prstGeom prst="rect">
              <a:avLst/>
            </a:prstGeom>
            <a:noFill/>
          </p:spPr>
          <p:txBody>
            <a:bodyPr wrap="square" lIns="0" tIns="0" rIns="0" bIns="0" rtlCol="0" anchor="ctr">
              <a:spAutoFit/>
            </a:bodyPr>
            <a:lstStyle/>
            <a:p>
              <a:pPr algn="ctr">
                <a:spcBef>
                  <a:spcPts val="1200"/>
                </a:spcBef>
                <a:buClr>
                  <a:srgbClr val="A5B839"/>
                </a:buClr>
              </a:pPr>
              <a:r>
                <a:rPr lang="en-GB" sz="1000" dirty="0">
                  <a:solidFill>
                    <a:srgbClr val="223341"/>
                  </a:solidFill>
                  <a:latin typeface="+mn-lt"/>
                </a:rPr>
                <a:t>18</a:t>
              </a:r>
            </a:p>
          </p:txBody>
        </p:sp>
      </p:grpSp>
      <p:grpSp>
        <p:nvGrpSpPr>
          <p:cNvPr id="45" name="Group 44">
            <a:extLst>
              <a:ext uri="{FF2B5EF4-FFF2-40B4-BE49-F238E27FC236}">
                <a16:creationId xmlns:a16="http://schemas.microsoft.com/office/drawing/2014/main" id="{6B728CB8-7334-A29D-55BC-BE68B87D79BD}"/>
              </a:ext>
            </a:extLst>
          </p:cNvPr>
          <p:cNvGrpSpPr/>
          <p:nvPr/>
        </p:nvGrpSpPr>
        <p:grpSpPr>
          <a:xfrm>
            <a:off x="3420054" y="3357825"/>
            <a:ext cx="164045" cy="217801"/>
            <a:chOff x="1136318" y="3619087"/>
            <a:chExt cx="164045" cy="217801"/>
          </a:xfrm>
        </p:grpSpPr>
        <p:sp>
          <p:nvSpPr>
            <p:cNvPr id="259" name="Freeform: Shape 258">
              <a:extLst>
                <a:ext uri="{FF2B5EF4-FFF2-40B4-BE49-F238E27FC236}">
                  <a16:creationId xmlns:a16="http://schemas.microsoft.com/office/drawing/2014/main" id="{9457C6A5-DF7A-FEB2-1F4E-2913F72DFF39}"/>
                </a:ext>
              </a:extLst>
            </p:cNvPr>
            <p:cNvSpPr/>
            <p:nvPr/>
          </p:nvSpPr>
          <p:spPr>
            <a:xfrm>
              <a:off x="1215050" y="3619087"/>
              <a:ext cx="9484" cy="50400"/>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1000"/>
            </a:p>
          </p:txBody>
        </p:sp>
        <p:sp>
          <p:nvSpPr>
            <p:cNvPr id="260" name="TextBox 259">
              <a:extLst>
                <a:ext uri="{FF2B5EF4-FFF2-40B4-BE49-F238E27FC236}">
                  <a16:creationId xmlns:a16="http://schemas.microsoft.com/office/drawing/2014/main" id="{E0D6B7E3-FA69-1C16-DB6F-CB2428E8EA3B}"/>
                </a:ext>
              </a:extLst>
            </p:cNvPr>
            <p:cNvSpPr txBox="1"/>
            <p:nvPr/>
          </p:nvSpPr>
          <p:spPr>
            <a:xfrm>
              <a:off x="1136318" y="3683000"/>
              <a:ext cx="164045" cy="153888"/>
            </a:xfrm>
            <a:prstGeom prst="rect">
              <a:avLst/>
            </a:prstGeom>
            <a:noFill/>
          </p:spPr>
          <p:txBody>
            <a:bodyPr wrap="square" lIns="0" tIns="0" rIns="0" bIns="0" rtlCol="0" anchor="ctr">
              <a:spAutoFit/>
            </a:bodyPr>
            <a:lstStyle/>
            <a:p>
              <a:pPr algn="ctr">
                <a:spcBef>
                  <a:spcPts val="1200"/>
                </a:spcBef>
                <a:buClr>
                  <a:srgbClr val="A5B839"/>
                </a:buClr>
              </a:pPr>
              <a:r>
                <a:rPr lang="en-GB" sz="1000" dirty="0">
                  <a:solidFill>
                    <a:srgbClr val="223341"/>
                  </a:solidFill>
                  <a:latin typeface="+mn-lt"/>
                </a:rPr>
                <a:t>20</a:t>
              </a:r>
            </a:p>
          </p:txBody>
        </p:sp>
      </p:grpSp>
      <p:grpSp>
        <p:nvGrpSpPr>
          <p:cNvPr id="46" name="Group 45">
            <a:extLst>
              <a:ext uri="{FF2B5EF4-FFF2-40B4-BE49-F238E27FC236}">
                <a16:creationId xmlns:a16="http://schemas.microsoft.com/office/drawing/2014/main" id="{8420F5C3-A645-2069-5BC0-7A004A57DD20}"/>
              </a:ext>
            </a:extLst>
          </p:cNvPr>
          <p:cNvGrpSpPr/>
          <p:nvPr/>
        </p:nvGrpSpPr>
        <p:grpSpPr>
          <a:xfrm>
            <a:off x="3652634" y="3352378"/>
            <a:ext cx="164045" cy="217801"/>
            <a:chOff x="1136318" y="3619087"/>
            <a:chExt cx="164045" cy="217801"/>
          </a:xfrm>
        </p:grpSpPr>
        <p:sp>
          <p:nvSpPr>
            <p:cNvPr id="257" name="Freeform: Shape 256">
              <a:extLst>
                <a:ext uri="{FF2B5EF4-FFF2-40B4-BE49-F238E27FC236}">
                  <a16:creationId xmlns:a16="http://schemas.microsoft.com/office/drawing/2014/main" id="{7E8D1C02-E57F-E2C3-E204-A5FF256310C9}"/>
                </a:ext>
              </a:extLst>
            </p:cNvPr>
            <p:cNvSpPr/>
            <p:nvPr/>
          </p:nvSpPr>
          <p:spPr>
            <a:xfrm>
              <a:off x="1215050" y="3619087"/>
              <a:ext cx="9484" cy="50400"/>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1000"/>
            </a:p>
          </p:txBody>
        </p:sp>
        <p:sp>
          <p:nvSpPr>
            <p:cNvPr id="258" name="TextBox 257">
              <a:extLst>
                <a:ext uri="{FF2B5EF4-FFF2-40B4-BE49-F238E27FC236}">
                  <a16:creationId xmlns:a16="http://schemas.microsoft.com/office/drawing/2014/main" id="{7F1F2BDF-4FEB-C27F-9372-1F91B8545E8E}"/>
                </a:ext>
              </a:extLst>
            </p:cNvPr>
            <p:cNvSpPr txBox="1"/>
            <p:nvPr/>
          </p:nvSpPr>
          <p:spPr>
            <a:xfrm>
              <a:off x="1136318" y="3683000"/>
              <a:ext cx="164045" cy="153888"/>
            </a:xfrm>
            <a:prstGeom prst="rect">
              <a:avLst/>
            </a:prstGeom>
            <a:noFill/>
          </p:spPr>
          <p:txBody>
            <a:bodyPr wrap="square" lIns="0" tIns="0" rIns="0" bIns="0" rtlCol="0" anchor="ctr">
              <a:spAutoFit/>
            </a:bodyPr>
            <a:lstStyle/>
            <a:p>
              <a:pPr algn="ctr">
                <a:spcBef>
                  <a:spcPts val="1200"/>
                </a:spcBef>
                <a:buClr>
                  <a:srgbClr val="A5B839"/>
                </a:buClr>
              </a:pPr>
              <a:r>
                <a:rPr lang="en-GB" sz="1000" dirty="0">
                  <a:solidFill>
                    <a:srgbClr val="223341"/>
                  </a:solidFill>
                  <a:latin typeface="+mn-lt"/>
                </a:rPr>
                <a:t>22</a:t>
              </a:r>
            </a:p>
          </p:txBody>
        </p:sp>
      </p:grpSp>
      <p:grpSp>
        <p:nvGrpSpPr>
          <p:cNvPr id="47" name="Group 46">
            <a:extLst>
              <a:ext uri="{FF2B5EF4-FFF2-40B4-BE49-F238E27FC236}">
                <a16:creationId xmlns:a16="http://schemas.microsoft.com/office/drawing/2014/main" id="{5BDAFF67-961B-2A52-9549-33A4536A7668}"/>
              </a:ext>
            </a:extLst>
          </p:cNvPr>
          <p:cNvGrpSpPr/>
          <p:nvPr/>
        </p:nvGrpSpPr>
        <p:grpSpPr>
          <a:xfrm>
            <a:off x="3890347" y="3351957"/>
            <a:ext cx="164045" cy="217801"/>
            <a:chOff x="1136318" y="3619087"/>
            <a:chExt cx="164045" cy="217801"/>
          </a:xfrm>
        </p:grpSpPr>
        <p:sp>
          <p:nvSpPr>
            <p:cNvPr id="255" name="Freeform: Shape 254">
              <a:extLst>
                <a:ext uri="{FF2B5EF4-FFF2-40B4-BE49-F238E27FC236}">
                  <a16:creationId xmlns:a16="http://schemas.microsoft.com/office/drawing/2014/main" id="{7772362F-20D8-B544-48C3-C4A757534F7B}"/>
                </a:ext>
              </a:extLst>
            </p:cNvPr>
            <p:cNvSpPr/>
            <p:nvPr/>
          </p:nvSpPr>
          <p:spPr>
            <a:xfrm>
              <a:off x="1215050" y="3619087"/>
              <a:ext cx="9484" cy="50400"/>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1000"/>
            </a:p>
          </p:txBody>
        </p:sp>
        <p:sp>
          <p:nvSpPr>
            <p:cNvPr id="256" name="TextBox 255">
              <a:extLst>
                <a:ext uri="{FF2B5EF4-FFF2-40B4-BE49-F238E27FC236}">
                  <a16:creationId xmlns:a16="http://schemas.microsoft.com/office/drawing/2014/main" id="{50383ED9-4F31-B285-FFBF-679EACE49C38}"/>
                </a:ext>
              </a:extLst>
            </p:cNvPr>
            <p:cNvSpPr txBox="1"/>
            <p:nvPr/>
          </p:nvSpPr>
          <p:spPr>
            <a:xfrm>
              <a:off x="1136318" y="3683000"/>
              <a:ext cx="164045" cy="153888"/>
            </a:xfrm>
            <a:prstGeom prst="rect">
              <a:avLst/>
            </a:prstGeom>
            <a:noFill/>
          </p:spPr>
          <p:txBody>
            <a:bodyPr wrap="square" lIns="0" tIns="0" rIns="0" bIns="0" rtlCol="0" anchor="ctr">
              <a:spAutoFit/>
            </a:bodyPr>
            <a:lstStyle/>
            <a:p>
              <a:pPr algn="ctr">
                <a:spcBef>
                  <a:spcPts val="1200"/>
                </a:spcBef>
                <a:buClr>
                  <a:srgbClr val="A5B839"/>
                </a:buClr>
              </a:pPr>
              <a:r>
                <a:rPr lang="en-GB" sz="1000" dirty="0">
                  <a:solidFill>
                    <a:srgbClr val="223341"/>
                  </a:solidFill>
                  <a:latin typeface="+mn-lt"/>
                </a:rPr>
                <a:t>24</a:t>
              </a:r>
            </a:p>
          </p:txBody>
        </p:sp>
      </p:grpSp>
      <p:grpSp>
        <p:nvGrpSpPr>
          <p:cNvPr id="48" name="Group 47">
            <a:extLst>
              <a:ext uri="{FF2B5EF4-FFF2-40B4-BE49-F238E27FC236}">
                <a16:creationId xmlns:a16="http://schemas.microsoft.com/office/drawing/2014/main" id="{74FBBD42-FE32-DECF-CE6B-9518FF14886E}"/>
              </a:ext>
            </a:extLst>
          </p:cNvPr>
          <p:cNvGrpSpPr/>
          <p:nvPr/>
        </p:nvGrpSpPr>
        <p:grpSpPr>
          <a:xfrm>
            <a:off x="4124884" y="3353097"/>
            <a:ext cx="164045" cy="217801"/>
            <a:chOff x="1136318" y="3619087"/>
            <a:chExt cx="164045" cy="217801"/>
          </a:xfrm>
        </p:grpSpPr>
        <p:sp>
          <p:nvSpPr>
            <p:cNvPr id="253" name="Freeform: Shape 252">
              <a:extLst>
                <a:ext uri="{FF2B5EF4-FFF2-40B4-BE49-F238E27FC236}">
                  <a16:creationId xmlns:a16="http://schemas.microsoft.com/office/drawing/2014/main" id="{E829DBF7-64BC-67D9-727B-2A0ED76A8226}"/>
                </a:ext>
              </a:extLst>
            </p:cNvPr>
            <p:cNvSpPr/>
            <p:nvPr/>
          </p:nvSpPr>
          <p:spPr>
            <a:xfrm>
              <a:off x="1215050" y="3619087"/>
              <a:ext cx="9484" cy="50400"/>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1000"/>
            </a:p>
          </p:txBody>
        </p:sp>
        <p:sp>
          <p:nvSpPr>
            <p:cNvPr id="254" name="TextBox 253">
              <a:extLst>
                <a:ext uri="{FF2B5EF4-FFF2-40B4-BE49-F238E27FC236}">
                  <a16:creationId xmlns:a16="http://schemas.microsoft.com/office/drawing/2014/main" id="{62C43A32-0A24-FC86-0E68-ED24617B9A4C}"/>
                </a:ext>
              </a:extLst>
            </p:cNvPr>
            <p:cNvSpPr txBox="1"/>
            <p:nvPr/>
          </p:nvSpPr>
          <p:spPr>
            <a:xfrm>
              <a:off x="1136318" y="3683000"/>
              <a:ext cx="164045" cy="153888"/>
            </a:xfrm>
            <a:prstGeom prst="rect">
              <a:avLst/>
            </a:prstGeom>
            <a:noFill/>
          </p:spPr>
          <p:txBody>
            <a:bodyPr wrap="square" lIns="0" tIns="0" rIns="0" bIns="0" rtlCol="0" anchor="ctr">
              <a:spAutoFit/>
            </a:bodyPr>
            <a:lstStyle/>
            <a:p>
              <a:pPr algn="ctr">
                <a:spcBef>
                  <a:spcPts val="1200"/>
                </a:spcBef>
                <a:buClr>
                  <a:srgbClr val="A5B839"/>
                </a:buClr>
              </a:pPr>
              <a:r>
                <a:rPr lang="en-GB" sz="1000" dirty="0">
                  <a:solidFill>
                    <a:srgbClr val="223341"/>
                  </a:solidFill>
                  <a:latin typeface="+mn-lt"/>
                </a:rPr>
                <a:t>26</a:t>
              </a:r>
            </a:p>
          </p:txBody>
        </p:sp>
      </p:grpSp>
      <p:grpSp>
        <p:nvGrpSpPr>
          <p:cNvPr id="49" name="Group 48">
            <a:extLst>
              <a:ext uri="{FF2B5EF4-FFF2-40B4-BE49-F238E27FC236}">
                <a16:creationId xmlns:a16="http://schemas.microsoft.com/office/drawing/2014/main" id="{E1166FFF-2123-0E31-3FE4-5D8579A78F45}"/>
              </a:ext>
            </a:extLst>
          </p:cNvPr>
          <p:cNvGrpSpPr/>
          <p:nvPr/>
        </p:nvGrpSpPr>
        <p:grpSpPr>
          <a:xfrm>
            <a:off x="4361432" y="3357825"/>
            <a:ext cx="164045" cy="217801"/>
            <a:chOff x="1136318" y="3619087"/>
            <a:chExt cx="164045" cy="217801"/>
          </a:xfrm>
        </p:grpSpPr>
        <p:sp>
          <p:nvSpPr>
            <p:cNvPr id="251" name="Freeform: Shape 250">
              <a:extLst>
                <a:ext uri="{FF2B5EF4-FFF2-40B4-BE49-F238E27FC236}">
                  <a16:creationId xmlns:a16="http://schemas.microsoft.com/office/drawing/2014/main" id="{DCAF60BF-5202-0456-A6C6-F95D0C0DDC59}"/>
                </a:ext>
              </a:extLst>
            </p:cNvPr>
            <p:cNvSpPr/>
            <p:nvPr/>
          </p:nvSpPr>
          <p:spPr>
            <a:xfrm>
              <a:off x="1215050" y="3619087"/>
              <a:ext cx="9484" cy="50400"/>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1000"/>
            </a:p>
          </p:txBody>
        </p:sp>
        <p:sp>
          <p:nvSpPr>
            <p:cNvPr id="252" name="TextBox 251">
              <a:extLst>
                <a:ext uri="{FF2B5EF4-FFF2-40B4-BE49-F238E27FC236}">
                  <a16:creationId xmlns:a16="http://schemas.microsoft.com/office/drawing/2014/main" id="{EECCFE7E-2ADD-0E44-9A0A-24E770B1BB35}"/>
                </a:ext>
              </a:extLst>
            </p:cNvPr>
            <p:cNvSpPr txBox="1"/>
            <p:nvPr/>
          </p:nvSpPr>
          <p:spPr>
            <a:xfrm>
              <a:off x="1136318" y="3683000"/>
              <a:ext cx="164045" cy="153888"/>
            </a:xfrm>
            <a:prstGeom prst="rect">
              <a:avLst/>
            </a:prstGeom>
            <a:noFill/>
          </p:spPr>
          <p:txBody>
            <a:bodyPr wrap="square" lIns="0" tIns="0" rIns="0" bIns="0" rtlCol="0" anchor="ctr">
              <a:spAutoFit/>
            </a:bodyPr>
            <a:lstStyle/>
            <a:p>
              <a:pPr algn="ctr">
                <a:spcBef>
                  <a:spcPts val="1200"/>
                </a:spcBef>
                <a:buClr>
                  <a:srgbClr val="A5B839"/>
                </a:buClr>
              </a:pPr>
              <a:r>
                <a:rPr lang="en-GB" sz="1000" dirty="0">
                  <a:solidFill>
                    <a:srgbClr val="223341"/>
                  </a:solidFill>
                  <a:latin typeface="+mn-lt"/>
                </a:rPr>
                <a:t>28</a:t>
              </a:r>
            </a:p>
          </p:txBody>
        </p:sp>
      </p:grpSp>
      <p:grpSp>
        <p:nvGrpSpPr>
          <p:cNvPr id="50" name="Group 49">
            <a:extLst>
              <a:ext uri="{FF2B5EF4-FFF2-40B4-BE49-F238E27FC236}">
                <a16:creationId xmlns:a16="http://schemas.microsoft.com/office/drawing/2014/main" id="{C6F1D78A-0D30-4982-801C-DA78C71DB3FB}"/>
              </a:ext>
            </a:extLst>
          </p:cNvPr>
          <p:cNvGrpSpPr/>
          <p:nvPr/>
        </p:nvGrpSpPr>
        <p:grpSpPr>
          <a:xfrm>
            <a:off x="4593564" y="3351957"/>
            <a:ext cx="164045" cy="217801"/>
            <a:chOff x="1136318" y="3619087"/>
            <a:chExt cx="164045" cy="217801"/>
          </a:xfrm>
        </p:grpSpPr>
        <p:sp>
          <p:nvSpPr>
            <p:cNvPr id="249" name="Freeform: Shape 248">
              <a:extLst>
                <a:ext uri="{FF2B5EF4-FFF2-40B4-BE49-F238E27FC236}">
                  <a16:creationId xmlns:a16="http://schemas.microsoft.com/office/drawing/2014/main" id="{C2B22EE4-3894-A9E2-47DC-5A09AA402DB2}"/>
                </a:ext>
              </a:extLst>
            </p:cNvPr>
            <p:cNvSpPr/>
            <p:nvPr/>
          </p:nvSpPr>
          <p:spPr>
            <a:xfrm>
              <a:off x="1215050" y="3619087"/>
              <a:ext cx="9484" cy="50400"/>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1000"/>
            </a:p>
          </p:txBody>
        </p:sp>
        <p:sp>
          <p:nvSpPr>
            <p:cNvPr id="250" name="TextBox 249">
              <a:extLst>
                <a:ext uri="{FF2B5EF4-FFF2-40B4-BE49-F238E27FC236}">
                  <a16:creationId xmlns:a16="http://schemas.microsoft.com/office/drawing/2014/main" id="{FFAAD524-688C-82FA-8EDD-90A44EBB852D}"/>
                </a:ext>
              </a:extLst>
            </p:cNvPr>
            <p:cNvSpPr txBox="1"/>
            <p:nvPr/>
          </p:nvSpPr>
          <p:spPr>
            <a:xfrm>
              <a:off x="1136318" y="3683000"/>
              <a:ext cx="164045" cy="153888"/>
            </a:xfrm>
            <a:prstGeom prst="rect">
              <a:avLst/>
            </a:prstGeom>
            <a:noFill/>
          </p:spPr>
          <p:txBody>
            <a:bodyPr wrap="square" lIns="0" tIns="0" rIns="0" bIns="0" rtlCol="0" anchor="ctr">
              <a:spAutoFit/>
            </a:bodyPr>
            <a:lstStyle/>
            <a:p>
              <a:pPr algn="ctr">
                <a:spcBef>
                  <a:spcPts val="1200"/>
                </a:spcBef>
                <a:buClr>
                  <a:srgbClr val="A5B839"/>
                </a:buClr>
              </a:pPr>
              <a:r>
                <a:rPr lang="en-GB" sz="1000" dirty="0">
                  <a:solidFill>
                    <a:srgbClr val="223341"/>
                  </a:solidFill>
                  <a:latin typeface="+mn-lt"/>
                </a:rPr>
                <a:t>30</a:t>
              </a:r>
            </a:p>
          </p:txBody>
        </p:sp>
      </p:grpSp>
      <p:grpSp>
        <p:nvGrpSpPr>
          <p:cNvPr id="51" name="Group 50">
            <a:extLst>
              <a:ext uri="{FF2B5EF4-FFF2-40B4-BE49-F238E27FC236}">
                <a16:creationId xmlns:a16="http://schemas.microsoft.com/office/drawing/2014/main" id="{A52CDB11-8B19-0B05-666B-0A6721333A27}"/>
              </a:ext>
            </a:extLst>
          </p:cNvPr>
          <p:cNvGrpSpPr/>
          <p:nvPr/>
        </p:nvGrpSpPr>
        <p:grpSpPr>
          <a:xfrm>
            <a:off x="4831610" y="3357825"/>
            <a:ext cx="164045" cy="217801"/>
            <a:chOff x="1136318" y="3619087"/>
            <a:chExt cx="164045" cy="217801"/>
          </a:xfrm>
        </p:grpSpPr>
        <p:sp>
          <p:nvSpPr>
            <p:cNvPr id="247" name="Freeform: Shape 246">
              <a:extLst>
                <a:ext uri="{FF2B5EF4-FFF2-40B4-BE49-F238E27FC236}">
                  <a16:creationId xmlns:a16="http://schemas.microsoft.com/office/drawing/2014/main" id="{0E2D317F-ABBA-36DE-0E5E-000EEA16F063}"/>
                </a:ext>
              </a:extLst>
            </p:cNvPr>
            <p:cNvSpPr/>
            <p:nvPr/>
          </p:nvSpPr>
          <p:spPr>
            <a:xfrm>
              <a:off x="1215050" y="3619087"/>
              <a:ext cx="9484" cy="50400"/>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1000"/>
            </a:p>
          </p:txBody>
        </p:sp>
        <p:sp>
          <p:nvSpPr>
            <p:cNvPr id="248" name="TextBox 247">
              <a:extLst>
                <a:ext uri="{FF2B5EF4-FFF2-40B4-BE49-F238E27FC236}">
                  <a16:creationId xmlns:a16="http://schemas.microsoft.com/office/drawing/2014/main" id="{62C3B36C-377E-AB82-2261-55D37B18D7A0}"/>
                </a:ext>
              </a:extLst>
            </p:cNvPr>
            <p:cNvSpPr txBox="1"/>
            <p:nvPr/>
          </p:nvSpPr>
          <p:spPr>
            <a:xfrm>
              <a:off x="1136318" y="3683000"/>
              <a:ext cx="164045" cy="153888"/>
            </a:xfrm>
            <a:prstGeom prst="rect">
              <a:avLst/>
            </a:prstGeom>
            <a:noFill/>
          </p:spPr>
          <p:txBody>
            <a:bodyPr wrap="square" lIns="0" tIns="0" rIns="0" bIns="0" rtlCol="0" anchor="ctr">
              <a:spAutoFit/>
            </a:bodyPr>
            <a:lstStyle/>
            <a:p>
              <a:pPr algn="ctr">
                <a:spcBef>
                  <a:spcPts val="1200"/>
                </a:spcBef>
                <a:buClr>
                  <a:srgbClr val="A5B839"/>
                </a:buClr>
              </a:pPr>
              <a:r>
                <a:rPr lang="en-GB" sz="1000" dirty="0">
                  <a:solidFill>
                    <a:srgbClr val="223341"/>
                  </a:solidFill>
                  <a:latin typeface="+mn-lt"/>
                </a:rPr>
                <a:t>32</a:t>
              </a:r>
            </a:p>
          </p:txBody>
        </p:sp>
      </p:grpSp>
      <p:grpSp>
        <p:nvGrpSpPr>
          <p:cNvPr id="52" name="Group 51">
            <a:extLst>
              <a:ext uri="{FF2B5EF4-FFF2-40B4-BE49-F238E27FC236}">
                <a16:creationId xmlns:a16="http://schemas.microsoft.com/office/drawing/2014/main" id="{FDEDC6A8-F68F-CD1B-2409-375864BA33B3}"/>
              </a:ext>
            </a:extLst>
          </p:cNvPr>
          <p:cNvGrpSpPr/>
          <p:nvPr/>
        </p:nvGrpSpPr>
        <p:grpSpPr>
          <a:xfrm>
            <a:off x="5062288" y="3357825"/>
            <a:ext cx="164045" cy="217801"/>
            <a:chOff x="1136318" y="3619087"/>
            <a:chExt cx="164045" cy="217801"/>
          </a:xfrm>
        </p:grpSpPr>
        <p:sp>
          <p:nvSpPr>
            <p:cNvPr id="245" name="Freeform: Shape 244">
              <a:extLst>
                <a:ext uri="{FF2B5EF4-FFF2-40B4-BE49-F238E27FC236}">
                  <a16:creationId xmlns:a16="http://schemas.microsoft.com/office/drawing/2014/main" id="{D0A66D41-6AE2-BB20-EFB0-83C80F101248}"/>
                </a:ext>
              </a:extLst>
            </p:cNvPr>
            <p:cNvSpPr/>
            <p:nvPr/>
          </p:nvSpPr>
          <p:spPr>
            <a:xfrm>
              <a:off x="1215050" y="3619087"/>
              <a:ext cx="9484" cy="50400"/>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1000"/>
            </a:p>
          </p:txBody>
        </p:sp>
        <p:sp>
          <p:nvSpPr>
            <p:cNvPr id="246" name="TextBox 245">
              <a:extLst>
                <a:ext uri="{FF2B5EF4-FFF2-40B4-BE49-F238E27FC236}">
                  <a16:creationId xmlns:a16="http://schemas.microsoft.com/office/drawing/2014/main" id="{38D413E8-EFBA-F436-5EB8-38CDAE56C865}"/>
                </a:ext>
              </a:extLst>
            </p:cNvPr>
            <p:cNvSpPr txBox="1"/>
            <p:nvPr/>
          </p:nvSpPr>
          <p:spPr>
            <a:xfrm>
              <a:off x="1136318" y="3683000"/>
              <a:ext cx="164045" cy="153888"/>
            </a:xfrm>
            <a:prstGeom prst="rect">
              <a:avLst/>
            </a:prstGeom>
            <a:noFill/>
          </p:spPr>
          <p:txBody>
            <a:bodyPr wrap="square" lIns="0" tIns="0" rIns="0" bIns="0" rtlCol="0" anchor="ctr">
              <a:spAutoFit/>
            </a:bodyPr>
            <a:lstStyle/>
            <a:p>
              <a:pPr algn="ctr">
                <a:spcBef>
                  <a:spcPts val="1200"/>
                </a:spcBef>
                <a:buClr>
                  <a:srgbClr val="A5B839"/>
                </a:buClr>
              </a:pPr>
              <a:r>
                <a:rPr lang="en-GB" sz="1000" dirty="0">
                  <a:solidFill>
                    <a:srgbClr val="223341"/>
                  </a:solidFill>
                  <a:latin typeface="+mn-lt"/>
                </a:rPr>
                <a:t>34</a:t>
              </a:r>
            </a:p>
          </p:txBody>
        </p:sp>
      </p:grpSp>
      <p:grpSp>
        <p:nvGrpSpPr>
          <p:cNvPr id="53" name="Group 52">
            <a:extLst>
              <a:ext uri="{FF2B5EF4-FFF2-40B4-BE49-F238E27FC236}">
                <a16:creationId xmlns:a16="http://schemas.microsoft.com/office/drawing/2014/main" id="{37BF1AC7-1541-6A09-ACB7-B12C202E638F}"/>
              </a:ext>
            </a:extLst>
          </p:cNvPr>
          <p:cNvGrpSpPr/>
          <p:nvPr/>
        </p:nvGrpSpPr>
        <p:grpSpPr>
          <a:xfrm>
            <a:off x="5299678" y="3357825"/>
            <a:ext cx="164045" cy="217801"/>
            <a:chOff x="1136318" y="3619087"/>
            <a:chExt cx="164045" cy="217801"/>
          </a:xfrm>
        </p:grpSpPr>
        <p:sp>
          <p:nvSpPr>
            <p:cNvPr id="243" name="Freeform: Shape 242">
              <a:extLst>
                <a:ext uri="{FF2B5EF4-FFF2-40B4-BE49-F238E27FC236}">
                  <a16:creationId xmlns:a16="http://schemas.microsoft.com/office/drawing/2014/main" id="{8F27CED0-082E-F5BD-5A1A-422A9014FEFC}"/>
                </a:ext>
              </a:extLst>
            </p:cNvPr>
            <p:cNvSpPr/>
            <p:nvPr/>
          </p:nvSpPr>
          <p:spPr>
            <a:xfrm>
              <a:off x="1215050" y="3619087"/>
              <a:ext cx="9484" cy="50400"/>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1000"/>
            </a:p>
          </p:txBody>
        </p:sp>
        <p:sp>
          <p:nvSpPr>
            <p:cNvPr id="244" name="TextBox 243">
              <a:extLst>
                <a:ext uri="{FF2B5EF4-FFF2-40B4-BE49-F238E27FC236}">
                  <a16:creationId xmlns:a16="http://schemas.microsoft.com/office/drawing/2014/main" id="{EC117723-E97A-795F-E966-9E04E2A8F073}"/>
                </a:ext>
              </a:extLst>
            </p:cNvPr>
            <p:cNvSpPr txBox="1"/>
            <p:nvPr/>
          </p:nvSpPr>
          <p:spPr>
            <a:xfrm>
              <a:off x="1136318" y="3683000"/>
              <a:ext cx="164045" cy="153888"/>
            </a:xfrm>
            <a:prstGeom prst="rect">
              <a:avLst/>
            </a:prstGeom>
            <a:noFill/>
          </p:spPr>
          <p:txBody>
            <a:bodyPr wrap="square" lIns="0" tIns="0" rIns="0" bIns="0" rtlCol="0" anchor="ctr">
              <a:spAutoFit/>
            </a:bodyPr>
            <a:lstStyle/>
            <a:p>
              <a:pPr algn="ctr">
                <a:spcBef>
                  <a:spcPts val="1200"/>
                </a:spcBef>
                <a:buClr>
                  <a:srgbClr val="A5B839"/>
                </a:buClr>
              </a:pPr>
              <a:r>
                <a:rPr lang="en-GB" sz="1000" dirty="0">
                  <a:solidFill>
                    <a:srgbClr val="223341"/>
                  </a:solidFill>
                  <a:latin typeface="+mn-lt"/>
                </a:rPr>
                <a:t>36</a:t>
              </a:r>
            </a:p>
          </p:txBody>
        </p:sp>
      </p:grpSp>
      <p:grpSp>
        <p:nvGrpSpPr>
          <p:cNvPr id="54" name="Group 53">
            <a:extLst>
              <a:ext uri="{FF2B5EF4-FFF2-40B4-BE49-F238E27FC236}">
                <a16:creationId xmlns:a16="http://schemas.microsoft.com/office/drawing/2014/main" id="{81331732-13B9-4B36-D91C-66A0E0378BC4}"/>
              </a:ext>
            </a:extLst>
          </p:cNvPr>
          <p:cNvGrpSpPr/>
          <p:nvPr/>
        </p:nvGrpSpPr>
        <p:grpSpPr>
          <a:xfrm>
            <a:off x="5530191" y="3357825"/>
            <a:ext cx="164045" cy="217801"/>
            <a:chOff x="1136318" y="3619087"/>
            <a:chExt cx="164045" cy="217801"/>
          </a:xfrm>
        </p:grpSpPr>
        <p:sp>
          <p:nvSpPr>
            <p:cNvPr id="241" name="Freeform: Shape 240">
              <a:extLst>
                <a:ext uri="{FF2B5EF4-FFF2-40B4-BE49-F238E27FC236}">
                  <a16:creationId xmlns:a16="http://schemas.microsoft.com/office/drawing/2014/main" id="{EA264B98-D23A-05A4-CF59-1B2865C0C3CF}"/>
                </a:ext>
              </a:extLst>
            </p:cNvPr>
            <p:cNvSpPr/>
            <p:nvPr/>
          </p:nvSpPr>
          <p:spPr>
            <a:xfrm>
              <a:off x="1215050" y="3619087"/>
              <a:ext cx="9484" cy="50400"/>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1000"/>
            </a:p>
          </p:txBody>
        </p:sp>
        <p:sp>
          <p:nvSpPr>
            <p:cNvPr id="242" name="TextBox 241">
              <a:extLst>
                <a:ext uri="{FF2B5EF4-FFF2-40B4-BE49-F238E27FC236}">
                  <a16:creationId xmlns:a16="http://schemas.microsoft.com/office/drawing/2014/main" id="{C8F72B9A-6A6E-89AB-6E7E-B770F0512917}"/>
                </a:ext>
              </a:extLst>
            </p:cNvPr>
            <p:cNvSpPr txBox="1"/>
            <p:nvPr/>
          </p:nvSpPr>
          <p:spPr>
            <a:xfrm>
              <a:off x="1136318" y="3683000"/>
              <a:ext cx="164045" cy="153888"/>
            </a:xfrm>
            <a:prstGeom prst="rect">
              <a:avLst/>
            </a:prstGeom>
            <a:noFill/>
          </p:spPr>
          <p:txBody>
            <a:bodyPr wrap="square" lIns="0" tIns="0" rIns="0" bIns="0" rtlCol="0" anchor="ctr">
              <a:spAutoFit/>
            </a:bodyPr>
            <a:lstStyle/>
            <a:p>
              <a:pPr algn="ctr">
                <a:spcBef>
                  <a:spcPts val="1200"/>
                </a:spcBef>
                <a:buClr>
                  <a:srgbClr val="A5B839"/>
                </a:buClr>
              </a:pPr>
              <a:r>
                <a:rPr lang="en-GB" sz="1000" dirty="0">
                  <a:solidFill>
                    <a:srgbClr val="223341"/>
                  </a:solidFill>
                  <a:latin typeface="+mn-lt"/>
                </a:rPr>
                <a:t>38</a:t>
              </a:r>
            </a:p>
          </p:txBody>
        </p:sp>
      </p:grpSp>
      <p:grpSp>
        <p:nvGrpSpPr>
          <p:cNvPr id="55" name="Group 54">
            <a:extLst>
              <a:ext uri="{FF2B5EF4-FFF2-40B4-BE49-F238E27FC236}">
                <a16:creationId xmlns:a16="http://schemas.microsoft.com/office/drawing/2014/main" id="{BEA2D62D-6DBE-7BB8-4960-48775CE1D9F7}"/>
              </a:ext>
            </a:extLst>
          </p:cNvPr>
          <p:cNvGrpSpPr/>
          <p:nvPr/>
        </p:nvGrpSpPr>
        <p:grpSpPr>
          <a:xfrm>
            <a:off x="5769875" y="3357825"/>
            <a:ext cx="164045" cy="217801"/>
            <a:chOff x="1136318" y="3619087"/>
            <a:chExt cx="164045" cy="217801"/>
          </a:xfrm>
        </p:grpSpPr>
        <p:sp>
          <p:nvSpPr>
            <p:cNvPr id="239" name="Freeform: Shape 238">
              <a:extLst>
                <a:ext uri="{FF2B5EF4-FFF2-40B4-BE49-F238E27FC236}">
                  <a16:creationId xmlns:a16="http://schemas.microsoft.com/office/drawing/2014/main" id="{B43E1ACE-C056-852A-4C42-B97ED2C16B2A}"/>
                </a:ext>
              </a:extLst>
            </p:cNvPr>
            <p:cNvSpPr/>
            <p:nvPr/>
          </p:nvSpPr>
          <p:spPr>
            <a:xfrm>
              <a:off x="1215050" y="3619087"/>
              <a:ext cx="9484" cy="50400"/>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1000"/>
            </a:p>
          </p:txBody>
        </p:sp>
        <p:sp>
          <p:nvSpPr>
            <p:cNvPr id="240" name="TextBox 239">
              <a:extLst>
                <a:ext uri="{FF2B5EF4-FFF2-40B4-BE49-F238E27FC236}">
                  <a16:creationId xmlns:a16="http://schemas.microsoft.com/office/drawing/2014/main" id="{C71E232F-5390-CD80-C1C7-266A6D90018A}"/>
                </a:ext>
              </a:extLst>
            </p:cNvPr>
            <p:cNvSpPr txBox="1"/>
            <p:nvPr/>
          </p:nvSpPr>
          <p:spPr>
            <a:xfrm>
              <a:off x="1136318" y="3683000"/>
              <a:ext cx="164045" cy="153888"/>
            </a:xfrm>
            <a:prstGeom prst="rect">
              <a:avLst/>
            </a:prstGeom>
            <a:noFill/>
          </p:spPr>
          <p:txBody>
            <a:bodyPr wrap="square" lIns="0" tIns="0" rIns="0" bIns="0" rtlCol="0" anchor="ctr">
              <a:spAutoFit/>
            </a:bodyPr>
            <a:lstStyle/>
            <a:p>
              <a:pPr algn="ctr">
                <a:spcBef>
                  <a:spcPts val="1200"/>
                </a:spcBef>
                <a:buClr>
                  <a:srgbClr val="A5B839"/>
                </a:buClr>
              </a:pPr>
              <a:r>
                <a:rPr lang="en-GB" sz="1000" dirty="0">
                  <a:solidFill>
                    <a:srgbClr val="223341"/>
                  </a:solidFill>
                  <a:latin typeface="+mn-lt"/>
                </a:rPr>
                <a:t>40</a:t>
              </a:r>
            </a:p>
          </p:txBody>
        </p:sp>
      </p:grpSp>
      <p:grpSp>
        <p:nvGrpSpPr>
          <p:cNvPr id="56" name="Group 55">
            <a:extLst>
              <a:ext uri="{FF2B5EF4-FFF2-40B4-BE49-F238E27FC236}">
                <a16:creationId xmlns:a16="http://schemas.microsoft.com/office/drawing/2014/main" id="{F658B7D0-F797-886B-4034-E996F03644DE}"/>
              </a:ext>
            </a:extLst>
          </p:cNvPr>
          <p:cNvGrpSpPr/>
          <p:nvPr/>
        </p:nvGrpSpPr>
        <p:grpSpPr>
          <a:xfrm>
            <a:off x="5999551" y="3349869"/>
            <a:ext cx="164045" cy="217801"/>
            <a:chOff x="1136318" y="3619087"/>
            <a:chExt cx="164045" cy="217801"/>
          </a:xfrm>
        </p:grpSpPr>
        <p:sp>
          <p:nvSpPr>
            <p:cNvPr id="237" name="Freeform: Shape 236">
              <a:extLst>
                <a:ext uri="{FF2B5EF4-FFF2-40B4-BE49-F238E27FC236}">
                  <a16:creationId xmlns:a16="http://schemas.microsoft.com/office/drawing/2014/main" id="{E854857A-8208-CEF5-8615-4E4BA4BBD138}"/>
                </a:ext>
              </a:extLst>
            </p:cNvPr>
            <p:cNvSpPr/>
            <p:nvPr/>
          </p:nvSpPr>
          <p:spPr>
            <a:xfrm>
              <a:off x="1215050" y="3619087"/>
              <a:ext cx="9484" cy="50400"/>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1000"/>
            </a:p>
          </p:txBody>
        </p:sp>
        <p:sp>
          <p:nvSpPr>
            <p:cNvPr id="238" name="TextBox 237">
              <a:extLst>
                <a:ext uri="{FF2B5EF4-FFF2-40B4-BE49-F238E27FC236}">
                  <a16:creationId xmlns:a16="http://schemas.microsoft.com/office/drawing/2014/main" id="{CE778081-DD99-5EBE-B5B0-0CF408D16597}"/>
                </a:ext>
              </a:extLst>
            </p:cNvPr>
            <p:cNvSpPr txBox="1"/>
            <p:nvPr/>
          </p:nvSpPr>
          <p:spPr>
            <a:xfrm>
              <a:off x="1136318" y="3683000"/>
              <a:ext cx="164045" cy="153888"/>
            </a:xfrm>
            <a:prstGeom prst="rect">
              <a:avLst/>
            </a:prstGeom>
            <a:noFill/>
          </p:spPr>
          <p:txBody>
            <a:bodyPr wrap="square" lIns="0" tIns="0" rIns="0" bIns="0" rtlCol="0" anchor="ctr">
              <a:spAutoFit/>
            </a:bodyPr>
            <a:lstStyle/>
            <a:p>
              <a:pPr algn="ctr">
                <a:spcBef>
                  <a:spcPts val="1200"/>
                </a:spcBef>
                <a:buClr>
                  <a:srgbClr val="A5B839"/>
                </a:buClr>
              </a:pPr>
              <a:r>
                <a:rPr lang="en-GB" sz="1000" dirty="0">
                  <a:solidFill>
                    <a:srgbClr val="223341"/>
                  </a:solidFill>
                  <a:latin typeface="+mn-lt"/>
                </a:rPr>
                <a:t>42</a:t>
              </a:r>
            </a:p>
          </p:txBody>
        </p:sp>
      </p:grpSp>
      <p:grpSp>
        <p:nvGrpSpPr>
          <p:cNvPr id="57" name="Group 56">
            <a:extLst>
              <a:ext uri="{FF2B5EF4-FFF2-40B4-BE49-F238E27FC236}">
                <a16:creationId xmlns:a16="http://schemas.microsoft.com/office/drawing/2014/main" id="{660E393E-ECE2-39B1-8CF5-0D91540609D1}"/>
              </a:ext>
            </a:extLst>
          </p:cNvPr>
          <p:cNvGrpSpPr/>
          <p:nvPr/>
        </p:nvGrpSpPr>
        <p:grpSpPr>
          <a:xfrm>
            <a:off x="6238631" y="3357825"/>
            <a:ext cx="164045" cy="217801"/>
            <a:chOff x="1136318" y="3619087"/>
            <a:chExt cx="164045" cy="217801"/>
          </a:xfrm>
        </p:grpSpPr>
        <p:sp>
          <p:nvSpPr>
            <p:cNvPr id="235" name="Freeform: Shape 234">
              <a:extLst>
                <a:ext uri="{FF2B5EF4-FFF2-40B4-BE49-F238E27FC236}">
                  <a16:creationId xmlns:a16="http://schemas.microsoft.com/office/drawing/2014/main" id="{3F4F4656-8AED-0143-E6D8-EEF7F12BE764}"/>
                </a:ext>
              </a:extLst>
            </p:cNvPr>
            <p:cNvSpPr/>
            <p:nvPr/>
          </p:nvSpPr>
          <p:spPr>
            <a:xfrm>
              <a:off x="1215050" y="3619087"/>
              <a:ext cx="9484" cy="50400"/>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1000"/>
            </a:p>
          </p:txBody>
        </p:sp>
        <p:sp>
          <p:nvSpPr>
            <p:cNvPr id="236" name="TextBox 235">
              <a:extLst>
                <a:ext uri="{FF2B5EF4-FFF2-40B4-BE49-F238E27FC236}">
                  <a16:creationId xmlns:a16="http://schemas.microsoft.com/office/drawing/2014/main" id="{2EE93F52-B2DB-39DE-0CD3-89FA9ACAC0CC}"/>
                </a:ext>
              </a:extLst>
            </p:cNvPr>
            <p:cNvSpPr txBox="1"/>
            <p:nvPr/>
          </p:nvSpPr>
          <p:spPr>
            <a:xfrm>
              <a:off x="1136318" y="3683000"/>
              <a:ext cx="164045" cy="153888"/>
            </a:xfrm>
            <a:prstGeom prst="rect">
              <a:avLst/>
            </a:prstGeom>
            <a:noFill/>
          </p:spPr>
          <p:txBody>
            <a:bodyPr wrap="square" lIns="0" tIns="0" rIns="0" bIns="0" rtlCol="0" anchor="ctr">
              <a:spAutoFit/>
            </a:bodyPr>
            <a:lstStyle/>
            <a:p>
              <a:pPr algn="ctr">
                <a:spcBef>
                  <a:spcPts val="1200"/>
                </a:spcBef>
                <a:buClr>
                  <a:srgbClr val="A5B839"/>
                </a:buClr>
              </a:pPr>
              <a:r>
                <a:rPr lang="en-GB" sz="1000" dirty="0">
                  <a:solidFill>
                    <a:srgbClr val="223341"/>
                  </a:solidFill>
                  <a:latin typeface="+mn-lt"/>
                </a:rPr>
                <a:t>44</a:t>
              </a:r>
            </a:p>
          </p:txBody>
        </p:sp>
      </p:grpSp>
      <p:sp>
        <p:nvSpPr>
          <p:cNvPr id="294" name="Graphic 57">
            <a:extLst>
              <a:ext uri="{FF2B5EF4-FFF2-40B4-BE49-F238E27FC236}">
                <a16:creationId xmlns:a16="http://schemas.microsoft.com/office/drawing/2014/main" id="{5BA14667-F7C1-9EA7-D0F2-1F88F4CD033D}"/>
              </a:ext>
            </a:extLst>
          </p:cNvPr>
          <p:cNvSpPr/>
          <p:nvPr/>
        </p:nvSpPr>
        <p:spPr>
          <a:xfrm>
            <a:off x="1155629" y="1248106"/>
            <a:ext cx="5047952" cy="1311980"/>
          </a:xfrm>
          <a:custGeom>
            <a:avLst/>
            <a:gdLst>
              <a:gd name="connsiteX0" fmla="*/ 0 w 5047952"/>
              <a:gd name="connsiteY0" fmla="*/ 0 h 1311980"/>
              <a:gd name="connsiteX1" fmla="*/ 66254 w 5047952"/>
              <a:gd name="connsiteY1" fmla="*/ 0 h 1311980"/>
              <a:gd name="connsiteX2" fmla="*/ 66254 w 5047952"/>
              <a:gd name="connsiteY2" fmla="*/ 10610 h 1311980"/>
              <a:gd name="connsiteX3" fmla="*/ 129578 w 5047952"/>
              <a:gd name="connsiteY3" fmla="*/ 10610 h 1311980"/>
              <a:gd name="connsiteX4" fmla="*/ 129578 w 5047952"/>
              <a:gd name="connsiteY4" fmla="*/ 20336 h 1311980"/>
              <a:gd name="connsiteX5" fmla="*/ 139771 w 5047952"/>
              <a:gd name="connsiteY5" fmla="*/ 20336 h 1311980"/>
              <a:gd name="connsiteX6" fmla="*/ 139771 w 5047952"/>
              <a:gd name="connsiteY6" fmla="*/ 34735 h 1311980"/>
              <a:gd name="connsiteX7" fmla="*/ 187041 w 5047952"/>
              <a:gd name="connsiteY7" fmla="*/ 34735 h 1311980"/>
              <a:gd name="connsiteX8" fmla="*/ 187041 w 5047952"/>
              <a:gd name="connsiteY8" fmla="*/ 41935 h 1311980"/>
              <a:gd name="connsiteX9" fmla="*/ 258520 w 5047952"/>
              <a:gd name="connsiteY9" fmla="*/ 41935 h 1311980"/>
              <a:gd name="connsiteX10" fmla="*/ 258520 w 5047952"/>
              <a:gd name="connsiteY10" fmla="*/ 48250 h 1311980"/>
              <a:gd name="connsiteX11" fmla="*/ 291647 w 5047952"/>
              <a:gd name="connsiteY11" fmla="*/ 48250 h 1311980"/>
              <a:gd name="connsiteX12" fmla="*/ 291647 w 5047952"/>
              <a:gd name="connsiteY12" fmla="*/ 57976 h 1311980"/>
              <a:gd name="connsiteX13" fmla="*/ 309230 w 5047952"/>
              <a:gd name="connsiteY13" fmla="*/ 57976 h 1311980"/>
              <a:gd name="connsiteX14" fmla="*/ 309230 w 5047952"/>
              <a:gd name="connsiteY14" fmla="*/ 70481 h 1311980"/>
              <a:gd name="connsiteX15" fmla="*/ 331655 w 5047952"/>
              <a:gd name="connsiteY15" fmla="*/ 70481 h 1311980"/>
              <a:gd name="connsiteX16" fmla="*/ 331655 w 5047952"/>
              <a:gd name="connsiteY16" fmla="*/ 88291 h 1311980"/>
              <a:gd name="connsiteX17" fmla="*/ 424538 w 5047952"/>
              <a:gd name="connsiteY17" fmla="*/ 88291 h 1311980"/>
              <a:gd name="connsiteX18" fmla="*/ 424538 w 5047952"/>
              <a:gd name="connsiteY18" fmla="*/ 97006 h 1311980"/>
              <a:gd name="connsiteX19" fmla="*/ 455754 w 5047952"/>
              <a:gd name="connsiteY19" fmla="*/ 97006 h 1311980"/>
              <a:gd name="connsiteX20" fmla="*/ 455754 w 5047952"/>
              <a:gd name="connsiteY20" fmla="*/ 128457 h 1311980"/>
              <a:gd name="connsiteX21" fmla="*/ 470407 w 5047952"/>
              <a:gd name="connsiteY21" fmla="*/ 128457 h 1311980"/>
              <a:gd name="connsiteX22" fmla="*/ 470407 w 5047952"/>
              <a:gd name="connsiteY22" fmla="*/ 139951 h 1311980"/>
              <a:gd name="connsiteX23" fmla="*/ 494742 w 5047952"/>
              <a:gd name="connsiteY23" fmla="*/ 139951 h 1311980"/>
              <a:gd name="connsiteX24" fmla="*/ 494742 w 5047952"/>
              <a:gd name="connsiteY24" fmla="*/ 153466 h 1311980"/>
              <a:gd name="connsiteX25" fmla="*/ 509777 w 5047952"/>
              <a:gd name="connsiteY25" fmla="*/ 153466 h 1311980"/>
              <a:gd name="connsiteX26" fmla="*/ 509777 w 5047952"/>
              <a:gd name="connsiteY26" fmla="*/ 162687 h 1311980"/>
              <a:gd name="connsiteX27" fmla="*/ 524939 w 5047952"/>
              <a:gd name="connsiteY27" fmla="*/ 162687 h 1311980"/>
              <a:gd name="connsiteX28" fmla="*/ 524939 w 5047952"/>
              <a:gd name="connsiteY28" fmla="*/ 172287 h 1311980"/>
              <a:gd name="connsiteX29" fmla="*/ 608649 w 5047952"/>
              <a:gd name="connsiteY29" fmla="*/ 172287 h 1311980"/>
              <a:gd name="connsiteX30" fmla="*/ 608649 w 5047952"/>
              <a:gd name="connsiteY30" fmla="*/ 182012 h 1311980"/>
              <a:gd name="connsiteX31" fmla="*/ 612981 w 5047952"/>
              <a:gd name="connsiteY31" fmla="*/ 182012 h 1311980"/>
              <a:gd name="connsiteX32" fmla="*/ 612981 w 5047952"/>
              <a:gd name="connsiteY32" fmla="*/ 205127 h 1311980"/>
              <a:gd name="connsiteX33" fmla="*/ 626614 w 5047952"/>
              <a:gd name="connsiteY33" fmla="*/ 205127 h 1311980"/>
              <a:gd name="connsiteX34" fmla="*/ 626614 w 5047952"/>
              <a:gd name="connsiteY34" fmla="*/ 218642 h 1311980"/>
              <a:gd name="connsiteX35" fmla="*/ 677452 w 5047952"/>
              <a:gd name="connsiteY35" fmla="*/ 218642 h 1311980"/>
              <a:gd name="connsiteX36" fmla="*/ 677452 w 5047952"/>
              <a:gd name="connsiteY36" fmla="*/ 231273 h 1311980"/>
              <a:gd name="connsiteX37" fmla="*/ 690958 w 5047952"/>
              <a:gd name="connsiteY37" fmla="*/ 231273 h 1311980"/>
              <a:gd name="connsiteX38" fmla="*/ 690958 w 5047952"/>
              <a:gd name="connsiteY38" fmla="*/ 240873 h 1311980"/>
              <a:gd name="connsiteX39" fmla="*/ 753772 w 5047952"/>
              <a:gd name="connsiteY39" fmla="*/ 240873 h 1311980"/>
              <a:gd name="connsiteX40" fmla="*/ 753772 w 5047952"/>
              <a:gd name="connsiteY40" fmla="*/ 249588 h 1311980"/>
              <a:gd name="connsiteX41" fmla="*/ 773266 w 5047952"/>
              <a:gd name="connsiteY41" fmla="*/ 249588 h 1311980"/>
              <a:gd name="connsiteX42" fmla="*/ 773266 w 5047952"/>
              <a:gd name="connsiteY42" fmla="*/ 260198 h 1311980"/>
              <a:gd name="connsiteX43" fmla="*/ 777598 w 5047952"/>
              <a:gd name="connsiteY43" fmla="*/ 260198 h 1311980"/>
              <a:gd name="connsiteX44" fmla="*/ 777598 w 5047952"/>
              <a:gd name="connsiteY44" fmla="*/ 274219 h 1311980"/>
              <a:gd name="connsiteX45" fmla="*/ 789830 w 5047952"/>
              <a:gd name="connsiteY45" fmla="*/ 274219 h 1311980"/>
              <a:gd name="connsiteX46" fmla="*/ 789830 w 5047952"/>
              <a:gd name="connsiteY46" fmla="*/ 284323 h 1311980"/>
              <a:gd name="connsiteX47" fmla="*/ 797602 w 5047952"/>
              <a:gd name="connsiteY47" fmla="*/ 284323 h 1311980"/>
              <a:gd name="connsiteX48" fmla="*/ 797602 w 5047952"/>
              <a:gd name="connsiteY48" fmla="*/ 297839 h 1311980"/>
              <a:gd name="connsiteX49" fmla="*/ 841432 w 5047952"/>
              <a:gd name="connsiteY49" fmla="*/ 297839 h 1311980"/>
              <a:gd name="connsiteX50" fmla="*/ 841432 w 5047952"/>
              <a:gd name="connsiteY50" fmla="*/ 307059 h 1311980"/>
              <a:gd name="connsiteX51" fmla="*/ 936354 w 5047952"/>
              <a:gd name="connsiteY51" fmla="*/ 307059 h 1311980"/>
              <a:gd name="connsiteX52" fmla="*/ 936354 w 5047952"/>
              <a:gd name="connsiteY52" fmla="*/ 319564 h 1311980"/>
              <a:gd name="connsiteX53" fmla="*/ 954319 w 5047952"/>
              <a:gd name="connsiteY53" fmla="*/ 319564 h 1311980"/>
              <a:gd name="connsiteX54" fmla="*/ 954319 w 5047952"/>
              <a:gd name="connsiteY54" fmla="*/ 332069 h 1311980"/>
              <a:gd name="connsiteX55" fmla="*/ 962219 w 5047952"/>
              <a:gd name="connsiteY55" fmla="*/ 332069 h 1311980"/>
              <a:gd name="connsiteX56" fmla="*/ 962219 w 5047952"/>
              <a:gd name="connsiteY56" fmla="*/ 350510 h 1311980"/>
              <a:gd name="connsiteX57" fmla="*/ 966551 w 5047952"/>
              <a:gd name="connsiteY57" fmla="*/ 350510 h 1311980"/>
              <a:gd name="connsiteX58" fmla="*/ 966551 w 5047952"/>
              <a:gd name="connsiteY58" fmla="*/ 384234 h 1311980"/>
              <a:gd name="connsiteX59" fmla="*/ 983114 w 5047952"/>
              <a:gd name="connsiteY59" fmla="*/ 384234 h 1311980"/>
              <a:gd name="connsiteX60" fmla="*/ 983114 w 5047952"/>
              <a:gd name="connsiteY60" fmla="*/ 392950 h 1311980"/>
              <a:gd name="connsiteX61" fmla="*/ 991906 w 5047952"/>
              <a:gd name="connsiteY61" fmla="*/ 392950 h 1311980"/>
              <a:gd name="connsiteX62" fmla="*/ 991906 w 5047952"/>
              <a:gd name="connsiteY62" fmla="*/ 403055 h 1311980"/>
              <a:gd name="connsiteX63" fmla="*/ 1074596 w 5047952"/>
              <a:gd name="connsiteY63" fmla="*/ 403055 h 1311980"/>
              <a:gd name="connsiteX64" fmla="*/ 1074596 w 5047952"/>
              <a:gd name="connsiteY64" fmla="*/ 414675 h 1311980"/>
              <a:gd name="connsiteX65" fmla="*/ 1097531 w 5047952"/>
              <a:gd name="connsiteY65" fmla="*/ 414675 h 1311980"/>
              <a:gd name="connsiteX66" fmla="*/ 1097531 w 5047952"/>
              <a:gd name="connsiteY66" fmla="*/ 427180 h 1311980"/>
              <a:gd name="connsiteX67" fmla="*/ 1120847 w 5047952"/>
              <a:gd name="connsiteY67" fmla="*/ 427180 h 1311980"/>
              <a:gd name="connsiteX68" fmla="*/ 1120847 w 5047952"/>
              <a:gd name="connsiteY68" fmla="*/ 438295 h 1311980"/>
              <a:gd name="connsiteX69" fmla="*/ 1137411 w 5047952"/>
              <a:gd name="connsiteY69" fmla="*/ 438295 h 1311980"/>
              <a:gd name="connsiteX70" fmla="*/ 1137411 w 5047952"/>
              <a:gd name="connsiteY70" fmla="*/ 456610 h 1311980"/>
              <a:gd name="connsiteX71" fmla="*/ 1213858 w 5047952"/>
              <a:gd name="connsiteY71" fmla="*/ 456610 h 1311980"/>
              <a:gd name="connsiteX72" fmla="*/ 1213858 w 5047952"/>
              <a:gd name="connsiteY72" fmla="*/ 465831 h 1311980"/>
              <a:gd name="connsiteX73" fmla="*/ 1256796 w 5047952"/>
              <a:gd name="connsiteY73" fmla="*/ 465831 h 1311980"/>
              <a:gd name="connsiteX74" fmla="*/ 1256796 w 5047952"/>
              <a:gd name="connsiteY74" fmla="*/ 486545 h 1311980"/>
              <a:gd name="connsiteX75" fmla="*/ 1275781 w 5047952"/>
              <a:gd name="connsiteY75" fmla="*/ 486545 h 1311980"/>
              <a:gd name="connsiteX76" fmla="*/ 1275781 w 5047952"/>
              <a:gd name="connsiteY76" fmla="*/ 492356 h 1311980"/>
              <a:gd name="connsiteX77" fmla="*/ 1322923 w 5047952"/>
              <a:gd name="connsiteY77" fmla="*/ 492356 h 1311980"/>
              <a:gd name="connsiteX78" fmla="*/ 1322923 w 5047952"/>
              <a:gd name="connsiteY78" fmla="*/ 502460 h 1311980"/>
              <a:gd name="connsiteX79" fmla="*/ 1383826 w 5047952"/>
              <a:gd name="connsiteY79" fmla="*/ 502460 h 1311980"/>
              <a:gd name="connsiteX80" fmla="*/ 1383826 w 5047952"/>
              <a:gd name="connsiteY80" fmla="*/ 509281 h 1311980"/>
              <a:gd name="connsiteX81" fmla="*/ 1431988 w 5047952"/>
              <a:gd name="connsiteY81" fmla="*/ 509281 h 1311980"/>
              <a:gd name="connsiteX82" fmla="*/ 1431988 w 5047952"/>
              <a:gd name="connsiteY82" fmla="*/ 548311 h 1311980"/>
              <a:gd name="connsiteX83" fmla="*/ 1445621 w 5047952"/>
              <a:gd name="connsiteY83" fmla="*/ 548311 h 1311980"/>
              <a:gd name="connsiteX84" fmla="*/ 1445621 w 5047952"/>
              <a:gd name="connsiteY84" fmla="*/ 574962 h 1311980"/>
              <a:gd name="connsiteX85" fmla="*/ 1545003 w 5047952"/>
              <a:gd name="connsiteY85" fmla="*/ 574962 h 1311980"/>
              <a:gd name="connsiteX86" fmla="*/ 1545003 w 5047952"/>
              <a:gd name="connsiteY86" fmla="*/ 587972 h 1311980"/>
              <a:gd name="connsiteX87" fmla="*/ 1601065 w 5047952"/>
              <a:gd name="connsiteY87" fmla="*/ 587972 h 1311980"/>
              <a:gd name="connsiteX88" fmla="*/ 1601065 w 5047952"/>
              <a:gd name="connsiteY88" fmla="*/ 623718 h 1311980"/>
              <a:gd name="connsiteX89" fmla="*/ 1629732 w 5047952"/>
              <a:gd name="connsiteY89" fmla="*/ 623718 h 1311980"/>
              <a:gd name="connsiteX90" fmla="*/ 1629732 w 5047952"/>
              <a:gd name="connsiteY90" fmla="*/ 634328 h 1311980"/>
              <a:gd name="connsiteX91" fmla="*/ 1635593 w 5047952"/>
              <a:gd name="connsiteY91" fmla="*/ 634328 h 1311980"/>
              <a:gd name="connsiteX92" fmla="*/ 1635593 w 5047952"/>
              <a:gd name="connsiteY92" fmla="*/ 654032 h 1311980"/>
              <a:gd name="connsiteX93" fmla="*/ 1649227 w 5047952"/>
              <a:gd name="connsiteY93" fmla="*/ 654032 h 1311980"/>
              <a:gd name="connsiteX94" fmla="*/ 1649227 w 5047952"/>
              <a:gd name="connsiteY94" fmla="*/ 665653 h 1311980"/>
              <a:gd name="connsiteX95" fmla="*/ 1717392 w 5047952"/>
              <a:gd name="connsiteY95" fmla="*/ 665653 h 1311980"/>
              <a:gd name="connsiteX96" fmla="*/ 1717392 w 5047952"/>
              <a:gd name="connsiteY96" fmla="*/ 674873 h 1311980"/>
              <a:gd name="connsiteX97" fmla="*/ 1747589 w 5047952"/>
              <a:gd name="connsiteY97" fmla="*/ 674873 h 1311980"/>
              <a:gd name="connsiteX98" fmla="*/ 1747589 w 5047952"/>
              <a:gd name="connsiteY98" fmla="*/ 701904 h 1311980"/>
              <a:gd name="connsiteX99" fmla="*/ 1796260 w 5047952"/>
              <a:gd name="connsiteY99" fmla="*/ 701904 h 1311980"/>
              <a:gd name="connsiteX100" fmla="*/ 1796260 w 5047952"/>
              <a:gd name="connsiteY100" fmla="*/ 711503 h 1311980"/>
              <a:gd name="connsiteX101" fmla="*/ 1801102 w 5047952"/>
              <a:gd name="connsiteY101" fmla="*/ 711503 h 1311980"/>
              <a:gd name="connsiteX102" fmla="*/ 1801102 w 5047952"/>
              <a:gd name="connsiteY102" fmla="*/ 726913 h 1311980"/>
              <a:gd name="connsiteX103" fmla="*/ 1921379 w 5047952"/>
              <a:gd name="connsiteY103" fmla="*/ 726913 h 1311980"/>
              <a:gd name="connsiteX104" fmla="*/ 1921379 w 5047952"/>
              <a:gd name="connsiteY104" fmla="*/ 747249 h 1311980"/>
              <a:gd name="connsiteX105" fmla="*/ 1951067 w 5047952"/>
              <a:gd name="connsiteY105" fmla="*/ 747249 h 1311980"/>
              <a:gd name="connsiteX106" fmla="*/ 1951067 w 5047952"/>
              <a:gd name="connsiteY106" fmla="*/ 755964 h 1311980"/>
              <a:gd name="connsiteX107" fmla="*/ 2068031 w 5047952"/>
              <a:gd name="connsiteY107" fmla="*/ 755964 h 1311980"/>
              <a:gd name="connsiteX108" fmla="*/ 2068031 w 5047952"/>
              <a:gd name="connsiteY108" fmla="*/ 766069 h 1311980"/>
              <a:gd name="connsiteX109" fmla="*/ 2106382 w 5047952"/>
              <a:gd name="connsiteY109" fmla="*/ 766069 h 1311980"/>
              <a:gd name="connsiteX110" fmla="*/ 2106382 w 5047952"/>
              <a:gd name="connsiteY110" fmla="*/ 776679 h 1311980"/>
              <a:gd name="connsiteX111" fmla="*/ 2160023 w 5047952"/>
              <a:gd name="connsiteY111" fmla="*/ 776679 h 1311980"/>
              <a:gd name="connsiteX112" fmla="*/ 2160023 w 5047952"/>
              <a:gd name="connsiteY112" fmla="*/ 784384 h 1311980"/>
              <a:gd name="connsiteX113" fmla="*/ 2240802 w 5047952"/>
              <a:gd name="connsiteY113" fmla="*/ 784384 h 1311980"/>
              <a:gd name="connsiteX114" fmla="*/ 2240802 w 5047952"/>
              <a:gd name="connsiteY114" fmla="*/ 794489 h 1311980"/>
              <a:gd name="connsiteX115" fmla="*/ 2285652 w 5047952"/>
              <a:gd name="connsiteY115" fmla="*/ 794489 h 1311980"/>
              <a:gd name="connsiteX116" fmla="*/ 2285652 w 5047952"/>
              <a:gd name="connsiteY116" fmla="*/ 803709 h 1311980"/>
              <a:gd name="connsiteX117" fmla="*/ 2433705 w 5047952"/>
              <a:gd name="connsiteY117" fmla="*/ 803709 h 1311980"/>
              <a:gd name="connsiteX118" fmla="*/ 2433705 w 5047952"/>
              <a:gd name="connsiteY118" fmla="*/ 824424 h 1311980"/>
              <a:gd name="connsiteX119" fmla="*/ 2463392 w 5047952"/>
              <a:gd name="connsiteY119" fmla="*/ 824424 h 1311980"/>
              <a:gd name="connsiteX120" fmla="*/ 2463392 w 5047952"/>
              <a:gd name="connsiteY120" fmla="*/ 837939 h 1311980"/>
              <a:gd name="connsiteX121" fmla="*/ 2494990 w 5047952"/>
              <a:gd name="connsiteY121" fmla="*/ 837939 h 1311980"/>
              <a:gd name="connsiteX122" fmla="*/ 2494990 w 5047952"/>
              <a:gd name="connsiteY122" fmla="*/ 846149 h 1311980"/>
              <a:gd name="connsiteX123" fmla="*/ 2518434 w 5047952"/>
              <a:gd name="connsiteY123" fmla="*/ 846149 h 1311980"/>
              <a:gd name="connsiteX124" fmla="*/ 2518434 w 5047952"/>
              <a:gd name="connsiteY124" fmla="*/ 855875 h 1311980"/>
              <a:gd name="connsiteX125" fmla="*/ 2579719 w 5047952"/>
              <a:gd name="connsiteY125" fmla="*/ 855875 h 1311980"/>
              <a:gd name="connsiteX126" fmla="*/ 2579719 w 5047952"/>
              <a:gd name="connsiteY126" fmla="*/ 880506 h 1311980"/>
              <a:gd name="connsiteX127" fmla="*/ 2603546 w 5047952"/>
              <a:gd name="connsiteY127" fmla="*/ 880506 h 1311980"/>
              <a:gd name="connsiteX128" fmla="*/ 2603546 w 5047952"/>
              <a:gd name="connsiteY128" fmla="*/ 897810 h 1311980"/>
              <a:gd name="connsiteX129" fmla="*/ 2756058 w 5047952"/>
              <a:gd name="connsiteY129" fmla="*/ 897810 h 1311980"/>
              <a:gd name="connsiteX130" fmla="*/ 2756058 w 5047952"/>
              <a:gd name="connsiteY130" fmla="*/ 909936 h 1311980"/>
              <a:gd name="connsiteX131" fmla="*/ 2761792 w 5047952"/>
              <a:gd name="connsiteY131" fmla="*/ 909936 h 1311980"/>
              <a:gd name="connsiteX132" fmla="*/ 2761792 w 5047952"/>
              <a:gd name="connsiteY132" fmla="*/ 925346 h 1311980"/>
              <a:gd name="connsiteX133" fmla="*/ 2765232 w 5047952"/>
              <a:gd name="connsiteY133" fmla="*/ 925346 h 1311980"/>
              <a:gd name="connsiteX134" fmla="*/ 2765232 w 5047952"/>
              <a:gd name="connsiteY134" fmla="*/ 935450 h 1311980"/>
              <a:gd name="connsiteX135" fmla="*/ 2772112 w 5047952"/>
              <a:gd name="connsiteY135" fmla="*/ 935450 h 1311980"/>
              <a:gd name="connsiteX136" fmla="*/ 2772112 w 5047952"/>
              <a:gd name="connsiteY136" fmla="*/ 942271 h 1311980"/>
              <a:gd name="connsiteX137" fmla="*/ 2790587 w 5047952"/>
              <a:gd name="connsiteY137" fmla="*/ 942271 h 1311980"/>
              <a:gd name="connsiteX138" fmla="*/ 2790587 w 5047952"/>
              <a:gd name="connsiteY138" fmla="*/ 957176 h 1311980"/>
              <a:gd name="connsiteX139" fmla="*/ 2942463 w 5047952"/>
              <a:gd name="connsiteY139" fmla="*/ 957176 h 1311980"/>
              <a:gd name="connsiteX140" fmla="*/ 2942463 w 5047952"/>
              <a:gd name="connsiteY140" fmla="*/ 969807 h 1311980"/>
              <a:gd name="connsiteX141" fmla="*/ 2970238 w 5047952"/>
              <a:gd name="connsiteY141" fmla="*/ 969807 h 1311980"/>
              <a:gd name="connsiteX142" fmla="*/ 2970238 w 5047952"/>
              <a:gd name="connsiteY142" fmla="*/ 979912 h 1311980"/>
              <a:gd name="connsiteX143" fmla="*/ 3058408 w 5047952"/>
              <a:gd name="connsiteY143" fmla="*/ 979912 h 1311980"/>
              <a:gd name="connsiteX144" fmla="*/ 3058408 w 5047952"/>
              <a:gd name="connsiteY144" fmla="*/ 992921 h 1311980"/>
              <a:gd name="connsiteX145" fmla="*/ 3091026 w 5047952"/>
              <a:gd name="connsiteY145" fmla="*/ 992921 h 1311980"/>
              <a:gd name="connsiteX146" fmla="*/ 3091026 w 5047952"/>
              <a:gd name="connsiteY146" fmla="*/ 1005552 h 1311980"/>
              <a:gd name="connsiteX147" fmla="*/ 3218056 w 5047952"/>
              <a:gd name="connsiteY147" fmla="*/ 1005552 h 1311980"/>
              <a:gd name="connsiteX148" fmla="*/ 3218056 w 5047952"/>
              <a:gd name="connsiteY148" fmla="*/ 1027657 h 1311980"/>
              <a:gd name="connsiteX149" fmla="*/ 3368020 w 5047952"/>
              <a:gd name="connsiteY149" fmla="*/ 1027657 h 1311980"/>
              <a:gd name="connsiteX150" fmla="*/ 3368020 w 5047952"/>
              <a:gd name="connsiteY150" fmla="*/ 1043572 h 1311980"/>
              <a:gd name="connsiteX151" fmla="*/ 3388024 w 5047952"/>
              <a:gd name="connsiteY151" fmla="*/ 1043572 h 1311980"/>
              <a:gd name="connsiteX152" fmla="*/ 3388024 w 5047952"/>
              <a:gd name="connsiteY152" fmla="*/ 1056708 h 1311980"/>
              <a:gd name="connsiteX153" fmla="*/ 3557992 w 5047952"/>
              <a:gd name="connsiteY153" fmla="*/ 1056708 h 1311980"/>
              <a:gd name="connsiteX154" fmla="*/ 3557992 w 5047952"/>
              <a:gd name="connsiteY154" fmla="*/ 1091948 h 1311980"/>
              <a:gd name="connsiteX155" fmla="*/ 3557992 w 5047952"/>
              <a:gd name="connsiteY155" fmla="*/ 1097253 h 1311980"/>
              <a:gd name="connsiteX156" fmla="*/ 4191996 w 5047952"/>
              <a:gd name="connsiteY156" fmla="*/ 1097253 h 1311980"/>
              <a:gd name="connsiteX157" fmla="*/ 4191996 w 5047952"/>
              <a:gd name="connsiteY157" fmla="*/ 1148409 h 1311980"/>
              <a:gd name="connsiteX158" fmla="*/ 4364386 w 5047952"/>
              <a:gd name="connsiteY158" fmla="*/ 1148409 h 1311980"/>
              <a:gd name="connsiteX159" fmla="*/ 4366297 w 5047952"/>
              <a:gd name="connsiteY159" fmla="*/ 1221290 h 1311980"/>
              <a:gd name="connsiteX160" fmla="*/ 4444145 w 5047952"/>
              <a:gd name="connsiteY160" fmla="*/ 1221290 h 1311980"/>
              <a:gd name="connsiteX161" fmla="*/ 4444145 w 5047952"/>
              <a:gd name="connsiteY161" fmla="*/ 1311980 h 1311980"/>
              <a:gd name="connsiteX162" fmla="*/ 5047953 w 5047952"/>
              <a:gd name="connsiteY162" fmla="*/ 1311980 h 1311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5047952" h="1311980">
                <a:moveTo>
                  <a:pt x="0" y="0"/>
                </a:moveTo>
                <a:lnTo>
                  <a:pt x="66254" y="0"/>
                </a:lnTo>
                <a:lnTo>
                  <a:pt x="66254" y="10610"/>
                </a:lnTo>
                <a:lnTo>
                  <a:pt x="129578" y="10610"/>
                </a:lnTo>
                <a:lnTo>
                  <a:pt x="129578" y="20336"/>
                </a:lnTo>
                <a:lnTo>
                  <a:pt x="139771" y="20336"/>
                </a:lnTo>
                <a:lnTo>
                  <a:pt x="139771" y="34735"/>
                </a:lnTo>
                <a:lnTo>
                  <a:pt x="187041" y="34735"/>
                </a:lnTo>
                <a:lnTo>
                  <a:pt x="187041" y="41935"/>
                </a:lnTo>
                <a:lnTo>
                  <a:pt x="258520" y="41935"/>
                </a:lnTo>
                <a:lnTo>
                  <a:pt x="258520" y="48250"/>
                </a:lnTo>
                <a:lnTo>
                  <a:pt x="291647" y="48250"/>
                </a:lnTo>
                <a:lnTo>
                  <a:pt x="291647" y="57976"/>
                </a:lnTo>
                <a:lnTo>
                  <a:pt x="309230" y="57976"/>
                </a:lnTo>
                <a:lnTo>
                  <a:pt x="309230" y="70481"/>
                </a:lnTo>
                <a:lnTo>
                  <a:pt x="331655" y="70481"/>
                </a:lnTo>
                <a:lnTo>
                  <a:pt x="331655" y="88291"/>
                </a:lnTo>
                <a:lnTo>
                  <a:pt x="424538" y="88291"/>
                </a:lnTo>
                <a:lnTo>
                  <a:pt x="424538" y="97006"/>
                </a:lnTo>
                <a:lnTo>
                  <a:pt x="455754" y="97006"/>
                </a:lnTo>
                <a:lnTo>
                  <a:pt x="455754" y="128457"/>
                </a:lnTo>
                <a:lnTo>
                  <a:pt x="470407" y="128457"/>
                </a:lnTo>
                <a:lnTo>
                  <a:pt x="470407" y="139951"/>
                </a:lnTo>
                <a:lnTo>
                  <a:pt x="494742" y="139951"/>
                </a:lnTo>
                <a:lnTo>
                  <a:pt x="494742" y="153466"/>
                </a:lnTo>
                <a:lnTo>
                  <a:pt x="509777" y="153466"/>
                </a:lnTo>
                <a:lnTo>
                  <a:pt x="509777" y="162687"/>
                </a:lnTo>
                <a:lnTo>
                  <a:pt x="524939" y="162687"/>
                </a:lnTo>
                <a:lnTo>
                  <a:pt x="524939" y="172287"/>
                </a:lnTo>
                <a:lnTo>
                  <a:pt x="608649" y="172287"/>
                </a:lnTo>
                <a:lnTo>
                  <a:pt x="608649" y="182012"/>
                </a:lnTo>
                <a:lnTo>
                  <a:pt x="612981" y="182012"/>
                </a:lnTo>
                <a:lnTo>
                  <a:pt x="612981" y="205127"/>
                </a:lnTo>
                <a:lnTo>
                  <a:pt x="626614" y="205127"/>
                </a:lnTo>
                <a:lnTo>
                  <a:pt x="626614" y="218642"/>
                </a:lnTo>
                <a:lnTo>
                  <a:pt x="677452" y="218642"/>
                </a:lnTo>
                <a:lnTo>
                  <a:pt x="677452" y="231273"/>
                </a:lnTo>
                <a:lnTo>
                  <a:pt x="690958" y="231273"/>
                </a:lnTo>
                <a:lnTo>
                  <a:pt x="690958" y="240873"/>
                </a:lnTo>
                <a:lnTo>
                  <a:pt x="753772" y="240873"/>
                </a:lnTo>
                <a:lnTo>
                  <a:pt x="753772" y="249588"/>
                </a:lnTo>
                <a:lnTo>
                  <a:pt x="773266" y="249588"/>
                </a:lnTo>
                <a:lnTo>
                  <a:pt x="773266" y="260198"/>
                </a:lnTo>
                <a:lnTo>
                  <a:pt x="777598" y="260198"/>
                </a:lnTo>
                <a:lnTo>
                  <a:pt x="777598" y="274219"/>
                </a:lnTo>
                <a:lnTo>
                  <a:pt x="789830" y="274219"/>
                </a:lnTo>
                <a:lnTo>
                  <a:pt x="789830" y="284323"/>
                </a:lnTo>
                <a:lnTo>
                  <a:pt x="797602" y="284323"/>
                </a:lnTo>
                <a:lnTo>
                  <a:pt x="797602" y="297839"/>
                </a:lnTo>
                <a:lnTo>
                  <a:pt x="841432" y="297839"/>
                </a:lnTo>
                <a:lnTo>
                  <a:pt x="841432" y="307059"/>
                </a:lnTo>
                <a:lnTo>
                  <a:pt x="936354" y="307059"/>
                </a:lnTo>
                <a:lnTo>
                  <a:pt x="936354" y="319564"/>
                </a:lnTo>
                <a:lnTo>
                  <a:pt x="954319" y="319564"/>
                </a:lnTo>
                <a:lnTo>
                  <a:pt x="954319" y="332069"/>
                </a:lnTo>
                <a:lnTo>
                  <a:pt x="962219" y="332069"/>
                </a:lnTo>
                <a:lnTo>
                  <a:pt x="962219" y="350510"/>
                </a:lnTo>
                <a:lnTo>
                  <a:pt x="966551" y="350510"/>
                </a:lnTo>
                <a:lnTo>
                  <a:pt x="966551" y="384234"/>
                </a:lnTo>
                <a:lnTo>
                  <a:pt x="983114" y="384234"/>
                </a:lnTo>
                <a:lnTo>
                  <a:pt x="983114" y="392950"/>
                </a:lnTo>
                <a:lnTo>
                  <a:pt x="991906" y="392950"/>
                </a:lnTo>
                <a:lnTo>
                  <a:pt x="991906" y="403055"/>
                </a:lnTo>
                <a:lnTo>
                  <a:pt x="1074596" y="403055"/>
                </a:lnTo>
                <a:lnTo>
                  <a:pt x="1074596" y="414675"/>
                </a:lnTo>
                <a:lnTo>
                  <a:pt x="1097531" y="414675"/>
                </a:lnTo>
                <a:lnTo>
                  <a:pt x="1097531" y="427180"/>
                </a:lnTo>
                <a:lnTo>
                  <a:pt x="1120847" y="427180"/>
                </a:lnTo>
                <a:lnTo>
                  <a:pt x="1120847" y="438295"/>
                </a:lnTo>
                <a:lnTo>
                  <a:pt x="1137411" y="438295"/>
                </a:lnTo>
                <a:lnTo>
                  <a:pt x="1137411" y="456610"/>
                </a:lnTo>
                <a:lnTo>
                  <a:pt x="1213858" y="456610"/>
                </a:lnTo>
                <a:lnTo>
                  <a:pt x="1213858" y="465831"/>
                </a:lnTo>
                <a:lnTo>
                  <a:pt x="1256796" y="465831"/>
                </a:lnTo>
                <a:lnTo>
                  <a:pt x="1256796" y="486545"/>
                </a:lnTo>
                <a:lnTo>
                  <a:pt x="1275781" y="486545"/>
                </a:lnTo>
                <a:lnTo>
                  <a:pt x="1275781" y="492356"/>
                </a:lnTo>
                <a:lnTo>
                  <a:pt x="1322923" y="492356"/>
                </a:lnTo>
                <a:lnTo>
                  <a:pt x="1322923" y="502460"/>
                </a:lnTo>
                <a:lnTo>
                  <a:pt x="1383826" y="502460"/>
                </a:lnTo>
                <a:lnTo>
                  <a:pt x="1383826" y="509281"/>
                </a:lnTo>
                <a:lnTo>
                  <a:pt x="1431988" y="509281"/>
                </a:lnTo>
                <a:lnTo>
                  <a:pt x="1431988" y="548311"/>
                </a:lnTo>
                <a:lnTo>
                  <a:pt x="1445621" y="548311"/>
                </a:lnTo>
                <a:lnTo>
                  <a:pt x="1445621" y="574962"/>
                </a:lnTo>
                <a:lnTo>
                  <a:pt x="1545003" y="574962"/>
                </a:lnTo>
                <a:lnTo>
                  <a:pt x="1545003" y="587972"/>
                </a:lnTo>
                <a:lnTo>
                  <a:pt x="1601065" y="587972"/>
                </a:lnTo>
                <a:lnTo>
                  <a:pt x="1601065" y="623718"/>
                </a:lnTo>
                <a:lnTo>
                  <a:pt x="1629732" y="623718"/>
                </a:lnTo>
                <a:lnTo>
                  <a:pt x="1629732" y="634328"/>
                </a:lnTo>
                <a:lnTo>
                  <a:pt x="1635593" y="634328"/>
                </a:lnTo>
                <a:lnTo>
                  <a:pt x="1635593" y="654032"/>
                </a:lnTo>
                <a:lnTo>
                  <a:pt x="1649227" y="654032"/>
                </a:lnTo>
                <a:lnTo>
                  <a:pt x="1649227" y="665653"/>
                </a:lnTo>
                <a:lnTo>
                  <a:pt x="1717392" y="665653"/>
                </a:lnTo>
                <a:lnTo>
                  <a:pt x="1717392" y="674873"/>
                </a:lnTo>
                <a:lnTo>
                  <a:pt x="1747589" y="674873"/>
                </a:lnTo>
                <a:lnTo>
                  <a:pt x="1747589" y="701904"/>
                </a:lnTo>
                <a:lnTo>
                  <a:pt x="1796260" y="701904"/>
                </a:lnTo>
                <a:lnTo>
                  <a:pt x="1796260" y="711503"/>
                </a:lnTo>
                <a:lnTo>
                  <a:pt x="1801102" y="711503"/>
                </a:lnTo>
                <a:lnTo>
                  <a:pt x="1801102" y="726913"/>
                </a:lnTo>
                <a:lnTo>
                  <a:pt x="1921379" y="726913"/>
                </a:lnTo>
                <a:lnTo>
                  <a:pt x="1921379" y="747249"/>
                </a:lnTo>
                <a:lnTo>
                  <a:pt x="1951067" y="747249"/>
                </a:lnTo>
                <a:lnTo>
                  <a:pt x="1951067" y="755964"/>
                </a:lnTo>
                <a:lnTo>
                  <a:pt x="2068031" y="755964"/>
                </a:lnTo>
                <a:lnTo>
                  <a:pt x="2068031" y="766069"/>
                </a:lnTo>
                <a:lnTo>
                  <a:pt x="2106382" y="766069"/>
                </a:lnTo>
                <a:lnTo>
                  <a:pt x="2106382" y="776679"/>
                </a:lnTo>
                <a:lnTo>
                  <a:pt x="2160023" y="776679"/>
                </a:lnTo>
                <a:lnTo>
                  <a:pt x="2160023" y="784384"/>
                </a:lnTo>
                <a:lnTo>
                  <a:pt x="2240802" y="784384"/>
                </a:lnTo>
                <a:lnTo>
                  <a:pt x="2240802" y="794489"/>
                </a:lnTo>
                <a:lnTo>
                  <a:pt x="2285652" y="794489"/>
                </a:lnTo>
                <a:lnTo>
                  <a:pt x="2285652" y="803709"/>
                </a:lnTo>
                <a:lnTo>
                  <a:pt x="2433705" y="803709"/>
                </a:lnTo>
                <a:lnTo>
                  <a:pt x="2433705" y="824424"/>
                </a:lnTo>
                <a:lnTo>
                  <a:pt x="2463392" y="824424"/>
                </a:lnTo>
                <a:lnTo>
                  <a:pt x="2463392" y="837939"/>
                </a:lnTo>
                <a:lnTo>
                  <a:pt x="2494990" y="837939"/>
                </a:lnTo>
                <a:lnTo>
                  <a:pt x="2494990" y="846149"/>
                </a:lnTo>
                <a:lnTo>
                  <a:pt x="2518434" y="846149"/>
                </a:lnTo>
                <a:lnTo>
                  <a:pt x="2518434" y="855875"/>
                </a:lnTo>
                <a:lnTo>
                  <a:pt x="2579719" y="855875"/>
                </a:lnTo>
                <a:lnTo>
                  <a:pt x="2579719" y="880506"/>
                </a:lnTo>
                <a:lnTo>
                  <a:pt x="2603546" y="880506"/>
                </a:lnTo>
                <a:lnTo>
                  <a:pt x="2603546" y="897810"/>
                </a:lnTo>
                <a:lnTo>
                  <a:pt x="2756058" y="897810"/>
                </a:lnTo>
                <a:lnTo>
                  <a:pt x="2756058" y="909936"/>
                </a:lnTo>
                <a:lnTo>
                  <a:pt x="2761792" y="909936"/>
                </a:lnTo>
                <a:lnTo>
                  <a:pt x="2761792" y="925346"/>
                </a:lnTo>
                <a:lnTo>
                  <a:pt x="2765232" y="925346"/>
                </a:lnTo>
                <a:lnTo>
                  <a:pt x="2765232" y="935450"/>
                </a:lnTo>
                <a:lnTo>
                  <a:pt x="2772112" y="935450"/>
                </a:lnTo>
                <a:lnTo>
                  <a:pt x="2772112" y="942271"/>
                </a:lnTo>
                <a:lnTo>
                  <a:pt x="2790587" y="942271"/>
                </a:lnTo>
                <a:lnTo>
                  <a:pt x="2790587" y="957176"/>
                </a:lnTo>
                <a:lnTo>
                  <a:pt x="2942463" y="957176"/>
                </a:lnTo>
                <a:lnTo>
                  <a:pt x="2942463" y="969807"/>
                </a:lnTo>
                <a:lnTo>
                  <a:pt x="2970238" y="969807"/>
                </a:lnTo>
                <a:lnTo>
                  <a:pt x="2970238" y="979912"/>
                </a:lnTo>
                <a:lnTo>
                  <a:pt x="3058408" y="979912"/>
                </a:lnTo>
                <a:lnTo>
                  <a:pt x="3058408" y="992921"/>
                </a:lnTo>
                <a:lnTo>
                  <a:pt x="3091026" y="992921"/>
                </a:lnTo>
                <a:lnTo>
                  <a:pt x="3091026" y="1005552"/>
                </a:lnTo>
                <a:lnTo>
                  <a:pt x="3218056" y="1005552"/>
                </a:lnTo>
                <a:lnTo>
                  <a:pt x="3218056" y="1027657"/>
                </a:lnTo>
                <a:lnTo>
                  <a:pt x="3368020" y="1027657"/>
                </a:lnTo>
                <a:lnTo>
                  <a:pt x="3368020" y="1043572"/>
                </a:lnTo>
                <a:lnTo>
                  <a:pt x="3388024" y="1043572"/>
                </a:lnTo>
                <a:lnTo>
                  <a:pt x="3388024" y="1056708"/>
                </a:lnTo>
                <a:lnTo>
                  <a:pt x="3557992" y="1056708"/>
                </a:lnTo>
                <a:lnTo>
                  <a:pt x="3557992" y="1091948"/>
                </a:lnTo>
                <a:lnTo>
                  <a:pt x="3557992" y="1097253"/>
                </a:lnTo>
                <a:lnTo>
                  <a:pt x="4191996" y="1097253"/>
                </a:lnTo>
                <a:lnTo>
                  <a:pt x="4191996" y="1148409"/>
                </a:lnTo>
                <a:lnTo>
                  <a:pt x="4364386" y="1148409"/>
                </a:lnTo>
                <a:lnTo>
                  <a:pt x="4366297" y="1221290"/>
                </a:lnTo>
                <a:lnTo>
                  <a:pt x="4444145" y="1221290"/>
                </a:lnTo>
                <a:lnTo>
                  <a:pt x="4444145" y="1311980"/>
                </a:lnTo>
                <a:lnTo>
                  <a:pt x="5047953" y="1311980"/>
                </a:lnTo>
              </a:path>
            </a:pathLst>
          </a:custGeom>
          <a:noFill/>
          <a:ln w="12724" cap="flat">
            <a:solidFill>
              <a:srgbClr val="1485AA"/>
            </a:solidFill>
            <a:prstDash val="solid"/>
            <a:miter/>
          </a:ln>
        </p:spPr>
        <p:txBody>
          <a:bodyPr rtlCol="0" anchor="ctr"/>
          <a:lstStyle/>
          <a:p>
            <a:endParaRPr lang="en-GB"/>
          </a:p>
        </p:txBody>
      </p:sp>
      <p:sp>
        <p:nvSpPr>
          <p:cNvPr id="293" name="Graphic 58">
            <a:extLst>
              <a:ext uri="{FF2B5EF4-FFF2-40B4-BE49-F238E27FC236}">
                <a16:creationId xmlns:a16="http://schemas.microsoft.com/office/drawing/2014/main" id="{CF6AFCE0-E6CC-514B-A513-AAFC8AF659FA}"/>
              </a:ext>
            </a:extLst>
          </p:cNvPr>
          <p:cNvSpPr/>
          <p:nvPr/>
        </p:nvSpPr>
        <p:spPr>
          <a:xfrm>
            <a:off x="1121331" y="1249315"/>
            <a:ext cx="5282107" cy="1808157"/>
          </a:xfrm>
          <a:custGeom>
            <a:avLst/>
            <a:gdLst>
              <a:gd name="connsiteX0" fmla="*/ 0 w 5282107"/>
              <a:gd name="connsiteY0" fmla="*/ 0 h 1808157"/>
              <a:gd name="connsiteX1" fmla="*/ 101427 w 5282107"/>
              <a:gd name="connsiteY1" fmla="*/ 0 h 1808157"/>
              <a:gd name="connsiteX2" fmla="*/ 101427 w 5282107"/>
              <a:gd name="connsiteY2" fmla="*/ 11295 h 1808157"/>
              <a:gd name="connsiteX3" fmla="*/ 117080 w 5282107"/>
              <a:gd name="connsiteY3" fmla="*/ 11295 h 1808157"/>
              <a:gd name="connsiteX4" fmla="*/ 117080 w 5282107"/>
              <a:gd name="connsiteY4" fmla="*/ 22970 h 1808157"/>
              <a:gd name="connsiteX5" fmla="*/ 156786 w 5282107"/>
              <a:gd name="connsiteY5" fmla="*/ 22970 h 1808157"/>
              <a:gd name="connsiteX6" fmla="*/ 156786 w 5282107"/>
              <a:gd name="connsiteY6" fmla="*/ 43656 h 1808157"/>
              <a:gd name="connsiteX7" fmla="*/ 163404 w 5282107"/>
              <a:gd name="connsiteY7" fmla="*/ 43656 h 1808157"/>
              <a:gd name="connsiteX8" fmla="*/ 163404 w 5282107"/>
              <a:gd name="connsiteY8" fmla="*/ 66626 h 1808157"/>
              <a:gd name="connsiteX9" fmla="*/ 171421 w 5282107"/>
              <a:gd name="connsiteY9" fmla="*/ 66626 h 1808157"/>
              <a:gd name="connsiteX10" fmla="*/ 171421 w 5282107"/>
              <a:gd name="connsiteY10" fmla="*/ 199750 h 1808157"/>
              <a:gd name="connsiteX11" fmla="*/ 179438 w 5282107"/>
              <a:gd name="connsiteY11" fmla="*/ 199750 h 1808157"/>
              <a:gd name="connsiteX12" fmla="*/ 179438 w 5282107"/>
              <a:gd name="connsiteY12" fmla="*/ 228050 h 1808157"/>
              <a:gd name="connsiteX13" fmla="*/ 184911 w 5282107"/>
              <a:gd name="connsiteY13" fmla="*/ 228050 h 1808157"/>
              <a:gd name="connsiteX14" fmla="*/ 184911 w 5282107"/>
              <a:gd name="connsiteY14" fmla="*/ 261934 h 1808157"/>
              <a:gd name="connsiteX15" fmla="*/ 193692 w 5282107"/>
              <a:gd name="connsiteY15" fmla="*/ 261934 h 1808157"/>
              <a:gd name="connsiteX16" fmla="*/ 193692 w 5282107"/>
              <a:gd name="connsiteY16" fmla="*/ 293915 h 1808157"/>
              <a:gd name="connsiteX17" fmla="*/ 199164 w 5282107"/>
              <a:gd name="connsiteY17" fmla="*/ 293915 h 1808157"/>
              <a:gd name="connsiteX18" fmla="*/ 199164 w 5282107"/>
              <a:gd name="connsiteY18" fmla="*/ 329194 h 1808157"/>
              <a:gd name="connsiteX19" fmla="*/ 211890 w 5282107"/>
              <a:gd name="connsiteY19" fmla="*/ 329194 h 1808157"/>
              <a:gd name="connsiteX20" fmla="*/ 211890 w 5282107"/>
              <a:gd name="connsiteY20" fmla="*/ 349246 h 1808157"/>
              <a:gd name="connsiteX21" fmla="*/ 238615 w 5282107"/>
              <a:gd name="connsiteY21" fmla="*/ 349246 h 1808157"/>
              <a:gd name="connsiteX22" fmla="*/ 238615 w 5282107"/>
              <a:gd name="connsiteY22" fmla="*/ 361936 h 1808157"/>
              <a:gd name="connsiteX23" fmla="*/ 258977 w 5282107"/>
              <a:gd name="connsiteY23" fmla="*/ 361936 h 1808157"/>
              <a:gd name="connsiteX24" fmla="*/ 258977 w 5282107"/>
              <a:gd name="connsiteY24" fmla="*/ 382622 h 1808157"/>
              <a:gd name="connsiteX25" fmla="*/ 322480 w 5282107"/>
              <a:gd name="connsiteY25" fmla="*/ 382622 h 1808157"/>
              <a:gd name="connsiteX26" fmla="*/ 326043 w 5282107"/>
              <a:gd name="connsiteY26" fmla="*/ 382622 h 1808157"/>
              <a:gd name="connsiteX27" fmla="*/ 326043 w 5282107"/>
              <a:gd name="connsiteY27" fmla="*/ 496837 h 1808157"/>
              <a:gd name="connsiteX28" fmla="*/ 342460 w 5282107"/>
              <a:gd name="connsiteY28" fmla="*/ 496837 h 1808157"/>
              <a:gd name="connsiteX29" fmla="*/ 342460 w 5282107"/>
              <a:gd name="connsiteY29" fmla="*/ 557245 h 1808157"/>
              <a:gd name="connsiteX30" fmla="*/ 351241 w 5282107"/>
              <a:gd name="connsiteY30" fmla="*/ 557245 h 1808157"/>
              <a:gd name="connsiteX31" fmla="*/ 351241 w 5282107"/>
              <a:gd name="connsiteY31" fmla="*/ 591763 h 1808157"/>
              <a:gd name="connsiteX32" fmla="*/ 363331 w 5282107"/>
              <a:gd name="connsiteY32" fmla="*/ 591763 h 1808157"/>
              <a:gd name="connsiteX33" fmla="*/ 363331 w 5282107"/>
              <a:gd name="connsiteY33" fmla="*/ 636180 h 1808157"/>
              <a:gd name="connsiteX34" fmla="*/ 383693 w 5282107"/>
              <a:gd name="connsiteY34" fmla="*/ 636180 h 1808157"/>
              <a:gd name="connsiteX35" fmla="*/ 383693 w 5282107"/>
              <a:gd name="connsiteY35" fmla="*/ 648871 h 1808157"/>
              <a:gd name="connsiteX36" fmla="*/ 404945 w 5282107"/>
              <a:gd name="connsiteY36" fmla="*/ 648871 h 1808157"/>
              <a:gd name="connsiteX37" fmla="*/ 404945 w 5282107"/>
              <a:gd name="connsiteY37" fmla="*/ 667526 h 1808157"/>
              <a:gd name="connsiteX38" fmla="*/ 479648 w 5282107"/>
              <a:gd name="connsiteY38" fmla="*/ 667526 h 1808157"/>
              <a:gd name="connsiteX39" fmla="*/ 479648 w 5282107"/>
              <a:gd name="connsiteY39" fmla="*/ 681993 h 1808157"/>
              <a:gd name="connsiteX40" fmla="*/ 484357 w 5282107"/>
              <a:gd name="connsiteY40" fmla="*/ 681993 h 1808157"/>
              <a:gd name="connsiteX41" fmla="*/ 484357 w 5282107"/>
              <a:gd name="connsiteY41" fmla="*/ 692527 h 1808157"/>
              <a:gd name="connsiteX42" fmla="*/ 497846 w 5282107"/>
              <a:gd name="connsiteY42" fmla="*/ 692527 h 1808157"/>
              <a:gd name="connsiteX43" fmla="*/ 497846 w 5282107"/>
              <a:gd name="connsiteY43" fmla="*/ 723872 h 1808157"/>
              <a:gd name="connsiteX44" fmla="*/ 505609 w 5282107"/>
              <a:gd name="connsiteY44" fmla="*/ 723872 h 1808157"/>
              <a:gd name="connsiteX45" fmla="*/ 505609 w 5282107"/>
              <a:gd name="connsiteY45" fmla="*/ 782757 h 1808157"/>
              <a:gd name="connsiteX46" fmla="*/ 505609 w 5282107"/>
              <a:gd name="connsiteY46" fmla="*/ 828570 h 1808157"/>
              <a:gd name="connsiteX47" fmla="*/ 530680 w 5282107"/>
              <a:gd name="connsiteY47" fmla="*/ 828570 h 1808157"/>
              <a:gd name="connsiteX48" fmla="*/ 530680 w 5282107"/>
              <a:gd name="connsiteY48" fmla="*/ 842022 h 1808157"/>
              <a:gd name="connsiteX49" fmla="*/ 555496 w 5282107"/>
              <a:gd name="connsiteY49" fmla="*/ 842022 h 1808157"/>
              <a:gd name="connsiteX50" fmla="*/ 555496 w 5282107"/>
              <a:gd name="connsiteY50" fmla="*/ 851921 h 1808157"/>
              <a:gd name="connsiteX51" fmla="*/ 648905 w 5282107"/>
              <a:gd name="connsiteY51" fmla="*/ 851921 h 1808157"/>
              <a:gd name="connsiteX52" fmla="*/ 648905 w 5282107"/>
              <a:gd name="connsiteY52" fmla="*/ 897734 h 1808157"/>
              <a:gd name="connsiteX53" fmla="*/ 669394 w 5282107"/>
              <a:gd name="connsiteY53" fmla="*/ 897734 h 1808157"/>
              <a:gd name="connsiteX54" fmla="*/ 669394 w 5282107"/>
              <a:gd name="connsiteY54" fmla="*/ 928953 h 1808157"/>
              <a:gd name="connsiteX55" fmla="*/ 679194 w 5282107"/>
              <a:gd name="connsiteY55" fmla="*/ 928953 h 1808157"/>
              <a:gd name="connsiteX56" fmla="*/ 679194 w 5282107"/>
              <a:gd name="connsiteY56" fmla="*/ 947608 h 1808157"/>
              <a:gd name="connsiteX57" fmla="*/ 685811 w 5282107"/>
              <a:gd name="connsiteY57" fmla="*/ 947608 h 1808157"/>
              <a:gd name="connsiteX58" fmla="*/ 685811 w 5282107"/>
              <a:gd name="connsiteY58" fmla="*/ 1000274 h 1808157"/>
              <a:gd name="connsiteX59" fmla="*/ 812691 w 5282107"/>
              <a:gd name="connsiteY59" fmla="*/ 1001797 h 1808157"/>
              <a:gd name="connsiteX60" fmla="*/ 812691 w 5282107"/>
              <a:gd name="connsiteY60" fmla="*/ 1048371 h 1808157"/>
              <a:gd name="connsiteX61" fmla="*/ 836743 w 5282107"/>
              <a:gd name="connsiteY61" fmla="*/ 1048371 h 1808157"/>
              <a:gd name="connsiteX62" fmla="*/ 836743 w 5282107"/>
              <a:gd name="connsiteY62" fmla="*/ 1099641 h 1808157"/>
              <a:gd name="connsiteX63" fmla="*/ 853160 w 5282107"/>
              <a:gd name="connsiteY63" fmla="*/ 1099641 h 1808157"/>
              <a:gd name="connsiteX64" fmla="*/ 853160 w 5282107"/>
              <a:gd name="connsiteY64" fmla="*/ 1130479 h 1808157"/>
              <a:gd name="connsiteX65" fmla="*/ 974694 w 5282107"/>
              <a:gd name="connsiteY65" fmla="*/ 1130479 h 1808157"/>
              <a:gd name="connsiteX66" fmla="*/ 974694 w 5282107"/>
              <a:gd name="connsiteY66" fmla="*/ 1177054 h 1808157"/>
              <a:gd name="connsiteX67" fmla="*/ 989584 w 5282107"/>
              <a:gd name="connsiteY67" fmla="*/ 1177054 h 1808157"/>
              <a:gd name="connsiteX68" fmla="*/ 989584 w 5282107"/>
              <a:gd name="connsiteY68" fmla="*/ 1197486 h 1808157"/>
              <a:gd name="connsiteX69" fmla="*/ 1008928 w 5282107"/>
              <a:gd name="connsiteY69" fmla="*/ 1197486 h 1808157"/>
              <a:gd name="connsiteX70" fmla="*/ 1008928 w 5282107"/>
              <a:gd name="connsiteY70" fmla="*/ 1217410 h 1808157"/>
              <a:gd name="connsiteX71" fmla="*/ 1152224 w 5282107"/>
              <a:gd name="connsiteY71" fmla="*/ 1217410 h 1808157"/>
              <a:gd name="connsiteX72" fmla="*/ 1152224 w 5282107"/>
              <a:gd name="connsiteY72" fmla="*/ 1250152 h 1808157"/>
              <a:gd name="connsiteX73" fmla="*/ 1158078 w 5282107"/>
              <a:gd name="connsiteY73" fmla="*/ 1250152 h 1808157"/>
              <a:gd name="connsiteX74" fmla="*/ 1158078 w 5282107"/>
              <a:gd name="connsiteY74" fmla="*/ 1304341 h 1808157"/>
              <a:gd name="connsiteX75" fmla="*/ 1185439 w 5282107"/>
              <a:gd name="connsiteY75" fmla="*/ 1304341 h 1808157"/>
              <a:gd name="connsiteX76" fmla="*/ 1185439 w 5282107"/>
              <a:gd name="connsiteY76" fmla="*/ 1315255 h 1808157"/>
              <a:gd name="connsiteX77" fmla="*/ 1203383 w 5282107"/>
              <a:gd name="connsiteY77" fmla="*/ 1315255 h 1808157"/>
              <a:gd name="connsiteX78" fmla="*/ 1203383 w 5282107"/>
              <a:gd name="connsiteY78" fmla="*/ 1324392 h 1808157"/>
              <a:gd name="connsiteX79" fmla="*/ 1302138 w 5282107"/>
              <a:gd name="connsiteY79" fmla="*/ 1324392 h 1808157"/>
              <a:gd name="connsiteX80" fmla="*/ 1302138 w 5282107"/>
              <a:gd name="connsiteY80" fmla="*/ 1337463 h 1808157"/>
              <a:gd name="connsiteX81" fmla="*/ 1312064 w 5282107"/>
              <a:gd name="connsiteY81" fmla="*/ 1337463 h 1808157"/>
              <a:gd name="connsiteX82" fmla="*/ 1312064 w 5282107"/>
              <a:gd name="connsiteY82" fmla="*/ 1350154 h 1808157"/>
              <a:gd name="connsiteX83" fmla="*/ 1321481 w 5282107"/>
              <a:gd name="connsiteY83" fmla="*/ 1350154 h 1808157"/>
              <a:gd name="connsiteX84" fmla="*/ 1321481 w 5282107"/>
              <a:gd name="connsiteY84" fmla="*/ 1360053 h 1808157"/>
              <a:gd name="connsiteX85" fmla="*/ 1360932 w 5282107"/>
              <a:gd name="connsiteY85" fmla="*/ 1360053 h 1808157"/>
              <a:gd name="connsiteX86" fmla="*/ 1360932 w 5282107"/>
              <a:gd name="connsiteY86" fmla="*/ 1367667 h 1808157"/>
              <a:gd name="connsiteX87" fmla="*/ 1427617 w 5282107"/>
              <a:gd name="connsiteY87" fmla="*/ 1367667 h 1808157"/>
              <a:gd name="connsiteX88" fmla="*/ 1427617 w 5282107"/>
              <a:gd name="connsiteY88" fmla="*/ 1378200 h 1808157"/>
              <a:gd name="connsiteX89" fmla="*/ 1437925 w 5282107"/>
              <a:gd name="connsiteY89" fmla="*/ 1378200 h 1808157"/>
              <a:gd name="connsiteX90" fmla="*/ 1437925 w 5282107"/>
              <a:gd name="connsiteY90" fmla="*/ 1392033 h 1808157"/>
              <a:gd name="connsiteX91" fmla="*/ 1472922 w 5282107"/>
              <a:gd name="connsiteY91" fmla="*/ 1392033 h 1808157"/>
              <a:gd name="connsiteX92" fmla="*/ 1472922 w 5282107"/>
              <a:gd name="connsiteY92" fmla="*/ 1402566 h 1808157"/>
              <a:gd name="connsiteX93" fmla="*/ 1506519 w 5282107"/>
              <a:gd name="connsiteY93" fmla="*/ 1402566 h 1808157"/>
              <a:gd name="connsiteX94" fmla="*/ 1506519 w 5282107"/>
              <a:gd name="connsiteY94" fmla="*/ 1411323 h 1808157"/>
              <a:gd name="connsiteX95" fmla="*/ 1657833 w 5282107"/>
              <a:gd name="connsiteY95" fmla="*/ 1411323 h 1808157"/>
              <a:gd name="connsiteX96" fmla="*/ 1657833 w 5282107"/>
              <a:gd name="connsiteY96" fmla="*/ 1425536 h 1808157"/>
              <a:gd name="connsiteX97" fmla="*/ 1675013 w 5282107"/>
              <a:gd name="connsiteY97" fmla="*/ 1425536 h 1808157"/>
              <a:gd name="connsiteX98" fmla="*/ 1675013 w 5282107"/>
              <a:gd name="connsiteY98" fmla="*/ 1450283 h 1808157"/>
              <a:gd name="connsiteX99" fmla="*/ 1800875 w 5282107"/>
              <a:gd name="connsiteY99" fmla="*/ 1450283 h 1808157"/>
              <a:gd name="connsiteX100" fmla="*/ 1800875 w 5282107"/>
              <a:gd name="connsiteY100" fmla="*/ 1459674 h 1808157"/>
              <a:gd name="connsiteX101" fmla="*/ 1841344 w 5282107"/>
              <a:gd name="connsiteY101" fmla="*/ 1459674 h 1808157"/>
              <a:gd name="connsiteX102" fmla="*/ 1841344 w 5282107"/>
              <a:gd name="connsiteY102" fmla="*/ 1473507 h 1808157"/>
              <a:gd name="connsiteX103" fmla="*/ 2130609 w 5282107"/>
              <a:gd name="connsiteY103" fmla="*/ 1473507 h 1808157"/>
              <a:gd name="connsiteX104" fmla="*/ 2130609 w 5282107"/>
              <a:gd name="connsiteY104" fmla="*/ 1483405 h 1808157"/>
              <a:gd name="connsiteX105" fmla="*/ 2260034 w 5282107"/>
              <a:gd name="connsiteY105" fmla="*/ 1483405 h 1808157"/>
              <a:gd name="connsiteX106" fmla="*/ 2260034 w 5282107"/>
              <a:gd name="connsiteY106" fmla="*/ 1498634 h 1808157"/>
              <a:gd name="connsiteX107" fmla="*/ 2313992 w 5282107"/>
              <a:gd name="connsiteY107" fmla="*/ 1498634 h 1808157"/>
              <a:gd name="connsiteX108" fmla="*/ 2313992 w 5282107"/>
              <a:gd name="connsiteY108" fmla="*/ 1521858 h 1808157"/>
              <a:gd name="connsiteX109" fmla="*/ 3007821 w 5282107"/>
              <a:gd name="connsiteY109" fmla="*/ 1520081 h 1808157"/>
              <a:gd name="connsiteX110" fmla="*/ 3007821 w 5282107"/>
              <a:gd name="connsiteY110" fmla="*/ 1541909 h 1808157"/>
              <a:gd name="connsiteX111" fmla="*/ 3036582 w 5282107"/>
              <a:gd name="connsiteY111" fmla="*/ 1541909 h 1808157"/>
              <a:gd name="connsiteX112" fmla="*/ 3036582 w 5282107"/>
              <a:gd name="connsiteY112" fmla="*/ 1563356 h 1808157"/>
              <a:gd name="connsiteX113" fmla="*/ 3425875 w 5282107"/>
              <a:gd name="connsiteY113" fmla="*/ 1563356 h 1808157"/>
              <a:gd name="connsiteX114" fmla="*/ 3425875 w 5282107"/>
              <a:gd name="connsiteY114" fmla="*/ 1585945 h 1808157"/>
              <a:gd name="connsiteX115" fmla="*/ 3735501 w 5282107"/>
              <a:gd name="connsiteY115" fmla="*/ 1585945 h 1808157"/>
              <a:gd name="connsiteX116" fmla="*/ 3735501 w 5282107"/>
              <a:gd name="connsiteY116" fmla="*/ 1628840 h 1808157"/>
              <a:gd name="connsiteX117" fmla="*/ 3747973 w 5282107"/>
              <a:gd name="connsiteY117" fmla="*/ 1628840 h 1808157"/>
              <a:gd name="connsiteX118" fmla="*/ 3747973 w 5282107"/>
              <a:gd name="connsiteY118" fmla="*/ 1645211 h 1808157"/>
              <a:gd name="connsiteX119" fmla="*/ 3753063 w 5282107"/>
              <a:gd name="connsiteY119" fmla="*/ 1645211 h 1808157"/>
              <a:gd name="connsiteX120" fmla="*/ 3753063 w 5282107"/>
              <a:gd name="connsiteY120" fmla="*/ 1680110 h 1808157"/>
              <a:gd name="connsiteX121" fmla="*/ 4234493 w 5282107"/>
              <a:gd name="connsiteY121" fmla="*/ 1680110 h 1808157"/>
              <a:gd name="connsiteX122" fmla="*/ 4234493 w 5282107"/>
              <a:gd name="connsiteY122" fmla="*/ 1808158 h 1808157"/>
              <a:gd name="connsiteX123" fmla="*/ 5282108 w 5282107"/>
              <a:gd name="connsiteY123" fmla="*/ 1808158 h 1808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5282107" h="1808157">
                <a:moveTo>
                  <a:pt x="0" y="0"/>
                </a:moveTo>
                <a:lnTo>
                  <a:pt x="101427" y="0"/>
                </a:lnTo>
                <a:lnTo>
                  <a:pt x="101427" y="11295"/>
                </a:lnTo>
                <a:lnTo>
                  <a:pt x="117080" y="11295"/>
                </a:lnTo>
                <a:lnTo>
                  <a:pt x="117080" y="22970"/>
                </a:lnTo>
                <a:lnTo>
                  <a:pt x="156786" y="22970"/>
                </a:lnTo>
                <a:lnTo>
                  <a:pt x="156786" y="43656"/>
                </a:lnTo>
                <a:lnTo>
                  <a:pt x="163404" y="43656"/>
                </a:lnTo>
                <a:lnTo>
                  <a:pt x="163404" y="66626"/>
                </a:lnTo>
                <a:lnTo>
                  <a:pt x="171421" y="66626"/>
                </a:lnTo>
                <a:lnTo>
                  <a:pt x="171421" y="199750"/>
                </a:lnTo>
                <a:lnTo>
                  <a:pt x="179438" y="199750"/>
                </a:lnTo>
                <a:lnTo>
                  <a:pt x="179438" y="228050"/>
                </a:lnTo>
                <a:lnTo>
                  <a:pt x="184911" y="228050"/>
                </a:lnTo>
                <a:lnTo>
                  <a:pt x="184911" y="261934"/>
                </a:lnTo>
                <a:lnTo>
                  <a:pt x="193692" y="261934"/>
                </a:lnTo>
                <a:lnTo>
                  <a:pt x="193692" y="293915"/>
                </a:lnTo>
                <a:lnTo>
                  <a:pt x="199164" y="293915"/>
                </a:lnTo>
                <a:lnTo>
                  <a:pt x="199164" y="329194"/>
                </a:lnTo>
                <a:lnTo>
                  <a:pt x="211890" y="329194"/>
                </a:lnTo>
                <a:lnTo>
                  <a:pt x="211890" y="349246"/>
                </a:lnTo>
                <a:lnTo>
                  <a:pt x="238615" y="349246"/>
                </a:lnTo>
                <a:lnTo>
                  <a:pt x="238615" y="361936"/>
                </a:lnTo>
                <a:lnTo>
                  <a:pt x="258977" y="361936"/>
                </a:lnTo>
                <a:lnTo>
                  <a:pt x="258977" y="382622"/>
                </a:lnTo>
                <a:lnTo>
                  <a:pt x="322480" y="382622"/>
                </a:lnTo>
                <a:lnTo>
                  <a:pt x="326043" y="382622"/>
                </a:lnTo>
                <a:lnTo>
                  <a:pt x="326043" y="496837"/>
                </a:lnTo>
                <a:lnTo>
                  <a:pt x="342460" y="496837"/>
                </a:lnTo>
                <a:lnTo>
                  <a:pt x="342460" y="557245"/>
                </a:lnTo>
                <a:lnTo>
                  <a:pt x="351241" y="557245"/>
                </a:lnTo>
                <a:lnTo>
                  <a:pt x="351241" y="591763"/>
                </a:lnTo>
                <a:lnTo>
                  <a:pt x="363331" y="591763"/>
                </a:lnTo>
                <a:lnTo>
                  <a:pt x="363331" y="636180"/>
                </a:lnTo>
                <a:lnTo>
                  <a:pt x="383693" y="636180"/>
                </a:lnTo>
                <a:lnTo>
                  <a:pt x="383693" y="648871"/>
                </a:lnTo>
                <a:lnTo>
                  <a:pt x="404945" y="648871"/>
                </a:lnTo>
                <a:lnTo>
                  <a:pt x="404945" y="667526"/>
                </a:lnTo>
                <a:lnTo>
                  <a:pt x="479648" y="667526"/>
                </a:lnTo>
                <a:lnTo>
                  <a:pt x="479648" y="681993"/>
                </a:lnTo>
                <a:lnTo>
                  <a:pt x="484357" y="681993"/>
                </a:lnTo>
                <a:lnTo>
                  <a:pt x="484357" y="692527"/>
                </a:lnTo>
                <a:lnTo>
                  <a:pt x="497846" y="692527"/>
                </a:lnTo>
                <a:lnTo>
                  <a:pt x="497846" y="723872"/>
                </a:lnTo>
                <a:lnTo>
                  <a:pt x="505609" y="723872"/>
                </a:lnTo>
                <a:lnTo>
                  <a:pt x="505609" y="782757"/>
                </a:lnTo>
                <a:lnTo>
                  <a:pt x="505609" y="828570"/>
                </a:lnTo>
                <a:lnTo>
                  <a:pt x="530680" y="828570"/>
                </a:lnTo>
                <a:lnTo>
                  <a:pt x="530680" y="842022"/>
                </a:lnTo>
                <a:lnTo>
                  <a:pt x="555496" y="842022"/>
                </a:lnTo>
                <a:lnTo>
                  <a:pt x="555496" y="851921"/>
                </a:lnTo>
                <a:lnTo>
                  <a:pt x="648905" y="851921"/>
                </a:lnTo>
                <a:lnTo>
                  <a:pt x="648905" y="897734"/>
                </a:lnTo>
                <a:lnTo>
                  <a:pt x="669394" y="897734"/>
                </a:lnTo>
                <a:lnTo>
                  <a:pt x="669394" y="928953"/>
                </a:lnTo>
                <a:lnTo>
                  <a:pt x="679194" y="928953"/>
                </a:lnTo>
                <a:lnTo>
                  <a:pt x="679194" y="947608"/>
                </a:lnTo>
                <a:lnTo>
                  <a:pt x="685811" y="947608"/>
                </a:lnTo>
                <a:lnTo>
                  <a:pt x="685811" y="1000274"/>
                </a:lnTo>
                <a:lnTo>
                  <a:pt x="812691" y="1001797"/>
                </a:lnTo>
                <a:lnTo>
                  <a:pt x="812691" y="1048371"/>
                </a:lnTo>
                <a:lnTo>
                  <a:pt x="836743" y="1048371"/>
                </a:lnTo>
                <a:lnTo>
                  <a:pt x="836743" y="1099641"/>
                </a:lnTo>
                <a:lnTo>
                  <a:pt x="853160" y="1099641"/>
                </a:lnTo>
                <a:lnTo>
                  <a:pt x="853160" y="1130479"/>
                </a:lnTo>
                <a:lnTo>
                  <a:pt x="974694" y="1130479"/>
                </a:lnTo>
                <a:lnTo>
                  <a:pt x="974694" y="1177054"/>
                </a:lnTo>
                <a:lnTo>
                  <a:pt x="989584" y="1177054"/>
                </a:lnTo>
                <a:lnTo>
                  <a:pt x="989584" y="1197486"/>
                </a:lnTo>
                <a:lnTo>
                  <a:pt x="1008928" y="1197486"/>
                </a:lnTo>
                <a:lnTo>
                  <a:pt x="1008928" y="1217410"/>
                </a:lnTo>
                <a:lnTo>
                  <a:pt x="1152224" y="1217410"/>
                </a:lnTo>
                <a:lnTo>
                  <a:pt x="1152224" y="1250152"/>
                </a:lnTo>
                <a:lnTo>
                  <a:pt x="1158078" y="1250152"/>
                </a:lnTo>
                <a:lnTo>
                  <a:pt x="1158078" y="1304341"/>
                </a:lnTo>
                <a:lnTo>
                  <a:pt x="1185439" y="1304341"/>
                </a:lnTo>
                <a:lnTo>
                  <a:pt x="1185439" y="1315255"/>
                </a:lnTo>
                <a:lnTo>
                  <a:pt x="1203383" y="1315255"/>
                </a:lnTo>
                <a:lnTo>
                  <a:pt x="1203383" y="1324392"/>
                </a:lnTo>
                <a:lnTo>
                  <a:pt x="1302138" y="1324392"/>
                </a:lnTo>
                <a:lnTo>
                  <a:pt x="1302138" y="1337463"/>
                </a:lnTo>
                <a:lnTo>
                  <a:pt x="1312064" y="1337463"/>
                </a:lnTo>
                <a:lnTo>
                  <a:pt x="1312064" y="1350154"/>
                </a:lnTo>
                <a:lnTo>
                  <a:pt x="1321481" y="1350154"/>
                </a:lnTo>
                <a:lnTo>
                  <a:pt x="1321481" y="1360053"/>
                </a:lnTo>
                <a:lnTo>
                  <a:pt x="1360932" y="1360053"/>
                </a:lnTo>
                <a:lnTo>
                  <a:pt x="1360932" y="1367667"/>
                </a:lnTo>
                <a:lnTo>
                  <a:pt x="1427617" y="1367667"/>
                </a:lnTo>
                <a:lnTo>
                  <a:pt x="1427617" y="1378200"/>
                </a:lnTo>
                <a:lnTo>
                  <a:pt x="1437925" y="1378200"/>
                </a:lnTo>
                <a:lnTo>
                  <a:pt x="1437925" y="1392033"/>
                </a:lnTo>
                <a:lnTo>
                  <a:pt x="1472922" y="1392033"/>
                </a:lnTo>
                <a:lnTo>
                  <a:pt x="1472922" y="1402566"/>
                </a:lnTo>
                <a:lnTo>
                  <a:pt x="1506519" y="1402566"/>
                </a:lnTo>
                <a:lnTo>
                  <a:pt x="1506519" y="1411323"/>
                </a:lnTo>
                <a:lnTo>
                  <a:pt x="1657833" y="1411323"/>
                </a:lnTo>
                <a:lnTo>
                  <a:pt x="1657833" y="1425536"/>
                </a:lnTo>
                <a:lnTo>
                  <a:pt x="1675013" y="1425536"/>
                </a:lnTo>
                <a:lnTo>
                  <a:pt x="1675013" y="1450283"/>
                </a:lnTo>
                <a:lnTo>
                  <a:pt x="1800875" y="1450283"/>
                </a:lnTo>
                <a:lnTo>
                  <a:pt x="1800875" y="1459674"/>
                </a:lnTo>
                <a:lnTo>
                  <a:pt x="1841344" y="1459674"/>
                </a:lnTo>
                <a:lnTo>
                  <a:pt x="1841344" y="1473507"/>
                </a:lnTo>
                <a:lnTo>
                  <a:pt x="2130609" y="1473507"/>
                </a:lnTo>
                <a:lnTo>
                  <a:pt x="2130609" y="1483405"/>
                </a:lnTo>
                <a:lnTo>
                  <a:pt x="2260034" y="1483405"/>
                </a:lnTo>
                <a:lnTo>
                  <a:pt x="2260034" y="1498634"/>
                </a:lnTo>
                <a:lnTo>
                  <a:pt x="2313992" y="1498634"/>
                </a:lnTo>
                <a:lnTo>
                  <a:pt x="2313992" y="1521858"/>
                </a:lnTo>
                <a:lnTo>
                  <a:pt x="3007821" y="1520081"/>
                </a:lnTo>
                <a:lnTo>
                  <a:pt x="3007821" y="1541909"/>
                </a:lnTo>
                <a:lnTo>
                  <a:pt x="3036582" y="1541909"/>
                </a:lnTo>
                <a:lnTo>
                  <a:pt x="3036582" y="1563356"/>
                </a:lnTo>
                <a:lnTo>
                  <a:pt x="3425875" y="1563356"/>
                </a:lnTo>
                <a:lnTo>
                  <a:pt x="3425875" y="1585945"/>
                </a:lnTo>
                <a:lnTo>
                  <a:pt x="3735501" y="1585945"/>
                </a:lnTo>
                <a:lnTo>
                  <a:pt x="3735501" y="1628840"/>
                </a:lnTo>
                <a:lnTo>
                  <a:pt x="3747973" y="1628840"/>
                </a:lnTo>
                <a:lnTo>
                  <a:pt x="3747973" y="1645211"/>
                </a:lnTo>
                <a:lnTo>
                  <a:pt x="3753063" y="1645211"/>
                </a:lnTo>
                <a:lnTo>
                  <a:pt x="3753063" y="1680110"/>
                </a:lnTo>
                <a:lnTo>
                  <a:pt x="4234493" y="1680110"/>
                </a:lnTo>
                <a:lnTo>
                  <a:pt x="4234493" y="1808158"/>
                </a:lnTo>
                <a:lnTo>
                  <a:pt x="5282108" y="1808158"/>
                </a:lnTo>
              </a:path>
            </a:pathLst>
          </a:custGeom>
          <a:noFill/>
          <a:ln w="12715" cap="flat">
            <a:solidFill>
              <a:srgbClr val="446582"/>
            </a:solidFill>
            <a:prstDash val="solid"/>
            <a:miter/>
          </a:ln>
        </p:spPr>
        <p:txBody>
          <a:bodyPr rtlCol="0" anchor="ctr"/>
          <a:lstStyle/>
          <a:p>
            <a:endParaRPr lang="en-GB"/>
          </a:p>
        </p:txBody>
      </p:sp>
      <p:sp>
        <p:nvSpPr>
          <p:cNvPr id="60" name="TextBox 59">
            <a:extLst>
              <a:ext uri="{FF2B5EF4-FFF2-40B4-BE49-F238E27FC236}">
                <a16:creationId xmlns:a16="http://schemas.microsoft.com/office/drawing/2014/main" id="{6979CB9E-3021-2740-FC1A-B2B2FA452472}"/>
              </a:ext>
            </a:extLst>
          </p:cNvPr>
          <p:cNvSpPr txBox="1"/>
          <p:nvPr/>
        </p:nvSpPr>
        <p:spPr>
          <a:xfrm>
            <a:off x="6155475" y="2510978"/>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1185AA"/>
                </a:solidFill>
                <a:latin typeface="+mn-lt"/>
              </a:rPr>
              <a:t>+</a:t>
            </a:r>
          </a:p>
        </p:txBody>
      </p:sp>
      <p:sp>
        <p:nvSpPr>
          <p:cNvPr id="61" name="TextBox 60">
            <a:extLst>
              <a:ext uri="{FF2B5EF4-FFF2-40B4-BE49-F238E27FC236}">
                <a16:creationId xmlns:a16="http://schemas.microsoft.com/office/drawing/2014/main" id="{D0DA718C-D9CB-EFA2-4264-7633777DDDA0}"/>
              </a:ext>
            </a:extLst>
          </p:cNvPr>
          <p:cNvSpPr txBox="1"/>
          <p:nvPr/>
        </p:nvSpPr>
        <p:spPr>
          <a:xfrm>
            <a:off x="5946748" y="2510978"/>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1185AA"/>
                </a:solidFill>
                <a:latin typeface="+mn-lt"/>
              </a:rPr>
              <a:t>+</a:t>
            </a:r>
          </a:p>
        </p:txBody>
      </p:sp>
      <p:sp>
        <p:nvSpPr>
          <p:cNvPr id="62" name="TextBox 61">
            <a:extLst>
              <a:ext uri="{FF2B5EF4-FFF2-40B4-BE49-F238E27FC236}">
                <a16:creationId xmlns:a16="http://schemas.microsoft.com/office/drawing/2014/main" id="{C8BFA3C6-DA87-7837-DDC2-BD42554B95C5}"/>
              </a:ext>
            </a:extLst>
          </p:cNvPr>
          <p:cNvSpPr txBox="1"/>
          <p:nvPr/>
        </p:nvSpPr>
        <p:spPr>
          <a:xfrm>
            <a:off x="5829233" y="2510978"/>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1185AA"/>
                </a:solidFill>
                <a:latin typeface="+mn-lt"/>
              </a:rPr>
              <a:t>+</a:t>
            </a:r>
          </a:p>
        </p:txBody>
      </p:sp>
      <p:sp>
        <p:nvSpPr>
          <p:cNvPr id="63" name="TextBox 62">
            <a:extLst>
              <a:ext uri="{FF2B5EF4-FFF2-40B4-BE49-F238E27FC236}">
                <a16:creationId xmlns:a16="http://schemas.microsoft.com/office/drawing/2014/main" id="{A561975B-6E1F-A464-D825-03F6A4003C3C}"/>
              </a:ext>
            </a:extLst>
          </p:cNvPr>
          <p:cNvSpPr txBox="1"/>
          <p:nvPr/>
        </p:nvSpPr>
        <p:spPr>
          <a:xfrm>
            <a:off x="5820431" y="2511368"/>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1185AA"/>
                </a:solidFill>
                <a:latin typeface="+mn-lt"/>
              </a:rPr>
              <a:t>+</a:t>
            </a:r>
          </a:p>
        </p:txBody>
      </p:sp>
      <p:sp>
        <p:nvSpPr>
          <p:cNvPr id="64" name="TextBox 63">
            <a:extLst>
              <a:ext uri="{FF2B5EF4-FFF2-40B4-BE49-F238E27FC236}">
                <a16:creationId xmlns:a16="http://schemas.microsoft.com/office/drawing/2014/main" id="{8072A54C-55F0-0B33-5553-3ECF81D2D079}"/>
              </a:ext>
            </a:extLst>
          </p:cNvPr>
          <p:cNvSpPr txBox="1"/>
          <p:nvPr/>
        </p:nvSpPr>
        <p:spPr>
          <a:xfrm>
            <a:off x="5704504" y="2510978"/>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1185AA"/>
                </a:solidFill>
                <a:latin typeface="+mn-lt"/>
              </a:rPr>
              <a:t>+</a:t>
            </a:r>
          </a:p>
        </p:txBody>
      </p:sp>
      <p:sp>
        <p:nvSpPr>
          <p:cNvPr id="65" name="TextBox 64">
            <a:extLst>
              <a:ext uri="{FF2B5EF4-FFF2-40B4-BE49-F238E27FC236}">
                <a16:creationId xmlns:a16="http://schemas.microsoft.com/office/drawing/2014/main" id="{4E345C73-8D72-E13A-AC4C-5A4A6797DD41}"/>
              </a:ext>
            </a:extLst>
          </p:cNvPr>
          <p:cNvSpPr txBox="1"/>
          <p:nvPr/>
        </p:nvSpPr>
        <p:spPr>
          <a:xfrm>
            <a:off x="5688444" y="2511784"/>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1185AA"/>
                </a:solidFill>
                <a:latin typeface="+mn-lt"/>
              </a:rPr>
              <a:t>+</a:t>
            </a:r>
          </a:p>
        </p:txBody>
      </p:sp>
      <p:sp>
        <p:nvSpPr>
          <p:cNvPr id="66" name="TextBox 65">
            <a:extLst>
              <a:ext uri="{FF2B5EF4-FFF2-40B4-BE49-F238E27FC236}">
                <a16:creationId xmlns:a16="http://schemas.microsoft.com/office/drawing/2014/main" id="{D9549E6C-66B7-5713-C66F-C6774147E61B}"/>
              </a:ext>
            </a:extLst>
          </p:cNvPr>
          <p:cNvSpPr txBox="1"/>
          <p:nvPr/>
        </p:nvSpPr>
        <p:spPr>
          <a:xfrm>
            <a:off x="5630977" y="2510978"/>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1185AA"/>
                </a:solidFill>
                <a:latin typeface="+mn-lt"/>
              </a:rPr>
              <a:t>+</a:t>
            </a:r>
          </a:p>
        </p:txBody>
      </p:sp>
      <p:sp>
        <p:nvSpPr>
          <p:cNvPr id="67" name="TextBox 66">
            <a:extLst>
              <a:ext uri="{FF2B5EF4-FFF2-40B4-BE49-F238E27FC236}">
                <a16:creationId xmlns:a16="http://schemas.microsoft.com/office/drawing/2014/main" id="{C309AF37-C7D3-CC05-C666-DCBB40F34DE4}"/>
              </a:ext>
            </a:extLst>
          </p:cNvPr>
          <p:cNvSpPr txBox="1"/>
          <p:nvPr/>
        </p:nvSpPr>
        <p:spPr>
          <a:xfrm>
            <a:off x="5575803" y="2510978"/>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1185AA"/>
                </a:solidFill>
                <a:latin typeface="+mn-lt"/>
              </a:rPr>
              <a:t>+</a:t>
            </a:r>
          </a:p>
        </p:txBody>
      </p:sp>
      <p:sp>
        <p:nvSpPr>
          <p:cNvPr id="68" name="TextBox 67">
            <a:extLst>
              <a:ext uri="{FF2B5EF4-FFF2-40B4-BE49-F238E27FC236}">
                <a16:creationId xmlns:a16="http://schemas.microsoft.com/office/drawing/2014/main" id="{58B335DC-6A59-3EA4-4655-955E6E287CC2}"/>
              </a:ext>
            </a:extLst>
          </p:cNvPr>
          <p:cNvSpPr txBox="1"/>
          <p:nvPr/>
        </p:nvSpPr>
        <p:spPr>
          <a:xfrm>
            <a:off x="5534543" y="2418034"/>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1185AA"/>
                </a:solidFill>
                <a:latin typeface="+mn-lt"/>
              </a:rPr>
              <a:t>+</a:t>
            </a:r>
          </a:p>
        </p:txBody>
      </p:sp>
      <p:sp>
        <p:nvSpPr>
          <p:cNvPr id="69" name="TextBox 68">
            <a:extLst>
              <a:ext uri="{FF2B5EF4-FFF2-40B4-BE49-F238E27FC236}">
                <a16:creationId xmlns:a16="http://schemas.microsoft.com/office/drawing/2014/main" id="{C8B0C31A-A9A6-FF4D-7447-5B32A3C0CB14}"/>
              </a:ext>
            </a:extLst>
          </p:cNvPr>
          <p:cNvSpPr txBox="1"/>
          <p:nvPr/>
        </p:nvSpPr>
        <p:spPr>
          <a:xfrm>
            <a:off x="5518227" y="2417423"/>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1185AA"/>
                </a:solidFill>
                <a:latin typeface="+mn-lt"/>
              </a:rPr>
              <a:t>+</a:t>
            </a:r>
          </a:p>
        </p:txBody>
      </p:sp>
      <p:sp>
        <p:nvSpPr>
          <p:cNvPr id="70" name="TextBox 69">
            <a:extLst>
              <a:ext uri="{FF2B5EF4-FFF2-40B4-BE49-F238E27FC236}">
                <a16:creationId xmlns:a16="http://schemas.microsoft.com/office/drawing/2014/main" id="{264B5F6A-142B-4136-D300-DBF39AD9BAC7}"/>
              </a:ext>
            </a:extLst>
          </p:cNvPr>
          <p:cNvSpPr txBox="1"/>
          <p:nvPr/>
        </p:nvSpPr>
        <p:spPr>
          <a:xfrm>
            <a:off x="5492471" y="2417446"/>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1185AA"/>
                </a:solidFill>
                <a:latin typeface="+mn-lt"/>
              </a:rPr>
              <a:t>+</a:t>
            </a:r>
          </a:p>
        </p:txBody>
      </p:sp>
      <p:sp>
        <p:nvSpPr>
          <p:cNvPr id="71" name="TextBox 70">
            <a:extLst>
              <a:ext uri="{FF2B5EF4-FFF2-40B4-BE49-F238E27FC236}">
                <a16:creationId xmlns:a16="http://schemas.microsoft.com/office/drawing/2014/main" id="{CED14B05-A918-6CC8-94BE-CE49849FAD15}"/>
              </a:ext>
            </a:extLst>
          </p:cNvPr>
          <p:cNvSpPr txBox="1"/>
          <p:nvPr/>
        </p:nvSpPr>
        <p:spPr>
          <a:xfrm>
            <a:off x="5441547" y="2344010"/>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1185AA"/>
                </a:solidFill>
                <a:latin typeface="+mn-lt"/>
              </a:rPr>
              <a:t>+</a:t>
            </a:r>
          </a:p>
        </p:txBody>
      </p:sp>
      <p:sp>
        <p:nvSpPr>
          <p:cNvPr id="72" name="TextBox 71">
            <a:extLst>
              <a:ext uri="{FF2B5EF4-FFF2-40B4-BE49-F238E27FC236}">
                <a16:creationId xmlns:a16="http://schemas.microsoft.com/office/drawing/2014/main" id="{3953D7D8-4677-83EB-00E7-CD07E73A8A66}"/>
              </a:ext>
            </a:extLst>
          </p:cNvPr>
          <p:cNvSpPr txBox="1"/>
          <p:nvPr/>
        </p:nvSpPr>
        <p:spPr>
          <a:xfrm>
            <a:off x="5407103" y="2342016"/>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1185AA"/>
                </a:solidFill>
                <a:latin typeface="+mn-lt"/>
              </a:rPr>
              <a:t>+</a:t>
            </a:r>
          </a:p>
        </p:txBody>
      </p:sp>
      <p:sp>
        <p:nvSpPr>
          <p:cNvPr id="73" name="TextBox 72">
            <a:extLst>
              <a:ext uri="{FF2B5EF4-FFF2-40B4-BE49-F238E27FC236}">
                <a16:creationId xmlns:a16="http://schemas.microsoft.com/office/drawing/2014/main" id="{DB25B5C2-DDCE-F936-930C-894D2F9DA7CD}"/>
              </a:ext>
            </a:extLst>
          </p:cNvPr>
          <p:cNvSpPr txBox="1"/>
          <p:nvPr/>
        </p:nvSpPr>
        <p:spPr>
          <a:xfrm>
            <a:off x="5383560" y="2342016"/>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1185AA"/>
                </a:solidFill>
                <a:latin typeface="+mn-lt"/>
              </a:rPr>
              <a:t>+</a:t>
            </a:r>
          </a:p>
        </p:txBody>
      </p:sp>
      <p:sp>
        <p:nvSpPr>
          <p:cNvPr id="74" name="TextBox 73">
            <a:extLst>
              <a:ext uri="{FF2B5EF4-FFF2-40B4-BE49-F238E27FC236}">
                <a16:creationId xmlns:a16="http://schemas.microsoft.com/office/drawing/2014/main" id="{AFAD7CCF-CA8F-7ACD-FBF5-26F8574A6AB6}"/>
              </a:ext>
            </a:extLst>
          </p:cNvPr>
          <p:cNvSpPr txBox="1"/>
          <p:nvPr/>
        </p:nvSpPr>
        <p:spPr>
          <a:xfrm>
            <a:off x="5362525" y="2342562"/>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1185AA"/>
                </a:solidFill>
                <a:latin typeface="+mn-lt"/>
              </a:rPr>
              <a:t>+</a:t>
            </a:r>
          </a:p>
        </p:txBody>
      </p:sp>
      <p:sp>
        <p:nvSpPr>
          <p:cNvPr id="75" name="TextBox 74">
            <a:extLst>
              <a:ext uri="{FF2B5EF4-FFF2-40B4-BE49-F238E27FC236}">
                <a16:creationId xmlns:a16="http://schemas.microsoft.com/office/drawing/2014/main" id="{BC9CA70E-1EAE-172E-E0E9-F4E307B4EF3E}"/>
              </a:ext>
            </a:extLst>
          </p:cNvPr>
          <p:cNvSpPr txBox="1"/>
          <p:nvPr/>
        </p:nvSpPr>
        <p:spPr>
          <a:xfrm>
            <a:off x="5303704" y="2295848"/>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1185AA"/>
                </a:solidFill>
                <a:latin typeface="+mn-lt"/>
              </a:rPr>
              <a:t>+</a:t>
            </a:r>
          </a:p>
        </p:txBody>
      </p:sp>
      <p:sp>
        <p:nvSpPr>
          <p:cNvPr id="76" name="TextBox 75">
            <a:extLst>
              <a:ext uri="{FF2B5EF4-FFF2-40B4-BE49-F238E27FC236}">
                <a16:creationId xmlns:a16="http://schemas.microsoft.com/office/drawing/2014/main" id="{2DEEDCD9-E39F-A637-5079-52FB535C448B}"/>
              </a:ext>
            </a:extLst>
          </p:cNvPr>
          <p:cNvSpPr txBox="1"/>
          <p:nvPr/>
        </p:nvSpPr>
        <p:spPr>
          <a:xfrm>
            <a:off x="5174567" y="2297458"/>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1185AA"/>
                </a:solidFill>
                <a:latin typeface="+mn-lt"/>
              </a:rPr>
              <a:t>+</a:t>
            </a:r>
          </a:p>
        </p:txBody>
      </p:sp>
      <p:sp>
        <p:nvSpPr>
          <p:cNvPr id="77" name="TextBox 76">
            <a:extLst>
              <a:ext uri="{FF2B5EF4-FFF2-40B4-BE49-F238E27FC236}">
                <a16:creationId xmlns:a16="http://schemas.microsoft.com/office/drawing/2014/main" id="{627F757A-0886-9AEF-93A8-F325782BAD02}"/>
              </a:ext>
            </a:extLst>
          </p:cNvPr>
          <p:cNvSpPr txBox="1"/>
          <p:nvPr/>
        </p:nvSpPr>
        <p:spPr>
          <a:xfrm>
            <a:off x="5161012" y="2297436"/>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1185AA"/>
                </a:solidFill>
                <a:latin typeface="+mn-lt"/>
              </a:rPr>
              <a:t>+</a:t>
            </a:r>
          </a:p>
        </p:txBody>
      </p:sp>
      <p:sp>
        <p:nvSpPr>
          <p:cNvPr id="78" name="TextBox 77">
            <a:extLst>
              <a:ext uri="{FF2B5EF4-FFF2-40B4-BE49-F238E27FC236}">
                <a16:creationId xmlns:a16="http://schemas.microsoft.com/office/drawing/2014/main" id="{6D72A88A-9707-3987-DE9D-D14A08623EB0}"/>
              </a:ext>
            </a:extLst>
          </p:cNvPr>
          <p:cNvSpPr txBox="1"/>
          <p:nvPr/>
        </p:nvSpPr>
        <p:spPr>
          <a:xfrm>
            <a:off x="5122804" y="2295848"/>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1185AA"/>
                </a:solidFill>
                <a:latin typeface="+mn-lt"/>
              </a:rPr>
              <a:t>+</a:t>
            </a:r>
          </a:p>
        </p:txBody>
      </p:sp>
      <p:sp>
        <p:nvSpPr>
          <p:cNvPr id="79" name="TextBox 78">
            <a:extLst>
              <a:ext uri="{FF2B5EF4-FFF2-40B4-BE49-F238E27FC236}">
                <a16:creationId xmlns:a16="http://schemas.microsoft.com/office/drawing/2014/main" id="{FD6C4FD0-50C0-F8AA-7DCF-C094D8366996}"/>
              </a:ext>
            </a:extLst>
          </p:cNvPr>
          <p:cNvSpPr txBox="1"/>
          <p:nvPr/>
        </p:nvSpPr>
        <p:spPr>
          <a:xfrm>
            <a:off x="5057960" y="2296854"/>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1185AA"/>
                </a:solidFill>
                <a:latin typeface="+mn-lt"/>
              </a:rPr>
              <a:t>+</a:t>
            </a:r>
          </a:p>
        </p:txBody>
      </p:sp>
      <p:sp>
        <p:nvSpPr>
          <p:cNvPr id="80" name="TextBox 79">
            <a:extLst>
              <a:ext uri="{FF2B5EF4-FFF2-40B4-BE49-F238E27FC236}">
                <a16:creationId xmlns:a16="http://schemas.microsoft.com/office/drawing/2014/main" id="{E9201CBD-9E8B-DC05-B540-A49CFCAC0F19}"/>
              </a:ext>
            </a:extLst>
          </p:cNvPr>
          <p:cNvSpPr txBox="1"/>
          <p:nvPr/>
        </p:nvSpPr>
        <p:spPr>
          <a:xfrm>
            <a:off x="5026029" y="2295848"/>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1185AA"/>
                </a:solidFill>
                <a:latin typeface="+mn-lt"/>
              </a:rPr>
              <a:t>+</a:t>
            </a:r>
          </a:p>
        </p:txBody>
      </p:sp>
      <p:sp>
        <p:nvSpPr>
          <p:cNvPr id="81" name="TextBox 80">
            <a:extLst>
              <a:ext uri="{FF2B5EF4-FFF2-40B4-BE49-F238E27FC236}">
                <a16:creationId xmlns:a16="http://schemas.microsoft.com/office/drawing/2014/main" id="{46786918-9DB5-F074-FCBF-5AD9D0AEA752}"/>
              </a:ext>
            </a:extLst>
          </p:cNvPr>
          <p:cNvSpPr txBox="1"/>
          <p:nvPr/>
        </p:nvSpPr>
        <p:spPr>
          <a:xfrm>
            <a:off x="5013383" y="2295848"/>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1185AA"/>
                </a:solidFill>
                <a:latin typeface="+mn-lt"/>
              </a:rPr>
              <a:t>+</a:t>
            </a:r>
          </a:p>
        </p:txBody>
      </p:sp>
      <p:sp>
        <p:nvSpPr>
          <p:cNvPr id="82" name="TextBox 81">
            <a:extLst>
              <a:ext uri="{FF2B5EF4-FFF2-40B4-BE49-F238E27FC236}">
                <a16:creationId xmlns:a16="http://schemas.microsoft.com/office/drawing/2014/main" id="{FD32495F-A35F-4BC3-F39F-EC1111AFDFB8}"/>
              </a:ext>
            </a:extLst>
          </p:cNvPr>
          <p:cNvSpPr txBox="1"/>
          <p:nvPr/>
        </p:nvSpPr>
        <p:spPr>
          <a:xfrm>
            <a:off x="4997571" y="2295848"/>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1185AA"/>
                </a:solidFill>
                <a:latin typeface="+mn-lt"/>
              </a:rPr>
              <a:t>+</a:t>
            </a:r>
          </a:p>
        </p:txBody>
      </p:sp>
      <p:sp>
        <p:nvSpPr>
          <p:cNvPr id="83" name="TextBox 82">
            <a:extLst>
              <a:ext uri="{FF2B5EF4-FFF2-40B4-BE49-F238E27FC236}">
                <a16:creationId xmlns:a16="http://schemas.microsoft.com/office/drawing/2014/main" id="{D7AEF414-8318-FBE7-544B-47EC21A74236}"/>
              </a:ext>
            </a:extLst>
          </p:cNvPr>
          <p:cNvSpPr txBox="1"/>
          <p:nvPr/>
        </p:nvSpPr>
        <p:spPr>
          <a:xfrm>
            <a:off x="4986231" y="2295848"/>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1185AA"/>
                </a:solidFill>
                <a:latin typeface="+mn-lt"/>
              </a:rPr>
              <a:t>+</a:t>
            </a:r>
          </a:p>
        </p:txBody>
      </p:sp>
      <p:sp>
        <p:nvSpPr>
          <p:cNvPr id="84" name="TextBox 83">
            <a:extLst>
              <a:ext uri="{FF2B5EF4-FFF2-40B4-BE49-F238E27FC236}">
                <a16:creationId xmlns:a16="http://schemas.microsoft.com/office/drawing/2014/main" id="{685C21D6-B95D-E7E4-B289-2C402F2FE5E6}"/>
              </a:ext>
            </a:extLst>
          </p:cNvPr>
          <p:cNvSpPr txBox="1"/>
          <p:nvPr/>
        </p:nvSpPr>
        <p:spPr>
          <a:xfrm>
            <a:off x="4896032" y="2295848"/>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1185AA"/>
                </a:solidFill>
                <a:latin typeface="+mn-lt"/>
              </a:rPr>
              <a:t>+</a:t>
            </a:r>
          </a:p>
        </p:txBody>
      </p:sp>
      <p:sp>
        <p:nvSpPr>
          <p:cNvPr id="85" name="TextBox 84">
            <a:extLst>
              <a:ext uri="{FF2B5EF4-FFF2-40B4-BE49-F238E27FC236}">
                <a16:creationId xmlns:a16="http://schemas.microsoft.com/office/drawing/2014/main" id="{E06E56C9-5E42-E507-07E5-D71FAE878E22}"/>
              </a:ext>
            </a:extLst>
          </p:cNvPr>
          <p:cNvSpPr txBox="1"/>
          <p:nvPr/>
        </p:nvSpPr>
        <p:spPr>
          <a:xfrm>
            <a:off x="4873491" y="2298104"/>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1185AA"/>
                </a:solidFill>
                <a:latin typeface="+mn-lt"/>
              </a:rPr>
              <a:t>+</a:t>
            </a:r>
          </a:p>
        </p:txBody>
      </p:sp>
      <p:sp>
        <p:nvSpPr>
          <p:cNvPr id="86" name="TextBox 85">
            <a:extLst>
              <a:ext uri="{FF2B5EF4-FFF2-40B4-BE49-F238E27FC236}">
                <a16:creationId xmlns:a16="http://schemas.microsoft.com/office/drawing/2014/main" id="{953F6DB3-091D-1257-CE5A-91F81C8E0374}"/>
              </a:ext>
            </a:extLst>
          </p:cNvPr>
          <p:cNvSpPr txBox="1"/>
          <p:nvPr/>
        </p:nvSpPr>
        <p:spPr>
          <a:xfrm>
            <a:off x="4779715" y="2298971"/>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1185AA"/>
                </a:solidFill>
                <a:latin typeface="+mn-lt"/>
              </a:rPr>
              <a:t>+</a:t>
            </a:r>
          </a:p>
        </p:txBody>
      </p:sp>
      <p:sp>
        <p:nvSpPr>
          <p:cNvPr id="87" name="TextBox 86">
            <a:extLst>
              <a:ext uri="{FF2B5EF4-FFF2-40B4-BE49-F238E27FC236}">
                <a16:creationId xmlns:a16="http://schemas.microsoft.com/office/drawing/2014/main" id="{70B020B3-7091-6649-353B-3C0DD565FC06}"/>
              </a:ext>
            </a:extLst>
          </p:cNvPr>
          <p:cNvSpPr txBox="1"/>
          <p:nvPr/>
        </p:nvSpPr>
        <p:spPr>
          <a:xfrm>
            <a:off x="4815193" y="2295848"/>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1185AA"/>
                </a:solidFill>
                <a:latin typeface="+mn-lt"/>
              </a:rPr>
              <a:t>+</a:t>
            </a:r>
          </a:p>
        </p:txBody>
      </p:sp>
      <p:sp>
        <p:nvSpPr>
          <p:cNvPr id="88" name="TextBox 87">
            <a:extLst>
              <a:ext uri="{FF2B5EF4-FFF2-40B4-BE49-F238E27FC236}">
                <a16:creationId xmlns:a16="http://schemas.microsoft.com/office/drawing/2014/main" id="{C0815393-DBF4-2505-87BF-327D61C81BC2}"/>
              </a:ext>
            </a:extLst>
          </p:cNvPr>
          <p:cNvSpPr txBox="1"/>
          <p:nvPr/>
        </p:nvSpPr>
        <p:spPr>
          <a:xfrm>
            <a:off x="4828391" y="2295848"/>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1185AA"/>
                </a:solidFill>
                <a:latin typeface="+mn-lt"/>
              </a:rPr>
              <a:t>+</a:t>
            </a:r>
          </a:p>
        </p:txBody>
      </p:sp>
      <p:sp>
        <p:nvSpPr>
          <p:cNvPr id="89" name="TextBox 88">
            <a:extLst>
              <a:ext uri="{FF2B5EF4-FFF2-40B4-BE49-F238E27FC236}">
                <a16:creationId xmlns:a16="http://schemas.microsoft.com/office/drawing/2014/main" id="{5A65255B-957B-3498-5C57-EECABDF13192}"/>
              </a:ext>
            </a:extLst>
          </p:cNvPr>
          <p:cNvSpPr txBox="1"/>
          <p:nvPr/>
        </p:nvSpPr>
        <p:spPr>
          <a:xfrm>
            <a:off x="4847905" y="2295848"/>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1185AA"/>
                </a:solidFill>
                <a:latin typeface="+mn-lt"/>
              </a:rPr>
              <a:t>+</a:t>
            </a:r>
          </a:p>
        </p:txBody>
      </p:sp>
      <p:sp>
        <p:nvSpPr>
          <p:cNvPr id="90" name="TextBox 89">
            <a:extLst>
              <a:ext uri="{FF2B5EF4-FFF2-40B4-BE49-F238E27FC236}">
                <a16:creationId xmlns:a16="http://schemas.microsoft.com/office/drawing/2014/main" id="{4A4CB0EE-3CFD-7D7B-3285-C6AE361BA2FA}"/>
              </a:ext>
            </a:extLst>
          </p:cNvPr>
          <p:cNvSpPr txBox="1"/>
          <p:nvPr/>
        </p:nvSpPr>
        <p:spPr>
          <a:xfrm>
            <a:off x="4857571" y="2295848"/>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1185AA"/>
                </a:solidFill>
                <a:latin typeface="+mn-lt"/>
              </a:rPr>
              <a:t>+</a:t>
            </a:r>
          </a:p>
        </p:txBody>
      </p:sp>
      <p:sp>
        <p:nvSpPr>
          <p:cNvPr id="91" name="TextBox 90">
            <a:extLst>
              <a:ext uri="{FF2B5EF4-FFF2-40B4-BE49-F238E27FC236}">
                <a16:creationId xmlns:a16="http://schemas.microsoft.com/office/drawing/2014/main" id="{19DFB8F6-8444-AE7F-766E-AA4E528697F5}"/>
              </a:ext>
            </a:extLst>
          </p:cNvPr>
          <p:cNvSpPr txBox="1"/>
          <p:nvPr/>
        </p:nvSpPr>
        <p:spPr>
          <a:xfrm>
            <a:off x="4867220" y="2295848"/>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1185AA"/>
                </a:solidFill>
                <a:latin typeface="+mn-lt"/>
              </a:rPr>
              <a:t>+</a:t>
            </a:r>
          </a:p>
        </p:txBody>
      </p:sp>
      <p:sp>
        <p:nvSpPr>
          <p:cNvPr id="92" name="TextBox 91">
            <a:extLst>
              <a:ext uri="{FF2B5EF4-FFF2-40B4-BE49-F238E27FC236}">
                <a16:creationId xmlns:a16="http://schemas.microsoft.com/office/drawing/2014/main" id="{95C27A9A-4314-4E2D-88C9-0D1A28BC13FA}"/>
              </a:ext>
            </a:extLst>
          </p:cNvPr>
          <p:cNvSpPr txBox="1"/>
          <p:nvPr/>
        </p:nvSpPr>
        <p:spPr>
          <a:xfrm>
            <a:off x="4754055" y="2300804"/>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1185AA"/>
                </a:solidFill>
                <a:latin typeface="+mn-lt"/>
              </a:rPr>
              <a:t>+</a:t>
            </a:r>
          </a:p>
        </p:txBody>
      </p:sp>
      <p:sp>
        <p:nvSpPr>
          <p:cNvPr id="93" name="TextBox 92">
            <a:extLst>
              <a:ext uri="{FF2B5EF4-FFF2-40B4-BE49-F238E27FC236}">
                <a16:creationId xmlns:a16="http://schemas.microsoft.com/office/drawing/2014/main" id="{FB8820F1-FDC4-F158-3995-46A5AFCB5A59}"/>
              </a:ext>
            </a:extLst>
          </p:cNvPr>
          <p:cNvSpPr txBox="1"/>
          <p:nvPr/>
        </p:nvSpPr>
        <p:spPr>
          <a:xfrm>
            <a:off x="4740499" y="2300803"/>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1185AA"/>
                </a:solidFill>
                <a:latin typeface="+mn-lt"/>
              </a:rPr>
              <a:t>+</a:t>
            </a:r>
          </a:p>
        </p:txBody>
      </p:sp>
      <p:sp>
        <p:nvSpPr>
          <p:cNvPr id="94" name="TextBox 93">
            <a:extLst>
              <a:ext uri="{FF2B5EF4-FFF2-40B4-BE49-F238E27FC236}">
                <a16:creationId xmlns:a16="http://schemas.microsoft.com/office/drawing/2014/main" id="{EC4793AB-EDA6-5567-E666-0D88C7CE779A}"/>
              </a:ext>
            </a:extLst>
          </p:cNvPr>
          <p:cNvSpPr txBox="1"/>
          <p:nvPr/>
        </p:nvSpPr>
        <p:spPr>
          <a:xfrm>
            <a:off x="4725001" y="2300802"/>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1185AA"/>
                </a:solidFill>
                <a:latin typeface="+mn-lt"/>
              </a:rPr>
              <a:t>+</a:t>
            </a:r>
          </a:p>
        </p:txBody>
      </p:sp>
      <p:sp>
        <p:nvSpPr>
          <p:cNvPr id="95" name="TextBox 94">
            <a:extLst>
              <a:ext uri="{FF2B5EF4-FFF2-40B4-BE49-F238E27FC236}">
                <a16:creationId xmlns:a16="http://schemas.microsoft.com/office/drawing/2014/main" id="{ADE07CA8-4A30-4707-835B-B02BC92C2218}"/>
              </a:ext>
            </a:extLst>
          </p:cNvPr>
          <p:cNvSpPr txBox="1"/>
          <p:nvPr/>
        </p:nvSpPr>
        <p:spPr>
          <a:xfrm>
            <a:off x="4708459" y="2295848"/>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1185AA"/>
                </a:solidFill>
                <a:latin typeface="+mn-lt"/>
              </a:rPr>
              <a:t>+</a:t>
            </a:r>
          </a:p>
        </p:txBody>
      </p:sp>
      <p:sp>
        <p:nvSpPr>
          <p:cNvPr id="96" name="TextBox 95">
            <a:extLst>
              <a:ext uri="{FF2B5EF4-FFF2-40B4-BE49-F238E27FC236}">
                <a16:creationId xmlns:a16="http://schemas.microsoft.com/office/drawing/2014/main" id="{C188692B-9850-1708-BD1D-7425133D8CC9}"/>
              </a:ext>
            </a:extLst>
          </p:cNvPr>
          <p:cNvSpPr txBox="1"/>
          <p:nvPr/>
        </p:nvSpPr>
        <p:spPr>
          <a:xfrm>
            <a:off x="4691587" y="2295848"/>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1185AA"/>
                </a:solidFill>
                <a:latin typeface="+mn-lt"/>
              </a:rPr>
              <a:t>+</a:t>
            </a:r>
          </a:p>
        </p:txBody>
      </p:sp>
      <p:sp>
        <p:nvSpPr>
          <p:cNvPr id="97" name="TextBox 96">
            <a:extLst>
              <a:ext uri="{FF2B5EF4-FFF2-40B4-BE49-F238E27FC236}">
                <a16:creationId xmlns:a16="http://schemas.microsoft.com/office/drawing/2014/main" id="{257F6AD9-4782-4C8A-0D28-1126198A9235}"/>
              </a:ext>
            </a:extLst>
          </p:cNvPr>
          <p:cNvSpPr txBox="1"/>
          <p:nvPr/>
        </p:nvSpPr>
        <p:spPr>
          <a:xfrm>
            <a:off x="4701343" y="2295848"/>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1185AA"/>
                </a:solidFill>
                <a:latin typeface="+mn-lt"/>
              </a:rPr>
              <a:t>+</a:t>
            </a:r>
          </a:p>
        </p:txBody>
      </p:sp>
      <p:sp>
        <p:nvSpPr>
          <p:cNvPr id="98" name="TextBox 97">
            <a:extLst>
              <a:ext uri="{FF2B5EF4-FFF2-40B4-BE49-F238E27FC236}">
                <a16:creationId xmlns:a16="http://schemas.microsoft.com/office/drawing/2014/main" id="{3B9913D9-DB38-0B7C-EDC4-59858D0DF8FD}"/>
              </a:ext>
            </a:extLst>
          </p:cNvPr>
          <p:cNvSpPr txBox="1"/>
          <p:nvPr/>
        </p:nvSpPr>
        <p:spPr>
          <a:xfrm>
            <a:off x="4673387" y="2256824"/>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1185AA"/>
                </a:solidFill>
                <a:latin typeface="+mn-lt"/>
              </a:rPr>
              <a:t>+</a:t>
            </a:r>
          </a:p>
        </p:txBody>
      </p:sp>
      <p:sp>
        <p:nvSpPr>
          <p:cNvPr id="99" name="TextBox 98">
            <a:extLst>
              <a:ext uri="{FF2B5EF4-FFF2-40B4-BE49-F238E27FC236}">
                <a16:creationId xmlns:a16="http://schemas.microsoft.com/office/drawing/2014/main" id="{6A044F0F-B982-E37B-6B75-8B9DA17ED8AC}"/>
              </a:ext>
            </a:extLst>
          </p:cNvPr>
          <p:cNvSpPr txBox="1"/>
          <p:nvPr/>
        </p:nvSpPr>
        <p:spPr>
          <a:xfrm>
            <a:off x="4662699" y="2258658"/>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1185AA"/>
                </a:solidFill>
                <a:latin typeface="+mn-lt"/>
              </a:rPr>
              <a:t>+</a:t>
            </a:r>
          </a:p>
        </p:txBody>
      </p:sp>
      <p:sp>
        <p:nvSpPr>
          <p:cNvPr id="100" name="TextBox 99">
            <a:extLst>
              <a:ext uri="{FF2B5EF4-FFF2-40B4-BE49-F238E27FC236}">
                <a16:creationId xmlns:a16="http://schemas.microsoft.com/office/drawing/2014/main" id="{2E9DD691-0213-6D8F-B0D8-5743650FDEB7}"/>
              </a:ext>
            </a:extLst>
          </p:cNvPr>
          <p:cNvSpPr txBox="1"/>
          <p:nvPr/>
        </p:nvSpPr>
        <p:spPr>
          <a:xfrm>
            <a:off x="4635556" y="2256824"/>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1185AA"/>
                </a:solidFill>
                <a:latin typeface="+mn-lt"/>
              </a:rPr>
              <a:t>+</a:t>
            </a:r>
          </a:p>
        </p:txBody>
      </p:sp>
      <p:sp>
        <p:nvSpPr>
          <p:cNvPr id="101" name="TextBox 100">
            <a:extLst>
              <a:ext uri="{FF2B5EF4-FFF2-40B4-BE49-F238E27FC236}">
                <a16:creationId xmlns:a16="http://schemas.microsoft.com/office/drawing/2014/main" id="{F541799B-B4DF-EF55-34DD-E00ACDD16E23}"/>
              </a:ext>
            </a:extLst>
          </p:cNvPr>
          <p:cNvSpPr txBox="1"/>
          <p:nvPr/>
        </p:nvSpPr>
        <p:spPr>
          <a:xfrm>
            <a:off x="4614659" y="2256823"/>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1185AA"/>
                </a:solidFill>
                <a:latin typeface="+mn-lt"/>
              </a:rPr>
              <a:t>+</a:t>
            </a:r>
          </a:p>
        </p:txBody>
      </p:sp>
      <p:sp>
        <p:nvSpPr>
          <p:cNvPr id="102" name="TextBox 101">
            <a:extLst>
              <a:ext uri="{FF2B5EF4-FFF2-40B4-BE49-F238E27FC236}">
                <a16:creationId xmlns:a16="http://schemas.microsoft.com/office/drawing/2014/main" id="{474AD751-3514-9A72-E968-64D6BA758933}"/>
              </a:ext>
            </a:extLst>
          </p:cNvPr>
          <p:cNvSpPr txBox="1"/>
          <p:nvPr/>
        </p:nvSpPr>
        <p:spPr>
          <a:xfrm>
            <a:off x="4604899" y="2256822"/>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1185AA"/>
                </a:solidFill>
                <a:latin typeface="+mn-lt"/>
              </a:rPr>
              <a:t>+</a:t>
            </a:r>
          </a:p>
        </p:txBody>
      </p:sp>
      <p:sp>
        <p:nvSpPr>
          <p:cNvPr id="103" name="TextBox 102">
            <a:extLst>
              <a:ext uri="{FF2B5EF4-FFF2-40B4-BE49-F238E27FC236}">
                <a16:creationId xmlns:a16="http://schemas.microsoft.com/office/drawing/2014/main" id="{04DA80A5-30D1-161E-3C47-0BA7ED015944}"/>
              </a:ext>
            </a:extLst>
          </p:cNvPr>
          <p:cNvSpPr txBox="1"/>
          <p:nvPr/>
        </p:nvSpPr>
        <p:spPr>
          <a:xfrm>
            <a:off x="4569063" y="2256820"/>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1185AA"/>
                </a:solidFill>
                <a:latin typeface="+mn-lt"/>
              </a:rPr>
              <a:t>+</a:t>
            </a:r>
          </a:p>
        </p:txBody>
      </p:sp>
      <p:sp>
        <p:nvSpPr>
          <p:cNvPr id="104" name="TextBox 103">
            <a:extLst>
              <a:ext uri="{FF2B5EF4-FFF2-40B4-BE49-F238E27FC236}">
                <a16:creationId xmlns:a16="http://schemas.microsoft.com/office/drawing/2014/main" id="{B632C890-3524-9066-D9C3-5AEFF1438106}"/>
              </a:ext>
            </a:extLst>
          </p:cNvPr>
          <p:cNvSpPr txBox="1"/>
          <p:nvPr/>
        </p:nvSpPr>
        <p:spPr>
          <a:xfrm>
            <a:off x="4555867" y="2256820"/>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1185AA"/>
                </a:solidFill>
                <a:latin typeface="+mn-lt"/>
              </a:rPr>
              <a:t>+</a:t>
            </a:r>
          </a:p>
        </p:txBody>
      </p:sp>
      <p:sp>
        <p:nvSpPr>
          <p:cNvPr id="105" name="TextBox 104">
            <a:extLst>
              <a:ext uri="{FF2B5EF4-FFF2-40B4-BE49-F238E27FC236}">
                <a16:creationId xmlns:a16="http://schemas.microsoft.com/office/drawing/2014/main" id="{AF5BB5CE-9119-7103-6A5B-A1664E5AD9C0}"/>
              </a:ext>
            </a:extLst>
          </p:cNvPr>
          <p:cNvSpPr txBox="1"/>
          <p:nvPr/>
        </p:nvSpPr>
        <p:spPr>
          <a:xfrm>
            <a:off x="4544469" y="2256819"/>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1185AA"/>
                </a:solidFill>
                <a:latin typeface="+mn-lt"/>
              </a:rPr>
              <a:t>+</a:t>
            </a:r>
          </a:p>
        </p:txBody>
      </p:sp>
      <p:sp>
        <p:nvSpPr>
          <p:cNvPr id="106" name="TextBox 105">
            <a:extLst>
              <a:ext uri="{FF2B5EF4-FFF2-40B4-BE49-F238E27FC236}">
                <a16:creationId xmlns:a16="http://schemas.microsoft.com/office/drawing/2014/main" id="{B93250E7-F349-DB65-C8D5-3758B0E8D8E5}"/>
              </a:ext>
            </a:extLst>
          </p:cNvPr>
          <p:cNvSpPr txBox="1"/>
          <p:nvPr/>
        </p:nvSpPr>
        <p:spPr>
          <a:xfrm>
            <a:off x="4520387" y="2256818"/>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1185AA"/>
                </a:solidFill>
                <a:latin typeface="+mn-lt"/>
              </a:rPr>
              <a:t>+</a:t>
            </a:r>
          </a:p>
        </p:txBody>
      </p:sp>
      <p:sp>
        <p:nvSpPr>
          <p:cNvPr id="107" name="TextBox 106">
            <a:extLst>
              <a:ext uri="{FF2B5EF4-FFF2-40B4-BE49-F238E27FC236}">
                <a16:creationId xmlns:a16="http://schemas.microsoft.com/office/drawing/2014/main" id="{FBAC171B-09E7-0E5C-B4EA-D50A62B51A27}"/>
              </a:ext>
            </a:extLst>
          </p:cNvPr>
          <p:cNvSpPr txBox="1"/>
          <p:nvPr/>
        </p:nvSpPr>
        <p:spPr>
          <a:xfrm>
            <a:off x="4532657" y="2257192"/>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1185AA"/>
                </a:solidFill>
                <a:latin typeface="+mn-lt"/>
              </a:rPr>
              <a:t>+</a:t>
            </a:r>
          </a:p>
        </p:txBody>
      </p:sp>
      <p:sp>
        <p:nvSpPr>
          <p:cNvPr id="108" name="TextBox 107">
            <a:extLst>
              <a:ext uri="{FF2B5EF4-FFF2-40B4-BE49-F238E27FC236}">
                <a16:creationId xmlns:a16="http://schemas.microsoft.com/office/drawing/2014/main" id="{550C0818-BE42-653A-FB74-30970DB41216}"/>
              </a:ext>
            </a:extLst>
          </p:cNvPr>
          <p:cNvSpPr txBox="1"/>
          <p:nvPr/>
        </p:nvSpPr>
        <p:spPr>
          <a:xfrm>
            <a:off x="4496315" y="2229726"/>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1185AA"/>
                </a:solidFill>
                <a:latin typeface="+mn-lt"/>
              </a:rPr>
              <a:t>+</a:t>
            </a:r>
          </a:p>
        </p:txBody>
      </p:sp>
      <p:sp>
        <p:nvSpPr>
          <p:cNvPr id="109" name="TextBox 108">
            <a:extLst>
              <a:ext uri="{FF2B5EF4-FFF2-40B4-BE49-F238E27FC236}">
                <a16:creationId xmlns:a16="http://schemas.microsoft.com/office/drawing/2014/main" id="{92F187A4-B387-D300-7F6A-9F2F2527862E}"/>
              </a:ext>
            </a:extLst>
          </p:cNvPr>
          <p:cNvSpPr txBox="1"/>
          <p:nvPr/>
        </p:nvSpPr>
        <p:spPr>
          <a:xfrm>
            <a:off x="4470171" y="2225768"/>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1185AA"/>
                </a:solidFill>
                <a:latin typeface="+mn-lt"/>
              </a:rPr>
              <a:t>+</a:t>
            </a:r>
          </a:p>
        </p:txBody>
      </p:sp>
      <p:sp>
        <p:nvSpPr>
          <p:cNvPr id="110" name="TextBox 109">
            <a:extLst>
              <a:ext uri="{FF2B5EF4-FFF2-40B4-BE49-F238E27FC236}">
                <a16:creationId xmlns:a16="http://schemas.microsoft.com/office/drawing/2014/main" id="{A14774E8-CA9F-F810-D19A-6F38901B9255}"/>
              </a:ext>
            </a:extLst>
          </p:cNvPr>
          <p:cNvSpPr txBox="1"/>
          <p:nvPr/>
        </p:nvSpPr>
        <p:spPr>
          <a:xfrm>
            <a:off x="4432735" y="2224008"/>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1185AA"/>
                </a:solidFill>
                <a:latin typeface="+mn-lt"/>
              </a:rPr>
              <a:t>+</a:t>
            </a:r>
          </a:p>
        </p:txBody>
      </p:sp>
      <p:sp>
        <p:nvSpPr>
          <p:cNvPr id="111" name="TextBox 110">
            <a:extLst>
              <a:ext uri="{FF2B5EF4-FFF2-40B4-BE49-F238E27FC236}">
                <a16:creationId xmlns:a16="http://schemas.microsoft.com/office/drawing/2014/main" id="{051D4C0D-C094-2DB1-90DB-AAA182B0521C}"/>
              </a:ext>
            </a:extLst>
          </p:cNvPr>
          <p:cNvSpPr txBox="1"/>
          <p:nvPr/>
        </p:nvSpPr>
        <p:spPr>
          <a:xfrm>
            <a:off x="4405860" y="2225188"/>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1185AA"/>
                </a:solidFill>
                <a:latin typeface="+mn-lt"/>
              </a:rPr>
              <a:t>+</a:t>
            </a:r>
          </a:p>
        </p:txBody>
      </p:sp>
      <p:sp>
        <p:nvSpPr>
          <p:cNvPr id="112" name="TextBox 111">
            <a:extLst>
              <a:ext uri="{FF2B5EF4-FFF2-40B4-BE49-F238E27FC236}">
                <a16:creationId xmlns:a16="http://schemas.microsoft.com/office/drawing/2014/main" id="{700C4B07-D526-0958-916E-208C60DD6C89}"/>
              </a:ext>
            </a:extLst>
          </p:cNvPr>
          <p:cNvSpPr txBox="1"/>
          <p:nvPr/>
        </p:nvSpPr>
        <p:spPr>
          <a:xfrm>
            <a:off x="4389564" y="2225276"/>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1185AA"/>
                </a:solidFill>
                <a:latin typeface="+mn-lt"/>
              </a:rPr>
              <a:t>+</a:t>
            </a:r>
          </a:p>
        </p:txBody>
      </p:sp>
      <p:sp>
        <p:nvSpPr>
          <p:cNvPr id="113" name="TextBox 112">
            <a:extLst>
              <a:ext uri="{FF2B5EF4-FFF2-40B4-BE49-F238E27FC236}">
                <a16:creationId xmlns:a16="http://schemas.microsoft.com/office/drawing/2014/main" id="{DDB59480-48B3-83ED-2EEF-A6394FD555E7}"/>
              </a:ext>
            </a:extLst>
          </p:cNvPr>
          <p:cNvSpPr txBox="1"/>
          <p:nvPr/>
        </p:nvSpPr>
        <p:spPr>
          <a:xfrm>
            <a:off x="4363204" y="2227616"/>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1185AA"/>
                </a:solidFill>
                <a:latin typeface="+mn-lt"/>
              </a:rPr>
              <a:t>+</a:t>
            </a:r>
          </a:p>
        </p:txBody>
      </p:sp>
      <p:sp>
        <p:nvSpPr>
          <p:cNvPr id="114" name="TextBox 113">
            <a:extLst>
              <a:ext uri="{FF2B5EF4-FFF2-40B4-BE49-F238E27FC236}">
                <a16:creationId xmlns:a16="http://schemas.microsoft.com/office/drawing/2014/main" id="{A36F989A-1459-84F1-526E-D47140AD7D25}"/>
              </a:ext>
            </a:extLst>
          </p:cNvPr>
          <p:cNvSpPr txBox="1"/>
          <p:nvPr/>
        </p:nvSpPr>
        <p:spPr>
          <a:xfrm>
            <a:off x="4309487" y="2201635"/>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1185AA"/>
                </a:solidFill>
                <a:latin typeface="+mn-lt"/>
              </a:rPr>
              <a:t>+</a:t>
            </a:r>
          </a:p>
        </p:txBody>
      </p:sp>
      <p:sp>
        <p:nvSpPr>
          <p:cNvPr id="115" name="TextBox 114">
            <a:extLst>
              <a:ext uri="{FF2B5EF4-FFF2-40B4-BE49-F238E27FC236}">
                <a16:creationId xmlns:a16="http://schemas.microsoft.com/office/drawing/2014/main" id="{02B1C923-B2DD-0167-EDF1-0CB4B8A00266}"/>
              </a:ext>
            </a:extLst>
          </p:cNvPr>
          <p:cNvSpPr txBox="1"/>
          <p:nvPr/>
        </p:nvSpPr>
        <p:spPr>
          <a:xfrm>
            <a:off x="4251720" y="2203500"/>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1185AA"/>
                </a:solidFill>
                <a:latin typeface="+mn-lt"/>
              </a:rPr>
              <a:t>+</a:t>
            </a:r>
          </a:p>
        </p:txBody>
      </p:sp>
      <p:sp>
        <p:nvSpPr>
          <p:cNvPr id="116" name="TextBox 115">
            <a:extLst>
              <a:ext uri="{FF2B5EF4-FFF2-40B4-BE49-F238E27FC236}">
                <a16:creationId xmlns:a16="http://schemas.microsoft.com/office/drawing/2014/main" id="{6B573ACB-0B8B-5191-2470-66F3D4D8363C}"/>
              </a:ext>
            </a:extLst>
          </p:cNvPr>
          <p:cNvSpPr txBox="1"/>
          <p:nvPr/>
        </p:nvSpPr>
        <p:spPr>
          <a:xfrm>
            <a:off x="4209325" y="2201634"/>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1185AA"/>
                </a:solidFill>
                <a:latin typeface="+mn-lt"/>
              </a:rPr>
              <a:t>+</a:t>
            </a:r>
          </a:p>
        </p:txBody>
      </p:sp>
      <p:sp>
        <p:nvSpPr>
          <p:cNvPr id="117" name="TextBox 116">
            <a:extLst>
              <a:ext uri="{FF2B5EF4-FFF2-40B4-BE49-F238E27FC236}">
                <a16:creationId xmlns:a16="http://schemas.microsoft.com/office/drawing/2014/main" id="{A6901E5B-6E94-4915-A312-5961E936D23A}"/>
              </a:ext>
            </a:extLst>
          </p:cNvPr>
          <p:cNvSpPr txBox="1"/>
          <p:nvPr/>
        </p:nvSpPr>
        <p:spPr>
          <a:xfrm>
            <a:off x="4073279" y="2162048"/>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1185AA"/>
                </a:solidFill>
                <a:latin typeface="+mn-lt"/>
              </a:rPr>
              <a:t>+</a:t>
            </a:r>
          </a:p>
        </p:txBody>
      </p:sp>
      <p:sp>
        <p:nvSpPr>
          <p:cNvPr id="118" name="TextBox 117">
            <a:extLst>
              <a:ext uri="{FF2B5EF4-FFF2-40B4-BE49-F238E27FC236}">
                <a16:creationId xmlns:a16="http://schemas.microsoft.com/office/drawing/2014/main" id="{2507788A-6B5F-70E9-05D0-56B9A4A2177A}"/>
              </a:ext>
            </a:extLst>
          </p:cNvPr>
          <p:cNvSpPr txBox="1"/>
          <p:nvPr/>
        </p:nvSpPr>
        <p:spPr>
          <a:xfrm>
            <a:off x="4059931" y="2157855"/>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1185AA"/>
                </a:solidFill>
                <a:latin typeface="+mn-lt"/>
              </a:rPr>
              <a:t>+</a:t>
            </a:r>
          </a:p>
        </p:txBody>
      </p:sp>
      <p:sp>
        <p:nvSpPr>
          <p:cNvPr id="119" name="TextBox 118">
            <a:extLst>
              <a:ext uri="{FF2B5EF4-FFF2-40B4-BE49-F238E27FC236}">
                <a16:creationId xmlns:a16="http://schemas.microsoft.com/office/drawing/2014/main" id="{621DB62F-F1B6-EDBD-17CD-E3CE4F0B4DEE}"/>
              </a:ext>
            </a:extLst>
          </p:cNvPr>
          <p:cNvSpPr txBox="1"/>
          <p:nvPr/>
        </p:nvSpPr>
        <p:spPr>
          <a:xfrm>
            <a:off x="3984727" y="2155467"/>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1185AA"/>
                </a:solidFill>
                <a:latin typeface="+mn-lt"/>
              </a:rPr>
              <a:t>+</a:t>
            </a:r>
          </a:p>
        </p:txBody>
      </p:sp>
      <p:sp>
        <p:nvSpPr>
          <p:cNvPr id="120" name="TextBox 119">
            <a:extLst>
              <a:ext uri="{FF2B5EF4-FFF2-40B4-BE49-F238E27FC236}">
                <a16:creationId xmlns:a16="http://schemas.microsoft.com/office/drawing/2014/main" id="{B7DD859D-C09A-E622-8BB3-65628CFDC654}"/>
              </a:ext>
            </a:extLst>
          </p:cNvPr>
          <p:cNvSpPr txBox="1"/>
          <p:nvPr/>
        </p:nvSpPr>
        <p:spPr>
          <a:xfrm>
            <a:off x="3920311" y="2143316"/>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1185AA"/>
                </a:solidFill>
                <a:latin typeface="+mn-lt"/>
              </a:rPr>
              <a:t>+</a:t>
            </a:r>
          </a:p>
        </p:txBody>
      </p:sp>
      <p:sp>
        <p:nvSpPr>
          <p:cNvPr id="121" name="TextBox 120">
            <a:extLst>
              <a:ext uri="{FF2B5EF4-FFF2-40B4-BE49-F238E27FC236}">
                <a16:creationId xmlns:a16="http://schemas.microsoft.com/office/drawing/2014/main" id="{88275695-812E-2810-22C1-4F308E78E5AE}"/>
              </a:ext>
            </a:extLst>
          </p:cNvPr>
          <p:cNvSpPr txBox="1"/>
          <p:nvPr/>
        </p:nvSpPr>
        <p:spPr>
          <a:xfrm>
            <a:off x="3875132" y="2094360"/>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1185AA"/>
                </a:solidFill>
                <a:latin typeface="+mn-lt"/>
              </a:rPr>
              <a:t>+</a:t>
            </a:r>
          </a:p>
        </p:txBody>
      </p:sp>
      <p:sp>
        <p:nvSpPr>
          <p:cNvPr id="122" name="TextBox 121">
            <a:extLst>
              <a:ext uri="{FF2B5EF4-FFF2-40B4-BE49-F238E27FC236}">
                <a16:creationId xmlns:a16="http://schemas.microsoft.com/office/drawing/2014/main" id="{650785BD-43C6-69C4-9A19-9A5F3E2C8185}"/>
              </a:ext>
            </a:extLst>
          </p:cNvPr>
          <p:cNvSpPr txBox="1"/>
          <p:nvPr/>
        </p:nvSpPr>
        <p:spPr>
          <a:xfrm>
            <a:off x="3863473" y="2094360"/>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1185AA"/>
                </a:solidFill>
                <a:latin typeface="+mn-lt"/>
              </a:rPr>
              <a:t>+</a:t>
            </a:r>
          </a:p>
        </p:txBody>
      </p:sp>
      <p:sp>
        <p:nvSpPr>
          <p:cNvPr id="123" name="TextBox 122">
            <a:extLst>
              <a:ext uri="{FF2B5EF4-FFF2-40B4-BE49-F238E27FC236}">
                <a16:creationId xmlns:a16="http://schemas.microsoft.com/office/drawing/2014/main" id="{2F4FAEAD-FEB8-4732-EA93-263EC557C6D2}"/>
              </a:ext>
            </a:extLst>
          </p:cNvPr>
          <p:cNvSpPr txBox="1"/>
          <p:nvPr/>
        </p:nvSpPr>
        <p:spPr>
          <a:xfrm>
            <a:off x="3743697" y="2085764"/>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1185AA"/>
                </a:solidFill>
                <a:latin typeface="+mn-lt"/>
              </a:rPr>
              <a:t>+</a:t>
            </a:r>
          </a:p>
        </p:txBody>
      </p:sp>
      <p:sp>
        <p:nvSpPr>
          <p:cNvPr id="124" name="TextBox 123">
            <a:extLst>
              <a:ext uri="{FF2B5EF4-FFF2-40B4-BE49-F238E27FC236}">
                <a16:creationId xmlns:a16="http://schemas.microsoft.com/office/drawing/2014/main" id="{52548342-A72D-1B3F-71E2-7EFA8E74C2E1}"/>
              </a:ext>
            </a:extLst>
          </p:cNvPr>
          <p:cNvSpPr txBox="1"/>
          <p:nvPr/>
        </p:nvSpPr>
        <p:spPr>
          <a:xfrm>
            <a:off x="3710507" y="2052084"/>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1185AA"/>
                </a:solidFill>
                <a:latin typeface="+mn-lt"/>
              </a:rPr>
              <a:t>+</a:t>
            </a:r>
          </a:p>
        </p:txBody>
      </p:sp>
      <p:sp>
        <p:nvSpPr>
          <p:cNvPr id="125" name="TextBox 124">
            <a:extLst>
              <a:ext uri="{FF2B5EF4-FFF2-40B4-BE49-F238E27FC236}">
                <a16:creationId xmlns:a16="http://schemas.microsoft.com/office/drawing/2014/main" id="{CB61F262-CE8E-2FFD-BF3D-63B9369778BF}"/>
              </a:ext>
            </a:extLst>
          </p:cNvPr>
          <p:cNvSpPr txBox="1"/>
          <p:nvPr/>
        </p:nvSpPr>
        <p:spPr>
          <a:xfrm>
            <a:off x="3688076" y="2052084"/>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1185AA"/>
                </a:solidFill>
                <a:latin typeface="+mn-lt"/>
              </a:rPr>
              <a:t>+</a:t>
            </a:r>
          </a:p>
        </p:txBody>
      </p:sp>
      <p:sp>
        <p:nvSpPr>
          <p:cNvPr id="126" name="TextBox 125">
            <a:extLst>
              <a:ext uri="{FF2B5EF4-FFF2-40B4-BE49-F238E27FC236}">
                <a16:creationId xmlns:a16="http://schemas.microsoft.com/office/drawing/2014/main" id="{A4000B6D-4BEC-AFF6-EBAB-5ED44628FD7E}"/>
              </a:ext>
            </a:extLst>
          </p:cNvPr>
          <p:cNvSpPr txBox="1"/>
          <p:nvPr/>
        </p:nvSpPr>
        <p:spPr>
          <a:xfrm>
            <a:off x="3573249" y="2011328"/>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1185AA"/>
                </a:solidFill>
                <a:latin typeface="+mn-lt"/>
              </a:rPr>
              <a:t>+</a:t>
            </a:r>
          </a:p>
        </p:txBody>
      </p:sp>
      <p:sp>
        <p:nvSpPr>
          <p:cNvPr id="127" name="TextBox 126">
            <a:extLst>
              <a:ext uri="{FF2B5EF4-FFF2-40B4-BE49-F238E27FC236}">
                <a16:creationId xmlns:a16="http://schemas.microsoft.com/office/drawing/2014/main" id="{96E15DF0-454B-5581-F462-537233F99085}"/>
              </a:ext>
            </a:extLst>
          </p:cNvPr>
          <p:cNvSpPr txBox="1"/>
          <p:nvPr/>
        </p:nvSpPr>
        <p:spPr>
          <a:xfrm>
            <a:off x="3552028" y="2002027"/>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1185AA"/>
                </a:solidFill>
                <a:latin typeface="+mn-lt"/>
              </a:rPr>
              <a:t>+</a:t>
            </a:r>
          </a:p>
        </p:txBody>
      </p:sp>
      <p:sp>
        <p:nvSpPr>
          <p:cNvPr id="128" name="TextBox 127">
            <a:extLst>
              <a:ext uri="{FF2B5EF4-FFF2-40B4-BE49-F238E27FC236}">
                <a16:creationId xmlns:a16="http://schemas.microsoft.com/office/drawing/2014/main" id="{66B40A49-CCAB-A720-885A-C86CFBED815F}"/>
              </a:ext>
            </a:extLst>
          </p:cNvPr>
          <p:cNvSpPr txBox="1"/>
          <p:nvPr/>
        </p:nvSpPr>
        <p:spPr>
          <a:xfrm>
            <a:off x="3275639" y="1977938"/>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1185AA"/>
                </a:solidFill>
                <a:latin typeface="+mn-lt"/>
              </a:rPr>
              <a:t>+</a:t>
            </a:r>
          </a:p>
        </p:txBody>
      </p:sp>
      <p:sp>
        <p:nvSpPr>
          <p:cNvPr id="129" name="TextBox 128">
            <a:extLst>
              <a:ext uri="{FF2B5EF4-FFF2-40B4-BE49-F238E27FC236}">
                <a16:creationId xmlns:a16="http://schemas.microsoft.com/office/drawing/2014/main" id="{230CD98B-42E2-F540-B2A0-43C0D3E9C78E}"/>
              </a:ext>
            </a:extLst>
          </p:cNvPr>
          <p:cNvSpPr txBox="1"/>
          <p:nvPr/>
        </p:nvSpPr>
        <p:spPr>
          <a:xfrm>
            <a:off x="3264979" y="1973980"/>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1185AA"/>
                </a:solidFill>
                <a:latin typeface="+mn-lt"/>
              </a:rPr>
              <a:t>+</a:t>
            </a:r>
          </a:p>
        </p:txBody>
      </p:sp>
      <p:sp>
        <p:nvSpPr>
          <p:cNvPr id="130" name="TextBox 129">
            <a:extLst>
              <a:ext uri="{FF2B5EF4-FFF2-40B4-BE49-F238E27FC236}">
                <a16:creationId xmlns:a16="http://schemas.microsoft.com/office/drawing/2014/main" id="{58214A8E-7103-CB48-763E-BC9077978769}"/>
              </a:ext>
            </a:extLst>
          </p:cNvPr>
          <p:cNvSpPr txBox="1"/>
          <p:nvPr/>
        </p:nvSpPr>
        <p:spPr>
          <a:xfrm>
            <a:off x="3247803" y="1970024"/>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1185AA"/>
                </a:solidFill>
                <a:latin typeface="+mn-lt"/>
              </a:rPr>
              <a:t>+</a:t>
            </a:r>
          </a:p>
        </p:txBody>
      </p:sp>
      <p:sp>
        <p:nvSpPr>
          <p:cNvPr id="131" name="TextBox 130">
            <a:extLst>
              <a:ext uri="{FF2B5EF4-FFF2-40B4-BE49-F238E27FC236}">
                <a16:creationId xmlns:a16="http://schemas.microsoft.com/office/drawing/2014/main" id="{F7A498B9-0D79-7149-BDD4-9A36632EB183}"/>
              </a:ext>
            </a:extLst>
          </p:cNvPr>
          <p:cNvSpPr txBox="1"/>
          <p:nvPr/>
        </p:nvSpPr>
        <p:spPr>
          <a:xfrm>
            <a:off x="2902653" y="1899198"/>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1185AA"/>
                </a:solidFill>
                <a:latin typeface="+mn-lt"/>
              </a:rPr>
              <a:t>+</a:t>
            </a:r>
          </a:p>
        </p:txBody>
      </p:sp>
      <p:sp>
        <p:nvSpPr>
          <p:cNvPr id="132" name="TextBox 131">
            <a:extLst>
              <a:ext uri="{FF2B5EF4-FFF2-40B4-BE49-F238E27FC236}">
                <a16:creationId xmlns:a16="http://schemas.microsoft.com/office/drawing/2014/main" id="{6832BDB7-027E-4655-1E02-166231562A7D}"/>
              </a:ext>
            </a:extLst>
          </p:cNvPr>
          <p:cNvSpPr txBox="1"/>
          <p:nvPr/>
        </p:nvSpPr>
        <p:spPr>
          <a:xfrm>
            <a:off x="2809819" y="1864632"/>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1185AA"/>
                </a:solidFill>
                <a:latin typeface="+mn-lt"/>
              </a:rPr>
              <a:t>+</a:t>
            </a:r>
          </a:p>
        </p:txBody>
      </p:sp>
      <p:sp>
        <p:nvSpPr>
          <p:cNvPr id="133" name="TextBox 132">
            <a:extLst>
              <a:ext uri="{FF2B5EF4-FFF2-40B4-BE49-F238E27FC236}">
                <a16:creationId xmlns:a16="http://schemas.microsoft.com/office/drawing/2014/main" id="{5ACA4AEC-997E-D3EE-7E13-5FC287CD8E27}"/>
              </a:ext>
            </a:extLst>
          </p:cNvPr>
          <p:cNvSpPr txBox="1"/>
          <p:nvPr/>
        </p:nvSpPr>
        <p:spPr>
          <a:xfrm>
            <a:off x="2737499" y="1803659"/>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1185AA"/>
                </a:solidFill>
                <a:latin typeface="+mn-lt"/>
              </a:rPr>
              <a:t>+</a:t>
            </a:r>
          </a:p>
        </p:txBody>
      </p:sp>
      <p:sp>
        <p:nvSpPr>
          <p:cNvPr id="134" name="TextBox 133">
            <a:extLst>
              <a:ext uri="{FF2B5EF4-FFF2-40B4-BE49-F238E27FC236}">
                <a16:creationId xmlns:a16="http://schemas.microsoft.com/office/drawing/2014/main" id="{9F9AF72D-3C68-404E-9400-DD739ECAE8BD}"/>
              </a:ext>
            </a:extLst>
          </p:cNvPr>
          <p:cNvSpPr txBox="1"/>
          <p:nvPr/>
        </p:nvSpPr>
        <p:spPr>
          <a:xfrm>
            <a:off x="2718261" y="1788406"/>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1185AA"/>
                </a:solidFill>
                <a:latin typeface="+mn-lt"/>
              </a:rPr>
              <a:t>+</a:t>
            </a:r>
          </a:p>
        </p:txBody>
      </p:sp>
      <p:sp>
        <p:nvSpPr>
          <p:cNvPr id="135" name="TextBox 134">
            <a:extLst>
              <a:ext uri="{FF2B5EF4-FFF2-40B4-BE49-F238E27FC236}">
                <a16:creationId xmlns:a16="http://schemas.microsoft.com/office/drawing/2014/main" id="{36D7555A-6761-5E3B-63F6-B39911D899AA}"/>
              </a:ext>
            </a:extLst>
          </p:cNvPr>
          <p:cNvSpPr txBox="1"/>
          <p:nvPr/>
        </p:nvSpPr>
        <p:spPr>
          <a:xfrm>
            <a:off x="2634931" y="1769455"/>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1185AA"/>
                </a:solidFill>
                <a:latin typeface="+mn-lt"/>
              </a:rPr>
              <a:t>+</a:t>
            </a:r>
          </a:p>
        </p:txBody>
      </p:sp>
      <p:sp>
        <p:nvSpPr>
          <p:cNvPr id="136" name="TextBox 135">
            <a:extLst>
              <a:ext uri="{FF2B5EF4-FFF2-40B4-BE49-F238E27FC236}">
                <a16:creationId xmlns:a16="http://schemas.microsoft.com/office/drawing/2014/main" id="{C0AAB99D-B6DF-3EA6-B3B2-0E791EE99926}"/>
              </a:ext>
            </a:extLst>
          </p:cNvPr>
          <p:cNvSpPr txBox="1"/>
          <p:nvPr/>
        </p:nvSpPr>
        <p:spPr>
          <a:xfrm>
            <a:off x="2603420" y="1770634"/>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1185AA"/>
                </a:solidFill>
                <a:latin typeface="+mn-lt"/>
              </a:rPr>
              <a:t>+</a:t>
            </a:r>
          </a:p>
        </p:txBody>
      </p:sp>
      <p:sp>
        <p:nvSpPr>
          <p:cNvPr id="137" name="TextBox 136">
            <a:extLst>
              <a:ext uri="{FF2B5EF4-FFF2-40B4-BE49-F238E27FC236}">
                <a16:creationId xmlns:a16="http://schemas.microsoft.com/office/drawing/2014/main" id="{C137C834-A3A9-61D4-304E-DD183C138C19}"/>
              </a:ext>
            </a:extLst>
          </p:cNvPr>
          <p:cNvSpPr txBox="1"/>
          <p:nvPr/>
        </p:nvSpPr>
        <p:spPr>
          <a:xfrm>
            <a:off x="2580703" y="1749416"/>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1185AA"/>
                </a:solidFill>
                <a:latin typeface="+mn-lt"/>
              </a:rPr>
              <a:t>+</a:t>
            </a:r>
          </a:p>
        </p:txBody>
      </p:sp>
      <p:sp>
        <p:nvSpPr>
          <p:cNvPr id="138" name="TextBox 137">
            <a:extLst>
              <a:ext uri="{FF2B5EF4-FFF2-40B4-BE49-F238E27FC236}">
                <a16:creationId xmlns:a16="http://schemas.microsoft.com/office/drawing/2014/main" id="{122B960E-99CE-30CA-FE46-31F853EB7B88}"/>
              </a:ext>
            </a:extLst>
          </p:cNvPr>
          <p:cNvSpPr txBox="1"/>
          <p:nvPr/>
        </p:nvSpPr>
        <p:spPr>
          <a:xfrm>
            <a:off x="2558561" y="1708075"/>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1185AA"/>
                </a:solidFill>
                <a:latin typeface="+mn-lt"/>
              </a:rPr>
              <a:t>+</a:t>
            </a:r>
          </a:p>
        </p:txBody>
      </p:sp>
      <p:sp>
        <p:nvSpPr>
          <p:cNvPr id="139" name="TextBox 138">
            <a:extLst>
              <a:ext uri="{FF2B5EF4-FFF2-40B4-BE49-F238E27FC236}">
                <a16:creationId xmlns:a16="http://schemas.microsoft.com/office/drawing/2014/main" id="{EAAC6EC6-A1A2-2B59-9FAA-95F67FD5B1DB}"/>
              </a:ext>
            </a:extLst>
          </p:cNvPr>
          <p:cNvSpPr txBox="1"/>
          <p:nvPr/>
        </p:nvSpPr>
        <p:spPr>
          <a:xfrm>
            <a:off x="2462451" y="1696072"/>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1185AA"/>
                </a:solidFill>
                <a:latin typeface="+mn-lt"/>
              </a:rPr>
              <a:t>+</a:t>
            </a:r>
          </a:p>
        </p:txBody>
      </p:sp>
      <p:sp>
        <p:nvSpPr>
          <p:cNvPr id="140" name="TextBox 139">
            <a:extLst>
              <a:ext uri="{FF2B5EF4-FFF2-40B4-BE49-F238E27FC236}">
                <a16:creationId xmlns:a16="http://schemas.microsoft.com/office/drawing/2014/main" id="{9A9D7795-0363-5818-46AA-73220EC1CA5D}"/>
              </a:ext>
            </a:extLst>
          </p:cNvPr>
          <p:cNvSpPr txBox="1"/>
          <p:nvPr/>
        </p:nvSpPr>
        <p:spPr>
          <a:xfrm>
            <a:off x="2434320" y="1692116"/>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1185AA"/>
                </a:solidFill>
                <a:latin typeface="+mn-lt"/>
              </a:rPr>
              <a:t>+</a:t>
            </a:r>
          </a:p>
        </p:txBody>
      </p:sp>
      <p:sp>
        <p:nvSpPr>
          <p:cNvPr id="141" name="TextBox 140">
            <a:extLst>
              <a:ext uri="{FF2B5EF4-FFF2-40B4-BE49-F238E27FC236}">
                <a16:creationId xmlns:a16="http://schemas.microsoft.com/office/drawing/2014/main" id="{32202C44-1785-5489-8F63-C908033D47DB}"/>
              </a:ext>
            </a:extLst>
          </p:cNvPr>
          <p:cNvSpPr txBox="1"/>
          <p:nvPr/>
        </p:nvSpPr>
        <p:spPr>
          <a:xfrm>
            <a:off x="2281120" y="1641854"/>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1185AA"/>
                </a:solidFill>
                <a:latin typeface="+mn-lt"/>
              </a:rPr>
              <a:t>+</a:t>
            </a:r>
          </a:p>
        </p:txBody>
      </p:sp>
      <p:sp>
        <p:nvSpPr>
          <p:cNvPr id="142" name="TextBox 141">
            <a:extLst>
              <a:ext uri="{FF2B5EF4-FFF2-40B4-BE49-F238E27FC236}">
                <a16:creationId xmlns:a16="http://schemas.microsoft.com/office/drawing/2014/main" id="{BFF4F5AF-35E7-ADA3-299C-0A260EF386C1}"/>
              </a:ext>
            </a:extLst>
          </p:cNvPr>
          <p:cNvSpPr txBox="1"/>
          <p:nvPr/>
        </p:nvSpPr>
        <p:spPr>
          <a:xfrm>
            <a:off x="2252463" y="1629598"/>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1185AA"/>
                </a:solidFill>
                <a:latin typeface="+mn-lt"/>
              </a:rPr>
              <a:t>+</a:t>
            </a:r>
          </a:p>
        </p:txBody>
      </p:sp>
      <p:sp>
        <p:nvSpPr>
          <p:cNvPr id="143" name="TextBox 142">
            <a:extLst>
              <a:ext uri="{FF2B5EF4-FFF2-40B4-BE49-F238E27FC236}">
                <a16:creationId xmlns:a16="http://schemas.microsoft.com/office/drawing/2014/main" id="{91ED665B-6558-8BD7-C9E6-B61BA3BD5B38}"/>
              </a:ext>
            </a:extLst>
          </p:cNvPr>
          <p:cNvSpPr txBox="1"/>
          <p:nvPr/>
        </p:nvSpPr>
        <p:spPr>
          <a:xfrm>
            <a:off x="2156351" y="1602692"/>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1185AA"/>
                </a:solidFill>
                <a:latin typeface="+mn-lt"/>
              </a:rPr>
              <a:t>+</a:t>
            </a:r>
          </a:p>
        </p:txBody>
      </p:sp>
      <p:sp>
        <p:nvSpPr>
          <p:cNvPr id="144" name="TextBox 143">
            <a:extLst>
              <a:ext uri="{FF2B5EF4-FFF2-40B4-BE49-F238E27FC236}">
                <a16:creationId xmlns:a16="http://schemas.microsoft.com/office/drawing/2014/main" id="{C8A87FE5-FC4B-A4C7-D81F-7788A0D8758A}"/>
              </a:ext>
            </a:extLst>
          </p:cNvPr>
          <p:cNvSpPr txBox="1"/>
          <p:nvPr/>
        </p:nvSpPr>
        <p:spPr>
          <a:xfrm>
            <a:off x="2179557" y="1598736"/>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1185AA"/>
                </a:solidFill>
                <a:latin typeface="+mn-lt"/>
              </a:rPr>
              <a:t>+</a:t>
            </a:r>
          </a:p>
        </p:txBody>
      </p:sp>
      <p:sp>
        <p:nvSpPr>
          <p:cNvPr id="145" name="TextBox 144">
            <a:extLst>
              <a:ext uri="{FF2B5EF4-FFF2-40B4-BE49-F238E27FC236}">
                <a16:creationId xmlns:a16="http://schemas.microsoft.com/office/drawing/2014/main" id="{EF141900-9494-6526-C58F-752E09565A50}"/>
              </a:ext>
            </a:extLst>
          </p:cNvPr>
          <p:cNvSpPr txBox="1"/>
          <p:nvPr/>
        </p:nvSpPr>
        <p:spPr>
          <a:xfrm>
            <a:off x="2190651" y="1598863"/>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1185AA"/>
                </a:solidFill>
                <a:latin typeface="+mn-lt"/>
              </a:rPr>
              <a:t>+</a:t>
            </a:r>
          </a:p>
        </p:txBody>
      </p:sp>
      <p:sp>
        <p:nvSpPr>
          <p:cNvPr id="146" name="TextBox 145">
            <a:extLst>
              <a:ext uri="{FF2B5EF4-FFF2-40B4-BE49-F238E27FC236}">
                <a16:creationId xmlns:a16="http://schemas.microsoft.com/office/drawing/2014/main" id="{A2398781-5A90-1D64-5AAD-2FAB33A19F51}"/>
              </a:ext>
            </a:extLst>
          </p:cNvPr>
          <p:cNvSpPr txBox="1"/>
          <p:nvPr/>
        </p:nvSpPr>
        <p:spPr>
          <a:xfrm>
            <a:off x="2219756" y="1610952"/>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1185AA"/>
                </a:solidFill>
                <a:latin typeface="+mn-lt"/>
              </a:rPr>
              <a:t>+</a:t>
            </a:r>
          </a:p>
        </p:txBody>
      </p:sp>
      <p:sp>
        <p:nvSpPr>
          <p:cNvPr id="147" name="TextBox 146">
            <a:extLst>
              <a:ext uri="{FF2B5EF4-FFF2-40B4-BE49-F238E27FC236}">
                <a16:creationId xmlns:a16="http://schemas.microsoft.com/office/drawing/2014/main" id="{93E7A432-8BDB-E5EF-AE6A-8BA004428432}"/>
              </a:ext>
            </a:extLst>
          </p:cNvPr>
          <p:cNvSpPr txBox="1"/>
          <p:nvPr/>
        </p:nvSpPr>
        <p:spPr>
          <a:xfrm>
            <a:off x="2097023" y="1531086"/>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1185AA"/>
                </a:solidFill>
                <a:latin typeface="+mn-lt"/>
              </a:rPr>
              <a:t>+</a:t>
            </a:r>
          </a:p>
        </p:txBody>
      </p:sp>
      <p:sp>
        <p:nvSpPr>
          <p:cNvPr id="148" name="TextBox 147">
            <a:extLst>
              <a:ext uri="{FF2B5EF4-FFF2-40B4-BE49-F238E27FC236}">
                <a16:creationId xmlns:a16="http://schemas.microsoft.com/office/drawing/2014/main" id="{3AD3EF00-DBDD-882E-0042-F61062D5144F}"/>
              </a:ext>
            </a:extLst>
          </p:cNvPr>
          <p:cNvSpPr txBox="1"/>
          <p:nvPr/>
        </p:nvSpPr>
        <p:spPr>
          <a:xfrm>
            <a:off x="1967895" y="1492286"/>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1185AA"/>
                </a:solidFill>
                <a:latin typeface="+mn-lt"/>
              </a:rPr>
              <a:t>+</a:t>
            </a:r>
          </a:p>
        </p:txBody>
      </p:sp>
      <p:sp>
        <p:nvSpPr>
          <p:cNvPr id="149" name="TextBox 148">
            <a:extLst>
              <a:ext uri="{FF2B5EF4-FFF2-40B4-BE49-F238E27FC236}">
                <a16:creationId xmlns:a16="http://schemas.microsoft.com/office/drawing/2014/main" id="{9D81A2AF-1AAF-45A1-40E0-CCA35D8FBCC5}"/>
              </a:ext>
            </a:extLst>
          </p:cNvPr>
          <p:cNvSpPr txBox="1"/>
          <p:nvPr/>
        </p:nvSpPr>
        <p:spPr>
          <a:xfrm>
            <a:off x="1937841" y="1492894"/>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1185AA"/>
                </a:solidFill>
                <a:latin typeface="+mn-lt"/>
              </a:rPr>
              <a:t>+</a:t>
            </a:r>
          </a:p>
        </p:txBody>
      </p:sp>
      <p:sp>
        <p:nvSpPr>
          <p:cNvPr id="150" name="TextBox 149">
            <a:extLst>
              <a:ext uri="{FF2B5EF4-FFF2-40B4-BE49-F238E27FC236}">
                <a16:creationId xmlns:a16="http://schemas.microsoft.com/office/drawing/2014/main" id="{533C2D98-9602-B45C-FDEE-C41BE3FF76D6}"/>
              </a:ext>
            </a:extLst>
          </p:cNvPr>
          <p:cNvSpPr txBox="1"/>
          <p:nvPr/>
        </p:nvSpPr>
        <p:spPr>
          <a:xfrm>
            <a:off x="1797043" y="1419476"/>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1185AA"/>
                </a:solidFill>
                <a:latin typeface="+mn-lt"/>
              </a:rPr>
              <a:t>+</a:t>
            </a:r>
          </a:p>
        </p:txBody>
      </p:sp>
      <p:sp>
        <p:nvSpPr>
          <p:cNvPr id="151" name="TextBox 150">
            <a:extLst>
              <a:ext uri="{FF2B5EF4-FFF2-40B4-BE49-F238E27FC236}">
                <a16:creationId xmlns:a16="http://schemas.microsoft.com/office/drawing/2014/main" id="{FE8DE6DC-FADC-1EF1-6C4E-3D5D1263BD8C}"/>
              </a:ext>
            </a:extLst>
          </p:cNvPr>
          <p:cNvSpPr txBox="1"/>
          <p:nvPr/>
        </p:nvSpPr>
        <p:spPr>
          <a:xfrm>
            <a:off x="1772260" y="1415519"/>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1185AA"/>
                </a:solidFill>
                <a:latin typeface="+mn-lt"/>
              </a:rPr>
              <a:t>+</a:t>
            </a:r>
          </a:p>
        </p:txBody>
      </p:sp>
      <p:sp>
        <p:nvSpPr>
          <p:cNvPr id="152" name="TextBox 151">
            <a:extLst>
              <a:ext uri="{FF2B5EF4-FFF2-40B4-BE49-F238E27FC236}">
                <a16:creationId xmlns:a16="http://schemas.microsoft.com/office/drawing/2014/main" id="{7CA61F54-5BC3-0E3C-84CD-790295F3C833}"/>
              </a:ext>
            </a:extLst>
          </p:cNvPr>
          <p:cNvSpPr txBox="1"/>
          <p:nvPr/>
        </p:nvSpPr>
        <p:spPr>
          <a:xfrm>
            <a:off x="1637863" y="1350292"/>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1185AA"/>
                </a:solidFill>
                <a:latin typeface="+mn-lt"/>
              </a:rPr>
              <a:t>+</a:t>
            </a:r>
          </a:p>
        </p:txBody>
      </p:sp>
      <p:sp>
        <p:nvSpPr>
          <p:cNvPr id="153" name="TextBox 152">
            <a:extLst>
              <a:ext uri="{FF2B5EF4-FFF2-40B4-BE49-F238E27FC236}">
                <a16:creationId xmlns:a16="http://schemas.microsoft.com/office/drawing/2014/main" id="{0BE3230B-BCA1-DD39-10EC-8F50A93D0658}"/>
              </a:ext>
            </a:extLst>
          </p:cNvPr>
          <p:cNvSpPr txBox="1"/>
          <p:nvPr/>
        </p:nvSpPr>
        <p:spPr>
          <a:xfrm>
            <a:off x="1607769" y="1310883"/>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1185AA"/>
                </a:solidFill>
                <a:latin typeface="+mn-lt"/>
              </a:rPr>
              <a:t>+</a:t>
            </a:r>
          </a:p>
        </p:txBody>
      </p:sp>
      <p:sp>
        <p:nvSpPr>
          <p:cNvPr id="154" name="TextBox 153">
            <a:extLst>
              <a:ext uri="{FF2B5EF4-FFF2-40B4-BE49-F238E27FC236}">
                <a16:creationId xmlns:a16="http://schemas.microsoft.com/office/drawing/2014/main" id="{C514AA26-9806-69DD-5030-41F9C28E14FB}"/>
              </a:ext>
            </a:extLst>
          </p:cNvPr>
          <p:cNvSpPr txBox="1"/>
          <p:nvPr/>
        </p:nvSpPr>
        <p:spPr>
          <a:xfrm>
            <a:off x="1599389" y="1306614"/>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1185AA"/>
                </a:solidFill>
                <a:latin typeface="+mn-lt"/>
              </a:rPr>
              <a:t>+</a:t>
            </a:r>
          </a:p>
        </p:txBody>
      </p:sp>
      <p:sp>
        <p:nvSpPr>
          <p:cNvPr id="155" name="TextBox 154">
            <a:extLst>
              <a:ext uri="{FF2B5EF4-FFF2-40B4-BE49-F238E27FC236}">
                <a16:creationId xmlns:a16="http://schemas.microsoft.com/office/drawing/2014/main" id="{FED72417-5ACE-E6AA-AF38-F26A88933589}"/>
              </a:ext>
            </a:extLst>
          </p:cNvPr>
          <p:cNvSpPr txBox="1"/>
          <p:nvPr/>
        </p:nvSpPr>
        <p:spPr>
          <a:xfrm>
            <a:off x="1616149" y="1327143"/>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1185AA"/>
                </a:solidFill>
                <a:latin typeface="+mn-lt"/>
              </a:rPr>
              <a:t>+</a:t>
            </a:r>
          </a:p>
        </p:txBody>
      </p:sp>
      <p:sp>
        <p:nvSpPr>
          <p:cNvPr id="156" name="TextBox 155">
            <a:extLst>
              <a:ext uri="{FF2B5EF4-FFF2-40B4-BE49-F238E27FC236}">
                <a16:creationId xmlns:a16="http://schemas.microsoft.com/office/drawing/2014/main" id="{7999CA2F-8D22-5661-F7FB-F6F3B9700599}"/>
              </a:ext>
            </a:extLst>
          </p:cNvPr>
          <p:cNvSpPr txBox="1"/>
          <p:nvPr/>
        </p:nvSpPr>
        <p:spPr>
          <a:xfrm>
            <a:off x="1481989" y="1280976"/>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1185AA"/>
                </a:solidFill>
                <a:latin typeface="+mn-lt"/>
              </a:rPr>
              <a:t>+</a:t>
            </a:r>
          </a:p>
        </p:txBody>
      </p:sp>
      <p:sp>
        <p:nvSpPr>
          <p:cNvPr id="157" name="TextBox 156">
            <a:extLst>
              <a:ext uri="{FF2B5EF4-FFF2-40B4-BE49-F238E27FC236}">
                <a16:creationId xmlns:a16="http://schemas.microsoft.com/office/drawing/2014/main" id="{26AD1DE9-6B1D-BAB1-F5B9-D5C382F6CCF0}"/>
              </a:ext>
            </a:extLst>
          </p:cNvPr>
          <p:cNvSpPr txBox="1"/>
          <p:nvPr/>
        </p:nvSpPr>
        <p:spPr>
          <a:xfrm>
            <a:off x="1447428" y="1253780"/>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1185AA"/>
                </a:solidFill>
                <a:latin typeface="+mn-lt"/>
              </a:rPr>
              <a:t>+</a:t>
            </a:r>
          </a:p>
        </p:txBody>
      </p:sp>
      <p:sp>
        <p:nvSpPr>
          <p:cNvPr id="158" name="TextBox 157">
            <a:extLst>
              <a:ext uri="{FF2B5EF4-FFF2-40B4-BE49-F238E27FC236}">
                <a16:creationId xmlns:a16="http://schemas.microsoft.com/office/drawing/2014/main" id="{C1D0553F-56B0-C915-AA91-06A7E8E0DE90}"/>
              </a:ext>
            </a:extLst>
          </p:cNvPr>
          <p:cNvSpPr txBox="1"/>
          <p:nvPr/>
        </p:nvSpPr>
        <p:spPr>
          <a:xfrm>
            <a:off x="1318979" y="1227315"/>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1185AA"/>
                </a:solidFill>
                <a:latin typeface="+mn-lt"/>
              </a:rPr>
              <a:t>+</a:t>
            </a:r>
          </a:p>
        </p:txBody>
      </p:sp>
      <p:sp>
        <p:nvSpPr>
          <p:cNvPr id="159" name="TextBox 158">
            <a:extLst>
              <a:ext uri="{FF2B5EF4-FFF2-40B4-BE49-F238E27FC236}">
                <a16:creationId xmlns:a16="http://schemas.microsoft.com/office/drawing/2014/main" id="{200558AE-29AD-6CD3-B40F-E2368BD0ECF4}"/>
              </a:ext>
            </a:extLst>
          </p:cNvPr>
          <p:cNvSpPr txBox="1"/>
          <p:nvPr/>
        </p:nvSpPr>
        <p:spPr>
          <a:xfrm>
            <a:off x="1276316" y="1215828"/>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1185AA"/>
                </a:solidFill>
                <a:latin typeface="+mn-lt"/>
              </a:rPr>
              <a:t>+</a:t>
            </a:r>
          </a:p>
        </p:txBody>
      </p:sp>
      <p:sp>
        <p:nvSpPr>
          <p:cNvPr id="160" name="TextBox 159">
            <a:extLst>
              <a:ext uri="{FF2B5EF4-FFF2-40B4-BE49-F238E27FC236}">
                <a16:creationId xmlns:a16="http://schemas.microsoft.com/office/drawing/2014/main" id="{73E1E1E3-ABB7-0651-10D9-61E02D56991E}"/>
              </a:ext>
            </a:extLst>
          </p:cNvPr>
          <p:cNvSpPr txBox="1"/>
          <p:nvPr/>
        </p:nvSpPr>
        <p:spPr>
          <a:xfrm>
            <a:off x="1439623" y="1252503"/>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1185AA"/>
                </a:solidFill>
                <a:latin typeface="+mn-lt"/>
              </a:rPr>
              <a:t>+</a:t>
            </a:r>
          </a:p>
        </p:txBody>
      </p:sp>
      <p:sp>
        <p:nvSpPr>
          <p:cNvPr id="161" name="TextBox 160">
            <a:extLst>
              <a:ext uri="{FF2B5EF4-FFF2-40B4-BE49-F238E27FC236}">
                <a16:creationId xmlns:a16="http://schemas.microsoft.com/office/drawing/2014/main" id="{EC9F501B-3A02-706F-9D21-CB38556B63B1}"/>
              </a:ext>
            </a:extLst>
          </p:cNvPr>
          <p:cNvSpPr txBox="1"/>
          <p:nvPr/>
        </p:nvSpPr>
        <p:spPr>
          <a:xfrm>
            <a:off x="1478068" y="1280976"/>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1185AA"/>
                </a:solidFill>
                <a:latin typeface="+mn-lt"/>
              </a:rPr>
              <a:t>+</a:t>
            </a:r>
          </a:p>
        </p:txBody>
      </p:sp>
      <p:sp>
        <p:nvSpPr>
          <p:cNvPr id="162" name="TextBox 161">
            <a:extLst>
              <a:ext uri="{FF2B5EF4-FFF2-40B4-BE49-F238E27FC236}">
                <a16:creationId xmlns:a16="http://schemas.microsoft.com/office/drawing/2014/main" id="{3CBF1587-6AC1-94F0-2AAA-9A260BE997C6}"/>
              </a:ext>
            </a:extLst>
          </p:cNvPr>
          <p:cNvSpPr txBox="1"/>
          <p:nvPr/>
        </p:nvSpPr>
        <p:spPr>
          <a:xfrm>
            <a:off x="1126788" y="1200042"/>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436582"/>
                </a:solidFill>
                <a:latin typeface="+mn-lt"/>
              </a:rPr>
              <a:t>+</a:t>
            </a:r>
          </a:p>
        </p:txBody>
      </p:sp>
      <p:sp>
        <p:nvSpPr>
          <p:cNvPr id="163" name="TextBox 162">
            <a:extLst>
              <a:ext uri="{FF2B5EF4-FFF2-40B4-BE49-F238E27FC236}">
                <a16:creationId xmlns:a16="http://schemas.microsoft.com/office/drawing/2014/main" id="{269C1915-9786-3D60-242B-8C9B3A523CF2}"/>
              </a:ext>
            </a:extLst>
          </p:cNvPr>
          <p:cNvSpPr txBox="1"/>
          <p:nvPr/>
        </p:nvSpPr>
        <p:spPr>
          <a:xfrm>
            <a:off x="1236835" y="1216792"/>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436582"/>
                </a:solidFill>
                <a:latin typeface="+mn-lt"/>
              </a:rPr>
              <a:t>+</a:t>
            </a:r>
          </a:p>
        </p:txBody>
      </p:sp>
      <p:sp>
        <p:nvSpPr>
          <p:cNvPr id="164" name="TextBox 163">
            <a:extLst>
              <a:ext uri="{FF2B5EF4-FFF2-40B4-BE49-F238E27FC236}">
                <a16:creationId xmlns:a16="http://schemas.microsoft.com/office/drawing/2014/main" id="{92C9960A-C5E9-DCCB-BB7E-C57284CDB995}"/>
              </a:ext>
            </a:extLst>
          </p:cNvPr>
          <p:cNvSpPr txBox="1"/>
          <p:nvPr/>
        </p:nvSpPr>
        <p:spPr>
          <a:xfrm>
            <a:off x="1274016" y="1310882"/>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436582"/>
                </a:solidFill>
                <a:latin typeface="+mn-lt"/>
              </a:rPr>
              <a:t>+</a:t>
            </a:r>
          </a:p>
        </p:txBody>
      </p:sp>
      <p:sp>
        <p:nvSpPr>
          <p:cNvPr id="165" name="TextBox 164">
            <a:extLst>
              <a:ext uri="{FF2B5EF4-FFF2-40B4-BE49-F238E27FC236}">
                <a16:creationId xmlns:a16="http://schemas.microsoft.com/office/drawing/2014/main" id="{01428EC3-B2D7-8E10-CBE3-65089EB3EFE0}"/>
              </a:ext>
            </a:extLst>
          </p:cNvPr>
          <p:cNvSpPr txBox="1"/>
          <p:nvPr/>
        </p:nvSpPr>
        <p:spPr>
          <a:xfrm>
            <a:off x="1280423" y="1382046"/>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436582"/>
                </a:solidFill>
                <a:latin typeface="+mn-lt"/>
              </a:rPr>
              <a:t>+</a:t>
            </a:r>
          </a:p>
        </p:txBody>
      </p:sp>
      <p:sp>
        <p:nvSpPr>
          <p:cNvPr id="166" name="TextBox 165">
            <a:extLst>
              <a:ext uri="{FF2B5EF4-FFF2-40B4-BE49-F238E27FC236}">
                <a16:creationId xmlns:a16="http://schemas.microsoft.com/office/drawing/2014/main" id="{C4DBB857-56AE-57BD-06B3-03CF82ECECAC}"/>
              </a:ext>
            </a:extLst>
          </p:cNvPr>
          <p:cNvSpPr txBox="1"/>
          <p:nvPr/>
        </p:nvSpPr>
        <p:spPr>
          <a:xfrm>
            <a:off x="1287181" y="1407044"/>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436582"/>
                </a:solidFill>
                <a:latin typeface="+mn-lt"/>
              </a:rPr>
              <a:t>+</a:t>
            </a:r>
          </a:p>
        </p:txBody>
      </p:sp>
      <p:sp>
        <p:nvSpPr>
          <p:cNvPr id="167" name="TextBox 166">
            <a:extLst>
              <a:ext uri="{FF2B5EF4-FFF2-40B4-BE49-F238E27FC236}">
                <a16:creationId xmlns:a16="http://schemas.microsoft.com/office/drawing/2014/main" id="{419D179B-4BB9-2803-FDCD-527AFA81A7E9}"/>
              </a:ext>
            </a:extLst>
          </p:cNvPr>
          <p:cNvSpPr txBox="1"/>
          <p:nvPr/>
        </p:nvSpPr>
        <p:spPr>
          <a:xfrm>
            <a:off x="1287180" y="1447852"/>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436582"/>
                </a:solidFill>
                <a:latin typeface="+mn-lt"/>
              </a:rPr>
              <a:t>+</a:t>
            </a:r>
          </a:p>
        </p:txBody>
      </p:sp>
      <p:sp>
        <p:nvSpPr>
          <p:cNvPr id="168" name="TextBox 167">
            <a:extLst>
              <a:ext uri="{FF2B5EF4-FFF2-40B4-BE49-F238E27FC236}">
                <a16:creationId xmlns:a16="http://schemas.microsoft.com/office/drawing/2014/main" id="{7F6599EB-D7E4-AAC0-94A4-B4188DDC2B69}"/>
              </a:ext>
            </a:extLst>
          </p:cNvPr>
          <p:cNvSpPr txBox="1"/>
          <p:nvPr/>
        </p:nvSpPr>
        <p:spPr>
          <a:xfrm>
            <a:off x="1287179" y="1454240"/>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436582"/>
                </a:solidFill>
                <a:latin typeface="+mn-lt"/>
              </a:rPr>
              <a:t>+</a:t>
            </a:r>
          </a:p>
        </p:txBody>
      </p:sp>
      <p:sp>
        <p:nvSpPr>
          <p:cNvPr id="169" name="TextBox 168">
            <a:extLst>
              <a:ext uri="{FF2B5EF4-FFF2-40B4-BE49-F238E27FC236}">
                <a16:creationId xmlns:a16="http://schemas.microsoft.com/office/drawing/2014/main" id="{C87228D0-DF48-8405-7662-8C8CC1199EAE}"/>
              </a:ext>
            </a:extLst>
          </p:cNvPr>
          <p:cNvSpPr txBox="1"/>
          <p:nvPr/>
        </p:nvSpPr>
        <p:spPr>
          <a:xfrm>
            <a:off x="1306415" y="1510000"/>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436582"/>
                </a:solidFill>
                <a:latin typeface="+mn-lt"/>
              </a:rPr>
              <a:t>+</a:t>
            </a:r>
          </a:p>
        </p:txBody>
      </p:sp>
      <p:sp>
        <p:nvSpPr>
          <p:cNvPr id="170" name="TextBox 169">
            <a:extLst>
              <a:ext uri="{FF2B5EF4-FFF2-40B4-BE49-F238E27FC236}">
                <a16:creationId xmlns:a16="http://schemas.microsoft.com/office/drawing/2014/main" id="{07C9DC23-822B-4351-D9D0-15737DADCA5B}"/>
              </a:ext>
            </a:extLst>
          </p:cNvPr>
          <p:cNvSpPr txBox="1"/>
          <p:nvPr/>
        </p:nvSpPr>
        <p:spPr>
          <a:xfrm>
            <a:off x="1360088" y="1567691"/>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436582"/>
                </a:solidFill>
                <a:latin typeface="+mn-lt"/>
              </a:rPr>
              <a:t>+</a:t>
            </a:r>
          </a:p>
        </p:txBody>
      </p:sp>
      <p:sp>
        <p:nvSpPr>
          <p:cNvPr id="171" name="TextBox 170">
            <a:extLst>
              <a:ext uri="{FF2B5EF4-FFF2-40B4-BE49-F238E27FC236}">
                <a16:creationId xmlns:a16="http://schemas.microsoft.com/office/drawing/2014/main" id="{4785F4AF-18CA-F231-23A8-916D14069BAD}"/>
              </a:ext>
            </a:extLst>
          </p:cNvPr>
          <p:cNvSpPr txBox="1"/>
          <p:nvPr/>
        </p:nvSpPr>
        <p:spPr>
          <a:xfrm>
            <a:off x="1434783" y="1688020"/>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436582"/>
                </a:solidFill>
                <a:latin typeface="+mn-lt"/>
              </a:rPr>
              <a:t>+</a:t>
            </a:r>
          </a:p>
        </p:txBody>
      </p:sp>
      <p:sp>
        <p:nvSpPr>
          <p:cNvPr id="172" name="TextBox 171">
            <a:extLst>
              <a:ext uri="{FF2B5EF4-FFF2-40B4-BE49-F238E27FC236}">
                <a16:creationId xmlns:a16="http://schemas.microsoft.com/office/drawing/2014/main" id="{376520E3-6A0F-1E2D-3303-21CD3F75511A}"/>
              </a:ext>
            </a:extLst>
          </p:cNvPr>
          <p:cNvSpPr txBox="1"/>
          <p:nvPr/>
        </p:nvSpPr>
        <p:spPr>
          <a:xfrm>
            <a:off x="1439623" y="1691068"/>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436582"/>
                </a:solidFill>
                <a:latin typeface="+mn-lt"/>
              </a:rPr>
              <a:t>+</a:t>
            </a:r>
          </a:p>
        </p:txBody>
      </p:sp>
      <p:sp>
        <p:nvSpPr>
          <p:cNvPr id="173" name="TextBox 172">
            <a:extLst>
              <a:ext uri="{FF2B5EF4-FFF2-40B4-BE49-F238E27FC236}">
                <a16:creationId xmlns:a16="http://schemas.microsoft.com/office/drawing/2014/main" id="{B8577688-9D90-5F93-BEDE-F76607A0806A}"/>
              </a:ext>
            </a:extLst>
          </p:cNvPr>
          <p:cNvSpPr txBox="1"/>
          <p:nvPr/>
        </p:nvSpPr>
        <p:spPr>
          <a:xfrm>
            <a:off x="1449241" y="1737024"/>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436582"/>
                </a:solidFill>
                <a:latin typeface="+mn-lt"/>
              </a:rPr>
              <a:t>+</a:t>
            </a:r>
          </a:p>
        </p:txBody>
      </p:sp>
      <p:sp>
        <p:nvSpPr>
          <p:cNvPr id="174" name="TextBox 173">
            <a:extLst>
              <a:ext uri="{FF2B5EF4-FFF2-40B4-BE49-F238E27FC236}">
                <a16:creationId xmlns:a16="http://schemas.microsoft.com/office/drawing/2014/main" id="{6E46A6B3-8CD9-1793-C654-9521C50C9106}"/>
              </a:ext>
            </a:extLst>
          </p:cNvPr>
          <p:cNvSpPr txBox="1"/>
          <p:nvPr/>
        </p:nvSpPr>
        <p:spPr>
          <a:xfrm>
            <a:off x="1454019" y="1766900"/>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436582"/>
                </a:solidFill>
                <a:latin typeface="+mn-lt"/>
              </a:rPr>
              <a:t>+</a:t>
            </a:r>
          </a:p>
        </p:txBody>
      </p:sp>
      <p:sp>
        <p:nvSpPr>
          <p:cNvPr id="175" name="TextBox 174">
            <a:extLst>
              <a:ext uri="{FF2B5EF4-FFF2-40B4-BE49-F238E27FC236}">
                <a16:creationId xmlns:a16="http://schemas.microsoft.com/office/drawing/2014/main" id="{AC39D6CB-5A4A-C5B6-8B71-971E85569BC7}"/>
              </a:ext>
            </a:extLst>
          </p:cNvPr>
          <p:cNvSpPr txBox="1"/>
          <p:nvPr/>
        </p:nvSpPr>
        <p:spPr>
          <a:xfrm>
            <a:off x="1476161" y="1832152"/>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436582"/>
                </a:solidFill>
                <a:latin typeface="+mn-lt"/>
              </a:rPr>
              <a:t>+</a:t>
            </a:r>
          </a:p>
        </p:txBody>
      </p:sp>
      <p:sp>
        <p:nvSpPr>
          <p:cNvPr id="176" name="TextBox 175">
            <a:extLst>
              <a:ext uri="{FF2B5EF4-FFF2-40B4-BE49-F238E27FC236}">
                <a16:creationId xmlns:a16="http://schemas.microsoft.com/office/drawing/2014/main" id="{9EFA35B9-10C6-7B7C-0294-2E6FD601E7FF}"/>
              </a:ext>
            </a:extLst>
          </p:cNvPr>
          <p:cNvSpPr txBox="1"/>
          <p:nvPr/>
        </p:nvSpPr>
        <p:spPr>
          <a:xfrm>
            <a:off x="1601947" y="1903864"/>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436582"/>
                </a:solidFill>
                <a:latin typeface="+mn-lt"/>
              </a:rPr>
              <a:t>+</a:t>
            </a:r>
          </a:p>
        </p:txBody>
      </p:sp>
      <p:sp>
        <p:nvSpPr>
          <p:cNvPr id="177" name="TextBox 176">
            <a:extLst>
              <a:ext uri="{FF2B5EF4-FFF2-40B4-BE49-F238E27FC236}">
                <a16:creationId xmlns:a16="http://schemas.microsoft.com/office/drawing/2014/main" id="{E2F3F780-AA32-0CA9-6256-526A1AD8DEB3}"/>
              </a:ext>
            </a:extLst>
          </p:cNvPr>
          <p:cNvSpPr txBox="1"/>
          <p:nvPr/>
        </p:nvSpPr>
        <p:spPr>
          <a:xfrm>
            <a:off x="1607769" y="1927964"/>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436582"/>
                </a:solidFill>
                <a:latin typeface="+mn-lt"/>
              </a:rPr>
              <a:t>+</a:t>
            </a:r>
          </a:p>
        </p:txBody>
      </p:sp>
      <p:sp>
        <p:nvSpPr>
          <p:cNvPr id="178" name="TextBox 177">
            <a:extLst>
              <a:ext uri="{FF2B5EF4-FFF2-40B4-BE49-F238E27FC236}">
                <a16:creationId xmlns:a16="http://schemas.microsoft.com/office/drawing/2014/main" id="{3E5AC87D-F767-B405-AE20-D7710596F976}"/>
              </a:ext>
            </a:extLst>
          </p:cNvPr>
          <p:cNvSpPr txBox="1"/>
          <p:nvPr/>
        </p:nvSpPr>
        <p:spPr>
          <a:xfrm>
            <a:off x="1604859" y="1976211"/>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436582"/>
                </a:solidFill>
                <a:latin typeface="+mn-lt"/>
              </a:rPr>
              <a:t>+</a:t>
            </a:r>
          </a:p>
        </p:txBody>
      </p:sp>
      <p:sp>
        <p:nvSpPr>
          <p:cNvPr id="179" name="TextBox 178">
            <a:extLst>
              <a:ext uri="{FF2B5EF4-FFF2-40B4-BE49-F238E27FC236}">
                <a16:creationId xmlns:a16="http://schemas.microsoft.com/office/drawing/2014/main" id="{6AFD1C83-2C88-F8F9-66B7-CEAB4198DB1E}"/>
              </a:ext>
            </a:extLst>
          </p:cNvPr>
          <p:cNvSpPr txBox="1"/>
          <p:nvPr/>
        </p:nvSpPr>
        <p:spPr>
          <a:xfrm>
            <a:off x="1612511" y="2016190"/>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436582"/>
                </a:solidFill>
                <a:latin typeface="+mn-lt"/>
              </a:rPr>
              <a:t>+</a:t>
            </a:r>
          </a:p>
        </p:txBody>
      </p:sp>
      <p:sp>
        <p:nvSpPr>
          <p:cNvPr id="180" name="TextBox 179">
            <a:extLst>
              <a:ext uri="{FF2B5EF4-FFF2-40B4-BE49-F238E27FC236}">
                <a16:creationId xmlns:a16="http://schemas.microsoft.com/office/drawing/2014/main" id="{153FF80E-E3EE-3FAC-C9C7-627444839015}"/>
              </a:ext>
            </a:extLst>
          </p:cNvPr>
          <p:cNvSpPr txBox="1"/>
          <p:nvPr/>
        </p:nvSpPr>
        <p:spPr>
          <a:xfrm>
            <a:off x="1637863" y="2032191"/>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436582"/>
                </a:solidFill>
                <a:latin typeface="+mn-lt"/>
              </a:rPr>
              <a:t>+</a:t>
            </a:r>
          </a:p>
        </p:txBody>
      </p:sp>
      <p:sp>
        <p:nvSpPr>
          <p:cNvPr id="181" name="TextBox 180">
            <a:extLst>
              <a:ext uri="{FF2B5EF4-FFF2-40B4-BE49-F238E27FC236}">
                <a16:creationId xmlns:a16="http://schemas.microsoft.com/office/drawing/2014/main" id="{E062A9D7-B278-5DB4-E546-96A534EADA12}"/>
              </a:ext>
            </a:extLst>
          </p:cNvPr>
          <p:cNvSpPr txBox="1"/>
          <p:nvPr/>
        </p:nvSpPr>
        <p:spPr>
          <a:xfrm>
            <a:off x="1746447" y="2048192"/>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436582"/>
                </a:solidFill>
                <a:latin typeface="+mn-lt"/>
              </a:rPr>
              <a:t>+</a:t>
            </a:r>
          </a:p>
        </p:txBody>
      </p:sp>
      <p:sp>
        <p:nvSpPr>
          <p:cNvPr id="182" name="TextBox 181">
            <a:extLst>
              <a:ext uri="{FF2B5EF4-FFF2-40B4-BE49-F238E27FC236}">
                <a16:creationId xmlns:a16="http://schemas.microsoft.com/office/drawing/2014/main" id="{45E3F6CD-C83B-277D-B389-CE8E882CA735}"/>
              </a:ext>
            </a:extLst>
          </p:cNvPr>
          <p:cNvSpPr txBox="1"/>
          <p:nvPr/>
        </p:nvSpPr>
        <p:spPr>
          <a:xfrm>
            <a:off x="1774437" y="2111992"/>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436582"/>
                </a:solidFill>
                <a:latin typeface="+mn-lt"/>
              </a:rPr>
              <a:t>+</a:t>
            </a:r>
          </a:p>
        </p:txBody>
      </p:sp>
      <p:sp>
        <p:nvSpPr>
          <p:cNvPr id="183" name="TextBox 182">
            <a:extLst>
              <a:ext uri="{FF2B5EF4-FFF2-40B4-BE49-F238E27FC236}">
                <a16:creationId xmlns:a16="http://schemas.microsoft.com/office/drawing/2014/main" id="{54D9359B-A5F3-F133-2A33-E127551302C4}"/>
              </a:ext>
            </a:extLst>
          </p:cNvPr>
          <p:cNvSpPr txBox="1"/>
          <p:nvPr/>
        </p:nvSpPr>
        <p:spPr>
          <a:xfrm>
            <a:off x="1766485" y="2084740"/>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436582"/>
                </a:solidFill>
                <a:latin typeface="+mn-lt"/>
              </a:rPr>
              <a:t>+</a:t>
            </a:r>
          </a:p>
        </p:txBody>
      </p:sp>
      <p:sp>
        <p:nvSpPr>
          <p:cNvPr id="184" name="TextBox 183">
            <a:extLst>
              <a:ext uri="{FF2B5EF4-FFF2-40B4-BE49-F238E27FC236}">
                <a16:creationId xmlns:a16="http://schemas.microsoft.com/office/drawing/2014/main" id="{50A412EA-65F4-9A5B-30C9-76480B97A042}"/>
              </a:ext>
            </a:extLst>
          </p:cNvPr>
          <p:cNvSpPr txBox="1"/>
          <p:nvPr/>
        </p:nvSpPr>
        <p:spPr>
          <a:xfrm>
            <a:off x="1793549" y="2186692"/>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436582"/>
                </a:solidFill>
                <a:latin typeface="+mn-lt"/>
              </a:rPr>
              <a:t>+</a:t>
            </a:r>
          </a:p>
        </p:txBody>
      </p:sp>
      <p:sp>
        <p:nvSpPr>
          <p:cNvPr id="185" name="TextBox 184">
            <a:extLst>
              <a:ext uri="{FF2B5EF4-FFF2-40B4-BE49-F238E27FC236}">
                <a16:creationId xmlns:a16="http://schemas.microsoft.com/office/drawing/2014/main" id="{D4A1AC0D-C5A8-CA53-C889-AB1A396B1477}"/>
              </a:ext>
            </a:extLst>
          </p:cNvPr>
          <p:cNvSpPr txBox="1"/>
          <p:nvPr/>
        </p:nvSpPr>
        <p:spPr>
          <a:xfrm>
            <a:off x="1937755" y="2254635"/>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436582"/>
                </a:solidFill>
                <a:latin typeface="+mn-lt"/>
              </a:rPr>
              <a:t>+</a:t>
            </a:r>
          </a:p>
        </p:txBody>
      </p:sp>
      <p:sp>
        <p:nvSpPr>
          <p:cNvPr id="186" name="TextBox 185">
            <a:extLst>
              <a:ext uri="{FF2B5EF4-FFF2-40B4-BE49-F238E27FC236}">
                <a16:creationId xmlns:a16="http://schemas.microsoft.com/office/drawing/2014/main" id="{25AB3595-2975-8DFD-C542-779CC6997660}"/>
              </a:ext>
            </a:extLst>
          </p:cNvPr>
          <p:cNvSpPr txBox="1"/>
          <p:nvPr/>
        </p:nvSpPr>
        <p:spPr>
          <a:xfrm>
            <a:off x="1939035" y="2293967"/>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436582"/>
                </a:solidFill>
                <a:latin typeface="+mn-lt"/>
              </a:rPr>
              <a:t>+</a:t>
            </a:r>
          </a:p>
        </p:txBody>
      </p:sp>
      <p:sp>
        <p:nvSpPr>
          <p:cNvPr id="187" name="TextBox 186">
            <a:extLst>
              <a:ext uri="{FF2B5EF4-FFF2-40B4-BE49-F238E27FC236}">
                <a16:creationId xmlns:a16="http://schemas.microsoft.com/office/drawing/2014/main" id="{2AA762D1-4911-2303-60C3-E1F9516876A5}"/>
              </a:ext>
            </a:extLst>
          </p:cNvPr>
          <p:cNvSpPr txBox="1"/>
          <p:nvPr/>
        </p:nvSpPr>
        <p:spPr>
          <a:xfrm>
            <a:off x="2087673" y="2371714"/>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436582"/>
                </a:solidFill>
                <a:latin typeface="+mn-lt"/>
              </a:rPr>
              <a:t>+</a:t>
            </a:r>
          </a:p>
        </p:txBody>
      </p:sp>
      <p:sp>
        <p:nvSpPr>
          <p:cNvPr id="188" name="TextBox 187">
            <a:extLst>
              <a:ext uri="{FF2B5EF4-FFF2-40B4-BE49-F238E27FC236}">
                <a16:creationId xmlns:a16="http://schemas.microsoft.com/office/drawing/2014/main" id="{0E77990D-7E4A-733B-57F3-F1147FF1DC30}"/>
              </a:ext>
            </a:extLst>
          </p:cNvPr>
          <p:cNvSpPr txBox="1"/>
          <p:nvPr/>
        </p:nvSpPr>
        <p:spPr>
          <a:xfrm>
            <a:off x="2124533" y="2412452"/>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436582"/>
                </a:solidFill>
                <a:latin typeface="+mn-lt"/>
              </a:rPr>
              <a:t>+</a:t>
            </a:r>
          </a:p>
        </p:txBody>
      </p:sp>
      <p:sp>
        <p:nvSpPr>
          <p:cNvPr id="189" name="TextBox 188">
            <a:extLst>
              <a:ext uri="{FF2B5EF4-FFF2-40B4-BE49-F238E27FC236}">
                <a16:creationId xmlns:a16="http://schemas.microsoft.com/office/drawing/2014/main" id="{F7FACB2B-38C2-220A-4A70-48A001D8DA8F}"/>
              </a:ext>
            </a:extLst>
          </p:cNvPr>
          <p:cNvSpPr txBox="1"/>
          <p:nvPr/>
        </p:nvSpPr>
        <p:spPr>
          <a:xfrm>
            <a:off x="2132664" y="2411072"/>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436582"/>
                </a:solidFill>
                <a:latin typeface="+mn-lt"/>
              </a:rPr>
              <a:t>+</a:t>
            </a:r>
          </a:p>
        </p:txBody>
      </p:sp>
      <p:sp>
        <p:nvSpPr>
          <p:cNvPr id="190" name="TextBox 189">
            <a:extLst>
              <a:ext uri="{FF2B5EF4-FFF2-40B4-BE49-F238E27FC236}">
                <a16:creationId xmlns:a16="http://schemas.microsoft.com/office/drawing/2014/main" id="{74307FC0-5EEE-AAF6-56D9-EC91FFDDABA0}"/>
              </a:ext>
            </a:extLst>
          </p:cNvPr>
          <p:cNvSpPr txBox="1"/>
          <p:nvPr/>
        </p:nvSpPr>
        <p:spPr>
          <a:xfrm>
            <a:off x="2166604" y="2413812"/>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436582"/>
                </a:solidFill>
                <a:latin typeface="+mn-lt"/>
              </a:rPr>
              <a:t>+</a:t>
            </a:r>
          </a:p>
        </p:txBody>
      </p:sp>
      <p:sp>
        <p:nvSpPr>
          <p:cNvPr id="191" name="TextBox 190">
            <a:extLst>
              <a:ext uri="{FF2B5EF4-FFF2-40B4-BE49-F238E27FC236}">
                <a16:creationId xmlns:a16="http://schemas.microsoft.com/office/drawing/2014/main" id="{E18CB391-FB8A-5FCC-A525-B076E86A69C0}"/>
              </a:ext>
            </a:extLst>
          </p:cNvPr>
          <p:cNvSpPr txBox="1"/>
          <p:nvPr/>
        </p:nvSpPr>
        <p:spPr>
          <a:xfrm>
            <a:off x="2249935" y="2427144"/>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436582"/>
                </a:solidFill>
                <a:latin typeface="+mn-lt"/>
              </a:rPr>
              <a:t>+</a:t>
            </a:r>
          </a:p>
        </p:txBody>
      </p:sp>
      <p:sp>
        <p:nvSpPr>
          <p:cNvPr id="192" name="TextBox 191">
            <a:extLst>
              <a:ext uri="{FF2B5EF4-FFF2-40B4-BE49-F238E27FC236}">
                <a16:creationId xmlns:a16="http://schemas.microsoft.com/office/drawing/2014/main" id="{370DB1D3-9003-A68E-6B17-3F23D9D1E676}"/>
              </a:ext>
            </a:extLst>
          </p:cNvPr>
          <p:cNvSpPr txBox="1"/>
          <p:nvPr/>
        </p:nvSpPr>
        <p:spPr>
          <a:xfrm>
            <a:off x="2264651" y="2486496"/>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436582"/>
                </a:solidFill>
                <a:latin typeface="+mn-lt"/>
              </a:rPr>
              <a:t>+</a:t>
            </a:r>
          </a:p>
        </p:txBody>
      </p:sp>
      <p:sp>
        <p:nvSpPr>
          <p:cNvPr id="193" name="TextBox 192">
            <a:extLst>
              <a:ext uri="{FF2B5EF4-FFF2-40B4-BE49-F238E27FC236}">
                <a16:creationId xmlns:a16="http://schemas.microsoft.com/office/drawing/2014/main" id="{86340A7E-5E47-217A-DA56-C23525296EB8}"/>
              </a:ext>
            </a:extLst>
          </p:cNvPr>
          <p:cNvSpPr txBox="1"/>
          <p:nvPr/>
        </p:nvSpPr>
        <p:spPr>
          <a:xfrm>
            <a:off x="2443215" y="2556803"/>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436582"/>
                </a:solidFill>
                <a:latin typeface="+mn-lt"/>
              </a:rPr>
              <a:t>+</a:t>
            </a:r>
          </a:p>
        </p:txBody>
      </p:sp>
      <p:sp>
        <p:nvSpPr>
          <p:cNvPr id="194" name="TextBox 193">
            <a:extLst>
              <a:ext uri="{FF2B5EF4-FFF2-40B4-BE49-F238E27FC236}">
                <a16:creationId xmlns:a16="http://schemas.microsoft.com/office/drawing/2014/main" id="{FB61BA69-178D-E410-9AAE-F767B0B2955F}"/>
              </a:ext>
            </a:extLst>
          </p:cNvPr>
          <p:cNvSpPr txBox="1"/>
          <p:nvPr/>
        </p:nvSpPr>
        <p:spPr>
          <a:xfrm>
            <a:off x="2587491" y="2595672"/>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436582"/>
                </a:solidFill>
                <a:latin typeface="+mn-lt"/>
              </a:rPr>
              <a:t>+</a:t>
            </a:r>
          </a:p>
        </p:txBody>
      </p:sp>
      <p:sp>
        <p:nvSpPr>
          <p:cNvPr id="195" name="TextBox 194">
            <a:extLst>
              <a:ext uri="{FF2B5EF4-FFF2-40B4-BE49-F238E27FC236}">
                <a16:creationId xmlns:a16="http://schemas.microsoft.com/office/drawing/2014/main" id="{EFAB683B-3C67-1F92-52F3-A0A05364937F}"/>
              </a:ext>
            </a:extLst>
          </p:cNvPr>
          <p:cNvSpPr txBox="1"/>
          <p:nvPr/>
        </p:nvSpPr>
        <p:spPr>
          <a:xfrm>
            <a:off x="2702523" y="2607864"/>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436582"/>
                </a:solidFill>
                <a:latin typeface="+mn-lt"/>
              </a:rPr>
              <a:t>+</a:t>
            </a:r>
          </a:p>
        </p:txBody>
      </p:sp>
      <p:sp>
        <p:nvSpPr>
          <p:cNvPr id="196" name="TextBox 195">
            <a:extLst>
              <a:ext uri="{FF2B5EF4-FFF2-40B4-BE49-F238E27FC236}">
                <a16:creationId xmlns:a16="http://schemas.microsoft.com/office/drawing/2014/main" id="{B3400394-DC9D-9C95-B279-430FBF7A9C6E}"/>
              </a:ext>
            </a:extLst>
          </p:cNvPr>
          <p:cNvSpPr txBox="1"/>
          <p:nvPr/>
        </p:nvSpPr>
        <p:spPr>
          <a:xfrm>
            <a:off x="2753692" y="2610568"/>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436582"/>
                </a:solidFill>
                <a:latin typeface="+mn-lt"/>
              </a:rPr>
              <a:t>+</a:t>
            </a:r>
          </a:p>
        </p:txBody>
      </p:sp>
      <p:sp>
        <p:nvSpPr>
          <p:cNvPr id="197" name="TextBox 196">
            <a:extLst>
              <a:ext uri="{FF2B5EF4-FFF2-40B4-BE49-F238E27FC236}">
                <a16:creationId xmlns:a16="http://schemas.microsoft.com/office/drawing/2014/main" id="{007CAA35-6B39-DFA6-B8A2-96E7A099D5D5}"/>
              </a:ext>
            </a:extLst>
          </p:cNvPr>
          <p:cNvSpPr txBox="1"/>
          <p:nvPr/>
        </p:nvSpPr>
        <p:spPr>
          <a:xfrm>
            <a:off x="2763693" y="2624080"/>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436582"/>
                </a:solidFill>
                <a:latin typeface="+mn-lt"/>
              </a:rPr>
              <a:t>+</a:t>
            </a:r>
          </a:p>
        </p:txBody>
      </p:sp>
      <p:sp>
        <p:nvSpPr>
          <p:cNvPr id="198" name="TextBox 197">
            <a:extLst>
              <a:ext uri="{FF2B5EF4-FFF2-40B4-BE49-F238E27FC236}">
                <a16:creationId xmlns:a16="http://schemas.microsoft.com/office/drawing/2014/main" id="{2CC7AC14-B32F-F8CF-CFEC-CE741D4AA7C5}"/>
              </a:ext>
            </a:extLst>
          </p:cNvPr>
          <p:cNvSpPr txBox="1"/>
          <p:nvPr/>
        </p:nvSpPr>
        <p:spPr>
          <a:xfrm>
            <a:off x="2831627" y="2644266"/>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436582"/>
                </a:solidFill>
                <a:latin typeface="+mn-lt"/>
              </a:rPr>
              <a:t>+</a:t>
            </a:r>
          </a:p>
        </p:txBody>
      </p:sp>
      <p:sp>
        <p:nvSpPr>
          <p:cNvPr id="199" name="TextBox 198">
            <a:extLst>
              <a:ext uri="{FF2B5EF4-FFF2-40B4-BE49-F238E27FC236}">
                <a16:creationId xmlns:a16="http://schemas.microsoft.com/office/drawing/2014/main" id="{A91D2DC6-76EE-9E0A-E693-3EAA5290879E}"/>
              </a:ext>
            </a:extLst>
          </p:cNvPr>
          <p:cNvSpPr txBox="1"/>
          <p:nvPr/>
        </p:nvSpPr>
        <p:spPr>
          <a:xfrm>
            <a:off x="3209331" y="2670736"/>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436582"/>
                </a:solidFill>
                <a:latin typeface="+mn-lt"/>
              </a:rPr>
              <a:t>+</a:t>
            </a:r>
          </a:p>
        </p:txBody>
      </p:sp>
      <p:sp>
        <p:nvSpPr>
          <p:cNvPr id="200" name="TextBox 199">
            <a:extLst>
              <a:ext uri="{FF2B5EF4-FFF2-40B4-BE49-F238E27FC236}">
                <a16:creationId xmlns:a16="http://schemas.microsoft.com/office/drawing/2014/main" id="{D2D09936-D6EF-D42C-9366-B088B1A069E6}"/>
              </a:ext>
            </a:extLst>
          </p:cNvPr>
          <p:cNvSpPr txBox="1"/>
          <p:nvPr/>
        </p:nvSpPr>
        <p:spPr>
          <a:xfrm>
            <a:off x="3390661" y="2689040"/>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436582"/>
                </a:solidFill>
                <a:latin typeface="+mn-lt"/>
              </a:rPr>
              <a:t>+</a:t>
            </a:r>
          </a:p>
        </p:txBody>
      </p:sp>
      <p:sp>
        <p:nvSpPr>
          <p:cNvPr id="201" name="TextBox 200">
            <a:extLst>
              <a:ext uri="{FF2B5EF4-FFF2-40B4-BE49-F238E27FC236}">
                <a16:creationId xmlns:a16="http://schemas.microsoft.com/office/drawing/2014/main" id="{C9F5AA5B-6F30-FB6A-4FA3-6373EA194924}"/>
              </a:ext>
            </a:extLst>
          </p:cNvPr>
          <p:cNvSpPr txBox="1"/>
          <p:nvPr/>
        </p:nvSpPr>
        <p:spPr>
          <a:xfrm>
            <a:off x="3401332" y="2689040"/>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436582"/>
                </a:solidFill>
                <a:latin typeface="+mn-lt"/>
              </a:rPr>
              <a:t>+</a:t>
            </a:r>
          </a:p>
        </p:txBody>
      </p:sp>
      <p:sp>
        <p:nvSpPr>
          <p:cNvPr id="202" name="TextBox 201">
            <a:extLst>
              <a:ext uri="{FF2B5EF4-FFF2-40B4-BE49-F238E27FC236}">
                <a16:creationId xmlns:a16="http://schemas.microsoft.com/office/drawing/2014/main" id="{92F202D3-BAF1-20D4-A364-F1BFBCF340E5}"/>
              </a:ext>
            </a:extLst>
          </p:cNvPr>
          <p:cNvSpPr txBox="1"/>
          <p:nvPr/>
        </p:nvSpPr>
        <p:spPr>
          <a:xfrm>
            <a:off x="3513663" y="2716414"/>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436582"/>
                </a:solidFill>
                <a:latin typeface="+mn-lt"/>
              </a:rPr>
              <a:t>+</a:t>
            </a:r>
          </a:p>
        </p:txBody>
      </p:sp>
      <p:sp>
        <p:nvSpPr>
          <p:cNvPr id="203" name="TextBox 202">
            <a:extLst>
              <a:ext uri="{FF2B5EF4-FFF2-40B4-BE49-F238E27FC236}">
                <a16:creationId xmlns:a16="http://schemas.microsoft.com/office/drawing/2014/main" id="{AC3CF50D-2C54-6447-7A37-AB4A096B8544}"/>
              </a:ext>
            </a:extLst>
          </p:cNvPr>
          <p:cNvSpPr txBox="1"/>
          <p:nvPr/>
        </p:nvSpPr>
        <p:spPr>
          <a:xfrm>
            <a:off x="3607884" y="2715820"/>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436582"/>
                </a:solidFill>
                <a:latin typeface="+mn-lt"/>
              </a:rPr>
              <a:t>+</a:t>
            </a:r>
          </a:p>
        </p:txBody>
      </p:sp>
      <p:sp>
        <p:nvSpPr>
          <p:cNvPr id="204" name="TextBox 203">
            <a:extLst>
              <a:ext uri="{FF2B5EF4-FFF2-40B4-BE49-F238E27FC236}">
                <a16:creationId xmlns:a16="http://schemas.microsoft.com/office/drawing/2014/main" id="{9F09CEE2-6426-64CD-CFAE-E49CBED156AC}"/>
              </a:ext>
            </a:extLst>
          </p:cNvPr>
          <p:cNvSpPr txBox="1"/>
          <p:nvPr/>
        </p:nvSpPr>
        <p:spPr>
          <a:xfrm>
            <a:off x="3639923" y="2716872"/>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436582"/>
                </a:solidFill>
                <a:latin typeface="+mn-lt"/>
              </a:rPr>
              <a:t>+</a:t>
            </a:r>
          </a:p>
        </p:txBody>
      </p:sp>
      <p:sp>
        <p:nvSpPr>
          <p:cNvPr id="205" name="TextBox 204">
            <a:extLst>
              <a:ext uri="{FF2B5EF4-FFF2-40B4-BE49-F238E27FC236}">
                <a16:creationId xmlns:a16="http://schemas.microsoft.com/office/drawing/2014/main" id="{F5122B6E-1495-D0BF-115A-B58DC9E53FCA}"/>
              </a:ext>
            </a:extLst>
          </p:cNvPr>
          <p:cNvSpPr txBox="1"/>
          <p:nvPr/>
        </p:nvSpPr>
        <p:spPr>
          <a:xfrm>
            <a:off x="3714228" y="2716023"/>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436582"/>
                </a:solidFill>
                <a:latin typeface="+mn-lt"/>
              </a:rPr>
              <a:t>+</a:t>
            </a:r>
          </a:p>
        </p:txBody>
      </p:sp>
      <p:sp>
        <p:nvSpPr>
          <p:cNvPr id="206" name="TextBox 205">
            <a:extLst>
              <a:ext uri="{FF2B5EF4-FFF2-40B4-BE49-F238E27FC236}">
                <a16:creationId xmlns:a16="http://schemas.microsoft.com/office/drawing/2014/main" id="{A3396360-E229-BE8F-966B-B7BB22C12D10}"/>
              </a:ext>
            </a:extLst>
          </p:cNvPr>
          <p:cNvSpPr txBox="1"/>
          <p:nvPr/>
        </p:nvSpPr>
        <p:spPr>
          <a:xfrm>
            <a:off x="3771743" y="2715820"/>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436582"/>
                </a:solidFill>
                <a:latin typeface="+mn-lt"/>
              </a:rPr>
              <a:t>+</a:t>
            </a:r>
          </a:p>
        </p:txBody>
      </p:sp>
      <p:sp>
        <p:nvSpPr>
          <p:cNvPr id="207" name="TextBox 206">
            <a:extLst>
              <a:ext uri="{FF2B5EF4-FFF2-40B4-BE49-F238E27FC236}">
                <a16:creationId xmlns:a16="http://schemas.microsoft.com/office/drawing/2014/main" id="{2659F1D1-E523-9C98-08BD-169F37E0B87B}"/>
              </a:ext>
            </a:extLst>
          </p:cNvPr>
          <p:cNvSpPr txBox="1"/>
          <p:nvPr/>
        </p:nvSpPr>
        <p:spPr>
          <a:xfrm>
            <a:off x="3898004" y="2715819"/>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436582"/>
                </a:solidFill>
                <a:latin typeface="+mn-lt"/>
              </a:rPr>
              <a:t>+</a:t>
            </a:r>
          </a:p>
        </p:txBody>
      </p:sp>
      <p:sp>
        <p:nvSpPr>
          <p:cNvPr id="208" name="TextBox 207">
            <a:extLst>
              <a:ext uri="{FF2B5EF4-FFF2-40B4-BE49-F238E27FC236}">
                <a16:creationId xmlns:a16="http://schemas.microsoft.com/office/drawing/2014/main" id="{6F89174B-0075-0098-32A4-03D9A69AC1F9}"/>
              </a:ext>
            </a:extLst>
          </p:cNvPr>
          <p:cNvSpPr txBox="1"/>
          <p:nvPr/>
        </p:nvSpPr>
        <p:spPr>
          <a:xfrm>
            <a:off x="4001751" y="2712691"/>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436582"/>
                </a:solidFill>
                <a:latin typeface="+mn-lt"/>
              </a:rPr>
              <a:t>+</a:t>
            </a:r>
          </a:p>
        </p:txBody>
      </p:sp>
      <p:sp>
        <p:nvSpPr>
          <p:cNvPr id="209" name="TextBox 208">
            <a:extLst>
              <a:ext uri="{FF2B5EF4-FFF2-40B4-BE49-F238E27FC236}">
                <a16:creationId xmlns:a16="http://schemas.microsoft.com/office/drawing/2014/main" id="{F965A9C7-A5B9-B33E-A7BE-FC5C8FFF6EEB}"/>
              </a:ext>
            </a:extLst>
          </p:cNvPr>
          <p:cNvSpPr txBox="1"/>
          <p:nvPr/>
        </p:nvSpPr>
        <p:spPr>
          <a:xfrm>
            <a:off x="6357851" y="2999698"/>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436582"/>
                </a:solidFill>
                <a:latin typeface="+mn-lt"/>
              </a:rPr>
              <a:t>+</a:t>
            </a:r>
          </a:p>
        </p:txBody>
      </p:sp>
      <p:sp>
        <p:nvSpPr>
          <p:cNvPr id="210" name="TextBox 209">
            <a:extLst>
              <a:ext uri="{FF2B5EF4-FFF2-40B4-BE49-F238E27FC236}">
                <a16:creationId xmlns:a16="http://schemas.microsoft.com/office/drawing/2014/main" id="{EF8CA884-A5DD-8F90-0559-7D2122A2A253}"/>
              </a:ext>
            </a:extLst>
          </p:cNvPr>
          <p:cNvSpPr txBox="1"/>
          <p:nvPr/>
        </p:nvSpPr>
        <p:spPr>
          <a:xfrm>
            <a:off x="4012207" y="2714660"/>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436582"/>
                </a:solidFill>
                <a:latin typeface="+mn-lt"/>
              </a:rPr>
              <a:t>+</a:t>
            </a:r>
          </a:p>
        </p:txBody>
      </p:sp>
      <p:sp>
        <p:nvSpPr>
          <p:cNvPr id="211" name="TextBox 210">
            <a:extLst>
              <a:ext uri="{FF2B5EF4-FFF2-40B4-BE49-F238E27FC236}">
                <a16:creationId xmlns:a16="http://schemas.microsoft.com/office/drawing/2014/main" id="{78BE7C11-0D87-85EC-3A57-E8545BEAB6E0}"/>
              </a:ext>
            </a:extLst>
          </p:cNvPr>
          <p:cNvSpPr txBox="1"/>
          <p:nvPr/>
        </p:nvSpPr>
        <p:spPr>
          <a:xfrm>
            <a:off x="5666032" y="3001662"/>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436582"/>
                </a:solidFill>
                <a:latin typeface="+mn-lt"/>
              </a:rPr>
              <a:t>+</a:t>
            </a:r>
          </a:p>
        </p:txBody>
      </p:sp>
      <p:sp>
        <p:nvSpPr>
          <p:cNvPr id="212" name="TextBox 211">
            <a:extLst>
              <a:ext uri="{FF2B5EF4-FFF2-40B4-BE49-F238E27FC236}">
                <a16:creationId xmlns:a16="http://schemas.microsoft.com/office/drawing/2014/main" id="{851D2B4C-A947-E62C-E4FC-BCBFB4FFB255}"/>
              </a:ext>
            </a:extLst>
          </p:cNvPr>
          <p:cNvSpPr txBox="1"/>
          <p:nvPr/>
        </p:nvSpPr>
        <p:spPr>
          <a:xfrm>
            <a:off x="4719517" y="2777219"/>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436582"/>
                </a:solidFill>
                <a:latin typeface="+mn-lt"/>
              </a:rPr>
              <a:t>+</a:t>
            </a:r>
          </a:p>
        </p:txBody>
      </p:sp>
      <p:sp>
        <p:nvSpPr>
          <p:cNvPr id="213" name="TextBox 212">
            <a:extLst>
              <a:ext uri="{FF2B5EF4-FFF2-40B4-BE49-F238E27FC236}">
                <a16:creationId xmlns:a16="http://schemas.microsoft.com/office/drawing/2014/main" id="{04B03614-4E41-5CAF-BCEB-41658D37455A}"/>
              </a:ext>
            </a:extLst>
          </p:cNvPr>
          <p:cNvSpPr txBox="1"/>
          <p:nvPr/>
        </p:nvSpPr>
        <p:spPr>
          <a:xfrm>
            <a:off x="5241587" y="2869552"/>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436582"/>
                </a:solidFill>
                <a:latin typeface="+mn-lt"/>
              </a:rPr>
              <a:t>+</a:t>
            </a:r>
          </a:p>
        </p:txBody>
      </p:sp>
      <p:sp>
        <p:nvSpPr>
          <p:cNvPr id="214" name="TextBox 213">
            <a:extLst>
              <a:ext uri="{FF2B5EF4-FFF2-40B4-BE49-F238E27FC236}">
                <a16:creationId xmlns:a16="http://schemas.microsoft.com/office/drawing/2014/main" id="{20092A48-69C2-006B-1BBF-99EFCF624C37}"/>
              </a:ext>
            </a:extLst>
          </p:cNvPr>
          <p:cNvSpPr txBox="1"/>
          <p:nvPr/>
        </p:nvSpPr>
        <p:spPr>
          <a:xfrm>
            <a:off x="4020987" y="2711690"/>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436582"/>
                </a:solidFill>
                <a:latin typeface="+mn-lt"/>
              </a:rPr>
              <a:t>+</a:t>
            </a:r>
          </a:p>
        </p:txBody>
      </p:sp>
      <p:sp>
        <p:nvSpPr>
          <p:cNvPr id="215" name="TextBox 214">
            <a:extLst>
              <a:ext uri="{FF2B5EF4-FFF2-40B4-BE49-F238E27FC236}">
                <a16:creationId xmlns:a16="http://schemas.microsoft.com/office/drawing/2014/main" id="{F9677608-D6C5-C0B3-14F5-FD8153886B07}"/>
              </a:ext>
            </a:extLst>
          </p:cNvPr>
          <p:cNvSpPr txBox="1"/>
          <p:nvPr/>
        </p:nvSpPr>
        <p:spPr>
          <a:xfrm>
            <a:off x="4040029" y="2715819"/>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436582"/>
                </a:solidFill>
                <a:latin typeface="+mn-lt"/>
              </a:rPr>
              <a:t>+</a:t>
            </a:r>
          </a:p>
        </p:txBody>
      </p:sp>
      <p:sp>
        <p:nvSpPr>
          <p:cNvPr id="216" name="TextBox 215">
            <a:extLst>
              <a:ext uri="{FF2B5EF4-FFF2-40B4-BE49-F238E27FC236}">
                <a16:creationId xmlns:a16="http://schemas.microsoft.com/office/drawing/2014/main" id="{B0EB4804-819B-E7FE-2D79-C9E3BCF887AC}"/>
              </a:ext>
            </a:extLst>
          </p:cNvPr>
          <p:cNvSpPr txBox="1"/>
          <p:nvPr/>
        </p:nvSpPr>
        <p:spPr>
          <a:xfrm>
            <a:off x="4189067" y="2755824"/>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436582"/>
                </a:solidFill>
                <a:latin typeface="+mn-lt"/>
              </a:rPr>
              <a:t>+</a:t>
            </a:r>
          </a:p>
        </p:txBody>
      </p:sp>
      <p:sp>
        <p:nvSpPr>
          <p:cNvPr id="217" name="TextBox 216">
            <a:extLst>
              <a:ext uri="{FF2B5EF4-FFF2-40B4-BE49-F238E27FC236}">
                <a16:creationId xmlns:a16="http://schemas.microsoft.com/office/drawing/2014/main" id="{AEC38E9B-5A90-FD74-D43D-7E00D93A763F}"/>
              </a:ext>
            </a:extLst>
          </p:cNvPr>
          <p:cNvSpPr txBox="1"/>
          <p:nvPr/>
        </p:nvSpPr>
        <p:spPr>
          <a:xfrm>
            <a:off x="4780273" y="2777219"/>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436582"/>
                </a:solidFill>
                <a:latin typeface="+mn-lt"/>
              </a:rPr>
              <a:t>+</a:t>
            </a:r>
          </a:p>
        </p:txBody>
      </p:sp>
      <p:sp>
        <p:nvSpPr>
          <p:cNvPr id="218" name="TextBox 217">
            <a:extLst>
              <a:ext uri="{FF2B5EF4-FFF2-40B4-BE49-F238E27FC236}">
                <a16:creationId xmlns:a16="http://schemas.microsoft.com/office/drawing/2014/main" id="{A6079941-24FD-FB10-8F5E-3F4B598E45C6}"/>
              </a:ext>
            </a:extLst>
          </p:cNvPr>
          <p:cNvSpPr txBox="1"/>
          <p:nvPr/>
        </p:nvSpPr>
        <p:spPr>
          <a:xfrm>
            <a:off x="4873491" y="2869552"/>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436582"/>
                </a:solidFill>
                <a:latin typeface="+mn-lt"/>
              </a:rPr>
              <a:t>+</a:t>
            </a:r>
          </a:p>
        </p:txBody>
      </p:sp>
      <p:sp>
        <p:nvSpPr>
          <p:cNvPr id="219" name="TextBox 218">
            <a:extLst>
              <a:ext uri="{FF2B5EF4-FFF2-40B4-BE49-F238E27FC236}">
                <a16:creationId xmlns:a16="http://schemas.microsoft.com/office/drawing/2014/main" id="{240E8DA2-2A24-98C1-534A-7766FA8A3681}"/>
              </a:ext>
            </a:extLst>
          </p:cNvPr>
          <p:cNvSpPr txBox="1"/>
          <p:nvPr/>
        </p:nvSpPr>
        <p:spPr>
          <a:xfrm>
            <a:off x="5006793" y="2870067"/>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436582"/>
                </a:solidFill>
                <a:latin typeface="+mn-lt"/>
              </a:rPr>
              <a:t>+</a:t>
            </a:r>
          </a:p>
        </p:txBody>
      </p:sp>
      <p:sp>
        <p:nvSpPr>
          <p:cNvPr id="220" name="TextBox 219">
            <a:extLst>
              <a:ext uri="{FF2B5EF4-FFF2-40B4-BE49-F238E27FC236}">
                <a16:creationId xmlns:a16="http://schemas.microsoft.com/office/drawing/2014/main" id="{C3E77060-175F-1AE5-A836-0DAC3C0B6A9E}"/>
              </a:ext>
            </a:extLst>
          </p:cNvPr>
          <p:cNvSpPr txBox="1"/>
          <p:nvPr/>
        </p:nvSpPr>
        <p:spPr>
          <a:xfrm>
            <a:off x="5104955" y="2869776"/>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436582"/>
                </a:solidFill>
                <a:latin typeface="+mn-lt"/>
              </a:rPr>
              <a:t>+</a:t>
            </a:r>
          </a:p>
        </p:txBody>
      </p:sp>
      <p:sp>
        <p:nvSpPr>
          <p:cNvPr id="221" name="TextBox 220">
            <a:extLst>
              <a:ext uri="{FF2B5EF4-FFF2-40B4-BE49-F238E27FC236}">
                <a16:creationId xmlns:a16="http://schemas.microsoft.com/office/drawing/2014/main" id="{216C752D-99E1-5984-01CD-020924B82A3D}"/>
              </a:ext>
            </a:extLst>
          </p:cNvPr>
          <p:cNvSpPr txBox="1"/>
          <p:nvPr/>
        </p:nvSpPr>
        <p:spPr>
          <a:xfrm>
            <a:off x="5207096" y="2870078"/>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436582"/>
                </a:solidFill>
                <a:latin typeface="+mn-lt"/>
              </a:rPr>
              <a:t>+</a:t>
            </a:r>
          </a:p>
        </p:txBody>
      </p:sp>
      <p:sp>
        <p:nvSpPr>
          <p:cNvPr id="222" name="TextBox 221">
            <a:extLst>
              <a:ext uri="{FF2B5EF4-FFF2-40B4-BE49-F238E27FC236}">
                <a16:creationId xmlns:a16="http://schemas.microsoft.com/office/drawing/2014/main" id="{2F8BC125-4F0E-EBFD-E5AE-AF7231C235FD}"/>
              </a:ext>
            </a:extLst>
          </p:cNvPr>
          <p:cNvSpPr txBox="1"/>
          <p:nvPr/>
        </p:nvSpPr>
        <p:spPr>
          <a:xfrm>
            <a:off x="4845981" y="2823384"/>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436582"/>
                </a:solidFill>
                <a:latin typeface="+mn-lt"/>
              </a:rPr>
              <a:t>+</a:t>
            </a:r>
          </a:p>
        </p:txBody>
      </p:sp>
      <p:sp>
        <p:nvSpPr>
          <p:cNvPr id="223" name="TextBox 222">
            <a:extLst>
              <a:ext uri="{FF2B5EF4-FFF2-40B4-BE49-F238E27FC236}">
                <a16:creationId xmlns:a16="http://schemas.microsoft.com/office/drawing/2014/main" id="{D9112D28-9C7C-F89F-4B75-E03313914264}"/>
              </a:ext>
            </a:extLst>
          </p:cNvPr>
          <p:cNvSpPr txBox="1"/>
          <p:nvPr/>
        </p:nvSpPr>
        <p:spPr>
          <a:xfrm>
            <a:off x="4822207" y="2777340"/>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436582"/>
                </a:solidFill>
                <a:latin typeface="+mn-lt"/>
              </a:rPr>
              <a:t>+</a:t>
            </a:r>
          </a:p>
        </p:txBody>
      </p:sp>
      <p:sp>
        <p:nvSpPr>
          <p:cNvPr id="224" name="TextBox 223">
            <a:extLst>
              <a:ext uri="{FF2B5EF4-FFF2-40B4-BE49-F238E27FC236}">
                <a16:creationId xmlns:a16="http://schemas.microsoft.com/office/drawing/2014/main" id="{526EA42E-BAF8-3853-3923-FB74E7EB7C47}"/>
              </a:ext>
            </a:extLst>
          </p:cNvPr>
          <p:cNvSpPr txBox="1"/>
          <p:nvPr/>
        </p:nvSpPr>
        <p:spPr>
          <a:xfrm>
            <a:off x="4791983" y="2775792"/>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436582"/>
                </a:solidFill>
                <a:latin typeface="+mn-lt"/>
              </a:rPr>
              <a:t>+</a:t>
            </a:r>
          </a:p>
        </p:txBody>
      </p:sp>
      <p:sp>
        <p:nvSpPr>
          <p:cNvPr id="225" name="TextBox 224">
            <a:extLst>
              <a:ext uri="{FF2B5EF4-FFF2-40B4-BE49-F238E27FC236}">
                <a16:creationId xmlns:a16="http://schemas.microsoft.com/office/drawing/2014/main" id="{EF8DD634-513F-D57A-5190-09999742C2FA}"/>
              </a:ext>
            </a:extLst>
          </p:cNvPr>
          <p:cNvSpPr txBox="1"/>
          <p:nvPr/>
        </p:nvSpPr>
        <p:spPr>
          <a:xfrm>
            <a:off x="4520387" y="2775792"/>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436582"/>
                </a:solidFill>
                <a:latin typeface="+mn-lt"/>
              </a:rPr>
              <a:t>+</a:t>
            </a:r>
          </a:p>
        </p:txBody>
      </p:sp>
      <p:sp>
        <p:nvSpPr>
          <p:cNvPr id="226" name="TextBox 225">
            <a:extLst>
              <a:ext uri="{FF2B5EF4-FFF2-40B4-BE49-F238E27FC236}">
                <a16:creationId xmlns:a16="http://schemas.microsoft.com/office/drawing/2014/main" id="{40B713C4-D3CB-276B-41F7-2E21641334E9}"/>
              </a:ext>
            </a:extLst>
          </p:cNvPr>
          <p:cNvSpPr txBox="1"/>
          <p:nvPr/>
        </p:nvSpPr>
        <p:spPr>
          <a:xfrm>
            <a:off x="4532657" y="2776454"/>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436582"/>
                </a:solidFill>
                <a:latin typeface="+mn-lt"/>
              </a:rPr>
              <a:t>+</a:t>
            </a:r>
          </a:p>
        </p:txBody>
      </p:sp>
      <p:sp>
        <p:nvSpPr>
          <p:cNvPr id="227" name="TextBox 226">
            <a:extLst>
              <a:ext uri="{FF2B5EF4-FFF2-40B4-BE49-F238E27FC236}">
                <a16:creationId xmlns:a16="http://schemas.microsoft.com/office/drawing/2014/main" id="{5000B30A-984D-CC5E-B9E0-1DFFF41A994E}"/>
              </a:ext>
            </a:extLst>
          </p:cNvPr>
          <p:cNvSpPr txBox="1"/>
          <p:nvPr/>
        </p:nvSpPr>
        <p:spPr>
          <a:xfrm>
            <a:off x="4497465" y="2756900"/>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436582"/>
                </a:solidFill>
                <a:latin typeface="+mn-lt"/>
              </a:rPr>
              <a:t>+</a:t>
            </a:r>
          </a:p>
        </p:txBody>
      </p:sp>
      <p:sp>
        <p:nvSpPr>
          <p:cNvPr id="228" name="TextBox 227">
            <a:extLst>
              <a:ext uri="{FF2B5EF4-FFF2-40B4-BE49-F238E27FC236}">
                <a16:creationId xmlns:a16="http://schemas.microsoft.com/office/drawing/2014/main" id="{908DB574-6D2C-547D-0456-9DB8AC046C45}"/>
              </a:ext>
            </a:extLst>
          </p:cNvPr>
          <p:cNvSpPr txBox="1"/>
          <p:nvPr/>
        </p:nvSpPr>
        <p:spPr>
          <a:xfrm>
            <a:off x="4465424" y="2755823"/>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436582"/>
                </a:solidFill>
                <a:latin typeface="+mn-lt"/>
              </a:rPr>
              <a:t>+</a:t>
            </a:r>
          </a:p>
        </p:txBody>
      </p:sp>
      <p:sp>
        <p:nvSpPr>
          <p:cNvPr id="229" name="TextBox 228">
            <a:extLst>
              <a:ext uri="{FF2B5EF4-FFF2-40B4-BE49-F238E27FC236}">
                <a16:creationId xmlns:a16="http://schemas.microsoft.com/office/drawing/2014/main" id="{BBC645E0-543E-0FFC-4EC3-698CBA416649}"/>
              </a:ext>
            </a:extLst>
          </p:cNvPr>
          <p:cNvSpPr txBox="1"/>
          <p:nvPr/>
        </p:nvSpPr>
        <p:spPr>
          <a:xfrm>
            <a:off x="4401560" y="2753420"/>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436582"/>
                </a:solidFill>
                <a:latin typeface="+mn-lt"/>
              </a:rPr>
              <a:t>+</a:t>
            </a:r>
          </a:p>
        </p:txBody>
      </p:sp>
      <p:sp>
        <p:nvSpPr>
          <p:cNvPr id="230" name="TextBox 229">
            <a:extLst>
              <a:ext uri="{FF2B5EF4-FFF2-40B4-BE49-F238E27FC236}">
                <a16:creationId xmlns:a16="http://schemas.microsoft.com/office/drawing/2014/main" id="{D6D6A833-3A24-E614-F397-FA41FD9E6694}"/>
              </a:ext>
            </a:extLst>
          </p:cNvPr>
          <p:cNvSpPr txBox="1"/>
          <p:nvPr/>
        </p:nvSpPr>
        <p:spPr>
          <a:xfrm>
            <a:off x="4333883" y="2753419"/>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436582"/>
                </a:solidFill>
                <a:latin typeface="+mn-lt"/>
              </a:rPr>
              <a:t>+</a:t>
            </a:r>
          </a:p>
        </p:txBody>
      </p:sp>
      <p:sp>
        <p:nvSpPr>
          <p:cNvPr id="231" name="TextBox 230">
            <a:extLst>
              <a:ext uri="{FF2B5EF4-FFF2-40B4-BE49-F238E27FC236}">
                <a16:creationId xmlns:a16="http://schemas.microsoft.com/office/drawing/2014/main" id="{CBC3148C-90BA-27E3-28E3-1C1D574C54D7}"/>
              </a:ext>
            </a:extLst>
          </p:cNvPr>
          <p:cNvSpPr txBox="1"/>
          <p:nvPr/>
        </p:nvSpPr>
        <p:spPr>
          <a:xfrm>
            <a:off x="4363087" y="2753419"/>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436582"/>
                </a:solidFill>
                <a:latin typeface="+mn-lt"/>
              </a:rPr>
              <a:t>+</a:t>
            </a:r>
          </a:p>
        </p:txBody>
      </p:sp>
      <p:sp>
        <p:nvSpPr>
          <p:cNvPr id="232" name="TextBox 231">
            <a:extLst>
              <a:ext uri="{FF2B5EF4-FFF2-40B4-BE49-F238E27FC236}">
                <a16:creationId xmlns:a16="http://schemas.microsoft.com/office/drawing/2014/main" id="{D37A9133-C3A0-7291-C406-DEE2772CF331}"/>
              </a:ext>
            </a:extLst>
          </p:cNvPr>
          <p:cNvSpPr txBox="1"/>
          <p:nvPr/>
        </p:nvSpPr>
        <p:spPr>
          <a:xfrm>
            <a:off x="4384409" y="2753192"/>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436582"/>
                </a:solidFill>
                <a:latin typeface="+mn-lt"/>
              </a:rPr>
              <a:t>+</a:t>
            </a:r>
          </a:p>
        </p:txBody>
      </p:sp>
      <p:sp>
        <p:nvSpPr>
          <p:cNvPr id="233" name="TextBox 232">
            <a:extLst>
              <a:ext uri="{FF2B5EF4-FFF2-40B4-BE49-F238E27FC236}">
                <a16:creationId xmlns:a16="http://schemas.microsoft.com/office/drawing/2014/main" id="{D936AF06-A6AC-B772-437D-D409972B406A}"/>
              </a:ext>
            </a:extLst>
          </p:cNvPr>
          <p:cNvSpPr txBox="1"/>
          <p:nvPr/>
        </p:nvSpPr>
        <p:spPr>
          <a:xfrm>
            <a:off x="4061807" y="2715468"/>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436582"/>
                </a:solidFill>
                <a:latin typeface="+mn-lt"/>
              </a:rPr>
              <a:t>+</a:t>
            </a:r>
          </a:p>
        </p:txBody>
      </p:sp>
      <p:sp>
        <p:nvSpPr>
          <p:cNvPr id="234" name="TextBox 233">
            <a:extLst>
              <a:ext uri="{FF2B5EF4-FFF2-40B4-BE49-F238E27FC236}">
                <a16:creationId xmlns:a16="http://schemas.microsoft.com/office/drawing/2014/main" id="{BAE48E9B-2E59-2B37-6C33-71F928DACB47}"/>
              </a:ext>
            </a:extLst>
          </p:cNvPr>
          <p:cNvSpPr txBox="1"/>
          <p:nvPr/>
        </p:nvSpPr>
        <p:spPr>
          <a:xfrm>
            <a:off x="4072935" y="2716248"/>
            <a:ext cx="38472" cy="92333"/>
          </a:xfrm>
          <a:prstGeom prst="rect">
            <a:avLst/>
          </a:prstGeom>
          <a:noFill/>
        </p:spPr>
        <p:txBody>
          <a:bodyPr wrap="none" lIns="0" tIns="0" rIns="0" bIns="0" rtlCol="0" anchor="ctr">
            <a:noAutofit/>
          </a:bodyPr>
          <a:lstStyle/>
          <a:p>
            <a:pPr>
              <a:spcBef>
                <a:spcPts val="1200"/>
              </a:spcBef>
              <a:buClr>
                <a:schemeClr val="accent3"/>
              </a:buClr>
            </a:pPr>
            <a:r>
              <a:rPr lang="en-US" sz="800" dirty="0">
                <a:solidFill>
                  <a:srgbClr val="436582"/>
                </a:solidFill>
                <a:latin typeface="+mn-lt"/>
              </a:rPr>
              <a:t>+</a:t>
            </a:r>
          </a:p>
        </p:txBody>
      </p:sp>
      <p:sp>
        <p:nvSpPr>
          <p:cNvPr id="295" name="TextBox 294">
            <a:extLst>
              <a:ext uri="{FF2B5EF4-FFF2-40B4-BE49-F238E27FC236}">
                <a16:creationId xmlns:a16="http://schemas.microsoft.com/office/drawing/2014/main" id="{C4C9A2E7-8914-F6FC-9293-800598A3134D}"/>
              </a:ext>
            </a:extLst>
          </p:cNvPr>
          <p:cNvSpPr txBox="1"/>
          <p:nvPr/>
        </p:nvSpPr>
        <p:spPr>
          <a:xfrm>
            <a:off x="5606204" y="972176"/>
            <a:ext cx="641329" cy="400110"/>
          </a:xfrm>
          <a:prstGeom prst="rect">
            <a:avLst/>
          </a:prstGeom>
          <a:noFill/>
        </p:spPr>
        <p:txBody>
          <a:bodyPr wrap="none" rtlCol="0">
            <a:spAutoFit/>
          </a:bodyPr>
          <a:lstStyle/>
          <a:p>
            <a:pPr defTabSz="914377" eaLnBrk="1" fontAlgn="auto" hangingPunct="1">
              <a:spcBef>
                <a:spcPts val="1200"/>
              </a:spcBef>
              <a:spcAft>
                <a:spcPts val="0"/>
              </a:spcAft>
              <a:buClr>
                <a:srgbClr val="A271B0"/>
              </a:buClr>
              <a:defRPr/>
            </a:pPr>
            <a:r>
              <a:rPr lang="en-GB" sz="2000" b="1" dirty="0" err="1">
                <a:solidFill>
                  <a:srgbClr val="223341"/>
                </a:solidFill>
                <a:latin typeface="Calibri" panose="020F0502020204030204"/>
                <a:ea typeface="+mn-ea"/>
              </a:rPr>
              <a:t>PFS</a:t>
            </a:r>
            <a:r>
              <a:rPr lang="en-GB" sz="2000" b="1" baseline="30000" dirty="0" err="1">
                <a:solidFill>
                  <a:srgbClr val="223341"/>
                </a:solidFill>
                <a:latin typeface="Calibri" panose="020F0502020204030204"/>
                <a:ea typeface="+mn-ea"/>
              </a:rPr>
              <a:t>a</a:t>
            </a:r>
            <a:endParaRPr lang="en-GB" sz="2000" b="1" baseline="30000" dirty="0">
              <a:solidFill>
                <a:srgbClr val="223341"/>
              </a:solidFill>
              <a:latin typeface="Calibri" panose="020F0502020204030204"/>
              <a:ea typeface="+mn-ea"/>
            </a:endParaRPr>
          </a:p>
        </p:txBody>
      </p:sp>
      <p:sp>
        <p:nvSpPr>
          <p:cNvPr id="296" name="TextBox 295">
            <a:extLst>
              <a:ext uri="{FF2B5EF4-FFF2-40B4-BE49-F238E27FC236}">
                <a16:creationId xmlns:a16="http://schemas.microsoft.com/office/drawing/2014/main" id="{2DA13080-8C60-BE7C-D6C1-C4E48DEDAF1A}"/>
              </a:ext>
            </a:extLst>
          </p:cNvPr>
          <p:cNvSpPr txBox="1"/>
          <p:nvPr/>
        </p:nvSpPr>
        <p:spPr>
          <a:xfrm>
            <a:off x="608890" y="3600975"/>
            <a:ext cx="1932196" cy="338554"/>
          </a:xfrm>
          <a:prstGeom prst="rect">
            <a:avLst/>
          </a:prstGeom>
          <a:noFill/>
        </p:spPr>
        <p:txBody>
          <a:bodyPr wrap="none" rtlCol="0">
            <a:spAutoFit/>
          </a:bodyPr>
          <a:lstStyle/>
          <a:p>
            <a:pPr defTabSz="914377" eaLnBrk="1" fontAlgn="auto" hangingPunct="1">
              <a:spcBef>
                <a:spcPts val="1200"/>
              </a:spcBef>
              <a:spcAft>
                <a:spcPts val="0"/>
              </a:spcAft>
              <a:buClr>
                <a:srgbClr val="A271B0"/>
              </a:buClr>
              <a:defRPr/>
            </a:pPr>
            <a:r>
              <a:rPr lang="en-GB" sz="1600" b="1" dirty="0">
                <a:solidFill>
                  <a:srgbClr val="223341"/>
                </a:solidFill>
                <a:latin typeface="Calibri" panose="020F0502020204030204"/>
                <a:ea typeface="+mn-ea"/>
              </a:rPr>
              <a:t>Treatment response </a:t>
            </a:r>
          </a:p>
        </p:txBody>
      </p:sp>
      <p:grpSp>
        <p:nvGrpSpPr>
          <p:cNvPr id="297" name="Group 296">
            <a:extLst>
              <a:ext uri="{FF2B5EF4-FFF2-40B4-BE49-F238E27FC236}">
                <a16:creationId xmlns:a16="http://schemas.microsoft.com/office/drawing/2014/main" id="{E8BC4306-5EC9-DF2B-3D5E-09F96E949171}"/>
              </a:ext>
            </a:extLst>
          </p:cNvPr>
          <p:cNvGrpSpPr/>
          <p:nvPr/>
        </p:nvGrpSpPr>
        <p:grpSpPr>
          <a:xfrm>
            <a:off x="6694382" y="2868126"/>
            <a:ext cx="5122663" cy="484943"/>
            <a:chOff x="630598" y="4700978"/>
            <a:chExt cx="5122662" cy="1170862"/>
          </a:xfrm>
        </p:grpSpPr>
        <p:sp>
          <p:nvSpPr>
            <p:cNvPr id="298" name="Rectangle 297">
              <a:extLst>
                <a:ext uri="{FF2B5EF4-FFF2-40B4-BE49-F238E27FC236}">
                  <a16:creationId xmlns:a16="http://schemas.microsoft.com/office/drawing/2014/main" id="{1D583C70-20E8-E9B1-F890-0A38227045F7}"/>
                </a:ext>
              </a:extLst>
            </p:cNvPr>
            <p:cNvSpPr/>
            <p:nvPr/>
          </p:nvSpPr>
          <p:spPr>
            <a:xfrm>
              <a:off x="683790" y="4700978"/>
              <a:ext cx="5069470" cy="117086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970" indent="-180970" defTabSz="914377" eaLnBrk="1" fontAlgn="auto" hangingPunct="1">
                <a:spcBef>
                  <a:spcPts val="0"/>
                </a:spcBef>
                <a:spcAft>
                  <a:spcPts val="0"/>
                </a:spcAft>
                <a:buFont typeface="Arial" panose="020B0604020202020204" pitchFamily="34" charset="0"/>
                <a:buChar char="•"/>
                <a:defRPr/>
              </a:pPr>
              <a:r>
                <a:rPr lang="en-GB" sz="1600" dirty="0" err="1">
                  <a:solidFill>
                    <a:srgbClr val="53335C"/>
                  </a:solidFill>
                  <a:latin typeface="Calibri" panose="020F0502020204030204"/>
                </a:rPr>
                <a:t>mPFS</a:t>
              </a:r>
              <a:r>
                <a:rPr lang="en-GB" sz="1600" dirty="0">
                  <a:solidFill>
                    <a:srgbClr val="53335C"/>
                  </a:solidFill>
                  <a:latin typeface="Calibri" panose="020F0502020204030204"/>
                </a:rPr>
                <a:t> was x4 longer for T-</a:t>
              </a:r>
              <a:r>
                <a:rPr lang="en-GB" sz="1600" dirty="0" err="1">
                  <a:solidFill>
                    <a:srgbClr val="53335C"/>
                  </a:solidFill>
                  <a:latin typeface="Calibri" panose="020F0502020204030204"/>
                </a:rPr>
                <a:t>DXd</a:t>
              </a:r>
              <a:r>
                <a:rPr lang="en-GB" sz="1600" dirty="0">
                  <a:solidFill>
                    <a:srgbClr val="53335C"/>
                  </a:solidFill>
                  <a:latin typeface="Calibri" panose="020F0502020204030204"/>
                </a:rPr>
                <a:t> compared with T-DM1</a:t>
              </a:r>
            </a:p>
          </p:txBody>
        </p:sp>
        <p:sp>
          <p:nvSpPr>
            <p:cNvPr id="299" name="Rectangle 298">
              <a:extLst>
                <a:ext uri="{FF2B5EF4-FFF2-40B4-BE49-F238E27FC236}">
                  <a16:creationId xmlns:a16="http://schemas.microsoft.com/office/drawing/2014/main" id="{DCD9F0D8-9CA8-A2AD-B5C4-C8E2C350CE25}"/>
                </a:ext>
              </a:extLst>
            </p:cNvPr>
            <p:cNvSpPr/>
            <p:nvPr/>
          </p:nvSpPr>
          <p:spPr>
            <a:xfrm>
              <a:off x="630598" y="4700978"/>
              <a:ext cx="60230" cy="1170862"/>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77" eaLnBrk="1" fontAlgn="auto" hangingPunct="1">
                <a:spcBef>
                  <a:spcPts val="0"/>
                </a:spcBef>
                <a:spcAft>
                  <a:spcPts val="0"/>
                </a:spcAft>
                <a:defRPr/>
              </a:pPr>
              <a:endParaRPr lang="en-GB" sz="1600">
                <a:solidFill>
                  <a:srgbClr val="FFFFFF"/>
                </a:solidFill>
                <a:latin typeface="Calibri" panose="020F0502020204030204"/>
              </a:endParaRPr>
            </a:p>
          </p:txBody>
        </p:sp>
      </p:grpSp>
      <p:cxnSp>
        <p:nvCxnSpPr>
          <p:cNvPr id="302" name="Straight Connector 301">
            <a:extLst>
              <a:ext uri="{FF2B5EF4-FFF2-40B4-BE49-F238E27FC236}">
                <a16:creationId xmlns:a16="http://schemas.microsoft.com/office/drawing/2014/main" id="{53775D29-D6B6-8B9D-C9D0-1D6E2FDCABD4}"/>
              </a:ext>
            </a:extLst>
          </p:cNvPr>
          <p:cNvCxnSpPr>
            <a:cxnSpLocks/>
          </p:cNvCxnSpPr>
          <p:nvPr/>
        </p:nvCxnSpPr>
        <p:spPr>
          <a:xfrm flipH="1" flipV="1">
            <a:off x="2558841" y="1574639"/>
            <a:ext cx="4388" cy="1777317"/>
          </a:xfrm>
          <a:prstGeom prst="line">
            <a:avLst/>
          </a:prstGeom>
          <a:ln w="12700">
            <a:solidFill>
              <a:schemeClr val="tx1"/>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305" name="Straight Connector 304">
            <a:extLst>
              <a:ext uri="{FF2B5EF4-FFF2-40B4-BE49-F238E27FC236}">
                <a16:creationId xmlns:a16="http://schemas.microsoft.com/office/drawing/2014/main" id="{AEF50E2F-4AD4-89D7-32FC-751A9A8B9D83}"/>
              </a:ext>
            </a:extLst>
          </p:cNvPr>
          <p:cNvCxnSpPr>
            <a:cxnSpLocks/>
          </p:cNvCxnSpPr>
          <p:nvPr/>
        </p:nvCxnSpPr>
        <p:spPr>
          <a:xfrm flipV="1">
            <a:off x="3969079" y="1973310"/>
            <a:ext cx="0" cy="1376559"/>
          </a:xfrm>
          <a:prstGeom prst="line">
            <a:avLst/>
          </a:prstGeom>
          <a:ln w="12700">
            <a:solidFill>
              <a:schemeClr val="tx1"/>
            </a:solidFill>
            <a:prstDash val="sysDash"/>
            <a:tailEnd type="non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67D4CF0B-E65A-95AA-1AF6-DC48DEC8CDC3}"/>
              </a:ext>
            </a:extLst>
          </p:cNvPr>
          <p:cNvSpPr txBox="1"/>
          <p:nvPr/>
        </p:nvSpPr>
        <p:spPr>
          <a:xfrm rot="5400000">
            <a:off x="5028285" y="571526"/>
            <a:ext cx="283987" cy="2656781"/>
          </a:xfrm>
          <a:prstGeom prst="rect">
            <a:avLst/>
          </a:prstGeom>
          <a:solidFill>
            <a:schemeClr val="bg2"/>
          </a:solidFill>
        </p:spPr>
        <p:txBody>
          <a:bodyPr vert="vert270" wrap="square" lIns="0" tIns="0" rIns="0" bIns="0" rtlCol="0" anchor="ctr">
            <a:noAutofit/>
          </a:bodyPr>
          <a:lstStyle/>
          <a:p>
            <a:pPr>
              <a:spcAft>
                <a:spcPts val="300"/>
              </a:spcAft>
              <a:buClr>
                <a:srgbClr val="A5B839"/>
              </a:buClr>
            </a:pPr>
            <a:r>
              <a:rPr lang="en-GB" sz="1400" b="1" dirty="0">
                <a:solidFill>
                  <a:srgbClr val="1185AA"/>
                </a:solidFill>
              </a:rPr>
              <a:t>T-</a:t>
            </a:r>
            <a:r>
              <a:rPr lang="en-GB" sz="1400" b="1" dirty="0" err="1">
                <a:solidFill>
                  <a:srgbClr val="1185AA"/>
                </a:solidFill>
              </a:rPr>
              <a:t>DXd</a:t>
            </a:r>
            <a:r>
              <a:rPr lang="en-GB" sz="1400" b="1" dirty="0">
                <a:solidFill>
                  <a:srgbClr val="1185AA"/>
                </a:solidFill>
              </a:rPr>
              <a:t>: 53.7% (95% CI, 46.8, 60.1)</a:t>
            </a:r>
            <a:br>
              <a:rPr lang="en-GB" sz="1400" dirty="0">
                <a:solidFill>
                  <a:schemeClr val="accent1"/>
                </a:solidFill>
              </a:rPr>
            </a:br>
            <a:r>
              <a:rPr lang="en-GB" sz="1400" b="1" dirty="0">
                <a:solidFill>
                  <a:srgbClr val="436582"/>
                </a:solidFill>
              </a:rPr>
              <a:t>T-DM1: 26.4 % (95% CI, 20.5, 32.6)</a:t>
            </a:r>
            <a:endParaRPr lang="en-GB" sz="1600" b="1" dirty="0">
              <a:solidFill>
                <a:srgbClr val="436582"/>
              </a:solidFill>
              <a:latin typeface="+mn-lt"/>
            </a:endParaRPr>
          </a:p>
        </p:txBody>
      </p:sp>
    </p:spTree>
    <p:extLst>
      <p:ext uri="{BB962C8B-B14F-4D97-AF65-F5344CB8AC3E}">
        <p14:creationId xmlns:p14="http://schemas.microsoft.com/office/powerpoint/2010/main" val="33151678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12383-5FFB-5650-6B35-667AB76BECF3}"/>
              </a:ext>
            </a:extLst>
          </p:cNvPr>
          <p:cNvSpPr>
            <a:spLocks noGrp="1"/>
          </p:cNvSpPr>
          <p:nvPr>
            <p:ph type="title"/>
          </p:nvPr>
        </p:nvSpPr>
        <p:spPr>
          <a:xfrm>
            <a:off x="612001" y="169992"/>
            <a:ext cx="9794743" cy="831600"/>
          </a:xfrm>
        </p:spPr>
        <p:txBody>
          <a:bodyPr/>
          <a:lstStyle/>
          <a:p>
            <a:r>
              <a:rPr lang="en-GB" sz="2800" dirty="0"/>
              <a:t>DESTINY-Breast03 (Phase 3): T-</a:t>
            </a:r>
            <a:r>
              <a:rPr lang="en-GB" sz="2800" dirty="0" err="1"/>
              <a:t>DXd</a:t>
            </a:r>
            <a:r>
              <a:rPr lang="en-GB" sz="2800" dirty="0"/>
              <a:t> vs T-DM1 safety </a:t>
            </a:r>
          </a:p>
        </p:txBody>
      </p:sp>
      <p:sp>
        <p:nvSpPr>
          <p:cNvPr id="4" name="Text Placeholder 3">
            <a:extLst>
              <a:ext uri="{FF2B5EF4-FFF2-40B4-BE49-F238E27FC236}">
                <a16:creationId xmlns:a16="http://schemas.microsoft.com/office/drawing/2014/main" id="{FA70DAC5-41D3-5F30-0A70-03789C1F269B}"/>
              </a:ext>
            </a:extLst>
          </p:cNvPr>
          <p:cNvSpPr>
            <a:spLocks noGrp="1"/>
          </p:cNvSpPr>
          <p:nvPr>
            <p:ph type="body" sz="quarter" idx="10"/>
          </p:nvPr>
        </p:nvSpPr>
        <p:spPr>
          <a:xfrm>
            <a:off x="616904" y="5847957"/>
            <a:ext cx="6260147" cy="785921"/>
          </a:xfrm>
        </p:spPr>
        <p:txBody>
          <a:bodyPr/>
          <a:lstStyle/>
          <a:p>
            <a:r>
              <a:rPr lang="en-GB" dirty="0"/>
              <a:t>Median treatment duration, T-</a:t>
            </a:r>
            <a:r>
              <a:rPr lang="en-GB" dirty="0" err="1"/>
              <a:t>DXd</a:t>
            </a:r>
            <a:r>
              <a:rPr lang="en-GB" dirty="0"/>
              <a:t>=18.2 months (range 0.7</a:t>
            </a:r>
            <a:r>
              <a:rPr lang="en-GB" dirty="0">
                <a:cs typeface="Arial" panose="020B0604020202020204" pitchFamily="34" charset="0"/>
              </a:rPr>
              <a:t>–44.0), T-DM1=6.9 months (range 0.7–39.3)</a:t>
            </a:r>
            <a:r>
              <a:rPr lang="en-GB" dirty="0"/>
              <a:t>WBC, white blood cell. T-</a:t>
            </a:r>
            <a:r>
              <a:rPr lang="en-GB" dirty="0" err="1"/>
              <a:t>DXd</a:t>
            </a:r>
            <a:r>
              <a:rPr lang="en-GB" dirty="0"/>
              <a:t>, trastuzumab </a:t>
            </a:r>
            <a:r>
              <a:rPr lang="en-GB" dirty="0" err="1"/>
              <a:t>deruxtecan</a:t>
            </a:r>
            <a:r>
              <a:rPr lang="en-GB" dirty="0"/>
              <a:t>; T-DM1, ado-trastuzumab emtansine.</a:t>
            </a:r>
            <a:br>
              <a:rPr lang="en-GB" dirty="0"/>
            </a:br>
            <a:r>
              <a:rPr lang="en-GB" dirty="0" err="1"/>
              <a:t>Hurvitz</a:t>
            </a:r>
            <a:r>
              <a:rPr lang="en-GB" dirty="0"/>
              <a:t> SA, et al. SABCS 2022. Abstract GS2-02</a:t>
            </a:r>
          </a:p>
        </p:txBody>
      </p:sp>
      <p:sp>
        <p:nvSpPr>
          <p:cNvPr id="12" name="TextBox 11">
            <a:extLst>
              <a:ext uri="{FF2B5EF4-FFF2-40B4-BE49-F238E27FC236}">
                <a16:creationId xmlns:a16="http://schemas.microsoft.com/office/drawing/2014/main" id="{62166536-1FAE-8BBD-E442-EF1758AD5A86}"/>
              </a:ext>
            </a:extLst>
          </p:cNvPr>
          <p:cNvSpPr txBox="1"/>
          <p:nvPr/>
        </p:nvSpPr>
        <p:spPr>
          <a:xfrm>
            <a:off x="6366801" y="988070"/>
            <a:ext cx="4898963" cy="492443"/>
          </a:xfrm>
          <a:prstGeom prst="rect">
            <a:avLst/>
          </a:prstGeom>
          <a:noFill/>
        </p:spPr>
        <p:txBody>
          <a:bodyPr wrap="square" lIns="0" tIns="0" rIns="0" bIns="0" rtlCol="0">
            <a:spAutoFit/>
          </a:bodyPr>
          <a:lstStyle/>
          <a:p>
            <a:pPr defTabSz="914377" eaLnBrk="1" fontAlgn="auto" hangingPunct="1">
              <a:spcBef>
                <a:spcPts val="1200"/>
              </a:spcBef>
              <a:spcAft>
                <a:spcPts val="0"/>
              </a:spcAft>
              <a:buClr>
                <a:srgbClr val="A271B0"/>
              </a:buClr>
              <a:defRPr/>
            </a:pPr>
            <a:r>
              <a:rPr lang="en-GB" sz="1600" b="1" dirty="0">
                <a:solidFill>
                  <a:srgbClr val="223341"/>
                </a:solidFill>
                <a:latin typeface="Calibri" panose="020F0502020204030204"/>
                <a:ea typeface="+mn-ea"/>
              </a:rPr>
              <a:t>Adjudicated drug-related interstitial lung disease/pneumonitis </a:t>
            </a:r>
          </a:p>
        </p:txBody>
      </p:sp>
      <p:sp>
        <p:nvSpPr>
          <p:cNvPr id="15" name="TextBox 14">
            <a:extLst>
              <a:ext uri="{FF2B5EF4-FFF2-40B4-BE49-F238E27FC236}">
                <a16:creationId xmlns:a16="http://schemas.microsoft.com/office/drawing/2014/main" id="{8FA27B78-6E9F-E0B8-AF5C-0D965C9DA390}"/>
              </a:ext>
            </a:extLst>
          </p:cNvPr>
          <p:cNvSpPr txBox="1"/>
          <p:nvPr/>
        </p:nvSpPr>
        <p:spPr>
          <a:xfrm>
            <a:off x="628652" y="829667"/>
            <a:ext cx="3592265" cy="246221"/>
          </a:xfrm>
          <a:prstGeom prst="rect">
            <a:avLst/>
          </a:prstGeom>
          <a:noFill/>
        </p:spPr>
        <p:txBody>
          <a:bodyPr wrap="square" lIns="0" tIns="0" rIns="0" bIns="0" rtlCol="0">
            <a:spAutoFit/>
          </a:bodyPr>
          <a:lstStyle/>
          <a:p>
            <a:pPr defTabSz="914377" eaLnBrk="1" fontAlgn="auto" hangingPunct="1">
              <a:spcBef>
                <a:spcPts val="1200"/>
              </a:spcBef>
              <a:spcAft>
                <a:spcPts val="0"/>
              </a:spcAft>
              <a:buClr>
                <a:srgbClr val="A271B0"/>
              </a:buClr>
              <a:defRPr/>
            </a:pPr>
            <a:r>
              <a:rPr lang="en-GB" sz="1600" b="1" dirty="0">
                <a:solidFill>
                  <a:srgbClr val="223341"/>
                </a:solidFill>
                <a:latin typeface="Calibri" panose="020F0502020204030204"/>
                <a:ea typeface="+mn-ea"/>
              </a:rPr>
              <a:t>Most common TEAEs (in ≥20% of patients)</a:t>
            </a:r>
          </a:p>
        </p:txBody>
      </p:sp>
      <p:sp>
        <p:nvSpPr>
          <p:cNvPr id="13" name="TextBox 12">
            <a:extLst>
              <a:ext uri="{FF2B5EF4-FFF2-40B4-BE49-F238E27FC236}">
                <a16:creationId xmlns:a16="http://schemas.microsoft.com/office/drawing/2014/main" id="{2F2EFB3C-C8DE-C575-47B5-B758C1ACE8D4}"/>
              </a:ext>
            </a:extLst>
          </p:cNvPr>
          <p:cNvSpPr txBox="1"/>
          <p:nvPr/>
        </p:nvSpPr>
        <p:spPr>
          <a:xfrm flipH="1">
            <a:off x="6333423" y="3040326"/>
            <a:ext cx="5074352" cy="738664"/>
          </a:xfrm>
          <a:prstGeom prst="rect">
            <a:avLst/>
          </a:prstGeom>
          <a:solidFill>
            <a:schemeClr val="accent3">
              <a:lumMod val="20000"/>
              <a:lumOff val="80000"/>
            </a:schemeClr>
          </a:solidFill>
        </p:spPr>
        <p:txBody>
          <a:bodyPr wrap="square" rtlCol="0">
            <a:spAutoFit/>
          </a:bodyPr>
          <a:lstStyle/>
          <a:p>
            <a:pPr algn="ctr" defTabSz="914377" eaLnBrk="1" fontAlgn="auto" hangingPunct="1">
              <a:spcBef>
                <a:spcPts val="1200"/>
              </a:spcBef>
              <a:spcAft>
                <a:spcPts val="0"/>
              </a:spcAft>
              <a:buClr>
                <a:srgbClr val="A271B0"/>
              </a:buClr>
              <a:defRPr/>
            </a:pPr>
            <a:r>
              <a:rPr lang="en-GB" sz="1400" dirty="0">
                <a:solidFill>
                  <a:srgbClr val="223341"/>
                </a:solidFill>
                <a:latin typeface="Calibri" panose="020F0502020204030204"/>
                <a:ea typeface="+mn-ea"/>
              </a:rPr>
              <a:t>With longer treatment exposure and follow-up, rates increased from 10.5% in the PFS interim analysis to 15.2% </a:t>
            </a:r>
            <a:br>
              <a:rPr lang="en-GB" sz="1400" dirty="0">
                <a:solidFill>
                  <a:srgbClr val="223341"/>
                </a:solidFill>
                <a:latin typeface="Calibri" panose="020F0502020204030204"/>
                <a:ea typeface="+mn-ea"/>
              </a:rPr>
            </a:br>
            <a:r>
              <a:rPr lang="en-GB" sz="1400" dirty="0">
                <a:solidFill>
                  <a:srgbClr val="223341"/>
                </a:solidFill>
                <a:latin typeface="Calibri" panose="020F0502020204030204"/>
                <a:ea typeface="+mn-ea"/>
              </a:rPr>
              <a:t>(4 additional Grade 1, 8 additional Grade 2)</a:t>
            </a:r>
          </a:p>
        </p:txBody>
      </p:sp>
      <p:graphicFrame>
        <p:nvGraphicFramePr>
          <p:cNvPr id="14" name="Table 15">
            <a:extLst>
              <a:ext uri="{FF2B5EF4-FFF2-40B4-BE49-F238E27FC236}">
                <a16:creationId xmlns:a16="http://schemas.microsoft.com/office/drawing/2014/main" id="{F092CCA8-8863-4621-86A6-9A12E9C04C95}"/>
              </a:ext>
            </a:extLst>
          </p:cNvPr>
          <p:cNvGraphicFramePr>
            <a:graphicFrameLocks noGrp="1"/>
          </p:cNvGraphicFramePr>
          <p:nvPr/>
        </p:nvGraphicFramePr>
        <p:xfrm>
          <a:off x="628650" y="1091319"/>
          <a:ext cx="5643054" cy="4896000"/>
        </p:xfrm>
        <a:graphic>
          <a:graphicData uri="http://schemas.openxmlformats.org/drawingml/2006/table">
            <a:tbl>
              <a:tblPr firstRow="1" bandRow="1">
                <a:tableStyleId>{00A15C55-8517-42AA-B614-E9B94910E393}</a:tableStyleId>
              </a:tblPr>
              <a:tblGrid>
                <a:gridCol w="1949260">
                  <a:extLst>
                    <a:ext uri="{9D8B030D-6E8A-4147-A177-3AD203B41FA5}">
                      <a16:colId xmlns:a16="http://schemas.microsoft.com/office/drawing/2014/main" val="2543463278"/>
                    </a:ext>
                  </a:extLst>
                </a:gridCol>
                <a:gridCol w="961517">
                  <a:extLst>
                    <a:ext uri="{9D8B030D-6E8A-4147-A177-3AD203B41FA5}">
                      <a16:colId xmlns:a16="http://schemas.microsoft.com/office/drawing/2014/main" val="486556862"/>
                    </a:ext>
                  </a:extLst>
                </a:gridCol>
                <a:gridCol w="885380">
                  <a:extLst>
                    <a:ext uri="{9D8B030D-6E8A-4147-A177-3AD203B41FA5}">
                      <a16:colId xmlns:a16="http://schemas.microsoft.com/office/drawing/2014/main" val="1035191673"/>
                    </a:ext>
                  </a:extLst>
                </a:gridCol>
                <a:gridCol w="961517">
                  <a:extLst>
                    <a:ext uri="{9D8B030D-6E8A-4147-A177-3AD203B41FA5}">
                      <a16:colId xmlns:a16="http://schemas.microsoft.com/office/drawing/2014/main" val="988195528"/>
                    </a:ext>
                  </a:extLst>
                </a:gridCol>
                <a:gridCol w="885380">
                  <a:extLst>
                    <a:ext uri="{9D8B030D-6E8A-4147-A177-3AD203B41FA5}">
                      <a16:colId xmlns:a16="http://schemas.microsoft.com/office/drawing/2014/main" val="492688128"/>
                    </a:ext>
                  </a:extLst>
                </a:gridCol>
              </a:tblGrid>
              <a:tr h="218880">
                <a:tc rowSpan="2">
                  <a:txBody>
                    <a:bodyPr/>
                    <a:lstStyle/>
                    <a:p>
                      <a:r>
                        <a:rPr lang="en-GB" sz="1200" dirty="0"/>
                        <a:t>n (%)</a:t>
                      </a:r>
                    </a:p>
                  </a:txBody>
                  <a:tcPr marT="18000" marB="180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algn="ctr"/>
                      <a:r>
                        <a:rPr lang="en-GB" sz="1200" dirty="0"/>
                        <a:t>T-</a:t>
                      </a:r>
                      <a:r>
                        <a:rPr lang="en-GB" sz="1200" dirty="0" err="1"/>
                        <a:t>DXd</a:t>
                      </a:r>
                      <a:r>
                        <a:rPr lang="en-GB" sz="1200" dirty="0"/>
                        <a:t> (n=261)</a:t>
                      </a:r>
                    </a:p>
                  </a:txBody>
                  <a:tcPr marT="18000" marB="1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hMerge="1">
                  <a:txBody>
                    <a:bodyPr/>
                    <a:lstStyle/>
                    <a:p>
                      <a:pPr algn="ctr"/>
                      <a:endParaRPr lang="en-GB" sz="14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tc gridSpan="2">
                  <a:txBody>
                    <a:bodyPr/>
                    <a:lstStyle/>
                    <a:p>
                      <a:pPr algn="ctr"/>
                      <a:r>
                        <a:rPr lang="en-GB" sz="1200" dirty="0"/>
                        <a:t>T-DM1 (n=263)</a:t>
                      </a:r>
                    </a:p>
                  </a:txBody>
                  <a:tcPr marT="18000" marB="1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hMerge="1">
                  <a:txBody>
                    <a:bodyPr/>
                    <a:lstStyle/>
                    <a:p>
                      <a:pPr algn="ctr"/>
                      <a:endParaRPr lang="en-GB" sz="14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extLst>
                  <a:ext uri="{0D108BD9-81ED-4DB2-BD59-A6C34878D82A}">
                    <a16:rowId xmlns:a16="http://schemas.microsoft.com/office/drawing/2014/main" val="1749108786"/>
                  </a:ext>
                </a:extLst>
              </a:tr>
              <a:tr h="218880">
                <a:tc vMerge="1">
                  <a:txBody>
                    <a:bodyPr/>
                    <a:lstStyle/>
                    <a:p>
                      <a:endParaRPr lang="en-GB" sz="1400" dirty="0"/>
                    </a:p>
                  </a:txBody>
                  <a:tcPr anchor="b"/>
                </a:tc>
                <a:tc>
                  <a:txBody>
                    <a:bodyPr/>
                    <a:lstStyle/>
                    <a:p>
                      <a:pPr algn="ctr"/>
                      <a:r>
                        <a:rPr lang="en-GB" sz="1200" b="1" dirty="0">
                          <a:solidFill>
                            <a:schemeClr val="bg1"/>
                          </a:solidFill>
                        </a:rPr>
                        <a:t>Any grade</a:t>
                      </a:r>
                    </a:p>
                  </a:txBody>
                  <a:tcPr marT="18000" marB="1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a:r>
                        <a:rPr lang="en-GB" sz="1200" b="1" dirty="0">
                          <a:solidFill>
                            <a:schemeClr val="bg1"/>
                          </a:solidFill>
                        </a:rPr>
                        <a:t>Grade ≥3</a:t>
                      </a:r>
                    </a:p>
                  </a:txBody>
                  <a:tcPr marT="18000" marB="1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a:r>
                        <a:rPr lang="en-GB" sz="1200" b="1" dirty="0">
                          <a:solidFill>
                            <a:schemeClr val="bg1"/>
                          </a:solidFill>
                        </a:rPr>
                        <a:t>Any grade</a:t>
                      </a:r>
                    </a:p>
                  </a:txBody>
                  <a:tcPr marT="18000" marB="1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r>
                        <a:rPr lang="en-GB" sz="1200" b="1" dirty="0">
                          <a:solidFill>
                            <a:schemeClr val="bg1"/>
                          </a:solidFill>
                        </a:rPr>
                        <a:t>Grade ≥3</a:t>
                      </a:r>
                    </a:p>
                  </a:txBody>
                  <a:tcPr marT="18000" marB="1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42491245"/>
                  </a:ext>
                </a:extLst>
              </a:tr>
              <a:tr h="401760">
                <a:tc>
                  <a:txBody>
                    <a:bodyPr/>
                    <a:lstStyle/>
                    <a:p>
                      <a:pPr marL="87313" indent="-87313"/>
                      <a:r>
                        <a:rPr lang="en-GB" sz="1200" dirty="0"/>
                        <a:t>Any TEAE</a:t>
                      </a:r>
                    </a:p>
                    <a:p>
                      <a:pPr marL="87313" indent="-87313"/>
                      <a:r>
                        <a:rPr lang="en-GB" sz="1200" dirty="0"/>
                        <a:t>   Drug related</a:t>
                      </a:r>
                    </a:p>
                  </a:txBody>
                  <a:tcPr marT="18000" marB="1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GB" sz="1200" dirty="0"/>
                        <a:t>256 (99.6)</a:t>
                      </a:r>
                    </a:p>
                    <a:p>
                      <a:pPr algn="ctr"/>
                      <a:r>
                        <a:rPr lang="en-GB" sz="1200" dirty="0"/>
                        <a:t>252 (98.1)</a:t>
                      </a:r>
                    </a:p>
                  </a:txBody>
                  <a:tcPr marT="18000" marB="1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GB" sz="1200" dirty="0"/>
                        <a:t>145 (56.4)</a:t>
                      </a:r>
                    </a:p>
                    <a:p>
                      <a:pPr algn="ctr"/>
                      <a:r>
                        <a:rPr lang="en-GB" sz="1200" dirty="0"/>
                        <a:t>121 (47.1)</a:t>
                      </a:r>
                    </a:p>
                  </a:txBody>
                  <a:tcPr marT="18000" marB="1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GB" sz="1200" dirty="0"/>
                        <a:t>249 (95.4)</a:t>
                      </a:r>
                    </a:p>
                    <a:p>
                      <a:pPr algn="ctr"/>
                      <a:r>
                        <a:rPr lang="en-GB" sz="1200" dirty="0"/>
                        <a:t>228 (87.4)</a:t>
                      </a:r>
                    </a:p>
                  </a:txBody>
                  <a:tcPr marT="18000" marB="1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GB" sz="1200" dirty="0"/>
                        <a:t>135 (51.7)</a:t>
                      </a:r>
                    </a:p>
                    <a:p>
                      <a:pPr algn="ctr"/>
                      <a:r>
                        <a:rPr lang="en-GB" sz="1200" dirty="0"/>
                        <a:t>110 (42.1)</a:t>
                      </a:r>
                    </a:p>
                  </a:txBody>
                  <a:tcPr marT="18000" marB="1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754775328"/>
                  </a:ext>
                </a:extLst>
              </a:tr>
              <a:tr h="767520">
                <a:tc>
                  <a:txBody>
                    <a:bodyPr/>
                    <a:lstStyle/>
                    <a:p>
                      <a:r>
                        <a:rPr lang="en-GB" sz="1200" dirty="0"/>
                        <a:t>Blood/lymphatic</a:t>
                      </a:r>
                    </a:p>
                    <a:p>
                      <a:pPr marL="87313" indent="0"/>
                      <a:r>
                        <a:rPr lang="en-GB" sz="1200" dirty="0"/>
                        <a:t>Anemia</a:t>
                      </a:r>
                    </a:p>
                    <a:p>
                      <a:pPr marL="87313" indent="0"/>
                      <a:r>
                        <a:rPr lang="en-GB" sz="1200" dirty="0"/>
                        <a:t>Platelets decrease</a:t>
                      </a:r>
                    </a:p>
                    <a:p>
                      <a:pPr marL="87313" indent="0"/>
                      <a:r>
                        <a:rPr lang="en-GB" sz="1200" dirty="0"/>
                        <a:t>WBC count decrease</a:t>
                      </a:r>
                    </a:p>
                  </a:txBody>
                  <a:tcPr marT="18000" marB="1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200" dirty="0"/>
                    </a:p>
                    <a:p>
                      <a:pPr algn="ctr"/>
                      <a:r>
                        <a:rPr lang="en-GB" sz="1200" dirty="0"/>
                        <a:t>95 (37)</a:t>
                      </a:r>
                    </a:p>
                    <a:p>
                      <a:pPr algn="ctr"/>
                      <a:r>
                        <a:rPr lang="en-GB" sz="1200" dirty="0"/>
                        <a:t>64 (25)</a:t>
                      </a:r>
                    </a:p>
                    <a:p>
                      <a:pPr algn="ctr"/>
                      <a:r>
                        <a:rPr lang="en-GB" sz="1200" dirty="0"/>
                        <a:t>60 (23)</a:t>
                      </a:r>
                    </a:p>
                  </a:txBody>
                  <a:tcPr marT="18000" marB="1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200" dirty="0"/>
                    </a:p>
                    <a:p>
                      <a:pPr algn="ctr"/>
                      <a:r>
                        <a:rPr lang="en-GB" sz="1200" dirty="0"/>
                        <a:t>24 (9)</a:t>
                      </a:r>
                    </a:p>
                    <a:p>
                      <a:pPr algn="ctr"/>
                      <a:r>
                        <a:rPr lang="en-GB" sz="1200" dirty="0"/>
                        <a:t>20 (8)</a:t>
                      </a:r>
                    </a:p>
                    <a:p>
                      <a:pPr algn="ctr"/>
                      <a:r>
                        <a:rPr lang="en-GB" sz="1200" dirty="0"/>
                        <a:t>16 (6)</a:t>
                      </a:r>
                    </a:p>
                  </a:txBody>
                  <a:tcPr marT="18000" marB="1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200" dirty="0"/>
                    </a:p>
                    <a:p>
                      <a:pPr algn="ctr"/>
                      <a:r>
                        <a:rPr lang="en-GB" sz="1200" dirty="0"/>
                        <a:t>51 (20)</a:t>
                      </a:r>
                    </a:p>
                    <a:p>
                      <a:pPr algn="ctr"/>
                      <a:r>
                        <a:rPr lang="en-GB" sz="1200" dirty="0"/>
                        <a:t>114 (44)</a:t>
                      </a:r>
                    </a:p>
                    <a:p>
                      <a:pPr algn="ctr"/>
                      <a:r>
                        <a:rPr lang="en-GB" sz="1200" dirty="0"/>
                        <a:t>16 (6)</a:t>
                      </a:r>
                    </a:p>
                  </a:txBody>
                  <a:tcPr marT="18000" marB="1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200" dirty="0"/>
                    </a:p>
                    <a:p>
                      <a:pPr algn="ctr"/>
                      <a:r>
                        <a:rPr lang="en-GB" sz="1200" dirty="0"/>
                        <a:t>17 (7)</a:t>
                      </a:r>
                    </a:p>
                    <a:p>
                      <a:pPr algn="ctr"/>
                      <a:r>
                        <a:rPr lang="en-GB" sz="1200" dirty="0"/>
                        <a:t>52 (20)</a:t>
                      </a:r>
                    </a:p>
                    <a:p>
                      <a:pPr algn="ctr"/>
                      <a:r>
                        <a:rPr lang="en-GB" sz="1200" dirty="0"/>
                        <a:t>2 (1)</a:t>
                      </a:r>
                    </a:p>
                  </a:txBody>
                  <a:tcPr marT="18000" marB="1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74844925"/>
                  </a:ext>
                </a:extLst>
              </a:tr>
              <a:tr h="950400">
                <a:tc>
                  <a:txBody>
                    <a:bodyPr/>
                    <a:lstStyle/>
                    <a:p>
                      <a:r>
                        <a:rPr lang="en-GB" sz="1200" dirty="0"/>
                        <a:t>GI</a:t>
                      </a:r>
                    </a:p>
                    <a:p>
                      <a:pPr marL="87313" indent="0"/>
                      <a:r>
                        <a:rPr lang="en-GB" sz="1200" dirty="0"/>
                        <a:t>Nausea</a:t>
                      </a:r>
                    </a:p>
                    <a:p>
                      <a:pPr marL="87313" indent="0"/>
                      <a:r>
                        <a:rPr lang="en-GB" sz="1200" dirty="0"/>
                        <a:t>Vomiting</a:t>
                      </a:r>
                    </a:p>
                    <a:p>
                      <a:pPr marL="87313" indent="0"/>
                      <a:r>
                        <a:rPr lang="en-GB" sz="1200" dirty="0"/>
                        <a:t>Constipation</a:t>
                      </a:r>
                    </a:p>
                    <a:p>
                      <a:pPr marL="87313" indent="0"/>
                      <a:r>
                        <a:rPr lang="en-GB" sz="1200" dirty="0" err="1"/>
                        <a:t>Diarrhea</a:t>
                      </a:r>
                      <a:endParaRPr lang="en-GB" sz="1200" dirty="0"/>
                    </a:p>
                  </a:txBody>
                  <a:tcPr marT="18000" marB="1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200" dirty="0"/>
                    </a:p>
                    <a:p>
                      <a:pPr algn="ctr"/>
                      <a:r>
                        <a:rPr lang="en-GB" sz="1200" dirty="0"/>
                        <a:t>198 (77)</a:t>
                      </a:r>
                    </a:p>
                    <a:p>
                      <a:pPr algn="ctr"/>
                      <a:r>
                        <a:rPr lang="en-GB" sz="1200" dirty="0"/>
                        <a:t>133 (52)</a:t>
                      </a:r>
                    </a:p>
                    <a:p>
                      <a:pPr algn="ctr"/>
                      <a:r>
                        <a:rPr lang="en-GB" sz="1200" dirty="0"/>
                        <a:t>96 (37)</a:t>
                      </a:r>
                    </a:p>
                    <a:p>
                      <a:pPr algn="ctr"/>
                      <a:r>
                        <a:rPr lang="en-GB" sz="1200" dirty="0"/>
                        <a:t>83 (32)</a:t>
                      </a:r>
                    </a:p>
                  </a:txBody>
                  <a:tcPr marT="18000" marB="1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200" dirty="0"/>
                    </a:p>
                    <a:p>
                      <a:pPr algn="ctr"/>
                      <a:r>
                        <a:rPr lang="en-GB" sz="1200" dirty="0"/>
                        <a:t>18 (7)</a:t>
                      </a:r>
                    </a:p>
                    <a:p>
                      <a:pPr algn="ctr"/>
                      <a:r>
                        <a:rPr lang="en-GB" sz="1200" dirty="0"/>
                        <a:t>4 (2)</a:t>
                      </a:r>
                    </a:p>
                    <a:p>
                      <a:pPr algn="ctr"/>
                      <a:r>
                        <a:rPr lang="en-GB" sz="1200" dirty="0"/>
                        <a:t>0</a:t>
                      </a:r>
                    </a:p>
                    <a:p>
                      <a:pPr algn="ctr"/>
                      <a:r>
                        <a:rPr lang="en-GB" sz="1200" dirty="0"/>
                        <a:t>3 (1)</a:t>
                      </a:r>
                    </a:p>
                  </a:txBody>
                  <a:tcPr marT="18000" marB="1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200" dirty="0"/>
                    </a:p>
                    <a:p>
                      <a:pPr algn="ctr"/>
                      <a:r>
                        <a:rPr lang="en-GB" sz="1200" dirty="0"/>
                        <a:t>79 (30)</a:t>
                      </a:r>
                    </a:p>
                    <a:p>
                      <a:pPr algn="ctr"/>
                      <a:r>
                        <a:rPr lang="en-GB" sz="1200" dirty="0"/>
                        <a:t>28 (11)</a:t>
                      </a:r>
                    </a:p>
                    <a:p>
                      <a:pPr algn="ctr"/>
                      <a:r>
                        <a:rPr lang="en-GB" sz="1200" dirty="0"/>
                        <a:t>51 (20)</a:t>
                      </a:r>
                    </a:p>
                    <a:p>
                      <a:pPr algn="ctr"/>
                      <a:r>
                        <a:rPr lang="en-GB" sz="1200" dirty="0"/>
                        <a:t>21 (8)</a:t>
                      </a:r>
                    </a:p>
                  </a:txBody>
                  <a:tcPr marT="18000" marB="1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200" dirty="0"/>
                    </a:p>
                    <a:p>
                      <a:pPr algn="ctr"/>
                      <a:r>
                        <a:rPr lang="en-GB" sz="1200" dirty="0"/>
                        <a:t>1 (0.4)</a:t>
                      </a:r>
                    </a:p>
                    <a:p>
                      <a:pPr algn="ctr"/>
                      <a:r>
                        <a:rPr lang="en-GB" sz="1200" dirty="0"/>
                        <a:t>2 (1)</a:t>
                      </a:r>
                    </a:p>
                    <a:p>
                      <a:pPr algn="ctr"/>
                      <a:r>
                        <a:rPr lang="en-GB" sz="1200" dirty="0"/>
                        <a:t>0</a:t>
                      </a:r>
                    </a:p>
                    <a:p>
                      <a:pPr algn="ctr"/>
                      <a:r>
                        <a:rPr lang="en-GB" sz="1200" dirty="0"/>
                        <a:t>2 (1)</a:t>
                      </a:r>
                    </a:p>
                  </a:txBody>
                  <a:tcPr marT="18000" marB="1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033654075"/>
                  </a:ext>
                </a:extLst>
              </a:tr>
              <a:tr h="584640">
                <a:tc>
                  <a:txBody>
                    <a:bodyPr/>
                    <a:lstStyle/>
                    <a:p>
                      <a:r>
                        <a:rPr lang="en-GB" sz="1200" dirty="0"/>
                        <a:t>General</a:t>
                      </a:r>
                    </a:p>
                    <a:p>
                      <a:pPr marL="87313" indent="0"/>
                      <a:r>
                        <a:rPr lang="en-GB" sz="1200" dirty="0"/>
                        <a:t>Fatigue</a:t>
                      </a:r>
                    </a:p>
                    <a:p>
                      <a:pPr marL="87313" indent="0"/>
                      <a:r>
                        <a:rPr lang="en-GB" sz="1200" dirty="0"/>
                        <a:t>Headache</a:t>
                      </a:r>
                    </a:p>
                  </a:txBody>
                  <a:tcPr marT="18000" marB="1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200" dirty="0"/>
                    </a:p>
                    <a:p>
                      <a:pPr algn="ctr"/>
                      <a:r>
                        <a:rPr lang="en-GB" sz="1200" dirty="0"/>
                        <a:t>79 (31)</a:t>
                      </a:r>
                    </a:p>
                    <a:p>
                      <a:pPr algn="ctr"/>
                      <a:r>
                        <a:rPr lang="en-GB" sz="1200" dirty="0"/>
                        <a:t>61 (24)</a:t>
                      </a:r>
                    </a:p>
                  </a:txBody>
                  <a:tcPr marT="18000" marB="1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200" dirty="0"/>
                    </a:p>
                    <a:p>
                      <a:pPr algn="ctr"/>
                      <a:r>
                        <a:rPr lang="en-GB" sz="1200" dirty="0"/>
                        <a:t>15 (6)</a:t>
                      </a:r>
                    </a:p>
                    <a:p>
                      <a:pPr algn="ctr"/>
                      <a:r>
                        <a:rPr lang="en-GB" sz="1200" dirty="0"/>
                        <a:t>1 (0.4)</a:t>
                      </a:r>
                    </a:p>
                  </a:txBody>
                  <a:tcPr marT="18000" marB="1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200" dirty="0"/>
                    </a:p>
                    <a:p>
                      <a:pPr algn="ctr"/>
                      <a:r>
                        <a:rPr lang="en-GB" sz="1200" dirty="0"/>
                        <a:t>53 (20)</a:t>
                      </a:r>
                    </a:p>
                    <a:p>
                      <a:pPr algn="ctr"/>
                      <a:r>
                        <a:rPr lang="en-GB" sz="1200" dirty="0"/>
                        <a:t>40 (15)</a:t>
                      </a:r>
                    </a:p>
                  </a:txBody>
                  <a:tcPr marT="18000" marB="1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200" dirty="0"/>
                    </a:p>
                    <a:p>
                      <a:pPr algn="ctr"/>
                      <a:r>
                        <a:rPr lang="en-GB" sz="1200" dirty="0"/>
                        <a:t>2 (1)</a:t>
                      </a:r>
                    </a:p>
                    <a:p>
                      <a:pPr algn="ctr"/>
                      <a:r>
                        <a:rPr lang="en-GB" sz="1200" dirty="0"/>
                        <a:t>0</a:t>
                      </a:r>
                    </a:p>
                  </a:txBody>
                  <a:tcPr marT="18000" marB="1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039086258"/>
                  </a:ext>
                </a:extLst>
              </a:tr>
              <a:tr h="767520">
                <a:tc>
                  <a:txBody>
                    <a:bodyPr/>
                    <a:lstStyle/>
                    <a:p>
                      <a:r>
                        <a:rPr lang="en-GB" sz="1200" dirty="0"/>
                        <a:t>Investigations</a:t>
                      </a:r>
                    </a:p>
                    <a:p>
                      <a:pPr marL="87313" indent="0"/>
                      <a:r>
                        <a:rPr lang="en-GB" sz="1200" dirty="0"/>
                        <a:t>Neutrophil count decrease</a:t>
                      </a:r>
                    </a:p>
                    <a:p>
                      <a:pPr marL="87313" indent="0"/>
                      <a:r>
                        <a:rPr lang="en-GB" sz="1200" dirty="0"/>
                        <a:t>AST increase</a:t>
                      </a:r>
                    </a:p>
                    <a:p>
                      <a:pPr marL="87313" indent="0"/>
                      <a:r>
                        <a:rPr lang="en-GB" sz="1200" dirty="0"/>
                        <a:t>ALT increase</a:t>
                      </a:r>
                    </a:p>
                  </a:txBody>
                  <a:tcPr marT="18000" marB="1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200" dirty="0"/>
                    </a:p>
                    <a:p>
                      <a:pPr algn="ctr"/>
                      <a:r>
                        <a:rPr lang="en-GB" sz="1200" dirty="0"/>
                        <a:t>79 (31)</a:t>
                      </a:r>
                    </a:p>
                    <a:p>
                      <a:pPr algn="ctr"/>
                      <a:r>
                        <a:rPr lang="en-GB" sz="1200" dirty="0"/>
                        <a:t>72 (28)</a:t>
                      </a:r>
                    </a:p>
                    <a:p>
                      <a:pPr algn="ctr"/>
                      <a:r>
                        <a:rPr lang="en-GB" sz="1200" dirty="0"/>
                        <a:t>59 (23)</a:t>
                      </a:r>
                    </a:p>
                  </a:txBody>
                  <a:tcPr marT="18000" marB="1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200" dirty="0"/>
                    </a:p>
                    <a:p>
                      <a:pPr algn="ctr"/>
                      <a:r>
                        <a:rPr lang="en-GB" sz="1200" dirty="0"/>
                        <a:t>41 (16)</a:t>
                      </a:r>
                    </a:p>
                    <a:p>
                      <a:pPr algn="ctr"/>
                      <a:r>
                        <a:rPr lang="en-GB" sz="1200" dirty="0"/>
                        <a:t>2 (1)</a:t>
                      </a:r>
                    </a:p>
                    <a:p>
                      <a:pPr algn="ctr"/>
                      <a:r>
                        <a:rPr lang="en-GB" sz="1200" dirty="0"/>
                        <a:t>4 (2)</a:t>
                      </a:r>
                    </a:p>
                  </a:txBody>
                  <a:tcPr marT="18000" marB="1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200" dirty="0"/>
                    </a:p>
                    <a:p>
                      <a:pPr algn="ctr"/>
                      <a:r>
                        <a:rPr lang="en-GB" sz="1200" dirty="0"/>
                        <a:t>30 (12)</a:t>
                      </a:r>
                    </a:p>
                    <a:p>
                      <a:pPr algn="ctr"/>
                      <a:r>
                        <a:rPr lang="en-GB" sz="1200" dirty="0"/>
                        <a:t>108 (41)</a:t>
                      </a:r>
                    </a:p>
                    <a:p>
                      <a:pPr algn="ctr"/>
                      <a:r>
                        <a:rPr lang="en-GB" sz="1200" dirty="0"/>
                        <a:t>83 (32)</a:t>
                      </a:r>
                    </a:p>
                  </a:txBody>
                  <a:tcPr marT="18000" marB="1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200" dirty="0"/>
                    </a:p>
                    <a:p>
                      <a:pPr algn="ctr"/>
                      <a:r>
                        <a:rPr lang="en-GB" sz="1200" dirty="0"/>
                        <a:t>8 (3)</a:t>
                      </a:r>
                    </a:p>
                    <a:p>
                      <a:pPr algn="ctr"/>
                      <a:r>
                        <a:rPr lang="en-GB" sz="1200" dirty="0"/>
                        <a:t>14 (5)</a:t>
                      </a:r>
                    </a:p>
                    <a:p>
                      <a:pPr algn="ctr"/>
                      <a:r>
                        <a:rPr lang="en-GB" sz="1200" dirty="0"/>
                        <a:t>12 (5)</a:t>
                      </a:r>
                    </a:p>
                  </a:txBody>
                  <a:tcPr marT="18000" marB="1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910977526"/>
                  </a:ext>
                </a:extLst>
              </a:tr>
              <a:tr h="584640">
                <a:tc>
                  <a:txBody>
                    <a:bodyPr/>
                    <a:lstStyle/>
                    <a:p>
                      <a:r>
                        <a:rPr lang="en-GB" sz="1200" dirty="0"/>
                        <a:t>Metabolism/nutrition</a:t>
                      </a:r>
                    </a:p>
                    <a:p>
                      <a:pPr marL="87313" indent="0"/>
                      <a:r>
                        <a:rPr lang="en-GB" sz="1200" dirty="0"/>
                        <a:t>Decreased appetite</a:t>
                      </a:r>
                    </a:p>
                    <a:p>
                      <a:pPr marL="87313" indent="0"/>
                      <a:r>
                        <a:rPr lang="en-GB" sz="1200" dirty="0"/>
                        <a:t>Weight decrease</a:t>
                      </a:r>
                    </a:p>
                  </a:txBody>
                  <a:tcPr marT="18000" marB="1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200" dirty="0"/>
                    </a:p>
                    <a:p>
                      <a:pPr algn="ctr"/>
                      <a:r>
                        <a:rPr lang="en-GB" sz="1200" dirty="0"/>
                        <a:t>78 (30)</a:t>
                      </a:r>
                    </a:p>
                    <a:p>
                      <a:pPr algn="ctr"/>
                      <a:r>
                        <a:rPr lang="en-GB" sz="1200" dirty="0"/>
                        <a:t>58 (23)</a:t>
                      </a:r>
                    </a:p>
                  </a:txBody>
                  <a:tcPr marT="18000" marB="1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200" dirty="0"/>
                    </a:p>
                    <a:p>
                      <a:pPr algn="ctr"/>
                      <a:r>
                        <a:rPr lang="en-GB" sz="1200" dirty="0"/>
                        <a:t>4 (2)</a:t>
                      </a:r>
                    </a:p>
                    <a:p>
                      <a:pPr algn="ctr"/>
                      <a:r>
                        <a:rPr lang="en-GB" sz="1200" dirty="0"/>
                        <a:t>6 (2)</a:t>
                      </a:r>
                    </a:p>
                  </a:txBody>
                  <a:tcPr marT="18000" marB="1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200" dirty="0"/>
                    </a:p>
                    <a:p>
                      <a:pPr algn="ctr"/>
                      <a:r>
                        <a:rPr lang="en-GB" sz="1200" dirty="0"/>
                        <a:t>46 (18)</a:t>
                      </a:r>
                    </a:p>
                    <a:p>
                      <a:pPr algn="ctr"/>
                      <a:r>
                        <a:rPr lang="en-GB" sz="1200" dirty="0"/>
                        <a:t>23 (9)</a:t>
                      </a:r>
                    </a:p>
                  </a:txBody>
                  <a:tcPr marT="18000" marB="1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200" dirty="0"/>
                    </a:p>
                    <a:p>
                      <a:pPr algn="ctr"/>
                      <a:r>
                        <a:rPr lang="en-GB" sz="1200" dirty="0"/>
                        <a:t>1 (0.4)</a:t>
                      </a:r>
                    </a:p>
                    <a:p>
                      <a:pPr algn="ctr"/>
                      <a:r>
                        <a:rPr lang="en-GB" sz="1200" dirty="0"/>
                        <a:t>2 (1)</a:t>
                      </a:r>
                    </a:p>
                  </a:txBody>
                  <a:tcPr marT="18000" marB="1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87362069"/>
                  </a:ext>
                </a:extLst>
              </a:tr>
              <a:tr h="401760">
                <a:tc>
                  <a:txBody>
                    <a:bodyPr/>
                    <a:lstStyle/>
                    <a:p>
                      <a:r>
                        <a:rPr lang="en-GB" sz="1200" dirty="0"/>
                        <a:t>Skin/subcutaneous tissue</a:t>
                      </a:r>
                    </a:p>
                    <a:p>
                      <a:pPr marL="87313" indent="0"/>
                      <a:r>
                        <a:rPr lang="en-GB" sz="1200" dirty="0"/>
                        <a:t>Alopecia</a:t>
                      </a:r>
                    </a:p>
                  </a:txBody>
                  <a:tcPr marT="18000" marB="1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200" dirty="0"/>
                    </a:p>
                    <a:p>
                      <a:pPr algn="ctr"/>
                      <a:r>
                        <a:rPr lang="en-GB" sz="1200" dirty="0"/>
                        <a:t>102 (40)</a:t>
                      </a:r>
                    </a:p>
                  </a:txBody>
                  <a:tcPr marT="18000" marB="1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200" dirty="0"/>
                    </a:p>
                    <a:p>
                      <a:pPr algn="ctr"/>
                      <a:r>
                        <a:rPr lang="en-GB" sz="1200" dirty="0"/>
                        <a:t>1 (0.4)</a:t>
                      </a:r>
                    </a:p>
                  </a:txBody>
                  <a:tcPr marT="18000" marB="1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200" dirty="0"/>
                    </a:p>
                    <a:p>
                      <a:pPr algn="ctr"/>
                      <a:r>
                        <a:rPr lang="en-GB" sz="1200" dirty="0"/>
                        <a:t>9 (3)</a:t>
                      </a:r>
                    </a:p>
                  </a:txBody>
                  <a:tcPr marT="18000" marB="1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200" dirty="0"/>
                    </a:p>
                    <a:p>
                      <a:pPr algn="ctr"/>
                      <a:r>
                        <a:rPr lang="en-GB" sz="1200" dirty="0"/>
                        <a:t>0</a:t>
                      </a:r>
                    </a:p>
                  </a:txBody>
                  <a:tcPr marT="18000" marB="1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857064835"/>
                  </a:ext>
                </a:extLst>
              </a:tr>
            </a:tbl>
          </a:graphicData>
        </a:graphic>
      </p:graphicFrame>
      <p:graphicFrame>
        <p:nvGraphicFramePr>
          <p:cNvPr id="17" name="Table 15">
            <a:extLst>
              <a:ext uri="{FF2B5EF4-FFF2-40B4-BE49-F238E27FC236}">
                <a16:creationId xmlns:a16="http://schemas.microsoft.com/office/drawing/2014/main" id="{68B51650-2E78-4AAF-B34A-95DD5D93E63F}"/>
              </a:ext>
            </a:extLst>
          </p:cNvPr>
          <p:cNvGraphicFramePr>
            <a:graphicFrameLocks noGrp="1"/>
          </p:cNvGraphicFramePr>
          <p:nvPr/>
        </p:nvGraphicFramePr>
        <p:xfrm>
          <a:off x="6334827" y="1517448"/>
          <a:ext cx="5072950" cy="1496160"/>
        </p:xfrm>
        <a:graphic>
          <a:graphicData uri="http://schemas.openxmlformats.org/drawingml/2006/table">
            <a:tbl>
              <a:tblPr firstRow="1" bandRow="1">
                <a:tableStyleId>{00A15C55-8517-42AA-B614-E9B94910E393}</a:tableStyleId>
              </a:tblPr>
              <a:tblGrid>
                <a:gridCol w="1644516">
                  <a:extLst>
                    <a:ext uri="{9D8B030D-6E8A-4147-A177-3AD203B41FA5}">
                      <a16:colId xmlns:a16="http://schemas.microsoft.com/office/drawing/2014/main" val="2543463278"/>
                    </a:ext>
                  </a:extLst>
                </a:gridCol>
                <a:gridCol w="1714217">
                  <a:extLst>
                    <a:ext uri="{9D8B030D-6E8A-4147-A177-3AD203B41FA5}">
                      <a16:colId xmlns:a16="http://schemas.microsoft.com/office/drawing/2014/main" val="486556862"/>
                    </a:ext>
                  </a:extLst>
                </a:gridCol>
                <a:gridCol w="1714217">
                  <a:extLst>
                    <a:ext uri="{9D8B030D-6E8A-4147-A177-3AD203B41FA5}">
                      <a16:colId xmlns:a16="http://schemas.microsoft.com/office/drawing/2014/main" val="988195528"/>
                    </a:ext>
                  </a:extLst>
                </a:gridCol>
              </a:tblGrid>
              <a:tr h="401760">
                <a:tc>
                  <a:txBody>
                    <a:bodyPr/>
                    <a:lstStyle/>
                    <a:p>
                      <a:r>
                        <a:rPr lang="en-GB" sz="1200" dirty="0"/>
                        <a:t>n (%)</a:t>
                      </a:r>
                    </a:p>
                  </a:txBody>
                  <a:tcPr marT="18000" marB="180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GB" sz="1200" dirty="0"/>
                        <a:t>T-</a:t>
                      </a:r>
                      <a:r>
                        <a:rPr lang="en-GB" sz="1200" dirty="0" err="1"/>
                        <a:t>DXd</a:t>
                      </a:r>
                      <a:r>
                        <a:rPr lang="en-GB" sz="1200" dirty="0"/>
                        <a:t> </a:t>
                      </a:r>
                    </a:p>
                    <a:p>
                      <a:pPr algn="ctr"/>
                      <a:r>
                        <a:rPr lang="en-GB" sz="1200" dirty="0"/>
                        <a:t>(n=257)</a:t>
                      </a:r>
                    </a:p>
                  </a:txBody>
                  <a:tcPr marT="18000" marB="1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a:r>
                        <a:rPr lang="en-GB" sz="1200" dirty="0"/>
                        <a:t>T-DM1 </a:t>
                      </a:r>
                    </a:p>
                    <a:p>
                      <a:pPr algn="ctr"/>
                      <a:r>
                        <a:rPr lang="en-GB" sz="1200" dirty="0"/>
                        <a:t>(n=261)</a:t>
                      </a:r>
                    </a:p>
                  </a:txBody>
                  <a:tcPr marT="18000" marB="1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749108786"/>
                  </a:ext>
                </a:extLst>
              </a:tr>
              <a:tr h="218880">
                <a:tc>
                  <a:txBody>
                    <a:bodyPr/>
                    <a:lstStyle/>
                    <a:p>
                      <a:r>
                        <a:rPr lang="en-GB" sz="1200" dirty="0"/>
                        <a:t>Grade 1</a:t>
                      </a:r>
                    </a:p>
                  </a:txBody>
                  <a:tcPr marT="18000" marB="1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GB" sz="1200" dirty="0"/>
                        <a:t>11 (4)</a:t>
                      </a:r>
                    </a:p>
                  </a:txBody>
                  <a:tcPr marT="18000" marB="1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GB" sz="1200" dirty="0"/>
                        <a:t>4 (2)</a:t>
                      </a:r>
                    </a:p>
                  </a:txBody>
                  <a:tcPr marT="18000" marB="1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74844925"/>
                  </a:ext>
                </a:extLst>
              </a:tr>
              <a:tr h="218880">
                <a:tc>
                  <a:txBody>
                    <a:bodyPr/>
                    <a:lstStyle/>
                    <a:p>
                      <a:r>
                        <a:rPr lang="en-GB" sz="1200" dirty="0"/>
                        <a:t>Grade 2</a:t>
                      </a:r>
                    </a:p>
                  </a:txBody>
                  <a:tcPr marT="18000" marB="1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GB" sz="1200" dirty="0"/>
                        <a:t>26 (10)</a:t>
                      </a:r>
                    </a:p>
                  </a:txBody>
                  <a:tcPr marT="18000" marB="1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GB" sz="1200" dirty="0"/>
                        <a:t>3 (1)</a:t>
                      </a:r>
                    </a:p>
                  </a:txBody>
                  <a:tcPr marT="18000" marB="1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033654075"/>
                  </a:ext>
                </a:extLst>
              </a:tr>
              <a:tr h="218880">
                <a:tc>
                  <a:txBody>
                    <a:bodyPr/>
                    <a:lstStyle/>
                    <a:p>
                      <a:r>
                        <a:rPr lang="en-GB" sz="1200" dirty="0"/>
                        <a:t>Grade 3</a:t>
                      </a:r>
                    </a:p>
                  </a:txBody>
                  <a:tcPr marT="18000" marB="1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GB" sz="1200" dirty="0"/>
                        <a:t>2 (1)</a:t>
                      </a:r>
                    </a:p>
                  </a:txBody>
                  <a:tcPr marT="18000" marB="1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GB" sz="1200" dirty="0"/>
                        <a:t>1 (0.4)</a:t>
                      </a:r>
                    </a:p>
                  </a:txBody>
                  <a:tcPr marT="18000" marB="1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039086258"/>
                  </a:ext>
                </a:extLst>
              </a:tr>
              <a:tr h="218880">
                <a:tc>
                  <a:txBody>
                    <a:bodyPr/>
                    <a:lstStyle/>
                    <a:p>
                      <a:r>
                        <a:rPr lang="en-GB" sz="1200" dirty="0"/>
                        <a:t>Grade 4</a:t>
                      </a:r>
                    </a:p>
                  </a:txBody>
                  <a:tcPr marT="18000" marB="1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GB" sz="1200" dirty="0"/>
                        <a:t>0</a:t>
                      </a:r>
                    </a:p>
                  </a:txBody>
                  <a:tcPr marT="18000" marB="1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GB" sz="1200" dirty="0"/>
                        <a:t>0</a:t>
                      </a:r>
                    </a:p>
                  </a:txBody>
                  <a:tcPr marT="18000" marB="1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910977526"/>
                  </a:ext>
                </a:extLst>
              </a:tr>
              <a:tr h="218880">
                <a:tc>
                  <a:txBody>
                    <a:bodyPr/>
                    <a:lstStyle/>
                    <a:p>
                      <a:r>
                        <a:rPr lang="en-GB" sz="1200" dirty="0"/>
                        <a:t>Grade 5</a:t>
                      </a:r>
                    </a:p>
                  </a:txBody>
                  <a:tcPr marT="18000" marB="1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GB" sz="1200" dirty="0"/>
                        <a:t>0</a:t>
                      </a:r>
                    </a:p>
                  </a:txBody>
                  <a:tcPr marT="18000" marB="1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GB" sz="1200" dirty="0"/>
                        <a:t>0</a:t>
                      </a:r>
                    </a:p>
                  </a:txBody>
                  <a:tcPr marT="18000" marB="1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87362069"/>
                  </a:ext>
                </a:extLst>
              </a:tr>
            </a:tbl>
          </a:graphicData>
        </a:graphic>
      </p:graphicFrame>
      <p:sp>
        <p:nvSpPr>
          <p:cNvPr id="9" name="Rectangle: Rounded Corners 8">
            <a:extLst>
              <a:ext uri="{FF2B5EF4-FFF2-40B4-BE49-F238E27FC236}">
                <a16:creationId xmlns:a16="http://schemas.microsoft.com/office/drawing/2014/main" id="{204636BE-4A40-1C29-07D5-2BB4DCAC2759}"/>
              </a:ext>
            </a:extLst>
          </p:cNvPr>
          <p:cNvSpPr/>
          <p:nvPr/>
        </p:nvSpPr>
        <p:spPr>
          <a:xfrm>
            <a:off x="6366800" y="3853676"/>
            <a:ext cx="5553352" cy="2133643"/>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44" indent="-285744" defTabSz="914377" eaLnBrk="1" fontAlgn="auto" hangingPunct="1">
              <a:spcBef>
                <a:spcPts val="0"/>
              </a:spcBef>
              <a:spcAft>
                <a:spcPts val="600"/>
              </a:spcAft>
              <a:buClr>
                <a:srgbClr val="FFFFFF"/>
              </a:buClr>
              <a:buFont typeface="Arial" panose="020B0604020202020204" pitchFamily="34" charset="0"/>
              <a:buChar char="•"/>
              <a:defRPr/>
            </a:pPr>
            <a:r>
              <a:rPr lang="en-GB" sz="1700" dirty="0">
                <a:solidFill>
                  <a:schemeClr val="bg1"/>
                </a:solidFill>
              </a:rPr>
              <a:t>T-</a:t>
            </a:r>
            <a:r>
              <a:rPr lang="en-GB" sz="1700" dirty="0" err="1">
                <a:solidFill>
                  <a:schemeClr val="bg1"/>
                </a:solidFill>
              </a:rPr>
              <a:t>DXd</a:t>
            </a:r>
            <a:r>
              <a:rPr lang="en-GB" sz="1700" dirty="0">
                <a:solidFill>
                  <a:schemeClr val="bg1"/>
                </a:solidFill>
              </a:rPr>
              <a:t> is highly effective, established SOC for second-line HER2+ metastatic BC </a:t>
            </a:r>
          </a:p>
          <a:p>
            <a:pPr marL="285744" indent="-285744" defTabSz="914377" eaLnBrk="1" fontAlgn="auto" hangingPunct="1">
              <a:spcBef>
                <a:spcPts val="0"/>
              </a:spcBef>
              <a:spcAft>
                <a:spcPts val="600"/>
              </a:spcAft>
              <a:buClr>
                <a:srgbClr val="FFFFFF"/>
              </a:buClr>
              <a:buFont typeface="Arial" panose="020B0604020202020204" pitchFamily="34" charset="0"/>
              <a:buChar char="•"/>
              <a:defRPr/>
            </a:pPr>
            <a:r>
              <a:rPr lang="en-GB" sz="1700" dirty="0">
                <a:solidFill>
                  <a:schemeClr val="bg1"/>
                </a:solidFill>
              </a:rPr>
              <a:t>Significant improvement in OS compared with T-DM1</a:t>
            </a:r>
          </a:p>
          <a:p>
            <a:pPr marL="285744" indent="-285744" defTabSz="914377" eaLnBrk="1" fontAlgn="auto" hangingPunct="1">
              <a:spcBef>
                <a:spcPts val="0"/>
              </a:spcBef>
              <a:spcAft>
                <a:spcPts val="600"/>
              </a:spcAft>
              <a:buClr>
                <a:srgbClr val="FFFFFF"/>
              </a:buClr>
              <a:buFont typeface="Arial" panose="020B0604020202020204" pitchFamily="34" charset="0"/>
              <a:buChar char="•"/>
              <a:defRPr/>
            </a:pPr>
            <a:r>
              <a:rPr lang="en-GB" sz="1700" dirty="0">
                <a:solidFill>
                  <a:schemeClr val="bg1"/>
                </a:solidFill>
              </a:rPr>
              <a:t>ILD rate increased with longer follow-up and treatment exposure</a:t>
            </a:r>
          </a:p>
          <a:p>
            <a:pPr marL="285744" indent="-285744" defTabSz="914377" eaLnBrk="1" fontAlgn="auto" hangingPunct="1">
              <a:spcBef>
                <a:spcPts val="0"/>
              </a:spcBef>
              <a:spcAft>
                <a:spcPts val="600"/>
              </a:spcAft>
              <a:buClr>
                <a:srgbClr val="FFFFFF"/>
              </a:buClr>
              <a:buFont typeface="Arial" panose="020B0604020202020204" pitchFamily="34" charset="0"/>
              <a:buChar char="•"/>
              <a:defRPr/>
            </a:pPr>
            <a:r>
              <a:rPr lang="en-GB" sz="1700" dirty="0">
                <a:solidFill>
                  <a:schemeClr val="bg1"/>
                </a:solidFill>
              </a:rPr>
              <a:t>Don’t treat through symptoms – stop, and evaluate – to avoid serious ILD</a:t>
            </a:r>
          </a:p>
        </p:txBody>
      </p:sp>
    </p:spTree>
    <p:extLst>
      <p:ext uri="{BB962C8B-B14F-4D97-AF65-F5344CB8AC3E}">
        <p14:creationId xmlns:p14="http://schemas.microsoft.com/office/powerpoint/2010/main" val="9749727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628" name="Title 1"/>
          <p:cNvSpPr>
            <a:spLocks noGrp="1"/>
          </p:cNvSpPr>
          <p:nvPr>
            <p:ph type="title"/>
          </p:nvPr>
        </p:nvSpPr>
        <p:spPr>
          <a:xfrm>
            <a:off x="361167" y="319299"/>
            <a:ext cx="11465708" cy="947064"/>
          </a:xfrm>
        </p:spPr>
        <p:txBody>
          <a:bodyPr>
            <a:normAutofit fontScale="90000"/>
          </a:bodyPr>
          <a:lstStyle/>
          <a:p>
            <a:pPr algn="ctr"/>
            <a:r>
              <a:rPr lang="en-US" dirty="0">
                <a:solidFill>
                  <a:prstClr val="black"/>
                </a:solidFill>
                <a:latin typeface="Arial" panose="020B0604020202020204" pitchFamily="34" charset="0"/>
                <a:cs typeface="Arial" panose="020B0604020202020204" pitchFamily="34" charset="0"/>
              </a:rPr>
              <a:t>Trastuzumab-</a:t>
            </a:r>
            <a:r>
              <a:rPr lang="en-US" dirty="0" err="1">
                <a:solidFill>
                  <a:prstClr val="black"/>
                </a:solidFill>
                <a:latin typeface="Arial" panose="020B0604020202020204" pitchFamily="34" charset="0"/>
                <a:cs typeface="Arial" panose="020B0604020202020204" pitchFamily="34" charset="0"/>
              </a:rPr>
              <a:t>Deruxtecan</a:t>
            </a:r>
            <a:r>
              <a:rPr lang="en-US" dirty="0">
                <a:solidFill>
                  <a:prstClr val="black"/>
                </a:solidFill>
                <a:latin typeface="Arial" panose="020B0604020202020204" pitchFamily="34" charset="0"/>
                <a:cs typeface="Arial" panose="020B0604020202020204" pitchFamily="34" charset="0"/>
              </a:rPr>
              <a:t>: DB01 Phase II study</a:t>
            </a:r>
            <a:br>
              <a:rPr lang="en-GB" altLang="en-US" dirty="0">
                <a:latin typeface="Arial" panose="020B0604020202020204" pitchFamily="34" charset="0"/>
                <a:cs typeface="Arial" panose="020B0604020202020204" pitchFamily="34" charset="0"/>
              </a:rPr>
            </a:br>
            <a:endParaRPr lang="en-GB" altLang="en-US" i="1" dirty="0">
              <a:latin typeface="Arial" panose="020B0604020202020204" pitchFamily="34" charset="0"/>
              <a:cs typeface="Arial" panose="020B0604020202020204" pitchFamily="34" charset="0"/>
            </a:endParaRPr>
          </a:p>
        </p:txBody>
      </p:sp>
      <p:sp>
        <p:nvSpPr>
          <p:cNvPr id="4" name="CuadroTexto 3"/>
          <p:cNvSpPr txBox="1"/>
          <p:nvPr/>
        </p:nvSpPr>
        <p:spPr>
          <a:xfrm>
            <a:off x="1768187" y="988855"/>
            <a:ext cx="2999620" cy="369332"/>
          </a:xfrm>
          <a:prstGeom prst="rect">
            <a:avLst/>
          </a:prstGeom>
          <a:noFill/>
        </p:spPr>
        <p:txBody>
          <a:bodyPr wrap="square" rtlCol="0">
            <a:spAutoFit/>
          </a:bodyPr>
          <a:lstStyle/>
          <a:p>
            <a:pPr algn="ctr" defTabSz="457178"/>
            <a:r>
              <a:rPr lang="en-US" b="1" dirty="0">
                <a:solidFill>
                  <a:prstClr val="black"/>
                </a:solidFill>
                <a:latin typeface="Arial Narrow"/>
                <a:cs typeface="Arial Narrow"/>
              </a:rPr>
              <a:t>ORR</a:t>
            </a:r>
          </a:p>
        </p:txBody>
      </p:sp>
      <p:sp>
        <p:nvSpPr>
          <p:cNvPr id="48" name="8 CuadroTexto"/>
          <p:cNvSpPr txBox="1"/>
          <p:nvPr/>
        </p:nvSpPr>
        <p:spPr>
          <a:xfrm>
            <a:off x="4189794" y="6556902"/>
            <a:ext cx="7764079" cy="297454"/>
          </a:xfrm>
          <a:prstGeom prst="rect">
            <a:avLst/>
          </a:prstGeom>
          <a:noFill/>
        </p:spPr>
        <p:txBody>
          <a:bodyPr wrap="square" rtlCol="0">
            <a:spAutoFit/>
          </a:bodyPr>
          <a:lstStyle/>
          <a:p>
            <a:pPr algn="r" defTabSz="914309"/>
            <a:r>
              <a:rPr lang="es-ES" sz="1333" dirty="0">
                <a:solidFill>
                  <a:prstClr val="black"/>
                </a:solidFill>
                <a:latin typeface="Arial" pitchFamily="34" charset="0"/>
                <a:cs typeface="Arial" pitchFamily="34" charset="0"/>
              </a:rPr>
              <a:t>Modi S, NEJM 2019; Modi S, et al. SABCS 2020; Saura C, et al. ESMO 2021</a:t>
            </a:r>
          </a:p>
        </p:txBody>
      </p:sp>
      <p:pic>
        <p:nvPicPr>
          <p:cNvPr id="51" name="Imagen 50"/>
          <p:cNvPicPr>
            <a:picLocks noChangeAspect="1"/>
          </p:cNvPicPr>
          <p:nvPr/>
        </p:nvPicPr>
        <p:blipFill>
          <a:blip r:embed="rId3"/>
          <a:stretch>
            <a:fillRect/>
          </a:stretch>
        </p:blipFill>
        <p:spPr>
          <a:xfrm>
            <a:off x="0" y="1278081"/>
            <a:ext cx="5964952" cy="2327785"/>
          </a:xfrm>
          <a:prstGeom prst="rect">
            <a:avLst/>
          </a:prstGeom>
        </p:spPr>
      </p:pic>
      <p:pic>
        <p:nvPicPr>
          <p:cNvPr id="2" name="Imagen 1"/>
          <p:cNvPicPr>
            <a:picLocks noChangeAspect="1"/>
          </p:cNvPicPr>
          <p:nvPr/>
        </p:nvPicPr>
        <p:blipFill rotWithShape="1">
          <a:blip r:embed="rId4"/>
          <a:srcRect b="6906"/>
          <a:stretch/>
        </p:blipFill>
        <p:spPr>
          <a:xfrm>
            <a:off x="6171947" y="1429701"/>
            <a:ext cx="5654928" cy="2395095"/>
          </a:xfrm>
          <a:prstGeom prst="rect">
            <a:avLst/>
          </a:prstGeom>
        </p:spPr>
      </p:pic>
      <p:sp>
        <p:nvSpPr>
          <p:cNvPr id="11" name="CuadroTexto 10"/>
          <p:cNvSpPr txBox="1"/>
          <p:nvPr/>
        </p:nvSpPr>
        <p:spPr>
          <a:xfrm>
            <a:off x="7926019" y="1072893"/>
            <a:ext cx="2999620" cy="369332"/>
          </a:xfrm>
          <a:prstGeom prst="rect">
            <a:avLst/>
          </a:prstGeom>
          <a:noFill/>
        </p:spPr>
        <p:txBody>
          <a:bodyPr wrap="square" rtlCol="0">
            <a:spAutoFit/>
          </a:bodyPr>
          <a:lstStyle/>
          <a:p>
            <a:pPr algn="ctr" defTabSz="457178"/>
            <a:r>
              <a:rPr lang="en-US" b="1" dirty="0">
                <a:solidFill>
                  <a:prstClr val="black"/>
                </a:solidFill>
                <a:latin typeface="Arial Narrow"/>
                <a:cs typeface="Arial Narrow"/>
              </a:rPr>
              <a:t>mPFS: 19.4 months</a:t>
            </a:r>
          </a:p>
        </p:txBody>
      </p:sp>
      <p:sp>
        <p:nvSpPr>
          <p:cNvPr id="12" name="CuadroTexto 11"/>
          <p:cNvSpPr txBox="1"/>
          <p:nvPr/>
        </p:nvSpPr>
        <p:spPr>
          <a:xfrm>
            <a:off x="7893883" y="3810267"/>
            <a:ext cx="2999620" cy="369332"/>
          </a:xfrm>
          <a:prstGeom prst="rect">
            <a:avLst/>
          </a:prstGeom>
          <a:noFill/>
        </p:spPr>
        <p:txBody>
          <a:bodyPr wrap="square" rtlCol="0">
            <a:spAutoFit/>
          </a:bodyPr>
          <a:lstStyle/>
          <a:p>
            <a:pPr algn="ctr" defTabSz="457178"/>
            <a:r>
              <a:rPr lang="en-US" b="1" dirty="0" err="1">
                <a:solidFill>
                  <a:prstClr val="black"/>
                </a:solidFill>
                <a:latin typeface="Arial Narrow"/>
                <a:cs typeface="Arial Narrow"/>
              </a:rPr>
              <a:t>mOS</a:t>
            </a:r>
            <a:r>
              <a:rPr lang="en-US" b="1" dirty="0">
                <a:solidFill>
                  <a:prstClr val="black"/>
                </a:solidFill>
                <a:latin typeface="Arial Narrow"/>
                <a:cs typeface="Arial Narrow"/>
              </a:rPr>
              <a:t>: 29.1 months</a:t>
            </a:r>
          </a:p>
        </p:txBody>
      </p:sp>
      <p:pic>
        <p:nvPicPr>
          <p:cNvPr id="3" name="Imagen 2"/>
          <p:cNvPicPr>
            <a:picLocks noChangeAspect="1"/>
          </p:cNvPicPr>
          <p:nvPr/>
        </p:nvPicPr>
        <p:blipFill>
          <a:blip r:embed="rId5"/>
          <a:stretch>
            <a:fillRect/>
          </a:stretch>
        </p:blipFill>
        <p:spPr>
          <a:xfrm>
            <a:off x="6396815" y="4208700"/>
            <a:ext cx="5243644" cy="2345320"/>
          </a:xfrm>
          <a:prstGeom prst="rect">
            <a:avLst/>
          </a:prstGeom>
        </p:spPr>
      </p:pic>
      <p:pic>
        <p:nvPicPr>
          <p:cNvPr id="5" name="Imagen 4"/>
          <p:cNvPicPr>
            <a:picLocks noChangeAspect="1"/>
          </p:cNvPicPr>
          <p:nvPr/>
        </p:nvPicPr>
        <p:blipFill>
          <a:blip r:embed="rId6"/>
          <a:stretch>
            <a:fillRect/>
          </a:stretch>
        </p:blipFill>
        <p:spPr>
          <a:xfrm>
            <a:off x="98104" y="3605864"/>
            <a:ext cx="5768747" cy="3158003"/>
          </a:xfrm>
          <a:prstGeom prst="rect">
            <a:avLst/>
          </a:prstGeom>
        </p:spPr>
      </p:pic>
    </p:spTree>
    <p:extLst>
      <p:ext uri="{BB962C8B-B14F-4D97-AF65-F5344CB8AC3E}">
        <p14:creationId xmlns:p14="http://schemas.microsoft.com/office/powerpoint/2010/main" val="24173856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8E397-60AB-2D45-AC96-878A4084A7A8}"/>
              </a:ext>
            </a:extLst>
          </p:cNvPr>
          <p:cNvSpPr>
            <a:spLocks noGrp="1"/>
          </p:cNvSpPr>
          <p:nvPr>
            <p:ph type="title"/>
          </p:nvPr>
        </p:nvSpPr>
        <p:spPr>
          <a:xfrm>
            <a:off x="0" y="317061"/>
            <a:ext cx="12192000" cy="629887"/>
          </a:xfrm>
        </p:spPr>
        <p:txBody>
          <a:bodyPr anchor="t">
            <a:noAutofit/>
          </a:bodyPr>
          <a:lstStyle/>
          <a:p>
            <a:pPr algn="ctr"/>
            <a:r>
              <a:rPr lang="en-US" sz="3200" dirty="0">
                <a:latin typeface="Arial" panose="020B0604020202020204" pitchFamily="34" charset="0"/>
                <a:cs typeface="Arial" panose="020B0604020202020204" pitchFamily="34" charset="0"/>
              </a:rPr>
              <a:t>Adverse Events of Special Interest: Interstitial Lung Disease</a:t>
            </a:r>
            <a:endParaRPr lang="en-US" sz="3200" baseline="30000" dirty="0">
              <a:latin typeface="Arial" panose="020B0604020202020204" pitchFamily="34" charset="0"/>
              <a:cs typeface="Arial" panose="020B0604020202020204" pitchFamily="34" charset="0"/>
            </a:endParaRPr>
          </a:p>
        </p:txBody>
      </p:sp>
      <p:sp>
        <p:nvSpPr>
          <p:cNvPr id="3" name="Footer Placeholder 2">
            <a:extLst>
              <a:ext uri="{FF2B5EF4-FFF2-40B4-BE49-F238E27FC236}">
                <a16:creationId xmlns:a16="http://schemas.microsoft.com/office/drawing/2014/main" id="{E00154A2-1FE0-074D-9E2E-0712DD463208}"/>
              </a:ext>
            </a:extLst>
          </p:cNvPr>
          <p:cNvSpPr>
            <a:spLocks noGrp="1"/>
          </p:cNvSpPr>
          <p:nvPr>
            <p:ph type="ftr" sz="quarter" idx="10"/>
          </p:nvPr>
        </p:nvSpPr>
        <p:spPr/>
        <p:txBody>
          <a:bodyPr/>
          <a:lstStyle/>
          <a:p>
            <a:pPr defTabSz="457178"/>
            <a:endParaRPr lang="en-US" kern="1200" dirty="0">
              <a:solidFill>
                <a:srgbClr val="000000"/>
              </a:solidFill>
              <a:latin typeface="Calibri" panose="020F0502020204030204" pitchFamily="34" charset="0"/>
              <a:ea typeface="MS PGothic" panose="020B0600070205080204" pitchFamily="34" charset="-128"/>
              <a:cs typeface="+mn-cs"/>
            </a:endParaRPr>
          </a:p>
          <a:p>
            <a:pPr defTabSz="457178"/>
            <a:r>
              <a:rPr lang="en-US" kern="1200" dirty="0">
                <a:solidFill>
                  <a:srgbClr val="000000"/>
                </a:solidFill>
                <a:latin typeface="Calibri" panose="020F0502020204030204" pitchFamily="34" charset="0"/>
                <a:ea typeface="MS PGothic" panose="020B0600070205080204" pitchFamily="34" charset="-128"/>
                <a:cs typeface="+mn-cs"/>
              </a:rPr>
              <a:t>ILD, interstitial lung disease. </a:t>
            </a:r>
          </a:p>
        </p:txBody>
      </p:sp>
      <p:sp>
        <p:nvSpPr>
          <p:cNvPr id="5" name="Rectangle 4">
            <a:extLst>
              <a:ext uri="{FF2B5EF4-FFF2-40B4-BE49-F238E27FC236}">
                <a16:creationId xmlns:a16="http://schemas.microsoft.com/office/drawing/2014/main" id="{194CAAEE-A771-F441-8CDF-FC93F8D4080D}"/>
              </a:ext>
            </a:extLst>
          </p:cNvPr>
          <p:cNvSpPr/>
          <p:nvPr/>
        </p:nvSpPr>
        <p:spPr>
          <a:xfrm>
            <a:off x="839837" y="5172191"/>
            <a:ext cx="9670329" cy="379335"/>
          </a:xfrm>
          <a:prstGeom prst="rect">
            <a:avLst/>
          </a:prstGeom>
        </p:spPr>
        <p:txBody>
          <a:bodyPr wrap="square">
            <a:spAutoFit/>
          </a:bodyPr>
          <a:lstStyle/>
          <a:p>
            <a:pPr marL="6345" lvl="1" defTabSz="608975"/>
            <a:r>
              <a:rPr lang="en-US" sz="1865" dirty="0"/>
              <a:t>Median time from the first infusion of T-DXd to onset of ILD was 27.6 weeks (range, 6-76 weeks)</a:t>
            </a:r>
          </a:p>
        </p:txBody>
      </p:sp>
      <p:sp>
        <p:nvSpPr>
          <p:cNvPr id="7" name="8 CuadroTexto">
            <a:extLst>
              <a:ext uri="{FF2B5EF4-FFF2-40B4-BE49-F238E27FC236}">
                <a16:creationId xmlns:a16="http://schemas.microsoft.com/office/drawing/2014/main" id="{2B5577F8-4A14-43CD-8C69-CBE5E614DB15}"/>
              </a:ext>
            </a:extLst>
          </p:cNvPr>
          <p:cNvSpPr txBox="1"/>
          <p:nvPr/>
        </p:nvSpPr>
        <p:spPr>
          <a:xfrm>
            <a:off x="6641493" y="6504004"/>
            <a:ext cx="5408691" cy="297454"/>
          </a:xfrm>
          <a:prstGeom prst="rect">
            <a:avLst/>
          </a:prstGeom>
          <a:noFill/>
        </p:spPr>
        <p:txBody>
          <a:bodyPr wrap="square" rtlCol="0">
            <a:spAutoFit/>
          </a:bodyPr>
          <a:lstStyle/>
          <a:p>
            <a:pPr algn="r" defTabSz="914309"/>
            <a:r>
              <a:rPr lang="es-ES" sz="1333" dirty="0">
                <a:solidFill>
                  <a:prstClr val="black"/>
                </a:solidFill>
                <a:cs typeface="Arial" pitchFamily="34" charset="0"/>
              </a:rPr>
              <a:t>Modi S et al. SABCS 2020. </a:t>
            </a:r>
            <a:r>
              <a:rPr lang="es-ES" sz="1333" dirty="0" err="1">
                <a:solidFill>
                  <a:prstClr val="black"/>
                </a:solidFill>
                <a:cs typeface="Arial" pitchFamily="34" charset="0"/>
              </a:rPr>
              <a:t>Abstract</a:t>
            </a:r>
            <a:r>
              <a:rPr lang="es-ES" sz="1333" dirty="0">
                <a:solidFill>
                  <a:prstClr val="black"/>
                </a:solidFill>
                <a:cs typeface="Arial" pitchFamily="34" charset="0"/>
              </a:rPr>
              <a:t> PD3-06; Saura C, et al. ESMO 2021 </a:t>
            </a:r>
          </a:p>
        </p:txBody>
      </p:sp>
      <p:pic>
        <p:nvPicPr>
          <p:cNvPr id="6" name="Imagen 5"/>
          <p:cNvPicPr>
            <a:picLocks noChangeAspect="1"/>
          </p:cNvPicPr>
          <p:nvPr/>
        </p:nvPicPr>
        <p:blipFill>
          <a:blip r:embed="rId3"/>
          <a:stretch>
            <a:fillRect/>
          </a:stretch>
        </p:blipFill>
        <p:spPr>
          <a:xfrm>
            <a:off x="171189" y="1527885"/>
            <a:ext cx="11878995" cy="3100464"/>
          </a:xfrm>
          <a:prstGeom prst="rect">
            <a:avLst/>
          </a:prstGeom>
        </p:spPr>
      </p:pic>
    </p:spTree>
    <p:extLst>
      <p:ext uri="{BB962C8B-B14F-4D97-AF65-F5344CB8AC3E}">
        <p14:creationId xmlns:p14="http://schemas.microsoft.com/office/powerpoint/2010/main" val="37487644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 name="Chart 69">
            <a:extLst>
              <a:ext uri="{FF2B5EF4-FFF2-40B4-BE49-F238E27FC236}">
                <a16:creationId xmlns:a16="http://schemas.microsoft.com/office/drawing/2014/main" id="{B8CE1582-F35E-4901-B1F2-92D1E0C3EA5B}"/>
              </a:ext>
            </a:extLst>
          </p:cNvPr>
          <p:cNvGraphicFramePr/>
          <p:nvPr/>
        </p:nvGraphicFramePr>
        <p:xfrm>
          <a:off x="744404" y="4434211"/>
          <a:ext cx="9386880" cy="856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0" name="Chart 119">
            <a:extLst>
              <a:ext uri="{FF2B5EF4-FFF2-40B4-BE49-F238E27FC236}">
                <a16:creationId xmlns:a16="http://schemas.microsoft.com/office/drawing/2014/main" id="{9DFFA46B-39AF-4524-85C7-F52B432C0F88}"/>
              </a:ext>
            </a:extLst>
          </p:cNvPr>
          <p:cNvGraphicFramePr/>
          <p:nvPr/>
        </p:nvGraphicFramePr>
        <p:xfrm>
          <a:off x="689421" y="2352054"/>
          <a:ext cx="9386880" cy="173877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6" name="Chart 125">
            <a:extLst>
              <a:ext uri="{FF2B5EF4-FFF2-40B4-BE49-F238E27FC236}">
                <a16:creationId xmlns:a16="http://schemas.microsoft.com/office/drawing/2014/main" id="{94774CA8-1EE2-4E8C-8161-A5CBE55AFA33}"/>
              </a:ext>
            </a:extLst>
          </p:cNvPr>
          <p:cNvGraphicFramePr/>
          <p:nvPr/>
        </p:nvGraphicFramePr>
        <p:xfrm>
          <a:off x="745067" y="1794443"/>
          <a:ext cx="9386880" cy="8568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18" name="Chart 117">
            <a:extLst>
              <a:ext uri="{FF2B5EF4-FFF2-40B4-BE49-F238E27FC236}">
                <a16:creationId xmlns:a16="http://schemas.microsoft.com/office/drawing/2014/main" id="{DDDF29D5-0944-46C0-94A8-89E0EE872092}"/>
              </a:ext>
            </a:extLst>
          </p:cNvPr>
          <p:cNvGraphicFramePr/>
          <p:nvPr/>
        </p:nvGraphicFramePr>
        <p:xfrm>
          <a:off x="722764" y="3807733"/>
          <a:ext cx="9386880" cy="848520"/>
        </p:xfrm>
        <a:graphic>
          <a:graphicData uri="http://schemas.openxmlformats.org/drawingml/2006/chart">
            <c:chart xmlns:c="http://schemas.openxmlformats.org/drawingml/2006/chart" xmlns:r="http://schemas.openxmlformats.org/officeDocument/2006/relationships" r:id="rId6"/>
          </a:graphicData>
        </a:graphic>
      </p:graphicFrame>
      <p:sp>
        <p:nvSpPr>
          <p:cNvPr id="121" name="TextBox 120">
            <a:extLst>
              <a:ext uri="{FF2B5EF4-FFF2-40B4-BE49-F238E27FC236}">
                <a16:creationId xmlns:a16="http://schemas.microsoft.com/office/drawing/2014/main" id="{C34396A3-1559-4619-97A3-5881FFB7BFE5}"/>
              </a:ext>
            </a:extLst>
          </p:cNvPr>
          <p:cNvSpPr txBox="1"/>
          <p:nvPr/>
        </p:nvSpPr>
        <p:spPr>
          <a:xfrm>
            <a:off x="867730" y="3958127"/>
            <a:ext cx="1051559" cy="230832"/>
          </a:xfrm>
          <a:prstGeom prst="rect">
            <a:avLst/>
          </a:prstGeom>
          <a:noFill/>
        </p:spPr>
        <p:txBody>
          <a:bodyPr wrap="square" rtlCol="0">
            <a:spAutoFit/>
          </a:bodyPr>
          <a:lstStyle/>
          <a:p>
            <a:pPr defTabSz="914377" eaLnBrk="1" fontAlgn="auto" hangingPunct="1">
              <a:spcBef>
                <a:spcPts val="0"/>
              </a:spcBef>
              <a:spcAft>
                <a:spcPts val="0"/>
              </a:spcAft>
              <a:defRPr/>
            </a:pPr>
            <a:r>
              <a:rPr lang="en-GB" sz="900" kern="0" dirty="0">
                <a:solidFill>
                  <a:srgbClr val="FFFFFF"/>
                </a:solidFill>
                <a:latin typeface="Arial"/>
                <a:ea typeface="+mn-ea"/>
                <a:cs typeface="Arial" panose="020B0604020202020204" pitchFamily="34" charset="0"/>
              </a:rPr>
              <a:t>T-DM1 (n=404)</a:t>
            </a:r>
            <a:r>
              <a:rPr lang="en-GB" sz="900" kern="0" baseline="30000" dirty="0">
                <a:solidFill>
                  <a:srgbClr val="FFFFFF"/>
                </a:solidFill>
                <a:latin typeface="Arial"/>
                <a:ea typeface="+mn-ea"/>
                <a:cs typeface="Arial" panose="020B0604020202020204" pitchFamily="34" charset="0"/>
              </a:rPr>
              <a:t>5</a:t>
            </a:r>
            <a:endParaRPr lang="en-GB" sz="900" kern="0" dirty="0">
              <a:solidFill>
                <a:srgbClr val="FFFFFF"/>
              </a:solidFill>
              <a:latin typeface="Arial"/>
              <a:ea typeface="+mn-ea"/>
              <a:cs typeface="Arial" panose="020B0604020202020204" pitchFamily="34" charset="0"/>
            </a:endParaRPr>
          </a:p>
        </p:txBody>
      </p:sp>
      <p:sp>
        <p:nvSpPr>
          <p:cNvPr id="122" name="TextBox 121">
            <a:extLst>
              <a:ext uri="{FF2B5EF4-FFF2-40B4-BE49-F238E27FC236}">
                <a16:creationId xmlns:a16="http://schemas.microsoft.com/office/drawing/2014/main" id="{20C5E34A-80D3-4990-88DE-96D1B50B731E}"/>
              </a:ext>
            </a:extLst>
          </p:cNvPr>
          <p:cNvSpPr txBox="1"/>
          <p:nvPr/>
        </p:nvSpPr>
        <p:spPr>
          <a:xfrm>
            <a:off x="867729" y="4238999"/>
            <a:ext cx="4987435" cy="230832"/>
          </a:xfrm>
          <a:prstGeom prst="rect">
            <a:avLst/>
          </a:prstGeom>
          <a:noFill/>
        </p:spPr>
        <p:txBody>
          <a:bodyPr wrap="square" rtlCol="0">
            <a:spAutoFit/>
          </a:bodyPr>
          <a:lstStyle/>
          <a:p>
            <a:pPr defTabSz="914377" eaLnBrk="1" fontAlgn="auto" hangingPunct="1">
              <a:spcBef>
                <a:spcPts val="0"/>
              </a:spcBef>
              <a:spcAft>
                <a:spcPts val="0"/>
              </a:spcAft>
              <a:defRPr/>
            </a:pPr>
            <a:r>
              <a:rPr lang="en-GB" sz="900" kern="0" dirty="0">
                <a:solidFill>
                  <a:srgbClr val="000000"/>
                </a:solidFill>
                <a:latin typeface="Arial"/>
                <a:ea typeface="+mn-ea"/>
                <a:cs typeface="Arial" panose="020B0604020202020204" pitchFamily="34" charset="0"/>
              </a:rPr>
              <a:t>PC (n=198)</a:t>
            </a:r>
            <a:r>
              <a:rPr lang="en-GB" sz="900" kern="0" baseline="30000" dirty="0">
                <a:solidFill>
                  <a:srgbClr val="000000"/>
                </a:solidFill>
                <a:latin typeface="Arial"/>
                <a:ea typeface="+mn-ea"/>
                <a:cs typeface="Arial" panose="020B0604020202020204" pitchFamily="34" charset="0"/>
              </a:rPr>
              <a:t>5</a:t>
            </a:r>
            <a:endParaRPr lang="en-GB" sz="900" kern="0" dirty="0">
              <a:solidFill>
                <a:srgbClr val="000000"/>
              </a:solidFill>
              <a:latin typeface="Arial"/>
              <a:ea typeface="+mn-ea"/>
              <a:cs typeface="Arial" panose="020B0604020202020204" pitchFamily="34" charset="0"/>
            </a:endParaRPr>
          </a:p>
        </p:txBody>
      </p:sp>
      <p:sp>
        <p:nvSpPr>
          <p:cNvPr id="123" name="Rectangle 122">
            <a:extLst>
              <a:ext uri="{FF2B5EF4-FFF2-40B4-BE49-F238E27FC236}">
                <a16:creationId xmlns:a16="http://schemas.microsoft.com/office/drawing/2014/main" id="{24BF4451-D649-4FC1-858C-B4B701FFF995}"/>
              </a:ext>
            </a:extLst>
          </p:cNvPr>
          <p:cNvSpPr/>
          <p:nvPr/>
        </p:nvSpPr>
        <p:spPr>
          <a:xfrm>
            <a:off x="10168719" y="3938916"/>
            <a:ext cx="1856339" cy="234000"/>
          </a:xfrm>
          <a:prstGeom prst="rect">
            <a:avLst/>
          </a:prstGeom>
          <a:solidFill>
            <a:srgbClr val="830051"/>
          </a:solidFill>
          <a:ln w="12700" cap="flat" cmpd="sng" algn="ctr">
            <a:noFill/>
            <a:prstDash val="solid"/>
            <a:miter lim="800000"/>
          </a:ln>
          <a:effectLst/>
        </p:spPr>
        <p:txBody>
          <a:bodyPr rtlCol="0" anchor="ctr"/>
          <a:lstStyle/>
          <a:p>
            <a:pPr algn="ctr" defTabSz="914377" eaLnBrk="1" fontAlgn="auto" hangingPunct="1">
              <a:spcBef>
                <a:spcPts val="0"/>
              </a:spcBef>
              <a:spcAft>
                <a:spcPts val="0"/>
              </a:spcAft>
              <a:defRPr/>
            </a:pPr>
            <a:r>
              <a:rPr lang="en-GB" sz="1000" kern="0" dirty="0">
                <a:solidFill>
                  <a:srgbClr val="FFFFFF"/>
                </a:solidFill>
                <a:latin typeface="Arial"/>
                <a:ea typeface="+mn-ea"/>
                <a:cs typeface="Arial" panose="020B0604020202020204" pitchFamily="34" charset="0"/>
              </a:rPr>
              <a:t>Median (range): 4 (1–14)</a:t>
            </a:r>
          </a:p>
        </p:txBody>
      </p:sp>
      <p:sp>
        <p:nvSpPr>
          <p:cNvPr id="124" name="Rectangle 123">
            <a:extLst>
              <a:ext uri="{FF2B5EF4-FFF2-40B4-BE49-F238E27FC236}">
                <a16:creationId xmlns:a16="http://schemas.microsoft.com/office/drawing/2014/main" id="{CE318A59-D3D7-4E7B-BF78-963EBC49604E}"/>
              </a:ext>
            </a:extLst>
          </p:cNvPr>
          <p:cNvSpPr/>
          <p:nvPr/>
        </p:nvSpPr>
        <p:spPr>
          <a:xfrm>
            <a:off x="10168719" y="4215943"/>
            <a:ext cx="1856339" cy="234000"/>
          </a:xfrm>
          <a:prstGeom prst="rect">
            <a:avLst/>
          </a:prstGeom>
          <a:solidFill>
            <a:srgbClr val="FFFFFF">
              <a:lumMod val="85000"/>
            </a:srgbClr>
          </a:solidFill>
          <a:ln w="12700" cap="flat" cmpd="sng" algn="ctr">
            <a:noFill/>
            <a:prstDash val="solid"/>
            <a:miter lim="800000"/>
          </a:ln>
          <a:effectLst/>
        </p:spPr>
        <p:txBody>
          <a:bodyPr rtlCol="0" anchor="ctr"/>
          <a:lstStyle/>
          <a:p>
            <a:pPr algn="ctr" defTabSz="914377" eaLnBrk="1" fontAlgn="auto" hangingPunct="1">
              <a:spcBef>
                <a:spcPts val="0"/>
              </a:spcBef>
              <a:spcAft>
                <a:spcPts val="0"/>
              </a:spcAft>
              <a:defRPr/>
            </a:pPr>
            <a:r>
              <a:rPr lang="en-GB" sz="1000" kern="0" dirty="0">
                <a:solidFill>
                  <a:srgbClr val="000000"/>
                </a:solidFill>
                <a:latin typeface="Arial"/>
                <a:ea typeface="+mn-ea"/>
                <a:cs typeface="Arial" panose="020B0604020202020204" pitchFamily="34" charset="0"/>
              </a:rPr>
              <a:t>Median (range): 4 (1–19) </a:t>
            </a:r>
          </a:p>
        </p:txBody>
      </p:sp>
      <p:sp>
        <p:nvSpPr>
          <p:cNvPr id="127" name="TextBox 126">
            <a:extLst>
              <a:ext uri="{FF2B5EF4-FFF2-40B4-BE49-F238E27FC236}">
                <a16:creationId xmlns:a16="http://schemas.microsoft.com/office/drawing/2014/main" id="{AF491E18-6A72-457C-A7B5-86DC14E3CD88}"/>
              </a:ext>
            </a:extLst>
          </p:cNvPr>
          <p:cNvSpPr txBox="1"/>
          <p:nvPr/>
        </p:nvSpPr>
        <p:spPr>
          <a:xfrm>
            <a:off x="23611" y="1402420"/>
            <a:ext cx="1270136" cy="307777"/>
          </a:xfrm>
          <a:prstGeom prst="rect">
            <a:avLst/>
          </a:prstGeom>
          <a:noFill/>
        </p:spPr>
        <p:txBody>
          <a:bodyPr wrap="square" rtlCol="0">
            <a:spAutoFit/>
          </a:bodyPr>
          <a:lstStyle/>
          <a:p>
            <a:pPr defTabSz="914377" eaLnBrk="1" fontAlgn="auto" hangingPunct="1">
              <a:spcBef>
                <a:spcPts val="0"/>
              </a:spcBef>
              <a:spcAft>
                <a:spcPts val="0"/>
              </a:spcAft>
              <a:defRPr/>
            </a:pPr>
            <a:r>
              <a:rPr lang="en-GB" sz="1400" kern="0" dirty="0">
                <a:solidFill>
                  <a:srgbClr val="000000"/>
                </a:solidFill>
                <a:latin typeface="Arial"/>
                <a:ea typeface="+mn-ea"/>
                <a:cs typeface="Arial" panose="020B0604020202020204" pitchFamily="34" charset="0"/>
              </a:rPr>
              <a:t>1L</a:t>
            </a:r>
          </a:p>
        </p:txBody>
      </p:sp>
      <p:graphicFrame>
        <p:nvGraphicFramePr>
          <p:cNvPr id="128" name="Chart 127">
            <a:extLst>
              <a:ext uri="{FF2B5EF4-FFF2-40B4-BE49-F238E27FC236}">
                <a16:creationId xmlns:a16="http://schemas.microsoft.com/office/drawing/2014/main" id="{8E2B418E-4A56-4F97-970B-BF128D13EF0E}"/>
              </a:ext>
            </a:extLst>
          </p:cNvPr>
          <p:cNvGraphicFramePr/>
          <p:nvPr/>
        </p:nvGraphicFramePr>
        <p:xfrm>
          <a:off x="745067" y="1133569"/>
          <a:ext cx="9386880" cy="856800"/>
        </p:xfrm>
        <a:graphic>
          <a:graphicData uri="http://schemas.openxmlformats.org/drawingml/2006/chart">
            <c:chart xmlns:c="http://schemas.openxmlformats.org/drawingml/2006/chart" xmlns:r="http://schemas.openxmlformats.org/officeDocument/2006/relationships" r:id="rId7"/>
          </a:graphicData>
        </a:graphic>
      </p:graphicFrame>
      <p:sp>
        <p:nvSpPr>
          <p:cNvPr id="129" name="TextBox 128">
            <a:extLst>
              <a:ext uri="{FF2B5EF4-FFF2-40B4-BE49-F238E27FC236}">
                <a16:creationId xmlns:a16="http://schemas.microsoft.com/office/drawing/2014/main" id="{7F98E578-A597-4B31-9AFF-A0080A791F48}"/>
              </a:ext>
            </a:extLst>
          </p:cNvPr>
          <p:cNvSpPr txBox="1"/>
          <p:nvPr/>
        </p:nvSpPr>
        <p:spPr>
          <a:xfrm>
            <a:off x="867730" y="1283557"/>
            <a:ext cx="4702999" cy="230832"/>
          </a:xfrm>
          <a:prstGeom prst="rect">
            <a:avLst/>
          </a:prstGeom>
          <a:noFill/>
        </p:spPr>
        <p:txBody>
          <a:bodyPr wrap="square" rtlCol="0">
            <a:spAutoFit/>
          </a:bodyPr>
          <a:lstStyle/>
          <a:p>
            <a:pPr defTabSz="914377" eaLnBrk="1" fontAlgn="auto" hangingPunct="1">
              <a:spcBef>
                <a:spcPts val="0"/>
              </a:spcBef>
              <a:spcAft>
                <a:spcPts val="0"/>
              </a:spcAft>
              <a:defRPr/>
            </a:pPr>
            <a:r>
              <a:rPr lang="en-GB" sz="900" kern="0" dirty="0">
                <a:solidFill>
                  <a:srgbClr val="000000"/>
                </a:solidFill>
                <a:latin typeface="Arial"/>
                <a:ea typeface="+mn-ea"/>
                <a:cs typeface="Arial" panose="020B0604020202020204" pitchFamily="34" charset="0"/>
              </a:rPr>
              <a:t>Pertuzumab + trastuzumab + docetaxel (n=402)</a:t>
            </a:r>
            <a:r>
              <a:rPr lang="en-GB" sz="900" kern="0" baseline="30000" dirty="0">
                <a:solidFill>
                  <a:srgbClr val="000000"/>
                </a:solidFill>
                <a:latin typeface="Arial"/>
                <a:ea typeface="+mn-ea"/>
                <a:cs typeface="Arial" panose="020B0604020202020204" pitchFamily="34" charset="0"/>
              </a:rPr>
              <a:t>1</a:t>
            </a:r>
            <a:r>
              <a:rPr lang="en-GB" sz="900" kern="0" dirty="0">
                <a:solidFill>
                  <a:srgbClr val="000000"/>
                </a:solidFill>
                <a:latin typeface="Arial"/>
                <a:ea typeface="+mn-ea"/>
                <a:cs typeface="Arial" panose="020B0604020202020204" pitchFamily="34" charset="0"/>
              </a:rPr>
              <a:t> </a:t>
            </a:r>
          </a:p>
        </p:txBody>
      </p:sp>
      <p:sp>
        <p:nvSpPr>
          <p:cNvPr id="130" name="TextBox 129">
            <a:extLst>
              <a:ext uri="{FF2B5EF4-FFF2-40B4-BE49-F238E27FC236}">
                <a16:creationId xmlns:a16="http://schemas.microsoft.com/office/drawing/2014/main" id="{A6B2C118-3782-4955-ADC1-C06C4DE0516B}"/>
              </a:ext>
            </a:extLst>
          </p:cNvPr>
          <p:cNvSpPr txBox="1"/>
          <p:nvPr/>
        </p:nvSpPr>
        <p:spPr>
          <a:xfrm>
            <a:off x="23611" y="2066136"/>
            <a:ext cx="1270136" cy="307777"/>
          </a:xfrm>
          <a:prstGeom prst="rect">
            <a:avLst/>
          </a:prstGeom>
          <a:noFill/>
        </p:spPr>
        <p:txBody>
          <a:bodyPr wrap="square" rtlCol="0">
            <a:spAutoFit/>
          </a:bodyPr>
          <a:lstStyle/>
          <a:p>
            <a:pPr defTabSz="914377" eaLnBrk="1" fontAlgn="auto" hangingPunct="1">
              <a:spcBef>
                <a:spcPts val="0"/>
              </a:spcBef>
              <a:spcAft>
                <a:spcPts val="0"/>
              </a:spcAft>
              <a:defRPr/>
            </a:pPr>
            <a:r>
              <a:rPr lang="en-GB" sz="1400" kern="0" dirty="0">
                <a:solidFill>
                  <a:srgbClr val="000000"/>
                </a:solidFill>
                <a:latin typeface="Arial"/>
                <a:ea typeface="+mn-ea"/>
                <a:cs typeface="Arial" panose="020B0604020202020204" pitchFamily="34" charset="0"/>
              </a:rPr>
              <a:t>2L</a:t>
            </a:r>
          </a:p>
        </p:txBody>
      </p:sp>
      <p:sp>
        <p:nvSpPr>
          <p:cNvPr id="131" name="TextBox 130">
            <a:extLst>
              <a:ext uri="{FF2B5EF4-FFF2-40B4-BE49-F238E27FC236}">
                <a16:creationId xmlns:a16="http://schemas.microsoft.com/office/drawing/2014/main" id="{BCE7F591-E84F-47C7-A961-E9CEAA0C125D}"/>
              </a:ext>
            </a:extLst>
          </p:cNvPr>
          <p:cNvSpPr txBox="1"/>
          <p:nvPr/>
        </p:nvSpPr>
        <p:spPr>
          <a:xfrm>
            <a:off x="28941" y="3661704"/>
            <a:ext cx="1270136" cy="307777"/>
          </a:xfrm>
          <a:prstGeom prst="rect">
            <a:avLst/>
          </a:prstGeom>
          <a:noFill/>
        </p:spPr>
        <p:txBody>
          <a:bodyPr wrap="square" rtlCol="0">
            <a:spAutoFit/>
          </a:bodyPr>
          <a:lstStyle/>
          <a:p>
            <a:pPr defTabSz="914377" eaLnBrk="1" fontAlgn="auto" hangingPunct="1">
              <a:spcBef>
                <a:spcPts val="0"/>
              </a:spcBef>
              <a:spcAft>
                <a:spcPts val="0"/>
              </a:spcAft>
              <a:defRPr/>
            </a:pPr>
            <a:r>
              <a:rPr lang="en-GB" sz="1400" kern="0" dirty="0">
                <a:solidFill>
                  <a:srgbClr val="000000"/>
                </a:solidFill>
                <a:latin typeface="Arial"/>
                <a:ea typeface="+mn-ea"/>
                <a:cs typeface="Arial" panose="020B0604020202020204" pitchFamily="34" charset="0"/>
              </a:rPr>
              <a:t>3L</a:t>
            </a:r>
          </a:p>
        </p:txBody>
      </p:sp>
      <p:sp>
        <p:nvSpPr>
          <p:cNvPr id="132" name="TextBox 131">
            <a:extLst>
              <a:ext uri="{FF2B5EF4-FFF2-40B4-BE49-F238E27FC236}">
                <a16:creationId xmlns:a16="http://schemas.microsoft.com/office/drawing/2014/main" id="{DB0CE40F-8CAA-41BE-9EBA-ED7ACAF91248}"/>
              </a:ext>
            </a:extLst>
          </p:cNvPr>
          <p:cNvSpPr txBox="1"/>
          <p:nvPr/>
        </p:nvSpPr>
        <p:spPr>
          <a:xfrm>
            <a:off x="867729" y="5563391"/>
            <a:ext cx="8821961" cy="400110"/>
          </a:xfrm>
          <a:prstGeom prst="rect">
            <a:avLst/>
          </a:prstGeom>
          <a:noFill/>
        </p:spPr>
        <p:txBody>
          <a:bodyPr wrap="square">
            <a:spAutoFit/>
          </a:bodyPr>
          <a:lstStyle/>
          <a:p>
            <a:pPr algn="ctr" defTabSz="914377" eaLnBrk="1" fontAlgn="auto" hangingPunct="1">
              <a:spcBef>
                <a:spcPts val="0"/>
              </a:spcBef>
              <a:spcAft>
                <a:spcPts val="0"/>
              </a:spcAft>
              <a:defRPr sz="1200" b="0" i="0" u="none" strike="noStrike" kern="1200" baseline="0">
                <a:solidFill>
                  <a:srgbClr val="000000"/>
                </a:solidFill>
                <a:latin typeface="Arial" panose="020B0604020202020204" pitchFamily="34" charset="0"/>
                <a:ea typeface="+mn-ea"/>
                <a:cs typeface="Arial" panose="020B0604020202020204" pitchFamily="34" charset="0"/>
              </a:defRPr>
            </a:pPr>
            <a:r>
              <a:rPr lang="en-GB" sz="2000" b="1" dirty="0" err="1">
                <a:solidFill>
                  <a:srgbClr val="000000"/>
                </a:solidFill>
                <a:latin typeface="Arial" panose="020B0604020202020204" pitchFamily="34" charset="0"/>
                <a:ea typeface="+mn-ea"/>
                <a:cs typeface="Arial" panose="020B0604020202020204" pitchFamily="34" charset="0"/>
              </a:rPr>
              <a:t>mPFS</a:t>
            </a:r>
            <a:r>
              <a:rPr lang="en-GB" sz="2000" b="1" dirty="0">
                <a:solidFill>
                  <a:srgbClr val="000000"/>
                </a:solidFill>
                <a:latin typeface="Arial" panose="020B0604020202020204" pitchFamily="34" charset="0"/>
                <a:ea typeface="+mn-ea"/>
                <a:cs typeface="Arial" panose="020B0604020202020204" pitchFamily="34" charset="0"/>
              </a:rPr>
              <a:t> (months)</a:t>
            </a:r>
          </a:p>
        </p:txBody>
      </p:sp>
      <p:sp>
        <p:nvSpPr>
          <p:cNvPr id="133" name="TextBox 132">
            <a:extLst>
              <a:ext uri="{FF2B5EF4-FFF2-40B4-BE49-F238E27FC236}">
                <a16:creationId xmlns:a16="http://schemas.microsoft.com/office/drawing/2014/main" id="{A09ABB19-AAE1-4B0B-910B-51C67C8A2C97}"/>
              </a:ext>
            </a:extLst>
          </p:cNvPr>
          <p:cNvSpPr txBox="1"/>
          <p:nvPr/>
        </p:nvSpPr>
        <p:spPr>
          <a:xfrm>
            <a:off x="867728" y="1941593"/>
            <a:ext cx="2848389" cy="230832"/>
          </a:xfrm>
          <a:prstGeom prst="rect">
            <a:avLst/>
          </a:prstGeom>
          <a:noFill/>
        </p:spPr>
        <p:txBody>
          <a:bodyPr wrap="square" rtlCol="0">
            <a:spAutoFit/>
          </a:bodyPr>
          <a:lstStyle/>
          <a:p>
            <a:pPr defTabSz="914377" eaLnBrk="1" fontAlgn="auto" hangingPunct="1">
              <a:spcBef>
                <a:spcPts val="0"/>
              </a:spcBef>
              <a:spcAft>
                <a:spcPts val="0"/>
              </a:spcAft>
              <a:defRPr/>
            </a:pPr>
            <a:r>
              <a:rPr lang="en-GB" sz="900" kern="0" dirty="0">
                <a:solidFill>
                  <a:srgbClr val="FFFFFF"/>
                </a:solidFill>
                <a:latin typeface="Arial"/>
                <a:ea typeface="+mn-ea"/>
                <a:cs typeface="Arial" panose="020B0604020202020204" pitchFamily="34" charset="0"/>
              </a:rPr>
              <a:t>T-DM1 (n=495)</a:t>
            </a:r>
            <a:r>
              <a:rPr lang="en-GB" sz="900" kern="0" baseline="30000" dirty="0">
                <a:solidFill>
                  <a:srgbClr val="FFFFFF"/>
                </a:solidFill>
                <a:latin typeface="Arial"/>
                <a:ea typeface="+mn-ea"/>
                <a:cs typeface="Arial" panose="020B0604020202020204" pitchFamily="34" charset="0"/>
              </a:rPr>
              <a:t>2</a:t>
            </a:r>
            <a:endParaRPr lang="en-GB" sz="900" kern="0" dirty="0">
              <a:solidFill>
                <a:srgbClr val="FFFFFF"/>
              </a:solidFill>
              <a:latin typeface="Arial"/>
              <a:ea typeface="+mn-ea"/>
              <a:cs typeface="Arial" panose="020B0604020202020204" pitchFamily="34" charset="0"/>
            </a:endParaRPr>
          </a:p>
        </p:txBody>
      </p:sp>
      <p:sp>
        <p:nvSpPr>
          <p:cNvPr id="135" name="TextBox 134">
            <a:extLst>
              <a:ext uri="{FF2B5EF4-FFF2-40B4-BE49-F238E27FC236}">
                <a16:creationId xmlns:a16="http://schemas.microsoft.com/office/drawing/2014/main" id="{70C5AD5A-8AE4-40CD-BAFA-6E8D4061750A}"/>
              </a:ext>
            </a:extLst>
          </p:cNvPr>
          <p:cNvSpPr txBox="1"/>
          <p:nvPr/>
        </p:nvSpPr>
        <p:spPr>
          <a:xfrm>
            <a:off x="867729" y="3288323"/>
            <a:ext cx="3764233" cy="230832"/>
          </a:xfrm>
          <a:prstGeom prst="rect">
            <a:avLst/>
          </a:prstGeom>
          <a:noFill/>
        </p:spPr>
        <p:txBody>
          <a:bodyPr wrap="square" rtlCol="0">
            <a:spAutoFit/>
          </a:bodyPr>
          <a:lstStyle/>
          <a:p>
            <a:pPr defTabSz="914377" eaLnBrk="1" fontAlgn="auto" hangingPunct="1">
              <a:spcBef>
                <a:spcPts val="0"/>
              </a:spcBef>
              <a:spcAft>
                <a:spcPts val="0"/>
              </a:spcAft>
              <a:defRPr/>
            </a:pPr>
            <a:r>
              <a:rPr lang="en-GB" sz="900" kern="0" dirty="0">
                <a:solidFill>
                  <a:srgbClr val="000000"/>
                </a:solidFill>
                <a:latin typeface="Arial"/>
                <a:ea typeface="+mn-ea"/>
                <a:cs typeface="Arial" panose="020B0604020202020204" pitchFamily="34" charset="0"/>
              </a:rPr>
              <a:t>Tucatinib + trastuzumab + capecitabine (n=320)</a:t>
            </a:r>
            <a:r>
              <a:rPr lang="en-GB" sz="900" kern="0" baseline="30000" dirty="0">
                <a:solidFill>
                  <a:srgbClr val="000000"/>
                </a:solidFill>
                <a:latin typeface="Arial"/>
                <a:ea typeface="+mn-ea"/>
                <a:cs typeface="Arial" panose="020B0604020202020204" pitchFamily="34" charset="0"/>
              </a:rPr>
              <a:t>4</a:t>
            </a:r>
            <a:endParaRPr lang="en-GB" sz="900" kern="0" dirty="0">
              <a:solidFill>
                <a:srgbClr val="000000"/>
              </a:solidFill>
              <a:latin typeface="Arial"/>
              <a:ea typeface="+mn-ea"/>
              <a:cs typeface="Arial" panose="020B0604020202020204" pitchFamily="34" charset="0"/>
            </a:endParaRPr>
          </a:p>
        </p:txBody>
      </p:sp>
      <p:sp>
        <p:nvSpPr>
          <p:cNvPr id="136" name="TextBox 135">
            <a:extLst>
              <a:ext uri="{FF2B5EF4-FFF2-40B4-BE49-F238E27FC236}">
                <a16:creationId xmlns:a16="http://schemas.microsoft.com/office/drawing/2014/main" id="{63EBEFB4-B446-4577-BE1C-6FB341DAE71F}"/>
              </a:ext>
            </a:extLst>
          </p:cNvPr>
          <p:cNvSpPr txBox="1"/>
          <p:nvPr/>
        </p:nvSpPr>
        <p:spPr>
          <a:xfrm>
            <a:off x="867730" y="1581449"/>
            <a:ext cx="4702999" cy="230832"/>
          </a:xfrm>
          <a:prstGeom prst="rect">
            <a:avLst/>
          </a:prstGeom>
          <a:noFill/>
        </p:spPr>
        <p:txBody>
          <a:bodyPr wrap="square" rtlCol="0">
            <a:spAutoFit/>
          </a:bodyPr>
          <a:lstStyle/>
          <a:p>
            <a:pPr defTabSz="914377" eaLnBrk="1" fontAlgn="auto" hangingPunct="1">
              <a:spcBef>
                <a:spcPts val="0"/>
              </a:spcBef>
              <a:spcAft>
                <a:spcPts val="0"/>
              </a:spcAft>
              <a:defRPr/>
            </a:pPr>
            <a:r>
              <a:rPr lang="en-GB" sz="900" kern="0" dirty="0">
                <a:solidFill>
                  <a:srgbClr val="000000"/>
                </a:solidFill>
                <a:latin typeface="Arial"/>
                <a:ea typeface="+mn-ea"/>
                <a:cs typeface="Arial" panose="020B0604020202020204" pitchFamily="34" charset="0"/>
              </a:rPr>
              <a:t>Placebo + trastuzumab + docetaxel (n=406)</a:t>
            </a:r>
            <a:r>
              <a:rPr lang="en-GB" sz="900" kern="0" baseline="30000" dirty="0">
                <a:solidFill>
                  <a:srgbClr val="000000"/>
                </a:solidFill>
                <a:latin typeface="Arial"/>
                <a:ea typeface="+mn-ea"/>
                <a:cs typeface="Arial" panose="020B0604020202020204" pitchFamily="34" charset="0"/>
              </a:rPr>
              <a:t>1</a:t>
            </a:r>
            <a:r>
              <a:rPr lang="en-GB" sz="900" kern="0" dirty="0">
                <a:solidFill>
                  <a:srgbClr val="000000"/>
                </a:solidFill>
                <a:latin typeface="Arial"/>
                <a:ea typeface="+mn-ea"/>
                <a:cs typeface="Arial" panose="020B0604020202020204" pitchFamily="34" charset="0"/>
              </a:rPr>
              <a:t> </a:t>
            </a:r>
          </a:p>
        </p:txBody>
      </p:sp>
      <p:sp>
        <p:nvSpPr>
          <p:cNvPr id="137" name="TextBox 136">
            <a:extLst>
              <a:ext uri="{FF2B5EF4-FFF2-40B4-BE49-F238E27FC236}">
                <a16:creationId xmlns:a16="http://schemas.microsoft.com/office/drawing/2014/main" id="{6D5C830F-9AAA-43F4-9709-4FC1990CF042}"/>
              </a:ext>
            </a:extLst>
          </p:cNvPr>
          <p:cNvSpPr txBox="1"/>
          <p:nvPr/>
        </p:nvSpPr>
        <p:spPr>
          <a:xfrm>
            <a:off x="883998" y="2259895"/>
            <a:ext cx="2848389" cy="230832"/>
          </a:xfrm>
          <a:prstGeom prst="rect">
            <a:avLst/>
          </a:prstGeom>
          <a:noFill/>
        </p:spPr>
        <p:txBody>
          <a:bodyPr wrap="square" rtlCol="0">
            <a:spAutoFit/>
          </a:bodyPr>
          <a:lstStyle/>
          <a:p>
            <a:pPr defTabSz="914377" eaLnBrk="1" fontAlgn="auto" hangingPunct="1">
              <a:spcBef>
                <a:spcPts val="0"/>
              </a:spcBef>
              <a:spcAft>
                <a:spcPts val="0"/>
              </a:spcAft>
              <a:defRPr/>
            </a:pPr>
            <a:r>
              <a:rPr lang="en-GB" sz="900" kern="0" dirty="0">
                <a:solidFill>
                  <a:prstClr val="black"/>
                </a:solidFill>
                <a:latin typeface="Arial"/>
                <a:ea typeface="+mn-ea"/>
                <a:cs typeface="Arial" panose="020B0604020202020204" pitchFamily="34" charset="0"/>
              </a:rPr>
              <a:t>Lapatinib + capecitabine (n=496)</a:t>
            </a:r>
            <a:r>
              <a:rPr lang="en-GB" sz="900" kern="0" baseline="30000" dirty="0">
                <a:solidFill>
                  <a:prstClr val="black"/>
                </a:solidFill>
                <a:latin typeface="Arial"/>
                <a:ea typeface="+mn-ea"/>
                <a:cs typeface="Arial" panose="020B0604020202020204" pitchFamily="34" charset="0"/>
              </a:rPr>
              <a:t>2</a:t>
            </a:r>
            <a:endParaRPr lang="en-GB" sz="900" kern="0" dirty="0">
              <a:solidFill>
                <a:prstClr val="black"/>
              </a:solidFill>
              <a:latin typeface="Arial"/>
              <a:ea typeface="+mn-ea"/>
              <a:cs typeface="Arial" panose="020B0604020202020204" pitchFamily="34" charset="0"/>
            </a:endParaRPr>
          </a:p>
        </p:txBody>
      </p:sp>
      <p:sp>
        <p:nvSpPr>
          <p:cNvPr id="138" name="TextBox 137">
            <a:extLst>
              <a:ext uri="{FF2B5EF4-FFF2-40B4-BE49-F238E27FC236}">
                <a16:creationId xmlns:a16="http://schemas.microsoft.com/office/drawing/2014/main" id="{56E133CC-0807-411C-A923-EB698DA2FC00}"/>
              </a:ext>
            </a:extLst>
          </p:cNvPr>
          <p:cNvSpPr txBox="1"/>
          <p:nvPr/>
        </p:nvSpPr>
        <p:spPr>
          <a:xfrm>
            <a:off x="600973" y="1156325"/>
            <a:ext cx="292388" cy="729739"/>
          </a:xfrm>
          <a:prstGeom prst="rect">
            <a:avLst/>
          </a:prstGeom>
          <a:noFill/>
        </p:spPr>
        <p:txBody>
          <a:bodyPr vert="vert270" wrap="square" rtlCol="0">
            <a:spAutoFit/>
          </a:bodyPr>
          <a:lstStyle/>
          <a:p>
            <a:pPr defTabSz="914377" eaLnBrk="1" fontAlgn="auto" hangingPunct="1">
              <a:spcBef>
                <a:spcPts val="0"/>
              </a:spcBef>
              <a:spcAft>
                <a:spcPts val="0"/>
              </a:spcAft>
              <a:defRPr/>
            </a:pPr>
            <a:r>
              <a:rPr lang="en-GB" sz="700" b="1" kern="0" dirty="0">
                <a:solidFill>
                  <a:srgbClr val="000000"/>
                </a:solidFill>
                <a:latin typeface="Arial"/>
                <a:ea typeface="+mn-ea"/>
                <a:cs typeface="Arial" panose="020B0604020202020204" pitchFamily="34" charset="0"/>
              </a:rPr>
              <a:t>CLEOPATRA</a:t>
            </a:r>
            <a:endParaRPr lang="en-GB" sz="700" kern="0" dirty="0">
              <a:solidFill>
                <a:srgbClr val="000000"/>
              </a:solidFill>
              <a:latin typeface="Arial"/>
              <a:ea typeface="+mn-ea"/>
              <a:cs typeface="Arial" panose="020B0604020202020204" pitchFamily="34" charset="0"/>
            </a:endParaRPr>
          </a:p>
        </p:txBody>
      </p:sp>
      <p:sp>
        <p:nvSpPr>
          <p:cNvPr id="139" name="TextBox 138">
            <a:extLst>
              <a:ext uri="{FF2B5EF4-FFF2-40B4-BE49-F238E27FC236}">
                <a16:creationId xmlns:a16="http://schemas.microsoft.com/office/drawing/2014/main" id="{9FD8C1A9-A4B8-4E9F-AC00-96DFDF21A234}"/>
              </a:ext>
            </a:extLst>
          </p:cNvPr>
          <p:cNvSpPr txBox="1"/>
          <p:nvPr/>
        </p:nvSpPr>
        <p:spPr>
          <a:xfrm>
            <a:off x="611996" y="1967239"/>
            <a:ext cx="292388" cy="500263"/>
          </a:xfrm>
          <a:prstGeom prst="rect">
            <a:avLst/>
          </a:prstGeom>
          <a:noFill/>
        </p:spPr>
        <p:txBody>
          <a:bodyPr vert="vert270" wrap="square">
            <a:spAutoFit/>
          </a:bodyPr>
          <a:lstStyle/>
          <a:p>
            <a:pPr algn="ctr" defTabSz="914377" eaLnBrk="1" fontAlgn="auto" hangingPunct="1">
              <a:spcBef>
                <a:spcPts val="0"/>
              </a:spcBef>
              <a:spcAft>
                <a:spcPts val="0"/>
              </a:spcAft>
              <a:defRPr/>
            </a:pPr>
            <a:r>
              <a:rPr lang="en-GB" sz="700" b="1" kern="0" dirty="0">
                <a:solidFill>
                  <a:srgbClr val="000000"/>
                </a:solidFill>
                <a:latin typeface="Arial"/>
                <a:ea typeface="+mn-ea"/>
                <a:cs typeface="Arial" panose="020B0604020202020204" pitchFamily="34" charset="0"/>
              </a:rPr>
              <a:t>EMILIA</a:t>
            </a:r>
            <a:endParaRPr lang="en-GB" sz="700" dirty="0">
              <a:solidFill>
                <a:srgbClr val="000000"/>
              </a:solidFill>
              <a:latin typeface="Calibri" panose="020F0502020204030204"/>
              <a:ea typeface="+mn-ea"/>
            </a:endParaRPr>
          </a:p>
        </p:txBody>
      </p:sp>
      <p:sp>
        <p:nvSpPr>
          <p:cNvPr id="140" name="TextBox 139">
            <a:extLst>
              <a:ext uri="{FF2B5EF4-FFF2-40B4-BE49-F238E27FC236}">
                <a16:creationId xmlns:a16="http://schemas.microsoft.com/office/drawing/2014/main" id="{6291BCA8-C114-487D-8795-9D5667C5333E}"/>
              </a:ext>
            </a:extLst>
          </p:cNvPr>
          <p:cNvSpPr txBox="1"/>
          <p:nvPr/>
        </p:nvSpPr>
        <p:spPr>
          <a:xfrm>
            <a:off x="600973" y="3924585"/>
            <a:ext cx="292388" cy="614017"/>
          </a:xfrm>
          <a:prstGeom prst="rect">
            <a:avLst/>
          </a:prstGeom>
          <a:noFill/>
        </p:spPr>
        <p:txBody>
          <a:bodyPr vert="vert270" wrap="square">
            <a:spAutoFit/>
          </a:bodyPr>
          <a:lstStyle/>
          <a:p>
            <a:pPr defTabSz="914377" eaLnBrk="1" fontAlgn="auto" hangingPunct="1">
              <a:spcBef>
                <a:spcPts val="0"/>
              </a:spcBef>
              <a:spcAft>
                <a:spcPts val="0"/>
              </a:spcAft>
              <a:defRPr/>
            </a:pPr>
            <a:r>
              <a:rPr kumimoji="1" lang="en-US" sz="700" b="1" dirty="0">
                <a:solidFill>
                  <a:srgbClr val="000000"/>
                </a:solidFill>
                <a:latin typeface="Arial"/>
                <a:ea typeface="+mn-ea"/>
                <a:cs typeface="Arial" panose="020B0604020202020204" pitchFamily="34" charset="0"/>
              </a:rPr>
              <a:t>TH3RESA </a:t>
            </a:r>
            <a:endParaRPr lang="en-GB" sz="700" dirty="0">
              <a:solidFill>
                <a:srgbClr val="000000"/>
              </a:solidFill>
              <a:latin typeface="Calibri" panose="020F0502020204030204"/>
              <a:ea typeface="+mn-ea"/>
            </a:endParaRPr>
          </a:p>
        </p:txBody>
      </p:sp>
      <p:sp>
        <p:nvSpPr>
          <p:cNvPr id="141" name="TextBox 140">
            <a:extLst>
              <a:ext uri="{FF2B5EF4-FFF2-40B4-BE49-F238E27FC236}">
                <a16:creationId xmlns:a16="http://schemas.microsoft.com/office/drawing/2014/main" id="{F47F75BE-B935-439D-88BB-85982B74034B}"/>
              </a:ext>
            </a:extLst>
          </p:cNvPr>
          <p:cNvSpPr txBox="1"/>
          <p:nvPr/>
        </p:nvSpPr>
        <p:spPr>
          <a:xfrm>
            <a:off x="626596" y="3269663"/>
            <a:ext cx="292388" cy="684000"/>
          </a:xfrm>
          <a:prstGeom prst="rect">
            <a:avLst/>
          </a:prstGeom>
          <a:noFill/>
        </p:spPr>
        <p:txBody>
          <a:bodyPr vert="vert270" wrap="square">
            <a:spAutoFit/>
          </a:bodyPr>
          <a:lstStyle/>
          <a:p>
            <a:pPr defTabSz="914377" eaLnBrk="1" fontAlgn="auto" hangingPunct="1">
              <a:spcBef>
                <a:spcPts val="0"/>
              </a:spcBef>
              <a:spcAft>
                <a:spcPts val="0"/>
              </a:spcAft>
              <a:defRPr/>
            </a:pPr>
            <a:r>
              <a:rPr kumimoji="1" lang="en-US" sz="700" b="1" dirty="0">
                <a:solidFill>
                  <a:srgbClr val="000000"/>
                </a:solidFill>
                <a:latin typeface="Arial"/>
                <a:ea typeface="+mn-ea"/>
                <a:cs typeface="Arial" panose="020B0604020202020204" pitchFamily="34" charset="0"/>
              </a:rPr>
              <a:t>HER2CLIMB </a:t>
            </a:r>
            <a:endParaRPr lang="en-GB" sz="700" dirty="0">
              <a:solidFill>
                <a:srgbClr val="000000"/>
              </a:solidFill>
              <a:latin typeface="Calibri" panose="020F0502020204030204"/>
              <a:ea typeface="+mn-ea"/>
            </a:endParaRPr>
          </a:p>
        </p:txBody>
      </p:sp>
      <p:sp>
        <p:nvSpPr>
          <p:cNvPr id="142" name="TextBox 141">
            <a:extLst>
              <a:ext uri="{FF2B5EF4-FFF2-40B4-BE49-F238E27FC236}">
                <a16:creationId xmlns:a16="http://schemas.microsoft.com/office/drawing/2014/main" id="{35201DF8-361F-44C1-ABEA-425B329D13A4}"/>
              </a:ext>
            </a:extLst>
          </p:cNvPr>
          <p:cNvSpPr txBox="1"/>
          <p:nvPr/>
        </p:nvSpPr>
        <p:spPr>
          <a:xfrm>
            <a:off x="600973" y="2596689"/>
            <a:ext cx="292388" cy="525423"/>
          </a:xfrm>
          <a:prstGeom prst="rect">
            <a:avLst/>
          </a:prstGeom>
          <a:noFill/>
        </p:spPr>
        <p:txBody>
          <a:bodyPr vert="vert270" wrap="square">
            <a:spAutoFit/>
          </a:bodyPr>
          <a:lstStyle/>
          <a:p>
            <a:pPr algn="ctr" defTabSz="914377" eaLnBrk="1" fontAlgn="auto" hangingPunct="1">
              <a:spcBef>
                <a:spcPts val="0"/>
              </a:spcBef>
              <a:spcAft>
                <a:spcPts val="0"/>
              </a:spcAft>
              <a:defRPr/>
            </a:pPr>
            <a:r>
              <a:rPr kumimoji="1" lang="en-US" sz="700" b="1" dirty="0">
                <a:solidFill>
                  <a:srgbClr val="000000"/>
                </a:solidFill>
                <a:latin typeface="Arial"/>
                <a:ea typeface="+mn-ea"/>
                <a:cs typeface="Arial" panose="020B0604020202020204" pitchFamily="34" charset="0"/>
              </a:rPr>
              <a:t>NALA </a:t>
            </a:r>
            <a:endParaRPr lang="en-GB" sz="700" dirty="0">
              <a:solidFill>
                <a:srgbClr val="000000"/>
              </a:solidFill>
              <a:latin typeface="Calibri" panose="020F0502020204030204"/>
              <a:ea typeface="+mn-ea"/>
            </a:endParaRPr>
          </a:p>
        </p:txBody>
      </p:sp>
      <p:sp>
        <p:nvSpPr>
          <p:cNvPr id="143" name="TextBox 142">
            <a:extLst>
              <a:ext uri="{FF2B5EF4-FFF2-40B4-BE49-F238E27FC236}">
                <a16:creationId xmlns:a16="http://schemas.microsoft.com/office/drawing/2014/main" id="{64DB3C8E-11E2-43BF-9D27-1E79153DE1B4}"/>
              </a:ext>
            </a:extLst>
          </p:cNvPr>
          <p:cNvSpPr txBox="1"/>
          <p:nvPr/>
        </p:nvSpPr>
        <p:spPr>
          <a:xfrm>
            <a:off x="883998" y="2882567"/>
            <a:ext cx="2250801" cy="230832"/>
          </a:xfrm>
          <a:prstGeom prst="rect">
            <a:avLst/>
          </a:prstGeom>
          <a:noFill/>
        </p:spPr>
        <p:txBody>
          <a:bodyPr wrap="square" rtlCol="0">
            <a:spAutoFit/>
          </a:bodyPr>
          <a:lstStyle/>
          <a:p>
            <a:pPr defTabSz="914377" eaLnBrk="1" fontAlgn="auto" hangingPunct="1">
              <a:spcBef>
                <a:spcPts val="0"/>
              </a:spcBef>
              <a:spcAft>
                <a:spcPts val="0"/>
              </a:spcAft>
              <a:defRPr/>
            </a:pPr>
            <a:r>
              <a:rPr lang="en-GB" sz="900" kern="0" dirty="0">
                <a:solidFill>
                  <a:prstClr val="black"/>
                </a:solidFill>
                <a:latin typeface="Arial"/>
                <a:ea typeface="+mn-ea"/>
                <a:cs typeface="Arial" panose="020B0604020202020204" pitchFamily="34" charset="0"/>
              </a:rPr>
              <a:t>Lapatinib + capecitabine (n=186)*</a:t>
            </a:r>
            <a:r>
              <a:rPr lang="en-GB" sz="900" kern="0" baseline="30000" dirty="0">
                <a:solidFill>
                  <a:prstClr val="black"/>
                </a:solidFill>
                <a:latin typeface="Arial"/>
                <a:ea typeface="+mn-ea"/>
                <a:cs typeface="Arial" panose="020B0604020202020204" pitchFamily="34" charset="0"/>
              </a:rPr>
              <a:t>3</a:t>
            </a:r>
            <a:endParaRPr lang="en-GB" sz="900" kern="0" dirty="0">
              <a:solidFill>
                <a:prstClr val="black"/>
              </a:solidFill>
              <a:latin typeface="Arial"/>
              <a:ea typeface="+mn-ea"/>
              <a:cs typeface="Arial" panose="020B0604020202020204" pitchFamily="34" charset="0"/>
            </a:endParaRPr>
          </a:p>
        </p:txBody>
      </p:sp>
      <p:sp>
        <p:nvSpPr>
          <p:cNvPr id="144" name="TextBox 143">
            <a:extLst>
              <a:ext uri="{FF2B5EF4-FFF2-40B4-BE49-F238E27FC236}">
                <a16:creationId xmlns:a16="http://schemas.microsoft.com/office/drawing/2014/main" id="{657426BC-0D4D-4AED-888D-5C4D51DD5196}"/>
              </a:ext>
            </a:extLst>
          </p:cNvPr>
          <p:cNvSpPr txBox="1"/>
          <p:nvPr/>
        </p:nvSpPr>
        <p:spPr>
          <a:xfrm>
            <a:off x="867728" y="3599212"/>
            <a:ext cx="2123123" cy="230832"/>
          </a:xfrm>
          <a:prstGeom prst="rect">
            <a:avLst/>
          </a:prstGeom>
          <a:noFill/>
        </p:spPr>
        <p:txBody>
          <a:bodyPr wrap="square" rtlCol="0">
            <a:spAutoFit/>
          </a:bodyPr>
          <a:lstStyle/>
          <a:p>
            <a:pPr defTabSz="914377" eaLnBrk="1" fontAlgn="auto" hangingPunct="1">
              <a:spcBef>
                <a:spcPts val="0"/>
              </a:spcBef>
              <a:spcAft>
                <a:spcPts val="0"/>
              </a:spcAft>
              <a:defRPr/>
            </a:pPr>
            <a:r>
              <a:rPr lang="en-GB" sz="900" kern="0" dirty="0">
                <a:solidFill>
                  <a:srgbClr val="000000"/>
                </a:solidFill>
                <a:latin typeface="Arial"/>
                <a:ea typeface="+mn-ea"/>
                <a:cs typeface="Arial" panose="020B0604020202020204" pitchFamily="34" charset="0"/>
              </a:rPr>
              <a:t>Trastuzumab + capecitabine (n=160)</a:t>
            </a:r>
            <a:r>
              <a:rPr lang="en-GB" sz="900" kern="0" baseline="30000" dirty="0">
                <a:solidFill>
                  <a:srgbClr val="000000"/>
                </a:solidFill>
                <a:latin typeface="Arial"/>
                <a:ea typeface="+mn-ea"/>
                <a:cs typeface="Arial" panose="020B0604020202020204" pitchFamily="34" charset="0"/>
              </a:rPr>
              <a:t>4</a:t>
            </a:r>
            <a:endParaRPr lang="en-GB" sz="900" kern="0" dirty="0">
              <a:solidFill>
                <a:srgbClr val="000000"/>
              </a:solidFill>
              <a:latin typeface="Arial"/>
              <a:ea typeface="+mn-ea"/>
              <a:cs typeface="Arial" panose="020B0604020202020204" pitchFamily="34" charset="0"/>
            </a:endParaRPr>
          </a:p>
        </p:txBody>
      </p:sp>
      <p:sp>
        <p:nvSpPr>
          <p:cNvPr id="145" name="TextBox 144">
            <a:extLst>
              <a:ext uri="{FF2B5EF4-FFF2-40B4-BE49-F238E27FC236}">
                <a16:creationId xmlns:a16="http://schemas.microsoft.com/office/drawing/2014/main" id="{C9DDB3FE-4C3E-4667-9B0B-FEC9906690FD}"/>
              </a:ext>
            </a:extLst>
          </p:cNvPr>
          <p:cNvSpPr txBox="1"/>
          <p:nvPr/>
        </p:nvSpPr>
        <p:spPr>
          <a:xfrm>
            <a:off x="591609" y="5090692"/>
            <a:ext cx="292388" cy="360000"/>
          </a:xfrm>
          <a:prstGeom prst="rect">
            <a:avLst/>
          </a:prstGeom>
          <a:noFill/>
        </p:spPr>
        <p:txBody>
          <a:bodyPr vert="vert270" wrap="square">
            <a:spAutoFit/>
          </a:bodyPr>
          <a:lstStyle/>
          <a:p>
            <a:pPr defTabSz="914377" eaLnBrk="1" fontAlgn="auto" hangingPunct="1">
              <a:spcBef>
                <a:spcPts val="0"/>
              </a:spcBef>
              <a:spcAft>
                <a:spcPts val="0"/>
              </a:spcAft>
              <a:defRPr/>
            </a:pPr>
            <a:r>
              <a:rPr lang="en-GB" sz="700" b="1" kern="0" dirty="0">
                <a:solidFill>
                  <a:srgbClr val="000000"/>
                </a:solidFill>
                <a:latin typeface="Arial"/>
                <a:ea typeface="+mn-ea"/>
                <a:cs typeface="Arial" panose="020B0604020202020204" pitchFamily="34" charset="0"/>
              </a:rPr>
              <a:t>DB01</a:t>
            </a:r>
            <a:endParaRPr lang="en-GB" sz="700" b="1" dirty="0">
              <a:solidFill>
                <a:srgbClr val="000000"/>
              </a:solidFill>
              <a:latin typeface="Calibri" panose="020F0502020204030204"/>
              <a:ea typeface="+mn-ea"/>
            </a:endParaRPr>
          </a:p>
        </p:txBody>
      </p:sp>
      <p:cxnSp>
        <p:nvCxnSpPr>
          <p:cNvPr id="147" name="Straight Connector 146">
            <a:extLst>
              <a:ext uri="{FF2B5EF4-FFF2-40B4-BE49-F238E27FC236}">
                <a16:creationId xmlns:a16="http://schemas.microsoft.com/office/drawing/2014/main" id="{285F8787-419B-48AF-993F-D12DBD09C70E}"/>
              </a:ext>
            </a:extLst>
          </p:cNvPr>
          <p:cNvCxnSpPr>
            <a:cxnSpLocks/>
          </p:cNvCxnSpPr>
          <p:nvPr/>
        </p:nvCxnSpPr>
        <p:spPr>
          <a:xfrm flipH="1">
            <a:off x="534069" y="2585462"/>
            <a:ext cx="7831" cy="2796788"/>
          </a:xfrm>
          <a:prstGeom prst="line">
            <a:avLst/>
          </a:prstGeom>
          <a:noFill/>
          <a:ln w="12700" cap="flat" cmpd="sng" algn="ctr">
            <a:solidFill>
              <a:srgbClr val="000000"/>
            </a:solidFill>
            <a:prstDash val="solid"/>
            <a:miter lim="800000"/>
          </a:ln>
          <a:effectLst/>
        </p:spPr>
      </p:cxnSp>
      <p:cxnSp>
        <p:nvCxnSpPr>
          <p:cNvPr id="148" name="Straight Connector 147">
            <a:extLst>
              <a:ext uri="{FF2B5EF4-FFF2-40B4-BE49-F238E27FC236}">
                <a16:creationId xmlns:a16="http://schemas.microsoft.com/office/drawing/2014/main" id="{241999CF-55BA-465E-A0FD-9759F347E312}"/>
              </a:ext>
            </a:extLst>
          </p:cNvPr>
          <p:cNvCxnSpPr/>
          <p:nvPr/>
        </p:nvCxnSpPr>
        <p:spPr>
          <a:xfrm>
            <a:off x="541897" y="1244224"/>
            <a:ext cx="0" cy="540000"/>
          </a:xfrm>
          <a:prstGeom prst="line">
            <a:avLst/>
          </a:prstGeom>
          <a:noFill/>
          <a:ln w="12700" cap="flat" cmpd="sng" algn="ctr">
            <a:solidFill>
              <a:srgbClr val="000000"/>
            </a:solidFill>
            <a:prstDash val="solid"/>
            <a:miter lim="800000"/>
          </a:ln>
          <a:effectLst/>
        </p:spPr>
      </p:cxnSp>
      <p:cxnSp>
        <p:nvCxnSpPr>
          <p:cNvPr id="149" name="Straight Connector 148">
            <a:extLst>
              <a:ext uri="{FF2B5EF4-FFF2-40B4-BE49-F238E27FC236}">
                <a16:creationId xmlns:a16="http://schemas.microsoft.com/office/drawing/2014/main" id="{3DA8DA7F-DED3-4CBC-8A36-E0D75A5C680D}"/>
              </a:ext>
            </a:extLst>
          </p:cNvPr>
          <p:cNvCxnSpPr/>
          <p:nvPr/>
        </p:nvCxnSpPr>
        <p:spPr>
          <a:xfrm>
            <a:off x="541897" y="1919231"/>
            <a:ext cx="0" cy="540000"/>
          </a:xfrm>
          <a:prstGeom prst="line">
            <a:avLst/>
          </a:prstGeom>
          <a:noFill/>
          <a:ln w="12700" cap="flat" cmpd="sng" algn="ctr">
            <a:solidFill>
              <a:srgbClr val="000000"/>
            </a:solidFill>
            <a:prstDash val="solid"/>
            <a:miter lim="800000"/>
          </a:ln>
          <a:effectLst/>
        </p:spPr>
      </p:cxnSp>
      <p:sp>
        <p:nvSpPr>
          <p:cNvPr id="150" name="Rectangle 149">
            <a:extLst>
              <a:ext uri="{FF2B5EF4-FFF2-40B4-BE49-F238E27FC236}">
                <a16:creationId xmlns:a16="http://schemas.microsoft.com/office/drawing/2014/main" id="{6C289BE3-3F2A-4184-BDCA-B422DC1ACB93}"/>
              </a:ext>
            </a:extLst>
          </p:cNvPr>
          <p:cNvSpPr/>
          <p:nvPr/>
        </p:nvSpPr>
        <p:spPr>
          <a:xfrm>
            <a:off x="10151465" y="5184925"/>
            <a:ext cx="1856339" cy="234000"/>
          </a:xfrm>
          <a:prstGeom prst="rect">
            <a:avLst/>
          </a:prstGeom>
          <a:solidFill>
            <a:srgbClr val="68D2DF"/>
          </a:solidFill>
          <a:ln w="12700" cap="flat" cmpd="sng" algn="ctr">
            <a:noFill/>
            <a:prstDash val="solid"/>
            <a:miter lim="800000"/>
          </a:ln>
          <a:effectLst/>
        </p:spPr>
        <p:txBody>
          <a:bodyPr rtlCol="0" anchor="ctr"/>
          <a:lstStyle/>
          <a:p>
            <a:pPr algn="ctr" defTabSz="914377" eaLnBrk="1" fontAlgn="auto" hangingPunct="1">
              <a:spcBef>
                <a:spcPts val="0"/>
              </a:spcBef>
              <a:spcAft>
                <a:spcPts val="0"/>
              </a:spcAft>
              <a:defRPr/>
            </a:pPr>
            <a:r>
              <a:rPr lang="en-GB" sz="1000" kern="0" dirty="0">
                <a:solidFill>
                  <a:srgbClr val="000000"/>
                </a:solidFill>
                <a:latin typeface="Arial"/>
                <a:ea typeface="+mn-ea"/>
                <a:cs typeface="Arial" panose="020B0604020202020204" pitchFamily="34" charset="0"/>
              </a:rPr>
              <a:t>Median (range): 6 (2–27)</a:t>
            </a:r>
          </a:p>
        </p:txBody>
      </p:sp>
      <p:sp>
        <p:nvSpPr>
          <p:cNvPr id="151" name="TextBox 150">
            <a:extLst>
              <a:ext uri="{FF2B5EF4-FFF2-40B4-BE49-F238E27FC236}">
                <a16:creationId xmlns:a16="http://schemas.microsoft.com/office/drawing/2014/main" id="{B6661536-97AA-4C53-8926-4092A5B6AE90}"/>
              </a:ext>
            </a:extLst>
          </p:cNvPr>
          <p:cNvSpPr txBox="1"/>
          <p:nvPr/>
        </p:nvSpPr>
        <p:spPr>
          <a:xfrm>
            <a:off x="10186972" y="5428056"/>
            <a:ext cx="1840675" cy="307777"/>
          </a:xfrm>
          <a:prstGeom prst="rect">
            <a:avLst/>
          </a:prstGeom>
          <a:noFill/>
        </p:spPr>
        <p:txBody>
          <a:bodyPr wrap="square">
            <a:spAutoFit/>
          </a:bodyPr>
          <a:lstStyle/>
          <a:p>
            <a:pPr algn="ctr" defTabSz="914377" eaLnBrk="1" fontAlgn="auto" hangingPunct="1">
              <a:spcBef>
                <a:spcPts val="0"/>
              </a:spcBef>
              <a:spcAft>
                <a:spcPts val="0"/>
              </a:spcAft>
              <a:defRPr sz="1200" b="0" i="0" u="none" strike="noStrike" kern="1200" baseline="0">
                <a:solidFill>
                  <a:srgbClr val="000000"/>
                </a:solidFill>
                <a:latin typeface="Arial" panose="020B0604020202020204" pitchFamily="34" charset="0"/>
                <a:ea typeface="+mn-ea"/>
                <a:cs typeface="Arial" panose="020B0604020202020204" pitchFamily="34" charset="0"/>
              </a:defRPr>
            </a:pPr>
            <a:r>
              <a:rPr lang="en-GB" sz="1400" dirty="0">
                <a:solidFill>
                  <a:srgbClr val="000000"/>
                </a:solidFill>
                <a:latin typeface="Arial" panose="020B0604020202020204" pitchFamily="34" charset="0"/>
                <a:ea typeface="+mn-ea"/>
                <a:cs typeface="Arial" panose="020B0604020202020204" pitchFamily="34" charset="0"/>
              </a:rPr>
              <a:t>Prior treatment</a:t>
            </a:r>
          </a:p>
        </p:txBody>
      </p:sp>
      <p:cxnSp>
        <p:nvCxnSpPr>
          <p:cNvPr id="152" name="Straight Connector 151">
            <a:extLst>
              <a:ext uri="{FF2B5EF4-FFF2-40B4-BE49-F238E27FC236}">
                <a16:creationId xmlns:a16="http://schemas.microsoft.com/office/drawing/2014/main" id="{283B0E8F-1425-4C20-B7BA-94E67061221F}"/>
              </a:ext>
            </a:extLst>
          </p:cNvPr>
          <p:cNvCxnSpPr>
            <a:cxnSpLocks/>
          </p:cNvCxnSpPr>
          <p:nvPr/>
        </p:nvCxnSpPr>
        <p:spPr>
          <a:xfrm>
            <a:off x="10160888" y="5422612"/>
            <a:ext cx="1872000" cy="0"/>
          </a:xfrm>
          <a:prstGeom prst="line">
            <a:avLst/>
          </a:prstGeom>
          <a:noFill/>
          <a:ln w="6350" cap="flat" cmpd="sng" algn="ctr">
            <a:solidFill>
              <a:srgbClr val="000000"/>
            </a:solidFill>
            <a:prstDash val="solid"/>
            <a:miter lim="800000"/>
          </a:ln>
          <a:effectLst/>
        </p:spPr>
      </p:cxnSp>
      <p:sp>
        <p:nvSpPr>
          <p:cNvPr id="153" name="Rectangle 152">
            <a:extLst>
              <a:ext uri="{FF2B5EF4-FFF2-40B4-BE49-F238E27FC236}">
                <a16:creationId xmlns:a16="http://schemas.microsoft.com/office/drawing/2014/main" id="{11ACC107-DA3C-47B2-8134-1D5E33D55D83}"/>
              </a:ext>
            </a:extLst>
          </p:cNvPr>
          <p:cNvSpPr/>
          <p:nvPr/>
        </p:nvSpPr>
        <p:spPr>
          <a:xfrm>
            <a:off x="10168719" y="1966855"/>
            <a:ext cx="1856339" cy="234000"/>
          </a:xfrm>
          <a:prstGeom prst="rect">
            <a:avLst/>
          </a:prstGeom>
          <a:solidFill>
            <a:srgbClr val="830051"/>
          </a:solidFill>
          <a:ln w="12700" cap="flat" cmpd="sng" algn="ctr">
            <a:noFill/>
            <a:prstDash val="solid"/>
            <a:miter lim="800000"/>
          </a:ln>
          <a:effectLst/>
        </p:spPr>
        <p:txBody>
          <a:bodyPr rtlCol="0" anchor="ctr"/>
          <a:lstStyle/>
          <a:p>
            <a:pPr algn="ctr" defTabSz="914377" eaLnBrk="1" fontAlgn="auto" hangingPunct="1">
              <a:spcBef>
                <a:spcPts val="0"/>
              </a:spcBef>
              <a:spcAft>
                <a:spcPts val="0"/>
              </a:spcAft>
              <a:defRPr/>
            </a:pPr>
            <a:r>
              <a:rPr lang="en-GB" sz="1000" kern="0" dirty="0">
                <a:solidFill>
                  <a:srgbClr val="FFFFFF"/>
                </a:solidFill>
                <a:latin typeface="Arial"/>
                <a:ea typeface="+mn-ea"/>
                <a:cs typeface="Arial" panose="020B0604020202020204" pitchFamily="34" charset="0"/>
              </a:rPr>
              <a:t>39% &gt;1 prior therapy</a:t>
            </a:r>
          </a:p>
        </p:txBody>
      </p:sp>
      <p:sp>
        <p:nvSpPr>
          <p:cNvPr id="154" name="Rectangle 153">
            <a:extLst>
              <a:ext uri="{FF2B5EF4-FFF2-40B4-BE49-F238E27FC236}">
                <a16:creationId xmlns:a16="http://schemas.microsoft.com/office/drawing/2014/main" id="{7C44E26B-1E9A-4663-8550-2A9E87E658F5}"/>
              </a:ext>
            </a:extLst>
          </p:cNvPr>
          <p:cNvSpPr/>
          <p:nvPr/>
        </p:nvSpPr>
        <p:spPr>
          <a:xfrm>
            <a:off x="10168719" y="2243883"/>
            <a:ext cx="1856339" cy="234000"/>
          </a:xfrm>
          <a:prstGeom prst="rect">
            <a:avLst/>
          </a:prstGeom>
          <a:solidFill>
            <a:srgbClr val="FFFFFF">
              <a:lumMod val="85000"/>
            </a:srgbClr>
          </a:solidFill>
          <a:ln w="12700" cap="flat" cmpd="sng" algn="ctr">
            <a:noFill/>
            <a:prstDash val="solid"/>
            <a:miter lim="800000"/>
          </a:ln>
          <a:effectLst/>
        </p:spPr>
        <p:txBody>
          <a:bodyPr rtlCol="0" anchor="ctr"/>
          <a:lstStyle/>
          <a:p>
            <a:pPr algn="ctr" defTabSz="914377" eaLnBrk="1" fontAlgn="auto" hangingPunct="1">
              <a:spcBef>
                <a:spcPts val="0"/>
              </a:spcBef>
              <a:spcAft>
                <a:spcPts val="0"/>
              </a:spcAft>
              <a:defRPr/>
            </a:pPr>
            <a:r>
              <a:rPr lang="en-GB" sz="1000" kern="0" dirty="0">
                <a:solidFill>
                  <a:srgbClr val="000000"/>
                </a:solidFill>
                <a:latin typeface="Arial"/>
                <a:ea typeface="+mn-ea"/>
                <a:cs typeface="Arial" panose="020B0604020202020204" pitchFamily="34" charset="0"/>
              </a:rPr>
              <a:t>39% &gt;1 prior therapy</a:t>
            </a:r>
          </a:p>
        </p:txBody>
      </p:sp>
      <p:sp>
        <p:nvSpPr>
          <p:cNvPr id="155" name="Rectangle 154">
            <a:extLst>
              <a:ext uri="{FF2B5EF4-FFF2-40B4-BE49-F238E27FC236}">
                <a16:creationId xmlns:a16="http://schemas.microsoft.com/office/drawing/2014/main" id="{6077232F-9819-49F7-926B-C2201B4C69C7}"/>
              </a:ext>
            </a:extLst>
          </p:cNvPr>
          <p:cNvSpPr/>
          <p:nvPr/>
        </p:nvSpPr>
        <p:spPr>
          <a:xfrm>
            <a:off x="10176551" y="2639531"/>
            <a:ext cx="1856339" cy="234000"/>
          </a:xfrm>
          <a:prstGeom prst="rect">
            <a:avLst/>
          </a:prstGeom>
          <a:solidFill>
            <a:srgbClr val="002060"/>
          </a:solidFill>
          <a:ln w="12700" cap="flat" cmpd="sng" algn="ctr">
            <a:noFill/>
            <a:prstDash val="solid"/>
            <a:miter lim="800000"/>
          </a:ln>
          <a:effectLst/>
        </p:spPr>
        <p:txBody>
          <a:bodyPr rtlCol="0" anchor="ctr"/>
          <a:lstStyle/>
          <a:p>
            <a:pPr algn="ctr" defTabSz="914377" eaLnBrk="1" fontAlgn="auto" hangingPunct="1">
              <a:spcBef>
                <a:spcPts val="0"/>
              </a:spcBef>
              <a:spcAft>
                <a:spcPts val="0"/>
              </a:spcAft>
              <a:defRPr/>
            </a:pPr>
            <a:r>
              <a:rPr lang="en-GB" sz="1000" kern="0" dirty="0">
                <a:solidFill>
                  <a:srgbClr val="FFFFFF"/>
                </a:solidFill>
                <a:latin typeface="Arial"/>
                <a:ea typeface="+mn-ea"/>
                <a:cs typeface="Arial" panose="020B0604020202020204" pitchFamily="34" charset="0"/>
              </a:rPr>
              <a:t>30.0% ≥3 prior therapies</a:t>
            </a:r>
            <a:r>
              <a:rPr lang="en-GB" sz="1000" kern="0" baseline="30000" dirty="0">
                <a:solidFill>
                  <a:srgbClr val="FFFFFF"/>
                </a:solidFill>
                <a:latin typeface="Arial"/>
                <a:ea typeface="+mn-ea"/>
                <a:cs typeface="Arial" panose="020B0604020202020204" pitchFamily="34" charset="0"/>
              </a:rPr>
              <a:t>†</a:t>
            </a:r>
          </a:p>
        </p:txBody>
      </p:sp>
      <p:sp>
        <p:nvSpPr>
          <p:cNvPr id="156" name="Rectangle 155">
            <a:extLst>
              <a:ext uri="{FF2B5EF4-FFF2-40B4-BE49-F238E27FC236}">
                <a16:creationId xmlns:a16="http://schemas.microsoft.com/office/drawing/2014/main" id="{8314791F-F2C6-4D40-8AC9-D85209857B47}"/>
              </a:ext>
            </a:extLst>
          </p:cNvPr>
          <p:cNvSpPr/>
          <p:nvPr/>
        </p:nvSpPr>
        <p:spPr>
          <a:xfrm>
            <a:off x="10176551" y="2928695"/>
            <a:ext cx="1856339" cy="234000"/>
          </a:xfrm>
          <a:prstGeom prst="rect">
            <a:avLst/>
          </a:prstGeom>
          <a:solidFill>
            <a:srgbClr val="FFFFFF">
              <a:lumMod val="85000"/>
            </a:srgbClr>
          </a:solidFill>
          <a:ln w="12700" cap="flat" cmpd="sng" algn="ctr">
            <a:noFill/>
            <a:prstDash val="solid"/>
            <a:miter lim="800000"/>
          </a:ln>
          <a:effectLst/>
        </p:spPr>
        <p:txBody>
          <a:bodyPr rtlCol="0" anchor="ctr"/>
          <a:lstStyle/>
          <a:p>
            <a:pPr algn="ctr" defTabSz="914377" eaLnBrk="1" fontAlgn="auto" hangingPunct="1">
              <a:spcBef>
                <a:spcPts val="0"/>
              </a:spcBef>
              <a:spcAft>
                <a:spcPts val="0"/>
              </a:spcAft>
              <a:defRPr/>
            </a:pPr>
            <a:r>
              <a:rPr lang="en-GB" sz="1000" kern="0" dirty="0">
                <a:solidFill>
                  <a:srgbClr val="000000"/>
                </a:solidFill>
                <a:latin typeface="Arial"/>
                <a:ea typeface="+mn-ea"/>
                <a:cs typeface="Arial" panose="020B0604020202020204" pitchFamily="34" charset="0"/>
              </a:rPr>
              <a:t>31.5% ≥3 prior therapies</a:t>
            </a:r>
            <a:r>
              <a:rPr lang="en-GB" sz="1000" kern="0" baseline="30000" dirty="0">
                <a:solidFill>
                  <a:srgbClr val="000000"/>
                </a:solidFill>
                <a:latin typeface="Arial"/>
                <a:ea typeface="+mn-ea"/>
                <a:cs typeface="Arial" panose="020B0604020202020204" pitchFamily="34" charset="0"/>
              </a:rPr>
              <a:t>†</a:t>
            </a:r>
          </a:p>
        </p:txBody>
      </p:sp>
      <p:sp>
        <p:nvSpPr>
          <p:cNvPr id="157" name="Rectangle 156">
            <a:extLst>
              <a:ext uri="{FF2B5EF4-FFF2-40B4-BE49-F238E27FC236}">
                <a16:creationId xmlns:a16="http://schemas.microsoft.com/office/drawing/2014/main" id="{1384ED11-5461-494F-A740-B2C05183CA13}"/>
              </a:ext>
            </a:extLst>
          </p:cNvPr>
          <p:cNvSpPr/>
          <p:nvPr/>
        </p:nvSpPr>
        <p:spPr>
          <a:xfrm>
            <a:off x="10168719" y="3335285"/>
            <a:ext cx="1856339" cy="234000"/>
          </a:xfrm>
          <a:prstGeom prst="rect">
            <a:avLst/>
          </a:prstGeom>
          <a:solidFill>
            <a:srgbClr val="C4D600"/>
          </a:solidFill>
          <a:ln w="12700" cap="flat" cmpd="sng" algn="ctr">
            <a:noFill/>
            <a:prstDash val="solid"/>
            <a:miter lim="800000"/>
          </a:ln>
          <a:effectLst/>
        </p:spPr>
        <p:txBody>
          <a:bodyPr rtlCol="0" anchor="ctr"/>
          <a:lstStyle/>
          <a:p>
            <a:pPr algn="ctr" defTabSz="914377" eaLnBrk="1" fontAlgn="auto" hangingPunct="1">
              <a:spcBef>
                <a:spcPts val="0"/>
              </a:spcBef>
              <a:spcAft>
                <a:spcPts val="0"/>
              </a:spcAft>
              <a:defRPr/>
            </a:pPr>
            <a:r>
              <a:rPr lang="en-GB" sz="1000" kern="0" dirty="0">
                <a:solidFill>
                  <a:srgbClr val="000000"/>
                </a:solidFill>
                <a:latin typeface="Arial"/>
                <a:ea typeface="+mn-ea"/>
                <a:cs typeface="Arial" panose="020B0604020202020204" pitchFamily="34" charset="0"/>
              </a:rPr>
              <a:t>Median (range): 4 (2–14)</a:t>
            </a:r>
          </a:p>
        </p:txBody>
      </p:sp>
      <p:sp>
        <p:nvSpPr>
          <p:cNvPr id="158" name="Rectangle 157">
            <a:extLst>
              <a:ext uri="{FF2B5EF4-FFF2-40B4-BE49-F238E27FC236}">
                <a16:creationId xmlns:a16="http://schemas.microsoft.com/office/drawing/2014/main" id="{8C9D9887-C504-452A-9798-949EB7BB8616}"/>
              </a:ext>
            </a:extLst>
          </p:cNvPr>
          <p:cNvSpPr/>
          <p:nvPr/>
        </p:nvSpPr>
        <p:spPr>
          <a:xfrm>
            <a:off x="10168719" y="3624449"/>
            <a:ext cx="1856339" cy="234000"/>
          </a:xfrm>
          <a:prstGeom prst="rect">
            <a:avLst/>
          </a:prstGeom>
          <a:solidFill>
            <a:srgbClr val="FFFFFF">
              <a:lumMod val="85000"/>
            </a:srgbClr>
          </a:solidFill>
          <a:ln w="12700" cap="flat" cmpd="sng" algn="ctr">
            <a:noFill/>
            <a:prstDash val="solid"/>
            <a:miter lim="800000"/>
          </a:ln>
          <a:effectLst/>
        </p:spPr>
        <p:txBody>
          <a:bodyPr rtlCol="0" anchor="ctr"/>
          <a:lstStyle/>
          <a:p>
            <a:pPr algn="ctr" defTabSz="914377" eaLnBrk="1" fontAlgn="auto" hangingPunct="1">
              <a:spcBef>
                <a:spcPts val="0"/>
              </a:spcBef>
              <a:spcAft>
                <a:spcPts val="0"/>
              </a:spcAft>
              <a:defRPr/>
            </a:pPr>
            <a:r>
              <a:rPr lang="en-GB" sz="1000" kern="0" dirty="0">
                <a:solidFill>
                  <a:srgbClr val="000000"/>
                </a:solidFill>
                <a:latin typeface="Arial"/>
                <a:ea typeface="+mn-ea"/>
                <a:cs typeface="Arial" panose="020B0604020202020204" pitchFamily="34" charset="0"/>
              </a:rPr>
              <a:t>Median (range): 4 (2–17) </a:t>
            </a:r>
          </a:p>
        </p:txBody>
      </p:sp>
      <p:sp>
        <p:nvSpPr>
          <p:cNvPr id="159" name="TextBox 158">
            <a:extLst>
              <a:ext uri="{FF2B5EF4-FFF2-40B4-BE49-F238E27FC236}">
                <a16:creationId xmlns:a16="http://schemas.microsoft.com/office/drawing/2014/main" id="{1E48BF29-F118-4394-B7C6-63B76F2AFC48}"/>
              </a:ext>
            </a:extLst>
          </p:cNvPr>
          <p:cNvSpPr txBox="1"/>
          <p:nvPr/>
        </p:nvSpPr>
        <p:spPr>
          <a:xfrm>
            <a:off x="883998" y="4607077"/>
            <a:ext cx="2267837" cy="230832"/>
          </a:xfrm>
          <a:prstGeom prst="rect">
            <a:avLst/>
          </a:prstGeom>
          <a:noFill/>
        </p:spPr>
        <p:txBody>
          <a:bodyPr wrap="square" rtlCol="0">
            <a:spAutoFit/>
          </a:bodyPr>
          <a:lstStyle/>
          <a:p>
            <a:pPr defTabSz="914377" eaLnBrk="1" fontAlgn="auto" hangingPunct="1">
              <a:spcBef>
                <a:spcPts val="0"/>
              </a:spcBef>
              <a:spcAft>
                <a:spcPts val="0"/>
              </a:spcAft>
              <a:defRPr/>
            </a:pPr>
            <a:r>
              <a:rPr lang="en-GB" sz="900" kern="0" dirty="0" err="1">
                <a:solidFill>
                  <a:srgbClr val="FFFFFF"/>
                </a:solidFill>
                <a:latin typeface="Arial"/>
                <a:ea typeface="+mn-ea"/>
                <a:cs typeface="Arial" panose="020B0604020202020204" pitchFamily="34" charset="0"/>
              </a:rPr>
              <a:t>Margetuximab</a:t>
            </a:r>
            <a:r>
              <a:rPr lang="en-GB" sz="900" kern="0" dirty="0">
                <a:solidFill>
                  <a:srgbClr val="FFFFFF"/>
                </a:solidFill>
                <a:latin typeface="Arial"/>
                <a:ea typeface="+mn-ea"/>
                <a:cs typeface="Arial" panose="020B0604020202020204" pitchFamily="34" charset="0"/>
              </a:rPr>
              <a:t> + chemo</a:t>
            </a:r>
            <a:r>
              <a:rPr lang="en-GB" sz="900" kern="0" baseline="30000" dirty="0">
                <a:solidFill>
                  <a:srgbClr val="FFFFFF"/>
                </a:solidFill>
                <a:latin typeface="Arial"/>
                <a:ea typeface="+mn-ea"/>
                <a:cs typeface="Arial" panose="020B0604020202020204" pitchFamily="34" charset="0"/>
              </a:rPr>
              <a:t>‡</a:t>
            </a:r>
            <a:r>
              <a:rPr lang="en-GB" sz="900" kern="0" dirty="0">
                <a:solidFill>
                  <a:srgbClr val="FFFFFF"/>
                </a:solidFill>
                <a:latin typeface="Arial"/>
                <a:ea typeface="+mn-ea"/>
                <a:cs typeface="Arial" panose="020B0604020202020204" pitchFamily="34" charset="0"/>
              </a:rPr>
              <a:t> (n=266)</a:t>
            </a:r>
            <a:r>
              <a:rPr lang="en-GB" sz="900" kern="0" baseline="30000" dirty="0">
                <a:solidFill>
                  <a:srgbClr val="FFFFFF"/>
                </a:solidFill>
                <a:latin typeface="Arial"/>
                <a:ea typeface="+mn-ea"/>
                <a:cs typeface="Arial" panose="020B0604020202020204" pitchFamily="34" charset="0"/>
              </a:rPr>
              <a:t>6</a:t>
            </a:r>
            <a:endParaRPr lang="en-GB" sz="900" kern="0" dirty="0">
              <a:solidFill>
                <a:srgbClr val="FFFFFF"/>
              </a:solidFill>
              <a:latin typeface="Arial"/>
              <a:ea typeface="+mn-ea"/>
              <a:cs typeface="Arial" panose="020B0604020202020204" pitchFamily="34" charset="0"/>
            </a:endParaRPr>
          </a:p>
        </p:txBody>
      </p:sp>
      <p:sp>
        <p:nvSpPr>
          <p:cNvPr id="160" name="TextBox 159">
            <a:extLst>
              <a:ext uri="{FF2B5EF4-FFF2-40B4-BE49-F238E27FC236}">
                <a16:creationId xmlns:a16="http://schemas.microsoft.com/office/drawing/2014/main" id="{C86ADD0C-EEE4-40EC-BBAA-F91FC611E120}"/>
              </a:ext>
            </a:extLst>
          </p:cNvPr>
          <p:cNvSpPr txBox="1"/>
          <p:nvPr/>
        </p:nvSpPr>
        <p:spPr>
          <a:xfrm>
            <a:off x="597248" y="4475578"/>
            <a:ext cx="292388" cy="568679"/>
          </a:xfrm>
          <a:prstGeom prst="rect">
            <a:avLst/>
          </a:prstGeom>
          <a:noFill/>
        </p:spPr>
        <p:txBody>
          <a:bodyPr vert="vert270" wrap="square">
            <a:spAutoFit/>
          </a:bodyPr>
          <a:lstStyle/>
          <a:p>
            <a:pPr defTabSz="914377" eaLnBrk="1" fontAlgn="auto" hangingPunct="1">
              <a:spcBef>
                <a:spcPts val="0"/>
              </a:spcBef>
              <a:spcAft>
                <a:spcPts val="0"/>
              </a:spcAft>
              <a:defRPr/>
            </a:pPr>
            <a:r>
              <a:rPr lang="en-GB" sz="700" b="1" kern="0" dirty="0">
                <a:solidFill>
                  <a:srgbClr val="000000"/>
                </a:solidFill>
                <a:latin typeface="Arial"/>
                <a:ea typeface="+mn-ea"/>
                <a:cs typeface="Arial" panose="020B0604020202020204" pitchFamily="34" charset="0"/>
              </a:rPr>
              <a:t>SOPHIA</a:t>
            </a:r>
            <a:endParaRPr lang="en-GB" sz="700" b="1" dirty="0">
              <a:solidFill>
                <a:srgbClr val="000000"/>
              </a:solidFill>
              <a:latin typeface="Calibri" panose="020F0502020204030204"/>
              <a:ea typeface="+mn-ea"/>
            </a:endParaRPr>
          </a:p>
        </p:txBody>
      </p:sp>
      <p:sp>
        <p:nvSpPr>
          <p:cNvPr id="161" name="Rectangle 160">
            <a:extLst>
              <a:ext uri="{FF2B5EF4-FFF2-40B4-BE49-F238E27FC236}">
                <a16:creationId xmlns:a16="http://schemas.microsoft.com/office/drawing/2014/main" id="{98855F8B-F83B-4EC0-8968-D0FDB77F5E87}"/>
              </a:ext>
            </a:extLst>
          </p:cNvPr>
          <p:cNvSpPr/>
          <p:nvPr/>
        </p:nvSpPr>
        <p:spPr>
          <a:xfrm>
            <a:off x="10160888" y="4570411"/>
            <a:ext cx="1856339" cy="234000"/>
          </a:xfrm>
          <a:prstGeom prst="rect">
            <a:avLst/>
          </a:prstGeom>
          <a:solidFill>
            <a:srgbClr val="3F4444"/>
          </a:solidFill>
          <a:ln w="12700" cap="flat" cmpd="sng" algn="ctr">
            <a:noFill/>
            <a:prstDash val="solid"/>
            <a:miter lim="800000"/>
          </a:ln>
          <a:effectLst/>
        </p:spPr>
        <p:txBody>
          <a:bodyPr rtlCol="0" anchor="ctr"/>
          <a:lstStyle/>
          <a:p>
            <a:pPr algn="ctr" defTabSz="914377" eaLnBrk="1" fontAlgn="auto" hangingPunct="1">
              <a:spcBef>
                <a:spcPts val="0"/>
              </a:spcBef>
              <a:spcAft>
                <a:spcPts val="0"/>
              </a:spcAft>
              <a:defRPr/>
            </a:pPr>
            <a:r>
              <a:rPr lang="en-GB" sz="1000" kern="0" dirty="0">
                <a:solidFill>
                  <a:srgbClr val="FFFFFF"/>
                </a:solidFill>
                <a:latin typeface="Arial"/>
                <a:ea typeface="+mn-ea"/>
                <a:cs typeface="Arial" panose="020B0604020202020204" pitchFamily="34" charset="0"/>
              </a:rPr>
              <a:t>34% ≥2 prior therapies</a:t>
            </a:r>
            <a:endParaRPr lang="en-GB" sz="1000" kern="0" baseline="30000" dirty="0">
              <a:solidFill>
                <a:srgbClr val="FFFFFF"/>
              </a:solidFill>
              <a:latin typeface="Arial"/>
              <a:ea typeface="+mn-ea"/>
              <a:cs typeface="Arial" panose="020B0604020202020204" pitchFamily="34" charset="0"/>
            </a:endParaRPr>
          </a:p>
        </p:txBody>
      </p:sp>
      <p:sp>
        <p:nvSpPr>
          <p:cNvPr id="5" name="Rectangle 4">
            <a:extLst>
              <a:ext uri="{FF2B5EF4-FFF2-40B4-BE49-F238E27FC236}">
                <a16:creationId xmlns:a16="http://schemas.microsoft.com/office/drawing/2014/main" id="{D4FB429B-FD2C-4FB2-9C92-46B155CA3AE5}"/>
              </a:ext>
            </a:extLst>
          </p:cNvPr>
          <p:cNvSpPr/>
          <p:nvPr/>
        </p:nvSpPr>
        <p:spPr>
          <a:xfrm>
            <a:off x="9025667" y="1140539"/>
            <a:ext cx="797412" cy="4378083"/>
          </a:xfrm>
          <a:prstGeom prst="rect">
            <a:avLst/>
          </a:prstGeom>
          <a:solidFill>
            <a:schemeClr val="accent6">
              <a:alpha val="1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7" eaLnBrk="1" fontAlgn="auto" hangingPunct="1">
              <a:spcBef>
                <a:spcPts val="0"/>
              </a:spcBef>
              <a:spcAft>
                <a:spcPts val="0"/>
              </a:spcAft>
              <a:defRPr/>
            </a:pPr>
            <a:endParaRPr lang="en-GB" dirty="0">
              <a:solidFill>
                <a:srgbClr val="FFFFFF"/>
              </a:solidFill>
              <a:latin typeface="Arial"/>
            </a:endParaRPr>
          </a:p>
        </p:txBody>
      </p:sp>
      <p:grpSp>
        <p:nvGrpSpPr>
          <p:cNvPr id="3" name="Group 2">
            <a:extLst>
              <a:ext uri="{FF2B5EF4-FFF2-40B4-BE49-F238E27FC236}">
                <a16:creationId xmlns:a16="http://schemas.microsoft.com/office/drawing/2014/main" id="{595CA517-B61D-4611-8FF7-AF4B87BD5AF4}"/>
              </a:ext>
            </a:extLst>
          </p:cNvPr>
          <p:cNvGrpSpPr/>
          <p:nvPr/>
        </p:nvGrpSpPr>
        <p:grpSpPr>
          <a:xfrm>
            <a:off x="9130926" y="774844"/>
            <a:ext cx="1354759" cy="4677567"/>
            <a:chOff x="9130927" y="815447"/>
            <a:chExt cx="1354758" cy="4677567"/>
          </a:xfrm>
        </p:grpSpPr>
        <p:sp>
          <p:nvSpPr>
            <p:cNvPr id="53" name="TextBox 52">
              <a:extLst>
                <a:ext uri="{FF2B5EF4-FFF2-40B4-BE49-F238E27FC236}">
                  <a16:creationId xmlns:a16="http://schemas.microsoft.com/office/drawing/2014/main" id="{864C48A3-2F1D-4ECE-87BB-ACCE487400A9}"/>
                </a:ext>
              </a:extLst>
            </p:cNvPr>
            <p:cNvSpPr txBox="1"/>
            <p:nvPr/>
          </p:nvSpPr>
          <p:spPr>
            <a:xfrm>
              <a:off x="9164550" y="5216015"/>
              <a:ext cx="555638" cy="276999"/>
            </a:xfrm>
            <a:prstGeom prst="rect">
              <a:avLst/>
            </a:prstGeom>
            <a:noFill/>
          </p:spPr>
          <p:txBody>
            <a:bodyPr wrap="square" rtlCol="0">
              <a:spAutoFit/>
            </a:bodyPr>
            <a:lstStyle/>
            <a:p>
              <a:pPr defTabSz="914377" eaLnBrk="1" fontAlgn="auto" hangingPunct="1">
                <a:spcBef>
                  <a:spcPts val="0"/>
                </a:spcBef>
                <a:spcAft>
                  <a:spcPts val="0"/>
                </a:spcAft>
                <a:defRPr/>
              </a:pPr>
              <a:r>
                <a:rPr lang="en-GB" sz="1200" b="1" kern="0" dirty="0">
                  <a:solidFill>
                    <a:srgbClr val="000000"/>
                  </a:solidFill>
                  <a:latin typeface="Arial"/>
                  <a:ea typeface="+mn-ea"/>
                  <a:cs typeface="Arial" panose="020B0604020202020204" pitchFamily="34" charset="0"/>
                </a:rPr>
                <a:t>29.1</a:t>
              </a:r>
            </a:p>
          </p:txBody>
        </p:sp>
        <p:sp>
          <p:nvSpPr>
            <p:cNvPr id="54" name="TextBox 53">
              <a:extLst>
                <a:ext uri="{FF2B5EF4-FFF2-40B4-BE49-F238E27FC236}">
                  <a16:creationId xmlns:a16="http://schemas.microsoft.com/office/drawing/2014/main" id="{3E0033F9-1ACC-47A8-98BC-2C1411DED399}"/>
                </a:ext>
              </a:extLst>
            </p:cNvPr>
            <p:cNvSpPr txBox="1"/>
            <p:nvPr/>
          </p:nvSpPr>
          <p:spPr>
            <a:xfrm>
              <a:off x="9157034" y="4585804"/>
              <a:ext cx="563154" cy="461665"/>
            </a:xfrm>
            <a:prstGeom prst="rect">
              <a:avLst/>
            </a:prstGeom>
            <a:noFill/>
          </p:spPr>
          <p:txBody>
            <a:bodyPr wrap="square" rtlCol="0">
              <a:spAutoFit/>
            </a:bodyPr>
            <a:lstStyle/>
            <a:p>
              <a:pPr defTabSz="914377" eaLnBrk="1" fontAlgn="auto" hangingPunct="1">
                <a:spcBef>
                  <a:spcPts val="0"/>
                </a:spcBef>
                <a:spcAft>
                  <a:spcPts val="0"/>
                </a:spcAft>
                <a:defRPr/>
              </a:pPr>
              <a:r>
                <a:rPr lang="en-GB" sz="1200" b="1" kern="0" dirty="0">
                  <a:solidFill>
                    <a:srgbClr val="000000"/>
                  </a:solidFill>
                  <a:latin typeface="Arial"/>
                  <a:ea typeface="+mn-ea"/>
                  <a:cs typeface="Arial" panose="020B0604020202020204" pitchFamily="34" charset="0"/>
                </a:rPr>
                <a:t>18.9</a:t>
              </a:r>
            </a:p>
            <a:p>
              <a:pPr defTabSz="914377" eaLnBrk="1" fontAlgn="auto" hangingPunct="1">
                <a:spcBef>
                  <a:spcPts val="0"/>
                </a:spcBef>
                <a:spcAft>
                  <a:spcPts val="0"/>
                </a:spcAft>
                <a:defRPr/>
              </a:pPr>
              <a:r>
                <a:rPr lang="en-GB" sz="1200" b="1" kern="0" dirty="0">
                  <a:solidFill>
                    <a:srgbClr val="000000"/>
                  </a:solidFill>
                  <a:latin typeface="Arial"/>
                  <a:ea typeface="+mn-ea"/>
                  <a:cs typeface="Arial" panose="020B0604020202020204" pitchFamily="34" charset="0"/>
                </a:rPr>
                <a:t>17.2</a:t>
              </a:r>
            </a:p>
          </p:txBody>
        </p:sp>
        <p:sp>
          <p:nvSpPr>
            <p:cNvPr id="55" name="TextBox 54">
              <a:extLst>
                <a:ext uri="{FF2B5EF4-FFF2-40B4-BE49-F238E27FC236}">
                  <a16:creationId xmlns:a16="http://schemas.microsoft.com/office/drawing/2014/main" id="{3543E87B-C092-453C-8959-75272700E7FB}"/>
                </a:ext>
              </a:extLst>
            </p:cNvPr>
            <p:cNvSpPr txBox="1"/>
            <p:nvPr/>
          </p:nvSpPr>
          <p:spPr>
            <a:xfrm>
              <a:off x="9156474" y="4206493"/>
              <a:ext cx="1270135" cy="276999"/>
            </a:xfrm>
            <a:prstGeom prst="rect">
              <a:avLst/>
            </a:prstGeom>
            <a:noFill/>
          </p:spPr>
          <p:txBody>
            <a:bodyPr wrap="square" rtlCol="0">
              <a:spAutoFit/>
            </a:bodyPr>
            <a:lstStyle/>
            <a:p>
              <a:pPr defTabSz="914377" eaLnBrk="1" fontAlgn="auto" hangingPunct="1">
                <a:spcBef>
                  <a:spcPts val="0"/>
                </a:spcBef>
                <a:spcAft>
                  <a:spcPts val="0"/>
                </a:spcAft>
                <a:defRPr/>
              </a:pPr>
              <a:r>
                <a:rPr lang="en-GB" sz="1200" b="1" kern="0" dirty="0">
                  <a:solidFill>
                    <a:srgbClr val="000000"/>
                  </a:solidFill>
                  <a:latin typeface="Arial"/>
                  <a:ea typeface="+mn-ea"/>
                  <a:cs typeface="Arial" panose="020B0604020202020204" pitchFamily="34" charset="0"/>
                </a:rPr>
                <a:t>14.9</a:t>
              </a:r>
            </a:p>
          </p:txBody>
        </p:sp>
        <p:sp>
          <p:nvSpPr>
            <p:cNvPr id="56" name="TextBox 55">
              <a:extLst>
                <a:ext uri="{FF2B5EF4-FFF2-40B4-BE49-F238E27FC236}">
                  <a16:creationId xmlns:a16="http://schemas.microsoft.com/office/drawing/2014/main" id="{ED46C90C-6239-4A87-9217-433AB3144826}"/>
                </a:ext>
              </a:extLst>
            </p:cNvPr>
            <p:cNvSpPr txBox="1"/>
            <p:nvPr/>
          </p:nvSpPr>
          <p:spPr>
            <a:xfrm>
              <a:off x="9215550" y="3912549"/>
              <a:ext cx="1270135" cy="276999"/>
            </a:xfrm>
            <a:prstGeom prst="rect">
              <a:avLst/>
            </a:prstGeom>
            <a:noFill/>
          </p:spPr>
          <p:txBody>
            <a:bodyPr wrap="square" rtlCol="0">
              <a:spAutoFit/>
            </a:bodyPr>
            <a:lstStyle/>
            <a:p>
              <a:pPr defTabSz="914377" eaLnBrk="1" fontAlgn="auto" hangingPunct="1">
                <a:spcBef>
                  <a:spcPts val="0"/>
                </a:spcBef>
                <a:spcAft>
                  <a:spcPts val="0"/>
                </a:spcAft>
                <a:defRPr/>
              </a:pPr>
              <a:r>
                <a:rPr lang="en-GB" sz="1200" b="1" kern="0" dirty="0">
                  <a:solidFill>
                    <a:srgbClr val="000000"/>
                  </a:solidFill>
                  <a:latin typeface="Arial"/>
                  <a:ea typeface="+mn-ea"/>
                  <a:cs typeface="Arial" panose="020B0604020202020204" pitchFamily="34" charset="0"/>
                </a:rPr>
                <a:t>NE</a:t>
              </a:r>
            </a:p>
          </p:txBody>
        </p:sp>
        <p:sp>
          <p:nvSpPr>
            <p:cNvPr id="57" name="TextBox 56">
              <a:extLst>
                <a:ext uri="{FF2B5EF4-FFF2-40B4-BE49-F238E27FC236}">
                  <a16:creationId xmlns:a16="http://schemas.microsoft.com/office/drawing/2014/main" id="{8669F722-19A7-4EE0-A93A-652ADAE92D53}"/>
                </a:ext>
              </a:extLst>
            </p:cNvPr>
            <p:cNvSpPr txBox="1"/>
            <p:nvPr/>
          </p:nvSpPr>
          <p:spPr>
            <a:xfrm>
              <a:off x="9155931" y="3408613"/>
              <a:ext cx="1270135" cy="276999"/>
            </a:xfrm>
            <a:prstGeom prst="rect">
              <a:avLst/>
            </a:prstGeom>
            <a:noFill/>
          </p:spPr>
          <p:txBody>
            <a:bodyPr wrap="square" rtlCol="0">
              <a:spAutoFit/>
            </a:bodyPr>
            <a:lstStyle/>
            <a:p>
              <a:pPr defTabSz="914377" eaLnBrk="1" fontAlgn="auto" hangingPunct="1">
                <a:spcBef>
                  <a:spcPts val="0"/>
                </a:spcBef>
                <a:spcAft>
                  <a:spcPts val="0"/>
                </a:spcAft>
                <a:defRPr/>
              </a:pPr>
              <a:r>
                <a:rPr lang="en-GB" sz="1200" b="1" kern="0" dirty="0">
                  <a:solidFill>
                    <a:srgbClr val="000000"/>
                  </a:solidFill>
                  <a:latin typeface="Arial"/>
                  <a:ea typeface="+mn-ea"/>
                  <a:cs typeface="Arial" panose="020B0604020202020204" pitchFamily="34" charset="0"/>
                </a:rPr>
                <a:t>24.7</a:t>
              </a:r>
            </a:p>
          </p:txBody>
        </p:sp>
        <p:sp>
          <p:nvSpPr>
            <p:cNvPr id="58" name="TextBox 57">
              <a:extLst>
                <a:ext uri="{FF2B5EF4-FFF2-40B4-BE49-F238E27FC236}">
                  <a16:creationId xmlns:a16="http://schemas.microsoft.com/office/drawing/2014/main" id="{83A2D3D6-86EB-4512-818B-383DF0D22156}"/>
                </a:ext>
              </a:extLst>
            </p:cNvPr>
            <p:cNvSpPr txBox="1"/>
            <p:nvPr/>
          </p:nvSpPr>
          <p:spPr>
            <a:xfrm>
              <a:off x="9155930" y="3673829"/>
              <a:ext cx="1270135" cy="276999"/>
            </a:xfrm>
            <a:prstGeom prst="rect">
              <a:avLst/>
            </a:prstGeom>
            <a:noFill/>
          </p:spPr>
          <p:txBody>
            <a:bodyPr wrap="square" rtlCol="0">
              <a:spAutoFit/>
            </a:bodyPr>
            <a:lstStyle/>
            <a:p>
              <a:pPr defTabSz="914377" eaLnBrk="1" fontAlgn="auto" hangingPunct="1">
                <a:spcBef>
                  <a:spcPts val="0"/>
                </a:spcBef>
                <a:spcAft>
                  <a:spcPts val="0"/>
                </a:spcAft>
                <a:defRPr/>
              </a:pPr>
              <a:r>
                <a:rPr lang="en-GB" sz="1200" b="1" kern="0" dirty="0">
                  <a:solidFill>
                    <a:srgbClr val="000000"/>
                  </a:solidFill>
                  <a:latin typeface="Arial"/>
                  <a:ea typeface="+mn-ea"/>
                  <a:cs typeface="Arial" panose="020B0604020202020204" pitchFamily="34" charset="0"/>
                </a:rPr>
                <a:t>19.2</a:t>
              </a:r>
            </a:p>
          </p:txBody>
        </p:sp>
        <p:sp>
          <p:nvSpPr>
            <p:cNvPr id="59" name="TextBox 58">
              <a:extLst>
                <a:ext uri="{FF2B5EF4-FFF2-40B4-BE49-F238E27FC236}">
                  <a16:creationId xmlns:a16="http://schemas.microsoft.com/office/drawing/2014/main" id="{DEC31315-945F-44E1-8B08-A1A93B3511A8}"/>
                </a:ext>
              </a:extLst>
            </p:cNvPr>
            <p:cNvSpPr txBox="1"/>
            <p:nvPr/>
          </p:nvSpPr>
          <p:spPr>
            <a:xfrm>
              <a:off x="9156474" y="2713010"/>
              <a:ext cx="1270135" cy="276999"/>
            </a:xfrm>
            <a:prstGeom prst="rect">
              <a:avLst/>
            </a:prstGeom>
            <a:noFill/>
          </p:spPr>
          <p:txBody>
            <a:bodyPr wrap="square" rtlCol="0">
              <a:spAutoFit/>
            </a:bodyPr>
            <a:lstStyle/>
            <a:p>
              <a:pPr defTabSz="914377" eaLnBrk="1" fontAlgn="auto" hangingPunct="1">
                <a:spcBef>
                  <a:spcPts val="0"/>
                </a:spcBef>
                <a:spcAft>
                  <a:spcPts val="0"/>
                </a:spcAft>
                <a:defRPr/>
              </a:pPr>
              <a:r>
                <a:rPr lang="en-GB" sz="1200" b="1" kern="0" dirty="0">
                  <a:solidFill>
                    <a:srgbClr val="000000"/>
                  </a:solidFill>
                  <a:latin typeface="Arial"/>
                  <a:ea typeface="+mn-ea"/>
                  <a:cs typeface="Arial" panose="020B0604020202020204" pitchFamily="34" charset="0"/>
                </a:rPr>
                <a:t>23.0</a:t>
              </a:r>
            </a:p>
          </p:txBody>
        </p:sp>
        <p:sp>
          <p:nvSpPr>
            <p:cNvPr id="60" name="TextBox 59">
              <a:extLst>
                <a:ext uri="{FF2B5EF4-FFF2-40B4-BE49-F238E27FC236}">
                  <a16:creationId xmlns:a16="http://schemas.microsoft.com/office/drawing/2014/main" id="{B2FC09D8-1420-414F-952D-2380B46ADA46}"/>
                </a:ext>
              </a:extLst>
            </p:cNvPr>
            <p:cNvSpPr txBox="1"/>
            <p:nvPr/>
          </p:nvSpPr>
          <p:spPr>
            <a:xfrm>
              <a:off x="9164550" y="2968067"/>
              <a:ext cx="1270135" cy="276999"/>
            </a:xfrm>
            <a:prstGeom prst="rect">
              <a:avLst/>
            </a:prstGeom>
            <a:noFill/>
          </p:spPr>
          <p:txBody>
            <a:bodyPr wrap="square" rtlCol="0">
              <a:spAutoFit/>
            </a:bodyPr>
            <a:lstStyle/>
            <a:p>
              <a:pPr defTabSz="914377" eaLnBrk="1" fontAlgn="auto" hangingPunct="1">
                <a:spcBef>
                  <a:spcPts val="0"/>
                </a:spcBef>
                <a:spcAft>
                  <a:spcPts val="0"/>
                </a:spcAft>
                <a:defRPr/>
              </a:pPr>
              <a:r>
                <a:rPr lang="en-GB" sz="1200" b="1" kern="0" dirty="0">
                  <a:solidFill>
                    <a:srgbClr val="000000"/>
                  </a:solidFill>
                  <a:latin typeface="Arial"/>
                  <a:ea typeface="+mn-ea"/>
                  <a:cs typeface="Arial" panose="020B0604020202020204" pitchFamily="34" charset="0"/>
                </a:rPr>
                <a:t>21.8</a:t>
              </a:r>
            </a:p>
          </p:txBody>
        </p:sp>
        <p:sp>
          <p:nvSpPr>
            <p:cNvPr id="61" name="TextBox 60">
              <a:extLst>
                <a:ext uri="{FF2B5EF4-FFF2-40B4-BE49-F238E27FC236}">
                  <a16:creationId xmlns:a16="http://schemas.microsoft.com/office/drawing/2014/main" id="{536DCB3E-5624-4828-B70B-C512B9C9AFB1}"/>
                </a:ext>
              </a:extLst>
            </p:cNvPr>
            <p:cNvSpPr txBox="1"/>
            <p:nvPr/>
          </p:nvSpPr>
          <p:spPr>
            <a:xfrm>
              <a:off x="9155930" y="1938659"/>
              <a:ext cx="1270135" cy="276999"/>
            </a:xfrm>
            <a:prstGeom prst="rect">
              <a:avLst/>
            </a:prstGeom>
            <a:noFill/>
          </p:spPr>
          <p:txBody>
            <a:bodyPr wrap="square" rtlCol="0">
              <a:spAutoFit/>
            </a:bodyPr>
            <a:lstStyle/>
            <a:p>
              <a:pPr defTabSz="914377" eaLnBrk="1" fontAlgn="auto" hangingPunct="1">
                <a:spcBef>
                  <a:spcPts val="0"/>
                </a:spcBef>
                <a:spcAft>
                  <a:spcPts val="0"/>
                </a:spcAft>
                <a:defRPr/>
              </a:pPr>
              <a:r>
                <a:rPr lang="en-GB" sz="1200" b="1" kern="0" dirty="0">
                  <a:solidFill>
                    <a:srgbClr val="000000"/>
                  </a:solidFill>
                  <a:latin typeface="Arial"/>
                  <a:ea typeface="+mn-ea"/>
                  <a:cs typeface="Arial" panose="020B0604020202020204" pitchFamily="34" charset="0"/>
                </a:rPr>
                <a:t>29.9</a:t>
              </a:r>
            </a:p>
          </p:txBody>
        </p:sp>
        <p:sp>
          <p:nvSpPr>
            <p:cNvPr id="62" name="TextBox 61">
              <a:extLst>
                <a:ext uri="{FF2B5EF4-FFF2-40B4-BE49-F238E27FC236}">
                  <a16:creationId xmlns:a16="http://schemas.microsoft.com/office/drawing/2014/main" id="{6A3212E2-ED4A-4325-A4F7-0E1873D2D9F6}"/>
                </a:ext>
              </a:extLst>
            </p:cNvPr>
            <p:cNvSpPr txBox="1"/>
            <p:nvPr/>
          </p:nvSpPr>
          <p:spPr>
            <a:xfrm>
              <a:off x="9156474" y="2194930"/>
              <a:ext cx="1270135" cy="276999"/>
            </a:xfrm>
            <a:prstGeom prst="rect">
              <a:avLst/>
            </a:prstGeom>
            <a:noFill/>
          </p:spPr>
          <p:txBody>
            <a:bodyPr wrap="square" rtlCol="0">
              <a:spAutoFit/>
            </a:bodyPr>
            <a:lstStyle/>
            <a:p>
              <a:pPr defTabSz="914377" eaLnBrk="1" fontAlgn="auto" hangingPunct="1">
                <a:spcBef>
                  <a:spcPts val="0"/>
                </a:spcBef>
                <a:spcAft>
                  <a:spcPts val="0"/>
                </a:spcAft>
                <a:defRPr/>
              </a:pPr>
              <a:r>
                <a:rPr lang="en-GB" sz="1200" b="1" kern="0" dirty="0">
                  <a:solidFill>
                    <a:srgbClr val="000000"/>
                  </a:solidFill>
                  <a:latin typeface="Arial"/>
                  <a:ea typeface="+mn-ea"/>
                  <a:cs typeface="Arial" panose="020B0604020202020204" pitchFamily="34" charset="0"/>
                </a:rPr>
                <a:t>25.9</a:t>
              </a:r>
            </a:p>
          </p:txBody>
        </p:sp>
        <p:sp>
          <p:nvSpPr>
            <p:cNvPr id="63" name="TextBox 62">
              <a:extLst>
                <a:ext uri="{FF2B5EF4-FFF2-40B4-BE49-F238E27FC236}">
                  <a16:creationId xmlns:a16="http://schemas.microsoft.com/office/drawing/2014/main" id="{CC20F1F4-7C25-4842-9AA7-3C7F13B7E218}"/>
                </a:ext>
              </a:extLst>
            </p:cNvPr>
            <p:cNvSpPr txBox="1"/>
            <p:nvPr/>
          </p:nvSpPr>
          <p:spPr>
            <a:xfrm>
              <a:off x="9130927" y="815447"/>
              <a:ext cx="1270135" cy="707886"/>
            </a:xfrm>
            <a:prstGeom prst="rect">
              <a:avLst/>
            </a:prstGeom>
            <a:noFill/>
          </p:spPr>
          <p:txBody>
            <a:bodyPr wrap="square" rtlCol="0">
              <a:spAutoFit/>
            </a:bodyPr>
            <a:lstStyle/>
            <a:p>
              <a:pPr defTabSz="914377" eaLnBrk="1" fontAlgn="auto" hangingPunct="1">
                <a:spcBef>
                  <a:spcPts val="0"/>
                </a:spcBef>
                <a:spcAft>
                  <a:spcPts val="0"/>
                </a:spcAft>
                <a:defRPr/>
              </a:pPr>
              <a:r>
                <a:rPr lang="en-GB" sz="1400" b="1" kern="0" dirty="0" err="1">
                  <a:solidFill>
                    <a:srgbClr val="000000"/>
                  </a:solidFill>
                  <a:latin typeface="Arial"/>
                  <a:ea typeface="+mn-ea"/>
                  <a:cs typeface="Arial" panose="020B0604020202020204" pitchFamily="34" charset="0"/>
                </a:rPr>
                <a:t>mOS</a:t>
              </a:r>
              <a:endParaRPr lang="en-GB" sz="1400" b="1" kern="0" dirty="0">
                <a:solidFill>
                  <a:srgbClr val="000000"/>
                </a:solidFill>
                <a:latin typeface="Arial"/>
                <a:ea typeface="+mn-ea"/>
                <a:cs typeface="Arial" panose="020B0604020202020204" pitchFamily="34" charset="0"/>
              </a:endParaRPr>
            </a:p>
            <a:p>
              <a:pPr defTabSz="914377" eaLnBrk="1" fontAlgn="auto" hangingPunct="1">
                <a:spcBef>
                  <a:spcPts val="0"/>
                </a:spcBef>
                <a:spcAft>
                  <a:spcPts val="0"/>
                </a:spcAft>
                <a:defRPr/>
              </a:pPr>
              <a:endParaRPr lang="en-GB" sz="1400" b="1" kern="0" dirty="0">
                <a:solidFill>
                  <a:srgbClr val="000000"/>
                </a:solidFill>
                <a:latin typeface="Arial"/>
                <a:ea typeface="+mn-ea"/>
                <a:cs typeface="Arial" panose="020B0604020202020204" pitchFamily="34" charset="0"/>
              </a:endParaRPr>
            </a:p>
            <a:p>
              <a:pPr defTabSz="914377" eaLnBrk="1" fontAlgn="auto" hangingPunct="1">
                <a:spcBef>
                  <a:spcPts val="0"/>
                </a:spcBef>
                <a:spcAft>
                  <a:spcPts val="0"/>
                </a:spcAft>
                <a:defRPr/>
              </a:pPr>
              <a:r>
                <a:rPr lang="en-GB" sz="1200" b="1" kern="0" dirty="0">
                  <a:solidFill>
                    <a:srgbClr val="000000"/>
                  </a:solidFill>
                  <a:latin typeface="Arial"/>
                  <a:ea typeface="+mn-ea"/>
                  <a:cs typeface="Arial" panose="020B0604020202020204" pitchFamily="34" charset="0"/>
                </a:rPr>
                <a:t> 57.1</a:t>
              </a:r>
            </a:p>
          </p:txBody>
        </p:sp>
        <p:sp>
          <p:nvSpPr>
            <p:cNvPr id="64" name="TextBox 63">
              <a:extLst>
                <a:ext uri="{FF2B5EF4-FFF2-40B4-BE49-F238E27FC236}">
                  <a16:creationId xmlns:a16="http://schemas.microsoft.com/office/drawing/2014/main" id="{FC7A54C0-7640-48A9-ABB7-D7A7EDB216C4}"/>
                </a:ext>
              </a:extLst>
            </p:cNvPr>
            <p:cNvSpPr txBox="1"/>
            <p:nvPr/>
          </p:nvSpPr>
          <p:spPr>
            <a:xfrm>
              <a:off x="9130927" y="1515320"/>
              <a:ext cx="1270135" cy="276999"/>
            </a:xfrm>
            <a:prstGeom prst="rect">
              <a:avLst/>
            </a:prstGeom>
            <a:noFill/>
          </p:spPr>
          <p:txBody>
            <a:bodyPr wrap="square" rtlCol="0">
              <a:spAutoFit/>
            </a:bodyPr>
            <a:lstStyle/>
            <a:p>
              <a:pPr defTabSz="914377" eaLnBrk="1" fontAlgn="auto" hangingPunct="1">
                <a:spcBef>
                  <a:spcPts val="0"/>
                </a:spcBef>
                <a:spcAft>
                  <a:spcPts val="0"/>
                </a:spcAft>
                <a:defRPr/>
              </a:pPr>
              <a:r>
                <a:rPr lang="en-GB" sz="1200" b="1" kern="0" dirty="0">
                  <a:solidFill>
                    <a:srgbClr val="000000"/>
                  </a:solidFill>
                  <a:latin typeface="Arial"/>
                  <a:ea typeface="+mn-ea"/>
                  <a:cs typeface="Arial" panose="020B0604020202020204" pitchFamily="34" charset="0"/>
                </a:rPr>
                <a:t> 40.8</a:t>
              </a:r>
            </a:p>
          </p:txBody>
        </p:sp>
      </p:grpSp>
      <p:sp>
        <p:nvSpPr>
          <p:cNvPr id="65" name="Rectangle 64">
            <a:extLst>
              <a:ext uri="{FF2B5EF4-FFF2-40B4-BE49-F238E27FC236}">
                <a16:creationId xmlns:a16="http://schemas.microsoft.com/office/drawing/2014/main" id="{8B60162D-09E4-49B5-B970-97F0DA2E6A3E}"/>
              </a:ext>
            </a:extLst>
          </p:cNvPr>
          <p:cNvSpPr/>
          <p:nvPr/>
        </p:nvSpPr>
        <p:spPr>
          <a:xfrm>
            <a:off x="10151465" y="4846805"/>
            <a:ext cx="1856339" cy="234000"/>
          </a:xfrm>
          <a:prstGeom prst="rect">
            <a:avLst/>
          </a:prstGeom>
          <a:solidFill>
            <a:srgbClr val="FFFFFF">
              <a:lumMod val="85000"/>
            </a:srgbClr>
          </a:solidFill>
          <a:ln w="12700" cap="flat" cmpd="sng" algn="ctr">
            <a:noFill/>
            <a:prstDash val="solid"/>
            <a:miter lim="800000"/>
          </a:ln>
          <a:effectLst/>
        </p:spPr>
        <p:txBody>
          <a:bodyPr rtlCol="0" anchor="ctr"/>
          <a:lstStyle/>
          <a:p>
            <a:pPr algn="ctr" defTabSz="914377" eaLnBrk="1" fontAlgn="auto" hangingPunct="1">
              <a:spcBef>
                <a:spcPts val="0"/>
              </a:spcBef>
              <a:spcAft>
                <a:spcPts val="0"/>
              </a:spcAft>
              <a:defRPr/>
            </a:pPr>
            <a:r>
              <a:rPr lang="en-GB" sz="1000" kern="0" dirty="0">
                <a:solidFill>
                  <a:srgbClr val="000000"/>
                </a:solidFill>
                <a:latin typeface="Arial"/>
                <a:ea typeface="+mn-ea"/>
                <a:cs typeface="Arial" panose="020B0604020202020204" pitchFamily="34" charset="0"/>
              </a:rPr>
              <a:t>33% ≥2 prior therapies</a:t>
            </a:r>
          </a:p>
        </p:txBody>
      </p:sp>
      <p:sp>
        <p:nvSpPr>
          <p:cNvPr id="68" name="TextBox 67">
            <a:extLst>
              <a:ext uri="{FF2B5EF4-FFF2-40B4-BE49-F238E27FC236}">
                <a16:creationId xmlns:a16="http://schemas.microsoft.com/office/drawing/2014/main" id="{0FF0E400-2BCD-4B92-8DBE-1C581248028D}"/>
              </a:ext>
            </a:extLst>
          </p:cNvPr>
          <p:cNvSpPr txBox="1"/>
          <p:nvPr/>
        </p:nvSpPr>
        <p:spPr>
          <a:xfrm>
            <a:off x="873496" y="4849511"/>
            <a:ext cx="4987435" cy="230832"/>
          </a:xfrm>
          <a:prstGeom prst="rect">
            <a:avLst/>
          </a:prstGeom>
          <a:noFill/>
        </p:spPr>
        <p:txBody>
          <a:bodyPr wrap="square" rtlCol="0">
            <a:spAutoFit/>
          </a:bodyPr>
          <a:lstStyle/>
          <a:p>
            <a:pPr defTabSz="914377" eaLnBrk="1" fontAlgn="auto" hangingPunct="1">
              <a:spcBef>
                <a:spcPts val="0"/>
              </a:spcBef>
              <a:spcAft>
                <a:spcPts val="0"/>
              </a:spcAft>
              <a:defRPr/>
            </a:pPr>
            <a:r>
              <a:rPr lang="en-GB" sz="900" kern="0" dirty="0">
                <a:solidFill>
                  <a:srgbClr val="000000"/>
                </a:solidFill>
                <a:latin typeface="Arial"/>
                <a:ea typeface="+mn-ea"/>
                <a:cs typeface="Arial" panose="020B0604020202020204" pitchFamily="34" charset="0"/>
              </a:rPr>
              <a:t>Trastuzumab + chemo</a:t>
            </a:r>
            <a:r>
              <a:rPr lang="en-GB" sz="900" kern="0" baseline="30000" dirty="0">
                <a:solidFill>
                  <a:srgbClr val="000000"/>
                </a:solidFill>
                <a:latin typeface="Arial"/>
                <a:ea typeface="+mn-ea"/>
                <a:cs typeface="Arial" panose="020B0604020202020204" pitchFamily="34" charset="0"/>
              </a:rPr>
              <a:t>‡</a:t>
            </a:r>
            <a:r>
              <a:rPr lang="en-GB" sz="900" kern="0" dirty="0">
                <a:solidFill>
                  <a:srgbClr val="000000"/>
                </a:solidFill>
                <a:latin typeface="Arial"/>
                <a:ea typeface="+mn-ea"/>
                <a:cs typeface="Arial" panose="020B0604020202020204" pitchFamily="34" charset="0"/>
              </a:rPr>
              <a:t> (n=270)</a:t>
            </a:r>
            <a:r>
              <a:rPr lang="en-GB" sz="900" kern="0" baseline="30000" dirty="0">
                <a:solidFill>
                  <a:srgbClr val="000000"/>
                </a:solidFill>
                <a:latin typeface="Arial"/>
                <a:ea typeface="+mn-ea"/>
                <a:cs typeface="Arial" panose="020B0604020202020204" pitchFamily="34" charset="0"/>
              </a:rPr>
              <a:t>6</a:t>
            </a:r>
            <a:endParaRPr lang="en-GB" sz="900" kern="0" dirty="0">
              <a:solidFill>
                <a:srgbClr val="000000"/>
              </a:solidFill>
              <a:latin typeface="Arial"/>
              <a:ea typeface="+mn-ea"/>
              <a:cs typeface="Arial" panose="020B0604020202020204" pitchFamily="34" charset="0"/>
            </a:endParaRPr>
          </a:p>
        </p:txBody>
      </p:sp>
      <p:sp>
        <p:nvSpPr>
          <p:cNvPr id="4" name="TextBox 3">
            <a:extLst>
              <a:ext uri="{FF2B5EF4-FFF2-40B4-BE49-F238E27FC236}">
                <a16:creationId xmlns:a16="http://schemas.microsoft.com/office/drawing/2014/main" id="{2530BC2C-E57F-3E4F-BD15-56DAEA770AD3}"/>
              </a:ext>
            </a:extLst>
          </p:cNvPr>
          <p:cNvSpPr txBox="1"/>
          <p:nvPr/>
        </p:nvSpPr>
        <p:spPr>
          <a:xfrm>
            <a:off x="1" y="6459966"/>
            <a:ext cx="12032888" cy="338554"/>
          </a:xfrm>
          <a:prstGeom prst="rect">
            <a:avLst/>
          </a:prstGeom>
          <a:noFill/>
        </p:spPr>
        <p:txBody>
          <a:bodyPr wrap="square" rtlCol="0">
            <a:spAutoFit/>
          </a:bodyPr>
          <a:lstStyle/>
          <a:p>
            <a:pPr defTabSz="914377" eaLnBrk="1" fontAlgn="auto" hangingPunct="1">
              <a:spcBef>
                <a:spcPts val="0"/>
              </a:spcBef>
              <a:spcAft>
                <a:spcPts val="0"/>
              </a:spcAft>
              <a:defRPr/>
            </a:pPr>
            <a:r>
              <a:rPr lang="en-US" sz="800" dirty="0">
                <a:solidFill>
                  <a:prstClr val="black"/>
                </a:solidFill>
                <a:latin typeface="Calibri" panose="020F0502020204030204"/>
                <a:ea typeface="+mn-ea"/>
              </a:rPr>
              <a:t>Swain S, et al. Presented at ASCO, 31–4 June 2019, Chicago US. Abstract #1020;  </a:t>
            </a:r>
            <a:r>
              <a:rPr lang="fr-FR" sz="800" dirty="0" err="1">
                <a:solidFill>
                  <a:prstClr val="black"/>
                </a:solidFill>
                <a:latin typeface="Calibri" panose="020F0502020204030204"/>
                <a:ea typeface="+mn-ea"/>
              </a:rPr>
              <a:t>Diéras</a:t>
            </a:r>
            <a:r>
              <a:rPr lang="fr-FR" sz="800" dirty="0">
                <a:solidFill>
                  <a:prstClr val="black"/>
                </a:solidFill>
                <a:latin typeface="Calibri" panose="020F0502020204030204"/>
                <a:ea typeface="+mn-ea"/>
              </a:rPr>
              <a:t> V, et al. </a:t>
            </a:r>
            <a:r>
              <a:rPr lang="fr-FR" sz="800" i="1" dirty="0">
                <a:solidFill>
                  <a:prstClr val="black"/>
                </a:solidFill>
                <a:latin typeface="Calibri" panose="020F0502020204030204"/>
                <a:ea typeface="+mn-ea"/>
              </a:rPr>
              <a:t>Lancet </a:t>
            </a:r>
            <a:r>
              <a:rPr lang="fr-FR" sz="800" i="1" dirty="0" err="1">
                <a:solidFill>
                  <a:prstClr val="black"/>
                </a:solidFill>
                <a:latin typeface="Calibri" panose="020F0502020204030204"/>
                <a:ea typeface="+mn-ea"/>
              </a:rPr>
              <a:t>Oncol</a:t>
            </a:r>
            <a:r>
              <a:rPr lang="fr-FR" sz="800" i="1" dirty="0">
                <a:solidFill>
                  <a:prstClr val="black"/>
                </a:solidFill>
                <a:latin typeface="Calibri" panose="020F0502020204030204"/>
                <a:ea typeface="+mn-ea"/>
              </a:rPr>
              <a:t>. </a:t>
            </a:r>
            <a:r>
              <a:rPr lang="fr-FR" sz="800" dirty="0">
                <a:solidFill>
                  <a:prstClr val="black"/>
                </a:solidFill>
                <a:latin typeface="Calibri" panose="020F0502020204030204"/>
                <a:ea typeface="+mn-ea"/>
              </a:rPr>
              <a:t>2017;18(6):732–742; </a:t>
            </a:r>
            <a:r>
              <a:rPr lang="en-GB" sz="800" dirty="0" err="1">
                <a:solidFill>
                  <a:prstClr val="black"/>
                </a:solidFill>
                <a:latin typeface="Calibri" panose="020F0502020204030204"/>
                <a:ea typeface="+mn-ea"/>
              </a:rPr>
              <a:t>Saura</a:t>
            </a:r>
            <a:r>
              <a:rPr lang="en-GB" sz="800" dirty="0">
                <a:solidFill>
                  <a:prstClr val="black"/>
                </a:solidFill>
                <a:latin typeface="Calibri" panose="020F0502020204030204"/>
                <a:ea typeface="+mn-ea"/>
              </a:rPr>
              <a:t> C, et al. </a:t>
            </a:r>
            <a:r>
              <a:rPr lang="it-IT" sz="800" i="1" dirty="0" err="1">
                <a:solidFill>
                  <a:prstClr val="black"/>
                </a:solidFill>
                <a:latin typeface="Calibri" panose="020F0502020204030204"/>
                <a:ea typeface="+mn-ea"/>
              </a:rPr>
              <a:t>J</a:t>
            </a:r>
            <a:r>
              <a:rPr lang="it-IT" sz="800" i="1" dirty="0">
                <a:solidFill>
                  <a:prstClr val="black"/>
                </a:solidFill>
                <a:latin typeface="Calibri" panose="020F0502020204030204"/>
                <a:ea typeface="+mn-ea"/>
              </a:rPr>
              <a:t> </a:t>
            </a:r>
            <a:r>
              <a:rPr lang="it-IT" sz="800" i="1" dirty="0" err="1">
                <a:solidFill>
                  <a:prstClr val="black"/>
                </a:solidFill>
                <a:latin typeface="Calibri" panose="020F0502020204030204"/>
                <a:ea typeface="+mn-ea"/>
              </a:rPr>
              <a:t>Clin</a:t>
            </a:r>
            <a:r>
              <a:rPr lang="it-IT" sz="800" i="1" dirty="0">
                <a:solidFill>
                  <a:prstClr val="black"/>
                </a:solidFill>
                <a:latin typeface="Calibri" panose="020F0502020204030204"/>
                <a:ea typeface="+mn-ea"/>
              </a:rPr>
              <a:t> </a:t>
            </a:r>
            <a:r>
              <a:rPr lang="it-IT" sz="800" i="1" dirty="0" err="1">
                <a:solidFill>
                  <a:prstClr val="black"/>
                </a:solidFill>
                <a:latin typeface="Calibri" panose="020F0502020204030204"/>
                <a:ea typeface="+mn-ea"/>
              </a:rPr>
              <a:t>Oncol</a:t>
            </a:r>
            <a:r>
              <a:rPr lang="it-IT" sz="800" dirty="0">
                <a:solidFill>
                  <a:prstClr val="black"/>
                </a:solidFill>
                <a:latin typeface="Calibri" panose="020F0502020204030204"/>
                <a:ea typeface="+mn-ea"/>
              </a:rPr>
              <a:t>. 2020;38:3138–3149; </a:t>
            </a:r>
            <a:r>
              <a:rPr lang="en-GB" sz="800" dirty="0">
                <a:solidFill>
                  <a:prstClr val="black"/>
                </a:solidFill>
                <a:latin typeface="Calibri" panose="020F0502020204030204"/>
                <a:ea typeface="+mn-ea"/>
              </a:rPr>
              <a:t>Murthy RK, et al. </a:t>
            </a:r>
            <a:r>
              <a:rPr lang="en-GB" sz="800" i="1" dirty="0">
                <a:solidFill>
                  <a:prstClr val="black"/>
                </a:solidFill>
                <a:latin typeface="Calibri" panose="020F0502020204030204"/>
                <a:ea typeface="+mn-ea"/>
              </a:rPr>
              <a:t>N </a:t>
            </a:r>
            <a:r>
              <a:rPr lang="en-GB" sz="800" i="1" dirty="0" err="1">
                <a:solidFill>
                  <a:prstClr val="black"/>
                </a:solidFill>
                <a:latin typeface="Calibri" panose="020F0502020204030204"/>
                <a:ea typeface="+mn-ea"/>
              </a:rPr>
              <a:t>Engl</a:t>
            </a:r>
            <a:r>
              <a:rPr lang="en-GB" sz="800" i="1" dirty="0">
                <a:solidFill>
                  <a:prstClr val="black"/>
                </a:solidFill>
                <a:latin typeface="Calibri" panose="020F0502020204030204"/>
                <a:ea typeface="+mn-ea"/>
              </a:rPr>
              <a:t> J Med</a:t>
            </a:r>
            <a:r>
              <a:rPr lang="en-GB" sz="800" dirty="0">
                <a:solidFill>
                  <a:prstClr val="black"/>
                </a:solidFill>
                <a:latin typeface="Calibri" panose="020F0502020204030204"/>
                <a:ea typeface="+mn-ea"/>
              </a:rPr>
              <a:t>. 2020;382(7):597</a:t>
            </a:r>
            <a:r>
              <a:rPr lang="it-IT" sz="800" dirty="0">
                <a:solidFill>
                  <a:prstClr val="black"/>
                </a:solidFill>
                <a:latin typeface="Calibri" panose="020F0502020204030204"/>
                <a:ea typeface="+mn-ea"/>
              </a:rPr>
              <a:t>–</a:t>
            </a:r>
            <a:r>
              <a:rPr lang="en-GB" sz="800" dirty="0">
                <a:solidFill>
                  <a:prstClr val="black"/>
                </a:solidFill>
                <a:latin typeface="Calibri" panose="020F0502020204030204"/>
                <a:ea typeface="+mn-ea"/>
              </a:rPr>
              <a:t>609; </a:t>
            </a:r>
            <a:r>
              <a:rPr lang="en-GB" sz="800" dirty="0" err="1">
                <a:solidFill>
                  <a:prstClr val="black"/>
                </a:solidFill>
                <a:latin typeface="Calibri" panose="020F0502020204030204"/>
                <a:ea typeface="+mn-ea"/>
              </a:rPr>
              <a:t>Krop</a:t>
            </a:r>
            <a:r>
              <a:rPr lang="en-GB" sz="800" dirty="0">
                <a:solidFill>
                  <a:prstClr val="black"/>
                </a:solidFill>
                <a:latin typeface="Calibri" panose="020F0502020204030204"/>
                <a:ea typeface="+mn-ea"/>
              </a:rPr>
              <a:t> IE, et al. </a:t>
            </a:r>
            <a:r>
              <a:rPr lang="en-GB" sz="800" i="1" dirty="0">
                <a:solidFill>
                  <a:prstClr val="black"/>
                </a:solidFill>
                <a:latin typeface="Calibri" panose="020F0502020204030204"/>
                <a:ea typeface="+mn-ea"/>
              </a:rPr>
              <a:t>Lancet Oncol. </a:t>
            </a:r>
            <a:r>
              <a:rPr lang="en-GB" sz="800" dirty="0">
                <a:solidFill>
                  <a:prstClr val="black"/>
                </a:solidFill>
                <a:latin typeface="Calibri" panose="020F0502020204030204"/>
                <a:ea typeface="+mn-ea"/>
              </a:rPr>
              <a:t>2014;15(7)689–699;  </a:t>
            </a:r>
            <a:r>
              <a:rPr lang="en-GB" sz="800" dirty="0" err="1">
                <a:solidFill>
                  <a:prstClr val="black"/>
                </a:solidFill>
                <a:latin typeface="Segoe UI" panose="020B0502040204020203" pitchFamily="34" charset="0"/>
                <a:ea typeface="+mn-ea"/>
              </a:rPr>
              <a:t>Rugo</a:t>
            </a:r>
            <a:r>
              <a:rPr lang="en-GB" sz="800" dirty="0">
                <a:solidFill>
                  <a:prstClr val="black"/>
                </a:solidFill>
                <a:latin typeface="Segoe UI" panose="020B0502040204020203" pitchFamily="34" charset="0"/>
                <a:ea typeface="+mn-ea"/>
              </a:rPr>
              <a:t> HS, et al. Presented at ASCO 2019. Abstract 1000</a:t>
            </a:r>
            <a:r>
              <a:rPr lang="it-IT" sz="800" dirty="0">
                <a:solidFill>
                  <a:prstClr val="black"/>
                </a:solidFill>
                <a:latin typeface="Calibri" panose="020F0502020204030204"/>
                <a:ea typeface="+mn-ea"/>
              </a:rPr>
              <a:t>; </a:t>
            </a:r>
            <a:r>
              <a:rPr lang="en-GB" sz="800" dirty="0">
                <a:solidFill>
                  <a:prstClr val="black"/>
                </a:solidFill>
                <a:latin typeface="Calibri" panose="020F0502020204030204"/>
                <a:ea typeface="+mn-ea"/>
              </a:rPr>
              <a:t> </a:t>
            </a:r>
            <a:r>
              <a:rPr lang="en-GB" sz="800" dirty="0" err="1">
                <a:solidFill>
                  <a:prstClr val="black"/>
                </a:solidFill>
                <a:latin typeface="Calibri" panose="020F0502020204030204"/>
                <a:ea typeface="+mn-ea"/>
              </a:rPr>
              <a:t>Saura</a:t>
            </a:r>
            <a:r>
              <a:rPr lang="en-GB" sz="800" dirty="0">
                <a:solidFill>
                  <a:prstClr val="black"/>
                </a:solidFill>
                <a:latin typeface="Calibri" panose="020F0502020204030204"/>
                <a:ea typeface="+mn-ea"/>
              </a:rPr>
              <a:t> C et al. Presented at ESMO Congress 2021. </a:t>
            </a:r>
          </a:p>
        </p:txBody>
      </p:sp>
      <p:graphicFrame>
        <p:nvGraphicFramePr>
          <p:cNvPr id="71" name="Chart 70">
            <a:extLst>
              <a:ext uri="{FF2B5EF4-FFF2-40B4-BE49-F238E27FC236}">
                <a16:creationId xmlns:a16="http://schemas.microsoft.com/office/drawing/2014/main" id="{A17DBEE9-FFED-B348-A517-DFCB819C752B}"/>
              </a:ext>
            </a:extLst>
          </p:cNvPr>
          <p:cNvGraphicFramePr/>
          <p:nvPr/>
        </p:nvGraphicFramePr>
        <p:xfrm>
          <a:off x="706969" y="5003866"/>
          <a:ext cx="9252000" cy="741449"/>
        </p:xfrm>
        <a:graphic>
          <a:graphicData uri="http://schemas.openxmlformats.org/drawingml/2006/chart">
            <c:chart xmlns:c="http://schemas.openxmlformats.org/drawingml/2006/chart" xmlns:r="http://schemas.openxmlformats.org/officeDocument/2006/relationships" r:id="rId8"/>
          </a:graphicData>
        </a:graphic>
      </p:graphicFrame>
      <p:sp>
        <p:nvSpPr>
          <p:cNvPr id="73" name="TextBox 72">
            <a:extLst>
              <a:ext uri="{FF2B5EF4-FFF2-40B4-BE49-F238E27FC236}">
                <a16:creationId xmlns:a16="http://schemas.microsoft.com/office/drawing/2014/main" id="{9F077112-6B51-B14F-8ECE-4C7EB07583EA}"/>
              </a:ext>
            </a:extLst>
          </p:cNvPr>
          <p:cNvSpPr txBox="1"/>
          <p:nvPr/>
        </p:nvSpPr>
        <p:spPr>
          <a:xfrm>
            <a:off x="867729" y="5177236"/>
            <a:ext cx="1243548" cy="230832"/>
          </a:xfrm>
          <a:prstGeom prst="rect">
            <a:avLst/>
          </a:prstGeom>
          <a:noFill/>
        </p:spPr>
        <p:txBody>
          <a:bodyPr wrap="square" rtlCol="0">
            <a:spAutoFit/>
          </a:bodyPr>
          <a:lstStyle/>
          <a:p>
            <a:pPr defTabSz="914377" eaLnBrk="1" fontAlgn="auto" hangingPunct="1">
              <a:spcBef>
                <a:spcPts val="0"/>
              </a:spcBef>
              <a:spcAft>
                <a:spcPts val="0"/>
              </a:spcAft>
              <a:defRPr/>
            </a:pPr>
            <a:r>
              <a:rPr lang="en-GB" sz="900" kern="0" dirty="0">
                <a:solidFill>
                  <a:srgbClr val="000000"/>
                </a:solidFill>
                <a:latin typeface="Arial"/>
                <a:ea typeface="+mn-ea"/>
                <a:cs typeface="Arial" panose="020B0604020202020204" pitchFamily="34" charset="0"/>
              </a:rPr>
              <a:t>T-DXd (n=184)</a:t>
            </a:r>
            <a:r>
              <a:rPr lang="en-GB" sz="900" kern="0" baseline="30000" dirty="0">
                <a:solidFill>
                  <a:srgbClr val="000000"/>
                </a:solidFill>
                <a:latin typeface="Arial"/>
                <a:ea typeface="+mn-ea"/>
                <a:cs typeface="Arial" panose="020B0604020202020204" pitchFamily="34" charset="0"/>
              </a:rPr>
              <a:t>7,8</a:t>
            </a:r>
            <a:endParaRPr lang="en-GB" sz="900" kern="0" dirty="0">
              <a:solidFill>
                <a:srgbClr val="000000"/>
              </a:solidFill>
              <a:latin typeface="Arial"/>
              <a:ea typeface="+mn-ea"/>
              <a:cs typeface="Arial" panose="020B0604020202020204" pitchFamily="34" charset="0"/>
            </a:endParaRPr>
          </a:p>
        </p:txBody>
      </p:sp>
      <p:sp>
        <p:nvSpPr>
          <p:cNvPr id="74" name="Title 3">
            <a:extLst>
              <a:ext uri="{FF2B5EF4-FFF2-40B4-BE49-F238E27FC236}">
                <a16:creationId xmlns:a16="http://schemas.microsoft.com/office/drawing/2014/main" id="{E72E5455-D592-984A-A042-742B6B3A9378}"/>
              </a:ext>
            </a:extLst>
          </p:cNvPr>
          <p:cNvSpPr txBox="1">
            <a:spLocks/>
          </p:cNvSpPr>
          <p:nvPr/>
        </p:nvSpPr>
        <p:spPr>
          <a:xfrm>
            <a:off x="412751" y="126612"/>
            <a:ext cx="11366500" cy="8016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4377" fontAlgn="auto">
              <a:spcAft>
                <a:spcPts val="0"/>
              </a:spcAft>
              <a:defRPr/>
            </a:pPr>
            <a:r>
              <a:rPr lang="en-US" sz="3600" b="1" dirty="0">
                <a:solidFill>
                  <a:prstClr val="black"/>
                </a:solidFill>
                <a:latin typeface="Calibri" panose="020F0502020204030204" pitchFamily="34" charset="0"/>
                <a:cs typeface="Calibri" panose="020F0502020204030204" pitchFamily="34" charset="0"/>
              </a:rPr>
              <a:t>New 3L Therapies for HER2+ MBC: Cross-Trial Comparisons</a:t>
            </a:r>
            <a:endParaRPr lang="en-GB" sz="3600" b="1" baseline="30000" dirty="0">
              <a:solidFill>
                <a:prstClr val="black"/>
              </a:solidFill>
              <a:latin typeface="Calibri" panose="020F0502020204030204" pitchFamily="34" charset="0"/>
              <a:cs typeface="Calibri" panose="020F0502020204030204" pitchFamily="34" charset="0"/>
            </a:endParaRPr>
          </a:p>
        </p:txBody>
      </p:sp>
      <p:cxnSp>
        <p:nvCxnSpPr>
          <p:cNvPr id="8" name="Straight Connector 7">
            <a:extLst>
              <a:ext uri="{FF2B5EF4-FFF2-40B4-BE49-F238E27FC236}">
                <a16:creationId xmlns:a16="http://schemas.microsoft.com/office/drawing/2014/main" id="{0F513635-5ECF-C14F-BE2E-42F8F45A68CE}"/>
              </a:ext>
            </a:extLst>
          </p:cNvPr>
          <p:cNvCxnSpPr/>
          <p:nvPr/>
        </p:nvCxnSpPr>
        <p:spPr>
          <a:xfrm>
            <a:off x="534067" y="5450692"/>
            <a:ext cx="840310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EA92B605-6752-8C4E-B9E9-3880BB5AA042}"/>
              </a:ext>
            </a:extLst>
          </p:cNvPr>
          <p:cNvSpPr txBox="1"/>
          <p:nvPr/>
        </p:nvSpPr>
        <p:spPr>
          <a:xfrm>
            <a:off x="871432" y="2558904"/>
            <a:ext cx="2250801" cy="323165"/>
          </a:xfrm>
          <a:prstGeom prst="rect">
            <a:avLst/>
          </a:prstGeom>
          <a:solidFill>
            <a:srgbClr val="002060"/>
          </a:solidFill>
        </p:spPr>
        <p:txBody>
          <a:bodyPr wrap="square" rtlCol="0">
            <a:spAutoFit/>
          </a:bodyPr>
          <a:lstStyle/>
          <a:p>
            <a:pPr defTabSz="914377" eaLnBrk="1" fontAlgn="auto" hangingPunct="1">
              <a:spcBef>
                <a:spcPts val="0"/>
              </a:spcBef>
              <a:spcAft>
                <a:spcPts val="0"/>
              </a:spcAft>
              <a:defRPr/>
            </a:pPr>
            <a:r>
              <a:rPr lang="en-GB" sz="900" kern="0" dirty="0">
                <a:solidFill>
                  <a:prstClr val="white"/>
                </a:solidFill>
                <a:latin typeface="Arial"/>
                <a:ea typeface="+mn-ea"/>
                <a:cs typeface="Arial" panose="020B0604020202020204" pitchFamily="34" charset="0"/>
              </a:rPr>
              <a:t>Neratinib + capecitabine (n=181)*</a:t>
            </a:r>
            <a:r>
              <a:rPr lang="en-GB" sz="900" kern="0" baseline="30000" dirty="0">
                <a:solidFill>
                  <a:prstClr val="white"/>
                </a:solidFill>
                <a:latin typeface="Arial"/>
                <a:ea typeface="+mn-ea"/>
                <a:cs typeface="Arial" panose="020B0604020202020204" pitchFamily="34" charset="0"/>
              </a:rPr>
              <a:t>3</a:t>
            </a:r>
          </a:p>
          <a:p>
            <a:pPr defTabSz="914377" eaLnBrk="1" fontAlgn="auto" hangingPunct="1">
              <a:spcBef>
                <a:spcPts val="0"/>
              </a:spcBef>
              <a:spcAft>
                <a:spcPts val="0"/>
              </a:spcAft>
              <a:defRPr/>
            </a:pPr>
            <a:endParaRPr lang="en-GB" sz="900" kern="0" baseline="30000" dirty="0">
              <a:solidFill>
                <a:prstClr val="white"/>
              </a:solidFill>
              <a:latin typeface="Arial"/>
              <a:ea typeface="+mn-ea"/>
              <a:cs typeface="Arial" panose="020B0604020202020204" pitchFamily="34" charset="0"/>
            </a:endParaRPr>
          </a:p>
        </p:txBody>
      </p:sp>
      <p:sp>
        <p:nvSpPr>
          <p:cNvPr id="12" name="TextBox 11">
            <a:extLst>
              <a:ext uri="{FF2B5EF4-FFF2-40B4-BE49-F238E27FC236}">
                <a16:creationId xmlns:a16="http://schemas.microsoft.com/office/drawing/2014/main" id="{65EBA92A-A674-D24A-B2FD-307375AD45DC}"/>
              </a:ext>
            </a:extLst>
          </p:cNvPr>
          <p:cNvSpPr txBox="1"/>
          <p:nvPr/>
        </p:nvSpPr>
        <p:spPr>
          <a:xfrm>
            <a:off x="3188768" y="2582713"/>
            <a:ext cx="628698" cy="276999"/>
          </a:xfrm>
          <a:prstGeom prst="rect">
            <a:avLst/>
          </a:prstGeom>
          <a:noFill/>
        </p:spPr>
        <p:txBody>
          <a:bodyPr wrap="none" rtlCol="0">
            <a:spAutoFit/>
          </a:bodyPr>
          <a:lstStyle/>
          <a:p>
            <a:pPr defTabSz="914377" eaLnBrk="1" fontAlgn="auto" hangingPunct="1">
              <a:spcBef>
                <a:spcPts val="0"/>
              </a:spcBef>
              <a:spcAft>
                <a:spcPts val="0"/>
              </a:spcAft>
              <a:defRPr/>
            </a:pPr>
            <a:r>
              <a:rPr lang="en-US" sz="1200" b="1" dirty="0">
                <a:solidFill>
                  <a:prstClr val="black"/>
                </a:solidFill>
                <a:latin typeface="Arial" panose="020B0604020202020204" pitchFamily="34" charset="0"/>
                <a:ea typeface="+mn-ea"/>
                <a:cs typeface="Arial" panose="020B0604020202020204" pitchFamily="34" charset="0"/>
              </a:rPr>
              <a:t>5.6mo</a:t>
            </a:r>
          </a:p>
        </p:txBody>
      </p:sp>
      <p:sp>
        <p:nvSpPr>
          <p:cNvPr id="6" name="Down Arrow 5">
            <a:extLst>
              <a:ext uri="{FF2B5EF4-FFF2-40B4-BE49-F238E27FC236}">
                <a16:creationId xmlns:a16="http://schemas.microsoft.com/office/drawing/2014/main" id="{7D679FD0-B465-C24F-8999-551A68F2930B}"/>
              </a:ext>
            </a:extLst>
          </p:cNvPr>
          <p:cNvSpPr/>
          <p:nvPr/>
        </p:nvSpPr>
        <p:spPr>
          <a:xfrm rot="2275859">
            <a:off x="7157856" y="4155312"/>
            <a:ext cx="484632" cy="97840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1" fontAlgn="auto" hangingPunct="1">
              <a:spcBef>
                <a:spcPts val="0"/>
              </a:spcBef>
              <a:spcAft>
                <a:spcPts val="0"/>
              </a:spcAft>
              <a:defRPr/>
            </a:pPr>
            <a:endParaRPr lang="en-US" dirty="0">
              <a:solidFill>
                <a:prstClr val="white"/>
              </a:solidFill>
              <a:latin typeface="Calibri" panose="020F0502020204030204"/>
            </a:endParaRPr>
          </a:p>
        </p:txBody>
      </p:sp>
    </p:spTree>
    <p:extLst>
      <p:ext uri="{BB962C8B-B14F-4D97-AF65-F5344CB8AC3E}">
        <p14:creationId xmlns:p14="http://schemas.microsoft.com/office/powerpoint/2010/main" val="5045854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58BF9-27FD-4055-B2A6-B6C4F893568B}"/>
              </a:ext>
            </a:extLst>
          </p:cNvPr>
          <p:cNvSpPr>
            <a:spLocks noGrp="1"/>
          </p:cNvSpPr>
          <p:nvPr>
            <p:ph type="title"/>
          </p:nvPr>
        </p:nvSpPr>
        <p:spPr>
          <a:xfrm>
            <a:off x="609600" y="274641"/>
            <a:ext cx="10972800" cy="883199"/>
          </a:xfrm>
        </p:spPr>
        <p:txBody>
          <a:bodyPr>
            <a:normAutofit/>
          </a:bodyPr>
          <a:lstStyle/>
          <a:p>
            <a:pPr algn="ctr"/>
            <a:r>
              <a:rPr lang="en-US" sz="2400" dirty="0"/>
              <a:t>HER2CLIMB Analysis of Patients with Brain Metastases </a:t>
            </a:r>
          </a:p>
        </p:txBody>
      </p:sp>
      <p:sp>
        <p:nvSpPr>
          <p:cNvPr id="3" name="Content Placeholder 2">
            <a:extLst>
              <a:ext uri="{FF2B5EF4-FFF2-40B4-BE49-F238E27FC236}">
                <a16:creationId xmlns:a16="http://schemas.microsoft.com/office/drawing/2014/main" id="{F205E90E-8121-466B-A6E3-84BD2493B0B2}"/>
              </a:ext>
            </a:extLst>
          </p:cNvPr>
          <p:cNvSpPr>
            <a:spLocks noGrp="1"/>
          </p:cNvSpPr>
          <p:nvPr>
            <p:ph sz="quarter" idx="19"/>
          </p:nvPr>
        </p:nvSpPr>
        <p:spPr>
          <a:xfrm>
            <a:off x="731520" y="1524000"/>
            <a:ext cx="3565317" cy="4661272"/>
          </a:xfrm>
        </p:spPr>
        <p:txBody>
          <a:bodyPr/>
          <a:lstStyle/>
          <a:p>
            <a:r>
              <a:rPr lang="en-US"/>
              <a:t>Brain MRI at baseline for all patients</a:t>
            </a:r>
          </a:p>
          <a:p>
            <a:r>
              <a:rPr lang="en-US"/>
              <a:t>Brain MRI for brain metastases patients every 6 weeks in first 24 weeks, every 9 weeks thereafter</a:t>
            </a:r>
          </a:p>
          <a:p>
            <a:r>
              <a:rPr lang="en-US"/>
              <a:t>Eligible brain metastases patients:</a:t>
            </a:r>
          </a:p>
          <a:p>
            <a:pPr lvl="1"/>
            <a:r>
              <a:rPr lang="en-US">
                <a:solidFill>
                  <a:schemeClr val="tx1"/>
                </a:solidFill>
              </a:rPr>
              <a:t>Not requiring immediate </a:t>
            </a:r>
            <a:br>
              <a:rPr lang="en-US">
                <a:solidFill>
                  <a:schemeClr val="tx1"/>
                </a:solidFill>
              </a:rPr>
            </a:br>
            <a:r>
              <a:rPr lang="en-US">
                <a:solidFill>
                  <a:schemeClr val="tx1"/>
                </a:solidFill>
              </a:rPr>
              <a:t>local therapy </a:t>
            </a:r>
          </a:p>
          <a:p>
            <a:pPr lvl="1"/>
            <a:r>
              <a:rPr lang="en-US">
                <a:solidFill>
                  <a:schemeClr val="tx1"/>
                </a:solidFill>
              </a:rPr>
              <a:t>Requiring local therapy during screening could be eligible after washout*</a:t>
            </a:r>
          </a:p>
        </p:txBody>
      </p:sp>
      <p:sp>
        <p:nvSpPr>
          <p:cNvPr id="20" name="Rectangle: Rounded Corners 19">
            <a:extLst>
              <a:ext uri="{FF2B5EF4-FFF2-40B4-BE49-F238E27FC236}">
                <a16:creationId xmlns:a16="http://schemas.microsoft.com/office/drawing/2014/main" id="{8239AD36-653B-4CA4-924B-CEDA58087BBB}"/>
              </a:ext>
            </a:extLst>
          </p:cNvPr>
          <p:cNvSpPr/>
          <p:nvPr/>
        </p:nvSpPr>
        <p:spPr>
          <a:xfrm>
            <a:off x="6468229" y="1308867"/>
            <a:ext cx="4396511" cy="792432"/>
          </a:xfrm>
          <a:prstGeom prst="roundRect">
            <a:avLst/>
          </a:prstGeom>
          <a:solidFill>
            <a:srgbClr val="0076A9"/>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32">
              <a:defRPr/>
            </a:pPr>
            <a:r>
              <a:rPr lang="en-US" sz="2000" b="1" dirty="0">
                <a:solidFill>
                  <a:prstClr val="white"/>
                </a:solidFill>
                <a:latin typeface="Arial"/>
              </a:rPr>
              <a:t>All Patients with Brain Metastases</a:t>
            </a:r>
          </a:p>
          <a:p>
            <a:pPr algn="ctr" defTabSz="914332">
              <a:defRPr/>
            </a:pPr>
            <a:r>
              <a:rPr lang="en-US" sz="2000" b="1" dirty="0">
                <a:solidFill>
                  <a:prstClr val="white"/>
                </a:solidFill>
                <a:latin typeface="Arial"/>
              </a:rPr>
              <a:t>N=291</a:t>
            </a:r>
            <a:endParaRPr lang="en-US" sz="2000" dirty="0">
              <a:solidFill>
                <a:prstClr val="white"/>
              </a:solidFill>
              <a:latin typeface="Arial"/>
            </a:endParaRPr>
          </a:p>
        </p:txBody>
      </p:sp>
      <p:cxnSp>
        <p:nvCxnSpPr>
          <p:cNvPr id="22" name="Connector: Elbow 21">
            <a:extLst>
              <a:ext uri="{FF2B5EF4-FFF2-40B4-BE49-F238E27FC236}">
                <a16:creationId xmlns:a16="http://schemas.microsoft.com/office/drawing/2014/main" id="{806ECD94-9F82-4FE2-AB22-B05DF5FD1083}"/>
              </a:ext>
            </a:extLst>
          </p:cNvPr>
          <p:cNvCxnSpPr>
            <a:cxnSpLocks/>
            <a:stCxn id="20" idx="2"/>
            <a:endCxn id="19" idx="0"/>
          </p:cNvCxnSpPr>
          <p:nvPr/>
        </p:nvCxnSpPr>
        <p:spPr>
          <a:xfrm rot="5400000">
            <a:off x="7569369" y="1535823"/>
            <a:ext cx="531639" cy="1662592"/>
          </a:xfrm>
          <a:prstGeom prst="bentConnector3">
            <a:avLst/>
          </a:prstGeom>
          <a:ln w="3810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Connector: Elbow 23">
            <a:extLst>
              <a:ext uri="{FF2B5EF4-FFF2-40B4-BE49-F238E27FC236}">
                <a16:creationId xmlns:a16="http://schemas.microsoft.com/office/drawing/2014/main" id="{F7668349-BE3A-4ECE-86EE-172C50D23D49}"/>
              </a:ext>
            </a:extLst>
          </p:cNvPr>
          <p:cNvCxnSpPr>
            <a:cxnSpLocks/>
            <a:stCxn id="20" idx="2"/>
            <a:endCxn id="18" idx="0"/>
          </p:cNvCxnSpPr>
          <p:nvPr/>
        </p:nvCxnSpPr>
        <p:spPr>
          <a:xfrm rot="16200000" flipH="1">
            <a:off x="9356263" y="1411521"/>
            <a:ext cx="530855" cy="1910411"/>
          </a:xfrm>
          <a:prstGeom prst="bentConnector3">
            <a:avLst>
              <a:gd name="adj1" fmla="val 50000"/>
            </a:avLst>
          </a:prstGeom>
          <a:ln w="3810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365D59FE-CC3D-4273-9C91-F1432B268155}"/>
              </a:ext>
            </a:extLst>
          </p:cNvPr>
          <p:cNvSpPr/>
          <p:nvPr/>
        </p:nvSpPr>
        <p:spPr>
          <a:xfrm>
            <a:off x="9317949" y="4681391"/>
            <a:ext cx="2546339" cy="913392"/>
          </a:xfrm>
          <a:prstGeom prst="rect">
            <a:avLst/>
          </a:prstGeom>
        </p:spPr>
        <p:txBody>
          <a:bodyPr wrap="square">
            <a:spAutoFit/>
          </a:bodyPr>
          <a:lstStyle/>
          <a:p>
            <a:pPr lvl="1" defTabSz="914332">
              <a:defRPr/>
            </a:pPr>
            <a:r>
              <a:rPr lang="en-US" sz="1067">
                <a:solidFill>
                  <a:srgbClr val="E7E6E6">
                    <a:lumMod val="25000"/>
                  </a:srgbClr>
                </a:solidFill>
                <a:cs typeface="Calibri" panose="020F0502020204030204" pitchFamily="34" charset="0"/>
              </a:rPr>
              <a:t>†Includes patients requiring immediate local therapy before enrollment. These patients were not considered evaluable for intracranial response. </a:t>
            </a:r>
          </a:p>
        </p:txBody>
      </p:sp>
      <p:sp>
        <p:nvSpPr>
          <p:cNvPr id="11" name="Rectangle: Rounded Corners 10">
            <a:extLst>
              <a:ext uri="{FF2B5EF4-FFF2-40B4-BE49-F238E27FC236}">
                <a16:creationId xmlns:a16="http://schemas.microsoft.com/office/drawing/2014/main" id="{BAA27DCC-9BA3-4EC9-9072-619705EE0E84}"/>
              </a:ext>
            </a:extLst>
          </p:cNvPr>
          <p:cNvSpPr/>
          <p:nvPr/>
        </p:nvSpPr>
        <p:spPr>
          <a:xfrm>
            <a:off x="5619112" y="5413212"/>
            <a:ext cx="3106197" cy="865913"/>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332">
              <a:defRPr/>
            </a:pPr>
            <a:endParaRPr lang="en-US" sz="1600">
              <a:solidFill>
                <a:prstClr val="white"/>
              </a:solidFill>
              <a:latin typeface="Trebuchet MS"/>
            </a:endParaRPr>
          </a:p>
        </p:txBody>
      </p:sp>
      <p:sp>
        <p:nvSpPr>
          <p:cNvPr id="12" name="Rectangle: Rounded Corners 11">
            <a:extLst>
              <a:ext uri="{FF2B5EF4-FFF2-40B4-BE49-F238E27FC236}">
                <a16:creationId xmlns:a16="http://schemas.microsoft.com/office/drawing/2014/main" id="{EF9F728B-BE6B-4AF9-ADF2-FF203180B44A}"/>
              </a:ext>
            </a:extLst>
          </p:cNvPr>
          <p:cNvSpPr/>
          <p:nvPr/>
        </p:nvSpPr>
        <p:spPr>
          <a:xfrm>
            <a:off x="5494552" y="3767777"/>
            <a:ext cx="3106197" cy="1487512"/>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332">
              <a:defRPr/>
            </a:pPr>
            <a:endParaRPr lang="en-US" sz="1600">
              <a:solidFill>
                <a:prstClr val="white"/>
              </a:solidFill>
              <a:latin typeface="Trebuchet MS"/>
            </a:endParaRPr>
          </a:p>
        </p:txBody>
      </p:sp>
      <p:sp>
        <p:nvSpPr>
          <p:cNvPr id="13" name="Rectangle: Rounded Corners 12">
            <a:extLst>
              <a:ext uri="{FF2B5EF4-FFF2-40B4-BE49-F238E27FC236}">
                <a16:creationId xmlns:a16="http://schemas.microsoft.com/office/drawing/2014/main" id="{424AB822-B1F9-4321-9784-4818B78D64A4}"/>
              </a:ext>
            </a:extLst>
          </p:cNvPr>
          <p:cNvSpPr/>
          <p:nvPr/>
        </p:nvSpPr>
        <p:spPr>
          <a:xfrm>
            <a:off x="4547867" y="4141497"/>
            <a:ext cx="2593332" cy="1760776"/>
          </a:xfrm>
          <a:prstGeom prst="roundRect">
            <a:avLst/>
          </a:prstGeom>
          <a:solidFill>
            <a:srgbClr val="0076A9"/>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332">
              <a:defRPr/>
            </a:pPr>
            <a:r>
              <a:rPr lang="en-US" sz="1600" b="1">
                <a:solidFill>
                  <a:prstClr val="white"/>
                </a:solidFill>
                <a:latin typeface="Arial"/>
              </a:rPr>
              <a:t>Treated Progressing</a:t>
            </a:r>
          </a:p>
          <a:p>
            <a:pPr algn="ctr" defTabSz="914332">
              <a:defRPr/>
            </a:pPr>
            <a:r>
              <a:rPr lang="en-US" sz="1600" b="1">
                <a:solidFill>
                  <a:prstClr val="white"/>
                </a:solidFill>
                <a:latin typeface="Arial"/>
              </a:rPr>
              <a:t>N=108</a:t>
            </a:r>
          </a:p>
          <a:p>
            <a:pPr algn="ctr" defTabSz="914332">
              <a:defRPr/>
            </a:pPr>
            <a:endParaRPr lang="en-US" sz="1600" b="1">
              <a:solidFill>
                <a:prstClr val="white"/>
              </a:solidFill>
              <a:latin typeface="Arial"/>
            </a:endParaRPr>
          </a:p>
          <a:p>
            <a:pPr algn="ctr" defTabSz="914332">
              <a:defRPr/>
            </a:pPr>
            <a:r>
              <a:rPr lang="en-US" sz="1333">
                <a:solidFill>
                  <a:prstClr val="white"/>
                </a:solidFill>
                <a:latin typeface="Arial"/>
              </a:rPr>
              <a:t>Previously treated but progression of existing lesions, new lesions or untreated lesions at baseline</a:t>
            </a:r>
            <a:endParaRPr lang="en-US" sz="1467">
              <a:solidFill>
                <a:prstClr val="white"/>
              </a:solidFill>
              <a:latin typeface="Arial"/>
            </a:endParaRPr>
          </a:p>
        </p:txBody>
      </p:sp>
      <p:sp>
        <p:nvSpPr>
          <p:cNvPr id="15" name="Rectangle: Rounded Corners 14">
            <a:extLst>
              <a:ext uri="{FF2B5EF4-FFF2-40B4-BE49-F238E27FC236}">
                <a16:creationId xmlns:a16="http://schemas.microsoft.com/office/drawing/2014/main" id="{28A4C704-0C5E-438A-A900-17E4A70CFA8A}"/>
              </a:ext>
            </a:extLst>
          </p:cNvPr>
          <p:cNvSpPr/>
          <p:nvPr/>
        </p:nvSpPr>
        <p:spPr>
          <a:xfrm>
            <a:off x="7303572" y="4141499"/>
            <a:ext cx="1852000" cy="933552"/>
          </a:xfrm>
          <a:prstGeom prst="roundRect">
            <a:avLst/>
          </a:prstGeom>
          <a:solidFill>
            <a:srgbClr val="0076A9"/>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332">
              <a:defRPr/>
            </a:pPr>
            <a:r>
              <a:rPr lang="en-US" sz="1600" b="1">
                <a:solidFill>
                  <a:prstClr val="white"/>
                </a:solidFill>
                <a:latin typeface="Arial"/>
              </a:rPr>
              <a:t>Untreated </a:t>
            </a:r>
          </a:p>
          <a:p>
            <a:pPr algn="ctr" defTabSz="914332">
              <a:defRPr/>
            </a:pPr>
            <a:r>
              <a:rPr lang="en-US" sz="1600" b="1">
                <a:solidFill>
                  <a:prstClr val="white"/>
                </a:solidFill>
                <a:latin typeface="Arial"/>
              </a:rPr>
              <a:t>N=66</a:t>
            </a:r>
          </a:p>
        </p:txBody>
      </p:sp>
      <p:cxnSp>
        <p:nvCxnSpPr>
          <p:cNvPr id="23" name="Connector: Elbow 22">
            <a:extLst>
              <a:ext uri="{FF2B5EF4-FFF2-40B4-BE49-F238E27FC236}">
                <a16:creationId xmlns:a16="http://schemas.microsoft.com/office/drawing/2014/main" id="{1B53C149-9F65-4E9C-BAD8-7F5E3B03F469}"/>
              </a:ext>
            </a:extLst>
          </p:cNvPr>
          <p:cNvCxnSpPr>
            <a:cxnSpLocks/>
            <a:stCxn id="19" idx="2"/>
            <a:endCxn id="13" idx="0"/>
          </p:cNvCxnSpPr>
          <p:nvPr/>
        </p:nvCxnSpPr>
        <p:spPr>
          <a:xfrm rot="5400000">
            <a:off x="6158394" y="3296003"/>
            <a:ext cx="531639" cy="1159359"/>
          </a:xfrm>
          <a:prstGeom prst="bentConnector3">
            <a:avLst>
              <a:gd name="adj1" fmla="val 50000"/>
            </a:avLst>
          </a:prstGeom>
          <a:ln w="3810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Connector: Elbow 25">
            <a:extLst>
              <a:ext uri="{FF2B5EF4-FFF2-40B4-BE49-F238E27FC236}">
                <a16:creationId xmlns:a16="http://schemas.microsoft.com/office/drawing/2014/main" id="{CE678FD3-9BED-41AC-A203-3004B3F86C5E}"/>
              </a:ext>
            </a:extLst>
          </p:cNvPr>
          <p:cNvCxnSpPr>
            <a:cxnSpLocks/>
            <a:stCxn id="19" idx="2"/>
            <a:endCxn id="15" idx="0"/>
          </p:cNvCxnSpPr>
          <p:nvPr/>
        </p:nvCxnSpPr>
        <p:spPr>
          <a:xfrm rot="16200000" flipH="1">
            <a:off x="7350915" y="3262837"/>
            <a:ext cx="531639" cy="1225683"/>
          </a:xfrm>
          <a:prstGeom prst="bentConnector3">
            <a:avLst>
              <a:gd name="adj1" fmla="val 50000"/>
            </a:avLst>
          </a:prstGeom>
          <a:ln w="3810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3B225D3E-0FAF-4ECD-ADBB-402D327A9D86}"/>
              </a:ext>
            </a:extLst>
          </p:cNvPr>
          <p:cNvSpPr/>
          <p:nvPr/>
        </p:nvSpPr>
        <p:spPr>
          <a:xfrm>
            <a:off x="9232541" y="2632155"/>
            <a:ext cx="2688711" cy="1980044"/>
          </a:xfrm>
          <a:prstGeom prst="roundRect">
            <a:avLst/>
          </a:prstGeom>
          <a:solidFill>
            <a:srgbClr val="0076A9"/>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332">
              <a:defRPr/>
            </a:pPr>
            <a:r>
              <a:rPr lang="en-US" sz="1600" b="1">
                <a:solidFill>
                  <a:prstClr val="white"/>
                </a:solidFill>
                <a:latin typeface="Arial"/>
              </a:rPr>
              <a:t>Treated Stable </a:t>
            </a:r>
            <a:br>
              <a:rPr lang="en-US" sz="1600" b="1">
                <a:solidFill>
                  <a:prstClr val="white"/>
                </a:solidFill>
                <a:latin typeface="Arial"/>
              </a:rPr>
            </a:br>
            <a:r>
              <a:rPr lang="en-US" sz="1600" b="1">
                <a:solidFill>
                  <a:prstClr val="white"/>
                </a:solidFill>
                <a:latin typeface="Arial"/>
              </a:rPr>
              <a:t>Brain Metastases</a:t>
            </a:r>
            <a:r>
              <a:rPr lang="en-US" sz="1600" b="1" baseline="30000">
                <a:solidFill>
                  <a:prstClr val="white"/>
                </a:solidFill>
                <a:latin typeface="Arial"/>
              </a:rPr>
              <a:t>†</a:t>
            </a:r>
          </a:p>
          <a:p>
            <a:pPr algn="ctr" defTabSz="914332">
              <a:defRPr/>
            </a:pPr>
            <a:r>
              <a:rPr lang="en-US" sz="1600" b="1">
                <a:solidFill>
                  <a:prstClr val="white"/>
                </a:solidFill>
                <a:latin typeface="Arial"/>
              </a:rPr>
              <a:t>N=117</a:t>
            </a:r>
          </a:p>
          <a:p>
            <a:pPr algn="ctr" defTabSz="914332">
              <a:defRPr/>
            </a:pPr>
            <a:endParaRPr lang="en-US" sz="1600" b="1">
              <a:solidFill>
                <a:prstClr val="white"/>
              </a:solidFill>
              <a:latin typeface="Arial"/>
            </a:endParaRPr>
          </a:p>
          <a:p>
            <a:pPr algn="ctr" defTabSz="914332">
              <a:defRPr/>
            </a:pPr>
            <a:r>
              <a:rPr lang="en-US" sz="1467">
                <a:solidFill>
                  <a:prstClr val="white"/>
                </a:solidFill>
                <a:latin typeface="Arial"/>
              </a:rPr>
              <a:t>Previously treated and no evidence of progression at baseline </a:t>
            </a:r>
          </a:p>
        </p:txBody>
      </p:sp>
      <p:sp>
        <p:nvSpPr>
          <p:cNvPr id="19" name="Rectangle: Rounded Corners 18">
            <a:extLst>
              <a:ext uri="{FF2B5EF4-FFF2-40B4-BE49-F238E27FC236}">
                <a16:creationId xmlns:a16="http://schemas.microsoft.com/office/drawing/2014/main" id="{DAA05ADA-A542-4352-944A-537976F28B00}"/>
              </a:ext>
            </a:extLst>
          </p:cNvPr>
          <p:cNvSpPr/>
          <p:nvPr/>
        </p:nvSpPr>
        <p:spPr>
          <a:xfrm>
            <a:off x="5641196" y="2632937"/>
            <a:ext cx="2725393" cy="976923"/>
          </a:xfrm>
          <a:prstGeom prst="roundRect">
            <a:avLst/>
          </a:prstGeom>
          <a:solidFill>
            <a:srgbClr val="0076A9"/>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defRPr/>
            </a:pPr>
            <a:r>
              <a:rPr lang="en-US" sz="1600" b="1">
                <a:solidFill>
                  <a:prstClr val="white"/>
                </a:solidFill>
                <a:latin typeface="Arial"/>
              </a:rPr>
              <a:t>Active </a:t>
            </a:r>
            <a:br>
              <a:rPr lang="en-US" sz="1600" b="1">
                <a:solidFill>
                  <a:prstClr val="white"/>
                </a:solidFill>
                <a:latin typeface="Arial"/>
              </a:rPr>
            </a:br>
            <a:r>
              <a:rPr lang="en-US" sz="1600" b="1">
                <a:solidFill>
                  <a:prstClr val="white"/>
                </a:solidFill>
                <a:latin typeface="Arial"/>
              </a:rPr>
              <a:t>Brain Metastases</a:t>
            </a:r>
          </a:p>
          <a:p>
            <a:pPr algn="ctr" defTabSz="914332">
              <a:defRPr/>
            </a:pPr>
            <a:r>
              <a:rPr lang="en-US" sz="1600" b="1">
                <a:solidFill>
                  <a:prstClr val="white"/>
                </a:solidFill>
                <a:latin typeface="Arial"/>
              </a:rPr>
              <a:t>N=174</a:t>
            </a:r>
            <a:endParaRPr lang="en-US" b="1">
              <a:solidFill>
                <a:prstClr val="white"/>
              </a:solidFill>
              <a:latin typeface="Arial"/>
            </a:endParaRPr>
          </a:p>
        </p:txBody>
      </p:sp>
      <p:sp>
        <p:nvSpPr>
          <p:cNvPr id="17" name="Rectangle 16">
            <a:extLst>
              <a:ext uri="{FF2B5EF4-FFF2-40B4-BE49-F238E27FC236}">
                <a16:creationId xmlns:a16="http://schemas.microsoft.com/office/drawing/2014/main" id="{BA45264C-C4A9-4A7C-B0D2-C58ED157C36C}"/>
              </a:ext>
            </a:extLst>
          </p:cNvPr>
          <p:cNvSpPr/>
          <p:nvPr/>
        </p:nvSpPr>
        <p:spPr>
          <a:xfrm>
            <a:off x="5485216" y="6053303"/>
            <a:ext cx="10183357" cy="256545"/>
          </a:xfrm>
          <a:prstGeom prst="rect">
            <a:avLst/>
          </a:prstGeom>
        </p:spPr>
        <p:txBody>
          <a:bodyPr wrap="square">
            <a:spAutoFit/>
          </a:bodyPr>
          <a:lstStyle/>
          <a:p>
            <a:pPr lvl="1" defTabSz="914332">
              <a:defRPr/>
            </a:pPr>
            <a:r>
              <a:rPr lang="en-US" sz="1067" dirty="0">
                <a:solidFill>
                  <a:srgbClr val="E7E6E6">
                    <a:lumMod val="25000"/>
                  </a:srgbClr>
                </a:solidFill>
                <a:cs typeface="Calibri" panose="020F0502020204030204" pitchFamily="34" charset="0"/>
              </a:rPr>
              <a:t>*These patients were included in the Treated Stable group for analysis.</a:t>
            </a:r>
          </a:p>
        </p:txBody>
      </p:sp>
      <p:sp>
        <p:nvSpPr>
          <p:cNvPr id="21" name="Rectangle 5">
            <a:extLst>
              <a:ext uri="{FF2B5EF4-FFF2-40B4-BE49-F238E27FC236}">
                <a16:creationId xmlns:a16="http://schemas.microsoft.com/office/drawing/2014/main" id="{8295491D-1FBB-A5E8-69FB-70CA8396535B}"/>
              </a:ext>
            </a:extLst>
          </p:cNvPr>
          <p:cNvSpPr>
            <a:spLocks noChangeArrowheads="1"/>
          </p:cNvSpPr>
          <p:nvPr/>
        </p:nvSpPr>
        <p:spPr bwMode="auto">
          <a:xfrm>
            <a:off x="10439599" y="6555637"/>
            <a:ext cx="1752403"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defTabSz="914332">
              <a:spcBef>
                <a:spcPct val="0"/>
              </a:spcBef>
              <a:buNone/>
              <a:defRPr/>
            </a:pPr>
            <a:r>
              <a:rPr lang="en-US" altLang="en-US" sz="1000" dirty="0">
                <a:solidFill>
                  <a:srgbClr val="000000"/>
                </a:solidFill>
                <a:latin typeface="Arial" panose="020B0604020202020204" pitchFamily="34" charset="0"/>
                <a:cs typeface="Arial" panose="020B0604020202020204" pitchFamily="34" charset="0"/>
              </a:rPr>
              <a:t>Murthy R, et al. NEJM 2020</a:t>
            </a:r>
          </a:p>
        </p:txBody>
      </p:sp>
      <p:sp>
        <p:nvSpPr>
          <p:cNvPr id="4" name="TextBox 3">
            <a:extLst>
              <a:ext uri="{FF2B5EF4-FFF2-40B4-BE49-F238E27FC236}">
                <a16:creationId xmlns:a16="http://schemas.microsoft.com/office/drawing/2014/main" id="{ED159026-2C25-5327-BE15-0C8080D0423E}"/>
              </a:ext>
            </a:extLst>
          </p:cNvPr>
          <p:cNvSpPr txBox="1"/>
          <p:nvPr/>
        </p:nvSpPr>
        <p:spPr>
          <a:xfrm>
            <a:off x="0" y="6309848"/>
            <a:ext cx="970961" cy="548152"/>
          </a:xfrm>
          <a:prstGeom prst="rect">
            <a:avLst/>
          </a:prstGeom>
          <a:solidFill>
            <a:schemeClr val="bg1"/>
          </a:solidFill>
        </p:spPr>
        <p:txBody>
          <a:bodyPr wrap="square" rtlCol="0">
            <a:spAutoFit/>
          </a:bodyPr>
          <a:lstStyle/>
          <a:p>
            <a:pPr marL="0" marR="0" indent="0" algn="l" defTabSz="457200" rtl="0" eaLnBrk="1" fontAlgn="auto" latinLnBrk="0" hangingPunct="1">
              <a:lnSpc>
                <a:spcPct val="100000"/>
              </a:lnSpc>
              <a:spcBef>
                <a:spcPts val="0"/>
              </a:spcBef>
              <a:spcAft>
                <a:spcPts val="0"/>
              </a:spcAft>
              <a:buClrTx/>
              <a:buSzTx/>
              <a:buFontTx/>
              <a:buNone/>
              <a:tabLst/>
            </a:pPr>
            <a:endParaRPr lang="en-US" i="0" u="none" strike="noStrike" kern="1200" baseline="0" dirty="0">
              <a:latin typeface="Arial Narrow"/>
              <a:ea typeface="+mn-ea"/>
              <a:cs typeface="Arial Narrow"/>
            </a:endParaRPr>
          </a:p>
        </p:txBody>
      </p:sp>
    </p:spTree>
    <p:extLst>
      <p:ext uri="{BB962C8B-B14F-4D97-AF65-F5344CB8AC3E}">
        <p14:creationId xmlns:p14="http://schemas.microsoft.com/office/powerpoint/2010/main" val="34676354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6AC8A86D-2622-4114-A2C1-BB71413DB3F5}"/>
              </a:ext>
            </a:extLst>
          </p:cNvPr>
          <p:cNvSpPr txBox="1"/>
          <p:nvPr/>
        </p:nvSpPr>
        <p:spPr>
          <a:xfrm>
            <a:off x="-30758" y="316690"/>
            <a:ext cx="12222759" cy="646331"/>
          </a:xfrm>
          <a:prstGeom prst="rect">
            <a:avLst/>
          </a:prstGeom>
          <a:noFill/>
        </p:spPr>
        <p:txBody>
          <a:bodyPr wrap="square">
            <a:spAutoFit/>
          </a:bodyPr>
          <a:lstStyle/>
          <a:p>
            <a:pPr algn="ctr"/>
            <a:r>
              <a:rPr lang="it-IT" sz="3600" b="1" dirty="0">
                <a:solidFill>
                  <a:srgbClr val="002557"/>
                </a:solidFill>
                <a:latin typeface="+mj-lt"/>
              </a:rPr>
              <a:t>HER2CLIMB trial: </a:t>
            </a:r>
            <a:r>
              <a:rPr lang="it-IT" sz="3600" b="1" dirty="0" err="1">
                <a:solidFill>
                  <a:srgbClr val="002557"/>
                </a:solidFill>
                <a:latin typeface="+mj-lt"/>
              </a:rPr>
              <a:t>tucatinib</a:t>
            </a:r>
            <a:r>
              <a:rPr lang="it-IT" sz="3600" b="1" dirty="0">
                <a:solidFill>
                  <a:srgbClr val="002557"/>
                </a:solidFill>
                <a:latin typeface="+mj-lt"/>
              </a:rPr>
              <a:t>, trastuzumab, </a:t>
            </a:r>
            <a:r>
              <a:rPr lang="it-IT" sz="3600" b="1" dirty="0" err="1">
                <a:solidFill>
                  <a:srgbClr val="002557"/>
                </a:solidFill>
                <a:latin typeface="+mj-lt"/>
              </a:rPr>
              <a:t>capecitabine</a:t>
            </a:r>
            <a:endParaRPr lang="it-IT" sz="3600" b="1" dirty="0">
              <a:solidFill>
                <a:srgbClr val="002557"/>
              </a:solidFill>
              <a:latin typeface="+mj-lt"/>
            </a:endParaRPr>
          </a:p>
        </p:txBody>
      </p:sp>
      <p:pic>
        <p:nvPicPr>
          <p:cNvPr id="9" name="Immagine 8">
            <a:extLst>
              <a:ext uri="{FF2B5EF4-FFF2-40B4-BE49-F238E27FC236}">
                <a16:creationId xmlns:a16="http://schemas.microsoft.com/office/drawing/2014/main" id="{0BB1A1E8-85A3-4CE0-B3AC-8564243915EA}"/>
              </a:ext>
            </a:extLst>
          </p:cNvPr>
          <p:cNvPicPr>
            <a:picLocks noChangeAspect="1"/>
          </p:cNvPicPr>
          <p:nvPr/>
        </p:nvPicPr>
        <p:blipFill rotWithShape="1">
          <a:blip r:embed="rId2">
            <a:extLst>
              <a:ext uri="{28A0092B-C50C-407E-A947-70E740481C1C}">
                <a14:useLocalDpi xmlns:a14="http://schemas.microsoft.com/office/drawing/2010/main" val="0"/>
              </a:ext>
            </a:extLst>
          </a:blip>
          <a:srcRect l="29663" t="25732" r="5197" b="32048"/>
          <a:stretch/>
        </p:blipFill>
        <p:spPr>
          <a:xfrm>
            <a:off x="763733" y="1742225"/>
            <a:ext cx="10664537" cy="3888015"/>
          </a:xfrm>
          <a:prstGeom prst="rect">
            <a:avLst/>
          </a:prstGeom>
        </p:spPr>
      </p:pic>
      <p:sp>
        <p:nvSpPr>
          <p:cNvPr id="11" name="CasellaDiTesto 10">
            <a:extLst>
              <a:ext uri="{FF2B5EF4-FFF2-40B4-BE49-F238E27FC236}">
                <a16:creationId xmlns:a16="http://schemas.microsoft.com/office/drawing/2014/main" id="{B1C48537-5496-4F93-B93D-BBD18470F2D2}"/>
              </a:ext>
            </a:extLst>
          </p:cNvPr>
          <p:cNvSpPr txBox="1"/>
          <p:nvPr/>
        </p:nvSpPr>
        <p:spPr>
          <a:xfrm>
            <a:off x="8783274" y="5921368"/>
            <a:ext cx="3408727" cy="215444"/>
          </a:xfrm>
          <a:prstGeom prst="rect">
            <a:avLst/>
          </a:prstGeom>
          <a:noFill/>
        </p:spPr>
        <p:txBody>
          <a:bodyPr wrap="square">
            <a:spAutoFit/>
          </a:bodyPr>
          <a:lstStyle/>
          <a:p>
            <a:r>
              <a:rPr lang="it-IT" sz="800" dirty="0"/>
              <a:t>Curigliano G, et al. Ann </a:t>
            </a:r>
            <a:r>
              <a:rPr lang="it-IT" sz="800" dirty="0" err="1"/>
              <a:t>Oncol</a:t>
            </a:r>
            <a:r>
              <a:rPr lang="it-IT" sz="800" dirty="0"/>
              <a:t>. 2022 Mar;33(3):321-329</a:t>
            </a:r>
          </a:p>
        </p:txBody>
      </p:sp>
      <p:sp>
        <p:nvSpPr>
          <p:cNvPr id="5" name="Text Placeholder 4">
            <a:extLst>
              <a:ext uri="{FF2B5EF4-FFF2-40B4-BE49-F238E27FC236}">
                <a16:creationId xmlns:a16="http://schemas.microsoft.com/office/drawing/2014/main" id="{49F8AB4E-8119-4E8C-AE79-CDC17C66867D}"/>
              </a:ext>
            </a:extLst>
          </p:cNvPr>
          <p:cNvSpPr txBox="1">
            <a:spLocks/>
          </p:cNvSpPr>
          <p:nvPr/>
        </p:nvSpPr>
        <p:spPr>
          <a:xfrm>
            <a:off x="-30758" y="6527257"/>
            <a:ext cx="4058675" cy="330743"/>
          </a:xfrm>
          <a:prstGeom prst="rect">
            <a:avLst/>
          </a:prstGeom>
        </p:spPr>
        <p:txBody>
          <a:bodyPr/>
          <a:lstStyle>
            <a:lvl1pPr marL="342900" indent="-342900" algn="l" defTabSz="914400" rtl="0" eaLnBrk="1" latinLnBrk="0" hangingPunct="1">
              <a:lnSpc>
                <a:spcPct val="100000"/>
              </a:lnSpc>
              <a:spcBef>
                <a:spcPts val="1000"/>
              </a:spcBef>
              <a:buClr>
                <a:srgbClr val="0076A9"/>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76A9"/>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76A9"/>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76A9"/>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76A9"/>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sz="1000" dirty="0"/>
              <a:t>Giuseppe Curigliano, MD PhD</a:t>
            </a:r>
          </a:p>
        </p:txBody>
      </p:sp>
    </p:spTree>
    <p:extLst>
      <p:ext uri="{BB962C8B-B14F-4D97-AF65-F5344CB8AC3E}">
        <p14:creationId xmlns:p14="http://schemas.microsoft.com/office/powerpoint/2010/main" val="19190461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a:extLst>
              <a:ext uri="{FF2B5EF4-FFF2-40B4-BE49-F238E27FC236}">
                <a16:creationId xmlns:a16="http://schemas.microsoft.com/office/drawing/2014/main" id="{A516806A-A7ED-42EC-B924-B49D2415DE85}"/>
              </a:ext>
            </a:extLst>
          </p:cNvPr>
          <p:cNvSpPr txBox="1"/>
          <p:nvPr/>
        </p:nvSpPr>
        <p:spPr>
          <a:xfrm>
            <a:off x="579404" y="2497247"/>
            <a:ext cx="5452765" cy="1631216"/>
          </a:xfrm>
          <a:prstGeom prst="rect">
            <a:avLst/>
          </a:prstGeom>
          <a:noFill/>
        </p:spPr>
        <p:txBody>
          <a:bodyPr wrap="square">
            <a:spAutoFit/>
          </a:bodyPr>
          <a:lstStyle/>
          <a:p>
            <a:pPr algn="just"/>
            <a:r>
              <a:rPr lang="en-US" sz="2000" b="1" dirty="0">
                <a:solidFill>
                  <a:srgbClr val="00B050"/>
                </a:solidFill>
              </a:rPr>
              <a:t>Improved PFS </a:t>
            </a:r>
            <a:r>
              <a:rPr lang="en-US" sz="2000" dirty="0"/>
              <a:t>at 1 year: 29% vs 14% </a:t>
            </a:r>
          </a:p>
          <a:p>
            <a:pPr algn="just"/>
            <a:r>
              <a:rPr lang="en-US" sz="2000" dirty="0"/>
              <a:t>(HR, 0.54; P&lt;0.001)</a:t>
            </a:r>
          </a:p>
          <a:p>
            <a:pPr algn="just"/>
            <a:endParaRPr lang="en-US" sz="2000" dirty="0"/>
          </a:p>
          <a:p>
            <a:pPr algn="just"/>
            <a:r>
              <a:rPr lang="en-US" sz="2000" b="1" dirty="0">
                <a:solidFill>
                  <a:srgbClr val="00B050"/>
                </a:solidFill>
              </a:rPr>
              <a:t>Improved OS </a:t>
            </a:r>
            <a:r>
              <a:rPr lang="en-US" sz="2000" dirty="0"/>
              <a:t>at 2 years: 51% vs 40% </a:t>
            </a:r>
          </a:p>
          <a:p>
            <a:pPr algn="just"/>
            <a:r>
              <a:rPr lang="en-US" sz="2000" dirty="0"/>
              <a:t>(HR, 0.73, p=0.004)</a:t>
            </a:r>
            <a:endParaRPr lang="it-IT" sz="2000" dirty="0"/>
          </a:p>
        </p:txBody>
      </p:sp>
      <p:pic>
        <p:nvPicPr>
          <p:cNvPr id="2" name="Picture 1">
            <a:extLst>
              <a:ext uri="{FF2B5EF4-FFF2-40B4-BE49-F238E27FC236}">
                <a16:creationId xmlns:a16="http://schemas.microsoft.com/office/drawing/2014/main" id="{4DCEC111-780D-9C4B-BEBF-73B16D8EABB8}"/>
              </a:ext>
            </a:extLst>
          </p:cNvPr>
          <p:cNvPicPr>
            <a:picLocks noChangeAspect="1"/>
          </p:cNvPicPr>
          <p:nvPr/>
        </p:nvPicPr>
        <p:blipFill rotWithShape="1">
          <a:blip r:embed="rId3"/>
          <a:srcRect/>
          <a:stretch/>
        </p:blipFill>
        <p:spPr>
          <a:xfrm>
            <a:off x="5856710" y="1046554"/>
            <a:ext cx="5452767" cy="5479279"/>
          </a:xfrm>
          <a:prstGeom prst="rect">
            <a:avLst/>
          </a:prstGeom>
        </p:spPr>
      </p:pic>
      <p:sp>
        <p:nvSpPr>
          <p:cNvPr id="7" name="Rectangle 6">
            <a:extLst>
              <a:ext uri="{FF2B5EF4-FFF2-40B4-BE49-F238E27FC236}">
                <a16:creationId xmlns:a16="http://schemas.microsoft.com/office/drawing/2014/main" id="{46C82A3F-186B-494D-8C7C-131354015C3D}"/>
              </a:ext>
            </a:extLst>
          </p:cNvPr>
          <p:cNvSpPr/>
          <p:nvPr/>
        </p:nvSpPr>
        <p:spPr>
          <a:xfrm>
            <a:off x="5938837" y="1046554"/>
            <a:ext cx="314325" cy="2966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CEA680F-C928-9A44-9D04-1CB885755695}"/>
              </a:ext>
            </a:extLst>
          </p:cNvPr>
          <p:cNvSpPr/>
          <p:nvPr/>
        </p:nvSpPr>
        <p:spPr>
          <a:xfrm>
            <a:off x="5938837" y="3831804"/>
            <a:ext cx="314325" cy="2966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asellaDiTesto 11">
            <a:extLst>
              <a:ext uri="{FF2B5EF4-FFF2-40B4-BE49-F238E27FC236}">
                <a16:creationId xmlns:a16="http://schemas.microsoft.com/office/drawing/2014/main" id="{98C90CEF-C653-48EA-943A-448DA97EF0E0}"/>
              </a:ext>
            </a:extLst>
          </p:cNvPr>
          <p:cNvSpPr txBox="1"/>
          <p:nvPr/>
        </p:nvSpPr>
        <p:spPr>
          <a:xfrm>
            <a:off x="-30758" y="92130"/>
            <a:ext cx="12222759" cy="646331"/>
          </a:xfrm>
          <a:prstGeom prst="rect">
            <a:avLst/>
          </a:prstGeom>
          <a:noFill/>
        </p:spPr>
        <p:txBody>
          <a:bodyPr wrap="square">
            <a:spAutoFit/>
          </a:bodyPr>
          <a:lstStyle/>
          <a:p>
            <a:pPr algn="ctr"/>
            <a:r>
              <a:rPr lang="it-IT" sz="3600" b="1" dirty="0">
                <a:solidFill>
                  <a:srgbClr val="002557"/>
                </a:solidFill>
                <a:latin typeface="+mj-lt"/>
              </a:rPr>
              <a:t>HER2CLIMB trial: </a:t>
            </a:r>
            <a:r>
              <a:rPr lang="it-IT" sz="3600" b="1" dirty="0" err="1">
                <a:solidFill>
                  <a:srgbClr val="002557"/>
                </a:solidFill>
                <a:latin typeface="+mj-lt"/>
              </a:rPr>
              <a:t>tucatinib</a:t>
            </a:r>
            <a:r>
              <a:rPr lang="it-IT" sz="3600" b="1" dirty="0">
                <a:solidFill>
                  <a:srgbClr val="002557"/>
                </a:solidFill>
                <a:latin typeface="+mj-lt"/>
              </a:rPr>
              <a:t>, trastuzumab, </a:t>
            </a:r>
            <a:r>
              <a:rPr lang="it-IT" sz="3600" b="1" dirty="0" err="1">
                <a:solidFill>
                  <a:srgbClr val="002557"/>
                </a:solidFill>
                <a:latin typeface="+mj-lt"/>
              </a:rPr>
              <a:t>capecitabine</a:t>
            </a:r>
            <a:endParaRPr lang="it-IT" sz="3600" b="1" dirty="0">
              <a:solidFill>
                <a:srgbClr val="002557"/>
              </a:solidFill>
              <a:latin typeface="+mj-lt"/>
            </a:endParaRPr>
          </a:p>
        </p:txBody>
      </p:sp>
      <p:sp>
        <p:nvSpPr>
          <p:cNvPr id="13" name="CasellaDiTesto 12">
            <a:extLst>
              <a:ext uri="{FF2B5EF4-FFF2-40B4-BE49-F238E27FC236}">
                <a16:creationId xmlns:a16="http://schemas.microsoft.com/office/drawing/2014/main" id="{363F1266-0C05-4FFE-B2F7-DAE0C24D15BF}"/>
              </a:ext>
            </a:extLst>
          </p:cNvPr>
          <p:cNvSpPr txBox="1"/>
          <p:nvPr/>
        </p:nvSpPr>
        <p:spPr>
          <a:xfrm>
            <a:off x="9214130" y="6550426"/>
            <a:ext cx="2787372" cy="215444"/>
          </a:xfrm>
          <a:prstGeom prst="rect">
            <a:avLst/>
          </a:prstGeom>
          <a:noFill/>
        </p:spPr>
        <p:txBody>
          <a:bodyPr wrap="square">
            <a:spAutoFit/>
          </a:bodyPr>
          <a:lstStyle/>
          <a:p>
            <a:r>
              <a:rPr lang="it-IT" sz="800" dirty="0"/>
              <a:t>Curigliano G, et al. Ann </a:t>
            </a:r>
            <a:r>
              <a:rPr lang="it-IT" sz="800" dirty="0" err="1"/>
              <a:t>Oncol</a:t>
            </a:r>
            <a:r>
              <a:rPr lang="it-IT" sz="800" dirty="0"/>
              <a:t>. 2022 Mar;33(3):321-329</a:t>
            </a:r>
          </a:p>
        </p:txBody>
      </p:sp>
      <p:sp>
        <p:nvSpPr>
          <p:cNvPr id="10" name="Text Placeholder 4">
            <a:extLst>
              <a:ext uri="{FF2B5EF4-FFF2-40B4-BE49-F238E27FC236}">
                <a16:creationId xmlns:a16="http://schemas.microsoft.com/office/drawing/2014/main" id="{B1C622B8-6C88-4D42-8E2D-B48129478638}"/>
              </a:ext>
            </a:extLst>
          </p:cNvPr>
          <p:cNvSpPr txBox="1">
            <a:spLocks/>
          </p:cNvSpPr>
          <p:nvPr/>
        </p:nvSpPr>
        <p:spPr>
          <a:xfrm>
            <a:off x="86880" y="6527258"/>
            <a:ext cx="4058675" cy="330743"/>
          </a:xfrm>
          <a:prstGeom prst="rect">
            <a:avLst/>
          </a:prstGeom>
        </p:spPr>
        <p:txBody>
          <a:bodyPr/>
          <a:lstStyle>
            <a:lvl1pPr marL="342900" indent="-342900" algn="l" defTabSz="914400" rtl="0" eaLnBrk="1" latinLnBrk="0" hangingPunct="1">
              <a:lnSpc>
                <a:spcPct val="100000"/>
              </a:lnSpc>
              <a:spcBef>
                <a:spcPts val="1000"/>
              </a:spcBef>
              <a:buClr>
                <a:srgbClr val="0076A9"/>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76A9"/>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76A9"/>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76A9"/>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76A9"/>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sz="1000" dirty="0"/>
              <a:t>Giuseppe Curigliano, MD PhD</a:t>
            </a:r>
          </a:p>
        </p:txBody>
      </p:sp>
    </p:spTree>
    <p:extLst>
      <p:ext uri="{BB962C8B-B14F-4D97-AF65-F5344CB8AC3E}">
        <p14:creationId xmlns:p14="http://schemas.microsoft.com/office/powerpoint/2010/main" val="34525988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2" name="Straight Arrow Connector 51">
            <a:extLst>
              <a:ext uri="{FF2B5EF4-FFF2-40B4-BE49-F238E27FC236}">
                <a16:creationId xmlns:a16="http://schemas.microsoft.com/office/drawing/2014/main" id="{3265AE7F-629C-4DE6-9D5C-846473324507}"/>
              </a:ext>
            </a:extLst>
          </p:cNvPr>
          <p:cNvCxnSpPr>
            <a:cxnSpLocks/>
            <a:stCxn id="75" idx="2"/>
            <a:endCxn id="83" idx="0"/>
          </p:cNvCxnSpPr>
          <p:nvPr/>
        </p:nvCxnSpPr>
        <p:spPr>
          <a:xfrm>
            <a:off x="750266" y="3569469"/>
            <a:ext cx="2169" cy="43872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Connector: Elbow 52">
            <a:extLst>
              <a:ext uri="{FF2B5EF4-FFF2-40B4-BE49-F238E27FC236}">
                <a16:creationId xmlns:a16="http://schemas.microsoft.com/office/drawing/2014/main" id="{2DF683AD-12A1-4E90-806C-EB36481409E1}"/>
              </a:ext>
            </a:extLst>
          </p:cNvPr>
          <p:cNvCxnSpPr>
            <a:cxnSpLocks/>
            <a:stCxn id="57" idx="2"/>
            <a:endCxn id="68" idx="0"/>
          </p:cNvCxnSpPr>
          <p:nvPr/>
        </p:nvCxnSpPr>
        <p:spPr>
          <a:xfrm rot="5400000">
            <a:off x="2229017" y="1528596"/>
            <a:ext cx="326404" cy="1650752"/>
          </a:xfrm>
          <a:prstGeom prst="bentConnector3">
            <a:avLst>
              <a:gd name="adj1" fmla="val 5000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9EA71E65-78E6-490A-A3C0-8C0945ACB69B}"/>
              </a:ext>
            </a:extLst>
          </p:cNvPr>
          <p:cNvSpPr/>
          <p:nvPr/>
        </p:nvSpPr>
        <p:spPr>
          <a:xfrm>
            <a:off x="2416487" y="1933258"/>
            <a:ext cx="1602215" cy="25751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6734">
              <a:lnSpc>
                <a:spcPct val="90000"/>
              </a:lnSpc>
              <a:spcAft>
                <a:spcPct val="35000"/>
              </a:spcAft>
            </a:pPr>
            <a:r>
              <a:rPr lang="en-US" sz="1100" dirty="0">
                <a:solidFill>
                  <a:schemeClr val="tx1"/>
                </a:solidFill>
                <a:latin typeface="Arial" panose="020B0604020202020204" pitchFamily="34" charset="0"/>
                <a:cs typeface="Arial" panose="020B0604020202020204" pitchFamily="34" charset="0"/>
              </a:rPr>
              <a:t>First-line treatment</a:t>
            </a:r>
          </a:p>
        </p:txBody>
      </p:sp>
      <p:cxnSp>
        <p:nvCxnSpPr>
          <p:cNvPr id="58" name="Connector: Elbow 57">
            <a:extLst>
              <a:ext uri="{FF2B5EF4-FFF2-40B4-BE49-F238E27FC236}">
                <a16:creationId xmlns:a16="http://schemas.microsoft.com/office/drawing/2014/main" id="{0DE08B04-2826-4338-A788-BB0970E40D16}"/>
              </a:ext>
            </a:extLst>
          </p:cNvPr>
          <p:cNvCxnSpPr>
            <a:cxnSpLocks/>
            <a:stCxn id="60" idx="2"/>
            <a:endCxn id="57" idx="0"/>
          </p:cNvCxnSpPr>
          <p:nvPr/>
        </p:nvCxnSpPr>
        <p:spPr>
          <a:xfrm rot="5400000">
            <a:off x="4633123" y="128427"/>
            <a:ext cx="389303" cy="3220360"/>
          </a:xfrm>
          <a:prstGeom prst="bentConnector3">
            <a:avLst>
              <a:gd name="adj1" fmla="val 5000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F3048E53-48BD-474A-87F0-664F87871542}"/>
              </a:ext>
            </a:extLst>
          </p:cNvPr>
          <p:cNvSpPr/>
          <p:nvPr/>
        </p:nvSpPr>
        <p:spPr>
          <a:xfrm>
            <a:off x="5412595" y="918502"/>
            <a:ext cx="2050720" cy="625455"/>
          </a:xfrm>
          <a:prstGeom prst="rect">
            <a:avLst/>
          </a:prstGeom>
          <a:solidFill>
            <a:srgbClr val="8719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22284">
              <a:lnSpc>
                <a:spcPct val="90000"/>
              </a:lnSpc>
              <a:spcAft>
                <a:spcPct val="35000"/>
              </a:spcAft>
            </a:pPr>
            <a:r>
              <a:rPr lang="en-US" sz="1400" dirty="0">
                <a:latin typeface="Arial" panose="020B0604020202020204" pitchFamily="34" charset="0"/>
                <a:cs typeface="Arial" panose="020B0604020202020204" pitchFamily="34" charset="0"/>
              </a:rPr>
              <a:t>HER2-positive stage IV breast cancer</a:t>
            </a:r>
          </a:p>
        </p:txBody>
      </p:sp>
      <p:sp>
        <p:nvSpPr>
          <p:cNvPr id="63" name="Rectangle 62">
            <a:extLst>
              <a:ext uri="{FF2B5EF4-FFF2-40B4-BE49-F238E27FC236}">
                <a16:creationId xmlns:a16="http://schemas.microsoft.com/office/drawing/2014/main" id="{07E61BEB-76F9-4A52-98FF-F0C13DCBCE12}"/>
              </a:ext>
            </a:extLst>
          </p:cNvPr>
          <p:cNvSpPr/>
          <p:nvPr/>
        </p:nvSpPr>
        <p:spPr>
          <a:xfrm>
            <a:off x="9419236" y="1933258"/>
            <a:ext cx="1706321" cy="25751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6734">
              <a:lnSpc>
                <a:spcPct val="90000"/>
              </a:lnSpc>
              <a:spcAft>
                <a:spcPct val="35000"/>
              </a:spcAft>
            </a:pPr>
            <a:r>
              <a:rPr lang="en-US" sz="1100" dirty="0">
                <a:solidFill>
                  <a:schemeClr val="tx1"/>
                </a:solidFill>
                <a:latin typeface="Arial" panose="020B0604020202020204" pitchFamily="34" charset="0"/>
                <a:cs typeface="Arial" panose="020B0604020202020204" pitchFamily="34" charset="0"/>
              </a:rPr>
              <a:t>Second-line treatment</a:t>
            </a:r>
          </a:p>
        </p:txBody>
      </p:sp>
      <p:cxnSp>
        <p:nvCxnSpPr>
          <p:cNvPr id="64" name="Connector: Elbow 63">
            <a:extLst>
              <a:ext uri="{FF2B5EF4-FFF2-40B4-BE49-F238E27FC236}">
                <a16:creationId xmlns:a16="http://schemas.microsoft.com/office/drawing/2014/main" id="{295B7112-8A77-4476-A478-D0256B8B2069}"/>
              </a:ext>
            </a:extLst>
          </p:cNvPr>
          <p:cNvCxnSpPr>
            <a:cxnSpLocks/>
            <a:stCxn id="60" idx="2"/>
            <a:endCxn id="63" idx="0"/>
          </p:cNvCxnSpPr>
          <p:nvPr/>
        </p:nvCxnSpPr>
        <p:spPr>
          <a:xfrm rot="16200000" flipH="1">
            <a:off x="8160523" y="-178614"/>
            <a:ext cx="389303" cy="3834441"/>
          </a:xfrm>
          <a:prstGeom prst="bentConnector3">
            <a:avLst>
              <a:gd name="adj1" fmla="val 5000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8" name="Rectangle 67">
            <a:extLst>
              <a:ext uri="{FF2B5EF4-FFF2-40B4-BE49-F238E27FC236}">
                <a16:creationId xmlns:a16="http://schemas.microsoft.com/office/drawing/2014/main" id="{95A35269-8108-4295-AD67-082762CE3D09}"/>
              </a:ext>
            </a:extLst>
          </p:cNvPr>
          <p:cNvSpPr/>
          <p:nvPr/>
        </p:nvSpPr>
        <p:spPr>
          <a:xfrm>
            <a:off x="1032299" y="2517176"/>
            <a:ext cx="1069088" cy="25751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3387">
              <a:lnSpc>
                <a:spcPct val="90000"/>
              </a:lnSpc>
              <a:spcAft>
                <a:spcPct val="35000"/>
              </a:spcAft>
            </a:pPr>
            <a:r>
              <a:rPr lang="en-US" sz="1100" dirty="0">
                <a:solidFill>
                  <a:schemeClr val="tx1"/>
                </a:solidFill>
                <a:latin typeface="Arial" panose="020B0604020202020204" pitchFamily="34" charset="0"/>
                <a:cs typeface="Arial" panose="020B0604020202020204" pitchFamily="34" charset="0"/>
              </a:rPr>
              <a:t>HR positive</a:t>
            </a:r>
          </a:p>
        </p:txBody>
      </p:sp>
      <p:sp>
        <p:nvSpPr>
          <p:cNvPr id="69" name="Rectangle 68">
            <a:extLst>
              <a:ext uri="{FF2B5EF4-FFF2-40B4-BE49-F238E27FC236}">
                <a16:creationId xmlns:a16="http://schemas.microsoft.com/office/drawing/2014/main" id="{0F4D6C81-C7A5-4DCC-A564-FC9897CBA7FF}"/>
              </a:ext>
            </a:extLst>
          </p:cNvPr>
          <p:cNvSpPr/>
          <p:nvPr/>
        </p:nvSpPr>
        <p:spPr>
          <a:xfrm>
            <a:off x="4184145" y="2517176"/>
            <a:ext cx="1069088" cy="25751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3387">
              <a:lnSpc>
                <a:spcPct val="90000"/>
              </a:lnSpc>
              <a:spcAft>
                <a:spcPct val="35000"/>
              </a:spcAft>
            </a:pPr>
            <a:r>
              <a:rPr lang="en-US" sz="1100" dirty="0">
                <a:solidFill>
                  <a:schemeClr val="tx1"/>
                </a:solidFill>
                <a:latin typeface="Arial" panose="020B0604020202020204" pitchFamily="34" charset="0"/>
                <a:cs typeface="Arial" panose="020B0604020202020204" pitchFamily="34" charset="0"/>
              </a:rPr>
              <a:t>HR negative</a:t>
            </a:r>
          </a:p>
        </p:txBody>
      </p:sp>
      <p:cxnSp>
        <p:nvCxnSpPr>
          <p:cNvPr id="72" name="Connector: Elbow 71">
            <a:extLst>
              <a:ext uri="{FF2B5EF4-FFF2-40B4-BE49-F238E27FC236}">
                <a16:creationId xmlns:a16="http://schemas.microsoft.com/office/drawing/2014/main" id="{FD80AF2C-68D2-48A4-9763-A5BC34913F4E}"/>
              </a:ext>
            </a:extLst>
          </p:cNvPr>
          <p:cNvCxnSpPr>
            <a:cxnSpLocks/>
            <a:stCxn id="57" idx="2"/>
            <a:endCxn id="69" idx="0"/>
          </p:cNvCxnSpPr>
          <p:nvPr/>
        </p:nvCxnSpPr>
        <p:spPr>
          <a:xfrm rot="16200000" flipH="1">
            <a:off x="3804939" y="1603426"/>
            <a:ext cx="326404" cy="1501095"/>
          </a:xfrm>
          <a:prstGeom prst="bentConnector3">
            <a:avLst>
              <a:gd name="adj1" fmla="val 5000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5" name="Rectangle 74">
            <a:extLst>
              <a:ext uri="{FF2B5EF4-FFF2-40B4-BE49-F238E27FC236}">
                <a16:creationId xmlns:a16="http://schemas.microsoft.com/office/drawing/2014/main" id="{EF661978-8E5D-4F1D-9CD8-EF29B3E8459D}"/>
              </a:ext>
            </a:extLst>
          </p:cNvPr>
          <p:cNvSpPr/>
          <p:nvPr/>
        </p:nvSpPr>
        <p:spPr>
          <a:xfrm>
            <a:off x="136015" y="3065921"/>
            <a:ext cx="1228500" cy="50354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3387">
              <a:lnSpc>
                <a:spcPct val="90000"/>
              </a:lnSpc>
              <a:spcAft>
                <a:spcPct val="35000"/>
              </a:spcAft>
            </a:pPr>
            <a:r>
              <a:rPr lang="en-US" sz="1100" dirty="0" err="1">
                <a:solidFill>
                  <a:schemeClr val="tx1"/>
                </a:solidFill>
                <a:latin typeface="Arial" panose="020B0604020202020204" pitchFamily="34" charset="0"/>
                <a:cs typeface="Arial" panose="020B0604020202020204" pitchFamily="34" charset="0"/>
              </a:rPr>
              <a:t>ChT</a:t>
            </a:r>
            <a:r>
              <a:rPr lang="en-US" sz="1100" dirty="0">
                <a:solidFill>
                  <a:schemeClr val="tx1"/>
                </a:solidFill>
                <a:latin typeface="Arial" panose="020B0604020202020204" pitchFamily="34" charset="0"/>
                <a:cs typeface="Arial" panose="020B0604020202020204" pitchFamily="34" charset="0"/>
              </a:rPr>
              <a:t> contraindicated</a:t>
            </a:r>
          </a:p>
        </p:txBody>
      </p:sp>
      <p:sp>
        <p:nvSpPr>
          <p:cNvPr id="76" name="Rectangle 75">
            <a:extLst>
              <a:ext uri="{FF2B5EF4-FFF2-40B4-BE49-F238E27FC236}">
                <a16:creationId xmlns:a16="http://schemas.microsoft.com/office/drawing/2014/main" id="{7CD70EFE-D5BB-4B72-B98D-DD9AF13F3DC3}"/>
              </a:ext>
            </a:extLst>
          </p:cNvPr>
          <p:cNvSpPr/>
          <p:nvPr/>
        </p:nvSpPr>
        <p:spPr>
          <a:xfrm>
            <a:off x="1631379" y="3065921"/>
            <a:ext cx="1351645" cy="50354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3387">
              <a:lnSpc>
                <a:spcPct val="90000"/>
              </a:lnSpc>
              <a:spcAft>
                <a:spcPct val="35000"/>
              </a:spcAft>
            </a:pPr>
            <a:r>
              <a:rPr lang="en-US" sz="1100" dirty="0">
                <a:solidFill>
                  <a:schemeClr val="tx1"/>
                </a:solidFill>
                <a:latin typeface="Arial" panose="020B0604020202020204" pitchFamily="34" charset="0"/>
                <a:cs typeface="Arial" panose="020B0604020202020204" pitchFamily="34" charset="0"/>
              </a:rPr>
              <a:t>No </a:t>
            </a:r>
            <a:r>
              <a:rPr lang="en-US" sz="1100" dirty="0" err="1">
                <a:solidFill>
                  <a:schemeClr val="tx1"/>
                </a:solidFill>
                <a:latin typeface="Arial" panose="020B0604020202020204" pitchFamily="34" charset="0"/>
                <a:cs typeface="Arial" panose="020B0604020202020204" pitchFamily="34" charset="0"/>
              </a:rPr>
              <a:t>ChT</a:t>
            </a:r>
            <a:r>
              <a:rPr lang="en-US" sz="1100" dirty="0">
                <a:solidFill>
                  <a:schemeClr val="tx1"/>
                </a:solidFill>
                <a:latin typeface="Arial" panose="020B0604020202020204" pitchFamily="34" charset="0"/>
                <a:cs typeface="Arial" panose="020B0604020202020204" pitchFamily="34" charset="0"/>
              </a:rPr>
              <a:t> contraindications</a:t>
            </a:r>
          </a:p>
        </p:txBody>
      </p:sp>
      <p:cxnSp>
        <p:nvCxnSpPr>
          <p:cNvPr id="77" name="Connector: Elbow 76">
            <a:extLst>
              <a:ext uri="{FF2B5EF4-FFF2-40B4-BE49-F238E27FC236}">
                <a16:creationId xmlns:a16="http://schemas.microsoft.com/office/drawing/2014/main" id="{73F10634-DD34-460D-B975-C3B49473B001}"/>
              </a:ext>
            </a:extLst>
          </p:cNvPr>
          <p:cNvCxnSpPr>
            <a:cxnSpLocks/>
            <a:stCxn id="68" idx="2"/>
            <a:endCxn id="75" idx="0"/>
          </p:cNvCxnSpPr>
          <p:nvPr/>
        </p:nvCxnSpPr>
        <p:spPr>
          <a:xfrm rot="5400000">
            <a:off x="1012937" y="2512017"/>
            <a:ext cx="291235" cy="816577"/>
          </a:xfrm>
          <a:prstGeom prst="bentConnector3">
            <a:avLst>
              <a:gd name="adj1" fmla="val 5000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Connector: Elbow 79">
            <a:extLst>
              <a:ext uri="{FF2B5EF4-FFF2-40B4-BE49-F238E27FC236}">
                <a16:creationId xmlns:a16="http://schemas.microsoft.com/office/drawing/2014/main" id="{D518149D-6AB2-4AC4-9B88-9B7A267748F8}"/>
              </a:ext>
            </a:extLst>
          </p:cNvPr>
          <p:cNvCxnSpPr>
            <a:cxnSpLocks/>
            <a:stCxn id="68" idx="2"/>
            <a:endCxn id="76" idx="0"/>
          </p:cNvCxnSpPr>
          <p:nvPr/>
        </p:nvCxnSpPr>
        <p:spPr>
          <a:xfrm rot="16200000" flipH="1">
            <a:off x="1791404" y="2550126"/>
            <a:ext cx="291235" cy="740359"/>
          </a:xfrm>
          <a:prstGeom prst="bentConnector3">
            <a:avLst>
              <a:gd name="adj1" fmla="val 5000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3" name="Rectangle 82">
            <a:extLst>
              <a:ext uri="{FF2B5EF4-FFF2-40B4-BE49-F238E27FC236}">
                <a16:creationId xmlns:a16="http://schemas.microsoft.com/office/drawing/2014/main" id="{8A89F34B-1CBE-4F93-A103-894D0AC55FBC}"/>
              </a:ext>
            </a:extLst>
          </p:cNvPr>
          <p:cNvSpPr/>
          <p:nvPr/>
        </p:nvSpPr>
        <p:spPr>
          <a:xfrm>
            <a:off x="84852" y="4008190"/>
            <a:ext cx="1335165" cy="1126893"/>
          </a:xfrm>
          <a:prstGeom prst="rect">
            <a:avLst/>
          </a:prstGeom>
          <a:solidFill>
            <a:srgbClr val="4D81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3387">
              <a:lnSpc>
                <a:spcPct val="90000"/>
              </a:lnSpc>
              <a:spcAft>
                <a:spcPct val="35000"/>
              </a:spcAft>
            </a:pPr>
            <a:r>
              <a:rPr lang="en-US" sz="1051" dirty="0">
                <a:latin typeface="Arial" panose="020B0604020202020204" pitchFamily="34" charset="0"/>
                <a:cs typeface="Arial" panose="020B0604020202020204" pitchFamily="34" charset="0"/>
              </a:rPr>
              <a:t>Trastuzumab (± </a:t>
            </a:r>
            <a:r>
              <a:rPr lang="en-US" sz="1051" dirty="0" err="1">
                <a:latin typeface="Arial" panose="020B0604020202020204" pitchFamily="34" charset="0"/>
                <a:cs typeface="Arial" panose="020B0604020202020204" pitchFamily="34" charset="0"/>
              </a:rPr>
              <a:t>pertuzumab</a:t>
            </a:r>
            <a:r>
              <a:rPr lang="en-US" sz="1051" dirty="0">
                <a:latin typeface="Arial" panose="020B0604020202020204" pitchFamily="34" charset="0"/>
                <a:cs typeface="Arial" panose="020B0604020202020204" pitchFamily="34" charset="0"/>
              </a:rPr>
              <a:t>) + ET</a:t>
            </a:r>
          </a:p>
          <a:p>
            <a:pPr algn="ctr" defTabSz="533387">
              <a:lnSpc>
                <a:spcPct val="90000"/>
              </a:lnSpc>
              <a:spcAft>
                <a:spcPct val="35000"/>
              </a:spcAft>
            </a:pPr>
            <a:r>
              <a:rPr lang="en-US" sz="1051" dirty="0">
                <a:latin typeface="Arial" panose="020B0604020202020204" pitchFamily="34" charset="0"/>
                <a:cs typeface="Arial" panose="020B0604020202020204" pitchFamily="34" charset="0"/>
              </a:rPr>
              <a:t>[II, B]</a:t>
            </a:r>
          </a:p>
        </p:txBody>
      </p:sp>
      <p:sp>
        <p:nvSpPr>
          <p:cNvPr id="86" name="Rectangle 85">
            <a:extLst>
              <a:ext uri="{FF2B5EF4-FFF2-40B4-BE49-F238E27FC236}">
                <a16:creationId xmlns:a16="http://schemas.microsoft.com/office/drawing/2014/main" id="{A5241BD0-A80C-4EE6-B4E4-1CDA678E6BF9}"/>
              </a:ext>
            </a:extLst>
          </p:cNvPr>
          <p:cNvSpPr/>
          <p:nvPr/>
        </p:nvSpPr>
        <p:spPr>
          <a:xfrm>
            <a:off x="1594482" y="4008191"/>
            <a:ext cx="1451231" cy="1950483"/>
          </a:xfrm>
          <a:prstGeom prst="rect">
            <a:avLst/>
          </a:prstGeom>
          <a:solidFill>
            <a:srgbClr val="4D81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3387">
              <a:lnSpc>
                <a:spcPct val="90000"/>
              </a:lnSpc>
              <a:spcAft>
                <a:spcPct val="35000"/>
              </a:spcAft>
            </a:pPr>
            <a:r>
              <a:rPr lang="en-US" sz="1051" dirty="0">
                <a:latin typeface="Arial" panose="020B0604020202020204" pitchFamily="34" charset="0"/>
                <a:cs typeface="Arial" panose="020B0604020202020204" pitchFamily="34" charset="0"/>
              </a:rPr>
              <a:t>Docetaxel [or paclitaxel (II, A)] + trastuzumab/ </a:t>
            </a:r>
            <a:r>
              <a:rPr lang="en-US" sz="1051" dirty="0" err="1">
                <a:latin typeface="Arial" panose="020B0604020202020204" pitchFamily="34" charset="0"/>
                <a:cs typeface="Arial" panose="020B0604020202020204" pitchFamily="34" charset="0"/>
              </a:rPr>
              <a:t>pertuzumab</a:t>
            </a:r>
            <a:r>
              <a:rPr lang="en-US" sz="1051" dirty="0">
                <a:latin typeface="Arial" panose="020B0604020202020204" pitchFamily="34" charset="0"/>
                <a:cs typeface="Arial" panose="020B0604020202020204" pitchFamily="34" charset="0"/>
              </a:rPr>
              <a:t> ≥6 cycles [I, A; MCBS 4; ESCAT I-A]</a:t>
            </a:r>
            <a:r>
              <a:rPr lang="en-US" sz="1051" baseline="30000" dirty="0" err="1">
                <a:latin typeface="Arial" panose="020B0604020202020204" pitchFamily="34" charset="0"/>
                <a:cs typeface="Arial" panose="020B0604020202020204" pitchFamily="34" charset="0"/>
              </a:rPr>
              <a:t>a,b</a:t>
            </a:r>
            <a:r>
              <a:rPr lang="en-US" sz="1051" dirty="0">
                <a:latin typeface="Arial" panose="020B0604020202020204" pitchFamily="34" charset="0"/>
                <a:cs typeface="Arial" panose="020B0604020202020204" pitchFamily="34" charset="0"/>
              </a:rPr>
              <a:t> followed by trastuzumab/ </a:t>
            </a:r>
            <a:r>
              <a:rPr lang="en-US" sz="1051" dirty="0" err="1">
                <a:latin typeface="Arial" panose="020B0604020202020204" pitchFamily="34" charset="0"/>
                <a:cs typeface="Arial" panose="020B0604020202020204" pitchFamily="34" charset="0"/>
              </a:rPr>
              <a:t>pertuzumab</a:t>
            </a:r>
            <a:r>
              <a:rPr lang="en-US" sz="1051" dirty="0">
                <a:latin typeface="Arial" panose="020B0604020202020204" pitchFamily="34" charset="0"/>
                <a:cs typeface="Arial" panose="020B0604020202020204" pitchFamily="34" charset="0"/>
              </a:rPr>
              <a:t>/ET until progression</a:t>
            </a:r>
          </a:p>
          <a:p>
            <a:pPr algn="ctr" defTabSz="533387">
              <a:lnSpc>
                <a:spcPct val="90000"/>
              </a:lnSpc>
              <a:spcAft>
                <a:spcPct val="35000"/>
              </a:spcAft>
            </a:pPr>
            <a:r>
              <a:rPr lang="en-US" sz="1051" dirty="0">
                <a:latin typeface="Arial" panose="020B0604020202020204" pitchFamily="34" charset="0"/>
                <a:cs typeface="Arial" panose="020B0604020202020204" pitchFamily="34" charset="0"/>
              </a:rPr>
              <a:t>[I, A]</a:t>
            </a:r>
          </a:p>
        </p:txBody>
      </p:sp>
      <p:cxnSp>
        <p:nvCxnSpPr>
          <p:cNvPr id="87" name="Straight Arrow Connector 86">
            <a:extLst>
              <a:ext uri="{FF2B5EF4-FFF2-40B4-BE49-F238E27FC236}">
                <a16:creationId xmlns:a16="http://schemas.microsoft.com/office/drawing/2014/main" id="{8086FA72-E754-4016-9E28-3D5E7D19C597}"/>
              </a:ext>
            </a:extLst>
          </p:cNvPr>
          <p:cNvCxnSpPr>
            <a:cxnSpLocks/>
            <a:stCxn id="76" idx="2"/>
            <a:endCxn id="86" idx="0"/>
          </p:cNvCxnSpPr>
          <p:nvPr/>
        </p:nvCxnSpPr>
        <p:spPr>
          <a:xfrm>
            <a:off x="2307201" y="3569468"/>
            <a:ext cx="12896" cy="43872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0" name="Rectangle 89">
            <a:extLst>
              <a:ext uri="{FF2B5EF4-FFF2-40B4-BE49-F238E27FC236}">
                <a16:creationId xmlns:a16="http://schemas.microsoft.com/office/drawing/2014/main" id="{C51BE30C-B7C5-443C-A2AE-C7756DCB2E81}"/>
              </a:ext>
            </a:extLst>
          </p:cNvPr>
          <p:cNvSpPr/>
          <p:nvPr/>
        </p:nvSpPr>
        <p:spPr>
          <a:xfrm>
            <a:off x="3246957" y="4008191"/>
            <a:ext cx="1224679" cy="1038712"/>
          </a:xfrm>
          <a:prstGeom prst="rect">
            <a:avLst/>
          </a:prstGeom>
          <a:solidFill>
            <a:srgbClr val="4D81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3387">
              <a:lnSpc>
                <a:spcPct val="90000"/>
              </a:lnSpc>
              <a:spcAft>
                <a:spcPct val="35000"/>
              </a:spcAft>
            </a:pPr>
            <a:r>
              <a:rPr lang="en-US" sz="1051" dirty="0">
                <a:latin typeface="Arial" panose="020B0604020202020204" pitchFamily="34" charset="0"/>
                <a:cs typeface="Arial" panose="020B0604020202020204" pitchFamily="34" charset="0"/>
              </a:rPr>
              <a:t>Trastuzumab/ </a:t>
            </a:r>
            <a:r>
              <a:rPr lang="en-US" sz="1051" dirty="0" err="1">
                <a:latin typeface="Arial" panose="020B0604020202020204" pitchFamily="34" charset="0"/>
                <a:cs typeface="Arial" panose="020B0604020202020204" pitchFamily="34" charset="0"/>
              </a:rPr>
              <a:t>pertuzumab</a:t>
            </a:r>
            <a:r>
              <a:rPr lang="en-US" sz="1051" dirty="0">
                <a:latin typeface="Arial" panose="020B0604020202020204" pitchFamily="34" charset="0"/>
                <a:cs typeface="Arial" panose="020B0604020202020204" pitchFamily="34" charset="0"/>
              </a:rPr>
              <a:t> until progression </a:t>
            </a:r>
          </a:p>
          <a:p>
            <a:pPr algn="ctr" defTabSz="533387">
              <a:lnSpc>
                <a:spcPct val="90000"/>
              </a:lnSpc>
              <a:spcAft>
                <a:spcPct val="35000"/>
              </a:spcAft>
            </a:pPr>
            <a:r>
              <a:rPr lang="en-US" sz="1051" dirty="0">
                <a:latin typeface="Arial" panose="020B0604020202020204" pitchFamily="34" charset="0"/>
                <a:cs typeface="Arial" panose="020B0604020202020204" pitchFamily="34" charset="0"/>
              </a:rPr>
              <a:t>[II, B]</a:t>
            </a:r>
          </a:p>
        </p:txBody>
      </p:sp>
      <p:cxnSp>
        <p:nvCxnSpPr>
          <p:cNvPr id="91" name="Straight Arrow Connector 90">
            <a:extLst>
              <a:ext uri="{FF2B5EF4-FFF2-40B4-BE49-F238E27FC236}">
                <a16:creationId xmlns:a16="http://schemas.microsoft.com/office/drawing/2014/main" id="{FC881622-98AA-4CFD-BB54-FB38AEFC4FC2}"/>
              </a:ext>
            </a:extLst>
          </p:cNvPr>
          <p:cNvCxnSpPr>
            <a:cxnSpLocks/>
            <a:stCxn id="99" idx="2"/>
            <a:endCxn id="90" idx="0"/>
          </p:cNvCxnSpPr>
          <p:nvPr/>
        </p:nvCxnSpPr>
        <p:spPr>
          <a:xfrm>
            <a:off x="3857978" y="3569468"/>
            <a:ext cx="1319" cy="43872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2" name="Connector: Elbow 91">
            <a:extLst>
              <a:ext uri="{FF2B5EF4-FFF2-40B4-BE49-F238E27FC236}">
                <a16:creationId xmlns:a16="http://schemas.microsoft.com/office/drawing/2014/main" id="{AA363228-FAF4-4EA7-BB24-4FB48F95B63F}"/>
              </a:ext>
            </a:extLst>
          </p:cNvPr>
          <p:cNvCxnSpPr>
            <a:cxnSpLocks/>
            <a:stCxn id="69" idx="2"/>
            <a:endCxn id="99" idx="0"/>
          </p:cNvCxnSpPr>
          <p:nvPr/>
        </p:nvCxnSpPr>
        <p:spPr>
          <a:xfrm rot="5400000">
            <a:off x="4142716" y="2489949"/>
            <a:ext cx="291235" cy="860713"/>
          </a:xfrm>
          <a:prstGeom prst="bentConnector3">
            <a:avLst>
              <a:gd name="adj1" fmla="val 5000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9" name="Rectangle 98">
            <a:extLst>
              <a:ext uri="{FF2B5EF4-FFF2-40B4-BE49-F238E27FC236}">
                <a16:creationId xmlns:a16="http://schemas.microsoft.com/office/drawing/2014/main" id="{23AF390E-BBA2-43C3-9638-0E8FDE710292}"/>
              </a:ext>
            </a:extLst>
          </p:cNvPr>
          <p:cNvSpPr/>
          <p:nvPr/>
        </p:nvSpPr>
        <p:spPr>
          <a:xfrm>
            <a:off x="3243727" y="3065921"/>
            <a:ext cx="1228500" cy="50354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3387">
              <a:lnSpc>
                <a:spcPct val="90000"/>
              </a:lnSpc>
              <a:spcAft>
                <a:spcPct val="35000"/>
              </a:spcAft>
            </a:pPr>
            <a:r>
              <a:rPr lang="en-US" sz="1100" dirty="0" err="1">
                <a:solidFill>
                  <a:schemeClr val="tx1"/>
                </a:solidFill>
                <a:latin typeface="Arial" panose="020B0604020202020204" pitchFamily="34" charset="0"/>
                <a:cs typeface="Arial" panose="020B0604020202020204" pitchFamily="34" charset="0"/>
              </a:rPr>
              <a:t>ChT</a:t>
            </a:r>
            <a:r>
              <a:rPr lang="en-US" sz="1100" dirty="0">
                <a:solidFill>
                  <a:schemeClr val="tx1"/>
                </a:solidFill>
                <a:latin typeface="Arial" panose="020B0604020202020204" pitchFamily="34" charset="0"/>
                <a:cs typeface="Arial" panose="020B0604020202020204" pitchFamily="34" charset="0"/>
              </a:rPr>
              <a:t> contraindicated</a:t>
            </a:r>
          </a:p>
        </p:txBody>
      </p:sp>
      <p:sp>
        <p:nvSpPr>
          <p:cNvPr id="105" name="Rectangle 104">
            <a:extLst>
              <a:ext uri="{FF2B5EF4-FFF2-40B4-BE49-F238E27FC236}">
                <a16:creationId xmlns:a16="http://schemas.microsoft.com/office/drawing/2014/main" id="{64DD2EC2-C8D1-4388-864B-AE120FF3A38D}"/>
              </a:ext>
            </a:extLst>
          </p:cNvPr>
          <p:cNvSpPr/>
          <p:nvPr/>
        </p:nvSpPr>
        <p:spPr>
          <a:xfrm>
            <a:off x="4844158" y="3065921"/>
            <a:ext cx="1351645" cy="50354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3387">
              <a:lnSpc>
                <a:spcPct val="90000"/>
              </a:lnSpc>
              <a:spcAft>
                <a:spcPct val="35000"/>
              </a:spcAft>
            </a:pPr>
            <a:r>
              <a:rPr lang="en-US" sz="1100" dirty="0">
                <a:solidFill>
                  <a:schemeClr val="tx1"/>
                </a:solidFill>
                <a:latin typeface="Arial" panose="020B0604020202020204" pitchFamily="34" charset="0"/>
                <a:cs typeface="Arial" panose="020B0604020202020204" pitchFamily="34" charset="0"/>
              </a:rPr>
              <a:t>No </a:t>
            </a:r>
            <a:r>
              <a:rPr lang="en-US" sz="1100" dirty="0" err="1">
                <a:solidFill>
                  <a:schemeClr val="tx1"/>
                </a:solidFill>
                <a:latin typeface="Arial" panose="020B0604020202020204" pitchFamily="34" charset="0"/>
                <a:cs typeface="Arial" panose="020B0604020202020204" pitchFamily="34" charset="0"/>
              </a:rPr>
              <a:t>ChT</a:t>
            </a:r>
            <a:r>
              <a:rPr lang="en-US" sz="1100" dirty="0">
                <a:solidFill>
                  <a:schemeClr val="tx1"/>
                </a:solidFill>
                <a:latin typeface="Arial" panose="020B0604020202020204" pitchFamily="34" charset="0"/>
                <a:cs typeface="Arial" panose="020B0604020202020204" pitchFamily="34" charset="0"/>
              </a:rPr>
              <a:t> contraindications</a:t>
            </a:r>
          </a:p>
        </p:txBody>
      </p:sp>
      <p:cxnSp>
        <p:nvCxnSpPr>
          <p:cNvPr id="106" name="Connector: Elbow 105">
            <a:extLst>
              <a:ext uri="{FF2B5EF4-FFF2-40B4-BE49-F238E27FC236}">
                <a16:creationId xmlns:a16="http://schemas.microsoft.com/office/drawing/2014/main" id="{488897DB-AD79-4ECD-8012-568C6135D787}"/>
              </a:ext>
            </a:extLst>
          </p:cNvPr>
          <p:cNvCxnSpPr>
            <a:cxnSpLocks/>
            <a:stCxn id="69" idx="2"/>
            <a:endCxn id="105" idx="0"/>
          </p:cNvCxnSpPr>
          <p:nvPr/>
        </p:nvCxnSpPr>
        <p:spPr>
          <a:xfrm rot="16200000" flipH="1">
            <a:off x="4973717" y="2519659"/>
            <a:ext cx="291235" cy="801291"/>
          </a:xfrm>
          <a:prstGeom prst="bentConnector3">
            <a:avLst>
              <a:gd name="adj1" fmla="val 5000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7E839416-77F8-4706-8306-F5B4D6A74687}"/>
              </a:ext>
            </a:extLst>
          </p:cNvPr>
          <p:cNvCxnSpPr>
            <a:cxnSpLocks/>
            <a:stCxn id="105" idx="2"/>
            <a:endCxn id="112" idx="0"/>
          </p:cNvCxnSpPr>
          <p:nvPr/>
        </p:nvCxnSpPr>
        <p:spPr>
          <a:xfrm>
            <a:off x="5519980" y="3569469"/>
            <a:ext cx="2965" cy="43872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2" name="Rectangle 111">
            <a:extLst>
              <a:ext uri="{FF2B5EF4-FFF2-40B4-BE49-F238E27FC236}">
                <a16:creationId xmlns:a16="http://schemas.microsoft.com/office/drawing/2014/main" id="{4C23D4EC-4CDB-4A6E-90E7-CEB774CC07F0}"/>
              </a:ext>
            </a:extLst>
          </p:cNvPr>
          <p:cNvSpPr/>
          <p:nvPr/>
        </p:nvSpPr>
        <p:spPr>
          <a:xfrm>
            <a:off x="4772011" y="4008189"/>
            <a:ext cx="1501869" cy="1950483"/>
          </a:xfrm>
          <a:prstGeom prst="rect">
            <a:avLst/>
          </a:prstGeom>
          <a:solidFill>
            <a:srgbClr val="4D81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3387">
              <a:lnSpc>
                <a:spcPct val="90000"/>
              </a:lnSpc>
              <a:spcAft>
                <a:spcPct val="35000"/>
              </a:spcAft>
            </a:pPr>
            <a:r>
              <a:rPr lang="en-US" sz="1051" dirty="0">
                <a:latin typeface="Arial" panose="020B0604020202020204" pitchFamily="34" charset="0"/>
                <a:cs typeface="Arial" panose="020B0604020202020204" pitchFamily="34" charset="0"/>
              </a:rPr>
              <a:t>Docetaxel [or paclitaxel (II, A)] + trastuzumab/ </a:t>
            </a:r>
            <a:r>
              <a:rPr lang="en-US" sz="1051" dirty="0" err="1">
                <a:latin typeface="Arial" panose="020B0604020202020204" pitchFamily="34" charset="0"/>
                <a:cs typeface="Arial" panose="020B0604020202020204" pitchFamily="34" charset="0"/>
              </a:rPr>
              <a:t>pertuzumab</a:t>
            </a:r>
            <a:r>
              <a:rPr lang="en-US" sz="1051" dirty="0">
                <a:latin typeface="Arial" panose="020B0604020202020204" pitchFamily="34" charset="0"/>
                <a:cs typeface="Arial" panose="020B0604020202020204" pitchFamily="34" charset="0"/>
              </a:rPr>
              <a:t> ≥6 cycles [I, A; MCBS 4; ESCAT I-A]</a:t>
            </a:r>
            <a:r>
              <a:rPr lang="en-US" sz="1051" baseline="30000" dirty="0" err="1">
                <a:latin typeface="Arial" panose="020B0604020202020204" pitchFamily="34" charset="0"/>
                <a:cs typeface="Arial" panose="020B0604020202020204" pitchFamily="34" charset="0"/>
              </a:rPr>
              <a:t>a,b</a:t>
            </a:r>
            <a:r>
              <a:rPr lang="en-US" sz="1051" baseline="30000" dirty="0">
                <a:latin typeface="Arial" panose="020B0604020202020204" pitchFamily="34" charset="0"/>
                <a:cs typeface="Arial" panose="020B0604020202020204" pitchFamily="34" charset="0"/>
              </a:rPr>
              <a:t> </a:t>
            </a:r>
            <a:r>
              <a:rPr lang="en-US" sz="1051" dirty="0">
                <a:latin typeface="Arial" panose="020B0604020202020204" pitchFamily="34" charset="0"/>
                <a:cs typeface="Arial" panose="020B0604020202020204" pitchFamily="34" charset="0"/>
              </a:rPr>
              <a:t>followed by </a:t>
            </a:r>
            <a:r>
              <a:rPr lang="en-US" sz="1051" dirty="0" err="1">
                <a:latin typeface="Arial" panose="020B0604020202020204" pitchFamily="34" charset="0"/>
                <a:cs typeface="Arial" panose="020B0604020202020204" pitchFamily="34" charset="0"/>
              </a:rPr>
              <a:t>pertuzumab</a:t>
            </a:r>
            <a:r>
              <a:rPr lang="en-US" sz="1051" dirty="0">
                <a:latin typeface="Arial" panose="020B0604020202020204" pitchFamily="34" charset="0"/>
                <a:cs typeface="Arial" panose="020B0604020202020204" pitchFamily="34" charset="0"/>
              </a:rPr>
              <a:t>/ trastuzumab until progression </a:t>
            </a:r>
          </a:p>
          <a:p>
            <a:pPr algn="ctr" defTabSz="533387">
              <a:lnSpc>
                <a:spcPct val="90000"/>
              </a:lnSpc>
              <a:spcAft>
                <a:spcPct val="35000"/>
              </a:spcAft>
            </a:pPr>
            <a:r>
              <a:rPr lang="en-US" sz="1051" dirty="0">
                <a:latin typeface="Arial" panose="020B0604020202020204" pitchFamily="34" charset="0"/>
                <a:cs typeface="Arial" panose="020B0604020202020204" pitchFamily="34" charset="0"/>
              </a:rPr>
              <a:t>[I, A]</a:t>
            </a:r>
          </a:p>
        </p:txBody>
      </p:sp>
      <p:sp>
        <p:nvSpPr>
          <p:cNvPr id="114" name="Rectangle 113">
            <a:extLst>
              <a:ext uri="{FF2B5EF4-FFF2-40B4-BE49-F238E27FC236}">
                <a16:creationId xmlns:a16="http://schemas.microsoft.com/office/drawing/2014/main" id="{04DF8856-CAA0-4000-AFF6-7588C626CFBC}"/>
              </a:ext>
            </a:extLst>
          </p:cNvPr>
          <p:cNvSpPr/>
          <p:nvPr/>
        </p:nvSpPr>
        <p:spPr>
          <a:xfrm>
            <a:off x="8483647" y="2484912"/>
            <a:ext cx="1351645" cy="45101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3387">
              <a:lnSpc>
                <a:spcPct val="90000"/>
              </a:lnSpc>
              <a:spcAft>
                <a:spcPct val="35000"/>
              </a:spcAft>
            </a:pPr>
            <a:r>
              <a:rPr lang="en-US" sz="1100" dirty="0">
                <a:solidFill>
                  <a:schemeClr val="tx1"/>
                </a:solidFill>
                <a:latin typeface="Arial" panose="020B0604020202020204" pitchFamily="34" charset="0"/>
                <a:cs typeface="Arial" panose="020B0604020202020204" pitchFamily="34" charset="0"/>
              </a:rPr>
              <a:t>Active brain metastases</a:t>
            </a:r>
          </a:p>
        </p:txBody>
      </p:sp>
      <p:sp>
        <p:nvSpPr>
          <p:cNvPr id="115" name="Rectangle 114">
            <a:extLst>
              <a:ext uri="{FF2B5EF4-FFF2-40B4-BE49-F238E27FC236}">
                <a16:creationId xmlns:a16="http://schemas.microsoft.com/office/drawing/2014/main" id="{DF8BD7CA-C34E-4381-8D8E-C590F6EA81D5}"/>
              </a:ext>
            </a:extLst>
          </p:cNvPr>
          <p:cNvSpPr/>
          <p:nvPr/>
        </p:nvSpPr>
        <p:spPr>
          <a:xfrm>
            <a:off x="11039593" y="2484912"/>
            <a:ext cx="1070783" cy="45101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3387">
              <a:lnSpc>
                <a:spcPct val="90000"/>
              </a:lnSpc>
              <a:spcAft>
                <a:spcPct val="35000"/>
              </a:spcAft>
            </a:pPr>
            <a:r>
              <a:rPr lang="en-US" sz="1100" dirty="0">
                <a:solidFill>
                  <a:schemeClr val="tx1"/>
                </a:solidFill>
                <a:latin typeface="Arial" panose="020B0604020202020204" pitchFamily="34" charset="0"/>
                <a:cs typeface="Arial" panose="020B0604020202020204" pitchFamily="34" charset="0"/>
              </a:rPr>
              <a:t>No, unknown or stable brain metastases</a:t>
            </a:r>
          </a:p>
        </p:txBody>
      </p:sp>
      <p:cxnSp>
        <p:nvCxnSpPr>
          <p:cNvPr id="116" name="Connector: Elbow 115">
            <a:extLst>
              <a:ext uri="{FF2B5EF4-FFF2-40B4-BE49-F238E27FC236}">
                <a16:creationId xmlns:a16="http://schemas.microsoft.com/office/drawing/2014/main" id="{5361422B-6F6A-4D1C-A6DA-08F462092A23}"/>
              </a:ext>
            </a:extLst>
          </p:cNvPr>
          <p:cNvCxnSpPr>
            <a:cxnSpLocks/>
            <a:stCxn id="63" idx="2"/>
            <a:endCxn id="115" idx="0"/>
          </p:cNvCxnSpPr>
          <p:nvPr/>
        </p:nvCxnSpPr>
        <p:spPr>
          <a:xfrm rot="16200000" flipH="1">
            <a:off x="10776618" y="1686547"/>
            <a:ext cx="294143" cy="1302588"/>
          </a:xfrm>
          <a:prstGeom prst="bentConnector3">
            <a:avLst>
              <a:gd name="adj1" fmla="val 5000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Connector: Elbow 118">
            <a:extLst>
              <a:ext uri="{FF2B5EF4-FFF2-40B4-BE49-F238E27FC236}">
                <a16:creationId xmlns:a16="http://schemas.microsoft.com/office/drawing/2014/main" id="{3605FD06-2B1F-414E-8316-D670EF7DBF80}"/>
              </a:ext>
            </a:extLst>
          </p:cNvPr>
          <p:cNvCxnSpPr>
            <a:cxnSpLocks/>
            <a:stCxn id="63" idx="2"/>
            <a:endCxn id="114" idx="0"/>
          </p:cNvCxnSpPr>
          <p:nvPr/>
        </p:nvCxnSpPr>
        <p:spPr>
          <a:xfrm rot="5400000">
            <a:off x="9568862" y="1781378"/>
            <a:ext cx="294143" cy="1112927"/>
          </a:xfrm>
          <a:prstGeom prst="bentConnector3">
            <a:avLst>
              <a:gd name="adj1" fmla="val 5000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8" name="Rectangle 127">
            <a:extLst>
              <a:ext uri="{FF2B5EF4-FFF2-40B4-BE49-F238E27FC236}">
                <a16:creationId xmlns:a16="http://schemas.microsoft.com/office/drawing/2014/main" id="{5640AA5D-7C36-40B6-A4F5-94ED95A9338E}"/>
              </a:ext>
            </a:extLst>
          </p:cNvPr>
          <p:cNvSpPr/>
          <p:nvPr/>
        </p:nvSpPr>
        <p:spPr>
          <a:xfrm>
            <a:off x="7497855" y="3243887"/>
            <a:ext cx="1428507" cy="45101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3387">
              <a:lnSpc>
                <a:spcPct val="90000"/>
              </a:lnSpc>
              <a:spcAft>
                <a:spcPct val="35000"/>
              </a:spcAft>
            </a:pPr>
            <a:r>
              <a:rPr lang="en-US" sz="1100" dirty="0">
                <a:solidFill>
                  <a:schemeClr val="tx1"/>
                </a:solidFill>
                <a:latin typeface="Arial" panose="020B0604020202020204" pitchFamily="34" charset="0"/>
                <a:cs typeface="Arial" panose="020B0604020202020204" pitchFamily="34" charset="0"/>
              </a:rPr>
              <a:t>Local intervention </a:t>
            </a:r>
            <a:r>
              <a:rPr lang="en-US" sz="1100" dirty="0" err="1">
                <a:solidFill>
                  <a:schemeClr val="tx1"/>
                </a:solidFill>
                <a:latin typeface="Arial" panose="020B0604020202020204" pitchFamily="34" charset="0"/>
                <a:cs typeface="Arial" panose="020B0604020202020204" pitchFamily="34" charset="0"/>
              </a:rPr>
              <a:t>indicated</a:t>
            </a:r>
            <a:r>
              <a:rPr lang="en-US" sz="1100" baseline="30000" dirty="0" err="1">
                <a:solidFill>
                  <a:schemeClr val="tx1"/>
                </a:solidFill>
                <a:latin typeface="Arial" panose="020B0604020202020204" pitchFamily="34" charset="0"/>
                <a:cs typeface="Arial" panose="020B0604020202020204" pitchFamily="34" charset="0"/>
              </a:rPr>
              <a:t>e</a:t>
            </a:r>
            <a:endParaRPr lang="en-US" sz="1100" baseline="30000" dirty="0">
              <a:solidFill>
                <a:schemeClr val="tx1"/>
              </a:solidFill>
              <a:latin typeface="Arial" panose="020B0604020202020204" pitchFamily="34" charset="0"/>
              <a:cs typeface="Arial" panose="020B0604020202020204" pitchFamily="34" charset="0"/>
            </a:endParaRPr>
          </a:p>
        </p:txBody>
      </p:sp>
      <p:sp>
        <p:nvSpPr>
          <p:cNvPr id="129" name="Rectangle 128">
            <a:extLst>
              <a:ext uri="{FF2B5EF4-FFF2-40B4-BE49-F238E27FC236}">
                <a16:creationId xmlns:a16="http://schemas.microsoft.com/office/drawing/2014/main" id="{8DED7CB7-E170-4EA9-ACB9-EE573570AE89}"/>
              </a:ext>
            </a:extLst>
          </p:cNvPr>
          <p:cNvSpPr/>
          <p:nvPr/>
        </p:nvSpPr>
        <p:spPr>
          <a:xfrm>
            <a:off x="9514161" y="3243887"/>
            <a:ext cx="1767000" cy="53262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3387">
              <a:lnSpc>
                <a:spcPct val="90000"/>
              </a:lnSpc>
              <a:spcAft>
                <a:spcPct val="35000"/>
              </a:spcAft>
            </a:pPr>
            <a:r>
              <a:rPr lang="en-US" sz="1100" dirty="0">
                <a:solidFill>
                  <a:schemeClr val="tx1"/>
                </a:solidFill>
                <a:latin typeface="Arial" panose="020B0604020202020204" pitchFamily="34" charset="0"/>
                <a:cs typeface="Arial" panose="020B0604020202020204" pitchFamily="34" charset="0"/>
              </a:rPr>
              <a:t>Local intervention not indicated</a:t>
            </a:r>
          </a:p>
        </p:txBody>
      </p:sp>
      <p:cxnSp>
        <p:nvCxnSpPr>
          <p:cNvPr id="130" name="Connector: Elbow 129">
            <a:extLst>
              <a:ext uri="{FF2B5EF4-FFF2-40B4-BE49-F238E27FC236}">
                <a16:creationId xmlns:a16="http://schemas.microsoft.com/office/drawing/2014/main" id="{72505B60-8303-44D7-A68D-22228130C967}"/>
              </a:ext>
            </a:extLst>
          </p:cNvPr>
          <p:cNvCxnSpPr>
            <a:cxnSpLocks/>
            <a:stCxn id="114" idx="2"/>
          </p:cNvCxnSpPr>
          <p:nvPr/>
        </p:nvCxnSpPr>
        <p:spPr>
          <a:xfrm rot="5400000">
            <a:off x="8544110" y="2628526"/>
            <a:ext cx="307961" cy="922761"/>
          </a:xfrm>
          <a:prstGeom prst="bentConnector3">
            <a:avLst>
              <a:gd name="adj1" fmla="val 5000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3" name="Connector: Elbow 132">
            <a:extLst>
              <a:ext uri="{FF2B5EF4-FFF2-40B4-BE49-F238E27FC236}">
                <a16:creationId xmlns:a16="http://schemas.microsoft.com/office/drawing/2014/main" id="{493D4E33-B01E-4F46-B430-85C70F9C5CE2}"/>
              </a:ext>
            </a:extLst>
          </p:cNvPr>
          <p:cNvCxnSpPr>
            <a:cxnSpLocks/>
            <a:stCxn id="114" idx="2"/>
            <a:endCxn id="129" idx="0"/>
          </p:cNvCxnSpPr>
          <p:nvPr/>
        </p:nvCxnSpPr>
        <p:spPr>
          <a:xfrm rot="16200000" flipH="1">
            <a:off x="9624586" y="2470809"/>
            <a:ext cx="307961" cy="1238192"/>
          </a:xfrm>
          <a:prstGeom prst="bentConnector3">
            <a:avLst>
              <a:gd name="adj1" fmla="val 5000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6" name="Rectangle 135">
            <a:extLst>
              <a:ext uri="{FF2B5EF4-FFF2-40B4-BE49-F238E27FC236}">
                <a16:creationId xmlns:a16="http://schemas.microsoft.com/office/drawing/2014/main" id="{A50CDBFF-8FC5-4DD5-AC5E-D5A1A30C7951}"/>
              </a:ext>
            </a:extLst>
          </p:cNvPr>
          <p:cNvSpPr/>
          <p:nvPr/>
        </p:nvSpPr>
        <p:spPr>
          <a:xfrm>
            <a:off x="6373811" y="5065723"/>
            <a:ext cx="880608" cy="620907"/>
          </a:xfrm>
          <a:prstGeom prst="rect">
            <a:avLst/>
          </a:prstGeom>
          <a:solidFill>
            <a:srgbClr val="E05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3387">
              <a:lnSpc>
                <a:spcPct val="90000"/>
              </a:lnSpc>
              <a:spcAft>
                <a:spcPct val="35000"/>
              </a:spcAft>
            </a:pPr>
            <a:r>
              <a:rPr lang="en-US" sz="1051" dirty="0">
                <a:latin typeface="Arial" panose="020B0604020202020204" pitchFamily="34" charset="0"/>
                <a:cs typeface="Arial" panose="020B0604020202020204" pitchFamily="34" charset="0"/>
              </a:rPr>
              <a:t>Resection </a:t>
            </a:r>
          </a:p>
          <a:p>
            <a:pPr algn="ctr" defTabSz="533387">
              <a:lnSpc>
                <a:spcPct val="90000"/>
              </a:lnSpc>
              <a:spcAft>
                <a:spcPct val="35000"/>
              </a:spcAft>
            </a:pPr>
            <a:r>
              <a:rPr lang="en-US" sz="1051" dirty="0">
                <a:latin typeface="Arial" panose="020B0604020202020204" pitchFamily="34" charset="0"/>
                <a:cs typeface="Arial" panose="020B0604020202020204" pitchFamily="34" charset="0"/>
              </a:rPr>
              <a:t>[II, B]</a:t>
            </a:r>
          </a:p>
        </p:txBody>
      </p:sp>
      <p:sp>
        <p:nvSpPr>
          <p:cNvPr id="137" name="Rectangle 136">
            <a:extLst>
              <a:ext uri="{FF2B5EF4-FFF2-40B4-BE49-F238E27FC236}">
                <a16:creationId xmlns:a16="http://schemas.microsoft.com/office/drawing/2014/main" id="{5327C42D-3E1C-47E9-9893-596FB8E254F7}"/>
              </a:ext>
            </a:extLst>
          </p:cNvPr>
          <p:cNvSpPr/>
          <p:nvPr/>
        </p:nvSpPr>
        <p:spPr>
          <a:xfrm>
            <a:off x="8477219" y="6068957"/>
            <a:ext cx="1161493" cy="620907"/>
          </a:xfrm>
          <a:prstGeom prst="rect">
            <a:avLst/>
          </a:prstGeom>
          <a:solidFill>
            <a:srgbClr val="1652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3387">
              <a:lnSpc>
                <a:spcPct val="90000"/>
              </a:lnSpc>
              <a:spcAft>
                <a:spcPct val="35000"/>
              </a:spcAft>
            </a:pPr>
            <a:r>
              <a:rPr lang="en-US" sz="1051" dirty="0">
                <a:latin typeface="Arial" panose="020B0604020202020204" pitchFamily="34" charset="0"/>
                <a:cs typeface="Arial" panose="020B0604020202020204" pitchFamily="34" charset="0"/>
              </a:rPr>
              <a:t>WBRT</a:t>
            </a:r>
          </a:p>
          <a:p>
            <a:pPr algn="ctr" defTabSz="533387">
              <a:lnSpc>
                <a:spcPct val="90000"/>
              </a:lnSpc>
              <a:spcAft>
                <a:spcPct val="35000"/>
              </a:spcAft>
            </a:pPr>
            <a:r>
              <a:rPr lang="en-US" sz="1051" dirty="0">
                <a:latin typeface="Arial" panose="020B0604020202020204" pitchFamily="34" charset="0"/>
                <a:cs typeface="Arial" panose="020B0604020202020204" pitchFamily="34" charset="0"/>
              </a:rPr>
              <a:t>[III, B]</a:t>
            </a:r>
          </a:p>
        </p:txBody>
      </p:sp>
      <p:cxnSp>
        <p:nvCxnSpPr>
          <p:cNvPr id="138" name="Connector: Elbow 137">
            <a:extLst>
              <a:ext uri="{FF2B5EF4-FFF2-40B4-BE49-F238E27FC236}">
                <a16:creationId xmlns:a16="http://schemas.microsoft.com/office/drawing/2014/main" id="{01A013C2-7ADF-4032-B908-3FDB910AEB43}"/>
              </a:ext>
            </a:extLst>
          </p:cNvPr>
          <p:cNvCxnSpPr>
            <a:cxnSpLocks/>
            <a:stCxn id="128" idx="2"/>
            <a:endCxn id="49" idx="0"/>
          </p:cNvCxnSpPr>
          <p:nvPr/>
        </p:nvCxnSpPr>
        <p:spPr>
          <a:xfrm rot="5400000">
            <a:off x="7661642" y="3452393"/>
            <a:ext cx="307961" cy="792975"/>
          </a:xfrm>
          <a:prstGeom prst="bentConnector3">
            <a:avLst>
              <a:gd name="adj1" fmla="val 5000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1" name="Connector: Elbow 140">
            <a:extLst>
              <a:ext uri="{FF2B5EF4-FFF2-40B4-BE49-F238E27FC236}">
                <a16:creationId xmlns:a16="http://schemas.microsoft.com/office/drawing/2014/main" id="{CDBF0A60-EEC3-4052-BB31-E57D4ACDFFFA}"/>
              </a:ext>
            </a:extLst>
          </p:cNvPr>
          <p:cNvCxnSpPr>
            <a:cxnSpLocks/>
            <a:stCxn id="128" idx="2"/>
            <a:endCxn id="48" idx="0"/>
          </p:cNvCxnSpPr>
          <p:nvPr/>
        </p:nvCxnSpPr>
        <p:spPr>
          <a:xfrm rot="16200000" flipH="1">
            <a:off x="8477089" y="3429920"/>
            <a:ext cx="307961" cy="837921"/>
          </a:xfrm>
          <a:prstGeom prst="bentConnector3">
            <a:avLst>
              <a:gd name="adj1" fmla="val 5000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4" name="Rectangle 143">
            <a:extLst>
              <a:ext uri="{FF2B5EF4-FFF2-40B4-BE49-F238E27FC236}">
                <a16:creationId xmlns:a16="http://schemas.microsoft.com/office/drawing/2014/main" id="{6BB157B5-2B35-4D10-BAE7-FFCE8AE32490}"/>
              </a:ext>
            </a:extLst>
          </p:cNvPr>
          <p:cNvSpPr/>
          <p:nvPr/>
        </p:nvSpPr>
        <p:spPr>
          <a:xfrm>
            <a:off x="6373811" y="5907873"/>
            <a:ext cx="880608" cy="620907"/>
          </a:xfrm>
          <a:prstGeom prst="rect">
            <a:avLst/>
          </a:prstGeom>
          <a:solidFill>
            <a:srgbClr val="1652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3387">
              <a:lnSpc>
                <a:spcPct val="90000"/>
              </a:lnSpc>
              <a:spcAft>
                <a:spcPct val="35000"/>
              </a:spcAft>
            </a:pPr>
            <a:r>
              <a:rPr lang="en-US" sz="1051" dirty="0">
                <a:latin typeface="Arial" panose="020B0604020202020204" pitchFamily="34" charset="0"/>
                <a:cs typeface="Arial" panose="020B0604020202020204" pitchFamily="34" charset="0"/>
              </a:rPr>
              <a:t>SRT</a:t>
            </a:r>
          </a:p>
          <a:p>
            <a:pPr algn="ctr" defTabSz="533387">
              <a:lnSpc>
                <a:spcPct val="90000"/>
              </a:lnSpc>
              <a:spcAft>
                <a:spcPct val="35000"/>
              </a:spcAft>
            </a:pPr>
            <a:r>
              <a:rPr lang="en-US" sz="1051" dirty="0">
                <a:latin typeface="Arial" panose="020B0604020202020204" pitchFamily="34" charset="0"/>
                <a:cs typeface="Arial" panose="020B0604020202020204" pitchFamily="34" charset="0"/>
              </a:rPr>
              <a:t>[II, B]</a:t>
            </a:r>
          </a:p>
        </p:txBody>
      </p:sp>
      <p:sp>
        <p:nvSpPr>
          <p:cNvPr id="149" name="Rectangle 148">
            <a:extLst>
              <a:ext uri="{FF2B5EF4-FFF2-40B4-BE49-F238E27FC236}">
                <a16:creationId xmlns:a16="http://schemas.microsoft.com/office/drawing/2014/main" id="{264007DC-6127-49B1-B153-2EDE3304AC19}"/>
              </a:ext>
            </a:extLst>
          </p:cNvPr>
          <p:cNvSpPr/>
          <p:nvPr/>
        </p:nvSpPr>
        <p:spPr>
          <a:xfrm>
            <a:off x="9810692" y="4008190"/>
            <a:ext cx="1167651" cy="2232693"/>
          </a:xfrm>
          <a:prstGeom prst="rect">
            <a:avLst/>
          </a:prstGeom>
          <a:solidFill>
            <a:srgbClr val="4D81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3387">
              <a:lnSpc>
                <a:spcPct val="90000"/>
              </a:lnSpc>
              <a:spcAft>
                <a:spcPct val="35000"/>
              </a:spcAft>
            </a:pPr>
            <a:r>
              <a:rPr lang="en-US" sz="1051" dirty="0">
                <a:latin typeface="Arial" panose="020B0604020202020204" pitchFamily="34" charset="0"/>
                <a:cs typeface="Arial" panose="020B0604020202020204" pitchFamily="34" charset="0"/>
              </a:rPr>
              <a:t>Tucatinib/ capecitabine/ trastuzumab</a:t>
            </a:r>
            <a:br>
              <a:rPr lang="en-US" sz="1051" dirty="0">
                <a:latin typeface="Arial" panose="020B0604020202020204" pitchFamily="34" charset="0"/>
                <a:cs typeface="Arial" panose="020B0604020202020204" pitchFamily="34" charset="0"/>
              </a:rPr>
            </a:br>
            <a:r>
              <a:rPr lang="en-US" sz="1051" dirty="0">
                <a:latin typeface="Arial" panose="020B0604020202020204" pitchFamily="34" charset="0"/>
                <a:cs typeface="Arial" panose="020B0604020202020204" pitchFamily="34" charset="0"/>
              </a:rPr>
              <a:t>[II, A; MCBS 3; ESCAT I-A]</a:t>
            </a:r>
            <a:r>
              <a:rPr lang="en-US" sz="1051" baseline="30000" dirty="0">
                <a:latin typeface="Arial" panose="020B0604020202020204" pitchFamily="34" charset="0"/>
                <a:cs typeface="Arial" panose="020B0604020202020204" pitchFamily="34" charset="0"/>
              </a:rPr>
              <a:t>a-c</a:t>
            </a:r>
            <a:br>
              <a:rPr lang="en-US" sz="1051" baseline="30000" dirty="0">
                <a:latin typeface="Arial" panose="020B0604020202020204" pitchFamily="34" charset="0"/>
                <a:cs typeface="Arial" panose="020B0604020202020204" pitchFamily="34" charset="0"/>
              </a:rPr>
            </a:br>
            <a:r>
              <a:rPr lang="en-US" sz="1051" dirty="0">
                <a:latin typeface="Arial" panose="020B0604020202020204" pitchFamily="34" charset="0"/>
                <a:cs typeface="Arial" panose="020B0604020202020204" pitchFamily="34" charset="0"/>
              </a:rPr>
              <a:t>(preferred)</a:t>
            </a:r>
          </a:p>
          <a:p>
            <a:pPr algn="ctr" defTabSz="533387">
              <a:lnSpc>
                <a:spcPct val="90000"/>
              </a:lnSpc>
              <a:spcAft>
                <a:spcPct val="35000"/>
              </a:spcAft>
            </a:pPr>
            <a:r>
              <a:rPr lang="en-US" sz="1051" dirty="0">
                <a:latin typeface="Arial" panose="020B0604020202020204" pitchFamily="34" charset="0"/>
                <a:cs typeface="Arial" panose="020B0604020202020204" pitchFamily="34" charset="0"/>
              </a:rPr>
              <a:t>or</a:t>
            </a:r>
          </a:p>
          <a:p>
            <a:pPr algn="ctr" defTabSz="533387">
              <a:lnSpc>
                <a:spcPct val="90000"/>
              </a:lnSpc>
              <a:spcAft>
                <a:spcPct val="35000"/>
              </a:spcAft>
            </a:pPr>
            <a:r>
              <a:rPr lang="en-US" sz="1051" dirty="0">
                <a:latin typeface="Arial" panose="020B0604020202020204" pitchFamily="34" charset="0"/>
                <a:cs typeface="Arial" panose="020B0604020202020204" pitchFamily="34" charset="0"/>
              </a:rPr>
              <a:t>Trastuzumab </a:t>
            </a:r>
            <a:r>
              <a:rPr lang="en-US" sz="1051" dirty="0" err="1">
                <a:solidFill>
                  <a:schemeClr val="bg1"/>
                </a:solidFill>
                <a:latin typeface="Arial" panose="020B0604020202020204" pitchFamily="34" charset="0"/>
                <a:cs typeface="Arial" panose="020B0604020202020204" pitchFamily="34" charset="0"/>
              </a:rPr>
              <a:t>deruxtecan</a:t>
            </a:r>
            <a:r>
              <a:rPr lang="en-US" sz="1051" dirty="0">
                <a:solidFill>
                  <a:schemeClr val="bg1"/>
                </a:solidFill>
                <a:latin typeface="Arial" panose="020B0604020202020204" pitchFamily="34" charset="0"/>
                <a:cs typeface="Arial" panose="020B0604020202020204" pitchFamily="34" charset="0"/>
              </a:rPr>
              <a:t> [II, A; ESCAT </a:t>
            </a:r>
            <a:r>
              <a:rPr lang="en-US" sz="1051" dirty="0">
                <a:latin typeface="Arial" panose="020B0604020202020204" pitchFamily="34" charset="0"/>
                <a:cs typeface="Arial" panose="020B0604020202020204" pitchFamily="34" charset="0"/>
              </a:rPr>
              <a:t>I-A]</a:t>
            </a:r>
            <a:r>
              <a:rPr lang="en-US" sz="1051" baseline="30000" dirty="0" err="1">
                <a:latin typeface="Arial" panose="020B0604020202020204" pitchFamily="34" charset="0"/>
                <a:cs typeface="Arial" panose="020B0604020202020204" pitchFamily="34" charset="0"/>
              </a:rPr>
              <a:t>b,d</a:t>
            </a:r>
            <a:endParaRPr lang="en-US" sz="1051" baseline="30000" dirty="0">
              <a:latin typeface="Arial" panose="020B0604020202020204" pitchFamily="34" charset="0"/>
              <a:cs typeface="Arial" panose="020B0604020202020204" pitchFamily="34" charset="0"/>
            </a:endParaRPr>
          </a:p>
        </p:txBody>
      </p:sp>
      <p:cxnSp>
        <p:nvCxnSpPr>
          <p:cNvPr id="150" name="Straight Arrow Connector 149">
            <a:extLst>
              <a:ext uri="{FF2B5EF4-FFF2-40B4-BE49-F238E27FC236}">
                <a16:creationId xmlns:a16="http://schemas.microsoft.com/office/drawing/2014/main" id="{3F352D08-522C-4F3C-B674-E424D56E4D01}"/>
              </a:ext>
            </a:extLst>
          </p:cNvPr>
          <p:cNvCxnSpPr>
            <a:cxnSpLocks/>
            <a:stCxn id="129" idx="2"/>
            <a:endCxn id="149" idx="0"/>
          </p:cNvCxnSpPr>
          <p:nvPr/>
        </p:nvCxnSpPr>
        <p:spPr>
          <a:xfrm flipH="1">
            <a:off x="10394517" y="3776514"/>
            <a:ext cx="3144" cy="23167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4" name="Rectangle 153">
            <a:extLst>
              <a:ext uri="{FF2B5EF4-FFF2-40B4-BE49-F238E27FC236}">
                <a16:creationId xmlns:a16="http://schemas.microsoft.com/office/drawing/2014/main" id="{2A4427F4-C69F-4F06-8906-0ACB7DD681DD}"/>
              </a:ext>
            </a:extLst>
          </p:cNvPr>
          <p:cNvSpPr/>
          <p:nvPr/>
        </p:nvSpPr>
        <p:spPr>
          <a:xfrm>
            <a:off x="11039242" y="4008191"/>
            <a:ext cx="1070783" cy="1851351"/>
          </a:xfrm>
          <a:prstGeom prst="rect">
            <a:avLst/>
          </a:prstGeom>
          <a:solidFill>
            <a:srgbClr val="4D81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3387">
              <a:lnSpc>
                <a:spcPct val="90000"/>
              </a:lnSpc>
              <a:spcAft>
                <a:spcPct val="35000"/>
              </a:spcAft>
            </a:pPr>
            <a:r>
              <a:rPr lang="en-US" sz="1051" dirty="0">
                <a:latin typeface="Arial" panose="020B0604020202020204" pitchFamily="34" charset="0"/>
                <a:cs typeface="Arial" panose="020B0604020202020204" pitchFamily="34" charset="0"/>
              </a:rPr>
              <a:t>Trastuzumab </a:t>
            </a:r>
            <a:r>
              <a:rPr lang="en-US" sz="1051" dirty="0" err="1">
                <a:solidFill>
                  <a:schemeClr val="bg1"/>
                </a:solidFill>
                <a:latin typeface="Arial" panose="020B0604020202020204" pitchFamily="34" charset="0"/>
                <a:cs typeface="Arial" panose="020B0604020202020204" pitchFamily="34" charset="0"/>
              </a:rPr>
              <a:t>deruxtecan</a:t>
            </a:r>
            <a:r>
              <a:rPr lang="en-US" sz="1051" dirty="0">
                <a:solidFill>
                  <a:schemeClr val="bg1"/>
                </a:solidFill>
                <a:latin typeface="Arial" panose="020B0604020202020204" pitchFamily="34" charset="0"/>
                <a:cs typeface="Arial" panose="020B0604020202020204" pitchFamily="34" charset="0"/>
              </a:rPr>
              <a:t> [I, A; ESCAT </a:t>
            </a:r>
            <a:r>
              <a:rPr lang="en-US" sz="1051" dirty="0">
                <a:latin typeface="Arial" panose="020B0604020202020204" pitchFamily="34" charset="0"/>
                <a:cs typeface="Arial" panose="020B0604020202020204" pitchFamily="34" charset="0"/>
              </a:rPr>
              <a:t>I-A]</a:t>
            </a:r>
            <a:r>
              <a:rPr lang="en-US" sz="1051" baseline="30000" dirty="0" err="1">
                <a:latin typeface="Arial" panose="020B0604020202020204" pitchFamily="34" charset="0"/>
                <a:cs typeface="Arial" panose="020B0604020202020204" pitchFamily="34" charset="0"/>
              </a:rPr>
              <a:t>b,d</a:t>
            </a:r>
            <a:endParaRPr lang="en-US" sz="1051" baseline="30000" dirty="0">
              <a:latin typeface="Arial" panose="020B0604020202020204" pitchFamily="34" charset="0"/>
              <a:cs typeface="Arial" panose="020B0604020202020204" pitchFamily="34" charset="0"/>
            </a:endParaRPr>
          </a:p>
          <a:p>
            <a:pPr algn="ctr" defTabSz="533387">
              <a:lnSpc>
                <a:spcPct val="90000"/>
              </a:lnSpc>
              <a:spcAft>
                <a:spcPct val="35000"/>
              </a:spcAft>
            </a:pPr>
            <a:r>
              <a:rPr lang="en-US" sz="1051" dirty="0">
                <a:latin typeface="Arial" panose="020B0604020202020204" pitchFamily="34" charset="0"/>
                <a:cs typeface="Arial" panose="020B0604020202020204" pitchFamily="34" charset="0"/>
              </a:rPr>
              <a:t>or</a:t>
            </a:r>
          </a:p>
          <a:p>
            <a:pPr algn="ctr" defTabSz="533387">
              <a:lnSpc>
                <a:spcPct val="90000"/>
              </a:lnSpc>
              <a:spcAft>
                <a:spcPct val="35000"/>
              </a:spcAft>
            </a:pPr>
            <a:r>
              <a:rPr lang="en-US" sz="1051" dirty="0">
                <a:latin typeface="Arial" panose="020B0604020202020204" pitchFamily="34" charset="0"/>
                <a:cs typeface="Arial" panose="020B0604020202020204" pitchFamily="34" charset="0"/>
              </a:rPr>
              <a:t>Tucatinib/ capecitabine/ trastuzumab</a:t>
            </a:r>
            <a:br>
              <a:rPr lang="en-US" sz="1051" dirty="0">
                <a:latin typeface="Arial" panose="020B0604020202020204" pitchFamily="34" charset="0"/>
                <a:cs typeface="Arial" panose="020B0604020202020204" pitchFamily="34" charset="0"/>
              </a:rPr>
            </a:br>
            <a:r>
              <a:rPr lang="en-US" sz="1051" dirty="0">
                <a:latin typeface="Arial" panose="020B0604020202020204" pitchFamily="34" charset="0"/>
                <a:cs typeface="Arial" panose="020B0604020202020204" pitchFamily="34" charset="0"/>
              </a:rPr>
              <a:t>[II, A; MCBS 3; ESCAT I-A]</a:t>
            </a:r>
            <a:r>
              <a:rPr lang="en-US" sz="1051" baseline="30000" dirty="0">
                <a:latin typeface="Arial" panose="020B0604020202020204" pitchFamily="34" charset="0"/>
                <a:cs typeface="Arial" panose="020B0604020202020204" pitchFamily="34" charset="0"/>
              </a:rPr>
              <a:t>a-c</a:t>
            </a:r>
            <a:endParaRPr lang="en-US" sz="1051" dirty="0">
              <a:latin typeface="Arial" panose="020B0604020202020204" pitchFamily="34" charset="0"/>
              <a:cs typeface="Arial" panose="020B0604020202020204" pitchFamily="34" charset="0"/>
            </a:endParaRPr>
          </a:p>
        </p:txBody>
      </p:sp>
      <p:cxnSp>
        <p:nvCxnSpPr>
          <p:cNvPr id="155" name="Straight Arrow Connector 154">
            <a:extLst>
              <a:ext uri="{FF2B5EF4-FFF2-40B4-BE49-F238E27FC236}">
                <a16:creationId xmlns:a16="http://schemas.microsoft.com/office/drawing/2014/main" id="{AEE4EA97-9D97-46DD-9198-61C7B83169FC}"/>
              </a:ext>
            </a:extLst>
          </p:cNvPr>
          <p:cNvCxnSpPr>
            <a:cxnSpLocks/>
            <a:stCxn id="115" idx="2"/>
            <a:endCxn id="154" idx="0"/>
          </p:cNvCxnSpPr>
          <p:nvPr/>
        </p:nvCxnSpPr>
        <p:spPr>
          <a:xfrm flipH="1">
            <a:off x="11574634" y="2935926"/>
            <a:ext cx="351" cy="107226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EB834FAA-36DA-4A1C-99A8-DA3D4B069805}"/>
              </a:ext>
            </a:extLst>
          </p:cNvPr>
          <p:cNvSpPr/>
          <p:nvPr/>
        </p:nvSpPr>
        <p:spPr>
          <a:xfrm>
            <a:off x="7422796" y="5065724"/>
            <a:ext cx="1335405" cy="902469"/>
          </a:xfrm>
          <a:prstGeom prst="rect">
            <a:avLst/>
          </a:prstGeom>
          <a:solidFill>
            <a:srgbClr val="1652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3387">
              <a:lnSpc>
                <a:spcPct val="90000"/>
              </a:lnSpc>
              <a:spcAft>
                <a:spcPct val="35000"/>
              </a:spcAft>
            </a:pPr>
            <a:r>
              <a:rPr lang="en-US" sz="1051" dirty="0">
                <a:solidFill>
                  <a:schemeClr val="bg1"/>
                </a:solidFill>
                <a:latin typeface="Arial" panose="020B0604020202020204" pitchFamily="34" charset="0"/>
                <a:cs typeface="Arial" panose="020B0604020202020204" pitchFamily="34" charset="0"/>
              </a:rPr>
              <a:t>SRT</a:t>
            </a:r>
          </a:p>
          <a:p>
            <a:pPr algn="ctr" defTabSz="533387">
              <a:lnSpc>
                <a:spcPct val="90000"/>
              </a:lnSpc>
              <a:spcAft>
                <a:spcPct val="35000"/>
              </a:spcAft>
            </a:pPr>
            <a:r>
              <a:rPr lang="en-US" sz="1051" dirty="0">
                <a:solidFill>
                  <a:schemeClr val="bg1"/>
                </a:solidFill>
                <a:latin typeface="Arial" panose="020B0604020202020204" pitchFamily="34" charset="0"/>
                <a:cs typeface="Arial" panose="020B0604020202020204" pitchFamily="34" charset="0"/>
              </a:rPr>
              <a:t>For 1-4 BMs [I, A]</a:t>
            </a:r>
          </a:p>
          <a:p>
            <a:pPr algn="ctr" defTabSz="533387">
              <a:lnSpc>
                <a:spcPct val="90000"/>
              </a:lnSpc>
              <a:spcAft>
                <a:spcPct val="35000"/>
              </a:spcAft>
            </a:pPr>
            <a:r>
              <a:rPr lang="en-US" sz="1051" dirty="0">
                <a:solidFill>
                  <a:schemeClr val="bg1"/>
                </a:solidFill>
                <a:latin typeface="Arial" panose="020B0604020202020204" pitchFamily="34" charset="0"/>
                <a:cs typeface="Arial" panose="020B0604020202020204" pitchFamily="34" charset="0"/>
              </a:rPr>
              <a:t>For 5-10 BMs [II, B]</a:t>
            </a:r>
          </a:p>
        </p:txBody>
      </p:sp>
      <p:sp>
        <p:nvSpPr>
          <p:cNvPr id="48" name="Rectangle 47">
            <a:extLst>
              <a:ext uri="{FF2B5EF4-FFF2-40B4-BE49-F238E27FC236}">
                <a16:creationId xmlns:a16="http://schemas.microsoft.com/office/drawing/2014/main" id="{621FF1CF-4D0B-4737-BE02-FD5E1B46C675}"/>
              </a:ext>
            </a:extLst>
          </p:cNvPr>
          <p:cNvSpPr/>
          <p:nvPr/>
        </p:nvSpPr>
        <p:spPr>
          <a:xfrm>
            <a:off x="8363821" y="4002860"/>
            <a:ext cx="1372416" cy="52750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3387">
              <a:lnSpc>
                <a:spcPct val="90000"/>
              </a:lnSpc>
              <a:spcAft>
                <a:spcPct val="35000"/>
              </a:spcAft>
            </a:pPr>
            <a:r>
              <a:rPr lang="en-US" sz="1100" dirty="0">
                <a:solidFill>
                  <a:schemeClr val="tx1"/>
                </a:solidFill>
                <a:latin typeface="Arial" panose="020B0604020202020204" pitchFamily="34" charset="0"/>
                <a:cs typeface="Arial" panose="020B0604020202020204" pitchFamily="34" charset="0"/>
              </a:rPr>
              <a:t>&gt;10 BMs, </a:t>
            </a:r>
            <a:r>
              <a:rPr lang="en-US" sz="1100" dirty="0" err="1">
                <a:solidFill>
                  <a:schemeClr val="tx1"/>
                </a:solidFill>
                <a:latin typeface="Arial" panose="020B0604020202020204" pitchFamily="34" charset="0"/>
                <a:cs typeface="Arial" panose="020B0604020202020204" pitchFamily="34" charset="0"/>
              </a:rPr>
              <a:t>unfavourable</a:t>
            </a:r>
            <a:r>
              <a:rPr lang="en-US" sz="1100" dirty="0">
                <a:solidFill>
                  <a:schemeClr val="tx1"/>
                </a:solidFill>
                <a:latin typeface="Arial" panose="020B0604020202020204" pitchFamily="34" charset="0"/>
                <a:cs typeface="Arial" panose="020B0604020202020204" pitchFamily="34" charset="0"/>
              </a:rPr>
              <a:t> prognostic factors</a:t>
            </a:r>
          </a:p>
        </p:txBody>
      </p:sp>
      <p:sp>
        <p:nvSpPr>
          <p:cNvPr id="49" name="Rectangle 48">
            <a:extLst>
              <a:ext uri="{FF2B5EF4-FFF2-40B4-BE49-F238E27FC236}">
                <a16:creationId xmlns:a16="http://schemas.microsoft.com/office/drawing/2014/main" id="{1A3393DC-452B-4BF4-8810-87061E038053}"/>
              </a:ext>
            </a:extLst>
          </p:cNvPr>
          <p:cNvSpPr/>
          <p:nvPr/>
        </p:nvSpPr>
        <p:spPr>
          <a:xfrm>
            <a:off x="6768893" y="4002860"/>
            <a:ext cx="1300483" cy="52750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3387">
              <a:lnSpc>
                <a:spcPct val="90000"/>
              </a:lnSpc>
              <a:spcAft>
                <a:spcPct val="35000"/>
              </a:spcAft>
            </a:pPr>
            <a:r>
              <a:rPr lang="en-US" sz="1100" dirty="0">
                <a:solidFill>
                  <a:schemeClr val="tx1"/>
                </a:solidFill>
                <a:latin typeface="Arial" panose="020B0604020202020204" pitchFamily="34" charset="0"/>
                <a:cs typeface="Arial" panose="020B0604020202020204" pitchFamily="34" charset="0"/>
              </a:rPr>
              <a:t>1-10 BMs, </a:t>
            </a:r>
            <a:r>
              <a:rPr lang="en-US" sz="1100" dirty="0" err="1">
                <a:solidFill>
                  <a:schemeClr val="tx1"/>
                </a:solidFill>
                <a:latin typeface="Arial" panose="020B0604020202020204" pitchFamily="34" charset="0"/>
                <a:cs typeface="Arial" panose="020B0604020202020204" pitchFamily="34" charset="0"/>
              </a:rPr>
              <a:t>favourable</a:t>
            </a:r>
            <a:r>
              <a:rPr lang="en-US" sz="1100" dirty="0">
                <a:solidFill>
                  <a:schemeClr val="tx1"/>
                </a:solidFill>
                <a:latin typeface="Arial" panose="020B0604020202020204" pitchFamily="34" charset="0"/>
                <a:cs typeface="Arial" panose="020B0604020202020204" pitchFamily="34" charset="0"/>
              </a:rPr>
              <a:t> prognostic factors</a:t>
            </a:r>
          </a:p>
        </p:txBody>
      </p:sp>
      <p:cxnSp>
        <p:nvCxnSpPr>
          <p:cNvPr id="55" name="Straight Arrow Connector 54">
            <a:extLst>
              <a:ext uri="{FF2B5EF4-FFF2-40B4-BE49-F238E27FC236}">
                <a16:creationId xmlns:a16="http://schemas.microsoft.com/office/drawing/2014/main" id="{02405AF5-75C4-47AD-B20A-587376F1239D}"/>
              </a:ext>
            </a:extLst>
          </p:cNvPr>
          <p:cNvCxnSpPr>
            <a:cxnSpLocks/>
            <a:stCxn id="136" idx="2"/>
            <a:endCxn id="144" idx="0"/>
          </p:cNvCxnSpPr>
          <p:nvPr/>
        </p:nvCxnSpPr>
        <p:spPr>
          <a:xfrm>
            <a:off x="6814115" y="5686630"/>
            <a:ext cx="0" cy="22124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Connector: Elbow 60">
            <a:extLst>
              <a:ext uri="{FF2B5EF4-FFF2-40B4-BE49-F238E27FC236}">
                <a16:creationId xmlns:a16="http://schemas.microsoft.com/office/drawing/2014/main" id="{069B4FF1-904F-4AA0-B8E6-2625DB0FB186}"/>
              </a:ext>
            </a:extLst>
          </p:cNvPr>
          <p:cNvCxnSpPr>
            <a:cxnSpLocks/>
            <a:stCxn id="49" idx="2"/>
            <a:endCxn id="46" idx="0"/>
          </p:cNvCxnSpPr>
          <p:nvPr/>
        </p:nvCxnSpPr>
        <p:spPr>
          <a:xfrm rot="16200000" flipH="1">
            <a:off x="7487139" y="4462365"/>
            <a:ext cx="535355" cy="671364"/>
          </a:xfrm>
          <a:prstGeom prst="bentConnector3">
            <a:avLst>
              <a:gd name="adj1" fmla="val 5000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Connector: Elbow 69">
            <a:extLst>
              <a:ext uri="{FF2B5EF4-FFF2-40B4-BE49-F238E27FC236}">
                <a16:creationId xmlns:a16="http://schemas.microsoft.com/office/drawing/2014/main" id="{B5C9F2D2-21F0-416F-804B-2E728C86D894}"/>
              </a:ext>
            </a:extLst>
          </p:cNvPr>
          <p:cNvCxnSpPr>
            <a:cxnSpLocks/>
            <a:stCxn id="49" idx="2"/>
            <a:endCxn id="136" idx="0"/>
          </p:cNvCxnSpPr>
          <p:nvPr/>
        </p:nvCxnSpPr>
        <p:spPr>
          <a:xfrm rot="5400000">
            <a:off x="6848947" y="4495537"/>
            <a:ext cx="535355" cy="605020"/>
          </a:xfrm>
          <a:prstGeom prst="bentConnector3">
            <a:avLst>
              <a:gd name="adj1" fmla="val 5000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BDBE44E5-6846-435D-9CD8-8A63CD76C3EB}"/>
              </a:ext>
            </a:extLst>
          </p:cNvPr>
          <p:cNvCxnSpPr>
            <a:cxnSpLocks/>
            <a:stCxn id="48" idx="2"/>
            <a:endCxn id="137" idx="0"/>
          </p:cNvCxnSpPr>
          <p:nvPr/>
        </p:nvCxnSpPr>
        <p:spPr>
          <a:xfrm>
            <a:off x="9050029" y="4530370"/>
            <a:ext cx="7936" cy="153858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05684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 name="Chart 38"/>
          <p:cNvGraphicFramePr/>
          <p:nvPr/>
        </p:nvGraphicFramePr>
        <p:xfrm>
          <a:off x="1359248" y="2811531"/>
          <a:ext cx="3640925" cy="2464056"/>
        </p:xfrm>
        <a:graphic>
          <a:graphicData uri="http://schemas.openxmlformats.org/drawingml/2006/chart">
            <c:chart xmlns:c="http://schemas.openxmlformats.org/drawingml/2006/chart" xmlns:r="http://schemas.openxmlformats.org/officeDocument/2006/relationships" r:id="rId3"/>
          </a:graphicData>
        </a:graphic>
      </p:graphicFrame>
      <p:sp>
        <p:nvSpPr>
          <p:cNvPr id="25" name="Footer Placeholder 24"/>
          <p:cNvSpPr>
            <a:spLocks noGrp="1"/>
          </p:cNvSpPr>
          <p:nvPr>
            <p:ph type="ftr" sz="quarter" idx="13"/>
          </p:nvPr>
        </p:nvSpPr>
        <p:spPr>
          <a:xfrm>
            <a:off x="8552476" y="6527258"/>
            <a:ext cx="3534750" cy="218623"/>
          </a:xfrm>
        </p:spPr>
        <p:txBody>
          <a:bodyPr/>
          <a:lstStyle/>
          <a:p>
            <a:r>
              <a:rPr lang="en-US" sz="800" dirty="0">
                <a:solidFill>
                  <a:srgbClr val="000000"/>
                </a:solidFill>
                <a:cs typeface="Arial" panose="020B0604020202020204" pitchFamily="34" charset="0"/>
              </a:rPr>
              <a:t> </a:t>
            </a:r>
            <a:r>
              <a:rPr lang="da-DK" sz="800" dirty="0">
                <a:solidFill>
                  <a:srgbClr val="000000"/>
                </a:solidFill>
                <a:cs typeface="Arial" panose="020B0604020202020204" pitchFamily="34" charset="0"/>
              </a:rPr>
              <a:t>Lin NU et al. </a:t>
            </a:r>
            <a:r>
              <a:rPr lang="da-DK" sz="800" i="1" dirty="0">
                <a:solidFill>
                  <a:srgbClr val="000000"/>
                </a:solidFill>
                <a:cs typeface="Arial" panose="020B0604020202020204" pitchFamily="34" charset="0"/>
              </a:rPr>
              <a:t>J Clin Oncol</a:t>
            </a:r>
            <a:r>
              <a:rPr lang="da-DK" sz="800" dirty="0">
                <a:solidFill>
                  <a:srgbClr val="000000"/>
                </a:solidFill>
                <a:cs typeface="Arial" panose="020B0604020202020204" pitchFamily="34" charset="0"/>
              </a:rPr>
              <a:t>. 2020</a:t>
            </a:r>
          </a:p>
        </p:txBody>
      </p:sp>
      <p:pic>
        <p:nvPicPr>
          <p:cNvPr id="56" name="Picture 55">
            <a:extLst>
              <a:ext uri="{FF2B5EF4-FFF2-40B4-BE49-F238E27FC236}">
                <a16:creationId xmlns:a16="http://schemas.microsoft.com/office/drawing/2014/main" id="{DB2C5589-E3E4-7647-B9CB-69C7EB7C3394}"/>
              </a:ext>
            </a:extLst>
          </p:cNvPr>
          <p:cNvPicPr>
            <a:picLocks noChangeAspect="1"/>
          </p:cNvPicPr>
          <p:nvPr/>
        </p:nvPicPr>
        <p:blipFill rotWithShape="1">
          <a:blip r:embed="rId4" cstate="print">
            <a:clrChange>
              <a:clrFrom>
                <a:srgbClr val="FEFFFF"/>
              </a:clrFrom>
              <a:clrTo>
                <a:srgbClr val="FEFFFF">
                  <a:alpha val="0"/>
                </a:srgbClr>
              </a:clrTo>
            </a:clrChange>
            <a:extLst>
              <a:ext uri="{28A0092B-C50C-407E-A947-70E740481C1C}">
                <a14:useLocalDpi xmlns:a14="http://schemas.microsoft.com/office/drawing/2010/main" val="0"/>
              </a:ext>
            </a:extLst>
          </a:blip>
          <a:srcRect/>
          <a:stretch/>
        </p:blipFill>
        <p:spPr>
          <a:xfrm>
            <a:off x="-10119799" y="2294490"/>
            <a:ext cx="4361403" cy="3738385"/>
          </a:xfrm>
          <a:prstGeom prst="rect">
            <a:avLst/>
          </a:prstGeom>
          <a:ln>
            <a:noFill/>
          </a:ln>
        </p:spPr>
      </p:pic>
      <p:sp>
        <p:nvSpPr>
          <p:cNvPr id="70" name="TextBox 69"/>
          <p:cNvSpPr txBox="1"/>
          <p:nvPr/>
        </p:nvSpPr>
        <p:spPr>
          <a:xfrm>
            <a:off x="-8925046" y="1723141"/>
            <a:ext cx="2252313" cy="574644"/>
          </a:xfrm>
          <a:prstGeom prst="rect">
            <a:avLst/>
          </a:prstGeom>
          <a:solidFill>
            <a:schemeClr val="bg1"/>
          </a:solidFill>
        </p:spPr>
        <p:txBody>
          <a:bodyPr wrap="square" lIns="0" tIns="0" rIns="0" bIns="0" rtlCol="0">
            <a:spAutoFit/>
          </a:bodyPr>
          <a:lstStyle/>
          <a:p>
            <a:pPr algn="ctr"/>
            <a:r>
              <a:rPr lang="en-CA" sz="1867" b="1" dirty="0"/>
              <a:t>Confirmed ORR (RECIST 1.1)</a:t>
            </a:r>
          </a:p>
        </p:txBody>
      </p:sp>
      <p:sp>
        <p:nvSpPr>
          <p:cNvPr id="71" name="TextBox 70"/>
          <p:cNvSpPr txBox="1"/>
          <p:nvPr/>
        </p:nvSpPr>
        <p:spPr>
          <a:xfrm>
            <a:off x="-8729974" y="2367641"/>
            <a:ext cx="2252313" cy="215444"/>
          </a:xfrm>
          <a:prstGeom prst="rect">
            <a:avLst/>
          </a:prstGeom>
          <a:solidFill>
            <a:schemeClr val="bg1"/>
          </a:solidFill>
        </p:spPr>
        <p:txBody>
          <a:bodyPr wrap="square" lIns="0" tIns="0" rIns="0" bIns="0" rtlCol="0">
            <a:spAutoFit/>
          </a:bodyPr>
          <a:lstStyle/>
          <a:p>
            <a:pPr algn="ctr"/>
            <a:r>
              <a:rPr lang="en-CA" sz="1400" i="1" dirty="0"/>
              <a:t>P</a:t>
            </a:r>
            <a:r>
              <a:rPr lang="en-CA" sz="1400" dirty="0"/>
              <a:t> = .03</a:t>
            </a:r>
            <a:endParaRPr lang="en-CA" sz="1400" i="1" dirty="0"/>
          </a:p>
        </p:txBody>
      </p:sp>
      <p:grpSp>
        <p:nvGrpSpPr>
          <p:cNvPr id="26" name="Group 25"/>
          <p:cNvGrpSpPr/>
          <p:nvPr/>
        </p:nvGrpSpPr>
        <p:grpSpPr>
          <a:xfrm>
            <a:off x="911735" y="1623663"/>
            <a:ext cx="4110917" cy="3808511"/>
            <a:chOff x="736808" y="1429260"/>
            <a:chExt cx="3083188" cy="2856382"/>
          </a:xfrm>
        </p:grpSpPr>
        <p:sp>
          <p:nvSpPr>
            <p:cNvPr id="43" name="TextBox 42"/>
            <p:cNvSpPr txBox="1"/>
            <p:nvPr/>
          </p:nvSpPr>
          <p:spPr>
            <a:xfrm>
              <a:off x="957112" y="1429260"/>
              <a:ext cx="2862884" cy="184666"/>
            </a:xfrm>
            <a:prstGeom prst="rect">
              <a:avLst/>
            </a:prstGeom>
            <a:noFill/>
          </p:spPr>
          <p:txBody>
            <a:bodyPr wrap="square" lIns="0" tIns="0" rIns="0" bIns="0" rtlCol="0">
              <a:spAutoFit/>
            </a:bodyPr>
            <a:lstStyle/>
            <a:p>
              <a:pPr algn="ctr"/>
              <a:r>
                <a:rPr lang="en-CA" sz="1600" b="1" dirty="0"/>
                <a:t>Confirmed ORR (RECIST 1.1)</a:t>
              </a:r>
            </a:p>
          </p:txBody>
        </p:sp>
        <p:sp>
          <p:nvSpPr>
            <p:cNvPr id="44" name="TextBox 43"/>
            <p:cNvSpPr txBox="1"/>
            <p:nvPr/>
          </p:nvSpPr>
          <p:spPr>
            <a:xfrm>
              <a:off x="1757275" y="1780032"/>
              <a:ext cx="1689235" cy="161583"/>
            </a:xfrm>
            <a:prstGeom prst="rect">
              <a:avLst/>
            </a:prstGeom>
            <a:noFill/>
          </p:spPr>
          <p:txBody>
            <a:bodyPr wrap="square" lIns="0" tIns="0" rIns="0" bIns="0" rtlCol="0">
              <a:spAutoFit/>
            </a:bodyPr>
            <a:lstStyle/>
            <a:p>
              <a:pPr algn="ctr"/>
              <a:r>
                <a:rPr lang="en-CA" sz="1400" i="1" dirty="0"/>
                <a:t>P</a:t>
              </a:r>
              <a:r>
                <a:rPr lang="en-CA" sz="1400" dirty="0"/>
                <a:t> = .03</a:t>
              </a:r>
              <a:endParaRPr lang="en-CA" sz="1400" i="1" dirty="0"/>
            </a:p>
          </p:txBody>
        </p:sp>
        <p:sp>
          <p:nvSpPr>
            <p:cNvPr id="45" name="TextBox 44"/>
            <p:cNvSpPr txBox="1"/>
            <p:nvPr/>
          </p:nvSpPr>
          <p:spPr>
            <a:xfrm>
              <a:off x="1640170" y="2402268"/>
              <a:ext cx="822960" cy="307681"/>
            </a:xfrm>
            <a:prstGeom prst="rect">
              <a:avLst/>
            </a:prstGeom>
            <a:noFill/>
          </p:spPr>
          <p:txBody>
            <a:bodyPr wrap="square" lIns="0" tIns="0" rIns="0" bIns="0" rtlCol="0">
              <a:spAutoFit/>
            </a:bodyPr>
            <a:lstStyle/>
            <a:p>
              <a:pPr algn="ctr"/>
              <a:r>
                <a:rPr lang="en-US" sz="1333" dirty="0"/>
                <a:t>47%</a:t>
              </a:r>
            </a:p>
            <a:p>
              <a:pPr algn="ctr"/>
              <a:r>
                <a:rPr lang="en-US" sz="1333" dirty="0"/>
                <a:t>(33.7-61.2)</a:t>
              </a:r>
            </a:p>
          </p:txBody>
        </p:sp>
        <p:sp>
          <p:nvSpPr>
            <p:cNvPr id="46" name="TextBox 45"/>
            <p:cNvSpPr txBox="1"/>
            <p:nvPr/>
          </p:nvSpPr>
          <p:spPr>
            <a:xfrm>
              <a:off x="2698344" y="2718671"/>
              <a:ext cx="822960" cy="307681"/>
            </a:xfrm>
            <a:prstGeom prst="rect">
              <a:avLst/>
            </a:prstGeom>
            <a:noFill/>
          </p:spPr>
          <p:txBody>
            <a:bodyPr wrap="square" lIns="0" tIns="0" rIns="0" bIns="0" rtlCol="0">
              <a:spAutoFit/>
            </a:bodyPr>
            <a:lstStyle/>
            <a:p>
              <a:pPr algn="ctr"/>
              <a:r>
                <a:rPr lang="en-US" sz="1333" dirty="0"/>
                <a:t>20%</a:t>
              </a:r>
            </a:p>
            <a:p>
              <a:pPr algn="ctr"/>
              <a:r>
                <a:rPr lang="en-US" sz="1333" dirty="0"/>
                <a:t>(5.7-43.7)</a:t>
              </a:r>
            </a:p>
          </p:txBody>
        </p:sp>
        <p:sp>
          <p:nvSpPr>
            <p:cNvPr id="47" name="TextBox 46"/>
            <p:cNvSpPr txBox="1"/>
            <p:nvPr/>
          </p:nvSpPr>
          <p:spPr>
            <a:xfrm>
              <a:off x="1514949" y="4018703"/>
              <a:ext cx="1034399" cy="261514"/>
            </a:xfrm>
            <a:prstGeom prst="rect">
              <a:avLst/>
            </a:prstGeom>
            <a:noFill/>
          </p:spPr>
          <p:txBody>
            <a:bodyPr wrap="square" lIns="0" tIns="0" rIns="0" bIns="0" rtlCol="0">
              <a:spAutoFit/>
            </a:bodyPr>
            <a:lstStyle/>
            <a:p>
              <a:pPr algn="ctr"/>
              <a:r>
                <a:rPr lang="en-US" sz="1133" dirty="0" err="1"/>
                <a:t>Tuc</a:t>
              </a:r>
              <a:r>
                <a:rPr lang="en-US" sz="1133" dirty="0"/>
                <a:t> + </a:t>
              </a:r>
              <a:r>
                <a:rPr lang="en-US" sz="1133" dirty="0" err="1"/>
                <a:t>Tras</a:t>
              </a:r>
              <a:r>
                <a:rPr lang="en-US" sz="1133" dirty="0"/>
                <a:t> + Cape</a:t>
              </a:r>
            </a:p>
            <a:p>
              <a:pPr algn="ctr"/>
              <a:r>
                <a:rPr lang="en-US" sz="1133" dirty="0"/>
                <a:t>N = 55</a:t>
              </a:r>
            </a:p>
          </p:txBody>
        </p:sp>
        <p:sp>
          <p:nvSpPr>
            <p:cNvPr id="48" name="TextBox 47"/>
            <p:cNvSpPr txBox="1"/>
            <p:nvPr/>
          </p:nvSpPr>
          <p:spPr>
            <a:xfrm>
              <a:off x="2504582" y="4024128"/>
              <a:ext cx="1201245" cy="261514"/>
            </a:xfrm>
            <a:prstGeom prst="rect">
              <a:avLst/>
            </a:prstGeom>
            <a:noFill/>
          </p:spPr>
          <p:txBody>
            <a:bodyPr wrap="square" lIns="0" tIns="0" rIns="0" bIns="0" rtlCol="0">
              <a:spAutoFit/>
            </a:bodyPr>
            <a:lstStyle/>
            <a:p>
              <a:pPr algn="ctr"/>
              <a:r>
                <a:rPr lang="en-US" sz="1133" dirty="0"/>
                <a:t>Placebo + </a:t>
              </a:r>
              <a:r>
                <a:rPr lang="en-US" sz="1133" dirty="0" err="1"/>
                <a:t>Tras</a:t>
              </a:r>
              <a:r>
                <a:rPr lang="en-US" sz="1133" dirty="0"/>
                <a:t> + Cape</a:t>
              </a:r>
            </a:p>
            <a:p>
              <a:pPr algn="ctr"/>
              <a:r>
                <a:rPr lang="en-US" sz="1133" dirty="0"/>
                <a:t>N = 20</a:t>
              </a:r>
            </a:p>
          </p:txBody>
        </p:sp>
        <p:sp>
          <p:nvSpPr>
            <p:cNvPr id="49" name="TextBox 48"/>
            <p:cNvSpPr txBox="1"/>
            <p:nvPr/>
          </p:nvSpPr>
          <p:spPr>
            <a:xfrm>
              <a:off x="736808" y="2288385"/>
              <a:ext cx="307825" cy="1698668"/>
            </a:xfrm>
            <a:prstGeom prst="rect">
              <a:avLst/>
            </a:prstGeom>
            <a:noFill/>
          </p:spPr>
          <p:txBody>
            <a:bodyPr vert="vert270" wrap="square" rtlCol="0">
              <a:spAutoFit/>
            </a:bodyPr>
            <a:lstStyle/>
            <a:p>
              <a:pPr algn="ctr"/>
              <a:r>
                <a:rPr lang="en-US" sz="1467" b="1" dirty="0"/>
                <a:t>ORR-IC, % (95% Cl)</a:t>
              </a:r>
            </a:p>
          </p:txBody>
        </p:sp>
      </p:grpSp>
      <p:grpSp>
        <p:nvGrpSpPr>
          <p:cNvPr id="40" name="Group 39"/>
          <p:cNvGrpSpPr/>
          <p:nvPr/>
        </p:nvGrpSpPr>
        <p:grpSpPr>
          <a:xfrm>
            <a:off x="2658229" y="4963611"/>
            <a:ext cx="1375736" cy="73152"/>
            <a:chOff x="2046680" y="3934220"/>
            <a:chExt cx="1031802" cy="54864"/>
          </a:xfrm>
        </p:grpSpPr>
        <p:sp>
          <p:nvSpPr>
            <p:cNvPr id="41" name="Freeform 40"/>
            <p:cNvSpPr/>
            <p:nvPr/>
          </p:nvSpPr>
          <p:spPr>
            <a:xfrm>
              <a:off x="2046680" y="3934220"/>
              <a:ext cx="0" cy="54864"/>
            </a:xfrm>
            <a:custGeom>
              <a:avLst/>
              <a:gdLst>
                <a:gd name="connsiteX0" fmla="*/ 0 w 0"/>
                <a:gd name="connsiteY0" fmla="*/ 0 h 74543"/>
                <a:gd name="connsiteX1" fmla="*/ 0 w 0"/>
                <a:gd name="connsiteY1" fmla="*/ 74543 h 74543"/>
              </a:gdLst>
              <a:ahLst/>
              <a:cxnLst>
                <a:cxn ang="0">
                  <a:pos x="connsiteX0" y="connsiteY0"/>
                </a:cxn>
                <a:cxn ang="0">
                  <a:pos x="connsiteX1" y="connsiteY1"/>
                </a:cxn>
              </a:cxnLst>
              <a:rect l="l" t="t" r="r" b="b"/>
              <a:pathLst>
                <a:path h="74543">
                  <a:moveTo>
                    <a:pt x="0" y="0"/>
                  </a:moveTo>
                  <a:lnTo>
                    <a:pt x="0" y="74543"/>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p:cNvSpPr/>
            <p:nvPr/>
          </p:nvSpPr>
          <p:spPr>
            <a:xfrm>
              <a:off x="3078482" y="3934220"/>
              <a:ext cx="0" cy="54864"/>
            </a:xfrm>
            <a:custGeom>
              <a:avLst/>
              <a:gdLst>
                <a:gd name="connsiteX0" fmla="*/ 0 w 0"/>
                <a:gd name="connsiteY0" fmla="*/ 0 h 74543"/>
                <a:gd name="connsiteX1" fmla="*/ 0 w 0"/>
                <a:gd name="connsiteY1" fmla="*/ 74543 h 74543"/>
              </a:gdLst>
              <a:ahLst/>
              <a:cxnLst>
                <a:cxn ang="0">
                  <a:pos x="connsiteX0" y="connsiteY0"/>
                </a:cxn>
                <a:cxn ang="0">
                  <a:pos x="connsiteX1" y="connsiteY1"/>
                </a:cxn>
              </a:cxnLst>
              <a:rect l="l" t="t" r="r" b="b"/>
              <a:pathLst>
                <a:path h="74543">
                  <a:moveTo>
                    <a:pt x="0" y="0"/>
                  </a:moveTo>
                  <a:lnTo>
                    <a:pt x="0" y="74543"/>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Freeform 27"/>
          <p:cNvSpPr/>
          <p:nvPr/>
        </p:nvSpPr>
        <p:spPr>
          <a:xfrm>
            <a:off x="2652645" y="2361794"/>
            <a:ext cx="1378227" cy="861391"/>
          </a:xfrm>
          <a:custGeom>
            <a:avLst/>
            <a:gdLst>
              <a:gd name="connsiteX0" fmla="*/ 0 w 1033670"/>
              <a:gd name="connsiteY0" fmla="*/ 323021 h 646043"/>
              <a:gd name="connsiteX1" fmla="*/ 0 w 1033670"/>
              <a:gd name="connsiteY1" fmla="*/ 0 h 646043"/>
              <a:gd name="connsiteX2" fmla="*/ 1033670 w 1033670"/>
              <a:gd name="connsiteY2" fmla="*/ 0 h 646043"/>
              <a:gd name="connsiteX3" fmla="*/ 1033670 w 1033670"/>
              <a:gd name="connsiteY3" fmla="*/ 646043 h 646043"/>
            </a:gdLst>
            <a:ahLst/>
            <a:cxnLst>
              <a:cxn ang="0">
                <a:pos x="connsiteX0" y="connsiteY0"/>
              </a:cxn>
              <a:cxn ang="0">
                <a:pos x="connsiteX1" y="connsiteY1"/>
              </a:cxn>
              <a:cxn ang="0">
                <a:pos x="connsiteX2" y="connsiteY2"/>
              </a:cxn>
              <a:cxn ang="0">
                <a:pos x="connsiteX3" y="connsiteY3"/>
              </a:cxn>
            </a:cxnLst>
            <a:rect l="l" t="t" r="r" b="b"/>
            <a:pathLst>
              <a:path w="1033670" h="646043">
                <a:moveTo>
                  <a:pt x="0" y="323021"/>
                </a:moveTo>
                <a:lnTo>
                  <a:pt x="0" y="0"/>
                </a:lnTo>
                <a:lnTo>
                  <a:pt x="1033670" y="0"/>
                </a:lnTo>
                <a:lnTo>
                  <a:pt x="1033670" y="646043"/>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p:cNvGrpSpPr/>
          <p:nvPr/>
        </p:nvGrpSpPr>
        <p:grpSpPr>
          <a:xfrm>
            <a:off x="2438952" y="3415341"/>
            <a:ext cx="430696" cy="703772"/>
            <a:chOff x="1882222" y="2773017"/>
            <a:chExt cx="323022" cy="527829"/>
          </a:xfrm>
        </p:grpSpPr>
        <p:grpSp>
          <p:nvGrpSpPr>
            <p:cNvPr id="35" name="Group 34"/>
            <p:cNvGrpSpPr/>
            <p:nvPr/>
          </p:nvGrpSpPr>
          <p:grpSpPr>
            <a:xfrm>
              <a:off x="1882222" y="2777987"/>
              <a:ext cx="323022" cy="522859"/>
              <a:chOff x="1882222" y="2777987"/>
              <a:chExt cx="323022" cy="522859"/>
            </a:xfrm>
          </p:grpSpPr>
          <p:sp>
            <p:nvSpPr>
              <p:cNvPr id="37" name="Freeform 36"/>
              <p:cNvSpPr/>
              <p:nvPr/>
            </p:nvSpPr>
            <p:spPr>
              <a:xfrm>
                <a:off x="1882222" y="2777987"/>
                <a:ext cx="323022" cy="0"/>
              </a:xfrm>
              <a:custGeom>
                <a:avLst/>
                <a:gdLst>
                  <a:gd name="connsiteX0" fmla="*/ 0 w 323022"/>
                  <a:gd name="connsiteY0" fmla="*/ 0 h 0"/>
                  <a:gd name="connsiteX1" fmla="*/ 323022 w 323022"/>
                  <a:gd name="connsiteY1" fmla="*/ 0 h 0"/>
                </a:gdLst>
                <a:ahLst/>
                <a:cxnLst>
                  <a:cxn ang="0">
                    <a:pos x="connsiteX0" y="connsiteY0"/>
                  </a:cxn>
                  <a:cxn ang="0">
                    <a:pos x="connsiteX1" y="connsiteY1"/>
                  </a:cxn>
                </a:cxnLst>
                <a:rect l="l" t="t" r="r" b="b"/>
                <a:pathLst>
                  <a:path w="323022">
                    <a:moveTo>
                      <a:pt x="0" y="0"/>
                    </a:moveTo>
                    <a:lnTo>
                      <a:pt x="323022"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p:cNvSpPr/>
              <p:nvPr/>
            </p:nvSpPr>
            <p:spPr>
              <a:xfrm>
                <a:off x="1882222" y="3300846"/>
                <a:ext cx="323022" cy="0"/>
              </a:xfrm>
              <a:custGeom>
                <a:avLst/>
                <a:gdLst>
                  <a:gd name="connsiteX0" fmla="*/ 0 w 323022"/>
                  <a:gd name="connsiteY0" fmla="*/ 0 h 0"/>
                  <a:gd name="connsiteX1" fmla="*/ 323022 w 323022"/>
                  <a:gd name="connsiteY1" fmla="*/ 0 h 0"/>
                </a:gdLst>
                <a:ahLst/>
                <a:cxnLst>
                  <a:cxn ang="0">
                    <a:pos x="connsiteX0" y="connsiteY0"/>
                  </a:cxn>
                  <a:cxn ang="0">
                    <a:pos x="connsiteX1" y="connsiteY1"/>
                  </a:cxn>
                </a:cxnLst>
                <a:rect l="l" t="t" r="r" b="b"/>
                <a:pathLst>
                  <a:path w="323022">
                    <a:moveTo>
                      <a:pt x="0" y="0"/>
                    </a:moveTo>
                    <a:lnTo>
                      <a:pt x="323022"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Freeform 35"/>
            <p:cNvSpPr/>
            <p:nvPr/>
          </p:nvSpPr>
          <p:spPr>
            <a:xfrm>
              <a:off x="2047461" y="2773017"/>
              <a:ext cx="0" cy="526774"/>
            </a:xfrm>
            <a:custGeom>
              <a:avLst/>
              <a:gdLst>
                <a:gd name="connsiteX0" fmla="*/ 0 w 0"/>
                <a:gd name="connsiteY0" fmla="*/ 0 h 526774"/>
                <a:gd name="connsiteX1" fmla="*/ 0 w 0"/>
                <a:gd name="connsiteY1" fmla="*/ 526774 h 526774"/>
              </a:gdLst>
              <a:ahLst/>
              <a:cxnLst>
                <a:cxn ang="0">
                  <a:pos x="connsiteX0" y="connsiteY0"/>
                </a:cxn>
                <a:cxn ang="0">
                  <a:pos x="connsiteX1" y="connsiteY1"/>
                </a:cxn>
              </a:cxnLst>
              <a:rect l="l" t="t" r="r" b="b"/>
              <a:pathLst>
                <a:path h="526774">
                  <a:moveTo>
                    <a:pt x="0" y="0"/>
                  </a:moveTo>
                  <a:lnTo>
                    <a:pt x="0" y="526774"/>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p:cNvGrpSpPr/>
          <p:nvPr/>
        </p:nvGrpSpPr>
        <p:grpSpPr>
          <a:xfrm>
            <a:off x="3815523" y="3872943"/>
            <a:ext cx="430696" cy="946411"/>
            <a:chOff x="2914650" y="3116219"/>
            <a:chExt cx="323022" cy="709808"/>
          </a:xfrm>
        </p:grpSpPr>
        <p:grpSp>
          <p:nvGrpSpPr>
            <p:cNvPr id="31" name="Group 30"/>
            <p:cNvGrpSpPr/>
            <p:nvPr/>
          </p:nvGrpSpPr>
          <p:grpSpPr>
            <a:xfrm>
              <a:off x="2914650" y="3116219"/>
              <a:ext cx="323022" cy="709808"/>
              <a:chOff x="1882222" y="2777987"/>
              <a:chExt cx="323022" cy="530285"/>
            </a:xfrm>
          </p:grpSpPr>
          <p:sp>
            <p:nvSpPr>
              <p:cNvPr id="33" name="Freeform 32"/>
              <p:cNvSpPr/>
              <p:nvPr/>
            </p:nvSpPr>
            <p:spPr>
              <a:xfrm>
                <a:off x="1882222" y="2777987"/>
                <a:ext cx="323022" cy="0"/>
              </a:xfrm>
              <a:custGeom>
                <a:avLst/>
                <a:gdLst>
                  <a:gd name="connsiteX0" fmla="*/ 0 w 323022"/>
                  <a:gd name="connsiteY0" fmla="*/ 0 h 0"/>
                  <a:gd name="connsiteX1" fmla="*/ 323022 w 323022"/>
                  <a:gd name="connsiteY1" fmla="*/ 0 h 0"/>
                </a:gdLst>
                <a:ahLst/>
                <a:cxnLst>
                  <a:cxn ang="0">
                    <a:pos x="connsiteX0" y="connsiteY0"/>
                  </a:cxn>
                  <a:cxn ang="0">
                    <a:pos x="connsiteX1" y="connsiteY1"/>
                  </a:cxn>
                </a:cxnLst>
                <a:rect l="l" t="t" r="r" b="b"/>
                <a:pathLst>
                  <a:path w="323022">
                    <a:moveTo>
                      <a:pt x="0" y="0"/>
                    </a:moveTo>
                    <a:lnTo>
                      <a:pt x="323022"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p:cNvSpPr/>
              <p:nvPr/>
            </p:nvSpPr>
            <p:spPr>
              <a:xfrm>
                <a:off x="1882222" y="3308272"/>
                <a:ext cx="323022" cy="0"/>
              </a:xfrm>
              <a:custGeom>
                <a:avLst/>
                <a:gdLst>
                  <a:gd name="connsiteX0" fmla="*/ 0 w 323022"/>
                  <a:gd name="connsiteY0" fmla="*/ 0 h 0"/>
                  <a:gd name="connsiteX1" fmla="*/ 323022 w 323022"/>
                  <a:gd name="connsiteY1" fmla="*/ 0 h 0"/>
                </a:gdLst>
                <a:ahLst/>
                <a:cxnLst>
                  <a:cxn ang="0">
                    <a:pos x="connsiteX0" y="connsiteY0"/>
                  </a:cxn>
                  <a:cxn ang="0">
                    <a:pos x="connsiteX1" y="connsiteY1"/>
                  </a:cxn>
                </a:cxnLst>
                <a:rect l="l" t="t" r="r" b="b"/>
                <a:pathLst>
                  <a:path w="323022">
                    <a:moveTo>
                      <a:pt x="0" y="0"/>
                    </a:moveTo>
                    <a:lnTo>
                      <a:pt x="323022"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Freeform 31"/>
            <p:cNvSpPr/>
            <p:nvPr/>
          </p:nvSpPr>
          <p:spPr>
            <a:xfrm>
              <a:off x="3082006" y="3116219"/>
              <a:ext cx="45719" cy="709808"/>
            </a:xfrm>
            <a:custGeom>
              <a:avLst/>
              <a:gdLst>
                <a:gd name="connsiteX0" fmla="*/ 0 w 0"/>
                <a:gd name="connsiteY0" fmla="*/ 0 h 526774"/>
                <a:gd name="connsiteX1" fmla="*/ 0 w 0"/>
                <a:gd name="connsiteY1" fmla="*/ 526774 h 526774"/>
              </a:gdLst>
              <a:ahLst/>
              <a:cxnLst>
                <a:cxn ang="0">
                  <a:pos x="connsiteX0" y="connsiteY0"/>
                </a:cxn>
                <a:cxn ang="0">
                  <a:pos x="connsiteX1" y="connsiteY1"/>
                </a:cxn>
              </a:cxnLst>
              <a:rect l="l" t="t" r="r" b="b"/>
              <a:pathLst>
                <a:path h="526774">
                  <a:moveTo>
                    <a:pt x="0" y="0"/>
                  </a:moveTo>
                  <a:lnTo>
                    <a:pt x="0" y="526774"/>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87" name="Straight Connector 286">
            <a:extLst>
              <a:ext uri="{FF2B5EF4-FFF2-40B4-BE49-F238E27FC236}">
                <a16:creationId xmlns:a16="http://schemas.microsoft.com/office/drawing/2014/main" id="{784F985D-D7F9-0F47-9414-73F2A62B8CB3}"/>
              </a:ext>
            </a:extLst>
          </p:cNvPr>
          <p:cNvCxnSpPr>
            <a:cxnSpLocks/>
          </p:cNvCxnSpPr>
          <p:nvPr/>
        </p:nvCxnSpPr>
        <p:spPr>
          <a:xfrm>
            <a:off x="6096000" y="1002040"/>
            <a:ext cx="0" cy="5328000"/>
          </a:xfrm>
          <a:prstGeom prst="line">
            <a:avLst/>
          </a:prstGeom>
          <a:ln w="6350" cmpd="sng">
            <a:solidFill>
              <a:srgbClr val="3C3C3C">
                <a:alpha val="30000"/>
              </a:srgbClr>
            </a:solidFill>
            <a:prstDash val="solid"/>
          </a:ln>
        </p:spPr>
        <p:style>
          <a:lnRef idx="2">
            <a:schemeClr val="accent1"/>
          </a:lnRef>
          <a:fillRef idx="0">
            <a:schemeClr val="accent1"/>
          </a:fillRef>
          <a:effectRef idx="1">
            <a:schemeClr val="accent1"/>
          </a:effectRef>
          <a:fontRef idx="minor">
            <a:schemeClr val="tx1"/>
          </a:fontRef>
        </p:style>
      </p:cxnSp>
      <p:grpSp>
        <p:nvGrpSpPr>
          <p:cNvPr id="2" name="Group 1"/>
          <p:cNvGrpSpPr/>
          <p:nvPr/>
        </p:nvGrpSpPr>
        <p:grpSpPr>
          <a:xfrm>
            <a:off x="6934065" y="1179108"/>
            <a:ext cx="4406736" cy="5347556"/>
            <a:chOff x="5200549" y="840702"/>
            <a:chExt cx="3305052" cy="4010667"/>
          </a:xfrm>
        </p:grpSpPr>
        <p:sp>
          <p:nvSpPr>
            <p:cNvPr id="22" name="Rectangle 21"/>
            <p:cNvSpPr/>
            <p:nvPr/>
          </p:nvSpPr>
          <p:spPr>
            <a:xfrm>
              <a:off x="6456688" y="2731845"/>
              <a:ext cx="2048913" cy="6068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51" name="Group 50"/>
            <p:cNvGrpSpPr/>
            <p:nvPr/>
          </p:nvGrpSpPr>
          <p:grpSpPr>
            <a:xfrm>
              <a:off x="5200549" y="868794"/>
              <a:ext cx="3136453" cy="1882977"/>
              <a:chOff x="4399183" y="908550"/>
              <a:chExt cx="3136453" cy="1882977"/>
            </a:xfrm>
          </p:grpSpPr>
          <p:grpSp>
            <p:nvGrpSpPr>
              <p:cNvPr id="77" name="Group 76"/>
              <p:cNvGrpSpPr/>
              <p:nvPr/>
            </p:nvGrpSpPr>
            <p:grpSpPr>
              <a:xfrm>
                <a:off x="4399183" y="908550"/>
                <a:ext cx="3136453" cy="1882977"/>
                <a:chOff x="4399183" y="908550"/>
                <a:chExt cx="3136453" cy="1882977"/>
              </a:xfrm>
            </p:grpSpPr>
            <p:grpSp>
              <p:nvGrpSpPr>
                <p:cNvPr id="82" name="Group 81"/>
                <p:cNvGrpSpPr/>
                <p:nvPr/>
              </p:nvGrpSpPr>
              <p:grpSpPr>
                <a:xfrm>
                  <a:off x="4399183" y="908550"/>
                  <a:ext cx="3136453" cy="1882977"/>
                  <a:chOff x="4399183" y="908550"/>
                  <a:chExt cx="3136453" cy="1882977"/>
                </a:xfrm>
              </p:grpSpPr>
              <p:grpSp>
                <p:nvGrpSpPr>
                  <p:cNvPr id="152" name="Group 151"/>
                  <p:cNvGrpSpPr/>
                  <p:nvPr/>
                </p:nvGrpSpPr>
                <p:grpSpPr>
                  <a:xfrm>
                    <a:off x="4767146" y="1775832"/>
                    <a:ext cx="2634476" cy="735980"/>
                    <a:chOff x="4767146" y="1775832"/>
                    <a:chExt cx="2634476" cy="735980"/>
                  </a:xfrm>
                </p:grpSpPr>
                <p:sp>
                  <p:nvSpPr>
                    <p:cNvPr id="157" name="Freeform 156"/>
                    <p:cNvSpPr/>
                    <p:nvPr/>
                  </p:nvSpPr>
                  <p:spPr>
                    <a:xfrm>
                      <a:off x="4767146" y="1775832"/>
                      <a:ext cx="2634476" cy="2788"/>
                    </a:xfrm>
                    <a:custGeom>
                      <a:avLst/>
                      <a:gdLst>
                        <a:gd name="connsiteX0" fmla="*/ 0 w 2634476"/>
                        <a:gd name="connsiteY0" fmla="*/ 2788 h 2788"/>
                        <a:gd name="connsiteX1" fmla="*/ 2634476 w 2634476"/>
                        <a:gd name="connsiteY1" fmla="*/ 0 h 2788"/>
                      </a:gdLst>
                      <a:ahLst/>
                      <a:cxnLst>
                        <a:cxn ang="0">
                          <a:pos x="connsiteX0" y="connsiteY0"/>
                        </a:cxn>
                        <a:cxn ang="0">
                          <a:pos x="connsiteX1" y="connsiteY1"/>
                        </a:cxn>
                      </a:cxnLst>
                      <a:rect l="l" t="t" r="r" b="b"/>
                      <a:pathLst>
                        <a:path w="2634476" h="2788">
                          <a:moveTo>
                            <a:pt x="0" y="2788"/>
                          </a:moveTo>
                          <a:lnTo>
                            <a:pt x="2634476" y="0"/>
                          </a:lnTo>
                        </a:path>
                      </a:pathLst>
                    </a:custGeom>
                    <a:noFill/>
                    <a:ln w="19050">
                      <a:solidFill>
                        <a:srgbClr val="A5A6A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Freeform 157"/>
                    <p:cNvSpPr/>
                    <p:nvPr/>
                  </p:nvSpPr>
                  <p:spPr>
                    <a:xfrm>
                      <a:off x="5645305" y="1987705"/>
                      <a:ext cx="0" cy="524107"/>
                    </a:xfrm>
                    <a:custGeom>
                      <a:avLst/>
                      <a:gdLst>
                        <a:gd name="connsiteX0" fmla="*/ 0 w 0"/>
                        <a:gd name="connsiteY0" fmla="*/ 524107 h 524107"/>
                        <a:gd name="connsiteX1" fmla="*/ 0 w 0"/>
                        <a:gd name="connsiteY1" fmla="*/ 0 h 524107"/>
                      </a:gdLst>
                      <a:ahLst/>
                      <a:cxnLst>
                        <a:cxn ang="0">
                          <a:pos x="connsiteX0" y="connsiteY0"/>
                        </a:cxn>
                        <a:cxn ang="0">
                          <a:pos x="connsiteX1" y="connsiteY1"/>
                        </a:cxn>
                      </a:cxnLst>
                      <a:rect l="l" t="t" r="r" b="b"/>
                      <a:pathLst>
                        <a:path h="524107">
                          <a:moveTo>
                            <a:pt x="0" y="524107"/>
                          </a:moveTo>
                          <a:lnTo>
                            <a:pt x="0" y="0"/>
                          </a:lnTo>
                        </a:path>
                      </a:pathLst>
                    </a:custGeom>
                    <a:noFill/>
                    <a:ln w="19050">
                      <a:solidFill>
                        <a:srgbClr val="161A2E"/>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3" name="Group 152"/>
                  <p:cNvGrpSpPr/>
                  <p:nvPr/>
                </p:nvGrpSpPr>
                <p:grpSpPr>
                  <a:xfrm>
                    <a:off x="4399183" y="908550"/>
                    <a:ext cx="3136453" cy="1882977"/>
                    <a:chOff x="4399183" y="908550"/>
                    <a:chExt cx="3136453" cy="1882977"/>
                  </a:xfrm>
                </p:grpSpPr>
                <p:graphicFrame>
                  <p:nvGraphicFramePr>
                    <p:cNvPr id="154" name="Chart 153"/>
                    <p:cNvGraphicFramePr/>
                    <p:nvPr/>
                  </p:nvGraphicFramePr>
                  <p:xfrm>
                    <a:off x="4545511" y="908550"/>
                    <a:ext cx="2990125" cy="1798003"/>
                  </p:xfrm>
                  <a:graphic>
                    <a:graphicData uri="http://schemas.openxmlformats.org/drawingml/2006/chart">
                      <c:chart xmlns:c="http://schemas.openxmlformats.org/drawingml/2006/chart" xmlns:r="http://schemas.openxmlformats.org/officeDocument/2006/relationships" r:id="rId5"/>
                    </a:graphicData>
                  </a:graphic>
                </p:graphicFrame>
                <p:sp>
                  <p:nvSpPr>
                    <p:cNvPr id="155" name="TextBox 154"/>
                    <p:cNvSpPr txBox="1"/>
                    <p:nvPr/>
                  </p:nvSpPr>
                  <p:spPr>
                    <a:xfrm rot="16200000">
                      <a:off x="3651365" y="1713725"/>
                      <a:ext cx="1618796" cy="123159"/>
                    </a:xfrm>
                    <a:prstGeom prst="rect">
                      <a:avLst/>
                    </a:prstGeom>
                    <a:noFill/>
                  </p:spPr>
                  <p:txBody>
                    <a:bodyPr wrap="square" lIns="0" tIns="0" rIns="0" bIns="0" rtlCol="0">
                      <a:spAutoFit/>
                    </a:bodyPr>
                    <a:lstStyle/>
                    <a:p>
                      <a:pPr algn="ctr"/>
                      <a:r>
                        <a:rPr lang="en-CA" sz="1067" b="1" dirty="0"/>
                        <a:t>Probability of CNS PFS</a:t>
                      </a:r>
                    </a:p>
                  </p:txBody>
                </p:sp>
                <p:sp>
                  <p:nvSpPr>
                    <p:cNvPr id="156" name="TextBox 155"/>
                    <p:cNvSpPr txBox="1"/>
                    <p:nvPr/>
                  </p:nvSpPr>
                  <p:spPr>
                    <a:xfrm>
                      <a:off x="5243620" y="2668368"/>
                      <a:ext cx="1689235" cy="123159"/>
                    </a:xfrm>
                    <a:prstGeom prst="rect">
                      <a:avLst/>
                    </a:prstGeom>
                    <a:noFill/>
                  </p:spPr>
                  <p:txBody>
                    <a:bodyPr wrap="square" lIns="0" tIns="0" rIns="0" bIns="0" rtlCol="0">
                      <a:spAutoFit/>
                    </a:bodyPr>
                    <a:lstStyle/>
                    <a:p>
                      <a:pPr algn="ctr"/>
                      <a:r>
                        <a:rPr lang="en-CA" sz="1067" b="1" dirty="0"/>
                        <a:t>Time Since Randomization, </a:t>
                      </a:r>
                      <a:r>
                        <a:rPr lang="en-CA" sz="1067" b="1" dirty="0" err="1"/>
                        <a:t>mo</a:t>
                      </a:r>
                      <a:endParaRPr lang="en-CA" sz="1067" b="1" dirty="0"/>
                    </a:p>
                  </p:txBody>
                </p:sp>
              </p:grpSp>
            </p:grpSp>
            <p:grpSp>
              <p:nvGrpSpPr>
                <p:cNvPr id="83" name="Group 82"/>
                <p:cNvGrpSpPr/>
                <p:nvPr/>
              </p:nvGrpSpPr>
              <p:grpSpPr>
                <a:xfrm>
                  <a:off x="4755322" y="1011346"/>
                  <a:ext cx="2555461" cy="1346201"/>
                  <a:chOff x="4755322" y="1011346"/>
                  <a:chExt cx="2555461" cy="1346201"/>
                </a:xfrm>
              </p:grpSpPr>
              <p:sp>
                <p:nvSpPr>
                  <p:cNvPr id="99" name="Freeform 98"/>
                  <p:cNvSpPr/>
                  <p:nvPr/>
                </p:nvSpPr>
                <p:spPr>
                  <a:xfrm>
                    <a:off x="4755322" y="1035878"/>
                    <a:ext cx="2555461" cy="1296505"/>
                  </a:xfrm>
                  <a:custGeom>
                    <a:avLst/>
                    <a:gdLst>
                      <a:gd name="connsiteX0" fmla="*/ 2555461 w 2555461"/>
                      <a:gd name="connsiteY0" fmla="*/ 1296505 h 1296505"/>
                      <a:gd name="connsiteX1" fmla="*/ 1618974 w 2555461"/>
                      <a:gd name="connsiteY1" fmla="*/ 1296505 h 1296505"/>
                      <a:gd name="connsiteX2" fmla="*/ 1618974 w 2555461"/>
                      <a:gd name="connsiteY2" fmla="*/ 1205948 h 1296505"/>
                      <a:gd name="connsiteX3" fmla="*/ 1455530 w 2555461"/>
                      <a:gd name="connsiteY3" fmla="*/ 1205948 h 1296505"/>
                      <a:gd name="connsiteX4" fmla="*/ 1455530 w 2555461"/>
                      <a:gd name="connsiteY4" fmla="*/ 1117600 h 1296505"/>
                      <a:gd name="connsiteX5" fmla="*/ 1303130 w 2555461"/>
                      <a:gd name="connsiteY5" fmla="*/ 1117600 h 1296505"/>
                      <a:gd name="connsiteX6" fmla="*/ 1303130 w 2555461"/>
                      <a:gd name="connsiteY6" fmla="*/ 1024835 h 1296505"/>
                      <a:gd name="connsiteX7" fmla="*/ 1042504 w 2555461"/>
                      <a:gd name="connsiteY7" fmla="*/ 1024835 h 1296505"/>
                      <a:gd name="connsiteX8" fmla="*/ 1042504 w 2555461"/>
                      <a:gd name="connsiteY8" fmla="*/ 962992 h 1296505"/>
                      <a:gd name="connsiteX9" fmla="*/ 852556 w 2555461"/>
                      <a:gd name="connsiteY9" fmla="*/ 962992 h 1296505"/>
                      <a:gd name="connsiteX10" fmla="*/ 852556 w 2555461"/>
                      <a:gd name="connsiteY10" fmla="*/ 927652 h 1296505"/>
                      <a:gd name="connsiteX11" fmla="*/ 817217 w 2555461"/>
                      <a:gd name="connsiteY11" fmla="*/ 927652 h 1296505"/>
                      <a:gd name="connsiteX12" fmla="*/ 817217 w 2555461"/>
                      <a:gd name="connsiteY12" fmla="*/ 894522 h 1296505"/>
                      <a:gd name="connsiteX13" fmla="*/ 775252 w 2555461"/>
                      <a:gd name="connsiteY13" fmla="*/ 894522 h 1296505"/>
                      <a:gd name="connsiteX14" fmla="*/ 775252 w 2555461"/>
                      <a:gd name="connsiteY14" fmla="*/ 861392 h 1296505"/>
                      <a:gd name="connsiteX15" fmla="*/ 733287 w 2555461"/>
                      <a:gd name="connsiteY15" fmla="*/ 861392 h 1296505"/>
                      <a:gd name="connsiteX16" fmla="*/ 733287 w 2555461"/>
                      <a:gd name="connsiteY16" fmla="*/ 848139 h 1296505"/>
                      <a:gd name="connsiteX17" fmla="*/ 724452 w 2555461"/>
                      <a:gd name="connsiteY17" fmla="*/ 848139 h 1296505"/>
                      <a:gd name="connsiteX18" fmla="*/ 724452 w 2555461"/>
                      <a:gd name="connsiteY18" fmla="*/ 834887 h 1296505"/>
                      <a:gd name="connsiteX19" fmla="*/ 711200 w 2555461"/>
                      <a:gd name="connsiteY19" fmla="*/ 834887 h 1296505"/>
                      <a:gd name="connsiteX20" fmla="*/ 711200 w 2555461"/>
                      <a:gd name="connsiteY20" fmla="*/ 808383 h 1296505"/>
                      <a:gd name="connsiteX21" fmla="*/ 702365 w 2555461"/>
                      <a:gd name="connsiteY21" fmla="*/ 808383 h 1296505"/>
                      <a:gd name="connsiteX22" fmla="*/ 702365 w 2555461"/>
                      <a:gd name="connsiteY22" fmla="*/ 748748 h 1296505"/>
                      <a:gd name="connsiteX23" fmla="*/ 695739 w 2555461"/>
                      <a:gd name="connsiteY23" fmla="*/ 748748 h 1296505"/>
                      <a:gd name="connsiteX24" fmla="*/ 695739 w 2555461"/>
                      <a:gd name="connsiteY24" fmla="*/ 720035 h 1296505"/>
                      <a:gd name="connsiteX25" fmla="*/ 620643 w 2555461"/>
                      <a:gd name="connsiteY25" fmla="*/ 720035 h 1296505"/>
                      <a:gd name="connsiteX26" fmla="*/ 620643 w 2555461"/>
                      <a:gd name="connsiteY26" fmla="*/ 697948 h 1296505"/>
                      <a:gd name="connsiteX27" fmla="*/ 598556 w 2555461"/>
                      <a:gd name="connsiteY27" fmla="*/ 697948 h 1296505"/>
                      <a:gd name="connsiteX28" fmla="*/ 598556 w 2555461"/>
                      <a:gd name="connsiteY28" fmla="*/ 671444 h 1296505"/>
                      <a:gd name="connsiteX29" fmla="*/ 563217 w 2555461"/>
                      <a:gd name="connsiteY29" fmla="*/ 671444 h 1296505"/>
                      <a:gd name="connsiteX30" fmla="*/ 549965 w 2555461"/>
                      <a:gd name="connsiteY30" fmla="*/ 556592 h 1296505"/>
                      <a:gd name="connsiteX31" fmla="*/ 521252 w 2555461"/>
                      <a:gd name="connsiteY31" fmla="*/ 556592 h 1296505"/>
                      <a:gd name="connsiteX32" fmla="*/ 521252 w 2555461"/>
                      <a:gd name="connsiteY32" fmla="*/ 538922 h 1296505"/>
                      <a:gd name="connsiteX33" fmla="*/ 435113 w 2555461"/>
                      <a:gd name="connsiteY33" fmla="*/ 538922 h 1296505"/>
                      <a:gd name="connsiteX34" fmla="*/ 435113 w 2555461"/>
                      <a:gd name="connsiteY34" fmla="*/ 516835 h 1296505"/>
                      <a:gd name="connsiteX35" fmla="*/ 428487 w 2555461"/>
                      <a:gd name="connsiteY35" fmla="*/ 516835 h 1296505"/>
                      <a:gd name="connsiteX36" fmla="*/ 428487 w 2555461"/>
                      <a:gd name="connsiteY36" fmla="*/ 503583 h 1296505"/>
                      <a:gd name="connsiteX37" fmla="*/ 419652 w 2555461"/>
                      <a:gd name="connsiteY37" fmla="*/ 494748 h 1296505"/>
                      <a:gd name="connsiteX38" fmla="*/ 413026 w 2555461"/>
                      <a:gd name="connsiteY38" fmla="*/ 437322 h 1296505"/>
                      <a:gd name="connsiteX39" fmla="*/ 408608 w 2555461"/>
                      <a:gd name="connsiteY39" fmla="*/ 437322 h 1296505"/>
                      <a:gd name="connsiteX40" fmla="*/ 408608 w 2555461"/>
                      <a:gd name="connsiteY40" fmla="*/ 375479 h 1296505"/>
                      <a:gd name="connsiteX41" fmla="*/ 401982 w 2555461"/>
                      <a:gd name="connsiteY41" fmla="*/ 375479 h 1296505"/>
                      <a:gd name="connsiteX42" fmla="*/ 401982 w 2555461"/>
                      <a:gd name="connsiteY42" fmla="*/ 342348 h 1296505"/>
                      <a:gd name="connsiteX43" fmla="*/ 357808 w 2555461"/>
                      <a:gd name="connsiteY43" fmla="*/ 342348 h 1296505"/>
                      <a:gd name="connsiteX44" fmla="*/ 357808 w 2555461"/>
                      <a:gd name="connsiteY44" fmla="*/ 324679 h 1296505"/>
                      <a:gd name="connsiteX45" fmla="*/ 326887 w 2555461"/>
                      <a:gd name="connsiteY45" fmla="*/ 324679 h 1296505"/>
                      <a:gd name="connsiteX46" fmla="*/ 322469 w 2555461"/>
                      <a:gd name="connsiteY46" fmla="*/ 298174 h 1296505"/>
                      <a:gd name="connsiteX47" fmla="*/ 313635 w 2555461"/>
                      <a:gd name="connsiteY47" fmla="*/ 289339 h 1296505"/>
                      <a:gd name="connsiteX48" fmla="*/ 313635 w 2555461"/>
                      <a:gd name="connsiteY48" fmla="*/ 278296 h 1296505"/>
                      <a:gd name="connsiteX49" fmla="*/ 302591 w 2555461"/>
                      <a:gd name="connsiteY49" fmla="*/ 269461 h 1296505"/>
                      <a:gd name="connsiteX50" fmla="*/ 293756 w 2555461"/>
                      <a:gd name="connsiteY50" fmla="*/ 227496 h 1296505"/>
                      <a:gd name="connsiteX51" fmla="*/ 256208 w 2555461"/>
                      <a:gd name="connsiteY51" fmla="*/ 227496 h 1296505"/>
                      <a:gd name="connsiteX52" fmla="*/ 256208 w 2555461"/>
                      <a:gd name="connsiteY52" fmla="*/ 200992 h 1296505"/>
                      <a:gd name="connsiteX53" fmla="*/ 245165 w 2555461"/>
                      <a:gd name="connsiteY53" fmla="*/ 200992 h 1296505"/>
                      <a:gd name="connsiteX54" fmla="*/ 245165 w 2555461"/>
                      <a:gd name="connsiteY54" fmla="*/ 185531 h 1296505"/>
                      <a:gd name="connsiteX55" fmla="*/ 212035 w 2555461"/>
                      <a:gd name="connsiteY55" fmla="*/ 185531 h 1296505"/>
                      <a:gd name="connsiteX56" fmla="*/ 212035 w 2555461"/>
                      <a:gd name="connsiteY56" fmla="*/ 172279 h 1296505"/>
                      <a:gd name="connsiteX57" fmla="*/ 203200 w 2555461"/>
                      <a:gd name="connsiteY57" fmla="*/ 172279 h 1296505"/>
                      <a:gd name="connsiteX58" fmla="*/ 203200 w 2555461"/>
                      <a:gd name="connsiteY58" fmla="*/ 145774 h 1296505"/>
                      <a:gd name="connsiteX59" fmla="*/ 200991 w 2555461"/>
                      <a:gd name="connsiteY59" fmla="*/ 143565 h 1296505"/>
                      <a:gd name="connsiteX60" fmla="*/ 200991 w 2555461"/>
                      <a:gd name="connsiteY60" fmla="*/ 134731 h 1296505"/>
                      <a:gd name="connsiteX61" fmla="*/ 198782 w 2555461"/>
                      <a:gd name="connsiteY61" fmla="*/ 134731 h 1296505"/>
                      <a:gd name="connsiteX62" fmla="*/ 198782 w 2555461"/>
                      <a:gd name="connsiteY62" fmla="*/ 125896 h 1296505"/>
                      <a:gd name="connsiteX63" fmla="*/ 196573 w 2555461"/>
                      <a:gd name="connsiteY63" fmla="*/ 123687 h 1296505"/>
                      <a:gd name="connsiteX64" fmla="*/ 196573 w 2555461"/>
                      <a:gd name="connsiteY64" fmla="*/ 101600 h 1296505"/>
                      <a:gd name="connsiteX65" fmla="*/ 178904 w 2555461"/>
                      <a:gd name="connsiteY65" fmla="*/ 101600 h 1296505"/>
                      <a:gd name="connsiteX66" fmla="*/ 178904 w 2555461"/>
                      <a:gd name="connsiteY66" fmla="*/ 86139 h 1296505"/>
                      <a:gd name="connsiteX67" fmla="*/ 123687 w 2555461"/>
                      <a:gd name="connsiteY67" fmla="*/ 86139 h 1296505"/>
                      <a:gd name="connsiteX68" fmla="*/ 123687 w 2555461"/>
                      <a:gd name="connsiteY68" fmla="*/ 70679 h 1296505"/>
                      <a:gd name="connsiteX69" fmla="*/ 110435 w 2555461"/>
                      <a:gd name="connsiteY69" fmla="*/ 70679 h 1296505"/>
                      <a:gd name="connsiteX70" fmla="*/ 110435 w 2555461"/>
                      <a:gd name="connsiteY70" fmla="*/ 57426 h 1296505"/>
                      <a:gd name="connsiteX71" fmla="*/ 90556 w 2555461"/>
                      <a:gd name="connsiteY71" fmla="*/ 57426 h 1296505"/>
                      <a:gd name="connsiteX72" fmla="*/ 90556 w 2555461"/>
                      <a:gd name="connsiteY72" fmla="*/ 15461 h 1296505"/>
                      <a:gd name="connsiteX73" fmla="*/ 72887 w 2555461"/>
                      <a:gd name="connsiteY73" fmla="*/ 15461 h 1296505"/>
                      <a:gd name="connsiteX74" fmla="*/ 72887 w 2555461"/>
                      <a:gd name="connsiteY74" fmla="*/ 0 h 1296505"/>
                      <a:gd name="connsiteX75" fmla="*/ 0 w 2555461"/>
                      <a:gd name="connsiteY75" fmla="*/ 0 h 1296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2555461" h="1296505">
                        <a:moveTo>
                          <a:pt x="2555461" y="1296505"/>
                        </a:moveTo>
                        <a:lnTo>
                          <a:pt x="1618974" y="1296505"/>
                        </a:lnTo>
                        <a:lnTo>
                          <a:pt x="1618974" y="1205948"/>
                        </a:lnTo>
                        <a:lnTo>
                          <a:pt x="1455530" y="1205948"/>
                        </a:lnTo>
                        <a:lnTo>
                          <a:pt x="1455530" y="1117600"/>
                        </a:lnTo>
                        <a:lnTo>
                          <a:pt x="1303130" y="1117600"/>
                        </a:lnTo>
                        <a:lnTo>
                          <a:pt x="1303130" y="1024835"/>
                        </a:lnTo>
                        <a:lnTo>
                          <a:pt x="1042504" y="1024835"/>
                        </a:lnTo>
                        <a:lnTo>
                          <a:pt x="1042504" y="962992"/>
                        </a:lnTo>
                        <a:lnTo>
                          <a:pt x="852556" y="962992"/>
                        </a:lnTo>
                        <a:lnTo>
                          <a:pt x="852556" y="927652"/>
                        </a:lnTo>
                        <a:lnTo>
                          <a:pt x="817217" y="927652"/>
                        </a:lnTo>
                        <a:lnTo>
                          <a:pt x="817217" y="894522"/>
                        </a:lnTo>
                        <a:lnTo>
                          <a:pt x="775252" y="894522"/>
                        </a:lnTo>
                        <a:lnTo>
                          <a:pt x="775252" y="861392"/>
                        </a:lnTo>
                        <a:lnTo>
                          <a:pt x="733287" y="861392"/>
                        </a:lnTo>
                        <a:lnTo>
                          <a:pt x="733287" y="848139"/>
                        </a:lnTo>
                        <a:lnTo>
                          <a:pt x="724452" y="848139"/>
                        </a:lnTo>
                        <a:lnTo>
                          <a:pt x="724452" y="834887"/>
                        </a:lnTo>
                        <a:lnTo>
                          <a:pt x="711200" y="834887"/>
                        </a:lnTo>
                        <a:lnTo>
                          <a:pt x="711200" y="808383"/>
                        </a:lnTo>
                        <a:lnTo>
                          <a:pt x="702365" y="808383"/>
                        </a:lnTo>
                        <a:lnTo>
                          <a:pt x="702365" y="748748"/>
                        </a:lnTo>
                        <a:lnTo>
                          <a:pt x="695739" y="748748"/>
                        </a:lnTo>
                        <a:lnTo>
                          <a:pt x="695739" y="720035"/>
                        </a:lnTo>
                        <a:lnTo>
                          <a:pt x="620643" y="720035"/>
                        </a:lnTo>
                        <a:lnTo>
                          <a:pt x="620643" y="697948"/>
                        </a:lnTo>
                        <a:lnTo>
                          <a:pt x="598556" y="697948"/>
                        </a:lnTo>
                        <a:lnTo>
                          <a:pt x="598556" y="671444"/>
                        </a:lnTo>
                        <a:lnTo>
                          <a:pt x="563217" y="671444"/>
                        </a:lnTo>
                        <a:lnTo>
                          <a:pt x="549965" y="556592"/>
                        </a:lnTo>
                        <a:lnTo>
                          <a:pt x="521252" y="556592"/>
                        </a:lnTo>
                        <a:lnTo>
                          <a:pt x="521252" y="538922"/>
                        </a:lnTo>
                        <a:lnTo>
                          <a:pt x="435113" y="538922"/>
                        </a:lnTo>
                        <a:lnTo>
                          <a:pt x="435113" y="516835"/>
                        </a:lnTo>
                        <a:lnTo>
                          <a:pt x="428487" y="516835"/>
                        </a:lnTo>
                        <a:lnTo>
                          <a:pt x="428487" y="503583"/>
                        </a:lnTo>
                        <a:lnTo>
                          <a:pt x="419652" y="494748"/>
                        </a:lnTo>
                        <a:lnTo>
                          <a:pt x="413026" y="437322"/>
                        </a:lnTo>
                        <a:lnTo>
                          <a:pt x="408608" y="437322"/>
                        </a:lnTo>
                        <a:lnTo>
                          <a:pt x="408608" y="375479"/>
                        </a:lnTo>
                        <a:lnTo>
                          <a:pt x="401982" y="375479"/>
                        </a:lnTo>
                        <a:lnTo>
                          <a:pt x="401982" y="342348"/>
                        </a:lnTo>
                        <a:lnTo>
                          <a:pt x="357808" y="342348"/>
                        </a:lnTo>
                        <a:lnTo>
                          <a:pt x="357808" y="324679"/>
                        </a:lnTo>
                        <a:lnTo>
                          <a:pt x="326887" y="324679"/>
                        </a:lnTo>
                        <a:lnTo>
                          <a:pt x="322469" y="298174"/>
                        </a:lnTo>
                        <a:lnTo>
                          <a:pt x="313635" y="289339"/>
                        </a:lnTo>
                        <a:lnTo>
                          <a:pt x="313635" y="278296"/>
                        </a:lnTo>
                        <a:lnTo>
                          <a:pt x="302591" y="269461"/>
                        </a:lnTo>
                        <a:lnTo>
                          <a:pt x="293756" y="227496"/>
                        </a:lnTo>
                        <a:lnTo>
                          <a:pt x="256208" y="227496"/>
                        </a:lnTo>
                        <a:lnTo>
                          <a:pt x="256208" y="200992"/>
                        </a:lnTo>
                        <a:lnTo>
                          <a:pt x="245165" y="200992"/>
                        </a:lnTo>
                        <a:lnTo>
                          <a:pt x="245165" y="185531"/>
                        </a:lnTo>
                        <a:lnTo>
                          <a:pt x="212035" y="185531"/>
                        </a:lnTo>
                        <a:lnTo>
                          <a:pt x="212035" y="172279"/>
                        </a:lnTo>
                        <a:lnTo>
                          <a:pt x="203200" y="172279"/>
                        </a:lnTo>
                        <a:lnTo>
                          <a:pt x="203200" y="145774"/>
                        </a:lnTo>
                        <a:lnTo>
                          <a:pt x="200991" y="143565"/>
                        </a:lnTo>
                        <a:lnTo>
                          <a:pt x="200991" y="134731"/>
                        </a:lnTo>
                        <a:lnTo>
                          <a:pt x="198782" y="134731"/>
                        </a:lnTo>
                        <a:lnTo>
                          <a:pt x="198782" y="125896"/>
                        </a:lnTo>
                        <a:lnTo>
                          <a:pt x="196573" y="123687"/>
                        </a:lnTo>
                        <a:lnTo>
                          <a:pt x="196573" y="101600"/>
                        </a:lnTo>
                        <a:lnTo>
                          <a:pt x="178904" y="101600"/>
                        </a:lnTo>
                        <a:lnTo>
                          <a:pt x="178904" y="86139"/>
                        </a:lnTo>
                        <a:lnTo>
                          <a:pt x="123687" y="86139"/>
                        </a:lnTo>
                        <a:lnTo>
                          <a:pt x="123687" y="70679"/>
                        </a:lnTo>
                        <a:lnTo>
                          <a:pt x="110435" y="70679"/>
                        </a:lnTo>
                        <a:lnTo>
                          <a:pt x="110435" y="57426"/>
                        </a:lnTo>
                        <a:lnTo>
                          <a:pt x="90556" y="57426"/>
                        </a:lnTo>
                        <a:lnTo>
                          <a:pt x="90556" y="15461"/>
                        </a:lnTo>
                        <a:lnTo>
                          <a:pt x="72887" y="15461"/>
                        </a:lnTo>
                        <a:lnTo>
                          <a:pt x="72887" y="0"/>
                        </a:lnTo>
                        <a:lnTo>
                          <a:pt x="0" y="0"/>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0" name="Group 99"/>
                  <p:cNvGrpSpPr/>
                  <p:nvPr/>
                </p:nvGrpSpPr>
                <p:grpSpPr>
                  <a:xfrm>
                    <a:off x="4793938" y="1011346"/>
                    <a:ext cx="2502256" cy="1346201"/>
                    <a:chOff x="4793938" y="1011346"/>
                    <a:chExt cx="2502256" cy="1346201"/>
                  </a:xfrm>
                </p:grpSpPr>
                <p:grpSp>
                  <p:nvGrpSpPr>
                    <p:cNvPr id="101" name="Group 100"/>
                    <p:cNvGrpSpPr/>
                    <p:nvPr/>
                  </p:nvGrpSpPr>
                  <p:grpSpPr>
                    <a:xfrm>
                      <a:off x="4793938" y="1011346"/>
                      <a:ext cx="2502256" cy="1346201"/>
                      <a:chOff x="4793938" y="1013018"/>
                      <a:chExt cx="2502256" cy="1346201"/>
                    </a:xfrm>
                  </p:grpSpPr>
                  <p:sp>
                    <p:nvSpPr>
                      <p:cNvPr id="125" name="Freeform 124"/>
                      <p:cNvSpPr/>
                      <p:nvPr/>
                    </p:nvSpPr>
                    <p:spPr>
                      <a:xfrm>
                        <a:off x="7296194" y="2313499"/>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6" name="Freeform 125"/>
                      <p:cNvSpPr/>
                      <p:nvPr/>
                    </p:nvSpPr>
                    <p:spPr>
                      <a:xfrm>
                        <a:off x="6425569" y="2313499"/>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7" name="Freeform 126"/>
                      <p:cNvSpPr/>
                      <p:nvPr/>
                    </p:nvSpPr>
                    <p:spPr>
                      <a:xfrm>
                        <a:off x="5941698" y="2044584"/>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8" name="Freeform 127"/>
                      <p:cNvSpPr/>
                      <p:nvPr/>
                    </p:nvSpPr>
                    <p:spPr>
                      <a:xfrm>
                        <a:off x="5859013" y="2044584"/>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9" name="Freeform 128"/>
                      <p:cNvSpPr/>
                      <p:nvPr/>
                    </p:nvSpPr>
                    <p:spPr>
                      <a:xfrm>
                        <a:off x="5784434" y="1982704"/>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0" name="Freeform 129"/>
                      <p:cNvSpPr/>
                      <p:nvPr/>
                    </p:nvSpPr>
                    <p:spPr>
                      <a:xfrm>
                        <a:off x="5760114" y="1981840"/>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1" name="Freeform 130"/>
                      <p:cNvSpPr/>
                      <p:nvPr/>
                    </p:nvSpPr>
                    <p:spPr>
                      <a:xfrm>
                        <a:off x="5711476" y="1981840"/>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2" name="Freeform 131"/>
                      <p:cNvSpPr/>
                      <p:nvPr/>
                    </p:nvSpPr>
                    <p:spPr>
                      <a:xfrm>
                        <a:off x="5618794" y="1974752"/>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3" name="Freeform 132"/>
                      <p:cNvSpPr/>
                      <p:nvPr/>
                    </p:nvSpPr>
                    <p:spPr>
                      <a:xfrm>
                        <a:off x="5571250" y="1937137"/>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4" name="Freeform 133"/>
                      <p:cNvSpPr/>
                      <p:nvPr/>
                    </p:nvSpPr>
                    <p:spPr>
                      <a:xfrm>
                        <a:off x="5508021" y="1875535"/>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5" name="Freeform 134"/>
                      <p:cNvSpPr/>
                      <p:nvPr/>
                    </p:nvSpPr>
                    <p:spPr>
                      <a:xfrm>
                        <a:off x="5488566" y="1875535"/>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6" name="Freeform 135"/>
                      <p:cNvSpPr/>
                      <p:nvPr/>
                    </p:nvSpPr>
                    <p:spPr>
                      <a:xfrm>
                        <a:off x="5452897" y="1734975"/>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7" name="Freeform 136"/>
                      <p:cNvSpPr/>
                      <p:nvPr/>
                    </p:nvSpPr>
                    <p:spPr>
                      <a:xfrm>
                        <a:off x="5426956" y="1734975"/>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8" name="Freeform 137"/>
                      <p:cNvSpPr/>
                      <p:nvPr/>
                    </p:nvSpPr>
                    <p:spPr>
                      <a:xfrm>
                        <a:off x="5401016" y="1734975"/>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9" name="Freeform 138"/>
                      <p:cNvSpPr/>
                      <p:nvPr/>
                    </p:nvSpPr>
                    <p:spPr>
                      <a:xfrm>
                        <a:off x="5370300" y="1716229"/>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0" name="Freeform 139"/>
                      <p:cNvSpPr/>
                      <p:nvPr/>
                    </p:nvSpPr>
                    <p:spPr>
                      <a:xfrm>
                        <a:off x="5353997" y="1688701"/>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1" name="Freeform 140"/>
                      <p:cNvSpPr/>
                      <p:nvPr/>
                    </p:nvSpPr>
                    <p:spPr>
                      <a:xfrm>
                        <a:off x="5247404" y="1554907"/>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2" name="Freeform 141"/>
                      <p:cNvSpPr/>
                      <p:nvPr/>
                    </p:nvSpPr>
                    <p:spPr>
                      <a:xfrm>
                        <a:off x="5216355" y="1554907"/>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3" name="Freeform 142"/>
                      <p:cNvSpPr/>
                      <p:nvPr/>
                    </p:nvSpPr>
                    <p:spPr>
                      <a:xfrm>
                        <a:off x="5199897" y="1554907"/>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4" name="Freeform 143"/>
                      <p:cNvSpPr/>
                      <p:nvPr/>
                    </p:nvSpPr>
                    <p:spPr>
                      <a:xfrm>
                        <a:off x="5134405" y="1355354"/>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5" name="Freeform 144"/>
                      <p:cNvSpPr/>
                      <p:nvPr/>
                    </p:nvSpPr>
                    <p:spPr>
                      <a:xfrm>
                        <a:off x="5098004" y="1340484"/>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6" name="Freeform 145"/>
                      <p:cNvSpPr/>
                      <p:nvPr/>
                    </p:nvSpPr>
                    <p:spPr>
                      <a:xfrm>
                        <a:off x="4986136" y="1196436"/>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7" name="Freeform 146"/>
                      <p:cNvSpPr/>
                      <p:nvPr/>
                    </p:nvSpPr>
                    <p:spPr>
                      <a:xfrm>
                        <a:off x="4965304" y="1196436"/>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8" name="Freeform 147"/>
                      <p:cNvSpPr/>
                      <p:nvPr/>
                    </p:nvSpPr>
                    <p:spPr>
                      <a:xfrm>
                        <a:off x="4893968" y="1099585"/>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9" name="Freeform 148"/>
                      <p:cNvSpPr/>
                      <p:nvPr/>
                    </p:nvSpPr>
                    <p:spPr>
                      <a:xfrm>
                        <a:off x="4793938" y="1013018"/>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0" name="Freeform 149"/>
                      <p:cNvSpPr/>
                      <p:nvPr/>
                    </p:nvSpPr>
                    <p:spPr>
                      <a:xfrm>
                        <a:off x="4844197" y="1035878"/>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1" name="Freeform 150"/>
                      <p:cNvSpPr/>
                      <p:nvPr/>
                    </p:nvSpPr>
                    <p:spPr>
                      <a:xfrm>
                        <a:off x="4852302" y="1058738"/>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02" name="Freeform 101"/>
                    <p:cNvSpPr/>
                    <p:nvPr/>
                  </p:nvSpPr>
                  <p:spPr>
                    <a:xfrm rot="5400000">
                      <a:off x="4844197" y="1032534"/>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3" name="Freeform 102"/>
                    <p:cNvSpPr/>
                    <p:nvPr/>
                  </p:nvSpPr>
                  <p:spPr>
                    <a:xfrm rot="5400000">
                      <a:off x="4852302" y="1057919"/>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4" name="Freeform 103"/>
                    <p:cNvSpPr/>
                    <p:nvPr/>
                  </p:nvSpPr>
                  <p:spPr>
                    <a:xfrm rot="5400000">
                      <a:off x="4954282" y="1180264"/>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5" name="Freeform 104"/>
                    <p:cNvSpPr/>
                    <p:nvPr/>
                  </p:nvSpPr>
                  <p:spPr>
                    <a:xfrm rot="5400000">
                      <a:off x="4967695" y="1199583"/>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6" name="Freeform 105"/>
                    <p:cNvSpPr/>
                    <p:nvPr/>
                  </p:nvSpPr>
                  <p:spPr>
                    <a:xfrm rot="5400000">
                      <a:off x="5011743" y="1225279"/>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7" name="Freeform 106"/>
                    <p:cNvSpPr/>
                    <p:nvPr/>
                  </p:nvSpPr>
                  <p:spPr>
                    <a:xfrm rot="5400000">
                      <a:off x="5054119" y="1256972"/>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8" name="Freeform 107"/>
                    <p:cNvSpPr/>
                    <p:nvPr/>
                  </p:nvSpPr>
                  <p:spPr>
                    <a:xfrm rot="5400000">
                      <a:off x="5058421" y="1273798"/>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9" name="Freeform 108"/>
                    <p:cNvSpPr/>
                    <p:nvPr/>
                  </p:nvSpPr>
                  <p:spPr>
                    <a:xfrm rot="5400000">
                      <a:off x="5064396" y="1292465"/>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0" name="Freeform 109"/>
                    <p:cNvSpPr/>
                    <p:nvPr/>
                  </p:nvSpPr>
                  <p:spPr>
                    <a:xfrm rot="5400000">
                      <a:off x="5074327" y="1316647"/>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1" name="Freeform 110"/>
                    <p:cNvSpPr/>
                    <p:nvPr/>
                  </p:nvSpPr>
                  <p:spPr>
                    <a:xfrm rot="5400000">
                      <a:off x="5163953" y="1455328"/>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2" name="Freeform 111"/>
                    <p:cNvSpPr/>
                    <p:nvPr/>
                  </p:nvSpPr>
                  <p:spPr>
                    <a:xfrm rot="5400000">
                      <a:off x="5170295" y="1475667"/>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3" name="Freeform 112"/>
                    <p:cNvSpPr/>
                    <p:nvPr/>
                  </p:nvSpPr>
                  <p:spPr>
                    <a:xfrm rot="5400000">
                      <a:off x="5176637" y="1494332"/>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4" name="Freeform 113"/>
                    <p:cNvSpPr/>
                    <p:nvPr/>
                  </p:nvSpPr>
                  <p:spPr>
                    <a:xfrm rot="5400000">
                      <a:off x="5307305" y="1600387"/>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5" name="Freeform 114"/>
                    <p:cNvSpPr/>
                    <p:nvPr/>
                  </p:nvSpPr>
                  <p:spPr>
                    <a:xfrm>
                      <a:off x="5294477" y="1572768"/>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27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6" name="Freeform 115"/>
                    <p:cNvSpPr/>
                    <p:nvPr/>
                  </p:nvSpPr>
                  <p:spPr>
                    <a:xfrm rot="5400000">
                      <a:off x="5309808" y="1620727"/>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7" name="Freeform 116"/>
                    <p:cNvSpPr/>
                    <p:nvPr/>
                  </p:nvSpPr>
                  <p:spPr>
                    <a:xfrm rot="5400000">
                      <a:off x="5317226" y="1658125"/>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8" name="Freeform 117"/>
                    <p:cNvSpPr/>
                    <p:nvPr/>
                  </p:nvSpPr>
                  <p:spPr>
                    <a:xfrm rot="5400000">
                      <a:off x="5449113" y="1733303"/>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9" name="Freeform 118"/>
                    <p:cNvSpPr/>
                    <p:nvPr/>
                  </p:nvSpPr>
                  <p:spPr>
                    <a:xfrm rot="5400000">
                      <a:off x="5489743" y="1873385"/>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0" name="Freeform 119"/>
                    <p:cNvSpPr/>
                    <p:nvPr/>
                  </p:nvSpPr>
                  <p:spPr>
                    <a:xfrm rot="5400000">
                      <a:off x="5569665" y="1940481"/>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1" name="Freeform 120"/>
                    <p:cNvSpPr/>
                    <p:nvPr/>
                  </p:nvSpPr>
                  <p:spPr>
                    <a:xfrm rot="5400000">
                      <a:off x="5611922" y="1975876"/>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2" name="Freeform 121"/>
                    <p:cNvSpPr/>
                    <p:nvPr/>
                  </p:nvSpPr>
                  <p:spPr>
                    <a:xfrm rot="5400000">
                      <a:off x="5349607" y="1683152"/>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3" name="Freeform 122"/>
                    <p:cNvSpPr/>
                    <p:nvPr/>
                  </p:nvSpPr>
                  <p:spPr>
                    <a:xfrm rot="5400000">
                      <a:off x="5368591" y="1713787"/>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4" name="Freeform 123"/>
                    <p:cNvSpPr/>
                    <p:nvPr/>
                  </p:nvSpPr>
                  <p:spPr>
                    <a:xfrm>
                      <a:off x="5478846" y="1851003"/>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84" name="Group 83"/>
                <p:cNvGrpSpPr/>
                <p:nvPr/>
              </p:nvGrpSpPr>
              <p:grpSpPr>
                <a:xfrm>
                  <a:off x="4753959" y="1014845"/>
                  <a:ext cx="849908" cy="1495724"/>
                  <a:chOff x="4753959" y="1014845"/>
                  <a:chExt cx="849908" cy="1495724"/>
                </a:xfrm>
              </p:grpSpPr>
              <p:sp>
                <p:nvSpPr>
                  <p:cNvPr id="85" name="Freeform 84"/>
                  <p:cNvSpPr/>
                  <p:nvPr/>
                </p:nvSpPr>
                <p:spPr>
                  <a:xfrm>
                    <a:off x="4753959" y="1036474"/>
                    <a:ext cx="849908" cy="1474095"/>
                  </a:xfrm>
                  <a:custGeom>
                    <a:avLst/>
                    <a:gdLst>
                      <a:gd name="connsiteX0" fmla="*/ 849908 w 849908"/>
                      <a:gd name="connsiteY0" fmla="*/ 1474095 h 1474095"/>
                      <a:gd name="connsiteX1" fmla="*/ 849908 w 849908"/>
                      <a:gd name="connsiteY1" fmla="*/ 1407300 h 1474095"/>
                      <a:gd name="connsiteX2" fmla="*/ 824572 w 849908"/>
                      <a:gd name="connsiteY2" fmla="*/ 1407300 h 1474095"/>
                      <a:gd name="connsiteX3" fmla="*/ 824572 w 849908"/>
                      <a:gd name="connsiteY3" fmla="*/ 1342809 h 1474095"/>
                      <a:gd name="connsiteX4" fmla="*/ 720925 w 849908"/>
                      <a:gd name="connsiteY4" fmla="*/ 1342809 h 1474095"/>
                      <a:gd name="connsiteX5" fmla="*/ 720925 w 849908"/>
                      <a:gd name="connsiteY5" fmla="*/ 1273710 h 1474095"/>
                      <a:gd name="connsiteX6" fmla="*/ 561999 w 849908"/>
                      <a:gd name="connsiteY6" fmla="*/ 1273710 h 1474095"/>
                      <a:gd name="connsiteX7" fmla="*/ 561999 w 849908"/>
                      <a:gd name="connsiteY7" fmla="*/ 1142424 h 1474095"/>
                      <a:gd name="connsiteX8" fmla="*/ 511327 w 849908"/>
                      <a:gd name="connsiteY8" fmla="*/ 1142424 h 1474095"/>
                      <a:gd name="connsiteX9" fmla="*/ 511327 w 849908"/>
                      <a:gd name="connsiteY9" fmla="*/ 1082539 h 1474095"/>
                      <a:gd name="connsiteX10" fmla="*/ 433015 w 849908"/>
                      <a:gd name="connsiteY10" fmla="*/ 1082539 h 1474095"/>
                      <a:gd name="connsiteX11" fmla="*/ 433015 w 849908"/>
                      <a:gd name="connsiteY11" fmla="*/ 1029563 h 1474095"/>
                      <a:gd name="connsiteX12" fmla="*/ 426105 w 849908"/>
                      <a:gd name="connsiteY12" fmla="*/ 1029563 h 1474095"/>
                      <a:gd name="connsiteX13" fmla="*/ 426105 w 849908"/>
                      <a:gd name="connsiteY13" fmla="*/ 974285 h 1474095"/>
                      <a:gd name="connsiteX14" fmla="*/ 409983 w 849908"/>
                      <a:gd name="connsiteY14" fmla="*/ 974285 h 1474095"/>
                      <a:gd name="connsiteX15" fmla="*/ 409983 w 849908"/>
                      <a:gd name="connsiteY15" fmla="*/ 919006 h 1474095"/>
                      <a:gd name="connsiteX16" fmla="*/ 320155 w 849908"/>
                      <a:gd name="connsiteY16" fmla="*/ 919006 h 1474095"/>
                      <a:gd name="connsiteX17" fmla="*/ 320155 w 849908"/>
                      <a:gd name="connsiteY17" fmla="*/ 863728 h 1474095"/>
                      <a:gd name="connsiteX18" fmla="*/ 315548 w 849908"/>
                      <a:gd name="connsiteY18" fmla="*/ 863728 h 1474095"/>
                      <a:gd name="connsiteX19" fmla="*/ 315548 w 849908"/>
                      <a:gd name="connsiteY19" fmla="*/ 829178 h 1474095"/>
                      <a:gd name="connsiteX20" fmla="*/ 308638 w 849908"/>
                      <a:gd name="connsiteY20" fmla="*/ 829178 h 1474095"/>
                      <a:gd name="connsiteX21" fmla="*/ 308638 w 849908"/>
                      <a:gd name="connsiteY21" fmla="*/ 773900 h 1474095"/>
                      <a:gd name="connsiteX22" fmla="*/ 304032 w 849908"/>
                      <a:gd name="connsiteY22" fmla="*/ 773900 h 1474095"/>
                      <a:gd name="connsiteX23" fmla="*/ 304032 w 849908"/>
                      <a:gd name="connsiteY23" fmla="*/ 739351 h 1474095"/>
                      <a:gd name="connsiteX24" fmla="*/ 299425 w 849908"/>
                      <a:gd name="connsiteY24" fmla="*/ 734744 h 1474095"/>
                      <a:gd name="connsiteX25" fmla="*/ 299425 w 849908"/>
                      <a:gd name="connsiteY25" fmla="*/ 651826 h 1474095"/>
                      <a:gd name="connsiteX26" fmla="*/ 294819 w 849908"/>
                      <a:gd name="connsiteY26" fmla="*/ 647220 h 1474095"/>
                      <a:gd name="connsiteX27" fmla="*/ 294819 w 849908"/>
                      <a:gd name="connsiteY27" fmla="*/ 612671 h 1474095"/>
                      <a:gd name="connsiteX28" fmla="*/ 267180 w 849908"/>
                      <a:gd name="connsiteY28" fmla="*/ 612671 h 1474095"/>
                      <a:gd name="connsiteX29" fmla="*/ 267180 w 849908"/>
                      <a:gd name="connsiteY29" fmla="*/ 573515 h 1474095"/>
                      <a:gd name="connsiteX30" fmla="*/ 228024 w 849908"/>
                      <a:gd name="connsiteY30" fmla="*/ 573515 h 1474095"/>
                      <a:gd name="connsiteX31" fmla="*/ 228024 w 849908"/>
                      <a:gd name="connsiteY31" fmla="*/ 497507 h 1474095"/>
                      <a:gd name="connsiteX32" fmla="*/ 216507 w 849908"/>
                      <a:gd name="connsiteY32" fmla="*/ 497507 h 1474095"/>
                      <a:gd name="connsiteX33" fmla="*/ 216507 w 849908"/>
                      <a:gd name="connsiteY33" fmla="*/ 460654 h 1474095"/>
                      <a:gd name="connsiteX34" fmla="*/ 214204 w 849908"/>
                      <a:gd name="connsiteY34" fmla="*/ 458351 h 1474095"/>
                      <a:gd name="connsiteX35" fmla="*/ 214204 w 849908"/>
                      <a:gd name="connsiteY35" fmla="*/ 421499 h 1474095"/>
                      <a:gd name="connsiteX36" fmla="*/ 207294 w 849908"/>
                      <a:gd name="connsiteY36" fmla="*/ 421499 h 1474095"/>
                      <a:gd name="connsiteX37" fmla="*/ 207294 w 849908"/>
                      <a:gd name="connsiteY37" fmla="*/ 384646 h 1474095"/>
                      <a:gd name="connsiteX38" fmla="*/ 202688 w 849908"/>
                      <a:gd name="connsiteY38" fmla="*/ 384646 h 1474095"/>
                      <a:gd name="connsiteX39" fmla="*/ 202688 w 849908"/>
                      <a:gd name="connsiteY39" fmla="*/ 340884 h 1474095"/>
                      <a:gd name="connsiteX40" fmla="*/ 200385 w 849908"/>
                      <a:gd name="connsiteY40" fmla="*/ 338581 h 1474095"/>
                      <a:gd name="connsiteX41" fmla="*/ 200385 w 849908"/>
                      <a:gd name="connsiteY41" fmla="*/ 308638 h 1474095"/>
                      <a:gd name="connsiteX42" fmla="*/ 193475 w 849908"/>
                      <a:gd name="connsiteY42" fmla="*/ 308638 h 1474095"/>
                      <a:gd name="connsiteX43" fmla="*/ 193475 w 849908"/>
                      <a:gd name="connsiteY43" fmla="*/ 274089 h 1474095"/>
                      <a:gd name="connsiteX44" fmla="*/ 186565 w 849908"/>
                      <a:gd name="connsiteY44" fmla="*/ 274089 h 1474095"/>
                      <a:gd name="connsiteX45" fmla="*/ 186565 w 849908"/>
                      <a:gd name="connsiteY45" fmla="*/ 239540 h 1474095"/>
                      <a:gd name="connsiteX46" fmla="*/ 170442 w 849908"/>
                      <a:gd name="connsiteY46" fmla="*/ 239540 h 1474095"/>
                      <a:gd name="connsiteX47" fmla="*/ 170442 w 849908"/>
                      <a:gd name="connsiteY47" fmla="*/ 200384 h 1474095"/>
                      <a:gd name="connsiteX48" fmla="*/ 112860 w 849908"/>
                      <a:gd name="connsiteY48" fmla="*/ 200384 h 1474095"/>
                      <a:gd name="connsiteX49" fmla="*/ 112860 w 849908"/>
                      <a:gd name="connsiteY49" fmla="*/ 175048 h 1474095"/>
                      <a:gd name="connsiteX50" fmla="*/ 108254 w 849908"/>
                      <a:gd name="connsiteY50" fmla="*/ 175048 h 1474095"/>
                      <a:gd name="connsiteX51" fmla="*/ 108254 w 849908"/>
                      <a:gd name="connsiteY51" fmla="*/ 133589 h 1474095"/>
                      <a:gd name="connsiteX52" fmla="*/ 101344 w 849908"/>
                      <a:gd name="connsiteY52" fmla="*/ 133589 h 1474095"/>
                      <a:gd name="connsiteX53" fmla="*/ 101344 w 849908"/>
                      <a:gd name="connsiteY53" fmla="*/ 64491 h 1474095"/>
                      <a:gd name="connsiteX54" fmla="*/ 89827 w 849908"/>
                      <a:gd name="connsiteY54" fmla="*/ 64491 h 1474095"/>
                      <a:gd name="connsiteX55" fmla="*/ 89827 w 849908"/>
                      <a:gd name="connsiteY55" fmla="*/ 34549 h 1474095"/>
                      <a:gd name="connsiteX56" fmla="*/ 69098 w 849908"/>
                      <a:gd name="connsiteY56" fmla="*/ 34549 h 1474095"/>
                      <a:gd name="connsiteX57" fmla="*/ 69098 w 849908"/>
                      <a:gd name="connsiteY57" fmla="*/ 0 h 1474095"/>
                      <a:gd name="connsiteX58" fmla="*/ 0 w 849908"/>
                      <a:gd name="connsiteY58" fmla="*/ 0 h 1474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849908" h="1474095">
                        <a:moveTo>
                          <a:pt x="849908" y="1474095"/>
                        </a:moveTo>
                        <a:lnTo>
                          <a:pt x="849908" y="1407300"/>
                        </a:lnTo>
                        <a:lnTo>
                          <a:pt x="824572" y="1407300"/>
                        </a:lnTo>
                        <a:lnTo>
                          <a:pt x="824572" y="1342809"/>
                        </a:lnTo>
                        <a:lnTo>
                          <a:pt x="720925" y="1342809"/>
                        </a:lnTo>
                        <a:lnTo>
                          <a:pt x="720925" y="1273710"/>
                        </a:lnTo>
                        <a:lnTo>
                          <a:pt x="561999" y="1273710"/>
                        </a:lnTo>
                        <a:lnTo>
                          <a:pt x="561999" y="1142424"/>
                        </a:lnTo>
                        <a:lnTo>
                          <a:pt x="511327" y="1142424"/>
                        </a:lnTo>
                        <a:lnTo>
                          <a:pt x="511327" y="1082539"/>
                        </a:lnTo>
                        <a:lnTo>
                          <a:pt x="433015" y="1082539"/>
                        </a:lnTo>
                        <a:lnTo>
                          <a:pt x="433015" y="1029563"/>
                        </a:lnTo>
                        <a:lnTo>
                          <a:pt x="426105" y="1029563"/>
                        </a:lnTo>
                        <a:lnTo>
                          <a:pt x="426105" y="974285"/>
                        </a:lnTo>
                        <a:lnTo>
                          <a:pt x="409983" y="974285"/>
                        </a:lnTo>
                        <a:lnTo>
                          <a:pt x="409983" y="919006"/>
                        </a:lnTo>
                        <a:lnTo>
                          <a:pt x="320155" y="919006"/>
                        </a:lnTo>
                        <a:lnTo>
                          <a:pt x="320155" y="863728"/>
                        </a:lnTo>
                        <a:lnTo>
                          <a:pt x="315548" y="863728"/>
                        </a:lnTo>
                        <a:lnTo>
                          <a:pt x="315548" y="829178"/>
                        </a:lnTo>
                        <a:lnTo>
                          <a:pt x="308638" y="829178"/>
                        </a:lnTo>
                        <a:lnTo>
                          <a:pt x="308638" y="773900"/>
                        </a:lnTo>
                        <a:lnTo>
                          <a:pt x="304032" y="773900"/>
                        </a:lnTo>
                        <a:lnTo>
                          <a:pt x="304032" y="739351"/>
                        </a:lnTo>
                        <a:lnTo>
                          <a:pt x="299425" y="734744"/>
                        </a:lnTo>
                        <a:lnTo>
                          <a:pt x="299425" y="651826"/>
                        </a:lnTo>
                        <a:lnTo>
                          <a:pt x="294819" y="647220"/>
                        </a:lnTo>
                        <a:lnTo>
                          <a:pt x="294819" y="612671"/>
                        </a:lnTo>
                        <a:lnTo>
                          <a:pt x="267180" y="612671"/>
                        </a:lnTo>
                        <a:lnTo>
                          <a:pt x="267180" y="573515"/>
                        </a:lnTo>
                        <a:lnTo>
                          <a:pt x="228024" y="573515"/>
                        </a:lnTo>
                        <a:lnTo>
                          <a:pt x="228024" y="497507"/>
                        </a:lnTo>
                        <a:lnTo>
                          <a:pt x="216507" y="497507"/>
                        </a:lnTo>
                        <a:lnTo>
                          <a:pt x="216507" y="460654"/>
                        </a:lnTo>
                        <a:lnTo>
                          <a:pt x="214204" y="458351"/>
                        </a:lnTo>
                        <a:lnTo>
                          <a:pt x="214204" y="421499"/>
                        </a:lnTo>
                        <a:lnTo>
                          <a:pt x="207294" y="421499"/>
                        </a:lnTo>
                        <a:lnTo>
                          <a:pt x="207294" y="384646"/>
                        </a:lnTo>
                        <a:lnTo>
                          <a:pt x="202688" y="384646"/>
                        </a:lnTo>
                        <a:lnTo>
                          <a:pt x="202688" y="340884"/>
                        </a:lnTo>
                        <a:lnTo>
                          <a:pt x="200385" y="338581"/>
                        </a:lnTo>
                        <a:lnTo>
                          <a:pt x="200385" y="308638"/>
                        </a:lnTo>
                        <a:lnTo>
                          <a:pt x="193475" y="308638"/>
                        </a:lnTo>
                        <a:lnTo>
                          <a:pt x="193475" y="274089"/>
                        </a:lnTo>
                        <a:lnTo>
                          <a:pt x="186565" y="274089"/>
                        </a:lnTo>
                        <a:lnTo>
                          <a:pt x="186565" y="239540"/>
                        </a:lnTo>
                        <a:lnTo>
                          <a:pt x="170442" y="239540"/>
                        </a:lnTo>
                        <a:lnTo>
                          <a:pt x="170442" y="200384"/>
                        </a:lnTo>
                        <a:lnTo>
                          <a:pt x="112860" y="200384"/>
                        </a:lnTo>
                        <a:lnTo>
                          <a:pt x="112860" y="175048"/>
                        </a:lnTo>
                        <a:lnTo>
                          <a:pt x="108254" y="175048"/>
                        </a:lnTo>
                        <a:lnTo>
                          <a:pt x="108254" y="133589"/>
                        </a:lnTo>
                        <a:lnTo>
                          <a:pt x="101344" y="133589"/>
                        </a:lnTo>
                        <a:lnTo>
                          <a:pt x="101344" y="64491"/>
                        </a:lnTo>
                        <a:lnTo>
                          <a:pt x="89827" y="64491"/>
                        </a:lnTo>
                        <a:lnTo>
                          <a:pt x="89827" y="34549"/>
                        </a:lnTo>
                        <a:lnTo>
                          <a:pt x="69098" y="34549"/>
                        </a:lnTo>
                        <a:lnTo>
                          <a:pt x="69098" y="0"/>
                        </a:lnTo>
                        <a:lnTo>
                          <a:pt x="0" y="0"/>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6" name="Group 85"/>
                  <p:cNvGrpSpPr/>
                  <p:nvPr/>
                </p:nvGrpSpPr>
                <p:grpSpPr>
                  <a:xfrm>
                    <a:off x="4755514" y="1014845"/>
                    <a:ext cx="578835" cy="1189884"/>
                    <a:chOff x="4755514" y="1014845"/>
                    <a:chExt cx="578835" cy="1189884"/>
                  </a:xfrm>
                </p:grpSpPr>
                <p:sp>
                  <p:nvSpPr>
                    <p:cNvPr id="88" name="Freeform 87"/>
                    <p:cNvSpPr/>
                    <p:nvPr/>
                  </p:nvSpPr>
                  <p:spPr>
                    <a:xfrm rot="5400000">
                      <a:off x="5065870" y="1835871"/>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Freeform 88"/>
                    <p:cNvSpPr/>
                    <p:nvPr/>
                  </p:nvSpPr>
                  <p:spPr>
                    <a:xfrm rot="5400000">
                      <a:off x="5053822" y="1741960"/>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0" name="Freeform 89"/>
                    <p:cNvSpPr/>
                    <p:nvPr/>
                  </p:nvSpPr>
                  <p:spPr>
                    <a:xfrm rot="5400000">
                      <a:off x="4955672" y="1356312"/>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1" name="Freeform 90"/>
                    <p:cNvSpPr/>
                    <p:nvPr/>
                  </p:nvSpPr>
                  <p:spPr>
                    <a:xfrm rot="5400000">
                      <a:off x="4862873" y="1178071"/>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2" name="Freeform 91"/>
                    <p:cNvSpPr/>
                    <p:nvPr/>
                  </p:nvSpPr>
                  <p:spPr>
                    <a:xfrm rot="5400000">
                      <a:off x="4843564" y="1078755"/>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3" name="Freeform 92"/>
                    <p:cNvSpPr/>
                    <p:nvPr/>
                  </p:nvSpPr>
                  <p:spPr>
                    <a:xfrm rot="10800000">
                      <a:off x="4893968" y="1215532"/>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4" name="Freeform 93"/>
                    <p:cNvSpPr/>
                    <p:nvPr/>
                  </p:nvSpPr>
                  <p:spPr>
                    <a:xfrm rot="10800000">
                      <a:off x="4755514" y="1014845"/>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5" name="Freeform 94"/>
                    <p:cNvSpPr/>
                    <p:nvPr/>
                  </p:nvSpPr>
                  <p:spPr>
                    <a:xfrm rot="10800000">
                      <a:off x="5036170" y="1627003"/>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270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6" name="Freeform 95"/>
                    <p:cNvSpPr/>
                    <p:nvPr/>
                  </p:nvSpPr>
                  <p:spPr>
                    <a:xfrm rot="10800000">
                      <a:off x="5146597" y="1931281"/>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7" name="Freeform 96"/>
                    <p:cNvSpPr/>
                    <p:nvPr/>
                  </p:nvSpPr>
                  <p:spPr>
                    <a:xfrm rot="10800000">
                      <a:off x="5317613" y="2159009"/>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8" name="Freeform 97"/>
                    <p:cNvSpPr/>
                    <p:nvPr/>
                  </p:nvSpPr>
                  <p:spPr>
                    <a:xfrm rot="5400000">
                      <a:off x="5311489" y="2155667"/>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87" name="Freeform 86"/>
                  <p:cNvSpPr/>
                  <p:nvPr/>
                </p:nvSpPr>
                <p:spPr>
                  <a:xfrm rot="10800000">
                    <a:off x="4796490" y="1062964"/>
                    <a:ext cx="45719" cy="69154"/>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78" name="Group 77"/>
              <p:cNvGrpSpPr/>
              <p:nvPr/>
            </p:nvGrpSpPr>
            <p:grpSpPr>
              <a:xfrm>
                <a:off x="5592880" y="1629915"/>
                <a:ext cx="1835916" cy="848845"/>
                <a:chOff x="5592880" y="1629915"/>
                <a:chExt cx="1835916" cy="848845"/>
              </a:xfrm>
            </p:grpSpPr>
            <p:sp>
              <p:nvSpPr>
                <p:cNvPr id="79" name="TextBox 78"/>
                <p:cNvSpPr txBox="1"/>
                <p:nvPr/>
              </p:nvSpPr>
              <p:spPr>
                <a:xfrm>
                  <a:off x="5668550" y="1822675"/>
                  <a:ext cx="308588" cy="123159"/>
                </a:xfrm>
                <a:prstGeom prst="rect">
                  <a:avLst/>
                </a:prstGeom>
                <a:noFill/>
              </p:spPr>
              <p:txBody>
                <a:bodyPr wrap="square" lIns="0" tIns="0" rIns="0" bIns="0" rtlCol="0">
                  <a:spAutoFit/>
                </a:bodyPr>
                <a:lstStyle/>
                <a:p>
                  <a:pPr algn="ctr"/>
                  <a:r>
                    <a:rPr lang="en-CA" sz="1067" dirty="0"/>
                    <a:t>35%</a:t>
                  </a:r>
                </a:p>
              </p:txBody>
            </p:sp>
            <p:sp>
              <p:nvSpPr>
                <p:cNvPr id="80" name="TextBox 79"/>
                <p:cNvSpPr txBox="1"/>
                <p:nvPr/>
              </p:nvSpPr>
              <p:spPr>
                <a:xfrm>
                  <a:off x="5592880" y="2355601"/>
                  <a:ext cx="308588" cy="123159"/>
                </a:xfrm>
                <a:prstGeom prst="rect">
                  <a:avLst/>
                </a:prstGeom>
                <a:noFill/>
              </p:spPr>
              <p:txBody>
                <a:bodyPr wrap="square" lIns="0" tIns="0" rIns="0" bIns="0" rtlCol="0">
                  <a:spAutoFit/>
                </a:bodyPr>
                <a:lstStyle/>
                <a:p>
                  <a:pPr algn="ctr"/>
                  <a:r>
                    <a:rPr lang="en-CA" sz="1067" dirty="0"/>
                    <a:t>0%</a:t>
                  </a:r>
                </a:p>
              </p:txBody>
            </p:sp>
            <p:sp>
              <p:nvSpPr>
                <p:cNvPr id="81" name="TextBox 80"/>
                <p:cNvSpPr txBox="1"/>
                <p:nvPr/>
              </p:nvSpPr>
              <p:spPr>
                <a:xfrm>
                  <a:off x="6976492" y="1629915"/>
                  <a:ext cx="452304" cy="123159"/>
                </a:xfrm>
                <a:prstGeom prst="rect">
                  <a:avLst/>
                </a:prstGeom>
                <a:noFill/>
              </p:spPr>
              <p:txBody>
                <a:bodyPr wrap="square" lIns="0" tIns="0" rIns="0" bIns="0" rtlCol="0">
                  <a:spAutoFit/>
                </a:bodyPr>
                <a:lstStyle/>
                <a:p>
                  <a:pPr algn="ctr"/>
                  <a:r>
                    <a:rPr lang="en-CA" sz="1067" dirty="0"/>
                    <a:t>Median</a:t>
                  </a:r>
                </a:p>
              </p:txBody>
            </p:sp>
          </p:grpSp>
        </p:grpSp>
        <p:sp>
          <p:nvSpPr>
            <p:cNvPr id="52" name="TextBox 51"/>
            <p:cNvSpPr txBox="1"/>
            <p:nvPr/>
          </p:nvSpPr>
          <p:spPr>
            <a:xfrm>
              <a:off x="6212726" y="840702"/>
              <a:ext cx="2053302" cy="384673"/>
            </a:xfrm>
            <a:prstGeom prst="rect">
              <a:avLst/>
            </a:prstGeom>
            <a:noFill/>
          </p:spPr>
          <p:txBody>
            <a:bodyPr wrap="none" rtlCol="0">
              <a:spAutoFit/>
            </a:bodyPr>
            <a:lstStyle/>
            <a:p>
              <a:pPr algn="ctr"/>
              <a:r>
                <a:rPr lang="en-US" sz="1400" b="1" dirty="0">
                  <a:solidFill>
                    <a:prstClr val="black"/>
                  </a:solidFill>
                </a:rPr>
                <a:t>Median CNS PFS (95% CI)</a:t>
              </a:r>
            </a:p>
            <a:p>
              <a:pPr algn="ctr"/>
              <a:r>
                <a:rPr lang="en-US" sz="1333" b="1" dirty="0">
                  <a:solidFill>
                    <a:schemeClr val="accent1"/>
                  </a:solidFill>
                </a:rPr>
                <a:t>9.5 mo (7.5-11.1) </a:t>
              </a:r>
              <a:r>
                <a:rPr lang="en-US" sz="1333" b="1" dirty="0"/>
                <a:t>vs</a:t>
              </a:r>
              <a:r>
                <a:rPr lang="en-US" sz="1333" b="1" dirty="0">
                  <a:solidFill>
                    <a:schemeClr val="accent1"/>
                  </a:solidFill>
                </a:rPr>
                <a:t> </a:t>
              </a:r>
              <a:r>
                <a:rPr lang="en-US" sz="1333" b="1" dirty="0">
                  <a:solidFill>
                    <a:schemeClr val="accent3"/>
                  </a:solidFill>
                </a:rPr>
                <a:t>4.1 mo (2.9-5.6)</a:t>
              </a:r>
            </a:p>
          </p:txBody>
        </p:sp>
        <p:grpSp>
          <p:nvGrpSpPr>
            <p:cNvPr id="53" name="Group 52"/>
            <p:cNvGrpSpPr/>
            <p:nvPr/>
          </p:nvGrpSpPr>
          <p:grpSpPr>
            <a:xfrm>
              <a:off x="7254578" y="1318184"/>
              <a:ext cx="1132065" cy="225473"/>
              <a:chOff x="8038106" y="1296658"/>
              <a:chExt cx="1132065" cy="225473"/>
            </a:xfrm>
          </p:grpSpPr>
          <p:grpSp>
            <p:nvGrpSpPr>
              <p:cNvPr id="54" name="Group 53"/>
              <p:cNvGrpSpPr/>
              <p:nvPr/>
            </p:nvGrpSpPr>
            <p:grpSpPr>
              <a:xfrm>
                <a:off x="8038106" y="1296658"/>
                <a:ext cx="926645" cy="107674"/>
                <a:chOff x="8038106" y="1296658"/>
                <a:chExt cx="926645" cy="107674"/>
              </a:xfrm>
            </p:grpSpPr>
            <p:sp>
              <p:nvSpPr>
                <p:cNvPr id="75" name="TextBox 74"/>
                <p:cNvSpPr txBox="1"/>
                <p:nvPr/>
              </p:nvSpPr>
              <p:spPr>
                <a:xfrm>
                  <a:off x="8092293" y="1296658"/>
                  <a:ext cx="872458" cy="107674"/>
                </a:xfrm>
                <a:prstGeom prst="rect">
                  <a:avLst/>
                </a:prstGeom>
                <a:noFill/>
              </p:spPr>
              <p:txBody>
                <a:bodyPr wrap="square" lIns="0" tIns="0" rIns="0" bIns="0" rtlCol="0">
                  <a:spAutoFit/>
                </a:bodyPr>
                <a:lstStyle/>
                <a:p>
                  <a:pPr algn="ctr"/>
                  <a:r>
                    <a:rPr lang="en-CA" sz="933" dirty="0"/>
                    <a:t>Tuc + </a:t>
                  </a:r>
                  <a:r>
                    <a:rPr lang="en-CA" sz="933" dirty="0" err="1"/>
                    <a:t>tras</a:t>
                  </a:r>
                  <a:r>
                    <a:rPr lang="en-CA" sz="933" dirty="0"/>
                    <a:t> + cape</a:t>
                  </a:r>
                </a:p>
              </p:txBody>
            </p:sp>
            <p:sp>
              <p:nvSpPr>
                <p:cNvPr id="76" name="Freeform 75"/>
                <p:cNvSpPr/>
                <p:nvPr/>
              </p:nvSpPr>
              <p:spPr>
                <a:xfrm>
                  <a:off x="8038106" y="1345585"/>
                  <a:ext cx="108374" cy="0"/>
                </a:xfrm>
                <a:custGeom>
                  <a:avLst/>
                  <a:gdLst>
                    <a:gd name="connsiteX0" fmla="*/ 0 w 108374"/>
                    <a:gd name="connsiteY0" fmla="*/ 0 h 0"/>
                    <a:gd name="connsiteX1" fmla="*/ 108374 w 108374"/>
                    <a:gd name="connsiteY1" fmla="*/ 0 h 0"/>
                  </a:gdLst>
                  <a:ahLst/>
                  <a:cxnLst>
                    <a:cxn ang="0">
                      <a:pos x="connsiteX0" y="connsiteY0"/>
                    </a:cxn>
                    <a:cxn ang="0">
                      <a:pos x="connsiteX1" y="connsiteY1"/>
                    </a:cxn>
                  </a:cxnLst>
                  <a:rect l="l" t="t" r="r" b="b"/>
                  <a:pathLst>
                    <a:path w="108374">
                      <a:moveTo>
                        <a:pt x="0" y="0"/>
                      </a:moveTo>
                      <a:lnTo>
                        <a:pt x="108374" y="0"/>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54"/>
              <p:cNvGrpSpPr/>
              <p:nvPr/>
            </p:nvGrpSpPr>
            <p:grpSpPr>
              <a:xfrm>
                <a:off x="8038106" y="1414457"/>
                <a:ext cx="1132065" cy="107674"/>
                <a:chOff x="8038106" y="1414457"/>
                <a:chExt cx="1132065" cy="107674"/>
              </a:xfrm>
            </p:grpSpPr>
            <p:sp>
              <p:nvSpPr>
                <p:cNvPr id="59" name="TextBox 58"/>
                <p:cNvSpPr txBox="1"/>
                <p:nvPr/>
              </p:nvSpPr>
              <p:spPr>
                <a:xfrm>
                  <a:off x="8043957" y="1414457"/>
                  <a:ext cx="1126214" cy="107674"/>
                </a:xfrm>
                <a:prstGeom prst="rect">
                  <a:avLst/>
                </a:prstGeom>
                <a:noFill/>
              </p:spPr>
              <p:txBody>
                <a:bodyPr wrap="square" lIns="0" tIns="0" rIns="0" bIns="0" rtlCol="0">
                  <a:spAutoFit/>
                </a:bodyPr>
                <a:lstStyle/>
                <a:p>
                  <a:pPr algn="ctr"/>
                  <a:r>
                    <a:rPr lang="en-CA" sz="933" dirty="0"/>
                    <a:t>Placebo + </a:t>
                  </a:r>
                  <a:r>
                    <a:rPr lang="en-CA" sz="933" dirty="0" err="1"/>
                    <a:t>tras</a:t>
                  </a:r>
                  <a:r>
                    <a:rPr lang="en-CA" sz="933" dirty="0"/>
                    <a:t> + cape </a:t>
                  </a:r>
                </a:p>
              </p:txBody>
            </p:sp>
            <p:sp>
              <p:nvSpPr>
                <p:cNvPr id="60" name="Freeform 59"/>
                <p:cNvSpPr/>
                <p:nvPr/>
              </p:nvSpPr>
              <p:spPr>
                <a:xfrm>
                  <a:off x="8038106" y="1468048"/>
                  <a:ext cx="108374" cy="0"/>
                </a:xfrm>
                <a:custGeom>
                  <a:avLst/>
                  <a:gdLst>
                    <a:gd name="connsiteX0" fmla="*/ 0 w 108374"/>
                    <a:gd name="connsiteY0" fmla="*/ 0 h 0"/>
                    <a:gd name="connsiteX1" fmla="*/ 108374 w 108374"/>
                    <a:gd name="connsiteY1" fmla="*/ 0 h 0"/>
                  </a:gdLst>
                  <a:ahLst/>
                  <a:cxnLst>
                    <a:cxn ang="0">
                      <a:pos x="connsiteX0" y="connsiteY0"/>
                    </a:cxn>
                    <a:cxn ang="0">
                      <a:pos x="connsiteX1" y="connsiteY1"/>
                    </a:cxn>
                  </a:cxnLst>
                  <a:rect l="l" t="t" r="r" b="b"/>
                  <a:pathLst>
                    <a:path w="108374">
                      <a:moveTo>
                        <a:pt x="0" y="0"/>
                      </a:moveTo>
                      <a:lnTo>
                        <a:pt x="108374" y="0"/>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0" name="TextBox 159"/>
            <p:cNvSpPr txBox="1"/>
            <p:nvPr/>
          </p:nvSpPr>
          <p:spPr>
            <a:xfrm>
              <a:off x="6091302" y="2809901"/>
              <a:ext cx="2296158" cy="384673"/>
            </a:xfrm>
            <a:prstGeom prst="rect">
              <a:avLst/>
            </a:prstGeom>
            <a:noFill/>
          </p:spPr>
          <p:txBody>
            <a:bodyPr wrap="none" rtlCol="0">
              <a:spAutoFit/>
            </a:bodyPr>
            <a:lstStyle/>
            <a:p>
              <a:pPr algn="ctr"/>
              <a:r>
                <a:rPr lang="en-US" sz="1400" b="1" dirty="0">
                  <a:solidFill>
                    <a:prstClr val="black"/>
                  </a:solidFill>
                </a:rPr>
                <a:t>Median OS (95% CI)</a:t>
              </a:r>
            </a:p>
            <a:p>
              <a:pPr algn="ctr"/>
              <a:r>
                <a:rPr lang="en-US" sz="1333" b="1" dirty="0">
                  <a:solidFill>
                    <a:schemeClr val="accent1"/>
                  </a:solidFill>
                </a:rPr>
                <a:t>20.7 mo (15.1-NE) </a:t>
              </a:r>
              <a:r>
                <a:rPr lang="en-US" sz="1333" b="1" dirty="0"/>
                <a:t>vs</a:t>
              </a:r>
              <a:r>
                <a:rPr lang="en-US" sz="1333" b="1" dirty="0">
                  <a:solidFill>
                    <a:schemeClr val="accent1"/>
                  </a:solidFill>
                </a:rPr>
                <a:t> </a:t>
              </a:r>
              <a:r>
                <a:rPr lang="en-US" sz="1333" b="1" dirty="0">
                  <a:solidFill>
                    <a:schemeClr val="accent3"/>
                  </a:solidFill>
                </a:rPr>
                <a:t>11.6 mo (10.5-13.8)</a:t>
              </a:r>
            </a:p>
          </p:txBody>
        </p:sp>
        <p:grpSp>
          <p:nvGrpSpPr>
            <p:cNvPr id="161" name="Group 160"/>
            <p:cNvGrpSpPr/>
            <p:nvPr/>
          </p:nvGrpSpPr>
          <p:grpSpPr>
            <a:xfrm>
              <a:off x="6464319" y="3302770"/>
              <a:ext cx="1825106" cy="732811"/>
              <a:chOff x="5662953" y="3342526"/>
              <a:chExt cx="1825106" cy="732811"/>
            </a:xfrm>
          </p:grpSpPr>
          <p:sp>
            <p:nvSpPr>
              <p:cNvPr id="284" name="TextBox 283"/>
              <p:cNvSpPr txBox="1"/>
              <p:nvPr/>
            </p:nvSpPr>
            <p:spPr>
              <a:xfrm>
                <a:off x="5662953" y="3342526"/>
                <a:ext cx="452304" cy="123159"/>
              </a:xfrm>
              <a:prstGeom prst="rect">
                <a:avLst/>
              </a:prstGeom>
              <a:noFill/>
            </p:spPr>
            <p:txBody>
              <a:bodyPr wrap="square" lIns="0" tIns="0" rIns="0" bIns="0" rtlCol="0">
                <a:spAutoFit/>
              </a:bodyPr>
              <a:lstStyle/>
              <a:p>
                <a:pPr algn="ctr"/>
                <a:r>
                  <a:rPr lang="en-CA" sz="1067" dirty="0"/>
                  <a:t>71.7%</a:t>
                </a:r>
              </a:p>
            </p:txBody>
          </p:sp>
          <p:sp>
            <p:nvSpPr>
              <p:cNvPr id="285" name="TextBox 284"/>
              <p:cNvSpPr txBox="1"/>
              <p:nvPr/>
            </p:nvSpPr>
            <p:spPr>
              <a:xfrm>
                <a:off x="5900071" y="3952178"/>
                <a:ext cx="452304" cy="123159"/>
              </a:xfrm>
              <a:prstGeom prst="rect">
                <a:avLst/>
              </a:prstGeom>
              <a:noFill/>
            </p:spPr>
            <p:txBody>
              <a:bodyPr wrap="square" lIns="0" tIns="0" rIns="0" bIns="0" rtlCol="0">
                <a:spAutoFit/>
              </a:bodyPr>
              <a:lstStyle/>
              <a:p>
                <a:pPr algn="ctr"/>
                <a:r>
                  <a:rPr lang="en-CA" sz="1067" dirty="0"/>
                  <a:t>41.1%</a:t>
                </a:r>
              </a:p>
            </p:txBody>
          </p:sp>
          <p:sp>
            <p:nvSpPr>
              <p:cNvPr id="286" name="TextBox 285"/>
              <p:cNvSpPr txBox="1"/>
              <p:nvPr/>
            </p:nvSpPr>
            <p:spPr>
              <a:xfrm>
                <a:off x="7035755" y="3728075"/>
                <a:ext cx="452304" cy="123159"/>
              </a:xfrm>
              <a:prstGeom prst="rect">
                <a:avLst/>
              </a:prstGeom>
              <a:noFill/>
            </p:spPr>
            <p:txBody>
              <a:bodyPr wrap="square" lIns="0" tIns="0" rIns="0" bIns="0" rtlCol="0">
                <a:spAutoFit/>
              </a:bodyPr>
              <a:lstStyle/>
              <a:p>
                <a:pPr algn="ctr"/>
                <a:r>
                  <a:rPr lang="en-CA" sz="1067" dirty="0"/>
                  <a:t>Median</a:t>
                </a:r>
              </a:p>
            </p:txBody>
          </p:sp>
        </p:grpSp>
        <p:grpSp>
          <p:nvGrpSpPr>
            <p:cNvPr id="162" name="Group 161"/>
            <p:cNvGrpSpPr/>
            <p:nvPr/>
          </p:nvGrpSpPr>
          <p:grpSpPr>
            <a:xfrm>
              <a:off x="5213064" y="2938120"/>
              <a:ext cx="3131532" cy="1913249"/>
              <a:chOff x="4411698" y="2977876"/>
              <a:chExt cx="3131532" cy="1913249"/>
            </a:xfrm>
          </p:grpSpPr>
          <p:grpSp>
            <p:nvGrpSpPr>
              <p:cNvPr id="170" name="Group 169"/>
              <p:cNvGrpSpPr/>
              <p:nvPr/>
            </p:nvGrpSpPr>
            <p:grpSpPr>
              <a:xfrm>
                <a:off x="4411698" y="2977876"/>
                <a:ext cx="3131532" cy="1913249"/>
                <a:chOff x="4411698" y="2977876"/>
                <a:chExt cx="3131532" cy="1913249"/>
              </a:xfrm>
            </p:grpSpPr>
            <p:grpSp>
              <p:nvGrpSpPr>
                <p:cNvPr id="277" name="Group 276"/>
                <p:cNvGrpSpPr/>
                <p:nvPr/>
              </p:nvGrpSpPr>
              <p:grpSpPr>
                <a:xfrm>
                  <a:off x="4791636" y="3512891"/>
                  <a:ext cx="2634476" cy="1098346"/>
                  <a:chOff x="4791636" y="3512891"/>
                  <a:chExt cx="2634476" cy="1098346"/>
                </a:xfrm>
              </p:grpSpPr>
              <p:sp>
                <p:nvSpPr>
                  <p:cNvPr id="282" name="Freeform 281"/>
                  <p:cNvSpPr/>
                  <p:nvPr/>
                </p:nvSpPr>
                <p:spPr>
                  <a:xfrm>
                    <a:off x="4791636" y="3864176"/>
                    <a:ext cx="2634476" cy="2788"/>
                  </a:xfrm>
                  <a:custGeom>
                    <a:avLst/>
                    <a:gdLst>
                      <a:gd name="connsiteX0" fmla="*/ 0 w 2634476"/>
                      <a:gd name="connsiteY0" fmla="*/ 2788 h 2788"/>
                      <a:gd name="connsiteX1" fmla="*/ 2634476 w 2634476"/>
                      <a:gd name="connsiteY1" fmla="*/ 0 h 2788"/>
                    </a:gdLst>
                    <a:ahLst/>
                    <a:cxnLst>
                      <a:cxn ang="0">
                        <a:pos x="connsiteX0" y="connsiteY0"/>
                      </a:cxn>
                      <a:cxn ang="0">
                        <a:pos x="connsiteX1" y="connsiteY1"/>
                      </a:cxn>
                    </a:cxnLst>
                    <a:rect l="l" t="t" r="r" b="b"/>
                    <a:pathLst>
                      <a:path w="2634476" h="2788">
                        <a:moveTo>
                          <a:pt x="0" y="2788"/>
                        </a:moveTo>
                        <a:lnTo>
                          <a:pt x="2634476" y="0"/>
                        </a:lnTo>
                      </a:path>
                    </a:pathLst>
                  </a:custGeom>
                  <a:noFill/>
                  <a:ln w="19050">
                    <a:solidFill>
                      <a:srgbClr val="A5A6A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Freeform 282"/>
                  <p:cNvSpPr/>
                  <p:nvPr/>
                </p:nvSpPr>
                <p:spPr>
                  <a:xfrm flipH="1">
                    <a:off x="5605298" y="3512891"/>
                    <a:ext cx="59060" cy="1098346"/>
                  </a:xfrm>
                  <a:custGeom>
                    <a:avLst/>
                    <a:gdLst>
                      <a:gd name="connsiteX0" fmla="*/ 0 w 0"/>
                      <a:gd name="connsiteY0" fmla="*/ 524107 h 524107"/>
                      <a:gd name="connsiteX1" fmla="*/ 0 w 0"/>
                      <a:gd name="connsiteY1" fmla="*/ 0 h 524107"/>
                    </a:gdLst>
                    <a:ahLst/>
                    <a:cxnLst>
                      <a:cxn ang="0">
                        <a:pos x="connsiteX0" y="connsiteY0"/>
                      </a:cxn>
                      <a:cxn ang="0">
                        <a:pos x="connsiteX1" y="connsiteY1"/>
                      </a:cxn>
                    </a:cxnLst>
                    <a:rect l="l" t="t" r="r" b="b"/>
                    <a:pathLst>
                      <a:path h="524107">
                        <a:moveTo>
                          <a:pt x="0" y="524107"/>
                        </a:moveTo>
                        <a:lnTo>
                          <a:pt x="0" y="0"/>
                        </a:lnTo>
                      </a:path>
                    </a:pathLst>
                  </a:custGeom>
                  <a:noFill/>
                  <a:ln w="19050">
                    <a:solidFill>
                      <a:srgbClr val="161A2E"/>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8" name="Group 277"/>
                <p:cNvGrpSpPr/>
                <p:nvPr/>
              </p:nvGrpSpPr>
              <p:grpSpPr>
                <a:xfrm>
                  <a:off x="4411698" y="2977876"/>
                  <a:ext cx="3131532" cy="1913249"/>
                  <a:chOff x="4411698" y="2977876"/>
                  <a:chExt cx="3131532" cy="1913249"/>
                </a:xfrm>
              </p:grpSpPr>
              <p:sp>
                <p:nvSpPr>
                  <p:cNvPr id="279" name="TextBox 278"/>
                  <p:cNvSpPr txBox="1"/>
                  <p:nvPr/>
                </p:nvSpPr>
                <p:spPr>
                  <a:xfrm rot="16200000">
                    <a:off x="3968812" y="3821347"/>
                    <a:ext cx="1008931" cy="123159"/>
                  </a:xfrm>
                  <a:prstGeom prst="rect">
                    <a:avLst/>
                  </a:prstGeom>
                  <a:noFill/>
                </p:spPr>
                <p:txBody>
                  <a:bodyPr wrap="square" lIns="0" tIns="0" rIns="0" bIns="0" rtlCol="0">
                    <a:spAutoFit/>
                  </a:bodyPr>
                  <a:lstStyle/>
                  <a:p>
                    <a:pPr algn="ctr"/>
                    <a:r>
                      <a:rPr lang="en-CA" sz="1067" b="1" dirty="0"/>
                      <a:t>Probability of OS</a:t>
                    </a:r>
                  </a:p>
                </p:txBody>
              </p:sp>
              <p:sp>
                <p:nvSpPr>
                  <p:cNvPr id="280" name="TextBox 279"/>
                  <p:cNvSpPr txBox="1"/>
                  <p:nvPr/>
                </p:nvSpPr>
                <p:spPr>
                  <a:xfrm>
                    <a:off x="5268004" y="4767966"/>
                    <a:ext cx="1689235" cy="123159"/>
                  </a:xfrm>
                  <a:prstGeom prst="rect">
                    <a:avLst/>
                  </a:prstGeom>
                  <a:noFill/>
                </p:spPr>
                <p:txBody>
                  <a:bodyPr wrap="square" lIns="0" tIns="0" rIns="0" bIns="0" rtlCol="0">
                    <a:spAutoFit/>
                  </a:bodyPr>
                  <a:lstStyle/>
                  <a:p>
                    <a:pPr algn="ctr"/>
                    <a:r>
                      <a:rPr lang="en-CA" sz="1067" b="1" dirty="0"/>
                      <a:t>Time Since Randomization, </a:t>
                    </a:r>
                    <a:r>
                      <a:rPr lang="en-CA" sz="1067" b="1" dirty="0" err="1"/>
                      <a:t>mo</a:t>
                    </a:r>
                    <a:endParaRPr lang="en-CA" sz="1067" b="1" dirty="0"/>
                  </a:p>
                </p:txBody>
              </p:sp>
              <p:graphicFrame>
                <p:nvGraphicFramePr>
                  <p:cNvPr id="281" name="Chart 280"/>
                  <p:cNvGraphicFramePr/>
                  <p:nvPr/>
                </p:nvGraphicFramePr>
                <p:xfrm>
                  <a:off x="4569337" y="2977876"/>
                  <a:ext cx="2973893" cy="1826512"/>
                </p:xfrm>
                <a:graphic>
                  <a:graphicData uri="http://schemas.openxmlformats.org/drawingml/2006/chart">
                    <c:chart xmlns:c="http://schemas.openxmlformats.org/drawingml/2006/chart" xmlns:r="http://schemas.openxmlformats.org/officeDocument/2006/relationships" r:id="rId6"/>
                  </a:graphicData>
                </a:graphic>
              </p:graphicFrame>
            </p:grpSp>
          </p:grpSp>
          <p:grpSp>
            <p:nvGrpSpPr>
              <p:cNvPr id="171" name="Group 170"/>
              <p:cNvGrpSpPr/>
              <p:nvPr/>
            </p:nvGrpSpPr>
            <p:grpSpPr>
              <a:xfrm>
                <a:off x="4785173" y="3107838"/>
                <a:ext cx="2593605" cy="1288874"/>
                <a:chOff x="4785173" y="3107838"/>
                <a:chExt cx="2593605" cy="1288874"/>
              </a:xfrm>
            </p:grpSpPr>
            <p:grpSp>
              <p:nvGrpSpPr>
                <p:cNvPr id="172" name="Group 171"/>
                <p:cNvGrpSpPr/>
                <p:nvPr/>
              </p:nvGrpSpPr>
              <p:grpSpPr>
                <a:xfrm>
                  <a:off x="4852491" y="3110576"/>
                  <a:ext cx="1651156" cy="1286136"/>
                  <a:chOff x="4852491" y="3107838"/>
                  <a:chExt cx="1651156" cy="1286136"/>
                </a:xfrm>
              </p:grpSpPr>
              <p:sp>
                <p:nvSpPr>
                  <p:cNvPr id="248" name="Freeform 247"/>
                  <p:cNvSpPr/>
                  <p:nvPr/>
                </p:nvSpPr>
                <p:spPr>
                  <a:xfrm>
                    <a:off x="4852491" y="3107838"/>
                    <a:ext cx="1651156" cy="1262209"/>
                  </a:xfrm>
                  <a:custGeom>
                    <a:avLst/>
                    <a:gdLst>
                      <a:gd name="connsiteX0" fmla="*/ 1651156 w 1651156"/>
                      <a:gd name="connsiteY0" fmla="*/ 1262209 h 1262209"/>
                      <a:gd name="connsiteX1" fmla="*/ 1387494 w 1651156"/>
                      <a:gd name="connsiteY1" fmla="*/ 1262209 h 1262209"/>
                      <a:gd name="connsiteX2" fmla="*/ 1387494 w 1651156"/>
                      <a:gd name="connsiteY2" fmla="*/ 1138793 h 1262209"/>
                      <a:gd name="connsiteX3" fmla="*/ 1269688 w 1651156"/>
                      <a:gd name="connsiteY3" fmla="*/ 1138793 h 1262209"/>
                      <a:gd name="connsiteX4" fmla="*/ 1269688 w 1651156"/>
                      <a:gd name="connsiteY4" fmla="*/ 1060255 h 1262209"/>
                      <a:gd name="connsiteX5" fmla="*/ 1047165 w 1651156"/>
                      <a:gd name="connsiteY5" fmla="*/ 1060255 h 1262209"/>
                      <a:gd name="connsiteX6" fmla="*/ 1047165 w 1651156"/>
                      <a:gd name="connsiteY6" fmla="*/ 998547 h 1262209"/>
                      <a:gd name="connsiteX7" fmla="*/ 940579 w 1651156"/>
                      <a:gd name="connsiteY7" fmla="*/ 998547 h 1262209"/>
                      <a:gd name="connsiteX8" fmla="*/ 940579 w 1651156"/>
                      <a:gd name="connsiteY8" fmla="*/ 940579 h 1262209"/>
                      <a:gd name="connsiteX9" fmla="*/ 847082 w 1651156"/>
                      <a:gd name="connsiteY9" fmla="*/ 940579 h 1262209"/>
                      <a:gd name="connsiteX10" fmla="*/ 847082 w 1651156"/>
                      <a:gd name="connsiteY10" fmla="*/ 890091 h 1262209"/>
                      <a:gd name="connsiteX11" fmla="*/ 809683 w 1651156"/>
                      <a:gd name="connsiteY11" fmla="*/ 890091 h 1262209"/>
                      <a:gd name="connsiteX12" fmla="*/ 809683 w 1651156"/>
                      <a:gd name="connsiteY12" fmla="*/ 796594 h 1262209"/>
                      <a:gd name="connsiteX13" fmla="*/ 785374 w 1651156"/>
                      <a:gd name="connsiteY13" fmla="*/ 796594 h 1262209"/>
                      <a:gd name="connsiteX14" fmla="*/ 785374 w 1651156"/>
                      <a:gd name="connsiteY14" fmla="*/ 757325 h 1262209"/>
                      <a:gd name="connsiteX15" fmla="*/ 774154 w 1651156"/>
                      <a:gd name="connsiteY15" fmla="*/ 757325 h 1262209"/>
                      <a:gd name="connsiteX16" fmla="*/ 774154 w 1651156"/>
                      <a:gd name="connsiteY16" fmla="*/ 706837 h 1262209"/>
                      <a:gd name="connsiteX17" fmla="*/ 759195 w 1651156"/>
                      <a:gd name="connsiteY17" fmla="*/ 706837 h 1262209"/>
                      <a:gd name="connsiteX18" fmla="*/ 759195 w 1651156"/>
                      <a:gd name="connsiteY18" fmla="*/ 671308 h 1262209"/>
                      <a:gd name="connsiteX19" fmla="*/ 755455 w 1651156"/>
                      <a:gd name="connsiteY19" fmla="*/ 667568 h 1262209"/>
                      <a:gd name="connsiteX20" fmla="*/ 755455 w 1651156"/>
                      <a:gd name="connsiteY20" fmla="*/ 628299 h 1262209"/>
                      <a:gd name="connsiteX21" fmla="*/ 749845 w 1651156"/>
                      <a:gd name="connsiteY21" fmla="*/ 628299 h 1262209"/>
                      <a:gd name="connsiteX22" fmla="*/ 749845 w 1651156"/>
                      <a:gd name="connsiteY22" fmla="*/ 587161 h 1262209"/>
                      <a:gd name="connsiteX23" fmla="*/ 742365 w 1651156"/>
                      <a:gd name="connsiteY23" fmla="*/ 587161 h 1262209"/>
                      <a:gd name="connsiteX24" fmla="*/ 742365 w 1651156"/>
                      <a:gd name="connsiteY24" fmla="*/ 547892 h 1262209"/>
                      <a:gd name="connsiteX25" fmla="*/ 701227 w 1651156"/>
                      <a:gd name="connsiteY25" fmla="*/ 547892 h 1262209"/>
                      <a:gd name="connsiteX26" fmla="*/ 701227 w 1651156"/>
                      <a:gd name="connsiteY26" fmla="*/ 506753 h 1262209"/>
                      <a:gd name="connsiteX27" fmla="*/ 669438 w 1651156"/>
                      <a:gd name="connsiteY27" fmla="*/ 506753 h 1262209"/>
                      <a:gd name="connsiteX28" fmla="*/ 669438 w 1651156"/>
                      <a:gd name="connsiteY28" fmla="*/ 469355 h 1262209"/>
                      <a:gd name="connsiteX29" fmla="*/ 633909 w 1651156"/>
                      <a:gd name="connsiteY29" fmla="*/ 469355 h 1262209"/>
                      <a:gd name="connsiteX30" fmla="*/ 633909 w 1651156"/>
                      <a:gd name="connsiteY30" fmla="*/ 431956 h 1262209"/>
                      <a:gd name="connsiteX31" fmla="*/ 575941 w 1651156"/>
                      <a:gd name="connsiteY31" fmla="*/ 431956 h 1262209"/>
                      <a:gd name="connsiteX32" fmla="*/ 575941 w 1651156"/>
                      <a:gd name="connsiteY32" fmla="*/ 392687 h 1262209"/>
                      <a:gd name="connsiteX33" fmla="*/ 529192 w 1651156"/>
                      <a:gd name="connsiteY33" fmla="*/ 392687 h 1262209"/>
                      <a:gd name="connsiteX34" fmla="*/ 529192 w 1651156"/>
                      <a:gd name="connsiteY34" fmla="*/ 357158 h 1262209"/>
                      <a:gd name="connsiteX35" fmla="*/ 478704 w 1651156"/>
                      <a:gd name="connsiteY35" fmla="*/ 357158 h 1262209"/>
                      <a:gd name="connsiteX36" fmla="*/ 478704 w 1651156"/>
                      <a:gd name="connsiteY36" fmla="*/ 284231 h 1262209"/>
                      <a:gd name="connsiteX37" fmla="*/ 372118 w 1651156"/>
                      <a:gd name="connsiteY37" fmla="*/ 284231 h 1262209"/>
                      <a:gd name="connsiteX38" fmla="*/ 372118 w 1651156"/>
                      <a:gd name="connsiteY38" fmla="*/ 224393 h 1262209"/>
                      <a:gd name="connsiteX39" fmla="*/ 355288 w 1651156"/>
                      <a:gd name="connsiteY39" fmla="*/ 224393 h 1262209"/>
                      <a:gd name="connsiteX40" fmla="*/ 355288 w 1651156"/>
                      <a:gd name="connsiteY40" fmla="*/ 192604 h 1262209"/>
                      <a:gd name="connsiteX41" fmla="*/ 344069 w 1651156"/>
                      <a:gd name="connsiteY41" fmla="*/ 192604 h 1262209"/>
                      <a:gd name="connsiteX42" fmla="*/ 344069 w 1651156"/>
                      <a:gd name="connsiteY42" fmla="*/ 164555 h 1262209"/>
                      <a:gd name="connsiteX43" fmla="*/ 269271 w 1651156"/>
                      <a:gd name="connsiteY43" fmla="*/ 164555 h 1262209"/>
                      <a:gd name="connsiteX44" fmla="*/ 269271 w 1651156"/>
                      <a:gd name="connsiteY44" fmla="*/ 134636 h 1262209"/>
                      <a:gd name="connsiteX45" fmla="*/ 239352 w 1651156"/>
                      <a:gd name="connsiteY45" fmla="*/ 134636 h 1262209"/>
                      <a:gd name="connsiteX46" fmla="*/ 239352 w 1651156"/>
                      <a:gd name="connsiteY46" fmla="*/ 106587 h 1262209"/>
                      <a:gd name="connsiteX47" fmla="*/ 194473 w 1651156"/>
                      <a:gd name="connsiteY47" fmla="*/ 106587 h 1262209"/>
                      <a:gd name="connsiteX48" fmla="*/ 194473 w 1651156"/>
                      <a:gd name="connsiteY48" fmla="*/ 82277 h 1262209"/>
                      <a:gd name="connsiteX49" fmla="*/ 157075 w 1651156"/>
                      <a:gd name="connsiteY49" fmla="*/ 82277 h 1262209"/>
                      <a:gd name="connsiteX50" fmla="*/ 157075 w 1651156"/>
                      <a:gd name="connsiteY50" fmla="*/ 54228 h 1262209"/>
                      <a:gd name="connsiteX51" fmla="*/ 117806 w 1651156"/>
                      <a:gd name="connsiteY51" fmla="*/ 54228 h 1262209"/>
                      <a:gd name="connsiteX52" fmla="*/ 117806 w 1651156"/>
                      <a:gd name="connsiteY52" fmla="*/ 26179 h 1262209"/>
                      <a:gd name="connsiteX53" fmla="*/ 0 w 1651156"/>
                      <a:gd name="connsiteY53" fmla="*/ 26179 h 1262209"/>
                      <a:gd name="connsiteX54" fmla="*/ 0 w 1651156"/>
                      <a:gd name="connsiteY54" fmla="*/ 0 h 1262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651156" h="1262209">
                        <a:moveTo>
                          <a:pt x="1651156" y="1262209"/>
                        </a:moveTo>
                        <a:lnTo>
                          <a:pt x="1387494" y="1262209"/>
                        </a:lnTo>
                        <a:lnTo>
                          <a:pt x="1387494" y="1138793"/>
                        </a:lnTo>
                        <a:lnTo>
                          <a:pt x="1269688" y="1138793"/>
                        </a:lnTo>
                        <a:lnTo>
                          <a:pt x="1269688" y="1060255"/>
                        </a:lnTo>
                        <a:lnTo>
                          <a:pt x="1047165" y="1060255"/>
                        </a:lnTo>
                        <a:lnTo>
                          <a:pt x="1047165" y="998547"/>
                        </a:lnTo>
                        <a:lnTo>
                          <a:pt x="940579" y="998547"/>
                        </a:lnTo>
                        <a:lnTo>
                          <a:pt x="940579" y="940579"/>
                        </a:lnTo>
                        <a:lnTo>
                          <a:pt x="847082" y="940579"/>
                        </a:lnTo>
                        <a:lnTo>
                          <a:pt x="847082" y="890091"/>
                        </a:lnTo>
                        <a:lnTo>
                          <a:pt x="809683" y="890091"/>
                        </a:lnTo>
                        <a:lnTo>
                          <a:pt x="809683" y="796594"/>
                        </a:lnTo>
                        <a:lnTo>
                          <a:pt x="785374" y="796594"/>
                        </a:lnTo>
                        <a:lnTo>
                          <a:pt x="785374" y="757325"/>
                        </a:lnTo>
                        <a:lnTo>
                          <a:pt x="774154" y="757325"/>
                        </a:lnTo>
                        <a:lnTo>
                          <a:pt x="774154" y="706837"/>
                        </a:lnTo>
                        <a:lnTo>
                          <a:pt x="759195" y="706837"/>
                        </a:lnTo>
                        <a:lnTo>
                          <a:pt x="759195" y="671308"/>
                        </a:lnTo>
                        <a:lnTo>
                          <a:pt x="755455" y="667568"/>
                        </a:lnTo>
                        <a:lnTo>
                          <a:pt x="755455" y="628299"/>
                        </a:lnTo>
                        <a:lnTo>
                          <a:pt x="749845" y="628299"/>
                        </a:lnTo>
                        <a:lnTo>
                          <a:pt x="749845" y="587161"/>
                        </a:lnTo>
                        <a:lnTo>
                          <a:pt x="742365" y="587161"/>
                        </a:lnTo>
                        <a:lnTo>
                          <a:pt x="742365" y="547892"/>
                        </a:lnTo>
                        <a:lnTo>
                          <a:pt x="701227" y="547892"/>
                        </a:lnTo>
                        <a:lnTo>
                          <a:pt x="701227" y="506753"/>
                        </a:lnTo>
                        <a:lnTo>
                          <a:pt x="669438" y="506753"/>
                        </a:lnTo>
                        <a:lnTo>
                          <a:pt x="669438" y="469355"/>
                        </a:lnTo>
                        <a:lnTo>
                          <a:pt x="633909" y="469355"/>
                        </a:lnTo>
                        <a:lnTo>
                          <a:pt x="633909" y="431956"/>
                        </a:lnTo>
                        <a:lnTo>
                          <a:pt x="575941" y="431956"/>
                        </a:lnTo>
                        <a:lnTo>
                          <a:pt x="575941" y="392687"/>
                        </a:lnTo>
                        <a:lnTo>
                          <a:pt x="529192" y="392687"/>
                        </a:lnTo>
                        <a:lnTo>
                          <a:pt x="529192" y="357158"/>
                        </a:lnTo>
                        <a:lnTo>
                          <a:pt x="478704" y="357158"/>
                        </a:lnTo>
                        <a:lnTo>
                          <a:pt x="478704" y="284231"/>
                        </a:lnTo>
                        <a:lnTo>
                          <a:pt x="372118" y="284231"/>
                        </a:lnTo>
                        <a:lnTo>
                          <a:pt x="372118" y="224393"/>
                        </a:lnTo>
                        <a:lnTo>
                          <a:pt x="355288" y="224393"/>
                        </a:lnTo>
                        <a:lnTo>
                          <a:pt x="355288" y="192604"/>
                        </a:lnTo>
                        <a:lnTo>
                          <a:pt x="344069" y="192604"/>
                        </a:lnTo>
                        <a:lnTo>
                          <a:pt x="344069" y="164555"/>
                        </a:lnTo>
                        <a:lnTo>
                          <a:pt x="269271" y="164555"/>
                        </a:lnTo>
                        <a:lnTo>
                          <a:pt x="269271" y="134636"/>
                        </a:lnTo>
                        <a:lnTo>
                          <a:pt x="239352" y="134636"/>
                        </a:lnTo>
                        <a:lnTo>
                          <a:pt x="239352" y="106587"/>
                        </a:lnTo>
                        <a:lnTo>
                          <a:pt x="194473" y="106587"/>
                        </a:lnTo>
                        <a:lnTo>
                          <a:pt x="194473" y="82277"/>
                        </a:lnTo>
                        <a:lnTo>
                          <a:pt x="157075" y="82277"/>
                        </a:lnTo>
                        <a:lnTo>
                          <a:pt x="157075" y="54228"/>
                        </a:lnTo>
                        <a:lnTo>
                          <a:pt x="117806" y="54228"/>
                        </a:lnTo>
                        <a:lnTo>
                          <a:pt x="117806" y="26179"/>
                        </a:lnTo>
                        <a:lnTo>
                          <a:pt x="0" y="26179"/>
                        </a:lnTo>
                        <a:lnTo>
                          <a:pt x="0" y="0"/>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9" name="Group 248"/>
                  <p:cNvGrpSpPr/>
                  <p:nvPr/>
                </p:nvGrpSpPr>
                <p:grpSpPr>
                  <a:xfrm>
                    <a:off x="5079624" y="3191596"/>
                    <a:ext cx="1408893" cy="1202378"/>
                    <a:chOff x="5079624" y="3191596"/>
                    <a:chExt cx="1408893" cy="1202378"/>
                  </a:xfrm>
                </p:grpSpPr>
                <p:sp>
                  <p:nvSpPr>
                    <p:cNvPr id="250" name="Freeform 249"/>
                    <p:cNvSpPr/>
                    <p:nvPr/>
                  </p:nvSpPr>
                  <p:spPr>
                    <a:xfrm rot="10800000">
                      <a:off x="5079624" y="3191596"/>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1" name="Freeform 250"/>
                    <p:cNvSpPr/>
                    <p:nvPr/>
                  </p:nvSpPr>
                  <p:spPr>
                    <a:xfrm rot="10800000">
                      <a:off x="5192512" y="3250204"/>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2" name="Freeform 251"/>
                    <p:cNvSpPr/>
                    <p:nvPr/>
                  </p:nvSpPr>
                  <p:spPr>
                    <a:xfrm rot="10800000">
                      <a:off x="5175180" y="3250204"/>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3" name="Freeform 252"/>
                    <p:cNvSpPr/>
                    <p:nvPr/>
                  </p:nvSpPr>
                  <p:spPr>
                    <a:xfrm rot="10800000">
                      <a:off x="5151035" y="3250204"/>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270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4" name="Freeform 253"/>
                    <p:cNvSpPr/>
                    <p:nvPr/>
                  </p:nvSpPr>
                  <p:spPr>
                    <a:xfrm rot="10800000">
                      <a:off x="5223854" y="3312817"/>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5" name="Freeform 254"/>
                    <p:cNvSpPr/>
                    <p:nvPr/>
                  </p:nvSpPr>
                  <p:spPr>
                    <a:xfrm rot="10800000">
                      <a:off x="5252091" y="3370955"/>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6" name="Freeform 255"/>
                    <p:cNvSpPr/>
                    <p:nvPr/>
                  </p:nvSpPr>
                  <p:spPr>
                    <a:xfrm rot="10800000">
                      <a:off x="5272846" y="3370955"/>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7" name="Freeform 256"/>
                    <p:cNvSpPr/>
                    <p:nvPr/>
                  </p:nvSpPr>
                  <p:spPr>
                    <a:xfrm rot="10800000">
                      <a:off x="5300567" y="3370955"/>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8" name="Freeform 257"/>
                    <p:cNvSpPr/>
                    <p:nvPr/>
                  </p:nvSpPr>
                  <p:spPr>
                    <a:xfrm rot="10800000">
                      <a:off x="5319420" y="3370955"/>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9" name="Freeform 258"/>
                    <p:cNvSpPr/>
                    <p:nvPr/>
                  </p:nvSpPr>
                  <p:spPr>
                    <a:xfrm rot="10800000">
                      <a:off x="5351095" y="3444035"/>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0" name="Freeform 259"/>
                    <p:cNvSpPr/>
                    <p:nvPr/>
                  </p:nvSpPr>
                  <p:spPr>
                    <a:xfrm rot="10800000">
                      <a:off x="5357836" y="3444035"/>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1" name="Freeform 260"/>
                    <p:cNvSpPr/>
                    <p:nvPr/>
                  </p:nvSpPr>
                  <p:spPr>
                    <a:xfrm rot="10800000">
                      <a:off x="5501570" y="3555442"/>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2" name="Freeform 261"/>
                    <p:cNvSpPr/>
                    <p:nvPr/>
                  </p:nvSpPr>
                  <p:spPr>
                    <a:xfrm rot="10800000">
                      <a:off x="5583109" y="3633989"/>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3" name="Freeform 262"/>
                    <p:cNvSpPr/>
                    <p:nvPr/>
                  </p:nvSpPr>
                  <p:spPr>
                    <a:xfrm rot="10800000">
                      <a:off x="5615480" y="3793227"/>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4" name="Freeform 263"/>
                    <p:cNvSpPr/>
                    <p:nvPr/>
                  </p:nvSpPr>
                  <p:spPr>
                    <a:xfrm rot="10800000">
                      <a:off x="5651933" y="3883442"/>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5" name="Freeform 264"/>
                    <p:cNvSpPr/>
                    <p:nvPr/>
                  </p:nvSpPr>
                  <p:spPr>
                    <a:xfrm rot="10800000">
                      <a:off x="5760114" y="4027912"/>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6" name="Freeform 265"/>
                    <p:cNvSpPr/>
                    <p:nvPr/>
                  </p:nvSpPr>
                  <p:spPr>
                    <a:xfrm rot="10800000">
                      <a:off x="5836250" y="4085824"/>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7" name="Freeform 266"/>
                    <p:cNvSpPr/>
                    <p:nvPr/>
                  </p:nvSpPr>
                  <p:spPr>
                    <a:xfrm rot="10800000">
                      <a:off x="6077971" y="4146014"/>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8" name="Freeform 267"/>
                    <p:cNvSpPr/>
                    <p:nvPr/>
                  </p:nvSpPr>
                  <p:spPr>
                    <a:xfrm rot="10800000">
                      <a:off x="6142576" y="4223872"/>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9" name="Freeform 268"/>
                    <p:cNvSpPr/>
                    <p:nvPr/>
                  </p:nvSpPr>
                  <p:spPr>
                    <a:xfrm rot="10800000">
                      <a:off x="6149394" y="4223872"/>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0" name="Freeform 269"/>
                    <p:cNvSpPr/>
                    <p:nvPr/>
                  </p:nvSpPr>
                  <p:spPr>
                    <a:xfrm rot="10800000">
                      <a:off x="6425569" y="4348254"/>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1" name="Freeform 270"/>
                    <p:cNvSpPr/>
                    <p:nvPr/>
                  </p:nvSpPr>
                  <p:spPr>
                    <a:xfrm rot="10800000">
                      <a:off x="6488517" y="4347865"/>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2" name="Freeform 271"/>
                    <p:cNvSpPr/>
                    <p:nvPr/>
                  </p:nvSpPr>
                  <p:spPr>
                    <a:xfrm rot="16200000">
                      <a:off x="5662953" y="3973524"/>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3" name="Freeform 272"/>
                    <p:cNvSpPr/>
                    <p:nvPr/>
                  </p:nvSpPr>
                  <p:spPr>
                    <a:xfrm rot="16200000">
                      <a:off x="5629072" y="3831444"/>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4" name="Freeform 273"/>
                    <p:cNvSpPr/>
                    <p:nvPr/>
                  </p:nvSpPr>
                  <p:spPr>
                    <a:xfrm rot="16200000">
                      <a:off x="5615479" y="3793227"/>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5" name="Freeform 274"/>
                    <p:cNvSpPr/>
                    <p:nvPr/>
                  </p:nvSpPr>
                  <p:spPr>
                    <a:xfrm rot="16200000">
                      <a:off x="5188098" y="3249195"/>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6" name="Freeform 275"/>
                    <p:cNvSpPr/>
                    <p:nvPr/>
                  </p:nvSpPr>
                  <p:spPr>
                    <a:xfrm rot="16200000">
                      <a:off x="5222489" y="3310339"/>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173" name="Group 172"/>
                <p:cNvGrpSpPr/>
                <p:nvPr/>
              </p:nvGrpSpPr>
              <p:grpSpPr>
                <a:xfrm>
                  <a:off x="4785173" y="3107838"/>
                  <a:ext cx="2593605" cy="829913"/>
                  <a:chOff x="4785173" y="3107838"/>
                  <a:chExt cx="2593605" cy="829913"/>
                </a:xfrm>
              </p:grpSpPr>
              <p:grpSp>
                <p:nvGrpSpPr>
                  <p:cNvPr id="176" name="Group 175"/>
                  <p:cNvGrpSpPr/>
                  <p:nvPr/>
                </p:nvGrpSpPr>
                <p:grpSpPr>
                  <a:xfrm>
                    <a:off x="4785173" y="3107838"/>
                    <a:ext cx="2593605" cy="829913"/>
                    <a:chOff x="4785173" y="3107838"/>
                    <a:chExt cx="2593605" cy="829913"/>
                  </a:xfrm>
                </p:grpSpPr>
                <p:sp>
                  <p:nvSpPr>
                    <p:cNvPr id="178" name="Freeform 177"/>
                    <p:cNvSpPr/>
                    <p:nvPr/>
                  </p:nvSpPr>
                  <p:spPr>
                    <a:xfrm>
                      <a:off x="4785173" y="3107838"/>
                      <a:ext cx="2593605" cy="798464"/>
                    </a:xfrm>
                    <a:custGeom>
                      <a:avLst/>
                      <a:gdLst>
                        <a:gd name="connsiteX0" fmla="*/ 2593605 w 2593605"/>
                        <a:gd name="connsiteY0" fmla="*/ 798464 h 798464"/>
                        <a:gd name="connsiteX1" fmla="*/ 1518390 w 2593605"/>
                        <a:gd name="connsiteY1" fmla="*/ 798464 h 798464"/>
                        <a:gd name="connsiteX2" fmla="*/ 1518390 w 2593605"/>
                        <a:gd name="connsiteY2" fmla="*/ 738626 h 798464"/>
                        <a:gd name="connsiteX3" fmla="*/ 1353836 w 2593605"/>
                        <a:gd name="connsiteY3" fmla="*/ 738626 h 798464"/>
                        <a:gd name="connsiteX4" fmla="*/ 1353836 w 2593605"/>
                        <a:gd name="connsiteY4" fmla="*/ 695617 h 798464"/>
                        <a:gd name="connsiteX5" fmla="*/ 1325787 w 2593605"/>
                        <a:gd name="connsiteY5" fmla="*/ 695617 h 798464"/>
                        <a:gd name="connsiteX6" fmla="*/ 1325787 w 2593605"/>
                        <a:gd name="connsiteY6" fmla="*/ 648869 h 798464"/>
                        <a:gd name="connsiteX7" fmla="*/ 1277168 w 2593605"/>
                        <a:gd name="connsiteY7" fmla="*/ 648869 h 798464"/>
                        <a:gd name="connsiteX8" fmla="*/ 1277168 w 2593605"/>
                        <a:gd name="connsiteY8" fmla="*/ 611470 h 798464"/>
                        <a:gd name="connsiteX9" fmla="*/ 1209850 w 2593605"/>
                        <a:gd name="connsiteY9" fmla="*/ 611470 h 798464"/>
                        <a:gd name="connsiteX10" fmla="*/ 1209850 w 2593605"/>
                        <a:gd name="connsiteY10" fmla="*/ 577811 h 798464"/>
                        <a:gd name="connsiteX11" fmla="*/ 1107004 w 2593605"/>
                        <a:gd name="connsiteY11" fmla="*/ 577811 h 798464"/>
                        <a:gd name="connsiteX12" fmla="*/ 1107004 w 2593605"/>
                        <a:gd name="connsiteY12" fmla="*/ 547892 h 798464"/>
                        <a:gd name="connsiteX13" fmla="*/ 1062125 w 2593605"/>
                        <a:gd name="connsiteY13" fmla="*/ 547892 h 798464"/>
                        <a:gd name="connsiteX14" fmla="*/ 1062125 w 2593605"/>
                        <a:gd name="connsiteY14" fmla="*/ 521713 h 798464"/>
                        <a:gd name="connsiteX15" fmla="*/ 1028466 w 2593605"/>
                        <a:gd name="connsiteY15" fmla="*/ 521713 h 798464"/>
                        <a:gd name="connsiteX16" fmla="*/ 1028466 w 2593605"/>
                        <a:gd name="connsiteY16" fmla="*/ 495534 h 798464"/>
                        <a:gd name="connsiteX17" fmla="*/ 966758 w 2593605"/>
                        <a:gd name="connsiteY17" fmla="*/ 495534 h 798464"/>
                        <a:gd name="connsiteX18" fmla="*/ 966758 w 2593605"/>
                        <a:gd name="connsiteY18" fmla="*/ 489924 h 798464"/>
                        <a:gd name="connsiteX19" fmla="*/ 963018 w 2593605"/>
                        <a:gd name="connsiteY19" fmla="*/ 489924 h 798464"/>
                        <a:gd name="connsiteX20" fmla="*/ 963018 w 2593605"/>
                        <a:gd name="connsiteY20" fmla="*/ 474964 h 798464"/>
                        <a:gd name="connsiteX21" fmla="*/ 957409 w 2593605"/>
                        <a:gd name="connsiteY21" fmla="*/ 474964 h 798464"/>
                        <a:gd name="connsiteX22" fmla="*/ 957409 w 2593605"/>
                        <a:gd name="connsiteY22" fmla="*/ 461875 h 798464"/>
                        <a:gd name="connsiteX23" fmla="*/ 955539 w 2593605"/>
                        <a:gd name="connsiteY23" fmla="*/ 461875 h 798464"/>
                        <a:gd name="connsiteX24" fmla="*/ 955539 w 2593605"/>
                        <a:gd name="connsiteY24" fmla="*/ 448785 h 798464"/>
                        <a:gd name="connsiteX25" fmla="*/ 906920 w 2593605"/>
                        <a:gd name="connsiteY25" fmla="*/ 448785 h 798464"/>
                        <a:gd name="connsiteX26" fmla="*/ 906920 w 2593605"/>
                        <a:gd name="connsiteY26" fmla="*/ 426346 h 798464"/>
                        <a:gd name="connsiteX27" fmla="*/ 873261 w 2593605"/>
                        <a:gd name="connsiteY27" fmla="*/ 426346 h 798464"/>
                        <a:gd name="connsiteX28" fmla="*/ 873261 w 2593605"/>
                        <a:gd name="connsiteY28" fmla="*/ 407647 h 798464"/>
                        <a:gd name="connsiteX29" fmla="*/ 820903 w 2593605"/>
                        <a:gd name="connsiteY29" fmla="*/ 407647 h 798464"/>
                        <a:gd name="connsiteX30" fmla="*/ 820903 w 2593605"/>
                        <a:gd name="connsiteY30" fmla="*/ 385207 h 798464"/>
                        <a:gd name="connsiteX31" fmla="*/ 770415 w 2593605"/>
                        <a:gd name="connsiteY31" fmla="*/ 385207 h 798464"/>
                        <a:gd name="connsiteX32" fmla="*/ 770415 w 2593605"/>
                        <a:gd name="connsiteY32" fmla="*/ 364638 h 798464"/>
                        <a:gd name="connsiteX33" fmla="*/ 693747 w 2593605"/>
                        <a:gd name="connsiteY33" fmla="*/ 364638 h 798464"/>
                        <a:gd name="connsiteX34" fmla="*/ 693747 w 2593605"/>
                        <a:gd name="connsiteY34" fmla="*/ 329109 h 798464"/>
                        <a:gd name="connsiteX35" fmla="*/ 635779 w 2593605"/>
                        <a:gd name="connsiteY35" fmla="*/ 329109 h 798464"/>
                        <a:gd name="connsiteX36" fmla="*/ 635779 w 2593605"/>
                        <a:gd name="connsiteY36" fmla="*/ 312280 h 798464"/>
                        <a:gd name="connsiteX37" fmla="*/ 611470 w 2593605"/>
                        <a:gd name="connsiteY37" fmla="*/ 312280 h 798464"/>
                        <a:gd name="connsiteX38" fmla="*/ 611470 w 2593605"/>
                        <a:gd name="connsiteY38" fmla="*/ 293580 h 798464"/>
                        <a:gd name="connsiteX39" fmla="*/ 594640 w 2593605"/>
                        <a:gd name="connsiteY39" fmla="*/ 293580 h 798464"/>
                        <a:gd name="connsiteX40" fmla="*/ 594640 w 2593605"/>
                        <a:gd name="connsiteY40" fmla="*/ 276751 h 798464"/>
                        <a:gd name="connsiteX41" fmla="*/ 517973 w 2593605"/>
                        <a:gd name="connsiteY41" fmla="*/ 276751 h 798464"/>
                        <a:gd name="connsiteX42" fmla="*/ 517973 w 2593605"/>
                        <a:gd name="connsiteY42" fmla="*/ 261791 h 798464"/>
                        <a:gd name="connsiteX43" fmla="*/ 476834 w 2593605"/>
                        <a:gd name="connsiteY43" fmla="*/ 261791 h 798464"/>
                        <a:gd name="connsiteX44" fmla="*/ 476834 w 2593605"/>
                        <a:gd name="connsiteY44" fmla="*/ 228133 h 798464"/>
                        <a:gd name="connsiteX45" fmla="*/ 454395 w 2593605"/>
                        <a:gd name="connsiteY45" fmla="*/ 228133 h 798464"/>
                        <a:gd name="connsiteX46" fmla="*/ 437566 w 2593605"/>
                        <a:gd name="connsiteY46" fmla="*/ 185124 h 798464"/>
                        <a:gd name="connsiteX47" fmla="*/ 407647 w 2593605"/>
                        <a:gd name="connsiteY47" fmla="*/ 185124 h 798464"/>
                        <a:gd name="connsiteX48" fmla="*/ 407647 w 2593605"/>
                        <a:gd name="connsiteY48" fmla="*/ 168295 h 798464"/>
                        <a:gd name="connsiteX49" fmla="*/ 364638 w 2593605"/>
                        <a:gd name="connsiteY49" fmla="*/ 168295 h 798464"/>
                        <a:gd name="connsiteX50" fmla="*/ 364638 w 2593605"/>
                        <a:gd name="connsiteY50" fmla="*/ 142115 h 798464"/>
                        <a:gd name="connsiteX51" fmla="*/ 321629 w 2593605"/>
                        <a:gd name="connsiteY51" fmla="*/ 142115 h 798464"/>
                        <a:gd name="connsiteX52" fmla="*/ 321629 w 2593605"/>
                        <a:gd name="connsiteY52" fmla="*/ 129026 h 798464"/>
                        <a:gd name="connsiteX53" fmla="*/ 282361 w 2593605"/>
                        <a:gd name="connsiteY53" fmla="*/ 129026 h 798464"/>
                        <a:gd name="connsiteX54" fmla="*/ 274881 w 2593605"/>
                        <a:gd name="connsiteY54" fmla="*/ 104717 h 798464"/>
                        <a:gd name="connsiteX55" fmla="*/ 254312 w 2593605"/>
                        <a:gd name="connsiteY55" fmla="*/ 104717 h 798464"/>
                        <a:gd name="connsiteX56" fmla="*/ 254312 w 2593605"/>
                        <a:gd name="connsiteY56" fmla="*/ 91627 h 798464"/>
                        <a:gd name="connsiteX57" fmla="*/ 243092 w 2593605"/>
                        <a:gd name="connsiteY57" fmla="*/ 91627 h 798464"/>
                        <a:gd name="connsiteX58" fmla="*/ 243092 w 2593605"/>
                        <a:gd name="connsiteY58" fmla="*/ 76668 h 798464"/>
                        <a:gd name="connsiteX59" fmla="*/ 198214 w 2593605"/>
                        <a:gd name="connsiteY59" fmla="*/ 76668 h 798464"/>
                        <a:gd name="connsiteX60" fmla="*/ 198214 w 2593605"/>
                        <a:gd name="connsiteY60" fmla="*/ 69188 h 798464"/>
                        <a:gd name="connsiteX61" fmla="*/ 179514 w 2593605"/>
                        <a:gd name="connsiteY61" fmla="*/ 69188 h 798464"/>
                        <a:gd name="connsiteX62" fmla="*/ 179514 w 2593605"/>
                        <a:gd name="connsiteY62" fmla="*/ 52358 h 798464"/>
                        <a:gd name="connsiteX63" fmla="*/ 173904 w 2593605"/>
                        <a:gd name="connsiteY63" fmla="*/ 52358 h 798464"/>
                        <a:gd name="connsiteX64" fmla="*/ 173904 w 2593605"/>
                        <a:gd name="connsiteY64" fmla="*/ 44879 h 798464"/>
                        <a:gd name="connsiteX65" fmla="*/ 162685 w 2593605"/>
                        <a:gd name="connsiteY65" fmla="*/ 44879 h 798464"/>
                        <a:gd name="connsiteX66" fmla="*/ 162685 w 2593605"/>
                        <a:gd name="connsiteY66" fmla="*/ 24309 h 798464"/>
                        <a:gd name="connsiteX67" fmla="*/ 123416 w 2593605"/>
                        <a:gd name="connsiteY67" fmla="*/ 24309 h 798464"/>
                        <a:gd name="connsiteX68" fmla="*/ 123416 w 2593605"/>
                        <a:gd name="connsiteY68" fmla="*/ 11220 h 798464"/>
                        <a:gd name="connsiteX69" fmla="*/ 108456 w 2593605"/>
                        <a:gd name="connsiteY69" fmla="*/ 11220 h 798464"/>
                        <a:gd name="connsiteX70" fmla="*/ 108456 w 2593605"/>
                        <a:gd name="connsiteY70" fmla="*/ 0 h 798464"/>
                        <a:gd name="connsiteX71" fmla="*/ 0 w 2593605"/>
                        <a:gd name="connsiteY71" fmla="*/ 0 h 798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2593605" h="798464">
                          <a:moveTo>
                            <a:pt x="2593605" y="798464"/>
                          </a:moveTo>
                          <a:lnTo>
                            <a:pt x="1518390" y="798464"/>
                          </a:lnTo>
                          <a:lnTo>
                            <a:pt x="1518390" y="738626"/>
                          </a:lnTo>
                          <a:lnTo>
                            <a:pt x="1353836" y="738626"/>
                          </a:lnTo>
                          <a:lnTo>
                            <a:pt x="1353836" y="695617"/>
                          </a:lnTo>
                          <a:lnTo>
                            <a:pt x="1325787" y="695617"/>
                          </a:lnTo>
                          <a:lnTo>
                            <a:pt x="1325787" y="648869"/>
                          </a:lnTo>
                          <a:lnTo>
                            <a:pt x="1277168" y="648869"/>
                          </a:lnTo>
                          <a:lnTo>
                            <a:pt x="1277168" y="611470"/>
                          </a:lnTo>
                          <a:lnTo>
                            <a:pt x="1209850" y="611470"/>
                          </a:lnTo>
                          <a:lnTo>
                            <a:pt x="1209850" y="577811"/>
                          </a:lnTo>
                          <a:lnTo>
                            <a:pt x="1107004" y="577811"/>
                          </a:lnTo>
                          <a:lnTo>
                            <a:pt x="1107004" y="547892"/>
                          </a:lnTo>
                          <a:lnTo>
                            <a:pt x="1062125" y="547892"/>
                          </a:lnTo>
                          <a:lnTo>
                            <a:pt x="1062125" y="521713"/>
                          </a:lnTo>
                          <a:lnTo>
                            <a:pt x="1028466" y="521713"/>
                          </a:lnTo>
                          <a:lnTo>
                            <a:pt x="1028466" y="495534"/>
                          </a:lnTo>
                          <a:lnTo>
                            <a:pt x="966758" y="495534"/>
                          </a:lnTo>
                          <a:lnTo>
                            <a:pt x="966758" y="489924"/>
                          </a:lnTo>
                          <a:lnTo>
                            <a:pt x="963018" y="489924"/>
                          </a:lnTo>
                          <a:lnTo>
                            <a:pt x="963018" y="474964"/>
                          </a:lnTo>
                          <a:lnTo>
                            <a:pt x="957409" y="474964"/>
                          </a:lnTo>
                          <a:lnTo>
                            <a:pt x="957409" y="461875"/>
                          </a:lnTo>
                          <a:lnTo>
                            <a:pt x="955539" y="461875"/>
                          </a:lnTo>
                          <a:lnTo>
                            <a:pt x="955539" y="448785"/>
                          </a:lnTo>
                          <a:lnTo>
                            <a:pt x="906920" y="448785"/>
                          </a:lnTo>
                          <a:lnTo>
                            <a:pt x="906920" y="426346"/>
                          </a:lnTo>
                          <a:lnTo>
                            <a:pt x="873261" y="426346"/>
                          </a:lnTo>
                          <a:lnTo>
                            <a:pt x="873261" y="407647"/>
                          </a:lnTo>
                          <a:lnTo>
                            <a:pt x="820903" y="407647"/>
                          </a:lnTo>
                          <a:lnTo>
                            <a:pt x="820903" y="385207"/>
                          </a:lnTo>
                          <a:lnTo>
                            <a:pt x="770415" y="385207"/>
                          </a:lnTo>
                          <a:lnTo>
                            <a:pt x="770415" y="364638"/>
                          </a:lnTo>
                          <a:lnTo>
                            <a:pt x="693747" y="364638"/>
                          </a:lnTo>
                          <a:lnTo>
                            <a:pt x="693747" y="329109"/>
                          </a:lnTo>
                          <a:lnTo>
                            <a:pt x="635779" y="329109"/>
                          </a:lnTo>
                          <a:lnTo>
                            <a:pt x="635779" y="312280"/>
                          </a:lnTo>
                          <a:lnTo>
                            <a:pt x="611470" y="312280"/>
                          </a:lnTo>
                          <a:lnTo>
                            <a:pt x="611470" y="293580"/>
                          </a:lnTo>
                          <a:lnTo>
                            <a:pt x="594640" y="293580"/>
                          </a:lnTo>
                          <a:lnTo>
                            <a:pt x="594640" y="276751"/>
                          </a:lnTo>
                          <a:lnTo>
                            <a:pt x="517973" y="276751"/>
                          </a:lnTo>
                          <a:lnTo>
                            <a:pt x="517973" y="261791"/>
                          </a:lnTo>
                          <a:lnTo>
                            <a:pt x="476834" y="261791"/>
                          </a:lnTo>
                          <a:lnTo>
                            <a:pt x="476834" y="228133"/>
                          </a:lnTo>
                          <a:lnTo>
                            <a:pt x="454395" y="228133"/>
                          </a:lnTo>
                          <a:lnTo>
                            <a:pt x="437566" y="185124"/>
                          </a:lnTo>
                          <a:lnTo>
                            <a:pt x="407647" y="185124"/>
                          </a:lnTo>
                          <a:lnTo>
                            <a:pt x="407647" y="168295"/>
                          </a:lnTo>
                          <a:lnTo>
                            <a:pt x="364638" y="168295"/>
                          </a:lnTo>
                          <a:lnTo>
                            <a:pt x="364638" y="142115"/>
                          </a:lnTo>
                          <a:lnTo>
                            <a:pt x="321629" y="142115"/>
                          </a:lnTo>
                          <a:lnTo>
                            <a:pt x="321629" y="129026"/>
                          </a:lnTo>
                          <a:lnTo>
                            <a:pt x="282361" y="129026"/>
                          </a:lnTo>
                          <a:lnTo>
                            <a:pt x="274881" y="104717"/>
                          </a:lnTo>
                          <a:lnTo>
                            <a:pt x="254312" y="104717"/>
                          </a:lnTo>
                          <a:lnTo>
                            <a:pt x="254312" y="91627"/>
                          </a:lnTo>
                          <a:lnTo>
                            <a:pt x="243092" y="91627"/>
                          </a:lnTo>
                          <a:lnTo>
                            <a:pt x="243092" y="76668"/>
                          </a:lnTo>
                          <a:lnTo>
                            <a:pt x="198214" y="76668"/>
                          </a:lnTo>
                          <a:lnTo>
                            <a:pt x="198214" y="69188"/>
                          </a:lnTo>
                          <a:lnTo>
                            <a:pt x="179514" y="69188"/>
                          </a:lnTo>
                          <a:lnTo>
                            <a:pt x="179514" y="52358"/>
                          </a:lnTo>
                          <a:lnTo>
                            <a:pt x="173904" y="52358"/>
                          </a:lnTo>
                          <a:lnTo>
                            <a:pt x="173904" y="44879"/>
                          </a:lnTo>
                          <a:lnTo>
                            <a:pt x="162685" y="44879"/>
                          </a:lnTo>
                          <a:lnTo>
                            <a:pt x="162685" y="24309"/>
                          </a:lnTo>
                          <a:lnTo>
                            <a:pt x="123416" y="24309"/>
                          </a:lnTo>
                          <a:lnTo>
                            <a:pt x="123416" y="11220"/>
                          </a:lnTo>
                          <a:lnTo>
                            <a:pt x="108456" y="11220"/>
                          </a:lnTo>
                          <a:lnTo>
                            <a:pt x="108456" y="0"/>
                          </a:lnTo>
                          <a:lnTo>
                            <a:pt x="0" y="0"/>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9" name="Group 178"/>
                    <p:cNvGrpSpPr/>
                    <p:nvPr/>
                  </p:nvGrpSpPr>
                  <p:grpSpPr>
                    <a:xfrm>
                      <a:off x="5045693" y="3214456"/>
                      <a:ext cx="2317189" cy="723295"/>
                      <a:chOff x="5045693" y="3214456"/>
                      <a:chExt cx="2317189" cy="723295"/>
                    </a:xfrm>
                  </p:grpSpPr>
                  <p:sp>
                    <p:nvSpPr>
                      <p:cNvPr id="180" name="Freeform 179"/>
                      <p:cNvSpPr/>
                      <p:nvPr/>
                    </p:nvSpPr>
                    <p:spPr>
                      <a:xfrm>
                        <a:off x="7362882" y="3892031"/>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1" name="Freeform 180"/>
                      <p:cNvSpPr/>
                      <p:nvPr/>
                    </p:nvSpPr>
                    <p:spPr>
                      <a:xfrm>
                        <a:off x="7208813" y="3892031"/>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2" name="Freeform 181"/>
                      <p:cNvSpPr/>
                      <p:nvPr/>
                    </p:nvSpPr>
                    <p:spPr>
                      <a:xfrm>
                        <a:off x="7162561" y="3892031"/>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3" name="Freeform 182"/>
                      <p:cNvSpPr/>
                      <p:nvPr/>
                    </p:nvSpPr>
                    <p:spPr>
                      <a:xfrm>
                        <a:off x="7058917" y="3892031"/>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4" name="Freeform 183"/>
                      <p:cNvSpPr/>
                      <p:nvPr/>
                    </p:nvSpPr>
                    <p:spPr>
                      <a:xfrm>
                        <a:off x="7032639" y="3892031"/>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5" name="Freeform 184"/>
                      <p:cNvSpPr/>
                      <p:nvPr/>
                    </p:nvSpPr>
                    <p:spPr>
                      <a:xfrm>
                        <a:off x="6928542" y="3892031"/>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6" name="Freeform 185"/>
                      <p:cNvSpPr/>
                      <p:nvPr/>
                    </p:nvSpPr>
                    <p:spPr>
                      <a:xfrm>
                        <a:off x="6635578" y="3892031"/>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7" name="Freeform 186"/>
                      <p:cNvSpPr/>
                      <p:nvPr/>
                    </p:nvSpPr>
                    <p:spPr>
                      <a:xfrm>
                        <a:off x="6616240" y="3892031"/>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8" name="Freeform 187"/>
                      <p:cNvSpPr/>
                      <p:nvPr/>
                    </p:nvSpPr>
                    <p:spPr>
                      <a:xfrm>
                        <a:off x="6569437" y="3892031"/>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9" name="Freeform 188"/>
                      <p:cNvSpPr/>
                      <p:nvPr/>
                    </p:nvSpPr>
                    <p:spPr>
                      <a:xfrm>
                        <a:off x="6237125" y="3827937"/>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0" name="Freeform 189"/>
                      <p:cNvSpPr/>
                      <p:nvPr/>
                    </p:nvSpPr>
                    <p:spPr>
                      <a:xfrm>
                        <a:off x="6203746" y="3829558"/>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1" name="Freeform 190"/>
                      <p:cNvSpPr/>
                      <p:nvPr/>
                    </p:nvSpPr>
                    <p:spPr>
                      <a:xfrm>
                        <a:off x="6095238" y="3734559"/>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2" name="Freeform 191"/>
                      <p:cNvSpPr/>
                      <p:nvPr/>
                    </p:nvSpPr>
                    <p:spPr>
                      <a:xfrm>
                        <a:off x="6588733" y="3892031"/>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3" name="Freeform 192"/>
                      <p:cNvSpPr/>
                      <p:nvPr/>
                    </p:nvSpPr>
                    <p:spPr>
                      <a:xfrm>
                        <a:off x="6439528" y="3892031"/>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4" name="Freeform 193"/>
                      <p:cNvSpPr/>
                      <p:nvPr/>
                    </p:nvSpPr>
                    <p:spPr>
                      <a:xfrm>
                        <a:off x="6322342" y="3892031"/>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5" name="Freeform 194"/>
                      <p:cNvSpPr/>
                      <p:nvPr/>
                    </p:nvSpPr>
                    <p:spPr>
                      <a:xfrm>
                        <a:off x="6171515" y="3827937"/>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6" name="Freeform 195"/>
                      <p:cNvSpPr/>
                      <p:nvPr/>
                    </p:nvSpPr>
                    <p:spPr>
                      <a:xfrm>
                        <a:off x="6077971" y="3732938"/>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7" name="Freeform 196"/>
                      <p:cNvSpPr/>
                      <p:nvPr/>
                    </p:nvSpPr>
                    <p:spPr>
                      <a:xfrm>
                        <a:off x="6014276" y="3696034"/>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8" name="Freeform 197"/>
                      <p:cNvSpPr/>
                      <p:nvPr/>
                    </p:nvSpPr>
                    <p:spPr>
                      <a:xfrm>
                        <a:off x="6010726" y="3696034"/>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9" name="Freeform 198"/>
                      <p:cNvSpPr/>
                      <p:nvPr/>
                    </p:nvSpPr>
                    <p:spPr>
                      <a:xfrm>
                        <a:off x="5920470" y="3663992"/>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0" name="Freeform 199"/>
                      <p:cNvSpPr/>
                      <p:nvPr/>
                    </p:nvSpPr>
                    <p:spPr>
                      <a:xfrm>
                        <a:off x="6059784" y="3732938"/>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1" name="Freeform 200"/>
                      <p:cNvSpPr/>
                      <p:nvPr/>
                    </p:nvSpPr>
                    <p:spPr>
                      <a:xfrm>
                        <a:off x="6034587" y="3697321"/>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2" name="Freeform 201"/>
                      <p:cNvSpPr/>
                      <p:nvPr/>
                    </p:nvSpPr>
                    <p:spPr>
                      <a:xfrm>
                        <a:off x="5977218" y="3663660"/>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3" name="Freeform 202"/>
                      <p:cNvSpPr/>
                      <p:nvPr/>
                    </p:nvSpPr>
                    <p:spPr>
                      <a:xfrm>
                        <a:off x="5951277" y="3663660"/>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4" name="Freeform 203"/>
                      <p:cNvSpPr/>
                      <p:nvPr/>
                    </p:nvSpPr>
                    <p:spPr>
                      <a:xfrm>
                        <a:off x="5862960" y="3632368"/>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5" name="Freeform 204"/>
                      <p:cNvSpPr/>
                      <p:nvPr/>
                    </p:nvSpPr>
                    <p:spPr>
                      <a:xfrm>
                        <a:off x="5888673" y="3633989"/>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6" name="Freeform 205"/>
                      <p:cNvSpPr/>
                      <p:nvPr/>
                    </p:nvSpPr>
                    <p:spPr>
                      <a:xfrm>
                        <a:off x="5868739" y="3632368"/>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7" name="Freeform 206"/>
                      <p:cNvSpPr/>
                      <p:nvPr/>
                    </p:nvSpPr>
                    <p:spPr>
                      <a:xfrm>
                        <a:off x="5844620" y="3632368"/>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8" name="Freeform 207"/>
                      <p:cNvSpPr/>
                      <p:nvPr/>
                    </p:nvSpPr>
                    <p:spPr>
                      <a:xfrm>
                        <a:off x="5829649" y="3604597"/>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9" name="Freeform 208"/>
                      <p:cNvSpPr/>
                      <p:nvPr/>
                    </p:nvSpPr>
                    <p:spPr>
                      <a:xfrm>
                        <a:off x="5811769" y="3604599"/>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0" name="Freeform 209"/>
                      <p:cNvSpPr/>
                      <p:nvPr/>
                    </p:nvSpPr>
                    <p:spPr>
                      <a:xfrm>
                        <a:off x="5796039" y="3581785"/>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1" name="Freeform 210"/>
                      <p:cNvSpPr/>
                      <p:nvPr/>
                    </p:nvSpPr>
                    <p:spPr>
                      <a:xfrm>
                        <a:off x="5728345" y="3534444"/>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2" name="Freeform 211"/>
                      <p:cNvSpPr/>
                      <p:nvPr/>
                    </p:nvSpPr>
                    <p:spPr>
                      <a:xfrm>
                        <a:off x="5777945" y="3581785"/>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3" name="Freeform 212"/>
                      <p:cNvSpPr/>
                      <p:nvPr/>
                    </p:nvSpPr>
                    <p:spPr>
                      <a:xfrm>
                        <a:off x="5708234" y="3534444"/>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4" name="Freeform 213"/>
                      <p:cNvSpPr/>
                      <p:nvPr/>
                    </p:nvSpPr>
                    <p:spPr>
                      <a:xfrm>
                        <a:off x="5679163" y="3512891"/>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5" name="Freeform 214"/>
                      <p:cNvSpPr/>
                      <p:nvPr/>
                    </p:nvSpPr>
                    <p:spPr>
                      <a:xfrm>
                        <a:off x="5591299" y="3470413"/>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6" name="Freeform 215"/>
                      <p:cNvSpPr/>
                      <p:nvPr/>
                    </p:nvSpPr>
                    <p:spPr>
                      <a:xfrm>
                        <a:off x="5574009" y="3470413"/>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7" name="Freeform 216"/>
                      <p:cNvSpPr/>
                      <p:nvPr/>
                    </p:nvSpPr>
                    <p:spPr>
                      <a:xfrm>
                        <a:off x="5554971" y="3470829"/>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8" name="Freeform 217"/>
                      <p:cNvSpPr/>
                      <p:nvPr/>
                    </p:nvSpPr>
                    <p:spPr>
                      <a:xfrm>
                        <a:off x="5499913" y="3450306"/>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9" name="Freeform 218"/>
                      <p:cNvSpPr/>
                      <p:nvPr/>
                    </p:nvSpPr>
                    <p:spPr>
                      <a:xfrm>
                        <a:off x="5462020" y="3416675"/>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0" name="Freeform 219"/>
                      <p:cNvSpPr/>
                      <p:nvPr/>
                    </p:nvSpPr>
                    <p:spPr>
                      <a:xfrm>
                        <a:off x="5344914" y="3362008"/>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1" name="Freeform 220"/>
                      <p:cNvSpPr/>
                      <p:nvPr/>
                    </p:nvSpPr>
                    <p:spPr>
                      <a:xfrm>
                        <a:off x="5424198" y="3412591"/>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2" name="Freeform 221"/>
                      <p:cNvSpPr/>
                      <p:nvPr/>
                    </p:nvSpPr>
                    <p:spPr>
                      <a:xfrm>
                        <a:off x="5363937" y="3362008"/>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3" name="Freeform 222"/>
                      <p:cNvSpPr/>
                      <p:nvPr/>
                    </p:nvSpPr>
                    <p:spPr>
                      <a:xfrm>
                        <a:off x="5222880" y="3270568"/>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4" name="Freeform 223"/>
                      <p:cNvSpPr/>
                      <p:nvPr/>
                    </p:nvSpPr>
                    <p:spPr>
                      <a:xfrm>
                        <a:off x="5254183" y="3314649"/>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5" name="Freeform 224"/>
                      <p:cNvSpPr/>
                      <p:nvPr/>
                    </p:nvSpPr>
                    <p:spPr>
                      <a:xfrm>
                        <a:off x="5242415" y="3286714"/>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6" name="Freeform 225"/>
                      <p:cNvSpPr/>
                      <p:nvPr/>
                    </p:nvSpPr>
                    <p:spPr>
                      <a:xfrm>
                        <a:off x="5283698" y="3329461"/>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27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7" name="Freeform 226"/>
                      <p:cNvSpPr/>
                      <p:nvPr/>
                    </p:nvSpPr>
                    <p:spPr>
                      <a:xfrm>
                        <a:off x="5339212" y="3362008"/>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8" name="Freeform 227"/>
                      <p:cNvSpPr/>
                      <p:nvPr/>
                    </p:nvSpPr>
                    <p:spPr>
                      <a:xfrm>
                        <a:off x="5299288" y="3342526"/>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27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9" name="Freeform 228"/>
                      <p:cNvSpPr/>
                      <p:nvPr/>
                    </p:nvSpPr>
                    <p:spPr>
                      <a:xfrm rot="5400000">
                        <a:off x="5074327" y="3214747"/>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0" name="Freeform 229"/>
                      <p:cNvSpPr/>
                      <p:nvPr/>
                    </p:nvSpPr>
                    <p:spPr>
                      <a:xfrm rot="5400000">
                        <a:off x="5150385" y="3244050"/>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1" name="Freeform 230"/>
                      <p:cNvSpPr/>
                      <p:nvPr/>
                    </p:nvSpPr>
                    <p:spPr>
                      <a:xfrm rot="5400000">
                        <a:off x="5100429" y="3213126"/>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2" name="Freeform 231"/>
                      <p:cNvSpPr/>
                      <p:nvPr/>
                    </p:nvSpPr>
                    <p:spPr>
                      <a:xfrm>
                        <a:off x="5098837" y="3215664"/>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3" name="Freeform 232"/>
                      <p:cNvSpPr/>
                      <p:nvPr/>
                    </p:nvSpPr>
                    <p:spPr>
                      <a:xfrm>
                        <a:off x="5073006" y="3214456"/>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4" name="Freeform 233"/>
                      <p:cNvSpPr/>
                      <p:nvPr/>
                    </p:nvSpPr>
                    <p:spPr>
                      <a:xfrm>
                        <a:off x="5045693" y="3214456"/>
                        <a:ext cx="0" cy="18288"/>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5" name="Freeform 234"/>
                      <p:cNvSpPr/>
                      <p:nvPr/>
                    </p:nvSpPr>
                    <p:spPr>
                      <a:xfrm>
                        <a:off x="5317613" y="3362008"/>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6" name="Freeform 235"/>
                      <p:cNvSpPr/>
                      <p:nvPr/>
                    </p:nvSpPr>
                    <p:spPr>
                      <a:xfrm>
                        <a:off x="5157300" y="3278261"/>
                        <a:ext cx="0" cy="18288"/>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7" name="Freeform 236"/>
                      <p:cNvSpPr/>
                      <p:nvPr/>
                    </p:nvSpPr>
                    <p:spPr>
                      <a:xfrm>
                        <a:off x="5168552" y="3281100"/>
                        <a:ext cx="0" cy="18288"/>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8" name="Freeform 237"/>
                      <p:cNvSpPr/>
                      <p:nvPr/>
                    </p:nvSpPr>
                    <p:spPr>
                      <a:xfrm rot="5400000">
                        <a:off x="5236389" y="3283534"/>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9" name="Freeform 238"/>
                      <p:cNvSpPr/>
                      <p:nvPr/>
                    </p:nvSpPr>
                    <p:spPr>
                      <a:xfrm rot="5400000">
                        <a:off x="5278062" y="3326183"/>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27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0" name="Freeform 239"/>
                      <p:cNvSpPr/>
                      <p:nvPr/>
                    </p:nvSpPr>
                    <p:spPr>
                      <a:xfrm rot="5400000">
                        <a:off x="5423876" y="3414478"/>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1" name="Freeform 240"/>
                      <p:cNvSpPr/>
                      <p:nvPr/>
                    </p:nvSpPr>
                    <p:spPr>
                      <a:xfrm rot="5400000">
                        <a:off x="5478457" y="3430920"/>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2" name="Freeform 241"/>
                      <p:cNvSpPr/>
                      <p:nvPr/>
                    </p:nvSpPr>
                    <p:spPr>
                      <a:xfrm rot="5400000">
                        <a:off x="5558213" y="3473166"/>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3" name="Freeform 242"/>
                      <p:cNvSpPr/>
                      <p:nvPr/>
                    </p:nvSpPr>
                    <p:spPr>
                      <a:xfrm rot="5400000">
                        <a:off x="5679163" y="3506721"/>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4" name="Freeform 243"/>
                      <p:cNvSpPr/>
                      <p:nvPr/>
                    </p:nvSpPr>
                    <p:spPr>
                      <a:xfrm rot="5400000">
                        <a:off x="5743738" y="3560608"/>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5" name="Freeform 244"/>
                      <p:cNvSpPr/>
                      <p:nvPr/>
                    </p:nvSpPr>
                    <p:spPr>
                      <a:xfrm rot="5400000">
                        <a:off x="5813390" y="3607887"/>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6" name="Freeform 245"/>
                      <p:cNvSpPr/>
                      <p:nvPr/>
                    </p:nvSpPr>
                    <p:spPr>
                      <a:xfrm rot="5400000">
                        <a:off x="5850888" y="3635937"/>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7" name="Freeform 246"/>
                      <p:cNvSpPr/>
                      <p:nvPr/>
                    </p:nvSpPr>
                    <p:spPr>
                      <a:xfrm rot="5400000">
                        <a:off x="6059784" y="3731593"/>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177" name="Freeform 176"/>
                  <p:cNvSpPr/>
                  <p:nvPr/>
                </p:nvSpPr>
                <p:spPr>
                  <a:xfrm rot="5400000">
                    <a:off x="4893968" y="3096651"/>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27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74" name="Freeform 173"/>
                <p:cNvSpPr/>
                <p:nvPr/>
              </p:nvSpPr>
              <p:spPr>
                <a:xfrm rot="5400000">
                  <a:off x="5242415" y="3314318"/>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58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5" name="Freeform 174"/>
                <p:cNvSpPr/>
                <p:nvPr/>
              </p:nvSpPr>
              <p:spPr>
                <a:xfrm rot="5400000">
                  <a:off x="5294366" y="3341946"/>
                  <a:ext cx="0" cy="45720"/>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27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163" name="Group 162"/>
            <p:cNvGrpSpPr/>
            <p:nvPr/>
          </p:nvGrpSpPr>
          <p:grpSpPr>
            <a:xfrm>
              <a:off x="7254578" y="3272237"/>
              <a:ext cx="1132065" cy="225473"/>
              <a:chOff x="8038106" y="1296658"/>
              <a:chExt cx="1132065" cy="225473"/>
            </a:xfrm>
          </p:grpSpPr>
          <p:grpSp>
            <p:nvGrpSpPr>
              <p:cNvPr id="164" name="Group 163"/>
              <p:cNvGrpSpPr/>
              <p:nvPr/>
            </p:nvGrpSpPr>
            <p:grpSpPr>
              <a:xfrm>
                <a:off x="8038106" y="1296658"/>
                <a:ext cx="926645" cy="107674"/>
                <a:chOff x="8038106" y="1296658"/>
                <a:chExt cx="926645" cy="107674"/>
              </a:xfrm>
            </p:grpSpPr>
            <p:sp>
              <p:nvSpPr>
                <p:cNvPr id="168" name="TextBox 167"/>
                <p:cNvSpPr txBox="1"/>
                <p:nvPr/>
              </p:nvSpPr>
              <p:spPr>
                <a:xfrm>
                  <a:off x="8092293" y="1296658"/>
                  <a:ext cx="872458" cy="107674"/>
                </a:xfrm>
                <a:prstGeom prst="rect">
                  <a:avLst/>
                </a:prstGeom>
                <a:noFill/>
              </p:spPr>
              <p:txBody>
                <a:bodyPr wrap="square" lIns="0" tIns="0" rIns="0" bIns="0" rtlCol="0">
                  <a:spAutoFit/>
                </a:bodyPr>
                <a:lstStyle/>
                <a:p>
                  <a:pPr algn="ctr"/>
                  <a:r>
                    <a:rPr lang="en-CA" sz="933" dirty="0"/>
                    <a:t>Tuc + </a:t>
                  </a:r>
                  <a:r>
                    <a:rPr lang="en-CA" sz="933" dirty="0" err="1"/>
                    <a:t>tras</a:t>
                  </a:r>
                  <a:r>
                    <a:rPr lang="en-CA" sz="933" dirty="0"/>
                    <a:t> + cape</a:t>
                  </a:r>
                </a:p>
              </p:txBody>
            </p:sp>
            <p:sp>
              <p:nvSpPr>
                <p:cNvPr id="169" name="Freeform 168"/>
                <p:cNvSpPr/>
                <p:nvPr/>
              </p:nvSpPr>
              <p:spPr>
                <a:xfrm>
                  <a:off x="8038106" y="1345585"/>
                  <a:ext cx="108374" cy="0"/>
                </a:xfrm>
                <a:custGeom>
                  <a:avLst/>
                  <a:gdLst>
                    <a:gd name="connsiteX0" fmla="*/ 0 w 108374"/>
                    <a:gd name="connsiteY0" fmla="*/ 0 h 0"/>
                    <a:gd name="connsiteX1" fmla="*/ 108374 w 108374"/>
                    <a:gd name="connsiteY1" fmla="*/ 0 h 0"/>
                  </a:gdLst>
                  <a:ahLst/>
                  <a:cxnLst>
                    <a:cxn ang="0">
                      <a:pos x="connsiteX0" y="connsiteY0"/>
                    </a:cxn>
                    <a:cxn ang="0">
                      <a:pos x="connsiteX1" y="connsiteY1"/>
                    </a:cxn>
                  </a:cxnLst>
                  <a:rect l="l" t="t" r="r" b="b"/>
                  <a:pathLst>
                    <a:path w="108374">
                      <a:moveTo>
                        <a:pt x="0" y="0"/>
                      </a:moveTo>
                      <a:lnTo>
                        <a:pt x="108374" y="0"/>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5" name="Group 164"/>
              <p:cNvGrpSpPr/>
              <p:nvPr/>
            </p:nvGrpSpPr>
            <p:grpSpPr>
              <a:xfrm>
                <a:off x="8038106" y="1414457"/>
                <a:ext cx="1132065" cy="107674"/>
                <a:chOff x="8038106" y="1414457"/>
                <a:chExt cx="1132065" cy="107674"/>
              </a:xfrm>
            </p:grpSpPr>
            <p:sp>
              <p:nvSpPr>
                <p:cNvPr id="166" name="TextBox 165"/>
                <p:cNvSpPr txBox="1"/>
                <p:nvPr/>
              </p:nvSpPr>
              <p:spPr>
                <a:xfrm>
                  <a:off x="8043957" y="1414457"/>
                  <a:ext cx="1126214" cy="107674"/>
                </a:xfrm>
                <a:prstGeom prst="rect">
                  <a:avLst/>
                </a:prstGeom>
                <a:noFill/>
              </p:spPr>
              <p:txBody>
                <a:bodyPr wrap="square" lIns="0" tIns="0" rIns="0" bIns="0" rtlCol="0">
                  <a:spAutoFit/>
                </a:bodyPr>
                <a:lstStyle/>
                <a:p>
                  <a:pPr algn="ctr"/>
                  <a:r>
                    <a:rPr lang="en-CA" sz="933" dirty="0"/>
                    <a:t>Placebo + </a:t>
                  </a:r>
                  <a:r>
                    <a:rPr lang="en-CA" sz="933" dirty="0" err="1"/>
                    <a:t>tras</a:t>
                  </a:r>
                  <a:r>
                    <a:rPr lang="en-CA" sz="933" dirty="0"/>
                    <a:t> + cape </a:t>
                  </a:r>
                </a:p>
              </p:txBody>
            </p:sp>
            <p:sp>
              <p:nvSpPr>
                <p:cNvPr id="167" name="Freeform 166"/>
                <p:cNvSpPr/>
                <p:nvPr/>
              </p:nvSpPr>
              <p:spPr>
                <a:xfrm>
                  <a:off x="8038106" y="1468048"/>
                  <a:ext cx="108374" cy="0"/>
                </a:xfrm>
                <a:custGeom>
                  <a:avLst/>
                  <a:gdLst>
                    <a:gd name="connsiteX0" fmla="*/ 0 w 108374"/>
                    <a:gd name="connsiteY0" fmla="*/ 0 h 0"/>
                    <a:gd name="connsiteX1" fmla="*/ 108374 w 108374"/>
                    <a:gd name="connsiteY1" fmla="*/ 0 h 0"/>
                  </a:gdLst>
                  <a:ahLst/>
                  <a:cxnLst>
                    <a:cxn ang="0">
                      <a:pos x="connsiteX0" y="connsiteY0"/>
                    </a:cxn>
                    <a:cxn ang="0">
                      <a:pos x="connsiteX1" y="connsiteY1"/>
                    </a:cxn>
                  </a:cxnLst>
                  <a:rect l="l" t="t" r="r" b="b"/>
                  <a:pathLst>
                    <a:path w="108374">
                      <a:moveTo>
                        <a:pt x="0" y="0"/>
                      </a:moveTo>
                      <a:lnTo>
                        <a:pt x="108374" y="0"/>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2050"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77127" y="4534174"/>
              <a:ext cx="87313" cy="74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20359" y="2402268"/>
              <a:ext cx="115887" cy="12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6" name="Rectangle 5">
            <a:extLst>
              <a:ext uri="{FF2B5EF4-FFF2-40B4-BE49-F238E27FC236}">
                <a16:creationId xmlns:a16="http://schemas.microsoft.com/office/drawing/2014/main" id="{AB66E9E5-0CDF-4146-86E0-4E7F76915F96}"/>
              </a:ext>
            </a:extLst>
          </p:cNvPr>
          <p:cNvSpPr/>
          <p:nvPr/>
        </p:nvSpPr>
        <p:spPr>
          <a:xfrm>
            <a:off x="1" y="562045"/>
            <a:ext cx="12189883" cy="372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8" name="CasellaDiTesto 3">
            <a:extLst>
              <a:ext uri="{FF2B5EF4-FFF2-40B4-BE49-F238E27FC236}">
                <a16:creationId xmlns:a16="http://schemas.microsoft.com/office/drawing/2014/main" id="{3643015B-35B7-8A49-AA13-3D7EBCC04A4E}"/>
              </a:ext>
            </a:extLst>
          </p:cNvPr>
          <p:cNvSpPr txBox="1"/>
          <p:nvPr/>
        </p:nvSpPr>
        <p:spPr>
          <a:xfrm>
            <a:off x="700761" y="94222"/>
            <a:ext cx="10562599" cy="646331"/>
          </a:xfrm>
          <a:prstGeom prst="rect">
            <a:avLst/>
          </a:prstGeom>
          <a:noFill/>
        </p:spPr>
        <p:txBody>
          <a:bodyPr wrap="square">
            <a:spAutoFit/>
          </a:bodyPr>
          <a:lstStyle/>
          <a:p>
            <a:pPr algn="ctr"/>
            <a:r>
              <a:rPr lang="it-IT" sz="3600" b="1" dirty="0">
                <a:solidFill>
                  <a:srgbClr val="002557"/>
                </a:solidFill>
                <a:latin typeface="+mj-lt"/>
              </a:rPr>
              <a:t>HER2CLIMB trial: </a:t>
            </a:r>
            <a:r>
              <a:rPr lang="it-IT" sz="3600" b="1" dirty="0" err="1">
                <a:solidFill>
                  <a:srgbClr val="002557"/>
                </a:solidFill>
                <a:latin typeface="+mj-lt"/>
              </a:rPr>
              <a:t>relevant</a:t>
            </a:r>
            <a:r>
              <a:rPr lang="it-IT" sz="3600" b="1" dirty="0">
                <a:solidFill>
                  <a:srgbClr val="002557"/>
                </a:solidFill>
                <a:latin typeface="+mj-lt"/>
              </a:rPr>
              <a:t> </a:t>
            </a:r>
            <a:r>
              <a:rPr lang="it-IT" sz="3600" b="1" dirty="0" err="1">
                <a:solidFill>
                  <a:srgbClr val="002557"/>
                </a:solidFill>
                <a:latin typeface="+mj-lt"/>
              </a:rPr>
              <a:t>intracranial</a:t>
            </a:r>
            <a:r>
              <a:rPr lang="it-IT" sz="3600" b="1" dirty="0">
                <a:solidFill>
                  <a:srgbClr val="002557"/>
                </a:solidFill>
                <a:latin typeface="+mj-lt"/>
              </a:rPr>
              <a:t> </a:t>
            </a:r>
            <a:r>
              <a:rPr lang="it-IT" sz="3600" b="1" dirty="0" err="1">
                <a:solidFill>
                  <a:srgbClr val="002557"/>
                </a:solidFill>
                <a:latin typeface="+mj-lt"/>
              </a:rPr>
              <a:t>activity</a:t>
            </a:r>
            <a:endParaRPr lang="it-IT" sz="3600" b="1" dirty="0">
              <a:solidFill>
                <a:srgbClr val="002557"/>
              </a:solidFill>
              <a:latin typeface="+mj-lt"/>
            </a:endParaRPr>
          </a:p>
        </p:txBody>
      </p:sp>
      <p:sp>
        <p:nvSpPr>
          <p:cNvPr id="289" name="Text Placeholder 4">
            <a:extLst>
              <a:ext uri="{FF2B5EF4-FFF2-40B4-BE49-F238E27FC236}">
                <a16:creationId xmlns:a16="http://schemas.microsoft.com/office/drawing/2014/main" id="{1A75432F-4193-4BAF-A08A-964E7241D7C8}"/>
              </a:ext>
            </a:extLst>
          </p:cNvPr>
          <p:cNvSpPr txBox="1">
            <a:spLocks/>
          </p:cNvSpPr>
          <p:nvPr/>
        </p:nvSpPr>
        <p:spPr>
          <a:xfrm>
            <a:off x="86880" y="6527258"/>
            <a:ext cx="4058675" cy="330743"/>
          </a:xfrm>
          <a:prstGeom prst="rect">
            <a:avLst/>
          </a:prstGeom>
        </p:spPr>
        <p:txBody>
          <a:bodyPr/>
          <a:lstStyle>
            <a:lvl1pPr marL="342900" indent="-342900" algn="l" defTabSz="914400" rtl="0" eaLnBrk="1" latinLnBrk="0" hangingPunct="1">
              <a:lnSpc>
                <a:spcPct val="100000"/>
              </a:lnSpc>
              <a:spcBef>
                <a:spcPts val="1000"/>
              </a:spcBef>
              <a:buClr>
                <a:srgbClr val="0076A9"/>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76A9"/>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76A9"/>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76A9"/>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76A9"/>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sz="1000" dirty="0"/>
              <a:t>Giuseppe Curigliano, MD PhD</a:t>
            </a:r>
          </a:p>
        </p:txBody>
      </p:sp>
    </p:spTree>
    <p:extLst>
      <p:ext uri="{BB962C8B-B14F-4D97-AF65-F5344CB8AC3E}">
        <p14:creationId xmlns:p14="http://schemas.microsoft.com/office/powerpoint/2010/main" val="9798608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ubtitle 4">
            <a:extLst>
              <a:ext uri="{FF2B5EF4-FFF2-40B4-BE49-F238E27FC236}">
                <a16:creationId xmlns:a16="http://schemas.microsoft.com/office/drawing/2014/main" id="{41E6F49F-D89D-8F7C-8F2D-2F4547376753}"/>
              </a:ext>
            </a:extLst>
          </p:cNvPr>
          <p:cNvSpPr>
            <a:spLocks noGrp="1"/>
          </p:cNvSpPr>
          <p:nvPr>
            <p:ph type="subTitle" idx="12"/>
          </p:nvPr>
        </p:nvSpPr>
        <p:spPr bwMode="auto">
          <a:xfrm>
            <a:off x="1912940" y="114301"/>
            <a:ext cx="8524875" cy="2841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rtlCol="0" anchor="ctr" anchorCtr="0" compatLnSpc="1">
            <a:prstTxWarp prst="textNoShape">
              <a:avLst/>
            </a:prstTxWarp>
            <a:normAutofit fontScale="85000" lnSpcReduction="20000"/>
          </a:bodyPr>
          <a:lstStyle/>
          <a:p>
            <a:pPr algn="ctr" eaLnBrk="1" hangingPunct="1">
              <a:spcBef>
                <a:spcPct val="0"/>
              </a:spcBef>
            </a:pPr>
            <a:r>
              <a:rPr lang="en-US" altLang="en-US"/>
              <a:t>DESTINY-Breast01: CNS Subgroup</a:t>
            </a:r>
          </a:p>
        </p:txBody>
      </p:sp>
      <p:sp>
        <p:nvSpPr>
          <p:cNvPr id="135218" name="TextBox 8">
            <a:extLst>
              <a:ext uri="{FF2B5EF4-FFF2-40B4-BE49-F238E27FC236}">
                <a16:creationId xmlns:a16="http://schemas.microsoft.com/office/drawing/2014/main" id="{4EB83D82-D2AF-1258-9B44-9196E0A53C5B}"/>
              </a:ext>
            </a:extLst>
          </p:cNvPr>
          <p:cNvSpPr txBox="1">
            <a:spLocks noChangeArrowheads="1"/>
          </p:cNvSpPr>
          <p:nvPr/>
        </p:nvSpPr>
        <p:spPr bwMode="auto">
          <a:xfrm>
            <a:off x="4521203" y="6605594"/>
            <a:ext cx="7521575" cy="246221"/>
          </a:xfrm>
          <a:prstGeom prst="rect">
            <a:avLst/>
          </a:prstGeom>
          <a:noFill/>
          <a:ln>
            <a:noFill/>
          </a:ln>
        </p:spPr>
        <p:txBody>
          <a:bodyPr>
            <a:spAutoFit/>
          </a:bodyPr>
          <a:lstStyle>
            <a:lvl1pPr defTabSz="455613">
              <a:defRPr>
                <a:solidFill>
                  <a:schemeClr val="tx1"/>
                </a:solidFill>
                <a:latin typeface="Arial" panose="020B0604020202020204" pitchFamily="34" charset="0"/>
              </a:defRPr>
            </a:lvl1pPr>
            <a:lvl2pPr marL="742950" indent="-285750" defTabSz="455613">
              <a:defRPr>
                <a:solidFill>
                  <a:schemeClr val="tx1"/>
                </a:solidFill>
                <a:latin typeface="Arial" panose="020B0604020202020204" pitchFamily="34" charset="0"/>
              </a:defRPr>
            </a:lvl2pPr>
            <a:lvl3pPr marL="1143000" indent="-228600" defTabSz="455613">
              <a:defRPr>
                <a:solidFill>
                  <a:schemeClr val="tx1"/>
                </a:solidFill>
                <a:latin typeface="Arial" panose="020B0604020202020204" pitchFamily="34" charset="0"/>
              </a:defRPr>
            </a:lvl3pPr>
            <a:lvl4pPr marL="1600200" indent="-228600" defTabSz="455613">
              <a:defRPr>
                <a:solidFill>
                  <a:schemeClr val="tx1"/>
                </a:solidFill>
                <a:latin typeface="Arial" panose="020B0604020202020204" pitchFamily="34" charset="0"/>
              </a:defRPr>
            </a:lvl4pPr>
            <a:lvl5pPr marL="2057400" indent="-228600" defTabSz="455613">
              <a:defRPr>
                <a:solidFill>
                  <a:schemeClr val="tx1"/>
                </a:solidFill>
                <a:latin typeface="Arial" panose="020B0604020202020204" pitchFamily="34" charset="0"/>
              </a:defRPr>
            </a:lvl5pPr>
            <a:lvl6pPr marL="2514600" indent="-228600" defTabSz="455613" eaLnBrk="0" fontAlgn="base" hangingPunct="0">
              <a:spcBef>
                <a:spcPct val="0"/>
              </a:spcBef>
              <a:spcAft>
                <a:spcPct val="0"/>
              </a:spcAft>
              <a:defRPr>
                <a:solidFill>
                  <a:schemeClr val="tx1"/>
                </a:solidFill>
                <a:latin typeface="Arial" panose="020B0604020202020204" pitchFamily="34" charset="0"/>
              </a:defRPr>
            </a:lvl6pPr>
            <a:lvl7pPr marL="2971800" indent="-228600" defTabSz="455613" eaLnBrk="0" fontAlgn="base" hangingPunct="0">
              <a:spcBef>
                <a:spcPct val="0"/>
              </a:spcBef>
              <a:spcAft>
                <a:spcPct val="0"/>
              </a:spcAft>
              <a:defRPr>
                <a:solidFill>
                  <a:schemeClr val="tx1"/>
                </a:solidFill>
                <a:latin typeface="Arial" panose="020B0604020202020204" pitchFamily="34" charset="0"/>
              </a:defRPr>
            </a:lvl7pPr>
            <a:lvl8pPr marL="3429000" indent="-228600" defTabSz="455613" eaLnBrk="0" fontAlgn="base" hangingPunct="0">
              <a:spcBef>
                <a:spcPct val="0"/>
              </a:spcBef>
              <a:spcAft>
                <a:spcPct val="0"/>
              </a:spcAft>
              <a:defRPr>
                <a:solidFill>
                  <a:schemeClr val="tx1"/>
                </a:solidFill>
                <a:latin typeface="Arial" panose="020B0604020202020204" pitchFamily="34" charset="0"/>
              </a:defRPr>
            </a:lvl8pPr>
            <a:lvl9pPr marL="3886200" indent="-228600" defTabSz="455613" eaLnBrk="0" fontAlgn="base" hangingPunct="0">
              <a:spcBef>
                <a:spcPct val="0"/>
              </a:spcBef>
              <a:spcAft>
                <a:spcPct val="0"/>
              </a:spcAft>
              <a:defRPr>
                <a:solidFill>
                  <a:schemeClr val="tx1"/>
                </a:solidFill>
                <a:latin typeface="Arial" panose="020B0604020202020204" pitchFamily="34" charset="0"/>
              </a:defRPr>
            </a:lvl9pPr>
          </a:lstStyle>
          <a:p>
            <a:pPr algn="r" defTabSz="455591">
              <a:defRPr/>
            </a:pPr>
            <a:r>
              <a:rPr lang="en-US" altLang="en-US" sz="1000" dirty="0">
                <a:solidFill>
                  <a:srgbClr val="000000"/>
                </a:solidFill>
              </a:rPr>
              <a:t>Jerusalem G, et al. ESMO Breast Cancer 2020.</a:t>
            </a:r>
            <a:endParaRPr lang="en-US" altLang="en-US" sz="1051" dirty="0">
              <a:solidFill>
                <a:srgbClr val="000000"/>
              </a:solidFill>
            </a:endParaRPr>
          </a:p>
        </p:txBody>
      </p:sp>
      <p:pic>
        <p:nvPicPr>
          <p:cNvPr id="207876" name="Imagen 3">
            <a:extLst>
              <a:ext uri="{FF2B5EF4-FFF2-40B4-BE49-F238E27FC236}">
                <a16:creationId xmlns:a16="http://schemas.microsoft.com/office/drawing/2014/main" id="{C8E92E88-9427-FB8A-F546-238359BF3C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713" y="1277941"/>
            <a:ext cx="11074400" cy="468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7" name="Title 1">
            <a:extLst>
              <a:ext uri="{FF2B5EF4-FFF2-40B4-BE49-F238E27FC236}">
                <a16:creationId xmlns:a16="http://schemas.microsoft.com/office/drawing/2014/main" id="{BE24549B-4A58-B9E0-883A-F2CE82C01E45}"/>
              </a:ext>
            </a:extLst>
          </p:cNvPr>
          <p:cNvSpPr txBox="1">
            <a:spLocks noChangeArrowheads="1"/>
          </p:cNvSpPr>
          <p:nvPr/>
        </p:nvSpPr>
        <p:spPr bwMode="auto">
          <a:xfrm>
            <a:off x="363540" y="415927"/>
            <a:ext cx="11464925"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lstStyle>
            <a:lvl1pPr defTabSz="455613">
              <a:defRPr>
                <a:solidFill>
                  <a:schemeClr val="tx1"/>
                </a:solidFill>
                <a:latin typeface="Arial" panose="020B0604020202020204" pitchFamily="34" charset="0"/>
              </a:defRPr>
            </a:lvl1pPr>
            <a:lvl2pPr marL="742950" indent="-285750" defTabSz="455613">
              <a:defRPr>
                <a:solidFill>
                  <a:schemeClr val="tx1"/>
                </a:solidFill>
                <a:latin typeface="Arial" panose="020B0604020202020204" pitchFamily="34" charset="0"/>
              </a:defRPr>
            </a:lvl2pPr>
            <a:lvl3pPr marL="1143000" indent="-228600" defTabSz="455613">
              <a:defRPr>
                <a:solidFill>
                  <a:schemeClr val="tx1"/>
                </a:solidFill>
                <a:latin typeface="Arial" panose="020B0604020202020204" pitchFamily="34" charset="0"/>
              </a:defRPr>
            </a:lvl3pPr>
            <a:lvl4pPr marL="1600200" indent="-228600" defTabSz="455613">
              <a:defRPr>
                <a:solidFill>
                  <a:schemeClr val="tx1"/>
                </a:solidFill>
                <a:latin typeface="Arial" panose="020B0604020202020204" pitchFamily="34" charset="0"/>
              </a:defRPr>
            </a:lvl4pPr>
            <a:lvl5pPr marL="2057400" indent="-228600" defTabSz="455613">
              <a:defRPr>
                <a:solidFill>
                  <a:schemeClr val="tx1"/>
                </a:solidFill>
                <a:latin typeface="Arial" panose="020B0604020202020204" pitchFamily="34" charset="0"/>
              </a:defRPr>
            </a:lvl5pPr>
            <a:lvl6pPr marL="2514600" indent="-228600" defTabSz="455613" eaLnBrk="0" fontAlgn="base" hangingPunct="0">
              <a:spcBef>
                <a:spcPct val="0"/>
              </a:spcBef>
              <a:spcAft>
                <a:spcPct val="0"/>
              </a:spcAft>
              <a:defRPr>
                <a:solidFill>
                  <a:schemeClr val="tx1"/>
                </a:solidFill>
                <a:latin typeface="Arial" panose="020B0604020202020204" pitchFamily="34" charset="0"/>
              </a:defRPr>
            </a:lvl6pPr>
            <a:lvl7pPr marL="2971800" indent="-228600" defTabSz="455613" eaLnBrk="0" fontAlgn="base" hangingPunct="0">
              <a:spcBef>
                <a:spcPct val="0"/>
              </a:spcBef>
              <a:spcAft>
                <a:spcPct val="0"/>
              </a:spcAft>
              <a:defRPr>
                <a:solidFill>
                  <a:schemeClr val="tx1"/>
                </a:solidFill>
                <a:latin typeface="Arial" panose="020B0604020202020204" pitchFamily="34" charset="0"/>
              </a:defRPr>
            </a:lvl7pPr>
            <a:lvl8pPr marL="3429000" indent="-228600" defTabSz="455613" eaLnBrk="0" fontAlgn="base" hangingPunct="0">
              <a:spcBef>
                <a:spcPct val="0"/>
              </a:spcBef>
              <a:spcAft>
                <a:spcPct val="0"/>
              </a:spcAft>
              <a:defRPr>
                <a:solidFill>
                  <a:schemeClr val="tx1"/>
                </a:solidFill>
                <a:latin typeface="Arial" panose="020B0604020202020204" pitchFamily="34" charset="0"/>
              </a:defRPr>
            </a:lvl8pPr>
            <a:lvl9pPr marL="3886200" indent="-228600" defTabSz="455613" eaLnBrk="0" fontAlgn="base" hangingPunct="0">
              <a:spcBef>
                <a:spcPct val="0"/>
              </a:spcBef>
              <a:spcAft>
                <a:spcPct val="0"/>
              </a:spcAft>
              <a:defRPr>
                <a:solidFill>
                  <a:schemeClr val="tx1"/>
                </a:solidFill>
                <a:latin typeface="Arial" panose="020B0604020202020204" pitchFamily="34" charset="0"/>
              </a:defRPr>
            </a:lvl9pPr>
          </a:lstStyle>
          <a:p>
            <a:pPr algn="ctr" defTabSz="455591">
              <a:defRPr/>
            </a:pPr>
            <a:r>
              <a:rPr kumimoji="1" lang="en-US" altLang="es-ES" b="1" dirty="0">
                <a:solidFill>
                  <a:srgbClr val="000000"/>
                </a:solidFill>
                <a:cs typeface="Arial" panose="020B0604020202020204" pitchFamily="34" charset="0"/>
              </a:rPr>
              <a:t>DB01 Phase II study: ORR</a:t>
            </a:r>
            <a:br>
              <a:rPr kumimoji="1" lang="en-GB" altLang="en-US" b="1" dirty="0">
                <a:solidFill>
                  <a:srgbClr val="6E1E50"/>
                </a:solidFill>
                <a:cs typeface="Arial" panose="020B0604020202020204" pitchFamily="34" charset="0"/>
              </a:rPr>
            </a:br>
            <a:endParaRPr kumimoji="1" lang="en-GB" altLang="en-US" b="1" i="1" dirty="0">
              <a:solidFill>
                <a:srgbClr val="6E1E50"/>
              </a:solidFill>
              <a:cs typeface="Arial" panose="020B0604020202020204" pitchFamily="34" charset="0"/>
            </a:endParaRPr>
          </a:p>
        </p:txBody>
      </p:sp>
      <p:sp>
        <p:nvSpPr>
          <p:cNvPr id="2" name="TextBox 1">
            <a:extLst>
              <a:ext uri="{FF2B5EF4-FFF2-40B4-BE49-F238E27FC236}">
                <a16:creationId xmlns:a16="http://schemas.microsoft.com/office/drawing/2014/main" id="{249770B0-B60F-1222-D5DD-C1F7277DCA07}"/>
              </a:ext>
            </a:extLst>
          </p:cNvPr>
          <p:cNvSpPr txBox="1"/>
          <p:nvPr/>
        </p:nvSpPr>
        <p:spPr>
          <a:xfrm>
            <a:off x="150829" y="6221691"/>
            <a:ext cx="3205113" cy="490194"/>
          </a:xfrm>
          <a:prstGeom prst="rect">
            <a:avLst/>
          </a:prstGeom>
          <a:solidFill>
            <a:schemeClr val="bg1"/>
          </a:solidFill>
        </p:spPr>
        <p:txBody>
          <a:bodyPr wrap="square" rtlCol="0">
            <a:spAutoFit/>
          </a:bodyPr>
          <a:lstStyle/>
          <a:p>
            <a:pPr marL="0" marR="0" indent="0" algn="l" defTabSz="457200" rtl="0" eaLnBrk="1" fontAlgn="auto" latinLnBrk="0" hangingPunct="1">
              <a:lnSpc>
                <a:spcPct val="100000"/>
              </a:lnSpc>
              <a:spcBef>
                <a:spcPts val="0"/>
              </a:spcBef>
              <a:spcAft>
                <a:spcPts val="0"/>
              </a:spcAft>
              <a:buClrTx/>
              <a:buSzTx/>
              <a:buFontTx/>
              <a:buNone/>
              <a:tabLst/>
            </a:pPr>
            <a:endParaRPr lang="en-US" i="0" u="none" strike="noStrike" kern="1200" baseline="0" dirty="0">
              <a:latin typeface="Arial Narrow"/>
              <a:ea typeface="+mn-ea"/>
              <a:cs typeface="Arial Narrow"/>
            </a:endParaRPr>
          </a:p>
        </p:txBody>
      </p:sp>
      <p:sp>
        <p:nvSpPr>
          <p:cNvPr id="3" name="TextBox 2">
            <a:extLst>
              <a:ext uri="{FF2B5EF4-FFF2-40B4-BE49-F238E27FC236}">
                <a16:creationId xmlns:a16="http://schemas.microsoft.com/office/drawing/2014/main" id="{86D89B04-F245-E0DE-B8D8-36DA43FB5310}"/>
              </a:ext>
            </a:extLst>
          </p:cNvPr>
          <p:cNvSpPr txBox="1"/>
          <p:nvPr/>
        </p:nvSpPr>
        <p:spPr>
          <a:xfrm>
            <a:off x="9048585" y="6558856"/>
            <a:ext cx="2433099" cy="93476"/>
          </a:xfrm>
          <a:prstGeom prst="rect">
            <a:avLst/>
          </a:prstGeom>
          <a:solidFill>
            <a:schemeClr val="bg1"/>
          </a:solidFill>
        </p:spPr>
        <p:txBody>
          <a:bodyPr wrap="square" rtlCol="0">
            <a:spAutoFit/>
          </a:bodyPr>
          <a:lstStyle/>
          <a:p>
            <a:pPr marL="0" marR="0" indent="0" algn="l" defTabSz="457200" rtl="0" eaLnBrk="1" fontAlgn="auto" latinLnBrk="0" hangingPunct="1">
              <a:lnSpc>
                <a:spcPct val="100000"/>
              </a:lnSpc>
              <a:spcBef>
                <a:spcPts val="0"/>
              </a:spcBef>
              <a:spcAft>
                <a:spcPts val="0"/>
              </a:spcAft>
              <a:buClrTx/>
              <a:buSzTx/>
              <a:buFontTx/>
              <a:buNone/>
              <a:tabLst/>
            </a:pPr>
            <a:endParaRPr lang="en-US" i="0" u="none" strike="noStrike" kern="1200" baseline="0" dirty="0">
              <a:latin typeface="Arial Narrow"/>
              <a:ea typeface="+mn-ea"/>
              <a:cs typeface="Arial Narrow"/>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8">
            <a:extLst>
              <a:ext uri="{FF2B5EF4-FFF2-40B4-BE49-F238E27FC236}">
                <a16:creationId xmlns:a16="http://schemas.microsoft.com/office/drawing/2014/main" id="{71C1D5FB-9493-8D00-3D7D-C0E629BCDA95}"/>
              </a:ext>
            </a:extLst>
          </p:cNvPr>
          <p:cNvSpPr txBox="1">
            <a:spLocks noChangeArrowheads="1"/>
          </p:cNvSpPr>
          <p:nvPr/>
        </p:nvSpPr>
        <p:spPr bwMode="auto">
          <a:xfrm>
            <a:off x="4521203" y="6591583"/>
            <a:ext cx="7521575" cy="256545"/>
          </a:xfrm>
          <a:prstGeom prst="rect">
            <a:avLst/>
          </a:prstGeom>
          <a:noFill/>
          <a:ln>
            <a:noFill/>
          </a:ln>
        </p:spPr>
        <p:txBody>
          <a:bodyPr>
            <a:spAutoFit/>
          </a:bodyPr>
          <a:lstStyle>
            <a:lvl1pPr defTabSz="455613">
              <a:defRPr>
                <a:solidFill>
                  <a:schemeClr val="tx1"/>
                </a:solidFill>
                <a:latin typeface="Arial" panose="020B0604020202020204" pitchFamily="34" charset="0"/>
              </a:defRPr>
            </a:lvl1pPr>
            <a:lvl2pPr marL="742950" indent="-285750" defTabSz="455613">
              <a:defRPr>
                <a:solidFill>
                  <a:schemeClr val="tx1"/>
                </a:solidFill>
                <a:latin typeface="Arial" panose="020B0604020202020204" pitchFamily="34" charset="0"/>
              </a:defRPr>
            </a:lvl2pPr>
            <a:lvl3pPr marL="1143000" indent="-228600" defTabSz="455613">
              <a:defRPr>
                <a:solidFill>
                  <a:schemeClr val="tx1"/>
                </a:solidFill>
                <a:latin typeface="Arial" panose="020B0604020202020204" pitchFamily="34" charset="0"/>
              </a:defRPr>
            </a:lvl3pPr>
            <a:lvl4pPr marL="1600200" indent="-228600" defTabSz="455613">
              <a:defRPr>
                <a:solidFill>
                  <a:schemeClr val="tx1"/>
                </a:solidFill>
                <a:latin typeface="Arial" panose="020B0604020202020204" pitchFamily="34" charset="0"/>
              </a:defRPr>
            </a:lvl4pPr>
            <a:lvl5pPr marL="2057400" indent="-228600" defTabSz="455613">
              <a:defRPr>
                <a:solidFill>
                  <a:schemeClr val="tx1"/>
                </a:solidFill>
                <a:latin typeface="Arial" panose="020B0604020202020204" pitchFamily="34" charset="0"/>
              </a:defRPr>
            </a:lvl5pPr>
            <a:lvl6pPr marL="2514600" indent="-228600" defTabSz="455613" eaLnBrk="0" fontAlgn="base" hangingPunct="0">
              <a:spcBef>
                <a:spcPct val="0"/>
              </a:spcBef>
              <a:spcAft>
                <a:spcPct val="0"/>
              </a:spcAft>
              <a:defRPr>
                <a:solidFill>
                  <a:schemeClr val="tx1"/>
                </a:solidFill>
                <a:latin typeface="Arial" panose="020B0604020202020204" pitchFamily="34" charset="0"/>
              </a:defRPr>
            </a:lvl6pPr>
            <a:lvl7pPr marL="2971800" indent="-228600" defTabSz="455613" eaLnBrk="0" fontAlgn="base" hangingPunct="0">
              <a:spcBef>
                <a:spcPct val="0"/>
              </a:spcBef>
              <a:spcAft>
                <a:spcPct val="0"/>
              </a:spcAft>
              <a:defRPr>
                <a:solidFill>
                  <a:schemeClr val="tx1"/>
                </a:solidFill>
                <a:latin typeface="Arial" panose="020B0604020202020204" pitchFamily="34" charset="0"/>
              </a:defRPr>
            </a:lvl7pPr>
            <a:lvl8pPr marL="3429000" indent="-228600" defTabSz="455613" eaLnBrk="0" fontAlgn="base" hangingPunct="0">
              <a:spcBef>
                <a:spcPct val="0"/>
              </a:spcBef>
              <a:spcAft>
                <a:spcPct val="0"/>
              </a:spcAft>
              <a:defRPr>
                <a:solidFill>
                  <a:schemeClr val="tx1"/>
                </a:solidFill>
                <a:latin typeface="Arial" panose="020B0604020202020204" pitchFamily="34" charset="0"/>
              </a:defRPr>
            </a:lvl8pPr>
            <a:lvl9pPr marL="3886200" indent="-228600" defTabSz="455613" eaLnBrk="0" fontAlgn="base" hangingPunct="0">
              <a:spcBef>
                <a:spcPct val="0"/>
              </a:spcBef>
              <a:spcAft>
                <a:spcPct val="0"/>
              </a:spcAft>
              <a:defRPr>
                <a:solidFill>
                  <a:schemeClr val="tx1"/>
                </a:solidFill>
                <a:latin typeface="Arial" panose="020B0604020202020204" pitchFamily="34" charset="0"/>
              </a:defRPr>
            </a:lvl9pPr>
          </a:lstStyle>
          <a:p>
            <a:pPr algn="r" defTabSz="455591">
              <a:defRPr/>
            </a:pPr>
            <a:r>
              <a:rPr lang="en-US" altLang="en-US" sz="1067" dirty="0">
                <a:solidFill>
                  <a:srgbClr val="000000"/>
                </a:solidFill>
                <a:latin typeface="Calibri" panose="020F0502020204030204" pitchFamily="34" charset="0"/>
                <a:cs typeface="Calibri" panose="020F0502020204030204" pitchFamily="34" charset="0"/>
              </a:rPr>
              <a:t>Jerusalem G, et al. ESMO Breast Cancer 2020.</a:t>
            </a:r>
          </a:p>
        </p:txBody>
      </p:sp>
      <p:sp>
        <p:nvSpPr>
          <p:cNvPr id="209923" name="Subtitle 4">
            <a:extLst>
              <a:ext uri="{FF2B5EF4-FFF2-40B4-BE49-F238E27FC236}">
                <a16:creationId xmlns:a16="http://schemas.microsoft.com/office/drawing/2014/main" id="{B6C4C80D-1E03-9B8D-455C-9AE91E5C66C8}"/>
              </a:ext>
            </a:extLst>
          </p:cNvPr>
          <p:cNvSpPr txBox="1">
            <a:spLocks/>
          </p:cNvSpPr>
          <p:nvPr/>
        </p:nvSpPr>
        <p:spPr bwMode="auto">
          <a:xfrm>
            <a:off x="1912940" y="114301"/>
            <a:ext cx="8524875"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nchor="ctr"/>
          <a:lstStyle>
            <a:lvl1pPr defTabSz="455613">
              <a:defRPr>
                <a:solidFill>
                  <a:schemeClr val="tx1"/>
                </a:solidFill>
                <a:latin typeface="Arial" panose="020B0604020202020204" pitchFamily="34" charset="0"/>
              </a:defRPr>
            </a:lvl1pPr>
            <a:lvl2pPr marL="742950" indent="-285750" defTabSz="455613">
              <a:defRPr>
                <a:solidFill>
                  <a:schemeClr val="tx1"/>
                </a:solidFill>
                <a:latin typeface="Arial" panose="020B0604020202020204" pitchFamily="34" charset="0"/>
              </a:defRPr>
            </a:lvl2pPr>
            <a:lvl3pPr marL="1143000" indent="-228600" defTabSz="455613">
              <a:defRPr>
                <a:solidFill>
                  <a:schemeClr val="tx1"/>
                </a:solidFill>
                <a:latin typeface="Arial" panose="020B0604020202020204" pitchFamily="34" charset="0"/>
              </a:defRPr>
            </a:lvl3pPr>
            <a:lvl4pPr marL="1600200" indent="-228600" defTabSz="455613">
              <a:defRPr>
                <a:solidFill>
                  <a:schemeClr val="tx1"/>
                </a:solidFill>
                <a:latin typeface="Arial" panose="020B0604020202020204" pitchFamily="34" charset="0"/>
              </a:defRPr>
            </a:lvl4pPr>
            <a:lvl5pPr marL="2057400" indent="-228600" defTabSz="455613">
              <a:defRPr>
                <a:solidFill>
                  <a:schemeClr val="tx1"/>
                </a:solidFill>
                <a:latin typeface="Arial" panose="020B0604020202020204" pitchFamily="34" charset="0"/>
              </a:defRPr>
            </a:lvl5pPr>
            <a:lvl6pPr marL="2514600" indent="-228600" defTabSz="455613" eaLnBrk="0" fontAlgn="base" hangingPunct="0">
              <a:spcBef>
                <a:spcPct val="0"/>
              </a:spcBef>
              <a:spcAft>
                <a:spcPct val="0"/>
              </a:spcAft>
              <a:defRPr>
                <a:solidFill>
                  <a:schemeClr val="tx1"/>
                </a:solidFill>
                <a:latin typeface="Arial" panose="020B0604020202020204" pitchFamily="34" charset="0"/>
              </a:defRPr>
            </a:lvl6pPr>
            <a:lvl7pPr marL="2971800" indent="-228600" defTabSz="455613" eaLnBrk="0" fontAlgn="base" hangingPunct="0">
              <a:spcBef>
                <a:spcPct val="0"/>
              </a:spcBef>
              <a:spcAft>
                <a:spcPct val="0"/>
              </a:spcAft>
              <a:defRPr>
                <a:solidFill>
                  <a:schemeClr val="tx1"/>
                </a:solidFill>
                <a:latin typeface="Arial" panose="020B0604020202020204" pitchFamily="34" charset="0"/>
              </a:defRPr>
            </a:lvl7pPr>
            <a:lvl8pPr marL="3429000" indent="-228600" defTabSz="455613" eaLnBrk="0" fontAlgn="base" hangingPunct="0">
              <a:spcBef>
                <a:spcPct val="0"/>
              </a:spcBef>
              <a:spcAft>
                <a:spcPct val="0"/>
              </a:spcAft>
              <a:defRPr>
                <a:solidFill>
                  <a:schemeClr val="tx1"/>
                </a:solidFill>
                <a:latin typeface="Arial" panose="020B0604020202020204" pitchFamily="34" charset="0"/>
              </a:defRPr>
            </a:lvl8pPr>
            <a:lvl9pPr marL="3886200" indent="-228600" defTabSz="455613" eaLnBrk="0" fontAlgn="base" hangingPunct="0">
              <a:spcBef>
                <a:spcPct val="0"/>
              </a:spcBef>
              <a:spcAft>
                <a:spcPct val="0"/>
              </a:spcAft>
              <a:defRPr>
                <a:solidFill>
                  <a:schemeClr val="tx1"/>
                </a:solidFill>
                <a:latin typeface="Arial" panose="020B0604020202020204" pitchFamily="34" charset="0"/>
              </a:defRPr>
            </a:lvl9pPr>
          </a:lstStyle>
          <a:p>
            <a:pPr algn="ctr" defTabSz="455591">
              <a:defRPr/>
            </a:pPr>
            <a:r>
              <a:rPr kumimoji="1" lang="en-US" altLang="en-US" i="1">
                <a:solidFill>
                  <a:srgbClr val="6E1E50"/>
                </a:solidFill>
                <a:ea typeface="MS PGothic" panose="020B0600070205080204" pitchFamily="34" charset="-128"/>
                <a:cs typeface="Arial" panose="020B0604020202020204" pitchFamily="34" charset="0"/>
              </a:rPr>
              <a:t>DESTINY-Breast01: CNS Subgroup</a:t>
            </a:r>
          </a:p>
        </p:txBody>
      </p:sp>
      <p:sp>
        <p:nvSpPr>
          <p:cNvPr id="209924" name="Title 1">
            <a:extLst>
              <a:ext uri="{FF2B5EF4-FFF2-40B4-BE49-F238E27FC236}">
                <a16:creationId xmlns:a16="http://schemas.microsoft.com/office/drawing/2014/main" id="{9298F993-3B01-3555-47CA-AC61F5E6B551}"/>
              </a:ext>
            </a:extLst>
          </p:cNvPr>
          <p:cNvSpPr txBox="1">
            <a:spLocks noChangeArrowheads="1"/>
          </p:cNvSpPr>
          <p:nvPr/>
        </p:nvSpPr>
        <p:spPr bwMode="auto">
          <a:xfrm>
            <a:off x="363540" y="415927"/>
            <a:ext cx="11464925"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lstStyle>
            <a:lvl1pPr defTabSz="455613">
              <a:defRPr>
                <a:solidFill>
                  <a:schemeClr val="tx1"/>
                </a:solidFill>
                <a:latin typeface="Arial" panose="020B0604020202020204" pitchFamily="34" charset="0"/>
              </a:defRPr>
            </a:lvl1pPr>
            <a:lvl2pPr marL="742950" indent="-285750" defTabSz="455613">
              <a:defRPr>
                <a:solidFill>
                  <a:schemeClr val="tx1"/>
                </a:solidFill>
                <a:latin typeface="Arial" panose="020B0604020202020204" pitchFamily="34" charset="0"/>
              </a:defRPr>
            </a:lvl2pPr>
            <a:lvl3pPr marL="1143000" indent="-228600" defTabSz="455613">
              <a:defRPr>
                <a:solidFill>
                  <a:schemeClr val="tx1"/>
                </a:solidFill>
                <a:latin typeface="Arial" panose="020B0604020202020204" pitchFamily="34" charset="0"/>
              </a:defRPr>
            </a:lvl3pPr>
            <a:lvl4pPr marL="1600200" indent="-228600" defTabSz="455613">
              <a:defRPr>
                <a:solidFill>
                  <a:schemeClr val="tx1"/>
                </a:solidFill>
                <a:latin typeface="Arial" panose="020B0604020202020204" pitchFamily="34" charset="0"/>
              </a:defRPr>
            </a:lvl4pPr>
            <a:lvl5pPr marL="2057400" indent="-228600" defTabSz="455613">
              <a:defRPr>
                <a:solidFill>
                  <a:schemeClr val="tx1"/>
                </a:solidFill>
                <a:latin typeface="Arial" panose="020B0604020202020204" pitchFamily="34" charset="0"/>
              </a:defRPr>
            </a:lvl5pPr>
            <a:lvl6pPr marL="2514600" indent="-228600" defTabSz="455613" eaLnBrk="0" fontAlgn="base" hangingPunct="0">
              <a:spcBef>
                <a:spcPct val="0"/>
              </a:spcBef>
              <a:spcAft>
                <a:spcPct val="0"/>
              </a:spcAft>
              <a:defRPr>
                <a:solidFill>
                  <a:schemeClr val="tx1"/>
                </a:solidFill>
                <a:latin typeface="Arial" panose="020B0604020202020204" pitchFamily="34" charset="0"/>
              </a:defRPr>
            </a:lvl6pPr>
            <a:lvl7pPr marL="2971800" indent="-228600" defTabSz="455613" eaLnBrk="0" fontAlgn="base" hangingPunct="0">
              <a:spcBef>
                <a:spcPct val="0"/>
              </a:spcBef>
              <a:spcAft>
                <a:spcPct val="0"/>
              </a:spcAft>
              <a:defRPr>
                <a:solidFill>
                  <a:schemeClr val="tx1"/>
                </a:solidFill>
                <a:latin typeface="Arial" panose="020B0604020202020204" pitchFamily="34" charset="0"/>
              </a:defRPr>
            </a:lvl7pPr>
            <a:lvl8pPr marL="3429000" indent="-228600" defTabSz="455613" eaLnBrk="0" fontAlgn="base" hangingPunct="0">
              <a:spcBef>
                <a:spcPct val="0"/>
              </a:spcBef>
              <a:spcAft>
                <a:spcPct val="0"/>
              </a:spcAft>
              <a:defRPr>
                <a:solidFill>
                  <a:schemeClr val="tx1"/>
                </a:solidFill>
                <a:latin typeface="Arial" panose="020B0604020202020204" pitchFamily="34" charset="0"/>
              </a:defRPr>
            </a:lvl8pPr>
            <a:lvl9pPr marL="3886200" indent="-228600" defTabSz="455613" eaLnBrk="0" fontAlgn="base" hangingPunct="0">
              <a:spcBef>
                <a:spcPct val="0"/>
              </a:spcBef>
              <a:spcAft>
                <a:spcPct val="0"/>
              </a:spcAft>
              <a:defRPr>
                <a:solidFill>
                  <a:schemeClr val="tx1"/>
                </a:solidFill>
                <a:latin typeface="Arial" panose="020B0604020202020204" pitchFamily="34" charset="0"/>
              </a:defRPr>
            </a:lvl9pPr>
          </a:lstStyle>
          <a:p>
            <a:pPr algn="ctr" defTabSz="455591">
              <a:defRPr/>
            </a:pPr>
            <a:r>
              <a:rPr kumimoji="1" lang="en-US" altLang="es-ES" b="1" dirty="0">
                <a:solidFill>
                  <a:srgbClr val="000000"/>
                </a:solidFill>
                <a:cs typeface="Arial" panose="020B0604020202020204" pitchFamily="34" charset="0"/>
              </a:rPr>
              <a:t>Best Change in Tumor Size</a:t>
            </a:r>
            <a:br>
              <a:rPr kumimoji="1" lang="en-GB" altLang="en-US" b="1" dirty="0">
                <a:solidFill>
                  <a:srgbClr val="6E1E50"/>
                </a:solidFill>
                <a:cs typeface="Arial" panose="020B0604020202020204" pitchFamily="34" charset="0"/>
              </a:rPr>
            </a:br>
            <a:endParaRPr kumimoji="1" lang="en-GB" altLang="en-US" b="1" i="1" dirty="0">
              <a:solidFill>
                <a:srgbClr val="6E1E50"/>
              </a:solidFill>
              <a:cs typeface="Arial" panose="020B0604020202020204" pitchFamily="34" charset="0"/>
            </a:endParaRPr>
          </a:p>
        </p:txBody>
      </p:sp>
      <p:pic>
        <p:nvPicPr>
          <p:cNvPr id="209925" name="Imagen 7">
            <a:extLst>
              <a:ext uri="{FF2B5EF4-FFF2-40B4-BE49-F238E27FC236}">
                <a16:creationId xmlns:a16="http://schemas.microsoft.com/office/drawing/2014/main" id="{093764C9-A9A8-CA66-6DA7-3E75B88EF9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601" y="1023937"/>
            <a:ext cx="11641139" cy="4616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A597D3D-5173-2C3C-388C-824BE510FA09}"/>
              </a:ext>
            </a:extLst>
          </p:cNvPr>
          <p:cNvSpPr txBox="1"/>
          <p:nvPr/>
        </p:nvSpPr>
        <p:spPr>
          <a:xfrm>
            <a:off x="9048585" y="6558856"/>
            <a:ext cx="2433099" cy="93476"/>
          </a:xfrm>
          <a:prstGeom prst="rect">
            <a:avLst/>
          </a:prstGeom>
          <a:solidFill>
            <a:schemeClr val="bg1"/>
          </a:solidFill>
        </p:spPr>
        <p:txBody>
          <a:bodyPr wrap="square" rtlCol="0">
            <a:spAutoFit/>
          </a:bodyPr>
          <a:lstStyle/>
          <a:p>
            <a:pPr marL="0" marR="0" indent="0" algn="l" defTabSz="457200" rtl="0" eaLnBrk="1" fontAlgn="auto" latinLnBrk="0" hangingPunct="1">
              <a:lnSpc>
                <a:spcPct val="100000"/>
              </a:lnSpc>
              <a:spcBef>
                <a:spcPts val="0"/>
              </a:spcBef>
              <a:spcAft>
                <a:spcPts val="0"/>
              </a:spcAft>
              <a:buClrTx/>
              <a:buSzTx/>
              <a:buFontTx/>
              <a:buNone/>
              <a:tabLst/>
            </a:pPr>
            <a:endParaRPr lang="en-US" i="0" u="none" strike="noStrike" kern="1200" baseline="0" dirty="0">
              <a:latin typeface="Arial Narrow"/>
              <a:ea typeface="+mn-ea"/>
              <a:cs typeface="Arial Narrow"/>
            </a:endParaRPr>
          </a:p>
        </p:txBody>
      </p:sp>
      <p:sp>
        <p:nvSpPr>
          <p:cNvPr id="3" name="TextBox 2">
            <a:extLst>
              <a:ext uri="{FF2B5EF4-FFF2-40B4-BE49-F238E27FC236}">
                <a16:creationId xmlns:a16="http://schemas.microsoft.com/office/drawing/2014/main" id="{0276E59C-8B3C-A054-1C27-E84A0AAFDDF9}"/>
              </a:ext>
            </a:extLst>
          </p:cNvPr>
          <p:cNvSpPr txBox="1"/>
          <p:nvPr/>
        </p:nvSpPr>
        <p:spPr>
          <a:xfrm>
            <a:off x="150829" y="6221691"/>
            <a:ext cx="3205113" cy="490194"/>
          </a:xfrm>
          <a:prstGeom prst="rect">
            <a:avLst/>
          </a:prstGeom>
          <a:solidFill>
            <a:schemeClr val="bg1"/>
          </a:solidFill>
        </p:spPr>
        <p:txBody>
          <a:bodyPr wrap="square" rtlCol="0">
            <a:spAutoFit/>
          </a:bodyPr>
          <a:lstStyle/>
          <a:p>
            <a:pPr marL="0" marR="0" indent="0" algn="l" defTabSz="457200" rtl="0" eaLnBrk="1" fontAlgn="auto" latinLnBrk="0" hangingPunct="1">
              <a:lnSpc>
                <a:spcPct val="100000"/>
              </a:lnSpc>
              <a:spcBef>
                <a:spcPts val="0"/>
              </a:spcBef>
              <a:spcAft>
                <a:spcPts val="0"/>
              </a:spcAft>
              <a:buClrTx/>
              <a:buSzTx/>
              <a:buFontTx/>
              <a:buNone/>
              <a:tabLst/>
            </a:pPr>
            <a:endParaRPr lang="en-US" i="0" u="none" strike="noStrike" kern="1200" baseline="0" dirty="0">
              <a:latin typeface="Arial Narrow"/>
              <a:ea typeface="+mn-ea"/>
              <a:cs typeface="Arial Narrow"/>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Title 4">
            <a:extLst>
              <a:ext uri="{FF2B5EF4-FFF2-40B4-BE49-F238E27FC236}">
                <a16:creationId xmlns:a16="http://schemas.microsoft.com/office/drawing/2014/main" id="{711A36BB-BA3C-AAE0-D99B-276B40B2A352}"/>
              </a:ext>
            </a:extLst>
          </p:cNvPr>
          <p:cNvSpPr>
            <a:spLocks noGrp="1" noChangeArrowheads="1"/>
          </p:cNvSpPr>
          <p:nvPr>
            <p:ph type="ctrTitle"/>
          </p:nvPr>
        </p:nvSpPr>
        <p:spPr>
          <a:xfrm>
            <a:off x="488951" y="441327"/>
            <a:ext cx="11214100" cy="576263"/>
          </a:xfrm>
        </p:spPr>
        <p:txBody>
          <a:bodyPr/>
          <a:lstStyle/>
          <a:p>
            <a:pPr algn="ctr" eaLnBrk="1" hangingPunct="1">
              <a:spcBef>
                <a:spcPct val="0"/>
              </a:spcBef>
              <a:spcAft>
                <a:spcPct val="0"/>
              </a:spcAft>
              <a:buFontTx/>
              <a:buNone/>
            </a:pPr>
            <a:r>
              <a:rPr lang="en-US" altLang="es-ES" sz="2400" dirty="0">
                <a:solidFill>
                  <a:schemeClr val="tx1"/>
                </a:solidFill>
                <a:sym typeface="Arial Narrow" panose="020B0606020202030204" pitchFamily="34" charset="0"/>
              </a:rPr>
              <a:t>DB03: PFS KM Curves for Patients With and Without BM</a:t>
            </a:r>
            <a:endParaRPr lang="en-US" altLang="es-ES" sz="2400" dirty="0">
              <a:sym typeface="Arial Narrow" panose="020B0606020202030204" pitchFamily="34" charset="0"/>
            </a:endParaRPr>
          </a:p>
        </p:txBody>
      </p:sp>
      <p:graphicFrame>
        <p:nvGraphicFramePr>
          <p:cNvPr id="275" name="Table 274">
            <a:extLst>
              <a:ext uri="{FF2B5EF4-FFF2-40B4-BE49-F238E27FC236}">
                <a16:creationId xmlns:a16="http://schemas.microsoft.com/office/drawing/2014/main" id="{F1AD1BFD-0CBC-E6AB-5CE5-EF8FF765C513}"/>
              </a:ext>
            </a:extLst>
          </p:cNvPr>
          <p:cNvGraphicFramePr>
            <a:graphicFrameLocks noGrp="1"/>
          </p:cNvGraphicFramePr>
          <p:nvPr/>
        </p:nvGraphicFramePr>
        <p:xfrm>
          <a:off x="2630490" y="1423631"/>
          <a:ext cx="3216277" cy="1189404"/>
        </p:xfrm>
        <a:graphic>
          <a:graphicData uri="http://schemas.openxmlformats.org/drawingml/2006/table">
            <a:tbl>
              <a:tblPr firstRow="1" bandRow="1"/>
              <a:tblGrid>
                <a:gridCol w="1314617">
                  <a:extLst>
                    <a:ext uri="{9D8B030D-6E8A-4147-A177-3AD203B41FA5}">
                      <a16:colId xmlns:a16="http://schemas.microsoft.com/office/drawing/2014/main" val="20000"/>
                    </a:ext>
                  </a:extLst>
                </a:gridCol>
                <a:gridCol w="939759">
                  <a:extLst>
                    <a:ext uri="{9D8B030D-6E8A-4147-A177-3AD203B41FA5}">
                      <a16:colId xmlns:a16="http://schemas.microsoft.com/office/drawing/2014/main" val="20001"/>
                    </a:ext>
                  </a:extLst>
                </a:gridCol>
                <a:gridCol w="961901">
                  <a:extLst>
                    <a:ext uri="{9D8B030D-6E8A-4147-A177-3AD203B41FA5}">
                      <a16:colId xmlns:a16="http://schemas.microsoft.com/office/drawing/2014/main" val="20002"/>
                    </a:ext>
                  </a:extLst>
                </a:gridCol>
              </a:tblGrid>
              <a:tr h="203200">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9pPr>
                    </a:lstStyle>
                    <a:p>
                      <a:pPr marL="0" marR="0">
                        <a:lnSpc>
                          <a:spcPct val="100000"/>
                        </a:lnSpc>
                        <a:spcBef>
                          <a:spcPts val="0"/>
                        </a:spcBef>
                        <a:spcAft>
                          <a:spcPts val="0"/>
                        </a:spcAft>
                      </a:pPr>
                      <a:endParaRPr lang="en-US" sz="1300" b="0" i="0" dirty="0">
                        <a:effectLst/>
                        <a:latin typeface="Arial" panose="020B0604020202020204" pitchFamily="34" charset="0"/>
                        <a:ea typeface="MS Mincho" panose="02020609040205080304" pitchFamily="49" charset="-128"/>
                        <a:cs typeface="Arial" panose="020B0604020202020204" pitchFamily="34" charset="0"/>
                      </a:endParaRPr>
                    </a:p>
                  </a:txBody>
                  <a:tcPr marL="91439" marR="91439" marT="0" marB="0" anchor="b">
                    <a:lnL>
                      <a:noFill/>
                    </a:lnL>
                    <a:lnR>
                      <a:noFill/>
                    </a:lnR>
                    <a:lnT>
                      <a:noFill/>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r>
                        <a:rPr lang="en-US" sz="1300" b="1" i="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T-DXd</a:t>
                      </a:r>
                      <a:r>
                        <a:rPr lang="en-NZ" sz="1300" b="1" i="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 </a:t>
                      </a:r>
                    </a:p>
                  </a:txBody>
                  <a:tcPr marL="91439" marR="91439" marT="0" marB="0" anchor="ctr">
                    <a:lnL>
                      <a:noFill/>
                    </a:lnL>
                    <a:lnR>
                      <a:noFill/>
                    </a:lnR>
                    <a:lnT>
                      <a:noFill/>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002985"/>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9pPr>
                    </a:lstStyle>
                    <a:p>
                      <a:pPr marL="0" marR="0" algn="ctr">
                        <a:lnSpc>
                          <a:spcPct val="100000"/>
                        </a:lnSpc>
                        <a:spcBef>
                          <a:spcPts val="0"/>
                        </a:spcBef>
                        <a:spcAft>
                          <a:spcPts val="0"/>
                        </a:spcAft>
                      </a:pPr>
                      <a:r>
                        <a:rPr lang="en-NZ" sz="1300" b="1" i="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T-DM1 </a:t>
                      </a:r>
                    </a:p>
                  </a:txBody>
                  <a:tcPr marL="91439" marR="91439" marT="0" marB="0" anchor="ctr">
                    <a:lnL>
                      <a:noFill/>
                    </a:lnL>
                    <a:lnR>
                      <a:noFill/>
                    </a:lnR>
                    <a:lnT>
                      <a:noFill/>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929294"/>
                    </a:solidFill>
                  </a:tcPr>
                </a:tc>
                <a:extLst>
                  <a:ext uri="{0D108BD9-81ED-4DB2-BD59-A6C34878D82A}">
                    <a16:rowId xmlns:a16="http://schemas.microsoft.com/office/drawing/2014/main" val="10000"/>
                  </a:ext>
                </a:extLst>
              </a:tr>
              <a:tr h="365760">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9pPr>
                    </a:lstStyle>
                    <a:p>
                      <a:pPr algn="l"/>
                      <a:r>
                        <a:rPr lang="en-US" sz="1200" b="0" i="0" dirty="0">
                          <a:latin typeface="Arial" panose="020B0604020202020204" pitchFamily="34" charset="0"/>
                          <a:cs typeface="Arial" panose="020B0604020202020204" pitchFamily="34" charset="0"/>
                        </a:rPr>
                        <a:t>mPFS, </a:t>
                      </a:r>
                    </a:p>
                    <a:p>
                      <a:pPr algn="l"/>
                      <a:r>
                        <a:rPr lang="en-US" sz="1200" b="0" i="0" dirty="0" err="1">
                          <a:latin typeface="Arial" panose="020B0604020202020204" pitchFamily="34" charset="0"/>
                          <a:cs typeface="Arial" panose="020B0604020202020204" pitchFamily="34" charset="0"/>
                        </a:rPr>
                        <a:t>mo</a:t>
                      </a:r>
                      <a:r>
                        <a:rPr lang="en-US" sz="1200" b="0" i="0" dirty="0">
                          <a:latin typeface="Arial" panose="020B0604020202020204" pitchFamily="34" charset="0"/>
                          <a:cs typeface="Arial" panose="020B0604020202020204" pitchFamily="34" charset="0"/>
                        </a:rPr>
                        <a:t> (95% CI)</a:t>
                      </a:r>
                    </a:p>
                  </a:txBody>
                  <a:tcPr marL="91439" marR="91439" marT="0" marB="0" anchor="ctr">
                    <a:lnL>
                      <a:noFill/>
                    </a:lnL>
                    <a:lnR>
                      <a:noFill/>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b="0" i="0" dirty="0">
                          <a:latin typeface="Arial" panose="020B0604020202020204" pitchFamily="34" charset="0"/>
                          <a:cs typeface="Arial" panose="020B0604020202020204" pitchFamily="34" charset="0"/>
                        </a:rPr>
                        <a:t>15.0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b="0" i="0" dirty="0">
                          <a:latin typeface="Arial" panose="020B0604020202020204" pitchFamily="34" charset="0"/>
                          <a:cs typeface="Arial" panose="020B0604020202020204" pitchFamily="34" charset="0"/>
                        </a:rPr>
                        <a:t>(12.5-22.2)</a:t>
                      </a:r>
                    </a:p>
                  </a:txBody>
                  <a:tcPr marL="91439" marR="91439" marT="0" marB="0" anchor="ctr">
                    <a:lnL>
                      <a:noFill/>
                    </a:lnL>
                    <a:lnR>
                      <a:noFill/>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b="0" i="0" dirty="0">
                          <a:latin typeface="Arial" panose="020B0604020202020204" pitchFamily="34" charset="0"/>
                          <a:cs typeface="Arial" panose="020B0604020202020204" pitchFamily="34" charset="0"/>
                        </a:rPr>
                        <a:t>3.0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b="0" i="0" dirty="0">
                          <a:latin typeface="Arial" panose="020B0604020202020204" pitchFamily="34" charset="0"/>
                          <a:cs typeface="Arial" panose="020B0604020202020204" pitchFamily="34" charset="0"/>
                        </a:rPr>
                        <a:t>(2.8-5.8)</a:t>
                      </a:r>
                    </a:p>
                  </a:txBody>
                  <a:tcPr marL="91439" marR="91439" marT="0" marB="0" anchor="ctr">
                    <a:lnL>
                      <a:noFill/>
                    </a:lnL>
                    <a:lnR>
                      <a:noFill/>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65760">
                <a:tc>
                  <a:txBody>
                    <a:bodyPr/>
                    <a:lstStyle/>
                    <a:p>
                      <a:pPr algn="l"/>
                      <a:r>
                        <a:rPr lang="en-US" sz="1200" b="0" i="0" dirty="0">
                          <a:latin typeface="Arial" panose="020B0604020202020204" pitchFamily="34" charset="0"/>
                          <a:cs typeface="Arial" panose="020B0604020202020204" pitchFamily="34" charset="0"/>
                        </a:rPr>
                        <a:t>12-mo PFS rate, % (95% CI)</a:t>
                      </a:r>
                    </a:p>
                  </a:txBody>
                  <a:tcPr marL="91439" marR="91439" marT="0" marB="0" anchor="ctr">
                    <a:lnL>
                      <a:noFill/>
                    </a:lnL>
                    <a:lnR>
                      <a:noFill/>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b="0" i="0" dirty="0">
                          <a:latin typeface="Arial" panose="020B0604020202020204" pitchFamily="34" charset="0"/>
                          <a:cs typeface="Arial" panose="020B0604020202020204" pitchFamily="34" charset="0"/>
                        </a:rPr>
                        <a:t>72.0</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b="0" i="0" dirty="0">
                          <a:latin typeface="Arial" panose="020B0604020202020204" pitchFamily="34" charset="0"/>
                          <a:cs typeface="Arial" panose="020B0604020202020204" pitchFamily="34" charset="0"/>
                        </a:rPr>
                        <a:t>(55.0-83.5) </a:t>
                      </a:r>
                    </a:p>
                  </a:txBody>
                  <a:tcPr marL="91439" marR="91439" marT="0" marB="0" anchor="ctr">
                    <a:lnL>
                      <a:noFill/>
                    </a:lnL>
                    <a:lnR>
                      <a:noFill/>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b="0" i="0" dirty="0">
                          <a:latin typeface="Arial" panose="020B0604020202020204" pitchFamily="34" charset="0"/>
                          <a:cs typeface="Arial" panose="020B0604020202020204" pitchFamily="34" charset="0"/>
                        </a:rPr>
                        <a:t>20.9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b="0" i="0" dirty="0">
                          <a:latin typeface="Arial" panose="020B0604020202020204" pitchFamily="34" charset="0"/>
                          <a:cs typeface="Arial" panose="020B0604020202020204" pitchFamily="34" charset="0"/>
                        </a:rPr>
                        <a:t>(8.7-36.6) </a:t>
                      </a:r>
                    </a:p>
                  </a:txBody>
                  <a:tcPr marL="91439" marR="91439" marT="0" marB="0" anchor="ctr">
                    <a:lnL>
                      <a:noFill/>
                    </a:lnL>
                    <a:lnR>
                      <a:noFill/>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254684">
                <a:tc>
                  <a:txBody>
                    <a:bodyPr/>
                    <a:lstStyle/>
                    <a:p>
                      <a:pPr marL="9525"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300" b="1" i="0" dirty="0">
                          <a:solidFill>
                            <a:srgbClr val="742455"/>
                          </a:solidFill>
                          <a:latin typeface="Arial" panose="020B0604020202020204" pitchFamily="34" charset="0"/>
                          <a:cs typeface="Arial" panose="020B0604020202020204" pitchFamily="34" charset="0"/>
                        </a:rPr>
                        <a:t>HR (95% CI)</a:t>
                      </a:r>
                    </a:p>
                  </a:txBody>
                  <a:tcPr marL="91439" marR="91439" marT="0" marB="0" anchor="ctr">
                    <a:lnL>
                      <a:noFill/>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300" b="1" i="0" dirty="0">
                          <a:solidFill>
                            <a:srgbClr val="742455"/>
                          </a:solidFill>
                          <a:latin typeface="Arial" panose="020B0604020202020204" pitchFamily="34" charset="0"/>
                          <a:ea typeface="MS Mincho" panose="02020609040205080304" pitchFamily="49" charset="-128"/>
                          <a:cs typeface="Arial" panose="020B0604020202020204" pitchFamily="34" charset="0"/>
                        </a:rPr>
                        <a:t>0.25 (0.13-0.45)</a:t>
                      </a:r>
                    </a:p>
                  </a:txBody>
                  <a:tcPr marL="91439" marR="91439" marT="0" marB="0" anchor="ctr">
                    <a:lnL w="12700" cap="flat" cmpd="sng" algn="ctr">
                      <a:noFill/>
                      <a:prstDash val="solid"/>
                      <a:round/>
                      <a:headEnd type="none" w="med" len="med"/>
                      <a:tailEnd type="none" w="med" len="med"/>
                    </a:lnL>
                    <a:lnR>
                      <a:noFill/>
                    </a:lnR>
                    <a:lnT w="9525"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algn="ctr">
                        <a:lnSpc>
                          <a:spcPct val="100000"/>
                        </a:lnSpc>
                        <a:spcBef>
                          <a:spcPts val="0"/>
                        </a:spcBef>
                        <a:spcAft>
                          <a:spcPts val="0"/>
                        </a:spcAft>
                      </a:pPr>
                      <a:r>
                        <a:rPr lang="en-US" sz="1050" b="0" i="0" dirty="0">
                          <a:effectLst/>
                          <a:latin typeface="Arial" panose="020B0604020202020204" pitchFamily="34" charset="0"/>
                          <a:ea typeface="MS Mincho" panose="02020609040205080304" pitchFamily="49" charset="-128"/>
                          <a:cs typeface="Arial" panose="020B0604020202020204" pitchFamily="34" charset="0"/>
                        </a:rPr>
                        <a:t>XX.X</a:t>
                      </a:r>
                    </a:p>
                  </a:txBody>
                  <a:tcPr marL="68580" marR="68580" marT="0" marB="0" anchor="ctr">
                    <a:lnL>
                      <a:noFill/>
                    </a:lnL>
                    <a:lnR>
                      <a:noFill/>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7F7F7"/>
                    </a:solidFill>
                  </a:tcPr>
                </a:tc>
                <a:extLst>
                  <a:ext uri="{0D108BD9-81ED-4DB2-BD59-A6C34878D82A}">
                    <a16:rowId xmlns:a16="http://schemas.microsoft.com/office/drawing/2014/main" val="10003"/>
                  </a:ext>
                </a:extLst>
              </a:tr>
            </a:tbl>
          </a:graphicData>
        </a:graphic>
      </p:graphicFrame>
      <p:graphicFrame>
        <p:nvGraphicFramePr>
          <p:cNvPr id="276" name="Table 275">
            <a:extLst>
              <a:ext uri="{FF2B5EF4-FFF2-40B4-BE49-F238E27FC236}">
                <a16:creationId xmlns:a16="http://schemas.microsoft.com/office/drawing/2014/main" id="{E1CA2CFD-BBBB-A49D-DFF3-F26076BACD11}"/>
              </a:ext>
            </a:extLst>
          </p:cNvPr>
          <p:cNvGraphicFramePr>
            <a:graphicFrameLocks noGrp="1"/>
          </p:cNvGraphicFramePr>
          <p:nvPr/>
        </p:nvGraphicFramePr>
        <p:xfrm>
          <a:off x="8450264" y="1396645"/>
          <a:ext cx="3702050" cy="1451631"/>
        </p:xfrm>
        <a:graphic>
          <a:graphicData uri="http://schemas.openxmlformats.org/drawingml/2006/table">
            <a:tbl>
              <a:tblPr firstRow="1" bandRow="1"/>
              <a:tblGrid>
                <a:gridCol w="1818020">
                  <a:extLst>
                    <a:ext uri="{9D8B030D-6E8A-4147-A177-3AD203B41FA5}">
                      <a16:colId xmlns:a16="http://schemas.microsoft.com/office/drawing/2014/main" val="20000"/>
                    </a:ext>
                  </a:extLst>
                </a:gridCol>
                <a:gridCol w="957899">
                  <a:extLst>
                    <a:ext uri="{9D8B030D-6E8A-4147-A177-3AD203B41FA5}">
                      <a16:colId xmlns:a16="http://schemas.microsoft.com/office/drawing/2014/main" val="20001"/>
                    </a:ext>
                  </a:extLst>
                </a:gridCol>
                <a:gridCol w="926131">
                  <a:extLst>
                    <a:ext uri="{9D8B030D-6E8A-4147-A177-3AD203B41FA5}">
                      <a16:colId xmlns:a16="http://schemas.microsoft.com/office/drawing/2014/main" val="20002"/>
                    </a:ext>
                  </a:extLst>
                </a:gridCol>
              </a:tblGrid>
              <a:tr h="203200">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9pPr>
                    </a:lstStyle>
                    <a:p>
                      <a:pPr marL="0" marR="0">
                        <a:lnSpc>
                          <a:spcPct val="100000"/>
                        </a:lnSpc>
                        <a:spcBef>
                          <a:spcPts val="0"/>
                        </a:spcBef>
                        <a:spcAft>
                          <a:spcPts val="0"/>
                        </a:spcAft>
                      </a:pPr>
                      <a:endParaRPr lang="en-US" sz="1300" b="0" i="0" dirty="0">
                        <a:effectLst/>
                        <a:latin typeface="Arial" panose="020B0604020202020204" pitchFamily="34" charset="0"/>
                        <a:ea typeface="MS Mincho" panose="02020609040205080304" pitchFamily="49" charset="-128"/>
                        <a:cs typeface="Arial" panose="020B0604020202020204" pitchFamily="34" charset="0"/>
                      </a:endParaRPr>
                    </a:p>
                  </a:txBody>
                  <a:tcPr marL="91416" marR="91416" marT="0" marB="0" anchor="b">
                    <a:lnL>
                      <a:noFill/>
                    </a:lnL>
                    <a:lnR>
                      <a:noFill/>
                    </a:lnR>
                    <a:lnT>
                      <a:noFill/>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r>
                        <a:rPr lang="en-US" sz="1300" b="1" i="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T-DXd</a:t>
                      </a:r>
                      <a:r>
                        <a:rPr lang="en-NZ" sz="1300" b="1" i="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 </a:t>
                      </a:r>
                    </a:p>
                  </a:txBody>
                  <a:tcPr marL="91416" marR="91416" marT="0" marB="0" anchor="ctr">
                    <a:lnL>
                      <a:noFill/>
                    </a:lnL>
                    <a:lnR>
                      <a:noFill/>
                    </a:lnR>
                    <a:lnT>
                      <a:noFill/>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002985"/>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9pPr>
                    </a:lstStyle>
                    <a:p>
                      <a:pPr marL="0" marR="0" algn="ctr">
                        <a:lnSpc>
                          <a:spcPct val="100000"/>
                        </a:lnSpc>
                        <a:spcBef>
                          <a:spcPts val="0"/>
                        </a:spcBef>
                        <a:spcAft>
                          <a:spcPts val="0"/>
                        </a:spcAft>
                      </a:pPr>
                      <a:r>
                        <a:rPr lang="en-NZ" sz="1300" b="1" i="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T-DM1 </a:t>
                      </a:r>
                    </a:p>
                  </a:txBody>
                  <a:tcPr marL="91416" marR="91416" marT="0" marB="0" anchor="ctr">
                    <a:lnL>
                      <a:noFill/>
                    </a:lnL>
                    <a:lnR>
                      <a:noFill/>
                    </a:lnR>
                    <a:lnT>
                      <a:noFill/>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929294"/>
                    </a:solidFill>
                  </a:tcPr>
                </a:tc>
                <a:extLst>
                  <a:ext uri="{0D108BD9-81ED-4DB2-BD59-A6C34878D82A}">
                    <a16:rowId xmlns:a16="http://schemas.microsoft.com/office/drawing/2014/main" val="10000"/>
                  </a:ext>
                </a:extLst>
              </a:tr>
              <a:tr h="365760">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9pPr>
                    </a:lstStyle>
                    <a:p>
                      <a:pPr algn="l"/>
                      <a:r>
                        <a:rPr lang="en-US" sz="1200" b="0" i="0" dirty="0">
                          <a:latin typeface="Arial" panose="020B0604020202020204" pitchFamily="34" charset="0"/>
                          <a:cs typeface="Arial" panose="020B0604020202020204" pitchFamily="34" charset="0"/>
                        </a:rPr>
                        <a:t>mPFS, </a:t>
                      </a:r>
                    </a:p>
                    <a:p>
                      <a:pPr algn="l"/>
                      <a:r>
                        <a:rPr lang="en-US" sz="1200" b="0" i="0" dirty="0" err="1">
                          <a:latin typeface="Arial" panose="020B0604020202020204" pitchFamily="34" charset="0"/>
                          <a:cs typeface="Arial" panose="020B0604020202020204" pitchFamily="34" charset="0"/>
                        </a:rPr>
                        <a:t>mo</a:t>
                      </a:r>
                      <a:r>
                        <a:rPr lang="en-US" sz="1200" b="0" i="0" dirty="0">
                          <a:latin typeface="Arial" panose="020B0604020202020204" pitchFamily="34" charset="0"/>
                          <a:cs typeface="Arial" panose="020B0604020202020204" pitchFamily="34" charset="0"/>
                        </a:rPr>
                        <a:t> (95% CI)</a:t>
                      </a:r>
                    </a:p>
                  </a:txBody>
                  <a:tcPr marL="91416" marR="91416" marT="0" marB="0" anchor="ctr">
                    <a:lnL>
                      <a:noFill/>
                    </a:lnL>
                    <a:lnR>
                      <a:noFill/>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b="0" i="0" dirty="0">
                          <a:latin typeface="Arial" panose="020B0604020202020204" pitchFamily="34" charset="0"/>
                          <a:cs typeface="Arial" panose="020B0604020202020204" pitchFamily="34" charset="0"/>
                        </a:rPr>
                        <a:t>NE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b="0" i="0" dirty="0">
                          <a:latin typeface="Arial" panose="020B0604020202020204" pitchFamily="34" charset="0"/>
                          <a:cs typeface="Arial" panose="020B0604020202020204" pitchFamily="34" charset="0"/>
                        </a:rPr>
                        <a:t>(22.2-NE)</a:t>
                      </a:r>
                    </a:p>
                  </a:txBody>
                  <a:tcPr marL="91416" marR="91416" marT="0" marB="0" anchor="ctr">
                    <a:lnL>
                      <a:noFill/>
                    </a:lnL>
                    <a:lnR>
                      <a:noFill/>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b="0" i="0" dirty="0">
                          <a:latin typeface="Arial" panose="020B0604020202020204" pitchFamily="34" charset="0"/>
                          <a:cs typeface="Arial" panose="020B0604020202020204" pitchFamily="34" charset="0"/>
                        </a:rPr>
                        <a:t>7.1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b="0" i="0" dirty="0">
                          <a:latin typeface="Arial" panose="020B0604020202020204" pitchFamily="34" charset="0"/>
                          <a:cs typeface="Arial" panose="020B0604020202020204" pitchFamily="34" charset="0"/>
                        </a:rPr>
                        <a:t>(5.6-9.7)</a:t>
                      </a:r>
                    </a:p>
                  </a:txBody>
                  <a:tcPr marL="91416" marR="91416" marT="0" marB="0" anchor="ctr">
                    <a:lnL>
                      <a:noFill/>
                    </a:lnL>
                    <a:lnR>
                      <a:noFill/>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548640">
                <a:tc>
                  <a:txBody>
                    <a:bodyPr/>
                    <a:lstStyle/>
                    <a:p>
                      <a:pPr algn="l"/>
                      <a:r>
                        <a:rPr lang="en-US" sz="1200" b="0" i="0" dirty="0">
                          <a:latin typeface="Arial" panose="020B0604020202020204" pitchFamily="34" charset="0"/>
                          <a:cs typeface="Arial" panose="020B0604020202020204" pitchFamily="34" charset="0"/>
                        </a:rPr>
                        <a:t>12-mo PFS rate, </a:t>
                      </a:r>
                    </a:p>
                    <a:p>
                      <a:pPr algn="l"/>
                      <a:r>
                        <a:rPr lang="en-US" sz="1200" b="0" i="0" dirty="0">
                          <a:latin typeface="Arial" panose="020B0604020202020204" pitchFamily="34" charset="0"/>
                          <a:cs typeface="Arial" panose="020B0604020202020204" pitchFamily="34" charset="0"/>
                        </a:rPr>
                        <a:t>% (95% CI)</a:t>
                      </a:r>
                    </a:p>
                  </a:txBody>
                  <a:tcPr marL="91416" marR="91416" marT="0" marB="0" anchor="ctr">
                    <a:lnL>
                      <a:noFill/>
                    </a:lnL>
                    <a:lnR>
                      <a:noFill/>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b="0" i="0" dirty="0">
                          <a:latin typeface="Arial" panose="020B0604020202020204" pitchFamily="34" charset="0"/>
                          <a:cs typeface="Arial" panose="020B0604020202020204" pitchFamily="34" charset="0"/>
                        </a:rPr>
                        <a:t>76.5</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b="0" i="0" dirty="0">
                          <a:latin typeface="Arial" panose="020B0604020202020204" pitchFamily="34" charset="0"/>
                          <a:cs typeface="Arial" panose="020B0604020202020204" pitchFamily="34" charset="0"/>
                        </a:rPr>
                        <a:t>(70.0-81.8) </a:t>
                      </a:r>
                    </a:p>
                  </a:txBody>
                  <a:tcPr marL="91416" marR="91416" marT="0" marB="0" anchor="ctr">
                    <a:lnL>
                      <a:noFill/>
                    </a:lnL>
                    <a:lnR>
                      <a:noFill/>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b="0" i="0" dirty="0">
                          <a:latin typeface="Arial" panose="020B0604020202020204" pitchFamily="34" charset="0"/>
                          <a:cs typeface="Arial" panose="020B0604020202020204" pitchFamily="34" charset="0"/>
                        </a:rPr>
                        <a:t>36.4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b="0" i="0" dirty="0">
                          <a:latin typeface="Arial" panose="020B0604020202020204" pitchFamily="34" charset="0"/>
                          <a:cs typeface="Arial" panose="020B0604020202020204" pitchFamily="34" charset="0"/>
                        </a:rPr>
                        <a:t>(29.4-43.4) </a:t>
                      </a:r>
                    </a:p>
                  </a:txBody>
                  <a:tcPr marL="91416" marR="91416" marT="0" marB="0" anchor="ctr">
                    <a:lnL>
                      <a:noFill/>
                    </a:lnL>
                    <a:lnR>
                      <a:noFill/>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334031">
                <a:tc>
                  <a:txBody>
                    <a:bodyPr/>
                    <a:lstStyle/>
                    <a:p>
                      <a:pPr marL="9525"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300" b="1" i="0" dirty="0">
                          <a:solidFill>
                            <a:srgbClr val="742455"/>
                          </a:solidFill>
                          <a:latin typeface="Arial" panose="020B0604020202020204" pitchFamily="34" charset="0"/>
                          <a:cs typeface="Arial" panose="020B0604020202020204" pitchFamily="34" charset="0"/>
                        </a:rPr>
                        <a:t>HR (95% CI)</a:t>
                      </a:r>
                    </a:p>
                  </a:txBody>
                  <a:tcPr marL="91416" marR="91416" marT="0" marB="0" anchor="ctr">
                    <a:lnL>
                      <a:noFill/>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300" b="1" i="0" dirty="0">
                          <a:solidFill>
                            <a:srgbClr val="742455"/>
                          </a:solidFill>
                          <a:latin typeface="Arial" panose="020B0604020202020204" pitchFamily="34" charset="0"/>
                          <a:ea typeface="MS Mincho" panose="02020609040205080304" pitchFamily="49" charset="-128"/>
                          <a:cs typeface="Arial" panose="020B0604020202020204" pitchFamily="34" charset="0"/>
                        </a:rPr>
                        <a:t>0.30 (0.22-0.40)</a:t>
                      </a:r>
                    </a:p>
                  </a:txBody>
                  <a:tcPr marL="91416" marR="91416" marT="0" marB="0" anchor="ctr">
                    <a:lnL w="12700" cap="flat" cmpd="sng" algn="ctr">
                      <a:noFill/>
                      <a:prstDash val="solid"/>
                      <a:round/>
                      <a:headEnd type="none" w="med" len="med"/>
                      <a:tailEnd type="none" w="med" len="med"/>
                    </a:lnL>
                    <a:lnR>
                      <a:noFill/>
                    </a:lnR>
                    <a:lnT w="9525"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algn="ctr">
                        <a:lnSpc>
                          <a:spcPct val="100000"/>
                        </a:lnSpc>
                        <a:spcBef>
                          <a:spcPts val="0"/>
                        </a:spcBef>
                        <a:spcAft>
                          <a:spcPts val="0"/>
                        </a:spcAft>
                      </a:pPr>
                      <a:r>
                        <a:rPr lang="en-US" sz="1050" b="0" i="0" dirty="0">
                          <a:effectLst/>
                          <a:latin typeface="Arial" panose="020B0604020202020204" pitchFamily="34" charset="0"/>
                          <a:ea typeface="MS Mincho" panose="02020609040205080304" pitchFamily="49" charset="-128"/>
                          <a:cs typeface="Arial" panose="020B0604020202020204" pitchFamily="34" charset="0"/>
                        </a:rPr>
                        <a:t>XX.X</a:t>
                      </a:r>
                    </a:p>
                  </a:txBody>
                  <a:tcPr marL="68580" marR="68580" marT="0" marB="0" anchor="ctr">
                    <a:lnL>
                      <a:noFill/>
                    </a:lnL>
                    <a:lnR>
                      <a:noFill/>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7F7F7"/>
                    </a:solidFill>
                  </a:tcPr>
                </a:tc>
                <a:extLst>
                  <a:ext uri="{0D108BD9-81ED-4DB2-BD59-A6C34878D82A}">
                    <a16:rowId xmlns:a16="http://schemas.microsoft.com/office/drawing/2014/main" val="10003"/>
                  </a:ext>
                </a:extLst>
              </a:tr>
            </a:tbl>
          </a:graphicData>
        </a:graphic>
      </p:graphicFrame>
      <p:pic>
        <p:nvPicPr>
          <p:cNvPr id="216097" name="Picture 3" descr="Chart, histogram&#10;&#10;Description automatically generated">
            <a:extLst>
              <a:ext uri="{FF2B5EF4-FFF2-40B4-BE49-F238E27FC236}">
                <a16:creationId xmlns:a16="http://schemas.microsoft.com/office/drawing/2014/main" id="{857F69D1-D43B-0854-92C9-03771D55C9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7323"/>
          <a:stretch>
            <a:fillRect/>
          </a:stretch>
        </p:blipFill>
        <p:spPr bwMode="auto">
          <a:xfrm>
            <a:off x="-7939" y="1953855"/>
            <a:ext cx="5449888" cy="340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6098" name="Picture 6" descr="Chart&#10;&#10;Description automatically generated">
            <a:extLst>
              <a:ext uri="{FF2B5EF4-FFF2-40B4-BE49-F238E27FC236}">
                <a16:creationId xmlns:a16="http://schemas.microsoft.com/office/drawing/2014/main" id="{E199B6E0-0BC7-63E9-094C-A66BBAF7B7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7124"/>
          <a:stretch>
            <a:fillRect/>
          </a:stretch>
        </p:blipFill>
        <p:spPr bwMode="auto">
          <a:xfrm>
            <a:off x="5846764" y="1990367"/>
            <a:ext cx="5643563" cy="336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99" name="TextBox 256">
            <a:extLst>
              <a:ext uri="{FF2B5EF4-FFF2-40B4-BE49-F238E27FC236}">
                <a16:creationId xmlns:a16="http://schemas.microsoft.com/office/drawing/2014/main" id="{31912905-A20E-1B8B-C3CB-20EECBEB839F}"/>
              </a:ext>
            </a:extLst>
          </p:cNvPr>
          <p:cNvSpPr txBox="1">
            <a:spLocks noChangeArrowheads="1"/>
          </p:cNvSpPr>
          <p:nvPr/>
        </p:nvSpPr>
        <p:spPr bwMode="auto">
          <a:xfrm>
            <a:off x="1485900" y="1087083"/>
            <a:ext cx="34940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Tahoma" panose="020B060403050404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Tahoma" panose="020B060403050404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Tahoma" panose="020B060403050404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Tahoma" panose="020B060403050404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9pPr>
          </a:lstStyle>
          <a:p>
            <a:pPr algn="ctr" defTabSz="457178">
              <a:lnSpc>
                <a:spcPct val="100000"/>
              </a:lnSpc>
              <a:spcBef>
                <a:spcPct val="0"/>
              </a:spcBef>
              <a:buNone/>
              <a:defRPr/>
            </a:pPr>
            <a:r>
              <a:rPr lang="en-US" altLang="es-ES" sz="1600" b="1">
                <a:solidFill>
                  <a:srgbClr val="000000"/>
                </a:solidFill>
                <a:latin typeface="Arial" panose="020B0604020202020204" pitchFamily="34" charset="0"/>
                <a:cs typeface="Arial" panose="020B0604020202020204" pitchFamily="34" charset="0"/>
              </a:rPr>
              <a:t>Brain Metastases at Baseline</a:t>
            </a:r>
          </a:p>
        </p:txBody>
      </p:sp>
      <p:sp>
        <p:nvSpPr>
          <p:cNvPr id="216100" name="TextBox 257">
            <a:extLst>
              <a:ext uri="{FF2B5EF4-FFF2-40B4-BE49-F238E27FC236}">
                <a16:creationId xmlns:a16="http://schemas.microsoft.com/office/drawing/2014/main" id="{F0B6DE97-1136-610B-89C9-C1365C1254A3}"/>
              </a:ext>
            </a:extLst>
          </p:cNvPr>
          <p:cNvSpPr txBox="1">
            <a:spLocks noChangeArrowheads="1"/>
          </p:cNvSpPr>
          <p:nvPr/>
        </p:nvSpPr>
        <p:spPr bwMode="auto">
          <a:xfrm>
            <a:off x="7645400" y="1087083"/>
            <a:ext cx="34940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Tahoma" panose="020B060403050404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Tahoma" panose="020B060403050404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Tahoma" panose="020B060403050404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Tahoma" panose="020B060403050404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9pPr>
          </a:lstStyle>
          <a:p>
            <a:pPr algn="ctr" defTabSz="457178">
              <a:lnSpc>
                <a:spcPct val="100000"/>
              </a:lnSpc>
              <a:spcBef>
                <a:spcPct val="0"/>
              </a:spcBef>
              <a:buNone/>
              <a:defRPr/>
            </a:pPr>
            <a:r>
              <a:rPr lang="en-US" altLang="es-ES" sz="1600" b="1">
                <a:solidFill>
                  <a:srgbClr val="000000"/>
                </a:solidFill>
                <a:latin typeface="Arial" panose="020B0604020202020204" pitchFamily="34" charset="0"/>
                <a:cs typeface="Arial" panose="020B0604020202020204" pitchFamily="34" charset="0"/>
              </a:rPr>
              <a:t>No Brain Metastases at Baseline</a:t>
            </a:r>
          </a:p>
        </p:txBody>
      </p:sp>
      <p:sp>
        <p:nvSpPr>
          <p:cNvPr id="10" name="TextBox 9">
            <a:extLst>
              <a:ext uri="{FF2B5EF4-FFF2-40B4-BE49-F238E27FC236}">
                <a16:creationId xmlns:a16="http://schemas.microsoft.com/office/drawing/2014/main" id="{25E53FC1-BABB-6BFE-289C-2CA3B1C10426}"/>
              </a:ext>
            </a:extLst>
          </p:cNvPr>
          <p:cNvSpPr txBox="1"/>
          <p:nvPr/>
        </p:nvSpPr>
        <p:spPr>
          <a:xfrm>
            <a:off x="133351" y="5497158"/>
            <a:ext cx="5448300" cy="646331"/>
          </a:xfrm>
          <a:prstGeom prst="rect">
            <a:avLst/>
          </a:prstGeom>
          <a:noFill/>
        </p:spPr>
        <p:txBody>
          <a:bodyPr>
            <a:spAutoFit/>
          </a:bodyPr>
          <a:lstStyle/>
          <a:p>
            <a:pPr defTabSz="457178">
              <a:defRPr/>
            </a:pPr>
            <a:r>
              <a:rPr lang="en-US" sz="1200" b="1" dirty="0">
                <a:solidFill>
                  <a:srgbClr val="242424"/>
                </a:solidFill>
                <a:cs typeface="Arial" panose="020B0604020202020204" pitchFamily="34" charset="0"/>
              </a:rPr>
              <a:t>In patients with BM at baseline, PD was observed:</a:t>
            </a:r>
          </a:p>
          <a:p>
            <a:pPr marL="285737" indent="-285737" defTabSz="457178">
              <a:buFont typeface="Arial" panose="020B0604020202020204" pitchFamily="34" charset="0"/>
              <a:buChar char="•"/>
              <a:defRPr/>
            </a:pPr>
            <a:r>
              <a:rPr lang="en-US" sz="1200" dirty="0">
                <a:solidFill>
                  <a:srgbClr val="242424"/>
                </a:solidFill>
                <a:cs typeface="Arial" panose="020B0604020202020204" pitchFamily="34" charset="0"/>
              </a:rPr>
              <a:t>In 48.8% (21/43) treated with T-DXd versus 69.2% (27/39) with T-DM1</a:t>
            </a:r>
          </a:p>
          <a:p>
            <a:pPr marL="285737" indent="-285737" defTabSz="457178">
              <a:buFont typeface="Arial" panose="020B0604020202020204" pitchFamily="34" charset="0"/>
              <a:buChar char="•"/>
              <a:defRPr/>
            </a:pPr>
            <a:r>
              <a:rPr lang="en-US" sz="1200" dirty="0">
                <a:solidFill>
                  <a:srgbClr val="242424"/>
                </a:solidFill>
                <a:cs typeface="Arial" panose="020B0604020202020204" pitchFamily="34" charset="0"/>
              </a:rPr>
              <a:t>In the brain in 42.9% (9/21) treated with T-DXd versus 40.7% (11/27) with T-DM1</a:t>
            </a:r>
            <a:endParaRPr lang="en-US" sz="1200" dirty="0">
              <a:solidFill>
                <a:prstClr val="black"/>
              </a:solidFill>
              <a:cs typeface="Arial" panose="020B0604020202020204" pitchFamily="34" charset="0"/>
            </a:endParaRPr>
          </a:p>
        </p:txBody>
      </p:sp>
      <p:sp>
        <p:nvSpPr>
          <p:cNvPr id="12" name="TextBox 11">
            <a:extLst>
              <a:ext uri="{FF2B5EF4-FFF2-40B4-BE49-F238E27FC236}">
                <a16:creationId xmlns:a16="http://schemas.microsoft.com/office/drawing/2014/main" id="{048878F2-20F7-E151-3A90-74B329C8708D}"/>
              </a:ext>
            </a:extLst>
          </p:cNvPr>
          <p:cNvSpPr txBox="1"/>
          <p:nvPr/>
        </p:nvSpPr>
        <p:spPr>
          <a:xfrm>
            <a:off x="5999163" y="5497158"/>
            <a:ext cx="5802312" cy="646331"/>
          </a:xfrm>
          <a:prstGeom prst="rect">
            <a:avLst/>
          </a:prstGeom>
          <a:noFill/>
        </p:spPr>
        <p:txBody>
          <a:bodyPr>
            <a:spAutoFit/>
          </a:bodyPr>
          <a:lstStyle/>
          <a:p>
            <a:pPr defTabSz="457178">
              <a:defRPr/>
            </a:pPr>
            <a:r>
              <a:rPr lang="en-US" sz="1200" b="1" dirty="0">
                <a:solidFill>
                  <a:srgbClr val="242424"/>
                </a:solidFill>
                <a:cs typeface="Arial" panose="020B0604020202020204" pitchFamily="34" charset="0"/>
              </a:rPr>
              <a:t>In patients without BM at baseline, PD was observed:</a:t>
            </a:r>
          </a:p>
          <a:p>
            <a:pPr marL="285737" indent="-285737" defTabSz="457178">
              <a:buFont typeface="Arial" panose="020B0604020202020204" pitchFamily="34" charset="0"/>
              <a:buChar char="•"/>
              <a:defRPr/>
            </a:pPr>
            <a:r>
              <a:rPr lang="en-US" sz="1200" dirty="0">
                <a:solidFill>
                  <a:srgbClr val="242424"/>
                </a:solidFill>
                <a:cs typeface="Arial" panose="020B0604020202020204" pitchFamily="34" charset="0"/>
              </a:rPr>
              <a:t>In 28.9% (63/218) treated with T-DXd versus 57.1% (128/224) with T-DM1</a:t>
            </a:r>
          </a:p>
          <a:p>
            <a:pPr marL="285737" indent="-285737" defTabSz="457178">
              <a:buFont typeface="Arial" panose="020B0604020202020204" pitchFamily="34" charset="0"/>
              <a:buChar char="•"/>
              <a:defRPr/>
            </a:pPr>
            <a:r>
              <a:rPr lang="en-US" sz="1200" dirty="0">
                <a:solidFill>
                  <a:srgbClr val="242424"/>
                </a:solidFill>
                <a:cs typeface="Arial" panose="020B0604020202020204" pitchFamily="34" charset="0"/>
              </a:rPr>
              <a:t>In the brain in 6.3% (4/63) treated with T-DXd versus 0.8% (1/128) with T-DM1</a:t>
            </a:r>
            <a:endParaRPr lang="en-US" sz="1200" dirty="0">
              <a:solidFill>
                <a:prstClr val="black"/>
              </a:solidFill>
              <a:cs typeface="Arial" panose="020B0604020202020204" pitchFamily="34" charset="0"/>
            </a:endParaRPr>
          </a:p>
        </p:txBody>
      </p:sp>
      <p:sp>
        <p:nvSpPr>
          <p:cNvPr id="13" name="TextBox 8">
            <a:extLst>
              <a:ext uri="{FF2B5EF4-FFF2-40B4-BE49-F238E27FC236}">
                <a16:creationId xmlns:a16="http://schemas.microsoft.com/office/drawing/2014/main" id="{F341F681-DC96-50B8-F737-84FBC7F80B82}"/>
              </a:ext>
            </a:extLst>
          </p:cNvPr>
          <p:cNvSpPr txBox="1">
            <a:spLocks noChangeArrowheads="1"/>
          </p:cNvSpPr>
          <p:nvPr/>
        </p:nvSpPr>
        <p:spPr bwMode="auto">
          <a:xfrm>
            <a:off x="4521203" y="6505578"/>
            <a:ext cx="7521575" cy="246221"/>
          </a:xfrm>
          <a:prstGeom prst="rect">
            <a:avLst/>
          </a:prstGeom>
          <a:noFill/>
          <a:ln>
            <a:noFill/>
          </a:ln>
        </p:spPr>
        <p:txBody>
          <a:bodyPr>
            <a:spAutoFit/>
          </a:bodyPr>
          <a:lstStyle>
            <a:lvl1pPr defTabSz="455613">
              <a:defRPr>
                <a:solidFill>
                  <a:schemeClr val="tx1"/>
                </a:solidFill>
                <a:latin typeface="Arial" panose="020B0604020202020204" pitchFamily="34" charset="0"/>
              </a:defRPr>
            </a:lvl1pPr>
            <a:lvl2pPr marL="742950" indent="-285750" defTabSz="455613">
              <a:defRPr>
                <a:solidFill>
                  <a:schemeClr val="tx1"/>
                </a:solidFill>
                <a:latin typeface="Arial" panose="020B0604020202020204" pitchFamily="34" charset="0"/>
              </a:defRPr>
            </a:lvl2pPr>
            <a:lvl3pPr marL="1143000" indent="-228600" defTabSz="455613">
              <a:defRPr>
                <a:solidFill>
                  <a:schemeClr val="tx1"/>
                </a:solidFill>
                <a:latin typeface="Arial" panose="020B0604020202020204" pitchFamily="34" charset="0"/>
              </a:defRPr>
            </a:lvl3pPr>
            <a:lvl4pPr marL="1600200" indent="-228600" defTabSz="455613">
              <a:defRPr>
                <a:solidFill>
                  <a:schemeClr val="tx1"/>
                </a:solidFill>
                <a:latin typeface="Arial" panose="020B0604020202020204" pitchFamily="34" charset="0"/>
              </a:defRPr>
            </a:lvl4pPr>
            <a:lvl5pPr marL="2057400" indent="-228600" defTabSz="455613">
              <a:defRPr>
                <a:solidFill>
                  <a:schemeClr val="tx1"/>
                </a:solidFill>
                <a:latin typeface="Arial" panose="020B0604020202020204" pitchFamily="34" charset="0"/>
              </a:defRPr>
            </a:lvl5pPr>
            <a:lvl6pPr marL="2514600" indent="-228600" defTabSz="455613" eaLnBrk="0" fontAlgn="base" hangingPunct="0">
              <a:spcBef>
                <a:spcPct val="0"/>
              </a:spcBef>
              <a:spcAft>
                <a:spcPct val="0"/>
              </a:spcAft>
              <a:defRPr>
                <a:solidFill>
                  <a:schemeClr val="tx1"/>
                </a:solidFill>
                <a:latin typeface="Arial" panose="020B0604020202020204" pitchFamily="34" charset="0"/>
              </a:defRPr>
            </a:lvl6pPr>
            <a:lvl7pPr marL="2971800" indent="-228600" defTabSz="455613" eaLnBrk="0" fontAlgn="base" hangingPunct="0">
              <a:spcBef>
                <a:spcPct val="0"/>
              </a:spcBef>
              <a:spcAft>
                <a:spcPct val="0"/>
              </a:spcAft>
              <a:defRPr>
                <a:solidFill>
                  <a:schemeClr val="tx1"/>
                </a:solidFill>
                <a:latin typeface="Arial" panose="020B0604020202020204" pitchFamily="34" charset="0"/>
              </a:defRPr>
            </a:lvl7pPr>
            <a:lvl8pPr marL="3429000" indent="-228600" defTabSz="455613" eaLnBrk="0" fontAlgn="base" hangingPunct="0">
              <a:spcBef>
                <a:spcPct val="0"/>
              </a:spcBef>
              <a:spcAft>
                <a:spcPct val="0"/>
              </a:spcAft>
              <a:defRPr>
                <a:solidFill>
                  <a:schemeClr val="tx1"/>
                </a:solidFill>
                <a:latin typeface="Arial" panose="020B0604020202020204" pitchFamily="34" charset="0"/>
              </a:defRPr>
            </a:lvl8pPr>
            <a:lvl9pPr marL="3886200" indent="-228600" defTabSz="455613" eaLnBrk="0" fontAlgn="base" hangingPunct="0">
              <a:spcBef>
                <a:spcPct val="0"/>
              </a:spcBef>
              <a:spcAft>
                <a:spcPct val="0"/>
              </a:spcAft>
              <a:defRPr>
                <a:solidFill>
                  <a:schemeClr val="tx1"/>
                </a:solidFill>
                <a:latin typeface="Arial" panose="020B0604020202020204" pitchFamily="34" charset="0"/>
              </a:defRPr>
            </a:lvl9pPr>
          </a:lstStyle>
          <a:p>
            <a:pPr algn="r" defTabSz="455591">
              <a:defRPr/>
            </a:pPr>
            <a:r>
              <a:rPr lang="en-US" altLang="en-US" sz="1000" dirty="0">
                <a:solidFill>
                  <a:srgbClr val="000000"/>
                </a:solidFill>
              </a:rPr>
              <a:t>Hurvitz S, et al. SABCS 2021</a:t>
            </a:r>
            <a:endParaRPr lang="en-US" altLang="en-US" sz="1051" dirty="0">
              <a:solidFill>
                <a:srgbClr val="000000"/>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Title 2">
            <a:extLst>
              <a:ext uri="{FF2B5EF4-FFF2-40B4-BE49-F238E27FC236}">
                <a16:creationId xmlns:a16="http://schemas.microsoft.com/office/drawing/2014/main" id="{23B8C7D7-CFE3-F2EE-285C-F40BA418563E}"/>
              </a:ext>
            </a:extLst>
          </p:cNvPr>
          <p:cNvSpPr>
            <a:spLocks noGrp="1" noChangeArrowheads="1"/>
          </p:cNvSpPr>
          <p:nvPr>
            <p:ph type="ctrTitle"/>
          </p:nvPr>
        </p:nvSpPr>
        <p:spPr>
          <a:xfrm>
            <a:off x="479427" y="333378"/>
            <a:ext cx="11214100" cy="576263"/>
          </a:xfrm>
          <a:solidFill>
            <a:schemeClr val="bg1"/>
          </a:solidFill>
        </p:spPr>
        <p:txBody>
          <a:bodyPr/>
          <a:lstStyle/>
          <a:p>
            <a:pPr algn="ctr" eaLnBrk="1" hangingPunct="1">
              <a:spcBef>
                <a:spcPct val="0"/>
              </a:spcBef>
              <a:spcAft>
                <a:spcPct val="0"/>
              </a:spcAft>
              <a:buFontTx/>
              <a:buNone/>
            </a:pPr>
            <a:r>
              <a:rPr lang="en-US" altLang="es-ES" sz="2400" dirty="0">
                <a:solidFill>
                  <a:schemeClr val="tx1"/>
                </a:solidFill>
                <a:sym typeface="Arial Narrow" panose="020B0606020202030204" pitchFamily="34" charset="0"/>
              </a:rPr>
              <a:t>Intracranial Response per BICR using RECIST 1.1</a:t>
            </a:r>
          </a:p>
        </p:txBody>
      </p:sp>
      <p:sp>
        <p:nvSpPr>
          <p:cNvPr id="220163" name="Slide Number Placeholder 2">
            <a:extLst>
              <a:ext uri="{FF2B5EF4-FFF2-40B4-BE49-F238E27FC236}">
                <a16:creationId xmlns:a16="http://schemas.microsoft.com/office/drawing/2014/main" id="{9B98B9B4-BF66-AF7B-A200-42BAE0556457}"/>
              </a:ext>
            </a:extLst>
          </p:cNvPr>
          <p:cNvSpPr txBox="1">
            <a:spLocks noChangeArrowheads="1"/>
          </p:cNvSpPr>
          <p:nvPr/>
        </p:nvSpPr>
        <p:spPr bwMode="auto">
          <a:xfrm>
            <a:off x="8882066" y="5513390"/>
            <a:ext cx="395287" cy="15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Tahoma" panose="020B060403050404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Tahoma" panose="020B060403050404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Tahoma" panose="020B060403050404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Tahoma" panose="020B060403050404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9pPr>
          </a:lstStyle>
          <a:p>
            <a:pPr defTabSz="457178">
              <a:lnSpc>
                <a:spcPct val="100000"/>
              </a:lnSpc>
              <a:spcBef>
                <a:spcPct val="0"/>
              </a:spcBef>
              <a:buNone/>
              <a:defRPr/>
            </a:pPr>
            <a:endParaRPr lang="en-GB" altLang="es-ES" sz="1800">
              <a:solidFill>
                <a:srgbClr val="000000"/>
              </a:solidFill>
            </a:endParaRPr>
          </a:p>
        </p:txBody>
      </p:sp>
      <p:graphicFrame>
        <p:nvGraphicFramePr>
          <p:cNvPr id="17" name="Table 16">
            <a:extLst>
              <a:ext uri="{FF2B5EF4-FFF2-40B4-BE49-F238E27FC236}">
                <a16:creationId xmlns:a16="http://schemas.microsoft.com/office/drawing/2014/main" id="{8326E147-D8BF-34D7-D68A-ACBD4C8C662C}"/>
              </a:ext>
            </a:extLst>
          </p:cNvPr>
          <p:cNvGraphicFramePr>
            <a:graphicFrameLocks noGrp="1"/>
          </p:cNvGraphicFramePr>
          <p:nvPr/>
        </p:nvGraphicFramePr>
        <p:xfrm>
          <a:off x="7259639" y="1371601"/>
          <a:ext cx="4360863" cy="3844925"/>
        </p:xfrm>
        <a:graphic>
          <a:graphicData uri="http://schemas.openxmlformats.org/drawingml/2006/table">
            <a:tbl>
              <a:tblPr firstRow="1" bandRow="1"/>
              <a:tblGrid>
                <a:gridCol w="1892112">
                  <a:extLst>
                    <a:ext uri="{9D8B030D-6E8A-4147-A177-3AD203B41FA5}">
                      <a16:colId xmlns:a16="http://schemas.microsoft.com/office/drawing/2014/main" val="20000"/>
                    </a:ext>
                  </a:extLst>
                </a:gridCol>
                <a:gridCol w="1205696">
                  <a:extLst>
                    <a:ext uri="{9D8B030D-6E8A-4147-A177-3AD203B41FA5}">
                      <a16:colId xmlns:a16="http://schemas.microsoft.com/office/drawing/2014/main" val="20001"/>
                    </a:ext>
                  </a:extLst>
                </a:gridCol>
                <a:gridCol w="1263055">
                  <a:extLst>
                    <a:ext uri="{9D8B030D-6E8A-4147-A177-3AD203B41FA5}">
                      <a16:colId xmlns:a16="http://schemas.microsoft.com/office/drawing/2014/main" val="20002"/>
                    </a:ext>
                  </a:extLst>
                </a:gridCol>
              </a:tblGrid>
              <a:tr h="628703">
                <a:tc>
                  <a:txBody>
                    <a:bodyPr/>
                    <a:lstStyle/>
                    <a:p>
                      <a:pPr marL="0" marR="0">
                        <a:lnSpc>
                          <a:spcPct val="100000"/>
                        </a:lnSpc>
                        <a:spcBef>
                          <a:spcPts val="0"/>
                        </a:spcBef>
                        <a:spcAft>
                          <a:spcPts val="0"/>
                        </a:spcAft>
                      </a:pPr>
                      <a:endParaRPr lang="en-US" sz="1500" b="0" i="0" dirty="0">
                        <a:effectLst/>
                        <a:latin typeface="Arial" panose="020B0604020202020204" pitchFamily="34" charset="0"/>
                        <a:ea typeface="MS Mincho" panose="02020609040205080304" pitchFamily="49" charset="-128"/>
                        <a:cs typeface="Arial" panose="020B0604020202020204" pitchFamily="34" charset="0"/>
                      </a:endParaRPr>
                    </a:p>
                  </a:txBody>
                  <a:tcPr marL="91435" marR="91435" marT="0" marB="0" anchor="b">
                    <a:lnL>
                      <a:noFill/>
                    </a:lnL>
                    <a:lnR>
                      <a:noFill/>
                    </a:lnR>
                    <a:lnT>
                      <a:noFill/>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r>
                        <a:rPr lang="en-US" sz="1500" b="1" i="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T-</a:t>
                      </a:r>
                      <a:r>
                        <a:rPr lang="en-US" sz="1500" b="1" i="0" dirty="0" err="1">
                          <a:solidFill>
                            <a:schemeClr val="bg1"/>
                          </a:solidFill>
                          <a:effectLst/>
                          <a:latin typeface="Arial" panose="020B0604020202020204" pitchFamily="34" charset="0"/>
                          <a:ea typeface="MS Mincho" panose="02020609040205080304" pitchFamily="49" charset="-128"/>
                          <a:cs typeface="Arial" panose="020B0604020202020204" pitchFamily="34" charset="0"/>
                        </a:rPr>
                        <a:t>DXd</a:t>
                      </a:r>
                      <a:endParaRPr lang="en-US" sz="1500" b="1" i="0"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p>
                      <a:pPr marL="0" marR="0" algn="ctr">
                        <a:lnSpc>
                          <a:spcPct val="100000"/>
                        </a:lnSpc>
                        <a:spcBef>
                          <a:spcPts val="0"/>
                        </a:spcBef>
                        <a:spcAft>
                          <a:spcPts val="0"/>
                        </a:spcAft>
                      </a:pPr>
                      <a:r>
                        <a:rPr lang="en-US" sz="1500" b="1" i="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(n = 36)</a:t>
                      </a:r>
                    </a:p>
                  </a:txBody>
                  <a:tcPr marL="91435" marR="91435" marT="0" marB="0" anchor="ctr">
                    <a:lnL>
                      <a:noFill/>
                    </a:lnL>
                    <a:lnR>
                      <a:noFill/>
                    </a:lnR>
                    <a:lnT>
                      <a:noFill/>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002985"/>
                    </a:solidFill>
                  </a:tcPr>
                </a:tc>
                <a:tc>
                  <a:txBody>
                    <a:bodyPr/>
                    <a:lstStyle/>
                    <a:p>
                      <a:pPr marL="0" marR="0" algn="ctr">
                        <a:lnSpc>
                          <a:spcPct val="100000"/>
                        </a:lnSpc>
                        <a:spcBef>
                          <a:spcPts val="0"/>
                        </a:spcBef>
                        <a:spcAft>
                          <a:spcPts val="0"/>
                        </a:spcAft>
                      </a:pPr>
                      <a:r>
                        <a:rPr lang="en-US" sz="1500" b="1" i="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T-DM1</a:t>
                      </a:r>
                    </a:p>
                    <a:p>
                      <a:pPr marL="0" marR="0" algn="ctr">
                        <a:lnSpc>
                          <a:spcPct val="100000"/>
                        </a:lnSpc>
                        <a:spcBef>
                          <a:spcPts val="0"/>
                        </a:spcBef>
                        <a:spcAft>
                          <a:spcPts val="0"/>
                        </a:spcAft>
                      </a:pPr>
                      <a:r>
                        <a:rPr lang="en-US" sz="1500" b="1" i="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(n = 36)</a:t>
                      </a:r>
                    </a:p>
                  </a:txBody>
                  <a:tcPr marL="91435" marR="91435" marT="0" marB="0" anchor="ctr">
                    <a:lnL>
                      <a:noFill/>
                    </a:lnL>
                    <a:lnR>
                      <a:noFill/>
                    </a:lnR>
                    <a:lnT>
                      <a:noFill/>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828283"/>
                    </a:solidFill>
                  </a:tcPr>
                </a:tc>
                <a:extLst>
                  <a:ext uri="{0D108BD9-81ED-4DB2-BD59-A6C34878D82A}">
                    <a16:rowId xmlns:a16="http://schemas.microsoft.com/office/drawing/2014/main" val="10000"/>
                  </a:ext>
                </a:extLst>
              </a:tr>
              <a:tr h="522023">
                <a:tc gridSpan="3">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00000"/>
                        </a:lnSpc>
                        <a:spcBef>
                          <a:spcPts val="600"/>
                        </a:spcBef>
                        <a:spcAft>
                          <a:spcPts val="300"/>
                        </a:spcAft>
                      </a:pPr>
                      <a:r>
                        <a:rPr lang="en-US" sz="1500" b="1" i="0" dirty="0">
                          <a:effectLst/>
                          <a:latin typeface="Arial" panose="020B0604020202020204" pitchFamily="34" charset="0"/>
                          <a:cs typeface="Arial" panose="020B0604020202020204" pitchFamily="34" charset="0"/>
                        </a:rPr>
                        <a:t>Best Overall Response, n (%)</a:t>
                      </a:r>
                      <a:r>
                        <a:rPr lang="en-US" sz="1500" b="1" i="0" baseline="30000" dirty="0">
                          <a:effectLst/>
                          <a:latin typeface="Arial" panose="020B0604020202020204" pitchFamily="34" charset="0"/>
                          <a:cs typeface="Arial" panose="020B0604020202020204" pitchFamily="34" charset="0"/>
                        </a:rPr>
                        <a:t>a</a:t>
                      </a:r>
                      <a:endParaRPr lang="en-US" sz="1500" b="1" i="0" dirty="0">
                        <a:effectLst/>
                        <a:latin typeface="Arial" panose="020B0604020202020204" pitchFamily="34" charset="0"/>
                        <a:cs typeface="Arial" panose="020B0604020202020204" pitchFamily="34" charset="0"/>
                      </a:endParaRPr>
                    </a:p>
                  </a:txBody>
                  <a:tcPr marL="91435" marR="91435" marT="0" marB="0" anchor="ctr">
                    <a:lnL>
                      <a:noFill/>
                    </a:lnL>
                    <a:lnR>
                      <a:noFill/>
                    </a:lnR>
                    <a:lnT w="12700"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300"/>
                        </a:spcAft>
                        <a:buClrTx/>
                        <a:buSzTx/>
                        <a:buFontTx/>
                        <a:buNone/>
                        <a:tabLst/>
                        <a:defRPr/>
                      </a:pPr>
                      <a:endParaRPr lang="en-NZ" sz="1400" b="0" i="0" kern="1200" dirty="0">
                        <a:effectLst/>
                        <a:latin typeface="Arial" panose="020B0604020202020204" pitchFamily="34" charset="0"/>
                        <a:cs typeface="Arial" panose="020B0604020202020204" pitchFamily="34" charset="0"/>
                      </a:endParaRPr>
                    </a:p>
                  </a:txBody>
                  <a:tcPr marT="0" marB="0" anchor="ctr">
                    <a:lnL>
                      <a:noFill/>
                    </a:lnL>
                    <a:lnR>
                      <a:noFill/>
                    </a:lnR>
                    <a:lnT w="12700"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ECF9"/>
                    </a:solidFill>
                  </a:tcPr>
                </a:tc>
                <a:tc hMerge="1">
                  <a:txBody>
                    <a:bodyPr/>
                    <a:lstStyle/>
                    <a:p>
                      <a:pPr marL="0" marR="0" lvl="0" indent="0" algn="ctr" defTabSz="914400" rtl="0" eaLnBrk="1" fontAlgn="auto" latinLnBrk="0" hangingPunct="1">
                        <a:lnSpc>
                          <a:spcPct val="100000"/>
                        </a:lnSpc>
                        <a:spcBef>
                          <a:spcPts val="0"/>
                        </a:spcBef>
                        <a:spcAft>
                          <a:spcPts val="300"/>
                        </a:spcAft>
                        <a:buClrTx/>
                        <a:buSzTx/>
                        <a:buFontTx/>
                        <a:buNone/>
                        <a:tabLst/>
                        <a:defRPr/>
                      </a:pPr>
                      <a:endParaRPr lang="en-NZ" sz="1400" b="0" i="0" kern="1200" dirty="0">
                        <a:effectLst/>
                        <a:latin typeface="Arial" panose="020B0604020202020204" pitchFamily="34" charset="0"/>
                        <a:cs typeface="Arial" panose="020B0604020202020204" pitchFamily="34" charset="0"/>
                      </a:endParaRPr>
                    </a:p>
                  </a:txBody>
                  <a:tcPr marT="0" marB="0" anchor="ctr">
                    <a:lnL>
                      <a:noFill/>
                    </a:lnL>
                    <a:lnR>
                      <a:noFill/>
                    </a:lnR>
                    <a:lnT w="12700"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7F7"/>
                    </a:solidFill>
                  </a:tcPr>
                </a:tc>
                <a:extLst>
                  <a:ext uri="{0D108BD9-81ED-4DB2-BD59-A6C34878D82A}">
                    <a16:rowId xmlns:a16="http://schemas.microsoft.com/office/drawing/2014/main" val="10001"/>
                  </a:ext>
                </a:extLst>
              </a:tr>
              <a:tr h="390191">
                <a:tc>
                  <a:txBody>
                    <a:bodyPr/>
                    <a:lstStyle/>
                    <a:p>
                      <a:pPr marL="114300" marR="0" indent="0">
                        <a:lnSpc>
                          <a:spcPct val="100000"/>
                        </a:lnSpc>
                        <a:spcBef>
                          <a:spcPts val="0"/>
                        </a:spcBef>
                        <a:spcAft>
                          <a:spcPts val="0"/>
                        </a:spcAft>
                        <a:tabLst/>
                      </a:pPr>
                      <a:r>
                        <a:rPr lang="en-US" sz="1500" b="0" i="0" dirty="0">
                          <a:effectLst/>
                          <a:latin typeface="Arial" panose="020B0604020202020204" pitchFamily="34" charset="0"/>
                          <a:cs typeface="Arial" panose="020B0604020202020204" pitchFamily="34" charset="0"/>
                        </a:rPr>
                        <a:t>CR</a:t>
                      </a:r>
                    </a:p>
                  </a:txBody>
                  <a:tcPr marL="91435" marR="91435"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Z" sz="1500" b="0" i="0" kern="1200" dirty="0">
                          <a:effectLst/>
                          <a:latin typeface="Arial" panose="020B0604020202020204" pitchFamily="34" charset="0"/>
                          <a:cs typeface="Arial" panose="020B0604020202020204" pitchFamily="34" charset="0"/>
                        </a:rPr>
                        <a:t>10 (27.8)</a:t>
                      </a:r>
                    </a:p>
                  </a:txBody>
                  <a:tcPr marL="91435" marR="91435"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ECF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0" i="0" dirty="0">
                          <a:effectLst/>
                          <a:latin typeface="Arial" panose="020B0604020202020204" pitchFamily="34" charset="0"/>
                          <a:ea typeface="MS Mincho" panose="02020609040205080304" pitchFamily="49" charset="-128"/>
                          <a:cs typeface="Arial" panose="020B0604020202020204" pitchFamily="34" charset="0"/>
                        </a:rPr>
                        <a:t>1 (2.8)</a:t>
                      </a:r>
                    </a:p>
                  </a:txBody>
                  <a:tcPr marL="91435" marR="91435"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7F7"/>
                    </a:solidFill>
                  </a:tcPr>
                </a:tc>
                <a:extLst>
                  <a:ext uri="{0D108BD9-81ED-4DB2-BD59-A6C34878D82A}">
                    <a16:rowId xmlns:a16="http://schemas.microsoft.com/office/drawing/2014/main" val="10002"/>
                  </a:ext>
                </a:extLst>
              </a:tr>
              <a:tr h="390191">
                <a:tc>
                  <a:txBody>
                    <a:bodyPr/>
                    <a:lstStyle/>
                    <a:p>
                      <a:pPr marL="114300" marR="0" indent="0">
                        <a:lnSpc>
                          <a:spcPct val="100000"/>
                        </a:lnSpc>
                        <a:spcBef>
                          <a:spcPts val="0"/>
                        </a:spcBef>
                        <a:spcAft>
                          <a:spcPts val="0"/>
                        </a:spcAft>
                        <a:tabLst/>
                      </a:pPr>
                      <a:r>
                        <a:rPr lang="en-US" sz="1500" b="0" i="0" dirty="0">
                          <a:effectLst/>
                          <a:latin typeface="Arial" panose="020B0604020202020204" pitchFamily="34" charset="0"/>
                          <a:cs typeface="Arial" panose="020B0604020202020204" pitchFamily="34" charset="0"/>
                        </a:rPr>
                        <a:t>PR</a:t>
                      </a:r>
                    </a:p>
                  </a:txBody>
                  <a:tcPr marL="91435" marR="91435"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Z" sz="1500" b="0" i="0" kern="1200" dirty="0">
                          <a:effectLst/>
                          <a:latin typeface="Arial" panose="020B0604020202020204" pitchFamily="34" charset="0"/>
                          <a:cs typeface="Arial" panose="020B0604020202020204" pitchFamily="34" charset="0"/>
                        </a:rPr>
                        <a:t>13 (36.1)</a:t>
                      </a:r>
                    </a:p>
                  </a:txBody>
                  <a:tcPr marL="91435" marR="91435"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ECF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0" i="0" dirty="0">
                          <a:effectLst/>
                          <a:latin typeface="Arial" panose="020B0604020202020204" pitchFamily="34" charset="0"/>
                          <a:ea typeface="MS Mincho" panose="02020609040205080304" pitchFamily="49" charset="-128"/>
                          <a:cs typeface="Arial" panose="020B0604020202020204" pitchFamily="34" charset="0"/>
                        </a:rPr>
                        <a:t>11 (30.6)</a:t>
                      </a:r>
                    </a:p>
                  </a:txBody>
                  <a:tcPr marL="91435" marR="91435"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7F7"/>
                    </a:solidFill>
                  </a:tcPr>
                </a:tc>
                <a:extLst>
                  <a:ext uri="{0D108BD9-81ED-4DB2-BD59-A6C34878D82A}">
                    <a16:rowId xmlns:a16="http://schemas.microsoft.com/office/drawing/2014/main" val="10003"/>
                  </a:ext>
                </a:extLst>
              </a:tr>
              <a:tr h="390191">
                <a:tc>
                  <a:txBody>
                    <a:bodyPr/>
                    <a:lstStyle/>
                    <a:p>
                      <a:pPr marL="114300" marR="0" indent="0">
                        <a:lnSpc>
                          <a:spcPct val="100000"/>
                        </a:lnSpc>
                        <a:spcBef>
                          <a:spcPts val="0"/>
                        </a:spcBef>
                        <a:spcAft>
                          <a:spcPts val="0"/>
                        </a:spcAft>
                        <a:tabLst/>
                      </a:pPr>
                      <a:r>
                        <a:rPr lang="en-US" sz="1500" b="0" i="0" dirty="0">
                          <a:effectLst/>
                          <a:latin typeface="Arial" panose="020B0604020202020204" pitchFamily="34" charset="0"/>
                          <a:cs typeface="Arial" panose="020B0604020202020204" pitchFamily="34" charset="0"/>
                        </a:rPr>
                        <a:t>Non-CR/non-PD</a:t>
                      </a:r>
                    </a:p>
                  </a:txBody>
                  <a:tcPr marL="91435" marR="91435"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Z" sz="1500" b="0" i="0" kern="1200" dirty="0">
                          <a:effectLst/>
                          <a:latin typeface="Arial" panose="020B0604020202020204" pitchFamily="34" charset="0"/>
                          <a:cs typeface="Arial" panose="020B0604020202020204" pitchFamily="34" charset="0"/>
                        </a:rPr>
                        <a:t>6 (16.7)</a:t>
                      </a:r>
                    </a:p>
                  </a:txBody>
                  <a:tcPr marL="91435" marR="91435"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ECF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0" i="0" dirty="0">
                          <a:effectLst/>
                          <a:latin typeface="Arial" panose="020B0604020202020204" pitchFamily="34" charset="0"/>
                          <a:ea typeface="MS Mincho" panose="02020609040205080304" pitchFamily="49" charset="-128"/>
                          <a:cs typeface="Arial" panose="020B0604020202020204" pitchFamily="34" charset="0"/>
                        </a:rPr>
                        <a:t>7 (19.4)</a:t>
                      </a:r>
                    </a:p>
                  </a:txBody>
                  <a:tcPr marL="91435" marR="91435"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7F7"/>
                    </a:solidFill>
                  </a:tcPr>
                </a:tc>
                <a:extLst>
                  <a:ext uri="{0D108BD9-81ED-4DB2-BD59-A6C34878D82A}">
                    <a16:rowId xmlns:a16="http://schemas.microsoft.com/office/drawing/2014/main" val="10004"/>
                  </a:ext>
                </a:extLst>
              </a:tr>
              <a:tr h="390191">
                <a:tc>
                  <a:txBody>
                    <a:bodyPr/>
                    <a:lstStyle/>
                    <a:p>
                      <a:pPr marL="1143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NZ" sz="1500" b="0" i="0" dirty="0">
                          <a:effectLst/>
                          <a:latin typeface="Arial" panose="020B0604020202020204" pitchFamily="34" charset="0"/>
                          <a:cs typeface="Arial" panose="020B0604020202020204" pitchFamily="34" charset="0"/>
                        </a:rPr>
                        <a:t>SD</a:t>
                      </a:r>
                    </a:p>
                  </a:txBody>
                  <a:tcPr marL="91435" marR="91435"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Z" sz="1500" b="0" i="0" kern="1200" dirty="0">
                          <a:effectLst/>
                          <a:latin typeface="Arial" panose="020B0604020202020204" pitchFamily="34" charset="0"/>
                          <a:cs typeface="Arial" panose="020B0604020202020204" pitchFamily="34" charset="0"/>
                        </a:rPr>
                        <a:t>4 (11.1)</a:t>
                      </a:r>
                    </a:p>
                  </a:txBody>
                  <a:tcPr marL="91435" marR="91435"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ECF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0" i="0" dirty="0">
                          <a:effectLst/>
                          <a:latin typeface="Arial" panose="020B0604020202020204" pitchFamily="34" charset="0"/>
                          <a:ea typeface="MS Mincho" panose="02020609040205080304" pitchFamily="49" charset="-128"/>
                          <a:cs typeface="Arial" panose="020B0604020202020204" pitchFamily="34" charset="0"/>
                        </a:rPr>
                        <a:t>7 (19.4)</a:t>
                      </a:r>
                    </a:p>
                  </a:txBody>
                  <a:tcPr marL="91435" marR="91435"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7F7"/>
                    </a:solidFill>
                  </a:tcPr>
                </a:tc>
                <a:extLst>
                  <a:ext uri="{0D108BD9-81ED-4DB2-BD59-A6C34878D82A}">
                    <a16:rowId xmlns:a16="http://schemas.microsoft.com/office/drawing/2014/main" val="10005"/>
                  </a:ext>
                </a:extLst>
              </a:tr>
              <a:tr h="390191">
                <a:tc>
                  <a:txBody>
                    <a:bodyPr/>
                    <a:lstStyle/>
                    <a:p>
                      <a:pPr marL="1143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NZ" sz="1500" b="0" i="0" dirty="0">
                          <a:effectLst/>
                          <a:latin typeface="Arial" panose="020B0604020202020204" pitchFamily="34" charset="0"/>
                          <a:ea typeface="MS Mincho" panose="02020609040205080304" pitchFamily="49" charset="-128"/>
                          <a:cs typeface="Arial" panose="020B0604020202020204" pitchFamily="34" charset="0"/>
                        </a:rPr>
                        <a:t>PD</a:t>
                      </a:r>
                    </a:p>
                  </a:txBody>
                  <a:tcPr marL="91435" marR="91435"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Z" sz="1500" b="0" i="0" kern="1200" dirty="0">
                          <a:effectLst/>
                          <a:latin typeface="Arial" panose="020B0604020202020204" pitchFamily="34" charset="0"/>
                          <a:cs typeface="Arial" panose="020B0604020202020204" pitchFamily="34" charset="0"/>
                        </a:rPr>
                        <a:t>1 (2.8)</a:t>
                      </a:r>
                    </a:p>
                  </a:txBody>
                  <a:tcPr marL="91435" marR="91435"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ECF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0" i="0" dirty="0">
                          <a:effectLst/>
                          <a:latin typeface="Arial" panose="020B0604020202020204" pitchFamily="34" charset="0"/>
                          <a:ea typeface="MS Mincho" panose="02020609040205080304" pitchFamily="49" charset="-128"/>
                          <a:cs typeface="Arial" panose="020B0604020202020204" pitchFamily="34" charset="0"/>
                        </a:rPr>
                        <a:t>8 (22.2)</a:t>
                      </a:r>
                    </a:p>
                  </a:txBody>
                  <a:tcPr marL="91435" marR="91435"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7F7"/>
                    </a:solidFill>
                  </a:tcPr>
                </a:tc>
                <a:extLst>
                  <a:ext uri="{0D108BD9-81ED-4DB2-BD59-A6C34878D82A}">
                    <a16:rowId xmlns:a16="http://schemas.microsoft.com/office/drawing/2014/main" val="10006"/>
                  </a:ext>
                </a:extLst>
              </a:tr>
              <a:tr h="243841">
                <a:tc>
                  <a:txBody>
                    <a:bodyPr/>
                    <a:lstStyle/>
                    <a:p>
                      <a:pPr marL="1143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NZ" sz="1500" b="0" i="0" dirty="0">
                          <a:effectLst/>
                          <a:latin typeface="Arial" panose="020B0604020202020204" pitchFamily="34" charset="0"/>
                          <a:ea typeface="MS Mincho" panose="02020609040205080304" pitchFamily="49" charset="-128"/>
                          <a:cs typeface="Arial" panose="020B0604020202020204" pitchFamily="34" charset="0"/>
                        </a:rPr>
                        <a:t>Not evaluable</a:t>
                      </a:r>
                    </a:p>
                  </a:txBody>
                  <a:tcPr marL="91435" marR="91435"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Z" sz="1500" b="0" i="0" kern="1200" dirty="0">
                          <a:effectLst/>
                          <a:latin typeface="Arial" panose="020B0604020202020204" pitchFamily="34" charset="0"/>
                          <a:cs typeface="Arial" panose="020B0604020202020204" pitchFamily="34" charset="0"/>
                        </a:rPr>
                        <a:t>0</a:t>
                      </a:r>
                    </a:p>
                  </a:txBody>
                  <a:tcPr marL="91435" marR="91435"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ECF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0" i="0" dirty="0">
                          <a:effectLst/>
                          <a:latin typeface="Arial" panose="020B0604020202020204" pitchFamily="34" charset="0"/>
                          <a:ea typeface="MS Mincho" panose="02020609040205080304" pitchFamily="49" charset="-128"/>
                          <a:cs typeface="Arial" panose="020B0604020202020204" pitchFamily="34" charset="0"/>
                        </a:rPr>
                        <a:t>1 (2.8)</a:t>
                      </a:r>
                    </a:p>
                  </a:txBody>
                  <a:tcPr marL="91435" marR="91435"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7F7"/>
                    </a:solidFill>
                  </a:tcPr>
                </a:tc>
                <a:extLst>
                  <a:ext uri="{0D108BD9-81ED-4DB2-BD59-A6C34878D82A}">
                    <a16:rowId xmlns:a16="http://schemas.microsoft.com/office/drawing/2014/main" val="10007"/>
                  </a:ext>
                </a:extLst>
              </a:tr>
              <a:tr h="499403">
                <a:tc>
                  <a:txBody>
                    <a:bodyPr/>
                    <a:lstStyle/>
                    <a:p>
                      <a:pPr marL="1143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NZ" sz="1500" b="0" i="0" dirty="0">
                          <a:effectLst/>
                          <a:latin typeface="Arial" panose="020B0604020202020204" pitchFamily="34" charset="0"/>
                          <a:ea typeface="MS Mincho" panose="02020609040205080304" pitchFamily="49" charset="-128"/>
                          <a:cs typeface="Arial" panose="020B0604020202020204" pitchFamily="34" charset="0"/>
                        </a:rPr>
                        <a:t>Missing</a:t>
                      </a:r>
                      <a:endParaRPr lang="en-US" sz="1500" b="0" i="0" dirty="0">
                        <a:effectLst/>
                        <a:latin typeface="Arial" panose="020B0604020202020204" pitchFamily="34" charset="0"/>
                        <a:ea typeface="MS Mincho" panose="02020609040205080304" pitchFamily="49" charset="-128"/>
                        <a:cs typeface="Arial" panose="020B0604020202020204" pitchFamily="34" charset="0"/>
                      </a:endParaRPr>
                    </a:p>
                  </a:txBody>
                  <a:tcPr marL="91435" marR="91435"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Z" sz="1500" b="0" i="0" kern="1200" dirty="0">
                          <a:effectLst/>
                          <a:latin typeface="Arial" panose="020B0604020202020204" pitchFamily="34" charset="0"/>
                          <a:cs typeface="Arial" panose="020B0604020202020204" pitchFamily="34" charset="0"/>
                        </a:rPr>
                        <a:t>2 (5.6)</a:t>
                      </a:r>
                    </a:p>
                  </a:txBody>
                  <a:tcPr marL="91435" marR="91435"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ECF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0" i="0" kern="1200" dirty="0">
                          <a:effectLst/>
                          <a:latin typeface="Arial" panose="020B0604020202020204" pitchFamily="34" charset="0"/>
                          <a:ea typeface="MS Mincho" panose="02020609040205080304" pitchFamily="49" charset="-128"/>
                          <a:cs typeface="Arial" panose="020B0604020202020204" pitchFamily="34" charset="0"/>
                        </a:rPr>
                        <a:t>1 (2.8)</a:t>
                      </a:r>
                      <a:endParaRPr lang="en-US" sz="1500" b="0" i="0" dirty="0">
                        <a:effectLst/>
                        <a:latin typeface="Arial" panose="020B0604020202020204" pitchFamily="34" charset="0"/>
                        <a:ea typeface="MS Mincho" panose="02020609040205080304" pitchFamily="49" charset="-128"/>
                        <a:cs typeface="Arial" panose="020B0604020202020204" pitchFamily="34" charset="0"/>
                      </a:endParaRPr>
                    </a:p>
                  </a:txBody>
                  <a:tcPr marL="91435" marR="91435"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7F7"/>
                    </a:solidFill>
                  </a:tcPr>
                </a:tc>
                <a:extLst>
                  <a:ext uri="{0D108BD9-81ED-4DB2-BD59-A6C34878D82A}">
                    <a16:rowId xmlns:a16="http://schemas.microsoft.com/office/drawing/2014/main" val="10008"/>
                  </a:ext>
                </a:extLst>
              </a:tr>
            </a:tbl>
          </a:graphicData>
        </a:graphic>
      </p:graphicFrame>
      <p:sp>
        <p:nvSpPr>
          <p:cNvPr id="220191" name="TextBox 20">
            <a:extLst>
              <a:ext uri="{FF2B5EF4-FFF2-40B4-BE49-F238E27FC236}">
                <a16:creationId xmlns:a16="http://schemas.microsoft.com/office/drawing/2014/main" id="{DFB66E92-5378-0177-430B-417C3A3CEF10}"/>
              </a:ext>
            </a:extLst>
          </p:cNvPr>
          <p:cNvSpPr txBox="1">
            <a:spLocks noChangeArrowheads="1"/>
          </p:cNvSpPr>
          <p:nvPr/>
        </p:nvSpPr>
        <p:spPr bwMode="auto">
          <a:xfrm>
            <a:off x="6142041" y="5745163"/>
            <a:ext cx="58753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Tahoma" panose="020B060403050404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Tahoma" panose="020B060403050404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Tahoma" panose="020B060403050404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Tahoma" panose="020B060403050404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9pPr>
          </a:lstStyle>
          <a:p>
            <a:pPr defTabSz="457178">
              <a:lnSpc>
                <a:spcPct val="100000"/>
              </a:lnSpc>
              <a:spcBef>
                <a:spcPct val="0"/>
              </a:spcBef>
              <a:buNone/>
              <a:defRPr/>
            </a:pPr>
            <a:r>
              <a:rPr lang="en-US" altLang="es-ES" sz="800">
                <a:solidFill>
                  <a:srgbClr val="000000"/>
                </a:solidFill>
                <a:latin typeface="Arial" panose="020B0604020202020204" pitchFamily="34" charset="0"/>
                <a:cs typeface="Arial" panose="020B0604020202020204" pitchFamily="34" charset="0"/>
              </a:rPr>
              <a:t>CR, complete response; DCR, disease control rate; mDOR, median duration of response; PD, progressive disease; PR, partial response; SD, stable disease; T-DM1, t</a:t>
            </a:r>
            <a:r>
              <a:rPr lang="en-US" altLang="es-ES" sz="800">
                <a:solidFill>
                  <a:srgbClr val="000000"/>
                </a:solidFill>
                <a:latin typeface="Arial" panose="020B0604020202020204" pitchFamily="34" charset="0"/>
                <a:cs typeface="Arial" panose="020B0604020202020204" pitchFamily="34" charset="0"/>
                <a:sym typeface="Arial Narrow" panose="020B0606020202030204" pitchFamily="34" charset="0"/>
              </a:rPr>
              <a:t>rastuzumab emtansine; </a:t>
            </a:r>
            <a:r>
              <a:rPr lang="en-US" altLang="es-ES" sz="800">
                <a:solidFill>
                  <a:srgbClr val="000000"/>
                </a:solidFill>
                <a:latin typeface="Arial" panose="020B0604020202020204" pitchFamily="34" charset="0"/>
                <a:cs typeface="Arial" panose="020B0604020202020204" pitchFamily="34" charset="0"/>
              </a:rPr>
              <a:t>T-DXd, </a:t>
            </a:r>
            <a:r>
              <a:rPr lang="en-US" altLang="es-ES" sz="800">
                <a:solidFill>
                  <a:srgbClr val="000000"/>
                </a:solidFill>
                <a:latin typeface="Arial" panose="020B0604020202020204" pitchFamily="34" charset="0"/>
                <a:cs typeface="Arial" panose="020B0604020202020204" pitchFamily="34" charset="0"/>
                <a:sym typeface="Arial Narrow" panose="020B0606020202030204" pitchFamily="34" charset="0"/>
              </a:rPr>
              <a:t>trastuzumab deruxtecan</a:t>
            </a:r>
            <a:r>
              <a:rPr lang="en-US" altLang="es-ES" sz="800">
                <a:solidFill>
                  <a:srgbClr val="000000"/>
                </a:solidFill>
                <a:latin typeface="Arial" panose="020B0604020202020204" pitchFamily="34" charset="0"/>
                <a:cs typeface="Arial" panose="020B0604020202020204" pitchFamily="34" charset="0"/>
              </a:rPr>
              <a:t>.</a:t>
            </a:r>
          </a:p>
          <a:p>
            <a:pPr defTabSz="457178">
              <a:lnSpc>
                <a:spcPct val="100000"/>
              </a:lnSpc>
              <a:spcBef>
                <a:spcPct val="0"/>
              </a:spcBef>
              <a:buNone/>
              <a:defRPr/>
            </a:pPr>
            <a:r>
              <a:rPr lang="en-US" altLang="es-ES" sz="800">
                <a:solidFill>
                  <a:srgbClr val="000000"/>
                </a:solidFill>
                <a:latin typeface="Arial" panose="020B0604020202020204" pitchFamily="34" charset="0"/>
                <a:cs typeface="Arial" panose="020B0604020202020204" pitchFamily="34" charset="0"/>
              </a:rPr>
              <a:t>Table includes target and non-target lesions. Only patients with target lesion assessments are eligible for inclusion in waterfall.</a:t>
            </a:r>
          </a:p>
          <a:p>
            <a:pPr defTabSz="457178">
              <a:lnSpc>
                <a:spcPct val="100000"/>
              </a:lnSpc>
              <a:spcBef>
                <a:spcPct val="0"/>
              </a:spcBef>
              <a:buNone/>
              <a:defRPr/>
            </a:pPr>
            <a:r>
              <a:rPr lang="en-US" altLang="es-ES" sz="800">
                <a:solidFill>
                  <a:srgbClr val="000000"/>
                </a:solidFill>
                <a:latin typeface="Arial" panose="020B0604020202020204" pitchFamily="34" charset="0"/>
                <a:cs typeface="Arial" panose="020B0604020202020204" pitchFamily="34" charset="0"/>
              </a:rPr>
              <a:t>Red line at 20% indicates progressive disease; black line at -30% indicates partial response.</a:t>
            </a:r>
          </a:p>
          <a:p>
            <a:pPr defTabSz="457178">
              <a:lnSpc>
                <a:spcPct val="100000"/>
              </a:lnSpc>
              <a:spcBef>
                <a:spcPct val="0"/>
              </a:spcBef>
              <a:buNone/>
              <a:defRPr/>
            </a:pPr>
            <a:r>
              <a:rPr lang="en-US" altLang="es-ES" sz="800" baseline="30000">
                <a:solidFill>
                  <a:srgbClr val="000000"/>
                </a:solidFill>
                <a:latin typeface="Arial" panose="020B0604020202020204" pitchFamily="34" charset="0"/>
                <a:cs typeface="Arial" panose="020B0604020202020204" pitchFamily="34" charset="0"/>
              </a:rPr>
              <a:t>a</a:t>
            </a:r>
            <a:r>
              <a:rPr lang="en-US" altLang="es-ES" sz="800">
                <a:solidFill>
                  <a:srgbClr val="000000"/>
                </a:solidFill>
                <a:latin typeface="Arial" panose="020B0604020202020204" pitchFamily="34" charset="0"/>
                <a:cs typeface="Arial" panose="020B0604020202020204" pitchFamily="34" charset="0"/>
              </a:rPr>
              <a:t>Denominator for percentages is the number of subjects in the full analysis set with brain metastases tumor assessment</a:t>
            </a:r>
          </a:p>
        </p:txBody>
      </p:sp>
      <p:grpSp>
        <p:nvGrpSpPr>
          <p:cNvPr id="220192" name="Group 1">
            <a:extLst>
              <a:ext uri="{FF2B5EF4-FFF2-40B4-BE49-F238E27FC236}">
                <a16:creationId xmlns:a16="http://schemas.microsoft.com/office/drawing/2014/main" id="{D7342295-88CE-7CC7-6DF8-21B439B81C39}"/>
              </a:ext>
            </a:extLst>
          </p:cNvPr>
          <p:cNvGrpSpPr>
            <a:grpSpLocks/>
          </p:cNvGrpSpPr>
          <p:nvPr/>
        </p:nvGrpSpPr>
        <p:grpSpPr bwMode="auto">
          <a:xfrm>
            <a:off x="130154" y="892175"/>
            <a:ext cx="5978549" cy="5414745"/>
            <a:chOff x="129643" y="807783"/>
            <a:chExt cx="5979345" cy="5602043"/>
          </a:xfrm>
        </p:grpSpPr>
        <p:sp>
          <p:nvSpPr>
            <p:cNvPr id="220195" name="TextBox 8">
              <a:extLst>
                <a:ext uri="{FF2B5EF4-FFF2-40B4-BE49-F238E27FC236}">
                  <a16:creationId xmlns:a16="http://schemas.microsoft.com/office/drawing/2014/main" id="{1421D8D3-BC0B-4A2B-D3D8-96A10A8C359E}"/>
                </a:ext>
              </a:extLst>
            </p:cNvPr>
            <p:cNvSpPr txBox="1">
              <a:spLocks noChangeArrowheads="1"/>
            </p:cNvSpPr>
            <p:nvPr/>
          </p:nvSpPr>
          <p:spPr bwMode="auto">
            <a:xfrm>
              <a:off x="2860763" y="848230"/>
              <a:ext cx="1216713" cy="286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Tahoma" panose="020B060403050404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Tahoma" panose="020B060403050404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Tahoma" panose="020B060403050404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Tahoma" panose="020B060403050404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9pPr>
            </a:lstStyle>
            <a:p>
              <a:pPr algn="ctr" defTabSz="457178">
                <a:lnSpc>
                  <a:spcPct val="100000"/>
                </a:lnSpc>
                <a:spcBef>
                  <a:spcPct val="0"/>
                </a:spcBef>
                <a:buNone/>
                <a:defRPr/>
              </a:pPr>
              <a:r>
                <a:rPr lang="en-US" altLang="es-ES" sz="1200" b="1">
                  <a:solidFill>
                    <a:srgbClr val="023F88"/>
                  </a:solidFill>
                  <a:latin typeface="Arial" panose="020B0604020202020204" pitchFamily="34" charset="0"/>
                  <a:cs typeface="Arial" panose="020B0604020202020204" pitchFamily="34" charset="0"/>
                  <a:sym typeface="Arial" panose="020B0604020202020204" pitchFamily="34" charset="0"/>
                </a:rPr>
                <a:t>T-DXd (n = 21)</a:t>
              </a:r>
            </a:p>
          </p:txBody>
        </p:sp>
        <p:sp>
          <p:nvSpPr>
            <p:cNvPr id="220196" name="TextBox 10">
              <a:extLst>
                <a:ext uri="{FF2B5EF4-FFF2-40B4-BE49-F238E27FC236}">
                  <a16:creationId xmlns:a16="http://schemas.microsoft.com/office/drawing/2014/main" id="{84A6769C-954C-AF8D-0E24-C67190523DF2}"/>
                </a:ext>
              </a:extLst>
            </p:cNvPr>
            <p:cNvSpPr txBox="1">
              <a:spLocks noChangeArrowheads="1"/>
            </p:cNvSpPr>
            <p:nvPr/>
          </p:nvSpPr>
          <p:spPr bwMode="auto">
            <a:xfrm rot="16200000">
              <a:off x="-2204059" y="3410961"/>
              <a:ext cx="4990611" cy="323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Tahoma" panose="020B060403050404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Tahoma" panose="020B060403050404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Tahoma" panose="020B060403050404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Tahoma" panose="020B060403050404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9pPr>
            </a:lstStyle>
            <a:p>
              <a:pPr defTabSz="457178">
                <a:lnSpc>
                  <a:spcPct val="100000"/>
                </a:lnSpc>
                <a:spcBef>
                  <a:spcPct val="0"/>
                </a:spcBef>
                <a:buNone/>
                <a:defRPr/>
              </a:pPr>
              <a:r>
                <a:rPr lang="en-US" altLang="es-ES" sz="1500" b="1">
                  <a:solidFill>
                    <a:srgbClr val="221F20"/>
                  </a:solidFill>
                  <a:latin typeface="Arial" panose="020B0604020202020204" pitchFamily="34" charset="0"/>
                  <a:cs typeface="Arial" panose="020B0604020202020204" pitchFamily="34" charset="0"/>
                  <a:sym typeface="Arial" panose="020B0604020202020204" pitchFamily="34" charset="0"/>
                </a:rPr>
                <a:t>Best % Change in Sum of Diameters from Baseline</a:t>
              </a:r>
            </a:p>
          </p:txBody>
        </p:sp>
        <p:sp>
          <p:nvSpPr>
            <p:cNvPr id="220197" name="TextBox 13">
              <a:extLst>
                <a:ext uri="{FF2B5EF4-FFF2-40B4-BE49-F238E27FC236}">
                  <a16:creationId xmlns:a16="http://schemas.microsoft.com/office/drawing/2014/main" id="{149E7558-6880-EC57-79AF-871098CEB1AE}"/>
                </a:ext>
              </a:extLst>
            </p:cNvPr>
            <p:cNvSpPr txBox="1">
              <a:spLocks noChangeArrowheads="1"/>
            </p:cNvSpPr>
            <p:nvPr/>
          </p:nvSpPr>
          <p:spPr bwMode="auto">
            <a:xfrm>
              <a:off x="504477" y="3298652"/>
              <a:ext cx="415553" cy="238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Tahoma" panose="020B060403050404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Tahoma" panose="020B060403050404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Tahoma" panose="020B060403050404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Tahoma" panose="020B060403050404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9pPr>
            </a:lstStyle>
            <a:p>
              <a:pPr algn="r" defTabSz="457178">
                <a:lnSpc>
                  <a:spcPct val="100000"/>
                </a:lnSpc>
                <a:spcBef>
                  <a:spcPct val="0"/>
                </a:spcBef>
                <a:buNone/>
                <a:defRPr/>
              </a:pPr>
              <a:r>
                <a:rPr lang="en-US" altLang="es-ES" sz="900">
                  <a:solidFill>
                    <a:srgbClr val="221F20"/>
                  </a:solidFill>
                  <a:latin typeface="Arial" panose="020B0604020202020204" pitchFamily="34" charset="0"/>
                  <a:cs typeface="Arial" panose="020B0604020202020204" pitchFamily="34" charset="0"/>
                  <a:sym typeface="Arial" panose="020B0604020202020204" pitchFamily="34" charset="0"/>
                </a:rPr>
                <a:t>-100</a:t>
              </a:r>
            </a:p>
          </p:txBody>
        </p:sp>
        <p:sp>
          <p:nvSpPr>
            <p:cNvPr id="220198" name="TextBox 14">
              <a:extLst>
                <a:ext uri="{FF2B5EF4-FFF2-40B4-BE49-F238E27FC236}">
                  <a16:creationId xmlns:a16="http://schemas.microsoft.com/office/drawing/2014/main" id="{44A17F1E-03E5-1921-F2C1-D0BBE37FB039}"/>
                </a:ext>
              </a:extLst>
            </p:cNvPr>
            <p:cNvSpPr txBox="1">
              <a:spLocks noChangeArrowheads="1"/>
            </p:cNvSpPr>
            <p:nvPr/>
          </p:nvSpPr>
          <p:spPr bwMode="auto">
            <a:xfrm>
              <a:off x="568602" y="3049115"/>
              <a:ext cx="351425" cy="238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Tahoma" panose="020B060403050404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Tahoma" panose="020B060403050404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Tahoma" panose="020B060403050404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Tahoma" panose="020B060403050404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9pPr>
            </a:lstStyle>
            <a:p>
              <a:pPr algn="r" defTabSz="457178">
                <a:lnSpc>
                  <a:spcPct val="100000"/>
                </a:lnSpc>
                <a:spcBef>
                  <a:spcPct val="0"/>
                </a:spcBef>
                <a:buNone/>
                <a:defRPr/>
              </a:pPr>
              <a:r>
                <a:rPr lang="en-US" altLang="es-ES" sz="900">
                  <a:solidFill>
                    <a:srgbClr val="221F20"/>
                  </a:solidFill>
                  <a:latin typeface="Arial" panose="020B0604020202020204" pitchFamily="34" charset="0"/>
                  <a:cs typeface="Arial" panose="020B0604020202020204" pitchFamily="34" charset="0"/>
                  <a:sym typeface="Arial" panose="020B0604020202020204" pitchFamily="34" charset="0"/>
                </a:rPr>
                <a:t>-80</a:t>
              </a:r>
            </a:p>
          </p:txBody>
        </p:sp>
        <p:sp>
          <p:nvSpPr>
            <p:cNvPr id="220199" name="TextBox 17">
              <a:extLst>
                <a:ext uri="{FF2B5EF4-FFF2-40B4-BE49-F238E27FC236}">
                  <a16:creationId xmlns:a16="http://schemas.microsoft.com/office/drawing/2014/main" id="{29F11383-EA69-0ACE-512E-5020DAA83A7A}"/>
                </a:ext>
              </a:extLst>
            </p:cNvPr>
            <p:cNvSpPr txBox="1">
              <a:spLocks noChangeArrowheads="1"/>
            </p:cNvSpPr>
            <p:nvPr/>
          </p:nvSpPr>
          <p:spPr bwMode="auto">
            <a:xfrm>
              <a:off x="568602" y="2803103"/>
              <a:ext cx="351425" cy="238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Tahoma" panose="020B060403050404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Tahoma" panose="020B060403050404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Tahoma" panose="020B060403050404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Tahoma" panose="020B060403050404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9pPr>
            </a:lstStyle>
            <a:p>
              <a:pPr algn="r" defTabSz="457178">
                <a:lnSpc>
                  <a:spcPct val="100000"/>
                </a:lnSpc>
                <a:spcBef>
                  <a:spcPct val="0"/>
                </a:spcBef>
                <a:buNone/>
                <a:defRPr/>
              </a:pPr>
              <a:r>
                <a:rPr lang="en-US" altLang="es-ES" sz="900">
                  <a:solidFill>
                    <a:srgbClr val="221F20"/>
                  </a:solidFill>
                  <a:latin typeface="Arial" panose="020B0604020202020204" pitchFamily="34" charset="0"/>
                  <a:cs typeface="Arial" panose="020B0604020202020204" pitchFamily="34" charset="0"/>
                  <a:sym typeface="Arial" panose="020B0604020202020204" pitchFamily="34" charset="0"/>
                </a:rPr>
                <a:t>-60</a:t>
              </a:r>
            </a:p>
          </p:txBody>
        </p:sp>
        <p:sp>
          <p:nvSpPr>
            <p:cNvPr id="220200" name="TextBox 18">
              <a:extLst>
                <a:ext uri="{FF2B5EF4-FFF2-40B4-BE49-F238E27FC236}">
                  <a16:creationId xmlns:a16="http://schemas.microsoft.com/office/drawing/2014/main" id="{EF45DF9A-9DCD-4960-9F26-4244FE2528B5}"/>
                </a:ext>
              </a:extLst>
            </p:cNvPr>
            <p:cNvSpPr txBox="1">
              <a:spLocks noChangeArrowheads="1"/>
            </p:cNvSpPr>
            <p:nvPr/>
          </p:nvSpPr>
          <p:spPr bwMode="auto">
            <a:xfrm>
              <a:off x="568602" y="2553371"/>
              <a:ext cx="351425" cy="238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Tahoma" panose="020B060403050404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Tahoma" panose="020B060403050404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Tahoma" panose="020B060403050404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Tahoma" panose="020B060403050404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9pPr>
            </a:lstStyle>
            <a:p>
              <a:pPr algn="r" defTabSz="457178">
                <a:lnSpc>
                  <a:spcPct val="100000"/>
                </a:lnSpc>
                <a:spcBef>
                  <a:spcPct val="0"/>
                </a:spcBef>
                <a:buNone/>
                <a:defRPr/>
              </a:pPr>
              <a:r>
                <a:rPr lang="en-US" altLang="es-ES" sz="900">
                  <a:solidFill>
                    <a:srgbClr val="221F20"/>
                  </a:solidFill>
                  <a:latin typeface="Arial" panose="020B0604020202020204" pitchFamily="34" charset="0"/>
                  <a:cs typeface="Arial" panose="020B0604020202020204" pitchFamily="34" charset="0"/>
                  <a:sym typeface="Arial" panose="020B0604020202020204" pitchFamily="34" charset="0"/>
                </a:rPr>
                <a:t>-40</a:t>
              </a:r>
            </a:p>
          </p:txBody>
        </p:sp>
        <p:sp>
          <p:nvSpPr>
            <p:cNvPr id="220201" name="TextBox 19">
              <a:extLst>
                <a:ext uri="{FF2B5EF4-FFF2-40B4-BE49-F238E27FC236}">
                  <a16:creationId xmlns:a16="http://schemas.microsoft.com/office/drawing/2014/main" id="{860D6E5A-7625-7E38-2A83-0B8D44F2C1B8}"/>
                </a:ext>
              </a:extLst>
            </p:cNvPr>
            <p:cNvSpPr txBox="1">
              <a:spLocks noChangeArrowheads="1"/>
            </p:cNvSpPr>
            <p:nvPr/>
          </p:nvSpPr>
          <p:spPr bwMode="auto">
            <a:xfrm>
              <a:off x="568602" y="2299424"/>
              <a:ext cx="351425" cy="238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Tahoma" panose="020B060403050404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Tahoma" panose="020B060403050404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Tahoma" panose="020B060403050404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Tahoma" panose="020B060403050404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9pPr>
            </a:lstStyle>
            <a:p>
              <a:pPr algn="r" defTabSz="457178">
                <a:lnSpc>
                  <a:spcPct val="100000"/>
                </a:lnSpc>
                <a:spcBef>
                  <a:spcPct val="0"/>
                </a:spcBef>
                <a:buNone/>
                <a:defRPr/>
              </a:pPr>
              <a:r>
                <a:rPr lang="en-US" altLang="es-ES" sz="900">
                  <a:solidFill>
                    <a:srgbClr val="221F20"/>
                  </a:solidFill>
                  <a:latin typeface="Arial" panose="020B0604020202020204" pitchFamily="34" charset="0"/>
                  <a:cs typeface="Arial" panose="020B0604020202020204" pitchFamily="34" charset="0"/>
                  <a:sym typeface="Arial" panose="020B0604020202020204" pitchFamily="34" charset="0"/>
                </a:rPr>
                <a:t>-20</a:t>
              </a:r>
            </a:p>
          </p:txBody>
        </p:sp>
        <p:sp>
          <p:nvSpPr>
            <p:cNvPr id="220202" name="TextBox 21">
              <a:extLst>
                <a:ext uri="{FF2B5EF4-FFF2-40B4-BE49-F238E27FC236}">
                  <a16:creationId xmlns:a16="http://schemas.microsoft.com/office/drawing/2014/main" id="{ED98F7DE-E925-3CA0-D35F-FD29F27BE1C8}"/>
                </a:ext>
              </a:extLst>
            </p:cNvPr>
            <p:cNvSpPr txBox="1">
              <a:spLocks noChangeArrowheads="1"/>
            </p:cNvSpPr>
            <p:nvPr/>
          </p:nvSpPr>
          <p:spPr bwMode="auto">
            <a:xfrm>
              <a:off x="671208" y="2053414"/>
              <a:ext cx="248819" cy="238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Tahoma" panose="020B060403050404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Tahoma" panose="020B060403050404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Tahoma" panose="020B060403050404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Tahoma" panose="020B060403050404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9pPr>
            </a:lstStyle>
            <a:p>
              <a:pPr algn="r" defTabSz="457178">
                <a:lnSpc>
                  <a:spcPct val="100000"/>
                </a:lnSpc>
                <a:spcBef>
                  <a:spcPct val="0"/>
                </a:spcBef>
                <a:buNone/>
                <a:defRPr/>
              </a:pPr>
              <a:r>
                <a:rPr lang="en-US" altLang="es-ES" sz="900">
                  <a:solidFill>
                    <a:srgbClr val="221F20"/>
                  </a:solidFill>
                  <a:latin typeface="Arial" panose="020B0604020202020204" pitchFamily="34" charset="0"/>
                  <a:cs typeface="Arial" panose="020B0604020202020204" pitchFamily="34" charset="0"/>
                  <a:sym typeface="Arial" panose="020B0604020202020204" pitchFamily="34" charset="0"/>
                </a:rPr>
                <a:t>0</a:t>
              </a:r>
            </a:p>
          </p:txBody>
        </p:sp>
        <p:sp>
          <p:nvSpPr>
            <p:cNvPr id="220203" name="TextBox 22">
              <a:extLst>
                <a:ext uri="{FF2B5EF4-FFF2-40B4-BE49-F238E27FC236}">
                  <a16:creationId xmlns:a16="http://schemas.microsoft.com/office/drawing/2014/main" id="{3A1EFD93-EACB-1BFA-CF18-BD8784AD028D}"/>
                </a:ext>
              </a:extLst>
            </p:cNvPr>
            <p:cNvSpPr txBox="1">
              <a:spLocks noChangeArrowheads="1"/>
            </p:cNvSpPr>
            <p:nvPr/>
          </p:nvSpPr>
          <p:spPr bwMode="auto">
            <a:xfrm>
              <a:off x="607075" y="1803680"/>
              <a:ext cx="312948" cy="238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Tahoma" panose="020B060403050404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Tahoma" panose="020B060403050404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Tahoma" panose="020B060403050404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Tahoma" panose="020B060403050404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9pPr>
            </a:lstStyle>
            <a:p>
              <a:pPr algn="r" defTabSz="457178">
                <a:lnSpc>
                  <a:spcPct val="100000"/>
                </a:lnSpc>
                <a:spcBef>
                  <a:spcPct val="0"/>
                </a:spcBef>
                <a:buNone/>
                <a:defRPr/>
              </a:pPr>
              <a:r>
                <a:rPr lang="en-US" altLang="es-ES" sz="900">
                  <a:solidFill>
                    <a:srgbClr val="221F20"/>
                  </a:solidFill>
                  <a:latin typeface="Arial" panose="020B0604020202020204" pitchFamily="34" charset="0"/>
                  <a:cs typeface="Arial" panose="020B0604020202020204" pitchFamily="34" charset="0"/>
                  <a:sym typeface="Arial" panose="020B0604020202020204" pitchFamily="34" charset="0"/>
                </a:rPr>
                <a:t>20</a:t>
              </a:r>
            </a:p>
          </p:txBody>
        </p:sp>
        <p:sp>
          <p:nvSpPr>
            <p:cNvPr id="220204" name="TextBox 23">
              <a:extLst>
                <a:ext uri="{FF2B5EF4-FFF2-40B4-BE49-F238E27FC236}">
                  <a16:creationId xmlns:a16="http://schemas.microsoft.com/office/drawing/2014/main" id="{D240ED7C-B298-F710-B77B-05E50AC0280E}"/>
                </a:ext>
              </a:extLst>
            </p:cNvPr>
            <p:cNvSpPr txBox="1">
              <a:spLocks noChangeArrowheads="1"/>
            </p:cNvSpPr>
            <p:nvPr/>
          </p:nvSpPr>
          <p:spPr bwMode="auto">
            <a:xfrm>
              <a:off x="607075" y="1557472"/>
              <a:ext cx="312948" cy="238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Tahoma" panose="020B060403050404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Tahoma" panose="020B060403050404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Tahoma" panose="020B060403050404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Tahoma" panose="020B060403050404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9pPr>
            </a:lstStyle>
            <a:p>
              <a:pPr algn="r" defTabSz="457178">
                <a:lnSpc>
                  <a:spcPct val="100000"/>
                </a:lnSpc>
                <a:spcBef>
                  <a:spcPct val="0"/>
                </a:spcBef>
                <a:buNone/>
                <a:defRPr/>
              </a:pPr>
              <a:r>
                <a:rPr lang="en-US" altLang="es-ES" sz="900">
                  <a:solidFill>
                    <a:srgbClr val="221F20"/>
                  </a:solidFill>
                  <a:latin typeface="Arial" panose="020B0604020202020204" pitchFamily="34" charset="0"/>
                  <a:cs typeface="Arial" panose="020B0604020202020204" pitchFamily="34" charset="0"/>
                  <a:sym typeface="Arial" panose="020B0604020202020204" pitchFamily="34" charset="0"/>
                </a:rPr>
                <a:t>40</a:t>
              </a:r>
            </a:p>
          </p:txBody>
        </p:sp>
        <p:sp>
          <p:nvSpPr>
            <p:cNvPr id="220205" name="TextBox 24">
              <a:extLst>
                <a:ext uri="{FF2B5EF4-FFF2-40B4-BE49-F238E27FC236}">
                  <a16:creationId xmlns:a16="http://schemas.microsoft.com/office/drawing/2014/main" id="{301BB135-F93D-5F49-BCFE-9424096E0EE1}"/>
                </a:ext>
              </a:extLst>
            </p:cNvPr>
            <p:cNvSpPr txBox="1">
              <a:spLocks noChangeArrowheads="1"/>
            </p:cNvSpPr>
            <p:nvPr/>
          </p:nvSpPr>
          <p:spPr bwMode="auto">
            <a:xfrm>
              <a:off x="607075" y="1307641"/>
              <a:ext cx="312948" cy="238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Tahoma" panose="020B060403050404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Tahoma" panose="020B060403050404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Tahoma" panose="020B060403050404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Tahoma" panose="020B060403050404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9pPr>
            </a:lstStyle>
            <a:p>
              <a:pPr algn="r" defTabSz="457178">
                <a:lnSpc>
                  <a:spcPct val="100000"/>
                </a:lnSpc>
                <a:spcBef>
                  <a:spcPct val="0"/>
                </a:spcBef>
                <a:buNone/>
                <a:defRPr/>
              </a:pPr>
              <a:r>
                <a:rPr lang="en-US" altLang="es-ES" sz="900">
                  <a:solidFill>
                    <a:srgbClr val="221F20"/>
                  </a:solidFill>
                  <a:latin typeface="Arial" panose="020B0604020202020204" pitchFamily="34" charset="0"/>
                  <a:cs typeface="Arial" panose="020B0604020202020204" pitchFamily="34" charset="0"/>
                  <a:sym typeface="Arial" panose="020B0604020202020204" pitchFamily="34" charset="0"/>
                </a:rPr>
                <a:t>60</a:t>
              </a:r>
            </a:p>
          </p:txBody>
        </p:sp>
        <p:sp>
          <p:nvSpPr>
            <p:cNvPr id="220206" name="TextBox 25">
              <a:extLst>
                <a:ext uri="{FF2B5EF4-FFF2-40B4-BE49-F238E27FC236}">
                  <a16:creationId xmlns:a16="http://schemas.microsoft.com/office/drawing/2014/main" id="{1C85CC68-27C8-A401-1697-7C99120ADEE0}"/>
                </a:ext>
              </a:extLst>
            </p:cNvPr>
            <p:cNvSpPr txBox="1">
              <a:spLocks noChangeArrowheads="1"/>
            </p:cNvSpPr>
            <p:nvPr/>
          </p:nvSpPr>
          <p:spPr bwMode="auto">
            <a:xfrm>
              <a:off x="607075" y="1053795"/>
              <a:ext cx="312948" cy="238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Tahoma" panose="020B060403050404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Tahoma" panose="020B060403050404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Tahoma" panose="020B060403050404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Tahoma" panose="020B060403050404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9pPr>
            </a:lstStyle>
            <a:p>
              <a:pPr algn="r" defTabSz="457178">
                <a:lnSpc>
                  <a:spcPct val="100000"/>
                </a:lnSpc>
                <a:spcBef>
                  <a:spcPct val="0"/>
                </a:spcBef>
                <a:buNone/>
                <a:defRPr/>
              </a:pPr>
              <a:r>
                <a:rPr lang="en-US" altLang="es-ES" sz="900">
                  <a:solidFill>
                    <a:srgbClr val="221F20"/>
                  </a:solidFill>
                  <a:latin typeface="Arial" panose="020B0604020202020204" pitchFamily="34" charset="0"/>
                  <a:cs typeface="Arial" panose="020B0604020202020204" pitchFamily="34" charset="0"/>
                  <a:sym typeface="Arial" panose="020B0604020202020204" pitchFamily="34" charset="0"/>
                </a:rPr>
                <a:t>80</a:t>
              </a:r>
            </a:p>
          </p:txBody>
        </p:sp>
        <p:sp>
          <p:nvSpPr>
            <p:cNvPr id="220207" name="TextBox 26">
              <a:extLst>
                <a:ext uri="{FF2B5EF4-FFF2-40B4-BE49-F238E27FC236}">
                  <a16:creationId xmlns:a16="http://schemas.microsoft.com/office/drawing/2014/main" id="{13DA95C4-A458-AD7E-133F-55BBEADC1DCA}"/>
                </a:ext>
              </a:extLst>
            </p:cNvPr>
            <p:cNvSpPr txBox="1">
              <a:spLocks noChangeArrowheads="1"/>
            </p:cNvSpPr>
            <p:nvPr/>
          </p:nvSpPr>
          <p:spPr bwMode="auto">
            <a:xfrm>
              <a:off x="542952" y="807783"/>
              <a:ext cx="377076" cy="238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Tahoma" panose="020B060403050404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Tahoma" panose="020B060403050404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Tahoma" panose="020B060403050404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Tahoma" panose="020B060403050404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9pPr>
            </a:lstStyle>
            <a:p>
              <a:pPr algn="r" defTabSz="457178">
                <a:lnSpc>
                  <a:spcPct val="100000"/>
                </a:lnSpc>
                <a:spcBef>
                  <a:spcPct val="0"/>
                </a:spcBef>
                <a:buNone/>
                <a:defRPr/>
              </a:pPr>
              <a:r>
                <a:rPr lang="en-US" altLang="es-ES" sz="900">
                  <a:solidFill>
                    <a:srgbClr val="221F20"/>
                  </a:solidFill>
                  <a:latin typeface="Arial" panose="020B0604020202020204" pitchFamily="34" charset="0"/>
                  <a:cs typeface="Arial" panose="020B0604020202020204" pitchFamily="34" charset="0"/>
                  <a:sym typeface="Arial" panose="020B0604020202020204" pitchFamily="34" charset="0"/>
                </a:rPr>
                <a:t>100</a:t>
              </a:r>
            </a:p>
          </p:txBody>
        </p:sp>
        <p:sp>
          <p:nvSpPr>
            <p:cNvPr id="220208" name="TextBox 27">
              <a:extLst>
                <a:ext uri="{FF2B5EF4-FFF2-40B4-BE49-F238E27FC236}">
                  <a16:creationId xmlns:a16="http://schemas.microsoft.com/office/drawing/2014/main" id="{B935A2BD-F3D0-E202-4FEF-6BA416AD049E}"/>
                </a:ext>
              </a:extLst>
            </p:cNvPr>
            <p:cNvSpPr txBox="1">
              <a:spLocks noChangeArrowheads="1"/>
            </p:cNvSpPr>
            <p:nvPr/>
          </p:nvSpPr>
          <p:spPr bwMode="auto">
            <a:xfrm>
              <a:off x="2852751" y="3722414"/>
              <a:ext cx="1232746" cy="286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Tahoma" panose="020B060403050404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Tahoma" panose="020B060403050404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Tahoma" panose="020B060403050404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Tahoma" panose="020B060403050404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9pPr>
            </a:lstStyle>
            <a:p>
              <a:pPr algn="ctr" defTabSz="457178">
                <a:lnSpc>
                  <a:spcPct val="100000"/>
                </a:lnSpc>
                <a:spcBef>
                  <a:spcPct val="0"/>
                </a:spcBef>
                <a:buNone/>
                <a:defRPr/>
              </a:pPr>
              <a:r>
                <a:rPr lang="en-US" altLang="es-ES" sz="1200" b="1">
                  <a:solidFill>
                    <a:srgbClr val="7F7F7F"/>
                  </a:solidFill>
                  <a:latin typeface="Arial" panose="020B0604020202020204" pitchFamily="34" charset="0"/>
                  <a:cs typeface="Arial" panose="020B0604020202020204" pitchFamily="34" charset="0"/>
                  <a:sym typeface="Arial" panose="020B0604020202020204" pitchFamily="34" charset="0"/>
                </a:rPr>
                <a:t>T-DM1 (n = 23)</a:t>
              </a:r>
            </a:p>
          </p:txBody>
        </p:sp>
        <p:grpSp>
          <p:nvGrpSpPr>
            <p:cNvPr id="220209" name="Graphic 3">
              <a:extLst>
                <a:ext uri="{FF2B5EF4-FFF2-40B4-BE49-F238E27FC236}">
                  <a16:creationId xmlns:a16="http://schemas.microsoft.com/office/drawing/2014/main" id="{CE07A752-6D52-A24C-B329-74D824F2A7F8}"/>
                </a:ext>
              </a:extLst>
            </p:cNvPr>
            <p:cNvGrpSpPr>
              <a:grpSpLocks/>
            </p:cNvGrpSpPr>
            <p:nvPr/>
          </p:nvGrpSpPr>
          <p:grpSpPr bwMode="auto">
            <a:xfrm>
              <a:off x="922627" y="1909531"/>
              <a:ext cx="5186262" cy="4373954"/>
              <a:chOff x="3688594" y="2052603"/>
              <a:chExt cx="5186262" cy="4373954"/>
            </a:xfrm>
          </p:grpSpPr>
          <p:sp>
            <p:nvSpPr>
              <p:cNvPr id="220248" name="Freeform 39">
                <a:extLst>
                  <a:ext uri="{FF2B5EF4-FFF2-40B4-BE49-F238E27FC236}">
                    <a16:creationId xmlns:a16="http://schemas.microsoft.com/office/drawing/2014/main" id="{E8FCF378-586A-EC4A-30C1-FCEAD195DACD}"/>
                  </a:ext>
                </a:extLst>
              </p:cNvPr>
              <p:cNvSpPr>
                <a:spLocks/>
              </p:cNvSpPr>
              <p:nvPr/>
            </p:nvSpPr>
            <p:spPr bwMode="auto">
              <a:xfrm>
                <a:off x="3688594" y="2052603"/>
                <a:ext cx="5186262" cy="9793"/>
              </a:xfrm>
              <a:custGeom>
                <a:avLst/>
                <a:gdLst>
                  <a:gd name="T0" fmla="*/ 5186263 w 5186262"/>
                  <a:gd name="T1" fmla="*/ 0 h 9793"/>
                  <a:gd name="T2" fmla="*/ 0 w 5186262"/>
                  <a:gd name="T3" fmla="*/ 0 h 9793"/>
                  <a:gd name="T4" fmla="*/ 0 60000 65536"/>
                  <a:gd name="T5" fmla="*/ 0 60000 65536"/>
                </a:gdLst>
                <a:ahLst/>
                <a:cxnLst>
                  <a:cxn ang="T4">
                    <a:pos x="T0" y="T1"/>
                  </a:cxn>
                  <a:cxn ang="T5">
                    <a:pos x="T2" y="T3"/>
                  </a:cxn>
                </a:cxnLst>
                <a:rect l="0" t="0" r="r" b="b"/>
                <a:pathLst>
                  <a:path w="5186262" h="9793">
                    <a:moveTo>
                      <a:pt x="5186263" y="0"/>
                    </a:moveTo>
                    <a:lnTo>
                      <a:pt x="0" y="0"/>
                    </a:lnTo>
                  </a:path>
                </a:pathLst>
              </a:custGeom>
              <a:noFill/>
              <a:ln w="12700" cap="flat">
                <a:solidFill>
                  <a:srgbClr val="D83832"/>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defTabSz="457178">
                  <a:defRPr/>
                </a:pPr>
                <a:endParaRPr lang="es-ES">
                  <a:solidFill>
                    <a:prstClr val="black"/>
                  </a:solidFill>
                  <a:latin typeface="Calibri" panose="020F0502020204030204" pitchFamily="34" charset="0"/>
                  <a:ea typeface="MS PGothic" panose="020B0600070205080204" pitchFamily="34" charset="-128"/>
                </a:endParaRPr>
              </a:p>
            </p:txBody>
          </p:sp>
          <p:sp>
            <p:nvSpPr>
              <p:cNvPr id="220249" name="Freeform 40">
                <a:extLst>
                  <a:ext uri="{FF2B5EF4-FFF2-40B4-BE49-F238E27FC236}">
                    <a16:creationId xmlns:a16="http://schemas.microsoft.com/office/drawing/2014/main" id="{087A8CDC-5565-8917-2DB2-234C049A06D8}"/>
                  </a:ext>
                </a:extLst>
              </p:cNvPr>
              <p:cNvSpPr>
                <a:spLocks/>
              </p:cNvSpPr>
              <p:nvPr/>
            </p:nvSpPr>
            <p:spPr bwMode="auto">
              <a:xfrm>
                <a:off x="3742848" y="2128013"/>
                <a:ext cx="212995" cy="174323"/>
              </a:xfrm>
              <a:custGeom>
                <a:avLst/>
                <a:gdLst>
                  <a:gd name="T0" fmla="*/ 0 w 212995"/>
                  <a:gd name="T1" fmla="*/ 0 h 174323"/>
                  <a:gd name="T2" fmla="*/ 212996 w 212995"/>
                  <a:gd name="T3" fmla="*/ 0 h 174323"/>
                  <a:gd name="T4" fmla="*/ 212996 w 212995"/>
                  <a:gd name="T5" fmla="*/ 174324 h 174323"/>
                  <a:gd name="T6" fmla="*/ 0 w 212995"/>
                  <a:gd name="T7" fmla="*/ 174324 h 1743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995" h="174323">
                    <a:moveTo>
                      <a:pt x="0" y="0"/>
                    </a:moveTo>
                    <a:lnTo>
                      <a:pt x="212996" y="0"/>
                    </a:lnTo>
                    <a:lnTo>
                      <a:pt x="212996" y="174324"/>
                    </a:lnTo>
                    <a:lnTo>
                      <a:pt x="0" y="174324"/>
                    </a:lnTo>
                    <a:lnTo>
                      <a:pt x="0" y="0"/>
                    </a:lnTo>
                    <a:close/>
                  </a:path>
                </a:pathLst>
              </a:custGeom>
              <a:solidFill>
                <a:srgbClr val="023F88"/>
              </a:solidFill>
              <a:ln>
                <a:noFill/>
              </a:ln>
              <a:extLst>
                <a:ext uri="{91240B29-F687-4F45-9708-019B960494DF}">
                  <a14:hiddenLine xmlns:a14="http://schemas.microsoft.com/office/drawing/2010/main" w="9800" cap="flat">
                    <a:solidFill>
                      <a:srgbClr val="000000"/>
                    </a:solidFill>
                    <a:prstDash val="solid"/>
                    <a:miter lim="800000"/>
                    <a:headEnd/>
                    <a:tailEnd/>
                  </a14:hiddenLine>
                </a:ext>
              </a:extLst>
            </p:spPr>
            <p:txBody>
              <a:bodyPr anchor="ctr"/>
              <a:lstStyle/>
              <a:p>
                <a:pPr defTabSz="457178">
                  <a:defRPr/>
                </a:pPr>
                <a:endParaRPr lang="es-ES">
                  <a:solidFill>
                    <a:prstClr val="black"/>
                  </a:solidFill>
                  <a:latin typeface="Calibri" panose="020F0502020204030204" pitchFamily="34" charset="0"/>
                  <a:ea typeface="MS PGothic" panose="020B0600070205080204" pitchFamily="34" charset="-128"/>
                </a:endParaRPr>
              </a:p>
            </p:txBody>
          </p:sp>
          <p:sp>
            <p:nvSpPr>
              <p:cNvPr id="220250" name="Freeform 41">
                <a:extLst>
                  <a:ext uri="{FF2B5EF4-FFF2-40B4-BE49-F238E27FC236}">
                    <a16:creationId xmlns:a16="http://schemas.microsoft.com/office/drawing/2014/main" id="{6D1385CA-2797-63DF-1792-A0CA37CF3154}"/>
                  </a:ext>
                </a:extLst>
              </p:cNvPr>
              <p:cNvSpPr>
                <a:spLocks/>
              </p:cNvSpPr>
              <p:nvPr/>
            </p:nvSpPr>
            <p:spPr bwMode="auto">
              <a:xfrm>
                <a:off x="3985375" y="2128013"/>
                <a:ext cx="212995" cy="174323"/>
              </a:xfrm>
              <a:custGeom>
                <a:avLst/>
                <a:gdLst>
                  <a:gd name="T0" fmla="*/ 0 w 212995"/>
                  <a:gd name="T1" fmla="*/ 0 h 174323"/>
                  <a:gd name="T2" fmla="*/ 212996 w 212995"/>
                  <a:gd name="T3" fmla="*/ 0 h 174323"/>
                  <a:gd name="T4" fmla="*/ 212996 w 212995"/>
                  <a:gd name="T5" fmla="*/ 174324 h 174323"/>
                  <a:gd name="T6" fmla="*/ 0 w 212995"/>
                  <a:gd name="T7" fmla="*/ 174324 h 1743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995" h="174323">
                    <a:moveTo>
                      <a:pt x="0" y="0"/>
                    </a:moveTo>
                    <a:lnTo>
                      <a:pt x="212996" y="0"/>
                    </a:lnTo>
                    <a:lnTo>
                      <a:pt x="212996" y="174324"/>
                    </a:lnTo>
                    <a:lnTo>
                      <a:pt x="0" y="174324"/>
                    </a:lnTo>
                    <a:lnTo>
                      <a:pt x="0" y="0"/>
                    </a:lnTo>
                    <a:close/>
                  </a:path>
                </a:pathLst>
              </a:custGeom>
              <a:solidFill>
                <a:srgbClr val="023F88"/>
              </a:solidFill>
              <a:ln>
                <a:noFill/>
              </a:ln>
              <a:extLst>
                <a:ext uri="{91240B29-F687-4F45-9708-019B960494DF}">
                  <a14:hiddenLine xmlns:a14="http://schemas.microsoft.com/office/drawing/2010/main" w="9800" cap="flat">
                    <a:solidFill>
                      <a:srgbClr val="000000"/>
                    </a:solidFill>
                    <a:prstDash val="solid"/>
                    <a:miter lim="800000"/>
                    <a:headEnd/>
                    <a:tailEnd/>
                  </a14:hiddenLine>
                </a:ext>
              </a:extLst>
            </p:spPr>
            <p:txBody>
              <a:bodyPr anchor="ctr"/>
              <a:lstStyle/>
              <a:p>
                <a:pPr defTabSz="457178">
                  <a:defRPr/>
                </a:pPr>
                <a:endParaRPr lang="es-ES">
                  <a:solidFill>
                    <a:prstClr val="black"/>
                  </a:solidFill>
                  <a:latin typeface="Calibri" panose="020F0502020204030204" pitchFamily="34" charset="0"/>
                  <a:ea typeface="MS PGothic" panose="020B0600070205080204" pitchFamily="34" charset="-128"/>
                </a:endParaRPr>
              </a:p>
            </p:txBody>
          </p:sp>
          <p:sp>
            <p:nvSpPr>
              <p:cNvPr id="220251" name="Freeform 42">
                <a:extLst>
                  <a:ext uri="{FF2B5EF4-FFF2-40B4-BE49-F238E27FC236}">
                    <a16:creationId xmlns:a16="http://schemas.microsoft.com/office/drawing/2014/main" id="{A3D21EEB-5C80-6D8D-1900-1EA828D06EAA}"/>
                  </a:ext>
                </a:extLst>
              </p:cNvPr>
              <p:cNvSpPr>
                <a:spLocks/>
              </p:cNvSpPr>
              <p:nvPr/>
            </p:nvSpPr>
            <p:spPr bwMode="auto">
              <a:xfrm>
                <a:off x="4229373" y="2302337"/>
                <a:ext cx="212995" cy="191070"/>
              </a:xfrm>
              <a:custGeom>
                <a:avLst/>
                <a:gdLst>
                  <a:gd name="T0" fmla="*/ 0 w 212995"/>
                  <a:gd name="T1" fmla="*/ 0 h 191070"/>
                  <a:gd name="T2" fmla="*/ 212996 w 212995"/>
                  <a:gd name="T3" fmla="*/ 0 h 191070"/>
                  <a:gd name="T4" fmla="*/ 212996 w 212995"/>
                  <a:gd name="T5" fmla="*/ 191070 h 191070"/>
                  <a:gd name="T6" fmla="*/ 0 w 212995"/>
                  <a:gd name="T7" fmla="*/ 191070 h 1910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995" h="191070">
                    <a:moveTo>
                      <a:pt x="0" y="0"/>
                    </a:moveTo>
                    <a:lnTo>
                      <a:pt x="212996" y="0"/>
                    </a:lnTo>
                    <a:lnTo>
                      <a:pt x="212996" y="191070"/>
                    </a:lnTo>
                    <a:lnTo>
                      <a:pt x="0" y="191070"/>
                    </a:lnTo>
                    <a:lnTo>
                      <a:pt x="0" y="0"/>
                    </a:lnTo>
                    <a:close/>
                  </a:path>
                </a:pathLst>
              </a:custGeom>
              <a:solidFill>
                <a:srgbClr val="023F88"/>
              </a:solidFill>
              <a:ln>
                <a:noFill/>
              </a:ln>
              <a:extLst>
                <a:ext uri="{91240B29-F687-4F45-9708-019B960494DF}">
                  <a14:hiddenLine xmlns:a14="http://schemas.microsoft.com/office/drawing/2010/main" w="9800" cap="flat">
                    <a:solidFill>
                      <a:srgbClr val="000000"/>
                    </a:solidFill>
                    <a:prstDash val="solid"/>
                    <a:miter lim="800000"/>
                    <a:headEnd/>
                    <a:tailEnd/>
                  </a14:hiddenLine>
                </a:ext>
              </a:extLst>
            </p:spPr>
            <p:txBody>
              <a:bodyPr anchor="ctr"/>
              <a:lstStyle/>
              <a:p>
                <a:pPr defTabSz="457178">
                  <a:defRPr/>
                </a:pPr>
                <a:endParaRPr lang="es-ES">
                  <a:solidFill>
                    <a:prstClr val="black"/>
                  </a:solidFill>
                  <a:latin typeface="Calibri" panose="020F0502020204030204" pitchFamily="34" charset="0"/>
                  <a:ea typeface="MS PGothic" panose="020B0600070205080204" pitchFamily="34" charset="-128"/>
                </a:endParaRPr>
              </a:p>
            </p:txBody>
          </p:sp>
          <p:sp>
            <p:nvSpPr>
              <p:cNvPr id="220252" name="Freeform 43">
                <a:extLst>
                  <a:ext uri="{FF2B5EF4-FFF2-40B4-BE49-F238E27FC236}">
                    <a16:creationId xmlns:a16="http://schemas.microsoft.com/office/drawing/2014/main" id="{78CFE325-8A39-355D-AD4C-E7D8F5320F37}"/>
                  </a:ext>
                </a:extLst>
              </p:cNvPr>
              <p:cNvSpPr>
                <a:spLocks/>
              </p:cNvSpPr>
              <p:nvPr/>
            </p:nvSpPr>
            <p:spPr bwMode="auto">
              <a:xfrm>
                <a:off x="4470134" y="2302337"/>
                <a:ext cx="212995" cy="216337"/>
              </a:xfrm>
              <a:custGeom>
                <a:avLst/>
                <a:gdLst>
                  <a:gd name="T0" fmla="*/ 0 w 212995"/>
                  <a:gd name="T1" fmla="*/ 0 h 216337"/>
                  <a:gd name="T2" fmla="*/ 212996 w 212995"/>
                  <a:gd name="T3" fmla="*/ 0 h 216337"/>
                  <a:gd name="T4" fmla="*/ 212996 w 212995"/>
                  <a:gd name="T5" fmla="*/ 216338 h 216337"/>
                  <a:gd name="T6" fmla="*/ 0 w 212995"/>
                  <a:gd name="T7" fmla="*/ 216338 h 2163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995" h="216337">
                    <a:moveTo>
                      <a:pt x="0" y="0"/>
                    </a:moveTo>
                    <a:lnTo>
                      <a:pt x="212996" y="0"/>
                    </a:lnTo>
                    <a:lnTo>
                      <a:pt x="212996" y="216338"/>
                    </a:lnTo>
                    <a:lnTo>
                      <a:pt x="0" y="216338"/>
                    </a:lnTo>
                    <a:lnTo>
                      <a:pt x="0" y="0"/>
                    </a:lnTo>
                    <a:close/>
                  </a:path>
                </a:pathLst>
              </a:custGeom>
              <a:solidFill>
                <a:srgbClr val="023F88"/>
              </a:solidFill>
              <a:ln>
                <a:noFill/>
              </a:ln>
              <a:extLst>
                <a:ext uri="{91240B29-F687-4F45-9708-019B960494DF}">
                  <a14:hiddenLine xmlns:a14="http://schemas.microsoft.com/office/drawing/2010/main" w="9800" cap="flat">
                    <a:solidFill>
                      <a:srgbClr val="000000"/>
                    </a:solidFill>
                    <a:prstDash val="solid"/>
                    <a:miter lim="800000"/>
                    <a:headEnd/>
                    <a:tailEnd/>
                  </a14:hiddenLine>
                </a:ext>
              </a:extLst>
            </p:spPr>
            <p:txBody>
              <a:bodyPr anchor="ctr"/>
              <a:lstStyle/>
              <a:p>
                <a:pPr defTabSz="457178">
                  <a:defRPr/>
                </a:pPr>
                <a:endParaRPr lang="es-ES">
                  <a:solidFill>
                    <a:prstClr val="black"/>
                  </a:solidFill>
                  <a:latin typeface="Calibri" panose="020F0502020204030204" pitchFamily="34" charset="0"/>
                  <a:ea typeface="MS PGothic" panose="020B0600070205080204" pitchFamily="34" charset="-128"/>
                </a:endParaRPr>
              </a:p>
            </p:txBody>
          </p:sp>
          <p:sp>
            <p:nvSpPr>
              <p:cNvPr id="220253" name="Freeform 44">
                <a:extLst>
                  <a:ext uri="{FF2B5EF4-FFF2-40B4-BE49-F238E27FC236}">
                    <a16:creationId xmlns:a16="http://schemas.microsoft.com/office/drawing/2014/main" id="{128CD3D1-4720-95B3-5BAD-7F99FA2EDC4D}"/>
                  </a:ext>
                </a:extLst>
              </p:cNvPr>
              <p:cNvSpPr>
                <a:spLocks/>
              </p:cNvSpPr>
              <p:nvPr/>
            </p:nvSpPr>
            <p:spPr bwMode="auto">
              <a:xfrm>
                <a:off x="4714230" y="2302337"/>
                <a:ext cx="212995" cy="402804"/>
              </a:xfrm>
              <a:custGeom>
                <a:avLst/>
                <a:gdLst>
                  <a:gd name="T0" fmla="*/ 0 w 212995"/>
                  <a:gd name="T1" fmla="*/ 0 h 402804"/>
                  <a:gd name="T2" fmla="*/ 212996 w 212995"/>
                  <a:gd name="T3" fmla="*/ 0 h 402804"/>
                  <a:gd name="T4" fmla="*/ 212996 w 212995"/>
                  <a:gd name="T5" fmla="*/ 402805 h 402804"/>
                  <a:gd name="T6" fmla="*/ 0 w 212995"/>
                  <a:gd name="T7" fmla="*/ 402805 h 40280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995" h="402804">
                    <a:moveTo>
                      <a:pt x="0" y="0"/>
                    </a:moveTo>
                    <a:lnTo>
                      <a:pt x="212996" y="0"/>
                    </a:lnTo>
                    <a:lnTo>
                      <a:pt x="212996" y="402805"/>
                    </a:lnTo>
                    <a:lnTo>
                      <a:pt x="0" y="402805"/>
                    </a:lnTo>
                    <a:lnTo>
                      <a:pt x="0" y="0"/>
                    </a:lnTo>
                    <a:close/>
                  </a:path>
                </a:pathLst>
              </a:custGeom>
              <a:solidFill>
                <a:srgbClr val="023F88"/>
              </a:solidFill>
              <a:ln>
                <a:noFill/>
              </a:ln>
              <a:extLst>
                <a:ext uri="{91240B29-F687-4F45-9708-019B960494DF}">
                  <a14:hiddenLine xmlns:a14="http://schemas.microsoft.com/office/drawing/2010/main" w="9800" cap="flat">
                    <a:solidFill>
                      <a:srgbClr val="000000"/>
                    </a:solidFill>
                    <a:prstDash val="solid"/>
                    <a:miter lim="800000"/>
                    <a:headEnd/>
                    <a:tailEnd/>
                  </a14:hiddenLine>
                </a:ext>
              </a:extLst>
            </p:spPr>
            <p:txBody>
              <a:bodyPr anchor="ctr"/>
              <a:lstStyle/>
              <a:p>
                <a:pPr defTabSz="457178">
                  <a:defRPr/>
                </a:pPr>
                <a:endParaRPr lang="es-ES">
                  <a:solidFill>
                    <a:prstClr val="black"/>
                  </a:solidFill>
                  <a:latin typeface="Calibri" panose="020F0502020204030204" pitchFamily="34" charset="0"/>
                  <a:ea typeface="MS PGothic" panose="020B0600070205080204" pitchFamily="34" charset="-128"/>
                </a:endParaRPr>
              </a:p>
            </p:txBody>
          </p:sp>
          <p:sp>
            <p:nvSpPr>
              <p:cNvPr id="220254" name="Freeform 45">
                <a:extLst>
                  <a:ext uri="{FF2B5EF4-FFF2-40B4-BE49-F238E27FC236}">
                    <a16:creationId xmlns:a16="http://schemas.microsoft.com/office/drawing/2014/main" id="{03D107B9-2E0E-8CDB-3A06-CF39C1205E54}"/>
                  </a:ext>
                </a:extLst>
              </p:cNvPr>
              <p:cNvSpPr>
                <a:spLocks/>
              </p:cNvSpPr>
              <p:nvPr/>
            </p:nvSpPr>
            <p:spPr bwMode="auto">
              <a:xfrm>
                <a:off x="4954991" y="2302337"/>
                <a:ext cx="212995" cy="477724"/>
              </a:xfrm>
              <a:custGeom>
                <a:avLst/>
                <a:gdLst>
                  <a:gd name="T0" fmla="*/ 0 w 212995"/>
                  <a:gd name="T1" fmla="*/ 0 h 477724"/>
                  <a:gd name="T2" fmla="*/ 212996 w 212995"/>
                  <a:gd name="T3" fmla="*/ 0 h 477724"/>
                  <a:gd name="T4" fmla="*/ 212996 w 212995"/>
                  <a:gd name="T5" fmla="*/ 477725 h 477724"/>
                  <a:gd name="T6" fmla="*/ 0 w 212995"/>
                  <a:gd name="T7" fmla="*/ 477725 h 4777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995" h="477724">
                    <a:moveTo>
                      <a:pt x="0" y="0"/>
                    </a:moveTo>
                    <a:lnTo>
                      <a:pt x="212996" y="0"/>
                    </a:lnTo>
                    <a:lnTo>
                      <a:pt x="212996" y="477725"/>
                    </a:lnTo>
                    <a:lnTo>
                      <a:pt x="0" y="477725"/>
                    </a:lnTo>
                    <a:lnTo>
                      <a:pt x="0" y="0"/>
                    </a:lnTo>
                    <a:close/>
                  </a:path>
                </a:pathLst>
              </a:custGeom>
              <a:solidFill>
                <a:srgbClr val="023F88"/>
              </a:solidFill>
              <a:ln>
                <a:noFill/>
              </a:ln>
              <a:extLst>
                <a:ext uri="{91240B29-F687-4F45-9708-019B960494DF}">
                  <a14:hiddenLine xmlns:a14="http://schemas.microsoft.com/office/drawing/2010/main" w="9800" cap="flat">
                    <a:solidFill>
                      <a:srgbClr val="000000"/>
                    </a:solidFill>
                    <a:prstDash val="solid"/>
                    <a:miter lim="800000"/>
                    <a:headEnd/>
                    <a:tailEnd/>
                  </a14:hiddenLine>
                </a:ext>
              </a:extLst>
            </p:spPr>
            <p:txBody>
              <a:bodyPr anchor="ctr"/>
              <a:lstStyle/>
              <a:p>
                <a:pPr defTabSz="457178">
                  <a:defRPr/>
                </a:pPr>
                <a:endParaRPr lang="es-ES">
                  <a:solidFill>
                    <a:prstClr val="black"/>
                  </a:solidFill>
                  <a:latin typeface="Calibri" panose="020F0502020204030204" pitchFamily="34" charset="0"/>
                  <a:ea typeface="MS PGothic" panose="020B0600070205080204" pitchFamily="34" charset="-128"/>
                </a:endParaRPr>
              </a:p>
            </p:txBody>
          </p:sp>
          <p:sp>
            <p:nvSpPr>
              <p:cNvPr id="220255" name="Freeform 46">
                <a:extLst>
                  <a:ext uri="{FF2B5EF4-FFF2-40B4-BE49-F238E27FC236}">
                    <a16:creationId xmlns:a16="http://schemas.microsoft.com/office/drawing/2014/main" id="{267A155F-C783-E956-9686-C6CE6762925B}"/>
                  </a:ext>
                </a:extLst>
              </p:cNvPr>
              <p:cNvSpPr>
                <a:spLocks/>
              </p:cNvSpPr>
              <p:nvPr/>
            </p:nvSpPr>
            <p:spPr bwMode="auto">
              <a:xfrm>
                <a:off x="5202423" y="2302337"/>
                <a:ext cx="212995" cy="567726"/>
              </a:xfrm>
              <a:custGeom>
                <a:avLst/>
                <a:gdLst>
                  <a:gd name="T0" fmla="*/ 0 w 212995"/>
                  <a:gd name="T1" fmla="*/ 0 h 567726"/>
                  <a:gd name="T2" fmla="*/ 212996 w 212995"/>
                  <a:gd name="T3" fmla="*/ 0 h 567726"/>
                  <a:gd name="T4" fmla="*/ 212996 w 212995"/>
                  <a:gd name="T5" fmla="*/ 567727 h 567726"/>
                  <a:gd name="T6" fmla="*/ 0 w 212995"/>
                  <a:gd name="T7" fmla="*/ 567727 h 5677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995" h="567726">
                    <a:moveTo>
                      <a:pt x="0" y="0"/>
                    </a:moveTo>
                    <a:lnTo>
                      <a:pt x="212996" y="0"/>
                    </a:lnTo>
                    <a:lnTo>
                      <a:pt x="212996" y="567727"/>
                    </a:lnTo>
                    <a:lnTo>
                      <a:pt x="0" y="567727"/>
                    </a:lnTo>
                    <a:lnTo>
                      <a:pt x="0" y="0"/>
                    </a:lnTo>
                    <a:close/>
                  </a:path>
                </a:pathLst>
              </a:custGeom>
              <a:solidFill>
                <a:srgbClr val="023F88"/>
              </a:solidFill>
              <a:ln>
                <a:noFill/>
              </a:ln>
              <a:extLst>
                <a:ext uri="{91240B29-F687-4F45-9708-019B960494DF}">
                  <a14:hiddenLine xmlns:a14="http://schemas.microsoft.com/office/drawing/2010/main" w="9800" cap="flat">
                    <a:solidFill>
                      <a:srgbClr val="000000"/>
                    </a:solidFill>
                    <a:prstDash val="solid"/>
                    <a:miter lim="800000"/>
                    <a:headEnd/>
                    <a:tailEnd/>
                  </a14:hiddenLine>
                </a:ext>
              </a:extLst>
            </p:spPr>
            <p:txBody>
              <a:bodyPr anchor="ctr"/>
              <a:lstStyle/>
              <a:p>
                <a:pPr defTabSz="457178">
                  <a:defRPr/>
                </a:pPr>
                <a:endParaRPr lang="es-ES">
                  <a:solidFill>
                    <a:prstClr val="black"/>
                  </a:solidFill>
                  <a:latin typeface="Calibri" panose="020F0502020204030204" pitchFamily="34" charset="0"/>
                  <a:ea typeface="MS PGothic" panose="020B0600070205080204" pitchFamily="34" charset="-128"/>
                </a:endParaRPr>
              </a:p>
            </p:txBody>
          </p:sp>
          <p:sp>
            <p:nvSpPr>
              <p:cNvPr id="220256" name="Freeform 47">
                <a:extLst>
                  <a:ext uri="{FF2B5EF4-FFF2-40B4-BE49-F238E27FC236}">
                    <a16:creationId xmlns:a16="http://schemas.microsoft.com/office/drawing/2014/main" id="{35C08A40-27B3-5329-0048-C98E195F0618}"/>
                  </a:ext>
                </a:extLst>
              </p:cNvPr>
              <p:cNvSpPr>
                <a:spLocks/>
              </p:cNvSpPr>
              <p:nvPr/>
            </p:nvSpPr>
            <p:spPr bwMode="auto">
              <a:xfrm>
                <a:off x="5443085" y="2302337"/>
                <a:ext cx="212995" cy="628152"/>
              </a:xfrm>
              <a:custGeom>
                <a:avLst/>
                <a:gdLst>
                  <a:gd name="T0" fmla="*/ 0 w 212995"/>
                  <a:gd name="T1" fmla="*/ 0 h 628152"/>
                  <a:gd name="T2" fmla="*/ 212996 w 212995"/>
                  <a:gd name="T3" fmla="*/ 0 h 628152"/>
                  <a:gd name="T4" fmla="*/ 212996 w 212995"/>
                  <a:gd name="T5" fmla="*/ 628152 h 628152"/>
                  <a:gd name="T6" fmla="*/ 0 w 212995"/>
                  <a:gd name="T7" fmla="*/ 628152 h 6281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995" h="628152">
                    <a:moveTo>
                      <a:pt x="0" y="0"/>
                    </a:moveTo>
                    <a:lnTo>
                      <a:pt x="212996" y="0"/>
                    </a:lnTo>
                    <a:lnTo>
                      <a:pt x="212996" y="628152"/>
                    </a:lnTo>
                    <a:lnTo>
                      <a:pt x="0" y="628152"/>
                    </a:lnTo>
                    <a:lnTo>
                      <a:pt x="0" y="0"/>
                    </a:lnTo>
                    <a:close/>
                  </a:path>
                </a:pathLst>
              </a:custGeom>
              <a:solidFill>
                <a:srgbClr val="023F88"/>
              </a:solidFill>
              <a:ln>
                <a:noFill/>
              </a:ln>
              <a:extLst>
                <a:ext uri="{91240B29-F687-4F45-9708-019B960494DF}">
                  <a14:hiddenLine xmlns:a14="http://schemas.microsoft.com/office/drawing/2010/main" w="9800" cap="flat">
                    <a:solidFill>
                      <a:srgbClr val="000000"/>
                    </a:solidFill>
                    <a:prstDash val="solid"/>
                    <a:miter lim="800000"/>
                    <a:headEnd/>
                    <a:tailEnd/>
                  </a14:hiddenLine>
                </a:ext>
              </a:extLst>
            </p:spPr>
            <p:txBody>
              <a:bodyPr anchor="ctr"/>
              <a:lstStyle/>
              <a:p>
                <a:pPr defTabSz="457178">
                  <a:defRPr/>
                </a:pPr>
                <a:endParaRPr lang="es-ES">
                  <a:solidFill>
                    <a:prstClr val="black"/>
                  </a:solidFill>
                  <a:latin typeface="Calibri" panose="020F0502020204030204" pitchFamily="34" charset="0"/>
                  <a:ea typeface="MS PGothic" panose="020B0600070205080204" pitchFamily="34" charset="-128"/>
                </a:endParaRPr>
              </a:p>
            </p:txBody>
          </p:sp>
          <p:sp>
            <p:nvSpPr>
              <p:cNvPr id="220257" name="Freeform 48">
                <a:extLst>
                  <a:ext uri="{FF2B5EF4-FFF2-40B4-BE49-F238E27FC236}">
                    <a16:creationId xmlns:a16="http://schemas.microsoft.com/office/drawing/2014/main" id="{C4C271EE-FE97-60A9-AA1D-C29BE645F7E4}"/>
                  </a:ext>
                </a:extLst>
              </p:cNvPr>
              <p:cNvSpPr>
                <a:spLocks/>
              </p:cNvSpPr>
              <p:nvPr/>
            </p:nvSpPr>
            <p:spPr bwMode="auto">
              <a:xfrm>
                <a:off x="5687182" y="2302337"/>
                <a:ext cx="212995" cy="737545"/>
              </a:xfrm>
              <a:custGeom>
                <a:avLst/>
                <a:gdLst>
                  <a:gd name="T0" fmla="*/ 0 w 212995"/>
                  <a:gd name="T1" fmla="*/ 0 h 737545"/>
                  <a:gd name="T2" fmla="*/ 212996 w 212995"/>
                  <a:gd name="T3" fmla="*/ 0 h 737545"/>
                  <a:gd name="T4" fmla="*/ 212996 w 212995"/>
                  <a:gd name="T5" fmla="*/ 737545 h 737545"/>
                  <a:gd name="T6" fmla="*/ 0 w 212995"/>
                  <a:gd name="T7" fmla="*/ 737545 h 7375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995" h="737545">
                    <a:moveTo>
                      <a:pt x="0" y="0"/>
                    </a:moveTo>
                    <a:lnTo>
                      <a:pt x="212996" y="0"/>
                    </a:lnTo>
                    <a:lnTo>
                      <a:pt x="212996" y="737545"/>
                    </a:lnTo>
                    <a:lnTo>
                      <a:pt x="0" y="737545"/>
                    </a:lnTo>
                    <a:lnTo>
                      <a:pt x="0" y="0"/>
                    </a:lnTo>
                    <a:close/>
                  </a:path>
                </a:pathLst>
              </a:custGeom>
              <a:solidFill>
                <a:srgbClr val="023F88"/>
              </a:solidFill>
              <a:ln>
                <a:noFill/>
              </a:ln>
              <a:extLst>
                <a:ext uri="{91240B29-F687-4F45-9708-019B960494DF}">
                  <a14:hiddenLine xmlns:a14="http://schemas.microsoft.com/office/drawing/2010/main" w="9800" cap="flat">
                    <a:solidFill>
                      <a:srgbClr val="000000"/>
                    </a:solidFill>
                    <a:prstDash val="solid"/>
                    <a:miter lim="800000"/>
                    <a:headEnd/>
                    <a:tailEnd/>
                  </a14:hiddenLine>
                </a:ext>
              </a:extLst>
            </p:spPr>
            <p:txBody>
              <a:bodyPr anchor="ctr"/>
              <a:lstStyle/>
              <a:p>
                <a:pPr defTabSz="457178">
                  <a:defRPr/>
                </a:pPr>
                <a:endParaRPr lang="es-ES">
                  <a:solidFill>
                    <a:prstClr val="black"/>
                  </a:solidFill>
                  <a:latin typeface="Calibri" panose="020F0502020204030204" pitchFamily="34" charset="0"/>
                  <a:ea typeface="MS PGothic" panose="020B0600070205080204" pitchFamily="34" charset="-128"/>
                </a:endParaRPr>
              </a:p>
            </p:txBody>
          </p:sp>
          <p:sp>
            <p:nvSpPr>
              <p:cNvPr id="220258" name="Freeform 49">
                <a:extLst>
                  <a:ext uri="{FF2B5EF4-FFF2-40B4-BE49-F238E27FC236}">
                    <a16:creationId xmlns:a16="http://schemas.microsoft.com/office/drawing/2014/main" id="{67E398DD-1DC2-2071-4784-E6C7F6D2ECF1}"/>
                  </a:ext>
                </a:extLst>
              </p:cNvPr>
              <p:cNvSpPr>
                <a:spLocks/>
              </p:cNvSpPr>
              <p:nvPr/>
            </p:nvSpPr>
            <p:spPr bwMode="auto">
              <a:xfrm>
                <a:off x="5927942" y="2302337"/>
                <a:ext cx="212995" cy="802280"/>
              </a:xfrm>
              <a:custGeom>
                <a:avLst/>
                <a:gdLst>
                  <a:gd name="T0" fmla="*/ 0 w 212995"/>
                  <a:gd name="T1" fmla="*/ 0 h 802280"/>
                  <a:gd name="T2" fmla="*/ 212995 w 212995"/>
                  <a:gd name="T3" fmla="*/ 0 h 802280"/>
                  <a:gd name="T4" fmla="*/ 212995 w 212995"/>
                  <a:gd name="T5" fmla="*/ 802280 h 802280"/>
                  <a:gd name="T6" fmla="*/ 0 w 212995"/>
                  <a:gd name="T7" fmla="*/ 802280 h 8022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995" h="802280">
                    <a:moveTo>
                      <a:pt x="0" y="0"/>
                    </a:moveTo>
                    <a:lnTo>
                      <a:pt x="212995" y="0"/>
                    </a:lnTo>
                    <a:lnTo>
                      <a:pt x="212995" y="802280"/>
                    </a:lnTo>
                    <a:lnTo>
                      <a:pt x="0" y="802280"/>
                    </a:lnTo>
                    <a:lnTo>
                      <a:pt x="0" y="0"/>
                    </a:lnTo>
                    <a:close/>
                  </a:path>
                </a:pathLst>
              </a:custGeom>
              <a:solidFill>
                <a:srgbClr val="023F88"/>
              </a:solidFill>
              <a:ln>
                <a:noFill/>
              </a:ln>
              <a:extLst>
                <a:ext uri="{91240B29-F687-4F45-9708-019B960494DF}">
                  <a14:hiddenLine xmlns:a14="http://schemas.microsoft.com/office/drawing/2010/main" w="9800" cap="flat">
                    <a:solidFill>
                      <a:srgbClr val="000000"/>
                    </a:solidFill>
                    <a:prstDash val="solid"/>
                    <a:miter lim="800000"/>
                    <a:headEnd/>
                    <a:tailEnd/>
                  </a14:hiddenLine>
                </a:ext>
              </a:extLst>
            </p:spPr>
            <p:txBody>
              <a:bodyPr anchor="ctr"/>
              <a:lstStyle/>
              <a:p>
                <a:pPr defTabSz="457178">
                  <a:defRPr/>
                </a:pPr>
                <a:endParaRPr lang="es-ES">
                  <a:solidFill>
                    <a:prstClr val="black"/>
                  </a:solidFill>
                  <a:latin typeface="Calibri" panose="020F0502020204030204" pitchFamily="34" charset="0"/>
                  <a:ea typeface="MS PGothic" panose="020B0600070205080204" pitchFamily="34" charset="-128"/>
                </a:endParaRPr>
              </a:p>
            </p:txBody>
          </p:sp>
          <p:sp>
            <p:nvSpPr>
              <p:cNvPr id="220259" name="Freeform 50">
                <a:extLst>
                  <a:ext uri="{FF2B5EF4-FFF2-40B4-BE49-F238E27FC236}">
                    <a16:creationId xmlns:a16="http://schemas.microsoft.com/office/drawing/2014/main" id="{C673A931-CBE0-CBE7-4CEF-64A5628B65FC}"/>
                  </a:ext>
                </a:extLst>
              </p:cNvPr>
              <p:cNvSpPr>
                <a:spLocks/>
              </p:cNvSpPr>
              <p:nvPr/>
            </p:nvSpPr>
            <p:spPr bwMode="auto">
              <a:xfrm>
                <a:off x="6173707" y="2302337"/>
                <a:ext cx="212995" cy="1099021"/>
              </a:xfrm>
              <a:custGeom>
                <a:avLst/>
                <a:gdLst>
                  <a:gd name="T0" fmla="*/ 0 w 212995"/>
                  <a:gd name="T1" fmla="*/ 0 h 1099021"/>
                  <a:gd name="T2" fmla="*/ 212996 w 212995"/>
                  <a:gd name="T3" fmla="*/ 0 h 1099021"/>
                  <a:gd name="T4" fmla="*/ 212996 w 212995"/>
                  <a:gd name="T5" fmla="*/ 1099022 h 1099021"/>
                  <a:gd name="T6" fmla="*/ 0 w 212995"/>
                  <a:gd name="T7" fmla="*/ 1099022 h 109902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995" h="1099021">
                    <a:moveTo>
                      <a:pt x="0" y="0"/>
                    </a:moveTo>
                    <a:lnTo>
                      <a:pt x="212996" y="0"/>
                    </a:lnTo>
                    <a:lnTo>
                      <a:pt x="212996" y="1099022"/>
                    </a:lnTo>
                    <a:lnTo>
                      <a:pt x="0" y="1099022"/>
                    </a:lnTo>
                    <a:lnTo>
                      <a:pt x="0" y="0"/>
                    </a:lnTo>
                    <a:close/>
                  </a:path>
                </a:pathLst>
              </a:custGeom>
              <a:solidFill>
                <a:srgbClr val="023F88"/>
              </a:solidFill>
              <a:ln>
                <a:noFill/>
              </a:ln>
              <a:extLst>
                <a:ext uri="{91240B29-F687-4F45-9708-019B960494DF}">
                  <a14:hiddenLine xmlns:a14="http://schemas.microsoft.com/office/drawing/2010/main" w="9800" cap="flat">
                    <a:solidFill>
                      <a:srgbClr val="000000"/>
                    </a:solidFill>
                    <a:prstDash val="solid"/>
                    <a:miter lim="800000"/>
                    <a:headEnd/>
                    <a:tailEnd/>
                  </a14:hiddenLine>
                </a:ext>
              </a:extLst>
            </p:spPr>
            <p:txBody>
              <a:bodyPr anchor="ctr"/>
              <a:lstStyle/>
              <a:p>
                <a:pPr defTabSz="457178">
                  <a:defRPr/>
                </a:pPr>
                <a:endParaRPr lang="es-ES">
                  <a:solidFill>
                    <a:prstClr val="black"/>
                  </a:solidFill>
                  <a:latin typeface="Calibri" panose="020F0502020204030204" pitchFamily="34" charset="0"/>
                  <a:ea typeface="MS PGothic" panose="020B0600070205080204" pitchFamily="34" charset="-128"/>
                </a:endParaRPr>
              </a:p>
            </p:txBody>
          </p:sp>
          <p:sp>
            <p:nvSpPr>
              <p:cNvPr id="220260" name="Freeform 51">
                <a:extLst>
                  <a:ext uri="{FF2B5EF4-FFF2-40B4-BE49-F238E27FC236}">
                    <a16:creationId xmlns:a16="http://schemas.microsoft.com/office/drawing/2014/main" id="{C4F781BC-CA1E-F3C3-8355-3EBEF9D1DC31}"/>
                  </a:ext>
                </a:extLst>
              </p:cNvPr>
              <p:cNvSpPr>
                <a:spLocks/>
              </p:cNvSpPr>
              <p:nvPr/>
            </p:nvSpPr>
            <p:spPr bwMode="auto">
              <a:xfrm>
                <a:off x="6414369" y="2302337"/>
                <a:ext cx="212995" cy="1110774"/>
              </a:xfrm>
              <a:custGeom>
                <a:avLst/>
                <a:gdLst>
                  <a:gd name="T0" fmla="*/ 0 w 212995"/>
                  <a:gd name="T1" fmla="*/ 0 h 1110774"/>
                  <a:gd name="T2" fmla="*/ 212996 w 212995"/>
                  <a:gd name="T3" fmla="*/ 0 h 1110774"/>
                  <a:gd name="T4" fmla="*/ 212996 w 212995"/>
                  <a:gd name="T5" fmla="*/ 1110774 h 1110774"/>
                  <a:gd name="T6" fmla="*/ 0 w 212995"/>
                  <a:gd name="T7" fmla="*/ 1110774 h 111077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995" h="1110774">
                    <a:moveTo>
                      <a:pt x="0" y="0"/>
                    </a:moveTo>
                    <a:lnTo>
                      <a:pt x="212996" y="0"/>
                    </a:lnTo>
                    <a:lnTo>
                      <a:pt x="212996" y="1110774"/>
                    </a:lnTo>
                    <a:lnTo>
                      <a:pt x="0" y="1110774"/>
                    </a:lnTo>
                    <a:lnTo>
                      <a:pt x="0" y="0"/>
                    </a:lnTo>
                    <a:close/>
                  </a:path>
                </a:pathLst>
              </a:custGeom>
              <a:solidFill>
                <a:srgbClr val="023F88"/>
              </a:solidFill>
              <a:ln>
                <a:noFill/>
              </a:ln>
              <a:extLst>
                <a:ext uri="{91240B29-F687-4F45-9708-019B960494DF}">
                  <a14:hiddenLine xmlns:a14="http://schemas.microsoft.com/office/drawing/2010/main" w="9800" cap="flat">
                    <a:solidFill>
                      <a:srgbClr val="000000"/>
                    </a:solidFill>
                    <a:prstDash val="solid"/>
                    <a:miter lim="800000"/>
                    <a:headEnd/>
                    <a:tailEnd/>
                  </a14:hiddenLine>
                </a:ext>
              </a:extLst>
            </p:spPr>
            <p:txBody>
              <a:bodyPr anchor="ctr"/>
              <a:lstStyle/>
              <a:p>
                <a:pPr defTabSz="457178">
                  <a:defRPr/>
                </a:pPr>
                <a:endParaRPr lang="es-ES">
                  <a:solidFill>
                    <a:prstClr val="black"/>
                  </a:solidFill>
                  <a:latin typeface="Calibri" panose="020F0502020204030204" pitchFamily="34" charset="0"/>
                  <a:ea typeface="MS PGothic" panose="020B0600070205080204" pitchFamily="34" charset="-128"/>
                </a:endParaRPr>
              </a:p>
            </p:txBody>
          </p:sp>
          <p:sp>
            <p:nvSpPr>
              <p:cNvPr id="220261" name="Freeform 52">
                <a:extLst>
                  <a:ext uri="{FF2B5EF4-FFF2-40B4-BE49-F238E27FC236}">
                    <a16:creationId xmlns:a16="http://schemas.microsoft.com/office/drawing/2014/main" id="{1F33093A-E8B2-BDBE-7CBA-E1F6E4A7CC39}"/>
                  </a:ext>
                </a:extLst>
              </p:cNvPr>
              <p:cNvSpPr>
                <a:spLocks/>
              </p:cNvSpPr>
              <p:nvPr/>
            </p:nvSpPr>
            <p:spPr bwMode="auto">
              <a:xfrm>
                <a:off x="6658466" y="2302337"/>
                <a:ext cx="212995" cy="1249645"/>
              </a:xfrm>
              <a:custGeom>
                <a:avLst/>
                <a:gdLst>
                  <a:gd name="T0" fmla="*/ 0 w 212995"/>
                  <a:gd name="T1" fmla="*/ 0 h 1249645"/>
                  <a:gd name="T2" fmla="*/ 212996 w 212995"/>
                  <a:gd name="T3" fmla="*/ 0 h 1249645"/>
                  <a:gd name="T4" fmla="*/ 212996 w 212995"/>
                  <a:gd name="T5" fmla="*/ 1249645 h 1249645"/>
                  <a:gd name="T6" fmla="*/ 0 w 212995"/>
                  <a:gd name="T7" fmla="*/ 1249645 h 12496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995" h="1249645">
                    <a:moveTo>
                      <a:pt x="0" y="0"/>
                    </a:moveTo>
                    <a:lnTo>
                      <a:pt x="212996" y="0"/>
                    </a:lnTo>
                    <a:lnTo>
                      <a:pt x="212996" y="1249645"/>
                    </a:lnTo>
                    <a:lnTo>
                      <a:pt x="0" y="1249645"/>
                    </a:lnTo>
                    <a:lnTo>
                      <a:pt x="0" y="0"/>
                    </a:lnTo>
                    <a:close/>
                  </a:path>
                </a:pathLst>
              </a:custGeom>
              <a:solidFill>
                <a:srgbClr val="023F88"/>
              </a:solidFill>
              <a:ln>
                <a:noFill/>
              </a:ln>
              <a:extLst>
                <a:ext uri="{91240B29-F687-4F45-9708-019B960494DF}">
                  <a14:hiddenLine xmlns:a14="http://schemas.microsoft.com/office/drawing/2010/main" w="9800" cap="flat">
                    <a:solidFill>
                      <a:srgbClr val="000000"/>
                    </a:solidFill>
                    <a:prstDash val="solid"/>
                    <a:miter lim="800000"/>
                    <a:headEnd/>
                    <a:tailEnd/>
                  </a14:hiddenLine>
                </a:ext>
              </a:extLst>
            </p:spPr>
            <p:txBody>
              <a:bodyPr anchor="ctr"/>
              <a:lstStyle/>
              <a:p>
                <a:pPr defTabSz="457178">
                  <a:defRPr/>
                </a:pPr>
                <a:endParaRPr lang="es-ES">
                  <a:solidFill>
                    <a:prstClr val="black"/>
                  </a:solidFill>
                  <a:latin typeface="Calibri" panose="020F0502020204030204" pitchFamily="34" charset="0"/>
                  <a:ea typeface="MS PGothic" panose="020B0600070205080204" pitchFamily="34" charset="-128"/>
                </a:endParaRPr>
              </a:p>
            </p:txBody>
          </p:sp>
          <p:sp>
            <p:nvSpPr>
              <p:cNvPr id="220262" name="Freeform 53">
                <a:extLst>
                  <a:ext uri="{FF2B5EF4-FFF2-40B4-BE49-F238E27FC236}">
                    <a16:creationId xmlns:a16="http://schemas.microsoft.com/office/drawing/2014/main" id="{B1EC0E41-F9C8-07ED-A6DC-6B0BDA586483}"/>
                  </a:ext>
                </a:extLst>
              </p:cNvPr>
              <p:cNvSpPr>
                <a:spLocks/>
              </p:cNvSpPr>
              <p:nvPr/>
            </p:nvSpPr>
            <p:spPr bwMode="auto">
              <a:xfrm>
                <a:off x="6899717" y="2302337"/>
                <a:ext cx="212995" cy="1249645"/>
              </a:xfrm>
              <a:custGeom>
                <a:avLst/>
                <a:gdLst>
                  <a:gd name="T0" fmla="*/ 0 w 212995"/>
                  <a:gd name="T1" fmla="*/ 0 h 1249645"/>
                  <a:gd name="T2" fmla="*/ 212996 w 212995"/>
                  <a:gd name="T3" fmla="*/ 0 h 1249645"/>
                  <a:gd name="T4" fmla="*/ 212996 w 212995"/>
                  <a:gd name="T5" fmla="*/ 1249645 h 1249645"/>
                  <a:gd name="T6" fmla="*/ 0 w 212995"/>
                  <a:gd name="T7" fmla="*/ 1249645 h 12496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995" h="1249645">
                    <a:moveTo>
                      <a:pt x="0" y="0"/>
                    </a:moveTo>
                    <a:lnTo>
                      <a:pt x="212996" y="0"/>
                    </a:lnTo>
                    <a:lnTo>
                      <a:pt x="212996" y="1249645"/>
                    </a:lnTo>
                    <a:lnTo>
                      <a:pt x="0" y="1249645"/>
                    </a:lnTo>
                    <a:lnTo>
                      <a:pt x="0" y="0"/>
                    </a:lnTo>
                    <a:close/>
                  </a:path>
                </a:pathLst>
              </a:custGeom>
              <a:solidFill>
                <a:srgbClr val="023F88"/>
              </a:solidFill>
              <a:ln>
                <a:noFill/>
              </a:ln>
              <a:extLst>
                <a:ext uri="{91240B29-F687-4F45-9708-019B960494DF}">
                  <a14:hiddenLine xmlns:a14="http://schemas.microsoft.com/office/drawing/2010/main" w="9800" cap="flat">
                    <a:solidFill>
                      <a:srgbClr val="000000"/>
                    </a:solidFill>
                    <a:prstDash val="solid"/>
                    <a:miter lim="800000"/>
                    <a:headEnd/>
                    <a:tailEnd/>
                  </a14:hiddenLine>
                </a:ext>
              </a:extLst>
            </p:spPr>
            <p:txBody>
              <a:bodyPr anchor="ctr"/>
              <a:lstStyle/>
              <a:p>
                <a:pPr defTabSz="457178">
                  <a:defRPr/>
                </a:pPr>
                <a:endParaRPr lang="es-ES">
                  <a:solidFill>
                    <a:prstClr val="black"/>
                  </a:solidFill>
                  <a:latin typeface="Calibri" panose="020F0502020204030204" pitchFamily="34" charset="0"/>
                  <a:ea typeface="MS PGothic" panose="020B0600070205080204" pitchFamily="34" charset="-128"/>
                </a:endParaRPr>
              </a:p>
            </p:txBody>
          </p:sp>
          <p:sp>
            <p:nvSpPr>
              <p:cNvPr id="220263" name="Freeform 54">
                <a:extLst>
                  <a:ext uri="{FF2B5EF4-FFF2-40B4-BE49-F238E27FC236}">
                    <a16:creationId xmlns:a16="http://schemas.microsoft.com/office/drawing/2014/main" id="{E963D43A-1E13-BADC-DB95-B79BE808D508}"/>
                  </a:ext>
                </a:extLst>
              </p:cNvPr>
              <p:cNvSpPr>
                <a:spLocks/>
              </p:cNvSpPr>
              <p:nvPr/>
            </p:nvSpPr>
            <p:spPr bwMode="auto">
              <a:xfrm>
                <a:off x="7143224" y="2302337"/>
                <a:ext cx="212995" cy="1249645"/>
              </a:xfrm>
              <a:custGeom>
                <a:avLst/>
                <a:gdLst>
                  <a:gd name="T0" fmla="*/ 0 w 212995"/>
                  <a:gd name="T1" fmla="*/ 0 h 1249645"/>
                  <a:gd name="T2" fmla="*/ 212996 w 212995"/>
                  <a:gd name="T3" fmla="*/ 0 h 1249645"/>
                  <a:gd name="T4" fmla="*/ 212996 w 212995"/>
                  <a:gd name="T5" fmla="*/ 1249645 h 1249645"/>
                  <a:gd name="T6" fmla="*/ 0 w 212995"/>
                  <a:gd name="T7" fmla="*/ 1249645 h 12496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995" h="1249645">
                    <a:moveTo>
                      <a:pt x="0" y="0"/>
                    </a:moveTo>
                    <a:lnTo>
                      <a:pt x="212996" y="0"/>
                    </a:lnTo>
                    <a:lnTo>
                      <a:pt x="212996" y="1249645"/>
                    </a:lnTo>
                    <a:lnTo>
                      <a:pt x="0" y="1249645"/>
                    </a:lnTo>
                    <a:lnTo>
                      <a:pt x="0" y="0"/>
                    </a:lnTo>
                    <a:close/>
                  </a:path>
                </a:pathLst>
              </a:custGeom>
              <a:solidFill>
                <a:srgbClr val="023F88"/>
              </a:solidFill>
              <a:ln>
                <a:noFill/>
              </a:ln>
              <a:extLst>
                <a:ext uri="{91240B29-F687-4F45-9708-019B960494DF}">
                  <a14:hiddenLine xmlns:a14="http://schemas.microsoft.com/office/drawing/2010/main" w="9800" cap="flat">
                    <a:solidFill>
                      <a:srgbClr val="000000"/>
                    </a:solidFill>
                    <a:prstDash val="solid"/>
                    <a:miter lim="800000"/>
                    <a:headEnd/>
                    <a:tailEnd/>
                  </a14:hiddenLine>
                </a:ext>
              </a:extLst>
            </p:spPr>
            <p:txBody>
              <a:bodyPr anchor="ctr"/>
              <a:lstStyle/>
              <a:p>
                <a:pPr defTabSz="457178">
                  <a:defRPr/>
                </a:pPr>
                <a:endParaRPr lang="es-ES">
                  <a:solidFill>
                    <a:prstClr val="black"/>
                  </a:solidFill>
                  <a:latin typeface="Calibri" panose="020F0502020204030204" pitchFamily="34" charset="0"/>
                  <a:ea typeface="MS PGothic" panose="020B0600070205080204" pitchFamily="34" charset="-128"/>
                </a:endParaRPr>
              </a:p>
            </p:txBody>
          </p:sp>
          <p:sp>
            <p:nvSpPr>
              <p:cNvPr id="220264" name="Freeform 55">
                <a:extLst>
                  <a:ext uri="{FF2B5EF4-FFF2-40B4-BE49-F238E27FC236}">
                    <a16:creationId xmlns:a16="http://schemas.microsoft.com/office/drawing/2014/main" id="{9BB2AC30-4F1D-DF48-446E-16868F46CC7E}"/>
                  </a:ext>
                </a:extLst>
              </p:cNvPr>
              <p:cNvSpPr>
                <a:spLocks/>
              </p:cNvSpPr>
              <p:nvPr/>
            </p:nvSpPr>
            <p:spPr bwMode="auto">
              <a:xfrm>
                <a:off x="7384476" y="2302337"/>
                <a:ext cx="212995" cy="1249645"/>
              </a:xfrm>
              <a:custGeom>
                <a:avLst/>
                <a:gdLst>
                  <a:gd name="T0" fmla="*/ 0 w 212995"/>
                  <a:gd name="T1" fmla="*/ 0 h 1249645"/>
                  <a:gd name="T2" fmla="*/ 212996 w 212995"/>
                  <a:gd name="T3" fmla="*/ 0 h 1249645"/>
                  <a:gd name="T4" fmla="*/ 212996 w 212995"/>
                  <a:gd name="T5" fmla="*/ 1249645 h 1249645"/>
                  <a:gd name="T6" fmla="*/ 0 w 212995"/>
                  <a:gd name="T7" fmla="*/ 1249645 h 12496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995" h="1249645">
                    <a:moveTo>
                      <a:pt x="0" y="0"/>
                    </a:moveTo>
                    <a:lnTo>
                      <a:pt x="212996" y="0"/>
                    </a:lnTo>
                    <a:lnTo>
                      <a:pt x="212996" y="1249645"/>
                    </a:lnTo>
                    <a:lnTo>
                      <a:pt x="0" y="1249645"/>
                    </a:lnTo>
                    <a:lnTo>
                      <a:pt x="0" y="0"/>
                    </a:lnTo>
                    <a:close/>
                  </a:path>
                </a:pathLst>
              </a:custGeom>
              <a:solidFill>
                <a:srgbClr val="023F88"/>
              </a:solidFill>
              <a:ln>
                <a:noFill/>
              </a:ln>
              <a:extLst>
                <a:ext uri="{91240B29-F687-4F45-9708-019B960494DF}">
                  <a14:hiddenLine xmlns:a14="http://schemas.microsoft.com/office/drawing/2010/main" w="9800" cap="flat">
                    <a:solidFill>
                      <a:srgbClr val="000000"/>
                    </a:solidFill>
                    <a:prstDash val="solid"/>
                    <a:miter lim="800000"/>
                    <a:headEnd/>
                    <a:tailEnd/>
                  </a14:hiddenLine>
                </a:ext>
              </a:extLst>
            </p:spPr>
            <p:txBody>
              <a:bodyPr anchor="ctr"/>
              <a:lstStyle/>
              <a:p>
                <a:pPr defTabSz="457178">
                  <a:defRPr/>
                </a:pPr>
                <a:endParaRPr lang="es-ES">
                  <a:solidFill>
                    <a:prstClr val="black"/>
                  </a:solidFill>
                  <a:latin typeface="Calibri" panose="020F0502020204030204" pitchFamily="34" charset="0"/>
                  <a:ea typeface="MS PGothic" panose="020B0600070205080204" pitchFamily="34" charset="-128"/>
                </a:endParaRPr>
              </a:p>
            </p:txBody>
          </p:sp>
          <p:sp>
            <p:nvSpPr>
              <p:cNvPr id="220265" name="Freeform 56">
                <a:extLst>
                  <a:ext uri="{FF2B5EF4-FFF2-40B4-BE49-F238E27FC236}">
                    <a16:creationId xmlns:a16="http://schemas.microsoft.com/office/drawing/2014/main" id="{16993B82-66D5-9F4E-A3BC-27BE3977E560}"/>
                  </a:ext>
                </a:extLst>
              </p:cNvPr>
              <p:cNvSpPr>
                <a:spLocks/>
              </p:cNvSpPr>
              <p:nvPr/>
            </p:nvSpPr>
            <p:spPr bwMode="auto">
              <a:xfrm>
                <a:off x="7632398" y="2302337"/>
                <a:ext cx="212995" cy="1249645"/>
              </a:xfrm>
              <a:custGeom>
                <a:avLst/>
                <a:gdLst>
                  <a:gd name="T0" fmla="*/ 0 w 212995"/>
                  <a:gd name="T1" fmla="*/ 0 h 1249645"/>
                  <a:gd name="T2" fmla="*/ 212996 w 212995"/>
                  <a:gd name="T3" fmla="*/ 0 h 1249645"/>
                  <a:gd name="T4" fmla="*/ 212996 w 212995"/>
                  <a:gd name="T5" fmla="*/ 1249645 h 1249645"/>
                  <a:gd name="T6" fmla="*/ 0 w 212995"/>
                  <a:gd name="T7" fmla="*/ 1249645 h 12496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995" h="1249645">
                    <a:moveTo>
                      <a:pt x="0" y="0"/>
                    </a:moveTo>
                    <a:lnTo>
                      <a:pt x="212996" y="0"/>
                    </a:lnTo>
                    <a:lnTo>
                      <a:pt x="212996" y="1249645"/>
                    </a:lnTo>
                    <a:lnTo>
                      <a:pt x="0" y="1249645"/>
                    </a:lnTo>
                    <a:lnTo>
                      <a:pt x="0" y="0"/>
                    </a:lnTo>
                    <a:close/>
                  </a:path>
                </a:pathLst>
              </a:custGeom>
              <a:solidFill>
                <a:srgbClr val="023F88"/>
              </a:solidFill>
              <a:ln>
                <a:noFill/>
              </a:ln>
              <a:extLst>
                <a:ext uri="{91240B29-F687-4F45-9708-019B960494DF}">
                  <a14:hiddenLine xmlns:a14="http://schemas.microsoft.com/office/drawing/2010/main" w="9800" cap="flat">
                    <a:solidFill>
                      <a:srgbClr val="000000"/>
                    </a:solidFill>
                    <a:prstDash val="solid"/>
                    <a:miter lim="800000"/>
                    <a:headEnd/>
                    <a:tailEnd/>
                  </a14:hiddenLine>
                </a:ext>
              </a:extLst>
            </p:spPr>
            <p:txBody>
              <a:bodyPr anchor="ctr"/>
              <a:lstStyle/>
              <a:p>
                <a:pPr defTabSz="457178">
                  <a:defRPr/>
                </a:pPr>
                <a:endParaRPr lang="es-ES">
                  <a:solidFill>
                    <a:prstClr val="black"/>
                  </a:solidFill>
                  <a:latin typeface="Calibri" panose="020F0502020204030204" pitchFamily="34" charset="0"/>
                  <a:ea typeface="MS PGothic" panose="020B0600070205080204" pitchFamily="34" charset="-128"/>
                </a:endParaRPr>
              </a:p>
            </p:txBody>
          </p:sp>
          <p:sp>
            <p:nvSpPr>
              <p:cNvPr id="220266" name="Freeform 57">
                <a:extLst>
                  <a:ext uri="{FF2B5EF4-FFF2-40B4-BE49-F238E27FC236}">
                    <a16:creationId xmlns:a16="http://schemas.microsoft.com/office/drawing/2014/main" id="{37ED980A-8CB1-CB08-9B7F-E7E783FB759A}"/>
                  </a:ext>
                </a:extLst>
              </p:cNvPr>
              <p:cNvSpPr>
                <a:spLocks/>
              </p:cNvSpPr>
              <p:nvPr/>
            </p:nvSpPr>
            <p:spPr bwMode="auto">
              <a:xfrm>
                <a:off x="7873649" y="2302337"/>
                <a:ext cx="212995" cy="1249645"/>
              </a:xfrm>
              <a:custGeom>
                <a:avLst/>
                <a:gdLst>
                  <a:gd name="T0" fmla="*/ 0 w 212995"/>
                  <a:gd name="T1" fmla="*/ 0 h 1249645"/>
                  <a:gd name="T2" fmla="*/ 212996 w 212995"/>
                  <a:gd name="T3" fmla="*/ 0 h 1249645"/>
                  <a:gd name="T4" fmla="*/ 212996 w 212995"/>
                  <a:gd name="T5" fmla="*/ 1249645 h 1249645"/>
                  <a:gd name="T6" fmla="*/ 0 w 212995"/>
                  <a:gd name="T7" fmla="*/ 1249645 h 12496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995" h="1249645">
                    <a:moveTo>
                      <a:pt x="0" y="0"/>
                    </a:moveTo>
                    <a:lnTo>
                      <a:pt x="212996" y="0"/>
                    </a:lnTo>
                    <a:lnTo>
                      <a:pt x="212996" y="1249645"/>
                    </a:lnTo>
                    <a:lnTo>
                      <a:pt x="0" y="1249645"/>
                    </a:lnTo>
                    <a:lnTo>
                      <a:pt x="0" y="0"/>
                    </a:lnTo>
                    <a:close/>
                  </a:path>
                </a:pathLst>
              </a:custGeom>
              <a:solidFill>
                <a:srgbClr val="023F88"/>
              </a:solidFill>
              <a:ln>
                <a:noFill/>
              </a:ln>
              <a:extLst>
                <a:ext uri="{91240B29-F687-4F45-9708-019B960494DF}">
                  <a14:hiddenLine xmlns:a14="http://schemas.microsoft.com/office/drawing/2010/main" w="9800" cap="flat">
                    <a:solidFill>
                      <a:srgbClr val="000000"/>
                    </a:solidFill>
                    <a:prstDash val="solid"/>
                    <a:miter lim="800000"/>
                    <a:headEnd/>
                    <a:tailEnd/>
                  </a14:hiddenLine>
                </a:ext>
              </a:extLst>
            </p:spPr>
            <p:txBody>
              <a:bodyPr anchor="ctr"/>
              <a:lstStyle/>
              <a:p>
                <a:pPr defTabSz="457178">
                  <a:defRPr/>
                </a:pPr>
                <a:endParaRPr lang="es-ES">
                  <a:solidFill>
                    <a:prstClr val="black"/>
                  </a:solidFill>
                  <a:latin typeface="Calibri" panose="020F0502020204030204" pitchFamily="34" charset="0"/>
                  <a:ea typeface="MS PGothic" panose="020B0600070205080204" pitchFamily="34" charset="-128"/>
                </a:endParaRPr>
              </a:p>
            </p:txBody>
          </p:sp>
          <p:sp>
            <p:nvSpPr>
              <p:cNvPr id="220267" name="Freeform 58">
                <a:extLst>
                  <a:ext uri="{FF2B5EF4-FFF2-40B4-BE49-F238E27FC236}">
                    <a16:creationId xmlns:a16="http://schemas.microsoft.com/office/drawing/2014/main" id="{B4CA90C3-0D2E-B924-5F67-B4AD65AF97A2}"/>
                  </a:ext>
                </a:extLst>
              </p:cNvPr>
              <p:cNvSpPr>
                <a:spLocks/>
              </p:cNvSpPr>
              <p:nvPr/>
            </p:nvSpPr>
            <p:spPr bwMode="auto">
              <a:xfrm>
                <a:off x="8117157" y="2302337"/>
                <a:ext cx="212995" cy="1249645"/>
              </a:xfrm>
              <a:custGeom>
                <a:avLst/>
                <a:gdLst>
                  <a:gd name="T0" fmla="*/ 0 w 212995"/>
                  <a:gd name="T1" fmla="*/ 0 h 1249645"/>
                  <a:gd name="T2" fmla="*/ 212996 w 212995"/>
                  <a:gd name="T3" fmla="*/ 0 h 1249645"/>
                  <a:gd name="T4" fmla="*/ 212996 w 212995"/>
                  <a:gd name="T5" fmla="*/ 1249645 h 1249645"/>
                  <a:gd name="T6" fmla="*/ 0 w 212995"/>
                  <a:gd name="T7" fmla="*/ 1249645 h 12496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995" h="1249645">
                    <a:moveTo>
                      <a:pt x="0" y="0"/>
                    </a:moveTo>
                    <a:lnTo>
                      <a:pt x="212996" y="0"/>
                    </a:lnTo>
                    <a:lnTo>
                      <a:pt x="212996" y="1249645"/>
                    </a:lnTo>
                    <a:lnTo>
                      <a:pt x="0" y="1249645"/>
                    </a:lnTo>
                    <a:lnTo>
                      <a:pt x="0" y="0"/>
                    </a:lnTo>
                    <a:close/>
                  </a:path>
                </a:pathLst>
              </a:custGeom>
              <a:solidFill>
                <a:srgbClr val="023F88"/>
              </a:solidFill>
              <a:ln>
                <a:noFill/>
              </a:ln>
              <a:extLst>
                <a:ext uri="{91240B29-F687-4F45-9708-019B960494DF}">
                  <a14:hiddenLine xmlns:a14="http://schemas.microsoft.com/office/drawing/2010/main" w="9800" cap="flat">
                    <a:solidFill>
                      <a:srgbClr val="000000"/>
                    </a:solidFill>
                    <a:prstDash val="solid"/>
                    <a:miter lim="800000"/>
                    <a:headEnd/>
                    <a:tailEnd/>
                  </a14:hiddenLine>
                </a:ext>
              </a:extLst>
            </p:spPr>
            <p:txBody>
              <a:bodyPr anchor="ctr"/>
              <a:lstStyle/>
              <a:p>
                <a:pPr defTabSz="457178">
                  <a:defRPr/>
                </a:pPr>
                <a:endParaRPr lang="es-ES">
                  <a:solidFill>
                    <a:prstClr val="black"/>
                  </a:solidFill>
                  <a:latin typeface="Calibri" panose="020F0502020204030204" pitchFamily="34" charset="0"/>
                  <a:ea typeface="MS PGothic" panose="020B0600070205080204" pitchFamily="34" charset="-128"/>
                </a:endParaRPr>
              </a:p>
            </p:txBody>
          </p:sp>
          <p:sp>
            <p:nvSpPr>
              <p:cNvPr id="220268" name="Freeform 59">
                <a:extLst>
                  <a:ext uri="{FF2B5EF4-FFF2-40B4-BE49-F238E27FC236}">
                    <a16:creationId xmlns:a16="http://schemas.microsoft.com/office/drawing/2014/main" id="{24616CB0-022C-4E99-5F3F-EB406FAD2190}"/>
                  </a:ext>
                </a:extLst>
              </p:cNvPr>
              <p:cNvSpPr>
                <a:spLocks/>
              </p:cNvSpPr>
              <p:nvPr/>
            </p:nvSpPr>
            <p:spPr bwMode="auto">
              <a:xfrm>
                <a:off x="8358408" y="2302337"/>
                <a:ext cx="212995" cy="1249645"/>
              </a:xfrm>
              <a:custGeom>
                <a:avLst/>
                <a:gdLst>
                  <a:gd name="T0" fmla="*/ 0 w 212995"/>
                  <a:gd name="T1" fmla="*/ 0 h 1249645"/>
                  <a:gd name="T2" fmla="*/ 212996 w 212995"/>
                  <a:gd name="T3" fmla="*/ 0 h 1249645"/>
                  <a:gd name="T4" fmla="*/ 212996 w 212995"/>
                  <a:gd name="T5" fmla="*/ 1249645 h 1249645"/>
                  <a:gd name="T6" fmla="*/ 0 w 212995"/>
                  <a:gd name="T7" fmla="*/ 1249645 h 12496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995" h="1249645">
                    <a:moveTo>
                      <a:pt x="0" y="0"/>
                    </a:moveTo>
                    <a:lnTo>
                      <a:pt x="212996" y="0"/>
                    </a:lnTo>
                    <a:lnTo>
                      <a:pt x="212996" y="1249645"/>
                    </a:lnTo>
                    <a:lnTo>
                      <a:pt x="0" y="1249645"/>
                    </a:lnTo>
                    <a:lnTo>
                      <a:pt x="0" y="0"/>
                    </a:lnTo>
                    <a:close/>
                  </a:path>
                </a:pathLst>
              </a:custGeom>
              <a:solidFill>
                <a:srgbClr val="023F88"/>
              </a:solidFill>
              <a:ln>
                <a:noFill/>
              </a:ln>
              <a:extLst>
                <a:ext uri="{91240B29-F687-4F45-9708-019B960494DF}">
                  <a14:hiddenLine xmlns:a14="http://schemas.microsoft.com/office/drawing/2010/main" w="9800" cap="flat">
                    <a:solidFill>
                      <a:srgbClr val="000000"/>
                    </a:solidFill>
                    <a:prstDash val="solid"/>
                    <a:miter lim="800000"/>
                    <a:headEnd/>
                    <a:tailEnd/>
                  </a14:hiddenLine>
                </a:ext>
              </a:extLst>
            </p:spPr>
            <p:txBody>
              <a:bodyPr anchor="ctr"/>
              <a:lstStyle/>
              <a:p>
                <a:pPr defTabSz="457178">
                  <a:defRPr/>
                </a:pPr>
                <a:endParaRPr lang="es-ES">
                  <a:solidFill>
                    <a:prstClr val="black"/>
                  </a:solidFill>
                  <a:latin typeface="Calibri" panose="020F0502020204030204" pitchFamily="34" charset="0"/>
                  <a:ea typeface="MS PGothic" panose="020B0600070205080204" pitchFamily="34" charset="-128"/>
                </a:endParaRPr>
              </a:p>
            </p:txBody>
          </p:sp>
          <p:sp>
            <p:nvSpPr>
              <p:cNvPr id="220269" name="Freeform 60">
                <a:extLst>
                  <a:ext uri="{FF2B5EF4-FFF2-40B4-BE49-F238E27FC236}">
                    <a16:creationId xmlns:a16="http://schemas.microsoft.com/office/drawing/2014/main" id="{A08BC163-B755-F0BC-A6CC-ED6F1251FE00}"/>
                  </a:ext>
                </a:extLst>
              </p:cNvPr>
              <p:cNvSpPr>
                <a:spLocks/>
              </p:cNvSpPr>
              <p:nvPr/>
            </p:nvSpPr>
            <p:spPr bwMode="auto">
              <a:xfrm>
                <a:off x="8606233" y="2302337"/>
                <a:ext cx="212995" cy="1249645"/>
              </a:xfrm>
              <a:custGeom>
                <a:avLst/>
                <a:gdLst>
                  <a:gd name="T0" fmla="*/ 0 w 212995"/>
                  <a:gd name="T1" fmla="*/ 0 h 1249645"/>
                  <a:gd name="T2" fmla="*/ 212996 w 212995"/>
                  <a:gd name="T3" fmla="*/ 0 h 1249645"/>
                  <a:gd name="T4" fmla="*/ 212996 w 212995"/>
                  <a:gd name="T5" fmla="*/ 1249645 h 1249645"/>
                  <a:gd name="T6" fmla="*/ 0 w 212995"/>
                  <a:gd name="T7" fmla="*/ 1249645 h 12496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995" h="1249645">
                    <a:moveTo>
                      <a:pt x="0" y="0"/>
                    </a:moveTo>
                    <a:lnTo>
                      <a:pt x="212996" y="0"/>
                    </a:lnTo>
                    <a:lnTo>
                      <a:pt x="212996" y="1249645"/>
                    </a:lnTo>
                    <a:lnTo>
                      <a:pt x="0" y="1249645"/>
                    </a:lnTo>
                    <a:lnTo>
                      <a:pt x="0" y="0"/>
                    </a:lnTo>
                    <a:close/>
                  </a:path>
                </a:pathLst>
              </a:custGeom>
              <a:solidFill>
                <a:srgbClr val="023F88"/>
              </a:solidFill>
              <a:ln>
                <a:noFill/>
              </a:ln>
              <a:extLst>
                <a:ext uri="{91240B29-F687-4F45-9708-019B960494DF}">
                  <a14:hiddenLine xmlns:a14="http://schemas.microsoft.com/office/drawing/2010/main" w="9800" cap="flat">
                    <a:solidFill>
                      <a:srgbClr val="000000"/>
                    </a:solidFill>
                    <a:prstDash val="solid"/>
                    <a:miter lim="800000"/>
                    <a:headEnd/>
                    <a:tailEnd/>
                  </a14:hiddenLine>
                </a:ext>
              </a:extLst>
            </p:spPr>
            <p:txBody>
              <a:bodyPr anchor="ctr"/>
              <a:lstStyle/>
              <a:p>
                <a:pPr defTabSz="457178">
                  <a:defRPr/>
                </a:pPr>
                <a:endParaRPr lang="es-ES">
                  <a:solidFill>
                    <a:prstClr val="black"/>
                  </a:solidFill>
                  <a:latin typeface="Calibri" panose="020F0502020204030204" pitchFamily="34" charset="0"/>
                  <a:ea typeface="MS PGothic" panose="020B0600070205080204" pitchFamily="34" charset="-128"/>
                </a:endParaRPr>
              </a:p>
            </p:txBody>
          </p:sp>
          <p:sp>
            <p:nvSpPr>
              <p:cNvPr id="220270" name="Freeform 61">
                <a:extLst>
                  <a:ext uri="{FF2B5EF4-FFF2-40B4-BE49-F238E27FC236}">
                    <a16:creationId xmlns:a16="http://schemas.microsoft.com/office/drawing/2014/main" id="{12F23130-2549-34CC-6454-53BF10EC75E3}"/>
                  </a:ext>
                </a:extLst>
              </p:cNvPr>
              <p:cNvSpPr>
                <a:spLocks/>
              </p:cNvSpPr>
              <p:nvPr/>
            </p:nvSpPr>
            <p:spPr bwMode="auto">
              <a:xfrm>
                <a:off x="3742848" y="4791442"/>
                <a:ext cx="194845" cy="385078"/>
              </a:xfrm>
              <a:custGeom>
                <a:avLst/>
                <a:gdLst>
                  <a:gd name="T0" fmla="*/ 0 w 194845"/>
                  <a:gd name="T1" fmla="*/ 0 h 385078"/>
                  <a:gd name="T2" fmla="*/ 194845 w 194845"/>
                  <a:gd name="T3" fmla="*/ 0 h 385078"/>
                  <a:gd name="T4" fmla="*/ 194845 w 194845"/>
                  <a:gd name="T5" fmla="*/ 385079 h 385078"/>
                  <a:gd name="T6" fmla="*/ 0 w 194845"/>
                  <a:gd name="T7" fmla="*/ 385079 h 38507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4845" h="385078">
                    <a:moveTo>
                      <a:pt x="0" y="0"/>
                    </a:moveTo>
                    <a:lnTo>
                      <a:pt x="194845" y="0"/>
                    </a:lnTo>
                    <a:lnTo>
                      <a:pt x="194845" y="385079"/>
                    </a:lnTo>
                    <a:lnTo>
                      <a:pt x="0" y="385079"/>
                    </a:lnTo>
                    <a:lnTo>
                      <a:pt x="0" y="0"/>
                    </a:lnTo>
                    <a:close/>
                  </a:path>
                </a:pathLst>
              </a:custGeom>
              <a:solidFill>
                <a:srgbClr val="828283"/>
              </a:solidFill>
              <a:ln>
                <a:noFill/>
              </a:ln>
              <a:extLst>
                <a:ext uri="{91240B29-F687-4F45-9708-019B960494DF}">
                  <a14:hiddenLine xmlns:a14="http://schemas.microsoft.com/office/drawing/2010/main" w="9800" cap="flat">
                    <a:solidFill>
                      <a:srgbClr val="000000"/>
                    </a:solidFill>
                    <a:prstDash val="solid"/>
                    <a:miter lim="800000"/>
                    <a:headEnd/>
                    <a:tailEnd/>
                  </a14:hiddenLine>
                </a:ext>
              </a:extLst>
            </p:spPr>
            <p:txBody>
              <a:bodyPr anchor="ctr"/>
              <a:lstStyle/>
              <a:p>
                <a:pPr defTabSz="457178">
                  <a:defRPr/>
                </a:pPr>
                <a:endParaRPr lang="es-ES">
                  <a:solidFill>
                    <a:prstClr val="black"/>
                  </a:solidFill>
                  <a:latin typeface="Calibri" panose="020F0502020204030204" pitchFamily="34" charset="0"/>
                  <a:ea typeface="MS PGothic" panose="020B0600070205080204" pitchFamily="34" charset="-128"/>
                </a:endParaRPr>
              </a:p>
            </p:txBody>
          </p:sp>
          <p:sp>
            <p:nvSpPr>
              <p:cNvPr id="220271" name="Freeform 62">
                <a:extLst>
                  <a:ext uri="{FF2B5EF4-FFF2-40B4-BE49-F238E27FC236}">
                    <a16:creationId xmlns:a16="http://schemas.microsoft.com/office/drawing/2014/main" id="{87C0990B-4E70-426B-E634-CEEB3A525ED6}"/>
                  </a:ext>
                </a:extLst>
              </p:cNvPr>
              <p:cNvSpPr>
                <a:spLocks/>
              </p:cNvSpPr>
              <p:nvPr/>
            </p:nvSpPr>
            <p:spPr bwMode="auto">
              <a:xfrm>
                <a:off x="3966047" y="4788994"/>
                <a:ext cx="192000" cy="387527"/>
              </a:xfrm>
              <a:custGeom>
                <a:avLst/>
                <a:gdLst>
                  <a:gd name="T0" fmla="*/ 0 w 192000"/>
                  <a:gd name="T1" fmla="*/ 0 h 387527"/>
                  <a:gd name="T2" fmla="*/ 192000 w 192000"/>
                  <a:gd name="T3" fmla="*/ 0 h 387527"/>
                  <a:gd name="T4" fmla="*/ 192000 w 192000"/>
                  <a:gd name="T5" fmla="*/ 387527 h 387527"/>
                  <a:gd name="T6" fmla="*/ 0 w 192000"/>
                  <a:gd name="T7" fmla="*/ 387527 h 3875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2000" h="387527">
                    <a:moveTo>
                      <a:pt x="0" y="0"/>
                    </a:moveTo>
                    <a:lnTo>
                      <a:pt x="192000" y="0"/>
                    </a:lnTo>
                    <a:lnTo>
                      <a:pt x="192000" y="387527"/>
                    </a:lnTo>
                    <a:lnTo>
                      <a:pt x="0" y="387527"/>
                    </a:lnTo>
                    <a:lnTo>
                      <a:pt x="0" y="0"/>
                    </a:lnTo>
                    <a:close/>
                  </a:path>
                </a:pathLst>
              </a:custGeom>
              <a:solidFill>
                <a:srgbClr val="828283"/>
              </a:solidFill>
              <a:ln>
                <a:noFill/>
              </a:ln>
              <a:extLst>
                <a:ext uri="{91240B29-F687-4F45-9708-019B960494DF}">
                  <a14:hiddenLine xmlns:a14="http://schemas.microsoft.com/office/drawing/2010/main" w="9800" cap="flat">
                    <a:solidFill>
                      <a:srgbClr val="000000"/>
                    </a:solidFill>
                    <a:prstDash val="solid"/>
                    <a:miter lim="800000"/>
                    <a:headEnd/>
                    <a:tailEnd/>
                  </a14:hiddenLine>
                </a:ext>
              </a:extLst>
            </p:spPr>
            <p:txBody>
              <a:bodyPr anchor="ctr"/>
              <a:lstStyle/>
              <a:p>
                <a:pPr defTabSz="457178">
                  <a:defRPr/>
                </a:pPr>
                <a:endParaRPr lang="es-ES">
                  <a:solidFill>
                    <a:prstClr val="black"/>
                  </a:solidFill>
                  <a:latin typeface="Calibri" panose="020F0502020204030204" pitchFamily="34" charset="0"/>
                  <a:ea typeface="MS PGothic" panose="020B0600070205080204" pitchFamily="34" charset="-128"/>
                </a:endParaRPr>
              </a:p>
            </p:txBody>
          </p:sp>
          <p:sp>
            <p:nvSpPr>
              <p:cNvPr id="220272" name="Freeform 63">
                <a:extLst>
                  <a:ext uri="{FF2B5EF4-FFF2-40B4-BE49-F238E27FC236}">
                    <a16:creationId xmlns:a16="http://schemas.microsoft.com/office/drawing/2014/main" id="{E705AF53-3B88-7C85-B91C-68D96D91C8FF}"/>
                  </a:ext>
                </a:extLst>
              </p:cNvPr>
              <p:cNvSpPr>
                <a:spLocks/>
              </p:cNvSpPr>
              <p:nvPr/>
            </p:nvSpPr>
            <p:spPr bwMode="auto">
              <a:xfrm>
                <a:off x="4187480" y="5002785"/>
                <a:ext cx="192000" cy="173735"/>
              </a:xfrm>
              <a:custGeom>
                <a:avLst/>
                <a:gdLst>
                  <a:gd name="T0" fmla="*/ 0 w 192000"/>
                  <a:gd name="T1" fmla="*/ 0 h 173735"/>
                  <a:gd name="T2" fmla="*/ 192000 w 192000"/>
                  <a:gd name="T3" fmla="*/ 0 h 173735"/>
                  <a:gd name="T4" fmla="*/ 192000 w 192000"/>
                  <a:gd name="T5" fmla="*/ 173736 h 173735"/>
                  <a:gd name="T6" fmla="*/ 0 w 192000"/>
                  <a:gd name="T7" fmla="*/ 173736 h 1737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2000" h="173735">
                    <a:moveTo>
                      <a:pt x="0" y="0"/>
                    </a:moveTo>
                    <a:lnTo>
                      <a:pt x="192000" y="0"/>
                    </a:lnTo>
                    <a:lnTo>
                      <a:pt x="192000" y="173736"/>
                    </a:lnTo>
                    <a:lnTo>
                      <a:pt x="0" y="173736"/>
                    </a:lnTo>
                    <a:lnTo>
                      <a:pt x="0" y="0"/>
                    </a:lnTo>
                    <a:close/>
                  </a:path>
                </a:pathLst>
              </a:custGeom>
              <a:solidFill>
                <a:srgbClr val="828283"/>
              </a:solidFill>
              <a:ln>
                <a:noFill/>
              </a:ln>
              <a:extLst>
                <a:ext uri="{91240B29-F687-4F45-9708-019B960494DF}">
                  <a14:hiddenLine xmlns:a14="http://schemas.microsoft.com/office/drawing/2010/main" w="9800" cap="flat">
                    <a:solidFill>
                      <a:srgbClr val="000000"/>
                    </a:solidFill>
                    <a:prstDash val="solid"/>
                    <a:miter lim="800000"/>
                    <a:headEnd/>
                    <a:tailEnd/>
                  </a14:hiddenLine>
                </a:ext>
              </a:extLst>
            </p:spPr>
            <p:txBody>
              <a:bodyPr anchor="ctr"/>
              <a:lstStyle/>
              <a:p>
                <a:pPr defTabSz="457178">
                  <a:defRPr/>
                </a:pPr>
                <a:endParaRPr lang="es-ES">
                  <a:solidFill>
                    <a:prstClr val="black"/>
                  </a:solidFill>
                  <a:latin typeface="Calibri" panose="020F0502020204030204" pitchFamily="34" charset="0"/>
                  <a:ea typeface="MS PGothic" panose="020B0600070205080204" pitchFamily="34" charset="-128"/>
                </a:endParaRPr>
              </a:p>
            </p:txBody>
          </p:sp>
          <p:sp>
            <p:nvSpPr>
              <p:cNvPr id="220273" name="Freeform 64">
                <a:extLst>
                  <a:ext uri="{FF2B5EF4-FFF2-40B4-BE49-F238E27FC236}">
                    <a16:creationId xmlns:a16="http://schemas.microsoft.com/office/drawing/2014/main" id="{3FA86F91-37A2-F84C-D4C8-69628E6172BB}"/>
                  </a:ext>
                </a:extLst>
              </p:cNvPr>
              <p:cNvSpPr>
                <a:spLocks/>
              </p:cNvSpPr>
              <p:nvPr/>
            </p:nvSpPr>
            <p:spPr bwMode="auto">
              <a:xfrm>
                <a:off x="5071839" y="5139795"/>
                <a:ext cx="192000" cy="36725"/>
              </a:xfrm>
              <a:custGeom>
                <a:avLst/>
                <a:gdLst>
                  <a:gd name="T0" fmla="*/ 0 w 192000"/>
                  <a:gd name="T1" fmla="*/ 0 h 36725"/>
                  <a:gd name="T2" fmla="*/ 192000 w 192000"/>
                  <a:gd name="T3" fmla="*/ 0 h 36725"/>
                  <a:gd name="T4" fmla="*/ 192000 w 192000"/>
                  <a:gd name="T5" fmla="*/ 36725 h 36725"/>
                  <a:gd name="T6" fmla="*/ 0 w 192000"/>
                  <a:gd name="T7" fmla="*/ 36725 h 367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2000" h="36725">
                    <a:moveTo>
                      <a:pt x="0" y="0"/>
                    </a:moveTo>
                    <a:lnTo>
                      <a:pt x="192000" y="0"/>
                    </a:lnTo>
                    <a:lnTo>
                      <a:pt x="192000" y="36725"/>
                    </a:lnTo>
                    <a:lnTo>
                      <a:pt x="0" y="36725"/>
                    </a:lnTo>
                    <a:lnTo>
                      <a:pt x="0" y="0"/>
                    </a:lnTo>
                    <a:close/>
                  </a:path>
                </a:pathLst>
              </a:custGeom>
              <a:solidFill>
                <a:srgbClr val="828283"/>
              </a:solidFill>
              <a:ln>
                <a:noFill/>
              </a:ln>
              <a:extLst>
                <a:ext uri="{91240B29-F687-4F45-9708-019B960494DF}">
                  <a14:hiddenLine xmlns:a14="http://schemas.microsoft.com/office/drawing/2010/main" w="9800" cap="flat">
                    <a:solidFill>
                      <a:srgbClr val="000000"/>
                    </a:solidFill>
                    <a:prstDash val="solid"/>
                    <a:miter lim="800000"/>
                    <a:headEnd/>
                    <a:tailEnd/>
                  </a14:hiddenLine>
                </a:ext>
              </a:extLst>
            </p:spPr>
            <p:txBody>
              <a:bodyPr anchor="ctr"/>
              <a:lstStyle/>
              <a:p>
                <a:pPr defTabSz="457178">
                  <a:defRPr/>
                </a:pPr>
                <a:endParaRPr lang="es-ES">
                  <a:solidFill>
                    <a:prstClr val="black"/>
                  </a:solidFill>
                  <a:latin typeface="Calibri" panose="020F0502020204030204" pitchFamily="34" charset="0"/>
                  <a:ea typeface="MS PGothic" panose="020B0600070205080204" pitchFamily="34" charset="-128"/>
                </a:endParaRPr>
              </a:p>
            </p:txBody>
          </p:sp>
          <p:sp>
            <p:nvSpPr>
              <p:cNvPr id="220274" name="Freeform 65">
                <a:extLst>
                  <a:ext uri="{FF2B5EF4-FFF2-40B4-BE49-F238E27FC236}">
                    <a16:creationId xmlns:a16="http://schemas.microsoft.com/office/drawing/2014/main" id="{718C8C2E-3CEC-5384-2F81-CDF2277786EE}"/>
                  </a:ext>
                </a:extLst>
              </p:cNvPr>
              <p:cNvSpPr>
                <a:spLocks/>
              </p:cNvSpPr>
              <p:nvPr/>
            </p:nvSpPr>
            <p:spPr bwMode="auto">
              <a:xfrm>
                <a:off x="5294253" y="5176521"/>
                <a:ext cx="192000" cy="54059"/>
              </a:xfrm>
              <a:custGeom>
                <a:avLst/>
                <a:gdLst>
                  <a:gd name="T0" fmla="*/ 0 w 192000"/>
                  <a:gd name="T1" fmla="*/ 0 h 54059"/>
                  <a:gd name="T2" fmla="*/ 192000 w 192000"/>
                  <a:gd name="T3" fmla="*/ 0 h 54059"/>
                  <a:gd name="T4" fmla="*/ 192000 w 192000"/>
                  <a:gd name="T5" fmla="*/ 54060 h 54059"/>
                  <a:gd name="T6" fmla="*/ 0 w 192000"/>
                  <a:gd name="T7" fmla="*/ 54060 h 540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2000" h="54059">
                    <a:moveTo>
                      <a:pt x="0" y="0"/>
                    </a:moveTo>
                    <a:lnTo>
                      <a:pt x="192000" y="0"/>
                    </a:lnTo>
                    <a:lnTo>
                      <a:pt x="192000" y="54060"/>
                    </a:lnTo>
                    <a:lnTo>
                      <a:pt x="0" y="54060"/>
                    </a:lnTo>
                    <a:lnTo>
                      <a:pt x="0" y="0"/>
                    </a:lnTo>
                    <a:close/>
                  </a:path>
                </a:pathLst>
              </a:custGeom>
              <a:solidFill>
                <a:srgbClr val="828283"/>
              </a:solidFill>
              <a:ln>
                <a:noFill/>
              </a:ln>
              <a:extLst>
                <a:ext uri="{91240B29-F687-4F45-9708-019B960494DF}">
                  <a14:hiddenLine xmlns:a14="http://schemas.microsoft.com/office/drawing/2010/main" w="9800" cap="flat">
                    <a:solidFill>
                      <a:srgbClr val="000000"/>
                    </a:solidFill>
                    <a:prstDash val="solid"/>
                    <a:miter lim="800000"/>
                    <a:headEnd/>
                    <a:tailEnd/>
                  </a14:hiddenLine>
                </a:ext>
              </a:extLst>
            </p:spPr>
            <p:txBody>
              <a:bodyPr anchor="ctr"/>
              <a:lstStyle/>
              <a:p>
                <a:pPr defTabSz="457178">
                  <a:defRPr/>
                </a:pPr>
                <a:endParaRPr lang="es-ES">
                  <a:solidFill>
                    <a:prstClr val="black"/>
                  </a:solidFill>
                  <a:latin typeface="Calibri" panose="020F0502020204030204" pitchFamily="34" charset="0"/>
                  <a:ea typeface="MS PGothic" panose="020B0600070205080204" pitchFamily="34" charset="-128"/>
                </a:endParaRPr>
              </a:p>
            </p:txBody>
          </p:sp>
          <p:sp>
            <p:nvSpPr>
              <p:cNvPr id="220275" name="Freeform 66">
                <a:extLst>
                  <a:ext uri="{FF2B5EF4-FFF2-40B4-BE49-F238E27FC236}">
                    <a16:creationId xmlns:a16="http://schemas.microsoft.com/office/drawing/2014/main" id="{14048700-354B-6083-CDE1-A5A5EE7B172A}"/>
                  </a:ext>
                </a:extLst>
              </p:cNvPr>
              <p:cNvSpPr>
                <a:spLocks/>
              </p:cNvSpPr>
              <p:nvPr/>
            </p:nvSpPr>
            <p:spPr bwMode="auto">
              <a:xfrm>
                <a:off x="5515098" y="5176521"/>
                <a:ext cx="192000" cy="116542"/>
              </a:xfrm>
              <a:custGeom>
                <a:avLst/>
                <a:gdLst>
                  <a:gd name="T0" fmla="*/ 0 w 192000"/>
                  <a:gd name="T1" fmla="*/ 0 h 116542"/>
                  <a:gd name="T2" fmla="*/ 192000 w 192000"/>
                  <a:gd name="T3" fmla="*/ 0 h 116542"/>
                  <a:gd name="T4" fmla="*/ 192000 w 192000"/>
                  <a:gd name="T5" fmla="*/ 116542 h 116542"/>
                  <a:gd name="T6" fmla="*/ 0 w 192000"/>
                  <a:gd name="T7" fmla="*/ 116542 h 1165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2000" h="116542">
                    <a:moveTo>
                      <a:pt x="0" y="0"/>
                    </a:moveTo>
                    <a:lnTo>
                      <a:pt x="192000" y="0"/>
                    </a:lnTo>
                    <a:lnTo>
                      <a:pt x="192000" y="116542"/>
                    </a:lnTo>
                    <a:lnTo>
                      <a:pt x="0" y="116542"/>
                    </a:lnTo>
                    <a:lnTo>
                      <a:pt x="0" y="0"/>
                    </a:lnTo>
                    <a:close/>
                  </a:path>
                </a:pathLst>
              </a:custGeom>
              <a:solidFill>
                <a:srgbClr val="828283"/>
              </a:solidFill>
              <a:ln>
                <a:noFill/>
              </a:ln>
              <a:extLst>
                <a:ext uri="{91240B29-F687-4F45-9708-019B960494DF}">
                  <a14:hiddenLine xmlns:a14="http://schemas.microsoft.com/office/drawing/2010/main" w="9800" cap="flat">
                    <a:solidFill>
                      <a:srgbClr val="000000"/>
                    </a:solidFill>
                    <a:prstDash val="solid"/>
                    <a:miter lim="800000"/>
                    <a:headEnd/>
                    <a:tailEnd/>
                  </a14:hiddenLine>
                </a:ext>
              </a:extLst>
            </p:spPr>
            <p:txBody>
              <a:bodyPr anchor="ctr"/>
              <a:lstStyle/>
              <a:p>
                <a:pPr defTabSz="457178">
                  <a:defRPr/>
                </a:pPr>
                <a:endParaRPr lang="es-ES">
                  <a:solidFill>
                    <a:prstClr val="black"/>
                  </a:solidFill>
                  <a:latin typeface="Calibri" panose="020F0502020204030204" pitchFamily="34" charset="0"/>
                  <a:ea typeface="MS PGothic" panose="020B0600070205080204" pitchFamily="34" charset="-128"/>
                </a:endParaRPr>
              </a:p>
            </p:txBody>
          </p:sp>
          <p:sp>
            <p:nvSpPr>
              <p:cNvPr id="220276" name="Freeform 67">
                <a:extLst>
                  <a:ext uri="{FF2B5EF4-FFF2-40B4-BE49-F238E27FC236}">
                    <a16:creationId xmlns:a16="http://schemas.microsoft.com/office/drawing/2014/main" id="{F04E7781-833E-8335-32BC-033C13CCD81D}"/>
                  </a:ext>
                </a:extLst>
              </p:cNvPr>
              <p:cNvSpPr>
                <a:spLocks/>
              </p:cNvSpPr>
              <p:nvPr/>
            </p:nvSpPr>
            <p:spPr bwMode="auto">
              <a:xfrm>
                <a:off x="5739082" y="5176521"/>
                <a:ext cx="192000" cy="116542"/>
              </a:xfrm>
              <a:custGeom>
                <a:avLst/>
                <a:gdLst>
                  <a:gd name="T0" fmla="*/ 0 w 192000"/>
                  <a:gd name="T1" fmla="*/ 0 h 116542"/>
                  <a:gd name="T2" fmla="*/ 192000 w 192000"/>
                  <a:gd name="T3" fmla="*/ 0 h 116542"/>
                  <a:gd name="T4" fmla="*/ 192000 w 192000"/>
                  <a:gd name="T5" fmla="*/ 116542 h 116542"/>
                  <a:gd name="T6" fmla="*/ 0 w 192000"/>
                  <a:gd name="T7" fmla="*/ 116542 h 1165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2000" h="116542">
                    <a:moveTo>
                      <a:pt x="0" y="0"/>
                    </a:moveTo>
                    <a:lnTo>
                      <a:pt x="192000" y="0"/>
                    </a:lnTo>
                    <a:lnTo>
                      <a:pt x="192000" y="116542"/>
                    </a:lnTo>
                    <a:lnTo>
                      <a:pt x="0" y="116542"/>
                    </a:lnTo>
                    <a:lnTo>
                      <a:pt x="0" y="0"/>
                    </a:lnTo>
                    <a:close/>
                  </a:path>
                </a:pathLst>
              </a:custGeom>
              <a:solidFill>
                <a:srgbClr val="828283"/>
              </a:solidFill>
              <a:ln>
                <a:noFill/>
              </a:ln>
              <a:extLst>
                <a:ext uri="{91240B29-F687-4F45-9708-019B960494DF}">
                  <a14:hiddenLine xmlns:a14="http://schemas.microsoft.com/office/drawing/2010/main" w="9800" cap="flat">
                    <a:solidFill>
                      <a:srgbClr val="000000"/>
                    </a:solidFill>
                    <a:prstDash val="solid"/>
                    <a:miter lim="800000"/>
                    <a:headEnd/>
                    <a:tailEnd/>
                  </a14:hiddenLine>
                </a:ext>
              </a:extLst>
            </p:spPr>
            <p:txBody>
              <a:bodyPr anchor="ctr"/>
              <a:lstStyle/>
              <a:p>
                <a:pPr defTabSz="457178">
                  <a:defRPr/>
                </a:pPr>
                <a:endParaRPr lang="es-ES">
                  <a:solidFill>
                    <a:prstClr val="black"/>
                  </a:solidFill>
                  <a:latin typeface="Calibri" panose="020F0502020204030204" pitchFamily="34" charset="0"/>
                  <a:ea typeface="MS PGothic" panose="020B0600070205080204" pitchFamily="34" charset="-128"/>
                </a:endParaRPr>
              </a:p>
            </p:txBody>
          </p:sp>
          <p:sp>
            <p:nvSpPr>
              <p:cNvPr id="220277" name="Freeform 68">
                <a:extLst>
                  <a:ext uri="{FF2B5EF4-FFF2-40B4-BE49-F238E27FC236}">
                    <a16:creationId xmlns:a16="http://schemas.microsoft.com/office/drawing/2014/main" id="{414CA24D-9412-862D-59DB-995A883EB413}"/>
                  </a:ext>
                </a:extLst>
              </p:cNvPr>
              <p:cNvSpPr>
                <a:spLocks/>
              </p:cNvSpPr>
              <p:nvPr/>
            </p:nvSpPr>
            <p:spPr bwMode="auto">
              <a:xfrm>
                <a:off x="5959926" y="5176521"/>
                <a:ext cx="192000" cy="128098"/>
              </a:xfrm>
              <a:custGeom>
                <a:avLst/>
                <a:gdLst>
                  <a:gd name="T0" fmla="*/ 0 w 192000"/>
                  <a:gd name="T1" fmla="*/ 0 h 128098"/>
                  <a:gd name="T2" fmla="*/ 192000 w 192000"/>
                  <a:gd name="T3" fmla="*/ 0 h 128098"/>
                  <a:gd name="T4" fmla="*/ 192000 w 192000"/>
                  <a:gd name="T5" fmla="*/ 128098 h 128098"/>
                  <a:gd name="T6" fmla="*/ 0 w 192000"/>
                  <a:gd name="T7" fmla="*/ 128098 h 1280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2000" h="128098">
                    <a:moveTo>
                      <a:pt x="0" y="0"/>
                    </a:moveTo>
                    <a:lnTo>
                      <a:pt x="192000" y="0"/>
                    </a:lnTo>
                    <a:lnTo>
                      <a:pt x="192000" y="128098"/>
                    </a:lnTo>
                    <a:lnTo>
                      <a:pt x="0" y="128098"/>
                    </a:lnTo>
                    <a:lnTo>
                      <a:pt x="0" y="0"/>
                    </a:lnTo>
                    <a:close/>
                  </a:path>
                </a:pathLst>
              </a:custGeom>
              <a:solidFill>
                <a:srgbClr val="828283"/>
              </a:solidFill>
              <a:ln>
                <a:noFill/>
              </a:ln>
              <a:extLst>
                <a:ext uri="{91240B29-F687-4F45-9708-019B960494DF}">
                  <a14:hiddenLine xmlns:a14="http://schemas.microsoft.com/office/drawing/2010/main" w="9800" cap="flat">
                    <a:solidFill>
                      <a:srgbClr val="000000"/>
                    </a:solidFill>
                    <a:prstDash val="solid"/>
                    <a:miter lim="800000"/>
                    <a:headEnd/>
                    <a:tailEnd/>
                  </a14:hiddenLine>
                </a:ext>
              </a:extLst>
            </p:spPr>
            <p:txBody>
              <a:bodyPr anchor="ctr"/>
              <a:lstStyle/>
              <a:p>
                <a:pPr defTabSz="457178">
                  <a:defRPr/>
                </a:pPr>
                <a:endParaRPr lang="es-ES">
                  <a:solidFill>
                    <a:prstClr val="black"/>
                  </a:solidFill>
                  <a:latin typeface="Calibri" panose="020F0502020204030204" pitchFamily="34" charset="0"/>
                  <a:ea typeface="MS PGothic" panose="020B0600070205080204" pitchFamily="34" charset="-128"/>
                </a:endParaRPr>
              </a:p>
            </p:txBody>
          </p:sp>
          <p:sp>
            <p:nvSpPr>
              <p:cNvPr id="220278" name="Freeform 69">
                <a:extLst>
                  <a:ext uri="{FF2B5EF4-FFF2-40B4-BE49-F238E27FC236}">
                    <a16:creationId xmlns:a16="http://schemas.microsoft.com/office/drawing/2014/main" id="{B82FCE92-4390-B026-9F79-951D5761E630}"/>
                  </a:ext>
                </a:extLst>
              </p:cNvPr>
              <p:cNvSpPr>
                <a:spLocks/>
              </p:cNvSpPr>
              <p:nvPr/>
            </p:nvSpPr>
            <p:spPr bwMode="auto">
              <a:xfrm>
                <a:off x="6180771" y="5176521"/>
                <a:ext cx="192000" cy="228285"/>
              </a:xfrm>
              <a:custGeom>
                <a:avLst/>
                <a:gdLst>
                  <a:gd name="T0" fmla="*/ 0 w 192000"/>
                  <a:gd name="T1" fmla="*/ 0 h 228285"/>
                  <a:gd name="T2" fmla="*/ 192000 w 192000"/>
                  <a:gd name="T3" fmla="*/ 0 h 228285"/>
                  <a:gd name="T4" fmla="*/ 192000 w 192000"/>
                  <a:gd name="T5" fmla="*/ 228285 h 228285"/>
                  <a:gd name="T6" fmla="*/ 0 w 192000"/>
                  <a:gd name="T7" fmla="*/ 228285 h 22828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2000" h="228285">
                    <a:moveTo>
                      <a:pt x="0" y="0"/>
                    </a:moveTo>
                    <a:lnTo>
                      <a:pt x="192000" y="0"/>
                    </a:lnTo>
                    <a:lnTo>
                      <a:pt x="192000" y="228285"/>
                    </a:lnTo>
                    <a:lnTo>
                      <a:pt x="0" y="228285"/>
                    </a:lnTo>
                    <a:lnTo>
                      <a:pt x="0" y="0"/>
                    </a:lnTo>
                    <a:close/>
                  </a:path>
                </a:pathLst>
              </a:custGeom>
              <a:solidFill>
                <a:srgbClr val="828283"/>
              </a:solidFill>
              <a:ln>
                <a:noFill/>
              </a:ln>
              <a:extLst>
                <a:ext uri="{91240B29-F687-4F45-9708-019B960494DF}">
                  <a14:hiddenLine xmlns:a14="http://schemas.microsoft.com/office/drawing/2010/main" w="9800" cap="flat">
                    <a:solidFill>
                      <a:srgbClr val="000000"/>
                    </a:solidFill>
                    <a:prstDash val="solid"/>
                    <a:miter lim="800000"/>
                    <a:headEnd/>
                    <a:tailEnd/>
                  </a14:hiddenLine>
                </a:ext>
              </a:extLst>
            </p:spPr>
            <p:txBody>
              <a:bodyPr anchor="ctr"/>
              <a:lstStyle/>
              <a:p>
                <a:pPr defTabSz="457178">
                  <a:defRPr/>
                </a:pPr>
                <a:endParaRPr lang="es-ES">
                  <a:solidFill>
                    <a:prstClr val="black"/>
                  </a:solidFill>
                  <a:latin typeface="Calibri" panose="020F0502020204030204" pitchFamily="34" charset="0"/>
                  <a:ea typeface="MS PGothic" panose="020B0600070205080204" pitchFamily="34" charset="-128"/>
                </a:endParaRPr>
              </a:p>
            </p:txBody>
          </p:sp>
          <p:sp>
            <p:nvSpPr>
              <p:cNvPr id="220279" name="Freeform 70">
                <a:extLst>
                  <a:ext uri="{FF2B5EF4-FFF2-40B4-BE49-F238E27FC236}">
                    <a16:creationId xmlns:a16="http://schemas.microsoft.com/office/drawing/2014/main" id="{1E6255D1-61B4-CA35-E325-D0ED5A6C5C1D}"/>
                  </a:ext>
                </a:extLst>
              </p:cNvPr>
              <p:cNvSpPr>
                <a:spLocks/>
              </p:cNvSpPr>
              <p:nvPr/>
            </p:nvSpPr>
            <p:spPr bwMode="auto">
              <a:xfrm>
                <a:off x="6401615" y="5176521"/>
                <a:ext cx="192000" cy="464797"/>
              </a:xfrm>
              <a:custGeom>
                <a:avLst/>
                <a:gdLst>
                  <a:gd name="T0" fmla="*/ 0 w 192000"/>
                  <a:gd name="T1" fmla="*/ 0 h 464797"/>
                  <a:gd name="T2" fmla="*/ 192000 w 192000"/>
                  <a:gd name="T3" fmla="*/ 0 h 464797"/>
                  <a:gd name="T4" fmla="*/ 192000 w 192000"/>
                  <a:gd name="T5" fmla="*/ 464797 h 464797"/>
                  <a:gd name="T6" fmla="*/ 0 w 192000"/>
                  <a:gd name="T7" fmla="*/ 464797 h 46479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2000" h="464797">
                    <a:moveTo>
                      <a:pt x="0" y="0"/>
                    </a:moveTo>
                    <a:lnTo>
                      <a:pt x="192000" y="0"/>
                    </a:lnTo>
                    <a:lnTo>
                      <a:pt x="192000" y="464797"/>
                    </a:lnTo>
                    <a:lnTo>
                      <a:pt x="0" y="464797"/>
                    </a:lnTo>
                    <a:lnTo>
                      <a:pt x="0" y="0"/>
                    </a:lnTo>
                    <a:close/>
                  </a:path>
                </a:pathLst>
              </a:custGeom>
              <a:solidFill>
                <a:srgbClr val="828283"/>
              </a:solidFill>
              <a:ln>
                <a:noFill/>
              </a:ln>
              <a:extLst>
                <a:ext uri="{91240B29-F687-4F45-9708-019B960494DF}">
                  <a14:hiddenLine xmlns:a14="http://schemas.microsoft.com/office/drawing/2010/main" w="9800" cap="flat">
                    <a:solidFill>
                      <a:srgbClr val="000000"/>
                    </a:solidFill>
                    <a:prstDash val="solid"/>
                    <a:miter lim="800000"/>
                    <a:headEnd/>
                    <a:tailEnd/>
                  </a14:hiddenLine>
                </a:ext>
              </a:extLst>
            </p:spPr>
            <p:txBody>
              <a:bodyPr anchor="ctr"/>
              <a:lstStyle/>
              <a:p>
                <a:pPr defTabSz="457178">
                  <a:defRPr/>
                </a:pPr>
                <a:endParaRPr lang="es-ES">
                  <a:solidFill>
                    <a:prstClr val="black"/>
                  </a:solidFill>
                  <a:latin typeface="Calibri" panose="020F0502020204030204" pitchFamily="34" charset="0"/>
                  <a:ea typeface="MS PGothic" panose="020B0600070205080204" pitchFamily="34" charset="-128"/>
                </a:endParaRPr>
              </a:p>
            </p:txBody>
          </p:sp>
          <p:sp>
            <p:nvSpPr>
              <p:cNvPr id="220280" name="Freeform 71">
                <a:extLst>
                  <a:ext uri="{FF2B5EF4-FFF2-40B4-BE49-F238E27FC236}">
                    <a16:creationId xmlns:a16="http://schemas.microsoft.com/office/drawing/2014/main" id="{0B2E89D3-0C2A-1359-96A2-CBC9D4F92106}"/>
                  </a:ext>
                </a:extLst>
              </p:cNvPr>
              <p:cNvSpPr>
                <a:spLocks/>
              </p:cNvSpPr>
              <p:nvPr/>
            </p:nvSpPr>
            <p:spPr bwMode="auto">
              <a:xfrm>
                <a:off x="6625599" y="5176521"/>
                <a:ext cx="192000" cy="501718"/>
              </a:xfrm>
              <a:custGeom>
                <a:avLst/>
                <a:gdLst>
                  <a:gd name="T0" fmla="*/ 0 w 192000"/>
                  <a:gd name="T1" fmla="*/ 0 h 501718"/>
                  <a:gd name="T2" fmla="*/ 192000 w 192000"/>
                  <a:gd name="T3" fmla="*/ 0 h 501718"/>
                  <a:gd name="T4" fmla="*/ 192000 w 192000"/>
                  <a:gd name="T5" fmla="*/ 501719 h 501718"/>
                  <a:gd name="T6" fmla="*/ 0 w 192000"/>
                  <a:gd name="T7" fmla="*/ 501719 h 5017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2000" h="501718">
                    <a:moveTo>
                      <a:pt x="0" y="0"/>
                    </a:moveTo>
                    <a:lnTo>
                      <a:pt x="192000" y="0"/>
                    </a:lnTo>
                    <a:lnTo>
                      <a:pt x="192000" y="501719"/>
                    </a:lnTo>
                    <a:lnTo>
                      <a:pt x="0" y="501719"/>
                    </a:lnTo>
                    <a:lnTo>
                      <a:pt x="0" y="0"/>
                    </a:lnTo>
                    <a:close/>
                  </a:path>
                </a:pathLst>
              </a:custGeom>
              <a:solidFill>
                <a:srgbClr val="828283"/>
              </a:solidFill>
              <a:ln>
                <a:noFill/>
              </a:ln>
              <a:extLst>
                <a:ext uri="{91240B29-F687-4F45-9708-019B960494DF}">
                  <a14:hiddenLine xmlns:a14="http://schemas.microsoft.com/office/drawing/2010/main" w="9800" cap="flat">
                    <a:solidFill>
                      <a:srgbClr val="000000"/>
                    </a:solidFill>
                    <a:prstDash val="solid"/>
                    <a:miter lim="800000"/>
                    <a:headEnd/>
                    <a:tailEnd/>
                  </a14:hiddenLine>
                </a:ext>
              </a:extLst>
            </p:spPr>
            <p:txBody>
              <a:bodyPr anchor="ctr"/>
              <a:lstStyle/>
              <a:p>
                <a:pPr defTabSz="457178">
                  <a:defRPr/>
                </a:pPr>
                <a:endParaRPr lang="es-ES">
                  <a:solidFill>
                    <a:prstClr val="black"/>
                  </a:solidFill>
                  <a:latin typeface="Calibri" panose="020F0502020204030204" pitchFamily="34" charset="0"/>
                  <a:ea typeface="MS PGothic" panose="020B0600070205080204" pitchFamily="34" charset="-128"/>
                </a:endParaRPr>
              </a:p>
            </p:txBody>
          </p:sp>
          <p:sp>
            <p:nvSpPr>
              <p:cNvPr id="220281" name="Freeform 72">
                <a:extLst>
                  <a:ext uri="{FF2B5EF4-FFF2-40B4-BE49-F238E27FC236}">
                    <a16:creationId xmlns:a16="http://schemas.microsoft.com/office/drawing/2014/main" id="{FEA4B686-0951-43DC-4500-647DBBB9A16F}"/>
                  </a:ext>
                </a:extLst>
              </p:cNvPr>
              <p:cNvSpPr>
                <a:spLocks/>
              </p:cNvSpPr>
              <p:nvPr/>
            </p:nvSpPr>
            <p:spPr bwMode="auto">
              <a:xfrm>
                <a:off x="6846443" y="5176521"/>
                <a:ext cx="192000" cy="626193"/>
              </a:xfrm>
              <a:custGeom>
                <a:avLst/>
                <a:gdLst>
                  <a:gd name="T0" fmla="*/ 0 w 192000"/>
                  <a:gd name="T1" fmla="*/ 0 h 626193"/>
                  <a:gd name="T2" fmla="*/ 192000 w 192000"/>
                  <a:gd name="T3" fmla="*/ 0 h 626193"/>
                  <a:gd name="T4" fmla="*/ 192000 w 192000"/>
                  <a:gd name="T5" fmla="*/ 626194 h 626193"/>
                  <a:gd name="T6" fmla="*/ 0 w 192000"/>
                  <a:gd name="T7" fmla="*/ 626194 h 62619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2000" h="626193">
                    <a:moveTo>
                      <a:pt x="0" y="0"/>
                    </a:moveTo>
                    <a:lnTo>
                      <a:pt x="192000" y="0"/>
                    </a:lnTo>
                    <a:lnTo>
                      <a:pt x="192000" y="626194"/>
                    </a:lnTo>
                    <a:lnTo>
                      <a:pt x="0" y="626194"/>
                    </a:lnTo>
                    <a:lnTo>
                      <a:pt x="0" y="0"/>
                    </a:lnTo>
                    <a:close/>
                  </a:path>
                </a:pathLst>
              </a:custGeom>
              <a:solidFill>
                <a:srgbClr val="828283"/>
              </a:solidFill>
              <a:ln>
                <a:noFill/>
              </a:ln>
              <a:extLst>
                <a:ext uri="{91240B29-F687-4F45-9708-019B960494DF}">
                  <a14:hiddenLine xmlns:a14="http://schemas.microsoft.com/office/drawing/2010/main" w="9800" cap="flat">
                    <a:solidFill>
                      <a:srgbClr val="000000"/>
                    </a:solidFill>
                    <a:prstDash val="solid"/>
                    <a:miter lim="800000"/>
                    <a:headEnd/>
                    <a:tailEnd/>
                  </a14:hiddenLine>
                </a:ext>
              </a:extLst>
            </p:spPr>
            <p:txBody>
              <a:bodyPr anchor="ctr"/>
              <a:lstStyle/>
              <a:p>
                <a:pPr defTabSz="457178">
                  <a:defRPr/>
                </a:pPr>
                <a:endParaRPr lang="es-ES">
                  <a:solidFill>
                    <a:prstClr val="black"/>
                  </a:solidFill>
                  <a:latin typeface="Calibri" panose="020F0502020204030204" pitchFamily="34" charset="0"/>
                  <a:ea typeface="MS PGothic" panose="020B0600070205080204" pitchFamily="34" charset="-128"/>
                </a:endParaRPr>
              </a:p>
            </p:txBody>
          </p:sp>
          <p:sp>
            <p:nvSpPr>
              <p:cNvPr id="220282" name="Freeform 73">
                <a:extLst>
                  <a:ext uri="{FF2B5EF4-FFF2-40B4-BE49-F238E27FC236}">
                    <a16:creationId xmlns:a16="http://schemas.microsoft.com/office/drawing/2014/main" id="{4FC362F2-7EBA-A7ED-C059-0294433C758C}"/>
                  </a:ext>
                </a:extLst>
              </p:cNvPr>
              <p:cNvSpPr>
                <a:spLocks/>
              </p:cNvSpPr>
              <p:nvPr/>
            </p:nvSpPr>
            <p:spPr bwMode="auto">
              <a:xfrm>
                <a:off x="7069152" y="5176521"/>
                <a:ext cx="192000" cy="626193"/>
              </a:xfrm>
              <a:custGeom>
                <a:avLst/>
                <a:gdLst>
                  <a:gd name="T0" fmla="*/ 0 w 192000"/>
                  <a:gd name="T1" fmla="*/ 0 h 626193"/>
                  <a:gd name="T2" fmla="*/ 192000 w 192000"/>
                  <a:gd name="T3" fmla="*/ 0 h 626193"/>
                  <a:gd name="T4" fmla="*/ 192000 w 192000"/>
                  <a:gd name="T5" fmla="*/ 626194 h 626193"/>
                  <a:gd name="T6" fmla="*/ 0 w 192000"/>
                  <a:gd name="T7" fmla="*/ 626194 h 62619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2000" h="626193">
                    <a:moveTo>
                      <a:pt x="0" y="0"/>
                    </a:moveTo>
                    <a:lnTo>
                      <a:pt x="192000" y="0"/>
                    </a:lnTo>
                    <a:lnTo>
                      <a:pt x="192000" y="626194"/>
                    </a:lnTo>
                    <a:lnTo>
                      <a:pt x="0" y="626194"/>
                    </a:lnTo>
                    <a:lnTo>
                      <a:pt x="0" y="0"/>
                    </a:lnTo>
                    <a:close/>
                  </a:path>
                </a:pathLst>
              </a:custGeom>
              <a:solidFill>
                <a:srgbClr val="828283"/>
              </a:solidFill>
              <a:ln>
                <a:noFill/>
              </a:ln>
              <a:extLst>
                <a:ext uri="{91240B29-F687-4F45-9708-019B960494DF}">
                  <a14:hiddenLine xmlns:a14="http://schemas.microsoft.com/office/drawing/2010/main" w="9800" cap="flat">
                    <a:solidFill>
                      <a:srgbClr val="000000"/>
                    </a:solidFill>
                    <a:prstDash val="solid"/>
                    <a:miter lim="800000"/>
                    <a:headEnd/>
                    <a:tailEnd/>
                  </a14:hiddenLine>
                </a:ext>
              </a:extLst>
            </p:spPr>
            <p:txBody>
              <a:bodyPr anchor="ctr"/>
              <a:lstStyle/>
              <a:p>
                <a:pPr defTabSz="457178">
                  <a:defRPr/>
                </a:pPr>
                <a:endParaRPr lang="es-ES">
                  <a:solidFill>
                    <a:prstClr val="black"/>
                  </a:solidFill>
                  <a:latin typeface="Calibri" panose="020F0502020204030204" pitchFamily="34" charset="0"/>
                  <a:ea typeface="MS PGothic" panose="020B0600070205080204" pitchFamily="34" charset="-128"/>
                </a:endParaRPr>
              </a:p>
            </p:txBody>
          </p:sp>
          <p:sp>
            <p:nvSpPr>
              <p:cNvPr id="220283" name="Freeform 74">
                <a:extLst>
                  <a:ext uri="{FF2B5EF4-FFF2-40B4-BE49-F238E27FC236}">
                    <a16:creationId xmlns:a16="http://schemas.microsoft.com/office/drawing/2014/main" id="{803BDA2A-6532-23B9-9908-837713C3E3C1}"/>
                  </a:ext>
                </a:extLst>
              </p:cNvPr>
              <p:cNvSpPr>
                <a:spLocks/>
              </p:cNvSpPr>
              <p:nvPr/>
            </p:nvSpPr>
            <p:spPr bwMode="auto">
              <a:xfrm>
                <a:off x="7289898" y="5176521"/>
                <a:ext cx="192000" cy="678392"/>
              </a:xfrm>
              <a:custGeom>
                <a:avLst/>
                <a:gdLst>
                  <a:gd name="T0" fmla="*/ 0 w 192000"/>
                  <a:gd name="T1" fmla="*/ 0 h 678392"/>
                  <a:gd name="T2" fmla="*/ 192000 w 192000"/>
                  <a:gd name="T3" fmla="*/ 0 h 678392"/>
                  <a:gd name="T4" fmla="*/ 192000 w 192000"/>
                  <a:gd name="T5" fmla="*/ 678393 h 678392"/>
                  <a:gd name="T6" fmla="*/ 0 w 192000"/>
                  <a:gd name="T7" fmla="*/ 678393 h 6783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2000" h="678392">
                    <a:moveTo>
                      <a:pt x="0" y="0"/>
                    </a:moveTo>
                    <a:lnTo>
                      <a:pt x="192000" y="0"/>
                    </a:lnTo>
                    <a:lnTo>
                      <a:pt x="192000" y="678393"/>
                    </a:lnTo>
                    <a:lnTo>
                      <a:pt x="0" y="678393"/>
                    </a:lnTo>
                    <a:lnTo>
                      <a:pt x="0" y="0"/>
                    </a:lnTo>
                    <a:close/>
                  </a:path>
                </a:pathLst>
              </a:custGeom>
              <a:solidFill>
                <a:srgbClr val="828283"/>
              </a:solidFill>
              <a:ln>
                <a:noFill/>
              </a:ln>
              <a:extLst>
                <a:ext uri="{91240B29-F687-4F45-9708-019B960494DF}">
                  <a14:hiddenLine xmlns:a14="http://schemas.microsoft.com/office/drawing/2010/main" w="9800" cap="flat">
                    <a:solidFill>
                      <a:srgbClr val="000000"/>
                    </a:solidFill>
                    <a:prstDash val="solid"/>
                    <a:miter lim="800000"/>
                    <a:headEnd/>
                    <a:tailEnd/>
                  </a14:hiddenLine>
                </a:ext>
              </a:extLst>
            </p:spPr>
            <p:txBody>
              <a:bodyPr anchor="ctr"/>
              <a:lstStyle/>
              <a:p>
                <a:pPr defTabSz="457178">
                  <a:defRPr/>
                </a:pPr>
                <a:endParaRPr lang="es-ES">
                  <a:solidFill>
                    <a:prstClr val="black"/>
                  </a:solidFill>
                  <a:latin typeface="Calibri" panose="020F0502020204030204" pitchFamily="34" charset="0"/>
                  <a:ea typeface="MS PGothic" panose="020B0600070205080204" pitchFamily="34" charset="-128"/>
                </a:endParaRPr>
              </a:p>
            </p:txBody>
          </p:sp>
          <p:sp>
            <p:nvSpPr>
              <p:cNvPr id="220284" name="Freeform 75">
                <a:extLst>
                  <a:ext uri="{FF2B5EF4-FFF2-40B4-BE49-F238E27FC236}">
                    <a16:creationId xmlns:a16="http://schemas.microsoft.com/office/drawing/2014/main" id="{050D5FE8-300A-81D1-D7C0-FECC3B028883}"/>
                  </a:ext>
                </a:extLst>
              </p:cNvPr>
              <p:cNvSpPr>
                <a:spLocks/>
              </p:cNvSpPr>
              <p:nvPr/>
            </p:nvSpPr>
            <p:spPr bwMode="auto">
              <a:xfrm>
                <a:off x="7513980" y="5176521"/>
                <a:ext cx="192000" cy="687990"/>
              </a:xfrm>
              <a:custGeom>
                <a:avLst/>
                <a:gdLst>
                  <a:gd name="T0" fmla="*/ 0 w 192000"/>
                  <a:gd name="T1" fmla="*/ 0 h 687990"/>
                  <a:gd name="T2" fmla="*/ 192000 w 192000"/>
                  <a:gd name="T3" fmla="*/ 0 h 687990"/>
                  <a:gd name="T4" fmla="*/ 192000 w 192000"/>
                  <a:gd name="T5" fmla="*/ 687990 h 687990"/>
                  <a:gd name="T6" fmla="*/ 0 w 192000"/>
                  <a:gd name="T7" fmla="*/ 687990 h 68799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2000" h="687990">
                    <a:moveTo>
                      <a:pt x="0" y="0"/>
                    </a:moveTo>
                    <a:lnTo>
                      <a:pt x="192000" y="0"/>
                    </a:lnTo>
                    <a:lnTo>
                      <a:pt x="192000" y="687990"/>
                    </a:lnTo>
                    <a:lnTo>
                      <a:pt x="0" y="687990"/>
                    </a:lnTo>
                    <a:lnTo>
                      <a:pt x="0" y="0"/>
                    </a:lnTo>
                    <a:close/>
                  </a:path>
                </a:pathLst>
              </a:custGeom>
              <a:solidFill>
                <a:srgbClr val="828283"/>
              </a:solidFill>
              <a:ln>
                <a:noFill/>
              </a:ln>
              <a:extLst>
                <a:ext uri="{91240B29-F687-4F45-9708-019B960494DF}">
                  <a14:hiddenLine xmlns:a14="http://schemas.microsoft.com/office/drawing/2010/main" w="9800" cap="flat">
                    <a:solidFill>
                      <a:srgbClr val="000000"/>
                    </a:solidFill>
                    <a:prstDash val="solid"/>
                    <a:miter lim="800000"/>
                    <a:headEnd/>
                    <a:tailEnd/>
                  </a14:hiddenLine>
                </a:ext>
              </a:extLst>
            </p:spPr>
            <p:txBody>
              <a:bodyPr anchor="ctr"/>
              <a:lstStyle/>
              <a:p>
                <a:pPr defTabSz="457178">
                  <a:defRPr/>
                </a:pPr>
                <a:endParaRPr lang="es-ES">
                  <a:solidFill>
                    <a:prstClr val="black"/>
                  </a:solidFill>
                  <a:latin typeface="Calibri" panose="020F0502020204030204" pitchFamily="34" charset="0"/>
                  <a:ea typeface="MS PGothic" panose="020B0600070205080204" pitchFamily="34" charset="-128"/>
                </a:endParaRPr>
              </a:p>
            </p:txBody>
          </p:sp>
          <p:sp>
            <p:nvSpPr>
              <p:cNvPr id="220285" name="Freeform 76">
                <a:extLst>
                  <a:ext uri="{FF2B5EF4-FFF2-40B4-BE49-F238E27FC236}">
                    <a16:creationId xmlns:a16="http://schemas.microsoft.com/office/drawing/2014/main" id="{6C678617-B232-AF82-D769-68B6F6981E87}"/>
                  </a:ext>
                </a:extLst>
              </p:cNvPr>
              <p:cNvSpPr>
                <a:spLocks/>
              </p:cNvSpPr>
              <p:nvPr/>
            </p:nvSpPr>
            <p:spPr bwMode="auto">
              <a:xfrm>
                <a:off x="7734825" y="5176521"/>
                <a:ext cx="192000" cy="702190"/>
              </a:xfrm>
              <a:custGeom>
                <a:avLst/>
                <a:gdLst>
                  <a:gd name="T0" fmla="*/ 0 w 192000"/>
                  <a:gd name="T1" fmla="*/ 0 h 702190"/>
                  <a:gd name="T2" fmla="*/ 192000 w 192000"/>
                  <a:gd name="T3" fmla="*/ 0 h 702190"/>
                  <a:gd name="T4" fmla="*/ 192000 w 192000"/>
                  <a:gd name="T5" fmla="*/ 702191 h 702190"/>
                  <a:gd name="T6" fmla="*/ 0 w 192000"/>
                  <a:gd name="T7" fmla="*/ 702191 h 70219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2000" h="702190">
                    <a:moveTo>
                      <a:pt x="0" y="0"/>
                    </a:moveTo>
                    <a:lnTo>
                      <a:pt x="192000" y="0"/>
                    </a:lnTo>
                    <a:lnTo>
                      <a:pt x="192000" y="702191"/>
                    </a:lnTo>
                    <a:lnTo>
                      <a:pt x="0" y="702191"/>
                    </a:lnTo>
                    <a:lnTo>
                      <a:pt x="0" y="0"/>
                    </a:lnTo>
                    <a:close/>
                  </a:path>
                </a:pathLst>
              </a:custGeom>
              <a:solidFill>
                <a:srgbClr val="828283"/>
              </a:solidFill>
              <a:ln>
                <a:noFill/>
              </a:ln>
              <a:extLst>
                <a:ext uri="{91240B29-F687-4F45-9708-019B960494DF}">
                  <a14:hiddenLine xmlns:a14="http://schemas.microsoft.com/office/drawing/2010/main" w="9800" cap="flat">
                    <a:solidFill>
                      <a:srgbClr val="000000"/>
                    </a:solidFill>
                    <a:prstDash val="solid"/>
                    <a:miter lim="800000"/>
                    <a:headEnd/>
                    <a:tailEnd/>
                  </a14:hiddenLine>
                </a:ext>
              </a:extLst>
            </p:spPr>
            <p:txBody>
              <a:bodyPr anchor="ctr"/>
              <a:lstStyle/>
              <a:p>
                <a:pPr defTabSz="457178">
                  <a:defRPr/>
                </a:pPr>
                <a:endParaRPr lang="es-ES">
                  <a:solidFill>
                    <a:prstClr val="black"/>
                  </a:solidFill>
                  <a:latin typeface="Calibri" panose="020F0502020204030204" pitchFamily="34" charset="0"/>
                  <a:ea typeface="MS PGothic" panose="020B0600070205080204" pitchFamily="34" charset="-128"/>
                </a:endParaRPr>
              </a:p>
            </p:txBody>
          </p:sp>
          <p:sp>
            <p:nvSpPr>
              <p:cNvPr id="220286" name="Freeform 77">
                <a:extLst>
                  <a:ext uri="{FF2B5EF4-FFF2-40B4-BE49-F238E27FC236}">
                    <a16:creationId xmlns:a16="http://schemas.microsoft.com/office/drawing/2014/main" id="{EA90E0D9-E940-F40A-A4B7-07DAC85F792E}"/>
                  </a:ext>
                </a:extLst>
              </p:cNvPr>
              <p:cNvSpPr>
                <a:spLocks/>
              </p:cNvSpPr>
              <p:nvPr/>
            </p:nvSpPr>
            <p:spPr bwMode="auto">
              <a:xfrm>
                <a:off x="7955669" y="5176521"/>
                <a:ext cx="192000" cy="764379"/>
              </a:xfrm>
              <a:custGeom>
                <a:avLst/>
                <a:gdLst>
                  <a:gd name="T0" fmla="*/ 0 w 192000"/>
                  <a:gd name="T1" fmla="*/ 0 h 764379"/>
                  <a:gd name="T2" fmla="*/ 192000 w 192000"/>
                  <a:gd name="T3" fmla="*/ 0 h 764379"/>
                  <a:gd name="T4" fmla="*/ 192000 w 192000"/>
                  <a:gd name="T5" fmla="*/ 764379 h 764379"/>
                  <a:gd name="T6" fmla="*/ 0 w 192000"/>
                  <a:gd name="T7" fmla="*/ 764379 h 7643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2000" h="764379">
                    <a:moveTo>
                      <a:pt x="0" y="0"/>
                    </a:moveTo>
                    <a:lnTo>
                      <a:pt x="192000" y="0"/>
                    </a:lnTo>
                    <a:lnTo>
                      <a:pt x="192000" y="764379"/>
                    </a:lnTo>
                    <a:lnTo>
                      <a:pt x="0" y="764379"/>
                    </a:lnTo>
                    <a:lnTo>
                      <a:pt x="0" y="0"/>
                    </a:lnTo>
                    <a:close/>
                  </a:path>
                </a:pathLst>
              </a:custGeom>
              <a:solidFill>
                <a:srgbClr val="828283"/>
              </a:solidFill>
              <a:ln>
                <a:noFill/>
              </a:ln>
              <a:extLst>
                <a:ext uri="{91240B29-F687-4F45-9708-019B960494DF}">
                  <a14:hiddenLine xmlns:a14="http://schemas.microsoft.com/office/drawing/2010/main" w="9800" cap="flat">
                    <a:solidFill>
                      <a:srgbClr val="000000"/>
                    </a:solidFill>
                    <a:prstDash val="solid"/>
                    <a:miter lim="800000"/>
                    <a:headEnd/>
                    <a:tailEnd/>
                  </a14:hiddenLine>
                </a:ext>
              </a:extLst>
            </p:spPr>
            <p:txBody>
              <a:bodyPr anchor="ctr"/>
              <a:lstStyle/>
              <a:p>
                <a:pPr defTabSz="457178">
                  <a:defRPr/>
                </a:pPr>
                <a:endParaRPr lang="es-ES">
                  <a:solidFill>
                    <a:prstClr val="black"/>
                  </a:solidFill>
                  <a:latin typeface="Calibri" panose="020F0502020204030204" pitchFamily="34" charset="0"/>
                  <a:ea typeface="MS PGothic" panose="020B0600070205080204" pitchFamily="34" charset="-128"/>
                </a:endParaRPr>
              </a:p>
            </p:txBody>
          </p:sp>
          <p:sp>
            <p:nvSpPr>
              <p:cNvPr id="220287" name="Freeform 78">
                <a:extLst>
                  <a:ext uri="{FF2B5EF4-FFF2-40B4-BE49-F238E27FC236}">
                    <a16:creationId xmlns:a16="http://schemas.microsoft.com/office/drawing/2014/main" id="{8ED78CC5-1C5F-0152-91C3-DE5EBCA4DCF1}"/>
                  </a:ext>
                </a:extLst>
              </p:cNvPr>
              <p:cNvSpPr>
                <a:spLocks/>
              </p:cNvSpPr>
              <p:nvPr/>
            </p:nvSpPr>
            <p:spPr bwMode="auto">
              <a:xfrm>
                <a:off x="8176513" y="5176521"/>
                <a:ext cx="192000" cy="800419"/>
              </a:xfrm>
              <a:custGeom>
                <a:avLst/>
                <a:gdLst>
                  <a:gd name="T0" fmla="*/ 0 w 192000"/>
                  <a:gd name="T1" fmla="*/ 0 h 800419"/>
                  <a:gd name="T2" fmla="*/ 192000 w 192000"/>
                  <a:gd name="T3" fmla="*/ 0 h 800419"/>
                  <a:gd name="T4" fmla="*/ 192000 w 192000"/>
                  <a:gd name="T5" fmla="*/ 800419 h 800419"/>
                  <a:gd name="T6" fmla="*/ 0 w 192000"/>
                  <a:gd name="T7" fmla="*/ 800419 h 8004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2000" h="800419">
                    <a:moveTo>
                      <a:pt x="0" y="0"/>
                    </a:moveTo>
                    <a:lnTo>
                      <a:pt x="192000" y="0"/>
                    </a:lnTo>
                    <a:lnTo>
                      <a:pt x="192000" y="800419"/>
                    </a:lnTo>
                    <a:lnTo>
                      <a:pt x="0" y="800419"/>
                    </a:lnTo>
                    <a:lnTo>
                      <a:pt x="0" y="0"/>
                    </a:lnTo>
                    <a:close/>
                  </a:path>
                </a:pathLst>
              </a:custGeom>
              <a:solidFill>
                <a:srgbClr val="828283"/>
              </a:solidFill>
              <a:ln>
                <a:noFill/>
              </a:ln>
              <a:extLst>
                <a:ext uri="{91240B29-F687-4F45-9708-019B960494DF}">
                  <a14:hiddenLine xmlns:a14="http://schemas.microsoft.com/office/drawing/2010/main" w="9800" cap="flat">
                    <a:solidFill>
                      <a:srgbClr val="000000"/>
                    </a:solidFill>
                    <a:prstDash val="solid"/>
                    <a:miter lim="800000"/>
                    <a:headEnd/>
                    <a:tailEnd/>
                  </a14:hiddenLine>
                </a:ext>
              </a:extLst>
            </p:spPr>
            <p:txBody>
              <a:bodyPr anchor="ctr"/>
              <a:lstStyle/>
              <a:p>
                <a:pPr defTabSz="457178">
                  <a:defRPr/>
                </a:pPr>
                <a:endParaRPr lang="es-ES">
                  <a:solidFill>
                    <a:prstClr val="black"/>
                  </a:solidFill>
                  <a:latin typeface="Calibri" panose="020F0502020204030204" pitchFamily="34" charset="0"/>
                  <a:ea typeface="MS PGothic" panose="020B0600070205080204" pitchFamily="34" charset="-128"/>
                </a:endParaRPr>
              </a:p>
            </p:txBody>
          </p:sp>
          <p:sp>
            <p:nvSpPr>
              <p:cNvPr id="220288" name="Freeform 79">
                <a:extLst>
                  <a:ext uri="{FF2B5EF4-FFF2-40B4-BE49-F238E27FC236}">
                    <a16:creationId xmlns:a16="http://schemas.microsoft.com/office/drawing/2014/main" id="{A2E420EC-DF03-C2BE-2401-3F6942EDDAE6}"/>
                  </a:ext>
                </a:extLst>
              </p:cNvPr>
              <p:cNvSpPr>
                <a:spLocks/>
              </p:cNvSpPr>
              <p:nvPr/>
            </p:nvSpPr>
            <p:spPr bwMode="auto">
              <a:xfrm>
                <a:off x="8400497" y="5176521"/>
                <a:ext cx="192000" cy="1250036"/>
              </a:xfrm>
              <a:custGeom>
                <a:avLst/>
                <a:gdLst>
                  <a:gd name="T0" fmla="*/ 0 w 192000"/>
                  <a:gd name="T1" fmla="*/ 0 h 1250036"/>
                  <a:gd name="T2" fmla="*/ 192000 w 192000"/>
                  <a:gd name="T3" fmla="*/ 0 h 1250036"/>
                  <a:gd name="T4" fmla="*/ 192000 w 192000"/>
                  <a:gd name="T5" fmla="*/ 1250037 h 1250036"/>
                  <a:gd name="T6" fmla="*/ 0 w 192000"/>
                  <a:gd name="T7" fmla="*/ 1250037 h 12500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2000" h="1250036">
                    <a:moveTo>
                      <a:pt x="0" y="0"/>
                    </a:moveTo>
                    <a:lnTo>
                      <a:pt x="192000" y="0"/>
                    </a:lnTo>
                    <a:lnTo>
                      <a:pt x="192000" y="1250037"/>
                    </a:lnTo>
                    <a:lnTo>
                      <a:pt x="0" y="1250037"/>
                    </a:lnTo>
                    <a:lnTo>
                      <a:pt x="0" y="0"/>
                    </a:lnTo>
                    <a:close/>
                  </a:path>
                </a:pathLst>
              </a:custGeom>
              <a:solidFill>
                <a:srgbClr val="828283"/>
              </a:solidFill>
              <a:ln>
                <a:noFill/>
              </a:ln>
              <a:extLst>
                <a:ext uri="{91240B29-F687-4F45-9708-019B960494DF}">
                  <a14:hiddenLine xmlns:a14="http://schemas.microsoft.com/office/drawing/2010/main" w="9800" cap="flat">
                    <a:solidFill>
                      <a:srgbClr val="000000"/>
                    </a:solidFill>
                    <a:prstDash val="solid"/>
                    <a:miter lim="800000"/>
                    <a:headEnd/>
                    <a:tailEnd/>
                  </a14:hiddenLine>
                </a:ext>
              </a:extLst>
            </p:spPr>
            <p:txBody>
              <a:bodyPr anchor="ctr"/>
              <a:lstStyle/>
              <a:p>
                <a:pPr defTabSz="457178">
                  <a:defRPr/>
                </a:pPr>
                <a:endParaRPr lang="es-ES">
                  <a:solidFill>
                    <a:prstClr val="black"/>
                  </a:solidFill>
                  <a:latin typeface="Calibri" panose="020F0502020204030204" pitchFamily="34" charset="0"/>
                  <a:ea typeface="MS PGothic" panose="020B0600070205080204" pitchFamily="34" charset="-128"/>
                </a:endParaRPr>
              </a:p>
            </p:txBody>
          </p:sp>
          <p:sp>
            <p:nvSpPr>
              <p:cNvPr id="220289" name="Freeform 80">
                <a:extLst>
                  <a:ext uri="{FF2B5EF4-FFF2-40B4-BE49-F238E27FC236}">
                    <a16:creationId xmlns:a16="http://schemas.microsoft.com/office/drawing/2014/main" id="{BD17C14D-A0EA-FE09-334E-210B19C9580F}"/>
                  </a:ext>
                </a:extLst>
              </p:cNvPr>
              <p:cNvSpPr>
                <a:spLocks/>
              </p:cNvSpPr>
              <p:nvPr/>
            </p:nvSpPr>
            <p:spPr bwMode="auto">
              <a:xfrm>
                <a:off x="8621342" y="5176521"/>
                <a:ext cx="192000" cy="1250036"/>
              </a:xfrm>
              <a:custGeom>
                <a:avLst/>
                <a:gdLst>
                  <a:gd name="T0" fmla="*/ 0 w 192000"/>
                  <a:gd name="T1" fmla="*/ 0 h 1250036"/>
                  <a:gd name="T2" fmla="*/ 192000 w 192000"/>
                  <a:gd name="T3" fmla="*/ 0 h 1250036"/>
                  <a:gd name="T4" fmla="*/ 192000 w 192000"/>
                  <a:gd name="T5" fmla="*/ 1250037 h 1250036"/>
                  <a:gd name="T6" fmla="*/ 0 w 192000"/>
                  <a:gd name="T7" fmla="*/ 1250037 h 12500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2000" h="1250036">
                    <a:moveTo>
                      <a:pt x="0" y="0"/>
                    </a:moveTo>
                    <a:lnTo>
                      <a:pt x="192000" y="0"/>
                    </a:lnTo>
                    <a:lnTo>
                      <a:pt x="192000" y="1250037"/>
                    </a:lnTo>
                    <a:lnTo>
                      <a:pt x="0" y="1250037"/>
                    </a:lnTo>
                    <a:lnTo>
                      <a:pt x="0" y="0"/>
                    </a:lnTo>
                    <a:close/>
                  </a:path>
                </a:pathLst>
              </a:custGeom>
              <a:solidFill>
                <a:srgbClr val="828283"/>
              </a:solidFill>
              <a:ln>
                <a:noFill/>
              </a:ln>
              <a:extLst>
                <a:ext uri="{91240B29-F687-4F45-9708-019B960494DF}">
                  <a14:hiddenLine xmlns:a14="http://schemas.microsoft.com/office/drawing/2010/main" w="9800" cap="flat">
                    <a:solidFill>
                      <a:srgbClr val="000000"/>
                    </a:solidFill>
                    <a:prstDash val="solid"/>
                    <a:miter lim="800000"/>
                    <a:headEnd/>
                    <a:tailEnd/>
                  </a14:hiddenLine>
                </a:ext>
              </a:extLst>
            </p:spPr>
            <p:txBody>
              <a:bodyPr anchor="ctr"/>
              <a:lstStyle/>
              <a:p>
                <a:pPr defTabSz="457178">
                  <a:defRPr/>
                </a:pPr>
                <a:endParaRPr lang="es-ES">
                  <a:solidFill>
                    <a:prstClr val="black"/>
                  </a:solidFill>
                  <a:latin typeface="Calibri" panose="020F0502020204030204" pitchFamily="34" charset="0"/>
                  <a:ea typeface="MS PGothic" panose="020B0600070205080204" pitchFamily="34" charset="-128"/>
                </a:endParaRPr>
              </a:p>
            </p:txBody>
          </p:sp>
          <p:sp>
            <p:nvSpPr>
              <p:cNvPr id="220290" name="Freeform 81">
                <a:extLst>
                  <a:ext uri="{FF2B5EF4-FFF2-40B4-BE49-F238E27FC236}">
                    <a16:creationId xmlns:a16="http://schemas.microsoft.com/office/drawing/2014/main" id="{2DD37D03-A418-76A3-E8DF-C34828DFF685}"/>
                  </a:ext>
                </a:extLst>
              </p:cNvPr>
              <p:cNvSpPr>
                <a:spLocks/>
              </p:cNvSpPr>
              <p:nvPr/>
            </p:nvSpPr>
            <p:spPr bwMode="auto">
              <a:xfrm>
                <a:off x="4855213" y="5049598"/>
                <a:ext cx="192000" cy="126923"/>
              </a:xfrm>
              <a:custGeom>
                <a:avLst/>
                <a:gdLst>
                  <a:gd name="T0" fmla="*/ 0 w 192000"/>
                  <a:gd name="T1" fmla="*/ 0 h 126923"/>
                  <a:gd name="T2" fmla="*/ 192000 w 192000"/>
                  <a:gd name="T3" fmla="*/ 0 h 126923"/>
                  <a:gd name="T4" fmla="*/ 192000 w 192000"/>
                  <a:gd name="T5" fmla="*/ 126923 h 126923"/>
                  <a:gd name="T6" fmla="*/ 0 w 192000"/>
                  <a:gd name="T7" fmla="*/ 126923 h 1269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2000" h="126923">
                    <a:moveTo>
                      <a:pt x="0" y="0"/>
                    </a:moveTo>
                    <a:lnTo>
                      <a:pt x="192000" y="0"/>
                    </a:lnTo>
                    <a:lnTo>
                      <a:pt x="192000" y="126923"/>
                    </a:lnTo>
                    <a:lnTo>
                      <a:pt x="0" y="126923"/>
                    </a:lnTo>
                    <a:lnTo>
                      <a:pt x="0" y="0"/>
                    </a:lnTo>
                    <a:close/>
                  </a:path>
                </a:pathLst>
              </a:custGeom>
              <a:solidFill>
                <a:srgbClr val="828283"/>
              </a:solidFill>
              <a:ln>
                <a:noFill/>
              </a:ln>
              <a:extLst>
                <a:ext uri="{91240B29-F687-4F45-9708-019B960494DF}">
                  <a14:hiddenLine xmlns:a14="http://schemas.microsoft.com/office/drawing/2010/main" w="9800" cap="flat">
                    <a:solidFill>
                      <a:srgbClr val="000000"/>
                    </a:solidFill>
                    <a:prstDash val="solid"/>
                    <a:miter lim="800000"/>
                    <a:headEnd/>
                    <a:tailEnd/>
                  </a14:hiddenLine>
                </a:ext>
              </a:extLst>
            </p:spPr>
            <p:txBody>
              <a:bodyPr anchor="ctr"/>
              <a:lstStyle/>
              <a:p>
                <a:pPr defTabSz="457178">
                  <a:defRPr/>
                </a:pPr>
                <a:endParaRPr lang="es-ES">
                  <a:solidFill>
                    <a:prstClr val="black"/>
                  </a:solidFill>
                  <a:latin typeface="Calibri" panose="020F0502020204030204" pitchFamily="34" charset="0"/>
                  <a:ea typeface="MS PGothic" panose="020B0600070205080204" pitchFamily="34" charset="-128"/>
                </a:endParaRPr>
              </a:p>
            </p:txBody>
          </p:sp>
          <p:sp>
            <p:nvSpPr>
              <p:cNvPr id="220291" name="Freeform 82">
                <a:extLst>
                  <a:ext uri="{FF2B5EF4-FFF2-40B4-BE49-F238E27FC236}">
                    <a16:creationId xmlns:a16="http://schemas.microsoft.com/office/drawing/2014/main" id="{C3416802-0D1C-BD03-1EE1-AFBEB9ECB492}"/>
                  </a:ext>
                </a:extLst>
              </p:cNvPr>
              <p:cNvSpPr>
                <a:spLocks/>
              </p:cNvSpPr>
              <p:nvPr/>
            </p:nvSpPr>
            <p:spPr bwMode="auto">
              <a:xfrm>
                <a:off x="4631426" y="5037845"/>
                <a:ext cx="192000" cy="138675"/>
              </a:xfrm>
              <a:custGeom>
                <a:avLst/>
                <a:gdLst>
                  <a:gd name="T0" fmla="*/ 0 w 192000"/>
                  <a:gd name="T1" fmla="*/ 0 h 138675"/>
                  <a:gd name="T2" fmla="*/ 192000 w 192000"/>
                  <a:gd name="T3" fmla="*/ 0 h 138675"/>
                  <a:gd name="T4" fmla="*/ 192000 w 192000"/>
                  <a:gd name="T5" fmla="*/ 138675 h 138675"/>
                  <a:gd name="T6" fmla="*/ 0 w 192000"/>
                  <a:gd name="T7" fmla="*/ 138675 h 13867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2000" h="138675">
                    <a:moveTo>
                      <a:pt x="0" y="0"/>
                    </a:moveTo>
                    <a:lnTo>
                      <a:pt x="192000" y="0"/>
                    </a:lnTo>
                    <a:lnTo>
                      <a:pt x="192000" y="138675"/>
                    </a:lnTo>
                    <a:lnTo>
                      <a:pt x="0" y="138675"/>
                    </a:lnTo>
                    <a:lnTo>
                      <a:pt x="0" y="0"/>
                    </a:lnTo>
                    <a:close/>
                  </a:path>
                </a:pathLst>
              </a:custGeom>
              <a:solidFill>
                <a:srgbClr val="828283"/>
              </a:solidFill>
              <a:ln>
                <a:noFill/>
              </a:ln>
              <a:extLst>
                <a:ext uri="{91240B29-F687-4F45-9708-019B960494DF}">
                  <a14:hiddenLine xmlns:a14="http://schemas.microsoft.com/office/drawing/2010/main" w="9800" cap="flat">
                    <a:solidFill>
                      <a:srgbClr val="000000"/>
                    </a:solidFill>
                    <a:prstDash val="solid"/>
                    <a:miter lim="800000"/>
                    <a:headEnd/>
                    <a:tailEnd/>
                  </a14:hiddenLine>
                </a:ext>
              </a:extLst>
            </p:spPr>
            <p:txBody>
              <a:bodyPr anchor="ctr"/>
              <a:lstStyle/>
              <a:p>
                <a:pPr defTabSz="457178">
                  <a:defRPr/>
                </a:pPr>
                <a:endParaRPr lang="es-ES">
                  <a:solidFill>
                    <a:prstClr val="black"/>
                  </a:solidFill>
                  <a:latin typeface="Calibri" panose="020F0502020204030204" pitchFamily="34" charset="0"/>
                  <a:ea typeface="MS PGothic" panose="020B0600070205080204" pitchFamily="34" charset="-128"/>
                </a:endParaRPr>
              </a:p>
            </p:txBody>
          </p:sp>
          <p:sp>
            <p:nvSpPr>
              <p:cNvPr id="220292" name="Freeform 83">
                <a:extLst>
                  <a:ext uri="{FF2B5EF4-FFF2-40B4-BE49-F238E27FC236}">
                    <a16:creationId xmlns:a16="http://schemas.microsoft.com/office/drawing/2014/main" id="{D38DC59E-E45A-F00B-77D7-61F08A62133C}"/>
                  </a:ext>
                </a:extLst>
              </p:cNvPr>
              <p:cNvSpPr>
                <a:spLocks/>
              </p:cNvSpPr>
              <p:nvPr/>
            </p:nvSpPr>
            <p:spPr bwMode="auto">
              <a:xfrm>
                <a:off x="4407638" y="5025701"/>
                <a:ext cx="192000" cy="150819"/>
              </a:xfrm>
              <a:custGeom>
                <a:avLst/>
                <a:gdLst>
                  <a:gd name="T0" fmla="*/ 0 w 192000"/>
                  <a:gd name="T1" fmla="*/ 0 h 150819"/>
                  <a:gd name="T2" fmla="*/ 192000 w 192000"/>
                  <a:gd name="T3" fmla="*/ 0 h 150819"/>
                  <a:gd name="T4" fmla="*/ 192000 w 192000"/>
                  <a:gd name="T5" fmla="*/ 150819 h 150819"/>
                  <a:gd name="T6" fmla="*/ 0 w 192000"/>
                  <a:gd name="T7" fmla="*/ 150819 h 1508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2000" h="150819">
                    <a:moveTo>
                      <a:pt x="0" y="0"/>
                    </a:moveTo>
                    <a:lnTo>
                      <a:pt x="192000" y="0"/>
                    </a:lnTo>
                    <a:lnTo>
                      <a:pt x="192000" y="150819"/>
                    </a:lnTo>
                    <a:lnTo>
                      <a:pt x="0" y="150819"/>
                    </a:lnTo>
                    <a:lnTo>
                      <a:pt x="0" y="0"/>
                    </a:lnTo>
                    <a:close/>
                  </a:path>
                </a:pathLst>
              </a:custGeom>
              <a:solidFill>
                <a:srgbClr val="828283"/>
              </a:solidFill>
              <a:ln>
                <a:noFill/>
              </a:ln>
              <a:extLst>
                <a:ext uri="{91240B29-F687-4F45-9708-019B960494DF}">
                  <a14:hiddenLine xmlns:a14="http://schemas.microsoft.com/office/drawing/2010/main" w="9800" cap="flat">
                    <a:solidFill>
                      <a:srgbClr val="000000"/>
                    </a:solidFill>
                    <a:prstDash val="solid"/>
                    <a:miter lim="800000"/>
                    <a:headEnd/>
                    <a:tailEnd/>
                  </a14:hiddenLine>
                </a:ext>
              </a:extLst>
            </p:spPr>
            <p:txBody>
              <a:bodyPr anchor="ctr"/>
              <a:lstStyle/>
              <a:p>
                <a:pPr defTabSz="457178">
                  <a:defRPr/>
                </a:pPr>
                <a:endParaRPr lang="es-ES">
                  <a:solidFill>
                    <a:prstClr val="black"/>
                  </a:solidFill>
                  <a:latin typeface="Calibri" panose="020F0502020204030204" pitchFamily="34" charset="0"/>
                  <a:ea typeface="MS PGothic" panose="020B0600070205080204" pitchFamily="34" charset="-128"/>
                </a:endParaRPr>
              </a:p>
            </p:txBody>
          </p:sp>
          <p:sp>
            <p:nvSpPr>
              <p:cNvPr id="220293" name="Freeform 85">
                <a:extLst>
                  <a:ext uri="{FF2B5EF4-FFF2-40B4-BE49-F238E27FC236}">
                    <a16:creationId xmlns:a16="http://schemas.microsoft.com/office/drawing/2014/main" id="{FE902DAD-2AAB-48CA-0E99-7D8E2AC1B190}"/>
                  </a:ext>
                </a:extLst>
              </p:cNvPr>
              <p:cNvSpPr>
                <a:spLocks/>
              </p:cNvSpPr>
              <p:nvPr/>
            </p:nvSpPr>
            <p:spPr bwMode="auto">
              <a:xfrm>
                <a:off x="3688594" y="4926788"/>
                <a:ext cx="5186262" cy="9793"/>
              </a:xfrm>
              <a:custGeom>
                <a:avLst/>
                <a:gdLst>
                  <a:gd name="T0" fmla="*/ 5186263 w 5186262"/>
                  <a:gd name="T1" fmla="*/ 0 h 9793"/>
                  <a:gd name="T2" fmla="*/ 0 w 5186262"/>
                  <a:gd name="T3" fmla="*/ 0 h 9793"/>
                  <a:gd name="T4" fmla="*/ 0 60000 65536"/>
                  <a:gd name="T5" fmla="*/ 0 60000 65536"/>
                </a:gdLst>
                <a:ahLst/>
                <a:cxnLst>
                  <a:cxn ang="T4">
                    <a:pos x="T0" y="T1"/>
                  </a:cxn>
                  <a:cxn ang="T5">
                    <a:pos x="T2" y="T3"/>
                  </a:cxn>
                </a:cxnLst>
                <a:rect l="0" t="0" r="r" b="b"/>
                <a:pathLst>
                  <a:path w="5186262" h="9793">
                    <a:moveTo>
                      <a:pt x="5186263" y="0"/>
                    </a:moveTo>
                    <a:lnTo>
                      <a:pt x="0" y="0"/>
                    </a:lnTo>
                  </a:path>
                </a:pathLst>
              </a:custGeom>
              <a:noFill/>
              <a:ln w="12700" cap="flat">
                <a:solidFill>
                  <a:srgbClr val="D83832"/>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defTabSz="457178">
                  <a:defRPr/>
                </a:pPr>
                <a:endParaRPr lang="es-ES">
                  <a:solidFill>
                    <a:prstClr val="black"/>
                  </a:solidFill>
                  <a:latin typeface="Calibri" panose="020F0502020204030204" pitchFamily="34" charset="0"/>
                  <a:ea typeface="MS PGothic" panose="020B0600070205080204" pitchFamily="34" charset="-128"/>
                </a:endParaRPr>
              </a:p>
            </p:txBody>
          </p:sp>
          <p:sp>
            <p:nvSpPr>
              <p:cNvPr id="220294" name="Freeform 84">
                <a:extLst>
                  <a:ext uri="{FF2B5EF4-FFF2-40B4-BE49-F238E27FC236}">
                    <a16:creationId xmlns:a16="http://schemas.microsoft.com/office/drawing/2014/main" id="{4E4735F8-4AC5-6DEF-733F-4D082283E513}"/>
                  </a:ext>
                </a:extLst>
              </p:cNvPr>
              <p:cNvSpPr>
                <a:spLocks/>
              </p:cNvSpPr>
              <p:nvPr/>
            </p:nvSpPr>
            <p:spPr bwMode="auto">
              <a:xfrm>
                <a:off x="3688594" y="5548868"/>
                <a:ext cx="5186262" cy="9793"/>
              </a:xfrm>
              <a:custGeom>
                <a:avLst/>
                <a:gdLst>
                  <a:gd name="T0" fmla="*/ 5186263 w 5186262"/>
                  <a:gd name="T1" fmla="*/ 0 h 9793"/>
                  <a:gd name="T2" fmla="*/ 0 w 5186262"/>
                  <a:gd name="T3" fmla="*/ 0 h 9793"/>
                  <a:gd name="T4" fmla="*/ 0 60000 65536"/>
                  <a:gd name="T5" fmla="*/ 0 60000 65536"/>
                </a:gdLst>
                <a:ahLst/>
                <a:cxnLst>
                  <a:cxn ang="T4">
                    <a:pos x="T0" y="T1"/>
                  </a:cxn>
                  <a:cxn ang="T5">
                    <a:pos x="T2" y="T3"/>
                  </a:cxn>
                </a:cxnLst>
                <a:rect l="0" t="0" r="r" b="b"/>
                <a:pathLst>
                  <a:path w="5186262" h="9793">
                    <a:moveTo>
                      <a:pt x="5186263" y="0"/>
                    </a:moveTo>
                    <a:lnTo>
                      <a:pt x="0" y="0"/>
                    </a:lnTo>
                  </a:path>
                </a:pathLst>
              </a:custGeom>
              <a:noFill/>
              <a:ln w="12700" cap="flat">
                <a:solidFill>
                  <a:srgbClr val="221F20"/>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defTabSz="457178">
                  <a:defRPr/>
                </a:pPr>
                <a:endParaRPr lang="es-ES">
                  <a:solidFill>
                    <a:prstClr val="black"/>
                  </a:solidFill>
                  <a:latin typeface="Calibri" panose="020F0502020204030204" pitchFamily="34" charset="0"/>
                  <a:ea typeface="MS PGothic" panose="020B0600070205080204" pitchFamily="34" charset="-128"/>
                </a:endParaRPr>
              </a:p>
            </p:txBody>
          </p:sp>
          <p:sp>
            <p:nvSpPr>
              <p:cNvPr id="220295" name="Freeform 38">
                <a:extLst>
                  <a:ext uri="{FF2B5EF4-FFF2-40B4-BE49-F238E27FC236}">
                    <a16:creationId xmlns:a16="http://schemas.microsoft.com/office/drawing/2014/main" id="{15D51F7F-711C-4A12-71D2-CF057D3F2E8E}"/>
                  </a:ext>
                </a:extLst>
              </p:cNvPr>
              <p:cNvSpPr>
                <a:spLocks/>
              </p:cNvSpPr>
              <p:nvPr/>
            </p:nvSpPr>
            <p:spPr bwMode="auto">
              <a:xfrm>
                <a:off x="3688594" y="2674684"/>
                <a:ext cx="5186262" cy="9793"/>
              </a:xfrm>
              <a:custGeom>
                <a:avLst/>
                <a:gdLst>
                  <a:gd name="T0" fmla="*/ 5186263 w 5186262"/>
                  <a:gd name="T1" fmla="*/ 0 h 9793"/>
                  <a:gd name="T2" fmla="*/ 0 w 5186262"/>
                  <a:gd name="T3" fmla="*/ 0 h 9793"/>
                  <a:gd name="T4" fmla="*/ 0 60000 65536"/>
                  <a:gd name="T5" fmla="*/ 0 60000 65536"/>
                </a:gdLst>
                <a:ahLst/>
                <a:cxnLst>
                  <a:cxn ang="T4">
                    <a:pos x="T0" y="T1"/>
                  </a:cxn>
                  <a:cxn ang="T5">
                    <a:pos x="T2" y="T3"/>
                  </a:cxn>
                </a:cxnLst>
                <a:rect l="0" t="0" r="r" b="b"/>
                <a:pathLst>
                  <a:path w="5186262" h="9793">
                    <a:moveTo>
                      <a:pt x="5186263" y="0"/>
                    </a:moveTo>
                    <a:lnTo>
                      <a:pt x="0" y="0"/>
                    </a:lnTo>
                  </a:path>
                </a:pathLst>
              </a:custGeom>
              <a:noFill/>
              <a:ln w="12700" cap="flat">
                <a:solidFill>
                  <a:srgbClr val="221F20"/>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defTabSz="457178">
                  <a:defRPr/>
                </a:pPr>
                <a:endParaRPr lang="es-ES">
                  <a:solidFill>
                    <a:prstClr val="black"/>
                  </a:solidFill>
                  <a:latin typeface="Calibri" panose="020F0502020204030204" pitchFamily="34" charset="0"/>
                  <a:ea typeface="MS PGothic" panose="020B0600070205080204" pitchFamily="34" charset="-128"/>
                </a:endParaRPr>
              </a:p>
            </p:txBody>
          </p:sp>
        </p:grpSp>
        <p:sp>
          <p:nvSpPr>
            <p:cNvPr id="220210" name="Freeform 87">
              <a:extLst>
                <a:ext uri="{FF2B5EF4-FFF2-40B4-BE49-F238E27FC236}">
                  <a16:creationId xmlns:a16="http://schemas.microsoft.com/office/drawing/2014/main" id="{9C26EC12-3DED-F6F0-21B4-B4467F8A1404}"/>
                </a:ext>
              </a:extLst>
            </p:cNvPr>
            <p:cNvSpPr>
              <a:spLocks/>
            </p:cNvSpPr>
            <p:nvPr/>
          </p:nvSpPr>
          <p:spPr bwMode="auto">
            <a:xfrm>
              <a:off x="921449" y="854091"/>
              <a:ext cx="9810" cy="2615342"/>
            </a:xfrm>
            <a:custGeom>
              <a:avLst/>
              <a:gdLst>
                <a:gd name="T0" fmla="*/ 0 w 9810"/>
                <a:gd name="T1" fmla="*/ 0 h 2615342"/>
                <a:gd name="T2" fmla="*/ 0 w 9810"/>
                <a:gd name="T3" fmla="*/ 2615343 h 2615342"/>
                <a:gd name="T4" fmla="*/ 0 60000 65536"/>
                <a:gd name="T5" fmla="*/ 0 60000 65536"/>
              </a:gdLst>
              <a:ahLst/>
              <a:cxnLst>
                <a:cxn ang="T4">
                  <a:pos x="T0" y="T1"/>
                </a:cxn>
                <a:cxn ang="T5">
                  <a:pos x="T2" y="T3"/>
                </a:cxn>
              </a:cxnLst>
              <a:rect l="0" t="0" r="r" b="b"/>
              <a:pathLst>
                <a:path w="9810" h="2615342">
                  <a:moveTo>
                    <a:pt x="0" y="0"/>
                  </a:moveTo>
                  <a:lnTo>
                    <a:pt x="0" y="2615343"/>
                  </a:lnTo>
                </a:path>
              </a:pathLst>
            </a:custGeom>
            <a:noFill/>
            <a:ln w="12700" cap="flat">
              <a:solidFill>
                <a:srgbClr val="221F20"/>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defTabSz="457178">
                <a:defRPr/>
              </a:pPr>
              <a:endParaRPr lang="es-ES">
                <a:solidFill>
                  <a:prstClr val="black"/>
                </a:solidFill>
                <a:latin typeface="Calibri" panose="020F0502020204030204" pitchFamily="34" charset="0"/>
                <a:ea typeface="MS PGothic" panose="020B0600070205080204" pitchFamily="34" charset="-128"/>
              </a:endParaRPr>
            </a:p>
          </p:txBody>
        </p:sp>
        <p:sp>
          <p:nvSpPr>
            <p:cNvPr id="220211" name="Freeform 88">
              <a:extLst>
                <a:ext uri="{FF2B5EF4-FFF2-40B4-BE49-F238E27FC236}">
                  <a16:creationId xmlns:a16="http://schemas.microsoft.com/office/drawing/2014/main" id="{0A379215-33BE-0AA0-688F-A2BDD342064A}"/>
                </a:ext>
              </a:extLst>
            </p:cNvPr>
            <p:cNvSpPr>
              <a:spLocks/>
            </p:cNvSpPr>
            <p:nvPr/>
          </p:nvSpPr>
          <p:spPr bwMode="auto">
            <a:xfrm>
              <a:off x="866606" y="3404601"/>
              <a:ext cx="56020" cy="9793"/>
            </a:xfrm>
            <a:custGeom>
              <a:avLst/>
              <a:gdLst>
                <a:gd name="T0" fmla="*/ 0 w 56020"/>
                <a:gd name="T1" fmla="*/ 0 h 9793"/>
                <a:gd name="T2" fmla="*/ 56021 w 56020"/>
                <a:gd name="T3" fmla="*/ 0 h 9793"/>
                <a:gd name="T4" fmla="*/ 0 60000 65536"/>
                <a:gd name="T5" fmla="*/ 0 60000 65536"/>
              </a:gdLst>
              <a:ahLst/>
              <a:cxnLst>
                <a:cxn ang="T4">
                  <a:pos x="T0" y="T1"/>
                </a:cxn>
                <a:cxn ang="T5">
                  <a:pos x="T2" y="T3"/>
                </a:cxn>
              </a:cxnLst>
              <a:rect l="0" t="0" r="r" b="b"/>
              <a:pathLst>
                <a:path w="56020" h="9793">
                  <a:moveTo>
                    <a:pt x="0" y="0"/>
                  </a:moveTo>
                  <a:lnTo>
                    <a:pt x="56021" y="0"/>
                  </a:lnTo>
                </a:path>
              </a:pathLst>
            </a:custGeom>
            <a:noFill/>
            <a:ln w="12700" cap="flat">
              <a:solidFill>
                <a:srgbClr val="221F20"/>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defTabSz="457178">
                <a:defRPr/>
              </a:pPr>
              <a:endParaRPr lang="es-ES">
                <a:solidFill>
                  <a:prstClr val="black"/>
                </a:solidFill>
                <a:latin typeface="Calibri" panose="020F0502020204030204" pitchFamily="34" charset="0"/>
                <a:ea typeface="MS PGothic" panose="020B0600070205080204" pitchFamily="34" charset="-128"/>
              </a:endParaRPr>
            </a:p>
          </p:txBody>
        </p:sp>
        <p:sp>
          <p:nvSpPr>
            <p:cNvPr id="220212" name="Freeform 89">
              <a:extLst>
                <a:ext uri="{FF2B5EF4-FFF2-40B4-BE49-F238E27FC236}">
                  <a16:creationId xmlns:a16="http://schemas.microsoft.com/office/drawing/2014/main" id="{AD237404-1AE7-4AD1-F24F-4B5D22AAB830}"/>
                </a:ext>
              </a:extLst>
            </p:cNvPr>
            <p:cNvSpPr>
              <a:spLocks/>
            </p:cNvSpPr>
            <p:nvPr/>
          </p:nvSpPr>
          <p:spPr bwMode="auto">
            <a:xfrm>
              <a:off x="866606" y="3154966"/>
              <a:ext cx="56020" cy="9793"/>
            </a:xfrm>
            <a:custGeom>
              <a:avLst/>
              <a:gdLst>
                <a:gd name="T0" fmla="*/ 0 w 56020"/>
                <a:gd name="T1" fmla="*/ 0 h 9793"/>
                <a:gd name="T2" fmla="*/ 56021 w 56020"/>
                <a:gd name="T3" fmla="*/ 0 h 9793"/>
                <a:gd name="T4" fmla="*/ 0 60000 65536"/>
                <a:gd name="T5" fmla="*/ 0 60000 65536"/>
              </a:gdLst>
              <a:ahLst/>
              <a:cxnLst>
                <a:cxn ang="T4">
                  <a:pos x="T0" y="T1"/>
                </a:cxn>
                <a:cxn ang="T5">
                  <a:pos x="T2" y="T3"/>
                </a:cxn>
              </a:cxnLst>
              <a:rect l="0" t="0" r="r" b="b"/>
              <a:pathLst>
                <a:path w="56020" h="9793">
                  <a:moveTo>
                    <a:pt x="0" y="0"/>
                  </a:moveTo>
                  <a:lnTo>
                    <a:pt x="56021" y="0"/>
                  </a:lnTo>
                </a:path>
              </a:pathLst>
            </a:custGeom>
            <a:noFill/>
            <a:ln w="12700" cap="flat">
              <a:solidFill>
                <a:srgbClr val="221F20"/>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defTabSz="457178">
                <a:defRPr/>
              </a:pPr>
              <a:endParaRPr lang="es-ES">
                <a:solidFill>
                  <a:prstClr val="black"/>
                </a:solidFill>
                <a:latin typeface="Calibri" panose="020F0502020204030204" pitchFamily="34" charset="0"/>
                <a:ea typeface="MS PGothic" panose="020B0600070205080204" pitchFamily="34" charset="-128"/>
              </a:endParaRPr>
            </a:p>
          </p:txBody>
        </p:sp>
        <p:sp>
          <p:nvSpPr>
            <p:cNvPr id="220213" name="Freeform 90">
              <a:extLst>
                <a:ext uri="{FF2B5EF4-FFF2-40B4-BE49-F238E27FC236}">
                  <a16:creationId xmlns:a16="http://schemas.microsoft.com/office/drawing/2014/main" id="{9A3E60B1-4729-FC2C-6FD5-DA4D80DB3F1C}"/>
                </a:ext>
              </a:extLst>
            </p:cNvPr>
            <p:cNvSpPr>
              <a:spLocks/>
            </p:cNvSpPr>
            <p:nvPr/>
          </p:nvSpPr>
          <p:spPr bwMode="auto">
            <a:xfrm>
              <a:off x="866606" y="2908954"/>
              <a:ext cx="56020" cy="9793"/>
            </a:xfrm>
            <a:custGeom>
              <a:avLst/>
              <a:gdLst>
                <a:gd name="T0" fmla="*/ 0 w 56020"/>
                <a:gd name="T1" fmla="*/ 0 h 9793"/>
                <a:gd name="T2" fmla="*/ 56021 w 56020"/>
                <a:gd name="T3" fmla="*/ 0 h 9793"/>
                <a:gd name="T4" fmla="*/ 0 60000 65536"/>
                <a:gd name="T5" fmla="*/ 0 60000 65536"/>
              </a:gdLst>
              <a:ahLst/>
              <a:cxnLst>
                <a:cxn ang="T4">
                  <a:pos x="T0" y="T1"/>
                </a:cxn>
                <a:cxn ang="T5">
                  <a:pos x="T2" y="T3"/>
                </a:cxn>
              </a:cxnLst>
              <a:rect l="0" t="0" r="r" b="b"/>
              <a:pathLst>
                <a:path w="56020" h="9793">
                  <a:moveTo>
                    <a:pt x="0" y="0"/>
                  </a:moveTo>
                  <a:lnTo>
                    <a:pt x="56021" y="0"/>
                  </a:lnTo>
                </a:path>
              </a:pathLst>
            </a:custGeom>
            <a:noFill/>
            <a:ln w="12700" cap="flat">
              <a:solidFill>
                <a:srgbClr val="221F20"/>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defTabSz="457178">
                <a:defRPr/>
              </a:pPr>
              <a:endParaRPr lang="es-ES">
                <a:solidFill>
                  <a:prstClr val="black"/>
                </a:solidFill>
                <a:latin typeface="Calibri" panose="020F0502020204030204" pitchFamily="34" charset="0"/>
                <a:ea typeface="MS PGothic" panose="020B0600070205080204" pitchFamily="34" charset="-128"/>
              </a:endParaRPr>
            </a:p>
          </p:txBody>
        </p:sp>
        <p:sp>
          <p:nvSpPr>
            <p:cNvPr id="220214" name="Freeform 91">
              <a:extLst>
                <a:ext uri="{FF2B5EF4-FFF2-40B4-BE49-F238E27FC236}">
                  <a16:creationId xmlns:a16="http://schemas.microsoft.com/office/drawing/2014/main" id="{F47A1C56-7558-30A8-3D9E-6122F4EB9179}"/>
                </a:ext>
              </a:extLst>
            </p:cNvPr>
            <p:cNvSpPr>
              <a:spLocks/>
            </p:cNvSpPr>
            <p:nvPr/>
          </p:nvSpPr>
          <p:spPr bwMode="auto">
            <a:xfrm>
              <a:off x="866606" y="2659221"/>
              <a:ext cx="56020" cy="9793"/>
            </a:xfrm>
            <a:custGeom>
              <a:avLst/>
              <a:gdLst>
                <a:gd name="T0" fmla="*/ 0 w 56020"/>
                <a:gd name="T1" fmla="*/ 0 h 9793"/>
                <a:gd name="T2" fmla="*/ 56021 w 56020"/>
                <a:gd name="T3" fmla="*/ 0 h 9793"/>
                <a:gd name="T4" fmla="*/ 0 60000 65536"/>
                <a:gd name="T5" fmla="*/ 0 60000 65536"/>
              </a:gdLst>
              <a:ahLst/>
              <a:cxnLst>
                <a:cxn ang="T4">
                  <a:pos x="T0" y="T1"/>
                </a:cxn>
                <a:cxn ang="T5">
                  <a:pos x="T2" y="T3"/>
                </a:cxn>
              </a:cxnLst>
              <a:rect l="0" t="0" r="r" b="b"/>
              <a:pathLst>
                <a:path w="56020" h="9793">
                  <a:moveTo>
                    <a:pt x="0" y="0"/>
                  </a:moveTo>
                  <a:lnTo>
                    <a:pt x="56021" y="0"/>
                  </a:lnTo>
                </a:path>
              </a:pathLst>
            </a:custGeom>
            <a:noFill/>
            <a:ln w="12700" cap="flat">
              <a:solidFill>
                <a:srgbClr val="221F20"/>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defTabSz="457178">
                <a:defRPr/>
              </a:pPr>
              <a:endParaRPr lang="es-ES">
                <a:solidFill>
                  <a:prstClr val="black"/>
                </a:solidFill>
                <a:latin typeface="Calibri" panose="020F0502020204030204" pitchFamily="34" charset="0"/>
                <a:ea typeface="MS PGothic" panose="020B0600070205080204" pitchFamily="34" charset="-128"/>
              </a:endParaRPr>
            </a:p>
          </p:txBody>
        </p:sp>
        <p:sp>
          <p:nvSpPr>
            <p:cNvPr id="220215" name="Freeform 92">
              <a:extLst>
                <a:ext uri="{FF2B5EF4-FFF2-40B4-BE49-F238E27FC236}">
                  <a16:creationId xmlns:a16="http://schemas.microsoft.com/office/drawing/2014/main" id="{8CC37A52-0C7B-20BE-4B92-0630A20A1712}"/>
                </a:ext>
              </a:extLst>
            </p:cNvPr>
            <p:cNvSpPr>
              <a:spLocks/>
            </p:cNvSpPr>
            <p:nvPr/>
          </p:nvSpPr>
          <p:spPr bwMode="auto">
            <a:xfrm>
              <a:off x="866606" y="2405276"/>
              <a:ext cx="56020" cy="9793"/>
            </a:xfrm>
            <a:custGeom>
              <a:avLst/>
              <a:gdLst>
                <a:gd name="T0" fmla="*/ 0 w 56020"/>
                <a:gd name="T1" fmla="*/ 0 h 9793"/>
                <a:gd name="T2" fmla="*/ 56021 w 56020"/>
                <a:gd name="T3" fmla="*/ 0 h 9793"/>
                <a:gd name="T4" fmla="*/ 0 60000 65536"/>
                <a:gd name="T5" fmla="*/ 0 60000 65536"/>
              </a:gdLst>
              <a:ahLst/>
              <a:cxnLst>
                <a:cxn ang="T4">
                  <a:pos x="T0" y="T1"/>
                </a:cxn>
                <a:cxn ang="T5">
                  <a:pos x="T2" y="T3"/>
                </a:cxn>
              </a:cxnLst>
              <a:rect l="0" t="0" r="r" b="b"/>
              <a:pathLst>
                <a:path w="56020" h="9793">
                  <a:moveTo>
                    <a:pt x="0" y="0"/>
                  </a:moveTo>
                  <a:lnTo>
                    <a:pt x="56021" y="0"/>
                  </a:lnTo>
                </a:path>
              </a:pathLst>
            </a:custGeom>
            <a:noFill/>
            <a:ln w="12700" cap="flat">
              <a:solidFill>
                <a:srgbClr val="221F20"/>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defTabSz="457178">
                <a:defRPr/>
              </a:pPr>
              <a:endParaRPr lang="es-ES">
                <a:solidFill>
                  <a:prstClr val="black"/>
                </a:solidFill>
                <a:latin typeface="Calibri" panose="020F0502020204030204" pitchFamily="34" charset="0"/>
                <a:ea typeface="MS PGothic" panose="020B0600070205080204" pitchFamily="34" charset="-128"/>
              </a:endParaRPr>
            </a:p>
          </p:txBody>
        </p:sp>
        <p:sp>
          <p:nvSpPr>
            <p:cNvPr id="220216" name="Freeform 93">
              <a:extLst>
                <a:ext uri="{FF2B5EF4-FFF2-40B4-BE49-F238E27FC236}">
                  <a16:creationId xmlns:a16="http://schemas.microsoft.com/office/drawing/2014/main" id="{D74BAFE3-C6B5-DAD3-5537-4F0393B07979}"/>
                </a:ext>
              </a:extLst>
            </p:cNvPr>
            <p:cNvSpPr>
              <a:spLocks/>
            </p:cNvSpPr>
            <p:nvPr/>
          </p:nvSpPr>
          <p:spPr bwMode="auto">
            <a:xfrm>
              <a:off x="866606" y="2159363"/>
              <a:ext cx="56020" cy="9793"/>
            </a:xfrm>
            <a:custGeom>
              <a:avLst/>
              <a:gdLst>
                <a:gd name="T0" fmla="*/ 0 w 56020"/>
                <a:gd name="T1" fmla="*/ 0 h 9793"/>
                <a:gd name="T2" fmla="*/ 56021 w 56020"/>
                <a:gd name="T3" fmla="*/ 0 h 9793"/>
                <a:gd name="T4" fmla="*/ 0 60000 65536"/>
                <a:gd name="T5" fmla="*/ 0 60000 65536"/>
              </a:gdLst>
              <a:ahLst/>
              <a:cxnLst>
                <a:cxn ang="T4">
                  <a:pos x="T0" y="T1"/>
                </a:cxn>
                <a:cxn ang="T5">
                  <a:pos x="T2" y="T3"/>
                </a:cxn>
              </a:cxnLst>
              <a:rect l="0" t="0" r="r" b="b"/>
              <a:pathLst>
                <a:path w="56020" h="9793">
                  <a:moveTo>
                    <a:pt x="0" y="0"/>
                  </a:moveTo>
                  <a:lnTo>
                    <a:pt x="56021" y="0"/>
                  </a:lnTo>
                </a:path>
              </a:pathLst>
            </a:custGeom>
            <a:noFill/>
            <a:ln w="12700" cap="flat">
              <a:solidFill>
                <a:srgbClr val="221F20"/>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defTabSz="457178">
                <a:defRPr/>
              </a:pPr>
              <a:endParaRPr lang="es-ES">
                <a:solidFill>
                  <a:prstClr val="black"/>
                </a:solidFill>
                <a:latin typeface="Calibri" panose="020F0502020204030204" pitchFamily="34" charset="0"/>
                <a:ea typeface="MS PGothic" panose="020B0600070205080204" pitchFamily="34" charset="-128"/>
              </a:endParaRPr>
            </a:p>
          </p:txBody>
        </p:sp>
        <p:sp>
          <p:nvSpPr>
            <p:cNvPr id="220217" name="Freeform 94">
              <a:extLst>
                <a:ext uri="{FF2B5EF4-FFF2-40B4-BE49-F238E27FC236}">
                  <a16:creationId xmlns:a16="http://schemas.microsoft.com/office/drawing/2014/main" id="{D6DB7ACB-6E3B-38DB-050C-CA2B7A751763}"/>
                </a:ext>
              </a:extLst>
            </p:cNvPr>
            <p:cNvSpPr>
              <a:spLocks/>
            </p:cNvSpPr>
            <p:nvPr/>
          </p:nvSpPr>
          <p:spPr bwMode="auto">
            <a:xfrm>
              <a:off x="866606" y="1909531"/>
              <a:ext cx="56020" cy="9793"/>
            </a:xfrm>
            <a:custGeom>
              <a:avLst/>
              <a:gdLst>
                <a:gd name="T0" fmla="*/ 0 w 56020"/>
                <a:gd name="T1" fmla="*/ 0 h 9793"/>
                <a:gd name="T2" fmla="*/ 56021 w 56020"/>
                <a:gd name="T3" fmla="*/ 0 h 9793"/>
                <a:gd name="T4" fmla="*/ 0 60000 65536"/>
                <a:gd name="T5" fmla="*/ 0 60000 65536"/>
              </a:gdLst>
              <a:ahLst/>
              <a:cxnLst>
                <a:cxn ang="T4">
                  <a:pos x="T0" y="T1"/>
                </a:cxn>
                <a:cxn ang="T5">
                  <a:pos x="T2" y="T3"/>
                </a:cxn>
              </a:cxnLst>
              <a:rect l="0" t="0" r="r" b="b"/>
              <a:pathLst>
                <a:path w="56020" h="9793">
                  <a:moveTo>
                    <a:pt x="0" y="0"/>
                  </a:moveTo>
                  <a:lnTo>
                    <a:pt x="56021" y="0"/>
                  </a:lnTo>
                </a:path>
              </a:pathLst>
            </a:custGeom>
            <a:noFill/>
            <a:ln w="12700" cap="flat">
              <a:solidFill>
                <a:srgbClr val="221F20"/>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defTabSz="457178">
                <a:defRPr/>
              </a:pPr>
              <a:endParaRPr lang="es-ES">
                <a:solidFill>
                  <a:prstClr val="black"/>
                </a:solidFill>
                <a:latin typeface="Calibri" panose="020F0502020204030204" pitchFamily="34" charset="0"/>
                <a:ea typeface="MS PGothic" panose="020B0600070205080204" pitchFamily="34" charset="-128"/>
              </a:endParaRPr>
            </a:p>
          </p:txBody>
        </p:sp>
        <p:sp>
          <p:nvSpPr>
            <p:cNvPr id="220218" name="Freeform 95">
              <a:extLst>
                <a:ext uri="{FF2B5EF4-FFF2-40B4-BE49-F238E27FC236}">
                  <a16:creationId xmlns:a16="http://schemas.microsoft.com/office/drawing/2014/main" id="{E92E7DD5-E3AA-AD4B-ED0F-2BBAB1D87D8E}"/>
                </a:ext>
              </a:extLst>
            </p:cNvPr>
            <p:cNvSpPr>
              <a:spLocks/>
            </p:cNvSpPr>
            <p:nvPr/>
          </p:nvSpPr>
          <p:spPr bwMode="auto">
            <a:xfrm>
              <a:off x="866606" y="1663324"/>
              <a:ext cx="56020" cy="9793"/>
            </a:xfrm>
            <a:custGeom>
              <a:avLst/>
              <a:gdLst>
                <a:gd name="T0" fmla="*/ 0 w 56020"/>
                <a:gd name="T1" fmla="*/ 0 h 9793"/>
                <a:gd name="T2" fmla="*/ 56021 w 56020"/>
                <a:gd name="T3" fmla="*/ 0 h 9793"/>
                <a:gd name="T4" fmla="*/ 0 60000 65536"/>
                <a:gd name="T5" fmla="*/ 0 60000 65536"/>
              </a:gdLst>
              <a:ahLst/>
              <a:cxnLst>
                <a:cxn ang="T4">
                  <a:pos x="T0" y="T1"/>
                </a:cxn>
                <a:cxn ang="T5">
                  <a:pos x="T2" y="T3"/>
                </a:cxn>
              </a:cxnLst>
              <a:rect l="0" t="0" r="r" b="b"/>
              <a:pathLst>
                <a:path w="56020" h="9793">
                  <a:moveTo>
                    <a:pt x="0" y="0"/>
                  </a:moveTo>
                  <a:lnTo>
                    <a:pt x="56021" y="0"/>
                  </a:lnTo>
                </a:path>
              </a:pathLst>
            </a:custGeom>
            <a:noFill/>
            <a:ln w="12700" cap="flat">
              <a:solidFill>
                <a:srgbClr val="221F20"/>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defTabSz="457178">
                <a:defRPr/>
              </a:pPr>
              <a:endParaRPr lang="es-ES">
                <a:solidFill>
                  <a:prstClr val="black"/>
                </a:solidFill>
                <a:latin typeface="Calibri" panose="020F0502020204030204" pitchFamily="34" charset="0"/>
                <a:ea typeface="MS PGothic" panose="020B0600070205080204" pitchFamily="34" charset="-128"/>
              </a:endParaRPr>
            </a:p>
          </p:txBody>
        </p:sp>
        <p:sp>
          <p:nvSpPr>
            <p:cNvPr id="220219" name="Freeform 96">
              <a:extLst>
                <a:ext uri="{FF2B5EF4-FFF2-40B4-BE49-F238E27FC236}">
                  <a16:creationId xmlns:a16="http://schemas.microsoft.com/office/drawing/2014/main" id="{7B4EE313-D743-CE66-3435-B6D356A8CAAE}"/>
                </a:ext>
              </a:extLst>
            </p:cNvPr>
            <p:cNvSpPr>
              <a:spLocks/>
            </p:cNvSpPr>
            <p:nvPr/>
          </p:nvSpPr>
          <p:spPr bwMode="auto">
            <a:xfrm>
              <a:off x="866606" y="1413591"/>
              <a:ext cx="56020" cy="9793"/>
            </a:xfrm>
            <a:custGeom>
              <a:avLst/>
              <a:gdLst>
                <a:gd name="T0" fmla="*/ 0 w 56020"/>
                <a:gd name="T1" fmla="*/ 0 h 9793"/>
                <a:gd name="T2" fmla="*/ 56021 w 56020"/>
                <a:gd name="T3" fmla="*/ 0 h 9793"/>
                <a:gd name="T4" fmla="*/ 0 60000 65536"/>
                <a:gd name="T5" fmla="*/ 0 60000 65536"/>
              </a:gdLst>
              <a:ahLst/>
              <a:cxnLst>
                <a:cxn ang="T4">
                  <a:pos x="T0" y="T1"/>
                </a:cxn>
                <a:cxn ang="T5">
                  <a:pos x="T2" y="T3"/>
                </a:cxn>
              </a:cxnLst>
              <a:rect l="0" t="0" r="r" b="b"/>
              <a:pathLst>
                <a:path w="56020" h="9793">
                  <a:moveTo>
                    <a:pt x="0" y="0"/>
                  </a:moveTo>
                  <a:lnTo>
                    <a:pt x="56021" y="0"/>
                  </a:lnTo>
                </a:path>
              </a:pathLst>
            </a:custGeom>
            <a:noFill/>
            <a:ln w="12700" cap="flat">
              <a:solidFill>
                <a:srgbClr val="221F20"/>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defTabSz="457178">
                <a:defRPr/>
              </a:pPr>
              <a:endParaRPr lang="es-ES">
                <a:solidFill>
                  <a:prstClr val="black"/>
                </a:solidFill>
                <a:latin typeface="Calibri" panose="020F0502020204030204" pitchFamily="34" charset="0"/>
                <a:ea typeface="MS PGothic" panose="020B0600070205080204" pitchFamily="34" charset="-128"/>
              </a:endParaRPr>
            </a:p>
          </p:txBody>
        </p:sp>
        <p:sp>
          <p:nvSpPr>
            <p:cNvPr id="220220" name="Freeform 97">
              <a:extLst>
                <a:ext uri="{FF2B5EF4-FFF2-40B4-BE49-F238E27FC236}">
                  <a16:creationId xmlns:a16="http://schemas.microsoft.com/office/drawing/2014/main" id="{BFFA7C17-D9F6-8306-7CAA-685C6CCF2F40}"/>
                </a:ext>
              </a:extLst>
            </p:cNvPr>
            <p:cNvSpPr>
              <a:spLocks/>
            </p:cNvSpPr>
            <p:nvPr/>
          </p:nvSpPr>
          <p:spPr bwMode="auto">
            <a:xfrm>
              <a:off x="866606" y="1159646"/>
              <a:ext cx="56020" cy="9793"/>
            </a:xfrm>
            <a:custGeom>
              <a:avLst/>
              <a:gdLst>
                <a:gd name="T0" fmla="*/ 0 w 56020"/>
                <a:gd name="T1" fmla="*/ 0 h 9793"/>
                <a:gd name="T2" fmla="*/ 56021 w 56020"/>
                <a:gd name="T3" fmla="*/ 0 h 9793"/>
                <a:gd name="T4" fmla="*/ 0 60000 65536"/>
                <a:gd name="T5" fmla="*/ 0 60000 65536"/>
              </a:gdLst>
              <a:ahLst/>
              <a:cxnLst>
                <a:cxn ang="T4">
                  <a:pos x="T0" y="T1"/>
                </a:cxn>
                <a:cxn ang="T5">
                  <a:pos x="T2" y="T3"/>
                </a:cxn>
              </a:cxnLst>
              <a:rect l="0" t="0" r="r" b="b"/>
              <a:pathLst>
                <a:path w="56020" h="9793">
                  <a:moveTo>
                    <a:pt x="0" y="0"/>
                  </a:moveTo>
                  <a:lnTo>
                    <a:pt x="56021" y="0"/>
                  </a:lnTo>
                </a:path>
              </a:pathLst>
            </a:custGeom>
            <a:noFill/>
            <a:ln w="12700" cap="flat">
              <a:solidFill>
                <a:srgbClr val="221F20"/>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defTabSz="457178">
                <a:defRPr/>
              </a:pPr>
              <a:endParaRPr lang="es-ES">
                <a:solidFill>
                  <a:prstClr val="black"/>
                </a:solidFill>
                <a:latin typeface="Calibri" panose="020F0502020204030204" pitchFamily="34" charset="0"/>
                <a:ea typeface="MS PGothic" panose="020B0600070205080204" pitchFamily="34" charset="-128"/>
              </a:endParaRPr>
            </a:p>
          </p:txBody>
        </p:sp>
        <p:sp>
          <p:nvSpPr>
            <p:cNvPr id="220221" name="Freeform 98">
              <a:extLst>
                <a:ext uri="{FF2B5EF4-FFF2-40B4-BE49-F238E27FC236}">
                  <a16:creationId xmlns:a16="http://schemas.microsoft.com/office/drawing/2014/main" id="{AC22DCB7-6EC7-E634-8179-0EC6097E74AB}"/>
                </a:ext>
              </a:extLst>
            </p:cNvPr>
            <p:cNvSpPr>
              <a:spLocks/>
            </p:cNvSpPr>
            <p:nvPr/>
          </p:nvSpPr>
          <p:spPr bwMode="auto">
            <a:xfrm>
              <a:off x="866606" y="913733"/>
              <a:ext cx="56020" cy="9793"/>
            </a:xfrm>
            <a:custGeom>
              <a:avLst/>
              <a:gdLst>
                <a:gd name="T0" fmla="*/ 0 w 56020"/>
                <a:gd name="T1" fmla="*/ 0 h 9793"/>
                <a:gd name="T2" fmla="*/ 56021 w 56020"/>
                <a:gd name="T3" fmla="*/ 0 h 9793"/>
                <a:gd name="T4" fmla="*/ 0 60000 65536"/>
                <a:gd name="T5" fmla="*/ 0 60000 65536"/>
              </a:gdLst>
              <a:ahLst/>
              <a:cxnLst>
                <a:cxn ang="T4">
                  <a:pos x="T0" y="T1"/>
                </a:cxn>
                <a:cxn ang="T5">
                  <a:pos x="T2" y="T3"/>
                </a:cxn>
              </a:cxnLst>
              <a:rect l="0" t="0" r="r" b="b"/>
              <a:pathLst>
                <a:path w="56020" h="9793">
                  <a:moveTo>
                    <a:pt x="0" y="0"/>
                  </a:moveTo>
                  <a:lnTo>
                    <a:pt x="56021" y="0"/>
                  </a:lnTo>
                </a:path>
              </a:pathLst>
            </a:custGeom>
            <a:noFill/>
            <a:ln w="12700" cap="flat">
              <a:solidFill>
                <a:srgbClr val="221F20"/>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defTabSz="457178">
                <a:defRPr/>
              </a:pPr>
              <a:endParaRPr lang="es-ES">
                <a:solidFill>
                  <a:prstClr val="black"/>
                </a:solidFill>
                <a:latin typeface="Calibri" panose="020F0502020204030204" pitchFamily="34" charset="0"/>
                <a:ea typeface="MS PGothic" panose="020B0600070205080204" pitchFamily="34" charset="-128"/>
              </a:endParaRPr>
            </a:p>
          </p:txBody>
        </p:sp>
        <p:sp>
          <p:nvSpPr>
            <p:cNvPr id="220222" name="Freeform 99">
              <a:extLst>
                <a:ext uri="{FF2B5EF4-FFF2-40B4-BE49-F238E27FC236}">
                  <a16:creationId xmlns:a16="http://schemas.microsoft.com/office/drawing/2014/main" id="{1DB6FCA7-1F3D-C7EB-6123-E34979E9067F}"/>
                </a:ext>
              </a:extLst>
            </p:cNvPr>
            <p:cNvSpPr>
              <a:spLocks/>
            </p:cNvSpPr>
            <p:nvPr/>
          </p:nvSpPr>
          <p:spPr bwMode="auto">
            <a:xfrm>
              <a:off x="922627" y="2159363"/>
              <a:ext cx="5186361" cy="9793"/>
            </a:xfrm>
            <a:custGeom>
              <a:avLst/>
              <a:gdLst>
                <a:gd name="T0" fmla="*/ 5186361 w 5186361"/>
                <a:gd name="T1" fmla="*/ 0 h 9793"/>
                <a:gd name="T2" fmla="*/ 0 w 5186361"/>
                <a:gd name="T3" fmla="*/ 0 h 9793"/>
                <a:gd name="T4" fmla="*/ 0 60000 65536"/>
                <a:gd name="T5" fmla="*/ 0 60000 65536"/>
              </a:gdLst>
              <a:ahLst/>
              <a:cxnLst>
                <a:cxn ang="T4">
                  <a:pos x="T0" y="T1"/>
                </a:cxn>
                <a:cxn ang="T5">
                  <a:pos x="T2" y="T3"/>
                </a:cxn>
              </a:cxnLst>
              <a:rect l="0" t="0" r="r" b="b"/>
              <a:pathLst>
                <a:path w="5186361" h="9793">
                  <a:moveTo>
                    <a:pt x="5186361" y="0"/>
                  </a:moveTo>
                  <a:lnTo>
                    <a:pt x="0" y="0"/>
                  </a:lnTo>
                </a:path>
              </a:pathLst>
            </a:custGeom>
            <a:noFill/>
            <a:ln w="12700" cap="flat">
              <a:solidFill>
                <a:srgbClr val="221F20"/>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defTabSz="457178">
                <a:defRPr/>
              </a:pPr>
              <a:endParaRPr lang="es-ES">
                <a:solidFill>
                  <a:prstClr val="black"/>
                </a:solidFill>
                <a:latin typeface="Calibri" panose="020F0502020204030204" pitchFamily="34" charset="0"/>
                <a:ea typeface="MS PGothic" panose="020B0600070205080204" pitchFamily="34" charset="-128"/>
              </a:endParaRPr>
            </a:p>
          </p:txBody>
        </p:sp>
        <p:sp>
          <p:nvSpPr>
            <p:cNvPr id="220223" name="Freeform 111">
              <a:extLst>
                <a:ext uri="{FF2B5EF4-FFF2-40B4-BE49-F238E27FC236}">
                  <a16:creationId xmlns:a16="http://schemas.microsoft.com/office/drawing/2014/main" id="{3B647170-0821-404F-3CF6-ACD3B6CA365E}"/>
                </a:ext>
              </a:extLst>
            </p:cNvPr>
            <p:cNvSpPr>
              <a:spLocks/>
            </p:cNvSpPr>
            <p:nvPr/>
          </p:nvSpPr>
          <p:spPr bwMode="auto">
            <a:xfrm>
              <a:off x="922627" y="5033449"/>
              <a:ext cx="5186361" cy="9793"/>
            </a:xfrm>
            <a:custGeom>
              <a:avLst/>
              <a:gdLst>
                <a:gd name="T0" fmla="*/ 5186361 w 5186361"/>
                <a:gd name="T1" fmla="*/ 0 h 9793"/>
                <a:gd name="T2" fmla="*/ 0 w 5186361"/>
                <a:gd name="T3" fmla="*/ 0 h 9793"/>
                <a:gd name="T4" fmla="*/ 0 60000 65536"/>
                <a:gd name="T5" fmla="*/ 0 60000 65536"/>
              </a:gdLst>
              <a:ahLst/>
              <a:cxnLst>
                <a:cxn ang="T4">
                  <a:pos x="T0" y="T1"/>
                </a:cxn>
                <a:cxn ang="T5">
                  <a:pos x="T2" y="T3"/>
                </a:cxn>
              </a:cxnLst>
              <a:rect l="0" t="0" r="r" b="b"/>
              <a:pathLst>
                <a:path w="5186361" h="9793">
                  <a:moveTo>
                    <a:pt x="5186361" y="0"/>
                  </a:moveTo>
                  <a:lnTo>
                    <a:pt x="0" y="0"/>
                  </a:lnTo>
                </a:path>
              </a:pathLst>
            </a:custGeom>
            <a:noFill/>
            <a:ln w="12700" cap="flat">
              <a:solidFill>
                <a:srgbClr val="221F20"/>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defTabSz="457178">
                <a:defRPr/>
              </a:pPr>
              <a:endParaRPr lang="es-ES">
                <a:solidFill>
                  <a:prstClr val="black"/>
                </a:solidFill>
                <a:latin typeface="Calibri" panose="020F0502020204030204" pitchFamily="34" charset="0"/>
                <a:ea typeface="MS PGothic" panose="020B0600070205080204" pitchFamily="34" charset="-128"/>
              </a:endParaRPr>
            </a:p>
          </p:txBody>
        </p:sp>
        <p:grpSp>
          <p:nvGrpSpPr>
            <p:cNvPr id="220224" name="Group 91">
              <a:extLst>
                <a:ext uri="{FF2B5EF4-FFF2-40B4-BE49-F238E27FC236}">
                  <a16:creationId xmlns:a16="http://schemas.microsoft.com/office/drawing/2014/main" id="{E70117B1-2CD1-7D5F-4B76-F42C3D462A16}"/>
                </a:ext>
              </a:extLst>
            </p:cNvPr>
            <p:cNvGrpSpPr>
              <a:grpSpLocks/>
            </p:cNvGrpSpPr>
            <p:nvPr/>
          </p:nvGrpSpPr>
          <p:grpSpPr bwMode="auto">
            <a:xfrm>
              <a:off x="498926" y="3680141"/>
              <a:ext cx="426785" cy="2729685"/>
              <a:chOff x="3255061" y="4187005"/>
              <a:chExt cx="426785" cy="2729685"/>
            </a:xfrm>
          </p:grpSpPr>
          <p:sp>
            <p:nvSpPr>
              <p:cNvPr id="220225" name="TextBox 92">
                <a:extLst>
                  <a:ext uri="{FF2B5EF4-FFF2-40B4-BE49-F238E27FC236}">
                    <a16:creationId xmlns:a16="http://schemas.microsoft.com/office/drawing/2014/main" id="{8003AD7C-3EF4-7177-FF67-9A6A174422C2}"/>
                  </a:ext>
                </a:extLst>
              </p:cNvPr>
              <p:cNvSpPr txBox="1">
                <a:spLocks noChangeArrowheads="1"/>
              </p:cNvSpPr>
              <p:nvPr/>
            </p:nvSpPr>
            <p:spPr bwMode="auto">
              <a:xfrm>
                <a:off x="3255061" y="6677873"/>
                <a:ext cx="415553" cy="238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Tahoma" panose="020B060403050404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Tahoma" panose="020B060403050404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Tahoma" panose="020B060403050404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Tahoma" panose="020B060403050404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9pPr>
              </a:lstStyle>
              <a:p>
                <a:pPr algn="r" defTabSz="457178">
                  <a:lnSpc>
                    <a:spcPct val="100000"/>
                  </a:lnSpc>
                  <a:spcBef>
                    <a:spcPct val="0"/>
                  </a:spcBef>
                  <a:buNone/>
                  <a:defRPr/>
                </a:pPr>
                <a:r>
                  <a:rPr lang="en-US" altLang="es-ES" sz="900">
                    <a:solidFill>
                      <a:srgbClr val="221F20"/>
                    </a:solidFill>
                    <a:latin typeface="Arial" panose="020B0604020202020204" pitchFamily="34" charset="0"/>
                    <a:cs typeface="Arial" panose="020B0604020202020204" pitchFamily="34" charset="0"/>
                    <a:sym typeface="Arial" panose="020B0604020202020204" pitchFamily="34" charset="0"/>
                  </a:rPr>
                  <a:t>-100</a:t>
                </a:r>
              </a:p>
            </p:txBody>
          </p:sp>
          <p:sp>
            <p:nvSpPr>
              <p:cNvPr id="220226" name="TextBox 93">
                <a:extLst>
                  <a:ext uri="{FF2B5EF4-FFF2-40B4-BE49-F238E27FC236}">
                    <a16:creationId xmlns:a16="http://schemas.microsoft.com/office/drawing/2014/main" id="{A278A947-CAB9-4C49-A2A8-C44AA5AEC8E7}"/>
                  </a:ext>
                </a:extLst>
              </p:cNvPr>
              <p:cNvSpPr txBox="1">
                <a:spLocks noChangeArrowheads="1"/>
              </p:cNvSpPr>
              <p:nvPr/>
            </p:nvSpPr>
            <p:spPr bwMode="auto">
              <a:xfrm>
                <a:off x="3319189" y="6428337"/>
                <a:ext cx="351424" cy="238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Tahoma" panose="020B060403050404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Tahoma" panose="020B060403050404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Tahoma" panose="020B060403050404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Tahoma" panose="020B060403050404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9pPr>
              </a:lstStyle>
              <a:p>
                <a:pPr algn="r" defTabSz="457178">
                  <a:lnSpc>
                    <a:spcPct val="100000"/>
                  </a:lnSpc>
                  <a:spcBef>
                    <a:spcPct val="0"/>
                  </a:spcBef>
                  <a:buNone/>
                  <a:defRPr/>
                </a:pPr>
                <a:r>
                  <a:rPr lang="en-US" altLang="es-ES" sz="900">
                    <a:solidFill>
                      <a:srgbClr val="221F20"/>
                    </a:solidFill>
                    <a:latin typeface="Arial" panose="020B0604020202020204" pitchFamily="34" charset="0"/>
                    <a:cs typeface="Arial" panose="020B0604020202020204" pitchFamily="34" charset="0"/>
                    <a:sym typeface="Arial" panose="020B0604020202020204" pitchFamily="34" charset="0"/>
                  </a:rPr>
                  <a:t>-80</a:t>
                </a:r>
              </a:p>
            </p:txBody>
          </p:sp>
          <p:sp>
            <p:nvSpPr>
              <p:cNvPr id="220227" name="TextBox 94">
                <a:extLst>
                  <a:ext uri="{FF2B5EF4-FFF2-40B4-BE49-F238E27FC236}">
                    <a16:creationId xmlns:a16="http://schemas.microsoft.com/office/drawing/2014/main" id="{CE1C9367-7015-F16B-CF50-59EBD8205EBD}"/>
                  </a:ext>
                </a:extLst>
              </p:cNvPr>
              <p:cNvSpPr txBox="1">
                <a:spLocks noChangeArrowheads="1"/>
              </p:cNvSpPr>
              <p:nvPr/>
            </p:nvSpPr>
            <p:spPr bwMode="auto">
              <a:xfrm>
                <a:off x="3319189" y="6182323"/>
                <a:ext cx="351424" cy="238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Tahoma" panose="020B060403050404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Tahoma" panose="020B060403050404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Tahoma" panose="020B060403050404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Tahoma" panose="020B060403050404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9pPr>
              </a:lstStyle>
              <a:p>
                <a:pPr algn="r" defTabSz="457178">
                  <a:lnSpc>
                    <a:spcPct val="100000"/>
                  </a:lnSpc>
                  <a:spcBef>
                    <a:spcPct val="0"/>
                  </a:spcBef>
                  <a:buNone/>
                  <a:defRPr/>
                </a:pPr>
                <a:r>
                  <a:rPr lang="en-US" altLang="es-ES" sz="900">
                    <a:solidFill>
                      <a:srgbClr val="221F20"/>
                    </a:solidFill>
                    <a:latin typeface="Arial" panose="020B0604020202020204" pitchFamily="34" charset="0"/>
                    <a:cs typeface="Arial" panose="020B0604020202020204" pitchFamily="34" charset="0"/>
                    <a:sym typeface="Arial" panose="020B0604020202020204" pitchFamily="34" charset="0"/>
                  </a:rPr>
                  <a:t>-60</a:t>
                </a:r>
              </a:p>
            </p:txBody>
          </p:sp>
          <p:sp>
            <p:nvSpPr>
              <p:cNvPr id="220228" name="TextBox 95">
                <a:extLst>
                  <a:ext uri="{FF2B5EF4-FFF2-40B4-BE49-F238E27FC236}">
                    <a16:creationId xmlns:a16="http://schemas.microsoft.com/office/drawing/2014/main" id="{8E6F166C-C571-EACC-F0D4-22D997377997}"/>
                  </a:ext>
                </a:extLst>
              </p:cNvPr>
              <p:cNvSpPr txBox="1">
                <a:spLocks noChangeArrowheads="1"/>
              </p:cNvSpPr>
              <p:nvPr/>
            </p:nvSpPr>
            <p:spPr bwMode="auto">
              <a:xfrm>
                <a:off x="3319189" y="5932591"/>
                <a:ext cx="351424" cy="238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Tahoma" panose="020B060403050404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Tahoma" panose="020B060403050404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Tahoma" panose="020B060403050404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Tahoma" panose="020B060403050404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9pPr>
              </a:lstStyle>
              <a:p>
                <a:pPr algn="r" defTabSz="457178">
                  <a:lnSpc>
                    <a:spcPct val="100000"/>
                  </a:lnSpc>
                  <a:spcBef>
                    <a:spcPct val="0"/>
                  </a:spcBef>
                  <a:buNone/>
                  <a:defRPr/>
                </a:pPr>
                <a:r>
                  <a:rPr lang="en-US" altLang="es-ES" sz="900">
                    <a:solidFill>
                      <a:srgbClr val="221F20"/>
                    </a:solidFill>
                    <a:latin typeface="Arial" panose="020B0604020202020204" pitchFamily="34" charset="0"/>
                    <a:cs typeface="Arial" panose="020B0604020202020204" pitchFamily="34" charset="0"/>
                    <a:sym typeface="Arial" panose="020B0604020202020204" pitchFamily="34" charset="0"/>
                  </a:rPr>
                  <a:t>-40</a:t>
                </a:r>
              </a:p>
            </p:txBody>
          </p:sp>
          <p:sp>
            <p:nvSpPr>
              <p:cNvPr id="220229" name="TextBox 96">
                <a:extLst>
                  <a:ext uri="{FF2B5EF4-FFF2-40B4-BE49-F238E27FC236}">
                    <a16:creationId xmlns:a16="http://schemas.microsoft.com/office/drawing/2014/main" id="{6D533A59-4F7B-E13F-CC89-1D40ABFB6CAE}"/>
                  </a:ext>
                </a:extLst>
              </p:cNvPr>
              <p:cNvSpPr txBox="1">
                <a:spLocks noChangeArrowheads="1"/>
              </p:cNvSpPr>
              <p:nvPr/>
            </p:nvSpPr>
            <p:spPr bwMode="auto">
              <a:xfrm>
                <a:off x="3319189" y="5678646"/>
                <a:ext cx="351424" cy="238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Tahoma" panose="020B060403050404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Tahoma" panose="020B060403050404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Tahoma" panose="020B060403050404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Tahoma" panose="020B060403050404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9pPr>
              </a:lstStyle>
              <a:p>
                <a:pPr algn="r" defTabSz="457178">
                  <a:lnSpc>
                    <a:spcPct val="100000"/>
                  </a:lnSpc>
                  <a:spcBef>
                    <a:spcPct val="0"/>
                  </a:spcBef>
                  <a:buNone/>
                  <a:defRPr/>
                </a:pPr>
                <a:r>
                  <a:rPr lang="en-US" altLang="es-ES" sz="900">
                    <a:solidFill>
                      <a:srgbClr val="221F20"/>
                    </a:solidFill>
                    <a:latin typeface="Arial" panose="020B0604020202020204" pitchFamily="34" charset="0"/>
                    <a:cs typeface="Arial" panose="020B0604020202020204" pitchFamily="34" charset="0"/>
                    <a:sym typeface="Arial" panose="020B0604020202020204" pitchFamily="34" charset="0"/>
                  </a:rPr>
                  <a:t>-20</a:t>
                </a:r>
              </a:p>
            </p:txBody>
          </p:sp>
          <p:sp>
            <p:nvSpPr>
              <p:cNvPr id="220230" name="TextBox 97">
                <a:extLst>
                  <a:ext uri="{FF2B5EF4-FFF2-40B4-BE49-F238E27FC236}">
                    <a16:creationId xmlns:a16="http://schemas.microsoft.com/office/drawing/2014/main" id="{A4A3E490-5D8A-3563-9240-A6F96C6F5BC7}"/>
                  </a:ext>
                </a:extLst>
              </p:cNvPr>
              <p:cNvSpPr txBox="1">
                <a:spLocks noChangeArrowheads="1"/>
              </p:cNvSpPr>
              <p:nvPr/>
            </p:nvSpPr>
            <p:spPr bwMode="auto">
              <a:xfrm>
                <a:off x="3421795" y="5432635"/>
                <a:ext cx="248819" cy="238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Tahoma" panose="020B060403050404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Tahoma" panose="020B060403050404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Tahoma" panose="020B060403050404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Tahoma" panose="020B060403050404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9pPr>
              </a:lstStyle>
              <a:p>
                <a:pPr algn="r" defTabSz="457178">
                  <a:lnSpc>
                    <a:spcPct val="100000"/>
                  </a:lnSpc>
                  <a:spcBef>
                    <a:spcPct val="0"/>
                  </a:spcBef>
                  <a:buNone/>
                  <a:defRPr/>
                </a:pPr>
                <a:r>
                  <a:rPr lang="en-US" altLang="es-ES" sz="900">
                    <a:solidFill>
                      <a:srgbClr val="221F20"/>
                    </a:solidFill>
                    <a:latin typeface="Arial" panose="020B0604020202020204" pitchFamily="34" charset="0"/>
                    <a:cs typeface="Arial" panose="020B0604020202020204" pitchFamily="34" charset="0"/>
                    <a:sym typeface="Arial" panose="020B0604020202020204" pitchFamily="34" charset="0"/>
                  </a:rPr>
                  <a:t>0</a:t>
                </a:r>
              </a:p>
            </p:txBody>
          </p:sp>
          <p:sp>
            <p:nvSpPr>
              <p:cNvPr id="220231" name="TextBox 98">
                <a:extLst>
                  <a:ext uri="{FF2B5EF4-FFF2-40B4-BE49-F238E27FC236}">
                    <a16:creationId xmlns:a16="http://schemas.microsoft.com/office/drawing/2014/main" id="{B9A1CB7C-8285-B5CE-1229-7C0A33CD4EC4}"/>
                  </a:ext>
                </a:extLst>
              </p:cNvPr>
              <p:cNvSpPr txBox="1">
                <a:spLocks noChangeArrowheads="1"/>
              </p:cNvSpPr>
              <p:nvPr/>
            </p:nvSpPr>
            <p:spPr bwMode="auto">
              <a:xfrm>
                <a:off x="3357667" y="5182902"/>
                <a:ext cx="312947" cy="238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Tahoma" panose="020B060403050404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Tahoma" panose="020B060403050404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Tahoma" panose="020B060403050404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Tahoma" panose="020B060403050404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9pPr>
              </a:lstStyle>
              <a:p>
                <a:pPr algn="r" defTabSz="457178">
                  <a:lnSpc>
                    <a:spcPct val="100000"/>
                  </a:lnSpc>
                  <a:spcBef>
                    <a:spcPct val="0"/>
                  </a:spcBef>
                  <a:buNone/>
                  <a:defRPr/>
                </a:pPr>
                <a:r>
                  <a:rPr lang="en-US" altLang="es-ES" sz="900">
                    <a:solidFill>
                      <a:srgbClr val="221F20"/>
                    </a:solidFill>
                    <a:latin typeface="Arial" panose="020B0604020202020204" pitchFamily="34" charset="0"/>
                    <a:cs typeface="Arial" panose="020B0604020202020204" pitchFamily="34" charset="0"/>
                    <a:sym typeface="Arial" panose="020B0604020202020204" pitchFamily="34" charset="0"/>
                  </a:rPr>
                  <a:t>20</a:t>
                </a:r>
              </a:p>
            </p:txBody>
          </p:sp>
          <p:sp>
            <p:nvSpPr>
              <p:cNvPr id="220232" name="TextBox 99">
                <a:extLst>
                  <a:ext uri="{FF2B5EF4-FFF2-40B4-BE49-F238E27FC236}">
                    <a16:creationId xmlns:a16="http://schemas.microsoft.com/office/drawing/2014/main" id="{AC248308-FBDA-4D9B-C313-7FEA55EEDBBC}"/>
                  </a:ext>
                </a:extLst>
              </p:cNvPr>
              <p:cNvSpPr txBox="1">
                <a:spLocks noChangeArrowheads="1"/>
              </p:cNvSpPr>
              <p:nvPr/>
            </p:nvSpPr>
            <p:spPr bwMode="auto">
              <a:xfrm>
                <a:off x="3357667" y="4936694"/>
                <a:ext cx="312947" cy="238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Tahoma" panose="020B060403050404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Tahoma" panose="020B060403050404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Tahoma" panose="020B060403050404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Tahoma" panose="020B060403050404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9pPr>
              </a:lstStyle>
              <a:p>
                <a:pPr algn="r" defTabSz="457178">
                  <a:lnSpc>
                    <a:spcPct val="100000"/>
                  </a:lnSpc>
                  <a:spcBef>
                    <a:spcPct val="0"/>
                  </a:spcBef>
                  <a:buNone/>
                  <a:defRPr/>
                </a:pPr>
                <a:r>
                  <a:rPr lang="en-US" altLang="es-ES" sz="900">
                    <a:solidFill>
                      <a:srgbClr val="221F20"/>
                    </a:solidFill>
                    <a:latin typeface="Arial" panose="020B0604020202020204" pitchFamily="34" charset="0"/>
                    <a:cs typeface="Arial" panose="020B0604020202020204" pitchFamily="34" charset="0"/>
                    <a:sym typeface="Arial" panose="020B0604020202020204" pitchFamily="34" charset="0"/>
                  </a:rPr>
                  <a:t>40</a:t>
                </a:r>
              </a:p>
            </p:txBody>
          </p:sp>
          <p:sp>
            <p:nvSpPr>
              <p:cNvPr id="220233" name="TextBox 100">
                <a:extLst>
                  <a:ext uri="{FF2B5EF4-FFF2-40B4-BE49-F238E27FC236}">
                    <a16:creationId xmlns:a16="http://schemas.microsoft.com/office/drawing/2014/main" id="{0E87F520-47EF-78F2-14E0-7D1CDB397C86}"/>
                  </a:ext>
                </a:extLst>
              </p:cNvPr>
              <p:cNvSpPr txBox="1">
                <a:spLocks noChangeArrowheads="1"/>
              </p:cNvSpPr>
              <p:nvPr/>
            </p:nvSpPr>
            <p:spPr bwMode="auto">
              <a:xfrm>
                <a:off x="3357667" y="4686863"/>
                <a:ext cx="312947" cy="238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Tahoma" panose="020B060403050404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Tahoma" panose="020B060403050404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Tahoma" panose="020B060403050404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Tahoma" panose="020B060403050404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9pPr>
              </a:lstStyle>
              <a:p>
                <a:pPr algn="r" defTabSz="457178">
                  <a:lnSpc>
                    <a:spcPct val="100000"/>
                  </a:lnSpc>
                  <a:spcBef>
                    <a:spcPct val="0"/>
                  </a:spcBef>
                  <a:buNone/>
                  <a:defRPr/>
                </a:pPr>
                <a:r>
                  <a:rPr lang="en-US" altLang="es-ES" sz="900">
                    <a:solidFill>
                      <a:srgbClr val="221F20"/>
                    </a:solidFill>
                    <a:latin typeface="Arial" panose="020B0604020202020204" pitchFamily="34" charset="0"/>
                    <a:cs typeface="Arial" panose="020B0604020202020204" pitchFamily="34" charset="0"/>
                    <a:sym typeface="Arial" panose="020B0604020202020204" pitchFamily="34" charset="0"/>
                  </a:rPr>
                  <a:t>60</a:t>
                </a:r>
              </a:p>
            </p:txBody>
          </p:sp>
          <p:sp>
            <p:nvSpPr>
              <p:cNvPr id="220234" name="TextBox 101">
                <a:extLst>
                  <a:ext uri="{FF2B5EF4-FFF2-40B4-BE49-F238E27FC236}">
                    <a16:creationId xmlns:a16="http://schemas.microsoft.com/office/drawing/2014/main" id="{CE99AE56-377F-09CF-F9DB-C121D176D456}"/>
                  </a:ext>
                </a:extLst>
              </p:cNvPr>
              <p:cNvSpPr txBox="1">
                <a:spLocks noChangeArrowheads="1"/>
              </p:cNvSpPr>
              <p:nvPr/>
            </p:nvSpPr>
            <p:spPr bwMode="auto">
              <a:xfrm>
                <a:off x="3357667" y="4433017"/>
                <a:ext cx="312947" cy="238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Tahoma" panose="020B060403050404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Tahoma" panose="020B060403050404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Tahoma" panose="020B060403050404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Tahoma" panose="020B060403050404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9pPr>
              </a:lstStyle>
              <a:p>
                <a:pPr algn="r" defTabSz="457178">
                  <a:lnSpc>
                    <a:spcPct val="100000"/>
                  </a:lnSpc>
                  <a:spcBef>
                    <a:spcPct val="0"/>
                  </a:spcBef>
                  <a:buNone/>
                  <a:defRPr/>
                </a:pPr>
                <a:r>
                  <a:rPr lang="en-US" altLang="es-ES" sz="900">
                    <a:solidFill>
                      <a:srgbClr val="221F20"/>
                    </a:solidFill>
                    <a:latin typeface="Arial" panose="020B0604020202020204" pitchFamily="34" charset="0"/>
                    <a:cs typeface="Arial" panose="020B0604020202020204" pitchFamily="34" charset="0"/>
                    <a:sym typeface="Arial" panose="020B0604020202020204" pitchFamily="34" charset="0"/>
                  </a:rPr>
                  <a:t>80</a:t>
                </a:r>
              </a:p>
            </p:txBody>
          </p:sp>
          <p:sp>
            <p:nvSpPr>
              <p:cNvPr id="220235" name="TextBox 102">
                <a:extLst>
                  <a:ext uri="{FF2B5EF4-FFF2-40B4-BE49-F238E27FC236}">
                    <a16:creationId xmlns:a16="http://schemas.microsoft.com/office/drawing/2014/main" id="{1569E83A-98F6-F71F-3E72-949CF07EE9AC}"/>
                  </a:ext>
                </a:extLst>
              </p:cNvPr>
              <p:cNvSpPr txBox="1">
                <a:spLocks noChangeArrowheads="1"/>
              </p:cNvSpPr>
              <p:nvPr/>
            </p:nvSpPr>
            <p:spPr bwMode="auto">
              <a:xfrm>
                <a:off x="3293538" y="4187005"/>
                <a:ext cx="377076" cy="238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Tahoma" panose="020B060403050404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Tahoma" panose="020B060403050404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Tahoma" panose="020B060403050404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Tahoma" panose="020B060403050404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9pPr>
              </a:lstStyle>
              <a:p>
                <a:pPr algn="r" defTabSz="457178">
                  <a:lnSpc>
                    <a:spcPct val="100000"/>
                  </a:lnSpc>
                  <a:spcBef>
                    <a:spcPct val="0"/>
                  </a:spcBef>
                  <a:buNone/>
                  <a:defRPr/>
                </a:pPr>
                <a:r>
                  <a:rPr lang="en-US" altLang="es-ES" sz="900">
                    <a:solidFill>
                      <a:srgbClr val="221F20"/>
                    </a:solidFill>
                    <a:latin typeface="Arial" panose="020B0604020202020204" pitchFamily="34" charset="0"/>
                    <a:cs typeface="Arial" panose="020B0604020202020204" pitchFamily="34" charset="0"/>
                    <a:sym typeface="Arial" panose="020B0604020202020204" pitchFamily="34" charset="0"/>
                  </a:rPr>
                  <a:t>100</a:t>
                </a:r>
              </a:p>
            </p:txBody>
          </p:sp>
          <p:sp>
            <p:nvSpPr>
              <p:cNvPr id="220236" name="Freeform 87">
                <a:extLst>
                  <a:ext uri="{FF2B5EF4-FFF2-40B4-BE49-F238E27FC236}">
                    <a16:creationId xmlns:a16="http://schemas.microsoft.com/office/drawing/2014/main" id="{B325C8FA-6906-7414-D0CB-A129B413BCEB}"/>
                  </a:ext>
                </a:extLst>
              </p:cNvPr>
              <p:cNvSpPr>
                <a:spLocks/>
              </p:cNvSpPr>
              <p:nvPr/>
            </p:nvSpPr>
            <p:spPr bwMode="auto">
              <a:xfrm>
                <a:off x="3672036" y="4233313"/>
                <a:ext cx="9810" cy="2615342"/>
              </a:xfrm>
              <a:custGeom>
                <a:avLst/>
                <a:gdLst>
                  <a:gd name="T0" fmla="*/ 0 w 9810"/>
                  <a:gd name="T1" fmla="*/ 0 h 2615342"/>
                  <a:gd name="T2" fmla="*/ 0 w 9810"/>
                  <a:gd name="T3" fmla="*/ 2615343 h 2615342"/>
                  <a:gd name="T4" fmla="*/ 0 60000 65536"/>
                  <a:gd name="T5" fmla="*/ 0 60000 65536"/>
                </a:gdLst>
                <a:ahLst/>
                <a:cxnLst>
                  <a:cxn ang="T4">
                    <a:pos x="T0" y="T1"/>
                  </a:cxn>
                  <a:cxn ang="T5">
                    <a:pos x="T2" y="T3"/>
                  </a:cxn>
                </a:cxnLst>
                <a:rect l="0" t="0" r="r" b="b"/>
                <a:pathLst>
                  <a:path w="9810" h="2615342">
                    <a:moveTo>
                      <a:pt x="0" y="0"/>
                    </a:moveTo>
                    <a:lnTo>
                      <a:pt x="0" y="2615343"/>
                    </a:lnTo>
                  </a:path>
                </a:pathLst>
              </a:custGeom>
              <a:noFill/>
              <a:ln w="12700" cap="flat">
                <a:solidFill>
                  <a:srgbClr val="221F20"/>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defTabSz="457178">
                  <a:defRPr/>
                </a:pPr>
                <a:endParaRPr lang="es-ES">
                  <a:solidFill>
                    <a:prstClr val="black"/>
                  </a:solidFill>
                  <a:latin typeface="Calibri" panose="020F0502020204030204" pitchFamily="34" charset="0"/>
                  <a:ea typeface="MS PGothic" panose="020B0600070205080204" pitchFamily="34" charset="-128"/>
                </a:endParaRPr>
              </a:p>
            </p:txBody>
          </p:sp>
          <p:sp>
            <p:nvSpPr>
              <p:cNvPr id="220237" name="Freeform 88">
                <a:extLst>
                  <a:ext uri="{FF2B5EF4-FFF2-40B4-BE49-F238E27FC236}">
                    <a16:creationId xmlns:a16="http://schemas.microsoft.com/office/drawing/2014/main" id="{5CFE64C2-8BE4-84A6-B0E1-1905C11FF5D1}"/>
                  </a:ext>
                </a:extLst>
              </p:cNvPr>
              <p:cNvSpPr>
                <a:spLocks/>
              </p:cNvSpPr>
              <p:nvPr/>
            </p:nvSpPr>
            <p:spPr bwMode="auto">
              <a:xfrm>
                <a:off x="3617193" y="6783823"/>
                <a:ext cx="56020" cy="9793"/>
              </a:xfrm>
              <a:custGeom>
                <a:avLst/>
                <a:gdLst>
                  <a:gd name="T0" fmla="*/ 0 w 56020"/>
                  <a:gd name="T1" fmla="*/ 0 h 9793"/>
                  <a:gd name="T2" fmla="*/ 56021 w 56020"/>
                  <a:gd name="T3" fmla="*/ 0 h 9793"/>
                  <a:gd name="T4" fmla="*/ 0 60000 65536"/>
                  <a:gd name="T5" fmla="*/ 0 60000 65536"/>
                </a:gdLst>
                <a:ahLst/>
                <a:cxnLst>
                  <a:cxn ang="T4">
                    <a:pos x="T0" y="T1"/>
                  </a:cxn>
                  <a:cxn ang="T5">
                    <a:pos x="T2" y="T3"/>
                  </a:cxn>
                </a:cxnLst>
                <a:rect l="0" t="0" r="r" b="b"/>
                <a:pathLst>
                  <a:path w="56020" h="9793">
                    <a:moveTo>
                      <a:pt x="0" y="0"/>
                    </a:moveTo>
                    <a:lnTo>
                      <a:pt x="56021" y="0"/>
                    </a:lnTo>
                  </a:path>
                </a:pathLst>
              </a:custGeom>
              <a:noFill/>
              <a:ln w="12700" cap="flat">
                <a:solidFill>
                  <a:srgbClr val="221F20"/>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defTabSz="457178">
                  <a:defRPr/>
                </a:pPr>
                <a:endParaRPr lang="es-ES">
                  <a:solidFill>
                    <a:prstClr val="black"/>
                  </a:solidFill>
                  <a:latin typeface="Calibri" panose="020F0502020204030204" pitchFamily="34" charset="0"/>
                  <a:ea typeface="MS PGothic" panose="020B0600070205080204" pitchFamily="34" charset="-128"/>
                </a:endParaRPr>
              </a:p>
            </p:txBody>
          </p:sp>
          <p:sp>
            <p:nvSpPr>
              <p:cNvPr id="220238" name="Freeform 89">
                <a:extLst>
                  <a:ext uri="{FF2B5EF4-FFF2-40B4-BE49-F238E27FC236}">
                    <a16:creationId xmlns:a16="http://schemas.microsoft.com/office/drawing/2014/main" id="{0A79E331-1A66-DD00-AB2C-690A2F0C8DE0}"/>
                  </a:ext>
                </a:extLst>
              </p:cNvPr>
              <p:cNvSpPr>
                <a:spLocks/>
              </p:cNvSpPr>
              <p:nvPr/>
            </p:nvSpPr>
            <p:spPr bwMode="auto">
              <a:xfrm>
                <a:off x="3617193" y="6534188"/>
                <a:ext cx="56020" cy="9793"/>
              </a:xfrm>
              <a:custGeom>
                <a:avLst/>
                <a:gdLst>
                  <a:gd name="T0" fmla="*/ 0 w 56020"/>
                  <a:gd name="T1" fmla="*/ 0 h 9793"/>
                  <a:gd name="T2" fmla="*/ 56021 w 56020"/>
                  <a:gd name="T3" fmla="*/ 0 h 9793"/>
                  <a:gd name="T4" fmla="*/ 0 60000 65536"/>
                  <a:gd name="T5" fmla="*/ 0 60000 65536"/>
                </a:gdLst>
                <a:ahLst/>
                <a:cxnLst>
                  <a:cxn ang="T4">
                    <a:pos x="T0" y="T1"/>
                  </a:cxn>
                  <a:cxn ang="T5">
                    <a:pos x="T2" y="T3"/>
                  </a:cxn>
                </a:cxnLst>
                <a:rect l="0" t="0" r="r" b="b"/>
                <a:pathLst>
                  <a:path w="56020" h="9793">
                    <a:moveTo>
                      <a:pt x="0" y="0"/>
                    </a:moveTo>
                    <a:lnTo>
                      <a:pt x="56021" y="0"/>
                    </a:lnTo>
                  </a:path>
                </a:pathLst>
              </a:custGeom>
              <a:noFill/>
              <a:ln w="12700" cap="flat">
                <a:solidFill>
                  <a:srgbClr val="221F20"/>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defTabSz="457178">
                  <a:defRPr/>
                </a:pPr>
                <a:endParaRPr lang="es-ES">
                  <a:solidFill>
                    <a:prstClr val="black"/>
                  </a:solidFill>
                  <a:latin typeface="Calibri" panose="020F0502020204030204" pitchFamily="34" charset="0"/>
                  <a:ea typeface="MS PGothic" panose="020B0600070205080204" pitchFamily="34" charset="-128"/>
                </a:endParaRPr>
              </a:p>
            </p:txBody>
          </p:sp>
          <p:sp>
            <p:nvSpPr>
              <p:cNvPr id="220239" name="Freeform 90">
                <a:extLst>
                  <a:ext uri="{FF2B5EF4-FFF2-40B4-BE49-F238E27FC236}">
                    <a16:creationId xmlns:a16="http://schemas.microsoft.com/office/drawing/2014/main" id="{2C4177EE-F767-5CD2-2195-B00BD5C42710}"/>
                  </a:ext>
                </a:extLst>
              </p:cNvPr>
              <p:cNvSpPr>
                <a:spLocks/>
              </p:cNvSpPr>
              <p:nvPr/>
            </p:nvSpPr>
            <p:spPr bwMode="auto">
              <a:xfrm>
                <a:off x="3617193" y="6288176"/>
                <a:ext cx="56020" cy="9793"/>
              </a:xfrm>
              <a:custGeom>
                <a:avLst/>
                <a:gdLst>
                  <a:gd name="T0" fmla="*/ 0 w 56020"/>
                  <a:gd name="T1" fmla="*/ 0 h 9793"/>
                  <a:gd name="T2" fmla="*/ 56021 w 56020"/>
                  <a:gd name="T3" fmla="*/ 0 h 9793"/>
                  <a:gd name="T4" fmla="*/ 0 60000 65536"/>
                  <a:gd name="T5" fmla="*/ 0 60000 65536"/>
                </a:gdLst>
                <a:ahLst/>
                <a:cxnLst>
                  <a:cxn ang="T4">
                    <a:pos x="T0" y="T1"/>
                  </a:cxn>
                  <a:cxn ang="T5">
                    <a:pos x="T2" y="T3"/>
                  </a:cxn>
                </a:cxnLst>
                <a:rect l="0" t="0" r="r" b="b"/>
                <a:pathLst>
                  <a:path w="56020" h="9793">
                    <a:moveTo>
                      <a:pt x="0" y="0"/>
                    </a:moveTo>
                    <a:lnTo>
                      <a:pt x="56021" y="0"/>
                    </a:lnTo>
                  </a:path>
                </a:pathLst>
              </a:custGeom>
              <a:noFill/>
              <a:ln w="12700" cap="flat">
                <a:solidFill>
                  <a:srgbClr val="221F20"/>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defTabSz="457178">
                  <a:defRPr/>
                </a:pPr>
                <a:endParaRPr lang="es-ES">
                  <a:solidFill>
                    <a:prstClr val="black"/>
                  </a:solidFill>
                  <a:latin typeface="Calibri" panose="020F0502020204030204" pitchFamily="34" charset="0"/>
                  <a:ea typeface="MS PGothic" panose="020B0600070205080204" pitchFamily="34" charset="-128"/>
                </a:endParaRPr>
              </a:p>
            </p:txBody>
          </p:sp>
          <p:sp>
            <p:nvSpPr>
              <p:cNvPr id="220240" name="Freeform 91">
                <a:extLst>
                  <a:ext uri="{FF2B5EF4-FFF2-40B4-BE49-F238E27FC236}">
                    <a16:creationId xmlns:a16="http://schemas.microsoft.com/office/drawing/2014/main" id="{30D66331-A831-0BE3-72A1-93F32DF0BCC8}"/>
                  </a:ext>
                </a:extLst>
              </p:cNvPr>
              <p:cNvSpPr>
                <a:spLocks/>
              </p:cNvSpPr>
              <p:nvPr/>
            </p:nvSpPr>
            <p:spPr bwMode="auto">
              <a:xfrm>
                <a:off x="3617193" y="6038443"/>
                <a:ext cx="56020" cy="9793"/>
              </a:xfrm>
              <a:custGeom>
                <a:avLst/>
                <a:gdLst>
                  <a:gd name="T0" fmla="*/ 0 w 56020"/>
                  <a:gd name="T1" fmla="*/ 0 h 9793"/>
                  <a:gd name="T2" fmla="*/ 56021 w 56020"/>
                  <a:gd name="T3" fmla="*/ 0 h 9793"/>
                  <a:gd name="T4" fmla="*/ 0 60000 65536"/>
                  <a:gd name="T5" fmla="*/ 0 60000 65536"/>
                </a:gdLst>
                <a:ahLst/>
                <a:cxnLst>
                  <a:cxn ang="T4">
                    <a:pos x="T0" y="T1"/>
                  </a:cxn>
                  <a:cxn ang="T5">
                    <a:pos x="T2" y="T3"/>
                  </a:cxn>
                </a:cxnLst>
                <a:rect l="0" t="0" r="r" b="b"/>
                <a:pathLst>
                  <a:path w="56020" h="9793">
                    <a:moveTo>
                      <a:pt x="0" y="0"/>
                    </a:moveTo>
                    <a:lnTo>
                      <a:pt x="56021" y="0"/>
                    </a:lnTo>
                  </a:path>
                </a:pathLst>
              </a:custGeom>
              <a:noFill/>
              <a:ln w="12700" cap="flat">
                <a:solidFill>
                  <a:srgbClr val="221F20"/>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defTabSz="457178">
                  <a:defRPr/>
                </a:pPr>
                <a:endParaRPr lang="es-ES">
                  <a:solidFill>
                    <a:prstClr val="black"/>
                  </a:solidFill>
                  <a:latin typeface="Calibri" panose="020F0502020204030204" pitchFamily="34" charset="0"/>
                  <a:ea typeface="MS PGothic" panose="020B0600070205080204" pitchFamily="34" charset="-128"/>
                </a:endParaRPr>
              </a:p>
            </p:txBody>
          </p:sp>
          <p:sp>
            <p:nvSpPr>
              <p:cNvPr id="220241" name="Freeform 92">
                <a:extLst>
                  <a:ext uri="{FF2B5EF4-FFF2-40B4-BE49-F238E27FC236}">
                    <a16:creationId xmlns:a16="http://schemas.microsoft.com/office/drawing/2014/main" id="{4901C9A2-6FE4-3C4B-B16A-18F6231243BF}"/>
                  </a:ext>
                </a:extLst>
              </p:cNvPr>
              <p:cNvSpPr>
                <a:spLocks/>
              </p:cNvSpPr>
              <p:nvPr/>
            </p:nvSpPr>
            <p:spPr bwMode="auto">
              <a:xfrm>
                <a:off x="3617193" y="5784498"/>
                <a:ext cx="56020" cy="9793"/>
              </a:xfrm>
              <a:custGeom>
                <a:avLst/>
                <a:gdLst>
                  <a:gd name="T0" fmla="*/ 0 w 56020"/>
                  <a:gd name="T1" fmla="*/ 0 h 9793"/>
                  <a:gd name="T2" fmla="*/ 56021 w 56020"/>
                  <a:gd name="T3" fmla="*/ 0 h 9793"/>
                  <a:gd name="T4" fmla="*/ 0 60000 65536"/>
                  <a:gd name="T5" fmla="*/ 0 60000 65536"/>
                </a:gdLst>
                <a:ahLst/>
                <a:cxnLst>
                  <a:cxn ang="T4">
                    <a:pos x="T0" y="T1"/>
                  </a:cxn>
                  <a:cxn ang="T5">
                    <a:pos x="T2" y="T3"/>
                  </a:cxn>
                </a:cxnLst>
                <a:rect l="0" t="0" r="r" b="b"/>
                <a:pathLst>
                  <a:path w="56020" h="9793">
                    <a:moveTo>
                      <a:pt x="0" y="0"/>
                    </a:moveTo>
                    <a:lnTo>
                      <a:pt x="56021" y="0"/>
                    </a:lnTo>
                  </a:path>
                </a:pathLst>
              </a:custGeom>
              <a:noFill/>
              <a:ln w="12700" cap="flat">
                <a:solidFill>
                  <a:srgbClr val="221F20"/>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defTabSz="457178">
                  <a:defRPr/>
                </a:pPr>
                <a:endParaRPr lang="es-ES">
                  <a:solidFill>
                    <a:prstClr val="black"/>
                  </a:solidFill>
                  <a:latin typeface="Calibri" panose="020F0502020204030204" pitchFamily="34" charset="0"/>
                  <a:ea typeface="MS PGothic" panose="020B0600070205080204" pitchFamily="34" charset="-128"/>
                </a:endParaRPr>
              </a:p>
            </p:txBody>
          </p:sp>
          <p:sp>
            <p:nvSpPr>
              <p:cNvPr id="220242" name="Freeform 93">
                <a:extLst>
                  <a:ext uri="{FF2B5EF4-FFF2-40B4-BE49-F238E27FC236}">
                    <a16:creationId xmlns:a16="http://schemas.microsoft.com/office/drawing/2014/main" id="{E2D842EA-0C53-C523-BCBC-CE77BD22E0E1}"/>
                  </a:ext>
                </a:extLst>
              </p:cNvPr>
              <p:cNvSpPr>
                <a:spLocks/>
              </p:cNvSpPr>
              <p:nvPr/>
            </p:nvSpPr>
            <p:spPr bwMode="auto">
              <a:xfrm>
                <a:off x="3617193" y="5538585"/>
                <a:ext cx="56020" cy="9793"/>
              </a:xfrm>
              <a:custGeom>
                <a:avLst/>
                <a:gdLst>
                  <a:gd name="T0" fmla="*/ 0 w 56020"/>
                  <a:gd name="T1" fmla="*/ 0 h 9793"/>
                  <a:gd name="T2" fmla="*/ 56021 w 56020"/>
                  <a:gd name="T3" fmla="*/ 0 h 9793"/>
                  <a:gd name="T4" fmla="*/ 0 60000 65536"/>
                  <a:gd name="T5" fmla="*/ 0 60000 65536"/>
                </a:gdLst>
                <a:ahLst/>
                <a:cxnLst>
                  <a:cxn ang="T4">
                    <a:pos x="T0" y="T1"/>
                  </a:cxn>
                  <a:cxn ang="T5">
                    <a:pos x="T2" y="T3"/>
                  </a:cxn>
                </a:cxnLst>
                <a:rect l="0" t="0" r="r" b="b"/>
                <a:pathLst>
                  <a:path w="56020" h="9793">
                    <a:moveTo>
                      <a:pt x="0" y="0"/>
                    </a:moveTo>
                    <a:lnTo>
                      <a:pt x="56021" y="0"/>
                    </a:lnTo>
                  </a:path>
                </a:pathLst>
              </a:custGeom>
              <a:noFill/>
              <a:ln w="12700" cap="flat">
                <a:solidFill>
                  <a:srgbClr val="221F20"/>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defTabSz="457178">
                  <a:defRPr/>
                </a:pPr>
                <a:endParaRPr lang="es-ES">
                  <a:solidFill>
                    <a:prstClr val="black"/>
                  </a:solidFill>
                  <a:latin typeface="Calibri" panose="020F0502020204030204" pitchFamily="34" charset="0"/>
                  <a:ea typeface="MS PGothic" panose="020B0600070205080204" pitchFamily="34" charset="-128"/>
                </a:endParaRPr>
              </a:p>
            </p:txBody>
          </p:sp>
          <p:sp>
            <p:nvSpPr>
              <p:cNvPr id="220243" name="Freeform 94">
                <a:extLst>
                  <a:ext uri="{FF2B5EF4-FFF2-40B4-BE49-F238E27FC236}">
                    <a16:creationId xmlns:a16="http://schemas.microsoft.com/office/drawing/2014/main" id="{EC4BA002-A6BC-1AB1-9FFB-43A5EF578C5E}"/>
                  </a:ext>
                </a:extLst>
              </p:cNvPr>
              <p:cNvSpPr>
                <a:spLocks/>
              </p:cNvSpPr>
              <p:nvPr/>
            </p:nvSpPr>
            <p:spPr bwMode="auto">
              <a:xfrm>
                <a:off x="3617193" y="5288753"/>
                <a:ext cx="56020" cy="9793"/>
              </a:xfrm>
              <a:custGeom>
                <a:avLst/>
                <a:gdLst>
                  <a:gd name="T0" fmla="*/ 0 w 56020"/>
                  <a:gd name="T1" fmla="*/ 0 h 9793"/>
                  <a:gd name="T2" fmla="*/ 56021 w 56020"/>
                  <a:gd name="T3" fmla="*/ 0 h 9793"/>
                  <a:gd name="T4" fmla="*/ 0 60000 65536"/>
                  <a:gd name="T5" fmla="*/ 0 60000 65536"/>
                </a:gdLst>
                <a:ahLst/>
                <a:cxnLst>
                  <a:cxn ang="T4">
                    <a:pos x="T0" y="T1"/>
                  </a:cxn>
                  <a:cxn ang="T5">
                    <a:pos x="T2" y="T3"/>
                  </a:cxn>
                </a:cxnLst>
                <a:rect l="0" t="0" r="r" b="b"/>
                <a:pathLst>
                  <a:path w="56020" h="9793">
                    <a:moveTo>
                      <a:pt x="0" y="0"/>
                    </a:moveTo>
                    <a:lnTo>
                      <a:pt x="56021" y="0"/>
                    </a:lnTo>
                  </a:path>
                </a:pathLst>
              </a:custGeom>
              <a:noFill/>
              <a:ln w="12700" cap="flat">
                <a:solidFill>
                  <a:srgbClr val="221F20"/>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defTabSz="457178">
                  <a:defRPr/>
                </a:pPr>
                <a:endParaRPr lang="es-ES">
                  <a:solidFill>
                    <a:prstClr val="black"/>
                  </a:solidFill>
                  <a:latin typeface="Calibri" panose="020F0502020204030204" pitchFamily="34" charset="0"/>
                  <a:ea typeface="MS PGothic" panose="020B0600070205080204" pitchFamily="34" charset="-128"/>
                </a:endParaRPr>
              </a:p>
            </p:txBody>
          </p:sp>
          <p:sp>
            <p:nvSpPr>
              <p:cNvPr id="220244" name="Freeform 95">
                <a:extLst>
                  <a:ext uri="{FF2B5EF4-FFF2-40B4-BE49-F238E27FC236}">
                    <a16:creationId xmlns:a16="http://schemas.microsoft.com/office/drawing/2014/main" id="{E8A0A230-375C-BE92-EE07-3687D1074FBA}"/>
                  </a:ext>
                </a:extLst>
              </p:cNvPr>
              <p:cNvSpPr>
                <a:spLocks/>
              </p:cNvSpPr>
              <p:nvPr/>
            </p:nvSpPr>
            <p:spPr bwMode="auto">
              <a:xfrm>
                <a:off x="3617193" y="5042546"/>
                <a:ext cx="56020" cy="9793"/>
              </a:xfrm>
              <a:custGeom>
                <a:avLst/>
                <a:gdLst>
                  <a:gd name="T0" fmla="*/ 0 w 56020"/>
                  <a:gd name="T1" fmla="*/ 0 h 9793"/>
                  <a:gd name="T2" fmla="*/ 56021 w 56020"/>
                  <a:gd name="T3" fmla="*/ 0 h 9793"/>
                  <a:gd name="T4" fmla="*/ 0 60000 65536"/>
                  <a:gd name="T5" fmla="*/ 0 60000 65536"/>
                </a:gdLst>
                <a:ahLst/>
                <a:cxnLst>
                  <a:cxn ang="T4">
                    <a:pos x="T0" y="T1"/>
                  </a:cxn>
                  <a:cxn ang="T5">
                    <a:pos x="T2" y="T3"/>
                  </a:cxn>
                </a:cxnLst>
                <a:rect l="0" t="0" r="r" b="b"/>
                <a:pathLst>
                  <a:path w="56020" h="9793">
                    <a:moveTo>
                      <a:pt x="0" y="0"/>
                    </a:moveTo>
                    <a:lnTo>
                      <a:pt x="56021" y="0"/>
                    </a:lnTo>
                  </a:path>
                </a:pathLst>
              </a:custGeom>
              <a:noFill/>
              <a:ln w="12700" cap="flat">
                <a:solidFill>
                  <a:srgbClr val="221F20"/>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defTabSz="457178">
                  <a:defRPr/>
                </a:pPr>
                <a:endParaRPr lang="es-ES">
                  <a:solidFill>
                    <a:prstClr val="black"/>
                  </a:solidFill>
                  <a:latin typeface="Calibri" panose="020F0502020204030204" pitchFamily="34" charset="0"/>
                  <a:ea typeface="MS PGothic" panose="020B0600070205080204" pitchFamily="34" charset="-128"/>
                </a:endParaRPr>
              </a:p>
            </p:txBody>
          </p:sp>
          <p:sp>
            <p:nvSpPr>
              <p:cNvPr id="220245" name="Freeform 96">
                <a:extLst>
                  <a:ext uri="{FF2B5EF4-FFF2-40B4-BE49-F238E27FC236}">
                    <a16:creationId xmlns:a16="http://schemas.microsoft.com/office/drawing/2014/main" id="{D6DBD306-FC8E-59DD-7E59-30F27ED7874E}"/>
                  </a:ext>
                </a:extLst>
              </p:cNvPr>
              <p:cNvSpPr>
                <a:spLocks/>
              </p:cNvSpPr>
              <p:nvPr/>
            </p:nvSpPr>
            <p:spPr bwMode="auto">
              <a:xfrm>
                <a:off x="3617193" y="4792813"/>
                <a:ext cx="56020" cy="9793"/>
              </a:xfrm>
              <a:custGeom>
                <a:avLst/>
                <a:gdLst>
                  <a:gd name="T0" fmla="*/ 0 w 56020"/>
                  <a:gd name="T1" fmla="*/ 0 h 9793"/>
                  <a:gd name="T2" fmla="*/ 56021 w 56020"/>
                  <a:gd name="T3" fmla="*/ 0 h 9793"/>
                  <a:gd name="T4" fmla="*/ 0 60000 65536"/>
                  <a:gd name="T5" fmla="*/ 0 60000 65536"/>
                </a:gdLst>
                <a:ahLst/>
                <a:cxnLst>
                  <a:cxn ang="T4">
                    <a:pos x="T0" y="T1"/>
                  </a:cxn>
                  <a:cxn ang="T5">
                    <a:pos x="T2" y="T3"/>
                  </a:cxn>
                </a:cxnLst>
                <a:rect l="0" t="0" r="r" b="b"/>
                <a:pathLst>
                  <a:path w="56020" h="9793">
                    <a:moveTo>
                      <a:pt x="0" y="0"/>
                    </a:moveTo>
                    <a:lnTo>
                      <a:pt x="56021" y="0"/>
                    </a:lnTo>
                  </a:path>
                </a:pathLst>
              </a:custGeom>
              <a:noFill/>
              <a:ln w="12700" cap="flat">
                <a:solidFill>
                  <a:srgbClr val="221F20"/>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defTabSz="457178">
                  <a:defRPr/>
                </a:pPr>
                <a:endParaRPr lang="es-ES">
                  <a:solidFill>
                    <a:prstClr val="black"/>
                  </a:solidFill>
                  <a:latin typeface="Calibri" panose="020F0502020204030204" pitchFamily="34" charset="0"/>
                  <a:ea typeface="MS PGothic" panose="020B0600070205080204" pitchFamily="34" charset="-128"/>
                </a:endParaRPr>
              </a:p>
            </p:txBody>
          </p:sp>
          <p:sp>
            <p:nvSpPr>
              <p:cNvPr id="220246" name="Freeform 97">
                <a:extLst>
                  <a:ext uri="{FF2B5EF4-FFF2-40B4-BE49-F238E27FC236}">
                    <a16:creationId xmlns:a16="http://schemas.microsoft.com/office/drawing/2014/main" id="{7BC11CA4-B767-E6CC-7E5A-B217DA5DA957}"/>
                  </a:ext>
                </a:extLst>
              </p:cNvPr>
              <p:cNvSpPr>
                <a:spLocks/>
              </p:cNvSpPr>
              <p:nvPr/>
            </p:nvSpPr>
            <p:spPr bwMode="auto">
              <a:xfrm>
                <a:off x="3617193" y="4538868"/>
                <a:ext cx="56020" cy="9793"/>
              </a:xfrm>
              <a:custGeom>
                <a:avLst/>
                <a:gdLst>
                  <a:gd name="T0" fmla="*/ 0 w 56020"/>
                  <a:gd name="T1" fmla="*/ 0 h 9793"/>
                  <a:gd name="T2" fmla="*/ 56021 w 56020"/>
                  <a:gd name="T3" fmla="*/ 0 h 9793"/>
                  <a:gd name="T4" fmla="*/ 0 60000 65536"/>
                  <a:gd name="T5" fmla="*/ 0 60000 65536"/>
                </a:gdLst>
                <a:ahLst/>
                <a:cxnLst>
                  <a:cxn ang="T4">
                    <a:pos x="T0" y="T1"/>
                  </a:cxn>
                  <a:cxn ang="T5">
                    <a:pos x="T2" y="T3"/>
                  </a:cxn>
                </a:cxnLst>
                <a:rect l="0" t="0" r="r" b="b"/>
                <a:pathLst>
                  <a:path w="56020" h="9793">
                    <a:moveTo>
                      <a:pt x="0" y="0"/>
                    </a:moveTo>
                    <a:lnTo>
                      <a:pt x="56021" y="0"/>
                    </a:lnTo>
                  </a:path>
                </a:pathLst>
              </a:custGeom>
              <a:noFill/>
              <a:ln w="12700" cap="flat">
                <a:solidFill>
                  <a:srgbClr val="221F20"/>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defTabSz="457178">
                  <a:defRPr/>
                </a:pPr>
                <a:endParaRPr lang="es-ES">
                  <a:solidFill>
                    <a:prstClr val="black"/>
                  </a:solidFill>
                  <a:latin typeface="Calibri" panose="020F0502020204030204" pitchFamily="34" charset="0"/>
                  <a:ea typeface="MS PGothic" panose="020B0600070205080204" pitchFamily="34" charset="-128"/>
                </a:endParaRPr>
              </a:p>
            </p:txBody>
          </p:sp>
          <p:sp>
            <p:nvSpPr>
              <p:cNvPr id="220247" name="Freeform 98">
                <a:extLst>
                  <a:ext uri="{FF2B5EF4-FFF2-40B4-BE49-F238E27FC236}">
                    <a16:creationId xmlns:a16="http://schemas.microsoft.com/office/drawing/2014/main" id="{3E4D272D-F7D2-36E5-D851-39AE4572F8EB}"/>
                  </a:ext>
                </a:extLst>
              </p:cNvPr>
              <p:cNvSpPr>
                <a:spLocks/>
              </p:cNvSpPr>
              <p:nvPr/>
            </p:nvSpPr>
            <p:spPr bwMode="auto">
              <a:xfrm>
                <a:off x="3617193" y="4292955"/>
                <a:ext cx="56020" cy="9793"/>
              </a:xfrm>
              <a:custGeom>
                <a:avLst/>
                <a:gdLst>
                  <a:gd name="T0" fmla="*/ 0 w 56020"/>
                  <a:gd name="T1" fmla="*/ 0 h 9793"/>
                  <a:gd name="T2" fmla="*/ 56021 w 56020"/>
                  <a:gd name="T3" fmla="*/ 0 h 9793"/>
                  <a:gd name="T4" fmla="*/ 0 60000 65536"/>
                  <a:gd name="T5" fmla="*/ 0 60000 65536"/>
                </a:gdLst>
                <a:ahLst/>
                <a:cxnLst>
                  <a:cxn ang="T4">
                    <a:pos x="T0" y="T1"/>
                  </a:cxn>
                  <a:cxn ang="T5">
                    <a:pos x="T2" y="T3"/>
                  </a:cxn>
                </a:cxnLst>
                <a:rect l="0" t="0" r="r" b="b"/>
                <a:pathLst>
                  <a:path w="56020" h="9793">
                    <a:moveTo>
                      <a:pt x="0" y="0"/>
                    </a:moveTo>
                    <a:lnTo>
                      <a:pt x="56021" y="0"/>
                    </a:lnTo>
                  </a:path>
                </a:pathLst>
              </a:custGeom>
              <a:noFill/>
              <a:ln w="12700" cap="flat">
                <a:solidFill>
                  <a:srgbClr val="221F20"/>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defTabSz="457178">
                  <a:defRPr/>
                </a:pPr>
                <a:endParaRPr lang="es-ES">
                  <a:solidFill>
                    <a:prstClr val="black"/>
                  </a:solidFill>
                  <a:latin typeface="Calibri" panose="020F0502020204030204" pitchFamily="34" charset="0"/>
                  <a:ea typeface="MS PGothic" panose="020B0600070205080204" pitchFamily="34" charset="-128"/>
                </a:endParaRPr>
              </a:p>
            </p:txBody>
          </p:sp>
        </p:grpSp>
      </p:grpSp>
      <p:sp>
        <p:nvSpPr>
          <p:cNvPr id="4" name="Rectangle 3">
            <a:extLst>
              <a:ext uri="{FF2B5EF4-FFF2-40B4-BE49-F238E27FC236}">
                <a16:creationId xmlns:a16="http://schemas.microsoft.com/office/drawing/2014/main" id="{7B468695-CD4D-2D28-75FA-4AE390FDB7F0}"/>
              </a:ext>
            </a:extLst>
          </p:cNvPr>
          <p:cNvSpPr/>
          <p:nvPr/>
        </p:nvSpPr>
        <p:spPr>
          <a:xfrm>
            <a:off x="7251700" y="2533652"/>
            <a:ext cx="4368800" cy="72707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178">
              <a:defRPr/>
            </a:pPr>
            <a:endParaRPr lang="en-US">
              <a:solidFill>
                <a:srgbClr val="FFFFFF"/>
              </a:solidFill>
              <a:latin typeface="Arial Narrow"/>
            </a:endParaRPr>
          </a:p>
        </p:txBody>
      </p:sp>
      <p:sp>
        <p:nvSpPr>
          <p:cNvPr id="116" name="TextBox 8">
            <a:extLst>
              <a:ext uri="{FF2B5EF4-FFF2-40B4-BE49-F238E27FC236}">
                <a16:creationId xmlns:a16="http://schemas.microsoft.com/office/drawing/2014/main" id="{63D6DC7B-EA4E-5F55-24AD-9DB18215BA61}"/>
              </a:ext>
            </a:extLst>
          </p:cNvPr>
          <p:cNvSpPr txBox="1">
            <a:spLocks noChangeArrowheads="1"/>
          </p:cNvSpPr>
          <p:nvPr/>
        </p:nvSpPr>
        <p:spPr bwMode="auto">
          <a:xfrm>
            <a:off x="4521203" y="6505578"/>
            <a:ext cx="7521575" cy="246221"/>
          </a:xfrm>
          <a:prstGeom prst="rect">
            <a:avLst/>
          </a:prstGeom>
          <a:noFill/>
          <a:ln>
            <a:noFill/>
          </a:ln>
        </p:spPr>
        <p:txBody>
          <a:bodyPr>
            <a:spAutoFit/>
          </a:bodyPr>
          <a:lstStyle>
            <a:lvl1pPr defTabSz="455613">
              <a:defRPr>
                <a:solidFill>
                  <a:schemeClr val="tx1"/>
                </a:solidFill>
                <a:latin typeface="Arial" panose="020B0604020202020204" pitchFamily="34" charset="0"/>
              </a:defRPr>
            </a:lvl1pPr>
            <a:lvl2pPr marL="742950" indent="-285750" defTabSz="455613">
              <a:defRPr>
                <a:solidFill>
                  <a:schemeClr val="tx1"/>
                </a:solidFill>
                <a:latin typeface="Arial" panose="020B0604020202020204" pitchFamily="34" charset="0"/>
              </a:defRPr>
            </a:lvl2pPr>
            <a:lvl3pPr marL="1143000" indent="-228600" defTabSz="455613">
              <a:defRPr>
                <a:solidFill>
                  <a:schemeClr val="tx1"/>
                </a:solidFill>
                <a:latin typeface="Arial" panose="020B0604020202020204" pitchFamily="34" charset="0"/>
              </a:defRPr>
            </a:lvl3pPr>
            <a:lvl4pPr marL="1600200" indent="-228600" defTabSz="455613">
              <a:defRPr>
                <a:solidFill>
                  <a:schemeClr val="tx1"/>
                </a:solidFill>
                <a:latin typeface="Arial" panose="020B0604020202020204" pitchFamily="34" charset="0"/>
              </a:defRPr>
            </a:lvl4pPr>
            <a:lvl5pPr marL="2057400" indent="-228600" defTabSz="455613">
              <a:defRPr>
                <a:solidFill>
                  <a:schemeClr val="tx1"/>
                </a:solidFill>
                <a:latin typeface="Arial" panose="020B0604020202020204" pitchFamily="34" charset="0"/>
              </a:defRPr>
            </a:lvl5pPr>
            <a:lvl6pPr marL="2514600" indent="-228600" defTabSz="455613" eaLnBrk="0" fontAlgn="base" hangingPunct="0">
              <a:spcBef>
                <a:spcPct val="0"/>
              </a:spcBef>
              <a:spcAft>
                <a:spcPct val="0"/>
              </a:spcAft>
              <a:defRPr>
                <a:solidFill>
                  <a:schemeClr val="tx1"/>
                </a:solidFill>
                <a:latin typeface="Arial" panose="020B0604020202020204" pitchFamily="34" charset="0"/>
              </a:defRPr>
            </a:lvl6pPr>
            <a:lvl7pPr marL="2971800" indent="-228600" defTabSz="455613" eaLnBrk="0" fontAlgn="base" hangingPunct="0">
              <a:spcBef>
                <a:spcPct val="0"/>
              </a:spcBef>
              <a:spcAft>
                <a:spcPct val="0"/>
              </a:spcAft>
              <a:defRPr>
                <a:solidFill>
                  <a:schemeClr val="tx1"/>
                </a:solidFill>
                <a:latin typeface="Arial" panose="020B0604020202020204" pitchFamily="34" charset="0"/>
              </a:defRPr>
            </a:lvl7pPr>
            <a:lvl8pPr marL="3429000" indent="-228600" defTabSz="455613" eaLnBrk="0" fontAlgn="base" hangingPunct="0">
              <a:spcBef>
                <a:spcPct val="0"/>
              </a:spcBef>
              <a:spcAft>
                <a:spcPct val="0"/>
              </a:spcAft>
              <a:defRPr>
                <a:solidFill>
                  <a:schemeClr val="tx1"/>
                </a:solidFill>
                <a:latin typeface="Arial" panose="020B0604020202020204" pitchFamily="34" charset="0"/>
              </a:defRPr>
            </a:lvl8pPr>
            <a:lvl9pPr marL="3886200" indent="-228600" defTabSz="455613" eaLnBrk="0" fontAlgn="base" hangingPunct="0">
              <a:spcBef>
                <a:spcPct val="0"/>
              </a:spcBef>
              <a:spcAft>
                <a:spcPct val="0"/>
              </a:spcAft>
              <a:defRPr>
                <a:solidFill>
                  <a:schemeClr val="tx1"/>
                </a:solidFill>
                <a:latin typeface="Arial" panose="020B0604020202020204" pitchFamily="34" charset="0"/>
              </a:defRPr>
            </a:lvl9pPr>
          </a:lstStyle>
          <a:p>
            <a:pPr algn="r" defTabSz="455591">
              <a:defRPr/>
            </a:pPr>
            <a:r>
              <a:rPr lang="en-US" altLang="en-US" sz="1000" dirty="0">
                <a:solidFill>
                  <a:srgbClr val="000000"/>
                </a:solidFill>
              </a:rPr>
              <a:t>Hurvitz S, et al. SABCS 2021</a:t>
            </a:r>
            <a:endParaRPr lang="en-US" altLang="en-US" sz="1051" dirty="0">
              <a:solidFill>
                <a:srgbClr val="000000"/>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22CA6-8444-9C2C-AB32-1DD97C36A694}"/>
              </a:ext>
            </a:extLst>
          </p:cNvPr>
          <p:cNvSpPr txBox="1">
            <a:spLocks/>
          </p:cNvSpPr>
          <p:nvPr/>
        </p:nvSpPr>
        <p:spPr>
          <a:xfrm>
            <a:off x="1981200" y="260352"/>
            <a:ext cx="8229600" cy="695325"/>
          </a:xfrm>
          <a:prstGeom prst="rect">
            <a:avLst/>
          </a:prstGeom>
        </p:spPr>
        <p:txBody>
          <a:bodyPr/>
          <a:lstStyle/>
          <a:p>
            <a:pPr algn="ctr" defTabSz="457178">
              <a:lnSpc>
                <a:spcPct val="90000"/>
              </a:lnSpc>
              <a:defRPr/>
            </a:pPr>
            <a:r>
              <a:rPr lang="en-US" b="1" dirty="0"/>
              <a:t>DS8201- DEBBRAH study</a:t>
            </a:r>
          </a:p>
        </p:txBody>
      </p:sp>
      <p:pic>
        <p:nvPicPr>
          <p:cNvPr id="222211" name="Imagen 2">
            <a:extLst>
              <a:ext uri="{FF2B5EF4-FFF2-40B4-BE49-F238E27FC236}">
                <a16:creationId xmlns:a16="http://schemas.microsoft.com/office/drawing/2014/main" id="{A2C34EA9-8B01-A25B-170D-9E0786CF7929}"/>
              </a:ext>
            </a:extLst>
          </p:cNvPr>
          <p:cNvPicPr>
            <a:picLocks noChangeAspect="1"/>
          </p:cNvPicPr>
          <p:nvPr/>
        </p:nvPicPr>
        <p:blipFill>
          <a:blip r:embed="rId2">
            <a:extLst>
              <a:ext uri="{28A0092B-C50C-407E-A947-70E740481C1C}">
                <a14:useLocalDpi xmlns:a14="http://schemas.microsoft.com/office/drawing/2010/main" val="0"/>
              </a:ext>
            </a:extLst>
          </a:blip>
          <a:srcRect b="9126"/>
          <a:stretch>
            <a:fillRect/>
          </a:stretch>
        </p:blipFill>
        <p:spPr bwMode="auto">
          <a:xfrm>
            <a:off x="230191" y="1079502"/>
            <a:ext cx="11585575" cy="431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8">
            <a:extLst>
              <a:ext uri="{FF2B5EF4-FFF2-40B4-BE49-F238E27FC236}">
                <a16:creationId xmlns:a16="http://schemas.microsoft.com/office/drawing/2014/main" id="{3C48E198-EC28-58F2-AC77-35C7645CBE52}"/>
              </a:ext>
            </a:extLst>
          </p:cNvPr>
          <p:cNvSpPr txBox="1">
            <a:spLocks noChangeArrowheads="1"/>
          </p:cNvSpPr>
          <p:nvPr/>
        </p:nvSpPr>
        <p:spPr bwMode="auto">
          <a:xfrm>
            <a:off x="4521203" y="6505578"/>
            <a:ext cx="7521575" cy="246221"/>
          </a:xfrm>
          <a:prstGeom prst="rect">
            <a:avLst/>
          </a:prstGeom>
          <a:noFill/>
          <a:ln>
            <a:noFill/>
          </a:ln>
        </p:spPr>
        <p:txBody>
          <a:bodyPr>
            <a:spAutoFit/>
          </a:bodyPr>
          <a:lstStyle>
            <a:lvl1pPr defTabSz="455613">
              <a:defRPr>
                <a:solidFill>
                  <a:schemeClr val="tx1"/>
                </a:solidFill>
                <a:latin typeface="Arial" panose="020B0604020202020204" pitchFamily="34" charset="0"/>
              </a:defRPr>
            </a:lvl1pPr>
            <a:lvl2pPr marL="742950" indent="-285750" defTabSz="455613">
              <a:defRPr>
                <a:solidFill>
                  <a:schemeClr val="tx1"/>
                </a:solidFill>
                <a:latin typeface="Arial" panose="020B0604020202020204" pitchFamily="34" charset="0"/>
              </a:defRPr>
            </a:lvl2pPr>
            <a:lvl3pPr marL="1143000" indent="-228600" defTabSz="455613">
              <a:defRPr>
                <a:solidFill>
                  <a:schemeClr val="tx1"/>
                </a:solidFill>
                <a:latin typeface="Arial" panose="020B0604020202020204" pitchFamily="34" charset="0"/>
              </a:defRPr>
            </a:lvl3pPr>
            <a:lvl4pPr marL="1600200" indent="-228600" defTabSz="455613">
              <a:defRPr>
                <a:solidFill>
                  <a:schemeClr val="tx1"/>
                </a:solidFill>
                <a:latin typeface="Arial" panose="020B0604020202020204" pitchFamily="34" charset="0"/>
              </a:defRPr>
            </a:lvl4pPr>
            <a:lvl5pPr marL="2057400" indent="-228600" defTabSz="455613">
              <a:defRPr>
                <a:solidFill>
                  <a:schemeClr val="tx1"/>
                </a:solidFill>
                <a:latin typeface="Arial" panose="020B0604020202020204" pitchFamily="34" charset="0"/>
              </a:defRPr>
            </a:lvl5pPr>
            <a:lvl6pPr marL="2514600" indent="-228600" defTabSz="455613" eaLnBrk="0" fontAlgn="base" hangingPunct="0">
              <a:spcBef>
                <a:spcPct val="0"/>
              </a:spcBef>
              <a:spcAft>
                <a:spcPct val="0"/>
              </a:spcAft>
              <a:defRPr>
                <a:solidFill>
                  <a:schemeClr val="tx1"/>
                </a:solidFill>
                <a:latin typeface="Arial" panose="020B0604020202020204" pitchFamily="34" charset="0"/>
              </a:defRPr>
            </a:lvl6pPr>
            <a:lvl7pPr marL="2971800" indent="-228600" defTabSz="455613" eaLnBrk="0" fontAlgn="base" hangingPunct="0">
              <a:spcBef>
                <a:spcPct val="0"/>
              </a:spcBef>
              <a:spcAft>
                <a:spcPct val="0"/>
              </a:spcAft>
              <a:defRPr>
                <a:solidFill>
                  <a:schemeClr val="tx1"/>
                </a:solidFill>
                <a:latin typeface="Arial" panose="020B0604020202020204" pitchFamily="34" charset="0"/>
              </a:defRPr>
            </a:lvl7pPr>
            <a:lvl8pPr marL="3429000" indent="-228600" defTabSz="455613" eaLnBrk="0" fontAlgn="base" hangingPunct="0">
              <a:spcBef>
                <a:spcPct val="0"/>
              </a:spcBef>
              <a:spcAft>
                <a:spcPct val="0"/>
              </a:spcAft>
              <a:defRPr>
                <a:solidFill>
                  <a:schemeClr val="tx1"/>
                </a:solidFill>
                <a:latin typeface="Arial" panose="020B0604020202020204" pitchFamily="34" charset="0"/>
              </a:defRPr>
            </a:lvl8pPr>
            <a:lvl9pPr marL="3886200" indent="-228600" defTabSz="455613" eaLnBrk="0" fontAlgn="base" hangingPunct="0">
              <a:spcBef>
                <a:spcPct val="0"/>
              </a:spcBef>
              <a:spcAft>
                <a:spcPct val="0"/>
              </a:spcAft>
              <a:defRPr>
                <a:solidFill>
                  <a:schemeClr val="tx1"/>
                </a:solidFill>
                <a:latin typeface="Arial" panose="020B0604020202020204" pitchFamily="34" charset="0"/>
              </a:defRPr>
            </a:lvl9pPr>
          </a:lstStyle>
          <a:p>
            <a:pPr algn="r" defTabSz="455591">
              <a:defRPr/>
            </a:pPr>
            <a:r>
              <a:rPr lang="en-US" altLang="en-US" sz="1000" dirty="0">
                <a:solidFill>
                  <a:srgbClr val="000000"/>
                </a:solidFill>
              </a:rPr>
              <a:t>Braga S, et al. SABCS 2021</a:t>
            </a:r>
            <a:endParaRPr lang="en-US" altLang="en-US" sz="1051" dirty="0">
              <a:solidFill>
                <a:srgbClr val="000000"/>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5C27F-DBDE-F3B9-5B85-86B4F1D24B6C}"/>
              </a:ext>
            </a:extLst>
          </p:cNvPr>
          <p:cNvSpPr>
            <a:spLocks noGrp="1"/>
          </p:cNvSpPr>
          <p:nvPr>
            <p:ph type="title"/>
          </p:nvPr>
        </p:nvSpPr>
        <p:spPr>
          <a:xfrm>
            <a:off x="916516" y="-25400"/>
            <a:ext cx="10358967" cy="1143000"/>
          </a:xfrm>
        </p:spPr>
        <p:txBody>
          <a:bodyPr/>
          <a:lstStyle/>
          <a:p>
            <a:r>
              <a:rPr lang="en-US" dirty="0"/>
              <a:t>DEBBRAH: Best Responses in Cohorts 1 - 3</a:t>
            </a:r>
          </a:p>
        </p:txBody>
      </p:sp>
      <p:sp>
        <p:nvSpPr>
          <p:cNvPr id="3" name="TextBox 2">
            <a:extLst>
              <a:ext uri="{FF2B5EF4-FFF2-40B4-BE49-F238E27FC236}">
                <a16:creationId xmlns:a16="http://schemas.microsoft.com/office/drawing/2014/main" id="{A417ACAC-488C-44F2-CA0D-8A9815A69917}"/>
              </a:ext>
            </a:extLst>
          </p:cNvPr>
          <p:cNvSpPr txBox="1"/>
          <p:nvPr/>
        </p:nvSpPr>
        <p:spPr>
          <a:xfrm>
            <a:off x="119336" y="6477098"/>
            <a:ext cx="5893088"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Pérez-García JM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Neuro Oncol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2022;May 26 [online ahead of print]. </a:t>
            </a:r>
          </a:p>
        </p:txBody>
      </p:sp>
      <p:pic>
        <p:nvPicPr>
          <p:cNvPr id="8" name="Picture 7" descr="Chart&#10;&#10;Description automatically generated with low confidence">
            <a:extLst>
              <a:ext uri="{FF2B5EF4-FFF2-40B4-BE49-F238E27FC236}">
                <a16:creationId xmlns:a16="http://schemas.microsoft.com/office/drawing/2014/main" id="{6DCE2143-93F7-3015-6EE2-030EA8A7EE1A}"/>
              </a:ext>
            </a:extLst>
          </p:cNvPr>
          <p:cNvPicPr>
            <a:picLocks noChangeAspect="1"/>
          </p:cNvPicPr>
          <p:nvPr/>
        </p:nvPicPr>
        <p:blipFill>
          <a:blip r:embed="rId2"/>
          <a:stretch>
            <a:fillRect/>
          </a:stretch>
        </p:blipFill>
        <p:spPr>
          <a:xfrm>
            <a:off x="2723124" y="739598"/>
            <a:ext cx="6578600" cy="5737500"/>
          </a:xfrm>
          <a:prstGeom prst="rect">
            <a:avLst/>
          </a:prstGeom>
        </p:spPr>
      </p:pic>
      <p:sp>
        <p:nvSpPr>
          <p:cNvPr id="9" name="TextBox 8">
            <a:extLst>
              <a:ext uri="{FF2B5EF4-FFF2-40B4-BE49-F238E27FC236}">
                <a16:creationId xmlns:a16="http://schemas.microsoft.com/office/drawing/2014/main" id="{C732E024-7F45-8612-DE11-77B8789FE292}"/>
              </a:ext>
            </a:extLst>
          </p:cNvPr>
          <p:cNvSpPr txBox="1"/>
          <p:nvPr/>
        </p:nvSpPr>
        <p:spPr>
          <a:xfrm>
            <a:off x="3816043" y="762000"/>
            <a:ext cx="3394840" cy="369332"/>
          </a:xfrm>
          <a:prstGeom prst="rect">
            <a:avLst/>
          </a:prstGeom>
          <a:noFill/>
        </p:spPr>
        <p:txBody>
          <a:bodyPr wrap="none" rtlCol="0">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11D1E"/>
                </a:solidFill>
                <a:effectLst/>
                <a:uLnTx/>
                <a:uFillTx/>
                <a:latin typeface="Calibri"/>
                <a:ea typeface="MS PGothic" panose="020B0600070205080204" pitchFamily="34" charset="-128"/>
                <a:cs typeface="+mn-cs"/>
              </a:rPr>
              <a:t>Intracranial Lesions by RANO-BM </a:t>
            </a:r>
          </a:p>
        </p:txBody>
      </p:sp>
      <p:sp>
        <p:nvSpPr>
          <p:cNvPr id="10" name="TextBox 9">
            <a:extLst>
              <a:ext uri="{FF2B5EF4-FFF2-40B4-BE49-F238E27FC236}">
                <a16:creationId xmlns:a16="http://schemas.microsoft.com/office/drawing/2014/main" id="{922AA5B8-1A34-056D-A09C-53C6AEC650B3}"/>
              </a:ext>
            </a:extLst>
          </p:cNvPr>
          <p:cNvSpPr txBox="1"/>
          <p:nvPr/>
        </p:nvSpPr>
        <p:spPr>
          <a:xfrm>
            <a:off x="3816043" y="2717800"/>
            <a:ext cx="3550011" cy="369332"/>
          </a:xfrm>
          <a:prstGeom prst="rect">
            <a:avLst/>
          </a:prstGeom>
          <a:noFill/>
        </p:spPr>
        <p:txBody>
          <a:bodyPr wrap="none" rtlCol="0">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11D1E"/>
                </a:solidFill>
                <a:effectLst/>
                <a:uLnTx/>
                <a:uFillTx/>
                <a:latin typeface="Calibri"/>
                <a:ea typeface="MS PGothic" panose="020B0600070205080204" pitchFamily="34" charset="-128"/>
                <a:cs typeface="+mn-cs"/>
              </a:rPr>
              <a:t>Extracranial Lesions by RECIST v1.1 </a:t>
            </a:r>
          </a:p>
        </p:txBody>
      </p:sp>
      <p:sp>
        <p:nvSpPr>
          <p:cNvPr id="11" name="TextBox 10">
            <a:extLst>
              <a:ext uri="{FF2B5EF4-FFF2-40B4-BE49-F238E27FC236}">
                <a16:creationId xmlns:a16="http://schemas.microsoft.com/office/drawing/2014/main" id="{00440F36-B762-B0EC-E35D-A9F9A80DDD3B}"/>
              </a:ext>
            </a:extLst>
          </p:cNvPr>
          <p:cNvSpPr txBox="1"/>
          <p:nvPr/>
        </p:nvSpPr>
        <p:spPr>
          <a:xfrm>
            <a:off x="3816043" y="4521298"/>
            <a:ext cx="3105722" cy="369332"/>
          </a:xfrm>
          <a:prstGeom prst="rect">
            <a:avLst/>
          </a:prstGeom>
          <a:noFill/>
        </p:spPr>
        <p:txBody>
          <a:bodyPr wrap="none" rtlCol="0">
            <a:spAutoFit/>
          </a:bodyPr>
          <a:lstStyle/>
          <a:p>
            <a:pPr marL="0" marR="0" lvl="0" indent="0" algn="just" defTabSz="609585"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11D1E"/>
                </a:solidFill>
                <a:effectLst/>
                <a:uLnTx/>
                <a:uFillTx/>
                <a:latin typeface="Calibri"/>
                <a:ea typeface="MS PGothic" panose="020B0600070205080204" pitchFamily="34" charset="-128"/>
                <a:cs typeface="+mn-cs"/>
              </a:rPr>
              <a:t>Overall Lesions by RECIST v1.1 </a:t>
            </a:r>
          </a:p>
        </p:txBody>
      </p:sp>
    </p:spTree>
    <p:extLst>
      <p:ext uri="{BB962C8B-B14F-4D97-AF65-F5344CB8AC3E}">
        <p14:creationId xmlns:p14="http://schemas.microsoft.com/office/powerpoint/2010/main" val="30561534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6C2D3-DF41-0ACF-0E37-7BF4734E11E2}"/>
              </a:ext>
            </a:extLst>
          </p:cNvPr>
          <p:cNvSpPr txBox="1">
            <a:spLocks/>
          </p:cNvSpPr>
          <p:nvPr/>
        </p:nvSpPr>
        <p:spPr>
          <a:xfrm>
            <a:off x="1981200" y="260352"/>
            <a:ext cx="8229600" cy="695325"/>
          </a:xfrm>
          <a:prstGeom prst="rect">
            <a:avLst/>
          </a:prstGeom>
        </p:spPr>
        <p:txBody>
          <a:bodyPr/>
          <a:lstStyle/>
          <a:p>
            <a:pPr algn="ctr" defTabSz="457178">
              <a:lnSpc>
                <a:spcPct val="90000"/>
              </a:lnSpc>
              <a:defRPr/>
            </a:pPr>
            <a:r>
              <a:rPr lang="en-US" sz="2800" b="1" dirty="0"/>
              <a:t>TUXEDO-1 study</a:t>
            </a:r>
          </a:p>
        </p:txBody>
      </p:sp>
      <p:sp>
        <p:nvSpPr>
          <p:cNvPr id="4" name="TextBox 8">
            <a:extLst>
              <a:ext uri="{FF2B5EF4-FFF2-40B4-BE49-F238E27FC236}">
                <a16:creationId xmlns:a16="http://schemas.microsoft.com/office/drawing/2014/main" id="{9F279073-7958-FE56-CC82-5F1FFD1C7BB6}"/>
              </a:ext>
            </a:extLst>
          </p:cNvPr>
          <p:cNvSpPr txBox="1">
            <a:spLocks noChangeArrowheads="1"/>
          </p:cNvSpPr>
          <p:nvPr/>
        </p:nvSpPr>
        <p:spPr bwMode="auto">
          <a:xfrm>
            <a:off x="4521203" y="6505578"/>
            <a:ext cx="7521575" cy="246221"/>
          </a:xfrm>
          <a:prstGeom prst="rect">
            <a:avLst/>
          </a:prstGeom>
          <a:noFill/>
          <a:ln>
            <a:noFill/>
          </a:ln>
        </p:spPr>
        <p:txBody>
          <a:bodyPr>
            <a:spAutoFit/>
          </a:bodyPr>
          <a:lstStyle>
            <a:lvl1pPr defTabSz="455613">
              <a:defRPr>
                <a:solidFill>
                  <a:schemeClr val="tx1"/>
                </a:solidFill>
                <a:latin typeface="Arial" panose="020B0604020202020204" pitchFamily="34" charset="0"/>
              </a:defRPr>
            </a:lvl1pPr>
            <a:lvl2pPr marL="742950" indent="-285750" defTabSz="455613">
              <a:defRPr>
                <a:solidFill>
                  <a:schemeClr val="tx1"/>
                </a:solidFill>
                <a:latin typeface="Arial" panose="020B0604020202020204" pitchFamily="34" charset="0"/>
              </a:defRPr>
            </a:lvl2pPr>
            <a:lvl3pPr marL="1143000" indent="-228600" defTabSz="455613">
              <a:defRPr>
                <a:solidFill>
                  <a:schemeClr val="tx1"/>
                </a:solidFill>
                <a:latin typeface="Arial" panose="020B0604020202020204" pitchFamily="34" charset="0"/>
              </a:defRPr>
            </a:lvl3pPr>
            <a:lvl4pPr marL="1600200" indent="-228600" defTabSz="455613">
              <a:defRPr>
                <a:solidFill>
                  <a:schemeClr val="tx1"/>
                </a:solidFill>
                <a:latin typeface="Arial" panose="020B0604020202020204" pitchFamily="34" charset="0"/>
              </a:defRPr>
            </a:lvl4pPr>
            <a:lvl5pPr marL="2057400" indent="-228600" defTabSz="455613">
              <a:defRPr>
                <a:solidFill>
                  <a:schemeClr val="tx1"/>
                </a:solidFill>
                <a:latin typeface="Arial" panose="020B0604020202020204" pitchFamily="34" charset="0"/>
              </a:defRPr>
            </a:lvl5pPr>
            <a:lvl6pPr marL="2514600" indent="-228600" defTabSz="455613" eaLnBrk="0" fontAlgn="base" hangingPunct="0">
              <a:spcBef>
                <a:spcPct val="0"/>
              </a:spcBef>
              <a:spcAft>
                <a:spcPct val="0"/>
              </a:spcAft>
              <a:defRPr>
                <a:solidFill>
                  <a:schemeClr val="tx1"/>
                </a:solidFill>
                <a:latin typeface="Arial" panose="020B0604020202020204" pitchFamily="34" charset="0"/>
              </a:defRPr>
            </a:lvl6pPr>
            <a:lvl7pPr marL="2971800" indent="-228600" defTabSz="455613" eaLnBrk="0" fontAlgn="base" hangingPunct="0">
              <a:spcBef>
                <a:spcPct val="0"/>
              </a:spcBef>
              <a:spcAft>
                <a:spcPct val="0"/>
              </a:spcAft>
              <a:defRPr>
                <a:solidFill>
                  <a:schemeClr val="tx1"/>
                </a:solidFill>
                <a:latin typeface="Arial" panose="020B0604020202020204" pitchFamily="34" charset="0"/>
              </a:defRPr>
            </a:lvl7pPr>
            <a:lvl8pPr marL="3429000" indent="-228600" defTabSz="455613" eaLnBrk="0" fontAlgn="base" hangingPunct="0">
              <a:spcBef>
                <a:spcPct val="0"/>
              </a:spcBef>
              <a:spcAft>
                <a:spcPct val="0"/>
              </a:spcAft>
              <a:defRPr>
                <a:solidFill>
                  <a:schemeClr val="tx1"/>
                </a:solidFill>
                <a:latin typeface="Arial" panose="020B0604020202020204" pitchFamily="34" charset="0"/>
              </a:defRPr>
            </a:lvl8pPr>
            <a:lvl9pPr marL="3886200" indent="-228600" defTabSz="455613" eaLnBrk="0" fontAlgn="base" hangingPunct="0">
              <a:spcBef>
                <a:spcPct val="0"/>
              </a:spcBef>
              <a:spcAft>
                <a:spcPct val="0"/>
              </a:spcAft>
              <a:defRPr>
                <a:solidFill>
                  <a:schemeClr val="tx1"/>
                </a:solidFill>
                <a:latin typeface="Arial" panose="020B0604020202020204" pitchFamily="34" charset="0"/>
              </a:defRPr>
            </a:lvl9pPr>
          </a:lstStyle>
          <a:p>
            <a:pPr algn="r" defTabSz="455591">
              <a:defRPr/>
            </a:pPr>
            <a:r>
              <a:rPr lang="en-US" altLang="en-US" sz="1000" dirty="0">
                <a:solidFill>
                  <a:srgbClr val="000000"/>
                </a:solidFill>
              </a:rPr>
              <a:t>Bartsch R, et al. ESMO Breast 2022</a:t>
            </a:r>
            <a:endParaRPr lang="en-US" altLang="en-US" sz="1051" dirty="0">
              <a:solidFill>
                <a:srgbClr val="000000"/>
              </a:solidFill>
            </a:endParaRPr>
          </a:p>
        </p:txBody>
      </p:sp>
      <p:pic>
        <p:nvPicPr>
          <p:cNvPr id="227332" name="Imagen 4">
            <a:extLst>
              <a:ext uri="{FF2B5EF4-FFF2-40B4-BE49-F238E27FC236}">
                <a16:creationId xmlns:a16="http://schemas.microsoft.com/office/drawing/2014/main" id="{0C52493E-C3BE-A2FD-6964-2CCC0ABF7D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365" y="879476"/>
            <a:ext cx="5741987" cy="437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7333" name="Imagen 5">
            <a:extLst>
              <a:ext uri="{FF2B5EF4-FFF2-40B4-BE49-F238E27FC236}">
                <a16:creationId xmlns:a16="http://schemas.microsoft.com/office/drawing/2014/main" id="{D8AB347B-F8F0-16EC-C9D6-C9638977D2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366" y="5184778"/>
            <a:ext cx="5127625"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7334" name="Imagen 6">
            <a:extLst>
              <a:ext uri="{FF2B5EF4-FFF2-40B4-BE49-F238E27FC236}">
                <a16:creationId xmlns:a16="http://schemas.microsoft.com/office/drawing/2014/main" id="{4F39CAC8-08F7-51D9-879F-94AD1370E0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7015" y="879476"/>
            <a:ext cx="5038725" cy="363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7335" name="Imagen 7">
            <a:extLst>
              <a:ext uri="{FF2B5EF4-FFF2-40B4-BE49-F238E27FC236}">
                <a16:creationId xmlns:a16="http://schemas.microsoft.com/office/drawing/2014/main" id="{095BE7ED-9704-AC95-B406-F89288FC3A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1102" y="4335464"/>
            <a:ext cx="5670551"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7CD6AC4E-9AC9-4AE0-9C64-8EF667CE7D24}"/>
              </a:ext>
            </a:extLst>
          </p:cNvPr>
          <p:cNvPicPr>
            <a:picLocks noChangeAspect="1"/>
          </p:cNvPicPr>
          <p:nvPr/>
        </p:nvPicPr>
        <p:blipFill>
          <a:blip r:embed="rId2"/>
          <a:stretch>
            <a:fillRect/>
          </a:stretch>
        </p:blipFill>
        <p:spPr>
          <a:xfrm>
            <a:off x="1545431" y="32145"/>
            <a:ext cx="9101137" cy="6825855"/>
          </a:xfrm>
          <a:prstGeom prst="rect">
            <a:avLst/>
          </a:prstGeom>
        </p:spPr>
      </p:pic>
      <p:sp>
        <p:nvSpPr>
          <p:cNvPr id="4" name="TextBox 3">
            <a:extLst>
              <a:ext uri="{FF2B5EF4-FFF2-40B4-BE49-F238E27FC236}">
                <a16:creationId xmlns:a16="http://schemas.microsoft.com/office/drawing/2014/main" id="{2CA4D35B-5485-0942-A341-9DEA35C571F5}"/>
              </a:ext>
            </a:extLst>
          </p:cNvPr>
          <p:cNvSpPr txBox="1"/>
          <p:nvPr/>
        </p:nvSpPr>
        <p:spPr>
          <a:xfrm>
            <a:off x="2357845" y="3792975"/>
            <a:ext cx="7073538" cy="646331"/>
          </a:xfrm>
          <a:prstGeom prst="rect">
            <a:avLst/>
          </a:prstGeom>
          <a:solidFill>
            <a:schemeClr val="bg1"/>
          </a:solidFill>
        </p:spPr>
        <p:txBody>
          <a:bodyPr wrap="square">
            <a:spAutoFit/>
          </a:bodyPr>
          <a:lstStyle/>
          <a:p>
            <a:r>
              <a:rPr lang="en-US" dirty="0">
                <a:solidFill>
                  <a:schemeClr val="tx1">
                    <a:lumMod val="75000"/>
                    <a:lumOff val="25000"/>
                  </a:schemeClr>
                </a:solidFill>
                <a:effectLst/>
                <a:cs typeface="Calibri" panose="020F0502020204030204" pitchFamily="34" charset="0"/>
              </a:rPr>
              <a:t>Primary endpoint: PFS by investigator assessment per RECIST v1.1 </a:t>
            </a:r>
          </a:p>
          <a:p>
            <a:r>
              <a:rPr lang="en-US" dirty="0">
                <a:solidFill>
                  <a:schemeClr val="tx1">
                    <a:lumMod val="75000"/>
                    <a:lumOff val="25000"/>
                  </a:schemeClr>
                </a:solidFill>
                <a:cs typeface="Calibri" panose="020F0502020204030204" pitchFamily="34" charset="0"/>
              </a:rPr>
              <a:t>Secondary endpoint: OS</a:t>
            </a:r>
            <a:endParaRPr lang="en-US" dirty="0">
              <a:solidFill>
                <a:schemeClr val="tx1">
                  <a:lumMod val="75000"/>
                  <a:lumOff val="25000"/>
                </a:schemeClr>
              </a:solidFill>
              <a:effectLst/>
              <a:cs typeface="Calibri" panose="020F0502020204030204" pitchFamily="34" charset="0"/>
            </a:endParaRPr>
          </a:p>
        </p:txBody>
      </p:sp>
    </p:spTree>
    <p:extLst>
      <p:ext uri="{BB962C8B-B14F-4D97-AF65-F5344CB8AC3E}">
        <p14:creationId xmlns:p14="http://schemas.microsoft.com/office/powerpoint/2010/main" val="37588841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98FC76AD-4628-ABAD-3D92-25B4C60E46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400" y="1237452"/>
            <a:ext cx="10801200" cy="4383096"/>
          </a:xfrm>
          <a:prstGeom prst="rect">
            <a:avLst/>
          </a:prstGeom>
        </p:spPr>
      </p:pic>
      <p:sp>
        <p:nvSpPr>
          <p:cNvPr id="3" name="TextBox 2">
            <a:extLst>
              <a:ext uri="{FF2B5EF4-FFF2-40B4-BE49-F238E27FC236}">
                <a16:creationId xmlns:a16="http://schemas.microsoft.com/office/drawing/2014/main" id="{416143C2-1B36-5890-FE57-356B60ABCE69}"/>
              </a:ext>
            </a:extLst>
          </p:cNvPr>
          <p:cNvSpPr txBox="1"/>
          <p:nvPr/>
        </p:nvSpPr>
        <p:spPr>
          <a:xfrm>
            <a:off x="695400" y="711200"/>
            <a:ext cx="3118161"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E9985"/>
                </a:solidFill>
                <a:effectLst/>
                <a:uLnTx/>
                <a:uFillTx/>
                <a:latin typeface="Arial Narrow"/>
                <a:ea typeface="MS PGothic" panose="020B0600070205080204" pitchFamily="34" charset="-128"/>
                <a:cs typeface="Arial Narrow"/>
              </a:rPr>
              <a:t>HER2CLIMB-04 Study Design</a:t>
            </a:r>
          </a:p>
        </p:txBody>
      </p:sp>
      <p:sp>
        <p:nvSpPr>
          <p:cNvPr id="5" name="TextBox 4">
            <a:extLst>
              <a:ext uri="{FF2B5EF4-FFF2-40B4-BE49-F238E27FC236}">
                <a16:creationId xmlns:a16="http://schemas.microsoft.com/office/drawing/2014/main" id="{13CC65BB-9E0B-047F-8AB2-23DBB9DF0F54}"/>
              </a:ext>
            </a:extLst>
          </p:cNvPr>
          <p:cNvSpPr txBox="1"/>
          <p:nvPr/>
        </p:nvSpPr>
        <p:spPr>
          <a:xfrm>
            <a:off x="800100" y="5562024"/>
            <a:ext cx="1106480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30000" noProof="0" dirty="0" err="1">
                <a:ln>
                  <a:noFill/>
                </a:ln>
                <a:solidFill>
                  <a:prstClr val="black"/>
                </a:solidFill>
                <a:effectLst/>
                <a:uLnTx/>
                <a:uFillTx/>
                <a:latin typeface="Arial Narrow"/>
                <a:ea typeface="MS PGothic" panose="020B0600070205080204" pitchFamily="34" charset="-128"/>
                <a:cs typeface="Arial Narrow"/>
              </a:rPr>
              <a:t>a</a:t>
            </a:r>
            <a:r>
              <a:rPr kumimoji="0" lang="en-US" sz="1600" b="0" i="0" u="none" strike="noStrike" kern="1200" cap="none" spc="0" normalizeH="0" baseline="0" noProof="0" dirty="0" err="1">
                <a:ln>
                  <a:noFill/>
                </a:ln>
                <a:solidFill>
                  <a:prstClr val="black"/>
                </a:solidFill>
                <a:effectLst/>
                <a:uLnTx/>
                <a:uFillTx/>
                <a:latin typeface="Arial Narrow"/>
                <a:ea typeface="MS PGothic" panose="020B0600070205080204" pitchFamily="34" charset="-128"/>
                <a:cs typeface="Arial Narrow"/>
              </a:rPr>
              <a:t>If</a:t>
            </a:r>
            <a:r>
              <a:rPr kumimoji="0" lang="en-US" sz="160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Arial Narrow"/>
              </a:rPr>
              <a:t> there are no safety signals in the safety lead-in (≥1 cycle), 50 additional patients will be enrolled in the post-safety lead-in. </a:t>
            </a:r>
          </a:p>
        </p:txBody>
      </p:sp>
      <p:sp>
        <p:nvSpPr>
          <p:cNvPr id="4" name="TextBox 3">
            <a:extLst>
              <a:ext uri="{FF2B5EF4-FFF2-40B4-BE49-F238E27FC236}">
                <a16:creationId xmlns:a16="http://schemas.microsoft.com/office/drawing/2014/main" id="{78AF7FA8-B3FC-384A-B423-76010CCE9DFF}"/>
              </a:ext>
            </a:extLst>
          </p:cNvPr>
          <p:cNvSpPr txBox="1"/>
          <p:nvPr/>
        </p:nvSpPr>
        <p:spPr>
          <a:xfrm>
            <a:off x="9000308" y="2442753"/>
            <a:ext cx="1580605" cy="222070"/>
          </a:xfrm>
          <a:prstGeom prst="rect">
            <a:avLst/>
          </a:prstGeom>
          <a:solidFill>
            <a:srgbClr val="535760"/>
          </a:solidFill>
        </p:spPr>
        <p:txBody>
          <a:bodyPr wrap="square" lIns="0" tIns="0" rIns="0" bIns="0" rtlCol="0">
            <a:spAutoFit/>
          </a:bodyPr>
          <a:lstStyle/>
          <a:p>
            <a:pPr marL="0" marR="0" indent="0" algn="l" defTabSz="457200" rtl="0" eaLnBrk="1" fontAlgn="auto" latinLnBrk="0" hangingPunct="1">
              <a:lnSpc>
                <a:spcPct val="100000"/>
              </a:lnSpc>
              <a:spcBef>
                <a:spcPts val="0"/>
              </a:spcBef>
              <a:spcAft>
                <a:spcPts val="0"/>
              </a:spcAft>
              <a:buClrTx/>
              <a:buSzTx/>
              <a:buFontTx/>
              <a:buNone/>
              <a:tabLst/>
            </a:pPr>
            <a:r>
              <a:rPr lang="en-US" sz="1400" b="1" u="none" strike="noStrike" kern="1200" baseline="0" dirty="0">
                <a:solidFill>
                  <a:schemeClr val="bg1"/>
                </a:solidFill>
                <a:latin typeface="Arial" panose="020B0604020202020204" pitchFamily="34" charset="0"/>
                <a:ea typeface="+mn-ea"/>
                <a:cs typeface="Arial" panose="020B0604020202020204" pitchFamily="34" charset="0"/>
              </a:rPr>
              <a:t>Primary endpoint</a:t>
            </a:r>
          </a:p>
        </p:txBody>
      </p:sp>
    </p:spTree>
    <p:extLst>
      <p:ext uri="{BB962C8B-B14F-4D97-AF65-F5344CB8AC3E}">
        <p14:creationId xmlns:p14="http://schemas.microsoft.com/office/powerpoint/2010/main" val="41909967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5C083DB8-FE35-4D6F-8393-0D3502542795}"/>
              </a:ext>
            </a:extLst>
          </p:cNvPr>
          <p:cNvSpPr/>
          <p:nvPr/>
        </p:nvSpPr>
        <p:spPr>
          <a:xfrm>
            <a:off x="6478427" y="120109"/>
            <a:ext cx="1939423" cy="681843"/>
          </a:xfrm>
          <a:custGeom>
            <a:avLst/>
            <a:gdLst>
              <a:gd name="connsiteX0" fmla="*/ 0 w 1873426"/>
              <a:gd name="connsiteY0" fmla="*/ 0 h 936713"/>
              <a:gd name="connsiteX1" fmla="*/ 1873426 w 1873426"/>
              <a:gd name="connsiteY1" fmla="*/ 0 h 936713"/>
              <a:gd name="connsiteX2" fmla="*/ 1873426 w 1873426"/>
              <a:gd name="connsiteY2" fmla="*/ 936713 h 936713"/>
              <a:gd name="connsiteX3" fmla="*/ 0 w 1873426"/>
              <a:gd name="connsiteY3" fmla="*/ 936713 h 936713"/>
              <a:gd name="connsiteX4" fmla="*/ 0 w 1873426"/>
              <a:gd name="connsiteY4" fmla="*/ 0 h 9367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3426" h="936713">
                <a:moveTo>
                  <a:pt x="0" y="0"/>
                </a:moveTo>
                <a:lnTo>
                  <a:pt x="1873426" y="0"/>
                </a:lnTo>
                <a:lnTo>
                  <a:pt x="1873426" y="936713"/>
                </a:lnTo>
                <a:lnTo>
                  <a:pt x="0" y="936713"/>
                </a:lnTo>
                <a:lnTo>
                  <a:pt x="0" y="0"/>
                </a:lnTo>
                <a:close/>
              </a:path>
            </a:pathLst>
          </a:custGeom>
          <a:solidFill>
            <a:srgbClr val="87194A"/>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525" tIns="9525" rIns="9525" bIns="9525" numCol="1" spcCol="1270" anchor="ctr" anchorCtr="0">
            <a:noAutofit/>
          </a:bodyPr>
          <a:lstStyle/>
          <a:p>
            <a:pPr algn="ctr" defTabSz="666734">
              <a:lnSpc>
                <a:spcPct val="90000"/>
              </a:lnSpc>
              <a:spcAft>
                <a:spcPct val="35000"/>
              </a:spcAft>
            </a:pPr>
            <a:r>
              <a:rPr lang="en-US" sz="1600" dirty="0">
                <a:latin typeface="Arial" panose="020B0604020202020204" pitchFamily="34" charset="0"/>
                <a:cs typeface="Arial" panose="020B0604020202020204" pitchFamily="34" charset="0"/>
              </a:rPr>
              <a:t>HER2-positive stage IV breast cancer</a:t>
            </a:r>
          </a:p>
        </p:txBody>
      </p:sp>
      <p:sp>
        <p:nvSpPr>
          <p:cNvPr id="53" name="Rectangle 52">
            <a:extLst>
              <a:ext uri="{FF2B5EF4-FFF2-40B4-BE49-F238E27FC236}">
                <a16:creationId xmlns:a16="http://schemas.microsoft.com/office/drawing/2014/main" id="{F7E78388-A9D3-4793-9869-FF953B30C8F2}"/>
              </a:ext>
            </a:extLst>
          </p:cNvPr>
          <p:cNvSpPr/>
          <p:nvPr/>
        </p:nvSpPr>
        <p:spPr>
          <a:xfrm>
            <a:off x="6522963" y="977453"/>
            <a:ext cx="1860051" cy="54975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6734">
              <a:lnSpc>
                <a:spcPct val="90000"/>
              </a:lnSpc>
              <a:spcAft>
                <a:spcPct val="35000"/>
              </a:spcAft>
            </a:pPr>
            <a:r>
              <a:rPr lang="en-US" sz="1400">
                <a:solidFill>
                  <a:schemeClr val="tx1"/>
                </a:solidFill>
                <a:latin typeface="Arial" panose="020B0604020202020204" pitchFamily="34" charset="0"/>
                <a:cs typeface="Arial" panose="020B0604020202020204" pitchFamily="34" charset="0"/>
              </a:rPr>
              <a:t>Third-line treatment and beyond</a:t>
            </a:r>
            <a:endParaRPr lang="en-US" sz="1400" dirty="0">
              <a:solidFill>
                <a:schemeClr val="tx1"/>
              </a:solidFill>
              <a:latin typeface="Arial" panose="020B0604020202020204" pitchFamily="34" charset="0"/>
              <a:cs typeface="Arial" panose="020B0604020202020204" pitchFamily="34" charset="0"/>
            </a:endParaRPr>
          </a:p>
        </p:txBody>
      </p:sp>
      <p:cxnSp>
        <p:nvCxnSpPr>
          <p:cNvPr id="60" name="Straight Arrow Connector 59">
            <a:extLst>
              <a:ext uri="{FF2B5EF4-FFF2-40B4-BE49-F238E27FC236}">
                <a16:creationId xmlns:a16="http://schemas.microsoft.com/office/drawing/2014/main" id="{8D1A6D67-48A3-4CFD-B4A3-2D327A360ECE}"/>
              </a:ext>
            </a:extLst>
          </p:cNvPr>
          <p:cNvCxnSpPr>
            <a:cxnSpLocks/>
            <a:endCxn id="53" idx="0"/>
          </p:cNvCxnSpPr>
          <p:nvPr/>
        </p:nvCxnSpPr>
        <p:spPr>
          <a:xfrm>
            <a:off x="7446300" y="801953"/>
            <a:ext cx="0" cy="17549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Connector: Elbow 66">
            <a:extLst>
              <a:ext uri="{FF2B5EF4-FFF2-40B4-BE49-F238E27FC236}">
                <a16:creationId xmlns:a16="http://schemas.microsoft.com/office/drawing/2014/main" id="{AA50D205-F884-4B7A-8566-408A8EDDA466}"/>
              </a:ext>
            </a:extLst>
          </p:cNvPr>
          <p:cNvCxnSpPr>
            <a:cxnSpLocks/>
            <a:stCxn id="53" idx="2"/>
            <a:endCxn id="75" idx="0"/>
          </p:cNvCxnSpPr>
          <p:nvPr/>
        </p:nvCxnSpPr>
        <p:spPr>
          <a:xfrm rot="16200000" flipH="1">
            <a:off x="8488862" y="491330"/>
            <a:ext cx="349071" cy="2420815"/>
          </a:xfrm>
          <a:prstGeom prst="bentConnector3">
            <a:avLst>
              <a:gd name="adj1" fmla="val 5000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Connector: Elbow 67">
            <a:extLst>
              <a:ext uri="{FF2B5EF4-FFF2-40B4-BE49-F238E27FC236}">
                <a16:creationId xmlns:a16="http://schemas.microsoft.com/office/drawing/2014/main" id="{C94F002C-1420-4DB7-8221-9E4E2E673FD7}"/>
              </a:ext>
            </a:extLst>
          </p:cNvPr>
          <p:cNvCxnSpPr>
            <a:cxnSpLocks/>
            <a:stCxn id="53" idx="2"/>
            <a:endCxn id="71" idx="0"/>
          </p:cNvCxnSpPr>
          <p:nvPr/>
        </p:nvCxnSpPr>
        <p:spPr>
          <a:xfrm rot="5400000">
            <a:off x="5958362" y="381645"/>
            <a:ext cx="349071" cy="2640184"/>
          </a:xfrm>
          <a:prstGeom prst="bentConnector3">
            <a:avLst>
              <a:gd name="adj1" fmla="val 5000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1" name="Rectangle 70">
            <a:extLst>
              <a:ext uri="{FF2B5EF4-FFF2-40B4-BE49-F238E27FC236}">
                <a16:creationId xmlns:a16="http://schemas.microsoft.com/office/drawing/2014/main" id="{A45452DC-EF4C-4E50-9B03-1F1483A7C4C6}"/>
              </a:ext>
            </a:extLst>
          </p:cNvPr>
          <p:cNvSpPr/>
          <p:nvPr/>
        </p:nvSpPr>
        <p:spPr>
          <a:xfrm>
            <a:off x="4135351" y="1876274"/>
            <a:ext cx="1354908" cy="52750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3387">
              <a:lnSpc>
                <a:spcPct val="90000"/>
              </a:lnSpc>
              <a:spcAft>
                <a:spcPct val="35000"/>
              </a:spcAft>
            </a:pPr>
            <a:r>
              <a:rPr lang="en-US" sz="1200" dirty="0">
                <a:solidFill>
                  <a:schemeClr val="tx1"/>
                </a:solidFill>
                <a:latin typeface="Arial" panose="020B0604020202020204" pitchFamily="34" charset="0"/>
                <a:cs typeface="Arial" panose="020B0604020202020204" pitchFamily="34" charset="0"/>
              </a:rPr>
              <a:t>Active brain metastases</a:t>
            </a:r>
          </a:p>
        </p:txBody>
      </p:sp>
      <p:sp>
        <p:nvSpPr>
          <p:cNvPr id="75" name="Rectangle 74">
            <a:extLst>
              <a:ext uri="{FF2B5EF4-FFF2-40B4-BE49-F238E27FC236}">
                <a16:creationId xmlns:a16="http://schemas.microsoft.com/office/drawing/2014/main" id="{9A11AD0E-BD3C-4840-A5F7-9EA51962811C}"/>
              </a:ext>
            </a:extLst>
          </p:cNvPr>
          <p:cNvSpPr/>
          <p:nvPr/>
        </p:nvSpPr>
        <p:spPr>
          <a:xfrm>
            <a:off x="9196349" y="1876274"/>
            <a:ext cx="1354908" cy="52750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3387">
              <a:lnSpc>
                <a:spcPct val="90000"/>
              </a:lnSpc>
              <a:spcAft>
                <a:spcPct val="35000"/>
              </a:spcAft>
            </a:pPr>
            <a:r>
              <a:rPr lang="en-US" sz="1200" dirty="0">
                <a:solidFill>
                  <a:schemeClr val="tx1"/>
                </a:solidFill>
                <a:latin typeface="Arial" panose="020B0604020202020204" pitchFamily="34" charset="0"/>
                <a:cs typeface="Arial" panose="020B0604020202020204" pitchFamily="34" charset="0"/>
              </a:rPr>
              <a:t>No, unknown or stable brain metastases</a:t>
            </a:r>
          </a:p>
        </p:txBody>
      </p:sp>
      <p:cxnSp>
        <p:nvCxnSpPr>
          <p:cNvPr id="78" name="Connector: Elbow 77">
            <a:extLst>
              <a:ext uri="{FF2B5EF4-FFF2-40B4-BE49-F238E27FC236}">
                <a16:creationId xmlns:a16="http://schemas.microsoft.com/office/drawing/2014/main" id="{D7DE460C-664F-4E38-873E-27024636C03B}"/>
              </a:ext>
            </a:extLst>
          </p:cNvPr>
          <p:cNvCxnSpPr>
            <a:cxnSpLocks/>
            <a:stCxn id="71" idx="2"/>
            <a:endCxn id="84" idx="0"/>
          </p:cNvCxnSpPr>
          <p:nvPr/>
        </p:nvCxnSpPr>
        <p:spPr>
          <a:xfrm rot="16200000" flipH="1">
            <a:off x="5367889" y="1848699"/>
            <a:ext cx="496929" cy="1607095"/>
          </a:xfrm>
          <a:prstGeom prst="bentConnector3">
            <a:avLst>
              <a:gd name="adj1" fmla="val 5000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9" name="Connector: Elbow 78">
            <a:extLst>
              <a:ext uri="{FF2B5EF4-FFF2-40B4-BE49-F238E27FC236}">
                <a16:creationId xmlns:a16="http://schemas.microsoft.com/office/drawing/2014/main" id="{4B098778-250F-45EB-A39A-2D5535861883}"/>
              </a:ext>
            </a:extLst>
          </p:cNvPr>
          <p:cNvCxnSpPr>
            <a:cxnSpLocks/>
            <a:stCxn id="71" idx="2"/>
            <a:endCxn id="82" idx="0"/>
          </p:cNvCxnSpPr>
          <p:nvPr/>
        </p:nvCxnSpPr>
        <p:spPr>
          <a:xfrm rot="5400000">
            <a:off x="3769244" y="1857930"/>
            <a:ext cx="497709" cy="1589415"/>
          </a:xfrm>
          <a:prstGeom prst="bentConnector3">
            <a:avLst>
              <a:gd name="adj1" fmla="val 5000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2" name="Rectangle 81">
            <a:extLst>
              <a:ext uri="{FF2B5EF4-FFF2-40B4-BE49-F238E27FC236}">
                <a16:creationId xmlns:a16="http://schemas.microsoft.com/office/drawing/2014/main" id="{EC94673F-865B-4753-B8EB-50E9DFEB7FD7}"/>
              </a:ext>
            </a:extLst>
          </p:cNvPr>
          <p:cNvSpPr/>
          <p:nvPr/>
        </p:nvSpPr>
        <p:spPr>
          <a:xfrm>
            <a:off x="2545935" y="2901492"/>
            <a:ext cx="1354908" cy="52750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3387">
              <a:lnSpc>
                <a:spcPct val="90000"/>
              </a:lnSpc>
              <a:spcAft>
                <a:spcPct val="35000"/>
              </a:spcAft>
            </a:pPr>
            <a:r>
              <a:rPr lang="en-US" sz="1200" dirty="0">
                <a:solidFill>
                  <a:schemeClr val="tx1"/>
                </a:solidFill>
                <a:latin typeface="Arial" panose="020B0604020202020204" pitchFamily="34" charset="0"/>
                <a:cs typeface="Arial" panose="020B0604020202020204" pitchFamily="34" charset="0"/>
              </a:rPr>
              <a:t>Local intervention </a:t>
            </a:r>
            <a:r>
              <a:rPr lang="en-US" sz="1200" dirty="0" err="1">
                <a:solidFill>
                  <a:schemeClr val="tx1"/>
                </a:solidFill>
                <a:latin typeface="Arial" panose="020B0604020202020204" pitchFamily="34" charset="0"/>
                <a:cs typeface="Arial" panose="020B0604020202020204" pitchFamily="34" charset="0"/>
              </a:rPr>
              <a:t>indicated</a:t>
            </a:r>
            <a:r>
              <a:rPr lang="en-US" sz="1200" baseline="30000" dirty="0" err="1">
                <a:solidFill>
                  <a:schemeClr val="tx1"/>
                </a:solidFill>
                <a:latin typeface="Arial" panose="020B0604020202020204" pitchFamily="34" charset="0"/>
                <a:cs typeface="Arial" panose="020B0604020202020204" pitchFamily="34" charset="0"/>
              </a:rPr>
              <a:t>f</a:t>
            </a:r>
            <a:endParaRPr lang="en-US" sz="1200" baseline="30000" dirty="0">
              <a:solidFill>
                <a:schemeClr val="tx1"/>
              </a:solidFill>
              <a:latin typeface="Arial" panose="020B0604020202020204" pitchFamily="34" charset="0"/>
              <a:cs typeface="Arial" panose="020B0604020202020204" pitchFamily="34" charset="0"/>
            </a:endParaRPr>
          </a:p>
        </p:txBody>
      </p:sp>
      <p:sp>
        <p:nvSpPr>
          <p:cNvPr id="84" name="Rectangle 83">
            <a:extLst>
              <a:ext uri="{FF2B5EF4-FFF2-40B4-BE49-F238E27FC236}">
                <a16:creationId xmlns:a16="http://schemas.microsoft.com/office/drawing/2014/main" id="{59E541DA-3CEE-4EC9-ADB2-1D740F038836}"/>
              </a:ext>
            </a:extLst>
          </p:cNvPr>
          <p:cNvSpPr/>
          <p:nvPr/>
        </p:nvSpPr>
        <p:spPr>
          <a:xfrm>
            <a:off x="5371588" y="2900712"/>
            <a:ext cx="2096625" cy="52750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3387">
              <a:lnSpc>
                <a:spcPct val="90000"/>
              </a:lnSpc>
              <a:spcAft>
                <a:spcPct val="35000"/>
              </a:spcAft>
            </a:pPr>
            <a:r>
              <a:rPr lang="en-US" sz="1200" dirty="0">
                <a:solidFill>
                  <a:schemeClr val="tx1"/>
                </a:solidFill>
                <a:latin typeface="Arial" panose="020B0604020202020204" pitchFamily="34" charset="0"/>
                <a:cs typeface="Arial" panose="020B0604020202020204" pitchFamily="34" charset="0"/>
              </a:rPr>
              <a:t>Local intervention not indicated</a:t>
            </a:r>
          </a:p>
        </p:txBody>
      </p:sp>
      <p:cxnSp>
        <p:nvCxnSpPr>
          <p:cNvPr id="88" name="Connector: Elbow 87">
            <a:extLst>
              <a:ext uri="{FF2B5EF4-FFF2-40B4-BE49-F238E27FC236}">
                <a16:creationId xmlns:a16="http://schemas.microsoft.com/office/drawing/2014/main" id="{AD31DB78-5B80-4099-B774-E0BF3A0B96B9}"/>
              </a:ext>
            </a:extLst>
          </p:cNvPr>
          <p:cNvCxnSpPr>
            <a:cxnSpLocks/>
            <a:stCxn id="33" idx="2"/>
            <a:endCxn id="91" idx="0"/>
          </p:cNvCxnSpPr>
          <p:nvPr/>
        </p:nvCxnSpPr>
        <p:spPr>
          <a:xfrm rot="5400000">
            <a:off x="1227047" y="3996908"/>
            <a:ext cx="544856" cy="940824"/>
          </a:xfrm>
          <a:prstGeom prst="bentConnector3">
            <a:avLst>
              <a:gd name="adj1" fmla="val 5000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1" name="Rectangle 90">
            <a:extLst>
              <a:ext uri="{FF2B5EF4-FFF2-40B4-BE49-F238E27FC236}">
                <a16:creationId xmlns:a16="http://schemas.microsoft.com/office/drawing/2014/main" id="{04836B44-6402-40A9-9EC0-FF831F451611}"/>
              </a:ext>
            </a:extLst>
          </p:cNvPr>
          <p:cNvSpPr/>
          <p:nvPr/>
        </p:nvSpPr>
        <p:spPr>
          <a:xfrm>
            <a:off x="351610" y="4739748"/>
            <a:ext cx="1354908" cy="527509"/>
          </a:xfrm>
          <a:prstGeom prst="rect">
            <a:avLst/>
          </a:prstGeom>
          <a:solidFill>
            <a:srgbClr val="E05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3387">
              <a:lnSpc>
                <a:spcPct val="90000"/>
              </a:lnSpc>
              <a:spcAft>
                <a:spcPct val="35000"/>
              </a:spcAft>
            </a:pPr>
            <a:r>
              <a:rPr lang="en-US" sz="1200" dirty="0">
                <a:solidFill>
                  <a:schemeClr val="tx1"/>
                </a:solidFill>
                <a:latin typeface="Arial" panose="020B0604020202020204" pitchFamily="34" charset="0"/>
                <a:cs typeface="Arial" panose="020B0604020202020204" pitchFamily="34" charset="0"/>
              </a:rPr>
              <a:t>Resection </a:t>
            </a:r>
          </a:p>
          <a:p>
            <a:pPr algn="ctr" defTabSz="533387">
              <a:lnSpc>
                <a:spcPct val="90000"/>
              </a:lnSpc>
              <a:spcAft>
                <a:spcPct val="35000"/>
              </a:spcAft>
            </a:pPr>
            <a:r>
              <a:rPr lang="en-US" sz="1200" dirty="0">
                <a:solidFill>
                  <a:schemeClr val="tx1"/>
                </a:solidFill>
                <a:latin typeface="Arial" panose="020B0604020202020204" pitchFamily="34" charset="0"/>
                <a:cs typeface="Arial" panose="020B0604020202020204" pitchFamily="34" charset="0"/>
              </a:rPr>
              <a:t>[II, B]</a:t>
            </a:r>
          </a:p>
        </p:txBody>
      </p:sp>
      <p:sp>
        <p:nvSpPr>
          <p:cNvPr id="93" name="Rectangle 92">
            <a:extLst>
              <a:ext uri="{FF2B5EF4-FFF2-40B4-BE49-F238E27FC236}">
                <a16:creationId xmlns:a16="http://schemas.microsoft.com/office/drawing/2014/main" id="{AA94FDA6-09E0-42F8-99EA-89FF72E3D60E}"/>
              </a:ext>
            </a:extLst>
          </p:cNvPr>
          <p:cNvSpPr/>
          <p:nvPr/>
        </p:nvSpPr>
        <p:spPr>
          <a:xfrm>
            <a:off x="1930984" y="4739748"/>
            <a:ext cx="1539400" cy="902469"/>
          </a:xfrm>
          <a:prstGeom prst="rect">
            <a:avLst/>
          </a:prstGeom>
          <a:solidFill>
            <a:srgbClr val="1652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3387">
              <a:lnSpc>
                <a:spcPct val="90000"/>
              </a:lnSpc>
              <a:spcAft>
                <a:spcPct val="35000"/>
              </a:spcAft>
            </a:pPr>
            <a:r>
              <a:rPr lang="en-US" sz="1200" dirty="0">
                <a:solidFill>
                  <a:schemeClr val="bg1"/>
                </a:solidFill>
                <a:latin typeface="Arial" panose="020B0604020202020204" pitchFamily="34" charset="0"/>
                <a:cs typeface="Arial" panose="020B0604020202020204" pitchFamily="34" charset="0"/>
              </a:rPr>
              <a:t>SRT</a:t>
            </a:r>
          </a:p>
          <a:p>
            <a:pPr algn="ctr" defTabSz="533387">
              <a:lnSpc>
                <a:spcPct val="90000"/>
              </a:lnSpc>
              <a:spcAft>
                <a:spcPct val="35000"/>
              </a:spcAft>
            </a:pPr>
            <a:r>
              <a:rPr lang="en-US" sz="1200" dirty="0">
                <a:solidFill>
                  <a:schemeClr val="bg1"/>
                </a:solidFill>
                <a:latin typeface="Arial" panose="020B0604020202020204" pitchFamily="34" charset="0"/>
                <a:cs typeface="Arial" panose="020B0604020202020204" pitchFamily="34" charset="0"/>
              </a:rPr>
              <a:t>For 1-4 BMs [I, A]</a:t>
            </a:r>
          </a:p>
          <a:p>
            <a:pPr algn="ctr" defTabSz="533387">
              <a:lnSpc>
                <a:spcPct val="90000"/>
              </a:lnSpc>
              <a:spcAft>
                <a:spcPct val="35000"/>
              </a:spcAft>
            </a:pPr>
            <a:r>
              <a:rPr lang="en-US" sz="1200" dirty="0">
                <a:solidFill>
                  <a:schemeClr val="bg1"/>
                </a:solidFill>
                <a:latin typeface="Arial" panose="020B0604020202020204" pitchFamily="34" charset="0"/>
                <a:cs typeface="Arial" panose="020B0604020202020204" pitchFamily="34" charset="0"/>
              </a:rPr>
              <a:t>For 5-10 BMs [II, B]</a:t>
            </a:r>
          </a:p>
        </p:txBody>
      </p:sp>
      <p:cxnSp>
        <p:nvCxnSpPr>
          <p:cNvPr id="94" name="Connector: Elbow 93">
            <a:extLst>
              <a:ext uri="{FF2B5EF4-FFF2-40B4-BE49-F238E27FC236}">
                <a16:creationId xmlns:a16="http://schemas.microsoft.com/office/drawing/2014/main" id="{A74EF8A7-D423-402E-857A-012CCC9B64E6}"/>
              </a:ext>
            </a:extLst>
          </p:cNvPr>
          <p:cNvCxnSpPr>
            <a:cxnSpLocks/>
            <a:stCxn id="33" idx="2"/>
            <a:endCxn id="93" idx="0"/>
          </p:cNvCxnSpPr>
          <p:nvPr/>
        </p:nvCxnSpPr>
        <p:spPr>
          <a:xfrm rot="16200000" flipH="1">
            <a:off x="2062857" y="4101922"/>
            <a:ext cx="544856" cy="730797"/>
          </a:xfrm>
          <a:prstGeom prst="bentConnector3">
            <a:avLst>
              <a:gd name="adj1" fmla="val 5000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7" name="Rectangle 96">
            <a:extLst>
              <a:ext uri="{FF2B5EF4-FFF2-40B4-BE49-F238E27FC236}">
                <a16:creationId xmlns:a16="http://schemas.microsoft.com/office/drawing/2014/main" id="{FE64CB37-D881-4AE1-BA69-6F03B8F774EE}"/>
              </a:ext>
            </a:extLst>
          </p:cNvPr>
          <p:cNvSpPr/>
          <p:nvPr/>
        </p:nvSpPr>
        <p:spPr>
          <a:xfrm>
            <a:off x="353325" y="5924739"/>
            <a:ext cx="1354908" cy="527509"/>
          </a:xfrm>
          <a:prstGeom prst="rect">
            <a:avLst/>
          </a:prstGeom>
          <a:solidFill>
            <a:srgbClr val="1652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3387">
              <a:lnSpc>
                <a:spcPct val="90000"/>
              </a:lnSpc>
              <a:spcAft>
                <a:spcPct val="35000"/>
              </a:spcAft>
            </a:pPr>
            <a:r>
              <a:rPr lang="en-US" sz="1200" dirty="0">
                <a:solidFill>
                  <a:schemeClr val="bg1"/>
                </a:solidFill>
                <a:latin typeface="Arial" panose="020B0604020202020204" pitchFamily="34" charset="0"/>
                <a:cs typeface="Arial" panose="020B0604020202020204" pitchFamily="34" charset="0"/>
              </a:rPr>
              <a:t>SRT</a:t>
            </a:r>
          </a:p>
          <a:p>
            <a:pPr algn="ctr" defTabSz="533387">
              <a:lnSpc>
                <a:spcPct val="90000"/>
              </a:lnSpc>
              <a:spcAft>
                <a:spcPct val="35000"/>
              </a:spcAft>
            </a:pPr>
            <a:r>
              <a:rPr lang="en-US" sz="1200" dirty="0">
                <a:solidFill>
                  <a:schemeClr val="bg1"/>
                </a:solidFill>
                <a:latin typeface="Arial" panose="020B0604020202020204" pitchFamily="34" charset="0"/>
                <a:cs typeface="Arial" panose="020B0604020202020204" pitchFamily="34" charset="0"/>
              </a:rPr>
              <a:t>[II, B]</a:t>
            </a:r>
          </a:p>
        </p:txBody>
      </p:sp>
      <p:cxnSp>
        <p:nvCxnSpPr>
          <p:cNvPr id="98" name="Straight Arrow Connector 97">
            <a:extLst>
              <a:ext uri="{FF2B5EF4-FFF2-40B4-BE49-F238E27FC236}">
                <a16:creationId xmlns:a16="http://schemas.microsoft.com/office/drawing/2014/main" id="{9C71DD20-3595-46FF-8D43-299B48EC6365}"/>
              </a:ext>
            </a:extLst>
          </p:cNvPr>
          <p:cNvCxnSpPr>
            <a:cxnSpLocks/>
            <a:stCxn id="84" idx="2"/>
            <a:endCxn id="102" idx="0"/>
          </p:cNvCxnSpPr>
          <p:nvPr/>
        </p:nvCxnSpPr>
        <p:spPr>
          <a:xfrm>
            <a:off x="6419899" y="3428221"/>
            <a:ext cx="2208" cy="4505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FF89BBA8-1171-4411-B922-89390B99315E}"/>
              </a:ext>
            </a:extLst>
          </p:cNvPr>
          <p:cNvCxnSpPr>
            <a:cxnSpLocks/>
            <a:stCxn id="91" idx="2"/>
            <a:endCxn id="97" idx="0"/>
          </p:cNvCxnSpPr>
          <p:nvPr/>
        </p:nvCxnSpPr>
        <p:spPr>
          <a:xfrm>
            <a:off x="1029064" y="5267258"/>
            <a:ext cx="1715" cy="65748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2" name="Rectangle 101">
            <a:extLst>
              <a:ext uri="{FF2B5EF4-FFF2-40B4-BE49-F238E27FC236}">
                <a16:creationId xmlns:a16="http://schemas.microsoft.com/office/drawing/2014/main" id="{E99F4B59-9F70-4370-BC6C-012D42CDE172}"/>
              </a:ext>
            </a:extLst>
          </p:cNvPr>
          <p:cNvSpPr/>
          <p:nvPr/>
        </p:nvSpPr>
        <p:spPr>
          <a:xfrm>
            <a:off x="5542177" y="3878720"/>
            <a:ext cx="1759859" cy="902469"/>
          </a:xfrm>
          <a:prstGeom prst="rect">
            <a:avLst/>
          </a:prstGeom>
          <a:solidFill>
            <a:srgbClr val="4D81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3387">
              <a:lnSpc>
                <a:spcPct val="90000"/>
              </a:lnSpc>
              <a:spcAft>
                <a:spcPct val="35000"/>
              </a:spcAft>
            </a:pPr>
            <a:r>
              <a:rPr lang="en-US" sz="1200" dirty="0">
                <a:latin typeface="Arial" panose="020B0604020202020204" pitchFamily="34" charset="0"/>
                <a:cs typeface="Arial" panose="020B0604020202020204" pitchFamily="34" charset="0"/>
              </a:rPr>
              <a:t>Tucatinib/ capecitabine/ trastuzumab</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[II, A; MCBS 3; ESCAT I-A]</a:t>
            </a:r>
            <a:r>
              <a:rPr lang="en-US" sz="1200" baseline="30000" dirty="0">
                <a:latin typeface="Arial" panose="020B0604020202020204" pitchFamily="34" charset="0"/>
                <a:cs typeface="Arial" panose="020B0604020202020204" pitchFamily="34" charset="0"/>
              </a:rPr>
              <a:t>b-d</a:t>
            </a:r>
            <a:endParaRPr lang="en-US" sz="1200" baseline="30000" dirty="0">
              <a:solidFill>
                <a:schemeClr val="tx1"/>
              </a:solidFill>
              <a:latin typeface="Arial" panose="020B0604020202020204" pitchFamily="34" charset="0"/>
              <a:cs typeface="Arial" panose="020B0604020202020204" pitchFamily="34" charset="0"/>
            </a:endParaRPr>
          </a:p>
        </p:txBody>
      </p:sp>
      <p:sp>
        <p:nvSpPr>
          <p:cNvPr id="105" name="Rectangle 104">
            <a:extLst>
              <a:ext uri="{FF2B5EF4-FFF2-40B4-BE49-F238E27FC236}">
                <a16:creationId xmlns:a16="http://schemas.microsoft.com/office/drawing/2014/main" id="{4E83173A-6F81-4AAF-9107-C8305E4D9A94}"/>
              </a:ext>
            </a:extLst>
          </p:cNvPr>
          <p:cNvSpPr/>
          <p:nvPr/>
        </p:nvSpPr>
        <p:spPr>
          <a:xfrm>
            <a:off x="5554264" y="5071090"/>
            <a:ext cx="1741957" cy="791759"/>
          </a:xfrm>
          <a:prstGeom prst="rect">
            <a:avLst/>
          </a:prstGeom>
          <a:solidFill>
            <a:srgbClr val="4D81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3387">
              <a:lnSpc>
                <a:spcPct val="90000"/>
              </a:lnSpc>
              <a:spcAft>
                <a:spcPct val="35000"/>
              </a:spcAft>
            </a:pPr>
            <a:r>
              <a:rPr lang="en-US" sz="1200" dirty="0">
                <a:latin typeface="Arial" panose="020B0604020202020204" pitchFamily="34" charset="0"/>
                <a:cs typeface="Arial" panose="020B0604020202020204" pitchFamily="34" charset="0"/>
              </a:rPr>
              <a:t>Trastuzumab </a:t>
            </a:r>
            <a:r>
              <a:rPr lang="en-US" sz="1200" dirty="0" err="1">
                <a:latin typeface="Arial" panose="020B0604020202020204" pitchFamily="34" charset="0"/>
                <a:cs typeface="Arial" panose="020B0604020202020204" pitchFamily="34" charset="0"/>
              </a:rPr>
              <a:t>deruxtecan</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[II, A; MCBS 2; ESCAT I-A]</a:t>
            </a:r>
            <a:r>
              <a:rPr lang="en-US" sz="1200" baseline="30000" dirty="0">
                <a:latin typeface="Arial" panose="020B0604020202020204" pitchFamily="34" charset="0"/>
                <a:cs typeface="Arial" panose="020B0604020202020204" pitchFamily="34" charset="0"/>
              </a:rPr>
              <a:t>b-</a:t>
            </a:r>
            <a:r>
              <a:rPr lang="en-US" sz="1200" baseline="30000" dirty="0" err="1">
                <a:latin typeface="Arial" panose="020B0604020202020204" pitchFamily="34" charset="0"/>
                <a:cs typeface="Arial" panose="020B0604020202020204" pitchFamily="34" charset="0"/>
              </a:rPr>
              <a:t>d,g</a:t>
            </a:r>
            <a:endParaRPr lang="en-US" sz="1200" baseline="30000" dirty="0">
              <a:latin typeface="Arial" panose="020B0604020202020204" pitchFamily="34" charset="0"/>
              <a:cs typeface="Arial" panose="020B0604020202020204" pitchFamily="34" charset="0"/>
            </a:endParaRPr>
          </a:p>
        </p:txBody>
      </p:sp>
      <p:cxnSp>
        <p:nvCxnSpPr>
          <p:cNvPr id="106" name="Straight Arrow Connector 105">
            <a:extLst>
              <a:ext uri="{FF2B5EF4-FFF2-40B4-BE49-F238E27FC236}">
                <a16:creationId xmlns:a16="http://schemas.microsoft.com/office/drawing/2014/main" id="{44108C72-9418-494D-8D35-834B0E7AFC85}"/>
              </a:ext>
            </a:extLst>
          </p:cNvPr>
          <p:cNvCxnSpPr>
            <a:cxnSpLocks/>
            <a:stCxn id="105" idx="3"/>
            <a:endCxn id="110" idx="1"/>
          </p:cNvCxnSpPr>
          <p:nvPr/>
        </p:nvCxnSpPr>
        <p:spPr>
          <a:xfrm flipV="1">
            <a:off x="7296220" y="5465320"/>
            <a:ext cx="722965" cy="164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E78683C7-8E03-469B-B000-9F380FB3836A}"/>
              </a:ext>
            </a:extLst>
          </p:cNvPr>
          <p:cNvCxnSpPr>
            <a:cxnSpLocks/>
            <a:stCxn id="102" idx="2"/>
            <a:endCxn id="105" idx="0"/>
          </p:cNvCxnSpPr>
          <p:nvPr/>
        </p:nvCxnSpPr>
        <p:spPr>
          <a:xfrm>
            <a:off x="6422109" y="4781189"/>
            <a:ext cx="3135" cy="28989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0" name="Rectangle 109">
            <a:extLst>
              <a:ext uri="{FF2B5EF4-FFF2-40B4-BE49-F238E27FC236}">
                <a16:creationId xmlns:a16="http://schemas.microsoft.com/office/drawing/2014/main" id="{8D2CEC45-6566-4A49-8D43-BC1BB875C81C}"/>
              </a:ext>
            </a:extLst>
          </p:cNvPr>
          <p:cNvSpPr/>
          <p:nvPr/>
        </p:nvSpPr>
        <p:spPr>
          <a:xfrm>
            <a:off x="8019185" y="4751835"/>
            <a:ext cx="3704011" cy="1426972"/>
          </a:xfrm>
          <a:prstGeom prst="rect">
            <a:avLst/>
          </a:prstGeom>
          <a:solidFill>
            <a:srgbClr val="4D81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3387">
              <a:lnSpc>
                <a:spcPct val="90000"/>
              </a:lnSpc>
              <a:spcAft>
                <a:spcPct val="35000"/>
              </a:spcAft>
            </a:pPr>
            <a:r>
              <a:rPr lang="en-US" sz="1200" dirty="0">
                <a:latin typeface="Arial" panose="020B0604020202020204" pitchFamily="34" charset="0"/>
                <a:cs typeface="Arial" panose="020B0604020202020204" pitchFamily="34" charset="0"/>
              </a:rPr>
              <a:t>Lapatinib/trastuzumab</a:t>
            </a:r>
            <a:r>
              <a:rPr lang="en-US" sz="1200" baseline="300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 [I, B; MCBS 4; ESCAT I-A]</a:t>
            </a:r>
            <a:r>
              <a:rPr lang="en-US" sz="1200" baseline="30000" dirty="0">
                <a:latin typeface="Arial" panose="020B0604020202020204" pitchFamily="34" charset="0"/>
                <a:cs typeface="Arial" panose="020B0604020202020204" pitchFamily="34" charset="0"/>
              </a:rPr>
              <a:t>a-c</a:t>
            </a:r>
            <a:endParaRPr lang="en-US" sz="1200" dirty="0">
              <a:latin typeface="Arial" panose="020B0604020202020204" pitchFamily="34" charset="0"/>
              <a:cs typeface="Arial" panose="020B0604020202020204" pitchFamily="34" charset="0"/>
            </a:endParaRPr>
          </a:p>
          <a:p>
            <a:pPr algn="ctr" defTabSz="533387">
              <a:lnSpc>
                <a:spcPct val="90000"/>
              </a:lnSpc>
              <a:spcAft>
                <a:spcPct val="35000"/>
              </a:spcAft>
            </a:pPr>
            <a:r>
              <a:rPr lang="en-US" sz="1200" dirty="0">
                <a:latin typeface="Arial" panose="020B0604020202020204" pitchFamily="34" charset="0"/>
                <a:cs typeface="Arial" panose="020B0604020202020204" pitchFamily="34" charset="0"/>
              </a:rPr>
              <a:t>Trastuzumab/</a:t>
            </a:r>
            <a:r>
              <a:rPr lang="en-US" sz="1200" dirty="0" err="1">
                <a:latin typeface="Arial" panose="020B0604020202020204" pitchFamily="34" charset="0"/>
                <a:cs typeface="Arial" panose="020B0604020202020204" pitchFamily="34" charset="0"/>
              </a:rPr>
              <a:t>ChT</a:t>
            </a:r>
            <a:r>
              <a:rPr lang="en-US" sz="1200" baseline="300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[III, A; ESCAT I-A]</a:t>
            </a:r>
            <a:r>
              <a:rPr lang="en-US" sz="1200" baseline="30000" dirty="0" err="1">
                <a:latin typeface="Arial" panose="020B0604020202020204" pitchFamily="34" charset="0"/>
                <a:cs typeface="Arial" panose="020B0604020202020204" pitchFamily="34" charset="0"/>
              </a:rPr>
              <a:t>a,c</a:t>
            </a:r>
            <a:endParaRPr lang="en-US" sz="1200" dirty="0">
              <a:latin typeface="Arial" panose="020B0604020202020204" pitchFamily="34" charset="0"/>
              <a:cs typeface="Arial" panose="020B0604020202020204" pitchFamily="34" charset="0"/>
            </a:endParaRPr>
          </a:p>
          <a:p>
            <a:pPr algn="ctr" defTabSz="533387">
              <a:lnSpc>
                <a:spcPct val="90000"/>
              </a:lnSpc>
              <a:spcAft>
                <a:spcPct val="35000"/>
              </a:spcAft>
            </a:pPr>
            <a:r>
              <a:rPr lang="en-US" sz="1200" dirty="0" err="1">
                <a:latin typeface="Arial" panose="020B0604020202020204" pitchFamily="34" charset="0"/>
                <a:cs typeface="Arial" panose="020B0604020202020204" pitchFamily="34" charset="0"/>
              </a:rPr>
              <a:t>Margetuximab</a:t>
            </a:r>
            <a:r>
              <a:rPr lang="en-US" sz="1200" dirty="0">
                <a:latin typeface="Arial" panose="020B0604020202020204" pitchFamily="34" charset="0"/>
                <a:cs typeface="Arial" panose="020B0604020202020204" pitchFamily="34" charset="0"/>
              </a:rPr>
              <a:t>/</a:t>
            </a:r>
            <a:r>
              <a:rPr lang="en-US" sz="1200" dirty="0" err="1">
                <a:latin typeface="Arial" panose="020B0604020202020204" pitchFamily="34" charset="0"/>
                <a:cs typeface="Arial" panose="020B0604020202020204" pitchFamily="34" charset="0"/>
              </a:rPr>
              <a:t>ChT</a:t>
            </a:r>
            <a:r>
              <a:rPr lang="en-US" sz="1200" baseline="300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[I, B; MCBS 2; ESCAT I-A]</a:t>
            </a:r>
            <a:r>
              <a:rPr lang="en-US" sz="1200" baseline="30000" dirty="0">
                <a:latin typeface="Arial" panose="020B0604020202020204" pitchFamily="34" charset="0"/>
                <a:cs typeface="Arial" panose="020B0604020202020204" pitchFamily="34" charset="0"/>
              </a:rPr>
              <a:t>a-d</a:t>
            </a:r>
            <a:endParaRPr lang="en-US" sz="1200" dirty="0">
              <a:latin typeface="Arial" panose="020B0604020202020204" pitchFamily="34" charset="0"/>
              <a:cs typeface="Arial" panose="020B0604020202020204" pitchFamily="34" charset="0"/>
            </a:endParaRPr>
          </a:p>
          <a:p>
            <a:pPr algn="ctr" defTabSz="533387">
              <a:lnSpc>
                <a:spcPct val="90000"/>
              </a:lnSpc>
              <a:spcAft>
                <a:spcPct val="35000"/>
              </a:spcAft>
            </a:pPr>
            <a:r>
              <a:rPr lang="en-US" sz="1200" dirty="0">
                <a:latin typeface="Arial" panose="020B0604020202020204" pitchFamily="34" charset="0"/>
                <a:cs typeface="Arial" panose="020B0604020202020204" pitchFamily="34" charset="0"/>
              </a:rPr>
              <a:t>Neratinib/</a:t>
            </a:r>
            <a:r>
              <a:rPr lang="en-US" sz="1200" dirty="0" err="1">
                <a:latin typeface="Arial" panose="020B0604020202020204" pitchFamily="34" charset="0"/>
                <a:cs typeface="Arial" panose="020B0604020202020204" pitchFamily="34" charset="0"/>
              </a:rPr>
              <a:t>ChT</a:t>
            </a:r>
            <a:r>
              <a:rPr lang="en-US" sz="1200" baseline="300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[I, C; MCBS 1; ESCAT I-A]</a:t>
            </a:r>
            <a:r>
              <a:rPr lang="en-US" sz="1200" baseline="30000" dirty="0">
                <a:latin typeface="Arial" panose="020B0604020202020204" pitchFamily="34" charset="0"/>
                <a:cs typeface="Arial" panose="020B0604020202020204" pitchFamily="34" charset="0"/>
              </a:rPr>
              <a:t>a-d</a:t>
            </a:r>
            <a:endParaRPr lang="en-US" sz="1200" dirty="0">
              <a:latin typeface="Arial" panose="020B0604020202020204" pitchFamily="34" charset="0"/>
              <a:cs typeface="Arial" panose="020B0604020202020204" pitchFamily="34" charset="0"/>
            </a:endParaRPr>
          </a:p>
        </p:txBody>
      </p:sp>
      <p:sp>
        <p:nvSpPr>
          <p:cNvPr id="114" name="Rectangle 113">
            <a:extLst>
              <a:ext uri="{FF2B5EF4-FFF2-40B4-BE49-F238E27FC236}">
                <a16:creationId xmlns:a16="http://schemas.microsoft.com/office/drawing/2014/main" id="{0222FDB8-5AC8-4C83-A6E2-4FA8856D70CD}"/>
              </a:ext>
            </a:extLst>
          </p:cNvPr>
          <p:cNvSpPr/>
          <p:nvPr/>
        </p:nvSpPr>
        <p:spPr>
          <a:xfrm>
            <a:off x="7835423" y="2839117"/>
            <a:ext cx="4066245" cy="1504267"/>
          </a:xfrm>
          <a:prstGeom prst="rect">
            <a:avLst/>
          </a:prstGeom>
          <a:solidFill>
            <a:srgbClr val="4D81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3387">
              <a:lnSpc>
                <a:spcPct val="90000"/>
              </a:lnSpc>
              <a:spcAft>
                <a:spcPct val="35000"/>
              </a:spcAft>
            </a:pPr>
            <a:r>
              <a:rPr lang="en-US" sz="1200" dirty="0">
                <a:latin typeface="Arial" panose="020B0604020202020204" pitchFamily="34" charset="0"/>
                <a:cs typeface="Arial" panose="020B0604020202020204" pitchFamily="34" charset="0"/>
              </a:rPr>
              <a:t>Tucatinib/ capecitabine/ trastuzumab [I, A; MCBS 3; ESCAT I-A]</a:t>
            </a:r>
            <a:r>
              <a:rPr lang="en-US" sz="1200" baseline="30000" dirty="0">
                <a:latin typeface="Arial" panose="020B0604020202020204" pitchFamily="34" charset="0"/>
                <a:cs typeface="Arial" panose="020B0604020202020204" pitchFamily="34" charset="0"/>
              </a:rPr>
              <a:t>b-d</a:t>
            </a:r>
          </a:p>
          <a:p>
            <a:pPr algn="ctr" defTabSz="533387">
              <a:lnSpc>
                <a:spcPct val="90000"/>
              </a:lnSpc>
              <a:spcAft>
                <a:spcPct val="35000"/>
              </a:spcAft>
            </a:pPr>
            <a:r>
              <a:rPr lang="en-US" sz="1200" dirty="0">
                <a:latin typeface="Arial" panose="020B0604020202020204" pitchFamily="34" charset="0"/>
                <a:cs typeface="Arial" panose="020B0604020202020204" pitchFamily="34" charset="0"/>
              </a:rPr>
              <a:t>Or</a:t>
            </a:r>
          </a:p>
          <a:p>
            <a:pPr algn="ctr" defTabSz="533387">
              <a:lnSpc>
                <a:spcPct val="90000"/>
              </a:lnSpc>
              <a:spcAft>
                <a:spcPct val="35000"/>
              </a:spcAft>
            </a:pPr>
            <a:r>
              <a:rPr lang="en-US" sz="1200" dirty="0">
                <a:latin typeface="Arial" panose="020B0604020202020204" pitchFamily="34" charset="0"/>
                <a:cs typeface="Arial" panose="020B0604020202020204" pitchFamily="34" charset="0"/>
              </a:rPr>
              <a:t>Trastuzumab </a:t>
            </a:r>
            <a:r>
              <a:rPr lang="en-US" sz="1200" dirty="0" err="1">
                <a:latin typeface="Arial" panose="020B0604020202020204" pitchFamily="34" charset="0"/>
                <a:cs typeface="Arial" panose="020B0604020202020204" pitchFamily="34" charset="0"/>
              </a:rPr>
              <a:t>deruxtecan</a:t>
            </a:r>
            <a:r>
              <a:rPr lang="en-US" sz="1200" dirty="0">
                <a:latin typeface="Arial" panose="020B0604020202020204" pitchFamily="34" charset="0"/>
                <a:cs typeface="Arial" panose="020B0604020202020204" pitchFamily="34" charset="0"/>
              </a:rPr>
              <a:t> [III, A; MCBS 2; ESCAT I-A]</a:t>
            </a:r>
            <a:r>
              <a:rPr lang="en-US" sz="1200" baseline="30000" dirty="0" err="1">
                <a:latin typeface="Arial" panose="020B0604020202020204" pitchFamily="34" charset="0"/>
                <a:cs typeface="Arial" panose="020B0604020202020204" pitchFamily="34" charset="0"/>
              </a:rPr>
              <a:t>b,c,e</a:t>
            </a:r>
            <a:endParaRPr lang="en-US" sz="1200" dirty="0">
              <a:solidFill>
                <a:schemeClr val="tx1"/>
              </a:solidFill>
              <a:latin typeface="Arial" panose="020B0604020202020204" pitchFamily="34" charset="0"/>
              <a:cs typeface="Arial" panose="020B0604020202020204" pitchFamily="34" charset="0"/>
            </a:endParaRPr>
          </a:p>
          <a:p>
            <a:pPr algn="ctr" defTabSz="533387">
              <a:lnSpc>
                <a:spcPct val="90000"/>
              </a:lnSpc>
              <a:spcAft>
                <a:spcPct val="35000"/>
              </a:spcAft>
            </a:pPr>
            <a:r>
              <a:rPr lang="en-US" sz="1200" dirty="0">
                <a:latin typeface="Arial" panose="020B0604020202020204" pitchFamily="34" charset="0"/>
                <a:cs typeface="Arial" panose="020B0604020202020204" pitchFamily="34" charset="0"/>
              </a:rPr>
              <a:t>Or</a:t>
            </a:r>
          </a:p>
          <a:p>
            <a:pPr algn="ctr" defTabSz="533387">
              <a:lnSpc>
                <a:spcPct val="90000"/>
              </a:lnSpc>
              <a:spcAft>
                <a:spcPct val="35000"/>
              </a:spcAft>
            </a:pPr>
            <a:r>
              <a:rPr lang="en-US" sz="1200" dirty="0">
                <a:latin typeface="Arial" panose="020B0604020202020204" pitchFamily="34" charset="0"/>
                <a:cs typeface="Arial" panose="020B0604020202020204" pitchFamily="34" charset="0"/>
              </a:rPr>
              <a:t>T-DM1 [I, A; MCBS 4; ESCAT I-A]</a:t>
            </a:r>
            <a:r>
              <a:rPr lang="en-US" sz="1200" baseline="30000" dirty="0" err="1">
                <a:latin typeface="Arial" panose="020B0604020202020204" pitchFamily="34" charset="0"/>
                <a:cs typeface="Arial" panose="020B0604020202020204" pitchFamily="34" charset="0"/>
              </a:rPr>
              <a:t>b,c,e</a:t>
            </a:r>
            <a:endParaRPr lang="en-US" sz="1200" baseline="30000" dirty="0">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FA6D6AB1-1CD5-439E-837F-A1D094B8679D}"/>
              </a:ext>
            </a:extLst>
          </p:cNvPr>
          <p:cNvSpPr/>
          <p:nvPr/>
        </p:nvSpPr>
        <p:spPr>
          <a:xfrm>
            <a:off x="3525315" y="3667384"/>
            <a:ext cx="1759859" cy="52750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3387">
              <a:lnSpc>
                <a:spcPct val="90000"/>
              </a:lnSpc>
              <a:spcAft>
                <a:spcPct val="35000"/>
              </a:spcAft>
            </a:pPr>
            <a:r>
              <a:rPr lang="en-US" sz="1200" dirty="0">
                <a:solidFill>
                  <a:schemeClr val="tx1"/>
                </a:solidFill>
                <a:latin typeface="Arial" panose="020B0604020202020204" pitchFamily="34" charset="0"/>
                <a:cs typeface="Arial" panose="020B0604020202020204" pitchFamily="34" charset="0"/>
              </a:rPr>
              <a:t>&gt;10 BMs, </a:t>
            </a:r>
            <a:r>
              <a:rPr lang="en-US" sz="1200" dirty="0" err="1">
                <a:solidFill>
                  <a:schemeClr val="tx1"/>
                </a:solidFill>
                <a:latin typeface="Arial" panose="020B0604020202020204" pitchFamily="34" charset="0"/>
                <a:cs typeface="Arial" panose="020B0604020202020204" pitchFamily="34" charset="0"/>
              </a:rPr>
              <a:t>unfavourable</a:t>
            </a:r>
            <a:r>
              <a:rPr lang="en-US" sz="1200" dirty="0">
                <a:solidFill>
                  <a:schemeClr val="tx1"/>
                </a:solidFill>
                <a:latin typeface="Arial" panose="020B0604020202020204" pitchFamily="34" charset="0"/>
                <a:cs typeface="Arial" panose="020B0604020202020204" pitchFamily="34" charset="0"/>
              </a:rPr>
              <a:t> prognostic factors</a:t>
            </a:r>
          </a:p>
        </p:txBody>
      </p:sp>
      <p:sp>
        <p:nvSpPr>
          <p:cNvPr id="33" name="Rectangle 32">
            <a:extLst>
              <a:ext uri="{FF2B5EF4-FFF2-40B4-BE49-F238E27FC236}">
                <a16:creationId xmlns:a16="http://schemas.microsoft.com/office/drawing/2014/main" id="{D766654A-9DB8-49AE-B364-7044BE3100AF}"/>
              </a:ext>
            </a:extLst>
          </p:cNvPr>
          <p:cNvSpPr/>
          <p:nvPr/>
        </p:nvSpPr>
        <p:spPr>
          <a:xfrm>
            <a:off x="1089957" y="3667384"/>
            <a:ext cx="1759859" cy="52750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3387">
              <a:lnSpc>
                <a:spcPct val="90000"/>
              </a:lnSpc>
              <a:spcAft>
                <a:spcPct val="35000"/>
              </a:spcAft>
            </a:pPr>
            <a:r>
              <a:rPr lang="en-US" sz="1200" dirty="0">
                <a:solidFill>
                  <a:schemeClr val="tx1"/>
                </a:solidFill>
                <a:latin typeface="Arial" panose="020B0604020202020204" pitchFamily="34" charset="0"/>
                <a:cs typeface="Arial" panose="020B0604020202020204" pitchFamily="34" charset="0"/>
              </a:rPr>
              <a:t>1-10 BMs, </a:t>
            </a:r>
            <a:r>
              <a:rPr lang="en-US" sz="1200" dirty="0" err="1">
                <a:solidFill>
                  <a:schemeClr val="tx1"/>
                </a:solidFill>
                <a:latin typeface="Arial" panose="020B0604020202020204" pitchFamily="34" charset="0"/>
                <a:cs typeface="Arial" panose="020B0604020202020204" pitchFamily="34" charset="0"/>
              </a:rPr>
              <a:t>favourable</a:t>
            </a:r>
            <a:r>
              <a:rPr lang="en-US" sz="1200" dirty="0">
                <a:solidFill>
                  <a:schemeClr val="tx1"/>
                </a:solidFill>
                <a:latin typeface="Arial" panose="020B0604020202020204" pitchFamily="34" charset="0"/>
                <a:cs typeface="Arial" panose="020B0604020202020204" pitchFamily="34" charset="0"/>
              </a:rPr>
              <a:t> prognostic factors</a:t>
            </a:r>
          </a:p>
        </p:txBody>
      </p:sp>
      <p:cxnSp>
        <p:nvCxnSpPr>
          <p:cNvPr id="50" name="Connector: Elbow 49">
            <a:extLst>
              <a:ext uri="{FF2B5EF4-FFF2-40B4-BE49-F238E27FC236}">
                <a16:creationId xmlns:a16="http://schemas.microsoft.com/office/drawing/2014/main" id="{C5F922C7-19C4-4060-8751-2051C9CFA6FB}"/>
              </a:ext>
            </a:extLst>
          </p:cNvPr>
          <p:cNvCxnSpPr>
            <a:cxnSpLocks/>
            <a:stCxn id="82" idx="2"/>
            <a:endCxn id="32" idx="0"/>
          </p:cNvCxnSpPr>
          <p:nvPr/>
        </p:nvCxnSpPr>
        <p:spPr>
          <a:xfrm rot="16200000" flipH="1">
            <a:off x="3695126" y="2957265"/>
            <a:ext cx="238383" cy="1181855"/>
          </a:xfrm>
          <a:prstGeom prst="bentConnector3">
            <a:avLst>
              <a:gd name="adj1" fmla="val 5000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Connector: Elbow 50">
            <a:extLst>
              <a:ext uri="{FF2B5EF4-FFF2-40B4-BE49-F238E27FC236}">
                <a16:creationId xmlns:a16="http://schemas.microsoft.com/office/drawing/2014/main" id="{17701BEE-98E5-4188-9C84-2B171A989F50}"/>
              </a:ext>
            </a:extLst>
          </p:cNvPr>
          <p:cNvCxnSpPr>
            <a:cxnSpLocks/>
            <a:stCxn id="82" idx="2"/>
            <a:endCxn id="33" idx="0"/>
          </p:cNvCxnSpPr>
          <p:nvPr/>
        </p:nvCxnSpPr>
        <p:spPr>
          <a:xfrm rot="5400000">
            <a:off x="2477449" y="2921441"/>
            <a:ext cx="238383" cy="1253503"/>
          </a:xfrm>
          <a:prstGeom prst="bentConnector3">
            <a:avLst>
              <a:gd name="adj1" fmla="val 5000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9" name="Rectangle 58">
            <a:extLst>
              <a:ext uri="{FF2B5EF4-FFF2-40B4-BE49-F238E27FC236}">
                <a16:creationId xmlns:a16="http://schemas.microsoft.com/office/drawing/2014/main" id="{A016F020-C22A-407F-8C8D-C6AF446D009B}"/>
              </a:ext>
            </a:extLst>
          </p:cNvPr>
          <p:cNvSpPr/>
          <p:nvPr/>
        </p:nvSpPr>
        <p:spPr>
          <a:xfrm>
            <a:off x="3635567" y="4739847"/>
            <a:ext cx="1539400" cy="902469"/>
          </a:xfrm>
          <a:prstGeom prst="rect">
            <a:avLst/>
          </a:prstGeom>
          <a:solidFill>
            <a:srgbClr val="1652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3387">
              <a:lnSpc>
                <a:spcPct val="90000"/>
              </a:lnSpc>
              <a:spcAft>
                <a:spcPct val="35000"/>
              </a:spcAft>
            </a:pPr>
            <a:r>
              <a:rPr lang="en-US" sz="1200" dirty="0">
                <a:solidFill>
                  <a:schemeClr val="bg1"/>
                </a:solidFill>
                <a:latin typeface="Arial" panose="020B0604020202020204" pitchFamily="34" charset="0"/>
                <a:cs typeface="Arial" panose="020B0604020202020204" pitchFamily="34" charset="0"/>
              </a:rPr>
              <a:t>WBRT</a:t>
            </a:r>
          </a:p>
          <a:p>
            <a:pPr algn="ctr" defTabSz="533387">
              <a:lnSpc>
                <a:spcPct val="90000"/>
              </a:lnSpc>
              <a:spcAft>
                <a:spcPct val="35000"/>
              </a:spcAft>
            </a:pPr>
            <a:r>
              <a:rPr lang="en-US" sz="1200" dirty="0">
                <a:solidFill>
                  <a:schemeClr val="bg1"/>
                </a:solidFill>
                <a:latin typeface="Arial" panose="020B0604020202020204" pitchFamily="34" charset="0"/>
                <a:cs typeface="Arial" panose="020B0604020202020204" pitchFamily="34" charset="0"/>
              </a:rPr>
              <a:t>[III, B]</a:t>
            </a:r>
          </a:p>
        </p:txBody>
      </p:sp>
      <p:cxnSp>
        <p:nvCxnSpPr>
          <p:cNvPr id="61" name="Straight Arrow Connector 60">
            <a:extLst>
              <a:ext uri="{FF2B5EF4-FFF2-40B4-BE49-F238E27FC236}">
                <a16:creationId xmlns:a16="http://schemas.microsoft.com/office/drawing/2014/main" id="{DA7F30D6-8368-4FFE-ADA5-ACDBF6965C35}"/>
              </a:ext>
            </a:extLst>
          </p:cNvPr>
          <p:cNvCxnSpPr>
            <a:cxnSpLocks/>
            <a:stCxn id="32" idx="2"/>
            <a:endCxn id="59" idx="0"/>
          </p:cNvCxnSpPr>
          <p:nvPr/>
        </p:nvCxnSpPr>
        <p:spPr>
          <a:xfrm>
            <a:off x="4405245" y="4194892"/>
            <a:ext cx="23" cy="54495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BF2BEDC9-6500-4901-A20E-9C290EDDEE6B}"/>
              </a:ext>
            </a:extLst>
          </p:cNvPr>
          <p:cNvCxnSpPr>
            <a:cxnSpLocks/>
            <a:stCxn id="114" idx="2"/>
            <a:endCxn id="110" idx="0"/>
          </p:cNvCxnSpPr>
          <p:nvPr/>
        </p:nvCxnSpPr>
        <p:spPr>
          <a:xfrm>
            <a:off x="9868546" y="4343384"/>
            <a:ext cx="2647" cy="40845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6892A6E5-93FB-4060-A103-850FCD510327}"/>
              </a:ext>
            </a:extLst>
          </p:cNvPr>
          <p:cNvCxnSpPr>
            <a:cxnSpLocks/>
            <a:stCxn id="75" idx="2"/>
            <a:endCxn id="114" idx="0"/>
          </p:cNvCxnSpPr>
          <p:nvPr/>
        </p:nvCxnSpPr>
        <p:spPr>
          <a:xfrm flipH="1">
            <a:off x="9868546" y="2403783"/>
            <a:ext cx="5257" cy="43533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36726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
            <a:extLst>
              <a:ext uri="{FF2B5EF4-FFF2-40B4-BE49-F238E27FC236}">
                <a16:creationId xmlns:a16="http://schemas.microsoft.com/office/drawing/2014/main" id="{D950E77B-C4D0-40E9-A9D4-848E01EB8427}"/>
              </a:ext>
            </a:extLst>
          </p:cNvPr>
          <p:cNvSpPr txBox="1"/>
          <p:nvPr/>
        </p:nvSpPr>
        <p:spPr>
          <a:xfrm>
            <a:off x="510239" y="1003720"/>
            <a:ext cx="10126493" cy="4818755"/>
          </a:xfrm>
          <a:prstGeom prst="rect">
            <a:avLst/>
          </a:prstGeom>
          <a:noFill/>
        </p:spPr>
        <p:txBody>
          <a:bodyPr wrap="square" rtlCol="0">
            <a:spAutoFit/>
          </a:bodyPr>
          <a:lstStyle/>
          <a:p>
            <a:pPr>
              <a:lnSpc>
                <a:spcPct val="90000"/>
              </a:lnSpc>
            </a:pPr>
            <a:r>
              <a:rPr lang="en-US" sz="2133" dirty="0">
                <a:cs typeface="Arial" panose="020B0604020202020204" pitchFamily="34" charset="0"/>
              </a:rPr>
              <a:t>HER2CLIMB-05 (NCT05132582) is a phase 3, randomized, double-blind study evaluating tucatinib plus T+P as maintenance therapy for HER2+ MBC. Approximately 650 pts will be enrolled.</a:t>
            </a:r>
          </a:p>
          <a:p>
            <a:pPr>
              <a:lnSpc>
                <a:spcPct val="90000"/>
              </a:lnSpc>
            </a:pPr>
            <a:endParaRPr lang="en-US" sz="2133" dirty="0">
              <a:cs typeface="Arial" panose="020B0604020202020204" pitchFamily="34" charset="0"/>
            </a:endParaRPr>
          </a:p>
          <a:p>
            <a:pPr>
              <a:lnSpc>
                <a:spcPct val="90000"/>
              </a:lnSpc>
            </a:pPr>
            <a:r>
              <a:rPr lang="en-US" sz="2133" dirty="0">
                <a:cs typeface="Arial" panose="020B0604020202020204" pitchFamily="34" charset="0"/>
              </a:rPr>
              <a:t>DESTINY-Breast07 will investigate the safety, tolerability, and anti-</a:t>
            </a:r>
            <a:r>
              <a:rPr lang="en-US" sz="2133" dirty="0" err="1">
                <a:cs typeface="Arial" panose="020B0604020202020204" pitchFamily="34" charset="0"/>
              </a:rPr>
              <a:t>tumour</a:t>
            </a:r>
            <a:r>
              <a:rPr lang="en-US" sz="2133" dirty="0">
                <a:cs typeface="Arial" panose="020B0604020202020204" pitchFamily="34" charset="0"/>
              </a:rPr>
              <a:t> activity of trastuzumab </a:t>
            </a:r>
            <a:r>
              <a:rPr lang="en-US" sz="2133" dirty="0" err="1">
                <a:cs typeface="Arial" panose="020B0604020202020204" pitchFamily="34" charset="0"/>
              </a:rPr>
              <a:t>deruxtecan</a:t>
            </a:r>
            <a:r>
              <a:rPr lang="en-US" sz="2133" dirty="0">
                <a:cs typeface="Arial" panose="020B0604020202020204" pitchFamily="34" charset="0"/>
              </a:rPr>
              <a:t> (T-</a:t>
            </a:r>
            <a:r>
              <a:rPr lang="en-US" sz="2133" dirty="0" err="1">
                <a:cs typeface="Arial" panose="020B0604020202020204" pitchFamily="34" charset="0"/>
              </a:rPr>
              <a:t>DXd</a:t>
            </a:r>
            <a:r>
              <a:rPr lang="en-US" sz="2133" dirty="0">
                <a:cs typeface="Arial" panose="020B0604020202020204" pitchFamily="34" charset="0"/>
              </a:rPr>
              <a:t>) in combination with other anti-cancer agents in patients with HER2-positive Metastatic Breast Cancer. The study will assign patients to different treatment combinations.</a:t>
            </a:r>
          </a:p>
          <a:p>
            <a:pPr>
              <a:lnSpc>
                <a:spcPct val="90000"/>
              </a:lnSpc>
            </a:pPr>
            <a:endParaRPr lang="en-US" sz="2133" dirty="0">
              <a:cs typeface="Arial" panose="020B0604020202020204" pitchFamily="34" charset="0"/>
            </a:endParaRPr>
          </a:p>
          <a:p>
            <a:pPr>
              <a:lnSpc>
                <a:spcPct val="90000"/>
              </a:lnSpc>
            </a:pPr>
            <a:r>
              <a:rPr lang="en-US" sz="2133" dirty="0">
                <a:cs typeface="Arial" panose="020B0604020202020204" pitchFamily="34" charset="0"/>
              </a:rPr>
              <a:t>Phase III Study of Trastuzumab </a:t>
            </a:r>
            <a:r>
              <a:rPr lang="en-US" sz="2133" dirty="0" err="1">
                <a:cs typeface="Arial" panose="020B0604020202020204" pitchFamily="34" charset="0"/>
              </a:rPr>
              <a:t>Deruxtecan</a:t>
            </a:r>
            <a:r>
              <a:rPr lang="en-US" sz="2133" dirty="0">
                <a:cs typeface="Arial" panose="020B0604020202020204" pitchFamily="34" charset="0"/>
              </a:rPr>
              <a:t> (T-</a:t>
            </a:r>
            <a:r>
              <a:rPr lang="en-US" sz="2133" dirty="0" err="1">
                <a:cs typeface="Arial" panose="020B0604020202020204" pitchFamily="34" charset="0"/>
              </a:rPr>
              <a:t>DXd</a:t>
            </a:r>
            <a:r>
              <a:rPr lang="en-US" sz="2133" dirty="0">
                <a:cs typeface="Arial" panose="020B0604020202020204" pitchFamily="34" charset="0"/>
              </a:rPr>
              <a:t>) With or Without </a:t>
            </a:r>
            <a:r>
              <a:rPr lang="en-US" sz="2133" dirty="0" err="1">
                <a:cs typeface="Arial" panose="020B0604020202020204" pitchFamily="34" charset="0"/>
              </a:rPr>
              <a:t>Pertuzumab</a:t>
            </a:r>
            <a:r>
              <a:rPr lang="en-US" sz="2133" dirty="0">
                <a:cs typeface="Arial" panose="020B0604020202020204" pitchFamily="34" charset="0"/>
              </a:rPr>
              <a:t> Versus </a:t>
            </a:r>
            <a:r>
              <a:rPr lang="en-US" sz="2133" dirty="0" err="1">
                <a:cs typeface="Arial" panose="020B0604020202020204" pitchFamily="34" charset="0"/>
              </a:rPr>
              <a:t>Taxane</a:t>
            </a:r>
            <a:r>
              <a:rPr lang="en-US" sz="2133" dirty="0">
                <a:cs typeface="Arial" panose="020B0604020202020204" pitchFamily="34" charset="0"/>
              </a:rPr>
              <a:t>, Trastuzumab and </a:t>
            </a:r>
            <a:r>
              <a:rPr lang="en-US" sz="2133" dirty="0" err="1">
                <a:cs typeface="Arial" panose="020B0604020202020204" pitchFamily="34" charset="0"/>
              </a:rPr>
              <a:t>Pertuzumab</a:t>
            </a:r>
            <a:r>
              <a:rPr lang="en-US" sz="2133" dirty="0">
                <a:cs typeface="Arial" panose="020B0604020202020204" pitchFamily="34" charset="0"/>
              </a:rPr>
              <a:t> in HER2-positive, First-line Metastatic Breast Cancer (DESTINY-Breast09)</a:t>
            </a:r>
          </a:p>
          <a:p>
            <a:pPr>
              <a:lnSpc>
                <a:spcPct val="90000"/>
              </a:lnSpc>
            </a:pPr>
            <a:endParaRPr lang="en-US" sz="2133" dirty="0">
              <a:cs typeface="Arial" panose="020B0604020202020204" pitchFamily="34" charset="0"/>
            </a:endParaRPr>
          </a:p>
          <a:p>
            <a:pPr>
              <a:lnSpc>
                <a:spcPct val="90000"/>
              </a:lnSpc>
            </a:pPr>
            <a:r>
              <a:rPr lang="en-US" sz="2133" dirty="0">
                <a:cs typeface="Arial" panose="020B0604020202020204" pitchFamily="34" charset="0"/>
              </a:rPr>
              <a:t>DESTINY-Breast12 is a Phase </a:t>
            </a:r>
            <a:r>
              <a:rPr lang="en-US" sz="2133" dirty="0" err="1">
                <a:cs typeface="Arial" panose="020B0604020202020204" pitchFamily="34" charset="0"/>
              </a:rPr>
              <a:t>IIIb</a:t>
            </a:r>
            <a:r>
              <a:rPr lang="en-US" sz="2133" dirty="0">
                <a:cs typeface="Arial" panose="020B0604020202020204" pitchFamily="34" charset="0"/>
              </a:rPr>
              <a:t>/IV study seeking to better understand the treatment benefit of trastuzumab </a:t>
            </a:r>
            <a:r>
              <a:rPr lang="en-US" sz="2133" dirty="0" err="1">
                <a:cs typeface="Arial" panose="020B0604020202020204" pitchFamily="34" charset="0"/>
              </a:rPr>
              <a:t>deruxtecan</a:t>
            </a:r>
            <a:r>
              <a:rPr lang="en-US" sz="2133" dirty="0">
                <a:cs typeface="Arial" panose="020B0604020202020204" pitchFamily="34" charset="0"/>
              </a:rPr>
              <a:t> (T-</a:t>
            </a:r>
            <a:r>
              <a:rPr lang="en-US" sz="2133" dirty="0" err="1">
                <a:cs typeface="Arial" panose="020B0604020202020204" pitchFamily="34" charset="0"/>
              </a:rPr>
              <a:t>DXd</a:t>
            </a:r>
            <a:r>
              <a:rPr lang="en-US" sz="2133" dirty="0">
                <a:cs typeface="Arial" panose="020B0604020202020204" pitchFamily="34" charset="0"/>
              </a:rPr>
              <a:t>) in adult patients with or without brain metastases who have unresectable/advanced or metastatic HER2-positive breast cancer.</a:t>
            </a:r>
          </a:p>
        </p:txBody>
      </p:sp>
    </p:spTree>
    <p:extLst>
      <p:ext uri="{BB962C8B-B14F-4D97-AF65-F5344CB8AC3E}">
        <p14:creationId xmlns:p14="http://schemas.microsoft.com/office/powerpoint/2010/main" val="1592531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E4E41-10CA-470F-9D52-CA0B6C481F49}"/>
              </a:ext>
            </a:extLst>
          </p:cNvPr>
          <p:cNvSpPr>
            <a:spLocks noGrp="1"/>
          </p:cNvSpPr>
          <p:nvPr>
            <p:ph type="title"/>
          </p:nvPr>
        </p:nvSpPr>
        <p:spPr/>
        <p:txBody>
          <a:bodyPr anchor="ctr"/>
          <a:lstStyle/>
          <a:p>
            <a:pPr algn="ctr"/>
            <a:r>
              <a:rPr lang="en-US" dirty="0"/>
              <a:t>Case 1</a:t>
            </a:r>
          </a:p>
        </p:txBody>
      </p:sp>
      <p:pic>
        <p:nvPicPr>
          <p:cNvPr id="5" name="Immagine 4">
            <a:extLst>
              <a:ext uri="{FF2B5EF4-FFF2-40B4-BE49-F238E27FC236}">
                <a16:creationId xmlns:a16="http://schemas.microsoft.com/office/drawing/2014/main" id="{B6B6121C-C2A0-41D8-A07C-BF312844BC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4222" y="5230200"/>
            <a:ext cx="2181225" cy="971550"/>
          </a:xfrm>
          <a:prstGeom prst="rect">
            <a:avLst/>
          </a:prstGeom>
        </p:spPr>
      </p:pic>
    </p:spTree>
    <p:extLst>
      <p:ext uri="{BB962C8B-B14F-4D97-AF65-F5344CB8AC3E}">
        <p14:creationId xmlns:p14="http://schemas.microsoft.com/office/powerpoint/2010/main" val="4701559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1F4CF-124E-4282-BEA7-51DBF6A2F1FA}"/>
              </a:ext>
            </a:extLst>
          </p:cNvPr>
          <p:cNvSpPr>
            <a:spLocks noGrp="1"/>
          </p:cNvSpPr>
          <p:nvPr>
            <p:ph type="title" idx="4294967295"/>
          </p:nvPr>
        </p:nvSpPr>
        <p:spPr>
          <a:xfrm>
            <a:off x="609600" y="93234"/>
            <a:ext cx="10972800" cy="914709"/>
          </a:xfrm>
        </p:spPr>
        <p:txBody>
          <a:bodyPr/>
          <a:lstStyle/>
          <a:p>
            <a:r>
              <a:rPr lang="en-US" dirty="0"/>
              <a:t>Case 1. Clinical presentation, diagnosis, staging</a:t>
            </a:r>
            <a:endParaRPr lang="en-CH" dirty="0"/>
          </a:p>
        </p:txBody>
      </p:sp>
      <p:sp>
        <p:nvSpPr>
          <p:cNvPr id="21" name="Figura a mano libera 20">
            <a:extLst>
              <a:ext uri="{FF2B5EF4-FFF2-40B4-BE49-F238E27FC236}">
                <a16:creationId xmlns:a16="http://schemas.microsoft.com/office/drawing/2014/main" id="{820EC5F7-DA83-4748-F521-21BE6CF8FB80}"/>
              </a:ext>
            </a:extLst>
          </p:cNvPr>
          <p:cNvSpPr/>
          <p:nvPr/>
        </p:nvSpPr>
        <p:spPr>
          <a:xfrm>
            <a:off x="3446222" y="1052257"/>
            <a:ext cx="7240397" cy="910294"/>
          </a:xfrm>
          <a:custGeom>
            <a:avLst/>
            <a:gdLst>
              <a:gd name="connsiteX0" fmla="*/ 151719 w 910293"/>
              <a:gd name="connsiteY0" fmla="*/ 0 h 7240396"/>
              <a:gd name="connsiteX1" fmla="*/ 758574 w 910293"/>
              <a:gd name="connsiteY1" fmla="*/ 0 h 7240396"/>
              <a:gd name="connsiteX2" fmla="*/ 910293 w 910293"/>
              <a:gd name="connsiteY2" fmla="*/ 151719 h 7240396"/>
              <a:gd name="connsiteX3" fmla="*/ 910293 w 910293"/>
              <a:gd name="connsiteY3" fmla="*/ 7240396 h 7240396"/>
              <a:gd name="connsiteX4" fmla="*/ 910293 w 910293"/>
              <a:gd name="connsiteY4" fmla="*/ 7240396 h 7240396"/>
              <a:gd name="connsiteX5" fmla="*/ 0 w 910293"/>
              <a:gd name="connsiteY5" fmla="*/ 7240396 h 7240396"/>
              <a:gd name="connsiteX6" fmla="*/ 0 w 910293"/>
              <a:gd name="connsiteY6" fmla="*/ 7240396 h 7240396"/>
              <a:gd name="connsiteX7" fmla="*/ 0 w 910293"/>
              <a:gd name="connsiteY7" fmla="*/ 151719 h 7240396"/>
              <a:gd name="connsiteX8" fmla="*/ 151719 w 910293"/>
              <a:gd name="connsiteY8" fmla="*/ 0 h 7240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0293" h="7240396">
                <a:moveTo>
                  <a:pt x="910293" y="1206763"/>
                </a:moveTo>
                <a:lnTo>
                  <a:pt x="910293" y="6033633"/>
                </a:lnTo>
                <a:cubicBezTo>
                  <a:pt x="910293" y="6700107"/>
                  <a:pt x="901753" y="7240392"/>
                  <a:pt x="891218" y="7240392"/>
                </a:cubicBezTo>
                <a:lnTo>
                  <a:pt x="0" y="7240392"/>
                </a:lnTo>
                <a:lnTo>
                  <a:pt x="0" y="7240392"/>
                </a:lnTo>
                <a:lnTo>
                  <a:pt x="0" y="4"/>
                </a:lnTo>
                <a:lnTo>
                  <a:pt x="0" y="4"/>
                </a:lnTo>
                <a:lnTo>
                  <a:pt x="891218" y="4"/>
                </a:lnTo>
                <a:cubicBezTo>
                  <a:pt x="901753" y="4"/>
                  <a:pt x="910293" y="540289"/>
                  <a:pt x="910293" y="1206763"/>
                </a:cubicBezTo>
                <a:close/>
              </a:path>
            </a:pathLst>
          </a:custGeom>
        </p:spPr>
        <p:style>
          <a:lnRef idx="2">
            <a:schemeClr val="accent4">
              <a:alpha val="90000"/>
              <a:hueOff val="0"/>
              <a:satOff val="0"/>
              <a:lumOff val="0"/>
              <a:alphaOff val="0"/>
            </a:schemeClr>
          </a:lnRef>
          <a:fillRef idx="1">
            <a:schemeClr val="lt1">
              <a:alpha val="90000"/>
              <a:tint val="40000"/>
              <a:hueOff val="0"/>
              <a:satOff val="0"/>
              <a:lumOff val="0"/>
              <a:alphaOff val="0"/>
            </a:schemeClr>
          </a:fillRef>
          <a:effectRef idx="0">
            <a:schemeClr val="l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68262" rIns="292087" bIns="168263" numCol="1" spcCol="1270" anchor="ctr" anchorCtr="0">
            <a:noAutofit/>
          </a:bodyPr>
          <a:lstStyle/>
          <a:p>
            <a:pPr marL="171450" marR="0" lvl="1" indent="-171450" algn="l" defTabSz="711200" rtl="0" eaLnBrk="1" fontAlgn="auto" latinLnBrk="0" hangingPunct="1">
              <a:lnSpc>
                <a:spcPct val="90000"/>
              </a:lnSpc>
              <a:spcBef>
                <a:spcPct val="0"/>
              </a:spcBef>
              <a:spcAft>
                <a:spcPct val="15000"/>
              </a:spcAft>
              <a:buClrTx/>
              <a:buSzTx/>
              <a:buFontTx/>
              <a:buChar char="•"/>
              <a:tabLst/>
              <a:defRPr/>
            </a:pPr>
            <a:r>
              <a:rPr kumimoji="0" lang="en-US" sz="16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 45 yo woman, </a:t>
            </a:r>
            <a:r>
              <a:rPr kumimoji="0" lang="en-US" sz="1600" b="1" i="0" u="none" strike="noStrike" kern="1200" cap="none" spc="0" normalizeH="0" baseline="0" noProof="0" dirty="0">
                <a:ln>
                  <a:noFill/>
                </a:ln>
                <a:solidFill>
                  <a:srgbClr val="7030A0"/>
                </a:solidFill>
                <a:effectLst/>
                <a:uLnTx/>
                <a:uFillTx/>
                <a:latin typeface="Calibri" panose="020F0502020204030204"/>
                <a:ea typeface="+mn-ea"/>
                <a:cs typeface="+mn-cs"/>
              </a:rPr>
              <a:t>premenopausal</a:t>
            </a:r>
          </a:p>
          <a:p>
            <a:pPr marL="171450" marR="0" lvl="1" indent="-171450" algn="l" defTabSz="711200" rtl="0" eaLnBrk="1" fontAlgn="auto" latinLnBrk="0" hangingPunct="1">
              <a:lnSpc>
                <a:spcPct val="90000"/>
              </a:lnSpc>
              <a:spcBef>
                <a:spcPct val="0"/>
              </a:spcBef>
              <a:spcAft>
                <a:spcPct val="15000"/>
              </a:spcAft>
              <a:buClrTx/>
              <a:buSzTx/>
              <a:buFontTx/>
              <a:buChar char="•"/>
              <a:tabLst/>
              <a:defRPr/>
            </a:pPr>
            <a:r>
              <a:rPr kumimoji="0" lang="en-US" sz="16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 Comorbidities: none</a:t>
            </a:r>
          </a:p>
          <a:p>
            <a:pPr marL="171450" marR="0" lvl="1" indent="-171450" algn="l" defTabSz="711200" rtl="0" eaLnBrk="1" fontAlgn="auto" latinLnBrk="0" hangingPunct="1">
              <a:lnSpc>
                <a:spcPct val="90000"/>
              </a:lnSpc>
              <a:spcBef>
                <a:spcPct val="0"/>
              </a:spcBef>
              <a:spcAft>
                <a:spcPct val="15000"/>
              </a:spcAft>
              <a:buClrTx/>
              <a:buSzTx/>
              <a:buFontTx/>
              <a:buChar char="•"/>
              <a:tabLst/>
              <a:defRPr/>
            </a:pPr>
            <a:r>
              <a:rPr kumimoji="0" lang="en-US" sz="16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 Family history: mother with BC (55 yo) and upper limb STS  </a:t>
            </a:r>
          </a:p>
        </p:txBody>
      </p:sp>
      <p:sp>
        <p:nvSpPr>
          <p:cNvPr id="22" name="Figura a mano libera 21">
            <a:extLst>
              <a:ext uri="{FF2B5EF4-FFF2-40B4-BE49-F238E27FC236}">
                <a16:creationId xmlns:a16="http://schemas.microsoft.com/office/drawing/2014/main" id="{ECE3D8A3-3EEF-22F6-CE76-7B764BD060D7}"/>
              </a:ext>
            </a:extLst>
          </p:cNvPr>
          <p:cNvSpPr/>
          <p:nvPr/>
        </p:nvSpPr>
        <p:spPr>
          <a:xfrm>
            <a:off x="1496395" y="1012153"/>
            <a:ext cx="1949828" cy="990500"/>
          </a:xfrm>
          <a:custGeom>
            <a:avLst/>
            <a:gdLst>
              <a:gd name="connsiteX0" fmla="*/ 0 w 1949828"/>
              <a:gd name="connsiteY0" fmla="*/ 165087 h 990500"/>
              <a:gd name="connsiteX1" fmla="*/ 165087 w 1949828"/>
              <a:gd name="connsiteY1" fmla="*/ 0 h 990500"/>
              <a:gd name="connsiteX2" fmla="*/ 1784741 w 1949828"/>
              <a:gd name="connsiteY2" fmla="*/ 0 h 990500"/>
              <a:gd name="connsiteX3" fmla="*/ 1949828 w 1949828"/>
              <a:gd name="connsiteY3" fmla="*/ 165087 h 990500"/>
              <a:gd name="connsiteX4" fmla="*/ 1949828 w 1949828"/>
              <a:gd name="connsiteY4" fmla="*/ 825413 h 990500"/>
              <a:gd name="connsiteX5" fmla="*/ 1784741 w 1949828"/>
              <a:gd name="connsiteY5" fmla="*/ 990500 h 990500"/>
              <a:gd name="connsiteX6" fmla="*/ 165087 w 1949828"/>
              <a:gd name="connsiteY6" fmla="*/ 990500 h 990500"/>
              <a:gd name="connsiteX7" fmla="*/ 0 w 1949828"/>
              <a:gd name="connsiteY7" fmla="*/ 825413 h 990500"/>
              <a:gd name="connsiteX8" fmla="*/ 0 w 1949828"/>
              <a:gd name="connsiteY8" fmla="*/ 165087 h 9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9828" h="990500">
                <a:moveTo>
                  <a:pt x="0" y="165087"/>
                </a:moveTo>
                <a:cubicBezTo>
                  <a:pt x="0" y="73912"/>
                  <a:pt x="73912" y="0"/>
                  <a:pt x="165087" y="0"/>
                </a:cubicBezTo>
                <a:lnTo>
                  <a:pt x="1784741" y="0"/>
                </a:lnTo>
                <a:cubicBezTo>
                  <a:pt x="1875916" y="0"/>
                  <a:pt x="1949828" y="73912"/>
                  <a:pt x="1949828" y="165087"/>
                </a:cubicBezTo>
                <a:lnTo>
                  <a:pt x="1949828" y="825413"/>
                </a:lnTo>
                <a:cubicBezTo>
                  <a:pt x="1949828" y="916588"/>
                  <a:pt x="1875916" y="990500"/>
                  <a:pt x="1784741" y="990500"/>
                </a:cubicBezTo>
                <a:lnTo>
                  <a:pt x="165087" y="990500"/>
                </a:lnTo>
                <a:cubicBezTo>
                  <a:pt x="73912" y="990500"/>
                  <a:pt x="0" y="916588"/>
                  <a:pt x="0" y="825413"/>
                </a:cubicBezTo>
                <a:lnTo>
                  <a:pt x="0" y="165087"/>
                </a:lnTo>
                <a:close/>
              </a:path>
            </a:pathLst>
          </a:custGeom>
        </p:spPr>
        <p:style>
          <a:lnRef idx="2">
            <a:schemeClr val="accent4">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24552" tIns="86452" rIns="124552" bIns="86452"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Patient</a:t>
            </a:r>
          </a:p>
        </p:txBody>
      </p:sp>
      <p:sp>
        <p:nvSpPr>
          <p:cNvPr id="23" name="Figura a mano libera 22">
            <a:extLst>
              <a:ext uri="{FF2B5EF4-FFF2-40B4-BE49-F238E27FC236}">
                <a16:creationId xmlns:a16="http://schemas.microsoft.com/office/drawing/2014/main" id="{5D37766C-CF21-768B-3140-C24C7C027DB8}"/>
              </a:ext>
            </a:extLst>
          </p:cNvPr>
          <p:cNvSpPr/>
          <p:nvPr/>
        </p:nvSpPr>
        <p:spPr>
          <a:xfrm>
            <a:off x="3448130" y="2108067"/>
            <a:ext cx="7247473" cy="562201"/>
          </a:xfrm>
          <a:custGeom>
            <a:avLst/>
            <a:gdLst>
              <a:gd name="connsiteX0" fmla="*/ 93702 w 562201"/>
              <a:gd name="connsiteY0" fmla="*/ 0 h 7247473"/>
              <a:gd name="connsiteX1" fmla="*/ 468499 w 562201"/>
              <a:gd name="connsiteY1" fmla="*/ 0 h 7247473"/>
              <a:gd name="connsiteX2" fmla="*/ 562201 w 562201"/>
              <a:gd name="connsiteY2" fmla="*/ 93702 h 7247473"/>
              <a:gd name="connsiteX3" fmla="*/ 562201 w 562201"/>
              <a:gd name="connsiteY3" fmla="*/ 7247473 h 7247473"/>
              <a:gd name="connsiteX4" fmla="*/ 562201 w 562201"/>
              <a:gd name="connsiteY4" fmla="*/ 7247473 h 7247473"/>
              <a:gd name="connsiteX5" fmla="*/ 0 w 562201"/>
              <a:gd name="connsiteY5" fmla="*/ 7247473 h 7247473"/>
              <a:gd name="connsiteX6" fmla="*/ 0 w 562201"/>
              <a:gd name="connsiteY6" fmla="*/ 7247473 h 7247473"/>
              <a:gd name="connsiteX7" fmla="*/ 0 w 562201"/>
              <a:gd name="connsiteY7" fmla="*/ 93702 h 7247473"/>
              <a:gd name="connsiteX8" fmla="*/ 93702 w 562201"/>
              <a:gd name="connsiteY8" fmla="*/ 0 h 7247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2201" h="7247473">
                <a:moveTo>
                  <a:pt x="562201" y="1207940"/>
                </a:moveTo>
                <a:lnTo>
                  <a:pt x="562201" y="6039533"/>
                </a:lnTo>
                <a:cubicBezTo>
                  <a:pt x="562201" y="6706654"/>
                  <a:pt x="558947" y="7247467"/>
                  <a:pt x="554932" y="7247467"/>
                </a:cubicBezTo>
                <a:lnTo>
                  <a:pt x="0" y="7247467"/>
                </a:lnTo>
                <a:lnTo>
                  <a:pt x="0" y="7247467"/>
                </a:lnTo>
                <a:lnTo>
                  <a:pt x="0" y="6"/>
                </a:lnTo>
                <a:lnTo>
                  <a:pt x="0" y="6"/>
                </a:lnTo>
                <a:lnTo>
                  <a:pt x="554932" y="6"/>
                </a:lnTo>
                <a:cubicBezTo>
                  <a:pt x="558947" y="6"/>
                  <a:pt x="562201" y="540819"/>
                  <a:pt x="562201" y="1207940"/>
                </a:cubicBezTo>
                <a:close/>
              </a:path>
            </a:pathLst>
          </a:custGeom>
        </p:spPr>
        <p:style>
          <a:lnRef idx="2">
            <a:schemeClr val="accent4">
              <a:alpha val="90000"/>
              <a:hueOff val="0"/>
              <a:satOff val="0"/>
              <a:lumOff val="0"/>
              <a:alphaOff val="0"/>
            </a:schemeClr>
          </a:lnRef>
          <a:fillRef idx="1">
            <a:schemeClr val="lt1">
              <a:alpha val="90000"/>
              <a:tint val="40000"/>
              <a:hueOff val="0"/>
              <a:satOff val="0"/>
              <a:lumOff val="0"/>
              <a:alphaOff val="0"/>
            </a:schemeClr>
          </a:fillRef>
          <a:effectRef idx="0">
            <a:schemeClr val="l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0" tIns="151269" rIns="275094" bIns="151269" numCol="1" spcCol="1270" anchor="ctr" anchorCtr="0">
            <a:noAutofit/>
          </a:bodyPr>
          <a:lstStyle/>
          <a:p>
            <a:pPr marL="171450" marR="0" lvl="1" indent="-171450" algn="l" defTabSz="711200" rtl="0" eaLnBrk="1" fontAlgn="auto" latinLnBrk="0" hangingPunct="1">
              <a:lnSpc>
                <a:spcPct val="90000"/>
              </a:lnSpc>
              <a:spcBef>
                <a:spcPct val="0"/>
              </a:spcBef>
              <a:spcAft>
                <a:spcPct val="15000"/>
              </a:spcAft>
              <a:buClrTx/>
              <a:buSzTx/>
              <a:buFontTx/>
              <a:buChar char="•"/>
              <a:tabLst/>
              <a:defRPr/>
            </a:pPr>
            <a:r>
              <a:rPr kumimoji="0" lang="en-US" sz="16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 Detection of </a:t>
            </a:r>
            <a:r>
              <a:rPr kumimoji="0" lang="en-US" sz="1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lump</a:t>
            </a:r>
            <a:r>
              <a:rPr kumimoji="0" lang="en-US" sz="16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 in the right breast and right axillary </a:t>
            </a:r>
            <a:r>
              <a:rPr kumimoji="0" lang="en-US" sz="1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adenopathy</a:t>
            </a:r>
            <a:r>
              <a:rPr kumimoji="0" lang="en-US" sz="16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 at self-examination </a:t>
            </a:r>
          </a:p>
        </p:txBody>
      </p:sp>
      <p:sp>
        <p:nvSpPr>
          <p:cNvPr id="24" name="Figura a mano libera 23">
            <a:extLst>
              <a:ext uri="{FF2B5EF4-FFF2-40B4-BE49-F238E27FC236}">
                <a16:creationId xmlns:a16="http://schemas.microsoft.com/office/drawing/2014/main" id="{C7750C0B-0F3E-B8EE-45DF-8348B16B5F86}"/>
              </a:ext>
            </a:extLst>
          </p:cNvPr>
          <p:cNvSpPr/>
          <p:nvPr/>
        </p:nvSpPr>
        <p:spPr>
          <a:xfrm>
            <a:off x="1496395" y="2037791"/>
            <a:ext cx="1951734" cy="702751"/>
          </a:xfrm>
          <a:custGeom>
            <a:avLst/>
            <a:gdLst>
              <a:gd name="connsiteX0" fmla="*/ 0 w 1951734"/>
              <a:gd name="connsiteY0" fmla="*/ 117128 h 702751"/>
              <a:gd name="connsiteX1" fmla="*/ 117128 w 1951734"/>
              <a:gd name="connsiteY1" fmla="*/ 0 h 702751"/>
              <a:gd name="connsiteX2" fmla="*/ 1834606 w 1951734"/>
              <a:gd name="connsiteY2" fmla="*/ 0 h 702751"/>
              <a:gd name="connsiteX3" fmla="*/ 1951734 w 1951734"/>
              <a:gd name="connsiteY3" fmla="*/ 117128 h 702751"/>
              <a:gd name="connsiteX4" fmla="*/ 1951734 w 1951734"/>
              <a:gd name="connsiteY4" fmla="*/ 585623 h 702751"/>
              <a:gd name="connsiteX5" fmla="*/ 1834606 w 1951734"/>
              <a:gd name="connsiteY5" fmla="*/ 702751 h 702751"/>
              <a:gd name="connsiteX6" fmla="*/ 117128 w 1951734"/>
              <a:gd name="connsiteY6" fmla="*/ 702751 h 702751"/>
              <a:gd name="connsiteX7" fmla="*/ 0 w 1951734"/>
              <a:gd name="connsiteY7" fmla="*/ 585623 h 702751"/>
              <a:gd name="connsiteX8" fmla="*/ 0 w 1951734"/>
              <a:gd name="connsiteY8" fmla="*/ 117128 h 702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1734" h="702751">
                <a:moveTo>
                  <a:pt x="0" y="117128"/>
                </a:moveTo>
                <a:cubicBezTo>
                  <a:pt x="0" y="52440"/>
                  <a:pt x="52440" y="0"/>
                  <a:pt x="117128" y="0"/>
                </a:cubicBezTo>
                <a:lnTo>
                  <a:pt x="1834606" y="0"/>
                </a:lnTo>
                <a:cubicBezTo>
                  <a:pt x="1899294" y="0"/>
                  <a:pt x="1951734" y="52440"/>
                  <a:pt x="1951734" y="117128"/>
                </a:cubicBezTo>
                <a:lnTo>
                  <a:pt x="1951734" y="585623"/>
                </a:lnTo>
                <a:cubicBezTo>
                  <a:pt x="1951734" y="650311"/>
                  <a:pt x="1899294" y="702751"/>
                  <a:pt x="1834606" y="702751"/>
                </a:cubicBezTo>
                <a:lnTo>
                  <a:pt x="117128" y="702751"/>
                </a:lnTo>
                <a:cubicBezTo>
                  <a:pt x="52440" y="702751"/>
                  <a:pt x="0" y="650311"/>
                  <a:pt x="0" y="585623"/>
                </a:cubicBezTo>
                <a:lnTo>
                  <a:pt x="0" y="117128"/>
                </a:lnTo>
                <a:close/>
              </a:path>
            </a:pathLst>
          </a:custGeom>
        </p:spPr>
        <p:style>
          <a:lnRef idx="2">
            <a:schemeClr val="accent4">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10505" tIns="72405" rIns="110505" bIns="72405"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Presentation</a:t>
            </a:r>
          </a:p>
        </p:txBody>
      </p:sp>
      <p:sp>
        <p:nvSpPr>
          <p:cNvPr id="25" name="Figura a mano libera 24">
            <a:extLst>
              <a:ext uri="{FF2B5EF4-FFF2-40B4-BE49-F238E27FC236}">
                <a16:creationId xmlns:a16="http://schemas.microsoft.com/office/drawing/2014/main" id="{11780B15-8820-F717-543D-CB14610DFCCB}"/>
              </a:ext>
            </a:extLst>
          </p:cNvPr>
          <p:cNvSpPr/>
          <p:nvPr/>
        </p:nvSpPr>
        <p:spPr>
          <a:xfrm>
            <a:off x="3446223" y="2812311"/>
            <a:ext cx="7240397" cy="954422"/>
          </a:xfrm>
          <a:custGeom>
            <a:avLst/>
            <a:gdLst>
              <a:gd name="connsiteX0" fmla="*/ 159073 w 954421"/>
              <a:gd name="connsiteY0" fmla="*/ 0 h 7240396"/>
              <a:gd name="connsiteX1" fmla="*/ 795348 w 954421"/>
              <a:gd name="connsiteY1" fmla="*/ 0 h 7240396"/>
              <a:gd name="connsiteX2" fmla="*/ 954421 w 954421"/>
              <a:gd name="connsiteY2" fmla="*/ 159073 h 7240396"/>
              <a:gd name="connsiteX3" fmla="*/ 954421 w 954421"/>
              <a:gd name="connsiteY3" fmla="*/ 7240396 h 7240396"/>
              <a:gd name="connsiteX4" fmla="*/ 954421 w 954421"/>
              <a:gd name="connsiteY4" fmla="*/ 7240396 h 7240396"/>
              <a:gd name="connsiteX5" fmla="*/ 0 w 954421"/>
              <a:gd name="connsiteY5" fmla="*/ 7240396 h 7240396"/>
              <a:gd name="connsiteX6" fmla="*/ 0 w 954421"/>
              <a:gd name="connsiteY6" fmla="*/ 7240396 h 7240396"/>
              <a:gd name="connsiteX7" fmla="*/ 0 w 954421"/>
              <a:gd name="connsiteY7" fmla="*/ 159073 h 7240396"/>
              <a:gd name="connsiteX8" fmla="*/ 159073 w 954421"/>
              <a:gd name="connsiteY8" fmla="*/ 0 h 7240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421" h="7240396">
                <a:moveTo>
                  <a:pt x="954421" y="1206757"/>
                </a:moveTo>
                <a:lnTo>
                  <a:pt x="954421" y="6033639"/>
                </a:lnTo>
                <a:cubicBezTo>
                  <a:pt x="954421" y="6700114"/>
                  <a:pt x="945033" y="7240392"/>
                  <a:pt x="933452" y="7240392"/>
                </a:cubicBezTo>
                <a:lnTo>
                  <a:pt x="0" y="7240392"/>
                </a:lnTo>
                <a:lnTo>
                  <a:pt x="0" y="7240392"/>
                </a:lnTo>
                <a:lnTo>
                  <a:pt x="0" y="4"/>
                </a:lnTo>
                <a:lnTo>
                  <a:pt x="0" y="4"/>
                </a:lnTo>
                <a:lnTo>
                  <a:pt x="933452" y="4"/>
                </a:lnTo>
                <a:cubicBezTo>
                  <a:pt x="945033" y="4"/>
                  <a:pt x="954421" y="540282"/>
                  <a:pt x="954421" y="1206757"/>
                </a:cubicBezTo>
                <a:close/>
              </a:path>
            </a:pathLst>
          </a:custGeom>
        </p:spPr>
        <p:style>
          <a:lnRef idx="2">
            <a:schemeClr val="accent4">
              <a:alpha val="90000"/>
              <a:hueOff val="0"/>
              <a:satOff val="0"/>
              <a:lumOff val="0"/>
              <a:alphaOff val="0"/>
            </a:schemeClr>
          </a:lnRef>
          <a:fillRef idx="1">
            <a:schemeClr val="lt1">
              <a:alpha val="90000"/>
              <a:tint val="40000"/>
              <a:hueOff val="0"/>
              <a:satOff val="0"/>
              <a:lumOff val="0"/>
              <a:alphaOff val="0"/>
            </a:schemeClr>
          </a:fillRef>
          <a:effectRef idx="0">
            <a:schemeClr val="l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70416" rIns="294241" bIns="170417" numCol="1" spcCol="1270" anchor="ctr" anchorCtr="0">
            <a:noAutofit/>
          </a:bodyPr>
          <a:lstStyle/>
          <a:p>
            <a:pPr marL="171450" marR="0" lvl="1" indent="-171450" algn="l" defTabSz="711200" rtl="0" eaLnBrk="1" fontAlgn="auto" latinLnBrk="0" hangingPunct="1">
              <a:lnSpc>
                <a:spcPct val="90000"/>
              </a:lnSpc>
              <a:spcBef>
                <a:spcPct val="0"/>
              </a:spcBef>
              <a:spcAft>
                <a:spcPct val="15000"/>
              </a:spcAft>
              <a:buClrTx/>
              <a:buSzTx/>
              <a:buFontTx/>
              <a:buChar char="•"/>
              <a:tabLst/>
              <a:defRPr/>
            </a:pPr>
            <a:r>
              <a:rPr kumimoji="0" lang="en-US" sz="16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 Lesion of 70 mm in the right LIQ/LOQ</a:t>
            </a:r>
          </a:p>
          <a:p>
            <a:pPr marL="171450" marR="0" lvl="1" indent="-171450" algn="l" defTabSz="711200" rtl="0" eaLnBrk="1" fontAlgn="auto" latinLnBrk="0" hangingPunct="1">
              <a:lnSpc>
                <a:spcPct val="90000"/>
              </a:lnSpc>
              <a:spcBef>
                <a:spcPct val="0"/>
              </a:spcBef>
              <a:spcAft>
                <a:spcPct val="15000"/>
              </a:spcAft>
              <a:buClrTx/>
              <a:buSzTx/>
              <a:buFontTx/>
              <a:buChar char="•"/>
              <a:tabLst/>
              <a:defRPr/>
            </a:pPr>
            <a:r>
              <a:rPr kumimoji="0" lang="en-US" sz="16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 Hard right axillary lymphadenopathy of 25 mm</a:t>
            </a:r>
          </a:p>
          <a:p>
            <a:pPr marL="171450" marR="0" lvl="1" indent="-171450" algn="l" defTabSz="711200" rtl="0" eaLnBrk="1" fontAlgn="auto" latinLnBrk="0" hangingPunct="1">
              <a:lnSpc>
                <a:spcPct val="90000"/>
              </a:lnSpc>
              <a:spcBef>
                <a:spcPct val="0"/>
              </a:spcBef>
              <a:spcAft>
                <a:spcPct val="15000"/>
              </a:spcAft>
              <a:buClrTx/>
              <a:buSzTx/>
              <a:buFontTx/>
              <a:buChar char="•"/>
              <a:tabLst/>
              <a:defRPr/>
            </a:pPr>
            <a:r>
              <a:rPr kumimoji="0" lang="en-US" sz="16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 Abdominal PE: negative. </a:t>
            </a:r>
          </a:p>
        </p:txBody>
      </p:sp>
      <p:sp>
        <p:nvSpPr>
          <p:cNvPr id="26" name="Figura a mano libera 25">
            <a:extLst>
              <a:ext uri="{FF2B5EF4-FFF2-40B4-BE49-F238E27FC236}">
                <a16:creationId xmlns:a16="http://schemas.microsoft.com/office/drawing/2014/main" id="{B827C5A2-1953-AD68-0C8D-F61377C7B322}"/>
              </a:ext>
            </a:extLst>
          </p:cNvPr>
          <p:cNvSpPr/>
          <p:nvPr/>
        </p:nvSpPr>
        <p:spPr>
          <a:xfrm>
            <a:off x="1496395" y="2775680"/>
            <a:ext cx="1949828" cy="1027682"/>
          </a:xfrm>
          <a:custGeom>
            <a:avLst/>
            <a:gdLst>
              <a:gd name="connsiteX0" fmla="*/ 0 w 1949828"/>
              <a:gd name="connsiteY0" fmla="*/ 171284 h 1027682"/>
              <a:gd name="connsiteX1" fmla="*/ 171284 w 1949828"/>
              <a:gd name="connsiteY1" fmla="*/ 0 h 1027682"/>
              <a:gd name="connsiteX2" fmla="*/ 1778544 w 1949828"/>
              <a:gd name="connsiteY2" fmla="*/ 0 h 1027682"/>
              <a:gd name="connsiteX3" fmla="*/ 1949828 w 1949828"/>
              <a:gd name="connsiteY3" fmla="*/ 171284 h 1027682"/>
              <a:gd name="connsiteX4" fmla="*/ 1949828 w 1949828"/>
              <a:gd name="connsiteY4" fmla="*/ 856398 h 1027682"/>
              <a:gd name="connsiteX5" fmla="*/ 1778544 w 1949828"/>
              <a:gd name="connsiteY5" fmla="*/ 1027682 h 1027682"/>
              <a:gd name="connsiteX6" fmla="*/ 171284 w 1949828"/>
              <a:gd name="connsiteY6" fmla="*/ 1027682 h 1027682"/>
              <a:gd name="connsiteX7" fmla="*/ 0 w 1949828"/>
              <a:gd name="connsiteY7" fmla="*/ 856398 h 1027682"/>
              <a:gd name="connsiteX8" fmla="*/ 0 w 1949828"/>
              <a:gd name="connsiteY8" fmla="*/ 171284 h 1027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9828" h="1027682">
                <a:moveTo>
                  <a:pt x="0" y="171284"/>
                </a:moveTo>
                <a:cubicBezTo>
                  <a:pt x="0" y="76686"/>
                  <a:pt x="76686" y="0"/>
                  <a:pt x="171284" y="0"/>
                </a:cubicBezTo>
                <a:lnTo>
                  <a:pt x="1778544" y="0"/>
                </a:lnTo>
                <a:cubicBezTo>
                  <a:pt x="1873142" y="0"/>
                  <a:pt x="1949828" y="76686"/>
                  <a:pt x="1949828" y="171284"/>
                </a:cubicBezTo>
                <a:lnTo>
                  <a:pt x="1949828" y="856398"/>
                </a:lnTo>
                <a:cubicBezTo>
                  <a:pt x="1949828" y="950996"/>
                  <a:pt x="1873142" y="1027682"/>
                  <a:pt x="1778544" y="1027682"/>
                </a:cubicBezTo>
                <a:lnTo>
                  <a:pt x="171284" y="1027682"/>
                </a:lnTo>
                <a:cubicBezTo>
                  <a:pt x="76686" y="1027682"/>
                  <a:pt x="0" y="950996"/>
                  <a:pt x="0" y="856398"/>
                </a:cubicBezTo>
                <a:lnTo>
                  <a:pt x="0" y="171284"/>
                </a:lnTo>
                <a:close/>
              </a:path>
            </a:pathLst>
          </a:custGeom>
        </p:spPr>
        <p:style>
          <a:lnRef idx="2">
            <a:schemeClr val="accent4">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26367" tIns="88267" rIns="126367" bIns="88267"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Physical examination</a:t>
            </a:r>
          </a:p>
        </p:txBody>
      </p:sp>
      <p:sp>
        <p:nvSpPr>
          <p:cNvPr id="27" name="Figura a mano libera 26">
            <a:extLst>
              <a:ext uri="{FF2B5EF4-FFF2-40B4-BE49-F238E27FC236}">
                <a16:creationId xmlns:a16="http://schemas.microsoft.com/office/drawing/2014/main" id="{BE2FD5E3-4A1A-D1B1-D832-60CB44551A7B}"/>
              </a:ext>
            </a:extLst>
          </p:cNvPr>
          <p:cNvSpPr/>
          <p:nvPr/>
        </p:nvSpPr>
        <p:spPr>
          <a:xfrm>
            <a:off x="3446222" y="3855360"/>
            <a:ext cx="7240397" cy="880992"/>
          </a:xfrm>
          <a:custGeom>
            <a:avLst/>
            <a:gdLst>
              <a:gd name="connsiteX0" fmla="*/ 146835 w 880991"/>
              <a:gd name="connsiteY0" fmla="*/ 0 h 7240396"/>
              <a:gd name="connsiteX1" fmla="*/ 734156 w 880991"/>
              <a:gd name="connsiteY1" fmla="*/ 0 h 7240396"/>
              <a:gd name="connsiteX2" fmla="*/ 880991 w 880991"/>
              <a:gd name="connsiteY2" fmla="*/ 146835 h 7240396"/>
              <a:gd name="connsiteX3" fmla="*/ 880991 w 880991"/>
              <a:gd name="connsiteY3" fmla="*/ 7240396 h 7240396"/>
              <a:gd name="connsiteX4" fmla="*/ 880991 w 880991"/>
              <a:gd name="connsiteY4" fmla="*/ 7240396 h 7240396"/>
              <a:gd name="connsiteX5" fmla="*/ 0 w 880991"/>
              <a:gd name="connsiteY5" fmla="*/ 7240396 h 7240396"/>
              <a:gd name="connsiteX6" fmla="*/ 0 w 880991"/>
              <a:gd name="connsiteY6" fmla="*/ 7240396 h 7240396"/>
              <a:gd name="connsiteX7" fmla="*/ 0 w 880991"/>
              <a:gd name="connsiteY7" fmla="*/ 146835 h 7240396"/>
              <a:gd name="connsiteX8" fmla="*/ 146835 w 880991"/>
              <a:gd name="connsiteY8" fmla="*/ 0 h 7240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0991" h="7240396">
                <a:moveTo>
                  <a:pt x="880991" y="1206761"/>
                </a:moveTo>
                <a:lnTo>
                  <a:pt x="880991" y="6033635"/>
                </a:lnTo>
                <a:cubicBezTo>
                  <a:pt x="880991" y="6700110"/>
                  <a:pt x="872992" y="7240392"/>
                  <a:pt x="863124" y="7240392"/>
                </a:cubicBezTo>
                <a:lnTo>
                  <a:pt x="0" y="7240392"/>
                </a:lnTo>
                <a:lnTo>
                  <a:pt x="0" y="7240392"/>
                </a:lnTo>
                <a:lnTo>
                  <a:pt x="0" y="4"/>
                </a:lnTo>
                <a:lnTo>
                  <a:pt x="0" y="4"/>
                </a:lnTo>
                <a:lnTo>
                  <a:pt x="863124" y="4"/>
                </a:lnTo>
                <a:cubicBezTo>
                  <a:pt x="872992" y="4"/>
                  <a:pt x="880991" y="540286"/>
                  <a:pt x="880991" y="1206761"/>
                </a:cubicBezTo>
                <a:close/>
              </a:path>
            </a:pathLst>
          </a:custGeom>
        </p:spPr>
        <p:style>
          <a:lnRef idx="2">
            <a:schemeClr val="accent4">
              <a:alpha val="90000"/>
              <a:hueOff val="0"/>
              <a:satOff val="0"/>
              <a:lumOff val="0"/>
              <a:alphaOff val="0"/>
            </a:schemeClr>
          </a:lnRef>
          <a:fillRef idx="1">
            <a:schemeClr val="lt1">
              <a:alpha val="90000"/>
              <a:tint val="40000"/>
              <a:hueOff val="0"/>
              <a:satOff val="0"/>
              <a:lumOff val="0"/>
              <a:alphaOff val="0"/>
            </a:schemeClr>
          </a:fillRef>
          <a:effectRef idx="0">
            <a:schemeClr val="l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66831" rIns="290656" bIns="166832" numCol="1" spcCol="1270" anchor="ctr" anchorCtr="0">
            <a:noAutofit/>
          </a:bodyPr>
          <a:lstStyle/>
          <a:p>
            <a:pPr marL="171450" marR="0" lvl="1" indent="-171450" algn="l" defTabSz="711200" rtl="0" eaLnBrk="1" fontAlgn="auto" latinLnBrk="0" hangingPunct="1">
              <a:lnSpc>
                <a:spcPct val="90000"/>
              </a:lnSpc>
              <a:spcBef>
                <a:spcPct val="0"/>
              </a:spcBef>
              <a:spcAft>
                <a:spcPct val="15000"/>
              </a:spcAft>
              <a:buClrTx/>
              <a:buSzTx/>
              <a:buFontTx/>
              <a:buChar char="•"/>
              <a:tabLst/>
              <a:defRPr/>
            </a:pPr>
            <a:r>
              <a:rPr kumimoji="0" lang="en-US" sz="16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Mammography + breast and axillary US + breast MRI: right breast lesion of 75x53 mm, multiple right axillary lymphadenopathy</a:t>
            </a:r>
          </a:p>
          <a:p>
            <a:pPr marL="171450" marR="0" lvl="1" indent="-171450" algn="l" defTabSz="711200" rtl="0" eaLnBrk="1" fontAlgn="auto" latinLnBrk="0" hangingPunct="1">
              <a:lnSpc>
                <a:spcPct val="90000"/>
              </a:lnSpc>
              <a:spcBef>
                <a:spcPct val="0"/>
              </a:spcBef>
              <a:spcAft>
                <a:spcPct val="15000"/>
              </a:spcAft>
              <a:buClrTx/>
              <a:buSzTx/>
              <a:buFontTx/>
              <a:buChar char="•"/>
              <a:tabLst/>
              <a:defRPr/>
            </a:pPr>
            <a:r>
              <a:rPr kumimoji="0" lang="en-US" sz="16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 </a:t>
            </a:r>
            <a:r>
              <a:rPr kumimoji="0" lang="en-US" sz="1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PET-CT scan and CT scan: multiple hepatic metastasis </a:t>
            </a:r>
            <a:r>
              <a:rPr kumimoji="0" lang="en-US" sz="1600" b="0" i="0" u="none" strike="noStrike" kern="1200" cap="none" spc="0" normalizeH="0" baseline="30000" noProof="0" dirty="0">
                <a:ln>
                  <a:noFill/>
                </a:ln>
                <a:solidFill>
                  <a:prstClr val="black">
                    <a:hueOff val="0"/>
                    <a:satOff val="0"/>
                    <a:lumOff val="0"/>
                    <a:alphaOff val="0"/>
                  </a:prstClr>
                </a:solidFill>
                <a:effectLst/>
                <a:uLnTx/>
                <a:uFillTx/>
                <a:latin typeface="Calibri" panose="020F0502020204030204"/>
                <a:ea typeface="+mn-ea"/>
                <a:cs typeface="+mn-cs"/>
              </a:rPr>
              <a:t>(1)</a:t>
            </a:r>
          </a:p>
        </p:txBody>
      </p:sp>
      <p:sp>
        <p:nvSpPr>
          <p:cNvPr id="28" name="Figura a mano libera 27">
            <a:extLst>
              <a:ext uri="{FF2B5EF4-FFF2-40B4-BE49-F238E27FC236}">
                <a16:creationId xmlns:a16="http://schemas.microsoft.com/office/drawing/2014/main" id="{8C9C0DF6-7B8F-E626-7425-933549813ECB}"/>
              </a:ext>
            </a:extLst>
          </p:cNvPr>
          <p:cNvSpPr/>
          <p:nvPr/>
        </p:nvSpPr>
        <p:spPr>
          <a:xfrm>
            <a:off x="1496395" y="3838500"/>
            <a:ext cx="1949828" cy="914708"/>
          </a:xfrm>
          <a:custGeom>
            <a:avLst/>
            <a:gdLst>
              <a:gd name="connsiteX0" fmla="*/ 0 w 1949828"/>
              <a:gd name="connsiteY0" fmla="*/ 152454 h 914708"/>
              <a:gd name="connsiteX1" fmla="*/ 152454 w 1949828"/>
              <a:gd name="connsiteY1" fmla="*/ 0 h 914708"/>
              <a:gd name="connsiteX2" fmla="*/ 1797374 w 1949828"/>
              <a:gd name="connsiteY2" fmla="*/ 0 h 914708"/>
              <a:gd name="connsiteX3" fmla="*/ 1949828 w 1949828"/>
              <a:gd name="connsiteY3" fmla="*/ 152454 h 914708"/>
              <a:gd name="connsiteX4" fmla="*/ 1949828 w 1949828"/>
              <a:gd name="connsiteY4" fmla="*/ 762254 h 914708"/>
              <a:gd name="connsiteX5" fmla="*/ 1797374 w 1949828"/>
              <a:gd name="connsiteY5" fmla="*/ 914708 h 914708"/>
              <a:gd name="connsiteX6" fmla="*/ 152454 w 1949828"/>
              <a:gd name="connsiteY6" fmla="*/ 914708 h 914708"/>
              <a:gd name="connsiteX7" fmla="*/ 0 w 1949828"/>
              <a:gd name="connsiteY7" fmla="*/ 762254 h 914708"/>
              <a:gd name="connsiteX8" fmla="*/ 0 w 1949828"/>
              <a:gd name="connsiteY8" fmla="*/ 152454 h 914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9828" h="914708">
                <a:moveTo>
                  <a:pt x="0" y="152454"/>
                </a:moveTo>
                <a:cubicBezTo>
                  <a:pt x="0" y="68256"/>
                  <a:pt x="68256" y="0"/>
                  <a:pt x="152454" y="0"/>
                </a:cubicBezTo>
                <a:lnTo>
                  <a:pt x="1797374" y="0"/>
                </a:lnTo>
                <a:cubicBezTo>
                  <a:pt x="1881572" y="0"/>
                  <a:pt x="1949828" y="68256"/>
                  <a:pt x="1949828" y="152454"/>
                </a:cubicBezTo>
                <a:lnTo>
                  <a:pt x="1949828" y="762254"/>
                </a:lnTo>
                <a:cubicBezTo>
                  <a:pt x="1949828" y="846452"/>
                  <a:pt x="1881572" y="914708"/>
                  <a:pt x="1797374" y="914708"/>
                </a:cubicBezTo>
                <a:lnTo>
                  <a:pt x="152454" y="914708"/>
                </a:lnTo>
                <a:cubicBezTo>
                  <a:pt x="68256" y="914708"/>
                  <a:pt x="0" y="846452"/>
                  <a:pt x="0" y="762254"/>
                </a:cubicBezTo>
                <a:lnTo>
                  <a:pt x="0" y="152454"/>
                </a:lnTo>
                <a:close/>
              </a:path>
            </a:pathLst>
          </a:custGeom>
        </p:spPr>
        <p:style>
          <a:lnRef idx="2">
            <a:schemeClr val="accent4">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20852" tIns="82752" rIns="120852" bIns="82752"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it-IT" sz="20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Work-up</a:t>
            </a:r>
          </a:p>
        </p:txBody>
      </p:sp>
      <p:sp>
        <p:nvSpPr>
          <p:cNvPr id="29" name="Figura a mano libera 28">
            <a:extLst>
              <a:ext uri="{FF2B5EF4-FFF2-40B4-BE49-F238E27FC236}">
                <a16:creationId xmlns:a16="http://schemas.microsoft.com/office/drawing/2014/main" id="{C9BCDC82-C4D4-CDD4-A019-2C2503C67815}"/>
              </a:ext>
            </a:extLst>
          </p:cNvPr>
          <p:cNvSpPr/>
          <p:nvPr/>
        </p:nvSpPr>
        <p:spPr>
          <a:xfrm>
            <a:off x="3448129" y="4810649"/>
            <a:ext cx="7247474" cy="658147"/>
          </a:xfrm>
          <a:custGeom>
            <a:avLst/>
            <a:gdLst>
              <a:gd name="connsiteX0" fmla="*/ 109693 w 658146"/>
              <a:gd name="connsiteY0" fmla="*/ 0 h 7247473"/>
              <a:gd name="connsiteX1" fmla="*/ 548453 w 658146"/>
              <a:gd name="connsiteY1" fmla="*/ 0 h 7247473"/>
              <a:gd name="connsiteX2" fmla="*/ 658146 w 658146"/>
              <a:gd name="connsiteY2" fmla="*/ 109693 h 7247473"/>
              <a:gd name="connsiteX3" fmla="*/ 658146 w 658146"/>
              <a:gd name="connsiteY3" fmla="*/ 7247473 h 7247473"/>
              <a:gd name="connsiteX4" fmla="*/ 658146 w 658146"/>
              <a:gd name="connsiteY4" fmla="*/ 7247473 h 7247473"/>
              <a:gd name="connsiteX5" fmla="*/ 0 w 658146"/>
              <a:gd name="connsiteY5" fmla="*/ 7247473 h 7247473"/>
              <a:gd name="connsiteX6" fmla="*/ 0 w 658146"/>
              <a:gd name="connsiteY6" fmla="*/ 7247473 h 7247473"/>
              <a:gd name="connsiteX7" fmla="*/ 0 w 658146"/>
              <a:gd name="connsiteY7" fmla="*/ 109693 h 7247473"/>
              <a:gd name="connsiteX8" fmla="*/ 109693 w 658146"/>
              <a:gd name="connsiteY8" fmla="*/ 0 h 7247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8146" h="7247473">
                <a:moveTo>
                  <a:pt x="658146" y="1207938"/>
                </a:moveTo>
                <a:lnTo>
                  <a:pt x="658146" y="6039535"/>
                </a:lnTo>
                <a:cubicBezTo>
                  <a:pt x="658146" y="6706660"/>
                  <a:pt x="653686" y="7247467"/>
                  <a:pt x="648185" y="7247467"/>
                </a:cubicBezTo>
                <a:lnTo>
                  <a:pt x="0" y="7247467"/>
                </a:lnTo>
                <a:lnTo>
                  <a:pt x="0" y="7247467"/>
                </a:lnTo>
                <a:lnTo>
                  <a:pt x="0" y="6"/>
                </a:lnTo>
                <a:lnTo>
                  <a:pt x="0" y="6"/>
                </a:lnTo>
                <a:lnTo>
                  <a:pt x="648185" y="6"/>
                </a:lnTo>
                <a:cubicBezTo>
                  <a:pt x="653686" y="6"/>
                  <a:pt x="658146" y="540813"/>
                  <a:pt x="658146" y="1207938"/>
                </a:cubicBezTo>
                <a:close/>
              </a:path>
            </a:pathLst>
          </a:custGeom>
        </p:spPr>
        <p:style>
          <a:lnRef idx="2">
            <a:schemeClr val="accent4">
              <a:alpha val="90000"/>
              <a:hueOff val="0"/>
              <a:satOff val="0"/>
              <a:lumOff val="0"/>
              <a:alphaOff val="0"/>
            </a:schemeClr>
          </a:lnRef>
          <a:fillRef idx="1">
            <a:schemeClr val="lt1">
              <a:alpha val="90000"/>
              <a:tint val="40000"/>
              <a:hueOff val="0"/>
              <a:satOff val="0"/>
              <a:lumOff val="0"/>
              <a:alphaOff val="0"/>
            </a:schemeClr>
          </a:fillRef>
          <a:effectRef idx="0">
            <a:schemeClr val="l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55953" rIns="279778" bIns="155954" numCol="1" spcCol="1270" anchor="ctr" anchorCtr="0">
            <a:noAutofit/>
          </a:bodyPr>
          <a:lstStyle/>
          <a:p>
            <a:pPr marL="171450" marR="0" lvl="1" indent="-171450" algn="l" defTabSz="711200" rtl="0" eaLnBrk="1" fontAlgn="auto" latinLnBrk="0" hangingPunct="1">
              <a:lnSpc>
                <a:spcPct val="90000"/>
              </a:lnSpc>
              <a:spcBef>
                <a:spcPct val="0"/>
              </a:spcBef>
              <a:spcAft>
                <a:spcPct val="15000"/>
              </a:spcAft>
              <a:buClrTx/>
              <a:buSzTx/>
              <a:buFontTx/>
              <a:buChar char="•"/>
              <a:tabLst/>
              <a:defRPr/>
            </a:pPr>
            <a:r>
              <a:rPr kumimoji="0" lang="en-US" sz="16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 Invasive carcinoma NOS</a:t>
            </a:r>
          </a:p>
          <a:p>
            <a:pPr marL="342900" marR="0" lvl="2" indent="-171450" algn="l" defTabSz="711200" rtl="0" eaLnBrk="1" fontAlgn="auto" latinLnBrk="0" hangingPunct="1">
              <a:lnSpc>
                <a:spcPct val="90000"/>
              </a:lnSpc>
              <a:spcBef>
                <a:spcPct val="0"/>
              </a:spcBef>
              <a:spcAft>
                <a:spcPct val="15000"/>
              </a:spcAft>
              <a:buClrTx/>
              <a:buSzTx/>
              <a:buFontTx/>
              <a:buNone/>
              <a:tabLst/>
              <a:defRPr/>
            </a:pPr>
            <a:r>
              <a:rPr kumimoji="0" lang="en-US" sz="1600" b="1" i="0" u="none" strike="noStrike" kern="1200" cap="none" spc="0" normalizeH="0" baseline="0" noProof="0" dirty="0">
                <a:ln>
                  <a:noFill/>
                </a:ln>
                <a:solidFill>
                  <a:srgbClr val="7030A0"/>
                </a:solidFill>
                <a:effectLst/>
                <a:uLnTx/>
                <a:uFillTx/>
                <a:latin typeface="Calibri" panose="020F0502020204030204"/>
                <a:ea typeface="+mn-ea"/>
                <a:cs typeface="+mn-cs"/>
              </a:rPr>
              <a:t>ER: 90%; PgR: 35%; HER2: 0</a:t>
            </a:r>
            <a:r>
              <a:rPr kumimoji="0" lang="en-US" sz="16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 Ki67: 25%</a:t>
            </a:r>
          </a:p>
        </p:txBody>
      </p:sp>
      <p:sp>
        <p:nvSpPr>
          <p:cNvPr id="30" name="Figura a mano libera 29">
            <a:extLst>
              <a:ext uri="{FF2B5EF4-FFF2-40B4-BE49-F238E27FC236}">
                <a16:creationId xmlns:a16="http://schemas.microsoft.com/office/drawing/2014/main" id="{DBE756B7-FF57-D93B-2032-57600BA14F3D}"/>
              </a:ext>
            </a:extLst>
          </p:cNvPr>
          <p:cNvSpPr/>
          <p:nvPr/>
        </p:nvSpPr>
        <p:spPr>
          <a:xfrm>
            <a:off x="1496395" y="4788347"/>
            <a:ext cx="1951734" cy="702751"/>
          </a:xfrm>
          <a:custGeom>
            <a:avLst/>
            <a:gdLst>
              <a:gd name="connsiteX0" fmla="*/ 0 w 1951734"/>
              <a:gd name="connsiteY0" fmla="*/ 117128 h 702751"/>
              <a:gd name="connsiteX1" fmla="*/ 117128 w 1951734"/>
              <a:gd name="connsiteY1" fmla="*/ 0 h 702751"/>
              <a:gd name="connsiteX2" fmla="*/ 1834606 w 1951734"/>
              <a:gd name="connsiteY2" fmla="*/ 0 h 702751"/>
              <a:gd name="connsiteX3" fmla="*/ 1951734 w 1951734"/>
              <a:gd name="connsiteY3" fmla="*/ 117128 h 702751"/>
              <a:gd name="connsiteX4" fmla="*/ 1951734 w 1951734"/>
              <a:gd name="connsiteY4" fmla="*/ 585623 h 702751"/>
              <a:gd name="connsiteX5" fmla="*/ 1834606 w 1951734"/>
              <a:gd name="connsiteY5" fmla="*/ 702751 h 702751"/>
              <a:gd name="connsiteX6" fmla="*/ 117128 w 1951734"/>
              <a:gd name="connsiteY6" fmla="*/ 702751 h 702751"/>
              <a:gd name="connsiteX7" fmla="*/ 0 w 1951734"/>
              <a:gd name="connsiteY7" fmla="*/ 585623 h 702751"/>
              <a:gd name="connsiteX8" fmla="*/ 0 w 1951734"/>
              <a:gd name="connsiteY8" fmla="*/ 117128 h 702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1734" h="702751">
                <a:moveTo>
                  <a:pt x="0" y="117128"/>
                </a:moveTo>
                <a:cubicBezTo>
                  <a:pt x="0" y="52440"/>
                  <a:pt x="52440" y="0"/>
                  <a:pt x="117128" y="0"/>
                </a:cubicBezTo>
                <a:lnTo>
                  <a:pt x="1834606" y="0"/>
                </a:lnTo>
                <a:cubicBezTo>
                  <a:pt x="1899294" y="0"/>
                  <a:pt x="1951734" y="52440"/>
                  <a:pt x="1951734" y="117128"/>
                </a:cubicBezTo>
                <a:lnTo>
                  <a:pt x="1951734" y="585623"/>
                </a:lnTo>
                <a:cubicBezTo>
                  <a:pt x="1951734" y="650311"/>
                  <a:pt x="1899294" y="702751"/>
                  <a:pt x="1834606" y="702751"/>
                </a:cubicBezTo>
                <a:lnTo>
                  <a:pt x="117128" y="702751"/>
                </a:lnTo>
                <a:cubicBezTo>
                  <a:pt x="52440" y="702751"/>
                  <a:pt x="0" y="650311"/>
                  <a:pt x="0" y="585623"/>
                </a:cubicBezTo>
                <a:lnTo>
                  <a:pt x="0" y="117128"/>
                </a:lnTo>
                <a:close/>
              </a:path>
            </a:pathLst>
          </a:custGeom>
        </p:spPr>
        <p:style>
          <a:lnRef idx="2">
            <a:schemeClr val="accent4">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10505" tIns="72405" rIns="110505" bIns="72405"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 Breast US-guided biopsy</a:t>
            </a:r>
          </a:p>
        </p:txBody>
      </p:sp>
      <p:sp>
        <p:nvSpPr>
          <p:cNvPr id="31" name="Figura a mano libera 30">
            <a:extLst>
              <a:ext uri="{FF2B5EF4-FFF2-40B4-BE49-F238E27FC236}">
                <a16:creationId xmlns:a16="http://schemas.microsoft.com/office/drawing/2014/main" id="{F5ACA7B4-5AF0-9122-B3E7-95F33AA13872}"/>
              </a:ext>
            </a:extLst>
          </p:cNvPr>
          <p:cNvSpPr/>
          <p:nvPr/>
        </p:nvSpPr>
        <p:spPr>
          <a:xfrm>
            <a:off x="3448129" y="5578113"/>
            <a:ext cx="7247473" cy="598998"/>
          </a:xfrm>
          <a:custGeom>
            <a:avLst/>
            <a:gdLst>
              <a:gd name="connsiteX0" fmla="*/ 99835 w 598997"/>
              <a:gd name="connsiteY0" fmla="*/ 0 h 7247473"/>
              <a:gd name="connsiteX1" fmla="*/ 499162 w 598997"/>
              <a:gd name="connsiteY1" fmla="*/ 0 h 7247473"/>
              <a:gd name="connsiteX2" fmla="*/ 598997 w 598997"/>
              <a:gd name="connsiteY2" fmla="*/ 99835 h 7247473"/>
              <a:gd name="connsiteX3" fmla="*/ 598997 w 598997"/>
              <a:gd name="connsiteY3" fmla="*/ 7247473 h 7247473"/>
              <a:gd name="connsiteX4" fmla="*/ 598997 w 598997"/>
              <a:gd name="connsiteY4" fmla="*/ 7247473 h 7247473"/>
              <a:gd name="connsiteX5" fmla="*/ 0 w 598997"/>
              <a:gd name="connsiteY5" fmla="*/ 7247473 h 7247473"/>
              <a:gd name="connsiteX6" fmla="*/ 0 w 598997"/>
              <a:gd name="connsiteY6" fmla="*/ 7247473 h 7247473"/>
              <a:gd name="connsiteX7" fmla="*/ 0 w 598997"/>
              <a:gd name="connsiteY7" fmla="*/ 99835 h 7247473"/>
              <a:gd name="connsiteX8" fmla="*/ 99835 w 598997"/>
              <a:gd name="connsiteY8" fmla="*/ 0 h 7247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8997" h="7247473">
                <a:moveTo>
                  <a:pt x="598997" y="1207942"/>
                </a:moveTo>
                <a:lnTo>
                  <a:pt x="598997" y="6039531"/>
                </a:lnTo>
                <a:cubicBezTo>
                  <a:pt x="598997" y="6706651"/>
                  <a:pt x="595303" y="7247467"/>
                  <a:pt x="590746" y="7247467"/>
                </a:cubicBezTo>
                <a:lnTo>
                  <a:pt x="0" y="7247467"/>
                </a:lnTo>
                <a:lnTo>
                  <a:pt x="0" y="7247467"/>
                </a:lnTo>
                <a:lnTo>
                  <a:pt x="0" y="6"/>
                </a:lnTo>
                <a:lnTo>
                  <a:pt x="0" y="6"/>
                </a:lnTo>
                <a:lnTo>
                  <a:pt x="590746" y="6"/>
                </a:lnTo>
                <a:cubicBezTo>
                  <a:pt x="595303" y="6"/>
                  <a:pt x="598997" y="540822"/>
                  <a:pt x="598997" y="1207942"/>
                </a:cubicBezTo>
                <a:close/>
              </a:path>
            </a:pathLst>
          </a:custGeom>
        </p:spPr>
        <p:style>
          <a:lnRef idx="2">
            <a:schemeClr val="accent4">
              <a:alpha val="90000"/>
              <a:hueOff val="0"/>
              <a:satOff val="0"/>
              <a:lumOff val="0"/>
              <a:alphaOff val="0"/>
            </a:schemeClr>
          </a:lnRef>
          <a:fillRef idx="1">
            <a:schemeClr val="lt1">
              <a:alpha val="90000"/>
              <a:tint val="40000"/>
              <a:hueOff val="0"/>
              <a:satOff val="0"/>
              <a:lumOff val="0"/>
              <a:alphaOff val="0"/>
            </a:schemeClr>
          </a:fillRef>
          <a:effectRef idx="0">
            <a:schemeClr val="l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53066" rIns="276890" bIns="153067" numCol="1" spcCol="1270" anchor="ctr" anchorCtr="0">
            <a:noAutofit/>
          </a:bodyPr>
          <a:lstStyle/>
          <a:p>
            <a:pPr marL="171450" marR="0" lvl="1" indent="-171450" algn="l" defTabSz="711200" rtl="0" eaLnBrk="1" fontAlgn="auto" latinLnBrk="0" hangingPunct="1">
              <a:lnSpc>
                <a:spcPct val="90000"/>
              </a:lnSpc>
              <a:spcBef>
                <a:spcPct val="0"/>
              </a:spcBef>
              <a:spcAft>
                <a:spcPct val="15000"/>
              </a:spcAft>
              <a:buClrTx/>
              <a:buSzTx/>
              <a:buFontTx/>
              <a:buChar char="•"/>
              <a:tabLst/>
              <a:defRPr/>
            </a:pPr>
            <a:r>
              <a:rPr kumimoji="0" lang="en-US" sz="1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 </a:t>
            </a:r>
            <a:r>
              <a:rPr kumimoji="0" lang="en-US" sz="1600" b="1" i="0" u="none" strike="noStrike" kern="1200" cap="none" spc="0" normalizeH="0" baseline="0" noProof="0" dirty="0">
                <a:ln>
                  <a:noFill/>
                </a:ln>
                <a:solidFill>
                  <a:srgbClr val="7030A0"/>
                </a:solidFill>
                <a:effectLst/>
                <a:uLnTx/>
                <a:uFillTx/>
                <a:latin typeface="Calibri" panose="020F0502020204030204"/>
                <a:ea typeface="+mn-ea"/>
                <a:cs typeface="+mn-cs"/>
              </a:rPr>
              <a:t>Pathogenic </a:t>
            </a:r>
            <a:r>
              <a:rPr kumimoji="0" lang="en-US" sz="1600" b="1" i="1" u="none" strike="noStrike" kern="1200" cap="none" spc="0" normalizeH="0" baseline="0" noProof="0" dirty="0">
                <a:ln>
                  <a:noFill/>
                </a:ln>
                <a:solidFill>
                  <a:srgbClr val="7030A0"/>
                </a:solidFill>
                <a:effectLst/>
                <a:uLnTx/>
                <a:uFillTx/>
                <a:latin typeface="Calibri" panose="020F0502020204030204"/>
                <a:ea typeface="+mn-ea"/>
                <a:cs typeface="+mn-cs"/>
              </a:rPr>
              <a:t>BRCA2</a:t>
            </a:r>
            <a:r>
              <a:rPr kumimoji="0" lang="en-US" sz="1600" b="1" i="0" u="none" strike="noStrike" kern="1200" cap="none" spc="0" normalizeH="0" baseline="0" noProof="0" dirty="0">
                <a:ln>
                  <a:noFill/>
                </a:ln>
                <a:solidFill>
                  <a:srgbClr val="7030A0"/>
                </a:solidFill>
                <a:effectLst/>
                <a:uLnTx/>
                <a:uFillTx/>
                <a:latin typeface="Calibri" panose="020F0502020204030204"/>
                <a:ea typeface="+mn-ea"/>
                <a:cs typeface="+mn-cs"/>
              </a:rPr>
              <a:t> variant c.6405_6409 (p_Asn2135fs)</a:t>
            </a:r>
          </a:p>
        </p:txBody>
      </p:sp>
      <p:sp>
        <p:nvSpPr>
          <p:cNvPr id="32" name="Figura a mano libera 31">
            <a:extLst>
              <a:ext uri="{FF2B5EF4-FFF2-40B4-BE49-F238E27FC236}">
                <a16:creationId xmlns:a16="http://schemas.microsoft.com/office/drawing/2014/main" id="{CBC916A9-A863-5504-9ED8-593FB3ED8837}"/>
              </a:ext>
            </a:extLst>
          </p:cNvPr>
          <p:cNvSpPr/>
          <p:nvPr/>
        </p:nvSpPr>
        <p:spPr>
          <a:xfrm>
            <a:off x="1496395" y="5526236"/>
            <a:ext cx="1951734" cy="702751"/>
          </a:xfrm>
          <a:custGeom>
            <a:avLst/>
            <a:gdLst>
              <a:gd name="connsiteX0" fmla="*/ 0 w 1951734"/>
              <a:gd name="connsiteY0" fmla="*/ 117128 h 702751"/>
              <a:gd name="connsiteX1" fmla="*/ 117128 w 1951734"/>
              <a:gd name="connsiteY1" fmla="*/ 0 h 702751"/>
              <a:gd name="connsiteX2" fmla="*/ 1834606 w 1951734"/>
              <a:gd name="connsiteY2" fmla="*/ 0 h 702751"/>
              <a:gd name="connsiteX3" fmla="*/ 1951734 w 1951734"/>
              <a:gd name="connsiteY3" fmla="*/ 117128 h 702751"/>
              <a:gd name="connsiteX4" fmla="*/ 1951734 w 1951734"/>
              <a:gd name="connsiteY4" fmla="*/ 585623 h 702751"/>
              <a:gd name="connsiteX5" fmla="*/ 1834606 w 1951734"/>
              <a:gd name="connsiteY5" fmla="*/ 702751 h 702751"/>
              <a:gd name="connsiteX6" fmla="*/ 117128 w 1951734"/>
              <a:gd name="connsiteY6" fmla="*/ 702751 h 702751"/>
              <a:gd name="connsiteX7" fmla="*/ 0 w 1951734"/>
              <a:gd name="connsiteY7" fmla="*/ 585623 h 702751"/>
              <a:gd name="connsiteX8" fmla="*/ 0 w 1951734"/>
              <a:gd name="connsiteY8" fmla="*/ 117128 h 702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1734" h="702751">
                <a:moveTo>
                  <a:pt x="0" y="117128"/>
                </a:moveTo>
                <a:cubicBezTo>
                  <a:pt x="0" y="52440"/>
                  <a:pt x="52440" y="0"/>
                  <a:pt x="117128" y="0"/>
                </a:cubicBezTo>
                <a:lnTo>
                  <a:pt x="1834606" y="0"/>
                </a:lnTo>
                <a:cubicBezTo>
                  <a:pt x="1899294" y="0"/>
                  <a:pt x="1951734" y="52440"/>
                  <a:pt x="1951734" y="117128"/>
                </a:cubicBezTo>
                <a:lnTo>
                  <a:pt x="1951734" y="585623"/>
                </a:lnTo>
                <a:cubicBezTo>
                  <a:pt x="1951734" y="650311"/>
                  <a:pt x="1899294" y="702751"/>
                  <a:pt x="1834606" y="702751"/>
                </a:cubicBezTo>
                <a:lnTo>
                  <a:pt x="117128" y="702751"/>
                </a:lnTo>
                <a:cubicBezTo>
                  <a:pt x="52440" y="702751"/>
                  <a:pt x="0" y="650311"/>
                  <a:pt x="0" y="585623"/>
                </a:cubicBezTo>
                <a:lnTo>
                  <a:pt x="0" y="117128"/>
                </a:lnTo>
                <a:close/>
              </a:path>
            </a:pathLst>
          </a:custGeom>
        </p:spPr>
        <p:style>
          <a:lnRef idx="2">
            <a:schemeClr val="accent4">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10505" tIns="72405" rIns="110505" bIns="72405"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Genetic testing</a:t>
            </a:r>
          </a:p>
        </p:txBody>
      </p:sp>
    </p:spTree>
    <p:extLst>
      <p:ext uri="{BB962C8B-B14F-4D97-AF65-F5344CB8AC3E}">
        <p14:creationId xmlns:p14="http://schemas.microsoft.com/office/powerpoint/2010/main" val="2415920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1F4CF-124E-4282-BEA7-51DBF6A2F1FA}"/>
              </a:ext>
            </a:extLst>
          </p:cNvPr>
          <p:cNvSpPr>
            <a:spLocks noGrp="1"/>
          </p:cNvSpPr>
          <p:nvPr>
            <p:ph type="title" idx="4294967295"/>
          </p:nvPr>
        </p:nvSpPr>
        <p:spPr>
          <a:xfrm>
            <a:off x="609598" y="127000"/>
            <a:ext cx="10972800" cy="739164"/>
          </a:xfrm>
        </p:spPr>
        <p:txBody>
          <a:bodyPr/>
          <a:lstStyle/>
          <a:p>
            <a:r>
              <a:rPr lang="en-US" dirty="0"/>
              <a:t>1. Clinical presentation, diagnosis, staging</a:t>
            </a:r>
            <a:endParaRPr lang="en-CH" dirty="0"/>
          </a:p>
        </p:txBody>
      </p:sp>
      <p:graphicFrame>
        <p:nvGraphicFramePr>
          <p:cNvPr id="4" name="Segnaposto contenuto 3">
            <a:extLst>
              <a:ext uri="{FF2B5EF4-FFF2-40B4-BE49-F238E27FC236}">
                <a16:creationId xmlns:a16="http://schemas.microsoft.com/office/drawing/2014/main" id="{5B27A75A-078E-DC47-A6AE-3775330E64B3}"/>
              </a:ext>
            </a:extLst>
          </p:cNvPr>
          <p:cNvGraphicFramePr>
            <a:graphicFrameLocks noGrp="1"/>
          </p:cNvGraphicFramePr>
          <p:nvPr>
            <p:ph idx="4294967295"/>
          </p:nvPr>
        </p:nvGraphicFramePr>
        <p:xfrm>
          <a:off x="253253" y="1008528"/>
          <a:ext cx="11685493" cy="52240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asellaDiTesto 2">
            <a:extLst>
              <a:ext uri="{FF2B5EF4-FFF2-40B4-BE49-F238E27FC236}">
                <a16:creationId xmlns:a16="http://schemas.microsoft.com/office/drawing/2014/main" id="{6756FA93-F70D-E576-D2E3-44613E4AE707}"/>
              </a:ext>
            </a:extLst>
          </p:cNvPr>
          <p:cNvSpPr txBox="1"/>
          <p:nvPr/>
        </p:nvSpPr>
        <p:spPr>
          <a:xfrm>
            <a:off x="1153497" y="2151528"/>
            <a:ext cx="9885003" cy="258532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1"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De novo </a:t>
            </a:r>
            <a:r>
              <a:rPr kumimoji="0" lang="en-US" sz="54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mBC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ER-positive/HER2-negative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gBRCA mut</a:t>
            </a:r>
          </a:p>
        </p:txBody>
      </p:sp>
    </p:spTree>
    <p:extLst>
      <p:ext uri="{BB962C8B-B14F-4D97-AF65-F5344CB8AC3E}">
        <p14:creationId xmlns:p14="http://schemas.microsoft.com/office/powerpoint/2010/main" val="9713158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Immagine 38">
            <a:extLst>
              <a:ext uri="{FF2B5EF4-FFF2-40B4-BE49-F238E27FC236}">
                <a16:creationId xmlns:a16="http://schemas.microsoft.com/office/drawing/2014/main" id="{20150F2B-D044-6AE2-B55C-783B6AB866DB}"/>
              </a:ext>
            </a:extLst>
          </p:cNvPr>
          <p:cNvPicPr>
            <a:picLocks noChangeAspect="1"/>
          </p:cNvPicPr>
          <p:nvPr/>
        </p:nvPicPr>
        <p:blipFill rotWithShape="1">
          <a:blip r:embed="rId3"/>
          <a:srcRect l="5476" t="8582" r="2160" b="80465"/>
          <a:stretch/>
        </p:blipFill>
        <p:spPr>
          <a:xfrm>
            <a:off x="179046" y="987267"/>
            <a:ext cx="11798113" cy="979419"/>
          </a:xfrm>
          <a:prstGeom prst="rect">
            <a:avLst/>
          </a:prstGeom>
        </p:spPr>
      </p:pic>
      <p:sp>
        <p:nvSpPr>
          <p:cNvPr id="35" name="CasellaDiTesto 34">
            <a:extLst>
              <a:ext uri="{FF2B5EF4-FFF2-40B4-BE49-F238E27FC236}">
                <a16:creationId xmlns:a16="http://schemas.microsoft.com/office/drawing/2014/main" id="{C8A28CB7-5F9E-48B8-68A6-A1321FC1F1E2}"/>
              </a:ext>
            </a:extLst>
          </p:cNvPr>
          <p:cNvSpPr txBox="1"/>
          <p:nvPr/>
        </p:nvSpPr>
        <p:spPr>
          <a:xfrm>
            <a:off x="7670095" y="2415403"/>
            <a:ext cx="891229" cy="584775"/>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Liver biopsy</a:t>
            </a:r>
            <a:endParaRPr kumimoji="0" lang="en-US" sz="1600" b="0" i="0" u="none" strike="noStrike" kern="1200" cap="none" spc="0" normalizeH="0" baseline="0" noProof="0" dirty="0">
              <a:ln>
                <a:noFill/>
              </a:ln>
              <a:solidFill>
                <a:srgbClr val="A665D8"/>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5F3F28C-F88A-754C-A686-232FC85027D1}"/>
              </a:ext>
            </a:extLst>
          </p:cNvPr>
          <p:cNvSpPr txBox="1">
            <a:spLocks/>
          </p:cNvSpPr>
          <p:nvPr/>
        </p:nvSpPr>
        <p:spPr>
          <a:xfrm>
            <a:off x="609600" y="0"/>
            <a:ext cx="109728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Arial Narrow" panose="020B0606020202030204" pitchFamily="34" charset="0"/>
                <a:ea typeface="+mj-ea"/>
                <a:cs typeface="Arial"/>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Narrow" panose="020B0606020202030204" pitchFamily="34" charset="0"/>
                <a:ea typeface="+mj-ea"/>
                <a:cs typeface="Arial"/>
              </a:rPr>
              <a:t>2. First line </a:t>
            </a:r>
            <a:endParaRPr kumimoji="0" lang="en-CH" sz="4400" b="0" i="0" u="none" strike="noStrike" kern="1200" cap="none" spc="0" normalizeH="0" baseline="0" noProof="0">
              <a:ln>
                <a:noFill/>
              </a:ln>
              <a:solidFill>
                <a:prstClr val="black"/>
              </a:solidFill>
              <a:effectLst/>
              <a:uLnTx/>
              <a:uFillTx/>
              <a:latin typeface="Arial Narrow" panose="020B0606020202030204" pitchFamily="34" charset="0"/>
              <a:ea typeface="+mj-ea"/>
              <a:cs typeface="Arial"/>
            </a:endParaRPr>
          </a:p>
        </p:txBody>
      </p:sp>
      <p:cxnSp>
        <p:nvCxnSpPr>
          <p:cNvPr id="8" name="Connettore 2 7">
            <a:extLst>
              <a:ext uri="{FF2B5EF4-FFF2-40B4-BE49-F238E27FC236}">
                <a16:creationId xmlns:a16="http://schemas.microsoft.com/office/drawing/2014/main" id="{DC0B2B4F-3CEB-AEB8-B5AF-BB86AD27D8FC}"/>
              </a:ext>
            </a:extLst>
          </p:cNvPr>
          <p:cNvCxnSpPr>
            <a:cxnSpLocks/>
          </p:cNvCxnSpPr>
          <p:nvPr/>
        </p:nvCxnSpPr>
        <p:spPr>
          <a:xfrm flipV="1">
            <a:off x="1379579" y="1806569"/>
            <a:ext cx="0" cy="314839"/>
          </a:xfrm>
          <a:prstGeom prst="straightConnector1">
            <a:avLst/>
          </a:prstGeom>
          <a:ln w="12700">
            <a:tailEnd type="triangle"/>
          </a:ln>
        </p:spPr>
        <p:style>
          <a:lnRef idx="2">
            <a:schemeClr val="dk1"/>
          </a:lnRef>
          <a:fillRef idx="0">
            <a:schemeClr val="dk1"/>
          </a:fillRef>
          <a:effectRef idx="1">
            <a:schemeClr val="dk1"/>
          </a:effectRef>
          <a:fontRef idx="minor">
            <a:schemeClr val="tx1"/>
          </a:fontRef>
        </p:style>
      </p:cxnSp>
      <p:sp>
        <p:nvSpPr>
          <p:cNvPr id="9" name="CasellaDiTesto 8">
            <a:extLst>
              <a:ext uri="{FF2B5EF4-FFF2-40B4-BE49-F238E27FC236}">
                <a16:creationId xmlns:a16="http://schemas.microsoft.com/office/drawing/2014/main" id="{07C67550-1022-BBFC-2926-82DE14BD8A66}"/>
              </a:ext>
            </a:extLst>
          </p:cNvPr>
          <p:cNvSpPr txBox="1"/>
          <p:nvPr/>
        </p:nvSpPr>
        <p:spPr>
          <a:xfrm>
            <a:off x="151582" y="2548278"/>
            <a:ext cx="2660815" cy="1077218"/>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Ribociclib 600 mg 1-21 q28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Letrozole 2,5 mg qd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Triptorelin 3,75 mg q28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A665D8"/>
                </a:solidFill>
                <a:effectLst/>
                <a:uLnTx/>
                <a:uFillTx/>
                <a:latin typeface="Calibri" panose="020F0502020204030204"/>
                <a:ea typeface="+mn-ea"/>
                <a:cs typeface="+mn-cs"/>
              </a:rPr>
              <a:t>MONALEESA-7</a:t>
            </a:r>
          </a:p>
        </p:txBody>
      </p:sp>
      <p:sp>
        <p:nvSpPr>
          <p:cNvPr id="11" name="CasellaDiTesto 10">
            <a:extLst>
              <a:ext uri="{FF2B5EF4-FFF2-40B4-BE49-F238E27FC236}">
                <a16:creationId xmlns:a16="http://schemas.microsoft.com/office/drawing/2014/main" id="{CBA1FF14-591F-A0FF-A923-683E53E03F4A}"/>
              </a:ext>
            </a:extLst>
          </p:cNvPr>
          <p:cNvSpPr txBox="1"/>
          <p:nvPr/>
        </p:nvSpPr>
        <p:spPr>
          <a:xfrm>
            <a:off x="2748558" y="2541891"/>
            <a:ext cx="1654477" cy="338554"/>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CT scan: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PR </a:t>
            </a:r>
            <a:r>
              <a:rPr kumimoji="0" lang="en-US" sz="1600" b="0" i="0" u="none" strike="noStrike" kern="1200" cap="none" spc="0" normalizeH="0" baseline="30000" noProof="0" dirty="0">
                <a:ln>
                  <a:noFill/>
                </a:ln>
                <a:solidFill>
                  <a:prstClr val="black"/>
                </a:solidFill>
                <a:effectLst/>
                <a:uLnTx/>
                <a:uFillTx/>
                <a:latin typeface="Calibri" panose="020F0502020204030204"/>
                <a:ea typeface="+mn-ea"/>
                <a:cs typeface="+mn-cs"/>
              </a:rPr>
              <a:t>(2) </a:t>
            </a:r>
            <a:endParaRPr kumimoji="0" lang="en-US" sz="1600" b="0" i="0" u="none" strike="noStrike" kern="1200" cap="none" spc="0" normalizeH="0" baseline="30000" noProof="0" dirty="0">
              <a:ln>
                <a:noFill/>
              </a:ln>
              <a:solidFill>
                <a:srgbClr val="A665D8"/>
              </a:solidFill>
              <a:effectLst/>
              <a:uLnTx/>
              <a:uFillTx/>
              <a:latin typeface="Calibri" panose="020F0502020204030204"/>
              <a:ea typeface="+mn-ea"/>
              <a:cs typeface="+mn-cs"/>
            </a:endParaRPr>
          </a:p>
        </p:txBody>
      </p:sp>
      <p:sp>
        <p:nvSpPr>
          <p:cNvPr id="17" name="CasellaDiTesto 16">
            <a:extLst>
              <a:ext uri="{FF2B5EF4-FFF2-40B4-BE49-F238E27FC236}">
                <a16:creationId xmlns:a16="http://schemas.microsoft.com/office/drawing/2014/main" id="{62A8F089-1487-B1AC-CF45-EB3184F1B9C8}"/>
              </a:ext>
            </a:extLst>
          </p:cNvPr>
          <p:cNvSpPr txBox="1"/>
          <p:nvPr/>
        </p:nvSpPr>
        <p:spPr>
          <a:xfrm>
            <a:off x="4403035" y="2538514"/>
            <a:ext cx="2389767" cy="338554"/>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CT scan: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hepatic</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PD </a:t>
            </a:r>
            <a:r>
              <a:rPr kumimoji="0" lang="en-US" sz="1600" b="0" i="0" u="none" strike="noStrike" kern="1200" cap="none" spc="0" normalizeH="0" baseline="30000" noProof="0" dirty="0">
                <a:ln>
                  <a:noFill/>
                </a:ln>
                <a:solidFill>
                  <a:prstClr val="black"/>
                </a:solidFill>
                <a:effectLst/>
                <a:uLnTx/>
                <a:uFillTx/>
                <a:latin typeface="Calibri" panose="020F0502020204030204"/>
                <a:ea typeface="+mn-ea"/>
                <a:cs typeface="+mn-cs"/>
              </a:rPr>
              <a:t>(3)</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1600" b="0" i="0" u="none" strike="noStrike" kern="1200" cap="none" spc="0" normalizeH="0" baseline="0" noProof="0" dirty="0">
              <a:ln>
                <a:noFill/>
              </a:ln>
              <a:solidFill>
                <a:srgbClr val="A665D8"/>
              </a:solidFill>
              <a:effectLst/>
              <a:uLnTx/>
              <a:uFillTx/>
              <a:latin typeface="Calibri" panose="020F0502020204030204"/>
              <a:ea typeface="+mn-ea"/>
              <a:cs typeface="+mn-cs"/>
            </a:endParaRPr>
          </a:p>
        </p:txBody>
      </p:sp>
      <p:cxnSp>
        <p:nvCxnSpPr>
          <p:cNvPr id="33" name="Connettore 1 32">
            <a:extLst>
              <a:ext uri="{FF2B5EF4-FFF2-40B4-BE49-F238E27FC236}">
                <a16:creationId xmlns:a16="http://schemas.microsoft.com/office/drawing/2014/main" id="{D5792317-82BB-1568-FF3F-F64C2337D930}"/>
              </a:ext>
            </a:extLst>
          </p:cNvPr>
          <p:cNvCxnSpPr>
            <a:cxnSpLocks/>
            <a:stCxn id="17" idx="3"/>
          </p:cNvCxnSpPr>
          <p:nvPr/>
        </p:nvCxnSpPr>
        <p:spPr>
          <a:xfrm>
            <a:off x="6792802" y="2707791"/>
            <a:ext cx="877293" cy="0"/>
          </a:xfrm>
          <a:prstGeom prst="line">
            <a:avLst/>
          </a:prstGeom>
          <a:ln w="19050">
            <a:solidFill>
              <a:srgbClr val="A665D8"/>
            </a:solidFill>
            <a:headEnd type="oval" w="med" len="med"/>
            <a:tailEnd type="triangle" w="med" len="med"/>
          </a:ln>
        </p:spPr>
        <p:style>
          <a:lnRef idx="2">
            <a:schemeClr val="accent1"/>
          </a:lnRef>
          <a:fillRef idx="0">
            <a:schemeClr val="accent1"/>
          </a:fillRef>
          <a:effectRef idx="1">
            <a:schemeClr val="accent1"/>
          </a:effectRef>
          <a:fontRef idx="minor">
            <a:schemeClr val="tx1"/>
          </a:fontRef>
        </p:style>
      </p:cxnSp>
      <p:sp>
        <p:nvSpPr>
          <p:cNvPr id="36" name="CasellaDiTesto 35">
            <a:extLst>
              <a:ext uri="{FF2B5EF4-FFF2-40B4-BE49-F238E27FC236}">
                <a16:creationId xmlns:a16="http://schemas.microsoft.com/office/drawing/2014/main" id="{AB67E261-B862-3C6D-C5E6-08EB698849E5}"/>
              </a:ext>
            </a:extLst>
          </p:cNvPr>
          <p:cNvSpPr txBox="1"/>
          <p:nvPr/>
        </p:nvSpPr>
        <p:spPr>
          <a:xfrm>
            <a:off x="8561324" y="2415403"/>
            <a:ext cx="3581505" cy="1077218"/>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Invasive adenocarcinoma consistent with breast adenocarcinoma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ER: &lt;95%; PgR: 0%; Ki67: 3%; </a:t>
            </a:r>
            <a:r>
              <a:rPr kumimoji="0" lang="en-US" sz="1600" b="1" i="0" u="none" strike="noStrike" kern="1200" cap="none" spc="0" normalizeH="0" baseline="0" noProof="0" dirty="0">
                <a:ln>
                  <a:noFill/>
                </a:ln>
                <a:solidFill>
                  <a:srgbClr val="7030A0"/>
                </a:solidFill>
                <a:effectLst/>
                <a:uLnTx/>
                <a:uFillTx/>
                <a:latin typeface="Calibri" panose="020F0502020204030204"/>
                <a:ea typeface="+mn-ea"/>
                <a:cs typeface="+mn-cs"/>
              </a:rPr>
              <a:t>HER2: 1+/</a:t>
            </a: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PIK3CA</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wt</a:t>
            </a:r>
            <a:r>
              <a:rPr kumimoji="0" lang="en-US" sz="1600" b="0" i="0" u="none" strike="noStrike" kern="1200" cap="none" spc="0" normalizeH="0" baseline="0" noProof="0" dirty="0">
                <a:ln>
                  <a:noFill/>
                </a:ln>
                <a:solidFill>
                  <a:srgbClr val="7030A0"/>
                </a:solidFill>
                <a:effectLst/>
                <a:uLnTx/>
                <a:uFillTx/>
                <a:latin typeface="Calibri" panose="020F0502020204030204"/>
                <a:ea typeface="+mn-ea"/>
                <a:cs typeface="+mn-cs"/>
              </a:rPr>
              <a:t> </a:t>
            </a:r>
          </a:p>
        </p:txBody>
      </p:sp>
      <p:sp>
        <p:nvSpPr>
          <p:cNvPr id="46" name="Freccia giù 45">
            <a:extLst>
              <a:ext uri="{FF2B5EF4-FFF2-40B4-BE49-F238E27FC236}">
                <a16:creationId xmlns:a16="http://schemas.microsoft.com/office/drawing/2014/main" id="{3D92BB77-8A5B-273D-AA68-419BACFCD473}"/>
              </a:ext>
            </a:extLst>
          </p:cNvPr>
          <p:cNvSpPr/>
          <p:nvPr/>
        </p:nvSpPr>
        <p:spPr>
          <a:xfrm>
            <a:off x="10150201" y="3535111"/>
            <a:ext cx="258856" cy="531823"/>
          </a:xfrm>
          <a:prstGeom prst="downArrow">
            <a:avLst>
              <a:gd name="adj1" fmla="val 50000"/>
              <a:gd name="adj2" fmla="val 99186"/>
            </a:avLst>
          </a:prstGeom>
          <a:ln w="12700">
            <a:solidFill>
              <a:srgbClr val="7030A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asellaDiTesto 2">
            <a:extLst>
              <a:ext uri="{FF2B5EF4-FFF2-40B4-BE49-F238E27FC236}">
                <a16:creationId xmlns:a16="http://schemas.microsoft.com/office/drawing/2014/main" id="{A4E60843-6648-3742-8998-680BECD0042C}"/>
              </a:ext>
            </a:extLst>
          </p:cNvPr>
          <p:cNvSpPr txBox="1"/>
          <p:nvPr/>
        </p:nvSpPr>
        <p:spPr>
          <a:xfrm>
            <a:off x="874823" y="2164827"/>
            <a:ext cx="1032878" cy="27699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August 20</a:t>
            </a:r>
            <a:r>
              <a:rPr kumimoji="0" lang="en-US" sz="1200" b="0" i="0" u="none" strike="noStrike" kern="1200" cap="none" spc="0" normalizeH="0" baseline="30000" noProof="0" dirty="0">
                <a:ln>
                  <a:noFill/>
                </a:ln>
                <a:solidFill>
                  <a:prstClr val="black"/>
                </a:solidFill>
                <a:effectLst/>
                <a:uLnTx/>
                <a:uFillTx/>
                <a:latin typeface="Calibri" panose="020F0502020204030204"/>
                <a:ea typeface="+mn-ea"/>
                <a:cs typeface="+mn-cs"/>
              </a:rPr>
              <a:t>th</a:t>
            </a:r>
            <a:endParaRPr kumimoji="0" lang="en-US" sz="1200" b="0" i="0" u="none" strike="noStrike" kern="1200" cap="none" spc="0" normalizeH="0" baseline="0" noProof="0" dirty="0">
              <a:ln>
                <a:noFill/>
              </a:ln>
              <a:solidFill>
                <a:srgbClr val="A665D8"/>
              </a:solidFill>
              <a:effectLst/>
              <a:uLnTx/>
              <a:uFillTx/>
              <a:latin typeface="Calibri" panose="020F0502020204030204"/>
              <a:ea typeface="+mn-ea"/>
              <a:cs typeface="+mn-cs"/>
            </a:endParaRPr>
          </a:p>
        </p:txBody>
      </p:sp>
      <p:sp>
        <p:nvSpPr>
          <p:cNvPr id="7" name="CasellaDiTesto 6">
            <a:extLst>
              <a:ext uri="{FF2B5EF4-FFF2-40B4-BE49-F238E27FC236}">
                <a16:creationId xmlns:a16="http://schemas.microsoft.com/office/drawing/2014/main" id="{B495BA29-0015-F72F-FAB7-7C6204163F8D}"/>
              </a:ext>
            </a:extLst>
          </p:cNvPr>
          <p:cNvSpPr txBox="1"/>
          <p:nvPr/>
        </p:nvSpPr>
        <p:spPr>
          <a:xfrm>
            <a:off x="2851849" y="2188158"/>
            <a:ext cx="1175935" cy="27699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November 11</a:t>
            </a:r>
            <a:r>
              <a:rPr kumimoji="0" lang="en-US" sz="1200" b="0" i="0" u="none" strike="noStrike" kern="1200" cap="none" spc="0" normalizeH="0" baseline="30000" noProof="0" dirty="0">
                <a:ln>
                  <a:noFill/>
                </a:ln>
                <a:solidFill>
                  <a:prstClr val="black"/>
                </a:solidFill>
                <a:effectLst/>
                <a:uLnTx/>
                <a:uFillTx/>
                <a:latin typeface="Calibri" panose="020F0502020204030204"/>
                <a:ea typeface="+mn-ea"/>
                <a:cs typeface="+mn-cs"/>
              </a:rPr>
              <a:t>th</a:t>
            </a:r>
            <a:endParaRPr kumimoji="0" lang="en-US" sz="1200" b="0" i="0" u="none" strike="noStrike" kern="1200" cap="none" spc="0" normalizeH="0" baseline="0" noProof="0" dirty="0">
              <a:ln>
                <a:noFill/>
              </a:ln>
              <a:solidFill>
                <a:srgbClr val="A665D8"/>
              </a:solidFill>
              <a:effectLst/>
              <a:uLnTx/>
              <a:uFillTx/>
              <a:latin typeface="Calibri" panose="020F0502020204030204"/>
              <a:ea typeface="+mn-ea"/>
              <a:cs typeface="+mn-cs"/>
            </a:endParaRPr>
          </a:p>
        </p:txBody>
      </p:sp>
      <p:cxnSp>
        <p:nvCxnSpPr>
          <p:cNvPr id="10" name="Connettore 2 9">
            <a:extLst>
              <a:ext uri="{FF2B5EF4-FFF2-40B4-BE49-F238E27FC236}">
                <a16:creationId xmlns:a16="http://schemas.microsoft.com/office/drawing/2014/main" id="{CE47A28F-097B-B66C-4025-294A3D85A3B7}"/>
              </a:ext>
            </a:extLst>
          </p:cNvPr>
          <p:cNvCxnSpPr>
            <a:cxnSpLocks/>
          </p:cNvCxnSpPr>
          <p:nvPr/>
        </p:nvCxnSpPr>
        <p:spPr>
          <a:xfrm flipV="1">
            <a:off x="3433139" y="1813277"/>
            <a:ext cx="0" cy="308131"/>
          </a:xfrm>
          <a:prstGeom prst="straightConnector1">
            <a:avLst/>
          </a:prstGeom>
          <a:ln w="12700">
            <a:tailEnd type="triangle"/>
          </a:ln>
        </p:spPr>
        <p:style>
          <a:lnRef idx="2">
            <a:schemeClr val="dk1"/>
          </a:lnRef>
          <a:fillRef idx="0">
            <a:schemeClr val="dk1"/>
          </a:fillRef>
          <a:effectRef idx="1">
            <a:schemeClr val="dk1"/>
          </a:effectRef>
          <a:fontRef idx="minor">
            <a:schemeClr val="tx1"/>
          </a:fontRef>
        </p:style>
      </p:cxnSp>
      <p:cxnSp>
        <p:nvCxnSpPr>
          <p:cNvPr id="12" name="Connettore 2 11">
            <a:extLst>
              <a:ext uri="{FF2B5EF4-FFF2-40B4-BE49-F238E27FC236}">
                <a16:creationId xmlns:a16="http://schemas.microsoft.com/office/drawing/2014/main" id="{82C63C2C-798E-AB29-C0A8-1CE9A13514FB}"/>
              </a:ext>
            </a:extLst>
          </p:cNvPr>
          <p:cNvCxnSpPr>
            <a:cxnSpLocks/>
          </p:cNvCxnSpPr>
          <p:nvPr/>
        </p:nvCxnSpPr>
        <p:spPr>
          <a:xfrm flipV="1">
            <a:off x="5457887" y="1813277"/>
            <a:ext cx="0" cy="308131"/>
          </a:xfrm>
          <a:prstGeom prst="straightConnector1">
            <a:avLst/>
          </a:prstGeom>
          <a:ln w="12700">
            <a:tailEnd type="triangle"/>
          </a:ln>
        </p:spPr>
        <p:style>
          <a:lnRef idx="2">
            <a:schemeClr val="dk1"/>
          </a:lnRef>
          <a:fillRef idx="0">
            <a:schemeClr val="dk1"/>
          </a:fillRef>
          <a:effectRef idx="1">
            <a:schemeClr val="dk1"/>
          </a:effectRef>
          <a:fontRef idx="minor">
            <a:schemeClr val="tx1"/>
          </a:fontRef>
        </p:style>
      </p:cxnSp>
      <p:sp>
        <p:nvSpPr>
          <p:cNvPr id="13" name="CasellaDiTesto 12">
            <a:extLst>
              <a:ext uri="{FF2B5EF4-FFF2-40B4-BE49-F238E27FC236}">
                <a16:creationId xmlns:a16="http://schemas.microsoft.com/office/drawing/2014/main" id="{69D38EBC-67D7-6420-7A07-D15E09A8D763}"/>
              </a:ext>
            </a:extLst>
          </p:cNvPr>
          <p:cNvSpPr txBox="1"/>
          <p:nvPr/>
        </p:nvSpPr>
        <p:spPr>
          <a:xfrm>
            <a:off x="4884575" y="2188157"/>
            <a:ext cx="1175935" cy="27699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February 7</a:t>
            </a:r>
            <a:r>
              <a:rPr kumimoji="0" lang="en-US" sz="1200" b="0" i="0" u="none" strike="noStrike" kern="1200" cap="none" spc="0" normalizeH="0" baseline="30000" noProof="0" dirty="0">
                <a:ln>
                  <a:noFill/>
                </a:ln>
                <a:solidFill>
                  <a:prstClr val="black"/>
                </a:solidFill>
                <a:effectLst/>
                <a:uLnTx/>
                <a:uFillTx/>
                <a:latin typeface="Calibri" panose="020F0502020204030204"/>
                <a:ea typeface="+mn-ea"/>
                <a:cs typeface="+mn-cs"/>
              </a:rPr>
              <a:t>th</a:t>
            </a:r>
            <a:endParaRPr kumimoji="0" lang="en-US" sz="1200" b="0" i="0" u="none" strike="noStrike" kern="1200" cap="none" spc="0" normalizeH="0" baseline="0" noProof="0" dirty="0">
              <a:ln>
                <a:noFill/>
              </a:ln>
              <a:solidFill>
                <a:srgbClr val="A665D8"/>
              </a:solidFill>
              <a:effectLst/>
              <a:uLnTx/>
              <a:uFillTx/>
              <a:latin typeface="Calibri" panose="020F0502020204030204"/>
              <a:ea typeface="+mn-ea"/>
              <a:cs typeface="+mn-cs"/>
            </a:endParaRPr>
          </a:p>
        </p:txBody>
      </p:sp>
      <p:grpSp>
        <p:nvGrpSpPr>
          <p:cNvPr id="24" name="Gruppo 23">
            <a:extLst>
              <a:ext uri="{FF2B5EF4-FFF2-40B4-BE49-F238E27FC236}">
                <a16:creationId xmlns:a16="http://schemas.microsoft.com/office/drawing/2014/main" id="{25A7D163-1D90-AF95-4822-88D40FADE10B}"/>
              </a:ext>
            </a:extLst>
          </p:cNvPr>
          <p:cNvGrpSpPr/>
          <p:nvPr/>
        </p:nvGrpSpPr>
        <p:grpSpPr>
          <a:xfrm>
            <a:off x="8224281" y="4067356"/>
            <a:ext cx="3971489" cy="2708342"/>
            <a:chOff x="8786107" y="4099179"/>
            <a:chExt cx="3971489" cy="2708342"/>
          </a:xfrm>
        </p:grpSpPr>
        <p:grpSp>
          <p:nvGrpSpPr>
            <p:cNvPr id="25" name="Gruppo 24">
              <a:extLst>
                <a:ext uri="{FF2B5EF4-FFF2-40B4-BE49-F238E27FC236}">
                  <a16:creationId xmlns:a16="http://schemas.microsoft.com/office/drawing/2014/main" id="{461F5F9B-BF7A-8A0B-23C5-1D330CF4FED7}"/>
                </a:ext>
              </a:extLst>
            </p:cNvPr>
            <p:cNvGrpSpPr/>
            <p:nvPr/>
          </p:nvGrpSpPr>
          <p:grpSpPr>
            <a:xfrm>
              <a:off x="8786107" y="5083373"/>
              <a:ext cx="3860401" cy="1724148"/>
              <a:chOff x="361086" y="3677390"/>
              <a:chExt cx="6429344" cy="2871466"/>
            </a:xfrm>
          </p:grpSpPr>
          <p:pic>
            <p:nvPicPr>
              <p:cNvPr id="28" name="Immagine 27">
                <a:extLst>
                  <a:ext uri="{FF2B5EF4-FFF2-40B4-BE49-F238E27FC236}">
                    <a16:creationId xmlns:a16="http://schemas.microsoft.com/office/drawing/2014/main" id="{74B87B74-826F-45E5-83E3-C95274E31B18}"/>
                  </a:ext>
                </a:extLst>
              </p:cNvPr>
              <p:cNvPicPr>
                <a:picLocks noChangeAspect="1"/>
              </p:cNvPicPr>
              <p:nvPr/>
            </p:nvPicPr>
            <p:blipFill>
              <a:blip r:embed="rId4"/>
              <a:stretch>
                <a:fillRect/>
              </a:stretch>
            </p:blipFill>
            <p:spPr>
              <a:xfrm>
                <a:off x="6020041" y="4884818"/>
                <a:ext cx="770389" cy="1664038"/>
              </a:xfrm>
              <a:prstGeom prst="rect">
                <a:avLst/>
              </a:prstGeom>
            </p:spPr>
          </p:pic>
          <p:pic>
            <p:nvPicPr>
              <p:cNvPr id="29" name="Immagine 28">
                <a:extLst>
                  <a:ext uri="{FF2B5EF4-FFF2-40B4-BE49-F238E27FC236}">
                    <a16:creationId xmlns:a16="http://schemas.microsoft.com/office/drawing/2014/main" id="{DCB90A54-0B44-558F-E1F9-8E22B2540017}"/>
                  </a:ext>
                </a:extLst>
              </p:cNvPr>
              <p:cNvPicPr>
                <a:picLocks noChangeAspect="1"/>
              </p:cNvPicPr>
              <p:nvPr/>
            </p:nvPicPr>
            <p:blipFill>
              <a:blip r:embed="rId5"/>
              <a:stretch>
                <a:fillRect/>
              </a:stretch>
            </p:blipFill>
            <p:spPr>
              <a:xfrm>
                <a:off x="505971" y="3677390"/>
                <a:ext cx="718618" cy="718618"/>
              </a:xfrm>
              <a:prstGeom prst="rect">
                <a:avLst/>
              </a:prstGeom>
            </p:spPr>
          </p:pic>
          <p:pic>
            <p:nvPicPr>
              <p:cNvPr id="30" name="Immagine 29">
                <a:extLst>
                  <a:ext uri="{FF2B5EF4-FFF2-40B4-BE49-F238E27FC236}">
                    <a16:creationId xmlns:a16="http://schemas.microsoft.com/office/drawing/2014/main" id="{8B95F1E6-48EB-C846-30BB-67E8B05FD18E}"/>
                  </a:ext>
                </a:extLst>
              </p:cNvPr>
              <p:cNvPicPr>
                <a:picLocks noChangeAspect="1"/>
              </p:cNvPicPr>
              <p:nvPr/>
            </p:nvPicPr>
            <p:blipFill>
              <a:blip r:embed="rId5"/>
              <a:stretch>
                <a:fillRect/>
              </a:stretch>
            </p:blipFill>
            <p:spPr>
              <a:xfrm>
                <a:off x="563108" y="5204146"/>
                <a:ext cx="718618" cy="718618"/>
              </a:xfrm>
              <a:prstGeom prst="rect">
                <a:avLst/>
              </a:prstGeom>
              <a:ln>
                <a:noFill/>
              </a:ln>
            </p:spPr>
          </p:pic>
          <p:sp>
            <p:nvSpPr>
              <p:cNvPr id="31" name="CasellaDiTesto 30">
                <a:extLst>
                  <a:ext uri="{FF2B5EF4-FFF2-40B4-BE49-F238E27FC236}">
                    <a16:creationId xmlns:a16="http://schemas.microsoft.com/office/drawing/2014/main" id="{F189C041-AD8C-8B56-CE2C-15E92226BFFA}"/>
                  </a:ext>
                </a:extLst>
              </p:cNvPr>
              <p:cNvSpPr txBox="1"/>
              <p:nvPr/>
            </p:nvSpPr>
            <p:spPr>
              <a:xfrm>
                <a:off x="428036" y="4455047"/>
                <a:ext cx="988765" cy="461325"/>
              </a:xfrm>
              <a:prstGeom prst="rect">
                <a:avLst/>
              </a:prstGeom>
              <a:ln w="12700"/>
            </p:spPr>
            <p:style>
              <a:lnRef idx="2">
                <a:schemeClr val="accent4"/>
              </a:lnRef>
              <a:fillRef idx="1">
                <a:schemeClr val="lt1"/>
              </a:fillRef>
              <a:effectRef idx="0">
                <a:schemeClr val="accent4"/>
              </a:effectRef>
              <a:fontRef idx="minor">
                <a:schemeClr val="dk1"/>
              </a:fontRef>
            </p:style>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gBRCA</a:t>
                </a:r>
              </a:p>
            </p:txBody>
          </p:sp>
          <p:sp>
            <p:nvSpPr>
              <p:cNvPr id="32" name="CasellaDiTesto 31">
                <a:extLst>
                  <a:ext uri="{FF2B5EF4-FFF2-40B4-BE49-F238E27FC236}">
                    <a16:creationId xmlns:a16="http://schemas.microsoft.com/office/drawing/2014/main" id="{D7411532-347F-1F00-9EF4-4B17413AA00F}"/>
                  </a:ext>
                </a:extLst>
              </p:cNvPr>
              <p:cNvSpPr txBox="1"/>
              <p:nvPr/>
            </p:nvSpPr>
            <p:spPr>
              <a:xfrm>
                <a:off x="361086" y="6027207"/>
                <a:ext cx="1234440" cy="429770"/>
              </a:xfrm>
              <a:prstGeom prst="rect">
                <a:avLst/>
              </a:prstGeom>
              <a:ln w="12700"/>
            </p:spPr>
            <p:style>
              <a:lnRef idx="2">
                <a:schemeClr val="accent4"/>
              </a:lnRef>
              <a:fillRef idx="1">
                <a:schemeClr val="lt1"/>
              </a:fillRef>
              <a:effectRef idx="0">
                <a:schemeClr val="accent4"/>
              </a:effectRef>
              <a:fontRef idx="minor">
                <a:schemeClr val="dk1"/>
              </a:fontRef>
            </p:style>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libri" panose="020F0502020204030204"/>
                    <a:ea typeface="+mn-ea"/>
                    <a:cs typeface="+mn-cs"/>
                  </a:rPr>
                  <a:t>HER2-low</a:t>
                </a:r>
              </a:p>
            </p:txBody>
          </p:sp>
          <p:sp>
            <p:nvSpPr>
              <p:cNvPr id="34" name="CasellaDiTesto 33">
                <a:extLst>
                  <a:ext uri="{FF2B5EF4-FFF2-40B4-BE49-F238E27FC236}">
                    <a16:creationId xmlns:a16="http://schemas.microsoft.com/office/drawing/2014/main" id="{D1453284-53C4-0013-8D80-030B635A778D}"/>
                  </a:ext>
                </a:extLst>
              </p:cNvPr>
              <p:cNvSpPr txBox="1"/>
              <p:nvPr/>
            </p:nvSpPr>
            <p:spPr>
              <a:xfrm>
                <a:off x="1717232" y="3950374"/>
                <a:ext cx="4251612" cy="82013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PARP inhibitor in SHARP trial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EudraCT Number: 2017-003216-39</a:t>
                </a:r>
              </a:p>
            </p:txBody>
          </p:sp>
          <p:sp>
            <p:nvSpPr>
              <p:cNvPr id="37" name="CasellaDiTesto 36">
                <a:extLst>
                  <a:ext uri="{FF2B5EF4-FFF2-40B4-BE49-F238E27FC236}">
                    <a16:creationId xmlns:a16="http://schemas.microsoft.com/office/drawing/2014/main" id="{DF0BCF7C-9A05-2044-E810-47F07C45FF2F}"/>
                  </a:ext>
                </a:extLst>
              </p:cNvPr>
              <p:cNvSpPr txBox="1"/>
              <p:nvPr/>
            </p:nvSpPr>
            <p:spPr>
              <a:xfrm>
                <a:off x="2034664" y="5204146"/>
                <a:ext cx="3616738" cy="922651"/>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030A0"/>
                    </a:solidFill>
                    <a:effectLst/>
                    <a:uLnTx/>
                    <a:uFillTx/>
                    <a:latin typeface="Calibri" panose="020F0502020204030204"/>
                    <a:ea typeface="+mn-ea"/>
                    <a:cs typeface="+mn-cs"/>
                  </a:rPr>
                  <a:t>DESTINY-Breast06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7030A0"/>
                    </a:solidFill>
                    <a:effectLst/>
                    <a:uLnTx/>
                    <a:uFillTx/>
                    <a:latin typeface="Calibri" panose="020F0502020204030204"/>
                    <a:ea typeface="+mn-ea"/>
                    <a:cs typeface="+mn-cs"/>
                  </a:rPr>
                  <a:t>NCT04494425</a:t>
                </a:r>
                <a:endParaRPr kumimoji="0" lang="en-US" sz="1400" b="1"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grpSp>
        <p:pic>
          <p:nvPicPr>
            <p:cNvPr id="26" name="Immagine 25" descr="Immagine che contiene testo, segnale, grafica vettoriale&#10;&#10;Descrizione generata automaticamente">
              <a:extLst>
                <a:ext uri="{FF2B5EF4-FFF2-40B4-BE49-F238E27FC236}">
                  <a16:creationId xmlns:a16="http://schemas.microsoft.com/office/drawing/2014/main" id="{3C56ED6E-E7AE-AA6E-728E-75214019C240}"/>
                </a:ext>
              </a:extLst>
            </p:cNvPr>
            <p:cNvPicPr>
              <a:picLocks noChangeAspect="1"/>
            </p:cNvPicPr>
            <p:nvPr/>
          </p:nvPicPr>
          <p:blipFill>
            <a:blip r:embed="rId6"/>
            <a:stretch>
              <a:fillRect/>
            </a:stretch>
          </p:blipFill>
          <p:spPr>
            <a:xfrm>
              <a:off x="8858456" y="4259688"/>
              <a:ext cx="431488" cy="431488"/>
            </a:xfrm>
            <a:prstGeom prst="rect">
              <a:avLst/>
            </a:prstGeom>
            <a:ln>
              <a:noFill/>
            </a:ln>
          </p:spPr>
        </p:pic>
        <p:sp>
          <p:nvSpPr>
            <p:cNvPr id="27" name="CasellaDiTesto 26">
              <a:extLst>
                <a:ext uri="{FF2B5EF4-FFF2-40B4-BE49-F238E27FC236}">
                  <a16:creationId xmlns:a16="http://schemas.microsoft.com/office/drawing/2014/main" id="{E3D52414-783C-A305-249E-9371C3A13CBC}"/>
                </a:ext>
              </a:extLst>
            </p:cNvPr>
            <p:cNvSpPr txBox="1"/>
            <p:nvPr/>
          </p:nvSpPr>
          <p:spPr>
            <a:xfrm>
              <a:off x="9406294" y="4099179"/>
              <a:ext cx="3351302" cy="95410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Fulvestrant +/- everolimus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vs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Single agent chemotherapy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(capecitabine/taxane/anthracycline/platin) </a:t>
              </a:r>
            </a:p>
          </p:txBody>
        </p:sp>
      </p:grpSp>
      <p:pic>
        <p:nvPicPr>
          <p:cNvPr id="64" name="Immagine 63" descr="Immagine che contiene testo, monitor, screenshot, schermo&#10;&#10;Descrizione generata automaticamente">
            <a:extLst>
              <a:ext uri="{FF2B5EF4-FFF2-40B4-BE49-F238E27FC236}">
                <a16:creationId xmlns:a16="http://schemas.microsoft.com/office/drawing/2014/main" id="{C170F7E2-EEAD-2B60-CF2D-6C520DD4E635}"/>
              </a:ext>
            </a:extLst>
          </p:cNvPr>
          <p:cNvPicPr>
            <a:picLocks noChangeAspect="1"/>
          </p:cNvPicPr>
          <p:nvPr/>
        </p:nvPicPr>
        <p:blipFill rotWithShape="1">
          <a:blip r:embed="rId7"/>
          <a:srcRect l="28159" t="28677" r="28411" b="12973"/>
          <a:stretch/>
        </p:blipFill>
        <p:spPr>
          <a:xfrm>
            <a:off x="49171" y="4085209"/>
            <a:ext cx="2660816" cy="2010870"/>
          </a:xfrm>
          <a:prstGeom prst="rect">
            <a:avLst/>
          </a:prstGeom>
          <a:ln>
            <a:noFill/>
          </a:ln>
          <a:effectLst>
            <a:outerShdw blurRad="292100" dist="139700" dir="2700000" algn="tl" rotWithShape="0">
              <a:srgbClr val="333333">
                <a:alpha val="65000"/>
              </a:srgbClr>
            </a:outerShdw>
          </a:effectLst>
        </p:spPr>
      </p:pic>
      <p:sp>
        <p:nvSpPr>
          <p:cNvPr id="65" name="CasellaDiTesto 64">
            <a:extLst>
              <a:ext uri="{FF2B5EF4-FFF2-40B4-BE49-F238E27FC236}">
                <a16:creationId xmlns:a16="http://schemas.microsoft.com/office/drawing/2014/main" id="{09513BED-807B-3359-6B30-B5B1142C4FDE}"/>
              </a:ext>
            </a:extLst>
          </p:cNvPr>
          <p:cNvSpPr txBox="1"/>
          <p:nvPr/>
        </p:nvSpPr>
        <p:spPr>
          <a:xfrm>
            <a:off x="49171" y="4072572"/>
            <a:ext cx="43055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pic>
        <p:nvPicPr>
          <p:cNvPr id="67" name="Immagine 66" descr="Immagine che contiene testo, monitor, elettronico, screenshot&#10;&#10;Descrizione generata automaticamente">
            <a:extLst>
              <a:ext uri="{FF2B5EF4-FFF2-40B4-BE49-F238E27FC236}">
                <a16:creationId xmlns:a16="http://schemas.microsoft.com/office/drawing/2014/main" id="{E77F6FFF-5D2B-5CCF-8325-9950CF72A821}"/>
              </a:ext>
            </a:extLst>
          </p:cNvPr>
          <p:cNvPicPr>
            <a:picLocks noChangeAspect="1"/>
          </p:cNvPicPr>
          <p:nvPr/>
        </p:nvPicPr>
        <p:blipFill rotWithShape="1">
          <a:blip r:embed="rId8"/>
          <a:srcRect l="30326" t="25217" r="28159" b="12974"/>
          <a:stretch/>
        </p:blipFill>
        <p:spPr>
          <a:xfrm>
            <a:off x="2779482" y="4094636"/>
            <a:ext cx="2389768" cy="2001364"/>
          </a:xfrm>
          <a:prstGeom prst="rect">
            <a:avLst/>
          </a:prstGeom>
          <a:ln>
            <a:noFill/>
          </a:ln>
          <a:effectLst>
            <a:outerShdw blurRad="292100" dist="139700" dir="2700000" algn="tl" rotWithShape="0">
              <a:srgbClr val="333333">
                <a:alpha val="65000"/>
              </a:srgbClr>
            </a:outerShdw>
          </a:effectLst>
        </p:spPr>
      </p:pic>
      <p:sp>
        <p:nvSpPr>
          <p:cNvPr id="68" name="CasellaDiTesto 67">
            <a:extLst>
              <a:ext uri="{FF2B5EF4-FFF2-40B4-BE49-F238E27FC236}">
                <a16:creationId xmlns:a16="http://schemas.microsoft.com/office/drawing/2014/main" id="{4DD93031-D823-F6AB-C2F9-8FC1D1667A00}"/>
              </a:ext>
            </a:extLst>
          </p:cNvPr>
          <p:cNvSpPr txBox="1"/>
          <p:nvPr/>
        </p:nvSpPr>
        <p:spPr>
          <a:xfrm>
            <a:off x="2748558" y="4094636"/>
            <a:ext cx="43055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pic>
        <p:nvPicPr>
          <p:cNvPr id="71" name="Immagine 70" descr="Immagine che contiene testo, monitor, elettronico, screenshot&#10;&#10;Descrizione generata automaticamente">
            <a:extLst>
              <a:ext uri="{FF2B5EF4-FFF2-40B4-BE49-F238E27FC236}">
                <a16:creationId xmlns:a16="http://schemas.microsoft.com/office/drawing/2014/main" id="{A7AD6367-2268-161D-DE1D-ED9484CE054B}"/>
              </a:ext>
            </a:extLst>
          </p:cNvPr>
          <p:cNvPicPr>
            <a:picLocks noChangeAspect="1"/>
          </p:cNvPicPr>
          <p:nvPr/>
        </p:nvPicPr>
        <p:blipFill rotWithShape="1">
          <a:blip r:embed="rId9"/>
          <a:srcRect l="32677" t="30764" r="26464" b="15770"/>
          <a:stretch/>
        </p:blipFill>
        <p:spPr>
          <a:xfrm>
            <a:off x="5276965" y="4091426"/>
            <a:ext cx="2718955" cy="2001364"/>
          </a:xfrm>
          <a:prstGeom prst="rect">
            <a:avLst/>
          </a:prstGeom>
          <a:ln>
            <a:noFill/>
          </a:ln>
          <a:effectLst>
            <a:outerShdw blurRad="292100" dist="139700" dir="2700000" algn="tl" rotWithShape="0">
              <a:srgbClr val="333333">
                <a:alpha val="65000"/>
              </a:srgbClr>
            </a:outerShdw>
          </a:effectLst>
        </p:spPr>
      </p:pic>
      <p:sp>
        <p:nvSpPr>
          <p:cNvPr id="74" name="Rettangolo 73">
            <a:extLst>
              <a:ext uri="{FF2B5EF4-FFF2-40B4-BE49-F238E27FC236}">
                <a16:creationId xmlns:a16="http://schemas.microsoft.com/office/drawing/2014/main" id="{C0F1B9FC-DC99-4579-1F2D-69E2C3CD1BB0}"/>
              </a:ext>
            </a:extLst>
          </p:cNvPr>
          <p:cNvSpPr/>
          <p:nvPr/>
        </p:nvSpPr>
        <p:spPr>
          <a:xfrm>
            <a:off x="8161321" y="4102688"/>
            <a:ext cx="3981508" cy="2717990"/>
          </a:xfrm>
          <a:prstGeom prst="rect">
            <a:avLst/>
          </a:prstGeom>
          <a:noFill/>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5" name="CasellaDiTesto 74">
            <a:extLst>
              <a:ext uri="{FF2B5EF4-FFF2-40B4-BE49-F238E27FC236}">
                <a16:creationId xmlns:a16="http://schemas.microsoft.com/office/drawing/2014/main" id="{08E7B8D4-E730-7938-C601-D410EA3DBF27}"/>
              </a:ext>
            </a:extLst>
          </p:cNvPr>
          <p:cNvSpPr txBox="1"/>
          <p:nvPr/>
        </p:nvSpPr>
        <p:spPr>
          <a:xfrm>
            <a:off x="5229114" y="4053552"/>
            <a:ext cx="43055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spTree>
    <p:extLst>
      <p:ext uri="{BB962C8B-B14F-4D97-AF65-F5344CB8AC3E}">
        <p14:creationId xmlns:p14="http://schemas.microsoft.com/office/powerpoint/2010/main" val="700521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11" grpId="0" animBg="1"/>
      <p:bldP spid="17" grpId="0" animBg="1"/>
      <p:bldP spid="36" grpId="0" animBg="1"/>
      <p:bldP spid="46" grpId="0" animBg="1"/>
      <p:bldP spid="7" grpId="0" animBg="1"/>
      <p:bldP spid="13" grpId="0" animBg="1"/>
      <p:bldP spid="68" grpId="0"/>
      <p:bldP spid="74" grpId="0" animBg="1"/>
      <p:bldP spid="7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AD422503-7B1C-9AEA-5EF4-FBBF5DC9496F}"/>
              </a:ext>
            </a:extLst>
          </p:cNvPr>
          <p:cNvPicPr>
            <a:picLocks noChangeAspect="1"/>
          </p:cNvPicPr>
          <p:nvPr/>
        </p:nvPicPr>
        <p:blipFill rotWithShape="1">
          <a:blip r:embed="rId3"/>
          <a:srcRect l="5291" t="48953" b="38292"/>
          <a:stretch/>
        </p:blipFill>
        <p:spPr>
          <a:xfrm>
            <a:off x="0" y="903586"/>
            <a:ext cx="12097721" cy="1140501"/>
          </a:xfrm>
          <a:prstGeom prst="rect">
            <a:avLst/>
          </a:prstGeom>
        </p:spPr>
      </p:pic>
      <p:sp>
        <p:nvSpPr>
          <p:cNvPr id="60" name="CasellaDiTesto 59">
            <a:extLst>
              <a:ext uri="{FF2B5EF4-FFF2-40B4-BE49-F238E27FC236}">
                <a16:creationId xmlns:a16="http://schemas.microsoft.com/office/drawing/2014/main" id="{37DE4773-497F-2634-9972-FC925CA12A26}"/>
              </a:ext>
            </a:extLst>
          </p:cNvPr>
          <p:cNvSpPr txBox="1"/>
          <p:nvPr/>
        </p:nvSpPr>
        <p:spPr>
          <a:xfrm>
            <a:off x="5534532" y="6314979"/>
            <a:ext cx="1662293" cy="338554"/>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DXd</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re-started</a:t>
            </a:r>
          </a:p>
        </p:txBody>
      </p:sp>
      <p:sp>
        <p:nvSpPr>
          <p:cNvPr id="50" name="CasellaDiTesto 49">
            <a:extLst>
              <a:ext uri="{FF2B5EF4-FFF2-40B4-BE49-F238E27FC236}">
                <a16:creationId xmlns:a16="http://schemas.microsoft.com/office/drawing/2014/main" id="{3B311455-E32F-45BF-1F98-D9579FF2B4D3}"/>
              </a:ext>
            </a:extLst>
          </p:cNvPr>
          <p:cNvSpPr txBox="1"/>
          <p:nvPr/>
        </p:nvSpPr>
        <p:spPr>
          <a:xfrm>
            <a:off x="754718" y="3586018"/>
            <a:ext cx="1994548"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Toxicity at C1</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Nausea G2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Vomiting G1 </a:t>
            </a:r>
          </a:p>
        </p:txBody>
      </p:sp>
      <p:sp>
        <p:nvSpPr>
          <p:cNvPr id="2" name="Title 1">
            <a:extLst>
              <a:ext uri="{FF2B5EF4-FFF2-40B4-BE49-F238E27FC236}">
                <a16:creationId xmlns:a16="http://schemas.microsoft.com/office/drawing/2014/main" id="{55F3F28C-F88A-754C-A686-232FC85027D1}"/>
              </a:ext>
            </a:extLst>
          </p:cNvPr>
          <p:cNvSpPr txBox="1">
            <a:spLocks/>
          </p:cNvSpPr>
          <p:nvPr/>
        </p:nvSpPr>
        <p:spPr>
          <a:xfrm>
            <a:off x="609600" y="0"/>
            <a:ext cx="109728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Arial Narrow" panose="020B0606020202030204" pitchFamily="34" charset="0"/>
                <a:ea typeface="+mj-ea"/>
                <a:cs typeface="Arial"/>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Narrow" panose="020B0606020202030204" pitchFamily="34" charset="0"/>
                <a:ea typeface="+mj-ea"/>
                <a:cs typeface="Arial"/>
              </a:rPr>
              <a:t>3. Second line </a:t>
            </a:r>
            <a:endParaRPr kumimoji="0" lang="en-CH" sz="4400" b="0" i="0" u="none" strike="noStrike" kern="1200" cap="none" spc="0" normalizeH="0" baseline="0" noProof="0">
              <a:ln>
                <a:noFill/>
              </a:ln>
              <a:solidFill>
                <a:prstClr val="black"/>
              </a:solidFill>
              <a:effectLst/>
              <a:uLnTx/>
              <a:uFillTx/>
              <a:latin typeface="Arial Narrow" panose="020B0606020202030204" pitchFamily="34" charset="0"/>
              <a:ea typeface="+mj-ea"/>
              <a:cs typeface="Arial"/>
            </a:endParaRPr>
          </a:p>
        </p:txBody>
      </p:sp>
      <p:cxnSp>
        <p:nvCxnSpPr>
          <p:cNvPr id="31" name="Connettore 2 30">
            <a:extLst>
              <a:ext uri="{FF2B5EF4-FFF2-40B4-BE49-F238E27FC236}">
                <a16:creationId xmlns:a16="http://schemas.microsoft.com/office/drawing/2014/main" id="{C3566F95-EF3E-0B65-A81A-63628946E92D}"/>
              </a:ext>
            </a:extLst>
          </p:cNvPr>
          <p:cNvCxnSpPr>
            <a:cxnSpLocks/>
            <a:stCxn id="3" idx="3"/>
          </p:cNvCxnSpPr>
          <p:nvPr/>
        </p:nvCxnSpPr>
        <p:spPr>
          <a:xfrm flipV="1">
            <a:off x="2174842" y="1713389"/>
            <a:ext cx="4535779" cy="619621"/>
          </a:xfrm>
          <a:prstGeom prst="straightConnector1">
            <a:avLst/>
          </a:prstGeom>
          <a:ln w="12700">
            <a:tailEnd type="triangle"/>
          </a:ln>
        </p:spPr>
        <p:style>
          <a:lnRef idx="2">
            <a:schemeClr val="dk1"/>
          </a:lnRef>
          <a:fillRef idx="0">
            <a:schemeClr val="dk1"/>
          </a:fillRef>
          <a:effectRef idx="1">
            <a:schemeClr val="dk1"/>
          </a:effectRef>
          <a:fontRef idx="minor">
            <a:schemeClr val="tx1"/>
          </a:fontRef>
        </p:style>
      </p:cxnSp>
      <p:sp>
        <p:nvSpPr>
          <p:cNvPr id="32" name="CasellaDiTesto 31">
            <a:extLst>
              <a:ext uri="{FF2B5EF4-FFF2-40B4-BE49-F238E27FC236}">
                <a16:creationId xmlns:a16="http://schemas.microsoft.com/office/drawing/2014/main" id="{E0320B8B-8820-CC1A-719B-BE7D55053CA2}"/>
              </a:ext>
            </a:extLst>
          </p:cNvPr>
          <p:cNvSpPr txBox="1"/>
          <p:nvPr/>
        </p:nvSpPr>
        <p:spPr>
          <a:xfrm>
            <a:off x="581023" y="2528616"/>
            <a:ext cx="2455992" cy="584775"/>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C000"/>
                </a:solidFill>
                <a:effectLst/>
                <a:uLnTx/>
                <a:uFillTx/>
                <a:latin typeface="Calibri" panose="020F0502020204030204"/>
                <a:ea typeface="+mn-ea"/>
                <a:cs typeface="+mn-cs"/>
              </a:rPr>
              <a:t>Trastuzumab-deruxtecan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C000"/>
                </a:solidFill>
                <a:effectLst/>
                <a:uLnTx/>
                <a:uFillTx/>
                <a:latin typeface="Calibri" panose="020F0502020204030204"/>
                <a:ea typeface="+mn-ea"/>
                <a:cs typeface="+mn-cs"/>
              </a:rPr>
              <a:t>5,4 mg/Kg</a:t>
            </a:r>
          </a:p>
        </p:txBody>
      </p:sp>
      <p:cxnSp>
        <p:nvCxnSpPr>
          <p:cNvPr id="33" name="Connettore 1 32">
            <a:extLst>
              <a:ext uri="{FF2B5EF4-FFF2-40B4-BE49-F238E27FC236}">
                <a16:creationId xmlns:a16="http://schemas.microsoft.com/office/drawing/2014/main" id="{18BD33F8-5C51-405A-D582-B69D275A22DF}"/>
              </a:ext>
            </a:extLst>
          </p:cNvPr>
          <p:cNvCxnSpPr>
            <a:cxnSpLocks/>
          </p:cNvCxnSpPr>
          <p:nvPr/>
        </p:nvCxnSpPr>
        <p:spPr>
          <a:xfrm>
            <a:off x="1751992" y="3121664"/>
            <a:ext cx="0" cy="452698"/>
          </a:xfrm>
          <a:prstGeom prst="line">
            <a:avLst/>
          </a:prstGeom>
          <a:ln w="19050">
            <a:solidFill>
              <a:srgbClr val="A665D8"/>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sp>
        <p:nvSpPr>
          <p:cNvPr id="38" name="CasellaDiTesto 37">
            <a:extLst>
              <a:ext uri="{FF2B5EF4-FFF2-40B4-BE49-F238E27FC236}">
                <a16:creationId xmlns:a16="http://schemas.microsoft.com/office/drawing/2014/main" id="{2206E1A7-C83C-3C83-03D3-D9D4B9B01F2A}"/>
              </a:ext>
            </a:extLst>
          </p:cNvPr>
          <p:cNvSpPr txBox="1"/>
          <p:nvPr/>
        </p:nvSpPr>
        <p:spPr>
          <a:xfrm>
            <a:off x="3198356" y="2528615"/>
            <a:ext cx="1994548" cy="584775"/>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CT scan after C2</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PR</a:t>
            </a:r>
          </a:p>
        </p:txBody>
      </p:sp>
      <p:cxnSp>
        <p:nvCxnSpPr>
          <p:cNvPr id="43" name="Connettore 2 42">
            <a:extLst>
              <a:ext uri="{FF2B5EF4-FFF2-40B4-BE49-F238E27FC236}">
                <a16:creationId xmlns:a16="http://schemas.microsoft.com/office/drawing/2014/main" id="{2091B6B7-DE17-B427-61EB-40773AEA220E}"/>
              </a:ext>
            </a:extLst>
          </p:cNvPr>
          <p:cNvCxnSpPr>
            <a:cxnSpLocks/>
            <a:stCxn id="9" idx="3"/>
          </p:cNvCxnSpPr>
          <p:nvPr/>
        </p:nvCxnSpPr>
        <p:spPr>
          <a:xfrm flipV="1">
            <a:off x="6779870" y="1711261"/>
            <a:ext cx="1787661" cy="615341"/>
          </a:xfrm>
          <a:prstGeom prst="straightConnector1">
            <a:avLst/>
          </a:prstGeom>
          <a:ln w="12700">
            <a:tailEnd type="triangle"/>
          </a:ln>
        </p:spPr>
        <p:style>
          <a:lnRef idx="2">
            <a:schemeClr val="dk1"/>
          </a:lnRef>
          <a:fillRef idx="0">
            <a:schemeClr val="dk1"/>
          </a:fillRef>
          <a:effectRef idx="1">
            <a:schemeClr val="dk1"/>
          </a:effectRef>
          <a:fontRef idx="minor">
            <a:schemeClr val="tx1"/>
          </a:fontRef>
        </p:style>
      </p:cxnSp>
      <p:sp>
        <p:nvSpPr>
          <p:cNvPr id="44" name="CasellaDiTesto 43">
            <a:extLst>
              <a:ext uri="{FF2B5EF4-FFF2-40B4-BE49-F238E27FC236}">
                <a16:creationId xmlns:a16="http://schemas.microsoft.com/office/drawing/2014/main" id="{5C7529B5-6E84-DD14-E771-115B9F5170B1}"/>
              </a:ext>
            </a:extLst>
          </p:cNvPr>
          <p:cNvSpPr txBox="1"/>
          <p:nvPr/>
        </p:nvSpPr>
        <p:spPr>
          <a:xfrm>
            <a:off x="5354245" y="2528615"/>
            <a:ext cx="1994548" cy="156966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CT scan after C4</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further response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C000"/>
                </a:solidFill>
                <a:effectLst/>
                <a:uLnTx/>
                <a:uFillTx/>
                <a:latin typeface="Calibri" panose="020F0502020204030204"/>
                <a:ea typeface="+mn-ea"/>
                <a:cs typeface="+mn-cs"/>
              </a:rPr>
              <a:t>Inflammatory micronodules in the ML and RLL </a:t>
            </a:r>
            <a:r>
              <a:rPr kumimoji="0" lang="en-US" sz="1600" b="0" i="0" u="none" strike="noStrike" kern="1200" cap="none" spc="0" normalizeH="0" baseline="30000" noProof="0" dirty="0">
                <a:ln>
                  <a:noFill/>
                </a:ln>
                <a:solidFill>
                  <a:prstClr val="black"/>
                </a:solidFill>
                <a:effectLst/>
                <a:uLnTx/>
                <a:uFillTx/>
                <a:latin typeface="Calibri" panose="020F0502020204030204"/>
                <a:ea typeface="+mn-ea"/>
                <a:cs typeface="+mn-cs"/>
              </a:rPr>
              <a:t>(4)</a:t>
            </a:r>
            <a:r>
              <a:rPr kumimoji="0" lang="en-US" sz="1600" b="1" i="0" u="none" strike="noStrike" kern="1200" cap="none" spc="0" normalizeH="0" baseline="0" noProof="0" dirty="0">
                <a:ln>
                  <a:noFill/>
                </a:ln>
                <a:solidFill>
                  <a:srgbClr val="FFC000"/>
                </a:solidFill>
                <a:effectLst/>
                <a:uLnTx/>
                <a:uFillTx/>
                <a:latin typeface="Calibri" panose="020F0502020204030204"/>
                <a:ea typeface="+mn-ea"/>
                <a:cs typeface="+mn-cs"/>
              </a:rPr>
              <a:t> </a:t>
            </a:r>
          </a:p>
        </p:txBody>
      </p:sp>
      <p:sp>
        <p:nvSpPr>
          <p:cNvPr id="52" name="CasellaDiTesto 51">
            <a:extLst>
              <a:ext uri="{FF2B5EF4-FFF2-40B4-BE49-F238E27FC236}">
                <a16:creationId xmlns:a16="http://schemas.microsoft.com/office/drawing/2014/main" id="{15B6FD76-5D11-C908-C3F9-A2CE5E34D576}"/>
              </a:ext>
            </a:extLst>
          </p:cNvPr>
          <p:cNvSpPr txBox="1"/>
          <p:nvPr/>
        </p:nvSpPr>
        <p:spPr>
          <a:xfrm>
            <a:off x="4631015" y="4550481"/>
            <a:ext cx="3655573" cy="132343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C000"/>
                </a:solidFill>
                <a:effectLst/>
                <a:uLnTx/>
                <a:uFillTx/>
                <a:latin typeface="Calibri" panose="020F0502020204030204"/>
                <a:ea typeface="+mn-ea"/>
                <a:cs typeface="+mn-cs"/>
              </a:rPr>
              <a:t>ILD G1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DXd</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withdrawn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PFTs and pneumo consultation: neg.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Thoracic CT scan after 2 weeks: micronodules resolved</a:t>
            </a:r>
          </a:p>
        </p:txBody>
      </p:sp>
      <p:cxnSp>
        <p:nvCxnSpPr>
          <p:cNvPr id="51" name="Connettore 1 50">
            <a:extLst>
              <a:ext uri="{FF2B5EF4-FFF2-40B4-BE49-F238E27FC236}">
                <a16:creationId xmlns:a16="http://schemas.microsoft.com/office/drawing/2014/main" id="{7ADE2E27-2A2B-B5E7-ECC0-3E89BC64348D}"/>
              </a:ext>
            </a:extLst>
          </p:cNvPr>
          <p:cNvCxnSpPr>
            <a:cxnSpLocks/>
          </p:cNvCxnSpPr>
          <p:nvPr/>
        </p:nvCxnSpPr>
        <p:spPr>
          <a:xfrm>
            <a:off x="6365680" y="4098275"/>
            <a:ext cx="0" cy="452698"/>
          </a:xfrm>
          <a:prstGeom prst="line">
            <a:avLst/>
          </a:prstGeom>
          <a:ln w="19050">
            <a:solidFill>
              <a:srgbClr val="A665D8"/>
            </a:solidFill>
            <a:headEnd type="oval"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59" name="Connettore 1 58">
            <a:extLst>
              <a:ext uri="{FF2B5EF4-FFF2-40B4-BE49-F238E27FC236}">
                <a16:creationId xmlns:a16="http://schemas.microsoft.com/office/drawing/2014/main" id="{CDDA7790-07D3-CC68-A9E2-0432DD7725C2}"/>
              </a:ext>
            </a:extLst>
          </p:cNvPr>
          <p:cNvCxnSpPr>
            <a:cxnSpLocks/>
          </p:cNvCxnSpPr>
          <p:nvPr/>
        </p:nvCxnSpPr>
        <p:spPr>
          <a:xfrm>
            <a:off x="6365678" y="5862281"/>
            <a:ext cx="0" cy="452698"/>
          </a:xfrm>
          <a:prstGeom prst="line">
            <a:avLst/>
          </a:prstGeom>
          <a:ln w="19050">
            <a:solidFill>
              <a:srgbClr val="A665D8"/>
            </a:solidFill>
            <a:headEnd type="oval" w="med" len="med"/>
            <a:tailEnd type="triangle" w="med" len="med"/>
          </a:ln>
        </p:spPr>
        <p:style>
          <a:lnRef idx="2">
            <a:schemeClr val="accent1"/>
          </a:lnRef>
          <a:fillRef idx="0">
            <a:schemeClr val="accent1"/>
          </a:fillRef>
          <a:effectRef idx="1">
            <a:schemeClr val="accent1"/>
          </a:effectRef>
          <a:fontRef idx="minor">
            <a:schemeClr val="tx1"/>
          </a:fontRef>
        </p:style>
      </p:cxnSp>
      <p:sp>
        <p:nvSpPr>
          <p:cNvPr id="62" name="CasellaDiTesto 61">
            <a:extLst>
              <a:ext uri="{FF2B5EF4-FFF2-40B4-BE49-F238E27FC236}">
                <a16:creationId xmlns:a16="http://schemas.microsoft.com/office/drawing/2014/main" id="{EC2C94EA-A34B-DAC5-524B-7A1763794B77}"/>
              </a:ext>
            </a:extLst>
          </p:cNvPr>
          <p:cNvSpPr txBox="1"/>
          <p:nvPr/>
        </p:nvSpPr>
        <p:spPr>
          <a:xfrm>
            <a:off x="422929" y="4925889"/>
            <a:ext cx="2772179" cy="132343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Anti-emetic premedication implemented with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5-HT3 receptor antagonist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NK1 receptor antagonist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dexamethasone</a:t>
            </a:r>
          </a:p>
        </p:txBody>
      </p:sp>
      <p:cxnSp>
        <p:nvCxnSpPr>
          <p:cNvPr id="61" name="Connettore 1 60">
            <a:extLst>
              <a:ext uri="{FF2B5EF4-FFF2-40B4-BE49-F238E27FC236}">
                <a16:creationId xmlns:a16="http://schemas.microsoft.com/office/drawing/2014/main" id="{FAB6B37A-71DB-9300-5804-D0D20FE734E3}"/>
              </a:ext>
            </a:extLst>
          </p:cNvPr>
          <p:cNvCxnSpPr>
            <a:cxnSpLocks/>
          </p:cNvCxnSpPr>
          <p:nvPr/>
        </p:nvCxnSpPr>
        <p:spPr>
          <a:xfrm>
            <a:off x="1751992" y="4445103"/>
            <a:ext cx="0" cy="452698"/>
          </a:xfrm>
          <a:prstGeom prst="line">
            <a:avLst/>
          </a:prstGeom>
          <a:ln w="19050">
            <a:solidFill>
              <a:srgbClr val="A665D8"/>
            </a:solidFill>
            <a:headEnd type="oval" w="med" len="med"/>
            <a:tailEnd type="triangle" w="med" len="med"/>
          </a:ln>
        </p:spPr>
        <p:style>
          <a:lnRef idx="2">
            <a:schemeClr val="accent1"/>
          </a:lnRef>
          <a:fillRef idx="0">
            <a:schemeClr val="accent1"/>
          </a:fillRef>
          <a:effectRef idx="1">
            <a:schemeClr val="accent1"/>
          </a:effectRef>
          <a:fontRef idx="minor">
            <a:schemeClr val="tx1"/>
          </a:fontRef>
        </p:style>
      </p:cxnSp>
      <p:sp>
        <p:nvSpPr>
          <p:cNvPr id="3" name="CasellaDiTesto 2">
            <a:extLst>
              <a:ext uri="{FF2B5EF4-FFF2-40B4-BE49-F238E27FC236}">
                <a16:creationId xmlns:a16="http://schemas.microsoft.com/office/drawing/2014/main" id="{92AB151F-0C56-D7E4-658F-29F71D7B7168}"/>
              </a:ext>
            </a:extLst>
          </p:cNvPr>
          <p:cNvSpPr txBox="1"/>
          <p:nvPr/>
        </p:nvSpPr>
        <p:spPr>
          <a:xfrm>
            <a:off x="1318140" y="2194510"/>
            <a:ext cx="856702" cy="27699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April 5</a:t>
            </a:r>
            <a:r>
              <a:rPr kumimoji="0" lang="en-US" sz="1200" b="0" i="0" u="none" strike="noStrike" kern="1200" cap="none" spc="0" normalizeH="0" baseline="30000" noProof="0" dirty="0">
                <a:ln>
                  <a:noFill/>
                </a:ln>
                <a:solidFill>
                  <a:prstClr val="black"/>
                </a:solidFill>
                <a:effectLst/>
                <a:uLnTx/>
                <a:uFillTx/>
                <a:latin typeface="Calibri" panose="020F0502020204030204"/>
                <a:ea typeface="+mn-ea"/>
                <a:cs typeface="+mn-cs"/>
              </a:rPr>
              <a:t>th</a:t>
            </a:r>
            <a:endParaRPr kumimoji="0" lang="en-US" sz="1200" b="0" i="0" u="none" strike="noStrike" kern="1200" cap="none" spc="0" normalizeH="0" baseline="0" noProof="0" dirty="0">
              <a:ln>
                <a:noFill/>
              </a:ln>
              <a:solidFill>
                <a:srgbClr val="A665D8"/>
              </a:solidFill>
              <a:effectLst/>
              <a:uLnTx/>
              <a:uFillTx/>
              <a:latin typeface="Calibri" panose="020F0502020204030204"/>
              <a:ea typeface="+mn-ea"/>
              <a:cs typeface="+mn-cs"/>
            </a:endParaRPr>
          </a:p>
        </p:txBody>
      </p:sp>
      <p:sp>
        <p:nvSpPr>
          <p:cNvPr id="6" name="CasellaDiTesto 5">
            <a:extLst>
              <a:ext uri="{FF2B5EF4-FFF2-40B4-BE49-F238E27FC236}">
                <a16:creationId xmlns:a16="http://schemas.microsoft.com/office/drawing/2014/main" id="{65B01717-A2DD-B57B-0134-97762E1A276A}"/>
              </a:ext>
            </a:extLst>
          </p:cNvPr>
          <p:cNvSpPr txBox="1"/>
          <p:nvPr/>
        </p:nvSpPr>
        <p:spPr>
          <a:xfrm>
            <a:off x="3774221" y="2192382"/>
            <a:ext cx="856702" cy="27699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May 13</a:t>
            </a:r>
            <a:r>
              <a:rPr kumimoji="0" lang="en-US" sz="1200" b="0" i="0" u="none" strike="noStrike" kern="1200" cap="none" spc="0" normalizeH="0" baseline="30000" noProof="0" dirty="0">
                <a:ln>
                  <a:noFill/>
                </a:ln>
                <a:solidFill>
                  <a:prstClr val="black"/>
                </a:solidFill>
                <a:effectLst/>
                <a:uLnTx/>
                <a:uFillTx/>
                <a:latin typeface="Calibri" panose="020F0502020204030204"/>
                <a:ea typeface="+mn-ea"/>
                <a:cs typeface="+mn-cs"/>
              </a:rPr>
              <a:t>th</a:t>
            </a:r>
            <a:endParaRPr kumimoji="0" lang="en-US" sz="1200" b="0" i="0" u="none" strike="noStrike" kern="1200" cap="none" spc="0" normalizeH="0" baseline="0" noProof="0" dirty="0">
              <a:ln>
                <a:noFill/>
              </a:ln>
              <a:solidFill>
                <a:srgbClr val="A665D8"/>
              </a:solidFill>
              <a:effectLst/>
              <a:uLnTx/>
              <a:uFillTx/>
              <a:latin typeface="Calibri" panose="020F0502020204030204"/>
              <a:ea typeface="+mn-ea"/>
              <a:cs typeface="+mn-cs"/>
            </a:endParaRPr>
          </a:p>
        </p:txBody>
      </p:sp>
      <p:cxnSp>
        <p:nvCxnSpPr>
          <p:cNvPr id="7" name="Connettore 2 6">
            <a:extLst>
              <a:ext uri="{FF2B5EF4-FFF2-40B4-BE49-F238E27FC236}">
                <a16:creationId xmlns:a16="http://schemas.microsoft.com/office/drawing/2014/main" id="{C3B2A421-6765-FCEC-6140-C6F19E6702D2}"/>
              </a:ext>
            </a:extLst>
          </p:cNvPr>
          <p:cNvCxnSpPr>
            <a:cxnSpLocks/>
            <a:stCxn id="6" idx="3"/>
          </p:cNvCxnSpPr>
          <p:nvPr/>
        </p:nvCxnSpPr>
        <p:spPr>
          <a:xfrm flipV="1">
            <a:off x="4630923" y="1713389"/>
            <a:ext cx="2930156" cy="617493"/>
          </a:xfrm>
          <a:prstGeom prst="straightConnector1">
            <a:avLst/>
          </a:prstGeom>
          <a:ln w="12700">
            <a:tailEnd type="triangle"/>
          </a:ln>
        </p:spPr>
        <p:style>
          <a:lnRef idx="2">
            <a:schemeClr val="dk1"/>
          </a:lnRef>
          <a:fillRef idx="0">
            <a:schemeClr val="dk1"/>
          </a:fillRef>
          <a:effectRef idx="1">
            <a:schemeClr val="dk1"/>
          </a:effectRef>
          <a:fontRef idx="minor">
            <a:schemeClr val="tx1"/>
          </a:fontRef>
        </p:style>
      </p:cxnSp>
      <p:sp>
        <p:nvSpPr>
          <p:cNvPr id="9" name="CasellaDiTesto 8">
            <a:extLst>
              <a:ext uri="{FF2B5EF4-FFF2-40B4-BE49-F238E27FC236}">
                <a16:creationId xmlns:a16="http://schemas.microsoft.com/office/drawing/2014/main" id="{445663D9-9EE3-E8DB-E46B-056D464949AB}"/>
              </a:ext>
            </a:extLst>
          </p:cNvPr>
          <p:cNvSpPr txBox="1"/>
          <p:nvPr/>
        </p:nvSpPr>
        <p:spPr>
          <a:xfrm>
            <a:off x="5923168" y="2188102"/>
            <a:ext cx="856702" cy="27699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June 21</a:t>
            </a:r>
            <a:r>
              <a:rPr kumimoji="0" lang="en-US" sz="1200" b="0" i="0" u="none" strike="noStrike" kern="1200" cap="none" spc="0" normalizeH="0" baseline="30000" noProof="0" dirty="0">
                <a:ln>
                  <a:noFill/>
                </a:ln>
                <a:solidFill>
                  <a:prstClr val="black"/>
                </a:solidFill>
                <a:effectLst/>
                <a:uLnTx/>
                <a:uFillTx/>
                <a:latin typeface="Calibri" panose="020F0502020204030204"/>
                <a:ea typeface="+mn-ea"/>
                <a:cs typeface="+mn-cs"/>
              </a:rPr>
              <a:t>th</a:t>
            </a:r>
            <a:endParaRPr kumimoji="0" lang="en-US" sz="1200" b="0" i="0" u="none" strike="noStrike" kern="1200" cap="none" spc="0" normalizeH="0" baseline="0" noProof="0" dirty="0">
              <a:ln>
                <a:noFill/>
              </a:ln>
              <a:solidFill>
                <a:srgbClr val="A665D8"/>
              </a:solidFill>
              <a:effectLst/>
              <a:uLnTx/>
              <a:uFillTx/>
              <a:latin typeface="Calibri" panose="020F0502020204030204"/>
              <a:ea typeface="+mn-ea"/>
              <a:cs typeface="+mn-cs"/>
            </a:endParaRPr>
          </a:p>
        </p:txBody>
      </p:sp>
      <p:sp>
        <p:nvSpPr>
          <p:cNvPr id="11" name="CasellaDiTesto 10">
            <a:extLst>
              <a:ext uri="{FF2B5EF4-FFF2-40B4-BE49-F238E27FC236}">
                <a16:creationId xmlns:a16="http://schemas.microsoft.com/office/drawing/2014/main" id="{F67A8122-54F3-2D33-13D6-BC741272EDC2}"/>
              </a:ext>
            </a:extLst>
          </p:cNvPr>
          <p:cNvSpPr txBox="1"/>
          <p:nvPr/>
        </p:nvSpPr>
        <p:spPr>
          <a:xfrm>
            <a:off x="7575845" y="2538217"/>
            <a:ext cx="1994548" cy="584775"/>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CT scan after C5</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further response</a:t>
            </a:r>
          </a:p>
        </p:txBody>
      </p:sp>
      <p:sp>
        <p:nvSpPr>
          <p:cNvPr id="13" name="CasellaDiTesto 12">
            <a:extLst>
              <a:ext uri="{FF2B5EF4-FFF2-40B4-BE49-F238E27FC236}">
                <a16:creationId xmlns:a16="http://schemas.microsoft.com/office/drawing/2014/main" id="{1F0BFA2B-9E78-5917-D339-C1B8FA386602}"/>
              </a:ext>
            </a:extLst>
          </p:cNvPr>
          <p:cNvSpPr txBox="1"/>
          <p:nvPr/>
        </p:nvSpPr>
        <p:spPr>
          <a:xfrm>
            <a:off x="8185734" y="2194510"/>
            <a:ext cx="856702" cy="27699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August 3</a:t>
            </a:r>
            <a:r>
              <a:rPr kumimoji="0" lang="en-US" sz="1200" b="0" i="0" u="none" strike="noStrike" kern="1200" cap="none" spc="0" normalizeH="0" baseline="30000" noProof="0" dirty="0">
                <a:ln>
                  <a:noFill/>
                </a:ln>
                <a:solidFill>
                  <a:prstClr val="black"/>
                </a:solidFill>
                <a:effectLst/>
                <a:uLnTx/>
                <a:uFillTx/>
                <a:latin typeface="Calibri" panose="020F0502020204030204"/>
                <a:ea typeface="+mn-ea"/>
                <a:cs typeface="+mn-cs"/>
              </a:rPr>
              <a:t>rd</a:t>
            </a:r>
            <a:endParaRPr kumimoji="0" lang="en-US" sz="1200" b="0" i="0" u="none" strike="noStrike" kern="1200" cap="none" spc="0" normalizeH="0" baseline="0" noProof="0" dirty="0">
              <a:ln>
                <a:noFill/>
              </a:ln>
              <a:solidFill>
                <a:srgbClr val="A665D8"/>
              </a:solidFill>
              <a:effectLst/>
              <a:uLnTx/>
              <a:uFillTx/>
              <a:latin typeface="Calibri" panose="020F0502020204030204"/>
              <a:ea typeface="+mn-ea"/>
              <a:cs typeface="+mn-cs"/>
            </a:endParaRPr>
          </a:p>
        </p:txBody>
      </p:sp>
      <p:cxnSp>
        <p:nvCxnSpPr>
          <p:cNvPr id="14" name="Connettore 2 13">
            <a:extLst>
              <a:ext uri="{FF2B5EF4-FFF2-40B4-BE49-F238E27FC236}">
                <a16:creationId xmlns:a16="http://schemas.microsoft.com/office/drawing/2014/main" id="{D18A2522-A3F0-A5FF-DAD7-9E91E39A2087}"/>
              </a:ext>
            </a:extLst>
          </p:cNvPr>
          <p:cNvCxnSpPr>
            <a:cxnSpLocks/>
            <a:stCxn id="13" idx="3"/>
          </p:cNvCxnSpPr>
          <p:nvPr/>
        </p:nvCxnSpPr>
        <p:spPr>
          <a:xfrm flipV="1">
            <a:off x="9042436" y="1711261"/>
            <a:ext cx="624655" cy="621749"/>
          </a:xfrm>
          <a:prstGeom prst="straightConnector1">
            <a:avLst/>
          </a:prstGeom>
          <a:ln w="12700">
            <a:tailEnd type="triangle"/>
          </a:ln>
        </p:spPr>
        <p:style>
          <a:lnRef idx="2">
            <a:schemeClr val="dk1"/>
          </a:lnRef>
          <a:fillRef idx="0">
            <a:schemeClr val="dk1"/>
          </a:fillRef>
          <a:effectRef idx="1">
            <a:schemeClr val="dk1"/>
          </a:effectRef>
          <a:fontRef idx="minor">
            <a:schemeClr val="tx1"/>
          </a:fontRef>
        </p:style>
      </p:cxnSp>
      <p:sp>
        <p:nvSpPr>
          <p:cNvPr id="4" name="CasellaDiTesto 3">
            <a:extLst>
              <a:ext uri="{FF2B5EF4-FFF2-40B4-BE49-F238E27FC236}">
                <a16:creationId xmlns:a16="http://schemas.microsoft.com/office/drawing/2014/main" id="{66CDE00E-A55F-0665-EB9A-574757F3EE41}"/>
              </a:ext>
            </a:extLst>
          </p:cNvPr>
          <p:cNvSpPr txBox="1"/>
          <p:nvPr/>
        </p:nvSpPr>
        <p:spPr>
          <a:xfrm>
            <a:off x="9797445" y="2538217"/>
            <a:ext cx="1994548" cy="584775"/>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CT scan after C7</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further response</a:t>
            </a:r>
          </a:p>
        </p:txBody>
      </p:sp>
      <p:sp>
        <p:nvSpPr>
          <p:cNvPr id="8" name="CasellaDiTesto 7">
            <a:extLst>
              <a:ext uri="{FF2B5EF4-FFF2-40B4-BE49-F238E27FC236}">
                <a16:creationId xmlns:a16="http://schemas.microsoft.com/office/drawing/2014/main" id="{1C9E6A70-6017-BFAB-732B-D62630C21DFD}"/>
              </a:ext>
            </a:extLst>
          </p:cNvPr>
          <p:cNvSpPr txBox="1"/>
          <p:nvPr/>
        </p:nvSpPr>
        <p:spPr>
          <a:xfrm>
            <a:off x="10186703" y="2194510"/>
            <a:ext cx="1216032" cy="27699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September 10</a:t>
            </a:r>
            <a:r>
              <a:rPr kumimoji="0" lang="en-US" sz="1200" b="0" i="0" u="none" strike="noStrike" kern="1200" cap="none" spc="0" normalizeH="0" baseline="30000" noProof="0" dirty="0">
                <a:ln>
                  <a:noFill/>
                </a:ln>
                <a:solidFill>
                  <a:prstClr val="black"/>
                </a:solidFill>
                <a:effectLst/>
                <a:uLnTx/>
                <a:uFillTx/>
                <a:latin typeface="Calibri" panose="020F0502020204030204"/>
                <a:ea typeface="+mn-ea"/>
                <a:cs typeface="+mn-cs"/>
              </a:rPr>
              <a:t>th</a:t>
            </a:r>
            <a:endParaRPr kumimoji="0" lang="en-US" sz="1200" b="0" i="0" u="none" strike="noStrike" kern="1200" cap="none" spc="0" normalizeH="0" baseline="0" noProof="0" dirty="0">
              <a:ln>
                <a:noFill/>
              </a:ln>
              <a:solidFill>
                <a:srgbClr val="A665D8"/>
              </a:solidFill>
              <a:effectLst/>
              <a:uLnTx/>
              <a:uFillTx/>
              <a:latin typeface="Calibri" panose="020F0502020204030204"/>
              <a:ea typeface="+mn-ea"/>
              <a:cs typeface="+mn-cs"/>
            </a:endParaRPr>
          </a:p>
        </p:txBody>
      </p:sp>
      <p:cxnSp>
        <p:nvCxnSpPr>
          <p:cNvPr id="18" name="Connettore 2 17">
            <a:extLst>
              <a:ext uri="{FF2B5EF4-FFF2-40B4-BE49-F238E27FC236}">
                <a16:creationId xmlns:a16="http://schemas.microsoft.com/office/drawing/2014/main" id="{9D4A5D3D-9124-B2BA-952A-0326C26557D7}"/>
              </a:ext>
            </a:extLst>
          </p:cNvPr>
          <p:cNvCxnSpPr>
            <a:cxnSpLocks/>
            <a:stCxn id="8" idx="0"/>
          </p:cNvCxnSpPr>
          <p:nvPr/>
        </p:nvCxnSpPr>
        <p:spPr>
          <a:xfrm flipH="1" flipV="1">
            <a:off x="10448300" y="1711261"/>
            <a:ext cx="346419" cy="483249"/>
          </a:xfrm>
          <a:prstGeom prst="straightConnector1">
            <a:avLst/>
          </a:prstGeom>
          <a:ln w="12700">
            <a:tailEnd type="triangle"/>
          </a:ln>
        </p:spPr>
        <p:style>
          <a:lnRef idx="2">
            <a:schemeClr val="dk1"/>
          </a:lnRef>
          <a:fillRef idx="0">
            <a:schemeClr val="dk1"/>
          </a:fillRef>
          <a:effectRef idx="1">
            <a:schemeClr val="dk1"/>
          </a:effectRef>
          <a:fontRef idx="minor">
            <a:schemeClr val="tx1"/>
          </a:fontRef>
        </p:style>
      </p:cxnSp>
      <p:sp>
        <p:nvSpPr>
          <p:cNvPr id="10" name="CasellaDiTesto 9">
            <a:extLst>
              <a:ext uri="{FF2B5EF4-FFF2-40B4-BE49-F238E27FC236}">
                <a16:creationId xmlns:a16="http://schemas.microsoft.com/office/drawing/2014/main" id="{EEAEC92E-5057-7D59-8426-6629C5F8378E}"/>
              </a:ext>
            </a:extLst>
          </p:cNvPr>
          <p:cNvSpPr txBox="1"/>
          <p:nvPr/>
        </p:nvSpPr>
        <p:spPr>
          <a:xfrm>
            <a:off x="4560951" y="1507545"/>
            <a:ext cx="79329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white"/>
                </a:solidFill>
                <a:effectLst/>
                <a:uLnTx/>
                <a:uFillTx/>
                <a:latin typeface="Calibri" panose="020F0502020204030204"/>
                <a:ea typeface="+mn-ea"/>
                <a:cs typeface="+mn-cs"/>
              </a:rPr>
              <a:t>PFS&lt;6 mo</a:t>
            </a:r>
          </a:p>
        </p:txBody>
      </p:sp>
      <p:pic>
        <p:nvPicPr>
          <p:cNvPr id="12" name="Immagine 11" descr="Immagine che contiene testo, elettronico&#10;&#10;Descrizione generata automaticamente">
            <a:extLst>
              <a:ext uri="{FF2B5EF4-FFF2-40B4-BE49-F238E27FC236}">
                <a16:creationId xmlns:a16="http://schemas.microsoft.com/office/drawing/2014/main" id="{CE2B3357-0E47-2590-A4BA-1FB96E25CE95}"/>
              </a:ext>
            </a:extLst>
          </p:cNvPr>
          <p:cNvPicPr>
            <a:picLocks noChangeAspect="1"/>
          </p:cNvPicPr>
          <p:nvPr/>
        </p:nvPicPr>
        <p:blipFill rotWithShape="1">
          <a:blip r:embed="rId4"/>
          <a:srcRect l="29088" t="25073" r="26324" b="19640"/>
          <a:stretch/>
        </p:blipFill>
        <p:spPr>
          <a:xfrm>
            <a:off x="8286590" y="4155023"/>
            <a:ext cx="3582228" cy="2498510"/>
          </a:xfrm>
          <a:prstGeom prst="rect">
            <a:avLst/>
          </a:prstGeom>
          <a:ln w="38100">
            <a:solidFill>
              <a:srgbClr val="A665D8"/>
            </a:solidFill>
          </a:ln>
          <a:effectLst>
            <a:outerShdw blurRad="50800" dist="38100" dir="2700000" algn="tl" rotWithShape="0">
              <a:prstClr val="black">
                <a:alpha val="40000"/>
              </a:prstClr>
            </a:outerShdw>
          </a:effectLst>
        </p:spPr>
      </p:pic>
      <p:sp>
        <p:nvSpPr>
          <p:cNvPr id="15" name="CasellaDiTesto 14">
            <a:extLst>
              <a:ext uri="{FF2B5EF4-FFF2-40B4-BE49-F238E27FC236}">
                <a16:creationId xmlns:a16="http://schemas.microsoft.com/office/drawing/2014/main" id="{12873B6A-1510-2CFC-AF63-C65471849610}"/>
              </a:ext>
            </a:extLst>
          </p:cNvPr>
          <p:cNvSpPr txBox="1"/>
          <p:nvPr/>
        </p:nvSpPr>
        <p:spPr>
          <a:xfrm>
            <a:off x="8286590" y="4159303"/>
            <a:ext cx="48417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cxnSp>
        <p:nvCxnSpPr>
          <p:cNvPr id="19" name="Connettore 2 18">
            <a:extLst>
              <a:ext uri="{FF2B5EF4-FFF2-40B4-BE49-F238E27FC236}">
                <a16:creationId xmlns:a16="http://schemas.microsoft.com/office/drawing/2014/main" id="{51AF3304-099D-1B27-3D31-B3F842160797}"/>
              </a:ext>
            </a:extLst>
          </p:cNvPr>
          <p:cNvCxnSpPr>
            <a:cxnSpLocks/>
          </p:cNvCxnSpPr>
          <p:nvPr/>
        </p:nvCxnSpPr>
        <p:spPr>
          <a:xfrm>
            <a:off x="8826500" y="4550481"/>
            <a:ext cx="142875" cy="240594"/>
          </a:xfrm>
          <a:prstGeom prst="straightConnector1">
            <a:avLst/>
          </a:prstGeom>
          <a:ln>
            <a:solidFill>
              <a:srgbClr val="A665D8"/>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38322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50" grpId="0" animBg="1"/>
      <p:bldP spid="38" grpId="0" animBg="1"/>
      <p:bldP spid="44" grpId="0" animBg="1"/>
      <p:bldP spid="52" grpId="0" animBg="1"/>
      <p:bldP spid="62" grpId="0" animBg="1"/>
      <p:bldP spid="6" grpId="0" animBg="1"/>
      <p:bldP spid="9" grpId="0" animBg="1"/>
      <p:bldP spid="11" grpId="0" animBg="1"/>
      <p:bldP spid="13" grpId="0" animBg="1"/>
      <p:bldP spid="4" grpId="0" animBg="1"/>
      <p:bldP spid="8" grpId="0" animBg="1"/>
      <p:bldP spid="1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AD422503-7B1C-9AEA-5EF4-FBBF5DC9496F}"/>
              </a:ext>
            </a:extLst>
          </p:cNvPr>
          <p:cNvPicPr>
            <a:picLocks noChangeAspect="1"/>
          </p:cNvPicPr>
          <p:nvPr/>
        </p:nvPicPr>
        <p:blipFill rotWithShape="1">
          <a:blip r:embed="rId3"/>
          <a:srcRect l="5291" t="48953" b="38292"/>
          <a:stretch/>
        </p:blipFill>
        <p:spPr>
          <a:xfrm>
            <a:off x="0" y="903586"/>
            <a:ext cx="12097721" cy="1140501"/>
          </a:xfrm>
          <a:prstGeom prst="rect">
            <a:avLst/>
          </a:prstGeom>
        </p:spPr>
      </p:pic>
      <p:sp>
        <p:nvSpPr>
          <p:cNvPr id="2" name="Title 1">
            <a:extLst>
              <a:ext uri="{FF2B5EF4-FFF2-40B4-BE49-F238E27FC236}">
                <a16:creationId xmlns:a16="http://schemas.microsoft.com/office/drawing/2014/main" id="{55F3F28C-F88A-754C-A686-232FC85027D1}"/>
              </a:ext>
            </a:extLst>
          </p:cNvPr>
          <p:cNvSpPr txBox="1">
            <a:spLocks/>
          </p:cNvSpPr>
          <p:nvPr/>
        </p:nvSpPr>
        <p:spPr>
          <a:xfrm>
            <a:off x="609600" y="0"/>
            <a:ext cx="109728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Arial Narrow" panose="020B0606020202030204" pitchFamily="34" charset="0"/>
                <a:ea typeface="+mj-ea"/>
                <a:cs typeface="Arial"/>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Narrow" panose="020B0606020202030204" pitchFamily="34" charset="0"/>
                <a:ea typeface="+mj-ea"/>
                <a:cs typeface="Arial"/>
              </a:rPr>
              <a:t>3. Second line </a:t>
            </a:r>
            <a:endParaRPr kumimoji="0" lang="en-CH" sz="4400" b="0" i="0" u="none" strike="noStrike" kern="1200" cap="none" spc="0" normalizeH="0" baseline="0" noProof="0">
              <a:ln>
                <a:noFill/>
              </a:ln>
              <a:solidFill>
                <a:prstClr val="black"/>
              </a:solidFill>
              <a:effectLst/>
              <a:uLnTx/>
              <a:uFillTx/>
              <a:latin typeface="Arial Narrow" panose="020B0606020202030204" pitchFamily="34" charset="0"/>
              <a:ea typeface="+mj-ea"/>
              <a:cs typeface="Arial"/>
            </a:endParaRPr>
          </a:p>
        </p:txBody>
      </p:sp>
      <p:cxnSp>
        <p:nvCxnSpPr>
          <p:cNvPr id="31" name="Connettore 2 30">
            <a:extLst>
              <a:ext uri="{FF2B5EF4-FFF2-40B4-BE49-F238E27FC236}">
                <a16:creationId xmlns:a16="http://schemas.microsoft.com/office/drawing/2014/main" id="{C3566F95-EF3E-0B65-A81A-63628946E92D}"/>
              </a:ext>
            </a:extLst>
          </p:cNvPr>
          <p:cNvCxnSpPr>
            <a:cxnSpLocks/>
            <a:stCxn id="3" idx="3"/>
          </p:cNvCxnSpPr>
          <p:nvPr/>
        </p:nvCxnSpPr>
        <p:spPr>
          <a:xfrm flipV="1">
            <a:off x="2174842" y="1713389"/>
            <a:ext cx="4535779" cy="619621"/>
          </a:xfrm>
          <a:prstGeom prst="straightConnector1">
            <a:avLst/>
          </a:prstGeom>
          <a:ln w="12700">
            <a:tailEnd type="triangle"/>
          </a:ln>
        </p:spPr>
        <p:style>
          <a:lnRef idx="2">
            <a:schemeClr val="dk1"/>
          </a:lnRef>
          <a:fillRef idx="0">
            <a:schemeClr val="dk1"/>
          </a:fillRef>
          <a:effectRef idx="1">
            <a:schemeClr val="dk1"/>
          </a:effectRef>
          <a:fontRef idx="minor">
            <a:schemeClr val="tx1"/>
          </a:fontRef>
        </p:style>
      </p:cxnSp>
      <p:sp>
        <p:nvSpPr>
          <p:cNvPr id="32" name="CasellaDiTesto 31">
            <a:extLst>
              <a:ext uri="{FF2B5EF4-FFF2-40B4-BE49-F238E27FC236}">
                <a16:creationId xmlns:a16="http://schemas.microsoft.com/office/drawing/2014/main" id="{E0320B8B-8820-CC1A-719B-BE7D55053CA2}"/>
              </a:ext>
            </a:extLst>
          </p:cNvPr>
          <p:cNvSpPr txBox="1"/>
          <p:nvPr/>
        </p:nvSpPr>
        <p:spPr>
          <a:xfrm>
            <a:off x="581023" y="2528616"/>
            <a:ext cx="2455992" cy="584775"/>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C000"/>
                </a:solidFill>
                <a:effectLst/>
                <a:uLnTx/>
                <a:uFillTx/>
                <a:latin typeface="Calibri" panose="020F0502020204030204"/>
                <a:ea typeface="+mn-ea"/>
                <a:cs typeface="+mn-cs"/>
              </a:rPr>
              <a:t>Trastuzumab-deruxtecan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C000"/>
                </a:solidFill>
                <a:effectLst/>
                <a:uLnTx/>
                <a:uFillTx/>
                <a:latin typeface="Calibri" panose="020F0502020204030204"/>
                <a:ea typeface="+mn-ea"/>
                <a:cs typeface="+mn-cs"/>
              </a:rPr>
              <a:t>5,4 mg/Kg</a:t>
            </a:r>
          </a:p>
        </p:txBody>
      </p:sp>
      <p:sp>
        <p:nvSpPr>
          <p:cNvPr id="38" name="CasellaDiTesto 37">
            <a:extLst>
              <a:ext uri="{FF2B5EF4-FFF2-40B4-BE49-F238E27FC236}">
                <a16:creationId xmlns:a16="http://schemas.microsoft.com/office/drawing/2014/main" id="{2206E1A7-C83C-3C83-03D3-D9D4B9B01F2A}"/>
              </a:ext>
            </a:extLst>
          </p:cNvPr>
          <p:cNvSpPr txBox="1"/>
          <p:nvPr/>
        </p:nvSpPr>
        <p:spPr>
          <a:xfrm>
            <a:off x="3198356" y="2528615"/>
            <a:ext cx="1994548" cy="584775"/>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CT scan after C2</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PR </a:t>
            </a:r>
            <a:r>
              <a:rPr kumimoji="0" lang="en-US" sz="1600" b="0" i="0" u="none" strike="noStrike" kern="1200" cap="none" spc="0" normalizeH="0" baseline="30000" noProof="0" dirty="0">
                <a:ln>
                  <a:noFill/>
                </a:ln>
                <a:solidFill>
                  <a:prstClr val="black"/>
                </a:solidFill>
                <a:effectLst/>
                <a:uLnTx/>
                <a:uFillTx/>
                <a:latin typeface="Calibri" panose="020F0502020204030204"/>
                <a:ea typeface="+mn-ea"/>
                <a:cs typeface="+mn-cs"/>
              </a:rPr>
              <a:t>(5)</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43" name="Connettore 2 42">
            <a:extLst>
              <a:ext uri="{FF2B5EF4-FFF2-40B4-BE49-F238E27FC236}">
                <a16:creationId xmlns:a16="http://schemas.microsoft.com/office/drawing/2014/main" id="{2091B6B7-DE17-B427-61EB-40773AEA220E}"/>
              </a:ext>
            </a:extLst>
          </p:cNvPr>
          <p:cNvCxnSpPr>
            <a:cxnSpLocks/>
            <a:stCxn id="9" idx="3"/>
          </p:cNvCxnSpPr>
          <p:nvPr/>
        </p:nvCxnSpPr>
        <p:spPr>
          <a:xfrm flipV="1">
            <a:off x="6779870" y="1711261"/>
            <a:ext cx="1787661" cy="615341"/>
          </a:xfrm>
          <a:prstGeom prst="straightConnector1">
            <a:avLst/>
          </a:prstGeom>
          <a:ln w="12700">
            <a:tailEnd type="triangle"/>
          </a:ln>
        </p:spPr>
        <p:style>
          <a:lnRef idx="2">
            <a:schemeClr val="dk1"/>
          </a:lnRef>
          <a:fillRef idx="0">
            <a:schemeClr val="dk1"/>
          </a:fillRef>
          <a:effectRef idx="1">
            <a:schemeClr val="dk1"/>
          </a:effectRef>
          <a:fontRef idx="minor">
            <a:schemeClr val="tx1"/>
          </a:fontRef>
        </p:style>
      </p:cxnSp>
      <p:sp>
        <p:nvSpPr>
          <p:cNvPr id="44" name="CasellaDiTesto 43">
            <a:extLst>
              <a:ext uri="{FF2B5EF4-FFF2-40B4-BE49-F238E27FC236}">
                <a16:creationId xmlns:a16="http://schemas.microsoft.com/office/drawing/2014/main" id="{5C7529B5-6E84-DD14-E771-115B9F5170B1}"/>
              </a:ext>
            </a:extLst>
          </p:cNvPr>
          <p:cNvSpPr txBox="1"/>
          <p:nvPr/>
        </p:nvSpPr>
        <p:spPr>
          <a:xfrm>
            <a:off x="5354245" y="2528615"/>
            <a:ext cx="1994548" cy="584775"/>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CT scan after C4</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PR </a:t>
            </a:r>
            <a:r>
              <a:rPr kumimoji="0" lang="en-US" sz="1600" b="0" i="0" u="none" strike="noStrike" kern="1200" cap="none" spc="0" normalizeH="0" baseline="30000" noProof="0" dirty="0">
                <a:ln>
                  <a:noFill/>
                </a:ln>
                <a:solidFill>
                  <a:prstClr val="black"/>
                </a:solidFill>
                <a:effectLst/>
                <a:uLnTx/>
                <a:uFillTx/>
                <a:latin typeface="Calibri" panose="020F0502020204030204"/>
                <a:ea typeface="+mn-ea"/>
                <a:cs typeface="+mn-cs"/>
              </a:rPr>
              <a:t>(6)</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US" sz="1600" b="1" i="0" u="none" strike="noStrike" kern="1200" cap="none" spc="0" normalizeH="0" baseline="0" noProof="0" dirty="0">
                <a:ln>
                  <a:noFill/>
                </a:ln>
                <a:solidFill>
                  <a:srgbClr val="FFC000"/>
                </a:solidFill>
                <a:effectLst/>
                <a:uLnTx/>
                <a:uFillTx/>
                <a:latin typeface="Calibri" panose="020F0502020204030204"/>
                <a:ea typeface="+mn-ea"/>
                <a:cs typeface="+mn-cs"/>
              </a:rPr>
              <a:t>ILD G1 </a:t>
            </a:r>
            <a:r>
              <a:rPr kumimoji="0" lang="en-US" sz="1600" b="0" i="0" u="none" strike="noStrike" kern="1200" cap="none" spc="0" normalizeH="0" baseline="30000" noProof="0" dirty="0">
                <a:ln>
                  <a:noFill/>
                </a:ln>
                <a:solidFill>
                  <a:prstClr val="black"/>
                </a:solidFill>
                <a:effectLst/>
                <a:uLnTx/>
                <a:uFillTx/>
                <a:latin typeface="Calibri" panose="020F0502020204030204"/>
                <a:ea typeface="+mn-ea"/>
                <a:cs typeface="+mn-cs"/>
              </a:rPr>
              <a:t>(4)</a:t>
            </a:r>
            <a:endParaRPr kumimoji="0" lang="en-US" sz="1600" b="1"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sp>
        <p:nvSpPr>
          <p:cNvPr id="3" name="CasellaDiTesto 2">
            <a:extLst>
              <a:ext uri="{FF2B5EF4-FFF2-40B4-BE49-F238E27FC236}">
                <a16:creationId xmlns:a16="http://schemas.microsoft.com/office/drawing/2014/main" id="{92AB151F-0C56-D7E4-658F-29F71D7B7168}"/>
              </a:ext>
            </a:extLst>
          </p:cNvPr>
          <p:cNvSpPr txBox="1"/>
          <p:nvPr/>
        </p:nvSpPr>
        <p:spPr>
          <a:xfrm>
            <a:off x="1318140" y="2194510"/>
            <a:ext cx="856702" cy="27699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April 5</a:t>
            </a:r>
            <a:r>
              <a:rPr kumimoji="0" lang="en-US" sz="1200" b="0" i="0" u="none" strike="noStrike" kern="1200" cap="none" spc="0" normalizeH="0" baseline="30000" noProof="0" dirty="0">
                <a:ln>
                  <a:noFill/>
                </a:ln>
                <a:solidFill>
                  <a:prstClr val="black"/>
                </a:solidFill>
                <a:effectLst/>
                <a:uLnTx/>
                <a:uFillTx/>
                <a:latin typeface="Calibri" panose="020F0502020204030204"/>
                <a:ea typeface="+mn-ea"/>
                <a:cs typeface="+mn-cs"/>
              </a:rPr>
              <a:t>th</a:t>
            </a:r>
            <a:endParaRPr kumimoji="0" lang="en-US" sz="1200" b="0" i="0" u="none" strike="noStrike" kern="1200" cap="none" spc="0" normalizeH="0" baseline="0" noProof="0" dirty="0">
              <a:ln>
                <a:noFill/>
              </a:ln>
              <a:solidFill>
                <a:srgbClr val="A665D8"/>
              </a:solidFill>
              <a:effectLst/>
              <a:uLnTx/>
              <a:uFillTx/>
              <a:latin typeface="Calibri" panose="020F0502020204030204"/>
              <a:ea typeface="+mn-ea"/>
              <a:cs typeface="+mn-cs"/>
            </a:endParaRPr>
          </a:p>
        </p:txBody>
      </p:sp>
      <p:sp>
        <p:nvSpPr>
          <p:cNvPr id="6" name="CasellaDiTesto 5">
            <a:extLst>
              <a:ext uri="{FF2B5EF4-FFF2-40B4-BE49-F238E27FC236}">
                <a16:creationId xmlns:a16="http://schemas.microsoft.com/office/drawing/2014/main" id="{65B01717-A2DD-B57B-0134-97762E1A276A}"/>
              </a:ext>
            </a:extLst>
          </p:cNvPr>
          <p:cNvSpPr txBox="1"/>
          <p:nvPr/>
        </p:nvSpPr>
        <p:spPr>
          <a:xfrm>
            <a:off x="3774221" y="2192382"/>
            <a:ext cx="856702" cy="27699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May 13</a:t>
            </a:r>
            <a:r>
              <a:rPr kumimoji="0" lang="en-US" sz="1200" b="0" i="0" u="none" strike="noStrike" kern="1200" cap="none" spc="0" normalizeH="0" baseline="30000" noProof="0" dirty="0">
                <a:ln>
                  <a:noFill/>
                </a:ln>
                <a:solidFill>
                  <a:prstClr val="black"/>
                </a:solidFill>
                <a:effectLst/>
                <a:uLnTx/>
                <a:uFillTx/>
                <a:latin typeface="Calibri" panose="020F0502020204030204"/>
                <a:ea typeface="+mn-ea"/>
                <a:cs typeface="+mn-cs"/>
              </a:rPr>
              <a:t>th</a:t>
            </a:r>
            <a:endParaRPr kumimoji="0" lang="en-US" sz="1200" b="0" i="0" u="none" strike="noStrike" kern="1200" cap="none" spc="0" normalizeH="0" baseline="0" noProof="0" dirty="0">
              <a:ln>
                <a:noFill/>
              </a:ln>
              <a:solidFill>
                <a:srgbClr val="A665D8"/>
              </a:solidFill>
              <a:effectLst/>
              <a:uLnTx/>
              <a:uFillTx/>
              <a:latin typeface="Calibri" panose="020F0502020204030204"/>
              <a:ea typeface="+mn-ea"/>
              <a:cs typeface="+mn-cs"/>
            </a:endParaRPr>
          </a:p>
        </p:txBody>
      </p:sp>
      <p:cxnSp>
        <p:nvCxnSpPr>
          <p:cNvPr id="7" name="Connettore 2 6">
            <a:extLst>
              <a:ext uri="{FF2B5EF4-FFF2-40B4-BE49-F238E27FC236}">
                <a16:creationId xmlns:a16="http://schemas.microsoft.com/office/drawing/2014/main" id="{C3B2A421-6765-FCEC-6140-C6F19E6702D2}"/>
              </a:ext>
            </a:extLst>
          </p:cNvPr>
          <p:cNvCxnSpPr>
            <a:cxnSpLocks/>
            <a:stCxn id="6" idx="3"/>
          </p:cNvCxnSpPr>
          <p:nvPr/>
        </p:nvCxnSpPr>
        <p:spPr>
          <a:xfrm flipV="1">
            <a:off x="4630923" y="1713389"/>
            <a:ext cx="2930156" cy="617493"/>
          </a:xfrm>
          <a:prstGeom prst="straightConnector1">
            <a:avLst/>
          </a:prstGeom>
          <a:ln w="12700">
            <a:tailEnd type="triangle"/>
          </a:ln>
        </p:spPr>
        <p:style>
          <a:lnRef idx="2">
            <a:schemeClr val="dk1"/>
          </a:lnRef>
          <a:fillRef idx="0">
            <a:schemeClr val="dk1"/>
          </a:fillRef>
          <a:effectRef idx="1">
            <a:schemeClr val="dk1"/>
          </a:effectRef>
          <a:fontRef idx="minor">
            <a:schemeClr val="tx1"/>
          </a:fontRef>
        </p:style>
      </p:cxnSp>
      <p:sp>
        <p:nvSpPr>
          <p:cNvPr id="9" name="CasellaDiTesto 8">
            <a:extLst>
              <a:ext uri="{FF2B5EF4-FFF2-40B4-BE49-F238E27FC236}">
                <a16:creationId xmlns:a16="http://schemas.microsoft.com/office/drawing/2014/main" id="{445663D9-9EE3-E8DB-E46B-056D464949AB}"/>
              </a:ext>
            </a:extLst>
          </p:cNvPr>
          <p:cNvSpPr txBox="1"/>
          <p:nvPr/>
        </p:nvSpPr>
        <p:spPr>
          <a:xfrm>
            <a:off x="5923168" y="2188102"/>
            <a:ext cx="856702" cy="27699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June 21</a:t>
            </a:r>
            <a:r>
              <a:rPr kumimoji="0" lang="en-US" sz="1200" b="0" i="0" u="none" strike="noStrike" kern="1200" cap="none" spc="0" normalizeH="0" baseline="30000" noProof="0" dirty="0">
                <a:ln>
                  <a:noFill/>
                </a:ln>
                <a:solidFill>
                  <a:prstClr val="black"/>
                </a:solidFill>
                <a:effectLst/>
                <a:uLnTx/>
                <a:uFillTx/>
                <a:latin typeface="Calibri" panose="020F0502020204030204"/>
                <a:ea typeface="+mn-ea"/>
                <a:cs typeface="+mn-cs"/>
              </a:rPr>
              <a:t>th</a:t>
            </a:r>
            <a:endParaRPr kumimoji="0" lang="en-US" sz="1200" b="0" i="0" u="none" strike="noStrike" kern="1200" cap="none" spc="0" normalizeH="0" baseline="0" noProof="0" dirty="0">
              <a:ln>
                <a:noFill/>
              </a:ln>
              <a:solidFill>
                <a:srgbClr val="A665D8"/>
              </a:solidFill>
              <a:effectLst/>
              <a:uLnTx/>
              <a:uFillTx/>
              <a:latin typeface="Calibri" panose="020F0502020204030204"/>
              <a:ea typeface="+mn-ea"/>
              <a:cs typeface="+mn-cs"/>
            </a:endParaRPr>
          </a:p>
        </p:txBody>
      </p:sp>
      <p:sp>
        <p:nvSpPr>
          <p:cNvPr id="11" name="CasellaDiTesto 10">
            <a:extLst>
              <a:ext uri="{FF2B5EF4-FFF2-40B4-BE49-F238E27FC236}">
                <a16:creationId xmlns:a16="http://schemas.microsoft.com/office/drawing/2014/main" id="{F67A8122-54F3-2D33-13D6-BC741272EDC2}"/>
              </a:ext>
            </a:extLst>
          </p:cNvPr>
          <p:cNvSpPr txBox="1"/>
          <p:nvPr/>
        </p:nvSpPr>
        <p:spPr>
          <a:xfrm>
            <a:off x="7575845" y="2538217"/>
            <a:ext cx="1994548" cy="584775"/>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CT scan after C5</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PR </a:t>
            </a:r>
            <a:r>
              <a:rPr kumimoji="0" lang="en-US" sz="1600" b="0" i="0" u="none" strike="noStrike" kern="1200" cap="none" spc="0" normalizeH="0" baseline="30000" noProof="0" dirty="0">
                <a:ln>
                  <a:noFill/>
                </a:ln>
                <a:solidFill>
                  <a:prstClr val="black"/>
                </a:solidFill>
                <a:effectLst/>
                <a:uLnTx/>
                <a:uFillTx/>
                <a:latin typeface="Calibri" panose="020F0502020204030204"/>
                <a:ea typeface="+mn-ea"/>
                <a:cs typeface="+mn-cs"/>
              </a:rPr>
              <a:t>(7)</a:t>
            </a:r>
          </a:p>
        </p:txBody>
      </p:sp>
      <p:sp>
        <p:nvSpPr>
          <p:cNvPr id="13" name="CasellaDiTesto 12">
            <a:extLst>
              <a:ext uri="{FF2B5EF4-FFF2-40B4-BE49-F238E27FC236}">
                <a16:creationId xmlns:a16="http://schemas.microsoft.com/office/drawing/2014/main" id="{1F0BFA2B-9E78-5917-D339-C1B8FA386602}"/>
              </a:ext>
            </a:extLst>
          </p:cNvPr>
          <p:cNvSpPr txBox="1"/>
          <p:nvPr/>
        </p:nvSpPr>
        <p:spPr>
          <a:xfrm>
            <a:off x="8185734" y="2194510"/>
            <a:ext cx="856702" cy="27699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August 3</a:t>
            </a:r>
            <a:r>
              <a:rPr kumimoji="0" lang="en-US" sz="1200" b="0" i="0" u="none" strike="noStrike" kern="1200" cap="none" spc="0" normalizeH="0" baseline="30000" noProof="0" dirty="0">
                <a:ln>
                  <a:noFill/>
                </a:ln>
                <a:solidFill>
                  <a:prstClr val="black"/>
                </a:solidFill>
                <a:effectLst/>
                <a:uLnTx/>
                <a:uFillTx/>
                <a:latin typeface="Calibri" panose="020F0502020204030204"/>
                <a:ea typeface="+mn-ea"/>
                <a:cs typeface="+mn-cs"/>
              </a:rPr>
              <a:t>rd</a:t>
            </a:r>
            <a:endParaRPr kumimoji="0" lang="en-US" sz="1200" b="0" i="0" u="none" strike="noStrike" kern="1200" cap="none" spc="0" normalizeH="0" baseline="0" noProof="0" dirty="0">
              <a:ln>
                <a:noFill/>
              </a:ln>
              <a:solidFill>
                <a:srgbClr val="A665D8"/>
              </a:solidFill>
              <a:effectLst/>
              <a:uLnTx/>
              <a:uFillTx/>
              <a:latin typeface="Calibri" panose="020F0502020204030204"/>
              <a:ea typeface="+mn-ea"/>
              <a:cs typeface="+mn-cs"/>
            </a:endParaRPr>
          </a:p>
        </p:txBody>
      </p:sp>
      <p:cxnSp>
        <p:nvCxnSpPr>
          <p:cNvPr id="14" name="Connettore 2 13">
            <a:extLst>
              <a:ext uri="{FF2B5EF4-FFF2-40B4-BE49-F238E27FC236}">
                <a16:creationId xmlns:a16="http://schemas.microsoft.com/office/drawing/2014/main" id="{D18A2522-A3F0-A5FF-DAD7-9E91E39A2087}"/>
              </a:ext>
            </a:extLst>
          </p:cNvPr>
          <p:cNvCxnSpPr>
            <a:cxnSpLocks/>
            <a:stCxn id="13" idx="3"/>
          </p:cNvCxnSpPr>
          <p:nvPr/>
        </p:nvCxnSpPr>
        <p:spPr>
          <a:xfrm flipV="1">
            <a:off x="9042436" y="1711261"/>
            <a:ext cx="624655" cy="621749"/>
          </a:xfrm>
          <a:prstGeom prst="straightConnector1">
            <a:avLst/>
          </a:prstGeom>
          <a:ln w="12700">
            <a:tailEnd type="triangle"/>
          </a:ln>
        </p:spPr>
        <p:style>
          <a:lnRef idx="2">
            <a:schemeClr val="dk1"/>
          </a:lnRef>
          <a:fillRef idx="0">
            <a:schemeClr val="dk1"/>
          </a:fillRef>
          <a:effectRef idx="1">
            <a:schemeClr val="dk1"/>
          </a:effectRef>
          <a:fontRef idx="minor">
            <a:schemeClr val="tx1"/>
          </a:fontRef>
        </p:style>
      </p:cxnSp>
      <p:sp>
        <p:nvSpPr>
          <p:cNvPr id="4" name="CasellaDiTesto 3">
            <a:extLst>
              <a:ext uri="{FF2B5EF4-FFF2-40B4-BE49-F238E27FC236}">
                <a16:creationId xmlns:a16="http://schemas.microsoft.com/office/drawing/2014/main" id="{66CDE00E-A55F-0665-EB9A-574757F3EE41}"/>
              </a:ext>
            </a:extLst>
          </p:cNvPr>
          <p:cNvSpPr txBox="1"/>
          <p:nvPr/>
        </p:nvSpPr>
        <p:spPr>
          <a:xfrm>
            <a:off x="9797445" y="2528615"/>
            <a:ext cx="1994548" cy="584775"/>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CT scan after C7</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PR </a:t>
            </a:r>
            <a:r>
              <a:rPr kumimoji="0" lang="en-US" sz="1600" b="0" i="0" u="none" strike="noStrike" kern="1200" cap="none" spc="0" normalizeH="0" baseline="30000" noProof="0" dirty="0">
                <a:ln>
                  <a:noFill/>
                </a:ln>
                <a:solidFill>
                  <a:prstClr val="black"/>
                </a:solidFill>
                <a:effectLst/>
                <a:uLnTx/>
                <a:uFillTx/>
                <a:latin typeface="Calibri" panose="020F0502020204030204"/>
                <a:ea typeface="+mn-ea"/>
                <a:cs typeface="+mn-cs"/>
              </a:rPr>
              <a:t>(8)</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CasellaDiTesto 7">
            <a:extLst>
              <a:ext uri="{FF2B5EF4-FFF2-40B4-BE49-F238E27FC236}">
                <a16:creationId xmlns:a16="http://schemas.microsoft.com/office/drawing/2014/main" id="{1C9E6A70-6017-BFAB-732B-D62630C21DFD}"/>
              </a:ext>
            </a:extLst>
          </p:cNvPr>
          <p:cNvSpPr txBox="1"/>
          <p:nvPr/>
        </p:nvSpPr>
        <p:spPr>
          <a:xfrm>
            <a:off x="10186703" y="2194510"/>
            <a:ext cx="1216032" cy="27699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September 10</a:t>
            </a:r>
            <a:r>
              <a:rPr kumimoji="0" lang="en-US" sz="1200" b="0" i="0" u="none" strike="noStrike" kern="1200" cap="none" spc="0" normalizeH="0" baseline="30000" noProof="0" dirty="0">
                <a:ln>
                  <a:noFill/>
                </a:ln>
                <a:solidFill>
                  <a:prstClr val="black"/>
                </a:solidFill>
                <a:effectLst/>
                <a:uLnTx/>
                <a:uFillTx/>
                <a:latin typeface="Calibri" panose="020F0502020204030204"/>
                <a:ea typeface="+mn-ea"/>
                <a:cs typeface="+mn-cs"/>
              </a:rPr>
              <a:t>th</a:t>
            </a:r>
            <a:endParaRPr kumimoji="0" lang="en-US" sz="1200" b="0" i="0" u="none" strike="noStrike" kern="1200" cap="none" spc="0" normalizeH="0" baseline="0" noProof="0" dirty="0">
              <a:ln>
                <a:noFill/>
              </a:ln>
              <a:solidFill>
                <a:srgbClr val="A665D8"/>
              </a:solidFill>
              <a:effectLst/>
              <a:uLnTx/>
              <a:uFillTx/>
              <a:latin typeface="Calibri" panose="020F0502020204030204"/>
              <a:ea typeface="+mn-ea"/>
              <a:cs typeface="+mn-cs"/>
            </a:endParaRPr>
          </a:p>
        </p:txBody>
      </p:sp>
      <p:cxnSp>
        <p:nvCxnSpPr>
          <p:cNvPr id="18" name="Connettore 2 17">
            <a:extLst>
              <a:ext uri="{FF2B5EF4-FFF2-40B4-BE49-F238E27FC236}">
                <a16:creationId xmlns:a16="http://schemas.microsoft.com/office/drawing/2014/main" id="{9D4A5D3D-9124-B2BA-952A-0326C26557D7}"/>
              </a:ext>
            </a:extLst>
          </p:cNvPr>
          <p:cNvCxnSpPr>
            <a:cxnSpLocks/>
            <a:stCxn id="8" idx="0"/>
          </p:cNvCxnSpPr>
          <p:nvPr/>
        </p:nvCxnSpPr>
        <p:spPr>
          <a:xfrm flipH="1" flipV="1">
            <a:off x="10448300" y="1711261"/>
            <a:ext cx="346419" cy="483249"/>
          </a:xfrm>
          <a:prstGeom prst="straightConnector1">
            <a:avLst/>
          </a:prstGeom>
          <a:ln w="12700">
            <a:tailEnd type="triangle"/>
          </a:ln>
        </p:spPr>
        <p:style>
          <a:lnRef idx="2">
            <a:schemeClr val="dk1"/>
          </a:lnRef>
          <a:fillRef idx="0">
            <a:schemeClr val="dk1"/>
          </a:fillRef>
          <a:effectRef idx="1">
            <a:schemeClr val="dk1"/>
          </a:effectRef>
          <a:fontRef idx="minor">
            <a:schemeClr val="tx1"/>
          </a:fontRef>
        </p:style>
      </p:cxnSp>
      <p:pic>
        <p:nvPicPr>
          <p:cNvPr id="10" name="Immagine 9" descr="Immagine che contiene testo, monitor, elettronico, screenshot&#10;&#10;Descrizione generata automaticamente">
            <a:extLst>
              <a:ext uri="{FF2B5EF4-FFF2-40B4-BE49-F238E27FC236}">
                <a16:creationId xmlns:a16="http://schemas.microsoft.com/office/drawing/2014/main" id="{BB6A39C9-45A6-AC57-EA8F-FABA369715B7}"/>
              </a:ext>
            </a:extLst>
          </p:cNvPr>
          <p:cNvPicPr>
            <a:picLocks noChangeAspect="1"/>
          </p:cNvPicPr>
          <p:nvPr/>
        </p:nvPicPr>
        <p:blipFill rotWithShape="1">
          <a:blip r:embed="rId4"/>
          <a:srcRect l="30021" t="20924" r="26325" b="20820"/>
          <a:stretch/>
        </p:blipFill>
        <p:spPr>
          <a:xfrm>
            <a:off x="64129" y="3901297"/>
            <a:ext cx="2870701" cy="2154891"/>
          </a:xfrm>
          <a:prstGeom prst="rect">
            <a:avLst/>
          </a:prstGeom>
          <a:ln>
            <a:noFill/>
          </a:ln>
          <a:effectLst>
            <a:outerShdw blurRad="292100" dist="139700" dir="2700000" algn="tl" rotWithShape="0">
              <a:srgbClr val="333333">
                <a:alpha val="65000"/>
              </a:srgbClr>
            </a:outerShdw>
          </a:effectLst>
        </p:spPr>
      </p:pic>
      <p:sp>
        <p:nvSpPr>
          <p:cNvPr id="12" name="CasellaDiTesto 11">
            <a:extLst>
              <a:ext uri="{FF2B5EF4-FFF2-40B4-BE49-F238E27FC236}">
                <a16:creationId xmlns:a16="http://schemas.microsoft.com/office/drawing/2014/main" id="{C324AEBB-7208-C1DD-ABC8-CB8F2E845D8C}"/>
              </a:ext>
            </a:extLst>
          </p:cNvPr>
          <p:cNvSpPr txBox="1"/>
          <p:nvPr/>
        </p:nvSpPr>
        <p:spPr>
          <a:xfrm>
            <a:off x="0" y="3893098"/>
            <a:ext cx="43055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(5)</a:t>
            </a:r>
          </a:p>
        </p:txBody>
      </p:sp>
      <p:pic>
        <p:nvPicPr>
          <p:cNvPr id="15" name="Immagine 14" descr="Immagine che contiene testo, monitor, elettronico, screenshot&#10;&#10;Descrizione generata automaticamente">
            <a:extLst>
              <a:ext uri="{FF2B5EF4-FFF2-40B4-BE49-F238E27FC236}">
                <a16:creationId xmlns:a16="http://schemas.microsoft.com/office/drawing/2014/main" id="{CD94CCBA-A840-D659-15A1-857AAAF06DD0}"/>
              </a:ext>
            </a:extLst>
          </p:cNvPr>
          <p:cNvPicPr>
            <a:picLocks noChangeAspect="1"/>
          </p:cNvPicPr>
          <p:nvPr/>
        </p:nvPicPr>
        <p:blipFill rotWithShape="1">
          <a:blip r:embed="rId5"/>
          <a:srcRect l="29044" t="19487" r="26324" b="19385"/>
          <a:stretch/>
        </p:blipFill>
        <p:spPr>
          <a:xfrm>
            <a:off x="3164172" y="3913585"/>
            <a:ext cx="2797011" cy="2154892"/>
          </a:xfrm>
          <a:prstGeom prst="rect">
            <a:avLst/>
          </a:prstGeom>
          <a:ln>
            <a:noFill/>
          </a:ln>
          <a:effectLst>
            <a:outerShdw blurRad="292100" dist="139700" dir="2700000" algn="tl" rotWithShape="0">
              <a:srgbClr val="333333">
                <a:alpha val="65000"/>
              </a:srgbClr>
            </a:outerShdw>
          </a:effectLst>
        </p:spPr>
      </p:pic>
      <p:sp>
        <p:nvSpPr>
          <p:cNvPr id="16" name="CasellaDiTesto 15">
            <a:extLst>
              <a:ext uri="{FF2B5EF4-FFF2-40B4-BE49-F238E27FC236}">
                <a16:creationId xmlns:a16="http://schemas.microsoft.com/office/drawing/2014/main" id="{1B2ACC9F-ACA4-BAFD-84A0-489DAB29D70D}"/>
              </a:ext>
            </a:extLst>
          </p:cNvPr>
          <p:cNvSpPr txBox="1"/>
          <p:nvPr/>
        </p:nvSpPr>
        <p:spPr>
          <a:xfrm>
            <a:off x="3151882" y="3905385"/>
            <a:ext cx="43055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(6)</a:t>
            </a:r>
          </a:p>
        </p:txBody>
      </p:sp>
      <p:pic>
        <p:nvPicPr>
          <p:cNvPr id="19" name="Immagine 18" descr="Immagine che contiene testo, monitor, elettronico, screenshot&#10;&#10;Descrizione generata automaticamente">
            <a:extLst>
              <a:ext uri="{FF2B5EF4-FFF2-40B4-BE49-F238E27FC236}">
                <a16:creationId xmlns:a16="http://schemas.microsoft.com/office/drawing/2014/main" id="{701920B8-1B6F-381E-C1B7-58D5D579CC9B}"/>
              </a:ext>
            </a:extLst>
          </p:cNvPr>
          <p:cNvPicPr>
            <a:picLocks noChangeAspect="1"/>
          </p:cNvPicPr>
          <p:nvPr/>
        </p:nvPicPr>
        <p:blipFill rotWithShape="1">
          <a:blip r:embed="rId6"/>
          <a:srcRect l="30020" t="23603" r="28040" b="21621"/>
          <a:stretch/>
        </p:blipFill>
        <p:spPr>
          <a:xfrm>
            <a:off x="6152629" y="3913585"/>
            <a:ext cx="2926566" cy="2150016"/>
          </a:xfrm>
          <a:prstGeom prst="rect">
            <a:avLst/>
          </a:prstGeom>
          <a:ln>
            <a:noFill/>
          </a:ln>
          <a:effectLst>
            <a:outerShdw blurRad="292100" dist="139700" dir="2700000" algn="tl" rotWithShape="0">
              <a:srgbClr val="333333">
                <a:alpha val="65000"/>
              </a:srgbClr>
            </a:outerShdw>
          </a:effectLst>
        </p:spPr>
      </p:pic>
      <p:sp>
        <p:nvSpPr>
          <p:cNvPr id="21" name="CasellaDiTesto 20">
            <a:extLst>
              <a:ext uri="{FF2B5EF4-FFF2-40B4-BE49-F238E27FC236}">
                <a16:creationId xmlns:a16="http://schemas.microsoft.com/office/drawing/2014/main" id="{886F13F7-2E59-B359-DDDE-492B3232D25D}"/>
              </a:ext>
            </a:extLst>
          </p:cNvPr>
          <p:cNvSpPr txBox="1"/>
          <p:nvPr/>
        </p:nvSpPr>
        <p:spPr>
          <a:xfrm>
            <a:off x="6143167" y="3920998"/>
            <a:ext cx="43055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(7)</a:t>
            </a:r>
          </a:p>
        </p:txBody>
      </p:sp>
      <p:sp>
        <p:nvSpPr>
          <p:cNvPr id="22" name="CasellaDiTesto 21">
            <a:extLst>
              <a:ext uri="{FF2B5EF4-FFF2-40B4-BE49-F238E27FC236}">
                <a16:creationId xmlns:a16="http://schemas.microsoft.com/office/drawing/2014/main" id="{EDBB1D7D-2E9C-3C4C-A7DA-8E1EB5738026}"/>
              </a:ext>
            </a:extLst>
          </p:cNvPr>
          <p:cNvSpPr txBox="1"/>
          <p:nvPr/>
        </p:nvSpPr>
        <p:spPr>
          <a:xfrm>
            <a:off x="4560951" y="1507545"/>
            <a:ext cx="79329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white"/>
                </a:solidFill>
                <a:effectLst/>
                <a:uLnTx/>
                <a:uFillTx/>
                <a:latin typeface="Calibri" panose="020F0502020204030204"/>
                <a:ea typeface="+mn-ea"/>
                <a:cs typeface="+mn-cs"/>
              </a:rPr>
              <a:t>PFS&lt;6 mo</a:t>
            </a:r>
          </a:p>
        </p:txBody>
      </p:sp>
      <p:pic>
        <p:nvPicPr>
          <p:cNvPr id="20" name="Immagine 19" descr="Immagine che contiene testo, monitor, elettronico, screenshot&#10;&#10;Descrizione generata automaticamente">
            <a:extLst>
              <a:ext uri="{FF2B5EF4-FFF2-40B4-BE49-F238E27FC236}">
                <a16:creationId xmlns:a16="http://schemas.microsoft.com/office/drawing/2014/main" id="{A0005014-8A85-7FCF-EA19-FCD03F4B12CD}"/>
              </a:ext>
            </a:extLst>
          </p:cNvPr>
          <p:cNvPicPr>
            <a:picLocks noChangeAspect="1"/>
          </p:cNvPicPr>
          <p:nvPr/>
        </p:nvPicPr>
        <p:blipFill rotWithShape="1">
          <a:blip r:embed="rId7"/>
          <a:srcRect l="31434" t="22740" r="30567" b="26257"/>
          <a:stretch/>
        </p:blipFill>
        <p:spPr>
          <a:xfrm>
            <a:off x="9280103" y="3913585"/>
            <a:ext cx="2847768" cy="2150016"/>
          </a:xfrm>
          <a:prstGeom prst="rect">
            <a:avLst/>
          </a:prstGeom>
        </p:spPr>
      </p:pic>
      <p:sp>
        <p:nvSpPr>
          <p:cNvPr id="23" name="CasellaDiTesto 22">
            <a:extLst>
              <a:ext uri="{FF2B5EF4-FFF2-40B4-BE49-F238E27FC236}">
                <a16:creationId xmlns:a16="http://schemas.microsoft.com/office/drawing/2014/main" id="{F140DA9E-6C56-DE29-DF90-7F651D26E9F1}"/>
              </a:ext>
            </a:extLst>
          </p:cNvPr>
          <p:cNvSpPr txBox="1"/>
          <p:nvPr/>
        </p:nvSpPr>
        <p:spPr>
          <a:xfrm>
            <a:off x="9308490" y="3905385"/>
            <a:ext cx="43055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(8)</a:t>
            </a:r>
          </a:p>
        </p:txBody>
      </p:sp>
      <p:cxnSp>
        <p:nvCxnSpPr>
          <p:cNvPr id="24" name="Connettore 2 23">
            <a:extLst>
              <a:ext uri="{FF2B5EF4-FFF2-40B4-BE49-F238E27FC236}">
                <a16:creationId xmlns:a16="http://schemas.microsoft.com/office/drawing/2014/main" id="{C299CF23-2615-FCB9-4724-78866620799D}"/>
              </a:ext>
            </a:extLst>
          </p:cNvPr>
          <p:cNvCxnSpPr>
            <a:cxnSpLocks/>
          </p:cNvCxnSpPr>
          <p:nvPr/>
        </p:nvCxnSpPr>
        <p:spPr>
          <a:xfrm>
            <a:off x="430554" y="4366673"/>
            <a:ext cx="142875" cy="240594"/>
          </a:xfrm>
          <a:prstGeom prst="straightConnector1">
            <a:avLst/>
          </a:prstGeom>
          <a:ln>
            <a:solidFill>
              <a:srgbClr val="A665D8"/>
            </a:solidFill>
            <a:tailEnd type="triangle"/>
          </a:ln>
        </p:spPr>
        <p:style>
          <a:lnRef idx="2">
            <a:schemeClr val="accent1"/>
          </a:lnRef>
          <a:fillRef idx="0">
            <a:schemeClr val="accent1"/>
          </a:fillRef>
          <a:effectRef idx="1">
            <a:schemeClr val="accent1"/>
          </a:effectRef>
          <a:fontRef idx="minor">
            <a:schemeClr val="tx1"/>
          </a:fontRef>
        </p:style>
      </p:cxnSp>
      <p:cxnSp>
        <p:nvCxnSpPr>
          <p:cNvPr id="25" name="Connettore 2 24">
            <a:extLst>
              <a:ext uri="{FF2B5EF4-FFF2-40B4-BE49-F238E27FC236}">
                <a16:creationId xmlns:a16="http://schemas.microsoft.com/office/drawing/2014/main" id="{F8C8224D-3610-F7A5-2654-BCB1FBEF0E0C}"/>
              </a:ext>
            </a:extLst>
          </p:cNvPr>
          <p:cNvCxnSpPr>
            <a:cxnSpLocks/>
          </p:cNvCxnSpPr>
          <p:nvPr/>
        </p:nvCxnSpPr>
        <p:spPr>
          <a:xfrm>
            <a:off x="3510998" y="4366673"/>
            <a:ext cx="142875" cy="240594"/>
          </a:xfrm>
          <a:prstGeom prst="straightConnector1">
            <a:avLst/>
          </a:prstGeom>
          <a:ln>
            <a:solidFill>
              <a:srgbClr val="A665D8"/>
            </a:solidFill>
            <a:tailEnd type="triangle"/>
          </a:ln>
        </p:spPr>
        <p:style>
          <a:lnRef idx="2">
            <a:schemeClr val="accent1"/>
          </a:lnRef>
          <a:fillRef idx="0">
            <a:schemeClr val="accent1"/>
          </a:fillRef>
          <a:effectRef idx="1">
            <a:schemeClr val="accent1"/>
          </a:effectRef>
          <a:fontRef idx="minor">
            <a:schemeClr val="tx1"/>
          </a:fontRef>
        </p:style>
      </p:cxnSp>
      <p:cxnSp>
        <p:nvCxnSpPr>
          <p:cNvPr id="26" name="Connettore 2 25">
            <a:extLst>
              <a:ext uri="{FF2B5EF4-FFF2-40B4-BE49-F238E27FC236}">
                <a16:creationId xmlns:a16="http://schemas.microsoft.com/office/drawing/2014/main" id="{A4684538-8546-A486-62CF-3F38ED14A485}"/>
              </a:ext>
            </a:extLst>
          </p:cNvPr>
          <p:cNvCxnSpPr>
            <a:cxnSpLocks/>
          </p:cNvCxnSpPr>
          <p:nvPr/>
        </p:nvCxnSpPr>
        <p:spPr>
          <a:xfrm>
            <a:off x="6502283" y="4528061"/>
            <a:ext cx="142875" cy="240594"/>
          </a:xfrm>
          <a:prstGeom prst="straightConnector1">
            <a:avLst/>
          </a:prstGeom>
          <a:ln>
            <a:solidFill>
              <a:srgbClr val="A665D8"/>
            </a:solidFill>
            <a:tailEnd type="triangle"/>
          </a:ln>
        </p:spPr>
        <p:style>
          <a:lnRef idx="2">
            <a:schemeClr val="accent1"/>
          </a:lnRef>
          <a:fillRef idx="0">
            <a:schemeClr val="accent1"/>
          </a:fillRef>
          <a:effectRef idx="1">
            <a:schemeClr val="accent1"/>
          </a:effectRef>
          <a:fontRef idx="minor">
            <a:schemeClr val="tx1"/>
          </a:fontRef>
        </p:style>
      </p:cxnSp>
      <p:cxnSp>
        <p:nvCxnSpPr>
          <p:cNvPr id="27" name="Connettore 2 26">
            <a:extLst>
              <a:ext uri="{FF2B5EF4-FFF2-40B4-BE49-F238E27FC236}">
                <a16:creationId xmlns:a16="http://schemas.microsoft.com/office/drawing/2014/main" id="{5D09DCBB-8922-9A44-2F69-260AC6444BFB}"/>
              </a:ext>
            </a:extLst>
          </p:cNvPr>
          <p:cNvCxnSpPr>
            <a:cxnSpLocks/>
          </p:cNvCxnSpPr>
          <p:nvPr/>
        </p:nvCxnSpPr>
        <p:spPr>
          <a:xfrm>
            <a:off x="9726007" y="4486970"/>
            <a:ext cx="142875" cy="240594"/>
          </a:xfrm>
          <a:prstGeom prst="straightConnector1">
            <a:avLst/>
          </a:prstGeom>
          <a:ln>
            <a:solidFill>
              <a:srgbClr val="A665D8"/>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3848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1F4CF-124E-4282-BEA7-51DBF6A2F1FA}"/>
              </a:ext>
            </a:extLst>
          </p:cNvPr>
          <p:cNvSpPr>
            <a:spLocks noGrp="1"/>
          </p:cNvSpPr>
          <p:nvPr>
            <p:ph type="title" idx="4294967295"/>
          </p:nvPr>
        </p:nvSpPr>
        <p:spPr>
          <a:xfrm>
            <a:off x="609600" y="0"/>
            <a:ext cx="10972800" cy="1143000"/>
          </a:xfrm>
        </p:spPr>
        <p:txBody>
          <a:bodyPr/>
          <a:lstStyle/>
          <a:p>
            <a:r>
              <a:rPr lang="en-US" dirty="0"/>
              <a:t>4. Points of discussion</a:t>
            </a:r>
            <a:endParaRPr lang="en-CH"/>
          </a:p>
        </p:txBody>
      </p:sp>
      <p:graphicFrame>
        <p:nvGraphicFramePr>
          <p:cNvPr id="4" name="Diagramma 3">
            <a:extLst>
              <a:ext uri="{FF2B5EF4-FFF2-40B4-BE49-F238E27FC236}">
                <a16:creationId xmlns:a16="http://schemas.microsoft.com/office/drawing/2014/main" id="{0D43715E-D9C3-89DF-9972-5193CB435BD2}"/>
              </a:ext>
            </a:extLst>
          </p:cNvPr>
          <p:cNvGraphicFramePr/>
          <p:nvPr>
            <p:extLst>
              <p:ext uri="{D42A27DB-BD31-4B8C-83A1-F6EECF244321}">
                <p14:modId xmlns:p14="http://schemas.microsoft.com/office/powerpoint/2010/main" val="3274837775"/>
              </p:ext>
            </p:extLst>
          </p:nvPr>
        </p:nvGraphicFramePr>
        <p:xfrm>
          <a:off x="2031999" y="1324303"/>
          <a:ext cx="9151008" cy="43030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Immagine 2">
            <a:extLst>
              <a:ext uri="{FF2B5EF4-FFF2-40B4-BE49-F238E27FC236}">
                <a16:creationId xmlns:a16="http://schemas.microsoft.com/office/drawing/2014/main" id="{38EED9ED-BB4E-7D74-9479-DFA24218DD9C}"/>
              </a:ext>
            </a:extLst>
          </p:cNvPr>
          <p:cNvPicPr>
            <a:picLocks noChangeAspect="1"/>
          </p:cNvPicPr>
          <p:nvPr/>
        </p:nvPicPr>
        <p:blipFill>
          <a:blip r:embed="rId8"/>
          <a:stretch>
            <a:fillRect/>
          </a:stretch>
        </p:blipFill>
        <p:spPr>
          <a:xfrm>
            <a:off x="2622107" y="2684812"/>
            <a:ext cx="597202" cy="597209"/>
          </a:xfrm>
          <a:prstGeom prst="rect">
            <a:avLst/>
          </a:prstGeom>
        </p:spPr>
      </p:pic>
      <p:pic>
        <p:nvPicPr>
          <p:cNvPr id="6" name="Immagine 5">
            <a:extLst>
              <a:ext uri="{FF2B5EF4-FFF2-40B4-BE49-F238E27FC236}">
                <a16:creationId xmlns:a16="http://schemas.microsoft.com/office/drawing/2014/main" id="{8433BE3F-B9E1-5394-23FB-57A40DCB2173}"/>
              </a:ext>
            </a:extLst>
          </p:cNvPr>
          <p:cNvPicPr>
            <a:picLocks noChangeAspect="1"/>
          </p:cNvPicPr>
          <p:nvPr/>
        </p:nvPicPr>
        <p:blipFill>
          <a:blip r:embed="rId9"/>
          <a:stretch>
            <a:fillRect/>
          </a:stretch>
        </p:blipFill>
        <p:spPr>
          <a:xfrm>
            <a:off x="2309888" y="1687241"/>
            <a:ext cx="465540" cy="632006"/>
          </a:xfrm>
          <a:prstGeom prst="rect">
            <a:avLst/>
          </a:prstGeom>
        </p:spPr>
      </p:pic>
      <p:pic>
        <p:nvPicPr>
          <p:cNvPr id="8" name="Immagine 7">
            <a:extLst>
              <a:ext uri="{FF2B5EF4-FFF2-40B4-BE49-F238E27FC236}">
                <a16:creationId xmlns:a16="http://schemas.microsoft.com/office/drawing/2014/main" id="{C7CDD9E4-06ED-B9F7-E8C7-F7F7434F6E8A}"/>
              </a:ext>
            </a:extLst>
          </p:cNvPr>
          <p:cNvPicPr>
            <a:picLocks noChangeAspect="1"/>
          </p:cNvPicPr>
          <p:nvPr/>
        </p:nvPicPr>
        <p:blipFill>
          <a:blip r:embed="rId10"/>
          <a:stretch>
            <a:fillRect/>
          </a:stretch>
        </p:blipFill>
        <p:spPr>
          <a:xfrm>
            <a:off x="2239982" y="4695433"/>
            <a:ext cx="552450" cy="546100"/>
          </a:xfrm>
          <a:prstGeom prst="rect">
            <a:avLst/>
          </a:prstGeom>
        </p:spPr>
      </p:pic>
      <p:pic>
        <p:nvPicPr>
          <p:cNvPr id="5" name="Immagine 4">
            <a:extLst>
              <a:ext uri="{FF2B5EF4-FFF2-40B4-BE49-F238E27FC236}">
                <a16:creationId xmlns:a16="http://schemas.microsoft.com/office/drawing/2014/main" id="{37B552BA-9EE3-1F6C-FDDA-53EA9D70E2DE}"/>
              </a:ext>
            </a:extLst>
          </p:cNvPr>
          <p:cNvPicPr>
            <a:picLocks noChangeAspect="1"/>
          </p:cNvPicPr>
          <p:nvPr/>
        </p:nvPicPr>
        <p:blipFill rotWithShape="1">
          <a:blip r:embed="rId11"/>
          <a:srcRect t="12039" r="18218"/>
          <a:stretch/>
        </p:blipFill>
        <p:spPr>
          <a:xfrm>
            <a:off x="2559071" y="3774117"/>
            <a:ext cx="669764" cy="405208"/>
          </a:xfrm>
          <a:prstGeom prst="rect">
            <a:avLst/>
          </a:prstGeom>
        </p:spPr>
      </p:pic>
      <p:pic>
        <p:nvPicPr>
          <p:cNvPr id="9" name="Immagine 8">
            <a:extLst>
              <a:ext uri="{FF2B5EF4-FFF2-40B4-BE49-F238E27FC236}">
                <a16:creationId xmlns:a16="http://schemas.microsoft.com/office/drawing/2014/main" id="{3D77A845-D769-4625-92D0-BC214CFD51A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773059" y="85725"/>
            <a:ext cx="2181225" cy="971550"/>
          </a:xfrm>
          <a:prstGeom prst="rect">
            <a:avLst/>
          </a:prstGeom>
        </p:spPr>
      </p:pic>
    </p:spTree>
    <p:extLst>
      <p:ext uri="{BB962C8B-B14F-4D97-AF65-F5344CB8AC3E}">
        <p14:creationId xmlns:p14="http://schemas.microsoft.com/office/powerpoint/2010/main" val="2603225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E4E41-10CA-470F-9D52-CA0B6C481F49}"/>
              </a:ext>
            </a:extLst>
          </p:cNvPr>
          <p:cNvSpPr>
            <a:spLocks noGrp="1"/>
          </p:cNvSpPr>
          <p:nvPr>
            <p:ph type="title"/>
          </p:nvPr>
        </p:nvSpPr>
        <p:spPr/>
        <p:txBody>
          <a:bodyPr anchor="ctr"/>
          <a:lstStyle/>
          <a:p>
            <a:pPr algn="ctr"/>
            <a:r>
              <a:rPr lang="en-US" dirty="0"/>
              <a:t>Case 2</a:t>
            </a:r>
          </a:p>
        </p:txBody>
      </p:sp>
      <p:pic>
        <p:nvPicPr>
          <p:cNvPr id="5" name="Immagine 4">
            <a:extLst>
              <a:ext uri="{FF2B5EF4-FFF2-40B4-BE49-F238E27FC236}">
                <a16:creationId xmlns:a16="http://schemas.microsoft.com/office/drawing/2014/main" id="{B6B6121C-C2A0-41D8-A07C-BF312844BC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4222" y="5230200"/>
            <a:ext cx="2181225" cy="971550"/>
          </a:xfrm>
          <a:prstGeom prst="rect">
            <a:avLst/>
          </a:prstGeom>
        </p:spPr>
      </p:pic>
    </p:spTree>
    <p:extLst>
      <p:ext uri="{BB962C8B-B14F-4D97-AF65-F5344CB8AC3E}">
        <p14:creationId xmlns:p14="http://schemas.microsoft.com/office/powerpoint/2010/main" val="14927797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8E7C2-C61E-742D-0E6D-FFB363B7D553}"/>
              </a:ext>
            </a:extLst>
          </p:cNvPr>
          <p:cNvSpPr>
            <a:spLocks noGrp="1"/>
          </p:cNvSpPr>
          <p:nvPr>
            <p:ph type="title"/>
          </p:nvPr>
        </p:nvSpPr>
        <p:spPr>
          <a:xfrm>
            <a:off x="609600" y="274639"/>
            <a:ext cx="10972800" cy="750952"/>
          </a:xfrm>
        </p:spPr>
        <p:txBody>
          <a:bodyPr>
            <a:normAutofit/>
          </a:bodyPr>
          <a:lstStyle/>
          <a:p>
            <a:r>
              <a:rPr lang="en-US" dirty="0"/>
              <a:t>Case presentation</a:t>
            </a:r>
            <a:endParaRPr lang="ro-RO" dirty="0"/>
          </a:p>
        </p:txBody>
      </p:sp>
      <p:pic>
        <p:nvPicPr>
          <p:cNvPr id="70" name="Graphic 69" descr="Clipboard">
            <a:extLst>
              <a:ext uri="{FF2B5EF4-FFF2-40B4-BE49-F238E27FC236}">
                <a16:creationId xmlns:a16="http://schemas.microsoft.com/office/drawing/2014/main" id="{7AB512E6-D623-8D63-3549-57BA5D34935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320605" y="1252639"/>
            <a:ext cx="747215" cy="747215"/>
          </a:xfrm>
          <a:prstGeom prst="rect">
            <a:avLst/>
          </a:prstGeom>
        </p:spPr>
      </p:pic>
      <p:pic>
        <p:nvPicPr>
          <p:cNvPr id="74" name="Graphic 73" descr="List">
            <a:extLst>
              <a:ext uri="{FF2B5EF4-FFF2-40B4-BE49-F238E27FC236}">
                <a16:creationId xmlns:a16="http://schemas.microsoft.com/office/drawing/2014/main" id="{D24ECFE8-D88B-A92B-24AF-EAAD4A4FAC6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60573" y="1247050"/>
            <a:ext cx="752804" cy="752804"/>
          </a:xfrm>
          <a:prstGeom prst="rect">
            <a:avLst/>
          </a:prstGeom>
        </p:spPr>
      </p:pic>
      <p:pic>
        <p:nvPicPr>
          <p:cNvPr id="76" name="Graphic 75" descr="Microscope">
            <a:extLst>
              <a:ext uri="{FF2B5EF4-FFF2-40B4-BE49-F238E27FC236}">
                <a16:creationId xmlns:a16="http://schemas.microsoft.com/office/drawing/2014/main" id="{618EE8DD-F361-C2C8-0B4D-6C0D5A84B3F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921610" y="3851540"/>
            <a:ext cx="547475" cy="490207"/>
          </a:xfrm>
          <a:prstGeom prst="rect">
            <a:avLst/>
          </a:prstGeom>
        </p:spPr>
      </p:pic>
      <p:pic>
        <p:nvPicPr>
          <p:cNvPr id="78" name="Graphic 77" descr="Female Profile">
            <a:extLst>
              <a:ext uri="{FF2B5EF4-FFF2-40B4-BE49-F238E27FC236}">
                <a16:creationId xmlns:a16="http://schemas.microsoft.com/office/drawing/2014/main" id="{3198FDF4-BDF8-3C19-F7A6-B86DCD15C30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04431" y="1252639"/>
            <a:ext cx="747215" cy="747215"/>
          </a:xfrm>
          <a:prstGeom prst="rect">
            <a:avLst/>
          </a:prstGeom>
        </p:spPr>
      </p:pic>
      <p:sp>
        <p:nvSpPr>
          <p:cNvPr id="79" name="TextBox 78">
            <a:extLst>
              <a:ext uri="{FF2B5EF4-FFF2-40B4-BE49-F238E27FC236}">
                <a16:creationId xmlns:a16="http://schemas.microsoft.com/office/drawing/2014/main" id="{19A276B9-8FDF-2D57-C488-B10608B36556}"/>
              </a:ext>
            </a:extLst>
          </p:cNvPr>
          <p:cNvSpPr txBox="1"/>
          <p:nvPr/>
        </p:nvSpPr>
        <p:spPr>
          <a:xfrm>
            <a:off x="1225875" y="1251386"/>
            <a:ext cx="226894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42-year-old woman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ECOG PS 0</a:t>
            </a:r>
            <a:endParaRPr kumimoji="0" lang="ro-R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0" name="TextBox 79">
            <a:extLst>
              <a:ext uri="{FF2B5EF4-FFF2-40B4-BE49-F238E27FC236}">
                <a16:creationId xmlns:a16="http://schemas.microsoft.com/office/drawing/2014/main" id="{22B5946B-082E-5443-89D3-3283645AB06B}"/>
              </a:ext>
            </a:extLst>
          </p:cNvPr>
          <p:cNvSpPr txBox="1"/>
          <p:nvPr/>
        </p:nvSpPr>
        <p:spPr>
          <a:xfrm>
            <a:off x="4096566" y="1252639"/>
            <a:ext cx="409037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Personal medical history:</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Hyperthyroidism treated by I-131</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Excision of benign microcalcifications in the right breast (1995)</a:t>
            </a:r>
          </a:p>
        </p:txBody>
      </p:sp>
      <p:sp>
        <p:nvSpPr>
          <p:cNvPr id="81" name="TextBox 80">
            <a:extLst>
              <a:ext uri="{FF2B5EF4-FFF2-40B4-BE49-F238E27FC236}">
                <a16:creationId xmlns:a16="http://schemas.microsoft.com/office/drawing/2014/main" id="{1554D038-A0B1-98F1-ADE0-6E4B986D558E}"/>
              </a:ext>
            </a:extLst>
          </p:cNvPr>
          <p:cNvSpPr txBox="1"/>
          <p:nvPr/>
        </p:nvSpPr>
        <p:spPr>
          <a:xfrm>
            <a:off x="8713378" y="1251386"/>
            <a:ext cx="3478622"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Family history:</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Brother with leukemia (38y)</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cousin with breast cancer (at &gt;50y)</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 germline mutations in BRCA1/2, PALB2, CHEK2, TP53</a:t>
            </a:r>
            <a:endParaRPr kumimoji="0" lang="ro-R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2" name="TextBox 81">
            <a:extLst>
              <a:ext uri="{FF2B5EF4-FFF2-40B4-BE49-F238E27FC236}">
                <a16:creationId xmlns:a16="http://schemas.microsoft.com/office/drawing/2014/main" id="{72F90C6B-5764-22BF-062D-70AF16EEA0AB}"/>
              </a:ext>
            </a:extLst>
          </p:cNvPr>
          <p:cNvSpPr txBox="1"/>
          <p:nvPr/>
        </p:nvSpPr>
        <p:spPr>
          <a:xfrm>
            <a:off x="1921610" y="3375039"/>
            <a:ext cx="3720238" cy="408623"/>
          </a:xfrm>
          <a:prstGeom prst="roundRect">
            <a:avLst/>
          </a:prstGeom>
          <a:gradFill flip="none" rotWithShape="1">
            <a:gsLst>
              <a:gs pos="0">
                <a:srgbClr val="A665D8">
                  <a:tint val="66000"/>
                  <a:satMod val="160000"/>
                </a:srgbClr>
              </a:gs>
              <a:gs pos="50000">
                <a:srgbClr val="A665D8">
                  <a:tint val="44500"/>
                  <a:satMod val="160000"/>
                </a:srgbClr>
              </a:gs>
              <a:gs pos="100000">
                <a:srgbClr val="A665D8">
                  <a:tint val="23500"/>
                  <a:satMod val="160000"/>
                </a:srgbClr>
              </a:gs>
            </a:gsLst>
            <a:lin ang="18900000" scaled="1"/>
            <a:tileRect/>
          </a:gradFill>
          <a:ln>
            <a:no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Microcalcifications of the right breast</a:t>
            </a:r>
          </a:p>
        </p:txBody>
      </p:sp>
      <p:sp>
        <p:nvSpPr>
          <p:cNvPr id="83" name="TextBox 82">
            <a:extLst>
              <a:ext uri="{FF2B5EF4-FFF2-40B4-BE49-F238E27FC236}">
                <a16:creationId xmlns:a16="http://schemas.microsoft.com/office/drawing/2014/main" id="{266B3C93-D389-375E-34DC-A15A8885BD8E}"/>
              </a:ext>
            </a:extLst>
          </p:cNvPr>
          <p:cNvSpPr txBox="1"/>
          <p:nvPr/>
        </p:nvSpPr>
        <p:spPr>
          <a:xfrm>
            <a:off x="7395116" y="3375039"/>
            <a:ext cx="3443288" cy="408623"/>
          </a:xfrm>
          <a:prstGeom prst="round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Breast conservative surgery + LND</a:t>
            </a:r>
            <a:endParaRPr kumimoji="0" lang="ro-R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4" name="TextBox 83">
            <a:extLst>
              <a:ext uri="{FF2B5EF4-FFF2-40B4-BE49-F238E27FC236}">
                <a16:creationId xmlns:a16="http://schemas.microsoft.com/office/drawing/2014/main" id="{320717A9-1E91-673D-4FA1-6680ED99AA78}"/>
              </a:ext>
            </a:extLst>
          </p:cNvPr>
          <p:cNvSpPr txBox="1"/>
          <p:nvPr/>
        </p:nvSpPr>
        <p:spPr>
          <a:xfrm>
            <a:off x="8059399" y="3884164"/>
            <a:ext cx="33147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tumor grade II, ER+, pT1aN0 </a:t>
            </a:r>
            <a:endParaRPr kumimoji="0" lang="ro-R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5" name="TextBox 84">
            <a:extLst>
              <a:ext uri="{FF2B5EF4-FFF2-40B4-BE49-F238E27FC236}">
                <a16:creationId xmlns:a16="http://schemas.microsoft.com/office/drawing/2014/main" id="{A1599EAA-77D9-9239-ADBA-5D252A997BCB}"/>
              </a:ext>
            </a:extLst>
          </p:cNvPr>
          <p:cNvSpPr txBox="1"/>
          <p:nvPr/>
        </p:nvSpPr>
        <p:spPr>
          <a:xfrm>
            <a:off x="7404557" y="4288040"/>
            <a:ext cx="4177840" cy="408623"/>
          </a:xfrm>
          <a:prstGeom prst="round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Adjuvant RT and ET (tamoxifen) for 5 years</a:t>
            </a:r>
            <a:endParaRPr kumimoji="0" lang="ro-R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6" name="TextBox 85">
            <a:extLst>
              <a:ext uri="{FF2B5EF4-FFF2-40B4-BE49-F238E27FC236}">
                <a16:creationId xmlns:a16="http://schemas.microsoft.com/office/drawing/2014/main" id="{ABF23813-C5C1-3E7A-5DF0-CB6C16297B02}"/>
              </a:ext>
            </a:extLst>
          </p:cNvPr>
          <p:cNvSpPr txBox="1"/>
          <p:nvPr/>
        </p:nvSpPr>
        <p:spPr>
          <a:xfrm>
            <a:off x="1921611" y="4787359"/>
            <a:ext cx="2476940" cy="408623"/>
          </a:xfrm>
          <a:prstGeom prst="roundRect">
            <a:avLst/>
          </a:prstGeom>
          <a:gradFill flip="none" rotWithShape="1">
            <a:gsLst>
              <a:gs pos="0">
                <a:srgbClr val="A665D8">
                  <a:tint val="66000"/>
                  <a:satMod val="160000"/>
                </a:srgbClr>
              </a:gs>
              <a:gs pos="50000">
                <a:srgbClr val="A665D8">
                  <a:tint val="44500"/>
                  <a:satMod val="160000"/>
                </a:srgbClr>
              </a:gs>
              <a:gs pos="100000">
                <a:srgbClr val="A665D8">
                  <a:tint val="23500"/>
                  <a:satMod val="160000"/>
                </a:srgbClr>
              </a:gs>
            </a:gsLst>
            <a:lin ang="18900000" scaled="1"/>
            <a:tileRect/>
          </a:gra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T4d of the right breast</a:t>
            </a:r>
          </a:p>
        </p:txBody>
      </p:sp>
      <p:sp>
        <p:nvSpPr>
          <p:cNvPr id="88" name="TextBox 87">
            <a:extLst>
              <a:ext uri="{FF2B5EF4-FFF2-40B4-BE49-F238E27FC236}">
                <a16:creationId xmlns:a16="http://schemas.microsoft.com/office/drawing/2014/main" id="{5EF82CC6-74F4-5386-21FA-F3FEBB177D50}"/>
              </a:ext>
            </a:extLst>
          </p:cNvPr>
          <p:cNvSpPr txBox="1"/>
          <p:nvPr/>
        </p:nvSpPr>
        <p:spPr>
          <a:xfrm>
            <a:off x="2611253" y="3883802"/>
            <a:ext cx="263519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invasive carcinoma NST </a:t>
            </a:r>
            <a:endParaRPr kumimoji="0" lang="ro-R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9" name="TextBox 88">
            <a:extLst>
              <a:ext uri="{FF2B5EF4-FFF2-40B4-BE49-F238E27FC236}">
                <a16:creationId xmlns:a16="http://schemas.microsoft.com/office/drawing/2014/main" id="{811B72B6-6D8F-5631-7557-08E5DB87C276}"/>
              </a:ext>
            </a:extLst>
          </p:cNvPr>
          <p:cNvSpPr txBox="1"/>
          <p:nvPr/>
        </p:nvSpPr>
        <p:spPr>
          <a:xfrm>
            <a:off x="2611253" y="5294573"/>
            <a:ext cx="350630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invasive carcinoma, tumor grade II, ki67 15%, ER+, PR+, HER2+</a:t>
            </a:r>
            <a:endParaRPr kumimoji="0" lang="ro-R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0" name="TextBox 89">
            <a:extLst>
              <a:ext uri="{FF2B5EF4-FFF2-40B4-BE49-F238E27FC236}">
                <a16:creationId xmlns:a16="http://schemas.microsoft.com/office/drawing/2014/main" id="{C65F38D6-D59F-2AFF-E117-EE307C8F75AC}"/>
              </a:ext>
            </a:extLst>
          </p:cNvPr>
          <p:cNvSpPr txBox="1"/>
          <p:nvPr/>
        </p:nvSpPr>
        <p:spPr>
          <a:xfrm>
            <a:off x="7395116" y="4706051"/>
            <a:ext cx="3997124" cy="715089"/>
          </a:xfrm>
          <a:prstGeom prst="round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Neo-adjuvant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ChT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3 FEC + 3 Docetaxel-Trastuzumab -&gt; right mastectomy</a:t>
            </a:r>
            <a:endParaRPr kumimoji="0" lang="ro-R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1" name="TextBox 90">
            <a:extLst>
              <a:ext uri="{FF2B5EF4-FFF2-40B4-BE49-F238E27FC236}">
                <a16:creationId xmlns:a16="http://schemas.microsoft.com/office/drawing/2014/main" id="{851170CE-8DAA-DCD3-9208-24C4E594B471}"/>
              </a:ext>
            </a:extLst>
          </p:cNvPr>
          <p:cNvSpPr txBox="1"/>
          <p:nvPr/>
        </p:nvSpPr>
        <p:spPr>
          <a:xfrm>
            <a:off x="8092049" y="5343256"/>
            <a:ext cx="142804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ypT3N0M0</a:t>
            </a:r>
            <a:endParaRPr kumimoji="0" lang="ro-R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2" name="TextBox 91">
            <a:extLst>
              <a:ext uri="{FF2B5EF4-FFF2-40B4-BE49-F238E27FC236}">
                <a16:creationId xmlns:a16="http://schemas.microsoft.com/office/drawing/2014/main" id="{63FE4DDD-AC0A-CFD5-B745-538264210F5D}"/>
              </a:ext>
            </a:extLst>
          </p:cNvPr>
          <p:cNvSpPr txBox="1"/>
          <p:nvPr/>
        </p:nvSpPr>
        <p:spPr>
          <a:xfrm>
            <a:off x="7404556" y="5900751"/>
            <a:ext cx="462438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Adjuvant trastuzumab (1 year) and anastrozole</a:t>
            </a:r>
            <a:endParaRPr kumimoji="0" lang="ro-R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6" name="Graphic 95" descr="Hospital">
            <a:extLst>
              <a:ext uri="{FF2B5EF4-FFF2-40B4-BE49-F238E27FC236}">
                <a16:creationId xmlns:a16="http://schemas.microsoft.com/office/drawing/2014/main" id="{FD65FF77-BF68-9147-DBC2-D76D83293A5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65244" y="2451750"/>
            <a:ext cx="847939" cy="847939"/>
          </a:xfrm>
          <a:prstGeom prst="rect">
            <a:avLst/>
          </a:prstGeom>
        </p:spPr>
      </p:pic>
      <p:sp>
        <p:nvSpPr>
          <p:cNvPr id="97" name="Flowchart: Connector 96">
            <a:extLst>
              <a:ext uri="{FF2B5EF4-FFF2-40B4-BE49-F238E27FC236}">
                <a16:creationId xmlns:a16="http://schemas.microsoft.com/office/drawing/2014/main" id="{3FBCBACA-ADB0-435E-47FC-EFBE79B294BA}"/>
              </a:ext>
            </a:extLst>
          </p:cNvPr>
          <p:cNvSpPr/>
          <p:nvPr/>
        </p:nvSpPr>
        <p:spPr>
          <a:xfrm>
            <a:off x="1344155" y="3429637"/>
            <a:ext cx="186789" cy="227444"/>
          </a:xfrm>
          <a:prstGeom prst="flowChartConnector">
            <a:avLst/>
          </a:prstGeom>
          <a:noFill/>
          <a:ln w="19050">
            <a:solidFill>
              <a:srgbClr val="A665D8"/>
            </a:solidFill>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00" name="Straight Connector 99">
            <a:extLst>
              <a:ext uri="{FF2B5EF4-FFF2-40B4-BE49-F238E27FC236}">
                <a16:creationId xmlns:a16="http://schemas.microsoft.com/office/drawing/2014/main" id="{5C83A942-5538-ECC0-CEC8-DA9BA0C73849}"/>
              </a:ext>
            </a:extLst>
          </p:cNvPr>
          <p:cNvCxnSpPr>
            <a:stCxn id="97" idx="4"/>
          </p:cNvCxnSpPr>
          <p:nvPr/>
        </p:nvCxnSpPr>
        <p:spPr>
          <a:xfrm flipH="1">
            <a:off x="1437549" y="3657081"/>
            <a:ext cx="1" cy="1144072"/>
          </a:xfrm>
          <a:prstGeom prst="line">
            <a:avLst/>
          </a:prstGeom>
          <a:ln>
            <a:solidFill>
              <a:srgbClr val="A665D8"/>
            </a:solidFill>
          </a:ln>
        </p:spPr>
        <p:style>
          <a:lnRef idx="2">
            <a:schemeClr val="accent1"/>
          </a:lnRef>
          <a:fillRef idx="0">
            <a:schemeClr val="accent1"/>
          </a:fillRef>
          <a:effectRef idx="1">
            <a:schemeClr val="accent1"/>
          </a:effectRef>
          <a:fontRef idx="minor">
            <a:schemeClr val="tx1"/>
          </a:fontRef>
        </p:style>
      </p:cxnSp>
      <p:sp>
        <p:nvSpPr>
          <p:cNvPr id="101" name="TextBox 100">
            <a:extLst>
              <a:ext uri="{FF2B5EF4-FFF2-40B4-BE49-F238E27FC236}">
                <a16:creationId xmlns:a16="http://schemas.microsoft.com/office/drawing/2014/main" id="{57B8C236-DF01-EDD8-2C57-561893A89E75}"/>
              </a:ext>
            </a:extLst>
          </p:cNvPr>
          <p:cNvSpPr txBox="1"/>
          <p:nvPr/>
        </p:nvSpPr>
        <p:spPr>
          <a:xfrm>
            <a:off x="569951" y="3365816"/>
            <a:ext cx="74721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w="0"/>
                <a:solidFill>
                  <a:srgbClr val="A665D8"/>
                </a:solidFill>
                <a:effectLst>
                  <a:outerShdw blurRad="38100" dist="25400" dir="5400000" algn="ctr" rotWithShape="0">
                    <a:srgbClr val="6E747A">
                      <a:alpha val="43000"/>
                    </a:srgbClr>
                  </a:outerShdw>
                </a:effectLst>
                <a:uLnTx/>
                <a:uFillTx/>
                <a:latin typeface="Calibri" panose="020F0502020204030204"/>
                <a:ea typeface="+mn-ea"/>
                <a:cs typeface="+mn-cs"/>
              </a:rPr>
              <a:t>June 1999</a:t>
            </a:r>
            <a:endParaRPr kumimoji="0" lang="ro-RO" sz="1800" b="0" i="0" u="none" strike="noStrike" kern="1200" cap="none" spc="0" normalizeH="0" baseline="0" noProof="0" dirty="0">
              <a:ln w="0"/>
              <a:solidFill>
                <a:srgbClr val="A665D8"/>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103" name="Flowchart: Connector 102">
            <a:extLst>
              <a:ext uri="{FF2B5EF4-FFF2-40B4-BE49-F238E27FC236}">
                <a16:creationId xmlns:a16="http://schemas.microsoft.com/office/drawing/2014/main" id="{F52B843D-6B80-C6EF-7F9B-B1D66756065D}"/>
              </a:ext>
            </a:extLst>
          </p:cNvPr>
          <p:cNvSpPr/>
          <p:nvPr/>
        </p:nvSpPr>
        <p:spPr>
          <a:xfrm>
            <a:off x="1344155" y="4801153"/>
            <a:ext cx="186789" cy="227444"/>
          </a:xfrm>
          <a:prstGeom prst="flowChartConnector">
            <a:avLst/>
          </a:prstGeom>
          <a:noFill/>
          <a:ln w="19050">
            <a:solidFill>
              <a:srgbClr val="A665D8"/>
            </a:solidFill>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5" name="Graphic 104" descr="Microscope">
            <a:extLst>
              <a:ext uri="{FF2B5EF4-FFF2-40B4-BE49-F238E27FC236}">
                <a16:creationId xmlns:a16="http://schemas.microsoft.com/office/drawing/2014/main" id="{0980CFC1-49C0-C62A-2BC3-7E58E201390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921610" y="5282820"/>
            <a:ext cx="547475" cy="490207"/>
          </a:xfrm>
          <a:prstGeom prst="rect">
            <a:avLst/>
          </a:prstGeom>
        </p:spPr>
      </p:pic>
      <p:sp>
        <p:nvSpPr>
          <p:cNvPr id="107" name="TextBox 106">
            <a:extLst>
              <a:ext uri="{FF2B5EF4-FFF2-40B4-BE49-F238E27FC236}">
                <a16:creationId xmlns:a16="http://schemas.microsoft.com/office/drawing/2014/main" id="{B0E3B916-C794-C8C5-17DD-5F43DECBCD8F}"/>
              </a:ext>
            </a:extLst>
          </p:cNvPr>
          <p:cNvSpPr txBox="1"/>
          <p:nvPr/>
        </p:nvSpPr>
        <p:spPr>
          <a:xfrm>
            <a:off x="565243" y="4554517"/>
            <a:ext cx="82540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w="0"/>
                <a:solidFill>
                  <a:srgbClr val="A665D8"/>
                </a:solidFill>
                <a:effectLst>
                  <a:outerShdw blurRad="38100" dist="25400" dir="5400000" algn="ctr" rotWithShape="0">
                    <a:srgbClr val="6E747A">
                      <a:alpha val="43000"/>
                    </a:srgbClr>
                  </a:outerShdw>
                </a:effectLst>
                <a:uLnTx/>
                <a:uFillTx/>
                <a:latin typeface="Calibri" panose="020F0502020204030204"/>
                <a:ea typeface="+mn-ea"/>
                <a:cs typeface="+mn-cs"/>
              </a:rPr>
              <a:t>March 2009</a:t>
            </a:r>
            <a:endParaRPr kumimoji="0" lang="ro-RO" sz="1800" b="0" i="0" u="none" strike="noStrike" kern="1200" cap="none" spc="0" normalizeH="0" baseline="0" noProof="0" dirty="0">
              <a:ln w="0"/>
              <a:solidFill>
                <a:srgbClr val="A665D8"/>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108" name="Arrow: Right 107">
            <a:extLst>
              <a:ext uri="{FF2B5EF4-FFF2-40B4-BE49-F238E27FC236}">
                <a16:creationId xmlns:a16="http://schemas.microsoft.com/office/drawing/2014/main" id="{4B013EE3-3233-026F-DE82-4FC3BCD1F026}"/>
              </a:ext>
            </a:extLst>
          </p:cNvPr>
          <p:cNvSpPr/>
          <p:nvPr/>
        </p:nvSpPr>
        <p:spPr>
          <a:xfrm>
            <a:off x="5915025" y="3458621"/>
            <a:ext cx="1042988" cy="198460"/>
          </a:xfrm>
          <a:prstGeom prst="rightArrow">
            <a:avLst/>
          </a:prstGeom>
          <a:solidFill>
            <a:srgbClr val="A665D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0" name="Graphic 109" descr="Microscope">
            <a:extLst>
              <a:ext uri="{FF2B5EF4-FFF2-40B4-BE49-F238E27FC236}">
                <a16:creationId xmlns:a16="http://schemas.microsoft.com/office/drawing/2014/main" id="{80BC8E26-C279-D406-C4F7-E72F67EE602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395116" y="3789984"/>
            <a:ext cx="547475" cy="490207"/>
          </a:xfrm>
          <a:prstGeom prst="rect">
            <a:avLst/>
          </a:prstGeom>
        </p:spPr>
      </p:pic>
      <p:sp>
        <p:nvSpPr>
          <p:cNvPr id="112" name="Arrow: Right 111">
            <a:extLst>
              <a:ext uri="{FF2B5EF4-FFF2-40B4-BE49-F238E27FC236}">
                <a16:creationId xmlns:a16="http://schemas.microsoft.com/office/drawing/2014/main" id="{331BAE1D-EE78-6598-DEFA-1447CC8C82EC}"/>
              </a:ext>
            </a:extLst>
          </p:cNvPr>
          <p:cNvSpPr/>
          <p:nvPr/>
        </p:nvSpPr>
        <p:spPr>
          <a:xfrm>
            <a:off x="5915025" y="4892440"/>
            <a:ext cx="1042988" cy="198460"/>
          </a:xfrm>
          <a:prstGeom prst="rightArrow">
            <a:avLst/>
          </a:prstGeom>
          <a:solidFill>
            <a:srgbClr val="A665D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Arrow: Curved Right 116">
            <a:extLst>
              <a:ext uri="{FF2B5EF4-FFF2-40B4-BE49-F238E27FC236}">
                <a16:creationId xmlns:a16="http://schemas.microsoft.com/office/drawing/2014/main" id="{16A7D8C1-44B6-7101-FE49-2C8292CD4211}"/>
              </a:ext>
            </a:extLst>
          </p:cNvPr>
          <p:cNvSpPr/>
          <p:nvPr/>
        </p:nvSpPr>
        <p:spPr>
          <a:xfrm rot="20308345">
            <a:off x="6923837" y="3861859"/>
            <a:ext cx="354197" cy="756929"/>
          </a:xfrm>
          <a:prstGeom prst="curvedRightArrow">
            <a:avLst/>
          </a:prstGeom>
          <a:solidFill>
            <a:srgbClr val="A665D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9" name="Graphic 118" descr="Microscope">
            <a:extLst>
              <a:ext uri="{FF2B5EF4-FFF2-40B4-BE49-F238E27FC236}">
                <a16:creationId xmlns:a16="http://schemas.microsoft.com/office/drawing/2014/main" id="{C9DEB6EC-4A9E-F911-B7DC-F961F2B80CA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395115" y="5282819"/>
            <a:ext cx="547475" cy="490207"/>
          </a:xfrm>
          <a:prstGeom prst="rect">
            <a:avLst/>
          </a:prstGeom>
        </p:spPr>
      </p:pic>
      <p:sp>
        <p:nvSpPr>
          <p:cNvPr id="121" name="Arrow: Curved Right 120">
            <a:extLst>
              <a:ext uri="{FF2B5EF4-FFF2-40B4-BE49-F238E27FC236}">
                <a16:creationId xmlns:a16="http://schemas.microsoft.com/office/drawing/2014/main" id="{7315C439-CE3F-51EC-E206-830C2B7B59FB}"/>
              </a:ext>
            </a:extLst>
          </p:cNvPr>
          <p:cNvSpPr/>
          <p:nvPr/>
        </p:nvSpPr>
        <p:spPr>
          <a:xfrm rot="20308345">
            <a:off x="6923836" y="5458424"/>
            <a:ext cx="354197" cy="756929"/>
          </a:xfrm>
          <a:prstGeom prst="curvedRightArrow">
            <a:avLst/>
          </a:prstGeom>
          <a:solidFill>
            <a:srgbClr val="A665D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TextBox 121">
            <a:extLst>
              <a:ext uri="{FF2B5EF4-FFF2-40B4-BE49-F238E27FC236}">
                <a16:creationId xmlns:a16="http://schemas.microsoft.com/office/drawing/2014/main" id="{3E7733C2-8D32-139D-1C65-933C0B1D7B94}"/>
              </a:ext>
            </a:extLst>
          </p:cNvPr>
          <p:cNvSpPr txBox="1"/>
          <p:nvPr/>
        </p:nvSpPr>
        <p:spPr>
          <a:xfrm>
            <a:off x="1921611" y="2691335"/>
            <a:ext cx="399341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0"/>
                <a:solidFill>
                  <a:srgbClr val="A665D8"/>
                </a:solidFill>
                <a:effectLst>
                  <a:outerShdw blurRad="38100" dist="25400" dir="5400000" algn="ctr" rotWithShape="0">
                    <a:srgbClr val="6E747A">
                      <a:alpha val="43000"/>
                    </a:srgbClr>
                  </a:outerShdw>
                </a:effectLst>
                <a:uLnTx/>
                <a:uFillTx/>
                <a:latin typeface="Calibri" panose="020F0502020204030204"/>
                <a:ea typeface="+mn-ea"/>
                <a:cs typeface="+mn-cs"/>
              </a:rPr>
              <a:t>Primary tumor and treatment:</a:t>
            </a:r>
            <a:endParaRPr kumimoji="0" lang="ro-RO" sz="2400" b="0" i="0" u="none" strike="noStrike" kern="1200" cap="none" spc="0" normalizeH="0" baseline="0" noProof="0" dirty="0">
              <a:ln w="0"/>
              <a:solidFill>
                <a:srgbClr val="A665D8"/>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31039665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6286E013-3289-4A77-8985-569E08C4EADD}"/>
              </a:ext>
            </a:extLst>
          </p:cNvPr>
          <p:cNvGrpSpPr/>
          <p:nvPr/>
        </p:nvGrpSpPr>
        <p:grpSpPr>
          <a:xfrm>
            <a:off x="628651" y="1208088"/>
            <a:ext cx="9999888" cy="3312232"/>
            <a:chOff x="628650" y="1484313"/>
            <a:chExt cx="9999888" cy="3312232"/>
          </a:xfrm>
        </p:grpSpPr>
        <p:sp>
          <p:nvSpPr>
            <p:cNvPr id="19" name="Rectangle 18">
              <a:extLst>
                <a:ext uri="{FF2B5EF4-FFF2-40B4-BE49-F238E27FC236}">
                  <a16:creationId xmlns:a16="http://schemas.microsoft.com/office/drawing/2014/main" id="{17A791FF-6581-4FE1-82EF-42773411C347}"/>
                </a:ext>
              </a:extLst>
            </p:cNvPr>
            <p:cNvSpPr/>
            <p:nvPr/>
          </p:nvSpPr>
          <p:spPr>
            <a:xfrm>
              <a:off x="5789305" y="1484313"/>
              <a:ext cx="2395198" cy="943200"/>
            </a:xfrm>
            <a:prstGeom prst="rect">
              <a:avLst/>
            </a:prstGeom>
            <a:solidFill>
              <a:schemeClr val="accent2"/>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defTabSz="914377" eaLnBrk="1" hangingPunct="1">
                <a:defRPr/>
              </a:pPr>
              <a:r>
                <a:rPr lang="en-US" sz="1600" b="1" dirty="0">
                  <a:solidFill>
                    <a:srgbClr val="FFFFFF"/>
                  </a:solidFill>
                  <a:latin typeface="Calibri" panose="020F0502020204030204"/>
                </a:rPr>
                <a:t>T-</a:t>
              </a:r>
              <a:r>
                <a:rPr lang="en-US" sz="1600" b="1" dirty="0" err="1">
                  <a:solidFill>
                    <a:srgbClr val="FFFFFF"/>
                  </a:solidFill>
                  <a:latin typeface="Calibri" panose="020F0502020204030204"/>
                </a:rPr>
                <a:t>DXd</a:t>
              </a:r>
              <a:r>
                <a:rPr lang="en-US" sz="1600" b="1" dirty="0">
                  <a:solidFill>
                    <a:srgbClr val="FFFFFF"/>
                  </a:solidFill>
                  <a:latin typeface="Calibri" panose="020F0502020204030204"/>
                </a:rPr>
                <a:t> 5.4 mg/kg Q3W (n=406)</a:t>
              </a:r>
              <a:endParaRPr lang="en-US" sz="1600" dirty="0">
                <a:solidFill>
                  <a:srgbClr val="FFFFFF"/>
                </a:solidFill>
                <a:latin typeface="Calibri" panose="020F0502020204030204"/>
              </a:endParaRPr>
            </a:p>
          </p:txBody>
        </p:sp>
        <p:sp>
          <p:nvSpPr>
            <p:cNvPr id="20" name="Rectangle 19">
              <a:extLst>
                <a:ext uri="{FF2B5EF4-FFF2-40B4-BE49-F238E27FC236}">
                  <a16:creationId xmlns:a16="http://schemas.microsoft.com/office/drawing/2014/main" id="{0BAF02C0-8306-4319-9EF6-9F15B7A58BD8}"/>
                </a:ext>
              </a:extLst>
            </p:cNvPr>
            <p:cNvSpPr/>
            <p:nvPr/>
          </p:nvSpPr>
          <p:spPr>
            <a:xfrm>
              <a:off x="5789305" y="2697823"/>
              <a:ext cx="2395198" cy="941851"/>
            </a:xfrm>
            <a:prstGeom prst="rect">
              <a:avLst/>
            </a:prstGeom>
            <a:solidFill>
              <a:schemeClr val="bg2">
                <a:lumMod val="5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377" eaLnBrk="1" hangingPunct="1">
                <a:defRPr/>
              </a:pPr>
              <a:r>
                <a:rPr lang="en-US" sz="1600" b="1" dirty="0">
                  <a:solidFill>
                    <a:srgbClr val="FFFFFF"/>
                  </a:solidFill>
                  <a:latin typeface="Calibri" panose="020F0502020204030204"/>
                </a:rPr>
                <a:t>TPC  (n=202)</a:t>
              </a:r>
            </a:p>
            <a:p>
              <a:pPr algn="ctr" defTabSz="914377" eaLnBrk="1" hangingPunct="1">
                <a:defRPr/>
              </a:pPr>
              <a:r>
                <a:rPr lang="en-US" sz="1600" dirty="0">
                  <a:solidFill>
                    <a:srgbClr val="FFFFFF"/>
                  </a:solidFill>
                  <a:latin typeface="Calibri" panose="020F0502020204030204"/>
                </a:rPr>
                <a:t>Trastuzumab/capecitabine or lapatinib/capecitabine</a:t>
              </a:r>
            </a:p>
          </p:txBody>
        </p:sp>
        <p:sp>
          <p:nvSpPr>
            <p:cNvPr id="21" name="Rectangle 20">
              <a:extLst>
                <a:ext uri="{FF2B5EF4-FFF2-40B4-BE49-F238E27FC236}">
                  <a16:creationId xmlns:a16="http://schemas.microsoft.com/office/drawing/2014/main" id="{932C62F6-E072-41EE-9528-DD668065D7D4}"/>
                </a:ext>
              </a:extLst>
            </p:cNvPr>
            <p:cNvSpPr/>
            <p:nvPr/>
          </p:nvSpPr>
          <p:spPr>
            <a:xfrm>
              <a:off x="8345589" y="1484313"/>
              <a:ext cx="2282949" cy="3308024"/>
            </a:xfrm>
            <a:prstGeom prst="rect">
              <a:avLst/>
            </a:prstGeom>
            <a:solidFill>
              <a:schemeClr val="accent2">
                <a:lumMod val="20000"/>
                <a:lumOff val="8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t"/>
            <a:lstStyle/>
            <a:p>
              <a:pPr defTabSz="914377" eaLnBrk="1" hangingPunct="1">
                <a:lnSpc>
                  <a:spcPts val="1940"/>
                </a:lnSpc>
                <a:spcAft>
                  <a:spcPts val="200"/>
                </a:spcAft>
                <a:defRPr/>
              </a:pPr>
              <a:r>
                <a:rPr lang="en-US" sz="1600" b="1" dirty="0">
                  <a:solidFill>
                    <a:srgbClr val="223341"/>
                  </a:solidFill>
                  <a:latin typeface="Calibri" panose="020F0502020204030204"/>
                </a:rPr>
                <a:t>Primary endpoint:</a:t>
              </a:r>
            </a:p>
            <a:p>
              <a:pPr marL="269868" indent="-150810" defTabSz="914377" eaLnBrk="1" hangingPunct="1">
                <a:lnSpc>
                  <a:spcPts val="1940"/>
                </a:lnSpc>
                <a:spcAft>
                  <a:spcPts val="200"/>
                </a:spcAft>
                <a:buFont typeface="Arial" panose="020B0604020202020204" pitchFamily="34" charset="0"/>
                <a:buChar char="•"/>
                <a:defRPr/>
              </a:pPr>
              <a:r>
                <a:rPr lang="en-US" sz="1600" dirty="0">
                  <a:solidFill>
                    <a:srgbClr val="223341"/>
                  </a:solidFill>
                  <a:latin typeface="Calibri" panose="020F0502020204030204"/>
                </a:rPr>
                <a:t>PFS (BICR)</a:t>
              </a:r>
            </a:p>
            <a:p>
              <a:pPr defTabSz="914377" eaLnBrk="1" hangingPunct="1">
                <a:lnSpc>
                  <a:spcPts val="1940"/>
                </a:lnSpc>
                <a:spcAft>
                  <a:spcPts val="200"/>
                </a:spcAft>
                <a:defRPr/>
              </a:pPr>
              <a:r>
                <a:rPr lang="en-US" sz="1600" b="1" dirty="0">
                  <a:solidFill>
                    <a:srgbClr val="223341"/>
                  </a:solidFill>
                  <a:latin typeface="Calibri" panose="020F0502020204030204"/>
                </a:rPr>
                <a:t>Key secondary endpoint:</a:t>
              </a:r>
            </a:p>
            <a:p>
              <a:pPr marL="285744" indent="-196846" defTabSz="914377" eaLnBrk="1" hangingPunct="1">
                <a:lnSpc>
                  <a:spcPts val="1940"/>
                </a:lnSpc>
                <a:spcAft>
                  <a:spcPts val="200"/>
                </a:spcAft>
                <a:buFont typeface="Arial" panose="020B0604020202020204" pitchFamily="34" charset="0"/>
                <a:buChar char="•"/>
                <a:defRPr/>
              </a:pPr>
              <a:r>
                <a:rPr lang="en-US" sz="1600" dirty="0">
                  <a:solidFill>
                    <a:srgbClr val="223341"/>
                  </a:solidFill>
                  <a:latin typeface="Calibri" panose="020F0502020204030204"/>
                </a:rPr>
                <a:t>OS</a:t>
              </a:r>
            </a:p>
            <a:p>
              <a:pPr defTabSz="914377" eaLnBrk="1" hangingPunct="1">
                <a:lnSpc>
                  <a:spcPts val="1940"/>
                </a:lnSpc>
                <a:spcAft>
                  <a:spcPts val="200"/>
                </a:spcAft>
                <a:defRPr/>
              </a:pPr>
              <a:r>
                <a:rPr lang="en-US" sz="1600" b="1" dirty="0">
                  <a:solidFill>
                    <a:srgbClr val="223341"/>
                  </a:solidFill>
                  <a:latin typeface="Calibri" panose="020F0502020204030204"/>
                </a:rPr>
                <a:t>Secondary endpoints:</a:t>
              </a:r>
            </a:p>
            <a:p>
              <a:pPr marL="285744" indent="-196846" defTabSz="914377" eaLnBrk="1" hangingPunct="1">
                <a:lnSpc>
                  <a:spcPts val="1940"/>
                </a:lnSpc>
                <a:spcAft>
                  <a:spcPts val="200"/>
                </a:spcAft>
                <a:buFont typeface="Arial" panose="020B0604020202020204" pitchFamily="34" charset="0"/>
                <a:buChar char="•"/>
                <a:defRPr/>
              </a:pPr>
              <a:r>
                <a:rPr lang="en-US" sz="1600" dirty="0">
                  <a:solidFill>
                    <a:srgbClr val="223341"/>
                  </a:solidFill>
                  <a:latin typeface="Calibri" panose="020F0502020204030204"/>
                </a:rPr>
                <a:t>ORR (BICR)</a:t>
              </a:r>
            </a:p>
            <a:p>
              <a:pPr marL="285744" indent="-196846" defTabSz="914377" eaLnBrk="1" hangingPunct="1">
                <a:lnSpc>
                  <a:spcPts val="1940"/>
                </a:lnSpc>
                <a:spcAft>
                  <a:spcPts val="200"/>
                </a:spcAft>
                <a:buFont typeface="Arial" panose="020B0604020202020204" pitchFamily="34" charset="0"/>
                <a:buChar char="•"/>
                <a:defRPr/>
              </a:pPr>
              <a:r>
                <a:rPr lang="en-US" sz="1600" dirty="0">
                  <a:solidFill>
                    <a:srgbClr val="223341"/>
                  </a:solidFill>
                  <a:latin typeface="Calibri" panose="020F0502020204030204"/>
                </a:rPr>
                <a:t>DOR (BICR)</a:t>
              </a:r>
            </a:p>
            <a:p>
              <a:pPr marL="285744" indent="-196846" defTabSz="914377" eaLnBrk="1" hangingPunct="1">
                <a:lnSpc>
                  <a:spcPts val="1940"/>
                </a:lnSpc>
                <a:spcAft>
                  <a:spcPts val="200"/>
                </a:spcAft>
                <a:buFont typeface="Arial" panose="020B0604020202020204" pitchFamily="34" charset="0"/>
                <a:buChar char="•"/>
                <a:defRPr/>
              </a:pPr>
              <a:r>
                <a:rPr lang="en-US" sz="1600" dirty="0">
                  <a:solidFill>
                    <a:srgbClr val="223341"/>
                  </a:solidFill>
                  <a:latin typeface="Calibri" panose="020F0502020204030204"/>
                </a:rPr>
                <a:t>PFS (i</a:t>
              </a:r>
              <a:r>
                <a:rPr lang="en-US" sz="1600" dirty="0" err="1">
                  <a:solidFill>
                    <a:srgbClr val="223341"/>
                  </a:solidFill>
                  <a:latin typeface="Calibri" panose="020F0502020204030204"/>
                </a:rPr>
                <a:t>nvestigator</a:t>
              </a:r>
              <a:r>
                <a:rPr lang="en-US" sz="1600" dirty="0">
                  <a:solidFill>
                    <a:srgbClr val="223341"/>
                  </a:solidFill>
                  <a:latin typeface="Calibri" panose="020F0502020204030204"/>
                </a:rPr>
                <a:t>)</a:t>
              </a:r>
            </a:p>
            <a:p>
              <a:pPr marL="285744" indent="-196846" defTabSz="914377" eaLnBrk="1" hangingPunct="1">
                <a:lnSpc>
                  <a:spcPts val="1940"/>
                </a:lnSpc>
                <a:spcAft>
                  <a:spcPts val="200"/>
                </a:spcAft>
                <a:buFont typeface="Arial" panose="020B0604020202020204" pitchFamily="34" charset="0"/>
                <a:buChar char="•"/>
                <a:defRPr/>
              </a:pPr>
              <a:r>
                <a:rPr lang="en-US" sz="1600" dirty="0">
                  <a:solidFill>
                    <a:srgbClr val="223341"/>
                  </a:solidFill>
                  <a:latin typeface="Calibri" panose="020F0502020204030204"/>
                </a:rPr>
                <a:t>Safety</a:t>
              </a:r>
            </a:p>
            <a:p>
              <a:pPr defTabSz="914377" eaLnBrk="1" hangingPunct="1">
                <a:lnSpc>
                  <a:spcPts val="1940"/>
                </a:lnSpc>
                <a:spcAft>
                  <a:spcPts val="200"/>
                </a:spcAft>
                <a:defRPr/>
              </a:pPr>
              <a:r>
                <a:rPr lang="en-US" sz="1600" b="1" dirty="0">
                  <a:solidFill>
                    <a:srgbClr val="223341"/>
                  </a:solidFill>
                  <a:latin typeface="Calibri" panose="020F0502020204030204"/>
                </a:rPr>
                <a:t>Exploratory endpoints:</a:t>
              </a:r>
            </a:p>
            <a:p>
              <a:pPr marL="285744" indent="-196846" defTabSz="914377" eaLnBrk="1" hangingPunct="1">
                <a:lnSpc>
                  <a:spcPts val="1940"/>
                </a:lnSpc>
                <a:spcAft>
                  <a:spcPts val="200"/>
                </a:spcAft>
                <a:buFont typeface="Arial" panose="020B0604020202020204" pitchFamily="34" charset="0"/>
                <a:buChar char="•"/>
                <a:defRPr/>
              </a:pPr>
              <a:r>
                <a:rPr lang="en-US" sz="1600" dirty="0">
                  <a:solidFill>
                    <a:srgbClr val="223341"/>
                  </a:solidFill>
                  <a:latin typeface="Calibri" panose="020F0502020204030204"/>
                </a:rPr>
                <a:t>CBR (BICR)</a:t>
              </a:r>
            </a:p>
            <a:p>
              <a:pPr marL="285744" indent="-196846" defTabSz="914377" eaLnBrk="1" hangingPunct="1">
                <a:lnSpc>
                  <a:spcPts val="1940"/>
                </a:lnSpc>
                <a:spcAft>
                  <a:spcPts val="200"/>
                </a:spcAft>
                <a:buFont typeface="Arial" panose="020B0604020202020204" pitchFamily="34" charset="0"/>
                <a:buChar char="•"/>
                <a:defRPr/>
              </a:pPr>
              <a:r>
                <a:rPr lang="en-US" sz="1600" dirty="0">
                  <a:solidFill>
                    <a:srgbClr val="223341"/>
                  </a:solidFill>
                  <a:latin typeface="Calibri" panose="020F0502020204030204"/>
                </a:rPr>
                <a:t>PFS2 (investigator)</a:t>
              </a:r>
            </a:p>
            <a:p>
              <a:pPr marL="285744" indent="-196846" defTabSz="914377" eaLnBrk="1" hangingPunct="1">
                <a:lnSpc>
                  <a:spcPts val="1940"/>
                </a:lnSpc>
                <a:spcAft>
                  <a:spcPts val="200"/>
                </a:spcAft>
                <a:buFont typeface="Arial" panose="020B0604020202020204" pitchFamily="34" charset="0"/>
                <a:buChar char="•"/>
                <a:defRPr/>
              </a:pPr>
              <a:endParaRPr lang="en-US" sz="1600" dirty="0">
                <a:solidFill>
                  <a:srgbClr val="223341"/>
                </a:solidFill>
                <a:latin typeface="Calibri" panose="020F0502020204030204"/>
              </a:endParaRPr>
            </a:p>
          </p:txBody>
        </p:sp>
        <p:sp>
          <p:nvSpPr>
            <p:cNvPr id="22" name="Rectangle: Rounded Corners 21">
              <a:extLst>
                <a:ext uri="{FF2B5EF4-FFF2-40B4-BE49-F238E27FC236}">
                  <a16:creationId xmlns:a16="http://schemas.microsoft.com/office/drawing/2014/main" id="{96DA28AD-FD2D-403A-A696-B3ABE393AB9D}"/>
                </a:ext>
              </a:extLst>
            </p:cNvPr>
            <p:cNvSpPr/>
            <p:nvPr/>
          </p:nvSpPr>
          <p:spPr>
            <a:xfrm>
              <a:off x="628650" y="1484313"/>
              <a:ext cx="3861060" cy="2165353"/>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t"/>
            <a:lstStyle/>
            <a:p>
              <a:pPr defTabSz="914377" eaLnBrk="1" hangingPunct="1">
                <a:spcAft>
                  <a:spcPts val="300"/>
                </a:spcAft>
                <a:defRPr/>
              </a:pPr>
              <a:r>
                <a:rPr lang="en-US" sz="1600" b="1" dirty="0">
                  <a:solidFill>
                    <a:srgbClr val="FFFFFF"/>
                  </a:solidFill>
                  <a:latin typeface="Calibri" panose="020F0502020204030204"/>
                </a:rPr>
                <a:t>Key eligibility</a:t>
              </a:r>
            </a:p>
            <a:p>
              <a:pPr marL="151207" indent="-151207" defTabSz="914377" eaLnBrk="1" hangingPunct="1">
                <a:spcAft>
                  <a:spcPts val="300"/>
                </a:spcAft>
                <a:buFont typeface="Arial" panose="020B0604020202020204" pitchFamily="34" charset="0"/>
                <a:buChar char="•"/>
                <a:defRPr/>
              </a:pPr>
              <a:r>
                <a:rPr lang="en-US" sz="1600" dirty="0">
                  <a:solidFill>
                    <a:srgbClr val="FFFFFF"/>
                  </a:solidFill>
                  <a:latin typeface="Calibri" panose="020F0502020204030204"/>
                </a:rPr>
                <a:t>Centrally confirmed HER2+ (IHC 3+ or IHC 2+/ISH+) unresectable or metastatic breast cancer</a:t>
              </a:r>
            </a:p>
            <a:p>
              <a:pPr marL="151207" indent="-151207" defTabSz="914377" eaLnBrk="1" hangingPunct="1">
                <a:spcAft>
                  <a:spcPts val="300"/>
                </a:spcAft>
                <a:buFont typeface="Arial" panose="020B0604020202020204" pitchFamily="34" charset="0"/>
                <a:buChar char="•"/>
                <a:defRPr/>
              </a:pPr>
              <a:r>
                <a:rPr lang="en-US" sz="1600" dirty="0">
                  <a:solidFill>
                    <a:srgbClr val="FFFFFF"/>
                  </a:solidFill>
                  <a:latin typeface="Calibri" panose="020F0502020204030204"/>
                </a:rPr>
                <a:t>Documented radiographic progression after most recent treatment</a:t>
              </a:r>
            </a:p>
            <a:p>
              <a:pPr marL="151207" indent="-151207" defTabSz="914377" eaLnBrk="1" hangingPunct="1">
                <a:spcAft>
                  <a:spcPts val="300"/>
                </a:spcAft>
                <a:buFont typeface="Arial" panose="020B0604020202020204" pitchFamily="34" charset="0"/>
                <a:buChar char="•"/>
                <a:defRPr/>
              </a:pPr>
              <a:r>
                <a:rPr lang="en-US" sz="1600" dirty="0">
                  <a:solidFill>
                    <a:srgbClr val="FFFFFF"/>
                  </a:solidFill>
                  <a:latin typeface="Calibri" panose="020F0502020204030204"/>
                </a:rPr>
                <a:t>Previously treated with T-DM1</a:t>
              </a:r>
            </a:p>
          </p:txBody>
        </p:sp>
        <p:sp>
          <p:nvSpPr>
            <p:cNvPr id="23" name="Oval 22">
              <a:extLst>
                <a:ext uri="{FF2B5EF4-FFF2-40B4-BE49-F238E27FC236}">
                  <a16:creationId xmlns:a16="http://schemas.microsoft.com/office/drawing/2014/main" id="{BFB1BC35-3D5B-4B88-AD6F-737770CFEAC2}"/>
                </a:ext>
              </a:extLst>
            </p:cNvPr>
            <p:cNvSpPr/>
            <p:nvPr/>
          </p:nvSpPr>
          <p:spPr>
            <a:xfrm>
              <a:off x="4869508" y="2292899"/>
              <a:ext cx="540000" cy="54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eaLnBrk="1" fontAlgn="auto" hangingPunct="1">
                <a:spcBef>
                  <a:spcPts val="0"/>
                </a:spcBef>
                <a:spcAft>
                  <a:spcPts val="0"/>
                </a:spcAft>
                <a:defRPr/>
              </a:pPr>
              <a:r>
                <a:rPr lang="en-GB" dirty="0">
                  <a:solidFill>
                    <a:srgbClr val="FFFFFF"/>
                  </a:solidFill>
                  <a:latin typeface="Calibri" panose="020F0502020204030204"/>
                </a:rPr>
                <a:t>R</a:t>
              </a:r>
              <a:br>
                <a:rPr lang="en-GB" dirty="0">
                  <a:solidFill>
                    <a:srgbClr val="FFFFFF"/>
                  </a:solidFill>
                  <a:latin typeface="Calibri" panose="020F0502020204030204"/>
                </a:rPr>
              </a:br>
              <a:r>
                <a:rPr lang="en-GB" sz="1100" b="1" dirty="0">
                  <a:solidFill>
                    <a:srgbClr val="FFFFFF"/>
                  </a:solidFill>
                  <a:latin typeface="Calibri" panose="020F0502020204030204"/>
                </a:rPr>
                <a:t>2:1</a:t>
              </a:r>
              <a:endParaRPr lang="en-GB" b="1" dirty="0">
                <a:solidFill>
                  <a:srgbClr val="FFFFFF"/>
                </a:solidFill>
                <a:latin typeface="Calibri" panose="020F0502020204030204"/>
              </a:endParaRPr>
            </a:p>
          </p:txBody>
        </p:sp>
        <p:cxnSp>
          <p:nvCxnSpPr>
            <p:cNvPr id="24" name="Straight Connector 23">
              <a:extLst>
                <a:ext uri="{FF2B5EF4-FFF2-40B4-BE49-F238E27FC236}">
                  <a16:creationId xmlns:a16="http://schemas.microsoft.com/office/drawing/2014/main" id="{415E9FF4-DEED-4715-906A-A2685C46F28B}"/>
                </a:ext>
              </a:extLst>
            </p:cNvPr>
            <p:cNvCxnSpPr>
              <a:cxnSpLocks/>
              <a:stCxn id="22" idx="3"/>
              <a:endCxn id="23" idx="2"/>
            </p:cNvCxnSpPr>
            <p:nvPr/>
          </p:nvCxnSpPr>
          <p:spPr>
            <a:xfrm flipV="1">
              <a:off x="4489710" y="2562899"/>
              <a:ext cx="379798" cy="4091"/>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17B73099-2943-4019-AE7D-EA064F22A8FC}"/>
                </a:ext>
              </a:extLst>
            </p:cNvPr>
            <p:cNvGrpSpPr/>
            <p:nvPr/>
          </p:nvGrpSpPr>
          <p:grpSpPr>
            <a:xfrm>
              <a:off x="5409508" y="1955913"/>
              <a:ext cx="379797" cy="1212836"/>
              <a:chOff x="5409508" y="1955913"/>
              <a:chExt cx="379797" cy="1212836"/>
            </a:xfrm>
          </p:grpSpPr>
          <p:cxnSp>
            <p:nvCxnSpPr>
              <p:cNvPr id="31" name="Connector: Elbow 30">
                <a:extLst>
                  <a:ext uri="{FF2B5EF4-FFF2-40B4-BE49-F238E27FC236}">
                    <a16:creationId xmlns:a16="http://schemas.microsoft.com/office/drawing/2014/main" id="{CB2D8576-7396-4176-AD83-E7429BA1407D}"/>
                  </a:ext>
                </a:extLst>
              </p:cNvPr>
              <p:cNvCxnSpPr>
                <a:cxnSpLocks/>
                <a:stCxn id="23" idx="6"/>
                <a:endCxn id="19" idx="1"/>
              </p:cNvCxnSpPr>
              <p:nvPr/>
            </p:nvCxnSpPr>
            <p:spPr>
              <a:xfrm flipV="1">
                <a:off x="5409508" y="1955913"/>
                <a:ext cx="379797" cy="606986"/>
              </a:xfrm>
              <a:prstGeom prst="bentConnector3">
                <a:avLst>
                  <a:gd name="adj1" fmla="val 5000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nector: Elbow 31">
                <a:extLst>
                  <a:ext uri="{FF2B5EF4-FFF2-40B4-BE49-F238E27FC236}">
                    <a16:creationId xmlns:a16="http://schemas.microsoft.com/office/drawing/2014/main" id="{4D1C4393-E7B7-4C5C-A0F6-9799AB92F502}"/>
                  </a:ext>
                </a:extLst>
              </p:cNvPr>
              <p:cNvCxnSpPr>
                <a:cxnSpLocks/>
                <a:stCxn id="23" idx="6"/>
                <a:endCxn id="20" idx="1"/>
              </p:cNvCxnSpPr>
              <p:nvPr/>
            </p:nvCxnSpPr>
            <p:spPr>
              <a:xfrm>
                <a:off x="5409508" y="2562899"/>
                <a:ext cx="379797" cy="605850"/>
              </a:xfrm>
              <a:prstGeom prst="bentConnector3">
                <a:avLst>
                  <a:gd name="adj1" fmla="val 5000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6" name="TextBox 25">
              <a:extLst>
                <a:ext uri="{FF2B5EF4-FFF2-40B4-BE49-F238E27FC236}">
                  <a16:creationId xmlns:a16="http://schemas.microsoft.com/office/drawing/2014/main" id="{928F702A-F6EE-48B1-AD1C-8001B8B945DD}"/>
                </a:ext>
              </a:extLst>
            </p:cNvPr>
            <p:cNvSpPr txBox="1"/>
            <p:nvPr/>
          </p:nvSpPr>
          <p:spPr>
            <a:xfrm>
              <a:off x="4842043" y="2835102"/>
              <a:ext cx="596638" cy="276999"/>
            </a:xfrm>
            <a:prstGeom prst="rect">
              <a:avLst/>
            </a:prstGeom>
            <a:noFill/>
          </p:spPr>
          <p:txBody>
            <a:bodyPr wrap="none" rtlCol="0">
              <a:spAutoFit/>
            </a:bodyPr>
            <a:lstStyle/>
            <a:p>
              <a:pPr defTabSz="914377" eaLnBrk="1" fontAlgn="auto" hangingPunct="1">
                <a:spcBef>
                  <a:spcPts val="1200"/>
                </a:spcBef>
                <a:spcAft>
                  <a:spcPts val="0"/>
                </a:spcAft>
                <a:buClr>
                  <a:srgbClr val="A271B0"/>
                </a:buClr>
                <a:defRPr/>
              </a:pPr>
              <a:r>
                <a:rPr lang="en-GB" sz="1200" dirty="0">
                  <a:solidFill>
                    <a:srgbClr val="223341"/>
                  </a:solidFill>
                  <a:latin typeface="Calibri" panose="020F0502020204030204"/>
                  <a:ea typeface="+mn-ea"/>
                </a:rPr>
                <a:t>N=608</a:t>
              </a:r>
            </a:p>
          </p:txBody>
        </p:sp>
        <p:grpSp>
          <p:nvGrpSpPr>
            <p:cNvPr id="27" name="Group 26">
              <a:extLst>
                <a:ext uri="{FF2B5EF4-FFF2-40B4-BE49-F238E27FC236}">
                  <a16:creationId xmlns:a16="http://schemas.microsoft.com/office/drawing/2014/main" id="{93C225A3-73AA-462A-B1EF-AA779AA4F31F}"/>
                </a:ext>
              </a:extLst>
            </p:cNvPr>
            <p:cNvGrpSpPr/>
            <p:nvPr/>
          </p:nvGrpSpPr>
          <p:grpSpPr>
            <a:xfrm>
              <a:off x="1068917" y="3772528"/>
              <a:ext cx="2798716" cy="1024017"/>
              <a:chOff x="2745181" y="3373385"/>
              <a:chExt cx="3460410" cy="915344"/>
            </a:xfrm>
          </p:grpSpPr>
          <p:sp>
            <p:nvSpPr>
              <p:cNvPr id="29" name="Rectangle 28">
                <a:extLst>
                  <a:ext uri="{FF2B5EF4-FFF2-40B4-BE49-F238E27FC236}">
                    <a16:creationId xmlns:a16="http://schemas.microsoft.com/office/drawing/2014/main" id="{11F86E02-D7D2-41B0-87E5-A9E51B3ADCB1}"/>
                  </a:ext>
                </a:extLst>
              </p:cNvPr>
              <p:cNvSpPr/>
              <p:nvPr/>
            </p:nvSpPr>
            <p:spPr>
              <a:xfrm>
                <a:off x="2745181" y="3635017"/>
                <a:ext cx="3459026" cy="653712"/>
              </a:xfrm>
              <a:prstGeom prst="rect">
                <a:avLst/>
              </a:prstGeom>
              <a:solidFill>
                <a:schemeClr val="tx2">
                  <a:lumMod val="10000"/>
                  <a:lumOff val="90000"/>
                </a:schemeClr>
              </a:solidFill>
              <a:ln w="9525" cap="flat" cmpd="sng" algn="ctr">
                <a:noFill/>
                <a:prstDash val="solid"/>
              </a:ln>
              <a:effectLst/>
            </p:spPr>
            <p:txBody>
              <a:bodyPr rtlCol="0" anchor="ctr" anchorCtr="0"/>
              <a:lstStyle/>
              <a:p>
                <a:pPr marL="151207" indent="-151207" defTabSz="914377" eaLnBrk="1" hangingPunct="1">
                  <a:buFont typeface="Arial" panose="020B0604020202020204" pitchFamily="34" charset="0"/>
                  <a:buChar char="•"/>
                  <a:defRPr/>
                </a:pPr>
                <a:r>
                  <a:rPr lang="en-US" sz="1400" dirty="0">
                    <a:solidFill>
                      <a:srgbClr val="223341"/>
                    </a:solidFill>
                    <a:latin typeface="Calibri" panose="020F0502020204030204"/>
                    <a:ea typeface="+mn-ea"/>
                    <a:cs typeface="Arial" charset="0"/>
                  </a:rPr>
                  <a:t>HR status</a:t>
                </a:r>
              </a:p>
              <a:p>
                <a:pPr marL="151207" indent="-151207" defTabSz="914377" eaLnBrk="1" hangingPunct="1">
                  <a:buFont typeface="Arial" panose="020B0604020202020204" pitchFamily="34" charset="0"/>
                  <a:buChar char="•"/>
                  <a:defRPr/>
                </a:pPr>
                <a:r>
                  <a:rPr lang="en-US" sz="1400" dirty="0">
                    <a:solidFill>
                      <a:srgbClr val="223341"/>
                    </a:solidFill>
                    <a:latin typeface="Calibri" panose="020F0502020204030204"/>
                    <a:ea typeface="+mn-ea"/>
                    <a:cs typeface="Arial" charset="0"/>
                  </a:rPr>
                  <a:t>Prior pertuzumab treatment</a:t>
                </a:r>
              </a:p>
              <a:p>
                <a:pPr marL="151207" indent="-151207" defTabSz="914377" eaLnBrk="1" hangingPunct="1">
                  <a:buFont typeface="Arial" panose="020B0604020202020204" pitchFamily="34" charset="0"/>
                  <a:buChar char="•"/>
                  <a:defRPr/>
                </a:pPr>
                <a:r>
                  <a:rPr lang="en-US" sz="1400" dirty="0">
                    <a:solidFill>
                      <a:srgbClr val="223341"/>
                    </a:solidFill>
                    <a:latin typeface="Calibri" panose="020F0502020204030204"/>
                    <a:ea typeface="+mn-ea"/>
                    <a:cs typeface="Arial" charset="0"/>
                  </a:rPr>
                  <a:t>History of visceral disease</a:t>
                </a:r>
              </a:p>
            </p:txBody>
          </p:sp>
          <p:sp>
            <p:nvSpPr>
              <p:cNvPr id="30" name="TextBox 29">
                <a:extLst>
                  <a:ext uri="{FF2B5EF4-FFF2-40B4-BE49-F238E27FC236}">
                    <a16:creationId xmlns:a16="http://schemas.microsoft.com/office/drawing/2014/main" id="{10289B23-3EB2-47B6-A38B-2191E23F6531}"/>
                  </a:ext>
                </a:extLst>
              </p:cNvPr>
              <p:cNvSpPr txBox="1"/>
              <p:nvPr/>
            </p:nvSpPr>
            <p:spPr>
              <a:xfrm>
                <a:off x="2753816" y="3373385"/>
                <a:ext cx="3451775" cy="275114"/>
              </a:xfrm>
              <a:prstGeom prst="rect">
                <a:avLst/>
              </a:prstGeom>
              <a:solidFill>
                <a:schemeClr val="tx2"/>
              </a:solidFill>
            </p:spPr>
            <p:txBody>
              <a:bodyPr wrap="square" rtlCol="0">
                <a:spAutoFit/>
              </a:bodyPr>
              <a:lstStyle/>
              <a:p>
                <a:pPr defTabSz="806400" eaLnBrk="1" fontAlgn="auto" hangingPunct="1">
                  <a:spcBef>
                    <a:spcPts val="0"/>
                  </a:spcBef>
                  <a:spcAft>
                    <a:spcPts val="0"/>
                  </a:spcAft>
                  <a:defRPr/>
                </a:pPr>
                <a:r>
                  <a:rPr lang="en-GB" sz="1400" b="1" kern="0" dirty="0">
                    <a:solidFill>
                      <a:prstClr val="white"/>
                    </a:solidFill>
                    <a:latin typeface="Calibri" panose="020F0502020204030204"/>
                    <a:cs typeface="Arial" charset="0"/>
                  </a:rPr>
                  <a:t>Stratification factors</a:t>
                </a:r>
                <a:endParaRPr lang="en-GB" sz="1400" b="1" kern="0" baseline="30000" dirty="0">
                  <a:solidFill>
                    <a:prstClr val="white"/>
                  </a:solidFill>
                  <a:latin typeface="Calibri" panose="020F0502020204030204"/>
                  <a:cs typeface="Arial" charset="0"/>
                </a:endParaRPr>
              </a:p>
            </p:txBody>
          </p:sp>
        </p:grpSp>
      </p:grpSp>
      <p:sp>
        <p:nvSpPr>
          <p:cNvPr id="2" name="Title 1">
            <a:extLst>
              <a:ext uri="{FF2B5EF4-FFF2-40B4-BE49-F238E27FC236}">
                <a16:creationId xmlns:a16="http://schemas.microsoft.com/office/drawing/2014/main" id="{DB3CFBDF-AF71-31B1-B1CD-C353D5F77A73}"/>
              </a:ext>
            </a:extLst>
          </p:cNvPr>
          <p:cNvSpPr>
            <a:spLocks noGrp="1"/>
          </p:cNvSpPr>
          <p:nvPr>
            <p:ph type="title"/>
          </p:nvPr>
        </p:nvSpPr>
        <p:spPr>
          <a:xfrm>
            <a:off x="612000" y="169992"/>
            <a:ext cx="10880443" cy="831600"/>
          </a:xfrm>
        </p:spPr>
        <p:txBody>
          <a:bodyPr/>
          <a:lstStyle/>
          <a:p>
            <a:r>
              <a:rPr lang="en-GB" sz="2800" dirty="0"/>
              <a:t>DESTINY-Breast02 (Phase 3): T-</a:t>
            </a:r>
            <a:r>
              <a:rPr lang="en-GB" sz="2800" dirty="0" err="1"/>
              <a:t>DXd</a:t>
            </a:r>
            <a:r>
              <a:rPr lang="en-GB" sz="2800" dirty="0"/>
              <a:t> vs TPC for HER2+ </a:t>
            </a:r>
            <a:br>
              <a:rPr lang="en-GB" sz="2800" dirty="0"/>
            </a:br>
            <a:r>
              <a:rPr lang="en-GB" sz="2800" dirty="0"/>
              <a:t>unresectable and/or trastuzumab emtansine treated metastatic BC</a:t>
            </a:r>
          </a:p>
        </p:txBody>
      </p:sp>
      <p:sp>
        <p:nvSpPr>
          <p:cNvPr id="4" name="Text Placeholder 3">
            <a:extLst>
              <a:ext uri="{FF2B5EF4-FFF2-40B4-BE49-F238E27FC236}">
                <a16:creationId xmlns:a16="http://schemas.microsoft.com/office/drawing/2014/main" id="{41B509B8-5123-0A9F-32A1-50A1A94FBC55}"/>
              </a:ext>
            </a:extLst>
          </p:cNvPr>
          <p:cNvSpPr>
            <a:spLocks noGrp="1"/>
          </p:cNvSpPr>
          <p:nvPr>
            <p:ph type="body" sz="quarter" idx="10"/>
          </p:nvPr>
        </p:nvSpPr>
        <p:spPr>
          <a:xfrm>
            <a:off x="612000" y="6028850"/>
            <a:ext cx="11176168" cy="601255"/>
          </a:xfrm>
        </p:spPr>
        <p:txBody>
          <a:bodyPr/>
          <a:lstStyle/>
          <a:p>
            <a:r>
              <a:rPr lang="en-GB" dirty="0"/>
              <a:t>BICR, blinded independent central review; CBR, clinical benefit rate; DOR, duration of response; ORR, objective response rate; T-</a:t>
            </a:r>
            <a:r>
              <a:rPr lang="en-GB" dirty="0" err="1"/>
              <a:t>DXd</a:t>
            </a:r>
            <a:r>
              <a:rPr lang="en-GB" dirty="0"/>
              <a:t>, trastuzumab </a:t>
            </a:r>
            <a:r>
              <a:rPr lang="en-GB" dirty="0" err="1"/>
              <a:t>deruxtecan</a:t>
            </a:r>
            <a:r>
              <a:rPr lang="en-GB" dirty="0"/>
              <a:t>; T-DM1, trastuzumab emtansine; TPC, treatment of physician’s choice.</a:t>
            </a:r>
            <a:br>
              <a:rPr lang="en-GB" dirty="0"/>
            </a:br>
            <a:r>
              <a:rPr lang="en-GB" dirty="0" err="1"/>
              <a:t>Krop</a:t>
            </a:r>
            <a:r>
              <a:rPr lang="en-GB" dirty="0"/>
              <a:t> I, et al. SABCS 2022. Abstract GS2-01</a:t>
            </a:r>
          </a:p>
        </p:txBody>
      </p:sp>
      <p:sp>
        <p:nvSpPr>
          <p:cNvPr id="14" name="TextBox 13">
            <a:extLst>
              <a:ext uri="{FF2B5EF4-FFF2-40B4-BE49-F238E27FC236}">
                <a16:creationId xmlns:a16="http://schemas.microsoft.com/office/drawing/2014/main" id="{1D5C0005-AFCB-490B-986D-DC457AB6A055}"/>
              </a:ext>
            </a:extLst>
          </p:cNvPr>
          <p:cNvSpPr txBox="1"/>
          <p:nvPr/>
        </p:nvSpPr>
        <p:spPr>
          <a:xfrm>
            <a:off x="628650" y="4784217"/>
            <a:ext cx="5103284" cy="815608"/>
          </a:xfrm>
          <a:prstGeom prst="rect">
            <a:avLst/>
          </a:prstGeom>
          <a:noFill/>
        </p:spPr>
        <p:txBody>
          <a:bodyPr wrap="square" rtlCol="0">
            <a:spAutoFit/>
          </a:bodyPr>
          <a:lstStyle/>
          <a:p>
            <a:pPr defTabSz="914377" eaLnBrk="1" fontAlgn="auto" hangingPunct="1">
              <a:spcBef>
                <a:spcPts val="0"/>
              </a:spcBef>
              <a:spcAft>
                <a:spcPts val="300"/>
              </a:spcAft>
              <a:buClr>
                <a:srgbClr val="A271B0"/>
              </a:buClr>
              <a:defRPr/>
            </a:pPr>
            <a:r>
              <a:rPr lang="en-US" sz="1400" b="1" dirty="0">
                <a:solidFill>
                  <a:srgbClr val="223341"/>
                </a:solidFill>
                <a:latin typeface="Calibri" panose="020F0502020204030204"/>
                <a:ea typeface="+mn-ea"/>
              </a:rPr>
              <a:t>Median (range) follow-up duration at data cutoff (June 30, 2022):</a:t>
            </a:r>
          </a:p>
          <a:p>
            <a:pPr marL="171446" indent="-171446" defTabSz="914377" eaLnBrk="1" fontAlgn="auto" hangingPunct="1">
              <a:spcBef>
                <a:spcPts val="0"/>
              </a:spcBef>
              <a:spcAft>
                <a:spcPts val="300"/>
              </a:spcAft>
              <a:buClr>
                <a:srgbClr val="A271B0"/>
              </a:buClr>
              <a:buFont typeface="Arial" panose="020B0604020202020204" pitchFamily="34" charset="0"/>
              <a:buChar char="•"/>
              <a:defRPr/>
            </a:pPr>
            <a:r>
              <a:rPr lang="en-US" sz="1400" b="1" dirty="0">
                <a:solidFill>
                  <a:srgbClr val="1185AA"/>
                </a:solidFill>
                <a:latin typeface="Calibri" panose="020F0502020204030204"/>
                <a:ea typeface="+mn-ea"/>
              </a:rPr>
              <a:t>T-</a:t>
            </a:r>
            <a:r>
              <a:rPr lang="en-US" sz="1400" b="1" dirty="0" err="1">
                <a:solidFill>
                  <a:srgbClr val="1185AA"/>
                </a:solidFill>
                <a:latin typeface="Calibri" panose="020F0502020204030204"/>
                <a:ea typeface="+mn-ea"/>
              </a:rPr>
              <a:t>DXd</a:t>
            </a:r>
            <a:r>
              <a:rPr lang="en-US" sz="1400" b="1" dirty="0">
                <a:solidFill>
                  <a:srgbClr val="1185AA"/>
                </a:solidFill>
                <a:latin typeface="Calibri" panose="020F0502020204030204"/>
                <a:ea typeface="+mn-ea"/>
              </a:rPr>
              <a:t>: </a:t>
            </a:r>
            <a:r>
              <a:rPr lang="en-US" sz="1400" dirty="0">
                <a:solidFill>
                  <a:srgbClr val="223341"/>
                </a:solidFill>
                <a:latin typeface="Calibri" panose="020F0502020204030204"/>
                <a:ea typeface="+mn-ea"/>
              </a:rPr>
              <a:t>21.5 months (range, 0.1–45.6 months) </a:t>
            </a:r>
          </a:p>
          <a:p>
            <a:pPr marL="171446" indent="-171446" defTabSz="914377" eaLnBrk="1" fontAlgn="auto" hangingPunct="1">
              <a:spcBef>
                <a:spcPts val="0"/>
              </a:spcBef>
              <a:spcAft>
                <a:spcPts val="300"/>
              </a:spcAft>
              <a:buClr>
                <a:srgbClr val="A271B0"/>
              </a:buClr>
              <a:buFont typeface="Arial" panose="020B0604020202020204" pitchFamily="34" charset="0"/>
              <a:buChar char="•"/>
              <a:defRPr/>
            </a:pPr>
            <a:r>
              <a:rPr lang="en-US" sz="1400" b="1" dirty="0">
                <a:solidFill>
                  <a:srgbClr val="FFFFFF">
                    <a:lumMod val="50000"/>
                  </a:srgbClr>
                </a:solidFill>
                <a:latin typeface="Calibri" panose="020F0502020204030204"/>
                <a:ea typeface="+mn-ea"/>
              </a:rPr>
              <a:t>TPC:</a:t>
            </a:r>
            <a:r>
              <a:rPr lang="en-US" sz="1400" dirty="0">
                <a:solidFill>
                  <a:srgbClr val="FFFFFF">
                    <a:lumMod val="50000"/>
                  </a:srgbClr>
                </a:solidFill>
                <a:latin typeface="Calibri" panose="020F0502020204030204"/>
                <a:ea typeface="+mn-ea"/>
              </a:rPr>
              <a:t> </a:t>
            </a:r>
            <a:r>
              <a:rPr lang="en-US" sz="1400" dirty="0">
                <a:solidFill>
                  <a:srgbClr val="223341"/>
                </a:solidFill>
                <a:latin typeface="Calibri" panose="020F0502020204030204"/>
                <a:ea typeface="+mn-ea"/>
              </a:rPr>
              <a:t>18.6 months (range, 0–45.7 months)</a:t>
            </a:r>
          </a:p>
        </p:txBody>
      </p:sp>
      <p:sp>
        <p:nvSpPr>
          <p:cNvPr id="15" name="TextBox 14">
            <a:extLst>
              <a:ext uri="{FF2B5EF4-FFF2-40B4-BE49-F238E27FC236}">
                <a16:creationId xmlns:a16="http://schemas.microsoft.com/office/drawing/2014/main" id="{79168718-8923-418D-AA63-E44FAAEEC55C}"/>
              </a:ext>
            </a:extLst>
          </p:cNvPr>
          <p:cNvSpPr txBox="1"/>
          <p:nvPr/>
        </p:nvSpPr>
        <p:spPr>
          <a:xfrm>
            <a:off x="5719251" y="4717542"/>
            <a:ext cx="5773192" cy="1246495"/>
          </a:xfrm>
          <a:prstGeom prst="rect">
            <a:avLst/>
          </a:prstGeom>
          <a:noFill/>
        </p:spPr>
        <p:txBody>
          <a:bodyPr wrap="square" rtlCol="0">
            <a:spAutoFit/>
          </a:bodyPr>
          <a:lstStyle/>
          <a:p>
            <a:pPr defTabSz="914377" eaLnBrk="1" fontAlgn="auto" hangingPunct="1">
              <a:spcBef>
                <a:spcPts val="0"/>
              </a:spcBef>
              <a:spcAft>
                <a:spcPts val="300"/>
              </a:spcAft>
              <a:buClr>
                <a:srgbClr val="A271B0"/>
              </a:buClr>
              <a:defRPr/>
            </a:pPr>
            <a:r>
              <a:rPr lang="en-US" sz="1400" b="1" dirty="0">
                <a:solidFill>
                  <a:srgbClr val="223341"/>
                </a:solidFill>
                <a:latin typeface="Calibri" panose="020F0502020204030204"/>
                <a:ea typeface="+mn-ea"/>
              </a:rPr>
              <a:t>Protocol-prespecified statistical analysis plan:</a:t>
            </a:r>
          </a:p>
          <a:p>
            <a:pPr marL="174621" indent="-174621" defTabSz="914377" eaLnBrk="1" fontAlgn="auto" hangingPunct="1">
              <a:spcBef>
                <a:spcPts val="0"/>
              </a:spcBef>
              <a:spcAft>
                <a:spcPts val="300"/>
              </a:spcAft>
              <a:buClr>
                <a:srgbClr val="A271B0"/>
              </a:buClr>
              <a:buFont typeface="Arial" panose="020B0604020202020204" pitchFamily="34" charset="0"/>
              <a:buChar char="•"/>
              <a:defRPr/>
            </a:pPr>
            <a:r>
              <a:rPr lang="en-US" sz="1400" dirty="0">
                <a:solidFill>
                  <a:srgbClr val="223341"/>
                </a:solidFill>
                <a:latin typeface="Calibri" panose="020F0502020204030204"/>
                <a:ea typeface="+mn-ea"/>
              </a:rPr>
              <a:t>Primary analysis planned for ~372 BICR PFS events observed or 18 months from the last patient randomized (whichever came first)</a:t>
            </a:r>
          </a:p>
          <a:p>
            <a:pPr marL="174621" indent="-174621" defTabSz="914377" eaLnBrk="1" fontAlgn="auto" hangingPunct="1">
              <a:spcBef>
                <a:spcPts val="0"/>
              </a:spcBef>
              <a:spcAft>
                <a:spcPts val="300"/>
              </a:spcAft>
              <a:buClr>
                <a:srgbClr val="A271B0"/>
              </a:buClr>
              <a:buFont typeface="Arial" panose="020B0604020202020204" pitchFamily="34" charset="0"/>
              <a:buChar char="•"/>
              <a:defRPr/>
            </a:pPr>
            <a:r>
              <a:rPr lang="en-US" sz="1400" dirty="0">
                <a:solidFill>
                  <a:srgbClr val="223341"/>
                </a:solidFill>
                <a:latin typeface="Calibri" panose="020F0502020204030204"/>
                <a:ea typeface="+mn-ea"/>
              </a:rPr>
              <a:t>Group sequential testing used to compare OS between treatment groups hierarchically, provided PFS was significant</a:t>
            </a:r>
          </a:p>
        </p:txBody>
      </p:sp>
    </p:spTree>
    <p:extLst>
      <p:ext uri="{BB962C8B-B14F-4D97-AF65-F5344CB8AC3E}">
        <p14:creationId xmlns:p14="http://schemas.microsoft.com/office/powerpoint/2010/main" val="33018277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Hospital">
            <a:extLst>
              <a:ext uri="{FF2B5EF4-FFF2-40B4-BE49-F238E27FC236}">
                <a16:creationId xmlns:a16="http://schemas.microsoft.com/office/drawing/2014/main" id="{3EC2971B-E8BA-D595-EB2E-DE9331CA27B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7182" y="173398"/>
            <a:ext cx="847939" cy="847939"/>
          </a:xfrm>
          <a:prstGeom prst="rect">
            <a:avLst/>
          </a:prstGeom>
        </p:spPr>
      </p:pic>
      <p:sp>
        <p:nvSpPr>
          <p:cNvPr id="5" name="TextBox 4">
            <a:extLst>
              <a:ext uri="{FF2B5EF4-FFF2-40B4-BE49-F238E27FC236}">
                <a16:creationId xmlns:a16="http://schemas.microsoft.com/office/drawing/2014/main" id="{82C9B341-DF7F-121B-8BF9-8EFEDD4691F3}"/>
              </a:ext>
            </a:extLst>
          </p:cNvPr>
          <p:cNvSpPr txBox="1"/>
          <p:nvPr/>
        </p:nvSpPr>
        <p:spPr>
          <a:xfrm>
            <a:off x="1664435" y="442852"/>
            <a:ext cx="399341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0"/>
                <a:solidFill>
                  <a:srgbClr val="A665D8"/>
                </a:solidFill>
                <a:effectLst>
                  <a:outerShdw blurRad="38100" dist="25400" dir="5400000" algn="ctr" rotWithShape="0">
                    <a:srgbClr val="6E747A">
                      <a:alpha val="43000"/>
                    </a:srgbClr>
                  </a:outerShdw>
                </a:effectLst>
                <a:uLnTx/>
                <a:uFillTx/>
                <a:latin typeface="Calibri" panose="020F0502020204030204"/>
                <a:ea typeface="+mn-ea"/>
                <a:cs typeface="+mn-cs"/>
              </a:rPr>
              <a:t>Metastatic disease:</a:t>
            </a:r>
            <a:endParaRPr kumimoji="0" lang="ro-RO" sz="2400" b="0" i="0" u="none" strike="noStrike" kern="1200" cap="none" spc="0" normalizeH="0" baseline="0" noProof="0" dirty="0">
              <a:ln w="0"/>
              <a:solidFill>
                <a:srgbClr val="A665D8"/>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6" name="Flowchart: Connector 5">
            <a:extLst>
              <a:ext uri="{FF2B5EF4-FFF2-40B4-BE49-F238E27FC236}">
                <a16:creationId xmlns:a16="http://schemas.microsoft.com/office/drawing/2014/main" id="{B1339052-B52F-0325-4EAC-A2B9CE3109DC}"/>
              </a:ext>
            </a:extLst>
          </p:cNvPr>
          <p:cNvSpPr/>
          <p:nvPr/>
        </p:nvSpPr>
        <p:spPr>
          <a:xfrm>
            <a:off x="1344155" y="1171166"/>
            <a:ext cx="186789" cy="227444"/>
          </a:xfrm>
          <a:prstGeom prst="flowChartConnector">
            <a:avLst/>
          </a:prstGeom>
          <a:noFill/>
          <a:ln w="19050">
            <a:solidFill>
              <a:srgbClr val="A665D8"/>
            </a:solidFill>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93626130-9222-9156-6F11-0681F3C586EB}"/>
              </a:ext>
            </a:extLst>
          </p:cNvPr>
          <p:cNvCxnSpPr>
            <a:cxnSpLocks/>
            <a:stCxn id="6" idx="4"/>
          </p:cNvCxnSpPr>
          <p:nvPr/>
        </p:nvCxnSpPr>
        <p:spPr>
          <a:xfrm>
            <a:off x="1437550" y="1398610"/>
            <a:ext cx="7583" cy="887390"/>
          </a:xfrm>
          <a:prstGeom prst="line">
            <a:avLst/>
          </a:prstGeom>
          <a:ln>
            <a:solidFill>
              <a:srgbClr val="A665D8"/>
            </a:solidFill>
          </a:ln>
        </p:spPr>
        <p:style>
          <a:lnRef idx="2">
            <a:schemeClr val="accent1"/>
          </a:lnRef>
          <a:fillRef idx="0">
            <a:schemeClr val="accent1"/>
          </a:fillRef>
          <a:effectRef idx="1">
            <a:schemeClr val="accent1"/>
          </a:effectRef>
          <a:fontRef idx="minor">
            <a:schemeClr val="tx1"/>
          </a:fontRef>
        </p:style>
      </p:cxnSp>
      <p:sp>
        <p:nvSpPr>
          <p:cNvPr id="8" name="Flowchart: Connector 7">
            <a:extLst>
              <a:ext uri="{FF2B5EF4-FFF2-40B4-BE49-F238E27FC236}">
                <a16:creationId xmlns:a16="http://schemas.microsoft.com/office/drawing/2014/main" id="{FA933443-9351-112D-055E-A2DE3ABB4AC1}"/>
              </a:ext>
            </a:extLst>
          </p:cNvPr>
          <p:cNvSpPr/>
          <p:nvPr/>
        </p:nvSpPr>
        <p:spPr>
          <a:xfrm>
            <a:off x="1351738" y="2286000"/>
            <a:ext cx="186789" cy="227444"/>
          </a:xfrm>
          <a:prstGeom prst="flowChartConnector">
            <a:avLst/>
          </a:prstGeom>
          <a:noFill/>
          <a:ln w="19050">
            <a:solidFill>
              <a:srgbClr val="A665D8"/>
            </a:solidFill>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AB578F40-6D3E-A127-6E0B-B303E3B9996A}"/>
              </a:ext>
            </a:extLst>
          </p:cNvPr>
          <p:cNvSpPr txBox="1"/>
          <p:nvPr/>
        </p:nvSpPr>
        <p:spPr>
          <a:xfrm>
            <a:off x="597906" y="1075444"/>
            <a:ext cx="74721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w="0"/>
                <a:solidFill>
                  <a:srgbClr val="A665D8"/>
                </a:solidFill>
                <a:effectLst>
                  <a:outerShdw blurRad="38100" dist="25400" dir="5400000" algn="ctr" rotWithShape="0">
                    <a:srgbClr val="6E747A">
                      <a:alpha val="43000"/>
                    </a:srgbClr>
                  </a:outerShdw>
                </a:effectLst>
                <a:uLnTx/>
                <a:uFillTx/>
                <a:latin typeface="Calibri" panose="020F0502020204030204"/>
                <a:ea typeface="+mn-ea"/>
                <a:cs typeface="+mn-cs"/>
              </a:rPr>
              <a:t>Sep 2010</a:t>
            </a:r>
            <a:endParaRPr kumimoji="0" lang="ro-RO" sz="1800" b="0" i="0" u="none" strike="noStrike" kern="1200" cap="none" spc="0" normalizeH="0" baseline="0" noProof="0" dirty="0">
              <a:ln w="0"/>
              <a:solidFill>
                <a:srgbClr val="A665D8"/>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8574BE76-7F37-B0DC-70A7-FC011A9059F2}"/>
              </a:ext>
            </a:extLst>
          </p:cNvPr>
          <p:cNvSpPr txBox="1"/>
          <p:nvPr/>
        </p:nvSpPr>
        <p:spPr>
          <a:xfrm>
            <a:off x="1801023" y="1080576"/>
            <a:ext cx="3533446" cy="715089"/>
          </a:xfrm>
          <a:prstGeom prst="roundRect">
            <a:avLst/>
          </a:prstGeom>
          <a:gradFill flip="none" rotWithShape="1">
            <a:gsLst>
              <a:gs pos="0">
                <a:srgbClr val="A665D8">
                  <a:tint val="66000"/>
                  <a:satMod val="160000"/>
                </a:srgbClr>
              </a:gs>
              <a:gs pos="50000">
                <a:srgbClr val="A665D8">
                  <a:tint val="44500"/>
                  <a:satMod val="160000"/>
                </a:srgbClr>
              </a:gs>
              <a:gs pos="100000">
                <a:srgbClr val="A665D8">
                  <a:tint val="23500"/>
                  <a:satMod val="160000"/>
                </a:srgbClr>
              </a:gs>
            </a:gsLst>
            <a:lin ang="18900000" scaled="1"/>
            <a:tileRect/>
          </a:gradFill>
          <a:ln>
            <a:no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Cutaneous (right chest wall) and left axillary metastases</a:t>
            </a:r>
          </a:p>
        </p:txBody>
      </p:sp>
      <p:sp>
        <p:nvSpPr>
          <p:cNvPr id="14" name="Arrow: Right 13">
            <a:extLst>
              <a:ext uri="{FF2B5EF4-FFF2-40B4-BE49-F238E27FC236}">
                <a16:creationId xmlns:a16="http://schemas.microsoft.com/office/drawing/2014/main" id="{DDC8F133-95B7-B5A3-E81E-4172ABF8714B}"/>
              </a:ext>
            </a:extLst>
          </p:cNvPr>
          <p:cNvSpPr/>
          <p:nvPr/>
        </p:nvSpPr>
        <p:spPr>
          <a:xfrm>
            <a:off x="5697942" y="1299380"/>
            <a:ext cx="1042988" cy="198460"/>
          </a:xfrm>
          <a:prstGeom prst="rightArrow">
            <a:avLst/>
          </a:prstGeom>
          <a:solidFill>
            <a:srgbClr val="A665D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A756F43C-2A4D-13AB-C6B5-BAE4DD3D2C3F}"/>
              </a:ext>
            </a:extLst>
          </p:cNvPr>
          <p:cNvSpPr txBox="1"/>
          <p:nvPr/>
        </p:nvSpPr>
        <p:spPr>
          <a:xfrm>
            <a:off x="7015163" y="1149334"/>
            <a:ext cx="181451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Excision and left LND</a:t>
            </a:r>
            <a:endParaRPr kumimoji="0" lang="ro-R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Arrow: Down 15">
            <a:extLst>
              <a:ext uri="{FF2B5EF4-FFF2-40B4-BE49-F238E27FC236}">
                <a16:creationId xmlns:a16="http://schemas.microsoft.com/office/drawing/2014/main" id="{0232BFD9-8C41-C160-1869-59896DF6CEEF}"/>
              </a:ext>
            </a:extLst>
          </p:cNvPr>
          <p:cNvSpPr/>
          <p:nvPr/>
        </p:nvSpPr>
        <p:spPr>
          <a:xfrm>
            <a:off x="9029701" y="1284888"/>
            <a:ext cx="185733" cy="986620"/>
          </a:xfrm>
          <a:prstGeom prst="downArrow">
            <a:avLst/>
          </a:prstGeom>
          <a:noFill/>
          <a:ln>
            <a:solidFill>
              <a:srgbClr val="A665D8"/>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E81D1F43-6B37-E6DD-75F9-4A341E457A7F}"/>
              </a:ext>
            </a:extLst>
          </p:cNvPr>
          <p:cNvSpPr txBox="1"/>
          <p:nvPr/>
        </p:nvSpPr>
        <p:spPr>
          <a:xfrm>
            <a:off x="9415460" y="1426333"/>
            <a:ext cx="12316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w="0"/>
                <a:solidFill>
                  <a:srgbClr val="A665D8"/>
                </a:solidFill>
                <a:effectLst>
                  <a:outerShdw blurRad="38100" dist="25400" dir="5400000" algn="ctr" rotWithShape="0">
                    <a:srgbClr val="6E747A">
                      <a:alpha val="43000"/>
                    </a:srgbClr>
                  </a:outerShdw>
                </a:effectLst>
                <a:uLnTx/>
                <a:uFillTx/>
                <a:latin typeface="Calibri" panose="020F0502020204030204"/>
                <a:ea typeface="+mn-ea"/>
                <a:cs typeface="+mn-cs"/>
              </a:rPr>
              <a:t>Tamoxifen</a:t>
            </a:r>
            <a:endParaRPr kumimoji="0" lang="ro-RO" sz="1800" b="0" i="0" u="none" strike="noStrike" kern="1200" cap="none" spc="0" normalizeH="0" baseline="0" noProof="0" dirty="0">
              <a:ln w="0"/>
              <a:solidFill>
                <a:srgbClr val="A665D8"/>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002BF01A-5061-AB84-E34C-954AEA4AC607}"/>
              </a:ext>
            </a:extLst>
          </p:cNvPr>
          <p:cNvSpPr txBox="1"/>
          <p:nvPr/>
        </p:nvSpPr>
        <p:spPr>
          <a:xfrm>
            <a:off x="595650" y="2190278"/>
            <a:ext cx="74721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w="0"/>
                <a:solidFill>
                  <a:srgbClr val="A665D8"/>
                </a:solidFill>
                <a:effectLst>
                  <a:outerShdw blurRad="38100" dist="25400" dir="5400000" algn="ctr" rotWithShape="0">
                    <a:srgbClr val="6E747A">
                      <a:alpha val="43000"/>
                    </a:srgbClr>
                  </a:outerShdw>
                </a:effectLst>
                <a:uLnTx/>
                <a:uFillTx/>
                <a:latin typeface="Calibri" panose="020F0502020204030204"/>
                <a:ea typeface="+mn-ea"/>
                <a:cs typeface="+mn-cs"/>
              </a:rPr>
              <a:t>July 2011</a:t>
            </a:r>
            <a:endParaRPr kumimoji="0" lang="ro-RO" sz="1800" b="0" i="0" u="none" strike="noStrike" kern="1200" cap="none" spc="0" normalizeH="0" baseline="0" noProof="0" dirty="0">
              <a:ln w="0"/>
              <a:solidFill>
                <a:srgbClr val="A665D8"/>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6E6D7DE1-62ED-C53B-09E2-0AE95A525210}"/>
              </a:ext>
            </a:extLst>
          </p:cNvPr>
          <p:cNvSpPr txBox="1"/>
          <p:nvPr/>
        </p:nvSpPr>
        <p:spPr>
          <a:xfrm>
            <a:off x="1801023" y="2276270"/>
            <a:ext cx="3533446" cy="715089"/>
          </a:xfrm>
          <a:prstGeom prst="roundRect">
            <a:avLst/>
          </a:prstGeom>
          <a:gradFill flip="none" rotWithShape="1">
            <a:gsLst>
              <a:gs pos="0">
                <a:srgbClr val="A665D8">
                  <a:tint val="66000"/>
                  <a:satMod val="160000"/>
                </a:srgbClr>
              </a:gs>
              <a:gs pos="50000">
                <a:srgbClr val="A665D8">
                  <a:tint val="44500"/>
                  <a:satMod val="160000"/>
                </a:srgbClr>
              </a:gs>
              <a:gs pos="100000">
                <a:srgbClr val="A665D8">
                  <a:tint val="23500"/>
                  <a:satMod val="160000"/>
                </a:srgbClr>
              </a:gs>
            </a:gsLst>
            <a:lin ang="18900000" scaled="1"/>
            <a:tileRect/>
          </a:gradFill>
          <a:ln>
            <a:no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Cutaneous (right chest wall) recurrence</a:t>
            </a:r>
          </a:p>
        </p:txBody>
      </p:sp>
      <p:sp>
        <p:nvSpPr>
          <p:cNvPr id="25" name="Arrow: Right 24">
            <a:extLst>
              <a:ext uri="{FF2B5EF4-FFF2-40B4-BE49-F238E27FC236}">
                <a16:creationId xmlns:a16="http://schemas.microsoft.com/office/drawing/2014/main" id="{2C48C104-5708-2ABC-3372-FD7373F642A9}"/>
              </a:ext>
            </a:extLst>
          </p:cNvPr>
          <p:cNvSpPr/>
          <p:nvPr/>
        </p:nvSpPr>
        <p:spPr>
          <a:xfrm>
            <a:off x="5697942" y="2451161"/>
            <a:ext cx="1042988" cy="198460"/>
          </a:xfrm>
          <a:prstGeom prst="rightArrow">
            <a:avLst/>
          </a:prstGeom>
          <a:solidFill>
            <a:srgbClr val="A665D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2858592D-AFF2-F3BA-7F79-FFEA41578F27}"/>
              </a:ext>
            </a:extLst>
          </p:cNvPr>
          <p:cNvSpPr txBox="1"/>
          <p:nvPr/>
        </p:nvSpPr>
        <p:spPr>
          <a:xfrm>
            <a:off x="7015162" y="2271508"/>
            <a:ext cx="20069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Extended excision and EBRT </a:t>
            </a:r>
            <a:endParaRPr kumimoji="0" lang="ro-R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Arrow: Down 28">
            <a:extLst>
              <a:ext uri="{FF2B5EF4-FFF2-40B4-BE49-F238E27FC236}">
                <a16:creationId xmlns:a16="http://schemas.microsoft.com/office/drawing/2014/main" id="{B4C584B8-7BBA-935C-5015-6E656003ED77}"/>
              </a:ext>
            </a:extLst>
          </p:cNvPr>
          <p:cNvSpPr/>
          <p:nvPr/>
        </p:nvSpPr>
        <p:spPr>
          <a:xfrm>
            <a:off x="9029701" y="2342123"/>
            <a:ext cx="185733" cy="1101817"/>
          </a:xfrm>
          <a:prstGeom prst="downArrow">
            <a:avLst/>
          </a:prstGeom>
          <a:noFill/>
          <a:ln>
            <a:solidFill>
              <a:srgbClr val="A665D8"/>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8753D1BA-4F77-BCA8-3E59-8334DF39E14A}"/>
              </a:ext>
            </a:extLst>
          </p:cNvPr>
          <p:cNvSpPr txBox="1"/>
          <p:nvPr/>
        </p:nvSpPr>
        <p:spPr>
          <a:xfrm>
            <a:off x="9415460" y="2351931"/>
            <a:ext cx="159130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w="0"/>
                <a:solidFill>
                  <a:srgbClr val="A665D8"/>
                </a:solidFill>
                <a:effectLst>
                  <a:outerShdw blurRad="38100" dist="25400" dir="5400000" algn="ctr" rotWithShape="0">
                    <a:srgbClr val="6E747A">
                      <a:alpha val="43000"/>
                    </a:srgbClr>
                  </a:outerShdw>
                </a:effectLst>
                <a:uLnTx/>
                <a:uFillTx/>
                <a:latin typeface="Calibri" panose="020F0502020204030204"/>
                <a:ea typeface="+mn-ea"/>
                <a:cs typeface="+mn-cs"/>
              </a:rPr>
              <a:t>Trastuzumab and Exemestane</a:t>
            </a:r>
            <a:endParaRPr kumimoji="0" lang="ro-RO" sz="1800" b="0" i="0" u="none" strike="noStrike" kern="1200" cap="none" spc="0" normalizeH="0" baseline="0" noProof="0" dirty="0">
              <a:ln w="0"/>
              <a:solidFill>
                <a:srgbClr val="A665D8"/>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cxnSp>
        <p:nvCxnSpPr>
          <p:cNvPr id="32" name="Straight Connector 31">
            <a:extLst>
              <a:ext uri="{FF2B5EF4-FFF2-40B4-BE49-F238E27FC236}">
                <a16:creationId xmlns:a16="http://schemas.microsoft.com/office/drawing/2014/main" id="{AE03AB09-1EB8-4177-4D86-6DDAF1669F05}"/>
              </a:ext>
            </a:extLst>
          </p:cNvPr>
          <p:cNvCxnSpPr>
            <a:cxnSpLocks/>
          </p:cNvCxnSpPr>
          <p:nvPr/>
        </p:nvCxnSpPr>
        <p:spPr>
          <a:xfrm>
            <a:off x="1444168" y="2513444"/>
            <a:ext cx="7583" cy="887390"/>
          </a:xfrm>
          <a:prstGeom prst="line">
            <a:avLst/>
          </a:prstGeom>
          <a:ln>
            <a:solidFill>
              <a:srgbClr val="A665D8"/>
            </a:solidFill>
          </a:ln>
        </p:spPr>
        <p:style>
          <a:lnRef idx="2">
            <a:schemeClr val="accent1"/>
          </a:lnRef>
          <a:fillRef idx="0">
            <a:schemeClr val="accent1"/>
          </a:fillRef>
          <a:effectRef idx="1">
            <a:schemeClr val="accent1"/>
          </a:effectRef>
          <a:fontRef idx="minor">
            <a:schemeClr val="tx1"/>
          </a:fontRef>
        </p:style>
      </p:cxnSp>
      <p:sp>
        <p:nvSpPr>
          <p:cNvPr id="33" name="Flowchart: Connector 32">
            <a:extLst>
              <a:ext uri="{FF2B5EF4-FFF2-40B4-BE49-F238E27FC236}">
                <a16:creationId xmlns:a16="http://schemas.microsoft.com/office/drawing/2014/main" id="{71C3A379-FCDC-B782-665E-5D3870484D05}"/>
              </a:ext>
            </a:extLst>
          </p:cNvPr>
          <p:cNvSpPr/>
          <p:nvPr/>
        </p:nvSpPr>
        <p:spPr>
          <a:xfrm>
            <a:off x="1358356" y="3400834"/>
            <a:ext cx="186789" cy="227444"/>
          </a:xfrm>
          <a:prstGeom prst="flowChartConnector">
            <a:avLst/>
          </a:prstGeom>
          <a:noFill/>
          <a:ln w="19050">
            <a:solidFill>
              <a:srgbClr val="A665D8"/>
            </a:solidFill>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D611F07E-38A5-E238-FC60-9D46FC567248}"/>
              </a:ext>
            </a:extLst>
          </p:cNvPr>
          <p:cNvSpPr txBox="1"/>
          <p:nvPr/>
        </p:nvSpPr>
        <p:spPr>
          <a:xfrm>
            <a:off x="595649" y="3320911"/>
            <a:ext cx="74721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w="0"/>
                <a:solidFill>
                  <a:srgbClr val="A665D8"/>
                </a:solidFill>
                <a:effectLst>
                  <a:outerShdw blurRad="38100" dist="25400" dir="5400000" algn="ctr" rotWithShape="0">
                    <a:srgbClr val="6E747A">
                      <a:alpha val="43000"/>
                    </a:srgbClr>
                  </a:outerShdw>
                </a:effectLst>
                <a:uLnTx/>
                <a:uFillTx/>
                <a:latin typeface="Calibri" panose="020F0502020204030204"/>
                <a:ea typeface="+mn-ea"/>
                <a:cs typeface="+mn-cs"/>
              </a:rPr>
              <a:t>Feb 2013</a:t>
            </a:r>
            <a:endParaRPr kumimoji="0" lang="ro-RO" sz="1800" b="0" i="0" u="none" strike="noStrike" kern="1200" cap="none" spc="0" normalizeH="0" baseline="0" noProof="0" dirty="0">
              <a:ln w="0"/>
              <a:solidFill>
                <a:srgbClr val="A665D8"/>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422D8805-0896-F5F1-7710-81F07CE21CBD}"/>
              </a:ext>
            </a:extLst>
          </p:cNvPr>
          <p:cNvSpPr txBox="1"/>
          <p:nvPr/>
        </p:nvSpPr>
        <p:spPr>
          <a:xfrm>
            <a:off x="1800674" y="3327885"/>
            <a:ext cx="3533446" cy="715089"/>
          </a:xfrm>
          <a:prstGeom prst="roundRect">
            <a:avLst/>
          </a:prstGeom>
          <a:gradFill flip="none" rotWithShape="1">
            <a:gsLst>
              <a:gs pos="0">
                <a:srgbClr val="A665D8">
                  <a:tint val="66000"/>
                  <a:satMod val="160000"/>
                </a:srgbClr>
              </a:gs>
              <a:gs pos="50000">
                <a:srgbClr val="A665D8">
                  <a:tint val="44500"/>
                  <a:satMod val="160000"/>
                </a:srgbClr>
              </a:gs>
              <a:gs pos="100000">
                <a:srgbClr val="A665D8">
                  <a:tint val="23500"/>
                  <a:satMod val="160000"/>
                </a:srgbClr>
              </a:gs>
            </a:gsLst>
            <a:lin ang="18900000" scaled="1"/>
            <a:tileRect/>
          </a:gradFill>
          <a:ln>
            <a:no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Retropectoral</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lymph nodes recurrence</a:t>
            </a:r>
          </a:p>
        </p:txBody>
      </p:sp>
      <p:sp>
        <p:nvSpPr>
          <p:cNvPr id="41" name="Arrow: Right 40">
            <a:extLst>
              <a:ext uri="{FF2B5EF4-FFF2-40B4-BE49-F238E27FC236}">
                <a16:creationId xmlns:a16="http://schemas.microsoft.com/office/drawing/2014/main" id="{8EAF83D2-4778-E0FD-6CD3-4561500325F1}"/>
              </a:ext>
            </a:extLst>
          </p:cNvPr>
          <p:cNvSpPr/>
          <p:nvPr/>
        </p:nvSpPr>
        <p:spPr>
          <a:xfrm>
            <a:off x="5697941" y="3586199"/>
            <a:ext cx="3131733" cy="198460"/>
          </a:xfrm>
          <a:prstGeom prst="rightArrow">
            <a:avLst/>
          </a:prstGeom>
          <a:solidFill>
            <a:srgbClr val="A665D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Arrow: Down 42">
            <a:extLst>
              <a:ext uri="{FF2B5EF4-FFF2-40B4-BE49-F238E27FC236}">
                <a16:creationId xmlns:a16="http://schemas.microsoft.com/office/drawing/2014/main" id="{3A7F9EB8-99C2-80EB-C305-0EA17842E9E5}"/>
              </a:ext>
            </a:extLst>
          </p:cNvPr>
          <p:cNvSpPr/>
          <p:nvPr/>
        </p:nvSpPr>
        <p:spPr>
          <a:xfrm>
            <a:off x="9029701" y="3514555"/>
            <a:ext cx="185733" cy="1101817"/>
          </a:xfrm>
          <a:prstGeom prst="downArrow">
            <a:avLst/>
          </a:prstGeom>
          <a:noFill/>
          <a:ln>
            <a:solidFill>
              <a:srgbClr val="A665D8"/>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TextBox 44">
            <a:extLst>
              <a:ext uri="{FF2B5EF4-FFF2-40B4-BE49-F238E27FC236}">
                <a16:creationId xmlns:a16="http://schemas.microsoft.com/office/drawing/2014/main" id="{9F0CF251-EC58-55CF-A304-2D49A35E9500}"/>
              </a:ext>
            </a:extLst>
          </p:cNvPr>
          <p:cNvSpPr txBox="1"/>
          <p:nvPr/>
        </p:nvSpPr>
        <p:spPr>
          <a:xfrm>
            <a:off x="9416093" y="3514555"/>
            <a:ext cx="159130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w="0"/>
                <a:solidFill>
                  <a:srgbClr val="A665D8"/>
                </a:solidFill>
                <a:effectLst>
                  <a:outerShdw blurRad="38100" dist="25400" dir="5400000" algn="ctr" rotWithShape="0">
                    <a:srgbClr val="6E747A">
                      <a:alpha val="43000"/>
                    </a:srgbClr>
                  </a:outerShdw>
                </a:effectLst>
                <a:uLnTx/>
                <a:uFillTx/>
                <a:latin typeface="Calibri" panose="020F0502020204030204"/>
                <a:ea typeface="+mn-ea"/>
                <a:cs typeface="+mn-cs"/>
              </a:rPr>
              <a:t>T-DM1 (KAMILLA trial)</a:t>
            </a:r>
            <a:endParaRPr kumimoji="0" lang="ro-RO" sz="1800" b="0" i="0" u="none" strike="noStrike" kern="1200" cap="none" spc="0" normalizeH="0" baseline="0" noProof="0" dirty="0">
              <a:ln w="0"/>
              <a:solidFill>
                <a:srgbClr val="A665D8"/>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cxnSp>
        <p:nvCxnSpPr>
          <p:cNvPr id="46" name="Straight Connector 45">
            <a:extLst>
              <a:ext uri="{FF2B5EF4-FFF2-40B4-BE49-F238E27FC236}">
                <a16:creationId xmlns:a16="http://schemas.microsoft.com/office/drawing/2014/main" id="{B14494F3-DED4-47EE-023F-DC541D715961}"/>
              </a:ext>
            </a:extLst>
          </p:cNvPr>
          <p:cNvCxnSpPr>
            <a:cxnSpLocks/>
          </p:cNvCxnSpPr>
          <p:nvPr/>
        </p:nvCxnSpPr>
        <p:spPr>
          <a:xfrm>
            <a:off x="1437770" y="3644506"/>
            <a:ext cx="7583" cy="887390"/>
          </a:xfrm>
          <a:prstGeom prst="line">
            <a:avLst/>
          </a:prstGeom>
          <a:ln>
            <a:solidFill>
              <a:srgbClr val="A665D8"/>
            </a:solidFill>
          </a:ln>
        </p:spPr>
        <p:style>
          <a:lnRef idx="2">
            <a:schemeClr val="accent1"/>
          </a:lnRef>
          <a:fillRef idx="0">
            <a:schemeClr val="accent1"/>
          </a:fillRef>
          <a:effectRef idx="1">
            <a:schemeClr val="accent1"/>
          </a:effectRef>
          <a:fontRef idx="minor">
            <a:schemeClr val="tx1"/>
          </a:fontRef>
        </p:style>
      </p:cxnSp>
      <p:sp>
        <p:nvSpPr>
          <p:cNvPr id="47" name="Flowchart: Connector 46">
            <a:extLst>
              <a:ext uri="{FF2B5EF4-FFF2-40B4-BE49-F238E27FC236}">
                <a16:creationId xmlns:a16="http://schemas.microsoft.com/office/drawing/2014/main" id="{B785A46D-E9AA-BC19-9A2B-981DF324DAF7}"/>
              </a:ext>
            </a:extLst>
          </p:cNvPr>
          <p:cNvSpPr/>
          <p:nvPr/>
        </p:nvSpPr>
        <p:spPr>
          <a:xfrm>
            <a:off x="1358355" y="4531896"/>
            <a:ext cx="186789" cy="227444"/>
          </a:xfrm>
          <a:prstGeom prst="flowChartConnector">
            <a:avLst/>
          </a:prstGeom>
          <a:noFill/>
          <a:ln w="19050">
            <a:solidFill>
              <a:srgbClr val="A665D8"/>
            </a:solidFill>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50" name="Straight Connector 49">
            <a:extLst>
              <a:ext uri="{FF2B5EF4-FFF2-40B4-BE49-F238E27FC236}">
                <a16:creationId xmlns:a16="http://schemas.microsoft.com/office/drawing/2014/main" id="{6A149DAE-9374-AF89-9496-0A0104ECE8EB}"/>
              </a:ext>
            </a:extLst>
          </p:cNvPr>
          <p:cNvCxnSpPr>
            <a:cxnSpLocks/>
          </p:cNvCxnSpPr>
          <p:nvPr/>
        </p:nvCxnSpPr>
        <p:spPr>
          <a:xfrm>
            <a:off x="1444168" y="4759340"/>
            <a:ext cx="7583" cy="887390"/>
          </a:xfrm>
          <a:prstGeom prst="line">
            <a:avLst/>
          </a:prstGeom>
          <a:ln>
            <a:solidFill>
              <a:srgbClr val="A665D8"/>
            </a:solidFill>
          </a:ln>
        </p:spPr>
        <p:style>
          <a:lnRef idx="2">
            <a:schemeClr val="accent1"/>
          </a:lnRef>
          <a:fillRef idx="0">
            <a:schemeClr val="accent1"/>
          </a:fillRef>
          <a:effectRef idx="1">
            <a:schemeClr val="accent1"/>
          </a:effectRef>
          <a:fontRef idx="minor">
            <a:schemeClr val="tx1"/>
          </a:fontRef>
        </p:style>
      </p:cxnSp>
      <p:sp>
        <p:nvSpPr>
          <p:cNvPr id="51" name="Flowchart: Connector 50">
            <a:extLst>
              <a:ext uri="{FF2B5EF4-FFF2-40B4-BE49-F238E27FC236}">
                <a16:creationId xmlns:a16="http://schemas.microsoft.com/office/drawing/2014/main" id="{8B0A444B-F385-E272-E7C7-4D840F38D9A3}"/>
              </a:ext>
            </a:extLst>
          </p:cNvPr>
          <p:cNvSpPr/>
          <p:nvPr/>
        </p:nvSpPr>
        <p:spPr>
          <a:xfrm>
            <a:off x="1358356" y="5646730"/>
            <a:ext cx="186789" cy="227444"/>
          </a:xfrm>
          <a:prstGeom prst="flowChartConnector">
            <a:avLst/>
          </a:prstGeom>
          <a:noFill/>
          <a:ln w="19050">
            <a:solidFill>
              <a:srgbClr val="A665D8"/>
            </a:solidFill>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id="{2D55F4AE-855C-8826-9661-43257C2122FF}"/>
              </a:ext>
            </a:extLst>
          </p:cNvPr>
          <p:cNvSpPr txBox="1"/>
          <p:nvPr/>
        </p:nvSpPr>
        <p:spPr>
          <a:xfrm>
            <a:off x="595078" y="4455921"/>
            <a:ext cx="74721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w="0"/>
                <a:solidFill>
                  <a:srgbClr val="A665D8"/>
                </a:solidFill>
                <a:effectLst>
                  <a:outerShdw blurRad="38100" dist="25400" dir="5400000" algn="ctr" rotWithShape="0">
                    <a:srgbClr val="6E747A">
                      <a:alpha val="43000"/>
                    </a:srgbClr>
                  </a:outerShdw>
                </a:effectLst>
                <a:uLnTx/>
                <a:uFillTx/>
                <a:latin typeface="Calibri" panose="020F0502020204030204"/>
                <a:ea typeface="+mn-ea"/>
                <a:cs typeface="+mn-cs"/>
              </a:rPr>
              <a:t>Nov 2015</a:t>
            </a:r>
            <a:endParaRPr kumimoji="0" lang="ro-RO" sz="1800" b="0" i="0" u="none" strike="noStrike" kern="1200" cap="none" spc="0" normalizeH="0" baseline="0" noProof="0" dirty="0">
              <a:ln w="0"/>
              <a:solidFill>
                <a:srgbClr val="A665D8"/>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55" name="TextBox 54">
            <a:extLst>
              <a:ext uri="{FF2B5EF4-FFF2-40B4-BE49-F238E27FC236}">
                <a16:creationId xmlns:a16="http://schemas.microsoft.com/office/drawing/2014/main" id="{6755A02D-5569-1DC1-63D5-E989B7514473}"/>
              </a:ext>
            </a:extLst>
          </p:cNvPr>
          <p:cNvSpPr txBox="1"/>
          <p:nvPr/>
        </p:nvSpPr>
        <p:spPr>
          <a:xfrm>
            <a:off x="590953" y="5519288"/>
            <a:ext cx="74721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w="0"/>
                <a:solidFill>
                  <a:srgbClr val="A665D8"/>
                </a:solidFill>
                <a:effectLst>
                  <a:outerShdw blurRad="38100" dist="25400" dir="5400000" algn="ctr" rotWithShape="0">
                    <a:srgbClr val="6E747A">
                      <a:alpha val="43000"/>
                    </a:srgbClr>
                  </a:outerShdw>
                </a:effectLst>
                <a:uLnTx/>
                <a:uFillTx/>
                <a:latin typeface="Calibri" panose="020F0502020204030204"/>
                <a:ea typeface="+mn-ea"/>
                <a:cs typeface="+mn-cs"/>
              </a:rPr>
              <a:t>April 2017</a:t>
            </a:r>
            <a:endParaRPr kumimoji="0" lang="ro-RO" sz="1800" b="0" i="0" u="none" strike="noStrike" kern="1200" cap="none" spc="0" normalizeH="0" baseline="0" noProof="0" dirty="0">
              <a:ln w="0"/>
              <a:solidFill>
                <a:srgbClr val="A665D8"/>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57" name="TextBox 56">
            <a:extLst>
              <a:ext uri="{FF2B5EF4-FFF2-40B4-BE49-F238E27FC236}">
                <a16:creationId xmlns:a16="http://schemas.microsoft.com/office/drawing/2014/main" id="{D0F0DD37-34B1-C35E-94DE-CA6B6A604A1B}"/>
              </a:ext>
            </a:extLst>
          </p:cNvPr>
          <p:cNvSpPr txBox="1"/>
          <p:nvPr/>
        </p:nvSpPr>
        <p:spPr>
          <a:xfrm>
            <a:off x="1800674" y="4365249"/>
            <a:ext cx="3533446" cy="715089"/>
          </a:xfrm>
          <a:prstGeom prst="roundRect">
            <a:avLst/>
          </a:prstGeom>
          <a:gradFill flip="none" rotWithShape="1">
            <a:gsLst>
              <a:gs pos="0">
                <a:srgbClr val="A665D8">
                  <a:tint val="66000"/>
                  <a:satMod val="160000"/>
                </a:srgbClr>
              </a:gs>
              <a:gs pos="50000">
                <a:srgbClr val="A665D8">
                  <a:tint val="44500"/>
                  <a:satMod val="160000"/>
                </a:srgbClr>
              </a:gs>
              <a:gs pos="100000">
                <a:srgbClr val="A665D8">
                  <a:tint val="23500"/>
                  <a:satMod val="160000"/>
                </a:srgbClr>
              </a:gs>
            </a:gsLst>
            <a:lin ang="18900000" scaled="1"/>
            <a:tileRect/>
          </a:gradFill>
          <a:ln>
            <a:no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Complete response but hepatic toxicity of T-DM1</a:t>
            </a:r>
          </a:p>
        </p:txBody>
      </p:sp>
      <p:sp>
        <p:nvSpPr>
          <p:cNvPr id="59" name="TextBox 58">
            <a:extLst>
              <a:ext uri="{FF2B5EF4-FFF2-40B4-BE49-F238E27FC236}">
                <a16:creationId xmlns:a16="http://schemas.microsoft.com/office/drawing/2014/main" id="{66EC88C1-9DF4-ADEF-B92B-C5B509C3324B}"/>
              </a:ext>
            </a:extLst>
          </p:cNvPr>
          <p:cNvSpPr txBox="1"/>
          <p:nvPr/>
        </p:nvSpPr>
        <p:spPr>
          <a:xfrm>
            <a:off x="1801023" y="5484908"/>
            <a:ext cx="3533446" cy="715089"/>
          </a:xfrm>
          <a:prstGeom prst="roundRect">
            <a:avLst/>
          </a:prstGeom>
          <a:gradFill flip="none" rotWithShape="1">
            <a:gsLst>
              <a:gs pos="0">
                <a:srgbClr val="A665D8">
                  <a:tint val="66000"/>
                  <a:satMod val="160000"/>
                </a:srgbClr>
              </a:gs>
              <a:gs pos="50000">
                <a:srgbClr val="A665D8">
                  <a:tint val="44500"/>
                  <a:satMod val="160000"/>
                </a:srgbClr>
              </a:gs>
              <a:gs pos="100000">
                <a:srgbClr val="A665D8">
                  <a:tint val="23500"/>
                  <a:satMod val="160000"/>
                </a:srgbClr>
              </a:gs>
            </a:gsLst>
            <a:lin ang="18900000" scaled="1"/>
            <a:tileRect/>
          </a:gradFill>
          <a:ln>
            <a:no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Retropectoral</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and spinal lymph nodes recurrence</a:t>
            </a:r>
          </a:p>
        </p:txBody>
      </p:sp>
      <p:sp>
        <p:nvSpPr>
          <p:cNvPr id="61" name="Arrow: Right 60">
            <a:extLst>
              <a:ext uri="{FF2B5EF4-FFF2-40B4-BE49-F238E27FC236}">
                <a16:creationId xmlns:a16="http://schemas.microsoft.com/office/drawing/2014/main" id="{AC79B5A6-BC68-EF01-4775-7B5216691D4F}"/>
              </a:ext>
            </a:extLst>
          </p:cNvPr>
          <p:cNvSpPr/>
          <p:nvPr/>
        </p:nvSpPr>
        <p:spPr>
          <a:xfrm>
            <a:off x="5697942" y="4638750"/>
            <a:ext cx="3131733" cy="198460"/>
          </a:xfrm>
          <a:prstGeom prst="rightArrow">
            <a:avLst/>
          </a:prstGeom>
          <a:solidFill>
            <a:srgbClr val="A665D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Arrow: Down 62">
            <a:extLst>
              <a:ext uri="{FF2B5EF4-FFF2-40B4-BE49-F238E27FC236}">
                <a16:creationId xmlns:a16="http://schemas.microsoft.com/office/drawing/2014/main" id="{35170901-1B76-CDA1-FB63-942F712D8B52}"/>
              </a:ext>
            </a:extLst>
          </p:cNvPr>
          <p:cNvSpPr/>
          <p:nvPr/>
        </p:nvSpPr>
        <p:spPr>
          <a:xfrm>
            <a:off x="9029701" y="4688963"/>
            <a:ext cx="185733" cy="1101817"/>
          </a:xfrm>
          <a:prstGeom prst="downArrow">
            <a:avLst/>
          </a:prstGeom>
          <a:noFill/>
          <a:ln>
            <a:solidFill>
              <a:srgbClr val="A665D8"/>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TextBox 64">
            <a:extLst>
              <a:ext uri="{FF2B5EF4-FFF2-40B4-BE49-F238E27FC236}">
                <a16:creationId xmlns:a16="http://schemas.microsoft.com/office/drawing/2014/main" id="{CA9C20E3-B082-0E39-88AD-5474F73B8E0A}"/>
              </a:ext>
            </a:extLst>
          </p:cNvPr>
          <p:cNvSpPr txBox="1"/>
          <p:nvPr/>
        </p:nvSpPr>
        <p:spPr>
          <a:xfrm>
            <a:off x="9416092" y="4688217"/>
            <a:ext cx="174244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w="0"/>
                <a:solidFill>
                  <a:srgbClr val="A665D8"/>
                </a:solidFill>
                <a:effectLst>
                  <a:outerShdw blurRad="38100" dist="25400" dir="5400000" algn="ctr" rotWithShape="0">
                    <a:srgbClr val="6E747A">
                      <a:alpha val="43000"/>
                    </a:srgbClr>
                  </a:outerShdw>
                </a:effectLst>
                <a:uLnTx/>
                <a:uFillTx/>
                <a:latin typeface="Calibri" panose="020F0502020204030204"/>
                <a:ea typeface="+mn-ea"/>
                <a:cs typeface="+mn-cs"/>
              </a:rPr>
              <a:t>Trastuzumab </a:t>
            </a:r>
            <a:r>
              <a:rPr kumimoji="0" lang="en-US" sz="1800" b="0" i="0" u="none" strike="noStrike" kern="1200" cap="none" spc="0" normalizeH="0" baseline="0" noProof="0" dirty="0" err="1">
                <a:ln w="0"/>
                <a:solidFill>
                  <a:srgbClr val="A665D8"/>
                </a:solidFill>
                <a:effectLst>
                  <a:outerShdw blurRad="38100" dist="25400" dir="5400000" algn="ctr" rotWithShape="0">
                    <a:srgbClr val="6E747A">
                      <a:alpha val="43000"/>
                    </a:srgbClr>
                  </a:outerShdw>
                </a:effectLst>
                <a:uLnTx/>
                <a:uFillTx/>
                <a:latin typeface="Calibri" panose="020F0502020204030204"/>
                <a:ea typeface="+mn-ea"/>
                <a:cs typeface="+mn-cs"/>
              </a:rPr>
              <a:t>sc</a:t>
            </a:r>
            <a:endParaRPr kumimoji="0" lang="ro-RO" sz="1800" b="0" i="0" u="none" strike="noStrike" kern="1200" cap="none" spc="0" normalizeH="0" baseline="0" noProof="0" dirty="0">
              <a:ln w="0"/>
              <a:solidFill>
                <a:srgbClr val="A665D8"/>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67" name="Arrow: Right 66">
            <a:extLst>
              <a:ext uri="{FF2B5EF4-FFF2-40B4-BE49-F238E27FC236}">
                <a16:creationId xmlns:a16="http://schemas.microsoft.com/office/drawing/2014/main" id="{3911C8FD-31DC-B333-55C6-D3807DA7BC9C}"/>
              </a:ext>
            </a:extLst>
          </p:cNvPr>
          <p:cNvSpPr/>
          <p:nvPr/>
        </p:nvSpPr>
        <p:spPr>
          <a:xfrm>
            <a:off x="5697942" y="5741665"/>
            <a:ext cx="3131733" cy="198460"/>
          </a:xfrm>
          <a:prstGeom prst="rightArrow">
            <a:avLst/>
          </a:prstGeom>
          <a:solidFill>
            <a:srgbClr val="A665D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Arrow: Down 68">
            <a:extLst>
              <a:ext uri="{FF2B5EF4-FFF2-40B4-BE49-F238E27FC236}">
                <a16:creationId xmlns:a16="http://schemas.microsoft.com/office/drawing/2014/main" id="{5D2772A4-8562-0510-8E3C-F2F9468787E9}"/>
              </a:ext>
            </a:extLst>
          </p:cNvPr>
          <p:cNvSpPr/>
          <p:nvPr/>
        </p:nvSpPr>
        <p:spPr>
          <a:xfrm>
            <a:off x="9034691" y="5840895"/>
            <a:ext cx="193317" cy="852908"/>
          </a:xfrm>
          <a:prstGeom prst="downArrow">
            <a:avLst/>
          </a:prstGeom>
          <a:noFill/>
          <a:ln>
            <a:solidFill>
              <a:srgbClr val="A665D8"/>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TextBox 70">
            <a:extLst>
              <a:ext uri="{FF2B5EF4-FFF2-40B4-BE49-F238E27FC236}">
                <a16:creationId xmlns:a16="http://schemas.microsoft.com/office/drawing/2014/main" id="{6986C238-D119-9F03-4689-08260B26F5E6}"/>
              </a:ext>
            </a:extLst>
          </p:cNvPr>
          <p:cNvSpPr txBox="1"/>
          <p:nvPr/>
        </p:nvSpPr>
        <p:spPr>
          <a:xfrm>
            <a:off x="9415459" y="5755459"/>
            <a:ext cx="174244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w="0"/>
                <a:solidFill>
                  <a:srgbClr val="A665D8"/>
                </a:solidFill>
                <a:effectLst>
                  <a:outerShdw blurRad="38100" dist="25400" dir="5400000" algn="ctr" rotWithShape="0">
                    <a:srgbClr val="6E747A">
                      <a:alpha val="43000"/>
                    </a:srgbClr>
                  </a:outerShdw>
                </a:effectLst>
                <a:uLnTx/>
                <a:uFillTx/>
                <a:latin typeface="Calibri" panose="020F0502020204030204"/>
                <a:ea typeface="+mn-ea"/>
                <a:cs typeface="+mn-cs"/>
              </a:rPr>
              <a:t>T-DM1 </a:t>
            </a:r>
            <a:endParaRPr kumimoji="0" lang="ro-RO" sz="1800" b="0" i="0" u="none" strike="noStrike" kern="1200" cap="none" spc="0" normalizeH="0" baseline="0" noProof="0" dirty="0">
              <a:ln w="0"/>
              <a:solidFill>
                <a:srgbClr val="A665D8"/>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9789410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22C612F-AA9C-E7F5-EDF6-944253B6BD3D}"/>
              </a:ext>
            </a:extLst>
          </p:cNvPr>
          <p:cNvSpPr txBox="1"/>
          <p:nvPr/>
        </p:nvSpPr>
        <p:spPr>
          <a:xfrm>
            <a:off x="597906" y="451084"/>
            <a:ext cx="74721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w="0"/>
                <a:solidFill>
                  <a:srgbClr val="A665D8"/>
                </a:solidFill>
                <a:effectLst>
                  <a:outerShdw blurRad="38100" dist="25400" dir="5400000" algn="ctr" rotWithShape="0">
                    <a:srgbClr val="6E747A">
                      <a:alpha val="43000"/>
                    </a:srgbClr>
                  </a:outerShdw>
                </a:effectLst>
                <a:uLnTx/>
                <a:uFillTx/>
                <a:latin typeface="Calibri" panose="020F0502020204030204"/>
                <a:ea typeface="+mn-ea"/>
                <a:cs typeface="+mn-cs"/>
              </a:rPr>
              <a:t>Nov 2017</a:t>
            </a:r>
            <a:endParaRPr kumimoji="0" lang="ro-RO" sz="1800" b="0" i="0" u="none" strike="noStrike" kern="1200" cap="none" spc="0" normalizeH="0" baseline="0" noProof="0" dirty="0">
              <a:ln w="0"/>
              <a:solidFill>
                <a:srgbClr val="A665D8"/>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4" name="Flowchart: Connector 3">
            <a:extLst>
              <a:ext uri="{FF2B5EF4-FFF2-40B4-BE49-F238E27FC236}">
                <a16:creationId xmlns:a16="http://schemas.microsoft.com/office/drawing/2014/main" id="{20626D01-B8CE-E846-E69C-8500A77A60D1}"/>
              </a:ext>
            </a:extLst>
          </p:cNvPr>
          <p:cNvSpPr/>
          <p:nvPr/>
        </p:nvSpPr>
        <p:spPr>
          <a:xfrm>
            <a:off x="1344155" y="546806"/>
            <a:ext cx="186789" cy="227444"/>
          </a:xfrm>
          <a:prstGeom prst="flowChartConnector">
            <a:avLst/>
          </a:prstGeom>
          <a:noFill/>
          <a:ln w="19050">
            <a:solidFill>
              <a:srgbClr val="A665D8"/>
            </a:solidFill>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5" name="Straight Connector 4">
            <a:extLst>
              <a:ext uri="{FF2B5EF4-FFF2-40B4-BE49-F238E27FC236}">
                <a16:creationId xmlns:a16="http://schemas.microsoft.com/office/drawing/2014/main" id="{220806DE-8CBD-B36C-A225-1F6F2FB9738F}"/>
              </a:ext>
            </a:extLst>
          </p:cNvPr>
          <p:cNvCxnSpPr>
            <a:cxnSpLocks/>
            <a:stCxn id="4" idx="4"/>
          </p:cNvCxnSpPr>
          <p:nvPr/>
        </p:nvCxnSpPr>
        <p:spPr>
          <a:xfrm>
            <a:off x="1437550" y="774250"/>
            <a:ext cx="0" cy="759176"/>
          </a:xfrm>
          <a:prstGeom prst="line">
            <a:avLst/>
          </a:prstGeom>
          <a:ln>
            <a:solidFill>
              <a:srgbClr val="A665D8"/>
            </a:solidFill>
          </a:ln>
        </p:spPr>
        <p:style>
          <a:lnRef idx="2">
            <a:schemeClr val="accent1"/>
          </a:lnRef>
          <a:fillRef idx="0">
            <a:schemeClr val="accent1"/>
          </a:fillRef>
          <a:effectRef idx="1">
            <a:schemeClr val="accent1"/>
          </a:effectRef>
          <a:fontRef idx="minor">
            <a:schemeClr val="tx1"/>
          </a:fontRef>
        </p:style>
      </p:cxnSp>
      <p:sp>
        <p:nvSpPr>
          <p:cNvPr id="6" name="Flowchart: Connector 5">
            <a:extLst>
              <a:ext uri="{FF2B5EF4-FFF2-40B4-BE49-F238E27FC236}">
                <a16:creationId xmlns:a16="http://schemas.microsoft.com/office/drawing/2014/main" id="{56203FD0-F89D-7C6A-D537-37A9A8FC9090}"/>
              </a:ext>
            </a:extLst>
          </p:cNvPr>
          <p:cNvSpPr/>
          <p:nvPr/>
        </p:nvSpPr>
        <p:spPr>
          <a:xfrm>
            <a:off x="1345121" y="1533426"/>
            <a:ext cx="186789" cy="227444"/>
          </a:xfrm>
          <a:prstGeom prst="flowChartConnector">
            <a:avLst/>
          </a:prstGeom>
          <a:noFill/>
          <a:ln w="19050">
            <a:solidFill>
              <a:srgbClr val="A665D8"/>
            </a:solidFill>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9CBC6717-6154-0123-AD1D-ADC9A035AF1E}"/>
              </a:ext>
            </a:extLst>
          </p:cNvPr>
          <p:cNvSpPr txBox="1"/>
          <p:nvPr/>
        </p:nvSpPr>
        <p:spPr>
          <a:xfrm>
            <a:off x="1800674" y="415501"/>
            <a:ext cx="3533446" cy="408623"/>
          </a:xfrm>
          <a:prstGeom prst="roundRect">
            <a:avLst/>
          </a:prstGeom>
          <a:gradFill flip="none" rotWithShape="1">
            <a:gsLst>
              <a:gs pos="0">
                <a:srgbClr val="A665D8">
                  <a:tint val="66000"/>
                  <a:satMod val="160000"/>
                </a:srgbClr>
              </a:gs>
              <a:gs pos="50000">
                <a:srgbClr val="A665D8">
                  <a:tint val="44500"/>
                  <a:satMod val="160000"/>
                </a:srgbClr>
              </a:gs>
              <a:gs pos="100000">
                <a:srgbClr val="A665D8">
                  <a:tint val="23500"/>
                  <a:satMod val="160000"/>
                </a:srgbClr>
              </a:gs>
            </a:gsLst>
            <a:lin ang="18900000" scaled="1"/>
            <a:tileRect/>
          </a:gradFill>
          <a:ln>
            <a:no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Quasi-complete response</a:t>
            </a:r>
          </a:p>
        </p:txBody>
      </p:sp>
      <p:sp>
        <p:nvSpPr>
          <p:cNvPr id="10" name="Arrow: Right 9">
            <a:extLst>
              <a:ext uri="{FF2B5EF4-FFF2-40B4-BE49-F238E27FC236}">
                <a16:creationId xmlns:a16="http://schemas.microsoft.com/office/drawing/2014/main" id="{F6342DE6-4356-876E-8017-F2ED406C4CD3}"/>
              </a:ext>
            </a:extLst>
          </p:cNvPr>
          <p:cNvSpPr/>
          <p:nvPr/>
        </p:nvSpPr>
        <p:spPr>
          <a:xfrm>
            <a:off x="5689661" y="520582"/>
            <a:ext cx="1042988" cy="198460"/>
          </a:xfrm>
          <a:prstGeom prst="rightArrow">
            <a:avLst/>
          </a:prstGeom>
          <a:solidFill>
            <a:srgbClr val="A665D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3963BAEC-12ED-E974-1BA4-6294D88CDF7C}"/>
              </a:ext>
            </a:extLst>
          </p:cNvPr>
          <p:cNvSpPr txBox="1"/>
          <p:nvPr/>
        </p:nvSpPr>
        <p:spPr>
          <a:xfrm>
            <a:off x="7015163" y="337362"/>
            <a:ext cx="181451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Lymph nodes excision</a:t>
            </a:r>
            <a:endParaRPr kumimoji="0" lang="ro-R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Arrow: Down 13">
            <a:extLst>
              <a:ext uri="{FF2B5EF4-FFF2-40B4-BE49-F238E27FC236}">
                <a16:creationId xmlns:a16="http://schemas.microsoft.com/office/drawing/2014/main" id="{29FEF3DE-4F5E-754E-CFCD-B2CE4BBFA40F}"/>
              </a:ext>
            </a:extLst>
          </p:cNvPr>
          <p:cNvSpPr/>
          <p:nvPr/>
        </p:nvSpPr>
        <p:spPr>
          <a:xfrm>
            <a:off x="9019322" y="546806"/>
            <a:ext cx="185733" cy="986620"/>
          </a:xfrm>
          <a:prstGeom prst="downArrow">
            <a:avLst/>
          </a:prstGeom>
          <a:noFill/>
          <a:ln>
            <a:solidFill>
              <a:srgbClr val="A665D8"/>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B8ABC801-324D-1782-65CD-5EBBF0478110}"/>
              </a:ext>
            </a:extLst>
          </p:cNvPr>
          <p:cNvSpPr txBox="1"/>
          <p:nvPr/>
        </p:nvSpPr>
        <p:spPr>
          <a:xfrm>
            <a:off x="9394701" y="611944"/>
            <a:ext cx="167811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w="0"/>
                <a:solidFill>
                  <a:srgbClr val="A665D8"/>
                </a:solidFill>
                <a:effectLst>
                  <a:outerShdw blurRad="38100" dist="25400" dir="5400000" algn="ctr" rotWithShape="0">
                    <a:srgbClr val="6E747A">
                      <a:alpha val="43000"/>
                    </a:srgbClr>
                  </a:outerShdw>
                </a:effectLst>
                <a:uLnTx/>
                <a:uFillTx/>
                <a:latin typeface="Calibri" panose="020F0502020204030204"/>
                <a:ea typeface="+mn-ea"/>
                <a:cs typeface="+mn-cs"/>
              </a:rPr>
              <a:t>Trastuzumab </a:t>
            </a:r>
            <a:r>
              <a:rPr kumimoji="0" lang="en-US" sz="1800" b="0" i="0" u="none" strike="noStrike" kern="1200" cap="none" spc="0" normalizeH="0" baseline="0" noProof="0" dirty="0" err="1">
                <a:ln w="0"/>
                <a:solidFill>
                  <a:srgbClr val="A665D8"/>
                </a:solidFill>
                <a:effectLst>
                  <a:outerShdw blurRad="38100" dist="25400" dir="5400000" algn="ctr" rotWithShape="0">
                    <a:srgbClr val="6E747A">
                      <a:alpha val="43000"/>
                    </a:srgbClr>
                  </a:outerShdw>
                </a:effectLst>
                <a:uLnTx/>
                <a:uFillTx/>
                <a:latin typeface="Calibri" panose="020F0502020204030204"/>
                <a:ea typeface="+mn-ea"/>
                <a:cs typeface="+mn-cs"/>
              </a:rPr>
              <a:t>sc</a:t>
            </a:r>
            <a:endParaRPr kumimoji="0" lang="ro-RO" sz="1800" b="0" i="0" u="none" strike="noStrike" kern="1200" cap="none" spc="0" normalizeH="0" baseline="0" noProof="0" dirty="0">
              <a:ln w="0"/>
              <a:solidFill>
                <a:srgbClr val="A665D8"/>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E8677451-2E9C-3295-E521-A4CABABFD628}"/>
              </a:ext>
            </a:extLst>
          </p:cNvPr>
          <p:cNvSpPr txBox="1"/>
          <p:nvPr/>
        </p:nvSpPr>
        <p:spPr>
          <a:xfrm>
            <a:off x="601411" y="1437704"/>
            <a:ext cx="83613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w="0"/>
                <a:solidFill>
                  <a:srgbClr val="A665D8"/>
                </a:solidFill>
                <a:effectLst>
                  <a:outerShdw blurRad="38100" dist="25400" dir="5400000" algn="ctr" rotWithShape="0">
                    <a:srgbClr val="6E747A">
                      <a:alpha val="43000"/>
                    </a:srgbClr>
                  </a:outerShdw>
                </a:effectLst>
                <a:uLnTx/>
                <a:uFillTx/>
                <a:latin typeface="Calibri" panose="020F0502020204030204"/>
                <a:ea typeface="+mn-ea"/>
                <a:cs typeface="+mn-cs"/>
              </a:rPr>
              <a:t>March 2018</a:t>
            </a:r>
            <a:endParaRPr kumimoji="0" lang="ro-RO" sz="1800" b="0" i="0" u="none" strike="noStrike" kern="1200" cap="none" spc="0" normalizeH="0" baseline="0" noProof="0" dirty="0">
              <a:ln w="0"/>
              <a:solidFill>
                <a:srgbClr val="A665D8"/>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E5275276-76C3-0B28-502B-00F10504FB0E}"/>
              </a:ext>
            </a:extLst>
          </p:cNvPr>
          <p:cNvSpPr txBox="1"/>
          <p:nvPr/>
        </p:nvSpPr>
        <p:spPr>
          <a:xfrm>
            <a:off x="1801023" y="1437704"/>
            <a:ext cx="3533446" cy="715089"/>
          </a:xfrm>
          <a:prstGeom prst="roundRect">
            <a:avLst/>
          </a:prstGeom>
          <a:gradFill flip="none" rotWithShape="1">
            <a:gsLst>
              <a:gs pos="0">
                <a:srgbClr val="A665D8">
                  <a:tint val="66000"/>
                  <a:satMod val="160000"/>
                </a:srgbClr>
              </a:gs>
              <a:gs pos="50000">
                <a:srgbClr val="A665D8">
                  <a:tint val="44500"/>
                  <a:satMod val="160000"/>
                </a:srgbClr>
              </a:gs>
              <a:gs pos="100000">
                <a:srgbClr val="A665D8">
                  <a:tint val="23500"/>
                  <a:satMod val="160000"/>
                </a:srgbClr>
              </a:gs>
            </a:gsLst>
            <a:lin ang="18900000" scaled="1"/>
            <a:tileRect/>
          </a:gradFill>
          <a:ln>
            <a:no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Supraclavicular lymph nodes recurrence</a:t>
            </a:r>
          </a:p>
        </p:txBody>
      </p:sp>
      <p:sp>
        <p:nvSpPr>
          <p:cNvPr id="25" name="Arrow: Right 24">
            <a:extLst>
              <a:ext uri="{FF2B5EF4-FFF2-40B4-BE49-F238E27FC236}">
                <a16:creationId xmlns:a16="http://schemas.microsoft.com/office/drawing/2014/main" id="{AF3264A4-8291-56A4-F1C3-7D79F841D54E}"/>
              </a:ext>
            </a:extLst>
          </p:cNvPr>
          <p:cNvSpPr/>
          <p:nvPr/>
        </p:nvSpPr>
        <p:spPr>
          <a:xfrm>
            <a:off x="5689661" y="1596788"/>
            <a:ext cx="3131733" cy="198460"/>
          </a:xfrm>
          <a:prstGeom prst="rightArrow">
            <a:avLst/>
          </a:prstGeom>
          <a:solidFill>
            <a:srgbClr val="A665D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Arrow: Down 26">
            <a:extLst>
              <a:ext uri="{FF2B5EF4-FFF2-40B4-BE49-F238E27FC236}">
                <a16:creationId xmlns:a16="http://schemas.microsoft.com/office/drawing/2014/main" id="{0AD053A8-F01C-4D8B-C798-31CAEA3CD81B}"/>
              </a:ext>
            </a:extLst>
          </p:cNvPr>
          <p:cNvSpPr/>
          <p:nvPr/>
        </p:nvSpPr>
        <p:spPr>
          <a:xfrm>
            <a:off x="9006221" y="1647148"/>
            <a:ext cx="211934" cy="562068"/>
          </a:xfrm>
          <a:prstGeom prst="downArrow">
            <a:avLst/>
          </a:prstGeom>
          <a:noFill/>
          <a:ln>
            <a:solidFill>
              <a:srgbClr val="A665D8"/>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Arrow: Down 28">
            <a:extLst>
              <a:ext uri="{FF2B5EF4-FFF2-40B4-BE49-F238E27FC236}">
                <a16:creationId xmlns:a16="http://schemas.microsoft.com/office/drawing/2014/main" id="{BCB9A3B0-40C8-0D95-0481-DB283D259AC2}"/>
              </a:ext>
            </a:extLst>
          </p:cNvPr>
          <p:cNvSpPr/>
          <p:nvPr/>
        </p:nvSpPr>
        <p:spPr>
          <a:xfrm>
            <a:off x="9019321" y="2866546"/>
            <a:ext cx="211924" cy="644866"/>
          </a:xfrm>
          <a:prstGeom prst="downArrow">
            <a:avLst/>
          </a:prstGeom>
          <a:noFill/>
          <a:ln>
            <a:solidFill>
              <a:srgbClr val="A665D8"/>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D22F331A-FFD4-CD72-F0CB-B5C69E2AE404}"/>
              </a:ext>
            </a:extLst>
          </p:cNvPr>
          <p:cNvSpPr txBox="1"/>
          <p:nvPr/>
        </p:nvSpPr>
        <p:spPr>
          <a:xfrm>
            <a:off x="9394700" y="1576204"/>
            <a:ext cx="167811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w="0"/>
                <a:solidFill>
                  <a:srgbClr val="A665D8"/>
                </a:solidFill>
                <a:effectLst>
                  <a:outerShdw blurRad="38100" dist="25400" dir="5400000" algn="ctr" rotWithShape="0">
                    <a:srgbClr val="6E747A">
                      <a:alpha val="43000"/>
                    </a:srgbClr>
                  </a:outerShdw>
                </a:effectLst>
                <a:uLnTx/>
                <a:uFillTx/>
                <a:latin typeface="Calibri" panose="020F0502020204030204"/>
                <a:ea typeface="+mn-ea"/>
                <a:cs typeface="+mn-cs"/>
              </a:rPr>
              <a:t>T-DM1 3 cycles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w="0"/>
                <a:solidFill>
                  <a:srgbClr val="A665D8"/>
                </a:solidFill>
                <a:effectLst>
                  <a:outerShdw blurRad="38100" dist="25400" dir="5400000" algn="ctr" rotWithShape="0">
                    <a:srgbClr val="6E747A">
                      <a:alpha val="43000"/>
                    </a:srgbClr>
                  </a:outerShdw>
                </a:effectLst>
                <a:uLnTx/>
                <a:uFillTx/>
                <a:latin typeface="Calibri" panose="020F0502020204030204"/>
                <a:ea typeface="+mn-ea"/>
                <a:cs typeface="+mn-cs"/>
              </a:rPr>
              <a:t>(no response)</a:t>
            </a:r>
            <a:endParaRPr kumimoji="0" lang="ro-RO" sz="1800" b="0" i="0" u="none" strike="noStrike" kern="1200" cap="none" spc="0" normalizeH="0" baseline="0" noProof="0" dirty="0">
              <a:ln w="0"/>
              <a:solidFill>
                <a:srgbClr val="A665D8"/>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BDB535FB-CFB1-00B7-4CB7-2536FAAFA8C3}"/>
              </a:ext>
            </a:extLst>
          </p:cNvPr>
          <p:cNvSpPr txBox="1"/>
          <p:nvPr/>
        </p:nvSpPr>
        <p:spPr>
          <a:xfrm>
            <a:off x="9389029" y="2222535"/>
            <a:ext cx="249249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w="0"/>
                <a:solidFill>
                  <a:srgbClr val="A665D8"/>
                </a:solidFill>
                <a:effectLst>
                  <a:outerShdw blurRad="38100" dist="25400" dir="5400000" algn="ctr" rotWithShape="0">
                    <a:srgbClr val="6E747A">
                      <a:alpha val="43000"/>
                    </a:srgbClr>
                  </a:outerShdw>
                </a:effectLst>
                <a:uLnTx/>
                <a:uFillTx/>
                <a:latin typeface="Calibri" panose="020F0502020204030204"/>
                <a:ea typeface="+mn-ea"/>
                <a:cs typeface="+mn-cs"/>
              </a:rPr>
              <a:t>Lapatinib-Capecitabine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w="0"/>
                <a:solidFill>
                  <a:srgbClr val="A665D8"/>
                </a:solidFill>
                <a:effectLst>
                  <a:outerShdw blurRad="38100" dist="25400" dir="5400000" algn="ctr" rotWithShape="0">
                    <a:srgbClr val="6E747A">
                      <a:alpha val="43000"/>
                    </a:srgbClr>
                  </a:outerShdw>
                </a:effectLst>
                <a:uLnTx/>
                <a:uFillTx/>
                <a:latin typeface="Calibri" panose="020F0502020204030204"/>
                <a:ea typeface="+mn-ea"/>
                <a:cs typeface="+mn-cs"/>
              </a:rPr>
              <a:t>(no response)</a:t>
            </a:r>
            <a:endParaRPr kumimoji="0" lang="ro-RO" sz="1800" b="0" i="0" u="none" strike="noStrike" kern="1200" cap="none" spc="0" normalizeH="0" baseline="0" noProof="0" dirty="0">
              <a:ln w="0"/>
              <a:solidFill>
                <a:srgbClr val="A665D8"/>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D0E8798F-DC00-AD20-BB71-0FD7C1D3E7B0}"/>
              </a:ext>
            </a:extLst>
          </p:cNvPr>
          <p:cNvSpPr txBox="1"/>
          <p:nvPr/>
        </p:nvSpPr>
        <p:spPr>
          <a:xfrm>
            <a:off x="9394699" y="3059668"/>
            <a:ext cx="167811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w="0"/>
                <a:solidFill>
                  <a:srgbClr val="A665D8"/>
                </a:solidFill>
                <a:effectLst>
                  <a:outerShdw blurRad="38100" dist="25400" dir="5400000" algn="ctr" rotWithShape="0">
                    <a:srgbClr val="6E747A">
                      <a:alpha val="43000"/>
                    </a:srgbClr>
                  </a:outerShdw>
                </a:effectLst>
                <a:uLnTx/>
                <a:uFillTx/>
                <a:latin typeface="Calibri" panose="020F0502020204030204"/>
                <a:ea typeface="+mn-ea"/>
                <a:cs typeface="+mn-cs"/>
              </a:rPr>
              <a:t>Trastuzumab </a:t>
            </a:r>
            <a:r>
              <a:rPr kumimoji="0" lang="en-US" sz="1800" b="0" i="0" u="none" strike="noStrike" kern="1200" cap="none" spc="0" normalizeH="0" baseline="0" noProof="0" dirty="0" err="1">
                <a:ln w="0"/>
                <a:solidFill>
                  <a:srgbClr val="A665D8"/>
                </a:solidFill>
                <a:effectLst>
                  <a:outerShdw blurRad="38100" dist="25400" dir="5400000" algn="ctr" rotWithShape="0">
                    <a:srgbClr val="6E747A">
                      <a:alpha val="43000"/>
                    </a:srgbClr>
                  </a:outerShdw>
                </a:effectLst>
                <a:uLnTx/>
                <a:uFillTx/>
                <a:latin typeface="Calibri" panose="020F0502020204030204"/>
                <a:ea typeface="+mn-ea"/>
                <a:cs typeface="+mn-cs"/>
              </a:rPr>
              <a:t>sc</a:t>
            </a:r>
            <a:endParaRPr kumimoji="0" lang="ro-RO" sz="1800" b="0" i="0" u="none" strike="noStrike" kern="1200" cap="none" spc="0" normalizeH="0" baseline="0" noProof="0" dirty="0">
              <a:ln w="0"/>
              <a:solidFill>
                <a:srgbClr val="A665D8"/>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37" name="Arrow: Down 36">
            <a:extLst>
              <a:ext uri="{FF2B5EF4-FFF2-40B4-BE49-F238E27FC236}">
                <a16:creationId xmlns:a16="http://schemas.microsoft.com/office/drawing/2014/main" id="{FC0DF774-2EC7-9937-376B-5B21F0E21DB5}"/>
              </a:ext>
            </a:extLst>
          </p:cNvPr>
          <p:cNvSpPr/>
          <p:nvPr/>
        </p:nvSpPr>
        <p:spPr>
          <a:xfrm>
            <a:off x="9006221" y="2256847"/>
            <a:ext cx="211934" cy="562068"/>
          </a:xfrm>
          <a:prstGeom prst="downArrow">
            <a:avLst/>
          </a:prstGeom>
          <a:noFill/>
          <a:ln>
            <a:solidFill>
              <a:srgbClr val="A665D8"/>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8D6E950A-DD49-51EE-429A-F7BC54622A8A}"/>
              </a:ext>
            </a:extLst>
          </p:cNvPr>
          <p:cNvSpPr txBox="1"/>
          <p:nvPr/>
        </p:nvSpPr>
        <p:spPr>
          <a:xfrm>
            <a:off x="6900863" y="2818915"/>
            <a:ext cx="189547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Lymph nodes excision and EBRT</a:t>
            </a:r>
            <a:endParaRPr kumimoji="0" lang="ro-R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40" name="Straight Connector 39">
            <a:extLst>
              <a:ext uri="{FF2B5EF4-FFF2-40B4-BE49-F238E27FC236}">
                <a16:creationId xmlns:a16="http://schemas.microsoft.com/office/drawing/2014/main" id="{6683D227-D148-00E9-0415-57BD6045255D}"/>
              </a:ext>
            </a:extLst>
          </p:cNvPr>
          <p:cNvCxnSpPr>
            <a:cxnSpLocks/>
          </p:cNvCxnSpPr>
          <p:nvPr/>
        </p:nvCxnSpPr>
        <p:spPr>
          <a:xfrm>
            <a:off x="1437550" y="1773205"/>
            <a:ext cx="0" cy="1738207"/>
          </a:xfrm>
          <a:prstGeom prst="line">
            <a:avLst/>
          </a:prstGeom>
          <a:ln>
            <a:solidFill>
              <a:srgbClr val="A665D8"/>
            </a:solidFill>
          </a:ln>
        </p:spPr>
        <p:style>
          <a:lnRef idx="2">
            <a:schemeClr val="accent1"/>
          </a:lnRef>
          <a:fillRef idx="0">
            <a:schemeClr val="accent1"/>
          </a:fillRef>
          <a:effectRef idx="1">
            <a:schemeClr val="accent1"/>
          </a:effectRef>
          <a:fontRef idx="minor">
            <a:schemeClr val="tx1"/>
          </a:fontRef>
        </p:style>
      </p:cxnSp>
      <p:sp>
        <p:nvSpPr>
          <p:cNvPr id="43" name="Flowchart: Connector 42">
            <a:extLst>
              <a:ext uri="{FF2B5EF4-FFF2-40B4-BE49-F238E27FC236}">
                <a16:creationId xmlns:a16="http://schemas.microsoft.com/office/drawing/2014/main" id="{E3828A6F-7DF8-7D7A-45E4-D8E6F9C47B37}"/>
              </a:ext>
            </a:extLst>
          </p:cNvPr>
          <p:cNvSpPr/>
          <p:nvPr/>
        </p:nvSpPr>
        <p:spPr>
          <a:xfrm>
            <a:off x="1344154" y="3495171"/>
            <a:ext cx="186789" cy="227444"/>
          </a:xfrm>
          <a:prstGeom prst="flowChartConnector">
            <a:avLst/>
          </a:prstGeom>
          <a:noFill/>
          <a:ln w="19050">
            <a:solidFill>
              <a:srgbClr val="A665D8"/>
            </a:solidFill>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5" name="TextBox 44">
            <a:extLst>
              <a:ext uri="{FF2B5EF4-FFF2-40B4-BE49-F238E27FC236}">
                <a16:creationId xmlns:a16="http://schemas.microsoft.com/office/drawing/2014/main" id="{C3C808FB-39E3-5BCC-7D29-B82076A8BF71}"/>
              </a:ext>
            </a:extLst>
          </p:cNvPr>
          <p:cNvSpPr txBox="1"/>
          <p:nvPr/>
        </p:nvSpPr>
        <p:spPr>
          <a:xfrm>
            <a:off x="601412" y="3399449"/>
            <a:ext cx="83613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w="0"/>
                <a:solidFill>
                  <a:srgbClr val="A665D8"/>
                </a:solidFill>
                <a:effectLst>
                  <a:outerShdw blurRad="38100" dist="25400" dir="5400000" algn="ctr" rotWithShape="0">
                    <a:srgbClr val="6E747A">
                      <a:alpha val="43000"/>
                    </a:srgbClr>
                  </a:outerShdw>
                </a:effectLst>
                <a:uLnTx/>
                <a:uFillTx/>
                <a:latin typeface="Calibri" panose="020F0502020204030204"/>
                <a:ea typeface="+mn-ea"/>
                <a:cs typeface="+mn-cs"/>
              </a:rPr>
              <a:t>May 2019</a:t>
            </a:r>
            <a:endParaRPr kumimoji="0" lang="ro-RO" sz="1800" b="0" i="0" u="none" strike="noStrike" kern="1200" cap="none" spc="0" normalizeH="0" baseline="0" noProof="0" dirty="0">
              <a:ln w="0"/>
              <a:solidFill>
                <a:srgbClr val="A665D8"/>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47" name="TextBox 46">
            <a:extLst>
              <a:ext uri="{FF2B5EF4-FFF2-40B4-BE49-F238E27FC236}">
                <a16:creationId xmlns:a16="http://schemas.microsoft.com/office/drawing/2014/main" id="{5BAE4287-660E-BE58-5731-414161F09F50}"/>
              </a:ext>
            </a:extLst>
          </p:cNvPr>
          <p:cNvSpPr txBox="1"/>
          <p:nvPr/>
        </p:nvSpPr>
        <p:spPr>
          <a:xfrm>
            <a:off x="1801023" y="3310201"/>
            <a:ext cx="3533446" cy="715089"/>
          </a:xfrm>
          <a:prstGeom prst="roundRect">
            <a:avLst/>
          </a:prstGeom>
          <a:gradFill flip="none" rotWithShape="1">
            <a:gsLst>
              <a:gs pos="0">
                <a:srgbClr val="A665D8">
                  <a:tint val="66000"/>
                  <a:satMod val="160000"/>
                </a:srgbClr>
              </a:gs>
              <a:gs pos="50000">
                <a:srgbClr val="A665D8">
                  <a:tint val="44500"/>
                  <a:satMod val="160000"/>
                </a:srgbClr>
              </a:gs>
              <a:gs pos="100000">
                <a:srgbClr val="A665D8">
                  <a:tint val="23500"/>
                  <a:satMod val="160000"/>
                </a:srgbClr>
              </a:gs>
            </a:gsLst>
            <a:lin ang="18900000" scaled="1"/>
            <a:tileRect/>
          </a:gradFill>
          <a:ln>
            <a:no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Mediastinal and hilar lymph nodes metastases</a:t>
            </a:r>
          </a:p>
        </p:txBody>
      </p:sp>
      <p:sp>
        <p:nvSpPr>
          <p:cNvPr id="49" name="Arrow: Right 48">
            <a:extLst>
              <a:ext uri="{FF2B5EF4-FFF2-40B4-BE49-F238E27FC236}">
                <a16:creationId xmlns:a16="http://schemas.microsoft.com/office/drawing/2014/main" id="{E5C47FD5-CA54-B1A0-924B-F05190788884}"/>
              </a:ext>
            </a:extLst>
          </p:cNvPr>
          <p:cNvSpPr/>
          <p:nvPr/>
        </p:nvSpPr>
        <p:spPr>
          <a:xfrm>
            <a:off x="5689660" y="3568515"/>
            <a:ext cx="3131733" cy="198460"/>
          </a:xfrm>
          <a:prstGeom prst="rightArrow">
            <a:avLst/>
          </a:prstGeom>
          <a:solidFill>
            <a:srgbClr val="A665D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Arrow: Down 50">
            <a:extLst>
              <a:ext uri="{FF2B5EF4-FFF2-40B4-BE49-F238E27FC236}">
                <a16:creationId xmlns:a16="http://schemas.microsoft.com/office/drawing/2014/main" id="{1552404B-C98E-96F9-5592-DAA4E330455E}"/>
              </a:ext>
            </a:extLst>
          </p:cNvPr>
          <p:cNvSpPr/>
          <p:nvPr/>
        </p:nvSpPr>
        <p:spPr>
          <a:xfrm>
            <a:off x="9018344" y="3608893"/>
            <a:ext cx="185733" cy="986620"/>
          </a:xfrm>
          <a:prstGeom prst="downArrow">
            <a:avLst/>
          </a:prstGeom>
          <a:noFill/>
          <a:ln>
            <a:solidFill>
              <a:srgbClr val="A665D8"/>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id="{10640A05-A66E-E57D-9D4A-01E4E7539161}"/>
              </a:ext>
            </a:extLst>
          </p:cNvPr>
          <p:cNvSpPr txBox="1"/>
          <p:nvPr/>
        </p:nvSpPr>
        <p:spPr>
          <a:xfrm>
            <a:off x="9401028" y="3608893"/>
            <a:ext cx="234329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w="0"/>
                <a:solidFill>
                  <a:srgbClr val="A665D8"/>
                </a:solidFill>
                <a:effectLst>
                  <a:outerShdw blurRad="38100" dist="25400" dir="5400000" algn="ctr" rotWithShape="0">
                    <a:srgbClr val="6E747A">
                      <a:alpha val="43000"/>
                    </a:srgbClr>
                  </a:outerShdw>
                </a:effectLst>
                <a:uLnTx/>
                <a:uFillTx/>
                <a:latin typeface="Calibri" panose="020F0502020204030204"/>
                <a:ea typeface="+mn-ea"/>
                <a:cs typeface="+mn-cs"/>
              </a:rPr>
              <a:t>SYD985 (trastuzumab-</a:t>
            </a:r>
            <a:r>
              <a:rPr kumimoji="0" lang="en-US" sz="1800" b="0" i="0" u="none" strike="noStrike" kern="1200" cap="none" spc="0" normalizeH="0" baseline="0" noProof="0" dirty="0" err="1">
                <a:ln w="0"/>
                <a:solidFill>
                  <a:srgbClr val="A665D8"/>
                </a:solidFill>
                <a:effectLst>
                  <a:outerShdw blurRad="38100" dist="25400" dir="5400000" algn="ctr" rotWithShape="0">
                    <a:srgbClr val="6E747A">
                      <a:alpha val="43000"/>
                    </a:srgbClr>
                  </a:outerShdw>
                </a:effectLst>
                <a:uLnTx/>
                <a:uFillTx/>
                <a:latin typeface="Calibri" panose="020F0502020204030204"/>
                <a:ea typeface="+mn-ea"/>
                <a:cs typeface="+mn-cs"/>
              </a:rPr>
              <a:t>duocarmazine</a:t>
            </a:r>
            <a:r>
              <a:rPr kumimoji="0" lang="en-US" sz="1800" b="0" i="0" u="none" strike="noStrike" kern="1200" cap="none" spc="0" normalizeH="0" baseline="0" noProof="0" dirty="0">
                <a:ln w="0"/>
                <a:solidFill>
                  <a:srgbClr val="A665D8"/>
                </a:solidFill>
                <a:effectLst>
                  <a:outerShdw blurRad="38100" dist="25400" dir="5400000" algn="ctr" rotWithShape="0">
                    <a:srgbClr val="6E747A">
                      <a:alpha val="43000"/>
                    </a:srgbClr>
                  </a:outerShdw>
                </a:effectLst>
                <a:uLnTx/>
                <a:uFillTx/>
                <a:latin typeface="Calibri" panose="020F0502020204030204"/>
                <a:ea typeface="+mn-ea"/>
                <a:cs typeface="+mn-cs"/>
              </a:rPr>
              <a:t>, TULIP trial)</a:t>
            </a:r>
            <a:endParaRPr kumimoji="0" lang="ro-RO" sz="1800" b="0" i="0" u="none" strike="noStrike" kern="1200" cap="none" spc="0" normalizeH="0" baseline="0" noProof="0" dirty="0">
              <a:ln w="0"/>
              <a:solidFill>
                <a:srgbClr val="A665D8"/>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cxnSp>
        <p:nvCxnSpPr>
          <p:cNvPr id="54" name="Straight Connector 53">
            <a:extLst>
              <a:ext uri="{FF2B5EF4-FFF2-40B4-BE49-F238E27FC236}">
                <a16:creationId xmlns:a16="http://schemas.microsoft.com/office/drawing/2014/main" id="{DA766A56-5E0D-B0D3-1CF6-45876ED5D805}"/>
              </a:ext>
            </a:extLst>
          </p:cNvPr>
          <p:cNvCxnSpPr>
            <a:cxnSpLocks/>
          </p:cNvCxnSpPr>
          <p:nvPr/>
        </p:nvCxnSpPr>
        <p:spPr>
          <a:xfrm>
            <a:off x="1437548" y="3729417"/>
            <a:ext cx="0" cy="759176"/>
          </a:xfrm>
          <a:prstGeom prst="line">
            <a:avLst/>
          </a:prstGeom>
          <a:ln>
            <a:solidFill>
              <a:srgbClr val="A665D8"/>
            </a:solidFill>
          </a:ln>
        </p:spPr>
        <p:style>
          <a:lnRef idx="2">
            <a:schemeClr val="accent1"/>
          </a:lnRef>
          <a:fillRef idx="0">
            <a:schemeClr val="accent1"/>
          </a:fillRef>
          <a:effectRef idx="1">
            <a:schemeClr val="accent1"/>
          </a:effectRef>
          <a:fontRef idx="minor">
            <a:schemeClr val="tx1"/>
          </a:fontRef>
        </p:style>
      </p:cxnSp>
      <p:sp>
        <p:nvSpPr>
          <p:cNvPr id="56" name="Flowchart: Connector 55">
            <a:extLst>
              <a:ext uri="{FF2B5EF4-FFF2-40B4-BE49-F238E27FC236}">
                <a16:creationId xmlns:a16="http://schemas.microsoft.com/office/drawing/2014/main" id="{2DFA8821-09A6-C788-20AE-10DA2AEBFB3D}"/>
              </a:ext>
            </a:extLst>
          </p:cNvPr>
          <p:cNvSpPr/>
          <p:nvPr/>
        </p:nvSpPr>
        <p:spPr>
          <a:xfrm>
            <a:off x="1338666" y="4484877"/>
            <a:ext cx="186789" cy="227444"/>
          </a:xfrm>
          <a:prstGeom prst="flowChartConnector">
            <a:avLst/>
          </a:prstGeom>
          <a:noFill/>
          <a:ln w="19050">
            <a:solidFill>
              <a:srgbClr val="A665D8"/>
            </a:solidFill>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TextBox 57">
            <a:extLst>
              <a:ext uri="{FF2B5EF4-FFF2-40B4-BE49-F238E27FC236}">
                <a16:creationId xmlns:a16="http://schemas.microsoft.com/office/drawing/2014/main" id="{DCAA543F-9C57-1C3D-FE35-AB32F21B410E}"/>
              </a:ext>
            </a:extLst>
          </p:cNvPr>
          <p:cNvSpPr txBox="1"/>
          <p:nvPr/>
        </p:nvSpPr>
        <p:spPr>
          <a:xfrm>
            <a:off x="602377" y="4389155"/>
            <a:ext cx="83613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w="0"/>
                <a:solidFill>
                  <a:srgbClr val="A665D8"/>
                </a:solidFill>
                <a:effectLst>
                  <a:outerShdw blurRad="38100" dist="25400" dir="5400000" algn="ctr" rotWithShape="0">
                    <a:srgbClr val="6E747A">
                      <a:alpha val="43000"/>
                    </a:srgbClr>
                  </a:outerShdw>
                </a:effectLst>
                <a:uLnTx/>
                <a:uFillTx/>
                <a:latin typeface="Calibri" panose="020F0502020204030204"/>
                <a:ea typeface="+mn-ea"/>
                <a:cs typeface="+mn-cs"/>
              </a:rPr>
              <a:t>Oct 2019</a:t>
            </a:r>
            <a:endParaRPr kumimoji="0" lang="ro-RO" sz="1800" b="0" i="0" u="none" strike="noStrike" kern="1200" cap="none" spc="0" normalizeH="0" baseline="0" noProof="0" dirty="0">
              <a:ln w="0"/>
              <a:solidFill>
                <a:srgbClr val="A665D8"/>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60" name="TextBox 59">
            <a:extLst>
              <a:ext uri="{FF2B5EF4-FFF2-40B4-BE49-F238E27FC236}">
                <a16:creationId xmlns:a16="http://schemas.microsoft.com/office/drawing/2014/main" id="{28C1B926-0AE8-97ED-B00B-8F1129B4F6C6}"/>
              </a:ext>
            </a:extLst>
          </p:cNvPr>
          <p:cNvSpPr txBox="1"/>
          <p:nvPr/>
        </p:nvSpPr>
        <p:spPr>
          <a:xfrm>
            <a:off x="1801023" y="4298395"/>
            <a:ext cx="6571802" cy="715089"/>
          </a:xfrm>
          <a:prstGeom prst="roundRect">
            <a:avLst/>
          </a:prstGeom>
          <a:gradFill flip="none" rotWithShape="1">
            <a:gsLst>
              <a:gs pos="0">
                <a:srgbClr val="A665D8">
                  <a:tint val="66000"/>
                  <a:satMod val="160000"/>
                </a:srgbClr>
              </a:gs>
              <a:gs pos="50000">
                <a:srgbClr val="A665D8">
                  <a:tint val="44500"/>
                  <a:satMod val="160000"/>
                </a:srgbClr>
              </a:gs>
              <a:gs pos="100000">
                <a:srgbClr val="A665D8">
                  <a:tint val="23500"/>
                  <a:satMod val="160000"/>
                </a:srgbClr>
              </a:gs>
            </a:gsLst>
            <a:lin ang="18900000" scaled="1"/>
            <a:tileRect/>
          </a:gradFill>
          <a:ln>
            <a:no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Interstitital</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pulmonary disease – toxicity or post-RT? =&gt; excluded from the trial</a:t>
            </a:r>
          </a:p>
        </p:txBody>
      </p:sp>
      <p:cxnSp>
        <p:nvCxnSpPr>
          <p:cNvPr id="61" name="Straight Connector 60">
            <a:extLst>
              <a:ext uri="{FF2B5EF4-FFF2-40B4-BE49-F238E27FC236}">
                <a16:creationId xmlns:a16="http://schemas.microsoft.com/office/drawing/2014/main" id="{71B2F826-7200-0C1A-7BE3-A254A262762C}"/>
              </a:ext>
            </a:extLst>
          </p:cNvPr>
          <p:cNvCxnSpPr>
            <a:cxnSpLocks/>
          </p:cNvCxnSpPr>
          <p:nvPr/>
        </p:nvCxnSpPr>
        <p:spPr>
          <a:xfrm>
            <a:off x="1438515" y="4712321"/>
            <a:ext cx="0" cy="645492"/>
          </a:xfrm>
          <a:prstGeom prst="line">
            <a:avLst/>
          </a:prstGeom>
          <a:ln>
            <a:solidFill>
              <a:srgbClr val="A665D8"/>
            </a:solidFill>
          </a:ln>
        </p:spPr>
        <p:style>
          <a:lnRef idx="2">
            <a:schemeClr val="accent1"/>
          </a:lnRef>
          <a:fillRef idx="0">
            <a:schemeClr val="accent1"/>
          </a:fillRef>
          <a:effectRef idx="1">
            <a:schemeClr val="accent1"/>
          </a:effectRef>
          <a:fontRef idx="minor">
            <a:schemeClr val="tx1"/>
          </a:fontRef>
        </p:style>
      </p:cxnSp>
      <p:sp>
        <p:nvSpPr>
          <p:cNvPr id="64" name="Flowchart: Connector 63">
            <a:extLst>
              <a:ext uri="{FF2B5EF4-FFF2-40B4-BE49-F238E27FC236}">
                <a16:creationId xmlns:a16="http://schemas.microsoft.com/office/drawing/2014/main" id="{0CC78ED1-8DA9-FEF1-8F7E-7382CB327153}"/>
              </a:ext>
            </a:extLst>
          </p:cNvPr>
          <p:cNvSpPr/>
          <p:nvPr/>
        </p:nvSpPr>
        <p:spPr>
          <a:xfrm>
            <a:off x="1345121" y="5359435"/>
            <a:ext cx="186789" cy="227444"/>
          </a:xfrm>
          <a:prstGeom prst="flowChartConnector">
            <a:avLst/>
          </a:prstGeom>
          <a:noFill/>
          <a:ln w="19050">
            <a:solidFill>
              <a:srgbClr val="A665D8"/>
            </a:solidFill>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6" name="TextBox 65">
            <a:extLst>
              <a:ext uri="{FF2B5EF4-FFF2-40B4-BE49-F238E27FC236}">
                <a16:creationId xmlns:a16="http://schemas.microsoft.com/office/drawing/2014/main" id="{2C903D3C-CE94-F4FC-5B4D-B65CF5E92305}"/>
              </a:ext>
            </a:extLst>
          </p:cNvPr>
          <p:cNvSpPr txBox="1"/>
          <p:nvPr/>
        </p:nvSpPr>
        <p:spPr>
          <a:xfrm>
            <a:off x="597906" y="5263713"/>
            <a:ext cx="83613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w="0"/>
                <a:solidFill>
                  <a:srgbClr val="A665D8"/>
                </a:solidFill>
                <a:effectLst>
                  <a:outerShdw blurRad="38100" dist="25400" dir="5400000" algn="ctr" rotWithShape="0">
                    <a:srgbClr val="6E747A">
                      <a:alpha val="43000"/>
                    </a:srgbClr>
                  </a:outerShdw>
                </a:effectLst>
                <a:uLnTx/>
                <a:uFillTx/>
                <a:latin typeface="Calibri" panose="020F0502020204030204"/>
                <a:ea typeface="+mn-ea"/>
                <a:cs typeface="+mn-cs"/>
              </a:rPr>
              <a:t>May 2020</a:t>
            </a:r>
            <a:endParaRPr kumimoji="0" lang="ro-RO" sz="1800" b="0" i="0" u="none" strike="noStrike" kern="1200" cap="none" spc="0" normalizeH="0" baseline="0" noProof="0" dirty="0">
              <a:ln w="0"/>
              <a:solidFill>
                <a:srgbClr val="A665D8"/>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68" name="TextBox 67">
            <a:extLst>
              <a:ext uri="{FF2B5EF4-FFF2-40B4-BE49-F238E27FC236}">
                <a16:creationId xmlns:a16="http://schemas.microsoft.com/office/drawing/2014/main" id="{08EEB6F3-B344-3E55-7364-31B142DEEDC9}"/>
              </a:ext>
            </a:extLst>
          </p:cNvPr>
          <p:cNvSpPr txBox="1"/>
          <p:nvPr/>
        </p:nvSpPr>
        <p:spPr>
          <a:xfrm>
            <a:off x="1801023" y="5215984"/>
            <a:ext cx="3533446" cy="408623"/>
          </a:xfrm>
          <a:prstGeom prst="roundRect">
            <a:avLst/>
          </a:prstGeom>
          <a:gradFill flip="none" rotWithShape="1">
            <a:gsLst>
              <a:gs pos="0">
                <a:srgbClr val="A665D8">
                  <a:tint val="66000"/>
                  <a:satMod val="160000"/>
                </a:srgbClr>
              </a:gs>
              <a:gs pos="50000">
                <a:srgbClr val="A665D8">
                  <a:tint val="44500"/>
                  <a:satMod val="160000"/>
                </a:srgbClr>
              </a:gs>
              <a:gs pos="100000">
                <a:srgbClr val="A665D8">
                  <a:tint val="23500"/>
                  <a:satMod val="160000"/>
                </a:srgbClr>
              </a:gs>
            </a:gsLst>
            <a:lin ang="18900000" scaled="1"/>
            <a:tileRect/>
          </a:gradFill>
          <a:ln>
            <a:no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PD (lymph nodes)</a:t>
            </a:r>
          </a:p>
        </p:txBody>
      </p:sp>
      <p:sp>
        <p:nvSpPr>
          <p:cNvPr id="70" name="Arrow: Right 69">
            <a:extLst>
              <a:ext uri="{FF2B5EF4-FFF2-40B4-BE49-F238E27FC236}">
                <a16:creationId xmlns:a16="http://schemas.microsoft.com/office/drawing/2014/main" id="{F9AC5FE9-BAD6-039A-04ED-05648CBBCB83}"/>
              </a:ext>
            </a:extLst>
          </p:cNvPr>
          <p:cNvSpPr/>
          <p:nvPr/>
        </p:nvSpPr>
        <p:spPr>
          <a:xfrm>
            <a:off x="5689659" y="5341782"/>
            <a:ext cx="3131733" cy="198460"/>
          </a:xfrm>
          <a:prstGeom prst="rightArrow">
            <a:avLst/>
          </a:prstGeom>
          <a:solidFill>
            <a:srgbClr val="A665D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Arrow: Down 71">
            <a:extLst>
              <a:ext uri="{FF2B5EF4-FFF2-40B4-BE49-F238E27FC236}">
                <a16:creationId xmlns:a16="http://schemas.microsoft.com/office/drawing/2014/main" id="{811788F6-536E-82CA-F0EE-C81B65441F53}"/>
              </a:ext>
            </a:extLst>
          </p:cNvPr>
          <p:cNvSpPr/>
          <p:nvPr/>
        </p:nvSpPr>
        <p:spPr>
          <a:xfrm>
            <a:off x="9018343" y="5420295"/>
            <a:ext cx="185733" cy="986620"/>
          </a:xfrm>
          <a:prstGeom prst="downArrow">
            <a:avLst/>
          </a:prstGeom>
          <a:noFill/>
          <a:ln>
            <a:solidFill>
              <a:srgbClr val="A665D8"/>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TextBox 73">
            <a:extLst>
              <a:ext uri="{FF2B5EF4-FFF2-40B4-BE49-F238E27FC236}">
                <a16:creationId xmlns:a16="http://schemas.microsoft.com/office/drawing/2014/main" id="{0EDCBBD2-3BD4-3AA8-1BBA-84FDA11C6A98}"/>
              </a:ext>
            </a:extLst>
          </p:cNvPr>
          <p:cNvSpPr txBox="1"/>
          <p:nvPr/>
        </p:nvSpPr>
        <p:spPr>
          <a:xfrm>
            <a:off x="9401028" y="5528821"/>
            <a:ext cx="167811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w="0"/>
                <a:solidFill>
                  <a:srgbClr val="A665D8"/>
                </a:solidFill>
                <a:effectLst>
                  <a:outerShdw blurRad="38100" dist="25400" dir="5400000" algn="ctr" rotWithShape="0">
                    <a:srgbClr val="6E747A">
                      <a:alpha val="43000"/>
                    </a:srgbClr>
                  </a:outerShdw>
                </a:effectLst>
                <a:uLnTx/>
                <a:uFillTx/>
                <a:latin typeface="Calibri" panose="020F0502020204030204"/>
                <a:ea typeface="+mn-ea"/>
                <a:cs typeface="+mn-cs"/>
              </a:rPr>
              <a:t>Trastuzumab - </a:t>
            </a:r>
            <a:r>
              <a:rPr kumimoji="0" lang="en-US" sz="1800" b="0" i="0" u="none" strike="noStrike" kern="1200" cap="none" spc="0" normalizeH="0" baseline="0" noProof="0" dirty="0" err="1">
                <a:ln w="0"/>
                <a:solidFill>
                  <a:srgbClr val="A665D8"/>
                </a:solidFill>
                <a:effectLst>
                  <a:outerShdw blurRad="38100" dist="25400" dir="5400000" algn="ctr" rotWithShape="0">
                    <a:srgbClr val="6E747A">
                      <a:alpha val="43000"/>
                    </a:srgbClr>
                  </a:outerShdw>
                </a:effectLst>
                <a:uLnTx/>
                <a:uFillTx/>
                <a:latin typeface="Calibri" panose="020F0502020204030204"/>
                <a:ea typeface="+mn-ea"/>
                <a:cs typeface="+mn-cs"/>
              </a:rPr>
              <a:t>Eribulin</a:t>
            </a:r>
            <a:endParaRPr kumimoji="0" lang="ro-RO" sz="1800" b="0" i="0" u="none" strike="noStrike" kern="1200" cap="none" spc="0" normalizeH="0" baseline="0" noProof="0" dirty="0">
              <a:ln w="0"/>
              <a:solidFill>
                <a:srgbClr val="A665D8"/>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76" name="TextBox 75">
            <a:extLst>
              <a:ext uri="{FF2B5EF4-FFF2-40B4-BE49-F238E27FC236}">
                <a16:creationId xmlns:a16="http://schemas.microsoft.com/office/drawing/2014/main" id="{D77F5ACB-B1C2-F936-C03D-31E445328ADF}"/>
              </a:ext>
            </a:extLst>
          </p:cNvPr>
          <p:cNvSpPr txBox="1"/>
          <p:nvPr/>
        </p:nvSpPr>
        <p:spPr>
          <a:xfrm>
            <a:off x="8561972" y="4786080"/>
            <a:ext cx="219151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w="0"/>
                <a:solidFill>
                  <a:srgbClr val="A665D8"/>
                </a:solidFill>
                <a:effectLst>
                  <a:outerShdw blurRad="38100" dist="25400" dir="5400000" algn="ctr" rotWithShape="0">
                    <a:srgbClr val="6E747A">
                      <a:alpha val="43000"/>
                    </a:srgbClr>
                  </a:outerShdw>
                </a:effectLst>
                <a:uLnTx/>
                <a:uFillTx/>
                <a:latin typeface="Calibri" panose="020F0502020204030204"/>
                <a:ea typeface="+mn-ea"/>
                <a:cs typeface="+mn-cs"/>
              </a:rPr>
              <a:t>No treatment</a:t>
            </a:r>
            <a:endParaRPr kumimoji="0" lang="ro-RO" sz="1800" b="0" i="0" u="none" strike="noStrike" kern="1200" cap="none" spc="0" normalizeH="0" baseline="0" noProof="0" dirty="0">
              <a:ln w="0"/>
              <a:solidFill>
                <a:srgbClr val="A665D8"/>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15354952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22C612F-AA9C-E7F5-EDF6-944253B6BD3D}"/>
              </a:ext>
            </a:extLst>
          </p:cNvPr>
          <p:cNvSpPr txBox="1"/>
          <p:nvPr/>
        </p:nvSpPr>
        <p:spPr>
          <a:xfrm>
            <a:off x="597906" y="451084"/>
            <a:ext cx="74721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w="0"/>
                <a:solidFill>
                  <a:srgbClr val="A665D8"/>
                </a:solidFill>
                <a:effectLst>
                  <a:outerShdw blurRad="38100" dist="25400" dir="5400000" algn="ctr" rotWithShape="0">
                    <a:srgbClr val="6E747A">
                      <a:alpha val="43000"/>
                    </a:srgbClr>
                  </a:outerShdw>
                </a:effectLst>
                <a:uLnTx/>
                <a:uFillTx/>
                <a:latin typeface="Calibri" panose="020F0502020204030204"/>
                <a:ea typeface="+mn-ea"/>
                <a:cs typeface="+mn-cs"/>
              </a:rPr>
              <a:t>Dec 2020</a:t>
            </a:r>
            <a:endParaRPr kumimoji="0" lang="ro-RO" sz="1800" b="0" i="0" u="none" strike="noStrike" kern="1200" cap="none" spc="0" normalizeH="0" baseline="0" noProof="0" dirty="0">
              <a:ln w="0"/>
              <a:solidFill>
                <a:srgbClr val="A665D8"/>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4" name="Flowchart: Connector 3">
            <a:extLst>
              <a:ext uri="{FF2B5EF4-FFF2-40B4-BE49-F238E27FC236}">
                <a16:creationId xmlns:a16="http://schemas.microsoft.com/office/drawing/2014/main" id="{20626D01-B8CE-E846-E69C-8500A77A60D1}"/>
              </a:ext>
            </a:extLst>
          </p:cNvPr>
          <p:cNvSpPr/>
          <p:nvPr/>
        </p:nvSpPr>
        <p:spPr>
          <a:xfrm>
            <a:off x="1344155" y="546806"/>
            <a:ext cx="186789" cy="227444"/>
          </a:xfrm>
          <a:prstGeom prst="flowChartConnector">
            <a:avLst/>
          </a:prstGeom>
          <a:noFill/>
          <a:ln w="19050">
            <a:solidFill>
              <a:srgbClr val="A665D8"/>
            </a:solidFill>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5" name="Straight Connector 4">
            <a:extLst>
              <a:ext uri="{FF2B5EF4-FFF2-40B4-BE49-F238E27FC236}">
                <a16:creationId xmlns:a16="http://schemas.microsoft.com/office/drawing/2014/main" id="{220806DE-8CBD-B36C-A225-1F6F2FB9738F}"/>
              </a:ext>
            </a:extLst>
          </p:cNvPr>
          <p:cNvCxnSpPr>
            <a:cxnSpLocks/>
            <a:stCxn id="4" idx="4"/>
          </p:cNvCxnSpPr>
          <p:nvPr/>
        </p:nvCxnSpPr>
        <p:spPr>
          <a:xfrm>
            <a:off x="1437550" y="774250"/>
            <a:ext cx="0" cy="759176"/>
          </a:xfrm>
          <a:prstGeom prst="line">
            <a:avLst/>
          </a:prstGeom>
          <a:ln>
            <a:solidFill>
              <a:srgbClr val="A665D8"/>
            </a:solidFill>
          </a:ln>
        </p:spPr>
        <p:style>
          <a:lnRef idx="2">
            <a:schemeClr val="accent1"/>
          </a:lnRef>
          <a:fillRef idx="0">
            <a:schemeClr val="accent1"/>
          </a:fillRef>
          <a:effectRef idx="1">
            <a:schemeClr val="accent1"/>
          </a:effectRef>
          <a:fontRef idx="minor">
            <a:schemeClr val="tx1"/>
          </a:fontRef>
        </p:style>
      </p:cxnSp>
      <p:sp>
        <p:nvSpPr>
          <p:cNvPr id="6" name="Flowchart: Connector 5">
            <a:extLst>
              <a:ext uri="{FF2B5EF4-FFF2-40B4-BE49-F238E27FC236}">
                <a16:creationId xmlns:a16="http://schemas.microsoft.com/office/drawing/2014/main" id="{56203FD0-F89D-7C6A-D537-37A9A8FC9090}"/>
              </a:ext>
            </a:extLst>
          </p:cNvPr>
          <p:cNvSpPr/>
          <p:nvPr/>
        </p:nvSpPr>
        <p:spPr>
          <a:xfrm>
            <a:off x="1345121" y="1533426"/>
            <a:ext cx="186789" cy="227444"/>
          </a:xfrm>
          <a:prstGeom prst="flowChartConnector">
            <a:avLst/>
          </a:prstGeom>
          <a:noFill/>
          <a:ln w="19050">
            <a:solidFill>
              <a:srgbClr val="A665D8"/>
            </a:solidFill>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9CBC6717-6154-0123-AD1D-ADC9A035AF1E}"/>
              </a:ext>
            </a:extLst>
          </p:cNvPr>
          <p:cNvSpPr txBox="1"/>
          <p:nvPr/>
        </p:nvSpPr>
        <p:spPr>
          <a:xfrm>
            <a:off x="1801023" y="442872"/>
            <a:ext cx="3533446" cy="408623"/>
          </a:xfrm>
          <a:prstGeom prst="roundRect">
            <a:avLst/>
          </a:prstGeom>
          <a:gradFill flip="none" rotWithShape="1">
            <a:gsLst>
              <a:gs pos="0">
                <a:srgbClr val="A665D8">
                  <a:tint val="66000"/>
                  <a:satMod val="160000"/>
                </a:srgbClr>
              </a:gs>
              <a:gs pos="50000">
                <a:srgbClr val="A665D8">
                  <a:tint val="44500"/>
                  <a:satMod val="160000"/>
                </a:srgbClr>
              </a:gs>
              <a:gs pos="100000">
                <a:srgbClr val="A665D8">
                  <a:tint val="23500"/>
                  <a:satMod val="160000"/>
                </a:srgbClr>
              </a:gs>
            </a:gsLst>
            <a:lin ang="18900000" scaled="1"/>
            <a:tileRect/>
          </a:gradFill>
          <a:ln>
            <a:no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PD (lymph nodes)</a:t>
            </a:r>
          </a:p>
        </p:txBody>
      </p:sp>
      <p:sp>
        <p:nvSpPr>
          <p:cNvPr id="14" name="Arrow: Down 13">
            <a:extLst>
              <a:ext uri="{FF2B5EF4-FFF2-40B4-BE49-F238E27FC236}">
                <a16:creationId xmlns:a16="http://schemas.microsoft.com/office/drawing/2014/main" id="{29FEF3DE-4F5E-754E-CFCD-B2CE4BBFA40F}"/>
              </a:ext>
            </a:extLst>
          </p:cNvPr>
          <p:cNvSpPr/>
          <p:nvPr/>
        </p:nvSpPr>
        <p:spPr>
          <a:xfrm>
            <a:off x="9019322" y="546806"/>
            <a:ext cx="185733" cy="986620"/>
          </a:xfrm>
          <a:prstGeom prst="downArrow">
            <a:avLst/>
          </a:prstGeom>
          <a:noFill/>
          <a:ln>
            <a:solidFill>
              <a:srgbClr val="A665D8"/>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B8ABC801-324D-1782-65CD-5EBBF0478110}"/>
              </a:ext>
            </a:extLst>
          </p:cNvPr>
          <p:cNvSpPr txBox="1"/>
          <p:nvPr/>
        </p:nvSpPr>
        <p:spPr>
          <a:xfrm>
            <a:off x="9401028" y="504775"/>
            <a:ext cx="167811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w="0"/>
                <a:solidFill>
                  <a:srgbClr val="A665D8"/>
                </a:solidFill>
                <a:effectLst>
                  <a:outerShdw blurRad="38100" dist="25400" dir="5400000" algn="ctr" rotWithShape="0">
                    <a:srgbClr val="6E747A">
                      <a:alpha val="43000"/>
                    </a:srgbClr>
                  </a:outerShdw>
                </a:effectLst>
                <a:uLnTx/>
                <a:uFillTx/>
                <a:latin typeface="Calibri" panose="020F0502020204030204"/>
                <a:ea typeface="+mn-ea"/>
                <a:cs typeface="+mn-cs"/>
              </a:rPr>
              <a:t>Trastuzumab – Lapatinib and </a:t>
            </a:r>
            <a:r>
              <a:rPr kumimoji="0" lang="en-US" sz="1800" b="0" i="0" u="none" strike="noStrike" kern="1200" cap="none" spc="0" normalizeH="0" baseline="0" noProof="0" dirty="0" err="1">
                <a:ln w="0"/>
                <a:solidFill>
                  <a:srgbClr val="A665D8"/>
                </a:solidFill>
                <a:effectLst>
                  <a:outerShdw blurRad="38100" dist="25400" dir="5400000" algn="ctr" rotWithShape="0">
                    <a:srgbClr val="6E747A">
                      <a:alpha val="43000"/>
                    </a:srgbClr>
                  </a:outerShdw>
                </a:effectLst>
                <a:uLnTx/>
                <a:uFillTx/>
                <a:latin typeface="Calibri" panose="020F0502020204030204"/>
                <a:ea typeface="+mn-ea"/>
                <a:cs typeface="+mn-cs"/>
              </a:rPr>
              <a:t>Letrozole</a:t>
            </a:r>
            <a:endParaRPr kumimoji="0" lang="ro-RO" sz="1800" b="0" i="0" u="none" strike="noStrike" kern="1200" cap="none" spc="0" normalizeH="0" baseline="0" noProof="0" dirty="0">
              <a:ln w="0"/>
              <a:solidFill>
                <a:srgbClr val="A665D8"/>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E8677451-2E9C-3295-E521-A4CABABFD628}"/>
              </a:ext>
            </a:extLst>
          </p:cNvPr>
          <p:cNvSpPr txBox="1"/>
          <p:nvPr/>
        </p:nvSpPr>
        <p:spPr>
          <a:xfrm>
            <a:off x="601411" y="1437704"/>
            <a:ext cx="83613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w="0"/>
                <a:solidFill>
                  <a:srgbClr val="A665D8"/>
                </a:solidFill>
                <a:effectLst>
                  <a:outerShdw blurRad="38100" dist="25400" dir="5400000" algn="ctr" rotWithShape="0">
                    <a:srgbClr val="6E747A">
                      <a:alpha val="43000"/>
                    </a:srgbClr>
                  </a:outerShdw>
                </a:effectLst>
                <a:uLnTx/>
                <a:uFillTx/>
                <a:latin typeface="Calibri" panose="020F0502020204030204"/>
                <a:ea typeface="+mn-ea"/>
                <a:cs typeface="+mn-cs"/>
              </a:rPr>
              <a:t>May 2021</a:t>
            </a:r>
            <a:endParaRPr kumimoji="0" lang="ro-RO" sz="1800" b="0" i="0" u="none" strike="noStrike" kern="1200" cap="none" spc="0" normalizeH="0" baseline="0" noProof="0" dirty="0">
              <a:ln w="0"/>
              <a:solidFill>
                <a:srgbClr val="A665D8"/>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E5275276-76C3-0B28-502B-00F10504FB0E}"/>
              </a:ext>
            </a:extLst>
          </p:cNvPr>
          <p:cNvSpPr txBox="1"/>
          <p:nvPr/>
        </p:nvSpPr>
        <p:spPr>
          <a:xfrm>
            <a:off x="1796881" y="1502554"/>
            <a:ext cx="3533446" cy="408623"/>
          </a:xfrm>
          <a:prstGeom prst="roundRect">
            <a:avLst/>
          </a:prstGeom>
          <a:gradFill flip="none" rotWithShape="1">
            <a:gsLst>
              <a:gs pos="0">
                <a:srgbClr val="A665D8">
                  <a:tint val="66000"/>
                  <a:satMod val="160000"/>
                </a:srgbClr>
              </a:gs>
              <a:gs pos="50000">
                <a:srgbClr val="A665D8">
                  <a:tint val="44500"/>
                  <a:satMod val="160000"/>
                </a:srgbClr>
              </a:gs>
              <a:gs pos="100000">
                <a:srgbClr val="A665D8">
                  <a:tint val="23500"/>
                  <a:satMod val="160000"/>
                </a:srgbClr>
              </a:gs>
            </a:gsLst>
            <a:lin ang="18900000" scaled="1"/>
            <a:tileRect/>
          </a:gradFill>
          <a:ln>
            <a:no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PD (lymph nodes)</a:t>
            </a:r>
          </a:p>
        </p:txBody>
      </p:sp>
      <p:sp>
        <p:nvSpPr>
          <p:cNvPr id="25" name="Arrow: Right 24">
            <a:extLst>
              <a:ext uri="{FF2B5EF4-FFF2-40B4-BE49-F238E27FC236}">
                <a16:creationId xmlns:a16="http://schemas.microsoft.com/office/drawing/2014/main" id="{AF3264A4-8291-56A4-F1C3-7D79F841D54E}"/>
              </a:ext>
            </a:extLst>
          </p:cNvPr>
          <p:cNvSpPr/>
          <p:nvPr/>
        </p:nvSpPr>
        <p:spPr>
          <a:xfrm>
            <a:off x="5689661" y="1596788"/>
            <a:ext cx="3131733" cy="198460"/>
          </a:xfrm>
          <a:prstGeom prst="rightArrow">
            <a:avLst/>
          </a:prstGeom>
          <a:solidFill>
            <a:srgbClr val="A665D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D22F331A-FFD4-CD72-F0CB-B5C69E2AE404}"/>
              </a:ext>
            </a:extLst>
          </p:cNvPr>
          <p:cNvSpPr txBox="1"/>
          <p:nvPr/>
        </p:nvSpPr>
        <p:spPr>
          <a:xfrm>
            <a:off x="9394700" y="1576204"/>
            <a:ext cx="167811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w="0"/>
                <a:solidFill>
                  <a:srgbClr val="A665D8"/>
                </a:solidFill>
                <a:effectLst>
                  <a:outerShdw blurRad="38100" dist="25400" dir="5400000" algn="ctr" rotWithShape="0">
                    <a:srgbClr val="6E747A">
                      <a:alpha val="43000"/>
                    </a:srgbClr>
                  </a:outerShdw>
                </a:effectLst>
                <a:uLnTx/>
                <a:uFillTx/>
                <a:latin typeface="Calibri" panose="020F0502020204030204"/>
                <a:ea typeface="+mn-ea"/>
                <a:cs typeface="+mn-cs"/>
              </a:rPr>
              <a:t>Trastuzumab – </a:t>
            </a:r>
            <a:r>
              <a:rPr kumimoji="0" lang="en-US" sz="1800" b="0" i="0" u="none" strike="noStrike" kern="1200" cap="none" spc="0" normalizeH="0" baseline="0" noProof="0" dirty="0" err="1">
                <a:ln w="0"/>
                <a:solidFill>
                  <a:srgbClr val="A665D8"/>
                </a:solidFill>
                <a:effectLst>
                  <a:outerShdw blurRad="38100" dist="25400" dir="5400000" algn="ctr" rotWithShape="0">
                    <a:srgbClr val="6E747A">
                      <a:alpha val="43000"/>
                    </a:srgbClr>
                  </a:outerShdw>
                </a:effectLst>
                <a:uLnTx/>
                <a:uFillTx/>
                <a:latin typeface="Calibri" panose="020F0502020204030204"/>
                <a:ea typeface="+mn-ea"/>
                <a:cs typeface="+mn-cs"/>
              </a:rPr>
              <a:t>Pertuzumab</a:t>
            </a:r>
            <a:r>
              <a:rPr kumimoji="0" lang="en-US" sz="1800" b="0" i="0" u="none" strike="noStrike" kern="1200" cap="none" spc="0" normalizeH="0" baseline="0" noProof="0" dirty="0">
                <a:ln w="0"/>
                <a:solidFill>
                  <a:srgbClr val="A665D8"/>
                </a:solidFill>
                <a:effectLst>
                  <a:outerShdw blurRad="38100" dist="25400" dir="5400000" algn="ctr" rotWithShape="0">
                    <a:srgbClr val="6E747A">
                      <a:alpha val="43000"/>
                    </a:srgbClr>
                  </a:outerShdw>
                </a:effectLst>
                <a:uLnTx/>
                <a:uFillTx/>
                <a:latin typeface="Calibri" panose="020F0502020204030204"/>
                <a:ea typeface="+mn-ea"/>
                <a:cs typeface="+mn-cs"/>
              </a:rPr>
              <a:t> - Docetaxel</a:t>
            </a:r>
            <a:endParaRPr kumimoji="0" lang="ro-RO" sz="1800" b="0" i="0" u="none" strike="noStrike" kern="1200" cap="none" spc="0" normalizeH="0" baseline="0" noProof="0" dirty="0">
              <a:ln w="0"/>
              <a:solidFill>
                <a:srgbClr val="A665D8"/>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D0E8798F-DC00-AD20-BB71-0FD7C1D3E7B0}"/>
              </a:ext>
            </a:extLst>
          </p:cNvPr>
          <p:cNvSpPr txBox="1"/>
          <p:nvPr/>
        </p:nvSpPr>
        <p:spPr>
          <a:xfrm>
            <a:off x="9394699" y="2645428"/>
            <a:ext cx="167811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w="0"/>
                <a:solidFill>
                  <a:srgbClr val="A665D8"/>
                </a:solidFill>
                <a:effectLst>
                  <a:outerShdw blurRad="38100" dist="25400" dir="5400000" algn="ctr" rotWithShape="0">
                    <a:srgbClr val="6E747A">
                      <a:alpha val="43000"/>
                    </a:srgbClr>
                  </a:outerShdw>
                </a:effectLst>
                <a:uLnTx/>
                <a:uFillTx/>
                <a:latin typeface="Calibri" panose="020F0502020204030204"/>
                <a:ea typeface="+mn-ea"/>
                <a:cs typeface="+mn-cs"/>
              </a:rPr>
              <a:t>Trastuzumab – Tucatinib - Capecitabine</a:t>
            </a:r>
            <a:endParaRPr kumimoji="0" lang="ro-RO" sz="1800" b="0" i="0" u="none" strike="noStrike" kern="1200" cap="none" spc="0" normalizeH="0" baseline="0" noProof="0" dirty="0">
              <a:ln w="0"/>
              <a:solidFill>
                <a:srgbClr val="A665D8"/>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cxnSp>
        <p:nvCxnSpPr>
          <p:cNvPr id="40" name="Straight Connector 39">
            <a:extLst>
              <a:ext uri="{FF2B5EF4-FFF2-40B4-BE49-F238E27FC236}">
                <a16:creationId xmlns:a16="http://schemas.microsoft.com/office/drawing/2014/main" id="{6683D227-D148-00E9-0415-57BD6045255D}"/>
              </a:ext>
            </a:extLst>
          </p:cNvPr>
          <p:cNvCxnSpPr>
            <a:cxnSpLocks/>
          </p:cNvCxnSpPr>
          <p:nvPr/>
        </p:nvCxnSpPr>
        <p:spPr>
          <a:xfrm>
            <a:off x="1437550" y="1773205"/>
            <a:ext cx="965" cy="830562"/>
          </a:xfrm>
          <a:prstGeom prst="line">
            <a:avLst/>
          </a:prstGeom>
          <a:ln>
            <a:solidFill>
              <a:srgbClr val="A665D8"/>
            </a:solidFill>
          </a:ln>
        </p:spPr>
        <p:style>
          <a:lnRef idx="2">
            <a:schemeClr val="accent1"/>
          </a:lnRef>
          <a:fillRef idx="0">
            <a:schemeClr val="accent1"/>
          </a:fillRef>
          <a:effectRef idx="1">
            <a:schemeClr val="accent1"/>
          </a:effectRef>
          <a:fontRef idx="minor">
            <a:schemeClr val="tx1"/>
          </a:fontRef>
        </p:style>
      </p:cxnSp>
      <p:sp>
        <p:nvSpPr>
          <p:cNvPr id="43" name="Flowchart: Connector 42">
            <a:extLst>
              <a:ext uri="{FF2B5EF4-FFF2-40B4-BE49-F238E27FC236}">
                <a16:creationId xmlns:a16="http://schemas.microsoft.com/office/drawing/2014/main" id="{E3828A6F-7DF8-7D7A-45E4-D8E6F9C47B37}"/>
              </a:ext>
            </a:extLst>
          </p:cNvPr>
          <p:cNvSpPr/>
          <p:nvPr/>
        </p:nvSpPr>
        <p:spPr>
          <a:xfrm>
            <a:off x="1344154" y="2609279"/>
            <a:ext cx="186789" cy="227444"/>
          </a:xfrm>
          <a:prstGeom prst="flowChartConnector">
            <a:avLst/>
          </a:prstGeom>
          <a:noFill/>
          <a:ln w="19050">
            <a:solidFill>
              <a:srgbClr val="A665D8"/>
            </a:solidFill>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5" name="TextBox 44">
            <a:extLst>
              <a:ext uri="{FF2B5EF4-FFF2-40B4-BE49-F238E27FC236}">
                <a16:creationId xmlns:a16="http://schemas.microsoft.com/office/drawing/2014/main" id="{C3C808FB-39E3-5BCC-7D29-B82076A8BF71}"/>
              </a:ext>
            </a:extLst>
          </p:cNvPr>
          <p:cNvSpPr txBox="1"/>
          <p:nvPr/>
        </p:nvSpPr>
        <p:spPr>
          <a:xfrm>
            <a:off x="602377" y="2513557"/>
            <a:ext cx="83613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w="0"/>
                <a:solidFill>
                  <a:srgbClr val="A665D8"/>
                </a:solidFill>
                <a:effectLst>
                  <a:outerShdw blurRad="38100" dist="25400" dir="5400000" algn="ctr" rotWithShape="0">
                    <a:srgbClr val="6E747A">
                      <a:alpha val="43000"/>
                    </a:srgbClr>
                  </a:outerShdw>
                </a:effectLst>
                <a:uLnTx/>
                <a:uFillTx/>
                <a:latin typeface="Calibri" panose="020F0502020204030204"/>
                <a:ea typeface="+mn-ea"/>
                <a:cs typeface="+mn-cs"/>
              </a:rPr>
              <a:t>Nov 2021</a:t>
            </a:r>
            <a:endParaRPr kumimoji="0" lang="ro-RO" sz="1800" b="0" i="0" u="none" strike="noStrike" kern="1200" cap="none" spc="0" normalizeH="0" baseline="0" noProof="0" dirty="0">
              <a:ln w="0"/>
              <a:solidFill>
                <a:srgbClr val="A665D8"/>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47" name="TextBox 46">
            <a:extLst>
              <a:ext uri="{FF2B5EF4-FFF2-40B4-BE49-F238E27FC236}">
                <a16:creationId xmlns:a16="http://schemas.microsoft.com/office/drawing/2014/main" id="{5BAE4287-660E-BE58-5731-414161F09F50}"/>
              </a:ext>
            </a:extLst>
          </p:cNvPr>
          <p:cNvSpPr txBox="1"/>
          <p:nvPr/>
        </p:nvSpPr>
        <p:spPr>
          <a:xfrm>
            <a:off x="1806573" y="3343001"/>
            <a:ext cx="3533446" cy="1021556"/>
          </a:xfrm>
          <a:prstGeom prst="roundRect">
            <a:avLst/>
          </a:prstGeom>
          <a:gradFill flip="none" rotWithShape="1">
            <a:gsLst>
              <a:gs pos="0">
                <a:srgbClr val="A665D8">
                  <a:tint val="66000"/>
                  <a:satMod val="160000"/>
                </a:srgbClr>
              </a:gs>
              <a:gs pos="50000">
                <a:srgbClr val="A665D8">
                  <a:tint val="44500"/>
                  <a:satMod val="160000"/>
                </a:srgbClr>
              </a:gs>
              <a:gs pos="100000">
                <a:srgbClr val="A665D8">
                  <a:tint val="23500"/>
                  <a:satMod val="160000"/>
                </a:srgbClr>
              </a:gs>
            </a:gsLst>
            <a:lin ang="18900000" scaled="1"/>
            <a:tileRect/>
          </a:gradFill>
          <a:ln>
            <a:no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PD (supradiaphragmatic and abdominal LN, bone, hepatic, lung adrenal, subcutaneous)</a:t>
            </a:r>
          </a:p>
        </p:txBody>
      </p:sp>
      <p:sp>
        <p:nvSpPr>
          <p:cNvPr id="49" name="Arrow: Right 48">
            <a:extLst>
              <a:ext uri="{FF2B5EF4-FFF2-40B4-BE49-F238E27FC236}">
                <a16:creationId xmlns:a16="http://schemas.microsoft.com/office/drawing/2014/main" id="{E5C47FD5-CA54-B1A0-924B-F05190788884}"/>
              </a:ext>
            </a:extLst>
          </p:cNvPr>
          <p:cNvSpPr/>
          <p:nvPr/>
        </p:nvSpPr>
        <p:spPr>
          <a:xfrm>
            <a:off x="5689658" y="2615741"/>
            <a:ext cx="3131733" cy="198460"/>
          </a:xfrm>
          <a:prstGeom prst="rightArrow">
            <a:avLst/>
          </a:prstGeom>
          <a:solidFill>
            <a:srgbClr val="A665D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Arrow: Down 50">
            <a:extLst>
              <a:ext uri="{FF2B5EF4-FFF2-40B4-BE49-F238E27FC236}">
                <a16:creationId xmlns:a16="http://schemas.microsoft.com/office/drawing/2014/main" id="{1552404B-C98E-96F9-5592-DAA4E330455E}"/>
              </a:ext>
            </a:extLst>
          </p:cNvPr>
          <p:cNvSpPr/>
          <p:nvPr/>
        </p:nvSpPr>
        <p:spPr>
          <a:xfrm>
            <a:off x="9019322" y="3745103"/>
            <a:ext cx="185733" cy="986620"/>
          </a:xfrm>
          <a:prstGeom prst="downArrow">
            <a:avLst/>
          </a:prstGeom>
          <a:noFill/>
          <a:ln>
            <a:solidFill>
              <a:srgbClr val="A665D8"/>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id="{10640A05-A66E-E57D-9D4A-01E4E7539161}"/>
              </a:ext>
            </a:extLst>
          </p:cNvPr>
          <p:cNvSpPr txBox="1"/>
          <p:nvPr/>
        </p:nvSpPr>
        <p:spPr>
          <a:xfrm>
            <a:off x="9402983" y="3676046"/>
            <a:ext cx="234329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w="0"/>
                <a:solidFill>
                  <a:srgbClr val="A665D8"/>
                </a:solidFill>
                <a:effectLst>
                  <a:outerShdw blurRad="38100" dist="25400" dir="5400000" algn="ctr" rotWithShape="0">
                    <a:srgbClr val="6E747A">
                      <a:alpha val="43000"/>
                    </a:srgbClr>
                  </a:outerShdw>
                </a:effectLst>
                <a:uLnTx/>
                <a:uFillTx/>
                <a:latin typeface="Calibri" panose="020F0502020204030204"/>
                <a:ea typeface="+mn-ea"/>
                <a:cs typeface="+mn-cs"/>
              </a:rPr>
              <a:t>Carboplatin – Gemcitabine - Trastuzumab</a:t>
            </a:r>
            <a:endParaRPr kumimoji="0" lang="ro-RO" sz="1800" b="0" i="0" u="none" strike="noStrike" kern="1200" cap="none" spc="0" normalizeH="0" baseline="0" noProof="0" dirty="0">
              <a:ln w="0"/>
              <a:solidFill>
                <a:srgbClr val="A665D8"/>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cxnSp>
        <p:nvCxnSpPr>
          <p:cNvPr id="54" name="Straight Connector 53">
            <a:extLst>
              <a:ext uri="{FF2B5EF4-FFF2-40B4-BE49-F238E27FC236}">
                <a16:creationId xmlns:a16="http://schemas.microsoft.com/office/drawing/2014/main" id="{DA766A56-5E0D-B0D3-1CF6-45876ED5D805}"/>
              </a:ext>
            </a:extLst>
          </p:cNvPr>
          <p:cNvCxnSpPr>
            <a:cxnSpLocks/>
          </p:cNvCxnSpPr>
          <p:nvPr/>
        </p:nvCxnSpPr>
        <p:spPr>
          <a:xfrm flipH="1">
            <a:off x="1432060" y="2849717"/>
            <a:ext cx="5488" cy="864000"/>
          </a:xfrm>
          <a:prstGeom prst="line">
            <a:avLst/>
          </a:prstGeom>
          <a:ln>
            <a:solidFill>
              <a:srgbClr val="A665D8"/>
            </a:solidFill>
          </a:ln>
        </p:spPr>
        <p:style>
          <a:lnRef idx="2">
            <a:schemeClr val="accent1"/>
          </a:lnRef>
          <a:fillRef idx="0">
            <a:schemeClr val="accent1"/>
          </a:fillRef>
          <a:effectRef idx="1">
            <a:schemeClr val="accent1"/>
          </a:effectRef>
          <a:fontRef idx="minor">
            <a:schemeClr val="tx1"/>
          </a:fontRef>
        </p:style>
      </p:cxnSp>
      <p:sp>
        <p:nvSpPr>
          <p:cNvPr id="56" name="Flowchart: Connector 55">
            <a:extLst>
              <a:ext uri="{FF2B5EF4-FFF2-40B4-BE49-F238E27FC236}">
                <a16:creationId xmlns:a16="http://schemas.microsoft.com/office/drawing/2014/main" id="{2DFA8821-09A6-C788-20AE-10DA2AEBFB3D}"/>
              </a:ext>
            </a:extLst>
          </p:cNvPr>
          <p:cNvSpPr/>
          <p:nvPr/>
        </p:nvSpPr>
        <p:spPr>
          <a:xfrm>
            <a:off x="1338665" y="3720055"/>
            <a:ext cx="186789" cy="227444"/>
          </a:xfrm>
          <a:prstGeom prst="flowChartConnector">
            <a:avLst/>
          </a:prstGeom>
          <a:noFill/>
          <a:ln w="19050">
            <a:solidFill>
              <a:srgbClr val="A665D8"/>
            </a:solidFill>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TextBox 57">
            <a:extLst>
              <a:ext uri="{FF2B5EF4-FFF2-40B4-BE49-F238E27FC236}">
                <a16:creationId xmlns:a16="http://schemas.microsoft.com/office/drawing/2014/main" id="{DCAA543F-9C57-1C3D-FE35-AB32F21B410E}"/>
              </a:ext>
            </a:extLst>
          </p:cNvPr>
          <p:cNvSpPr txBox="1"/>
          <p:nvPr/>
        </p:nvSpPr>
        <p:spPr>
          <a:xfrm>
            <a:off x="587536" y="3640681"/>
            <a:ext cx="83613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w="0"/>
                <a:solidFill>
                  <a:srgbClr val="A665D8"/>
                </a:solidFill>
                <a:effectLst>
                  <a:outerShdw blurRad="38100" dist="25400" dir="5400000" algn="ctr" rotWithShape="0">
                    <a:srgbClr val="6E747A">
                      <a:alpha val="43000"/>
                    </a:srgbClr>
                  </a:outerShdw>
                </a:effectLst>
                <a:uLnTx/>
                <a:uFillTx/>
                <a:latin typeface="Calibri" panose="020F0502020204030204"/>
                <a:ea typeface="+mn-ea"/>
                <a:cs typeface="+mn-cs"/>
              </a:rPr>
              <a:t>Feb 2022</a:t>
            </a:r>
            <a:endParaRPr kumimoji="0" lang="ro-RO" sz="1800" b="0" i="0" u="none" strike="noStrike" kern="1200" cap="none" spc="0" normalizeH="0" baseline="0" noProof="0" dirty="0">
              <a:ln w="0"/>
              <a:solidFill>
                <a:srgbClr val="A665D8"/>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64" name="Flowchart: Connector 63">
            <a:extLst>
              <a:ext uri="{FF2B5EF4-FFF2-40B4-BE49-F238E27FC236}">
                <a16:creationId xmlns:a16="http://schemas.microsoft.com/office/drawing/2014/main" id="{0CC78ED1-8DA9-FEF1-8F7E-7382CB327153}"/>
              </a:ext>
            </a:extLst>
          </p:cNvPr>
          <p:cNvSpPr/>
          <p:nvPr/>
        </p:nvSpPr>
        <p:spPr>
          <a:xfrm>
            <a:off x="1345121" y="4816306"/>
            <a:ext cx="186789" cy="227444"/>
          </a:xfrm>
          <a:prstGeom prst="flowChartConnector">
            <a:avLst/>
          </a:prstGeom>
          <a:noFill/>
          <a:ln w="19050">
            <a:solidFill>
              <a:srgbClr val="A665D8"/>
            </a:solidFill>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6" name="TextBox 65">
            <a:extLst>
              <a:ext uri="{FF2B5EF4-FFF2-40B4-BE49-F238E27FC236}">
                <a16:creationId xmlns:a16="http://schemas.microsoft.com/office/drawing/2014/main" id="{2C903D3C-CE94-F4FC-5B4D-B65CF5E92305}"/>
              </a:ext>
            </a:extLst>
          </p:cNvPr>
          <p:cNvSpPr txBox="1"/>
          <p:nvPr/>
        </p:nvSpPr>
        <p:spPr>
          <a:xfrm>
            <a:off x="601071" y="4720584"/>
            <a:ext cx="83613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w="0"/>
                <a:solidFill>
                  <a:srgbClr val="A665D8"/>
                </a:solidFill>
                <a:effectLst>
                  <a:outerShdw blurRad="38100" dist="25400" dir="5400000" algn="ctr" rotWithShape="0">
                    <a:srgbClr val="6E747A">
                      <a:alpha val="43000"/>
                    </a:srgbClr>
                  </a:outerShdw>
                </a:effectLst>
                <a:uLnTx/>
                <a:uFillTx/>
                <a:latin typeface="Calibri" panose="020F0502020204030204"/>
                <a:ea typeface="+mn-ea"/>
                <a:cs typeface="+mn-cs"/>
              </a:rPr>
              <a:t>June 2022</a:t>
            </a:r>
            <a:endParaRPr kumimoji="0" lang="ro-RO" sz="1800" b="0" i="0" u="none" strike="noStrike" kern="1200" cap="none" spc="0" normalizeH="0" baseline="0" noProof="0" dirty="0">
              <a:ln w="0"/>
              <a:solidFill>
                <a:srgbClr val="A665D8"/>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68" name="TextBox 67">
            <a:extLst>
              <a:ext uri="{FF2B5EF4-FFF2-40B4-BE49-F238E27FC236}">
                <a16:creationId xmlns:a16="http://schemas.microsoft.com/office/drawing/2014/main" id="{08EEB6F3-B344-3E55-7364-31B142DEEDC9}"/>
              </a:ext>
            </a:extLst>
          </p:cNvPr>
          <p:cNvSpPr txBox="1"/>
          <p:nvPr/>
        </p:nvSpPr>
        <p:spPr>
          <a:xfrm>
            <a:off x="1806573" y="4706893"/>
            <a:ext cx="3533446" cy="715089"/>
          </a:xfrm>
          <a:prstGeom prst="roundRect">
            <a:avLst/>
          </a:prstGeom>
          <a:gradFill flip="none" rotWithShape="1">
            <a:gsLst>
              <a:gs pos="0">
                <a:srgbClr val="A665D8">
                  <a:tint val="66000"/>
                  <a:satMod val="160000"/>
                </a:srgbClr>
              </a:gs>
              <a:gs pos="50000">
                <a:srgbClr val="A665D8">
                  <a:tint val="44500"/>
                  <a:satMod val="160000"/>
                </a:srgbClr>
              </a:gs>
              <a:gs pos="100000">
                <a:srgbClr val="A665D8">
                  <a:tint val="23500"/>
                  <a:satMod val="160000"/>
                </a:srgbClr>
              </a:gs>
            </a:gsLst>
            <a:lin ang="18900000" scaled="1"/>
            <a:tileRect/>
          </a:gradFill>
          <a:ln>
            <a:no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PD on bone and PR in LN, liver, lung, adrenal, subcutaneous</a:t>
            </a:r>
          </a:p>
        </p:txBody>
      </p:sp>
      <p:sp>
        <p:nvSpPr>
          <p:cNvPr id="72" name="Arrow: Down 71">
            <a:extLst>
              <a:ext uri="{FF2B5EF4-FFF2-40B4-BE49-F238E27FC236}">
                <a16:creationId xmlns:a16="http://schemas.microsoft.com/office/drawing/2014/main" id="{811788F6-536E-82CA-F0EE-C81B65441F53}"/>
              </a:ext>
            </a:extLst>
          </p:cNvPr>
          <p:cNvSpPr/>
          <p:nvPr/>
        </p:nvSpPr>
        <p:spPr>
          <a:xfrm>
            <a:off x="9018343" y="4800075"/>
            <a:ext cx="185733" cy="986620"/>
          </a:xfrm>
          <a:prstGeom prst="downArrow">
            <a:avLst/>
          </a:prstGeom>
          <a:noFill/>
          <a:ln>
            <a:solidFill>
              <a:srgbClr val="A665D8"/>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TextBox 73">
            <a:extLst>
              <a:ext uri="{FF2B5EF4-FFF2-40B4-BE49-F238E27FC236}">
                <a16:creationId xmlns:a16="http://schemas.microsoft.com/office/drawing/2014/main" id="{0EDCBBD2-3BD4-3AA8-1BBA-84FDA11C6A98}"/>
              </a:ext>
            </a:extLst>
          </p:cNvPr>
          <p:cNvSpPr txBox="1"/>
          <p:nvPr/>
        </p:nvSpPr>
        <p:spPr>
          <a:xfrm>
            <a:off x="9393722" y="4720584"/>
            <a:ext cx="204212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w="0"/>
                <a:solidFill>
                  <a:srgbClr val="A665D8"/>
                </a:solidFill>
                <a:effectLst>
                  <a:outerShdw blurRad="38100" dist="25400" dir="5400000" algn="ctr" rotWithShape="0">
                    <a:srgbClr val="6E747A">
                      <a:alpha val="43000"/>
                    </a:srgbClr>
                  </a:outerShdw>
                </a:effectLst>
                <a:uLnTx/>
                <a:uFillTx/>
                <a:latin typeface="Calibri" panose="020F0502020204030204"/>
                <a:ea typeface="+mn-ea"/>
                <a:cs typeface="+mn-cs"/>
              </a:rPr>
              <a:t>Cyclophosphamide (oral) – Trastuzumab and </a:t>
            </a:r>
            <a:r>
              <a:rPr kumimoji="0" lang="en-US" sz="1800" b="0" i="0" u="none" strike="noStrike" kern="1200" cap="none" spc="0" normalizeH="0" baseline="0" noProof="0" dirty="0" err="1">
                <a:ln w="0"/>
                <a:solidFill>
                  <a:srgbClr val="A665D8"/>
                </a:solidFill>
                <a:effectLst>
                  <a:outerShdw blurRad="38100" dist="25400" dir="5400000" algn="ctr" rotWithShape="0">
                    <a:srgbClr val="6E747A">
                      <a:alpha val="43000"/>
                    </a:srgbClr>
                  </a:outerShdw>
                </a:effectLst>
                <a:uLnTx/>
                <a:uFillTx/>
                <a:latin typeface="Calibri" panose="020F0502020204030204"/>
                <a:ea typeface="+mn-ea"/>
                <a:cs typeface="+mn-cs"/>
              </a:rPr>
              <a:t>Denosumab</a:t>
            </a:r>
            <a:endParaRPr kumimoji="0" lang="ro-RO" sz="1800" b="0" i="0" u="none" strike="noStrike" kern="1200" cap="none" spc="0" normalizeH="0" baseline="0" noProof="0" dirty="0">
              <a:ln w="0"/>
              <a:solidFill>
                <a:srgbClr val="A665D8"/>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7" name="Arrow: Right 6">
            <a:extLst>
              <a:ext uri="{FF2B5EF4-FFF2-40B4-BE49-F238E27FC236}">
                <a16:creationId xmlns:a16="http://schemas.microsoft.com/office/drawing/2014/main" id="{1CC3E06C-A885-D032-BD95-1E26D5D76A9F}"/>
              </a:ext>
            </a:extLst>
          </p:cNvPr>
          <p:cNvSpPr/>
          <p:nvPr/>
        </p:nvSpPr>
        <p:spPr>
          <a:xfrm>
            <a:off x="5697943" y="511695"/>
            <a:ext cx="3131733" cy="198460"/>
          </a:xfrm>
          <a:prstGeom prst="rightArrow">
            <a:avLst/>
          </a:prstGeom>
          <a:solidFill>
            <a:srgbClr val="A665D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Arrow: Down 10">
            <a:extLst>
              <a:ext uri="{FF2B5EF4-FFF2-40B4-BE49-F238E27FC236}">
                <a16:creationId xmlns:a16="http://schemas.microsoft.com/office/drawing/2014/main" id="{B8F96910-1ADB-BBF3-EE61-E8749927C968}"/>
              </a:ext>
            </a:extLst>
          </p:cNvPr>
          <p:cNvSpPr/>
          <p:nvPr/>
        </p:nvSpPr>
        <p:spPr>
          <a:xfrm>
            <a:off x="9019322" y="1617147"/>
            <a:ext cx="185733" cy="986620"/>
          </a:xfrm>
          <a:prstGeom prst="downArrow">
            <a:avLst/>
          </a:prstGeom>
          <a:noFill/>
          <a:ln>
            <a:solidFill>
              <a:srgbClr val="A665D8"/>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6FEAC91A-A436-F2CD-AC3C-0BCDCB25506C}"/>
              </a:ext>
            </a:extLst>
          </p:cNvPr>
          <p:cNvSpPr txBox="1"/>
          <p:nvPr/>
        </p:nvSpPr>
        <p:spPr>
          <a:xfrm>
            <a:off x="1800673" y="2513850"/>
            <a:ext cx="3533446" cy="408623"/>
          </a:xfrm>
          <a:prstGeom prst="roundRect">
            <a:avLst/>
          </a:prstGeom>
          <a:gradFill flip="none" rotWithShape="1">
            <a:gsLst>
              <a:gs pos="0">
                <a:srgbClr val="A665D8">
                  <a:tint val="66000"/>
                  <a:satMod val="160000"/>
                </a:srgbClr>
              </a:gs>
              <a:gs pos="50000">
                <a:srgbClr val="A665D8">
                  <a:tint val="44500"/>
                  <a:satMod val="160000"/>
                </a:srgbClr>
              </a:gs>
              <a:gs pos="100000">
                <a:srgbClr val="A665D8">
                  <a:tint val="23500"/>
                  <a:satMod val="160000"/>
                </a:srgbClr>
              </a:gs>
            </a:gsLst>
            <a:lin ang="18900000" scaled="1"/>
            <a:tileRect/>
          </a:gradFill>
          <a:ln>
            <a:no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PD (lymph nodes and bone)</a:t>
            </a:r>
          </a:p>
        </p:txBody>
      </p:sp>
      <p:sp>
        <p:nvSpPr>
          <p:cNvPr id="19" name="Arrow: Down 18">
            <a:extLst>
              <a:ext uri="{FF2B5EF4-FFF2-40B4-BE49-F238E27FC236}">
                <a16:creationId xmlns:a16="http://schemas.microsoft.com/office/drawing/2014/main" id="{F94434EA-4A68-EA14-8736-D18801F4A346}"/>
              </a:ext>
            </a:extLst>
          </p:cNvPr>
          <p:cNvSpPr/>
          <p:nvPr/>
        </p:nvSpPr>
        <p:spPr>
          <a:xfrm>
            <a:off x="9019322" y="2681125"/>
            <a:ext cx="185733" cy="986620"/>
          </a:xfrm>
          <a:prstGeom prst="downArrow">
            <a:avLst/>
          </a:prstGeom>
          <a:noFill/>
          <a:ln>
            <a:solidFill>
              <a:srgbClr val="A665D8"/>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Arrow: Right 25">
            <a:extLst>
              <a:ext uri="{FF2B5EF4-FFF2-40B4-BE49-F238E27FC236}">
                <a16:creationId xmlns:a16="http://schemas.microsoft.com/office/drawing/2014/main" id="{5F13F3B3-CF09-F723-9572-26D2D25950BE}"/>
              </a:ext>
            </a:extLst>
          </p:cNvPr>
          <p:cNvSpPr/>
          <p:nvPr/>
        </p:nvSpPr>
        <p:spPr>
          <a:xfrm>
            <a:off x="5697943" y="3653605"/>
            <a:ext cx="3131733" cy="198460"/>
          </a:xfrm>
          <a:prstGeom prst="rightArrow">
            <a:avLst/>
          </a:prstGeom>
          <a:solidFill>
            <a:srgbClr val="A665D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8" name="Straight Connector 27">
            <a:extLst>
              <a:ext uri="{FF2B5EF4-FFF2-40B4-BE49-F238E27FC236}">
                <a16:creationId xmlns:a16="http://schemas.microsoft.com/office/drawing/2014/main" id="{3B61E522-742B-6A96-276D-B977EB5AB41C}"/>
              </a:ext>
            </a:extLst>
          </p:cNvPr>
          <p:cNvCxnSpPr>
            <a:cxnSpLocks/>
          </p:cNvCxnSpPr>
          <p:nvPr/>
        </p:nvCxnSpPr>
        <p:spPr>
          <a:xfrm>
            <a:off x="1431094" y="3956441"/>
            <a:ext cx="0" cy="864000"/>
          </a:xfrm>
          <a:prstGeom prst="line">
            <a:avLst/>
          </a:prstGeom>
          <a:ln>
            <a:solidFill>
              <a:srgbClr val="A665D8"/>
            </a:solidFill>
          </a:ln>
        </p:spPr>
        <p:style>
          <a:lnRef idx="2">
            <a:schemeClr val="accent1"/>
          </a:lnRef>
          <a:fillRef idx="0">
            <a:schemeClr val="accent1"/>
          </a:fillRef>
          <a:effectRef idx="1">
            <a:schemeClr val="accent1"/>
          </a:effectRef>
          <a:fontRef idx="minor">
            <a:schemeClr val="tx1"/>
          </a:fontRef>
        </p:style>
      </p:cxnSp>
      <p:sp>
        <p:nvSpPr>
          <p:cNvPr id="36" name="Arrow: Right 35">
            <a:extLst>
              <a:ext uri="{FF2B5EF4-FFF2-40B4-BE49-F238E27FC236}">
                <a16:creationId xmlns:a16="http://schemas.microsoft.com/office/drawing/2014/main" id="{049C3C15-4749-2CD1-3AF4-6A0D73416A5F}"/>
              </a:ext>
            </a:extLst>
          </p:cNvPr>
          <p:cNvSpPr/>
          <p:nvPr/>
        </p:nvSpPr>
        <p:spPr>
          <a:xfrm>
            <a:off x="5687505" y="4845289"/>
            <a:ext cx="3131733" cy="198460"/>
          </a:xfrm>
          <a:prstGeom prst="rightArrow">
            <a:avLst/>
          </a:prstGeom>
          <a:solidFill>
            <a:srgbClr val="A665D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3800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8E7C2-C61E-742D-0E6D-FFB363B7D553}"/>
              </a:ext>
            </a:extLst>
          </p:cNvPr>
          <p:cNvSpPr txBox="1">
            <a:spLocks/>
          </p:cNvSpPr>
          <p:nvPr/>
        </p:nvSpPr>
        <p:spPr>
          <a:xfrm>
            <a:off x="609600" y="274639"/>
            <a:ext cx="10972800" cy="750952"/>
          </a:xfrm>
          <a:prstGeom prst="rect">
            <a:avLst/>
          </a:prstGeom>
        </p:spPr>
        <p:txBody>
          <a:bodyPr>
            <a:normAutofit/>
          </a:bodyPr>
          <a:lstStyle>
            <a:lvl1pPr algn="ctr" defTabSz="457200" rtl="0" eaLnBrk="1" latinLnBrk="0" hangingPunct="1">
              <a:spcBef>
                <a:spcPct val="0"/>
              </a:spcBef>
              <a:buNone/>
              <a:defRPr sz="4000" kern="1200">
                <a:solidFill>
                  <a:schemeClr val="tx1"/>
                </a:solidFill>
                <a:latin typeface="Arial Narrow" panose="020B0606020202030204" pitchFamily="34" charset="0"/>
                <a:ea typeface="+mj-ea"/>
                <a:cs typeface="Arial"/>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Narrow" panose="020B0606020202030204" pitchFamily="34" charset="0"/>
                <a:ea typeface="+mj-ea"/>
                <a:cs typeface="Arial"/>
              </a:rPr>
              <a:t>Particularities of the case</a:t>
            </a:r>
            <a:endParaRPr kumimoji="0" lang="ro-RO" sz="4000" b="0" i="0" u="none" strike="noStrike" kern="1200" cap="none" spc="0" normalizeH="0" baseline="0" noProof="0" dirty="0">
              <a:ln>
                <a:noFill/>
              </a:ln>
              <a:solidFill>
                <a:prstClr val="black"/>
              </a:solidFill>
              <a:effectLst/>
              <a:uLnTx/>
              <a:uFillTx/>
              <a:latin typeface="Arial Narrow" panose="020B0606020202030204" pitchFamily="34" charset="0"/>
              <a:ea typeface="+mj-ea"/>
              <a:cs typeface="Arial"/>
            </a:endParaRPr>
          </a:p>
        </p:txBody>
      </p:sp>
      <p:graphicFrame>
        <p:nvGraphicFramePr>
          <p:cNvPr id="4" name="Diagramme 3"/>
          <p:cNvGraphicFramePr/>
          <p:nvPr>
            <p:extLst>
              <p:ext uri="{D42A27DB-BD31-4B8C-83A1-F6EECF244321}">
                <p14:modId xmlns:p14="http://schemas.microsoft.com/office/powerpoint/2010/main" val="1651985254"/>
              </p:ext>
            </p:extLst>
          </p:nvPr>
        </p:nvGraphicFramePr>
        <p:xfrm>
          <a:off x="1346200" y="1244600"/>
          <a:ext cx="9457267"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064780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8E7C2-C61E-742D-0E6D-FFB363B7D553}"/>
              </a:ext>
            </a:extLst>
          </p:cNvPr>
          <p:cNvSpPr txBox="1">
            <a:spLocks/>
          </p:cNvSpPr>
          <p:nvPr/>
        </p:nvSpPr>
        <p:spPr>
          <a:xfrm>
            <a:off x="609600" y="274639"/>
            <a:ext cx="10972800" cy="750952"/>
          </a:xfrm>
          <a:prstGeom prst="rect">
            <a:avLst/>
          </a:prstGeom>
        </p:spPr>
        <p:txBody>
          <a:bodyPr>
            <a:normAutofit/>
          </a:bodyPr>
          <a:lstStyle>
            <a:lvl1pPr algn="ctr" defTabSz="457200" rtl="0" eaLnBrk="1" latinLnBrk="0" hangingPunct="1">
              <a:spcBef>
                <a:spcPct val="0"/>
              </a:spcBef>
              <a:buNone/>
              <a:defRPr sz="4000" kern="1200">
                <a:solidFill>
                  <a:schemeClr val="tx1"/>
                </a:solidFill>
                <a:latin typeface="Arial Narrow" panose="020B0606020202030204" pitchFamily="34" charset="0"/>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Narrow" panose="020B0606020202030204" pitchFamily="34" charset="0"/>
                <a:ea typeface="+mj-ea"/>
                <a:cs typeface="Arial"/>
              </a:rPr>
              <a:t>However, HR+/HER2+ BC (vs HR-):</a:t>
            </a:r>
            <a:endParaRPr kumimoji="0" lang="ro-RO" sz="4000" b="0" i="0" u="none" strike="noStrike" kern="1200" cap="none" spc="0" normalizeH="0" baseline="0" noProof="0" dirty="0">
              <a:ln>
                <a:noFill/>
              </a:ln>
              <a:solidFill>
                <a:prstClr val="black"/>
              </a:solidFill>
              <a:effectLst/>
              <a:uLnTx/>
              <a:uFillTx/>
              <a:latin typeface="Arial Narrow" panose="020B0606020202030204" pitchFamily="34" charset="0"/>
              <a:ea typeface="+mj-ea"/>
              <a:cs typeface="Arial"/>
            </a:endParaRPr>
          </a:p>
        </p:txBody>
      </p:sp>
      <p:pic>
        <p:nvPicPr>
          <p:cNvPr id="4" name="Image 3"/>
          <p:cNvPicPr>
            <a:picLocks noChangeAspect="1"/>
          </p:cNvPicPr>
          <p:nvPr/>
        </p:nvPicPr>
        <p:blipFill>
          <a:blip r:embed="rId2"/>
          <a:stretch>
            <a:fillRect/>
          </a:stretch>
        </p:blipFill>
        <p:spPr>
          <a:xfrm>
            <a:off x="5846977" y="1244600"/>
            <a:ext cx="5886540" cy="1907675"/>
          </a:xfrm>
          <a:prstGeom prst="rect">
            <a:avLst/>
          </a:prstGeom>
        </p:spPr>
      </p:pic>
      <p:sp>
        <p:nvSpPr>
          <p:cNvPr id="5" name="Rectangle 4"/>
          <p:cNvSpPr/>
          <p:nvPr/>
        </p:nvSpPr>
        <p:spPr>
          <a:xfrm>
            <a:off x="5901267" y="3122420"/>
            <a:ext cx="6096000" cy="46166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Prat, A et al. “HER2-Enriched Subtype and ERBB2 Expression in HER2-Positive Breast Cancer Treated with Dual HER2 Blockade”, J Natl Cancer Inst. 2020</a:t>
            </a:r>
            <a:endParaRPr kumimoji="0" lang="fr-B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Image 5"/>
          <p:cNvPicPr>
            <a:picLocks noChangeAspect="1"/>
          </p:cNvPicPr>
          <p:nvPr/>
        </p:nvPicPr>
        <p:blipFill>
          <a:blip r:embed="rId3"/>
          <a:stretch>
            <a:fillRect/>
          </a:stretch>
        </p:blipFill>
        <p:spPr>
          <a:xfrm>
            <a:off x="7303195" y="4000290"/>
            <a:ext cx="1980246" cy="2011133"/>
          </a:xfrm>
          <a:prstGeom prst="rect">
            <a:avLst/>
          </a:prstGeom>
        </p:spPr>
      </p:pic>
      <p:pic>
        <p:nvPicPr>
          <p:cNvPr id="7" name="Image 6"/>
          <p:cNvPicPr>
            <a:picLocks noChangeAspect="1"/>
          </p:cNvPicPr>
          <p:nvPr/>
        </p:nvPicPr>
        <p:blipFill>
          <a:blip r:embed="rId4"/>
          <a:stretch>
            <a:fillRect/>
          </a:stretch>
        </p:blipFill>
        <p:spPr>
          <a:xfrm>
            <a:off x="9787081" y="4033567"/>
            <a:ext cx="2048036" cy="1993055"/>
          </a:xfrm>
          <a:prstGeom prst="rect">
            <a:avLst/>
          </a:prstGeom>
        </p:spPr>
      </p:pic>
      <p:pic>
        <p:nvPicPr>
          <p:cNvPr id="8" name="Image 7"/>
          <p:cNvPicPr>
            <a:picLocks noChangeAspect="1"/>
          </p:cNvPicPr>
          <p:nvPr/>
        </p:nvPicPr>
        <p:blipFill>
          <a:blip r:embed="rId5"/>
          <a:stretch>
            <a:fillRect/>
          </a:stretch>
        </p:blipFill>
        <p:spPr>
          <a:xfrm>
            <a:off x="8790247" y="3683939"/>
            <a:ext cx="2914952" cy="316351"/>
          </a:xfrm>
          <a:prstGeom prst="rect">
            <a:avLst/>
          </a:prstGeom>
        </p:spPr>
      </p:pic>
      <p:sp>
        <p:nvSpPr>
          <p:cNvPr id="9" name="Rectangle 8"/>
          <p:cNvSpPr/>
          <p:nvPr/>
        </p:nvSpPr>
        <p:spPr>
          <a:xfrm>
            <a:off x="5901267" y="6003926"/>
            <a:ext cx="6096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Kim, HK et al. “Discordance of the PAM50 Intrinsic Subtypes Compared with Immunohistochemistry-Based Surrogate in Breast Cancer Patients: Potential Implication of Genomic Alterations of Discordance”, Cancer Res Treat. 2019</a:t>
            </a:r>
            <a:endParaRPr kumimoji="0" lang="fr-B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Rectangle à coins arrondis 10"/>
          <p:cNvSpPr/>
          <p:nvPr/>
        </p:nvSpPr>
        <p:spPr>
          <a:xfrm>
            <a:off x="677333" y="1244600"/>
            <a:ext cx="4842934" cy="3338117"/>
          </a:xfrm>
          <a:prstGeom prst="roundRect">
            <a:avLst/>
          </a:prstGeom>
          <a:solidFill>
            <a:srgbClr val="F8F2FC"/>
          </a:solidFill>
        </p:spPr>
        <p:txBody>
          <a:bodyPr/>
          <a:lstStyle/>
          <a:p>
            <a:pPr marL="285750" marR="0" lvl="0" indent="-285750" algn="l" defTabSz="914400" rtl="0" eaLnBrk="1" fontAlgn="auto" latinLnBrk="0" hangingPunct="1">
              <a:lnSpc>
                <a:spcPct val="100000"/>
              </a:lnSpc>
              <a:spcBef>
                <a:spcPts val="0"/>
              </a:spcBef>
              <a:spcAft>
                <a:spcPts val="120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Has more favorable biological and clinical features</a:t>
            </a:r>
            <a:endParaRPr kumimoji="0" lang="fr-B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120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Tends to have fewer visceral metastases </a:t>
            </a:r>
            <a:endParaRPr kumimoji="0" lang="fr-B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120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Has better prognosis</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1</a:t>
            </a:r>
            <a:endParaRPr kumimoji="0" lang="fr-B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120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Worse response to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neoadjuvant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chemotherapy + HER2-targeted therapy,</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2</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although similar benefit in the metastatic setting from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trastuzumab-pertuzumab-taxane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or T-DM1</a:t>
            </a:r>
            <a:endParaRPr kumimoji="0" lang="fr-B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Rectangle 11"/>
          <p:cNvSpPr/>
          <p:nvPr/>
        </p:nvSpPr>
        <p:spPr>
          <a:xfrm>
            <a:off x="1151467" y="4700191"/>
            <a:ext cx="484293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30000" noProof="0" dirty="0">
                <a:ln>
                  <a:noFill/>
                </a:ln>
                <a:solidFill>
                  <a:prstClr val="black"/>
                </a:solidFill>
                <a:effectLst/>
                <a:uLnTx/>
                <a:uFillTx/>
                <a:latin typeface="Calibri" panose="020F0502020204030204"/>
                <a:ea typeface="+mn-ea"/>
                <a:cs typeface="+mn-cs"/>
              </a:rPr>
              <a:t>1</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Cobleigh, M et al.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Clin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Cancer Res. 2020;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2Cortazar, P et al. The Lancet. 2014. </a:t>
            </a:r>
            <a:endParaRPr kumimoji="0" lang="fr-B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80231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8E7C2-C61E-742D-0E6D-FFB363B7D553}"/>
              </a:ext>
            </a:extLst>
          </p:cNvPr>
          <p:cNvSpPr txBox="1">
            <a:spLocks/>
          </p:cNvSpPr>
          <p:nvPr/>
        </p:nvSpPr>
        <p:spPr>
          <a:xfrm>
            <a:off x="609600" y="274639"/>
            <a:ext cx="10972800" cy="750952"/>
          </a:xfrm>
          <a:prstGeom prst="rect">
            <a:avLst/>
          </a:prstGeom>
        </p:spPr>
        <p:txBody>
          <a:bodyPr>
            <a:normAutofit/>
          </a:bodyPr>
          <a:lstStyle>
            <a:lvl1pPr algn="ctr" defTabSz="457200" rtl="0" eaLnBrk="1" latinLnBrk="0" hangingPunct="1">
              <a:spcBef>
                <a:spcPct val="0"/>
              </a:spcBef>
              <a:buNone/>
              <a:defRPr sz="4000" kern="1200">
                <a:solidFill>
                  <a:schemeClr val="tx1"/>
                </a:solidFill>
                <a:latin typeface="Arial Narrow" panose="020B0606020202030204" pitchFamily="34" charset="0"/>
                <a:ea typeface="+mj-ea"/>
                <a:cs typeface="Arial"/>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Narrow" panose="020B0606020202030204" pitchFamily="34" charset="0"/>
                <a:ea typeface="+mj-ea"/>
                <a:cs typeface="Arial"/>
              </a:rPr>
              <a:t>In conclusion</a:t>
            </a:r>
            <a:endParaRPr kumimoji="0" lang="ro-RO" sz="4000" b="0" i="0" u="none" strike="noStrike" kern="1200" cap="none" spc="0" normalizeH="0" baseline="0" noProof="0" dirty="0">
              <a:ln>
                <a:noFill/>
              </a:ln>
              <a:solidFill>
                <a:prstClr val="black"/>
              </a:solidFill>
              <a:effectLst/>
              <a:uLnTx/>
              <a:uFillTx/>
              <a:latin typeface="Arial Narrow" panose="020B0606020202030204" pitchFamily="34" charset="0"/>
              <a:ea typeface="+mj-ea"/>
              <a:cs typeface="Arial"/>
            </a:endParaRPr>
          </a:p>
        </p:txBody>
      </p:sp>
      <p:sp>
        <p:nvSpPr>
          <p:cNvPr id="3" name="ZoneTexte 2"/>
          <p:cNvSpPr txBox="1"/>
          <p:nvPr/>
        </p:nvSpPr>
        <p:spPr>
          <a:xfrm>
            <a:off x="1532462" y="1481667"/>
            <a:ext cx="7721600" cy="408623"/>
          </a:xfrm>
          <a:prstGeom prst="roundRect">
            <a:avLst/>
          </a:prstGeom>
          <a:gradFill flip="none" rotWithShape="1">
            <a:gsLst>
              <a:gs pos="0">
                <a:srgbClr val="A665D8">
                  <a:tint val="66000"/>
                  <a:satMod val="160000"/>
                </a:srgbClr>
              </a:gs>
              <a:gs pos="50000">
                <a:srgbClr val="A665D8">
                  <a:tint val="44500"/>
                  <a:satMod val="160000"/>
                </a:srgbClr>
              </a:gs>
              <a:gs pos="100000">
                <a:srgbClr val="A665D8">
                  <a:tint val="23500"/>
                  <a:satMod val="160000"/>
                </a:srgbClr>
              </a:gs>
            </a:gsLst>
            <a:lin ang="18900000" scaled="1"/>
            <a:tileRect/>
          </a:grad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biology and, hence, the behavior of HER2+ breast cancer are heterogeneous</a:t>
            </a:r>
          </a:p>
        </p:txBody>
      </p:sp>
      <p:sp>
        <p:nvSpPr>
          <p:cNvPr id="5" name="Flowchart: Connector 3">
            <a:extLst>
              <a:ext uri="{FF2B5EF4-FFF2-40B4-BE49-F238E27FC236}">
                <a16:creationId xmlns:a16="http://schemas.microsoft.com/office/drawing/2014/main" id="{20626D01-B8CE-E846-E69C-8500A77A60D1}"/>
              </a:ext>
            </a:extLst>
          </p:cNvPr>
          <p:cNvSpPr/>
          <p:nvPr/>
        </p:nvSpPr>
        <p:spPr>
          <a:xfrm>
            <a:off x="1081682" y="1545761"/>
            <a:ext cx="186789" cy="227444"/>
          </a:xfrm>
          <a:prstGeom prst="flowChartConnector">
            <a:avLst/>
          </a:prstGeom>
          <a:noFill/>
          <a:ln w="19050">
            <a:solidFill>
              <a:srgbClr val="A665D8"/>
            </a:solidFill>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6" name="Straight Connector 4">
            <a:extLst>
              <a:ext uri="{FF2B5EF4-FFF2-40B4-BE49-F238E27FC236}">
                <a16:creationId xmlns:a16="http://schemas.microsoft.com/office/drawing/2014/main" id="{220806DE-8CBD-B36C-A225-1F6F2FB9738F}"/>
              </a:ext>
            </a:extLst>
          </p:cNvPr>
          <p:cNvCxnSpPr>
            <a:cxnSpLocks/>
            <a:stCxn id="5" idx="4"/>
            <a:endCxn id="7" idx="0"/>
          </p:cNvCxnSpPr>
          <p:nvPr/>
        </p:nvCxnSpPr>
        <p:spPr>
          <a:xfrm>
            <a:off x="1175077" y="1773205"/>
            <a:ext cx="966" cy="1081218"/>
          </a:xfrm>
          <a:prstGeom prst="line">
            <a:avLst/>
          </a:prstGeom>
          <a:ln>
            <a:solidFill>
              <a:srgbClr val="A665D8"/>
            </a:solidFill>
          </a:ln>
        </p:spPr>
        <p:style>
          <a:lnRef idx="2">
            <a:schemeClr val="accent1"/>
          </a:lnRef>
          <a:fillRef idx="0">
            <a:schemeClr val="accent1"/>
          </a:fillRef>
          <a:effectRef idx="1">
            <a:schemeClr val="accent1"/>
          </a:effectRef>
          <a:fontRef idx="minor">
            <a:schemeClr val="tx1"/>
          </a:fontRef>
        </p:style>
      </p:cxnSp>
      <p:sp>
        <p:nvSpPr>
          <p:cNvPr id="7" name="Flowchart: Connector 5">
            <a:extLst>
              <a:ext uri="{FF2B5EF4-FFF2-40B4-BE49-F238E27FC236}">
                <a16:creationId xmlns:a16="http://schemas.microsoft.com/office/drawing/2014/main" id="{56203FD0-F89D-7C6A-D537-37A9A8FC9090}"/>
              </a:ext>
            </a:extLst>
          </p:cNvPr>
          <p:cNvSpPr/>
          <p:nvPr/>
        </p:nvSpPr>
        <p:spPr>
          <a:xfrm>
            <a:off x="1082648" y="2854423"/>
            <a:ext cx="186789" cy="227444"/>
          </a:xfrm>
          <a:prstGeom prst="flowChartConnector">
            <a:avLst/>
          </a:prstGeom>
          <a:noFill/>
          <a:ln w="19050">
            <a:solidFill>
              <a:srgbClr val="A665D8"/>
            </a:solidFill>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8" name="Straight Connector 39">
            <a:extLst>
              <a:ext uri="{FF2B5EF4-FFF2-40B4-BE49-F238E27FC236}">
                <a16:creationId xmlns:a16="http://schemas.microsoft.com/office/drawing/2014/main" id="{6683D227-D148-00E9-0415-57BD6045255D}"/>
              </a:ext>
            </a:extLst>
          </p:cNvPr>
          <p:cNvCxnSpPr>
            <a:cxnSpLocks/>
          </p:cNvCxnSpPr>
          <p:nvPr/>
        </p:nvCxnSpPr>
        <p:spPr>
          <a:xfrm>
            <a:off x="1176043" y="3081867"/>
            <a:ext cx="0" cy="1142406"/>
          </a:xfrm>
          <a:prstGeom prst="line">
            <a:avLst/>
          </a:prstGeom>
          <a:ln>
            <a:solidFill>
              <a:srgbClr val="A665D8"/>
            </a:solidFill>
          </a:ln>
        </p:spPr>
        <p:style>
          <a:lnRef idx="2">
            <a:schemeClr val="accent1"/>
          </a:lnRef>
          <a:fillRef idx="0">
            <a:schemeClr val="accent1"/>
          </a:fillRef>
          <a:effectRef idx="1">
            <a:schemeClr val="accent1"/>
          </a:effectRef>
          <a:fontRef idx="minor">
            <a:schemeClr val="tx1"/>
          </a:fontRef>
        </p:style>
      </p:cxnSp>
      <p:sp>
        <p:nvSpPr>
          <p:cNvPr id="9" name="Flowchart: Connector 42">
            <a:extLst>
              <a:ext uri="{FF2B5EF4-FFF2-40B4-BE49-F238E27FC236}">
                <a16:creationId xmlns:a16="http://schemas.microsoft.com/office/drawing/2014/main" id="{E3828A6F-7DF8-7D7A-45E4-D8E6F9C47B37}"/>
              </a:ext>
            </a:extLst>
          </p:cNvPr>
          <p:cNvSpPr/>
          <p:nvPr/>
        </p:nvSpPr>
        <p:spPr>
          <a:xfrm>
            <a:off x="1082648" y="4224273"/>
            <a:ext cx="186789" cy="227444"/>
          </a:xfrm>
          <a:prstGeom prst="flowChartConnector">
            <a:avLst/>
          </a:prstGeom>
          <a:noFill/>
          <a:ln w="19050">
            <a:solidFill>
              <a:srgbClr val="A665D8"/>
            </a:solidFill>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ZoneTexte 11"/>
          <p:cNvSpPr txBox="1"/>
          <p:nvPr/>
        </p:nvSpPr>
        <p:spPr>
          <a:xfrm>
            <a:off x="1532462" y="2228561"/>
            <a:ext cx="7721600" cy="1328023"/>
          </a:xfrm>
          <a:prstGeom prst="roundRect">
            <a:avLst/>
          </a:prstGeom>
          <a:gradFill flip="none" rotWithShape="1">
            <a:gsLst>
              <a:gs pos="0">
                <a:srgbClr val="A665D8">
                  <a:tint val="66000"/>
                  <a:satMod val="160000"/>
                </a:srgbClr>
              </a:gs>
              <a:gs pos="50000">
                <a:srgbClr val="A665D8">
                  <a:tint val="44500"/>
                  <a:satMod val="160000"/>
                </a:srgbClr>
              </a:gs>
              <a:gs pos="100000">
                <a:srgbClr val="A665D8">
                  <a:tint val="23500"/>
                  <a:satMod val="160000"/>
                </a:srgbClr>
              </a:gs>
            </a:gsLst>
            <a:lin ang="18900000" scaled="1"/>
            <a:tileRect/>
          </a:grad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We presented the case of a patient who, for the first 10 years of her triple-positive metastatic breast cancer evolution, had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oligometastatic</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disease (cutaneous or lymph nodes), treated mainly with local therapy and chemotherapy-free systemic therapy</a:t>
            </a:r>
          </a:p>
        </p:txBody>
      </p:sp>
      <p:sp>
        <p:nvSpPr>
          <p:cNvPr id="15" name="ZoneTexte 14"/>
          <p:cNvSpPr txBox="1"/>
          <p:nvPr/>
        </p:nvSpPr>
        <p:spPr>
          <a:xfrm>
            <a:off x="1532462" y="3872741"/>
            <a:ext cx="7721600" cy="1021556"/>
          </a:xfrm>
          <a:prstGeom prst="roundRect">
            <a:avLst/>
          </a:prstGeom>
          <a:gradFill flip="none" rotWithShape="1">
            <a:gsLst>
              <a:gs pos="0">
                <a:srgbClr val="A665D8">
                  <a:tint val="66000"/>
                  <a:satMod val="160000"/>
                </a:srgbClr>
              </a:gs>
              <a:gs pos="50000">
                <a:srgbClr val="A665D8">
                  <a:tint val="44500"/>
                  <a:satMod val="160000"/>
                </a:srgbClr>
              </a:gs>
              <a:gs pos="100000">
                <a:srgbClr val="A665D8">
                  <a:tint val="23500"/>
                  <a:satMod val="160000"/>
                </a:srgbClr>
              </a:gs>
            </a:gsLst>
            <a:lin ang="18900000" scaled="1"/>
            <a:tileRect/>
          </a:grad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best response  was achieved with ADCs (CR and 4y of PFS for T-DM1 and 1y of PFS for trastuzumab-</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duocarmazine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which is encouraging for the next line of systemic therapy – T-</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DXd</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70402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E4E41-10CA-470F-9D52-CA0B6C481F49}"/>
              </a:ext>
            </a:extLst>
          </p:cNvPr>
          <p:cNvSpPr>
            <a:spLocks noGrp="1"/>
          </p:cNvSpPr>
          <p:nvPr>
            <p:ph type="title"/>
          </p:nvPr>
        </p:nvSpPr>
        <p:spPr/>
        <p:txBody>
          <a:bodyPr anchor="ctr"/>
          <a:lstStyle/>
          <a:p>
            <a:pPr algn="ctr"/>
            <a:r>
              <a:rPr lang="en-US"/>
              <a:t>Case 3</a:t>
            </a:r>
            <a:endParaRPr lang="en-US" dirty="0"/>
          </a:p>
        </p:txBody>
      </p:sp>
      <p:pic>
        <p:nvPicPr>
          <p:cNvPr id="5" name="Immagine 4">
            <a:extLst>
              <a:ext uri="{FF2B5EF4-FFF2-40B4-BE49-F238E27FC236}">
                <a16:creationId xmlns:a16="http://schemas.microsoft.com/office/drawing/2014/main" id="{B6B6121C-C2A0-41D8-A07C-BF312844BC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4222" y="5230200"/>
            <a:ext cx="2181225" cy="971550"/>
          </a:xfrm>
          <a:prstGeom prst="rect">
            <a:avLst/>
          </a:prstGeom>
        </p:spPr>
      </p:pic>
    </p:spTree>
    <p:extLst>
      <p:ext uri="{BB962C8B-B14F-4D97-AF65-F5344CB8AC3E}">
        <p14:creationId xmlns:p14="http://schemas.microsoft.com/office/powerpoint/2010/main" val="29598067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1F4CF-124E-4282-BEA7-51DBF6A2F1FA}"/>
              </a:ext>
            </a:extLst>
          </p:cNvPr>
          <p:cNvSpPr>
            <a:spLocks noGrp="1"/>
          </p:cNvSpPr>
          <p:nvPr>
            <p:ph type="title" idx="4294967295"/>
          </p:nvPr>
        </p:nvSpPr>
        <p:spPr>
          <a:xfrm>
            <a:off x="609600" y="274638"/>
            <a:ext cx="10972800" cy="1143000"/>
          </a:xfrm>
        </p:spPr>
        <p:txBody>
          <a:bodyPr/>
          <a:lstStyle/>
          <a:p>
            <a:r>
              <a:rPr lang="en-US" dirty="0"/>
              <a:t>The patient</a:t>
            </a:r>
            <a:endParaRPr lang="en-CH" dirty="0"/>
          </a:p>
        </p:txBody>
      </p:sp>
      <p:graphicFrame>
        <p:nvGraphicFramePr>
          <p:cNvPr id="5" name="Segnaposto contenuto 4">
            <a:extLst>
              <a:ext uri="{FF2B5EF4-FFF2-40B4-BE49-F238E27FC236}">
                <a16:creationId xmlns:a16="http://schemas.microsoft.com/office/drawing/2014/main" id="{6D1D000F-A300-4251-9E8B-278461063EA8}"/>
              </a:ext>
            </a:extLst>
          </p:cNvPr>
          <p:cNvGraphicFramePr>
            <a:graphicFrameLocks noGrp="1"/>
          </p:cNvGraphicFramePr>
          <p:nvPr>
            <p:ph idx="4294967295"/>
          </p:nvPr>
        </p:nvGraphicFramePr>
        <p:xfrm>
          <a:off x="609600" y="1600201"/>
          <a:ext cx="109728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460142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1F4CF-124E-4282-BEA7-51DBF6A2F1FA}"/>
              </a:ext>
            </a:extLst>
          </p:cNvPr>
          <p:cNvSpPr>
            <a:spLocks noGrp="1"/>
          </p:cNvSpPr>
          <p:nvPr>
            <p:ph type="title" idx="4294967295"/>
          </p:nvPr>
        </p:nvSpPr>
        <p:spPr>
          <a:xfrm>
            <a:off x="609600" y="274638"/>
            <a:ext cx="10972800" cy="1143000"/>
          </a:xfrm>
        </p:spPr>
        <p:txBody>
          <a:bodyPr/>
          <a:lstStyle/>
          <a:p>
            <a:r>
              <a:rPr lang="en-US" dirty="0"/>
              <a:t>Diagnosis</a:t>
            </a:r>
            <a:endParaRPr lang="en-CH" dirty="0"/>
          </a:p>
        </p:txBody>
      </p:sp>
      <p:graphicFrame>
        <p:nvGraphicFramePr>
          <p:cNvPr id="5" name="Segnaposto contenuto 4">
            <a:extLst>
              <a:ext uri="{FF2B5EF4-FFF2-40B4-BE49-F238E27FC236}">
                <a16:creationId xmlns:a16="http://schemas.microsoft.com/office/drawing/2014/main" id="{8EFA17CF-29D2-4701-88AA-2BDA8A5B0EB2}"/>
              </a:ext>
            </a:extLst>
          </p:cNvPr>
          <p:cNvGraphicFramePr>
            <a:graphicFrameLocks noGrp="1"/>
          </p:cNvGraphicFramePr>
          <p:nvPr>
            <p:ph idx="4294967295"/>
          </p:nvPr>
        </p:nvGraphicFramePr>
        <p:xfrm>
          <a:off x="221943" y="1600201"/>
          <a:ext cx="11851688"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814220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1F4CF-124E-4282-BEA7-51DBF6A2F1FA}"/>
              </a:ext>
            </a:extLst>
          </p:cNvPr>
          <p:cNvSpPr>
            <a:spLocks noGrp="1"/>
          </p:cNvSpPr>
          <p:nvPr>
            <p:ph type="title" idx="4294967295"/>
          </p:nvPr>
        </p:nvSpPr>
        <p:spPr>
          <a:xfrm>
            <a:off x="609600" y="274638"/>
            <a:ext cx="10972800" cy="1143000"/>
          </a:xfrm>
        </p:spPr>
        <p:txBody>
          <a:bodyPr/>
          <a:lstStyle/>
          <a:p>
            <a:r>
              <a:rPr lang="en-US" dirty="0"/>
              <a:t>First line</a:t>
            </a:r>
            <a:endParaRPr lang="en-CH" dirty="0"/>
          </a:p>
        </p:txBody>
      </p:sp>
      <p:sp>
        <p:nvSpPr>
          <p:cNvPr id="3" name="Content Placeholder 2">
            <a:extLst>
              <a:ext uri="{FF2B5EF4-FFF2-40B4-BE49-F238E27FC236}">
                <a16:creationId xmlns:a16="http://schemas.microsoft.com/office/drawing/2014/main" id="{63621872-2041-4B39-8185-6A8FBAFF9AEB}"/>
              </a:ext>
            </a:extLst>
          </p:cNvPr>
          <p:cNvSpPr>
            <a:spLocks noGrp="1"/>
          </p:cNvSpPr>
          <p:nvPr>
            <p:ph idx="4294967295"/>
          </p:nvPr>
        </p:nvSpPr>
        <p:spPr>
          <a:xfrm>
            <a:off x="609600" y="1600201"/>
            <a:ext cx="10972800" cy="4525963"/>
          </a:xfrm>
        </p:spPr>
        <p:txBody>
          <a:bodyPr>
            <a:normAutofit/>
          </a:bodyPr>
          <a:lstStyle/>
          <a:p>
            <a:r>
              <a:rPr lang="en-GB" dirty="0"/>
              <a:t>15.04.22 signed informed consent to </a:t>
            </a:r>
            <a:r>
              <a:rPr lang="en-GB" b="1" dirty="0"/>
              <a:t>DESTINY-Breast07</a:t>
            </a:r>
          </a:p>
          <a:p>
            <a:r>
              <a:rPr lang="en-GB" dirty="0"/>
              <a:t>22.04.22 Core biopsy left breast: ductal infiltrating carcinoma, </a:t>
            </a:r>
            <a:br>
              <a:rPr lang="en-GB" dirty="0"/>
            </a:br>
            <a:r>
              <a:rPr lang="en-GB" dirty="0"/>
              <a:t>			    ER: 90%; </a:t>
            </a:r>
            <a:r>
              <a:rPr lang="en-GB" dirty="0" err="1"/>
              <a:t>PgR</a:t>
            </a:r>
            <a:r>
              <a:rPr lang="en-GB" dirty="0"/>
              <a:t>: 0%; HER2: 3+</a:t>
            </a:r>
          </a:p>
          <a:p>
            <a:r>
              <a:rPr lang="en-GB" dirty="0"/>
              <a:t>11.05.22 start Triptorelin 3.75 mg q4w</a:t>
            </a:r>
          </a:p>
          <a:p>
            <a:r>
              <a:rPr lang="en-GB" dirty="0"/>
              <a:t>10.05.22 start Trastuzumab-</a:t>
            </a:r>
            <a:r>
              <a:rPr lang="en-GB" dirty="0" err="1"/>
              <a:t>Deruxtecan</a:t>
            </a:r>
            <a:r>
              <a:rPr lang="en-GB" dirty="0"/>
              <a:t> 5.4 mg/kg + </a:t>
            </a:r>
            <a:r>
              <a:rPr lang="en-GB" dirty="0" err="1"/>
              <a:t>Pertuzumab</a:t>
            </a:r>
            <a:r>
              <a:rPr lang="en-GB" dirty="0"/>
              <a:t> q3w</a:t>
            </a:r>
          </a:p>
        </p:txBody>
      </p:sp>
    </p:spTree>
    <p:extLst>
      <p:ext uri="{BB962C8B-B14F-4D97-AF65-F5344CB8AC3E}">
        <p14:creationId xmlns:p14="http://schemas.microsoft.com/office/powerpoint/2010/main" val="12940712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CFBDF-AF71-31B1-B1CD-C353D5F77A73}"/>
              </a:ext>
            </a:extLst>
          </p:cNvPr>
          <p:cNvSpPr>
            <a:spLocks noGrp="1"/>
          </p:cNvSpPr>
          <p:nvPr>
            <p:ph type="title"/>
          </p:nvPr>
        </p:nvSpPr>
        <p:spPr/>
        <p:txBody>
          <a:bodyPr/>
          <a:lstStyle/>
          <a:p>
            <a:r>
              <a:rPr lang="en-GB" sz="2800" dirty="0"/>
              <a:t>DESTINY-Breast02 (Phase 3): Patient baseline characteristics </a:t>
            </a:r>
          </a:p>
        </p:txBody>
      </p:sp>
      <p:sp>
        <p:nvSpPr>
          <p:cNvPr id="4" name="Text Placeholder 3">
            <a:extLst>
              <a:ext uri="{FF2B5EF4-FFF2-40B4-BE49-F238E27FC236}">
                <a16:creationId xmlns:a16="http://schemas.microsoft.com/office/drawing/2014/main" id="{41B509B8-5123-0A9F-32A1-50A1A94FBC55}"/>
              </a:ext>
            </a:extLst>
          </p:cNvPr>
          <p:cNvSpPr>
            <a:spLocks noGrp="1"/>
          </p:cNvSpPr>
          <p:nvPr>
            <p:ph type="body" sz="quarter" idx="10"/>
          </p:nvPr>
        </p:nvSpPr>
        <p:spPr>
          <a:xfrm>
            <a:off x="612000" y="6213515"/>
            <a:ext cx="11176168" cy="416589"/>
          </a:xfrm>
        </p:spPr>
        <p:txBody>
          <a:bodyPr/>
          <a:lstStyle/>
          <a:p>
            <a:r>
              <a:rPr lang="en-GB" dirty="0"/>
              <a:t>ECOG PS, European Cooperative Oncology Group Performance Status; T-</a:t>
            </a:r>
            <a:r>
              <a:rPr lang="en-GB" dirty="0" err="1"/>
              <a:t>DXd</a:t>
            </a:r>
            <a:r>
              <a:rPr lang="en-GB" dirty="0"/>
              <a:t>, trastuzumab </a:t>
            </a:r>
            <a:r>
              <a:rPr lang="en-GB" dirty="0" err="1"/>
              <a:t>deruxtecan</a:t>
            </a:r>
            <a:r>
              <a:rPr lang="en-GB" dirty="0"/>
              <a:t>; TPC, treatment of physician’s choice. </a:t>
            </a:r>
            <a:br>
              <a:rPr lang="en-GB" dirty="0"/>
            </a:br>
            <a:r>
              <a:rPr lang="en-GB" dirty="0" err="1"/>
              <a:t>Krop</a:t>
            </a:r>
            <a:r>
              <a:rPr lang="en-GB" dirty="0"/>
              <a:t> I, et al. SABCS 2022. Abstract GS2-01</a:t>
            </a:r>
          </a:p>
        </p:txBody>
      </p:sp>
      <p:graphicFrame>
        <p:nvGraphicFramePr>
          <p:cNvPr id="12" name="Table 11">
            <a:extLst>
              <a:ext uri="{FF2B5EF4-FFF2-40B4-BE49-F238E27FC236}">
                <a16:creationId xmlns:a16="http://schemas.microsoft.com/office/drawing/2014/main" id="{702E711A-EC91-43B2-A1BF-233FE1F96776}"/>
              </a:ext>
            </a:extLst>
          </p:cNvPr>
          <p:cNvGraphicFramePr>
            <a:graphicFrameLocks noGrp="1"/>
          </p:cNvGraphicFramePr>
          <p:nvPr/>
        </p:nvGraphicFramePr>
        <p:xfrm>
          <a:off x="5871248" y="1182267"/>
          <a:ext cx="4328323" cy="3977640"/>
        </p:xfrm>
        <a:graphic>
          <a:graphicData uri="http://schemas.openxmlformats.org/drawingml/2006/table">
            <a:tbl>
              <a:tblPr firstRow="1" bandRow="1">
                <a:tableStyleId>{00A15C55-8517-42AA-B614-E9B94910E393}</a:tableStyleId>
              </a:tblPr>
              <a:tblGrid>
                <a:gridCol w="2312323">
                  <a:extLst>
                    <a:ext uri="{9D8B030D-6E8A-4147-A177-3AD203B41FA5}">
                      <a16:colId xmlns:a16="http://schemas.microsoft.com/office/drawing/2014/main" val="2543463278"/>
                    </a:ext>
                  </a:extLst>
                </a:gridCol>
                <a:gridCol w="1008000">
                  <a:extLst>
                    <a:ext uri="{9D8B030D-6E8A-4147-A177-3AD203B41FA5}">
                      <a16:colId xmlns:a16="http://schemas.microsoft.com/office/drawing/2014/main" val="486556862"/>
                    </a:ext>
                  </a:extLst>
                </a:gridCol>
                <a:gridCol w="1008000">
                  <a:extLst>
                    <a:ext uri="{9D8B030D-6E8A-4147-A177-3AD203B41FA5}">
                      <a16:colId xmlns:a16="http://schemas.microsoft.com/office/drawing/2014/main" val="1035191673"/>
                    </a:ext>
                  </a:extLst>
                </a:gridCol>
              </a:tblGrid>
              <a:tr h="538480">
                <a:tc>
                  <a:txBody>
                    <a:bodyPr/>
                    <a:lstStyle/>
                    <a:p>
                      <a:r>
                        <a:rPr lang="en-GB" sz="1500" dirty="0"/>
                        <a:t>n (%)</a:t>
                      </a:r>
                    </a:p>
                  </a:txBody>
                  <a:tcPr anchor="b"/>
                </a:tc>
                <a:tc>
                  <a:txBody>
                    <a:bodyPr/>
                    <a:lstStyle/>
                    <a:p>
                      <a:pPr algn="ctr"/>
                      <a:r>
                        <a:rPr lang="en-GB" sz="1500" dirty="0"/>
                        <a:t>T-</a:t>
                      </a:r>
                      <a:r>
                        <a:rPr lang="en-GB" sz="1500" dirty="0" err="1"/>
                        <a:t>DXd</a:t>
                      </a:r>
                      <a:br>
                        <a:rPr lang="en-GB" sz="1500" dirty="0"/>
                      </a:br>
                      <a:r>
                        <a:rPr lang="en-GB" sz="1500" dirty="0"/>
                        <a:t>(n=406)</a:t>
                      </a:r>
                    </a:p>
                  </a:txBody>
                  <a:tcPr>
                    <a:solidFill>
                      <a:schemeClr val="accent2"/>
                    </a:solidFill>
                  </a:tcPr>
                </a:tc>
                <a:tc>
                  <a:txBody>
                    <a:bodyPr/>
                    <a:lstStyle/>
                    <a:p>
                      <a:pPr algn="ctr"/>
                      <a:r>
                        <a:rPr lang="en-GB" sz="1500" dirty="0"/>
                        <a:t>TPC</a:t>
                      </a:r>
                      <a:br>
                        <a:rPr lang="en-GB" sz="1500" dirty="0"/>
                      </a:br>
                      <a:r>
                        <a:rPr lang="en-GB" sz="1500" dirty="0"/>
                        <a:t> (n=202)</a:t>
                      </a:r>
                    </a:p>
                  </a:txBody>
                  <a:tcPr>
                    <a:solidFill>
                      <a:srgbClr val="929294"/>
                    </a:solidFill>
                  </a:tcPr>
                </a:tc>
                <a:extLst>
                  <a:ext uri="{0D108BD9-81ED-4DB2-BD59-A6C34878D82A}">
                    <a16:rowId xmlns:a16="http://schemas.microsoft.com/office/drawing/2014/main" val="1749108786"/>
                  </a:ext>
                </a:extLst>
              </a:tr>
              <a:tr h="5384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500" dirty="0"/>
                        <a:t>HR+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500" dirty="0"/>
                        <a:t>HR–</a:t>
                      </a:r>
                    </a:p>
                  </a:txBody>
                  <a:tcPr>
                    <a:solidFill>
                      <a:srgbClr val="D1CDD2"/>
                    </a:solidFill>
                  </a:tcPr>
                </a:tc>
                <a:tc>
                  <a:txBody>
                    <a:bodyPr/>
                    <a:lstStyle/>
                    <a:p>
                      <a:pPr algn="ctr"/>
                      <a:r>
                        <a:rPr lang="en-GB" sz="1500" dirty="0"/>
                        <a:t>238 (59)</a:t>
                      </a:r>
                    </a:p>
                    <a:p>
                      <a:pPr algn="ctr"/>
                      <a:r>
                        <a:rPr lang="en-GB" sz="1500" dirty="0"/>
                        <a:t>165 (41)</a:t>
                      </a:r>
                    </a:p>
                  </a:txBody>
                  <a:tcPr>
                    <a:solidFill>
                      <a:srgbClr val="D1CDD2"/>
                    </a:solidFill>
                  </a:tcPr>
                </a:tc>
                <a:tc>
                  <a:txBody>
                    <a:bodyPr/>
                    <a:lstStyle/>
                    <a:p>
                      <a:pPr algn="ctr"/>
                      <a:r>
                        <a:rPr lang="en-GB" sz="1500" dirty="0"/>
                        <a:t>118 (58)</a:t>
                      </a:r>
                    </a:p>
                    <a:p>
                      <a:pPr algn="ctr"/>
                      <a:r>
                        <a:rPr lang="en-GB" sz="1500" dirty="0"/>
                        <a:t>83 (41)</a:t>
                      </a:r>
                    </a:p>
                  </a:txBody>
                  <a:tcPr>
                    <a:solidFill>
                      <a:srgbClr val="D1CDD2"/>
                    </a:solidFill>
                  </a:tcPr>
                </a:tc>
                <a:extLst>
                  <a:ext uri="{0D108BD9-81ED-4DB2-BD59-A6C34878D82A}">
                    <a16:rowId xmlns:a16="http://schemas.microsoft.com/office/drawing/2014/main" val="4064623765"/>
                  </a:ext>
                </a:extLst>
              </a:tr>
              <a:tr h="3149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500" dirty="0"/>
                        <a:t>Brain metastases at baseline</a:t>
                      </a:r>
                    </a:p>
                  </a:txBody>
                  <a:tcPr>
                    <a:solidFill>
                      <a:srgbClr val="E9E8EA"/>
                    </a:solidFill>
                  </a:tcPr>
                </a:tc>
                <a:tc>
                  <a:txBody>
                    <a:bodyPr/>
                    <a:lstStyle/>
                    <a:p>
                      <a:pPr algn="ctr"/>
                      <a:r>
                        <a:rPr lang="en-GB" sz="1500" dirty="0"/>
                        <a:t>74 (18)</a:t>
                      </a:r>
                    </a:p>
                  </a:txBody>
                  <a:tcPr>
                    <a:solidFill>
                      <a:srgbClr val="E9E8EA"/>
                    </a:solidFill>
                  </a:tcPr>
                </a:tc>
                <a:tc>
                  <a:txBody>
                    <a:bodyPr/>
                    <a:lstStyle/>
                    <a:p>
                      <a:pPr algn="ctr"/>
                      <a:r>
                        <a:rPr lang="en-GB" sz="1500" dirty="0"/>
                        <a:t>36 (18)</a:t>
                      </a:r>
                    </a:p>
                  </a:txBody>
                  <a:tcPr>
                    <a:solidFill>
                      <a:srgbClr val="E9E8EA"/>
                    </a:solidFill>
                  </a:tcPr>
                </a:tc>
                <a:extLst>
                  <a:ext uri="{0D108BD9-81ED-4DB2-BD59-A6C34878D82A}">
                    <a16:rowId xmlns:a16="http://schemas.microsoft.com/office/drawing/2014/main" val="3118416430"/>
                  </a:ext>
                </a:extLst>
              </a:tr>
              <a:tr h="3149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500" dirty="0"/>
                        <a:t>Visceral disease</a:t>
                      </a:r>
                    </a:p>
                  </a:txBody>
                  <a:tcPr>
                    <a:solidFill>
                      <a:srgbClr val="D1CDD2"/>
                    </a:solidFill>
                  </a:tcPr>
                </a:tc>
                <a:tc>
                  <a:txBody>
                    <a:bodyPr/>
                    <a:lstStyle/>
                    <a:p>
                      <a:pPr algn="ctr"/>
                      <a:r>
                        <a:rPr lang="en-GB" sz="1500" dirty="0"/>
                        <a:t>316 (78)</a:t>
                      </a:r>
                    </a:p>
                  </a:txBody>
                  <a:tcPr>
                    <a:solidFill>
                      <a:srgbClr val="D1CDD2"/>
                    </a:solidFill>
                  </a:tcPr>
                </a:tc>
                <a:tc>
                  <a:txBody>
                    <a:bodyPr/>
                    <a:lstStyle/>
                    <a:p>
                      <a:pPr algn="ctr"/>
                      <a:r>
                        <a:rPr lang="en-GB" sz="1500" dirty="0"/>
                        <a:t>160 (79)</a:t>
                      </a:r>
                    </a:p>
                  </a:txBody>
                  <a:tcPr>
                    <a:solidFill>
                      <a:srgbClr val="D1CDD2"/>
                    </a:solidFill>
                  </a:tcPr>
                </a:tc>
                <a:extLst>
                  <a:ext uri="{0D108BD9-81ED-4DB2-BD59-A6C34878D82A}">
                    <a16:rowId xmlns:a16="http://schemas.microsoft.com/office/drawing/2014/main" val="522689812"/>
                  </a:ext>
                </a:extLst>
              </a:tr>
              <a:tr h="3149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500" dirty="0"/>
                        <a:t>Prior treatment for BC</a:t>
                      </a:r>
                    </a:p>
                  </a:txBody>
                  <a:tcPr>
                    <a:solidFill>
                      <a:srgbClr val="E9E8EA"/>
                    </a:solidFill>
                  </a:tcPr>
                </a:tc>
                <a:tc>
                  <a:txBody>
                    <a:bodyPr/>
                    <a:lstStyle/>
                    <a:p>
                      <a:pPr algn="ctr"/>
                      <a:r>
                        <a:rPr lang="en-GB" sz="1500" dirty="0"/>
                        <a:t>406 (100)</a:t>
                      </a:r>
                    </a:p>
                  </a:txBody>
                  <a:tcPr>
                    <a:solidFill>
                      <a:srgbClr val="E9E8EA"/>
                    </a:solidFill>
                  </a:tcPr>
                </a:tc>
                <a:tc>
                  <a:txBody>
                    <a:bodyPr/>
                    <a:lstStyle/>
                    <a:p>
                      <a:pPr algn="ctr"/>
                      <a:r>
                        <a:rPr lang="en-GB" sz="1500" dirty="0"/>
                        <a:t>202 (100)</a:t>
                      </a:r>
                    </a:p>
                  </a:txBody>
                  <a:tcPr>
                    <a:solidFill>
                      <a:srgbClr val="E9E8EA"/>
                    </a:solidFill>
                  </a:tcPr>
                </a:tc>
                <a:extLst>
                  <a:ext uri="{0D108BD9-81ED-4DB2-BD59-A6C34878D82A}">
                    <a16:rowId xmlns:a16="http://schemas.microsoft.com/office/drawing/2014/main" val="2039086258"/>
                  </a:ext>
                </a:extLst>
              </a:tr>
              <a:tr h="1879600">
                <a:tc>
                  <a:txBody>
                    <a:bodyPr/>
                    <a:lstStyle/>
                    <a:p>
                      <a:r>
                        <a:rPr lang="en-GB" sz="1500" dirty="0"/>
                        <a:t>Prior lines of therapy in the metastatic setting</a:t>
                      </a:r>
                    </a:p>
                    <a:p>
                      <a:pPr marL="88900" indent="0"/>
                      <a:r>
                        <a:rPr lang="en-GB" sz="1500" dirty="0"/>
                        <a:t>0</a:t>
                      </a:r>
                    </a:p>
                    <a:p>
                      <a:pPr marL="92075" indent="0"/>
                      <a:r>
                        <a:rPr lang="en-GB" sz="1500" dirty="0"/>
                        <a:t>1</a:t>
                      </a:r>
                    </a:p>
                    <a:p>
                      <a:pPr marL="92075" indent="0"/>
                      <a:r>
                        <a:rPr lang="en-GB" sz="1500" dirty="0"/>
                        <a:t>2</a:t>
                      </a:r>
                    </a:p>
                    <a:p>
                      <a:pPr marL="92075" indent="0"/>
                      <a:r>
                        <a:rPr lang="en-GB" sz="1500" dirty="0"/>
                        <a:t>3</a:t>
                      </a:r>
                    </a:p>
                    <a:p>
                      <a:pPr marL="92075" indent="0"/>
                      <a:r>
                        <a:rPr lang="en-GB" sz="1500" dirty="0"/>
                        <a:t>4</a:t>
                      </a:r>
                    </a:p>
                    <a:p>
                      <a:pPr marL="92075" indent="0"/>
                      <a:r>
                        <a:rPr lang="en-GB" sz="1500" dirty="0"/>
                        <a:t>≥5</a:t>
                      </a:r>
                    </a:p>
                  </a:txBody>
                  <a:tcPr>
                    <a:solidFill>
                      <a:srgbClr val="D1CDD2"/>
                    </a:solidFill>
                  </a:tcPr>
                </a:tc>
                <a:tc>
                  <a:txBody>
                    <a:bodyPr/>
                    <a:lstStyle/>
                    <a:p>
                      <a:pPr algn="ctr"/>
                      <a:endParaRPr lang="en-GB" sz="1500" dirty="0"/>
                    </a:p>
                    <a:p>
                      <a:pPr algn="ctr"/>
                      <a:endParaRPr lang="en-GB" sz="1500" dirty="0"/>
                    </a:p>
                    <a:p>
                      <a:pPr algn="ctr"/>
                      <a:r>
                        <a:rPr lang="en-GB" sz="1500" dirty="0"/>
                        <a:t>2 (1)</a:t>
                      </a:r>
                    </a:p>
                    <a:p>
                      <a:pPr algn="ctr"/>
                      <a:r>
                        <a:rPr lang="en-GB" sz="1500" dirty="0"/>
                        <a:t>18 (4)</a:t>
                      </a:r>
                    </a:p>
                    <a:p>
                      <a:pPr algn="ctr"/>
                      <a:r>
                        <a:rPr lang="en-GB" sz="1500" dirty="0"/>
                        <a:t>192 (47)</a:t>
                      </a:r>
                    </a:p>
                    <a:p>
                      <a:pPr algn="ctr"/>
                      <a:r>
                        <a:rPr lang="en-GB" sz="1500" dirty="0"/>
                        <a:t>123 (30)</a:t>
                      </a:r>
                    </a:p>
                    <a:p>
                      <a:pPr algn="ctr"/>
                      <a:r>
                        <a:rPr lang="en-GB" sz="1500" dirty="0"/>
                        <a:t>42 (10)</a:t>
                      </a:r>
                    </a:p>
                    <a:p>
                      <a:pPr algn="ctr"/>
                      <a:r>
                        <a:rPr lang="en-GB" sz="1500" dirty="0"/>
                        <a:t>29 (7)</a:t>
                      </a:r>
                    </a:p>
                  </a:txBody>
                  <a:tcPr>
                    <a:solidFill>
                      <a:srgbClr val="D1CDD2"/>
                    </a:solidFill>
                  </a:tcPr>
                </a:tc>
                <a:tc>
                  <a:txBody>
                    <a:bodyPr/>
                    <a:lstStyle/>
                    <a:p>
                      <a:pPr algn="ctr"/>
                      <a:endParaRPr lang="en-GB" sz="1500" dirty="0"/>
                    </a:p>
                    <a:p>
                      <a:pPr algn="ctr"/>
                      <a:endParaRPr lang="en-GB" sz="1500" dirty="0"/>
                    </a:p>
                    <a:p>
                      <a:pPr algn="ctr"/>
                      <a:r>
                        <a:rPr lang="en-GB" sz="1500" dirty="0"/>
                        <a:t>0</a:t>
                      </a:r>
                    </a:p>
                    <a:p>
                      <a:pPr algn="ctr"/>
                      <a:r>
                        <a:rPr lang="en-GB" sz="1500" dirty="0"/>
                        <a:t>12 (6)</a:t>
                      </a:r>
                    </a:p>
                    <a:p>
                      <a:pPr algn="ctr"/>
                      <a:r>
                        <a:rPr lang="en-GB" sz="1500" dirty="0"/>
                        <a:t>92 (46)</a:t>
                      </a:r>
                    </a:p>
                    <a:p>
                      <a:pPr algn="ctr"/>
                      <a:r>
                        <a:rPr lang="en-GB" sz="1500" dirty="0"/>
                        <a:t>63 (31)</a:t>
                      </a:r>
                    </a:p>
                    <a:p>
                      <a:pPr algn="ctr"/>
                      <a:r>
                        <a:rPr lang="en-GB" sz="1500" dirty="0"/>
                        <a:t>13 (6)</a:t>
                      </a:r>
                    </a:p>
                    <a:p>
                      <a:pPr algn="ctr"/>
                      <a:r>
                        <a:rPr lang="en-GB" sz="1500" dirty="0"/>
                        <a:t>22 (11)</a:t>
                      </a:r>
                    </a:p>
                  </a:txBody>
                  <a:tcPr>
                    <a:solidFill>
                      <a:srgbClr val="D1CDD2"/>
                    </a:solidFill>
                  </a:tcPr>
                </a:tc>
                <a:extLst>
                  <a:ext uri="{0D108BD9-81ED-4DB2-BD59-A6C34878D82A}">
                    <a16:rowId xmlns:a16="http://schemas.microsoft.com/office/drawing/2014/main" val="2609309473"/>
                  </a:ext>
                </a:extLst>
              </a:tr>
            </a:tbl>
          </a:graphicData>
        </a:graphic>
      </p:graphicFrame>
      <p:graphicFrame>
        <p:nvGraphicFramePr>
          <p:cNvPr id="16" name="Table 15">
            <a:extLst>
              <a:ext uri="{FF2B5EF4-FFF2-40B4-BE49-F238E27FC236}">
                <a16:creationId xmlns:a16="http://schemas.microsoft.com/office/drawing/2014/main" id="{A97A7A9B-CD27-41EC-84F3-660DA6FAF2AB}"/>
              </a:ext>
            </a:extLst>
          </p:cNvPr>
          <p:cNvGraphicFramePr>
            <a:graphicFrameLocks noGrp="1"/>
          </p:cNvGraphicFramePr>
          <p:nvPr/>
        </p:nvGraphicFramePr>
        <p:xfrm>
          <a:off x="1238249" y="1176700"/>
          <a:ext cx="4328323" cy="4892040"/>
        </p:xfrm>
        <a:graphic>
          <a:graphicData uri="http://schemas.openxmlformats.org/drawingml/2006/table">
            <a:tbl>
              <a:tblPr firstRow="1" bandRow="1">
                <a:tableStyleId>{00A15C55-8517-42AA-B614-E9B94910E393}</a:tableStyleId>
              </a:tblPr>
              <a:tblGrid>
                <a:gridCol w="2312323">
                  <a:extLst>
                    <a:ext uri="{9D8B030D-6E8A-4147-A177-3AD203B41FA5}">
                      <a16:colId xmlns:a16="http://schemas.microsoft.com/office/drawing/2014/main" val="2543463278"/>
                    </a:ext>
                  </a:extLst>
                </a:gridCol>
                <a:gridCol w="1008000">
                  <a:extLst>
                    <a:ext uri="{9D8B030D-6E8A-4147-A177-3AD203B41FA5}">
                      <a16:colId xmlns:a16="http://schemas.microsoft.com/office/drawing/2014/main" val="486556862"/>
                    </a:ext>
                  </a:extLst>
                </a:gridCol>
                <a:gridCol w="1008000">
                  <a:extLst>
                    <a:ext uri="{9D8B030D-6E8A-4147-A177-3AD203B41FA5}">
                      <a16:colId xmlns:a16="http://schemas.microsoft.com/office/drawing/2014/main" val="1035191673"/>
                    </a:ext>
                  </a:extLst>
                </a:gridCol>
              </a:tblGrid>
              <a:tr h="538480">
                <a:tc>
                  <a:txBody>
                    <a:bodyPr/>
                    <a:lstStyle/>
                    <a:p>
                      <a:endParaRPr lang="en-GB" sz="1500" dirty="0"/>
                    </a:p>
                  </a:txBody>
                  <a:tcPr anchor="b"/>
                </a:tc>
                <a:tc>
                  <a:txBody>
                    <a:bodyPr/>
                    <a:lstStyle/>
                    <a:p>
                      <a:pPr algn="ctr"/>
                      <a:r>
                        <a:rPr lang="en-GB" sz="1500" dirty="0"/>
                        <a:t>T-</a:t>
                      </a:r>
                      <a:r>
                        <a:rPr lang="en-GB" sz="1500" dirty="0" err="1"/>
                        <a:t>DXd</a:t>
                      </a:r>
                      <a:br>
                        <a:rPr lang="en-GB" sz="1500" dirty="0"/>
                      </a:br>
                      <a:r>
                        <a:rPr lang="en-GB" sz="1500" dirty="0"/>
                        <a:t>(n=406)</a:t>
                      </a:r>
                    </a:p>
                  </a:txBody>
                  <a:tcPr>
                    <a:solidFill>
                      <a:schemeClr val="accent2"/>
                    </a:solidFill>
                  </a:tcPr>
                </a:tc>
                <a:tc>
                  <a:txBody>
                    <a:bodyPr/>
                    <a:lstStyle/>
                    <a:p>
                      <a:pPr algn="ctr"/>
                      <a:r>
                        <a:rPr lang="en-GB" sz="1500" dirty="0"/>
                        <a:t>TPC</a:t>
                      </a:r>
                      <a:br>
                        <a:rPr lang="en-GB" sz="1500" dirty="0"/>
                      </a:br>
                      <a:r>
                        <a:rPr lang="en-GB" sz="1500" dirty="0"/>
                        <a:t> (n=202)</a:t>
                      </a:r>
                    </a:p>
                  </a:txBody>
                  <a:tcPr>
                    <a:solidFill>
                      <a:schemeClr val="bg1">
                        <a:lumMod val="50000"/>
                      </a:schemeClr>
                    </a:solidFill>
                  </a:tcPr>
                </a:tc>
                <a:extLst>
                  <a:ext uri="{0D108BD9-81ED-4DB2-BD59-A6C34878D82A}">
                    <a16:rowId xmlns:a16="http://schemas.microsoft.com/office/drawing/2014/main" val="1749108786"/>
                  </a:ext>
                </a:extLst>
              </a:tr>
              <a:tr h="5384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500" dirty="0"/>
                        <a:t>Age, median, years (range)</a:t>
                      </a:r>
                    </a:p>
                    <a:p>
                      <a:pPr marL="93663" marR="0" lvl="0" indent="0" algn="l" defTabSz="914400" rtl="0" eaLnBrk="1" fontAlgn="auto" latinLnBrk="0" hangingPunct="1">
                        <a:lnSpc>
                          <a:spcPct val="100000"/>
                        </a:lnSpc>
                        <a:spcBef>
                          <a:spcPts val="0"/>
                        </a:spcBef>
                        <a:spcAft>
                          <a:spcPts val="0"/>
                        </a:spcAft>
                        <a:buClrTx/>
                        <a:buSzTx/>
                        <a:buFontTx/>
                        <a:buNone/>
                        <a:tabLst/>
                        <a:defRPr/>
                      </a:pPr>
                      <a:r>
                        <a:rPr lang="en-GB" sz="1500" dirty="0"/>
                        <a:t>≥65, n(%)</a:t>
                      </a:r>
                    </a:p>
                  </a:txBody>
                  <a:tcPr/>
                </a:tc>
                <a:tc>
                  <a:txBody>
                    <a:bodyPr/>
                    <a:lstStyle/>
                    <a:p>
                      <a:pPr algn="ctr"/>
                      <a:r>
                        <a:rPr lang="en-GB" sz="1500" dirty="0"/>
                        <a:t>54 (22–89)</a:t>
                      </a:r>
                    </a:p>
                    <a:p>
                      <a:pPr algn="ctr"/>
                      <a:r>
                        <a:rPr lang="en-GB" sz="1500" dirty="0"/>
                        <a:t>85 (21)</a:t>
                      </a:r>
                    </a:p>
                  </a:txBody>
                  <a:tcPr/>
                </a:tc>
                <a:tc>
                  <a:txBody>
                    <a:bodyPr/>
                    <a:lstStyle/>
                    <a:p>
                      <a:pPr algn="ctr"/>
                      <a:r>
                        <a:rPr lang="en-GB" sz="1500" dirty="0"/>
                        <a:t>55 (25–87)</a:t>
                      </a:r>
                    </a:p>
                    <a:p>
                      <a:pPr algn="ctr"/>
                      <a:r>
                        <a:rPr lang="en-GB" sz="1500" dirty="0"/>
                        <a:t>38 (19)</a:t>
                      </a:r>
                    </a:p>
                  </a:txBody>
                  <a:tcPr/>
                </a:tc>
                <a:extLst>
                  <a:ext uri="{0D108BD9-81ED-4DB2-BD59-A6C34878D82A}">
                    <a16:rowId xmlns:a16="http://schemas.microsoft.com/office/drawing/2014/main" val="2039086258"/>
                  </a:ext>
                </a:extLst>
              </a:tr>
              <a:tr h="3149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500" dirty="0"/>
                        <a:t>Female, n (%)</a:t>
                      </a:r>
                    </a:p>
                  </a:txBody>
                  <a:tcPr/>
                </a:tc>
                <a:tc>
                  <a:txBody>
                    <a:bodyPr/>
                    <a:lstStyle/>
                    <a:p>
                      <a:pPr algn="ctr"/>
                      <a:r>
                        <a:rPr lang="en-GB" sz="1500" dirty="0"/>
                        <a:t>403 (99)</a:t>
                      </a:r>
                    </a:p>
                  </a:txBody>
                  <a:tcPr/>
                </a:tc>
                <a:tc>
                  <a:txBody>
                    <a:bodyPr/>
                    <a:lstStyle/>
                    <a:p>
                      <a:pPr algn="ctr"/>
                      <a:r>
                        <a:rPr lang="en-GB" sz="1500" dirty="0"/>
                        <a:t>200 (99)</a:t>
                      </a:r>
                    </a:p>
                  </a:txBody>
                  <a:tcPr/>
                </a:tc>
                <a:extLst>
                  <a:ext uri="{0D108BD9-81ED-4DB2-BD59-A6C34878D82A}">
                    <a16:rowId xmlns:a16="http://schemas.microsoft.com/office/drawing/2014/main" val="3398785767"/>
                  </a:ext>
                </a:extLst>
              </a:tr>
              <a:tr h="12090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500" dirty="0"/>
                        <a:t>Region, n (%)</a:t>
                      </a:r>
                    </a:p>
                    <a:p>
                      <a:pPr marL="87313" marR="0" lvl="0" indent="0" algn="l" defTabSz="914400" rtl="0" eaLnBrk="1" fontAlgn="auto" latinLnBrk="0" hangingPunct="1">
                        <a:lnSpc>
                          <a:spcPct val="100000"/>
                        </a:lnSpc>
                        <a:spcBef>
                          <a:spcPts val="0"/>
                        </a:spcBef>
                        <a:spcAft>
                          <a:spcPts val="0"/>
                        </a:spcAft>
                        <a:buClrTx/>
                        <a:buSzTx/>
                        <a:buFontTx/>
                        <a:buNone/>
                        <a:tabLst/>
                        <a:defRPr/>
                      </a:pPr>
                      <a:r>
                        <a:rPr lang="en-GB" sz="1500" dirty="0"/>
                        <a:t>Asia</a:t>
                      </a:r>
                    </a:p>
                    <a:p>
                      <a:pPr marL="87313" marR="0" lvl="0" indent="0" algn="l" defTabSz="914400" rtl="0" eaLnBrk="1" fontAlgn="auto" latinLnBrk="0" hangingPunct="1">
                        <a:lnSpc>
                          <a:spcPct val="100000"/>
                        </a:lnSpc>
                        <a:spcBef>
                          <a:spcPts val="0"/>
                        </a:spcBef>
                        <a:spcAft>
                          <a:spcPts val="0"/>
                        </a:spcAft>
                        <a:buClrTx/>
                        <a:buSzTx/>
                        <a:buFontTx/>
                        <a:buNone/>
                        <a:tabLst/>
                        <a:defRPr/>
                      </a:pPr>
                      <a:r>
                        <a:rPr lang="en-GB" sz="1500" dirty="0"/>
                        <a:t>Europe</a:t>
                      </a:r>
                    </a:p>
                    <a:p>
                      <a:pPr marL="87313" marR="0" lvl="0" indent="0" algn="l" defTabSz="914400" rtl="0" eaLnBrk="1" fontAlgn="auto" latinLnBrk="0" hangingPunct="1">
                        <a:lnSpc>
                          <a:spcPct val="100000"/>
                        </a:lnSpc>
                        <a:spcBef>
                          <a:spcPts val="0"/>
                        </a:spcBef>
                        <a:spcAft>
                          <a:spcPts val="0"/>
                        </a:spcAft>
                        <a:buClrTx/>
                        <a:buSzTx/>
                        <a:buFontTx/>
                        <a:buNone/>
                        <a:tabLst/>
                        <a:defRPr/>
                      </a:pPr>
                      <a:r>
                        <a:rPr lang="en-GB" sz="1500" dirty="0"/>
                        <a:t>North America</a:t>
                      </a:r>
                    </a:p>
                    <a:p>
                      <a:pPr marL="87313" marR="0" lvl="0" indent="0" algn="l" defTabSz="914400" rtl="0" eaLnBrk="1" fontAlgn="auto" latinLnBrk="0" hangingPunct="1">
                        <a:lnSpc>
                          <a:spcPct val="100000"/>
                        </a:lnSpc>
                        <a:spcBef>
                          <a:spcPts val="0"/>
                        </a:spcBef>
                        <a:spcAft>
                          <a:spcPts val="0"/>
                        </a:spcAft>
                        <a:buClrTx/>
                        <a:buSzTx/>
                        <a:buFontTx/>
                        <a:buNone/>
                        <a:tabLst/>
                        <a:defRPr/>
                      </a:pPr>
                      <a:r>
                        <a:rPr lang="en-GB" sz="1500" dirty="0"/>
                        <a:t>Rest of world</a:t>
                      </a:r>
                    </a:p>
                  </a:txBody>
                  <a:tcPr/>
                </a:tc>
                <a:tc>
                  <a:txBody>
                    <a:bodyPr/>
                    <a:lstStyle/>
                    <a:p>
                      <a:pPr algn="ctr"/>
                      <a:endParaRPr lang="en-GB" sz="1500" dirty="0"/>
                    </a:p>
                    <a:p>
                      <a:pPr algn="ctr"/>
                      <a:r>
                        <a:rPr lang="en-GB" sz="1500" dirty="0"/>
                        <a:t>112 (28)</a:t>
                      </a:r>
                    </a:p>
                    <a:p>
                      <a:pPr algn="ctr"/>
                      <a:r>
                        <a:rPr lang="en-GB" sz="1500" dirty="0"/>
                        <a:t>152 (37)</a:t>
                      </a:r>
                    </a:p>
                    <a:p>
                      <a:pPr algn="ctr"/>
                      <a:r>
                        <a:rPr lang="en-GB" sz="1500" dirty="0"/>
                        <a:t>41 (10)</a:t>
                      </a:r>
                    </a:p>
                    <a:p>
                      <a:pPr algn="ctr"/>
                      <a:r>
                        <a:rPr lang="en-GB" sz="1500" dirty="0"/>
                        <a:t>101 (25)</a:t>
                      </a:r>
                    </a:p>
                  </a:txBody>
                  <a:tcPr/>
                </a:tc>
                <a:tc>
                  <a:txBody>
                    <a:bodyPr/>
                    <a:lstStyle/>
                    <a:p>
                      <a:pPr algn="ctr"/>
                      <a:endParaRPr lang="en-GB" sz="1500" dirty="0"/>
                    </a:p>
                    <a:p>
                      <a:pPr algn="ctr"/>
                      <a:r>
                        <a:rPr lang="en-GB" sz="1500" dirty="0"/>
                        <a:t>52 (26)</a:t>
                      </a:r>
                    </a:p>
                    <a:p>
                      <a:pPr algn="ctr"/>
                      <a:r>
                        <a:rPr lang="en-GB" sz="1500" dirty="0"/>
                        <a:t>78 (39)</a:t>
                      </a:r>
                    </a:p>
                    <a:p>
                      <a:pPr algn="ctr"/>
                      <a:r>
                        <a:rPr lang="en-GB" sz="1500" dirty="0"/>
                        <a:t>23 (11)</a:t>
                      </a:r>
                    </a:p>
                    <a:p>
                      <a:pPr algn="ctr"/>
                      <a:r>
                        <a:rPr lang="en-GB" sz="1500" dirty="0"/>
                        <a:t>49 (24)</a:t>
                      </a:r>
                    </a:p>
                  </a:txBody>
                  <a:tcPr/>
                </a:tc>
                <a:extLst>
                  <a:ext uri="{0D108BD9-81ED-4DB2-BD59-A6C34878D82A}">
                    <a16:rowId xmlns:a16="http://schemas.microsoft.com/office/drawing/2014/main" val="2652791177"/>
                  </a:ext>
                </a:extLst>
              </a:tr>
              <a:tr h="12090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500" dirty="0"/>
                        <a:t>HER2 status (IHC), n (%)</a:t>
                      </a:r>
                    </a:p>
                    <a:p>
                      <a:pPr marL="87313" marR="0" lvl="0" indent="0" algn="l" defTabSz="914400" rtl="0" eaLnBrk="1" fontAlgn="auto" latinLnBrk="0" hangingPunct="1">
                        <a:lnSpc>
                          <a:spcPct val="100000"/>
                        </a:lnSpc>
                        <a:spcBef>
                          <a:spcPts val="0"/>
                        </a:spcBef>
                        <a:spcAft>
                          <a:spcPts val="0"/>
                        </a:spcAft>
                        <a:buClrTx/>
                        <a:buSzTx/>
                        <a:buFontTx/>
                        <a:buNone/>
                        <a:tabLst/>
                        <a:defRPr/>
                      </a:pPr>
                      <a:r>
                        <a:rPr lang="en-GB" sz="1500" dirty="0"/>
                        <a:t>3+</a:t>
                      </a:r>
                    </a:p>
                    <a:p>
                      <a:pPr marL="87313" marR="0" lvl="0" indent="0" algn="l" defTabSz="914400" rtl="0" eaLnBrk="1" fontAlgn="auto" latinLnBrk="0" hangingPunct="1">
                        <a:lnSpc>
                          <a:spcPct val="100000"/>
                        </a:lnSpc>
                        <a:spcBef>
                          <a:spcPts val="0"/>
                        </a:spcBef>
                        <a:spcAft>
                          <a:spcPts val="0"/>
                        </a:spcAft>
                        <a:buClrTx/>
                        <a:buSzTx/>
                        <a:buFontTx/>
                        <a:buNone/>
                        <a:tabLst/>
                        <a:defRPr/>
                      </a:pPr>
                      <a:r>
                        <a:rPr lang="en-GB" sz="1500" dirty="0"/>
                        <a:t>2+ (ISH+)</a:t>
                      </a:r>
                    </a:p>
                    <a:p>
                      <a:pPr marL="87313" marR="0" lvl="0" indent="0" algn="l" defTabSz="914400" rtl="0" eaLnBrk="1" fontAlgn="auto" latinLnBrk="0" hangingPunct="1">
                        <a:lnSpc>
                          <a:spcPct val="100000"/>
                        </a:lnSpc>
                        <a:spcBef>
                          <a:spcPts val="0"/>
                        </a:spcBef>
                        <a:spcAft>
                          <a:spcPts val="0"/>
                        </a:spcAft>
                        <a:buClrTx/>
                        <a:buSzTx/>
                        <a:buFontTx/>
                        <a:buNone/>
                        <a:tabLst/>
                        <a:defRPr/>
                      </a:pPr>
                      <a:r>
                        <a:rPr lang="en-GB" sz="1500" dirty="0"/>
                        <a:t>2+ (ISH– or non evaluable)</a:t>
                      </a:r>
                    </a:p>
                    <a:p>
                      <a:pPr marL="87313" marR="0" lvl="0" indent="0" algn="l" defTabSz="914400" rtl="0" eaLnBrk="1" fontAlgn="auto" latinLnBrk="0" hangingPunct="1">
                        <a:lnSpc>
                          <a:spcPct val="100000"/>
                        </a:lnSpc>
                        <a:spcBef>
                          <a:spcPts val="0"/>
                        </a:spcBef>
                        <a:spcAft>
                          <a:spcPts val="0"/>
                        </a:spcAft>
                        <a:buClrTx/>
                        <a:buSzTx/>
                        <a:buFontTx/>
                        <a:buNone/>
                        <a:tabLst/>
                        <a:defRPr/>
                      </a:pPr>
                      <a:r>
                        <a:rPr lang="en-GB" sz="1500" dirty="0"/>
                        <a:t>1+ (ISH+)</a:t>
                      </a:r>
                    </a:p>
                  </a:txBody>
                  <a:tcPr/>
                </a:tc>
                <a:tc>
                  <a:txBody>
                    <a:bodyPr/>
                    <a:lstStyle/>
                    <a:p>
                      <a:pPr algn="ctr"/>
                      <a:endParaRPr lang="en-GB" sz="1500" dirty="0"/>
                    </a:p>
                    <a:p>
                      <a:pPr algn="ctr"/>
                      <a:r>
                        <a:rPr lang="en-GB" sz="1500" dirty="0"/>
                        <a:t>326 (80)</a:t>
                      </a:r>
                    </a:p>
                    <a:p>
                      <a:pPr algn="ctr"/>
                      <a:r>
                        <a:rPr lang="en-GB" sz="1500" dirty="0"/>
                        <a:t>79 (20)</a:t>
                      </a:r>
                    </a:p>
                    <a:p>
                      <a:pPr algn="ctr"/>
                      <a:r>
                        <a:rPr lang="en-GB" sz="1500" dirty="0"/>
                        <a:t>1 (0.2)</a:t>
                      </a:r>
                    </a:p>
                    <a:p>
                      <a:pPr algn="ctr"/>
                      <a:r>
                        <a:rPr lang="en-GB" sz="1500" dirty="0"/>
                        <a:t>0</a:t>
                      </a:r>
                    </a:p>
                  </a:txBody>
                  <a:tcPr/>
                </a:tc>
                <a:tc>
                  <a:txBody>
                    <a:bodyPr/>
                    <a:lstStyle/>
                    <a:p>
                      <a:pPr algn="ctr"/>
                      <a:endParaRPr lang="en-GB" sz="1500" dirty="0"/>
                    </a:p>
                    <a:p>
                      <a:pPr algn="ctr"/>
                      <a:r>
                        <a:rPr lang="en-GB" sz="1500" dirty="0"/>
                        <a:t>159 (79)</a:t>
                      </a:r>
                    </a:p>
                    <a:p>
                      <a:pPr algn="ctr"/>
                      <a:r>
                        <a:rPr lang="en-GB" sz="1500" dirty="0"/>
                        <a:t>41 (21)</a:t>
                      </a:r>
                    </a:p>
                    <a:p>
                      <a:pPr algn="ctr"/>
                      <a:r>
                        <a:rPr lang="en-GB" sz="1500" dirty="0"/>
                        <a:t>1 (1)</a:t>
                      </a:r>
                    </a:p>
                    <a:p>
                      <a:pPr algn="ctr"/>
                      <a:r>
                        <a:rPr lang="en-GB" sz="1500" dirty="0"/>
                        <a:t>1 (1)</a:t>
                      </a:r>
                    </a:p>
                  </a:txBody>
                  <a:tcPr/>
                </a:tc>
                <a:extLst>
                  <a:ext uri="{0D108BD9-81ED-4DB2-BD59-A6C34878D82A}">
                    <a16:rowId xmlns:a16="http://schemas.microsoft.com/office/drawing/2014/main" val="2545168103"/>
                  </a:ext>
                </a:extLst>
              </a:tr>
              <a:tr h="9855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500" dirty="0"/>
                        <a:t>ECOG PS, n (%)</a:t>
                      </a:r>
                    </a:p>
                    <a:p>
                      <a:pPr marL="87313" marR="0" lvl="0" indent="0" algn="l" defTabSz="914400" rtl="0" eaLnBrk="1" fontAlgn="auto" latinLnBrk="0" hangingPunct="1">
                        <a:lnSpc>
                          <a:spcPct val="100000"/>
                        </a:lnSpc>
                        <a:spcBef>
                          <a:spcPts val="0"/>
                        </a:spcBef>
                        <a:spcAft>
                          <a:spcPts val="0"/>
                        </a:spcAft>
                        <a:buClrTx/>
                        <a:buSzTx/>
                        <a:buFontTx/>
                        <a:buNone/>
                        <a:tabLst/>
                        <a:defRPr/>
                      </a:pPr>
                      <a:r>
                        <a:rPr lang="en-GB" sz="1500" dirty="0"/>
                        <a:t>0</a:t>
                      </a:r>
                    </a:p>
                    <a:p>
                      <a:pPr marL="87313" marR="0" lvl="0" indent="0" algn="l" defTabSz="914400" rtl="0" eaLnBrk="1" fontAlgn="auto" latinLnBrk="0" hangingPunct="1">
                        <a:lnSpc>
                          <a:spcPct val="100000"/>
                        </a:lnSpc>
                        <a:spcBef>
                          <a:spcPts val="0"/>
                        </a:spcBef>
                        <a:spcAft>
                          <a:spcPts val="0"/>
                        </a:spcAft>
                        <a:buClrTx/>
                        <a:buSzTx/>
                        <a:buFontTx/>
                        <a:buNone/>
                        <a:tabLst/>
                        <a:defRPr/>
                      </a:pPr>
                      <a:r>
                        <a:rPr lang="en-GB" sz="1500" dirty="0"/>
                        <a:t>1</a:t>
                      </a:r>
                    </a:p>
                    <a:p>
                      <a:pPr marL="87313" marR="0" lvl="0" indent="0" algn="l" defTabSz="914400" rtl="0" eaLnBrk="1" fontAlgn="auto" latinLnBrk="0" hangingPunct="1">
                        <a:lnSpc>
                          <a:spcPct val="100000"/>
                        </a:lnSpc>
                        <a:spcBef>
                          <a:spcPts val="0"/>
                        </a:spcBef>
                        <a:spcAft>
                          <a:spcPts val="0"/>
                        </a:spcAft>
                        <a:buClrTx/>
                        <a:buSzTx/>
                        <a:buFontTx/>
                        <a:buNone/>
                        <a:tabLst/>
                        <a:defRPr/>
                      </a:pPr>
                      <a:r>
                        <a:rPr lang="en-GB" sz="1500" dirty="0"/>
                        <a:t>2</a:t>
                      </a:r>
                    </a:p>
                  </a:txBody>
                  <a:tcPr/>
                </a:tc>
                <a:tc>
                  <a:txBody>
                    <a:bodyPr/>
                    <a:lstStyle/>
                    <a:p>
                      <a:pPr algn="ctr"/>
                      <a:endParaRPr lang="en-GB" sz="1500" dirty="0"/>
                    </a:p>
                    <a:p>
                      <a:pPr algn="ctr"/>
                      <a:r>
                        <a:rPr lang="en-GB" sz="1500" dirty="0"/>
                        <a:t>228 (56)</a:t>
                      </a:r>
                    </a:p>
                    <a:p>
                      <a:pPr algn="ctr"/>
                      <a:r>
                        <a:rPr lang="en-GB" sz="1500" dirty="0"/>
                        <a:t>177 (44)</a:t>
                      </a:r>
                    </a:p>
                    <a:p>
                      <a:pPr algn="ctr"/>
                      <a:r>
                        <a:rPr lang="en-GB" sz="1500" dirty="0"/>
                        <a:t>1 (0.2)</a:t>
                      </a:r>
                    </a:p>
                  </a:txBody>
                  <a:tcPr/>
                </a:tc>
                <a:tc>
                  <a:txBody>
                    <a:bodyPr/>
                    <a:lstStyle/>
                    <a:p>
                      <a:pPr algn="ctr"/>
                      <a:endParaRPr lang="en-GB" sz="1500" dirty="0"/>
                    </a:p>
                    <a:p>
                      <a:pPr algn="ctr"/>
                      <a:r>
                        <a:rPr lang="en-GB" sz="1500" dirty="0"/>
                        <a:t>121 (60)</a:t>
                      </a:r>
                    </a:p>
                    <a:p>
                      <a:pPr algn="ctr"/>
                      <a:r>
                        <a:rPr lang="en-GB" sz="1500" dirty="0"/>
                        <a:t>81 (40)</a:t>
                      </a:r>
                    </a:p>
                    <a:p>
                      <a:pPr algn="ctr"/>
                      <a:r>
                        <a:rPr lang="en-GB" sz="1500" dirty="0"/>
                        <a:t>0</a:t>
                      </a:r>
                    </a:p>
                  </a:txBody>
                  <a:tcPr/>
                </a:tc>
                <a:extLst>
                  <a:ext uri="{0D108BD9-81ED-4DB2-BD59-A6C34878D82A}">
                    <a16:rowId xmlns:a16="http://schemas.microsoft.com/office/drawing/2014/main" val="3782973985"/>
                  </a:ext>
                </a:extLst>
              </a:tr>
            </a:tbl>
          </a:graphicData>
        </a:graphic>
      </p:graphicFrame>
    </p:spTree>
    <p:extLst>
      <p:ext uri="{BB962C8B-B14F-4D97-AF65-F5344CB8AC3E}">
        <p14:creationId xmlns:p14="http://schemas.microsoft.com/office/powerpoint/2010/main" val="14331480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1F4CF-124E-4282-BEA7-51DBF6A2F1FA}"/>
              </a:ext>
            </a:extLst>
          </p:cNvPr>
          <p:cNvSpPr>
            <a:spLocks noGrp="1"/>
          </p:cNvSpPr>
          <p:nvPr>
            <p:ph type="title" idx="4294967295"/>
          </p:nvPr>
        </p:nvSpPr>
        <p:spPr>
          <a:xfrm>
            <a:off x="609600" y="274638"/>
            <a:ext cx="10972800" cy="1143000"/>
          </a:xfrm>
        </p:spPr>
        <p:txBody>
          <a:bodyPr/>
          <a:lstStyle/>
          <a:p>
            <a:r>
              <a:rPr lang="en-US" dirty="0"/>
              <a:t>Evaluation of response</a:t>
            </a:r>
            <a:endParaRPr lang="en-CH" dirty="0"/>
          </a:p>
        </p:txBody>
      </p:sp>
      <p:graphicFrame>
        <p:nvGraphicFramePr>
          <p:cNvPr id="4" name="Tabella 4">
            <a:extLst>
              <a:ext uri="{FF2B5EF4-FFF2-40B4-BE49-F238E27FC236}">
                <a16:creationId xmlns:a16="http://schemas.microsoft.com/office/drawing/2014/main" id="{AA962E39-091A-47E1-8969-E742176F5F0E}"/>
              </a:ext>
            </a:extLst>
          </p:cNvPr>
          <p:cNvGraphicFramePr>
            <a:graphicFrameLocks noGrp="1"/>
          </p:cNvGraphicFramePr>
          <p:nvPr>
            <p:ph idx="4294967295"/>
          </p:nvPr>
        </p:nvGraphicFramePr>
        <p:xfrm>
          <a:off x="609600" y="1600200"/>
          <a:ext cx="10972800" cy="1483360"/>
        </p:xfrm>
        <a:graphic>
          <a:graphicData uri="http://schemas.openxmlformats.org/drawingml/2006/table">
            <a:tbl>
              <a:tblPr firstRow="1" bandRow="1">
                <a:tableStyleId>{D27102A9-8310-4765-A935-A1911B00CA55}</a:tableStyleId>
              </a:tblPr>
              <a:tblGrid>
                <a:gridCol w="1828800">
                  <a:extLst>
                    <a:ext uri="{9D8B030D-6E8A-4147-A177-3AD203B41FA5}">
                      <a16:colId xmlns:a16="http://schemas.microsoft.com/office/drawing/2014/main" val="3821115943"/>
                    </a:ext>
                  </a:extLst>
                </a:gridCol>
                <a:gridCol w="1828800">
                  <a:extLst>
                    <a:ext uri="{9D8B030D-6E8A-4147-A177-3AD203B41FA5}">
                      <a16:colId xmlns:a16="http://schemas.microsoft.com/office/drawing/2014/main" val="221349580"/>
                    </a:ext>
                  </a:extLst>
                </a:gridCol>
                <a:gridCol w="1828800">
                  <a:extLst>
                    <a:ext uri="{9D8B030D-6E8A-4147-A177-3AD203B41FA5}">
                      <a16:colId xmlns:a16="http://schemas.microsoft.com/office/drawing/2014/main" val="3758193016"/>
                    </a:ext>
                  </a:extLst>
                </a:gridCol>
                <a:gridCol w="1828800">
                  <a:extLst>
                    <a:ext uri="{9D8B030D-6E8A-4147-A177-3AD203B41FA5}">
                      <a16:colId xmlns:a16="http://schemas.microsoft.com/office/drawing/2014/main" val="3856683791"/>
                    </a:ext>
                  </a:extLst>
                </a:gridCol>
                <a:gridCol w="1828800">
                  <a:extLst>
                    <a:ext uri="{9D8B030D-6E8A-4147-A177-3AD203B41FA5}">
                      <a16:colId xmlns:a16="http://schemas.microsoft.com/office/drawing/2014/main" val="4252312466"/>
                    </a:ext>
                  </a:extLst>
                </a:gridCol>
                <a:gridCol w="1828800">
                  <a:extLst>
                    <a:ext uri="{9D8B030D-6E8A-4147-A177-3AD203B41FA5}">
                      <a16:colId xmlns:a16="http://schemas.microsoft.com/office/drawing/2014/main" val="1791658684"/>
                    </a:ext>
                  </a:extLst>
                </a:gridCol>
              </a:tblGrid>
              <a:tr h="370840">
                <a:tc>
                  <a:txBody>
                    <a:bodyPr/>
                    <a:lstStyle/>
                    <a:p>
                      <a:endParaRPr lang="it-IT" dirty="0"/>
                    </a:p>
                  </a:txBody>
                  <a:tcPr/>
                </a:tc>
                <a:tc>
                  <a:txBody>
                    <a:bodyPr/>
                    <a:lstStyle/>
                    <a:p>
                      <a:r>
                        <a:rPr lang="it-IT" dirty="0"/>
                        <a:t>Left </a:t>
                      </a:r>
                      <a:r>
                        <a:rPr lang="it-IT" dirty="0" err="1"/>
                        <a:t>axilla</a:t>
                      </a:r>
                      <a:r>
                        <a:rPr lang="it-IT" dirty="0"/>
                        <a:t> (</a:t>
                      </a:r>
                      <a:r>
                        <a:rPr lang="it-IT" dirty="0" err="1"/>
                        <a:t>nodal</a:t>
                      </a:r>
                      <a:r>
                        <a:rPr lang="it-IT" dirty="0"/>
                        <a:t>)</a:t>
                      </a:r>
                    </a:p>
                  </a:txBody>
                  <a:tcPr/>
                </a:tc>
                <a:tc>
                  <a:txBody>
                    <a:bodyPr/>
                    <a:lstStyle/>
                    <a:p>
                      <a:r>
                        <a:rPr lang="it-IT" dirty="0"/>
                        <a:t>Left </a:t>
                      </a:r>
                      <a:r>
                        <a:rPr lang="it-IT" dirty="0" err="1"/>
                        <a:t>breast</a:t>
                      </a:r>
                      <a:r>
                        <a:rPr lang="it-IT" dirty="0"/>
                        <a:t> </a:t>
                      </a:r>
                      <a:r>
                        <a:rPr lang="it-IT" dirty="0" err="1"/>
                        <a:t>lump</a:t>
                      </a:r>
                      <a:endParaRPr lang="it-IT" dirty="0"/>
                    </a:p>
                  </a:txBody>
                  <a:tcPr/>
                </a:tc>
                <a:tc>
                  <a:txBody>
                    <a:bodyPr/>
                    <a:lstStyle/>
                    <a:p>
                      <a:r>
                        <a:rPr lang="it-IT" dirty="0" err="1"/>
                        <a:t>Liver</a:t>
                      </a:r>
                      <a:r>
                        <a:rPr lang="it-IT" dirty="0"/>
                        <a:t> (S4/S8)</a:t>
                      </a:r>
                    </a:p>
                  </a:txBody>
                  <a:tcPr/>
                </a:tc>
                <a:tc>
                  <a:txBody>
                    <a:bodyPr/>
                    <a:lstStyle/>
                    <a:p>
                      <a:r>
                        <a:rPr lang="it-IT" dirty="0" err="1"/>
                        <a:t>Liver</a:t>
                      </a:r>
                      <a:r>
                        <a:rPr lang="it-IT" dirty="0"/>
                        <a:t> (S4)</a:t>
                      </a:r>
                    </a:p>
                  </a:txBody>
                  <a:tcPr/>
                </a:tc>
                <a:tc>
                  <a:txBody>
                    <a:bodyPr/>
                    <a:lstStyle/>
                    <a:p>
                      <a:r>
                        <a:rPr lang="it-IT" dirty="0" err="1"/>
                        <a:t>Lung</a:t>
                      </a:r>
                      <a:r>
                        <a:rPr lang="it-IT" dirty="0"/>
                        <a:t> </a:t>
                      </a:r>
                      <a:r>
                        <a:rPr lang="it-IT" dirty="0" err="1"/>
                        <a:t>lesions</a:t>
                      </a:r>
                      <a:r>
                        <a:rPr lang="it-IT" dirty="0"/>
                        <a:t> (NT)</a:t>
                      </a:r>
                    </a:p>
                  </a:txBody>
                  <a:tcPr/>
                </a:tc>
                <a:extLst>
                  <a:ext uri="{0D108BD9-81ED-4DB2-BD59-A6C34878D82A}">
                    <a16:rowId xmlns:a16="http://schemas.microsoft.com/office/drawing/2014/main" val="2182757661"/>
                  </a:ext>
                </a:extLst>
              </a:tr>
              <a:tr h="370840">
                <a:tc>
                  <a:txBody>
                    <a:bodyPr/>
                    <a:lstStyle/>
                    <a:p>
                      <a:r>
                        <a:rPr lang="it-IT" dirty="0"/>
                        <a:t>20.04.22</a:t>
                      </a:r>
                    </a:p>
                  </a:txBody>
                  <a:tcPr/>
                </a:tc>
                <a:tc>
                  <a:txBody>
                    <a:bodyPr/>
                    <a:lstStyle/>
                    <a:p>
                      <a:r>
                        <a:rPr lang="it-IT" dirty="0"/>
                        <a:t>19</a:t>
                      </a:r>
                    </a:p>
                  </a:txBody>
                  <a:tcPr/>
                </a:tc>
                <a:tc>
                  <a:txBody>
                    <a:bodyPr/>
                    <a:lstStyle/>
                    <a:p>
                      <a:r>
                        <a:rPr lang="it-IT" dirty="0"/>
                        <a:t>24</a:t>
                      </a:r>
                    </a:p>
                  </a:txBody>
                  <a:tcPr/>
                </a:tc>
                <a:tc>
                  <a:txBody>
                    <a:bodyPr/>
                    <a:lstStyle/>
                    <a:p>
                      <a:r>
                        <a:rPr lang="it-IT" dirty="0"/>
                        <a:t>12</a:t>
                      </a:r>
                    </a:p>
                  </a:txBody>
                  <a:tcPr/>
                </a:tc>
                <a:tc>
                  <a:txBody>
                    <a:bodyPr/>
                    <a:lstStyle/>
                    <a:p>
                      <a:r>
                        <a:rPr lang="it-IT" dirty="0"/>
                        <a:t>24</a:t>
                      </a:r>
                    </a:p>
                  </a:txBody>
                  <a:tcPr/>
                </a:tc>
                <a:tc>
                  <a:txBody>
                    <a:bodyPr/>
                    <a:lstStyle/>
                    <a:p>
                      <a:r>
                        <a:rPr lang="it-IT" dirty="0" err="1"/>
                        <a:t>Present</a:t>
                      </a:r>
                      <a:endParaRPr lang="it-IT" dirty="0"/>
                    </a:p>
                  </a:txBody>
                  <a:tcPr/>
                </a:tc>
                <a:extLst>
                  <a:ext uri="{0D108BD9-81ED-4DB2-BD59-A6C34878D82A}">
                    <a16:rowId xmlns:a16="http://schemas.microsoft.com/office/drawing/2014/main" val="3844458486"/>
                  </a:ext>
                </a:extLst>
              </a:tr>
              <a:tr h="370840">
                <a:tc>
                  <a:txBody>
                    <a:bodyPr/>
                    <a:lstStyle/>
                    <a:p>
                      <a:r>
                        <a:rPr lang="it-IT" dirty="0"/>
                        <a:t>16.06.22</a:t>
                      </a:r>
                    </a:p>
                  </a:txBody>
                  <a:tcPr/>
                </a:tc>
                <a:tc>
                  <a:txBody>
                    <a:bodyPr/>
                    <a:lstStyle/>
                    <a:p>
                      <a:r>
                        <a:rPr lang="it-IT" dirty="0"/>
                        <a:t>9</a:t>
                      </a:r>
                    </a:p>
                  </a:txBody>
                  <a:tcPr/>
                </a:tc>
                <a:tc>
                  <a:txBody>
                    <a:bodyPr/>
                    <a:lstStyle/>
                    <a:p>
                      <a:r>
                        <a:rPr lang="it-IT" dirty="0"/>
                        <a:t>13</a:t>
                      </a:r>
                    </a:p>
                  </a:txBody>
                  <a:tcPr/>
                </a:tc>
                <a:tc>
                  <a:txBody>
                    <a:bodyPr/>
                    <a:lstStyle/>
                    <a:p>
                      <a:r>
                        <a:rPr lang="it-IT" dirty="0"/>
                        <a:t>7</a:t>
                      </a:r>
                    </a:p>
                  </a:txBody>
                  <a:tcPr/>
                </a:tc>
                <a:tc>
                  <a:txBody>
                    <a:bodyPr/>
                    <a:lstStyle/>
                    <a:p>
                      <a:r>
                        <a:rPr lang="it-IT" dirty="0"/>
                        <a:t>9</a:t>
                      </a:r>
                    </a:p>
                  </a:txBody>
                  <a:tcPr/>
                </a:tc>
                <a:tc>
                  <a:txBody>
                    <a:bodyPr/>
                    <a:lstStyle/>
                    <a:p>
                      <a:r>
                        <a:rPr lang="it-IT" dirty="0" err="1"/>
                        <a:t>Present</a:t>
                      </a:r>
                      <a:endParaRPr lang="it-IT" dirty="0"/>
                    </a:p>
                  </a:txBody>
                  <a:tcPr/>
                </a:tc>
                <a:extLst>
                  <a:ext uri="{0D108BD9-81ED-4DB2-BD59-A6C34878D82A}">
                    <a16:rowId xmlns:a16="http://schemas.microsoft.com/office/drawing/2014/main" val="167830903"/>
                  </a:ext>
                </a:extLst>
              </a:tr>
              <a:tr h="370840">
                <a:tc>
                  <a:txBody>
                    <a:bodyPr/>
                    <a:lstStyle/>
                    <a:p>
                      <a:r>
                        <a:rPr lang="it-IT" dirty="0"/>
                        <a:t>27.07.22</a:t>
                      </a:r>
                    </a:p>
                  </a:txBody>
                  <a:tcPr/>
                </a:tc>
                <a:tc>
                  <a:txBody>
                    <a:bodyPr/>
                    <a:lstStyle/>
                    <a:p>
                      <a:r>
                        <a:rPr lang="it-IT" dirty="0"/>
                        <a:t>7</a:t>
                      </a:r>
                    </a:p>
                  </a:txBody>
                  <a:tcPr/>
                </a:tc>
                <a:tc>
                  <a:txBody>
                    <a:bodyPr/>
                    <a:lstStyle/>
                    <a:p>
                      <a:r>
                        <a:rPr lang="it-IT" dirty="0"/>
                        <a:t>Not </a:t>
                      </a:r>
                      <a:r>
                        <a:rPr lang="it-IT" dirty="0" err="1"/>
                        <a:t>detectable</a:t>
                      </a:r>
                      <a:endParaRPr lang="it-IT" dirty="0"/>
                    </a:p>
                  </a:txBody>
                  <a:tcPr/>
                </a:tc>
                <a:tc>
                  <a:txBody>
                    <a:bodyPr/>
                    <a:lstStyle/>
                    <a:p>
                      <a:r>
                        <a:rPr lang="it-IT" dirty="0"/>
                        <a:t>5</a:t>
                      </a:r>
                    </a:p>
                  </a:txBody>
                  <a:tcPr/>
                </a:tc>
                <a:tc>
                  <a:txBody>
                    <a:bodyPr/>
                    <a:lstStyle/>
                    <a:p>
                      <a:r>
                        <a:rPr lang="it-IT" dirty="0"/>
                        <a:t>7</a:t>
                      </a:r>
                    </a:p>
                  </a:txBody>
                  <a:tcPr/>
                </a:tc>
                <a:tc>
                  <a:txBody>
                    <a:bodyPr/>
                    <a:lstStyle/>
                    <a:p>
                      <a:r>
                        <a:rPr lang="it-IT" dirty="0" err="1"/>
                        <a:t>Present</a:t>
                      </a:r>
                      <a:endParaRPr lang="it-IT" dirty="0"/>
                    </a:p>
                  </a:txBody>
                  <a:tcPr/>
                </a:tc>
                <a:extLst>
                  <a:ext uri="{0D108BD9-81ED-4DB2-BD59-A6C34878D82A}">
                    <a16:rowId xmlns:a16="http://schemas.microsoft.com/office/drawing/2014/main" val="1970927264"/>
                  </a:ext>
                </a:extLst>
              </a:tr>
            </a:tbl>
          </a:graphicData>
        </a:graphic>
      </p:graphicFrame>
      <p:sp>
        <p:nvSpPr>
          <p:cNvPr id="5" name="Content Placeholder 2">
            <a:extLst>
              <a:ext uri="{FF2B5EF4-FFF2-40B4-BE49-F238E27FC236}">
                <a16:creationId xmlns:a16="http://schemas.microsoft.com/office/drawing/2014/main" id="{B7E433CE-10F8-4F6D-97B1-1B1AB031C4BB}"/>
              </a:ext>
            </a:extLst>
          </p:cNvPr>
          <p:cNvSpPr txBox="1">
            <a:spLocks/>
          </p:cNvSpPr>
          <p:nvPr/>
        </p:nvSpPr>
        <p:spPr>
          <a:xfrm>
            <a:off x="609600" y="3266122"/>
            <a:ext cx="10972800" cy="286004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A665D8"/>
              </a:buClr>
              <a:buSzPct val="75000"/>
              <a:buFont typeface="Wingdings" charset="2"/>
              <a:buChar char=""/>
              <a:defRPr sz="3200" kern="1200">
                <a:solidFill>
                  <a:schemeClr val="tx1"/>
                </a:solidFill>
                <a:latin typeface="Arial Narrow" panose="020B0606020202030204" pitchFamily="34" charset="0"/>
                <a:ea typeface="+mn-ea"/>
                <a:cs typeface="Arial"/>
              </a:defRPr>
            </a:lvl1pPr>
            <a:lvl2pPr marL="742950" indent="-285750" algn="l" defTabSz="457200" rtl="0" eaLnBrk="1" latinLnBrk="0" hangingPunct="1">
              <a:spcBef>
                <a:spcPct val="20000"/>
              </a:spcBef>
              <a:buClr>
                <a:srgbClr val="A665D8"/>
              </a:buClr>
              <a:buFont typeface="Arial"/>
              <a:buChar char="–"/>
              <a:defRPr sz="2800" kern="1200">
                <a:solidFill>
                  <a:schemeClr val="tx1"/>
                </a:solidFill>
                <a:latin typeface="Arial Narrow" panose="020B0606020202030204" pitchFamily="34" charset="0"/>
                <a:ea typeface="+mn-ea"/>
                <a:cs typeface="Arial"/>
              </a:defRPr>
            </a:lvl2pPr>
            <a:lvl3pPr marL="1143000" indent="-228600" algn="l" defTabSz="457200" rtl="0" eaLnBrk="1" latinLnBrk="0" hangingPunct="1">
              <a:spcBef>
                <a:spcPct val="20000"/>
              </a:spcBef>
              <a:buClr>
                <a:srgbClr val="A665D8"/>
              </a:buClr>
              <a:buFont typeface="Arial"/>
              <a:buChar char="•"/>
              <a:defRPr sz="2400" kern="1200">
                <a:solidFill>
                  <a:schemeClr val="tx1"/>
                </a:solidFill>
                <a:latin typeface="Arial Narrow" panose="020B0606020202030204" pitchFamily="34" charset="0"/>
                <a:ea typeface="+mn-ea"/>
                <a:cs typeface="Arial"/>
              </a:defRPr>
            </a:lvl3pPr>
            <a:lvl4pPr marL="1600200" indent="-228600" algn="l" defTabSz="457200" rtl="0" eaLnBrk="1" latinLnBrk="0" hangingPunct="1">
              <a:spcBef>
                <a:spcPct val="20000"/>
              </a:spcBef>
              <a:buClr>
                <a:srgbClr val="A665D8"/>
              </a:buClr>
              <a:buFont typeface="Arial"/>
              <a:buChar char="–"/>
              <a:defRPr sz="2000" kern="1200">
                <a:solidFill>
                  <a:schemeClr val="tx1"/>
                </a:solidFill>
                <a:latin typeface="Arial Narrow" panose="020B0606020202030204" pitchFamily="34" charset="0"/>
                <a:ea typeface="+mn-ea"/>
                <a:cs typeface="Arial"/>
              </a:defRPr>
            </a:lvl4pPr>
            <a:lvl5pPr marL="2057400" indent="-228600" algn="l" defTabSz="457200" rtl="0" eaLnBrk="1" latinLnBrk="0" hangingPunct="1">
              <a:spcBef>
                <a:spcPct val="20000"/>
              </a:spcBef>
              <a:buClr>
                <a:srgbClr val="A665D8"/>
              </a:buClr>
              <a:buFont typeface="Arial"/>
              <a:buChar char="»"/>
              <a:defRPr sz="2000" kern="1200">
                <a:solidFill>
                  <a:schemeClr val="tx1"/>
                </a:solidFill>
                <a:latin typeface="Arial Narrow" panose="020B0606020202030204" pitchFamily="34" charset="0"/>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
                <a:srgbClr val="A665D8"/>
              </a:buClr>
              <a:buSzPct val="75000"/>
              <a:buFont typeface="Wingdings" charset="2"/>
              <a:buNone/>
              <a:tabLst/>
              <a:defRPr/>
            </a:pPr>
            <a:endParaRPr kumimoji="0" lang="en-GB" sz="3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a:endParaRPr>
          </a:p>
        </p:txBody>
      </p:sp>
      <p:graphicFrame>
        <p:nvGraphicFramePr>
          <p:cNvPr id="6" name="Segnaposto contenuto 4">
            <a:extLst>
              <a:ext uri="{FF2B5EF4-FFF2-40B4-BE49-F238E27FC236}">
                <a16:creationId xmlns:a16="http://schemas.microsoft.com/office/drawing/2014/main" id="{0120E685-FBC3-4A90-92BB-7859823A5413}"/>
              </a:ext>
            </a:extLst>
          </p:cNvPr>
          <p:cNvGraphicFramePr>
            <a:graphicFrameLocks/>
          </p:cNvGraphicFramePr>
          <p:nvPr/>
        </p:nvGraphicFramePr>
        <p:xfrm>
          <a:off x="609600" y="3429000"/>
          <a:ext cx="10972800" cy="27813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252980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0FC9FCE5-9FCA-4FF2-B2B4-F55ED0BAE236}"/>
              </a:ext>
            </a:extLst>
          </p:cNvPr>
          <p:cNvPicPr>
            <a:picLocks noChangeAspect="1"/>
          </p:cNvPicPr>
          <p:nvPr/>
        </p:nvPicPr>
        <p:blipFill rotWithShape="1">
          <a:blip r:embed="rId2"/>
          <a:srcRect l="30067" t="24425" r="24137" b="28731"/>
          <a:stretch/>
        </p:blipFill>
        <p:spPr>
          <a:xfrm>
            <a:off x="426181" y="588783"/>
            <a:ext cx="4936395" cy="2840217"/>
          </a:xfrm>
          <a:prstGeom prst="rect">
            <a:avLst/>
          </a:prstGeom>
        </p:spPr>
      </p:pic>
      <p:pic>
        <p:nvPicPr>
          <p:cNvPr id="7" name="Immagine 6">
            <a:extLst>
              <a:ext uri="{FF2B5EF4-FFF2-40B4-BE49-F238E27FC236}">
                <a16:creationId xmlns:a16="http://schemas.microsoft.com/office/drawing/2014/main" id="{DF2C824C-9B35-46AF-A1D0-AEA2CA7CCA44}"/>
              </a:ext>
            </a:extLst>
          </p:cNvPr>
          <p:cNvPicPr>
            <a:picLocks noChangeAspect="1"/>
          </p:cNvPicPr>
          <p:nvPr/>
        </p:nvPicPr>
        <p:blipFill rotWithShape="1">
          <a:blip r:embed="rId3"/>
          <a:srcRect l="33146" t="20059" r="24867" b="28142"/>
          <a:stretch/>
        </p:blipFill>
        <p:spPr>
          <a:xfrm>
            <a:off x="503964" y="3552404"/>
            <a:ext cx="4780828" cy="3317736"/>
          </a:xfrm>
          <a:prstGeom prst="rect">
            <a:avLst/>
          </a:prstGeom>
        </p:spPr>
      </p:pic>
      <p:pic>
        <p:nvPicPr>
          <p:cNvPr id="11" name="Immagine 10">
            <a:extLst>
              <a:ext uri="{FF2B5EF4-FFF2-40B4-BE49-F238E27FC236}">
                <a16:creationId xmlns:a16="http://schemas.microsoft.com/office/drawing/2014/main" id="{D5C30222-0C03-4F9F-943F-6ADBF64C4274}"/>
              </a:ext>
            </a:extLst>
          </p:cNvPr>
          <p:cNvPicPr>
            <a:picLocks noChangeAspect="1"/>
          </p:cNvPicPr>
          <p:nvPr/>
        </p:nvPicPr>
        <p:blipFill rotWithShape="1">
          <a:blip r:embed="rId4"/>
          <a:srcRect l="28844" t="31840" r="27854" b="22005"/>
          <a:stretch/>
        </p:blipFill>
        <p:spPr>
          <a:xfrm>
            <a:off x="7028771" y="588783"/>
            <a:ext cx="4737047" cy="2840217"/>
          </a:xfrm>
          <a:prstGeom prst="rect">
            <a:avLst/>
          </a:prstGeom>
        </p:spPr>
      </p:pic>
      <p:pic>
        <p:nvPicPr>
          <p:cNvPr id="15" name="Immagine 14">
            <a:extLst>
              <a:ext uri="{FF2B5EF4-FFF2-40B4-BE49-F238E27FC236}">
                <a16:creationId xmlns:a16="http://schemas.microsoft.com/office/drawing/2014/main" id="{9757D4C3-C945-4452-8654-048446E3C96E}"/>
              </a:ext>
            </a:extLst>
          </p:cNvPr>
          <p:cNvPicPr>
            <a:picLocks noChangeAspect="1"/>
          </p:cNvPicPr>
          <p:nvPr/>
        </p:nvPicPr>
        <p:blipFill rotWithShape="1">
          <a:blip r:embed="rId5"/>
          <a:srcRect l="31526" t="29027" r="30044" b="22596"/>
          <a:stretch/>
        </p:blipFill>
        <p:spPr>
          <a:xfrm>
            <a:off x="7028771" y="3540265"/>
            <a:ext cx="4685288" cy="3317735"/>
          </a:xfrm>
          <a:prstGeom prst="rect">
            <a:avLst/>
          </a:prstGeom>
        </p:spPr>
      </p:pic>
      <p:sp>
        <p:nvSpPr>
          <p:cNvPr id="17" name="CasellaDiTesto 16">
            <a:extLst>
              <a:ext uri="{FF2B5EF4-FFF2-40B4-BE49-F238E27FC236}">
                <a16:creationId xmlns:a16="http://schemas.microsoft.com/office/drawing/2014/main" id="{B7E9B0B9-9B8C-425E-9BC5-823388F1D941}"/>
              </a:ext>
            </a:extLst>
          </p:cNvPr>
          <p:cNvSpPr txBox="1"/>
          <p:nvPr/>
        </p:nvSpPr>
        <p:spPr>
          <a:xfrm>
            <a:off x="8963025" y="108186"/>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27.07.22</a:t>
            </a:r>
          </a:p>
        </p:txBody>
      </p:sp>
      <p:sp>
        <p:nvSpPr>
          <p:cNvPr id="19" name="CasellaDiTesto 18">
            <a:extLst>
              <a:ext uri="{FF2B5EF4-FFF2-40B4-BE49-F238E27FC236}">
                <a16:creationId xmlns:a16="http://schemas.microsoft.com/office/drawing/2014/main" id="{DEBED434-9A35-49A8-BFB7-9705D6C93C5F}"/>
              </a:ext>
            </a:extLst>
          </p:cNvPr>
          <p:cNvSpPr txBox="1"/>
          <p:nvPr/>
        </p:nvSpPr>
        <p:spPr>
          <a:xfrm>
            <a:off x="2050256" y="94701"/>
            <a:ext cx="752951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20.04.22</a:t>
            </a:r>
          </a:p>
        </p:txBody>
      </p:sp>
    </p:spTree>
    <p:extLst>
      <p:ext uri="{BB962C8B-B14F-4D97-AF65-F5344CB8AC3E}">
        <p14:creationId xmlns:p14="http://schemas.microsoft.com/office/powerpoint/2010/main" val="30039061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58B2B249-3580-404B-814A-225906768883}"/>
              </a:ext>
            </a:extLst>
          </p:cNvPr>
          <p:cNvPicPr>
            <a:picLocks noChangeAspect="1"/>
          </p:cNvPicPr>
          <p:nvPr/>
        </p:nvPicPr>
        <p:blipFill rotWithShape="1">
          <a:blip r:embed="rId2"/>
          <a:srcRect l="33894" t="20413" r="31371" b="29712"/>
          <a:stretch/>
        </p:blipFill>
        <p:spPr>
          <a:xfrm>
            <a:off x="652303" y="590551"/>
            <a:ext cx="3773740" cy="3048001"/>
          </a:xfrm>
          <a:prstGeom prst="rect">
            <a:avLst/>
          </a:prstGeom>
        </p:spPr>
      </p:pic>
      <p:pic>
        <p:nvPicPr>
          <p:cNvPr id="4" name="Immagine 3">
            <a:extLst>
              <a:ext uri="{FF2B5EF4-FFF2-40B4-BE49-F238E27FC236}">
                <a16:creationId xmlns:a16="http://schemas.microsoft.com/office/drawing/2014/main" id="{BAE7071A-1B23-405C-927E-BAF963309080}"/>
              </a:ext>
            </a:extLst>
          </p:cNvPr>
          <p:cNvPicPr>
            <a:picLocks noChangeAspect="1"/>
          </p:cNvPicPr>
          <p:nvPr/>
        </p:nvPicPr>
        <p:blipFill rotWithShape="1">
          <a:blip r:embed="rId3"/>
          <a:srcRect l="31129" t="16047" r="30044" b="28024"/>
          <a:stretch/>
        </p:blipFill>
        <p:spPr>
          <a:xfrm>
            <a:off x="652303" y="3765070"/>
            <a:ext cx="3894931" cy="3155895"/>
          </a:xfrm>
          <a:prstGeom prst="rect">
            <a:avLst/>
          </a:prstGeom>
        </p:spPr>
      </p:pic>
      <p:pic>
        <p:nvPicPr>
          <p:cNvPr id="6" name="Immagine 5">
            <a:extLst>
              <a:ext uri="{FF2B5EF4-FFF2-40B4-BE49-F238E27FC236}">
                <a16:creationId xmlns:a16="http://schemas.microsoft.com/office/drawing/2014/main" id="{82ABFEFE-5858-4626-8CFE-1DF6BF56FDC8}"/>
              </a:ext>
            </a:extLst>
          </p:cNvPr>
          <p:cNvPicPr>
            <a:picLocks noChangeAspect="1"/>
          </p:cNvPicPr>
          <p:nvPr/>
        </p:nvPicPr>
        <p:blipFill rotWithShape="1">
          <a:blip r:embed="rId4"/>
          <a:srcRect l="33053" t="30797" r="31504" b="23185"/>
          <a:stretch/>
        </p:blipFill>
        <p:spPr>
          <a:xfrm>
            <a:off x="7485502" y="3604335"/>
            <a:ext cx="4188532" cy="3059041"/>
          </a:xfrm>
          <a:prstGeom prst="rect">
            <a:avLst/>
          </a:prstGeom>
        </p:spPr>
      </p:pic>
      <p:pic>
        <p:nvPicPr>
          <p:cNvPr id="8" name="Immagine 7">
            <a:extLst>
              <a:ext uri="{FF2B5EF4-FFF2-40B4-BE49-F238E27FC236}">
                <a16:creationId xmlns:a16="http://schemas.microsoft.com/office/drawing/2014/main" id="{F908A5E5-12C1-43A5-AE55-9866A0C14323}"/>
              </a:ext>
            </a:extLst>
          </p:cNvPr>
          <p:cNvPicPr>
            <a:picLocks noChangeAspect="1"/>
          </p:cNvPicPr>
          <p:nvPr/>
        </p:nvPicPr>
        <p:blipFill rotWithShape="1">
          <a:blip r:embed="rId5"/>
          <a:srcRect l="34602" t="33274" r="33090" b="25956"/>
          <a:stretch/>
        </p:blipFill>
        <p:spPr>
          <a:xfrm>
            <a:off x="7684148" y="695325"/>
            <a:ext cx="3791239" cy="2691203"/>
          </a:xfrm>
          <a:prstGeom prst="rect">
            <a:avLst/>
          </a:prstGeom>
        </p:spPr>
      </p:pic>
      <p:sp>
        <p:nvSpPr>
          <p:cNvPr id="9" name="CasellaDiTesto 8">
            <a:extLst>
              <a:ext uri="{FF2B5EF4-FFF2-40B4-BE49-F238E27FC236}">
                <a16:creationId xmlns:a16="http://schemas.microsoft.com/office/drawing/2014/main" id="{7D925A30-E1A9-4A1A-9F0F-9782385000D1}"/>
              </a:ext>
            </a:extLst>
          </p:cNvPr>
          <p:cNvSpPr txBox="1"/>
          <p:nvPr/>
        </p:nvSpPr>
        <p:spPr>
          <a:xfrm>
            <a:off x="8963025" y="108186"/>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27.07.22</a:t>
            </a:r>
          </a:p>
        </p:txBody>
      </p:sp>
      <p:sp>
        <p:nvSpPr>
          <p:cNvPr id="10" name="CasellaDiTesto 9">
            <a:extLst>
              <a:ext uri="{FF2B5EF4-FFF2-40B4-BE49-F238E27FC236}">
                <a16:creationId xmlns:a16="http://schemas.microsoft.com/office/drawing/2014/main" id="{B102D4E1-28C2-4E6F-9D33-BA9D4917CA62}"/>
              </a:ext>
            </a:extLst>
          </p:cNvPr>
          <p:cNvSpPr txBox="1"/>
          <p:nvPr/>
        </p:nvSpPr>
        <p:spPr>
          <a:xfrm>
            <a:off x="2050256" y="94701"/>
            <a:ext cx="752951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20.04.22</a:t>
            </a:r>
          </a:p>
        </p:txBody>
      </p:sp>
    </p:spTree>
    <p:extLst>
      <p:ext uri="{BB962C8B-B14F-4D97-AF65-F5344CB8AC3E}">
        <p14:creationId xmlns:p14="http://schemas.microsoft.com/office/powerpoint/2010/main" val="36407257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1F4CF-124E-4282-BEA7-51DBF6A2F1FA}"/>
              </a:ext>
            </a:extLst>
          </p:cNvPr>
          <p:cNvSpPr>
            <a:spLocks noGrp="1"/>
          </p:cNvSpPr>
          <p:nvPr>
            <p:ph type="title" idx="4294967295"/>
          </p:nvPr>
        </p:nvSpPr>
        <p:spPr>
          <a:xfrm>
            <a:off x="609600" y="274638"/>
            <a:ext cx="10972800" cy="1143000"/>
          </a:xfrm>
        </p:spPr>
        <p:txBody>
          <a:bodyPr/>
          <a:lstStyle/>
          <a:p>
            <a:r>
              <a:rPr lang="en-US" dirty="0"/>
              <a:t>Evaluation of response</a:t>
            </a:r>
            <a:endParaRPr lang="en-CH" dirty="0"/>
          </a:p>
        </p:txBody>
      </p:sp>
      <p:sp>
        <p:nvSpPr>
          <p:cNvPr id="3" name="Content Placeholder 2">
            <a:extLst>
              <a:ext uri="{FF2B5EF4-FFF2-40B4-BE49-F238E27FC236}">
                <a16:creationId xmlns:a16="http://schemas.microsoft.com/office/drawing/2014/main" id="{63621872-2041-4B39-8185-6A8FBAFF9AEB}"/>
              </a:ext>
            </a:extLst>
          </p:cNvPr>
          <p:cNvSpPr>
            <a:spLocks noGrp="1"/>
          </p:cNvSpPr>
          <p:nvPr>
            <p:ph idx="4294967295"/>
          </p:nvPr>
        </p:nvSpPr>
        <p:spPr>
          <a:xfrm>
            <a:off x="609600" y="1600201"/>
            <a:ext cx="10972800" cy="4525963"/>
          </a:xfrm>
        </p:spPr>
        <p:txBody>
          <a:bodyPr>
            <a:normAutofit/>
          </a:bodyPr>
          <a:lstStyle/>
          <a:p>
            <a:pPr marL="0" indent="0">
              <a:buNone/>
            </a:pPr>
            <a:r>
              <a:rPr lang="en-GB" dirty="0"/>
              <a:t>The patient </a:t>
            </a:r>
            <a:r>
              <a:rPr lang="en-GB"/>
              <a:t>is currently </a:t>
            </a:r>
            <a:r>
              <a:rPr lang="en-GB" dirty="0"/>
              <a:t>on treatment, with partial response for RECIST 1.1 criteria</a:t>
            </a:r>
          </a:p>
          <a:p>
            <a:pPr marL="0" indent="0">
              <a:buNone/>
            </a:pPr>
            <a:endParaRPr lang="en-GB" dirty="0"/>
          </a:p>
          <a:p>
            <a:pPr marL="0" indent="0">
              <a:buNone/>
            </a:pPr>
            <a:r>
              <a:rPr lang="en-GB" dirty="0"/>
              <a:t>T-</a:t>
            </a:r>
            <a:r>
              <a:rPr lang="en-GB" dirty="0" err="1"/>
              <a:t>DXd</a:t>
            </a:r>
            <a:r>
              <a:rPr lang="en-GB" dirty="0"/>
              <a:t> + </a:t>
            </a:r>
            <a:r>
              <a:rPr lang="en-GB" dirty="0" err="1"/>
              <a:t>pertuzumab</a:t>
            </a:r>
            <a:r>
              <a:rPr lang="en-GB" dirty="0"/>
              <a:t> is well tolerated with only G1 AEs (</a:t>
            </a:r>
            <a:r>
              <a:rPr lang="en-GB" dirty="0" err="1"/>
              <a:t>anemia</a:t>
            </a:r>
            <a:r>
              <a:rPr lang="en-GB" dirty="0"/>
              <a:t>, leukopenia, neutropenia, alopecia)</a:t>
            </a:r>
          </a:p>
        </p:txBody>
      </p:sp>
    </p:spTree>
    <p:extLst>
      <p:ext uri="{BB962C8B-B14F-4D97-AF65-F5344CB8AC3E}">
        <p14:creationId xmlns:p14="http://schemas.microsoft.com/office/powerpoint/2010/main" val="7230073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1F4CF-124E-4282-BEA7-51DBF6A2F1FA}"/>
              </a:ext>
            </a:extLst>
          </p:cNvPr>
          <p:cNvSpPr>
            <a:spLocks noGrp="1"/>
          </p:cNvSpPr>
          <p:nvPr>
            <p:ph type="title" idx="4294967295"/>
          </p:nvPr>
        </p:nvSpPr>
        <p:spPr>
          <a:xfrm>
            <a:off x="609600" y="274638"/>
            <a:ext cx="10972800" cy="1143000"/>
          </a:xfrm>
        </p:spPr>
        <p:txBody>
          <a:bodyPr/>
          <a:lstStyle/>
          <a:p>
            <a:r>
              <a:rPr lang="en-US" dirty="0"/>
              <a:t>Discussion</a:t>
            </a:r>
            <a:endParaRPr lang="en-CH" dirty="0"/>
          </a:p>
        </p:txBody>
      </p:sp>
      <p:sp>
        <p:nvSpPr>
          <p:cNvPr id="3" name="Content Placeholder 2">
            <a:extLst>
              <a:ext uri="{FF2B5EF4-FFF2-40B4-BE49-F238E27FC236}">
                <a16:creationId xmlns:a16="http://schemas.microsoft.com/office/drawing/2014/main" id="{63621872-2041-4B39-8185-6A8FBAFF9AEB}"/>
              </a:ext>
            </a:extLst>
          </p:cNvPr>
          <p:cNvSpPr>
            <a:spLocks noGrp="1"/>
          </p:cNvSpPr>
          <p:nvPr>
            <p:ph idx="4294967295"/>
          </p:nvPr>
        </p:nvSpPr>
        <p:spPr>
          <a:xfrm>
            <a:off x="6096000" y="1624761"/>
            <a:ext cx="5494576" cy="4501403"/>
          </a:xfrm>
        </p:spPr>
        <p:txBody>
          <a:bodyPr>
            <a:normAutofit fontScale="85000" lnSpcReduction="20000"/>
          </a:bodyPr>
          <a:lstStyle/>
          <a:p>
            <a:r>
              <a:rPr lang="en-US" b="0" i="0" dirty="0">
                <a:solidFill>
                  <a:srgbClr val="333333"/>
                </a:solidFill>
                <a:effectLst/>
                <a:latin typeface="Guardian TextSans Web"/>
              </a:rPr>
              <a:t>Clinical and pathologic features could identify patients with </a:t>
            </a:r>
            <a:r>
              <a:rPr lang="en-US" b="0" dirty="0">
                <a:solidFill>
                  <a:srgbClr val="333333"/>
                </a:solidFill>
                <a:effectLst/>
                <a:latin typeface="Guardian TextSans Web"/>
              </a:rPr>
              <a:t>HER2+</a:t>
            </a:r>
            <a:r>
              <a:rPr lang="en-US" b="0" i="0" dirty="0">
                <a:solidFill>
                  <a:srgbClr val="333333"/>
                </a:solidFill>
                <a:effectLst/>
                <a:latin typeface="Guardian TextSans Web"/>
              </a:rPr>
              <a:t> MBC who are more likely to experience a long-lasting response to systemic treatment.</a:t>
            </a:r>
          </a:p>
          <a:p>
            <a:endParaRPr lang="en-US" b="0" i="0" dirty="0">
              <a:solidFill>
                <a:srgbClr val="333333"/>
              </a:solidFill>
              <a:effectLst/>
              <a:latin typeface="Guardian TextSans Web"/>
            </a:endParaRPr>
          </a:p>
          <a:p>
            <a:r>
              <a:rPr lang="en-US" b="0" i="0" dirty="0">
                <a:solidFill>
                  <a:srgbClr val="333333"/>
                </a:solidFill>
                <a:effectLst/>
                <a:latin typeface="Guardian TextSans Web"/>
              </a:rPr>
              <a:t>This population may potentially derive benefit from a tailored escalation of frontline treatment with novel </a:t>
            </a:r>
            <a:r>
              <a:rPr lang="en-US" b="0" dirty="0">
                <a:solidFill>
                  <a:srgbClr val="333333"/>
                </a:solidFill>
                <a:effectLst/>
                <a:latin typeface="Guardian TextSans Web"/>
              </a:rPr>
              <a:t>anti-HER2</a:t>
            </a:r>
            <a:r>
              <a:rPr lang="en-US" b="0" i="0" dirty="0">
                <a:solidFill>
                  <a:srgbClr val="333333"/>
                </a:solidFill>
                <a:effectLst/>
                <a:latin typeface="Guardian TextSans Web"/>
              </a:rPr>
              <a:t> drugs. </a:t>
            </a:r>
          </a:p>
          <a:p>
            <a:endParaRPr lang="en-US" b="0" i="0" dirty="0">
              <a:solidFill>
                <a:srgbClr val="333333"/>
              </a:solidFill>
              <a:effectLst/>
              <a:latin typeface="Guardian TextSans Web"/>
            </a:endParaRPr>
          </a:p>
          <a:p>
            <a:r>
              <a:rPr lang="it-IT" b="0" i="0" dirty="0">
                <a:solidFill>
                  <a:srgbClr val="000000"/>
                </a:solidFill>
                <a:effectLst/>
                <a:latin typeface="Calibri" panose="020F0502020204030204" pitchFamily="34" charset="0"/>
              </a:rPr>
              <a:t>The </a:t>
            </a:r>
            <a:r>
              <a:rPr lang="it-IT" b="0" i="0" dirty="0" err="1">
                <a:solidFill>
                  <a:srgbClr val="000000"/>
                </a:solidFill>
                <a:effectLst/>
                <a:latin typeface="Calibri" panose="020F0502020204030204" pitchFamily="34" charset="0"/>
              </a:rPr>
              <a:t>phase</a:t>
            </a:r>
            <a:r>
              <a:rPr lang="it-IT" b="0" i="0" dirty="0">
                <a:solidFill>
                  <a:srgbClr val="000000"/>
                </a:solidFill>
                <a:effectLst/>
                <a:latin typeface="Calibri" panose="020F0502020204030204" pitchFamily="34" charset="0"/>
              </a:rPr>
              <a:t> III DESTINY-Breast09 trial </a:t>
            </a:r>
            <a:r>
              <a:rPr lang="it-IT" b="0" i="0" dirty="0" err="1">
                <a:solidFill>
                  <a:srgbClr val="000000"/>
                </a:solidFill>
                <a:effectLst/>
                <a:latin typeface="Calibri" panose="020F0502020204030204" pitchFamily="34" charset="0"/>
              </a:rPr>
              <a:t>is</a:t>
            </a:r>
            <a:r>
              <a:rPr lang="it-IT" b="0" i="0" dirty="0">
                <a:solidFill>
                  <a:srgbClr val="000000"/>
                </a:solidFill>
                <a:effectLst/>
                <a:latin typeface="Calibri" panose="020F0502020204030204" pitchFamily="34" charset="0"/>
              </a:rPr>
              <a:t> </a:t>
            </a:r>
            <a:r>
              <a:rPr lang="it-IT" b="0" i="0" dirty="0" err="1">
                <a:solidFill>
                  <a:srgbClr val="000000"/>
                </a:solidFill>
                <a:effectLst/>
                <a:latin typeface="Calibri" panose="020F0502020204030204" pitchFamily="34" charset="0"/>
              </a:rPr>
              <a:t>currently</a:t>
            </a:r>
            <a:r>
              <a:rPr lang="it-IT" b="0" i="0" dirty="0">
                <a:solidFill>
                  <a:srgbClr val="000000"/>
                </a:solidFill>
                <a:effectLst/>
                <a:latin typeface="Calibri" panose="020F0502020204030204" pitchFamily="34" charset="0"/>
              </a:rPr>
              <a:t> testing </a:t>
            </a:r>
            <a:r>
              <a:rPr lang="en-US" b="0" i="0" dirty="0">
                <a:solidFill>
                  <a:srgbClr val="000000"/>
                </a:solidFill>
                <a:effectLst/>
                <a:latin typeface="Source Sans Pro" panose="020B0503030403020204" pitchFamily="34" charset="0"/>
              </a:rPr>
              <a:t>T-</a:t>
            </a:r>
            <a:r>
              <a:rPr lang="en-US" b="0" i="0" dirty="0" err="1">
                <a:solidFill>
                  <a:srgbClr val="000000"/>
                </a:solidFill>
                <a:effectLst/>
                <a:latin typeface="Source Sans Pro" panose="020B0503030403020204" pitchFamily="34" charset="0"/>
              </a:rPr>
              <a:t>DXd</a:t>
            </a:r>
            <a:r>
              <a:rPr lang="en-US" b="0" i="0" dirty="0">
                <a:solidFill>
                  <a:srgbClr val="000000"/>
                </a:solidFill>
                <a:effectLst/>
                <a:latin typeface="Source Sans Pro" panose="020B0503030403020204" pitchFamily="34" charset="0"/>
              </a:rPr>
              <a:t> +/- </a:t>
            </a:r>
            <a:r>
              <a:rPr lang="en-US" b="0" i="0" dirty="0" err="1">
                <a:solidFill>
                  <a:srgbClr val="000000"/>
                </a:solidFill>
                <a:effectLst/>
                <a:latin typeface="Source Sans Pro" panose="020B0503030403020204" pitchFamily="34" charset="0"/>
              </a:rPr>
              <a:t>pertuzumab</a:t>
            </a:r>
            <a:r>
              <a:rPr lang="en-US" b="0" i="0" dirty="0">
                <a:solidFill>
                  <a:srgbClr val="000000"/>
                </a:solidFill>
                <a:effectLst/>
                <a:latin typeface="Source Sans Pro" panose="020B0503030403020204" pitchFamily="34" charset="0"/>
              </a:rPr>
              <a:t> vs standard of care (</a:t>
            </a:r>
            <a:r>
              <a:rPr lang="en-US" b="0" i="0" dirty="0" err="1">
                <a:solidFill>
                  <a:srgbClr val="000000"/>
                </a:solidFill>
                <a:effectLst/>
                <a:latin typeface="Source Sans Pro" panose="020B0503030403020204" pitchFamily="34" charset="0"/>
              </a:rPr>
              <a:t>taxane</a:t>
            </a:r>
            <a:r>
              <a:rPr lang="en-US" b="0" i="0" dirty="0">
                <a:solidFill>
                  <a:srgbClr val="000000"/>
                </a:solidFill>
                <a:effectLst/>
                <a:latin typeface="Source Sans Pro" panose="020B0503030403020204" pitchFamily="34" charset="0"/>
              </a:rPr>
              <a:t>, trastuzumab and </a:t>
            </a:r>
            <a:r>
              <a:rPr lang="en-US" b="0" i="0" dirty="0" err="1">
                <a:solidFill>
                  <a:srgbClr val="000000"/>
                </a:solidFill>
                <a:effectLst/>
                <a:latin typeface="Source Sans Pro" panose="020B0503030403020204" pitchFamily="34" charset="0"/>
              </a:rPr>
              <a:t>pertuzumab</a:t>
            </a:r>
            <a:r>
              <a:rPr lang="en-US" b="0" i="0" dirty="0">
                <a:solidFill>
                  <a:srgbClr val="000000"/>
                </a:solidFill>
                <a:effectLst/>
                <a:latin typeface="Source Sans Pro" panose="020B0503030403020204" pitchFamily="34" charset="0"/>
              </a:rPr>
              <a:t>)</a:t>
            </a:r>
            <a:endParaRPr lang="en-GB" dirty="0"/>
          </a:p>
        </p:txBody>
      </p:sp>
      <p:pic>
        <p:nvPicPr>
          <p:cNvPr id="5" name="Immagine 4">
            <a:extLst>
              <a:ext uri="{FF2B5EF4-FFF2-40B4-BE49-F238E27FC236}">
                <a16:creationId xmlns:a16="http://schemas.microsoft.com/office/drawing/2014/main" id="{259BBC0B-FA52-4651-9A25-576B9A6A4259}"/>
              </a:ext>
            </a:extLst>
          </p:cNvPr>
          <p:cNvPicPr>
            <a:picLocks noChangeAspect="1"/>
          </p:cNvPicPr>
          <p:nvPr/>
        </p:nvPicPr>
        <p:blipFill>
          <a:blip r:embed="rId2"/>
          <a:stretch>
            <a:fillRect/>
          </a:stretch>
        </p:blipFill>
        <p:spPr>
          <a:xfrm>
            <a:off x="190851" y="1624761"/>
            <a:ext cx="5691632" cy="4084162"/>
          </a:xfrm>
          <a:prstGeom prst="rect">
            <a:avLst/>
          </a:prstGeom>
        </p:spPr>
      </p:pic>
      <p:sp>
        <p:nvSpPr>
          <p:cNvPr id="6" name="CasellaDiTesto 5">
            <a:extLst>
              <a:ext uri="{FF2B5EF4-FFF2-40B4-BE49-F238E27FC236}">
                <a16:creationId xmlns:a16="http://schemas.microsoft.com/office/drawing/2014/main" id="{F66B9623-FA27-4DC1-BBDE-63A3421C93E4}"/>
              </a:ext>
            </a:extLst>
          </p:cNvPr>
          <p:cNvSpPr txBox="1"/>
          <p:nvPr/>
        </p:nvSpPr>
        <p:spPr>
          <a:xfrm>
            <a:off x="190851" y="5708923"/>
            <a:ext cx="250043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100" b="0" i="1" u="none" strike="noStrike" kern="1200" cap="none" spc="0" normalizeH="0" baseline="0" noProof="0" dirty="0">
                <a:ln>
                  <a:noFill/>
                </a:ln>
                <a:solidFill>
                  <a:prstClr val="black"/>
                </a:solidFill>
                <a:effectLst/>
                <a:uLnTx/>
                <a:uFillTx/>
                <a:latin typeface="Calibri" panose="020F0502020204030204"/>
                <a:ea typeface="+mn-ea"/>
                <a:cs typeface="+mn-cs"/>
              </a:rPr>
              <a:t>Tarantino et al, JAMA 2022</a:t>
            </a:r>
          </a:p>
        </p:txBody>
      </p:sp>
    </p:spTree>
    <p:extLst>
      <p:ext uri="{BB962C8B-B14F-4D97-AF65-F5344CB8AC3E}">
        <p14:creationId xmlns:p14="http://schemas.microsoft.com/office/powerpoint/2010/main" val="11639696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a:solidFill>
                  <a:srgbClr val="F14E3D"/>
                </a:solidFill>
                <a:latin typeface="Calibri"/>
                <a:cs typeface="Calibri"/>
              </a:rPr>
              <a:t>Thank You</a:t>
            </a:r>
          </a:p>
        </p:txBody>
      </p:sp>
      <p:sp>
        <p:nvSpPr>
          <p:cNvPr id="47106" name="AutoShape 2" descr="data:image/jpeg;base64,/9j/4AAQSkZJRgABAQAAAQABAAD/2wCEAAkGBhQSDxQUEhQUFBUUGBUXFxgYFxweHBwaHBUaGh8XFxoeHCgfGBojHBoXIC8gIycpLSwsFh4xNTAqNSYrLSkBCQoKDgwOGg8PGjIkHyQqLDM0NS4pNSo1NDQyLCwyLDYtKS0yNDAsLDQtNSwsLCksLCwsLCwqLDQsLCwsLCwsLP/AABEIAHcBnAMBIgACEQEDEQH/xAAbAAABBQEBAAAAAAAAAAAAAAAAAQQFBgcDAv/EAEsQAAEDAgMEBgYGBQkIAwAAAAECAxEABAUSIQYTMUEHFFFhcYEVImORkuEjMkJyobEWUoKywTM0NVRic6Kz8SQlU3SDwtHwQ0TD/8QAGQEBAAMBAQAAAAAAAAAAAAAAAAIDBAUB/8QAMxEAAQMDAgMGBAcBAQEAAAAAAQACAwQRIRIxE0FRFCJhcbHwMoGhwSMzQpHR4fE0clL/2gAMAwEAAhEDEQA/ANxooooiKKKKIiiiiiIoopCaIiai8Y2mt7UfTOpSeOXir4RrVQ286Qy0pVvan1xotz9U/qp/tdp5VRcB2afvnVbsTr67qyYBPaeKld1b4aO7dcpsFz5qyztEQuVqVv0m2KlAbxSZ5qQoDzMaVaGLhK0hSFBSTqCDIPgapmF9FFqhP0xW8rmZKU+SRy8SaZXV0MIv2m0Ai0uACUkk5F5sqlpnlqgkd9QdFE82hJv481NssrBeYC3gtEqKvtqrVlwtuvoQsRKVHXUSPwqUBqmdJeFtdSde3ad5KBnj1okDj4VRC1r3hrua0TOcxhc3kpf9ObH+ste+j9ObH+ste+qV0V4Qy83cF5tDmVSACoAwMpmJqQ2z2VtXLFx61S3ma9aWoIIEZkmNJgz5VpdDC2ThklZhNK6PiABX5h9K0JWghSVAEEcCDwIrpUPsgr/d9r/ct/uipeaxuFnELYw6mgpaKSaJqKklpDRNE0RVjFukO1t3lsuFedESAkniAePgRUvgWMIurdLzYUErKwAqJ9VZRyPak1UelxodUbUAJLokxr9U8TUt0Z/0Sx4vf57la3xM4AkG97eqyMkfxzGdrXVpopJomsi1paKSaJoi4Xt+2ygrdWlCRxUowK921ylxAWhQUlXBQMg+BqA232WN8wlCFhCkLzCQYOhEGNefGnOyGAGztUslecgqUSBAkmYSOz/WrdLOHqvm+yp1P4mm2LbqbopJomqlclopJozURLRSA0TREtFJNLREUUUURFFFFERRRRREUUUURFFFFERRRRREUUUURFFFFERRRRREUUUTREVVekLabqltCDDr0pR2gc1+UjzIq0k1he3OMm6v1lPrJQd02Bzgxp4qJ/CtdHDxJM7BY6ybhx43K4bKbNKvbgIBIQmFOr5gTwH9o/PlW52GHtstpbaSEISIAH/vGonYzZwWdqlEeur13D2qI4eAGlT9e1dQZX2GwSkpxEy53KQCsz6Zhra/9b/8/wD3yrTayrpjuQX7dHNDa1n9pQA/cNKEfjD5+i8rvyD8vVX7ZO7LljbrPEtonxiKi+kz+jHfFH7wp/sSiMOtv7pJ94mmHSZ/Rjvij94VBmKgW/8Ar7qb/wDnP/n7LOdmdoLi2trncM50qjO5BIb9UiSAPOToIq89EpAw5XYHl/uIqO6IWgpi6SeClIB8ClQqxWGy/U8OfYaWpZUl4pJABzKbgDTwFa6qRpLo7WNwslNG8Bsl7ixVcVtddYhem3slhhtMneRJISYKte0kQPxrzc7U3mG3aGrtwXLSwFZ8oScswSmOaeMaz51GdEJ/2xf91/3CnnTIob227Ql0nwzIj8jU9DBOIbC1umduqr1vMBn1G9+uN+iebf43d25S6zcJDL0btISMw9QEkkiIJn30zwa9xS7ti42+GkNBQzEDM4oCT9k+E8Kb7atqThWHBUghIkf9PgauOx6AMFbgf/E4fMlRP41B2lkIIAJvbZWAOfMRcgWvuoro12weui40+oKKUhaVxBImCDGnYZ76Z322NzeX/VbJYaSCobyJJyglSjponSAOenbUV0Sj/aHv7k/mK4dFgy4mEq0O7dSR3iJH4GrHwsa+RwGwFv8AFWyV7mRtJ3Juu+3zF6y2hu5eD7alZkry5SFAfVPlVq2OxLq+ApeIzbtNwqO2H3NK49LxHU2+3eiPhNN8FxxNps824pAckvICDwUVPuCD3RJPhVZPEp2Y/Vyx1VoAjnfn9PPPRM8CxLEMRS84i6Sxuz9QNgg6TxOop50bbYv3Lq2XyFwjOlUAHRQBBjQ8R7jUZszgN1dWynUXCbRlRXCGkROXQnQgjgRqTwpp0SKi+cJ/4Ktf20VZIxhZJYDHQbfPmqY3vD47k56nf5clNLxbEH8SuWLd5KENFRlSRCU6QDpJmoO32xxBy6DDT6XCpeRKkoEGOKhP2YBPgKm+kjGGrcLZYSlL1yAX1p45NdCe1WvlNNtmLdGF2YvbhCi48QlCBAUlB158CQJPdFeM08PVpGcAW3PVSeXcTTqOLkm+w6KR2+vr61+lbfSlpRQhKQkZgcmpkiNSCfOpDZvaUowcXVysrI3hJMSo7wpSkcpOgpr0sKmwbPa6g/4VVXrlBOzLJHBLxKvDerGvmU1WxjZIW3G7gFY97o5nWP6Sd1JYJiGI4lvHW7hNq2k5QkICpMTEkaxpr+FONmNtXheKsrzKVhSkJcAj1hwChEEHiDpyp10SqHUVdu9V+Qqm48kqx5QRx6w1EdwRP5GpBjXyPjIAAGMfdRL3MjZICbk5z9k72o2lv7S53S7gGAlfqgAFJJOUkieAjTtp3i99ijdqLxb4bSoo+iSkSkKOhMjw0mdaZdIyZxhAPAhgHwzmrl0nf0W595r/ADE1Ilo4Q0jvb4XlnHi9442yu+yu1e+w43D8JLecOEcDl+0B3jlVawzH77E3nCy+m0aREaAnXgDPExqeEVHWSVfo4/l/4omP1d4ifL5032E2LYvkOl5SwW1ADIQNCOcpNeCKNge88jba9vkhlkeWMHMX3tf5qdwTbV9i/NneLS6MwQHBoQSAUnTQgyNOU1pArOL7YWws1MqcduAVOJDYGUyqZAgI4cNe+tGTWOp4Zs5npZbKbiAFr/W69UUUVlWtFFFFERRRRREUUUURFFFFERRRRREUUUURFFFFERSTQTUDtXtc1ZNyr1nFD1GwdT3n9VPfUmtLzpbuoveGDU7ZS1/iLbLZW6tKEjiSY/1NZrtD0sKUSi0TlTw3ix6x+6nl5+6qji2M3F8+CuVqJhttIMCeSE/x41d9l+isCHLw5jxDQ4D755+A08a6bYIqcapsnouWaiWoOmHA6phgnSHcC0uA8FrKUENvZdAtWgSsgROsjwqN6NME396lShKGAFn732fx1/ZqwdLF0ltm3tmwEpJUspToAEwEiB2kk/s1LdFOF7uxLh+s8sq/ZHqpH4E/tVJ0gbA6Rotq9/yoNjLp2xuN9Pv+FdaKSaWuQuykNYj0jXu+xJwDXIENDxGv5qNbHi2IJYYcdVwbQpXjA0HiTp51iGy1mq6xJrNqVOb1zTkk5zPcTp510qAadUp5Bcyvdq0xjmVuOGW27YbRwyoSPcBVX2r2WvLta0ouUIYVl+jKTxAGsgduvGrjVK20xy+tCt1sM9XGQDNJVJ0Ok8JrJAXGTu2v4rXPpEfevbwTLAtg720V9FdNpQpSCtISfWAPDUdkitBrPNlNqMRvVhSRb7pDiA7IIVlJBOXXU5ZqwbYX14ygu2oZ3bbbi3c8z6on1fIGrZmvdJpeRf3uqoXMbGXMBt72UViGwLrd31qwdS2szKFj1deMHsPGD2V4a2AfuLpNxiDqF5YAbQNIBJAJ5JkkxGtPticXvbkJdfDO4WlWXLIVmCo1HZoqrfXj5pYzpJFxi/P916yGKQagDY5ty/ZUba7Yi5vHpD7aWU5cjZB9U5QDwHMzXuw2SvmrJVum6RMpCDl0SjXMn6uszV2oqvtD9Ibiw8Arezs1F2bnxKznZ7o6urR9LiLhsCUhYCT6yAQSnUaU8xvYFzrgu7JxLbk5ilQ0zEQSDyBBMg9pqw7UMPqtz1Z0MrScxURPqgGRwNU7o02kuLm6cD7qlgNyAQAAcw10FaGvleDLcY3wszo4mOEVjk4z/aXGdgr+8KVv3DWYaBIBCUj9Yd/lTm36OnzZrtnbhBQMqmcqTCFZ1KVPAkKzHnWgCiqe1SWAFrDwV3ZY7km9z4rM8P2BxBCCwLpLbKicwSSePGNJE+Irha9EbwfhbqCxIkgHMpIMxl4A+ffWp0VLtkova2fBR7FFi98eKzC96LLlx9TpfalS8wkKJ0OgOnIADypxivR9f3ISH7ttYR9UFJAHkAK0ekmvO1yY2x4Be9jizg58SqRtVsXd3aoFwgMjIUtqB0IQATIE6mTx5132Z2NeYaWxcOodt1IKQ2BEEqkmSJ5mrhNLUO0P0aOXkp9nZr18/M+7eCoFlsXe2S3BZPtltwzDg1HZ3T391Pdl9gtw8q5uFh64UVEGNElXEjtUe3lVyor11Q9wI6743RtNGCD02ys0xLo2vH3985ctFYIglJkAGQNByqUxzZG9ubZtpV0jQHeykwtQXmSdBpAgeVOtr8Rv2M7tulksIQFKzSVzJzQOyI/Gq7s1txf3j4bR1fSFKkEHJmAUU66nX8a1NMz2B4IsPLH0WV3BY8xkG588/VTeyexj9rnbeebct1oWC2AfrKKfWMjsChx50yY2CurN5S7B9ASvQocHAcgeSo1g6HWrNtM7dpbSq03UiSvecMoHLvqvbIbQYhdqS4Qx1fOUrMEKIA+zrrrFVtfK5rpLix3/AMU3Mia5sdjcbf6nWF7GvLuk3N+6HVo/k20iEpPb8v8AxVxFApayPkLzcrYyNrNkUUUVBTRRRRREUUUURFFFFERRRRREUk0GqDj3SQ5b4h1cMhSEqQlWpzqzRqjlz0EakVZHE6Q2aqpJWxC7lfhS0gparVqKQ0tN769Q00txwwlAKlHuFN14TZRG121aLJnMYU4qQ2jtPaexI5msZAfvrrm486fIDv8A1UCveO4y5e3RcIJKyEtoGsCfVQO0mffWt7E7IpsmZVq8sArV2f2E9wrsANo47n4j7/Zccl1ZJYfCPf7r3sjsW3ZIn67yh6zhH+FPYmrHFVjaPbVNlcIQ82otuJlLiTJkGFApPZodDz4VL4TjjNyjMy4lYHEA6jxHEVzZBI78R3PmulG6Nv4beXJZL0nXe8xJSRru0oQPHifxVWqsuIsrJO8IShltM+SeA7TPKsh/nONaxCrkz2ZEL1/wpNOtv9sTdu7tpX0DZ0j7av1z3Dl766ckBkEcQ2Auff7rmRziMyScybBPsN6ULjrhKk52nVhIa+0kEwMh5q7jxNa1NZx0ZbHZYu3k6n+RSRwB/wDkPeeVaBiN8hlpbrhhKElRPh2d/KsVXw9emMbLbScQMLpDuqH0tY/lbRapOq/XX3JB9UeZk/s1w6IcI0duCOe6R5QVEd2qR5Hsqj3945fXhVEreWEpT2SQEp8AI/Gt1wPCk21s2yjggRPaeZ8zJrTP+BAIuZ39/RZoPx5zJyGyf1UelEf7sX99v96rdVR6Uf6MX99v96sFP+a3zC31H5TvIqJ6HB9Bcf3iP3at21g/3fd/8u//AJSqqPQ5/IXH30fu1bdrVRh93/cP/wCWqr5/+n5j7Kmn/wCYeR+6g9icVat8It1vLDaZcEnhO9XpUmjbuzOYh9EIAJOsamAB2nuFQOB2yV7OHOkKytXKhI4KBcg+Iqo9HGzyLq6JdGZDKQop5KJMCe4amPCrTDG7iPcTgn1VDZ3sEcbRu0ei1LC9r7W4JDTySQCSDoYHEweVcBt7ZbzJ1hE8J1yz97hWW7Q4Uk4uthsBCVuoQAOWcJBj3mpzpM2fYtmLcMtpTqpJI4kZftHmadli1NFz3gve1S6XGw7pWmX5llw9qFfumsi6MsWat33VvLCE7oCTzObgO01o2zzpVhDRUZPV+P7FZx0Y4I3cXZLqQpLSAoJPAqJgSOca/hSBobHKHbL2oLnSRFu+Vp+FbX2twrK08kq5JOhPgDxqWcdCQSogAakkwAO0msu6VcMSy6w8yA2o5gSgRqmCkiOBGtMttNsFXFnatzG8b3jsc1JWpEeGZCj5CoNpOJpcw4P0UnVZj1NeMj6q/q6QbELy9YT4gHL74ipO5x1ltkPLdQGjAC5lJnhBHgay5nEkej+rjDXipTZG9yEysj+UByTx1GtP+jW1cO+t7hle6IDiQ42oJCwYMSIkzPka9kpWtaXZweoyPBGVTnODeo6HBVxTt7ZFRAuEaJKidYgRzjjrwpP04tFsrWl9ICfVMyCCQY0jnB91ZXsvgqLnEw0sepmdKh3JCoA88taFhXRyxbB5RJezJMBYEJgEjxPfSaCGLBJvheQzzy5AFsqr7A7X5bhxV5cqy5ITnUSJzchwBitRucTbba3ri0oRAOZRga8OPb2Vk/RVh7b1w6HUJWA0CAoTrmFG3V+bjE02x0aaW22EjhJy5leOpHgKtmgbJPpGLDP9KmGd0UAcc3OP7WhW23tk4vIl9AMwM0gHzOlT6TVI6QtnmU4YoobQks7vKQkAxnSkgnnIJo6KsYU7aqbWSSyoBJPHKRIHlqKyOhaYuKzrbK2NmcJeE/pfCulxbhaFJVqFAg+BEVh+AvmwxVIVoG3VNL+6Tln8jW6VkPSzhOS7S8B6ryYP3k6fimPdVtC4FxjOzgqq5pDWyDdpV26RsW3GHOQfWdhpP7XE/CFfhTzZyzTZ4e0lwpQEICnFEwApWqpPiY8qorGLHErjDmTrukhx77yeJPjlB/bFculjGlLuRbJMIaAUR2rUJEjuER41JtOTph23J9B78VB1QBqm8gPU+/BXlHSDYleXfp8SCB74ipPEMeYYQlbrqUIXolROh0nQjurMMUxBLll1dvDH2yAnIvdkkER6xOWTOvvqU2Ftlrsn2bplWVkFTW9QRGZKpCcw5EfjUX0zWt1ZGeoU2VLnO0eG9irUNvrL1v8AaEQkAk6xryGmpp/hm0LFw2pxpxKkp+seGXSfWnhWPbAbPIvLlSHZyJaUox+sSEj8yfKnG2GCjD0C3bcUvffSOEwJCNEpgcgSo1Y6ki18ME6lW2sl0cQgaVpCukCxC8vWE+OuX3xFS72LNJZ3ynE7qAc8ymDzkVWsH2YYVhDaS2glxhKyqBmzKRmmeOhP4VVOiy/zOuWjoC2nElYSrUBSSJgdhGvikVTwGOa5zb93dXcd7XNa63eV9a25s1LypfQdConWAAJMk8K8223lk4vIl9MkwJkAnuJ0rJ9ncCTdYiGVaIzrKo/VSSYHZ2VM9KmFNMusBptKAW1SEiJggCavNJFxBHc3IVAq5eGZLCwK14q0mq+/t/ZIXlL6SRoYkj3jSqptztAtGGWbSVEKuGkKWrmUhtMj9on8O+ovZ/FW27PdnDnnisHM4EE5p5pOU6DuNVR0t2a3deVh6q6Sqs/QOnn6LWLO/Q8gLaWlaTwKTI/17qir7bizZcKFvpzAwQJMHsMcKz3o/F0y4+2GnUpcZcIzIUBnSn1SCRGbl3+VMdlNq2LZtTb9qHc5JUvQq1+yQofxFS7GAXWza2yh2w6Wk4vfda1ZbSW7wXunkLDaQpeX7IgmT7j7qh3tpsMW8hedpx2UpQQmVSSAIMdtQfRmzb7673SwUOhOVpQIWEAr0M/WEKiRVc2otUN4ylLaQhIct4AEDimjKZnFcy5wF6+odw2vsMlbUKWiiucuiis06W8eIDdqg/W9dzwn1U+Zk+QrSqwDHrxV5fuFHrFxzI32Rmyp8jofM1voY9Umo7BYK+TTHpG5Vu6KdmsylXaxomUteP2l+XAedaiKaYRhyWGG2kcEJCfHtPmdaeVnnlMry5aKeIRMDVH4xgbV02W3k5k8R2g9qTyNZRtJs67hL7b1u4ooOiVGJB/4a40II18jWz1EbUYELu1cZJAJgpPYoGQanTzmN1j8J3VdTTiRtx8Q2WBbwyTJBM6jv0P5mrZ0f7Hdbd3ro+gbPDktQ1y/dHP3Uxw3Ym4cverOIU2U6rVGgR+sk8DPL5GttsLFDLSW2wEoQIA/9510auqDG6WHJ9FzqOlL3anjAXcCBA5VlPShtTvF9VbIyIMuEc18k+Ceff4VaNv9shaNbts/TuDT+wk6Zz38YrMtldnF31yECcoOZ1fYmddf1jrWejhDRxn7DZaKyYuPBZud/wCFbeinZmSbtwaCUtT2/aWO77I8608Vys7VLaEoQMqUgBIHICu1Yp5TK8uK3QRCJgaEVX9usIVcWDqEarELSBzKTOXzqwUhqtjixwcOSse0PaWnmsg6N9qm7RTrVwcgWQQog6KGhChxFWHbPbVl22Vb2qt86/CAEA8CdeWpjSO+rVf7MWz6szrDa1dpTr7694ds5bsGWWW0HtCdffxrY+eJz+JpN/PCxsglazh6hbyyoO6aRZYKWnVBJ3C2/FxSFaDxUTVN6KsWaYfeDqwjeJbSiZ9Y5joO/UVrF5YNupyuIStPGFCRNNEbN2wIIYaBGoIQKgyobw3NcDdyk6ndxGvafhFlkl/irSsbD6VpLW/aVn5ZRlk+UGprpSx1h9thLTiVkHMQJ0SpEg6jgQRV/wD0Xtf6u18Ar0rZu2PFhowAB6g4AQB5DSre1R6muse6LKrssmlzbjvG6rWAbS26MHRmdHqNhpWh0WUmEnTjVL6NsfbtbpW+IQhxATmPAEGRPcdda1sbP24SU7lvKSCRlEEjgY7a4jZK0hQ6uzCxCvUGvOotnjAeCD3lN0EhLCCO6s96SsZRdvW7NsoPET9TUZlQABHHSZ7K4bbbGLYtbZaQVBprduwOBK1LzfdzLUJ7xWnYds7b25lllCCeYTr76flsEQdQaCr0aQwYHXmvDScTUXnJ6clUtm9t7XqLRceQhSG0pUkn1pSIMDiZjSKa4Htcpxy4unnN1ZyG2cwgFURMxJ4f4iOVWBzYyzUvMbZqeP1f4cKkHsMbW2G1NoKBEJKRAjuqsvizYHP08laI5cXIx9fNY1sVirTOJl11YQ39N6x4a8PfWzOPBbJUkyFIJB7QU6U0/Ri1/q7XwCpFtoJSAAAAIAHADspUzNlcHAJTwuiaWkrFOj7H2rN15x4kfRQABqpQUPVHf49hrvtdblF21fhCwy+WnRIgpIyylQ5ExI8a1D9E7Tebzq7WeZnKOPb2TUi/apWkpWkKSdCCJHuq91Y3iawN91nFG7h6CdtlRdvtrbZ3DlIadQtbxbhKTJAC0qMjl9WNedO+i/AlMWhW4ClTyswBGoSBAnx4+dTtrsjaNrzot2kqHA5eHh2VLgVQ6Zoj4TNr3yr2wOMnFfva2EtVPpLwnfYetQHrMkODwGih8JJ8hVsrw62FJKSJBBBHcaojeWODhyWiRge0tPNZr0P4Vq9cEdjST7lK/wC0eRqP6VsBWi56ykEocCQo8krSIE9gIiPCtSw7DG2Gw2ygIQCTA4SacOtBQIUAQeIIkVq7WROZQP8AFk7IDBwj7KrjG39n1dLheSDlBKJ9cGPq5eM1EYRtSpVtcXF45u2nytNslQjSFHSBrIIH7NWNOxlmFZhbNTx+rz7YqQusMadSEuNoWlPAFIIGkaDlpVeuIYaDn3hWaJTkkY95WR9GGMs2z7qn3EthTaQCeZzcNKn+lrBFrQ3cIBUEApXA4JOoX4A6Hxq5/oxa/wBXa+AVIlAiOVWPqhxhK0KtlKeCYnFUnCNtLZGFN5nUhbbIbKJ9bMlGUQOOsTNV3oysNyXL587tlCClKlDQlREq4cBw/a7q0FWxtmV5jbNZpn6o49sVJO2SFIyKSko4ZSNI7IrwzsAcGg945/peineXNc8ju7f2sY2JxVpnE964sIR9N6x4azHvqR6WcRbduG0trCi2laVgfZOYaGtK/Ri1/q7XwCvb2ztutRUplpSjqSUiSe+re1s4okscBVdkfwjFcZKzjaexF3hlq9bnem1bS26lMyPo0T8JGvj3VO7C7Y2ybBtDryG1tApIUYkA6EdvHlVytMObaSQ0hKATJCRAntqPuNj7NxeZdu0VHicvHxqozse3Q4G17hWiB7X62kXtlVljah66funGFKTasMrymPrOQYIJHiY7hPGobZy+sLxkpv8AdpfBMuk5CsEyDmECR2d1ag3YoS3u0oSERGUDSOyKYXOydo4AF27RCRA9UaDuijZ2C4sRta26OgebEkHe99lnmxtk0jFnFWy1Lt2ELKnDyBHCRx4GNNYqJ2nxVp3Fg62sKbzsnMOEApk+UVstrhTTbZbbbQhBkFISADPbTb9GLX+rtfAKsbVt1l5B2t/qrdSO0BgI3unljfIebDjSgtCtQocDTiuVtbJbSEoSEpHAAQBXWsBtyXQF7ZXC9WQ0sjiEqI9xrGOjCxDmINk8GkqX5xA/P8K2xQnjWWdHVl1bFn2FcUJWkd4CgQfNMHzrbTOtFIOdv5WGpbeWO+11qgFLQKKwreigiivK1gAkmAOJNEQRVZ2x20bskFIIW+oeqjs/tL7B+cVDbV9J6GwW7QpcXwLnFCfu/rHv4eNZ9heE3F/cEIzOLUZWtUwP7Sz+Q91dGnpP1y4C5tRWW7kWSvNrbP311Alx10ypR4Ac1K7Ej5VtuzOzrdmwGkanitXNSu0/wFctl9lW7JrKj1lq1Ws8VH+CewVOVXVVPF7rfhCspabhd53xFJFLRRWJbkVyeZzCJUO9Jg11qN2hxNVvbLdSASmNDMakDlRF29H+0d+L5Uej/aO/F8qrze1NyhTJuGUJbeUlIUlR0zcyJNJbbQ3rynNyyypLbi25JIOh+92RRFYvR/tHfi+VHo/2jvxfKoC62guw+hhDTRcLKXFgk6GSCAZ4DSn+AY8t5x1p5sNutRIBkEHnRFIej/aO/F8qPR/tHfi+VRT20S03Ny1lTDLW8SdZJyBUHXhrUjgWIF+2bdUACsSQOHEjSiLp6P8AaO/F8qPR/tHfi+VRW0eOvMvMtMoQtT2b608RHYR20we2yebQ+l1pCHmkoWBJKVBS0pPfpm7aIrJ6P9o78Xyo9H+0d+L5VXP0pum0tuPsIDThSMyFajNwMSad3+PvquVW9o2hamwCtThOUSJA0I7aIpj0f7R34vlR6P8AaO/F8qicM2oJQ+LhAbctxKwDoREynx/jTBW017ues7hrcfWjMrPlnjMxHOYoisvo/wBo78Xyo9H+0d+L5VB4htQ7nt02yEL6w2Vpzk8hmjiBwn3UW21LoU+280lDrTRdEGUkAD/yOdEU56P9o78Xyo9H+0d+L5VXsOx2/eQhxLDJQrnmPCYOmbuNdX8fuXH3W7VptQZOVSnCdVdiQCKIpz0f7R34vlR6P9o78XyqA/TQm0S4GwXVObrJOmfx7K62mP3KLltm7baTvpyKbJ0McDJPhRFNej/aO/F8qPR/tHfi+VQH6Q3TzjnVGm1NtEpKnCZURxywRUvs/jPWWc+XKoEpWmeChRE49H+0d+L5Uej/AGjvxfKq8naK8cdeSyy0tLLikakgmCQOfGBXRzbAmxdeSgJdaUlC0KkgErCTwg8z5iiKd9H+0d+L5Uej/aO/F8qh8OxK+WpBWy0ltUEqCjISRMgZvCn2zeLquWN4oJSc6kwmYgHvoidej/aO/F8qPR/tHfi+VM8CxlT67hKkpAZdW2mJ1AJEnv0phf4/c9bWxbtNryJCvWJBgx39poim/R/tHfi+VHo/2jvxfKueEvvqbJuEIbVPBJkR28TVf/Se7cQt5hlrcoKvrE5lBPEiCAKIrJ6P9o78Xyo9H+0d+L5VC3e1pLNuWGwt24+qknRMcZjjB8OFJabRvpdcZuUNpcDanEFBOUwJjUz/AKURTfo/2jvxfKj0f7R34vlVad2we6vbLQ22VvqUmDMSCAI1/Onoxa8Q26t9lpCUIUoQSZUI0OvDjRFMej/aO/F8qPR/tHfi+VR2zG0XWmVKISlaDCgOHaD4H+BpnZ49dv2zbrLTSiouBYJIAykBMa89fdRFO+j/AGjvxfKj0f7R34vlVaZ2quQ840400C22taspJiEyAfW8PfXuwx2/eQlxDDJQrgcxGk9maiK2pFLSCloiKqO0+DON3Ld/bJzuNgh1scXG4+zH2h+OlW6kIqbHlhuFB7A8WKr1pt9ZLTO/Sg80rlJHcQedentvbFI/nCD92T+QpMd2Etbo5nEFK/12zlV56EK8warquhxqdLh2O9KSf4flWljaYjJIWZzqkYABXrFOl1lOlu0tw9qvVT/En3VRca2uurw5XFmDwbbBCT3RqVec1f7XoftgZcdeX3ApSD4wmfcatOFbNW9sPoWkIPbEq81HU1eJqaH8ttz4+/ss5gqZsSOsPBZhs10YvPwq4lhvsj6QjuB+p5+6tUwrB2rZsNsoCEj3nvJ4k09ilrJNUPm+LZa4aZkPw7oooorOtKKKKKIioHbf+YO/s/vCp6ovaTDlP2q2kRmVlieGigf4URQFvg93ci33+5Sy2ULGScxAAgGZ1im2zxu5uOrbnL1hyd5mnNI4QeERV0sWShpCTxSlIPkIqsWOE3zBd3PV8rji3PXzE6nujlFETe7FycTTuy2HurJzSDl+sZjnxinOxwX1q7338tKcxH1Y7qe2WEvddTcO5P5Ddqyz9bNOgPKu+G4Stu9uHTGR3Ll110HOiKDvP5/f/wDLH/KTU5sd/MGPu/8Acaav4A4bq6dGXK8zu066zkCddOEiuOEWN+yhtr/Zt2iAfrZomTrMTxoi47YFzrtlugkufSZQqcs+rxjWmOO4O8GLq5uSjOpLaAlEwBvUduvIVYsXwhbt5aupy5WSrNJ11jh7qcbS4cq4tHGkRmVlieGi0n8hRFT8SFzubXrBQWCtqMmiuGkz3VNbOf0hffeR/GnOM4Et2zZaTlztlsmTp6o1rleYLct3Sn7UtHehIWhyYkCJEeH50RQWPE9ZxKP+Ez+TXzqTusRuGbJottNLZDDZWV+AEROo4U7w3ZlZTcKuVJLlyIVl4JEQI8P4UwXgt/1Y2s26moyhRzBWUHTu/CiJvePOOXOHqZDaHFsqUkEeoJbJIjsia5NJc6xfdYgvC2VGX6uXKOH+H8anLfZ5xL9kuUlNu0UL11J3ZTIHZJpb/AHFXT7icuV23LQk65tInThpRFH7Lm96szu9xuuWbNmjOZ5xPGu17h7rT7txZLS5J+lZkHXnEHQ8THHU+FesMsMQYaQ0nq2RGmuYmCSTzHbSnB7th51VqWVJeVnIcmUq7ooi8lDF9Zpgpt155HAEOjlyzT76WwxNxFwi3vW0leu5eA4/+D7vCuZ2LWLVIStO/S6Xp+zmP2fDhrTi3we6euWnbospSzJSG51PfPv8qIl2A/mzn96v+Fedh/8A7XZv1RXNvBry2W6LUsqbcUVAOTKSeyKltm8GNszlUrMtSitZ5SeyiKP2R/l77/mF/mar2I/yGJxw37f+cJ/GpprB71p59TCmAl51S5VJIBJj8K9O7JLFi60FhTzy0rWo6Cc4UfKAaIu+EddytZ9xucqeGbNly6c4nhS7BfzP/qOfnS2DV+nIhfVt2kBJjNmygR2xNMsMwu/t2yhrq2XMpXrZidT3RRE42O/lr7/mXP3jTJ/f+lX+rbvNukzvJjL6vCOcxXe2wm+ZdfUzuMrzq3PXzE6qJHCI0NKcJvU3Jfb3GdbaErzZokATA7JHbRFYMM326/2jd55M5Jyxy41VlW7tmFOW5Tc2qioqRIOUHjBHGP8AXtqy4Yl8tqFzu8xJA3cxljvPHjVdawG9ZaWwypgsqKoUqcwCuOg0/OiJRctuX9itsBKFNLKRERx0jtman8US1Cycm93S41GaMp4c441EXOyjiGrY260723kAq4KnUz2a/nRa4DcOPOP3Jbz7pTaEtzlEiJM69vvoirhzdTw/JGberyzwnMInumrJiHW+rXHWdzk3So3eac2nGTwiaaObKXAt7VKC3vGFqWZJjUgjlrwqQctb51t1t7q+VaFAZMwOY8Jk8KIq/hJ6oq2d4N3LeRfYF8ifw/GpLZrFE2+E7xX2VOQO1WYwPfUg9s4V4cm3VGdKRB5BQ4Gez/zUMvY+56uw2C0d0ta1JJOUkqkTpqIkeZoieYRhakWFw85q7cIWtRPGMpIHdxnzrjswb7qzW66vuuWbNmjNrOsTxqRLF+tKkO9XyKSpPq5p1SQOJ7aa4dh+IsMpbR1bKkQJzE/woitopaQUtERRRRREUUUURFFFFERRRRREUUUURFFFFERRRRREkUtFFERFJFLRRERRFFFESRS0UURJFLRRREkUsUUURFEUUURFEUUURFJFLRRERSRS0UREURRRREURRRRERSRS0URJFEUtFERFJFFFERFLRRRERSRS0URFFFFERRRRRF//2Q=="/>
          <p:cNvSpPr>
            <a:spLocks noChangeAspect="1" noChangeArrowheads="1"/>
          </p:cNvSpPr>
          <p:nvPr/>
        </p:nvSpPr>
        <p:spPr bwMode="auto">
          <a:xfrm>
            <a:off x="1524000" y="-38417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47108" name="AutoShape 4" descr="data:image/jpeg;base64,/9j/4AAQSkZJRgABAQAAAQABAAD/2wCEAAkGBhQSDxQUEhQUFBUUGBUXFxgYFxweHBwaHBUaGh8XFxoeHCgfGBojHBoXIC8gIycpLSwsFh4xNTAqNSYrLSkBCQoKDgwOGg8PGjIkHyQqLDM0NS4pNSo1NDQyLCwyLDYtKS0yNDAsLDQtNSwsLCksLCwsLCwqLDQsLCwsLCwsLP/AABEIAHcBnAMBIgACEQEDEQH/xAAbAAABBQEBAAAAAAAAAAAAAAAAAQQFBgcDAv/EAEsQAAEDAgMEBgYGBQkIAwAAAAECAxEABAUSIQYTMUEHFFFhcYEVImORkuEjMkJyobEWUoKywTM0NVRic6Kz8SQlU3SDwtHwQ0TD/8QAGQEBAAMBAQAAAAAAAAAAAAAAAAIDBAUB/8QAMxEAAQMDAgMGBAcBAQEAAAAAAQACAwQRIRIxE0FRFCJhcbHwMoGhwSMzQpHR4fE0clL/2gAMAwEAAhEDEQA/ANxooooiKKKKIiiiiiIoopCaIiai8Y2mt7UfTOpSeOXir4RrVQ286Qy0pVvan1xotz9U/qp/tdp5VRcB2afvnVbsTr67qyYBPaeKld1b4aO7dcpsFz5qyztEQuVqVv0m2KlAbxSZ5qQoDzMaVaGLhK0hSFBSTqCDIPgapmF9FFqhP0xW8rmZKU+SRy8SaZXV0MIv2m0Ai0uACUkk5F5sqlpnlqgkd9QdFE82hJv481NssrBeYC3gtEqKvtqrVlwtuvoQsRKVHXUSPwqUBqmdJeFtdSde3ad5KBnj1okDj4VRC1r3hrua0TOcxhc3kpf9ObH+ste+j9ObH+ste+qV0V4Qy83cF5tDmVSACoAwMpmJqQ2z2VtXLFx61S3ma9aWoIIEZkmNJgz5VpdDC2ThklZhNK6PiABX5h9K0JWghSVAEEcCDwIrpUPsgr/d9r/ct/uipeaxuFnELYw6mgpaKSaJqKklpDRNE0RVjFukO1t3lsuFedESAkniAePgRUvgWMIurdLzYUErKwAqJ9VZRyPak1UelxodUbUAJLokxr9U8TUt0Z/0Sx4vf57la3xM4AkG97eqyMkfxzGdrXVpopJomsi1paKSaJoi4Xt+2ygrdWlCRxUowK921ylxAWhQUlXBQMg+BqA232WN8wlCFhCkLzCQYOhEGNefGnOyGAGztUslecgqUSBAkmYSOz/WrdLOHqvm+yp1P4mm2LbqbopJomqlclopJozURLRSA0TREtFJNLREUUUURFFFFERRRRREUUUURFFFFERRRRREUUUURFFFFERRRRREUUUTREVVekLabqltCDDr0pR2gc1+UjzIq0k1he3OMm6v1lPrJQd02Bzgxp4qJ/CtdHDxJM7BY6ybhx43K4bKbNKvbgIBIQmFOr5gTwH9o/PlW52GHtstpbaSEISIAH/vGonYzZwWdqlEeur13D2qI4eAGlT9e1dQZX2GwSkpxEy53KQCsz6Zhra/9b/8/wD3yrTayrpjuQX7dHNDa1n9pQA/cNKEfjD5+i8rvyD8vVX7ZO7LljbrPEtonxiKi+kz+jHfFH7wp/sSiMOtv7pJ94mmHSZ/Rjvij94VBmKgW/8Ar7qb/wDnP/n7LOdmdoLi2trncM50qjO5BIb9UiSAPOToIq89EpAw5XYHl/uIqO6IWgpi6SeClIB8ClQqxWGy/U8OfYaWpZUl4pJABzKbgDTwFa6qRpLo7WNwslNG8Bsl7ixVcVtddYhem3slhhtMneRJISYKte0kQPxrzc7U3mG3aGrtwXLSwFZ8oScswSmOaeMaz51GdEJ/2xf91/3CnnTIob227Ql0nwzIj8jU9DBOIbC1umduqr1vMBn1G9+uN+iebf43d25S6zcJDL0btISMw9QEkkiIJn30zwa9xS7ti42+GkNBQzEDM4oCT9k+E8Kb7atqThWHBUghIkf9PgauOx6AMFbgf/E4fMlRP41B2lkIIAJvbZWAOfMRcgWvuoro12weui40+oKKUhaVxBImCDGnYZ76Z322NzeX/VbJYaSCobyJJyglSjponSAOenbUV0Sj/aHv7k/mK4dFgy4mEq0O7dSR3iJH4GrHwsa+RwGwFv8AFWyV7mRtJ3Juu+3zF6y2hu5eD7alZkry5SFAfVPlVq2OxLq+ApeIzbtNwqO2H3NK49LxHU2+3eiPhNN8FxxNps824pAckvICDwUVPuCD3RJPhVZPEp2Y/Vyx1VoAjnfn9PPPRM8CxLEMRS84i6Sxuz9QNgg6TxOop50bbYv3Lq2XyFwjOlUAHRQBBjQ8R7jUZszgN1dWynUXCbRlRXCGkROXQnQgjgRqTwpp0SKi+cJ/4Ktf20VZIxhZJYDHQbfPmqY3vD47k56nf5clNLxbEH8SuWLd5KENFRlSRCU6QDpJmoO32xxBy6DDT6XCpeRKkoEGOKhP2YBPgKm+kjGGrcLZYSlL1yAX1p45NdCe1WvlNNtmLdGF2YvbhCi48QlCBAUlB158CQJPdFeM08PVpGcAW3PVSeXcTTqOLkm+w6KR2+vr61+lbfSlpRQhKQkZgcmpkiNSCfOpDZvaUowcXVysrI3hJMSo7wpSkcpOgpr0sKmwbPa6g/4VVXrlBOzLJHBLxKvDerGvmU1WxjZIW3G7gFY97o5nWP6Sd1JYJiGI4lvHW7hNq2k5QkICpMTEkaxpr+FONmNtXheKsrzKVhSkJcAj1hwChEEHiDpyp10SqHUVdu9V+Qqm48kqx5QRx6w1EdwRP5GpBjXyPjIAAGMfdRL3MjZICbk5z9k72o2lv7S53S7gGAlfqgAFJJOUkieAjTtp3i99ijdqLxb4bSoo+iSkSkKOhMjw0mdaZdIyZxhAPAhgHwzmrl0nf0W595r/ADE1Ilo4Q0jvb4XlnHi9442yu+yu1e+w43D8JLecOEcDl+0B3jlVawzH77E3nCy+m0aREaAnXgDPExqeEVHWSVfo4/l/4omP1d4ifL5032E2LYvkOl5SwW1ADIQNCOcpNeCKNge88jba9vkhlkeWMHMX3tf5qdwTbV9i/NneLS6MwQHBoQSAUnTQgyNOU1pArOL7YWws1MqcduAVOJDYGUyqZAgI4cNe+tGTWOp4Zs5npZbKbiAFr/W69UUUVlWtFFFFERRRRREUUUURFFFFERRRRREUUUURFFFFERSTQTUDtXtc1ZNyr1nFD1GwdT3n9VPfUmtLzpbuoveGDU7ZS1/iLbLZW6tKEjiSY/1NZrtD0sKUSi0TlTw3ix6x+6nl5+6qji2M3F8+CuVqJhttIMCeSE/x41d9l+isCHLw5jxDQ4D755+A08a6bYIqcapsnouWaiWoOmHA6phgnSHcC0uA8FrKUENvZdAtWgSsgROsjwqN6NME396lShKGAFn732fx1/ZqwdLF0ltm3tmwEpJUspToAEwEiB2kk/s1LdFOF7uxLh+s8sq/ZHqpH4E/tVJ0gbA6Rotq9/yoNjLp2xuN9Pv+FdaKSaWuQuykNYj0jXu+xJwDXIENDxGv5qNbHi2IJYYcdVwbQpXjA0HiTp51iGy1mq6xJrNqVOb1zTkk5zPcTp510qAadUp5Bcyvdq0xjmVuOGW27YbRwyoSPcBVX2r2WvLta0ouUIYVl+jKTxAGsgduvGrjVK20xy+tCt1sM9XGQDNJVJ0Ok8JrJAXGTu2v4rXPpEfevbwTLAtg720V9FdNpQpSCtISfWAPDUdkitBrPNlNqMRvVhSRb7pDiA7IIVlJBOXXU5ZqwbYX14ygu2oZ3bbbi3c8z6on1fIGrZmvdJpeRf3uqoXMbGXMBt72UViGwLrd31qwdS2szKFj1deMHsPGD2V4a2AfuLpNxiDqF5YAbQNIBJAJ5JkkxGtPticXvbkJdfDO4WlWXLIVmCo1HZoqrfXj5pYzpJFxi/P916yGKQagDY5ty/ZUba7Yi5vHpD7aWU5cjZB9U5QDwHMzXuw2SvmrJVum6RMpCDl0SjXMn6uszV2oqvtD9Ibiw8Arezs1F2bnxKznZ7o6urR9LiLhsCUhYCT6yAQSnUaU8xvYFzrgu7JxLbk5ilQ0zEQSDyBBMg9pqw7UMPqtz1Z0MrScxURPqgGRwNU7o02kuLm6cD7qlgNyAQAAcw10FaGvleDLcY3wszo4mOEVjk4z/aXGdgr+8KVv3DWYaBIBCUj9Yd/lTm36OnzZrtnbhBQMqmcqTCFZ1KVPAkKzHnWgCiqe1SWAFrDwV3ZY7km9z4rM8P2BxBCCwLpLbKicwSSePGNJE+Irha9EbwfhbqCxIkgHMpIMxl4A+ffWp0VLtkova2fBR7FFi98eKzC96LLlx9TpfalS8wkKJ0OgOnIADypxivR9f3ISH7ttYR9UFJAHkAK0ekmvO1yY2x4Be9jizg58SqRtVsXd3aoFwgMjIUtqB0IQATIE6mTx5132Z2NeYaWxcOodt1IKQ2BEEqkmSJ5mrhNLUO0P0aOXkp9nZr18/M+7eCoFlsXe2S3BZPtltwzDg1HZ3T391Pdl9gtw8q5uFh64UVEGNElXEjtUe3lVyor11Q9wI6743RtNGCD02ys0xLo2vH3985ctFYIglJkAGQNByqUxzZG9ubZtpV0jQHeykwtQXmSdBpAgeVOtr8Rv2M7tulksIQFKzSVzJzQOyI/Gq7s1txf3j4bR1fSFKkEHJmAUU66nX8a1NMz2B4IsPLH0WV3BY8xkG588/VTeyexj9rnbeebct1oWC2AfrKKfWMjsChx50yY2CurN5S7B9ASvQocHAcgeSo1g6HWrNtM7dpbSq03UiSvecMoHLvqvbIbQYhdqS4Qx1fOUrMEKIA+zrrrFVtfK5rpLix3/AMU3Mia5sdjcbf6nWF7GvLuk3N+6HVo/k20iEpPb8v8AxVxFApayPkLzcrYyNrNkUUUVBTRRRRREUUUURFFFFERRRRREUk0GqDj3SQ5b4h1cMhSEqQlWpzqzRqjlz0EakVZHE6Q2aqpJWxC7lfhS0gparVqKQ0tN769Q00txwwlAKlHuFN14TZRG121aLJnMYU4qQ2jtPaexI5msZAfvrrm486fIDv8A1UCveO4y5e3RcIJKyEtoGsCfVQO0mffWt7E7IpsmZVq8sArV2f2E9wrsANo47n4j7/Zccl1ZJYfCPf7r3sjsW3ZIn67yh6zhH+FPYmrHFVjaPbVNlcIQ82otuJlLiTJkGFApPZodDz4VL4TjjNyjMy4lYHEA6jxHEVzZBI78R3PmulG6Nv4beXJZL0nXe8xJSRru0oQPHifxVWqsuIsrJO8IShltM+SeA7TPKsh/nONaxCrkz2ZEL1/wpNOtv9sTdu7tpX0DZ0j7av1z3Dl766ckBkEcQ2Auff7rmRziMyScybBPsN6ULjrhKk52nVhIa+0kEwMh5q7jxNa1NZx0ZbHZYu3k6n+RSRwB/wDkPeeVaBiN8hlpbrhhKElRPh2d/KsVXw9emMbLbScQMLpDuqH0tY/lbRapOq/XX3JB9UeZk/s1w6IcI0duCOe6R5QVEd2qR5Hsqj3945fXhVEreWEpT2SQEp8AI/Gt1wPCk21s2yjggRPaeZ8zJrTP+BAIuZ39/RZoPx5zJyGyf1UelEf7sX99v96rdVR6Uf6MX99v96sFP+a3zC31H5TvIqJ6HB9Bcf3iP3at21g/3fd/8u//AJSqqPQ5/IXH30fu1bdrVRh93/cP/wCWqr5/+n5j7Kmn/wCYeR+6g9icVat8It1vLDaZcEnhO9XpUmjbuzOYh9EIAJOsamAB2nuFQOB2yV7OHOkKytXKhI4KBcg+Iqo9HGzyLq6JdGZDKQop5KJMCe4amPCrTDG7iPcTgn1VDZ3sEcbRu0ei1LC9r7W4JDTySQCSDoYHEweVcBt7ZbzJ1hE8J1yz97hWW7Q4Uk4uthsBCVuoQAOWcJBj3mpzpM2fYtmLcMtpTqpJI4kZftHmadli1NFz3gve1S6XGw7pWmX5llw9qFfumsi6MsWat33VvLCE7oCTzObgO01o2zzpVhDRUZPV+P7FZx0Y4I3cXZLqQpLSAoJPAqJgSOca/hSBobHKHbL2oLnSRFu+Vp+FbX2twrK08kq5JOhPgDxqWcdCQSogAakkwAO0msu6VcMSy6w8yA2o5gSgRqmCkiOBGtMttNsFXFnatzG8b3jsc1JWpEeGZCj5CoNpOJpcw4P0UnVZj1NeMj6q/q6QbELy9YT4gHL74ipO5x1ltkPLdQGjAC5lJnhBHgay5nEkej+rjDXipTZG9yEysj+UByTx1GtP+jW1cO+t7hle6IDiQ42oJCwYMSIkzPka9kpWtaXZweoyPBGVTnODeo6HBVxTt7ZFRAuEaJKidYgRzjjrwpP04tFsrWl9ICfVMyCCQY0jnB91ZXsvgqLnEw0sepmdKh3JCoA88taFhXRyxbB5RJezJMBYEJgEjxPfSaCGLBJvheQzzy5AFsqr7A7X5bhxV5cqy5ITnUSJzchwBitRucTbba3ri0oRAOZRga8OPb2Vk/RVh7b1w6HUJWA0CAoTrmFG3V+bjE02x0aaW22EjhJy5leOpHgKtmgbJPpGLDP9KmGd0UAcc3OP7WhW23tk4vIl9AMwM0gHzOlT6TVI6QtnmU4YoobQks7vKQkAxnSkgnnIJo6KsYU7aqbWSSyoBJPHKRIHlqKyOhaYuKzrbK2NmcJeE/pfCulxbhaFJVqFAg+BEVh+AvmwxVIVoG3VNL+6Tln8jW6VkPSzhOS7S8B6ryYP3k6fimPdVtC4FxjOzgqq5pDWyDdpV26RsW3GHOQfWdhpP7XE/CFfhTzZyzTZ4e0lwpQEICnFEwApWqpPiY8qorGLHErjDmTrukhx77yeJPjlB/bFculjGlLuRbJMIaAUR2rUJEjuER41JtOTph23J9B78VB1QBqm8gPU+/BXlHSDYleXfp8SCB74ipPEMeYYQlbrqUIXolROh0nQjurMMUxBLll1dvDH2yAnIvdkkER6xOWTOvvqU2Ftlrsn2bplWVkFTW9QRGZKpCcw5EfjUX0zWt1ZGeoU2VLnO0eG9irUNvrL1v8AaEQkAk6xryGmpp/hm0LFw2pxpxKkp+seGXSfWnhWPbAbPIvLlSHZyJaUox+sSEj8yfKnG2GCjD0C3bcUvffSOEwJCNEpgcgSo1Y6ki18ME6lW2sl0cQgaVpCukCxC8vWE+OuX3xFS72LNJZ3ynE7qAc8ymDzkVWsH2YYVhDaS2glxhKyqBmzKRmmeOhP4VVOiy/zOuWjoC2nElYSrUBSSJgdhGvikVTwGOa5zb93dXcd7XNa63eV9a25s1LypfQdConWAAJMk8K8223lk4vIl9MkwJkAnuJ0rJ9ncCTdYiGVaIzrKo/VSSYHZ2VM9KmFNMusBptKAW1SEiJggCavNJFxBHc3IVAq5eGZLCwK14q0mq+/t/ZIXlL6SRoYkj3jSqptztAtGGWbSVEKuGkKWrmUhtMj9on8O+ovZ/FW27PdnDnnisHM4EE5p5pOU6DuNVR0t2a3deVh6q6Sqs/QOnn6LWLO/Q8gLaWlaTwKTI/17qir7bizZcKFvpzAwQJMHsMcKz3o/F0y4+2GnUpcZcIzIUBnSn1SCRGbl3+VMdlNq2LZtTb9qHc5JUvQq1+yQofxFS7GAXWza2yh2w6Wk4vfda1ZbSW7wXunkLDaQpeX7IgmT7j7qh3tpsMW8hedpx2UpQQmVSSAIMdtQfRmzb7673SwUOhOVpQIWEAr0M/WEKiRVc2otUN4ylLaQhIct4AEDimjKZnFcy5wF6+odw2vsMlbUKWiiucuiis06W8eIDdqg/W9dzwn1U+Zk+QrSqwDHrxV5fuFHrFxzI32Rmyp8jofM1voY9Umo7BYK+TTHpG5Vu6KdmsylXaxomUteP2l+XAedaiKaYRhyWGG2kcEJCfHtPmdaeVnnlMry5aKeIRMDVH4xgbV02W3k5k8R2g9qTyNZRtJs67hL7b1u4ooOiVGJB/4a40II18jWz1EbUYELu1cZJAJgpPYoGQanTzmN1j8J3VdTTiRtx8Q2WBbwyTJBM6jv0P5mrZ0f7Hdbd3ro+gbPDktQ1y/dHP3Uxw3Ym4cverOIU2U6rVGgR+sk8DPL5GttsLFDLSW2wEoQIA/9510auqDG6WHJ9FzqOlL3anjAXcCBA5VlPShtTvF9VbIyIMuEc18k+Ceff4VaNv9shaNbts/TuDT+wk6Zz38YrMtldnF31yECcoOZ1fYmddf1jrWejhDRxn7DZaKyYuPBZud/wCFbeinZmSbtwaCUtT2/aWO77I8608Vys7VLaEoQMqUgBIHICu1Yp5TK8uK3QRCJgaEVX9usIVcWDqEarELSBzKTOXzqwUhqtjixwcOSse0PaWnmsg6N9qm7RTrVwcgWQQog6KGhChxFWHbPbVl22Vb2qt86/CAEA8CdeWpjSO+rVf7MWz6szrDa1dpTr7694ds5bsGWWW0HtCdffxrY+eJz+JpN/PCxsglazh6hbyyoO6aRZYKWnVBJ3C2/FxSFaDxUTVN6KsWaYfeDqwjeJbSiZ9Y5joO/UVrF5YNupyuIStPGFCRNNEbN2wIIYaBGoIQKgyobw3NcDdyk6ndxGvafhFlkl/irSsbD6VpLW/aVn5ZRlk+UGprpSx1h9thLTiVkHMQJ0SpEg6jgQRV/wD0Xtf6u18Ar0rZu2PFhowAB6g4AQB5DSre1R6muse6LKrssmlzbjvG6rWAbS26MHRmdHqNhpWh0WUmEnTjVL6NsfbtbpW+IQhxATmPAEGRPcdda1sbP24SU7lvKSCRlEEjgY7a4jZK0hQ6uzCxCvUGvOotnjAeCD3lN0EhLCCO6s96SsZRdvW7NsoPET9TUZlQABHHSZ7K4bbbGLYtbZaQVBprduwOBK1LzfdzLUJ7xWnYds7b25lllCCeYTr76flsEQdQaCr0aQwYHXmvDScTUXnJ6clUtm9t7XqLRceQhSG0pUkn1pSIMDiZjSKa4Htcpxy4unnN1ZyG2cwgFURMxJ4f4iOVWBzYyzUvMbZqeP1f4cKkHsMbW2G1NoKBEJKRAjuqsvizYHP08laI5cXIx9fNY1sVirTOJl11YQ39N6x4a8PfWzOPBbJUkyFIJB7QU6U0/Ri1/q7XwCpFtoJSAAAAIAHADspUzNlcHAJTwuiaWkrFOj7H2rN15x4kfRQABqpQUPVHf49hrvtdblF21fhCwy+WnRIgpIyylQ5ExI8a1D9E7Tebzq7WeZnKOPb2TUi/apWkpWkKSdCCJHuq91Y3iawN91nFG7h6CdtlRdvtrbZ3DlIadQtbxbhKTJAC0qMjl9WNedO+i/AlMWhW4ClTyswBGoSBAnx4+dTtrsjaNrzot2kqHA5eHh2VLgVQ6Zoj4TNr3yr2wOMnFfva2EtVPpLwnfYetQHrMkODwGih8JJ8hVsrw62FJKSJBBBHcaojeWODhyWiRge0tPNZr0P4Vq9cEdjST7lK/wC0eRqP6VsBWi56ykEocCQo8krSIE9gIiPCtSw7DG2Gw2ygIQCTA4SacOtBQIUAQeIIkVq7WROZQP8AFk7IDBwj7KrjG39n1dLheSDlBKJ9cGPq5eM1EYRtSpVtcXF45u2nytNslQjSFHSBrIIH7NWNOxlmFZhbNTx+rz7YqQusMadSEuNoWlPAFIIGkaDlpVeuIYaDn3hWaJTkkY95WR9GGMs2z7qn3EthTaQCeZzcNKn+lrBFrQ3cIBUEApXA4JOoX4A6Hxq5/oxa/wBXa+AVIlAiOVWPqhxhK0KtlKeCYnFUnCNtLZGFN5nUhbbIbKJ9bMlGUQOOsTNV3oysNyXL587tlCClKlDQlREq4cBw/a7q0FWxtmV5jbNZpn6o49sVJO2SFIyKSko4ZSNI7IrwzsAcGg945/peineXNc8ju7f2sY2JxVpnE964sIR9N6x4azHvqR6WcRbduG0trCi2laVgfZOYaGtK/Ri1/q7XwCvb2ztutRUplpSjqSUiSe+re1s4okscBVdkfwjFcZKzjaexF3hlq9bnem1bS26lMyPo0T8JGvj3VO7C7Y2ybBtDryG1tApIUYkA6EdvHlVytMObaSQ0hKATJCRAntqPuNj7NxeZdu0VHicvHxqozse3Q4G17hWiB7X62kXtlVljah66funGFKTasMrymPrOQYIJHiY7hPGobZy+sLxkpv8AdpfBMuk5CsEyDmECR2d1ag3YoS3u0oSERGUDSOyKYXOydo4AF27RCRA9UaDuijZ2C4sRta26OgebEkHe99lnmxtk0jFnFWy1Lt2ELKnDyBHCRx4GNNYqJ2nxVp3Fg62sKbzsnMOEApk+UVstrhTTbZbbbQhBkFISADPbTb9GLX+rtfAKsbVt1l5B2t/qrdSO0BgI3unljfIebDjSgtCtQocDTiuVtbJbSEoSEpHAAQBXWsBtyXQF7ZXC9WQ0sjiEqI9xrGOjCxDmINk8GkqX5xA/P8K2xQnjWWdHVl1bFn2FcUJWkd4CgQfNMHzrbTOtFIOdv5WGpbeWO+11qgFLQKKwreigiivK1gAkmAOJNEQRVZ2x20bskFIIW+oeqjs/tL7B+cVDbV9J6GwW7QpcXwLnFCfu/rHv4eNZ9heE3F/cEIzOLUZWtUwP7Sz+Q91dGnpP1y4C5tRWW7kWSvNrbP311Alx10ypR4Ac1K7Ej5VtuzOzrdmwGkanitXNSu0/wFctl9lW7JrKj1lq1Ws8VH+CewVOVXVVPF7rfhCspabhd53xFJFLRRWJbkVyeZzCJUO9Jg11qN2hxNVvbLdSASmNDMakDlRF29H+0d+L5Uej/aO/F8qrze1NyhTJuGUJbeUlIUlR0zcyJNJbbQ3rynNyyypLbi25JIOh+92RRFYvR/tHfi+VHo/2jvxfKoC62guw+hhDTRcLKXFgk6GSCAZ4DSn+AY8t5x1p5sNutRIBkEHnRFIej/aO/F8qPR/tHfi+VRT20S03Ny1lTDLW8SdZJyBUHXhrUjgWIF+2bdUACsSQOHEjSiLp6P8AaO/F8qPR/tHfi+VRW0eOvMvMtMoQtT2b608RHYR20we2yebQ+l1pCHmkoWBJKVBS0pPfpm7aIrJ6P9o78Xyo9H+0d+L5VXP0pum0tuPsIDThSMyFajNwMSad3+PvquVW9o2hamwCtThOUSJA0I7aIpj0f7R34vlR6P8AaO/F8qicM2oJQ+LhAbctxKwDoREynx/jTBW017ues7hrcfWjMrPlnjMxHOYoisvo/wBo78Xyo9H+0d+L5VB4htQ7nt02yEL6w2Vpzk8hmjiBwn3UW21LoU+280lDrTRdEGUkAD/yOdEU56P9o78Xyo9H+0d+L5VXsOx2/eQhxLDJQrnmPCYOmbuNdX8fuXH3W7VptQZOVSnCdVdiQCKIpz0f7R34vlR6P9o78XyqA/TQm0S4GwXVObrJOmfx7K62mP3KLltm7baTvpyKbJ0McDJPhRFNej/aO/F8qPR/tHfi+VQH6Q3TzjnVGm1NtEpKnCZURxywRUvs/jPWWc+XKoEpWmeChRE49H+0d+L5Uej/AGjvxfKq8naK8cdeSyy0tLLikakgmCQOfGBXRzbAmxdeSgJdaUlC0KkgErCTwg8z5iiKd9H+0d+L5Uej/aO/F8qh8OxK+WpBWy0ltUEqCjISRMgZvCn2zeLquWN4oJSc6kwmYgHvoidej/aO/F8qPR/tHfi+VM8CxlT67hKkpAZdW2mJ1AJEnv0phf4/c9bWxbtNryJCvWJBgx39poim/R/tHfi+VHo/2jvxfKueEvvqbJuEIbVPBJkR28TVf/Se7cQt5hlrcoKvrE5lBPEiCAKIrJ6P9o78Xyo9H+0d+L5VC3e1pLNuWGwt24+qknRMcZjjB8OFJabRvpdcZuUNpcDanEFBOUwJjUz/AKURTfo/2jvxfKj0f7R34vlVad2we6vbLQ22VvqUmDMSCAI1/Onoxa8Q26t9lpCUIUoQSZUI0OvDjRFMej/aO/F8qPR/tHfi+VR2zG0XWmVKISlaDCgOHaD4H+BpnZ49dv2zbrLTSiouBYJIAykBMa89fdRFO+j/AGjvxfKj0f7R34vlVaZ2quQ840400C22taspJiEyAfW8PfXuwx2/eQlxDDJQrgcxGk9maiK2pFLSCloiKqO0+DON3Ld/bJzuNgh1scXG4+zH2h+OlW6kIqbHlhuFB7A8WKr1pt9ZLTO/Sg80rlJHcQedentvbFI/nCD92T+QpMd2Etbo5nEFK/12zlV56EK8warquhxqdLh2O9KSf4flWljaYjJIWZzqkYABXrFOl1lOlu0tw9qvVT/En3VRca2uurw5XFmDwbbBCT3RqVec1f7XoftgZcdeX3ApSD4wmfcatOFbNW9sPoWkIPbEq81HU1eJqaH8ttz4+/ss5gqZsSOsPBZhs10YvPwq4lhvsj6QjuB+p5+6tUwrB2rZsNsoCEj3nvJ4k09ilrJNUPm+LZa4aZkPw7oooorOtKKKKKIioHbf+YO/s/vCp6ovaTDlP2q2kRmVlieGigf4URQFvg93ci33+5Sy2ULGScxAAgGZ1im2zxu5uOrbnL1hyd5mnNI4QeERV0sWShpCTxSlIPkIqsWOE3zBd3PV8rji3PXzE6nujlFETe7FycTTuy2HurJzSDl+sZjnxinOxwX1q7338tKcxH1Y7qe2WEvddTcO5P5Ddqyz9bNOgPKu+G4Stu9uHTGR3Ll110HOiKDvP5/f/wDLH/KTU5sd/MGPu/8Acaav4A4bq6dGXK8zu066zkCddOEiuOEWN+yhtr/Zt2iAfrZomTrMTxoi47YFzrtlugkufSZQqcs+rxjWmOO4O8GLq5uSjOpLaAlEwBvUduvIVYsXwhbt5aupy5WSrNJ11jh7qcbS4cq4tHGkRmVlieGi0n8hRFT8SFzubXrBQWCtqMmiuGkz3VNbOf0hffeR/GnOM4Et2zZaTlztlsmTp6o1rleYLct3Sn7UtHehIWhyYkCJEeH50RQWPE9ZxKP+Ez+TXzqTusRuGbJottNLZDDZWV+AEROo4U7w3ZlZTcKuVJLlyIVl4JEQI8P4UwXgt/1Y2s26moyhRzBWUHTu/CiJvePOOXOHqZDaHFsqUkEeoJbJIjsia5NJc6xfdYgvC2VGX6uXKOH+H8anLfZ5xL9kuUlNu0UL11J3ZTIHZJpb/AHFXT7icuV23LQk65tInThpRFH7Lm96szu9xuuWbNmjOZ5xPGu17h7rT7txZLS5J+lZkHXnEHQ8THHU+FesMsMQYaQ0nq2RGmuYmCSTzHbSnB7th51VqWVJeVnIcmUq7ooi8lDF9Zpgpt155HAEOjlyzT76WwxNxFwi3vW0leu5eA4/+D7vCuZ2LWLVIStO/S6Xp+zmP2fDhrTi3we6euWnbospSzJSG51PfPv8qIl2A/mzn96v+Fedh/8A7XZv1RXNvBry2W6LUsqbcUVAOTKSeyKltm8GNszlUrMtSitZ5SeyiKP2R/l77/mF/mar2I/yGJxw37f+cJ/GpprB71p59TCmAl51S5VJIBJj8K9O7JLFi60FhTzy0rWo6Cc4UfKAaIu+EddytZ9xucqeGbNly6c4nhS7BfzP/qOfnS2DV+nIhfVt2kBJjNmygR2xNMsMwu/t2yhrq2XMpXrZidT3RRE42O/lr7/mXP3jTJ/f+lX+rbvNukzvJjL6vCOcxXe2wm+ZdfUzuMrzq3PXzE6qJHCI0NKcJvU3Jfb3GdbaErzZokATA7JHbRFYMM326/2jd55M5Jyxy41VlW7tmFOW5Tc2qioqRIOUHjBHGP8AXtqy4Yl8tqFzu8xJA3cxljvPHjVdawG9ZaWwypgsqKoUqcwCuOg0/OiJRctuX9itsBKFNLKRERx0jtman8US1Cycm93S41GaMp4c441EXOyjiGrY260723kAq4KnUz2a/nRa4DcOPOP3Jbz7pTaEtzlEiJM69vvoirhzdTw/JGberyzwnMInumrJiHW+rXHWdzk3So3eac2nGTwiaaObKXAt7VKC3vGFqWZJjUgjlrwqQctb51t1t7q+VaFAZMwOY8Jk8KIq/hJ6oq2d4N3LeRfYF8ifw/GpLZrFE2+E7xX2VOQO1WYwPfUg9s4V4cm3VGdKRB5BQ4Gez/zUMvY+56uw2C0d0ta1JJOUkqkTpqIkeZoieYRhakWFw85q7cIWtRPGMpIHdxnzrjswb7qzW66vuuWbNmjNrOsTxqRLF+tKkO9XyKSpPq5p1SQOJ7aa4dh+IsMpbR1bKkQJzE/woitopaQUtERRRRREUUUURFFFFERRRRREUUUURFFFFERRRRREkUtFFERFJFLRRERRFFFESRS0UURJFLRRREkUsUUURFEUUURFEUUURFJFLRRERSRS0UREURRRREURRRRERSRS0URJFEUtFERFJFFFERFLRRRERSRS0URFFFFERRRRRF//2Q=="/>
          <p:cNvSpPr>
            <a:spLocks noChangeAspect="1" noChangeArrowheads="1"/>
          </p:cNvSpPr>
          <p:nvPr/>
        </p:nvSpPr>
        <p:spPr bwMode="auto">
          <a:xfrm>
            <a:off x="1524000" y="-38417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47110" name="AutoShape 6" descr="data:image/jpeg;base64,/9j/4AAQSkZJRgABAQAAAQABAAD/2wCEAAkGBhQSDxQUEhQUFBUUGBUXFxgYFxweHBwaHBUaGh8XFxoeHCgfGBojHBoXIC8gIycpLSwsFh4xNTAqNSYrLSkBCQoKDgwOGg8PGjIkHyQqLDM0NS4pNSo1NDQyLCwyLDYtKS0yNDAsLDQtNSwsLCksLCwsLCwqLDQsLCwsLCwsLP/AABEIAHcBnAMBIgACEQEDEQH/xAAbAAABBQEBAAAAAAAAAAAAAAAAAQQFBgcDAv/EAEsQAAEDAgMEBgYGBQkIAwAAAAECAxEABAUSIQYTMUEHFFFhcYEVImORkuEjMkJyobEWUoKywTM0NVRic6Kz8SQlU3SDwtHwQ0TD/8QAGQEBAAMBAQAAAAAAAAAAAAAAAAIDBAUB/8QAMxEAAQMDAgMGBAcBAQEAAAAAAQACAwQRIRIxE0FRFCJhcbHwMoGhwSMzQpHR4fE0clL/2gAMAwEAAhEDEQA/ANxooooiKKKKIiiiiiIoopCaIiai8Y2mt7UfTOpSeOXir4RrVQ286Qy0pVvan1xotz9U/qp/tdp5VRcB2afvnVbsTr67qyYBPaeKld1b4aO7dcpsFz5qyztEQuVqVv0m2KlAbxSZ5qQoDzMaVaGLhK0hSFBSTqCDIPgapmF9FFqhP0xW8rmZKU+SRy8SaZXV0MIv2m0Ai0uACUkk5F5sqlpnlqgkd9QdFE82hJv481NssrBeYC3gtEqKvtqrVlwtuvoQsRKVHXUSPwqUBqmdJeFtdSde3ad5KBnj1okDj4VRC1r3hrua0TOcxhc3kpf9ObH+ste+j9ObH+ste+qV0V4Qy83cF5tDmVSACoAwMpmJqQ2z2VtXLFx61S3ma9aWoIIEZkmNJgz5VpdDC2ThklZhNK6PiABX5h9K0JWghSVAEEcCDwIrpUPsgr/d9r/ct/uipeaxuFnELYw6mgpaKSaJqKklpDRNE0RVjFukO1t3lsuFedESAkniAePgRUvgWMIurdLzYUErKwAqJ9VZRyPak1UelxodUbUAJLokxr9U8TUt0Z/0Sx4vf57la3xM4AkG97eqyMkfxzGdrXVpopJomsi1paKSaJoi4Xt+2ygrdWlCRxUowK921ylxAWhQUlXBQMg+BqA232WN8wlCFhCkLzCQYOhEGNefGnOyGAGztUslecgqUSBAkmYSOz/WrdLOHqvm+yp1P4mm2LbqbopJomqlclopJozURLRSA0TREtFJNLREUUUURFFFFERRRRREUUUURFFFFERRRRREUUUURFFFFERRRRREUUUTREVVekLabqltCDDr0pR2gc1+UjzIq0k1he3OMm6v1lPrJQd02Bzgxp4qJ/CtdHDxJM7BY6ybhx43K4bKbNKvbgIBIQmFOr5gTwH9o/PlW52GHtstpbaSEISIAH/vGonYzZwWdqlEeur13D2qI4eAGlT9e1dQZX2GwSkpxEy53KQCsz6Zhra/9b/8/wD3yrTayrpjuQX7dHNDa1n9pQA/cNKEfjD5+i8rvyD8vVX7ZO7LljbrPEtonxiKi+kz+jHfFH7wp/sSiMOtv7pJ94mmHSZ/Rjvij94VBmKgW/8Ar7qb/wDnP/n7LOdmdoLi2trncM50qjO5BIb9UiSAPOToIq89EpAw5XYHl/uIqO6IWgpi6SeClIB8ClQqxWGy/U8OfYaWpZUl4pJABzKbgDTwFa6qRpLo7WNwslNG8Bsl7ixVcVtddYhem3slhhtMneRJISYKte0kQPxrzc7U3mG3aGrtwXLSwFZ8oScswSmOaeMaz51GdEJ/2xf91/3CnnTIob227Ql0nwzIj8jU9DBOIbC1umduqr1vMBn1G9+uN+iebf43d25S6zcJDL0btISMw9QEkkiIJn30zwa9xS7ti42+GkNBQzEDM4oCT9k+E8Kb7atqThWHBUghIkf9PgauOx6AMFbgf/E4fMlRP41B2lkIIAJvbZWAOfMRcgWvuoro12weui40+oKKUhaVxBImCDGnYZ76Z322NzeX/VbJYaSCobyJJyglSjponSAOenbUV0Sj/aHv7k/mK4dFgy4mEq0O7dSR3iJH4GrHwsa+RwGwFv8AFWyV7mRtJ3Juu+3zF6y2hu5eD7alZkry5SFAfVPlVq2OxLq+ApeIzbtNwqO2H3NK49LxHU2+3eiPhNN8FxxNps824pAckvICDwUVPuCD3RJPhVZPEp2Y/Vyx1VoAjnfn9PPPRM8CxLEMRS84i6Sxuz9QNgg6TxOop50bbYv3Lq2XyFwjOlUAHRQBBjQ8R7jUZszgN1dWynUXCbRlRXCGkROXQnQgjgRqTwpp0SKi+cJ/4Ktf20VZIxhZJYDHQbfPmqY3vD47k56nf5clNLxbEH8SuWLd5KENFRlSRCU6QDpJmoO32xxBy6DDT6XCpeRKkoEGOKhP2YBPgKm+kjGGrcLZYSlL1yAX1p45NdCe1WvlNNtmLdGF2YvbhCi48QlCBAUlB158CQJPdFeM08PVpGcAW3PVSeXcTTqOLkm+w6KR2+vr61+lbfSlpRQhKQkZgcmpkiNSCfOpDZvaUowcXVysrI3hJMSo7wpSkcpOgpr0sKmwbPa6g/4VVXrlBOzLJHBLxKvDerGvmU1WxjZIW3G7gFY97o5nWP6Sd1JYJiGI4lvHW7hNq2k5QkICpMTEkaxpr+FONmNtXheKsrzKVhSkJcAj1hwChEEHiDpyp10SqHUVdu9V+Qqm48kqx5QRx6w1EdwRP5GpBjXyPjIAAGMfdRL3MjZICbk5z9k72o2lv7S53S7gGAlfqgAFJJOUkieAjTtp3i99ijdqLxb4bSoo+iSkSkKOhMjw0mdaZdIyZxhAPAhgHwzmrl0nf0W595r/ADE1Ilo4Q0jvb4XlnHi9442yu+yu1e+w43D8JLecOEcDl+0B3jlVawzH77E3nCy+m0aREaAnXgDPExqeEVHWSVfo4/l/4omP1d4ifL5032E2LYvkOl5SwW1ADIQNCOcpNeCKNge88jba9vkhlkeWMHMX3tf5qdwTbV9i/NneLS6MwQHBoQSAUnTQgyNOU1pArOL7YWws1MqcduAVOJDYGUyqZAgI4cNe+tGTWOp4Zs5npZbKbiAFr/W69UUUVlWtFFFFERRRRREUUUURFFFFERRRRREUUUURFFFFERSTQTUDtXtc1ZNyr1nFD1GwdT3n9VPfUmtLzpbuoveGDU7ZS1/iLbLZW6tKEjiSY/1NZrtD0sKUSi0TlTw3ix6x+6nl5+6qji2M3F8+CuVqJhttIMCeSE/x41d9l+isCHLw5jxDQ4D755+A08a6bYIqcapsnouWaiWoOmHA6phgnSHcC0uA8FrKUENvZdAtWgSsgROsjwqN6NME396lShKGAFn732fx1/ZqwdLF0ltm3tmwEpJUspToAEwEiB2kk/s1LdFOF7uxLh+s8sq/ZHqpH4E/tVJ0gbA6Rotq9/yoNjLp2xuN9Pv+FdaKSaWuQuykNYj0jXu+xJwDXIENDxGv5qNbHi2IJYYcdVwbQpXjA0HiTp51iGy1mq6xJrNqVOb1zTkk5zPcTp510qAadUp5Bcyvdq0xjmVuOGW27YbRwyoSPcBVX2r2WvLta0ouUIYVl+jKTxAGsgduvGrjVK20xy+tCt1sM9XGQDNJVJ0Ok8JrJAXGTu2v4rXPpEfevbwTLAtg720V9FdNpQpSCtISfWAPDUdkitBrPNlNqMRvVhSRb7pDiA7IIVlJBOXXU5ZqwbYX14ygu2oZ3bbbi3c8z6on1fIGrZmvdJpeRf3uqoXMbGXMBt72UViGwLrd31qwdS2szKFj1deMHsPGD2V4a2AfuLpNxiDqF5YAbQNIBJAJ5JkkxGtPticXvbkJdfDO4WlWXLIVmCo1HZoqrfXj5pYzpJFxi/P916yGKQagDY5ty/ZUba7Yi5vHpD7aWU5cjZB9U5QDwHMzXuw2SvmrJVum6RMpCDl0SjXMn6uszV2oqvtD9Ibiw8Arezs1F2bnxKznZ7o6urR9LiLhsCUhYCT6yAQSnUaU8xvYFzrgu7JxLbk5ilQ0zEQSDyBBMg9pqw7UMPqtz1Z0MrScxURPqgGRwNU7o02kuLm6cD7qlgNyAQAAcw10FaGvleDLcY3wszo4mOEVjk4z/aXGdgr+8KVv3DWYaBIBCUj9Yd/lTm36OnzZrtnbhBQMqmcqTCFZ1KVPAkKzHnWgCiqe1SWAFrDwV3ZY7km9z4rM8P2BxBCCwLpLbKicwSSePGNJE+Irha9EbwfhbqCxIkgHMpIMxl4A+ffWp0VLtkova2fBR7FFi98eKzC96LLlx9TpfalS8wkKJ0OgOnIADypxivR9f3ISH7ttYR9UFJAHkAK0ekmvO1yY2x4Be9jizg58SqRtVsXd3aoFwgMjIUtqB0IQATIE6mTx5132Z2NeYaWxcOodt1IKQ2BEEqkmSJ5mrhNLUO0P0aOXkp9nZr18/M+7eCoFlsXe2S3BZPtltwzDg1HZ3T391Pdl9gtw8q5uFh64UVEGNElXEjtUe3lVyor11Q9wI6743RtNGCD02ys0xLo2vH3985ctFYIglJkAGQNByqUxzZG9ubZtpV0jQHeykwtQXmSdBpAgeVOtr8Rv2M7tulksIQFKzSVzJzQOyI/Gq7s1txf3j4bR1fSFKkEHJmAUU66nX8a1NMz2B4IsPLH0WV3BY8xkG588/VTeyexj9rnbeebct1oWC2AfrKKfWMjsChx50yY2CurN5S7B9ASvQocHAcgeSo1g6HWrNtM7dpbSq03UiSvecMoHLvqvbIbQYhdqS4Qx1fOUrMEKIA+zrrrFVtfK5rpLix3/AMU3Mia5sdjcbf6nWF7GvLuk3N+6HVo/k20iEpPb8v8AxVxFApayPkLzcrYyNrNkUUUVBTRRRRREUUUURFFFFERRRRREUk0GqDj3SQ5b4h1cMhSEqQlWpzqzRqjlz0EakVZHE6Q2aqpJWxC7lfhS0gparVqKQ0tN769Q00txwwlAKlHuFN14TZRG121aLJnMYU4qQ2jtPaexI5msZAfvrrm486fIDv8A1UCveO4y5e3RcIJKyEtoGsCfVQO0mffWt7E7IpsmZVq8sArV2f2E9wrsANo47n4j7/Zccl1ZJYfCPf7r3sjsW3ZIn67yh6zhH+FPYmrHFVjaPbVNlcIQ82otuJlLiTJkGFApPZodDz4VL4TjjNyjMy4lYHEA6jxHEVzZBI78R3PmulG6Nv4beXJZL0nXe8xJSRru0oQPHifxVWqsuIsrJO8IShltM+SeA7TPKsh/nONaxCrkz2ZEL1/wpNOtv9sTdu7tpX0DZ0j7av1z3Dl766ckBkEcQ2Auff7rmRziMyScybBPsN6ULjrhKk52nVhIa+0kEwMh5q7jxNa1NZx0ZbHZYu3k6n+RSRwB/wDkPeeVaBiN8hlpbrhhKElRPh2d/KsVXw9emMbLbScQMLpDuqH0tY/lbRapOq/XX3JB9UeZk/s1w6IcI0duCOe6R5QVEd2qR5Hsqj3945fXhVEreWEpT2SQEp8AI/Gt1wPCk21s2yjggRPaeZ8zJrTP+BAIuZ39/RZoPx5zJyGyf1UelEf7sX99v96rdVR6Uf6MX99v96sFP+a3zC31H5TvIqJ6HB9Bcf3iP3at21g/3fd/8u//AJSqqPQ5/IXH30fu1bdrVRh93/cP/wCWqr5/+n5j7Kmn/wCYeR+6g9icVat8It1vLDaZcEnhO9XpUmjbuzOYh9EIAJOsamAB2nuFQOB2yV7OHOkKytXKhI4KBcg+Iqo9HGzyLq6JdGZDKQop5KJMCe4amPCrTDG7iPcTgn1VDZ3sEcbRu0ei1LC9r7W4JDTySQCSDoYHEweVcBt7ZbzJ1hE8J1yz97hWW7Q4Uk4uthsBCVuoQAOWcJBj3mpzpM2fYtmLcMtpTqpJI4kZftHmadli1NFz3gve1S6XGw7pWmX5llw9qFfumsi6MsWat33VvLCE7oCTzObgO01o2zzpVhDRUZPV+P7FZx0Y4I3cXZLqQpLSAoJPAqJgSOca/hSBobHKHbL2oLnSRFu+Vp+FbX2twrK08kq5JOhPgDxqWcdCQSogAakkwAO0msu6VcMSy6w8yA2o5gSgRqmCkiOBGtMttNsFXFnatzG8b3jsc1JWpEeGZCj5CoNpOJpcw4P0UnVZj1NeMj6q/q6QbELy9YT4gHL74ipO5x1ltkPLdQGjAC5lJnhBHgay5nEkej+rjDXipTZG9yEysj+UByTx1GtP+jW1cO+t7hle6IDiQ42oJCwYMSIkzPka9kpWtaXZweoyPBGVTnODeo6HBVxTt7ZFRAuEaJKidYgRzjjrwpP04tFsrWl9ICfVMyCCQY0jnB91ZXsvgqLnEw0sepmdKh3JCoA88taFhXRyxbB5RJezJMBYEJgEjxPfSaCGLBJvheQzzy5AFsqr7A7X5bhxV5cqy5ITnUSJzchwBitRucTbba3ri0oRAOZRga8OPb2Vk/RVh7b1w6HUJWA0CAoTrmFG3V+bjE02x0aaW22EjhJy5leOpHgKtmgbJPpGLDP9KmGd0UAcc3OP7WhW23tk4vIl9AMwM0gHzOlT6TVI6QtnmU4YoobQks7vKQkAxnSkgnnIJo6KsYU7aqbWSSyoBJPHKRIHlqKyOhaYuKzrbK2NmcJeE/pfCulxbhaFJVqFAg+BEVh+AvmwxVIVoG3VNL+6Tln8jW6VkPSzhOS7S8B6ryYP3k6fimPdVtC4FxjOzgqq5pDWyDdpV26RsW3GHOQfWdhpP7XE/CFfhTzZyzTZ4e0lwpQEICnFEwApWqpPiY8qorGLHErjDmTrukhx77yeJPjlB/bFculjGlLuRbJMIaAUR2rUJEjuER41JtOTph23J9B78VB1QBqm8gPU+/BXlHSDYleXfp8SCB74ipPEMeYYQlbrqUIXolROh0nQjurMMUxBLll1dvDH2yAnIvdkkER6xOWTOvvqU2Ftlrsn2bplWVkFTW9QRGZKpCcw5EfjUX0zWt1ZGeoU2VLnO0eG9irUNvrL1v8AaEQkAk6xryGmpp/hm0LFw2pxpxKkp+seGXSfWnhWPbAbPIvLlSHZyJaUox+sSEj8yfKnG2GCjD0C3bcUvffSOEwJCNEpgcgSo1Y6ki18ME6lW2sl0cQgaVpCukCxC8vWE+OuX3xFS72LNJZ3ynE7qAc8ymDzkVWsH2YYVhDaS2glxhKyqBmzKRmmeOhP4VVOiy/zOuWjoC2nElYSrUBSSJgdhGvikVTwGOa5zb93dXcd7XNa63eV9a25s1LypfQdConWAAJMk8K8223lk4vIl9MkwJkAnuJ0rJ9ncCTdYiGVaIzrKo/VSSYHZ2VM9KmFNMusBptKAW1SEiJggCavNJFxBHc3IVAq5eGZLCwK14q0mq+/t/ZIXlL6SRoYkj3jSqptztAtGGWbSVEKuGkKWrmUhtMj9on8O+ovZ/FW27PdnDnnisHM4EE5p5pOU6DuNVR0t2a3deVh6q6Sqs/QOnn6LWLO/Q8gLaWlaTwKTI/17qir7bizZcKFvpzAwQJMHsMcKz3o/F0y4+2GnUpcZcIzIUBnSn1SCRGbl3+VMdlNq2LZtTb9qHc5JUvQq1+yQofxFS7GAXWza2yh2w6Wk4vfda1ZbSW7wXunkLDaQpeX7IgmT7j7qh3tpsMW8hedpx2UpQQmVSSAIMdtQfRmzb7673SwUOhOVpQIWEAr0M/WEKiRVc2otUN4ylLaQhIct4AEDimjKZnFcy5wF6+odw2vsMlbUKWiiucuiis06W8eIDdqg/W9dzwn1U+Zk+QrSqwDHrxV5fuFHrFxzI32Rmyp8jofM1voY9Umo7BYK+TTHpG5Vu6KdmsylXaxomUteP2l+XAedaiKaYRhyWGG2kcEJCfHtPmdaeVnnlMry5aKeIRMDVH4xgbV02W3k5k8R2g9qTyNZRtJs67hL7b1u4ooOiVGJB/4a40II18jWz1EbUYELu1cZJAJgpPYoGQanTzmN1j8J3VdTTiRtx8Q2WBbwyTJBM6jv0P5mrZ0f7Hdbd3ro+gbPDktQ1y/dHP3Uxw3Ym4cverOIU2U6rVGgR+sk8DPL5GttsLFDLSW2wEoQIA/9510auqDG6WHJ9FzqOlL3anjAXcCBA5VlPShtTvF9VbIyIMuEc18k+Ceff4VaNv9shaNbts/TuDT+wk6Zz38YrMtldnF31yECcoOZ1fYmddf1jrWejhDRxn7DZaKyYuPBZud/wCFbeinZmSbtwaCUtT2/aWO77I8608Vys7VLaEoQMqUgBIHICu1Yp5TK8uK3QRCJgaEVX9usIVcWDqEarELSBzKTOXzqwUhqtjixwcOSse0PaWnmsg6N9qm7RTrVwcgWQQog6KGhChxFWHbPbVl22Vb2qt86/CAEA8CdeWpjSO+rVf7MWz6szrDa1dpTr7694ds5bsGWWW0HtCdffxrY+eJz+JpN/PCxsglazh6hbyyoO6aRZYKWnVBJ3C2/FxSFaDxUTVN6KsWaYfeDqwjeJbSiZ9Y5joO/UVrF5YNupyuIStPGFCRNNEbN2wIIYaBGoIQKgyobw3NcDdyk6ndxGvafhFlkl/irSsbD6VpLW/aVn5ZRlk+UGprpSx1h9thLTiVkHMQJ0SpEg6jgQRV/wD0Xtf6u18Ar0rZu2PFhowAB6g4AQB5DSre1R6muse6LKrssmlzbjvG6rWAbS26MHRmdHqNhpWh0WUmEnTjVL6NsfbtbpW+IQhxATmPAEGRPcdda1sbP24SU7lvKSCRlEEjgY7a4jZK0hQ6uzCxCvUGvOotnjAeCD3lN0EhLCCO6s96SsZRdvW7NsoPET9TUZlQABHHSZ7K4bbbGLYtbZaQVBprduwOBK1LzfdzLUJ7xWnYds7b25lllCCeYTr76flsEQdQaCr0aQwYHXmvDScTUXnJ6clUtm9t7XqLRceQhSG0pUkn1pSIMDiZjSKa4Htcpxy4unnN1ZyG2cwgFURMxJ4f4iOVWBzYyzUvMbZqeP1f4cKkHsMbW2G1NoKBEJKRAjuqsvizYHP08laI5cXIx9fNY1sVirTOJl11YQ39N6x4a8PfWzOPBbJUkyFIJB7QU6U0/Ri1/q7XwCpFtoJSAAAAIAHADspUzNlcHAJTwuiaWkrFOj7H2rN15x4kfRQABqpQUPVHf49hrvtdblF21fhCwy+WnRIgpIyylQ5ExI8a1D9E7Tebzq7WeZnKOPb2TUi/apWkpWkKSdCCJHuq91Y3iawN91nFG7h6CdtlRdvtrbZ3DlIadQtbxbhKTJAC0qMjl9WNedO+i/AlMWhW4ClTyswBGoSBAnx4+dTtrsjaNrzot2kqHA5eHh2VLgVQ6Zoj4TNr3yr2wOMnFfva2EtVPpLwnfYetQHrMkODwGih8JJ8hVsrw62FJKSJBBBHcaojeWODhyWiRge0tPNZr0P4Vq9cEdjST7lK/wC0eRqP6VsBWi56ykEocCQo8krSIE9gIiPCtSw7DG2Gw2ygIQCTA4SacOtBQIUAQeIIkVq7WROZQP8AFk7IDBwj7KrjG39n1dLheSDlBKJ9cGPq5eM1EYRtSpVtcXF45u2nytNslQjSFHSBrIIH7NWNOxlmFZhbNTx+rz7YqQusMadSEuNoWlPAFIIGkaDlpVeuIYaDn3hWaJTkkY95WR9GGMs2z7qn3EthTaQCeZzcNKn+lrBFrQ3cIBUEApXA4JOoX4A6Hxq5/oxa/wBXa+AVIlAiOVWPqhxhK0KtlKeCYnFUnCNtLZGFN5nUhbbIbKJ9bMlGUQOOsTNV3oysNyXL587tlCClKlDQlREq4cBw/a7q0FWxtmV5jbNZpn6o49sVJO2SFIyKSko4ZSNI7IrwzsAcGg945/peineXNc8ju7f2sY2JxVpnE964sIR9N6x4azHvqR6WcRbduG0trCi2laVgfZOYaGtK/Ri1/q7XwCvb2ztutRUplpSjqSUiSe+re1s4okscBVdkfwjFcZKzjaexF3hlq9bnem1bS26lMyPo0T8JGvj3VO7C7Y2ybBtDryG1tApIUYkA6EdvHlVytMObaSQ0hKATJCRAntqPuNj7NxeZdu0VHicvHxqozse3Q4G17hWiB7X62kXtlVljah66funGFKTasMrymPrOQYIJHiY7hPGobZy+sLxkpv8AdpfBMuk5CsEyDmECR2d1ag3YoS3u0oSERGUDSOyKYXOydo4AF27RCRA9UaDuijZ2C4sRta26OgebEkHe99lnmxtk0jFnFWy1Lt2ELKnDyBHCRx4GNNYqJ2nxVp3Fg62sKbzsnMOEApk+UVstrhTTbZbbbQhBkFISADPbTb9GLX+rtfAKsbVt1l5B2t/qrdSO0BgI3unljfIebDjSgtCtQocDTiuVtbJbSEoSEpHAAQBXWsBtyXQF7ZXC9WQ0sjiEqI9xrGOjCxDmINk8GkqX5xA/P8K2xQnjWWdHVl1bFn2FcUJWkd4CgQfNMHzrbTOtFIOdv5WGpbeWO+11qgFLQKKwreigiivK1gAkmAOJNEQRVZ2x20bskFIIW+oeqjs/tL7B+cVDbV9J6GwW7QpcXwLnFCfu/rHv4eNZ9heE3F/cEIzOLUZWtUwP7Sz+Q91dGnpP1y4C5tRWW7kWSvNrbP311Alx10ypR4Ac1K7Ej5VtuzOzrdmwGkanitXNSu0/wFctl9lW7JrKj1lq1Ws8VH+CewVOVXVVPF7rfhCspabhd53xFJFLRRWJbkVyeZzCJUO9Jg11qN2hxNVvbLdSASmNDMakDlRF29H+0d+L5Uej/aO/F8qrze1NyhTJuGUJbeUlIUlR0zcyJNJbbQ3rynNyyypLbi25JIOh+92RRFYvR/tHfi+VHo/2jvxfKoC62guw+hhDTRcLKXFgk6GSCAZ4DSn+AY8t5x1p5sNutRIBkEHnRFIej/aO/F8qPR/tHfi+VRT20S03Ny1lTDLW8SdZJyBUHXhrUjgWIF+2bdUACsSQOHEjSiLp6P8AaO/F8qPR/tHfi+VRW0eOvMvMtMoQtT2b608RHYR20we2yebQ+l1pCHmkoWBJKVBS0pPfpm7aIrJ6P9o78Xyo9H+0d+L5VXP0pum0tuPsIDThSMyFajNwMSad3+PvquVW9o2hamwCtThOUSJA0I7aIpj0f7R34vlR6P8AaO/F8qicM2oJQ+LhAbctxKwDoREynx/jTBW017ues7hrcfWjMrPlnjMxHOYoisvo/wBo78Xyo9H+0d+L5VB4htQ7nt02yEL6w2Vpzk8hmjiBwn3UW21LoU+280lDrTRdEGUkAD/yOdEU56P9o78Xyo9H+0d+L5VXsOx2/eQhxLDJQrnmPCYOmbuNdX8fuXH3W7VptQZOVSnCdVdiQCKIpz0f7R34vlR6P9o78XyqA/TQm0S4GwXVObrJOmfx7K62mP3KLltm7baTvpyKbJ0McDJPhRFNej/aO/F8qPR/tHfi+VQH6Q3TzjnVGm1NtEpKnCZURxywRUvs/jPWWc+XKoEpWmeChRE49H+0d+L5Uej/AGjvxfKq8naK8cdeSyy0tLLikakgmCQOfGBXRzbAmxdeSgJdaUlC0KkgErCTwg8z5iiKd9H+0d+L5Uej/aO/F8qh8OxK+WpBWy0ltUEqCjISRMgZvCn2zeLquWN4oJSc6kwmYgHvoidej/aO/F8qPR/tHfi+VM8CxlT67hKkpAZdW2mJ1AJEnv0phf4/c9bWxbtNryJCvWJBgx39poim/R/tHfi+VHo/2jvxfKueEvvqbJuEIbVPBJkR28TVf/Se7cQt5hlrcoKvrE5lBPEiCAKIrJ6P9o78Xyo9H+0d+L5VC3e1pLNuWGwt24+qknRMcZjjB8OFJabRvpdcZuUNpcDanEFBOUwJjUz/AKURTfo/2jvxfKj0f7R34vlVad2we6vbLQ22VvqUmDMSCAI1/Onoxa8Q26t9lpCUIUoQSZUI0OvDjRFMej/aO/F8qPR/tHfi+VR2zG0XWmVKISlaDCgOHaD4H+BpnZ49dv2zbrLTSiouBYJIAykBMa89fdRFO+j/AGjvxfKj0f7R34vlVaZ2quQ840400C22taspJiEyAfW8PfXuwx2/eQlxDDJQrgcxGk9maiK2pFLSCloiKqO0+DON3Ld/bJzuNgh1scXG4+zH2h+OlW6kIqbHlhuFB7A8WKr1pt9ZLTO/Sg80rlJHcQedentvbFI/nCD92T+QpMd2Etbo5nEFK/12zlV56EK8warquhxqdLh2O9KSf4flWljaYjJIWZzqkYABXrFOl1lOlu0tw9qvVT/En3VRca2uurw5XFmDwbbBCT3RqVec1f7XoftgZcdeX3ApSD4wmfcatOFbNW9sPoWkIPbEq81HU1eJqaH8ttz4+/ss5gqZsSOsPBZhs10YvPwq4lhvsj6QjuB+p5+6tUwrB2rZsNsoCEj3nvJ4k09ilrJNUPm+LZa4aZkPw7oooorOtKKKKKIioHbf+YO/s/vCp6ovaTDlP2q2kRmVlieGigf4URQFvg93ci33+5Sy2ULGScxAAgGZ1im2zxu5uOrbnL1hyd5mnNI4QeERV0sWShpCTxSlIPkIqsWOE3zBd3PV8rji3PXzE6nujlFETe7FycTTuy2HurJzSDl+sZjnxinOxwX1q7338tKcxH1Y7qe2WEvddTcO5P5Ddqyz9bNOgPKu+G4Stu9uHTGR3Ll110HOiKDvP5/f/wDLH/KTU5sd/MGPu/8Acaav4A4bq6dGXK8zu066zkCddOEiuOEWN+yhtr/Zt2iAfrZomTrMTxoi47YFzrtlugkufSZQqcs+rxjWmOO4O8GLq5uSjOpLaAlEwBvUduvIVYsXwhbt5aupy5WSrNJ11jh7qcbS4cq4tHGkRmVlieGi0n8hRFT8SFzubXrBQWCtqMmiuGkz3VNbOf0hffeR/GnOM4Et2zZaTlztlsmTp6o1rleYLct3Sn7UtHehIWhyYkCJEeH50RQWPE9ZxKP+Ez+TXzqTusRuGbJottNLZDDZWV+AEROo4U7w3ZlZTcKuVJLlyIVl4JEQI8P4UwXgt/1Y2s26moyhRzBWUHTu/CiJvePOOXOHqZDaHFsqUkEeoJbJIjsia5NJc6xfdYgvC2VGX6uXKOH+H8anLfZ5xL9kuUlNu0UL11J3ZTIHZJpb/AHFXT7icuV23LQk65tInThpRFH7Lm96szu9xuuWbNmjOZ5xPGu17h7rT7txZLS5J+lZkHXnEHQ8THHU+FesMsMQYaQ0nq2RGmuYmCSTzHbSnB7th51VqWVJeVnIcmUq7ooi8lDF9Zpgpt155HAEOjlyzT76WwxNxFwi3vW0leu5eA4/+D7vCuZ2LWLVIStO/S6Xp+zmP2fDhrTi3we6euWnbospSzJSG51PfPv8qIl2A/mzn96v+Fedh/8A7XZv1RXNvBry2W6LUsqbcUVAOTKSeyKltm8GNszlUrMtSitZ5SeyiKP2R/l77/mF/mar2I/yGJxw37f+cJ/GpprB71p59TCmAl51S5VJIBJj8K9O7JLFi60FhTzy0rWo6Cc4UfKAaIu+EddytZ9xucqeGbNly6c4nhS7BfzP/qOfnS2DV+nIhfVt2kBJjNmygR2xNMsMwu/t2yhrq2XMpXrZidT3RRE42O/lr7/mXP3jTJ/f+lX+rbvNukzvJjL6vCOcxXe2wm+ZdfUzuMrzq3PXzE6qJHCI0NKcJvU3Jfb3GdbaErzZokATA7JHbRFYMM326/2jd55M5Jyxy41VlW7tmFOW5Tc2qioqRIOUHjBHGP8AXtqy4Yl8tqFzu8xJA3cxljvPHjVdawG9ZaWwypgsqKoUqcwCuOg0/OiJRctuX9itsBKFNLKRERx0jtman8US1Cycm93S41GaMp4c441EXOyjiGrY260723kAq4KnUz2a/nRa4DcOPOP3Jbz7pTaEtzlEiJM69vvoirhzdTw/JGberyzwnMInumrJiHW+rXHWdzk3So3eac2nGTwiaaObKXAt7VKC3vGFqWZJjUgjlrwqQctb51t1t7q+VaFAZMwOY8Jk8KIq/hJ6oq2d4N3LeRfYF8ifw/GpLZrFE2+E7xX2VOQO1WYwPfUg9s4V4cm3VGdKRB5BQ4Gez/zUMvY+56uw2C0d0ta1JJOUkqkTpqIkeZoieYRhakWFw85q7cIWtRPGMpIHdxnzrjswb7qzW66vuuWbNmjNrOsTxqRLF+tKkO9XyKSpPq5p1SQOJ7aa4dh+IsMpbR1bKkQJzE/woitopaQUtERRRRREUUUURFFFFERRRRREUUUURFFFFERRRRREkUtFFERFJFLRRERRFFFESRS0UURJFLRRREkUsUUURFEUUURFEUUURFJFLRRERSRS0UREURRRREURRRRERSRS0URJFEUtFERFJFFFERFLRRRERSRS0URFFFFERRRRRF//2Q=="/>
          <p:cNvSpPr>
            <a:spLocks noChangeAspect="1" noChangeArrowheads="1"/>
          </p:cNvSpPr>
          <p:nvPr/>
        </p:nvSpPr>
        <p:spPr bwMode="auto">
          <a:xfrm>
            <a:off x="1524000" y="-38417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6" name="Rectangle 1"/>
          <p:cNvSpPr/>
          <p:nvPr/>
        </p:nvSpPr>
        <p:spPr>
          <a:xfrm>
            <a:off x="1524000" y="3837686"/>
            <a:ext cx="9144000" cy="2800767"/>
          </a:xfrm>
          <a:prstGeom prst="rect">
            <a:avLst/>
          </a:prstGeom>
        </p:spPr>
        <p:txBody>
          <a:bodyPr wrap="square">
            <a:spAutoFit/>
          </a:bodyPr>
          <a:lstStyle/>
          <a:p>
            <a:pPr algn="ctr"/>
            <a:endParaRPr lang="en-US" sz="3600" b="1" dirty="0">
              <a:solidFill>
                <a:schemeClr val="tx2"/>
              </a:solidFill>
              <a:latin typeface="Calibri"/>
              <a:cs typeface="Calibri"/>
            </a:endParaRPr>
          </a:p>
          <a:p>
            <a:pPr algn="ctr"/>
            <a:endParaRPr lang="en-US" sz="2000" b="1" dirty="0">
              <a:solidFill>
                <a:schemeClr val="tx2"/>
              </a:solidFill>
              <a:latin typeface="Calibri"/>
              <a:cs typeface="Calibri"/>
            </a:endParaRPr>
          </a:p>
          <a:p>
            <a:pPr algn="ctr"/>
            <a:endParaRPr lang="en-US" sz="2000" b="1" dirty="0">
              <a:solidFill>
                <a:schemeClr val="tx2"/>
              </a:solidFill>
              <a:latin typeface="Calibri"/>
              <a:cs typeface="Calibri"/>
            </a:endParaRPr>
          </a:p>
          <a:p>
            <a:pPr algn="ctr"/>
            <a:endParaRPr lang="en-US" sz="2000" b="1" dirty="0">
              <a:solidFill>
                <a:schemeClr val="tx2"/>
              </a:solidFill>
              <a:latin typeface="Calibri"/>
              <a:cs typeface="Calibri"/>
            </a:endParaRPr>
          </a:p>
          <a:p>
            <a:pPr algn="ctr"/>
            <a:endParaRPr lang="en-US" sz="2000" b="1" dirty="0">
              <a:solidFill>
                <a:schemeClr val="tx2"/>
              </a:solidFill>
              <a:latin typeface="Calibri"/>
              <a:cs typeface="Calibri"/>
            </a:endParaRPr>
          </a:p>
          <a:p>
            <a:pPr algn="ctr"/>
            <a:endParaRPr lang="en-US" sz="2000" b="1" dirty="0">
              <a:solidFill>
                <a:schemeClr val="tx2"/>
              </a:solidFill>
              <a:latin typeface="Calibri"/>
              <a:cs typeface="Calibri"/>
            </a:endParaRPr>
          </a:p>
          <a:p>
            <a:pPr algn="ctr"/>
            <a:r>
              <a:rPr lang="en-US" sz="2000" b="1" dirty="0">
                <a:solidFill>
                  <a:schemeClr val="tx2"/>
                </a:solidFill>
                <a:latin typeface="Calibri"/>
                <a:cs typeface="Calibri"/>
              </a:rPr>
              <a:t>Giuseppe Curigliano MD, PhD</a:t>
            </a:r>
          </a:p>
          <a:p>
            <a:pPr algn="ctr"/>
            <a:r>
              <a:rPr lang="en-US" sz="2000" b="1" dirty="0">
                <a:solidFill>
                  <a:schemeClr val="tx2"/>
                </a:solidFill>
                <a:latin typeface="Calibri"/>
                <a:cs typeface="Calibri"/>
                <a:hlinkClick r:id="rId3"/>
              </a:rPr>
              <a:t>giuseppe.curigliano@ieo.it</a:t>
            </a:r>
            <a:r>
              <a:rPr lang="en-US" sz="2000" b="1" dirty="0">
                <a:solidFill>
                  <a:schemeClr val="tx2"/>
                </a:solidFill>
                <a:latin typeface="Calibri"/>
                <a:cs typeface="Calibri"/>
              </a:rPr>
              <a:t> </a:t>
            </a:r>
          </a:p>
        </p:txBody>
      </p:sp>
      <p:pic>
        <p:nvPicPr>
          <p:cNvPr id="3" name="Immagin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609" y="1293779"/>
            <a:ext cx="5519792" cy="2402733"/>
          </a:xfrm>
          <a:prstGeom prst="rect">
            <a:avLst/>
          </a:prstGeom>
        </p:spPr>
      </p:pic>
      <p:pic>
        <p:nvPicPr>
          <p:cNvPr id="7" name="Immagin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93869" y="1892155"/>
            <a:ext cx="5531723" cy="3749888"/>
          </a:xfrm>
          <a:prstGeom prst="rect">
            <a:avLst/>
          </a:prstGeom>
        </p:spPr>
      </p:pic>
    </p:spTree>
    <p:extLst>
      <p:ext uri="{BB962C8B-B14F-4D97-AF65-F5344CB8AC3E}">
        <p14:creationId xmlns:p14="http://schemas.microsoft.com/office/powerpoint/2010/main" val="24990114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CFBDF-AF71-31B1-B1CD-C353D5F77A73}"/>
              </a:ext>
            </a:extLst>
          </p:cNvPr>
          <p:cNvSpPr>
            <a:spLocks noGrp="1"/>
          </p:cNvSpPr>
          <p:nvPr>
            <p:ph type="title"/>
          </p:nvPr>
        </p:nvSpPr>
        <p:spPr>
          <a:xfrm>
            <a:off x="612000" y="169992"/>
            <a:ext cx="10163149" cy="831600"/>
          </a:xfrm>
        </p:spPr>
        <p:txBody>
          <a:bodyPr/>
          <a:lstStyle/>
          <a:p>
            <a:r>
              <a:rPr lang="en-GB" sz="2700" dirty="0"/>
              <a:t>DESTINY-Breast02 (Phase 3): PFS with T-</a:t>
            </a:r>
            <a:r>
              <a:rPr lang="en-GB" sz="2700" dirty="0" err="1"/>
              <a:t>DXd</a:t>
            </a:r>
            <a:r>
              <a:rPr lang="en-GB" sz="2700" dirty="0"/>
              <a:t> vs TPC for HER2+ unresectable and/or trastuzumab emtansine treated metastatic BC</a:t>
            </a:r>
          </a:p>
        </p:txBody>
      </p:sp>
      <p:sp>
        <p:nvSpPr>
          <p:cNvPr id="4" name="Text Placeholder 3">
            <a:extLst>
              <a:ext uri="{FF2B5EF4-FFF2-40B4-BE49-F238E27FC236}">
                <a16:creationId xmlns:a16="http://schemas.microsoft.com/office/drawing/2014/main" id="{41B509B8-5123-0A9F-32A1-50A1A94FBC55}"/>
              </a:ext>
            </a:extLst>
          </p:cNvPr>
          <p:cNvSpPr>
            <a:spLocks noGrp="1"/>
          </p:cNvSpPr>
          <p:nvPr>
            <p:ph type="body" sz="quarter" idx="10"/>
          </p:nvPr>
        </p:nvSpPr>
        <p:spPr/>
        <p:txBody>
          <a:bodyPr/>
          <a:lstStyle/>
          <a:p>
            <a:r>
              <a:rPr lang="en-GB" baseline="30000" dirty="0" err="1"/>
              <a:t>a</a:t>
            </a:r>
            <a:r>
              <a:rPr lang="en-GB" dirty="0" err="1"/>
              <a:t>By</a:t>
            </a:r>
            <a:r>
              <a:rPr lang="en-GB" dirty="0"/>
              <a:t> BICR</a:t>
            </a:r>
            <a:br>
              <a:rPr lang="en-GB" dirty="0"/>
            </a:br>
            <a:r>
              <a:rPr lang="en-GB" dirty="0"/>
              <a:t>T-</a:t>
            </a:r>
            <a:r>
              <a:rPr lang="en-GB" dirty="0" err="1"/>
              <a:t>DXd</a:t>
            </a:r>
            <a:r>
              <a:rPr lang="en-GB" dirty="0"/>
              <a:t>, trastuzumab </a:t>
            </a:r>
            <a:r>
              <a:rPr lang="en-GB" dirty="0" err="1"/>
              <a:t>deruxtecan</a:t>
            </a:r>
            <a:r>
              <a:rPr lang="en-GB" dirty="0"/>
              <a:t>; TPC, treatment of physician’s choice.</a:t>
            </a:r>
            <a:br>
              <a:rPr lang="en-GB" dirty="0"/>
            </a:br>
            <a:r>
              <a:rPr lang="en-GB" dirty="0" err="1"/>
              <a:t>Krop</a:t>
            </a:r>
            <a:r>
              <a:rPr lang="en-GB" dirty="0"/>
              <a:t> I, et al. SABCS 2022. Abstract GS2-01</a:t>
            </a:r>
          </a:p>
        </p:txBody>
      </p:sp>
      <p:sp>
        <p:nvSpPr>
          <p:cNvPr id="8" name="TextBox 7">
            <a:extLst>
              <a:ext uri="{FF2B5EF4-FFF2-40B4-BE49-F238E27FC236}">
                <a16:creationId xmlns:a16="http://schemas.microsoft.com/office/drawing/2014/main" id="{0C932DE0-599D-6F67-0F7D-815129F4A2E0}"/>
              </a:ext>
            </a:extLst>
          </p:cNvPr>
          <p:cNvSpPr txBox="1"/>
          <p:nvPr/>
        </p:nvSpPr>
        <p:spPr>
          <a:xfrm>
            <a:off x="3926992" y="1363552"/>
            <a:ext cx="3429000" cy="369332"/>
          </a:xfrm>
          <a:prstGeom prst="rect">
            <a:avLst/>
          </a:prstGeom>
          <a:noFill/>
        </p:spPr>
        <p:txBody>
          <a:bodyPr wrap="square" rtlCol="0">
            <a:spAutoFit/>
          </a:bodyPr>
          <a:lstStyle/>
          <a:p>
            <a:pPr defTabSz="914377" eaLnBrk="1" fontAlgn="auto" hangingPunct="1">
              <a:spcBef>
                <a:spcPts val="1200"/>
              </a:spcBef>
              <a:spcAft>
                <a:spcPts val="0"/>
              </a:spcAft>
              <a:buClr>
                <a:srgbClr val="A271B0"/>
              </a:buClr>
              <a:defRPr/>
            </a:pPr>
            <a:r>
              <a:rPr lang="en-GB" b="1" dirty="0" err="1">
                <a:solidFill>
                  <a:srgbClr val="223341"/>
                </a:solidFill>
                <a:latin typeface="Calibri" panose="020F0502020204030204"/>
                <a:ea typeface="+mn-ea"/>
              </a:rPr>
              <a:t>PFS</a:t>
            </a:r>
            <a:r>
              <a:rPr lang="en-GB" b="1" baseline="30000" dirty="0" err="1">
                <a:solidFill>
                  <a:srgbClr val="223341"/>
                </a:solidFill>
                <a:latin typeface="Calibri" panose="020F0502020204030204"/>
                <a:ea typeface="+mn-ea"/>
              </a:rPr>
              <a:t>a</a:t>
            </a:r>
            <a:r>
              <a:rPr lang="en-GB" b="1" dirty="0">
                <a:solidFill>
                  <a:srgbClr val="223341"/>
                </a:solidFill>
                <a:latin typeface="Calibri" panose="020F0502020204030204"/>
                <a:ea typeface="+mn-ea"/>
              </a:rPr>
              <a:t> (primary endpoint)</a:t>
            </a:r>
          </a:p>
        </p:txBody>
      </p:sp>
      <p:grpSp>
        <p:nvGrpSpPr>
          <p:cNvPr id="11" name="Group 10">
            <a:extLst>
              <a:ext uri="{FF2B5EF4-FFF2-40B4-BE49-F238E27FC236}">
                <a16:creationId xmlns:a16="http://schemas.microsoft.com/office/drawing/2014/main" id="{03FC13A4-70AA-0107-2B01-092DADC18CB7}"/>
              </a:ext>
            </a:extLst>
          </p:cNvPr>
          <p:cNvGrpSpPr/>
          <p:nvPr/>
        </p:nvGrpSpPr>
        <p:grpSpPr>
          <a:xfrm>
            <a:off x="542927" y="1899920"/>
            <a:ext cx="10768796" cy="3978392"/>
            <a:chOff x="542927" y="1899918"/>
            <a:chExt cx="10768796" cy="3978394"/>
          </a:xfrm>
        </p:grpSpPr>
        <p:cxnSp>
          <p:nvCxnSpPr>
            <p:cNvPr id="12" name="Straight Connector 11">
              <a:extLst>
                <a:ext uri="{FF2B5EF4-FFF2-40B4-BE49-F238E27FC236}">
                  <a16:creationId xmlns:a16="http://schemas.microsoft.com/office/drawing/2014/main" id="{858E1BCC-5918-6B19-5E1D-BE9A9F1DA999}"/>
                </a:ext>
              </a:extLst>
            </p:cNvPr>
            <p:cNvCxnSpPr>
              <a:cxnSpLocks/>
            </p:cNvCxnSpPr>
            <p:nvPr/>
          </p:nvCxnSpPr>
          <p:spPr>
            <a:xfrm flipV="1">
              <a:off x="4471281" y="3052763"/>
              <a:ext cx="0" cy="1756915"/>
            </a:xfrm>
            <a:prstGeom prst="line">
              <a:avLst/>
            </a:prstGeom>
            <a:ln w="9525">
              <a:solidFill>
                <a:schemeClr val="bg1">
                  <a:lumMod val="65000"/>
                </a:schemeClr>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9E3C749-D1AD-33D2-9056-CF803E78038E}"/>
                </a:ext>
              </a:extLst>
            </p:cNvPr>
            <p:cNvCxnSpPr>
              <a:cxnSpLocks/>
            </p:cNvCxnSpPr>
            <p:nvPr/>
          </p:nvCxnSpPr>
          <p:spPr>
            <a:xfrm flipV="1">
              <a:off x="6826201" y="3605213"/>
              <a:ext cx="0" cy="1206499"/>
            </a:xfrm>
            <a:prstGeom prst="line">
              <a:avLst/>
            </a:prstGeom>
            <a:ln w="9525">
              <a:solidFill>
                <a:schemeClr val="bg1">
                  <a:lumMod val="65000"/>
                </a:schemeClr>
              </a:solidFill>
              <a:prstDash val="dash"/>
              <a:tailEnd type="none"/>
            </a:ln>
          </p:spPr>
          <p:style>
            <a:lnRef idx="1">
              <a:schemeClr val="accent1"/>
            </a:lnRef>
            <a:fillRef idx="0">
              <a:schemeClr val="accent1"/>
            </a:fillRef>
            <a:effectRef idx="0">
              <a:schemeClr val="accent1"/>
            </a:effectRef>
            <a:fontRef idx="minor">
              <a:schemeClr val="tx1"/>
            </a:fontRef>
          </p:style>
        </p:cxnSp>
        <p:pic>
          <p:nvPicPr>
            <p:cNvPr id="14" name="Picture 13" descr="A picture containing night, outdoor object, dark&#10;&#10;Description automatically generated">
              <a:extLst>
                <a:ext uri="{FF2B5EF4-FFF2-40B4-BE49-F238E27FC236}">
                  <a16:creationId xmlns:a16="http://schemas.microsoft.com/office/drawing/2014/main" id="{FED4F0A1-1DEF-24C7-BA07-FC61F3747F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8309" y="1981242"/>
              <a:ext cx="9052390" cy="2787793"/>
            </a:xfrm>
            <a:prstGeom prst="rect">
              <a:avLst/>
            </a:prstGeom>
          </p:spPr>
        </p:pic>
        <p:sp>
          <p:nvSpPr>
            <p:cNvPr id="16" name="Freeform: Shape 15">
              <a:extLst>
                <a:ext uri="{FF2B5EF4-FFF2-40B4-BE49-F238E27FC236}">
                  <a16:creationId xmlns:a16="http://schemas.microsoft.com/office/drawing/2014/main" id="{EA69811B-CE80-3B65-3E89-DED526709163}"/>
                </a:ext>
              </a:extLst>
            </p:cNvPr>
            <p:cNvSpPr/>
            <p:nvPr/>
          </p:nvSpPr>
          <p:spPr>
            <a:xfrm>
              <a:off x="1947715" y="1999261"/>
              <a:ext cx="9226686" cy="2810417"/>
            </a:xfrm>
            <a:custGeom>
              <a:avLst/>
              <a:gdLst>
                <a:gd name="connsiteX0" fmla="*/ 0 w 4888867"/>
                <a:gd name="connsiteY0" fmla="*/ 0 h 2209500"/>
                <a:gd name="connsiteX1" fmla="*/ 0 w 4888867"/>
                <a:gd name="connsiteY1" fmla="*/ 2209500 h 2209500"/>
                <a:gd name="connsiteX2" fmla="*/ 4888868 w 4888867"/>
                <a:gd name="connsiteY2" fmla="*/ 2209500 h 2209500"/>
              </a:gdLst>
              <a:ahLst/>
              <a:cxnLst>
                <a:cxn ang="0">
                  <a:pos x="connsiteX0" y="connsiteY0"/>
                </a:cxn>
                <a:cxn ang="0">
                  <a:pos x="connsiteX1" y="connsiteY1"/>
                </a:cxn>
                <a:cxn ang="0">
                  <a:pos x="connsiteX2" y="connsiteY2"/>
                </a:cxn>
              </a:cxnLst>
              <a:rect l="l" t="t" r="r" b="b"/>
              <a:pathLst>
                <a:path w="4888867" h="2209500">
                  <a:moveTo>
                    <a:pt x="0" y="0"/>
                  </a:moveTo>
                  <a:lnTo>
                    <a:pt x="0" y="2209500"/>
                  </a:lnTo>
                  <a:lnTo>
                    <a:pt x="4888868" y="2209500"/>
                  </a:lnTo>
                </a:path>
              </a:pathLst>
            </a:custGeom>
            <a:noFill/>
            <a:ln w="9525" cap="flat">
              <a:solidFill>
                <a:schemeClr val="tx1"/>
              </a:solidFill>
              <a:prstDash val="solid"/>
              <a:miter/>
            </a:ln>
          </p:spPr>
          <p:txBody>
            <a:bodyPr rtlCol="0" anchor="ctr"/>
            <a:lstStyle/>
            <a:p>
              <a:pPr defTabSz="914377" eaLnBrk="1" fontAlgn="auto" hangingPunct="1">
                <a:spcBef>
                  <a:spcPts val="0"/>
                </a:spcBef>
                <a:spcAft>
                  <a:spcPts val="0"/>
                </a:spcAft>
                <a:defRPr/>
              </a:pPr>
              <a:r>
                <a:rPr lang="en-GB" sz="1100">
                  <a:solidFill>
                    <a:srgbClr val="223341"/>
                  </a:solidFill>
                  <a:latin typeface="Calibri" panose="020F0502020204030204"/>
                  <a:ea typeface="+mn-ea"/>
                </a:rPr>
                <a:t> </a:t>
              </a:r>
            </a:p>
          </p:txBody>
        </p:sp>
        <p:sp>
          <p:nvSpPr>
            <p:cNvPr id="17" name="Text Placeholder 3">
              <a:extLst>
                <a:ext uri="{FF2B5EF4-FFF2-40B4-BE49-F238E27FC236}">
                  <a16:creationId xmlns:a16="http://schemas.microsoft.com/office/drawing/2014/main" id="{4B11384D-14F1-0EE2-51A1-B1749076526F}"/>
                </a:ext>
              </a:extLst>
            </p:cNvPr>
            <p:cNvSpPr txBox="1">
              <a:spLocks/>
            </p:cNvSpPr>
            <p:nvPr/>
          </p:nvSpPr>
          <p:spPr bwMode="auto">
            <a:xfrm rot="16200000">
              <a:off x="-175257" y="3270160"/>
              <a:ext cx="2909762" cy="169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marL="0" indent="0" algn="l" rtl="0" eaLnBrk="0" fontAlgn="base" hangingPunct="0">
                <a:lnSpc>
                  <a:spcPct val="100000"/>
                </a:lnSpc>
                <a:spcBef>
                  <a:spcPts val="1200"/>
                </a:spcBef>
                <a:spcAft>
                  <a:spcPts val="0"/>
                </a:spcAft>
                <a:buClr>
                  <a:schemeClr val="accent3"/>
                </a:buClr>
                <a:buFontTx/>
                <a:buNone/>
                <a:defRPr sz="1200">
                  <a:solidFill>
                    <a:srgbClr val="223341"/>
                  </a:solidFill>
                  <a:latin typeface="+mn-lt"/>
                  <a:ea typeface="+mn-ea"/>
                  <a:cs typeface="+mn-cs"/>
                </a:defRPr>
              </a:lvl1pPr>
              <a:lvl2pPr marL="182563" indent="0" algn="l" rtl="0" eaLnBrk="0" fontAlgn="base" hangingPunct="0">
                <a:lnSpc>
                  <a:spcPct val="100000"/>
                </a:lnSpc>
                <a:spcBef>
                  <a:spcPts val="600"/>
                </a:spcBef>
                <a:spcAft>
                  <a:spcPts val="0"/>
                </a:spcAft>
                <a:buClr>
                  <a:schemeClr val="accent3"/>
                </a:buClr>
                <a:buFontTx/>
                <a:buNone/>
                <a:defRPr sz="1400">
                  <a:solidFill>
                    <a:schemeClr val="tx1"/>
                  </a:solidFill>
                  <a:latin typeface="+mn-lt"/>
                  <a:cs typeface="+mn-cs"/>
                </a:defRPr>
              </a:lvl2pPr>
              <a:lvl3pPr marL="357187" indent="0" algn="l" rtl="0" eaLnBrk="0" fontAlgn="base" hangingPunct="0">
                <a:lnSpc>
                  <a:spcPct val="100000"/>
                </a:lnSpc>
                <a:spcBef>
                  <a:spcPts val="300"/>
                </a:spcBef>
                <a:spcAft>
                  <a:spcPts val="0"/>
                </a:spcAft>
                <a:buClr>
                  <a:schemeClr val="accent3"/>
                </a:buClr>
                <a:buFontTx/>
                <a:buNone/>
                <a:tabLst>
                  <a:tab pos="2871788" algn="l"/>
                </a:tabLst>
                <a:defRPr sz="1400">
                  <a:solidFill>
                    <a:schemeClr val="tx1"/>
                  </a:solidFill>
                  <a:latin typeface="+mn-lt"/>
                  <a:cs typeface="+mn-cs"/>
                </a:defRPr>
              </a:lvl3pPr>
              <a:lvl4pPr marL="536575" indent="0" algn="l" rtl="0" eaLnBrk="0" fontAlgn="base" hangingPunct="0">
                <a:lnSpc>
                  <a:spcPct val="100000"/>
                </a:lnSpc>
                <a:spcBef>
                  <a:spcPts val="0"/>
                </a:spcBef>
                <a:spcAft>
                  <a:spcPts val="0"/>
                </a:spcAft>
                <a:buClr>
                  <a:schemeClr val="accent3"/>
                </a:buClr>
                <a:buFontTx/>
                <a:buNone/>
                <a:tabLst>
                  <a:tab pos="2871788" algn="l"/>
                </a:tabLst>
                <a:defRPr sz="1400">
                  <a:solidFill>
                    <a:schemeClr val="tx1"/>
                  </a:solidFill>
                  <a:latin typeface="+mn-lt"/>
                  <a:cs typeface="+mn-cs"/>
                </a:defRPr>
              </a:lvl4pPr>
              <a:lvl5pPr marL="712788" indent="0" algn="l" rtl="0" eaLnBrk="0" fontAlgn="base" hangingPunct="0">
                <a:lnSpc>
                  <a:spcPct val="90000"/>
                </a:lnSpc>
                <a:spcBef>
                  <a:spcPct val="20000"/>
                </a:spcBef>
                <a:spcAft>
                  <a:spcPct val="20000"/>
                </a:spcAft>
                <a:buClr>
                  <a:srgbClr val="37AEFF"/>
                </a:buClr>
                <a:buFontTx/>
                <a:buNone/>
                <a:defRPr sz="1400">
                  <a:solidFill>
                    <a:schemeClr val="tx1"/>
                  </a:solidFill>
                  <a:latin typeface="+mn-lt"/>
                  <a:cs typeface="+mn-cs"/>
                </a:defRPr>
              </a:lvl5pPr>
              <a:lvl6pPr marL="29162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6pPr>
              <a:lvl7pPr marL="33734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7pPr>
              <a:lvl8pPr marL="38306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8pPr>
              <a:lvl9pPr marL="42878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9pPr>
            </a:lstStyle>
            <a:p>
              <a:pPr algn="ctr" defTabSz="914377">
                <a:buClr>
                  <a:srgbClr val="A271B0"/>
                </a:buClr>
                <a:defRPr/>
              </a:pPr>
              <a:r>
                <a:rPr lang="en-GB" sz="1100" b="1" kern="0" dirty="0">
                  <a:latin typeface="Calibri" panose="020F0502020204030204"/>
                </a:rPr>
                <a:t>PFS probability (%)</a:t>
              </a:r>
            </a:p>
          </p:txBody>
        </p:sp>
        <p:sp>
          <p:nvSpPr>
            <p:cNvPr id="18" name="Text Placeholder 3">
              <a:extLst>
                <a:ext uri="{FF2B5EF4-FFF2-40B4-BE49-F238E27FC236}">
                  <a16:creationId xmlns:a16="http://schemas.microsoft.com/office/drawing/2014/main" id="{31DB130D-1746-85A2-263E-0A23175E7254}"/>
                </a:ext>
              </a:extLst>
            </p:cNvPr>
            <p:cNvSpPr txBox="1">
              <a:spLocks/>
            </p:cNvSpPr>
            <p:nvPr/>
          </p:nvSpPr>
          <p:spPr bwMode="auto">
            <a:xfrm>
              <a:off x="6091323" y="5157764"/>
              <a:ext cx="939471" cy="169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marL="0" indent="0" algn="l" rtl="0" eaLnBrk="0" fontAlgn="base" hangingPunct="0">
                <a:lnSpc>
                  <a:spcPct val="100000"/>
                </a:lnSpc>
                <a:spcBef>
                  <a:spcPts val="1200"/>
                </a:spcBef>
                <a:spcAft>
                  <a:spcPts val="0"/>
                </a:spcAft>
                <a:buClr>
                  <a:schemeClr val="accent3"/>
                </a:buClr>
                <a:buFontTx/>
                <a:buNone/>
                <a:defRPr sz="1200">
                  <a:solidFill>
                    <a:srgbClr val="223341"/>
                  </a:solidFill>
                  <a:latin typeface="+mn-lt"/>
                  <a:ea typeface="+mn-ea"/>
                  <a:cs typeface="+mn-cs"/>
                </a:defRPr>
              </a:lvl1pPr>
              <a:lvl2pPr marL="182563" indent="0" algn="l" rtl="0" eaLnBrk="0" fontAlgn="base" hangingPunct="0">
                <a:lnSpc>
                  <a:spcPct val="100000"/>
                </a:lnSpc>
                <a:spcBef>
                  <a:spcPts val="600"/>
                </a:spcBef>
                <a:spcAft>
                  <a:spcPts val="0"/>
                </a:spcAft>
                <a:buClr>
                  <a:schemeClr val="accent3"/>
                </a:buClr>
                <a:buFontTx/>
                <a:buNone/>
                <a:defRPr sz="1400">
                  <a:solidFill>
                    <a:schemeClr val="tx1"/>
                  </a:solidFill>
                  <a:latin typeface="+mn-lt"/>
                  <a:cs typeface="+mn-cs"/>
                </a:defRPr>
              </a:lvl2pPr>
              <a:lvl3pPr marL="357187" indent="0" algn="l" rtl="0" eaLnBrk="0" fontAlgn="base" hangingPunct="0">
                <a:lnSpc>
                  <a:spcPct val="100000"/>
                </a:lnSpc>
                <a:spcBef>
                  <a:spcPts val="300"/>
                </a:spcBef>
                <a:spcAft>
                  <a:spcPts val="0"/>
                </a:spcAft>
                <a:buClr>
                  <a:schemeClr val="accent3"/>
                </a:buClr>
                <a:buFontTx/>
                <a:buNone/>
                <a:tabLst>
                  <a:tab pos="2871788" algn="l"/>
                </a:tabLst>
                <a:defRPr sz="1400">
                  <a:solidFill>
                    <a:schemeClr val="tx1"/>
                  </a:solidFill>
                  <a:latin typeface="+mn-lt"/>
                  <a:cs typeface="+mn-cs"/>
                </a:defRPr>
              </a:lvl3pPr>
              <a:lvl4pPr marL="536575" indent="0" algn="l" rtl="0" eaLnBrk="0" fontAlgn="base" hangingPunct="0">
                <a:lnSpc>
                  <a:spcPct val="100000"/>
                </a:lnSpc>
                <a:spcBef>
                  <a:spcPts val="0"/>
                </a:spcBef>
                <a:spcAft>
                  <a:spcPts val="0"/>
                </a:spcAft>
                <a:buClr>
                  <a:schemeClr val="accent3"/>
                </a:buClr>
                <a:buFontTx/>
                <a:buNone/>
                <a:tabLst>
                  <a:tab pos="2871788" algn="l"/>
                </a:tabLst>
                <a:defRPr sz="1400">
                  <a:solidFill>
                    <a:schemeClr val="tx1"/>
                  </a:solidFill>
                  <a:latin typeface="+mn-lt"/>
                  <a:cs typeface="+mn-cs"/>
                </a:defRPr>
              </a:lvl4pPr>
              <a:lvl5pPr marL="712788" indent="0" algn="l" rtl="0" eaLnBrk="0" fontAlgn="base" hangingPunct="0">
                <a:lnSpc>
                  <a:spcPct val="90000"/>
                </a:lnSpc>
                <a:spcBef>
                  <a:spcPct val="20000"/>
                </a:spcBef>
                <a:spcAft>
                  <a:spcPct val="20000"/>
                </a:spcAft>
                <a:buClr>
                  <a:srgbClr val="37AEFF"/>
                </a:buClr>
                <a:buFontTx/>
                <a:buNone/>
                <a:defRPr sz="1400">
                  <a:solidFill>
                    <a:schemeClr val="tx1"/>
                  </a:solidFill>
                  <a:latin typeface="+mn-lt"/>
                  <a:cs typeface="+mn-cs"/>
                </a:defRPr>
              </a:lvl5pPr>
              <a:lvl6pPr marL="29162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6pPr>
              <a:lvl7pPr marL="33734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7pPr>
              <a:lvl8pPr marL="38306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8pPr>
              <a:lvl9pPr marL="42878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9pPr>
            </a:lstStyle>
            <a:p>
              <a:pPr algn="ctr" defTabSz="914377">
                <a:buClr>
                  <a:srgbClr val="A271B0"/>
                </a:buClr>
                <a:defRPr/>
              </a:pPr>
              <a:r>
                <a:rPr lang="en-GB" sz="1100" b="1" kern="0">
                  <a:latin typeface="Calibri" panose="020F0502020204030204"/>
                </a:rPr>
                <a:t>Time (months)</a:t>
              </a:r>
            </a:p>
          </p:txBody>
        </p:sp>
        <p:grpSp>
          <p:nvGrpSpPr>
            <p:cNvPr id="19" name="Group 18">
              <a:extLst>
                <a:ext uri="{FF2B5EF4-FFF2-40B4-BE49-F238E27FC236}">
                  <a16:creationId xmlns:a16="http://schemas.microsoft.com/office/drawing/2014/main" id="{7CD9E8B5-2DDA-DC76-8913-1555CA31E97C}"/>
                </a:ext>
              </a:extLst>
            </p:cNvPr>
            <p:cNvGrpSpPr/>
            <p:nvPr/>
          </p:nvGrpSpPr>
          <p:grpSpPr>
            <a:xfrm>
              <a:off x="1527932" y="1914088"/>
              <a:ext cx="424545" cy="169277"/>
              <a:chOff x="204105" y="1521230"/>
              <a:chExt cx="424545" cy="169277"/>
            </a:xfrm>
          </p:grpSpPr>
          <p:sp>
            <p:nvSpPr>
              <p:cNvPr id="155" name="Freeform: Shape 154">
                <a:extLst>
                  <a:ext uri="{FF2B5EF4-FFF2-40B4-BE49-F238E27FC236}">
                    <a16:creationId xmlns:a16="http://schemas.microsoft.com/office/drawing/2014/main" id="{C1A98617-1319-7187-8528-043C578E3F03}"/>
                  </a:ext>
                </a:extLst>
              </p:cNvPr>
              <p:cNvSpPr/>
              <p:nvPr/>
            </p:nvSpPr>
            <p:spPr>
              <a:xfrm rot="5400000">
                <a:off x="600642" y="1583168"/>
                <a:ext cx="4772" cy="51245"/>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pPr defTabSz="914377" eaLnBrk="1" fontAlgn="auto" hangingPunct="1">
                  <a:spcBef>
                    <a:spcPts val="0"/>
                  </a:spcBef>
                  <a:spcAft>
                    <a:spcPts val="0"/>
                  </a:spcAft>
                  <a:defRPr/>
                </a:pPr>
                <a:endParaRPr lang="en-GB" sz="1100">
                  <a:solidFill>
                    <a:srgbClr val="223341"/>
                  </a:solidFill>
                  <a:latin typeface="Calibri" panose="020F0502020204030204"/>
                  <a:ea typeface="+mn-ea"/>
                </a:endParaRPr>
              </a:p>
            </p:txBody>
          </p:sp>
          <p:sp>
            <p:nvSpPr>
              <p:cNvPr id="156" name="TextBox 155">
                <a:extLst>
                  <a:ext uri="{FF2B5EF4-FFF2-40B4-BE49-F238E27FC236}">
                    <a16:creationId xmlns:a16="http://schemas.microsoft.com/office/drawing/2014/main" id="{29E1A1EA-4DA6-58ED-9F4A-6D7B9D4BE710}"/>
                  </a:ext>
                </a:extLst>
              </p:cNvPr>
              <p:cNvSpPr txBox="1"/>
              <p:nvPr/>
            </p:nvSpPr>
            <p:spPr>
              <a:xfrm>
                <a:off x="204105" y="1521230"/>
                <a:ext cx="314677" cy="169277"/>
              </a:xfrm>
              <a:prstGeom prst="rect">
                <a:avLst/>
              </a:prstGeom>
              <a:noFill/>
            </p:spPr>
            <p:txBody>
              <a:bodyPr wrap="square" lIns="0" tIns="0" rIns="0" bIns="0" rtlCol="0" anchor="ctr">
                <a:spAutoFit/>
              </a:bodyPr>
              <a:lstStyle/>
              <a:p>
                <a:pPr algn="r" defTabSz="914377" eaLnBrk="1" fontAlgn="auto" hangingPunct="1">
                  <a:spcBef>
                    <a:spcPts val="1200"/>
                  </a:spcBef>
                  <a:spcAft>
                    <a:spcPts val="0"/>
                  </a:spcAft>
                  <a:buClr>
                    <a:srgbClr val="A5B839"/>
                  </a:buClr>
                  <a:defRPr/>
                </a:pPr>
                <a:r>
                  <a:rPr lang="en-GB" sz="1100" dirty="0">
                    <a:solidFill>
                      <a:srgbClr val="223341"/>
                    </a:solidFill>
                    <a:latin typeface="Calibri" panose="020F0502020204030204"/>
                    <a:ea typeface="+mn-ea"/>
                  </a:rPr>
                  <a:t>100</a:t>
                </a:r>
              </a:p>
            </p:txBody>
          </p:sp>
        </p:grpSp>
        <p:grpSp>
          <p:nvGrpSpPr>
            <p:cNvPr id="20" name="Group 19">
              <a:extLst>
                <a:ext uri="{FF2B5EF4-FFF2-40B4-BE49-F238E27FC236}">
                  <a16:creationId xmlns:a16="http://schemas.microsoft.com/office/drawing/2014/main" id="{127E64A5-69B3-8060-0C30-A33478663143}"/>
                </a:ext>
              </a:extLst>
            </p:cNvPr>
            <p:cNvGrpSpPr/>
            <p:nvPr/>
          </p:nvGrpSpPr>
          <p:grpSpPr>
            <a:xfrm>
              <a:off x="1523169" y="2188283"/>
              <a:ext cx="424545" cy="169277"/>
              <a:chOff x="204105" y="1521230"/>
              <a:chExt cx="424545" cy="169277"/>
            </a:xfrm>
          </p:grpSpPr>
          <p:sp>
            <p:nvSpPr>
              <p:cNvPr id="153" name="Freeform: Shape 152">
                <a:extLst>
                  <a:ext uri="{FF2B5EF4-FFF2-40B4-BE49-F238E27FC236}">
                    <a16:creationId xmlns:a16="http://schemas.microsoft.com/office/drawing/2014/main" id="{F06CA0F9-89BA-138B-8221-356BC737C9FF}"/>
                  </a:ext>
                </a:extLst>
              </p:cNvPr>
              <p:cNvSpPr/>
              <p:nvPr/>
            </p:nvSpPr>
            <p:spPr>
              <a:xfrm rot="5400000">
                <a:off x="600642" y="1583168"/>
                <a:ext cx="4772" cy="51245"/>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pPr defTabSz="914377" eaLnBrk="1" fontAlgn="auto" hangingPunct="1">
                  <a:spcBef>
                    <a:spcPts val="0"/>
                  </a:spcBef>
                  <a:spcAft>
                    <a:spcPts val="0"/>
                  </a:spcAft>
                  <a:defRPr/>
                </a:pPr>
                <a:endParaRPr lang="en-GB" sz="1100">
                  <a:solidFill>
                    <a:srgbClr val="223341"/>
                  </a:solidFill>
                  <a:latin typeface="Calibri" panose="020F0502020204030204"/>
                  <a:ea typeface="+mn-ea"/>
                </a:endParaRPr>
              </a:p>
            </p:txBody>
          </p:sp>
          <p:sp>
            <p:nvSpPr>
              <p:cNvPr id="154" name="TextBox 153">
                <a:extLst>
                  <a:ext uri="{FF2B5EF4-FFF2-40B4-BE49-F238E27FC236}">
                    <a16:creationId xmlns:a16="http://schemas.microsoft.com/office/drawing/2014/main" id="{6C1EC267-FA72-C8C0-0AF2-BC69534AB284}"/>
                  </a:ext>
                </a:extLst>
              </p:cNvPr>
              <p:cNvSpPr txBox="1"/>
              <p:nvPr/>
            </p:nvSpPr>
            <p:spPr>
              <a:xfrm>
                <a:off x="204105" y="1521230"/>
                <a:ext cx="314677" cy="169277"/>
              </a:xfrm>
              <a:prstGeom prst="rect">
                <a:avLst/>
              </a:prstGeom>
              <a:noFill/>
            </p:spPr>
            <p:txBody>
              <a:bodyPr wrap="square" lIns="0" tIns="0" rIns="0" bIns="0" rtlCol="0" anchor="ctr">
                <a:spAutoFit/>
              </a:bodyPr>
              <a:lstStyle/>
              <a:p>
                <a:pPr algn="r" defTabSz="914377" eaLnBrk="1" fontAlgn="auto" hangingPunct="1">
                  <a:spcBef>
                    <a:spcPts val="1200"/>
                  </a:spcBef>
                  <a:spcAft>
                    <a:spcPts val="0"/>
                  </a:spcAft>
                  <a:buClr>
                    <a:srgbClr val="A5B839"/>
                  </a:buClr>
                  <a:defRPr/>
                </a:pPr>
                <a:r>
                  <a:rPr lang="en-GB" sz="1100" dirty="0">
                    <a:solidFill>
                      <a:srgbClr val="223341"/>
                    </a:solidFill>
                    <a:latin typeface="Calibri" panose="020F0502020204030204"/>
                    <a:ea typeface="+mn-ea"/>
                  </a:rPr>
                  <a:t>90</a:t>
                </a:r>
              </a:p>
            </p:txBody>
          </p:sp>
        </p:grpSp>
        <p:grpSp>
          <p:nvGrpSpPr>
            <p:cNvPr id="21" name="Group 20">
              <a:extLst>
                <a:ext uri="{FF2B5EF4-FFF2-40B4-BE49-F238E27FC236}">
                  <a16:creationId xmlns:a16="http://schemas.microsoft.com/office/drawing/2014/main" id="{2B06BA93-BF34-1D96-51A9-8F9B3D151250}"/>
                </a:ext>
              </a:extLst>
            </p:cNvPr>
            <p:cNvGrpSpPr/>
            <p:nvPr/>
          </p:nvGrpSpPr>
          <p:grpSpPr>
            <a:xfrm>
              <a:off x="1523169" y="2464764"/>
              <a:ext cx="424545" cy="169277"/>
              <a:chOff x="204105" y="1521230"/>
              <a:chExt cx="424545" cy="169277"/>
            </a:xfrm>
          </p:grpSpPr>
          <p:sp>
            <p:nvSpPr>
              <p:cNvPr id="151" name="Freeform: Shape 150">
                <a:extLst>
                  <a:ext uri="{FF2B5EF4-FFF2-40B4-BE49-F238E27FC236}">
                    <a16:creationId xmlns:a16="http://schemas.microsoft.com/office/drawing/2014/main" id="{BA629950-D33C-26B8-2B1D-4BB5A74C3ADE}"/>
                  </a:ext>
                </a:extLst>
              </p:cNvPr>
              <p:cNvSpPr/>
              <p:nvPr/>
            </p:nvSpPr>
            <p:spPr>
              <a:xfrm rot="5400000">
                <a:off x="600642" y="1583168"/>
                <a:ext cx="4772" cy="51245"/>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pPr defTabSz="914377" eaLnBrk="1" fontAlgn="auto" hangingPunct="1">
                  <a:spcBef>
                    <a:spcPts val="0"/>
                  </a:spcBef>
                  <a:spcAft>
                    <a:spcPts val="0"/>
                  </a:spcAft>
                  <a:defRPr/>
                </a:pPr>
                <a:endParaRPr lang="en-GB" sz="1100">
                  <a:solidFill>
                    <a:srgbClr val="223341"/>
                  </a:solidFill>
                  <a:latin typeface="Calibri" panose="020F0502020204030204"/>
                  <a:ea typeface="+mn-ea"/>
                </a:endParaRPr>
              </a:p>
            </p:txBody>
          </p:sp>
          <p:sp>
            <p:nvSpPr>
              <p:cNvPr id="152" name="TextBox 151">
                <a:extLst>
                  <a:ext uri="{FF2B5EF4-FFF2-40B4-BE49-F238E27FC236}">
                    <a16:creationId xmlns:a16="http://schemas.microsoft.com/office/drawing/2014/main" id="{84C0FC8A-52B6-503D-EC31-874835595C1E}"/>
                  </a:ext>
                </a:extLst>
              </p:cNvPr>
              <p:cNvSpPr txBox="1"/>
              <p:nvPr/>
            </p:nvSpPr>
            <p:spPr>
              <a:xfrm>
                <a:off x="204105" y="1521230"/>
                <a:ext cx="314677" cy="169277"/>
              </a:xfrm>
              <a:prstGeom prst="rect">
                <a:avLst/>
              </a:prstGeom>
              <a:noFill/>
            </p:spPr>
            <p:txBody>
              <a:bodyPr wrap="square" lIns="0" tIns="0" rIns="0" bIns="0" rtlCol="0" anchor="ctr">
                <a:spAutoFit/>
              </a:bodyPr>
              <a:lstStyle/>
              <a:p>
                <a:pPr algn="r" defTabSz="914377" eaLnBrk="1" fontAlgn="auto" hangingPunct="1">
                  <a:spcBef>
                    <a:spcPts val="1200"/>
                  </a:spcBef>
                  <a:spcAft>
                    <a:spcPts val="0"/>
                  </a:spcAft>
                  <a:buClr>
                    <a:srgbClr val="A5B839"/>
                  </a:buClr>
                  <a:defRPr/>
                </a:pPr>
                <a:r>
                  <a:rPr lang="en-GB" sz="1100" dirty="0">
                    <a:solidFill>
                      <a:srgbClr val="223341"/>
                    </a:solidFill>
                    <a:latin typeface="Calibri" panose="020F0502020204030204"/>
                    <a:ea typeface="+mn-ea"/>
                  </a:rPr>
                  <a:t>80</a:t>
                </a:r>
              </a:p>
            </p:txBody>
          </p:sp>
        </p:grpSp>
        <p:grpSp>
          <p:nvGrpSpPr>
            <p:cNvPr id="22" name="Group 21">
              <a:extLst>
                <a:ext uri="{FF2B5EF4-FFF2-40B4-BE49-F238E27FC236}">
                  <a16:creationId xmlns:a16="http://schemas.microsoft.com/office/drawing/2014/main" id="{757FF778-EFBA-E4A6-5E61-E6768DBBAD23}"/>
                </a:ext>
              </a:extLst>
            </p:cNvPr>
            <p:cNvGrpSpPr/>
            <p:nvPr/>
          </p:nvGrpSpPr>
          <p:grpSpPr>
            <a:xfrm>
              <a:off x="1522443" y="2737755"/>
              <a:ext cx="424545" cy="169277"/>
              <a:chOff x="204105" y="1521230"/>
              <a:chExt cx="424545" cy="169277"/>
            </a:xfrm>
          </p:grpSpPr>
          <p:sp>
            <p:nvSpPr>
              <p:cNvPr id="149" name="Freeform: Shape 148">
                <a:extLst>
                  <a:ext uri="{FF2B5EF4-FFF2-40B4-BE49-F238E27FC236}">
                    <a16:creationId xmlns:a16="http://schemas.microsoft.com/office/drawing/2014/main" id="{380DA527-C927-E5BF-C384-EE32F376CA11}"/>
                  </a:ext>
                </a:extLst>
              </p:cNvPr>
              <p:cNvSpPr/>
              <p:nvPr/>
            </p:nvSpPr>
            <p:spPr>
              <a:xfrm rot="5400000">
                <a:off x="600642" y="1583168"/>
                <a:ext cx="4772" cy="51245"/>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pPr defTabSz="914377" eaLnBrk="1" fontAlgn="auto" hangingPunct="1">
                  <a:spcBef>
                    <a:spcPts val="0"/>
                  </a:spcBef>
                  <a:spcAft>
                    <a:spcPts val="0"/>
                  </a:spcAft>
                  <a:defRPr/>
                </a:pPr>
                <a:endParaRPr lang="en-GB" sz="1100">
                  <a:solidFill>
                    <a:srgbClr val="223341"/>
                  </a:solidFill>
                  <a:latin typeface="Calibri" panose="020F0502020204030204"/>
                  <a:ea typeface="+mn-ea"/>
                </a:endParaRPr>
              </a:p>
            </p:txBody>
          </p:sp>
          <p:sp>
            <p:nvSpPr>
              <p:cNvPr id="150" name="TextBox 149">
                <a:extLst>
                  <a:ext uri="{FF2B5EF4-FFF2-40B4-BE49-F238E27FC236}">
                    <a16:creationId xmlns:a16="http://schemas.microsoft.com/office/drawing/2014/main" id="{349C5B97-B3A5-A16D-D99F-7E826A1273D8}"/>
                  </a:ext>
                </a:extLst>
              </p:cNvPr>
              <p:cNvSpPr txBox="1"/>
              <p:nvPr/>
            </p:nvSpPr>
            <p:spPr>
              <a:xfrm>
                <a:off x="204105" y="1521230"/>
                <a:ext cx="314677" cy="169277"/>
              </a:xfrm>
              <a:prstGeom prst="rect">
                <a:avLst/>
              </a:prstGeom>
              <a:noFill/>
            </p:spPr>
            <p:txBody>
              <a:bodyPr wrap="square" lIns="0" tIns="0" rIns="0" bIns="0" rtlCol="0" anchor="ctr">
                <a:spAutoFit/>
              </a:bodyPr>
              <a:lstStyle/>
              <a:p>
                <a:pPr algn="r" defTabSz="914377" eaLnBrk="1" fontAlgn="auto" hangingPunct="1">
                  <a:spcBef>
                    <a:spcPts val="1200"/>
                  </a:spcBef>
                  <a:spcAft>
                    <a:spcPts val="0"/>
                  </a:spcAft>
                  <a:buClr>
                    <a:srgbClr val="A5B839"/>
                  </a:buClr>
                  <a:defRPr/>
                </a:pPr>
                <a:r>
                  <a:rPr lang="en-GB" sz="1100" dirty="0">
                    <a:solidFill>
                      <a:srgbClr val="223341"/>
                    </a:solidFill>
                    <a:latin typeface="Calibri" panose="020F0502020204030204"/>
                    <a:ea typeface="+mn-ea"/>
                  </a:rPr>
                  <a:t>70</a:t>
                </a:r>
              </a:p>
            </p:txBody>
          </p:sp>
        </p:grpSp>
        <p:grpSp>
          <p:nvGrpSpPr>
            <p:cNvPr id="23" name="Group 22">
              <a:extLst>
                <a:ext uri="{FF2B5EF4-FFF2-40B4-BE49-F238E27FC236}">
                  <a16:creationId xmlns:a16="http://schemas.microsoft.com/office/drawing/2014/main" id="{D9D719AE-7852-C3DF-2B68-F07C37C85FCD}"/>
                </a:ext>
              </a:extLst>
            </p:cNvPr>
            <p:cNvGrpSpPr/>
            <p:nvPr/>
          </p:nvGrpSpPr>
          <p:grpSpPr>
            <a:xfrm>
              <a:off x="1522444" y="3012932"/>
              <a:ext cx="424545" cy="169277"/>
              <a:chOff x="204105" y="1521230"/>
              <a:chExt cx="424545" cy="169277"/>
            </a:xfrm>
          </p:grpSpPr>
          <p:sp>
            <p:nvSpPr>
              <p:cNvPr id="147" name="Freeform: Shape 146">
                <a:extLst>
                  <a:ext uri="{FF2B5EF4-FFF2-40B4-BE49-F238E27FC236}">
                    <a16:creationId xmlns:a16="http://schemas.microsoft.com/office/drawing/2014/main" id="{5AD98703-A23A-AE20-2052-78E621A9BE20}"/>
                  </a:ext>
                </a:extLst>
              </p:cNvPr>
              <p:cNvSpPr/>
              <p:nvPr/>
            </p:nvSpPr>
            <p:spPr>
              <a:xfrm rot="5400000">
                <a:off x="600642" y="1583168"/>
                <a:ext cx="4772" cy="51245"/>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pPr defTabSz="914377" eaLnBrk="1" fontAlgn="auto" hangingPunct="1">
                  <a:spcBef>
                    <a:spcPts val="0"/>
                  </a:spcBef>
                  <a:spcAft>
                    <a:spcPts val="0"/>
                  </a:spcAft>
                  <a:defRPr/>
                </a:pPr>
                <a:endParaRPr lang="en-GB" sz="1100">
                  <a:solidFill>
                    <a:srgbClr val="223341"/>
                  </a:solidFill>
                  <a:latin typeface="Calibri" panose="020F0502020204030204"/>
                  <a:ea typeface="+mn-ea"/>
                </a:endParaRPr>
              </a:p>
            </p:txBody>
          </p:sp>
          <p:sp>
            <p:nvSpPr>
              <p:cNvPr id="148" name="TextBox 147">
                <a:extLst>
                  <a:ext uri="{FF2B5EF4-FFF2-40B4-BE49-F238E27FC236}">
                    <a16:creationId xmlns:a16="http://schemas.microsoft.com/office/drawing/2014/main" id="{B5E97E87-89CA-43B4-0029-0F92E3A1168F}"/>
                  </a:ext>
                </a:extLst>
              </p:cNvPr>
              <p:cNvSpPr txBox="1"/>
              <p:nvPr/>
            </p:nvSpPr>
            <p:spPr>
              <a:xfrm>
                <a:off x="204105" y="1521230"/>
                <a:ext cx="314677" cy="169277"/>
              </a:xfrm>
              <a:prstGeom prst="rect">
                <a:avLst/>
              </a:prstGeom>
              <a:noFill/>
            </p:spPr>
            <p:txBody>
              <a:bodyPr wrap="square" lIns="0" tIns="0" rIns="0" bIns="0" rtlCol="0" anchor="ctr">
                <a:spAutoFit/>
              </a:bodyPr>
              <a:lstStyle/>
              <a:p>
                <a:pPr algn="r" defTabSz="914377" eaLnBrk="1" fontAlgn="auto" hangingPunct="1">
                  <a:spcBef>
                    <a:spcPts val="1200"/>
                  </a:spcBef>
                  <a:spcAft>
                    <a:spcPts val="0"/>
                  </a:spcAft>
                  <a:buClr>
                    <a:srgbClr val="A5B839"/>
                  </a:buClr>
                  <a:defRPr/>
                </a:pPr>
                <a:r>
                  <a:rPr lang="en-GB" sz="1100" dirty="0">
                    <a:solidFill>
                      <a:srgbClr val="223341"/>
                    </a:solidFill>
                    <a:latin typeface="Calibri" panose="020F0502020204030204"/>
                    <a:ea typeface="+mn-ea"/>
                  </a:rPr>
                  <a:t>60</a:t>
                </a:r>
              </a:p>
            </p:txBody>
          </p:sp>
        </p:grpSp>
        <p:grpSp>
          <p:nvGrpSpPr>
            <p:cNvPr id="24" name="Group 23">
              <a:extLst>
                <a:ext uri="{FF2B5EF4-FFF2-40B4-BE49-F238E27FC236}">
                  <a16:creationId xmlns:a16="http://schemas.microsoft.com/office/drawing/2014/main" id="{FC976C93-980F-C33B-68F1-78B403E0A750}"/>
                </a:ext>
              </a:extLst>
            </p:cNvPr>
            <p:cNvGrpSpPr/>
            <p:nvPr/>
          </p:nvGrpSpPr>
          <p:grpSpPr>
            <a:xfrm>
              <a:off x="1521718" y="3291900"/>
              <a:ext cx="424545" cy="169277"/>
              <a:chOff x="204105" y="1521230"/>
              <a:chExt cx="424545" cy="169277"/>
            </a:xfrm>
          </p:grpSpPr>
          <p:sp>
            <p:nvSpPr>
              <p:cNvPr id="145" name="Freeform: Shape 144">
                <a:extLst>
                  <a:ext uri="{FF2B5EF4-FFF2-40B4-BE49-F238E27FC236}">
                    <a16:creationId xmlns:a16="http://schemas.microsoft.com/office/drawing/2014/main" id="{EF6EEEBE-FD7C-0046-0958-40692D9AEF22}"/>
                  </a:ext>
                </a:extLst>
              </p:cNvPr>
              <p:cNvSpPr/>
              <p:nvPr/>
            </p:nvSpPr>
            <p:spPr>
              <a:xfrm rot="5400000">
                <a:off x="600642" y="1583168"/>
                <a:ext cx="4772" cy="51245"/>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pPr defTabSz="914377" eaLnBrk="1" fontAlgn="auto" hangingPunct="1">
                  <a:spcBef>
                    <a:spcPts val="0"/>
                  </a:spcBef>
                  <a:spcAft>
                    <a:spcPts val="0"/>
                  </a:spcAft>
                  <a:defRPr/>
                </a:pPr>
                <a:endParaRPr lang="en-GB" sz="1100">
                  <a:solidFill>
                    <a:srgbClr val="223341"/>
                  </a:solidFill>
                  <a:latin typeface="Calibri" panose="020F0502020204030204"/>
                  <a:ea typeface="+mn-ea"/>
                </a:endParaRPr>
              </a:p>
            </p:txBody>
          </p:sp>
          <p:sp>
            <p:nvSpPr>
              <p:cNvPr id="146" name="TextBox 145">
                <a:extLst>
                  <a:ext uri="{FF2B5EF4-FFF2-40B4-BE49-F238E27FC236}">
                    <a16:creationId xmlns:a16="http://schemas.microsoft.com/office/drawing/2014/main" id="{F360FB7F-789F-215F-8B8E-167A16EA3A20}"/>
                  </a:ext>
                </a:extLst>
              </p:cNvPr>
              <p:cNvSpPr txBox="1"/>
              <p:nvPr/>
            </p:nvSpPr>
            <p:spPr>
              <a:xfrm>
                <a:off x="204105" y="1521230"/>
                <a:ext cx="314677" cy="169277"/>
              </a:xfrm>
              <a:prstGeom prst="rect">
                <a:avLst/>
              </a:prstGeom>
              <a:noFill/>
            </p:spPr>
            <p:txBody>
              <a:bodyPr wrap="square" lIns="0" tIns="0" rIns="0" bIns="0" rtlCol="0" anchor="ctr">
                <a:spAutoFit/>
              </a:bodyPr>
              <a:lstStyle/>
              <a:p>
                <a:pPr algn="r" defTabSz="914377" eaLnBrk="1" fontAlgn="auto" hangingPunct="1">
                  <a:spcBef>
                    <a:spcPts val="1200"/>
                  </a:spcBef>
                  <a:spcAft>
                    <a:spcPts val="0"/>
                  </a:spcAft>
                  <a:buClr>
                    <a:srgbClr val="A5B839"/>
                  </a:buClr>
                  <a:defRPr/>
                </a:pPr>
                <a:r>
                  <a:rPr lang="en-GB" sz="1100" dirty="0">
                    <a:solidFill>
                      <a:srgbClr val="223341"/>
                    </a:solidFill>
                    <a:latin typeface="Calibri" panose="020F0502020204030204"/>
                    <a:ea typeface="+mn-ea"/>
                  </a:rPr>
                  <a:t>50</a:t>
                </a:r>
              </a:p>
            </p:txBody>
          </p:sp>
        </p:grpSp>
        <p:grpSp>
          <p:nvGrpSpPr>
            <p:cNvPr id="25" name="Group 24">
              <a:extLst>
                <a:ext uri="{FF2B5EF4-FFF2-40B4-BE49-F238E27FC236}">
                  <a16:creationId xmlns:a16="http://schemas.microsoft.com/office/drawing/2014/main" id="{95107FC2-12BB-B1CF-072B-B6C776D3200E}"/>
                </a:ext>
              </a:extLst>
            </p:cNvPr>
            <p:cNvGrpSpPr/>
            <p:nvPr/>
          </p:nvGrpSpPr>
          <p:grpSpPr>
            <a:xfrm>
              <a:off x="1522807" y="3567683"/>
              <a:ext cx="424545" cy="169277"/>
              <a:chOff x="204105" y="1521230"/>
              <a:chExt cx="424545" cy="169277"/>
            </a:xfrm>
          </p:grpSpPr>
          <p:sp>
            <p:nvSpPr>
              <p:cNvPr id="143" name="Freeform: Shape 142">
                <a:extLst>
                  <a:ext uri="{FF2B5EF4-FFF2-40B4-BE49-F238E27FC236}">
                    <a16:creationId xmlns:a16="http://schemas.microsoft.com/office/drawing/2014/main" id="{8842153F-B05B-3033-B336-E1477DEA8648}"/>
                  </a:ext>
                </a:extLst>
              </p:cNvPr>
              <p:cNvSpPr/>
              <p:nvPr/>
            </p:nvSpPr>
            <p:spPr>
              <a:xfrm rot="5400000">
                <a:off x="600642" y="1583168"/>
                <a:ext cx="4772" cy="51245"/>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pPr defTabSz="914377" eaLnBrk="1" fontAlgn="auto" hangingPunct="1">
                  <a:spcBef>
                    <a:spcPts val="0"/>
                  </a:spcBef>
                  <a:spcAft>
                    <a:spcPts val="0"/>
                  </a:spcAft>
                  <a:defRPr/>
                </a:pPr>
                <a:endParaRPr lang="en-GB" sz="1100">
                  <a:solidFill>
                    <a:srgbClr val="223341"/>
                  </a:solidFill>
                  <a:latin typeface="Calibri" panose="020F0502020204030204"/>
                  <a:ea typeface="+mn-ea"/>
                </a:endParaRPr>
              </a:p>
            </p:txBody>
          </p:sp>
          <p:sp>
            <p:nvSpPr>
              <p:cNvPr id="144" name="TextBox 143">
                <a:extLst>
                  <a:ext uri="{FF2B5EF4-FFF2-40B4-BE49-F238E27FC236}">
                    <a16:creationId xmlns:a16="http://schemas.microsoft.com/office/drawing/2014/main" id="{5AA4A552-FAC8-4409-75D6-EB31C39ADDDF}"/>
                  </a:ext>
                </a:extLst>
              </p:cNvPr>
              <p:cNvSpPr txBox="1"/>
              <p:nvPr/>
            </p:nvSpPr>
            <p:spPr>
              <a:xfrm>
                <a:off x="204105" y="1521230"/>
                <a:ext cx="314677" cy="169277"/>
              </a:xfrm>
              <a:prstGeom prst="rect">
                <a:avLst/>
              </a:prstGeom>
              <a:noFill/>
            </p:spPr>
            <p:txBody>
              <a:bodyPr wrap="square" lIns="0" tIns="0" rIns="0" bIns="0" rtlCol="0" anchor="ctr">
                <a:spAutoFit/>
              </a:bodyPr>
              <a:lstStyle/>
              <a:p>
                <a:pPr algn="r" defTabSz="914377" eaLnBrk="1" fontAlgn="auto" hangingPunct="1">
                  <a:spcBef>
                    <a:spcPts val="1200"/>
                  </a:spcBef>
                  <a:spcAft>
                    <a:spcPts val="0"/>
                  </a:spcAft>
                  <a:buClr>
                    <a:srgbClr val="A5B839"/>
                  </a:buClr>
                  <a:defRPr/>
                </a:pPr>
                <a:r>
                  <a:rPr lang="en-GB" sz="1100" dirty="0">
                    <a:solidFill>
                      <a:srgbClr val="223341"/>
                    </a:solidFill>
                    <a:latin typeface="Calibri" panose="020F0502020204030204"/>
                    <a:ea typeface="+mn-ea"/>
                  </a:rPr>
                  <a:t>40</a:t>
                </a:r>
              </a:p>
            </p:txBody>
          </p:sp>
        </p:grpSp>
        <p:grpSp>
          <p:nvGrpSpPr>
            <p:cNvPr id="26" name="Group 25">
              <a:extLst>
                <a:ext uri="{FF2B5EF4-FFF2-40B4-BE49-F238E27FC236}">
                  <a16:creationId xmlns:a16="http://schemas.microsoft.com/office/drawing/2014/main" id="{E4257C89-4FCF-00AA-C3E0-1376BB17F992}"/>
                </a:ext>
              </a:extLst>
            </p:cNvPr>
            <p:cNvGrpSpPr/>
            <p:nvPr/>
          </p:nvGrpSpPr>
          <p:grpSpPr>
            <a:xfrm>
              <a:off x="1522081" y="3848081"/>
              <a:ext cx="424545" cy="169277"/>
              <a:chOff x="204105" y="1521230"/>
              <a:chExt cx="424545" cy="169277"/>
            </a:xfrm>
          </p:grpSpPr>
          <p:sp>
            <p:nvSpPr>
              <p:cNvPr id="141" name="Freeform: Shape 140">
                <a:extLst>
                  <a:ext uri="{FF2B5EF4-FFF2-40B4-BE49-F238E27FC236}">
                    <a16:creationId xmlns:a16="http://schemas.microsoft.com/office/drawing/2014/main" id="{E9D7E7C4-7C82-3257-76E4-18B29BD90BAA}"/>
                  </a:ext>
                </a:extLst>
              </p:cNvPr>
              <p:cNvSpPr/>
              <p:nvPr/>
            </p:nvSpPr>
            <p:spPr>
              <a:xfrm rot="5400000">
                <a:off x="600642" y="1583168"/>
                <a:ext cx="4772" cy="51245"/>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pPr defTabSz="914377" eaLnBrk="1" fontAlgn="auto" hangingPunct="1">
                  <a:spcBef>
                    <a:spcPts val="0"/>
                  </a:spcBef>
                  <a:spcAft>
                    <a:spcPts val="0"/>
                  </a:spcAft>
                  <a:defRPr/>
                </a:pPr>
                <a:endParaRPr lang="en-GB" sz="1100">
                  <a:solidFill>
                    <a:srgbClr val="223341"/>
                  </a:solidFill>
                  <a:latin typeface="Calibri" panose="020F0502020204030204"/>
                  <a:ea typeface="+mn-ea"/>
                </a:endParaRPr>
              </a:p>
            </p:txBody>
          </p:sp>
          <p:sp>
            <p:nvSpPr>
              <p:cNvPr id="142" name="TextBox 141">
                <a:extLst>
                  <a:ext uri="{FF2B5EF4-FFF2-40B4-BE49-F238E27FC236}">
                    <a16:creationId xmlns:a16="http://schemas.microsoft.com/office/drawing/2014/main" id="{91C2F9CB-0197-79B4-C6EC-D6C49A973A93}"/>
                  </a:ext>
                </a:extLst>
              </p:cNvPr>
              <p:cNvSpPr txBox="1"/>
              <p:nvPr/>
            </p:nvSpPr>
            <p:spPr>
              <a:xfrm>
                <a:off x="204105" y="1521230"/>
                <a:ext cx="314677" cy="169277"/>
              </a:xfrm>
              <a:prstGeom prst="rect">
                <a:avLst/>
              </a:prstGeom>
              <a:noFill/>
            </p:spPr>
            <p:txBody>
              <a:bodyPr wrap="square" lIns="0" tIns="0" rIns="0" bIns="0" rtlCol="0" anchor="ctr">
                <a:spAutoFit/>
              </a:bodyPr>
              <a:lstStyle/>
              <a:p>
                <a:pPr algn="r" defTabSz="914377" eaLnBrk="1" fontAlgn="auto" hangingPunct="1">
                  <a:spcBef>
                    <a:spcPts val="1200"/>
                  </a:spcBef>
                  <a:spcAft>
                    <a:spcPts val="0"/>
                  </a:spcAft>
                  <a:buClr>
                    <a:srgbClr val="A5B839"/>
                  </a:buClr>
                  <a:defRPr/>
                </a:pPr>
                <a:r>
                  <a:rPr lang="en-GB" sz="1100" dirty="0">
                    <a:solidFill>
                      <a:srgbClr val="223341"/>
                    </a:solidFill>
                    <a:latin typeface="Calibri" panose="020F0502020204030204"/>
                    <a:ea typeface="+mn-ea"/>
                  </a:rPr>
                  <a:t>30</a:t>
                </a:r>
              </a:p>
            </p:txBody>
          </p:sp>
        </p:grpSp>
        <p:grpSp>
          <p:nvGrpSpPr>
            <p:cNvPr id="27" name="Group 26">
              <a:extLst>
                <a:ext uri="{FF2B5EF4-FFF2-40B4-BE49-F238E27FC236}">
                  <a16:creationId xmlns:a16="http://schemas.microsoft.com/office/drawing/2014/main" id="{C7B1FAC8-CF58-34B3-D105-5AB080215E40}"/>
                </a:ext>
              </a:extLst>
            </p:cNvPr>
            <p:cNvGrpSpPr/>
            <p:nvPr/>
          </p:nvGrpSpPr>
          <p:grpSpPr>
            <a:xfrm>
              <a:off x="1522444" y="4121335"/>
              <a:ext cx="424545" cy="169277"/>
              <a:chOff x="204105" y="1521230"/>
              <a:chExt cx="424545" cy="169277"/>
            </a:xfrm>
          </p:grpSpPr>
          <p:sp>
            <p:nvSpPr>
              <p:cNvPr id="139" name="Freeform: Shape 138">
                <a:extLst>
                  <a:ext uri="{FF2B5EF4-FFF2-40B4-BE49-F238E27FC236}">
                    <a16:creationId xmlns:a16="http://schemas.microsoft.com/office/drawing/2014/main" id="{7E7C7313-32AB-5021-95F4-339453D81F6F}"/>
                  </a:ext>
                </a:extLst>
              </p:cNvPr>
              <p:cNvSpPr/>
              <p:nvPr/>
            </p:nvSpPr>
            <p:spPr>
              <a:xfrm rot="5400000">
                <a:off x="600642" y="1583168"/>
                <a:ext cx="4772" cy="51245"/>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pPr defTabSz="914377" eaLnBrk="1" fontAlgn="auto" hangingPunct="1">
                  <a:spcBef>
                    <a:spcPts val="0"/>
                  </a:spcBef>
                  <a:spcAft>
                    <a:spcPts val="0"/>
                  </a:spcAft>
                  <a:defRPr/>
                </a:pPr>
                <a:endParaRPr lang="en-GB" sz="1100">
                  <a:solidFill>
                    <a:srgbClr val="223341"/>
                  </a:solidFill>
                  <a:latin typeface="Calibri" panose="020F0502020204030204"/>
                  <a:ea typeface="+mn-ea"/>
                </a:endParaRPr>
              </a:p>
            </p:txBody>
          </p:sp>
          <p:sp>
            <p:nvSpPr>
              <p:cNvPr id="140" name="TextBox 139">
                <a:extLst>
                  <a:ext uri="{FF2B5EF4-FFF2-40B4-BE49-F238E27FC236}">
                    <a16:creationId xmlns:a16="http://schemas.microsoft.com/office/drawing/2014/main" id="{5DCA2ECC-3A57-4CCB-614B-E4F97362E3BA}"/>
                  </a:ext>
                </a:extLst>
              </p:cNvPr>
              <p:cNvSpPr txBox="1"/>
              <p:nvPr/>
            </p:nvSpPr>
            <p:spPr>
              <a:xfrm>
                <a:off x="204105" y="1521230"/>
                <a:ext cx="314677" cy="169277"/>
              </a:xfrm>
              <a:prstGeom prst="rect">
                <a:avLst/>
              </a:prstGeom>
              <a:noFill/>
            </p:spPr>
            <p:txBody>
              <a:bodyPr wrap="square" lIns="0" tIns="0" rIns="0" bIns="0" rtlCol="0" anchor="ctr">
                <a:spAutoFit/>
              </a:bodyPr>
              <a:lstStyle/>
              <a:p>
                <a:pPr algn="r" defTabSz="914377" eaLnBrk="1" fontAlgn="auto" hangingPunct="1">
                  <a:spcBef>
                    <a:spcPts val="1200"/>
                  </a:spcBef>
                  <a:spcAft>
                    <a:spcPts val="0"/>
                  </a:spcAft>
                  <a:buClr>
                    <a:srgbClr val="A5B839"/>
                  </a:buClr>
                  <a:defRPr/>
                </a:pPr>
                <a:r>
                  <a:rPr lang="en-GB" sz="1100" dirty="0">
                    <a:solidFill>
                      <a:srgbClr val="223341"/>
                    </a:solidFill>
                    <a:latin typeface="Calibri" panose="020F0502020204030204"/>
                    <a:ea typeface="+mn-ea"/>
                  </a:rPr>
                  <a:t>20</a:t>
                </a:r>
              </a:p>
            </p:txBody>
          </p:sp>
        </p:grpSp>
        <p:grpSp>
          <p:nvGrpSpPr>
            <p:cNvPr id="28" name="Group 27">
              <a:extLst>
                <a:ext uri="{FF2B5EF4-FFF2-40B4-BE49-F238E27FC236}">
                  <a16:creationId xmlns:a16="http://schemas.microsoft.com/office/drawing/2014/main" id="{ED3BA5CC-9BB4-AAAA-1853-BA39CA562ED3}"/>
                </a:ext>
              </a:extLst>
            </p:cNvPr>
            <p:cNvGrpSpPr/>
            <p:nvPr/>
          </p:nvGrpSpPr>
          <p:grpSpPr>
            <a:xfrm>
              <a:off x="1521718" y="4389776"/>
              <a:ext cx="424545" cy="169277"/>
              <a:chOff x="204105" y="1521230"/>
              <a:chExt cx="424545" cy="169277"/>
            </a:xfrm>
          </p:grpSpPr>
          <p:sp>
            <p:nvSpPr>
              <p:cNvPr id="137" name="Freeform: Shape 136">
                <a:extLst>
                  <a:ext uri="{FF2B5EF4-FFF2-40B4-BE49-F238E27FC236}">
                    <a16:creationId xmlns:a16="http://schemas.microsoft.com/office/drawing/2014/main" id="{F6321F15-CEF2-60B2-5EC3-35821D5EC181}"/>
                  </a:ext>
                </a:extLst>
              </p:cNvPr>
              <p:cNvSpPr/>
              <p:nvPr/>
            </p:nvSpPr>
            <p:spPr>
              <a:xfrm rot="5400000">
                <a:off x="600642" y="1583168"/>
                <a:ext cx="4772" cy="51245"/>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pPr defTabSz="914377" eaLnBrk="1" fontAlgn="auto" hangingPunct="1">
                  <a:spcBef>
                    <a:spcPts val="0"/>
                  </a:spcBef>
                  <a:spcAft>
                    <a:spcPts val="0"/>
                  </a:spcAft>
                  <a:defRPr/>
                </a:pPr>
                <a:endParaRPr lang="en-GB" sz="1100">
                  <a:solidFill>
                    <a:srgbClr val="223341"/>
                  </a:solidFill>
                  <a:latin typeface="Calibri" panose="020F0502020204030204"/>
                  <a:ea typeface="+mn-ea"/>
                </a:endParaRPr>
              </a:p>
            </p:txBody>
          </p:sp>
          <p:sp>
            <p:nvSpPr>
              <p:cNvPr id="138" name="TextBox 137">
                <a:extLst>
                  <a:ext uri="{FF2B5EF4-FFF2-40B4-BE49-F238E27FC236}">
                    <a16:creationId xmlns:a16="http://schemas.microsoft.com/office/drawing/2014/main" id="{F9DB0077-5BFB-E257-0264-C60D18DF4B89}"/>
                  </a:ext>
                </a:extLst>
              </p:cNvPr>
              <p:cNvSpPr txBox="1"/>
              <p:nvPr/>
            </p:nvSpPr>
            <p:spPr>
              <a:xfrm>
                <a:off x="204105" y="1521230"/>
                <a:ext cx="314677" cy="169277"/>
              </a:xfrm>
              <a:prstGeom prst="rect">
                <a:avLst/>
              </a:prstGeom>
              <a:noFill/>
            </p:spPr>
            <p:txBody>
              <a:bodyPr wrap="square" lIns="0" tIns="0" rIns="0" bIns="0" rtlCol="0" anchor="ctr">
                <a:spAutoFit/>
              </a:bodyPr>
              <a:lstStyle/>
              <a:p>
                <a:pPr algn="r" defTabSz="914377" eaLnBrk="1" fontAlgn="auto" hangingPunct="1">
                  <a:spcBef>
                    <a:spcPts val="1200"/>
                  </a:spcBef>
                  <a:spcAft>
                    <a:spcPts val="0"/>
                  </a:spcAft>
                  <a:buClr>
                    <a:srgbClr val="A5B839"/>
                  </a:buClr>
                  <a:defRPr/>
                </a:pPr>
                <a:r>
                  <a:rPr lang="en-GB" sz="1100" dirty="0">
                    <a:solidFill>
                      <a:srgbClr val="223341"/>
                    </a:solidFill>
                    <a:latin typeface="Calibri" panose="020F0502020204030204"/>
                    <a:ea typeface="+mn-ea"/>
                  </a:rPr>
                  <a:t>10</a:t>
                </a:r>
              </a:p>
            </p:txBody>
          </p:sp>
        </p:grpSp>
        <p:grpSp>
          <p:nvGrpSpPr>
            <p:cNvPr id="29" name="Group 28">
              <a:extLst>
                <a:ext uri="{FF2B5EF4-FFF2-40B4-BE49-F238E27FC236}">
                  <a16:creationId xmlns:a16="http://schemas.microsoft.com/office/drawing/2014/main" id="{BAED8BEB-4D2C-2A74-1F0C-74628A133C85}"/>
                </a:ext>
              </a:extLst>
            </p:cNvPr>
            <p:cNvGrpSpPr/>
            <p:nvPr/>
          </p:nvGrpSpPr>
          <p:grpSpPr>
            <a:xfrm>
              <a:off x="1525136" y="4667803"/>
              <a:ext cx="424545" cy="169277"/>
              <a:chOff x="204105" y="1521230"/>
              <a:chExt cx="424545" cy="169277"/>
            </a:xfrm>
          </p:grpSpPr>
          <p:sp>
            <p:nvSpPr>
              <p:cNvPr id="135" name="Freeform: Shape 134">
                <a:extLst>
                  <a:ext uri="{FF2B5EF4-FFF2-40B4-BE49-F238E27FC236}">
                    <a16:creationId xmlns:a16="http://schemas.microsoft.com/office/drawing/2014/main" id="{80272699-DCBA-B107-D708-278A1A08BD78}"/>
                  </a:ext>
                </a:extLst>
              </p:cNvPr>
              <p:cNvSpPr/>
              <p:nvPr/>
            </p:nvSpPr>
            <p:spPr>
              <a:xfrm rot="5400000">
                <a:off x="600642" y="1583168"/>
                <a:ext cx="4772" cy="51245"/>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pPr defTabSz="914377" eaLnBrk="1" fontAlgn="auto" hangingPunct="1">
                  <a:spcBef>
                    <a:spcPts val="0"/>
                  </a:spcBef>
                  <a:spcAft>
                    <a:spcPts val="0"/>
                  </a:spcAft>
                  <a:defRPr/>
                </a:pPr>
                <a:endParaRPr lang="en-GB" sz="1100">
                  <a:solidFill>
                    <a:srgbClr val="223341"/>
                  </a:solidFill>
                  <a:latin typeface="Calibri" panose="020F0502020204030204"/>
                  <a:ea typeface="+mn-ea"/>
                </a:endParaRPr>
              </a:p>
            </p:txBody>
          </p:sp>
          <p:sp>
            <p:nvSpPr>
              <p:cNvPr id="136" name="TextBox 135">
                <a:extLst>
                  <a:ext uri="{FF2B5EF4-FFF2-40B4-BE49-F238E27FC236}">
                    <a16:creationId xmlns:a16="http://schemas.microsoft.com/office/drawing/2014/main" id="{773F1302-7775-1EFB-7055-3115693718C4}"/>
                  </a:ext>
                </a:extLst>
              </p:cNvPr>
              <p:cNvSpPr txBox="1"/>
              <p:nvPr/>
            </p:nvSpPr>
            <p:spPr>
              <a:xfrm>
                <a:off x="204105" y="1521230"/>
                <a:ext cx="314677" cy="169277"/>
              </a:xfrm>
              <a:prstGeom prst="rect">
                <a:avLst/>
              </a:prstGeom>
              <a:noFill/>
            </p:spPr>
            <p:txBody>
              <a:bodyPr wrap="square" lIns="0" tIns="0" rIns="0" bIns="0" rtlCol="0" anchor="ctr">
                <a:spAutoFit/>
              </a:bodyPr>
              <a:lstStyle/>
              <a:p>
                <a:pPr algn="r" defTabSz="914377" eaLnBrk="1" fontAlgn="auto" hangingPunct="1">
                  <a:spcBef>
                    <a:spcPts val="1200"/>
                  </a:spcBef>
                  <a:spcAft>
                    <a:spcPts val="0"/>
                  </a:spcAft>
                  <a:buClr>
                    <a:srgbClr val="A5B839"/>
                  </a:buClr>
                  <a:defRPr/>
                </a:pPr>
                <a:r>
                  <a:rPr lang="en-GB" sz="1100" dirty="0">
                    <a:solidFill>
                      <a:srgbClr val="223341"/>
                    </a:solidFill>
                    <a:latin typeface="Calibri" panose="020F0502020204030204"/>
                    <a:ea typeface="+mn-ea"/>
                  </a:rPr>
                  <a:t>0</a:t>
                </a:r>
              </a:p>
            </p:txBody>
          </p:sp>
        </p:grpSp>
        <p:sp>
          <p:nvSpPr>
            <p:cNvPr id="30" name="Freeform: Shape 29">
              <a:extLst>
                <a:ext uri="{FF2B5EF4-FFF2-40B4-BE49-F238E27FC236}">
                  <a16:creationId xmlns:a16="http://schemas.microsoft.com/office/drawing/2014/main" id="{15421219-C4FA-6546-EACC-8B508C231C78}"/>
                </a:ext>
              </a:extLst>
            </p:cNvPr>
            <p:cNvSpPr/>
            <p:nvPr/>
          </p:nvSpPr>
          <p:spPr>
            <a:xfrm>
              <a:off x="2101572" y="4814675"/>
              <a:ext cx="9484" cy="50400"/>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pPr defTabSz="914377" eaLnBrk="1" fontAlgn="auto" hangingPunct="1">
                <a:spcBef>
                  <a:spcPts val="0"/>
                </a:spcBef>
                <a:spcAft>
                  <a:spcPts val="0"/>
                </a:spcAft>
                <a:defRPr/>
              </a:pPr>
              <a:endParaRPr lang="en-GB" sz="1100">
                <a:solidFill>
                  <a:srgbClr val="223341"/>
                </a:solidFill>
                <a:latin typeface="Calibri" panose="020F0502020204030204"/>
                <a:ea typeface="+mn-ea"/>
              </a:endParaRPr>
            </a:p>
          </p:txBody>
        </p:sp>
        <p:sp>
          <p:nvSpPr>
            <p:cNvPr id="31" name="TextBox 30">
              <a:extLst>
                <a:ext uri="{FF2B5EF4-FFF2-40B4-BE49-F238E27FC236}">
                  <a16:creationId xmlns:a16="http://schemas.microsoft.com/office/drawing/2014/main" id="{172F4B42-9B86-2CEA-8C2C-37CF8AEA4682}"/>
                </a:ext>
              </a:extLst>
            </p:cNvPr>
            <p:cNvSpPr txBox="1"/>
            <p:nvPr/>
          </p:nvSpPr>
          <p:spPr>
            <a:xfrm>
              <a:off x="2075815" y="4870896"/>
              <a:ext cx="49353" cy="169277"/>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1100" dirty="0">
                  <a:solidFill>
                    <a:srgbClr val="223341"/>
                  </a:solidFill>
                  <a:latin typeface="Calibri" panose="020F0502020204030204"/>
                  <a:ea typeface="+mn-ea"/>
                </a:rPr>
                <a:t>0</a:t>
              </a:r>
            </a:p>
          </p:txBody>
        </p:sp>
        <p:sp>
          <p:nvSpPr>
            <p:cNvPr id="32" name="Freeform: Shape 31">
              <a:extLst>
                <a:ext uri="{FF2B5EF4-FFF2-40B4-BE49-F238E27FC236}">
                  <a16:creationId xmlns:a16="http://schemas.microsoft.com/office/drawing/2014/main" id="{114316A2-9BB7-2F92-B0DC-296F60AD5C57}"/>
                </a:ext>
              </a:extLst>
            </p:cNvPr>
            <p:cNvSpPr/>
            <p:nvPr/>
          </p:nvSpPr>
          <p:spPr>
            <a:xfrm>
              <a:off x="2490711" y="4814675"/>
              <a:ext cx="9484" cy="50400"/>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pPr defTabSz="914377" eaLnBrk="1" fontAlgn="auto" hangingPunct="1">
                <a:spcBef>
                  <a:spcPts val="0"/>
                </a:spcBef>
                <a:spcAft>
                  <a:spcPts val="0"/>
                </a:spcAft>
                <a:defRPr/>
              </a:pPr>
              <a:endParaRPr lang="en-GB" sz="1100">
                <a:solidFill>
                  <a:srgbClr val="223341"/>
                </a:solidFill>
                <a:latin typeface="Calibri" panose="020F0502020204030204"/>
                <a:ea typeface="+mn-ea"/>
              </a:endParaRPr>
            </a:p>
          </p:txBody>
        </p:sp>
        <p:sp>
          <p:nvSpPr>
            <p:cNvPr id="33" name="TextBox 32">
              <a:extLst>
                <a:ext uri="{FF2B5EF4-FFF2-40B4-BE49-F238E27FC236}">
                  <a16:creationId xmlns:a16="http://schemas.microsoft.com/office/drawing/2014/main" id="{A02BC4B7-ECDC-9901-9E4E-19633BD55034}"/>
                </a:ext>
              </a:extLst>
            </p:cNvPr>
            <p:cNvSpPr txBox="1"/>
            <p:nvPr/>
          </p:nvSpPr>
          <p:spPr>
            <a:xfrm>
              <a:off x="2415331" y="4870896"/>
              <a:ext cx="147352" cy="169277"/>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1100" dirty="0">
                  <a:solidFill>
                    <a:srgbClr val="223341"/>
                  </a:solidFill>
                  <a:latin typeface="Calibri" panose="020F0502020204030204"/>
                  <a:ea typeface="+mn-ea"/>
                </a:rPr>
                <a:t>2</a:t>
              </a:r>
            </a:p>
          </p:txBody>
        </p:sp>
        <p:sp>
          <p:nvSpPr>
            <p:cNvPr id="34" name="Freeform: Shape 33">
              <a:extLst>
                <a:ext uri="{FF2B5EF4-FFF2-40B4-BE49-F238E27FC236}">
                  <a16:creationId xmlns:a16="http://schemas.microsoft.com/office/drawing/2014/main" id="{5A857ED8-12F6-6D6E-BEB1-583FBC641D86}"/>
                </a:ext>
              </a:extLst>
            </p:cNvPr>
            <p:cNvSpPr/>
            <p:nvPr/>
          </p:nvSpPr>
          <p:spPr>
            <a:xfrm>
              <a:off x="2894263" y="4814675"/>
              <a:ext cx="9484" cy="50400"/>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pPr defTabSz="914377" eaLnBrk="1" fontAlgn="auto" hangingPunct="1">
                <a:spcBef>
                  <a:spcPts val="0"/>
                </a:spcBef>
                <a:spcAft>
                  <a:spcPts val="0"/>
                </a:spcAft>
                <a:defRPr/>
              </a:pPr>
              <a:endParaRPr lang="en-GB" sz="1100">
                <a:solidFill>
                  <a:srgbClr val="223341"/>
                </a:solidFill>
                <a:latin typeface="Calibri" panose="020F0502020204030204"/>
                <a:ea typeface="+mn-ea"/>
              </a:endParaRPr>
            </a:p>
          </p:txBody>
        </p:sp>
        <p:sp>
          <p:nvSpPr>
            <p:cNvPr id="35" name="TextBox 34">
              <a:extLst>
                <a:ext uri="{FF2B5EF4-FFF2-40B4-BE49-F238E27FC236}">
                  <a16:creationId xmlns:a16="http://schemas.microsoft.com/office/drawing/2014/main" id="{0D0FDD45-37C7-386A-BDF5-1B1243EFF7BB}"/>
                </a:ext>
              </a:extLst>
            </p:cNvPr>
            <p:cNvSpPr txBox="1"/>
            <p:nvPr/>
          </p:nvSpPr>
          <p:spPr>
            <a:xfrm>
              <a:off x="2816502" y="4870896"/>
              <a:ext cx="147352" cy="169277"/>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1100" dirty="0">
                  <a:solidFill>
                    <a:srgbClr val="223341"/>
                  </a:solidFill>
                  <a:latin typeface="Calibri" panose="020F0502020204030204"/>
                  <a:ea typeface="+mn-ea"/>
                </a:rPr>
                <a:t>4</a:t>
              </a:r>
            </a:p>
          </p:txBody>
        </p:sp>
        <p:sp>
          <p:nvSpPr>
            <p:cNvPr id="36" name="Freeform: Shape 35">
              <a:extLst>
                <a:ext uri="{FF2B5EF4-FFF2-40B4-BE49-F238E27FC236}">
                  <a16:creationId xmlns:a16="http://schemas.microsoft.com/office/drawing/2014/main" id="{58F2F430-FB3F-0D2A-0BA8-83BA0900366C}"/>
                </a:ext>
              </a:extLst>
            </p:cNvPr>
            <p:cNvSpPr/>
            <p:nvPr/>
          </p:nvSpPr>
          <p:spPr>
            <a:xfrm>
              <a:off x="3275756" y="4814675"/>
              <a:ext cx="9484" cy="50400"/>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pPr defTabSz="914377" eaLnBrk="1" fontAlgn="auto" hangingPunct="1">
                <a:spcBef>
                  <a:spcPts val="0"/>
                </a:spcBef>
                <a:spcAft>
                  <a:spcPts val="0"/>
                </a:spcAft>
                <a:defRPr/>
              </a:pPr>
              <a:endParaRPr lang="en-GB" sz="1100">
                <a:solidFill>
                  <a:srgbClr val="223341"/>
                </a:solidFill>
                <a:latin typeface="Calibri" panose="020F0502020204030204"/>
                <a:ea typeface="+mn-ea"/>
              </a:endParaRPr>
            </a:p>
          </p:txBody>
        </p:sp>
        <p:sp>
          <p:nvSpPr>
            <p:cNvPr id="37" name="TextBox 36">
              <a:extLst>
                <a:ext uri="{FF2B5EF4-FFF2-40B4-BE49-F238E27FC236}">
                  <a16:creationId xmlns:a16="http://schemas.microsoft.com/office/drawing/2014/main" id="{0F64CCF3-4B51-2548-38E0-D6A5D0F2EDA8}"/>
                </a:ext>
              </a:extLst>
            </p:cNvPr>
            <p:cNvSpPr txBox="1"/>
            <p:nvPr/>
          </p:nvSpPr>
          <p:spPr>
            <a:xfrm>
              <a:off x="3202758" y="4870896"/>
              <a:ext cx="147352" cy="169277"/>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1100" dirty="0">
                  <a:solidFill>
                    <a:srgbClr val="223341"/>
                  </a:solidFill>
                  <a:latin typeface="Calibri" panose="020F0502020204030204"/>
                  <a:ea typeface="+mn-ea"/>
                </a:rPr>
                <a:t>6</a:t>
              </a:r>
            </a:p>
          </p:txBody>
        </p:sp>
        <p:sp>
          <p:nvSpPr>
            <p:cNvPr id="38" name="Freeform: Shape 37">
              <a:extLst>
                <a:ext uri="{FF2B5EF4-FFF2-40B4-BE49-F238E27FC236}">
                  <a16:creationId xmlns:a16="http://schemas.microsoft.com/office/drawing/2014/main" id="{A78394C5-9E6A-766E-6105-55EA499251C8}"/>
                </a:ext>
              </a:extLst>
            </p:cNvPr>
            <p:cNvSpPr/>
            <p:nvPr/>
          </p:nvSpPr>
          <p:spPr>
            <a:xfrm>
              <a:off x="3677470" y="4814675"/>
              <a:ext cx="9484" cy="50400"/>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pPr defTabSz="914377" eaLnBrk="1" fontAlgn="auto" hangingPunct="1">
                <a:spcBef>
                  <a:spcPts val="0"/>
                </a:spcBef>
                <a:spcAft>
                  <a:spcPts val="0"/>
                </a:spcAft>
                <a:defRPr/>
              </a:pPr>
              <a:endParaRPr lang="en-GB" sz="1100">
                <a:solidFill>
                  <a:srgbClr val="223341"/>
                </a:solidFill>
                <a:latin typeface="Calibri" panose="020F0502020204030204"/>
                <a:ea typeface="+mn-ea"/>
              </a:endParaRPr>
            </a:p>
          </p:txBody>
        </p:sp>
        <p:sp>
          <p:nvSpPr>
            <p:cNvPr id="39" name="TextBox 38">
              <a:extLst>
                <a:ext uri="{FF2B5EF4-FFF2-40B4-BE49-F238E27FC236}">
                  <a16:creationId xmlns:a16="http://schemas.microsoft.com/office/drawing/2014/main" id="{26E1DD88-99C3-0F2C-C0E8-3F8F8E7F17C9}"/>
                </a:ext>
              </a:extLst>
            </p:cNvPr>
            <p:cNvSpPr txBox="1"/>
            <p:nvPr/>
          </p:nvSpPr>
          <p:spPr>
            <a:xfrm>
              <a:off x="3602090" y="4870896"/>
              <a:ext cx="147352" cy="169277"/>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1100" dirty="0">
                  <a:solidFill>
                    <a:srgbClr val="223341"/>
                  </a:solidFill>
                  <a:latin typeface="Calibri" panose="020F0502020204030204"/>
                  <a:ea typeface="+mn-ea"/>
                </a:rPr>
                <a:t>8</a:t>
              </a:r>
            </a:p>
          </p:txBody>
        </p:sp>
        <p:sp>
          <p:nvSpPr>
            <p:cNvPr id="40" name="Freeform: Shape 39">
              <a:extLst>
                <a:ext uri="{FF2B5EF4-FFF2-40B4-BE49-F238E27FC236}">
                  <a16:creationId xmlns:a16="http://schemas.microsoft.com/office/drawing/2014/main" id="{11BD3BE0-7FDF-C1D2-3D81-2E2FD1D373B2}"/>
                </a:ext>
              </a:extLst>
            </p:cNvPr>
            <p:cNvSpPr/>
            <p:nvPr/>
          </p:nvSpPr>
          <p:spPr>
            <a:xfrm>
              <a:off x="4063867" y="4814675"/>
              <a:ext cx="9484" cy="50400"/>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pPr defTabSz="914377" eaLnBrk="1" fontAlgn="auto" hangingPunct="1">
                <a:spcBef>
                  <a:spcPts val="0"/>
                </a:spcBef>
                <a:spcAft>
                  <a:spcPts val="0"/>
                </a:spcAft>
                <a:defRPr/>
              </a:pPr>
              <a:endParaRPr lang="en-GB" sz="1100">
                <a:solidFill>
                  <a:srgbClr val="223341"/>
                </a:solidFill>
                <a:latin typeface="Calibri" panose="020F0502020204030204"/>
                <a:ea typeface="+mn-ea"/>
              </a:endParaRPr>
            </a:p>
          </p:txBody>
        </p:sp>
        <p:sp>
          <p:nvSpPr>
            <p:cNvPr id="41" name="TextBox 40">
              <a:extLst>
                <a:ext uri="{FF2B5EF4-FFF2-40B4-BE49-F238E27FC236}">
                  <a16:creationId xmlns:a16="http://schemas.microsoft.com/office/drawing/2014/main" id="{78273698-6E0F-13F0-0A12-2D84B77E10B2}"/>
                </a:ext>
              </a:extLst>
            </p:cNvPr>
            <p:cNvSpPr txBox="1"/>
            <p:nvPr/>
          </p:nvSpPr>
          <p:spPr>
            <a:xfrm>
              <a:off x="3988487" y="4870895"/>
              <a:ext cx="147352" cy="169277"/>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1100" dirty="0">
                  <a:solidFill>
                    <a:srgbClr val="223341"/>
                  </a:solidFill>
                  <a:latin typeface="Calibri" panose="020F0502020204030204"/>
                  <a:ea typeface="+mn-ea"/>
                </a:rPr>
                <a:t>10</a:t>
              </a:r>
            </a:p>
          </p:txBody>
        </p:sp>
        <p:sp>
          <p:nvSpPr>
            <p:cNvPr id="42" name="Freeform: Shape 41">
              <a:extLst>
                <a:ext uri="{FF2B5EF4-FFF2-40B4-BE49-F238E27FC236}">
                  <a16:creationId xmlns:a16="http://schemas.microsoft.com/office/drawing/2014/main" id="{B97148F1-9452-1C3E-37A9-857C464ED93C}"/>
                </a:ext>
              </a:extLst>
            </p:cNvPr>
            <p:cNvSpPr/>
            <p:nvPr/>
          </p:nvSpPr>
          <p:spPr>
            <a:xfrm>
              <a:off x="4471281" y="4814675"/>
              <a:ext cx="9484" cy="50400"/>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pPr defTabSz="914377" eaLnBrk="1" fontAlgn="auto" hangingPunct="1">
                <a:spcBef>
                  <a:spcPts val="0"/>
                </a:spcBef>
                <a:spcAft>
                  <a:spcPts val="0"/>
                </a:spcAft>
                <a:defRPr/>
              </a:pPr>
              <a:endParaRPr lang="en-GB" sz="1100">
                <a:solidFill>
                  <a:srgbClr val="223341"/>
                </a:solidFill>
                <a:latin typeface="Calibri" panose="020F0502020204030204"/>
                <a:ea typeface="+mn-ea"/>
              </a:endParaRPr>
            </a:p>
          </p:txBody>
        </p:sp>
        <p:sp>
          <p:nvSpPr>
            <p:cNvPr id="43" name="TextBox 42">
              <a:extLst>
                <a:ext uri="{FF2B5EF4-FFF2-40B4-BE49-F238E27FC236}">
                  <a16:creationId xmlns:a16="http://schemas.microsoft.com/office/drawing/2014/main" id="{7DA2EFE2-C035-46EB-5614-935193BB31D2}"/>
                </a:ext>
              </a:extLst>
            </p:cNvPr>
            <p:cNvSpPr txBox="1"/>
            <p:nvPr/>
          </p:nvSpPr>
          <p:spPr>
            <a:xfrm>
              <a:off x="4379676" y="4870895"/>
              <a:ext cx="181051" cy="169277"/>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1100" dirty="0">
                  <a:solidFill>
                    <a:srgbClr val="223341"/>
                  </a:solidFill>
                  <a:latin typeface="Calibri" panose="020F0502020204030204"/>
                  <a:ea typeface="+mn-ea"/>
                </a:rPr>
                <a:t>12</a:t>
              </a:r>
            </a:p>
          </p:txBody>
        </p:sp>
        <p:sp>
          <p:nvSpPr>
            <p:cNvPr id="44" name="Freeform: Shape 43">
              <a:extLst>
                <a:ext uri="{FF2B5EF4-FFF2-40B4-BE49-F238E27FC236}">
                  <a16:creationId xmlns:a16="http://schemas.microsoft.com/office/drawing/2014/main" id="{DC6BD2CF-9C9A-6FA4-9150-15E52745B2F1}"/>
                </a:ext>
              </a:extLst>
            </p:cNvPr>
            <p:cNvSpPr/>
            <p:nvPr/>
          </p:nvSpPr>
          <p:spPr>
            <a:xfrm>
              <a:off x="4860420" y="4814675"/>
              <a:ext cx="9484" cy="50400"/>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pPr defTabSz="914377" eaLnBrk="1" fontAlgn="auto" hangingPunct="1">
                <a:spcBef>
                  <a:spcPts val="0"/>
                </a:spcBef>
                <a:spcAft>
                  <a:spcPts val="0"/>
                </a:spcAft>
                <a:defRPr/>
              </a:pPr>
              <a:endParaRPr lang="en-GB" sz="1100">
                <a:solidFill>
                  <a:srgbClr val="223341"/>
                </a:solidFill>
                <a:latin typeface="Calibri" panose="020F0502020204030204"/>
                <a:ea typeface="+mn-ea"/>
              </a:endParaRPr>
            </a:p>
          </p:txBody>
        </p:sp>
        <p:sp>
          <p:nvSpPr>
            <p:cNvPr id="45" name="TextBox 44">
              <a:extLst>
                <a:ext uri="{FF2B5EF4-FFF2-40B4-BE49-F238E27FC236}">
                  <a16:creationId xmlns:a16="http://schemas.microsoft.com/office/drawing/2014/main" id="{EBD366BE-44CB-0C5A-89F7-1262741E1DA7}"/>
                </a:ext>
              </a:extLst>
            </p:cNvPr>
            <p:cNvSpPr txBox="1"/>
            <p:nvPr/>
          </p:nvSpPr>
          <p:spPr>
            <a:xfrm>
              <a:off x="4785040" y="4870895"/>
              <a:ext cx="147352" cy="169277"/>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1100" dirty="0">
                  <a:solidFill>
                    <a:srgbClr val="223341"/>
                  </a:solidFill>
                  <a:latin typeface="Calibri" panose="020F0502020204030204"/>
                  <a:ea typeface="+mn-ea"/>
                </a:rPr>
                <a:t>14</a:t>
              </a:r>
            </a:p>
          </p:txBody>
        </p:sp>
        <p:sp>
          <p:nvSpPr>
            <p:cNvPr id="46" name="Freeform: Shape 45">
              <a:extLst>
                <a:ext uri="{FF2B5EF4-FFF2-40B4-BE49-F238E27FC236}">
                  <a16:creationId xmlns:a16="http://schemas.microsoft.com/office/drawing/2014/main" id="{7B452B03-2950-6300-DCE7-CEB9C24309E7}"/>
                </a:ext>
              </a:extLst>
            </p:cNvPr>
            <p:cNvSpPr/>
            <p:nvPr/>
          </p:nvSpPr>
          <p:spPr>
            <a:xfrm>
              <a:off x="5263972" y="4814675"/>
              <a:ext cx="9484" cy="50400"/>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pPr defTabSz="914377" eaLnBrk="1" fontAlgn="auto" hangingPunct="1">
                <a:spcBef>
                  <a:spcPts val="0"/>
                </a:spcBef>
                <a:spcAft>
                  <a:spcPts val="0"/>
                </a:spcAft>
                <a:defRPr/>
              </a:pPr>
              <a:endParaRPr lang="en-GB" sz="1100">
                <a:solidFill>
                  <a:srgbClr val="223341"/>
                </a:solidFill>
                <a:latin typeface="Calibri" panose="020F0502020204030204"/>
                <a:ea typeface="+mn-ea"/>
              </a:endParaRPr>
            </a:p>
          </p:txBody>
        </p:sp>
        <p:sp>
          <p:nvSpPr>
            <p:cNvPr id="47" name="TextBox 46">
              <a:extLst>
                <a:ext uri="{FF2B5EF4-FFF2-40B4-BE49-F238E27FC236}">
                  <a16:creationId xmlns:a16="http://schemas.microsoft.com/office/drawing/2014/main" id="{BC740201-4F34-250F-087B-4FD2AB765384}"/>
                </a:ext>
              </a:extLst>
            </p:cNvPr>
            <p:cNvSpPr txBox="1"/>
            <p:nvPr/>
          </p:nvSpPr>
          <p:spPr>
            <a:xfrm>
              <a:off x="5186211" y="4870895"/>
              <a:ext cx="147352" cy="169277"/>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1100" dirty="0">
                  <a:solidFill>
                    <a:srgbClr val="223341"/>
                  </a:solidFill>
                  <a:latin typeface="Calibri" panose="020F0502020204030204"/>
                  <a:ea typeface="+mn-ea"/>
                </a:rPr>
                <a:t>16</a:t>
              </a:r>
            </a:p>
          </p:txBody>
        </p:sp>
        <p:sp>
          <p:nvSpPr>
            <p:cNvPr id="48" name="Freeform: Shape 47">
              <a:extLst>
                <a:ext uri="{FF2B5EF4-FFF2-40B4-BE49-F238E27FC236}">
                  <a16:creationId xmlns:a16="http://schemas.microsoft.com/office/drawing/2014/main" id="{D7316841-DD9A-6A64-C63D-BF42FE24005C}"/>
                </a:ext>
              </a:extLst>
            </p:cNvPr>
            <p:cNvSpPr/>
            <p:nvPr/>
          </p:nvSpPr>
          <p:spPr>
            <a:xfrm>
              <a:off x="5645465" y="4814675"/>
              <a:ext cx="9484" cy="50400"/>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pPr defTabSz="914377" eaLnBrk="1" fontAlgn="auto" hangingPunct="1">
                <a:spcBef>
                  <a:spcPts val="0"/>
                </a:spcBef>
                <a:spcAft>
                  <a:spcPts val="0"/>
                </a:spcAft>
                <a:defRPr/>
              </a:pPr>
              <a:endParaRPr lang="en-GB" sz="1100">
                <a:solidFill>
                  <a:srgbClr val="223341"/>
                </a:solidFill>
                <a:latin typeface="Calibri" panose="020F0502020204030204"/>
                <a:ea typeface="+mn-ea"/>
              </a:endParaRPr>
            </a:p>
          </p:txBody>
        </p:sp>
        <p:sp>
          <p:nvSpPr>
            <p:cNvPr id="49" name="TextBox 48">
              <a:extLst>
                <a:ext uri="{FF2B5EF4-FFF2-40B4-BE49-F238E27FC236}">
                  <a16:creationId xmlns:a16="http://schemas.microsoft.com/office/drawing/2014/main" id="{57C6029B-7F84-3A8F-C8CF-20E7E86A7616}"/>
                </a:ext>
              </a:extLst>
            </p:cNvPr>
            <p:cNvSpPr txBox="1"/>
            <p:nvPr/>
          </p:nvSpPr>
          <p:spPr>
            <a:xfrm>
              <a:off x="5572466" y="4870895"/>
              <a:ext cx="147352" cy="169277"/>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1100" dirty="0">
                  <a:solidFill>
                    <a:srgbClr val="223341"/>
                  </a:solidFill>
                  <a:latin typeface="Calibri" panose="020F0502020204030204"/>
                  <a:ea typeface="+mn-ea"/>
                </a:rPr>
                <a:t>18</a:t>
              </a:r>
            </a:p>
          </p:txBody>
        </p:sp>
        <p:sp>
          <p:nvSpPr>
            <p:cNvPr id="50" name="Freeform: Shape 49">
              <a:extLst>
                <a:ext uri="{FF2B5EF4-FFF2-40B4-BE49-F238E27FC236}">
                  <a16:creationId xmlns:a16="http://schemas.microsoft.com/office/drawing/2014/main" id="{8AD22501-DA81-7F00-87C3-A46810904762}"/>
                </a:ext>
              </a:extLst>
            </p:cNvPr>
            <p:cNvSpPr/>
            <p:nvPr/>
          </p:nvSpPr>
          <p:spPr>
            <a:xfrm>
              <a:off x="6047179" y="4814675"/>
              <a:ext cx="9484" cy="50400"/>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pPr defTabSz="914377" eaLnBrk="1" fontAlgn="auto" hangingPunct="1">
                <a:spcBef>
                  <a:spcPts val="0"/>
                </a:spcBef>
                <a:spcAft>
                  <a:spcPts val="0"/>
                </a:spcAft>
                <a:defRPr/>
              </a:pPr>
              <a:endParaRPr lang="en-GB" sz="1100">
                <a:solidFill>
                  <a:srgbClr val="223341"/>
                </a:solidFill>
                <a:latin typeface="Calibri" panose="020F0502020204030204"/>
                <a:ea typeface="+mn-ea"/>
              </a:endParaRPr>
            </a:p>
          </p:txBody>
        </p:sp>
        <p:sp>
          <p:nvSpPr>
            <p:cNvPr id="51" name="TextBox 50">
              <a:extLst>
                <a:ext uri="{FF2B5EF4-FFF2-40B4-BE49-F238E27FC236}">
                  <a16:creationId xmlns:a16="http://schemas.microsoft.com/office/drawing/2014/main" id="{E4ADC875-FCC3-C9BB-64AA-F8A52A4B7E52}"/>
                </a:ext>
              </a:extLst>
            </p:cNvPr>
            <p:cNvSpPr txBox="1"/>
            <p:nvPr/>
          </p:nvSpPr>
          <p:spPr>
            <a:xfrm>
              <a:off x="5971799" y="4870895"/>
              <a:ext cx="147352" cy="169277"/>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1100" dirty="0">
                  <a:solidFill>
                    <a:srgbClr val="223341"/>
                  </a:solidFill>
                  <a:latin typeface="Calibri" panose="020F0502020204030204"/>
                  <a:ea typeface="+mn-ea"/>
                </a:rPr>
                <a:t>20</a:t>
              </a:r>
            </a:p>
          </p:txBody>
        </p:sp>
        <p:sp>
          <p:nvSpPr>
            <p:cNvPr id="52" name="Freeform: Shape 51">
              <a:extLst>
                <a:ext uri="{FF2B5EF4-FFF2-40B4-BE49-F238E27FC236}">
                  <a16:creationId xmlns:a16="http://schemas.microsoft.com/office/drawing/2014/main" id="{5C457792-EC7B-5BA8-81A5-E6EF83F9737C}"/>
                </a:ext>
              </a:extLst>
            </p:cNvPr>
            <p:cNvSpPr/>
            <p:nvPr/>
          </p:nvSpPr>
          <p:spPr>
            <a:xfrm>
              <a:off x="6433576" y="4814675"/>
              <a:ext cx="9484" cy="50400"/>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pPr defTabSz="914377" eaLnBrk="1" fontAlgn="auto" hangingPunct="1">
                <a:spcBef>
                  <a:spcPts val="0"/>
                </a:spcBef>
                <a:spcAft>
                  <a:spcPts val="0"/>
                </a:spcAft>
                <a:defRPr/>
              </a:pPr>
              <a:endParaRPr lang="en-GB" sz="1100">
                <a:solidFill>
                  <a:srgbClr val="223341"/>
                </a:solidFill>
                <a:latin typeface="Calibri" panose="020F0502020204030204"/>
                <a:ea typeface="+mn-ea"/>
              </a:endParaRPr>
            </a:p>
          </p:txBody>
        </p:sp>
        <p:sp>
          <p:nvSpPr>
            <p:cNvPr id="53" name="TextBox 52">
              <a:extLst>
                <a:ext uri="{FF2B5EF4-FFF2-40B4-BE49-F238E27FC236}">
                  <a16:creationId xmlns:a16="http://schemas.microsoft.com/office/drawing/2014/main" id="{37FD2D57-5C23-E0D2-3D71-8C95E6D40EB2}"/>
                </a:ext>
              </a:extLst>
            </p:cNvPr>
            <p:cNvSpPr txBox="1"/>
            <p:nvPr/>
          </p:nvSpPr>
          <p:spPr>
            <a:xfrm>
              <a:off x="6358196" y="4870895"/>
              <a:ext cx="147352" cy="169277"/>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1100" dirty="0">
                  <a:solidFill>
                    <a:srgbClr val="223341"/>
                  </a:solidFill>
                  <a:latin typeface="Calibri" panose="020F0502020204030204"/>
                  <a:ea typeface="+mn-ea"/>
                </a:rPr>
                <a:t>22</a:t>
              </a:r>
            </a:p>
          </p:txBody>
        </p:sp>
        <p:sp>
          <p:nvSpPr>
            <p:cNvPr id="54" name="Freeform: Shape 53">
              <a:extLst>
                <a:ext uri="{FF2B5EF4-FFF2-40B4-BE49-F238E27FC236}">
                  <a16:creationId xmlns:a16="http://schemas.microsoft.com/office/drawing/2014/main" id="{58B45696-2897-BE05-9309-9316C88AD93E}"/>
                </a:ext>
              </a:extLst>
            </p:cNvPr>
            <p:cNvSpPr/>
            <p:nvPr/>
          </p:nvSpPr>
          <p:spPr>
            <a:xfrm>
              <a:off x="6826201" y="4814675"/>
              <a:ext cx="9484" cy="50400"/>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pPr defTabSz="914377" eaLnBrk="1" fontAlgn="auto" hangingPunct="1">
                <a:spcBef>
                  <a:spcPts val="0"/>
                </a:spcBef>
                <a:spcAft>
                  <a:spcPts val="0"/>
                </a:spcAft>
                <a:defRPr/>
              </a:pPr>
              <a:endParaRPr lang="en-GB" sz="1100">
                <a:solidFill>
                  <a:srgbClr val="223341"/>
                </a:solidFill>
                <a:latin typeface="Calibri" panose="020F0502020204030204"/>
                <a:ea typeface="+mn-ea"/>
              </a:endParaRPr>
            </a:p>
          </p:txBody>
        </p:sp>
        <p:sp>
          <p:nvSpPr>
            <p:cNvPr id="55" name="TextBox 54">
              <a:extLst>
                <a:ext uri="{FF2B5EF4-FFF2-40B4-BE49-F238E27FC236}">
                  <a16:creationId xmlns:a16="http://schemas.microsoft.com/office/drawing/2014/main" id="{B202FDEF-2F71-D170-B135-AF424CE754A4}"/>
                </a:ext>
              </a:extLst>
            </p:cNvPr>
            <p:cNvSpPr txBox="1"/>
            <p:nvPr/>
          </p:nvSpPr>
          <p:spPr>
            <a:xfrm>
              <a:off x="6731695" y="4870895"/>
              <a:ext cx="186852" cy="169277"/>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1100" dirty="0">
                  <a:solidFill>
                    <a:srgbClr val="223341"/>
                  </a:solidFill>
                  <a:latin typeface="Calibri" panose="020F0502020204030204"/>
                  <a:ea typeface="+mn-ea"/>
                </a:rPr>
                <a:t>24</a:t>
              </a:r>
            </a:p>
          </p:txBody>
        </p:sp>
        <p:sp>
          <p:nvSpPr>
            <p:cNvPr id="56" name="Freeform: Shape 55">
              <a:extLst>
                <a:ext uri="{FF2B5EF4-FFF2-40B4-BE49-F238E27FC236}">
                  <a16:creationId xmlns:a16="http://schemas.microsoft.com/office/drawing/2014/main" id="{FEC15919-A340-E55B-AFDB-15143C227BF9}"/>
                </a:ext>
              </a:extLst>
            </p:cNvPr>
            <p:cNvSpPr/>
            <p:nvPr/>
          </p:nvSpPr>
          <p:spPr>
            <a:xfrm>
              <a:off x="7215340" y="4814675"/>
              <a:ext cx="9484" cy="50400"/>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pPr defTabSz="914377" eaLnBrk="1" fontAlgn="auto" hangingPunct="1">
                <a:spcBef>
                  <a:spcPts val="0"/>
                </a:spcBef>
                <a:spcAft>
                  <a:spcPts val="0"/>
                </a:spcAft>
                <a:defRPr/>
              </a:pPr>
              <a:endParaRPr lang="en-GB" sz="1100">
                <a:solidFill>
                  <a:srgbClr val="223341"/>
                </a:solidFill>
                <a:latin typeface="Calibri" panose="020F0502020204030204"/>
                <a:ea typeface="+mn-ea"/>
              </a:endParaRPr>
            </a:p>
          </p:txBody>
        </p:sp>
        <p:sp>
          <p:nvSpPr>
            <p:cNvPr id="57" name="TextBox 56">
              <a:extLst>
                <a:ext uri="{FF2B5EF4-FFF2-40B4-BE49-F238E27FC236}">
                  <a16:creationId xmlns:a16="http://schemas.microsoft.com/office/drawing/2014/main" id="{DAE2973C-3842-8D74-6F8B-3AF055C86E7B}"/>
                </a:ext>
              </a:extLst>
            </p:cNvPr>
            <p:cNvSpPr txBox="1"/>
            <p:nvPr/>
          </p:nvSpPr>
          <p:spPr>
            <a:xfrm>
              <a:off x="7139960" y="4870895"/>
              <a:ext cx="147352" cy="169277"/>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1100" dirty="0">
                  <a:solidFill>
                    <a:srgbClr val="223341"/>
                  </a:solidFill>
                  <a:latin typeface="Calibri" panose="020F0502020204030204"/>
                  <a:ea typeface="+mn-ea"/>
                </a:rPr>
                <a:t>26</a:t>
              </a:r>
            </a:p>
          </p:txBody>
        </p:sp>
        <p:sp>
          <p:nvSpPr>
            <p:cNvPr id="58" name="Freeform: Shape 57">
              <a:extLst>
                <a:ext uri="{FF2B5EF4-FFF2-40B4-BE49-F238E27FC236}">
                  <a16:creationId xmlns:a16="http://schemas.microsoft.com/office/drawing/2014/main" id="{B87E0907-C955-0CEB-C544-D83BBA560F91}"/>
                </a:ext>
              </a:extLst>
            </p:cNvPr>
            <p:cNvSpPr/>
            <p:nvPr/>
          </p:nvSpPr>
          <p:spPr>
            <a:xfrm>
              <a:off x="7618892" y="4814675"/>
              <a:ext cx="9484" cy="50400"/>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pPr defTabSz="914377" eaLnBrk="1" fontAlgn="auto" hangingPunct="1">
                <a:spcBef>
                  <a:spcPts val="0"/>
                </a:spcBef>
                <a:spcAft>
                  <a:spcPts val="0"/>
                </a:spcAft>
                <a:defRPr/>
              </a:pPr>
              <a:endParaRPr lang="en-GB" sz="1100">
                <a:solidFill>
                  <a:srgbClr val="223341"/>
                </a:solidFill>
                <a:latin typeface="Calibri" panose="020F0502020204030204"/>
                <a:ea typeface="+mn-ea"/>
              </a:endParaRPr>
            </a:p>
          </p:txBody>
        </p:sp>
        <p:sp>
          <p:nvSpPr>
            <p:cNvPr id="59" name="TextBox 58">
              <a:extLst>
                <a:ext uri="{FF2B5EF4-FFF2-40B4-BE49-F238E27FC236}">
                  <a16:creationId xmlns:a16="http://schemas.microsoft.com/office/drawing/2014/main" id="{0669B630-7D1F-2A24-30C1-DE2615BAB0A1}"/>
                </a:ext>
              </a:extLst>
            </p:cNvPr>
            <p:cNvSpPr txBox="1"/>
            <p:nvPr/>
          </p:nvSpPr>
          <p:spPr>
            <a:xfrm>
              <a:off x="7541131" y="4870895"/>
              <a:ext cx="147352" cy="169277"/>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1100" dirty="0">
                  <a:solidFill>
                    <a:srgbClr val="223341"/>
                  </a:solidFill>
                  <a:latin typeface="Calibri" panose="020F0502020204030204"/>
                  <a:ea typeface="+mn-ea"/>
                </a:rPr>
                <a:t>28</a:t>
              </a:r>
            </a:p>
          </p:txBody>
        </p:sp>
        <p:sp>
          <p:nvSpPr>
            <p:cNvPr id="60" name="Freeform: Shape 59">
              <a:extLst>
                <a:ext uri="{FF2B5EF4-FFF2-40B4-BE49-F238E27FC236}">
                  <a16:creationId xmlns:a16="http://schemas.microsoft.com/office/drawing/2014/main" id="{0A024891-503B-1BAD-5A4E-7FC8001BD8B7}"/>
                </a:ext>
              </a:extLst>
            </p:cNvPr>
            <p:cNvSpPr/>
            <p:nvPr/>
          </p:nvSpPr>
          <p:spPr>
            <a:xfrm>
              <a:off x="8000385" y="4814675"/>
              <a:ext cx="9484" cy="50400"/>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pPr defTabSz="914377" eaLnBrk="1" fontAlgn="auto" hangingPunct="1">
                <a:spcBef>
                  <a:spcPts val="0"/>
                </a:spcBef>
                <a:spcAft>
                  <a:spcPts val="0"/>
                </a:spcAft>
                <a:defRPr/>
              </a:pPr>
              <a:endParaRPr lang="en-GB" sz="1100">
                <a:solidFill>
                  <a:srgbClr val="223341"/>
                </a:solidFill>
                <a:latin typeface="Calibri" panose="020F0502020204030204"/>
                <a:ea typeface="+mn-ea"/>
              </a:endParaRPr>
            </a:p>
          </p:txBody>
        </p:sp>
        <p:sp>
          <p:nvSpPr>
            <p:cNvPr id="61" name="TextBox 60">
              <a:extLst>
                <a:ext uri="{FF2B5EF4-FFF2-40B4-BE49-F238E27FC236}">
                  <a16:creationId xmlns:a16="http://schemas.microsoft.com/office/drawing/2014/main" id="{0D868995-EBA0-53A3-1798-6A4560C860AF}"/>
                </a:ext>
              </a:extLst>
            </p:cNvPr>
            <p:cNvSpPr txBox="1"/>
            <p:nvPr/>
          </p:nvSpPr>
          <p:spPr>
            <a:xfrm>
              <a:off x="7927386" y="4870895"/>
              <a:ext cx="147352" cy="169277"/>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1100" dirty="0">
                  <a:solidFill>
                    <a:srgbClr val="223341"/>
                  </a:solidFill>
                  <a:latin typeface="Calibri" panose="020F0502020204030204"/>
                  <a:ea typeface="+mn-ea"/>
                </a:rPr>
                <a:t>30</a:t>
              </a:r>
            </a:p>
          </p:txBody>
        </p:sp>
        <p:sp>
          <p:nvSpPr>
            <p:cNvPr id="62" name="Freeform: Shape 61">
              <a:extLst>
                <a:ext uri="{FF2B5EF4-FFF2-40B4-BE49-F238E27FC236}">
                  <a16:creationId xmlns:a16="http://schemas.microsoft.com/office/drawing/2014/main" id="{DAA3F94E-7B99-D0C6-B428-228A3BB68731}"/>
                </a:ext>
              </a:extLst>
            </p:cNvPr>
            <p:cNvSpPr/>
            <p:nvPr/>
          </p:nvSpPr>
          <p:spPr>
            <a:xfrm>
              <a:off x="8402099" y="4814675"/>
              <a:ext cx="9484" cy="50400"/>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pPr defTabSz="914377" eaLnBrk="1" fontAlgn="auto" hangingPunct="1">
                <a:spcBef>
                  <a:spcPts val="0"/>
                </a:spcBef>
                <a:spcAft>
                  <a:spcPts val="0"/>
                </a:spcAft>
                <a:defRPr/>
              </a:pPr>
              <a:endParaRPr lang="en-GB" sz="1100">
                <a:solidFill>
                  <a:srgbClr val="223341"/>
                </a:solidFill>
                <a:latin typeface="Calibri" panose="020F0502020204030204"/>
                <a:ea typeface="+mn-ea"/>
              </a:endParaRPr>
            </a:p>
          </p:txBody>
        </p:sp>
        <p:sp>
          <p:nvSpPr>
            <p:cNvPr id="63" name="TextBox 62">
              <a:extLst>
                <a:ext uri="{FF2B5EF4-FFF2-40B4-BE49-F238E27FC236}">
                  <a16:creationId xmlns:a16="http://schemas.microsoft.com/office/drawing/2014/main" id="{7DE7F3D0-98F4-CCBB-CE1A-9CB7D1F7BDE7}"/>
                </a:ext>
              </a:extLst>
            </p:cNvPr>
            <p:cNvSpPr txBox="1"/>
            <p:nvPr/>
          </p:nvSpPr>
          <p:spPr>
            <a:xfrm>
              <a:off x="8326719" y="4870895"/>
              <a:ext cx="147352" cy="169277"/>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1100" dirty="0">
                  <a:solidFill>
                    <a:srgbClr val="223341"/>
                  </a:solidFill>
                  <a:latin typeface="Calibri" panose="020F0502020204030204"/>
                  <a:ea typeface="+mn-ea"/>
                </a:rPr>
                <a:t>32</a:t>
              </a:r>
            </a:p>
          </p:txBody>
        </p:sp>
        <p:sp>
          <p:nvSpPr>
            <p:cNvPr id="64" name="Freeform: Shape 63">
              <a:extLst>
                <a:ext uri="{FF2B5EF4-FFF2-40B4-BE49-F238E27FC236}">
                  <a16:creationId xmlns:a16="http://schemas.microsoft.com/office/drawing/2014/main" id="{F2FF424F-591C-CB71-6562-CB90F07A1DA7}"/>
                </a:ext>
              </a:extLst>
            </p:cNvPr>
            <p:cNvSpPr/>
            <p:nvPr/>
          </p:nvSpPr>
          <p:spPr>
            <a:xfrm>
              <a:off x="8788496" y="4814675"/>
              <a:ext cx="9484" cy="50400"/>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pPr defTabSz="914377" eaLnBrk="1" fontAlgn="auto" hangingPunct="1">
                <a:spcBef>
                  <a:spcPts val="0"/>
                </a:spcBef>
                <a:spcAft>
                  <a:spcPts val="0"/>
                </a:spcAft>
                <a:defRPr/>
              </a:pPr>
              <a:endParaRPr lang="en-GB" sz="1100">
                <a:solidFill>
                  <a:srgbClr val="223341"/>
                </a:solidFill>
                <a:latin typeface="Calibri" panose="020F0502020204030204"/>
                <a:ea typeface="+mn-ea"/>
              </a:endParaRPr>
            </a:p>
          </p:txBody>
        </p:sp>
        <p:sp>
          <p:nvSpPr>
            <p:cNvPr id="65" name="TextBox 64">
              <a:extLst>
                <a:ext uri="{FF2B5EF4-FFF2-40B4-BE49-F238E27FC236}">
                  <a16:creationId xmlns:a16="http://schemas.microsoft.com/office/drawing/2014/main" id="{EE40D2B1-9009-7B93-2D9B-F8BB55ABCF7D}"/>
                </a:ext>
              </a:extLst>
            </p:cNvPr>
            <p:cNvSpPr txBox="1"/>
            <p:nvPr/>
          </p:nvSpPr>
          <p:spPr>
            <a:xfrm>
              <a:off x="8713116" y="4870895"/>
              <a:ext cx="147352" cy="169277"/>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1100" dirty="0">
                  <a:solidFill>
                    <a:srgbClr val="223341"/>
                  </a:solidFill>
                  <a:latin typeface="Calibri" panose="020F0502020204030204"/>
                  <a:ea typeface="+mn-ea"/>
                </a:rPr>
                <a:t>34</a:t>
              </a:r>
            </a:p>
          </p:txBody>
        </p:sp>
        <p:sp>
          <p:nvSpPr>
            <p:cNvPr id="66" name="Freeform: Shape 65">
              <a:extLst>
                <a:ext uri="{FF2B5EF4-FFF2-40B4-BE49-F238E27FC236}">
                  <a16:creationId xmlns:a16="http://schemas.microsoft.com/office/drawing/2014/main" id="{0DE52120-5A26-7791-BE31-9D0A4923B3B2}"/>
                </a:ext>
              </a:extLst>
            </p:cNvPr>
            <p:cNvSpPr/>
            <p:nvPr/>
          </p:nvSpPr>
          <p:spPr>
            <a:xfrm>
              <a:off x="9199251" y="4814675"/>
              <a:ext cx="9484" cy="50400"/>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pPr defTabSz="914377" eaLnBrk="1" fontAlgn="auto" hangingPunct="1">
                <a:spcBef>
                  <a:spcPts val="0"/>
                </a:spcBef>
                <a:spcAft>
                  <a:spcPts val="0"/>
                </a:spcAft>
                <a:defRPr/>
              </a:pPr>
              <a:endParaRPr lang="en-GB" sz="1100">
                <a:solidFill>
                  <a:srgbClr val="223341"/>
                </a:solidFill>
                <a:latin typeface="Calibri" panose="020F0502020204030204"/>
                <a:ea typeface="+mn-ea"/>
              </a:endParaRPr>
            </a:p>
          </p:txBody>
        </p:sp>
        <p:sp>
          <p:nvSpPr>
            <p:cNvPr id="67" name="TextBox 66">
              <a:extLst>
                <a:ext uri="{FF2B5EF4-FFF2-40B4-BE49-F238E27FC236}">
                  <a16:creationId xmlns:a16="http://schemas.microsoft.com/office/drawing/2014/main" id="{FE049788-304A-EB4D-4802-1CB124528ED9}"/>
                </a:ext>
              </a:extLst>
            </p:cNvPr>
            <p:cNvSpPr txBox="1"/>
            <p:nvPr/>
          </p:nvSpPr>
          <p:spPr>
            <a:xfrm>
              <a:off x="9107646" y="4870895"/>
              <a:ext cx="181051" cy="169277"/>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1100" dirty="0">
                  <a:solidFill>
                    <a:srgbClr val="223341"/>
                  </a:solidFill>
                  <a:latin typeface="Calibri" panose="020F0502020204030204"/>
                  <a:ea typeface="+mn-ea"/>
                </a:rPr>
                <a:t>36</a:t>
              </a:r>
            </a:p>
          </p:txBody>
        </p:sp>
        <p:sp>
          <p:nvSpPr>
            <p:cNvPr id="68" name="Freeform: Shape 67">
              <a:extLst>
                <a:ext uri="{FF2B5EF4-FFF2-40B4-BE49-F238E27FC236}">
                  <a16:creationId xmlns:a16="http://schemas.microsoft.com/office/drawing/2014/main" id="{E022B2B3-C123-CFE8-9168-C4EF68ED8283}"/>
                </a:ext>
              </a:extLst>
            </p:cNvPr>
            <p:cNvSpPr/>
            <p:nvPr/>
          </p:nvSpPr>
          <p:spPr>
            <a:xfrm>
              <a:off x="9588390" y="4814675"/>
              <a:ext cx="9484" cy="50400"/>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pPr defTabSz="914377" eaLnBrk="1" fontAlgn="auto" hangingPunct="1">
                <a:spcBef>
                  <a:spcPts val="0"/>
                </a:spcBef>
                <a:spcAft>
                  <a:spcPts val="0"/>
                </a:spcAft>
                <a:defRPr/>
              </a:pPr>
              <a:endParaRPr lang="en-GB" sz="1100">
                <a:solidFill>
                  <a:srgbClr val="223341"/>
                </a:solidFill>
                <a:latin typeface="Calibri" panose="020F0502020204030204"/>
                <a:ea typeface="+mn-ea"/>
              </a:endParaRPr>
            </a:p>
          </p:txBody>
        </p:sp>
        <p:sp>
          <p:nvSpPr>
            <p:cNvPr id="69" name="TextBox 68">
              <a:extLst>
                <a:ext uri="{FF2B5EF4-FFF2-40B4-BE49-F238E27FC236}">
                  <a16:creationId xmlns:a16="http://schemas.microsoft.com/office/drawing/2014/main" id="{4A9B0FD7-655B-13EC-1B75-F2D6319BA819}"/>
                </a:ext>
              </a:extLst>
            </p:cNvPr>
            <p:cNvSpPr txBox="1"/>
            <p:nvPr/>
          </p:nvSpPr>
          <p:spPr>
            <a:xfrm>
              <a:off x="9513010" y="4870895"/>
              <a:ext cx="147352" cy="169277"/>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1100" dirty="0">
                  <a:solidFill>
                    <a:srgbClr val="223341"/>
                  </a:solidFill>
                  <a:latin typeface="Calibri" panose="020F0502020204030204"/>
                  <a:ea typeface="+mn-ea"/>
                </a:rPr>
                <a:t>38</a:t>
              </a:r>
            </a:p>
          </p:txBody>
        </p:sp>
        <p:sp>
          <p:nvSpPr>
            <p:cNvPr id="70" name="Freeform: Shape 69">
              <a:extLst>
                <a:ext uri="{FF2B5EF4-FFF2-40B4-BE49-F238E27FC236}">
                  <a16:creationId xmlns:a16="http://schemas.microsoft.com/office/drawing/2014/main" id="{E18F49CE-7572-A9CC-479D-460CEB63D689}"/>
                </a:ext>
              </a:extLst>
            </p:cNvPr>
            <p:cNvSpPr/>
            <p:nvPr/>
          </p:nvSpPr>
          <p:spPr>
            <a:xfrm>
              <a:off x="9991942" y="4814675"/>
              <a:ext cx="9484" cy="50400"/>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pPr defTabSz="914377" eaLnBrk="1" fontAlgn="auto" hangingPunct="1">
                <a:spcBef>
                  <a:spcPts val="0"/>
                </a:spcBef>
                <a:spcAft>
                  <a:spcPts val="0"/>
                </a:spcAft>
                <a:defRPr/>
              </a:pPr>
              <a:endParaRPr lang="en-GB" sz="1100">
                <a:solidFill>
                  <a:srgbClr val="223341"/>
                </a:solidFill>
                <a:latin typeface="Calibri" panose="020F0502020204030204"/>
                <a:ea typeface="+mn-ea"/>
              </a:endParaRPr>
            </a:p>
          </p:txBody>
        </p:sp>
        <p:sp>
          <p:nvSpPr>
            <p:cNvPr id="71" name="TextBox 70">
              <a:extLst>
                <a:ext uri="{FF2B5EF4-FFF2-40B4-BE49-F238E27FC236}">
                  <a16:creationId xmlns:a16="http://schemas.microsoft.com/office/drawing/2014/main" id="{AEA11CEE-ECCE-1955-695F-85EFEFCA5BA7}"/>
                </a:ext>
              </a:extLst>
            </p:cNvPr>
            <p:cNvSpPr txBox="1"/>
            <p:nvPr/>
          </p:nvSpPr>
          <p:spPr>
            <a:xfrm>
              <a:off x="9914182" y="4870895"/>
              <a:ext cx="147352" cy="169277"/>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1100" dirty="0">
                  <a:solidFill>
                    <a:srgbClr val="223341"/>
                  </a:solidFill>
                  <a:latin typeface="Calibri" panose="020F0502020204030204"/>
                  <a:ea typeface="+mn-ea"/>
                </a:rPr>
                <a:t>40</a:t>
              </a:r>
            </a:p>
          </p:txBody>
        </p:sp>
        <p:sp>
          <p:nvSpPr>
            <p:cNvPr id="72" name="Freeform: Shape 71">
              <a:extLst>
                <a:ext uri="{FF2B5EF4-FFF2-40B4-BE49-F238E27FC236}">
                  <a16:creationId xmlns:a16="http://schemas.microsoft.com/office/drawing/2014/main" id="{5ABAF02C-CE88-2812-0F07-DE0EDCB2FA10}"/>
                </a:ext>
              </a:extLst>
            </p:cNvPr>
            <p:cNvSpPr/>
            <p:nvPr/>
          </p:nvSpPr>
          <p:spPr>
            <a:xfrm>
              <a:off x="10373435" y="4814675"/>
              <a:ext cx="9484" cy="50400"/>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pPr defTabSz="914377" eaLnBrk="1" fontAlgn="auto" hangingPunct="1">
                <a:spcBef>
                  <a:spcPts val="0"/>
                </a:spcBef>
                <a:spcAft>
                  <a:spcPts val="0"/>
                </a:spcAft>
                <a:defRPr/>
              </a:pPr>
              <a:endParaRPr lang="en-GB" sz="1100">
                <a:solidFill>
                  <a:srgbClr val="223341"/>
                </a:solidFill>
                <a:latin typeface="Calibri" panose="020F0502020204030204"/>
                <a:ea typeface="+mn-ea"/>
              </a:endParaRPr>
            </a:p>
          </p:txBody>
        </p:sp>
        <p:sp>
          <p:nvSpPr>
            <p:cNvPr id="73" name="TextBox 72">
              <a:extLst>
                <a:ext uri="{FF2B5EF4-FFF2-40B4-BE49-F238E27FC236}">
                  <a16:creationId xmlns:a16="http://schemas.microsoft.com/office/drawing/2014/main" id="{1FD8498D-25DB-6C12-8CD4-FC725669267A}"/>
                </a:ext>
              </a:extLst>
            </p:cNvPr>
            <p:cNvSpPr txBox="1"/>
            <p:nvPr/>
          </p:nvSpPr>
          <p:spPr>
            <a:xfrm>
              <a:off x="10300436" y="4870895"/>
              <a:ext cx="147352" cy="169277"/>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1100" dirty="0">
                  <a:solidFill>
                    <a:srgbClr val="223341"/>
                  </a:solidFill>
                  <a:latin typeface="Calibri" panose="020F0502020204030204"/>
                  <a:ea typeface="+mn-ea"/>
                </a:rPr>
                <a:t>42</a:t>
              </a:r>
            </a:p>
          </p:txBody>
        </p:sp>
        <p:sp>
          <p:nvSpPr>
            <p:cNvPr id="74" name="Freeform: Shape 73">
              <a:extLst>
                <a:ext uri="{FF2B5EF4-FFF2-40B4-BE49-F238E27FC236}">
                  <a16:creationId xmlns:a16="http://schemas.microsoft.com/office/drawing/2014/main" id="{0EDD6BFD-91AF-0A96-44E6-D3611AF18149}"/>
                </a:ext>
              </a:extLst>
            </p:cNvPr>
            <p:cNvSpPr/>
            <p:nvPr/>
          </p:nvSpPr>
          <p:spPr>
            <a:xfrm>
              <a:off x="10775149" y="4814675"/>
              <a:ext cx="9484" cy="50400"/>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pPr defTabSz="914377" eaLnBrk="1" fontAlgn="auto" hangingPunct="1">
                <a:spcBef>
                  <a:spcPts val="0"/>
                </a:spcBef>
                <a:spcAft>
                  <a:spcPts val="0"/>
                </a:spcAft>
                <a:defRPr/>
              </a:pPr>
              <a:endParaRPr lang="en-GB" sz="1100">
                <a:solidFill>
                  <a:srgbClr val="223341"/>
                </a:solidFill>
                <a:latin typeface="Calibri" panose="020F0502020204030204"/>
                <a:ea typeface="+mn-ea"/>
              </a:endParaRPr>
            </a:p>
          </p:txBody>
        </p:sp>
        <p:sp>
          <p:nvSpPr>
            <p:cNvPr id="75" name="TextBox 74">
              <a:extLst>
                <a:ext uri="{FF2B5EF4-FFF2-40B4-BE49-F238E27FC236}">
                  <a16:creationId xmlns:a16="http://schemas.microsoft.com/office/drawing/2014/main" id="{EF910022-6710-D3DE-6954-7789144C0E61}"/>
                </a:ext>
              </a:extLst>
            </p:cNvPr>
            <p:cNvSpPr txBox="1"/>
            <p:nvPr/>
          </p:nvSpPr>
          <p:spPr>
            <a:xfrm>
              <a:off x="10699770" y="4870895"/>
              <a:ext cx="147352" cy="169277"/>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1100" dirty="0">
                  <a:solidFill>
                    <a:srgbClr val="223341"/>
                  </a:solidFill>
                  <a:latin typeface="Calibri" panose="020F0502020204030204"/>
                  <a:ea typeface="+mn-ea"/>
                </a:rPr>
                <a:t>44</a:t>
              </a:r>
            </a:p>
          </p:txBody>
        </p:sp>
        <p:sp>
          <p:nvSpPr>
            <p:cNvPr id="76" name="Freeform: Shape 75">
              <a:extLst>
                <a:ext uri="{FF2B5EF4-FFF2-40B4-BE49-F238E27FC236}">
                  <a16:creationId xmlns:a16="http://schemas.microsoft.com/office/drawing/2014/main" id="{F8D8B9DE-4D1A-7DCA-C922-E0A64E6C89F3}"/>
                </a:ext>
              </a:extLst>
            </p:cNvPr>
            <p:cNvSpPr/>
            <p:nvPr/>
          </p:nvSpPr>
          <p:spPr>
            <a:xfrm>
              <a:off x="11171071" y="4814675"/>
              <a:ext cx="9484" cy="50400"/>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pPr defTabSz="914377" eaLnBrk="1" fontAlgn="auto" hangingPunct="1">
                <a:spcBef>
                  <a:spcPts val="0"/>
                </a:spcBef>
                <a:spcAft>
                  <a:spcPts val="0"/>
                </a:spcAft>
                <a:defRPr/>
              </a:pPr>
              <a:endParaRPr lang="en-GB" sz="1100">
                <a:solidFill>
                  <a:srgbClr val="223341"/>
                </a:solidFill>
                <a:latin typeface="Calibri" panose="020F0502020204030204"/>
                <a:ea typeface="+mn-ea"/>
              </a:endParaRPr>
            </a:p>
          </p:txBody>
        </p:sp>
        <p:sp>
          <p:nvSpPr>
            <p:cNvPr id="77" name="TextBox 76">
              <a:extLst>
                <a:ext uri="{FF2B5EF4-FFF2-40B4-BE49-F238E27FC236}">
                  <a16:creationId xmlns:a16="http://schemas.microsoft.com/office/drawing/2014/main" id="{FE34A274-F756-9C09-79B1-321ED053CF5C}"/>
                </a:ext>
              </a:extLst>
            </p:cNvPr>
            <p:cNvSpPr txBox="1"/>
            <p:nvPr/>
          </p:nvSpPr>
          <p:spPr>
            <a:xfrm>
              <a:off x="11095691" y="4870895"/>
              <a:ext cx="147352" cy="169277"/>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1100" dirty="0">
                  <a:solidFill>
                    <a:srgbClr val="223341"/>
                  </a:solidFill>
                  <a:latin typeface="Calibri" panose="020F0502020204030204"/>
                  <a:ea typeface="+mn-ea"/>
                </a:rPr>
                <a:t>46</a:t>
              </a:r>
            </a:p>
          </p:txBody>
        </p:sp>
        <p:sp>
          <p:nvSpPr>
            <p:cNvPr id="78" name="TextBox 77">
              <a:extLst>
                <a:ext uri="{FF2B5EF4-FFF2-40B4-BE49-F238E27FC236}">
                  <a16:creationId xmlns:a16="http://schemas.microsoft.com/office/drawing/2014/main" id="{89AC55C3-4A29-C3FC-5C9F-7D06B770F397}"/>
                </a:ext>
              </a:extLst>
            </p:cNvPr>
            <p:cNvSpPr txBox="1"/>
            <p:nvPr/>
          </p:nvSpPr>
          <p:spPr>
            <a:xfrm>
              <a:off x="1351182" y="5507787"/>
              <a:ext cx="507563" cy="169277"/>
            </a:xfrm>
            <a:prstGeom prst="rect">
              <a:avLst/>
            </a:prstGeom>
            <a:noFill/>
          </p:spPr>
          <p:txBody>
            <a:bodyPr wrap="square" lIns="0" tIns="0" rIns="0" bIns="0" rtlCol="0" anchor="ctr">
              <a:spAutoFit/>
            </a:bodyPr>
            <a:lstStyle/>
            <a:p>
              <a:pPr algn="r" defTabSz="914377" eaLnBrk="1" fontAlgn="auto" hangingPunct="1">
                <a:spcBef>
                  <a:spcPts val="1200"/>
                </a:spcBef>
                <a:spcAft>
                  <a:spcPts val="0"/>
                </a:spcAft>
                <a:buClr>
                  <a:srgbClr val="A5B839"/>
                </a:buClr>
                <a:defRPr/>
              </a:pPr>
              <a:r>
                <a:rPr lang="en-GB" sz="1100" dirty="0">
                  <a:solidFill>
                    <a:srgbClr val="1185AA"/>
                  </a:solidFill>
                  <a:latin typeface="Calibri" panose="020F0502020204030204"/>
                  <a:ea typeface="+mn-ea"/>
                </a:rPr>
                <a:t>T-</a:t>
              </a:r>
              <a:r>
                <a:rPr lang="en-GB" sz="1100" dirty="0" err="1">
                  <a:solidFill>
                    <a:srgbClr val="1185AA"/>
                  </a:solidFill>
                  <a:latin typeface="Calibri" panose="020F0502020204030204"/>
                  <a:ea typeface="+mn-ea"/>
                </a:rPr>
                <a:t>DXd</a:t>
              </a:r>
              <a:endParaRPr lang="en-GB" sz="1100" dirty="0">
                <a:solidFill>
                  <a:srgbClr val="1185AA"/>
                </a:solidFill>
                <a:latin typeface="Calibri" panose="020F0502020204030204"/>
                <a:ea typeface="+mn-ea"/>
              </a:endParaRPr>
            </a:p>
          </p:txBody>
        </p:sp>
        <p:sp>
          <p:nvSpPr>
            <p:cNvPr id="79" name="TextBox 78">
              <a:extLst>
                <a:ext uri="{FF2B5EF4-FFF2-40B4-BE49-F238E27FC236}">
                  <a16:creationId xmlns:a16="http://schemas.microsoft.com/office/drawing/2014/main" id="{3BF6CB0D-95EA-406A-955E-DF4528380F95}"/>
                </a:ext>
              </a:extLst>
            </p:cNvPr>
            <p:cNvSpPr txBox="1"/>
            <p:nvPr/>
          </p:nvSpPr>
          <p:spPr>
            <a:xfrm>
              <a:off x="1351182" y="5709035"/>
              <a:ext cx="507563" cy="169277"/>
            </a:xfrm>
            <a:prstGeom prst="rect">
              <a:avLst/>
            </a:prstGeom>
            <a:noFill/>
          </p:spPr>
          <p:txBody>
            <a:bodyPr wrap="square" lIns="0" tIns="0" rIns="0" bIns="0" rtlCol="0" anchor="ctr">
              <a:spAutoFit/>
            </a:bodyPr>
            <a:lstStyle/>
            <a:p>
              <a:pPr algn="r" defTabSz="914377" eaLnBrk="1" fontAlgn="auto" hangingPunct="1">
                <a:spcBef>
                  <a:spcPts val="1200"/>
                </a:spcBef>
                <a:spcAft>
                  <a:spcPts val="0"/>
                </a:spcAft>
                <a:buClr>
                  <a:srgbClr val="A5B839"/>
                </a:buClr>
                <a:defRPr/>
              </a:pPr>
              <a:r>
                <a:rPr lang="en-GB" sz="1100" dirty="0">
                  <a:solidFill>
                    <a:srgbClr val="808080"/>
                  </a:solidFill>
                  <a:latin typeface="Calibri" panose="020F0502020204030204"/>
                  <a:ea typeface="+mn-ea"/>
                </a:rPr>
                <a:t>TPC</a:t>
              </a:r>
            </a:p>
          </p:txBody>
        </p:sp>
        <p:sp>
          <p:nvSpPr>
            <p:cNvPr id="80" name="TextBox 79">
              <a:extLst>
                <a:ext uri="{FF2B5EF4-FFF2-40B4-BE49-F238E27FC236}">
                  <a16:creationId xmlns:a16="http://schemas.microsoft.com/office/drawing/2014/main" id="{3F68C793-8018-7A8E-8BC8-9B8ED911F655}"/>
                </a:ext>
              </a:extLst>
            </p:cNvPr>
            <p:cNvSpPr txBox="1"/>
            <p:nvPr/>
          </p:nvSpPr>
          <p:spPr>
            <a:xfrm>
              <a:off x="542927" y="5276626"/>
              <a:ext cx="1315819" cy="169277"/>
            </a:xfrm>
            <a:prstGeom prst="rect">
              <a:avLst/>
            </a:prstGeom>
            <a:noFill/>
          </p:spPr>
          <p:txBody>
            <a:bodyPr wrap="square" lIns="0" tIns="0" rIns="0" bIns="0" rtlCol="0" anchor="ctr">
              <a:spAutoFit/>
            </a:bodyPr>
            <a:lstStyle/>
            <a:p>
              <a:pPr algn="r" defTabSz="914377" eaLnBrk="1" fontAlgn="auto" hangingPunct="1">
                <a:spcBef>
                  <a:spcPts val="1200"/>
                </a:spcBef>
                <a:spcAft>
                  <a:spcPts val="0"/>
                </a:spcAft>
                <a:buClr>
                  <a:srgbClr val="A5B839"/>
                </a:buClr>
                <a:defRPr/>
              </a:pPr>
              <a:r>
                <a:rPr lang="en-GB" sz="1100" b="1" dirty="0">
                  <a:solidFill>
                    <a:srgbClr val="223341"/>
                  </a:solidFill>
                  <a:latin typeface="Calibri" panose="020F0502020204030204"/>
                  <a:ea typeface="+mn-ea"/>
                </a:rPr>
                <a:t>Patients still at risk</a:t>
              </a:r>
            </a:p>
          </p:txBody>
        </p:sp>
        <p:sp>
          <p:nvSpPr>
            <p:cNvPr id="81" name="TextBox 80">
              <a:extLst>
                <a:ext uri="{FF2B5EF4-FFF2-40B4-BE49-F238E27FC236}">
                  <a16:creationId xmlns:a16="http://schemas.microsoft.com/office/drawing/2014/main" id="{2F28EEF4-99A6-3B58-B0B3-3567F12C6FD1}"/>
                </a:ext>
              </a:extLst>
            </p:cNvPr>
            <p:cNvSpPr txBox="1"/>
            <p:nvPr/>
          </p:nvSpPr>
          <p:spPr>
            <a:xfrm>
              <a:off x="1970792" y="5507786"/>
              <a:ext cx="259400" cy="169277"/>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1100" dirty="0">
                  <a:solidFill>
                    <a:srgbClr val="1185AA"/>
                  </a:solidFill>
                  <a:latin typeface="Calibri" panose="020F0502020204030204"/>
                  <a:ea typeface="+mn-ea"/>
                </a:rPr>
                <a:t>406</a:t>
              </a:r>
            </a:p>
          </p:txBody>
        </p:sp>
        <p:sp>
          <p:nvSpPr>
            <p:cNvPr id="82" name="TextBox 81">
              <a:extLst>
                <a:ext uri="{FF2B5EF4-FFF2-40B4-BE49-F238E27FC236}">
                  <a16:creationId xmlns:a16="http://schemas.microsoft.com/office/drawing/2014/main" id="{DB6BA7A5-0932-B61D-B024-5B0DE5A719F1}"/>
                </a:ext>
              </a:extLst>
            </p:cNvPr>
            <p:cNvSpPr txBox="1"/>
            <p:nvPr/>
          </p:nvSpPr>
          <p:spPr>
            <a:xfrm>
              <a:off x="2346651" y="5507786"/>
              <a:ext cx="284712" cy="169277"/>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1100" dirty="0">
                  <a:solidFill>
                    <a:srgbClr val="1185AA"/>
                  </a:solidFill>
                  <a:latin typeface="Calibri" panose="020F0502020204030204"/>
                  <a:ea typeface="+mn-ea"/>
                </a:rPr>
                <a:t>374</a:t>
              </a:r>
            </a:p>
          </p:txBody>
        </p:sp>
        <p:sp>
          <p:nvSpPr>
            <p:cNvPr id="83" name="TextBox 82">
              <a:extLst>
                <a:ext uri="{FF2B5EF4-FFF2-40B4-BE49-F238E27FC236}">
                  <a16:creationId xmlns:a16="http://schemas.microsoft.com/office/drawing/2014/main" id="{BB946326-355D-8D51-9D7C-7B892B2E2DC7}"/>
                </a:ext>
              </a:extLst>
            </p:cNvPr>
            <p:cNvSpPr txBox="1"/>
            <p:nvPr/>
          </p:nvSpPr>
          <p:spPr>
            <a:xfrm>
              <a:off x="2747822" y="5507786"/>
              <a:ext cx="284712" cy="169277"/>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1100" dirty="0">
                  <a:solidFill>
                    <a:srgbClr val="1185AA"/>
                  </a:solidFill>
                  <a:latin typeface="Calibri" panose="020F0502020204030204"/>
                  <a:ea typeface="+mn-ea"/>
                </a:rPr>
                <a:t>355</a:t>
              </a:r>
            </a:p>
          </p:txBody>
        </p:sp>
        <p:sp>
          <p:nvSpPr>
            <p:cNvPr id="84" name="TextBox 83">
              <a:extLst>
                <a:ext uri="{FF2B5EF4-FFF2-40B4-BE49-F238E27FC236}">
                  <a16:creationId xmlns:a16="http://schemas.microsoft.com/office/drawing/2014/main" id="{0F045A55-9D5B-15C7-00CF-B1A15EE571D2}"/>
                </a:ext>
              </a:extLst>
            </p:cNvPr>
            <p:cNvSpPr txBox="1"/>
            <p:nvPr/>
          </p:nvSpPr>
          <p:spPr>
            <a:xfrm>
              <a:off x="3134078" y="5507786"/>
              <a:ext cx="284712" cy="169277"/>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1100" dirty="0">
                  <a:solidFill>
                    <a:srgbClr val="1185AA"/>
                  </a:solidFill>
                  <a:latin typeface="Calibri" panose="020F0502020204030204"/>
                  <a:ea typeface="+mn-ea"/>
                </a:rPr>
                <a:t>296</a:t>
              </a:r>
            </a:p>
          </p:txBody>
        </p:sp>
        <p:sp>
          <p:nvSpPr>
            <p:cNvPr id="85" name="TextBox 84">
              <a:extLst>
                <a:ext uri="{FF2B5EF4-FFF2-40B4-BE49-F238E27FC236}">
                  <a16:creationId xmlns:a16="http://schemas.microsoft.com/office/drawing/2014/main" id="{3BFEE280-09FF-4891-F187-B7CDA9C63BD0}"/>
                </a:ext>
              </a:extLst>
            </p:cNvPr>
            <p:cNvSpPr txBox="1"/>
            <p:nvPr/>
          </p:nvSpPr>
          <p:spPr>
            <a:xfrm>
              <a:off x="3533410" y="5507786"/>
              <a:ext cx="284712" cy="169277"/>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1100" dirty="0">
                  <a:solidFill>
                    <a:srgbClr val="1185AA"/>
                  </a:solidFill>
                  <a:latin typeface="Calibri" panose="020F0502020204030204"/>
                  <a:ea typeface="+mn-ea"/>
                </a:rPr>
                <a:t>260</a:t>
              </a:r>
            </a:p>
          </p:txBody>
        </p:sp>
        <p:sp>
          <p:nvSpPr>
            <p:cNvPr id="86" name="TextBox 85">
              <a:extLst>
                <a:ext uri="{FF2B5EF4-FFF2-40B4-BE49-F238E27FC236}">
                  <a16:creationId xmlns:a16="http://schemas.microsoft.com/office/drawing/2014/main" id="{6B0E2D9C-5A94-134E-76D3-073C62822ADC}"/>
                </a:ext>
              </a:extLst>
            </p:cNvPr>
            <p:cNvSpPr txBox="1"/>
            <p:nvPr/>
          </p:nvSpPr>
          <p:spPr>
            <a:xfrm>
              <a:off x="3919807" y="5507786"/>
              <a:ext cx="284712" cy="169277"/>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1100" dirty="0">
                  <a:solidFill>
                    <a:srgbClr val="1185AA"/>
                  </a:solidFill>
                  <a:latin typeface="Calibri" panose="020F0502020204030204"/>
                  <a:ea typeface="+mn-ea"/>
                </a:rPr>
                <a:t>213</a:t>
              </a:r>
            </a:p>
          </p:txBody>
        </p:sp>
        <p:sp>
          <p:nvSpPr>
            <p:cNvPr id="87" name="TextBox 86">
              <a:extLst>
                <a:ext uri="{FF2B5EF4-FFF2-40B4-BE49-F238E27FC236}">
                  <a16:creationId xmlns:a16="http://schemas.microsoft.com/office/drawing/2014/main" id="{F904142D-D70C-2B3D-738B-7FF020C676C3}"/>
                </a:ext>
              </a:extLst>
            </p:cNvPr>
            <p:cNvSpPr txBox="1"/>
            <p:nvPr/>
          </p:nvSpPr>
          <p:spPr>
            <a:xfrm>
              <a:off x="4295290" y="5507787"/>
              <a:ext cx="349824" cy="169277"/>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1100" dirty="0">
                  <a:solidFill>
                    <a:srgbClr val="1185AA"/>
                  </a:solidFill>
                  <a:latin typeface="Calibri" panose="020F0502020204030204"/>
                  <a:ea typeface="+mn-ea"/>
                </a:rPr>
                <a:t>194</a:t>
              </a:r>
            </a:p>
          </p:txBody>
        </p:sp>
        <p:sp>
          <p:nvSpPr>
            <p:cNvPr id="88" name="TextBox 87">
              <a:extLst>
                <a:ext uri="{FF2B5EF4-FFF2-40B4-BE49-F238E27FC236}">
                  <a16:creationId xmlns:a16="http://schemas.microsoft.com/office/drawing/2014/main" id="{C7D0D0FB-2290-A859-E274-18DBDA313C76}"/>
                </a:ext>
              </a:extLst>
            </p:cNvPr>
            <p:cNvSpPr txBox="1"/>
            <p:nvPr/>
          </p:nvSpPr>
          <p:spPr>
            <a:xfrm>
              <a:off x="4716360" y="5507786"/>
              <a:ext cx="284712" cy="169277"/>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1100" dirty="0">
                  <a:solidFill>
                    <a:srgbClr val="1185AA"/>
                  </a:solidFill>
                  <a:latin typeface="Calibri" panose="020F0502020204030204"/>
                  <a:ea typeface="+mn-ea"/>
                </a:rPr>
                <a:t>170</a:t>
              </a:r>
            </a:p>
          </p:txBody>
        </p:sp>
        <p:sp>
          <p:nvSpPr>
            <p:cNvPr id="89" name="TextBox 88">
              <a:extLst>
                <a:ext uri="{FF2B5EF4-FFF2-40B4-BE49-F238E27FC236}">
                  <a16:creationId xmlns:a16="http://schemas.microsoft.com/office/drawing/2014/main" id="{28429A4A-955D-E74C-6B6E-EC78C1105752}"/>
                </a:ext>
              </a:extLst>
            </p:cNvPr>
            <p:cNvSpPr txBox="1"/>
            <p:nvPr/>
          </p:nvSpPr>
          <p:spPr>
            <a:xfrm>
              <a:off x="5117531" y="5507786"/>
              <a:ext cx="284712" cy="169277"/>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1100" dirty="0">
                  <a:solidFill>
                    <a:srgbClr val="1185AA"/>
                  </a:solidFill>
                  <a:latin typeface="Calibri" panose="020F0502020204030204"/>
                  <a:ea typeface="+mn-ea"/>
                </a:rPr>
                <a:t>149</a:t>
              </a:r>
            </a:p>
          </p:txBody>
        </p:sp>
        <p:sp>
          <p:nvSpPr>
            <p:cNvPr id="90" name="TextBox 89">
              <a:extLst>
                <a:ext uri="{FF2B5EF4-FFF2-40B4-BE49-F238E27FC236}">
                  <a16:creationId xmlns:a16="http://schemas.microsoft.com/office/drawing/2014/main" id="{B8167E2F-D18C-5A87-F457-8FC6E3343F4F}"/>
                </a:ext>
              </a:extLst>
            </p:cNvPr>
            <p:cNvSpPr txBox="1"/>
            <p:nvPr/>
          </p:nvSpPr>
          <p:spPr>
            <a:xfrm>
              <a:off x="5503786" y="5507786"/>
              <a:ext cx="284712" cy="169277"/>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1100" dirty="0">
                  <a:solidFill>
                    <a:srgbClr val="1185AA"/>
                  </a:solidFill>
                  <a:latin typeface="Calibri" panose="020F0502020204030204"/>
                  <a:ea typeface="+mn-ea"/>
                </a:rPr>
                <a:t>132</a:t>
              </a:r>
            </a:p>
          </p:txBody>
        </p:sp>
        <p:sp>
          <p:nvSpPr>
            <p:cNvPr id="91" name="TextBox 90">
              <a:extLst>
                <a:ext uri="{FF2B5EF4-FFF2-40B4-BE49-F238E27FC236}">
                  <a16:creationId xmlns:a16="http://schemas.microsoft.com/office/drawing/2014/main" id="{694194C2-8241-8018-5F9B-F3333395FB84}"/>
                </a:ext>
              </a:extLst>
            </p:cNvPr>
            <p:cNvSpPr txBox="1"/>
            <p:nvPr/>
          </p:nvSpPr>
          <p:spPr>
            <a:xfrm>
              <a:off x="5903119" y="5507786"/>
              <a:ext cx="284712" cy="169277"/>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1100" dirty="0">
                  <a:solidFill>
                    <a:srgbClr val="1185AA"/>
                  </a:solidFill>
                  <a:latin typeface="Calibri" panose="020F0502020204030204"/>
                  <a:ea typeface="+mn-ea"/>
                </a:rPr>
                <a:t>109</a:t>
              </a:r>
            </a:p>
          </p:txBody>
        </p:sp>
        <p:sp>
          <p:nvSpPr>
            <p:cNvPr id="92" name="TextBox 91">
              <a:extLst>
                <a:ext uri="{FF2B5EF4-FFF2-40B4-BE49-F238E27FC236}">
                  <a16:creationId xmlns:a16="http://schemas.microsoft.com/office/drawing/2014/main" id="{5CBFCEAF-EE17-BD86-61F3-23B578C88A68}"/>
                </a:ext>
              </a:extLst>
            </p:cNvPr>
            <p:cNvSpPr txBox="1"/>
            <p:nvPr/>
          </p:nvSpPr>
          <p:spPr>
            <a:xfrm>
              <a:off x="6289516" y="5507787"/>
              <a:ext cx="284712" cy="169277"/>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1100" dirty="0">
                  <a:solidFill>
                    <a:srgbClr val="1185AA"/>
                  </a:solidFill>
                  <a:latin typeface="Calibri" panose="020F0502020204030204"/>
                  <a:ea typeface="+mn-ea"/>
                </a:rPr>
                <a:t>83</a:t>
              </a:r>
            </a:p>
          </p:txBody>
        </p:sp>
        <p:sp>
          <p:nvSpPr>
            <p:cNvPr id="93" name="TextBox 92">
              <a:extLst>
                <a:ext uri="{FF2B5EF4-FFF2-40B4-BE49-F238E27FC236}">
                  <a16:creationId xmlns:a16="http://schemas.microsoft.com/office/drawing/2014/main" id="{1E89D0D0-1F98-EE44-0658-F5ED171BFA51}"/>
                </a:ext>
              </a:extLst>
            </p:cNvPr>
            <p:cNvSpPr txBox="1"/>
            <p:nvPr/>
          </p:nvSpPr>
          <p:spPr>
            <a:xfrm>
              <a:off x="6644604" y="5507787"/>
              <a:ext cx="361035" cy="169277"/>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1100" dirty="0">
                  <a:solidFill>
                    <a:srgbClr val="1185AA"/>
                  </a:solidFill>
                  <a:latin typeface="Calibri" panose="020F0502020204030204"/>
                  <a:ea typeface="+mn-ea"/>
                </a:rPr>
                <a:t>65</a:t>
              </a:r>
            </a:p>
          </p:txBody>
        </p:sp>
        <p:sp>
          <p:nvSpPr>
            <p:cNvPr id="94" name="TextBox 93">
              <a:extLst>
                <a:ext uri="{FF2B5EF4-FFF2-40B4-BE49-F238E27FC236}">
                  <a16:creationId xmlns:a16="http://schemas.microsoft.com/office/drawing/2014/main" id="{5E6266F2-AA1C-08CB-7240-30A45F056A10}"/>
                </a:ext>
              </a:extLst>
            </p:cNvPr>
            <p:cNvSpPr txBox="1"/>
            <p:nvPr/>
          </p:nvSpPr>
          <p:spPr>
            <a:xfrm>
              <a:off x="7071280" y="5507787"/>
              <a:ext cx="284712" cy="169277"/>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1100" dirty="0">
                  <a:solidFill>
                    <a:srgbClr val="1185AA"/>
                  </a:solidFill>
                  <a:latin typeface="Calibri" panose="020F0502020204030204"/>
                  <a:ea typeface="+mn-ea"/>
                </a:rPr>
                <a:t>55</a:t>
              </a:r>
            </a:p>
          </p:txBody>
        </p:sp>
        <p:sp>
          <p:nvSpPr>
            <p:cNvPr id="95" name="TextBox 94">
              <a:extLst>
                <a:ext uri="{FF2B5EF4-FFF2-40B4-BE49-F238E27FC236}">
                  <a16:creationId xmlns:a16="http://schemas.microsoft.com/office/drawing/2014/main" id="{57CB393C-7032-F24B-4C36-625EF8A90A44}"/>
                </a:ext>
              </a:extLst>
            </p:cNvPr>
            <p:cNvSpPr txBox="1"/>
            <p:nvPr/>
          </p:nvSpPr>
          <p:spPr>
            <a:xfrm>
              <a:off x="7472451" y="5507787"/>
              <a:ext cx="284712" cy="169277"/>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1100" dirty="0">
                  <a:solidFill>
                    <a:srgbClr val="1185AA"/>
                  </a:solidFill>
                  <a:latin typeface="Calibri" panose="020F0502020204030204"/>
                  <a:ea typeface="+mn-ea"/>
                </a:rPr>
                <a:t>38</a:t>
              </a:r>
            </a:p>
          </p:txBody>
        </p:sp>
        <p:sp>
          <p:nvSpPr>
            <p:cNvPr id="96" name="TextBox 95">
              <a:extLst>
                <a:ext uri="{FF2B5EF4-FFF2-40B4-BE49-F238E27FC236}">
                  <a16:creationId xmlns:a16="http://schemas.microsoft.com/office/drawing/2014/main" id="{BCD98482-8CBB-A015-90CA-6747B0383B9F}"/>
                </a:ext>
              </a:extLst>
            </p:cNvPr>
            <p:cNvSpPr txBox="1"/>
            <p:nvPr/>
          </p:nvSpPr>
          <p:spPr>
            <a:xfrm>
              <a:off x="7858706" y="5507787"/>
              <a:ext cx="284712" cy="169277"/>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1100" dirty="0">
                  <a:solidFill>
                    <a:srgbClr val="1185AA"/>
                  </a:solidFill>
                  <a:latin typeface="Calibri" panose="020F0502020204030204"/>
                  <a:ea typeface="+mn-ea"/>
                </a:rPr>
                <a:t>31</a:t>
              </a:r>
            </a:p>
          </p:txBody>
        </p:sp>
        <p:sp>
          <p:nvSpPr>
            <p:cNvPr id="97" name="TextBox 96">
              <a:extLst>
                <a:ext uri="{FF2B5EF4-FFF2-40B4-BE49-F238E27FC236}">
                  <a16:creationId xmlns:a16="http://schemas.microsoft.com/office/drawing/2014/main" id="{FB1DBD38-2664-C556-E8BC-3062DF6E3A8E}"/>
                </a:ext>
              </a:extLst>
            </p:cNvPr>
            <p:cNvSpPr txBox="1"/>
            <p:nvPr/>
          </p:nvSpPr>
          <p:spPr>
            <a:xfrm>
              <a:off x="8258039" y="5507787"/>
              <a:ext cx="284712" cy="169277"/>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1100" dirty="0">
                  <a:solidFill>
                    <a:srgbClr val="1185AA"/>
                  </a:solidFill>
                  <a:latin typeface="Calibri" panose="020F0502020204030204"/>
                  <a:ea typeface="+mn-ea"/>
                </a:rPr>
                <a:t>23</a:t>
              </a:r>
            </a:p>
          </p:txBody>
        </p:sp>
        <p:sp>
          <p:nvSpPr>
            <p:cNvPr id="98" name="TextBox 97">
              <a:extLst>
                <a:ext uri="{FF2B5EF4-FFF2-40B4-BE49-F238E27FC236}">
                  <a16:creationId xmlns:a16="http://schemas.microsoft.com/office/drawing/2014/main" id="{B7F43844-76E4-85CB-719A-984F8000C0B8}"/>
                </a:ext>
              </a:extLst>
            </p:cNvPr>
            <p:cNvSpPr txBox="1"/>
            <p:nvPr/>
          </p:nvSpPr>
          <p:spPr>
            <a:xfrm>
              <a:off x="8644436" y="5507787"/>
              <a:ext cx="284712" cy="169277"/>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1100" dirty="0">
                  <a:solidFill>
                    <a:srgbClr val="1185AA"/>
                  </a:solidFill>
                  <a:latin typeface="Calibri" panose="020F0502020204030204"/>
                  <a:ea typeface="+mn-ea"/>
                </a:rPr>
                <a:t>15</a:t>
              </a:r>
            </a:p>
          </p:txBody>
        </p:sp>
        <p:sp>
          <p:nvSpPr>
            <p:cNvPr id="99" name="TextBox 98">
              <a:extLst>
                <a:ext uri="{FF2B5EF4-FFF2-40B4-BE49-F238E27FC236}">
                  <a16:creationId xmlns:a16="http://schemas.microsoft.com/office/drawing/2014/main" id="{8ADF6E02-99CD-7AC9-CDBF-3CECB3631596}"/>
                </a:ext>
              </a:extLst>
            </p:cNvPr>
            <p:cNvSpPr txBox="1"/>
            <p:nvPr/>
          </p:nvSpPr>
          <p:spPr>
            <a:xfrm>
              <a:off x="9023259" y="5507787"/>
              <a:ext cx="349824" cy="169277"/>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1100" dirty="0">
                  <a:solidFill>
                    <a:srgbClr val="1185AA"/>
                  </a:solidFill>
                  <a:latin typeface="Calibri" panose="020F0502020204030204"/>
                  <a:ea typeface="+mn-ea"/>
                </a:rPr>
                <a:t>12</a:t>
              </a:r>
            </a:p>
          </p:txBody>
        </p:sp>
        <p:sp>
          <p:nvSpPr>
            <p:cNvPr id="100" name="TextBox 99">
              <a:extLst>
                <a:ext uri="{FF2B5EF4-FFF2-40B4-BE49-F238E27FC236}">
                  <a16:creationId xmlns:a16="http://schemas.microsoft.com/office/drawing/2014/main" id="{3EFC8287-3027-DD7A-F47B-899926526436}"/>
                </a:ext>
              </a:extLst>
            </p:cNvPr>
            <p:cNvSpPr txBox="1"/>
            <p:nvPr/>
          </p:nvSpPr>
          <p:spPr>
            <a:xfrm>
              <a:off x="9444330" y="5507787"/>
              <a:ext cx="284712" cy="169277"/>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1100" dirty="0">
                  <a:solidFill>
                    <a:srgbClr val="1185AA"/>
                  </a:solidFill>
                  <a:latin typeface="Calibri" panose="020F0502020204030204"/>
                  <a:ea typeface="+mn-ea"/>
                </a:rPr>
                <a:t>6</a:t>
              </a:r>
            </a:p>
          </p:txBody>
        </p:sp>
        <p:sp>
          <p:nvSpPr>
            <p:cNvPr id="101" name="TextBox 100">
              <a:extLst>
                <a:ext uri="{FF2B5EF4-FFF2-40B4-BE49-F238E27FC236}">
                  <a16:creationId xmlns:a16="http://schemas.microsoft.com/office/drawing/2014/main" id="{783F0B2E-D2DD-94C7-C2E8-7B4A4C92C3A1}"/>
                </a:ext>
              </a:extLst>
            </p:cNvPr>
            <p:cNvSpPr txBox="1"/>
            <p:nvPr/>
          </p:nvSpPr>
          <p:spPr>
            <a:xfrm>
              <a:off x="9845502" y="5507787"/>
              <a:ext cx="284712" cy="169277"/>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1100" dirty="0">
                  <a:solidFill>
                    <a:srgbClr val="1185AA"/>
                  </a:solidFill>
                  <a:latin typeface="Calibri" panose="020F0502020204030204"/>
                  <a:ea typeface="+mn-ea"/>
                </a:rPr>
                <a:t>4</a:t>
              </a:r>
            </a:p>
          </p:txBody>
        </p:sp>
        <p:sp>
          <p:nvSpPr>
            <p:cNvPr id="102" name="TextBox 101">
              <a:extLst>
                <a:ext uri="{FF2B5EF4-FFF2-40B4-BE49-F238E27FC236}">
                  <a16:creationId xmlns:a16="http://schemas.microsoft.com/office/drawing/2014/main" id="{3407C341-C116-A96A-B621-BCD7A678B9CF}"/>
                </a:ext>
              </a:extLst>
            </p:cNvPr>
            <p:cNvSpPr txBox="1"/>
            <p:nvPr/>
          </p:nvSpPr>
          <p:spPr>
            <a:xfrm>
              <a:off x="10231756" y="5507787"/>
              <a:ext cx="284712" cy="169277"/>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1100" dirty="0">
                  <a:solidFill>
                    <a:srgbClr val="1185AA"/>
                  </a:solidFill>
                  <a:latin typeface="Calibri" panose="020F0502020204030204"/>
                  <a:ea typeface="+mn-ea"/>
                </a:rPr>
                <a:t>1</a:t>
              </a:r>
            </a:p>
          </p:txBody>
        </p:sp>
        <p:sp>
          <p:nvSpPr>
            <p:cNvPr id="103" name="TextBox 102">
              <a:extLst>
                <a:ext uri="{FF2B5EF4-FFF2-40B4-BE49-F238E27FC236}">
                  <a16:creationId xmlns:a16="http://schemas.microsoft.com/office/drawing/2014/main" id="{59248620-4A10-A59D-6FA1-8A135ABB4825}"/>
                </a:ext>
              </a:extLst>
            </p:cNvPr>
            <p:cNvSpPr txBox="1"/>
            <p:nvPr/>
          </p:nvSpPr>
          <p:spPr>
            <a:xfrm>
              <a:off x="10631090" y="5507787"/>
              <a:ext cx="284712" cy="169277"/>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1100" dirty="0">
                  <a:solidFill>
                    <a:srgbClr val="1185AA"/>
                  </a:solidFill>
                  <a:latin typeface="Calibri" panose="020F0502020204030204"/>
                  <a:ea typeface="+mn-ea"/>
                </a:rPr>
                <a:t>1</a:t>
              </a:r>
            </a:p>
          </p:txBody>
        </p:sp>
        <p:sp>
          <p:nvSpPr>
            <p:cNvPr id="104" name="TextBox 103">
              <a:extLst>
                <a:ext uri="{FF2B5EF4-FFF2-40B4-BE49-F238E27FC236}">
                  <a16:creationId xmlns:a16="http://schemas.microsoft.com/office/drawing/2014/main" id="{1FE17029-5B68-AF47-9A1A-08D1E9100464}"/>
                </a:ext>
              </a:extLst>
            </p:cNvPr>
            <p:cNvSpPr txBox="1"/>
            <p:nvPr/>
          </p:nvSpPr>
          <p:spPr>
            <a:xfrm>
              <a:off x="11027011" y="5507787"/>
              <a:ext cx="284712" cy="169277"/>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1100" dirty="0">
                  <a:solidFill>
                    <a:srgbClr val="1185AA"/>
                  </a:solidFill>
                  <a:latin typeface="Calibri" panose="020F0502020204030204"/>
                  <a:ea typeface="+mn-ea"/>
                </a:rPr>
                <a:t>0</a:t>
              </a:r>
            </a:p>
          </p:txBody>
        </p:sp>
        <p:sp>
          <p:nvSpPr>
            <p:cNvPr id="105" name="TextBox 104">
              <a:extLst>
                <a:ext uri="{FF2B5EF4-FFF2-40B4-BE49-F238E27FC236}">
                  <a16:creationId xmlns:a16="http://schemas.microsoft.com/office/drawing/2014/main" id="{7701D46E-5D73-DBEB-7735-38E75EF5B63E}"/>
                </a:ext>
              </a:extLst>
            </p:cNvPr>
            <p:cNvSpPr txBox="1"/>
            <p:nvPr/>
          </p:nvSpPr>
          <p:spPr>
            <a:xfrm>
              <a:off x="1970792" y="5704295"/>
              <a:ext cx="259400" cy="169277"/>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1100" dirty="0">
                  <a:solidFill>
                    <a:srgbClr val="808080"/>
                  </a:solidFill>
                  <a:latin typeface="Calibri" panose="020F0502020204030204"/>
                  <a:ea typeface="+mn-ea"/>
                </a:rPr>
                <a:t>202</a:t>
              </a:r>
            </a:p>
          </p:txBody>
        </p:sp>
        <p:sp>
          <p:nvSpPr>
            <p:cNvPr id="106" name="TextBox 105">
              <a:extLst>
                <a:ext uri="{FF2B5EF4-FFF2-40B4-BE49-F238E27FC236}">
                  <a16:creationId xmlns:a16="http://schemas.microsoft.com/office/drawing/2014/main" id="{85BC1314-0328-F6CC-50F4-9FF42399B88B}"/>
                </a:ext>
              </a:extLst>
            </p:cNvPr>
            <p:cNvSpPr txBox="1"/>
            <p:nvPr/>
          </p:nvSpPr>
          <p:spPr>
            <a:xfrm>
              <a:off x="2346651" y="5704295"/>
              <a:ext cx="284712" cy="169277"/>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1100" dirty="0">
                  <a:solidFill>
                    <a:srgbClr val="808080"/>
                  </a:solidFill>
                  <a:latin typeface="Calibri" panose="020F0502020204030204"/>
                  <a:ea typeface="+mn-ea"/>
                </a:rPr>
                <a:t>148</a:t>
              </a:r>
            </a:p>
          </p:txBody>
        </p:sp>
        <p:sp>
          <p:nvSpPr>
            <p:cNvPr id="107" name="TextBox 106">
              <a:extLst>
                <a:ext uri="{FF2B5EF4-FFF2-40B4-BE49-F238E27FC236}">
                  <a16:creationId xmlns:a16="http://schemas.microsoft.com/office/drawing/2014/main" id="{C713F24D-26CD-D8A2-9BC6-23C17D53867A}"/>
                </a:ext>
              </a:extLst>
            </p:cNvPr>
            <p:cNvSpPr txBox="1"/>
            <p:nvPr/>
          </p:nvSpPr>
          <p:spPr>
            <a:xfrm>
              <a:off x="2747822" y="5704295"/>
              <a:ext cx="284712" cy="169277"/>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1100" dirty="0">
                  <a:solidFill>
                    <a:srgbClr val="808080"/>
                  </a:solidFill>
                  <a:latin typeface="Calibri" panose="020F0502020204030204"/>
                  <a:ea typeface="+mn-ea"/>
                </a:rPr>
                <a:t>118</a:t>
              </a:r>
            </a:p>
          </p:txBody>
        </p:sp>
        <p:sp>
          <p:nvSpPr>
            <p:cNvPr id="108" name="TextBox 107">
              <a:extLst>
                <a:ext uri="{FF2B5EF4-FFF2-40B4-BE49-F238E27FC236}">
                  <a16:creationId xmlns:a16="http://schemas.microsoft.com/office/drawing/2014/main" id="{3CA6AED8-1E67-D308-4071-2ED97460DFA7}"/>
                </a:ext>
              </a:extLst>
            </p:cNvPr>
            <p:cNvSpPr txBox="1"/>
            <p:nvPr/>
          </p:nvSpPr>
          <p:spPr>
            <a:xfrm>
              <a:off x="3134078" y="5704297"/>
              <a:ext cx="284712" cy="169277"/>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1100" dirty="0">
                  <a:solidFill>
                    <a:srgbClr val="808080"/>
                  </a:solidFill>
                  <a:latin typeface="Calibri" panose="020F0502020204030204"/>
                  <a:ea typeface="+mn-ea"/>
                </a:rPr>
                <a:t>78</a:t>
              </a:r>
            </a:p>
          </p:txBody>
        </p:sp>
        <p:sp>
          <p:nvSpPr>
            <p:cNvPr id="109" name="TextBox 108">
              <a:extLst>
                <a:ext uri="{FF2B5EF4-FFF2-40B4-BE49-F238E27FC236}">
                  <a16:creationId xmlns:a16="http://schemas.microsoft.com/office/drawing/2014/main" id="{E3FC5BB7-0023-25A3-A9A8-91D03C438415}"/>
                </a:ext>
              </a:extLst>
            </p:cNvPr>
            <p:cNvSpPr txBox="1"/>
            <p:nvPr/>
          </p:nvSpPr>
          <p:spPr>
            <a:xfrm>
              <a:off x="3533410" y="5704297"/>
              <a:ext cx="284712" cy="169277"/>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1100" dirty="0">
                  <a:solidFill>
                    <a:srgbClr val="808080"/>
                  </a:solidFill>
                  <a:latin typeface="Calibri" panose="020F0502020204030204"/>
                  <a:ea typeface="+mn-ea"/>
                </a:rPr>
                <a:t>64</a:t>
              </a:r>
            </a:p>
          </p:txBody>
        </p:sp>
        <p:sp>
          <p:nvSpPr>
            <p:cNvPr id="110" name="TextBox 109">
              <a:extLst>
                <a:ext uri="{FF2B5EF4-FFF2-40B4-BE49-F238E27FC236}">
                  <a16:creationId xmlns:a16="http://schemas.microsoft.com/office/drawing/2014/main" id="{6ADE6C74-EA9B-B72B-9085-B808AC6F6B6A}"/>
                </a:ext>
              </a:extLst>
            </p:cNvPr>
            <p:cNvSpPr txBox="1"/>
            <p:nvPr/>
          </p:nvSpPr>
          <p:spPr>
            <a:xfrm>
              <a:off x="3919807" y="5704297"/>
              <a:ext cx="284712" cy="169277"/>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1100" dirty="0">
                  <a:solidFill>
                    <a:srgbClr val="808080"/>
                  </a:solidFill>
                  <a:latin typeface="Calibri" panose="020F0502020204030204"/>
                  <a:ea typeface="+mn-ea"/>
                </a:rPr>
                <a:t>39</a:t>
              </a:r>
            </a:p>
          </p:txBody>
        </p:sp>
        <p:sp>
          <p:nvSpPr>
            <p:cNvPr id="111" name="TextBox 110">
              <a:extLst>
                <a:ext uri="{FF2B5EF4-FFF2-40B4-BE49-F238E27FC236}">
                  <a16:creationId xmlns:a16="http://schemas.microsoft.com/office/drawing/2014/main" id="{3CC0913C-A6DA-977D-5685-65E896BB6DFF}"/>
                </a:ext>
              </a:extLst>
            </p:cNvPr>
            <p:cNvSpPr txBox="1"/>
            <p:nvPr/>
          </p:nvSpPr>
          <p:spPr>
            <a:xfrm>
              <a:off x="4295290" y="5704297"/>
              <a:ext cx="349824" cy="169277"/>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1100" dirty="0">
                  <a:solidFill>
                    <a:srgbClr val="808080"/>
                  </a:solidFill>
                  <a:latin typeface="Calibri" panose="020F0502020204030204"/>
                  <a:ea typeface="+mn-ea"/>
                </a:rPr>
                <a:t>32</a:t>
              </a:r>
            </a:p>
          </p:txBody>
        </p:sp>
        <p:sp>
          <p:nvSpPr>
            <p:cNvPr id="112" name="TextBox 111">
              <a:extLst>
                <a:ext uri="{FF2B5EF4-FFF2-40B4-BE49-F238E27FC236}">
                  <a16:creationId xmlns:a16="http://schemas.microsoft.com/office/drawing/2014/main" id="{B46DB8E2-0326-44D2-26D0-3927B3D002F9}"/>
                </a:ext>
              </a:extLst>
            </p:cNvPr>
            <p:cNvSpPr txBox="1"/>
            <p:nvPr/>
          </p:nvSpPr>
          <p:spPr>
            <a:xfrm>
              <a:off x="4716360" y="5704297"/>
              <a:ext cx="284712" cy="169277"/>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1100" dirty="0">
                  <a:solidFill>
                    <a:srgbClr val="808080"/>
                  </a:solidFill>
                  <a:latin typeface="Calibri" panose="020F0502020204030204"/>
                  <a:ea typeface="+mn-ea"/>
                </a:rPr>
                <a:t>24</a:t>
              </a:r>
            </a:p>
          </p:txBody>
        </p:sp>
        <p:sp>
          <p:nvSpPr>
            <p:cNvPr id="113" name="TextBox 112">
              <a:extLst>
                <a:ext uri="{FF2B5EF4-FFF2-40B4-BE49-F238E27FC236}">
                  <a16:creationId xmlns:a16="http://schemas.microsoft.com/office/drawing/2014/main" id="{9DEAA815-8D98-29BF-743E-D94825CD5400}"/>
                </a:ext>
              </a:extLst>
            </p:cNvPr>
            <p:cNvSpPr txBox="1"/>
            <p:nvPr/>
          </p:nvSpPr>
          <p:spPr>
            <a:xfrm>
              <a:off x="5117531" y="5704297"/>
              <a:ext cx="284712" cy="169277"/>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1100" dirty="0">
                  <a:solidFill>
                    <a:srgbClr val="808080"/>
                  </a:solidFill>
                  <a:latin typeface="Calibri" panose="020F0502020204030204"/>
                  <a:ea typeface="+mn-ea"/>
                </a:rPr>
                <a:t>17</a:t>
              </a:r>
            </a:p>
          </p:txBody>
        </p:sp>
        <p:sp>
          <p:nvSpPr>
            <p:cNvPr id="114" name="TextBox 113">
              <a:extLst>
                <a:ext uri="{FF2B5EF4-FFF2-40B4-BE49-F238E27FC236}">
                  <a16:creationId xmlns:a16="http://schemas.microsoft.com/office/drawing/2014/main" id="{2F177C6E-81D7-85F9-36E7-D1ACD0E737F6}"/>
                </a:ext>
              </a:extLst>
            </p:cNvPr>
            <p:cNvSpPr txBox="1"/>
            <p:nvPr/>
          </p:nvSpPr>
          <p:spPr>
            <a:xfrm>
              <a:off x="5503786" y="5704297"/>
              <a:ext cx="284712" cy="169277"/>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1100" dirty="0">
                  <a:solidFill>
                    <a:srgbClr val="808080"/>
                  </a:solidFill>
                  <a:latin typeface="Calibri" panose="020F0502020204030204"/>
                  <a:ea typeface="+mn-ea"/>
                </a:rPr>
                <a:t>11</a:t>
              </a:r>
            </a:p>
          </p:txBody>
        </p:sp>
        <p:sp>
          <p:nvSpPr>
            <p:cNvPr id="115" name="TextBox 114">
              <a:extLst>
                <a:ext uri="{FF2B5EF4-FFF2-40B4-BE49-F238E27FC236}">
                  <a16:creationId xmlns:a16="http://schemas.microsoft.com/office/drawing/2014/main" id="{720D5E29-3A37-69D4-BBBD-D3B515F114D3}"/>
                </a:ext>
              </a:extLst>
            </p:cNvPr>
            <p:cNvSpPr txBox="1"/>
            <p:nvPr/>
          </p:nvSpPr>
          <p:spPr>
            <a:xfrm>
              <a:off x="5903119" y="5704297"/>
              <a:ext cx="284712" cy="169277"/>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1100" dirty="0">
                  <a:solidFill>
                    <a:srgbClr val="808080"/>
                  </a:solidFill>
                  <a:latin typeface="Calibri" panose="020F0502020204030204"/>
                  <a:ea typeface="+mn-ea"/>
                </a:rPr>
                <a:t>9</a:t>
              </a:r>
            </a:p>
          </p:txBody>
        </p:sp>
        <p:sp>
          <p:nvSpPr>
            <p:cNvPr id="116" name="TextBox 115">
              <a:extLst>
                <a:ext uri="{FF2B5EF4-FFF2-40B4-BE49-F238E27FC236}">
                  <a16:creationId xmlns:a16="http://schemas.microsoft.com/office/drawing/2014/main" id="{20D6CC5B-C9A1-A599-D378-1CE899E8B30D}"/>
                </a:ext>
              </a:extLst>
            </p:cNvPr>
            <p:cNvSpPr txBox="1"/>
            <p:nvPr/>
          </p:nvSpPr>
          <p:spPr>
            <a:xfrm>
              <a:off x="6289516" y="5704297"/>
              <a:ext cx="284712" cy="169277"/>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1100" dirty="0">
                  <a:solidFill>
                    <a:srgbClr val="808080"/>
                  </a:solidFill>
                  <a:latin typeface="Calibri" panose="020F0502020204030204"/>
                  <a:ea typeface="+mn-ea"/>
                </a:rPr>
                <a:t>8</a:t>
              </a:r>
            </a:p>
          </p:txBody>
        </p:sp>
        <p:sp>
          <p:nvSpPr>
            <p:cNvPr id="117" name="TextBox 116">
              <a:extLst>
                <a:ext uri="{FF2B5EF4-FFF2-40B4-BE49-F238E27FC236}">
                  <a16:creationId xmlns:a16="http://schemas.microsoft.com/office/drawing/2014/main" id="{AF5623C7-74F0-371C-31B7-82A7EA4E3F76}"/>
                </a:ext>
              </a:extLst>
            </p:cNvPr>
            <p:cNvSpPr txBox="1"/>
            <p:nvPr/>
          </p:nvSpPr>
          <p:spPr>
            <a:xfrm>
              <a:off x="6644604" y="5704297"/>
              <a:ext cx="361035" cy="169277"/>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1100" dirty="0">
                  <a:solidFill>
                    <a:srgbClr val="808080"/>
                  </a:solidFill>
                  <a:latin typeface="Calibri" panose="020F0502020204030204"/>
                  <a:ea typeface="+mn-ea"/>
                </a:rPr>
                <a:t>3</a:t>
              </a:r>
            </a:p>
          </p:txBody>
        </p:sp>
        <p:sp>
          <p:nvSpPr>
            <p:cNvPr id="118" name="TextBox 117">
              <a:extLst>
                <a:ext uri="{FF2B5EF4-FFF2-40B4-BE49-F238E27FC236}">
                  <a16:creationId xmlns:a16="http://schemas.microsoft.com/office/drawing/2014/main" id="{B8C33C24-A491-7068-499B-29B2CF8F0C45}"/>
                </a:ext>
              </a:extLst>
            </p:cNvPr>
            <p:cNvSpPr txBox="1"/>
            <p:nvPr/>
          </p:nvSpPr>
          <p:spPr>
            <a:xfrm>
              <a:off x="7071280" y="5704297"/>
              <a:ext cx="284712" cy="169277"/>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1100" dirty="0">
                  <a:solidFill>
                    <a:srgbClr val="808080"/>
                  </a:solidFill>
                  <a:latin typeface="Calibri" panose="020F0502020204030204"/>
                  <a:ea typeface="+mn-ea"/>
                </a:rPr>
                <a:t>3</a:t>
              </a:r>
            </a:p>
          </p:txBody>
        </p:sp>
        <p:sp>
          <p:nvSpPr>
            <p:cNvPr id="119" name="TextBox 118">
              <a:extLst>
                <a:ext uri="{FF2B5EF4-FFF2-40B4-BE49-F238E27FC236}">
                  <a16:creationId xmlns:a16="http://schemas.microsoft.com/office/drawing/2014/main" id="{F4F6FF4A-C222-85EA-EB1B-5944C1B4D7BE}"/>
                </a:ext>
              </a:extLst>
            </p:cNvPr>
            <p:cNvSpPr txBox="1"/>
            <p:nvPr/>
          </p:nvSpPr>
          <p:spPr>
            <a:xfrm>
              <a:off x="7472451" y="5704297"/>
              <a:ext cx="284712" cy="169277"/>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1100" dirty="0">
                  <a:solidFill>
                    <a:srgbClr val="808080"/>
                  </a:solidFill>
                  <a:latin typeface="Calibri" panose="020F0502020204030204"/>
                  <a:ea typeface="+mn-ea"/>
                </a:rPr>
                <a:t>2</a:t>
              </a:r>
            </a:p>
          </p:txBody>
        </p:sp>
        <p:sp>
          <p:nvSpPr>
            <p:cNvPr id="120" name="TextBox 119">
              <a:extLst>
                <a:ext uri="{FF2B5EF4-FFF2-40B4-BE49-F238E27FC236}">
                  <a16:creationId xmlns:a16="http://schemas.microsoft.com/office/drawing/2014/main" id="{1F162417-C6D5-3327-FC58-BA1B208AB96D}"/>
                </a:ext>
              </a:extLst>
            </p:cNvPr>
            <p:cNvSpPr txBox="1"/>
            <p:nvPr/>
          </p:nvSpPr>
          <p:spPr>
            <a:xfrm>
              <a:off x="7858706" y="5704297"/>
              <a:ext cx="284712" cy="169277"/>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1100" dirty="0">
                  <a:solidFill>
                    <a:srgbClr val="808080"/>
                  </a:solidFill>
                  <a:latin typeface="Calibri" panose="020F0502020204030204"/>
                  <a:ea typeface="+mn-ea"/>
                </a:rPr>
                <a:t>2</a:t>
              </a:r>
            </a:p>
          </p:txBody>
        </p:sp>
        <p:sp>
          <p:nvSpPr>
            <p:cNvPr id="121" name="TextBox 120">
              <a:extLst>
                <a:ext uri="{FF2B5EF4-FFF2-40B4-BE49-F238E27FC236}">
                  <a16:creationId xmlns:a16="http://schemas.microsoft.com/office/drawing/2014/main" id="{206AD39C-1C01-4C15-ABDA-D8ABE26792F0}"/>
                </a:ext>
              </a:extLst>
            </p:cNvPr>
            <p:cNvSpPr txBox="1"/>
            <p:nvPr/>
          </p:nvSpPr>
          <p:spPr>
            <a:xfrm>
              <a:off x="8258039" y="5704297"/>
              <a:ext cx="284712" cy="169277"/>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1100" dirty="0">
                  <a:solidFill>
                    <a:srgbClr val="808080"/>
                  </a:solidFill>
                  <a:latin typeface="Calibri" panose="020F0502020204030204"/>
                  <a:ea typeface="+mn-ea"/>
                </a:rPr>
                <a:t>1</a:t>
              </a:r>
            </a:p>
          </p:txBody>
        </p:sp>
        <p:sp>
          <p:nvSpPr>
            <p:cNvPr id="122" name="TextBox 121">
              <a:extLst>
                <a:ext uri="{FF2B5EF4-FFF2-40B4-BE49-F238E27FC236}">
                  <a16:creationId xmlns:a16="http://schemas.microsoft.com/office/drawing/2014/main" id="{F03FC5D3-5242-66EA-A215-B0DA287BA96F}"/>
                </a:ext>
              </a:extLst>
            </p:cNvPr>
            <p:cNvSpPr txBox="1"/>
            <p:nvPr/>
          </p:nvSpPr>
          <p:spPr>
            <a:xfrm>
              <a:off x="8644436" y="5704297"/>
              <a:ext cx="284712" cy="169277"/>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1100" dirty="0">
                  <a:solidFill>
                    <a:srgbClr val="808080"/>
                  </a:solidFill>
                  <a:latin typeface="Calibri" panose="020F0502020204030204"/>
                  <a:ea typeface="+mn-ea"/>
                </a:rPr>
                <a:t>1</a:t>
              </a:r>
            </a:p>
          </p:txBody>
        </p:sp>
        <p:sp>
          <p:nvSpPr>
            <p:cNvPr id="123" name="TextBox 122">
              <a:extLst>
                <a:ext uri="{FF2B5EF4-FFF2-40B4-BE49-F238E27FC236}">
                  <a16:creationId xmlns:a16="http://schemas.microsoft.com/office/drawing/2014/main" id="{B150BC74-E418-3638-56A9-48CD371F202B}"/>
                </a:ext>
              </a:extLst>
            </p:cNvPr>
            <p:cNvSpPr txBox="1"/>
            <p:nvPr/>
          </p:nvSpPr>
          <p:spPr>
            <a:xfrm>
              <a:off x="9023259" y="5704297"/>
              <a:ext cx="349824" cy="169277"/>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1100" dirty="0">
                  <a:solidFill>
                    <a:srgbClr val="808080"/>
                  </a:solidFill>
                  <a:latin typeface="Calibri" panose="020F0502020204030204"/>
                  <a:ea typeface="+mn-ea"/>
                </a:rPr>
                <a:t>1</a:t>
              </a:r>
            </a:p>
          </p:txBody>
        </p:sp>
        <p:grpSp>
          <p:nvGrpSpPr>
            <p:cNvPr id="124" name="Group 123">
              <a:extLst>
                <a:ext uri="{FF2B5EF4-FFF2-40B4-BE49-F238E27FC236}">
                  <a16:creationId xmlns:a16="http://schemas.microsoft.com/office/drawing/2014/main" id="{A0A11412-24E3-A158-E3BE-B58F4B8B7D94}"/>
                </a:ext>
              </a:extLst>
            </p:cNvPr>
            <p:cNvGrpSpPr/>
            <p:nvPr/>
          </p:nvGrpSpPr>
          <p:grpSpPr>
            <a:xfrm>
              <a:off x="2145425" y="4496658"/>
              <a:ext cx="989937" cy="169277"/>
              <a:chOff x="2299281" y="4240936"/>
              <a:chExt cx="989937" cy="169277"/>
            </a:xfrm>
          </p:grpSpPr>
          <p:grpSp>
            <p:nvGrpSpPr>
              <p:cNvPr id="131" name="Group 130">
                <a:extLst>
                  <a:ext uri="{FF2B5EF4-FFF2-40B4-BE49-F238E27FC236}">
                    <a16:creationId xmlns:a16="http://schemas.microsoft.com/office/drawing/2014/main" id="{774DDBE7-2291-66E8-6805-27D0D8829195}"/>
                  </a:ext>
                </a:extLst>
              </p:cNvPr>
              <p:cNvGrpSpPr/>
              <p:nvPr/>
            </p:nvGrpSpPr>
            <p:grpSpPr>
              <a:xfrm>
                <a:off x="2299281" y="4287452"/>
                <a:ext cx="77366" cy="76245"/>
                <a:chOff x="2260598" y="4329135"/>
                <a:chExt cx="77366" cy="76245"/>
              </a:xfrm>
            </p:grpSpPr>
            <p:cxnSp>
              <p:nvCxnSpPr>
                <p:cNvPr id="133" name="Straight Connector 132">
                  <a:extLst>
                    <a:ext uri="{FF2B5EF4-FFF2-40B4-BE49-F238E27FC236}">
                      <a16:creationId xmlns:a16="http://schemas.microsoft.com/office/drawing/2014/main" id="{EE376B70-3179-C9FD-0B30-AD79C0474232}"/>
                    </a:ext>
                  </a:extLst>
                </p:cNvPr>
                <p:cNvCxnSpPr>
                  <a:cxnSpLocks/>
                </p:cNvCxnSpPr>
                <p:nvPr/>
              </p:nvCxnSpPr>
              <p:spPr>
                <a:xfrm>
                  <a:off x="2260598" y="4367258"/>
                  <a:ext cx="77366" cy="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5D314C5C-509C-029F-6F88-81204B68030A}"/>
                    </a:ext>
                  </a:extLst>
                </p:cNvPr>
                <p:cNvCxnSpPr>
                  <a:cxnSpLocks/>
                </p:cNvCxnSpPr>
                <p:nvPr/>
              </p:nvCxnSpPr>
              <p:spPr>
                <a:xfrm>
                  <a:off x="2299281" y="4329135"/>
                  <a:ext cx="1357" cy="76245"/>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grpSp>
          <p:sp>
            <p:nvSpPr>
              <p:cNvPr id="132" name="TextBox 131">
                <a:extLst>
                  <a:ext uri="{FF2B5EF4-FFF2-40B4-BE49-F238E27FC236}">
                    <a16:creationId xmlns:a16="http://schemas.microsoft.com/office/drawing/2014/main" id="{833500E3-FED3-621C-E793-ADA15663CA18}"/>
                  </a:ext>
                </a:extLst>
              </p:cNvPr>
              <p:cNvSpPr txBox="1"/>
              <p:nvPr/>
            </p:nvSpPr>
            <p:spPr>
              <a:xfrm>
                <a:off x="2453984" y="4240936"/>
                <a:ext cx="835234" cy="169277"/>
              </a:xfrm>
              <a:prstGeom prst="rect">
                <a:avLst/>
              </a:prstGeom>
              <a:noFill/>
            </p:spPr>
            <p:txBody>
              <a:bodyPr wrap="square" lIns="0" tIns="0" rIns="0" bIns="0" rtlCol="0" anchor="ctr">
                <a:spAutoFit/>
              </a:bodyPr>
              <a:lstStyle/>
              <a:p>
                <a:pPr defTabSz="914377" eaLnBrk="1" fontAlgn="auto" hangingPunct="1">
                  <a:spcBef>
                    <a:spcPts val="1200"/>
                  </a:spcBef>
                  <a:spcAft>
                    <a:spcPts val="0"/>
                  </a:spcAft>
                  <a:buClr>
                    <a:srgbClr val="A5B839"/>
                  </a:buClr>
                  <a:defRPr/>
                </a:pPr>
                <a:r>
                  <a:rPr lang="en-GB" sz="1100" dirty="0">
                    <a:solidFill>
                      <a:srgbClr val="223341"/>
                    </a:solidFill>
                    <a:latin typeface="Calibri" panose="020F0502020204030204"/>
                    <a:ea typeface="+mn-ea"/>
                  </a:rPr>
                  <a:t>Censor</a:t>
                </a:r>
              </a:p>
            </p:txBody>
          </p:sp>
        </p:grpSp>
        <p:sp>
          <p:nvSpPr>
            <p:cNvPr id="125" name="TextBox 124">
              <a:extLst>
                <a:ext uri="{FF2B5EF4-FFF2-40B4-BE49-F238E27FC236}">
                  <a16:creationId xmlns:a16="http://schemas.microsoft.com/office/drawing/2014/main" id="{03479094-766A-1567-147B-EC585CBD396A}"/>
                </a:ext>
              </a:extLst>
            </p:cNvPr>
            <p:cNvSpPr txBox="1"/>
            <p:nvPr/>
          </p:nvSpPr>
          <p:spPr>
            <a:xfrm>
              <a:off x="4204519" y="2467113"/>
              <a:ext cx="2631167" cy="215444"/>
            </a:xfrm>
            <a:prstGeom prst="rect">
              <a:avLst/>
            </a:prstGeom>
            <a:noFill/>
          </p:spPr>
          <p:txBody>
            <a:bodyPr wrap="square" lIns="0" tIns="0" rIns="0" bIns="0" rtlCol="0" anchor="ctr">
              <a:spAutoFit/>
            </a:bodyPr>
            <a:lstStyle/>
            <a:p>
              <a:pPr defTabSz="914377" eaLnBrk="1" fontAlgn="auto" hangingPunct="1">
                <a:spcBef>
                  <a:spcPts val="1200"/>
                </a:spcBef>
                <a:spcAft>
                  <a:spcPts val="0"/>
                </a:spcAft>
                <a:buClr>
                  <a:srgbClr val="A5B839"/>
                </a:buClr>
                <a:defRPr/>
              </a:pPr>
              <a:r>
                <a:rPr lang="en-GB" sz="1400" b="1" dirty="0">
                  <a:solidFill>
                    <a:srgbClr val="1185AA"/>
                  </a:solidFill>
                  <a:latin typeface="Calibri" panose="020F0502020204030204"/>
                  <a:ea typeface="+mn-ea"/>
                </a:rPr>
                <a:t>T-</a:t>
              </a:r>
              <a:r>
                <a:rPr lang="en-GB" sz="1400" b="1" dirty="0" err="1">
                  <a:solidFill>
                    <a:srgbClr val="1185AA"/>
                  </a:solidFill>
                  <a:latin typeface="Calibri" panose="020F0502020204030204"/>
                  <a:ea typeface="+mn-ea"/>
                </a:rPr>
                <a:t>DXd</a:t>
              </a:r>
              <a:r>
                <a:rPr lang="en-GB" sz="1400" b="1" dirty="0">
                  <a:solidFill>
                    <a:srgbClr val="1185AA"/>
                  </a:solidFill>
                  <a:latin typeface="Calibri" panose="020F0502020204030204"/>
                  <a:ea typeface="+mn-ea"/>
                </a:rPr>
                <a:t>: </a:t>
              </a:r>
              <a:r>
                <a:rPr lang="en-GB" sz="1400" dirty="0">
                  <a:solidFill>
                    <a:srgbClr val="1185AA"/>
                  </a:solidFill>
                  <a:latin typeface="Calibri" panose="020F0502020204030204"/>
                  <a:ea typeface="+mn-ea"/>
                </a:rPr>
                <a:t>62.3% (95% CI, 57.0, 67.1)</a:t>
              </a:r>
            </a:p>
          </p:txBody>
        </p:sp>
        <p:sp>
          <p:nvSpPr>
            <p:cNvPr id="126" name="TextBox 125">
              <a:extLst>
                <a:ext uri="{FF2B5EF4-FFF2-40B4-BE49-F238E27FC236}">
                  <a16:creationId xmlns:a16="http://schemas.microsoft.com/office/drawing/2014/main" id="{1248CAEA-CB77-911F-273B-5D5DCDB57AD9}"/>
                </a:ext>
              </a:extLst>
            </p:cNvPr>
            <p:cNvSpPr txBox="1"/>
            <p:nvPr/>
          </p:nvSpPr>
          <p:spPr>
            <a:xfrm>
              <a:off x="4447543" y="2734219"/>
              <a:ext cx="2362061" cy="215444"/>
            </a:xfrm>
            <a:prstGeom prst="rect">
              <a:avLst/>
            </a:prstGeom>
            <a:noFill/>
          </p:spPr>
          <p:txBody>
            <a:bodyPr wrap="square" lIns="0" tIns="0" rIns="0" bIns="0" rtlCol="0" anchor="ctr">
              <a:spAutoFit/>
            </a:bodyPr>
            <a:lstStyle/>
            <a:p>
              <a:pPr defTabSz="914377" eaLnBrk="1" fontAlgn="auto" hangingPunct="1">
                <a:spcBef>
                  <a:spcPts val="1200"/>
                </a:spcBef>
                <a:spcAft>
                  <a:spcPts val="0"/>
                </a:spcAft>
                <a:buClr>
                  <a:srgbClr val="A5B839"/>
                </a:buClr>
                <a:defRPr/>
              </a:pPr>
              <a:r>
                <a:rPr lang="en-GB" sz="1400" b="1" dirty="0">
                  <a:solidFill>
                    <a:srgbClr val="808080"/>
                  </a:solidFill>
                  <a:latin typeface="Calibri" panose="020F0502020204030204"/>
                  <a:ea typeface="+mn-ea"/>
                </a:rPr>
                <a:t>TPC: </a:t>
              </a:r>
              <a:r>
                <a:rPr lang="en-GB" sz="1400" dirty="0">
                  <a:solidFill>
                    <a:srgbClr val="808080"/>
                  </a:solidFill>
                  <a:latin typeface="Calibri" panose="020F0502020204030204"/>
                  <a:ea typeface="+mn-ea"/>
                </a:rPr>
                <a:t>27.2% (95% CI, 20.1, 34.8)</a:t>
              </a:r>
            </a:p>
          </p:txBody>
        </p:sp>
        <p:sp>
          <p:nvSpPr>
            <p:cNvPr id="127" name="TextBox 126">
              <a:extLst>
                <a:ext uri="{FF2B5EF4-FFF2-40B4-BE49-F238E27FC236}">
                  <a16:creationId xmlns:a16="http://schemas.microsoft.com/office/drawing/2014/main" id="{91A18326-D4CA-F15B-3F9E-E4937128AA1B}"/>
                </a:ext>
              </a:extLst>
            </p:cNvPr>
            <p:cNvSpPr txBox="1"/>
            <p:nvPr/>
          </p:nvSpPr>
          <p:spPr>
            <a:xfrm>
              <a:off x="6797262" y="3049604"/>
              <a:ext cx="2643807" cy="215444"/>
            </a:xfrm>
            <a:prstGeom prst="rect">
              <a:avLst/>
            </a:prstGeom>
            <a:noFill/>
          </p:spPr>
          <p:txBody>
            <a:bodyPr wrap="square" lIns="0" tIns="0" rIns="0" bIns="0" rtlCol="0" anchor="ctr">
              <a:spAutoFit/>
            </a:bodyPr>
            <a:lstStyle/>
            <a:p>
              <a:pPr defTabSz="914377" eaLnBrk="1" fontAlgn="auto" hangingPunct="1">
                <a:spcBef>
                  <a:spcPts val="1200"/>
                </a:spcBef>
                <a:spcAft>
                  <a:spcPts val="0"/>
                </a:spcAft>
                <a:buClr>
                  <a:srgbClr val="A5B839"/>
                </a:buClr>
                <a:defRPr/>
              </a:pPr>
              <a:r>
                <a:rPr lang="en-GB" sz="1400" b="1" dirty="0">
                  <a:solidFill>
                    <a:srgbClr val="1185AA"/>
                  </a:solidFill>
                  <a:latin typeface="Calibri" panose="020F0502020204030204"/>
                  <a:ea typeface="+mn-ea"/>
                </a:rPr>
                <a:t>T-</a:t>
              </a:r>
              <a:r>
                <a:rPr lang="en-GB" sz="1400" b="1" dirty="0" err="1">
                  <a:solidFill>
                    <a:srgbClr val="1185AA"/>
                  </a:solidFill>
                  <a:latin typeface="Calibri" panose="020F0502020204030204"/>
                  <a:ea typeface="+mn-ea"/>
                </a:rPr>
                <a:t>DXd</a:t>
              </a:r>
              <a:r>
                <a:rPr lang="en-GB" sz="1400" b="1" dirty="0">
                  <a:solidFill>
                    <a:srgbClr val="1185AA"/>
                  </a:solidFill>
                  <a:latin typeface="Calibri" panose="020F0502020204030204"/>
                  <a:ea typeface="+mn-ea"/>
                </a:rPr>
                <a:t>: </a:t>
              </a:r>
              <a:r>
                <a:rPr lang="en-GB" sz="1400" dirty="0">
                  <a:solidFill>
                    <a:srgbClr val="1185AA"/>
                  </a:solidFill>
                  <a:latin typeface="Calibri" panose="020F0502020204030204"/>
                  <a:ea typeface="+mn-ea"/>
                </a:rPr>
                <a:t>42.2% (95% CI, 36.5, 47.8)</a:t>
              </a:r>
            </a:p>
          </p:txBody>
        </p:sp>
        <p:sp>
          <p:nvSpPr>
            <p:cNvPr id="128" name="TextBox 127">
              <a:extLst>
                <a:ext uri="{FF2B5EF4-FFF2-40B4-BE49-F238E27FC236}">
                  <a16:creationId xmlns:a16="http://schemas.microsoft.com/office/drawing/2014/main" id="{825A6D35-B2FD-47D2-8007-B0A573D25C5B}"/>
                </a:ext>
              </a:extLst>
            </p:cNvPr>
            <p:cNvSpPr txBox="1"/>
            <p:nvPr/>
          </p:nvSpPr>
          <p:spPr>
            <a:xfrm>
              <a:off x="6803090" y="3345286"/>
              <a:ext cx="2508333" cy="215444"/>
            </a:xfrm>
            <a:prstGeom prst="rect">
              <a:avLst/>
            </a:prstGeom>
            <a:noFill/>
          </p:spPr>
          <p:txBody>
            <a:bodyPr wrap="square" lIns="0" tIns="0" rIns="0" bIns="0" rtlCol="0" anchor="ctr">
              <a:spAutoFit/>
            </a:bodyPr>
            <a:lstStyle/>
            <a:p>
              <a:pPr defTabSz="914377" eaLnBrk="1" fontAlgn="auto" hangingPunct="1">
                <a:spcBef>
                  <a:spcPts val="1200"/>
                </a:spcBef>
                <a:spcAft>
                  <a:spcPts val="0"/>
                </a:spcAft>
                <a:buClr>
                  <a:srgbClr val="A5B839"/>
                </a:buClr>
                <a:defRPr/>
              </a:pPr>
              <a:r>
                <a:rPr lang="en-GB" sz="1400" b="1" dirty="0">
                  <a:solidFill>
                    <a:srgbClr val="808080"/>
                  </a:solidFill>
                  <a:latin typeface="Calibri" panose="020F0502020204030204"/>
                  <a:ea typeface="+mn-ea"/>
                </a:rPr>
                <a:t>TPC: </a:t>
              </a:r>
              <a:r>
                <a:rPr lang="en-GB" sz="1400" dirty="0">
                  <a:solidFill>
                    <a:srgbClr val="808080"/>
                  </a:solidFill>
                  <a:latin typeface="Calibri" panose="020F0502020204030204"/>
                  <a:ea typeface="+mn-ea"/>
                </a:rPr>
                <a:t>13.9% (95% CI, 7.9, 21.6)</a:t>
              </a:r>
            </a:p>
          </p:txBody>
        </p:sp>
        <p:sp>
          <p:nvSpPr>
            <p:cNvPr id="129" name="TextBox 128">
              <a:extLst>
                <a:ext uri="{FF2B5EF4-FFF2-40B4-BE49-F238E27FC236}">
                  <a16:creationId xmlns:a16="http://schemas.microsoft.com/office/drawing/2014/main" id="{D2A9B45E-CF88-803E-F5BA-A798807E8E3E}"/>
                </a:ext>
              </a:extLst>
            </p:cNvPr>
            <p:cNvSpPr txBox="1"/>
            <p:nvPr/>
          </p:nvSpPr>
          <p:spPr>
            <a:xfrm>
              <a:off x="10244286" y="3962399"/>
              <a:ext cx="981349" cy="169277"/>
            </a:xfrm>
            <a:prstGeom prst="rect">
              <a:avLst/>
            </a:prstGeom>
            <a:noFill/>
          </p:spPr>
          <p:txBody>
            <a:bodyPr wrap="square" lIns="0" tIns="0" rIns="0" bIns="0" rtlCol="0" anchor="ctr">
              <a:spAutoFit/>
            </a:bodyPr>
            <a:lstStyle/>
            <a:p>
              <a:pPr defTabSz="914377" eaLnBrk="1" fontAlgn="auto" hangingPunct="1">
                <a:spcBef>
                  <a:spcPts val="1200"/>
                </a:spcBef>
                <a:spcAft>
                  <a:spcPts val="0"/>
                </a:spcAft>
                <a:buClr>
                  <a:srgbClr val="A5B839"/>
                </a:buClr>
                <a:defRPr/>
              </a:pPr>
              <a:r>
                <a:rPr lang="en-GB" sz="1100" b="1" dirty="0">
                  <a:solidFill>
                    <a:srgbClr val="1185AA"/>
                  </a:solidFill>
                  <a:latin typeface="Calibri" panose="020F0502020204030204"/>
                  <a:ea typeface="+mn-ea"/>
                </a:rPr>
                <a:t>T-</a:t>
              </a:r>
              <a:r>
                <a:rPr lang="en-GB" sz="1100" b="1" dirty="0" err="1">
                  <a:solidFill>
                    <a:srgbClr val="1185AA"/>
                  </a:solidFill>
                  <a:latin typeface="Calibri" panose="020F0502020204030204"/>
                  <a:ea typeface="+mn-ea"/>
                </a:rPr>
                <a:t>DXd</a:t>
              </a:r>
              <a:r>
                <a:rPr lang="en-GB" sz="1100" b="1" dirty="0">
                  <a:solidFill>
                    <a:srgbClr val="1185AA"/>
                  </a:solidFill>
                  <a:latin typeface="Calibri" panose="020F0502020204030204"/>
                  <a:ea typeface="+mn-ea"/>
                </a:rPr>
                <a:t> (n = 406)</a:t>
              </a:r>
            </a:p>
          </p:txBody>
        </p:sp>
        <p:sp>
          <p:nvSpPr>
            <p:cNvPr id="130" name="TextBox 129">
              <a:extLst>
                <a:ext uri="{FF2B5EF4-FFF2-40B4-BE49-F238E27FC236}">
                  <a16:creationId xmlns:a16="http://schemas.microsoft.com/office/drawing/2014/main" id="{5D308A71-5074-E8F9-1A44-99623F87C3E2}"/>
                </a:ext>
              </a:extLst>
            </p:cNvPr>
            <p:cNvSpPr txBox="1"/>
            <p:nvPr/>
          </p:nvSpPr>
          <p:spPr>
            <a:xfrm>
              <a:off x="9311424" y="4334188"/>
              <a:ext cx="835235" cy="169277"/>
            </a:xfrm>
            <a:prstGeom prst="rect">
              <a:avLst/>
            </a:prstGeom>
            <a:noFill/>
          </p:spPr>
          <p:txBody>
            <a:bodyPr wrap="square" lIns="0" tIns="0" rIns="0" bIns="0" rtlCol="0" anchor="ctr">
              <a:spAutoFit/>
            </a:bodyPr>
            <a:lstStyle/>
            <a:p>
              <a:pPr defTabSz="914377" eaLnBrk="1" fontAlgn="auto" hangingPunct="1">
                <a:spcBef>
                  <a:spcPts val="1200"/>
                </a:spcBef>
                <a:spcAft>
                  <a:spcPts val="0"/>
                </a:spcAft>
                <a:buClr>
                  <a:srgbClr val="A5B839"/>
                </a:buClr>
                <a:defRPr/>
              </a:pPr>
              <a:r>
                <a:rPr lang="en-GB" sz="1100" b="1" dirty="0">
                  <a:solidFill>
                    <a:srgbClr val="808080"/>
                  </a:solidFill>
                  <a:latin typeface="Calibri" panose="020F0502020204030204"/>
                  <a:ea typeface="+mn-ea"/>
                </a:rPr>
                <a:t>TPC (n = 202)</a:t>
              </a:r>
            </a:p>
          </p:txBody>
        </p:sp>
      </p:grpSp>
      <p:graphicFrame>
        <p:nvGraphicFramePr>
          <p:cNvPr id="157" name="Table 157">
            <a:extLst>
              <a:ext uri="{FF2B5EF4-FFF2-40B4-BE49-F238E27FC236}">
                <a16:creationId xmlns:a16="http://schemas.microsoft.com/office/drawing/2014/main" id="{0FE2491B-5E93-4F96-5A50-83C30DEFD6B6}"/>
              </a:ext>
            </a:extLst>
          </p:cNvPr>
          <p:cNvGraphicFramePr>
            <a:graphicFrameLocks noGrp="1"/>
          </p:cNvGraphicFramePr>
          <p:nvPr/>
        </p:nvGraphicFramePr>
        <p:xfrm>
          <a:off x="7030796" y="1873157"/>
          <a:ext cx="4384466" cy="822960"/>
        </p:xfrm>
        <a:graphic>
          <a:graphicData uri="http://schemas.openxmlformats.org/drawingml/2006/table">
            <a:tbl>
              <a:tblPr firstRow="1" bandRow="1">
                <a:tableStyleId>{9D7B26C5-4107-4FEC-AEDC-1716B250A1EF}</a:tableStyleId>
              </a:tblPr>
              <a:tblGrid>
                <a:gridCol w="1676351">
                  <a:extLst>
                    <a:ext uri="{9D8B030D-6E8A-4147-A177-3AD203B41FA5}">
                      <a16:colId xmlns:a16="http://schemas.microsoft.com/office/drawing/2014/main" val="2285599455"/>
                    </a:ext>
                  </a:extLst>
                </a:gridCol>
                <a:gridCol w="1246627">
                  <a:extLst>
                    <a:ext uri="{9D8B030D-6E8A-4147-A177-3AD203B41FA5}">
                      <a16:colId xmlns:a16="http://schemas.microsoft.com/office/drawing/2014/main" val="2044858487"/>
                    </a:ext>
                  </a:extLst>
                </a:gridCol>
                <a:gridCol w="1461488">
                  <a:extLst>
                    <a:ext uri="{9D8B030D-6E8A-4147-A177-3AD203B41FA5}">
                      <a16:colId xmlns:a16="http://schemas.microsoft.com/office/drawing/2014/main" val="925378424"/>
                    </a:ext>
                  </a:extLst>
                </a:gridCol>
              </a:tblGrid>
              <a:tr h="274320">
                <a:tc>
                  <a:txBody>
                    <a:bodyPr/>
                    <a:lstStyle/>
                    <a:p>
                      <a:endParaRPr lang="en-GB" sz="1200" dirty="0"/>
                    </a:p>
                  </a:txBody>
                  <a:tcPr/>
                </a:tc>
                <a:tc>
                  <a:txBody>
                    <a:bodyPr/>
                    <a:lstStyle/>
                    <a:p>
                      <a:pPr algn="ctr"/>
                      <a:r>
                        <a:rPr lang="en-GB" sz="1200" dirty="0">
                          <a:solidFill>
                            <a:schemeClr val="accent2"/>
                          </a:solidFill>
                        </a:rPr>
                        <a:t>T-</a:t>
                      </a:r>
                      <a:r>
                        <a:rPr lang="en-GB" sz="1200" dirty="0" err="1">
                          <a:solidFill>
                            <a:schemeClr val="accent2"/>
                          </a:solidFill>
                        </a:rPr>
                        <a:t>DXd</a:t>
                      </a:r>
                      <a:endParaRPr lang="en-GB" sz="1200" dirty="0">
                        <a:solidFill>
                          <a:schemeClr val="accent2"/>
                        </a:solidFill>
                      </a:endParaRPr>
                    </a:p>
                  </a:txBody>
                  <a:tcPr/>
                </a:tc>
                <a:tc>
                  <a:txBody>
                    <a:bodyPr/>
                    <a:lstStyle/>
                    <a:p>
                      <a:pPr algn="ctr"/>
                      <a:r>
                        <a:rPr lang="en-GB" sz="1200" dirty="0">
                          <a:solidFill>
                            <a:schemeClr val="accent1"/>
                          </a:solidFill>
                        </a:rPr>
                        <a:t>TPC</a:t>
                      </a:r>
                    </a:p>
                  </a:txBody>
                  <a:tcPr/>
                </a:tc>
                <a:extLst>
                  <a:ext uri="{0D108BD9-81ED-4DB2-BD59-A6C34878D82A}">
                    <a16:rowId xmlns:a16="http://schemas.microsoft.com/office/drawing/2014/main" val="3301151971"/>
                  </a:ext>
                </a:extLst>
              </a:tr>
              <a:tr h="274320">
                <a:tc>
                  <a:txBody>
                    <a:bodyPr/>
                    <a:lstStyle/>
                    <a:p>
                      <a:r>
                        <a:rPr lang="en-GB" sz="1200" dirty="0" err="1"/>
                        <a:t>mPFS</a:t>
                      </a:r>
                      <a:r>
                        <a:rPr lang="en-GB" sz="1200" dirty="0"/>
                        <a:t> (95% CI) months</a:t>
                      </a:r>
                    </a:p>
                  </a:txBody>
                  <a:tcPr>
                    <a:noFill/>
                  </a:tcPr>
                </a:tc>
                <a:tc>
                  <a:txBody>
                    <a:bodyPr/>
                    <a:lstStyle/>
                    <a:p>
                      <a:pPr algn="ctr"/>
                      <a:r>
                        <a:rPr lang="en-GB" sz="1200" dirty="0">
                          <a:solidFill>
                            <a:schemeClr val="tx1"/>
                          </a:solidFill>
                        </a:rPr>
                        <a:t>17.8 (14.3, 20.8)</a:t>
                      </a:r>
                    </a:p>
                  </a:txBody>
                  <a:tcPr>
                    <a:noFill/>
                  </a:tcPr>
                </a:tc>
                <a:tc>
                  <a:txBody>
                    <a:bodyPr/>
                    <a:lstStyle/>
                    <a:p>
                      <a:pPr algn="ctr"/>
                      <a:r>
                        <a:rPr lang="en-GB" sz="1200" dirty="0">
                          <a:solidFill>
                            <a:schemeClr val="tx1"/>
                          </a:solidFill>
                        </a:rPr>
                        <a:t>6.9 (5.5, 8.4)</a:t>
                      </a:r>
                    </a:p>
                  </a:txBody>
                  <a:tcPr>
                    <a:noFill/>
                  </a:tcPr>
                </a:tc>
                <a:extLst>
                  <a:ext uri="{0D108BD9-81ED-4DB2-BD59-A6C34878D82A}">
                    <a16:rowId xmlns:a16="http://schemas.microsoft.com/office/drawing/2014/main" val="2677722896"/>
                  </a:ext>
                </a:extLst>
              </a:tr>
              <a:tr h="274320">
                <a:tc>
                  <a:txBody>
                    <a:bodyPr/>
                    <a:lstStyle/>
                    <a:p>
                      <a:r>
                        <a:rPr lang="en-GB" sz="1200" dirty="0"/>
                        <a:t>HR (95% CI); P-value </a:t>
                      </a:r>
                    </a:p>
                  </a:txBody>
                  <a:tcPr>
                    <a:noFill/>
                  </a:tcPr>
                </a:tc>
                <a:tc gridSpan="2">
                  <a:txBody>
                    <a:bodyPr/>
                    <a:lstStyle/>
                    <a:p>
                      <a:pPr algn="ctr"/>
                      <a:r>
                        <a:rPr lang="en-GB" sz="1200" dirty="0">
                          <a:solidFill>
                            <a:schemeClr val="tx1"/>
                          </a:solidFill>
                        </a:rPr>
                        <a:t>0.3589 (0.2840, 0.4535); &lt;0.000001</a:t>
                      </a:r>
                    </a:p>
                  </a:txBody>
                  <a:tcPr>
                    <a:noFill/>
                  </a:tcPr>
                </a:tc>
                <a:tc hMerge="1">
                  <a:txBody>
                    <a:bodyPr/>
                    <a:lstStyle/>
                    <a:p>
                      <a:endParaRPr lang="en-GB" sz="1200" dirty="0"/>
                    </a:p>
                  </a:txBody>
                  <a:tcPr/>
                </a:tc>
                <a:extLst>
                  <a:ext uri="{0D108BD9-81ED-4DB2-BD59-A6C34878D82A}">
                    <a16:rowId xmlns:a16="http://schemas.microsoft.com/office/drawing/2014/main" val="700502749"/>
                  </a:ext>
                </a:extLst>
              </a:tr>
            </a:tbl>
          </a:graphicData>
        </a:graphic>
      </p:graphicFrame>
    </p:spTree>
    <p:extLst>
      <p:ext uri="{BB962C8B-B14F-4D97-AF65-F5344CB8AC3E}">
        <p14:creationId xmlns:p14="http://schemas.microsoft.com/office/powerpoint/2010/main" val="35510945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CFBDF-AF71-31B1-B1CD-C353D5F77A73}"/>
              </a:ext>
            </a:extLst>
          </p:cNvPr>
          <p:cNvSpPr>
            <a:spLocks noGrp="1"/>
          </p:cNvSpPr>
          <p:nvPr>
            <p:ph type="title"/>
          </p:nvPr>
        </p:nvSpPr>
        <p:spPr>
          <a:xfrm>
            <a:off x="612000" y="169992"/>
            <a:ext cx="10008637" cy="831600"/>
          </a:xfrm>
        </p:spPr>
        <p:txBody>
          <a:bodyPr/>
          <a:lstStyle/>
          <a:p>
            <a:r>
              <a:rPr lang="en-GB" sz="2800" dirty="0"/>
              <a:t>DESTINY-Breast02 (Phase 3): PFS subgroup analysis</a:t>
            </a:r>
          </a:p>
        </p:txBody>
      </p:sp>
      <p:sp>
        <p:nvSpPr>
          <p:cNvPr id="4" name="Text Placeholder 3">
            <a:extLst>
              <a:ext uri="{FF2B5EF4-FFF2-40B4-BE49-F238E27FC236}">
                <a16:creationId xmlns:a16="http://schemas.microsoft.com/office/drawing/2014/main" id="{41B509B8-5123-0A9F-32A1-50A1A94FBC55}"/>
              </a:ext>
            </a:extLst>
          </p:cNvPr>
          <p:cNvSpPr>
            <a:spLocks noGrp="1"/>
          </p:cNvSpPr>
          <p:nvPr>
            <p:ph type="body" sz="quarter" idx="10"/>
          </p:nvPr>
        </p:nvSpPr>
        <p:spPr>
          <a:xfrm>
            <a:off x="616903" y="6032622"/>
            <a:ext cx="5442104" cy="601255"/>
          </a:xfrm>
        </p:spPr>
        <p:txBody>
          <a:bodyPr/>
          <a:lstStyle/>
          <a:p>
            <a:r>
              <a:rPr lang="en-GB" dirty="0"/>
              <a:t>ECOG PS, European Cooperative Oncology Group Performance Status; </a:t>
            </a:r>
            <a:br>
              <a:rPr lang="en-GB" dirty="0"/>
            </a:br>
            <a:r>
              <a:rPr lang="en-GB" dirty="0"/>
              <a:t>T-</a:t>
            </a:r>
            <a:r>
              <a:rPr lang="en-GB" dirty="0" err="1"/>
              <a:t>DXd</a:t>
            </a:r>
            <a:r>
              <a:rPr lang="en-GB" dirty="0"/>
              <a:t>, trastuzumab </a:t>
            </a:r>
            <a:r>
              <a:rPr lang="en-GB" dirty="0" err="1"/>
              <a:t>deruxtecan</a:t>
            </a:r>
            <a:r>
              <a:rPr lang="en-GB" dirty="0"/>
              <a:t>; TPC, treatment of physician’s choice </a:t>
            </a:r>
            <a:br>
              <a:rPr lang="en-GB" dirty="0"/>
            </a:br>
            <a:r>
              <a:rPr lang="en-GB" dirty="0" err="1"/>
              <a:t>Krop</a:t>
            </a:r>
            <a:r>
              <a:rPr lang="en-GB" dirty="0"/>
              <a:t> I, et al. SABCS 2022. Abstract GS2-01</a:t>
            </a:r>
          </a:p>
        </p:txBody>
      </p:sp>
      <p:graphicFrame>
        <p:nvGraphicFramePr>
          <p:cNvPr id="10" name="Table 15">
            <a:extLst>
              <a:ext uri="{FF2B5EF4-FFF2-40B4-BE49-F238E27FC236}">
                <a16:creationId xmlns:a16="http://schemas.microsoft.com/office/drawing/2014/main" id="{79F5BA4C-4B2A-425E-9F2E-00D5DCEFC322}"/>
              </a:ext>
            </a:extLst>
          </p:cNvPr>
          <p:cNvGraphicFramePr>
            <a:graphicFrameLocks noGrp="1"/>
          </p:cNvGraphicFramePr>
          <p:nvPr/>
        </p:nvGraphicFramePr>
        <p:xfrm>
          <a:off x="1833381" y="1278458"/>
          <a:ext cx="8961029" cy="4498305"/>
        </p:xfrm>
        <a:graphic>
          <a:graphicData uri="http://schemas.openxmlformats.org/drawingml/2006/table">
            <a:tbl>
              <a:tblPr firstRow="1" bandRow="1">
                <a:tableStyleId>{00A15C55-8517-42AA-B614-E9B94910E393}</a:tableStyleId>
              </a:tblPr>
              <a:tblGrid>
                <a:gridCol w="874631">
                  <a:extLst>
                    <a:ext uri="{9D8B030D-6E8A-4147-A177-3AD203B41FA5}">
                      <a16:colId xmlns:a16="http://schemas.microsoft.com/office/drawing/2014/main" val="2543463278"/>
                    </a:ext>
                  </a:extLst>
                </a:gridCol>
                <a:gridCol w="1191661">
                  <a:extLst>
                    <a:ext uri="{9D8B030D-6E8A-4147-A177-3AD203B41FA5}">
                      <a16:colId xmlns:a16="http://schemas.microsoft.com/office/drawing/2014/main" val="486556862"/>
                    </a:ext>
                  </a:extLst>
                </a:gridCol>
                <a:gridCol w="1191661">
                  <a:extLst>
                    <a:ext uri="{9D8B030D-6E8A-4147-A177-3AD203B41FA5}">
                      <a16:colId xmlns:a16="http://schemas.microsoft.com/office/drawing/2014/main" val="1035191673"/>
                    </a:ext>
                  </a:extLst>
                </a:gridCol>
                <a:gridCol w="1191661">
                  <a:extLst>
                    <a:ext uri="{9D8B030D-6E8A-4147-A177-3AD203B41FA5}">
                      <a16:colId xmlns:a16="http://schemas.microsoft.com/office/drawing/2014/main" val="988195528"/>
                    </a:ext>
                  </a:extLst>
                </a:gridCol>
                <a:gridCol w="1191661">
                  <a:extLst>
                    <a:ext uri="{9D8B030D-6E8A-4147-A177-3AD203B41FA5}">
                      <a16:colId xmlns:a16="http://schemas.microsoft.com/office/drawing/2014/main" val="3878400160"/>
                    </a:ext>
                  </a:extLst>
                </a:gridCol>
                <a:gridCol w="2123241">
                  <a:extLst>
                    <a:ext uri="{9D8B030D-6E8A-4147-A177-3AD203B41FA5}">
                      <a16:colId xmlns:a16="http://schemas.microsoft.com/office/drawing/2014/main" val="4275888054"/>
                    </a:ext>
                  </a:extLst>
                </a:gridCol>
                <a:gridCol w="1196513">
                  <a:extLst>
                    <a:ext uri="{9D8B030D-6E8A-4147-A177-3AD203B41FA5}">
                      <a16:colId xmlns:a16="http://schemas.microsoft.com/office/drawing/2014/main" val="2523897168"/>
                    </a:ext>
                  </a:extLst>
                </a:gridCol>
              </a:tblGrid>
              <a:tr h="254880">
                <a:tc>
                  <a:txBody>
                    <a:bodyPr/>
                    <a:lstStyle/>
                    <a:p>
                      <a:r>
                        <a:rPr lang="en-GB" sz="1200" dirty="0"/>
                        <a:t>Subgroup</a:t>
                      </a: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GB" sz="1200" dirty="0"/>
                        <a:t>T-</a:t>
                      </a:r>
                      <a:r>
                        <a:rPr lang="en-GB" sz="1200" dirty="0" err="1"/>
                        <a:t>DXd</a:t>
                      </a:r>
                      <a:endParaRPr lang="en-GB" sz="1200" dirty="0"/>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accent2"/>
                    </a:solidFill>
                  </a:tcPr>
                </a:tc>
                <a:tc>
                  <a:txBody>
                    <a:bodyPr/>
                    <a:lstStyle/>
                    <a:p>
                      <a:pPr algn="ctr"/>
                      <a:r>
                        <a:rPr lang="en-GB" sz="1200" dirty="0"/>
                        <a:t>TPC</a:t>
                      </a: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bg1">
                        <a:lumMod val="50000"/>
                      </a:schemeClr>
                    </a:solidFill>
                  </a:tcPr>
                </a:tc>
                <a:tc>
                  <a:txBody>
                    <a:bodyPr/>
                    <a:lstStyle/>
                    <a:p>
                      <a:pPr algn="ctr"/>
                      <a:r>
                        <a:rPr lang="en-GB" sz="1200" dirty="0"/>
                        <a:t>T-</a:t>
                      </a:r>
                      <a:r>
                        <a:rPr lang="en-GB" sz="1200" dirty="0" err="1"/>
                        <a:t>DXd</a:t>
                      </a:r>
                      <a:endParaRPr lang="en-GB" sz="1200" dirty="0"/>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accent2"/>
                    </a:solidFill>
                  </a:tcPr>
                </a:tc>
                <a:tc>
                  <a:txBody>
                    <a:bodyPr/>
                    <a:lstStyle/>
                    <a:p>
                      <a:pPr algn="ctr"/>
                      <a:r>
                        <a:rPr lang="en-GB" sz="1200" dirty="0"/>
                        <a:t>TPC</a:t>
                      </a: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bg1">
                        <a:lumMod val="50000"/>
                      </a:schemeClr>
                    </a:solidFill>
                  </a:tcPr>
                </a:tc>
                <a:tc gridSpan="2">
                  <a:txBody>
                    <a:bodyPr/>
                    <a:lstStyle/>
                    <a:p>
                      <a:pPr algn="ctr"/>
                      <a:r>
                        <a:rPr lang="en-GB" sz="1200" dirty="0"/>
                        <a:t>HR (95% CI)</a:t>
                      </a: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accent4"/>
                    </a:solidFill>
                  </a:tcPr>
                </a:tc>
                <a:tc hMerge="1">
                  <a:txBody>
                    <a:bodyPr/>
                    <a:lstStyle/>
                    <a:p>
                      <a:pPr algn="ctr"/>
                      <a:endParaRPr lang="en-GB" sz="1100" dirty="0"/>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accent4"/>
                    </a:solidFill>
                  </a:tcPr>
                </a:tc>
                <a:extLst>
                  <a:ext uri="{0D108BD9-81ED-4DB2-BD59-A6C34878D82A}">
                    <a16:rowId xmlns:a16="http://schemas.microsoft.com/office/drawing/2014/main" val="1749108786"/>
                  </a:ext>
                </a:extLst>
              </a:tr>
              <a:tr h="2828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All patients</a:t>
                      </a: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dirty="0"/>
                        <a:t>200/406</a:t>
                      </a: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dirty="0"/>
                        <a:t>125/202</a:t>
                      </a: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dirty="0"/>
                        <a:t>17.8 (14.3, 20.8)</a:t>
                      </a: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dirty="0"/>
                        <a:t>6.9 (5.5, 8.4)</a:t>
                      </a: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200" dirty="0"/>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dirty="0"/>
                        <a:t>0.36 (0.28, 0.45)</a:t>
                      </a: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04015441"/>
                  </a:ext>
                </a:extLst>
              </a:tr>
              <a:tr h="2828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&lt;65</a:t>
                      </a: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dirty="0"/>
                        <a:t>160/321</a:t>
                      </a: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dirty="0"/>
                        <a:t>101/164</a:t>
                      </a: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dirty="0"/>
                        <a:t>17.9 (14.1, 20.8)</a:t>
                      </a: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dirty="0"/>
                        <a:t>7.1 (5.5, 8.6)</a:t>
                      </a: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200" dirty="0"/>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dirty="0"/>
                        <a:t>0.37 (0.29, 0.48)</a:t>
                      </a: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81116332"/>
                  </a:ext>
                </a:extLst>
              </a:tr>
              <a:tr h="2828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≥65</a:t>
                      </a: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dirty="0"/>
                        <a:t>40/85</a:t>
                      </a: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dirty="0"/>
                        <a:t>24/38</a:t>
                      </a: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dirty="0"/>
                        <a:t>16.8 (12.7, NE)</a:t>
                      </a: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dirty="0"/>
                        <a:t>6.7 (4.3, 8.4)</a:t>
                      </a: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200" dirty="0"/>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dirty="0"/>
                        <a:t>0.39 (0.23, 0.65)</a:t>
                      </a: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97706274"/>
                  </a:ext>
                </a:extLst>
              </a:tr>
              <a:tr h="2828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Positive</a:t>
                      </a: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dirty="0"/>
                        <a:t>115/238</a:t>
                      </a: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dirty="0"/>
                        <a:t>71/118</a:t>
                      </a: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dirty="0"/>
                        <a:t>18.0 (15.1 21.3)</a:t>
                      </a: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dirty="0"/>
                        <a:t>8.5 (6.5, 10.0)</a:t>
                      </a: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200" dirty="0"/>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dirty="0"/>
                        <a:t>0.42 (0.31, 0.57)</a:t>
                      </a: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27536891"/>
                  </a:ext>
                </a:extLst>
              </a:tr>
              <a:tr h="2828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Negative</a:t>
                      </a: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dirty="0"/>
                        <a:t>84/165</a:t>
                      </a: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dirty="0"/>
                        <a:t>53/83</a:t>
                      </a: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dirty="0"/>
                        <a:t>17.0 (12.3, 24.6)</a:t>
                      </a: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dirty="0"/>
                        <a:t>5.3 (4.3, 6.7)</a:t>
                      </a: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200" dirty="0"/>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dirty="0"/>
                        <a:t>0.31 (0.22, 0.45)</a:t>
                      </a: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51916043"/>
                  </a:ext>
                </a:extLst>
              </a:tr>
              <a:tr h="2828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Yes</a:t>
                      </a: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dirty="0"/>
                        <a:t>155/318</a:t>
                      </a: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dirty="0"/>
                        <a:t>95/156</a:t>
                      </a: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dirty="0"/>
                        <a:t>17.8 (14.0, 20.8)</a:t>
                      </a: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dirty="0"/>
                        <a:t>6.2 (5.0, 8.4)</a:t>
                      </a: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200" dirty="0"/>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dirty="0"/>
                        <a:t>0.38 (0.29, 0.49)</a:t>
                      </a: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7635489"/>
                  </a:ext>
                </a:extLst>
              </a:tr>
              <a:tr h="2828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No</a:t>
                      </a: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dirty="0"/>
                        <a:t>45/88</a:t>
                      </a: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dirty="0"/>
                        <a:t>30/46</a:t>
                      </a: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dirty="0"/>
                        <a:t>18.0 (13.9, 26.7)</a:t>
                      </a: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dirty="0"/>
                        <a:t>8.3 (5.5, 12.6)</a:t>
                      </a: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200" dirty="0"/>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dirty="0"/>
                        <a:t>0.37 (0.23, 0.60)</a:t>
                      </a: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9269451"/>
                  </a:ext>
                </a:extLst>
              </a:tr>
              <a:tr h="2828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Yes</a:t>
                      </a: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dirty="0"/>
                        <a:t>164/316</a:t>
                      </a: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dirty="0"/>
                        <a:t>98/160</a:t>
                      </a: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dirty="0"/>
                        <a:t>15.6 (12.8, 20.3)</a:t>
                      </a: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dirty="0"/>
                        <a:t>5.7 (5.3, 7.2)</a:t>
                      </a: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200" dirty="0"/>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dirty="0"/>
                        <a:t>0.36 (0.28, 0.46)</a:t>
                      </a: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87053284"/>
                  </a:ext>
                </a:extLst>
              </a:tr>
              <a:tr h="2828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No</a:t>
                      </a: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dirty="0"/>
                        <a:t>36/90</a:t>
                      </a: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dirty="0"/>
                        <a:t>27/42</a:t>
                      </a: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dirty="0"/>
                        <a:t>29.8 (16.8, NE)</a:t>
                      </a: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dirty="0"/>
                        <a:t>9.8 (6.2, 12.6)</a:t>
                      </a: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200" dirty="0"/>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dirty="0"/>
                        <a:t>0.39 (0.23, 0.64)</a:t>
                      </a: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5975996"/>
                  </a:ext>
                </a:extLst>
              </a:tr>
              <a:tr h="2828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Yes</a:t>
                      </a: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dirty="0"/>
                        <a:t>44/74</a:t>
                      </a: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dirty="0"/>
                        <a:t>20/36</a:t>
                      </a: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dirty="0"/>
                        <a:t>13.9 (11.1, 18.0)</a:t>
                      </a: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dirty="0"/>
                        <a:t>5.6 (3.3, 8.1)</a:t>
                      </a: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200" dirty="0"/>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dirty="0"/>
                        <a:t>0.35 (0.20, 0.61)</a:t>
                      </a: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69091896"/>
                  </a:ext>
                </a:extLst>
              </a:tr>
              <a:tr h="2828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No</a:t>
                      </a: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dirty="0"/>
                        <a:t>156/332</a:t>
                      </a: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dirty="0"/>
                        <a:t>105/166</a:t>
                      </a: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dirty="0"/>
                        <a:t>18.7 (15.1, 24.8)</a:t>
                      </a: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dirty="0"/>
                        <a:t>7.1 (5.5, 8.6)</a:t>
                      </a: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200" dirty="0"/>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dirty="0"/>
                        <a:t>0.38 (0.29, 0.48)</a:t>
                      </a: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4389027"/>
                  </a:ext>
                </a:extLst>
              </a:tr>
              <a:tr h="2828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&lt;3</a:t>
                      </a: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dirty="0"/>
                        <a:t>105/212</a:t>
                      </a: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dirty="0"/>
                        <a:t>66/104</a:t>
                      </a: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dirty="0"/>
                        <a:t>16.6 (13.8, 24.6)</a:t>
                      </a: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dirty="0"/>
                        <a:t>7.0 (4.6, 8.6)</a:t>
                      </a: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200" dirty="0"/>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dirty="0"/>
                        <a:t>0.35 (0.26, 0.49)</a:t>
                      </a: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41501633"/>
                  </a:ext>
                </a:extLst>
              </a:tr>
              <a:tr h="2828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≥3</a:t>
                      </a: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dirty="0"/>
                        <a:t>95/194</a:t>
                      </a: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dirty="0"/>
                        <a:t>59/98</a:t>
                      </a: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dirty="0"/>
                        <a:t>18.2 (14.3, 22.0)</a:t>
                      </a: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dirty="0"/>
                        <a:t>6.9 (5.5, 8.8)</a:t>
                      </a: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200" dirty="0"/>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dirty="0"/>
                        <a:t>0.41 (0.29, 0.57)</a:t>
                      </a: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68739815"/>
                  </a:ext>
                </a:extLst>
              </a:tr>
              <a:tr h="2828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0</a:t>
                      </a: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dirty="0"/>
                        <a:t>101/228</a:t>
                      </a: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dirty="0"/>
                        <a:t>75/121</a:t>
                      </a: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dirty="0"/>
                        <a:t>24.6 (15.3, 31.6)</a:t>
                      </a: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dirty="0"/>
                        <a:t>8.1 (5.7, 9.7)</a:t>
                      </a: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200" dirty="0"/>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dirty="0"/>
                        <a:t>0.36 (0.27, 0.50)</a:t>
                      </a: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47954929"/>
                  </a:ext>
                </a:extLst>
              </a:tr>
              <a:tr h="2828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1</a:t>
                      </a: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dirty="0"/>
                        <a:t>98/177</a:t>
                      </a: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dirty="0"/>
                        <a:t>50/81</a:t>
                      </a: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dirty="0"/>
                        <a:t>15.1 (11.5, 18.0)</a:t>
                      </a: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dirty="0"/>
                        <a:t>5.4 (4.3, 7.5)</a:t>
                      </a: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200" dirty="0"/>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dirty="0"/>
                        <a:t>0.37 (0.26, 0.53)</a:t>
                      </a: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3969992"/>
                  </a:ext>
                </a:extLst>
              </a:tr>
            </a:tbl>
          </a:graphicData>
        </a:graphic>
      </p:graphicFrame>
      <p:graphicFrame>
        <p:nvGraphicFramePr>
          <p:cNvPr id="18" name="Chart 4">
            <a:extLst>
              <a:ext uri="{FF2B5EF4-FFF2-40B4-BE49-F238E27FC236}">
                <a16:creationId xmlns:a16="http://schemas.microsoft.com/office/drawing/2014/main" id="{B6229915-1DD0-4B32-91D4-F45E288A5388}"/>
              </a:ext>
            </a:extLst>
          </p:cNvPr>
          <p:cNvGraphicFramePr>
            <a:graphicFrameLocks/>
          </p:cNvGraphicFramePr>
          <p:nvPr/>
        </p:nvGraphicFramePr>
        <p:xfrm>
          <a:off x="7547478" y="1257184"/>
          <a:ext cx="2120949" cy="5397109"/>
        </p:xfrm>
        <a:graphic>
          <a:graphicData uri="http://schemas.openxmlformats.org/drawingml/2006/chart">
            <c:chart xmlns:c="http://schemas.openxmlformats.org/drawingml/2006/chart" xmlns:r="http://schemas.openxmlformats.org/officeDocument/2006/relationships" r:id="rId2"/>
          </a:graphicData>
        </a:graphic>
      </p:graphicFrame>
      <p:sp>
        <p:nvSpPr>
          <p:cNvPr id="19" name="TextBox 18">
            <a:extLst>
              <a:ext uri="{FF2B5EF4-FFF2-40B4-BE49-F238E27FC236}">
                <a16:creationId xmlns:a16="http://schemas.microsoft.com/office/drawing/2014/main" id="{DC5AC8E0-70A9-4922-A39B-9612675427C2}"/>
              </a:ext>
            </a:extLst>
          </p:cNvPr>
          <p:cNvSpPr txBox="1"/>
          <p:nvPr/>
        </p:nvSpPr>
        <p:spPr>
          <a:xfrm>
            <a:off x="7980685" y="6231300"/>
            <a:ext cx="1283967" cy="169277"/>
          </a:xfrm>
          <a:prstGeom prst="rect">
            <a:avLst/>
          </a:prstGeom>
          <a:noFill/>
        </p:spPr>
        <p:txBody>
          <a:bodyPr wrap="square" lIns="0" tIns="0" rIns="0" bIns="0" rtlCol="0">
            <a:spAutoFit/>
          </a:bodyPr>
          <a:lstStyle/>
          <a:p>
            <a:pPr algn="ctr" defTabSz="914377" eaLnBrk="1" fontAlgn="auto" hangingPunct="1">
              <a:spcBef>
                <a:spcPts val="0"/>
              </a:spcBef>
              <a:spcAft>
                <a:spcPts val="0"/>
              </a:spcAft>
              <a:defRPr/>
            </a:pPr>
            <a:r>
              <a:rPr lang="en-GB" sz="1100" dirty="0">
                <a:solidFill>
                  <a:srgbClr val="223341"/>
                </a:solidFill>
                <a:latin typeface="Calibri" panose="020F0502020204030204"/>
                <a:ea typeface="+mn-ea"/>
              </a:rPr>
              <a:t>HR (95% CI, log scale)</a:t>
            </a:r>
          </a:p>
        </p:txBody>
      </p:sp>
      <p:grpSp>
        <p:nvGrpSpPr>
          <p:cNvPr id="42" name="Group 41">
            <a:extLst>
              <a:ext uri="{FF2B5EF4-FFF2-40B4-BE49-F238E27FC236}">
                <a16:creationId xmlns:a16="http://schemas.microsoft.com/office/drawing/2014/main" id="{918932BD-7981-4E30-9AB6-D5727BFD04E5}"/>
              </a:ext>
            </a:extLst>
          </p:cNvPr>
          <p:cNvGrpSpPr/>
          <p:nvPr/>
        </p:nvGrpSpPr>
        <p:grpSpPr>
          <a:xfrm>
            <a:off x="1369432" y="1831363"/>
            <a:ext cx="388637" cy="504000"/>
            <a:chOff x="1369432" y="1964191"/>
            <a:chExt cx="388636" cy="504000"/>
          </a:xfrm>
        </p:grpSpPr>
        <p:sp>
          <p:nvSpPr>
            <p:cNvPr id="20" name="TextBox 19">
              <a:extLst>
                <a:ext uri="{FF2B5EF4-FFF2-40B4-BE49-F238E27FC236}">
                  <a16:creationId xmlns:a16="http://schemas.microsoft.com/office/drawing/2014/main" id="{8201EB32-020E-4042-9017-277DCB5319C9}"/>
                </a:ext>
              </a:extLst>
            </p:cNvPr>
            <p:cNvSpPr txBox="1"/>
            <p:nvPr/>
          </p:nvSpPr>
          <p:spPr>
            <a:xfrm>
              <a:off x="1369432" y="2108470"/>
              <a:ext cx="281806" cy="215444"/>
            </a:xfrm>
            <a:prstGeom prst="rect">
              <a:avLst/>
            </a:prstGeom>
            <a:noFill/>
          </p:spPr>
          <p:txBody>
            <a:bodyPr wrap="none" lIns="0" tIns="0" rIns="0" bIns="0" rtlCol="0">
              <a:spAutoFit/>
            </a:bodyPr>
            <a:lstStyle/>
            <a:p>
              <a:pPr algn="r" defTabSz="914377" eaLnBrk="1" fontAlgn="auto" hangingPunct="1">
                <a:spcBef>
                  <a:spcPts val="1200"/>
                </a:spcBef>
                <a:spcAft>
                  <a:spcPts val="0"/>
                </a:spcAft>
                <a:buClr>
                  <a:srgbClr val="A271B0"/>
                </a:buClr>
                <a:defRPr/>
              </a:pPr>
              <a:r>
                <a:rPr lang="en-US" sz="1400" b="1" dirty="0">
                  <a:solidFill>
                    <a:srgbClr val="223341"/>
                  </a:solidFill>
                  <a:latin typeface="Calibri" panose="020F0502020204030204"/>
                  <a:ea typeface="+mn-ea"/>
                </a:rPr>
                <a:t>Age</a:t>
              </a:r>
              <a:endParaRPr lang="en-US" sz="2000" b="1" dirty="0">
                <a:solidFill>
                  <a:srgbClr val="223341"/>
                </a:solidFill>
                <a:latin typeface="Calibri" panose="020F0502020204030204"/>
                <a:ea typeface="+mn-ea"/>
              </a:endParaRPr>
            </a:p>
          </p:txBody>
        </p:sp>
        <p:cxnSp>
          <p:nvCxnSpPr>
            <p:cNvPr id="29" name="Straight Connector 28">
              <a:extLst>
                <a:ext uri="{FF2B5EF4-FFF2-40B4-BE49-F238E27FC236}">
                  <a16:creationId xmlns:a16="http://schemas.microsoft.com/office/drawing/2014/main" id="{EA386B42-54C3-4A55-9B26-CF89CAE6589C}"/>
                </a:ext>
              </a:extLst>
            </p:cNvPr>
            <p:cNvCxnSpPr>
              <a:cxnSpLocks/>
            </p:cNvCxnSpPr>
            <p:nvPr/>
          </p:nvCxnSpPr>
          <p:spPr>
            <a:xfrm>
              <a:off x="1758068" y="1964191"/>
              <a:ext cx="0" cy="50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2292EE63-542A-40B6-B73D-26D3F3B27EB8}"/>
              </a:ext>
            </a:extLst>
          </p:cNvPr>
          <p:cNvGrpSpPr/>
          <p:nvPr/>
        </p:nvGrpSpPr>
        <p:grpSpPr>
          <a:xfrm>
            <a:off x="948099" y="2401921"/>
            <a:ext cx="809971" cy="504000"/>
            <a:chOff x="948097" y="2529954"/>
            <a:chExt cx="809971" cy="504000"/>
          </a:xfrm>
        </p:grpSpPr>
        <p:sp>
          <p:nvSpPr>
            <p:cNvPr id="21" name="TextBox 20">
              <a:extLst>
                <a:ext uri="{FF2B5EF4-FFF2-40B4-BE49-F238E27FC236}">
                  <a16:creationId xmlns:a16="http://schemas.microsoft.com/office/drawing/2014/main" id="{415094C2-F96B-43FF-B7E9-8872BFD11247}"/>
                </a:ext>
              </a:extLst>
            </p:cNvPr>
            <p:cNvSpPr txBox="1"/>
            <p:nvPr/>
          </p:nvSpPr>
          <p:spPr>
            <a:xfrm>
              <a:off x="948097" y="2674233"/>
              <a:ext cx="703141" cy="215444"/>
            </a:xfrm>
            <a:prstGeom prst="rect">
              <a:avLst/>
            </a:prstGeom>
            <a:noFill/>
          </p:spPr>
          <p:txBody>
            <a:bodyPr wrap="none" lIns="0" tIns="0" rIns="0" bIns="0" rtlCol="0">
              <a:spAutoFit/>
            </a:bodyPr>
            <a:lstStyle/>
            <a:p>
              <a:pPr algn="r" defTabSz="914377" eaLnBrk="1" fontAlgn="auto" hangingPunct="1">
                <a:spcBef>
                  <a:spcPts val="1200"/>
                </a:spcBef>
                <a:spcAft>
                  <a:spcPts val="0"/>
                </a:spcAft>
                <a:buClr>
                  <a:srgbClr val="A271B0"/>
                </a:buClr>
                <a:defRPr/>
              </a:pPr>
              <a:r>
                <a:rPr lang="en-US" sz="1400" b="1" dirty="0">
                  <a:solidFill>
                    <a:srgbClr val="223341"/>
                  </a:solidFill>
                  <a:latin typeface="Calibri" panose="020F0502020204030204"/>
                  <a:ea typeface="+mn-ea"/>
                </a:rPr>
                <a:t>HR status</a:t>
              </a:r>
              <a:endParaRPr lang="en-US" sz="2000" b="1" dirty="0">
                <a:solidFill>
                  <a:srgbClr val="223341"/>
                </a:solidFill>
                <a:latin typeface="Calibri" panose="020F0502020204030204"/>
                <a:ea typeface="+mn-ea"/>
              </a:endParaRPr>
            </a:p>
          </p:txBody>
        </p:sp>
        <p:cxnSp>
          <p:nvCxnSpPr>
            <p:cNvPr id="31" name="Straight Connector 30">
              <a:extLst>
                <a:ext uri="{FF2B5EF4-FFF2-40B4-BE49-F238E27FC236}">
                  <a16:creationId xmlns:a16="http://schemas.microsoft.com/office/drawing/2014/main" id="{74369845-2EF1-4CC6-93D8-0649996BC909}"/>
                </a:ext>
              </a:extLst>
            </p:cNvPr>
            <p:cNvCxnSpPr>
              <a:cxnSpLocks/>
            </p:cNvCxnSpPr>
            <p:nvPr/>
          </p:nvCxnSpPr>
          <p:spPr>
            <a:xfrm>
              <a:off x="1758068" y="2529954"/>
              <a:ext cx="0" cy="50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0AD347DA-6B88-47C6-BF2D-4391509245C0}"/>
              </a:ext>
            </a:extLst>
          </p:cNvPr>
          <p:cNvGrpSpPr/>
          <p:nvPr/>
        </p:nvGrpSpPr>
        <p:grpSpPr>
          <a:xfrm>
            <a:off x="744837" y="2972482"/>
            <a:ext cx="1013232" cy="504000"/>
            <a:chOff x="744836" y="3095717"/>
            <a:chExt cx="1013232" cy="504000"/>
          </a:xfrm>
        </p:grpSpPr>
        <p:sp>
          <p:nvSpPr>
            <p:cNvPr id="22" name="TextBox 21">
              <a:extLst>
                <a:ext uri="{FF2B5EF4-FFF2-40B4-BE49-F238E27FC236}">
                  <a16:creationId xmlns:a16="http://schemas.microsoft.com/office/drawing/2014/main" id="{3B7D6728-2515-4E93-AC33-93C60FF6D9C8}"/>
                </a:ext>
              </a:extLst>
            </p:cNvPr>
            <p:cNvSpPr txBox="1"/>
            <p:nvPr/>
          </p:nvSpPr>
          <p:spPr>
            <a:xfrm>
              <a:off x="744836" y="3132274"/>
              <a:ext cx="906402" cy="430887"/>
            </a:xfrm>
            <a:prstGeom prst="rect">
              <a:avLst/>
            </a:prstGeom>
            <a:noFill/>
          </p:spPr>
          <p:txBody>
            <a:bodyPr wrap="none" lIns="0" tIns="0" rIns="0" bIns="0" rtlCol="0">
              <a:spAutoFit/>
            </a:bodyPr>
            <a:lstStyle/>
            <a:p>
              <a:pPr algn="r" defTabSz="914377" eaLnBrk="1" fontAlgn="auto" hangingPunct="1">
                <a:spcBef>
                  <a:spcPts val="1200"/>
                </a:spcBef>
                <a:spcAft>
                  <a:spcPts val="0"/>
                </a:spcAft>
                <a:buClr>
                  <a:srgbClr val="A271B0"/>
                </a:buClr>
                <a:defRPr/>
              </a:pPr>
              <a:r>
                <a:rPr lang="en-US" sz="1400" b="1" dirty="0">
                  <a:solidFill>
                    <a:srgbClr val="223341"/>
                  </a:solidFill>
                  <a:latin typeface="Calibri" panose="020F0502020204030204"/>
                  <a:ea typeface="+mn-ea"/>
                </a:rPr>
                <a:t>Prior </a:t>
              </a:r>
              <a:br>
                <a:rPr lang="en-US" sz="1400" b="1" dirty="0">
                  <a:solidFill>
                    <a:srgbClr val="223341"/>
                  </a:solidFill>
                  <a:latin typeface="Calibri" panose="020F0502020204030204"/>
                  <a:ea typeface="+mn-ea"/>
                </a:rPr>
              </a:br>
              <a:r>
                <a:rPr lang="en-US" sz="1400" b="1" dirty="0">
                  <a:solidFill>
                    <a:srgbClr val="223341"/>
                  </a:solidFill>
                  <a:latin typeface="Calibri" panose="020F0502020204030204"/>
                  <a:ea typeface="+mn-ea"/>
                </a:rPr>
                <a:t>pertuzumab</a:t>
              </a:r>
              <a:endParaRPr lang="en-US" sz="2000" b="1" dirty="0">
                <a:solidFill>
                  <a:srgbClr val="223341"/>
                </a:solidFill>
                <a:latin typeface="Calibri" panose="020F0502020204030204"/>
                <a:ea typeface="+mn-ea"/>
              </a:endParaRPr>
            </a:p>
          </p:txBody>
        </p:sp>
        <p:cxnSp>
          <p:nvCxnSpPr>
            <p:cNvPr id="32" name="Straight Connector 31">
              <a:extLst>
                <a:ext uri="{FF2B5EF4-FFF2-40B4-BE49-F238E27FC236}">
                  <a16:creationId xmlns:a16="http://schemas.microsoft.com/office/drawing/2014/main" id="{2AB322B5-C4E8-4EFC-AD17-01CF71D80D72}"/>
                </a:ext>
              </a:extLst>
            </p:cNvPr>
            <p:cNvCxnSpPr>
              <a:cxnSpLocks/>
            </p:cNvCxnSpPr>
            <p:nvPr/>
          </p:nvCxnSpPr>
          <p:spPr>
            <a:xfrm>
              <a:off x="1758068" y="3095717"/>
              <a:ext cx="0" cy="50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36F723B1-6B21-44DE-B1C5-6C4B59541D45}"/>
              </a:ext>
            </a:extLst>
          </p:cNvPr>
          <p:cNvGrpSpPr/>
          <p:nvPr/>
        </p:nvGrpSpPr>
        <p:grpSpPr>
          <a:xfrm>
            <a:off x="1030044" y="3543041"/>
            <a:ext cx="728026" cy="504000"/>
            <a:chOff x="1030043" y="3661480"/>
            <a:chExt cx="728025" cy="504000"/>
          </a:xfrm>
        </p:grpSpPr>
        <p:sp>
          <p:nvSpPr>
            <p:cNvPr id="23" name="TextBox 22">
              <a:extLst>
                <a:ext uri="{FF2B5EF4-FFF2-40B4-BE49-F238E27FC236}">
                  <a16:creationId xmlns:a16="http://schemas.microsoft.com/office/drawing/2014/main" id="{289A4C61-3329-4398-9A85-83D08265A16E}"/>
                </a:ext>
              </a:extLst>
            </p:cNvPr>
            <p:cNvSpPr txBox="1"/>
            <p:nvPr/>
          </p:nvSpPr>
          <p:spPr>
            <a:xfrm>
              <a:off x="1030043" y="3698037"/>
              <a:ext cx="621195" cy="430887"/>
            </a:xfrm>
            <a:prstGeom prst="rect">
              <a:avLst/>
            </a:prstGeom>
            <a:noFill/>
          </p:spPr>
          <p:txBody>
            <a:bodyPr wrap="none" lIns="0" tIns="0" rIns="0" bIns="0" rtlCol="0">
              <a:spAutoFit/>
            </a:bodyPr>
            <a:lstStyle/>
            <a:p>
              <a:pPr algn="r" defTabSz="914377" eaLnBrk="1" fontAlgn="auto" hangingPunct="1">
                <a:spcBef>
                  <a:spcPts val="1200"/>
                </a:spcBef>
                <a:spcAft>
                  <a:spcPts val="0"/>
                </a:spcAft>
                <a:buClr>
                  <a:srgbClr val="A271B0"/>
                </a:buClr>
                <a:defRPr/>
              </a:pPr>
              <a:r>
                <a:rPr lang="en-US" sz="1400" b="1" dirty="0">
                  <a:solidFill>
                    <a:srgbClr val="223341"/>
                  </a:solidFill>
                  <a:latin typeface="Calibri" panose="020F0502020204030204"/>
                  <a:ea typeface="+mn-ea"/>
                </a:rPr>
                <a:t>Visceral </a:t>
              </a:r>
              <a:br>
                <a:rPr lang="en-US" sz="1400" b="1" dirty="0">
                  <a:solidFill>
                    <a:srgbClr val="223341"/>
                  </a:solidFill>
                  <a:latin typeface="Calibri" panose="020F0502020204030204"/>
                  <a:ea typeface="+mn-ea"/>
                </a:rPr>
              </a:br>
              <a:r>
                <a:rPr lang="en-US" sz="1400" b="1" dirty="0">
                  <a:solidFill>
                    <a:srgbClr val="223341"/>
                  </a:solidFill>
                  <a:latin typeface="Calibri" panose="020F0502020204030204"/>
                  <a:ea typeface="+mn-ea"/>
                </a:rPr>
                <a:t>disease</a:t>
              </a:r>
              <a:endParaRPr lang="en-US" sz="2000" b="1" dirty="0">
                <a:solidFill>
                  <a:srgbClr val="223341"/>
                </a:solidFill>
                <a:latin typeface="Calibri" panose="020F0502020204030204"/>
                <a:ea typeface="+mn-ea"/>
              </a:endParaRPr>
            </a:p>
          </p:txBody>
        </p:sp>
        <p:cxnSp>
          <p:nvCxnSpPr>
            <p:cNvPr id="33" name="Straight Connector 32">
              <a:extLst>
                <a:ext uri="{FF2B5EF4-FFF2-40B4-BE49-F238E27FC236}">
                  <a16:creationId xmlns:a16="http://schemas.microsoft.com/office/drawing/2014/main" id="{07BB6BA2-655B-4744-BCAE-E6595FA4C0D5}"/>
                </a:ext>
              </a:extLst>
            </p:cNvPr>
            <p:cNvCxnSpPr>
              <a:cxnSpLocks/>
            </p:cNvCxnSpPr>
            <p:nvPr/>
          </p:nvCxnSpPr>
          <p:spPr>
            <a:xfrm>
              <a:off x="1758068" y="3661480"/>
              <a:ext cx="0" cy="50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0212D8E1-086B-43A8-BDA4-6FE603806614}"/>
              </a:ext>
            </a:extLst>
          </p:cNvPr>
          <p:cNvGrpSpPr/>
          <p:nvPr/>
        </p:nvGrpSpPr>
        <p:grpSpPr>
          <a:xfrm>
            <a:off x="558759" y="4113602"/>
            <a:ext cx="1199310" cy="504000"/>
            <a:chOff x="558759" y="4261340"/>
            <a:chExt cx="1199309" cy="504000"/>
          </a:xfrm>
        </p:grpSpPr>
        <p:sp>
          <p:nvSpPr>
            <p:cNvPr id="24" name="TextBox 23">
              <a:extLst>
                <a:ext uri="{FF2B5EF4-FFF2-40B4-BE49-F238E27FC236}">
                  <a16:creationId xmlns:a16="http://schemas.microsoft.com/office/drawing/2014/main" id="{5909E729-25DA-43B0-A095-052D3046B6E5}"/>
                </a:ext>
              </a:extLst>
            </p:cNvPr>
            <p:cNvSpPr txBox="1"/>
            <p:nvPr/>
          </p:nvSpPr>
          <p:spPr>
            <a:xfrm>
              <a:off x="558759" y="4297897"/>
              <a:ext cx="1092478" cy="430887"/>
            </a:xfrm>
            <a:prstGeom prst="rect">
              <a:avLst/>
            </a:prstGeom>
            <a:noFill/>
          </p:spPr>
          <p:txBody>
            <a:bodyPr wrap="none" lIns="0" tIns="0" rIns="0" bIns="0" rtlCol="0">
              <a:spAutoFit/>
            </a:bodyPr>
            <a:lstStyle/>
            <a:p>
              <a:pPr algn="r" defTabSz="914377" eaLnBrk="1" fontAlgn="auto" hangingPunct="1">
                <a:spcBef>
                  <a:spcPts val="1200"/>
                </a:spcBef>
                <a:spcAft>
                  <a:spcPts val="0"/>
                </a:spcAft>
                <a:buClr>
                  <a:srgbClr val="A271B0"/>
                </a:buClr>
                <a:defRPr/>
              </a:pPr>
              <a:r>
                <a:rPr lang="en-US" sz="1400" b="1" dirty="0">
                  <a:solidFill>
                    <a:srgbClr val="223341"/>
                  </a:solidFill>
                  <a:latin typeface="Calibri" panose="020F0502020204030204"/>
                  <a:ea typeface="+mn-ea"/>
                </a:rPr>
                <a:t>Baseline brain </a:t>
              </a:r>
              <a:br>
                <a:rPr lang="en-US" sz="1400" b="1" dirty="0">
                  <a:solidFill>
                    <a:srgbClr val="223341"/>
                  </a:solidFill>
                  <a:latin typeface="Calibri" panose="020F0502020204030204"/>
                  <a:ea typeface="+mn-ea"/>
                </a:rPr>
              </a:br>
              <a:r>
                <a:rPr lang="en-US" sz="1400" b="1" dirty="0">
                  <a:solidFill>
                    <a:srgbClr val="223341"/>
                  </a:solidFill>
                  <a:latin typeface="Calibri" panose="020F0502020204030204"/>
                  <a:ea typeface="+mn-ea"/>
                </a:rPr>
                <a:t>metastases</a:t>
              </a:r>
              <a:endParaRPr lang="en-US" sz="2000" b="1" dirty="0">
                <a:solidFill>
                  <a:srgbClr val="223341"/>
                </a:solidFill>
                <a:latin typeface="Calibri" panose="020F0502020204030204"/>
                <a:ea typeface="+mn-ea"/>
              </a:endParaRPr>
            </a:p>
          </p:txBody>
        </p:sp>
        <p:cxnSp>
          <p:nvCxnSpPr>
            <p:cNvPr id="34" name="Straight Connector 33">
              <a:extLst>
                <a:ext uri="{FF2B5EF4-FFF2-40B4-BE49-F238E27FC236}">
                  <a16:creationId xmlns:a16="http://schemas.microsoft.com/office/drawing/2014/main" id="{6BF06856-4678-478B-B082-705A954A7224}"/>
                </a:ext>
              </a:extLst>
            </p:cNvPr>
            <p:cNvCxnSpPr>
              <a:cxnSpLocks/>
            </p:cNvCxnSpPr>
            <p:nvPr/>
          </p:nvCxnSpPr>
          <p:spPr>
            <a:xfrm>
              <a:off x="1758068" y="4261340"/>
              <a:ext cx="0" cy="50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117F54E0-62F9-4B3A-8A5D-258E51CD9921}"/>
              </a:ext>
            </a:extLst>
          </p:cNvPr>
          <p:cNvGrpSpPr/>
          <p:nvPr/>
        </p:nvGrpSpPr>
        <p:grpSpPr>
          <a:xfrm>
            <a:off x="628649" y="4684161"/>
            <a:ext cx="1129419" cy="504000"/>
            <a:chOff x="628650" y="4827364"/>
            <a:chExt cx="1129418" cy="504000"/>
          </a:xfrm>
        </p:grpSpPr>
        <p:sp>
          <p:nvSpPr>
            <p:cNvPr id="25" name="TextBox 24">
              <a:extLst>
                <a:ext uri="{FF2B5EF4-FFF2-40B4-BE49-F238E27FC236}">
                  <a16:creationId xmlns:a16="http://schemas.microsoft.com/office/drawing/2014/main" id="{E7B709DE-D7F1-4B5A-97C1-2BF013FBAEBE}"/>
                </a:ext>
              </a:extLst>
            </p:cNvPr>
            <p:cNvSpPr txBox="1"/>
            <p:nvPr/>
          </p:nvSpPr>
          <p:spPr>
            <a:xfrm>
              <a:off x="628650" y="4863921"/>
              <a:ext cx="1022587" cy="430887"/>
            </a:xfrm>
            <a:prstGeom prst="rect">
              <a:avLst/>
            </a:prstGeom>
            <a:noFill/>
          </p:spPr>
          <p:txBody>
            <a:bodyPr wrap="none" lIns="0" tIns="0" rIns="0" bIns="0" rtlCol="0">
              <a:spAutoFit/>
            </a:bodyPr>
            <a:lstStyle/>
            <a:p>
              <a:pPr algn="r" defTabSz="914377" eaLnBrk="1" fontAlgn="auto" hangingPunct="1">
                <a:spcBef>
                  <a:spcPts val="1200"/>
                </a:spcBef>
                <a:spcAft>
                  <a:spcPts val="0"/>
                </a:spcAft>
                <a:buClr>
                  <a:srgbClr val="A271B0"/>
                </a:buClr>
                <a:defRPr/>
              </a:pPr>
              <a:r>
                <a:rPr lang="en-US" sz="1400" b="1" dirty="0">
                  <a:solidFill>
                    <a:srgbClr val="223341"/>
                  </a:solidFill>
                  <a:latin typeface="Calibri" panose="020F0502020204030204"/>
                  <a:ea typeface="+mn-ea"/>
                </a:rPr>
                <a:t>Prior therapy </a:t>
              </a:r>
              <a:br>
                <a:rPr lang="en-US" sz="1400" b="1" dirty="0">
                  <a:solidFill>
                    <a:srgbClr val="223341"/>
                  </a:solidFill>
                  <a:latin typeface="Calibri" panose="020F0502020204030204"/>
                  <a:ea typeface="+mn-ea"/>
                </a:rPr>
              </a:br>
              <a:r>
                <a:rPr lang="en-US" sz="1400" b="1" dirty="0">
                  <a:solidFill>
                    <a:srgbClr val="223341"/>
                  </a:solidFill>
                  <a:latin typeface="Calibri" panose="020F0502020204030204"/>
                  <a:ea typeface="+mn-ea"/>
                </a:rPr>
                <a:t>lines</a:t>
              </a:r>
              <a:endParaRPr lang="en-US" sz="2000" b="1" dirty="0">
                <a:solidFill>
                  <a:srgbClr val="223341"/>
                </a:solidFill>
                <a:latin typeface="Calibri" panose="020F0502020204030204"/>
                <a:ea typeface="+mn-ea"/>
              </a:endParaRPr>
            </a:p>
          </p:txBody>
        </p:sp>
        <p:cxnSp>
          <p:nvCxnSpPr>
            <p:cNvPr id="35" name="Straight Connector 34">
              <a:extLst>
                <a:ext uri="{FF2B5EF4-FFF2-40B4-BE49-F238E27FC236}">
                  <a16:creationId xmlns:a16="http://schemas.microsoft.com/office/drawing/2014/main" id="{37EB4CDD-06A5-4B40-A7C1-FCC481451599}"/>
                </a:ext>
              </a:extLst>
            </p:cNvPr>
            <p:cNvCxnSpPr>
              <a:cxnSpLocks/>
            </p:cNvCxnSpPr>
            <p:nvPr/>
          </p:nvCxnSpPr>
          <p:spPr>
            <a:xfrm>
              <a:off x="1758068" y="4827364"/>
              <a:ext cx="0" cy="50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DB9217B6-AC61-47CD-A14A-AEC212C67874}"/>
              </a:ext>
            </a:extLst>
          </p:cNvPr>
          <p:cNvGrpSpPr/>
          <p:nvPr/>
        </p:nvGrpSpPr>
        <p:grpSpPr>
          <a:xfrm>
            <a:off x="1015617" y="5254713"/>
            <a:ext cx="742453" cy="504000"/>
            <a:chOff x="1015615" y="5358768"/>
            <a:chExt cx="742453" cy="504000"/>
          </a:xfrm>
        </p:grpSpPr>
        <p:sp>
          <p:nvSpPr>
            <p:cNvPr id="26" name="TextBox 25">
              <a:extLst>
                <a:ext uri="{FF2B5EF4-FFF2-40B4-BE49-F238E27FC236}">
                  <a16:creationId xmlns:a16="http://schemas.microsoft.com/office/drawing/2014/main" id="{6D5256F1-B9F2-439E-8E36-88900D3F653C}"/>
                </a:ext>
              </a:extLst>
            </p:cNvPr>
            <p:cNvSpPr txBox="1"/>
            <p:nvPr/>
          </p:nvSpPr>
          <p:spPr>
            <a:xfrm>
              <a:off x="1015615" y="5501121"/>
              <a:ext cx="635623" cy="215444"/>
            </a:xfrm>
            <a:prstGeom prst="rect">
              <a:avLst/>
            </a:prstGeom>
            <a:noFill/>
          </p:spPr>
          <p:txBody>
            <a:bodyPr wrap="none" lIns="0" tIns="0" rIns="0" bIns="0" rtlCol="0">
              <a:spAutoFit/>
            </a:bodyPr>
            <a:lstStyle/>
            <a:p>
              <a:pPr algn="r" defTabSz="914377" eaLnBrk="1" fontAlgn="auto" hangingPunct="1">
                <a:spcBef>
                  <a:spcPts val="1200"/>
                </a:spcBef>
                <a:spcAft>
                  <a:spcPts val="0"/>
                </a:spcAft>
                <a:buClr>
                  <a:srgbClr val="A271B0"/>
                </a:buClr>
                <a:defRPr/>
              </a:pPr>
              <a:r>
                <a:rPr lang="en-US" sz="1400" b="1" dirty="0">
                  <a:solidFill>
                    <a:srgbClr val="223341"/>
                  </a:solidFill>
                  <a:latin typeface="Calibri" panose="020F0502020204030204"/>
                  <a:ea typeface="+mn-ea"/>
                </a:rPr>
                <a:t>ECOG PS</a:t>
              </a:r>
              <a:endParaRPr lang="en-US" sz="2000" b="1" dirty="0">
                <a:solidFill>
                  <a:srgbClr val="223341"/>
                </a:solidFill>
                <a:latin typeface="Calibri" panose="020F0502020204030204"/>
                <a:ea typeface="+mn-ea"/>
              </a:endParaRPr>
            </a:p>
          </p:txBody>
        </p:sp>
        <p:cxnSp>
          <p:nvCxnSpPr>
            <p:cNvPr id="36" name="Straight Connector 35">
              <a:extLst>
                <a:ext uri="{FF2B5EF4-FFF2-40B4-BE49-F238E27FC236}">
                  <a16:creationId xmlns:a16="http://schemas.microsoft.com/office/drawing/2014/main" id="{1DDB28DF-570B-4107-81C5-B901B68EB115}"/>
                </a:ext>
              </a:extLst>
            </p:cNvPr>
            <p:cNvCxnSpPr>
              <a:cxnSpLocks/>
            </p:cNvCxnSpPr>
            <p:nvPr/>
          </p:nvCxnSpPr>
          <p:spPr>
            <a:xfrm>
              <a:off x="1758068" y="5358768"/>
              <a:ext cx="0" cy="50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F980F5CC-24FA-4416-A00D-FB617C628611}"/>
              </a:ext>
            </a:extLst>
          </p:cNvPr>
          <p:cNvGrpSpPr/>
          <p:nvPr/>
        </p:nvGrpSpPr>
        <p:grpSpPr>
          <a:xfrm>
            <a:off x="2833103" y="914724"/>
            <a:ext cx="2205189" cy="247010"/>
            <a:chOff x="1265788" y="2108469"/>
            <a:chExt cx="492280" cy="247009"/>
          </a:xfrm>
        </p:grpSpPr>
        <p:sp>
          <p:nvSpPr>
            <p:cNvPr id="47" name="TextBox 46">
              <a:extLst>
                <a:ext uri="{FF2B5EF4-FFF2-40B4-BE49-F238E27FC236}">
                  <a16:creationId xmlns:a16="http://schemas.microsoft.com/office/drawing/2014/main" id="{A68D1526-F04A-4DC0-8E70-7B85559B87AB}"/>
                </a:ext>
              </a:extLst>
            </p:cNvPr>
            <p:cNvSpPr txBox="1"/>
            <p:nvPr/>
          </p:nvSpPr>
          <p:spPr>
            <a:xfrm>
              <a:off x="1415482" y="2108469"/>
              <a:ext cx="192895" cy="215443"/>
            </a:xfrm>
            <a:prstGeom prst="rect">
              <a:avLst/>
            </a:prstGeom>
            <a:noFill/>
          </p:spPr>
          <p:txBody>
            <a:bodyPr wrap="none" lIns="0" tIns="0" rIns="0" bIns="0" rtlCol="0">
              <a:spAutoFit/>
            </a:bodyPr>
            <a:lstStyle/>
            <a:p>
              <a:pPr algn="ctr" defTabSz="914377" eaLnBrk="1" fontAlgn="auto" hangingPunct="1">
                <a:spcBef>
                  <a:spcPts val="1200"/>
                </a:spcBef>
                <a:spcAft>
                  <a:spcPts val="0"/>
                </a:spcAft>
                <a:buClr>
                  <a:srgbClr val="A271B0"/>
                </a:buClr>
                <a:defRPr/>
              </a:pPr>
              <a:r>
                <a:rPr lang="en-US" sz="1400" b="1" dirty="0">
                  <a:solidFill>
                    <a:srgbClr val="223341"/>
                  </a:solidFill>
                  <a:latin typeface="Calibri" panose="020F0502020204030204"/>
                  <a:ea typeface="+mn-ea"/>
                </a:rPr>
                <a:t>Events, n/N</a:t>
              </a:r>
              <a:endParaRPr lang="en-US" sz="2000" b="1" dirty="0">
                <a:solidFill>
                  <a:srgbClr val="223341"/>
                </a:solidFill>
                <a:latin typeface="Calibri" panose="020F0502020204030204"/>
                <a:ea typeface="+mn-ea"/>
              </a:endParaRPr>
            </a:p>
          </p:txBody>
        </p:sp>
        <p:cxnSp>
          <p:nvCxnSpPr>
            <p:cNvPr id="48" name="Straight Connector 47">
              <a:extLst>
                <a:ext uri="{FF2B5EF4-FFF2-40B4-BE49-F238E27FC236}">
                  <a16:creationId xmlns:a16="http://schemas.microsoft.com/office/drawing/2014/main" id="{EB275FD1-3D25-4A74-8E61-225C614F1B0F}"/>
                </a:ext>
              </a:extLst>
            </p:cNvPr>
            <p:cNvCxnSpPr>
              <a:cxnSpLocks/>
            </p:cNvCxnSpPr>
            <p:nvPr/>
          </p:nvCxnSpPr>
          <p:spPr>
            <a:xfrm>
              <a:off x="1265788" y="2355478"/>
              <a:ext cx="4922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A4CF8D4E-7DE4-4452-A536-A8139F6873AA}"/>
              </a:ext>
            </a:extLst>
          </p:cNvPr>
          <p:cNvGrpSpPr/>
          <p:nvPr/>
        </p:nvGrpSpPr>
        <p:grpSpPr>
          <a:xfrm>
            <a:off x="5171509" y="912702"/>
            <a:ext cx="2205190" cy="247010"/>
            <a:chOff x="1265788" y="2108469"/>
            <a:chExt cx="492280" cy="247009"/>
          </a:xfrm>
        </p:grpSpPr>
        <p:sp>
          <p:nvSpPr>
            <p:cNvPr id="54" name="TextBox 53">
              <a:extLst>
                <a:ext uri="{FF2B5EF4-FFF2-40B4-BE49-F238E27FC236}">
                  <a16:creationId xmlns:a16="http://schemas.microsoft.com/office/drawing/2014/main" id="{AA780FD2-9B9C-426D-8AAD-253A449B1A41}"/>
                </a:ext>
              </a:extLst>
            </p:cNvPr>
            <p:cNvSpPr txBox="1"/>
            <p:nvPr/>
          </p:nvSpPr>
          <p:spPr>
            <a:xfrm>
              <a:off x="1269047" y="2108469"/>
              <a:ext cx="485774" cy="215443"/>
            </a:xfrm>
            <a:prstGeom prst="rect">
              <a:avLst/>
            </a:prstGeom>
            <a:noFill/>
          </p:spPr>
          <p:txBody>
            <a:bodyPr wrap="none" lIns="0" tIns="0" rIns="0" bIns="0" rtlCol="0">
              <a:spAutoFit/>
            </a:bodyPr>
            <a:lstStyle/>
            <a:p>
              <a:pPr algn="ctr" defTabSz="914377" eaLnBrk="1" fontAlgn="auto" hangingPunct="1">
                <a:spcBef>
                  <a:spcPts val="1200"/>
                </a:spcBef>
                <a:spcAft>
                  <a:spcPts val="0"/>
                </a:spcAft>
                <a:buClr>
                  <a:srgbClr val="A271B0"/>
                </a:buClr>
                <a:defRPr/>
              </a:pPr>
              <a:r>
                <a:rPr lang="en-US" sz="1400" b="1" dirty="0">
                  <a:solidFill>
                    <a:srgbClr val="223341"/>
                  </a:solidFill>
                  <a:latin typeface="Calibri" panose="020F0502020204030204"/>
                  <a:ea typeface="+mn-ea"/>
                </a:rPr>
                <a:t>Median PFS, months (95% CI)</a:t>
              </a:r>
              <a:endParaRPr lang="en-US" sz="2000" b="1" dirty="0">
                <a:solidFill>
                  <a:srgbClr val="223341"/>
                </a:solidFill>
                <a:latin typeface="Calibri" panose="020F0502020204030204"/>
                <a:ea typeface="+mn-ea"/>
              </a:endParaRPr>
            </a:p>
          </p:txBody>
        </p:sp>
        <p:cxnSp>
          <p:nvCxnSpPr>
            <p:cNvPr id="55" name="Straight Connector 54">
              <a:extLst>
                <a:ext uri="{FF2B5EF4-FFF2-40B4-BE49-F238E27FC236}">
                  <a16:creationId xmlns:a16="http://schemas.microsoft.com/office/drawing/2014/main" id="{9EBA4BD2-A06A-4CFD-ADD3-5D68C9468F46}"/>
                </a:ext>
              </a:extLst>
            </p:cNvPr>
            <p:cNvCxnSpPr>
              <a:cxnSpLocks/>
            </p:cNvCxnSpPr>
            <p:nvPr/>
          </p:nvCxnSpPr>
          <p:spPr>
            <a:xfrm>
              <a:off x="1265788" y="2355478"/>
              <a:ext cx="4922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4" name="Group 63">
            <a:extLst>
              <a:ext uri="{FF2B5EF4-FFF2-40B4-BE49-F238E27FC236}">
                <a16:creationId xmlns:a16="http://schemas.microsoft.com/office/drawing/2014/main" id="{FE543940-F776-4F9B-9B6A-1E6CF9379F45}"/>
              </a:ext>
            </a:extLst>
          </p:cNvPr>
          <p:cNvGrpSpPr/>
          <p:nvPr/>
        </p:nvGrpSpPr>
        <p:grpSpPr>
          <a:xfrm>
            <a:off x="9494929" y="6018340"/>
            <a:ext cx="1284056" cy="169278"/>
            <a:chOff x="9417810" y="6237383"/>
            <a:chExt cx="1284056" cy="169276"/>
          </a:xfrm>
        </p:grpSpPr>
        <p:sp>
          <p:nvSpPr>
            <p:cNvPr id="58" name="TextBox 57">
              <a:extLst>
                <a:ext uri="{FF2B5EF4-FFF2-40B4-BE49-F238E27FC236}">
                  <a16:creationId xmlns:a16="http://schemas.microsoft.com/office/drawing/2014/main" id="{42830B48-6F5D-40A9-BF98-F8738A3293DE}"/>
                </a:ext>
              </a:extLst>
            </p:cNvPr>
            <p:cNvSpPr txBox="1"/>
            <p:nvPr/>
          </p:nvSpPr>
          <p:spPr>
            <a:xfrm>
              <a:off x="9417810" y="6237383"/>
              <a:ext cx="1125709" cy="169276"/>
            </a:xfrm>
            <a:prstGeom prst="rect">
              <a:avLst/>
            </a:prstGeom>
            <a:noFill/>
          </p:spPr>
          <p:txBody>
            <a:bodyPr wrap="square" lIns="0" tIns="0" rIns="0" bIns="0" rtlCol="0">
              <a:spAutoFit/>
            </a:bodyPr>
            <a:lstStyle/>
            <a:p>
              <a:pPr algn="ctr" defTabSz="914377" eaLnBrk="1" fontAlgn="auto" hangingPunct="1">
                <a:spcBef>
                  <a:spcPts val="0"/>
                </a:spcBef>
                <a:spcAft>
                  <a:spcPts val="0"/>
                </a:spcAft>
                <a:defRPr/>
              </a:pPr>
              <a:r>
                <a:rPr lang="en-GB" sz="1100" dirty="0">
                  <a:solidFill>
                    <a:srgbClr val="223341"/>
                  </a:solidFill>
                  <a:latin typeface="Calibri" panose="020F0502020204030204"/>
                  <a:ea typeface="+mn-ea"/>
                </a:rPr>
                <a:t>TPC better</a:t>
              </a:r>
            </a:p>
          </p:txBody>
        </p:sp>
        <p:cxnSp>
          <p:nvCxnSpPr>
            <p:cNvPr id="60" name="Straight Arrow Connector 59">
              <a:extLst>
                <a:ext uri="{FF2B5EF4-FFF2-40B4-BE49-F238E27FC236}">
                  <a16:creationId xmlns:a16="http://schemas.microsoft.com/office/drawing/2014/main" id="{89DB2539-3DD7-4D72-861D-F08C857DFBAF}"/>
                </a:ext>
              </a:extLst>
            </p:cNvPr>
            <p:cNvCxnSpPr/>
            <p:nvPr/>
          </p:nvCxnSpPr>
          <p:spPr>
            <a:xfrm>
              <a:off x="10346266" y="6324600"/>
              <a:ext cx="355600" cy="0"/>
            </a:xfrm>
            <a:prstGeom prst="straightConnector1">
              <a:avLst/>
            </a:prstGeom>
            <a:ln w="28575">
              <a:solidFill>
                <a:schemeClr val="bg1">
                  <a:lumMod val="50000"/>
                </a:schemeClr>
              </a:solidFill>
              <a:prstDash val="solid"/>
              <a:tailEnd type="triangle"/>
            </a:ln>
          </p:spPr>
          <p:style>
            <a:lnRef idx="1">
              <a:schemeClr val="accent1"/>
            </a:lnRef>
            <a:fillRef idx="0">
              <a:schemeClr val="accent1"/>
            </a:fillRef>
            <a:effectRef idx="0">
              <a:schemeClr val="accent1"/>
            </a:effectRef>
            <a:fontRef idx="minor">
              <a:schemeClr val="tx1"/>
            </a:fontRef>
          </p:style>
        </p:cxnSp>
      </p:grpSp>
      <p:grpSp>
        <p:nvGrpSpPr>
          <p:cNvPr id="65" name="Group 64">
            <a:extLst>
              <a:ext uri="{FF2B5EF4-FFF2-40B4-BE49-F238E27FC236}">
                <a16:creationId xmlns:a16="http://schemas.microsoft.com/office/drawing/2014/main" id="{AAF7D54F-674C-4FF0-A333-022DC1701AF5}"/>
              </a:ext>
            </a:extLst>
          </p:cNvPr>
          <p:cNvGrpSpPr/>
          <p:nvPr/>
        </p:nvGrpSpPr>
        <p:grpSpPr>
          <a:xfrm>
            <a:off x="6263520" y="6018340"/>
            <a:ext cx="1324973" cy="169278"/>
            <a:chOff x="6395720" y="6237383"/>
            <a:chExt cx="1324973" cy="169276"/>
          </a:xfrm>
        </p:grpSpPr>
        <p:sp>
          <p:nvSpPr>
            <p:cNvPr id="57" name="TextBox 56">
              <a:extLst>
                <a:ext uri="{FF2B5EF4-FFF2-40B4-BE49-F238E27FC236}">
                  <a16:creationId xmlns:a16="http://schemas.microsoft.com/office/drawing/2014/main" id="{34FD09E8-32B3-4115-9740-91E2E4732138}"/>
                </a:ext>
              </a:extLst>
            </p:cNvPr>
            <p:cNvSpPr txBox="1"/>
            <p:nvPr/>
          </p:nvSpPr>
          <p:spPr>
            <a:xfrm>
              <a:off x="6594984" y="6237383"/>
              <a:ext cx="1125709" cy="169276"/>
            </a:xfrm>
            <a:prstGeom prst="rect">
              <a:avLst/>
            </a:prstGeom>
            <a:noFill/>
          </p:spPr>
          <p:txBody>
            <a:bodyPr wrap="square" lIns="0" tIns="0" rIns="0" bIns="0" rtlCol="0">
              <a:spAutoFit/>
            </a:bodyPr>
            <a:lstStyle/>
            <a:p>
              <a:pPr algn="ctr" defTabSz="914377" eaLnBrk="1" fontAlgn="auto" hangingPunct="1">
                <a:spcBef>
                  <a:spcPts val="0"/>
                </a:spcBef>
                <a:spcAft>
                  <a:spcPts val="0"/>
                </a:spcAft>
                <a:defRPr/>
              </a:pPr>
              <a:r>
                <a:rPr lang="en-GB" sz="1100" dirty="0">
                  <a:solidFill>
                    <a:srgbClr val="223341"/>
                  </a:solidFill>
                  <a:latin typeface="Calibri" panose="020F0502020204030204"/>
                  <a:ea typeface="+mn-ea"/>
                </a:rPr>
                <a:t>T-</a:t>
              </a:r>
              <a:r>
                <a:rPr lang="en-GB" sz="1100" dirty="0" err="1">
                  <a:solidFill>
                    <a:srgbClr val="223341"/>
                  </a:solidFill>
                  <a:latin typeface="Calibri" panose="020F0502020204030204"/>
                  <a:ea typeface="+mn-ea"/>
                </a:rPr>
                <a:t>DXd</a:t>
              </a:r>
              <a:r>
                <a:rPr lang="en-GB" sz="1100" dirty="0">
                  <a:solidFill>
                    <a:srgbClr val="223341"/>
                  </a:solidFill>
                  <a:latin typeface="Calibri" panose="020F0502020204030204"/>
                  <a:ea typeface="+mn-ea"/>
                </a:rPr>
                <a:t> better</a:t>
              </a:r>
            </a:p>
          </p:txBody>
        </p:sp>
        <p:cxnSp>
          <p:nvCxnSpPr>
            <p:cNvPr id="61" name="Straight Arrow Connector 60">
              <a:extLst>
                <a:ext uri="{FF2B5EF4-FFF2-40B4-BE49-F238E27FC236}">
                  <a16:creationId xmlns:a16="http://schemas.microsoft.com/office/drawing/2014/main" id="{19781673-253E-4A62-9347-25769C890866}"/>
                </a:ext>
              </a:extLst>
            </p:cNvPr>
            <p:cNvCxnSpPr>
              <a:cxnSpLocks/>
            </p:cNvCxnSpPr>
            <p:nvPr/>
          </p:nvCxnSpPr>
          <p:spPr>
            <a:xfrm flipH="1">
              <a:off x="6395720" y="6324600"/>
              <a:ext cx="323426" cy="0"/>
            </a:xfrm>
            <a:prstGeom prst="straightConnector1">
              <a:avLst/>
            </a:prstGeom>
            <a:ln w="28575">
              <a:solidFill>
                <a:schemeClr val="accent2"/>
              </a:solidFill>
              <a:prstDash val="solid"/>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554249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10">
            <a:extLst>
              <a:ext uri="{FF2B5EF4-FFF2-40B4-BE49-F238E27FC236}">
                <a16:creationId xmlns:a16="http://schemas.microsoft.com/office/drawing/2014/main" id="{ADB96558-53D4-A19C-15BB-D4E20C406B02}"/>
              </a:ext>
            </a:extLst>
          </p:cNvPr>
          <p:cNvGraphicFramePr>
            <a:graphicFrameLocks noGrp="1"/>
          </p:cNvGraphicFramePr>
          <p:nvPr/>
        </p:nvGraphicFramePr>
        <p:xfrm>
          <a:off x="3751005" y="2841420"/>
          <a:ext cx="3035171" cy="801942"/>
        </p:xfrm>
        <a:graphic>
          <a:graphicData uri="http://schemas.openxmlformats.org/drawingml/2006/table">
            <a:tbl>
              <a:tblPr firstRow="1" bandRow="1">
                <a:tableStyleId>{2D5ABB26-0587-4C30-8999-92F81FD0307C}</a:tableStyleId>
              </a:tblPr>
              <a:tblGrid>
                <a:gridCol w="1163895">
                  <a:extLst>
                    <a:ext uri="{9D8B030D-6E8A-4147-A177-3AD203B41FA5}">
                      <a16:colId xmlns:a16="http://schemas.microsoft.com/office/drawing/2014/main" val="2513686435"/>
                    </a:ext>
                  </a:extLst>
                </a:gridCol>
                <a:gridCol w="945611">
                  <a:extLst>
                    <a:ext uri="{9D8B030D-6E8A-4147-A177-3AD203B41FA5}">
                      <a16:colId xmlns:a16="http://schemas.microsoft.com/office/drawing/2014/main" val="4061673458"/>
                    </a:ext>
                  </a:extLst>
                </a:gridCol>
                <a:gridCol w="925665">
                  <a:extLst>
                    <a:ext uri="{9D8B030D-6E8A-4147-A177-3AD203B41FA5}">
                      <a16:colId xmlns:a16="http://schemas.microsoft.com/office/drawing/2014/main" val="2465096274"/>
                    </a:ext>
                  </a:extLst>
                </a:gridCol>
              </a:tblGrid>
              <a:tr h="233331">
                <a:tc>
                  <a:txBody>
                    <a:bodyPr/>
                    <a:lstStyle/>
                    <a:p>
                      <a:endParaRPr lang="en-GB" sz="1100" dirty="0"/>
                    </a:p>
                  </a:txBody>
                  <a:tcPr marL="0" marR="0" marT="0" marB="0">
                    <a:lnL w="12700" cap="flat" cmpd="sng" algn="ctr">
                      <a:solidFill>
                        <a:schemeClr val="bg2"/>
                      </a:solidFill>
                      <a:prstDash val="solid"/>
                      <a:round/>
                      <a:headEnd type="none" w="med" len="med"/>
                      <a:tailEnd type="none" w="med" len="med"/>
                    </a:lnL>
                    <a:lnT w="12700" cap="flat" cmpd="sng" algn="ctr">
                      <a:solidFill>
                        <a:schemeClr val="bg2"/>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100" b="1" dirty="0">
                          <a:solidFill>
                            <a:schemeClr val="accent2"/>
                          </a:solidFill>
                        </a:rPr>
                        <a:t>T-</a:t>
                      </a:r>
                      <a:r>
                        <a:rPr lang="en-GB" sz="1100" b="1" dirty="0" err="1">
                          <a:solidFill>
                            <a:schemeClr val="accent2"/>
                          </a:solidFill>
                        </a:rPr>
                        <a:t>DXd</a:t>
                      </a:r>
                      <a:endParaRPr lang="en-GB" sz="1100" b="1" dirty="0">
                        <a:solidFill>
                          <a:schemeClr val="accent2"/>
                        </a:solidFill>
                      </a:endParaRPr>
                    </a:p>
                  </a:txBody>
                  <a:tcPr marL="0" marR="0" marT="0" marB="0" anchor="b">
                    <a:lnT w="12700" cap="flat" cmpd="sng" algn="ctr">
                      <a:solidFill>
                        <a:schemeClr val="bg2"/>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100" b="1" dirty="0">
                          <a:solidFill>
                            <a:srgbClr val="808080"/>
                          </a:solidFill>
                        </a:rPr>
                        <a:t>TPC</a:t>
                      </a:r>
                    </a:p>
                  </a:txBody>
                  <a:tcPr marL="0" marR="0" marT="0" marB="0" anchor="b">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5678803"/>
                  </a:ext>
                </a:extLst>
              </a:tr>
              <a:tr h="335280">
                <a:tc>
                  <a:txBody>
                    <a:bodyPr/>
                    <a:lstStyle/>
                    <a:p>
                      <a:r>
                        <a:rPr lang="en-GB" sz="1100" dirty="0"/>
                        <a:t>Median OS (95% CI), months</a:t>
                      </a:r>
                    </a:p>
                  </a:txBody>
                  <a:tcPr marL="0" marR="0" marT="0" marB="0">
                    <a:lnL w="12700" cap="flat" cmpd="sng" algn="ctr">
                      <a:solidFill>
                        <a:schemeClr val="bg2"/>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100" dirty="0"/>
                        <a:t>39.2 (32.7, NE)</a:t>
                      </a: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100" dirty="0"/>
                        <a:t>26.5 (21.0, NE)</a:t>
                      </a:r>
                    </a:p>
                  </a:txBody>
                  <a:tcPr marL="0" marR="0" marT="0" marB="0">
                    <a:lnR w="12700" cap="flat" cmpd="sng" algn="ctr">
                      <a:solidFill>
                        <a:schemeClr val="bg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98645648"/>
                  </a:ext>
                </a:extLst>
              </a:tr>
              <a:tr h="233331">
                <a:tc>
                  <a:txBody>
                    <a:bodyPr/>
                    <a:lstStyle/>
                    <a:p>
                      <a:r>
                        <a:rPr lang="en-GB" sz="1100" dirty="0"/>
                        <a:t>HR (95% CI); P-value </a:t>
                      </a:r>
                    </a:p>
                  </a:txBody>
                  <a:tcPr marL="0" marR="0" marT="0" marB="0">
                    <a:lnL w="12700" cap="flat" cmpd="sng" algn="ctr">
                      <a:solidFill>
                        <a:schemeClr val="bg2"/>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gridSpan="2">
                  <a:txBody>
                    <a:bodyPr/>
                    <a:lstStyle/>
                    <a:p>
                      <a:r>
                        <a:rPr lang="en-GB" sz="1100" dirty="0"/>
                        <a:t>0.658 (0.502, 0.861): 0.0021</a:t>
                      </a:r>
                    </a:p>
                  </a:txBody>
                  <a:tcPr marL="72000" marR="0" marT="0" marB="0">
                    <a:lnR w="12700" cap="flat" cmpd="sng" algn="ctr">
                      <a:solidFill>
                        <a:schemeClr val="bg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hMerge="1">
                  <a:txBody>
                    <a:bodyPr/>
                    <a:lstStyle/>
                    <a:p>
                      <a:endParaRPr lang="en-GB" sz="1200" dirty="0"/>
                    </a:p>
                  </a:txBody>
                  <a:tcPr/>
                </a:tc>
                <a:extLst>
                  <a:ext uri="{0D108BD9-81ED-4DB2-BD59-A6C34878D82A}">
                    <a16:rowId xmlns:a16="http://schemas.microsoft.com/office/drawing/2014/main" val="3782164908"/>
                  </a:ext>
                </a:extLst>
              </a:tr>
            </a:tbl>
          </a:graphicData>
        </a:graphic>
      </p:graphicFrame>
      <p:sp>
        <p:nvSpPr>
          <p:cNvPr id="2" name="Title 1">
            <a:extLst>
              <a:ext uri="{FF2B5EF4-FFF2-40B4-BE49-F238E27FC236}">
                <a16:creationId xmlns:a16="http://schemas.microsoft.com/office/drawing/2014/main" id="{DB3CFBDF-AF71-31B1-B1CD-C353D5F77A73}"/>
              </a:ext>
            </a:extLst>
          </p:cNvPr>
          <p:cNvSpPr>
            <a:spLocks noGrp="1"/>
          </p:cNvSpPr>
          <p:nvPr>
            <p:ph type="title"/>
          </p:nvPr>
        </p:nvSpPr>
        <p:spPr/>
        <p:txBody>
          <a:bodyPr/>
          <a:lstStyle/>
          <a:p>
            <a:r>
              <a:rPr lang="en-GB" sz="2800" dirty="0"/>
              <a:t>DESTINY-Breast02 (Phase 3): Secondary endpoints </a:t>
            </a:r>
          </a:p>
        </p:txBody>
      </p:sp>
      <p:sp>
        <p:nvSpPr>
          <p:cNvPr id="4" name="Text Placeholder 3">
            <a:extLst>
              <a:ext uri="{FF2B5EF4-FFF2-40B4-BE49-F238E27FC236}">
                <a16:creationId xmlns:a16="http://schemas.microsoft.com/office/drawing/2014/main" id="{41B509B8-5123-0A9F-32A1-50A1A94FBC55}"/>
              </a:ext>
            </a:extLst>
          </p:cNvPr>
          <p:cNvSpPr>
            <a:spLocks noGrp="1"/>
          </p:cNvSpPr>
          <p:nvPr>
            <p:ph type="body" sz="quarter" idx="10"/>
          </p:nvPr>
        </p:nvSpPr>
        <p:spPr>
          <a:xfrm>
            <a:off x="616903" y="5847957"/>
            <a:ext cx="11176168" cy="785921"/>
          </a:xfrm>
        </p:spPr>
        <p:txBody>
          <a:bodyPr/>
          <a:lstStyle/>
          <a:p>
            <a:r>
              <a:rPr lang="en-GB" dirty="0"/>
              <a:t>CR, complete response; DOR, duration of response; ORR, objective response rate; </a:t>
            </a:r>
            <a:br>
              <a:rPr lang="en-GB" dirty="0"/>
            </a:br>
            <a:r>
              <a:rPr lang="en-GB" dirty="0"/>
              <a:t>PD, progressive disease; PR, partial response; SD, stable disease; </a:t>
            </a:r>
            <a:br>
              <a:rPr lang="en-GB" dirty="0"/>
            </a:br>
            <a:r>
              <a:rPr lang="en-GB" dirty="0"/>
              <a:t>T-</a:t>
            </a:r>
            <a:r>
              <a:rPr lang="en-GB" dirty="0" err="1"/>
              <a:t>DXd</a:t>
            </a:r>
            <a:r>
              <a:rPr lang="en-GB" dirty="0"/>
              <a:t>, trastuzumab </a:t>
            </a:r>
            <a:r>
              <a:rPr lang="en-GB" dirty="0" err="1"/>
              <a:t>deruxtecan</a:t>
            </a:r>
            <a:r>
              <a:rPr lang="en-GB" dirty="0"/>
              <a:t>; TPC, treatment of physician’s choice </a:t>
            </a:r>
            <a:br>
              <a:rPr lang="en-GB" dirty="0"/>
            </a:br>
            <a:r>
              <a:rPr lang="en-GB" dirty="0" err="1"/>
              <a:t>Krop</a:t>
            </a:r>
            <a:r>
              <a:rPr lang="en-GB" dirty="0"/>
              <a:t> I, et al. SABCS 2022. Abstract GS2-01</a:t>
            </a:r>
          </a:p>
        </p:txBody>
      </p:sp>
      <p:sp>
        <p:nvSpPr>
          <p:cNvPr id="9" name="Rectangle 8">
            <a:extLst>
              <a:ext uri="{FF2B5EF4-FFF2-40B4-BE49-F238E27FC236}">
                <a16:creationId xmlns:a16="http://schemas.microsoft.com/office/drawing/2014/main" id="{55089122-0BCB-D82E-09F4-8CBED2E9D2DB}"/>
              </a:ext>
            </a:extLst>
          </p:cNvPr>
          <p:cNvSpPr/>
          <p:nvPr/>
        </p:nvSpPr>
        <p:spPr>
          <a:xfrm>
            <a:off x="628651" y="4720660"/>
            <a:ext cx="5366933" cy="831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eaLnBrk="1" fontAlgn="auto" hangingPunct="1">
              <a:spcBef>
                <a:spcPts val="0"/>
              </a:spcBef>
              <a:spcAft>
                <a:spcPts val="0"/>
              </a:spcAft>
              <a:buClr>
                <a:srgbClr val="A271B0"/>
              </a:buClr>
              <a:defRPr/>
            </a:pPr>
            <a:r>
              <a:rPr lang="en-GB" sz="1600" b="1" dirty="0">
                <a:solidFill>
                  <a:srgbClr val="223341"/>
                </a:solidFill>
                <a:latin typeface="Calibri" panose="020F0502020204030204"/>
              </a:rPr>
              <a:t>In the TPC arm:</a:t>
            </a:r>
          </a:p>
          <a:p>
            <a:pPr marL="177796" indent="-177796" defTabSz="914377" eaLnBrk="1" fontAlgn="auto" hangingPunct="1">
              <a:spcBef>
                <a:spcPts val="0"/>
              </a:spcBef>
              <a:spcAft>
                <a:spcPts val="0"/>
              </a:spcAft>
              <a:buClr>
                <a:srgbClr val="A271B0"/>
              </a:buClr>
              <a:buFont typeface="Arial" panose="020B0604020202020204" pitchFamily="34" charset="0"/>
              <a:buChar char="•"/>
              <a:defRPr/>
            </a:pPr>
            <a:r>
              <a:rPr lang="en-GB" sz="1600" dirty="0">
                <a:solidFill>
                  <a:srgbClr val="223341"/>
                </a:solidFill>
                <a:latin typeface="Calibri" panose="020F0502020204030204"/>
              </a:rPr>
              <a:t>69.3% of patients received a new systemic therapy </a:t>
            </a:r>
          </a:p>
          <a:p>
            <a:pPr marL="177796" indent="-177796" defTabSz="914377" eaLnBrk="1" fontAlgn="auto" hangingPunct="1">
              <a:spcBef>
                <a:spcPts val="0"/>
              </a:spcBef>
              <a:spcAft>
                <a:spcPts val="0"/>
              </a:spcAft>
              <a:buClr>
                <a:srgbClr val="A271B0"/>
              </a:buClr>
              <a:buFont typeface="Arial" panose="020B0604020202020204" pitchFamily="34" charset="0"/>
              <a:buChar char="•"/>
              <a:defRPr/>
            </a:pPr>
            <a:r>
              <a:rPr lang="en-GB" sz="1600" dirty="0">
                <a:solidFill>
                  <a:srgbClr val="223341"/>
                </a:solidFill>
                <a:latin typeface="Calibri" panose="020F0502020204030204"/>
              </a:rPr>
              <a:t>25.7% of patients received T-</a:t>
            </a:r>
            <a:r>
              <a:rPr lang="en-GB" sz="1600" dirty="0" err="1">
                <a:solidFill>
                  <a:srgbClr val="223341"/>
                </a:solidFill>
                <a:latin typeface="Calibri" panose="020F0502020204030204"/>
              </a:rPr>
              <a:t>DXd</a:t>
            </a:r>
            <a:r>
              <a:rPr lang="en-GB" sz="1600" dirty="0">
                <a:solidFill>
                  <a:srgbClr val="223341"/>
                </a:solidFill>
                <a:latin typeface="Calibri" panose="020F0502020204030204"/>
              </a:rPr>
              <a:t> in the post-trial setting </a:t>
            </a:r>
          </a:p>
        </p:txBody>
      </p:sp>
      <p:sp>
        <p:nvSpPr>
          <p:cNvPr id="13" name="TextBox 12">
            <a:extLst>
              <a:ext uri="{FF2B5EF4-FFF2-40B4-BE49-F238E27FC236}">
                <a16:creationId xmlns:a16="http://schemas.microsoft.com/office/drawing/2014/main" id="{DE0B6768-731B-C358-FA6A-644EC5E45CE3}"/>
              </a:ext>
            </a:extLst>
          </p:cNvPr>
          <p:cNvSpPr txBox="1"/>
          <p:nvPr/>
        </p:nvSpPr>
        <p:spPr>
          <a:xfrm>
            <a:off x="6872240" y="1115517"/>
            <a:ext cx="2817000" cy="369332"/>
          </a:xfrm>
          <a:prstGeom prst="rect">
            <a:avLst/>
          </a:prstGeom>
          <a:noFill/>
        </p:spPr>
        <p:txBody>
          <a:bodyPr wrap="square" rtlCol="0">
            <a:spAutoFit/>
          </a:bodyPr>
          <a:lstStyle/>
          <a:p>
            <a:pPr defTabSz="914377" eaLnBrk="1" fontAlgn="auto" hangingPunct="1">
              <a:spcBef>
                <a:spcPts val="1200"/>
              </a:spcBef>
              <a:spcAft>
                <a:spcPts val="0"/>
              </a:spcAft>
              <a:buClr>
                <a:srgbClr val="A271B0"/>
              </a:buClr>
              <a:defRPr/>
            </a:pPr>
            <a:r>
              <a:rPr lang="en-GB" b="1" dirty="0">
                <a:solidFill>
                  <a:srgbClr val="223341"/>
                </a:solidFill>
                <a:latin typeface="Calibri" panose="020F0502020204030204"/>
                <a:ea typeface="+mn-ea"/>
              </a:rPr>
              <a:t>Treatment response</a:t>
            </a:r>
          </a:p>
        </p:txBody>
      </p:sp>
      <p:sp>
        <p:nvSpPr>
          <p:cNvPr id="14" name="TextBox 13">
            <a:extLst>
              <a:ext uri="{FF2B5EF4-FFF2-40B4-BE49-F238E27FC236}">
                <a16:creationId xmlns:a16="http://schemas.microsoft.com/office/drawing/2014/main" id="{EA2AC7AB-0FAE-7262-767C-F096A1FB2D49}"/>
              </a:ext>
            </a:extLst>
          </p:cNvPr>
          <p:cNvSpPr txBox="1"/>
          <p:nvPr/>
        </p:nvSpPr>
        <p:spPr>
          <a:xfrm>
            <a:off x="1901087" y="1093549"/>
            <a:ext cx="2817000" cy="369332"/>
          </a:xfrm>
          <a:prstGeom prst="rect">
            <a:avLst/>
          </a:prstGeom>
          <a:noFill/>
        </p:spPr>
        <p:txBody>
          <a:bodyPr wrap="square" rtlCol="0">
            <a:spAutoFit/>
          </a:bodyPr>
          <a:lstStyle/>
          <a:p>
            <a:pPr algn="ctr" defTabSz="914377" eaLnBrk="1" fontAlgn="auto" hangingPunct="1">
              <a:spcBef>
                <a:spcPts val="1200"/>
              </a:spcBef>
              <a:spcAft>
                <a:spcPts val="0"/>
              </a:spcAft>
              <a:buClr>
                <a:srgbClr val="A271B0"/>
              </a:buClr>
              <a:defRPr/>
            </a:pPr>
            <a:r>
              <a:rPr lang="en-GB" b="1" dirty="0">
                <a:solidFill>
                  <a:srgbClr val="223341"/>
                </a:solidFill>
                <a:latin typeface="Calibri" panose="020F0502020204030204"/>
                <a:ea typeface="+mn-ea"/>
              </a:rPr>
              <a:t>OS</a:t>
            </a:r>
          </a:p>
        </p:txBody>
      </p:sp>
      <p:graphicFrame>
        <p:nvGraphicFramePr>
          <p:cNvPr id="16" name="Table 15">
            <a:extLst>
              <a:ext uri="{FF2B5EF4-FFF2-40B4-BE49-F238E27FC236}">
                <a16:creationId xmlns:a16="http://schemas.microsoft.com/office/drawing/2014/main" id="{66C5C2D0-960F-492C-AE5D-B5E91623E978}"/>
              </a:ext>
            </a:extLst>
          </p:cNvPr>
          <p:cNvGraphicFramePr>
            <a:graphicFrameLocks noGrp="1"/>
          </p:cNvGraphicFramePr>
          <p:nvPr/>
        </p:nvGraphicFramePr>
        <p:xfrm>
          <a:off x="6935724" y="1502668"/>
          <a:ext cx="4993048" cy="4617720"/>
        </p:xfrm>
        <a:graphic>
          <a:graphicData uri="http://schemas.openxmlformats.org/drawingml/2006/table">
            <a:tbl>
              <a:tblPr firstRow="1" bandRow="1">
                <a:tableStyleId>{00A15C55-8517-42AA-B614-E9B94910E393}</a:tableStyleId>
              </a:tblPr>
              <a:tblGrid>
                <a:gridCol w="1979677">
                  <a:extLst>
                    <a:ext uri="{9D8B030D-6E8A-4147-A177-3AD203B41FA5}">
                      <a16:colId xmlns:a16="http://schemas.microsoft.com/office/drawing/2014/main" val="2543463278"/>
                    </a:ext>
                  </a:extLst>
                </a:gridCol>
                <a:gridCol w="1495425">
                  <a:extLst>
                    <a:ext uri="{9D8B030D-6E8A-4147-A177-3AD203B41FA5}">
                      <a16:colId xmlns:a16="http://schemas.microsoft.com/office/drawing/2014/main" val="486556862"/>
                    </a:ext>
                  </a:extLst>
                </a:gridCol>
                <a:gridCol w="164923">
                  <a:extLst>
                    <a:ext uri="{9D8B030D-6E8A-4147-A177-3AD203B41FA5}">
                      <a16:colId xmlns:a16="http://schemas.microsoft.com/office/drawing/2014/main" val="2837458452"/>
                    </a:ext>
                  </a:extLst>
                </a:gridCol>
                <a:gridCol w="1353023">
                  <a:extLst>
                    <a:ext uri="{9D8B030D-6E8A-4147-A177-3AD203B41FA5}">
                      <a16:colId xmlns:a16="http://schemas.microsoft.com/office/drawing/2014/main" val="1035191673"/>
                    </a:ext>
                  </a:extLst>
                </a:gridCol>
              </a:tblGrid>
              <a:tr h="538480">
                <a:tc>
                  <a:txBody>
                    <a:bodyPr/>
                    <a:lstStyle/>
                    <a:p>
                      <a:r>
                        <a:rPr lang="en-GB" sz="1500" dirty="0"/>
                        <a:t>Data are n (%) or</a:t>
                      </a:r>
                      <a:br>
                        <a:rPr lang="en-GB" sz="1500" dirty="0"/>
                      </a:br>
                      <a:r>
                        <a:rPr lang="en-GB" sz="1500" dirty="0"/>
                        <a:t>months (95% CI)</a:t>
                      </a:r>
                    </a:p>
                  </a:txBody>
                  <a:tcPr anchor="b"/>
                </a:tc>
                <a:tc gridSpan="2">
                  <a:txBody>
                    <a:bodyPr/>
                    <a:lstStyle/>
                    <a:p>
                      <a:pPr algn="ctr"/>
                      <a:r>
                        <a:rPr lang="en-GB" sz="1500" dirty="0"/>
                        <a:t>T-</a:t>
                      </a:r>
                      <a:r>
                        <a:rPr lang="en-GB" sz="1500" dirty="0" err="1"/>
                        <a:t>DXd</a:t>
                      </a:r>
                      <a:br>
                        <a:rPr lang="en-GB" sz="1500" dirty="0"/>
                      </a:br>
                      <a:r>
                        <a:rPr lang="en-GB" sz="1500" dirty="0"/>
                        <a:t>(n=406)</a:t>
                      </a:r>
                    </a:p>
                  </a:txBody>
                  <a:tcPr>
                    <a:solidFill>
                      <a:schemeClr val="accent2"/>
                    </a:solidFill>
                  </a:tcPr>
                </a:tc>
                <a:tc hMerge="1">
                  <a:txBody>
                    <a:bodyPr/>
                    <a:lstStyle/>
                    <a:p>
                      <a:pPr algn="ctr"/>
                      <a:endParaRPr lang="en-GB" sz="1400" dirty="0"/>
                    </a:p>
                  </a:txBody>
                  <a:tcPr>
                    <a:solidFill>
                      <a:schemeClr val="accent2"/>
                    </a:solidFill>
                  </a:tcPr>
                </a:tc>
                <a:tc>
                  <a:txBody>
                    <a:bodyPr/>
                    <a:lstStyle/>
                    <a:p>
                      <a:pPr algn="ctr"/>
                      <a:r>
                        <a:rPr lang="en-GB" sz="1500" dirty="0"/>
                        <a:t>TPC</a:t>
                      </a:r>
                      <a:br>
                        <a:rPr lang="en-GB" sz="1500" dirty="0"/>
                      </a:br>
                      <a:r>
                        <a:rPr lang="en-GB" sz="1500" dirty="0"/>
                        <a:t> (n=202)</a:t>
                      </a:r>
                    </a:p>
                  </a:txBody>
                  <a:tcPr>
                    <a:solidFill>
                      <a:srgbClr val="929294"/>
                    </a:solidFill>
                  </a:tcPr>
                </a:tc>
                <a:extLst>
                  <a:ext uri="{0D108BD9-81ED-4DB2-BD59-A6C34878D82A}">
                    <a16:rowId xmlns:a16="http://schemas.microsoft.com/office/drawing/2014/main" val="1749108786"/>
                  </a:ext>
                </a:extLst>
              </a:tr>
              <a:tr h="538480">
                <a:tc rowSpan="2">
                  <a:txBody>
                    <a:bodyPr/>
                    <a:lstStyle/>
                    <a:p>
                      <a:r>
                        <a:rPr lang="en-GB" sz="1500" dirty="0"/>
                        <a:t>Confirmed ORR by BICR</a:t>
                      </a:r>
                    </a:p>
                    <a:p>
                      <a:r>
                        <a:rPr lang="en-GB" sz="1500" dirty="0"/>
                        <a:t>[95% CI]</a:t>
                      </a:r>
                    </a:p>
                  </a:txBody>
                  <a:tcPr/>
                </a:tc>
                <a:tc gridSpan="2">
                  <a:txBody>
                    <a:bodyPr/>
                    <a:lstStyle/>
                    <a:p>
                      <a:pPr algn="ctr"/>
                      <a:r>
                        <a:rPr lang="en-GB" sz="1500" dirty="0"/>
                        <a:t>283 (69.7)</a:t>
                      </a:r>
                    </a:p>
                    <a:p>
                      <a:pPr algn="ctr"/>
                      <a:r>
                        <a:rPr lang="en-GB" sz="1500" dirty="0"/>
                        <a:t>[65.0, 74.1]</a:t>
                      </a:r>
                    </a:p>
                  </a:txBody>
                  <a:tcPr/>
                </a:tc>
                <a:tc hMerge="1">
                  <a:txBody>
                    <a:bodyPr/>
                    <a:lstStyle/>
                    <a:p>
                      <a:pPr algn="ctr"/>
                      <a:endParaRPr lang="en-GB" sz="1400" dirty="0"/>
                    </a:p>
                  </a:txBody>
                  <a:tcPr/>
                </a:tc>
                <a:tc>
                  <a:txBody>
                    <a:bodyPr/>
                    <a:lstStyle/>
                    <a:p>
                      <a:pPr algn="ctr"/>
                      <a:r>
                        <a:rPr lang="en-GB" sz="1500" dirty="0"/>
                        <a:t>59 (29.2)</a:t>
                      </a:r>
                    </a:p>
                    <a:p>
                      <a:pPr algn="ctr"/>
                      <a:r>
                        <a:rPr lang="en-GB" sz="1500" dirty="0"/>
                        <a:t>[23.0, 36.0]</a:t>
                      </a:r>
                    </a:p>
                  </a:txBody>
                  <a:tcPr/>
                </a:tc>
                <a:extLst>
                  <a:ext uri="{0D108BD9-81ED-4DB2-BD59-A6C34878D82A}">
                    <a16:rowId xmlns:a16="http://schemas.microsoft.com/office/drawing/2014/main" val="1674844925"/>
                  </a:ext>
                </a:extLst>
              </a:tr>
              <a:tr h="314960">
                <a:tc vMerge="1">
                  <a:txBody>
                    <a:bodyPr/>
                    <a:lstStyle/>
                    <a:p>
                      <a:endParaRPr lang="en-GB" sz="1400" dirty="0"/>
                    </a:p>
                  </a:txBody>
                  <a:tcPr/>
                </a:tc>
                <a:tc gridSpan="3">
                  <a:txBody>
                    <a:bodyPr/>
                    <a:lstStyle/>
                    <a:p>
                      <a:pPr algn="ctr"/>
                      <a:r>
                        <a:rPr lang="en-GB" sz="1500" dirty="0"/>
                        <a:t>P &lt;0.0001</a:t>
                      </a:r>
                    </a:p>
                  </a:txBody>
                  <a:tcPr>
                    <a:solidFill>
                      <a:srgbClr val="D1CDD2"/>
                    </a:solidFill>
                  </a:tcPr>
                </a:tc>
                <a:tc hMerge="1">
                  <a:txBody>
                    <a:bodyPr/>
                    <a:lstStyle/>
                    <a:p>
                      <a:endParaRPr lang="en-GB"/>
                    </a:p>
                  </a:txBody>
                  <a:tcPr/>
                </a:tc>
                <a:tc hMerge="1">
                  <a:txBody>
                    <a:bodyPr/>
                    <a:lstStyle/>
                    <a:p>
                      <a:pPr algn="ctr"/>
                      <a:endParaRPr lang="en-GB" sz="1400" dirty="0"/>
                    </a:p>
                  </a:txBody>
                  <a:tcPr/>
                </a:tc>
                <a:extLst>
                  <a:ext uri="{0D108BD9-81ED-4DB2-BD59-A6C34878D82A}">
                    <a16:rowId xmlns:a16="http://schemas.microsoft.com/office/drawing/2014/main" val="1174702222"/>
                  </a:ext>
                </a:extLst>
              </a:tr>
              <a:tr h="16560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500" dirty="0"/>
                        <a:t>Confirmed best overall response</a:t>
                      </a:r>
                    </a:p>
                    <a:p>
                      <a:pPr marL="93663" indent="0"/>
                      <a:r>
                        <a:rPr lang="en-GB" sz="1500" dirty="0"/>
                        <a:t>CR</a:t>
                      </a:r>
                    </a:p>
                    <a:p>
                      <a:pPr marL="93663" indent="0"/>
                      <a:r>
                        <a:rPr lang="en-GB" sz="1500" dirty="0"/>
                        <a:t>PR</a:t>
                      </a:r>
                    </a:p>
                    <a:p>
                      <a:pPr marL="93663" indent="0"/>
                      <a:r>
                        <a:rPr lang="en-GB" sz="1500" dirty="0"/>
                        <a:t>SD</a:t>
                      </a:r>
                    </a:p>
                    <a:p>
                      <a:pPr marL="93663" indent="0"/>
                      <a:r>
                        <a:rPr lang="en-GB" sz="1500" dirty="0"/>
                        <a:t>PD</a:t>
                      </a:r>
                    </a:p>
                    <a:p>
                      <a:pPr marL="93663" indent="0"/>
                      <a:r>
                        <a:rPr lang="en-GB" sz="1500" dirty="0"/>
                        <a:t>Not evaluable</a:t>
                      </a:r>
                    </a:p>
                  </a:txBody>
                  <a:tcPr>
                    <a:solidFill>
                      <a:srgbClr val="E9E8EA"/>
                    </a:solidFill>
                  </a:tcPr>
                </a:tc>
                <a:tc>
                  <a:txBody>
                    <a:bodyPr/>
                    <a:lstStyle/>
                    <a:p>
                      <a:pPr algn="ctr"/>
                      <a:endParaRPr lang="en-GB" sz="1500" dirty="0"/>
                    </a:p>
                    <a:p>
                      <a:pPr algn="ctr"/>
                      <a:endParaRPr lang="en-GB" sz="1500" dirty="0"/>
                    </a:p>
                    <a:p>
                      <a:pPr algn="ctr"/>
                      <a:r>
                        <a:rPr lang="en-GB" sz="1500" dirty="0"/>
                        <a:t>57 (14.0)</a:t>
                      </a:r>
                    </a:p>
                    <a:p>
                      <a:pPr algn="ctr"/>
                      <a:r>
                        <a:rPr lang="en-GB" sz="1500" dirty="0"/>
                        <a:t>226 (55.7)</a:t>
                      </a:r>
                    </a:p>
                    <a:p>
                      <a:pPr algn="ctr"/>
                      <a:r>
                        <a:rPr lang="en-GB" sz="1500" dirty="0"/>
                        <a:t>95 (23.4)</a:t>
                      </a:r>
                    </a:p>
                    <a:p>
                      <a:pPr algn="ctr"/>
                      <a:r>
                        <a:rPr lang="en-GB" sz="1500" dirty="0"/>
                        <a:t>19 (4.7)</a:t>
                      </a:r>
                    </a:p>
                    <a:p>
                      <a:pPr algn="ctr"/>
                      <a:r>
                        <a:rPr lang="en-GB" sz="1500" dirty="0"/>
                        <a:t>9 (2.2)</a:t>
                      </a:r>
                    </a:p>
                  </a:txBody>
                  <a:tcPr>
                    <a:solidFill>
                      <a:srgbClr val="E9E8EA"/>
                    </a:solidFill>
                  </a:tcPr>
                </a:tc>
                <a:tc gridSpan="2">
                  <a:txBody>
                    <a:bodyPr/>
                    <a:lstStyle/>
                    <a:p>
                      <a:pPr algn="ctr"/>
                      <a:endParaRPr lang="en-GB" sz="1500" dirty="0"/>
                    </a:p>
                    <a:p>
                      <a:pPr algn="ctr"/>
                      <a:endParaRPr lang="en-GB" sz="1500" dirty="0"/>
                    </a:p>
                    <a:p>
                      <a:pPr algn="ctr"/>
                      <a:r>
                        <a:rPr lang="en-GB" sz="1500" dirty="0"/>
                        <a:t>10 (5.0)</a:t>
                      </a:r>
                    </a:p>
                    <a:p>
                      <a:pPr algn="ctr"/>
                      <a:r>
                        <a:rPr lang="en-GB" sz="1500" dirty="0"/>
                        <a:t>49 (24.3)</a:t>
                      </a:r>
                    </a:p>
                    <a:p>
                      <a:pPr algn="ctr"/>
                      <a:r>
                        <a:rPr lang="en-GB" sz="1500" dirty="0"/>
                        <a:t>94 (46.5)</a:t>
                      </a:r>
                    </a:p>
                    <a:p>
                      <a:pPr algn="ctr"/>
                      <a:r>
                        <a:rPr lang="en-GB" sz="1500" dirty="0"/>
                        <a:t>26 (12.9)</a:t>
                      </a:r>
                    </a:p>
                    <a:p>
                      <a:pPr algn="ctr"/>
                      <a:r>
                        <a:rPr lang="en-GB" sz="1500" dirty="0"/>
                        <a:t>23 (11.4)</a:t>
                      </a:r>
                    </a:p>
                  </a:txBody>
                  <a:tcPr>
                    <a:solidFill>
                      <a:srgbClr val="E9E8EA"/>
                    </a:solidFill>
                  </a:tcPr>
                </a:tc>
                <a:tc hMerge="1">
                  <a:txBody>
                    <a:bodyPr/>
                    <a:lstStyle/>
                    <a:p>
                      <a:pPr algn="ctr"/>
                      <a:endParaRPr lang="en-GB" sz="1400" dirty="0"/>
                    </a:p>
                    <a:p>
                      <a:pPr algn="ctr"/>
                      <a:endParaRPr lang="en-GB" sz="1400" dirty="0"/>
                    </a:p>
                    <a:p>
                      <a:pPr algn="ctr"/>
                      <a:r>
                        <a:rPr lang="en-GB" sz="1400" dirty="0"/>
                        <a:t>10 (5.0)</a:t>
                      </a:r>
                    </a:p>
                    <a:p>
                      <a:pPr algn="ctr"/>
                      <a:r>
                        <a:rPr lang="en-GB" sz="1400" dirty="0"/>
                        <a:t>49 (24.3)</a:t>
                      </a:r>
                    </a:p>
                    <a:p>
                      <a:pPr algn="ctr"/>
                      <a:r>
                        <a:rPr lang="en-GB" sz="1400" dirty="0"/>
                        <a:t>94 (46.5)</a:t>
                      </a:r>
                    </a:p>
                    <a:p>
                      <a:pPr algn="ctr"/>
                      <a:r>
                        <a:rPr lang="en-GB" sz="1400" dirty="0"/>
                        <a:t>26 (12.9)</a:t>
                      </a:r>
                    </a:p>
                    <a:p>
                      <a:pPr algn="ctr"/>
                      <a:r>
                        <a:rPr lang="en-GB" sz="1400" dirty="0"/>
                        <a:t>23 (11.4)</a:t>
                      </a:r>
                    </a:p>
                  </a:txBody>
                  <a:tcPr>
                    <a:solidFill>
                      <a:srgbClr val="E9E8EA"/>
                    </a:solidFill>
                  </a:tcPr>
                </a:tc>
                <a:extLst>
                  <a:ext uri="{0D108BD9-81ED-4DB2-BD59-A6C34878D82A}">
                    <a16:rowId xmlns:a16="http://schemas.microsoft.com/office/drawing/2014/main" val="2039086258"/>
                  </a:ext>
                </a:extLst>
              </a:tr>
              <a:tr h="314960">
                <a:tc>
                  <a:txBody>
                    <a:bodyPr/>
                    <a:lstStyle/>
                    <a:p>
                      <a:r>
                        <a:rPr lang="en-GB" sz="1500" dirty="0" err="1"/>
                        <a:t>mDOR</a:t>
                      </a:r>
                      <a:r>
                        <a:rPr lang="en-GB" sz="1500" dirty="0"/>
                        <a:t> by BICR, months</a:t>
                      </a:r>
                    </a:p>
                  </a:txBody>
                  <a:tcPr>
                    <a:solidFill>
                      <a:srgbClr val="D1CDD2"/>
                    </a:solidFill>
                  </a:tcPr>
                </a:tc>
                <a:tc>
                  <a:txBody>
                    <a:bodyPr/>
                    <a:lstStyle/>
                    <a:p>
                      <a:pPr algn="ctr"/>
                      <a:r>
                        <a:rPr lang="en-GB" sz="1500" dirty="0"/>
                        <a:t>19.6 (15.9, NE)</a:t>
                      </a:r>
                    </a:p>
                  </a:txBody>
                  <a:tcPr>
                    <a:solidFill>
                      <a:srgbClr val="D1CDD2"/>
                    </a:solidFill>
                  </a:tcPr>
                </a:tc>
                <a:tc gridSpan="2">
                  <a:txBody>
                    <a:bodyPr/>
                    <a:lstStyle/>
                    <a:p>
                      <a:pPr algn="ctr"/>
                      <a:r>
                        <a:rPr lang="en-GB" sz="1500"/>
                        <a:t>8.3 (5.8, 9.5)</a:t>
                      </a:r>
                      <a:endParaRPr lang="en-GB" sz="1500" dirty="0"/>
                    </a:p>
                  </a:txBody>
                  <a:tcPr>
                    <a:solidFill>
                      <a:srgbClr val="D1CDD2"/>
                    </a:solidFill>
                  </a:tcPr>
                </a:tc>
                <a:tc hMerge="1">
                  <a:txBody>
                    <a:bodyPr/>
                    <a:lstStyle/>
                    <a:p>
                      <a:pPr algn="ctr"/>
                      <a:r>
                        <a:rPr lang="en-GB" sz="1400" dirty="0"/>
                        <a:t>8.3 (5.8, 9.5)</a:t>
                      </a:r>
                    </a:p>
                  </a:txBody>
                  <a:tcPr>
                    <a:solidFill>
                      <a:srgbClr val="D1CDD2"/>
                    </a:solidFill>
                  </a:tcPr>
                </a:tc>
                <a:extLst>
                  <a:ext uri="{0D108BD9-81ED-4DB2-BD59-A6C34878D82A}">
                    <a16:rowId xmlns:a16="http://schemas.microsoft.com/office/drawing/2014/main" val="2609309473"/>
                  </a:ext>
                </a:extLst>
              </a:tr>
              <a:tr h="314960">
                <a:tc>
                  <a:txBody>
                    <a:bodyPr/>
                    <a:lstStyle/>
                    <a:p>
                      <a:r>
                        <a:rPr lang="en-GB" sz="1500" dirty="0"/>
                        <a:t>CBR by BICR</a:t>
                      </a:r>
                    </a:p>
                  </a:txBody>
                  <a:tcPr>
                    <a:solidFill>
                      <a:srgbClr val="E9E8EA"/>
                    </a:solidFill>
                  </a:tcPr>
                </a:tc>
                <a:tc>
                  <a:txBody>
                    <a:bodyPr/>
                    <a:lstStyle/>
                    <a:p>
                      <a:pPr algn="ctr"/>
                      <a:r>
                        <a:rPr lang="en-GB" sz="1500" dirty="0"/>
                        <a:t>82.3 (78.2, 85.9)</a:t>
                      </a:r>
                    </a:p>
                  </a:txBody>
                  <a:tcPr>
                    <a:solidFill>
                      <a:srgbClr val="E9E8EA"/>
                    </a:solidFill>
                  </a:tcPr>
                </a:tc>
                <a:tc gridSpan="2">
                  <a:txBody>
                    <a:bodyPr/>
                    <a:lstStyle/>
                    <a:p>
                      <a:pPr algn="ctr"/>
                      <a:r>
                        <a:rPr lang="en-GB" sz="1500"/>
                        <a:t>46.0 (39.0, 53.2)</a:t>
                      </a:r>
                      <a:endParaRPr lang="en-GB" sz="1500" dirty="0"/>
                    </a:p>
                  </a:txBody>
                  <a:tcPr>
                    <a:solidFill>
                      <a:srgbClr val="E9E8EA"/>
                    </a:solidFill>
                  </a:tcPr>
                </a:tc>
                <a:tc hMerge="1">
                  <a:txBody>
                    <a:bodyPr/>
                    <a:lstStyle/>
                    <a:p>
                      <a:pPr algn="ctr"/>
                      <a:r>
                        <a:rPr lang="en-GB" sz="1400" dirty="0"/>
                        <a:t>46.0 (39.0, 53.2)</a:t>
                      </a:r>
                    </a:p>
                  </a:txBody>
                  <a:tcPr>
                    <a:solidFill>
                      <a:srgbClr val="E9E8EA"/>
                    </a:solidFill>
                  </a:tcPr>
                </a:tc>
                <a:extLst>
                  <a:ext uri="{0D108BD9-81ED-4DB2-BD59-A6C34878D82A}">
                    <a16:rowId xmlns:a16="http://schemas.microsoft.com/office/drawing/2014/main" val="1008072941"/>
                  </a:ext>
                </a:extLst>
              </a:tr>
              <a:tr h="538480">
                <a:tc>
                  <a:txBody>
                    <a:bodyPr/>
                    <a:lstStyle/>
                    <a:p>
                      <a:r>
                        <a:rPr lang="en-GB" sz="1500" dirty="0" err="1"/>
                        <a:t>mPFS</a:t>
                      </a:r>
                      <a:r>
                        <a:rPr lang="en-GB" sz="1500" dirty="0"/>
                        <a:t> by investigator, months</a:t>
                      </a:r>
                    </a:p>
                  </a:txBody>
                  <a:tcPr>
                    <a:solidFill>
                      <a:srgbClr val="D1CDD2"/>
                    </a:solidFill>
                  </a:tcPr>
                </a:tc>
                <a:tc>
                  <a:txBody>
                    <a:bodyPr/>
                    <a:lstStyle/>
                    <a:p>
                      <a:pPr algn="ctr"/>
                      <a:r>
                        <a:rPr lang="en-GB" sz="1500" dirty="0"/>
                        <a:t>16.7 (14.3, 19.6)</a:t>
                      </a:r>
                    </a:p>
                  </a:txBody>
                  <a:tcPr>
                    <a:solidFill>
                      <a:srgbClr val="D1CDD2"/>
                    </a:solidFill>
                  </a:tcPr>
                </a:tc>
                <a:tc gridSpan="2">
                  <a:txBody>
                    <a:bodyPr/>
                    <a:lstStyle/>
                    <a:p>
                      <a:pPr algn="ctr"/>
                      <a:r>
                        <a:rPr lang="en-GB" sz="1500"/>
                        <a:t>5.5 (4.4, 7.0)</a:t>
                      </a:r>
                      <a:endParaRPr lang="en-GB" sz="1500" dirty="0"/>
                    </a:p>
                  </a:txBody>
                  <a:tcPr>
                    <a:solidFill>
                      <a:srgbClr val="D1CDD2"/>
                    </a:solidFill>
                  </a:tcPr>
                </a:tc>
                <a:tc hMerge="1">
                  <a:txBody>
                    <a:bodyPr/>
                    <a:lstStyle/>
                    <a:p>
                      <a:pPr algn="ctr"/>
                      <a:r>
                        <a:rPr lang="en-GB" sz="1400" dirty="0"/>
                        <a:t>5.5 (4.4, 7.0)</a:t>
                      </a:r>
                    </a:p>
                  </a:txBody>
                  <a:tcPr>
                    <a:solidFill>
                      <a:srgbClr val="D1CDD2"/>
                    </a:solidFill>
                  </a:tcPr>
                </a:tc>
                <a:extLst>
                  <a:ext uri="{0D108BD9-81ED-4DB2-BD59-A6C34878D82A}">
                    <a16:rowId xmlns:a16="http://schemas.microsoft.com/office/drawing/2014/main" val="2861412840"/>
                  </a:ext>
                </a:extLst>
              </a:tr>
              <a:tr h="314960">
                <a:tc>
                  <a:txBody>
                    <a:bodyPr/>
                    <a:lstStyle/>
                    <a:p>
                      <a:r>
                        <a:rPr lang="en-GB" sz="1500" dirty="0" err="1"/>
                        <a:t>mPFS</a:t>
                      </a:r>
                      <a:r>
                        <a:rPr lang="en-GB" sz="1500" dirty="0"/>
                        <a:t>, months</a:t>
                      </a:r>
                    </a:p>
                  </a:txBody>
                  <a:tcPr>
                    <a:solidFill>
                      <a:srgbClr val="E9E8EA"/>
                    </a:solidFill>
                  </a:tcPr>
                </a:tc>
                <a:tc>
                  <a:txBody>
                    <a:bodyPr/>
                    <a:lstStyle/>
                    <a:p>
                      <a:pPr algn="ctr"/>
                      <a:r>
                        <a:rPr lang="en-GB" sz="1500" dirty="0"/>
                        <a:t>35.8 (28.4, NE)</a:t>
                      </a:r>
                    </a:p>
                  </a:txBody>
                  <a:tcPr>
                    <a:solidFill>
                      <a:srgbClr val="E9E8EA"/>
                    </a:solidFill>
                  </a:tcPr>
                </a:tc>
                <a:tc gridSpan="2">
                  <a:txBody>
                    <a:bodyPr/>
                    <a:lstStyle/>
                    <a:p>
                      <a:pPr algn="ctr"/>
                      <a:r>
                        <a:rPr lang="en-GB" sz="1500" dirty="0"/>
                        <a:t>15.8 (13.5, 21.0)</a:t>
                      </a:r>
                    </a:p>
                  </a:txBody>
                  <a:tcPr>
                    <a:solidFill>
                      <a:srgbClr val="E9E8EA"/>
                    </a:solidFill>
                  </a:tcPr>
                </a:tc>
                <a:tc hMerge="1">
                  <a:txBody>
                    <a:bodyPr/>
                    <a:lstStyle/>
                    <a:p>
                      <a:pPr algn="ctr"/>
                      <a:r>
                        <a:rPr lang="en-GB" sz="1400" dirty="0"/>
                        <a:t>15.8 (13.5, 21.0)</a:t>
                      </a:r>
                    </a:p>
                  </a:txBody>
                  <a:tcPr>
                    <a:solidFill>
                      <a:srgbClr val="E9E8EA"/>
                    </a:solidFill>
                  </a:tcPr>
                </a:tc>
                <a:extLst>
                  <a:ext uri="{0D108BD9-81ED-4DB2-BD59-A6C34878D82A}">
                    <a16:rowId xmlns:a16="http://schemas.microsoft.com/office/drawing/2014/main" val="3550541662"/>
                  </a:ext>
                </a:extLst>
              </a:tr>
            </a:tbl>
          </a:graphicData>
        </a:graphic>
      </p:graphicFrame>
      <p:grpSp>
        <p:nvGrpSpPr>
          <p:cNvPr id="8" name="Group 7">
            <a:extLst>
              <a:ext uri="{FF2B5EF4-FFF2-40B4-BE49-F238E27FC236}">
                <a16:creationId xmlns:a16="http://schemas.microsoft.com/office/drawing/2014/main" id="{12436876-D272-1E89-7A00-A7B3C13C1F93}"/>
              </a:ext>
            </a:extLst>
          </p:cNvPr>
          <p:cNvGrpSpPr/>
          <p:nvPr/>
        </p:nvGrpSpPr>
        <p:grpSpPr>
          <a:xfrm>
            <a:off x="547641" y="1463586"/>
            <a:ext cx="5511843" cy="3022515"/>
            <a:chOff x="547640" y="1636840"/>
            <a:chExt cx="5511843" cy="3022516"/>
          </a:xfrm>
        </p:grpSpPr>
        <p:sp>
          <p:nvSpPr>
            <p:cNvPr id="10" name="TextBox 9">
              <a:extLst>
                <a:ext uri="{FF2B5EF4-FFF2-40B4-BE49-F238E27FC236}">
                  <a16:creationId xmlns:a16="http://schemas.microsoft.com/office/drawing/2014/main" id="{EDE0AC17-12FE-D920-BE54-1D41F6B3E66B}"/>
                </a:ext>
              </a:extLst>
            </p:cNvPr>
            <p:cNvSpPr txBox="1"/>
            <p:nvPr/>
          </p:nvSpPr>
          <p:spPr>
            <a:xfrm>
              <a:off x="2440769" y="1787668"/>
              <a:ext cx="2391884" cy="184666"/>
            </a:xfrm>
            <a:prstGeom prst="rect">
              <a:avLst/>
            </a:prstGeom>
            <a:noFill/>
          </p:spPr>
          <p:txBody>
            <a:bodyPr wrap="square" lIns="0" tIns="0" rIns="0" bIns="0" rtlCol="0" anchor="ctr">
              <a:spAutoFit/>
            </a:bodyPr>
            <a:lstStyle/>
            <a:p>
              <a:pPr defTabSz="914377" eaLnBrk="1" fontAlgn="auto" hangingPunct="1">
                <a:spcBef>
                  <a:spcPts val="1200"/>
                </a:spcBef>
                <a:spcAft>
                  <a:spcPts val="0"/>
                </a:spcAft>
                <a:buClr>
                  <a:srgbClr val="A5B839"/>
                </a:buClr>
                <a:defRPr/>
              </a:pPr>
              <a:r>
                <a:rPr lang="en-GB" sz="1200" b="1" dirty="0">
                  <a:solidFill>
                    <a:srgbClr val="1185AA"/>
                  </a:solidFill>
                  <a:latin typeface="Calibri" panose="020F0502020204030204"/>
                  <a:ea typeface="+mn-ea"/>
                </a:rPr>
                <a:t>T-</a:t>
              </a:r>
              <a:r>
                <a:rPr lang="en-GB" sz="1200" b="1" dirty="0" err="1">
                  <a:solidFill>
                    <a:srgbClr val="1185AA"/>
                  </a:solidFill>
                  <a:latin typeface="Calibri" panose="020F0502020204030204"/>
                  <a:ea typeface="+mn-ea"/>
                </a:rPr>
                <a:t>DXd</a:t>
              </a:r>
              <a:r>
                <a:rPr lang="en-GB" sz="1200" b="1" dirty="0">
                  <a:solidFill>
                    <a:srgbClr val="1185AA"/>
                  </a:solidFill>
                  <a:latin typeface="Calibri" panose="020F0502020204030204"/>
                  <a:ea typeface="+mn-ea"/>
                </a:rPr>
                <a:t>: 89.4</a:t>
              </a:r>
              <a:r>
                <a:rPr lang="en-GB" sz="1200" dirty="0">
                  <a:solidFill>
                    <a:srgbClr val="1185AA"/>
                  </a:solidFill>
                  <a:latin typeface="Calibri" panose="020F0502020204030204"/>
                  <a:ea typeface="+mn-ea"/>
                </a:rPr>
                <a:t>% (95% CI, 85.9, 92.1)</a:t>
              </a:r>
            </a:p>
          </p:txBody>
        </p:sp>
        <p:sp>
          <p:nvSpPr>
            <p:cNvPr id="17" name="TextBox 16">
              <a:extLst>
                <a:ext uri="{FF2B5EF4-FFF2-40B4-BE49-F238E27FC236}">
                  <a16:creationId xmlns:a16="http://schemas.microsoft.com/office/drawing/2014/main" id="{EA5716C6-985C-B052-31B6-4AE4394E361C}"/>
                </a:ext>
              </a:extLst>
            </p:cNvPr>
            <p:cNvSpPr txBox="1"/>
            <p:nvPr/>
          </p:nvSpPr>
          <p:spPr>
            <a:xfrm>
              <a:off x="2443836" y="1963271"/>
              <a:ext cx="2203993" cy="184666"/>
            </a:xfrm>
            <a:prstGeom prst="rect">
              <a:avLst/>
            </a:prstGeom>
            <a:noFill/>
          </p:spPr>
          <p:txBody>
            <a:bodyPr wrap="square" lIns="0" tIns="0" rIns="0" bIns="0" rtlCol="0" anchor="ctr">
              <a:spAutoFit/>
            </a:bodyPr>
            <a:lstStyle/>
            <a:p>
              <a:pPr defTabSz="914377" eaLnBrk="1" fontAlgn="auto" hangingPunct="1">
                <a:spcBef>
                  <a:spcPts val="1200"/>
                </a:spcBef>
                <a:spcAft>
                  <a:spcPts val="0"/>
                </a:spcAft>
                <a:buClr>
                  <a:srgbClr val="A5B839"/>
                </a:buClr>
                <a:defRPr/>
              </a:pPr>
              <a:r>
                <a:rPr lang="en-GB" sz="1200" b="1" dirty="0">
                  <a:solidFill>
                    <a:srgbClr val="808080"/>
                  </a:solidFill>
                  <a:latin typeface="Calibri" panose="020F0502020204030204"/>
                  <a:ea typeface="+mn-ea"/>
                </a:rPr>
                <a:t>TPC: 74.7</a:t>
              </a:r>
              <a:r>
                <a:rPr lang="en-GB" sz="1200" dirty="0">
                  <a:solidFill>
                    <a:srgbClr val="808080"/>
                  </a:solidFill>
                  <a:latin typeface="Calibri" panose="020F0502020204030204"/>
                  <a:ea typeface="+mn-ea"/>
                </a:rPr>
                <a:t>% (95% CI, 67.4, 80.4)</a:t>
              </a:r>
            </a:p>
          </p:txBody>
        </p:sp>
        <p:sp>
          <p:nvSpPr>
            <p:cNvPr id="18" name="TextBox 17">
              <a:extLst>
                <a:ext uri="{FF2B5EF4-FFF2-40B4-BE49-F238E27FC236}">
                  <a16:creationId xmlns:a16="http://schemas.microsoft.com/office/drawing/2014/main" id="{725A58F2-DB2C-55B3-36BF-34F91EA257AA}"/>
                </a:ext>
              </a:extLst>
            </p:cNvPr>
            <p:cNvSpPr txBox="1"/>
            <p:nvPr/>
          </p:nvSpPr>
          <p:spPr>
            <a:xfrm>
              <a:off x="3700070" y="2186624"/>
              <a:ext cx="2197612" cy="184666"/>
            </a:xfrm>
            <a:prstGeom prst="rect">
              <a:avLst/>
            </a:prstGeom>
            <a:noFill/>
          </p:spPr>
          <p:txBody>
            <a:bodyPr wrap="square" lIns="0" tIns="0" rIns="0" bIns="0" rtlCol="0" anchor="ctr">
              <a:spAutoFit/>
            </a:bodyPr>
            <a:lstStyle/>
            <a:p>
              <a:pPr defTabSz="914377" eaLnBrk="1" fontAlgn="auto" hangingPunct="1">
                <a:spcBef>
                  <a:spcPts val="1200"/>
                </a:spcBef>
                <a:spcAft>
                  <a:spcPts val="0"/>
                </a:spcAft>
                <a:buClr>
                  <a:srgbClr val="A5B839"/>
                </a:buClr>
                <a:defRPr/>
              </a:pPr>
              <a:r>
                <a:rPr lang="en-GB" sz="1200" b="1" dirty="0">
                  <a:solidFill>
                    <a:srgbClr val="1185AA"/>
                  </a:solidFill>
                  <a:latin typeface="Calibri" panose="020F0502020204030204"/>
                  <a:ea typeface="+mn-ea"/>
                </a:rPr>
                <a:t>T-</a:t>
              </a:r>
              <a:r>
                <a:rPr lang="en-GB" sz="1200" b="1" dirty="0" err="1">
                  <a:solidFill>
                    <a:srgbClr val="1185AA"/>
                  </a:solidFill>
                  <a:latin typeface="Calibri" panose="020F0502020204030204"/>
                  <a:ea typeface="+mn-ea"/>
                </a:rPr>
                <a:t>DXd</a:t>
              </a:r>
              <a:r>
                <a:rPr lang="en-GB" sz="1200" b="1" dirty="0">
                  <a:solidFill>
                    <a:srgbClr val="1185AA"/>
                  </a:solidFill>
                  <a:latin typeface="Calibri" panose="020F0502020204030204"/>
                  <a:ea typeface="+mn-ea"/>
                </a:rPr>
                <a:t>: 65.9</a:t>
              </a:r>
              <a:r>
                <a:rPr lang="en-GB" sz="1200" dirty="0">
                  <a:solidFill>
                    <a:srgbClr val="1185AA"/>
                  </a:solidFill>
                  <a:latin typeface="Calibri" panose="020F0502020204030204"/>
                  <a:ea typeface="+mn-ea"/>
                </a:rPr>
                <a:t>% (95% CI, 60.7, 70.7)</a:t>
              </a:r>
            </a:p>
          </p:txBody>
        </p:sp>
        <p:sp>
          <p:nvSpPr>
            <p:cNvPr id="19" name="TextBox 18">
              <a:extLst>
                <a:ext uri="{FF2B5EF4-FFF2-40B4-BE49-F238E27FC236}">
                  <a16:creationId xmlns:a16="http://schemas.microsoft.com/office/drawing/2014/main" id="{4FAC54AE-CC37-E56D-4CD2-D23C9633C6C9}"/>
                </a:ext>
              </a:extLst>
            </p:cNvPr>
            <p:cNvSpPr txBox="1"/>
            <p:nvPr/>
          </p:nvSpPr>
          <p:spPr>
            <a:xfrm>
              <a:off x="3703134" y="2366540"/>
              <a:ext cx="2171877" cy="184666"/>
            </a:xfrm>
            <a:prstGeom prst="rect">
              <a:avLst/>
            </a:prstGeom>
            <a:noFill/>
          </p:spPr>
          <p:txBody>
            <a:bodyPr wrap="square" lIns="0" tIns="0" rIns="0" bIns="0" rtlCol="0" anchor="ctr">
              <a:spAutoFit/>
            </a:bodyPr>
            <a:lstStyle/>
            <a:p>
              <a:pPr defTabSz="914377" eaLnBrk="1" fontAlgn="auto" hangingPunct="1">
                <a:spcBef>
                  <a:spcPts val="1200"/>
                </a:spcBef>
                <a:spcAft>
                  <a:spcPts val="0"/>
                </a:spcAft>
                <a:buClr>
                  <a:srgbClr val="A5B839"/>
                </a:buClr>
                <a:defRPr/>
              </a:pPr>
              <a:r>
                <a:rPr lang="en-GB" sz="1200" b="1" dirty="0">
                  <a:solidFill>
                    <a:srgbClr val="808080"/>
                  </a:solidFill>
                  <a:latin typeface="Calibri" panose="020F0502020204030204"/>
                  <a:ea typeface="+mn-ea"/>
                </a:rPr>
                <a:t>TPC: 54.3</a:t>
              </a:r>
              <a:r>
                <a:rPr lang="en-GB" sz="1200" dirty="0">
                  <a:solidFill>
                    <a:srgbClr val="808080"/>
                  </a:solidFill>
                  <a:latin typeface="Calibri" panose="020F0502020204030204"/>
                  <a:ea typeface="+mn-ea"/>
                </a:rPr>
                <a:t>% (95% CI, 46.3, 61.6)</a:t>
              </a:r>
            </a:p>
          </p:txBody>
        </p:sp>
        <p:cxnSp>
          <p:nvCxnSpPr>
            <p:cNvPr id="20" name="Straight Connector 19">
              <a:extLst>
                <a:ext uri="{FF2B5EF4-FFF2-40B4-BE49-F238E27FC236}">
                  <a16:creationId xmlns:a16="http://schemas.microsoft.com/office/drawing/2014/main" id="{6C2004E5-6BBD-E002-2310-2F8C042C6FA4}"/>
                </a:ext>
              </a:extLst>
            </p:cNvPr>
            <p:cNvCxnSpPr>
              <a:cxnSpLocks/>
            </p:cNvCxnSpPr>
            <p:nvPr/>
          </p:nvCxnSpPr>
          <p:spPr>
            <a:xfrm flipV="1">
              <a:off x="2456322" y="2083927"/>
              <a:ext cx="0" cy="1790522"/>
            </a:xfrm>
            <a:prstGeom prst="line">
              <a:avLst/>
            </a:prstGeom>
            <a:ln w="9525">
              <a:solidFill>
                <a:schemeClr val="bg1">
                  <a:lumMod val="65000"/>
                </a:schemeClr>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69390C3-6AD7-4ABD-E856-97FFEC80FEF5}"/>
                </a:ext>
              </a:extLst>
            </p:cNvPr>
            <p:cNvCxnSpPr>
              <a:cxnSpLocks/>
            </p:cNvCxnSpPr>
            <p:nvPr/>
          </p:nvCxnSpPr>
          <p:spPr>
            <a:xfrm flipV="1">
              <a:off x="3694974" y="2588221"/>
              <a:ext cx="0" cy="1287664"/>
            </a:xfrm>
            <a:prstGeom prst="line">
              <a:avLst/>
            </a:prstGeom>
            <a:ln w="9525">
              <a:solidFill>
                <a:schemeClr val="bg1">
                  <a:lumMod val="65000"/>
                </a:schemeClr>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22" name="Freeform: Shape 21">
              <a:extLst>
                <a:ext uri="{FF2B5EF4-FFF2-40B4-BE49-F238E27FC236}">
                  <a16:creationId xmlns:a16="http://schemas.microsoft.com/office/drawing/2014/main" id="{3661AA6D-A64D-C4FF-22D2-7CC3092EB810}"/>
                </a:ext>
              </a:extLst>
            </p:cNvPr>
            <p:cNvSpPr/>
            <p:nvPr/>
          </p:nvSpPr>
          <p:spPr>
            <a:xfrm>
              <a:off x="1128965" y="1890349"/>
              <a:ext cx="4853094" cy="1984100"/>
            </a:xfrm>
            <a:custGeom>
              <a:avLst/>
              <a:gdLst>
                <a:gd name="connsiteX0" fmla="*/ 0 w 4888867"/>
                <a:gd name="connsiteY0" fmla="*/ 0 h 2209500"/>
                <a:gd name="connsiteX1" fmla="*/ 0 w 4888867"/>
                <a:gd name="connsiteY1" fmla="*/ 2209500 h 2209500"/>
                <a:gd name="connsiteX2" fmla="*/ 4888868 w 4888867"/>
                <a:gd name="connsiteY2" fmla="*/ 2209500 h 2209500"/>
              </a:gdLst>
              <a:ahLst/>
              <a:cxnLst>
                <a:cxn ang="0">
                  <a:pos x="connsiteX0" y="connsiteY0"/>
                </a:cxn>
                <a:cxn ang="0">
                  <a:pos x="connsiteX1" y="connsiteY1"/>
                </a:cxn>
                <a:cxn ang="0">
                  <a:pos x="connsiteX2" y="connsiteY2"/>
                </a:cxn>
              </a:cxnLst>
              <a:rect l="l" t="t" r="r" b="b"/>
              <a:pathLst>
                <a:path w="4888867" h="2209500">
                  <a:moveTo>
                    <a:pt x="0" y="0"/>
                  </a:moveTo>
                  <a:lnTo>
                    <a:pt x="0" y="2209500"/>
                  </a:lnTo>
                  <a:lnTo>
                    <a:pt x="4888868" y="2209500"/>
                  </a:lnTo>
                </a:path>
              </a:pathLst>
            </a:custGeom>
            <a:noFill/>
            <a:ln w="9525" cap="flat">
              <a:solidFill>
                <a:schemeClr val="tx1"/>
              </a:solidFill>
              <a:prstDash val="solid"/>
              <a:miter/>
            </a:ln>
          </p:spPr>
          <p:txBody>
            <a:bodyPr rtlCol="0" anchor="ctr"/>
            <a:lstStyle/>
            <a:p>
              <a:pPr defTabSz="914377" eaLnBrk="1" fontAlgn="auto" hangingPunct="1">
                <a:spcBef>
                  <a:spcPts val="0"/>
                </a:spcBef>
                <a:spcAft>
                  <a:spcPts val="0"/>
                </a:spcAft>
                <a:defRPr/>
              </a:pPr>
              <a:r>
                <a:rPr lang="en-GB" sz="1100">
                  <a:solidFill>
                    <a:srgbClr val="223341"/>
                  </a:solidFill>
                  <a:latin typeface="Calibri" panose="020F0502020204030204"/>
                  <a:ea typeface="+mn-ea"/>
                </a:rPr>
                <a:t> </a:t>
              </a:r>
            </a:p>
          </p:txBody>
        </p:sp>
        <p:sp>
          <p:nvSpPr>
            <p:cNvPr id="23" name="Text Placeholder 3">
              <a:extLst>
                <a:ext uri="{FF2B5EF4-FFF2-40B4-BE49-F238E27FC236}">
                  <a16:creationId xmlns:a16="http://schemas.microsoft.com/office/drawing/2014/main" id="{0998B993-AB45-BD16-73C5-86C3157EA17B}"/>
                </a:ext>
              </a:extLst>
            </p:cNvPr>
            <p:cNvSpPr txBox="1">
              <a:spLocks/>
            </p:cNvSpPr>
            <p:nvPr/>
          </p:nvSpPr>
          <p:spPr bwMode="auto">
            <a:xfrm rot="16200000">
              <a:off x="-431727" y="2760371"/>
              <a:ext cx="2385561" cy="1384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marL="0" indent="0" algn="l" rtl="0" eaLnBrk="0" fontAlgn="base" hangingPunct="0">
                <a:lnSpc>
                  <a:spcPct val="100000"/>
                </a:lnSpc>
                <a:spcBef>
                  <a:spcPts val="1200"/>
                </a:spcBef>
                <a:spcAft>
                  <a:spcPts val="0"/>
                </a:spcAft>
                <a:buClr>
                  <a:schemeClr val="accent3"/>
                </a:buClr>
                <a:buFontTx/>
                <a:buNone/>
                <a:defRPr sz="1200">
                  <a:solidFill>
                    <a:srgbClr val="223341"/>
                  </a:solidFill>
                  <a:latin typeface="+mn-lt"/>
                  <a:ea typeface="+mn-ea"/>
                  <a:cs typeface="+mn-cs"/>
                </a:defRPr>
              </a:lvl1pPr>
              <a:lvl2pPr marL="182563" indent="0" algn="l" rtl="0" eaLnBrk="0" fontAlgn="base" hangingPunct="0">
                <a:lnSpc>
                  <a:spcPct val="100000"/>
                </a:lnSpc>
                <a:spcBef>
                  <a:spcPts val="600"/>
                </a:spcBef>
                <a:spcAft>
                  <a:spcPts val="0"/>
                </a:spcAft>
                <a:buClr>
                  <a:schemeClr val="accent3"/>
                </a:buClr>
                <a:buFontTx/>
                <a:buNone/>
                <a:defRPr sz="1400">
                  <a:solidFill>
                    <a:schemeClr val="tx1"/>
                  </a:solidFill>
                  <a:latin typeface="+mn-lt"/>
                  <a:cs typeface="+mn-cs"/>
                </a:defRPr>
              </a:lvl2pPr>
              <a:lvl3pPr marL="357187" indent="0" algn="l" rtl="0" eaLnBrk="0" fontAlgn="base" hangingPunct="0">
                <a:lnSpc>
                  <a:spcPct val="100000"/>
                </a:lnSpc>
                <a:spcBef>
                  <a:spcPts val="300"/>
                </a:spcBef>
                <a:spcAft>
                  <a:spcPts val="0"/>
                </a:spcAft>
                <a:buClr>
                  <a:schemeClr val="accent3"/>
                </a:buClr>
                <a:buFontTx/>
                <a:buNone/>
                <a:tabLst>
                  <a:tab pos="2871788" algn="l"/>
                </a:tabLst>
                <a:defRPr sz="1400">
                  <a:solidFill>
                    <a:schemeClr val="tx1"/>
                  </a:solidFill>
                  <a:latin typeface="+mn-lt"/>
                  <a:cs typeface="+mn-cs"/>
                </a:defRPr>
              </a:lvl3pPr>
              <a:lvl4pPr marL="536575" indent="0" algn="l" rtl="0" eaLnBrk="0" fontAlgn="base" hangingPunct="0">
                <a:lnSpc>
                  <a:spcPct val="100000"/>
                </a:lnSpc>
                <a:spcBef>
                  <a:spcPts val="0"/>
                </a:spcBef>
                <a:spcAft>
                  <a:spcPts val="0"/>
                </a:spcAft>
                <a:buClr>
                  <a:schemeClr val="accent3"/>
                </a:buClr>
                <a:buFontTx/>
                <a:buNone/>
                <a:tabLst>
                  <a:tab pos="2871788" algn="l"/>
                </a:tabLst>
                <a:defRPr sz="1400">
                  <a:solidFill>
                    <a:schemeClr val="tx1"/>
                  </a:solidFill>
                  <a:latin typeface="+mn-lt"/>
                  <a:cs typeface="+mn-cs"/>
                </a:defRPr>
              </a:lvl4pPr>
              <a:lvl5pPr marL="712788" indent="0" algn="l" rtl="0" eaLnBrk="0" fontAlgn="base" hangingPunct="0">
                <a:lnSpc>
                  <a:spcPct val="90000"/>
                </a:lnSpc>
                <a:spcBef>
                  <a:spcPct val="20000"/>
                </a:spcBef>
                <a:spcAft>
                  <a:spcPct val="20000"/>
                </a:spcAft>
                <a:buClr>
                  <a:srgbClr val="37AEFF"/>
                </a:buClr>
                <a:buFontTx/>
                <a:buNone/>
                <a:defRPr sz="1400">
                  <a:solidFill>
                    <a:schemeClr val="tx1"/>
                  </a:solidFill>
                  <a:latin typeface="+mn-lt"/>
                  <a:cs typeface="+mn-cs"/>
                </a:defRPr>
              </a:lvl5pPr>
              <a:lvl6pPr marL="29162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6pPr>
              <a:lvl7pPr marL="33734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7pPr>
              <a:lvl8pPr marL="38306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8pPr>
              <a:lvl9pPr marL="42878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9pPr>
            </a:lstStyle>
            <a:p>
              <a:pPr algn="ctr" defTabSz="914377">
                <a:buClr>
                  <a:srgbClr val="A271B0"/>
                </a:buClr>
                <a:defRPr/>
              </a:pPr>
              <a:r>
                <a:rPr lang="en-GB" sz="900" b="1" kern="0" dirty="0">
                  <a:latin typeface="Calibri" panose="020F0502020204030204"/>
                </a:rPr>
                <a:t>Progression-Free-Survival Probability (%)</a:t>
              </a:r>
            </a:p>
          </p:txBody>
        </p:sp>
        <p:sp>
          <p:nvSpPr>
            <p:cNvPr id="24" name="Text Placeholder 3">
              <a:extLst>
                <a:ext uri="{FF2B5EF4-FFF2-40B4-BE49-F238E27FC236}">
                  <a16:creationId xmlns:a16="http://schemas.microsoft.com/office/drawing/2014/main" id="{644E33F8-E4FE-A8B1-9C04-00A814D94221}"/>
                </a:ext>
              </a:extLst>
            </p:cNvPr>
            <p:cNvSpPr txBox="1">
              <a:spLocks/>
            </p:cNvSpPr>
            <p:nvPr/>
          </p:nvSpPr>
          <p:spPr bwMode="auto">
            <a:xfrm>
              <a:off x="3033348" y="4039666"/>
              <a:ext cx="769239" cy="1384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marL="0" indent="0" algn="l" rtl="0" eaLnBrk="0" fontAlgn="base" hangingPunct="0">
                <a:lnSpc>
                  <a:spcPct val="100000"/>
                </a:lnSpc>
                <a:spcBef>
                  <a:spcPts val="1200"/>
                </a:spcBef>
                <a:spcAft>
                  <a:spcPts val="0"/>
                </a:spcAft>
                <a:buClr>
                  <a:schemeClr val="accent3"/>
                </a:buClr>
                <a:buFontTx/>
                <a:buNone/>
                <a:defRPr sz="1200">
                  <a:solidFill>
                    <a:srgbClr val="223341"/>
                  </a:solidFill>
                  <a:latin typeface="+mn-lt"/>
                  <a:ea typeface="+mn-ea"/>
                  <a:cs typeface="+mn-cs"/>
                </a:defRPr>
              </a:lvl1pPr>
              <a:lvl2pPr marL="182563" indent="0" algn="l" rtl="0" eaLnBrk="0" fontAlgn="base" hangingPunct="0">
                <a:lnSpc>
                  <a:spcPct val="100000"/>
                </a:lnSpc>
                <a:spcBef>
                  <a:spcPts val="600"/>
                </a:spcBef>
                <a:spcAft>
                  <a:spcPts val="0"/>
                </a:spcAft>
                <a:buClr>
                  <a:schemeClr val="accent3"/>
                </a:buClr>
                <a:buFontTx/>
                <a:buNone/>
                <a:defRPr sz="1400">
                  <a:solidFill>
                    <a:schemeClr val="tx1"/>
                  </a:solidFill>
                  <a:latin typeface="+mn-lt"/>
                  <a:cs typeface="+mn-cs"/>
                </a:defRPr>
              </a:lvl2pPr>
              <a:lvl3pPr marL="357187" indent="0" algn="l" rtl="0" eaLnBrk="0" fontAlgn="base" hangingPunct="0">
                <a:lnSpc>
                  <a:spcPct val="100000"/>
                </a:lnSpc>
                <a:spcBef>
                  <a:spcPts val="300"/>
                </a:spcBef>
                <a:spcAft>
                  <a:spcPts val="0"/>
                </a:spcAft>
                <a:buClr>
                  <a:schemeClr val="accent3"/>
                </a:buClr>
                <a:buFontTx/>
                <a:buNone/>
                <a:tabLst>
                  <a:tab pos="2871788" algn="l"/>
                </a:tabLst>
                <a:defRPr sz="1400">
                  <a:solidFill>
                    <a:schemeClr val="tx1"/>
                  </a:solidFill>
                  <a:latin typeface="+mn-lt"/>
                  <a:cs typeface="+mn-cs"/>
                </a:defRPr>
              </a:lvl3pPr>
              <a:lvl4pPr marL="536575" indent="0" algn="l" rtl="0" eaLnBrk="0" fontAlgn="base" hangingPunct="0">
                <a:lnSpc>
                  <a:spcPct val="100000"/>
                </a:lnSpc>
                <a:spcBef>
                  <a:spcPts val="0"/>
                </a:spcBef>
                <a:spcAft>
                  <a:spcPts val="0"/>
                </a:spcAft>
                <a:buClr>
                  <a:schemeClr val="accent3"/>
                </a:buClr>
                <a:buFontTx/>
                <a:buNone/>
                <a:tabLst>
                  <a:tab pos="2871788" algn="l"/>
                </a:tabLst>
                <a:defRPr sz="1400">
                  <a:solidFill>
                    <a:schemeClr val="tx1"/>
                  </a:solidFill>
                  <a:latin typeface="+mn-lt"/>
                  <a:cs typeface="+mn-cs"/>
                </a:defRPr>
              </a:lvl4pPr>
              <a:lvl5pPr marL="712788" indent="0" algn="l" rtl="0" eaLnBrk="0" fontAlgn="base" hangingPunct="0">
                <a:lnSpc>
                  <a:spcPct val="90000"/>
                </a:lnSpc>
                <a:spcBef>
                  <a:spcPct val="20000"/>
                </a:spcBef>
                <a:spcAft>
                  <a:spcPct val="20000"/>
                </a:spcAft>
                <a:buClr>
                  <a:srgbClr val="37AEFF"/>
                </a:buClr>
                <a:buFontTx/>
                <a:buNone/>
                <a:defRPr sz="1400">
                  <a:solidFill>
                    <a:schemeClr val="tx1"/>
                  </a:solidFill>
                  <a:latin typeface="+mn-lt"/>
                  <a:cs typeface="+mn-cs"/>
                </a:defRPr>
              </a:lvl5pPr>
              <a:lvl6pPr marL="29162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6pPr>
              <a:lvl7pPr marL="33734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7pPr>
              <a:lvl8pPr marL="38306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8pPr>
              <a:lvl9pPr marL="42878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9pPr>
            </a:lstStyle>
            <a:p>
              <a:pPr algn="ctr" defTabSz="914377">
                <a:buClr>
                  <a:srgbClr val="A271B0"/>
                </a:buClr>
                <a:defRPr/>
              </a:pPr>
              <a:r>
                <a:rPr lang="en-GB" sz="900" b="1" kern="0" dirty="0">
                  <a:latin typeface="Calibri" panose="020F0502020204030204"/>
                </a:rPr>
                <a:t>Time (months)</a:t>
              </a:r>
            </a:p>
          </p:txBody>
        </p:sp>
        <p:grpSp>
          <p:nvGrpSpPr>
            <p:cNvPr id="25" name="Group 24">
              <a:extLst>
                <a:ext uri="{FF2B5EF4-FFF2-40B4-BE49-F238E27FC236}">
                  <a16:creationId xmlns:a16="http://schemas.microsoft.com/office/drawing/2014/main" id="{9AF0F036-2DE6-0DBB-DF9A-1F6DE469BB64}"/>
                </a:ext>
              </a:extLst>
            </p:cNvPr>
            <p:cNvGrpSpPr/>
            <p:nvPr/>
          </p:nvGrpSpPr>
          <p:grpSpPr>
            <a:xfrm>
              <a:off x="841522" y="1828346"/>
              <a:ext cx="289946" cy="123111"/>
              <a:chOff x="77403" y="1518674"/>
              <a:chExt cx="551247" cy="174393"/>
            </a:xfrm>
          </p:grpSpPr>
          <p:sp>
            <p:nvSpPr>
              <p:cNvPr id="554" name="Freeform: Shape 553">
                <a:extLst>
                  <a:ext uri="{FF2B5EF4-FFF2-40B4-BE49-F238E27FC236}">
                    <a16:creationId xmlns:a16="http://schemas.microsoft.com/office/drawing/2014/main" id="{508DCB9D-572E-B539-6F1D-12020084C96B}"/>
                  </a:ext>
                </a:extLst>
              </p:cNvPr>
              <p:cNvSpPr/>
              <p:nvPr/>
            </p:nvSpPr>
            <p:spPr>
              <a:xfrm rot="5400000">
                <a:off x="600642" y="1583168"/>
                <a:ext cx="4772" cy="51245"/>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pPr defTabSz="914377" eaLnBrk="1" fontAlgn="auto" hangingPunct="1">
                  <a:spcBef>
                    <a:spcPts val="0"/>
                  </a:spcBef>
                  <a:spcAft>
                    <a:spcPts val="0"/>
                  </a:spcAft>
                  <a:defRPr/>
                </a:pPr>
                <a:endParaRPr lang="en-GB" sz="800">
                  <a:solidFill>
                    <a:srgbClr val="223341"/>
                  </a:solidFill>
                  <a:latin typeface="Calibri" panose="020F0502020204030204"/>
                  <a:ea typeface="+mn-ea"/>
                </a:endParaRPr>
              </a:p>
            </p:txBody>
          </p:sp>
          <p:sp>
            <p:nvSpPr>
              <p:cNvPr id="555" name="TextBox 554">
                <a:extLst>
                  <a:ext uri="{FF2B5EF4-FFF2-40B4-BE49-F238E27FC236}">
                    <a16:creationId xmlns:a16="http://schemas.microsoft.com/office/drawing/2014/main" id="{1A01F640-3D10-041C-E96D-851CD17ED164}"/>
                  </a:ext>
                </a:extLst>
              </p:cNvPr>
              <p:cNvSpPr txBox="1"/>
              <p:nvPr/>
            </p:nvSpPr>
            <p:spPr>
              <a:xfrm>
                <a:off x="77403" y="1518674"/>
                <a:ext cx="441376" cy="174393"/>
              </a:xfrm>
              <a:prstGeom prst="rect">
                <a:avLst/>
              </a:prstGeom>
              <a:noFill/>
            </p:spPr>
            <p:txBody>
              <a:bodyPr wrap="square" lIns="0" tIns="0" rIns="0" bIns="0" rtlCol="0" anchor="ctr">
                <a:spAutoFit/>
              </a:bodyPr>
              <a:lstStyle/>
              <a:p>
                <a:pPr algn="r" defTabSz="914377" eaLnBrk="1" fontAlgn="auto" hangingPunct="1">
                  <a:spcBef>
                    <a:spcPts val="1200"/>
                  </a:spcBef>
                  <a:spcAft>
                    <a:spcPts val="0"/>
                  </a:spcAft>
                  <a:buClr>
                    <a:srgbClr val="A5B839"/>
                  </a:buClr>
                  <a:defRPr/>
                </a:pPr>
                <a:r>
                  <a:rPr lang="en-GB" sz="800" dirty="0">
                    <a:solidFill>
                      <a:srgbClr val="223341"/>
                    </a:solidFill>
                    <a:latin typeface="Calibri" panose="020F0502020204030204"/>
                    <a:ea typeface="+mn-ea"/>
                  </a:rPr>
                  <a:t>100</a:t>
                </a:r>
              </a:p>
            </p:txBody>
          </p:sp>
        </p:grpSp>
        <p:sp>
          <p:nvSpPr>
            <p:cNvPr id="26" name="Freeform: Shape 25">
              <a:extLst>
                <a:ext uri="{FF2B5EF4-FFF2-40B4-BE49-F238E27FC236}">
                  <a16:creationId xmlns:a16="http://schemas.microsoft.com/office/drawing/2014/main" id="{B318D8D8-D056-2332-57A1-8BEF77660C7E}"/>
                </a:ext>
              </a:extLst>
            </p:cNvPr>
            <p:cNvSpPr/>
            <p:nvPr/>
          </p:nvSpPr>
          <p:spPr>
            <a:xfrm rot="5400000">
              <a:off x="1113803" y="2072134"/>
              <a:ext cx="3369" cy="26954"/>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pPr defTabSz="914377" eaLnBrk="1" fontAlgn="auto" hangingPunct="1">
                <a:spcBef>
                  <a:spcPts val="0"/>
                </a:spcBef>
                <a:spcAft>
                  <a:spcPts val="0"/>
                </a:spcAft>
                <a:defRPr/>
              </a:pPr>
              <a:endParaRPr lang="en-GB" sz="800">
                <a:solidFill>
                  <a:srgbClr val="223341"/>
                </a:solidFill>
                <a:latin typeface="Calibri" panose="020F0502020204030204"/>
                <a:ea typeface="+mn-ea"/>
              </a:endParaRPr>
            </a:p>
          </p:txBody>
        </p:sp>
        <p:grpSp>
          <p:nvGrpSpPr>
            <p:cNvPr id="27" name="Group 26">
              <a:extLst>
                <a:ext uri="{FF2B5EF4-FFF2-40B4-BE49-F238E27FC236}">
                  <a16:creationId xmlns:a16="http://schemas.microsoft.com/office/drawing/2014/main" id="{F4F8E6C6-07BC-DA11-3351-0FC39F5884AD}"/>
                </a:ext>
              </a:extLst>
            </p:cNvPr>
            <p:cNvGrpSpPr/>
            <p:nvPr/>
          </p:nvGrpSpPr>
          <p:grpSpPr>
            <a:xfrm>
              <a:off x="905659" y="2217114"/>
              <a:ext cx="223303" cy="123111"/>
              <a:chOff x="204105" y="1518673"/>
              <a:chExt cx="424545" cy="174393"/>
            </a:xfrm>
          </p:grpSpPr>
          <p:sp>
            <p:nvSpPr>
              <p:cNvPr id="552" name="Freeform: Shape 551">
                <a:extLst>
                  <a:ext uri="{FF2B5EF4-FFF2-40B4-BE49-F238E27FC236}">
                    <a16:creationId xmlns:a16="http://schemas.microsoft.com/office/drawing/2014/main" id="{E1C6E398-1AE0-B500-171C-D6A1606E5F60}"/>
                  </a:ext>
                </a:extLst>
              </p:cNvPr>
              <p:cNvSpPr/>
              <p:nvPr/>
            </p:nvSpPr>
            <p:spPr>
              <a:xfrm rot="5400000">
                <a:off x="600642" y="1583168"/>
                <a:ext cx="4772" cy="51245"/>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pPr defTabSz="914377" eaLnBrk="1" fontAlgn="auto" hangingPunct="1">
                  <a:spcBef>
                    <a:spcPts val="0"/>
                  </a:spcBef>
                  <a:spcAft>
                    <a:spcPts val="0"/>
                  </a:spcAft>
                  <a:defRPr/>
                </a:pPr>
                <a:endParaRPr lang="en-GB" sz="800">
                  <a:solidFill>
                    <a:srgbClr val="223341"/>
                  </a:solidFill>
                  <a:latin typeface="Calibri" panose="020F0502020204030204"/>
                  <a:ea typeface="+mn-ea"/>
                </a:endParaRPr>
              </a:p>
            </p:txBody>
          </p:sp>
          <p:sp>
            <p:nvSpPr>
              <p:cNvPr id="553" name="TextBox 552">
                <a:extLst>
                  <a:ext uri="{FF2B5EF4-FFF2-40B4-BE49-F238E27FC236}">
                    <a16:creationId xmlns:a16="http://schemas.microsoft.com/office/drawing/2014/main" id="{E1A5D210-DA17-3809-CC29-EC7D40F9599C}"/>
                  </a:ext>
                </a:extLst>
              </p:cNvPr>
              <p:cNvSpPr txBox="1"/>
              <p:nvPr/>
            </p:nvSpPr>
            <p:spPr>
              <a:xfrm>
                <a:off x="204105" y="1518673"/>
                <a:ext cx="314674" cy="174393"/>
              </a:xfrm>
              <a:prstGeom prst="rect">
                <a:avLst/>
              </a:prstGeom>
              <a:noFill/>
            </p:spPr>
            <p:txBody>
              <a:bodyPr wrap="square" lIns="0" tIns="0" rIns="0" bIns="0" rtlCol="0" anchor="ctr">
                <a:spAutoFit/>
              </a:bodyPr>
              <a:lstStyle/>
              <a:p>
                <a:pPr algn="r" defTabSz="914377" eaLnBrk="1" fontAlgn="auto" hangingPunct="1">
                  <a:spcBef>
                    <a:spcPts val="1200"/>
                  </a:spcBef>
                  <a:spcAft>
                    <a:spcPts val="0"/>
                  </a:spcAft>
                  <a:buClr>
                    <a:srgbClr val="A5B839"/>
                  </a:buClr>
                  <a:defRPr/>
                </a:pPr>
                <a:r>
                  <a:rPr lang="en-GB" sz="800">
                    <a:solidFill>
                      <a:srgbClr val="223341"/>
                    </a:solidFill>
                    <a:latin typeface="Calibri" panose="020F0502020204030204"/>
                    <a:ea typeface="+mn-ea"/>
                  </a:rPr>
                  <a:t>80</a:t>
                </a:r>
              </a:p>
            </p:txBody>
          </p:sp>
        </p:grpSp>
        <p:sp>
          <p:nvSpPr>
            <p:cNvPr id="28" name="Freeform: Shape 27">
              <a:extLst>
                <a:ext uri="{FF2B5EF4-FFF2-40B4-BE49-F238E27FC236}">
                  <a16:creationId xmlns:a16="http://schemas.microsoft.com/office/drawing/2014/main" id="{863F59C9-448F-570B-345C-3C82CB24E508}"/>
                </a:ext>
              </a:extLst>
            </p:cNvPr>
            <p:cNvSpPr/>
            <p:nvPr/>
          </p:nvSpPr>
          <p:spPr>
            <a:xfrm rot="5400000">
              <a:off x="1113422" y="2460050"/>
              <a:ext cx="3369" cy="26954"/>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pPr defTabSz="914377" eaLnBrk="1" fontAlgn="auto" hangingPunct="1">
                <a:spcBef>
                  <a:spcPts val="0"/>
                </a:spcBef>
                <a:spcAft>
                  <a:spcPts val="0"/>
                </a:spcAft>
                <a:defRPr/>
              </a:pPr>
              <a:endParaRPr lang="en-GB" sz="800">
                <a:solidFill>
                  <a:srgbClr val="223341"/>
                </a:solidFill>
                <a:latin typeface="Calibri" panose="020F0502020204030204"/>
                <a:ea typeface="+mn-ea"/>
              </a:endParaRPr>
            </a:p>
          </p:txBody>
        </p:sp>
        <p:grpSp>
          <p:nvGrpSpPr>
            <p:cNvPr id="29" name="Group 28">
              <a:extLst>
                <a:ext uri="{FF2B5EF4-FFF2-40B4-BE49-F238E27FC236}">
                  <a16:creationId xmlns:a16="http://schemas.microsoft.com/office/drawing/2014/main" id="{57EDE1FB-91D7-0DDD-CDF9-3257597D8521}"/>
                </a:ext>
              </a:extLst>
            </p:cNvPr>
            <p:cNvGrpSpPr/>
            <p:nvPr/>
          </p:nvGrpSpPr>
          <p:grpSpPr>
            <a:xfrm>
              <a:off x="905278" y="2604110"/>
              <a:ext cx="223303" cy="123111"/>
              <a:chOff x="204105" y="1518673"/>
              <a:chExt cx="424545" cy="174393"/>
            </a:xfrm>
          </p:grpSpPr>
          <p:sp>
            <p:nvSpPr>
              <p:cNvPr id="550" name="Freeform: Shape 549">
                <a:extLst>
                  <a:ext uri="{FF2B5EF4-FFF2-40B4-BE49-F238E27FC236}">
                    <a16:creationId xmlns:a16="http://schemas.microsoft.com/office/drawing/2014/main" id="{C5584E47-BDCE-8751-930D-2F4E451E8C0E}"/>
                  </a:ext>
                </a:extLst>
              </p:cNvPr>
              <p:cNvSpPr/>
              <p:nvPr/>
            </p:nvSpPr>
            <p:spPr>
              <a:xfrm rot="5400000">
                <a:off x="600642" y="1583168"/>
                <a:ext cx="4772" cy="51245"/>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pPr defTabSz="914377" eaLnBrk="1" fontAlgn="auto" hangingPunct="1">
                  <a:spcBef>
                    <a:spcPts val="0"/>
                  </a:spcBef>
                  <a:spcAft>
                    <a:spcPts val="0"/>
                  </a:spcAft>
                  <a:defRPr/>
                </a:pPr>
                <a:endParaRPr lang="en-GB" sz="800">
                  <a:solidFill>
                    <a:srgbClr val="223341"/>
                  </a:solidFill>
                  <a:latin typeface="Calibri" panose="020F0502020204030204"/>
                  <a:ea typeface="+mn-ea"/>
                </a:endParaRPr>
              </a:p>
            </p:txBody>
          </p:sp>
          <p:sp>
            <p:nvSpPr>
              <p:cNvPr id="551" name="TextBox 550">
                <a:extLst>
                  <a:ext uri="{FF2B5EF4-FFF2-40B4-BE49-F238E27FC236}">
                    <a16:creationId xmlns:a16="http://schemas.microsoft.com/office/drawing/2014/main" id="{E469BF20-C64A-ABB6-7630-8D20F23EE85D}"/>
                  </a:ext>
                </a:extLst>
              </p:cNvPr>
              <p:cNvSpPr txBox="1"/>
              <p:nvPr/>
            </p:nvSpPr>
            <p:spPr>
              <a:xfrm>
                <a:off x="204105" y="1518673"/>
                <a:ext cx="314674" cy="174393"/>
              </a:xfrm>
              <a:prstGeom prst="rect">
                <a:avLst/>
              </a:prstGeom>
              <a:noFill/>
            </p:spPr>
            <p:txBody>
              <a:bodyPr wrap="square" lIns="0" tIns="0" rIns="0" bIns="0" rtlCol="0" anchor="ctr">
                <a:spAutoFit/>
              </a:bodyPr>
              <a:lstStyle/>
              <a:p>
                <a:pPr algn="r" defTabSz="914377" eaLnBrk="1" fontAlgn="auto" hangingPunct="1">
                  <a:spcBef>
                    <a:spcPts val="1200"/>
                  </a:spcBef>
                  <a:spcAft>
                    <a:spcPts val="0"/>
                  </a:spcAft>
                  <a:buClr>
                    <a:srgbClr val="A5B839"/>
                  </a:buClr>
                  <a:defRPr/>
                </a:pPr>
                <a:r>
                  <a:rPr lang="en-GB" sz="800">
                    <a:solidFill>
                      <a:srgbClr val="223341"/>
                    </a:solidFill>
                    <a:latin typeface="Calibri" panose="020F0502020204030204"/>
                    <a:ea typeface="+mn-ea"/>
                  </a:rPr>
                  <a:t>60</a:t>
                </a:r>
              </a:p>
            </p:txBody>
          </p:sp>
        </p:grpSp>
        <p:sp>
          <p:nvSpPr>
            <p:cNvPr id="30" name="Freeform: Shape 29">
              <a:extLst>
                <a:ext uri="{FF2B5EF4-FFF2-40B4-BE49-F238E27FC236}">
                  <a16:creationId xmlns:a16="http://schemas.microsoft.com/office/drawing/2014/main" id="{EEB80D23-BD4A-0652-471D-EA206C135D15}"/>
                </a:ext>
              </a:extLst>
            </p:cNvPr>
            <p:cNvSpPr/>
            <p:nvPr/>
          </p:nvSpPr>
          <p:spPr>
            <a:xfrm rot="5400000">
              <a:off x="1113040" y="2851266"/>
              <a:ext cx="3369" cy="26954"/>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pPr defTabSz="914377" eaLnBrk="1" fontAlgn="auto" hangingPunct="1">
                <a:spcBef>
                  <a:spcPts val="0"/>
                </a:spcBef>
                <a:spcAft>
                  <a:spcPts val="0"/>
                </a:spcAft>
                <a:defRPr/>
              </a:pPr>
              <a:endParaRPr lang="en-GB" sz="800">
                <a:solidFill>
                  <a:srgbClr val="223341"/>
                </a:solidFill>
                <a:latin typeface="Calibri" panose="020F0502020204030204"/>
                <a:ea typeface="+mn-ea"/>
              </a:endParaRPr>
            </a:p>
          </p:txBody>
        </p:sp>
        <p:grpSp>
          <p:nvGrpSpPr>
            <p:cNvPr id="31" name="Group 30">
              <a:extLst>
                <a:ext uri="{FF2B5EF4-FFF2-40B4-BE49-F238E27FC236}">
                  <a16:creationId xmlns:a16="http://schemas.microsoft.com/office/drawing/2014/main" id="{972E054C-BF25-45B0-DD40-65F9F2E0A830}"/>
                </a:ext>
              </a:extLst>
            </p:cNvPr>
            <p:cNvGrpSpPr/>
            <p:nvPr/>
          </p:nvGrpSpPr>
          <p:grpSpPr>
            <a:xfrm>
              <a:off x="905469" y="2995753"/>
              <a:ext cx="223303" cy="123111"/>
              <a:chOff x="204105" y="1518673"/>
              <a:chExt cx="424545" cy="174393"/>
            </a:xfrm>
          </p:grpSpPr>
          <p:sp>
            <p:nvSpPr>
              <p:cNvPr id="548" name="Freeform: Shape 547">
                <a:extLst>
                  <a:ext uri="{FF2B5EF4-FFF2-40B4-BE49-F238E27FC236}">
                    <a16:creationId xmlns:a16="http://schemas.microsoft.com/office/drawing/2014/main" id="{39154675-DA2D-36A0-26FC-E16044B27ED4}"/>
                  </a:ext>
                </a:extLst>
              </p:cNvPr>
              <p:cNvSpPr/>
              <p:nvPr/>
            </p:nvSpPr>
            <p:spPr>
              <a:xfrm rot="5400000">
                <a:off x="600642" y="1583168"/>
                <a:ext cx="4772" cy="51245"/>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pPr defTabSz="914377" eaLnBrk="1" fontAlgn="auto" hangingPunct="1">
                  <a:spcBef>
                    <a:spcPts val="0"/>
                  </a:spcBef>
                  <a:spcAft>
                    <a:spcPts val="0"/>
                  </a:spcAft>
                  <a:defRPr/>
                </a:pPr>
                <a:endParaRPr lang="en-GB" sz="800">
                  <a:solidFill>
                    <a:srgbClr val="223341"/>
                  </a:solidFill>
                  <a:latin typeface="Calibri" panose="020F0502020204030204"/>
                  <a:ea typeface="+mn-ea"/>
                </a:endParaRPr>
              </a:p>
            </p:txBody>
          </p:sp>
          <p:sp>
            <p:nvSpPr>
              <p:cNvPr id="549" name="TextBox 548">
                <a:extLst>
                  <a:ext uri="{FF2B5EF4-FFF2-40B4-BE49-F238E27FC236}">
                    <a16:creationId xmlns:a16="http://schemas.microsoft.com/office/drawing/2014/main" id="{E0A5225D-1C6B-6DED-CEFB-FF24E753A1F6}"/>
                  </a:ext>
                </a:extLst>
              </p:cNvPr>
              <p:cNvSpPr txBox="1"/>
              <p:nvPr/>
            </p:nvSpPr>
            <p:spPr>
              <a:xfrm>
                <a:off x="204105" y="1518673"/>
                <a:ext cx="314674" cy="174393"/>
              </a:xfrm>
              <a:prstGeom prst="rect">
                <a:avLst/>
              </a:prstGeom>
              <a:noFill/>
            </p:spPr>
            <p:txBody>
              <a:bodyPr wrap="square" lIns="0" tIns="0" rIns="0" bIns="0" rtlCol="0" anchor="ctr">
                <a:spAutoFit/>
              </a:bodyPr>
              <a:lstStyle/>
              <a:p>
                <a:pPr algn="r" defTabSz="914377" eaLnBrk="1" fontAlgn="auto" hangingPunct="1">
                  <a:spcBef>
                    <a:spcPts val="1200"/>
                  </a:spcBef>
                  <a:spcAft>
                    <a:spcPts val="0"/>
                  </a:spcAft>
                  <a:buClr>
                    <a:srgbClr val="A5B839"/>
                  </a:buClr>
                  <a:defRPr/>
                </a:pPr>
                <a:r>
                  <a:rPr lang="en-GB" sz="800">
                    <a:solidFill>
                      <a:srgbClr val="223341"/>
                    </a:solidFill>
                    <a:latin typeface="Calibri" panose="020F0502020204030204"/>
                    <a:ea typeface="+mn-ea"/>
                  </a:rPr>
                  <a:t>40</a:t>
                </a:r>
              </a:p>
            </p:txBody>
          </p:sp>
        </p:grpSp>
        <p:sp>
          <p:nvSpPr>
            <p:cNvPr id="32" name="Freeform: Shape 31">
              <a:extLst>
                <a:ext uri="{FF2B5EF4-FFF2-40B4-BE49-F238E27FC236}">
                  <a16:creationId xmlns:a16="http://schemas.microsoft.com/office/drawing/2014/main" id="{20A6D033-4FAE-4164-2A67-3606997561DC}"/>
                </a:ext>
              </a:extLst>
            </p:cNvPr>
            <p:cNvSpPr/>
            <p:nvPr/>
          </p:nvSpPr>
          <p:spPr>
            <a:xfrm rot="5400000">
              <a:off x="1113231" y="3243919"/>
              <a:ext cx="3369" cy="26954"/>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pPr defTabSz="914377" eaLnBrk="1" fontAlgn="auto" hangingPunct="1">
                <a:spcBef>
                  <a:spcPts val="0"/>
                </a:spcBef>
                <a:spcAft>
                  <a:spcPts val="0"/>
                </a:spcAft>
                <a:defRPr/>
              </a:pPr>
              <a:endParaRPr lang="en-GB" sz="800">
                <a:solidFill>
                  <a:srgbClr val="223341"/>
                </a:solidFill>
                <a:latin typeface="Calibri" panose="020F0502020204030204"/>
                <a:ea typeface="+mn-ea"/>
              </a:endParaRPr>
            </a:p>
          </p:txBody>
        </p:sp>
        <p:grpSp>
          <p:nvGrpSpPr>
            <p:cNvPr id="33" name="Group 32">
              <a:extLst>
                <a:ext uri="{FF2B5EF4-FFF2-40B4-BE49-F238E27FC236}">
                  <a16:creationId xmlns:a16="http://schemas.microsoft.com/office/drawing/2014/main" id="{388996A5-B1E2-3372-2DEF-985EB8CF4445}"/>
                </a:ext>
              </a:extLst>
            </p:cNvPr>
            <p:cNvGrpSpPr/>
            <p:nvPr/>
          </p:nvGrpSpPr>
          <p:grpSpPr>
            <a:xfrm>
              <a:off x="905278" y="3386621"/>
              <a:ext cx="223303" cy="123111"/>
              <a:chOff x="204105" y="1518673"/>
              <a:chExt cx="424545" cy="174393"/>
            </a:xfrm>
          </p:grpSpPr>
          <p:sp>
            <p:nvSpPr>
              <p:cNvPr id="546" name="Freeform: Shape 545">
                <a:extLst>
                  <a:ext uri="{FF2B5EF4-FFF2-40B4-BE49-F238E27FC236}">
                    <a16:creationId xmlns:a16="http://schemas.microsoft.com/office/drawing/2014/main" id="{5F2EE5AF-D547-CCF9-0980-9D57CE24E345}"/>
                  </a:ext>
                </a:extLst>
              </p:cNvPr>
              <p:cNvSpPr/>
              <p:nvPr/>
            </p:nvSpPr>
            <p:spPr>
              <a:xfrm rot="5400000">
                <a:off x="600642" y="1583168"/>
                <a:ext cx="4772" cy="51245"/>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pPr defTabSz="914377" eaLnBrk="1" fontAlgn="auto" hangingPunct="1">
                  <a:spcBef>
                    <a:spcPts val="0"/>
                  </a:spcBef>
                  <a:spcAft>
                    <a:spcPts val="0"/>
                  </a:spcAft>
                  <a:defRPr/>
                </a:pPr>
                <a:endParaRPr lang="en-GB" sz="800">
                  <a:solidFill>
                    <a:srgbClr val="223341"/>
                  </a:solidFill>
                  <a:latin typeface="Calibri" panose="020F0502020204030204"/>
                  <a:ea typeface="+mn-ea"/>
                </a:endParaRPr>
              </a:p>
            </p:txBody>
          </p:sp>
          <p:sp>
            <p:nvSpPr>
              <p:cNvPr id="547" name="TextBox 546">
                <a:extLst>
                  <a:ext uri="{FF2B5EF4-FFF2-40B4-BE49-F238E27FC236}">
                    <a16:creationId xmlns:a16="http://schemas.microsoft.com/office/drawing/2014/main" id="{D30332C3-2101-75D5-748C-89E9861F0901}"/>
                  </a:ext>
                </a:extLst>
              </p:cNvPr>
              <p:cNvSpPr txBox="1"/>
              <p:nvPr/>
            </p:nvSpPr>
            <p:spPr>
              <a:xfrm>
                <a:off x="204105" y="1518673"/>
                <a:ext cx="314674" cy="174393"/>
              </a:xfrm>
              <a:prstGeom prst="rect">
                <a:avLst/>
              </a:prstGeom>
              <a:noFill/>
            </p:spPr>
            <p:txBody>
              <a:bodyPr wrap="square" lIns="0" tIns="0" rIns="0" bIns="0" rtlCol="0" anchor="ctr">
                <a:spAutoFit/>
              </a:bodyPr>
              <a:lstStyle/>
              <a:p>
                <a:pPr algn="r" defTabSz="914377" eaLnBrk="1" fontAlgn="auto" hangingPunct="1">
                  <a:spcBef>
                    <a:spcPts val="1200"/>
                  </a:spcBef>
                  <a:spcAft>
                    <a:spcPts val="0"/>
                  </a:spcAft>
                  <a:buClr>
                    <a:srgbClr val="A5B839"/>
                  </a:buClr>
                  <a:defRPr/>
                </a:pPr>
                <a:r>
                  <a:rPr lang="en-GB" sz="800">
                    <a:solidFill>
                      <a:srgbClr val="223341"/>
                    </a:solidFill>
                    <a:latin typeface="Calibri" panose="020F0502020204030204"/>
                    <a:ea typeface="+mn-ea"/>
                  </a:rPr>
                  <a:t>20</a:t>
                </a:r>
              </a:p>
            </p:txBody>
          </p:sp>
        </p:grpSp>
        <p:sp>
          <p:nvSpPr>
            <p:cNvPr id="34" name="Freeform: Shape 33">
              <a:extLst>
                <a:ext uri="{FF2B5EF4-FFF2-40B4-BE49-F238E27FC236}">
                  <a16:creationId xmlns:a16="http://schemas.microsoft.com/office/drawing/2014/main" id="{8A8BDE65-6D72-6A32-7F05-CC9916347F1D}"/>
                </a:ext>
              </a:extLst>
            </p:cNvPr>
            <p:cNvSpPr/>
            <p:nvPr/>
          </p:nvSpPr>
          <p:spPr>
            <a:xfrm rot="5400000">
              <a:off x="1113040" y="3626345"/>
              <a:ext cx="3369" cy="26954"/>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pPr defTabSz="914377" eaLnBrk="1" fontAlgn="auto" hangingPunct="1">
                <a:spcBef>
                  <a:spcPts val="0"/>
                </a:spcBef>
                <a:spcAft>
                  <a:spcPts val="0"/>
                </a:spcAft>
                <a:defRPr/>
              </a:pPr>
              <a:endParaRPr lang="en-GB" sz="800">
                <a:solidFill>
                  <a:srgbClr val="223341"/>
                </a:solidFill>
                <a:latin typeface="Calibri" panose="020F0502020204030204"/>
                <a:ea typeface="+mn-ea"/>
              </a:endParaRPr>
            </a:p>
          </p:txBody>
        </p:sp>
        <p:grpSp>
          <p:nvGrpSpPr>
            <p:cNvPr id="35" name="Group 34">
              <a:extLst>
                <a:ext uri="{FF2B5EF4-FFF2-40B4-BE49-F238E27FC236}">
                  <a16:creationId xmlns:a16="http://schemas.microsoft.com/office/drawing/2014/main" id="{1DEB0B0E-5997-414F-ED50-C2C13C5CF233}"/>
                </a:ext>
              </a:extLst>
            </p:cNvPr>
            <p:cNvGrpSpPr/>
            <p:nvPr/>
          </p:nvGrpSpPr>
          <p:grpSpPr>
            <a:xfrm>
              <a:off x="906694" y="3772417"/>
              <a:ext cx="223303" cy="123111"/>
              <a:chOff x="204105" y="1518673"/>
              <a:chExt cx="424545" cy="174393"/>
            </a:xfrm>
          </p:grpSpPr>
          <p:sp>
            <p:nvSpPr>
              <p:cNvPr id="544" name="Freeform: Shape 543">
                <a:extLst>
                  <a:ext uri="{FF2B5EF4-FFF2-40B4-BE49-F238E27FC236}">
                    <a16:creationId xmlns:a16="http://schemas.microsoft.com/office/drawing/2014/main" id="{F8C634D4-F55E-754F-F65D-D754B4520CC5}"/>
                  </a:ext>
                </a:extLst>
              </p:cNvPr>
              <p:cNvSpPr/>
              <p:nvPr/>
            </p:nvSpPr>
            <p:spPr>
              <a:xfrm rot="5400000">
                <a:off x="600642" y="1583168"/>
                <a:ext cx="4772" cy="51245"/>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pPr defTabSz="914377" eaLnBrk="1" fontAlgn="auto" hangingPunct="1">
                  <a:spcBef>
                    <a:spcPts val="0"/>
                  </a:spcBef>
                  <a:spcAft>
                    <a:spcPts val="0"/>
                  </a:spcAft>
                  <a:defRPr/>
                </a:pPr>
                <a:endParaRPr lang="en-GB" sz="800">
                  <a:solidFill>
                    <a:srgbClr val="223341"/>
                  </a:solidFill>
                  <a:latin typeface="Calibri" panose="020F0502020204030204"/>
                  <a:ea typeface="+mn-ea"/>
                </a:endParaRPr>
              </a:p>
            </p:txBody>
          </p:sp>
          <p:sp>
            <p:nvSpPr>
              <p:cNvPr id="545" name="TextBox 544">
                <a:extLst>
                  <a:ext uri="{FF2B5EF4-FFF2-40B4-BE49-F238E27FC236}">
                    <a16:creationId xmlns:a16="http://schemas.microsoft.com/office/drawing/2014/main" id="{BAC7761B-1808-5578-5DFD-CA401A68EB69}"/>
                  </a:ext>
                </a:extLst>
              </p:cNvPr>
              <p:cNvSpPr txBox="1"/>
              <p:nvPr/>
            </p:nvSpPr>
            <p:spPr>
              <a:xfrm>
                <a:off x="204105" y="1518673"/>
                <a:ext cx="314674" cy="174393"/>
              </a:xfrm>
              <a:prstGeom prst="rect">
                <a:avLst/>
              </a:prstGeom>
              <a:noFill/>
            </p:spPr>
            <p:txBody>
              <a:bodyPr wrap="square" lIns="0" tIns="0" rIns="0" bIns="0" rtlCol="0" anchor="ctr">
                <a:spAutoFit/>
              </a:bodyPr>
              <a:lstStyle/>
              <a:p>
                <a:pPr algn="r" defTabSz="914377" eaLnBrk="1" fontAlgn="auto" hangingPunct="1">
                  <a:spcBef>
                    <a:spcPts val="1200"/>
                  </a:spcBef>
                  <a:spcAft>
                    <a:spcPts val="0"/>
                  </a:spcAft>
                  <a:buClr>
                    <a:srgbClr val="A5B839"/>
                  </a:buClr>
                  <a:defRPr/>
                </a:pPr>
                <a:r>
                  <a:rPr lang="en-GB" sz="800">
                    <a:solidFill>
                      <a:srgbClr val="223341"/>
                    </a:solidFill>
                    <a:latin typeface="Calibri" panose="020F0502020204030204"/>
                    <a:ea typeface="+mn-ea"/>
                  </a:rPr>
                  <a:t>0</a:t>
                </a:r>
              </a:p>
            </p:txBody>
          </p:sp>
        </p:grpSp>
        <p:sp>
          <p:nvSpPr>
            <p:cNvPr id="36" name="Freeform: Shape 35">
              <a:extLst>
                <a:ext uri="{FF2B5EF4-FFF2-40B4-BE49-F238E27FC236}">
                  <a16:creationId xmlns:a16="http://schemas.microsoft.com/office/drawing/2014/main" id="{E4815267-3657-27AA-C0E3-4AE5F60815D8}"/>
                </a:ext>
              </a:extLst>
            </p:cNvPr>
            <p:cNvSpPr/>
            <p:nvPr/>
          </p:nvSpPr>
          <p:spPr>
            <a:xfrm>
              <a:off x="1209891" y="3872294"/>
              <a:ext cx="4989" cy="35582"/>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pPr defTabSz="914377" eaLnBrk="1" fontAlgn="auto" hangingPunct="1">
                <a:spcBef>
                  <a:spcPts val="0"/>
                </a:spcBef>
                <a:spcAft>
                  <a:spcPts val="0"/>
                </a:spcAft>
                <a:defRPr/>
              </a:pPr>
              <a:endParaRPr lang="en-GB" sz="800">
                <a:solidFill>
                  <a:srgbClr val="223341"/>
                </a:solidFill>
                <a:latin typeface="Calibri" panose="020F0502020204030204"/>
                <a:ea typeface="+mn-ea"/>
              </a:endParaRPr>
            </a:p>
          </p:txBody>
        </p:sp>
        <p:sp>
          <p:nvSpPr>
            <p:cNvPr id="37" name="TextBox 36">
              <a:extLst>
                <a:ext uri="{FF2B5EF4-FFF2-40B4-BE49-F238E27FC236}">
                  <a16:creationId xmlns:a16="http://schemas.microsoft.com/office/drawing/2014/main" id="{B084CC62-A09E-5CBB-EB0D-DD2961D3FC8F}"/>
                </a:ext>
              </a:extLst>
            </p:cNvPr>
            <p:cNvSpPr txBox="1"/>
            <p:nvPr/>
          </p:nvSpPr>
          <p:spPr>
            <a:xfrm>
              <a:off x="1194427" y="3910180"/>
              <a:ext cx="25959" cy="123111"/>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800">
                  <a:solidFill>
                    <a:srgbClr val="223341"/>
                  </a:solidFill>
                  <a:latin typeface="Calibri" panose="020F0502020204030204"/>
                  <a:ea typeface="+mn-ea"/>
                </a:rPr>
                <a:t>0</a:t>
              </a:r>
            </a:p>
          </p:txBody>
        </p:sp>
        <p:sp>
          <p:nvSpPr>
            <p:cNvPr id="38" name="Freeform: Shape 37">
              <a:extLst>
                <a:ext uri="{FF2B5EF4-FFF2-40B4-BE49-F238E27FC236}">
                  <a16:creationId xmlns:a16="http://schemas.microsoft.com/office/drawing/2014/main" id="{FAC83B2B-6549-ED4F-27E8-7E5207E7D41D}"/>
                </a:ext>
              </a:extLst>
            </p:cNvPr>
            <p:cNvSpPr/>
            <p:nvPr/>
          </p:nvSpPr>
          <p:spPr>
            <a:xfrm>
              <a:off x="1414572" y="3872294"/>
              <a:ext cx="4989" cy="35582"/>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pPr defTabSz="914377" eaLnBrk="1" fontAlgn="auto" hangingPunct="1">
                <a:spcBef>
                  <a:spcPts val="0"/>
                </a:spcBef>
                <a:spcAft>
                  <a:spcPts val="0"/>
                </a:spcAft>
                <a:defRPr/>
              </a:pPr>
              <a:endParaRPr lang="en-GB" sz="800">
                <a:solidFill>
                  <a:srgbClr val="223341"/>
                </a:solidFill>
                <a:latin typeface="Calibri" panose="020F0502020204030204"/>
                <a:ea typeface="+mn-ea"/>
              </a:endParaRPr>
            </a:p>
          </p:txBody>
        </p:sp>
        <p:sp>
          <p:nvSpPr>
            <p:cNvPr id="39" name="TextBox 38">
              <a:extLst>
                <a:ext uri="{FF2B5EF4-FFF2-40B4-BE49-F238E27FC236}">
                  <a16:creationId xmlns:a16="http://schemas.microsoft.com/office/drawing/2014/main" id="{1717AAA5-2F5A-5365-0972-0E271ECCE920}"/>
                </a:ext>
              </a:extLst>
            </p:cNvPr>
            <p:cNvSpPr txBox="1"/>
            <p:nvPr/>
          </p:nvSpPr>
          <p:spPr>
            <a:xfrm>
              <a:off x="1370247" y="3910179"/>
              <a:ext cx="77505" cy="123111"/>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800" dirty="0">
                  <a:solidFill>
                    <a:srgbClr val="223341"/>
                  </a:solidFill>
                  <a:latin typeface="Calibri" panose="020F0502020204030204"/>
                  <a:ea typeface="+mn-ea"/>
                </a:rPr>
                <a:t>2</a:t>
              </a:r>
            </a:p>
          </p:txBody>
        </p:sp>
        <p:sp>
          <p:nvSpPr>
            <p:cNvPr id="40" name="Freeform: Shape 39">
              <a:extLst>
                <a:ext uri="{FF2B5EF4-FFF2-40B4-BE49-F238E27FC236}">
                  <a16:creationId xmlns:a16="http://schemas.microsoft.com/office/drawing/2014/main" id="{58247B2C-64CA-631A-7274-E01E4141E394}"/>
                </a:ext>
              </a:extLst>
            </p:cNvPr>
            <p:cNvSpPr/>
            <p:nvPr/>
          </p:nvSpPr>
          <p:spPr>
            <a:xfrm>
              <a:off x="1626834" y="3872294"/>
              <a:ext cx="4989" cy="35582"/>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pPr defTabSz="914377" eaLnBrk="1" fontAlgn="auto" hangingPunct="1">
                <a:spcBef>
                  <a:spcPts val="0"/>
                </a:spcBef>
                <a:spcAft>
                  <a:spcPts val="0"/>
                </a:spcAft>
                <a:defRPr/>
              </a:pPr>
              <a:endParaRPr lang="en-GB" sz="800">
                <a:solidFill>
                  <a:srgbClr val="223341"/>
                </a:solidFill>
                <a:latin typeface="Calibri" panose="020F0502020204030204"/>
                <a:ea typeface="+mn-ea"/>
              </a:endParaRPr>
            </a:p>
          </p:txBody>
        </p:sp>
        <p:sp>
          <p:nvSpPr>
            <p:cNvPr id="41" name="TextBox 40">
              <a:extLst>
                <a:ext uri="{FF2B5EF4-FFF2-40B4-BE49-F238E27FC236}">
                  <a16:creationId xmlns:a16="http://schemas.microsoft.com/office/drawing/2014/main" id="{6867EE3A-0304-FD46-3C22-7864A6207310}"/>
                </a:ext>
              </a:extLst>
            </p:cNvPr>
            <p:cNvSpPr txBox="1"/>
            <p:nvPr/>
          </p:nvSpPr>
          <p:spPr>
            <a:xfrm>
              <a:off x="1586577" y="3910180"/>
              <a:ext cx="77505" cy="123111"/>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800" dirty="0">
                  <a:solidFill>
                    <a:srgbClr val="223341"/>
                  </a:solidFill>
                  <a:latin typeface="Calibri" panose="020F0502020204030204"/>
                  <a:ea typeface="+mn-ea"/>
                </a:rPr>
                <a:t>4</a:t>
              </a:r>
            </a:p>
          </p:txBody>
        </p:sp>
        <p:sp>
          <p:nvSpPr>
            <p:cNvPr id="42" name="Freeform: Shape 41">
              <a:extLst>
                <a:ext uri="{FF2B5EF4-FFF2-40B4-BE49-F238E27FC236}">
                  <a16:creationId xmlns:a16="http://schemas.microsoft.com/office/drawing/2014/main" id="{80C6C784-EE54-98AE-41B5-35762912C43F}"/>
                </a:ext>
              </a:extLst>
            </p:cNvPr>
            <p:cNvSpPr/>
            <p:nvPr/>
          </p:nvSpPr>
          <p:spPr>
            <a:xfrm>
              <a:off x="1832823" y="3872294"/>
              <a:ext cx="4989" cy="35582"/>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pPr defTabSz="914377" eaLnBrk="1" fontAlgn="auto" hangingPunct="1">
                <a:spcBef>
                  <a:spcPts val="0"/>
                </a:spcBef>
                <a:spcAft>
                  <a:spcPts val="0"/>
                </a:spcAft>
                <a:defRPr/>
              </a:pPr>
              <a:endParaRPr lang="en-GB" sz="800">
                <a:solidFill>
                  <a:srgbClr val="223341"/>
                </a:solidFill>
                <a:latin typeface="Calibri" panose="020F0502020204030204"/>
                <a:ea typeface="+mn-ea"/>
              </a:endParaRPr>
            </a:p>
          </p:txBody>
        </p:sp>
        <p:sp>
          <p:nvSpPr>
            <p:cNvPr id="43" name="TextBox 42">
              <a:extLst>
                <a:ext uri="{FF2B5EF4-FFF2-40B4-BE49-F238E27FC236}">
                  <a16:creationId xmlns:a16="http://schemas.microsoft.com/office/drawing/2014/main" id="{DB69127E-7D91-6E8A-DFF0-D45ADD2B463E}"/>
                </a:ext>
              </a:extLst>
            </p:cNvPr>
            <p:cNvSpPr txBox="1"/>
            <p:nvPr/>
          </p:nvSpPr>
          <p:spPr>
            <a:xfrm>
              <a:off x="1790063" y="3910180"/>
              <a:ext cx="77505" cy="123111"/>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800" dirty="0">
                  <a:solidFill>
                    <a:srgbClr val="223341"/>
                  </a:solidFill>
                  <a:latin typeface="Calibri" panose="020F0502020204030204"/>
                  <a:ea typeface="+mn-ea"/>
                </a:rPr>
                <a:t>6</a:t>
              </a:r>
            </a:p>
          </p:txBody>
        </p:sp>
        <p:sp>
          <p:nvSpPr>
            <p:cNvPr id="44" name="Freeform: Shape 43">
              <a:extLst>
                <a:ext uri="{FF2B5EF4-FFF2-40B4-BE49-F238E27FC236}">
                  <a16:creationId xmlns:a16="http://schemas.microsoft.com/office/drawing/2014/main" id="{C2CA533E-C7BC-577B-727E-D07D1E2A2C9D}"/>
                </a:ext>
              </a:extLst>
            </p:cNvPr>
            <p:cNvSpPr/>
            <p:nvPr/>
          </p:nvSpPr>
          <p:spPr>
            <a:xfrm>
              <a:off x="2038789" y="3872294"/>
              <a:ext cx="4989" cy="35582"/>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pPr defTabSz="914377" eaLnBrk="1" fontAlgn="auto" hangingPunct="1">
                <a:spcBef>
                  <a:spcPts val="0"/>
                </a:spcBef>
                <a:spcAft>
                  <a:spcPts val="0"/>
                </a:spcAft>
                <a:defRPr/>
              </a:pPr>
              <a:endParaRPr lang="en-GB" sz="800">
                <a:solidFill>
                  <a:srgbClr val="223341"/>
                </a:solidFill>
                <a:latin typeface="Calibri" panose="020F0502020204030204"/>
                <a:ea typeface="+mn-ea"/>
              </a:endParaRPr>
            </a:p>
          </p:txBody>
        </p:sp>
        <p:sp>
          <p:nvSpPr>
            <p:cNvPr id="45" name="TextBox 44">
              <a:extLst>
                <a:ext uri="{FF2B5EF4-FFF2-40B4-BE49-F238E27FC236}">
                  <a16:creationId xmlns:a16="http://schemas.microsoft.com/office/drawing/2014/main" id="{9D4CD9E0-A4B2-B1FF-B770-8F7860CB6DFF}"/>
                </a:ext>
              </a:extLst>
            </p:cNvPr>
            <p:cNvSpPr txBox="1"/>
            <p:nvPr/>
          </p:nvSpPr>
          <p:spPr>
            <a:xfrm>
              <a:off x="1998835" y="3910180"/>
              <a:ext cx="77505" cy="123111"/>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800" dirty="0">
                  <a:solidFill>
                    <a:srgbClr val="223341"/>
                  </a:solidFill>
                  <a:latin typeface="Calibri" panose="020F0502020204030204"/>
                  <a:ea typeface="+mn-ea"/>
                </a:rPr>
                <a:t>8</a:t>
              </a:r>
            </a:p>
          </p:txBody>
        </p:sp>
        <p:sp>
          <p:nvSpPr>
            <p:cNvPr id="46" name="Freeform: Shape 45">
              <a:extLst>
                <a:ext uri="{FF2B5EF4-FFF2-40B4-BE49-F238E27FC236}">
                  <a16:creationId xmlns:a16="http://schemas.microsoft.com/office/drawing/2014/main" id="{316FC9BD-26D2-1448-1A74-B949AC3848C5}"/>
                </a:ext>
              </a:extLst>
            </p:cNvPr>
            <p:cNvSpPr/>
            <p:nvPr/>
          </p:nvSpPr>
          <p:spPr>
            <a:xfrm>
              <a:off x="2244693" y="3872294"/>
              <a:ext cx="4989" cy="35582"/>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pPr defTabSz="914377" eaLnBrk="1" fontAlgn="auto" hangingPunct="1">
                <a:spcBef>
                  <a:spcPts val="0"/>
                </a:spcBef>
                <a:spcAft>
                  <a:spcPts val="0"/>
                </a:spcAft>
                <a:defRPr/>
              </a:pPr>
              <a:endParaRPr lang="en-GB" sz="800">
                <a:solidFill>
                  <a:srgbClr val="223341"/>
                </a:solidFill>
                <a:latin typeface="Calibri" panose="020F0502020204030204"/>
                <a:ea typeface="+mn-ea"/>
              </a:endParaRPr>
            </a:p>
          </p:txBody>
        </p:sp>
        <p:sp>
          <p:nvSpPr>
            <p:cNvPr id="47" name="TextBox 46">
              <a:extLst>
                <a:ext uri="{FF2B5EF4-FFF2-40B4-BE49-F238E27FC236}">
                  <a16:creationId xmlns:a16="http://schemas.microsoft.com/office/drawing/2014/main" id="{3234D48D-0C67-41D2-7722-3DF809D853BD}"/>
                </a:ext>
              </a:extLst>
            </p:cNvPr>
            <p:cNvSpPr txBox="1"/>
            <p:nvPr/>
          </p:nvSpPr>
          <p:spPr>
            <a:xfrm>
              <a:off x="2185380" y="3910181"/>
              <a:ext cx="111071" cy="123111"/>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800" dirty="0">
                  <a:solidFill>
                    <a:srgbClr val="223341"/>
                  </a:solidFill>
                  <a:latin typeface="Calibri" panose="020F0502020204030204"/>
                  <a:ea typeface="+mn-ea"/>
                </a:rPr>
                <a:t>10</a:t>
              </a:r>
            </a:p>
          </p:txBody>
        </p:sp>
        <p:sp>
          <p:nvSpPr>
            <p:cNvPr id="48" name="Freeform: Shape 47">
              <a:extLst>
                <a:ext uri="{FF2B5EF4-FFF2-40B4-BE49-F238E27FC236}">
                  <a16:creationId xmlns:a16="http://schemas.microsoft.com/office/drawing/2014/main" id="{3E7DBBB9-C417-BCEB-0BD4-359736F381DC}"/>
                </a:ext>
              </a:extLst>
            </p:cNvPr>
            <p:cNvSpPr/>
            <p:nvPr/>
          </p:nvSpPr>
          <p:spPr>
            <a:xfrm>
              <a:off x="2456322" y="3872294"/>
              <a:ext cx="4989" cy="35582"/>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pPr defTabSz="914377" eaLnBrk="1" fontAlgn="auto" hangingPunct="1">
                <a:spcBef>
                  <a:spcPts val="0"/>
                </a:spcBef>
                <a:spcAft>
                  <a:spcPts val="0"/>
                </a:spcAft>
                <a:defRPr/>
              </a:pPr>
              <a:endParaRPr lang="en-GB" sz="800">
                <a:solidFill>
                  <a:srgbClr val="223341"/>
                </a:solidFill>
                <a:latin typeface="Calibri" panose="020F0502020204030204"/>
                <a:ea typeface="+mn-ea"/>
              </a:endParaRPr>
            </a:p>
          </p:txBody>
        </p:sp>
        <p:sp>
          <p:nvSpPr>
            <p:cNvPr id="49" name="TextBox 48">
              <a:extLst>
                <a:ext uri="{FF2B5EF4-FFF2-40B4-BE49-F238E27FC236}">
                  <a16:creationId xmlns:a16="http://schemas.microsoft.com/office/drawing/2014/main" id="{85AC9319-D413-1F11-D4DE-4CDAB158DA0A}"/>
                </a:ext>
              </a:extLst>
            </p:cNvPr>
            <p:cNvSpPr txBox="1"/>
            <p:nvPr/>
          </p:nvSpPr>
          <p:spPr>
            <a:xfrm>
              <a:off x="2393607" y="3910182"/>
              <a:ext cx="114731" cy="123111"/>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800" dirty="0">
                  <a:solidFill>
                    <a:srgbClr val="223341"/>
                  </a:solidFill>
                  <a:latin typeface="Calibri" panose="020F0502020204030204"/>
                  <a:ea typeface="+mn-ea"/>
                </a:rPr>
                <a:t>12</a:t>
              </a:r>
            </a:p>
          </p:txBody>
        </p:sp>
        <p:sp>
          <p:nvSpPr>
            <p:cNvPr id="50" name="Freeform: Shape 49">
              <a:extLst>
                <a:ext uri="{FF2B5EF4-FFF2-40B4-BE49-F238E27FC236}">
                  <a16:creationId xmlns:a16="http://schemas.microsoft.com/office/drawing/2014/main" id="{B0C57558-6FE6-759F-70B8-7103B26E6581}"/>
                </a:ext>
              </a:extLst>
            </p:cNvPr>
            <p:cNvSpPr/>
            <p:nvPr/>
          </p:nvSpPr>
          <p:spPr>
            <a:xfrm>
              <a:off x="2661002" y="3872294"/>
              <a:ext cx="4989" cy="35582"/>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pPr defTabSz="914377" eaLnBrk="1" fontAlgn="auto" hangingPunct="1">
                <a:spcBef>
                  <a:spcPts val="0"/>
                </a:spcBef>
                <a:spcAft>
                  <a:spcPts val="0"/>
                </a:spcAft>
                <a:defRPr/>
              </a:pPr>
              <a:endParaRPr lang="en-GB" sz="800">
                <a:solidFill>
                  <a:srgbClr val="223341"/>
                </a:solidFill>
                <a:latin typeface="Calibri" panose="020F0502020204030204"/>
                <a:ea typeface="+mn-ea"/>
              </a:endParaRPr>
            </a:p>
          </p:txBody>
        </p:sp>
        <p:sp>
          <p:nvSpPr>
            <p:cNvPr id="51" name="TextBox 50">
              <a:extLst>
                <a:ext uri="{FF2B5EF4-FFF2-40B4-BE49-F238E27FC236}">
                  <a16:creationId xmlns:a16="http://schemas.microsoft.com/office/drawing/2014/main" id="{4F6A2775-BFAB-05BE-EBE8-6FF651064413}"/>
                </a:ext>
              </a:extLst>
            </p:cNvPr>
            <p:cNvSpPr txBox="1"/>
            <p:nvPr/>
          </p:nvSpPr>
          <p:spPr>
            <a:xfrm>
              <a:off x="2597963" y="3910181"/>
              <a:ext cx="125124" cy="123111"/>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800" dirty="0">
                  <a:solidFill>
                    <a:srgbClr val="223341"/>
                  </a:solidFill>
                  <a:latin typeface="Calibri" panose="020F0502020204030204"/>
                  <a:ea typeface="+mn-ea"/>
                </a:rPr>
                <a:t>14</a:t>
              </a:r>
            </a:p>
          </p:txBody>
        </p:sp>
        <p:sp>
          <p:nvSpPr>
            <p:cNvPr id="52" name="Freeform: Shape 51">
              <a:extLst>
                <a:ext uri="{FF2B5EF4-FFF2-40B4-BE49-F238E27FC236}">
                  <a16:creationId xmlns:a16="http://schemas.microsoft.com/office/drawing/2014/main" id="{2DBCD15B-71DF-A9C9-20D8-8077DFA5FF7D}"/>
                </a:ext>
              </a:extLst>
            </p:cNvPr>
            <p:cNvSpPr/>
            <p:nvPr/>
          </p:nvSpPr>
          <p:spPr>
            <a:xfrm>
              <a:off x="2873265" y="3872294"/>
              <a:ext cx="4989" cy="35582"/>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pPr defTabSz="914377" eaLnBrk="1" fontAlgn="auto" hangingPunct="1">
                <a:spcBef>
                  <a:spcPts val="0"/>
                </a:spcBef>
                <a:spcAft>
                  <a:spcPts val="0"/>
                </a:spcAft>
                <a:defRPr/>
              </a:pPr>
              <a:endParaRPr lang="en-GB" sz="800">
                <a:solidFill>
                  <a:srgbClr val="223341"/>
                </a:solidFill>
                <a:latin typeface="Calibri" panose="020F0502020204030204"/>
                <a:ea typeface="+mn-ea"/>
              </a:endParaRPr>
            </a:p>
          </p:txBody>
        </p:sp>
        <p:sp>
          <p:nvSpPr>
            <p:cNvPr id="53" name="TextBox 52">
              <a:extLst>
                <a:ext uri="{FF2B5EF4-FFF2-40B4-BE49-F238E27FC236}">
                  <a16:creationId xmlns:a16="http://schemas.microsoft.com/office/drawing/2014/main" id="{F111804E-A9A0-F6DB-572C-584A9F23BF94}"/>
                </a:ext>
              </a:extLst>
            </p:cNvPr>
            <p:cNvSpPr txBox="1"/>
            <p:nvPr/>
          </p:nvSpPr>
          <p:spPr>
            <a:xfrm>
              <a:off x="2819032" y="3910181"/>
              <a:ext cx="106387" cy="123111"/>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800" dirty="0">
                  <a:solidFill>
                    <a:srgbClr val="223341"/>
                  </a:solidFill>
                  <a:latin typeface="Calibri" panose="020F0502020204030204"/>
                  <a:ea typeface="+mn-ea"/>
                </a:rPr>
                <a:t>16</a:t>
              </a:r>
            </a:p>
          </p:txBody>
        </p:sp>
        <p:sp>
          <p:nvSpPr>
            <p:cNvPr id="54" name="Freeform: Shape 53">
              <a:extLst>
                <a:ext uri="{FF2B5EF4-FFF2-40B4-BE49-F238E27FC236}">
                  <a16:creationId xmlns:a16="http://schemas.microsoft.com/office/drawing/2014/main" id="{D40529B8-3624-883F-2B11-DA4F1F2D9B22}"/>
                </a:ext>
              </a:extLst>
            </p:cNvPr>
            <p:cNvSpPr/>
            <p:nvPr/>
          </p:nvSpPr>
          <p:spPr>
            <a:xfrm>
              <a:off x="3073924" y="3872294"/>
              <a:ext cx="4989" cy="35582"/>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pPr defTabSz="914377" eaLnBrk="1" fontAlgn="auto" hangingPunct="1">
                <a:spcBef>
                  <a:spcPts val="0"/>
                </a:spcBef>
                <a:spcAft>
                  <a:spcPts val="0"/>
                </a:spcAft>
                <a:defRPr/>
              </a:pPr>
              <a:endParaRPr lang="en-GB" sz="800">
                <a:solidFill>
                  <a:srgbClr val="223341"/>
                </a:solidFill>
                <a:latin typeface="Calibri" panose="020F0502020204030204"/>
                <a:ea typeface="+mn-ea"/>
              </a:endParaRPr>
            </a:p>
          </p:txBody>
        </p:sp>
        <p:sp>
          <p:nvSpPr>
            <p:cNvPr id="55" name="TextBox 54">
              <a:extLst>
                <a:ext uri="{FF2B5EF4-FFF2-40B4-BE49-F238E27FC236}">
                  <a16:creationId xmlns:a16="http://schemas.microsoft.com/office/drawing/2014/main" id="{2D7B08C6-4624-C70F-3AFC-84FF50B8CC7E}"/>
                </a:ext>
              </a:extLst>
            </p:cNvPr>
            <p:cNvSpPr txBox="1"/>
            <p:nvPr/>
          </p:nvSpPr>
          <p:spPr>
            <a:xfrm>
              <a:off x="3017621" y="3910181"/>
              <a:ext cx="109499" cy="123111"/>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800" dirty="0">
                  <a:solidFill>
                    <a:srgbClr val="223341"/>
                  </a:solidFill>
                  <a:latin typeface="Calibri" panose="020F0502020204030204"/>
                  <a:ea typeface="+mn-ea"/>
                </a:rPr>
                <a:t>18</a:t>
              </a:r>
            </a:p>
          </p:txBody>
        </p:sp>
        <p:sp>
          <p:nvSpPr>
            <p:cNvPr id="56" name="Freeform: Shape 55">
              <a:extLst>
                <a:ext uri="{FF2B5EF4-FFF2-40B4-BE49-F238E27FC236}">
                  <a16:creationId xmlns:a16="http://schemas.microsoft.com/office/drawing/2014/main" id="{6702E798-1A09-E57B-25AA-AA6A2BCAF586}"/>
                </a:ext>
              </a:extLst>
            </p:cNvPr>
            <p:cNvSpPr/>
            <p:nvPr/>
          </p:nvSpPr>
          <p:spPr>
            <a:xfrm>
              <a:off x="3285220" y="3872294"/>
              <a:ext cx="4989" cy="35582"/>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pPr defTabSz="914377" eaLnBrk="1" fontAlgn="auto" hangingPunct="1">
                <a:spcBef>
                  <a:spcPts val="0"/>
                </a:spcBef>
                <a:spcAft>
                  <a:spcPts val="0"/>
                </a:spcAft>
                <a:defRPr/>
              </a:pPr>
              <a:endParaRPr lang="en-GB" sz="800">
                <a:solidFill>
                  <a:srgbClr val="223341"/>
                </a:solidFill>
                <a:latin typeface="Calibri" panose="020F0502020204030204"/>
                <a:ea typeface="+mn-ea"/>
              </a:endParaRPr>
            </a:p>
          </p:txBody>
        </p:sp>
        <p:sp>
          <p:nvSpPr>
            <p:cNvPr id="57" name="TextBox 56">
              <a:extLst>
                <a:ext uri="{FF2B5EF4-FFF2-40B4-BE49-F238E27FC236}">
                  <a16:creationId xmlns:a16="http://schemas.microsoft.com/office/drawing/2014/main" id="{3B137144-0DF3-130D-027D-2902F149C24F}"/>
                </a:ext>
              </a:extLst>
            </p:cNvPr>
            <p:cNvSpPr txBox="1"/>
            <p:nvPr/>
          </p:nvSpPr>
          <p:spPr>
            <a:xfrm>
              <a:off x="3226576" y="3910181"/>
              <a:ext cx="109176" cy="123111"/>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800" dirty="0">
                  <a:solidFill>
                    <a:srgbClr val="223341"/>
                  </a:solidFill>
                  <a:latin typeface="Calibri" panose="020F0502020204030204"/>
                  <a:ea typeface="+mn-ea"/>
                </a:rPr>
                <a:t>20</a:t>
              </a:r>
            </a:p>
          </p:txBody>
        </p:sp>
        <p:sp>
          <p:nvSpPr>
            <p:cNvPr id="58" name="Freeform: Shape 57">
              <a:extLst>
                <a:ext uri="{FF2B5EF4-FFF2-40B4-BE49-F238E27FC236}">
                  <a16:creationId xmlns:a16="http://schemas.microsoft.com/office/drawing/2014/main" id="{E18F34E4-BF0A-120D-C1E5-190527D7CA95}"/>
                </a:ext>
              </a:extLst>
            </p:cNvPr>
            <p:cNvSpPr/>
            <p:nvPr/>
          </p:nvSpPr>
          <p:spPr>
            <a:xfrm>
              <a:off x="3490235" y="3872294"/>
              <a:ext cx="4989" cy="35582"/>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pPr defTabSz="914377" eaLnBrk="1" fontAlgn="auto" hangingPunct="1">
                <a:spcBef>
                  <a:spcPts val="0"/>
                </a:spcBef>
                <a:spcAft>
                  <a:spcPts val="0"/>
                </a:spcAft>
                <a:defRPr/>
              </a:pPr>
              <a:endParaRPr lang="en-GB" sz="800">
                <a:solidFill>
                  <a:srgbClr val="223341"/>
                </a:solidFill>
                <a:latin typeface="Calibri" panose="020F0502020204030204"/>
                <a:ea typeface="+mn-ea"/>
              </a:endParaRPr>
            </a:p>
          </p:txBody>
        </p:sp>
        <p:sp>
          <p:nvSpPr>
            <p:cNvPr id="59" name="TextBox 58">
              <a:extLst>
                <a:ext uri="{FF2B5EF4-FFF2-40B4-BE49-F238E27FC236}">
                  <a16:creationId xmlns:a16="http://schemas.microsoft.com/office/drawing/2014/main" id="{95CA35A0-9B2C-31A5-0D9D-9A865189A849}"/>
                </a:ext>
              </a:extLst>
            </p:cNvPr>
            <p:cNvSpPr txBox="1"/>
            <p:nvPr/>
          </p:nvSpPr>
          <p:spPr>
            <a:xfrm>
              <a:off x="3437298" y="3910181"/>
              <a:ext cx="106557" cy="123111"/>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800" dirty="0">
                  <a:solidFill>
                    <a:srgbClr val="223341"/>
                  </a:solidFill>
                  <a:latin typeface="Calibri" panose="020F0502020204030204"/>
                  <a:ea typeface="+mn-ea"/>
                </a:rPr>
                <a:t>22</a:t>
              </a:r>
            </a:p>
          </p:txBody>
        </p:sp>
        <p:sp>
          <p:nvSpPr>
            <p:cNvPr id="60" name="Freeform: Shape 59">
              <a:extLst>
                <a:ext uri="{FF2B5EF4-FFF2-40B4-BE49-F238E27FC236}">
                  <a16:creationId xmlns:a16="http://schemas.microsoft.com/office/drawing/2014/main" id="{EA2D95F9-BAAB-9002-2385-BD60BCF01F6A}"/>
                </a:ext>
              </a:extLst>
            </p:cNvPr>
            <p:cNvSpPr/>
            <p:nvPr/>
          </p:nvSpPr>
          <p:spPr>
            <a:xfrm>
              <a:off x="3698526" y="3872294"/>
              <a:ext cx="4989" cy="35582"/>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pPr defTabSz="914377" eaLnBrk="1" fontAlgn="auto" hangingPunct="1">
                <a:spcBef>
                  <a:spcPts val="0"/>
                </a:spcBef>
                <a:spcAft>
                  <a:spcPts val="0"/>
                </a:spcAft>
                <a:defRPr/>
              </a:pPr>
              <a:endParaRPr lang="en-GB" sz="800">
                <a:solidFill>
                  <a:srgbClr val="223341"/>
                </a:solidFill>
                <a:latin typeface="Calibri" panose="020F0502020204030204"/>
                <a:ea typeface="+mn-ea"/>
              </a:endParaRPr>
            </a:p>
          </p:txBody>
        </p:sp>
        <p:sp>
          <p:nvSpPr>
            <p:cNvPr id="61" name="TextBox 60">
              <a:extLst>
                <a:ext uri="{FF2B5EF4-FFF2-40B4-BE49-F238E27FC236}">
                  <a16:creationId xmlns:a16="http://schemas.microsoft.com/office/drawing/2014/main" id="{68530D59-354B-E568-F7CC-C22F759E54EE}"/>
                </a:ext>
              </a:extLst>
            </p:cNvPr>
            <p:cNvSpPr txBox="1"/>
            <p:nvPr/>
          </p:nvSpPr>
          <p:spPr>
            <a:xfrm>
              <a:off x="3640116" y="3910182"/>
              <a:ext cx="120971" cy="123111"/>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800" dirty="0">
                  <a:solidFill>
                    <a:srgbClr val="223341"/>
                  </a:solidFill>
                  <a:latin typeface="Calibri" panose="020F0502020204030204"/>
                  <a:ea typeface="+mn-ea"/>
                </a:rPr>
                <a:t>24</a:t>
              </a:r>
            </a:p>
          </p:txBody>
        </p:sp>
        <p:sp>
          <p:nvSpPr>
            <p:cNvPr id="62" name="Freeform: Shape 61">
              <a:extLst>
                <a:ext uri="{FF2B5EF4-FFF2-40B4-BE49-F238E27FC236}">
                  <a16:creationId xmlns:a16="http://schemas.microsoft.com/office/drawing/2014/main" id="{E2F559A9-916A-D7BB-A7A5-FC0AF82B5905}"/>
                </a:ext>
              </a:extLst>
            </p:cNvPr>
            <p:cNvSpPr/>
            <p:nvPr/>
          </p:nvSpPr>
          <p:spPr>
            <a:xfrm>
              <a:off x="3904984" y="3872294"/>
              <a:ext cx="4989" cy="35582"/>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pPr defTabSz="914377" eaLnBrk="1" fontAlgn="auto" hangingPunct="1">
                <a:spcBef>
                  <a:spcPts val="0"/>
                </a:spcBef>
                <a:spcAft>
                  <a:spcPts val="0"/>
                </a:spcAft>
                <a:defRPr/>
              </a:pPr>
              <a:endParaRPr lang="en-GB" sz="800">
                <a:solidFill>
                  <a:srgbClr val="223341"/>
                </a:solidFill>
                <a:latin typeface="Calibri" panose="020F0502020204030204"/>
                <a:ea typeface="+mn-ea"/>
              </a:endParaRPr>
            </a:p>
          </p:txBody>
        </p:sp>
        <p:sp>
          <p:nvSpPr>
            <p:cNvPr id="63" name="TextBox 62">
              <a:extLst>
                <a:ext uri="{FF2B5EF4-FFF2-40B4-BE49-F238E27FC236}">
                  <a16:creationId xmlns:a16="http://schemas.microsoft.com/office/drawing/2014/main" id="{8B46FFD8-C1BE-2731-F915-2290502EB5A5}"/>
                </a:ext>
              </a:extLst>
            </p:cNvPr>
            <p:cNvSpPr txBox="1"/>
            <p:nvPr/>
          </p:nvSpPr>
          <p:spPr>
            <a:xfrm>
              <a:off x="3851791" y="3910181"/>
              <a:ext cx="106387" cy="123111"/>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800" dirty="0">
                  <a:solidFill>
                    <a:srgbClr val="223341"/>
                  </a:solidFill>
                  <a:latin typeface="Calibri" panose="020F0502020204030204"/>
                  <a:ea typeface="+mn-ea"/>
                </a:rPr>
                <a:t>26</a:t>
              </a:r>
            </a:p>
          </p:txBody>
        </p:sp>
        <p:sp>
          <p:nvSpPr>
            <p:cNvPr id="64" name="Freeform: Shape 63">
              <a:extLst>
                <a:ext uri="{FF2B5EF4-FFF2-40B4-BE49-F238E27FC236}">
                  <a16:creationId xmlns:a16="http://schemas.microsoft.com/office/drawing/2014/main" id="{6568F196-E46C-D0FE-5CE5-2BE08A7A64B7}"/>
                </a:ext>
              </a:extLst>
            </p:cNvPr>
            <p:cNvSpPr/>
            <p:nvPr/>
          </p:nvSpPr>
          <p:spPr>
            <a:xfrm>
              <a:off x="4111916" y="3872294"/>
              <a:ext cx="4989" cy="35582"/>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pPr defTabSz="914377" eaLnBrk="1" fontAlgn="auto" hangingPunct="1">
                <a:spcBef>
                  <a:spcPts val="0"/>
                </a:spcBef>
                <a:spcAft>
                  <a:spcPts val="0"/>
                </a:spcAft>
                <a:defRPr/>
              </a:pPr>
              <a:endParaRPr lang="en-GB" sz="800">
                <a:solidFill>
                  <a:srgbClr val="223341"/>
                </a:solidFill>
                <a:latin typeface="Calibri" panose="020F0502020204030204"/>
                <a:ea typeface="+mn-ea"/>
              </a:endParaRPr>
            </a:p>
          </p:txBody>
        </p:sp>
        <p:sp>
          <p:nvSpPr>
            <p:cNvPr id="65" name="TextBox 64">
              <a:extLst>
                <a:ext uri="{FF2B5EF4-FFF2-40B4-BE49-F238E27FC236}">
                  <a16:creationId xmlns:a16="http://schemas.microsoft.com/office/drawing/2014/main" id="{314AC54B-CE25-4642-73D8-31755664C36F}"/>
                </a:ext>
              </a:extLst>
            </p:cNvPr>
            <p:cNvSpPr txBox="1"/>
            <p:nvPr/>
          </p:nvSpPr>
          <p:spPr>
            <a:xfrm>
              <a:off x="4052294" y="3910181"/>
              <a:ext cx="117520" cy="123111"/>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800" dirty="0">
                  <a:solidFill>
                    <a:srgbClr val="223341"/>
                  </a:solidFill>
                  <a:latin typeface="Calibri" panose="020F0502020204030204"/>
                  <a:ea typeface="+mn-ea"/>
                </a:rPr>
                <a:t>28</a:t>
              </a:r>
            </a:p>
          </p:txBody>
        </p:sp>
        <p:sp>
          <p:nvSpPr>
            <p:cNvPr id="66" name="Freeform: Shape 65">
              <a:extLst>
                <a:ext uri="{FF2B5EF4-FFF2-40B4-BE49-F238E27FC236}">
                  <a16:creationId xmlns:a16="http://schemas.microsoft.com/office/drawing/2014/main" id="{202F4DCC-E30F-82F1-DA84-1EAB8A3E5613}"/>
                </a:ext>
              </a:extLst>
            </p:cNvPr>
            <p:cNvSpPr/>
            <p:nvPr/>
          </p:nvSpPr>
          <p:spPr>
            <a:xfrm>
              <a:off x="4318793" y="3872294"/>
              <a:ext cx="4989" cy="35582"/>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pPr defTabSz="914377" eaLnBrk="1" fontAlgn="auto" hangingPunct="1">
                <a:spcBef>
                  <a:spcPts val="0"/>
                </a:spcBef>
                <a:spcAft>
                  <a:spcPts val="0"/>
                </a:spcAft>
                <a:defRPr/>
              </a:pPr>
              <a:endParaRPr lang="en-GB" sz="800">
                <a:solidFill>
                  <a:srgbClr val="223341"/>
                </a:solidFill>
                <a:latin typeface="Calibri" panose="020F0502020204030204"/>
                <a:ea typeface="+mn-ea"/>
              </a:endParaRPr>
            </a:p>
          </p:txBody>
        </p:sp>
        <p:sp>
          <p:nvSpPr>
            <p:cNvPr id="67" name="TextBox 66">
              <a:extLst>
                <a:ext uri="{FF2B5EF4-FFF2-40B4-BE49-F238E27FC236}">
                  <a16:creationId xmlns:a16="http://schemas.microsoft.com/office/drawing/2014/main" id="{1BA0ED4B-611E-7ACE-50A2-FC917B4466D7}"/>
                </a:ext>
              </a:extLst>
            </p:cNvPr>
            <p:cNvSpPr txBox="1"/>
            <p:nvPr/>
          </p:nvSpPr>
          <p:spPr>
            <a:xfrm>
              <a:off x="4263286" y="3910181"/>
              <a:ext cx="107151" cy="123111"/>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800" dirty="0">
                  <a:solidFill>
                    <a:srgbClr val="223341"/>
                  </a:solidFill>
                  <a:latin typeface="Calibri" panose="020F0502020204030204"/>
                  <a:ea typeface="+mn-ea"/>
                </a:rPr>
                <a:t>30</a:t>
              </a:r>
            </a:p>
          </p:txBody>
        </p:sp>
        <p:sp>
          <p:nvSpPr>
            <p:cNvPr id="68" name="Freeform: Shape 67">
              <a:extLst>
                <a:ext uri="{FF2B5EF4-FFF2-40B4-BE49-F238E27FC236}">
                  <a16:creationId xmlns:a16="http://schemas.microsoft.com/office/drawing/2014/main" id="{317334A3-85DD-BDBB-3E78-17B770F0E862}"/>
                </a:ext>
              </a:extLst>
            </p:cNvPr>
            <p:cNvSpPr/>
            <p:nvPr/>
          </p:nvSpPr>
          <p:spPr>
            <a:xfrm>
              <a:off x="4523871" y="3872294"/>
              <a:ext cx="4989" cy="35582"/>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pPr defTabSz="914377" eaLnBrk="1" fontAlgn="auto" hangingPunct="1">
                <a:spcBef>
                  <a:spcPts val="0"/>
                </a:spcBef>
                <a:spcAft>
                  <a:spcPts val="0"/>
                </a:spcAft>
                <a:defRPr/>
              </a:pPr>
              <a:endParaRPr lang="en-GB" sz="800">
                <a:solidFill>
                  <a:srgbClr val="223341"/>
                </a:solidFill>
                <a:latin typeface="Calibri" panose="020F0502020204030204"/>
                <a:ea typeface="+mn-ea"/>
              </a:endParaRPr>
            </a:p>
          </p:txBody>
        </p:sp>
        <p:sp>
          <p:nvSpPr>
            <p:cNvPr id="69" name="TextBox 68">
              <a:extLst>
                <a:ext uri="{FF2B5EF4-FFF2-40B4-BE49-F238E27FC236}">
                  <a16:creationId xmlns:a16="http://schemas.microsoft.com/office/drawing/2014/main" id="{DF51F998-B19B-FB4B-D59F-0B15D91880F9}"/>
                </a:ext>
              </a:extLst>
            </p:cNvPr>
            <p:cNvSpPr txBox="1"/>
            <p:nvPr/>
          </p:nvSpPr>
          <p:spPr>
            <a:xfrm>
              <a:off x="4472646" y="3910181"/>
              <a:ext cx="104767" cy="123111"/>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800" dirty="0">
                  <a:solidFill>
                    <a:srgbClr val="223341"/>
                  </a:solidFill>
                  <a:latin typeface="Calibri" panose="020F0502020204030204"/>
                  <a:ea typeface="+mn-ea"/>
                </a:rPr>
                <a:t>32</a:t>
              </a:r>
            </a:p>
          </p:txBody>
        </p:sp>
        <p:sp>
          <p:nvSpPr>
            <p:cNvPr id="70" name="Freeform: Shape 69">
              <a:extLst>
                <a:ext uri="{FF2B5EF4-FFF2-40B4-BE49-F238E27FC236}">
                  <a16:creationId xmlns:a16="http://schemas.microsoft.com/office/drawing/2014/main" id="{2747B517-5D26-69B0-9ADC-9240EB6E1103}"/>
                </a:ext>
              </a:extLst>
            </p:cNvPr>
            <p:cNvSpPr/>
            <p:nvPr/>
          </p:nvSpPr>
          <p:spPr>
            <a:xfrm>
              <a:off x="4736407" y="3872294"/>
              <a:ext cx="4989" cy="35582"/>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pPr defTabSz="914377" eaLnBrk="1" fontAlgn="auto" hangingPunct="1">
                <a:spcBef>
                  <a:spcPts val="0"/>
                </a:spcBef>
                <a:spcAft>
                  <a:spcPts val="0"/>
                </a:spcAft>
                <a:defRPr/>
              </a:pPr>
              <a:endParaRPr lang="en-GB" sz="800">
                <a:solidFill>
                  <a:srgbClr val="223341"/>
                </a:solidFill>
                <a:latin typeface="Calibri" panose="020F0502020204030204"/>
                <a:ea typeface="+mn-ea"/>
              </a:endParaRPr>
            </a:p>
          </p:txBody>
        </p:sp>
        <p:sp>
          <p:nvSpPr>
            <p:cNvPr id="71" name="TextBox 70">
              <a:extLst>
                <a:ext uri="{FF2B5EF4-FFF2-40B4-BE49-F238E27FC236}">
                  <a16:creationId xmlns:a16="http://schemas.microsoft.com/office/drawing/2014/main" id="{16C520C3-B8C8-F8DC-87FC-B93CDD52E356}"/>
                </a:ext>
              </a:extLst>
            </p:cNvPr>
            <p:cNvSpPr txBox="1"/>
            <p:nvPr/>
          </p:nvSpPr>
          <p:spPr>
            <a:xfrm>
              <a:off x="4676352" y="3910181"/>
              <a:ext cx="114201" cy="123111"/>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800" dirty="0">
                  <a:solidFill>
                    <a:srgbClr val="223341"/>
                  </a:solidFill>
                  <a:latin typeface="Calibri" panose="020F0502020204030204"/>
                  <a:ea typeface="+mn-ea"/>
                </a:rPr>
                <a:t>34</a:t>
              </a:r>
            </a:p>
          </p:txBody>
        </p:sp>
        <p:sp>
          <p:nvSpPr>
            <p:cNvPr id="72" name="Freeform: Shape 71">
              <a:extLst>
                <a:ext uri="{FF2B5EF4-FFF2-40B4-BE49-F238E27FC236}">
                  <a16:creationId xmlns:a16="http://schemas.microsoft.com/office/drawing/2014/main" id="{E641B231-DCE1-99B5-7280-00CB3B80E7A7}"/>
                </a:ext>
              </a:extLst>
            </p:cNvPr>
            <p:cNvSpPr/>
            <p:nvPr/>
          </p:nvSpPr>
          <p:spPr>
            <a:xfrm>
              <a:off x="4943161" y="3872294"/>
              <a:ext cx="4989" cy="35582"/>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pPr defTabSz="914377" eaLnBrk="1" fontAlgn="auto" hangingPunct="1">
                <a:spcBef>
                  <a:spcPts val="0"/>
                </a:spcBef>
                <a:spcAft>
                  <a:spcPts val="0"/>
                </a:spcAft>
                <a:defRPr/>
              </a:pPr>
              <a:endParaRPr lang="en-GB" sz="800">
                <a:solidFill>
                  <a:srgbClr val="223341"/>
                </a:solidFill>
                <a:latin typeface="Calibri" panose="020F0502020204030204"/>
                <a:ea typeface="+mn-ea"/>
              </a:endParaRPr>
            </a:p>
          </p:txBody>
        </p:sp>
        <p:sp>
          <p:nvSpPr>
            <p:cNvPr id="73" name="TextBox 72">
              <a:extLst>
                <a:ext uri="{FF2B5EF4-FFF2-40B4-BE49-F238E27FC236}">
                  <a16:creationId xmlns:a16="http://schemas.microsoft.com/office/drawing/2014/main" id="{83D83271-365B-63B9-55F7-8C7EDED31CA8}"/>
                </a:ext>
              </a:extLst>
            </p:cNvPr>
            <p:cNvSpPr txBox="1"/>
            <p:nvPr/>
          </p:nvSpPr>
          <p:spPr>
            <a:xfrm>
              <a:off x="4878731" y="3910182"/>
              <a:ext cx="124825" cy="123111"/>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800" dirty="0">
                  <a:solidFill>
                    <a:srgbClr val="223341"/>
                  </a:solidFill>
                  <a:latin typeface="Calibri" panose="020F0502020204030204"/>
                  <a:ea typeface="+mn-ea"/>
                </a:rPr>
                <a:t>36</a:t>
              </a:r>
            </a:p>
          </p:txBody>
        </p:sp>
        <p:sp>
          <p:nvSpPr>
            <p:cNvPr id="74" name="Freeform: Shape 73">
              <a:extLst>
                <a:ext uri="{FF2B5EF4-FFF2-40B4-BE49-F238E27FC236}">
                  <a16:creationId xmlns:a16="http://schemas.microsoft.com/office/drawing/2014/main" id="{2061A49B-2ACE-B6B9-DD63-5638C35E8110}"/>
                </a:ext>
              </a:extLst>
            </p:cNvPr>
            <p:cNvSpPr/>
            <p:nvPr/>
          </p:nvSpPr>
          <p:spPr>
            <a:xfrm>
              <a:off x="5147842" y="3872294"/>
              <a:ext cx="4989" cy="35582"/>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pPr defTabSz="914377" eaLnBrk="1" fontAlgn="auto" hangingPunct="1">
                <a:spcBef>
                  <a:spcPts val="0"/>
                </a:spcBef>
                <a:spcAft>
                  <a:spcPts val="0"/>
                </a:spcAft>
                <a:defRPr/>
              </a:pPr>
              <a:endParaRPr lang="en-GB" sz="800">
                <a:solidFill>
                  <a:srgbClr val="223341"/>
                </a:solidFill>
                <a:latin typeface="Calibri" panose="020F0502020204030204"/>
                <a:ea typeface="+mn-ea"/>
              </a:endParaRPr>
            </a:p>
          </p:txBody>
        </p:sp>
        <p:sp>
          <p:nvSpPr>
            <p:cNvPr id="75" name="TextBox 74">
              <a:extLst>
                <a:ext uri="{FF2B5EF4-FFF2-40B4-BE49-F238E27FC236}">
                  <a16:creationId xmlns:a16="http://schemas.microsoft.com/office/drawing/2014/main" id="{9DDB27D3-96F9-10B9-A9FF-2704884D4AD8}"/>
                </a:ext>
              </a:extLst>
            </p:cNvPr>
            <p:cNvSpPr txBox="1"/>
            <p:nvPr/>
          </p:nvSpPr>
          <p:spPr>
            <a:xfrm>
              <a:off x="5085526" y="3910181"/>
              <a:ext cx="123064" cy="123111"/>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800" dirty="0">
                  <a:solidFill>
                    <a:srgbClr val="223341"/>
                  </a:solidFill>
                  <a:latin typeface="Calibri" panose="020F0502020204030204"/>
                  <a:ea typeface="+mn-ea"/>
                </a:rPr>
                <a:t>38</a:t>
              </a:r>
            </a:p>
          </p:txBody>
        </p:sp>
        <p:sp>
          <p:nvSpPr>
            <p:cNvPr id="76" name="Freeform: Shape 75">
              <a:extLst>
                <a:ext uri="{FF2B5EF4-FFF2-40B4-BE49-F238E27FC236}">
                  <a16:creationId xmlns:a16="http://schemas.microsoft.com/office/drawing/2014/main" id="{B7B944F0-F836-F5D4-E7E1-F4BD2CAE9A1A}"/>
                </a:ext>
              </a:extLst>
            </p:cNvPr>
            <p:cNvSpPr/>
            <p:nvPr/>
          </p:nvSpPr>
          <p:spPr>
            <a:xfrm>
              <a:off x="5360104" y="3872294"/>
              <a:ext cx="4989" cy="35582"/>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pPr defTabSz="914377" eaLnBrk="1" fontAlgn="auto" hangingPunct="1">
                <a:spcBef>
                  <a:spcPts val="0"/>
                </a:spcBef>
                <a:spcAft>
                  <a:spcPts val="0"/>
                </a:spcAft>
                <a:defRPr/>
              </a:pPr>
              <a:endParaRPr lang="en-GB" sz="800">
                <a:solidFill>
                  <a:srgbClr val="223341"/>
                </a:solidFill>
                <a:latin typeface="Calibri" panose="020F0502020204030204"/>
                <a:ea typeface="+mn-ea"/>
              </a:endParaRPr>
            </a:p>
          </p:txBody>
        </p:sp>
        <p:sp>
          <p:nvSpPr>
            <p:cNvPr id="77" name="TextBox 76">
              <a:extLst>
                <a:ext uri="{FF2B5EF4-FFF2-40B4-BE49-F238E27FC236}">
                  <a16:creationId xmlns:a16="http://schemas.microsoft.com/office/drawing/2014/main" id="{28E6C6F2-C579-7949-018E-2477C651064B}"/>
                </a:ext>
              </a:extLst>
            </p:cNvPr>
            <p:cNvSpPr txBox="1"/>
            <p:nvPr/>
          </p:nvSpPr>
          <p:spPr>
            <a:xfrm>
              <a:off x="5301690" y="3910181"/>
              <a:ext cx="117083" cy="123111"/>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800" dirty="0">
                  <a:solidFill>
                    <a:srgbClr val="223341"/>
                  </a:solidFill>
                  <a:latin typeface="Calibri" panose="020F0502020204030204"/>
                  <a:ea typeface="+mn-ea"/>
                </a:rPr>
                <a:t>40</a:t>
              </a:r>
            </a:p>
          </p:txBody>
        </p:sp>
        <p:sp>
          <p:nvSpPr>
            <p:cNvPr id="78" name="Freeform: Shape 77">
              <a:extLst>
                <a:ext uri="{FF2B5EF4-FFF2-40B4-BE49-F238E27FC236}">
                  <a16:creationId xmlns:a16="http://schemas.microsoft.com/office/drawing/2014/main" id="{C04CC05E-D977-CA7F-92DC-6AB7E6EE30B2}"/>
                </a:ext>
              </a:extLst>
            </p:cNvPr>
            <p:cNvSpPr/>
            <p:nvPr/>
          </p:nvSpPr>
          <p:spPr>
            <a:xfrm>
              <a:off x="5561652" y="3872294"/>
              <a:ext cx="4989" cy="35582"/>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pPr defTabSz="914377" eaLnBrk="1" fontAlgn="auto" hangingPunct="1">
                <a:spcBef>
                  <a:spcPts val="0"/>
                </a:spcBef>
                <a:spcAft>
                  <a:spcPts val="0"/>
                </a:spcAft>
                <a:defRPr/>
              </a:pPr>
              <a:endParaRPr lang="en-GB" sz="800">
                <a:solidFill>
                  <a:srgbClr val="223341"/>
                </a:solidFill>
                <a:latin typeface="Calibri" panose="020F0502020204030204"/>
                <a:ea typeface="+mn-ea"/>
              </a:endParaRPr>
            </a:p>
          </p:txBody>
        </p:sp>
        <p:sp>
          <p:nvSpPr>
            <p:cNvPr id="79" name="TextBox 78">
              <a:extLst>
                <a:ext uri="{FF2B5EF4-FFF2-40B4-BE49-F238E27FC236}">
                  <a16:creationId xmlns:a16="http://schemas.microsoft.com/office/drawing/2014/main" id="{8E58D32E-B919-A0E9-34C5-055211C470B9}"/>
                </a:ext>
              </a:extLst>
            </p:cNvPr>
            <p:cNvSpPr txBox="1"/>
            <p:nvPr/>
          </p:nvSpPr>
          <p:spPr>
            <a:xfrm>
              <a:off x="5504524" y="3910181"/>
              <a:ext cx="113449" cy="123111"/>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800" dirty="0">
                  <a:solidFill>
                    <a:srgbClr val="223341"/>
                  </a:solidFill>
                  <a:latin typeface="Calibri" panose="020F0502020204030204"/>
                  <a:ea typeface="+mn-ea"/>
                </a:rPr>
                <a:t>42</a:t>
              </a:r>
            </a:p>
          </p:txBody>
        </p:sp>
        <p:sp>
          <p:nvSpPr>
            <p:cNvPr id="80" name="Freeform: Shape 79">
              <a:extLst>
                <a:ext uri="{FF2B5EF4-FFF2-40B4-BE49-F238E27FC236}">
                  <a16:creationId xmlns:a16="http://schemas.microsoft.com/office/drawing/2014/main" id="{B353FECA-B7D2-804A-252D-56CB8E9343E2}"/>
                </a:ext>
              </a:extLst>
            </p:cNvPr>
            <p:cNvSpPr/>
            <p:nvPr/>
          </p:nvSpPr>
          <p:spPr>
            <a:xfrm>
              <a:off x="5772058" y="3872294"/>
              <a:ext cx="4989" cy="35582"/>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pPr defTabSz="914377" eaLnBrk="1" fontAlgn="auto" hangingPunct="1">
                <a:spcBef>
                  <a:spcPts val="0"/>
                </a:spcBef>
                <a:spcAft>
                  <a:spcPts val="0"/>
                </a:spcAft>
                <a:defRPr/>
              </a:pPr>
              <a:endParaRPr lang="en-GB" sz="800">
                <a:solidFill>
                  <a:srgbClr val="223341"/>
                </a:solidFill>
                <a:latin typeface="Calibri" panose="020F0502020204030204"/>
                <a:ea typeface="+mn-ea"/>
              </a:endParaRPr>
            </a:p>
          </p:txBody>
        </p:sp>
        <p:sp>
          <p:nvSpPr>
            <p:cNvPr id="81" name="TextBox 80">
              <a:extLst>
                <a:ext uri="{FF2B5EF4-FFF2-40B4-BE49-F238E27FC236}">
                  <a16:creationId xmlns:a16="http://schemas.microsoft.com/office/drawing/2014/main" id="{42AA7A94-7526-A959-1553-ED75473E5075}"/>
                </a:ext>
              </a:extLst>
            </p:cNvPr>
            <p:cNvSpPr txBox="1"/>
            <p:nvPr/>
          </p:nvSpPr>
          <p:spPr>
            <a:xfrm>
              <a:off x="5708334" y="3910181"/>
              <a:ext cx="124729" cy="123111"/>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800" dirty="0">
                  <a:solidFill>
                    <a:srgbClr val="223341"/>
                  </a:solidFill>
                  <a:latin typeface="Calibri" panose="020F0502020204030204"/>
                  <a:ea typeface="+mn-ea"/>
                </a:rPr>
                <a:t>44</a:t>
              </a:r>
            </a:p>
          </p:txBody>
        </p:sp>
        <p:sp>
          <p:nvSpPr>
            <p:cNvPr id="82" name="Freeform: Shape 81">
              <a:extLst>
                <a:ext uri="{FF2B5EF4-FFF2-40B4-BE49-F238E27FC236}">
                  <a16:creationId xmlns:a16="http://schemas.microsoft.com/office/drawing/2014/main" id="{967B7C93-9817-7456-8B6B-71A01E82E4BB}"/>
                </a:ext>
              </a:extLst>
            </p:cNvPr>
            <p:cNvSpPr/>
            <p:nvPr/>
          </p:nvSpPr>
          <p:spPr>
            <a:xfrm>
              <a:off x="5980308" y="3872294"/>
              <a:ext cx="4989" cy="35582"/>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pPr defTabSz="914377" eaLnBrk="1" fontAlgn="auto" hangingPunct="1">
                <a:spcBef>
                  <a:spcPts val="0"/>
                </a:spcBef>
                <a:spcAft>
                  <a:spcPts val="0"/>
                </a:spcAft>
                <a:defRPr/>
              </a:pPr>
              <a:endParaRPr lang="en-GB" sz="800">
                <a:solidFill>
                  <a:srgbClr val="223341"/>
                </a:solidFill>
                <a:latin typeface="Calibri" panose="020F0502020204030204"/>
                <a:ea typeface="+mn-ea"/>
              </a:endParaRPr>
            </a:p>
          </p:txBody>
        </p:sp>
        <p:sp>
          <p:nvSpPr>
            <p:cNvPr id="83" name="TextBox 82">
              <a:extLst>
                <a:ext uri="{FF2B5EF4-FFF2-40B4-BE49-F238E27FC236}">
                  <a16:creationId xmlns:a16="http://schemas.microsoft.com/office/drawing/2014/main" id="{7AFFCFA1-AD1E-9833-9833-7FDD78877C50}"/>
                </a:ext>
              </a:extLst>
            </p:cNvPr>
            <p:cNvSpPr txBox="1"/>
            <p:nvPr/>
          </p:nvSpPr>
          <p:spPr>
            <a:xfrm>
              <a:off x="5922303" y="3910181"/>
              <a:ext cx="118557" cy="123111"/>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800" dirty="0">
                  <a:solidFill>
                    <a:srgbClr val="223341"/>
                  </a:solidFill>
                  <a:latin typeface="Calibri" panose="020F0502020204030204"/>
                  <a:ea typeface="+mn-ea"/>
                </a:rPr>
                <a:t>46</a:t>
              </a:r>
            </a:p>
          </p:txBody>
        </p:sp>
        <p:sp>
          <p:nvSpPr>
            <p:cNvPr id="84" name="TextBox 83">
              <a:extLst>
                <a:ext uri="{FF2B5EF4-FFF2-40B4-BE49-F238E27FC236}">
                  <a16:creationId xmlns:a16="http://schemas.microsoft.com/office/drawing/2014/main" id="{530FA8D0-95A4-FFFB-DE3B-8C7AF65434C2}"/>
                </a:ext>
              </a:extLst>
            </p:cNvPr>
            <p:cNvSpPr txBox="1"/>
            <p:nvPr/>
          </p:nvSpPr>
          <p:spPr>
            <a:xfrm>
              <a:off x="1236929" y="3261332"/>
              <a:ext cx="496445" cy="161711"/>
            </a:xfrm>
            <a:prstGeom prst="rect">
              <a:avLst/>
            </a:prstGeom>
            <a:noFill/>
          </p:spPr>
          <p:txBody>
            <a:bodyPr wrap="square" lIns="0" tIns="0" rIns="0" bIns="0" rtlCol="0" anchor="ctr">
              <a:spAutoFit/>
            </a:bodyPr>
            <a:lstStyle/>
            <a:p>
              <a:pPr defTabSz="914377" eaLnBrk="1" fontAlgn="auto" hangingPunct="1">
                <a:spcBef>
                  <a:spcPts val="1200"/>
                </a:spcBef>
                <a:spcAft>
                  <a:spcPts val="0"/>
                </a:spcAft>
                <a:buClr>
                  <a:srgbClr val="A5B839"/>
                </a:buClr>
                <a:defRPr/>
              </a:pPr>
              <a:r>
                <a:rPr lang="en-GB" sz="1051" dirty="0">
                  <a:solidFill>
                    <a:srgbClr val="223341"/>
                  </a:solidFill>
                  <a:latin typeface="Calibri" panose="020F0502020204030204"/>
                  <a:ea typeface="+mn-ea"/>
                </a:rPr>
                <a:t>+ Censor</a:t>
              </a:r>
            </a:p>
          </p:txBody>
        </p:sp>
        <p:sp>
          <p:nvSpPr>
            <p:cNvPr id="85" name="Freeform: Shape 84">
              <a:extLst>
                <a:ext uri="{FF2B5EF4-FFF2-40B4-BE49-F238E27FC236}">
                  <a16:creationId xmlns:a16="http://schemas.microsoft.com/office/drawing/2014/main" id="{C18671DF-5545-DFC2-5215-5D9422D77928}"/>
                </a:ext>
              </a:extLst>
            </p:cNvPr>
            <p:cNvSpPr/>
            <p:nvPr/>
          </p:nvSpPr>
          <p:spPr>
            <a:xfrm>
              <a:off x="1315294" y="3872294"/>
              <a:ext cx="4989" cy="35582"/>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pPr defTabSz="914377" eaLnBrk="1" fontAlgn="auto" hangingPunct="1">
                <a:spcBef>
                  <a:spcPts val="0"/>
                </a:spcBef>
                <a:spcAft>
                  <a:spcPts val="0"/>
                </a:spcAft>
                <a:defRPr/>
              </a:pPr>
              <a:endParaRPr lang="en-GB" sz="800">
                <a:solidFill>
                  <a:srgbClr val="223341"/>
                </a:solidFill>
                <a:latin typeface="Calibri" panose="020F0502020204030204"/>
                <a:ea typeface="+mn-ea"/>
              </a:endParaRPr>
            </a:p>
          </p:txBody>
        </p:sp>
        <p:sp>
          <p:nvSpPr>
            <p:cNvPr id="86" name="Freeform: Shape 85">
              <a:extLst>
                <a:ext uri="{FF2B5EF4-FFF2-40B4-BE49-F238E27FC236}">
                  <a16:creationId xmlns:a16="http://schemas.microsoft.com/office/drawing/2014/main" id="{51A18734-F279-DBB7-D34B-85E7E5C20136}"/>
                </a:ext>
              </a:extLst>
            </p:cNvPr>
            <p:cNvSpPr/>
            <p:nvPr/>
          </p:nvSpPr>
          <p:spPr>
            <a:xfrm>
              <a:off x="1522257" y="3872294"/>
              <a:ext cx="4989" cy="35582"/>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pPr defTabSz="914377" eaLnBrk="1" fontAlgn="auto" hangingPunct="1">
                <a:spcBef>
                  <a:spcPts val="0"/>
                </a:spcBef>
                <a:spcAft>
                  <a:spcPts val="0"/>
                </a:spcAft>
                <a:defRPr/>
              </a:pPr>
              <a:endParaRPr lang="en-GB" sz="800">
                <a:solidFill>
                  <a:srgbClr val="223341"/>
                </a:solidFill>
                <a:latin typeface="Calibri" panose="020F0502020204030204"/>
                <a:ea typeface="+mn-ea"/>
              </a:endParaRPr>
            </a:p>
          </p:txBody>
        </p:sp>
        <p:sp>
          <p:nvSpPr>
            <p:cNvPr id="87" name="Freeform: Shape 86">
              <a:extLst>
                <a:ext uri="{FF2B5EF4-FFF2-40B4-BE49-F238E27FC236}">
                  <a16:creationId xmlns:a16="http://schemas.microsoft.com/office/drawing/2014/main" id="{5C3B11C6-4EEC-C5BA-D7FC-1ECA80F4CC26}"/>
                </a:ext>
              </a:extLst>
            </p:cNvPr>
            <p:cNvSpPr/>
            <p:nvPr/>
          </p:nvSpPr>
          <p:spPr>
            <a:xfrm>
              <a:off x="1730241" y="3872294"/>
              <a:ext cx="4989" cy="35582"/>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pPr defTabSz="914377" eaLnBrk="1" fontAlgn="auto" hangingPunct="1">
                <a:spcBef>
                  <a:spcPts val="0"/>
                </a:spcBef>
                <a:spcAft>
                  <a:spcPts val="0"/>
                </a:spcAft>
                <a:defRPr/>
              </a:pPr>
              <a:endParaRPr lang="en-GB" sz="800">
                <a:solidFill>
                  <a:srgbClr val="223341"/>
                </a:solidFill>
                <a:latin typeface="Calibri" panose="020F0502020204030204"/>
                <a:ea typeface="+mn-ea"/>
              </a:endParaRPr>
            </a:p>
          </p:txBody>
        </p:sp>
        <p:sp>
          <p:nvSpPr>
            <p:cNvPr id="88" name="Freeform: Shape 87">
              <a:extLst>
                <a:ext uri="{FF2B5EF4-FFF2-40B4-BE49-F238E27FC236}">
                  <a16:creationId xmlns:a16="http://schemas.microsoft.com/office/drawing/2014/main" id="{F800208D-58FE-750B-281F-69F275D5E940}"/>
                </a:ext>
              </a:extLst>
            </p:cNvPr>
            <p:cNvSpPr/>
            <p:nvPr/>
          </p:nvSpPr>
          <p:spPr>
            <a:xfrm>
              <a:off x="1936433" y="3872294"/>
              <a:ext cx="4989" cy="35582"/>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pPr defTabSz="914377" eaLnBrk="1" fontAlgn="auto" hangingPunct="1">
                <a:spcBef>
                  <a:spcPts val="0"/>
                </a:spcBef>
                <a:spcAft>
                  <a:spcPts val="0"/>
                </a:spcAft>
                <a:defRPr/>
              </a:pPr>
              <a:endParaRPr lang="en-GB" sz="800">
                <a:solidFill>
                  <a:srgbClr val="223341"/>
                </a:solidFill>
                <a:latin typeface="Calibri" panose="020F0502020204030204"/>
                <a:ea typeface="+mn-ea"/>
              </a:endParaRPr>
            </a:p>
          </p:txBody>
        </p:sp>
        <p:sp>
          <p:nvSpPr>
            <p:cNvPr id="89" name="Freeform: Shape 88">
              <a:extLst>
                <a:ext uri="{FF2B5EF4-FFF2-40B4-BE49-F238E27FC236}">
                  <a16:creationId xmlns:a16="http://schemas.microsoft.com/office/drawing/2014/main" id="{DFE5A183-1170-FADD-B1DF-5D310102331C}"/>
                </a:ext>
              </a:extLst>
            </p:cNvPr>
            <p:cNvSpPr/>
            <p:nvPr/>
          </p:nvSpPr>
          <p:spPr>
            <a:xfrm>
              <a:off x="2145321" y="3872294"/>
              <a:ext cx="4989" cy="35582"/>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pPr defTabSz="914377" eaLnBrk="1" fontAlgn="auto" hangingPunct="1">
                <a:spcBef>
                  <a:spcPts val="0"/>
                </a:spcBef>
                <a:spcAft>
                  <a:spcPts val="0"/>
                </a:spcAft>
                <a:defRPr/>
              </a:pPr>
              <a:endParaRPr lang="en-GB" sz="800">
                <a:solidFill>
                  <a:srgbClr val="223341"/>
                </a:solidFill>
                <a:latin typeface="Calibri" panose="020F0502020204030204"/>
                <a:ea typeface="+mn-ea"/>
              </a:endParaRPr>
            </a:p>
          </p:txBody>
        </p:sp>
        <p:sp>
          <p:nvSpPr>
            <p:cNvPr id="90" name="Freeform: Shape 89">
              <a:extLst>
                <a:ext uri="{FF2B5EF4-FFF2-40B4-BE49-F238E27FC236}">
                  <a16:creationId xmlns:a16="http://schemas.microsoft.com/office/drawing/2014/main" id="{599C79C2-36C8-E902-A1DF-8B564C5797A7}"/>
                </a:ext>
              </a:extLst>
            </p:cNvPr>
            <p:cNvSpPr/>
            <p:nvPr/>
          </p:nvSpPr>
          <p:spPr>
            <a:xfrm>
              <a:off x="2350079" y="3872294"/>
              <a:ext cx="4989" cy="35582"/>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pPr defTabSz="914377" eaLnBrk="1" fontAlgn="auto" hangingPunct="1">
                <a:spcBef>
                  <a:spcPts val="0"/>
                </a:spcBef>
                <a:spcAft>
                  <a:spcPts val="0"/>
                </a:spcAft>
                <a:defRPr/>
              </a:pPr>
              <a:endParaRPr lang="en-GB" sz="800">
                <a:solidFill>
                  <a:srgbClr val="223341"/>
                </a:solidFill>
                <a:latin typeface="Calibri" panose="020F0502020204030204"/>
                <a:ea typeface="+mn-ea"/>
              </a:endParaRPr>
            </a:p>
          </p:txBody>
        </p:sp>
        <p:sp>
          <p:nvSpPr>
            <p:cNvPr id="91" name="Freeform: Shape 90">
              <a:extLst>
                <a:ext uri="{FF2B5EF4-FFF2-40B4-BE49-F238E27FC236}">
                  <a16:creationId xmlns:a16="http://schemas.microsoft.com/office/drawing/2014/main" id="{F251E339-67E8-E2B3-5C27-439EA5992FDB}"/>
                </a:ext>
              </a:extLst>
            </p:cNvPr>
            <p:cNvSpPr/>
            <p:nvPr/>
          </p:nvSpPr>
          <p:spPr>
            <a:xfrm>
              <a:off x="2560831" y="3872294"/>
              <a:ext cx="4989" cy="35582"/>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pPr defTabSz="914377" eaLnBrk="1" fontAlgn="auto" hangingPunct="1">
                <a:spcBef>
                  <a:spcPts val="0"/>
                </a:spcBef>
                <a:spcAft>
                  <a:spcPts val="0"/>
                </a:spcAft>
                <a:defRPr/>
              </a:pPr>
              <a:endParaRPr lang="en-GB" sz="800">
                <a:solidFill>
                  <a:srgbClr val="223341"/>
                </a:solidFill>
                <a:latin typeface="Calibri" panose="020F0502020204030204"/>
                <a:ea typeface="+mn-ea"/>
              </a:endParaRPr>
            </a:p>
          </p:txBody>
        </p:sp>
        <p:sp>
          <p:nvSpPr>
            <p:cNvPr id="92" name="Freeform: Shape 91">
              <a:extLst>
                <a:ext uri="{FF2B5EF4-FFF2-40B4-BE49-F238E27FC236}">
                  <a16:creationId xmlns:a16="http://schemas.microsoft.com/office/drawing/2014/main" id="{4D628DD9-76B0-39AF-421F-03D12DF1FF74}"/>
                </a:ext>
              </a:extLst>
            </p:cNvPr>
            <p:cNvSpPr/>
            <p:nvPr/>
          </p:nvSpPr>
          <p:spPr>
            <a:xfrm>
              <a:off x="2770615" y="3872294"/>
              <a:ext cx="4989" cy="35582"/>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pPr defTabSz="914377" eaLnBrk="1" fontAlgn="auto" hangingPunct="1">
                <a:spcBef>
                  <a:spcPts val="0"/>
                </a:spcBef>
                <a:spcAft>
                  <a:spcPts val="0"/>
                </a:spcAft>
                <a:defRPr/>
              </a:pPr>
              <a:endParaRPr lang="en-GB" sz="800">
                <a:solidFill>
                  <a:srgbClr val="223341"/>
                </a:solidFill>
                <a:latin typeface="Calibri" panose="020F0502020204030204"/>
                <a:ea typeface="+mn-ea"/>
              </a:endParaRPr>
            </a:p>
          </p:txBody>
        </p:sp>
        <p:sp>
          <p:nvSpPr>
            <p:cNvPr id="93" name="Freeform: Shape 92">
              <a:extLst>
                <a:ext uri="{FF2B5EF4-FFF2-40B4-BE49-F238E27FC236}">
                  <a16:creationId xmlns:a16="http://schemas.microsoft.com/office/drawing/2014/main" id="{4D7377E0-A3F3-9712-3A33-DE55C5DC359B}"/>
                </a:ext>
              </a:extLst>
            </p:cNvPr>
            <p:cNvSpPr/>
            <p:nvPr/>
          </p:nvSpPr>
          <p:spPr>
            <a:xfrm>
              <a:off x="2975128" y="3872294"/>
              <a:ext cx="4989" cy="35582"/>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pPr defTabSz="914377" eaLnBrk="1" fontAlgn="auto" hangingPunct="1">
                <a:spcBef>
                  <a:spcPts val="0"/>
                </a:spcBef>
                <a:spcAft>
                  <a:spcPts val="0"/>
                </a:spcAft>
                <a:defRPr/>
              </a:pPr>
              <a:endParaRPr lang="en-GB" sz="800">
                <a:solidFill>
                  <a:srgbClr val="223341"/>
                </a:solidFill>
                <a:latin typeface="Calibri" panose="020F0502020204030204"/>
                <a:ea typeface="+mn-ea"/>
              </a:endParaRPr>
            </a:p>
          </p:txBody>
        </p:sp>
        <p:sp>
          <p:nvSpPr>
            <p:cNvPr id="94" name="Freeform: Shape 93">
              <a:extLst>
                <a:ext uri="{FF2B5EF4-FFF2-40B4-BE49-F238E27FC236}">
                  <a16:creationId xmlns:a16="http://schemas.microsoft.com/office/drawing/2014/main" id="{9EA0FE07-3567-99C4-2C10-1572045F07FC}"/>
                </a:ext>
              </a:extLst>
            </p:cNvPr>
            <p:cNvSpPr/>
            <p:nvPr/>
          </p:nvSpPr>
          <p:spPr>
            <a:xfrm>
              <a:off x="3182700" y="3872294"/>
              <a:ext cx="4989" cy="35582"/>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pPr defTabSz="914377" eaLnBrk="1" fontAlgn="auto" hangingPunct="1">
                <a:spcBef>
                  <a:spcPts val="0"/>
                </a:spcBef>
                <a:spcAft>
                  <a:spcPts val="0"/>
                </a:spcAft>
                <a:defRPr/>
              </a:pPr>
              <a:endParaRPr lang="en-GB" sz="800">
                <a:solidFill>
                  <a:srgbClr val="223341"/>
                </a:solidFill>
                <a:latin typeface="Calibri" panose="020F0502020204030204"/>
                <a:ea typeface="+mn-ea"/>
              </a:endParaRPr>
            </a:p>
          </p:txBody>
        </p:sp>
        <p:sp>
          <p:nvSpPr>
            <p:cNvPr id="95" name="Freeform: Shape 94">
              <a:extLst>
                <a:ext uri="{FF2B5EF4-FFF2-40B4-BE49-F238E27FC236}">
                  <a16:creationId xmlns:a16="http://schemas.microsoft.com/office/drawing/2014/main" id="{88FB6DFD-CB65-E34A-D44D-782B9CED0B19}"/>
                </a:ext>
              </a:extLst>
            </p:cNvPr>
            <p:cNvSpPr/>
            <p:nvPr/>
          </p:nvSpPr>
          <p:spPr>
            <a:xfrm>
              <a:off x="3389134" y="3872294"/>
              <a:ext cx="4989" cy="35582"/>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pPr defTabSz="914377" eaLnBrk="1" fontAlgn="auto" hangingPunct="1">
                <a:spcBef>
                  <a:spcPts val="0"/>
                </a:spcBef>
                <a:spcAft>
                  <a:spcPts val="0"/>
                </a:spcAft>
                <a:defRPr/>
              </a:pPr>
              <a:endParaRPr lang="en-GB" sz="800">
                <a:solidFill>
                  <a:srgbClr val="223341"/>
                </a:solidFill>
                <a:latin typeface="Calibri" panose="020F0502020204030204"/>
                <a:ea typeface="+mn-ea"/>
              </a:endParaRPr>
            </a:p>
          </p:txBody>
        </p:sp>
        <p:sp>
          <p:nvSpPr>
            <p:cNvPr id="96" name="Freeform: Shape 95">
              <a:extLst>
                <a:ext uri="{FF2B5EF4-FFF2-40B4-BE49-F238E27FC236}">
                  <a16:creationId xmlns:a16="http://schemas.microsoft.com/office/drawing/2014/main" id="{DE7F8AA5-D292-28BA-5D3F-490A1FAB3D18}"/>
                </a:ext>
              </a:extLst>
            </p:cNvPr>
            <p:cNvSpPr/>
            <p:nvPr/>
          </p:nvSpPr>
          <p:spPr>
            <a:xfrm>
              <a:off x="3594187" y="3872294"/>
              <a:ext cx="4989" cy="35582"/>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pPr defTabSz="914377" eaLnBrk="1" fontAlgn="auto" hangingPunct="1">
                <a:spcBef>
                  <a:spcPts val="0"/>
                </a:spcBef>
                <a:spcAft>
                  <a:spcPts val="0"/>
                </a:spcAft>
                <a:defRPr/>
              </a:pPr>
              <a:endParaRPr lang="en-GB" sz="800">
                <a:solidFill>
                  <a:srgbClr val="223341"/>
                </a:solidFill>
                <a:latin typeface="Calibri" panose="020F0502020204030204"/>
                <a:ea typeface="+mn-ea"/>
              </a:endParaRPr>
            </a:p>
          </p:txBody>
        </p:sp>
        <p:sp>
          <p:nvSpPr>
            <p:cNvPr id="97" name="Freeform: Shape 96">
              <a:extLst>
                <a:ext uri="{FF2B5EF4-FFF2-40B4-BE49-F238E27FC236}">
                  <a16:creationId xmlns:a16="http://schemas.microsoft.com/office/drawing/2014/main" id="{7EA4477B-B99D-FB9A-F6B4-F4D3F2F5C725}"/>
                </a:ext>
              </a:extLst>
            </p:cNvPr>
            <p:cNvSpPr/>
            <p:nvPr/>
          </p:nvSpPr>
          <p:spPr>
            <a:xfrm>
              <a:off x="3803821" y="3872294"/>
              <a:ext cx="4989" cy="35582"/>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pPr defTabSz="914377" eaLnBrk="1" fontAlgn="auto" hangingPunct="1">
                <a:spcBef>
                  <a:spcPts val="0"/>
                </a:spcBef>
                <a:spcAft>
                  <a:spcPts val="0"/>
                </a:spcAft>
                <a:defRPr/>
              </a:pPr>
              <a:endParaRPr lang="en-GB" sz="800">
                <a:solidFill>
                  <a:srgbClr val="223341"/>
                </a:solidFill>
                <a:latin typeface="Calibri" panose="020F0502020204030204"/>
                <a:ea typeface="+mn-ea"/>
              </a:endParaRPr>
            </a:p>
          </p:txBody>
        </p:sp>
        <p:sp>
          <p:nvSpPr>
            <p:cNvPr id="98" name="Freeform: Shape 97">
              <a:extLst>
                <a:ext uri="{FF2B5EF4-FFF2-40B4-BE49-F238E27FC236}">
                  <a16:creationId xmlns:a16="http://schemas.microsoft.com/office/drawing/2014/main" id="{EBFE3021-50FA-C2FF-E8A1-BAFE33B37F87}"/>
                </a:ext>
              </a:extLst>
            </p:cNvPr>
            <p:cNvSpPr/>
            <p:nvPr/>
          </p:nvSpPr>
          <p:spPr>
            <a:xfrm>
              <a:off x="4010917" y="3872294"/>
              <a:ext cx="4989" cy="35582"/>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pPr defTabSz="914377" eaLnBrk="1" fontAlgn="auto" hangingPunct="1">
                <a:spcBef>
                  <a:spcPts val="0"/>
                </a:spcBef>
                <a:spcAft>
                  <a:spcPts val="0"/>
                </a:spcAft>
                <a:defRPr/>
              </a:pPr>
              <a:endParaRPr lang="en-GB" sz="800">
                <a:solidFill>
                  <a:srgbClr val="223341"/>
                </a:solidFill>
                <a:latin typeface="Calibri" panose="020F0502020204030204"/>
                <a:ea typeface="+mn-ea"/>
              </a:endParaRPr>
            </a:p>
          </p:txBody>
        </p:sp>
        <p:sp>
          <p:nvSpPr>
            <p:cNvPr id="99" name="Freeform: Shape 98">
              <a:extLst>
                <a:ext uri="{FF2B5EF4-FFF2-40B4-BE49-F238E27FC236}">
                  <a16:creationId xmlns:a16="http://schemas.microsoft.com/office/drawing/2014/main" id="{F56322D3-95FD-AB47-8D1F-2AC47F708EEC}"/>
                </a:ext>
              </a:extLst>
            </p:cNvPr>
            <p:cNvSpPr/>
            <p:nvPr/>
          </p:nvSpPr>
          <p:spPr>
            <a:xfrm>
              <a:off x="4221850" y="3872294"/>
              <a:ext cx="4989" cy="35582"/>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pPr defTabSz="914377" eaLnBrk="1" fontAlgn="auto" hangingPunct="1">
                <a:spcBef>
                  <a:spcPts val="0"/>
                </a:spcBef>
                <a:spcAft>
                  <a:spcPts val="0"/>
                </a:spcAft>
                <a:defRPr/>
              </a:pPr>
              <a:endParaRPr lang="en-GB" sz="800">
                <a:solidFill>
                  <a:srgbClr val="223341"/>
                </a:solidFill>
                <a:latin typeface="Calibri" panose="020F0502020204030204"/>
                <a:ea typeface="+mn-ea"/>
              </a:endParaRPr>
            </a:p>
          </p:txBody>
        </p:sp>
        <p:sp>
          <p:nvSpPr>
            <p:cNvPr id="100" name="Freeform: Shape 99">
              <a:extLst>
                <a:ext uri="{FF2B5EF4-FFF2-40B4-BE49-F238E27FC236}">
                  <a16:creationId xmlns:a16="http://schemas.microsoft.com/office/drawing/2014/main" id="{B9D2A49E-A64B-2A9F-BE3F-3F0ECD862A79}"/>
                </a:ext>
              </a:extLst>
            </p:cNvPr>
            <p:cNvSpPr/>
            <p:nvPr/>
          </p:nvSpPr>
          <p:spPr>
            <a:xfrm>
              <a:off x="4422368" y="3872294"/>
              <a:ext cx="4989" cy="35582"/>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pPr defTabSz="914377" eaLnBrk="1" fontAlgn="auto" hangingPunct="1">
                <a:spcBef>
                  <a:spcPts val="0"/>
                </a:spcBef>
                <a:spcAft>
                  <a:spcPts val="0"/>
                </a:spcAft>
                <a:defRPr/>
              </a:pPr>
              <a:endParaRPr lang="en-GB" sz="800">
                <a:solidFill>
                  <a:srgbClr val="223341"/>
                </a:solidFill>
                <a:latin typeface="Calibri" panose="020F0502020204030204"/>
                <a:ea typeface="+mn-ea"/>
              </a:endParaRPr>
            </a:p>
          </p:txBody>
        </p:sp>
        <p:sp>
          <p:nvSpPr>
            <p:cNvPr id="101" name="Freeform: Shape 100">
              <a:extLst>
                <a:ext uri="{FF2B5EF4-FFF2-40B4-BE49-F238E27FC236}">
                  <a16:creationId xmlns:a16="http://schemas.microsoft.com/office/drawing/2014/main" id="{7527DC40-7ED7-790D-DFD0-BA04496DB7C8}"/>
                </a:ext>
              </a:extLst>
            </p:cNvPr>
            <p:cNvSpPr/>
            <p:nvPr/>
          </p:nvSpPr>
          <p:spPr>
            <a:xfrm>
              <a:off x="4631645" y="3872294"/>
              <a:ext cx="4989" cy="35582"/>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pPr defTabSz="914377" eaLnBrk="1" fontAlgn="auto" hangingPunct="1">
                <a:spcBef>
                  <a:spcPts val="0"/>
                </a:spcBef>
                <a:spcAft>
                  <a:spcPts val="0"/>
                </a:spcAft>
                <a:defRPr/>
              </a:pPr>
              <a:endParaRPr lang="en-GB" sz="800">
                <a:solidFill>
                  <a:srgbClr val="223341"/>
                </a:solidFill>
                <a:latin typeface="Calibri" panose="020F0502020204030204"/>
                <a:ea typeface="+mn-ea"/>
              </a:endParaRPr>
            </a:p>
          </p:txBody>
        </p:sp>
        <p:sp>
          <p:nvSpPr>
            <p:cNvPr id="102" name="Freeform: Shape 101">
              <a:extLst>
                <a:ext uri="{FF2B5EF4-FFF2-40B4-BE49-F238E27FC236}">
                  <a16:creationId xmlns:a16="http://schemas.microsoft.com/office/drawing/2014/main" id="{DB2CB234-B5CE-CE45-227C-6552B64B8898}"/>
                </a:ext>
              </a:extLst>
            </p:cNvPr>
            <p:cNvSpPr/>
            <p:nvPr/>
          </p:nvSpPr>
          <p:spPr>
            <a:xfrm>
              <a:off x="4842003" y="3872294"/>
              <a:ext cx="4989" cy="35582"/>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pPr defTabSz="914377" eaLnBrk="1" fontAlgn="auto" hangingPunct="1">
                <a:spcBef>
                  <a:spcPts val="0"/>
                </a:spcBef>
                <a:spcAft>
                  <a:spcPts val="0"/>
                </a:spcAft>
                <a:defRPr/>
              </a:pPr>
              <a:endParaRPr lang="en-GB" sz="800">
                <a:solidFill>
                  <a:srgbClr val="223341"/>
                </a:solidFill>
                <a:latin typeface="Calibri" panose="020F0502020204030204"/>
                <a:ea typeface="+mn-ea"/>
              </a:endParaRPr>
            </a:p>
          </p:txBody>
        </p:sp>
        <p:sp>
          <p:nvSpPr>
            <p:cNvPr id="103" name="Freeform: Shape 102">
              <a:extLst>
                <a:ext uri="{FF2B5EF4-FFF2-40B4-BE49-F238E27FC236}">
                  <a16:creationId xmlns:a16="http://schemas.microsoft.com/office/drawing/2014/main" id="{F18BC082-7ED1-0980-21CF-165949E5B35F}"/>
                </a:ext>
              </a:extLst>
            </p:cNvPr>
            <p:cNvSpPr/>
            <p:nvPr/>
          </p:nvSpPr>
          <p:spPr>
            <a:xfrm>
              <a:off x="5046119" y="3872294"/>
              <a:ext cx="4989" cy="35582"/>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pPr defTabSz="914377" eaLnBrk="1" fontAlgn="auto" hangingPunct="1">
                <a:spcBef>
                  <a:spcPts val="0"/>
                </a:spcBef>
                <a:spcAft>
                  <a:spcPts val="0"/>
                </a:spcAft>
                <a:defRPr/>
              </a:pPr>
              <a:endParaRPr lang="en-GB" sz="800">
                <a:solidFill>
                  <a:srgbClr val="223341"/>
                </a:solidFill>
                <a:latin typeface="Calibri" panose="020F0502020204030204"/>
                <a:ea typeface="+mn-ea"/>
              </a:endParaRPr>
            </a:p>
          </p:txBody>
        </p:sp>
        <p:sp>
          <p:nvSpPr>
            <p:cNvPr id="104" name="Freeform: Shape 103">
              <a:extLst>
                <a:ext uri="{FF2B5EF4-FFF2-40B4-BE49-F238E27FC236}">
                  <a16:creationId xmlns:a16="http://schemas.microsoft.com/office/drawing/2014/main" id="{77911B98-3289-AFC9-D73C-A8FAA8BF7967}"/>
                </a:ext>
              </a:extLst>
            </p:cNvPr>
            <p:cNvSpPr/>
            <p:nvPr/>
          </p:nvSpPr>
          <p:spPr>
            <a:xfrm>
              <a:off x="5250699" y="3872294"/>
              <a:ext cx="4989" cy="35582"/>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pPr defTabSz="914377" eaLnBrk="1" fontAlgn="auto" hangingPunct="1">
                <a:spcBef>
                  <a:spcPts val="0"/>
                </a:spcBef>
                <a:spcAft>
                  <a:spcPts val="0"/>
                </a:spcAft>
                <a:defRPr/>
              </a:pPr>
              <a:endParaRPr lang="en-GB" sz="800">
                <a:solidFill>
                  <a:srgbClr val="223341"/>
                </a:solidFill>
                <a:latin typeface="Calibri" panose="020F0502020204030204"/>
                <a:ea typeface="+mn-ea"/>
              </a:endParaRPr>
            </a:p>
          </p:txBody>
        </p:sp>
        <p:sp>
          <p:nvSpPr>
            <p:cNvPr id="105" name="Freeform: Shape 104">
              <a:extLst>
                <a:ext uri="{FF2B5EF4-FFF2-40B4-BE49-F238E27FC236}">
                  <a16:creationId xmlns:a16="http://schemas.microsoft.com/office/drawing/2014/main" id="{5FC015D6-B52C-350F-CF06-D3245A044005}"/>
                </a:ext>
              </a:extLst>
            </p:cNvPr>
            <p:cNvSpPr/>
            <p:nvPr/>
          </p:nvSpPr>
          <p:spPr>
            <a:xfrm>
              <a:off x="5458776" y="3872294"/>
              <a:ext cx="4989" cy="35582"/>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pPr defTabSz="914377" eaLnBrk="1" fontAlgn="auto" hangingPunct="1">
                <a:spcBef>
                  <a:spcPts val="0"/>
                </a:spcBef>
                <a:spcAft>
                  <a:spcPts val="0"/>
                </a:spcAft>
                <a:defRPr/>
              </a:pPr>
              <a:endParaRPr lang="en-GB" sz="800">
                <a:solidFill>
                  <a:srgbClr val="223341"/>
                </a:solidFill>
                <a:latin typeface="Calibri" panose="020F0502020204030204"/>
                <a:ea typeface="+mn-ea"/>
              </a:endParaRPr>
            </a:p>
          </p:txBody>
        </p:sp>
        <p:sp>
          <p:nvSpPr>
            <p:cNvPr id="106" name="Freeform: Shape 105">
              <a:extLst>
                <a:ext uri="{FF2B5EF4-FFF2-40B4-BE49-F238E27FC236}">
                  <a16:creationId xmlns:a16="http://schemas.microsoft.com/office/drawing/2014/main" id="{7698B35D-0746-F246-FCB1-8E2310B97C1C}"/>
                </a:ext>
              </a:extLst>
            </p:cNvPr>
            <p:cNvSpPr/>
            <p:nvPr/>
          </p:nvSpPr>
          <p:spPr>
            <a:xfrm>
              <a:off x="5665558" y="3872294"/>
              <a:ext cx="4989" cy="35582"/>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pPr defTabSz="914377" eaLnBrk="1" fontAlgn="auto" hangingPunct="1">
                <a:spcBef>
                  <a:spcPts val="0"/>
                </a:spcBef>
                <a:spcAft>
                  <a:spcPts val="0"/>
                </a:spcAft>
                <a:defRPr/>
              </a:pPr>
              <a:endParaRPr lang="en-GB" sz="800">
                <a:solidFill>
                  <a:srgbClr val="223341"/>
                </a:solidFill>
                <a:latin typeface="Calibri" panose="020F0502020204030204"/>
                <a:ea typeface="+mn-ea"/>
              </a:endParaRPr>
            </a:p>
          </p:txBody>
        </p:sp>
        <p:sp>
          <p:nvSpPr>
            <p:cNvPr id="107" name="Freeform: Shape 106">
              <a:extLst>
                <a:ext uri="{FF2B5EF4-FFF2-40B4-BE49-F238E27FC236}">
                  <a16:creationId xmlns:a16="http://schemas.microsoft.com/office/drawing/2014/main" id="{F12048F1-4303-3872-AA30-AAB61A0696F6}"/>
                </a:ext>
              </a:extLst>
            </p:cNvPr>
            <p:cNvSpPr/>
            <p:nvPr/>
          </p:nvSpPr>
          <p:spPr>
            <a:xfrm>
              <a:off x="5880524" y="3872294"/>
              <a:ext cx="4989" cy="35582"/>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pPr defTabSz="914377" eaLnBrk="1" fontAlgn="auto" hangingPunct="1">
                <a:spcBef>
                  <a:spcPts val="0"/>
                </a:spcBef>
                <a:spcAft>
                  <a:spcPts val="0"/>
                </a:spcAft>
                <a:defRPr/>
              </a:pPr>
              <a:endParaRPr lang="en-GB" sz="800">
                <a:solidFill>
                  <a:srgbClr val="223341"/>
                </a:solidFill>
                <a:latin typeface="Calibri" panose="020F0502020204030204"/>
                <a:ea typeface="+mn-ea"/>
              </a:endParaRPr>
            </a:p>
          </p:txBody>
        </p:sp>
        <p:sp>
          <p:nvSpPr>
            <p:cNvPr id="108" name="TextBox 107">
              <a:extLst>
                <a:ext uri="{FF2B5EF4-FFF2-40B4-BE49-F238E27FC236}">
                  <a16:creationId xmlns:a16="http://schemas.microsoft.com/office/drawing/2014/main" id="{4C1CC3AE-D9A1-5518-3108-7DD1485E1B8B}"/>
                </a:ext>
              </a:extLst>
            </p:cNvPr>
            <p:cNvSpPr txBox="1"/>
            <p:nvPr/>
          </p:nvSpPr>
          <p:spPr>
            <a:xfrm>
              <a:off x="1236928" y="3406665"/>
              <a:ext cx="897429" cy="161711"/>
            </a:xfrm>
            <a:prstGeom prst="rect">
              <a:avLst/>
            </a:prstGeom>
            <a:noFill/>
          </p:spPr>
          <p:txBody>
            <a:bodyPr wrap="square" lIns="0" tIns="0" rIns="0" bIns="0" rtlCol="0" anchor="ctr">
              <a:spAutoFit/>
            </a:bodyPr>
            <a:lstStyle/>
            <a:p>
              <a:pPr defTabSz="914377" eaLnBrk="1" fontAlgn="auto" hangingPunct="1">
                <a:spcBef>
                  <a:spcPts val="1200"/>
                </a:spcBef>
                <a:spcAft>
                  <a:spcPts val="0"/>
                </a:spcAft>
                <a:buClr>
                  <a:srgbClr val="A5B839"/>
                </a:buClr>
                <a:defRPr/>
              </a:pPr>
              <a:r>
                <a:rPr lang="en-GB" sz="1051" dirty="0">
                  <a:solidFill>
                    <a:srgbClr val="1185AA"/>
                  </a:solidFill>
                  <a:latin typeface="Calibri" panose="020F0502020204030204"/>
                  <a:ea typeface="+mn-ea"/>
                </a:rPr>
                <a:t>T-</a:t>
              </a:r>
              <a:r>
                <a:rPr lang="en-GB" sz="1051" dirty="0" err="1">
                  <a:solidFill>
                    <a:srgbClr val="1185AA"/>
                  </a:solidFill>
                  <a:latin typeface="Calibri" panose="020F0502020204030204"/>
                  <a:ea typeface="+mn-ea"/>
                </a:rPr>
                <a:t>DXd</a:t>
              </a:r>
              <a:r>
                <a:rPr lang="en-GB" sz="1051" dirty="0">
                  <a:solidFill>
                    <a:srgbClr val="1185AA"/>
                  </a:solidFill>
                  <a:latin typeface="Calibri" panose="020F0502020204030204"/>
                  <a:ea typeface="+mn-ea"/>
                </a:rPr>
                <a:t> (n=406)</a:t>
              </a:r>
            </a:p>
          </p:txBody>
        </p:sp>
        <p:sp>
          <p:nvSpPr>
            <p:cNvPr id="109" name="TextBox 108">
              <a:extLst>
                <a:ext uri="{FF2B5EF4-FFF2-40B4-BE49-F238E27FC236}">
                  <a16:creationId xmlns:a16="http://schemas.microsoft.com/office/drawing/2014/main" id="{066BAEBB-3268-3185-2611-E08DE15817AE}"/>
                </a:ext>
              </a:extLst>
            </p:cNvPr>
            <p:cNvSpPr txBox="1"/>
            <p:nvPr/>
          </p:nvSpPr>
          <p:spPr>
            <a:xfrm>
              <a:off x="1236928" y="3602899"/>
              <a:ext cx="862193" cy="161711"/>
            </a:xfrm>
            <a:prstGeom prst="rect">
              <a:avLst/>
            </a:prstGeom>
            <a:noFill/>
          </p:spPr>
          <p:txBody>
            <a:bodyPr wrap="square" lIns="0" tIns="0" rIns="0" bIns="0" rtlCol="0" anchor="ctr">
              <a:spAutoFit/>
            </a:bodyPr>
            <a:lstStyle/>
            <a:p>
              <a:pPr defTabSz="914377" eaLnBrk="1" fontAlgn="auto" hangingPunct="1">
                <a:spcBef>
                  <a:spcPts val="1200"/>
                </a:spcBef>
                <a:spcAft>
                  <a:spcPts val="0"/>
                </a:spcAft>
                <a:buClr>
                  <a:srgbClr val="A5B839"/>
                </a:buClr>
                <a:defRPr/>
              </a:pPr>
              <a:r>
                <a:rPr lang="en-GB" sz="1051" dirty="0">
                  <a:solidFill>
                    <a:srgbClr val="808080"/>
                  </a:solidFill>
                  <a:latin typeface="Calibri" panose="020F0502020204030204"/>
                  <a:ea typeface="+mn-ea"/>
                </a:rPr>
                <a:t>TPC (n=202)</a:t>
              </a:r>
            </a:p>
          </p:txBody>
        </p:sp>
        <p:grpSp>
          <p:nvGrpSpPr>
            <p:cNvPr id="110" name="Group 109">
              <a:extLst>
                <a:ext uri="{FF2B5EF4-FFF2-40B4-BE49-F238E27FC236}">
                  <a16:creationId xmlns:a16="http://schemas.microsoft.com/office/drawing/2014/main" id="{036B3F88-C6CC-3010-EB8B-F6AE3E395A14}"/>
                </a:ext>
              </a:extLst>
            </p:cNvPr>
            <p:cNvGrpSpPr/>
            <p:nvPr/>
          </p:nvGrpSpPr>
          <p:grpSpPr>
            <a:xfrm>
              <a:off x="1205380" y="1878778"/>
              <a:ext cx="4742248" cy="1093795"/>
              <a:chOff x="2283106" y="1556852"/>
              <a:chExt cx="8478215" cy="1955498"/>
            </a:xfrm>
          </p:grpSpPr>
          <p:sp>
            <p:nvSpPr>
              <p:cNvPr id="296" name="Freeform: Shape 295">
                <a:extLst>
                  <a:ext uri="{FF2B5EF4-FFF2-40B4-BE49-F238E27FC236}">
                    <a16:creationId xmlns:a16="http://schemas.microsoft.com/office/drawing/2014/main" id="{C8B549D4-3C7F-EBB2-8E2E-86CDFD334FE0}"/>
                  </a:ext>
                </a:extLst>
              </p:cNvPr>
              <p:cNvSpPr/>
              <p:nvPr/>
            </p:nvSpPr>
            <p:spPr>
              <a:xfrm>
                <a:off x="2283106" y="1594975"/>
                <a:ext cx="8478215" cy="1879761"/>
              </a:xfrm>
              <a:custGeom>
                <a:avLst/>
                <a:gdLst>
                  <a:gd name="connsiteX0" fmla="*/ 0 w 8382965"/>
                  <a:gd name="connsiteY0" fmla="*/ 0 h 1892461"/>
                  <a:gd name="connsiteX1" fmla="*/ 329879 w 8382965"/>
                  <a:gd name="connsiteY1" fmla="*/ 0 h 1892461"/>
                  <a:gd name="connsiteX2" fmla="*/ 329879 w 8382965"/>
                  <a:gd name="connsiteY2" fmla="*/ 14469 h 1892461"/>
                  <a:gd name="connsiteX3" fmla="*/ 379071 w 8382965"/>
                  <a:gd name="connsiteY3" fmla="*/ 14469 h 1892461"/>
                  <a:gd name="connsiteX4" fmla="*/ 379071 w 8382965"/>
                  <a:gd name="connsiteY4" fmla="*/ 23150 h 1892461"/>
                  <a:gd name="connsiteX5" fmla="*/ 410902 w 8382965"/>
                  <a:gd name="connsiteY5" fmla="*/ 23150 h 1892461"/>
                  <a:gd name="connsiteX6" fmla="*/ 419583 w 8382965"/>
                  <a:gd name="connsiteY6" fmla="*/ 23150 h 1892461"/>
                  <a:gd name="connsiteX7" fmla="*/ 451413 w 8382965"/>
                  <a:gd name="connsiteY7" fmla="*/ 23150 h 1892461"/>
                  <a:gd name="connsiteX8" fmla="*/ 462988 w 8382965"/>
                  <a:gd name="connsiteY8" fmla="*/ 34725 h 1892461"/>
                  <a:gd name="connsiteX9" fmla="*/ 691588 w 8382965"/>
                  <a:gd name="connsiteY9" fmla="*/ 34725 h 1892461"/>
                  <a:gd name="connsiteX10" fmla="*/ 691588 w 8382965"/>
                  <a:gd name="connsiteY10" fmla="*/ 60767 h 1892461"/>
                  <a:gd name="connsiteX11" fmla="*/ 711843 w 8382965"/>
                  <a:gd name="connsiteY11" fmla="*/ 60767 h 1892461"/>
                  <a:gd name="connsiteX12" fmla="*/ 720524 w 8382965"/>
                  <a:gd name="connsiteY12" fmla="*/ 69448 h 1892461"/>
                  <a:gd name="connsiteX13" fmla="*/ 807335 w 8382965"/>
                  <a:gd name="connsiteY13" fmla="*/ 69448 h 1892461"/>
                  <a:gd name="connsiteX14" fmla="*/ 807335 w 8382965"/>
                  <a:gd name="connsiteY14" fmla="*/ 92598 h 1892461"/>
                  <a:gd name="connsiteX15" fmla="*/ 870995 w 8382965"/>
                  <a:gd name="connsiteY15" fmla="*/ 92598 h 1892461"/>
                  <a:gd name="connsiteX16" fmla="*/ 870995 w 8382965"/>
                  <a:gd name="connsiteY16" fmla="*/ 101279 h 1892461"/>
                  <a:gd name="connsiteX17" fmla="*/ 969380 w 8382965"/>
                  <a:gd name="connsiteY17" fmla="*/ 101279 h 1892461"/>
                  <a:gd name="connsiteX18" fmla="*/ 969380 w 8382965"/>
                  <a:gd name="connsiteY18" fmla="*/ 115747 h 1892461"/>
                  <a:gd name="connsiteX19" fmla="*/ 1024360 w 8382965"/>
                  <a:gd name="connsiteY19" fmla="*/ 115747 h 1892461"/>
                  <a:gd name="connsiteX20" fmla="*/ 1024360 w 8382965"/>
                  <a:gd name="connsiteY20" fmla="*/ 127322 h 1892461"/>
                  <a:gd name="connsiteX21" fmla="*/ 1053297 w 8382965"/>
                  <a:gd name="connsiteY21" fmla="*/ 127322 h 1892461"/>
                  <a:gd name="connsiteX22" fmla="*/ 1053297 w 8382965"/>
                  <a:gd name="connsiteY22" fmla="*/ 147578 h 1892461"/>
                  <a:gd name="connsiteX23" fmla="*/ 1096702 w 8382965"/>
                  <a:gd name="connsiteY23" fmla="*/ 147578 h 1892461"/>
                  <a:gd name="connsiteX24" fmla="*/ 1105383 w 8382965"/>
                  <a:gd name="connsiteY24" fmla="*/ 156259 h 1892461"/>
                  <a:gd name="connsiteX25" fmla="*/ 1128532 w 8382965"/>
                  <a:gd name="connsiteY25" fmla="*/ 156259 h 1892461"/>
                  <a:gd name="connsiteX26" fmla="*/ 1128532 w 8382965"/>
                  <a:gd name="connsiteY26" fmla="*/ 170727 h 1892461"/>
                  <a:gd name="connsiteX27" fmla="*/ 1186405 w 8382965"/>
                  <a:gd name="connsiteY27" fmla="*/ 170727 h 1892461"/>
                  <a:gd name="connsiteX28" fmla="*/ 1192193 w 8382965"/>
                  <a:gd name="connsiteY28" fmla="*/ 176515 h 1892461"/>
                  <a:gd name="connsiteX29" fmla="*/ 1226917 w 8382965"/>
                  <a:gd name="connsiteY29" fmla="*/ 176515 h 1892461"/>
                  <a:gd name="connsiteX30" fmla="*/ 1247172 w 8382965"/>
                  <a:gd name="connsiteY30" fmla="*/ 176515 h 1892461"/>
                  <a:gd name="connsiteX31" fmla="*/ 1270321 w 8382965"/>
                  <a:gd name="connsiteY31" fmla="*/ 199664 h 1892461"/>
                  <a:gd name="connsiteX32" fmla="*/ 1302152 w 8382965"/>
                  <a:gd name="connsiteY32" fmla="*/ 199664 h 1892461"/>
                  <a:gd name="connsiteX33" fmla="*/ 1302152 w 8382965"/>
                  <a:gd name="connsiteY33" fmla="*/ 217026 h 1892461"/>
                  <a:gd name="connsiteX34" fmla="*/ 1339770 w 8382965"/>
                  <a:gd name="connsiteY34" fmla="*/ 217026 h 1892461"/>
                  <a:gd name="connsiteX35" fmla="*/ 1388962 w 8382965"/>
                  <a:gd name="connsiteY35" fmla="*/ 217026 h 1892461"/>
                  <a:gd name="connsiteX36" fmla="*/ 1406324 w 8382965"/>
                  <a:gd name="connsiteY36" fmla="*/ 234388 h 1892461"/>
                  <a:gd name="connsiteX37" fmla="*/ 1420792 w 8382965"/>
                  <a:gd name="connsiteY37" fmla="*/ 248856 h 1892461"/>
                  <a:gd name="connsiteX38" fmla="*/ 1522071 w 8382965"/>
                  <a:gd name="connsiteY38" fmla="*/ 248856 h 1892461"/>
                  <a:gd name="connsiteX39" fmla="*/ 1530752 w 8382965"/>
                  <a:gd name="connsiteY39" fmla="*/ 257537 h 1892461"/>
                  <a:gd name="connsiteX40" fmla="*/ 1588626 w 8382965"/>
                  <a:gd name="connsiteY40" fmla="*/ 257537 h 1892461"/>
                  <a:gd name="connsiteX41" fmla="*/ 1582838 w 8382965"/>
                  <a:gd name="connsiteY41" fmla="*/ 263325 h 1892461"/>
                  <a:gd name="connsiteX42" fmla="*/ 1620456 w 8382965"/>
                  <a:gd name="connsiteY42" fmla="*/ 263325 h 1892461"/>
                  <a:gd name="connsiteX43" fmla="*/ 1620456 w 8382965"/>
                  <a:gd name="connsiteY43" fmla="*/ 289367 h 1892461"/>
                  <a:gd name="connsiteX44" fmla="*/ 1663861 w 8382965"/>
                  <a:gd name="connsiteY44" fmla="*/ 289367 h 1892461"/>
                  <a:gd name="connsiteX45" fmla="*/ 1672542 w 8382965"/>
                  <a:gd name="connsiteY45" fmla="*/ 289367 h 1892461"/>
                  <a:gd name="connsiteX46" fmla="*/ 1886674 w 8382965"/>
                  <a:gd name="connsiteY46" fmla="*/ 289367 h 1892461"/>
                  <a:gd name="connsiteX47" fmla="*/ 1886674 w 8382965"/>
                  <a:gd name="connsiteY47" fmla="*/ 312517 h 1892461"/>
                  <a:gd name="connsiteX48" fmla="*/ 2042932 w 8382965"/>
                  <a:gd name="connsiteY48" fmla="*/ 312517 h 1892461"/>
                  <a:gd name="connsiteX49" fmla="*/ 2054506 w 8382965"/>
                  <a:gd name="connsiteY49" fmla="*/ 324091 h 1892461"/>
                  <a:gd name="connsiteX50" fmla="*/ 2100805 w 8382965"/>
                  <a:gd name="connsiteY50" fmla="*/ 324091 h 1892461"/>
                  <a:gd name="connsiteX51" fmla="*/ 2112380 w 8382965"/>
                  <a:gd name="connsiteY51" fmla="*/ 335666 h 1892461"/>
                  <a:gd name="connsiteX52" fmla="*/ 2112380 w 8382965"/>
                  <a:gd name="connsiteY52" fmla="*/ 358816 h 1892461"/>
                  <a:gd name="connsiteX53" fmla="*/ 2190509 w 8382965"/>
                  <a:gd name="connsiteY53" fmla="*/ 358816 h 1892461"/>
                  <a:gd name="connsiteX54" fmla="*/ 2199190 w 8382965"/>
                  <a:gd name="connsiteY54" fmla="*/ 367497 h 1892461"/>
                  <a:gd name="connsiteX55" fmla="*/ 2242595 w 8382965"/>
                  <a:gd name="connsiteY55" fmla="*/ 367497 h 1892461"/>
                  <a:gd name="connsiteX56" fmla="*/ 2257064 w 8382965"/>
                  <a:gd name="connsiteY56" fmla="*/ 381966 h 1892461"/>
                  <a:gd name="connsiteX57" fmla="*/ 2340980 w 8382965"/>
                  <a:gd name="connsiteY57" fmla="*/ 381966 h 1892461"/>
                  <a:gd name="connsiteX58" fmla="*/ 2340980 w 8382965"/>
                  <a:gd name="connsiteY58" fmla="*/ 410902 h 1892461"/>
                  <a:gd name="connsiteX59" fmla="*/ 2407535 w 8382965"/>
                  <a:gd name="connsiteY59" fmla="*/ 410902 h 1892461"/>
                  <a:gd name="connsiteX60" fmla="*/ 2407535 w 8382965"/>
                  <a:gd name="connsiteY60" fmla="*/ 416689 h 1892461"/>
                  <a:gd name="connsiteX61" fmla="*/ 2433578 w 8382965"/>
                  <a:gd name="connsiteY61" fmla="*/ 416689 h 1892461"/>
                  <a:gd name="connsiteX62" fmla="*/ 2433578 w 8382965"/>
                  <a:gd name="connsiteY62" fmla="*/ 454307 h 1892461"/>
                  <a:gd name="connsiteX63" fmla="*/ 2450940 w 8382965"/>
                  <a:gd name="connsiteY63" fmla="*/ 454307 h 1892461"/>
                  <a:gd name="connsiteX64" fmla="*/ 2459621 w 8382965"/>
                  <a:gd name="connsiteY64" fmla="*/ 462988 h 1892461"/>
                  <a:gd name="connsiteX65" fmla="*/ 2479876 w 8382965"/>
                  <a:gd name="connsiteY65" fmla="*/ 462988 h 1892461"/>
                  <a:gd name="connsiteX66" fmla="*/ 2479876 w 8382965"/>
                  <a:gd name="connsiteY66" fmla="*/ 474562 h 1892461"/>
                  <a:gd name="connsiteX67" fmla="*/ 2511707 w 8382965"/>
                  <a:gd name="connsiteY67" fmla="*/ 474562 h 1892461"/>
                  <a:gd name="connsiteX68" fmla="*/ 2511707 w 8382965"/>
                  <a:gd name="connsiteY68" fmla="*/ 520861 h 1892461"/>
                  <a:gd name="connsiteX69" fmla="*/ 2639028 w 8382965"/>
                  <a:gd name="connsiteY69" fmla="*/ 520861 h 1892461"/>
                  <a:gd name="connsiteX70" fmla="*/ 2639028 w 8382965"/>
                  <a:gd name="connsiteY70" fmla="*/ 532436 h 1892461"/>
                  <a:gd name="connsiteX71" fmla="*/ 2676646 w 8382965"/>
                  <a:gd name="connsiteY71" fmla="*/ 532436 h 1892461"/>
                  <a:gd name="connsiteX72" fmla="*/ 2676646 w 8382965"/>
                  <a:gd name="connsiteY72" fmla="*/ 549798 h 1892461"/>
                  <a:gd name="connsiteX73" fmla="*/ 2708476 w 8382965"/>
                  <a:gd name="connsiteY73" fmla="*/ 549798 h 1892461"/>
                  <a:gd name="connsiteX74" fmla="*/ 2717157 w 8382965"/>
                  <a:gd name="connsiteY74" fmla="*/ 558479 h 1892461"/>
                  <a:gd name="connsiteX75" fmla="*/ 2717157 w 8382965"/>
                  <a:gd name="connsiteY75" fmla="*/ 572947 h 1892461"/>
                  <a:gd name="connsiteX76" fmla="*/ 2757669 w 8382965"/>
                  <a:gd name="connsiteY76" fmla="*/ 572947 h 1892461"/>
                  <a:gd name="connsiteX77" fmla="*/ 2780818 w 8382965"/>
                  <a:gd name="connsiteY77" fmla="*/ 596096 h 1892461"/>
                  <a:gd name="connsiteX78" fmla="*/ 2798180 w 8382965"/>
                  <a:gd name="connsiteY78" fmla="*/ 613458 h 1892461"/>
                  <a:gd name="connsiteX79" fmla="*/ 2812649 w 8382965"/>
                  <a:gd name="connsiteY79" fmla="*/ 627927 h 1892461"/>
                  <a:gd name="connsiteX80" fmla="*/ 2861841 w 8382965"/>
                  <a:gd name="connsiteY80" fmla="*/ 627927 h 1892461"/>
                  <a:gd name="connsiteX81" fmla="*/ 2896565 w 8382965"/>
                  <a:gd name="connsiteY81" fmla="*/ 662651 h 1892461"/>
                  <a:gd name="connsiteX82" fmla="*/ 2983375 w 8382965"/>
                  <a:gd name="connsiteY82" fmla="*/ 691588 h 1892461"/>
                  <a:gd name="connsiteX83" fmla="*/ 3029674 w 8382965"/>
                  <a:gd name="connsiteY83" fmla="*/ 691588 h 1892461"/>
                  <a:gd name="connsiteX84" fmla="*/ 3029674 w 8382965"/>
                  <a:gd name="connsiteY84" fmla="*/ 734993 h 1892461"/>
                  <a:gd name="connsiteX85" fmla="*/ 3102016 w 8382965"/>
                  <a:gd name="connsiteY85" fmla="*/ 734993 h 1892461"/>
                  <a:gd name="connsiteX86" fmla="*/ 3133846 w 8382965"/>
                  <a:gd name="connsiteY86" fmla="*/ 766823 h 1892461"/>
                  <a:gd name="connsiteX87" fmla="*/ 3295891 w 8382965"/>
                  <a:gd name="connsiteY87" fmla="*/ 766823 h 1892461"/>
                  <a:gd name="connsiteX88" fmla="*/ 3295891 w 8382965"/>
                  <a:gd name="connsiteY88" fmla="*/ 784185 h 1892461"/>
                  <a:gd name="connsiteX89" fmla="*/ 3350871 w 8382965"/>
                  <a:gd name="connsiteY89" fmla="*/ 784185 h 1892461"/>
                  <a:gd name="connsiteX90" fmla="*/ 3368233 w 8382965"/>
                  <a:gd name="connsiteY90" fmla="*/ 801547 h 1892461"/>
                  <a:gd name="connsiteX91" fmla="*/ 3394276 w 8382965"/>
                  <a:gd name="connsiteY91" fmla="*/ 801547 h 1892461"/>
                  <a:gd name="connsiteX92" fmla="*/ 3417426 w 8382965"/>
                  <a:gd name="connsiteY92" fmla="*/ 824697 h 1892461"/>
                  <a:gd name="connsiteX93" fmla="*/ 3417426 w 8382965"/>
                  <a:gd name="connsiteY93" fmla="*/ 839165 h 1892461"/>
                  <a:gd name="connsiteX94" fmla="*/ 3443469 w 8382965"/>
                  <a:gd name="connsiteY94" fmla="*/ 865208 h 1892461"/>
                  <a:gd name="connsiteX95" fmla="*/ 3457937 w 8382965"/>
                  <a:gd name="connsiteY95" fmla="*/ 879676 h 1892461"/>
                  <a:gd name="connsiteX96" fmla="*/ 3486874 w 8382965"/>
                  <a:gd name="connsiteY96" fmla="*/ 879676 h 1892461"/>
                  <a:gd name="connsiteX97" fmla="*/ 3527385 w 8382965"/>
                  <a:gd name="connsiteY97" fmla="*/ 879676 h 1892461"/>
                  <a:gd name="connsiteX98" fmla="*/ 3533172 w 8382965"/>
                  <a:gd name="connsiteY98" fmla="*/ 885463 h 1892461"/>
                  <a:gd name="connsiteX99" fmla="*/ 3565003 w 8382965"/>
                  <a:gd name="connsiteY99" fmla="*/ 917294 h 1892461"/>
                  <a:gd name="connsiteX100" fmla="*/ 3608408 w 8382965"/>
                  <a:gd name="connsiteY100" fmla="*/ 917294 h 1892461"/>
                  <a:gd name="connsiteX101" fmla="*/ 3651813 w 8382965"/>
                  <a:gd name="connsiteY101" fmla="*/ 917294 h 1892461"/>
                  <a:gd name="connsiteX102" fmla="*/ 3669175 w 8382965"/>
                  <a:gd name="connsiteY102" fmla="*/ 934656 h 1892461"/>
                  <a:gd name="connsiteX103" fmla="*/ 3692324 w 8382965"/>
                  <a:gd name="connsiteY103" fmla="*/ 957805 h 1892461"/>
                  <a:gd name="connsiteX104" fmla="*/ 3761772 w 8382965"/>
                  <a:gd name="connsiteY104" fmla="*/ 957805 h 1892461"/>
                  <a:gd name="connsiteX105" fmla="*/ 3837008 w 8382965"/>
                  <a:gd name="connsiteY105" fmla="*/ 1033041 h 1892461"/>
                  <a:gd name="connsiteX106" fmla="*/ 3889094 w 8382965"/>
                  <a:gd name="connsiteY106" fmla="*/ 1033041 h 1892461"/>
                  <a:gd name="connsiteX107" fmla="*/ 3923818 w 8382965"/>
                  <a:gd name="connsiteY107" fmla="*/ 1067765 h 1892461"/>
                  <a:gd name="connsiteX108" fmla="*/ 4007735 w 8382965"/>
                  <a:gd name="connsiteY108" fmla="*/ 1067765 h 1892461"/>
                  <a:gd name="connsiteX109" fmla="*/ 4051140 w 8382965"/>
                  <a:gd name="connsiteY109" fmla="*/ 1111170 h 1892461"/>
                  <a:gd name="connsiteX110" fmla="*/ 4097438 w 8382965"/>
                  <a:gd name="connsiteY110" fmla="*/ 1111170 h 1892461"/>
                  <a:gd name="connsiteX111" fmla="*/ 4132162 w 8382965"/>
                  <a:gd name="connsiteY111" fmla="*/ 1145894 h 1892461"/>
                  <a:gd name="connsiteX112" fmla="*/ 4331826 w 8382965"/>
                  <a:gd name="connsiteY112" fmla="*/ 1145894 h 1892461"/>
                  <a:gd name="connsiteX113" fmla="*/ 4331826 w 8382965"/>
                  <a:gd name="connsiteY113" fmla="*/ 1177724 h 1892461"/>
                  <a:gd name="connsiteX114" fmla="*/ 4462041 w 8382965"/>
                  <a:gd name="connsiteY114" fmla="*/ 1177724 h 1892461"/>
                  <a:gd name="connsiteX115" fmla="*/ 4551745 w 8382965"/>
                  <a:gd name="connsiteY115" fmla="*/ 1177724 h 1892461"/>
                  <a:gd name="connsiteX116" fmla="*/ 4829537 w 8382965"/>
                  <a:gd name="connsiteY116" fmla="*/ 1177724 h 1892461"/>
                  <a:gd name="connsiteX117" fmla="*/ 4829537 w 8382965"/>
                  <a:gd name="connsiteY117" fmla="*/ 1224023 h 1892461"/>
                  <a:gd name="connsiteX118" fmla="*/ 5029200 w 8382965"/>
                  <a:gd name="connsiteY118" fmla="*/ 1333983 h 1892461"/>
                  <a:gd name="connsiteX119" fmla="*/ 5127585 w 8382965"/>
                  <a:gd name="connsiteY119" fmla="*/ 1333983 h 1892461"/>
                  <a:gd name="connsiteX120" fmla="*/ 5176778 w 8382965"/>
                  <a:gd name="connsiteY120" fmla="*/ 1351345 h 1892461"/>
                  <a:gd name="connsiteX121" fmla="*/ 5240438 w 8382965"/>
                  <a:gd name="connsiteY121" fmla="*/ 1351345 h 1892461"/>
                  <a:gd name="connsiteX122" fmla="*/ 5240438 w 8382965"/>
                  <a:gd name="connsiteY122" fmla="*/ 1377388 h 1892461"/>
                  <a:gd name="connsiteX123" fmla="*/ 5388016 w 8382965"/>
                  <a:gd name="connsiteY123" fmla="*/ 1377388 h 1892461"/>
                  <a:gd name="connsiteX124" fmla="*/ 5388016 w 8382965"/>
                  <a:gd name="connsiteY124" fmla="*/ 1394750 h 1892461"/>
                  <a:gd name="connsiteX125" fmla="*/ 5532699 w 8382965"/>
                  <a:gd name="connsiteY125" fmla="*/ 1394750 h 1892461"/>
                  <a:gd name="connsiteX126" fmla="*/ 5532699 w 8382965"/>
                  <a:gd name="connsiteY126" fmla="*/ 1429474 h 1892461"/>
                  <a:gd name="connsiteX127" fmla="*/ 5576104 w 8382965"/>
                  <a:gd name="connsiteY127" fmla="*/ 1429474 h 1892461"/>
                  <a:gd name="connsiteX128" fmla="*/ 5584785 w 8382965"/>
                  <a:gd name="connsiteY128" fmla="*/ 1475772 h 1892461"/>
                  <a:gd name="connsiteX129" fmla="*/ 5665808 w 8382965"/>
                  <a:gd name="connsiteY129" fmla="*/ 1475772 h 1892461"/>
                  <a:gd name="connsiteX130" fmla="*/ 5665808 w 8382965"/>
                  <a:gd name="connsiteY130" fmla="*/ 1507603 h 1892461"/>
                  <a:gd name="connsiteX131" fmla="*/ 6044879 w 8382965"/>
                  <a:gd name="connsiteY131" fmla="*/ 1507603 h 1892461"/>
                  <a:gd name="connsiteX132" fmla="*/ 6044879 w 8382965"/>
                  <a:gd name="connsiteY132" fmla="*/ 1542327 h 1892461"/>
                  <a:gd name="connsiteX133" fmla="*/ 6342927 w 8382965"/>
                  <a:gd name="connsiteY133" fmla="*/ 1542327 h 1892461"/>
                  <a:gd name="connsiteX134" fmla="*/ 6342927 w 8382965"/>
                  <a:gd name="connsiteY134" fmla="*/ 1579945 h 1892461"/>
                  <a:gd name="connsiteX135" fmla="*/ 6551271 w 8382965"/>
                  <a:gd name="connsiteY135" fmla="*/ 1579945 h 1892461"/>
                  <a:gd name="connsiteX136" fmla="*/ 6551271 w 8382965"/>
                  <a:gd name="connsiteY136" fmla="*/ 1640712 h 1892461"/>
                  <a:gd name="connsiteX137" fmla="*/ 6626507 w 8382965"/>
                  <a:gd name="connsiteY137" fmla="*/ 1640712 h 1892461"/>
                  <a:gd name="connsiteX138" fmla="*/ 6626507 w 8382965"/>
                  <a:gd name="connsiteY138" fmla="*/ 1704372 h 1892461"/>
                  <a:gd name="connsiteX139" fmla="*/ 7260221 w 8382965"/>
                  <a:gd name="connsiteY139" fmla="*/ 1704372 h 1892461"/>
                  <a:gd name="connsiteX140" fmla="*/ 7260221 w 8382965"/>
                  <a:gd name="connsiteY140" fmla="*/ 1892461 h 1892461"/>
                  <a:gd name="connsiteX141" fmla="*/ 8382965 w 8382965"/>
                  <a:gd name="connsiteY141" fmla="*/ 1892461 h 1892461"/>
                  <a:gd name="connsiteX0" fmla="*/ 0 w 8443290"/>
                  <a:gd name="connsiteY0" fmla="*/ 0 h 1895636"/>
                  <a:gd name="connsiteX1" fmla="*/ 329879 w 8443290"/>
                  <a:gd name="connsiteY1" fmla="*/ 0 h 1895636"/>
                  <a:gd name="connsiteX2" fmla="*/ 329879 w 8443290"/>
                  <a:gd name="connsiteY2" fmla="*/ 14469 h 1895636"/>
                  <a:gd name="connsiteX3" fmla="*/ 379071 w 8443290"/>
                  <a:gd name="connsiteY3" fmla="*/ 14469 h 1895636"/>
                  <a:gd name="connsiteX4" fmla="*/ 379071 w 8443290"/>
                  <a:gd name="connsiteY4" fmla="*/ 23150 h 1895636"/>
                  <a:gd name="connsiteX5" fmla="*/ 410902 w 8443290"/>
                  <a:gd name="connsiteY5" fmla="*/ 23150 h 1895636"/>
                  <a:gd name="connsiteX6" fmla="*/ 419583 w 8443290"/>
                  <a:gd name="connsiteY6" fmla="*/ 23150 h 1895636"/>
                  <a:gd name="connsiteX7" fmla="*/ 451413 w 8443290"/>
                  <a:gd name="connsiteY7" fmla="*/ 23150 h 1895636"/>
                  <a:gd name="connsiteX8" fmla="*/ 462988 w 8443290"/>
                  <a:gd name="connsiteY8" fmla="*/ 34725 h 1895636"/>
                  <a:gd name="connsiteX9" fmla="*/ 691588 w 8443290"/>
                  <a:gd name="connsiteY9" fmla="*/ 34725 h 1895636"/>
                  <a:gd name="connsiteX10" fmla="*/ 691588 w 8443290"/>
                  <a:gd name="connsiteY10" fmla="*/ 60767 h 1895636"/>
                  <a:gd name="connsiteX11" fmla="*/ 711843 w 8443290"/>
                  <a:gd name="connsiteY11" fmla="*/ 60767 h 1895636"/>
                  <a:gd name="connsiteX12" fmla="*/ 720524 w 8443290"/>
                  <a:gd name="connsiteY12" fmla="*/ 69448 h 1895636"/>
                  <a:gd name="connsiteX13" fmla="*/ 807335 w 8443290"/>
                  <a:gd name="connsiteY13" fmla="*/ 69448 h 1895636"/>
                  <a:gd name="connsiteX14" fmla="*/ 807335 w 8443290"/>
                  <a:gd name="connsiteY14" fmla="*/ 92598 h 1895636"/>
                  <a:gd name="connsiteX15" fmla="*/ 870995 w 8443290"/>
                  <a:gd name="connsiteY15" fmla="*/ 92598 h 1895636"/>
                  <a:gd name="connsiteX16" fmla="*/ 870995 w 8443290"/>
                  <a:gd name="connsiteY16" fmla="*/ 101279 h 1895636"/>
                  <a:gd name="connsiteX17" fmla="*/ 969380 w 8443290"/>
                  <a:gd name="connsiteY17" fmla="*/ 101279 h 1895636"/>
                  <a:gd name="connsiteX18" fmla="*/ 969380 w 8443290"/>
                  <a:gd name="connsiteY18" fmla="*/ 115747 h 1895636"/>
                  <a:gd name="connsiteX19" fmla="*/ 1024360 w 8443290"/>
                  <a:gd name="connsiteY19" fmla="*/ 115747 h 1895636"/>
                  <a:gd name="connsiteX20" fmla="*/ 1024360 w 8443290"/>
                  <a:gd name="connsiteY20" fmla="*/ 127322 h 1895636"/>
                  <a:gd name="connsiteX21" fmla="*/ 1053297 w 8443290"/>
                  <a:gd name="connsiteY21" fmla="*/ 127322 h 1895636"/>
                  <a:gd name="connsiteX22" fmla="*/ 1053297 w 8443290"/>
                  <a:gd name="connsiteY22" fmla="*/ 147578 h 1895636"/>
                  <a:gd name="connsiteX23" fmla="*/ 1096702 w 8443290"/>
                  <a:gd name="connsiteY23" fmla="*/ 147578 h 1895636"/>
                  <a:gd name="connsiteX24" fmla="*/ 1105383 w 8443290"/>
                  <a:gd name="connsiteY24" fmla="*/ 156259 h 1895636"/>
                  <a:gd name="connsiteX25" fmla="*/ 1128532 w 8443290"/>
                  <a:gd name="connsiteY25" fmla="*/ 156259 h 1895636"/>
                  <a:gd name="connsiteX26" fmla="*/ 1128532 w 8443290"/>
                  <a:gd name="connsiteY26" fmla="*/ 170727 h 1895636"/>
                  <a:gd name="connsiteX27" fmla="*/ 1186405 w 8443290"/>
                  <a:gd name="connsiteY27" fmla="*/ 170727 h 1895636"/>
                  <a:gd name="connsiteX28" fmla="*/ 1192193 w 8443290"/>
                  <a:gd name="connsiteY28" fmla="*/ 176515 h 1895636"/>
                  <a:gd name="connsiteX29" fmla="*/ 1226917 w 8443290"/>
                  <a:gd name="connsiteY29" fmla="*/ 176515 h 1895636"/>
                  <a:gd name="connsiteX30" fmla="*/ 1247172 w 8443290"/>
                  <a:gd name="connsiteY30" fmla="*/ 176515 h 1895636"/>
                  <a:gd name="connsiteX31" fmla="*/ 1270321 w 8443290"/>
                  <a:gd name="connsiteY31" fmla="*/ 199664 h 1895636"/>
                  <a:gd name="connsiteX32" fmla="*/ 1302152 w 8443290"/>
                  <a:gd name="connsiteY32" fmla="*/ 199664 h 1895636"/>
                  <a:gd name="connsiteX33" fmla="*/ 1302152 w 8443290"/>
                  <a:gd name="connsiteY33" fmla="*/ 217026 h 1895636"/>
                  <a:gd name="connsiteX34" fmla="*/ 1339770 w 8443290"/>
                  <a:gd name="connsiteY34" fmla="*/ 217026 h 1895636"/>
                  <a:gd name="connsiteX35" fmla="*/ 1388962 w 8443290"/>
                  <a:gd name="connsiteY35" fmla="*/ 217026 h 1895636"/>
                  <a:gd name="connsiteX36" fmla="*/ 1406324 w 8443290"/>
                  <a:gd name="connsiteY36" fmla="*/ 234388 h 1895636"/>
                  <a:gd name="connsiteX37" fmla="*/ 1420792 w 8443290"/>
                  <a:gd name="connsiteY37" fmla="*/ 248856 h 1895636"/>
                  <a:gd name="connsiteX38" fmla="*/ 1522071 w 8443290"/>
                  <a:gd name="connsiteY38" fmla="*/ 248856 h 1895636"/>
                  <a:gd name="connsiteX39" fmla="*/ 1530752 w 8443290"/>
                  <a:gd name="connsiteY39" fmla="*/ 257537 h 1895636"/>
                  <a:gd name="connsiteX40" fmla="*/ 1588626 w 8443290"/>
                  <a:gd name="connsiteY40" fmla="*/ 257537 h 1895636"/>
                  <a:gd name="connsiteX41" fmla="*/ 1582838 w 8443290"/>
                  <a:gd name="connsiteY41" fmla="*/ 263325 h 1895636"/>
                  <a:gd name="connsiteX42" fmla="*/ 1620456 w 8443290"/>
                  <a:gd name="connsiteY42" fmla="*/ 263325 h 1895636"/>
                  <a:gd name="connsiteX43" fmla="*/ 1620456 w 8443290"/>
                  <a:gd name="connsiteY43" fmla="*/ 289367 h 1895636"/>
                  <a:gd name="connsiteX44" fmla="*/ 1663861 w 8443290"/>
                  <a:gd name="connsiteY44" fmla="*/ 289367 h 1895636"/>
                  <a:gd name="connsiteX45" fmla="*/ 1672542 w 8443290"/>
                  <a:gd name="connsiteY45" fmla="*/ 289367 h 1895636"/>
                  <a:gd name="connsiteX46" fmla="*/ 1886674 w 8443290"/>
                  <a:gd name="connsiteY46" fmla="*/ 289367 h 1895636"/>
                  <a:gd name="connsiteX47" fmla="*/ 1886674 w 8443290"/>
                  <a:gd name="connsiteY47" fmla="*/ 312517 h 1895636"/>
                  <a:gd name="connsiteX48" fmla="*/ 2042932 w 8443290"/>
                  <a:gd name="connsiteY48" fmla="*/ 312517 h 1895636"/>
                  <a:gd name="connsiteX49" fmla="*/ 2054506 w 8443290"/>
                  <a:gd name="connsiteY49" fmla="*/ 324091 h 1895636"/>
                  <a:gd name="connsiteX50" fmla="*/ 2100805 w 8443290"/>
                  <a:gd name="connsiteY50" fmla="*/ 324091 h 1895636"/>
                  <a:gd name="connsiteX51" fmla="*/ 2112380 w 8443290"/>
                  <a:gd name="connsiteY51" fmla="*/ 335666 h 1895636"/>
                  <a:gd name="connsiteX52" fmla="*/ 2112380 w 8443290"/>
                  <a:gd name="connsiteY52" fmla="*/ 358816 h 1895636"/>
                  <a:gd name="connsiteX53" fmla="*/ 2190509 w 8443290"/>
                  <a:gd name="connsiteY53" fmla="*/ 358816 h 1895636"/>
                  <a:gd name="connsiteX54" fmla="*/ 2199190 w 8443290"/>
                  <a:gd name="connsiteY54" fmla="*/ 367497 h 1895636"/>
                  <a:gd name="connsiteX55" fmla="*/ 2242595 w 8443290"/>
                  <a:gd name="connsiteY55" fmla="*/ 367497 h 1895636"/>
                  <a:gd name="connsiteX56" fmla="*/ 2257064 w 8443290"/>
                  <a:gd name="connsiteY56" fmla="*/ 381966 h 1895636"/>
                  <a:gd name="connsiteX57" fmla="*/ 2340980 w 8443290"/>
                  <a:gd name="connsiteY57" fmla="*/ 381966 h 1895636"/>
                  <a:gd name="connsiteX58" fmla="*/ 2340980 w 8443290"/>
                  <a:gd name="connsiteY58" fmla="*/ 410902 h 1895636"/>
                  <a:gd name="connsiteX59" fmla="*/ 2407535 w 8443290"/>
                  <a:gd name="connsiteY59" fmla="*/ 410902 h 1895636"/>
                  <a:gd name="connsiteX60" fmla="*/ 2407535 w 8443290"/>
                  <a:gd name="connsiteY60" fmla="*/ 416689 h 1895636"/>
                  <a:gd name="connsiteX61" fmla="*/ 2433578 w 8443290"/>
                  <a:gd name="connsiteY61" fmla="*/ 416689 h 1895636"/>
                  <a:gd name="connsiteX62" fmla="*/ 2433578 w 8443290"/>
                  <a:gd name="connsiteY62" fmla="*/ 454307 h 1895636"/>
                  <a:gd name="connsiteX63" fmla="*/ 2450940 w 8443290"/>
                  <a:gd name="connsiteY63" fmla="*/ 454307 h 1895636"/>
                  <a:gd name="connsiteX64" fmla="*/ 2459621 w 8443290"/>
                  <a:gd name="connsiteY64" fmla="*/ 462988 h 1895636"/>
                  <a:gd name="connsiteX65" fmla="*/ 2479876 w 8443290"/>
                  <a:gd name="connsiteY65" fmla="*/ 462988 h 1895636"/>
                  <a:gd name="connsiteX66" fmla="*/ 2479876 w 8443290"/>
                  <a:gd name="connsiteY66" fmla="*/ 474562 h 1895636"/>
                  <a:gd name="connsiteX67" fmla="*/ 2511707 w 8443290"/>
                  <a:gd name="connsiteY67" fmla="*/ 474562 h 1895636"/>
                  <a:gd name="connsiteX68" fmla="*/ 2511707 w 8443290"/>
                  <a:gd name="connsiteY68" fmla="*/ 520861 h 1895636"/>
                  <a:gd name="connsiteX69" fmla="*/ 2639028 w 8443290"/>
                  <a:gd name="connsiteY69" fmla="*/ 520861 h 1895636"/>
                  <a:gd name="connsiteX70" fmla="*/ 2639028 w 8443290"/>
                  <a:gd name="connsiteY70" fmla="*/ 532436 h 1895636"/>
                  <a:gd name="connsiteX71" fmla="*/ 2676646 w 8443290"/>
                  <a:gd name="connsiteY71" fmla="*/ 532436 h 1895636"/>
                  <a:gd name="connsiteX72" fmla="*/ 2676646 w 8443290"/>
                  <a:gd name="connsiteY72" fmla="*/ 549798 h 1895636"/>
                  <a:gd name="connsiteX73" fmla="*/ 2708476 w 8443290"/>
                  <a:gd name="connsiteY73" fmla="*/ 549798 h 1895636"/>
                  <a:gd name="connsiteX74" fmla="*/ 2717157 w 8443290"/>
                  <a:gd name="connsiteY74" fmla="*/ 558479 h 1895636"/>
                  <a:gd name="connsiteX75" fmla="*/ 2717157 w 8443290"/>
                  <a:gd name="connsiteY75" fmla="*/ 572947 h 1895636"/>
                  <a:gd name="connsiteX76" fmla="*/ 2757669 w 8443290"/>
                  <a:gd name="connsiteY76" fmla="*/ 572947 h 1895636"/>
                  <a:gd name="connsiteX77" fmla="*/ 2780818 w 8443290"/>
                  <a:gd name="connsiteY77" fmla="*/ 596096 h 1895636"/>
                  <a:gd name="connsiteX78" fmla="*/ 2798180 w 8443290"/>
                  <a:gd name="connsiteY78" fmla="*/ 613458 h 1895636"/>
                  <a:gd name="connsiteX79" fmla="*/ 2812649 w 8443290"/>
                  <a:gd name="connsiteY79" fmla="*/ 627927 h 1895636"/>
                  <a:gd name="connsiteX80" fmla="*/ 2861841 w 8443290"/>
                  <a:gd name="connsiteY80" fmla="*/ 627927 h 1895636"/>
                  <a:gd name="connsiteX81" fmla="*/ 2896565 w 8443290"/>
                  <a:gd name="connsiteY81" fmla="*/ 662651 h 1895636"/>
                  <a:gd name="connsiteX82" fmla="*/ 2983375 w 8443290"/>
                  <a:gd name="connsiteY82" fmla="*/ 691588 h 1895636"/>
                  <a:gd name="connsiteX83" fmla="*/ 3029674 w 8443290"/>
                  <a:gd name="connsiteY83" fmla="*/ 691588 h 1895636"/>
                  <a:gd name="connsiteX84" fmla="*/ 3029674 w 8443290"/>
                  <a:gd name="connsiteY84" fmla="*/ 734993 h 1895636"/>
                  <a:gd name="connsiteX85" fmla="*/ 3102016 w 8443290"/>
                  <a:gd name="connsiteY85" fmla="*/ 734993 h 1895636"/>
                  <a:gd name="connsiteX86" fmla="*/ 3133846 w 8443290"/>
                  <a:gd name="connsiteY86" fmla="*/ 766823 h 1895636"/>
                  <a:gd name="connsiteX87" fmla="*/ 3295891 w 8443290"/>
                  <a:gd name="connsiteY87" fmla="*/ 766823 h 1895636"/>
                  <a:gd name="connsiteX88" fmla="*/ 3295891 w 8443290"/>
                  <a:gd name="connsiteY88" fmla="*/ 784185 h 1895636"/>
                  <a:gd name="connsiteX89" fmla="*/ 3350871 w 8443290"/>
                  <a:gd name="connsiteY89" fmla="*/ 784185 h 1895636"/>
                  <a:gd name="connsiteX90" fmla="*/ 3368233 w 8443290"/>
                  <a:gd name="connsiteY90" fmla="*/ 801547 h 1895636"/>
                  <a:gd name="connsiteX91" fmla="*/ 3394276 w 8443290"/>
                  <a:gd name="connsiteY91" fmla="*/ 801547 h 1895636"/>
                  <a:gd name="connsiteX92" fmla="*/ 3417426 w 8443290"/>
                  <a:gd name="connsiteY92" fmla="*/ 824697 h 1895636"/>
                  <a:gd name="connsiteX93" fmla="*/ 3417426 w 8443290"/>
                  <a:gd name="connsiteY93" fmla="*/ 839165 h 1895636"/>
                  <a:gd name="connsiteX94" fmla="*/ 3443469 w 8443290"/>
                  <a:gd name="connsiteY94" fmla="*/ 865208 h 1895636"/>
                  <a:gd name="connsiteX95" fmla="*/ 3457937 w 8443290"/>
                  <a:gd name="connsiteY95" fmla="*/ 879676 h 1895636"/>
                  <a:gd name="connsiteX96" fmla="*/ 3486874 w 8443290"/>
                  <a:gd name="connsiteY96" fmla="*/ 879676 h 1895636"/>
                  <a:gd name="connsiteX97" fmla="*/ 3527385 w 8443290"/>
                  <a:gd name="connsiteY97" fmla="*/ 879676 h 1895636"/>
                  <a:gd name="connsiteX98" fmla="*/ 3533172 w 8443290"/>
                  <a:gd name="connsiteY98" fmla="*/ 885463 h 1895636"/>
                  <a:gd name="connsiteX99" fmla="*/ 3565003 w 8443290"/>
                  <a:gd name="connsiteY99" fmla="*/ 917294 h 1895636"/>
                  <a:gd name="connsiteX100" fmla="*/ 3608408 w 8443290"/>
                  <a:gd name="connsiteY100" fmla="*/ 917294 h 1895636"/>
                  <a:gd name="connsiteX101" fmla="*/ 3651813 w 8443290"/>
                  <a:gd name="connsiteY101" fmla="*/ 917294 h 1895636"/>
                  <a:gd name="connsiteX102" fmla="*/ 3669175 w 8443290"/>
                  <a:gd name="connsiteY102" fmla="*/ 934656 h 1895636"/>
                  <a:gd name="connsiteX103" fmla="*/ 3692324 w 8443290"/>
                  <a:gd name="connsiteY103" fmla="*/ 957805 h 1895636"/>
                  <a:gd name="connsiteX104" fmla="*/ 3761772 w 8443290"/>
                  <a:gd name="connsiteY104" fmla="*/ 957805 h 1895636"/>
                  <a:gd name="connsiteX105" fmla="*/ 3837008 w 8443290"/>
                  <a:gd name="connsiteY105" fmla="*/ 1033041 h 1895636"/>
                  <a:gd name="connsiteX106" fmla="*/ 3889094 w 8443290"/>
                  <a:gd name="connsiteY106" fmla="*/ 1033041 h 1895636"/>
                  <a:gd name="connsiteX107" fmla="*/ 3923818 w 8443290"/>
                  <a:gd name="connsiteY107" fmla="*/ 1067765 h 1895636"/>
                  <a:gd name="connsiteX108" fmla="*/ 4007735 w 8443290"/>
                  <a:gd name="connsiteY108" fmla="*/ 1067765 h 1895636"/>
                  <a:gd name="connsiteX109" fmla="*/ 4051140 w 8443290"/>
                  <a:gd name="connsiteY109" fmla="*/ 1111170 h 1895636"/>
                  <a:gd name="connsiteX110" fmla="*/ 4097438 w 8443290"/>
                  <a:gd name="connsiteY110" fmla="*/ 1111170 h 1895636"/>
                  <a:gd name="connsiteX111" fmla="*/ 4132162 w 8443290"/>
                  <a:gd name="connsiteY111" fmla="*/ 1145894 h 1895636"/>
                  <a:gd name="connsiteX112" fmla="*/ 4331826 w 8443290"/>
                  <a:gd name="connsiteY112" fmla="*/ 1145894 h 1895636"/>
                  <a:gd name="connsiteX113" fmla="*/ 4331826 w 8443290"/>
                  <a:gd name="connsiteY113" fmla="*/ 1177724 h 1895636"/>
                  <a:gd name="connsiteX114" fmla="*/ 4462041 w 8443290"/>
                  <a:gd name="connsiteY114" fmla="*/ 1177724 h 1895636"/>
                  <a:gd name="connsiteX115" fmla="*/ 4551745 w 8443290"/>
                  <a:gd name="connsiteY115" fmla="*/ 1177724 h 1895636"/>
                  <a:gd name="connsiteX116" fmla="*/ 4829537 w 8443290"/>
                  <a:gd name="connsiteY116" fmla="*/ 1177724 h 1895636"/>
                  <a:gd name="connsiteX117" fmla="*/ 4829537 w 8443290"/>
                  <a:gd name="connsiteY117" fmla="*/ 1224023 h 1895636"/>
                  <a:gd name="connsiteX118" fmla="*/ 5029200 w 8443290"/>
                  <a:gd name="connsiteY118" fmla="*/ 1333983 h 1895636"/>
                  <a:gd name="connsiteX119" fmla="*/ 5127585 w 8443290"/>
                  <a:gd name="connsiteY119" fmla="*/ 1333983 h 1895636"/>
                  <a:gd name="connsiteX120" fmla="*/ 5176778 w 8443290"/>
                  <a:gd name="connsiteY120" fmla="*/ 1351345 h 1895636"/>
                  <a:gd name="connsiteX121" fmla="*/ 5240438 w 8443290"/>
                  <a:gd name="connsiteY121" fmla="*/ 1351345 h 1895636"/>
                  <a:gd name="connsiteX122" fmla="*/ 5240438 w 8443290"/>
                  <a:gd name="connsiteY122" fmla="*/ 1377388 h 1895636"/>
                  <a:gd name="connsiteX123" fmla="*/ 5388016 w 8443290"/>
                  <a:gd name="connsiteY123" fmla="*/ 1377388 h 1895636"/>
                  <a:gd name="connsiteX124" fmla="*/ 5388016 w 8443290"/>
                  <a:gd name="connsiteY124" fmla="*/ 1394750 h 1895636"/>
                  <a:gd name="connsiteX125" fmla="*/ 5532699 w 8443290"/>
                  <a:gd name="connsiteY125" fmla="*/ 1394750 h 1895636"/>
                  <a:gd name="connsiteX126" fmla="*/ 5532699 w 8443290"/>
                  <a:gd name="connsiteY126" fmla="*/ 1429474 h 1895636"/>
                  <a:gd name="connsiteX127" fmla="*/ 5576104 w 8443290"/>
                  <a:gd name="connsiteY127" fmla="*/ 1429474 h 1895636"/>
                  <a:gd name="connsiteX128" fmla="*/ 5584785 w 8443290"/>
                  <a:gd name="connsiteY128" fmla="*/ 1475772 h 1895636"/>
                  <a:gd name="connsiteX129" fmla="*/ 5665808 w 8443290"/>
                  <a:gd name="connsiteY129" fmla="*/ 1475772 h 1895636"/>
                  <a:gd name="connsiteX130" fmla="*/ 5665808 w 8443290"/>
                  <a:gd name="connsiteY130" fmla="*/ 1507603 h 1895636"/>
                  <a:gd name="connsiteX131" fmla="*/ 6044879 w 8443290"/>
                  <a:gd name="connsiteY131" fmla="*/ 1507603 h 1895636"/>
                  <a:gd name="connsiteX132" fmla="*/ 6044879 w 8443290"/>
                  <a:gd name="connsiteY132" fmla="*/ 1542327 h 1895636"/>
                  <a:gd name="connsiteX133" fmla="*/ 6342927 w 8443290"/>
                  <a:gd name="connsiteY133" fmla="*/ 1542327 h 1895636"/>
                  <a:gd name="connsiteX134" fmla="*/ 6342927 w 8443290"/>
                  <a:gd name="connsiteY134" fmla="*/ 1579945 h 1895636"/>
                  <a:gd name="connsiteX135" fmla="*/ 6551271 w 8443290"/>
                  <a:gd name="connsiteY135" fmla="*/ 1579945 h 1895636"/>
                  <a:gd name="connsiteX136" fmla="*/ 6551271 w 8443290"/>
                  <a:gd name="connsiteY136" fmla="*/ 1640712 h 1895636"/>
                  <a:gd name="connsiteX137" fmla="*/ 6626507 w 8443290"/>
                  <a:gd name="connsiteY137" fmla="*/ 1640712 h 1895636"/>
                  <a:gd name="connsiteX138" fmla="*/ 6626507 w 8443290"/>
                  <a:gd name="connsiteY138" fmla="*/ 1704372 h 1895636"/>
                  <a:gd name="connsiteX139" fmla="*/ 7260221 w 8443290"/>
                  <a:gd name="connsiteY139" fmla="*/ 1704372 h 1895636"/>
                  <a:gd name="connsiteX140" fmla="*/ 7260221 w 8443290"/>
                  <a:gd name="connsiteY140" fmla="*/ 1892461 h 1895636"/>
                  <a:gd name="connsiteX141" fmla="*/ 8443290 w 8443290"/>
                  <a:gd name="connsiteY141" fmla="*/ 1895636 h 1895636"/>
                  <a:gd name="connsiteX0" fmla="*/ 0 w 8481390"/>
                  <a:gd name="connsiteY0" fmla="*/ 0 h 1895636"/>
                  <a:gd name="connsiteX1" fmla="*/ 329879 w 8481390"/>
                  <a:gd name="connsiteY1" fmla="*/ 0 h 1895636"/>
                  <a:gd name="connsiteX2" fmla="*/ 329879 w 8481390"/>
                  <a:gd name="connsiteY2" fmla="*/ 14469 h 1895636"/>
                  <a:gd name="connsiteX3" fmla="*/ 379071 w 8481390"/>
                  <a:gd name="connsiteY3" fmla="*/ 14469 h 1895636"/>
                  <a:gd name="connsiteX4" fmla="*/ 379071 w 8481390"/>
                  <a:gd name="connsiteY4" fmla="*/ 23150 h 1895636"/>
                  <a:gd name="connsiteX5" fmla="*/ 410902 w 8481390"/>
                  <a:gd name="connsiteY5" fmla="*/ 23150 h 1895636"/>
                  <a:gd name="connsiteX6" fmla="*/ 419583 w 8481390"/>
                  <a:gd name="connsiteY6" fmla="*/ 23150 h 1895636"/>
                  <a:gd name="connsiteX7" fmla="*/ 451413 w 8481390"/>
                  <a:gd name="connsiteY7" fmla="*/ 23150 h 1895636"/>
                  <a:gd name="connsiteX8" fmla="*/ 462988 w 8481390"/>
                  <a:gd name="connsiteY8" fmla="*/ 34725 h 1895636"/>
                  <a:gd name="connsiteX9" fmla="*/ 691588 w 8481390"/>
                  <a:gd name="connsiteY9" fmla="*/ 34725 h 1895636"/>
                  <a:gd name="connsiteX10" fmla="*/ 691588 w 8481390"/>
                  <a:gd name="connsiteY10" fmla="*/ 60767 h 1895636"/>
                  <a:gd name="connsiteX11" fmla="*/ 711843 w 8481390"/>
                  <a:gd name="connsiteY11" fmla="*/ 60767 h 1895636"/>
                  <a:gd name="connsiteX12" fmla="*/ 720524 w 8481390"/>
                  <a:gd name="connsiteY12" fmla="*/ 69448 h 1895636"/>
                  <a:gd name="connsiteX13" fmla="*/ 807335 w 8481390"/>
                  <a:gd name="connsiteY13" fmla="*/ 69448 h 1895636"/>
                  <a:gd name="connsiteX14" fmla="*/ 807335 w 8481390"/>
                  <a:gd name="connsiteY14" fmla="*/ 92598 h 1895636"/>
                  <a:gd name="connsiteX15" fmla="*/ 870995 w 8481390"/>
                  <a:gd name="connsiteY15" fmla="*/ 92598 h 1895636"/>
                  <a:gd name="connsiteX16" fmla="*/ 870995 w 8481390"/>
                  <a:gd name="connsiteY16" fmla="*/ 101279 h 1895636"/>
                  <a:gd name="connsiteX17" fmla="*/ 969380 w 8481390"/>
                  <a:gd name="connsiteY17" fmla="*/ 101279 h 1895636"/>
                  <a:gd name="connsiteX18" fmla="*/ 969380 w 8481390"/>
                  <a:gd name="connsiteY18" fmla="*/ 115747 h 1895636"/>
                  <a:gd name="connsiteX19" fmla="*/ 1024360 w 8481390"/>
                  <a:gd name="connsiteY19" fmla="*/ 115747 h 1895636"/>
                  <a:gd name="connsiteX20" fmla="*/ 1024360 w 8481390"/>
                  <a:gd name="connsiteY20" fmla="*/ 127322 h 1895636"/>
                  <a:gd name="connsiteX21" fmla="*/ 1053297 w 8481390"/>
                  <a:gd name="connsiteY21" fmla="*/ 127322 h 1895636"/>
                  <a:gd name="connsiteX22" fmla="*/ 1053297 w 8481390"/>
                  <a:gd name="connsiteY22" fmla="*/ 147578 h 1895636"/>
                  <a:gd name="connsiteX23" fmla="*/ 1096702 w 8481390"/>
                  <a:gd name="connsiteY23" fmla="*/ 147578 h 1895636"/>
                  <a:gd name="connsiteX24" fmla="*/ 1105383 w 8481390"/>
                  <a:gd name="connsiteY24" fmla="*/ 156259 h 1895636"/>
                  <a:gd name="connsiteX25" fmla="*/ 1128532 w 8481390"/>
                  <a:gd name="connsiteY25" fmla="*/ 156259 h 1895636"/>
                  <a:gd name="connsiteX26" fmla="*/ 1128532 w 8481390"/>
                  <a:gd name="connsiteY26" fmla="*/ 170727 h 1895636"/>
                  <a:gd name="connsiteX27" fmla="*/ 1186405 w 8481390"/>
                  <a:gd name="connsiteY27" fmla="*/ 170727 h 1895636"/>
                  <a:gd name="connsiteX28" fmla="*/ 1192193 w 8481390"/>
                  <a:gd name="connsiteY28" fmla="*/ 176515 h 1895636"/>
                  <a:gd name="connsiteX29" fmla="*/ 1226917 w 8481390"/>
                  <a:gd name="connsiteY29" fmla="*/ 176515 h 1895636"/>
                  <a:gd name="connsiteX30" fmla="*/ 1247172 w 8481390"/>
                  <a:gd name="connsiteY30" fmla="*/ 176515 h 1895636"/>
                  <a:gd name="connsiteX31" fmla="*/ 1270321 w 8481390"/>
                  <a:gd name="connsiteY31" fmla="*/ 199664 h 1895636"/>
                  <a:gd name="connsiteX32" fmla="*/ 1302152 w 8481390"/>
                  <a:gd name="connsiteY32" fmla="*/ 199664 h 1895636"/>
                  <a:gd name="connsiteX33" fmla="*/ 1302152 w 8481390"/>
                  <a:gd name="connsiteY33" fmla="*/ 217026 h 1895636"/>
                  <a:gd name="connsiteX34" fmla="*/ 1339770 w 8481390"/>
                  <a:gd name="connsiteY34" fmla="*/ 217026 h 1895636"/>
                  <a:gd name="connsiteX35" fmla="*/ 1388962 w 8481390"/>
                  <a:gd name="connsiteY35" fmla="*/ 217026 h 1895636"/>
                  <a:gd name="connsiteX36" fmla="*/ 1406324 w 8481390"/>
                  <a:gd name="connsiteY36" fmla="*/ 234388 h 1895636"/>
                  <a:gd name="connsiteX37" fmla="*/ 1420792 w 8481390"/>
                  <a:gd name="connsiteY37" fmla="*/ 248856 h 1895636"/>
                  <a:gd name="connsiteX38" fmla="*/ 1522071 w 8481390"/>
                  <a:gd name="connsiteY38" fmla="*/ 248856 h 1895636"/>
                  <a:gd name="connsiteX39" fmla="*/ 1530752 w 8481390"/>
                  <a:gd name="connsiteY39" fmla="*/ 257537 h 1895636"/>
                  <a:gd name="connsiteX40" fmla="*/ 1588626 w 8481390"/>
                  <a:gd name="connsiteY40" fmla="*/ 257537 h 1895636"/>
                  <a:gd name="connsiteX41" fmla="*/ 1582838 w 8481390"/>
                  <a:gd name="connsiteY41" fmla="*/ 263325 h 1895636"/>
                  <a:gd name="connsiteX42" fmla="*/ 1620456 w 8481390"/>
                  <a:gd name="connsiteY42" fmla="*/ 263325 h 1895636"/>
                  <a:gd name="connsiteX43" fmla="*/ 1620456 w 8481390"/>
                  <a:gd name="connsiteY43" fmla="*/ 289367 h 1895636"/>
                  <a:gd name="connsiteX44" fmla="*/ 1663861 w 8481390"/>
                  <a:gd name="connsiteY44" fmla="*/ 289367 h 1895636"/>
                  <a:gd name="connsiteX45" fmla="*/ 1672542 w 8481390"/>
                  <a:gd name="connsiteY45" fmla="*/ 289367 h 1895636"/>
                  <a:gd name="connsiteX46" fmla="*/ 1886674 w 8481390"/>
                  <a:gd name="connsiteY46" fmla="*/ 289367 h 1895636"/>
                  <a:gd name="connsiteX47" fmla="*/ 1886674 w 8481390"/>
                  <a:gd name="connsiteY47" fmla="*/ 312517 h 1895636"/>
                  <a:gd name="connsiteX48" fmla="*/ 2042932 w 8481390"/>
                  <a:gd name="connsiteY48" fmla="*/ 312517 h 1895636"/>
                  <a:gd name="connsiteX49" fmla="*/ 2054506 w 8481390"/>
                  <a:gd name="connsiteY49" fmla="*/ 324091 h 1895636"/>
                  <a:gd name="connsiteX50" fmla="*/ 2100805 w 8481390"/>
                  <a:gd name="connsiteY50" fmla="*/ 324091 h 1895636"/>
                  <a:gd name="connsiteX51" fmla="*/ 2112380 w 8481390"/>
                  <a:gd name="connsiteY51" fmla="*/ 335666 h 1895636"/>
                  <a:gd name="connsiteX52" fmla="*/ 2112380 w 8481390"/>
                  <a:gd name="connsiteY52" fmla="*/ 358816 h 1895636"/>
                  <a:gd name="connsiteX53" fmla="*/ 2190509 w 8481390"/>
                  <a:gd name="connsiteY53" fmla="*/ 358816 h 1895636"/>
                  <a:gd name="connsiteX54" fmla="*/ 2199190 w 8481390"/>
                  <a:gd name="connsiteY54" fmla="*/ 367497 h 1895636"/>
                  <a:gd name="connsiteX55" fmla="*/ 2242595 w 8481390"/>
                  <a:gd name="connsiteY55" fmla="*/ 367497 h 1895636"/>
                  <a:gd name="connsiteX56" fmla="*/ 2257064 w 8481390"/>
                  <a:gd name="connsiteY56" fmla="*/ 381966 h 1895636"/>
                  <a:gd name="connsiteX57" fmla="*/ 2340980 w 8481390"/>
                  <a:gd name="connsiteY57" fmla="*/ 381966 h 1895636"/>
                  <a:gd name="connsiteX58" fmla="*/ 2340980 w 8481390"/>
                  <a:gd name="connsiteY58" fmla="*/ 410902 h 1895636"/>
                  <a:gd name="connsiteX59" fmla="*/ 2407535 w 8481390"/>
                  <a:gd name="connsiteY59" fmla="*/ 410902 h 1895636"/>
                  <a:gd name="connsiteX60" fmla="*/ 2407535 w 8481390"/>
                  <a:gd name="connsiteY60" fmla="*/ 416689 h 1895636"/>
                  <a:gd name="connsiteX61" fmla="*/ 2433578 w 8481390"/>
                  <a:gd name="connsiteY61" fmla="*/ 416689 h 1895636"/>
                  <a:gd name="connsiteX62" fmla="*/ 2433578 w 8481390"/>
                  <a:gd name="connsiteY62" fmla="*/ 454307 h 1895636"/>
                  <a:gd name="connsiteX63" fmla="*/ 2450940 w 8481390"/>
                  <a:gd name="connsiteY63" fmla="*/ 454307 h 1895636"/>
                  <a:gd name="connsiteX64" fmla="*/ 2459621 w 8481390"/>
                  <a:gd name="connsiteY64" fmla="*/ 462988 h 1895636"/>
                  <a:gd name="connsiteX65" fmla="*/ 2479876 w 8481390"/>
                  <a:gd name="connsiteY65" fmla="*/ 462988 h 1895636"/>
                  <a:gd name="connsiteX66" fmla="*/ 2479876 w 8481390"/>
                  <a:gd name="connsiteY66" fmla="*/ 474562 h 1895636"/>
                  <a:gd name="connsiteX67" fmla="*/ 2511707 w 8481390"/>
                  <a:gd name="connsiteY67" fmla="*/ 474562 h 1895636"/>
                  <a:gd name="connsiteX68" fmla="*/ 2511707 w 8481390"/>
                  <a:gd name="connsiteY68" fmla="*/ 520861 h 1895636"/>
                  <a:gd name="connsiteX69" fmla="*/ 2639028 w 8481390"/>
                  <a:gd name="connsiteY69" fmla="*/ 520861 h 1895636"/>
                  <a:gd name="connsiteX70" fmla="*/ 2639028 w 8481390"/>
                  <a:gd name="connsiteY70" fmla="*/ 532436 h 1895636"/>
                  <a:gd name="connsiteX71" fmla="*/ 2676646 w 8481390"/>
                  <a:gd name="connsiteY71" fmla="*/ 532436 h 1895636"/>
                  <a:gd name="connsiteX72" fmla="*/ 2676646 w 8481390"/>
                  <a:gd name="connsiteY72" fmla="*/ 549798 h 1895636"/>
                  <a:gd name="connsiteX73" fmla="*/ 2708476 w 8481390"/>
                  <a:gd name="connsiteY73" fmla="*/ 549798 h 1895636"/>
                  <a:gd name="connsiteX74" fmla="*/ 2717157 w 8481390"/>
                  <a:gd name="connsiteY74" fmla="*/ 558479 h 1895636"/>
                  <a:gd name="connsiteX75" fmla="*/ 2717157 w 8481390"/>
                  <a:gd name="connsiteY75" fmla="*/ 572947 h 1895636"/>
                  <a:gd name="connsiteX76" fmla="*/ 2757669 w 8481390"/>
                  <a:gd name="connsiteY76" fmla="*/ 572947 h 1895636"/>
                  <a:gd name="connsiteX77" fmla="*/ 2780818 w 8481390"/>
                  <a:gd name="connsiteY77" fmla="*/ 596096 h 1895636"/>
                  <a:gd name="connsiteX78" fmla="*/ 2798180 w 8481390"/>
                  <a:gd name="connsiteY78" fmla="*/ 613458 h 1895636"/>
                  <a:gd name="connsiteX79" fmla="*/ 2812649 w 8481390"/>
                  <a:gd name="connsiteY79" fmla="*/ 627927 h 1895636"/>
                  <a:gd name="connsiteX80" fmla="*/ 2861841 w 8481390"/>
                  <a:gd name="connsiteY80" fmla="*/ 627927 h 1895636"/>
                  <a:gd name="connsiteX81" fmla="*/ 2896565 w 8481390"/>
                  <a:gd name="connsiteY81" fmla="*/ 662651 h 1895636"/>
                  <a:gd name="connsiteX82" fmla="*/ 2983375 w 8481390"/>
                  <a:gd name="connsiteY82" fmla="*/ 691588 h 1895636"/>
                  <a:gd name="connsiteX83" fmla="*/ 3029674 w 8481390"/>
                  <a:gd name="connsiteY83" fmla="*/ 691588 h 1895636"/>
                  <a:gd name="connsiteX84" fmla="*/ 3029674 w 8481390"/>
                  <a:gd name="connsiteY84" fmla="*/ 734993 h 1895636"/>
                  <a:gd name="connsiteX85" fmla="*/ 3102016 w 8481390"/>
                  <a:gd name="connsiteY85" fmla="*/ 734993 h 1895636"/>
                  <a:gd name="connsiteX86" fmla="*/ 3133846 w 8481390"/>
                  <a:gd name="connsiteY86" fmla="*/ 766823 h 1895636"/>
                  <a:gd name="connsiteX87" fmla="*/ 3295891 w 8481390"/>
                  <a:gd name="connsiteY87" fmla="*/ 766823 h 1895636"/>
                  <a:gd name="connsiteX88" fmla="*/ 3295891 w 8481390"/>
                  <a:gd name="connsiteY88" fmla="*/ 784185 h 1895636"/>
                  <a:gd name="connsiteX89" fmla="*/ 3350871 w 8481390"/>
                  <a:gd name="connsiteY89" fmla="*/ 784185 h 1895636"/>
                  <a:gd name="connsiteX90" fmla="*/ 3368233 w 8481390"/>
                  <a:gd name="connsiteY90" fmla="*/ 801547 h 1895636"/>
                  <a:gd name="connsiteX91" fmla="*/ 3394276 w 8481390"/>
                  <a:gd name="connsiteY91" fmla="*/ 801547 h 1895636"/>
                  <a:gd name="connsiteX92" fmla="*/ 3417426 w 8481390"/>
                  <a:gd name="connsiteY92" fmla="*/ 824697 h 1895636"/>
                  <a:gd name="connsiteX93" fmla="*/ 3417426 w 8481390"/>
                  <a:gd name="connsiteY93" fmla="*/ 839165 h 1895636"/>
                  <a:gd name="connsiteX94" fmla="*/ 3443469 w 8481390"/>
                  <a:gd name="connsiteY94" fmla="*/ 865208 h 1895636"/>
                  <a:gd name="connsiteX95" fmla="*/ 3457937 w 8481390"/>
                  <a:gd name="connsiteY95" fmla="*/ 879676 h 1895636"/>
                  <a:gd name="connsiteX96" fmla="*/ 3486874 w 8481390"/>
                  <a:gd name="connsiteY96" fmla="*/ 879676 h 1895636"/>
                  <a:gd name="connsiteX97" fmla="*/ 3527385 w 8481390"/>
                  <a:gd name="connsiteY97" fmla="*/ 879676 h 1895636"/>
                  <a:gd name="connsiteX98" fmla="*/ 3533172 w 8481390"/>
                  <a:gd name="connsiteY98" fmla="*/ 885463 h 1895636"/>
                  <a:gd name="connsiteX99" fmla="*/ 3565003 w 8481390"/>
                  <a:gd name="connsiteY99" fmla="*/ 917294 h 1895636"/>
                  <a:gd name="connsiteX100" fmla="*/ 3608408 w 8481390"/>
                  <a:gd name="connsiteY100" fmla="*/ 917294 h 1895636"/>
                  <a:gd name="connsiteX101" fmla="*/ 3651813 w 8481390"/>
                  <a:gd name="connsiteY101" fmla="*/ 917294 h 1895636"/>
                  <a:gd name="connsiteX102" fmla="*/ 3669175 w 8481390"/>
                  <a:gd name="connsiteY102" fmla="*/ 934656 h 1895636"/>
                  <a:gd name="connsiteX103" fmla="*/ 3692324 w 8481390"/>
                  <a:gd name="connsiteY103" fmla="*/ 957805 h 1895636"/>
                  <a:gd name="connsiteX104" fmla="*/ 3761772 w 8481390"/>
                  <a:gd name="connsiteY104" fmla="*/ 957805 h 1895636"/>
                  <a:gd name="connsiteX105" fmla="*/ 3837008 w 8481390"/>
                  <a:gd name="connsiteY105" fmla="*/ 1033041 h 1895636"/>
                  <a:gd name="connsiteX106" fmla="*/ 3889094 w 8481390"/>
                  <a:gd name="connsiteY106" fmla="*/ 1033041 h 1895636"/>
                  <a:gd name="connsiteX107" fmla="*/ 3923818 w 8481390"/>
                  <a:gd name="connsiteY107" fmla="*/ 1067765 h 1895636"/>
                  <a:gd name="connsiteX108" fmla="*/ 4007735 w 8481390"/>
                  <a:gd name="connsiteY108" fmla="*/ 1067765 h 1895636"/>
                  <a:gd name="connsiteX109" fmla="*/ 4051140 w 8481390"/>
                  <a:gd name="connsiteY109" fmla="*/ 1111170 h 1895636"/>
                  <a:gd name="connsiteX110" fmla="*/ 4097438 w 8481390"/>
                  <a:gd name="connsiteY110" fmla="*/ 1111170 h 1895636"/>
                  <a:gd name="connsiteX111" fmla="*/ 4132162 w 8481390"/>
                  <a:gd name="connsiteY111" fmla="*/ 1145894 h 1895636"/>
                  <a:gd name="connsiteX112" fmla="*/ 4331826 w 8481390"/>
                  <a:gd name="connsiteY112" fmla="*/ 1145894 h 1895636"/>
                  <a:gd name="connsiteX113" fmla="*/ 4331826 w 8481390"/>
                  <a:gd name="connsiteY113" fmla="*/ 1177724 h 1895636"/>
                  <a:gd name="connsiteX114" fmla="*/ 4462041 w 8481390"/>
                  <a:gd name="connsiteY114" fmla="*/ 1177724 h 1895636"/>
                  <a:gd name="connsiteX115" fmla="*/ 4551745 w 8481390"/>
                  <a:gd name="connsiteY115" fmla="*/ 1177724 h 1895636"/>
                  <a:gd name="connsiteX116" fmla="*/ 4829537 w 8481390"/>
                  <a:gd name="connsiteY116" fmla="*/ 1177724 h 1895636"/>
                  <a:gd name="connsiteX117" fmla="*/ 4829537 w 8481390"/>
                  <a:gd name="connsiteY117" fmla="*/ 1224023 h 1895636"/>
                  <a:gd name="connsiteX118" fmla="*/ 5029200 w 8481390"/>
                  <a:gd name="connsiteY118" fmla="*/ 1333983 h 1895636"/>
                  <a:gd name="connsiteX119" fmla="*/ 5127585 w 8481390"/>
                  <a:gd name="connsiteY119" fmla="*/ 1333983 h 1895636"/>
                  <a:gd name="connsiteX120" fmla="*/ 5176778 w 8481390"/>
                  <a:gd name="connsiteY120" fmla="*/ 1351345 h 1895636"/>
                  <a:gd name="connsiteX121" fmla="*/ 5240438 w 8481390"/>
                  <a:gd name="connsiteY121" fmla="*/ 1351345 h 1895636"/>
                  <a:gd name="connsiteX122" fmla="*/ 5240438 w 8481390"/>
                  <a:gd name="connsiteY122" fmla="*/ 1377388 h 1895636"/>
                  <a:gd name="connsiteX123" fmla="*/ 5388016 w 8481390"/>
                  <a:gd name="connsiteY123" fmla="*/ 1377388 h 1895636"/>
                  <a:gd name="connsiteX124" fmla="*/ 5388016 w 8481390"/>
                  <a:gd name="connsiteY124" fmla="*/ 1394750 h 1895636"/>
                  <a:gd name="connsiteX125" fmla="*/ 5532699 w 8481390"/>
                  <a:gd name="connsiteY125" fmla="*/ 1394750 h 1895636"/>
                  <a:gd name="connsiteX126" fmla="*/ 5532699 w 8481390"/>
                  <a:gd name="connsiteY126" fmla="*/ 1429474 h 1895636"/>
                  <a:gd name="connsiteX127" fmla="*/ 5576104 w 8481390"/>
                  <a:gd name="connsiteY127" fmla="*/ 1429474 h 1895636"/>
                  <a:gd name="connsiteX128" fmla="*/ 5584785 w 8481390"/>
                  <a:gd name="connsiteY128" fmla="*/ 1475772 h 1895636"/>
                  <a:gd name="connsiteX129" fmla="*/ 5665808 w 8481390"/>
                  <a:gd name="connsiteY129" fmla="*/ 1475772 h 1895636"/>
                  <a:gd name="connsiteX130" fmla="*/ 5665808 w 8481390"/>
                  <a:gd name="connsiteY130" fmla="*/ 1507603 h 1895636"/>
                  <a:gd name="connsiteX131" fmla="*/ 6044879 w 8481390"/>
                  <a:gd name="connsiteY131" fmla="*/ 1507603 h 1895636"/>
                  <a:gd name="connsiteX132" fmla="*/ 6044879 w 8481390"/>
                  <a:gd name="connsiteY132" fmla="*/ 1542327 h 1895636"/>
                  <a:gd name="connsiteX133" fmla="*/ 6342927 w 8481390"/>
                  <a:gd name="connsiteY133" fmla="*/ 1542327 h 1895636"/>
                  <a:gd name="connsiteX134" fmla="*/ 6342927 w 8481390"/>
                  <a:gd name="connsiteY134" fmla="*/ 1579945 h 1895636"/>
                  <a:gd name="connsiteX135" fmla="*/ 6551271 w 8481390"/>
                  <a:gd name="connsiteY135" fmla="*/ 1579945 h 1895636"/>
                  <a:gd name="connsiteX136" fmla="*/ 6551271 w 8481390"/>
                  <a:gd name="connsiteY136" fmla="*/ 1640712 h 1895636"/>
                  <a:gd name="connsiteX137" fmla="*/ 6626507 w 8481390"/>
                  <a:gd name="connsiteY137" fmla="*/ 1640712 h 1895636"/>
                  <a:gd name="connsiteX138" fmla="*/ 6626507 w 8481390"/>
                  <a:gd name="connsiteY138" fmla="*/ 1704372 h 1895636"/>
                  <a:gd name="connsiteX139" fmla="*/ 7260221 w 8481390"/>
                  <a:gd name="connsiteY139" fmla="*/ 1704372 h 1895636"/>
                  <a:gd name="connsiteX140" fmla="*/ 7260221 w 8481390"/>
                  <a:gd name="connsiteY140" fmla="*/ 1892461 h 1895636"/>
                  <a:gd name="connsiteX141" fmla="*/ 8481390 w 8481390"/>
                  <a:gd name="connsiteY141" fmla="*/ 1895636 h 1895636"/>
                  <a:gd name="connsiteX0" fmla="*/ 0 w 8481390"/>
                  <a:gd name="connsiteY0" fmla="*/ 0 h 1895636"/>
                  <a:gd name="connsiteX1" fmla="*/ 329879 w 8481390"/>
                  <a:gd name="connsiteY1" fmla="*/ 0 h 1895636"/>
                  <a:gd name="connsiteX2" fmla="*/ 329879 w 8481390"/>
                  <a:gd name="connsiteY2" fmla="*/ 14469 h 1895636"/>
                  <a:gd name="connsiteX3" fmla="*/ 379071 w 8481390"/>
                  <a:gd name="connsiteY3" fmla="*/ 14469 h 1895636"/>
                  <a:gd name="connsiteX4" fmla="*/ 379071 w 8481390"/>
                  <a:gd name="connsiteY4" fmla="*/ 23150 h 1895636"/>
                  <a:gd name="connsiteX5" fmla="*/ 410902 w 8481390"/>
                  <a:gd name="connsiteY5" fmla="*/ 23150 h 1895636"/>
                  <a:gd name="connsiteX6" fmla="*/ 419583 w 8481390"/>
                  <a:gd name="connsiteY6" fmla="*/ 23150 h 1895636"/>
                  <a:gd name="connsiteX7" fmla="*/ 451413 w 8481390"/>
                  <a:gd name="connsiteY7" fmla="*/ 23150 h 1895636"/>
                  <a:gd name="connsiteX8" fmla="*/ 462988 w 8481390"/>
                  <a:gd name="connsiteY8" fmla="*/ 34725 h 1895636"/>
                  <a:gd name="connsiteX9" fmla="*/ 691588 w 8481390"/>
                  <a:gd name="connsiteY9" fmla="*/ 34725 h 1895636"/>
                  <a:gd name="connsiteX10" fmla="*/ 691588 w 8481390"/>
                  <a:gd name="connsiteY10" fmla="*/ 60767 h 1895636"/>
                  <a:gd name="connsiteX11" fmla="*/ 711843 w 8481390"/>
                  <a:gd name="connsiteY11" fmla="*/ 60767 h 1895636"/>
                  <a:gd name="connsiteX12" fmla="*/ 720524 w 8481390"/>
                  <a:gd name="connsiteY12" fmla="*/ 69448 h 1895636"/>
                  <a:gd name="connsiteX13" fmla="*/ 807335 w 8481390"/>
                  <a:gd name="connsiteY13" fmla="*/ 69448 h 1895636"/>
                  <a:gd name="connsiteX14" fmla="*/ 807335 w 8481390"/>
                  <a:gd name="connsiteY14" fmla="*/ 92598 h 1895636"/>
                  <a:gd name="connsiteX15" fmla="*/ 870995 w 8481390"/>
                  <a:gd name="connsiteY15" fmla="*/ 92598 h 1895636"/>
                  <a:gd name="connsiteX16" fmla="*/ 870995 w 8481390"/>
                  <a:gd name="connsiteY16" fmla="*/ 101279 h 1895636"/>
                  <a:gd name="connsiteX17" fmla="*/ 969380 w 8481390"/>
                  <a:gd name="connsiteY17" fmla="*/ 101279 h 1895636"/>
                  <a:gd name="connsiteX18" fmla="*/ 969380 w 8481390"/>
                  <a:gd name="connsiteY18" fmla="*/ 115747 h 1895636"/>
                  <a:gd name="connsiteX19" fmla="*/ 1024360 w 8481390"/>
                  <a:gd name="connsiteY19" fmla="*/ 115747 h 1895636"/>
                  <a:gd name="connsiteX20" fmla="*/ 1024360 w 8481390"/>
                  <a:gd name="connsiteY20" fmla="*/ 127322 h 1895636"/>
                  <a:gd name="connsiteX21" fmla="*/ 1053297 w 8481390"/>
                  <a:gd name="connsiteY21" fmla="*/ 127322 h 1895636"/>
                  <a:gd name="connsiteX22" fmla="*/ 1053297 w 8481390"/>
                  <a:gd name="connsiteY22" fmla="*/ 147578 h 1895636"/>
                  <a:gd name="connsiteX23" fmla="*/ 1096702 w 8481390"/>
                  <a:gd name="connsiteY23" fmla="*/ 147578 h 1895636"/>
                  <a:gd name="connsiteX24" fmla="*/ 1105383 w 8481390"/>
                  <a:gd name="connsiteY24" fmla="*/ 156259 h 1895636"/>
                  <a:gd name="connsiteX25" fmla="*/ 1128532 w 8481390"/>
                  <a:gd name="connsiteY25" fmla="*/ 156259 h 1895636"/>
                  <a:gd name="connsiteX26" fmla="*/ 1128532 w 8481390"/>
                  <a:gd name="connsiteY26" fmla="*/ 170727 h 1895636"/>
                  <a:gd name="connsiteX27" fmla="*/ 1186405 w 8481390"/>
                  <a:gd name="connsiteY27" fmla="*/ 170727 h 1895636"/>
                  <a:gd name="connsiteX28" fmla="*/ 1192193 w 8481390"/>
                  <a:gd name="connsiteY28" fmla="*/ 176515 h 1895636"/>
                  <a:gd name="connsiteX29" fmla="*/ 1226917 w 8481390"/>
                  <a:gd name="connsiteY29" fmla="*/ 176515 h 1895636"/>
                  <a:gd name="connsiteX30" fmla="*/ 1247172 w 8481390"/>
                  <a:gd name="connsiteY30" fmla="*/ 176515 h 1895636"/>
                  <a:gd name="connsiteX31" fmla="*/ 1270321 w 8481390"/>
                  <a:gd name="connsiteY31" fmla="*/ 199664 h 1895636"/>
                  <a:gd name="connsiteX32" fmla="*/ 1302152 w 8481390"/>
                  <a:gd name="connsiteY32" fmla="*/ 199664 h 1895636"/>
                  <a:gd name="connsiteX33" fmla="*/ 1302152 w 8481390"/>
                  <a:gd name="connsiteY33" fmla="*/ 217026 h 1895636"/>
                  <a:gd name="connsiteX34" fmla="*/ 1339770 w 8481390"/>
                  <a:gd name="connsiteY34" fmla="*/ 217026 h 1895636"/>
                  <a:gd name="connsiteX35" fmla="*/ 1388962 w 8481390"/>
                  <a:gd name="connsiteY35" fmla="*/ 217026 h 1895636"/>
                  <a:gd name="connsiteX36" fmla="*/ 1406324 w 8481390"/>
                  <a:gd name="connsiteY36" fmla="*/ 234388 h 1895636"/>
                  <a:gd name="connsiteX37" fmla="*/ 1420792 w 8481390"/>
                  <a:gd name="connsiteY37" fmla="*/ 248856 h 1895636"/>
                  <a:gd name="connsiteX38" fmla="*/ 1522071 w 8481390"/>
                  <a:gd name="connsiteY38" fmla="*/ 248856 h 1895636"/>
                  <a:gd name="connsiteX39" fmla="*/ 1530752 w 8481390"/>
                  <a:gd name="connsiteY39" fmla="*/ 257537 h 1895636"/>
                  <a:gd name="connsiteX40" fmla="*/ 1588626 w 8481390"/>
                  <a:gd name="connsiteY40" fmla="*/ 257537 h 1895636"/>
                  <a:gd name="connsiteX41" fmla="*/ 1582838 w 8481390"/>
                  <a:gd name="connsiteY41" fmla="*/ 263325 h 1895636"/>
                  <a:gd name="connsiteX42" fmla="*/ 1620456 w 8481390"/>
                  <a:gd name="connsiteY42" fmla="*/ 263325 h 1895636"/>
                  <a:gd name="connsiteX43" fmla="*/ 1620456 w 8481390"/>
                  <a:gd name="connsiteY43" fmla="*/ 289367 h 1895636"/>
                  <a:gd name="connsiteX44" fmla="*/ 1663861 w 8481390"/>
                  <a:gd name="connsiteY44" fmla="*/ 289367 h 1895636"/>
                  <a:gd name="connsiteX45" fmla="*/ 1672542 w 8481390"/>
                  <a:gd name="connsiteY45" fmla="*/ 289367 h 1895636"/>
                  <a:gd name="connsiteX46" fmla="*/ 1886674 w 8481390"/>
                  <a:gd name="connsiteY46" fmla="*/ 289367 h 1895636"/>
                  <a:gd name="connsiteX47" fmla="*/ 1886674 w 8481390"/>
                  <a:gd name="connsiteY47" fmla="*/ 312517 h 1895636"/>
                  <a:gd name="connsiteX48" fmla="*/ 2042932 w 8481390"/>
                  <a:gd name="connsiteY48" fmla="*/ 312517 h 1895636"/>
                  <a:gd name="connsiteX49" fmla="*/ 2054506 w 8481390"/>
                  <a:gd name="connsiteY49" fmla="*/ 324091 h 1895636"/>
                  <a:gd name="connsiteX50" fmla="*/ 2100805 w 8481390"/>
                  <a:gd name="connsiteY50" fmla="*/ 324091 h 1895636"/>
                  <a:gd name="connsiteX51" fmla="*/ 2112380 w 8481390"/>
                  <a:gd name="connsiteY51" fmla="*/ 335666 h 1895636"/>
                  <a:gd name="connsiteX52" fmla="*/ 2112380 w 8481390"/>
                  <a:gd name="connsiteY52" fmla="*/ 358816 h 1895636"/>
                  <a:gd name="connsiteX53" fmla="*/ 2190509 w 8481390"/>
                  <a:gd name="connsiteY53" fmla="*/ 358816 h 1895636"/>
                  <a:gd name="connsiteX54" fmla="*/ 2199190 w 8481390"/>
                  <a:gd name="connsiteY54" fmla="*/ 367497 h 1895636"/>
                  <a:gd name="connsiteX55" fmla="*/ 2242595 w 8481390"/>
                  <a:gd name="connsiteY55" fmla="*/ 367497 h 1895636"/>
                  <a:gd name="connsiteX56" fmla="*/ 2257064 w 8481390"/>
                  <a:gd name="connsiteY56" fmla="*/ 381966 h 1895636"/>
                  <a:gd name="connsiteX57" fmla="*/ 2340980 w 8481390"/>
                  <a:gd name="connsiteY57" fmla="*/ 381966 h 1895636"/>
                  <a:gd name="connsiteX58" fmla="*/ 2340980 w 8481390"/>
                  <a:gd name="connsiteY58" fmla="*/ 410902 h 1895636"/>
                  <a:gd name="connsiteX59" fmla="*/ 2407535 w 8481390"/>
                  <a:gd name="connsiteY59" fmla="*/ 410902 h 1895636"/>
                  <a:gd name="connsiteX60" fmla="*/ 2407535 w 8481390"/>
                  <a:gd name="connsiteY60" fmla="*/ 416689 h 1895636"/>
                  <a:gd name="connsiteX61" fmla="*/ 2433578 w 8481390"/>
                  <a:gd name="connsiteY61" fmla="*/ 416689 h 1895636"/>
                  <a:gd name="connsiteX62" fmla="*/ 2433578 w 8481390"/>
                  <a:gd name="connsiteY62" fmla="*/ 454307 h 1895636"/>
                  <a:gd name="connsiteX63" fmla="*/ 2450940 w 8481390"/>
                  <a:gd name="connsiteY63" fmla="*/ 454307 h 1895636"/>
                  <a:gd name="connsiteX64" fmla="*/ 2459621 w 8481390"/>
                  <a:gd name="connsiteY64" fmla="*/ 462988 h 1895636"/>
                  <a:gd name="connsiteX65" fmla="*/ 2479876 w 8481390"/>
                  <a:gd name="connsiteY65" fmla="*/ 462988 h 1895636"/>
                  <a:gd name="connsiteX66" fmla="*/ 2479876 w 8481390"/>
                  <a:gd name="connsiteY66" fmla="*/ 474562 h 1895636"/>
                  <a:gd name="connsiteX67" fmla="*/ 2511707 w 8481390"/>
                  <a:gd name="connsiteY67" fmla="*/ 474562 h 1895636"/>
                  <a:gd name="connsiteX68" fmla="*/ 2511707 w 8481390"/>
                  <a:gd name="connsiteY68" fmla="*/ 520861 h 1895636"/>
                  <a:gd name="connsiteX69" fmla="*/ 2639028 w 8481390"/>
                  <a:gd name="connsiteY69" fmla="*/ 520861 h 1895636"/>
                  <a:gd name="connsiteX70" fmla="*/ 2639028 w 8481390"/>
                  <a:gd name="connsiteY70" fmla="*/ 532436 h 1895636"/>
                  <a:gd name="connsiteX71" fmla="*/ 2676646 w 8481390"/>
                  <a:gd name="connsiteY71" fmla="*/ 532436 h 1895636"/>
                  <a:gd name="connsiteX72" fmla="*/ 2676646 w 8481390"/>
                  <a:gd name="connsiteY72" fmla="*/ 549798 h 1895636"/>
                  <a:gd name="connsiteX73" fmla="*/ 2708476 w 8481390"/>
                  <a:gd name="connsiteY73" fmla="*/ 549798 h 1895636"/>
                  <a:gd name="connsiteX74" fmla="*/ 2717157 w 8481390"/>
                  <a:gd name="connsiteY74" fmla="*/ 558479 h 1895636"/>
                  <a:gd name="connsiteX75" fmla="*/ 2717157 w 8481390"/>
                  <a:gd name="connsiteY75" fmla="*/ 572947 h 1895636"/>
                  <a:gd name="connsiteX76" fmla="*/ 2757669 w 8481390"/>
                  <a:gd name="connsiteY76" fmla="*/ 572947 h 1895636"/>
                  <a:gd name="connsiteX77" fmla="*/ 2780818 w 8481390"/>
                  <a:gd name="connsiteY77" fmla="*/ 596096 h 1895636"/>
                  <a:gd name="connsiteX78" fmla="*/ 2798180 w 8481390"/>
                  <a:gd name="connsiteY78" fmla="*/ 613458 h 1895636"/>
                  <a:gd name="connsiteX79" fmla="*/ 2812649 w 8481390"/>
                  <a:gd name="connsiteY79" fmla="*/ 627927 h 1895636"/>
                  <a:gd name="connsiteX80" fmla="*/ 2861841 w 8481390"/>
                  <a:gd name="connsiteY80" fmla="*/ 627927 h 1895636"/>
                  <a:gd name="connsiteX81" fmla="*/ 2896565 w 8481390"/>
                  <a:gd name="connsiteY81" fmla="*/ 662651 h 1895636"/>
                  <a:gd name="connsiteX82" fmla="*/ 2983375 w 8481390"/>
                  <a:gd name="connsiteY82" fmla="*/ 691588 h 1895636"/>
                  <a:gd name="connsiteX83" fmla="*/ 3029674 w 8481390"/>
                  <a:gd name="connsiteY83" fmla="*/ 691588 h 1895636"/>
                  <a:gd name="connsiteX84" fmla="*/ 3029674 w 8481390"/>
                  <a:gd name="connsiteY84" fmla="*/ 734993 h 1895636"/>
                  <a:gd name="connsiteX85" fmla="*/ 3102016 w 8481390"/>
                  <a:gd name="connsiteY85" fmla="*/ 734993 h 1895636"/>
                  <a:gd name="connsiteX86" fmla="*/ 3133846 w 8481390"/>
                  <a:gd name="connsiteY86" fmla="*/ 766823 h 1895636"/>
                  <a:gd name="connsiteX87" fmla="*/ 3295891 w 8481390"/>
                  <a:gd name="connsiteY87" fmla="*/ 766823 h 1895636"/>
                  <a:gd name="connsiteX88" fmla="*/ 3295891 w 8481390"/>
                  <a:gd name="connsiteY88" fmla="*/ 784185 h 1895636"/>
                  <a:gd name="connsiteX89" fmla="*/ 3350871 w 8481390"/>
                  <a:gd name="connsiteY89" fmla="*/ 784185 h 1895636"/>
                  <a:gd name="connsiteX90" fmla="*/ 3368233 w 8481390"/>
                  <a:gd name="connsiteY90" fmla="*/ 801547 h 1895636"/>
                  <a:gd name="connsiteX91" fmla="*/ 3394276 w 8481390"/>
                  <a:gd name="connsiteY91" fmla="*/ 801547 h 1895636"/>
                  <a:gd name="connsiteX92" fmla="*/ 3417426 w 8481390"/>
                  <a:gd name="connsiteY92" fmla="*/ 824697 h 1895636"/>
                  <a:gd name="connsiteX93" fmla="*/ 3417426 w 8481390"/>
                  <a:gd name="connsiteY93" fmla="*/ 839165 h 1895636"/>
                  <a:gd name="connsiteX94" fmla="*/ 3443469 w 8481390"/>
                  <a:gd name="connsiteY94" fmla="*/ 865208 h 1895636"/>
                  <a:gd name="connsiteX95" fmla="*/ 3457937 w 8481390"/>
                  <a:gd name="connsiteY95" fmla="*/ 879676 h 1895636"/>
                  <a:gd name="connsiteX96" fmla="*/ 3486874 w 8481390"/>
                  <a:gd name="connsiteY96" fmla="*/ 879676 h 1895636"/>
                  <a:gd name="connsiteX97" fmla="*/ 3527385 w 8481390"/>
                  <a:gd name="connsiteY97" fmla="*/ 879676 h 1895636"/>
                  <a:gd name="connsiteX98" fmla="*/ 3533172 w 8481390"/>
                  <a:gd name="connsiteY98" fmla="*/ 885463 h 1895636"/>
                  <a:gd name="connsiteX99" fmla="*/ 3565003 w 8481390"/>
                  <a:gd name="connsiteY99" fmla="*/ 917294 h 1895636"/>
                  <a:gd name="connsiteX100" fmla="*/ 3608408 w 8481390"/>
                  <a:gd name="connsiteY100" fmla="*/ 917294 h 1895636"/>
                  <a:gd name="connsiteX101" fmla="*/ 3651813 w 8481390"/>
                  <a:gd name="connsiteY101" fmla="*/ 917294 h 1895636"/>
                  <a:gd name="connsiteX102" fmla="*/ 3669175 w 8481390"/>
                  <a:gd name="connsiteY102" fmla="*/ 934656 h 1895636"/>
                  <a:gd name="connsiteX103" fmla="*/ 3692324 w 8481390"/>
                  <a:gd name="connsiteY103" fmla="*/ 957805 h 1895636"/>
                  <a:gd name="connsiteX104" fmla="*/ 3761772 w 8481390"/>
                  <a:gd name="connsiteY104" fmla="*/ 957805 h 1895636"/>
                  <a:gd name="connsiteX105" fmla="*/ 3837008 w 8481390"/>
                  <a:gd name="connsiteY105" fmla="*/ 1033041 h 1895636"/>
                  <a:gd name="connsiteX106" fmla="*/ 3889094 w 8481390"/>
                  <a:gd name="connsiteY106" fmla="*/ 1033041 h 1895636"/>
                  <a:gd name="connsiteX107" fmla="*/ 3923818 w 8481390"/>
                  <a:gd name="connsiteY107" fmla="*/ 1067765 h 1895636"/>
                  <a:gd name="connsiteX108" fmla="*/ 4007735 w 8481390"/>
                  <a:gd name="connsiteY108" fmla="*/ 1067765 h 1895636"/>
                  <a:gd name="connsiteX109" fmla="*/ 4051140 w 8481390"/>
                  <a:gd name="connsiteY109" fmla="*/ 1111170 h 1895636"/>
                  <a:gd name="connsiteX110" fmla="*/ 4097438 w 8481390"/>
                  <a:gd name="connsiteY110" fmla="*/ 1111170 h 1895636"/>
                  <a:gd name="connsiteX111" fmla="*/ 4132162 w 8481390"/>
                  <a:gd name="connsiteY111" fmla="*/ 1145894 h 1895636"/>
                  <a:gd name="connsiteX112" fmla="*/ 4331826 w 8481390"/>
                  <a:gd name="connsiteY112" fmla="*/ 1145894 h 1895636"/>
                  <a:gd name="connsiteX113" fmla="*/ 4331826 w 8481390"/>
                  <a:gd name="connsiteY113" fmla="*/ 1177724 h 1895636"/>
                  <a:gd name="connsiteX114" fmla="*/ 4462041 w 8481390"/>
                  <a:gd name="connsiteY114" fmla="*/ 1177724 h 1895636"/>
                  <a:gd name="connsiteX115" fmla="*/ 4551745 w 8481390"/>
                  <a:gd name="connsiteY115" fmla="*/ 1177724 h 1895636"/>
                  <a:gd name="connsiteX116" fmla="*/ 4829537 w 8481390"/>
                  <a:gd name="connsiteY116" fmla="*/ 1180899 h 1895636"/>
                  <a:gd name="connsiteX117" fmla="*/ 4829537 w 8481390"/>
                  <a:gd name="connsiteY117" fmla="*/ 1224023 h 1895636"/>
                  <a:gd name="connsiteX118" fmla="*/ 5029200 w 8481390"/>
                  <a:gd name="connsiteY118" fmla="*/ 1333983 h 1895636"/>
                  <a:gd name="connsiteX119" fmla="*/ 5127585 w 8481390"/>
                  <a:gd name="connsiteY119" fmla="*/ 1333983 h 1895636"/>
                  <a:gd name="connsiteX120" fmla="*/ 5176778 w 8481390"/>
                  <a:gd name="connsiteY120" fmla="*/ 1351345 h 1895636"/>
                  <a:gd name="connsiteX121" fmla="*/ 5240438 w 8481390"/>
                  <a:gd name="connsiteY121" fmla="*/ 1351345 h 1895636"/>
                  <a:gd name="connsiteX122" fmla="*/ 5240438 w 8481390"/>
                  <a:gd name="connsiteY122" fmla="*/ 1377388 h 1895636"/>
                  <a:gd name="connsiteX123" fmla="*/ 5388016 w 8481390"/>
                  <a:gd name="connsiteY123" fmla="*/ 1377388 h 1895636"/>
                  <a:gd name="connsiteX124" fmla="*/ 5388016 w 8481390"/>
                  <a:gd name="connsiteY124" fmla="*/ 1394750 h 1895636"/>
                  <a:gd name="connsiteX125" fmla="*/ 5532699 w 8481390"/>
                  <a:gd name="connsiteY125" fmla="*/ 1394750 h 1895636"/>
                  <a:gd name="connsiteX126" fmla="*/ 5532699 w 8481390"/>
                  <a:gd name="connsiteY126" fmla="*/ 1429474 h 1895636"/>
                  <a:gd name="connsiteX127" fmla="*/ 5576104 w 8481390"/>
                  <a:gd name="connsiteY127" fmla="*/ 1429474 h 1895636"/>
                  <a:gd name="connsiteX128" fmla="*/ 5584785 w 8481390"/>
                  <a:gd name="connsiteY128" fmla="*/ 1475772 h 1895636"/>
                  <a:gd name="connsiteX129" fmla="*/ 5665808 w 8481390"/>
                  <a:gd name="connsiteY129" fmla="*/ 1475772 h 1895636"/>
                  <a:gd name="connsiteX130" fmla="*/ 5665808 w 8481390"/>
                  <a:gd name="connsiteY130" fmla="*/ 1507603 h 1895636"/>
                  <a:gd name="connsiteX131" fmla="*/ 6044879 w 8481390"/>
                  <a:gd name="connsiteY131" fmla="*/ 1507603 h 1895636"/>
                  <a:gd name="connsiteX132" fmla="*/ 6044879 w 8481390"/>
                  <a:gd name="connsiteY132" fmla="*/ 1542327 h 1895636"/>
                  <a:gd name="connsiteX133" fmla="*/ 6342927 w 8481390"/>
                  <a:gd name="connsiteY133" fmla="*/ 1542327 h 1895636"/>
                  <a:gd name="connsiteX134" fmla="*/ 6342927 w 8481390"/>
                  <a:gd name="connsiteY134" fmla="*/ 1579945 h 1895636"/>
                  <a:gd name="connsiteX135" fmla="*/ 6551271 w 8481390"/>
                  <a:gd name="connsiteY135" fmla="*/ 1579945 h 1895636"/>
                  <a:gd name="connsiteX136" fmla="*/ 6551271 w 8481390"/>
                  <a:gd name="connsiteY136" fmla="*/ 1640712 h 1895636"/>
                  <a:gd name="connsiteX137" fmla="*/ 6626507 w 8481390"/>
                  <a:gd name="connsiteY137" fmla="*/ 1640712 h 1895636"/>
                  <a:gd name="connsiteX138" fmla="*/ 6626507 w 8481390"/>
                  <a:gd name="connsiteY138" fmla="*/ 1704372 h 1895636"/>
                  <a:gd name="connsiteX139" fmla="*/ 7260221 w 8481390"/>
                  <a:gd name="connsiteY139" fmla="*/ 1704372 h 1895636"/>
                  <a:gd name="connsiteX140" fmla="*/ 7260221 w 8481390"/>
                  <a:gd name="connsiteY140" fmla="*/ 1892461 h 1895636"/>
                  <a:gd name="connsiteX141" fmla="*/ 8481390 w 8481390"/>
                  <a:gd name="connsiteY141" fmla="*/ 1895636 h 1895636"/>
                  <a:gd name="connsiteX0" fmla="*/ 0 w 8481390"/>
                  <a:gd name="connsiteY0" fmla="*/ 0 h 1895636"/>
                  <a:gd name="connsiteX1" fmla="*/ 329879 w 8481390"/>
                  <a:gd name="connsiteY1" fmla="*/ 0 h 1895636"/>
                  <a:gd name="connsiteX2" fmla="*/ 329879 w 8481390"/>
                  <a:gd name="connsiteY2" fmla="*/ 14469 h 1895636"/>
                  <a:gd name="connsiteX3" fmla="*/ 379071 w 8481390"/>
                  <a:gd name="connsiteY3" fmla="*/ 14469 h 1895636"/>
                  <a:gd name="connsiteX4" fmla="*/ 379071 w 8481390"/>
                  <a:gd name="connsiteY4" fmla="*/ 23150 h 1895636"/>
                  <a:gd name="connsiteX5" fmla="*/ 410902 w 8481390"/>
                  <a:gd name="connsiteY5" fmla="*/ 23150 h 1895636"/>
                  <a:gd name="connsiteX6" fmla="*/ 419583 w 8481390"/>
                  <a:gd name="connsiteY6" fmla="*/ 23150 h 1895636"/>
                  <a:gd name="connsiteX7" fmla="*/ 451413 w 8481390"/>
                  <a:gd name="connsiteY7" fmla="*/ 23150 h 1895636"/>
                  <a:gd name="connsiteX8" fmla="*/ 462988 w 8481390"/>
                  <a:gd name="connsiteY8" fmla="*/ 34725 h 1895636"/>
                  <a:gd name="connsiteX9" fmla="*/ 691588 w 8481390"/>
                  <a:gd name="connsiteY9" fmla="*/ 34725 h 1895636"/>
                  <a:gd name="connsiteX10" fmla="*/ 691588 w 8481390"/>
                  <a:gd name="connsiteY10" fmla="*/ 60767 h 1895636"/>
                  <a:gd name="connsiteX11" fmla="*/ 711843 w 8481390"/>
                  <a:gd name="connsiteY11" fmla="*/ 60767 h 1895636"/>
                  <a:gd name="connsiteX12" fmla="*/ 720524 w 8481390"/>
                  <a:gd name="connsiteY12" fmla="*/ 69448 h 1895636"/>
                  <a:gd name="connsiteX13" fmla="*/ 807335 w 8481390"/>
                  <a:gd name="connsiteY13" fmla="*/ 69448 h 1895636"/>
                  <a:gd name="connsiteX14" fmla="*/ 807335 w 8481390"/>
                  <a:gd name="connsiteY14" fmla="*/ 92598 h 1895636"/>
                  <a:gd name="connsiteX15" fmla="*/ 870995 w 8481390"/>
                  <a:gd name="connsiteY15" fmla="*/ 92598 h 1895636"/>
                  <a:gd name="connsiteX16" fmla="*/ 870995 w 8481390"/>
                  <a:gd name="connsiteY16" fmla="*/ 101279 h 1895636"/>
                  <a:gd name="connsiteX17" fmla="*/ 969380 w 8481390"/>
                  <a:gd name="connsiteY17" fmla="*/ 101279 h 1895636"/>
                  <a:gd name="connsiteX18" fmla="*/ 969380 w 8481390"/>
                  <a:gd name="connsiteY18" fmla="*/ 115747 h 1895636"/>
                  <a:gd name="connsiteX19" fmla="*/ 1024360 w 8481390"/>
                  <a:gd name="connsiteY19" fmla="*/ 115747 h 1895636"/>
                  <a:gd name="connsiteX20" fmla="*/ 1024360 w 8481390"/>
                  <a:gd name="connsiteY20" fmla="*/ 127322 h 1895636"/>
                  <a:gd name="connsiteX21" fmla="*/ 1053297 w 8481390"/>
                  <a:gd name="connsiteY21" fmla="*/ 127322 h 1895636"/>
                  <a:gd name="connsiteX22" fmla="*/ 1053297 w 8481390"/>
                  <a:gd name="connsiteY22" fmla="*/ 147578 h 1895636"/>
                  <a:gd name="connsiteX23" fmla="*/ 1096702 w 8481390"/>
                  <a:gd name="connsiteY23" fmla="*/ 147578 h 1895636"/>
                  <a:gd name="connsiteX24" fmla="*/ 1105383 w 8481390"/>
                  <a:gd name="connsiteY24" fmla="*/ 156259 h 1895636"/>
                  <a:gd name="connsiteX25" fmla="*/ 1128532 w 8481390"/>
                  <a:gd name="connsiteY25" fmla="*/ 156259 h 1895636"/>
                  <a:gd name="connsiteX26" fmla="*/ 1128532 w 8481390"/>
                  <a:gd name="connsiteY26" fmla="*/ 170727 h 1895636"/>
                  <a:gd name="connsiteX27" fmla="*/ 1186405 w 8481390"/>
                  <a:gd name="connsiteY27" fmla="*/ 170727 h 1895636"/>
                  <a:gd name="connsiteX28" fmla="*/ 1192193 w 8481390"/>
                  <a:gd name="connsiteY28" fmla="*/ 176515 h 1895636"/>
                  <a:gd name="connsiteX29" fmla="*/ 1226917 w 8481390"/>
                  <a:gd name="connsiteY29" fmla="*/ 176515 h 1895636"/>
                  <a:gd name="connsiteX30" fmla="*/ 1247172 w 8481390"/>
                  <a:gd name="connsiteY30" fmla="*/ 176515 h 1895636"/>
                  <a:gd name="connsiteX31" fmla="*/ 1270321 w 8481390"/>
                  <a:gd name="connsiteY31" fmla="*/ 199664 h 1895636"/>
                  <a:gd name="connsiteX32" fmla="*/ 1302152 w 8481390"/>
                  <a:gd name="connsiteY32" fmla="*/ 199664 h 1895636"/>
                  <a:gd name="connsiteX33" fmla="*/ 1302152 w 8481390"/>
                  <a:gd name="connsiteY33" fmla="*/ 217026 h 1895636"/>
                  <a:gd name="connsiteX34" fmla="*/ 1339770 w 8481390"/>
                  <a:gd name="connsiteY34" fmla="*/ 217026 h 1895636"/>
                  <a:gd name="connsiteX35" fmla="*/ 1388962 w 8481390"/>
                  <a:gd name="connsiteY35" fmla="*/ 217026 h 1895636"/>
                  <a:gd name="connsiteX36" fmla="*/ 1406324 w 8481390"/>
                  <a:gd name="connsiteY36" fmla="*/ 234388 h 1895636"/>
                  <a:gd name="connsiteX37" fmla="*/ 1420792 w 8481390"/>
                  <a:gd name="connsiteY37" fmla="*/ 248856 h 1895636"/>
                  <a:gd name="connsiteX38" fmla="*/ 1522071 w 8481390"/>
                  <a:gd name="connsiteY38" fmla="*/ 248856 h 1895636"/>
                  <a:gd name="connsiteX39" fmla="*/ 1530752 w 8481390"/>
                  <a:gd name="connsiteY39" fmla="*/ 257537 h 1895636"/>
                  <a:gd name="connsiteX40" fmla="*/ 1588626 w 8481390"/>
                  <a:gd name="connsiteY40" fmla="*/ 257537 h 1895636"/>
                  <a:gd name="connsiteX41" fmla="*/ 1582838 w 8481390"/>
                  <a:gd name="connsiteY41" fmla="*/ 263325 h 1895636"/>
                  <a:gd name="connsiteX42" fmla="*/ 1620456 w 8481390"/>
                  <a:gd name="connsiteY42" fmla="*/ 263325 h 1895636"/>
                  <a:gd name="connsiteX43" fmla="*/ 1620456 w 8481390"/>
                  <a:gd name="connsiteY43" fmla="*/ 289367 h 1895636"/>
                  <a:gd name="connsiteX44" fmla="*/ 1663861 w 8481390"/>
                  <a:gd name="connsiteY44" fmla="*/ 289367 h 1895636"/>
                  <a:gd name="connsiteX45" fmla="*/ 1672542 w 8481390"/>
                  <a:gd name="connsiteY45" fmla="*/ 289367 h 1895636"/>
                  <a:gd name="connsiteX46" fmla="*/ 1886674 w 8481390"/>
                  <a:gd name="connsiteY46" fmla="*/ 289367 h 1895636"/>
                  <a:gd name="connsiteX47" fmla="*/ 1886674 w 8481390"/>
                  <a:gd name="connsiteY47" fmla="*/ 312517 h 1895636"/>
                  <a:gd name="connsiteX48" fmla="*/ 2042932 w 8481390"/>
                  <a:gd name="connsiteY48" fmla="*/ 312517 h 1895636"/>
                  <a:gd name="connsiteX49" fmla="*/ 2054506 w 8481390"/>
                  <a:gd name="connsiteY49" fmla="*/ 324091 h 1895636"/>
                  <a:gd name="connsiteX50" fmla="*/ 2100805 w 8481390"/>
                  <a:gd name="connsiteY50" fmla="*/ 324091 h 1895636"/>
                  <a:gd name="connsiteX51" fmla="*/ 2112380 w 8481390"/>
                  <a:gd name="connsiteY51" fmla="*/ 335666 h 1895636"/>
                  <a:gd name="connsiteX52" fmla="*/ 2112380 w 8481390"/>
                  <a:gd name="connsiteY52" fmla="*/ 358816 h 1895636"/>
                  <a:gd name="connsiteX53" fmla="*/ 2190509 w 8481390"/>
                  <a:gd name="connsiteY53" fmla="*/ 358816 h 1895636"/>
                  <a:gd name="connsiteX54" fmla="*/ 2199190 w 8481390"/>
                  <a:gd name="connsiteY54" fmla="*/ 367497 h 1895636"/>
                  <a:gd name="connsiteX55" fmla="*/ 2242595 w 8481390"/>
                  <a:gd name="connsiteY55" fmla="*/ 367497 h 1895636"/>
                  <a:gd name="connsiteX56" fmla="*/ 2257064 w 8481390"/>
                  <a:gd name="connsiteY56" fmla="*/ 381966 h 1895636"/>
                  <a:gd name="connsiteX57" fmla="*/ 2340980 w 8481390"/>
                  <a:gd name="connsiteY57" fmla="*/ 381966 h 1895636"/>
                  <a:gd name="connsiteX58" fmla="*/ 2340980 w 8481390"/>
                  <a:gd name="connsiteY58" fmla="*/ 410902 h 1895636"/>
                  <a:gd name="connsiteX59" fmla="*/ 2407535 w 8481390"/>
                  <a:gd name="connsiteY59" fmla="*/ 410902 h 1895636"/>
                  <a:gd name="connsiteX60" fmla="*/ 2407535 w 8481390"/>
                  <a:gd name="connsiteY60" fmla="*/ 416689 h 1895636"/>
                  <a:gd name="connsiteX61" fmla="*/ 2433578 w 8481390"/>
                  <a:gd name="connsiteY61" fmla="*/ 416689 h 1895636"/>
                  <a:gd name="connsiteX62" fmla="*/ 2433578 w 8481390"/>
                  <a:gd name="connsiteY62" fmla="*/ 454307 h 1895636"/>
                  <a:gd name="connsiteX63" fmla="*/ 2450940 w 8481390"/>
                  <a:gd name="connsiteY63" fmla="*/ 454307 h 1895636"/>
                  <a:gd name="connsiteX64" fmla="*/ 2459621 w 8481390"/>
                  <a:gd name="connsiteY64" fmla="*/ 462988 h 1895636"/>
                  <a:gd name="connsiteX65" fmla="*/ 2479876 w 8481390"/>
                  <a:gd name="connsiteY65" fmla="*/ 462988 h 1895636"/>
                  <a:gd name="connsiteX66" fmla="*/ 2479876 w 8481390"/>
                  <a:gd name="connsiteY66" fmla="*/ 474562 h 1895636"/>
                  <a:gd name="connsiteX67" fmla="*/ 2511707 w 8481390"/>
                  <a:gd name="connsiteY67" fmla="*/ 474562 h 1895636"/>
                  <a:gd name="connsiteX68" fmla="*/ 2511707 w 8481390"/>
                  <a:gd name="connsiteY68" fmla="*/ 520861 h 1895636"/>
                  <a:gd name="connsiteX69" fmla="*/ 2639028 w 8481390"/>
                  <a:gd name="connsiteY69" fmla="*/ 520861 h 1895636"/>
                  <a:gd name="connsiteX70" fmla="*/ 2639028 w 8481390"/>
                  <a:gd name="connsiteY70" fmla="*/ 532436 h 1895636"/>
                  <a:gd name="connsiteX71" fmla="*/ 2676646 w 8481390"/>
                  <a:gd name="connsiteY71" fmla="*/ 532436 h 1895636"/>
                  <a:gd name="connsiteX72" fmla="*/ 2676646 w 8481390"/>
                  <a:gd name="connsiteY72" fmla="*/ 549798 h 1895636"/>
                  <a:gd name="connsiteX73" fmla="*/ 2708476 w 8481390"/>
                  <a:gd name="connsiteY73" fmla="*/ 549798 h 1895636"/>
                  <a:gd name="connsiteX74" fmla="*/ 2717157 w 8481390"/>
                  <a:gd name="connsiteY74" fmla="*/ 558479 h 1895636"/>
                  <a:gd name="connsiteX75" fmla="*/ 2717157 w 8481390"/>
                  <a:gd name="connsiteY75" fmla="*/ 572947 h 1895636"/>
                  <a:gd name="connsiteX76" fmla="*/ 2757669 w 8481390"/>
                  <a:gd name="connsiteY76" fmla="*/ 572947 h 1895636"/>
                  <a:gd name="connsiteX77" fmla="*/ 2780818 w 8481390"/>
                  <a:gd name="connsiteY77" fmla="*/ 596096 h 1895636"/>
                  <a:gd name="connsiteX78" fmla="*/ 2798180 w 8481390"/>
                  <a:gd name="connsiteY78" fmla="*/ 613458 h 1895636"/>
                  <a:gd name="connsiteX79" fmla="*/ 2812649 w 8481390"/>
                  <a:gd name="connsiteY79" fmla="*/ 627927 h 1895636"/>
                  <a:gd name="connsiteX80" fmla="*/ 2861841 w 8481390"/>
                  <a:gd name="connsiteY80" fmla="*/ 627927 h 1895636"/>
                  <a:gd name="connsiteX81" fmla="*/ 2896565 w 8481390"/>
                  <a:gd name="connsiteY81" fmla="*/ 662651 h 1895636"/>
                  <a:gd name="connsiteX82" fmla="*/ 2983375 w 8481390"/>
                  <a:gd name="connsiteY82" fmla="*/ 691588 h 1895636"/>
                  <a:gd name="connsiteX83" fmla="*/ 3029674 w 8481390"/>
                  <a:gd name="connsiteY83" fmla="*/ 691588 h 1895636"/>
                  <a:gd name="connsiteX84" fmla="*/ 3029674 w 8481390"/>
                  <a:gd name="connsiteY84" fmla="*/ 734993 h 1895636"/>
                  <a:gd name="connsiteX85" fmla="*/ 3102016 w 8481390"/>
                  <a:gd name="connsiteY85" fmla="*/ 734993 h 1895636"/>
                  <a:gd name="connsiteX86" fmla="*/ 3133846 w 8481390"/>
                  <a:gd name="connsiteY86" fmla="*/ 766823 h 1895636"/>
                  <a:gd name="connsiteX87" fmla="*/ 3295891 w 8481390"/>
                  <a:gd name="connsiteY87" fmla="*/ 766823 h 1895636"/>
                  <a:gd name="connsiteX88" fmla="*/ 3295891 w 8481390"/>
                  <a:gd name="connsiteY88" fmla="*/ 784185 h 1895636"/>
                  <a:gd name="connsiteX89" fmla="*/ 3350871 w 8481390"/>
                  <a:gd name="connsiteY89" fmla="*/ 784185 h 1895636"/>
                  <a:gd name="connsiteX90" fmla="*/ 3368233 w 8481390"/>
                  <a:gd name="connsiteY90" fmla="*/ 801547 h 1895636"/>
                  <a:gd name="connsiteX91" fmla="*/ 3394276 w 8481390"/>
                  <a:gd name="connsiteY91" fmla="*/ 801547 h 1895636"/>
                  <a:gd name="connsiteX92" fmla="*/ 3417426 w 8481390"/>
                  <a:gd name="connsiteY92" fmla="*/ 824697 h 1895636"/>
                  <a:gd name="connsiteX93" fmla="*/ 3417426 w 8481390"/>
                  <a:gd name="connsiteY93" fmla="*/ 839165 h 1895636"/>
                  <a:gd name="connsiteX94" fmla="*/ 3443469 w 8481390"/>
                  <a:gd name="connsiteY94" fmla="*/ 865208 h 1895636"/>
                  <a:gd name="connsiteX95" fmla="*/ 3457937 w 8481390"/>
                  <a:gd name="connsiteY95" fmla="*/ 879676 h 1895636"/>
                  <a:gd name="connsiteX96" fmla="*/ 3486874 w 8481390"/>
                  <a:gd name="connsiteY96" fmla="*/ 879676 h 1895636"/>
                  <a:gd name="connsiteX97" fmla="*/ 3527385 w 8481390"/>
                  <a:gd name="connsiteY97" fmla="*/ 879676 h 1895636"/>
                  <a:gd name="connsiteX98" fmla="*/ 3533172 w 8481390"/>
                  <a:gd name="connsiteY98" fmla="*/ 885463 h 1895636"/>
                  <a:gd name="connsiteX99" fmla="*/ 3565003 w 8481390"/>
                  <a:gd name="connsiteY99" fmla="*/ 917294 h 1895636"/>
                  <a:gd name="connsiteX100" fmla="*/ 3608408 w 8481390"/>
                  <a:gd name="connsiteY100" fmla="*/ 917294 h 1895636"/>
                  <a:gd name="connsiteX101" fmla="*/ 3651813 w 8481390"/>
                  <a:gd name="connsiteY101" fmla="*/ 917294 h 1895636"/>
                  <a:gd name="connsiteX102" fmla="*/ 3669175 w 8481390"/>
                  <a:gd name="connsiteY102" fmla="*/ 934656 h 1895636"/>
                  <a:gd name="connsiteX103" fmla="*/ 3692324 w 8481390"/>
                  <a:gd name="connsiteY103" fmla="*/ 957805 h 1895636"/>
                  <a:gd name="connsiteX104" fmla="*/ 3761772 w 8481390"/>
                  <a:gd name="connsiteY104" fmla="*/ 957805 h 1895636"/>
                  <a:gd name="connsiteX105" fmla="*/ 3837008 w 8481390"/>
                  <a:gd name="connsiteY105" fmla="*/ 1033041 h 1895636"/>
                  <a:gd name="connsiteX106" fmla="*/ 3889094 w 8481390"/>
                  <a:gd name="connsiteY106" fmla="*/ 1033041 h 1895636"/>
                  <a:gd name="connsiteX107" fmla="*/ 3923818 w 8481390"/>
                  <a:gd name="connsiteY107" fmla="*/ 1067765 h 1895636"/>
                  <a:gd name="connsiteX108" fmla="*/ 4007735 w 8481390"/>
                  <a:gd name="connsiteY108" fmla="*/ 1067765 h 1895636"/>
                  <a:gd name="connsiteX109" fmla="*/ 4051140 w 8481390"/>
                  <a:gd name="connsiteY109" fmla="*/ 1111170 h 1895636"/>
                  <a:gd name="connsiteX110" fmla="*/ 4097438 w 8481390"/>
                  <a:gd name="connsiteY110" fmla="*/ 1111170 h 1895636"/>
                  <a:gd name="connsiteX111" fmla="*/ 4132162 w 8481390"/>
                  <a:gd name="connsiteY111" fmla="*/ 1145894 h 1895636"/>
                  <a:gd name="connsiteX112" fmla="*/ 4331826 w 8481390"/>
                  <a:gd name="connsiteY112" fmla="*/ 1145894 h 1895636"/>
                  <a:gd name="connsiteX113" fmla="*/ 4331826 w 8481390"/>
                  <a:gd name="connsiteY113" fmla="*/ 1177724 h 1895636"/>
                  <a:gd name="connsiteX114" fmla="*/ 4462041 w 8481390"/>
                  <a:gd name="connsiteY114" fmla="*/ 1177724 h 1895636"/>
                  <a:gd name="connsiteX115" fmla="*/ 4551745 w 8481390"/>
                  <a:gd name="connsiteY115" fmla="*/ 1177724 h 1895636"/>
                  <a:gd name="connsiteX116" fmla="*/ 4829537 w 8481390"/>
                  <a:gd name="connsiteY116" fmla="*/ 1180899 h 1895636"/>
                  <a:gd name="connsiteX117" fmla="*/ 4829537 w 8481390"/>
                  <a:gd name="connsiteY117" fmla="*/ 1224023 h 1895636"/>
                  <a:gd name="connsiteX118" fmla="*/ 5029200 w 8481390"/>
                  <a:gd name="connsiteY118" fmla="*/ 1333983 h 1895636"/>
                  <a:gd name="connsiteX119" fmla="*/ 5127585 w 8481390"/>
                  <a:gd name="connsiteY119" fmla="*/ 1333983 h 1895636"/>
                  <a:gd name="connsiteX120" fmla="*/ 5176778 w 8481390"/>
                  <a:gd name="connsiteY120" fmla="*/ 1351345 h 1895636"/>
                  <a:gd name="connsiteX121" fmla="*/ 5240438 w 8481390"/>
                  <a:gd name="connsiteY121" fmla="*/ 1351345 h 1895636"/>
                  <a:gd name="connsiteX122" fmla="*/ 5240438 w 8481390"/>
                  <a:gd name="connsiteY122" fmla="*/ 1377388 h 1895636"/>
                  <a:gd name="connsiteX123" fmla="*/ 5388016 w 8481390"/>
                  <a:gd name="connsiteY123" fmla="*/ 1377388 h 1895636"/>
                  <a:gd name="connsiteX124" fmla="*/ 5388016 w 8481390"/>
                  <a:gd name="connsiteY124" fmla="*/ 1394750 h 1895636"/>
                  <a:gd name="connsiteX125" fmla="*/ 5532699 w 8481390"/>
                  <a:gd name="connsiteY125" fmla="*/ 1394750 h 1895636"/>
                  <a:gd name="connsiteX126" fmla="*/ 5532699 w 8481390"/>
                  <a:gd name="connsiteY126" fmla="*/ 1429474 h 1895636"/>
                  <a:gd name="connsiteX127" fmla="*/ 5576104 w 8481390"/>
                  <a:gd name="connsiteY127" fmla="*/ 1429474 h 1895636"/>
                  <a:gd name="connsiteX128" fmla="*/ 5584785 w 8481390"/>
                  <a:gd name="connsiteY128" fmla="*/ 1475772 h 1895636"/>
                  <a:gd name="connsiteX129" fmla="*/ 5665808 w 8481390"/>
                  <a:gd name="connsiteY129" fmla="*/ 1475772 h 1895636"/>
                  <a:gd name="connsiteX130" fmla="*/ 5665808 w 8481390"/>
                  <a:gd name="connsiteY130" fmla="*/ 1507603 h 1895636"/>
                  <a:gd name="connsiteX131" fmla="*/ 6044879 w 8481390"/>
                  <a:gd name="connsiteY131" fmla="*/ 1507603 h 1895636"/>
                  <a:gd name="connsiteX132" fmla="*/ 6044879 w 8481390"/>
                  <a:gd name="connsiteY132" fmla="*/ 1542327 h 1895636"/>
                  <a:gd name="connsiteX133" fmla="*/ 6342927 w 8481390"/>
                  <a:gd name="connsiteY133" fmla="*/ 1542327 h 1895636"/>
                  <a:gd name="connsiteX134" fmla="*/ 6342927 w 8481390"/>
                  <a:gd name="connsiteY134" fmla="*/ 1579945 h 1895636"/>
                  <a:gd name="connsiteX135" fmla="*/ 6551271 w 8481390"/>
                  <a:gd name="connsiteY135" fmla="*/ 1579945 h 1895636"/>
                  <a:gd name="connsiteX136" fmla="*/ 6551271 w 8481390"/>
                  <a:gd name="connsiteY136" fmla="*/ 1640712 h 1895636"/>
                  <a:gd name="connsiteX137" fmla="*/ 6626507 w 8481390"/>
                  <a:gd name="connsiteY137" fmla="*/ 1640712 h 1895636"/>
                  <a:gd name="connsiteX138" fmla="*/ 6626507 w 8481390"/>
                  <a:gd name="connsiteY138" fmla="*/ 1704372 h 1895636"/>
                  <a:gd name="connsiteX139" fmla="*/ 7260221 w 8481390"/>
                  <a:gd name="connsiteY139" fmla="*/ 1704372 h 1895636"/>
                  <a:gd name="connsiteX140" fmla="*/ 7260221 w 8481390"/>
                  <a:gd name="connsiteY140" fmla="*/ 1870236 h 1895636"/>
                  <a:gd name="connsiteX141" fmla="*/ 8481390 w 8481390"/>
                  <a:gd name="connsiteY141" fmla="*/ 1895636 h 1895636"/>
                  <a:gd name="connsiteX0" fmla="*/ 0 w 8478215"/>
                  <a:gd name="connsiteY0" fmla="*/ 0 h 1879761"/>
                  <a:gd name="connsiteX1" fmla="*/ 329879 w 8478215"/>
                  <a:gd name="connsiteY1" fmla="*/ 0 h 1879761"/>
                  <a:gd name="connsiteX2" fmla="*/ 329879 w 8478215"/>
                  <a:gd name="connsiteY2" fmla="*/ 14469 h 1879761"/>
                  <a:gd name="connsiteX3" fmla="*/ 379071 w 8478215"/>
                  <a:gd name="connsiteY3" fmla="*/ 14469 h 1879761"/>
                  <a:gd name="connsiteX4" fmla="*/ 379071 w 8478215"/>
                  <a:gd name="connsiteY4" fmla="*/ 23150 h 1879761"/>
                  <a:gd name="connsiteX5" fmla="*/ 410902 w 8478215"/>
                  <a:gd name="connsiteY5" fmla="*/ 23150 h 1879761"/>
                  <a:gd name="connsiteX6" fmla="*/ 419583 w 8478215"/>
                  <a:gd name="connsiteY6" fmla="*/ 23150 h 1879761"/>
                  <a:gd name="connsiteX7" fmla="*/ 451413 w 8478215"/>
                  <a:gd name="connsiteY7" fmla="*/ 23150 h 1879761"/>
                  <a:gd name="connsiteX8" fmla="*/ 462988 w 8478215"/>
                  <a:gd name="connsiteY8" fmla="*/ 34725 h 1879761"/>
                  <a:gd name="connsiteX9" fmla="*/ 691588 w 8478215"/>
                  <a:gd name="connsiteY9" fmla="*/ 34725 h 1879761"/>
                  <a:gd name="connsiteX10" fmla="*/ 691588 w 8478215"/>
                  <a:gd name="connsiteY10" fmla="*/ 60767 h 1879761"/>
                  <a:gd name="connsiteX11" fmla="*/ 711843 w 8478215"/>
                  <a:gd name="connsiteY11" fmla="*/ 60767 h 1879761"/>
                  <a:gd name="connsiteX12" fmla="*/ 720524 w 8478215"/>
                  <a:gd name="connsiteY12" fmla="*/ 69448 h 1879761"/>
                  <a:gd name="connsiteX13" fmla="*/ 807335 w 8478215"/>
                  <a:gd name="connsiteY13" fmla="*/ 69448 h 1879761"/>
                  <a:gd name="connsiteX14" fmla="*/ 807335 w 8478215"/>
                  <a:gd name="connsiteY14" fmla="*/ 92598 h 1879761"/>
                  <a:gd name="connsiteX15" fmla="*/ 870995 w 8478215"/>
                  <a:gd name="connsiteY15" fmla="*/ 92598 h 1879761"/>
                  <a:gd name="connsiteX16" fmla="*/ 870995 w 8478215"/>
                  <a:gd name="connsiteY16" fmla="*/ 101279 h 1879761"/>
                  <a:gd name="connsiteX17" fmla="*/ 969380 w 8478215"/>
                  <a:gd name="connsiteY17" fmla="*/ 101279 h 1879761"/>
                  <a:gd name="connsiteX18" fmla="*/ 969380 w 8478215"/>
                  <a:gd name="connsiteY18" fmla="*/ 115747 h 1879761"/>
                  <a:gd name="connsiteX19" fmla="*/ 1024360 w 8478215"/>
                  <a:gd name="connsiteY19" fmla="*/ 115747 h 1879761"/>
                  <a:gd name="connsiteX20" fmla="*/ 1024360 w 8478215"/>
                  <a:gd name="connsiteY20" fmla="*/ 127322 h 1879761"/>
                  <a:gd name="connsiteX21" fmla="*/ 1053297 w 8478215"/>
                  <a:gd name="connsiteY21" fmla="*/ 127322 h 1879761"/>
                  <a:gd name="connsiteX22" fmla="*/ 1053297 w 8478215"/>
                  <a:gd name="connsiteY22" fmla="*/ 147578 h 1879761"/>
                  <a:gd name="connsiteX23" fmla="*/ 1096702 w 8478215"/>
                  <a:gd name="connsiteY23" fmla="*/ 147578 h 1879761"/>
                  <a:gd name="connsiteX24" fmla="*/ 1105383 w 8478215"/>
                  <a:gd name="connsiteY24" fmla="*/ 156259 h 1879761"/>
                  <a:gd name="connsiteX25" fmla="*/ 1128532 w 8478215"/>
                  <a:gd name="connsiteY25" fmla="*/ 156259 h 1879761"/>
                  <a:gd name="connsiteX26" fmla="*/ 1128532 w 8478215"/>
                  <a:gd name="connsiteY26" fmla="*/ 170727 h 1879761"/>
                  <a:gd name="connsiteX27" fmla="*/ 1186405 w 8478215"/>
                  <a:gd name="connsiteY27" fmla="*/ 170727 h 1879761"/>
                  <a:gd name="connsiteX28" fmla="*/ 1192193 w 8478215"/>
                  <a:gd name="connsiteY28" fmla="*/ 176515 h 1879761"/>
                  <a:gd name="connsiteX29" fmla="*/ 1226917 w 8478215"/>
                  <a:gd name="connsiteY29" fmla="*/ 176515 h 1879761"/>
                  <a:gd name="connsiteX30" fmla="*/ 1247172 w 8478215"/>
                  <a:gd name="connsiteY30" fmla="*/ 176515 h 1879761"/>
                  <a:gd name="connsiteX31" fmla="*/ 1270321 w 8478215"/>
                  <a:gd name="connsiteY31" fmla="*/ 199664 h 1879761"/>
                  <a:gd name="connsiteX32" fmla="*/ 1302152 w 8478215"/>
                  <a:gd name="connsiteY32" fmla="*/ 199664 h 1879761"/>
                  <a:gd name="connsiteX33" fmla="*/ 1302152 w 8478215"/>
                  <a:gd name="connsiteY33" fmla="*/ 217026 h 1879761"/>
                  <a:gd name="connsiteX34" fmla="*/ 1339770 w 8478215"/>
                  <a:gd name="connsiteY34" fmla="*/ 217026 h 1879761"/>
                  <a:gd name="connsiteX35" fmla="*/ 1388962 w 8478215"/>
                  <a:gd name="connsiteY35" fmla="*/ 217026 h 1879761"/>
                  <a:gd name="connsiteX36" fmla="*/ 1406324 w 8478215"/>
                  <a:gd name="connsiteY36" fmla="*/ 234388 h 1879761"/>
                  <a:gd name="connsiteX37" fmla="*/ 1420792 w 8478215"/>
                  <a:gd name="connsiteY37" fmla="*/ 248856 h 1879761"/>
                  <a:gd name="connsiteX38" fmla="*/ 1522071 w 8478215"/>
                  <a:gd name="connsiteY38" fmla="*/ 248856 h 1879761"/>
                  <a:gd name="connsiteX39" fmla="*/ 1530752 w 8478215"/>
                  <a:gd name="connsiteY39" fmla="*/ 257537 h 1879761"/>
                  <a:gd name="connsiteX40" fmla="*/ 1588626 w 8478215"/>
                  <a:gd name="connsiteY40" fmla="*/ 257537 h 1879761"/>
                  <a:gd name="connsiteX41" fmla="*/ 1582838 w 8478215"/>
                  <a:gd name="connsiteY41" fmla="*/ 263325 h 1879761"/>
                  <a:gd name="connsiteX42" fmla="*/ 1620456 w 8478215"/>
                  <a:gd name="connsiteY42" fmla="*/ 263325 h 1879761"/>
                  <a:gd name="connsiteX43" fmla="*/ 1620456 w 8478215"/>
                  <a:gd name="connsiteY43" fmla="*/ 289367 h 1879761"/>
                  <a:gd name="connsiteX44" fmla="*/ 1663861 w 8478215"/>
                  <a:gd name="connsiteY44" fmla="*/ 289367 h 1879761"/>
                  <a:gd name="connsiteX45" fmla="*/ 1672542 w 8478215"/>
                  <a:gd name="connsiteY45" fmla="*/ 289367 h 1879761"/>
                  <a:gd name="connsiteX46" fmla="*/ 1886674 w 8478215"/>
                  <a:gd name="connsiteY46" fmla="*/ 289367 h 1879761"/>
                  <a:gd name="connsiteX47" fmla="*/ 1886674 w 8478215"/>
                  <a:gd name="connsiteY47" fmla="*/ 312517 h 1879761"/>
                  <a:gd name="connsiteX48" fmla="*/ 2042932 w 8478215"/>
                  <a:gd name="connsiteY48" fmla="*/ 312517 h 1879761"/>
                  <a:gd name="connsiteX49" fmla="*/ 2054506 w 8478215"/>
                  <a:gd name="connsiteY49" fmla="*/ 324091 h 1879761"/>
                  <a:gd name="connsiteX50" fmla="*/ 2100805 w 8478215"/>
                  <a:gd name="connsiteY50" fmla="*/ 324091 h 1879761"/>
                  <a:gd name="connsiteX51" fmla="*/ 2112380 w 8478215"/>
                  <a:gd name="connsiteY51" fmla="*/ 335666 h 1879761"/>
                  <a:gd name="connsiteX52" fmla="*/ 2112380 w 8478215"/>
                  <a:gd name="connsiteY52" fmla="*/ 358816 h 1879761"/>
                  <a:gd name="connsiteX53" fmla="*/ 2190509 w 8478215"/>
                  <a:gd name="connsiteY53" fmla="*/ 358816 h 1879761"/>
                  <a:gd name="connsiteX54" fmla="*/ 2199190 w 8478215"/>
                  <a:gd name="connsiteY54" fmla="*/ 367497 h 1879761"/>
                  <a:gd name="connsiteX55" fmla="*/ 2242595 w 8478215"/>
                  <a:gd name="connsiteY55" fmla="*/ 367497 h 1879761"/>
                  <a:gd name="connsiteX56" fmla="*/ 2257064 w 8478215"/>
                  <a:gd name="connsiteY56" fmla="*/ 381966 h 1879761"/>
                  <a:gd name="connsiteX57" fmla="*/ 2340980 w 8478215"/>
                  <a:gd name="connsiteY57" fmla="*/ 381966 h 1879761"/>
                  <a:gd name="connsiteX58" fmla="*/ 2340980 w 8478215"/>
                  <a:gd name="connsiteY58" fmla="*/ 410902 h 1879761"/>
                  <a:gd name="connsiteX59" fmla="*/ 2407535 w 8478215"/>
                  <a:gd name="connsiteY59" fmla="*/ 410902 h 1879761"/>
                  <a:gd name="connsiteX60" fmla="*/ 2407535 w 8478215"/>
                  <a:gd name="connsiteY60" fmla="*/ 416689 h 1879761"/>
                  <a:gd name="connsiteX61" fmla="*/ 2433578 w 8478215"/>
                  <a:gd name="connsiteY61" fmla="*/ 416689 h 1879761"/>
                  <a:gd name="connsiteX62" fmla="*/ 2433578 w 8478215"/>
                  <a:gd name="connsiteY62" fmla="*/ 454307 h 1879761"/>
                  <a:gd name="connsiteX63" fmla="*/ 2450940 w 8478215"/>
                  <a:gd name="connsiteY63" fmla="*/ 454307 h 1879761"/>
                  <a:gd name="connsiteX64" fmla="*/ 2459621 w 8478215"/>
                  <a:gd name="connsiteY64" fmla="*/ 462988 h 1879761"/>
                  <a:gd name="connsiteX65" fmla="*/ 2479876 w 8478215"/>
                  <a:gd name="connsiteY65" fmla="*/ 462988 h 1879761"/>
                  <a:gd name="connsiteX66" fmla="*/ 2479876 w 8478215"/>
                  <a:gd name="connsiteY66" fmla="*/ 474562 h 1879761"/>
                  <a:gd name="connsiteX67" fmla="*/ 2511707 w 8478215"/>
                  <a:gd name="connsiteY67" fmla="*/ 474562 h 1879761"/>
                  <a:gd name="connsiteX68" fmla="*/ 2511707 w 8478215"/>
                  <a:gd name="connsiteY68" fmla="*/ 520861 h 1879761"/>
                  <a:gd name="connsiteX69" fmla="*/ 2639028 w 8478215"/>
                  <a:gd name="connsiteY69" fmla="*/ 520861 h 1879761"/>
                  <a:gd name="connsiteX70" fmla="*/ 2639028 w 8478215"/>
                  <a:gd name="connsiteY70" fmla="*/ 532436 h 1879761"/>
                  <a:gd name="connsiteX71" fmla="*/ 2676646 w 8478215"/>
                  <a:gd name="connsiteY71" fmla="*/ 532436 h 1879761"/>
                  <a:gd name="connsiteX72" fmla="*/ 2676646 w 8478215"/>
                  <a:gd name="connsiteY72" fmla="*/ 549798 h 1879761"/>
                  <a:gd name="connsiteX73" fmla="*/ 2708476 w 8478215"/>
                  <a:gd name="connsiteY73" fmla="*/ 549798 h 1879761"/>
                  <a:gd name="connsiteX74" fmla="*/ 2717157 w 8478215"/>
                  <a:gd name="connsiteY74" fmla="*/ 558479 h 1879761"/>
                  <a:gd name="connsiteX75" fmla="*/ 2717157 w 8478215"/>
                  <a:gd name="connsiteY75" fmla="*/ 572947 h 1879761"/>
                  <a:gd name="connsiteX76" fmla="*/ 2757669 w 8478215"/>
                  <a:gd name="connsiteY76" fmla="*/ 572947 h 1879761"/>
                  <a:gd name="connsiteX77" fmla="*/ 2780818 w 8478215"/>
                  <a:gd name="connsiteY77" fmla="*/ 596096 h 1879761"/>
                  <a:gd name="connsiteX78" fmla="*/ 2798180 w 8478215"/>
                  <a:gd name="connsiteY78" fmla="*/ 613458 h 1879761"/>
                  <a:gd name="connsiteX79" fmla="*/ 2812649 w 8478215"/>
                  <a:gd name="connsiteY79" fmla="*/ 627927 h 1879761"/>
                  <a:gd name="connsiteX80" fmla="*/ 2861841 w 8478215"/>
                  <a:gd name="connsiteY80" fmla="*/ 627927 h 1879761"/>
                  <a:gd name="connsiteX81" fmla="*/ 2896565 w 8478215"/>
                  <a:gd name="connsiteY81" fmla="*/ 662651 h 1879761"/>
                  <a:gd name="connsiteX82" fmla="*/ 2983375 w 8478215"/>
                  <a:gd name="connsiteY82" fmla="*/ 691588 h 1879761"/>
                  <a:gd name="connsiteX83" fmla="*/ 3029674 w 8478215"/>
                  <a:gd name="connsiteY83" fmla="*/ 691588 h 1879761"/>
                  <a:gd name="connsiteX84" fmla="*/ 3029674 w 8478215"/>
                  <a:gd name="connsiteY84" fmla="*/ 734993 h 1879761"/>
                  <a:gd name="connsiteX85" fmla="*/ 3102016 w 8478215"/>
                  <a:gd name="connsiteY85" fmla="*/ 734993 h 1879761"/>
                  <a:gd name="connsiteX86" fmla="*/ 3133846 w 8478215"/>
                  <a:gd name="connsiteY86" fmla="*/ 766823 h 1879761"/>
                  <a:gd name="connsiteX87" fmla="*/ 3295891 w 8478215"/>
                  <a:gd name="connsiteY87" fmla="*/ 766823 h 1879761"/>
                  <a:gd name="connsiteX88" fmla="*/ 3295891 w 8478215"/>
                  <a:gd name="connsiteY88" fmla="*/ 784185 h 1879761"/>
                  <a:gd name="connsiteX89" fmla="*/ 3350871 w 8478215"/>
                  <a:gd name="connsiteY89" fmla="*/ 784185 h 1879761"/>
                  <a:gd name="connsiteX90" fmla="*/ 3368233 w 8478215"/>
                  <a:gd name="connsiteY90" fmla="*/ 801547 h 1879761"/>
                  <a:gd name="connsiteX91" fmla="*/ 3394276 w 8478215"/>
                  <a:gd name="connsiteY91" fmla="*/ 801547 h 1879761"/>
                  <a:gd name="connsiteX92" fmla="*/ 3417426 w 8478215"/>
                  <a:gd name="connsiteY92" fmla="*/ 824697 h 1879761"/>
                  <a:gd name="connsiteX93" fmla="*/ 3417426 w 8478215"/>
                  <a:gd name="connsiteY93" fmla="*/ 839165 h 1879761"/>
                  <a:gd name="connsiteX94" fmla="*/ 3443469 w 8478215"/>
                  <a:gd name="connsiteY94" fmla="*/ 865208 h 1879761"/>
                  <a:gd name="connsiteX95" fmla="*/ 3457937 w 8478215"/>
                  <a:gd name="connsiteY95" fmla="*/ 879676 h 1879761"/>
                  <a:gd name="connsiteX96" fmla="*/ 3486874 w 8478215"/>
                  <a:gd name="connsiteY96" fmla="*/ 879676 h 1879761"/>
                  <a:gd name="connsiteX97" fmla="*/ 3527385 w 8478215"/>
                  <a:gd name="connsiteY97" fmla="*/ 879676 h 1879761"/>
                  <a:gd name="connsiteX98" fmla="*/ 3533172 w 8478215"/>
                  <a:gd name="connsiteY98" fmla="*/ 885463 h 1879761"/>
                  <a:gd name="connsiteX99" fmla="*/ 3565003 w 8478215"/>
                  <a:gd name="connsiteY99" fmla="*/ 917294 h 1879761"/>
                  <a:gd name="connsiteX100" fmla="*/ 3608408 w 8478215"/>
                  <a:gd name="connsiteY100" fmla="*/ 917294 h 1879761"/>
                  <a:gd name="connsiteX101" fmla="*/ 3651813 w 8478215"/>
                  <a:gd name="connsiteY101" fmla="*/ 917294 h 1879761"/>
                  <a:gd name="connsiteX102" fmla="*/ 3669175 w 8478215"/>
                  <a:gd name="connsiteY102" fmla="*/ 934656 h 1879761"/>
                  <a:gd name="connsiteX103" fmla="*/ 3692324 w 8478215"/>
                  <a:gd name="connsiteY103" fmla="*/ 957805 h 1879761"/>
                  <a:gd name="connsiteX104" fmla="*/ 3761772 w 8478215"/>
                  <a:gd name="connsiteY104" fmla="*/ 957805 h 1879761"/>
                  <a:gd name="connsiteX105" fmla="*/ 3837008 w 8478215"/>
                  <a:gd name="connsiteY105" fmla="*/ 1033041 h 1879761"/>
                  <a:gd name="connsiteX106" fmla="*/ 3889094 w 8478215"/>
                  <a:gd name="connsiteY106" fmla="*/ 1033041 h 1879761"/>
                  <a:gd name="connsiteX107" fmla="*/ 3923818 w 8478215"/>
                  <a:gd name="connsiteY107" fmla="*/ 1067765 h 1879761"/>
                  <a:gd name="connsiteX108" fmla="*/ 4007735 w 8478215"/>
                  <a:gd name="connsiteY108" fmla="*/ 1067765 h 1879761"/>
                  <a:gd name="connsiteX109" fmla="*/ 4051140 w 8478215"/>
                  <a:gd name="connsiteY109" fmla="*/ 1111170 h 1879761"/>
                  <a:gd name="connsiteX110" fmla="*/ 4097438 w 8478215"/>
                  <a:gd name="connsiteY110" fmla="*/ 1111170 h 1879761"/>
                  <a:gd name="connsiteX111" fmla="*/ 4132162 w 8478215"/>
                  <a:gd name="connsiteY111" fmla="*/ 1145894 h 1879761"/>
                  <a:gd name="connsiteX112" fmla="*/ 4331826 w 8478215"/>
                  <a:gd name="connsiteY112" fmla="*/ 1145894 h 1879761"/>
                  <a:gd name="connsiteX113" fmla="*/ 4331826 w 8478215"/>
                  <a:gd name="connsiteY113" fmla="*/ 1177724 h 1879761"/>
                  <a:gd name="connsiteX114" fmla="*/ 4462041 w 8478215"/>
                  <a:gd name="connsiteY114" fmla="*/ 1177724 h 1879761"/>
                  <a:gd name="connsiteX115" fmla="*/ 4551745 w 8478215"/>
                  <a:gd name="connsiteY115" fmla="*/ 1177724 h 1879761"/>
                  <a:gd name="connsiteX116" fmla="*/ 4829537 w 8478215"/>
                  <a:gd name="connsiteY116" fmla="*/ 1180899 h 1879761"/>
                  <a:gd name="connsiteX117" fmla="*/ 4829537 w 8478215"/>
                  <a:gd name="connsiteY117" fmla="*/ 1224023 h 1879761"/>
                  <a:gd name="connsiteX118" fmla="*/ 5029200 w 8478215"/>
                  <a:gd name="connsiteY118" fmla="*/ 1333983 h 1879761"/>
                  <a:gd name="connsiteX119" fmla="*/ 5127585 w 8478215"/>
                  <a:gd name="connsiteY119" fmla="*/ 1333983 h 1879761"/>
                  <a:gd name="connsiteX120" fmla="*/ 5176778 w 8478215"/>
                  <a:gd name="connsiteY120" fmla="*/ 1351345 h 1879761"/>
                  <a:gd name="connsiteX121" fmla="*/ 5240438 w 8478215"/>
                  <a:gd name="connsiteY121" fmla="*/ 1351345 h 1879761"/>
                  <a:gd name="connsiteX122" fmla="*/ 5240438 w 8478215"/>
                  <a:gd name="connsiteY122" fmla="*/ 1377388 h 1879761"/>
                  <a:gd name="connsiteX123" fmla="*/ 5388016 w 8478215"/>
                  <a:gd name="connsiteY123" fmla="*/ 1377388 h 1879761"/>
                  <a:gd name="connsiteX124" fmla="*/ 5388016 w 8478215"/>
                  <a:gd name="connsiteY124" fmla="*/ 1394750 h 1879761"/>
                  <a:gd name="connsiteX125" fmla="*/ 5532699 w 8478215"/>
                  <a:gd name="connsiteY125" fmla="*/ 1394750 h 1879761"/>
                  <a:gd name="connsiteX126" fmla="*/ 5532699 w 8478215"/>
                  <a:gd name="connsiteY126" fmla="*/ 1429474 h 1879761"/>
                  <a:gd name="connsiteX127" fmla="*/ 5576104 w 8478215"/>
                  <a:gd name="connsiteY127" fmla="*/ 1429474 h 1879761"/>
                  <a:gd name="connsiteX128" fmla="*/ 5584785 w 8478215"/>
                  <a:gd name="connsiteY128" fmla="*/ 1475772 h 1879761"/>
                  <a:gd name="connsiteX129" fmla="*/ 5665808 w 8478215"/>
                  <a:gd name="connsiteY129" fmla="*/ 1475772 h 1879761"/>
                  <a:gd name="connsiteX130" fmla="*/ 5665808 w 8478215"/>
                  <a:gd name="connsiteY130" fmla="*/ 1507603 h 1879761"/>
                  <a:gd name="connsiteX131" fmla="*/ 6044879 w 8478215"/>
                  <a:gd name="connsiteY131" fmla="*/ 1507603 h 1879761"/>
                  <a:gd name="connsiteX132" fmla="*/ 6044879 w 8478215"/>
                  <a:gd name="connsiteY132" fmla="*/ 1542327 h 1879761"/>
                  <a:gd name="connsiteX133" fmla="*/ 6342927 w 8478215"/>
                  <a:gd name="connsiteY133" fmla="*/ 1542327 h 1879761"/>
                  <a:gd name="connsiteX134" fmla="*/ 6342927 w 8478215"/>
                  <a:gd name="connsiteY134" fmla="*/ 1579945 h 1879761"/>
                  <a:gd name="connsiteX135" fmla="*/ 6551271 w 8478215"/>
                  <a:gd name="connsiteY135" fmla="*/ 1579945 h 1879761"/>
                  <a:gd name="connsiteX136" fmla="*/ 6551271 w 8478215"/>
                  <a:gd name="connsiteY136" fmla="*/ 1640712 h 1879761"/>
                  <a:gd name="connsiteX137" fmla="*/ 6626507 w 8478215"/>
                  <a:gd name="connsiteY137" fmla="*/ 1640712 h 1879761"/>
                  <a:gd name="connsiteX138" fmla="*/ 6626507 w 8478215"/>
                  <a:gd name="connsiteY138" fmla="*/ 1704372 h 1879761"/>
                  <a:gd name="connsiteX139" fmla="*/ 7260221 w 8478215"/>
                  <a:gd name="connsiteY139" fmla="*/ 1704372 h 1879761"/>
                  <a:gd name="connsiteX140" fmla="*/ 7260221 w 8478215"/>
                  <a:gd name="connsiteY140" fmla="*/ 1870236 h 1879761"/>
                  <a:gd name="connsiteX141" fmla="*/ 8478215 w 8478215"/>
                  <a:gd name="connsiteY141" fmla="*/ 1879761 h 1879761"/>
                  <a:gd name="connsiteX0" fmla="*/ 0 w 8478215"/>
                  <a:gd name="connsiteY0" fmla="*/ 0 h 1879761"/>
                  <a:gd name="connsiteX1" fmla="*/ 329879 w 8478215"/>
                  <a:gd name="connsiteY1" fmla="*/ 0 h 1879761"/>
                  <a:gd name="connsiteX2" fmla="*/ 329879 w 8478215"/>
                  <a:gd name="connsiteY2" fmla="*/ 14469 h 1879761"/>
                  <a:gd name="connsiteX3" fmla="*/ 379071 w 8478215"/>
                  <a:gd name="connsiteY3" fmla="*/ 14469 h 1879761"/>
                  <a:gd name="connsiteX4" fmla="*/ 379071 w 8478215"/>
                  <a:gd name="connsiteY4" fmla="*/ 23150 h 1879761"/>
                  <a:gd name="connsiteX5" fmla="*/ 410902 w 8478215"/>
                  <a:gd name="connsiteY5" fmla="*/ 23150 h 1879761"/>
                  <a:gd name="connsiteX6" fmla="*/ 419583 w 8478215"/>
                  <a:gd name="connsiteY6" fmla="*/ 23150 h 1879761"/>
                  <a:gd name="connsiteX7" fmla="*/ 451413 w 8478215"/>
                  <a:gd name="connsiteY7" fmla="*/ 23150 h 1879761"/>
                  <a:gd name="connsiteX8" fmla="*/ 462988 w 8478215"/>
                  <a:gd name="connsiteY8" fmla="*/ 34725 h 1879761"/>
                  <a:gd name="connsiteX9" fmla="*/ 691588 w 8478215"/>
                  <a:gd name="connsiteY9" fmla="*/ 34725 h 1879761"/>
                  <a:gd name="connsiteX10" fmla="*/ 691588 w 8478215"/>
                  <a:gd name="connsiteY10" fmla="*/ 60767 h 1879761"/>
                  <a:gd name="connsiteX11" fmla="*/ 711843 w 8478215"/>
                  <a:gd name="connsiteY11" fmla="*/ 60767 h 1879761"/>
                  <a:gd name="connsiteX12" fmla="*/ 720524 w 8478215"/>
                  <a:gd name="connsiteY12" fmla="*/ 69448 h 1879761"/>
                  <a:gd name="connsiteX13" fmla="*/ 807335 w 8478215"/>
                  <a:gd name="connsiteY13" fmla="*/ 69448 h 1879761"/>
                  <a:gd name="connsiteX14" fmla="*/ 807335 w 8478215"/>
                  <a:gd name="connsiteY14" fmla="*/ 92598 h 1879761"/>
                  <a:gd name="connsiteX15" fmla="*/ 870995 w 8478215"/>
                  <a:gd name="connsiteY15" fmla="*/ 92598 h 1879761"/>
                  <a:gd name="connsiteX16" fmla="*/ 870995 w 8478215"/>
                  <a:gd name="connsiteY16" fmla="*/ 101279 h 1879761"/>
                  <a:gd name="connsiteX17" fmla="*/ 969380 w 8478215"/>
                  <a:gd name="connsiteY17" fmla="*/ 101279 h 1879761"/>
                  <a:gd name="connsiteX18" fmla="*/ 969380 w 8478215"/>
                  <a:gd name="connsiteY18" fmla="*/ 115747 h 1879761"/>
                  <a:gd name="connsiteX19" fmla="*/ 1024360 w 8478215"/>
                  <a:gd name="connsiteY19" fmla="*/ 115747 h 1879761"/>
                  <a:gd name="connsiteX20" fmla="*/ 1024360 w 8478215"/>
                  <a:gd name="connsiteY20" fmla="*/ 127322 h 1879761"/>
                  <a:gd name="connsiteX21" fmla="*/ 1053297 w 8478215"/>
                  <a:gd name="connsiteY21" fmla="*/ 127322 h 1879761"/>
                  <a:gd name="connsiteX22" fmla="*/ 1053297 w 8478215"/>
                  <a:gd name="connsiteY22" fmla="*/ 147578 h 1879761"/>
                  <a:gd name="connsiteX23" fmla="*/ 1096702 w 8478215"/>
                  <a:gd name="connsiteY23" fmla="*/ 147578 h 1879761"/>
                  <a:gd name="connsiteX24" fmla="*/ 1105383 w 8478215"/>
                  <a:gd name="connsiteY24" fmla="*/ 156259 h 1879761"/>
                  <a:gd name="connsiteX25" fmla="*/ 1128532 w 8478215"/>
                  <a:gd name="connsiteY25" fmla="*/ 156259 h 1879761"/>
                  <a:gd name="connsiteX26" fmla="*/ 1128532 w 8478215"/>
                  <a:gd name="connsiteY26" fmla="*/ 170727 h 1879761"/>
                  <a:gd name="connsiteX27" fmla="*/ 1186405 w 8478215"/>
                  <a:gd name="connsiteY27" fmla="*/ 170727 h 1879761"/>
                  <a:gd name="connsiteX28" fmla="*/ 1192193 w 8478215"/>
                  <a:gd name="connsiteY28" fmla="*/ 176515 h 1879761"/>
                  <a:gd name="connsiteX29" fmla="*/ 1226917 w 8478215"/>
                  <a:gd name="connsiteY29" fmla="*/ 176515 h 1879761"/>
                  <a:gd name="connsiteX30" fmla="*/ 1247172 w 8478215"/>
                  <a:gd name="connsiteY30" fmla="*/ 176515 h 1879761"/>
                  <a:gd name="connsiteX31" fmla="*/ 1270321 w 8478215"/>
                  <a:gd name="connsiteY31" fmla="*/ 199664 h 1879761"/>
                  <a:gd name="connsiteX32" fmla="*/ 1302152 w 8478215"/>
                  <a:gd name="connsiteY32" fmla="*/ 199664 h 1879761"/>
                  <a:gd name="connsiteX33" fmla="*/ 1302152 w 8478215"/>
                  <a:gd name="connsiteY33" fmla="*/ 217026 h 1879761"/>
                  <a:gd name="connsiteX34" fmla="*/ 1339770 w 8478215"/>
                  <a:gd name="connsiteY34" fmla="*/ 217026 h 1879761"/>
                  <a:gd name="connsiteX35" fmla="*/ 1388962 w 8478215"/>
                  <a:gd name="connsiteY35" fmla="*/ 217026 h 1879761"/>
                  <a:gd name="connsiteX36" fmla="*/ 1406324 w 8478215"/>
                  <a:gd name="connsiteY36" fmla="*/ 234388 h 1879761"/>
                  <a:gd name="connsiteX37" fmla="*/ 1420792 w 8478215"/>
                  <a:gd name="connsiteY37" fmla="*/ 248856 h 1879761"/>
                  <a:gd name="connsiteX38" fmla="*/ 1522071 w 8478215"/>
                  <a:gd name="connsiteY38" fmla="*/ 248856 h 1879761"/>
                  <a:gd name="connsiteX39" fmla="*/ 1530752 w 8478215"/>
                  <a:gd name="connsiteY39" fmla="*/ 257537 h 1879761"/>
                  <a:gd name="connsiteX40" fmla="*/ 1588626 w 8478215"/>
                  <a:gd name="connsiteY40" fmla="*/ 257537 h 1879761"/>
                  <a:gd name="connsiteX41" fmla="*/ 1582838 w 8478215"/>
                  <a:gd name="connsiteY41" fmla="*/ 263325 h 1879761"/>
                  <a:gd name="connsiteX42" fmla="*/ 1620456 w 8478215"/>
                  <a:gd name="connsiteY42" fmla="*/ 263325 h 1879761"/>
                  <a:gd name="connsiteX43" fmla="*/ 1620456 w 8478215"/>
                  <a:gd name="connsiteY43" fmla="*/ 289367 h 1879761"/>
                  <a:gd name="connsiteX44" fmla="*/ 1663861 w 8478215"/>
                  <a:gd name="connsiteY44" fmla="*/ 289367 h 1879761"/>
                  <a:gd name="connsiteX45" fmla="*/ 1672542 w 8478215"/>
                  <a:gd name="connsiteY45" fmla="*/ 289367 h 1879761"/>
                  <a:gd name="connsiteX46" fmla="*/ 1886674 w 8478215"/>
                  <a:gd name="connsiteY46" fmla="*/ 289367 h 1879761"/>
                  <a:gd name="connsiteX47" fmla="*/ 1886674 w 8478215"/>
                  <a:gd name="connsiteY47" fmla="*/ 312517 h 1879761"/>
                  <a:gd name="connsiteX48" fmla="*/ 2042932 w 8478215"/>
                  <a:gd name="connsiteY48" fmla="*/ 312517 h 1879761"/>
                  <a:gd name="connsiteX49" fmla="*/ 2054506 w 8478215"/>
                  <a:gd name="connsiteY49" fmla="*/ 324091 h 1879761"/>
                  <a:gd name="connsiteX50" fmla="*/ 2100805 w 8478215"/>
                  <a:gd name="connsiteY50" fmla="*/ 324091 h 1879761"/>
                  <a:gd name="connsiteX51" fmla="*/ 2112380 w 8478215"/>
                  <a:gd name="connsiteY51" fmla="*/ 335666 h 1879761"/>
                  <a:gd name="connsiteX52" fmla="*/ 2112380 w 8478215"/>
                  <a:gd name="connsiteY52" fmla="*/ 358816 h 1879761"/>
                  <a:gd name="connsiteX53" fmla="*/ 2190509 w 8478215"/>
                  <a:gd name="connsiteY53" fmla="*/ 358816 h 1879761"/>
                  <a:gd name="connsiteX54" fmla="*/ 2199190 w 8478215"/>
                  <a:gd name="connsiteY54" fmla="*/ 367497 h 1879761"/>
                  <a:gd name="connsiteX55" fmla="*/ 2242595 w 8478215"/>
                  <a:gd name="connsiteY55" fmla="*/ 367497 h 1879761"/>
                  <a:gd name="connsiteX56" fmla="*/ 2257064 w 8478215"/>
                  <a:gd name="connsiteY56" fmla="*/ 381966 h 1879761"/>
                  <a:gd name="connsiteX57" fmla="*/ 2340980 w 8478215"/>
                  <a:gd name="connsiteY57" fmla="*/ 381966 h 1879761"/>
                  <a:gd name="connsiteX58" fmla="*/ 2340980 w 8478215"/>
                  <a:gd name="connsiteY58" fmla="*/ 410902 h 1879761"/>
                  <a:gd name="connsiteX59" fmla="*/ 2407535 w 8478215"/>
                  <a:gd name="connsiteY59" fmla="*/ 410902 h 1879761"/>
                  <a:gd name="connsiteX60" fmla="*/ 2407535 w 8478215"/>
                  <a:gd name="connsiteY60" fmla="*/ 416689 h 1879761"/>
                  <a:gd name="connsiteX61" fmla="*/ 2433578 w 8478215"/>
                  <a:gd name="connsiteY61" fmla="*/ 416689 h 1879761"/>
                  <a:gd name="connsiteX62" fmla="*/ 2433578 w 8478215"/>
                  <a:gd name="connsiteY62" fmla="*/ 454307 h 1879761"/>
                  <a:gd name="connsiteX63" fmla="*/ 2450940 w 8478215"/>
                  <a:gd name="connsiteY63" fmla="*/ 454307 h 1879761"/>
                  <a:gd name="connsiteX64" fmla="*/ 2459621 w 8478215"/>
                  <a:gd name="connsiteY64" fmla="*/ 462988 h 1879761"/>
                  <a:gd name="connsiteX65" fmla="*/ 2479876 w 8478215"/>
                  <a:gd name="connsiteY65" fmla="*/ 462988 h 1879761"/>
                  <a:gd name="connsiteX66" fmla="*/ 2479876 w 8478215"/>
                  <a:gd name="connsiteY66" fmla="*/ 474562 h 1879761"/>
                  <a:gd name="connsiteX67" fmla="*/ 2511707 w 8478215"/>
                  <a:gd name="connsiteY67" fmla="*/ 474562 h 1879761"/>
                  <a:gd name="connsiteX68" fmla="*/ 2511707 w 8478215"/>
                  <a:gd name="connsiteY68" fmla="*/ 520861 h 1879761"/>
                  <a:gd name="connsiteX69" fmla="*/ 2639028 w 8478215"/>
                  <a:gd name="connsiteY69" fmla="*/ 520861 h 1879761"/>
                  <a:gd name="connsiteX70" fmla="*/ 2639028 w 8478215"/>
                  <a:gd name="connsiteY70" fmla="*/ 532436 h 1879761"/>
                  <a:gd name="connsiteX71" fmla="*/ 2676646 w 8478215"/>
                  <a:gd name="connsiteY71" fmla="*/ 532436 h 1879761"/>
                  <a:gd name="connsiteX72" fmla="*/ 2676646 w 8478215"/>
                  <a:gd name="connsiteY72" fmla="*/ 549798 h 1879761"/>
                  <a:gd name="connsiteX73" fmla="*/ 2708476 w 8478215"/>
                  <a:gd name="connsiteY73" fmla="*/ 549798 h 1879761"/>
                  <a:gd name="connsiteX74" fmla="*/ 2717157 w 8478215"/>
                  <a:gd name="connsiteY74" fmla="*/ 558479 h 1879761"/>
                  <a:gd name="connsiteX75" fmla="*/ 2717157 w 8478215"/>
                  <a:gd name="connsiteY75" fmla="*/ 572947 h 1879761"/>
                  <a:gd name="connsiteX76" fmla="*/ 2757669 w 8478215"/>
                  <a:gd name="connsiteY76" fmla="*/ 572947 h 1879761"/>
                  <a:gd name="connsiteX77" fmla="*/ 2780818 w 8478215"/>
                  <a:gd name="connsiteY77" fmla="*/ 596096 h 1879761"/>
                  <a:gd name="connsiteX78" fmla="*/ 2798180 w 8478215"/>
                  <a:gd name="connsiteY78" fmla="*/ 613458 h 1879761"/>
                  <a:gd name="connsiteX79" fmla="*/ 2812649 w 8478215"/>
                  <a:gd name="connsiteY79" fmla="*/ 627927 h 1879761"/>
                  <a:gd name="connsiteX80" fmla="*/ 2861841 w 8478215"/>
                  <a:gd name="connsiteY80" fmla="*/ 627927 h 1879761"/>
                  <a:gd name="connsiteX81" fmla="*/ 2896565 w 8478215"/>
                  <a:gd name="connsiteY81" fmla="*/ 662651 h 1879761"/>
                  <a:gd name="connsiteX82" fmla="*/ 2983375 w 8478215"/>
                  <a:gd name="connsiteY82" fmla="*/ 691588 h 1879761"/>
                  <a:gd name="connsiteX83" fmla="*/ 3029674 w 8478215"/>
                  <a:gd name="connsiteY83" fmla="*/ 691588 h 1879761"/>
                  <a:gd name="connsiteX84" fmla="*/ 3029674 w 8478215"/>
                  <a:gd name="connsiteY84" fmla="*/ 734993 h 1879761"/>
                  <a:gd name="connsiteX85" fmla="*/ 3102016 w 8478215"/>
                  <a:gd name="connsiteY85" fmla="*/ 734993 h 1879761"/>
                  <a:gd name="connsiteX86" fmla="*/ 3133846 w 8478215"/>
                  <a:gd name="connsiteY86" fmla="*/ 766823 h 1879761"/>
                  <a:gd name="connsiteX87" fmla="*/ 3295891 w 8478215"/>
                  <a:gd name="connsiteY87" fmla="*/ 766823 h 1879761"/>
                  <a:gd name="connsiteX88" fmla="*/ 3295891 w 8478215"/>
                  <a:gd name="connsiteY88" fmla="*/ 784185 h 1879761"/>
                  <a:gd name="connsiteX89" fmla="*/ 3350871 w 8478215"/>
                  <a:gd name="connsiteY89" fmla="*/ 784185 h 1879761"/>
                  <a:gd name="connsiteX90" fmla="*/ 3368233 w 8478215"/>
                  <a:gd name="connsiteY90" fmla="*/ 801547 h 1879761"/>
                  <a:gd name="connsiteX91" fmla="*/ 3394276 w 8478215"/>
                  <a:gd name="connsiteY91" fmla="*/ 801547 h 1879761"/>
                  <a:gd name="connsiteX92" fmla="*/ 3417426 w 8478215"/>
                  <a:gd name="connsiteY92" fmla="*/ 824697 h 1879761"/>
                  <a:gd name="connsiteX93" fmla="*/ 3417426 w 8478215"/>
                  <a:gd name="connsiteY93" fmla="*/ 839165 h 1879761"/>
                  <a:gd name="connsiteX94" fmla="*/ 3443469 w 8478215"/>
                  <a:gd name="connsiteY94" fmla="*/ 865208 h 1879761"/>
                  <a:gd name="connsiteX95" fmla="*/ 3457937 w 8478215"/>
                  <a:gd name="connsiteY95" fmla="*/ 879676 h 1879761"/>
                  <a:gd name="connsiteX96" fmla="*/ 3486874 w 8478215"/>
                  <a:gd name="connsiteY96" fmla="*/ 879676 h 1879761"/>
                  <a:gd name="connsiteX97" fmla="*/ 3527385 w 8478215"/>
                  <a:gd name="connsiteY97" fmla="*/ 879676 h 1879761"/>
                  <a:gd name="connsiteX98" fmla="*/ 3533172 w 8478215"/>
                  <a:gd name="connsiteY98" fmla="*/ 885463 h 1879761"/>
                  <a:gd name="connsiteX99" fmla="*/ 3565003 w 8478215"/>
                  <a:gd name="connsiteY99" fmla="*/ 917294 h 1879761"/>
                  <a:gd name="connsiteX100" fmla="*/ 3608408 w 8478215"/>
                  <a:gd name="connsiteY100" fmla="*/ 917294 h 1879761"/>
                  <a:gd name="connsiteX101" fmla="*/ 3651813 w 8478215"/>
                  <a:gd name="connsiteY101" fmla="*/ 917294 h 1879761"/>
                  <a:gd name="connsiteX102" fmla="*/ 3669175 w 8478215"/>
                  <a:gd name="connsiteY102" fmla="*/ 934656 h 1879761"/>
                  <a:gd name="connsiteX103" fmla="*/ 3692324 w 8478215"/>
                  <a:gd name="connsiteY103" fmla="*/ 957805 h 1879761"/>
                  <a:gd name="connsiteX104" fmla="*/ 3761772 w 8478215"/>
                  <a:gd name="connsiteY104" fmla="*/ 957805 h 1879761"/>
                  <a:gd name="connsiteX105" fmla="*/ 3837008 w 8478215"/>
                  <a:gd name="connsiteY105" fmla="*/ 1033041 h 1879761"/>
                  <a:gd name="connsiteX106" fmla="*/ 3889094 w 8478215"/>
                  <a:gd name="connsiteY106" fmla="*/ 1033041 h 1879761"/>
                  <a:gd name="connsiteX107" fmla="*/ 3923818 w 8478215"/>
                  <a:gd name="connsiteY107" fmla="*/ 1067765 h 1879761"/>
                  <a:gd name="connsiteX108" fmla="*/ 4007735 w 8478215"/>
                  <a:gd name="connsiteY108" fmla="*/ 1067765 h 1879761"/>
                  <a:gd name="connsiteX109" fmla="*/ 4051140 w 8478215"/>
                  <a:gd name="connsiteY109" fmla="*/ 1111170 h 1879761"/>
                  <a:gd name="connsiteX110" fmla="*/ 4097438 w 8478215"/>
                  <a:gd name="connsiteY110" fmla="*/ 1111170 h 1879761"/>
                  <a:gd name="connsiteX111" fmla="*/ 4132162 w 8478215"/>
                  <a:gd name="connsiteY111" fmla="*/ 1145894 h 1879761"/>
                  <a:gd name="connsiteX112" fmla="*/ 4331826 w 8478215"/>
                  <a:gd name="connsiteY112" fmla="*/ 1145894 h 1879761"/>
                  <a:gd name="connsiteX113" fmla="*/ 4331826 w 8478215"/>
                  <a:gd name="connsiteY113" fmla="*/ 1177724 h 1879761"/>
                  <a:gd name="connsiteX114" fmla="*/ 4462041 w 8478215"/>
                  <a:gd name="connsiteY114" fmla="*/ 1177724 h 1879761"/>
                  <a:gd name="connsiteX115" fmla="*/ 4551745 w 8478215"/>
                  <a:gd name="connsiteY115" fmla="*/ 1177724 h 1879761"/>
                  <a:gd name="connsiteX116" fmla="*/ 4829537 w 8478215"/>
                  <a:gd name="connsiteY116" fmla="*/ 1180899 h 1879761"/>
                  <a:gd name="connsiteX117" fmla="*/ 4829537 w 8478215"/>
                  <a:gd name="connsiteY117" fmla="*/ 1224023 h 1879761"/>
                  <a:gd name="connsiteX118" fmla="*/ 5029200 w 8478215"/>
                  <a:gd name="connsiteY118" fmla="*/ 1333983 h 1879761"/>
                  <a:gd name="connsiteX119" fmla="*/ 5127585 w 8478215"/>
                  <a:gd name="connsiteY119" fmla="*/ 1333983 h 1879761"/>
                  <a:gd name="connsiteX120" fmla="*/ 5176778 w 8478215"/>
                  <a:gd name="connsiteY120" fmla="*/ 1351345 h 1879761"/>
                  <a:gd name="connsiteX121" fmla="*/ 5240438 w 8478215"/>
                  <a:gd name="connsiteY121" fmla="*/ 1351345 h 1879761"/>
                  <a:gd name="connsiteX122" fmla="*/ 5240438 w 8478215"/>
                  <a:gd name="connsiteY122" fmla="*/ 1377388 h 1879761"/>
                  <a:gd name="connsiteX123" fmla="*/ 5388016 w 8478215"/>
                  <a:gd name="connsiteY123" fmla="*/ 1377388 h 1879761"/>
                  <a:gd name="connsiteX124" fmla="*/ 5388016 w 8478215"/>
                  <a:gd name="connsiteY124" fmla="*/ 1394750 h 1879761"/>
                  <a:gd name="connsiteX125" fmla="*/ 5532699 w 8478215"/>
                  <a:gd name="connsiteY125" fmla="*/ 1394750 h 1879761"/>
                  <a:gd name="connsiteX126" fmla="*/ 5532699 w 8478215"/>
                  <a:gd name="connsiteY126" fmla="*/ 1429474 h 1879761"/>
                  <a:gd name="connsiteX127" fmla="*/ 5576104 w 8478215"/>
                  <a:gd name="connsiteY127" fmla="*/ 1429474 h 1879761"/>
                  <a:gd name="connsiteX128" fmla="*/ 5584785 w 8478215"/>
                  <a:gd name="connsiteY128" fmla="*/ 1475772 h 1879761"/>
                  <a:gd name="connsiteX129" fmla="*/ 5665808 w 8478215"/>
                  <a:gd name="connsiteY129" fmla="*/ 1475772 h 1879761"/>
                  <a:gd name="connsiteX130" fmla="*/ 5665808 w 8478215"/>
                  <a:gd name="connsiteY130" fmla="*/ 1507603 h 1879761"/>
                  <a:gd name="connsiteX131" fmla="*/ 6032179 w 8478215"/>
                  <a:gd name="connsiteY131" fmla="*/ 1504428 h 1879761"/>
                  <a:gd name="connsiteX132" fmla="*/ 6044879 w 8478215"/>
                  <a:gd name="connsiteY132" fmla="*/ 1542327 h 1879761"/>
                  <a:gd name="connsiteX133" fmla="*/ 6342927 w 8478215"/>
                  <a:gd name="connsiteY133" fmla="*/ 1542327 h 1879761"/>
                  <a:gd name="connsiteX134" fmla="*/ 6342927 w 8478215"/>
                  <a:gd name="connsiteY134" fmla="*/ 1579945 h 1879761"/>
                  <a:gd name="connsiteX135" fmla="*/ 6551271 w 8478215"/>
                  <a:gd name="connsiteY135" fmla="*/ 1579945 h 1879761"/>
                  <a:gd name="connsiteX136" fmla="*/ 6551271 w 8478215"/>
                  <a:gd name="connsiteY136" fmla="*/ 1640712 h 1879761"/>
                  <a:gd name="connsiteX137" fmla="*/ 6626507 w 8478215"/>
                  <a:gd name="connsiteY137" fmla="*/ 1640712 h 1879761"/>
                  <a:gd name="connsiteX138" fmla="*/ 6626507 w 8478215"/>
                  <a:gd name="connsiteY138" fmla="*/ 1704372 h 1879761"/>
                  <a:gd name="connsiteX139" fmla="*/ 7260221 w 8478215"/>
                  <a:gd name="connsiteY139" fmla="*/ 1704372 h 1879761"/>
                  <a:gd name="connsiteX140" fmla="*/ 7260221 w 8478215"/>
                  <a:gd name="connsiteY140" fmla="*/ 1870236 h 1879761"/>
                  <a:gd name="connsiteX141" fmla="*/ 8478215 w 8478215"/>
                  <a:gd name="connsiteY141" fmla="*/ 1879761 h 1879761"/>
                  <a:gd name="connsiteX0" fmla="*/ 0 w 8478215"/>
                  <a:gd name="connsiteY0" fmla="*/ 0 h 1879761"/>
                  <a:gd name="connsiteX1" fmla="*/ 329879 w 8478215"/>
                  <a:gd name="connsiteY1" fmla="*/ 0 h 1879761"/>
                  <a:gd name="connsiteX2" fmla="*/ 329879 w 8478215"/>
                  <a:gd name="connsiteY2" fmla="*/ 14469 h 1879761"/>
                  <a:gd name="connsiteX3" fmla="*/ 379071 w 8478215"/>
                  <a:gd name="connsiteY3" fmla="*/ 14469 h 1879761"/>
                  <a:gd name="connsiteX4" fmla="*/ 379071 w 8478215"/>
                  <a:gd name="connsiteY4" fmla="*/ 23150 h 1879761"/>
                  <a:gd name="connsiteX5" fmla="*/ 410902 w 8478215"/>
                  <a:gd name="connsiteY5" fmla="*/ 23150 h 1879761"/>
                  <a:gd name="connsiteX6" fmla="*/ 419583 w 8478215"/>
                  <a:gd name="connsiteY6" fmla="*/ 23150 h 1879761"/>
                  <a:gd name="connsiteX7" fmla="*/ 451413 w 8478215"/>
                  <a:gd name="connsiteY7" fmla="*/ 23150 h 1879761"/>
                  <a:gd name="connsiteX8" fmla="*/ 462988 w 8478215"/>
                  <a:gd name="connsiteY8" fmla="*/ 34725 h 1879761"/>
                  <a:gd name="connsiteX9" fmla="*/ 691588 w 8478215"/>
                  <a:gd name="connsiteY9" fmla="*/ 34725 h 1879761"/>
                  <a:gd name="connsiteX10" fmla="*/ 691588 w 8478215"/>
                  <a:gd name="connsiteY10" fmla="*/ 60767 h 1879761"/>
                  <a:gd name="connsiteX11" fmla="*/ 711843 w 8478215"/>
                  <a:gd name="connsiteY11" fmla="*/ 60767 h 1879761"/>
                  <a:gd name="connsiteX12" fmla="*/ 720524 w 8478215"/>
                  <a:gd name="connsiteY12" fmla="*/ 69448 h 1879761"/>
                  <a:gd name="connsiteX13" fmla="*/ 807335 w 8478215"/>
                  <a:gd name="connsiteY13" fmla="*/ 69448 h 1879761"/>
                  <a:gd name="connsiteX14" fmla="*/ 807335 w 8478215"/>
                  <a:gd name="connsiteY14" fmla="*/ 92598 h 1879761"/>
                  <a:gd name="connsiteX15" fmla="*/ 870995 w 8478215"/>
                  <a:gd name="connsiteY15" fmla="*/ 92598 h 1879761"/>
                  <a:gd name="connsiteX16" fmla="*/ 870995 w 8478215"/>
                  <a:gd name="connsiteY16" fmla="*/ 101279 h 1879761"/>
                  <a:gd name="connsiteX17" fmla="*/ 969380 w 8478215"/>
                  <a:gd name="connsiteY17" fmla="*/ 101279 h 1879761"/>
                  <a:gd name="connsiteX18" fmla="*/ 969380 w 8478215"/>
                  <a:gd name="connsiteY18" fmla="*/ 115747 h 1879761"/>
                  <a:gd name="connsiteX19" fmla="*/ 1024360 w 8478215"/>
                  <a:gd name="connsiteY19" fmla="*/ 115747 h 1879761"/>
                  <a:gd name="connsiteX20" fmla="*/ 1024360 w 8478215"/>
                  <a:gd name="connsiteY20" fmla="*/ 127322 h 1879761"/>
                  <a:gd name="connsiteX21" fmla="*/ 1053297 w 8478215"/>
                  <a:gd name="connsiteY21" fmla="*/ 127322 h 1879761"/>
                  <a:gd name="connsiteX22" fmla="*/ 1053297 w 8478215"/>
                  <a:gd name="connsiteY22" fmla="*/ 147578 h 1879761"/>
                  <a:gd name="connsiteX23" fmla="*/ 1096702 w 8478215"/>
                  <a:gd name="connsiteY23" fmla="*/ 147578 h 1879761"/>
                  <a:gd name="connsiteX24" fmla="*/ 1105383 w 8478215"/>
                  <a:gd name="connsiteY24" fmla="*/ 156259 h 1879761"/>
                  <a:gd name="connsiteX25" fmla="*/ 1128532 w 8478215"/>
                  <a:gd name="connsiteY25" fmla="*/ 156259 h 1879761"/>
                  <a:gd name="connsiteX26" fmla="*/ 1128532 w 8478215"/>
                  <a:gd name="connsiteY26" fmla="*/ 170727 h 1879761"/>
                  <a:gd name="connsiteX27" fmla="*/ 1186405 w 8478215"/>
                  <a:gd name="connsiteY27" fmla="*/ 170727 h 1879761"/>
                  <a:gd name="connsiteX28" fmla="*/ 1192193 w 8478215"/>
                  <a:gd name="connsiteY28" fmla="*/ 176515 h 1879761"/>
                  <a:gd name="connsiteX29" fmla="*/ 1226917 w 8478215"/>
                  <a:gd name="connsiteY29" fmla="*/ 176515 h 1879761"/>
                  <a:gd name="connsiteX30" fmla="*/ 1247172 w 8478215"/>
                  <a:gd name="connsiteY30" fmla="*/ 176515 h 1879761"/>
                  <a:gd name="connsiteX31" fmla="*/ 1270321 w 8478215"/>
                  <a:gd name="connsiteY31" fmla="*/ 199664 h 1879761"/>
                  <a:gd name="connsiteX32" fmla="*/ 1302152 w 8478215"/>
                  <a:gd name="connsiteY32" fmla="*/ 199664 h 1879761"/>
                  <a:gd name="connsiteX33" fmla="*/ 1302152 w 8478215"/>
                  <a:gd name="connsiteY33" fmla="*/ 217026 h 1879761"/>
                  <a:gd name="connsiteX34" fmla="*/ 1339770 w 8478215"/>
                  <a:gd name="connsiteY34" fmla="*/ 217026 h 1879761"/>
                  <a:gd name="connsiteX35" fmla="*/ 1388962 w 8478215"/>
                  <a:gd name="connsiteY35" fmla="*/ 217026 h 1879761"/>
                  <a:gd name="connsiteX36" fmla="*/ 1406324 w 8478215"/>
                  <a:gd name="connsiteY36" fmla="*/ 234388 h 1879761"/>
                  <a:gd name="connsiteX37" fmla="*/ 1420792 w 8478215"/>
                  <a:gd name="connsiteY37" fmla="*/ 248856 h 1879761"/>
                  <a:gd name="connsiteX38" fmla="*/ 1522071 w 8478215"/>
                  <a:gd name="connsiteY38" fmla="*/ 248856 h 1879761"/>
                  <a:gd name="connsiteX39" fmla="*/ 1530752 w 8478215"/>
                  <a:gd name="connsiteY39" fmla="*/ 257537 h 1879761"/>
                  <a:gd name="connsiteX40" fmla="*/ 1588626 w 8478215"/>
                  <a:gd name="connsiteY40" fmla="*/ 257537 h 1879761"/>
                  <a:gd name="connsiteX41" fmla="*/ 1582838 w 8478215"/>
                  <a:gd name="connsiteY41" fmla="*/ 263325 h 1879761"/>
                  <a:gd name="connsiteX42" fmla="*/ 1620456 w 8478215"/>
                  <a:gd name="connsiteY42" fmla="*/ 263325 h 1879761"/>
                  <a:gd name="connsiteX43" fmla="*/ 1620456 w 8478215"/>
                  <a:gd name="connsiteY43" fmla="*/ 289367 h 1879761"/>
                  <a:gd name="connsiteX44" fmla="*/ 1663861 w 8478215"/>
                  <a:gd name="connsiteY44" fmla="*/ 289367 h 1879761"/>
                  <a:gd name="connsiteX45" fmla="*/ 1672542 w 8478215"/>
                  <a:gd name="connsiteY45" fmla="*/ 289367 h 1879761"/>
                  <a:gd name="connsiteX46" fmla="*/ 1886674 w 8478215"/>
                  <a:gd name="connsiteY46" fmla="*/ 289367 h 1879761"/>
                  <a:gd name="connsiteX47" fmla="*/ 1886674 w 8478215"/>
                  <a:gd name="connsiteY47" fmla="*/ 312517 h 1879761"/>
                  <a:gd name="connsiteX48" fmla="*/ 2042932 w 8478215"/>
                  <a:gd name="connsiteY48" fmla="*/ 312517 h 1879761"/>
                  <a:gd name="connsiteX49" fmla="*/ 2054506 w 8478215"/>
                  <a:gd name="connsiteY49" fmla="*/ 324091 h 1879761"/>
                  <a:gd name="connsiteX50" fmla="*/ 2100805 w 8478215"/>
                  <a:gd name="connsiteY50" fmla="*/ 324091 h 1879761"/>
                  <a:gd name="connsiteX51" fmla="*/ 2112380 w 8478215"/>
                  <a:gd name="connsiteY51" fmla="*/ 335666 h 1879761"/>
                  <a:gd name="connsiteX52" fmla="*/ 2112380 w 8478215"/>
                  <a:gd name="connsiteY52" fmla="*/ 358816 h 1879761"/>
                  <a:gd name="connsiteX53" fmla="*/ 2190509 w 8478215"/>
                  <a:gd name="connsiteY53" fmla="*/ 358816 h 1879761"/>
                  <a:gd name="connsiteX54" fmla="*/ 2199190 w 8478215"/>
                  <a:gd name="connsiteY54" fmla="*/ 367497 h 1879761"/>
                  <a:gd name="connsiteX55" fmla="*/ 2242595 w 8478215"/>
                  <a:gd name="connsiteY55" fmla="*/ 367497 h 1879761"/>
                  <a:gd name="connsiteX56" fmla="*/ 2257064 w 8478215"/>
                  <a:gd name="connsiteY56" fmla="*/ 381966 h 1879761"/>
                  <a:gd name="connsiteX57" fmla="*/ 2340980 w 8478215"/>
                  <a:gd name="connsiteY57" fmla="*/ 381966 h 1879761"/>
                  <a:gd name="connsiteX58" fmla="*/ 2340980 w 8478215"/>
                  <a:gd name="connsiteY58" fmla="*/ 410902 h 1879761"/>
                  <a:gd name="connsiteX59" fmla="*/ 2407535 w 8478215"/>
                  <a:gd name="connsiteY59" fmla="*/ 410902 h 1879761"/>
                  <a:gd name="connsiteX60" fmla="*/ 2407535 w 8478215"/>
                  <a:gd name="connsiteY60" fmla="*/ 416689 h 1879761"/>
                  <a:gd name="connsiteX61" fmla="*/ 2433578 w 8478215"/>
                  <a:gd name="connsiteY61" fmla="*/ 416689 h 1879761"/>
                  <a:gd name="connsiteX62" fmla="*/ 2433578 w 8478215"/>
                  <a:gd name="connsiteY62" fmla="*/ 454307 h 1879761"/>
                  <a:gd name="connsiteX63" fmla="*/ 2450940 w 8478215"/>
                  <a:gd name="connsiteY63" fmla="*/ 454307 h 1879761"/>
                  <a:gd name="connsiteX64" fmla="*/ 2459621 w 8478215"/>
                  <a:gd name="connsiteY64" fmla="*/ 462988 h 1879761"/>
                  <a:gd name="connsiteX65" fmla="*/ 2479876 w 8478215"/>
                  <a:gd name="connsiteY65" fmla="*/ 462988 h 1879761"/>
                  <a:gd name="connsiteX66" fmla="*/ 2479876 w 8478215"/>
                  <a:gd name="connsiteY66" fmla="*/ 474562 h 1879761"/>
                  <a:gd name="connsiteX67" fmla="*/ 2511707 w 8478215"/>
                  <a:gd name="connsiteY67" fmla="*/ 474562 h 1879761"/>
                  <a:gd name="connsiteX68" fmla="*/ 2511707 w 8478215"/>
                  <a:gd name="connsiteY68" fmla="*/ 520861 h 1879761"/>
                  <a:gd name="connsiteX69" fmla="*/ 2639028 w 8478215"/>
                  <a:gd name="connsiteY69" fmla="*/ 520861 h 1879761"/>
                  <a:gd name="connsiteX70" fmla="*/ 2639028 w 8478215"/>
                  <a:gd name="connsiteY70" fmla="*/ 532436 h 1879761"/>
                  <a:gd name="connsiteX71" fmla="*/ 2676646 w 8478215"/>
                  <a:gd name="connsiteY71" fmla="*/ 532436 h 1879761"/>
                  <a:gd name="connsiteX72" fmla="*/ 2676646 w 8478215"/>
                  <a:gd name="connsiteY72" fmla="*/ 549798 h 1879761"/>
                  <a:gd name="connsiteX73" fmla="*/ 2708476 w 8478215"/>
                  <a:gd name="connsiteY73" fmla="*/ 549798 h 1879761"/>
                  <a:gd name="connsiteX74" fmla="*/ 2717157 w 8478215"/>
                  <a:gd name="connsiteY74" fmla="*/ 558479 h 1879761"/>
                  <a:gd name="connsiteX75" fmla="*/ 2717157 w 8478215"/>
                  <a:gd name="connsiteY75" fmla="*/ 572947 h 1879761"/>
                  <a:gd name="connsiteX76" fmla="*/ 2757669 w 8478215"/>
                  <a:gd name="connsiteY76" fmla="*/ 572947 h 1879761"/>
                  <a:gd name="connsiteX77" fmla="*/ 2780818 w 8478215"/>
                  <a:gd name="connsiteY77" fmla="*/ 596096 h 1879761"/>
                  <a:gd name="connsiteX78" fmla="*/ 2798180 w 8478215"/>
                  <a:gd name="connsiteY78" fmla="*/ 613458 h 1879761"/>
                  <a:gd name="connsiteX79" fmla="*/ 2812649 w 8478215"/>
                  <a:gd name="connsiteY79" fmla="*/ 627927 h 1879761"/>
                  <a:gd name="connsiteX80" fmla="*/ 2861841 w 8478215"/>
                  <a:gd name="connsiteY80" fmla="*/ 627927 h 1879761"/>
                  <a:gd name="connsiteX81" fmla="*/ 2896565 w 8478215"/>
                  <a:gd name="connsiteY81" fmla="*/ 662651 h 1879761"/>
                  <a:gd name="connsiteX82" fmla="*/ 2983375 w 8478215"/>
                  <a:gd name="connsiteY82" fmla="*/ 691588 h 1879761"/>
                  <a:gd name="connsiteX83" fmla="*/ 3029674 w 8478215"/>
                  <a:gd name="connsiteY83" fmla="*/ 691588 h 1879761"/>
                  <a:gd name="connsiteX84" fmla="*/ 3029674 w 8478215"/>
                  <a:gd name="connsiteY84" fmla="*/ 734993 h 1879761"/>
                  <a:gd name="connsiteX85" fmla="*/ 3102016 w 8478215"/>
                  <a:gd name="connsiteY85" fmla="*/ 734993 h 1879761"/>
                  <a:gd name="connsiteX86" fmla="*/ 3133846 w 8478215"/>
                  <a:gd name="connsiteY86" fmla="*/ 766823 h 1879761"/>
                  <a:gd name="connsiteX87" fmla="*/ 3295891 w 8478215"/>
                  <a:gd name="connsiteY87" fmla="*/ 766823 h 1879761"/>
                  <a:gd name="connsiteX88" fmla="*/ 3295891 w 8478215"/>
                  <a:gd name="connsiteY88" fmla="*/ 784185 h 1879761"/>
                  <a:gd name="connsiteX89" fmla="*/ 3350871 w 8478215"/>
                  <a:gd name="connsiteY89" fmla="*/ 784185 h 1879761"/>
                  <a:gd name="connsiteX90" fmla="*/ 3368233 w 8478215"/>
                  <a:gd name="connsiteY90" fmla="*/ 801547 h 1879761"/>
                  <a:gd name="connsiteX91" fmla="*/ 3394276 w 8478215"/>
                  <a:gd name="connsiteY91" fmla="*/ 801547 h 1879761"/>
                  <a:gd name="connsiteX92" fmla="*/ 3417426 w 8478215"/>
                  <a:gd name="connsiteY92" fmla="*/ 824697 h 1879761"/>
                  <a:gd name="connsiteX93" fmla="*/ 3417426 w 8478215"/>
                  <a:gd name="connsiteY93" fmla="*/ 839165 h 1879761"/>
                  <a:gd name="connsiteX94" fmla="*/ 3443469 w 8478215"/>
                  <a:gd name="connsiteY94" fmla="*/ 865208 h 1879761"/>
                  <a:gd name="connsiteX95" fmla="*/ 3457937 w 8478215"/>
                  <a:gd name="connsiteY95" fmla="*/ 879676 h 1879761"/>
                  <a:gd name="connsiteX96" fmla="*/ 3486874 w 8478215"/>
                  <a:gd name="connsiteY96" fmla="*/ 879676 h 1879761"/>
                  <a:gd name="connsiteX97" fmla="*/ 3527385 w 8478215"/>
                  <a:gd name="connsiteY97" fmla="*/ 879676 h 1879761"/>
                  <a:gd name="connsiteX98" fmla="*/ 3533172 w 8478215"/>
                  <a:gd name="connsiteY98" fmla="*/ 885463 h 1879761"/>
                  <a:gd name="connsiteX99" fmla="*/ 3565003 w 8478215"/>
                  <a:gd name="connsiteY99" fmla="*/ 917294 h 1879761"/>
                  <a:gd name="connsiteX100" fmla="*/ 3608408 w 8478215"/>
                  <a:gd name="connsiteY100" fmla="*/ 917294 h 1879761"/>
                  <a:gd name="connsiteX101" fmla="*/ 3651813 w 8478215"/>
                  <a:gd name="connsiteY101" fmla="*/ 917294 h 1879761"/>
                  <a:gd name="connsiteX102" fmla="*/ 3669175 w 8478215"/>
                  <a:gd name="connsiteY102" fmla="*/ 934656 h 1879761"/>
                  <a:gd name="connsiteX103" fmla="*/ 3692324 w 8478215"/>
                  <a:gd name="connsiteY103" fmla="*/ 957805 h 1879761"/>
                  <a:gd name="connsiteX104" fmla="*/ 3761772 w 8478215"/>
                  <a:gd name="connsiteY104" fmla="*/ 957805 h 1879761"/>
                  <a:gd name="connsiteX105" fmla="*/ 3837008 w 8478215"/>
                  <a:gd name="connsiteY105" fmla="*/ 1033041 h 1879761"/>
                  <a:gd name="connsiteX106" fmla="*/ 3889094 w 8478215"/>
                  <a:gd name="connsiteY106" fmla="*/ 1033041 h 1879761"/>
                  <a:gd name="connsiteX107" fmla="*/ 3923818 w 8478215"/>
                  <a:gd name="connsiteY107" fmla="*/ 1067765 h 1879761"/>
                  <a:gd name="connsiteX108" fmla="*/ 4007735 w 8478215"/>
                  <a:gd name="connsiteY108" fmla="*/ 1067765 h 1879761"/>
                  <a:gd name="connsiteX109" fmla="*/ 4051140 w 8478215"/>
                  <a:gd name="connsiteY109" fmla="*/ 1111170 h 1879761"/>
                  <a:gd name="connsiteX110" fmla="*/ 4097438 w 8478215"/>
                  <a:gd name="connsiteY110" fmla="*/ 1111170 h 1879761"/>
                  <a:gd name="connsiteX111" fmla="*/ 4132162 w 8478215"/>
                  <a:gd name="connsiteY111" fmla="*/ 1145894 h 1879761"/>
                  <a:gd name="connsiteX112" fmla="*/ 4331826 w 8478215"/>
                  <a:gd name="connsiteY112" fmla="*/ 1145894 h 1879761"/>
                  <a:gd name="connsiteX113" fmla="*/ 4331826 w 8478215"/>
                  <a:gd name="connsiteY113" fmla="*/ 1177724 h 1879761"/>
                  <a:gd name="connsiteX114" fmla="*/ 4462041 w 8478215"/>
                  <a:gd name="connsiteY114" fmla="*/ 1177724 h 1879761"/>
                  <a:gd name="connsiteX115" fmla="*/ 4551745 w 8478215"/>
                  <a:gd name="connsiteY115" fmla="*/ 1177724 h 1879761"/>
                  <a:gd name="connsiteX116" fmla="*/ 4829537 w 8478215"/>
                  <a:gd name="connsiteY116" fmla="*/ 1180899 h 1879761"/>
                  <a:gd name="connsiteX117" fmla="*/ 4829537 w 8478215"/>
                  <a:gd name="connsiteY117" fmla="*/ 1224023 h 1879761"/>
                  <a:gd name="connsiteX118" fmla="*/ 5029200 w 8478215"/>
                  <a:gd name="connsiteY118" fmla="*/ 1333983 h 1879761"/>
                  <a:gd name="connsiteX119" fmla="*/ 5127585 w 8478215"/>
                  <a:gd name="connsiteY119" fmla="*/ 1333983 h 1879761"/>
                  <a:gd name="connsiteX120" fmla="*/ 5176778 w 8478215"/>
                  <a:gd name="connsiteY120" fmla="*/ 1351345 h 1879761"/>
                  <a:gd name="connsiteX121" fmla="*/ 5240438 w 8478215"/>
                  <a:gd name="connsiteY121" fmla="*/ 1351345 h 1879761"/>
                  <a:gd name="connsiteX122" fmla="*/ 5240438 w 8478215"/>
                  <a:gd name="connsiteY122" fmla="*/ 1377388 h 1879761"/>
                  <a:gd name="connsiteX123" fmla="*/ 5388016 w 8478215"/>
                  <a:gd name="connsiteY123" fmla="*/ 1377388 h 1879761"/>
                  <a:gd name="connsiteX124" fmla="*/ 5388016 w 8478215"/>
                  <a:gd name="connsiteY124" fmla="*/ 1394750 h 1879761"/>
                  <a:gd name="connsiteX125" fmla="*/ 5532699 w 8478215"/>
                  <a:gd name="connsiteY125" fmla="*/ 1394750 h 1879761"/>
                  <a:gd name="connsiteX126" fmla="*/ 5532699 w 8478215"/>
                  <a:gd name="connsiteY126" fmla="*/ 1429474 h 1879761"/>
                  <a:gd name="connsiteX127" fmla="*/ 5576104 w 8478215"/>
                  <a:gd name="connsiteY127" fmla="*/ 1429474 h 1879761"/>
                  <a:gd name="connsiteX128" fmla="*/ 5584785 w 8478215"/>
                  <a:gd name="connsiteY128" fmla="*/ 1475772 h 1879761"/>
                  <a:gd name="connsiteX129" fmla="*/ 5665808 w 8478215"/>
                  <a:gd name="connsiteY129" fmla="*/ 1475772 h 1879761"/>
                  <a:gd name="connsiteX130" fmla="*/ 5665808 w 8478215"/>
                  <a:gd name="connsiteY130" fmla="*/ 1507603 h 1879761"/>
                  <a:gd name="connsiteX131" fmla="*/ 6038529 w 8478215"/>
                  <a:gd name="connsiteY131" fmla="*/ 1507603 h 1879761"/>
                  <a:gd name="connsiteX132" fmla="*/ 6044879 w 8478215"/>
                  <a:gd name="connsiteY132" fmla="*/ 1542327 h 1879761"/>
                  <a:gd name="connsiteX133" fmla="*/ 6342927 w 8478215"/>
                  <a:gd name="connsiteY133" fmla="*/ 1542327 h 1879761"/>
                  <a:gd name="connsiteX134" fmla="*/ 6342927 w 8478215"/>
                  <a:gd name="connsiteY134" fmla="*/ 1579945 h 1879761"/>
                  <a:gd name="connsiteX135" fmla="*/ 6551271 w 8478215"/>
                  <a:gd name="connsiteY135" fmla="*/ 1579945 h 1879761"/>
                  <a:gd name="connsiteX136" fmla="*/ 6551271 w 8478215"/>
                  <a:gd name="connsiteY136" fmla="*/ 1640712 h 1879761"/>
                  <a:gd name="connsiteX137" fmla="*/ 6626507 w 8478215"/>
                  <a:gd name="connsiteY137" fmla="*/ 1640712 h 1879761"/>
                  <a:gd name="connsiteX138" fmla="*/ 6626507 w 8478215"/>
                  <a:gd name="connsiteY138" fmla="*/ 1704372 h 1879761"/>
                  <a:gd name="connsiteX139" fmla="*/ 7260221 w 8478215"/>
                  <a:gd name="connsiteY139" fmla="*/ 1704372 h 1879761"/>
                  <a:gd name="connsiteX140" fmla="*/ 7260221 w 8478215"/>
                  <a:gd name="connsiteY140" fmla="*/ 1870236 h 1879761"/>
                  <a:gd name="connsiteX141" fmla="*/ 8478215 w 8478215"/>
                  <a:gd name="connsiteY141" fmla="*/ 1879761 h 1879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8478215" h="1879761">
                    <a:moveTo>
                      <a:pt x="0" y="0"/>
                    </a:moveTo>
                    <a:lnTo>
                      <a:pt x="329879" y="0"/>
                    </a:lnTo>
                    <a:lnTo>
                      <a:pt x="329879" y="14469"/>
                    </a:lnTo>
                    <a:lnTo>
                      <a:pt x="379071" y="14469"/>
                    </a:lnTo>
                    <a:lnTo>
                      <a:pt x="379071" y="23150"/>
                    </a:lnTo>
                    <a:lnTo>
                      <a:pt x="410902" y="23150"/>
                    </a:lnTo>
                    <a:lnTo>
                      <a:pt x="419583" y="23150"/>
                    </a:lnTo>
                    <a:lnTo>
                      <a:pt x="451413" y="23150"/>
                    </a:lnTo>
                    <a:lnTo>
                      <a:pt x="462988" y="34725"/>
                    </a:lnTo>
                    <a:lnTo>
                      <a:pt x="691588" y="34725"/>
                    </a:lnTo>
                    <a:lnTo>
                      <a:pt x="691588" y="60767"/>
                    </a:lnTo>
                    <a:lnTo>
                      <a:pt x="711843" y="60767"/>
                    </a:lnTo>
                    <a:lnTo>
                      <a:pt x="720524" y="69448"/>
                    </a:lnTo>
                    <a:lnTo>
                      <a:pt x="807335" y="69448"/>
                    </a:lnTo>
                    <a:lnTo>
                      <a:pt x="807335" y="92598"/>
                    </a:lnTo>
                    <a:lnTo>
                      <a:pt x="870995" y="92598"/>
                    </a:lnTo>
                    <a:lnTo>
                      <a:pt x="870995" y="101279"/>
                    </a:lnTo>
                    <a:lnTo>
                      <a:pt x="969380" y="101279"/>
                    </a:lnTo>
                    <a:lnTo>
                      <a:pt x="969380" y="115747"/>
                    </a:lnTo>
                    <a:lnTo>
                      <a:pt x="1024360" y="115747"/>
                    </a:lnTo>
                    <a:lnTo>
                      <a:pt x="1024360" y="127322"/>
                    </a:lnTo>
                    <a:lnTo>
                      <a:pt x="1053297" y="127322"/>
                    </a:lnTo>
                    <a:lnTo>
                      <a:pt x="1053297" y="147578"/>
                    </a:lnTo>
                    <a:lnTo>
                      <a:pt x="1096702" y="147578"/>
                    </a:lnTo>
                    <a:lnTo>
                      <a:pt x="1105383" y="156259"/>
                    </a:lnTo>
                    <a:lnTo>
                      <a:pt x="1128532" y="156259"/>
                    </a:lnTo>
                    <a:lnTo>
                      <a:pt x="1128532" y="170727"/>
                    </a:lnTo>
                    <a:lnTo>
                      <a:pt x="1186405" y="170727"/>
                    </a:lnTo>
                    <a:lnTo>
                      <a:pt x="1192193" y="176515"/>
                    </a:lnTo>
                    <a:lnTo>
                      <a:pt x="1226917" y="176515"/>
                    </a:lnTo>
                    <a:lnTo>
                      <a:pt x="1247172" y="176515"/>
                    </a:lnTo>
                    <a:lnTo>
                      <a:pt x="1270321" y="199664"/>
                    </a:lnTo>
                    <a:lnTo>
                      <a:pt x="1302152" y="199664"/>
                    </a:lnTo>
                    <a:lnTo>
                      <a:pt x="1302152" y="217026"/>
                    </a:lnTo>
                    <a:lnTo>
                      <a:pt x="1339770" y="217026"/>
                    </a:lnTo>
                    <a:lnTo>
                      <a:pt x="1388962" y="217026"/>
                    </a:lnTo>
                    <a:lnTo>
                      <a:pt x="1406324" y="234388"/>
                    </a:lnTo>
                    <a:lnTo>
                      <a:pt x="1420792" y="248856"/>
                    </a:lnTo>
                    <a:lnTo>
                      <a:pt x="1522071" y="248856"/>
                    </a:lnTo>
                    <a:lnTo>
                      <a:pt x="1530752" y="257537"/>
                    </a:lnTo>
                    <a:lnTo>
                      <a:pt x="1588626" y="257537"/>
                    </a:lnTo>
                    <a:lnTo>
                      <a:pt x="1582838" y="263325"/>
                    </a:lnTo>
                    <a:lnTo>
                      <a:pt x="1620456" y="263325"/>
                    </a:lnTo>
                    <a:lnTo>
                      <a:pt x="1620456" y="289367"/>
                    </a:lnTo>
                    <a:lnTo>
                      <a:pt x="1663861" y="289367"/>
                    </a:lnTo>
                    <a:lnTo>
                      <a:pt x="1672542" y="289367"/>
                    </a:lnTo>
                    <a:lnTo>
                      <a:pt x="1886674" y="289367"/>
                    </a:lnTo>
                    <a:lnTo>
                      <a:pt x="1886674" y="312517"/>
                    </a:lnTo>
                    <a:lnTo>
                      <a:pt x="2042932" y="312517"/>
                    </a:lnTo>
                    <a:lnTo>
                      <a:pt x="2054506" y="324091"/>
                    </a:lnTo>
                    <a:lnTo>
                      <a:pt x="2100805" y="324091"/>
                    </a:lnTo>
                    <a:lnTo>
                      <a:pt x="2112380" y="335666"/>
                    </a:lnTo>
                    <a:lnTo>
                      <a:pt x="2112380" y="358816"/>
                    </a:lnTo>
                    <a:lnTo>
                      <a:pt x="2190509" y="358816"/>
                    </a:lnTo>
                    <a:lnTo>
                      <a:pt x="2199190" y="367497"/>
                    </a:lnTo>
                    <a:lnTo>
                      <a:pt x="2242595" y="367497"/>
                    </a:lnTo>
                    <a:lnTo>
                      <a:pt x="2257064" y="381966"/>
                    </a:lnTo>
                    <a:lnTo>
                      <a:pt x="2340980" y="381966"/>
                    </a:lnTo>
                    <a:lnTo>
                      <a:pt x="2340980" y="410902"/>
                    </a:lnTo>
                    <a:lnTo>
                      <a:pt x="2407535" y="410902"/>
                    </a:lnTo>
                    <a:lnTo>
                      <a:pt x="2407535" y="416689"/>
                    </a:lnTo>
                    <a:lnTo>
                      <a:pt x="2433578" y="416689"/>
                    </a:lnTo>
                    <a:lnTo>
                      <a:pt x="2433578" y="454307"/>
                    </a:lnTo>
                    <a:lnTo>
                      <a:pt x="2450940" y="454307"/>
                    </a:lnTo>
                    <a:lnTo>
                      <a:pt x="2459621" y="462988"/>
                    </a:lnTo>
                    <a:lnTo>
                      <a:pt x="2479876" y="462988"/>
                    </a:lnTo>
                    <a:lnTo>
                      <a:pt x="2479876" y="474562"/>
                    </a:lnTo>
                    <a:lnTo>
                      <a:pt x="2511707" y="474562"/>
                    </a:lnTo>
                    <a:lnTo>
                      <a:pt x="2511707" y="520861"/>
                    </a:lnTo>
                    <a:lnTo>
                      <a:pt x="2639028" y="520861"/>
                    </a:lnTo>
                    <a:lnTo>
                      <a:pt x="2639028" y="532436"/>
                    </a:lnTo>
                    <a:lnTo>
                      <a:pt x="2676646" y="532436"/>
                    </a:lnTo>
                    <a:lnTo>
                      <a:pt x="2676646" y="549798"/>
                    </a:lnTo>
                    <a:lnTo>
                      <a:pt x="2708476" y="549798"/>
                    </a:lnTo>
                    <a:lnTo>
                      <a:pt x="2717157" y="558479"/>
                    </a:lnTo>
                    <a:lnTo>
                      <a:pt x="2717157" y="572947"/>
                    </a:lnTo>
                    <a:lnTo>
                      <a:pt x="2757669" y="572947"/>
                    </a:lnTo>
                    <a:lnTo>
                      <a:pt x="2780818" y="596096"/>
                    </a:lnTo>
                    <a:lnTo>
                      <a:pt x="2798180" y="613458"/>
                    </a:lnTo>
                    <a:lnTo>
                      <a:pt x="2812649" y="627927"/>
                    </a:lnTo>
                    <a:lnTo>
                      <a:pt x="2861841" y="627927"/>
                    </a:lnTo>
                    <a:lnTo>
                      <a:pt x="2896565" y="662651"/>
                    </a:lnTo>
                    <a:lnTo>
                      <a:pt x="2983375" y="691588"/>
                    </a:lnTo>
                    <a:lnTo>
                      <a:pt x="3029674" y="691588"/>
                    </a:lnTo>
                    <a:lnTo>
                      <a:pt x="3029674" y="734993"/>
                    </a:lnTo>
                    <a:lnTo>
                      <a:pt x="3102016" y="734993"/>
                    </a:lnTo>
                    <a:lnTo>
                      <a:pt x="3133846" y="766823"/>
                    </a:lnTo>
                    <a:lnTo>
                      <a:pt x="3295891" y="766823"/>
                    </a:lnTo>
                    <a:lnTo>
                      <a:pt x="3295891" y="784185"/>
                    </a:lnTo>
                    <a:lnTo>
                      <a:pt x="3350871" y="784185"/>
                    </a:lnTo>
                    <a:lnTo>
                      <a:pt x="3368233" y="801547"/>
                    </a:lnTo>
                    <a:lnTo>
                      <a:pt x="3394276" y="801547"/>
                    </a:lnTo>
                    <a:lnTo>
                      <a:pt x="3417426" y="824697"/>
                    </a:lnTo>
                    <a:lnTo>
                      <a:pt x="3417426" y="839165"/>
                    </a:lnTo>
                    <a:lnTo>
                      <a:pt x="3443469" y="865208"/>
                    </a:lnTo>
                    <a:lnTo>
                      <a:pt x="3457937" y="879676"/>
                    </a:lnTo>
                    <a:lnTo>
                      <a:pt x="3486874" y="879676"/>
                    </a:lnTo>
                    <a:lnTo>
                      <a:pt x="3527385" y="879676"/>
                    </a:lnTo>
                    <a:lnTo>
                      <a:pt x="3533172" y="885463"/>
                    </a:lnTo>
                    <a:lnTo>
                      <a:pt x="3565003" y="917294"/>
                    </a:lnTo>
                    <a:lnTo>
                      <a:pt x="3608408" y="917294"/>
                    </a:lnTo>
                    <a:lnTo>
                      <a:pt x="3651813" y="917294"/>
                    </a:lnTo>
                    <a:lnTo>
                      <a:pt x="3669175" y="934656"/>
                    </a:lnTo>
                    <a:lnTo>
                      <a:pt x="3692324" y="957805"/>
                    </a:lnTo>
                    <a:lnTo>
                      <a:pt x="3761772" y="957805"/>
                    </a:lnTo>
                    <a:lnTo>
                      <a:pt x="3837008" y="1033041"/>
                    </a:lnTo>
                    <a:lnTo>
                      <a:pt x="3889094" y="1033041"/>
                    </a:lnTo>
                    <a:lnTo>
                      <a:pt x="3923818" y="1067765"/>
                    </a:lnTo>
                    <a:lnTo>
                      <a:pt x="4007735" y="1067765"/>
                    </a:lnTo>
                    <a:lnTo>
                      <a:pt x="4051140" y="1111170"/>
                    </a:lnTo>
                    <a:lnTo>
                      <a:pt x="4097438" y="1111170"/>
                    </a:lnTo>
                    <a:lnTo>
                      <a:pt x="4132162" y="1145894"/>
                    </a:lnTo>
                    <a:lnTo>
                      <a:pt x="4331826" y="1145894"/>
                    </a:lnTo>
                    <a:lnTo>
                      <a:pt x="4331826" y="1177724"/>
                    </a:lnTo>
                    <a:lnTo>
                      <a:pt x="4462041" y="1177724"/>
                    </a:lnTo>
                    <a:lnTo>
                      <a:pt x="4551745" y="1177724"/>
                    </a:lnTo>
                    <a:lnTo>
                      <a:pt x="4829537" y="1180899"/>
                    </a:lnTo>
                    <a:lnTo>
                      <a:pt x="4829537" y="1224023"/>
                    </a:lnTo>
                    <a:lnTo>
                      <a:pt x="5029200" y="1333983"/>
                    </a:lnTo>
                    <a:lnTo>
                      <a:pt x="5127585" y="1333983"/>
                    </a:lnTo>
                    <a:lnTo>
                      <a:pt x="5176778" y="1351345"/>
                    </a:lnTo>
                    <a:lnTo>
                      <a:pt x="5240438" y="1351345"/>
                    </a:lnTo>
                    <a:lnTo>
                      <a:pt x="5240438" y="1377388"/>
                    </a:lnTo>
                    <a:lnTo>
                      <a:pt x="5388016" y="1377388"/>
                    </a:lnTo>
                    <a:lnTo>
                      <a:pt x="5388016" y="1394750"/>
                    </a:lnTo>
                    <a:lnTo>
                      <a:pt x="5532699" y="1394750"/>
                    </a:lnTo>
                    <a:lnTo>
                      <a:pt x="5532699" y="1429474"/>
                    </a:lnTo>
                    <a:lnTo>
                      <a:pt x="5576104" y="1429474"/>
                    </a:lnTo>
                    <a:lnTo>
                      <a:pt x="5584785" y="1475772"/>
                    </a:lnTo>
                    <a:lnTo>
                      <a:pt x="5665808" y="1475772"/>
                    </a:lnTo>
                    <a:lnTo>
                      <a:pt x="5665808" y="1507603"/>
                    </a:lnTo>
                    <a:lnTo>
                      <a:pt x="6038529" y="1507603"/>
                    </a:lnTo>
                    <a:lnTo>
                      <a:pt x="6044879" y="1542327"/>
                    </a:lnTo>
                    <a:lnTo>
                      <a:pt x="6342927" y="1542327"/>
                    </a:lnTo>
                    <a:lnTo>
                      <a:pt x="6342927" y="1579945"/>
                    </a:lnTo>
                    <a:lnTo>
                      <a:pt x="6551271" y="1579945"/>
                    </a:lnTo>
                    <a:lnTo>
                      <a:pt x="6551271" y="1640712"/>
                    </a:lnTo>
                    <a:lnTo>
                      <a:pt x="6626507" y="1640712"/>
                    </a:lnTo>
                    <a:lnTo>
                      <a:pt x="6626507" y="1704372"/>
                    </a:lnTo>
                    <a:lnTo>
                      <a:pt x="7260221" y="1704372"/>
                    </a:lnTo>
                    <a:lnTo>
                      <a:pt x="7260221" y="1870236"/>
                    </a:lnTo>
                    <a:lnTo>
                      <a:pt x="8478215" y="1879761"/>
                    </a:lnTo>
                  </a:path>
                </a:pathLst>
              </a:cu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1" fontAlgn="auto" hangingPunct="1">
                  <a:spcBef>
                    <a:spcPts val="0"/>
                  </a:spcBef>
                  <a:spcAft>
                    <a:spcPts val="0"/>
                  </a:spcAft>
                  <a:defRPr/>
                </a:pPr>
                <a:endParaRPr lang="en-US">
                  <a:solidFill>
                    <a:srgbClr val="FFFFFF"/>
                  </a:solidFill>
                  <a:latin typeface="Calibri" panose="020F0502020204030204"/>
                </a:endParaRPr>
              </a:p>
            </p:txBody>
          </p:sp>
          <p:grpSp>
            <p:nvGrpSpPr>
              <p:cNvPr id="297" name="Group 296">
                <a:extLst>
                  <a:ext uri="{FF2B5EF4-FFF2-40B4-BE49-F238E27FC236}">
                    <a16:creationId xmlns:a16="http://schemas.microsoft.com/office/drawing/2014/main" id="{5CA81029-C678-0762-1935-D6D70770B4A5}"/>
                  </a:ext>
                </a:extLst>
              </p:cNvPr>
              <p:cNvGrpSpPr/>
              <p:nvPr/>
            </p:nvGrpSpPr>
            <p:grpSpPr>
              <a:xfrm>
                <a:off x="2715563" y="1575158"/>
                <a:ext cx="72752" cy="76245"/>
                <a:chOff x="2260598" y="4329135"/>
                <a:chExt cx="77366" cy="76245"/>
              </a:xfrm>
            </p:grpSpPr>
            <p:cxnSp>
              <p:nvCxnSpPr>
                <p:cNvPr id="542" name="Straight Connector 541">
                  <a:extLst>
                    <a:ext uri="{FF2B5EF4-FFF2-40B4-BE49-F238E27FC236}">
                      <a16:creationId xmlns:a16="http://schemas.microsoft.com/office/drawing/2014/main" id="{927BE81D-8181-7938-AA28-C3447D03E641}"/>
                    </a:ext>
                  </a:extLst>
                </p:cNvPr>
                <p:cNvCxnSpPr>
                  <a:cxnSpLocks/>
                </p:cNvCxnSpPr>
                <p:nvPr/>
              </p:nvCxnSpPr>
              <p:spPr>
                <a:xfrm>
                  <a:off x="2260598" y="4367258"/>
                  <a:ext cx="77366" cy="0"/>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543" name="Straight Connector 542">
                  <a:extLst>
                    <a:ext uri="{FF2B5EF4-FFF2-40B4-BE49-F238E27FC236}">
                      <a16:creationId xmlns:a16="http://schemas.microsoft.com/office/drawing/2014/main" id="{0189DD85-0036-9D14-7BA2-8D1096010C6F}"/>
                    </a:ext>
                  </a:extLst>
                </p:cNvPr>
                <p:cNvCxnSpPr>
                  <a:cxnSpLocks/>
                </p:cNvCxnSpPr>
                <p:nvPr/>
              </p:nvCxnSpPr>
              <p:spPr>
                <a:xfrm>
                  <a:off x="2299281" y="4329135"/>
                  <a:ext cx="1357"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grpSp>
          <p:grpSp>
            <p:nvGrpSpPr>
              <p:cNvPr id="298" name="Group 297">
                <a:extLst>
                  <a:ext uri="{FF2B5EF4-FFF2-40B4-BE49-F238E27FC236}">
                    <a16:creationId xmlns:a16="http://schemas.microsoft.com/office/drawing/2014/main" id="{884ED2E2-8D3F-9FAB-8500-FB2230293A30}"/>
                  </a:ext>
                </a:extLst>
              </p:cNvPr>
              <p:cNvGrpSpPr/>
              <p:nvPr/>
            </p:nvGrpSpPr>
            <p:grpSpPr>
              <a:xfrm>
                <a:off x="3871731" y="1831575"/>
                <a:ext cx="72752" cy="76245"/>
                <a:chOff x="2260598" y="4329135"/>
                <a:chExt cx="77366" cy="76245"/>
              </a:xfrm>
            </p:grpSpPr>
            <p:cxnSp>
              <p:nvCxnSpPr>
                <p:cNvPr id="540" name="Straight Connector 539">
                  <a:extLst>
                    <a:ext uri="{FF2B5EF4-FFF2-40B4-BE49-F238E27FC236}">
                      <a16:creationId xmlns:a16="http://schemas.microsoft.com/office/drawing/2014/main" id="{4D2C3819-9E70-C6DA-9A67-743C1C101829}"/>
                    </a:ext>
                  </a:extLst>
                </p:cNvPr>
                <p:cNvCxnSpPr>
                  <a:cxnSpLocks/>
                </p:cNvCxnSpPr>
                <p:nvPr/>
              </p:nvCxnSpPr>
              <p:spPr>
                <a:xfrm>
                  <a:off x="2260598" y="4367258"/>
                  <a:ext cx="77366" cy="0"/>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541" name="Straight Connector 540">
                  <a:extLst>
                    <a:ext uri="{FF2B5EF4-FFF2-40B4-BE49-F238E27FC236}">
                      <a16:creationId xmlns:a16="http://schemas.microsoft.com/office/drawing/2014/main" id="{B2C531E5-93BB-5AA0-4223-78B23A38A321}"/>
                    </a:ext>
                  </a:extLst>
                </p:cNvPr>
                <p:cNvCxnSpPr>
                  <a:cxnSpLocks/>
                </p:cNvCxnSpPr>
                <p:nvPr/>
              </p:nvCxnSpPr>
              <p:spPr>
                <a:xfrm>
                  <a:off x="2299281" y="4329135"/>
                  <a:ext cx="1357"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grpSp>
          <p:grpSp>
            <p:nvGrpSpPr>
              <p:cNvPr id="299" name="Group 298">
                <a:extLst>
                  <a:ext uri="{FF2B5EF4-FFF2-40B4-BE49-F238E27FC236}">
                    <a16:creationId xmlns:a16="http://schemas.microsoft.com/office/drawing/2014/main" id="{B3406B15-E34F-B936-0063-147C15C85E61}"/>
                  </a:ext>
                </a:extLst>
              </p:cNvPr>
              <p:cNvGrpSpPr/>
              <p:nvPr/>
            </p:nvGrpSpPr>
            <p:grpSpPr>
              <a:xfrm>
                <a:off x="3631659" y="1779171"/>
                <a:ext cx="72752" cy="76245"/>
                <a:chOff x="2260598" y="4329135"/>
                <a:chExt cx="77366" cy="76245"/>
              </a:xfrm>
            </p:grpSpPr>
            <p:cxnSp>
              <p:nvCxnSpPr>
                <p:cNvPr id="538" name="Straight Connector 537">
                  <a:extLst>
                    <a:ext uri="{FF2B5EF4-FFF2-40B4-BE49-F238E27FC236}">
                      <a16:creationId xmlns:a16="http://schemas.microsoft.com/office/drawing/2014/main" id="{50E0326B-8B22-16ED-6A51-91D005AA00F4}"/>
                    </a:ext>
                  </a:extLst>
                </p:cNvPr>
                <p:cNvCxnSpPr>
                  <a:cxnSpLocks/>
                </p:cNvCxnSpPr>
                <p:nvPr/>
              </p:nvCxnSpPr>
              <p:spPr>
                <a:xfrm>
                  <a:off x="2260598" y="4367258"/>
                  <a:ext cx="77366" cy="0"/>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539" name="Straight Connector 538">
                  <a:extLst>
                    <a:ext uri="{FF2B5EF4-FFF2-40B4-BE49-F238E27FC236}">
                      <a16:creationId xmlns:a16="http://schemas.microsoft.com/office/drawing/2014/main" id="{1A5D3DD3-9F70-1A3E-6701-887782CB2F15}"/>
                    </a:ext>
                  </a:extLst>
                </p:cNvPr>
                <p:cNvCxnSpPr>
                  <a:cxnSpLocks/>
                </p:cNvCxnSpPr>
                <p:nvPr/>
              </p:nvCxnSpPr>
              <p:spPr>
                <a:xfrm>
                  <a:off x="2299281" y="4329135"/>
                  <a:ext cx="1357"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grpSp>
          <p:grpSp>
            <p:nvGrpSpPr>
              <p:cNvPr id="300" name="Group 299">
                <a:extLst>
                  <a:ext uri="{FF2B5EF4-FFF2-40B4-BE49-F238E27FC236}">
                    <a16:creationId xmlns:a16="http://schemas.microsoft.com/office/drawing/2014/main" id="{707FB151-7CB3-4B00-D5CA-2CD88BE51BBC}"/>
                  </a:ext>
                </a:extLst>
              </p:cNvPr>
              <p:cNvGrpSpPr/>
              <p:nvPr/>
            </p:nvGrpSpPr>
            <p:grpSpPr>
              <a:xfrm>
                <a:off x="4767095" y="2063069"/>
                <a:ext cx="72752" cy="76245"/>
                <a:chOff x="2260598" y="4329135"/>
                <a:chExt cx="77366" cy="76245"/>
              </a:xfrm>
            </p:grpSpPr>
            <p:cxnSp>
              <p:nvCxnSpPr>
                <p:cNvPr id="536" name="Straight Connector 535">
                  <a:extLst>
                    <a:ext uri="{FF2B5EF4-FFF2-40B4-BE49-F238E27FC236}">
                      <a16:creationId xmlns:a16="http://schemas.microsoft.com/office/drawing/2014/main" id="{C3FD59BB-F44D-5921-5B6E-13A9653A08FC}"/>
                    </a:ext>
                  </a:extLst>
                </p:cNvPr>
                <p:cNvCxnSpPr>
                  <a:cxnSpLocks/>
                </p:cNvCxnSpPr>
                <p:nvPr/>
              </p:nvCxnSpPr>
              <p:spPr>
                <a:xfrm>
                  <a:off x="2260598" y="4367258"/>
                  <a:ext cx="77366" cy="0"/>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537" name="Straight Connector 536">
                  <a:extLst>
                    <a:ext uri="{FF2B5EF4-FFF2-40B4-BE49-F238E27FC236}">
                      <a16:creationId xmlns:a16="http://schemas.microsoft.com/office/drawing/2014/main" id="{B04A920E-3F13-CD19-7276-7A70670A96F3}"/>
                    </a:ext>
                  </a:extLst>
                </p:cNvPr>
                <p:cNvCxnSpPr>
                  <a:cxnSpLocks/>
                </p:cNvCxnSpPr>
                <p:nvPr/>
              </p:nvCxnSpPr>
              <p:spPr>
                <a:xfrm>
                  <a:off x="2299281" y="4329135"/>
                  <a:ext cx="1357"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grpSp>
          <p:grpSp>
            <p:nvGrpSpPr>
              <p:cNvPr id="301" name="Group 300">
                <a:extLst>
                  <a:ext uri="{FF2B5EF4-FFF2-40B4-BE49-F238E27FC236}">
                    <a16:creationId xmlns:a16="http://schemas.microsoft.com/office/drawing/2014/main" id="{D13F0A53-F2CA-4B29-1A36-CE0D8D51A122}"/>
                  </a:ext>
                </a:extLst>
              </p:cNvPr>
              <p:cNvGrpSpPr/>
              <p:nvPr/>
            </p:nvGrpSpPr>
            <p:grpSpPr>
              <a:xfrm>
                <a:off x="4954780" y="2102436"/>
                <a:ext cx="72752" cy="76245"/>
                <a:chOff x="2260598" y="4329135"/>
                <a:chExt cx="77366" cy="76245"/>
              </a:xfrm>
            </p:grpSpPr>
            <p:cxnSp>
              <p:nvCxnSpPr>
                <p:cNvPr id="534" name="Straight Connector 533">
                  <a:extLst>
                    <a:ext uri="{FF2B5EF4-FFF2-40B4-BE49-F238E27FC236}">
                      <a16:creationId xmlns:a16="http://schemas.microsoft.com/office/drawing/2014/main" id="{9E0DE8BE-4CC4-A22A-98A3-6F8C377D9F67}"/>
                    </a:ext>
                  </a:extLst>
                </p:cNvPr>
                <p:cNvCxnSpPr>
                  <a:cxnSpLocks/>
                </p:cNvCxnSpPr>
                <p:nvPr/>
              </p:nvCxnSpPr>
              <p:spPr>
                <a:xfrm>
                  <a:off x="2260598" y="4367258"/>
                  <a:ext cx="77366" cy="0"/>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535" name="Straight Connector 534">
                  <a:extLst>
                    <a:ext uri="{FF2B5EF4-FFF2-40B4-BE49-F238E27FC236}">
                      <a16:creationId xmlns:a16="http://schemas.microsoft.com/office/drawing/2014/main" id="{FF66FE81-AFE3-9D4E-3FED-5622174975E0}"/>
                    </a:ext>
                  </a:extLst>
                </p:cNvPr>
                <p:cNvCxnSpPr>
                  <a:cxnSpLocks/>
                </p:cNvCxnSpPr>
                <p:nvPr/>
              </p:nvCxnSpPr>
              <p:spPr>
                <a:xfrm>
                  <a:off x="2299281" y="4329135"/>
                  <a:ext cx="1357"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grpSp>
          <p:grpSp>
            <p:nvGrpSpPr>
              <p:cNvPr id="302" name="Group 301">
                <a:extLst>
                  <a:ext uri="{FF2B5EF4-FFF2-40B4-BE49-F238E27FC236}">
                    <a16:creationId xmlns:a16="http://schemas.microsoft.com/office/drawing/2014/main" id="{50CA4295-E587-6F52-7A2D-21FD2083F64F}"/>
                  </a:ext>
                </a:extLst>
              </p:cNvPr>
              <p:cNvGrpSpPr/>
              <p:nvPr/>
            </p:nvGrpSpPr>
            <p:grpSpPr>
              <a:xfrm>
                <a:off x="5031192" y="2151136"/>
                <a:ext cx="72752" cy="76245"/>
                <a:chOff x="2260598" y="4329135"/>
                <a:chExt cx="77366" cy="76245"/>
              </a:xfrm>
            </p:grpSpPr>
            <p:cxnSp>
              <p:nvCxnSpPr>
                <p:cNvPr id="532" name="Straight Connector 531">
                  <a:extLst>
                    <a:ext uri="{FF2B5EF4-FFF2-40B4-BE49-F238E27FC236}">
                      <a16:creationId xmlns:a16="http://schemas.microsoft.com/office/drawing/2014/main" id="{34AEDCC2-617D-BBE4-AF71-1848A3B8E3FE}"/>
                    </a:ext>
                  </a:extLst>
                </p:cNvPr>
                <p:cNvCxnSpPr>
                  <a:cxnSpLocks/>
                </p:cNvCxnSpPr>
                <p:nvPr/>
              </p:nvCxnSpPr>
              <p:spPr>
                <a:xfrm>
                  <a:off x="2260598" y="4367258"/>
                  <a:ext cx="77366" cy="0"/>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533" name="Straight Connector 532">
                  <a:extLst>
                    <a:ext uri="{FF2B5EF4-FFF2-40B4-BE49-F238E27FC236}">
                      <a16:creationId xmlns:a16="http://schemas.microsoft.com/office/drawing/2014/main" id="{C5153038-BB0A-C3DA-0005-F441A9822700}"/>
                    </a:ext>
                  </a:extLst>
                </p:cNvPr>
                <p:cNvCxnSpPr>
                  <a:cxnSpLocks/>
                </p:cNvCxnSpPr>
                <p:nvPr/>
              </p:nvCxnSpPr>
              <p:spPr>
                <a:xfrm>
                  <a:off x="2299281" y="4329135"/>
                  <a:ext cx="1357"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grpSp>
          <p:grpSp>
            <p:nvGrpSpPr>
              <p:cNvPr id="303" name="Group 302">
                <a:extLst>
                  <a:ext uri="{FF2B5EF4-FFF2-40B4-BE49-F238E27FC236}">
                    <a16:creationId xmlns:a16="http://schemas.microsoft.com/office/drawing/2014/main" id="{4696F24F-60F7-C8A1-F317-876F679FF8FD}"/>
                  </a:ext>
                </a:extLst>
              </p:cNvPr>
              <p:cNvGrpSpPr/>
              <p:nvPr/>
            </p:nvGrpSpPr>
            <p:grpSpPr>
              <a:xfrm>
                <a:off x="5153640" y="2213670"/>
                <a:ext cx="72752" cy="76245"/>
                <a:chOff x="2260598" y="4329135"/>
                <a:chExt cx="77366" cy="76245"/>
              </a:xfrm>
            </p:grpSpPr>
            <p:cxnSp>
              <p:nvCxnSpPr>
                <p:cNvPr id="530" name="Straight Connector 529">
                  <a:extLst>
                    <a:ext uri="{FF2B5EF4-FFF2-40B4-BE49-F238E27FC236}">
                      <a16:creationId xmlns:a16="http://schemas.microsoft.com/office/drawing/2014/main" id="{9DD46B11-BA63-E216-9049-5D555A9396D2}"/>
                    </a:ext>
                  </a:extLst>
                </p:cNvPr>
                <p:cNvCxnSpPr>
                  <a:cxnSpLocks/>
                </p:cNvCxnSpPr>
                <p:nvPr/>
              </p:nvCxnSpPr>
              <p:spPr>
                <a:xfrm>
                  <a:off x="2260598" y="4367258"/>
                  <a:ext cx="77366" cy="0"/>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531" name="Straight Connector 530">
                  <a:extLst>
                    <a:ext uri="{FF2B5EF4-FFF2-40B4-BE49-F238E27FC236}">
                      <a16:creationId xmlns:a16="http://schemas.microsoft.com/office/drawing/2014/main" id="{9C27D257-C37E-EF43-E500-9C33D919256E}"/>
                    </a:ext>
                  </a:extLst>
                </p:cNvPr>
                <p:cNvCxnSpPr>
                  <a:cxnSpLocks/>
                </p:cNvCxnSpPr>
                <p:nvPr/>
              </p:nvCxnSpPr>
              <p:spPr>
                <a:xfrm>
                  <a:off x="2299281" y="4329135"/>
                  <a:ext cx="1357"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grpSp>
          <p:grpSp>
            <p:nvGrpSpPr>
              <p:cNvPr id="304" name="Group 303">
                <a:extLst>
                  <a:ext uri="{FF2B5EF4-FFF2-40B4-BE49-F238E27FC236}">
                    <a16:creationId xmlns:a16="http://schemas.microsoft.com/office/drawing/2014/main" id="{007DA966-9E5F-1B49-EEF6-0FEAA83AF28A}"/>
                  </a:ext>
                </a:extLst>
              </p:cNvPr>
              <p:cNvGrpSpPr/>
              <p:nvPr/>
            </p:nvGrpSpPr>
            <p:grpSpPr>
              <a:xfrm>
                <a:off x="5228283" y="2230774"/>
                <a:ext cx="72752" cy="76245"/>
                <a:chOff x="2260598" y="4329135"/>
                <a:chExt cx="77366" cy="76245"/>
              </a:xfrm>
            </p:grpSpPr>
            <p:cxnSp>
              <p:nvCxnSpPr>
                <p:cNvPr id="528" name="Straight Connector 527">
                  <a:extLst>
                    <a:ext uri="{FF2B5EF4-FFF2-40B4-BE49-F238E27FC236}">
                      <a16:creationId xmlns:a16="http://schemas.microsoft.com/office/drawing/2014/main" id="{B550C72A-5965-9FC2-2228-256F850D7871}"/>
                    </a:ext>
                  </a:extLst>
                </p:cNvPr>
                <p:cNvCxnSpPr>
                  <a:cxnSpLocks/>
                </p:cNvCxnSpPr>
                <p:nvPr/>
              </p:nvCxnSpPr>
              <p:spPr>
                <a:xfrm>
                  <a:off x="2260598" y="4367258"/>
                  <a:ext cx="77366" cy="0"/>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529" name="Straight Connector 528">
                  <a:extLst>
                    <a:ext uri="{FF2B5EF4-FFF2-40B4-BE49-F238E27FC236}">
                      <a16:creationId xmlns:a16="http://schemas.microsoft.com/office/drawing/2014/main" id="{77C98F8F-E083-D4F0-363F-5F26BD230BED}"/>
                    </a:ext>
                  </a:extLst>
                </p:cNvPr>
                <p:cNvCxnSpPr>
                  <a:cxnSpLocks/>
                </p:cNvCxnSpPr>
                <p:nvPr/>
              </p:nvCxnSpPr>
              <p:spPr>
                <a:xfrm>
                  <a:off x="2299281" y="4329135"/>
                  <a:ext cx="1357"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grpSp>
          <p:grpSp>
            <p:nvGrpSpPr>
              <p:cNvPr id="305" name="Group 304">
                <a:extLst>
                  <a:ext uri="{FF2B5EF4-FFF2-40B4-BE49-F238E27FC236}">
                    <a16:creationId xmlns:a16="http://schemas.microsoft.com/office/drawing/2014/main" id="{A0AE12D8-4579-BE85-74A7-353D3352DD1C}"/>
                  </a:ext>
                </a:extLst>
              </p:cNvPr>
              <p:cNvGrpSpPr/>
              <p:nvPr/>
            </p:nvGrpSpPr>
            <p:grpSpPr>
              <a:xfrm>
                <a:off x="5303846" y="2281345"/>
                <a:ext cx="72752" cy="76245"/>
                <a:chOff x="2260598" y="4329135"/>
                <a:chExt cx="77366" cy="76245"/>
              </a:xfrm>
            </p:grpSpPr>
            <p:cxnSp>
              <p:nvCxnSpPr>
                <p:cNvPr id="526" name="Straight Connector 525">
                  <a:extLst>
                    <a:ext uri="{FF2B5EF4-FFF2-40B4-BE49-F238E27FC236}">
                      <a16:creationId xmlns:a16="http://schemas.microsoft.com/office/drawing/2014/main" id="{10DE4EF4-923B-02C0-8A5A-E8DCBDAEE8E2}"/>
                    </a:ext>
                  </a:extLst>
                </p:cNvPr>
                <p:cNvCxnSpPr>
                  <a:cxnSpLocks/>
                </p:cNvCxnSpPr>
                <p:nvPr/>
              </p:nvCxnSpPr>
              <p:spPr>
                <a:xfrm>
                  <a:off x="2260598" y="4367258"/>
                  <a:ext cx="77366" cy="0"/>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527" name="Straight Connector 526">
                  <a:extLst>
                    <a:ext uri="{FF2B5EF4-FFF2-40B4-BE49-F238E27FC236}">
                      <a16:creationId xmlns:a16="http://schemas.microsoft.com/office/drawing/2014/main" id="{C7260783-B316-3989-410F-5D94C4EBA328}"/>
                    </a:ext>
                  </a:extLst>
                </p:cNvPr>
                <p:cNvCxnSpPr>
                  <a:cxnSpLocks/>
                </p:cNvCxnSpPr>
                <p:nvPr/>
              </p:nvCxnSpPr>
              <p:spPr>
                <a:xfrm>
                  <a:off x="2299281" y="4329135"/>
                  <a:ext cx="1357"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grpSp>
          <p:grpSp>
            <p:nvGrpSpPr>
              <p:cNvPr id="306" name="Group 305">
                <a:extLst>
                  <a:ext uri="{FF2B5EF4-FFF2-40B4-BE49-F238E27FC236}">
                    <a16:creationId xmlns:a16="http://schemas.microsoft.com/office/drawing/2014/main" id="{67468097-66D9-2B70-45EC-D24166179E94}"/>
                  </a:ext>
                </a:extLst>
              </p:cNvPr>
              <p:cNvGrpSpPr/>
              <p:nvPr/>
            </p:nvGrpSpPr>
            <p:grpSpPr>
              <a:xfrm>
                <a:off x="5607003" y="2343863"/>
                <a:ext cx="72752" cy="76245"/>
                <a:chOff x="2260598" y="4329135"/>
                <a:chExt cx="77366" cy="76245"/>
              </a:xfrm>
            </p:grpSpPr>
            <p:cxnSp>
              <p:nvCxnSpPr>
                <p:cNvPr id="524" name="Straight Connector 523">
                  <a:extLst>
                    <a:ext uri="{FF2B5EF4-FFF2-40B4-BE49-F238E27FC236}">
                      <a16:creationId xmlns:a16="http://schemas.microsoft.com/office/drawing/2014/main" id="{390273A4-5504-A611-ADB5-8CD858BB80C3}"/>
                    </a:ext>
                  </a:extLst>
                </p:cNvPr>
                <p:cNvCxnSpPr>
                  <a:cxnSpLocks/>
                </p:cNvCxnSpPr>
                <p:nvPr/>
              </p:nvCxnSpPr>
              <p:spPr>
                <a:xfrm>
                  <a:off x="2260598" y="4367258"/>
                  <a:ext cx="77366" cy="0"/>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525" name="Straight Connector 524">
                  <a:extLst>
                    <a:ext uri="{FF2B5EF4-FFF2-40B4-BE49-F238E27FC236}">
                      <a16:creationId xmlns:a16="http://schemas.microsoft.com/office/drawing/2014/main" id="{666DD24F-BE43-8FF7-C53F-25FE1BD810B3}"/>
                    </a:ext>
                  </a:extLst>
                </p:cNvPr>
                <p:cNvCxnSpPr>
                  <a:cxnSpLocks/>
                </p:cNvCxnSpPr>
                <p:nvPr/>
              </p:nvCxnSpPr>
              <p:spPr>
                <a:xfrm>
                  <a:off x="2299281" y="4329135"/>
                  <a:ext cx="1357"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grpSp>
          <p:grpSp>
            <p:nvGrpSpPr>
              <p:cNvPr id="307" name="Group 306">
                <a:extLst>
                  <a:ext uri="{FF2B5EF4-FFF2-40B4-BE49-F238E27FC236}">
                    <a16:creationId xmlns:a16="http://schemas.microsoft.com/office/drawing/2014/main" id="{89AFEDA6-3211-6139-4622-B38E318D8FFC}"/>
                  </a:ext>
                </a:extLst>
              </p:cNvPr>
              <p:cNvGrpSpPr/>
              <p:nvPr/>
            </p:nvGrpSpPr>
            <p:grpSpPr>
              <a:xfrm>
                <a:off x="5666144" y="2377134"/>
                <a:ext cx="72752" cy="76245"/>
                <a:chOff x="2260598" y="4329135"/>
                <a:chExt cx="77366" cy="76245"/>
              </a:xfrm>
            </p:grpSpPr>
            <p:cxnSp>
              <p:nvCxnSpPr>
                <p:cNvPr id="522" name="Straight Connector 521">
                  <a:extLst>
                    <a:ext uri="{FF2B5EF4-FFF2-40B4-BE49-F238E27FC236}">
                      <a16:creationId xmlns:a16="http://schemas.microsoft.com/office/drawing/2014/main" id="{92448A05-58A3-B7DD-179D-C041A38E38C6}"/>
                    </a:ext>
                  </a:extLst>
                </p:cNvPr>
                <p:cNvCxnSpPr>
                  <a:cxnSpLocks/>
                </p:cNvCxnSpPr>
                <p:nvPr/>
              </p:nvCxnSpPr>
              <p:spPr>
                <a:xfrm>
                  <a:off x="2260598" y="4367258"/>
                  <a:ext cx="77366" cy="0"/>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523" name="Straight Connector 522">
                  <a:extLst>
                    <a:ext uri="{FF2B5EF4-FFF2-40B4-BE49-F238E27FC236}">
                      <a16:creationId xmlns:a16="http://schemas.microsoft.com/office/drawing/2014/main" id="{21E89D31-1B7F-C873-7891-E2A93830FE8F}"/>
                    </a:ext>
                  </a:extLst>
                </p:cNvPr>
                <p:cNvCxnSpPr>
                  <a:cxnSpLocks/>
                </p:cNvCxnSpPr>
                <p:nvPr/>
              </p:nvCxnSpPr>
              <p:spPr>
                <a:xfrm>
                  <a:off x="2299281" y="4329135"/>
                  <a:ext cx="1357"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grpSp>
          <p:grpSp>
            <p:nvGrpSpPr>
              <p:cNvPr id="308" name="Group 307">
                <a:extLst>
                  <a:ext uri="{FF2B5EF4-FFF2-40B4-BE49-F238E27FC236}">
                    <a16:creationId xmlns:a16="http://schemas.microsoft.com/office/drawing/2014/main" id="{034A8B8E-2E93-62AF-FC13-EC09C8D04837}"/>
                  </a:ext>
                </a:extLst>
              </p:cNvPr>
              <p:cNvGrpSpPr/>
              <p:nvPr/>
            </p:nvGrpSpPr>
            <p:grpSpPr>
              <a:xfrm>
                <a:off x="5666144" y="2400662"/>
                <a:ext cx="72752" cy="76245"/>
                <a:chOff x="2260598" y="4329135"/>
                <a:chExt cx="77366" cy="76245"/>
              </a:xfrm>
            </p:grpSpPr>
            <p:cxnSp>
              <p:nvCxnSpPr>
                <p:cNvPr id="520" name="Straight Connector 519">
                  <a:extLst>
                    <a:ext uri="{FF2B5EF4-FFF2-40B4-BE49-F238E27FC236}">
                      <a16:creationId xmlns:a16="http://schemas.microsoft.com/office/drawing/2014/main" id="{A68DF6A0-83E8-D875-3CF3-AE5DFE1E8F40}"/>
                    </a:ext>
                  </a:extLst>
                </p:cNvPr>
                <p:cNvCxnSpPr>
                  <a:cxnSpLocks/>
                </p:cNvCxnSpPr>
                <p:nvPr/>
              </p:nvCxnSpPr>
              <p:spPr>
                <a:xfrm>
                  <a:off x="2260598" y="4367258"/>
                  <a:ext cx="77366" cy="0"/>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521" name="Straight Connector 520">
                  <a:extLst>
                    <a:ext uri="{FF2B5EF4-FFF2-40B4-BE49-F238E27FC236}">
                      <a16:creationId xmlns:a16="http://schemas.microsoft.com/office/drawing/2014/main" id="{193F2374-33A0-BB15-A454-3D83A412C5E1}"/>
                    </a:ext>
                  </a:extLst>
                </p:cNvPr>
                <p:cNvCxnSpPr>
                  <a:cxnSpLocks/>
                </p:cNvCxnSpPr>
                <p:nvPr/>
              </p:nvCxnSpPr>
              <p:spPr>
                <a:xfrm>
                  <a:off x="2299281" y="4329135"/>
                  <a:ext cx="1357"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grpSp>
          <p:grpSp>
            <p:nvGrpSpPr>
              <p:cNvPr id="309" name="Group 308">
                <a:extLst>
                  <a:ext uri="{FF2B5EF4-FFF2-40B4-BE49-F238E27FC236}">
                    <a16:creationId xmlns:a16="http://schemas.microsoft.com/office/drawing/2014/main" id="{67E396B1-7ADB-6BDF-EF07-AB01F5B39160}"/>
                  </a:ext>
                </a:extLst>
              </p:cNvPr>
              <p:cNvGrpSpPr/>
              <p:nvPr/>
            </p:nvGrpSpPr>
            <p:grpSpPr>
              <a:xfrm>
                <a:off x="5795268" y="2462844"/>
                <a:ext cx="72752" cy="76245"/>
                <a:chOff x="2260598" y="4329135"/>
                <a:chExt cx="77366" cy="76245"/>
              </a:xfrm>
            </p:grpSpPr>
            <p:cxnSp>
              <p:nvCxnSpPr>
                <p:cNvPr id="518" name="Straight Connector 517">
                  <a:extLst>
                    <a:ext uri="{FF2B5EF4-FFF2-40B4-BE49-F238E27FC236}">
                      <a16:creationId xmlns:a16="http://schemas.microsoft.com/office/drawing/2014/main" id="{E6E199B7-ABAB-5593-9403-59367C9B67B2}"/>
                    </a:ext>
                  </a:extLst>
                </p:cNvPr>
                <p:cNvCxnSpPr>
                  <a:cxnSpLocks/>
                </p:cNvCxnSpPr>
                <p:nvPr/>
              </p:nvCxnSpPr>
              <p:spPr>
                <a:xfrm>
                  <a:off x="2260598" y="4367258"/>
                  <a:ext cx="77366" cy="0"/>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519" name="Straight Connector 518">
                  <a:extLst>
                    <a:ext uri="{FF2B5EF4-FFF2-40B4-BE49-F238E27FC236}">
                      <a16:creationId xmlns:a16="http://schemas.microsoft.com/office/drawing/2014/main" id="{D461EE11-BDF7-697D-DB7F-27FB17E88ABB}"/>
                    </a:ext>
                  </a:extLst>
                </p:cNvPr>
                <p:cNvCxnSpPr>
                  <a:cxnSpLocks/>
                </p:cNvCxnSpPr>
                <p:nvPr/>
              </p:nvCxnSpPr>
              <p:spPr>
                <a:xfrm>
                  <a:off x="2299281" y="4329135"/>
                  <a:ext cx="1357"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grpSp>
          <p:grpSp>
            <p:nvGrpSpPr>
              <p:cNvPr id="310" name="Group 309">
                <a:extLst>
                  <a:ext uri="{FF2B5EF4-FFF2-40B4-BE49-F238E27FC236}">
                    <a16:creationId xmlns:a16="http://schemas.microsoft.com/office/drawing/2014/main" id="{01DB9732-93AF-F1A5-5E74-12F812B5773B}"/>
                  </a:ext>
                </a:extLst>
              </p:cNvPr>
              <p:cNvGrpSpPr/>
              <p:nvPr/>
            </p:nvGrpSpPr>
            <p:grpSpPr>
              <a:xfrm>
                <a:off x="5964390" y="2497690"/>
                <a:ext cx="72752" cy="76245"/>
                <a:chOff x="2260598" y="4329135"/>
                <a:chExt cx="77366" cy="76245"/>
              </a:xfrm>
            </p:grpSpPr>
            <p:cxnSp>
              <p:nvCxnSpPr>
                <p:cNvPr id="516" name="Straight Connector 515">
                  <a:extLst>
                    <a:ext uri="{FF2B5EF4-FFF2-40B4-BE49-F238E27FC236}">
                      <a16:creationId xmlns:a16="http://schemas.microsoft.com/office/drawing/2014/main" id="{9D805E13-900D-3B57-281E-6C0A66E15712}"/>
                    </a:ext>
                  </a:extLst>
                </p:cNvPr>
                <p:cNvCxnSpPr>
                  <a:cxnSpLocks/>
                </p:cNvCxnSpPr>
                <p:nvPr/>
              </p:nvCxnSpPr>
              <p:spPr>
                <a:xfrm>
                  <a:off x="2260598" y="4367258"/>
                  <a:ext cx="77366" cy="0"/>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517" name="Straight Connector 516">
                  <a:extLst>
                    <a:ext uri="{FF2B5EF4-FFF2-40B4-BE49-F238E27FC236}">
                      <a16:creationId xmlns:a16="http://schemas.microsoft.com/office/drawing/2014/main" id="{B9C34E80-560F-0234-E4D2-6D56E7EA5984}"/>
                    </a:ext>
                  </a:extLst>
                </p:cNvPr>
                <p:cNvCxnSpPr>
                  <a:cxnSpLocks/>
                </p:cNvCxnSpPr>
                <p:nvPr/>
              </p:nvCxnSpPr>
              <p:spPr>
                <a:xfrm>
                  <a:off x="2299281" y="4329135"/>
                  <a:ext cx="1357"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grpSp>
          <p:grpSp>
            <p:nvGrpSpPr>
              <p:cNvPr id="311" name="Group 310">
                <a:extLst>
                  <a:ext uri="{FF2B5EF4-FFF2-40B4-BE49-F238E27FC236}">
                    <a16:creationId xmlns:a16="http://schemas.microsoft.com/office/drawing/2014/main" id="{DC15E6D0-0673-FC02-5DFC-BD9A9110BA0E}"/>
                  </a:ext>
                </a:extLst>
              </p:cNvPr>
              <p:cNvGrpSpPr/>
              <p:nvPr/>
            </p:nvGrpSpPr>
            <p:grpSpPr>
              <a:xfrm>
                <a:off x="6033747" y="2561298"/>
                <a:ext cx="72752" cy="76245"/>
                <a:chOff x="2260598" y="4329135"/>
                <a:chExt cx="77366" cy="76245"/>
              </a:xfrm>
            </p:grpSpPr>
            <p:cxnSp>
              <p:nvCxnSpPr>
                <p:cNvPr id="514" name="Straight Connector 513">
                  <a:extLst>
                    <a:ext uri="{FF2B5EF4-FFF2-40B4-BE49-F238E27FC236}">
                      <a16:creationId xmlns:a16="http://schemas.microsoft.com/office/drawing/2014/main" id="{D1264FBE-74C5-4837-BBC2-6CD254A979D9}"/>
                    </a:ext>
                  </a:extLst>
                </p:cNvPr>
                <p:cNvCxnSpPr>
                  <a:cxnSpLocks/>
                </p:cNvCxnSpPr>
                <p:nvPr/>
              </p:nvCxnSpPr>
              <p:spPr>
                <a:xfrm>
                  <a:off x="2260598" y="4367258"/>
                  <a:ext cx="77366" cy="0"/>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515" name="Straight Connector 514">
                  <a:extLst>
                    <a:ext uri="{FF2B5EF4-FFF2-40B4-BE49-F238E27FC236}">
                      <a16:creationId xmlns:a16="http://schemas.microsoft.com/office/drawing/2014/main" id="{0F6F1C6E-18AD-C9FF-8C95-56E9C8FC8EBD}"/>
                    </a:ext>
                  </a:extLst>
                </p:cNvPr>
                <p:cNvCxnSpPr>
                  <a:cxnSpLocks/>
                </p:cNvCxnSpPr>
                <p:nvPr/>
              </p:nvCxnSpPr>
              <p:spPr>
                <a:xfrm>
                  <a:off x="2299281" y="4329135"/>
                  <a:ext cx="1357"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grpSp>
          <p:grpSp>
            <p:nvGrpSpPr>
              <p:cNvPr id="312" name="Group 311">
                <a:extLst>
                  <a:ext uri="{FF2B5EF4-FFF2-40B4-BE49-F238E27FC236}">
                    <a16:creationId xmlns:a16="http://schemas.microsoft.com/office/drawing/2014/main" id="{1B1425DB-ACA3-3E94-F0B5-A16F4C0D6B64}"/>
                  </a:ext>
                </a:extLst>
              </p:cNvPr>
              <p:cNvGrpSpPr/>
              <p:nvPr/>
            </p:nvGrpSpPr>
            <p:grpSpPr>
              <a:xfrm>
                <a:off x="6209127" y="2640603"/>
                <a:ext cx="72752" cy="76245"/>
                <a:chOff x="2260598" y="4329135"/>
                <a:chExt cx="77366" cy="76245"/>
              </a:xfrm>
            </p:grpSpPr>
            <p:cxnSp>
              <p:nvCxnSpPr>
                <p:cNvPr id="512" name="Straight Connector 511">
                  <a:extLst>
                    <a:ext uri="{FF2B5EF4-FFF2-40B4-BE49-F238E27FC236}">
                      <a16:creationId xmlns:a16="http://schemas.microsoft.com/office/drawing/2014/main" id="{605ABC24-C866-4F3F-B5CE-29DC59F86802}"/>
                    </a:ext>
                  </a:extLst>
                </p:cNvPr>
                <p:cNvCxnSpPr>
                  <a:cxnSpLocks/>
                </p:cNvCxnSpPr>
                <p:nvPr/>
              </p:nvCxnSpPr>
              <p:spPr>
                <a:xfrm>
                  <a:off x="2260598" y="4367258"/>
                  <a:ext cx="77366" cy="0"/>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513" name="Straight Connector 512">
                  <a:extLst>
                    <a:ext uri="{FF2B5EF4-FFF2-40B4-BE49-F238E27FC236}">
                      <a16:creationId xmlns:a16="http://schemas.microsoft.com/office/drawing/2014/main" id="{DFCB999D-1783-D0DB-4D92-43E0EF6C33EE}"/>
                    </a:ext>
                  </a:extLst>
                </p:cNvPr>
                <p:cNvCxnSpPr>
                  <a:cxnSpLocks/>
                </p:cNvCxnSpPr>
                <p:nvPr/>
              </p:nvCxnSpPr>
              <p:spPr>
                <a:xfrm>
                  <a:off x="2299281" y="4329135"/>
                  <a:ext cx="1357"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grpSp>
          <p:grpSp>
            <p:nvGrpSpPr>
              <p:cNvPr id="313" name="Group 312">
                <a:extLst>
                  <a:ext uri="{FF2B5EF4-FFF2-40B4-BE49-F238E27FC236}">
                    <a16:creationId xmlns:a16="http://schemas.microsoft.com/office/drawing/2014/main" id="{F9A70A23-4479-3784-B129-94FE53946FA3}"/>
                  </a:ext>
                </a:extLst>
              </p:cNvPr>
              <p:cNvGrpSpPr/>
              <p:nvPr/>
            </p:nvGrpSpPr>
            <p:grpSpPr>
              <a:xfrm>
                <a:off x="6234529" y="2640603"/>
                <a:ext cx="72752" cy="76245"/>
                <a:chOff x="2260598" y="4329135"/>
                <a:chExt cx="77366" cy="76245"/>
              </a:xfrm>
            </p:grpSpPr>
            <p:cxnSp>
              <p:nvCxnSpPr>
                <p:cNvPr id="510" name="Straight Connector 509">
                  <a:extLst>
                    <a:ext uri="{FF2B5EF4-FFF2-40B4-BE49-F238E27FC236}">
                      <a16:creationId xmlns:a16="http://schemas.microsoft.com/office/drawing/2014/main" id="{525B806F-1968-4847-9D2C-3AB5F3BA7A8A}"/>
                    </a:ext>
                  </a:extLst>
                </p:cNvPr>
                <p:cNvCxnSpPr>
                  <a:cxnSpLocks/>
                </p:cNvCxnSpPr>
                <p:nvPr/>
              </p:nvCxnSpPr>
              <p:spPr>
                <a:xfrm>
                  <a:off x="2260598" y="4367258"/>
                  <a:ext cx="77366" cy="0"/>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511" name="Straight Connector 510">
                  <a:extLst>
                    <a:ext uri="{FF2B5EF4-FFF2-40B4-BE49-F238E27FC236}">
                      <a16:creationId xmlns:a16="http://schemas.microsoft.com/office/drawing/2014/main" id="{5978234E-8A5C-220E-542D-570528053CDD}"/>
                    </a:ext>
                  </a:extLst>
                </p:cNvPr>
                <p:cNvCxnSpPr>
                  <a:cxnSpLocks/>
                </p:cNvCxnSpPr>
                <p:nvPr/>
              </p:nvCxnSpPr>
              <p:spPr>
                <a:xfrm>
                  <a:off x="2299281" y="4329135"/>
                  <a:ext cx="1357"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grpSp>
          <p:grpSp>
            <p:nvGrpSpPr>
              <p:cNvPr id="314" name="Group 313">
                <a:extLst>
                  <a:ext uri="{FF2B5EF4-FFF2-40B4-BE49-F238E27FC236}">
                    <a16:creationId xmlns:a16="http://schemas.microsoft.com/office/drawing/2014/main" id="{32661A76-B922-F698-ECB8-51A7E3962BA3}"/>
                  </a:ext>
                </a:extLst>
              </p:cNvPr>
              <p:cNvGrpSpPr/>
              <p:nvPr/>
            </p:nvGrpSpPr>
            <p:grpSpPr>
              <a:xfrm>
                <a:off x="6278119" y="2671771"/>
                <a:ext cx="72752" cy="76245"/>
                <a:chOff x="2260598" y="4329135"/>
                <a:chExt cx="77366" cy="76245"/>
              </a:xfrm>
            </p:grpSpPr>
            <p:cxnSp>
              <p:nvCxnSpPr>
                <p:cNvPr id="508" name="Straight Connector 507">
                  <a:extLst>
                    <a:ext uri="{FF2B5EF4-FFF2-40B4-BE49-F238E27FC236}">
                      <a16:creationId xmlns:a16="http://schemas.microsoft.com/office/drawing/2014/main" id="{6B5DB6C7-0A03-3443-388C-9AE0E6F838DE}"/>
                    </a:ext>
                  </a:extLst>
                </p:cNvPr>
                <p:cNvCxnSpPr>
                  <a:cxnSpLocks/>
                </p:cNvCxnSpPr>
                <p:nvPr/>
              </p:nvCxnSpPr>
              <p:spPr>
                <a:xfrm>
                  <a:off x="2260598" y="4367258"/>
                  <a:ext cx="77366" cy="0"/>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509" name="Straight Connector 508">
                  <a:extLst>
                    <a:ext uri="{FF2B5EF4-FFF2-40B4-BE49-F238E27FC236}">
                      <a16:creationId xmlns:a16="http://schemas.microsoft.com/office/drawing/2014/main" id="{C83A269B-B01C-4483-0654-0F227B2B2447}"/>
                    </a:ext>
                  </a:extLst>
                </p:cNvPr>
                <p:cNvCxnSpPr>
                  <a:cxnSpLocks/>
                </p:cNvCxnSpPr>
                <p:nvPr/>
              </p:nvCxnSpPr>
              <p:spPr>
                <a:xfrm>
                  <a:off x="2299281" y="4329135"/>
                  <a:ext cx="1357"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grpSp>
          <p:grpSp>
            <p:nvGrpSpPr>
              <p:cNvPr id="315" name="Group 314">
                <a:extLst>
                  <a:ext uri="{FF2B5EF4-FFF2-40B4-BE49-F238E27FC236}">
                    <a16:creationId xmlns:a16="http://schemas.microsoft.com/office/drawing/2014/main" id="{94D8232F-3176-9263-A1D5-41F67F2969FD}"/>
                  </a:ext>
                </a:extLst>
              </p:cNvPr>
              <p:cNvGrpSpPr/>
              <p:nvPr/>
            </p:nvGrpSpPr>
            <p:grpSpPr>
              <a:xfrm>
                <a:off x="6577994" y="2689310"/>
                <a:ext cx="72752" cy="76245"/>
                <a:chOff x="2260598" y="4329135"/>
                <a:chExt cx="77366" cy="76245"/>
              </a:xfrm>
            </p:grpSpPr>
            <p:cxnSp>
              <p:nvCxnSpPr>
                <p:cNvPr id="506" name="Straight Connector 505">
                  <a:extLst>
                    <a:ext uri="{FF2B5EF4-FFF2-40B4-BE49-F238E27FC236}">
                      <a16:creationId xmlns:a16="http://schemas.microsoft.com/office/drawing/2014/main" id="{FF3856BA-6547-8434-E227-8FD102E8C29E}"/>
                    </a:ext>
                  </a:extLst>
                </p:cNvPr>
                <p:cNvCxnSpPr>
                  <a:cxnSpLocks/>
                </p:cNvCxnSpPr>
                <p:nvPr/>
              </p:nvCxnSpPr>
              <p:spPr>
                <a:xfrm>
                  <a:off x="2260598" y="4367258"/>
                  <a:ext cx="77366" cy="0"/>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507" name="Straight Connector 506">
                  <a:extLst>
                    <a:ext uri="{FF2B5EF4-FFF2-40B4-BE49-F238E27FC236}">
                      <a16:creationId xmlns:a16="http://schemas.microsoft.com/office/drawing/2014/main" id="{B0822E0E-CE8E-9E3B-BE99-9404B972A4D6}"/>
                    </a:ext>
                  </a:extLst>
                </p:cNvPr>
                <p:cNvCxnSpPr>
                  <a:cxnSpLocks/>
                </p:cNvCxnSpPr>
                <p:nvPr/>
              </p:nvCxnSpPr>
              <p:spPr>
                <a:xfrm>
                  <a:off x="2299281" y="4329135"/>
                  <a:ext cx="1357"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grpSp>
          <p:grpSp>
            <p:nvGrpSpPr>
              <p:cNvPr id="316" name="Group 315">
                <a:extLst>
                  <a:ext uri="{FF2B5EF4-FFF2-40B4-BE49-F238E27FC236}">
                    <a16:creationId xmlns:a16="http://schemas.microsoft.com/office/drawing/2014/main" id="{E270C26D-4E5A-50FD-C586-CA35DE631B85}"/>
                  </a:ext>
                </a:extLst>
              </p:cNvPr>
              <p:cNvGrpSpPr/>
              <p:nvPr/>
            </p:nvGrpSpPr>
            <p:grpSpPr>
              <a:xfrm>
                <a:off x="7143321" y="2802791"/>
                <a:ext cx="72752" cy="76245"/>
                <a:chOff x="2260598" y="4329135"/>
                <a:chExt cx="77366" cy="76245"/>
              </a:xfrm>
            </p:grpSpPr>
            <p:cxnSp>
              <p:nvCxnSpPr>
                <p:cNvPr id="504" name="Straight Connector 503">
                  <a:extLst>
                    <a:ext uri="{FF2B5EF4-FFF2-40B4-BE49-F238E27FC236}">
                      <a16:creationId xmlns:a16="http://schemas.microsoft.com/office/drawing/2014/main" id="{760ECB9F-B27A-C9F7-D9A1-59C407BDF8A7}"/>
                    </a:ext>
                  </a:extLst>
                </p:cNvPr>
                <p:cNvCxnSpPr>
                  <a:cxnSpLocks/>
                </p:cNvCxnSpPr>
                <p:nvPr/>
              </p:nvCxnSpPr>
              <p:spPr>
                <a:xfrm>
                  <a:off x="2260598" y="4367258"/>
                  <a:ext cx="77366" cy="0"/>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505" name="Straight Connector 504">
                  <a:extLst>
                    <a:ext uri="{FF2B5EF4-FFF2-40B4-BE49-F238E27FC236}">
                      <a16:creationId xmlns:a16="http://schemas.microsoft.com/office/drawing/2014/main" id="{4BF65A1F-3692-0BA6-30A3-C4D3F2F242AC}"/>
                    </a:ext>
                  </a:extLst>
                </p:cNvPr>
                <p:cNvCxnSpPr>
                  <a:cxnSpLocks/>
                </p:cNvCxnSpPr>
                <p:nvPr/>
              </p:nvCxnSpPr>
              <p:spPr>
                <a:xfrm>
                  <a:off x="2299281" y="4329135"/>
                  <a:ext cx="1357"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grpSp>
          <p:grpSp>
            <p:nvGrpSpPr>
              <p:cNvPr id="317" name="Group 316">
                <a:extLst>
                  <a:ext uri="{FF2B5EF4-FFF2-40B4-BE49-F238E27FC236}">
                    <a16:creationId xmlns:a16="http://schemas.microsoft.com/office/drawing/2014/main" id="{82EACCA6-699B-C9E1-807B-61E2822D8500}"/>
                  </a:ext>
                </a:extLst>
              </p:cNvPr>
              <p:cNvGrpSpPr/>
              <p:nvPr/>
            </p:nvGrpSpPr>
            <p:grpSpPr>
              <a:xfrm>
                <a:off x="7179905" y="2815493"/>
                <a:ext cx="72752" cy="76245"/>
                <a:chOff x="2260598" y="4329135"/>
                <a:chExt cx="77366" cy="76245"/>
              </a:xfrm>
            </p:grpSpPr>
            <p:cxnSp>
              <p:nvCxnSpPr>
                <p:cNvPr id="502" name="Straight Connector 501">
                  <a:extLst>
                    <a:ext uri="{FF2B5EF4-FFF2-40B4-BE49-F238E27FC236}">
                      <a16:creationId xmlns:a16="http://schemas.microsoft.com/office/drawing/2014/main" id="{9C1E030E-8C93-D3B8-5359-5C4CAE53437F}"/>
                    </a:ext>
                  </a:extLst>
                </p:cNvPr>
                <p:cNvCxnSpPr>
                  <a:cxnSpLocks/>
                </p:cNvCxnSpPr>
                <p:nvPr/>
              </p:nvCxnSpPr>
              <p:spPr>
                <a:xfrm>
                  <a:off x="2260598" y="4367258"/>
                  <a:ext cx="77366" cy="0"/>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503" name="Straight Connector 502">
                  <a:extLst>
                    <a:ext uri="{FF2B5EF4-FFF2-40B4-BE49-F238E27FC236}">
                      <a16:creationId xmlns:a16="http://schemas.microsoft.com/office/drawing/2014/main" id="{09EFD0E8-8D1D-7BC6-4D83-CD14861C9552}"/>
                    </a:ext>
                  </a:extLst>
                </p:cNvPr>
                <p:cNvCxnSpPr>
                  <a:cxnSpLocks/>
                </p:cNvCxnSpPr>
                <p:nvPr/>
              </p:nvCxnSpPr>
              <p:spPr>
                <a:xfrm>
                  <a:off x="2299281" y="4329135"/>
                  <a:ext cx="1357"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grpSp>
          <p:grpSp>
            <p:nvGrpSpPr>
              <p:cNvPr id="318" name="Group 317">
                <a:extLst>
                  <a:ext uri="{FF2B5EF4-FFF2-40B4-BE49-F238E27FC236}">
                    <a16:creationId xmlns:a16="http://schemas.microsoft.com/office/drawing/2014/main" id="{22A2181F-0D14-25FD-A424-5DBAB3E4769F}"/>
                  </a:ext>
                </a:extLst>
              </p:cNvPr>
              <p:cNvGrpSpPr/>
              <p:nvPr/>
            </p:nvGrpSpPr>
            <p:grpSpPr>
              <a:xfrm>
                <a:off x="7220951" y="2847438"/>
                <a:ext cx="72752" cy="76245"/>
                <a:chOff x="2260598" y="4329135"/>
                <a:chExt cx="77366" cy="76245"/>
              </a:xfrm>
            </p:grpSpPr>
            <p:cxnSp>
              <p:nvCxnSpPr>
                <p:cNvPr id="500" name="Straight Connector 499">
                  <a:extLst>
                    <a:ext uri="{FF2B5EF4-FFF2-40B4-BE49-F238E27FC236}">
                      <a16:creationId xmlns:a16="http://schemas.microsoft.com/office/drawing/2014/main" id="{4758199B-CF17-2C29-4DB2-61A602C37249}"/>
                    </a:ext>
                  </a:extLst>
                </p:cNvPr>
                <p:cNvCxnSpPr>
                  <a:cxnSpLocks/>
                </p:cNvCxnSpPr>
                <p:nvPr/>
              </p:nvCxnSpPr>
              <p:spPr>
                <a:xfrm>
                  <a:off x="2260598" y="4367258"/>
                  <a:ext cx="77366" cy="0"/>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501" name="Straight Connector 500">
                  <a:extLst>
                    <a:ext uri="{FF2B5EF4-FFF2-40B4-BE49-F238E27FC236}">
                      <a16:creationId xmlns:a16="http://schemas.microsoft.com/office/drawing/2014/main" id="{6CBC10F4-9FDC-6594-3B84-734989738909}"/>
                    </a:ext>
                  </a:extLst>
                </p:cNvPr>
                <p:cNvCxnSpPr>
                  <a:cxnSpLocks/>
                </p:cNvCxnSpPr>
                <p:nvPr/>
              </p:nvCxnSpPr>
              <p:spPr>
                <a:xfrm>
                  <a:off x="2299281" y="4329135"/>
                  <a:ext cx="1357"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grpSp>
          <p:grpSp>
            <p:nvGrpSpPr>
              <p:cNvPr id="319" name="Group 318">
                <a:extLst>
                  <a:ext uri="{FF2B5EF4-FFF2-40B4-BE49-F238E27FC236}">
                    <a16:creationId xmlns:a16="http://schemas.microsoft.com/office/drawing/2014/main" id="{39AD28A7-9136-6C93-B56B-FC04F2B2DE39}"/>
                  </a:ext>
                </a:extLst>
              </p:cNvPr>
              <p:cNvGrpSpPr/>
              <p:nvPr/>
            </p:nvGrpSpPr>
            <p:grpSpPr>
              <a:xfrm>
                <a:off x="7642101" y="2929000"/>
                <a:ext cx="72752" cy="76245"/>
                <a:chOff x="2260598" y="4329135"/>
                <a:chExt cx="77366" cy="76245"/>
              </a:xfrm>
            </p:grpSpPr>
            <p:cxnSp>
              <p:nvCxnSpPr>
                <p:cNvPr id="498" name="Straight Connector 497">
                  <a:extLst>
                    <a:ext uri="{FF2B5EF4-FFF2-40B4-BE49-F238E27FC236}">
                      <a16:creationId xmlns:a16="http://schemas.microsoft.com/office/drawing/2014/main" id="{A87B28F9-1B64-6FA7-7015-1A00FD061493}"/>
                    </a:ext>
                  </a:extLst>
                </p:cNvPr>
                <p:cNvCxnSpPr>
                  <a:cxnSpLocks/>
                </p:cNvCxnSpPr>
                <p:nvPr/>
              </p:nvCxnSpPr>
              <p:spPr>
                <a:xfrm>
                  <a:off x="2260598" y="4367258"/>
                  <a:ext cx="77366" cy="0"/>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499" name="Straight Connector 498">
                  <a:extLst>
                    <a:ext uri="{FF2B5EF4-FFF2-40B4-BE49-F238E27FC236}">
                      <a16:creationId xmlns:a16="http://schemas.microsoft.com/office/drawing/2014/main" id="{24EB9115-FEFB-2CBA-DFAA-829F3A947C7C}"/>
                    </a:ext>
                  </a:extLst>
                </p:cNvPr>
                <p:cNvCxnSpPr>
                  <a:cxnSpLocks/>
                </p:cNvCxnSpPr>
                <p:nvPr/>
              </p:nvCxnSpPr>
              <p:spPr>
                <a:xfrm>
                  <a:off x="2299281" y="4329135"/>
                  <a:ext cx="1357"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grpSp>
          <p:grpSp>
            <p:nvGrpSpPr>
              <p:cNvPr id="320" name="Group 319">
                <a:extLst>
                  <a:ext uri="{FF2B5EF4-FFF2-40B4-BE49-F238E27FC236}">
                    <a16:creationId xmlns:a16="http://schemas.microsoft.com/office/drawing/2014/main" id="{7C7ABE67-D0DE-8AC4-F574-29E7EB46F2DE}"/>
                  </a:ext>
                </a:extLst>
              </p:cNvPr>
              <p:cNvGrpSpPr/>
              <p:nvPr/>
            </p:nvGrpSpPr>
            <p:grpSpPr>
              <a:xfrm>
                <a:off x="7773887" y="2978303"/>
                <a:ext cx="72752" cy="76245"/>
                <a:chOff x="2260598" y="4329135"/>
                <a:chExt cx="77366" cy="76245"/>
              </a:xfrm>
            </p:grpSpPr>
            <p:cxnSp>
              <p:nvCxnSpPr>
                <p:cNvPr id="496" name="Straight Connector 495">
                  <a:extLst>
                    <a:ext uri="{FF2B5EF4-FFF2-40B4-BE49-F238E27FC236}">
                      <a16:creationId xmlns:a16="http://schemas.microsoft.com/office/drawing/2014/main" id="{4D90E05B-3A0A-4A57-1AF9-F4C076E0B0D5}"/>
                    </a:ext>
                  </a:extLst>
                </p:cNvPr>
                <p:cNvCxnSpPr>
                  <a:cxnSpLocks/>
                </p:cNvCxnSpPr>
                <p:nvPr/>
              </p:nvCxnSpPr>
              <p:spPr>
                <a:xfrm>
                  <a:off x="2260598" y="4367258"/>
                  <a:ext cx="77366" cy="0"/>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497" name="Straight Connector 496">
                  <a:extLst>
                    <a:ext uri="{FF2B5EF4-FFF2-40B4-BE49-F238E27FC236}">
                      <a16:creationId xmlns:a16="http://schemas.microsoft.com/office/drawing/2014/main" id="{F655A92B-FA1C-8B6A-BEE2-2C4CEF10982C}"/>
                    </a:ext>
                  </a:extLst>
                </p:cNvPr>
                <p:cNvCxnSpPr>
                  <a:cxnSpLocks/>
                </p:cNvCxnSpPr>
                <p:nvPr/>
              </p:nvCxnSpPr>
              <p:spPr>
                <a:xfrm>
                  <a:off x="2299281" y="4329135"/>
                  <a:ext cx="1357"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grpSp>
          <p:grpSp>
            <p:nvGrpSpPr>
              <p:cNvPr id="321" name="Group 320">
                <a:extLst>
                  <a:ext uri="{FF2B5EF4-FFF2-40B4-BE49-F238E27FC236}">
                    <a16:creationId xmlns:a16="http://schemas.microsoft.com/office/drawing/2014/main" id="{BC364E57-5A7C-7707-54AE-AEB4717E0C71}"/>
                  </a:ext>
                </a:extLst>
              </p:cNvPr>
              <p:cNvGrpSpPr/>
              <p:nvPr/>
            </p:nvGrpSpPr>
            <p:grpSpPr>
              <a:xfrm>
                <a:off x="7910250" y="3024893"/>
                <a:ext cx="72752" cy="76245"/>
                <a:chOff x="2260598" y="4329135"/>
                <a:chExt cx="77366" cy="76245"/>
              </a:xfrm>
            </p:grpSpPr>
            <p:cxnSp>
              <p:nvCxnSpPr>
                <p:cNvPr id="494" name="Straight Connector 493">
                  <a:extLst>
                    <a:ext uri="{FF2B5EF4-FFF2-40B4-BE49-F238E27FC236}">
                      <a16:creationId xmlns:a16="http://schemas.microsoft.com/office/drawing/2014/main" id="{8C08970A-B7B8-1087-F21F-4176B22C66A0}"/>
                    </a:ext>
                  </a:extLst>
                </p:cNvPr>
                <p:cNvCxnSpPr>
                  <a:cxnSpLocks/>
                </p:cNvCxnSpPr>
                <p:nvPr/>
              </p:nvCxnSpPr>
              <p:spPr>
                <a:xfrm>
                  <a:off x="2260598" y="4367258"/>
                  <a:ext cx="77366" cy="0"/>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495" name="Straight Connector 494">
                  <a:extLst>
                    <a:ext uri="{FF2B5EF4-FFF2-40B4-BE49-F238E27FC236}">
                      <a16:creationId xmlns:a16="http://schemas.microsoft.com/office/drawing/2014/main" id="{AA761AE9-9113-0923-F1C4-9D2B5B761A3C}"/>
                    </a:ext>
                  </a:extLst>
                </p:cNvPr>
                <p:cNvCxnSpPr>
                  <a:cxnSpLocks/>
                </p:cNvCxnSpPr>
                <p:nvPr/>
              </p:nvCxnSpPr>
              <p:spPr>
                <a:xfrm>
                  <a:off x="2299281" y="4329135"/>
                  <a:ext cx="1357"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grpSp>
          <p:grpSp>
            <p:nvGrpSpPr>
              <p:cNvPr id="322" name="Group 321">
                <a:extLst>
                  <a:ext uri="{FF2B5EF4-FFF2-40B4-BE49-F238E27FC236}">
                    <a16:creationId xmlns:a16="http://schemas.microsoft.com/office/drawing/2014/main" id="{72B2B790-6C04-65D9-513B-071DCE5DC211}"/>
                  </a:ext>
                </a:extLst>
              </p:cNvPr>
              <p:cNvGrpSpPr/>
              <p:nvPr/>
            </p:nvGrpSpPr>
            <p:grpSpPr>
              <a:xfrm>
                <a:off x="8297483" y="3092626"/>
                <a:ext cx="72752" cy="76245"/>
                <a:chOff x="2260598" y="4329135"/>
                <a:chExt cx="77366" cy="76245"/>
              </a:xfrm>
            </p:grpSpPr>
            <p:cxnSp>
              <p:nvCxnSpPr>
                <p:cNvPr id="492" name="Straight Connector 491">
                  <a:extLst>
                    <a:ext uri="{FF2B5EF4-FFF2-40B4-BE49-F238E27FC236}">
                      <a16:creationId xmlns:a16="http://schemas.microsoft.com/office/drawing/2014/main" id="{212029C2-78B0-E1AB-1642-29D7FF163F6C}"/>
                    </a:ext>
                  </a:extLst>
                </p:cNvPr>
                <p:cNvCxnSpPr>
                  <a:cxnSpLocks/>
                </p:cNvCxnSpPr>
                <p:nvPr/>
              </p:nvCxnSpPr>
              <p:spPr>
                <a:xfrm>
                  <a:off x="2260598" y="4367258"/>
                  <a:ext cx="77366" cy="0"/>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493" name="Straight Connector 492">
                  <a:extLst>
                    <a:ext uri="{FF2B5EF4-FFF2-40B4-BE49-F238E27FC236}">
                      <a16:creationId xmlns:a16="http://schemas.microsoft.com/office/drawing/2014/main" id="{D23C99F0-7B62-2A8F-C36F-D17D9620C181}"/>
                    </a:ext>
                  </a:extLst>
                </p:cNvPr>
                <p:cNvCxnSpPr>
                  <a:cxnSpLocks/>
                </p:cNvCxnSpPr>
                <p:nvPr/>
              </p:nvCxnSpPr>
              <p:spPr>
                <a:xfrm>
                  <a:off x="2299281" y="4329135"/>
                  <a:ext cx="1357"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grpSp>
          <p:grpSp>
            <p:nvGrpSpPr>
              <p:cNvPr id="323" name="Group 322">
                <a:extLst>
                  <a:ext uri="{FF2B5EF4-FFF2-40B4-BE49-F238E27FC236}">
                    <a16:creationId xmlns:a16="http://schemas.microsoft.com/office/drawing/2014/main" id="{D64A885B-31CF-3F9F-7A91-78E511968FBB}"/>
                  </a:ext>
                </a:extLst>
              </p:cNvPr>
              <p:cNvGrpSpPr/>
              <p:nvPr/>
            </p:nvGrpSpPr>
            <p:grpSpPr>
              <a:xfrm>
                <a:off x="8814716" y="3196137"/>
                <a:ext cx="72752" cy="76245"/>
                <a:chOff x="2260598" y="4329135"/>
                <a:chExt cx="77366" cy="76245"/>
              </a:xfrm>
            </p:grpSpPr>
            <p:cxnSp>
              <p:nvCxnSpPr>
                <p:cNvPr id="490" name="Straight Connector 489">
                  <a:extLst>
                    <a:ext uri="{FF2B5EF4-FFF2-40B4-BE49-F238E27FC236}">
                      <a16:creationId xmlns:a16="http://schemas.microsoft.com/office/drawing/2014/main" id="{0ACF7AD5-583C-7073-B6C0-DC1408E1560F}"/>
                    </a:ext>
                  </a:extLst>
                </p:cNvPr>
                <p:cNvCxnSpPr>
                  <a:cxnSpLocks/>
                </p:cNvCxnSpPr>
                <p:nvPr/>
              </p:nvCxnSpPr>
              <p:spPr>
                <a:xfrm>
                  <a:off x="2260598" y="4367258"/>
                  <a:ext cx="77366" cy="0"/>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491" name="Straight Connector 490">
                  <a:extLst>
                    <a:ext uri="{FF2B5EF4-FFF2-40B4-BE49-F238E27FC236}">
                      <a16:creationId xmlns:a16="http://schemas.microsoft.com/office/drawing/2014/main" id="{6887AAB0-B4AB-4862-6434-D387A0416A73}"/>
                    </a:ext>
                  </a:extLst>
                </p:cNvPr>
                <p:cNvCxnSpPr>
                  <a:cxnSpLocks/>
                </p:cNvCxnSpPr>
                <p:nvPr/>
              </p:nvCxnSpPr>
              <p:spPr>
                <a:xfrm>
                  <a:off x="2299281" y="4329135"/>
                  <a:ext cx="1357"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grpSp>
          <p:grpSp>
            <p:nvGrpSpPr>
              <p:cNvPr id="324" name="Group 323">
                <a:extLst>
                  <a:ext uri="{FF2B5EF4-FFF2-40B4-BE49-F238E27FC236}">
                    <a16:creationId xmlns:a16="http://schemas.microsoft.com/office/drawing/2014/main" id="{D136E5EF-ACEC-20E1-FE82-B59DFB40E5CF}"/>
                  </a:ext>
                </a:extLst>
              </p:cNvPr>
              <p:cNvGrpSpPr/>
              <p:nvPr/>
            </p:nvGrpSpPr>
            <p:grpSpPr>
              <a:xfrm>
                <a:off x="9507891" y="3429754"/>
                <a:ext cx="72752" cy="76245"/>
                <a:chOff x="2260598" y="4329135"/>
                <a:chExt cx="77366" cy="76245"/>
              </a:xfrm>
            </p:grpSpPr>
            <p:cxnSp>
              <p:nvCxnSpPr>
                <p:cNvPr id="488" name="Straight Connector 487">
                  <a:extLst>
                    <a:ext uri="{FF2B5EF4-FFF2-40B4-BE49-F238E27FC236}">
                      <a16:creationId xmlns:a16="http://schemas.microsoft.com/office/drawing/2014/main" id="{DD0CC155-2494-1DB6-858D-239E25B9932D}"/>
                    </a:ext>
                  </a:extLst>
                </p:cNvPr>
                <p:cNvCxnSpPr>
                  <a:cxnSpLocks/>
                </p:cNvCxnSpPr>
                <p:nvPr/>
              </p:nvCxnSpPr>
              <p:spPr>
                <a:xfrm>
                  <a:off x="2260598" y="4367258"/>
                  <a:ext cx="77366" cy="0"/>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489" name="Straight Connector 488">
                  <a:extLst>
                    <a:ext uri="{FF2B5EF4-FFF2-40B4-BE49-F238E27FC236}">
                      <a16:creationId xmlns:a16="http://schemas.microsoft.com/office/drawing/2014/main" id="{6BE6C864-0A76-53F3-17B2-3010BEC6F194}"/>
                    </a:ext>
                  </a:extLst>
                </p:cNvPr>
                <p:cNvCxnSpPr>
                  <a:cxnSpLocks/>
                </p:cNvCxnSpPr>
                <p:nvPr/>
              </p:nvCxnSpPr>
              <p:spPr>
                <a:xfrm>
                  <a:off x="2299281" y="4329135"/>
                  <a:ext cx="1357"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grpSp>
          <p:cxnSp>
            <p:nvCxnSpPr>
              <p:cNvPr id="325" name="Straight Connector 324">
                <a:extLst>
                  <a:ext uri="{FF2B5EF4-FFF2-40B4-BE49-F238E27FC236}">
                    <a16:creationId xmlns:a16="http://schemas.microsoft.com/office/drawing/2014/main" id="{837FA624-6D64-3D5F-F7DC-A394A9B25A4D}"/>
                  </a:ext>
                </a:extLst>
              </p:cNvPr>
              <p:cNvCxnSpPr>
                <a:cxnSpLocks/>
              </p:cNvCxnSpPr>
              <p:nvPr/>
            </p:nvCxnSpPr>
            <p:spPr>
              <a:xfrm>
                <a:off x="10712845" y="3436105"/>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326" name="Straight Connector 325">
                <a:extLst>
                  <a:ext uri="{FF2B5EF4-FFF2-40B4-BE49-F238E27FC236}">
                    <a16:creationId xmlns:a16="http://schemas.microsoft.com/office/drawing/2014/main" id="{4D459BDC-7C68-328F-91FA-E4945D63A82C}"/>
                  </a:ext>
                </a:extLst>
              </p:cNvPr>
              <p:cNvCxnSpPr>
                <a:cxnSpLocks/>
              </p:cNvCxnSpPr>
              <p:nvPr/>
            </p:nvCxnSpPr>
            <p:spPr>
              <a:xfrm>
                <a:off x="10184501" y="3436105"/>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327" name="Straight Connector 326">
                <a:extLst>
                  <a:ext uri="{FF2B5EF4-FFF2-40B4-BE49-F238E27FC236}">
                    <a16:creationId xmlns:a16="http://schemas.microsoft.com/office/drawing/2014/main" id="{4410000C-38CA-92AA-7C23-E5B482310EFF}"/>
                  </a:ext>
                </a:extLst>
              </p:cNvPr>
              <p:cNvCxnSpPr>
                <a:cxnSpLocks/>
              </p:cNvCxnSpPr>
              <p:nvPr/>
            </p:nvCxnSpPr>
            <p:spPr>
              <a:xfrm>
                <a:off x="10070332" y="3436105"/>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328" name="Straight Connector 327">
                <a:extLst>
                  <a:ext uri="{FF2B5EF4-FFF2-40B4-BE49-F238E27FC236}">
                    <a16:creationId xmlns:a16="http://schemas.microsoft.com/office/drawing/2014/main" id="{CA1B232E-BA36-7A15-7714-484D683E1025}"/>
                  </a:ext>
                </a:extLst>
              </p:cNvPr>
              <p:cNvCxnSpPr>
                <a:cxnSpLocks/>
              </p:cNvCxnSpPr>
              <p:nvPr/>
            </p:nvCxnSpPr>
            <p:spPr>
              <a:xfrm>
                <a:off x="10016911" y="3436105"/>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329" name="Straight Connector 328">
                <a:extLst>
                  <a:ext uri="{FF2B5EF4-FFF2-40B4-BE49-F238E27FC236}">
                    <a16:creationId xmlns:a16="http://schemas.microsoft.com/office/drawing/2014/main" id="{B49630C2-D8D3-9585-F12C-98D4B0FACAD2}"/>
                  </a:ext>
                </a:extLst>
              </p:cNvPr>
              <p:cNvCxnSpPr>
                <a:cxnSpLocks/>
              </p:cNvCxnSpPr>
              <p:nvPr/>
            </p:nvCxnSpPr>
            <p:spPr>
              <a:xfrm>
                <a:off x="9997513" y="3436105"/>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330" name="Straight Connector 329">
                <a:extLst>
                  <a:ext uri="{FF2B5EF4-FFF2-40B4-BE49-F238E27FC236}">
                    <a16:creationId xmlns:a16="http://schemas.microsoft.com/office/drawing/2014/main" id="{67A2B85E-7043-9023-57BA-3584A7F988E6}"/>
                  </a:ext>
                </a:extLst>
              </p:cNvPr>
              <p:cNvCxnSpPr>
                <a:cxnSpLocks/>
              </p:cNvCxnSpPr>
              <p:nvPr/>
            </p:nvCxnSpPr>
            <p:spPr>
              <a:xfrm>
                <a:off x="9956163" y="3436105"/>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331" name="Straight Connector 330">
                <a:extLst>
                  <a:ext uri="{FF2B5EF4-FFF2-40B4-BE49-F238E27FC236}">
                    <a16:creationId xmlns:a16="http://schemas.microsoft.com/office/drawing/2014/main" id="{DAC2337A-6F89-6BE9-66C6-566096823228}"/>
                  </a:ext>
                </a:extLst>
              </p:cNvPr>
              <p:cNvCxnSpPr>
                <a:cxnSpLocks/>
              </p:cNvCxnSpPr>
              <p:nvPr/>
            </p:nvCxnSpPr>
            <p:spPr>
              <a:xfrm>
                <a:off x="9805990" y="3436105"/>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332" name="Straight Connector 331">
                <a:extLst>
                  <a:ext uri="{FF2B5EF4-FFF2-40B4-BE49-F238E27FC236}">
                    <a16:creationId xmlns:a16="http://schemas.microsoft.com/office/drawing/2014/main" id="{17FEF31A-6C5B-A10D-4788-97DEE0D612C6}"/>
                  </a:ext>
                </a:extLst>
              </p:cNvPr>
              <p:cNvCxnSpPr>
                <a:cxnSpLocks/>
              </p:cNvCxnSpPr>
              <p:nvPr/>
            </p:nvCxnSpPr>
            <p:spPr>
              <a:xfrm>
                <a:off x="9786940" y="3436105"/>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333" name="Straight Connector 332">
                <a:extLst>
                  <a:ext uri="{FF2B5EF4-FFF2-40B4-BE49-F238E27FC236}">
                    <a16:creationId xmlns:a16="http://schemas.microsoft.com/office/drawing/2014/main" id="{2737349F-4A7A-1320-8FB9-2CBEE7BFA29C}"/>
                  </a:ext>
                </a:extLst>
              </p:cNvPr>
              <p:cNvCxnSpPr>
                <a:cxnSpLocks/>
              </p:cNvCxnSpPr>
              <p:nvPr/>
            </p:nvCxnSpPr>
            <p:spPr>
              <a:xfrm>
                <a:off x="9447215" y="3255131"/>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334" name="Straight Connector 333">
                <a:extLst>
                  <a:ext uri="{FF2B5EF4-FFF2-40B4-BE49-F238E27FC236}">
                    <a16:creationId xmlns:a16="http://schemas.microsoft.com/office/drawing/2014/main" id="{3FFD1187-1E4A-DA84-76C3-B3FA99DCF065}"/>
                  </a:ext>
                </a:extLst>
              </p:cNvPr>
              <p:cNvCxnSpPr>
                <a:cxnSpLocks/>
              </p:cNvCxnSpPr>
              <p:nvPr/>
            </p:nvCxnSpPr>
            <p:spPr>
              <a:xfrm>
                <a:off x="9429759" y="3255131"/>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335" name="Straight Connector 334">
                <a:extLst>
                  <a:ext uri="{FF2B5EF4-FFF2-40B4-BE49-F238E27FC236}">
                    <a16:creationId xmlns:a16="http://schemas.microsoft.com/office/drawing/2014/main" id="{613FD63D-6E92-D4B4-69A7-5D074D9C36BD}"/>
                  </a:ext>
                </a:extLst>
              </p:cNvPr>
              <p:cNvCxnSpPr>
                <a:cxnSpLocks/>
              </p:cNvCxnSpPr>
              <p:nvPr/>
            </p:nvCxnSpPr>
            <p:spPr>
              <a:xfrm>
                <a:off x="9399058" y="3255131"/>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336" name="Straight Connector 335">
                <a:extLst>
                  <a:ext uri="{FF2B5EF4-FFF2-40B4-BE49-F238E27FC236}">
                    <a16:creationId xmlns:a16="http://schemas.microsoft.com/office/drawing/2014/main" id="{6C6842B9-517A-78B6-5BC7-D4199BE9BED9}"/>
                  </a:ext>
                </a:extLst>
              </p:cNvPr>
              <p:cNvCxnSpPr>
                <a:cxnSpLocks/>
              </p:cNvCxnSpPr>
              <p:nvPr/>
            </p:nvCxnSpPr>
            <p:spPr>
              <a:xfrm>
                <a:off x="9387691" y="3255131"/>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337" name="Straight Connector 336">
                <a:extLst>
                  <a:ext uri="{FF2B5EF4-FFF2-40B4-BE49-F238E27FC236}">
                    <a16:creationId xmlns:a16="http://schemas.microsoft.com/office/drawing/2014/main" id="{3BA272FE-1C8F-DD99-A107-940B05891302}"/>
                  </a:ext>
                </a:extLst>
              </p:cNvPr>
              <p:cNvCxnSpPr>
                <a:cxnSpLocks/>
              </p:cNvCxnSpPr>
              <p:nvPr/>
            </p:nvCxnSpPr>
            <p:spPr>
              <a:xfrm>
                <a:off x="9356205" y="3255131"/>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338" name="Straight Connector 337">
                <a:extLst>
                  <a:ext uri="{FF2B5EF4-FFF2-40B4-BE49-F238E27FC236}">
                    <a16:creationId xmlns:a16="http://schemas.microsoft.com/office/drawing/2014/main" id="{2C37EDFF-46CE-3D7D-02A3-F8DFAF1ED060}"/>
                  </a:ext>
                </a:extLst>
              </p:cNvPr>
              <p:cNvCxnSpPr>
                <a:cxnSpLocks/>
              </p:cNvCxnSpPr>
              <p:nvPr/>
            </p:nvCxnSpPr>
            <p:spPr>
              <a:xfrm>
                <a:off x="9330701" y="3255131"/>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339" name="Straight Connector 338">
                <a:extLst>
                  <a:ext uri="{FF2B5EF4-FFF2-40B4-BE49-F238E27FC236}">
                    <a16:creationId xmlns:a16="http://schemas.microsoft.com/office/drawing/2014/main" id="{7583EBD2-E046-10DB-3FE3-FF0CDAD1D12F}"/>
                  </a:ext>
                </a:extLst>
              </p:cNvPr>
              <p:cNvCxnSpPr>
                <a:cxnSpLocks/>
              </p:cNvCxnSpPr>
              <p:nvPr/>
            </p:nvCxnSpPr>
            <p:spPr>
              <a:xfrm>
                <a:off x="9230473" y="3255131"/>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340" name="Straight Connector 339">
                <a:extLst>
                  <a:ext uri="{FF2B5EF4-FFF2-40B4-BE49-F238E27FC236}">
                    <a16:creationId xmlns:a16="http://schemas.microsoft.com/office/drawing/2014/main" id="{3B5BEB9D-0BBD-BAB8-4561-5EB4C4AF5309}"/>
                  </a:ext>
                </a:extLst>
              </p:cNvPr>
              <p:cNvCxnSpPr>
                <a:cxnSpLocks/>
              </p:cNvCxnSpPr>
              <p:nvPr/>
            </p:nvCxnSpPr>
            <p:spPr>
              <a:xfrm>
                <a:off x="9187620" y="3255131"/>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341" name="Straight Connector 340">
                <a:extLst>
                  <a:ext uri="{FF2B5EF4-FFF2-40B4-BE49-F238E27FC236}">
                    <a16:creationId xmlns:a16="http://schemas.microsoft.com/office/drawing/2014/main" id="{F0DA6499-B2E8-27D3-5C60-1BFAC434CA30}"/>
                  </a:ext>
                </a:extLst>
              </p:cNvPr>
              <p:cNvCxnSpPr>
                <a:cxnSpLocks/>
              </p:cNvCxnSpPr>
              <p:nvPr/>
            </p:nvCxnSpPr>
            <p:spPr>
              <a:xfrm>
                <a:off x="9162116" y="3255131"/>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342" name="Straight Connector 341">
                <a:extLst>
                  <a:ext uri="{FF2B5EF4-FFF2-40B4-BE49-F238E27FC236}">
                    <a16:creationId xmlns:a16="http://schemas.microsoft.com/office/drawing/2014/main" id="{CD59F55A-88DC-5DD7-D42A-860C542147D7}"/>
                  </a:ext>
                </a:extLst>
              </p:cNvPr>
              <p:cNvCxnSpPr>
                <a:cxnSpLocks/>
              </p:cNvCxnSpPr>
              <p:nvPr/>
            </p:nvCxnSpPr>
            <p:spPr>
              <a:xfrm>
                <a:off x="9150749" y="3255131"/>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343" name="Straight Connector 342">
                <a:extLst>
                  <a:ext uri="{FF2B5EF4-FFF2-40B4-BE49-F238E27FC236}">
                    <a16:creationId xmlns:a16="http://schemas.microsoft.com/office/drawing/2014/main" id="{992AE02C-F917-8C49-0ACA-C220F28C6178}"/>
                  </a:ext>
                </a:extLst>
              </p:cNvPr>
              <p:cNvCxnSpPr>
                <a:cxnSpLocks/>
              </p:cNvCxnSpPr>
              <p:nvPr/>
            </p:nvCxnSpPr>
            <p:spPr>
              <a:xfrm>
                <a:off x="9101544" y="3255131"/>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344" name="Straight Connector 343">
                <a:extLst>
                  <a:ext uri="{FF2B5EF4-FFF2-40B4-BE49-F238E27FC236}">
                    <a16:creationId xmlns:a16="http://schemas.microsoft.com/office/drawing/2014/main" id="{90D8BE27-4B67-6480-9583-E387DA757D27}"/>
                  </a:ext>
                </a:extLst>
              </p:cNvPr>
              <p:cNvCxnSpPr>
                <a:cxnSpLocks/>
              </p:cNvCxnSpPr>
              <p:nvPr/>
            </p:nvCxnSpPr>
            <p:spPr>
              <a:xfrm>
                <a:off x="9055736" y="3255131"/>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345" name="Straight Connector 344">
                <a:extLst>
                  <a:ext uri="{FF2B5EF4-FFF2-40B4-BE49-F238E27FC236}">
                    <a16:creationId xmlns:a16="http://schemas.microsoft.com/office/drawing/2014/main" id="{70D78E94-6F09-34B0-1F40-C4E04A8BAA12}"/>
                  </a:ext>
                </a:extLst>
              </p:cNvPr>
              <p:cNvCxnSpPr>
                <a:cxnSpLocks/>
              </p:cNvCxnSpPr>
              <p:nvPr/>
            </p:nvCxnSpPr>
            <p:spPr>
              <a:xfrm>
                <a:off x="9022765" y="3255131"/>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346" name="Straight Connector 345">
                <a:extLst>
                  <a:ext uri="{FF2B5EF4-FFF2-40B4-BE49-F238E27FC236}">
                    <a16:creationId xmlns:a16="http://schemas.microsoft.com/office/drawing/2014/main" id="{C47EF174-A823-66E7-863B-12B963888A03}"/>
                  </a:ext>
                </a:extLst>
              </p:cNvPr>
              <p:cNvCxnSpPr>
                <a:cxnSpLocks/>
              </p:cNvCxnSpPr>
              <p:nvPr/>
            </p:nvCxnSpPr>
            <p:spPr>
              <a:xfrm>
                <a:off x="9011866" y="3255131"/>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347" name="Straight Connector 346">
                <a:extLst>
                  <a:ext uri="{FF2B5EF4-FFF2-40B4-BE49-F238E27FC236}">
                    <a16:creationId xmlns:a16="http://schemas.microsoft.com/office/drawing/2014/main" id="{04B84AC7-E1C7-4083-28EA-8AB8090504FB}"/>
                  </a:ext>
                </a:extLst>
              </p:cNvPr>
              <p:cNvCxnSpPr>
                <a:cxnSpLocks/>
              </p:cNvCxnSpPr>
              <p:nvPr/>
            </p:nvCxnSpPr>
            <p:spPr>
              <a:xfrm>
                <a:off x="8801608" y="3135512"/>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348" name="Straight Connector 347">
                <a:extLst>
                  <a:ext uri="{FF2B5EF4-FFF2-40B4-BE49-F238E27FC236}">
                    <a16:creationId xmlns:a16="http://schemas.microsoft.com/office/drawing/2014/main" id="{23731D48-16B6-FF0D-1D7E-81196BC850BE}"/>
                  </a:ext>
                </a:extLst>
              </p:cNvPr>
              <p:cNvCxnSpPr>
                <a:cxnSpLocks/>
              </p:cNvCxnSpPr>
              <p:nvPr/>
            </p:nvCxnSpPr>
            <p:spPr>
              <a:xfrm>
                <a:off x="8767965" y="3135512"/>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349" name="Straight Connector 348">
                <a:extLst>
                  <a:ext uri="{FF2B5EF4-FFF2-40B4-BE49-F238E27FC236}">
                    <a16:creationId xmlns:a16="http://schemas.microsoft.com/office/drawing/2014/main" id="{27675234-F809-38A5-A779-FD23C52B6202}"/>
                  </a:ext>
                </a:extLst>
              </p:cNvPr>
              <p:cNvCxnSpPr>
                <a:cxnSpLocks/>
              </p:cNvCxnSpPr>
              <p:nvPr/>
            </p:nvCxnSpPr>
            <p:spPr>
              <a:xfrm>
                <a:off x="8708976" y="3135512"/>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350" name="Straight Connector 349">
                <a:extLst>
                  <a:ext uri="{FF2B5EF4-FFF2-40B4-BE49-F238E27FC236}">
                    <a16:creationId xmlns:a16="http://schemas.microsoft.com/office/drawing/2014/main" id="{D24F15EC-2BBF-836E-8E83-E9BA14A24A2B}"/>
                  </a:ext>
                </a:extLst>
              </p:cNvPr>
              <p:cNvCxnSpPr>
                <a:cxnSpLocks/>
              </p:cNvCxnSpPr>
              <p:nvPr/>
            </p:nvCxnSpPr>
            <p:spPr>
              <a:xfrm>
                <a:off x="8693638" y="3135512"/>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351" name="Straight Connector 350">
                <a:extLst>
                  <a:ext uri="{FF2B5EF4-FFF2-40B4-BE49-F238E27FC236}">
                    <a16:creationId xmlns:a16="http://schemas.microsoft.com/office/drawing/2014/main" id="{A2420114-9107-DF8D-C069-93648EAC2569}"/>
                  </a:ext>
                </a:extLst>
              </p:cNvPr>
              <p:cNvCxnSpPr>
                <a:cxnSpLocks/>
              </p:cNvCxnSpPr>
              <p:nvPr/>
            </p:nvCxnSpPr>
            <p:spPr>
              <a:xfrm>
                <a:off x="8666382" y="3135512"/>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352" name="Straight Connector 351">
                <a:extLst>
                  <a:ext uri="{FF2B5EF4-FFF2-40B4-BE49-F238E27FC236}">
                    <a16:creationId xmlns:a16="http://schemas.microsoft.com/office/drawing/2014/main" id="{8962779F-A736-A8EE-AECF-123F31AEC5B3}"/>
                  </a:ext>
                </a:extLst>
              </p:cNvPr>
              <p:cNvCxnSpPr>
                <a:cxnSpLocks/>
              </p:cNvCxnSpPr>
              <p:nvPr/>
            </p:nvCxnSpPr>
            <p:spPr>
              <a:xfrm>
                <a:off x="8563140" y="3089429"/>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353" name="Straight Connector 352">
                <a:extLst>
                  <a:ext uri="{FF2B5EF4-FFF2-40B4-BE49-F238E27FC236}">
                    <a16:creationId xmlns:a16="http://schemas.microsoft.com/office/drawing/2014/main" id="{368EE53F-9186-E73C-F68B-F70D286433BA}"/>
                  </a:ext>
                </a:extLst>
              </p:cNvPr>
              <p:cNvCxnSpPr>
                <a:cxnSpLocks/>
              </p:cNvCxnSpPr>
              <p:nvPr/>
            </p:nvCxnSpPr>
            <p:spPr>
              <a:xfrm>
                <a:off x="8541884" y="3089429"/>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354" name="Straight Connector 353">
                <a:extLst>
                  <a:ext uri="{FF2B5EF4-FFF2-40B4-BE49-F238E27FC236}">
                    <a16:creationId xmlns:a16="http://schemas.microsoft.com/office/drawing/2014/main" id="{0385BB9B-4863-FB6D-FBFD-C65AB49E833B}"/>
                  </a:ext>
                </a:extLst>
              </p:cNvPr>
              <p:cNvCxnSpPr>
                <a:cxnSpLocks/>
              </p:cNvCxnSpPr>
              <p:nvPr/>
            </p:nvCxnSpPr>
            <p:spPr>
              <a:xfrm>
                <a:off x="8511752" y="3089429"/>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355" name="Straight Connector 354">
                <a:extLst>
                  <a:ext uri="{FF2B5EF4-FFF2-40B4-BE49-F238E27FC236}">
                    <a16:creationId xmlns:a16="http://schemas.microsoft.com/office/drawing/2014/main" id="{3C7ADC64-7DBC-F7E0-3EE5-0F99CF6062BB}"/>
                  </a:ext>
                </a:extLst>
              </p:cNvPr>
              <p:cNvCxnSpPr>
                <a:cxnSpLocks/>
              </p:cNvCxnSpPr>
              <p:nvPr/>
            </p:nvCxnSpPr>
            <p:spPr>
              <a:xfrm>
                <a:off x="8439219" y="3089429"/>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356" name="Straight Connector 355">
                <a:extLst>
                  <a:ext uri="{FF2B5EF4-FFF2-40B4-BE49-F238E27FC236}">
                    <a16:creationId xmlns:a16="http://schemas.microsoft.com/office/drawing/2014/main" id="{51451850-8665-F0D7-65A2-CA0B8E72647A}"/>
                  </a:ext>
                </a:extLst>
              </p:cNvPr>
              <p:cNvCxnSpPr>
                <a:cxnSpLocks/>
              </p:cNvCxnSpPr>
              <p:nvPr/>
            </p:nvCxnSpPr>
            <p:spPr>
              <a:xfrm>
                <a:off x="8425103" y="3089429"/>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357" name="Straight Connector 356">
                <a:extLst>
                  <a:ext uri="{FF2B5EF4-FFF2-40B4-BE49-F238E27FC236}">
                    <a16:creationId xmlns:a16="http://schemas.microsoft.com/office/drawing/2014/main" id="{E61E54F8-5641-1897-33B0-7B17789163C0}"/>
                  </a:ext>
                </a:extLst>
              </p:cNvPr>
              <p:cNvCxnSpPr>
                <a:cxnSpLocks/>
              </p:cNvCxnSpPr>
              <p:nvPr/>
            </p:nvCxnSpPr>
            <p:spPr>
              <a:xfrm>
                <a:off x="8414135" y="3089429"/>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358" name="Straight Connector 357">
                <a:extLst>
                  <a:ext uri="{FF2B5EF4-FFF2-40B4-BE49-F238E27FC236}">
                    <a16:creationId xmlns:a16="http://schemas.microsoft.com/office/drawing/2014/main" id="{9B91689B-4E25-07FB-246B-2E8BD02DB4BF}"/>
                  </a:ext>
                </a:extLst>
              </p:cNvPr>
              <p:cNvCxnSpPr>
                <a:cxnSpLocks/>
              </p:cNvCxnSpPr>
              <p:nvPr/>
            </p:nvCxnSpPr>
            <p:spPr>
              <a:xfrm>
                <a:off x="8395578" y="3089429"/>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359" name="Straight Connector 358">
                <a:extLst>
                  <a:ext uri="{FF2B5EF4-FFF2-40B4-BE49-F238E27FC236}">
                    <a16:creationId xmlns:a16="http://schemas.microsoft.com/office/drawing/2014/main" id="{07739A83-8B09-56A3-F8FC-A36753AE07AE}"/>
                  </a:ext>
                </a:extLst>
              </p:cNvPr>
              <p:cNvCxnSpPr>
                <a:cxnSpLocks/>
              </p:cNvCxnSpPr>
              <p:nvPr/>
            </p:nvCxnSpPr>
            <p:spPr>
              <a:xfrm>
                <a:off x="8374443" y="3089429"/>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360" name="Straight Connector 359">
                <a:extLst>
                  <a:ext uri="{FF2B5EF4-FFF2-40B4-BE49-F238E27FC236}">
                    <a16:creationId xmlns:a16="http://schemas.microsoft.com/office/drawing/2014/main" id="{28C93CCE-9B9A-8879-F173-DD16B81C8196}"/>
                  </a:ext>
                </a:extLst>
              </p:cNvPr>
              <p:cNvCxnSpPr>
                <a:cxnSpLocks/>
              </p:cNvCxnSpPr>
              <p:nvPr/>
            </p:nvCxnSpPr>
            <p:spPr>
              <a:xfrm>
                <a:off x="8286811" y="3052124"/>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361" name="Straight Connector 360">
                <a:extLst>
                  <a:ext uri="{FF2B5EF4-FFF2-40B4-BE49-F238E27FC236}">
                    <a16:creationId xmlns:a16="http://schemas.microsoft.com/office/drawing/2014/main" id="{62896182-6423-5BEC-59BE-1123AED26333}"/>
                  </a:ext>
                </a:extLst>
              </p:cNvPr>
              <p:cNvCxnSpPr>
                <a:cxnSpLocks/>
              </p:cNvCxnSpPr>
              <p:nvPr/>
            </p:nvCxnSpPr>
            <p:spPr>
              <a:xfrm>
                <a:off x="8247426" y="3052124"/>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362" name="Straight Connector 361">
                <a:extLst>
                  <a:ext uri="{FF2B5EF4-FFF2-40B4-BE49-F238E27FC236}">
                    <a16:creationId xmlns:a16="http://schemas.microsoft.com/office/drawing/2014/main" id="{9F629CBA-CB8E-E1A5-2C80-2F1914E106B8}"/>
                  </a:ext>
                </a:extLst>
              </p:cNvPr>
              <p:cNvCxnSpPr>
                <a:cxnSpLocks/>
              </p:cNvCxnSpPr>
              <p:nvPr/>
            </p:nvCxnSpPr>
            <p:spPr>
              <a:xfrm>
                <a:off x="8201569" y="3052124"/>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363" name="Straight Connector 362">
                <a:extLst>
                  <a:ext uri="{FF2B5EF4-FFF2-40B4-BE49-F238E27FC236}">
                    <a16:creationId xmlns:a16="http://schemas.microsoft.com/office/drawing/2014/main" id="{C418DD9A-ED45-0704-9888-8D31EB9C6F32}"/>
                  </a:ext>
                </a:extLst>
              </p:cNvPr>
              <p:cNvCxnSpPr>
                <a:cxnSpLocks/>
              </p:cNvCxnSpPr>
              <p:nvPr/>
            </p:nvCxnSpPr>
            <p:spPr>
              <a:xfrm>
                <a:off x="8181131" y="3052124"/>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364" name="Straight Connector 363">
                <a:extLst>
                  <a:ext uri="{FF2B5EF4-FFF2-40B4-BE49-F238E27FC236}">
                    <a16:creationId xmlns:a16="http://schemas.microsoft.com/office/drawing/2014/main" id="{DD442648-8450-F35E-CC95-809D8CD97516}"/>
                  </a:ext>
                </a:extLst>
              </p:cNvPr>
              <p:cNvCxnSpPr>
                <a:cxnSpLocks/>
              </p:cNvCxnSpPr>
              <p:nvPr/>
            </p:nvCxnSpPr>
            <p:spPr>
              <a:xfrm>
                <a:off x="8168261" y="3052124"/>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365" name="Straight Connector 364">
                <a:extLst>
                  <a:ext uri="{FF2B5EF4-FFF2-40B4-BE49-F238E27FC236}">
                    <a16:creationId xmlns:a16="http://schemas.microsoft.com/office/drawing/2014/main" id="{29B965E8-3A32-E450-81A9-DBEA8F3F4017}"/>
                  </a:ext>
                </a:extLst>
              </p:cNvPr>
              <p:cNvCxnSpPr>
                <a:cxnSpLocks/>
              </p:cNvCxnSpPr>
              <p:nvPr/>
            </p:nvCxnSpPr>
            <p:spPr>
              <a:xfrm>
                <a:off x="8158644" y="3052124"/>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366" name="Straight Connector 365">
                <a:extLst>
                  <a:ext uri="{FF2B5EF4-FFF2-40B4-BE49-F238E27FC236}">
                    <a16:creationId xmlns:a16="http://schemas.microsoft.com/office/drawing/2014/main" id="{967EE432-EAB1-1ACC-4F53-BEA7B8FA92AE}"/>
                  </a:ext>
                </a:extLst>
              </p:cNvPr>
              <p:cNvCxnSpPr>
                <a:cxnSpLocks/>
              </p:cNvCxnSpPr>
              <p:nvPr/>
            </p:nvCxnSpPr>
            <p:spPr>
              <a:xfrm>
                <a:off x="8088587" y="3052124"/>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367" name="Straight Connector 366">
                <a:extLst>
                  <a:ext uri="{FF2B5EF4-FFF2-40B4-BE49-F238E27FC236}">
                    <a16:creationId xmlns:a16="http://schemas.microsoft.com/office/drawing/2014/main" id="{5B519D37-F7A3-279C-5E09-2AA9EAD358A4}"/>
                  </a:ext>
                </a:extLst>
              </p:cNvPr>
              <p:cNvCxnSpPr>
                <a:cxnSpLocks/>
              </p:cNvCxnSpPr>
              <p:nvPr/>
            </p:nvCxnSpPr>
            <p:spPr>
              <a:xfrm>
                <a:off x="8034638" y="3052124"/>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368" name="Straight Connector 367">
                <a:extLst>
                  <a:ext uri="{FF2B5EF4-FFF2-40B4-BE49-F238E27FC236}">
                    <a16:creationId xmlns:a16="http://schemas.microsoft.com/office/drawing/2014/main" id="{206BD90C-9395-FDA3-009E-3E19C53D4BD1}"/>
                  </a:ext>
                </a:extLst>
              </p:cNvPr>
              <p:cNvCxnSpPr>
                <a:cxnSpLocks/>
              </p:cNvCxnSpPr>
              <p:nvPr/>
            </p:nvCxnSpPr>
            <p:spPr>
              <a:xfrm>
                <a:off x="8000283" y="3052124"/>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369" name="Straight Connector 368">
                <a:extLst>
                  <a:ext uri="{FF2B5EF4-FFF2-40B4-BE49-F238E27FC236}">
                    <a16:creationId xmlns:a16="http://schemas.microsoft.com/office/drawing/2014/main" id="{2046A35E-11DF-9BAA-5687-E6026D5319ED}"/>
                  </a:ext>
                </a:extLst>
              </p:cNvPr>
              <p:cNvCxnSpPr>
                <a:cxnSpLocks/>
              </p:cNvCxnSpPr>
              <p:nvPr/>
            </p:nvCxnSpPr>
            <p:spPr>
              <a:xfrm>
                <a:off x="7936782" y="3024582"/>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370" name="Straight Connector 369">
                <a:extLst>
                  <a:ext uri="{FF2B5EF4-FFF2-40B4-BE49-F238E27FC236}">
                    <a16:creationId xmlns:a16="http://schemas.microsoft.com/office/drawing/2014/main" id="{F398FC13-A942-F0A4-92A5-1EC3BF85EFE0}"/>
                  </a:ext>
                </a:extLst>
              </p:cNvPr>
              <p:cNvCxnSpPr>
                <a:cxnSpLocks/>
              </p:cNvCxnSpPr>
              <p:nvPr/>
            </p:nvCxnSpPr>
            <p:spPr>
              <a:xfrm>
                <a:off x="7921702" y="3024582"/>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371" name="Straight Connector 370">
                <a:extLst>
                  <a:ext uri="{FF2B5EF4-FFF2-40B4-BE49-F238E27FC236}">
                    <a16:creationId xmlns:a16="http://schemas.microsoft.com/office/drawing/2014/main" id="{A644902E-AD58-39CA-7541-A23455DBC996}"/>
                  </a:ext>
                </a:extLst>
              </p:cNvPr>
              <p:cNvCxnSpPr>
                <a:cxnSpLocks/>
              </p:cNvCxnSpPr>
              <p:nvPr/>
            </p:nvCxnSpPr>
            <p:spPr>
              <a:xfrm>
                <a:off x="7895170" y="3024582"/>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372" name="Straight Connector 371">
                <a:extLst>
                  <a:ext uri="{FF2B5EF4-FFF2-40B4-BE49-F238E27FC236}">
                    <a16:creationId xmlns:a16="http://schemas.microsoft.com/office/drawing/2014/main" id="{EB29BCC1-046E-8891-2BC8-C96E021E0D3E}"/>
                  </a:ext>
                </a:extLst>
              </p:cNvPr>
              <p:cNvCxnSpPr>
                <a:cxnSpLocks/>
              </p:cNvCxnSpPr>
              <p:nvPr/>
            </p:nvCxnSpPr>
            <p:spPr>
              <a:xfrm>
                <a:off x="7830337" y="2980003"/>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373" name="Straight Connector 372">
                <a:extLst>
                  <a:ext uri="{FF2B5EF4-FFF2-40B4-BE49-F238E27FC236}">
                    <a16:creationId xmlns:a16="http://schemas.microsoft.com/office/drawing/2014/main" id="{B055B60D-4DAD-1297-2177-01DEB72047E8}"/>
                  </a:ext>
                </a:extLst>
              </p:cNvPr>
              <p:cNvCxnSpPr>
                <a:cxnSpLocks/>
              </p:cNvCxnSpPr>
              <p:nvPr/>
            </p:nvCxnSpPr>
            <p:spPr>
              <a:xfrm>
                <a:off x="7771721" y="2948337"/>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374" name="Straight Connector 373">
                <a:extLst>
                  <a:ext uri="{FF2B5EF4-FFF2-40B4-BE49-F238E27FC236}">
                    <a16:creationId xmlns:a16="http://schemas.microsoft.com/office/drawing/2014/main" id="{15C42CC0-DFA8-3D82-1E00-F5CC4149474B}"/>
                  </a:ext>
                </a:extLst>
              </p:cNvPr>
              <p:cNvCxnSpPr>
                <a:cxnSpLocks/>
              </p:cNvCxnSpPr>
              <p:nvPr/>
            </p:nvCxnSpPr>
            <p:spPr>
              <a:xfrm>
                <a:off x="7660748" y="2927012"/>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375" name="Straight Connector 374">
                <a:extLst>
                  <a:ext uri="{FF2B5EF4-FFF2-40B4-BE49-F238E27FC236}">
                    <a16:creationId xmlns:a16="http://schemas.microsoft.com/office/drawing/2014/main" id="{8EF96023-CE36-FE60-B987-A431F6E72AAD}"/>
                  </a:ext>
                </a:extLst>
              </p:cNvPr>
              <p:cNvCxnSpPr>
                <a:cxnSpLocks/>
              </p:cNvCxnSpPr>
              <p:nvPr/>
            </p:nvCxnSpPr>
            <p:spPr>
              <a:xfrm>
                <a:off x="7639505" y="2927012"/>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376" name="Straight Connector 375">
                <a:extLst>
                  <a:ext uri="{FF2B5EF4-FFF2-40B4-BE49-F238E27FC236}">
                    <a16:creationId xmlns:a16="http://schemas.microsoft.com/office/drawing/2014/main" id="{66C653F8-B3A7-AE61-CE53-8A385AFCAA70}"/>
                  </a:ext>
                </a:extLst>
              </p:cNvPr>
              <p:cNvCxnSpPr>
                <a:cxnSpLocks/>
              </p:cNvCxnSpPr>
              <p:nvPr/>
            </p:nvCxnSpPr>
            <p:spPr>
              <a:xfrm>
                <a:off x="7626994" y="2927012"/>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377" name="Straight Connector 376">
                <a:extLst>
                  <a:ext uri="{FF2B5EF4-FFF2-40B4-BE49-F238E27FC236}">
                    <a16:creationId xmlns:a16="http://schemas.microsoft.com/office/drawing/2014/main" id="{3953FBE6-DDD3-9293-D2DB-212F754B10FB}"/>
                  </a:ext>
                </a:extLst>
              </p:cNvPr>
              <p:cNvCxnSpPr>
                <a:cxnSpLocks/>
              </p:cNvCxnSpPr>
              <p:nvPr/>
            </p:nvCxnSpPr>
            <p:spPr>
              <a:xfrm>
                <a:off x="7603129" y="2927012"/>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378" name="Straight Connector 377">
                <a:extLst>
                  <a:ext uri="{FF2B5EF4-FFF2-40B4-BE49-F238E27FC236}">
                    <a16:creationId xmlns:a16="http://schemas.microsoft.com/office/drawing/2014/main" id="{8ACE1DD7-34CD-2B0F-5202-62B03F1B2EB1}"/>
                  </a:ext>
                </a:extLst>
              </p:cNvPr>
              <p:cNvCxnSpPr>
                <a:cxnSpLocks/>
              </p:cNvCxnSpPr>
              <p:nvPr/>
            </p:nvCxnSpPr>
            <p:spPr>
              <a:xfrm>
                <a:off x="7588613" y="2927012"/>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379" name="Straight Connector 378">
                <a:extLst>
                  <a:ext uri="{FF2B5EF4-FFF2-40B4-BE49-F238E27FC236}">
                    <a16:creationId xmlns:a16="http://schemas.microsoft.com/office/drawing/2014/main" id="{B53CCEE7-B7A9-00E7-14C2-008BEEAE4C8B}"/>
                  </a:ext>
                </a:extLst>
              </p:cNvPr>
              <p:cNvCxnSpPr>
                <a:cxnSpLocks/>
              </p:cNvCxnSpPr>
              <p:nvPr/>
            </p:nvCxnSpPr>
            <p:spPr>
              <a:xfrm>
                <a:off x="7562872" y="2927012"/>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380" name="Straight Connector 379">
                <a:extLst>
                  <a:ext uri="{FF2B5EF4-FFF2-40B4-BE49-F238E27FC236}">
                    <a16:creationId xmlns:a16="http://schemas.microsoft.com/office/drawing/2014/main" id="{F48F1EAA-6CCF-8F98-275F-31FAEC34219B}"/>
                  </a:ext>
                </a:extLst>
              </p:cNvPr>
              <p:cNvCxnSpPr>
                <a:cxnSpLocks/>
              </p:cNvCxnSpPr>
              <p:nvPr/>
            </p:nvCxnSpPr>
            <p:spPr>
              <a:xfrm>
                <a:off x="7503482" y="2902058"/>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381" name="Straight Connector 380">
                <a:extLst>
                  <a:ext uri="{FF2B5EF4-FFF2-40B4-BE49-F238E27FC236}">
                    <a16:creationId xmlns:a16="http://schemas.microsoft.com/office/drawing/2014/main" id="{85EEE5AD-9A13-1373-3C51-CAEEC24C8164}"/>
                  </a:ext>
                </a:extLst>
              </p:cNvPr>
              <p:cNvCxnSpPr>
                <a:cxnSpLocks/>
              </p:cNvCxnSpPr>
              <p:nvPr/>
            </p:nvCxnSpPr>
            <p:spPr>
              <a:xfrm>
                <a:off x="7455672" y="2902058"/>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382" name="Straight Connector 381">
                <a:extLst>
                  <a:ext uri="{FF2B5EF4-FFF2-40B4-BE49-F238E27FC236}">
                    <a16:creationId xmlns:a16="http://schemas.microsoft.com/office/drawing/2014/main" id="{86AFA4C5-B510-7D78-B5EF-A5077E30771C}"/>
                  </a:ext>
                </a:extLst>
              </p:cNvPr>
              <p:cNvCxnSpPr>
                <a:cxnSpLocks/>
              </p:cNvCxnSpPr>
              <p:nvPr/>
            </p:nvCxnSpPr>
            <p:spPr>
              <a:xfrm>
                <a:off x="7445976" y="2902058"/>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383" name="Straight Connector 382">
                <a:extLst>
                  <a:ext uri="{FF2B5EF4-FFF2-40B4-BE49-F238E27FC236}">
                    <a16:creationId xmlns:a16="http://schemas.microsoft.com/office/drawing/2014/main" id="{D963EFB0-B127-FC5A-E2F6-DDAF16B43550}"/>
                  </a:ext>
                </a:extLst>
              </p:cNvPr>
              <p:cNvCxnSpPr>
                <a:cxnSpLocks/>
              </p:cNvCxnSpPr>
              <p:nvPr/>
            </p:nvCxnSpPr>
            <p:spPr>
              <a:xfrm>
                <a:off x="7433395" y="2902058"/>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384" name="Straight Connector 383">
                <a:extLst>
                  <a:ext uri="{FF2B5EF4-FFF2-40B4-BE49-F238E27FC236}">
                    <a16:creationId xmlns:a16="http://schemas.microsoft.com/office/drawing/2014/main" id="{D4F78333-0D41-9152-5B20-D27BBF7FA9EE}"/>
                  </a:ext>
                </a:extLst>
              </p:cNvPr>
              <p:cNvCxnSpPr>
                <a:cxnSpLocks/>
              </p:cNvCxnSpPr>
              <p:nvPr/>
            </p:nvCxnSpPr>
            <p:spPr>
              <a:xfrm>
                <a:off x="7420079" y="2884538"/>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385" name="Straight Connector 384">
                <a:extLst>
                  <a:ext uri="{FF2B5EF4-FFF2-40B4-BE49-F238E27FC236}">
                    <a16:creationId xmlns:a16="http://schemas.microsoft.com/office/drawing/2014/main" id="{41B9FC3C-B159-52F6-D809-22214D842888}"/>
                  </a:ext>
                </a:extLst>
              </p:cNvPr>
              <p:cNvCxnSpPr>
                <a:cxnSpLocks/>
              </p:cNvCxnSpPr>
              <p:nvPr/>
            </p:nvCxnSpPr>
            <p:spPr>
              <a:xfrm>
                <a:off x="7407580" y="2884538"/>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386" name="Straight Connector 385">
                <a:extLst>
                  <a:ext uri="{FF2B5EF4-FFF2-40B4-BE49-F238E27FC236}">
                    <a16:creationId xmlns:a16="http://schemas.microsoft.com/office/drawing/2014/main" id="{BAD34C78-7D7D-9CEE-F64E-76A8FD0C94D0}"/>
                  </a:ext>
                </a:extLst>
              </p:cNvPr>
              <p:cNvCxnSpPr>
                <a:cxnSpLocks/>
              </p:cNvCxnSpPr>
              <p:nvPr/>
            </p:nvCxnSpPr>
            <p:spPr>
              <a:xfrm>
                <a:off x="7394766" y="2884538"/>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387" name="Straight Connector 386">
                <a:extLst>
                  <a:ext uri="{FF2B5EF4-FFF2-40B4-BE49-F238E27FC236}">
                    <a16:creationId xmlns:a16="http://schemas.microsoft.com/office/drawing/2014/main" id="{934C1957-21CD-604D-9C97-001AFF81AF69}"/>
                  </a:ext>
                </a:extLst>
              </p:cNvPr>
              <p:cNvCxnSpPr>
                <a:cxnSpLocks/>
              </p:cNvCxnSpPr>
              <p:nvPr/>
            </p:nvCxnSpPr>
            <p:spPr>
              <a:xfrm>
                <a:off x="7327887" y="2884538"/>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grpSp>
            <p:nvGrpSpPr>
              <p:cNvPr id="388" name="Group 387">
                <a:extLst>
                  <a:ext uri="{FF2B5EF4-FFF2-40B4-BE49-F238E27FC236}">
                    <a16:creationId xmlns:a16="http://schemas.microsoft.com/office/drawing/2014/main" id="{7BFB7BD3-2395-C7D9-E8A0-DF0DF48B2FFE}"/>
                  </a:ext>
                </a:extLst>
              </p:cNvPr>
              <p:cNvGrpSpPr/>
              <p:nvPr/>
            </p:nvGrpSpPr>
            <p:grpSpPr>
              <a:xfrm>
                <a:off x="7275858" y="2884537"/>
                <a:ext cx="72752" cy="76245"/>
                <a:chOff x="2260598" y="4329135"/>
                <a:chExt cx="77366" cy="76245"/>
              </a:xfrm>
            </p:grpSpPr>
            <p:cxnSp>
              <p:nvCxnSpPr>
                <p:cNvPr id="486" name="Straight Connector 485">
                  <a:extLst>
                    <a:ext uri="{FF2B5EF4-FFF2-40B4-BE49-F238E27FC236}">
                      <a16:creationId xmlns:a16="http://schemas.microsoft.com/office/drawing/2014/main" id="{B2F68AF4-9E73-E190-9993-1258CA79D562}"/>
                    </a:ext>
                  </a:extLst>
                </p:cNvPr>
                <p:cNvCxnSpPr>
                  <a:cxnSpLocks/>
                </p:cNvCxnSpPr>
                <p:nvPr/>
              </p:nvCxnSpPr>
              <p:spPr>
                <a:xfrm>
                  <a:off x="2260598" y="4367258"/>
                  <a:ext cx="77366" cy="0"/>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487" name="Straight Connector 486">
                  <a:extLst>
                    <a:ext uri="{FF2B5EF4-FFF2-40B4-BE49-F238E27FC236}">
                      <a16:creationId xmlns:a16="http://schemas.microsoft.com/office/drawing/2014/main" id="{3F86A2F0-F024-9B0B-4D05-2890963B9F05}"/>
                    </a:ext>
                  </a:extLst>
                </p:cNvPr>
                <p:cNvCxnSpPr>
                  <a:cxnSpLocks/>
                </p:cNvCxnSpPr>
                <p:nvPr/>
              </p:nvCxnSpPr>
              <p:spPr>
                <a:xfrm>
                  <a:off x="2299281" y="4329135"/>
                  <a:ext cx="1357"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grpSp>
          <p:grpSp>
            <p:nvGrpSpPr>
              <p:cNvPr id="389" name="Group 388">
                <a:extLst>
                  <a:ext uri="{FF2B5EF4-FFF2-40B4-BE49-F238E27FC236}">
                    <a16:creationId xmlns:a16="http://schemas.microsoft.com/office/drawing/2014/main" id="{F73ABE64-3EE6-C608-8B35-3C4F4AEB4950}"/>
                  </a:ext>
                </a:extLst>
              </p:cNvPr>
              <p:cNvGrpSpPr/>
              <p:nvPr/>
            </p:nvGrpSpPr>
            <p:grpSpPr>
              <a:xfrm>
                <a:off x="7112115" y="2782134"/>
                <a:ext cx="72752" cy="76245"/>
                <a:chOff x="2260598" y="4329135"/>
                <a:chExt cx="77366" cy="76245"/>
              </a:xfrm>
            </p:grpSpPr>
            <p:cxnSp>
              <p:nvCxnSpPr>
                <p:cNvPr id="484" name="Straight Connector 483">
                  <a:extLst>
                    <a:ext uri="{FF2B5EF4-FFF2-40B4-BE49-F238E27FC236}">
                      <a16:creationId xmlns:a16="http://schemas.microsoft.com/office/drawing/2014/main" id="{CF87AE2D-FF88-AFB1-6913-DC24CD446FAD}"/>
                    </a:ext>
                  </a:extLst>
                </p:cNvPr>
                <p:cNvCxnSpPr>
                  <a:cxnSpLocks/>
                </p:cNvCxnSpPr>
                <p:nvPr/>
              </p:nvCxnSpPr>
              <p:spPr>
                <a:xfrm>
                  <a:off x="2260598" y="4367258"/>
                  <a:ext cx="77366" cy="0"/>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485" name="Straight Connector 484">
                  <a:extLst>
                    <a:ext uri="{FF2B5EF4-FFF2-40B4-BE49-F238E27FC236}">
                      <a16:creationId xmlns:a16="http://schemas.microsoft.com/office/drawing/2014/main" id="{370EB5C1-7B61-3AE5-CEB9-D7E07B999D4E}"/>
                    </a:ext>
                  </a:extLst>
                </p:cNvPr>
                <p:cNvCxnSpPr>
                  <a:cxnSpLocks/>
                </p:cNvCxnSpPr>
                <p:nvPr/>
              </p:nvCxnSpPr>
              <p:spPr>
                <a:xfrm>
                  <a:off x="2299281" y="4329135"/>
                  <a:ext cx="1357"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grpSp>
          <p:grpSp>
            <p:nvGrpSpPr>
              <p:cNvPr id="390" name="Group 389">
                <a:extLst>
                  <a:ext uri="{FF2B5EF4-FFF2-40B4-BE49-F238E27FC236}">
                    <a16:creationId xmlns:a16="http://schemas.microsoft.com/office/drawing/2014/main" id="{7E00631E-0447-D691-D04D-DDB5A5B999E2}"/>
                  </a:ext>
                </a:extLst>
              </p:cNvPr>
              <p:cNvGrpSpPr/>
              <p:nvPr/>
            </p:nvGrpSpPr>
            <p:grpSpPr>
              <a:xfrm>
                <a:off x="7096257" y="2782134"/>
                <a:ext cx="72752" cy="76245"/>
                <a:chOff x="2260598" y="4329135"/>
                <a:chExt cx="77366" cy="76245"/>
              </a:xfrm>
            </p:grpSpPr>
            <p:cxnSp>
              <p:nvCxnSpPr>
                <p:cNvPr id="482" name="Straight Connector 481">
                  <a:extLst>
                    <a:ext uri="{FF2B5EF4-FFF2-40B4-BE49-F238E27FC236}">
                      <a16:creationId xmlns:a16="http://schemas.microsoft.com/office/drawing/2014/main" id="{43675619-A66A-FE20-D1E6-CF076219A0BA}"/>
                    </a:ext>
                  </a:extLst>
                </p:cNvPr>
                <p:cNvCxnSpPr>
                  <a:cxnSpLocks/>
                </p:cNvCxnSpPr>
                <p:nvPr/>
              </p:nvCxnSpPr>
              <p:spPr>
                <a:xfrm>
                  <a:off x="2260598" y="4367258"/>
                  <a:ext cx="77366" cy="0"/>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483" name="Straight Connector 482">
                  <a:extLst>
                    <a:ext uri="{FF2B5EF4-FFF2-40B4-BE49-F238E27FC236}">
                      <a16:creationId xmlns:a16="http://schemas.microsoft.com/office/drawing/2014/main" id="{2C17E3C2-8260-4214-B2EA-F50F30DB57EA}"/>
                    </a:ext>
                  </a:extLst>
                </p:cNvPr>
                <p:cNvCxnSpPr>
                  <a:cxnSpLocks/>
                </p:cNvCxnSpPr>
                <p:nvPr/>
              </p:nvCxnSpPr>
              <p:spPr>
                <a:xfrm>
                  <a:off x="2299281" y="4329135"/>
                  <a:ext cx="1357"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grpSp>
          <p:cxnSp>
            <p:nvCxnSpPr>
              <p:cNvPr id="391" name="Straight Connector 390">
                <a:extLst>
                  <a:ext uri="{FF2B5EF4-FFF2-40B4-BE49-F238E27FC236}">
                    <a16:creationId xmlns:a16="http://schemas.microsoft.com/office/drawing/2014/main" id="{4FD8D465-A880-1279-C2F5-8EC0236F6879}"/>
                  </a:ext>
                </a:extLst>
              </p:cNvPr>
              <p:cNvCxnSpPr>
                <a:cxnSpLocks/>
              </p:cNvCxnSpPr>
              <p:nvPr/>
            </p:nvCxnSpPr>
            <p:spPr>
              <a:xfrm>
                <a:off x="7061968" y="2740676"/>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392" name="Straight Connector 391">
                <a:extLst>
                  <a:ext uri="{FF2B5EF4-FFF2-40B4-BE49-F238E27FC236}">
                    <a16:creationId xmlns:a16="http://schemas.microsoft.com/office/drawing/2014/main" id="{199A0193-D161-7ED7-CD1A-81A9BFB007BC}"/>
                  </a:ext>
                </a:extLst>
              </p:cNvPr>
              <p:cNvCxnSpPr>
                <a:cxnSpLocks/>
              </p:cNvCxnSpPr>
              <p:nvPr/>
            </p:nvCxnSpPr>
            <p:spPr>
              <a:xfrm>
                <a:off x="7032057" y="2740676"/>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393" name="Straight Connector 392">
                <a:extLst>
                  <a:ext uri="{FF2B5EF4-FFF2-40B4-BE49-F238E27FC236}">
                    <a16:creationId xmlns:a16="http://schemas.microsoft.com/office/drawing/2014/main" id="{364BA46D-97E1-C781-D59F-D3CFF2741A36}"/>
                  </a:ext>
                </a:extLst>
              </p:cNvPr>
              <p:cNvCxnSpPr>
                <a:cxnSpLocks/>
              </p:cNvCxnSpPr>
              <p:nvPr/>
            </p:nvCxnSpPr>
            <p:spPr>
              <a:xfrm>
                <a:off x="7009959" y="2740676"/>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394" name="Straight Connector 393">
                <a:extLst>
                  <a:ext uri="{FF2B5EF4-FFF2-40B4-BE49-F238E27FC236}">
                    <a16:creationId xmlns:a16="http://schemas.microsoft.com/office/drawing/2014/main" id="{BE895F7D-B23A-1472-E1AF-ED44C07016EF}"/>
                  </a:ext>
                </a:extLst>
              </p:cNvPr>
              <p:cNvCxnSpPr>
                <a:cxnSpLocks/>
              </p:cNvCxnSpPr>
              <p:nvPr/>
            </p:nvCxnSpPr>
            <p:spPr>
              <a:xfrm>
                <a:off x="6909866" y="2740676"/>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395" name="Straight Connector 394">
                <a:extLst>
                  <a:ext uri="{FF2B5EF4-FFF2-40B4-BE49-F238E27FC236}">
                    <a16:creationId xmlns:a16="http://schemas.microsoft.com/office/drawing/2014/main" id="{282147FF-54BD-B5A8-7A39-55F43FA1FA28}"/>
                  </a:ext>
                </a:extLst>
              </p:cNvPr>
              <p:cNvCxnSpPr>
                <a:cxnSpLocks/>
              </p:cNvCxnSpPr>
              <p:nvPr/>
            </p:nvCxnSpPr>
            <p:spPr>
              <a:xfrm>
                <a:off x="6897902" y="2740676"/>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396" name="Straight Connector 395">
                <a:extLst>
                  <a:ext uri="{FF2B5EF4-FFF2-40B4-BE49-F238E27FC236}">
                    <a16:creationId xmlns:a16="http://schemas.microsoft.com/office/drawing/2014/main" id="{D547A556-D5D3-5426-3CA6-F4890F7A403C}"/>
                  </a:ext>
                </a:extLst>
              </p:cNvPr>
              <p:cNvCxnSpPr>
                <a:cxnSpLocks/>
              </p:cNvCxnSpPr>
              <p:nvPr/>
            </p:nvCxnSpPr>
            <p:spPr>
              <a:xfrm>
                <a:off x="6870669" y="2740676"/>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397" name="Straight Connector 396">
                <a:extLst>
                  <a:ext uri="{FF2B5EF4-FFF2-40B4-BE49-F238E27FC236}">
                    <a16:creationId xmlns:a16="http://schemas.microsoft.com/office/drawing/2014/main" id="{D4CDCB9D-3C14-E846-4263-F51181235362}"/>
                  </a:ext>
                </a:extLst>
              </p:cNvPr>
              <p:cNvCxnSpPr>
                <a:cxnSpLocks/>
              </p:cNvCxnSpPr>
              <p:nvPr/>
            </p:nvCxnSpPr>
            <p:spPr>
              <a:xfrm>
                <a:off x="6857866" y="2740676"/>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398" name="Straight Connector 397">
                <a:extLst>
                  <a:ext uri="{FF2B5EF4-FFF2-40B4-BE49-F238E27FC236}">
                    <a16:creationId xmlns:a16="http://schemas.microsoft.com/office/drawing/2014/main" id="{3F5CB48D-2102-719E-E71E-87166CB79AC7}"/>
                  </a:ext>
                </a:extLst>
              </p:cNvPr>
              <p:cNvCxnSpPr>
                <a:cxnSpLocks/>
              </p:cNvCxnSpPr>
              <p:nvPr/>
            </p:nvCxnSpPr>
            <p:spPr>
              <a:xfrm>
                <a:off x="6842973" y="2740676"/>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399" name="Straight Connector 398">
                <a:extLst>
                  <a:ext uri="{FF2B5EF4-FFF2-40B4-BE49-F238E27FC236}">
                    <a16:creationId xmlns:a16="http://schemas.microsoft.com/office/drawing/2014/main" id="{4E720562-0157-0AAB-48AA-75BFBB283327}"/>
                  </a:ext>
                </a:extLst>
              </p:cNvPr>
              <p:cNvCxnSpPr>
                <a:cxnSpLocks/>
              </p:cNvCxnSpPr>
              <p:nvPr/>
            </p:nvCxnSpPr>
            <p:spPr>
              <a:xfrm>
                <a:off x="6820654" y="2740676"/>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400" name="Straight Connector 399">
                <a:extLst>
                  <a:ext uri="{FF2B5EF4-FFF2-40B4-BE49-F238E27FC236}">
                    <a16:creationId xmlns:a16="http://schemas.microsoft.com/office/drawing/2014/main" id="{9A673599-50A5-FAD8-F34F-B2CB284FCB30}"/>
                  </a:ext>
                </a:extLst>
              </p:cNvPr>
              <p:cNvCxnSpPr>
                <a:cxnSpLocks/>
              </p:cNvCxnSpPr>
              <p:nvPr/>
            </p:nvCxnSpPr>
            <p:spPr>
              <a:xfrm>
                <a:off x="6798266" y="2740676"/>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401" name="Straight Connector 400">
                <a:extLst>
                  <a:ext uri="{FF2B5EF4-FFF2-40B4-BE49-F238E27FC236}">
                    <a16:creationId xmlns:a16="http://schemas.microsoft.com/office/drawing/2014/main" id="{9E07D173-025E-75A5-2456-3B5561C08D44}"/>
                  </a:ext>
                </a:extLst>
              </p:cNvPr>
              <p:cNvCxnSpPr>
                <a:cxnSpLocks/>
              </p:cNvCxnSpPr>
              <p:nvPr/>
            </p:nvCxnSpPr>
            <p:spPr>
              <a:xfrm>
                <a:off x="6764671" y="2740676"/>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402" name="Straight Connector 401">
                <a:extLst>
                  <a:ext uri="{FF2B5EF4-FFF2-40B4-BE49-F238E27FC236}">
                    <a16:creationId xmlns:a16="http://schemas.microsoft.com/office/drawing/2014/main" id="{98593297-1228-0C4A-1D65-D4EDC55E0C6F}"/>
                  </a:ext>
                </a:extLst>
              </p:cNvPr>
              <p:cNvCxnSpPr>
                <a:cxnSpLocks/>
              </p:cNvCxnSpPr>
              <p:nvPr/>
            </p:nvCxnSpPr>
            <p:spPr>
              <a:xfrm>
                <a:off x="6756477" y="2740676"/>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403" name="Straight Connector 402">
                <a:extLst>
                  <a:ext uri="{FF2B5EF4-FFF2-40B4-BE49-F238E27FC236}">
                    <a16:creationId xmlns:a16="http://schemas.microsoft.com/office/drawing/2014/main" id="{7657C35C-960E-92F4-5731-3210AA6CDB1D}"/>
                  </a:ext>
                </a:extLst>
              </p:cNvPr>
              <p:cNvCxnSpPr>
                <a:cxnSpLocks/>
              </p:cNvCxnSpPr>
              <p:nvPr/>
            </p:nvCxnSpPr>
            <p:spPr>
              <a:xfrm>
                <a:off x="6731147" y="2740676"/>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404" name="Straight Connector 403">
                <a:extLst>
                  <a:ext uri="{FF2B5EF4-FFF2-40B4-BE49-F238E27FC236}">
                    <a16:creationId xmlns:a16="http://schemas.microsoft.com/office/drawing/2014/main" id="{9D3B4E72-E670-32CE-3E1A-3DB2CE25CA75}"/>
                  </a:ext>
                </a:extLst>
              </p:cNvPr>
              <p:cNvCxnSpPr>
                <a:cxnSpLocks/>
              </p:cNvCxnSpPr>
              <p:nvPr/>
            </p:nvCxnSpPr>
            <p:spPr>
              <a:xfrm>
                <a:off x="6703697" y="2740676"/>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405" name="Straight Connector 404">
                <a:extLst>
                  <a:ext uri="{FF2B5EF4-FFF2-40B4-BE49-F238E27FC236}">
                    <a16:creationId xmlns:a16="http://schemas.microsoft.com/office/drawing/2014/main" id="{FAE7654B-82D0-AA08-736C-DCD17D29E03A}"/>
                  </a:ext>
                </a:extLst>
              </p:cNvPr>
              <p:cNvCxnSpPr>
                <a:cxnSpLocks/>
              </p:cNvCxnSpPr>
              <p:nvPr/>
            </p:nvCxnSpPr>
            <p:spPr>
              <a:xfrm>
                <a:off x="6690739" y="2740676"/>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406" name="Straight Connector 405">
                <a:extLst>
                  <a:ext uri="{FF2B5EF4-FFF2-40B4-BE49-F238E27FC236}">
                    <a16:creationId xmlns:a16="http://schemas.microsoft.com/office/drawing/2014/main" id="{244D9FC7-0F1B-5468-1D3B-87138DE26530}"/>
                  </a:ext>
                </a:extLst>
              </p:cNvPr>
              <p:cNvCxnSpPr>
                <a:cxnSpLocks/>
              </p:cNvCxnSpPr>
              <p:nvPr/>
            </p:nvCxnSpPr>
            <p:spPr>
              <a:xfrm>
                <a:off x="6677740" y="2740676"/>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407" name="Straight Connector 406">
                <a:extLst>
                  <a:ext uri="{FF2B5EF4-FFF2-40B4-BE49-F238E27FC236}">
                    <a16:creationId xmlns:a16="http://schemas.microsoft.com/office/drawing/2014/main" id="{A0F58A08-6A02-5745-3E94-9ED66A4AF66F}"/>
                  </a:ext>
                </a:extLst>
              </p:cNvPr>
              <p:cNvCxnSpPr>
                <a:cxnSpLocks/>
              </p:cNvCxnSpPr>
              <p:nvPr/>
            </p:nvCxnSpPr>
            <p:spPr>
              <a:xfrm>
                <a:off x="6666915" y="2740676"/>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408" name="Straight Connector 407">
                <a:extLst>
                  <a:ext uri="{FF2B5EF4-FFF2-40B4-BE49-F238E27FC236}">
                    <a16:creationId xmlns:a16="http://schemas.microsoft.com/office/drawing/2014/main" id="{ACBCA735-377E-DF66-38DE-0F28A425C877}"/>
                  </a:ext>
                </a:extLst>
              </p:cNvPr>
              <p:cNvCxnSpPr>
                <a:cxnSpLocks/>
              </p:cNvCxnSpPr>
              <p:nvPr/>
            </p:nvCxnSpPr>
            <p:spPr>
              <a:xfrm>
                <a:off x="6654208" y="2740676"/>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grpSp>
            <p:nvGrpSpPr>
              <p:cNvPr id="409" name="Group 408">
                <a:extLst>
                  <a:ext uri="{FF2B5EF4-FFF2-40B4-BE49-F238E27FC236}">
                    <a16:creationId xmlns:a16="http://schemas.microsoft.com/office/drawing/2014/main" id="{DA60255B-625E-6E51-554A-8A1373718903}"/>
                  </a:ext>
                </a:extLst>
              </p:cNvPr>
              <p:cNvGrpSpPr/>
              <p:nvPr/>
            </p:nvGrpSpPr>
            <p:grpSpPr>
              <a:xfrm>
                <a:off x="6604517" y="2716848"/>
                <a:ext cx="72752" cy="76245"/>
                <a:chOff x="2260598" y="4329135"/>
                <a:chExt cx="77366" cy="76245"/>
              </a:xfrm>
            </p:grpSpPr>
            <p:cxnSp>
              <p:nvCxnSpPr>
                <p:cNvPr id="480" name="Straight Connector 479">
                  <a:extLst>
                    <a:ext uri="{FF2B5EF4-FFF2-40B4-BE49-F238E27FC236}">
                      <a16:creationId xmlns:a16="http://schemas.microsoft.com/office/drawing/2014/main" id="{6D5BE1BC-5505-0B6E-9053-CEA60C56AA1F}"/>
                    </a:ext>
                  </a:extLst>
                </p:cNvPr>
                <p:cNvCxnSpPr>
                  <a:cxnSpLocks/>
                </p:cNvCxnSpPr>
                <p:nvPr/>
              </p:nvCxnSpPr>
              <p:spPr>
                <a:xfrm>
                  <a:off x="2260598" y="4367258"/>
                  <a:ext cx="77366" cy="0"/>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481" name="Straight Connector 480">
                  <a:extLst>
                    <a:ext uri="{FF2B5EF4-FFF2-40B4-BE49-F238E27FC236}">
                      <a16:creationId xmlns:a16="http://schemas.microsoft.com/office/drawing/2014/main" id="{F39ADEF2-CE3B-C895-0419-7C1CD47DDAE8}"/>
                    </a:ext>
                  </a:extLst>
                </p:cNvPr>
                <p:cNvCxnSpPr>
                  <a:cxnSpLocks/>
                </p:cNvCxnSpPr>
                <p:nvPr/>
              </p:nvCxnSpPr>
              <p:spPr>
                <a:xfrm>
                  <a:off x="2299281" y="4329135"/>
                  <a:ext cx="1357"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grpSp>
          <p:cxnSp>
            <p:nvCxnSpPr>
              <p:cNvPr id="410" name="Straight Connector 409">
                <a:extLst>
                  <a:ext uri="{FF2B5EF4-FFF2-40B4-BE49-F238E27FC236}">
                    <a16:creationId xmlns:a16="http://schemas.microsoft.com/office/drawing/2014/main" id="{2A62CDC2-7AE4-F8E5-920B-9B3F02D2B504}"/>
                  </a:ext>
                </a:extLst>
              </p:cNvPr>
              <p:cNvCxnSpPr>
                <a:cxnSpLocks/>
              </p:cNvCxnSpPr>
              <p:nvPr/>
            </p:nvCxnSpPr>
            <p:spPr>
              <a:xfrm>
                <a:off x="6599032" y="2689105"/>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411" name="Straight Connector 410">
                <a:extLst>
                  <a:ext uri="{FF2B5EF4-FFF2-40B4-BE49-F238E27FC236}">
                    <a16:creationId xmlns:a16="http://schemas.microsoft.com/office/drawing/2014/main" id="{D3DA971F-FAD8-748A-C04D-B0B2F5BC81E1}"/>
                  </a:ext>
                </a:extLst>
              </p:cNvPr>
              <p:cNvCxnSpPr>
                <a:cxnSpLocks/>
              </p:cNvCxnSpPr>
              <p:nvPr/>
            </p:nvCxnSpPr>
            <p:spPr>
              <a:xfrm>
                <a:off x="6583419" y="2689105"/>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412" name="Straight Connector 411">
                <a:extLst>
                  <a:ext uri="{FF2B5EF4-FFF2-40B4-BE49-F238E27FC236}">
                    <a16:creationId xmlns:a16="http://schemas.microsoft.com/office/drawing/2014/main" id="{1B2C3F62-3184-8F8B-10CB-6A881B5F0DD1}"/>
                  </a:ext>
                </a:extLst>
              </p:cNvPr>
              <p:cNvCxnSpPr>
                <a:cxnSpLocks/>
              </p:cNvCxnSpPr>
              <p:nvPr/>
            </p:nvCxnSpPr>
            <p:spPr>
              <a:xfrm>
                <a:off x="6529165" y="2689105"/>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413" name="Straight Connector 412">
                <a:extLst>
                  <a:ext uri="{FF2B5EF4-FFF2-40B4-BE49-F238E27FC236}">
                    <a16:creationId xmlns:a16="http://schemas.microsoft.com/office/drawing/2014/main" id="{14994713-1C50-14FA-7BA2-207DF5FB716C}"/>
                  </a:ext>
                </a:extLst>
              </p:cNvPr>
              <p:cNvCxnSpPr>
                <a:cxnSpLocks/>
              </p:cNvCxnSpPr>
              <p:nvPr/>
            </p:nvCxnSpPr>
            <p:spPr>
              <a:xfrm>
                <a:off x="6502353" y="2689105"/>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414" name="Straight Connector 413">
                <a:extLst>
                  <a:ext uri="{FF2B5EF4-FFF2-40B4-BE49-F238E27FC236}">
                    <a16:creationId xmlns:a16="http://schemas.microsoft.com/office/drawing/2014/main" id="{B4477391-5F9B-DE37-5123-F5EBB2406FE8}"/>
                  </a:ext>
                </a:extLst>
              </p:cNvPr>
              <p:cNvCxnSpPr>
                <a:cxnSpLocks/>
              </p:cNvCxnSpPr>
              <p:nvPr/>
            </p:nvCxnSpPr>
            <p:spPr>
              <a:xfrm>
                <a:off x="6475466" y="2689105"/>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grpSp>
            <p:nvGrpSpPr>
              <p:cNvPr id="415" name="Group 414">
                <a:extLst>
                  <a:ext uri="{FF2B5EF4-FFF2-40B4-BE49-F238E27FC236}">
                    <a16:creationId xmlns:a16="http://schemas.microsoft.com/office/drawing/2014/main" id="{209E882B-81B3-E9F0-AB4E-FB5AAC37008E}"/>
                  </a:ext>
                </a:extLst>
              </p:cNvPr>
              <p:cNvGrpSpPr/>
              <p:nvPr/>
            </p:nvGrpSpPr>
            <p:grpSpPr>
              <a:xfrm>
                <a:off x="6372643" y="2683489"/>
                <a:ext cx="72752" cy="76245"/>
                <a:chOff x="2260598" y="4329135"/>
                <a:chExt cx="77366" cy="76245"/>
              </a:xfrm>
            </p:grpSpPr>
            <p:cxnSp>
              <p:nvCxnSpPr>
                <p:cNvPr id="478" name="Straight Connector 477">
                  <a:extLst>
                    <a:ext uri="{FF2B5EF4-FFF2-40B4-BE49-F238E27FC236}">
                      <a16:creationId xmlns:a16="http://schemas.microsoft.com/office/drawing/2014/main" id="{9B566791-1FD0-0429-E7AD-24298509D7F5}"/>
                    </a:ext>
                  </a:extLst>
                </p:cNvPr>
                <p:cNvCxnSpPr>
                  <a:cxnSpLocks/>
                </p:cNvCxnSpPr>
                <p:nvPr/>
              </p:nvCxnSpPr>
              <p:spPr>
                <a:xfrm>
                  <a:off x="2260598" y="4367258"/>
                  <a:ext cx="77366" cy="0"/>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479" name="Straight Connector 478">
                  <a:extLst>
                    <a:ext uri="{FF2B5EF4-FFF2-40B4-BE49-F238E27FC236}">
                      <a16:creationId xmlns:a16="http://schemas.microsoft.com/office/drawing/2014/main" id="{2EE648CA-9F95-3EC8-BC39-D9DD103188C2}"/>
                    </a:ext>
                  </a:extLst>
                </p:cNvPr>
                <p:cNvCxnSpPr>
                  <a:cxnSpLocks/>
                </p:cNvCxnSpPr>
                <p:nvPr/>
              </p:nvCxnSpPr>
              <p:spPr>
                <a:xfrm>
                  <a:off x="2299281" y="4329135"/>
                  <a:ext cx="1357"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grpSp>
          <p:cxnSp>
            <p:nvCxnSpPr>
              <p:cNvPr id="416" name="Straight Connector 415">
                <a:extLst>
                  <a:ext uri="{FF2B5EF4-FFF2-40B4-BE49-F238E27FC236}">
                    <a16:creationId xmlns:a16="http://schemas.microsoft.com/office/drawing/2014/main" id="{3D6F2C56-5661-D615-0C01-E7146725FE72}"/>
                  </a:ext>
                </a:extLst>
              </p:cNvPr>
              <p:cNvCxnSpPr>
                <a:cxnSpLocks/>
              </p:cNvCxnSpPr>
              <p:nvPr/>
            </p:nvCxnSpPr>
            <p:spPr>
              <a:xfrm>
                <a:off x="6382615" y="2671771"/>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417" name="Straight Connector 416">
                <a:extLst>
                  <a:ext uri="{FF2B5EF4-FFF2-40B4-BE49-F238E27FC236}">
                    <a16:creationId xmlns:a16="http://schemas.microsoft.com/office/drawing/2014/main" id="{853C6E09-0585-5F21-2E5A-2F901B5018F1}"/>
                  </a:ext>
                </a:extLst>
              </p:cNvPr>
              <p:cNvCxnSpPr>
                <a:cxnSpLocks/>
              </p:cNvCxnSpPr>
              <p:nvPr/>
            </p:nvCxnSpPr>
            <p:spPr>
              <a:xfrm>
                <a:off x="6355835" y="2671771"/>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grpSp>
            <p:nvGrpSpPr>
              <p:cNvPr id="418" name="Group 417">
                <a:extLst>
                  <a:ext uri="{FF2B5EF4-FFF2-40B4-BE49-F238E27FC236}">
                    <a16:creationId xmlns:a16="http://schemas.microsoft.com/office/drawing/2014/main" id="{68F7F582-5060-FD74-6B5A-F6B8173D0510}"/>
                  </a:ext>
                </a:extLst>
              </p:cNvPr>
              <p:cNvGrpSpPr/>
              <p:nvPr/>
            </p:nvGrpSpPr>
            <p:grpSpPr>
              <a:xfrm>
                <a:off x="6156149" y="2607432"/>
                <a:ext cx="72752" cy="76245"/>
                <a:chOff x="2260598" y="4329135"/>
                <a:chExt cx="77366" cy="76245"/>
              </a:xfrm>
            </p:grpSpPr>
            <p:cxnSp>
              <p:nvCxnSpPr>
                <p:cNvPr id="476" name="Straight Connector 475">
                  <a:extLst>
                    <a:ext uri="{FF2B5EF4-FFF2-40B4-BE49-F238E27FC236}">
                      <a16:creationId xmlns:a16="http://schemas.microsoft.com/office/drawing/2014/main" id="{79F0A54F-19A0-D2BF-BC63-57BF71CF297F}"/>
                    </a:ext>
                  </a:extLst>
                </p:cNvPr>
                <p:cNvCxnSpPr>
                  <a:cxnSpLocks/>
                </p:cNvCxnSpPr>
                <p:nvPr/>
              </p:nvCxnSpPr>
              <p:spPr>
                <a:xfrm>
                  <a:off x="2260598" y="4367258"/>
                  <a:ext cx="77366" cy="0"/>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477" name="Straight Connector 476">
                  <a:extLst>
                    <a:ext uri="{FF2B5EF4-FFF2-40B4-BE49-F238E27FC236}">
                      <a16:creationId xmlns:a16="http://schemas.microsoft.com/office/drawing/2014/main" id="{0CD70AD3-C224-C462-B5B2-FC487C01D4EC}"/>
                    </a:ext>
                  </a:extLst>
                </p:cNvPr>
                <p:cNvCxnSpPr>
                  <a:cxnSpLocks/>
                </p:cNvCxnSpPr>
                <p:nvPr/>
              </p:nvCxnSpPr>
              <p:spPr>
                <a:xfrm>
                  <a:off x="2299281" y="4329135"/>
                  <a:ext cx="1357"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grpSp>
          <p:cxnSp>
            <p:nvCxnSpPr>
              <p:cNvPr id="419" name="Straight Connector 418">
                <a:extLst>
                  <a:ext uri="{FF2B5EF4-FFF2-40B4-BE49-F238E27FC236}">
                    <a16:creationId xmlns:a16="http://schemas.microsoft.com/office/drawing/2014/main" id="{7A209CE8-A9F5-0B53-E71B-7F03736C7A5B}"/>
                  </a:ext>
                </a:extLst>
              </p:cNvPr>
              <p:cNvCxnSpPr>
                <a:cxnSpLocks/>
              </p:cNvCxnSpPr>
              <p:nvPr/>
            </p:nvCxnSpPr>
            <p:spPr>
              <a:xfrm>
                <a:off x="6174690" y="2596275"/>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420" name="Straight Connector 419">
                <a:extLst>
                  <a:ext uri="{FF2B5EF4-FFF2-40B4-BE49-F238E27FC236}">
                    <a16:creationId xmlns:a16="http://schemas.microsoft.com/office/drawing/2014/main" id="{7B1090E9-8504-6AD4-D5B6-1F62F99D5DD2}"/>
                  </a:ext>
                </a:extLst>
              </p:cNvPr>
              <p:cNvCxnSpPr>
                <a:cxnSpLocks/>
              </p:cNvCxnSpPr>
              <p:nvPr/>
            </p:nvCxnSpPr>
            <p:spPr>
              <a:xfrm>
                <a:off x="6158477" y="2594605"/>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421" name="Straight Connector 420">
                <a:extLst>
                  <a:ext uri="{FF2B5EF4-FFF2-40B4-BE49-F238E27FC236}">
                    <a16:creationId xmlns:a16="http://schemas.microsoft.com/office/drawing/2014/main" id="{7BA0AA3C-B422-0B1B-0FC8-4B6F34B3B0F5}"/>
                  </a:ext>
                </a:extLst>
              </p:cNvPr>
              <p:cNvCxnSpPr>
                <a:cxnSpLocks/>
              </p:cNvCxnSpPr>
              <p:nvPr/>
            </p:nvCxnSpPr>
            <p:spPr>
              <a:xfrm>
                <a:off x="6128246" y="2592124"/>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422" name="Straight Connector 421">
                <a:extLst>
                  <a:ext uri="{FF2B5EF4-FFF2-40B4-BE49-F238E27FC236}">
                    <a16:creationId xmlns:a16="http://schemas.microsoft.com/office/drawing/2014/main" id="{A3101D70-913D-1069-0C2E-48952F5CFB3A}"/>
                  </a:ext>
                </a:extLst>
              </p:cNvPr>
              <p:cNvCxnSpPr>
                <a:cxnSpLocks/>
              </p:cNvCxnSpPr>
              <p:nvPr/>
            </p:nvCxnSpPr>
            <p:spPr>
              <a:xfrm>
                <a:off x="6105906" y="2573935"/>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grpSp>
            <p:nvGrpSpPr>
              <p:cNvPr id="423" name="Group 422">
                <a:extLst>
                  <a:ext uri="{FF2B5EF4-FFF2-40B4-BE49-F238E27FC236}">
                    <a16:creationId xmlns:a16="http://schemas.microsoft.com/office/drawing/2014/main" id="{A34F91D6-60A0-528A-4169-97E802EB14EB}"/>
                  </a:ext>
                </a:extLst>
              </p:cNvPr>
              <p:cNvGrpSpPr/>
              <p:nvPr/>
            </p:nvGrpSpPr>
            <p:grpSpPr>
              <a:xfrm>
                <a:off x="6009558" y="2531838"/>
                <a:ext cx="72752" cy="76245"/>
                <a:chOff x="2260598" y="4329135"/>
                <a:chExt cx="77366" cy="76245"/>
              </a:xfrm>
            </p:grpSpPr>
            <p:cxnSp>
              <p:nvCxnSpPr>
                <p:cNvPr id="474" name="Straight Connector 473">
                  <a:extLst>
                    <a:ext uri="{FF2B5EF4-FFF2-40B4-BE49-F238E27FC236}">
                      <a16:creationId xmlns:a16="http://schemas.microsoft.com/office/drawing/2014/main" id="{74CE2786-D371-591A-1B4F-362988DF9C43}"/>
                    </a:ext>
                  </a:extLst>
                </p:cNvPr>
                <p:cNvCxnSpPr>
                  <a:cxnSpLocks/>
                </p:cNvCxnSpPr>
                <p:nvPr/>
              </p:nvCxnSpPr>
              <p:spPr>
                <a:xfrm>
                  <a:off x="2260598" y="4367258"/>
                  <a:ext cx="77366" cy="0"/>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475" name="Straight Connector 474">
                  <a:extLst>
                    <a:ext uri="{FF2B5EF4-FFF2-40B4-BE49-F238E27FC236}">
                      <a16:creationId xmlns:a16="http://schemas.microsoft.com/office/drawing/2014/main" id="{DC1AD840-7868-B89C-BD7F-F80E551D772A}"/>
                    </a:ext>
                  </a:extLst>
                </p:cNvPr>
                <p:cNvCxnSpPr>
                  <a:cxnSpLocks/>
                </p:cNvCxnSpPr>
                <p:nvPr/>
              </p:nvCxnSpPr>
              <p:spPr>
                <a:xfrm>
                  <a:off x="2299281" y="4329135"/>
                  <a:ext cx="1357"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grpSp>
          <p:grpSp>
            <p:nvGrpSpPr>
              <p:cNvPr id="424" name="Group 423">
                <a:extLst>
                  <a:ext uri="{FF2B5EF4-FFF2-40B4-BE49-F238E27FC236}">
                    <a16:creationId xmlns:a16="http://schemas.microsoft.com/office/drawing/2014/main" id="{B0909933-A77A-F84F-F1E0-8BF5C79E5A38}"/>
                  </a:ext>
                </a:extLst>
              </p:cNvPr>
              <p:cNvGrpSpPr/>
              <p:nvPr/>
            </p:nvGrpSpPr>
            <p:grpSpPr>
              <a:xfrm>
                <a:off x="5991083" y="2521560"/>
                <a:ext cx="72752" cy="76245"/>
                <a:chOff x="2260598" y="4329135"/>
                <a:chExt cx="77366" cy="76245"/>
              </a:xfrm>
            </p:grpSpPr>
            <p:cxnSp>
              <p:nvCxnSpPr>
                <p:cNvPr id="472" name="Straight Connector 471">
                  <a:extLst>
                    <a:ext uri="{FF2B5EF4-FFF2-40B4-BE49-F238E27FC236}">
                      <a16:creationId xmlns:a16="http://schemas.microsoft.com/office/drawing/2014/main" id="{321C48D3-3A4A-D60E-D3EE-7563CCB40E05}"/>
                    </a:ext>
                  </a:extLst>
                </p:cNvPr>
                <p:cNvCxnSpPr>
                  <a:cxnSpLocks/>
                </p:cNvCxnSpPr>
                <p:nvPr/>
              </p:nvCxnSpPr>
              <p:spPr>
                <a:xfrm>
                  <a:off x="2260598" y="4367258"/>
                  <a:ext cx="77366" cy="0"/>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473" name="Straight Connector 472">
                  <a:extLst>
                    <a:ext uri="{FF2B5EF4-FFF2-40B4-BE49-F238E27FC236}">
                      <a16:creationId xmlns:a16="http://schemas.microsoft.com/office/drawing/2014/main" id="{F27E5481-5A95-3058-84D1-824A094513D2}"/>
                    </a:ext>
                  </a:extLst>
                </p:cNvPr>
                <p:cNvCxnSpPr>
                  <a:cxnSpLocks/>
                </p:cNvCxnSpPr>
                <p:nvPr/>
              </p:nvCxnSpPr>
              <p:spPr>
                <a:xfrm>
                  <a:off x="2299281" y="4329135"/>
                  <a:ext cx="1357"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grpSp>
          <p:cxnSp>
            <p:nvCxnSpPr>
              <p:cNvPr id="425" name="Straight Connector 424">
                <a:extLst>
                  <a:ext uri="{FF2B5EF4-FFF2-40B4-BE49-F238E27FC236}">
                    <a16:creationId xmlns:a16="http://schemas.microsoft.com/office/drawing/2014/main" id="{7A80ADC7-7E0A-DE32-81CD-56F0DEC62B14}"/>
                  </a:ext>
                </a:extLst>
              </p:cNvPr>
              <p:cNvCxnSpPr>
                <a:cxnSpLocks/>
              </p:cNvCxnSpPr>
              <p:nvPr/>
            </p:nvCxnSpPr>
            <p:spPr>
              <a:xfrm>
                <a:off x="5969112" y="2493715"/>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426" name="Straight Connector 425">
                <a:extLst>
                  <a:ext uri="{FF2B5EF4-FFF2-40B4-BE49-F238E27FC236}">
                    <a16:creationId xmlns:a16="http://schemas.microsoft.com/office/drawing/2014/main" id="{D63EA61B-77CD-1219-94E7-C78ED17870DB}"/>
                  </a:ext>
                </a:extLst>
              </p:cNvPr>
              <p:cNvCxnSpPr>
                <a:cxnSpLocks/>
              </p:cNvCxnSpPr>
              <p:nvPr/>
            </p:nvCxnSpPr>
            <p:spPr>
              <a:xfrm>
                <a:off x="5946636" y="2483437"/>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427" name="Straight Connector 426">
                <a:extLst>
                  <a:ext uri="{FF2B5EF4-FFF2-40B4-BE49-F238E27FC236}">
                    <a16:creationId xmlns:a16="http://schemas.microsoft.com/office/drawing/2014/main" id="{22F6240F-173A-035B-8EE9-6CC0C54CFC75}"/>
                  </a:ext>
                </a:extLst>
              </p:cNvPr>
              <p:cNvCxnSpPr>
                <a:cxnSpLocks/>
              </p:cNvCxnSpPr>
              <p:nvPr/>
            </p:nvCxnSpPr>
            <p:spPr>
              <a:xfrm>
                <a:off x="5917779" y="2482871"/>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428" name="Straight Connector 427">
                <a:extLst>
                  <a:ext uri="{FF2B5EF4-FFF2-40B4-BE49-F238E27FC236}">
                    <a16:creationId xmlns:a16="http://schemas.microsoft.com/office/drawing/2014/main" id="{1A26FA27-4812-F20C-C797-083AADBE8E82}"/>
                  </a:ext>
                </a:extLst>
              </p:cNvPr>
              <p:cNvCxnSpPr>
                <a:cxnSpLocks/>
              </p:cNvCxnSpPr>
              <p:nvPr/>
            </p:nvCxnSpPr>
            <p:spPr>
              <a:xfrm>
                <a:off x="5901609" y="2476907"/>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429" name="Straight Connector 428">
                <a:extLst>
                  <a:ext uri="{FF2B5EF4-FFF2-40B4-BE49-F238E27FC236}">
                    <a16:creationId xmlns:a16="http://schemas.microsoft.com/office/drawing/2014/main" id="{DF6B44BF-0B98-50F2-1B63-BA3248463D3F}"/>
                  </a:ext>
                </a:extLst>
              </p:cNvPr>
              <p:cNvCxnSpPr>
                <a:cxnSpLocks/>
              </p:cNvCxnSpPr>
              <p:nvPr/>
            </p:nvCxnSpPr>
            <p:spPr>
              <a:xfrm>
                <a:off x="5863649" y="2476906"/>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430" name="Straight Connector 429">
                <a:extLst>
                  <a:ext uri="{FF2B5EF4-FFF2-40B4-BE49-F238E27FC236}">
                    <a16:creationId xmlns:a16="http://schemas.microsoft.com/office/drawing/2014/main" id="{F1B4E3C7-952D-8ABD-D09A-40BCD7E291A3}"/>
                  </a:ext>
                </a:extLst>
              </p:cNvPr>
              <p:cNvCxnSpPr>
                <a:cxnSpLocks/>
              </p:cNvCxnSpPr>
              <p:nvPr/>
            </p:nvCxnSpPr>
            <p:spPr>
              <a:xfrm>
                <a:off x="5850977" y="2462844"/>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431" name="Straight Connector 430">
                <a:extLst>
                  <a:ext uri="{FF2B5EF4-FFF2-40B4-BE49-F238E27FC236}">
                    <a16:creationId xmlns:a16="http://schemas.microsoft.com/office/drawing/2014/main" id="{13C6BA80-BD27-0847-0737-C78EA7F54889}"/>
                  </a:ext>
                </a:extLst>
              </p:cNvPr>
              <p:cNvCxnSpPr>
                <a:cxnSpLocks/>
              </p:cNvCxnSpPr>
              <p:nvPr/>
            </p:nvCxnSpPr>
            <p:spPr>
              <a:xfrm>
                <a:off x="5812949" y="2438783"/>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432" name="Straight Connector 431">
                <a:extLst>
                  <a:ext uri="{FF2B5EF4-FFF2-40B4-BE49-F238E27FC236}">
                    <a16:creationId xmlns:a16="http://schemas.microsoft.com/office/drawing/2014/main" id="{35710770-CDE8-70C3-C948-0EEEFD82CC4F}"/>
                  </a:ext>
                </a:extLst>
              </p:cNvPr>
              <p:cNvCxnSpPr>
                <a:cxnSpLocks/>
              </p:cNvCxnSpPr>
              <p:nvPr/>
            </p:nvCxnSpPr>
            <p:spPr>
              <a:xfrm>
                <a:off x="5793948" y="2438783"/>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433" name="Straight Connector 432">
                <a:extLst>
                  <a:ext uri="{FF2B5EF4-FFF2-40B4-BE49-F238E27FC236}">
                    <a16:creationId xmlns:a16="http://schemas.microsoft.com/office/drawing/2014/main" id="{0BB44E23-E0A8-B652-D52B-34CE1694E50D}"/>
                  </a:ext>
                </a:extLst>
              </p:cNvPr>
              <p:cNvCxnSpPr>
                <a:cxnSpLocks/>
              </p:cNvCxnSpPr>
              <p:nvPr/>
            </p:nvCxnSpPr>
            <p:spPr>
              <a:xfrm>
                <a:off x="5770974" y="2438783"/>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434" name="Straight Connector 433">
                <a:extLst>
                  <a:ext uri="{FF2B5EF4-FFF2-40B4-BE49-F238E27FC236}">
                    <a16:creationId xmlns:a16="http://schemas.microsoft.com/office/drawing/2014/main" id="{4EA90161-D42C-FFFC-930A-477D3BD05055}"/>
                  </a:ext>
                </a:extLst>
              </p:cNvPr>
              <p:cNvCxnSpPr>
                <a:cxnSpLocks/>
              </p:cNvCxnSpPr>
              <p:nvPr/>
            </p:nvCxnSpPr>
            <p:spPr>
              <a:xfrm>
                <a:off x="5749926" y="2429661"/>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grpSp>
            <p:nvGrpSpPr>
              <p:cNvPr id="435" name="Group 434">
                <a:extLst>
                  <a:ext uri="{FF2B5EF4-FFF2-40B4-BE49-F238E27FC236}">
                    <a16:creationId xmlns:a16="http://schemas.microsoft.com/office/drawing/2014/main" id="{245349A8-2527-C51E-A4BD-57EFF49CA304}"/>
                  </a:ext>
                </a:extLst>
              </p:cNvPr>
              <p:cNvGrpSpPr/>
              <p:nvPr/>
            </p:nvGrpSpPr>
            <p:grpSpPr>
              <a:xfrm>
                <a:off x="5593375" y="2339011"/>
                <a:ext cx="72752" cy="76245"/>
                <a:chOff x="2260598" y="4329135"/>
                <a:chExt cx="77366" cy="76245"/>
              </a:xfrm>
            </p:grpSpPr>
            <p:cxnSp>
              <p:nvCxnSpPr>
                <p:cNvPr id="470" name="Straight Connector 469">
                  <a:extLst>
                    <a:ext uri="{FF2B5EF4-FFF2-40B4-BE49-F238E27FC236}">
                      <a16:creationId xmlns:a16="http://schemas.microsoft.com/office/drawing/2014/main" id="{928661D7-9AF5-FCE2-CD4F-802EDCAD513E}"/>
                    </a:ext>
                  </a:extLst>
                </p:cNvPr>
                <p:cNvCxnSpPr>
                  <a:cxnSpLocks/>
                </p:cNvCxnSpPr>
                <p:nvPr/>
              </p:nvCxnSpPr>
              <p:spPr>
                <a:xfrm>
                  <a:off x="2260598" y="4367258"/>
                  <a:ext cx="77366" cy="0"/>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471" name="Straight Connector 470">
                  <a:extLst>
                    <a:ext uri="{FF2B5EF4-FFF2-40B4-BE49-F238E27FC236}">
                      <a16:creationId xmlns:a16="http://schemas.microsoft.com/office/drawing/2014/main" id="{86F2DC31-0571-4036-4356-EECF496540C4}"/>
                    </a:ext>
                  </a:extLst>
                </p:cNvPr>
                <p:cNvCxnSpPr>
                  <a:cxnSpLocks/>
                </p:cNvCxnSpPr>
                <p:nvPr/>
              </p:nvCxnSpPr>
              <p:spPr>
                <a:xfrm>
                  <a:off x="2299281" y="4329135"/>
                  <a:ext cx="1357"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grpSp>
          <p:cxnSp>
            <p:nvCxnSpPr>
              <p:cNvPr id="436" name="Straight Connector 435">
                <a:extLst>
                  <a:ext uri="{FF2B5EF4-FFF2-40B4-BE49-F238E27FC236}">
                    <a16:creationId xmlns:a16="http://schemas.microsoft.com/office/drawing/2014/main" id="{08BFCE4B-C465-CAA6-60FD-C26B59C82F65}"/>
                  </a:ext>
                </a:extLst>
              </p:cNvPr>
              <p:cNvCxnSpPr>
                <a:cxnSpLocks/>
              </p:cNvCxnSpPr>
              <p:nvPr/>
            </p:nvCxnSpPr>
            <p:spPr>
              <a:xfrm>
                <a:off x="5520772" y="2324417"/>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grpSp>
            <p:nvGrpSpPr>
              <p:cNvPr id="437" name="Group 436">
                <a:extLst>
                  <a:ext uri="{FF2B5EF4-FFF2-40B4-BE49-F238E27FC236}">
                    <a16:creationId xmlns:a16="http://schemas.microsoft.com/office/drawing/2014/main" id="{16E6BDD3-3CDA-8355-4E43-81D57BC1ECC6}"/>
                  </a:ext>
                </a:extLst>
              </p:cNvPr>
              <p:cNvGrpSpPr/>
              <p:nvPr/>
            </p:nvGrpSpPr>
            <p:grpSpPr>
              <a:xfrm>
                <a:off x="5542659" y="2330901"/>
                <a:ext cx="72752" cy="76245"/>
                <a:chOff x="2260598" y="4329135"/>
                <a:chExt cx="77366" cy="76245"/>
              </a:xfrm>
            </p:grpSpPr>
            <p:cxnSp>
              <p:nvCxnSpPr>
                <p:cNvPr id="468" name="Straight Connector 467">
                  <a:extLst>
                    <a:ext uri="{FF2B5EF4-FFF2-40B4-BE49-F238E27FC236}">
                      <a16:creationId xmlns:a16="http://schemas.microsoft.com/office/drawing/2014/main" id="{411CFFB5-4875-6D40-35AF-F74F06088D5E}"/>
                    </a:ext>
                  </a:extLst>
                </p:cNvPr>
                <p:cNvCxnSpPr>
                  <a:cxnSpLocks/>
                </p:cNvCxnSpPr>
                <p:nvPr/>
              </p:nvCxnSpPr>
              <p:spPr>
                <a:xfrm>
                  <a:off x="2260598" y="4367258"/>
                  <a:ext cx="77366" cy="0"/>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469" name="Straight Connector 468">
                  <a:extLst>
                    <a:ext uri="{FF2B5EF4-FFF2-40B4-BE49-F238E27FC236}">
                      <a16:creationId xmlns:a16="http://schemas.microsoft.com/office/drawing/2014/main" id="{C44FE12C-8D53-0E7C-B679-7E1D42A1982C}"/>
                    </a:ext>
                  </a:extLst>
                </p:cNvPr>
                <p:cNvCxnSpPr>
                  <a:cxnSpLocks/>
                </p:cNvCxnSpPr>
                <p:nvPr/>
              </p:nvCxnSpPr>
              <p:spPr>
                <a:xfrm>
                  <a:off x="2299281" y="4329135"/>
                  <a:ext cx="1357"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grpSp>
          <p:grpSp>
            <p:nvGrpSpPr>
              <p:cNvPr id="438" name="Group 437">
                <a:extLst>
                  <a:ext uri="{FF2B5EF4-FFF2-40B4-BE49-F238E27FC236}">
                    <a16:creationId xmlns:a16="http://schemas.microsoft.com/office/drawing/2014/main" id="{D544948C-C9D7-3516-7ED8-175A15B218AF}"/>
                  </a:ext>
                </a:extLst>
              </p:cNvPr>
              <p:cNvGrpSpPr/>
              <p:nvPr/>
            </p:nvGrpSpPr>
            <p:grpSpPr>
              <a:xfrm>
                <a:off x="5371272" y="2316609"/>
                <a:ext cx="72752" cy="76245"/>
                <a:chOff x="2260598" y="4329135"/>
                <a:chExt cx="77366" cy="76245"/>
              </a:xfrm>
            </p:grpSpPr>
            <p:cxnSp>
              <p:nvCxnSpPr>
                <p:cNvPr id="466" name="Straight Connector 465">
                  <a:extLst>
                    <a:ext uri="{FF2B5EF4-FFF2-40B4-BE49-F238E27FC236}">
                      <a16:creationId xmlns:a16="http://schemas.microsoft.com/office/drawing/2014/main" id="{5B50F8FB-5277-BD83-3657-AA90C8B0DD54}"/>
                    </a:ext>
                  </a:extLst>
                </p:cNvPr>
                <p:cNvCxnSpPr>
                  <a:cxnSpLocks/>
                </p:cNvCxnSpPr>
                <p:nvPr/>
              </p:nvCxnSpPr>
              <p:spPr>
                <a:xfrm>
                  <a:off x="2260598" y="4367258"/>
                  <a:ext cx="77366" cy="0"/>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467" name="Straight Connector 466">
                  <a:extLst>
                    <a:ext uri="{FF2B5EF4-FFF2-40B4-BE49-F238E27FC236}">
                      <a16:creationId xmlns:a16="http://schemas.microsoft.com/office/drawing/2014/main" id="{1E438238-3559-D2DE-35A0-9EF27FAD20C8}"/>
                    </a:ext>
                  </a:extLst>
                </p:cNvPr>
                <p:cNvCxnSpPr>
                  <a:cxnSpLocks/>
                </p:cNvCxnSpPr>
                <p:nvPr/>
              </p:nvCxnSpPr>
              <p:spPr>
                <a:xfrm>
                  <a:off x="2299281" y="4329135"/>
                  <a:ext cx="1357"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grpSp>
          <p:cxnSp>
            <p:nvCxnSpPr>
              <p:cNvPr id="439" name="Straight Connector 438">
                <a:extLst>
                  <a:ext uri="{FF2B5EF4-FFF2-40B4-BE49-F238E27FC236}">
                    <a16:creationId xmlns:a16="http://schemas.microsoft.com/office/drawing/2014/main" id="{5A9A21C4-2065-E0A7-D4E1-EA0EEDB84C72}"/>
                  </a:ext>
                </a:extLst>
              </p:cNvPr>
              <p:cNvCxnSpPr>
                <a:cxnSpLocks/>
              </p:cNvCxnSpPr>
              <p:nvPr/>
            </p:nvCxnSpPr>
            <p:spPr>
              <a:xfrm>
                <a:off x="5100365" y="2173017"/>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440" name="Straight Connector 439">
                <a:extLst>
                  <a:ext uri="{FF2B5EF4-FFF2-40B4-BE49-F238E27FC236}">
                    <a16:creationId xmlns:a16="http://schemas.microsoft.com/office/drawing/2014/main" id="{223BEF3E-F76B-CBF8-49D7-5B70A981BE42}"/>
                  </a:ext>
                </a:extLst>
              </p:cNvPr>
              <p:cNvCxnSpPr>
                <a:cxnSpLocks/>
              </p:cNvCxnSpPr>
              <p:nvPr/>
            </p:nvCxnSpPr>
            <p:spPr>
              <a:xfrm>
                <a:off x="4891406" y="2078622"/>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441" name="Straight Connector 440">
                <a:extLst>
                  <a:ext uri="{FF2B5EF4-FFF2-40B4-BE49-F238E27FC236}">
                    <a16:creationId xmlns:a16="http://schemas.microsoft.com/office/drawing/2014/main" id="{B49E8394-3335-55A8-F932-DC45EE49563D}"/>
                  </a:ext>
                </a:extLst>
              </p:cNvPr>
              <p:cNvCxnSpPr>
                <a:cxnSpLocks/>
              </p:cNvCxnSpPr>
              <p:nvPr/>
            </p:nvCxnSpPr>
            <p:spPr>
              <a:xfrm>
                <a:off x="4872084" y="2078622"/>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442" name="Straight Connector 441">
                <a:extLst>
                  <a:ext uri="{FF2B5EF4-FFF2-40B4-BE49-F238E27FC236}">
                    <a16:creationId xmlns:a16="http://schemas.microsoft.com/office/drawing/2014/main" id="{5CFB1C1D-3958-A341-44DC-3CAF1E2B09E6}"/>
                  </a:ext>
                </a:extLst>
              </p:cNvPr>
              <p:cNvCxnSpPr>
                <a:cxnSpLocks/>
              </p:cNvCxnSpPr>
              <p:nvPr/>
            </p:nvCxnSpPr>
            <p:spPr>
              <a:xfrm>
                <a:off x="4832421" y="2078622"/>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443" name="Straight Connector 442">
                <a:extLst>
                  <a:ext uri="{FF2B5EF4-FFF2-40B4-BE49-F238E27FC236}">
                    <a16:creationId xmlns:a16="http://schemas.microsoft.com/office/drawing/2014/main" id="{0A46BA35-4A9C-39FD-B482-AD412A52B364}"/>
                  </a:ext>
                </a:extLst>
              </p:cNvPr>
              <p:cNvCxnSpPr>
                <a:cxnSpLocks/>
              </p:cNvCxnSpPr>
              <p:nvPr/>
            </p:nvCxnSpPr>
            <p:spPr>
              <a:xfrm>
                <a:off x="4593983" y="1933917"/>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444" name="Straight Connector 443">
                <a:extLst>
                  <a:ext uri="{FF2B5EF4-FFF2-40B4-BE49-F238E27FC236}">
                    <a16:creationId xmlns:a16="http://schemas.microsoft.com/office/drawing/2014/main" id="{DDEAE2E6-4FC2-38F3-5630-E2C5281EAD90}"/>
                  </a:ext>
                </a:extLst>
              </p:cNvPr>
              <p:cNvCxnSpPr>
                <a:cxnSpLocks/>
              </p:cNvCxnSpPr>
              <p:nvPr/>
            </p:nvCxnSpPr>
            <p:spPr>
              <a:xfrm>
                <a:off x="4536181" y="1931833"/>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grpSp>
            <p:nvGrpSpPr>
              <p:cNvPr id="445" name="Group 444">
                <a:extLst>
                  <a:ext uri="{FF2B5EF4-FFF2-40B4-BE49-F238E27FC236}">
                    <a16:creationId xmlns:a16="http://schemas.microsoft.com/office/drawing/2014/main" id="{149C2E79-279A-B4E3-A228-6934B196C5B8}"/>
                  </a:ext>
                </a:extLst>
              </p:cNvPr>
              <p:cNvGrpSpPr/>
              <p:nvPr/>
            </p:nvGrpSpPr>
            <p:grpSpPr>
              <a:xfrm>
                <a:off x="4315758" y="1868109"/>
                <a:ext cx="72752" cy="76245"/>
                <a:chOff x="2260598" y="4329135"/>
                <a:chExt cx="77366" cy="76245"/>
              </a:xfrm>
            </p:grpSpPr>
            <p:cxnSp>
              <p:nvCxnSpPr>
                <p:cNvPr id="464" name="Straight Connector 463">
                  <a:extLst>
                    <a:ext uri="{FF2B5EF4-FFF2-40B4-BE49-F238E27FC236}">
                      <a16:creationId xmlns:a16="http://schemas.microsoft.com/office/drawing/2014/main" id="{6544D927-B23C-2A49-CFBC-48CB84937F11}"/>
                    </a:ext>
                  </a:extLst>
                </p:cNvPr>
                <p:cNvCxnSpPr>
                  <a:cxnSpLocks/>
                </p:cNvCxnSpPr>
                <p:nvPr/>
              </p:nvCxnSpPr>
              <p:spPr>
                <a:xfrm>
                  <a:off x="2260598" y="4367258"/>
                  <a:ext cx="77366" cy="0"/>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465" name="Straight Connector 464">
                  <a:extLst>
                    <a:ext uri="{FF2B5EF4-FFF2-40B4-BE49-F238E27FC236}">
                      <a16:creationId xmlns:a16="http://schemas.microsoft.com/office/drawing/2014/main" id="{C328EB93-0610-5DCE-3981-C68E0ADF725A}"/>
                    </a:ext>
                  </a:extLst>
                </p:cNvPr>
                <p:cNvCxnSpPr>
                  <a:cxnSpLocks/>
                </p:cNvCxnSpPr>
                <p:nvPr/>
              </p:nvCxnSpPr>
              <p:spPr>
                <a:xfrm>
                  <a:off x="2299281" y="4329135"/>
                  <a:ext cx="1357"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grpSp>
          <p:cxnSp>
            <p:nvCxnSpPr>
              <p:cNvPr id="446" name="Straight Connector 445">
                <a:extLst>
                  <a:ext uri="{FF2B5EF4-FFF2-40B4-BE49-F238E27FC236}">
                    <a16:creationId xmlns:a16="http://schemas.microsoft.com/office/drawing/2014/main" id="{A8916FE2-968B-D7E3-981A-137DAC799080}"/>
                  </a:ext>
                </a:extLst>
              </p:cNvPr>
              <p:cNvCxnSpPr>
                <a:cxnSpLocks/>
              </p:cNvCxnSpPr>
              <p:nvPr/>
            </p:nvCxnSpPr>
            <p:spPr>
              <a:xfrm>
                <a:off x="4199656" y="1868108"/>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447" name="Straight Connector 446">
                <a:extLst>
                  <a:ext uri="{FF2B5EF4-FFF2-40B4-BE49-F238E27FC236}">
                    <a16:creationId xmlns:a16="http://schemas.microsoft.com/office/drawing/2014/main" id="{D6A25178-A50E-935D-7BFD-C6714959FC0D}"/>
                  </a:ext>
                </a:extLst>
              </p:cNvPr>
              <p:cNvCxnSpPr>
                <a:cxnSpLocks/>
              </p:cNvCxnSpPr>
              <p:nvPr/>
            </p:nvCxnSpPr>
            <p:spPr>
              <a:xfrm>
                <a:off x="4173884" y="1843555"/>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448" name="Straight Connector 447">
                <a:extLst>
                  <a:ext uri="{FF2B5EF4-FFF2-40B4-BE49-F238E27FC236}">
                    <a16:creationId xmlns:a16="http://schemas.microsoft.com/office/drawing/2014/main" id="{680E7464-DCE9-917F-895C-A42390E3DB7C}"/>
                  </a:ext>
                </a:extLst>
              </p:cNvPr>
              <p:cNvCxnSpPr>
                <a:cxnSpLocks/>
              </p:cNvCxnSpPr>
              <p:nvPr/>
            </p:nvCxnSpPr>
            <p:spPr>
              <a:xfrm>
                <a:off x="4065954" y="1843555"/>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449" name="Straight Connector 448">
                <a:extLst>
                  <a:ext uri="{FF2B5EF4-FFF2-40B4-BE49-F238E27FC236}">
                    <a16:creationId xmlns:a16="http://schemas.microsoft.com/office/drawing/2014/main" id="{30336442-7F65-E5F9-2A43-D9014D802B15}"/>
                  </a:ext>
                </a:extLst>
              </p:cNvPr>
              <p:cNvCxnSpPr>
                <a:cxnSpLocks/>
              </p:cNvCxnSpPr>
              <p:nvPr/>
            </p:nvCxnSpPr>
            <p:spPr>
              <a:xfrm>
                <a:off x="3755629" y="1795040"/>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450" name="Straight Connector 449">
                <a:extLst>
                  <a:ext uri="{FF2B5EF4-FFF2-40B4-BE49-F238E27FC236}">
                    <a16:creationId xmlns:a16="http://schemas.microsoft.com/office/drawing/2014/main" id="{E86424CA-8DDA-9814-AFFF-9F2DAB13978E}"/>
                  </a:ext>
                </a:extLst>
              </p:cNvPr>
              <p:cNvCxnSpPr>
                <a:cxnSpLocks/>
              </p:cNvCxnSpPr>
              <p:nvPr/>
            </p:nvCxnSpPr>
            <p:spPr>
              <a:xfrm>
                <a:off x="3506401" y="1735891"/>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451" name="Straight Connector 450">
                <a:extLst>
                  <a:ext uri="{FF2B5EF4-FFF2-40B4-BE49-F238E27FC236}">
                    <a16:creationId xmlns:a16="http://schemas.microsoft.com/office/drawing/2014/main" id="{AB646991-2E1B-0939-3AC9-5D72165E09FA}"/>
                  </a:ext>
                </a:extLst>
              </p:cNvPr>
              <p:cNvCxnSpPr>
                <a:cxnSpLocks/>
              </p:cNvCxnSpPr>
              <p:nvPr/>
            </p:nvCxnSpPr>
            <p:spPr>
              <a:xfrm>
                <a:off x="3469638" y="1718176"/>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452" name="Straight Connector 451">
                <a:extLst>
                  <a:ext uri="{FF2B5EF4-FFF2-40B4-BE49-F238E27FC236}">
                    <a16:creationId xmlns:a16="http://schemas.microsoft.com/office/drawing/2014/main" id="{B200B362-AF79-2AB5-752E-04DC0F1650F9}"/>
                  </a:ext>
                </a:extLst>
              </p:cNvPr>
              <p:cNvCxnSpPr>
                <a:cxnSpLocks/>
              </p:cNvCxnSpPr>
              <p:nvPr/>
            </p:nvCxnSpPr>
            <p:spPr>
              <a:xfrm>
                <a:off x="3384319" y="1702135"/>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453" name="Straight Connector 452">
                <a:extLst>
                  <a:ext uri="{FF2B5EF4-FFF2-40B4-BE49-F238E27FC236}">
                    <a16:creationId xmlns:a16="http://schemas.microsoft.com/office/drawing/2014/main" id="{07900B66-2202-E348-CA4F-72565A8F988F}"/>
                  </a:ext>
                </a:extLst>
              </p:cNvPr>
              <p:cNvCxnSpPr>
                <a:cxnSpLocks/>
              </p:cNvCxnSpPr>
              <p:nvPr/>
            </p:nvCxnSpPr>
            <p:spPr>
              <a:xfrm>
                <a:off x="3334669" y="1692462"/>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454" name="Straight Connector 453">
                <a:extLst>
                  <a:ext uri="{FF2B5EF4-FFF2-40B4-BE49-F238E27FC236}">
                    <a16:creationId xmlns:a16="http://schemas.microsoft.com/office/drawing/2014/main" id="{9B1F83D6-5DC9-7033-21FF-62601C122F61}"/>
                  </a:ext>
                </a:extLst>
              </p:cNvPr>
              <p:cNvCxnSpPr>
                <a:cxnSpLocks/>
              </p:cNvCxnSpPr>
              <p:nvPr/>
            </p:nvCxnSpPr>
            <p:spPr>
              <a:xfrm>
                <a:off x="3221702" y="1647706"/>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455" name="Straight Connector 454">
                <a:extLst>
                  <a:ext uri="{FF2B5EF4-FFF2-40B4-BE49-F238E27FC236}">
                    <a16:creationId xmlns:a16="http://schemas.microsoft.com/office/drawing/2014/main" id="{CE2B50A9-E962-3A9B-0FA8-7BC6715BB35F}"/>
                  </a:ext>
                </a:extLst>
              </p:cNvPr>
              <p:cNvCxnSpPr>
                <a:cxnSpLocks/>
              </p:cNvCxnSpPr>
              <p:nvPr/>
            </p:nvCxnSpPr>
            <p:spPr>
              <a:xfrm>
                <a:off x="2871969" y="1586313"/>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456" name="Straight Connector 455">
                <a:extLst>
                  <a:ext uri="{FF2B5EF4-FFF2-40B4-BE49-F238E27FC236}">
                    <a16:creationId xmlns:a16="http://schemas.microsoft.com/office/drawing/2014/main" id="{ED64C61F-5E38-2042-8814-7D6A8BD51D23}"/>
                  </a:ext>
                </a:extLst>
              </p:cNvPr>
              <p:cNvCxnSpPr>
                <a:cxnSpLocks/>
              </p:cNvCxnSpPr>
              <p:nvPr/>
            </p:nvCxnSpPr>
            <p:spPr>
              <a:xfrm>
                <a:off x="2830062" y="1587259"/>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457" name="Straight Connector 456">
                <a:extLst>
                  <a:ext uri="{FF2B5EF4-FFF2-40B4-BE49-F238E27FC236}">
                    <a16:creationId xmlns:a16="http://schemas.microsoft.com/office/drawing/2014/main" id="{7084FDF6-59FC-6263-73B1-C92F7AFB264F}"/>
                  </a:ext>
                </a:extLst>
              </p:cNvPr>
              <p:cNvCxnSpPr>
                <a:cxnSpLocks/>
              </p:cNvCxnSpPr>
              <p:nvPr/>
            </p:nvCxnSpPr>
            <p:spPr>
              <a:xfrm>
                <a:off x="2798501" y="1587259"/>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458" name="Straight Connector 457">
                <a:extLst>
                  <a:ext uri="{FF2B5EF4-FFF2-40B4-BE49-F238E27FC236}">
                    <a16:creationId xmlns:a16="http://schemas.microsoft.com/office/drawing/2014/main" id="{A70CF761-5E83-3AC1-9DB9-8512284164D3}"/>
                  </a:ext>
                </a:extLst>
              </p:cNvPr>
              <p:cNvCxnSpPr>
                <a:cxnSpLocks/>
              </p:cNvCxnSpPr>
              <p:nvPr/>
            </p:nvCxnSpPr>
            <p:spPr>
              <a:xfrm>
                <a:off x="2729833" y="1579322"/>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459" name="Straight Connector 458">
                <a:extLst>
                  <a:ext uri="{FF2B5EF4-FFF2-40B4-BE49-F238E27FC236}">
                    <a16:creationId xmlns:a16="http://schemas.microsoft.com/office/drawing/2014/main" id="{C595D213-F16D-B4F7-78BE-26B3B2FA97F3}"/>
                  </a:ext>
                </a:extLst>
              </p:cNvPr>
              <p:cNvCxnSpPr>
                <a:cxnSpLocks/>
              </p:cNvCxnSpPr>
              <p:nvPr/>
            </p:nvCxnSpPr>
            <p:spPr>
              <a:xfrm>
                <a:off x="2699302" y="1568476"/>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460" name="Straight Connector 459">
                <a:extLst>
                  <a:ext uri="{FF2B5EF4-FFF2-40B4-BE49-F238E27FC236}">
                    <a16:creationId xmlns:a16="http://schemas.microsoft.com/office/drawing/2014/main" id="{A65E8D47-C263-DA9B-3059-DB5EE5EDC476}"/>
                  </a:ext>
                </a:extLst>
              </p:cNvPr>
              <p:cNvCxnSpPr>
                <a:cxnSpLocks/>
              </p:cNvCxnSpPr>
              <p:nvPr/>
            </p:nvCxnSpPr>
            <p:spPr>
              <a:xfrm>
                <a:off x="2660369" y="1570845"/>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461" name="Straight Connector 460">
                <a:extLst>
                  <a:ext uri="{FF2B5EF4-FFF2-40B4-BE49-F238E27FC236}">
                    <a16:creationId xmlns:a16="http://schemas.microsoft.com/office/drawing/2014/main" id="{145CC866-31F8-09B3-720C-4AB45E5590BC}"/>
                  </a:ext>
                </a:extLst>
              </p:cNvPr>
              <p:cNvCxnSpPr>
                <a:cxnSpLocks/>
              </p:cNvCxnSpPr>
              <p:nvPr/>
            </p:nvCxnSpPr>
            <p:spPr>
              <a:xfrm>
                <a:off x="2614445" y="1563712"/>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462" name="Straight Connector 461">
                <a:extLst>
                  <a:ext uri="{FF2B5EF4-FFF2-40B4-BE49-F238E27FC236}">
                    <a16:creationId xmlns:a16="http://schemas.microsoft.com/office/drawing/2014/main" id="{A4546CFA-8BBC-C6E1-A066-204400449BD1}"/>
                  </a:ext>
                </a:extLst>
              </p:cNvPr>
              <p:cNvCxnSpPr>
                <a:cxnSpLocks/>
              </p:cNvCxnSpPr>
              <p:nvPr/>
            </p:nvCxnSpPr>
            <p:spPr>
              <a:xfrm>
                <a:off x="2477519" y="1556852"/>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463" name="Straight Connector 462">
                <a:extLst>
                  <a:ext uri="{FF2B5EF4-FFF2-40B4-BE49-F238E27FC236}">
                    <a16:creationId xmlns:a16="http://schemas.microsoft.com/office/drawing/2014/main" id="{7017D748-9CD4-7ABC-657C-81A5595A92E0}"/>
                  </a:ext>
                </a:extLst>
              </p:cNvPr>
              <p:cNvCxnSpPr>
                <a:cxnSpLocks/>
              </p:cNvCxnSpPr>
              <p:nvPr/>
            </p:nvCxnSpPr>
            <p:spPr>
              <a:xfrm>
                <a:off x="2300976" y="1556852"/>
                <a:ext cx="1276" cy="76245"/>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grpSp>
        <p:sp>
          <p:nvSpPr>
            <p:cNvPr id="111" name="Freeform: Shape 110">
              <a:extLst>
                <a:ext uri="{FF2B5EF4-FFF2-40B4-BE49-F238E27FC236}">
                  <a16:creationId xmlns:a16="http://schemas.microsoft.com/office/drawing/2014/main" id="{D28652CA-DF10-1931-176C-878DE364CB10}"/>
                </a:ext>
              </a:extLst>
            </p:cNvPr>
            <p:cNvSpPr/>
            <p:nvPr/>
          </p:nvSpPr>
          <p:spPr>
            <a:xfrm>
              <a:off x="1205382" y="1904219"/>
              <a:ext cx="4738674" cy="1114381"/>
            </a:xfrm>
            <a:custGeom>
              <a:avLst/>
              <a:gdLst>
                <a:gd name="connsiteX0" fmla="*/ 0 w 8471825"/>
                <a:gd name="connsiteY0" fmla="*/ 0 h 1992302"/>
                <a:gd name="connsiteX1" fmla="*/ 387560 w 8471825"/>
                <a:gd name="connsiteY1" fmla="*/ 0 h 1992302"/>
                <a:gd name="connsiteX2" fmla="*/ 393616 w 8471825"/>
                <a:gd name="connsiteY2" fmla="*/ 18167 h 1992302"/>
                <a:gd name="connsiteX3" fmla="*/ 448116 w 8471825"/>
                <a:gd name="connsiteY3" fmla="*/ 33306 h 1992302"/>
                <a:gd name="connsiteX4" fmla="*/ 490506 w 8471825"/>
                <a:gd name="connsiteY4" fmla="*/ 54501 h 1992302"/>
                <a:gd name="connsiteX5" fmla="*/ 554090 w 8471825"/>
                <a:gd name="connsiteY5" fmla="*/ 54501 h 1992302"/>
                <a:gd name="connsiteX6" fmla="*/ 608590 w 8471825"/>
                <a:gd name="connsiteY6" fmla="*/ 81751 h 1992302"/>
                <a:gd name="connsiteX7" fmla="*/ 875038 w 8471825"/>
                <a:gd name="connsiteY7" fmla="*/ 81751 h 1992302"/>
                <a:gd name="connsiteX8" fmla="*/ 920455 w 8471825"/>
                <a:gd name="connsiteY8" fmla="*/ 99918 h 1992302"/>
                <a:gd name="connsiteX9" fmla="*/ 920455 w 8471825"/>
                <a:gd name="connsiteY9" fmla="*/ 148363 h 1992302"/>
                <a:gd name="connsiteX10" fmla="*/ 1014318 w 8471825"/>
                <a:gd name="connsiteY10" fmla="*/ 148363 h 1992302"/>
                <a:gd name="connsiteX11" fmla="*/ 1029457 w 8471825"/>
                <a:gd name="connsiteY11" fmla="*/ 163502 h 1992302"/>
                <a:gd name="connsiteX12" fmla="*/ 1056707 w 8471825"/>
                <a:gd name="connsiteY12" fmla="*/ 163502 h 1992302"/>
                <a:gd name="connsiteX13" fmla="*/ 1056707 w 8471825"/>
                <a:gd name="connsiteY13" fmla="*/ 196808 h 1992302"/>
                <a:gd name="connsiteX14" fmla="*/ 1074874 w 8471825"/>
                <a:gd name="connsiteY14" fmla="*/ 196808 h 1992302"/>
                <a:gd name="connsiteX15" fmla="*/ 1074874 w 8471825"/>
                <a:gd name="connsiteY15" fmla="*/ 227087 h 1992302"/>
                <a:gd name="connsiteX16" fmla="*/ 1108180 w 8471825"/>
                <a:gd name="connsiteY16" fmla="*/ 227087 h 1992302"/>
                <a:gd name="connsiteX17" fmla="*/ 1108180 w 8471825"/>
                <a:gd name="connsiteY17" fmla="*/ 239198 h 1992302"/>
                <a:gd name="connsiteX18" fmla="*/ 1126347 w 8471825"/>
                <a:gd name="connsiteY18" fmla="*/ 257365 h 1992302"/>
                <a:gd name="connsiteX19" fmla="*/ 1189931 w 8471825"/>
                <a:gd name="connsiteY19" fmla="*/ 257365 h 1992302"/>
                <a:gd name="connsiteX20" fmla="*/ 1189931 w 8471825"/>
                <a:gd name="connsiteY20" fmla="*/ 290671 h 1992302"/>
                <a:gd name="connsiteX21" fmla="*/ 1283793 w 8471825"/>
                <a:gd name="connsiteY21" fmla="*/ 290671 h 1992302"/>
                <a:gd name="connsiteX22" fmla="*/ 1283793 w 8471825"/>
                <a:gd name="connsiteY22" fmla="*/ 323977 h 1992302"/>
                <a:gd name="connsiteX23" fmla="*/ 1301960 w 8471825"/>
                <a:gd name="connsiteY23" fmla="*/ 323977 h 1992302"/>
                <a:gd name="connsiteX24" fmla="*/ 1301960 w 8471825"/>
                <a:gd name="connsiteY24" fmla="*/ 345171 h 1992302"/>
                <a:gd name="connsiteX25" fmla="*/ 1344349 w 8471825"/>
                <a:gd name="connsiteY25" fmla="*/ 345171 h 1992302"/>
                <a:gd name="connsiteX26" fmla="*/ 1344349 w 8471825"/>
                <a:gd name="connsiteY26" fmla="*/ 357283 h 1992302"/>
                <a:gd name="connsiteX27" fmla="*/ 1456379 w 8471825"/>
                <a:gd name="connsiteY27" fmla="*/ 357283 h 1992302"/>
                <a:gd name="connsiteX28" fmla="*/ 1456379 w 8471825"/>
                <a:gd name="connsiteY28" fmla="*/ 387561 h 1992302"/>
                <a:gd name="connsiteX29" fmla="*/ 1483629 w 8471825"/>
                <a:gd name="connsiteY29" fmla="*/ 387561 h 1992302"/>
                <a:gd name="connsiteX30" fmla="*/ 1483629 w 8471825"/>
                <a:gd name="connsiteY30" fmla="*/ 402700 h 1992302"/>
                <a:gd name="connsiteX31" fmla="*/ 1495740 w 8471825"/>
                <a:gd name="connsiteY31" fmla="*/ 402700 h 1992302"/>
                <a:gd name="connsiteX32" fmla="*/ 1495740 w 8471825"/>
                <a:gd name="connsiteY32" fmla="*/ 420867 h 1992302"/>
                <a:gd name="connsiteX33" fmla="*/ 1519963 w 8471825"/>
                <a:gd name="connsiteY33" fmla="*/ 420867 h 1992302"/>
                <a:gd name="connsiteX34" fmla="*/ 1519963 w 8471825"/>
                <a:gd name="connsiteY34" fmla="*/ 436006 h 1992302"/>
                <a:gd name="connsiteX35" fmla="*/ 1604741 w 8471825"/>
                <a:gd name="connsiteY35" fmla="*/ 436006 h 1992302"/>
                <a:gd name="connsiteX36" fmla="*/ 1604741 w 8471825"/>
                <a:gd name="connsiteY36" fmla="*/ 457200 h 1992302"/>
                <a:gd name="connsiteX37" fmla="*/ 1631992 w 8471825"/>
                <a:gd name="connsiteY37" fmla="*/ 457200 h 1992302"/>
                <a:gd name="connsiteX38" fmla="*/ 1631992 w 8471825"/>
                <a:gd name="connsiteY38" fmla="*/ 499590 h 1992302"/>
                <a:gd name="connsiteX39" fmla="*/ 1725854 w 8471825"/>
                <a:gd name="connsiteY39" fmla="*/ 499590 h 1992302"/>
                <a:gd name="connsiteX40" fmla="*/ 1725854 w 8471825"/>
                <a:gd name="connsiteY40" fmla="*/ 526840 h 1992302"/>
                <a:gd name="connsiteX41" fmla="*/ 1774299 w 8471825"/>
                <a:gd name="connsiteY41" fmla="*/ 526840 h 1992302"/>
                <a:gd name="connsiteX42" fmla="*/ 1774299 w 8471825"/>
                <a:gd name="connsiteY42" fmla="*/ 581341 h 1992302"/>
                <a:gd name="connsiteX43" fmla="*/ 1795494 w 8471825"/>
                <a:gd name="connsiteY43" fmla="*/ 581341 h 1992302"/>
                <a:gd name="connsiteX44" fmla="*/ 1795494 w 8471825"/>
                <a:gd name="connsiteY44" fmla="*/ 608591 h 1992302"/>
                <a:gd name="connsiteX45" fmla="*/ 1810633 w 8471825"/>
                <a:gd name="connsiteY45" fmla="*/ 608591 h 1992302"/>
                <a:gd name="connsiteX46" fmla="*/ 1810633 w 8471825"/>
                <a:gd name="connsiteY46" fmla="*/ 632814 h 1992302"/>
                <a:gd name="connsiteX47" fmla="*/ 1810633 w 8471825"/>
                <a:gd name="connsiteY47" fmla="*/ 660064 h 1992302"/>
                <a:gd name="connsiteX48" fmla="*/ 1880273 w 8471825"/>
                <a:gd name="connsiteY48" fmla="*/ 660064 h 1992302"/>
                <a:gd name="connsiteX49" fmla="*/ 1880273 w 8471825"/>
                <a:gd name="connsiteY49" fmla="*/ 684287 h 1992302"/>
                <a:gd name="connsiteX50" fmla="*/ 1892384 w 8471825"/>
                <a:gd name="connsiteY50" fmla="*/ 696398 h 1992302"/>
                <a:gd name="connsiteX51" fmla="*/ 1898439 w 8471825"/>
                <a:gd name="connsiteY51" fmla="*/ 702453 h 1992302"/>
                <a:gd name="connsiteX52" fmla="*/ 1898439 w 8471825"/>
                <a:gd name="connsiteY52" fmla="*/ 738787 h 1992302"/>
                <a:gd name="connsiteX53" fmla="*/ 1958996 w 8471825"/>
                <a:gd name="connsiteY53" fmla="*/ 738787 h 1992302"/>
                <a:gd name="connsiteX54" fmla="*/ 1958996 w 8471825"/>
                <a:gd name="connsiteY54" fmla="*/ 756954 h 1992302"/>
                <a:gd name="connsiteX55" fmla="*/ 2007441 w 8471825"/>
                <a:gd name="connsiteY55" fmla="*/ 756954 h 1992302"/>
                <a:gd name="connsiteX56" fmla="*/ 2007441 w 8471825"/>
                <a:gd name="connsiteY56" fmla="*/ 769065 h 1992302"/>
                <a:gd name="connsiteX57" fmla="*/ 2080108 w 8471825"/>
                <a:gd name="connsiteY57" fmla="*/ 769065 h 1992302"/>
                <a:gd name="connsiteX58" fmla="*/ 2080108 w 8471825"/>
                <a:gd name="connsiteY58" fmla="*/ 790260 h 1992302"/>
                <a:gd name="connsiteX59" fmla="*/ 2095247 w 8471825"/>
                <a:gd name="connsiteY59" fmla="*/ 790260 h 1992302"/>
                <a:gd name="connsiteX60" fmla="*/ 2095247 w 8471825"/>
                <a:gd name="connsiteY60" fmla="*/ 820538 h 1992302"/>
                <a:gd name="connsiteX61" fmla="*/ 2140665 w 8471825"/>
                <a:gd name="connsiteY61" fmla="*/ 820538 h 1992302"/>
                <a:gd name="connsiteX62" fmla="*/ 2140665 w 8471825"/>
                <a:gd name="connsiteY62" fmla="*/ 853844 h 1992302"/>
                <a:gd name="connsiteX63" fmla="*/ 2195165 w 8471825"/>
                <a:gd name="connsiteY63" fmla="*/ 853844 h 1992302"/>
                <a:gd name="connsiteX64" fmla="*/ 2195165 w 8471825"/>
                <a:gd name="connsiteY64" fmla="*/ 868983 h 1992302"/>
                <a:gd name="connsiteX65" fmla="*/ 2255722 w 8471825"/>
                <a:gd name="connsiteY65" fmla="*/ 868983 h 1992302"/>
                <a:gd name="connsiteX66" fmla="*/ 2255722 w 8471825"/>
                <a:gd name="connsiteY66" fmla="*/ 890178 h 1992302"/>
                <a:gd name="connsiteX67" fmla="*/ 2355639 w 8471825"/>
                <a:gd name="connsiteY67" fmla="*/ 890178 h 1992302"/>
                <a:gd name="connsiteX68" fmla="*/ 2355639 w 8471825"/>
                <a:gd name="connsiteY68" fmla="*/ 929540 h 1992302"/>
                <a:gd name="connsiteX69" fmla="*/ 2410140 w 8471825"/>
                <a:gd name="connsiteY69" fmla="*/ 929540 h 1992302"/>
                <a:gd name="connsiteX70" fmla="*/ 2410140 w 8471825"/>
                <a:gd name="connsiteY70" fmla="*/ 1020374 h 1992302"/>
                <a:gd name="connsiteX71" fmla="*/ 2440418 w 8471825"/>
                <a:gd name="connsiteY71" fmla="*/ 1020374 h 1992302"/>
                <a:gd name="connsiteX72" fmla="*/ 2428307 w 8471825"/>
                <a:gd name="connsiteY72" fmla="*/ 1032485 h 1992302"/>
                <a:gd name="connsiteX73" fmla="*/ 2443446 w 8471825"/>
                <a:gd name="connsiteY73" fmla="*/ 1032485 h 1992302"/>
                <a:gd name="connsiteX74" fmla="*/ 2443446 w 8471825"/>
                <a:gd name="connsiteY74" fmla="*/ 1050652 h 1992302"/>
                <a:gd name="connsiteX75" fmla="*/ 2697783 w 8471825"/>
                <a:gd name="connsiteY75" fmla="*/ 1050652 h 1992302"/>
                <a:gd name="connsiteX76" fmla="*/ 2697783 w 8471825"/>
                <a:gd name="connsiteY76" fmla="*/ 1068819 h 1992302"/>
                <a:gd name="connsiteX77" fmla="*/ 2709894 w 8471825"/>
                <a:gd name="connsiteY77" fmla="*/ 1068819 h 1992302"/>
                <a:gd name="connsiteX78" fmla="*/ 2709894 w 8471825"/>
                <a:gd name="connsiteY78" fmla="*/ 1102125 h 1992302"/>
                <a:gd name="connsiteX79" fmla="*/ 2740172 w 8471825"/>
                <a:gd name="connsiteY79" fmla="*/ 1102125 h 1992302"/>
                <a:gd name="connsiteX80" fmla="*/ 2740172 w 8471825"/>
                <a:gd name="connsiteY80" fmla="*/ 1111208 h 1992302"/>
                <a:gd name="connsiteX81" fmla="*/ 2800728 w 8471825"/>
                <a:gd name="connsiteY81" fmla="*/ 1111208 h 1992302"/>
                <a:gd name="connsiteX82" fmla="*/ 2800728 w 8471825"/>
                <a:gd name="connsiteY82" fmla="*/ 1132403 h 1992302"/>
                <a:gd name="connsiteX83" fmla="*/ 2840090 w 8471825"/>
                <a:gd name="connsiteY83" fmla="*/ 1132403 h 1992302"/>
                <a:gd name="connsiteX84" fmla="*/ 2840090 w 8471825"/>
                <a:gd name="connsiteY84" fmla="*/ 1156626 h 1992302"/>
                <a:gd name="connsiteX85" fmla="*/ 2927896 w 8471825"/>
                <a:gd name="connsiteY85" fmla="*/ 1156626 h 1992302"/>
                <a:gd name="connsiteX86" fmla="*/ 2927896 w 8471825"/>
                <a:gd name="connsiteY86" fmla="*/ 1174793 h 1992302"/>
                <a:gd name="connsiteX87" fmla="*/ 3185261 w 8471825"/>
                <a:gd name="connsiteY87" fmla="*/ 1174793 h 1992302"/>
                <a:gd name="connsiteX88" fmla="*/ 3185261 w 8471825"/>
                <a:gd name="connsiteY88" fmla="*/ 1202043 h 1992302"/>
                <a:gd name="connsiteX89" fmla="*/ 3215539 w 8471825"/>
                <a:gd name="connsiteY89" fmla="*/ 1202043 h 1992302"/>
                <a:gd name="connsiteX90" fmla="*/ 3215539 w 8471825"/>
                <a:gd name="connsiteY90" fmla="*/ 1226265 h 1992302"/>
                <a:gd name="connsiteX91" fmla="*/ 3309401 w 8471825"/>
                <a:gd name="connsiteY91" fmla="*/ 1226265 h 1992302"/>
                <a:gd name="connsiteX92" fmla="*/ 3309401 w 8471825"/>
                <a:gd name="connsiteY92" fmla="*/ 1241404 h 1992302"/>
                <a:gd name="connsiteX93" fmla="*/ 3339679 w 8471825"/>
                <a:gd name="connsiteY93" fmla="*/ 1241404 h 1992302"/>
                <a:gd name="connsiteX94" fmla="*/ 3339679 w 8471825"/>
                <a:gd name="connsiteY94" fmla="*/ 1262599 h 1992302"/>
                <a:gd name="connsiteX95" fmla="*/ 3372985 w 8471825"/>
                <a:gd name="connsiteY95" fmla="*/ 1262599 h 1992302"/>
                <a:gd name="connsiteX96" fmla="*/ 3372985 w 8471825"/>
                <a:gd name="connsiteY96" fmla="*/ 1286822 h 1992302"/>
                <a:gd name="connsiteX97" fmla="*/ 3412347 w 8471825"/>
                <a:gd name="connsiteY97" fmla="*/ 1286822 h 1992302"/>
                <a:gd name="connsiteX98" fmla="*/ 3412347 w 8471825"/>
                <a:gd name="connsiteY98" fmla="*/ 1295905 h 1992302"/>
                <a:gd name="connsiteX99" fmla="*/ 3421430 w 8471825"/>
                <a:gd name="connsiteY99" fmla="*/ 1295905 h 1992302"/>
                <a:gd name="connsiteX100" fmla="*/ 3436569 w 8471825"/>
                <a:gd name="connsiteY100" fmla="*/ 1295905 h 1992302"/>
                <a:gd name="connsiteX101" fmla="*/ 3460792 w 8471825"/>
                <a:gd name="connsiteY101" fmla="*/ 1295905 h 1992302"/>
                <a:gd name="connsiteX102" fmla="*/ 3460792 w 8471825"/>
                <a:gd name="connsiteY102" fmla="*/ 1329211 h 1992302"/>
                <a:gd name="connsiteX103" fmla="*/ 3527404 w 8471825"/>
                <a:gd name="connsiteY103" fmla="*/ 1329211 h 1992302"/>
                <a:gd name="connsiteX104" fmla="*/ 3527404 w 8471825"/>
                <a:gd name="connsiteY104" fmla="*/ 1347378 h 1992302"/>
                <a:gd name="connsiteX105" fmla="*/ 3600071 w 8471825"/>
                <a:gd name="connsiteY105" fmla="*/ 1347378 h 1992302"/>
                <a:gd name="connsiteX106" fmla="*/ 3600071 w 8471825"/>
                <a:gd name="connsiteY106" fmla="*/ 1371600 h 1992302"/>
                <a:gd name="connsiteX107" fmla="*/ 3703017 w 8471825"/>
                <a:gd name="connsiteY107" fmla="*/ 1371600 h 1992302"/>
                <a:gd name="connsiteX108" fmla="*/ 3703017 w 8471825"/>
                <a:gd name="connsiteY108" fmla="*/ 1401879 h 1992302"/>
                <a:gd name="connsiteX109" fmla="*/ 3769629 w 8471825"/>
                <a:gd name="connsiteY109" fmla="*/ 1401879 h 1992302"/>
                <a:gd name="connsiteX110" fmla="*/ 3769629 w 8471825"/>
                <a:gd name="connsiteY110" fmla="*/ 1420045 h 1992302"/>
                <a:gd name="connsiteX111" fmla="*/ 3818074 w 8471825"/>
                <a:gd name="connsiteY111" fmla="*/ 1420045 h 1992302"/>
                <a:gd name="connsiteX112" fmla="*/ 3818074 w 8471825"/>
                <a:gd name="connsiteY112" fmla="*/ 1447296 h 1992302"/>
                <a:gd name="connsiteX113" fmla="*/ 3887714 w 8471825"/>
                <a:gd name="connsiteY113" fmla="*/ 1447296 h 1992302"/>
                <a:gd name="connsiteX114" fmla="*/ 3887714 w 8471825"/>
                <a:gd name="connsiteY114" fmla="*/ 1468491 h 1992302"/>
                <a:gd name="connsiteX115" fmla="*/ 4054243 w 8471825"/>
                <a:gd name="connsiteY115" fmla="*/ 1468491 h 1992302"/>
                <a:gd name="connsiteX116" fmla="*/ 4054243 w 8471825"/>
                <a:gd name="connsiteY116" fmla="*/ 1489685 h 1992302"/>
                <a:gd name="connsiteX117" fmla="*/ 4278302 w 8471825"/>
                <a:gd name="connsiteY117" fmla="*/ 1489685 h 1992302"/>
                <a:gd name="connsiteX118" fmla="*/ 4278302 w 8471825"/>
                <a:gd name="connsiteY118" fmla="*/ 1532075 h 1992302"/>
                <a:gd name="connsiteX119" fmla="*/ 4329775 w 8471825"/>
                <a:gd name="connsiteY119" fmla="*/ 1532075 h 1992302"/>
                <a:gd name="connsiteX120" fmla="*/ 4329775 w 8471825"/>
                <a:gd name="connsiteY120" fmla="*/ 1553269 h 1992302"/>
                <a:gd name="connsiteX121" fmla="*/ 4405470 w 8471825"/>
                <a:gd name="connsiteY121" fmla="*/ 1553269 h 1992302"/>
                <a:gd name="connsiteX122" fmla="*/ 4405470 w 8471825"/>
                <a:gd name="connsiteY122" fmla="*/ 1592631 h 1992302"/>
                <a:gd name="connsiteX123" fmla="*/ 4493277 w 8471825"/>
                <a:gd name="connsiteY123" fmla="*/ 1592631 h 1992302"/>
                <a:gd name="connsiteX124" fmla="*/ 4493277 w 8471825"/>
                <a:gd name="connsiteY124" fmla="*/ 1625937 h 1992302"/>
                <a:gd name="connsiteX125" fmla="*/ 4553833 w 8471825"/>
                <a:gd name="connsiteY125" fmla="*/ 1625937 h 1992302"/>
                <a:gd name="connsiteX126" fmla="*/ 4553833 w 8471825"/>
                <a:gd name="connsiteY126" fmla="*/ 1680438 h 1992302"/>
                <a:gd name="connsiteX127" fmla="*/ 4817253 w 8471825"/>
                <a:gd name="connsiteY127" fmla="*/ 1680438 h 1992302"/>
                <a:gd name="connsiteX128" fmla="*/ 4817253 w 8471825"/>
                <a:gd name="connsiteY128" fmla="*/ 1713744 h 1992302"/>
                <a:gd name="connsiteX129" fmla="*/ 4908087 w 8471825"/>
                <a:gd name="connsiteY129" fmla="*/ 1713744 h 1992302"/>
                <a:gd name="connsiteX130" fmla="*/ 4908087 w 8471825"/>
                <a:gd name="connsiteY130" fmla="*/ 1756133 h 1992302"/>
                <a:gd name="connsiteX131" fmla="*/ 5271425 w 8471825"/>
                <a:gd name="connsiteY131" fmla="*/ 1756133 h 1992302"/>
                <a:gd name="connsiteX132" fmla="*/ 5271425 w 8471825"/>
                <a:gd name="connsiteY132" fmla="*/ 1798522 h 1992302"/>
                <a:gd name="connsiteX133" fmla="*/ 5335009 w 8471825"/>
                <a:gd name="connsiteY133" fmla="*/ 1798522 h 1992302"/>
                <a:gd name="connsiteX134" fmla="*/ 5335009 w 8471825"/>
                <a:gd name="connsiteY134" fmla="*/ 1834856 h 1992302"/>
                <a:gd name="connsiteX135" fmla="*/ 5444010 w 8471825"/>
                <a:gd name="connsiteY135" fmla="*/ 1834856 h 1992302"/>
                <a:gd name="connsiteX136" fmla="*/ 5444010 w 8471825"/>
                <a:gd name="connsiteY136" fmla="*/ 1889357 h 1992302"/>
                <a:gd name="connsiteX137" fmla="*/ 6639997 w 8471825"/>
                <a:gd name="connsiteY137" fmla="*/ 1889357 h 1992302"/>
                <a:gd name="connsiteX138" fmla="*/ 6639997 w 8471825"/>
                <a:gd name="connsiteY138" fmla="*/ 1992302 h 1992302"/>
                <a:gd name="connsiteX139" fmla="*/ 8471825 w 8471825"/>
                <a:gd name="connsiteY139" fmla="*/ 1992302 h 1992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8471825" h="1992302">
                  <a:moveTo>
                    <a:pt x="0" y="0"/>
                  </a:moveTo>
                  <a:lnTo>
                    <a:pt x="387560" y="0"/>
                  </a:lnTo>
                  <a:lnTo>
                    <a:pt x="393616" y="18167"/>
                  </a:lnTo>
                  <a:lnTo>
                    <a:pt x="448116" y="33306"/>
                  </a:lnTo>
                  <a:lnTo>
                    <a:pt x="490506" y="54501"/>
                  </a:lnTo>
                  <a:lnTo>
                    <a:pt x="554090" y="54501"/>
                  </a:lnTo>
                  <a:lnTo>
                    <a:pt x="608590" y="81751"/>
                  </a:lnTo>
                  <a:lnTo>
                    <a:pt x="875038" y="81751"/>
                  </a:lnTo>
                  <a:lnTo>
                    <a:pt x="920455" y="99918"/>
                  </a:lnTo>
                  <a:lnTo>
                    <a:pt x="920455" y="148363"/>
                  </a:lnTo>
                  <a:lnTo>
                    <a:pt x="1014318" y="148363"/>
                  </a:lnTo>
                  <a:lnTo>
                    <a:pt x="1029457" y="163502"/>
                  </a:lnTo>
                  <a:lnTo>
                    <a:pt x="1056707" y="163502"/>
                  </a:lnTo>
                  <a:lnTo>
                    <a:pt x="1056707" y="196808"/>
                  </a:lnTo>
                  <a:lnTo>
                    <a:pt x="1074874" y="196808"/>
                  </a:lnTo>
                  <a:lnTo>
                    <a:pt x="1074874" y="227087"/>
                  </a:lnTo>
                  <a:lnTo>
                    <a:pt x="1108180" y="227087"/>
                  </a:lnTo>
                  <a:lnTo>
                    <a:pt x="1108180" y="239198"/>
                  </a:lnTo>
                  <a:lnTo>
                    <a:pt x="1126347" y="257365"/>
                  </a:lnTo>
                  <a:lnTo>
                    <a:pt x="1189931" y="257365"/>
                  </a:lnTo>
                  <a:lnTo>
                    <a:pt x="1189931" y="290671"/>
                  </a:lnTo>
                  <a:lnTo>
                    <a:pt x="1283793" y="290671"/>
                  </a:lnTo>
                  <a:lnTo>
                    <a:pt x="1283793" y="323977"/>
                  </a:lnTo>
                  <a:lnTo>
                    <a:pt x="1301960" y="323977"/>
                  </a:lnTo>
                  <a:lnTo>
                    <a:pt x="1301960" y="345171"/>
                  </a:lnTo>
                  <a:lnTo>
                    <a:pt x="1344349" y="345171"/>
                  </a:lnTo>
                  <a:lnTo>
                    <a:pt x="1344349" y="357283"/>
                  </a:lnTo>
                  <a:lnTo>
                    <a:pt x="1456379" y="357283"/>
                  </a:lnTo>
                  <a:lnTo>
                    <a:pt x="1456379" y="387561"/>
                  </a:lnTo>
                  <a:lnTo>
                    <a:pt x="1483629" y="387561"/>
                  </a:lnTo>
                  <a:lnTo>
                    <a:pt x="1483629" y="402700"/>
                  </a:lnTo>
                  <a:lnTo>
                    <a:pt x="1495740" y="402700"/>
                  </a:lnTo>
                  <a:lnTo>
                    <a:pt x="1495740" y="420867"/>
                  </a:lnTo>
                  <a:lnTo>
                    <a:pt x="1519963" y="420867"/>
                  </a:lnTo>
                  <a:lnTo>
                    <a:pt x="1519963" y="436006"/>
                  </a:lnTo>
                  <a:lnTo>
                    <a:pt x="1604741" y="436006"/>
                  </a:lnTo>
                  <a:lnTo>
                    <a:pt x="1604741" y="457200"/>
                  </a:lnTo>
                  <a:lnTo>
                    <a:pt x="1631992" y="457200"/>
                  </a:lnTo>
                  <a:lnTo>
                    <a:pt x="1631992" y="499590"/>
                  </a:lnTo>
                  <a:lnTo>
                    <a:pt x="1725854" y="499590"/>
                  </a:lnTo>
                  <a:lnTo>
                    <a:pt x="1725854" y="526840"/>
                  </a:lnTo>
                  <a:lnTo>
                    <a:pt x="1774299" y="526840"/>
                  </a:lnTo>
                  <a:lnTo>
                    <a:pt x="1774299" y="581341"/>
                  </a:lnTo>
                  <a:lnTo>
                    <a:pt x="1795494" y="581341"/>
                  </a:lnTo>
                  <a:lnTo>
                    <a:pt x="1795494" y="608591"/>
                  </a:lnTo>
                  <a:lnTo>
                    <a:pt x="1810633" y="608591"/>
                  </a:lnTo>
                  <a:lnTo>
                    <a:pt x="1810633" y="632814"/>
                  </a:lnTo>
                  <a:lnTo>
                    <a:pt x="1810633" y="660064"/>
                  </a:lnTo>
                  <a:lnTo>
                    <a:pt x="1880273" y="660064"/>
                  </a:lnTo>
                  <a:lnTo>
                    <a:pt x="1880273" y="684287"/>
                  </a:lnTo>
                  <a:lnTo>
                    <a:pt x="1892384" y="696398"/>
                  </a:lnTo>
                  <a:lnTo>
                    <a:pt x="1898439" y="702453"/>
                  </a:lnTo>
                  <a:lnTo>
                    <a:pt x="1898439" y="738787"/>
                  </a:lnTo>
                  <a:lnTo>
                    <a:pt x="1958996" y="738787"/>
                  </a:lnTo>
                  <a:lnTo>
                    <a:pt x="1958996" y="756954"/>
                  </a:lnTo>
                  <a:lnTo>
                    <a:pt x="2007441" y="756954"/>
                  </a:lnTo>
                  <a:lnTo>
                    <a:pt x="2007441" y="769065"/>
                  </a:lnTo>
                  <a:lnTo>
                    <a:pt x="2080108" y="769065"/>
                  </a:lnTo>
                  <a:lnTo>
                    <a:pt x="2080108" y="790260"/>
                  </a:lnTo>
                  <a:lnTo>
                    <a:pt x="2095247" y="790260"/>
                  </a:lnTo>
                  <a:lnTo>
                    <a:pt x="2095247" y="820538"/>
                  </a:lnTo>
                  <a:lnTo>
                    <a:pt x="2140665" y="820538"/>
                  </a:lnTo>
                  <a:lnTo>
                    <a:pt x="2140665" y="853844"/>
                  </a:lnTo>
                  <a:lnTo>
                    <a:pt x="2195165" y="853844"/>
                  </a:lnTo>
                  <a:lnTo>
                    <a:pt x="2195165" y="868983"/>
                  </a:lnTo>
                  <a:lnTo>
                    <a:pt x="2255722" y="868983"/>
                  </a:lnTo>
                  <a:lnTo>
                    <a:pt x="2255722" y="890178"/>
                  </a:lnTo>
                  <a:lnTo>
                    <a:pt x="2355639" y="890178"/>
                  </a:lnTo>
                  <a:lnTo>
                    <a:pt x="2355639" y="929540"/>
                  </a:lnTo>
                  <a:lnTo>
                    <a:pt x="2410140" y="929540"/>
                  </a:lnTo>
                  <a:lnTo>
                    <a:pt x="2410140" y="1020374"/>
                  </a:lnTo>
                  <a:lnTo>
                    <a:pt x="2440418" y="1020374"/>
                  </a:lnTo>
                  <a:lnTo>
                    <a:pt x="2428307" y="1032485"/>
                  </a:lnTo>
                  <a:lnTo>
                    <a:pt x="2443446" y="1032485"/>
                  </a:lnTo>
                  <a:lnTo>
                    <a:pt x="2443446" y="1050652"/>
                  </a:lnTo>
                  <a:lnTo>
                    <a:pt x="2697783" y="1050652"/>
                  </a:lnTo>
                  <a:lnTo>
                    <a:pt x="2697783" y="1068819"/>
                  </a:lnTo>
                  <a:lnTo>
                    <a:pt x="2709894" y="1068819"/>
                  </a:lnTo>
                  <a:lnTo>
                    <a:pt x="2709894" y="1102125"/>
                  </a:lnTo>
                  <a:lnTo>
                    <a:pt x="2740172" y="1102125"/>
                  </a:lnTo>
                  <a:lnTo>
                    <a:pt x="2740172" y="1111208"/>
                  </a:lnTo>
                  <a:lnTo>
                    <a:pt x="2800728" y="1111208"/>
                  </a:lnTo>
                  <a:lnTo>
                    <a:pt x="2800728" y="1132403"/>
                  </a:lnTo>
                  <a:lnTo>
                    <a:pt x="2840090" y="1132403"/>
                  </a:lnTo>
                  <a:lnTo>
                    <a:pt x="2840090" y="1156626"/>
                  </a:lnTo>
                  <a:lnTo>
                    <a:pt x="2927896" y="1156626"/>
                  </a:lnTo>
                  <a:lnTo>
                    <a:pt x="2927896" y="1174793"/>
                  </a:lnTo>
                  <a:lnTo>
                    <a:pt x="3185261" y="1174793"/>
                  </a:lnTo>
                  <a:lnTo>
                    <a:pt x="3185261" y="1202043"/>
                  </a:lnTo>
                  <a:lnTo>
                    <a:pt x="3215539" y="1202043"/>
                  </a:lnTo>
                  <a:lnTo>
                    <a:pt x="3215539" y="1226265"/>
                  </a:lnTo>
                  <a:lnTo>
                    <a:pt x="3309401" y="1226265"/>
                  </a:lnTo>
                  <a:lnTo>
                    <a:pt x="3309401" y="1241404"/>
                  </a:lnTo>
                  <a:lnTo>
                    <a:pt x="3339679" y="1241404"/>
                  </a:lnTo>
                  <a:lnTo>
                    <a:pt x="3339679" y="1262599"/>
                  </a:lnTo>
                  <a:lnTo>
                    <a:pt x="3372985" y="1262599"/>
                  </a:lnTo>
                  <a:lnTo>
                    <a:pt x="3372985" y="1286822"/>
                  </a:lnTo>
                  <a:lnTo>
                    <a:pt x="3412347" y="1286822"/>
                  </a:lnTo>
                  <a:lnTo>
                    <a:pt x="3412347" y="1295905"/>
                  </a:lnTo>
                  <a:lnTo>
                    <a:pt x="3421430" y="1295905"/>
                  </a:lnTo>
                  <a:lnTo>
                    <a:pt x="3436569" y="1295905"/>
                  </a:lnTo>
                  <a:lnTo>
                    <a:pt x="3460792" y="1295905"/>
                  </a:lnTo>
                  <a:lnTo>
                    <a:pt x="3460792" y="1329211"/>
                  </a:lnTo>
                  <a:lnTo>
                    <a:pt x="3527404" y="1329211"/>
                  </a:lnTo>
                  <a:lnTo>
                    <a:pt x="3527404" y="1347378"/>
                  </a:lnTo>
                  <a:lnTo>
                    <a:pt x="3600071" y="1347378"/>
                  </a:lnTo>
                  <a:lnTo>
                    <a:pt x="3600071" y="1371600"/>
                  </a:lnTo>
                  <a:lnTo>
                    <a:pt x="3703017" y="1371600"/>
                  </a:lnTo>
                  <a:lnTo>
                    <a:pt x="3703017" y="1401879"/>
                  </a:lnTo>
                  <a:lnTo>
                    <a:pt x="3769629" y="1401879"/>
                  </a:lnTo>
                  <a:lnTo>
                    <a:pt x="3769629" y="1420045"/>
                  </a:lnTo>
                  <a:lnTo>
                    <a:pt x="3818074" y="1420045"/>
                  </a:lnTo>
                  <a:lnTo>
                    <a:pt x="3818074" y="1447296"/>
                  </a:lnTo>
                  <a:lnTo>
                    <a:pt x="3887714" y="1447296"/>
                  </a:lnTo>
                  <a:lnTo>
                    <a:pt x="3887714" y="1468491"/>
                  </a:lnTo>
                  <a:lnTo>
                    <a:pt x="4054243" y="1468491"/>
                  </a:lnTo>
                  <a:lnTo>
                    <a:pt x="4054243" y="1489685"/>
                  </a:lnTo>
                  <a:lnTo>
                    <a:pt x="4278302" y="1489685"/>
                  </a:lnTo>
                  <a:lnTo>
                    <a:pt x="4278302" y="1532075"/>
                  </a:lnTo>
                  <a:lnTo>
                    <a:pt x="4329775" y="1532075"/>
                  </a:lnTo>
                  <a:lnTo>
                    <a:pt x="4329775" y="1553269"/>
                  </a:lnTo>
                  <a:lnTo>
                    <a:pt x="4405470" y="1553269"/>
                  </a:lnTo>
                  <a:lnTo>
                    <a:pt x="4405470" y="1592631"/>
                  </a:lnTo>
                  <a:lnTo>
                    <a:pt x="4493277" y="1592631"/>
                  </a:lnTo>
                  <a:lnTo>
                    <a:pt x="4493277" y="1625937"/>
                  </a:lnTo>
                  <a:lnTo>
                    <a:pt x="4553833" y="1625937"/>
                  </a:lnTo>
                  <a:lnTo>
                    <a:pt x="4553833" y="1680438"/>
                  </a:lnTo>
                  <a:lnTo>
                    <a:pt x="4817253" y="1680438"/>
                  </a:lnTo>
                  <a:lnTo>
                    <a:pt x="4817253" y="1713744"/>
                  </a:lnTo>
                  <a:lnTo>
                    <a:pt x="4908087" y="1713744"/>
                  </a:lnTo>
                  <a:lnTo>
                    <a:pt x="4908087" y="1756133"/>
                  </a:lnTo>
                  <a:lnTo>
                    <a:pt x="5271425" y="1756133"/>
                  </a:lnTo>
                  <a:lnTo>
                    <a:pt x="5271425" y="1798522"/>
                  </a:lnTo>
                  <a:lnTo>
                    <a:pt x="5335009" y="1798522"/>
                  </a:lnTo>
                  <a:lnTo>
                    <a:pt x="5335009" y="1834856"/>
                  </a:lnTo>
                  <a:lnTo>
                    <a:pt x="5444010" y="1834856"/>
                  </a:lnTo>
                  <a:lnTo>
                    <a:pt x="5444010" y="1889357"/>
                  </a:lnTo>
                  <a:lnTo>
                    <a:pt x="6639997" y="1889357"/>
                  </a:lnTo>
                  <a:lnTo>
                    <a:pt x="6639997" y="1992302"/>
                  </a:lnTo>
                  <a:lnTo>
                    <a:pt x="8471825" y="1992302"/>
                  </a:lnTo>
                </a:path>
              </a:pathLst>
            </a:custGeom>
            <a:noFill/>
            <a:ln w="12700">
              <a:solidFill>
                <a:srgbClr val="80808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1" fontAlgn="auto" hangingPunct="1">
                <a:spcBef>
                  <a:spcPts val="0"/>
                </a:spcBef>
                <a:spcAft>
                  <a:spcPts val="0"/>
                </a:spcAft>
                <a:defRPr/>
              </a:pPr>
              <a:endParaRPr lang="en-US">
                <a:solidFill>
                  <a:srgbClr val="FFFFFF"/>
                </a:solidFill>
                <a:latin typeface="Calibri" panose="020F0502020204030204"/>
              </a:endParaRPr>
            </a:p>
          </p:txBody>
        </p:sp>
        <p:grpSp>
          <p:nvGrpSpPr>
            <p:cNvPr id="112" name="Group 111">
              <a:extLst>
                <a:ext uri="{FF2B5EF4-FFF2-40B4-BE49-F238E27FC236}">
                  <a16:creationId xmlns:a16="http://schemas.microsoft.com/office/drawing/2014/main" id="{67BF0A47-A7B7-1248-256E-7661295157B4}"/>
                </a:ext>
              </a:extLst>
            </p:cNvPr>
            <p:cNvGrpSpPr/>
            <p:nvPr/>
          </p:nvGrpSpPr>
          <p:grpSpPr>
            <a:xfrm>
              <a:off x="1188226" y="1884659"/>
              <a:ext cx="40693" cy="42647"/>
              <a:chOff x="10509145" y="-1087555"/>
              <a:chExt cx="72752" cy="76245"/>
            </a:xfrm>
          </p:grpSpPr>
          <p:cxnSp>
            <p:nvCxnSpPr>
              <p:cNvPr id="294" name="Straight Connector 293">
                <a:extLst>
                  <a:ext uri="{FF2B5EF4-FFF2-40B4-BE49-F238E27FC236}">
                    <a16:creationId xmlns:a16="http://schemas.microsoft.com/office/drawing/2014/main" id="{37652A86-B185-375D-25FA-9DC375A1C285}"/>
                  </a:ext>
                </a:extLst>
              </p:cNvPr>
              <p:cNvCxnSpPr>
                <a:cxnSpLocks/>
              </p:cNvCxnSpPr>
              <p:nvPr/>
            </p:nvCxnSpPr>
            <p:spPr>
              <a:xfrm>
                <a:off x="10509145" y="-1049432"/>
                <a:ext cx="72752" cy="0"/>
              </a:xfrm>
              <a:prstGeom prst="line">
                <a:avLst/>
              </a:prstGeom>
              <a:ln w="12700">
                <a:solidFill>
                  <a:srgbClr val="808080"/>
                </a:solidFill>
                <a:tailEnd type="none"/>
              </a:ln>
            </p:spPr>
            <p:style>
              <a:lnRef idx="1">
                <a:schemeClr val="accent1"/>
              </a:lnRef>
              <a:fillRef idx="0">
                <a:schemeClr val="accent1"/>
              </a:fillRef>
              <a:effectRef idx="0">
                <a:schemeClr val="accent1"/>
              </a:effectRef>
              <a:fontRef idx="minor">
                <a:schemeClr val="tx1"/>
              </a:fontRef>
            </p:style>
          </p:cxnSp>
          <p:cxnSp>
            <p:nvCxnSpPr>
              <p:cNvPr id="295" name="Straight Connector 294">
                <a:extLst>
                  <a:ext uri="{FF2B5EF4-FFF2-40B4-BE49-F238E27FC236}">
                    <a16:creationId xmlns:a16="http://schemas.microsoft.com/office/drawing/2014/main" id="{55DCEBB0-197F-8AFE-313C-3645F7608084}"/>
                  </a:ext>
                </a:extLst>
              </p:cNvPr>
              <p:cNvCxnSpPr>
                <a:cxnSpLocks/>
              </p:cNvCxnSpPr>
              <p:nvPr/>
            </p:nvCxnSpPr>
            <p:spPr>
              <a:xfrm>
                <a:off x="10545521" y="-1087555"/>
                <a:ext cx="1276" cy="76245"/>
              </a:xfrm>
              <a:prstGeom prst="line">
                <a:avLst/>
              </a:prstGeom>
              <a:ln w="12700">
                <a:solidFill>
                  <a:srgbClr val="808080"/>
                </a:solidFill>
                <a:tailEnd type="none"/>
              </a:ln>
            </p:spPr>
            <p:style>
              <a:lnRef idx="1">
                <a:schemeClr val="accent1"/>
              </a:lnRef>
              <a:fillRef idx="0">
                <a:schemeClr val="accent1"/>
              </a:fillRef>
              <a:effectRef idx="0">
                <a:schemeClr val="accent1"/>
              </a:effectRef>
              <a:fontRef idx="minor">
                <a:schemeClr val="tx1"/>
              </a:fontRef>
            </p:style>
          </p:cxnSp>
        </p:grpSp>
        <p:grpSp>
          <p:nvGrpSpPr>
            <p:cNvPr id="113" name="Group 112">
              <a:extLst>
                <a:ext uri="{FF2B5EF4-FFF2-40B4-BE49-F238E27FC236}">
                  <a16:creationId xmlns:a16="http://schemas.microsoft.com/office/drawing/2014/main" id="{E184D6D0-EE9B-60BB-7B86-76D50FCDFBA4}"/>
                </a:ext>
              </a:extLst>
            </p:cNvPr>
            <p:cNvGrpSpPr/>
            <p:nvPr/>
          </p:nvGrpSpPr>
          <p:grpSpPr>
            <a:xfrm>
              <a:off x="1371379" y="1887594"/>
              <a:ext cx="40693" cy="42647"/>
              <a:chOff x="10509145" y="-1087555"/>
              <a:chExt cx="72752" cy="76245"/>
            </a:xfrm>
          </p:grpSpPr>
          <p:cxnSp>
            <p:nvCxnSpPr>
              <p:cNvPr id="292" name="Straight Connector 291">
                <a:extLst>
                  <a:ext uri="{FF2B5EF4-FFF2-40B4-BE49-F238E27FC236}">
                    <a16:creationId xmlns:a16="http://schemas.microsoft.com/office/drawing/2014/main" id="{6B55FC3B-3CC0-1A7A-3F39-C34C66AB47D4}"/>
                  </a:ext>
                </a:extLst>
              </p:cNvPr>
              <p:cNvCxnSpPr>
                <a:cxnSpLocks/>
              </p:cNvCxnSpPr>
              <p:nvPr/>
            </p:nvCxnSpPr>
            <p:spPr>
              <a:xfrm>
                <a:off x="10509145" y="-1049432"/>
                <a:ext cx="72752" cy="0"/>
              </a:xfrm>
              <a:prstGeom prst="line">
                <a:avLst/>
              </a:prstGeom>
              <a:ln w="12700">
                <a:solidFill>
                  <a:srgbClr val="808080"/>
                </a:solidFill>
                <a:tailEnd type="none"/>
              </a:ln>
            </p:spPr>
            <p:style>
              <a:lnRef idx="1">
                <a:schemeClr val="accent1"/>
              </a:lnRef>
              <a:fillRef idx="0">
                <a:schemeClr val="accent1"/>
              </a:fillRef>
              <a:effectRef idx="0">
                <a:schemeClr val="accent1"/>
              </a:effectRef>
              <a:fontRef idx="minor">
                <a:schemeClr val="tx1"/>
              </a:fontRef>
            </p:style>
          </p:cxnSp>
          <p:cxnSp>
            <p:nvCxnSpPr>
              <p:cNvPr id="293" name="Straight Connector 292">
                <a:extLst>
                  <a:ext uri="{FF2B5EF4-FFF2-40B4-BE49-F238E27FC236}">
                    <a16:creationId xmlns:a16="http://schemas.microsoft.com/office/drawing/2014/main" id="{515B2A93-64E9-F46A-D73F-142F928F8BB6}"/>
                  </a:ext>
                </a:extLst>
              </p:cNvPr>
              <p:cNvCxnSpPr>
                <a:cxnSpLocks/>
              </p:cNvCxnSpPr>
              <p:nvPr/>
            </p:nvCxnSpPr>
            <p:spPr>
              <a:xfrm>
                <a:off x="10545521" y="-1087555"/>
                <a:ext cx="1276" cy="76245"/>
              </a:xfrm>
              <a:prstGeom prst="line">
                <a:avLst/>
              </a:prstGeom>
              <a:ln w="12700">
                <a:solidFill>
                  <a:srgbClr val="808080"/>
                </a:solidFill>
                <a:tailEnd type="none"/>
              </a:ln>
            </p:spPr>
            <p:style>
              <a:lnRef idx="1">
                <a:schemeClr val="accent1"/>
              </a:lnRef>
              <a:fillRef idx="0">
                <a:schemeClr val="accent1"/>
              </a:fillRef>
              <a:effectRef idx="0">
                <a:schemeClr val="accent1"/>
              </a:effectRef>
              <a:fontRef idx="minor">
                <a:schemeClr val="tx1"/>
              </a:fontRef>
            </p:style>
          </p:cxnSp>
        </p:grpSp>
        <p:grpSp>
          <p:nvGrpSpPr>
            <p:cNvPr id="114" name="Group 113">
              <a:extLst>
                <a:ext uri="{FF2B5EF4-FFF2-40B4-BE49-F238E27FC236}">
                  <a16:creationId xmlns:a16="http://schemas.microsoft.com/office/drawing/2014/main" id="{828B30D1-4ACF-5553-2E12-7AD1DDE990C4}"/>
                </a:ext>
              </a:extLst>
            </p:cNvPr>
            <p:cNvGrpSpPr/>
            <p:nvPr/>
          </p:nvGrpSpPr>
          <p:grpSpPr>
            <a:xfrm>
              <a:off x="1399215" y="1886120"/>
              <a:ext cx="40693" cy="42647"/>
              <a:chOff x="10509145" y="-1087555"/>
              <a:chExt cx="72752" cy="76245"/>
            </a:xfrm>
          </p:grpSpPr>
          <p:cxnSp>
            <p:nvCxnSpPr>
              <p:cNvPr id="290" name="Straight Connector 289">
                <a:extLst>
                  <a:ext uri="{FF2B5EF4-FFF2-40B4-BE49-F238E27FC236}">
                    <a16:creationId xmlns:a16="http://schemas.microsoft.com/office/drawing/2014/main" id="{608F5CE4-6DA8-477E-C27B-3C9094F40A8B}"/>
                  </a:ext>
                </a:extLst>
              </p:cNvPr>
              <p:cNvCxnSpPr>
                <a:cxnSpLocks/>
              </p:cNvCxnSpPr>
              <p:nvPr/>
            </p:nvCxnSpPr>
            <p:spPr>
              <a:xfrm>
                <a:off x="10509145" y="-1049432"/>
                <a:ext cx="72752" cy="0"/>
              </a:xfrm>
              <a:prstGeom prst="line">
                <a:avLst/>
              </a:prstGeom>
              <a:ln w="12700">
                <a:solidFill>
                  <a:srgbClr val="808080"/>
                </a:solidFill>
                <a:tailEnd type="none"/>
              </a:ln>
            </p:spPr>
            <p:style>
              <a:lnRef idx="1">
                <a:schemeClr val="accent1"/>
              </a:lnRef>
              <a:fillRef idx="0">
                <a:schemeClr val="accent1"/>
              </a:fillRef>
              <a:effectRef idx="0">
                <a:schemeClr val="accent1"/>
              </a:effectRef>
              <a:fontRef idx="minor">
                <a:schemeClr val="tx1"/>
              </a:fontRef>
            </p:style>
          </p:cxnSp>
          <p:cxnSp>
            <p:nvCxnSpPr>
              <p:cNvPr id="291" name="Straight Connector 290">
                <a:extLst>
                  <a:ext uri="{FF2B5EF4-FFF2-40B4-BE49-F238E27FC236}">
                    <a16:creationId xmlns:a16="http://schemas.microsoft.com/office/drawing/2014/main" id="{CE757F30-7DE0-9F82-5E74-49927C217F69}"/>
                  </a:ext>
                </a:extLst>
              </p:cNvPr>
              <p:cNvCxnSpPr>
                <a:cxnSpLocks/>
              </p:cNvCxnSpPr>
              <p:nvPr/>
            </p:nvCxnSpPr>
            <p:spPr>
              <a:xfrm>
                <a:off x="10545521" y="-1087555"/>
                <a:ext cx="1276" cy="76245"/>
              </a:xfrm>
              <a:prstGeom prst="line">
                <a:avLst/>
              </a:prstGeom>
              <a:ln w="12700">
                <a:solidFill>
                  <a:srgbClr val="808080"/>
                </a:solidFill>
                <a:tailEnd type="none"/>
              </a:ln>
            </p:spPr>
            <p:style>
              <a:lnRef idx="1">
                <a:schemeClr val="accent1"/>
              </a:lnRef>
              <a:fillRef idx="0">
                <a:schemeClr val="accent1"/>
              </a:fillRef>
              <a:effectRef idx="0">
                <a:schemeClr val="accent1"/>
              </a:effectRef>
              <a:fontRef idx="minor">
                <a:schemeClr val="tx1"/>
              </a:fontRef>
            </p:style>
          </p:cxnSp>
        </p:grpSp>
        <p:grpSp>
          <p:nvGrpSpPr>
            <p:cNvPr id="115" name="Group 114">
              <a:extLst>
                <a:ext uri="{FF2B5EF4-FFF2-40B4-BE49-F238E27FC236}">
                  <a16:creationId xmlns:a16="http://schemas.microsoft.com/office/drawing/2014/main" id="{E31374F0-CB08-736E-7929-C3E3DD938E9B}"/>
                </a:ext>
              </a:extLst>
            </p:cNvPr>
            <p:cNvGrpSpPr/>
            <p:nvPr/>
          </p:nvGrpSpPr>
          <p:grpSpPr>
            <a:xfrm>
              <a:off x="1447008" y="1898633"/>
              <a:ext cx="40693" cy="42647"/>
              <a:chOff x="10509145" y="-1087555"/>
              <a:chExt cx="72752" cy="76245"/>
            </a:xfrm>
          </p:grpSpPr>
          <p:cxnSp>
            <p:nvCxnSpPr>
              <p:cNvPr id="288" name="Straight Connector 287">
                <a:extLst>
                  <a:ext uri="{FF2B5EF4-FFF2-40B4-BE49-F238E27FC236}">
                    <a16:creationId xmlns:a16="http://schemas.microsoft.com/office/drawing/2014/main" id="{C1FFA7C9-FB9F-42CA-13AD-E03F47B6E734}"/>
                  </a:ext>
                </a:extLst>
              </p:cNvPr>
              <p:cNvCxnSpPr>
                <a:cxnSpLocks/>
              </p:cNvCxnSpPr>
              <p:nvPr/>
            </p:nvCxnSpPr>
            <p:spPr>
              <a:xfrm>
                <a:off x="10509145" y="-1049432"/>
                <a:ext cx="72752" cy="0"/>
              </a:xfrm>
              <a:prstGeom prst="line">
                <a:avLst/>
              </a:prstGeom>
              <a:ln w="12700">
                <a:solidFill>
                  <a:srgbClr val="808080"/>
                </a:solidFill>
                <a:tailEnd type="none"/>
              </a:ln>
            </p:spPr>
            <p:style>
              <a:lnRef idx="1">
                <a:schemeClr val="accent1"/>
              </a:lnRef>
              <a:fillRef idx="0">
                <a:schemeClr val="accent1"/>
              </a:fillRef>
              <a:effectRef idx="0">
                <a:schemeClr val="accent1"/>
              </a:effectRef>
              <a:fontRef idx="minor">
                <a:schemeClr val="tx1"/>
              </a:fontRef>
            </p:style>
          </p:cxnSp>
          <p:cxnSp>
            <p:nvCxnSpPr>
              <p:cNvPr id="289" name="Straight Connector 288">
                <a:extLst>
                  <a:ext uri="{FF2B5EF4-FFF2-40B4-BE49-F238E27FC236}">
                    <a16:creationId xmlns:a16="http://schemas.microsoft.com/office/drawing/2014/main" id="{AD502772-ACF7-87DA-371E-CB30100BAF63}"/>
                  </a:ext>
                </a:extLst>
              </p:cNvPr>
              <p:cNvCxnSpPr>
                <a:cxnSpLocks/>
              </p:cNvCxnSpPr>
              <p:nvPr/>
            </p:nvCxnSpPr>
            <p:spPr>
              <a:xfrm>
                <a:off x="10545521" y="-1087555"/>
                <a:ext cx="1276" cy="76245"/>
              </a:xfrm>
              <a:prstGeom prst="line">
                <a:avLst/>
              </a:prstGeom>
              <a:ln w="12700">
                <a:solidFill>
                  <a:srgbClr val="808080"/>
                </a:solidFill>
                <a:tailEnd type="none"/>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8B773E3C-2BBF-DB47-8139-650B3F69921C}"/>
                </a:ext>
              </a:extLst>
            </p:cNvPr>
            <p:cNvGrpSpPr/>
            <p:nvPr/>
          </p:nvGrpSpPr>
          <p:grpSpPr>
            <a:xfrm>
              <a:off x="1817466" y="2027116"/>
              <a:ext cx="40693" cy="42647"/>
              <a:chOff x="10509145" y="-1087555"/>
              <a:chExt cx="72752" cy="76245"/>
            </a:xfrm>
          </p:grpSpPr>
          <p:cxnSp>
            <p:nvCxnSpPr>
              <p:cNvPr id="286" name="Straight Connector 285">
                <a:extLst>
                  <a:ext uri="{FF2B5EF4-FFF2-40B4-BE49-F238E27FC236}">
                    <a16:creationId xmlns:a16="http://schemas.microsoft.com/office/drawing/2014/main" id="{5FDCDC3E-8AF3-879E-8DFC-4BBADAA5E3DE}"/>
                  </a:ext>
                </a:extLst>
              </p:cNvPr>
              <p:cNvCxnSpPr>
                <a:cxnSpLocks/>
              </p:cNvCxnSpPr>
              <p:nvPr/>
            </p:nvCxnSpPr>
            <p:spPr>
              <a:xfrm>
                <a:off x="10509145" y="-1049432"/>
                <a:ext cx="72752" cy="0"/>
              </a:xfrm>
              <a:prstGeom prst="line">
                <a:avLst/>
              </a:prstGeom>
              <a:ln w="12700">
                <a:solidFill>
                  <a:srgbClr val="808080"/>
                </a:solidFill>
                <a:tailEnd type="none"/>
              </a:ln>
            </p:spPr>
            <p:style>
              <a:lnRef idx="1">
                <a:schemeClr val="accent1"/>
              </a:lnRef>
              <a:fillRef idx="0">
                <a:schemeClr val="accent1"/>
              </a:fillRef>
              <a:effectRef idx="0">
                <a:schemeClr val="accent1"/>
              </a:effectRef>
              <a:fontRef idx="minor">
                <a:schemeClr val="tx1"/>
              </a:fontRef>
            </p:style>
          </p:cxnSp>
          <p:cxnSp>
            <p:nvCxnSpPr>
              <p:cNvPr id="287" name="Straight Connector 286">
                <a:extLst>
                  <a:ext uri="{FF2B5EF4-FFF2-40B4-BE49-F238E27FC236}">
                    <a16:creationId xmlns:a16="http://schemas.microsoft.com/office/drawing/2014/main" id="{D0FB0343-73D2-363D-F26D-505896E660E0}"/>
                  </a:ext>
                </a:extLst>
              </p:cNvPr>
              <p:cNvCxnSpPr>
                <a:cxnSpLocks/>
              </p:cNvCxnSpPr>
              <p:nvPr/>
            </p:nvCxnSpPr>
            <p:spPr>
              <a:xfrm>
                <a:off x="10545521" y="-1087555"/>
                <a:ext cx="1276" cy="76245"/>
              </a:xfrm>
              <a:prstGeom prst="line">
                <a:avLst/>
              </a:prstGeom>
              <a:ln w="12700">
                <a:solidFill>
                  <a:srgbClr val="808080"/>
                </a:solidFill>
                <a:tailEnd type="none"/>
              </a:ln>
            </p:spPr>
            <p:style>
              <a:lnRef idx="1">
                <a:schemeClr val="accent1"/>
              </a:lnRef>
              <a:fillRef idx="0">
                <a:schemeClr val="accent1"/>
              </a:fillRef>
              <a:effectRef idx="0">
                <a:schemeClr val="accent1"/>
              </a:effectRef>
              <a:fontRef idx="minor">
                <a:schemeClr val="tx1"/>
              </a:fontRef>
            </p:style>
          </p:cxnSp>
        </p:grpSp>
        <p:grpSp>
          <p:nvGrpSpPr>
            <p:cNvPr id="117" name="Group 116">
              <a:extLst>
                <a:ext uri="{FF2B5EF4-FFF2-40B4-BE49-F238E27FC236}">
                  <a16:creationId xmlns:a16="http://schemas.microsoft.com/office/drawing/2014/main" id="{58E5E693-AF85-D17E-F4E5-8F74EF722EDE}"/>
                </a:ext>
              </a:extLst>
            </p:cNvPr>
            <p:cNvGrpSpPr/>
            <p:nvPr/>
          </p:nvGrpSpPr>
          <p:grpSpPr>
            <a:xfrm>
              <a:off x="2024259" y="2119135"/>
              <a:ext cx="40693" cy="42647"/>
              <a:chOff x="10509145" y="-1087555"/>
              <a:chExt cx="72752" cy="76245"/>
            </a:xfrm>
          </p:grpSpPr>
          <p:cxnSp>
            <p:nvCxnSpPr>
              <p:cNvPr id="284" name="Straight Connector 283">
                <a:extLst>
                  <a:ext uri="{FF2B5EF4-FFF2-40B4-BE49-F238E27FC236}">
                    <a16:creationId xmlns:a16="http://schemas.microsoft.com/office/drawing/2014/main" id="{CBFF0907-7AD0-141E-2394-A203F26F1157}"/>
                  </a:ext>
                </a:extLst>
              </p:cNvPr>
              <p:cNvCxnSpPr>
                <a:cxnSpLocks/>
              </p:cNvCxnSpPr>
              <p:nvPr/>
            </p:nvCxnSpPr>
            <p:spPr>
              <a:xfrm>
                <a:off x="10509145" y="-1049432"/>
                <a:ext cx="72752" cy="0"/>
              </a:xfrm>
              <a:prstGeom prst="line">
                <a:avLst/>
              </a:prstGeom>
              <a:ln w="12700">
                <a:solidFill>
                  <a:srgbClr val="808080"/>
                </a:solidFill>
                <a:tailEnd type="none"/>
              </a:ln>
            </p:spPr>
            <p:style>
              <a:lnRef idx="1">
                <a:schemeClr val="accent1"/>
              </a:lnRef>
              <a:fillRef idx="0">
                <a:schemeClr val="accent1"/>
              </a:fillRef>
              <a:effectRef idx="0">
                <a:schemeClr val="accent1"/>
              </a:effectRef>
              <a:fontRef idx="minor">
                <a:schemeClr val="tx1"/>
              </a:fontRef>
            </p:style>
          </p:cxnSp>
          <p:cxnSp>
            <p:nvCxnSpPr>
              <p:cNvPr id="285" name="Straight Connector 284">
                <a:extLst>
                  <a:ext uri="{FF2B5EF4-FFF2-40B4-BE49-F238E27FC236}">
                    <a16:creationId xmlns:a16="http://schemas.microsoft.com/office/drawing/2014/main" id="{9BEC07A0-6BB7-898D-B7D1-B6CED9194C58}"/>
                  </a:ext>
                </a:extLst>
              </p:cNvPr>
              <p:cNvCxnSpPr>
                <a:cxnSpLocks/>
              </p:cNvCxnSpPr>
              <p:nvPr/>
            </p:nvCxnSpPr>
            <p:spPr>
              <a:xfrm>
                <a:off x="10545521" y="-1087555"/>
                <a:ext cx="1276" cy="76245"/>
              </a:xfrm>
              <a:prstGeom prst="line">
                <a:avLst/>
              </a:prstGeom>
              <a:ln w="12700">
                <a:solidFill>
                  <a:srgbClr val="808080"/>
                </a:solidFill>
                <a:tailEnd type="none"/>
              </a:ln>
            </p:spPr>
            <p:style>
              <a:lnRef idx="1">
                <a:schemeClr val="accent1"/>
              </a:lnRef>
              <a:fillRef idx="0">
                <a:schemeClr val="accent1"/>
              </a:fillRef>
              <a:effectRef idx="0">
                <a:schemeClr val="accent1"/>
              </a:effectRef>
              <a:fontRef idx="minor">
                <a:schemeClr val="tx1"/>
              </a:fontRef>
            </p:style>
          </p:cxnSp>
        </p:grpSp>
        <p:grpSp>
          <p:nvGrpSpPr>
            <p:cNvPr id="118" name="Group 117">
              <a:extLst>
                <a:ext uri="{FF2B5EF4-FFF2-40B4-BE49-F238E27FC236}">
                  <a16:creationId xmlns:a16="http://schemas.microsoft.com/office/drawing/2014/main" id="{F60E954E-A674-63B8-EF24-401D794CEC19}"/>
                </a:ext>
              </a:extLst>
            </p:cNvPr>
            <p:cNvGrpSpPr/>
            <p:nvPr/>
          </p:nvGrpSpPr>
          <p:grpSpPr>
            <a:xfrm>
              <a:off x="2156854" y="2174306"/>
              <a:ext cx="40693" cy="42647"/>
              <a:chOff x="10509145" y="-1087555"/>
              <a:chExt cx="72752" cy="76245"/>
            </a:xfrm>
          </p:grpSpPr>
          <p:cxnSp>
            <p:nvCxnSpPr>
              <p:cNvPr id="282" name="Straight Connector 281">
                <a:extLst>
                  <a:ext uri="{FF2B5EF4-FFF2-40B4-BE49-F238E27FC236}">
                    <a16:creationId xmlns:a16="http://schemas.microsoft.com/office/drawing/2014/main" id="{B2557B23-A6BD-83F9-CEC0-71E791AF17DA}"/>
                  </a:ext>
                </a:extLst>
              </p:cNvPr>
              <p:cNvCxnSpPr>
                <a:cxnSpLocks/>
              </p:cNvCxnSpPr>
              <p:nvPr/>
            </p:nvCxnSpPr>
            <p:spPr>
              <a:xfrm>
                <a:off x="10509145" y="-1049432"/>
                <a:ext cx="72752" cy="0"/>
              </a:xfrm>
              <a:prstGeom prst="line">
                <a:avLst/>
              </a:prstGeom>
              <a:ln w="12700">
                <a:solidFill>
                  <a:srgbClr val="808080"/>
                </a:solidFill>
                <a:tailEnd type="none"/>
              </a:ln>
            </p:spPr>
            <p:style>
              <a:lnRef idx="1">
                <a:schemeClr val="accent1"/>
              </a:lnRef>
              <a:fillRef idx="0">
                <a:schemeClr val="accent1"/>
              </a:fillRef>
              <a:effectRef idx="0">
                <a:schemeClr val="accent1"/>
              </a:effectRef>
              <a:fontRef idx="minor">
                <a:schemeClr val="tx1"/>
              </a:fontRef>
            </p:style>
          </p:cxnSp>
          <p:cxnSp>
            <p:nvCxnSpPr>
              <p:cNvPr id="283" name="Straight Connector 282">
                <a:extLst>
                  <a:ext uri="{FF2B5EF4-FFF2-40B4-BE49-F238E27FC236}">
                    <a16:creationId xmlns:a16="http://schemas.microsoft.com/office/drawing/2014/main" id="{A4083470-C892-668E-23CC-21843EEC4D30}"/>
                  </a:ext>
                </a:extLst>
              </p:cNvPr>
              <p:cNvCxnSpPr>
                <a:cxnSpLocks/>
              </p:cNvCxnSpPr>
              <p:nvPr/>
            </p:nvCxnSpPr>
            <p:spPr>
              <a:xfrm>
                <a:off x="10545521" y="-1087555"/>
                <a:ext cx="1276" cy="76245"/>
              </a:xfrm>
              <a:prstGeom prst="line">
                <a:avLst/>
              </a:prstGeom>
              <a:ln w="12700">
                <a:solidFill>
                  <a:srgbClr val="808080"/>
                </a:solidFill>
                <a:tailEnd type="none"/>
              </a:ln>
            </p:spPr>
            <p:style>
              <a:lnRef idx="1">
                <a:schemeClr val="accent1"/>
              </a:lnRef>
              <a:fillRef idx="0">
                <a:schemeClr val="accent1"/>
              </a:fillRef>
              <a:effectRef idx="0">
                <a:schemeClr val="accent1"/>
              </a:effectRef>
              <a:fontRef idx="minor">
                <a:schemeClr val="tx1"/>
              </a:fontRef>
            </p:style>
          </p:cxnSp>
        </p:grpSp>
        <p:grpSp>
          <p:nvGrpSpPr>
            <p:cNvPr id="119" name="Group 118">
              <a:extLst>
                <a:ext uri="{FF2B5EF4-FFF2-40B4-BE49-F238E27FC236}">
                  <a16:creationId xmlns:a16="http://schemas.microsoft.com/office/drawing/2014/main" id="{82C59CA9-B752-73B3-1D5C-9D2E752FB860}"/>
                </a:ext>
              </a:extLst>
            </p:cNvPr>
            <p:cNvGrpSpPr/>
            <p:nvPr/>
          </p:nvGrpSpPr>
          <p:grpSpPr>
            <a:xfrm>
              <a:off x="2195771" y="2236089"/>
              <a:ext cx="40693" cy="42647"/>
              <a:chOff x="10509145" y="-1087555"/>
              <a:chExt cx="72752" cy="76245"/>
            </a:xfrm>
          </p:grpSpPr>
          <p:cxnSp>
            <p:nvCxnSpPr>
              <p:cNvPr id="280" name="Straight Connector 279">
                <a:extLst>
                  <a:ext uri="{FF2B5EF4-FFF2-40B4-BE49-F238E27FC236}">
                    <a16:creationId xmlns:a16="http://schemas.microsoft.com/office/drawing/2014/main" id="{0C6A1605-2EC5-698C-F220-3EA2FFD31B59}"/>
                  </a:ext>
                </a:extLst>
              </p:cNvPr>
              <p:cNvCxnSpPr>
                <a:cxnSpLocks/>
              </p:cNvCxnSpPr>
              <p:nvPr/>
            </p:nvCxnSpPr>
            <p:spPr>
              <a:xfrm>
                <a:off x="10509145" y="-1049432"/>
                <a:ext cx="72752" cy="0"/>
              </a:xfrm>
              <a:prstGeom prst="line">
                <a:avLst/>
              </a:prstGeom>
              <a:ln w="12700">
                <a:solidFill>
                  <a:srgbClr val="808080"/>
                </a:solidFill>
                <a:tailEnd type="none"/>
              </a:ln>
            </p:spPr>
            <p:style>
              <a:lnRef idx="1">
                <a:schemeClr val="accent1"/>
              </a:lnRef>
              <a:fillRef idx="0">
                <a:schemeClr val="accent1"/>
              </a:fillRef>
              <a:effectRef idx="0">
                <a:schemeClr val="accent1"/>
              </a:effectRef>
              <a:fontRef idx="minor">
                <a:schemeClr val="tx1"/>
              </a:fontRef>
            </p:style>
          </p:cxnSp>
          <p:cxnSp>
            <p:nvCxnSpPr>
              <p:cNvPr id="281" name="Straight Connector 280">
                <a:extLst>
                  <a:ext uri="{FF2B5EF4-FFF2-40B4-BE49-F238E27FC236}">
                    <a16:creationId xmlns:a16="http://schemas.microsoft.com/office/drawing/2014/main" id="{FCF8F21F-589C-E2D3-0DB7-95E8D86B29C8}"/>
                  </a:ext>
                </a:extLst>
              </p:cNvPr>
              <p:cNvCxnSpPr>
                <a:cxnSpLocks/>
              </p:cNvCxnSpPr>
              <p:nvPr/>
            </p:nvCxnSpPr>
            <p:spPr>
              <a:xfrm>
                <a:off x="10545521" y="-1087555"/>
                <a:ext cx="1276" cy="76245"/>
              </a:xfrm>
              <a:prstGeom prst="line">
                <a:avLst/>
              </a:prstGeom>
              <a:ln w="12700">
                <a:solidFill>
                  <a:srgbClr val="808080"/>
                </a:solidFill>
                <a:tailEnd type="none"/>
              </a:ln>
            </p:spPr>
            <p:style>
              <a:lnRef idx="1">
                <a:schemeClr val="accent1"/>
              </a:lnRef>
              <a:fillRef idx="0">
                <a:schemeClr val="accent1"/>
              </a:fillRef>
              <a:effectRef idx="0">
                <a:schemeClr val="accent1"/>
              </a:effectRef>
              <a:fontRef idx="minor">
                <a:schemeClr val="tx1"/>
              </a:fontRef>
            </p:style>
          </p:cxnSp>
        </p:grpSp>
        <p:grpSp>
          <p:nvGrpSpPr>
            <p:cNvPr id="120" name="Group 119">
              <a:extLst>
                <a:ext uri="{FF2B5EF4-FFF2-40B4-BE49-F238E27FC236}">
                  <a16:creationId xmlns:a16="http://schemas.microsoft.com/office/drawing/2014/main" id="{148DFB9F-9A18-C60C-ADA0-BBDEF070DE9C}"/>
                </a:ext>
              </a:extLst>
            </p:cNvPr>
            <p:cNvGrpSpPr/>
            <p:nvPr/>
          </p:nvGrpSpPr>
          <p:grpSpPr>
            <a:xfrm>
              <a:off x="2386705" y="2359005"/>
              <a:ext cx="40693" cy="42647"/>
              <a:chOff x="10509145" y="-1087555"/>
              <a:chExt cx="72752" cy="76245"/>
            </a:xfrm>
          </p:grpSpPr>
          <p:cxnSp>
            <p:nvCxnSpPr>
              <p:cNvPr id="278" name="Straight Connector 277">
                <a:extLst>
                  <a:ext uri="{FF2B5EF4-FFF2-40B4-BE49-F238E27FC236}">
                    <a16:creationId xmlns:a16="http://schemas.microsoft.com/office/drawing/2014/main" id="{7C06113E-998A-E27D-33E0-9E6DA96368AC}"/>
                  </a:ext>
                </a:extLst>
              </p:cNvPr>
              <p:cNvCxnSpPr>
                <a:cxnSpLocks/>
              </p:cNvCxnSpPr>
              <p:nvPr/>
            </p:nvCxnSpPr>
            <p:spPr>
              <a:xfrm>
                <a:off x="10509145" y="-1049432"/>
                <a:ext cx="72752" cy="0"/>
              </a:xfrm>
              <a:prstGeom prst="line">
                <a:avLst/>
              </a:prstGeom>
              <a:ln w="12700">
                <a:solidFill>
                  <a:srgbClr val="808080"/>
                </a:solidFill>
                <a:tailEnd type="none"/>
              </a:ln>
            </p:spPr>
            <p:style>
              <a:lnRef idx="1">
                <a:schemeClr val="accent1"/>
              </a:lnRef>
              <a:fillRef idx="0">
                <a:schemeClr val="accent1"/>
              </a:fillRef>
              <a:effectRef idx="0">
                <a:schemeClr val="accent1"/>
              </a:effectRef>
              <a:fontRef idx="minor">
                <a:schemeClr val="tx1"/>
              </a:fontRef>
            </p:style>
          </p:cxnSp>
          <p:cxnSp>
            <p:nvCxnSpPr>
              <p:cNvPr id="279" name="Straight Connector 278">
                <a:extLst>
                  <a:ext uri="{FF2B5EF4-FFF2-40B4-BE49-F238E27FC236}">
                    <a16:creationId xmlns:a16="http://schemas.microsoft.com/office/drawing/2014/main" id="{97FDFCC0-FBDE-04D3-0C4B-2A3B1524BC7A}"/>
                  </a:ext>
                </a:extLst>
              </p:cNvPr>
              <p:cNvCxnSpPr>
                <a:cxnSpLocks/>
              </p:cNvCxnSpPr>
              <p:nvPr/>
            </p:nvCxnSpPr>
            <p:spPr>
              <a:xfrm>
                <a:off x="10545521" y="-1087555"/>
                <a:ext cx="1276" cy="76245"/>
              </a:xfrm>
              <a:prstGeom prst="line">
                <a:avLst/>
              </a:prstGeom>
              <a:ln w="12700">
                <a:solidFill>
                  <a:srgbClr val="808080"/>
                </a:solidFill>
                <a:tailEnd type="none"/>
              </a:ln>
            </p:spPr>
            <p:style>
              <a:lnRef idx="1">
                <a:schemeClr val="accent1"/>
              </a:lnRef>
              <a:fillRef idx="0">
                <a:schemeClr val="accent1"/>
              </a:fillRef>
              <a:effectRef idx="0">
                <a:schemeClr val="accent1"/>
              </a:effectRef>
              <a:fontRef idx="minor">
                <a:schemeClr val="tx1"/>
              </a:fontRef>
            </p:style>
          </p:cxnSp>
        </p:grpSp>
        <p:grpSp>
          <p:nvGrpSpPr>
            <p:cNvPr id="121" name="Group 120">
              <a:extLst>
                <a:ext uri="{FF2B5EF4-FFF2-40B4-BE49-F238E27FC236}">
                  <a16:creationId xmlns:a16="http://schemas.microsoft.com/office/drawing/2014/main" id="{80F697AF-4CF3-605E-C8EC-B463098CD824}"/>
                </a:ext>
              </a:extLst>
            </p:cNvPr>
            <p:cNvGrpSpPr/>
            <p:nvPr/>
          </p:nvGrpSpPr>
          <p:grpSpPr>
            <a:xfrm>
              <a:off x="2508706" y="2403946"/>
              <a:ext cx="40693" cy="42647"/>
              <a:chOff x="10509145" y="-1087555"/>
              <a:chExt cx="72752" cy="76245"/>
            </a:xfrm>
          </p:grpSpPr>
          <p:cxnSp>
            <p:nvCxnSpPr>
              <p:cNvPr id="276" name="Straight Connector 275">
                <a:extLst>
                  <a:ext uri="{FF2B5EF4-FFF2-40B4-BE49-F238E27FC236}">
                    <a16:creationId xmlns:a16="http://schemas.microsoft.com/office/drawing/2014/main" id="{2F154529-672A-A45F-BEAE-34A5B62C4985}"/>
                  </a:ext>
                </a:extLst>
              </p:cNvPr>
              <p:cNvCxnSpPr>
                <a:cxnSpLocks/>
              </p:cNvCxnSpPr>
              <p:nvPr/>
            </p:nvCxnSpPr>
            <p:spPr>
              <a:xfrm>
                <a:off x="10509145" y="-1049432"/>
                <a:ext cx="72752" cy="0"/>
              </a:xfrm>
              <a:prstGeom prst="line">
                <a:avLst/>
              </a:prstGeom>
              <a:ln w="12700">
                <a:solidFill>
                  <a:srgbClr val="808080"/>
                </a:solidFill>
                <a:tailEnd type="none"/>
              </a:ln>
            </p:spPr>
            <p:style>
              <a:lnRef idx="1">
                <a:schemeClr val="accent1"/>
              </a:lnRef>
              <a:fillRef idx="0">
                <a:schemeClr val="accent1"/>
              </a:fillRef>
              <a:effectRef idx="0">
                <a:schemeClr val="accent1"/>
              </a:effectRef>
              <a:fontRef idx="minor">
                <a:schemeClr val="tx1"/>
              </a:fontRef>
            </p:style>
          </p:cxnSp>
          <p:cxnSp>
            <p:nvCxnSpPr>
              <p:cNvPr id="277" name="Straight Connector 276">
                <a:extLst>
                  <a:ext uri="{FF2B5EF4-FFF2-40B4-BE49-F238E27FC236}">
                    <a16:creationId xmlns:a16="http://schemas.microsoft.com/office/drawing/2014/main" id="{CEF98B4E-112A-2DA6-D4AC-1269ED5E3398}"/>
                  </a:ext>
                </a:extLst>
              </p:cNvPr>
              <p:cNvCxnSpPr>
                <a:cxnSpLocks/>
              </p:cNvCxnSpPr>
              <p:nvPr/>
            </p:nvCxnSpPr>
            <p:spPr>
              <a:xfrm>
                <a:off x="10545521" y="-1087555"/>
                <a:ext cx="1276" cy="76245"/>
              </a:xfrm>
              <a:prstGeom prst="line">
                <a:avLst/>
              </a:prstGeom>
              <a:ln w="12700">
                <a:solidFill>
                  <a:srgbClr val="808080"/>
                </a:solidFill>
                <a:tailEnd type="none"/>
              </a:ln>
            </p:spPr>
            <p:style>
              <a:lnRef idx="1">
                <a:schemeClr val="accent1"/>
              </a:lnRef>
              <a:fillRef idx="0">
                <a:schemeClr val="accent1"/>
              </a:fillRef>
              <a:effectRef idx="0">
                <a:schemeClr val="accent1"/>
              </a:effectRef>
              <a:fontRef idx="minor">
                <a:schemeClr val="tx1"/>
              </a:fontRef>
            </p:style>
          </p:cxnSp>
        </p:grpSp>
        <p:grpSp>
          <p:nvGrpSpPr>
            <p:cNvPr id="122" name="Group 121">
              <a:extLst>
                <a:ext uri="{FF2B5EF4-FFF2-40B4-BE49-F238E27FC236}">
                  <a16:creationId xmlns:a16="http://schemas.microsoft.com/office/drawing/2014/main" id="{027BCFF7-A669-AC98-8CC3-DFAAEBE29038}"/>
                </a:ext>
              </a:extLst>
            </p:cNvPr>
            <p:cNvGrpSpPr/>
            <p:nvPr/>
          </p:nvGrpSpPr>
          <p:grpSpPr>
            <a:xfrm>
              <a:off x="2964528" y="2540636"/>
              <a:ext cx="40693" cy="42647"/>
              <a:chOff x="10509145" y="-1087555"/>
              <a:chExt cx="72752" cy="76245"/>
            </a:xfrm>
          </p:grpSpPr>
          <p:cxnSp>
            <p:nvCxnSpPr>
              <p:cNvPr id="274" name="Straight Connector 273">
                <a:extLst>
                  <a:ext uri="{FF2B5EF4-FFF2-40B4-BE49-F238E27FC236}">
                    <a16:creationId xmlns:a16="http://schemas.microsoft.com/office/drawing/2014/main" id="{1E017F19-A3D8-CB98-C2DE-CB4E70D04DB4}"/>
                  </a:ext>
                </a:extLst>
              </p:cNvPr>
              <p:cNvCxnSpPr>
                <a:cxnSpLocks/>
              </p:cNvCxnSpPr>
              <p:nvPr/>
            </p:nvCxnSpPr>
            <p:spPr>
              <a:xfrm>
                <a:off x="10509145" y="-1049432"/>
                <a:ext cx="72752" cy="0"/>
              </a:xfrm>
              <a:prstGeom prst="line">
                <a:avLst/>
              </a:prstGeom>
              <a:ln w="12700">
                <a:solidFill>
                  <a:srgbClr val="808080"/>
                </a:solidFill>
                <a:tailEnd type="none"/>
              </a:ln>
            </p:spPr>
            <p:style>
              <a:lnRef idx="1">
                <a:schemeClr val="accent1"/>
              </a:lnRef>
              <a:fillRef idx="0">
                <a:schemeClr val="accent1"/>
              </a:fillRef>
              <a:effectRef idx="0">
                <a:schemeClr val="accent1"/>
              </a:effectRef>
              <a:fontRef idx="minor">
                <a:schemeClr val="tx1"/>
              </a:fontRef>
            </p:style>
          </p:cxnSp>
          <p:cxnSp>
            <p:nvCxnSpPr>
              <p:cNvPr id="275" name="Straight Connector 274">
                <a:extLst>
                  <a:ext uri="{FF2B5EF4-FFF2-40B4-BE49-F238E27FC236}">
                    <a16:creationId xmlns:a16="http://schemas.microsoft.com/office/drawing/2014/main" id="{0ADD853F-CE2D-C762-EB31-0409E3D0B269}"/>
                  </a:ext>
                </a:extLst>
              </p:cNvPr>
              <p:cNvCxnSpPr>
                <a:cxnSpLocks/>
              </p:cNvCxnSpPr>
              <p:nvPr/>
            </p:nvCxnSpPr>
            <p:spPr>
              <a:xfrm>
                <a:off x="10545521" y="-1087555"/>
                <a:ext cx="1276" cy="76245"/>
              </a:xfrm>
              <a:prstGeom prst="line">
                <a:avLst/>
              </a:prstGeom>
              <a:ln w="12700">
                <a:solidFill>
                  <a:srgbClr val="808080"/>
                </a:solidFill>
                <a:tailEnd type="none"/>
              </a:ln>
            </p:spPr>
            <p:style>
              <a:lnRef idx="1">
                <a:schemeClr val="accent1"/>
              </a:lnRef>
              <a:fillRef idx="0">
                <a:schemeClr val="accent1"/>
              </a:fillRef>
              <a:effectRef idx="0">
                <a:schemeClr val="accent1"/>
              </a:effectRef>
              <a:fontRef idx="minor">
                <a:schemeClr val="tx1"/>
              </a:fontRef>
            </p:style>
          </p:cxnSp>
        </p:grpSp>
        <p:grpSp>
          <p:nvGrpSpPr>
            <p:cNvPr id="123" name="Group 122">
              <a:extLst>
                <a:ext uri="{FF2B5EF4-FFF2-40B4-BE49-F238E27FC236}">
                  <a16:creationId xmlns:a16="http://schemas.microsoft.com/office/drawing/2014/main" id="{4A12229A-E92D-5757-0431-9B83DCAFC393}"/>
                </a:ext>
              </a:extLst>
            </p:cNvPr>
            <p:cNvGrpSpPr/>
            <p:nvPr/>
          </p:nvGrpSpPr>
          <p:grpSpPr>
            <a:xfrm>
              <a:off x="3101345" y="2615979"/>
              <a:ext cx="40693" cy="42647"/>
              <a:chOff x="10509145" y="-1087555"/>
              <a:chExt cx="72752" cy="76245"/>
            </a:xfrm>
          </p:grpSpPr>
          <p:cxnSp>
            <p:nvCxnSpPr>
              <p:cNvPr id="272" name="Straight Connector 271">
                <a:extLst>
                  <a:ext uri="{FF2B5EF4-FFF2-40B4-BE49-F238E27FC236}">
                    <a16:creationId xmlns:a16="http://schemas.microsoft.com/office/drawing/2014/main" id="{98724BCC-ED1E-B34A-8047-CF6C8616C9FC}"/>
                  </a:ext>
                </a:extLst>
              </p:cNvPr>
              <p:cNvCxnSpPr>
                <a:cxnSpLocks/>
              </p:cNvCxnSpPr>
              <p:nvPr/>
            </p:nvCxnSpPr>
            <p:spPr>
              <a:xfrm>
                <a:off x="10509145" y="-1049432"/>
                <a:ext cx="72752" cy="0"/>
              </a:xfrm>
              <a:prstGeom prst="line">
                <a:avLst/>
              </a:prstGeom>
              <a:ln w="12700">
                <a:solidFill>
                  <a:srgbClr val="808080"/>
                </a:solidFill>
                <a:tailEnd type="none"/>
              </a:ln>
            </p:spPr>
            <p:style>
              <a:lnRef idx="1">
                <a:schemeClr val="accent1"/>
              </a:lnRef>
              <a:fillRef idx="0">
                <a:schemeClr val="accent1"/>
              </a:fillRef>
              <a:effectRef idx="0">
                <a:schemeClr val="accent1"/>
              </a:effectRef>
              <a:fontRef idx="minor">
                <a:schemeClr val="tx1"/>
              </a:fontRef>
            </p:style>
          </p:cxnSp>
          <p:cxnSp>
            <p:nvCxnSpPr>
              <p:cNvPr id="273" name="Straight Connector 272">
                <a:extLst>
                  <a:ext uri="{FF2B5EF4-FFF2-40B4-BE49-F238E27FC236}">
                    <a16:creationId xmlns:a16="http://schemas.microsoft.com/office/drawing/2014/main" id="{AF7CF6BD-B685-9766-0655-4B344196E323}"/>
                  </a:ext>
                </a:extLst>
              </p:cNvPr>
              <p:cNvCxnSpPr>
                <a:cxnSpLocks/>
              </p:cNvCxnSpPr>
              <p:nvPr/>
            </p:nvCxnSpPr>
            <p:spPr>
              <a:xfrm>
                <a:off x="10545521" y="-1087555"/>
                <a:ext cx="1276" cy="76245"/>
              </a:xfrm>
              <a:prstGeom prst="line">
                <a:avLst/>
              </a:prstGeom>
              <a:ln w="12700">
                <a:solidFill>
                  <a:srgbClr val="808080"/>
                </a:solidFill>
                <a:tailEnd type="none"/>
              </a:ln>
            </p:spPr>
            <p:style>
              <a:lnRef idx="1">
                <a:schemeClr val="accent1"/>
              </a:lnRef>
              <a:fillRef idx="0">
                <a:schemeClr val="accent1"/>
              </a:fillRef>
              <a:effectRef idx="0">
                <a:schemeClr val="accent1"/>
              </a:effectRef>
              <a:fontRef idx="minor">
                <a:schemeClr val="tx1"/>
              </a:fontRef>
            </p:style>
          </p:cxnSp>
        </p:grpSp>
        <p:grpSp>
          <p:nvGrpSpPr>
            <p:cNvPr id="124" name="Group 123">
              <a:extLst>
                <a:ext uri="{FF2B5EF4-FFF2-40B4-BE49-F238E27FC236}">
                  <a16:creationId xmlns:a16="http://schemas.microsoft.com/office/drawing/2014/main" id="{3F7F2D08-9B18-A4AC-F05F-BD32882EA5D0}"/>
                </a:ext>
              </a:extLst>
            </p:cNvPr>
            <p:cNvGrpSpPr/>
            <p:nvPr/>
          </p:nvGrpSpPr>
          <p:grpSpPr>
            <a:xfrm>
              <a:off x="3115780" y="2615979"/>
              <a:ext cx="40693" cy="42647"/>
              <a:chOff x="10509145" y="-1087555"/>
              <a:chExt cx="72752" cy="76245"/>
            </a:xfrm>
          </p:grpSpPr>
          <p:cxnSp>
            <p:nvCxnSpPr>
              <p:cNvPr id="270" name="Straight Connector 269">
                <a:extLst>
                  <a:ext uri="{FF2B5EF4-FFF2-40B4-BE49-F238E27FC236}">
                    <a16:creationId xmlns:a16="http://schemas.microsoft.com/office/drawing/2014/main" id="{836B1E9D-7447-D55B-5410-2655048752C7}"/>
                  </a:ext>
                </a:extLst>
              </p:cNvPr>
              <p:cNvCxnSpPr>
                <a:cxnSpLocks/>
              </p:cNvCxnSpPr>
              <p:nvPr/>
            </p:nvCxnSpPr>
            <p:spPr>
              <a:xfrm>
                <a:off x="10509145" y="-1049432"/>
                <a:ext cx="72752" cy="0"/>
              </a:xfrm>
              <a:prstGeom prst="line">
                <a:avLst/>
              </a:prstGeom>
              <a:ln w="12700">
                <a:solidFill>
                  <a:srgbClr val="808080"/>
                </a:solidFill>
                <a:tailEnd type="none"/>
              </a:ln>
            </p:spPr>
            <p:style>
              <a:lnRef idx="1">
                <a:schemeClr val="accent1"/>
              </a:lnRef>
              <a:fillRef idx="0">
                <a:schemeClr val="accent1"/>
              </a:fillRef>
              <a:effectRef idx="0">
                <a:schemeClr val="accent1"/>
              </a:effectRef>
              <a:fontRef idx="minor">
                <a:schemeClr val="tx1"/>
              </a:fontRef>
            </p:style>
          </p:cxnSp>
          <p:cxnSp>
            <p:nvCxnSpPr>
              <p:cNvPr id="271" name="Straight Connector 270">
                <a:extLst>
                  <a:ext uri="{FF2B5EF4-FFF2-40B4-BE49-F238E27FC236}">
                    <a16:creationId xmlns:a16="http://schemas.microsoft.com/office/drawing/2014/main" id="{E6B86850-06BD-5945-678A-6700BFC25652}"/>
                  </a:ext>
                </a:extLst>
              </p:cNvPr>
              <p:cNvCxnSpPr>
                <a:cxnSpLocks/>
              </p:cNvCxnSpPr>
              <p:nvPr/>
            </p:nvCxnSpPr>
            <p:spPr>
              <a:xfrm>
                <a:off x="10545521" y="-1087555"/>
                <a:ext cx="1276" cy="76245"/>
              </a:xfrm>
              <a:prstGeom prst="line">
                <a:avLst/>
              </a:prstGeom>
              <a:ln w="12700">
                <a:solidFill>
                  <a:srgbClr val="808080"/>
                </a:solidFill>
                <a:tailEnd type="none"/>
              </a:ln>
            </p:spPr>
            <p:style>
              <a:lnRef idx="1">
                <a:schemeClr val="accent1"/>
              </a:lnRef>
              <a:fillRef idx="0">
                <a:schemeClr val="accent1"/>
              </a:fillRef>
              <a:effectRef idx="0">
                <a:schemeClr val="accent1"/>
              </a:effectRef>
              <a:fontRef idx="minor">
                <a:schemeClr val="tx1"/>
              </a:fontRef>
            </p:style>
          </p:cxnSp>
        </p:grpSp>
        <p:grpSp>
          <p:nvGrpSpPr>
            <p:cNvPr id="125" name="Group 124">
              <a:extLst>
                <a:ext uri="{FF2B5EF4-FFF2-40B4-BE49-F238E27FC236}">
                  <a16:creationId xmlns:a16="http://schemas.microsoft.com/office/drawing/2014/main" id="{BC90A76F-E232-75D5-2009-2E9D9107BB2F}"/>
                </a:ext>
              </a:extLst>
            </p:cNvPr>
            <p:cNvGrpSpPr/>
            <p:nvPr/>
          </p:nvGrpSpPr>
          <p:grpSpPr>
            <a:xfrm>
              <a:off x="3262337" y="2653744"/>
              <a:ext cx="40693" cy="42647"/>
              <a:chOff x="10509145" y="-1087555"/>
              <a:chExt cx="72752" cy="76245"/>
            </a:xfrm>
          </p:grpSpPr>
          <p:cxnSp>
            <p:nvCxnSpPr>
              <p:cNvPr id="268" name="Straight Connector 267">
                <a:extLst>
                  <a:ext uri="{FF2B5EF4-FFF2-40B4-BE49-F238E27FC236}">
                    <a16:creationId xmlns:a16="http://schemas.microsoft.com/office/drawing/2014/main" id="{6F49CA41-2BDA-2952-99BD-52A275CF9D11}"/>
                  </a:ext>
                </a:extLst>
              </p:cNvPr>
              <p:cNvCxnSpPr>
                <a:cxnSpLocks/>
              </p:cNvCxnSpPr>
              <p:nvPr/>
            </p:nvCxnSpPr>
            <p:spPr>
              <a:xfrm>
                <a:off x="10509145" y="-1049432"/>
                <a:ext cx="72752" cy="0"/>
              </a:xfrm>
              <a:prstGeom prst="line">
                <a:avLst/>
              </a:prstGeom>
              <a:ln w="12700">
                <a:solidFill>
                  <a:srgbClr val="808080"/>
                </a:solidFill>
                <a:tailEnd type="none"/>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F8E80A6B-3594-1392-F2F8-B7683C6A2CFB}"/>
                  </a:ext>
                </a:extLst>
              </p:cNvPr>
              <p:cNvCxnSpPr>
                <a:cxnSpLocks/>
              </p:cNvCxnSpPr>
              <p:nvPr/>
            </p:nvCxnSpPr>
            <p:spPr>
              <a:xfrm>
                <a:off x="10545521" y="-1087555"/>
                <a:ext cx="1276" cy="76245"/>
              </a:xfrm>
              <a:prstGeom prst="line">
                <a:avLst/>
              </a:prstGeom>
              <a:ln w="12700">
                <a:solidFill>
                  <a:srgbClr val="808080"/>
                </a:solidFill>
                <a:tailEnd type="none"/>
              </a:ln>
            </p:spPr>
            <p:style>
              <a:lnRef idx="1">
                <a:schemeClr val="accent1"/>
              </a:lnRef>
              <a:fillRef idx="0">
                <a:schemeClr val="accent1"/>
              </a:fillRef>
              <a:effectRef idx="0">
                <a:schemeClr val="accent1"/>
              </a:effectRef>
              <a:fontRef idx="minor">
                <a:schemeClr val="tx1"/>
              </a:fontRef>
            </p:style>
          </p:cxnSp>
        </p:grpSp>
        <p:grpSp>
          <p:nvGrpSpPr>
            <p:cNvPr id="126" name="Group 125">
              <a:extLst>
                <a:ext uri="{FF2B5EF4-FFF2-40B4-BE49-F238E27FC236}">
                  <a16:creationId xmlns:a16="http://schemas.microsoft.com/office/drawing/2014/main" id="{7F502954-EBFF-6CDB-C1C9-B4396D23C3D1}"/>
                </a:ext>
              </a:extLst>
            </p:cNvPr>
            <p:cNvGrpSpPr/>
            <p:nvPr/>
          </p:nvGrpSpPr>
          <p:grpSpPr>
            <a:xfrm>
              <a:off x="3322914" y="2691038"/>
              <a:ext cx="40693" cy="42647"/>
              <a:chOff x="10509145" y="-1087555"/>
              <a:chExt cx="72752" cy="76245"/>
            </a:xfrm>
          </p:grpSpPr>
          <p:cxnSp>
            <p:nvCxnSpPr>
              <p:cNvPr id="266" name="Straight Connector 265">
                <a:extLst>
                  <a:ext uri="{FF2B5EF4-FFF2-40B4-BE49-F238E27FC236}">
                    <a16:creationId xmlns:a16="http://schemas.microsoft.com/office/drawing/2014/main" id="{5D696838-7E45-AC74-9C72-618A1C38DDA8}"/>
                  </a:ext>
                </a:extLst>
              </p:cNvPr>
              <p:cNvCxnSpPr>
                <a:cxnSpLocks/>
              </p:cNvCxnSpPr>
              <p:nvPr/>
            </p:nvCxnSpPr>
            <p:spPr>
              <a:xfrm>
                <a:off x="10509145" y="-1049432"/>
                <a:ext cx="72752" cy="0"/>
              </a:xfrm>
              <a:prstGeom prst="line">
                <a:avLst/>
              </a:prstGeom>
              <a:ln w="12700">
                <a:solidFill>
                  <a:srgbClr val="808080"/>
                </a:solidFill>
                <a:tailEnd type="none"/>
              </a:ln>
            </p:spPr>
            <p:style>
              <a:lnRef idx="1">
                <a:schemeClr val="accent1"/>
              </a:lnRef>
              <a:fillRef idx="0">
                <a:schemeClr val="accent1"/>
              </a:fillRef>
              <a:effectRef idx="0">
                <a:schemeClr val="accent1"/>
              </a:effectRef>
              <a:fontRef idx="minor">
                <a:schemeClr val="tx1"/>
              </a:fontRef>
            </p:style>
          </p:cxnSp>
          <p:cxnSp>
            <p:nvCxnSpPr>
              <p:cNvPr id="267" name="Straight Connector 266">
                <a:extLst>
                  <a:ext uri="{FF2B5EF4-FFF2-40B4-BE49-F238E27FC236}">
                    <a16:creationId xmlns:a16="http://schemas.microsoft.com/office/drawing/2014/main" id="{9EB1F258-00E1-D502-B13B-E645DF6F1AFD}"/>
                  </a:ext>
                </a:extLst>
              </p:cNvPr>
              <p:cNvCxnSpPr>
                <a:cxnSpLocks/>
              </p:cNvCxnSpPr>
              <p:nvPr/>
            </p:nvCxnSpPr>
            <p:spPr>
              <a:xfrm>
                <a:off x="10545521" y="-1087555"/>
                <a:ext cx="1276" cy="76245"/>
              </a:xfrm>
              <a:prstGeom prst="line">
                <a:avLst/>
              </a:prstGeom>
              <a:ln w="12700">
                <a:solidFill>
                  <a:srgbClr val="808080"/>
                </a:solidFill>
                <a:tailEnd type="none"/>
              </a:ln>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70EE1C9B-DDDA-22B6-F7E8-79970E613729}"/>
                </a:ext>
              </a:extLst>
            </p:cNvPr>
            <p:cNvGrpSpPr/>
            <p:nvPr/>
          </p:nvGrpSpPr>
          <p:grpSpPr>
            <a:xfrm>
              <a:off x="3572016" y="2734686"/>
              <a:ext cx="40693" cy="42647"/>
              <a:chOff x="10509145" y="-1087555"/>
              <a:chExt cx="72752" cy="76245"/>
            </a:xfrm>
          </p:grpSpPr>
          <p:cxnSp>
            <p:nvCxnSpPr>
              <p:cNvPr id="264" name="Straight Connector 263">
                <a:extLst>
                  <a:ext uri="{FF2B5EF4-FFF2-40B4-BE49-F238E27FC236}">
                    <a16:creationId xmlns:a16="http://schemas.microsoft.com/office/drawing/2014/main" id="{9ACD3579-69B2-DBD4-F68B-6E0FFCF94A18}"/>
                  </a:ext>
                </a:extLst>
              </p:cNvPr>
              <p:cNvCxnSpPr>
                <a:cxnSpLocks/>
              </p:cNvCxnSpPr>
              <p:nvPr/>
            </p:nvCxnSpPr>
            <p:spPr>
              <a:xfrm>
                <a:off x="10509145" y="-1049432"/>
                <a:ext cx="72752" cy="0"/>
              </a:xfrm>
              <a:prstGeom prst="line">
                <a:avLst/>
              </a:prstGeom>
              <a:ln w="12700">
                <a:solidFill>
                  <a:srgbClr val="808080"/>
                </a:solidFill>
                <a:tailEnd type="none"/>
              </a:ln>
            </p:spPr>
            <p:style>
              <a:lnRef idx="1">
                <a:schemeClr val="accent1"/>
              </a:lnRef>
              <a:fillRef idx="0">
                <a:schemeClr val="accent1"/>
              </a:fillRef>
              <a:effectRef idx="0">
                <a:schemeClr val="accent1"/>
              </a:effectRef>
              <a:fontRef idx="minor">
                <a:schemeClr val="tx1"/>
              </a:fontRef>
            </p:style>
          </p:cxnSp>
          <p:cxnSp>
            <p:nvCxnSpPr>
              <p:cNvPr id="265" name="Straight Connector 264">
                <a:extLst>
                  <a:ext uri="{FF2B5EF4-FFF2-40B4-BE49-F238E27FC236}">
                    <a16:creationId xmlns:a16="http://schemas.microsoft.com/office/drawing/2014/main" id="{18CE7259-0028-FA5B-EF92-06B36C92FB35}"/>
                  </a:ext>
                </a:extLst>
              </p:cNvPr>
              <p:cNvCxnSpPr>
                <a:cxnSpLocks/>
              </p:cNvCxnSpPr>
              <p:nvPr/>
            </p:nvCxnSpPr>
            <p:spPr>
              <a:xfrm>
                <a:off x="10545521" y="-1087555"/>
                <a:ext cx="1276" cy="76245"/>
              </a:xfrm>
              <a:prstGeom prst="line">
                <a:avLst/>
              </a:prstGeom>
              <a:ln w="12700">
                <a:solidFill>
                  <a:srgbClr val="808080"/>
                </a:solidFill>
                <a:tailEnd type="none"/>
              </a:ln>
            </p:spPr>
            <p:style>
              <a:lnRef idx="1">
                <a:schemeClr val="accent1"/>
              </a:lnRef>
              <a:fillRef idx="0">
                <a:schemeClr val="accent1"/>
              </a:fillRef>
              <a:effectRef idx="0">
                <a:schemeClr val="accent1"/>
              </a:effectRef>
              <a:fontRef idx="minor">
                <a:schemeClr val="tx1"/>
              </a:fontRef>
            </p:style>
          </p:cxnSp>
        </p:grpSp>
        <p:grpSp>
          <p:nvGrpSpPr>
            <p:cNvPr id="128" name="Group 127">
              <a:extLst>
                <a:ext uri="{FF2B5EF4-FFF2-40B4-BE49-F238E27FC236}">
                  <a16:creationId xmlns:a16="http://schemas.microsoft.com/office/drawing/2014/main" id="{5C58EA0E-4434-860D-1B51-D803A4001617}"/>
                </a:ext>
              </a:extLst>
            </p:cNvPr>
            <p:cNvGrpSpPr/>
            <p:nvPr/>
          </p:nvGrpSpPr>
          <p:grpSpPr>
            <a:xfrm>
              <a:off x="3609797" y="2752682"/>
              <a:ext cx="40693" cy="42647"/>
              <a:chOff x="10509145" y="-1087555"/>
              <a:chExt cx="72752" cy="76245"/>
            </a:xfrm>
          </p:grpSpPr>
          <p:cxnSp>
            <p:nvCxnSpPr>
              <p:cNvPr id="262" name="Straight Connector 261">
                <a:extLst>
                  <a:ext uri="{FF2B5EF4-FFF2-40B4-BE49-F238E27FC236}">
                    <a16:creationId xmlns:a16="http://schemas.microsoft.com/office/drawing/2014/main" id="{9E9F6E37-5969-D52D-01F5-DFA46F97AAC1}"/>
                  </a:ext>
                </a:extLst>
              </p:cNvPr>
              <p:cNvCxnSpPr>
                <a:cxnSpLocks/>
              </p:cNvCxnSpPr>
              <p:nvPr/>
            </p:nvCxnSpPr>
            <p:spPr>
              <a:xfrm>
                <a:off x="10509145" y="-1049432"/>
                <a:ext cx="72752" cy="0"/>
              </a:xfrm>
              <a:prstGeom prst="line">
                <a:avLst/>
              </a:prstGeom>
              <a:ln w="12700">
                <a:solidFill>
                  <a:srgbClr val="808080"/>
                </a:solidFill>
                <a:tailEnd type="none"/>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3D0E4BA1-0254-D566-251A-D2C23FEA949A}"/>
                  </a:ext>
                </a:extLst>
              </p:cNvPr>
              <p:cNvCxnSpPr>
                <a:cxnSpLocks/>
              </p:cNvCxnSpPr>
              <p:nvPr/>
            </p:nvCxnSpPr>
            <p:spPr>
              <a:xfrm>
                <a:off x="10545521" y="-1087555"/>
                <a:ext cx="1276" cy="76245"/>
              </a:xfrm>
              <a:prstGeom prst="line">
                <a:avLst/>
              </a:prstGeom>
              <a:ln w="12700">
                <a:solidFill>
                  <a:srgbClr val="808080"/>
                </a:solidFill>
                <a:tailEnd type="none"/>
              </a:ln>
            </p:spPr>
            <p:style>
              <a:lnRef idx="1">
                <a:schemeClr val="accent1"/>
              </a:lnRef>
              <a:fillRef idx="0">
                <a:schemeClr val="accent1"/>
              </a:fillRef>
              <a:effectRef idx="0">
                <a:schemeClr val="accent1"/>
              </a:effectRef>
              <a:fontRef idx="minor">
                <a:schemeClr val="tx1"/>
              </a:fontRef>
            </p:style>
          </p:cxnSp>
        </p:grpSp>
        <p:grpSp>
          <p:nvGrpSpPr>
            <p:cNvPr id="129" name="Group 128">
              <a:extLst>
                <a:ext uri="{FF2B5EF4-FFF2-40B4-BE49-F238E27FC236}">
                  <a16:creationId xmlns:a16="http://schemas.microsoft.com/office/drawing/2014/main" id="{6AAE2B12-8642-8F19-3320-B7D17D88ADCD}"/>
                </a:ext>
              </a:extLst>
            </p:cNvPr>
            <p:cNvGrpSpPr/>
            <p:nvPr/>
          </p:nvGrpSpPr>
          <p:grpSpPr>
            <a:xfrm>
              <a:off x="3931050" y="2864626"/>
              <a:ext cx="40693" cy="42647"/>
              <a:chOff x="10509145" y="-1087555"/>
              <a:chExt cx="72752" cy="76245"/>
            </a:xfrm>
          </p:grpSpPr>
          <p:cxnSp>
            <p:nvCxnSpPr>
              <p:cNvPr id="260" name="Straight Connector 259">
                <a:extLst>
                  <a:ext uri="{FF2B5EF4-FFF2-40B4-BE49-F238E27FC236}">
                    <a16:creationId xmlns:a16="http://schemas.microsoft.com/office/drawing/2014/main" id="{8558656F-7A82-9474-66E5-56BD333519D8}"/>
                  </a:ext>
                </a:extLst>
              </p:cNvPr>
              <p:cNvCxnSpPr>
                <a:cxnSpLocks/>
              </p:cNvCxnSpPr>
              <p:nvPr/>
            </p:nvCxnSpPr>
            <p:spPr>
              <a:xfrm>
                <a:off x="10509145" y="-1049432"/>
                <a:ext cx="72752" cy="0"/>
              </a:xfrm>
              <a:prstGeom prst="line">
                <a:avLst/>
              </a:prstGeom>
              <a:ln w="12700">
                <a:solidFill>
                  <a:srgbClr val="808080"/>
                </a:solidFill>
                <a:tailEnd type="none"/>
              </a:ln>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EEDC75CC-2520-B3E5-4774-17CE2323902F}"/>
                  </a:ext>
                </a:extLst>
              </p:cNvPr>
              <p:cNvCxnSpPr>
                <a:cxnSpLocks/>
              </p:cNvCxnSpPr>
              <p:nvPr/>
            </p:nvCxnSpPr>
            <p:spPr>
              <a:xfrm>
                <a:off x="10545521" y="-1087555"/>
                <a:ext cx="1276" cy="76245"/>
              </a:xfrm>
              <a:prstGeom prst="line">
                <a:avLst/>
              </a:prstGeom>
              <a:ln w="12700">
                <a:solidFill>
                  <a:srgbClr val="808080"/>
                </a:solidFill>
                <a:tailEnd type="none"/>
              </a:ln>
            </p:spPr>
            <p:style>
              <a:lnRef idx="1">
                <a:schemeClr val="accent1"/>
              </a:lnRef>
              <a:fillRef idx="0">
                <a:schemeClr val="accent1"/>
              </a:fillRef>
              <a:effectRef idx="0">
                <a:schemeClr val="accent1"/>
              </a:effectRef>
              <a:fontRef idx="minor">
                <a:schemeClr val="tx1"/>
              </a:fontRef>
            </p:style>
          </p:cxnSp>
        </p:grpSp>
        <p:grpSp>
          <p:nvGrpSpPr>
            <p:cNvPr id="130" name="Group 129">
              <a:extLst>
                <a:ext uri="{FF2B5EF4-FFF2-40B4-BE49-F238E27FC236}">
                  <a16:creationId xmlns:a16="http://schemas.microsoft.com/office/drawing/2014/main" id="{0184CA78-FF15-CDEA-A4F8-B7942DD40BD3}"/>
                </a:ext>
              </a:extLst>
            </p:cNvPr>
            <p:cNvGrpSpPr/>
            <p:nvPr/>
          </p:nvGrpSpPr>
          <p:grpSpPr>
            <a:xfrm>
              <a:off x="5918492" y="2997107"/>
              <a:ext cx="40693" cy="42647"/>
              <a:chOff x="10509145" y="-1087555"/>
              <a:chExt cx="72752" cy="76245"/>
            </a:xfrm>
          </p:grpSpPr>
          <p:cxnSp>
            <p:nvCxnSpPr>
              <p:cNvPr id="258" name="Straight Connector 257">
                <a:extLst>
                  <a:ext uri="{FF2B5EF4-FFF2-40B4-BE49-F238E27FC236}">
                    <a16:creationId xmlns:a16="http://schemas.microsoft.com/office/drawing/2014/main" id="{0BB1B29A-8267-768E-211A-997D65B74A11}"/>
                  </a:ext>
                </a:extLst>
              </p:cNvPr>
              <p:cNvCxnSpPr>
                <a:cxnSpLocks/>
              </p:cNvCxnSpPr>
              <p:nvPr/>
            </p:nvCxnSpPr>
            <p:spPr>
              <a:xfrm>
                <a:off x="10509145" y="-1049432"/>
                <a:ext cx="72752" cy="0"/>
              </a:xfrm>
              <a:prstGeom prst="line">
                <a:avLst/>
              </a:prstGeom>
              <a:ln w="12700">
                <a:solidFill>
                  <a:srgbClr val="808080"/>
                </a:solidFill>
                <a:tailEnd type="none"/>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8AA9F855-0134-178A-5FA5-987C7B31C496}"/>
                  </a:ext>
                </a:extLst>
              </p:cNvPr>
              <p:cNvCxnSpPr>
                <a:cxnSpLocks/>
              </p:cNvCxnSpPr>
              <p:nvPr/>
            </p:nvCxnSpPr>
            <p:spPr>
              <a:xfrm>
                <a:off x="10545521" y="-1087555"/>
                <a:ext cx="1276" cy="76245"/>
              </a:xfrm>
              <a:prstGeom prst="line">
                <a:avLst/>
              </a:prstGeom>
              <a:ln w="12700">
                <a:solidFill>
                  <a:srgbClr val="808080"/>
                </a:solidFill>
                <a:tailEnd type="none"/>
              </a:ln>
            </p:spPr>
            <p:style>
              <a:lnRef idx="1">
                <a:schemeClr val="accent1"/>
              </a:lnRef>
              <a:fillRef idx="0">
                <a:schemeClr val="accent1"/>
              </a:fillRef>
              <a:effectRef idx="0">
                <a:schemeClr val="accent1"/>
              </a:effectRef>
              <a:fontRef idx="minor">
                <a:schemeClr val="tx1"/>
              </a:fontRef>
            </p:style>
          </p:cxnSp>
        </p:grpSp>
        <p:cxnSp>
          <p:nvCxnSpPr>
            <p:cNvPr id="131" name="Straight Connector 130">
              <a:extLst>
                <a:ext uri="{FF2B5EF4-FFF2-40B4-BE49-F238E27FC236}">
                  <a16:creationId xmlns:a16="http://schemas.microsoft.com/office/drawing/2014/main" id="{1CF9F900-7A16-9FD7-DC8A-FD3B2C571222}"/>
                </a:ext>
              </a:extLst>
            </p:cNvPr>
            <p:cNvCxnSpPr>
              <a:cxnSpLocks/>
            </p:cNvCxnSpPr>
            <p:nvPr/>
          </p:nvCxnSpPr>
          <p:spPr>
            <a:xfrm>
              <a:off x="5703413" y="2997107"/>
              <a:ext cx="714" cy="42647"/>
            </a:xfrm>
            <a:prstGeom prst="line">
              <a:avLst/>
            </a:prstGeom>
            <a:ln w="12700">
              <a:solidFill>
                <a:srgbClr val="808080"/>
              </a:solidFill>
              <a:tailEnd type="none"/>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1B9C1C15-D2EF-17B6-905E-834A58257648}"/>
                </a:ext>
              </a:extLst>
            </p:cNvPr>
            <p:cNvCxnSpPr>
              <a:cxnSpLocks/>
            </p:cNvCxnSpPr>
            <p:nvPr/>
          </p:nvCxnSpPr>
          <p:spPr>
            <a:xfrm>
              <a:off x="5665689" y="2997107"/>
              <a:ext cx="714" cy="42647"/>
            </a:xfrm>
            <a:prstGeom prst="line">
              <a:avLst/>
            </a:prstGeom>
            <a:ln w="12700">
              <a:solidFill>
                <a:srgbClr val="808080"/>
              </a:solidFill>
              <a:tailEnd type="none"/>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E97E3E1-A8A7-BE69-DE8E-163892CE0B6F}"/>
                </a:ext>
              </a:extLst>
            </p:cNvPr>
            <p:cNvCxnSpPr>
              <a:cxnSpLocks/>
            </p:cNvCxnSpPr>
            <p:nvPr/>
          </p:nvCxnSpPr>
          <p:spPr>
            <a:xfrm>
              <a:off x="5593383" y="2997107"/>
              <a:ext cx="714" cy="42647"/>
            </a:xfrm>
            <a:prstGeom prst="line">
              <a:avLst/>
            </a:prstGeom>
            <a:ln w="12700">
              <a:solidFill>
                <a:srgbClr val="808080"/>
              </a:solidFill>
              <a:tailEnd type="none"/>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02B1CDE7-8D11-235B-C124-93D63DFB925B}"/>
                </a:ext>
              </a:extLst>
            </p:cNvPr>
            <p:cNvCxnSpPr>
              <a:cxnSpLocks/>
            </p:cNvCxnSpPr>
            <p:nvPr/>
          </p:nvCxnSpPr>
          <p:spPr>
            <a:xfrm>
              <a:off x="5464653" y="2997107"/>
              <a:ext cx="714" cy="42647"/>
            </a:xfrm>
            <a:prstGeom prst="line">
              <a:avLst/>
            </a:prstGeom>
            <a:ln w="12700">
              <a:solidFill>
                <a:srgbClr val="808080"/>
              </a:solidFill>
              <a:tailEnd type="none"/>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4013AF43-CCC4-41C5-9D80-0DBBDE67312C}"/>
                </a:ext>
              </a:extLst>
            </p:cNvPr>
            <p:cNvCxnSpPr>
              <a:cxnSpLocks/>
            </p:cNvCxnSpPr>
            <p:nvPr/>
          </p:nvCxnSpPr>
          <p:spPr>
            <a:xfrm>
              <a:off x="5405112" y="2997107"/>
              <a:ext cx="714" cy="42647"/>
            </a:xfrm>
            <a:prstGeom prst="line">
              <a:avLst/>
            </a:prstGeom>
            <a:ln w="12700">
              <a:solidFill>
                <a:srgbClr val="808080"/>
              </a:solidFill>
              <a:tailEnd type="none"/>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9CFF60C-5DBD-CAA6-8588-7CA40869008F}"/>
                </a:ext>
              </a:extLst>
            </p:cNvPr>
            <p:cNvCxnSpPr>
              <a:cxnSpLocks/>
            </p:cNvCxnSpPr>
            <p:nvPr/>
          </p:nvCxnSpPr>
          <p:spPr>
            <a:xfrm>
              <a:off x="5300393" y="2997107"/>
              <a:ext cx="714" cy="42647"/>
            </a:xfrm>
            <a:prstGeom prst="line">
              <a:avLst/>
            </a:prstGeom>
            <a:ln w="12700">
              <a:solidFill>
                <a:srgbClr val="808080"/>
              </a:solidFill>
              <a:tailEnd type="none"/>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2AF7DD5-B0BE-2CB9-6D6A-FE099EAF4EFD}"/>
                </a:ext>
              </a:extLst>
            </p:cNvPr>
            <p:cNvCxnSpPr>
              <a:cxnSpLocks/>
            </p:cNvCxnSpPr>
            <p:nvPr/>
          </p:nvCxnSpPr>
          <p:spPr>
            <a:xfrm>
              <a:off x="5213298" y="2997107"/>
              <a:ext cx="714" cy="42647"/>
            </a:xfrm>
            <a:prstGeom prst="line">
              <a:avLst/>
            </a:prstGeom>
            <a:ln w="12700">
              <a:solidFill>
                <a:srgbClr val="808080"/>
              </a:solidFill>
              <a:tailEnd type="none"/>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D358EB11-5394-7544-AEE1-C4D0335F2E3D}"/>
                </a:ext>
              </a:extLst>
            </p:cNvPr>
            <p:cNvCxnSpPr>
              <a:cxnSpLocks/>
            </p:cNvCxnSpPr>
            <p:nvPr/>
          </p:nvCxnSpPr>
          <p:spPr>
            <a:xfrm>
              <a:off x="5194436" y="2997107"/>
              <a:ext cx="714" cy="42647"/>
            </a:xfrm>
            <a:prstGeom prst="line">
              <a:avLst/>
            </a:prstGeom>
            <a:ln w="12700">
              <a:solidFill>
                <a:srgbClr val="808080"/>
              </a:solidFill>
              <a:tailEnd type="none"/>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C9F701C2-5BAD-9EF8-45DF-AFAF41764B04}"/>
                </a:ext>
              </a:extLst>
            </p:cNvPr>
            <p:cNvCxnSpPr>
              <a:cxnSpLocks/>
            </p:cNvCxnSpPr>
            <p:nvPr/>
          </p:nvCxnSpPr>
          <p:spPr>
            <a:xfrm>
              <a:off x="5187337" y="2997107"/>
              <a:ext cx="714" cy="42647"/>
            </a:xfrm>
            <a:prstGeom prst="line">
              <a:avLst/>
            </a:prstGeom>
            <a:ln w="12700">
              <a:solidFill>
                <a:srgbClr val="808080"/>
              </a:solidFill>
              <a:tailEnd type="none"/>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ECA92E15-49EA-370D-51AB-A09847A7508E}"/>
                </a:ext>
              </a:extLst>
            </p:cNvPr>
            <p:cNvCxnSpPr>
              <a:cxnSpLocks/>
            </p:cNvCxnSpPr>
            <p:nvPr/>
          </p:nvCxnSpPr>
          <p:spPr>
            <a:xfrm>
              <a:off x="5163748" y="2997107"/>
              <a:ext cx="714" cy="42647"/>
            </a:xfrm>
            <a:prstGeom prst="line">
              <a:avLst/>
            </a:prstGeom>
            <a:ln w="12700">
              <a:solidFill>
                <a:srgbClr val="808080"/>
              </a:solidFill>
              <a:tailEnd type="none"/>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B9F6284D-47F9-5E2D-E73B-01AE5396EBFD}"/>
                </a:ext>
              </a:extLst>
            </p:cNvPr>
            <p:cNvCxnSpPr>
              <a:cxnSpLocks/>
            </p:cNvCxnSpPr>
            <p:nvPr/>
          </p:nvCxnSpPr>
          <p:spPr>
            <a:xfrm>
              <a:off x="5152831" y="2997107"/>
              <a:ext cx="714" cy="42647"/>
            </a:xfrm>
            <a:prstGeom prst="line">
              <a:avLst/>
            </a:prstGeom>
            <a:ln w="12700">
              <a:solidFill>
                <a:srgbClr val="808080"/>
              </a:solidFill>
              <a:tailEnd type="none"/>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33E597FB-400B-A7BF-1CB3-DFC071DD7CF9}"/>
                </a:ext>
              </a:extLst>
            </p:cNvPr>
            <p:cNvCxnSpPr>
              <a:cxnSpLocks/>
            </p:cNvCxnSpPr>
            <p:nvPr/>
          </p:nvCxnSpPr>
          <p:spPr>
            <a:xfrm>
              <a:off x="5104125" y="2997107"/>
              <a:ext cx="714" cy="42647"/>
            </a:xfrm>
            <a:prstGeom prst="line">
              <a:avLst/>
            </a:prstGeom>
            <a:ln w="12700">
              <a:solidFill>
                <a:srgbClr val="808080"/>
              </a:solidFill>
              <a:tailEnd type="none"/>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C2C3D9E0-4F20-9DA7-8F64-428012DFD63E}"/>
                </a:ext>
              </a:extLst>
            </p:cNvPr>
            <p:cNvCxnSpPr>
              <a:cxnSpLocks/>
            </p:cNvCxnSpPr>
            <p:nvPr/>
          </p:nvCxnSpPr>
          <p:spPr>
            <a:xfrm>
              <a:off x="5009828" y="2997107"/>
              <a:ext cx="714" cy="42647"/>
            </a:xfrm>
            <a:prstGeom prst="line">
              <a:avLst/>
            </a:prstGeom>
            <a:ln w="12700">
              <a:solidFill>
                <a:srgbClr val="808080"/>
              </a:solidFill>
              <a:tailEnd type="none"/>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4A646710-36DF-D6A5-D90B-11B5103B1C25}"/>
                </a:ext>
              </a:extLst>
            </p:cNvPr>
            <p:cNvCxnSpPr>
              <a:cxnSpLocks/>
            </p:cNvCxnSpPr>
            <p:nvPr/>
          </p:nvCxnSpPr>
          <p:spPr>
            <a:xfrm>
              <a:off x="4978296" y="2997107"/>
              <a:ext cx="714" cy="42647"/>
            </a:xfrm>
            <a:prstGeom prst="line">
              <a:avLst/>
            </a:prstGeom>
            <a:ln w="12700">
              <a:solidFill>
                <a:srgbClr val="808080"/>
              </a:solidFill>
              <a:tailEnd type="none"/>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70BD7EEF-B711-F22A-698D-F1231F406BBA}"/>
                </a:ext>
              </a:extLst>
            </p:cNvPr>
            <p:cNvCxnSpPr>
              <a:cxnSpLocks/>
            </p:cNvCxnSpPr>
            <p:nvPr/>
          </p:nvCxnSpPr>
          <p:spPr>
            <a:xfrm>
              <a:off x="4897508" y="2938315"/>
              <a:ext cx="714" cy="42647"/>
            </a:xfrm>
            <a:prstGeom prst="line">
              <a:avLst/>
            </a:prstGeom>
            <a:ln w="12700">
              <a:solidFill>
                <a:srgbClr val="808080"/>
              </a:solidFill>
              <a:tailEnd type="none"/>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190A7925-F53E-6704-00E2-A21445E9588F}"/>
                </a:ext>
              </a:extLst>
            </p:cNvPr>
            <p:cNvCxnSpPr>
              <a:cxnSpLocks/>
            </p:cNvCxnSpPr>
            <p:nvPr/>
          </p:nvCxnSpPr>
          <p:spPr>
            <a:xfrm>
              <a:off x="4871619" y="2938315"/>
              <a:ext cx="714" cy="42647"/>
            </a:xfrm>
            <a:prstGeom prst="line">
              <a:avLst/>
            </a:prstGeom>
            <a:ln w="12700">
              <a:solidFill>
                <a:srgbClr val="808080"/>
              </a:solidFill>
              <a:tailEnd type="none"/>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BE7D7D58-D695-872E-41B9-F9B91F74EEA3}"/>
                </a:ext>
              </a:extLst>
            </p:cNvPr>
            <p:cNvCxnSpPr>
              <a:cxnSpLocks/>
            </p:cNvCxnSpPr>
            <p:nvPr/>
          </p:nvCxnSpPr>
          <p:spPr>
            <a:xfrm>
              <a:off x="4816111" y="2938315"/>
              <a:ext cx="714" cy="42647"/>
            </a:xfrm>
            <a:prstGeom prst="line">
              <a:avLst/>
            </a:prstGeom>
            <a:ln w="12700">
              <a:solidFill>
                <a:srgbClr val="808080"/>
              </a:solidFill>
              <a:tailEnd type="none"/>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D586FCD3-8A8D-0F6D-A930-2B1002845EE9}"/>
                </a:ext>
              </a:extLst>
            </p:cNvPr>
            <p:cNvCxnSpPr>
              <a:cxnSpLocks/>
            </p:cNvCxnSpPr>
            <p:nvPr/>
          </p:nvCxnSpPr>
          <p:spPr>
            <a:xfrm>
              <a:off x="4784044" y="2938315"/>
              <a:ext cx="714" cy="42647"/>
            </a:xfrm>
            <a:prstGeom prst="line">
              <a:avLst/>
            </a:prstGeom>
            <a:ln w="12700">
              <a:solidFill>
                <a:srgbClr val="808080"/>
              </a:solidFill>
              <a:tailEnd type="none"/>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2555EFDB-5201-E2AF-2CE8-B208D91F22E7}"/>
                </a:ext>
              </a:extLst>
            </p:cNvPr>
            <p:cNvCxnSpPr>
              <a:cxnSpLocks/>
            </p:cNvCxnSpPr>
            <p:nvPr/>
          </p:nvCxnSpPr>
          <p:spPr>
            <a:xfrm>
              <a:off x="4756290" y="2938315"/>
              <a:ext cx="714" cy="42647"/>
            </a:xfrm>
            <a:prstGeom prst="line">
              <a:avLst/>
            </a:prstGeom>
            <a:ln w="12700">
              <a:solidFill>
                <a:srgbClr val="808080"/>
              </a:solidFill>
              <a:tailEnd type="none"/>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8AE29C20-D812-96C5-1F35-9F78DDBD7227}"/>
                </a:ext>
              </a:extLst>
            </p:cNvPr>
            <p:cNvCxnSpPr>
              <a:cxnSpLocks/>
            </p:cNvCxnSpPr>
            <p:nvPr/>
          </p:nvCxnSpPr>
          <p:spPr>
            <a:xfrm>
              <a:off x="4600888" y="2938315"/>
              <a:ext cx="714" cy="42647"/>
            </a:xfrm>
            <a:prstGeom prst="line">
              <a:avLst/>
            </a:prstGeom>
            <a:ln w="12700">
              <a:solidFill>
                <a:srgbClr val="808080"/>
              </a:solidFill>
              <a:tailEnd type="none"/>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7C3B2AF8-02D8-483C-2477-D3857C430C4F}"/>
                </a:ext>
              </a:extLst>
            </p:cNvPr>
            <p:cNvCxnSpPr>
              <a:cxnSpLocks/>
            </p:cNvCxnSpPr>
            <p:nvPr/>
          </p:nvCxnSpPr>
          <p:spPr>
            <a:xfrm>
              <a:off x="4568523" y="2938315"/>
              <a:ext cx="714" cy="42647"/>
            </a:xfrm>
            <a:prstGeom prst="line">
              <a:avLst/>
            </a:prstGeom>
            <a:ln w="12700">
              <a:solidFill>
                <a:srgbClr val="808080"/>
              </a:solidFill>
              <a:tailEnd type="none"/>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EDF4608F-4294-059F-1A31-FAEA1099E1CA}"/>
                </a:ext>
              </a:extLst>
            </p:cNvPr>
            <p:cNvCxnSpPr>
              <a:cxnSpLocks/>
            </p:cNvCxnSpPr>
            <p:nvPr/>
          </p:nvCxnSpPr>
          <p:spPr>
            <a:xfrm>
              <a:off x="4553394" y="2938315"/>
              <a:ext cx="714" cy="42647"/>
            </a:xfrm>
            <a:prstGeom prst="line">
              <a:avLst/>
            </a:prstGeom>
            <a:ln w="12700">
              <a:solidFill>
                <a:srgbClr val="808080"/>
              </a:solidFill>
              <a:tailEnd type="none"/>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84D22B37-43A1-A513-C62A-E9DB176B6D9E}"/>
                </a:ext>
              </a:extLst>
            </p:cNvPr>
            <p:cNvCxnSpPr>
              <a:cxnSpLocks/>
            </p:cNvCxnSpPr>
            <p:nvPr/>
          </p:nvCxnSpPr>
          <p:spPr>
            <a:xfrm>
              <a:off x="4471767" y="2938315"/>
              <a:ext cx="714" cy="42647"/>
            </a:xfrm>
            <a:prstGeom prst="line">
              <a:avLst/>
            </a:prstGeom>
            <a:ln w="12700">
              <a:solidFill>
                <a:srgbClr val="808080"/>
              </a:solidFill>
              <a:tailEnd type="none"/>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4298E435-F7AD-0B87-7D36-C5AB78B6DB50}"/>
                </a:ext>
              </a:extLst>
            </p:cNvPr>
            <p:cNvCxnSpPr>
              <a:cxnSpLocks/>
            </p:cNvCxnSpPr>
            <p:nvPr/>
          </p:nvCxnSpPr>
          <p:spPr>
            <a:xfrm>
              <a:off x="4430538" y="2938315"/>
              <a:ext cx="714" cy="42647"/>
            </a:xfrm>
            <a:prstGeom prst="line">
              <a:avLst/>
            </a:prstGeom>
            <a:ln w="12700">
              <a:solidFill>
                <a:srgbClr val="808080"/>
              </a:solidFill>
              <a:tailEnd type="none"/>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88BF2DB8-3ECD-05B9-758C-34CB91359BB0}"/>
                </a:ext>
              </a:extLst>
            </p:cNvPr>
            <p:cNvCxnSpPr>
              <a:cxnSpLocks/>
            </p:cNvCxnSpPr>
            <p:nvPr/>
          </p:nvCxnSpPr>
          <p:spPr>
            <a:xfrm>
              <a:off x="4418954" y="2938315"/>
              <a:ext cx="714" cy="42647"/>
            </a:xfrm>
            <a:prstGeom prst="line">
              <a:avLst/>
            </a:prstGeom>
            <a:ln w="12700">
              <a:solidFill>
                <a:srgbClr val="808080"/>
              </a:solidFill>
              <a:tailEnd type="none"/>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6D4AEE9E-51C5-6388-F65A-C9F7658B718B}"/>
                </a:ext>
              </a:extLst>
            </p:cNvPr>
            <p:cNvCxnSpPr>
              <a:cxnSpLocks/>
            </p:cNvCxnSpPr>
            <p:nvPr/>
          </p:nvCxnSpPr>
          <p:spPr>
            <a:xfrm>
              <a:off x="4401826" y="2938315"/>
              <a:ext cx="714" cy="42647"/>
            </a:xfrm>
            <a:prstGeom prst="line">
              <a:avLst/>
            </a:prstGeom>
            <a:ln w="12700">
              <a:solidFill>
                <a:srgbClr val="808080"/>
              </a:solidFill>
              <a:tailEnd type="none"/>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1FB99605-4C7D-4BFE-A1AE-B4D5A674F41A}"/>
                </a:ext>
              </a:extLst>
            </p:cNvPr>
            <p:cNvCxnSpPr>
              <a:cxnSpLocks/>
            </p:cNvCxnSpPr>
            <p:nvPr/>
          </p:nvCxnSpPr>
          <p:spPr>
            <a:xfrm>
              <a:off x="4292979" y="2938315"/>
              <a:ext cx="714" cy="42647"/>
            </a:xfrm>
            <a:prstGeom prst="line">
              <a:avLst/>
            </a:prstGeom>
            <a:ln w="12700">
              <a:solidFill>
                <a:srgbClr val="808080"/>
              </a:solidFill>
              <a:tailEnd type="none"/>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AE617C30-7027-8488-7D13-B36A97CDE674}"/>
                </a:ext>
              </a:extLst>
            </p:cNvPr>
            <p:cNvCxnSpPr>
              <a:cxnSpLocks/>
            </p:cNvCxnSpPr>
            <p:nvPr/>
          </p:nvCxnSpPr>
          <p:spPr>
            <a:xfrm>
              <a:off x="4236272" y="2908005"/>
              <a:ext cx="714" cy="42647"/>
            </a:xfrm>
            <a:prstGeom prst="line">
              <a:avLst/>
            </a:prstGeom>
            <a:ln w="12700">
              <a:solidFill>
                <a:srgbClr val="808080"/>
              </a:solidFill>
              <a:tailEnd type="none"/>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A9DFBC6A-351C-947C-5BCA-3534ED5A7AA9}"/>
                </a:ext>
              </a:extLst>
            </p:cNvPr>
            <p:cNvCxnSpPr>
              <a:cxnSpLocks/>
            </p:cNvCxnSpPr>
            <p:nvPr/>
          </p:nvCxnSpPr>
          <p:spPr>
            <a:xfrm>
              <a:off x="4177379" y="2885780"/>
              <a:ext cx="714" cy="42647"/>
            </a:xfrm>
            <a:prstGeom prst="line">
              <a:avLst/>
            </a:prstGeom>
            <a:ln w="12700">
              <a:solidFill>
                <a:srgbClr val="808080"/>
              </a:solidFill>
              <a:tailEnd type="none"/>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BE075525-FC54-2BC6-E5E1-9BB796B804B3}"/>
                </a:ext>
              </a:extLst>
            </p:cNvPr>
            <p:cNvCxnSpPr>
              <a:cxnSpLocks/>
            </p:cNvCxnSpPr>
            <p:nvPr/>
          </p:nvCxnSpPr>
          <p:spPr>
            <a:xfrm>
              <a:off x="4168444" y="2885780"/>
              <a:ext cx="714" cy="42647"/>
            </a:xfrm>
            <a:prstGeom prst="line">
              <a:avLst/>
            </a:prstGeom>
            <a:ln w="12700">
              <a:solidFill>
                <a:srgbClr val="808080"/>
              </a:solidFill>
              <a:tailEnd type="none"/>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32023A5C-4FF1-63E3-2E66-18519215F0FD}"/>
                </a:ext>
              </a:extLst>
            </p:cNvPr>
            <p:cNvCxnSpPr>
              <a:cxnSpLocks/>
            </p:cNvCxnSpPr>
            <p:nvPr/>
          </p:nvCxnSpPr>
          <p:spPr>
            <a:xfrm>
              <a:off x="4113105" y="2861962"/>
              <a:ext cx="714" cy="42647"/>
            </a:xfrm>
            <a:prstGeom prst="line">
              <a:avLst/>
            </a:prstGeom>
            <a:ln w="12700">
              <a:solidFill>
                <a:srgbClr val="808080"/>
              </a:solidFill>
              <a:tailEnd type="none"/>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85ABBAB2-97F6-0C0B-FFC5-D25A705A09ED}"/>
                </a:ext>
              </a:extLst>
            </p:cNvPr>
            <p:cNvCxnSpPr>
              <a:cxnSpLocks/>
            </p:cNvCxnSpPr>
            <p:nvPr/>
          </p:nvCxnSpPr>
          <p:spPr>
            <a:xfrm>
              <a:off x="4092716" y="2861962"/>
              <a:ext cx="714" cy="42647"/>
            </a:xfrm>
            <a:prstGeom prst="line">
              <a:avLst/>
            </a:prstGeom>
            <a:ln w="12700">
              <a:solidFill>
                <a:srgbClr val="808080"/>
              </a:solidFill>
              <a:tailEnd type="none"/>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69F35079-D7F1-BB0B-E14D-F5ACABE4E711}"/>
                </a:ext>
              </a:extLst>
            </p:cNvPr>
            <p:cNvCxnSpPr>
              <a:cxnSpLocks/>
            </p:cNvCxnSpPr>
            <p:nvPr/>
          </p:nvCxnSpPr>
          <p:spPr>
            <a:xfrm>
              <a:off x="4075089" y="2861962"/>
              <a:ext cx="714" cy="42647"/>
            </a:xfrm>
            <a:prstGeom prst="line">
              <a:avLst/>
            </a:prstGeom>
            <a:ln w="12700">
              <a:solidFill>
                <a:srgbClr val="808080"/>
              </a:solidFill>
              <a:tailEnd type="none"/>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AC9C1708-23FF-9A77-6E7C-E66CF2E984D5}"/>
                </a:ext>
              </a:extLst>
            </p:cNvPr>
            <p:cNvCxnSpPr>
              <a:cxnSpLocks/>
            </p:cNvCxnSpPr>
            <p:nvPr/>
          </p:nvCxnSpPr>
          <p:spPr>
            <a:xfrm>
              <a:off x="4062163" y="2861962"/>
              <a:ext cx="714" cy="42647"/>
            </a:xfrm>
            <a:prstGeom prst="line">
              <a:avLst/>
            </a:prstGeom>
            <a:ln w="12700">
              <a:solidFill>
                <a:srgbClr val="808080"/>
              </a:solidFill>
              <a:tailEnd type="none"/>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55A973C2-A107-0BED-D2AD-DF81DB35C545}"/>
                </a:ext>
              </a:extLst>
            </p:cNvPr>
            <p:cNvCxnSpPr>
              <a:cxnSpLocks/>
            </p:cNvCxnSpPr>
            <p:nvPr/>
          </p:nvCxnSpPr>
          <p:spPr>
            <a:xfrm>
              <a:off x="4045250" y="2861962"/>
              <a:ext cx="714" cy="42647"/>
            </a:xfrm>
            <a:prstGeom prst="line">
              <a:avLst/>
            </a:prstGeom>
            <a:ln w="12700">
              <a:solidFill>
                <a:srgbClr val="808080"/>
              </a:solidFill>
              <a:tailEnd type="none"/>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182AD659-5D85-EDCD-BD91-11C88C93560C}"/>
                </a:ext>
              </a:extLst>
            </p:cNvPr>
            <p:cNvCxnSpPr>
              <a:cxnSpLocks/>
            </p:cNvCxnSpPr>
            <p:nvPr/>
          </p:nvCxnSpPr>
          <p:spPr>
            <a:xfrm>
              <a:off x="4021412" y="2861962"/>
              <a:ext cx="714" cy="42647"/>
            </a:xfrm>
            <a:prstGeom prst="line">
              <a:avLst/>
            </a:prstGeom>
            <a:ln w="12700">
              <a:solidFill>
                <a:srgbClr val="808080"/>
              </a:solidFill>
              <a:tailEnd type="none"/>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4F63DDB0-8554-3D70-F86D-B2096F81C501}"/>
                </a:ext>
              </a:extLst>
            </p:cNvPr>
            <p:cNvCxnSpPr>
              <a:cxnSpLocks/>
            </p:cNvCxnSpPr>
            <p:nvPr/>
          </p:nvCxnSpPr>
          <p:spPr>
            <a:xfrm>
              <a:off x="4006736" y="2861962"/>
              <a:ext cx="714" cy="42647"/>
            </a:xfrm>
            <a:prstGeom prst="line">
              <a:avLst/>
            </a:prstGeom>
            <a:ln w="12700">
              <a:solidFill>
                <a:srgbClr val="808080"/>
              </a:solidFill>
              <a:tailEnd type="none"/>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4B022BF1-4F94-6F7F-5323-3A1749FD8D54}"/>
                </a:ext>
              </a:extLst>
            </p:cNvPr>
            <p:cNvCxnSpPr>
              <a:cxnSpLocks/>
            </p:cNvCxnSpPr>
            <p:nvPr/>
          </p:nvCxnSpPr>
          <p:spPr>
            <a:xfrm>
              <a:off x="3988320" y="2861962"/>
              <a:ext cx="714" cy="42647"/>
            </a:xfrm>
            <a:prstGeom prst="line">
              <a:avLst/>
            </a:prstGeom>
            <a:ln w="12700">
              <a:solidFill>
                <a:srgbClr val="808080"/>
              </a:solidFill>
              <a:tailEnd type="none"/>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47C5B8CC-A8B8-0E3E-5773-59D698019D52}"/>
                </a:ext>
              </a:extLst>
            </p:cNvPr>
            <p:cNvCxnSpPr>
              <a:cxnSpLocks/>
            </p:cNvCxnSpPr>
            <p:nvPr/>
          </p:nvCxnSpPr>
          <p:spPr>
            <a:xfrm>
              <a:off x="3980267" y="2861962"/>
              <a:ext cx="714" cy="42647"/>
            </a:xfrm>
            <a:prstGeom prst="line">
              <a:avLst/>
            </a:prstGeom>
            <a:ln w="12700">
              <a:solidFill>
                <a:srgbClr val="808080"/>
              </a:solidFill>
              <a:tailEnd type="none"/>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4DA5E043-5F14-062E-2822-8C7D340AB650}"/>
                </a:ext>
              </a:extLst>
            </p:cNvPr>
            <p:cNvCxnSpPr>
              <a:cxnSpLocks/>
            </p:cNvCxnSpPr>
            <p:nvPr/>
          </p:nvCxnSpPr>
          <p:spPr>
            <a:xfrm>
              <a:off x="3810791" y="2819315"/>
              <a:ext cx="714" cy="42647"/>
            </a:xfrm>
            <a:prstGeom prst="line">
              <a:avLst/>
            </a:prstGeom>
            <a:ln w="12700">
              <a:solidFill>
                <a:srgbClr val="808080"/>
              </a:solidFill>
              <a:tailEnd type="none"/>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E77A78FC-B7C5-91AE-6F80-D654568F6819}"/>
                </a:ext>
              </a:extLst>
            </p:cNvPr>
            <p:cNvCxnSpPr>
              <a:cxnSpLocks/>
            </p:cNvCxnSpPr>
            <p:nvPr/>
          </p:nvCxnSpPr>
          <p:spPr>
            <a:xfrm>
              <a:off x="3786505" y="2819315"/>
              <a:ext cx="714" cy="42647"/>
            </a:xfrm>
            <a:prstGeom prst="line">
              <a:avLst/>
            </a:prstGeom>
            <a:ln w="12700">
              <a:solidFill>
                <a:srgbClr val="808080"/>
              </a:solidFill>
              <a:tailEnd type="none"/>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A94F6664-73DE-64F4-A103-924D02852F4F}"/>
                </a:ext>
              </a:extLst>
            </p:cNvPr>
            <p:cNvCxnSpPr>
              <a:cxnSpLocks/>
            </p:cNvCxnSpPr>
            <p:nvPr/>
          </p:nvCxnSpPr>
          <p:spPr>
            <a:xfrm>
              <a:off x="3736691" y="2786972"/>
              <a:ext cx="714" cy="42647"/>
            </a:xfrm>
            <a:prstGeom prst="line">
              <a:avLst/>
            </a:prstGeom>
            <a:ln w="12700">
              <a:solidFill>
                <a:srgbClr val="808080"/>
              </a:solidFill>
              <a:tailEnd type="none"/>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F240212C-9DBD-D693-665E-654A2599A08E}"/>
                </a:ext>
              </a:extLst>
            </p:cNvPr>
            <p:cNvCxnSpPr>
              <a:cxnSpLocks/>
            </p:cNvCxnSpPr>
            <p:nvPr/>
          </p:nvCxnSpPr>
          <p:spPr>
            <a:xfrm>
              <a:off x="3679253" y="2774005"/>
              <a:ext cx="714" cy="42647"/>
            </a:xfrm>
            <a:prstGeom prst="line">
              <a:avLst/>
            </a:prstGeom>
            <a:ln w="12700">
              <a:solidFill>
                <a:srgbClr val="808080"/>
              </a:solidFill>
              <a:tailEnd type="none"/>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8EF4E701-30D7-596E-0A80-7BEC06301D93}"/>
                </a:ext>
              </a:extLst>
            </p:cNvPr>
            <p:cNvCxnSpPr>
              <a:cxnSpLocks/>
            </p:cNvCxnSpPr>
            <p:nvPr/>
          </p:nvCxnSpPr>
          <p:spPr>
            <a:xfrm>
              <a:off x="3663907" y="2750906"/>
              <a:ext cx="714" cy="42647"/>
            </a:xfrm>
            <a:prstGeom prst="line">
              <a:avLst/>
            </a:prstGeom>
            <a:ln w="12700">
              <a:solidFill>
                <a:srgbClr val="808080"/>
              </a:solidFill>
              <a:tailEnd type="none"/>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F51F6F48-B4B7-8EAE-7FBF-FF24572F0D39}"/>
                </a:ext>
              </a:extLst>
            </p:cNvPr>
            <p:cNvCxnSpPr>
              <a:cxnSpLocks/>
            </p:cNvCxnSpPr>
            <p:nvPr/>
          </p:nvCxnSpPr>
          <p:spPr>
            <a:xfrm>
              <a:off x="3582576" y="2716162"/>
              <a:ext cx="714" cy="42647"/>
            </a:xfrm>
            <a:prstGeom prst="line">
              <a:avLst/>
            </a:prstGeom>
            <a:ln w="12700">
              <a:solidFill>
                <a:srgbClr val="808080"/>
              </a:solidFill>
              <a:tailEnd type="none"/>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E69CBD0D-86C0-C38B-1031-CAAC95BB2F3E}"/>
                </a:ext>
              </a:extLst>
            </p:cNvPr>
            <p:cNvCxnSpPr>
              <a:cxnSpLocks/>
            </p:cNvCxnSpPr>
            <p:nvPr/>
          </p:nvCxnSpPr>
          <p:spPr>
            <a:xfrm>
              <a:off x="3560633" y="2716162"/>
              <a:ext cx="714" cy="42647"/>
            </a:xfrm>
            <a:prstGeom prst="line">
              <a:avLst/>
            </a:prstGeom>
            <a:ln w="12700">
              <a:solidFill>
                <a:srgbClr val="808080"/>
              </a:solidFill>
              <a:tailEnd type="none"/>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15B440F9-0234-67FF-AE1E-EDDD88C17D39}"/>
                </a:ext>
              </a:extLst>
            </p:cNvPr>
            <p:cNvCxnSpPr>
              <a:cxnSpLocks/>
            </p:cNvCxnSpPr>
            <p:nvPr/>
          </p:nvCxnSpPr>
          <p:spPr>
            <a:xfrm>
              <a:off x="3505945" y="2716162"/>
              <a:ext cx="714" cy="42647"/>
            </a:xfrm>
            <a:prstGeom prst="line">
              <a:avLst/>
            </a:prstGeom>
            <a:ln w="12700">
              <a:solidFill>
                <a:srgbClr val="808080"/>
              </a:solidFill>
              <a:tailEnd type="none"/>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0EA627A4-DB1B-6356-7307-A09F97BFD995}"/>
                </a:ext>
              </a:extLst>
            </p:cNvPr>
            <p:cNvCxnSpPr>
              <a:cxnSpLocks/>
            </p:cNvCxnSpPr>
            <p:nvPr/>
          </p:nvCxnSpPr>
          <p:spPr>
            <a:xfrm>
              <a:off x="3497010" y="2716162"/>
              <a:ext cx="714" cy="42647"/>
            </a:xfrm>
            <a:prstGeom prst="line">
              <a:avLst/>
            </a:prstGeom>
            <a:ln w="12700">
              <a:solidFill>
                <a:srgbClr val="808080"/>
              </a:solidFill>
              <a:tailEnd type="none"/>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8C4C45C8-3310-8C6D-B58C-77B4CED29ACE}"/>
                </a:ext>
              </a:extLst>
            </p:cNvPr>
            <p:cNvCxnSpPr>
              <a:cxnSpLocks/>
            </p:cNvCxnSpPr>
            <p:nvPr/>
          </p:nvCxnSpPr>
          <p:spPr>
            <a:xfrm>
              <a:off x="3421776" y="2704161"/>
              <a:ext cx="714" cy="42647"/>
            </a:xfrm>
            <a:prstGeom prst="line">
              <a:avLst/>
            </a:prstGeom>
            <a:ln w="12700">
              <a:solidFill>
                <a:srgbClr val="808080"/>
              </a:solidFill>
              <a:tailEnd type="none"/>
            </a:ln>
          </p:spPr>
          <p:style>
            <a:lnRef idx="1">
              <a:schemeClr val="accent1"/>
            </a:lnRef>
            <a:fillRef idx="0">
              <a:schemeClr val="accent1"/>
            </a:fillRef>
            <a:effectRef idx="0">
              <a:schemeClr val="accent1"/>
            </a:effectRef>
            <a:fontRef idx="minor">
              <a:schemeClr val="tx1"/>
            </a:fontRef>
          </p:style>
        </p:cxnSp>
        <p:grpSp>
          <p:nvGrpSpPr>
            <p:cNvPr id="180" name="Group 179">
              <a:extLst>
                <a:ext uri="{FF2B5EF4-FFF2-40B4-BE49-F238E27FC236}">
                  <a16:creationId xmlns:a16="http://schemas.microsoft.com/office/drawing/2014/main" id="{1385F33B-18C2-8C74-7CF5-0E50933346E4}"/>
                </a:ext>
              </a:extLst>
            </p:cNvPr>
            <p:cNvGrpSpPr/>
            <p:nvPr/>
          </p:nvGrpSpPr>
          <p:grpSpPr>
            <a:xfrm>
              <a:off x="3360601" y="2703803"/>
              <a:ext cx="40693" cy="42647"/>
              <a:chOff x="10509145" y="-1087555"/>
              <a:chExt cx="72752" cy="76245"/>
            </a:xfrm>
          </p:grpSpPr>
          <p:cxnSp>
            <p:nvCxnSpPr>
              <p:cNvPr id="256" name="Straight Connector 255">
                <a:extLst>
                  <a:ext uri="{FF2B5EF4-FFF2-40B4-BE49-F238E27FC236}">
                    <a16:creationId xmlns:a16="http://schemas.microsoft.com/office/drawing/2014/main" id="{A62ECCBB-D920-FD8C-00DD-CC7EA4F5B9B5}"/>
                  </a:ext>
                </a:extLst>
              </p:cNvPr>
              <p:cNvCxnSpPr>
                <a:cxnSpLocks/>
              </p:cNvCxnSpPr>
              <p:nvPr/>
            </p:nvCxnSpPr>
            <p:spPr>
              <a:xfrm>
                <a:off x="10509145" y="-1049432"/>
                <a:ext cx="72752" cy="0"/>
              </a:xfrm>
              <a:prstGeom prst="line">
                <a:avLst/>
              </a:prstGeom>
              <a:ln w="12700">
                <a:solidFill>
                  <a:srgbClr val="808080"/>
                </a:solidFill>
                <a:tailEnd type="none"/>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6376637D-147E-BC4D-CFB5-5623ED3A4AC1}"/>
                  </a:ext>
                </a:extLst>
              </p:cNvPr>
              <p:cNvCxnSpPr>
                <a:cxnSpLocks/>
              </p:cNvCxnSpPr>
              <p:nvPr/>
            </p:nvCxnSpPr>
            <p:spPr>
              <a:xfrm>
                <a:off x="10545521" y="-1087555"/>
                <a:ext cx="1276" cy="76245"/>
              </a:xfrm>
              <a:prstGeom prst="line">
                <a:avLst/>
              </a:prstGeom>
              <a:ln w="12700">
                <a:solidFill>
                  <a:srgbClr val="808080"/>
                </a:solidFill>
                <a:tailEnd type="none"/>
              </a:ln>
            </p:spPr>
            <p:style>
              <a:lnRef idx="1">
                <a:schemeClr val="accent1"/>
              </a:lnRef>
              <a:fillRef idx="0">
                <a:schemeClr val="accent1"/>
              </a:fillRef>
              <a:effectRef idx="0">
                <a:schemeClr val="accent1"/>
              </a:effectRef>
              <a:fontRef idx="minor">
                <a:schemeClr val="tx1"/>
              </a:fontRef>
            </p:style>
          </p:cxnSp>
        </p:grpSp>
        <p:cxnSp>
          <p:nvCxnSpPr>
            <p:cNvPr id="181" name="Straight Connector 180">
              <a:extLst>
                <a:ext uri="{FF2B5EF4-FFF2-40B4-BE49-F238E27FC236}">
                  <a16:creationId xmlns:a16="http://schemas.microsoft.com/office/drawing/2014/main" id="{FE80E712-BCE3-356B-8E6E-7176BDCFC37A}"/>
                </a:ext>
              </a:extLst>
            </p:cNvPr>
            <p:cNvCxnSpPr>
              <a:cxnSpLocks/>
            </p:cNvCxnSpPr>
            <p:nvPr/>
          </p:nvCxnSpPr>
          <p:spPr>
            <a:xfrm>
              <a:off x="3365652" y="2691038"/>
              <a:ext cx="714" cy="42647"/>
            </a:xfrm>
            <a:prstGeom prst="line">
              <a:avLst/>
            </a:prstGeom>
            <a:ln w="12700">
              <a:solidFill>
                <a:srgbClr val="808080"/>
              </a:solidFill>
              <a:tailEnd type="none"/>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AFDFB583-7C16-6F10-5318-ED6702CF58BA}"/>
                </a:ext>
              </a:extLst>
            </p:cNvPr>
            <p:cNvCxnSpPr>
              <a:cxnSpLocks/>
            </p:cNvCxnSpPr>
            <p:nvPr/>
          </p:nvCxnSpPr>
          <p:spPr>
            <a:xfrm>
              <a:off x="3356718" y="2691038"/>
              <a:ext cx="714" cy="42647"/>
            </a:xfrm>
            <a:prstGeom prst="line">
              <a:avLst/>
            </a:prstGeom>
            <a:ln w="12700">
              <a:solidFill>
                <a:srgbClr val="808080"/>
              </a:solidFill>
              <a:tailEnd type="none"/>
            </a:ln>
          </p:spPr>
          <p:style>
            <a:lnRef idx="1">
              <a:schemeClr val="accent1"/>
            </a:lnRef>
            <a:fillRef idx="0">
              <a:schemeClr val="accent1"/>
            </a:fillRef>
            <a:effectRef idx="0">
              <a:schemeClr val="accent1"/>
            </a:effectRef>
            <a:fontRef idx="minor">
              <a:schemeClr val="tx1"/>
            </a:fontRef>
          </p:style>
        </p:cxnSp>
        <p:grpSp>
          <p:nvGrpSpPr>
            <p:cNvPr id="183" name="Group 182">
              <a:extLst>
                <a:ext uri="{FF2B5EF4-FFF2-40B4-BE49-F238E27FC236}">
                  <a16:creationId xmlns:a16="http://schemas.microsoft.com/office/drawing/2014/main" id="{3C954BC7-E2F7-578A-56E0-6A9DEFFC106A}"/>
                </a:ext>
              </a:extLst>
            </p:cNvPr>
            <p:cNvGrpSpPr/>
            <p:nvPr/>
          </p:nvGrpSpPr>
          <p:grpSpPr>
            <a:xfrm>
              <a:off x="3290823" y="2666066"/>
              <a:ext cx="40693" cy="42647"/>
              <a:chOff x="10509145" y="-1087555"/>
              <a:chExt cx="72752" cy="76245"/>
            </a:xfrm>
          </p:grpSpPr>
          <p:cxnSp>
            <p:nvCxnSpPr>
              <p:cNvPr id="254" name="Straight Connector 253">
                <a:extLst>
                  <a:ext uri="{FF2B5EF4-FFF2-40B4-BE49-F238E27FC236}">
                    <a16:creationId xmlns:a16="http://schemas.microsoft.com/office/drawing/2014/main" id="{05EE91BB-C033-D358-60B8-B85A7D1C0ACF}"/>
                  </a:ext>
                </a:extLst>
              </p:cNvPr>
              <p:cNvCxnSpPr>
                <a:cxnSpLocks/>
              </p:cNvCxnSpPr>
              <p:nvPr/>
            </p:nvCxnSpPr>
            <p:spPr>
              <a:xfrm>
                <a:off x="10509145" y="-1049432"/>
                <a:ext cx="72752" cy="0"/>
              </a:xfrm>
              <a:prstGeom prst="line">
                <a:avLst/>
              </a:prstGeom>
              <a:ln w="12700">
                <a:solidFill>
                  <a:srgbClr val="808080"/>
                </a:solidFill>
                <a:tailEnd type="none"/>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1A5BC862-297F-2751-80BC-219C57E70EC7}"/>
                  </a:ext>
                </a:extLst>
              </p:cNvPr>
              <p:cNvCxnSpPr>
                <a:cxnSpLocks/>
              </p:cNvCxnSpPr>
              <p:nvPr/>
            </p:nvCxnSpPr>
            <p:spPr>
              <a:xfrm>
                <a:off x="10545521" y="-1087555"/>
                <a:ext cx="1276" cy="76245"/>
              </a:xfrm>
              <a:prstGeom prst="line">
                <a:avLst/>
              </a:prstGeom>
              <a:ln w="12700">
                <a:solidFill>
                  <a:srgbClr val="808080"/>
                </a:solidFill>
                <a:tailEnd type="none"/>
              </a:ln>
            </p:spPr>
            <p:style>
              <a:lnRef idx="1">
                <a:schemeClr val="accent1"/>
              </a:lnRef>
              <a:fillRef idx="0">
                <a:schemeClr val="accent1"/>
              </a:fillRef>
              <a:effectRef idx="0">
                <a:schemeClr val="accent1"/>
              </a:effectRef>
              <a:fontRef idx="minor">
                <a:schemeClr val="tx1"/>
              </a:fontRef>
            </p:style>
          </p:cxnSp>
        </p:grpSp>
        <p:cxnSp>
          <p:nvCxnSpPr>
            <p:cNvPr id="184" name="Straight Connector 183">
              <a:extLst>
                <a:ext uri="{FF2B5EF4-FFF2-40B4-BE49-F238E27FC236}">
                  <a16:creationId xmlns:a16="http://schemas.microsoft.com/office/drawing/2014/main" id="{8FC29E02-27EA-8782-66ED-4E75DF7537E8}"/>
                </a:ext>
              </a:extLst>
            </p:cNvPr>
            <p:cNvCxnSpPr>
              <a:cxnSpLocks/>
            </p:cNvCxnSpPr>
            <p:nvPr/>
          </p:nvCxnSpPr>
          <p:spPr>
            <a:xfrm>
              <a:off x="3262357" y="2647182"/>
              <a:ext cx="714" cy="42647"/>
            </a:xfrm>
            <a:prstGeom prst="line">
              <a:avLst/>
            </a:prstGeom>
            <a:ln w="12700">
              <a:solidFill>
                <a:srgbClr val="808080"/>
              </a:solidFill>
              <a:tailEnd type="none"/>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0CA3F5AC-2F37-7590-B536-3A1A5AB38BFC}"/>
                </a:ext>
              </a:extLst>
            </p:cNvPr>
            <p:cNvCxnSpPr>
              <a:cxnSpLocks/>
            </p:cNvCxnSpPr>
            <p:nvPr/>
          </p:nvCxnSpPr>
          <p:spPr>
            <a:xfrm>
              <a:off x="3253237" y="2647182"/>
              <a:ext cx="714" cy="42647"/>
            </a:xfrm>
            <a:prstGeom prst="line">
              <a:avLst/>
            </a:prstGeom>
            <a:ln w="12700">
              <a:solidFill>
                <a:srgbClr val="808080"/>
              </a:solidFill>
              <a:tailEnd type="none"/>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22A923E4-F149-BAB3-8A13-8E93F66A4B72}"/>
                </a:ext>
              </a:extLst>
            </p:cNvPr>
            <p:cNvCxnSpPr>
              <a:cxnSpLocks/>
            </p:cNvCxnSpPr>
            <p:nvPr/>
          </p:nvCxnSpPr>
          <p:spPr>
            <a:xfrm>
              <a:off x="3202551" y="2637302"/>
              <a:ext cx="714" cy="42647"/>
            </a:xfrm>
            <a:prstGeom prst="line">
              <a:avLst/>
            </a:prstGeom>
            <a:ln w="12700">
              <a:solidFill>
                <a:srgbClr val="808080"/>
              </a:solidFill>
              <a:tailEnd type="none"/>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CD74DF14-8BB2-AE0F-03C0-547D2413EE1C}"/>
                </a:ext>
              </a:extLst>
            </p:cNvPr>
            <p:cNvCxnSpPr>
              <a:cxnSpLocks/>
            </p:cNvCxnSpPr>
            <p:nvPr/>
          </p:nvCxnSpPr>
          <p:spPr>
            <a:xfrm>
              <a:off x="3162846" y="2627572"/>
              <a:ext cx="714" cy="42647"/>
            </a:xfrm>
            <a:prstGeom prst="line">
              <a:avLst/>
            </a:prstGeom>
            <a:ln w="12700">
              <a:solidFill>
                <a:srgbClr val="808080"/>
              </a:solidFill>
              <a:tailEnd type="none"/>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5EBEC2E4-F5AF-A554-FE7C-14EF0E7CE706}"/>
                </a:ext>
              </a:extLst>
            </p:cNvPr>
            <p:cNvCxnSpPr>
              <a:cxnSpLocks/>
            </p:cNvCxnSpPr>
            <p:nvPr/>
          </p:nvCxnSpPr>
          <p:spPr>
            <a:xfrm>
              <a:off x="2869145" y="2540636"/>
              <a:ext cx="714" cy="42647"/>
            </a:xfrm>
            <a:prstGeom prst="line">
              <a:avLst/>
            </a:prstGeom>
            <a:ln w="12700">
              <a:solidFill>
                <a:srgbClr val="808080"/>
              </a:solidFill>
              <a:tailEnd type="none"/>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C3494256-2E0F-B482-B76B-98A62E3B8B57}"/>
                </a:ext>
              </a:extLst>
            </p:cNvPr>
            <p:cNvCxnSpPr>
              <a:cxnSpLocks/>
            </p:cNvCxnSpPr>
            <p:nvPr/>
          </p:nvCxnSpPr>
          <p:spPr>
            <a:xfrm>
              <a:off x="2754130" y="2505461"/>
              <a:ext cx="714" cy="42647"/>
            </a:xfrm>
            <a:prstGeom prst="line">
              <a:avLst/>
            </a:prstGeom>
            <a:ln w="12700">
              <a:solidFill>
                <a:srgbClr val="808080"/>
              </a:solidFill>
              <a:tailEnd type="none"/>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559B658E-0A10-F095-852A-E3784CC0546B}"/>
                </a:ext>
              </a:extLst>
            </p:cNvPr>
            <p:cNvCxnSpPr>
              <a:cxnSpLocks/>
            </p:cNvCxnSpPr>
            <p:nvPr/>
          </p:nvCxnSpPr>
          <p:spPr>
            <a:xfrm>
              <a:off x="1746294" y="1965469"/>
              <a:ext cx="714" cy="42647"/>
            </a:xfrm>
            <a:prstGeom prst="line">
              <a:avLst/>
            </a:prstGeom>
            <a:ln w="12700">
              <a:solidFill>
                <a:srgbClr val="808080"/>
              </a:solidFill>
              <a:tailEnd type="none"/>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213E5DB6-0C06-FBB4-EFF3-44CF65ADA53A}"/>
                </a:ext>
              </a:extLst>
            </p:cNvPr>
            <p:cNvCxnSpPr>
              <a:cxnSpLocks/>
            </p:cNvCxnSpPr>
            <p:nvPr/>
          </p:nvCxnSpPr>
          <p:spPr>
            <a:xfrm>
              <a:off x="1698612" y="1930241"/>
              <a:ext cx="714" cy="42647"/>
            </a:xfrm>
            <a:prstGeom prst="line">
              <a:avLst/>
            </a:prstGeom>
            <a:ln w="12700">
              <a:solidFill>
                <a:srgbClr val="808080"/>
              </a:solidFill>
              <a:tailEnd type="none"/>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E6A2CD1A-20EB-16E7-A2BB-2BC20AEDBA8A}"/>
                </a:ext>
              </a:extLst>
            </p:cNvPr>
            <p:cNvCxnSpPr>
              <a:cxnSpLocks/>
            </p:cNvCxnSpPr>
            <p:nvPr/>
          </p:nvCxnSpPr>
          <p:spPr>
            <a:xfrm>
              <a:off x="1636035" y="1930241"/>
              <a:ext cx="714" cy="42647"/>
            </a:xfrm>
            <a:prstGeom prst="line">
              <a:avLst/>
            </a:prstGeom>
            <a:ln w="12700">
              <a:solidFill>
                <a:srgbClr val="808080"/>
              </a:solidFill>
              <a:tailEnd type="none"/>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3ED489D3-63D2-E420-7ABF-D9A14B4614E8}"/>
                </a:ext>
              </a:extLst>
            </p:cNvPr>
            <p:cNvCxnSpPr>
              <a:cxnSpLocks/>
            </p:cNvCxnSpPr>
            <p:nvPr/>
          </p:nvCxnSpPr>
          <p:spPr>
            <a:xfrm>
              <a:off x="1521544" y="1912069"/>
              <a:ext cx="714" cy="42647"/>
            </a:xfrm>
            <a:prstGeom prst="line">
              <a:avLst/>
            </a:prstGeom>
            <a:ln w="12700">
              <a:solidFill>
                <a:srgbClr val="808080"/>
              </a:solidFill>
              <a:tailEnd type="none"/>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B87CCD2C-DA6D-7400-D147-325E83F1ED05}"/>
                </a:ext>
              </a:extLst>
            </p:cNvPr>
            <p:cNvCxnSpPr>
              <a:cxnSpLocks/>
            </p:cNvCxnSpPr>
            <p:nvPr/>
          </p:nvCxnSpPr>
          <p:spPr>
            <a:xfrm>
              <a:off x="1513683" y="1912069"/>
              <a:ext cx="714" cy="42647"/>
            </a:xfrm>
            <a:prstGeom prst="line">
              <a:avLst/>
            </a:prstGeom>
            <a:ln w="12700">
              <a:solidFill>
                <a:srgbClr val="808080"/>
              </a:solidFill>
              <a:tailEnd type="none"/>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EEB2EDDA-9869-1586-E0DB-CE664DF086BB}"/>
                </a:ext>
              </a:extLst>
            </p:cNvPr>
            <p:cNvCxnSpPr>
              <a:cxnSpLocks/>
            </p:cNvCxnSpPr>
            <p:nvPr/>
          </p:nvCxnSpPr>
          <p:spPr>
            <a:xfrm>
              <a:off x="1362701" y="1882883"/>
              <a:ext cx="714" cy="42647"/>
            </a:xfrm>
            <a:prstGeom prst="line">
              <a:avLst/>
            </a:prstGeom>
            <a:ln w="12700">
              <a:solidFill>
                <a:srgbClr val="808080"/>
              </a:solidFill>
              <a:tailEnd type="none"/>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0D517E8D-F2C8-D590-4C89-054D074D7482}"/>
                </a:ext>
              </a:extLst>
            </p:cNvPr>
            <p:cNvCxnSpPr>
              <a:cxnSpLocks/>
            </p:cNvCxnSpPr>
            <p:nvPr/>
          </p:nvCxnSpPr>
          <p:spPr>
            <a:xfrm>
              <a:off x="1348211" y="1882883"/>
              <a:ext cx="714" cy="42647"/>
            </a:xfrm>
            <a:prstGeom prst="line">
              <a:avLst/>
            </a:prstGeom>
            <a:ln w="12700">
              <a:solidFill>
                <a:srgbClr val="808080"/>
              </a:solidFill>
              <a:tailEnd type="none"/>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E1A50018-4C87-FBE3-480F-44ED40FA753E}"/>
                </a:ext>
              </a:extLst>
            </p:cNvPr>
            <p:cNvCxnSpPr>
              <a:cxnSpLocks/>
            </p:cNvCxnSpPr>
            <p:nvPr/>
          </p:nvCxnSpPr>
          <p:spPr>
            <a:xfrm>
              <a:off x="1287072" y="1882883"/>
              <a:ext cx="714" cy="42647"/>
            </a:xfrm>
            <a:prstGeom prst="line">
              <a:avLst/>
            </a:prstGeom>
            <a:ln w="12700">
              <a:solidFill>
                <a:srgbClr val="808080"/>
              </a:solidFill>
              <a:tailEnd type="none"/>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E3CE8A3F-055A-D0BF-6FC7-3D47DF5BA4A5}"/>
                </a:ext>
              </a:extLst>
            </p:cNvPr>
            <p:cNvCxnSpPr>
              <a:cxnSpLocks/>
            </p:cNvCxnSpPr>
            <p:nvPr/>
          </p:nvCxnSpPr>
          <p:spPr>
            <a:xfrm>
              <a:off x="1272992" y="1882883"/>
              <a:ext cx="714" cy="42647"/>
            </a:xfrm>
            <a:prstGeom prst="line">
              <a:avLst/>
            </a:prstGeom>
            <a:ln w="12700">
              <a:solidFill>
                <a:srgbClr val="808080"/>
              </a:solidFill>
              <a:tailEnd type="none"/>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B37FB827-AA31-EF1D-EB64-3C25AA3594A4}"/>
                </a:ext>
              </a:extLst>
            </p:cNvPr>
            <p:cNvCxnSpPr>
              <a:cxnSpLocks/>
            </p:cNvCxnSpPr>
            <p:nvPr/>
          </p:nvCxnSpPr>
          <p:spPr>
            <a:xfrm>
              <a:off x="1256408" y="1882883"/>
              <a:ext cx="714" cy="42647"/>
            </a:xfrm>
            <a:prstGeom prst="line">
              <a:avLst/>
            </a:prstGeom>
            <a:ln w="12700">
              <a:solidFill>
                <a:srgbClr val="808080"/>
              </a:solidFill>
              <a:tailEnd type="none"/>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1B2751E3-FF52-53A8-90AD-C77AE24E3937}"/>
                </a:ext>
              </a:extLst>
            </p:cNvPr>
            <p:cNvCxnSpPr>
              <a:cxnSpLocks/>
            </p:cNvCxnSpPr>
            <p:nvPr/>
          </p:nvCxnSpPr>
          <p:spPr>
            <a:xfrm>
              <a:off x="1236883" y="1882883"/>
              <a:ext cx="714" cy="42647"/>
            </a:xfrm>
            <a:prstGeom prst="line">
              <a:avLst/>
            </a:prstGeom>
            <a:ln w="12700">
              <a:solidFill>
                <a:srgbClr val="808080"/>
              </a:solidFill>
              <a:tailEnd type="none"/>
            </a:ln>
          </p:spPr>
          <p:style>
            <a:lnRef idx="1">
              <a:schemeClr val="accent1"/>
            </a:lnRef>
            <a:fillRef idx="0">
              <a:schemeClr val="accent1"/>
            </a:fillRef>
            <a:effectRef idx="0">
              <a:schemeClr val="accent1"/>
            </a:effectRef>
            <a:fontRef idx="minor">
              <a:schemeClr val="tx1"/>
            </a:fontRef>
          </p:style>
        </p:cxnSp>
        <p:grpSp>
          <p:nvGrpSpPr>
            <p:cNvPr id="201" name="Group 200">
              <a:extLst>
                <a:ext uri="{FF2B5EF4-FFF2-40B4-BE49-F238E27FC236}">
                  <a16:creationId xmlns:a16="http://schemas.microsoft.com/office/drawing/2014/main" id="{2FA03C02-53E9-6EEE-6244-D3BE110790A4}"/>
                </a:ext>
              </a:extLst>
            </p:cNvPr>
            <p:cNvGrpSpPr/>
            <p:nvPr/>
          </p:nvGrpSpPr>
          <p:grpSpPr>
            <a:xfrm>
              <a:off x="547640" y="4275211"/>
              <a:ext cx="5511843" cy="384145"/>
              <a:chOff x="547638" y="4356865"/>
              <a:chExt cx="5682409" cy="396033"/>
            </a:xfrm>
          </p:grpSpPr>
          <p:sp>
            <p:nvSpPr>
              <p:cNvPr id="203" name="TextBox 202">
                <a:extLst>
                  <a:ext uri="{FF2B5EF4-FFF2-40B4-BE49-F238E27FC236}">
                    <a16:creationId xmlns:a16="http://schemas.microsoft.com/office/drawing/2014/main" id="{4622C1A4-8110-94E3-4E56-5B5EDEA92F89}"/>
                  </a:ext>
                </a:extLst>
              </p:cNvPr>
              <p:cNvSpPr txBox="1"/>
              <p:nvPr/>
            </p:nvSpPr>
            <p:spPr>
              <a:xfrm>
                <a:off x="628142" y="4356865"/>
                <a:ext cx="990585" cy="142785"/>
              </a:xfrm>
              <a:prstGeom prst="rect">
                <a:avLst/>
              </a:prstGeom>
              <a:noFill/>
            </p:spPr>
            <p:txBody>
              <a:bodyPr wrap="square" lIns="0" tIns="0" rIns="0" bIns="0" rtlCol="0" anchor="ctr">
                <a:spAutoFit/>
              </a:bodyPr>
              <a:lstStyle/>
              <a:p>
                <a:pPr defTabSz="914377" eaLnBrk="1" fontAlgn="auto" hangingPunct="1">
                  <a:spcBef>
                    <a:spcPts val="1200"/>
                  </a:spcBef>
                  <a:spcAft>
                    <a:spcPts val="0"/>
                  </a:spcAft>
                  <a:buClr>
                    <a:srgbClr val="A5B839"/>
                  </a:buClr>
                  <a:defRPr/>
                </a:pPr>
                <a:r>
                  <a:rPr lang="en-GB" sz="900" b="1" dirty="0">
                    <a:solidFill>
                      <a:srgbClr val="223341"/>
                    </a:solidFill>
                    <a:latin typeface="Calibri" panose="020F0502020204030204"/>
                    <a:ea typeface="+mn-ea"/>
                  </a:rPr>
                  <a:t>Patients still at risk</a:t>
                </a:r>
                <a:endParaRPr lang="en-GB" sz="900" dirty="0">
                  <a:solidFill>
                    <a:srgbClr val="223341"/>
                  </a:solidFill>
                  <a:latin typeface="Calibri" panose="020F0502020204030204"/>
                  <a:ea typeface="+mn-ea"/>
                </a:endParaRPr>
              </a:p>
            </p:txBody>
          </p:sp>
          <p:sp>
            <p:nvSpPr>
              <p:cNvPr id="204" name="TextBox 203">
                <a:extLst>
                  <a:ext uri="{FF2B5EF4-FFF2-40B4-BE49-F238E27FC236}">
                    <a16:creationId xmlns:a16="http://schemas.microsoft.com/office/drawing/2014/main" id="{64CE3C65-1462-086F-7B1C-39FE03C570EF}"/>
                  </a:ext>
                </a:extLst>
              </p:cNvPr>
              <p:cNvSpPr txBox="1"/>
              <p:nvPr/>
            </p:nvSpPr>
            <p:spPr>
              <a:xfrm>
                <a:off x="547638" y="4517850"/>
                <a:ext cx="577313" cy="126921"/>
              </a:xfrm>
              <a:prstGeom prst="rect">
                <a:avLst/>
              </a:prstGeom>
              <a:noFill/>
            </p:spPr>
            <p:txBody>
              <a:bodyPr wrap="square" lIns="0" tIns="0" rIns="0" bIns="0" rtlCol="0" anchor="ctr">
                <a:spAutoFit/>
              </a:bodyPr>
              <a:lstStyle/>
              <a:p>
                <a:pPr algn="r" defTabSz="914377" eaLnBrk="1" fontAlgn="auto" hangingPunct="1">
                  <a:spcBef>
                    <a:spcPts val="1200"/>
                  </a:spcBef>
                  <a:spcAft>
                    <a:spcPts val="0"/>
                  </a:spcAft>
                  <a:buClr>
                    <a:srgbClr val="A5B839"/>
                  </a:buClr>
                  <a:defRPr/>
                </a:pPr>
                <a:r>
                  <a:rPr lang="en-GB" sz="800" dirty="0">
                    <a:solidFill>
                      <a:srgbClr val="1185AA"/>
                    </a:solidFill>
                    <a:latin typeface="Calibri" panose="020F0502020204030204"/>
                    <a:ea typeface="+mn-ea"/>
                  </a:rPr>
                  <a:t>T-</a:t>
                </a:r>
                <a:r>
                  <a:rPr lang="en-GB" sz="800" dirty="0" err="1">
                    <a:solidFill>
                      <a:srgbClr val="1185AA"/>
                    </a:solidFill>
                    <a:latin typeface="Calibri" panose="020F0502020204030204"/>
                    <a:ea typeface="+mn-ea"/>
                  </a:rPr>
                  <a:t>DXd</a:t>
                </a:r>
                <a:r>
                  <a:rPr lang="en-GB" sz="800" dirty="0">
                    <a:solidFill>
                      <a:srgbClr val="1185AA"/>
                    </a:solidFill>
                    <a:latin typeface="Calibri" panose="020F0502020204030204"/>
                    <a:ea typeface="+mn-ea"/>
                  </a:rPr>
                  <a:t> (406)</a:t>
                </a:r>
              </a:p>
            </p:txBody>
          </p:sp>
          <p:sp>
            <p:nvSpPr>
              <p:cNvPr id="205" name="TextBox 204">
                <a:extLst>
                  <a:ext uri="{FF2B5EF4-FFF2-40B4-BE49-F238E27FC236}">
                    <a16:creationId xmlns:a16="http://schemas.microsoft.com/office/drawing/2014/main" id="{2F3D2D51-00D9-D522-6663-F3D40C887B70}"/>
                  </a:ext>
                </a:extLst>
              </p:cNvPr>
              <p:cNvSpPr txBox="1"/>
              <p:nvPr/>
            </p:nvSpPr>
            <p:spPr>
              <a:xfrm>
                <a:off x="673158" y="4625977"/>
                <a:ext cx="451792" cy="126921"/>
              </a:xfrm>
              <a:prstGeom prst="rect">
                <a:avLst/>
              </a:prstGeom>
              <a:noFill/>
            </p:spPr>
            <p:txBody>
              <a:bodyPr wrap="square" lIns="0" tIns="0" rIns="0" bIns="0" rtlCol="0" anchor="ctr">
                <a:spAutoFit/>
              </a:bodyPr>
              <a:lstStyle/>
              <a:p>
                <a:pPr algn="r" defTabSz="914377" eaLnBrk="1" fontAlgn="auto" hangingPunct="1">
                  <a:spcBef>
                    <a:spcPts val="1200"/>
                  </a:spcBef>
                  <a:spcAft>
                    <a:spcPts val="0"/>
                  </a:spcAft>
                  <a:buClr>
                    <a:srgbClr val="A5B839"/>
                  </a:buClr>
                  <a:defRPr/>
                </a:pPr>
                <a:r>
                  <a:rPr lang="en-GB" sz="800" dirty="0">
                    <a:solidFill>
                      <a:srgbClr val="808080"/>
                    </a:solidFill>
                    <a:latin typeface="Calibri" panose="020F0502020204030204"/>
                    <a:ea typeface="+mn-ea"/>
                  </a:rPr>
                  <a:t>TPC (202)</a:t>
                </a:r>
              </a:p>
            </p:txBody>
          </p:sp>
          <p:sp>
            <p:nvSpPr>
              <p:cNvPr id="206" name="TextBox 205">
                <a:extLst>
                  <a:ext uri="{FF2B5EF4-FFF2-40B4-BE49-F238E27FC236}">
                    <a16:creationId xmlns:a16="http://schemas.microsoft.com/office/drawing/2014/main" id="{A57D99A0-32B6-BCAD-3E1D-36AA27CEA06B}"/>
                  </a:ext>
                </a:extLst>
              </p:cNvPr>
              <p:cNvSpPr txBox="1"/>
              <p:nvPr/>
            </p:nvSpPr>
            <p:spPr>
              <a:xfrm>
                <a:off x="1147509" y="4515630"/>
                <a:ext cx="160624" cy="126921"/>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800" dirty="0">
                    <a:solidFill>
                      <a:srgbClr val="223341"/>
                    </a:solidFill>
                    <a:latin typeface="Calibri" panose="020F0502020204030204"/>
                    <a:ea typeface="+mn-ea"/>
                  </a:rPr>
                  <a:t>406</a:t>
                </a:r>
                <a:endParaRPr lang="en-GB" sz="900" dirty="0">
                  <a:solidFill>
                    <a:srgbClr val="223341"/>
                  </a:solidFill>
                  <a:latin typeface="Calibri" panose="020F0502020204030204"/>
                  <a:ea typeface="+mn-ea"/>
                </a:endParaRPr>
              </a:p>
            </p:txBody>
          </p:sp>
          <p:sp>
            <p:nvSpPr>
              <p:cNvPr id="207" name="TextBox 206">
                <a:extLst>
                  <a:ext uri="{FF2B5EF4-FFF2-40B4-BE49-F238E27FC236}">
                    <a16:creationId xmlns:a16="http://schemas.microsoft.com/office/drawing/2014/main" id="{5CB6CE0A-84E4-5C44-09DF-C3256B6F6B5F}"/>
                  </a:ext>
                </a:extLst>
              </p:cNvPr>
              <p:cNvSpPr txBox="1"/>
              <p:nvPr/>
            </p:nvSpPr>
            <p:spPr>
              <a:xfrm>
                <a:off x="1147509" y="4625974"/>
                <a:ext cx="160624" cy="126921"/>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800" dirty="0">
                    <a:solidFill>
                      <a:srgbClr val="223341"/>
                    </a:solidFill>
                    <a:latin typeface="Calibri" panose="020F0502020204030204"/>
                    <a:ea typeface="+mn-ea"/>
                  </a:rPr>
                  <a:t>202</a:t>
                </a:r>
                <a:endParaRPr lang="en-GB" sz="900" dirty="0">
                  <a:solidFill>
                    <a:srgbClr val="223341"/>
                  </a:solidFill>
                  <a:latin typeface="Calibri" panose="020F0502020204030204"/>
                  <a:ea typeface="+mn-ea"/>
                </a:endParaRPr>
              </a:p>
            </p:txBody>
          </p:sp>
          <p:sp>
            <p:nvSpPr>
              <p:cNvPr id="208" name="TextBox 207">
                <a:extLst>
                  <a:ext uri="{FF2B5EF4-FFF2-40B4-BE49-F238E27FC236}">
                    <a16:creationId xmlns:a16="http://schemas.microsoft.com/office/drawing/2014/main" id="{A975B871-3548-8589-3391-FC2A0A5ADC76}"/>
                  </a:ext>
                </a:extLst>
              </p:cNvPr>
              <p:cNvSpPr txBox="1"/>
              <p:nvPr/>
            </p:nvSpPr>
            <p:spPr>
              <a:xfrm>
                <a:off x="1355341" y="4515630"/>
                <a:ext cx="160624" cy="126921"/>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800" dirty="0">
                    <a:solidFill>
                      <a:srgbClr val="223341"/>
                    </a:solidFill>
                    <a:latin typeface="Calibri" panose="020F0502020204030204"/>
                    <a:ea typeface="+mn-ea"/>
                  </a:rPr>
                  <a:t>400</a:t>
                </a:r>
                <a:endParaRPr lang="en-GB" sz="900" dirty="0">
                  <a:solidFill>
                    <a:srgbClr val="223341"/>
                  </a:solidFill>
                  <a:latin typeface="Calibri" panose="020F0502020204030204"/>
                  <a:ea typeface="+mn-ea"/>
                </a:endParaRPr>
              </a:p>
            </p:txBody>
          </p:sp>
          <p:sp>
            <p:nvSpPr>
              <p:cNvPr id="209" name="TextBox 208">
                <a:extLst>
                  <a:ext uri="{FF2B5EF4-FFF2-40B4-BE49-F238E27FC236}">
                    <a16:creationId xmlns:a16="http://schemas.microsoft.com/office/drawing/2014/main" id="{BEE4F172-2AB9-FED7-FA69-53615A47A1D3}"/>
                  </a:ext>
                </a:extLst>
              </p:cNvPr>
              <p:cNvSpPr txBox="1"/>
              <p:nvPr/>
            </p:nvSpPr>
            <p:spPr>
              <a:xfrm>
                <a:off x="1355341" y="4625974"/>
                <a:ext cx="160624" cy="126921"/>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800" dirty="0">
                    <a:solidFill>
                      <a:srgbClr val="223341"/>
                    </a:solidFill>
                    <a:latin typeface="Calibri" panose="020F0502020204030204"/>
                    <a:ea typeface="+mn-ea"/>
                  </a:rPr>
                  <a:t>187</a:t>
                </a:r>
                <a:endParaRPr lang="en-GB" sz="900" dirty="0">
                  <a:solidFill>
                    <a:srgbClr val="223341"/>
                  </a:solidFill>
                  <a:latin typeface="Calibri" panose="020F0502020204030204"/>
                  <a:ea typeface="+mn-ea"/>
                </a:endParaRPr>
              </a:p>
            </p:txBody>
          </p:sp>
          <p:sp>
            <p:nvSpPr>
              <p:cNvPr id="210" name="TextBox 209">
                <a:extLst>
                  <a:ext uri="{FF2B5EF4-FFF2-40B4-BE49-F238E27FC236}">
                    <a16:creationId xmlns:a16="http://schemas.microsoft.com/office/drawing/2014/main" id="{AD2E614B-EE38-8CB6-E304-E8388B5C12D9}"/>
                  </a:ext>
                </a:extLst>
              </p:cNvPr>
              <p:cNvSpPr txBox="1"/>
              <p:nvPr/>
            </p:nvSpPr>
            <p:spPr>
              <a:xfrm>
                <a:off x="1578366" y="4515630"/>
                <a:ext cx="160624" cy="126921"/>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800" dirty="0">
                    <a:solidFill>
                      <a:srgbClr val="223341"/>
                    </a:solidFill>
                    <a:latin typeface="Calibri" panose="020F0502020204030204"/>
                    <a:ea typeface="+mn-ea"/>
                  </a:rPr>
                  <a:t>385</a:t>
                </a:r>
                <a:endParaRPr lang="en-GB" sz="900" dirty="0">
                  <a:solidFill>
                    <a:srgbClr val="223341"/>
                  </a:solidFill>
                  <a:latin typeface="Calibri" panose="020F0502020204030204"/>
                  <a:ea typeface="+mn-ea"/>
                </a:endParaRPr>
              </a:p>
            </p:txBody>
          </p:sp>
          <p:sp>
            <p:nvSpPr>
              <p:cNvPr id="211" name="TextBox 210">
                <a:extLst>
                  <a:ext uri="{FF2B5EF4-FFF2-40B4-BE49-F238E27FC236}">
                    <a16:creationId xmlns:a16="http://schemas.microsoft.com/office/drawing/2014/main" id="{36D7F2E8-9152-0528-797F-67F5351CBDBF}"/>
                  </a:ext>
                </a:extLst>
              </p:cNvPr>
              <p:cNvSpPr txBox="1"/>
              <p:nvPr/>
            </p:nvSpPr>
            <p:spPr>
              <a:xfrm>
                <a:off x="1578366" y="4625974"/>
                <a:ext cx="160624" cy="126921"/>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800" dirty="0">
                    <a:solidFill>
                      <a:srgbClr val="223341"/>
                    </a:solidFill>
                    <a:latin typeface="Calibri" panose="020F0502020204030204"/>
                    <a:ea typeface="+mn-ea"/>
                  </a:rPr>
                  <a:t>178</a:t>
                </a:r>
                <a:endParaRPr lang="en-GB" sz="900" dirty="0">
                  <a:solidFill>
                    <a:srgbClr val="223341"/>
                  </a:solidFill>
                  <a:latin typeface="Calibri" panose="020F0502020204030204"/>
                  <a:ea typeface="+mn-ea"/>
                </a:endParaRPr>
              </a:p>
            </p:txBody>
          </p:sp>
          <p:sp>
            <p:nvSpPr>
              <p:cNvPr id="212" name="TextBox 211">
                <a:extLst>
                  <a:ext uri="{FF2B5EF4-FFF2-40B4-BE49-F238E27FC236}">
                    <a16:creationId xmlns:a16="http://schemas.microsoft.com/office/drawing/2014/main" id="{0FC4BAF2-3C0A-EBCA-E3A2-E96912829B41}"/>
                  </a:ext>
                </a:extLst>
              </p:cNvPr>
              <p:cNvSpPr txBox="1"/>
              <p:nvPr/>
            </p:nvSpPr>
            <p:spPr>
              <a:xfrm>
                <a:off x="1788149" y="4515630"/>
                <a:ext cx="160624" cy="126921"/>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800" dirty="0">
                    <a:solidFill>
                      <a:srgbClr val="223341"/>
                    </a:solidFill>
                    <a:latin typeface="Calibri" panose="020F0502020204030204"/>
                    <a:ea typeface="+mn-ea"/>
                  </a:rPr>
                  <a:t>374</a:t>
                </a:r>
                <a:endParaRPr lang="en-GB" sz="900" dirty="0">
                  <a:solidFill>
                    <a:srgbClr val="223341"/>
                  </a:solidFill>
                  <a:latin typeface="Calibri" panose="020F0502020204030204"/>
                  <a:ea typeface="+mn-ea"/>
                </a:endParaRPr>
              </a:p>
            </p:txBody>
          </p:sp>
          <p:sp>
            <p:nvSpPr>
              <p:cNvPr id="213" name="TextBox 212">
                <a:extLst>
                  <a:ext uri="{FF2B5EF4-FFF2-40B4-BE49-F238E27FC236}">
                    <a16:creationId xmlns:a16="http://schemas.microsoft.com/office/drawing/2014/main" id="{6F9EFA7A-D4E0-433C-C90C-3BE90F715003}"/>
                  </a:ext>
                </a:extLst>
              </p:cNvPr>
              <p:cNvSpPr txBox="1"/>
              <p:nvPr/>
            </p:nvSpPr>
            <p:spPr>
              <a:xfrm>
                <a:off x="1788149" y="4625974"/>
                <a:ext cx="160624" cy="126921"/>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800" dirty="0">
                    <a:solidFill>
                      <a:srgbClr val="223341"/>
                    </a:solidFill>
                    <a:latin typeface="Calibri" panose="020F0502020204030204"/>
                    <a:ea typeface="+mn-ea"/>
                  </a:rPr>
                  <a:t>167</a:t>
                </a:r>
                <a:endParaRPr lang="en-GB" sz="900" dirty="0">
                  <a:solidFill>
                    <a:srgbClr val="223341"/>
                  </a:solidFill>
                  <a:latin typeface="Calibri" panose="020F0502020204030204"/>
                  <a:ea typeface="+mn-ea"/>
                </a:endParaRPr>
              </a:p>
            </p:txBody>
          </p:sp>
          <p:sp>
            <p:nvSpPr>
              <p:cNvPr id="214" name="TextBox 213">
                <a:extLst>
                  <a:ext uri="{FF2B5EF4-FFF2-40B4-BE49-F238E27FC236}">
                    <a16:creationId xmlns:a16="http://schemas.microsoft.com/office/drawing/2014/main" id="{C373D0B1-0B69-DB3C-FEA0-6DFEBBAEC754}"/>
                  </a:ext>
                </a:extLst>
              </p:cNvPr>
              <p:cNvSpPr txBox="1"/>
              <p:nvPr/>
            </p:nvSpPr>
            <p:spPr>
              <a:xfrm>
                <a:off x="2003381" y="4515630"/>
                <a:ext cx="160624" cy="126921"/>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800" dirty="0">
                    <a:solidFill>
                      <a:srgbClr val="223341"/>
                    </a:solidFill>
                    <a:latin typeface="Calibri" panose="020F0502020204030204"/>
                    <a:ea typeface="+mn-ea"/>
                  </a:rPr>
                  <a:t>357</a:t>
                </a:r>
                <a:endParaRPr lang="en-GB" sz="900" dirty="0">
                  <a:solidFill>
                    <a:srgbClr val="223341"/>
                  </a:solidFill>
                  <a:latin typeface="Calibri" panose="020F0502020204030204"/>
                  <a:ea typeface="+mn-ea"/>
                </a:endParaRPr>
              </a:p>
            </p:txBody>
          </p:sp>
          <p:sp>
            <p:nvSpPr>
              <p:cNvPr id="215" name="TextBox 214">
                <a:extLst>
                  <a:ext uri="{FF2B5EF4-FFF2-40B4-BE49-F238E27FC236}">
                    <a16:creationId xmlns:a16="http://schemas.microsoft.com/office/drawing/2014/main" id="{91639668-8E11-1444-8017-6036391072C4}"/>
                  </a:ext>
                </a:extLst>
              </p:cNvPr>
              <p:cNvSpPr txBox="1"/>
              <p:nvPr/>
            </p:nvSpPr>
            <p:spPr>
              <a:xfrm>
                <a:off x="2003381" y="4625974"/>
                <a:ext cx="160624" cy="126921"/>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800" dirty="0">
                    <a:solidFill>
                      <a:srgbClr val="223341"/>
                    </a:solidFill>
                    <a:latin typeface="Calibri" panose="020F0502020204030204"/>
                    <a:ea typeface="+mn-ea"/>
                  </a:rPr>
                  <a:t>157</a:t>
                </a:r>
                <a:endParaRPr lang="en-GB" sz="900" dirty="0">
                  <a:solidFill>
                    <a:srgbClr val="223341"/>
                  </a:solidFill>
                  <a:latin typeface="Calibri" panose="020F0502020204030204"/>
                  <a:ea typeface="+mn-ea"/>
                </a:endParaRPr>
              </a:p>
            </p:txBody>
          </p:sp>
          <p:sp>
            <p:nvSpPr>
              <p:cNvPr id="216" name="TextBox 215">
                <a:extLst>
                  <a:ext uri="{FF2B5EF4-FFF2-40B4-BE49-F238E27FC236}">
                    <a16:creationId xmlns:a16="http://schemas.microsoft.com/office/drawing/2014/main" id="{85165019-5D07-9B9A-0EE0-8FCED851EF5D}"/>
                  </a:ext>
                </a:extLst>
              </p:cNvPr>
              <p:cNvSpPr txBox="1"/>
              <p:nvPr/>
            </p:nvSpPr>
            <p:spPr>
              <a:xfrm>
                <a:off x="2213000" y="4515630"/>
                <a:ext cx="160624" cy="126921"/>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800" dirty="0">
                    <a:solidFill>
                      <a:srgbClr val="223341"/>
                    </a:solidFill>
                    <a:latin typeface="Calibri" panose="020F0502020204030204"/>
                    <a:ea typeface="+mn-ea"/>
                  </a:rPr>
                  <a:t>350</a:t>
                </a:r>
                <a:endParaRPr lang="en-GB" sz="900" dirty="0">
                  <a:solidFill>
                    <a:srgbClr val="223341"/>
                  </a:solidFill>
                  <a:latin typeface="Calibri" panose="020F0502020204030204"/>
                  <a:ea typeface="+mn-ea"/>
                </a:endParaRPr>
              </a:p>
            </p:txBody>
          </p:sp>
          <p:sp>
            <p:nvSpPr>
              <p:cNvPr id="217" name="TextBox 216">
                <a:extLst>
                  <a:ext uri="{FF2B5EF4-FFF2-40B4-BE49-F238E27FC236}">
                    <a16:creationId xmlns:a16="http://schemas.microsoft.com/office/drawing/2014/main" id="{355B7DBC-7426-6062-9184-1780F0324E83}"/>
                  </a:ext>
                </a:extLst>
              </p:cNvPr>
              <p:cNvSpPr txBox="1"/>
              <p:nvPr/>
            </p:nvSpPr>
            <p:spPr>
              <a:xfrm>
                <a:off x="2213000" y="4625974"/>
                <a:ext cx="160624" cy="126921"/>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800" dirty="0">
                    <a:solidFill>
                      <a:srgbClr val="223341"/>
                    </a:solidFill>
                    <a:latin typeface="Calibri" panose="020F0502020204030204"/>
                    <a:ea typeface="+mn-ea"/>
                  </a:rPr>
                  <a:t>142</a:t>
                </a:r>
                <a:endParaRPr lang="en-GB" sz="900" dirty="0">
                  <a:solidFill>
                    <a:srgbClr val="223341"/>
                  </a:solidFill>
                  <a:latin typeface="Calibri" panose="020F0502020204030204"/>
                  <a:ea typeface="+mn-ea"/>
                </a:endParaRPr>
              </a:p>
            </p:txBody>
          </p:sp>
          <p:sp>
            <p:nvSpPr>
              <p:cNvPr id="218" name="TextBox 217">
                <a:extLst>
                  <a:ext uri="{FF2B5EF4-FFF2-40B4-BE49-F238E27FC236}">
                    <a16:creationId xmlns:a16="http://schemas.microsoft.com/office/drawing/2014/main" id="{6B3F0EB6-AA0B-C75E-0AD8-D70590C365D9}"/>
                  </a:ext>
                </a:extLst>
              </p:cNvPr>
              <p:cNvSpPr txBox="1"/>
              <p:nvPr/>
            </p:nvSpPr>
            <p:spPr>
              <a:xfrm>
                <a:off x="2429557" y="4515630"/>
                <a:ext cx="160624" cy="126921"/>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800" dirty="0">
                    <a:solidFill>
                      <a:srgbClr val="223341"/>
                    </a:solidFill>
                    <a:latin typeface="Calibri" panose="020F0502020204030204"/>
                    <a:ea typeface="+mn-ea"/>
                  </a:rPr>
                  <a:t>339</a:t>
                </a:r>
                <a:endParaRPr lang="en-GB" sz="900" dirty="0">
                  <a:solidFill>
                    <a:srgbClr val="223341"/>
                  </a:solidFill>
                  <a:latin typeface="Calibri" panose="020F0502020204030204"/>
                  <a:ea typeface="+mn-ea"/>
                </a:endParaRPr>
              </a:p>
            </p:txBody>
          </p:sp>
          <p:sp>
            <p:nvSpPr>
              <p:cNvPr id="219" name="TextBox 218">
                <a:extLst>
                  <a:ext uri="{FF2B5EF4-FFF2-40B4-BE49-F238E27FC236}">
                    <a16:creationId xmlns:a16="http://schemas.microsoft.com/office/drawing/2014/main" id="{4E8B20F3-F9A7-38C7-BB9E-A85879089AF9}"/>
                  </a:ext>
                </a:extLst>
              </p:cNvPr>
              <p:cNvSpPr txBox="1"/>
              <p:nvPr/>
            </p:nvSpPr>
            <p:spPr>
              <a:xfrm>
                <a:off x="2429557" y="4625974"/>
                <a:ext cx="160624" cy="126921"/>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800" dirty="0">
                    <a:solidFill>
                      <a:srgbClr val="223341"/>
                    </a:solidFill>
                    <a:latin typeface="Calibri" panose="020F0502020204030204"/>
                    <a:ea typeface="+mn-ea"/>
                  </a:rPr>
                  <a:t>130</a:t>
                </a:r>
                <a:endParaRPr lang="en-GB" sz="900" dirty="0">
                  <a:solidFill>
                    <a:srgbClr val="223341"/>
                  </a:solidFill>
                  <a:latin typeface="Calibri" panose="020F0502020204030204"/>
                  <a:ea typeface="+mn-ea"/>
                </a:endParaRPr>
              </a:p>
            </p:txBody>
          </p:sp>
          <p:sp>
            <p:nvSpPr>
              <p:cNvPr id="220" name="TextBox 219">
                <a:extLst>
                  <a:ext uri="{FF2B5EF4-FFF2-40B4-BE49-F238E27FC236}">
                    <a16:creationId xmlns:a16="http://schemas.microsoft.com/office/drawing/2014/main" id="{C7E07CF1-8102-948B-B729-0ECE1B41BCA8}"/>
                  </a:ext>
                </a:extLst>
              </p:cNvPr>
              <p:cNvSpPr txBox="1"/>
              <p:nvPr/>
            </p:nvSpPr>
            <p:spPr>
              <a:xfrm>
                <a:off x="2645595" y="4515630"/>
                <a:ext cx="160624" cy="126921"/>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800" dirty="0">
                    <a:solidFill>
                      <a:srgbClr val="223341"/>
                    </a:solidFill>
                    <a:latin typeface="Calibri" panose="020F0502020204030204"/>
                    <a:ea typeface="+mn-ea"/>
                  </a:rPr>
                  <a:t>317</a:t>
                </a:r>
                <a:endParaRPr lang="en-GB" sz="900" dirty="0">
                  <a:solidFill>
                    <a:srgbClr val="223341"/>
                  </a:solidFill>
                  <a:latin typeface="Calibri" panose="020F0502020204030204"/>
                  <a:ea typeface="+mn-ea"/>
                </a:endParaRPr>
              </a:p>
            </p:txBody>
          </p:sp>
          <p:sp>
            <p:nvSpPr>
              <p:cNvPr id="221" name="TextBox 220">
                <a:extLst>
                  <a:ext uri="{FF2B5EF4-FFF2-40B4-BE49-F238E27FC236}">
                    <a16:creationId xmlns:a16="http://schemas.microsoft.com/office/drawing/2014/main" id="{44929D2C-0FF4-D856-C668-FE13F3B3B5B8}"/>
                  </a:ext>
                </a:extLst>
              </p:cNvPr>
              <p:cNvSpPr txBox="1"/>
              <p:nvPr/>
            </p:nvSpPr>
            <p:spPr>
              <a:xfrm>
                <a:off x="2645595" y="4625974"/>
                <a:ext cx="160624" cy="126921"/>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800" dirty="0">
                    <a:solidFill>
                      <a:srgbClr val="223341"/>
                    </a:solidFill>
                    <a:latin typeface="Calibri" panose="020F0502020204030204"/>
                    <a:ea typeface="+mn-ea"/>
                  </a:rPr>
                  <a:t>118</a:t>
                </a:r>
                <a:endParaRPr lang="en-GB" sz="900" dirty="0">
                  <a:solidFill>
                    <a:srgbClr val="223341"/>
                  </a:solidFill>
                  <a:latin typeface="Calibri" panose="020F0502020204030204"/>
                  <a:ea typeface="+mn-ea"/>
                </a:endParaRPr>
              </a:p>
            </p:txBody>
          </p:sp>
          <p:sp>
            <p:nvSpPr>
              <p:cNvPr id="222" name="TextBox 221">
                <a:extLst>
                  <a:ext uri="{FF2B5EF4-FFF2-40B4-BE49-F238E27FC236}">
                    <a16:creationId xmlns:a16="http://schemas.microsoft.com/office/drawing/2014/main" id="{4F2215D5-F153-E5CD-0770-F773025C174C}"/>
                  </a:ext>
                </a:extLst>
              </p:cNvPr>
              <p:cNvSpPr txBox="1"/>
              <p:nvPr/>
            </p:nvSpPr>
            <p:spPr>
              <a:xfrm>
                <a:off x="2863847" y="4515630"/>
                <a:ext cx="160624" cy="126921"/>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800" dirty="0">
                    <a:solidFill>
                      <a:srgbClr val="223341"/>
                    </a:solidFill>
                    <a:latin typeface="Calibri" panose="020F0502020204030204"/>
                    <a:ea typeface="+mn-ea"/>
                  </a:rPr>
                  <a:t>295</a:t>
                </a:r>
                <a:endParaRPr lang="en-GB" sz="900" dirty="0">
                  <a:solidFill>
                    <a:srgbClr val="223341"/>
                  </a:solidFill>
                  <a:latin typeface="Calibri" panose="020F0502020204030204"/>
                  <a:ea typeface="+mn-ea"/>
                </a:endParaRPr>
              </a:p>
            </p:txBody>
          </p:sp>
          <p:sp>
            <p:nvSpPr>
              <p:cNvPr id="223" name="TextBox 222">
                <a:extLst>
                  <a:ext uri="{FF2B5EF4-FFF2-40B4-BE49-F238E27FC236}">
                    <a16:creationId xmlns:a16="http://schemas.microsoft.com/office/drawing/2014/main" id="{38C49A57-C153-1338-F465-58D77677B21E}"/>
                  </a:ext>
                </a:extLst>
              </p:cNvPr>
              <p:cNvSpPr txBox="1"/>
              <p:nvPr/>
            </p:nvSpPr>
            <p:spPr>
              <a:xfrm>
                <a:off x="2863847" y="4625974"/>
                <a:ext cx="160624" cy="126921"/>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800" dirty="0">
                    <a:solidFill>
                      <a:srgbClr val="223341"/>
                    </a:solidFill>
                    <a:latin typeface="Calibri" panose="020F0502020204030204"/>
                    <a:ea typeface="+mn-ea"/>
                  </a:rPr>
                  <a:t>111</a:t>
                </a:r>
                <a:endParaRPr lang="en-GB" sz="900" dirty="0">
                  <a:solidFill>
                    <a:srgbClr val="223341"/>
                  </a:solidFill>
                  <a:latin typeface="Calibri" panose="020F0502020204030204"/>
                  <a:ea typeface="+mn-ea"/>
                </a:endParaRPr>
              </a:p>
            </p:txBody>
          </p:sp>
          <p:sp>
            <p:nvSpPr>
              <p:cNvPr id="224" name="TextBox 223">
                <a:extLst>
                  <a:ext uri="{FF2B5EF4-FFF2-40B4-BE49-F238E27FC236}">
                    <a16:creationId xmlns:a16="http://schemas.microsoft.com/office/drawing/2014/main" id="{272F4138-2DE3-62B0-980D-2775833DCFA5}"/>
                  </a:ext>
                </a:extLst>
              </p:cNvPr>
              <p:cNvSpPr txBox="1"/>
              <p:nvPr/>
            </p:nvSpPr>
            <p:spPr>
              <a:xfrm>
                <a:off x="3070184" y="4515630"/>
                <a:ext cx="160624" cy="126921"/>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800" dirty="0">
                    <a:solidFill>
                      <a:srgbClr val="223341"/>
                    </a:solidFill>
                    <a:latin typeface="Calibri" panose="020F0502020204030204"/>
                    <a:ea typeface="+mn-ea"/>
                  </a:rPr>
                  <a:t>277</a:t>
                </a:r>
                <a:endParaRPr lang="en-GB" sz="900" dirty="0">
                  <a:solidFill>
                    <a:srgbClr val="223341"/>
                  </a:solidFill>
                  <a:latin typeface="Calibri" panose="020F0502020204030204"/>
                  <a:ea typeface="+mn-ea"/>
                </a:endParaRPr>
              </a:p>
            </p:txBody>
          </p:sp>
          <p:sp>
            <p:nvSpPr>
              <p:cNvPr id="225" name="TextBox 224">
                <a:extLst>
                  <a:ext uri="{FF2B5EF4-FFF2-40B4-BE49-F238E27FC236}">
                    <a16:creationId xmlns:a16="http://schemas.microsoft.com/office/drawing/2014/main" id="{CA787785-7D6D-044E-2FC2-95A489EFB84E}"/>
                  </a:ext>
                </a:extLst>
              </p:cNvPr>
              <p:cNvSpPr txBox="1"/>
              <p:nvPr/>
            </p:nvSpPr>
            <p:spPr>
              <a:xfrm>
                <a:off x="3070184" y="4625974"/>
                <a:ext cx="160624" cy="126921"/>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800" dirty="0">
                    <a:solidFill>
                      <a:srgbClr val="223341"/>
                    </a:solidFill>
                    <a:latin typeface="Calibri" panose="020F0502020204030204"/>
                    <a:ea typeface="+mn-ea"/>
                  </a:rPr>
                  <a:t>106</a:t>
                </a:r>
                <a:endParaRPr lang="en-GB" sz="900" dirty="0">
                  <a:solidFill>
                    <a:srgbClr val="223341"/>
                  </a:solidFill>
                  <a:latin typeface="Calibri" panose="020F0502020204030204"/>
                  <a:ea typeface="+mn-ea"/>
                </a:endParaRPr>
              </a:p>
            </p:txBody>
          </p:sp>
          <p:sp>
            <p:nvSpPr>
              <p:cNvPr id="226" name="TextBox 225">
                <a:extLst>
                  <a:ext uri="{FF2B5EF4-FFF2-40B4-BE49-F238E27FC236}">
                    <a16:creationId xmlns:a16="http://schemas.microsoft.com/office/drawing/2014/main" id="{ED349C32-8DF2-8BEB-640A-0D02B34BD1BC}"/>
                  </a:ext>
                </a:extLst>
              </p:cNvPr>
              <p:cNvSpPr txBox="1"/>
              <p:nvPr/>
            </p:nvSpPr>
            <p:spPr>
              <a:xfrm>
                <a:off x="3285440" y="4515630"/>
                <a:ext cx="160624" cy="126921"/>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800" dirty="0">
                    <a:solidFill>
                      <a:srgbClr val="223341"/>
                    </a:solidFill>
                    <a:latin typeface="Calibri" panose="020F0502020204030204"/>
                    <a:ea typeface="+mn-ea"/>
                  </a:rPr>
                  <a:t>234</a:t>
                </a:r>
                <a:endParaRPr lang="en-GB" sz="900" dirty="0">
                  <a:solidFill>
                    <a:srgbClr val="223341"/>
                  </a:solidFill>
                  <a:latin typeface="Calibri" panose="020F0502020204030204"/>
                  <a:ea typeface="+mn-ea"/>
                </a:endParaRPr>
              </a:p>
            </p:txBody>
          </p:sp>
          <p:sp>
            <p:nvSpPr>
              <p:cNvPr id="227" name="TextBox 226">
                <a:extLst>
                  <a:ext uri="{FF2B5EF4-FFF2-40B4-BE49-F238E27FC236}">
                    <a16:creationId xmlns:a16="http://schemas.microsoft.com/office/drawing/2014/main" id="{9E681937-9CFA-7D21-89CD-09FB331652DE}"/>
                  </a:ext>
                </a:extLst>
              </p:cNvPr>
              <p:cNvSpPr txBox="1"/>
              <p:nvPr/>
            </p:nvSpPr>
            <p:spPr>
              <a:xfrm>
                <a:off x="3285440" y="4625974"/>
                <a:ext cx="160624" cy="126921"/>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800" dirty="0">
                    <a:solidFill>
                      <a:srgbClr val="223341"/>
                    </a:solidFill>
                    <a:latin typeface="Calibri" panose="020F0502020204030204"/>
                    <a:ea typeface="+mn-ea"/>
                  </a:rPr>
                  <a:t>89</a:t>
                </a:r>
                <a:endParaRPr lang="en-GB" sz="900" dirty="0">
                  <a:solidFill>
                    <a:srgbClr val="223341"/>
                  </a:solidFill>
                  <a:latin typeface="Calibri" panose="020F0502020204030204"/>
                  <a:ea typeface="+mn-ea"/>
                </a:endParaRPr>
              </a:p>
            </p:txBody>
          </p:sp>
          <p:sp>
            <p:nvSpPr>
              <p:cNvPr id="228" name="TextBox 227">
                <a:extLst>
                  <a:ext uri="{FF2B5EF4-FFF2-40B4-BE49-F238E27FC236}">
                    <a16:creationId xmlns:a16="http://schemas.microsoft.com/office/drawing/2014/main" id="{4158E732-D933-0233-57CA-4400C2D40F82}"/>
                  </a:ext>
                </a:extLst>
              </p:cNvPr>
              <p:cNvSpPr txBox="1"/>
              <p:nvPr/>
            </p:nvSpPr>
            <p:spPr>
              <a:xfrm>
                <a:off x="3501330" y="4515630"/>
                <a:ext cx="160624" cy="126921"/>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800" dirty="0">
                    <a:solidFill>
                      <a:srgbClr val="223341"/>
                    </a:solidFill>
                    <a:latin typeface="Calibri" panose="020F0502020204030204"/>
                    <a:ea typeface="+mn-ea"/>
                  </a:rPr>
                  <a:t>196</a:t>
                </a:r>
                <a:endParaRPr lang="en-GB" sz="900" dirty="0">
                  <a:solidFill>
                    <a:srgbClr val="223341"/>
                  </a:solidFill>
                  <a:latin typeface="Calibri" panose="020F0502020204030204"/>
                  <a:ea typeface="+mn-ea"/>
                </a:endParaRPr>
              </a:p>
            </p:txBody>
          </p:sp>
          <p:sp>
            <p:nvSpPr>
              <p:cNvPr id="229" name="TextBox 228">
                <a:extLst>
                  <a:ext uri="{FF2B5EF4-FFF2-40B4-BE49-F238E27FC236}">
                    <a16:creationId xmlns:a16="http://schemas.microsoft.com/office/drawing/2014/main" id="{ADE34D79-8F2F-A00C-50BA-25A6D818946C}"/>
                  </a:ext>
                </a:extLst>
              </p:cNvPr>
              <p:cNvSpPr txBox="1"/>
              <p:nvPr/>
            </p:nvSpPr>
            <p:spPr>
              <a:xfrm>
                <a:off x="3501330" y="4625974"/>
                <a:ext cx="160624" cy="126921"/>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800" dirty="0">
                    <a:solidFill>
                      <a:srgbClr val="223341"/>
                    </a:solidFill>
                    <a:latin typeface="Calibri" panose="020F0502020204030204"/>
                    <a:ea typeface="+mn-ea"/>
                  </a:rPr>
                  <a:t>76</a:t>
                </a:r>
                <a:endParaRPr lang="en-GB" sz="900" dirty="0">
                  <a:solidFill>
                    <a:srgbClr val="223341"/>
                  </a:solidFill>
                  <a:latin typeface="Calibri" panose="020F0502020204030204"/>
                  <a:ea typeface="+mn-ea"/>
                </a:endParaRPr>
              </a:p>
            </p:txBody>
          </p:sp>
          <p:sp>
            <p:nvSpPr>
              <p:cNvPr id="230" name="TextBox 229">
                <a:extLst>
                  <a:ext uri="{FF2B5EF4-FFF2-40B4-BE49-F238E27FC236}">
                    <a16:creationId xmlns:a16="http://schemas.microsoft.com/office/drawing/2014/main" id="{CE57AE03-BC5D-7CFC-E2AB-4B315085FCF6}"/>
                  </a:ext>
                </a:extLst>
              </p:cNvPr>
              <p:cNvSpPr txBox="1"/>
              <p:nvPr/>
            </p:nvSpPr>
            <p:spPr>
              <a:xfrm>
                <a:off x="3717857" y="4515630"/>
                <a:ext cx="160624" cy="126921"/>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800" dirty="0">
                    <a:solidFill>
                      <a:srgbClr val="223341"/>
                    </a:solidFill>
                    <a:latin typeface="Calibri" panose="020F0502020204030204"/>
                    <a:ea typeface="+mn-ea"/>
                  </a:rPr>
                  <a:t>160</a:t>
                </a:r>
                <a:endParaRPr lang="en-GB" sz="900" dirty="0">
                  <a:solidFill>
                    <a:srgbClr val="223341"/>
                  </a:solidFill>
                  <a:latin typeface="Calibri" panose="020F0502020204030204"/>
                  <a:ea typeface="+mn-ea"/>
                </a:endParaRPr>
              </a:p>
            </p:txBody>
          </p:sp>
          <p:sp>
            <p:nvSpPr>
              <p:cNvPr id="231" name="TextBox 230">
                <a:extLst>
                  <a:ext uri="{FF2B5EF4-FFF2-40B4-BE49-F238E27FC236}">
                    <a16:creationId xmlns:a16="http://schemas.microsoft.com/office/drawing/2014/main" id="{AF5E89E1-C75C-6F0C-9378-5CB32F2AAF6C}"/>
                  </a:ext>
                </a:extLst>
              </p:cNvPr>
              <p:cNvSpPr txBox="1"/>
              <p:nvPr/>
            </p:nvSpPr>
            <p:spPr>
              <a:xfrm>
                <a:off x="3717857" y="4625974"/>
                <a:ext cx="160624" cy="126921"/>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800" dirty="0">
                    <a:solidFill>
                      <a:srgbClr val="223341"/>
                    </a:solidFill>
                    <a:latin typeface="Calibri" panose="020F0502020204030204"/>
                    <a:ea typeface="+mn-ea"/>
                  </a:rPr>
                  <a:t>61</a:t>
                </a:r>
                <a:endParaRPr lang="en-GB" sz="900" dirty="0">
                  <a:solidFill>
                    <a:srgbClr val="223341"/>
                  </a:solidFill>
                  <a:latin typeface="Calibri" panose="020F0502020204030204"/>
                  <a:ea typeface="+mn-ea"/>
                </a:endParaRPr>
              </a:p>
            </p:txBody>
          </p:sp>
          <p:sp>
            <p:nvSpPr>
              <p:cNvPr id="232" name="TextBox 231">
                <a:extLst>
                  <a:ext uri="{FF2B5EF4-FFF2-40B4-BE49-F238E27FC236}">
                    <a16:creationId xmlns:a16="http://schemas.microsoft.com/office/drawing/2014/main" id="{E8C0F698-6B75-2A96-7AA2-C90B3135A003}"/>
                  </a:ext>
                </a:extLst>
              </p:cNvPr>
              <p:cNvSpPr txBox="1"/>
              <p:nvPr/>
            </p:nvSpPr>
            <p:spPr>
              <a:xfrm>
                <a:off x="3928564" y="4515630"/>
                <a:ext cx="160624" cy="126921"/>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800" dirty="0">
                    <a:solidFill>
                      <a:srgbClr val="223341"/>
                    </a:solidFill>
                    <a:latin typeface="Calibri" panose="020F0502020204030204"/>
                    <a:ea typeface="+mn-ea"/>
                  </a:rPr>
                  <a:t>139</a:t>
                </a:r>
                <a:endParaRPr lang="en-GB" sz="900" dirty="0">
                  <a:solidFill>
                    <a:srgbClr val="223341"/>
                  </a:solidFill>
                  <a:latin typeface="Calibri" panose="020F0502020204030204"/>
                  <a:ea typeface="+mn-ea"/>
                </a:endParaRPr>
              </a:p>
            </p:txBody>
          </p:sp>
          <p:sp>
            <p:nvSpPr>
              <p:cNvPr id="233" name="TextBox 232">
                <a:extLst>
                  <a:ext uri="{FF2B5EF4-FFF2-40B4-BE49-F238E27FC236}">
                    <a16:creationId xmlns:a16="http://schemas.microsoft.com/office/drawing/2014/main" id="{191CB8C1-5D54-D410-8C9D-203BC49B4EE3}"/>
                  </a:ext>
                </a:extLst>
              </p:cNvPr>
              <p:cNvSpPr txBox="1"/>
              <p:nvPr/>
            </p:nvSpPr>
            <p:spPr>
              <a:xfrm>
                <a:off x="3928564" y="4625974"/>
                <a:ext cx="160624" cy="126921"/>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800" dirty="0">
                    <a:solidFill>
                      <a:srgbClr val="223341"/>
                    </a:solidFill>
                    <a:latin typeface="Calibri" panose="020F0502020204030204"/>
                    <a:ea typeface="+mn-ea"/>
                  </a:rPr>
                  <a:t>50</a:t>
                </a:r>
                <a:endParaRPr lang="en-GB" sz="900" dirty="0">
                  <a:solidFill>
                    <a:srgbClr val="223341"/>
                  </a:solidFill>
                  <a:latin typeface="Calibri" panose="020F0502020204030204"/>
                  <a:ea typeface="+mn-ea"/>
                </a:endParaRPr>
              </a:p>
            </p:txBody>
          </p:sp>
          <p:sp>
            <p:nvSpPr>
              <p:cNvPr id="234" name="TextBox 233">
                <a:extLst>
                  <a:ext uri="{FF2B5EF4-FFF2-40B4-BE49-F238E27FC236}">
                    <a16:creationId xmlns:a16="http://schemas.microsoft.com/office/drawing/2014/main" id="{AAACA280-69C5-39F7-6058-91498F7392F4}"/>
                  </a:ext>
                </a:extLst>
              </p:cNvPr>
              <p:cNvSpPr txBox="1"/>
              <p:nvPr/>
            </p:nvSpPr>
            <p:spPr>
              <a:xfrm>
                <a:off x="4141011" y="4515630"/>
                <a:ext cx="160624" cy="126921"/>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800" dirty="0">
                    <a:solidFill>
                      <a:srgbClr val="223341"/>
                    </a:solidFill>
                    <a:latin typeface="Calibri" panose="020F0502020204030204"/>
                    <a:ea typeface="+mn-ea"/>
                  </a:rPr>
                  <a:t>104</a:t>
                </a:r>
                <a:endParaRPr lang="en-GB" sz="900" dirty="0">
                  <a:solidFill>
                    <a:srgbClr val="223341"/>
                  </a:solidFill>
                  <a:latin typeface="Calibri" panose="020F0502020204030204"/>
                  <a:ea typeface="+mn-ea"/>
                </a:endParaRPr>
              </a:p>
            </p:txBody>
          </p:sp>
          <p:sp>
            <p:nvSpPr>
              <p:cNvPr id="235" name="TextBox 234">
                <a:extLst>
                  <a:ext uri="{FF2B5EF4-FFF2-40B4-BE49-F238E27FC236}">
                    <a16:creationId xmlns:a16="http://schemas.microsoft.com/office/drawing/2014/main" id="{2278B149-768F-0B90-1199-D738EDF45791}"/>
                  </a:ext>
                </a:extLst>
              </p:cNvPr>
              <p:cNvSpPr txBox="1"/>
              <p:nvPr/>
            </p:nvSpPr>
            <p:spPr>
              <a:xfrm>
                <a:off x="4141011" y="4625974"/>
                <a:ext cx="160624" cy="126921"/>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800" dirty="0">
                    <a:solidFill>
                      <a:srgbClr val="223341"/>
                    </a:solidFill>
                    <a:latin typeface="Calibri" panose="020F0502020204030204"/>
                    <a:ea typeface="+mn-ea"/>
                  </a:rPr>
                  <a:t>38</a:t>
                </a:r>
                <a:endParaRPr lang="en-GB" sz="900" dirty="0">
                  <a:solidFill>
                    <a:srgbClr val="223341"/>
                  </a:solidFill>
                  <a:latin typeface="Calibri" panose="020F0502020204030204"/>
                  <a:ea typeface="+mn-ea"/>
                </a:endParaRPr>
              </a:p>
            </p:txBody>
          </p:sp>
          <p:sp>
            <p:nvSpPr>
              <p:cNvPr id="236" name="TextBox 235">
                <a:extLst>
                  <a:ext uri="{FF2B5EF4-FFF2-40B4-BE49-F238E27FC236}">
                    <a16:creationId xmlns:a16="http://schemas.microsoft.com/office/drawing/2014/main" id="{4F74A6C2-39CF-E81C-7325-554F95A207E8}"/>
                  </a:ext>
                </a:extLst>
              </p:cNvPr>
              <p:cNvSpPr txBox="1"/>
              <p:nvPr/>
            </p:nvSpPr>
            <p:spPr>
              <a:xfrm>
                <a:off x="4353187" y="4515630"/>
                <a:ext cx="160624" cy="126921"/>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800" dirty="0">
                    <a:solidFill>
                      <a:srgbClr val="223341"/>
                    </a:solidFill>
                    <a:latin typeface="Calibri" panose="020F0502020204030204"/>
                    <a:ea typeface="+mn-ea"/>
                  </a:rPr>
                  <a:t>82</a:t>
                </a:r>
                <a:endParaRPr lang="en-GB" sz="900" dirty="0">
                  <a:solidFill>
                    <a:srgbClr val="223341"/>
                  </a:solidFill>
                  <a:latin typeface="Calibri" panose="020F0502020204030204"/>
                  <a:ea typeface="+mn-ea"/>
                </a:endParaRPr>
              </a:p>
            </p:txBody>
          </p:sp>
          <p:sp>
            <p:nvSpPr>
              <p:cNvPr id="237" name="TextBox 236">
                <a:extLst>
                  <a:ext uri="{FF2B5EF4-FFF2-40B4-BE49-F238E27FC236}">
                    <a16:creationId xmlns:a16="http://schemas.microsoft.com/office/drawing/2014/main" id="{D4AB5508-6934-F241-A555-7AE741AAA36F}"/>
                  </a:ext>
                </a:extLst>
              </p:cNvPr>
              <p:cNvSpPr txBox="1"/>
              <p:nvPr/>
            </p:nvSpPr>
            <p:spPr>
              <a:xfrm>
                <a:off x="4353187" y="4625974"/>
                <a:ext cx="160624" cy="126921"/>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800" dirty="0">
                    <a:solidFill>
                      <a:srgbClr val="223341"/>
                    </a:solidFill>
                    <a:latin typeface="Calibri" panose="020F0502020204030204"/>
                    <a:ea typeface="+mn-ea"/>
                  </a:rPr>
                  <a:t>29</a:t>
                </a:r>
                <a:endParaRPr lang="en-GB" sz="900" dirty="0">
                  <a:solidFill>
                    <a:srgbClr val="223341"/>
                  </a:solidFill>
                  <a:latin typeface="Calibri" panose="020F0502020204030204"/>
                  <a:ea typeface="+mn-ea"/>
                </a:endParaRPr>
              </a:p>
            </p:txBody>
          </p:sp>
          <p:sp>
            <p:nvSpPr>
              <p:cNvPr id="238" name="TextBox 237">
                <a:extLst>
                  <a:ext uri="{FF2B5EF4-FFF2-40B4-BE49-F238E27FC236}">
                    <a16:creationId xmlns:a16="http://schemas.microsoft.com/office/drawing/2014/main" id="{6F646D57-B82F-14D1-5931-29E442FEF9D3}"/>
                  </a:ext>
                </a:extLst>
              </p:cNvPr>
              <p:cNvSpPr txBox="1"/>
              <p:nvPr/>
            </p:nvSpPr>
            <p:spPr>
              <a:xfrm>
                <a:off x="4567797" y="4515630"/>
                <a:ext cx="160624" cy="126921"/>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800" dirty="0">
                    <a:solidFill>
                      <a:srgbClr val="223341"/>
                    </a:solidFill>
                    <a:latin typeface="Calibri" panose="020F0502020204030204"/>
                    <a:ea typeface="+mn-ea"/>
                  </a:rPr>
                  <a:t>63</a:t>
                </a:r>
                <a:endParaRPr lang="en-GB" sz="900" dirty="0">
                  <a:solidFill>
                    <a:srgbClr val="223341"/>
                  </a:solidFill>
                  <a:latin typeface="Calibri" panose="020F0502020204030204"/>
                  <a:ea typeface="+mn-ea"/>
                </a:endParaRPr>
              </a:p>
            </p:txBody>
          </p:sp>
          <p:sp>
            <p:nvSpPr>
              <p:cNvPr id="239" name="TextBox 238">
                <a:extLst>
                  <a:ext uri="{FF2B5EF4-FFF2-40B4-BE49-F238E27FC236}">
                    <a16:creationId xmlns:a16="http://schemas.microsoft.com/office/drawing/2014/main" id="{55C46F9A-6FB9-0C67-A486-A5CAED912FF5}"/>
                  </a:ext>
                </a:extLst>
              </p:cNvPr>
              <p:cNvSpPr txBox="1"/>
              <p:nvPr/>
            </p:nvSpPr>
            <p:spPr>
              <a:xfrm>
                <a:off x="4567797" y="4625974"/>
                <a:ext cx="160624" cy="126921"/>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800" dirty="0">
                    <a:solidFill>
                      <a:srgbClr val="223341"/>
                    </a:solidFill>
                    <a:latin typeface="Calibri" panose="020F0502020204030204"/>
                    <a:ea typeface="+mn-ea"/>
                  </a:rPr>
                  <a:t>25</a:t>
                </a:r>
                <a:endParaRPr lang="en-GB" sz="900" dirty="0">
                  <a:solidFill>
                    <a:srgbClr val="223341"/>
                  </a:solidFill>
                  <a:latin typeface="Calibri" panose="020F0502020204030204"/>
                  <a:ea typeface="+mn-ea"/>
                </a:endParaRPr>
              </a:p>
            </p:txBody>
          </p:sp>
          <p:sp>
            <p:nvSpPr>
              <p:cNvPr id="240" name="TextBox 239">
                <a:extLst>
                  <a:ext uri="{FF2B5EF4-FFF2-40B4-BE49-F238E27FC236}">
                    <a16:creationId xmlns:a16="http://schemas.microsoft.com/office/drawing/2014/main" id="{751F3912-AA1F-1356-1C97-0F6418916E4D}"/>
                  </a:ext>
                </a:extLst>
              </p:cNvPr>
              <p:cNvSpPr txBox="1"/>
              <p:nvPr/>
            </p:nvSpPr>
            <p:spPr>
              <a:xfrm>
                <a:off x="4782670" y="4515630"/>
                <a:ext cx="160624" cy="126921"/>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800" dirty="0">
                    <a:solidFill>
                      <a:srgbClr val="223341"/>
                    </a:solidFill>
                    <a:latin typeface="Calibri" panose="020F0502020204030204"/>
                    <a:ea typeface="+mn-ea"/>
                  </a:rPr>
                  <a:t>40</a:t>
                </a:r>
                <a:endParaRPr lang="en-GB" sz="900" dirty="0">
                  <a:solidFill>
                    <a:srgbClr val="223341"/>
                  </a:solidFill>
                  <a:latin typeface="Calibri" panose="020F0502020204030204"/>
                  <a:ea typeface="+mn-ea"/>
                </a:endParaRPr>
              </a:p>
            </p:txBody>
          </p:sp>
          <p:sp>
            <p:nvSpPr>
              <p:cNvPr id="241" name="TextBox 240">
                <a:extLst>
                  <a:ext uri="{FF2B5EF4-FFF2-40B4-BE49-F238E27FC236}">
                    <a16:creationId xmlns:a16="http://schemas.microsoft.com/office/drawing/2014/main" id="{799723C2-73C2-2FD0-72E6-4C4E7D5F2066}"/>
                  </a:ext>
                </a:extLst>
              </p:cNvPr>
              <p:cNvSpPr txBox="1"/>
              <p:nvPr/>
            </p:nvSpPr>
            <p:spPr>
              <a:xfrm>
                <a:off x="4782670" y="4625974"/>
                <a:ext cx="160624" cy="126921"/>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800" dirty="0">
                    <a:solidFill>
                      <a:srgbClr val="223341"/>
                    </a:solidFill>
                    <a:latin typeface="Calibri" panose="020F0502020204030204"/>
                    <a:ea typeface="+mn-ea"/>
                  </a:rPr>
                  <a:t>22</a:t>
                </a:r>
                <a:endParaRPr lang="en-GB" sz="900" dirty="0">
                  <a:solidFill>
                    <a:srgbClr val="223341"/>
                  </a:solidFill>
                  <a:latin typeface="Calibri" panose="020F0502020204030204"/>
                  <a:ea typeface="+mn-ea"/>
                </a:endParaRPr>
              </a:p>
            </p:txBody>
          </p:sp>
          <p:sp>
            <p:nvSpPr>
              <p:cNvPr id="242" name="TextBox 241">
                <a:extLst>
                  <a:ext uri="{FF2B5EF4-FFF2-40B4-BE49-F238E27FC236}">
                    <a16:creationId xmlns:a16="http://schemas.microsoft.com/office/drawing/2014/main" id="{C7F13CF6-C8C5-3B25-9A8F-820BA032737C}"/>
                  </a:ext>
                </a:extLst>
              </p:cNvPr>
              <p:cNvSpPr txBox="1"/>
              <p:nvPr/>
            </p:nvSpPr>
            <p:spPr>
              <a:xfrm>
                <a:off x="4996787" y="4515630"/>
                <a:ext cx="160624" cy="126921"/>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800" dirty="0">
                    <a:solidFill>
                      <a:srgbClr val="223341"/>
                    </a:solidFill>
                    <a:latin typeface="Calibri" panose="020F0502020204030204"/>
                    <a:ea typeface="+mn-ea"/>
                  </a:rPr>
                  <a:t>29</a:t>
                </a:r>
                <a:endParaRPr lang="en-GB" sz="900" dirty="0">
                  <a:solidFill>
                    <a:srgbClr val="223341"/>
                  </a:solidFill>
                  <a:latin typeface="Calibri" panose="020F0502020204030204"/>
                  <a:ea typeface="+mn-ea"/>
                </a:endParaRPr>
              </a:p>
            </p:txBody>
          </p:sp>
          <p:sp>
            <p:nvSpPr>
              <p:cNvPr id="243" name="TextBox 242">
                <a:extLst>
                  <a:ext uri="{FF2B5EF4-FFF2-40B4-BE49-F238E27FC236}">
                    <a16:creationId xmlns:a16="http://schemas.microsoft.com/office/drawing/2014/main" id="{1C7147B7-6711-03FB-BB21-7780AF871AC0}"/>
                  </a:ext>
                </a:extLst>
              </p:cNvPr>
              <p:cNvSpPr txBox="1"/>
              <p:nvPr/>
            </p:nvSpPr>
            <p:spPr>
              <a:xfrm>
                <a:off x="4996787" y="4625974"/>
                <a:ext cx="160624" cy="126921"/>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800" dirty="0">
                    <a:solidFill>
                      <a:srgbClr val="223341"/>
                    </a:solidFill>
                    <a:latin typeface="Calibri" panose="020F0502020204030204"/>
                    <a:ea typeface="+mn-ea"/>
                  </a:rPr>
                  <a:t>15</a:t>
                </a:r>
                <a:endParaRPr lang="en-GB" sz="900" dirty="0">
                  <a:solidFill>
                    <a:srgbClr val="223341"/>
                  </a:solidFill>
                  <a:latin typeface="Calibri" panose="020F0502020204030204"/>
                  <a:ea typeface="+mn-ea"/>
                </a:endParaRPr>
              </a:p>
            </p:txBody>
          </p:sp>
          <p:sp>
            <p:nvSpPr>
              <p:cNvPr id="244" name="TextBox 243">
                <a:extLst>
                  <a:ext uri="{FF2B5EF4-FFF2-40B4-BE49-F238E27FC236}">
                    <a16:creationId xmlns:a16="http://schemas.microsoft.com/office/drawing/2014/main" id="{4E54EE5A-0614-31C1-DA91-DA75A38D4E69}"/>
                  </a:ext>
                </a:extLst>
              </p:cNvPr>
              <p:cNvSpPr txBox="1"/>
              <p:nvPr/>
            </p:nvSpPr>
            <p:spPr>
              <a:xfrm>
                <a:off x="5209076" y="4515630"/>
                <a:ext cx="160624" cy="126921"/>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800" dirty="0">
                    <a:solidFill>
                      <a:srgbClr val="223341"/>
                    </a:solidFill>
                    <a:latin typeface="Calibri" panose="020F0502020204030204"/>
                    <a:ea typeface="+mn-ea"/>
                  </a:rPr>
                  <a:t>19</a:t>
                </a:r>
                <a:endParaRPr lang="en-GB" sz="900" dirty="0">
                  <a:solidFill>
                    <a:srgbClr val="223341"/>
                  </a:solidFill>
                  <a:latin typeface="Calibri" panose="020F0502020204030204"/>
                  <a:ea typeface="+mn-ea"/>
                </a:endParaRPr>
              </a:p>
            </p:txBody>
          </p:sp>
          <p:sp>
            <p:nvSpPr>
              <p:cNvPr id="245" name="TextBox 244">
                <a:extLst>
                  <a:ext uri="{FF2B5EF4-FFF2-40B4-BE49-F238E27FC236}">
                    <a16:creationId xmlns:a16="http://schemas.microsoft.com/office/drawing/2014/main" id="{BAA3ACF1-C202-3BAB-D3B3-C1377EFE380F}"/>
                  </a:ext>
                </a:extLst>
              </p:cNvPr>
              <p:cNvSpPr txBox="1"/>
              <p:nvPr/>
            </p:nvSpPr>
            <p:spPr>
              <a:xfrm>
                <a:off x="5209076" y="4625974"/>
                <a:ext cx="160624" cy="126921"/>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800" dirty="0">
                    <a:solidFill>
                      <a:srgbClr val="223341"/>
                    </a:solidFill>
                    <a:latin typeface="Calibri" panose="020F0502020204030204"/>
                    <a:ea typeface="+mn-ea"/>
                  </a:rPr>
                  <a:t>12</a:t>
                </a:r>
                <a:endParaRPr lang="en-GB" sz="900" dirty="0">
                  <a:solidFill>
                    <a:srgbClr val="223341"/>
                  </a:solidFill>
                  <a:latin typeface="Calibri" panose="020F0502020204030204"/>
                  <a:ea typeface="+mn-ea"/>
                </a:endParaRPr>
              </a:p>
            </p:txBody>
          </p:sp>
          <p:sp>
            <p:nvSpPr>
              <p:cNvPr id="246" name="TextBox 245">
                <a:extLst>
                  <a:ext uri="{FF2B5EF4-FFF2-40B4-BE49-F238E27FC236}">
                    <a16:creationId xmlns:a16="http://schemas.microsoft.com/office/drawing/2014/main" id="{1992283D-57EC-B4AD-41C2-A93C016738B8}"/>
                  </a:ext>
                </a:extLst>
              </p:cNvPr>
              <p:cNvSpPr txBox="1"/>
              <p:nvPr/>
            </p:nvSpPr>
            <p:spPr>
              <a:xfrm>
                <a:off x="5428844" y="4515630"/>
                <a:ext cx="160624" cy="126921"/>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800" dirty="0">
                    <a:solidFill>
                      <a:srgbClr val="223341"/>
                    </a:solidFill>
                    <a:latin typeface="Calibri" panose="020F0502020204030204"/>
                    <a:ea typeface="+mn-ea"/>
                  </a:rPr>
                  <a:t>8</a:t>
                </a:r>
                <a:endParaRPr lang="en-GB" sz="900" dirty="0">
                  <a:solidFill>
                    <a:srgbClr val="223341"/>
                  </a:solidFill>
                  <a:latin typeface="Calibri" panose="020F0502020204030204"/>
                  <a:ea typeface="+mn-ea"/>
                </a:endParaRPr>
              </a:p>
            </p:txBody>
          </p:sp>
          <p:sp>
            <p:nvSpPr>
              <p:cNvPr id="247" name="TextBox 246">
                <a:extLst>
                  <a:ext uri="{FF2B5EF4-FFF2-40B4-BE49-F238E27FC236}">
                    <a16:creationId xmlns:a16="http://schemas.microsoft.com/office/drawing/2014/main" id="{73C8FC36-2A08-1EF7-C31B-B7E821EC3BF5}"/>
                  </a:ext>
                </a:extLst>
              </p:cNvPr>
              <p:cNvSpPr txBox="1"/>
              <p:nvPr/>
            </p:nvSpPr>
            <p:spPr>
              <a:xfrm>
                <a:off x="5428844" y="4625974"/>
                <a:ext cx="160624" cy="126921"/>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800" dirty="0">
                    <a:solidFill>
                      <a:srgbClr val="223341"/>
                    </a:solidFill>
                    <a:latin typeface="Calibri" panose="020F0502020204030204"/>
                    <a:ea typeface="+mn-ea"/>
                  </a:rPr>
                  <a:t>6</a:t>
                </a:r>
                <a:endParaRPr lang="en-GB" sz="900" dirty="0">
                  <a:solidFill>
                    <a:srgbClr val="223341"/>
                  </a:solidFill>
                  <a:latin typeface="Calibri" panose="020F0502020204030204"/>
                  <a:ea typeface="+mn-ea"/>
                </a:endParaRPr>
              </a:p>
            </p:txBody>
          </p:sp>
          <p:sp>
            <p:nvSpPr>
              <p:cNvPr id="248" name="TextBox 247">
                <a:extLst>
                  <a:ext uri="{FF2B5EF4-FFF2-40B4-BE49-F238E27FC236}">
                    <a16:creationId xmlns:a16="http://schemas.microsoft.com/office/drawing/2014/main" id="{D0E04981-F053-DE85-4BA5-0C91276F418E}"/>
                  </a:ext>
                </a:extLst>
              </p:cNvPr>
              <p:cNvSpPr txBox="1"/>
              <p:nvPr/>
            </p:nvSpPr>
            <p:spPr>
              <a:xfrm>
                <a:off x="5636084" y="4515630"/>
                <a:ext cx="160624" cy="126921"/>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800" dirty="0">
                    <a:solidFill>
                      <a:srgbClr val="223341"/>
                    </a:solidFill>
                    <a:latin typeface="Calibri" panose="020F0502020204030204"/>
                    <a:ea typeface="+mn-ea"/>
                  </a:rPr>
                  <a:t>3</a:t>
                </a:r>
                <a:endParaRPr lang="en-GB" sz="900" dirty="0">
                  <a:solidFill>
                    <a:srgbClr val="223341"/>
                  </a:solidFill>
                  <a:latin typeface="Calibri" panose="020F0502020204030204"/>
                  <a:ea typeface="+mn-ea"/>
                </a:endParaRPr>
              </a:p>
            </p:txBody>
          </p:sp>
          <p:sp>
            <p:nvSpPr>
              <p:cNvPr id="249" name="TextBox 248">
                <a:extLst>
                  <a:ext uri="{FF2B5EF4-FFF2-40B4-BE49-F238E27FC236}">
                    <a16:creationId xmlns:a16="http://schemas.microsoft.com/office/drawing/2014/main" id="{4A6D9CF1-E058-B43E-6A5D-107E7C81633D}"/>
                  </a:ext>
                </a:extLst>
              </p:cNvPr>
              <p:cNvSpPr txBox="1"/>
              <p:nvPr/>
            </p:nvSpPr>
            <p:spPr>
              <a:xfrm>
                <a:off x="5636084" y="4625974"/>
                <a:ext cx="160624" cy="126921"/>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800" dirty="0">
                    <a:solidFill>
                      <a:srgbClr val="223341"/>
                    </a:solidFill>
                    <a:latin typeface="Calibri" panose="020F0502020204030204"/>
                    <a:ea typeface="+mn-ea"/>
                  </a:rPr>
                  <a:t>4</a:t>
                </a:r>
                <a:endParaRPr lang="en-GB" sz="900" dirty="0">
                  <a:solidFill>
                    <a:srgbClr val="223341"/>
                  </a:solidFill>
                  <a:latin typeface="Calibri" panose="020F0502020204030204"/>
                  <a:ea typeface="+mn-ea"/>
                </a:endParaRPr>
              </a:p>
            </p:txBody>
          </p:sp>
          <p:sp>
            <p:nvSpPr>
              <p:cNvPr id="250" name="TextBox 249">
                <a:extLst>
                  <a:ext uri="{FF2B5EF4-FFF2-40B4-BE49-F238E27FC236}">
                    <a16:creationId xmlns:a16="http://schemas.microsoft.com/office/drawing/2014/main" id="{00637C10-C8E7-2775-5BFA-37367B53FC44}"/>
                  </a:ext>
                </a:extLst>
              </p:cNvPr>
              <p:cNvSpPr txBox="1"/>
              <p:nvPr/>
            </p:nvSpPr>
            <p:spPr>
              <a:xfrm>
                <a:off x="5852013" y="4515630"/>
                <a:ext cx="160624" cy="126921"/>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800" dirty="0">
                    <a:solidFill>
                      <a:srgbClr val="223341"/>
                    </a:solidFill>
                    <a:latin typeface="Calibri" panose="020F0502020204030204"/>
                    <a:ea typeface="+mn-ea"/>
                  </a:rPr>
                  <a:t>1</a:t>
                </a:r>
                <a:endParaRPr lang="en-GB" sz="900" dirty="0">
                  <a:solidFill>
                    <a:srgbClr val="223341"/>
                  </a:solidFill>
                  <a:latin typeface="Calibri" panose="020F0502020204030204"/>
                  <a:ea typeface="+mn-ea"/>
                </a:endParaRPr>
              </a:p>
            </p:txBody>
          </p:sp>
          <p:sp>
            <p:nvSpPr>
              <p:cNvPr id="251" name="TextBox 250">
                <a:extLst>
                  <a:ext uri="{FF2B5EF4-FFF2-40B4-BE49-F238E27FC236}">
                    <a16:creationId xmlns:a16="http://schemas.microsoft.com/office/drawing/2014/main" id="{69E05D61-5D0A-8FA1-1405-DB0EE60F6DFC}"/>
                  </a:ext>
                </a:extLst>
              </p:cNvPr>
              <p:cNvSpPr txBox="1"/>
              <p:nvPr/>
            </p:nvSpPr>
            <p:spPr>
              <a:xfrm>
                <a:off x="5852013" y="4625974"/>
                <a:ext cx="160624" cy="126921"/>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800" dirty="0">
                    <a:solidFill>
                      <a:srgbClr val="223341"/>
                    </a:solidFill>
                    <a:latin typeface="Calibri" panose="020F0502020204030204"/>
                    <a:ea typeface="+mn-ea"/>
                  </a:rPr>
                  <a:t>1</a:t>
                </a:r>
                <a:endParaRPr lang="en-GB" sz="900" dirty="0">
                  <a:solidFill>
                    <a:srgbClr val="223341"/>
                  </a:solidFill>
                  <a:latin typeface="Calibri" panose="020F0502020204030204"/>
                  <a:ea typeface="+mn-ea"/>
                </a:endParaRPr>
              </a:p>
            </p:txBody>
          </p:sp>
          <p:sp>
            <p:nvSpPr>
              <p:cNvPr id="252" name="TextBox 251">
                <a:extLst>
                  <a:ext uri="{FF2B5EF4-FFF2-40B4-BE49-F238E27FC236}">
                    <a16:creationId xmlns:a16="http://schemas.microsoft.com/office/drawing/2014/main" id="{A65FB36E-9D87-D637-8482-486A3B97A77D}"/>
                  </a:ext>
                </a:extLst>
              </p:cNvPr>
              <p:cNvSpPr txBox="1"/>
              <p:nvPr/>
            </p:nvSpPr>
            <p:spPr>
              <a:xfrm>
                <a:off x="6069423" y="4515630"/>
                <a:ext cx="160624" cy="126921"/>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800" dirty="0">
                    <a:solidFill>
                      <a:srgbClr val="223341"/>
                    </a:solidFill>
                    <a:latin typeface="Calibri" panose="020F0502020204030204"/>
                    <a:ea typeface="+mn-ea"/>
                  </a:rPr>
                  <a:t>0</a:t>
                </a:r>
                <a:endParaRPr lang="en-GB" sz="900" dirty="0">
                  <a:solidFill>
                    <a:srgbClr val="223341"/>
                  </a:solidFill>
                  <a:latin typeface="Calibri" panose="020F0502020204030204"/>
                  <a:ea typeface="+mn-ea"/>
                </a:endParaRPr>
              </a:p>
            </p:txBody>
          </p:sp>
          <p:sp>
            <p:nvSpPr>
              <p:cNvPr id="253" name="TextBox 252">
                <a:extLst>
                  <a:ext uri="{FF2B5EF4-FFF2-40B4-BE49-F238E27FC236}">
                    <a16:creationId xmlns:a16="http://schemas.microsoft.com/office/drawing/2014/main" id="{6F32DD99-3C98-B422-D79C-BF1D369B5213}"/>
                  </a:ext>
                </a:extLst>
              </p:cNvPr>
              <p:cNvSpPr txBox="1"/>
              <p:nvPr/>
            </p:nvSpPr>
            <p:spPr>
              <a:xfrm>
                <a:off x="6069423" y="4625974"/>
                <a:ext cx="160624" cy="126921"/>
              </a:xfrm>
              <a:prstGeom prst="rect">
                <a:avLst/>
              </a:prstGeom>
              <a:noFill/>
            </p:spPr>
            <p:txBody>
              <a:bodyPr wrap="square" lIns="0" tIns="0" rIns="0" bIns="0" rtlCol="0" anchor="ctr">
                <a:spAutoFit/>
              </a:bodyPr>
              <a:lstStyle/>
              <a:p>
                <a:pPr algn="ctr" defTabSz="914377" eaLnBrk="1" fontAlgn="auto" hangingPunct="1">
                  <a:spcBef>
                    <a:spcPts val="1200"/>
                  </a:spcBef>
                  <a:spcAft>
                    <a:spcPts val="0"/>
                  </a:spcAft>
                  <a:buClr>
                    <a:srgbClr val="A5B839"/>
                  </a:buClr>
                  <a:defRPr/>
                </a:pPr>
                <a:r>
                  <a:rPr lang="en-GB" sz="800" dirty="0">
                    <a:solidFill>
                      <a:srgbClr val="223341"/>
                    </a:solidFill>
                    <a:latin typeface="Calibri" panose="020F0502020204030204"/>
                    <a:ea typeface="+mn-ea"/>
                  </a:rPr>
                  <a:t>0</a:t>
                </a:r>
                <a:endParaRPr lang="en-GB" sz="900" dirty="0">
                  <a:solidFill>
                    <a:srgbClr val="223341"/>
                  </a:solidFill>
                  <a:latin typeface="Calibri" panose="020F0502020204030204"/>
                  <a:ea typeface="+mn-ea"/>
                </a:endParaRPr>
              </a:p>
            </p:txBody>
          </p:sp>
        </p:grpSp>
      </p:grpSp>
    </p:spTree>
    <p:extLst>
      <p:ext uri="{BB962C8B-B14F-4D97-AF65-F5344CB8AC3E}">
        <p14:creationId xmlns:p14="http://schemas.microsoft.com/office/powerpoint/2010/main" val="14346230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CFBDF-AF71-31B1-B1CD-C353D5F77A73}"/>
              </a:ext>
            </a:extLst>
          </p:cNvPr>
          <p:cNvSpPr>
            <a:spLocks noGrp="1"/>
          </p:cNvSpPr>
          <p:nvPr>
            <p:ph type="title"/>
          </p:nvPr>
        </p:nvSpPr>
        <p:spPr/>
        <p:txBody>
          <a:bodyPr/>
          <a:lstStyle/>
          <a:p>
            <a:r>
              <a:rPr lang="en-GB" sz="2800" dirty="0"/>
              <a:t>DESTINY-Breast02 (Phase 3): T-</a:t>
            </a:r>
            <a:r>
              <a:rPr lang="en-GB" sz="2800" dirty="0" err="1"/>
              <a:t>DXd</a:t>
            </a:r>
            <a:r>
              <a:rPr lang="en-GB" sz="2800" dirty="0"/>
              <a:t> safety </a:t>
            </a:r>
          </a:p>
        </p:txBody>
      </p:sp>
      <p:sp>
        <p:nvSpPr>
          <p:cNvPr id="4" name="Text Placeholder 3">
            <a:extLst>
              <a:ext uri="{FF2B5EF4-FFF2-40B4-BE49-F238E27FC236}">
                <a16:creationId xmlns:a16="http://schemas.microsoft.com/office/drawing/2014/main" id="{41B509B8-5123-0A9F-32A1-50A1A94FBC55}"/>
              </a:ext>
            </a:extLst>
          </p:cNvPr>
          <p:cNvSpPr>
            <a:spLocks noGrp="1"/>
          </p:cNvSpPr>
          <p:nvPr>
            <p:ph type="body" sz="quarter" idx="10"/>
          </p:nvPr>
        </p:nvSpPr>
        <p:spPr>
          <a:xfrm>
            <a:off x="616903" y="6217288"/>
            <a:ext cx="11176168" cy="416589"/>
          </a:xfrm>
        </p:spPr>
        <p:txBody>
          <a:bodyPr/>
          <a:lstStyle/>
          <a:p>
            <a:r>
              <a:rPr lang="en-GB" dirty="0"/>
              <a:t>T-</a:t>
            </a:r>
            <a:r>
              <a:rPr lang="en-GB" dirty="0" err="1"/>
              <a:t>DXd</a:t>
            </a:r>
            <a:r>
              <a:rPr lang="en-GB" dirty="0"/>
              <a:t>, trastuzumab </a:t>
            </a:r>
            <a:r>
              <a:rPr lang="en-GB" dirty="0" err="1"/>
              <a:t>deruxtecan</a:t>
            </a:r>
            <a:r>
              <a:rPr lang="en-GB" dirty="0"/>
              <a:t>; TPC, treatment of physician’s choice.</a:t>
            </a:r>
            <a:br>
              <a:rPr lang="en-GB" dirty="0"/>
            </a:br>
            <a:r>
              <a:rPr lang="en-GB" dirty="0" err="1"/>
              <a:t>Krop</a:t>
            </a:r>
            <a:r>
              <a:rPr lang="en-GB" dirty="0"/>
              <a:t> I, et al. SABCS 2022. Abstract GS2-01</a:t>
            </a:r>
          </a:p>
        </p:txBody>
      </p:sp>
      <p:graphicFrame>
        <p:nvGraphicFramePr>
          <p:cNvPr id="9" name="Table 15">
            <a:extLst>
              <a:ext uri="{FF2B5EF4-FFF2-40B4-BE49-F238E27FC236}">
                <a16:creationId xmlns:a16="http://schemas.microsoft.com/office/drawing/2014/main" id="{0C905AC1-D1F0-4ECD-863B-6E842B43254C}"/>
              </a:ext>
            </a:extLst>
          </p:cNvPr>
          <p:cNvGraphicFramePr>
            <a:graphicFrameLocks noGrp="1"/>
          </p:cNvGraphicFramePr>
          <p:nvPr/>
        </p:nvGraphicFramePr>
        <p:xfrm>
          <a:off x="621213" y="1057253"/>
          <a:ext cx="10563293" cy="1119360"/>
        </p:xfrm>
        <a:graphic>
          <a:graphicData uri="http://schemas.openxmlformats.org/drawingml/2006/table">
            <a:tbl>
              <a:tblPr firstRow="1" bandRow="1">
                <a:tableStyleId>{00A15C55-8517-42AA-B614-E9B94910E393}</a:tableStyleId>
              </a:tblPr>
              <a:tblGrid>
                <a:gridCol w="2665715">
                  <a:extLst>
                    <a:ext uri="{9D8B030D-6E8A-4147-A177-3AD203B41FA5}">
                      <a16:colId xmlns:a16="http://schemas.microsoft.com/office/drawing/2014/main" val="2543463278"/>
                    </a:ext>
                  </a:extLst>
                </a:gridCol>
                <a:gridCol w="1316263">
                  <a:extLst>
                    <a:ext uri="{9D8B030D-6E8A-4147-A177-3AD203B41FA5}">
                      <a16:colId xmlns:a16="http://schemas.microsoft.com/office/drawing/2014/main" val="486556862"/>
                    </a:ext>
                  </a:extLst>
                </a:gridCol>
                <a:gridCol w="1316263">
                  <a:extLst>
                    <a:ext uri="{9D8B030D-6E8A-4147-A177-3AD203B41FA5}">
                      <a16:colId xmlns:a16="http://schemas.microsoft.com/office/drawing/2014/main" val="1035191673"/>
                    </a:ext>
                  </a:extLst>
                </a:gridCol>
                <a:gridCol w="1316263">
                  <a:extLst>
                    <a:ext uri="{9D8B030D-6E8A-4147-A177-3AD203B41FA5}">
                      <a16:colId xmlns:a16="http://schemas.microsoft.com/office/drawing/2014/main" val="3468276120"/>
                    </a:ext>
                  </a:extLst>
                </a:gridCol>
                <a:gridCol w="1316263">
                  <a:extLst>
                    <a:ext uri="{9D8B030D-6E8A-4147-A177-3AD203B41FA5}">
                      <a16:colId xmlns:a16="http://schemas.microsoft.com/office/drawing/2014/main" val="3225773589"/>
                    </a:ext>
                  </a:extLst>
                </a:gridCol>
                <a:gridCol w="1316263">
                  <a:extLst>
                    <a:ext uri="{9D8B030D-6E8A-4147-A177-3AD203B41FA5}">
                      <a16:colId xmlns:a16="http://schemas.microsoft.com/office/drawing/2014/main" val="2958410160"/>
                    </a:ext>
                  </a:extLst>
                </a:gridCol>
                <a:gridCol w="1316263">
                  <a:extLst>
                    <a:ext uri="{9D8B030D-6E8A-4147-A177-3AD203B41FA5}">
                      <a16:colId xmlns:a16="http://schemas.microsoft.com/office/drawing/2014/main" val="3215818679"/>
                    </a:ext>
                  </a:extLst>
                </a:gridCol>
              </a:tblGrid>
              <a:tr h="279840">
                <a:tc>
                  <a:txBody>
                    <a:bodyPr/>
                    <a:lstStyle/>
                    <a:p>
                      <a:endParaRPr lang="en-GB" sz="1600" dirty="0">
                        <a:latin typeface="+mn-lt"/>
                      </a:endParaRPr>
                    </a:p>
                  </a:txBody>
                  <a:tcPr marT="18000" marB="18000" anchor="b">
                    <a:lnB w="12700" cap="flat" cmpd="sng" algn="ctr">
                      <a:solidFill>
                        <a:schemeClr val="bg1"/>
                      </a:solidFill>
                      <a:prstDash val="solid"/>
                      <a:round/>
                      <a:headEnd type="none" w="med" len="med"/>
                      <a:tailEnd type="none" w="med" len="med"/>
                    </a:lnB>
                  </a:tcPr>
                </a:tc>
                <a:tc gridSpan="6">
                  <a:txBody>
                    <a:bodyPr/>
                    <a:lstStyle/>
                    <a:p>
                      <a:pPr algn="ctr"/>
                      <a:r>
                        <a:rPr lang="en-GB" sz="1600" dirty="0">
                          <a:latin typeface="+mn-lt"/>
                        </a:rPr>
                        <a:t>Adjudicated as drug-related ILD</a:t>
                      </a:r>
                    </a:p>
                  </a:txBody>
                  <a:tcPr marT="18000" marB="18000">
                    <a:lnB w="12700" cap="flat" cmpd="sng" algn="ctr">
                      <a:solidFill>
                        <a:schemeClr val="bg1"/>
                      </a:solidFill>
                      <a:prstDash val="solid"/>
                      <a:round/>
                      <a:headEnd type="none" w="med" len="med"/>
                      <a:tailEnd type="none" w="med" len="med"/>
                    </a:lnB>
                    <a:solidFill>
                      <a:srgbClr val="53335C"/>
                    </a:solidFill>
                  </a:tcPr>
                </a:tc>
                <a:tc hMerge="1">
                  <a:txBody>
                    <a:bodyPr/>
                    <a:lstStyle/>
                    <a:p>
                      <a:pPr algn="ctr"/>
                      <a:endParaRPr lang="en-GB" sz="1400" dirty="0"/>
                    </a:p>
                  </a:txBody>
                  <a:tcPr marT="18000" marB="18000">
                    <a:lnB w="12700" cap="flat" cmpd="sng" algn="ctr">
                      <a:solidFill>
                        <a:schemeClr val="bg1"/>
                      </a:solidFill>
                      <a:prstDash val="solid"/>
                      <a:round/>
                      <a:headEnd type="none" w="med" len="med"/>
                      <a:tailEnd type="none" w="med" len="med"/>
                    </a:lnB>
                    <a:solidFill>
                      <a:srgbClr val="53335C"/>
                    </a:solidFill>
                  </a:tcPr>
                </a:tc>
                <a:tc hMerge="1">
                  <a:txBody>
                    <a:bodyPr/>
                    <a:lstStyle/>
                    <a:p>
                      <a:pPr algn="ctr"/>
                      <a:endParaRPr lang="en-GB" sz="1400" dirty="0"/>
                    </a:p>
                  </a:txBody>
                  <a:tcPr marT="18000" marB="18000">
                    <a:lnB w="12700" cap="flat" cmpd="sng" algn="ctr">
                      <a:solidFill>
                        <a:schemeClr val="bg1"/>
                      </a:solidFill>
                      <a:prstDash val="solid"/>
                      <a:round/>
                      <a:headEnd type="none" w="med" len="med"/>
                      <a:tailEnd type="none" w="med" len="med"/>
                    </a:lnB>
                    <a:solidFill>
                      <a:srgbClr val="53335C"/>
                    </a:solidFill>
                  </a:tcPr>
                </a:tc>
                <a:tc hMerge="1">
                  <a:txBody>
                    <a:bodyPr/>
                    <a:lstStyle/>
                    <a:p>
                      <a:pPr algn="ctr"/>
                      <a:endParaRPr lang="en-GB" sz="1400" dirty="0"/>
                    </a:p>
                  </a:txBody>
                  <a:tcPr marT="18000" marB="18000">
                    <a:lnB w="12700" cap="flat" cmpd="sng" algn="ctr">
                      <a:solidFill>
                        <a:schemeClr val="bg1"/>
                      </a:solidFill>
                      <a:prstDash val="solid"/>
                      <a:round/>
                      <a:headEnd type="none" w="med" len="med"/>
                      <a:tailEnd type="none" w="med" len="med"/>
                    </a:lnB>
                    <a:solidFill>
                      <a:srgbClr val="53335C"/>
                    </a:solidFill>
                  </a:tcPr>
                </a:tc>
                <a:tc hMerge="1">
                  <a:txBody>
                    <a:bodyPr/>
                    <a:lstStyle/>
                    <a:p>
                      <a:pPr algn="ctr"/>
                      <a:endParaRPr lang="en-GB" sz="1400" dirty="0"/>
                    </a:p>
                  </a:txBody>
                  <a:tcPr marT="18000" marB="18000">
                    <a:lnB w="12700" cap="flat" cmpd="sng" algn="ctr">
                      <a:solidFill>
                        <a:schemeClr val="bg1"/>
                      </a:solidFill>
                      <a:prstDash val="solid"/>
                      <a:round/>
                      <a:headEnd type="none" w="med" len="med"/>
                      <a:tailEnd type="none" w="med" len="med"/>
                    </a:lnB>
                    <a:solidFill>
                      <a:srgbClr val="53335C"/>
                    </a:solidFill>
                  </a:tcPr>
                </a:tc>
                <a:tc hMerge="1">
                  <a:txBody>
                    <a:bodyPr/>
                    <a:lstStyle/>
                    <a:p>
                      <a:pPr algn="ctr"/>
                      <a:endParaRPr lang="en-GB" sz="1400" dirty="0"/>
                    </a:p>
                  </a:txBody>
                  <a:tcPr marT="18000" marB="18000">
                    <a:lnB w="12700" cap="flat" cmpd="sng" algn="ctr">
                      <a:solidFill>
                        <a:schemeClr val="bg1"/>
                      </a:solidFill>
                      <a:prstDash val="solid"/>
                      <a:round/>
                      <a:headEnd type="none" w="med" len="med"/>
                      <a:tailEnd type="none" w="med" len="med"/>
                    </a:lnB>
                    <a:solidFill>
                      <a:srgbClr val="53335C"/>
                    </a:solidFill>
                  </a:tcPr>
                </a:tc>
                <a:extLst>
                  <a:ext uri="{0D108BD9-81ED-4DB2-BD59-A6C34878D82A}">
                    <a16:rowId xmlns:a16="http://schemas.microsoft.com/office/drawing/2014/main" val="1749108786"/>
                  </a:ext>
                </a:extLst>
              </a:tr>
              <a:tr h="279840">
                <a:tc>
                  <a:txBody>
                    <a:bodyPr/>
                    <a:lstStyle/>
                    <a:p>
                      <a:endParaRPr lang="en-GB" sz="1600" dirty="0">
                        <a:latin typeface="+mn-lt"/>
                      </a:endParaRPr>
                    </a:p>
                  </a:txBody>
                  <a:tcPr marT="18000" marB="18000">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53335C"/>
                    </a:solidFill>
                  </a:tcPr>
                </a:tc>
                <a:tc>
                  <a:txBody>
                    <a:bodyPr/>
                    <a:lstStyle/>
                    <a:p>
                      <a:pPr algn="ctr"/>
                      <a:r>
                        <a:rPr lang="en-GB" sz="1600" b="1" dirty="0">
                          <a:solidFill>
                            <a:schemeClr val="bg1"/>
                          </a:solidFill>
                          <a:latin typeface="+mn-lt"/>
                        </a:rPr>
                        <a:t>Grade 1</a:t>
                      </a:r>
                    </a:p>
                  </a:txBody>
                  <a:tcPr marT="18000" marB="18000" anchor="b">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53335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mn-lt"/>
                          <a:ea typeface="+mn-ea"/>
                          <a:cs typeface="+mn-cs"/>
                        </a:rPr>
                        <a:t>Grade 2</a:t>
                      </a:r>
                    </a:p>
                  </a:txBody>
                  <a:tcPr marT="18000" marB="18000">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53335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mn-lt"/>
                          <a:ea typeface="+mn-ea"/>
                          <a:cs typeface="+mn-cs"/>
                        </a:rPr>
                        <a:t>Grade 3</a:t>
                      </a:r>
                    </a:p>
                  </a:txBody>
                  <a:tcPr marT="18000" marB="18000">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53335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mn-lt"/>
                          <a:ea typeface="+mn-ea"/>
                          <a:cs typeface="+mn-cs"/>
                        </a:rPr>
                        <a:t>Grade 4</a:t>
                      </a:r>
                    </a:p>
                  </a:txBody>
                  <a:tcPr marT="18000" marB="18000" anchor="b">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53335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mn-lt"/>
                          <a:ea typeface="+mn-ea"/>
                          <a:cs typeface="+mn-cs"/>
                        </a:rPr>
                        <a:t>Grade 5</a:t>
                      </a:r>
                    </a:p>
                  </a:txBody>
                  <a:tcPr marT="18000" marB="18000">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53335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mn-lt"/>
                          <a:ea typeface="+mn-ea"/>
                          <a:cs typeface="+mn-cs"/>
                        </a:rPr>
                        <a:t>Any Grade</a:t>
                      </a:r>
                    </a:p>
                  </a:txBody>
                  <a:tcPr marT="18000" marB="18000">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53335C"/>
                    </a:solidFill>
                  </a:tcPr>
                </a:tc>
                <a:extLst>
                  <a:ext uri="{0D108BD9-81ED-4DB2-BD59-A6C34878D82A}">
                    <a16:rowId xmlns:a16="http://schemas.microsoft.com/office/drawing/2014/main" val="1674844925"/>
                  </a:ext>
                </a:extLst>
              </a:tr>
              <a:tr h="279840">
                <a:tc>
                  <a:txBody>
                    <a:bodyPr/>
                    <a:lstStyle/>
                    <a:p>
                      <a:r>
                        <a:rPr lang="en-GB" sz="1600" dirty="0">
                          <a:latin typeface="+mn-lt"/>
                        </a:rPr>
                        <a:t>T-</a:t>
                      </a:r>
                      <a:r>
                        <a:rPr lang="en-GB" sz="1600" dirty="0" err="1">
                          <a:latin typeface="+mn-lt"/>
                        </a:rPr>
                        <a:t>DXd</a:t>
                      </a:r>
                      <a:r>
                        <a:rPr lang="en-GB" sz="1600" dirty="0">
                          <a:latin typeface="+mn-lt"/>
                        </a:rPr>
                        <a:t> (n=404)</a:t>
                      </a:r>
                    </a:p>
                  </a:txBody>
                  <a:tcPr marT="18000" marB="18000">
                    <a:lnT w="38100" cap="flat" cmpd="sng" algn="ctr">
                      <a:solidFill>
                        <a:schemeClr val="bg1"/>
                      </a:solidFill>
                      <a:prstDash val="solid"/>
                      <a:round/>
                      <a:headEnd type="none" w="med" len="med"/>
                      <a:tailEnd type="none" w="med" len="med"/>
                    </a:lnT>
                  </a:tcPr>
                </a:tc>
                <a:tc>
                  <a:txBody>
                    <a:bodyPr/>
                    <a:lstStyle/>
                    <a:p>
                      <a:pPr algn="ctr"/>
                      <a:r>
                        <a:rPr lang="en-GB" sz="1600" dirty="0">
                          <a:latin typeface="+mn-lt"/>
                        </a:rPr>
                        <a:t>11 (2.7)</a:t>
                      </a:r>
                    </a:p>
                  </a:txBody>
                  <a:tcPr marT="18000" marB="18000">
                    <a:lnT w="38100" cap="flat" cmpd="sng" algn="ctr">
                      <a:solidFill>
                        <a:schemeClr val="bg1"/>
                      </a:solidFill>
                      <a:prstDash val="solid"/>
                      <a:round/>
                      <a:headEnd type="none" w="med" len="med"/>
                      <a:tailEnd type="none" w="med" len="med"/>
                    </a:lnT>
                  </a:tcPr>
                </a:tc>
                <a:tc>
                  <a:txBody>
                    <a:bodyPr/>
                    <a:lstStyle/>
                    <a:p>
                      <a:pPr algn="ctr"/>
                      <a:r>
                        <a:rPr lang="en-GB" sz="1600" dirty="0">
                          <a:latin typeface="+mn-lt"/>
                        </a:rPr>
                        <a:t>26 (6.4)</a:t>
                      </a:r>
                    </a:p>
                  </a:txBody>
                  <a:tcPr marT="18000" marB="18000">
                    <a:lnT w="38100" cap="flat" cmpd="sng" algn="ctr">
                      <a:solidFill>
                        <a:schemeClr val="bg1"/>
                      </a:solidFill>
                      <a:prstDash val="solid"/>
                      <a:round/>
                      <a:headEnd type="none" w="med" len="med"/>
                      <a:tailEnd type="none" w="med" len="med"/>
                    </a:lnT>
                  </a:tcPr>
                </a:tc>
                <a:tc>
                  <a:txBody>
                    <a:bodyPr/>
                    <a:lstStyle/>
                    <a:p>
                      <a:pPr algn="ctr"/>
                      <a:r>
                        <a:rPr lang="en-GB" sz="1600" dirty="0">
                          <a:latin typeface="+mn-lt"/>
                        </a:rPr>
                        <a:t>3 (0.7)</a:t>
                      </a:r>
                    </a:p>
                  </a:txBody>
                  <a:tcPr marT="18000" marB="18000">
                    <a:lnT w="38100" cap="flat" cmpd="sng" algn="ctr">
                      <a:solidFill>
                        <a:schemeClr val="bg1"/>
                      </a:solidFill>
                      <a:prstDash val="solid"/>
                      <a:round/>
                      <a:headEnd type="none" w="med" len="med"/>
                      <a:tailEnd type="none" w="med" len="med"/>
                    </a:lnT>
                  </a:tcPr>
                </a:tc>
                <a:tc>
                  <a:txBody>
                    <a:bodyPr/>
                    <a:lstStyle/>
                    <a:p>
                      <a:pPr algn="ctr"/>
                      <a:r>
                        <a:rPr lang="en-GB" sz="1600" dirty="0">
                          <a:latin typeface="+mn-lt"/>
                        </a:rPr>
                        <a:t>0</a:t>
                      </a:r>
                    </a:p>
                  </a:txBody>
                  <a:tcPr marT="18000" marB="18000">
                    <a:lnT w="38100" cap="flat" cmpd="sng" algn="ctr">
                      <a:solidFill>
                        <a:schemeClr val="bg1"/>
                      </a:solidFill>
                      <a:prstDash val="solid"/>
                      <a:round/>
                      <a:headEnd type="none" w="med" len="med"/>
                      <a:tailEnd type="none" w="med" len="med"/>
                    </a:lnT>
                  </a:tcPr>
                </a:tc>
                <a:tc>
                  <a:txBody>
                    <a:bodyPr/>
                    <a:lstStyle/>
                    <a:p>
                      <a:pPr algn="ctr"/>
                      <a:r>
                        <a:rPr lang="en-GB" sz="1600" dirty="0">
                          <a:latin typeface="+mn-lt"/>
                        </a:rPr>
                        <a:t>2 (0.5)</a:t>
                      </a:r>
                    </a:p>
                  </a:txBody>
                  <a:tcPr marT="18000" marB="18000">
                    <a:lnT w="38100" cap="flat" cmpd="sng" algn="ctr">
                      <a:solidFill>
                        <a:schemeClr val="bg1"/>
                      </a:solidFill>
                      <a:prstDash val="solid"/>
                      <a:round/>
                      <a:headEnd type="none" w="med" len="med"/>
                      <a:tailEnd type="none" w="med" len="med"/>
                    </a:lnT>
                  </a:tcPr>
                </a:tc>
                <a:tc>
                  <a:txBody>
                    <a:bodyPr/>
                    <a:lstStyle/>
                    <a:p>
                      <a:pPr algn="ctr"/>
                      <a:r>
                        <a:rPr lang="en-GB" sz="1600" dirty="0">
                          <a:latin typeface="+mn-lt"/>
                        </a:rPr>
                        <a:t>42 (10.4)</a:t>
                      </a:r>
                    </a:p>
                  </a:txBody>
                  <a:tcPr marT="18000" marB="18000">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4033654075"/>
                  </a:ext>
                </a:extLst>
              </a:tr>
              <a:tr h="279840">
                <a:tc>
                  <a:txBody>
                    <a:bodyPr/>
                    <a:lstStyle/>
                    <a:p>
                      <a:r>
                        <a:rPr lang="en-GB" sz="1600" dirty="0">
                          <a:latin typeface="+mn-lt"/>
                        </a:rPr>
                        <a:t>TPC (n=195)</a:t>
                      </a:r>
                    </a:p>
                  </a:txBody>
                  <a:tcPr marT="18000" marB="18000">
                    <a:lnB w="12700" cap="flat" cmpd="sng" algn="ctr">
                      <a:solidFill>
                        <a:schemeClr val="bg1"/>
                      </a:solidFill>
                      <a:prstDash val="solid"/>
                      <a:round/>
                      <a:headEnd type="none" w="med" len="med"/>
                      <a:tailEnd type="none" w="med" len="med"/>
                    </a:lnB>
                  </a:tcPr>
                </a:tc>
                <a:tc>
                  <a:txBody>
                    <a:bodyPr/>
                    <a:lstStyle/>
                    <a:p>
                      <a:pPr algn="ctr"/>
                      <a:r>
                        <a:rPr lang="en-GB" sz="1600" dirty="0">
                          <a:latin typeface="+mn-lt"/>
                        </a:rPr>
                        <a:t>0</a:t>
                      </a:r>
                    </a:p>
                  </a:txBody>
                  <a:tcPr marT="18000" marB="18000">
                    <a:lnB w="12700" cap="flat" cmpd="sng" algn="ctr">
                      <a:solidFill>
                        <a:schemeClr val="bg1"/>
                      </a:solidFill>
                      <a:prstDash val="solid"/>
                      <a:round/>
                      <a:headEnd type="none" w="med" len="med"/>
                      <a:tailEnd type="none" w="med" len="med"/>
                    </a:lnB>
                  </a:tcPr>
                </a:tc>
                <a:tc>
                  <a:txBody>
                    <a:bodyPr/>
                    <a:lstStyle/>
                    <a:p>
                      <a:pPr algn="ctr"/>
                      <a:r>
                        <a:rPr lang="en-GB" sz="1600" dirty="0">
                          <a:latin typeface="+mn-lt"/>
                        </a:rPr>
                        <a:t>0</a:t>
                      </a:r>
                    </a:p>
                  </a:txBody>
                  <a:tcPr marT="18000" marB="18000">
                    <a:lnB w="12700" cap="flat" cmpd="sng" algn="ctr">
                      <a:solidFill>
                        <a:schemeClr val="bg1"/>
                      </a:solidFill>
                      <a:prstDash val="solid"/>
                      <a:round/>
                      <a:headEnd type="none" w="med" len="med"/>
                      <a:tailEnd type="none" w="med" len="med"/>
                    </a:lnB>
                  </a:tcPr>
                </a:tc>
                <a:tc>
                  <a:txBody>
                    <a:bodyPr/>
                    <a:lstStyle/>
                    <a:p>
                      <a:pPr algn="ctr"/>
                      <a:r>
                        <a:rPr lang="en-GB" sz="1600" dirty="0">
                          <a:latin typeface="+mn-lt"/>
                        </a:rPr>
                        <a:t>1 (0.5)</a:t>
                      </a:r>
                    </a:p>
                  </a:txBody>
                  <a:tcPr marT="18000" marB="18000">
                    <a:lnB w="12700" cap="flat" cmpd="sng" algn="ctr">
                      <a:solidFill>
                        <a:schemeClr val="bg1"/>
                      </a:solidFill>
                      <a:prstDash val="solid"/>
                      <a:round/>
                      <a:headEnd type="none" w="med" len="med"/>
                      <a:tailEnd type="none" w="med" len="med"/>
                    </a:lnB>
                  </a:tcPr>
                </a:tc>
                <a:tc>
                  <a:txBody>
                    <a:bodyPr/>
                    <a:lstStyle/>
                    <a:p>
                      <a:pPr algn="ctr"/>
                      <a:r>
                        <a:rPr lang="en-GB" sz="1600" dirty="0">
                          <a:latin typeface="+mn-lt"/>
                        </a:rPr>
                        <a:t>0</a:t>
                      </a:r>
                    </a:p>
                  </a:txBody>
                  <a:tcPr marT="18000" marB="18000">
                    <a:lnB w="12700" cap="flat" cmpd="sng" algn="ctr">
                      <a:solidFill>
                        <a:schemeClr val="bg1"/>
                      </a:solidFill>
                      <a:prstDash val="solid"/>
                      <a:round/>
                      <a:headEnd type="none" w="med" len="med"/>
                      <a:tailEnd type="none" w="med" len="med"/>
                    </a:lnB>
                  </a:tcPr>
                </a:tc>
                <a:tc>
                  <a:txBody>
                    <a:bodyPr/>
                    <a:lstStyle/>
                    <a:p>
                      <a:pPr algn="ctr"/>
                      <a:r>
                        <a:rPr lang="en-GB" sz="1600" dirty="0">
                          <a:latin typeface="+mn-lt"/>
                        </a:rPr>
                        <a:t>0</a:t>
                      </a:r>
                    </a:p>
                  </a:txBody>
                  <a:tcPr marT="18000" marB="18000">
                    <a:lnB w="12700" cap="flat" cmpd="sng" algn="ctr">
                      <a:solidFill>
                        <a:schemeClr val="bg1"/>
                      </a:solidFill>
                      <a:prstDash val="solid"/>
                      <a:round/>
                      <a:headEnd type="none" w="med" len="med"/>
                      <a:tailEnd type="none" w="med" len="med"/>
                    </a:lnB>
                  </a:tcPr>
                </a:tc>
                <a:tc>
                  <a:txBody>
                    <a:bodyPr/>
                    <a:lstStyle/>
                    <a:p>
                      <a:pPr algn="ctr"/>
                      <a:r>
                        <a:rPr lang="en-GB" sz="1600" dirty="0">
                          <a:latin typeface="+mn-lt"/>
                        </a:rPr>
                        <a:t>1 (0.5)</a:t>
                      </a:r>
                    </a:p>
                  </a:txBody>
                  <a:tcPr marT="18000" marB="18000">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039086258"/>
                  </a:ext>
                </a:extLst>
              </a:tr>
            </a:tbl>
          </a:graphicData>
        </a:graphic>
      </p:graphicFrame>
      <p:sp>
        <p:nvSpPr>
          <p:cNvPr id="10" name="TextBox 9">
            <a:extLst>
              <a:ext uri="{FF2B5EF4-FFF2-40B4-BE49-F238E27FC236}">
                <a16:creationId xmlns:a16="http://schemas.microsoft.com/office/drawing/2014/main" id="{826F9229-5831-454F-B5D8-7AE3D8D2F13B}"/>
              </a:ext>
            </a:extLst>
          </p:cNvPr>
          <p:cNvSpPr txBox="1"/>
          <p:nvPr/>
        </p:nvSpPr>
        <p:spPr>
          <a:xfrm>
            <a:off x="628651" y="2168929"/>
            <a:ext cx="10779125" cy="2139047"/>
          </a:xfrm>
          <a:prstGeom prst="rect">
            <a:avLst/>
          </a:prstGeom>
          <a:noFill/>
        </p:spPr>
        <p:txBody>
          <a:bodyPr wrap="square" rtlCol="0">
            <a:spAutoFit/>
          </a:bodyPr>
          <a:lstStyle/>
          <a:p>
            <a:pPr marL="266393" indent="-266393" defTabSz="914377" eaLnBrk="1" fontAlgn="auto" hangingPunct="1">
              <a:spcBef>
                <a:spcPts val="0"/>
              </a:spcBef>
              <a:spcAft>
                <a:spcPts val="600"/>
              </a:spcAft>
              <a:buClr>
                <a:srgbClr val="A271B0"/>
              </a:buClr>
              <a:buFont typeface="Arial" panose="020B0604020202020204" pitchFamily="34" charset="0"/>
              <a:buChar char="•"/>
              <a:defRPr/>
            </a:pPr>
            <a:r>
              <a:rPr lang="en-US" dirty="0">
                <a:solidFill>
                  <a:srgbClr val="223341"/>
                </a:solidFill>
                <a:latin typeface="Calibri" panose="020F0502020204030204"/>
                <a:ea typeface="+mn-ea"/>
              </a:rPr>
              <a:t>Median time to onset of adjudicated drug-related ILD was 209.5 days (41–628 days) with T-</a:t>
            </a:r>
            <a:r>
              <a:rPr lang="en-US" dirty="0" err="1">
                <a:solidFill>
                  <a:srgbClr val="223341"/>
                </a:solidFill>
                <a:latin typeface="Calibri" panose="020F0502020204030204"/>
                <a:ea typeface="+mn-ea"/>
              </a:rPr>
              <a:t>DXd</a:t>
            </a:r>
            <a:endParaRPr lang="en-US" dirty="0">
              <a:solidFill>
                <a:srgbClr val="223341"/>
              </a:solidFill>
              <a:latin typeface="Calibri" panose="020F0502020204030204"/>
              <a:ea typeface="+mn-ea"/>
            </a:endParaRPr>
          </a:p>
          <a:p>
            <a:pPr defTabSz="914377" eaLnBrk="1" fontAlgn="auto" hangingPunct="1">
              <a:spcBef>
                <a:spcPts val="0"/>
              </a:spcBef>
              <a:spcAft>
                <a:spcPts val="600"/>
              </a:spcAft>
              <a:buClr>
                <a:srgbClr val="A271B0"/>
              </a:buClr>
              <a:defRPr/>
            </a:pPr>
            <a:r>
              <a:rPr lang="en-US" b="1" dirty="0">
                <a:solidFill>
                  <a:srgbClr val="223341"/>
                </a:solidFill>
                <a:latin typeface="Calibri" panose="020F0502020204030204"/>
                <a:ea typeface="+mn-ea"/>
              </a:rPr>
              <a:t>LV dysfunction</a:t>
            </a:r>
          </a:p>
          <a:p>
            <a:pPr marL="342891" indent="-342891" defTabSz="914377" eaLnBrk="1" fontAlgn="auto" hangingPunct="1">
              <a:spcBef>
                <a:spcPts val="0"/>
              </a:spcBef>
              <a:spcAft>
                <a:spcPts val="600"/>
              </a:spcAft>
              <a:buClr>
                <a:srgbClr val="A271B0"/>
              </a:buClr>
              <a:buFont typeface="Arial" panose="020B0604020202020204" pitchFamily="34" charset="0"/>
              <a:buChar char="•"/>
              <a:defRPr/>
            </a:pPr>
            <a:r>
              <a:rPr lang="en-US" dirty="0">
                <a:solidFill>
                  <a:srgbClr val="223341"/>
                </a:solidFill>
                <a:latin typeface="Calibri" panose="020F0502020204030204"/>
                <a:ea typeface="+mn-ea"/>
              </a:rPr>
              <a:t>T-</a:t>
            </a:r>
            <a:r>
              <a:rPr lang="en-US" dirty="0" err="1">
                <a:solidFill>
                  <a:srgbClr val="223341"/>
                </a:solidFill>
                <a:latin typeface="Calibri" panose="020F0502020204030204"/>
                <a:ea typeface="+mn-ea"/>
              </a:rPr>
              <a:t>DXd</a:t>
            </a:r>
            <a:r>
              <a:rPr lang="en-US" dirty="0">
                <a:solidFill>
                  <a:srgbClr val="223341"/>
                </a:solidFill>
                <a:latin typeface="Calibri" panose="020F0502020204030204"/>
                <a:ea typeface="+mn-ea"/>
              </a:rPr>
              <a:t> arm, 18 (4.5%) patients experienced an LV dysfunction event</a:t>
            </a:r>
          </a:p>
          <a:p>
            <a:pPr marL="800080" lvl="1" indent="-342891" defTabSz="914377" eaLnBrk="1" fontAlgn="auto" hangingPunct="1">
              <a:spcBef>
                <a:spcPts val="0"/>
              </a:spcBef>
              <a:spcAft>
                <a:spcPts val="600"/>
              </a:spcAft>
              <a:buClr>
                <a:srgbClr val="A271B0"/>
              </a:buClr>
              <a:buFont typeface="Arial" panose="020B0604020202020204" pitchFamily="34" charset="0"/>
              <a:buChar char="•"/>
              <a:defRPr/>
            </a:pPr>
            <a:r>
              <a:rPr lang="en-US" dirty="0">
                <a:solidFill>
                  <a:srgbClr val="223341"/>
                </a:solidFill>
                <a:latin typeface="Calibri" panose="020F0502020204030204"/>
                <a:ea typeface="+mn-ea"/>
              </a:rPr>
              <a:t>2 (0.5%) patients had a Grade ≥3 event</a:t>
            </a:r>
          </a:p>
          <a:p>
            <a:pPr marL="342891" indent="-342891" defTabSz="914377" eaLnBrk="1" fontAlgn="auto" hangingPunct="1">
              <a:spcBef>
                <a:spcPts val="0"/>
              </a:spcBef>
              <a:spcAft>
                <a:spcPts val="600"/>
              </a:spcAft>
              <a:buClr>
                <a:srgbClr val="A271B0"/>
              </a:buClr>
              <a:buFont typeface="Arial" panose="020B0604020202020204" pitchFamily="34" charset="0"/>
              <a:buChar char="•"/>
              <a:defRPr/>
            </a:pPr>
            <a:r>
              <a:rPr lang="en-US" dirty="0">
                <a:solidFill>
                  <a:srgbClr val="223341"/>
                </a:solidFill>
                <a:latin typeface="Calibri" panose="020F0502020204030204"/>
                <a:ea typeface="+mn-ea"/>
              </a:rPr>
              <a:t>TPC arm, 3 (1.5%) patients experienced an LV dysfunction event</a:t>
            </a:r>
          </a:p>
          <a:p>
            <a:pPr marL="800080" lvl="1" indent="-342891" defTabSz="914377" eaLnBrk="1" fontAlgn="auto" hangingPunct="1">
              <a:spcBef>
                <a:spcPts val="0"/>
              </a:spcBef>
              <a:spcAft>
                <a:spcPts val="600"/>
              </a:spcAft>
              <a:buClr>
                <a:srgbClr val="A271B0"/>
              </a:buClr>
              <a:buFont typeface="Arial" panose="020B0604020202020204" pitchFamily="34" charset="0"/>
              <a:buChar char="•"/>
              <a:defRPr/>
            </a:pPr>
            <a:r>
              <a:rPr lang="en-US" dirty="0">
                <a:solidFill>
                  <a:srgbClr val="223341"/>
                </a:solidFill>
                <a:latin typeface="Calibri" panose="020F0502020204030204"/>
                <a:ea typeface="+mn-ea"/>
              </a:rPr>
              <a:t>1 (0.5%) patient had a Grade ≥3 event</a:t>
            </a:r>
          </a:p>
        </p:txBody>
      </p:sp>
      <p:sp>
        <p:nvSpPr>
          <p:cNvPr id="11" name="Rectangle: Rounded Corners 10">
            <a:extLst>
              <a:ext uri="{FF2B5EF4-FFF2-40B4-BE49-F238E27FC236}">
                <a16:creationId xmlns:a16="http://schemas.microsoft.com/office/drawing/2014/main" id="{BD3AA991-821A-CF6F-C5DC-B6C3D22659B7}"/>
              </a:ext>
            </a:extLst>
          </p:cNvPr>
          <p:cNvSpPr/>
          <p:nvPr/>
        </p:nvSpPr>
        <p:spPr>
          <a:xfrm>
            <a:off x="539938" y="4273341"/>
            <a:ext cx="10458767" cy="194716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44" indent="-285744" defTabSz="914377" eaLnBrk="1" fontAlgn="auto" hangingPunct="1">
              <a:spcBef>
                <a:spcPts val="0"/>
              </a:spcBef>
              <a:spcAft>
                <a:spcPts val="600"/>
              </a:spcAft>
              <a:buClr>
                <a:srgbClr val="FFFFFF"/>
              </a:buClr>
              <a:buFont typeface="Arial" panose="020B0604020202020204" pitchFamily="34" charset="0"/>
              <a:buChar char="•"/>
              <a:defRPr/>
            </a:pPr>
            <a:r>
              <a:rPr lang="en-GB" dirty="0">
                <a:solidFill>
                  <a:schemeClr val="bg2"/>
                </a:solidFill>
              </a:rPr>
              <a:t>Profound and early separation of PFS curves (HR 0.35 unprecedented favouring T-</a:t>
            </a:r>
            <a:r>
              <a:rPr lang="en-GB" dirty="0" err="1">
                <a:solidFill>
                  <a:schemeClr val="bg2"/>
                </a:solidFill>
              </a:rPr>
              <a:t>DXd</a:t>
            </a:r>
            <a:r>
              <a:rPr lang="en-GB" dirty="0">
                <a:solidFill>
                  <a:schemeClr val="bg2"/>
                </a:solidFill>
              </a:rPr>
              <a:t>) establishes this compound for HER2+ metastatic breast cancer</a:t>
            </a:r>
          </a:p>
          <a:p>
            <a:pPr marL="285744" indent="-285744" defTabSz="914377" eaLnBrk="1" fontAlgn="auto" hangingPunct="1">
              <a:spcBef>
                <a:spcPts val="0"/>
              </a:spcBef>
              <a:spcAft>
                <a:spcPts val="600"/>
              </a:spcAft>
              <a:buClr>
                <a:srgbClr val="FFFFFF"/>
              </a:buClr>
              <a:buFont typeface="Arial" panose="020B0604020202020204" pitchFamily="34" charset="0"/>
              <a:buChar char="•"/>
              <a:defRPr/>
            </a:pPr>
            <a:r>
              <a:rPr lang="en-GB" dirty="0">
                <a:solidFill>
                  <a:schemeClr val="bg2"/>
                </a:solidFill>
              </a:rPr>
              <a:t>Overall well tolerated but still no biomarker to identify patients at risk for ILD and how best to monitor for pulmonary toxicity</a:t>
            </a:r>
          </a:p>
          <a:p>
            <a:pPr marL="285744" indent="-285744" defTabSz="914377" eaLnBrk="1" fontAlgn="auto" hangingPunct="1">
              <a:spcBef>
                <a:spcPts val="0"/>
              </a:spcBef>
              <a:spcAft>
                <a:spcPts val="600"/>
              </a:spcAft>
              <a:buClr>
                <a:srgbClr val="FFFFFF"/>
              </a:buClr>
              <a:buFont typeface="Arial" panose="020B0604020202020204" pitchFamily="34" charset="0"/>
              <a:buChar char="•"/>
              <a:defRPr/>
            </a:pPr>
            <a:r>
              <a:rPr lang="en-GB" dirty="0">
                <a:solidFill>
                  <a:schemeClr val="bg2"/>
                </a:solidFill>
              </a:rPr>
              <a:t>Given these results, ongoing trials incorporating into the early breast cancer setting are highly anticipated to change natural history of the disease</a:t>
            </a:r>
          </a:p>
        </p:txBody>
      </p:sp>
    </p:spTree>
    <p:extLst>
      <p:ext uri="{BB962C8B-B14F-4D97-AF65-F5344CB8AC3E}">
        <p14:creationId xmlns:p14="http://schemas.microsoft.com/office/powerpoint/2010/main" val="14654380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heme/theme1.xml><?xml version="1.0" encoding="utf-8"?>
<a:theme xmlns:a="http://schemas.openxmlformats.org/drawingml/2006/main" name="Office Theme">
  <a:themeElements>
    <a:clrScheme name="Custom 29">
      <a:dk1>
        <a:sysClr val="windowText" lastClr="000000"/>
      </a:dk1>
      <a:lt1>
        <a:sysClr val="window" lastClr="FFFFFF"/>
      </a:lt1>
      <a:dk2>
        <a:srgbClr val="6E1E50"/>
      </a:dk2>
      <a:lt2>
        <a:srgbClr val="EEECE1"/>
      </a:lt2>
      <a:accent1>
        <a:srgbClr val="1E325F"/>
      </a:accent1>
      <a:accent2>
        <a:srgbClr val="6E1E50"/>
      </a:accent2>
      <a:accent3>
        <a:srgbClr val="7D8232"/>
      </a:accent3>
      <a:accent4>
        <a:srgbClr val="32502D"/>
      </a:accent4>
      <a:accent5>
        <a:srgbClr val="8795A0"/>
      </a:accent5>
      <a:accent6>
        <a:srgbClr val="56639D"/>
      </a:accent6>
      <a:hlink>
        <a:srgbClr val="000000"/>
      </a:hlink>
      <a:folHlink>
        <a:srgbClr val="000000"/>
      </a:folHlink>
    </a:clrScheme>
    <a:fontScheme name="Custom 6">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none">
        <a:spAutoFit/>
      </a:bodyPr>
      <a:lstStyle>
        <a:defPPr>
          <a:defRPr dirty="0" smtClean="0">
            <a:latin typeface="+mn-lt"/>
          </a:defRPr>
        </a:defPPr>
      </a:lst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marL="0" marR="0" indent="0" algn="l" defTabSz="457200" rtl="0" eaLnBrk="1" fontAlgn="auto" latinLnBrk="0" hangingPunct="1">
          <a:lnSpc>
            <a:spcPct val="100000"/>
          </a:lnSpc>
          <a:spcBef>
            <a:spcPts val="0"/>
          </a:spcBef>
          <a:spcAft>
            <a:spcPts val="0"/>
          </a:spcAft>
          <a:buClrTx/>
          <a:buSzTx/>
          <a:buFontTx/>
          <a:buNone/>
          <a:tabLst/>
          <a:defRPr i="0" u="none" strike="noStrike" kern="1200" baseline="0" dirty="0" smtClean="0">
            <a:latin typeface="Arial Narrow"/>
            <a:ea typeface="+mn-ea"/>
            <a:cs typeface="Arial Narrow"/>
          </a:defRPr>
        </a:defPPr>
      </a:lstStyle>
    </a:txDef>
  </a:objectDefaults>
  <a:extraClrSchemeLst/>
</a:theme>
</file>

<file path=ppt/theme/theme2.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AZ">
    <a:dk1>
      <a:srgbClr val="000000"/>
    </a:dk1>
    <a:lt1>
      <a:srgbClr val="FFFFFF"/>
    </a:lt1>
    <a:dk2>
      <a:srgbClr val="830051"/>
    </a:dk2>
    <a:lt2>
      <a:srgbClr val="F0AB00"/>
    </a:lt2>
    <a:accent1>
      <a:srgbClr val="830051"/>
    </a:accent1>
    <a:accent2>
      <a:srgbClr val="003865"/>
    </a:accent2>
    <a:accent3>
      <a:srgbClr val="68D2DF"/>
    </a:accent3>
    <a:accent4>
      <a:srgbClr val="3C1053"/>
    </a:accent4>
    <a:accent5>
      <a:srgbClr val="C4D600"/>
    </a:accent5>
    <a:accent6>
      <a:srgbClr val="3F4444"/>
    </a:accent6>
    <a:hlink>
      <a:srgbClr val="003865"/>
    </a:hlink>
    <a:folHlink>
      <a:srgbClr val="9DB0A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AZ">
    <a:dk1>
      <a:srgbClr val="000000"/>
    </a:dk1>
    <a:lt1>
      <a:srgbClr val="FFFFFF"/>
    </a:lt1>
    <a:dk2>
      <a:srgbClr val="830051"/>
    </a:dk2>
    <a:lt2>
      <a:srgbClr val="F0AB00"/>
    </a:lt2>
    <a:accent1>
      <a:srgbClr val="830051"/>
    </a:accent1>
    <a:accent2>
      <a:srgbClr val="003865"/>
    </a:accent2>
    <a:accent3>
      <a:srgbClr val="68D2DF"/>
    </a:accent3>
    <a:accent4>
      <a:srgbClr val="3C1053"/>
    </a:accent4>
    <a:accent5>
      <a:srgbClr val="C4D600"/>
    </a:accent5>
    <a:accent6>
      <a:srgbClr val="3F4444"/>
    </a:accent6>
    <a:hlink>
      <a:srgbClr val="003865"/>
    </a:hlink>
    <a:folHlink>
      <a:srgbClr val="9DB0A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AZ">
    <a:dk1>
      <a:srgbClr val="000000"/>
    </a:dk1>
    <a:lt1>
      <a:srgbClr val="FFFFFF"/>
    </a:lt1>
    <a:dk2>
      <a:srgbClr val="830051"/>
    </a:dk2>
    <a:lt2>
      <a:srgbClr val="F0AB00"/>
    </a:lt2>
    <a:accent1>
      <a:srgbClr val="830051"/>
    </a:accent1>
    <a:accent2>
      <a:srgbClr val="003865"/>
    </a:accent2>
    <a:accent3>
      <a:srgbClr val="68D2DF"/>
    </a:accent3>
    <a:accent4>
      <a:srgbClr val="3C1053"/>
    </a:accent4>
    <a:accent5>
      <a:srgbClr val="C4D600"/>
    </a:accent5>
    <a:accent6>
      <a:srgbClr val="3F4444"/>
    </a:accent6>
    <a:hlink>
      <a:srgbClr val="003865"/>
    </a:hlink>
    <a:folHlink>
      <a:srgbClr val="9DB0A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AZ">
    <a:dk1>
      <a:srgbClr val="000000"/>
    </a:dk1>
    <a:lt1>
      <a:srgbClr val="FFFFFF"/>
    </a:lt1>
    <a:dk2>
      <a:srgbClr val="830051"/>
    </a:dk2>
    <a:lt2>
      <a:srgbClr val="F0AB00"/>
    </a:lt2>
    <a:accent1>
      <a:srgbClr val="830051"/>
    </a:accent1>
    <a:accent2>
      <a:srgbClr val="003865"/>
    </a:accent2>
    <a:accent3>
      <a:srgbClr val="68D2DF"/>
    </a:accent3>
    <a:accent4>
      <a:srgbClr val="3C1053"/>
    </a:accent4>
    <a:accent5>
      <a:srgbClr val="C4D600"/>
    </a:accent5>
    <a:accent6>
      <a:srgbClr val="3F4444"/>
    </a:accent6>
    <a:hlink>
      <a:srgbClr val="003865"/>
    </a:hlink>
    <a:folHlink>
      <a:srgbClr val="9DB0A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AZ">
    <a:dk1>
      <a:srgbClr val="000000"/>
    </a:dk1>
    <a:lt1>
      <a:srgbClr val="FFFFFF"/>
    </a:lt1>
    <a:dk2>
      <a:srgbClr val="830051"/>
    </a:dk2>
    <a:lt2>
      <a:srgbClr val="F0AB00"/>
    </a:lt2>
    <a:accent1>
      <a:srgbClr val="830051"/>
    </a:accent1>
    <a:accent2>
      <a:srgbClr val="003865"/>
    </a:accent2>
    <a:accent3>
      <a:srgbClr val="68D2DF"/>
    </a:accent3>
    <a:accent4>
      <a:srgbClr val="3C1053"/>
    </a:accent4>
    <a:accent5>
      <a:srgbClr val="C4D600"/>
    </a:accent5>
    <a:accent6>
      <a:srgbClr val="3F4444"/>
    </a:accent6>
    <a:hlink>
      <a:srgbClr val="003865"/>
    </a:hlink>
    <a:folHlink>
      <a:srgbClr val="9DB0A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AZ">
    <a:dk1>
      <a:srgbClr val="000000"/>
    </a:dk1>
    <a:lt1>
      <a:srgbClr val="FFFFFF"/>
    </a:lt1>
    <a:dk2>
      <a:srgbClr val="830051"/>
    </a:dk2>
    <a:lt2>
      <a:srgbClr val="F0AB00"/>
    </a:lt2>
    <a:accent1>
      <a:srgbClr val="830051"/>
    </a:accent1>
    <a:accent2>
      <a:srgbClr val="003865"/>
    </a:accent2>
    <a:accent3>
      <a:srgbClr val="68D2DF"/>
    </a:accent3>
    <a:accent4>
      <a:srgbClr val="3C1053"/>
    </a:accent4>
    <a:accent5>
      <a:srgbClr val="C4D600"/>
    </a:accent5>
    <a:accent6>
      <a:srgbClr val="3F4444"/>
    </a:accent6>
    <a:hlink>
      <a:srgbClr val="003865"/>
    </a:hlink>
    <a:folHlink>
      <a:srgbClr val="9DB0A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FAB2FB1A7066B41B8D1DA16420F7345" ma:contentTypeVersion="16" ma:contentTypeDescription="Create a new document." ma:contentTypeScope="" ma:versionID="a28e08e34bd2823eb0e33d054ed4e32c">
  <xsd:schema xmlns:xsd="http://www.w3.org/2001/XMLSchema" xmlns:xs="http://www.w3.org/2001/XMLSchema" xmlns:p="http://schemas.microsoft.com/office/2006/metadata/properties" xmlns:ns2="340f2541-9779-42e1-a2f4-053f49a111ff" xmlns:ns3="3fb9164d-fda5-458e-8fea-d6fc652a54e2" targetNamespace="http://schemas.microsoft.com/office/2006/metadata/properties" ma:root="true" ma:fieldsID="5e835e2af56aeae40dd9e99cec598243" ns2:_="" ns3:_="">
    <xsd:import namespace="340f2541-9779-42e1-a2f4-053f49a111ff"/>
    <xsd:import namespace="3fb9164d-fda5-458e-8fea-d6fc652a54e2"/>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2:SharedWithUsers" minOccurs="0"/>
                <xsd:element ref="ns2:SharedWithDetails" minOccurs="0"/>
                <xsd:element ref="ns3:MediaServiceLocation" minOccurs="0"/>
                <xsd:element ref="ns3:MediaServiceOCR"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0f2541-9779-42e1-a2f4-053f49a111ff"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c714e25e-b9ed-4fdb-8431-44b35201f6c9}" ma:internalName="TaxCatchAll" ma:showField="CatchAllData" ma:web="340f2541-9779-42e1-a2f4-053f49a111f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fb9164d-fda5-458e-8fea-d6fc652a54e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21" nillable="true" ma:displayName="Location" ma:internalName="MediaServiceLocation"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d8878626-82f3-48be-ba60-4576c689d008"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ct:contentTypeSchema xmlns:ct="http://schemas.microsoft.com/office/2006/metadata/contentType" xmlns:ma="http://schemas.microsoft.com/office/2006/metadata/properties/metaAttributes" ct:_="" ma:_="" ma:contentTypeName="Document" ma:contentTypeID="0x01010018862A45804C7345BFDE61DA2C172BE7" ma:contentTypeVersion="19" ma:contentTypeDescription="Create a new document." ma:contentTypeScope="" ma:versionID="83bf1051954f228ef3dccc82cfc58357">
  <xsd:schema xmlns:xsd="http://www.w3.org/2001/XMLSchema" xmlns:xs="http://www.w3.org/2001/XMLSchema" xmlns:p="http://schemas.microsoft.com/office/2006/metadata/properties" xmlns:ns1="96f1686b-f877-4eb8-89ab-3a67a5dc2612" xmlns:ns3="b4104d5b-b872-4636-a728-507be7308f43" targetNamespace="http://schemas.microsoft.com/office/2006/metadata/properties" ma:root="true" ma:fieldsID="b1f103e14bcb636125a88c7b57b71e20" ns1:_="" ns3:_="">
    <xsd:import namespace="96f1686b-f877-4eb8-89ab-3a67a5dc2612"/>
    <xsd:import namespace="b4104d5b-b872-4636-a728-507be7308f43"/>
    <xsd:element name="properties">
      <xsd:complexType>
        <xsd:sequence>
          <xsd:element name="documentManagement">
            <xsd:complexType>
              <xsd:all>
                <xsd:element ref="ns1:QID" minOccurs="0"/>
                <xsd:element ref="ns1:Status" minOccurs="0"/>
                <xsd:element ref="ns1:MediaServiceMetadata" minOccurs="0"/>
                <xsd:element ref="ns1:MediaServiceFastMetadata" minOccurs="0"/>
                <xsd:element ref="ns1:MediaServiceAutoTags" minOccurs="0"/>
                <xsd:element ref="ns1:MediaServiceOCR" minOccurs="0"/>
                <xsd:element ref="ns1:MediaServiceDateTaken" minOccurs="0"/>
                <xsd:element ref="ns1:MediaServiceLocation" minOccurs="0"/>
                <xsd:element ref="ns3:SharedWithUsers" minOccurs="0"/>
                <xsd:element ref="ns3:SharedWithDetails" minOccurs="0"/>
                <xsd:element ref="ns1:MediaServiceEventHashCode" minOccurs="0"/>
                <xsd:element ref="ns1:MediaServiceGenerationTime" minOccurs="0"/>
                <xsd:element ref="ns3:TaxKeywordTaxHTField" minOccurs="0"/>
                <xsd:element ref="ns3:TaxCatchAll" minOccurs="0"/>
                <xsd:element ref="ns1:MediaServiceAutoKeyPoints" minOccurs="0"/>
                <xsd:element ref="ns1:MediaServiceKeyPoints" minOccurs="0"/>
                <xsd:element ref="ns1: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f1686b-f877-4eb8-89ab-3a67a5dc2612" elementFormDefault="qualified">
    <xsd:import namespace="http://schemas.microsoft.com/office/2006/documentManagement/types"/>
    <xsd:import namespace="http://schemas.microsoft.com/office/infopath/2007/PartnerControls"/>
    <xsd:element name="QID" ma:index="0" nillable="true" ma:displayName="QID" ma:indexed="true" ma:internalName="QID">
      <xsd:simpleType>
        <xsd:restriction base="dms:Number"/>
      </xsd:simpleType>
    </xsd:element>
    <xsd:element name="Status" ma:index="3" nillable="true" ma:displayName="Status" ma:format="Dropdown" ma:internalName="Status">
      <xsd:simpleType>
        <xsd:restriction base="dms:Choice">
          <xsd:enumeration value="Not started"/>
          <xsd:enumeration value="Web Build"/>
          <xsd:enumeration value="In Progress"/>
          <xsd:enumeration value="Launched"/>
          <xsd:enumeration value="Complete"/>
          <xsd:enumeration value="Delayed"/>
        </xsd:restriction>
      </xsd:simpleType>
    </xsd:element>
    <xsd:element name="MediaServiceMetadata" ma:index="6" nillable="true" ma:displayName="MediaServiceMetadata" ma:hidden="true" ma:internalName="MediaServiceMetadata" ma:readOnly="true">
      <xsd:simpleType>
        <xsd:restriction base="dms:Note"/>
      </xsd:simpleType>
    </xsd:element>
    <xsd:element name="MediaServiceFastMetadata" ma:index="7" nillable="true" ma:displayName="MediaServiceFastMetadata" ma:hidden="true" ma:internalName="MediaServiceFastMetadata" ma:readOnly="true">
      <xsd:simpleType>
        <xsd:restriction base="dms:Note"/>
      </xsd:simpleType>
    </xsd:element>
    <xsd:element name="MediaServiceAutoTags" ma:index="8" nillable="true" ma:displayName="MediaServiceAutoTags" ma:internalName="MediaServiceAutoTags" ma:readOnly="true">
      <xsd:simpleType>
        <xsd:restriction base="dms:Text"/>
      </xsd:simpleType>
    </xsd:element>
    <xsd:element name="MediaServiceOCR" ma:index="9" nillable="true" ma:displayName="MediaServiceOCR" ma:internalName="MediaServiceOCR" ma:readOnly="true">
      <xsd:simpleType>
        <xsd:restriction base="dms:Note">
          <xsd:maxLength value="255"/>
        </xsd:restriction>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4c811d1f-5e4a-4ee3-9cfd-88a4fb073ce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4104d5b-b872-4636-a728-507be7308f4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KeywordTaxHTField" ma:index="21"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element name="TaxCatchAll" ma:index="22" nillable="true" ma:displayName="Taxonomy Catch All Column" ma:hidden="true" ma:list="{d75259b8-d078-43ce-9531-d35c0553c861}" ma:internalName="TaxCatchAll" ma:showField="CatchAllData" ma:web="b4104d5b-b872-4636-a728-507be7308f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6f1686b-f877-4eb8-89ab-3a67a5dc2612">
      <Terms xmlns="http://schemas.microsoft.com/office/infopath/2007/PartnerControls"/>
    </lcf76f155ced4ddcb4097134ff3c332f>
    <TaxCatchAll xmlns="b4104d5b-b872-4636-a728-507be7308f43" xsi:nil="true"/>
    <Status xmlns="96f1686b-f877-4eb8-89ab-3a67a5dc2612" xsi:nil="true"/>
    <QID xmlns="96f1686b-f877-4eb8-89ab-3a67a5dc2612" xsi:nil="true"/>
    <TaxKeywordTaxHTField xmlns="b4104d5b-b872-4636-a728-507be7308f43">
      <Terms xmlns="http://schemas.microsoft.com/office/infopath/2007/PartnerControls"/>
    </TaxKeywordTaxHTField>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D15AC03-F914-4DCC-8C04-52FB478600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40f2541-9779-42e1-a2f4-053f49a111ff"/>
    <ds:schemaRef ds:uri="3fb9164d-fda5-458e-8fea-d6fc652a54e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4B66B1D-0D9B-4BB2-A28B-7E1BF9B8DCD3}"/>
</file>

<file path=customXml/itemProps3.xml><?xml version="1.0" encoding="utf-8"?>
<ds:datastoreItem xmlns:ds="http://schemas.openxmlformats.org/officeDocument/2006/customXml" ds:itemID="{D6DA2DDA-4E94-49B3-BE48-28E9F156685D}">
  <ds:schemaRefs>
    <ds:schemaRef ds:uri="http://schemas.openxmlformats.org/package/2006/metadata/core-properties"/>
    <ds:schemaRef ds:uri="3fb9164d-fda5-458e-8fea-d6fc652a54e2"/>
    <ds:schemaRef ds:uri="http://purl.org/dc/elements/1.1/"/>
    <ds:schemaRef ds:uri="http://purl.org/dc/dcmitype/"/>
    <ds:schemaRef ds:uri="http://schemas.microsoft.com/office/infopath/2007/PartnerControls"/>
    <ds:schemaRef ds:uri="http://schemas.microsoft.com/office/2006/metadata/properties"/>
    <ds:schemaRef ds:uri="http://schemas.microsoft.com/office/2006/documentManagement/types"/>
    <ds:schemaRef ds:uri="340f2541-9779-42e1-a2f4-053f49a111ff"/>
    <ds:schemaRef ds:uri="http://www.w3.org/XML/1998/namespace"/>
    <ds:schemaRef ds:uri="http://purl.org/dc/terms/"/>
  </ds:schemaRefs>
</ds:datastoreItem>
</file>

<file path=customXml/itemProps4.xml><?xml version="1.0" encoding="utf-8"?>
<ds:datastoreItem xmlns:ds="http://schemas.openxmlformats.org/officeDocument/2006/customXml" ds:itemID="{53376612-D2A7-4E10-8A37-2C1D7883A06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ESMO-Conference-Speaker-Template-ELCC-2016-wide02</Template>
  <TotalTime>2086</TotalTime>
  <Words>8997</Words>
  <Application>Microsoft Macintosh PowerPoint</Application>
  <PresentationFormat>Widescreen</PresentationFormat>
  <Paragraphs>1826</Paragraphs>
  <Slides>55</Slides>
  <Notes>18</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55</vt:i4>
      </vt:variant>
    </vt:vector>
  </HeadingPairs>
  <TitlesOfParts>
    <vt:vector size="71" baseType="lpstr">
      <vt:lpstr>Arial</vt:lpstr>
      <vt:lpstr>Arial Narrow</vt:lpstr>
      <vt:lpstr>Calibri</vt:lpstr>
      <vt:lpstr>Calibri Light</vt:lpstr>
      <vt:lpstr>Guardian TextSans Web</vt:lpstr>
      <vt:lpstr>Noto Sans Symbols</vt:lpstr>
      <vt:lpstr>Segoe UI</vt:lpstr>
      <vt:lpstr>Source Sans Pro</vt:lpstr>
      <vt:lpstr>Symbol</vt:lpstr>
      <vt:lpstr>Tahoma</vt:lpstr>
      <vt:lpstr>Times New Roman</vt:lpstr>
      <vt:lpstr>Trebuchet MS</vt:lpstr>
      <vt:lpstr>Wingdings</vt:lpstr>
      <vt:lpstr>Office Theme</vt:lpstr>
      <vt:lpstr>3_Default Design</vt:lpstr>
      <vt:lpstr>Tema di Office</vt:lpstr>
      <vt:lpstr>PowerPoint Presentation</vt:lpstr>
      <vt:lpstr>PowerPoint Presentation</vt:lpstr>
      <vt:lpstr>PowerPoint Presentation</vt:lpstr>
      <vt:lpstr>DESTINY-Breast02 (Phase 3): T-DXd vs TPC for HER2+  unresectable and/or trastuzumab emtansine treated metastatic BC</vt:lpstr>
      <vt:lpstr>DESTINY-Breast02 (Phase 3): Patient baseline characteristics </vt:lpstr>
      <vt:lpstr>DESTINY-Breast02 (Phase 3): PFS with T-DXd vs TPC for HER2+ unresectable and/or trastuzumab emtansine treated metastatic BC</vt:lpstr>
      <vt:lpstr>DESTINY-Breast02 (Phase 3): PFS subgroup analysis</vt:lpstr>
      <vt:lpstr>DESTINY-Breast02 (Phase 3): Secondary endpoints </vt:lpstr>
      <vt:lpstr>DESTINY-Breast02 (Phase 3): T-DXd safety </vt:lpstr>
      <vt:lpstr>DESTINY-Breast03 (Phase 3): Updated efficacy of T-DXd vs  T-DM1 for patients with HER2+ metastatic BC</vt:lpstr>
      <vt:lpstr>DESTINY-Breast03 (Phase 3): Updated OS (secondary endpoint)  with T-DXd vs T-DM1 for patients with HER2+ metastatic BC</vt:lpstr>
      <vt:lpstr>DESTINY-Breast03 (Phase 3): Updated PFSa (primary endpoint) and response with T-DXd vs T-DM1 for patients with HER2+ metastatic BC</vt:lpstr>
      <vt:lpstr>DESTINY-Breast03 (Phase 3): T-DXd vs T-DM1 safety </vt:lpstr>
      <vt:lpstr>Trastuzumab-Deruxtecan: DB01 Phase II study </vt:lpstr>
      <vt:lpstr>Adverse Events of Special Interest: Interstitial Lung Disease</vt:lpstr>
      <vt:lpstr>PowerPoint Presentation</vt:lpstr>
      <vt:lpstr>HER2CLIMB Analysis of Patients with Brain Metastases </vt:lpstr>
      <vt:lpstr>PowerPoint Presentation</vt:lpstr>
      <vt:lpstr>PowerPoint Presentation</vt:lpstr>
      <vt:lpstr>PowerPoint Presentation</vt:lpstr>
      <vt:lpstr>PowerPoint Presentation</vt:lpstr>
      <vt:lpstr>PowerPoint Presentation</vt:lpstr>
      <vt:lpstr>DB03: PFS KM Curves for Patients With and Without BM</vt:lpstr>
      <vt:lpstr>Intracranial Response per BICR using RECIST 1.1</vt:lpstr>
      <vt:lpstr>PowerPoint Presentation</vt:lpstr>
      <vt:lpstr>DEBBRAH: Best Responses in Cohorts 1 - 3</vt:lpstr>
      <vt:lpstr>PowerPoint Presentation</vt:lpstr>
      <vt:lpstr>PowerPoint Presentation</vt:lpstr>
      <vt:lpstr>PowerPoint Presentation</vt:lpstr>
      <vt:lpstr>PowerPoint Presentation</vt:lpstr>
      <vt:lpstr>Case 1</vt:lpstr>
      <vt:lpstr>Case 1. Clinical presentation, diagnosis, staging</vt:lpstr>
      <vt:lpstr>1. Clinical presentation, diagnosis, staging</vt:lpstr>
      <vt:lpstr>PowerPoint Presentation</vt:lpstr>
      <vt:lpstr>PowerPoint Presentation</vt:lpstr>
      <vt:lpstr>PowerPoint Presentation</vt:lpstr>
      <vt:lpstr>4. Points of discussion</vt:lpstr>
      <vt:lpstr>Case 2</vt:lpstr>
      <vt:lpstr>Case presentation</vt:lpstr>
      <vt:lpstr>PowerPoint Presentation</vt:lpstr>
      <vt:lpstr>PowerPoint Presentation</vt:lpstr>
      <vt:lpstr>PowerPoint Presentation</vt:lpstr>
      <vt:lpstr>PowerPoint Presentation</vt:lpstr>
      <vt:lpstr>PowerPoint Presentation</vt:lpstr>
      <vt:lpstr>PowerPoint Presentation</vt:lpstr>
      <vt:lpstr>Case 3</vt:lpstr>
      <vt:lpstr>The patient</vt:lpstr>
      <vt:lpstr>Diagnosis</vt:lpstr>
      <vt:lpstr>First line</vt:lpstr>
      <vt:lpstr>Evaluation of response</vt:lpstr>
      <vt:lpstr>PowerPoint Presentation</vt:lpstr>
      <vt:lpstr>PowerPoint Presentation</vt:lpstr>
      <vt:lpstr>Evaluation of response</vt:lpstr>
      <vt:lpstr>Discussion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Daura MELLA - ESMO</dc:creator>
  <cp:lastModifiedBy>Silvana Izquierdo</cp:lastModifiedBy>
  <cp:revision>100</cp:revision>
  <dcterms:created xsi:type="dcterms:W3CDTF">2016-02-17T10:07:52Z</dcterms:created>
  <dcterms:modified xsi:type="dcterms:W3CDTF">2023-01-09T13:50:37Z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0x01010018862A45804C7345BFDE61DA2C172BE7</vt:lpwstr>
  </property>
  <property fmtid="{D5CDD505-2E9C-101B-9397-08002B2CF9AE}" pid="3" name="Order">
    <vt:r8>11992800</vt:r8>
  </property>
  <property fmtid="{D5CDD505-2E9C-101B-9397-08002B2CF9AE}" pid="4" name="MSIP_Label_e13d7371-9acc-44df-9bd2-377df458e9c5_Enabled">
    <vt:lpwstr>true</vt:lpwstr>
  </property>
  <property fmtid="{D5CDD505-2E9C-101B-9397-08002B2CF9AE}" pid="5" name="MSIP_Label_e13d7371-9acc-44df-9bd2-377df458e9c5_SetDate">
    <vt:lpwstr>2020-04-07T07:45:06Z</vt:lpwstr>
  </property>
  <property fmtid="{D5CDD505-2E9C-101B-9397-08002B2CF9AE}" pid="6" name="MSIP_Label_e13d7371-9acc-44df-9bd2-377df458e9c5_Method">
    <vt:lpwstr>Standard</vt:lpwstr>
  </property>
  <property fmtid="{D5CDD505-2E9C-101B-9397-08002B2CF9AE}" pid="7" name="MSIP_Label_e13d7371-9acc-44df-9bd2-377df458e9c5_Name">
    <vt:lpwstr>Internal</vt:lpwstr>
  </property>
  <property fmtid="{D5CDD505-2E9C-101B-9397-08002B2CF9AE}" pid="8" name="MSIP_Label_e13d7371-9acc-44df-9bd2-377df458e9c5_SiteId">
    <vt:lpwstr>1a04eba1-b3c4-48d5-bc45-6fe8ff0ecca0</vt:lpwstr>
  </property>
  <property fmtid="{D5CDD505-2E9C-101B-9397-08002B2CF9AE}" pid="9" name="MSIP_Label_e13d7371-9acc-44df-9bd2-377df458e9c5_ActionId">
    <vt:lpwstr>e6fe4d53-448d-4a23-a0d0-000018e36b1e</vt:lpwstr>
  </property>
  <property fmtid="{D5CDD505-2E9C-101B-9397-08002B2CF9AE}" pid="10" name="MSIP_Label_e13d7371-9acc-44df-9bd2-377df458e9c5_ContentBits">
    <vt:lpwstr>0</vt:lpwstr>
  </property>
  <property fmtid="{D5CDD505-2E9C-101B-9397-08002B2CF9AE}" pid="11" name="Classification">
    <vt:lpwstr>[DC2] Internal</vt:lpwstr>
  </property>
  <property fmtid="{D5CDD505-2E9C-101B-9397-08002B2CF9AE}" pid="12" name="_dlc_DocIdItemGuid">
    <vt:lpwstr>953d37a0-b4ef-4453-9362-c0dad7d91dd5</vt:lpwstr>
  </property>
</Properties>
</file>