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5.xml" ContentType="application/vnd.openxmlformats-officedocument.presentationml.slide+xml"/>
  <Override PartName="/ppt/slides/slide134.xml" ContentType="application/vnd.openxmlformats-officedocument.presentationml.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18.xml" ContentType="application/vnd.openxmlformats-officedocument.presentationml.notesSlide+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notesSlides/notesSlide14.xml" ContentType="application/vnd.openxmlformats-officedocument.presentationml.notesSlide+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3.xml" ContentType="application/vnd.openxmlformats-officedocument.presentationml.slideLayout+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0.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7.xml" ContentType="application/vnd.openxmlformats-officedocument.presentationml.notesSlide+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ppt/tags/tag2.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Lst>
  <p:notesMasterIdLst>
    <p:notesMasterId r:id="rId138"/>
  </p:notesMasterIdLst>
  <p:handoutMasterIdLst>
    <p:handoutMasterId r:id="rId139"/>
  </p:handoutMasterIdLst>
  <p:sldIdLst>
    <p:sldId id="2147480003" r:id="rId3"/>
    <p:sldId id="2147480008" r:id="rId4"/>
    <p:sldId id="2147479949" r:id="rId5"/>
    <p:sldId id="2147479950" r:id="rId6"/>
    <p:sldId id="2559" r:id="rId7"/>
    <p:sldId id="2147479951" r:id="rId8"/>
    <p:sldId id="13407" r:id="rId9"/>
    <p:sldId id="2604" r:id="rId10"/>
    <p:sldId id="2147480084" r:id="rId11"/>
    <p:sldId id="2147480105" r:id="rId12"/>
    <p:sldId id="2147480090" r:id="rId13"/>
    <p:sldId id="2147480030" r:id="rId14"/>
    <p:sldId id="2147480023" r:id="rId15"/>
    <p:sldId id="2147480106" r:id="rId16"/>
    <p:sldId id="2147470787" r:id="rId17"/>
    <p:sldId id="2147480031" r:id="rId18"/>
    <p:sldId id="2147480097" r:id="rId19"/>
    <p:sldId id="2147480099" r:id="rId20"/>
    <p:sldId id="2141411212" r:id="rId21"/>
    <p:sldId id="2147480100" r:id="rId22"/>
    <p:sldId id="2147480114" r:id="rId23"/>
    <p:sldId id="2147480115" r:id="rId24"/>
    <p:sldId id="2147480116" r:id="rId25"/>
    <p:sldId id="2147479929" r:id="rId26"/>
    <p:sldId id="2147480107" r:id="rId27"/>
    <p:sldId id="2147480032" r:id="rId28"/>
    <p:sldId id="2147480033" r:id="rId29"/>
    <p:sldId id="2147471717" r:id="rId30"/>
    <p:sldId id="2147480053" r:id="rId31"/>
    <p:sldId id="2147480067" r:id="rId32"/>
    <p:sldId id="2147480068" r:id="rId33"/>
    <p:sldId id="2147472835" r:id="rId34"/>
    <p:sldId id="2147480070" r:id="rId35"/>
    <p:sldId id="2147480108" r:id="rId36"/>
    <p:sldId id="2147480034" r:id="rId37"/>
    <p:sldId id="2147480035" r:id="rId38"/>
    <p:sldId id="2147480064" r:id="rId39"/>
    <p:sldId id="1590" r:id="rId40"/>
    <p:sldId id="2147480109" r:id="rId41"/>
    <p:sldId id="2147480036" r:id="rId42"/>
    <p:sldId id="2147480037" r:id="rId43"/>
    <p:sldId id="2147470276" r:id="rId44"/>
    <p:sldId id="2632" r:id="rId45"/>
    <p:sldId id="2147480027" r:id="rId46"/>
    <p:sldId id="2147480028" r:id="rId47"/>
    <p:sldId id="2147480079" r:id="rId48"/>
    <p:sldId id="2147480080" r:id="rId49"/>
    <p:sldId id="2147480096" r:id="rId50"/>
    <p:sldId id="2147480110" r:id="rId51"/>
    <p:sldId id="2147480038" r:id="rId52"/>
    <p:sldId id="2147480071" r:id="rId53"/>
    <p:sldId id="2147480065" r:id="rId54"/>
    <p:sldId id="2147480069" r:id="rId55"/>
    <p:sldId id="2147480111" r:id="rId56"/>
    <p:sldId id="2147480040" r:id="rId57"/>
    <p:sldId id="2147480041" r:id="rId58"/>
    <p:sldId id="380" r:id="rId59"/>
    <p:sldId id="2147480098" r:id="rId60"/>
    <p:sldId id="2147480112" r:id="rId61"/>
    <p:sldId id="2147480042" r:id="rId62"/>
    <p:sldId id="2147480043" r:id="rId63"/>
    <p:sldId id="2147480118" r:id="rId64"/>
    <p:sldId id="2147480117" r:id="rId65"/>
    <p:sldId id="2147480055" r:id="rId66"/>
    <p:sldId id="2147480056" r:id="rId67"/>
    <p:sldId id="2147472813" r:id="rId68"/>
    <p:sldId id="2147472814" r:id="rId69"/>
    <p:sldId id="2147471769" r:id="rId70"/>
    <p:sldId id="2147480049" r:id="rId71"/>
    <p:sldId id="2147480050" r:id="rId72"/>
    <p:sldId id="2147480051" r:id="rId73"/>
    <p:sldId id="2147472771" r:id="rId74"/>
    <p:sldId id="2147471082" r:id="rId75"/>
    <p:sldId id="2147471216" r:id="rId76"/>
    <p:sldId id="2147471495" r:id="rId77"/>
    <p:sldId id="2147471756" r:id="rId78"/>
    <p:sldId id="2147471757" r:id="rId79"/>
    <p:sldId id="2147471758" r:id="rId80"/>
    <p:sldId id="2147471760" r:id="rId81"/>
    <p:sldId id="2147470838" r:id="rId82"/>
    <p:sldId id="2147470839" r:id="rId83"/>
    <p:sldId id="2147470840" r:id="rId84"/>
    <p:sldId id="2147471392" r:id="rId85"/>
    <p:sldId id="2147471390" r:id="rId86"/>
    <p:sldId id="2147472818" r:id="rId87"/>
    <p:sldId id="2147471394" r:id="rId88"/>
    <p:sldId id="2147480057" r:id="rId89"/>
    <p:sldId id="2147472821" r:id="rId90"/>
    <p:sldId id="2147471726" r:id="rId91"/>
    <p:sldId id="2147471721" r:id="rId92"/>
    <p:sldId id="2147480052" r:id="rId93"/>
    <p:sldId id="2147471722" r:id="rId94"/>
    <p:sldId id="2145706739" r:id="rId95"/>
    <p:sldId id="2147472834" r:id="rId96"/>
    <p:sldId id="2147480044" r:id="rId97"/>
    <p:sldId id="2147471748" r:id="rId98"/>
    <p:sldId id="2147472837" r:id="rId99"/>
    <p:sldId id="2147480058" r:id="rId100"/>
    <p:sldId id="2135714975" r:id="rId101"/>
    <p:sldId id="2147470583" r:id="rId102"/>
    <p:sldId id="2147470584" r:id="rId103"/>
    <p:sldId id="2147470585" r:id="rId104"/>
    <p:sldId id="2147471659" r:id="rId105"/>
    <p:sldId id="2147471660" r:id="rId106"/>
    <p:sldId id="2147471662" r:id="rId107"/>
    <p:sldId id="2147471663" r:id="rId108"/>
    <p:sldId id="2147480059" r:id="rId109"/>
    <p:sldId id="2147480045" r:id="rId110"/>
    <p:sldId id="2147472828" r:id="rId111"/>
    <p:sldId id="2147471186" r:id="rId112"/>
    <p:sldId id="2147472829" r:id="rId113"/>
    <p:sldId id="2147472830" r:id="rId114"/>
    <p:sldId id="2147472831" r:id="rId115"/>
    <p:sldId id="2147471457" r:id="rId116"/>
    <p:sldId id="1231" r:id="rId117"/>
    <p:sldId id="2145706658" r:id="rId118"/>
    <p:sldId id="2147471678" r:id="rId119"/>
    <p:sldId id="2147479980" r:id="rId120"/>
    <p:sldId id="2147470590" r:id="rId121"/>
    <p:sldId id="2147470592" r:id="rId122"/>
    <p:sldId id="2147480060" r:id="rId123"/>
    <p:sldId id="2147471196" r:id="rId124"/>
    <p:sldId id="2147471197" r:id="rId125"/>
    <p:sldId id="2147470565" r:id="rId126"/>
    <p:sldId id="2147470781" r:id="rId127"/>
    <p:sldId id="2147471095" r:id="rId128"/>
    <p:sldId id="3096" r:id="rId129"/>
    <p:sldId id="664" r:id="rId130"/>
    <p:sldId id="3101" r:id="rId131"/>
    <p:sldId id="2147480061" r:id="rId132"/>
    <p:sldId id="2147470557" r:id="rId133"/>
    <p:sldId id="2147480048" r:id="rId134"/>
    <p:sldId id="2147470558" r:id="rId135"/>
    <p:sldId id="2147471215" r:id="rId136"/>
    <p:sldId id="2147470735" r:id="rId137"/>
  </p:sldIdLst>
  <p:sldSz cx="12192000" cy="6858000"/>
  <p:notesSz cx="7772400" cy="10058400"/>
  <p:custDataLst>
    <p:tags r:id="rId140"/>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D5DCF2"/>
    <a:srgbClr val="FFFFFF"/>
    <a:srgbClr val="FF40FF"/>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3" autoAdjust="0"/>
    <p:restoredTop sz="95197" autoAdjust="0"/>
  </p:normalViewPr>
  <p:slideViewPr>
    <p:cSldViewPr>
      <p:cViewPr varScale="1">
        <p:scale>
          <a:sx n="91" d="100"/>
          <a:sy n="91" d="100"/>
        </p:scale>
        <p:origin x="224" y="384"/>
      </p:cViewPr>
      <p:guideLst>
        <p:guide orient="horz" pos="4208"/>
        <p:guide pos="3719"/>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notesMaster" Target="notesMasters/notes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commentAuthors" Target="commentAuthors.xml"/><Relationship Id="rId146" Type="http://schemas.openxmlformats.org/officeDocument/2006/relationships/customXml" Target="../customXml/item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customXml" Target="../customXml/item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viewProps" Target="viewProps.xml"/><Relationship Id="rId148"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5/3/23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2765518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99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536211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863028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651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763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9880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9750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48949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3545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36853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6471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422547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E24071-FF16-F04C-B2D4-A55BC58F05E9}"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4178285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9718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3708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2772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06287-5C21-CA4E-9AE8-D22D2218D8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987456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8248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506287-5C21-CA4E-9AE8-D22D2218D8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764141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C28D95-B03A-468D-B80C-1B96D1972B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805207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537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048FCC-A56F-8741-8F7A-CA316D87444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2CBA83-F034-E44E-BD06-C697829F87B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57BF84-858D-DE4A-BB9F-6C4D619951F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F479EC-90D5-9D47-82F4-FC503FCAF78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2630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B892CE8-D44A-9745-95EE-4CEE3483EEB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endParaRPr>
          </a:p>
        </p:txBody>
      </p:sp>
      <p:sp>
        <p:nvSpPr>
          <p:cNvPr id="22631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43F7DB-793E-6C44-A25B-1F0EBB72B5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cs typeface="Arial" charset="0"/>
            </a:endParaRPr>
          </a:p>
        </p:txBody>
      </p:sp>
      <p:sp>
        <p:nvSpPr>
          <p:cNvPr id="2263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631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2088511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0379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3333CC"/>
                </a:solidFill>
                <a:effectLst/>
                <a:uLnTx/>
                <a:uFillTx/>
                <a:latin typeface="Arial" pitchFamily="-72" charset="0"/>
                <a:ea typeface="MS PGothic" charset="0"/>
              </a:rPr>
              <a:t>Triple-Negative Breast Cancer</a:t>
            </a:r>
          </a:p>
        </p:txBody>
      </p:sp>
      <p:sp>
        <p:nvSpPr>
          <p:cNvPr id="5" name="Footer Placeholder 4"/>
          <p:cNvSpPr>
            <a:spLocks noGrp="1"/>
          </p:cNvSpPr>
          <p:nvPr>
            <p:ph type="ftr" sz="quarter" idx="4"/>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
        <p:nvSpPr>
          <p:cNvPr id="6" name="Slide Number Placeholder 5"/>
          <p:cNvSpPr>
            <a:spLocks noGrp="1"/>
          </p:cNvSpPr>
          <p:nvPr>
            <p:ph type="sldNum" sz="quarter" idx="5"/>
          </p:nvPr>
        </p:nvSpPr>
        <p:spPr/>
        <p:txBody>
          <a:bodyPr/>
          <a:lstStyle/>
          <a:p>
            <a:pPr marL="0" marR="0" lvl="0" indent="0" algn="l" defTabSz="455613" rtl="0" eaLnBrk="1" fontAlgn="base" latinLnBrk="0" hangingPunct="1">
              <a:lnSpc>
                <a:spcPct val="100000"/>
              </a:lnSpc>
              <a:spcBef>
                <a:spcPct val="0"/>
              </a:spcBef>
              <a:spcAft>
                <a:spcPct val="0"/>
              </a:spcAft>
              <a:buClrTx/>
              <a:buSzTx/>
              <a:buFontTx/>
              <a:buNone/>
              <a:tabLst/>
              <a:defRPr/>
            </a:pPr>
            <a:fld id="{1FF50E98-AC92-C54A-ACBD-9B80212ADB1C}" type="slidenum">
              <a:rPr kumimoji="0" lang="en-US" sz="3600" b="1" i="0" u="none" strike="noStrike" kern="1200" cap="none" spc="0" normalizeH="0" baseline="0" noProof="0" smtClean="0">
                <a:ln>
                  <a:noFill/>
                </a:ln>
                <a:solidFill>
                  <a:srgbClr val="3333CC"/>
                </a:solidFill>
                <a:effectLst/>
                <a:uLnTx/>
                <a:uFillTx/>
                <a:latin typeface="Arial" pitchFamily="-72" charset="0"/>
                <a:ea typeface="MS PGothic" charset="0"/>
              </a:rPr>
              <a:pPr marL="0" marR="0" lvl="0" indent="0" algn="l" defTabSz="455613" rtl="0" eaLnBrk="1" fontAlgn="base" latinLnBrk="0" hangingPunct="1">
                <a:lnSpc>
                  <a:spcPct val="100000"/>
                </a:lnSpc>
                <a:spcBef>
                  <a:spcPct val="0"/>
                </a:spcBef>
                <a:spcAft>
                  <a:spcPct val="0"/>
                </a:spcAft>
                <a:buClrTx/>
                <a:buSzTx/>
                <a:buFontTx/>
                <a:buNone/>
                <a:tabLst/>
                <a:defRPr/>
              </a:pPr>
              <a:t>102</a:t>
            </a:fld>
            <a:endParaRPr kumimoji="0" lang="en-US" sz="3600" b="1" i="0" u="none" strike="noStrike" kern="1200" cap="none" spc="0" normalizeH="0" baseline="0" noProof="0">
              <a:ln>
                <a:noFill/>
              </a:ln>
              <a:solidFill>
                <a:srgbClr val="3333CC"/>
              </a:solidFill>
              <a:effectLst/>
              <a:uLnTx/>
              <a:uFillTx/>
              <a:latin typeface="Arial" pitchFamily="-72" charset="0"/>
              <a:ea typeface="MS PGothic" charset="0"/>
            </a:endParaRPr>
          </a:p>
        </p:txBody>
      </p:sp>
    </p:spTree>
    <p:extLst>
      <p:ext uri="{BB962C8B-B14F-4D97-AF65-F5344CB8AC3E}">
        <p14:creationId xmlns:p14="http://schemas.microsoft.com/office/powerpoint/2010/main" val="1002367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04648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4685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5EC4D74-3CE0-A14E-94A9-E88D6AC0C899}"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6858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080409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1323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609475"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1022287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75" rtl="0" eaLnBrk="1" fontAlgn="base" latinLnBrk="0" hangingPunct="1">
              <a:lnSpc>
                <a:spcPct val="100000"/>
              </a:lnSpc>
              <a:spcBef>
                <a:spcPct val="0"/>
              </a:spcBef>
              <a:spcAft>
                <a:spcPct val="0"/>
              </a:spcAft>
              <a:buClrTx/>
              <a:buSzTx/>
              <a:buFontTx/>
              <a:buNone/>
              <a:tabLst/>
              <a:defRPr/>
            </a:pPr>
            <a:fld id="{71BA88A3-FBBE-5B4F-9B61-26C8B8BD7752}"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rPr>
              <a:pPr marL="0" marR="0" lvl="0" indent="0" algn="r" defTabSz="609475"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40229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ChangeArrowheads="1" noTextEdit="1"/>
          </p:cNvSpPr>
          <p:nvPr>
            <p:ph type="sldImg"/>
          </p:nvPr>
        </p:nvSpPr>
        <p:spPr>
          <a:xfrm>
            <a:off x="406400" y="696913"/>
            <a:ext cx="6197600" cy="3486150"/>
          </a:xfrm>
        </p:spPr>
      </p:sp>
      <p:sp>
        <p:nvSpPr>
          <p:cNvPr id="21506" name="Notes Placeholder 2"/>
          <p:cNvSpPr>
            <a:spLocks noGrp="1"/>
          </p:cNvSpPr>
          <p:nvPr>
            <p:ph type="body" idx="1"/>
          </p:nvPr>
        </p:nvSpPr>
        <p:spPr>
          <a:noFill/>
          <a:ln/>
        </p:spPr>
        <p:txBody>
          <a:bodyPr/>
          <a:lstStyle/>
          <a:p>
            <a:pPr>
              <a:buFontTx/>
              <a:buChar char="-"/>
              <a:defRPr/>
            </a:pPr>
            <a:endParaRPr lang="en-US" altLang="en-US" dirty="0">
              <a:solidFill>
                <a:sysClr val="windowText" lastClr="000000"/>
              </a:solidFill>
              <a:latin typeface="Times" pitchFamily="2" charset="0"/>
              <a:sym typeface="Helvetica Neue"/>
            </a:endParaRPr>
          </a:p>
        </p:txBody>
      </p:sp>
      <p:sp>
        <p:nvSpPr>
          <p:cNvPr id="11268" name="Slide Number Placeholder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1pPr>
            <a:lvl2pPr marL="818537" indent="-313827">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2pPr>
            <a:lvl3pPr marL="1260160" indent="-250738">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3pPr>
            <a:lvl4pPr marL="1764870" indent="-250738">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4pPr>
            <a:lvl5pPr marL="2269581" indent="-250738">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5pPr>
            <a:lvl6pPr marL="2735468"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6pPr>
            <a:lvl7pPr marL="3201355"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7pPr>
            <a:lvl8pPr marL="3667241"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8pPr>
            <a:lvl9pPr marL="4133128" indent="-250738"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9pPr>
          </a:lstStyle>
          <a:p>
            <a:pPr marL="0" marR="0" lvl="0" indent="0" algn="r" defTabSz="914400" rtl="0" eaLnBrk="1" fontAlgn="base" latinLnBrk="0" hangingPunct="0">
              <a:lnSpc>
                <a:spcPct val="100000"/>
              </a:lnSpc>
              <a:spcBef>
                <a:spcPct val="0"/>
              </a:spcBef>
              <a:spcAft>
                <a:spcPct val="0"/>
              </a:spcAft>
              <a:buClrTx/>
              <a:buSzTx/>
              <a:buFontTx/>
              <a:buNone/>
              <a:tabLst/>
              <a:defRPr/>
            </a:pPr>
            <a:fld id="{9C32D2D7-B1BE-415C-9B79-77768C74A0AE}" type="slidenum">
              <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Helvetica Neue" pitchFamily="2" charset="0"/>
                <a:sym typeface="Helvetica" panose="020B0604020202020204" pitchFamily="34" charset="0"/>
              </a:rPr>
              <a:pPr marL="0" marR="0" lvl="0" indent="0" algn="r" defTabSz="914400" rtl="0" eaLnBrk="1" fontAlgn="base" latinLnBrk="0" hangingPunct="0">
                <a:lnSpc>
                  <a:spcPct val="100000"/>
                </a:lnSpc>
                <a:spcBef>
                  <a:spcPct val="0"/>
                </a:spcBef>
                <a:spcAft>
                  <a:spcPct val="0"/>
                </a:spcAft>
                <a:buClrTx/>
                <a:buSzTx/>
                <a:buFontTx/>
                <a:buNone/>
                <a:tabLst/>
                <a:defRPr/>
              </a:pPr>
              <a:t>135</a:t>
            </a:fld>
            <a:endParaRPr kumimoji="0" lang="en-US" altLang="en-US" sz="13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cs typeface="Helvetica Neue" pitchFamily="2" charset="0"/>
              <a:sym typeface="Helvetica" panose="020B0604020202020204" pitchFamily="34" charset="0"/>
            </a:endParaRPr>
          </a:p>
        </p:txBody>
      </p:sp>
    </p:spTree>
    <p:extLst>
      <p:ext uri="{BB962C8B-B14F-4D97-AF65-F5344CB8AC3E}">
        <p14:creationId xmlns:p14="http://schemas.microsoft.com/office/powerpoint/2010/main" val="554697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34847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991930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US"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55CEE4-FF08-4DC3-BC5B-C533A9AFCE0D}" type="slidenum">
              <a:rPr kumimoji="0" lang="en-US" sz="1200" b="0" i="0" u="none" strike="noStrike" kern="1200" cap="none" spc="0" normalizeH="0" baseline="0" noProof="0" smtClean="0">
                <a:ln>
                  <a:noFill/>
                </a:ln>
                <a:solidFill>
                  <a:srgbClr val="000000"/>
                </a:solidFill>
                <a:effectLst/>
                <a:uLnTx/>
                <a:uFillTx/>
                <a:latin typeface="Arial"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pitchFamily="34" charset="0"/>
              <a:ea typeface="ＭＳ Ｐゴシック" charset="0"/>
              <a:cs typeface="+mn-cs"/>
            </a:endParaRPr>
          </a:p>
        </p:txBody>
      </p:sp>
    </p:spTree>
    <p:extLst>
      <p:ext uri="{BB962C8B-B14F-4D97-AF65-F5344CB8AC3E}">
        <p14:creationId xmlns:p14="http://schemas.microsoft.com/office/powerpoint/2010/main" val="3735737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079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08920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82DE61-6FE8-534E-9BA7-3DC91B42EA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44242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mmentary First Slide">
    <p:spTree>
      <p:nvGrpSpPr>
        <p:cNvPr id="1" name=""/>
        <p:cNvGrpSpPr/>
        <p:nvPr/>
      </p:nvGrpSpPr>
      <p:grpSpPr>
        <a:xfrm>
          <a:off x="0" y="0"/>
          <a:ext cx="0" cy="0"/>
          <a:chOff x="0" y="0"/>
          <a:chExt cx="0" cy="0"/>
        </a:xfrm>
      </p:grpSpPr>
      <p:sp>
        <p:nvSpPr>
          <p:cNvPr id="2" name="Title 1"/>
          <p:cNvSpPr>
            <a:spLocks noGrp="1"/>
          </p:cNvSpPr>
          <p:nvPr>
            <p:ph type="title"/>
          </p:nvPr>
        </p:nvSpPr>
        <p:spPr>
          <a:xfrm>
            <a:off x="528636" y="1081981"/>
            <a:ext cx="10607040" cy="1097280"/>
          </a:xfrm>
          <a:noFill/>
        </p:spPr>
        <p:txBody>
          <a:bodyPr lIns="182880" rIns="914400"/>
          <a:lstStyle>
            <a:lvl1pPr algn="l">
              <a:defRPr sz="3200"/>
            </a:lvl1pPr>
          </a:lstStyle>
          <a:p>
            <a:r>
              <a:rPr lang="en-US" dirty="0"/>
              <a:t>Click to edit Master title style</a:t>
            </a:r>
          </a:p>
        </p:txBody>
      </p:sp>
      <p:sp>
        <p:nvSpPr>
          <p:cNvPr id="3" name="Content Placeholder 2"/>
          <p:cNvSpPr>
            <a:spLocks noGrp="1"/>
          </p:cNvSpPr>
          <p:nvPr>
            <p:ph idx="1"/>
          </p:nvPr>
        </p:nvSpPr>
        <p:spPr>
          <a:xfrm>
            <a:off x="528636" y="2189527"/>
            <a:ext cx="10742618" cy="4525598"/>
          </a:xfrm>
        </p:spPr>
        <p:txBody>
          <a:bodyPr tIns="91440"/>
          <a:lstStyle>
            <a:lvl1pPr>
              <a:defRPr sz="2400"/>
            </a:lvl1pPr>
            <a:lvl2pPr>
              <a:defRPr sz="2200"/>
            </a:lvl2pPr>
            <a:lvl3pPr>
              <a:defRPr sz="2000"/>
            </a:lvl3pPr>
            <a:lvl4pPr>
              <a:defRPr sz="19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EBB84C69-7281-308D-633D-EAFFDD3CB535}"/>
              </a:ext>
            </a:extLst>
          </p:cNvPr>
          <p:cNvSpPr>
            <a:spLocks noGrp="1"/>
          </p:cNvSpPr>
          <p:nvPr>
            <p:ph type="body" sz="quarter" idx="10"/>
          </p:nvPr>
        </p:nvSpPr>
        <p:spPr>
          <a:xfrm>
            <a:off x="528635" y="476672"/>
            <a:ext cx="10744200" cy="605309"/>
          </a:xfrm>
          <a:solidFill>
            <a:srgbClr val="1731FC"/>
          </a:solidFill>
        </p:spPr>
        <p:txBody>
          <a:bodyPr lIns="182880" rIns="274320" anchor="ctr"/>
          <a:lstStyle>
            <a:lvl1pPr marL="98425" indent="0" algn="l">
              <a:buNone/>
              <a:defRPr sz="3600" i="1">
                <a:solidFill>
                  <a:schemeClr val="bg1"/>
                </a:solidFill>
              </a:defRPr>
            </a:lvl1pPr>
            <a:lvl2pPr marL="522288" indent="0">
              <a:buNone/>
              <a:defRPr/>
            </a:lvl2pPr>
            <a:lvl3pPr marL="979488" indent="0">
              <a:buNone/>
              <a:defRPr/>
            </a:lvl3pPr>
            <a:lvl4pPr marL="1371600" indent="0">
              <a:buNone/>
              <a:defRPr/>
            </a:lvl4pPr>
            <a:lvl5pPr marL="1762125" indent="0">
              <a:buNone/>
              <a:defRPr/>
            </a:lvl5pPr>
          </a:lstStyle>
          <a:p>
            <a:pPr lvl="0"/>
            <a:r>
              <a:rPr lang="en-US" dirty="0"/>
              <a:t>Click to edit Master text styles</a:t>
            </a:r>
          </a:p>
        </p:txBody>
      </p:sp>
    </p:spTree>
    <p:extLst>
      <p:ext uri="{BB962C8B-B14F-4D97-AF65-F5344CB8AC3E}">
        <p14:creationId xmlns:p14="http://schemas.microsoft.com/office/powerpoint/2010/main" val="35395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xfrm>
            <a:off x="609600" y="6245225"/>
            <a:ext cx="2844800" cy="476251"/>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4165600" y="6245225"/>
            <a:ext cx="3860800" cy="476251"/>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8737600" y="6245225"/>
            <a:ext cx="2844800" cy="476251"/>
          </a:xfrm>
          <a:prstGeom prst="rect">
            <a:avLst/>
          </a:prstGeom>
          <a:ln/>
        </p:spPr>
        <p:txBody>
          <a:bodyPr/>
          <a:lstStyle>
            <a:lvl1pPr>
              <a:defRPr/>
            </a:lvl1pPr>
          </a:lstStyle>
          <a:p>
            <a:pPr>
              <a:defRPr/>
            </a:pPr>
            <a:fld id="{02EF6B24-FE7E-4152-9978-735038326281}" type="slidenum">
              <a:rPr lang="en-GB"/>
              <a:pPr>
                <a:defRPr/>
              </a:pPr>
              <a:t>‹#›</a:t>
            </a:fld>
            <a:endParaRPr lang="en-GB"/>
          </a:p>
        </p:txBody>
      </p:sp>
    </p:spTree>
    <p:extLst>
      <p:ext uri="{BB962C8B-B14F-4D97-AF65-F5344CB8AC3E}">
        <p14:creationId xmlns:p14="http://schemas.microsoft.com/office/powerpoint/2010/main" val="113253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5/3/23</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 id="2147484475" r:id="rId18"/>
    <p:sldLayoutId id="2147484476" r:id="rId19"/>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clinicaltrials.gov/ct2/show/NCT02614794?term=her2climb&amp;draw=2&amp;rank=1" TargetMode="External"/><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960.png"/><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microsoft.com/office/2007/relationships/hdphoto" Target="../media/hdphoto2.wdp"/><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image" Target="../media/image2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38.png"/><Relationship Id="rId4" Type="http://schemas.microsoft.com/office/2007/relationships/hdphoto" Target="../media/hdphoto4.wdp"/></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0" y="2384648"/>
            <a:ext cx="12192000" cy="1044352"/>
          </a:xfrm>
        </p:spPr>
        <p:txBody>
          <a:bodyPr wrap="square" anchor="ctr">
            <a:noAutofit/>
          </a:bodyPr>
          <a:lstStyle/>
          <a:p>
            <a:pPr>
              <a:spcBef>
                <a:spcPts val="2400"/>
              </a:spcBef>
            </a:pPr>
            <a:r>
              <a:rPr lang="en-US" sz="4400" dirty="0"/>
              <a:t>Breast Cancer</a:t>
            </a:r>
            <a:br>
              <a:rPr lang="en-US" sz="4200" i="1" dirty="0">
                <a:solidFill>
                  <a:srgbClr val="0331FF"/>
                </a:solidFill>
                <a:latin typeface="Calibri" panose="020F0502020204030204" pitchFamily="34" charset="0"/>
                <a:cs typeface="Calibri" panose="020F0502020204030204" pitchFamily="34" charset="0"/>
              </a:rPr>
            </a:br>
            <a:br>
              <a:rPr lang="en-US" sz="800" i="1"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Wednesday, April 26, 2023</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6:00 PM – 8:00 PM</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827749" y="586835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7" name="Text Box 6">
            <a:extLst>
              <a:ext uri="{FF2B5EF4-FFF2-40B4-BE49-F238E27FC236}">
                <a16:creationId xmlns:a16="http://schemas.microsoft.com/office/drawing/2014/main" id="{87D59464-76CC-6B47-B4D2-8CF1505A2F27}"/>
              </a:ext>
            </a:extLst>
          </p:cNvPr>
          <p:cNvSpPr txBox="1">
            <a:spLocks noChangeArrowheads="1"/>
          </p:cNvSpPr>
          <p:nvPr/>
        </p:nvSpPr>
        <p:spPr bwMode="auto">
          <a:xfrm>
            <a:off x="0" y="4274773"/>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Jamie Carroll, APRN, MSN, CNP</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200" b="1" i="0" u="none" strike="noStrike" kern="1200" cap="none" spc="0" normalizeH="0" baseline="0" noProof="0" dirty="0" err="1">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 MD, DSc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Joyce O’Shaughnessy,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Ronald Stein, JD, MSN, NP-C, AOCNP</a:t>
            </a:r>
            <a:endParaRPr kumimoji="0" lang="en-US" sz="3200" b="0" i="1"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Text Box 7">
            <a:extLst>
              <a:ext uri="{FF2B5EF4-FFF2-40B4-BE49-F238E27FC236}">
                <a16:creationId xmlns:a16="http://schemas.microsoft.com/office/drawing/2014/main" id="{336C47D5-5EEF-8045-A8D9-2914797D2656}"/>
              </a:ext>
            </a:extLst>
          </p:cNvPr>
          <p:cNvSpPr txBox="1">
            <a:spLocks noChangeArrowheads="1"/>
          </p:cNvSpPr>
          <p:nvPr/>
        </p:nvSpPr>
        <p:spPr bwMode="auto">
          <a:xfrm>
            <a:off x="4647392" y="371703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13" name="TextBox 12">
            <a:extLst>
              <a:ext uri="{FF2B5EF4-FFF2-40B4-BE49-F238E27FC236}">
                <a16:creationId xmlns:a16="http://schemas.microsoft.com/office/drawing/2014/main" id="{84DEC8CB-F5EA-964A-93E5-F76667552A08}"/>
              </a:ext>
            </a:extLst>
          </p:cNvPr>
          <p:cNvSpPr txBox="1"/>
          <p:nvPr/>
        </p:nvSpPr>
        <p:spPr>
          <a:xfrm>
            <a:off x="0" y="0"/>
            <a:ext cx="12192000" cy="1631216"/>
          </a:xfrm>
          <a:prstGeom prst="rect">
            <a:avLst/>
          </a:prstGeom>
          <a:noFill/>
        </p:spPr>
        <p:txBody>
          <a:bodyPr wrap="square">
            <a:spAutoFit/>
          </a:bodyPr>
          <a:lstStyle/>
          <a:p>
            <a:pPr algn="ctr">
              <a:lnSpc>
                <a:spcPts val="4040"/>
              </a:lnSpc>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What I Tell My Patients: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Faculty Physicians and Nurses Discuss Patient Education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About New Treatments and Clinical Trials</a:t>
            </a:r>
          </a:p>
        </p:txBody>
      </p:sp>
      <p:sp>
        <p:nvSpPr>
          <p:cNvPr id="2" name="TextBox 1">
            <a:extLst>
              <a:ext uri="{FF2B5EF4-FFF2-40B4-BE49-F238E27FC236}">
                <a16:creationId xmlns:a16="http://schemas.microsoft.com/office/drawing/2014/main" id="{ED336FD4-AAFE-326C-CCCE-6535CEA0DA01}"/>
              </a:ext>
            </a:extLst>
          </p:cNvPr>
          <p:cNvSpPr txBox="1"/>
          <p:nvPr/>
        </p:nvSpPr>
        <p:spPr>
          <a:xfrm>
            <a:off x="-4572" y="1584901"/>
            <a:ext cx="12196571" cy="502702"/>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Fifteenth Annual RTP Symposium Series Held During the Annual ONS Congress</a:t>
            </a:r>
            <a:endParaRPr kumimoji="0" lang="en-US" sz="2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1348603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293527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A1FF6798-2FEE-B3BA-D5C1-A896B0D85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868" y="260648"/>
            <a:ext cx="9716264" cy="5217994"/>
          </a:xfrm>
          <a:prstGeom prst="rect">
            <a:avLst/>
          </a:prstGeom>
        </p:spPr>
      </p:pic>
      <p:sp>
        <p:nvSpPr>
          <p:cNvPr id="8" name="TextBox 7">
            <a:extLst>
              <a:ext uri="{FF2B5EF4-FFF2-40B4-BE49-F238E27FC236}">
                <a16:creationId xmlns:a16="http://schemas.microsoft.com/office/drawing/2014/main" id="{38A68A9A-5013-B947-85BA-2A95E6BEB3D7}"/>
              </a:ext>
            </a:extLst>
          </p:cNvPr>
          <p:cNvSpPr txBox="1"/>
          <p:nvPr/>
        </p:nvSpPr>
        <p:spPr>
          <a:xfrm>
            <a:off x="1237868" y="5478642"/>
            <a:ext cx="9716264" cy="646331"/>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9" name="TextBox 8">
            <a:extLst>
              <a:ext uri="{FF2B5EF4-FFF2-40B4-BE49-F238E27FC236}">
                <a16:creationId xmlns:a16="http://schemas.microsoft.com/office/drawing/2014/main" id="{239DE6CB-4896-58DB-378D-A76E6BDE722E}"/>
              </a:ext>
            </a:extLst>
          </p:cNvPr>
          <p:cNvSpPr txBox="1"/>
          <p:nvPr/>
        </p:nvSpPr>
        <p:spPr>
          <a:xfrm>
            <a:off x="2308302" y="8764859"/>
            <a:ext cx="184731" cy="646331"/>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6273612" y="5677955"/>
            <a:ext cx="4680520" cy="432048"/>
          </a:xfrm>
        </p:spPr>
        <p:txBody>
          <a:bodyPr/>
          <a:lstStyle/>
          <a:p>
            <a:pPr marL="98425" indent="0" algn="l">
              <a:buNone/>
            </a:pPr>
            <a:r>
              <a:rPr lang="en-US" sz="2200" i="1" u="none" strike="noStrike" dirty="0">
                <a:solidFill>
                  <a:schemeClr val="tx1"/>
                </a:solidFill>
                <a:effectLst/>
                <a:latin typeface="+mn-lt"/>
                <a:cs typeface="Times New Roman" panose="02020603050405020304" pitchFamily="18" charset="0"/>
              </a:rPr>
              <a:t>Clin Breast Cancer </a:t>
            </a:r>
            <a:r>
              <a:rPr lang="en-US" sz="2200" i="0" u="none" strike="noStrike" dirty="0">
                <a:solidFill>
                  <a:schemeClr val="tx1"/>
                </a:solidFill>
                <a:effectLst/>
                <a:latin typeface="+mn-lt"/>
                <a:cs typeface="Times New Roman" panose="02020603050405020304" pitchFamily="18" charset="0"/>
              </a:rPr>
              <a:t>2021;21(1):80-91.</a:t>
            </a:r>
            <a:endParaRPr lang="en-US" sz="2200" dirty="0">
              <a:solidFill>
                <a:schemeClr val="tx1"/>
              </a:solidFill>
              <a:latin typeface="+mn-lt"/>
              <a:cs typeface="Times New Roman" panose="02020603050405020304" pitchFamily="18" charset="0"/>
            </a:endParaRPr>
          </a:p>
        </p:txBody>
      </p:sp>
    </p:spTree>
    <p:extLst>
      <p:ext uri="{BB962C8B-B14F-4D97-AF65-F5344CB8AC3E}">
        <p14:creationId xmlns:p14="http://schemas.microsoft.com/office/powerpoint/2010/main" val="436467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911424" y="210131"/>
            <a:ext cx="10801200" cy="762000"/>
          </a:xfrm>
        </p:spPr>
        <p:txBody>
          <a:bodyPr/>
          <a:lstStyle/>
          <a:p>
            <a:r>
              <a:rPr lang="en-US" dirty="0" err="1"/>
              <a:t>ExteNET</a:t>
            </a:r>
            <a:r>
              <a:rPr lang="en-US" dirty="0"/>
              <a:t>: Final Analysis with Neratinib for HER2-Positive Localized</a:t>
            </a:r>
            <a:br>
              <a:rPr lang="en-US" dirty="0"/>
            </a:br>
            <a:r>
              <a:rPr lang="en-US" dirty="0"/>
              <a:t>Breast Cancer (HR+/</a:t>
            </a:r>
            <a:r>
              <a:rPr lang="en-US" kern="1200" dirty="0">
                <a:solidFill>
                  <a:srgbClr val="0432FF"/>
                </a:solidFill>
                <a:ea typeface="MS PGothic" charset="0"/>
              </a:rPr>
              <a:t>≤ 1-Year Population)</a:t>
            </a:r>
            <a:endParaRPr lang="en-US" dirty="0">
              <a:solidFill>
                <a:srgbClr val="0432FF"/>
              </a:solidFill>
            </a:endParaRP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113532" y="6481541"/>
            <a:ext cx="10358967" cy="332656"/>
          </a:xfrm>
        </p:spPr>
        <p:txBody>
          <a:bodyPr/>
          <a:lstStyle/>
          <a:p>
            <a:pPr marL="98425" indent="0">
              <a:spcBef>
                <a:spcPts val="400"/>
              </a:spcBef>
              <a:spcAft>
                <a:spcPts val="400"/>
              </a:spcAft>
              <a:buNone/>
            </a:pPr>
            <a:r>
              <a:rPr lang="en-US" sz="1500" b="0" dirty="0"/>
              <a:t>Chan A et al. </a:t>
            </a:r>
            <a:r>
              <a:rPr lang="en-US" sz="1500" b="0" i="1" u="none" strike="noStrike" dirty="0">
                <a:solidFill>
                  <a:schemeClr val="tx1"/>
                </a:solidFill>
                <a:effectLst/>
                <a:latin typeface="+mn-lt"/>
                <a:cs typeface="Times New Roman" panose="02020603050405020304" pitchFamily="18" charset="0"/>
              </a:rPr>
              <a:t>Clin Breast Cancer </a:t>
            </a:r>
            <a:r>
              <a:rPr lang="en-US" sz="1500" b="0" i="0" u="none" strike="noStrike" dirty="0">
                <a:solidFill>
                  <a:schemeClr val="tx1"/>
                </a:solidFill>
                <a:effectLst/>
                <a:latin typeface="+mn-lt"/>
                <a:cs typeface="Times New Roman" panose="02020603050405020304" pitchFamily="18" charset="0"/>
              </a:rPr>
              <a:t>2021;21(1):80-91.</a:t>
            </a:r>
            <a:endParaRPr lang="en-US" sz="1500" b="0" dirty="0">
              <a:solidFill>
                <a:schemeClr val="tx1"/>
              </a:solidFill>
              <a:latin typeface="+mn-lt"/>
              <a:cs typeface="Times New Roman" panose="02020603050405020304" pitchFamily="18" charset="0"/>
            </a:endParaRPr>
          </a:p>
        </p:txBody>
      </p:sp>
      <p:pic>
        <p:nvPicPr>
          <p:cNvPr id="5" name="Picture 4" descr="Chart, line chart&#10;&#10;Description automatically generated">
            <a:extLst>
              <a:ext uri="{FF2B5EF4-FFF2-40B4-BE49-F238E27FC236}">
                <a16:creationId xmlns:a16="http://schemas.microsoft.com/office/drawing/2014/main" id="{5BA3CC18-5650-B042-C440-24D7EA0C9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32" y="1771464"/>
            <a:ext cx="5859017" cy="3744416"/>
          </a:xfrm>
          <a:prstGeom prst="rect">
            <a:avLst/>
          </a:prstGeom>
        </p:spPr>
      </p:pic>
      <p:pic>
        <p:nvPicPr>
          <p:cNvPr id="9" name="Picture 8" descr="Chart, line chart&#10;&#10;Description automatically generated">
            <a:extLst>
              <a:ext uri="{FF2B5EF4-FFF2-40B4-BE49-F238E27FC236}">
                <a16:creationId xmlns:a16="http://schemas.microsoft.com/office/drawing/2014/main" id="{3E7586B4-8A35-3471-17CE-F60EC113B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453" y="1771464"/>
            <a:ext cx="5735565" cy="3764797"/>
          </a:xfrm>
          <a:prstGeom prst="rect">
            <a:avLst/>
          </a:prstGeom>
        </p:spPr>
      </p:pic>
      <p:sp>
        <p:nvSpPr>
          <p:cNvPr id="12" name="TextBox 11">
            <a:extLst>
              <a:ext uri="{FF2B5EF4-FFF2-40B4-BE49-F238E27FC236}">
                <a16:creationId xmlns:a16="http://schemas.microsoft.com/office/drawing/2014/main" id="{F06630E7-2C03-7E6B-6C1E-8FF516AA5F24}"/>
              </a:ext>
            </a:extLst>
          </p:cNvPr>
          <p:cNvSpPr txBox="1"/>
          <p:nvPr/>
        </p:nvSpPr>
        <p:spPr>
          <a:xfrm>
            <a:off x="921109" y="1371354"/>
            <a:ext cx="4614217" cy="4001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Invasive disease-free survival at 5 years</a:t>
            </a:r>
          </a:p>
        </p:txBody>
      </p:sp>
      <p:sp>
        <p:nvSpPr>
          <p:cNvPr id="14" name="TextBox 13">
            <a:extLst>
              <a:ext uri="{FF2B5EF4-FFF2-40B4-BE49-F238E27FC236}">
                <a16:creationId xmlns:a16="http://schemas.microsoft.com/office/drawing/2014/main" id="{FE00A049-6A6C-32DB-0388-14A61F23F463}"/>
              </a:ext>
            </a:extLst>
          </p:cNvPr>
          <p:cNvSpPr txBox="1"/>
          <p:nvPr/>
        </p:nvSpPr>
        <p:spPr>
          <a:xfrm>
            <a:off x="7526475" y="1371354"/>
            <a:ext cx="3744416" cy="40011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Calibri"/>
                <a:ea typeface="MS PGothic" charset="0"/>
              </a:rPr>
              <a:t>Overall survival at 8 years</a:t>
            </a:r>
          </a:p>
        </p:txBody>
      </p:sp>
    </p:spTree>
    <p:extLst>
      <p:ext uri="{BB962C8B-B14F-4D97-AF65-F5344CB8AC3E}">
        <p14:creationId xmlns:p14="http://schemas.microsoft.com/office/powerpoint/2010/main" val="91282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D3A439-9755-B44F-BC9D-FE7CA8C85568}"/>
              </a:ext>
            </a:extLst>
          </p:cNvPr>
          <p:cNvSpPr>
            <a:spLocks noGrp="1"/>
          </p:cNvSpPr>
          <p:nvPr>
            <p:ph type="title"/>
          </p:nvPr>
        </p:nvSpPr>
        <p:spPr>
          <a:xfrm>
            <a:off x="853112" y="345698"/>
            <a:ext cx="10517713" cy="762000"/>
          </a:xfrm>
        </p:spPr>
        <p:txBody>
          <a:bodyPr/>
          <a:lstStyle/>
          <a:p>
            <a:r>
              <a:rPr lang="en-US" dirty="0" err="1"/>
              <a:t>ExteNET</a:t>
            </a:r>
            <a:r>
              <a:rPr lang="en-US" dirty="0"/>
              <a:t>: Cumulative Incidence of CNS Recurrence</a:t>
            </a:r>
          </a:p>
        </p:txBody>
      </p:sp>
      <p:sp>
        <p:nvSpPr>
          <p:cNvPr id="4" name="Content Placeholder 3">
            <a:extLst>
              <a:ext uri="{FF2B5EF4-FFF2-40B4-BE49-F238E27FC236}">
                <a16:creationId xmlns:a16="http://schemas.microsoft.com/office/drawing/2014/main" id="{9096FDE4-A62E-934D-84EA-CE9C29604138}"/>
              </a:ext>
            </a:extLst>
          </p:cNvPr>
          <p:cNvSpPr>
            <a:spLocks noGrp="1"/>
          </p:cNvSpPr>
          <p:nvPr>
            <p:ph idx="1"/>
          </p:nvPr>
        </p:nvSpPr>
        <p:spPr>
          <a:xfrm>
            <a:off x="191344" y="6489314"/>
            <a:ext cx="10358967" cy="268595"/>
          </a:xfrm>
        </p:spPr>
        <p:txBody>
          <a:bodyPr/>
          <a:lstStyle/>
          <a:p>
            <a:pPr marL="98425" indent="0">
              <a:spcBef>
                <a:spcPts val="400"/>
              </a:spcBef>
              <a:spcAft>
                <a:spcPts val="400"/>
              </a:spcAft>
              <a:buNone/>
            </a:pPr>
            <a:r>
              <a:rPr lang="en-US" sz="1500" b="0" dirty="0"/>
              <a:t>Chan A et al. </a:t>
            </a:r>
            <a:r>
              <a:rPr lang="en-US" sz="1500" b="0" i="1" u="none" strike="noStrike" dirty="0">
                <a:solidFill>
                  <a:schemeClr val="tx1"/>
                </a:solidFill>
                <a:effectLst/>
                <a:latin typeface="+mn-lt"/>
                <a:cs typeface="Times New Roman" panose="02020603050405020304" pitchFamily="18" charset="0"/>
              </a:rPr>
              <a:t>Clin Breast Cancer </a:t>
            </a:r>
            <a:r>
              <a:rPr lang="en-US" sz="1500" b="0" i="0" u="none" strike="noStrike" dirty="0">
                <a:solidFill>
                  <a:schemeClr val="tx1"/>
                </a:solidFill>
                <a:effectLst/>
                <a:latin typeface="+mn-lt"/>
                <a:cs typeface="Times New Roman" panose="02020603050405020304" pitchFamily="18" charset="0"/>
              </a:rPr>
              <a:t>2021;21(1):80-91; </a:t>
            </a:r>
            <a:r>
              <a:rPr lang="en-US" sz="1500" b="0" dirty="0"/>
              <a:t>Holmes FA et al. San Antonio Breast Cancer Symposium 2020;Abstract PD3-03.</a:t>
            </a:r>
          </a:p>
        </p:txBody>
      </p:sp>
      <p:graphicFrame>
        <p:nvGraphicFramePr>
          <p:cNvPr id="2" name="Table 5">
            <a:extLst>
              <a:ext uri="{FF2B5EF4-FFF2-40B4-BE49-F238E27FC236}">
                <a16:creationId xmlns:a16="http://schemas.microsoft.com/office/drawing/2014/main" id="{1C29A81F-98DC-9B4C-8339-B198E5F60F91}"/>
              </a:ext>
            </a:extLst>
          </p:cNvPr>
          <p:cNvGraphicFramePr>
            <a:graphicFrameLocks noGrp="1"/>
          </p:cNvGraphicFramePr>
          <p:nvPr/>
        </p:nvGraphicFramePr>
        <p:xfrm>
          <a:off x="804900" y="1412776"/>
          <a:ext cx="10582199" cy="4349484"/>
        </p:xfrm>
        <a:graphic>
          <a:graphicData uri="http://schemas.openxmlformats.org/drawingml/2006/table">
            <a:tbl>
              <a:tblPr firstRow="1" bandRow="1">
                <a:tableStyleId>{21E4AEA4-8DFA-4A89-87EB-49C32662AFE0}</a:tableStyleId>
              </a:tblPr>
              <a:tblGrid>
                <a:gridCol w="4533528">
                  <a:extLst>
                    <a:ext uri="{9D8B030D-6E8A-4147-A177-3AD203B41FA5}">
                      <a16:colId xmlns:a16="http://schemas.microsoft.com/office/drawing/2014/main" val="1516951139"/>
                    </a:ext>
                  </a:extLst>
                </a:gridCol>
                <a:gridCol w="1195181">
                  <a:extLst>
                    <a:ext uri="{9D8B030D-6E8A-4147-A177-3AD203B41FA5}">
                      <a16:colId xmlns:a16="http://schemas.microsoft.com/office/drawing/2014/main" val="24825686"/>
                    </a:ext>
                  </a:extLst>
                </a:gridCol>
                <a:gridCol w="1591308">
                  <a:extLst>
                    <a:ext uri="{9D8B030D-6E8A-4147-A177-3AD203B41FA5}">
                      <a16:colId xmlns:a16="http://schemas.microsoft.com/office/drawing/2014/main" val="1529588529"/>
                    </a:ext>
                  </a:extLst>
                </a:gridCol>
                <a:gridCol w="1591308">
                  <a:extLst>
                    <a:ext uri="{9D8B030D-6E8A-4147-A177-3AD203B41FA5}">
                      <a16:colId xmlns:a16="http://schemas.microsoft.com/office/drawing/2014/main" val="876516771"/>
                    </a:ext>
                  </a:extLst>
                </a:gridCol>
                <a:gridCol w="1670874">
                  <a:extLst>
                    <a:ext uri="{9D8B030D-6E8A-4147-A177-3AD203B41FA5}">
                      <a16:colId xmlns:a16="http://schemas.microsoft.com/office/drawing/2014/main" val="2244127849"/>
                    </a:ext>
                  </a:extLst>
                </a:gridCol>
              </a:tblGrid>
              <a:tr h="832115">
                <a:tc rowSpan="2">
                  <a:txBody>
                    <a:bodyPr/>
                    <a:lstStyle/>
                    <a:p>
                      <a:endParaRPr lang="en-US" b="1" dirty="0"/>
                    </a:p>
                    <a:p>
                      <a:endParaRPr lang="en-US" b="1" dirty="0"/>
                    </a:p>
                    <a:p>
                      <a:r>
                        <a:rPr lang="en-US" b="1" dirty="0"/>
                        <a:t>Population or subgroup</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gridSpan="2">
                  <a:txBody>
                    <a:bodyPr/>
                    <a:lstStyle/>
                    <a:p>
                      <a:pPr algn="ctr"/>
                      <a:endParaRPr lang="en-US" b="1" dirty="0"/>
                    </a:p>
                    <a:p>
                      <a:pPr algn="ctr"/>
                      <a:endParaRPr lang="en-US" b="1" dirty="0"/>
                    </a:p>
                    <a:p>
                      <a:pPr algn="ctr"/>
                      <a:r>
                        <a:rPr lang="en-US" b="1" dirty="0"/>
                        <a:t>Events, 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0"/>
                    </a:solidFill>
                  </a:tcPr>
                </a:tc>
                <a:tc hMerge="1">
                  <a:txBody>
                    <a:bodyPr/>
                    <a:lstStyle/>
                    <a:p>
                      <a:endParaRPr lang="en-US" dirty="0"/>
                    </a:p>
                  </a:txBody>
                  <a:tcPr/>
                </a:tc>
                <a:tc gridSpan="2">
                  <a:txBody>
                    <a:bodyPr/>
                    <a:lstStyle/>
                    <a:p>
                      <a:pPr algn="ctr"/>
                      <a:r>
                        <a:rPr lang="en-US" b="1" dirty="0"/>
                        <a:t>Cumulative incidence </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t>of CNS recurrence</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B50"/>
                    </a:solidFill>
                  </a:tcPr>
                </a:tc>
                <a:tc hMerge="1">
                  <a:txBody>
                    <a:bodyPr/>
                    <a:lstStyle/>
                    <a:p>
                      <a:endParaRPr lang="en-US" dirty="0"/>
                    </a:p>
                  </a:txBody>
                  <a:tcPr/>
                </a:tc>
                <a:extLst>
                  <a:ext uri="{0D108BD9-81ED-4DB2-BD59-A6C34878D82A}">
                    <a16:rowId xmlns:a16="http://schemas.microsoft.com/office/drawing/2014/main" val="1291361467"/>
                  </a:ext>
                </a:extLst>
              </a:tr>
              <a:tr h="378773">
                <a:tc vMerge="1">
                  <a:txBody>
                    <a:bodyPr/>
                    <a:lstStyle/>
                    <a:p>
                      <a:endParaRPr lang="en-US"/>
                    </a:p>
                  </a:txBody>
                  <a:tcPr/>
                </a:tc>
                <a:tc>
                  <a:txBody>
                    <a:bodyPr/>
                    <a:lstStyle/>
                    <a:p>
                      <a:pPr algn="ctr"/>
                      <a:r>
                        <a:rPr lang="en-US" b="1" dirty="0">
                          <a:solidFill>
                            <a:schemeClr val="bg1"/>
                          </a:solidFill>
                        </a:rPr>
                        <a:t>Neratinib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b="1" dirty="0">
                          <a:solidFill>
                            <a:schemeClr val="bg1"/>
                          </a:solidFill>
                        </a:rPr>
                        <a:t>Placebo</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b="1" dirty="0">
                          <a:solidFill>
                            <a:schemeClr val="bg1"/>
                          </a:solidFill>
                        </a:rPr>
                        <a:t>Neratinib</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tc>
                  <a:txBody>
                    <a:bodyPr/>
                    <a:lstStyle/>
                    <a:p>
                      <a:pPr algn="ctr"/>
                      <a:r>
                        <a:rPr lang="en-US" b="1" dirty="0">
                          <a:solidFill>
                            <a:schemeClr val="bg1"/>
                          </a:solidFill>
                        </a:rPr>
                        <a:t>Placebo</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0"/>
                    </a:solidFill>
                  </a:tcPr>
                </a:tc>
                <a:extLst>
                  <a:ext uri="{0D108BD9-81ED-4DB2-BD59-A6C34878D82A}">
                    <a16:rowId xmlns:a16="http://schemas.microsoft.com/office/drawing/2014/main" val="1928204717"/>
                  </a:ext>
                </a:extLst>
              </a:tr>
              <a:tr h="417957">
                <a:tc>
                  <a:txBody>
                    <a:bodyPr/>
                    <a:lstStyle/>
                    <a:p>
                      <a:r>
                        <a:rPr lang="en-US" b="1" dirty="0"/>
                        <a:t>Intention-to-treat population </a:t>
                      </a:r>
                      <a:r>
                        <a:rPr lang="en-US" dirty="0"/>
                        <a:t>(n = 2,840)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408525326"/>
                  </a:ext>
                </a:extLst>
              </a:tr>
              <a:tr h="75754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t>HR-positive/</a:t>
                      </a:r>
                      <a:r>
                        <a:rPr lang="en-US" b="1" u="none" dirty="0"/>
                        <a:t>≤1-year population </a:t>
                      </a:r>
                    </a:p>
                    <a:p>
                      <a:r>
                        <a:rPr lang="en-US" b="1" u="none" dirty="0"/>
                        <a:t>(EU indication) </a:t>
                      </a:r>
                      <a:r>
                        <a:rPr lang="en-US" u="none" dirty="0"/>
                        <a:t>(n = 1,334)</a:t>
                      </a:r>
                      <a:endParaRPr lang="en-US" u="sng"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t>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8165530"/>
                  </a:ext>
                </a:extLst>
              </a:tr>
              <a:tr h="940403">
                <a:tc>
                  <a:txBody>
                    <a:bodyPr/>
                    <a:lstStyle/>
                    <a:p>
                      <a:r>
                        <a:rPr lang="en-US" b="1" dirty="0"/>
                        <a:t>Adjuvant or neoadjuvant therapy (n = 1,334)</a:t>
                      </a:r>
                    </a:p>
                    <a:p>
                      <a:r>
                        <a:rPr lang="en-US" dirty="0"/>
                        <a:t>     Adjuvant (n = 980)</a:t>
                      </a:r>
                    </a:p>
                    <a:p>
                      <a:r>
                        <a:rPr lang="en-US" dirty="0"/>
                        <a:t>     Neoadjuvant (n = 354)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3</a:t>
                      </a:r>
                    </a:p>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6</a:t>
                      </a:r>
                    </a:p>
                    <a:p>
                      <a:pPr algn="ctr"/>
                      <a:r>
                        <a:rPr lang="en-US" dirty="0"/>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0.7%</a:t>
                      </a:r>
                    </a:p>
                    <a:p>
                      <a:pPr algn="ctr"/>
                      <a:r>
                        <a:rPr lang="en-US" dirty="0"/>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endParaRPr lang="en-US" dirty="0"/>
                    </a:p>
                    <a:p>
                      <a:pPr algn="ctr"/>
                      <a:r>
                        <a:rPr lang="en-US" dirty="0"/>
                        <a:t>1.5%</a:t>
                      </a:r>
                    </a:p>
                    <a:p>
                      <a:pPr algn="ctr"/>
                      <a:r>
                        <a:rPr lang="en-US" dirty="0"/>
                        <a:t>3.7%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381971282"/>
                  </a:ext>
                </a:extLst>
              </a:tr>
              <a:tr h="940403">
                <a:tc>
                  <a:txBody>
                    <a:bodyPr/>
                    <a:lstStyle/>
                    <a:p>
                      <a:r>
                        <a:rPr lang="en-US" b="1" dirty="0" err="1"/>
                        <a:t>pCR</a:t>
                      </a:r>
                      <a:r>
                        <a:rPr lang="en-US" b="1" dirty="0"/>
                        <a:t> status </a:t>
                      </a:r>
                      <a:r>
                        <a:rPr lang="en-US" b="0" dirty="0"/>
                        <a:t>(n = 354)</a:t>
                      </a:r>
                    </a:p>
                    <a:p>
                      <a:r>
                        <a:rPr lang="en-US" b="0" dirty="0"/>
                        <a:t>   No (n = 295)</a:t>
                      </a:r>
                    </a:p>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t>   Yes (n = 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1</a:t>
                      </a:r>
                    </a:p>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5</a:t>
                      </a:r>
                    </a:p>
                    <a:p>
                      <a:pPr algn="ctr"/>
                      <a:r>
                        <a:rPr lang="en-US"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0.8%</a:t>
                      </a:r>
                    </a:p>
                    <a:p>
                      <a:pPr algn="ctr"/>
                      <a:r>
                        <a:rPr lang="en-US"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p>
                    <a:p>
                      <a:pPr algn="ctr"/>
                      <a:r>
                        <a:rPr lang="en-US" dirty="0"/>
                        <a:t>3.6%</a:t>
                      </a:r>
                    </a:p>
                    <a:p>
                      <a:pPr algn="ctr"/>
                      <a:r>
                        <a:rPr lang="en-US" dirty="0"/>
                        <a:t>5.0%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162173"/>
                  </a:ext>
                </a:extLst>
              </a:tr>
            </a:tbl>
          </a:graphicData>
        </a:graphic>
      </p:graphicFrame>
    </p:spTree>
    <p:extLst>
      <p:ext uri="{BB962C8B-B14F-4D97-AF65-F5344CB8AC3E}">
        <p14:creationId xmlns:p14="http://schemas.microsoft.com/office/powerpoint/2010/main" val="464830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669688-49DC-25BF-2484-0B3FBA5DF669}"/>
              </a:ext>
            </a:extLst>
          </p:cNvPr>
          <p:cNvSpPr>
            <a:spLocks noGrp="1"/>
          </p:cNvSpPr>
          <p:nvPr>
            <p:ph type="title"/>
          </p:nvPr>
        </p:nvSpPr>
        <p:spPr>
          <a:xfrm>
            <a:off x="920747" y="1268760"/>
            <a:ext cx="10358967" cy="2265883"/>
          </a:xfrm>
        </p:spPr>
        <p:txBody>
          <a:bodyPr/>
          <a:lstStyle/>
          <a:p>
            <a:pPr algn="l"/>
            <a:r>
              <a:rPr lang="en-US" sz="3600" dirty="0"/>
              <a:t>Effect of Diarrheal Prophylaxis or Dose Escalation on Neratinib-Associated Diarrhea and Tolerability in Patients with HER2+ Early-Stage Breast Cancer: Final Findings from the CONTROL Trial</a:t>
            </a:r>
          </a:p>
        </p:txBody>
      </p:sp>
      <p:sp>
        <p:nvSpPr>
          <p:cNvPr id="4" name="Content Placeholder 3">
            <a:extLst>
              <a:ext uri="{FF2B5EF4-FFF2-40B4-BE49-F238E27FC236}">
                <a16:creationId xmlns:a16="http://schemas.microsoft.com/office/drawing/2014/main" id="{2DB26605-FF10-B1BA-96A8-509C08043CA3}"/>
              </a:ext>
            </a:extLst>
          </p:cNvPr>
          <p:cNvSpPr>
            <a:spLocks noGrp="1"/>
          </p:cNvSpPr>
          <p:nvPr>
            <p:ph idx="1"/>
          </p:nvPr>
        </p:nvSpPr>
        <p:spPr>
          <a:xfrm>
            <a:off x="912286" y="3861048"/>
            <a:ext cx="10358967" cy="1401787"/>
          </a:xfrm>
        </p:spPr>
        <p:txBody>
          <a:bodyPr/>
          <a:lstStyle/>
          <a:p>
            <a:pPr marL="98425" indent="0">
              <a:spcBef>
                <a:spcPts val="0"/>
              </a:spcBef>
              <a:spcAft>
                <a:spcPts val="0"/>
              </a:spcAft>
              <a:buNone/>
            </a:pPr>
            <a:r>
              <a:rPr lang="en-US" b="0" dirty="0"/>
              <a:t>Chan A et al.</a:t>
            </a:r>
          </a:p>
          <a:p>
            <a:pPr marL="98425" indent="0">
              <a:spcBef>
                <a:spcPts val="0"/>
              </a:spcBef>
              <a:spcAft>
                <a:spcPts val="0"/>
              </a:spcAft>
              <a:buNone/>
            </a:pPr>
            <a:r>
              <a:rPr lang="en-US" b="0" dirty="0"/>
              <a:t>ESMO Breast 2022;Abstract 73P.</a:t>
            </a:r>
          </a:p>
        </p:txBody>
      </p:sp>
    </p:spTree>
    <p:extLst>
      <p:ext uri="{BB962C8B-B14F-4D97-AF65-F5344CB8AC3E}">
        <p14:creationId xmlns:p14="http://schemas.microsoft.com/office/powerpoint/2010/main" val="1767068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916516" y="73125"/>
            <a:ext cx="10358967" cy="897730"/>
          </a:xfrm>
        </p:spPr>
        <p:txBody>
          <a:bodyPr/>
          <a:lstStyle/>
          <a:p>
            <a:r>
              <a:rPr lang="en-US" dirty="0"/>
              <a:t>CONTROL Trial Cohorts: Study Schema</a:t>
            </a:r>
          </a:p>
        </p:txBody>
      </p:sp>
      <p:sp>
        <p:nvSpPr>
          <p:cNvPr id="3" name="TextBox 2">
            <a:extLst>
              <a:ext uri="{FF2B5EF4-FFF2-40B4-BE49-F238E27FC236}">
                <a16:creationId xmlns:a16="http://schemas.microsoft.com/office/drawing/2014/main" id="{889EF48F-4307-5539-7323-A28B70D9A97D}"/>
              </a:ext>
            </a:extLst>
          </p:cNvPr>
          <p:cNvSpPr txBox="1"/>
          <p:nvPr/>
        </p:nvSpPr>
        <p:spPr>
          <a:xfrm>
            <a:off x="119336" y="6531064"/>
            <a:ext cx="37814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Chan A et al. ESMO Breast 2022;Abstract P73.</a:t>
            </a:r>
          </a:p>
        </p:txBody>
      </p:sp>
      <p:pic>
        <p:nvPicPr>
          <p:cNvPr id="5" name="Picture 4" descr="A picture containing timeline&#10;&#10;Description automatically generated">
            <a:extLst>
              <a:ext uri="{FF2B5EF4-FFF2-40B4-BE49-F238E27FC236}">
                <a16:creationId xmlns:a16="http://schemas.microsoft.com/office/drawing/2014/main" id="{3D489F10-5A7F-9FDA-4F2C-8686350D9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831927"/>
            <a:ext cx="11233249" cy="5261602"/>
          </a:xfrm>
          <a:prstGeom prst="rect">
            <a:avLst/>
          </a:prstGeom>
        </p:spPr>
      </p:pic>
    </p:spTree>
    <p:extLst>
      <p:ext uri="{BB962C8B-B14F-4D97-AF65-F5344CB8AC3E}">
        <p14:creationId xmlns:p14="http://schemas.microsoft.com/office/powerpoint/2010/main" val="3182804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916516" y="73125"/>
            <a:ext cx="10358967" cy="897730"/>
          </a:xfrm>
        </p:spPr>
        <p:txBody>
          <a:bodyPr/>
          <a:lstStyle/>
          <a:p>
            <a:r>
              <a:rPr lang="en-US" dirty="0"/>
              <a:t>CONTROL: Diarrhea Profile</a:t>
            </a:r>
          </a:p>
        </p:txBody>
      </p:sp>
      <p:pic>
        <p:nvPicPr>
          <p:cNvPr id="8" name="Picture 7" descr="Table&#10;&#10;Description automatically generated">
            <a:extLst>
              <a:ext uri="{FF2B5EF4-FFF2-40B4-BE49-F238E27FC236}">
                <a16:creationId xmlns:a16="http://schemas.microsoft.com/office/drawing/2014/main" id="{5256C4DC-093A-2D27-4BE9-C6B5013B4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516" y="1016359"/>
            <a:ext cx="10358968" cy="5078716"/>
          </a:xfrm>
          <a:prstGeom prst="rect">
            <a:avLst/>
          </a:prstGeom>
        </p:spPr>
      </p:pic>
      <p:sp>
        <p:nvSpPr>
          <p:cNvPr id="5" name="TextBox 4">
            <a:extLst>
              <a:ext uri="{FF2B5EF4-FFF2-40B4-BE49-F238E27FC236}">
                <a16:creationId xmlns:a16="http://schemas.microsoft.com/office/drawing/2014/main" id="{CF251FA8-9C52-6940-8714-267CEF384194}"/>
              </a:ext>
            </a:extLst>
          </p:cNvPr>
          <p:cNvSpPr txBox="1"/>
          <p:nvPr/>
        </p:nvSpPr>
        <p:spPr>
          <a:xfrm>
            <a:off x="119336" y="6531064"/>
            <a:ext cx="37814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Chan A et al. ESMO Breast 2022;Abstract P73.</a:t>
            </a:r>
          </a:p>
        </p:txBody>
      </p:sp>
    </p:spTree>
    <p:extLst>
      <p:ext uri="{BB962C8B-B14F-4D97-AF65-F5344CB8AC3E}">
        <p14:creationId xmlns:p14="http://schemas.microsoft.com/office/powerpoint/2010/main" val="6971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FB87-4449-FEA9-F2F2-7D0AE66E8DA7}"/>
              </a:ext>
            </a:extLst>
          </p:cNvPr>
          <p:cNvSpPr>
            <a:spLocks noGrp="1"/>
          </p:cNvSpPr>
          <p:nvPr>
            <p:ph type="title"/>
          </p:nvPr>
        </p:nvSpPr>
        <p:spPr>
          <a:xfrm>
            <a:off x="916516" y="7267"/>
            <a:ext cx="10358967" cy="901453"/>
          </a:xfrm>
        </p:spPr>
        <p:txBody>
          <a:bodyPr/>
          <a:lstStyle/>
          <a:p>
            <a:r>
              <a:rPr lang="en-US" dirty="0"/>
              <a:t>CONTROL: Conclusions</a:t>
            </a:r>
          </a:p>
        </p:txBody>
      </p:sp>
      <p:sp>
        <p:nvSpPr>
          <p:cNvPr id="6" name="Content Placeholder 5">
            <a:extLst>
              <a:ext uri="{FF2B5EF4-FFF2-40B4-BE49-F238E27FC236}">
                <a16:creationId xmlns:a16="http://schemas.microsoft.com/office/drawing/2014/main" id="{058D0970-4E14-0396-018D-3D3FCB11FC69}"/>
              </a:ext>
            </a:extLst>
          </p:cNvPr>
          <p:cNvSpPr>
            <a:spLocks noGrp="1"/>
          </p:cNvSpPr>
          <p:nvPr>
            <p:ph idx="1"/>
          </p:nvPr>
        </p:nvSpPr>
        <p:spPr>
          <a:xfrm>
            <a:off x="479377" y="908720"/>
            <a:ext cx="10813718" cy="4799013"/>
          </a:xfrm>
        </p:spPr>
        <p:txBody>
          <a:bodyPr/>
          <a:lstStyle/>
          <a:p>
            <a:r>
              <a:rPr lang="en-US" sz="2000" b="0" dirty="0"/>
              <a:t>These final findings from the CONTROL study show improved tolerability of neratinib with all diarrhea prophylaxis and DE schedules. These results demonstrate that neratinib is well tolerated as extended-adjuvant treatment for patients with HER2-positive breast cancer after 1 year of trastuzumab.</a:t>
            </a:r>
          </a:p>
          <a:p>
            <a:r>
              <a:rPr lang="en-US" sz="2000" b="0" dirty="0"/>
              <a:t>Adoption of neratinib DE with loperamide PRN during the first 2 weeks of treatment (DE1 cohort) was associated with a lower rate of Grade 3 diarrhea compared to the CONTROL prophylaxis strategies, the DE2 strategy and the neratinib arm in the </a:t>
            </a:r>
            <a:r>
              <a:rPr lang="en-US" sz="2000" b="0" dirty="0" err="1"/>
              <a:t>ExteNET</a:t>
            </a:r>
            <a:r>
              <a:rPr lang="en-US" sz="2000" b="0" dirty="0"/>
              <a:t> trial.</a:t>
            </a:r>
          </a:p>
          <a:p>
            <a:r>
              <a:rPr lang="en-US" sz="2000" b="0" dirty="0"/>
              <a:t>The DE1 cohort also had the lowest rate of diarrhea-related discontinuations (3%) and dose holds (12%) compared to the other strategies investigated in the CONTROL trial and the neratinib arm in the </a:t>
            </a:r>
            <a:r>
              <a:rPr lang="en-US" sz="2000" b="0" dirty="0" err="1"/>
              <a:t>ExteNET</a:t>
            </a:r>
            <a:r>
              <a:rPr lang="en-US" sz="2000" b="0" dirty="0"/>
              <a:t> trial.</a:t>
            </a:r>
          </a:p>
          <a:p>
            <a:r>
              <a:rPr lang="en-US" sz="2000" b="0" dirty="0"/>
              <a:t>These findings suggest that several modalities, most notably neratinib DE1 with loperamide PRN, allow patients to stay on treatment longer and receive the full benefit of neratinib therapy.</a:t>
            </a:r>
          </a:p>
          <a:p>
            <a:r>
              <a:rPr lang="en-US" sz="2000" b="0" dirty="0"/>
              <a:t>The US package label for neratinib now includes both the mandatory loperamide prophylaxis regimen and the DE1 strategy from CONTROL as diarrhea-mitigation strategies.</a:t>
            </a:r>
          </a:p>
        </p:txBody>
      </p:sp>
      <p:sp>
        <p:nvSpPr>
          <p:cNvPr id="5" name="TextBox 4">
            <a:extLst>
              <a:ext uri="{FF2B5EF4-FFF2-40B4-BE49-F238E27FC236}">
                <a16:creationId xmlns:a16="http://schemas.microsoft.com/office/drawing/2014/main" id="{52B12AB3-B0B1-A045-8277-AD271241A1A2}"/>
              </a:ext>
            </a:extLst>
          </p:cNvPr>
          <p:cNvSpPr txBox="1"/>
          <p:nvPr/>
        </p:nvSpPr>
        <p:spPr>
          <a:xfrm>
            <a:off x="119336" y="6531064"/>
            <a:ext cx="37814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Chan A et al. ESMO Breast 2022;Abstract P73.</a:t>
            </a:r>
          </a:p>
        </p:txBody>
      </p:sp>
    </p:spTree>
    <p:extLst>
      <p:ext uri="{BB962C8B-B14F-4D97-AF65-F5344CB8AC3E}">
        <p14:creationId xmlns:p14="http://schemas.microsoft.com/office/powerpoint/2010/main" val="4292223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t>HER2-Positive or HER2-Low Metastatic </a:t>
            </a:r>
            <a:br>
              <a:rPr lang="en-US" sz="4000" dirty="0"/>
            </a:br>
            <a:r>
              <a:rPr lang="en-US" sz="4000" dirty="0"/>
              <a:t>Breast Cancer</a:t>
            </a:r>
          </a:p>
        </p:txBody>
      </p:sp>
    </p:spTree>
    <p:extLst>
      <p:ext uri="{BB962C8B-B14F-4D97-AF65-F5344CB8AC3E}">
        <p14:creationId xmlns:p14="http://schemas.microsoft.com/office/powerpoint/2010/main" val="42433279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512305" cy="1143000"/>
          </a:xfrm>
        </p:spPr>
        <p:txBody>
          <a:bodyPr/>
          <a:lstStyle/>
          <a:p>
            <a:pPr algn="l"/>
            <a:r>
              <a:rPr lang="en-US" dirty="0"/>
              <a:t>FDA Grants Regular Approval to Fam-Trastuzumab </a:t>
            </a:r>
            <a:r>
              <a:rPr lang="en-US" dirty="0" err="1"/>
              <a:t>Deruxtecan-nxki</a:t>
            </a:r>
            <a:r>
              <a:rPr lang="en-US" dirty="0"/>
              <a:t> for Breast Cancer</a:t>
            </a:r>
            <a:br>
              <a:rPr lang="en-US" dirty="0"/>
            </a:br>
            <a:r>
              <a:rPr lang="en-US" sz="2400" dirty="0"/>
              <a:t>Press Release – May 4, 2022</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0393" y="1785934"/>
            <a:ext cx="10512306" cy="4595394"/>
          </a:xfrm>
        </p:spPr>
        <p:txBody>
          <a:bodyPr/>
          <a:lstStyle/>
          <a:p>
            <a:pPr marL="98425" indent="0">
              <a:buNone/>
            </a:pPr>
            <a:r>
              <a:rPr lang="en-US" sz="1900" b="0" dirty="0"/>
              <a:t>“The Food and Drug Administration approved fam-trastuzumab </a:t>
            </a:r>
            <a:r>
              <a:rPr lang="en-US" sz="1900" b="0" dirty="0" err="1"/>
              <a:t>deruxtecan-nxki</a:t>
            </a:r>
            <a:r>
              <a:rPr lang="en-US" sz="1900" b="0" dirty="0"/>
              <a:t> for adult patients with unresectable or metastatic HER2-positive breast cancer who have received a prior anti-HER2-based regimen either in the metastatic setting, or in the neoadjuvant or adjuvant setting and have developed disease recurrence during or within 6 months of completing therapy.</a:t>
            </a:r>
          </a:p>
          <a:p>
            <a:pPr marL="98425" indent="0">
              <a:buNone/>
            </a:pPr>
            <a:r>
              <a:rPr lang="en-US" sz="1900" b="0" dirty="0"/>
              <a:t>In December 2019, fam-trastuzumab </a:t>
            </a:r>
            <a:r>
              <a:rPr lang="en-US" sz="1900" b="0" dirty="0" err="1"/>
              <a:t>deruxtecan-nxki</a:t>
            </a:r>
            <a:r>
              <a:rPr lang="en-US" sz="1900" b="0" dirty="0"/>
              <a:t> received accelerated approval for adult patients with unresectable or metastatic HER2-positive breast cancer who have received two or more prior anti-HER2-based regimens in the metastatic setting. The following trial was the confirmatory trial for the accelerated approval.</a:t>
            </a:r>
          </a:p>
          <a:p>
            <a:pPr marL="98425" indent="0">
              <a:buNone/>
            </a:pPr>
            <a:r>
              <a:rPr lang="en-US" sz="1900" b="0" dirty="0"/>
              <a:t>Efficacy was based on DESTINY-Breast03 (NCT03529110), a multicenter, open-label, randomized trial that enrolled 524 patients with HER2-positive, unresectable, and/or metastatic breast cancer who received prior trastuzumab and </a:t>
            </a:r>
            <a:r>
              <a:rPr lang="en-US" sz="1900" b="0" dirty="0" err="1"/>
              <a:t>taxane</a:t>
            </a:r>
            <a:r>
              <a:rPr lang="en-US" sz="1900" b="0" dirty="0"/>
              <a:t> therapy for metastatic disease or developed disease recurrence during or within 6 months of completing neoadjuvant or adjuvant therapy.”</a:t>
            </a:r>
          </a:p>
        </p:txBody>
      </p:sp>
      <p:sp>
        <p:nvSpPr>
          <p:cNvPr id="4" name="TextBox 3">
            <a:extLst>
              <a:ext uri="{FF2B5EF4-FFF2-40B4-BE49-F238E27FC236}">
                <a16:creationId xmlns:a16="http://schemas.microsoft.com/office/drawing/2014/main" id="{DE5D09AC-CE12-FF44-BA55-CBC953D11C7F}"/>
              </a:ext>
            </a:extLst>
          </p:cNvPr>
          <p:cNvSpPr txBox="1"/>
          <p:nvPr/>
        </p:nvSpPr>
        <p:spPr>
          <a:xfrm>
            <a:off x="119336" y="6165304"/>
            <a:ext cx="11153363"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rPr>
              <a:t>/drugs/resources-information-approved-drugs/fda-grants-regular-approval-fam-trastuzumab-deruxtecan-nxki-breast-cancer</a:t>
            </a:r>
          </a:p>
        </p:txBody>
      </p:sp>
    </p:spTree>
    <p:extLst>
      <p:ext uri="{BB962C8B-B14F-4D97-AF65-F5344CB8AC3E}">
        <p14:creationId xmlns:p14="http://schemas.microsoft.com/office/powerpoint/2010/main" val="234988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695400" y="194139"/>
            <a:ext cx="10369152" cy="1143000"/>
          </a:xfrm>
        </p:spPr>
        <p:txBody>
          <a:bodyPr/>
          <a:lstStyle/>
          <a:p>
            <a:pPr algn="l"/>
            <a:r>
              <a:rPr lang="en-US" sz="2900" dirty="0"/>
              <a:t>Trastuzumab </a:t>
            </a:r>
            <a:r>
              <a:rPr lang="en-US" sz="2900" dirty="0" err="1"/>
              <a:t>Deruxtecan</a:t>
            </a:r>
            <a:r>
              <a:rPr lang="en-US" sz="2900" dirty="0"/>
              <a:t> Granted FDA Approval for HER2-Low Breast Cancer</a:t>
            </a:r>
            <a:br>
              <a:rPr lang="en-US" dirty="0"/>
            </a:br>
            <a:r>
              <a:rPr lang="en-US" sz="2400" dirty="0"/>
              <a:t>Press Release – August 5, 2022</a:t>
            </a: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695399" y="1592062"/>
            <a:ext cx="10081120" cy="4595394"/>
          </a:xfrm>
        </p:spPr>
        <p:txBody>
          <a:bodyPr/>
          <a:lstStyle/>
          <a:p>
            <a:pPr marL="98425" indent="0">
              <a:buNone/>
            </a:pPr>
            <a:r>
              <a:rPr lang="en-US" sz="2200" b="0" dirty="0"/>
              <a:t>“Today, the US Food and Drug Administration approved fam-trastuzumab-</a:t>
            </a:r>
            <a:r>
              <a:rPr lang="en-US" sz="2200" b="0" dirty="0" err="1"/>
              <a:t>deruxtecan</a:t>
            </a:r>
            <a:r>
              <a:rPr lang="en-US" sz="2200" b="0" dirty="0"/>
              <a:t>-</a:t>
            </a:r>
            <a:r>
              <a:rPr lang="en-US" sz="2200" b="0" dirty="0" err="1"/>
              <a:t>nxki</a:t>
            </a:r>
            <a:r>
              <a:rPr lang="en-US" sz="2200" b="0" dirty="0"/>
              <a:t>, an IV infusion for the treatment of patients with unresectable (unable to be removed) or metastatic (spread to other parts of the body) HER2-low breast cancer. This is the first approved therapy targeted to patients with the HER2-low breast cancer subtype, which is a newly defined subset of HER2-negative breast cancer.</a:t>
            </a:r>
          </a:p>
          <a:p>
            <a:pPr marL="98425" indent="0">
              <a:buNone/>
            </a:pPr>
            <a:r>
              <a:rPr lang="en-US" sz="2200" b="0" dirty="0"/>
              <a:t>Patients with HER2-low breast cancer are eligible for fam-trastuzumab-</a:t>
            </a:r>
            <a:r>
              <a:rPr lang="en-US" sz="2200" b="0" dirty="0" err="1"/>
              <a:t>deruxtecan</a:t>
            </a:r>
            <a:r>
              <a:rPr lang="en-US" sz="2200" b="0" dirty="0"/>
              <a:t>-</a:t>
            </a:r>
            <a:r>
              <a:rPr lang="en-US" sz="2200" b="0" dirty="0" err="1"/>
              <a:t>nxki</a:t>
            </a:r>
            <a:r>
              <a:rPr lang="en-US" sz="2200" b="0" dirty="0"/>
              <a:t> if they have received a prior chemotherapy in the metastatic setting, or their cancer returned during, or within 6 months of completing, adjuvant chemotherapy.</a:t>
            </a:r>
          </a:p>
          <a:p>
            <a:pPr marL="98425" indent="0">
              <a:buNone/>
            </a:pPr>
            <a:r>
              <a:rPr lang="en-US" sz="2200" b="0" dirty="0"/>
              <a:t>This approval is based on DESTINY-Breast04, a randomized, multicenter, open label clinical trial that enrolled 557 adult patients with unresectable or metastatic HER2-low breast cancer.”</a:t>
            </a:r>
          </a:p>
        </p:txBody>
      </p:sp>
      <p:sp>
        <p:nvSpPr>
          <p:cNvPr id="4" name="TextBox 3">
            <a:extLst>
              <a:ext uri="{FF2B5EF4-FFF2-40B4-BE49-F238E27FC236}">
                <a16:creationId xmlns:a16="http://schemas.microsoft.com/office/drawing/2014/main" id="{DE5D09AC-CE12-FF44-BA55-CBC953D11C7F}"/>
              </a:ext>
            </a:extLst>
          </p:cNvPr>
          <p:cNvSpPr txBox="1"/>
          <p:nvPr/>
        </p:nvSpPr>
        <p:spPr>
          <a:xfrm>
            <a:off x="26053" y="6464150"/>
            <a:ext cx="972291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rPr>
              <a:t>/news-events/press-announcements/fda-approves-first-targeted-therapy-her2-low-breast-cancer</a:t>
            </a:r>
          </a:p>
        </p:txBody>
      </p:sp>
    </p:spTree>
    <p:extLst>
      <p:ext uri="{BB962C8B-B14F-4D97-AF65-F5344CB8AC3E}">
        <p14:creationId xmlns:p14="http://schemas.microsoft.com/office/powerpoint/2010/main" val="2323383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1052736"/>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chemeClr val="bg1"/>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2826134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8EBFEF3B-7000-6103-658C-B9D629D1D1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04664"/>
            <a:ext cx="10207084" cy="5445224"/>
          </a:xfrm>
          <a:prstGeom prst="rect">
            <a:avLst/>
          </a:prstGeom>
        </p:spPr>
      </p:pic>
      <p:sp>
        <p:nvSpPr>
          <p:cNvPr id="6" name="Rectangle 5">
            <a:extLst>
              <a:ext uri="{FF2B5EF4-FFF2-40B4-BE49-F238E27FC236}">
                <a16:creationId xmlns:a16="http://schemas.microsoft.com/office/drawing/2014/main" id="{19A44022-564E-7AAA-4BFF-1CA58FFC070E}"/>
              </a:ext>
            </a:extLst>
          </p:cNvPr>
          <p:cNvSpPr/>
          <p:nvPr/>
        </p:nvSpPr>
        <p:spPr bwMode="auto">
          <a:xfrm>
            <a:off x="623392" y="5805264"/>
            <a:ext cx="10207084"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9" name="TextBox 8">
            <a:extLst>
              <a:ext uri="{FF2B5EF4-FFF2-40B4-BE49-F238E27FC236}">
                <a16:creationId xmlns:a16="http://schemas.microsoft.com/office/drawing/2014/main" id="{3B1DBD3C-91AF-A1F7-EF93-DB08F5563419}"/>
              </a:ext>
            </a:extLst>
          </p:cNvPr>
          <p:cNvSpPr txBox="1"/>
          <p:nvPr/>
        </p:nvSpPr>
        <p:spPr>
          <a:xfrm>
            <a:off x="5311050" y="5909210"/>
            <a:ext cx="5537478"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1674A7"/>
                </a:solidFill>
                <a:effectLst/>
                <a:uLnTx/>
                <a:uFillTx/>
                <a:latin typeface="Calibri"/>
                <a:ea typeface="MS PGothic" charset="0"/>
              </a:rPr>
              <a:t>J Clin Oncol </a:t>
            </a:r>
            <a:r>
              <a:rPr kumimoji="0" lang="en-US" sz="2000" b="1" i="0" u="none" strike="noStrike" kern="1200" cap="none" spc="0" normalizeH="0" baseline="0" noProof="0" dirty="0">
                <a:ln>
                  <a:noFill/>
                </a:ln>
                <a:solidFill>
                  <a:srgbClr val="1674A7"/>
                </a:solidFill>
                <a:effectLst/>
                <a:uLnTx/>
                <a:uFillTx/>
                <a:latin typeface="Calibri"/>
                <a:ea typeface="MS PGothic" charset="0"/>
              </a:rPr>
              <a:t>2022 August 4;[Online ahead of print].</a:t>
            </a:r>
          </a:p>
        </p:txBody>
      </p:sp>
      <p:sp>
        <p:nvSpPr>
          <p:cNvPr id="2" name="Rectangle 1">
            <a:extLst>
              <a:ext uri="{FF2B5EF4-FFF2-40B4-BE49-F238E27FC236}">
                <a16:creationId xmlns:a16="http://schemas.microsoft.com/office/drawing/2014/main" id="{6B35E5D3-A6CE-C7E6-002E-3DDEC37A8248}"/>
              </a:ext>
            </a:extLst>
          </p:cNvPr>
          <p:cNvSpPr/>
          <p:nvPr/>
        </p:nvSpPr>
        <p:spPr bwMode="auto">
          <a:xfrm>
            <a:off x="1343472" y="4437112"/>
            <a:ext cx="9217024" cy="147209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7BA7EB39-3D5F-B534-C35A-1BA1A4F2E443}"/>
              </a:ext>
            </a:extLst>
          </p:cNvPr>
          <p:cNvSpPr txBox="1"/>
          <p:nvPr/>
        </p:nvSpPr>
        <p:spPr>
          <a:xfrm>
            <a:off x="1665283" y="4268614"/>
            <a:ext cx="8232576" cy="1477328"/>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Updated Recommendation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Patients with HER2 IHC 1+ or 2+ and ISH-negative metastatic breast cancer who have received at least one prior chemotherapy for metastatic disease, and if hormone receptor–positive are refractory to endocrine therapy, should be offered treatment with trastuzumab </a:t>
            </a:r>
            <a:r>
              <a:rPr kumimoji="0" lang="en-US" sz="1800" b="0" i="0" u="none" strike="noStrike" kern="1200" cap="none" spc="0" normalizeH="0" baseline="0" noProof="0" dirty="0" err="1">
                <a:ln>
                  <a:noFill/>
                </a:ln>
                <a:solidFill>
                  <a:srgbClr val="000000"/>
                </a:solidFill>
                <a:effectLst/>
                <a:uLnTx/>
                <a:uFillTx/>
                <a:latin typeface="Calibri"/>
                <a:ea typeface="MS PGothic" charset="0"/>
              </a:rPr>
              <a:t>deruxtecan</a:t>
            </a:r>
            <a:endParaRPr kumimoji="0" lang="en-US" sz="1800" b="0" i="0" u="none" strike="noStrike" kern="1200" cap="none" spc="0" normalizeH="0" baseline="0" noProof="0" dirty="0">
              <a:ln>
                <a:noFill/>
              </a:ln>
              <a:solidFill>
                <a:srgbClr val="000000"/>
              </a:solidFill>
              <a:effectLst/>
              <a:uLnTx/>
              <a:uFillTx/>
              <a:latin typeface="Calibri"/>
              <a:ea typeface="MS PGothic" charset="0"/>
            </a:endParaRPr>
          </a:p>
        </p:txBody>
      </p:sp>
    </p:spTree>
    <p:extLst>
      <p:ext uri="{BB962C8B-B14F-4D97-AF65-F5344CB8AC3E}">
        <p14:creationId xmlns:p14="http://schemas.microsoft.com/office/powerpoint/2010/main" val="3041730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AF990BB7-2909-327A-B008-86207748D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7768" y="3373438"/>
            <a:ext cx="7226300" cy="3276600"/>
          </a:xfrm>
          <a:prstGeom prst="rect">
            <a:avLst/>
          </a:prstGeom>
        </p:spPr>
      </p:pic>
      <p:pic>
        <p:nvPicPr>
          <p:cNvPr id="6" name="Picture 5" descr="Graphical user interface, text, application, email&#10;&#10;Description automatically generated">
            <a:extLst>
              <a:ext uri="{FF2B5EF4-FFF2-40B4-BE49-F238E27FC236}">
                <a16:creationId xmlns:a16="http://schemas.microsoft.com/office/drawing/2014/main" id="{24A7435B-F271-85E6-C8E0-AFD53023C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2" y="145178"/>
            <a:ext cx="6048375" cy="3429000"/>
          </a:xfrm>
          <a:prstGeom prst="rect">
            <a:avLst/>
          </a:prstGeom>
        </p:spPr>
      </p:pic>
      <p:sp>
        <p:nvSpPr>
          <p:cNvPr id="7" name="TextBox 6">
            <a:extLst>
              <a:ext uri="{FF2B5EF4-FFF2-40B4-BE49-F238E27FC236}">
                <a16:creationId xmlns:a16="http://schemas.microsoft.com/office/drawing/2014/main" id="{0C2FB32D-8A97-C824-626E-33262D2DF581}"/>
              </a:ext>
            </a:extLst>
          </p:cNvPr>
          <p:cNvSpPr txBox="1"/>
          <p:nvPr/>
        </p:nvSpPr>
        <p:spPr>
          <a:xfrm>
            <a:off x="2063552" y="476672"/>
            <a:ext cx="1787669" cy="369332"/>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88E6D"/>
                </a:solidFill>
                <a:effectLst/>
                <a:uLnTx/>
                <a:uFillTx/>
                <a:latin typeface="Arial" pitchFamily="-72" charset="0"/>
                <a:ea typeface="MS PGothic" charset="0"/>
              </a:rPr>
              <a:t>Abstract LBA3</a:t>
            </a:r>
          </a:p>
        </p:txBody>
      </p:sp>
    </p:spTree>
    <p:extLst>
      <p:ext uri="{BB962C8B-B14F-4D97-AF65-F5344CB8AC3E}">
        <p14:creationId xmlns:p14="http://schemas.microsoft.com/office/powerpoint/2010/main" val="1584208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p:txBody>
          <a:bodyPr/>
          <a:lstStyle/>
          <a:p>
            <a:pPr algn="l"/>
            <a:r>
              <a:rPr lang="en-US" dirty="0"/>
              <a:t>T-</a:t>
            </a:r>
            <a:r>
              <a:rPr lang="en-US" dirty="0" err="1"/>
              <a:t>DXd</a:t>
            </a:r>
            <a:r>
              <a:rPr lang="en-US" dirty="0"/>
              <a:t> Mechanism of Action, Bystander Effect and Rationale for Targeting HER2-Low Breast Cancer</a:t>
            </a:r>
          </a:p>
        </p:txBody>
      </p:sp>
      <p:sp>
        <p:nvSpPr>
          <p:cNvPr id="3" name="TextBox 2">
            <a:extLst>
              <a:ext uri="{FF2B5EF4-FFF2-40B4-BE49-F238E27FC236}">
                <a16:creationId xmlns:a16="http://schemas.microsoft.com/office/drawing/2014/main" id="{682CF8CA-F745-F656-E026-C474A351D457}"/>
              </a:ext>
            </a:extLst>
          </p:cNvPr>
          <p:cNvSpPr txBox="1"/>
          <p:nvPr/>
        </p:nvSpPr>
        <p:spPr>
          <a:xfrm>
            <a:off x="119336" y="6477098"/>
            <a:ext cx="72764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Modi S et al. ASCO 2022;Abstract LBA3. Modi 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July 7;387(1):9-20. </a:t>
            </a:r>
          </a:p>
        </p:txBody>
      </p:sp>
      <p:pic>
        <p:nvPicPr>
          <p:cNvPr id="5" name="Picture 4" descr="Diagram&#10;&#10;Description automatically generated">
            <a:extLst>
              <a:ext uri="{FF2B5EF4-FFF2-40B4-BE49-F238E27FC236}">
                <a16:creationId xmlns:a16="http://schemas.microsoft.com/office/drawing/2014/main" id="{D7CF3A42-ECEC-7A4A-308E-84D28FC3C7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1436759"/>
            <a:ext cx="10945216" cy="4496705"/>
          </a:xfrm>
          <a:prstGeom prst="rect">
            <a:avLst/>
          </a:prstGeom>
        </p:spPr>
      </p:pic>
      <p:sp>
        <p:nvSpPr>
          <p:cNvPr id="6" name="TextBox 5">
            <a:extLst>
              <a:ext uri="{FF2B5EF4-FFF2-40B4-BE49-F238E27FC236}">
                <a16:creationId xmlns:a16="http://schemas.microsoft.com/office/drawing/2014/main" id="{CF5EF761-4096-7B47-B335-404B55BA193E}"/>
              </a:ext>
            </a:extLst>
          </p:cNvPr>
          <p:cNvSpPr txBox="1"/>
          <p:nvPr/>
        </p:nvSpPr>
        <p:spPr>
          <a:xfrm>
            <a:off x="689179" y="5933758"/>
            <a:ext cx="252723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ORR = objective response rate</a:t>
            </a:r>
          </a:p>
        </p:txBody>
      </p:sp>
    </p:spTree>
    <p:extLst>
      <p:ext uri="{BB962C8B-B14F-4D97-AF65-F5344CB8AC3E}">
        <p14:creationId xmlns:p14="http://schemas.microsoft.com/office/powerpoint/2010/main" val="1395682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D8BFD-004C-1694-F3C2-905A66DB2159}"/>
              </a:ext>
            </a:extLst>
          </p:cNvPr>
          <p:cNvSpPr>
            <a:spLocks noGrp="1"/>
          </p:cNvSpPr>
          <p:nvPr>
            <p:ph type="title"/>
          </p:nvPr>
        </p:nvSpPr>
        <p:spPr>
          <a:xfrm>
            <a:off x="911424" y="73125"/>
            <a:ext cx="10009112" cy="1143000"/>
          </a:xfrm>
        </p:spPr>
        <p:txBody>
          <a:bodyPr/>
          <a:lstStyle/>
          <a:p>
            <a:pPr algn="l"/>
            <a:r>
              <a:rPr lang="en-US" dirty="0"/>
              <a:t>DESTINY-Breast04: PFS for HR-Positive (Primary Endpoint) and All Patients</a:t>
            </a:r>
          </a:p>
        </p:txBody>
      </p:sp>
      <p:pic>
        <p:nvPicPr>
          <p:cNvPr id="6" name="Picture 5" descr="Chart&#10;&#10;Description automatically generated">
            <a:extLst>
              <a:ext uri="{FF2B5EF4-FFF2-40B4-BE49-F238E27FC236}">
                <a16:creationId xmlns:a16="http://schemas.microsoft.com/office/drawing/2014/main" id="{29BF73EC-DE0E-72D8-6542-0B4930A76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155334"/>
            <a:ext cx="11809312" cy="4699624"/>
          </a:xfrm>
          <a:prstGeom prst="rect">
            <a:avLst/>
          </a:prstGeom>
        </p:spPr>
      </p:pic>
      <p:sp>
        <p:nvSpPr>
          <p:cNvPr id="5" name="TextBox 4">
            <a:extLst>
              <a:ext uri="{FF2B5EF4-FFF2-40B4-BE49-F238E27FC236}">
                <a16:creationId xmlns:a16="http://schemas.microsoft.com/office/drawing/2014/main" id="{8C0F021F-1534-5844-ABAA-D81929D6AE8A}"/>
              </a:ext>
            </a:extLst>
          </p:cNvPr>
          <p:cNvSpPr txBox="1"/>
          <p:nvPr/>
        </p:nvSpPr>
        <p:spPr>
          <a:xfrm>
            <a:off x="119336" y="6477098"/>
            <a:ext cx="727647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Modi S et al. ASCO 2022;Abstract LBA3. Modi S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 July 7;387(1):9-20. </a:t>
            </a:r>
          </a:p>
        </p:txBody>
      </p:sp>
      <p:sp>
        <p:nvSpPr>
          <p:cNvPr id="7" name="TextBox 6">
            <a:extLst>
              <a:ext uri="{FF2B5EF4-FFF2-40B4-BE49-F238E27FC236}">
                <a16:creationId xmlns:a16="http://schemas.microsoft.com/office/drawing/2014/main" id="{CA154E49-FCA0-834F-9FDB-9852753EAD5D}"/>
              </a:ext>
            </a:extLst>
          </p:cNvPr>
          <p:cNvSpPr txBox="1"/>
          <p:nvPr/>
        </p:nvSpPr>
        <p:spPr>
          <a:xfrm>
            <a:off x="119336" y="5936185"/>
            <a:ext cx="335463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mPFS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median progression-free survival</a:t>
            </a:r>
          </a:p>
        </p:txBody>
      </p:sp>
    </p:spTree>
    <p:extLst>
      <p:ext uri="{BB962C8B-B14F-4D97-AF65-F5344CB8AC3E}">
        <p14:creationId xmlns:p14="http://schemas.microsoft.com/office/powerpoint/2010/main" val="29037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34A5149-788D-9ECC-2FBE-A28AD852A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54" y="476672"/>
            <a:ext cx="11613291" cy="4918571"/>
          </a:xfrm>
          <a:prstGeom prst="rect">
            <a:avLst/>
          </a:prstGeom>
        </p:spPr>
      </p:pic>
      <p:sp>
        <p:nvSpPr>
          <p:cNvPr id="5" name="TextBox 4">
            <a:extLst>
              <a:ext uri="{FF2B5EF4-FFF2-40B4-BE49-F238E27FC236}">
                <a16:creationId xmlns:a16="http://schemas.microsoft.com/office/drawing/2014/main" id="{931AA6A1-0233-5FF1-BEC3-B582C2A5EE82}"/>
              </a:ext>
            </a:extLst>
          </p:cNvPr>
          <p:cNvSpPr txBox="1"/>
          <p:nvPr/>
        </p:nvSpPr>
        <p:spPr>
          <a:xfrm>
            <a:off x="4295800" y="764704"/>
            <a:ext cx="4883068" cy="430887"/>
          </a:xfrm>
          <a:prstGeom prst="rect">
            <a:avLst/>
          </a:prstGeom>
          <a:noFill/>
        </p:spPr>
        <p:txBody>
          <a:bodyPr wrap="none" rtlCol="0">
            <a:spAutoFit/>
          </a:bodyPr>
          <a:lstStyle/>
          <a:p>
            <a:r>
              <a:rPr lang="en-US" sz="2200" i="1" dirty="0">
                <a:solidFill>
                  <a:srgbClr val="035128"/>
                </a:solidFill>
              </a:rPr>
              <a:t>Ann Oncol </a:t>
            </a:r>
            <a:r>
              <a:rPr lang="en-US" sz="2200" dirty="0">
                <a:solidFill>
                  <a:srgbClr val="035128"/>
                </a:solidFill>
              </a:rPr>
              <a:t>2022 March;33(3):321-9.</a:t>
            </a:r>
          </a:p>
        </p:txBody>
      </p:sp>
    </p:spTree>
    <p:extLst>
      <p:ext uri="{BB962C8B-B14F-4D97-AF65-F5344CB8AC3E}">
        <p14:creationId xmlns:p14="http://schemas.microsoft.com/office/powerpoint/2010/main" val="369424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A17BDD-DCA8-47D2-8062-8D6FD4ED0B9A}"/>
              </a:ext>
            </a:extLst>
          </p:cNvPr>
          <p:cNvSpPr>
            <a:spLocks noGrp="1"/>
          </p:cNvSpPr>
          <p:nvPr>
            <p:ph type="title"/>
          </p:nvPr>
        </p:nvSpPr>
        <p:spPr/>
        <p:txBody>
          <a:bodyPr/>
          <a:lstStyle/>
          <a:p>
            <a:r>
              <a:rPr lang="en-US" dirty="0"/>
              <a:t>HER2CLIMB Trial Design </a:t>
            </a:r>
          </a:p>
        </p:txBody>
      </p:sp>
      <p:sp>
        <p:nvSpPr>
          <p:cNvPr id="27" name="Rectangle 26">
            <a:extLst>
              <a:ext uri="{FF2B5EF4-FFF2-40B4-BE49-F238E27FC236}">
                <a16:creationId xmlns:a16="http://schemas.microsoft.com/office/drawing/2014/main" id="{0657393A-DEF9-48C5-A697-B62712FBA9D5}"/>
              </a:ext>
            </a:extLst>
          </p:cNvPr>
          <p:cNvSpPr/>
          <p:nvPr/>
        </p:nvSpPr>
        <p:spPr>
          <a:xfrm>
            <a:off x="7997200" y="5264628"/>
            <a:ext cx="2925118" cy="248209"/>
          </a:xfrm>
          <a:prstGeom prst="rect">
            <a:avLst/>
          </a:prstGeom>
        </p:spPr>
        <p:txBody>
          <a:bodyPr wrap="square">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013" b="0" i="0" u="none" strike="noStrike" kern="1200" cap="none" spc="0" normalizeH="0" baseline="0" noProof="0" dirty="0">
                <a:ln>
                  <a:noFill/>
                </a:ln>
                <a:solidFill>
                  <a:schemeClr val="tx2"/>
                </a:solidFill>
                <a:effectLst/>
                <a:uLnTx/>
                <a:uFillTx/>
                <a:latin typeface="Arial"/>
                <a:ea typeface="ＭＳ Ｐゴシック" charset="0"/>
                <a:cs typeface="Arial" charset="0"/>
                <a:hlinkClick r:id="rId3">
                  <a:extLst>
                    <a:ext uri="{A12FA001-AC4F-418D-AE19-62706E023703}">
                      <ahyp:hlinkClr xmlns:ahyp="http://schemas.microsoft.com/office/drawing/2018/hyperlinkcolor" val="tx"/>
                    </a:ext>
                  </a:extLst>
                </a:hlinkClick>
              </a:rPr>
              <a:t>https://clinicaltrials.gov/ct2/show/NCT02614794</a:t>
            </a:r>
            <a:endParaRPr kumimoji="0" lang="en-US" sz="1013" b="0" i="0" u="none" strike="noStrike" kern="1200" cap="none" spc="0" normalizeH="0" baseline="0" noProof="0" dirty="0">
              <a:ln>
                <a:noFill/>
              </a:ln>
              <a:solidFill>
                <a:schemeClr val="tx2"/>
              </a:solidFill>
              <a:effectLst/>
              <a:uLnTx/>
              <a:uFillTx/>
              <a:latin typeface="Arial"/>
              <a:ea typeface="ＭＳ Ｐゴシック" charset="0"/>
              <a:cs typeface="Arial" charset="0"/>
            </a:endParaRPr>
          </a:p>
        </p:txBody>
      </p:sp>
      <p:grpSp>
        <p:nvGrpSpPr>
          <p:cNvPr id="2" name="Group 1">
            <a:extLst>
              <a:ext uri="{FF2B5EF4-FFF2-40B4-BE49-F238E27FC236}">
                <a16:creationId xmlns:a16="http://schemas.microsoft.com/office/drawing/2014/main" id="{4B34F66F-5BB1-4D55-A141-730861E023E9}"/>
              </a:ext>
            </a:extLst>
          </p:cNvPr>
          <p:cNvGrpSpPr/>
          <p:nvPr/>
        </p:nvGrpSpPr>
        <p:grpSpPr>
          <a:xfrm>
            <a:off x="1309224" y="1522403"/>
            <a:ext cx="9573552" cy="4392646"/>
            <a:chOff x="317088" y="990526"/>
            <a:chExt cx="8509824" cy="3904574"/>
          </a:xfrm>
        </p:grpSpPr>
        <p:grpSp>
          <p:nvGrpSpPr>
            <p:cNvPr id="48" name="Group 47">
              <a:extLst>
                <a:ext uri="{FF2B5EF4-FFF2-40B4-BE49-F238E27FC236}">
                  <a16:creationId xmlns:a16="http://schemas.microsoft.com/office/drawing/2014/main" id="{95923982-BCFD-4920-B317-1F8971BF676C}"/>
                </a:ext>
              </a:extLst>
            </p:cNvPr>
            <p:cNvGrpSpPr/>
            <p:nvPr/>
          </p:nvGrpSpPr>
          <p:grpSpPr>
            <a:xfrm>
              <a:off x="366512" y="990526"/>
              <a:ext cx="8460400" cy="3299796"/>
              <a:chOff x="88710" y="1396108"/>
              <a:chExt cx="8460400" cy="3299796"/>
            </a:xfrm>
          </p:grpSpPr>
          <p:sp>
            <p:nvSpPr>
              <p:cNvPr id="9" name="TextBox 8">
                <a:extLst>
                  <a:ext uri="{FF2B5EF4-FFF2-40B4-BE49-F238E27FC236}">
                    <a16:creationId xmlns:a16="http://schemas.microsoft.com/office/drawing/2014/main" id="{AE5E7A48-6E10-4DB1-921A-427BC890B51E}"/>
                  </a:ext>
                </a:extLst>
              </p:cNvPr>
              <p:cNvSpPr txBox="1"/>
              <p:nvPr/>
            </p:nvSpPr>
            <p:spPr>
              <a:xfrm>
                <a:off x="4084751" y="1396108"/>
                <a:ext cx="4454013" cy="1578877"/>
              </a:xfrm>
              <a:prstGeom prst="rect">
                <a:avLst/>
              </a:prstGeom>
              <a:solidFill>
                <a:schemeClr val="bg2">
                  <a:lumMod val="50000"/>
                </a:schemeClr>
              </a:solidFill>
            </p:spPr>
            <p:txBody>
              <a:bodyPr wrap="square" lIns="102870" tIns="0" rIns="0" bIns="0" rtlCol="0" anchor="ctr">
                <a:noAutofit/>
              </a:bodyPr>
              <a:lstStyle/>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Tucatinib + Trastuzumab + Capecitabine</a:t>
                </a:r>
                <a:endParaRPr kumimoji="0" lang="en-US" sz="1575"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(21-day cycle)</a:t>
                </a:r>
              </a:p>
              <a:p>
                <a:pPr marL="0" marR="0" lvl="0" indent="0" algn="ctr" defTabSz="771506" rtl="0" eaLnBrk="1" fontAlgn="auto" latinLnBrk="0" hangingPunct="1">
                  <a:lnSpc>
                    <a:spcPct val="100000"/>
                  </a:lnSpc>
                  <a:spcBef>
                    <a:spcPts val="0"/>
                  </a:spcBef>
                  <a:spcAft>
                    <a:spcPts val="0"/>
                  </a:spcAft>
                  <a:buClrTx/>
                  <a:buSzTx/>
                  <a:buFontTx/>
                  <a:buNone/>
                  <a:tabLst/>
                  <a:defRPr/>
                </a:pPr>
                <a:endPar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Tucatinib 300 mg PO BID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Trastuzumab 6 mg/kg Q3W (loading dose 8 mg/kg C1D1)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Capecitabine 1000 mg/m</a:t>
                </a:r>
                <a:r>
                  <a:rPr kumimoji="0" lang="en-US" sz="135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PO BID (Days 1-14)</a:t>
                </a:r>
              </a:p>
            </p:txBody>
          </p:sp>
          <p:grpSp>
            <p:nvGrpSpPr>
              <p:cNvPr id="47" name="Group 46">
                <a:extLst>
                  <a:ext uri="{FF2B5EF4-FFF2-40B4-BE49-F238E27FC236}">
                    <a16:creationId xmlns:a16="http://schemas.microsoft.com/office/drawing/2014/main" id="{4F76D4BF-26C5-4C6E-9AE7-813021501C3A}"/>
                  </a:ext>
                </a:extLst>
              </p:cNvPr>
              <p:cNvGrpSpPr/>
              <p:nvPr/>
            </p:nvGrpSpPr>
            <p:grpSpPr>
              <a:xfrm>
                <a:off x="88710" y="1396108"/>
                <a:ext cx="8460400" cy="3299796"/>
                <a:chOff x="88710" y="1373248"/>
                <a:chExt cx="8460400" cy="3299796"/>
              </a:xfrm>
            </p:grpSpPr>
            <p:sp>
              <p:nvSpPr>
                <p:cNvPr id="8" name="TextBox 7">
                  <a:extLst>
                    <a:ext uri="{FF2B5EF4-FFF2-40B4-BE49-F238E27FC236}">
                      <a16:creationId xmlns:a16="http://schemas.microsoft.com/office/drawing/2014/main" id="{8AF2233A-9E92-4578-9147-97024C161295}"/>
                    </a:ext>
                  </a:extLst>
                </p:cNvPr>
                <p:cNvSpPr txBox="1"/>
                <p:nvPr/>
              </p:nvSpPr>
              <p:spPr>
                <a:xfrm>
                  <a:off x="88710" y="1373248"/>
                  <a:ext cx="3211945" cy="3299795"/>
                </a:xfrm>
                <a:prstGeom prst="rect">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771506" rtl="0" eaLnBrk="1" fontAlgn="auto" latinLnBrk="0" hangingPunct="1">
                    <a:lnSpc>
                      <a:spcPct val="100000"/>
                    </a:lnSpc>
                    <a:spcBef>
                      <a:spcPts val="338"/>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Key Eligibility Criteria</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HER2+ metastatic breast cancer</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Prior treatment with trastuzumab, pertuzumab, and T-DM1</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ECOG performance status 0 or 1</a:t>
                  </a:r>
                </a:p>
                <a:p>
                  <a:pPr marL="128588" marR="0" lvl="0"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Brain MRI at baseline</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Previously treated stable brain metastases</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Untreated brain metastases not needing immediate local therapy</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Previously treated</a:t>
                  </a:r>
                  <a:r>
                    <a:rPr kumimoji="0" lang="en-US" sz="1350" b="0" i="0" u="none" strike="noStrike" kern="1200" cap="none" spc="0" normalizeH="0" baseline="0" noProof="0" dirty="0">
                      <a:ln>
                        <a:noFill/>
                      </a:ln>
                      <a:solidFill>
                        <a:srgbClr val="FF0000"/>
                      </a:solidFill>
                      <a:effectLst/>
                      <a:uLnTx/>
                      <a:uFillTx/>
                      <a:latin typeface="Arial"/>
                      <a:ea typeface="+mn-ea"/>
                      <a:cs typeface="+mn-cs"/>
                    </a:rPr>
                    <a:t> </a:t>
                  </a:r>
                  <a:r>
                    <a:rPr kumimoji="0" lang="en-US" sz="1350" b="0" i="0" u="none" strike="noStrike" kern="1200" cap="none" spc="0" normalizeH="0" baseline="0" noProof="0" dirty="0">
                      <a:ln>
                        <a:noFill/>
                      </a:ln>
                      <a:solidFill>
                        <a:srgbClr val="FFFFFF"/>
                      </a:solidFill>
                      <a:effectLst/>
                      <a:uLnTx/>
                      <a:uFillTx/>
                      <a:latin typeface="Arial"/>
                      <a:ea typeface="+mn-ea"/>
                      <a:cs typeface="+mn-cs"/>
                    </a:rPr>
                    <a:t>progressing brain metastases not needing immediate local therapy</a:t>
                  </a:r>
                </a:p>
                <a:p>
                  <a:pPr marL="383977" marR="0" lvl="1" indent="-128588" algn="l" defTabSz="771506" rtl="0" eaLnBrk="1" fontAlgn="auto" latinLnBrk="0" hangingPunct="1">
                    <a:lnSpc>
                      <a:spcPct val="100000"/>
                    </a:lnSpc>
                    <a:spcBef>
                      <a:spcPts val="338"/>
                    </a:spcBef>
                    <a:spcAft>
                      <a:spcPts val="0"/>
                    </a:spcAft>
                    <a:buClrTx/>
                    <a:buSzTx/>
                    <a:buFont typeface="Arial" panose="020B0604020202020204" pitchFamily="34" charset="0"/>
                    <a:buChar char="•"/>
                    <a:tabLst/>
                    <a:defRPr/>
                  </a:pPr>
                  <a:r>
                    <a:rPr kumimoji="0" lang="en-US" sz="1350" b="0" i="0" u="none" strike="noStrike" kern="1200" cap="none" spc="0" normalizeH="0" baseline="0" noProof="0" dirty="0">
                      <a:ln>
                        <a:noFill/>
                      </a:ln>
                      <a:solidFill>
                        <a:srgbClr val="FFFFFF"/>
                      </a:solidFill>
                      <a:effectLst/>
                      <a:uLnTx/>
                      <a:uFillTx/>
                      <a:latin typeface="Arial"/>
                      <a:ea typeface="+mn-ea"/>
                      <a:cs typeface="+mn-cs"/>
                    </a:rPr>
                    <a:t>No evidence of brain metastases</a:t>
                  </a:r>
                </a:p>
              </p:txBody>
            </p:sp>
            <p:sp>
              <p:nvSpPr>
                <p:cNvPr id="11" name="TextBox 10">
                  <a:extLst>
                    <a:ext uri="{FF2B5EF4-FFF2-40B4-BE49-F238E27FC236}">
                      <a16:creationId xmlns:a16="http://schemas.microsoft.com/office/drawing/2014/main" id="{EA193A02-BAD8-4B99-AE27-C1C7F4DA9A98}"/>
                    </a:ext>
                  </a:extLst>
                </p:cNvPr>
                <p:cNvSpPr txBox="1"/>
                <p:nvPr/>
              </p:nvSpPr>
              <p:spPr>
                <a:xfrm>
                  <a:off x="4095098" y="3094166"/>
                  <a:ext cx="4454012" cy="1578878"/>
                </a:xfrm>
                <a:prstGeom prst="rect">
                  <a:avLst/>
                </a:prstGeom>
                <a:solidFill>
                  <a:srgbClr val="70305F"/>
                </a:solidFill>
              </p:spPr>
              <p:txBody>
                <a:bodyPr wrap="square" lIns="102870" tIns="0" rIns="0" bIns="0" rtlCol="0" anchor="ctr">
                  <a:noAutofit/>
                </a:bodyPr>
                <a:lstStyle/>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Placebo + Trastuzumab + Capecitabine</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238"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(21-day cycle</a:t>
                  </a:r>
                  <a:r>
                    <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endParaRPr kumimoji="0" lang="en-US" sz="1238"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Placebo</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Trastuzumab 6 mg/kg Q3W (loading dose 8 mg/kg C1D1) </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771506"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Capecitabine 1000 mg/m</a:t>
                  </a:r>
                  <a:r>
                    <a:rPr kumimoji="0" lang="en-US" sz="1350" b="0" i="0"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en-US" sz="135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PO BID (Days 1-14)</a:t>
                  </a:r>
                </a:p>
              </p:txBody>
            </p:sp>
            <p:sp>
              <p:nvSpPr>
                <p:cNvPr id="6" name="TextBox 5">
                  <a:extLst>
                    <a:ext uri="{FF2B5EF4-FFF2-40B4-BE49-F238E27FC236}">
                      <a16:creationId xmlns:a16="http://schemas.microsoft.com/office/drawing/2014/main" id="{80E2CD59-B547-46E5-836B-522554D05DFC}"/>
                    </a:ext>
                  </a:extLst>
                </p:cNvPr>
                <p:cNvSpPr txBox="1"/>
                <p:nvPr/>
              </p:nvSpPr>
              <p:spPr>
                <a:xfrm>
                  <a:off x="3426897" y="1768918"/>
                  <a:ext cx="698483" cy="297517"/>
                </a:xfrm>
                <a:prstGeom prst="rect">
                  <a:avLst/>
                </a:prstGeom>
                <a:noFill/>
              </p:spPr>
              <p:txBody>
                <a:bodyPr wrap="non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D6E8F7">
                          <a:lumMod val="50000"/>
                        </a:srgbClr>
                      </a:solidFill>
                      <a:effectLst/>
                      <a:uLnTx/>
                      <a:uFillTx/>
                      <a:latin typeface="Arial" panose="020B0604020202020204" pitchFamily="34" charset="0"/>
                      <a:ea typeface="ＭＳ Ｐゴシック" charset="0"/>
                      <a:cs typeface="Arial" charset="0"/>
                    </a:rPr>
                    <a:t>N=410</a:t>
                  </a:r>
                </a:p>
              </p:txBody>
            </p:sp>
            <p:sp>
              <p:nvSpPr>
                <p:cNvPr id="23" name="TextBox 22">
                  <a:extLst>
                    <a:ext uri="{FF2B5EF4-FFF2-40B4-BE49-F238E27FC236}">
                      <a16:creationId xmlns:a16="http://schemas.microsoft.com/office/drawing/2014/main" id="{1594268D-EB94-460A-8BE0-F185A985E924}"/>
                    </a:ext>
                  </a:extLst>
                </p:cNvPr>
                <p:cNvSpPr txBox="1"/>
                <p:nvPr/>
              </p:nvSpPr>
              <p:spPr>
                <a:xfrm>
                  <a:off x="3426897" y="3995044"/>
                  <a:ext cx="716863" cy="297517"/>
                </a:xfrm>
                <a:prstGeom prst="rect">
                  <a:avLst/>
                </a:prstGeom>
                <a:noFill/>
              </p:spPr>
              <p:txBody>
                <a:bodyPr wrap="square" rtlCol="0">
                  <a:spAutoFit/>
                </a:bodyPr>
                <a:lstStyle/>
                <a:p>
                  <a:pPr marL="0" marR="0" lvl="0" indent="0" algn="l" defTabSz="771525"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67277F"/>
                      </a:solidFill>
                      <a:effectLst/>
                      <a:uLnTx/>
                      <a:uFillTx/>
                      <a:latin typeface="Arial" panose="020B0604020202020204" pitchFamily="34" charset="0"/>
                      <a:ea typeface="ＭＳ Ｐゴシック" charset="0"/>
                      <a:cs typeface="Arial" charset="0"/>
                    </a:rPr>
                    <a:t>N=202</a:t>
                  </a:r>
                </a:p>
              </p:txBody>
            </p:sp>
          </p:grpSp>
        </p:grpSp>
        <p:sp>
          <p:nvSpPr>
            <p:cNvPr id="15" name="TextBox 14">
              <a:extLst>
                <a:ext uri="{FF2B5EF4-FFF2-40B4-BE49-F238E27FC236}">
                  <a16:creationId xmlns:a16="http://schemas.microsoft.com/office/drawing/2014/main" id="{3F013B9D-C06A-4C80-B4D6-7A9BCBE2295B}"/>
                </a:ext>
              </a:extLst>
            </p:cNvPr>
            <p:cNvSpPr txBox="1"/>
            <p:nvPr/>
          </p:nvSpPr>
          <p:spPr>
            <a:xfrm>
              <a:off x="317088" y="4289743"/>
              <a:ext cx="3552109" cy="60535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771506" rtl="0" eaLnBrk="1" fontAlgn="auto" latinLnBrk="0" hangingPunct="1">
                <a:lnSpc>
                  <a:spcPct val="100000"/>
                </a:lnSpc>
                <a:spcBef>
                  <a:spcPts val="338"/>
                </a:spcBef>
                <a:spcAft>
                  <a:spcPts val="0"/>
                </a:spcAft>
                <a:buClrTx/>
                <a:buSzTx/>
                <a:buFontTx/>
                <a:buNone/>
                <a:tabLst/>
                <a:defRPr/>
              </a:pPr>
              <a:r>
                <a:rPr kumimoji="0" lang="en-US" sz="1238" b="0" i="0" u="none" strike="noStrike" kern="1200" cap="none" spc="0" normalizeH="0" baseline="0" noProof="0" dirty="0">
                  <a:ln>
                    <a:noFill/>
                  </a:ln>
                  <a:solidFill>
                    <a:srgbClr val="000000"/>
                  </a:solidFill>
                  <a:effectLst/>
                  <a:uLnTx/>
                  <a:uFillTx/>
                  <a:latin typeface="Arial"/>
                  <a:ea typeface="+mn-ea"/>
                  <a:cs typeface="+mn-cs"/>
                </a:rPr>
                <a:t>*Stratification factors: presence of brain metastases (yes/no), ECOG status (0 or 1), and region (US or Canada or rest of world)</a:t>
              </a:r>
            </a:p>
          </p:txBody>
        </p:sp>
        <p:cxnSp>
          <p:nvCxnSpPr>
            <p:cNvPr id="28" name="Connector: Elbow 27">
              <a:extLst>
                <a:ext uri="{FF2B5EF4-FFF2-40B4-BE49-F238E27FC236}">
                  <a16:creationId xmlns:a16="http://schemas.microsoft.com/office/drawing/2014/main" id="{A912FA36-062E-40CA-B077-2A1497679D25}"/>
                </a:ext>
              </a:extLst>
            </p:cNvPr>
            <p:cNvCxnSpPr>
              <a:cxnSpLocks/>
              <a:stCxn id="8" idx="3"/>
              <a:endCxn id="9" idx="1"/>
            </p:cNvCxnSpPr>
            <p:nvPr/>
          </p:nvCxnSpPr>
          <p:spPr>
            <a:xfrm flipV="1">
              <a:off x="3578457" y="1779965"/>
              <a:ext cx="784096" cy="860459"/>
            </a:xfrm>
            <a:prstGeom prst="bentConnector3">
              <a:avLst>
                <a:gd name="adj1" fmla="val 50000"/>
              </a:avLst>
            </a:prstGeom>
            <a:ln w="28575">
              <a:solidFill>
                <a:schemeClr val="bg2">
                  <a:lumMod val="50000"/>
                </a:schemeClr>
              </a:solidFill>
              <a:tailEnd type="triangle" w="lg" len="lg"/>
            </a:ln>
          </p:spPr>
          <p:style>
            <a:lnRef idx="1">
              <a:schemeClr val="dk1"/>
            </a:lnRef>
            <a:fillRef idx="0">
              <a:schemeClr val="dk1"/>
            </a:fillRef>
            <a:effectRef idx="0">
              <a:schemeClr val="dk1"/>
            </a:effectRef>
            <a:fontRef idx="minor">
              <a:schemeClr val="tx1"/>
            </a:fontRef>
          </p:style>
        </p:cxnSp>
        <p:cxnSp>
          <p:nvCxnSpPr>
            <p:cNvPr id="30" name="Connector: Elbow 29">
              <a:extLst>
                <a:ext uri="{FF2B5EF4-FFF2-40B4-BE49-F238E27FC236}">
                  <a16:creationId xmlns:a16="http://schemas.microsoft.com/office/drawing/2014/main" id="{470DC6E7-CF9C-4D72-B5A5-DF5E31177830}"/>
                </a:ext>
              </a:extLst>
            </p:cNvPr>
            <p:cNvCxnSpPr>
              <a:cxnSpLocks/>
              <a:stCxn id="8" idx="3"/>
              <a:endCxn id="11" idx="1"/>
            </p:cNvCxnSpPr>
            <p:nvPr/>
          </p:nvCxnSpPr>
          <p:spPr>
            <a:xfrm>
              <a:off x="3578457" y="2640424"/>
              <a:ext cx="794443" cy="860459"/>
            </a:xfrm>
            <a:prstGeom prst="bentConnector3">
              <a:avLst>
                <a:gd name="adj1" fmla="val 50000"/>
              </a:avLst>
            </a:prstGeom>
            <a:ln w="28575">
              <a:solidFill>
                <a:schemeClr val="accent2"/>
              </a:solidFill>
              <a:tailEnd type="triangle" w="lg" len="lg"/>
            </a:ln>
          </p:spPr>
          <p:style>
            <a:lnRef idx="1">
              <a:schemeClr val="dk1"/>
            </a:lnRef>
            <a:fillRef idx="0">
              <a:schemeClr val="dk1"/>
            </a:fillRef>
            <a:effectRef idx="0">
              <a:schemeClr val="dk1"/>
            </a:effectRef>
            <a:fontRef idx="minor">
              <a:schemeClr val="tx1"/>
            </a:fontRef>
          </p:style>
        </p:cxnSp>
        <p:sp>
          <p:nvSpPr>
            <p:cNvPr id="25" name="Oval 24">
              <a:extLst>
                <a:ext uri="{FF2B5EF4-FFF2-40B4-BE49-F238E27FC236}">
                  <a16:creationId xmlns:a16="http://schemas.microsoft.com/office/drawing/2014/main" id="{CB44126B-CC28-4B86-9062-A443F85C3C98}"/>
                </a:ext>
              </a:extLst>
            </p:cNvPr>
            <p:cNvSpPr/>
            <p:nvPr/>
          </p:nvSpPr>
          <p:spPr>
            <a:xfrm>
              <a:off x="3742874" y="2311176"/>
              <a:ext cx="503784" cy="509866"/>
            </a:xfrm>
            <a:prstGeom prst="ellipse">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a:ea typeface="+mn-ea"/>
                  <a:cs typeface="+mn-cs"/>
                </a:rPr>
                <a:t>R*</a:t>
              </a:r>
            </a:p>
            <a:p>
              <a:pPr marL="0" marR="0" lvl="0" indent="0" algn="ctr" defTabSz="771525" rtl="0" eaLnBrk="1" fontAlgn="auto" latinLnBrk="0" hangingPunct="1">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FFFFFF"/>
                  </a:solidFill>
                  <a:effectLst/>
                  <a:uLnTx/>
                  <a:uFillTx/>
                  <a:latin typeface="Arial"/>
                  <a:ea typeface="+mn-ea"/>
                  <a:cs typeface="+mn-cs"/>
                </a:rPr>
                <a:t>(2:1)</a:t>
              </a:r>
            </a:p>
          </p:txBody>
        </p:sp>
      </p:grpSp>
      <p:sp>
        <p:nvSpPr>
          <p:cNvPr id="4" name="Rectangle 3">
            <a:extLst>
              <a:ext uri="{FF2B5EF4-FFF2-40B4-BE49-F238E27FC236}">
                <a16:creationId xmlns:a16="http://schemas.microsoft.com/office/drawing/2014/main" id="{CE84190E-01A2-3045-950B-66BA191915B4}"/>
              </a:ext>
            </a:extLst>
          </p:cNvPr>
          <p:cNvSpPr/>
          <p:nvPr/>
        </p:nvSpPr>
        <p:spPr>
          <a:xfrm>
            <a:off x="1524000" y="3200400"/>
            <a:ext cx="3124200" cy="15781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sng"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306C027-1B6F-0711-F0A6-8A7D599487F2}"/>
              </a:ext>
            </a:extLst>
          </p:cNvPr>
          <p:cNvSpPr txBox="1"/>
          <p:nvPr/>
        </p:nvSpPr>
        <p:spPr>
          <a:xfrm>
            <a:off x="119336" y="6477098"/>
            <a:ext cx="3767057"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Murthy RK et al. SABCS 2019;Abstract GS1-01.</a:t>
            </a:r>
          </a:p>
        </p:txBody>
      </p:sp>
    </p:spTree>
    <p:extLst>
      <p:ext uri="{BB962C8B-B14F-4D97-AF65-F5344CB8AC3E}">
        <p14:creationId xmlns:p14="http://schemas.microsoft.com/office/powerpoint/2010/main" val="3328319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26B19-5E87-D84B-AEEB-2AD879EF4D1F}"/>
              </a:ext>
            </a:extLst>
          </p:cNvPr>
          <p:cNvSpPr>
            <a:spLocks noGrp="1"/>
          </p:cNvSpPr>
          <p:nvPr>
            <p:ph type="title"/>
          </p:nvPr>
        </p:nvSpPr>
        <p:spPr/>
        <p:txBody>
          <a:bodyPr/>
          <a:lstStyle/>
          <a:p>
            <a:r>
              <a:rPr lang="en-US" dirty="0"/>
              <a:t>HER2CLIMB: Final Overall Survival (OS) Analysis</a:t>
            </a:r>
          </a:p>
        </p:txBody>
      </p:sp>
      <p:sp>
        <p:nvSpPr>
          <p:cNvPr id="5" name="TextBox 4">
            <a:extLst>
              <a:ext uri="{FF2B5EF4-FFF2-40B4-BE49-F238E27FC236}">
                <a16:creationId xmlns:a16="http://schemas.microsoft.com/office/drawing/2014/main" id="{54B01859-40E2-D94A-B5CF-5B224073E87C}"/>
              </a:ext>
            </a:extLst>
          </p:cNvPr>
          <p:cNvSpPr txBox="1"/>
          <p:nvPr/>
        </p:nvSpPr>
        <p:spPr>
          <a:xfrm>
            <a:off x="191344" y="6461710"/>
            <a:ext cx="3998787"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2022;33(3):321-9. </a:t>
            </a:r>
          </a:p>
        </p:txBody>
      </p:sp>
      <p:pic>
        <p:nvPicPr>
          <p:cNvPr id="3" name="Picture 2" descr="Chart&#10;&#10;Description automatically generated">
            <a:extLst>
              <a:ext uri="{FF2B5EF4-FFF2-40B4-BE49-F238E27FC236}">
                <a16:creationId xmlns:a16="http://schemas.microsoft.com/office/drawing/2014/main" id="{836FE0EB-CE7B-2E82-1C05-4979B15C2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440" y="1196752"/>
            <a:ext cx="9865096" cy="4985482"/>
          </a:xfrm>
          <a:prstGeom prst="rect">
            <a:avLst/>
          </a:prstGeom>
        </p:spPr>
      </p:pic>
      <p:sp>
        <p:nvSpPr>
          <p:cNvPr id="6" name="TextBox 5">
            <a:extLst>
              <a:ext uri="{FF2B5EF4-FFF2-40B4-BE49-F238E27FC236}">
                <a16:creationId xmlns:a16="http://schemas.microsoft.com/office/drawing/2014/main" id="{06B76F10-219B-D0A7-8ED1-8B159E7703CD}"/>
              </a:ext>
            </a:extLst>
          </p:cNvPr>
          <p:cNvSpPr txBox="1"/>
          <p:nvPr/>
        </p:nvSpPr>
        <p:spPr>
          <a:xfrm>
            <a:off x="1271464" y="1196752"/>
            <a:ext cx="432048" cy="36004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634237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5C27F-DBDE-F3B9-5B85-86B4F1D24B6C}"/>
              </a:ext>
            </a:extLst>
          </p:cNvPr>
          <p:cNvSpPr>
            <a:spLocks noGrp="1"/>
          </p:cNvSpPr>
          <p:nvPr>
            <p:ph type="title"/>
          </p:nvPr>
        </p:nvSpPr>
        <p:spPr/>
        <p:txBody>
          <a:bodyPr/>
          <a:lstStyle/>
          <a:p>
            <a:r>
              <a:rPr lang="en-US" dirty="0"/>
              <a:t>HER2CLIMB: Adverse Events</a:t>
            </a:r>
          </a:p>
        </p:txBody>
      </p:sp>
      <p:sp>
        <p:nvSpPr>
          <p:cNvPr id="6" name="Rectangle 5">
            <a:extLst>
              <a:ext uri="{FF2B5EF4-FFF2-40B4-BE49-F238E27FC236}">
                <a16:creationId xmlns:a16="http://schemas.microsoft.com/office/drawing/2014/main" id="{BBD40011-C12D-97EA-3A69-63F667AC5596}"/>
              </a:ext>
            </a:extLst>
          </p:cNvPr>
          <p:cNvSpPr/>
          <p:nvPr/>
        </p:nvSpPr>
        <p:spPr bwMode="auto">
          <a:xfrm>
            <a:off x="1487488" y="980728"/>
            <a:ext cx="9577064" cy="518457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pic>
        <p:nvPicPr>
          <p:cNvPr id="5" name="Picture 4" descr="Table&#10;&#10;Description automatically generated">
            <a:extLst>
              <a:ext uri="{FF2B5EF4-FFF2-40B4-BE49-F238E27FC236}">
                <a16:creationId xmlns:a16="http://schemas.microsoft.com/office/drawing/2014/main" id="{D9F6D034-3D4F-4256-B78F-65CBCFD526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300" y="1564813"/>
            <a:ext cx="11787399" cy="3728374"/>
          </a:xfrm>
          <a:prstGeom prst="rect">
            <a:avLst/>
          </a:prstGeom>
        </p:spPr>
      </p:pic>
      <p:sp>
        <p:nvSpPr>
          <p:cNvPr id="7" name="TextBox 6">
            <a:extLst>
              <a:ext uri="{FF2B5EF4-FFF2-40B4-BE49-F238E27FC236}">
                <a16:creationId xmlns:a16="http://schemas.microsoft.com/office/drawing/2014/main" id="{07630274-9DD4-3545-B8C6-0275A0164B6D}"/>
              </a:ext>
            </a:extLst>
          </p:cNvPr>
          <p:cNvSpPr txBox="1"/>
          <p:nvPr/>
        </p:nvSpPr>
        <p:spPr>
          <a:xfrm>
            <a:off x="119336" y="6477098"/>
            <a:ext cx="4404732"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Curigliano</a:t>
            </a:r>
            <a:r>
              <a:rPr lang="en-US" sz="1500" b="0" dirty="0">
                <a:solidFill>
                  <a:schemeClr val="tx1"/>
                </a:solidFill>
                <a:latin typeface="Calibri" panose="020F0502020204030204" pitchFamily="34" charset="0"/>
                <a:cs typeface="Calibri" panose="020F0502020204030204" pitchFamily="34" charset="0"/>
              </a:rPr>
              <a:t> G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 March;33(3):321-9.</a:t>
            </a:r>
          </a:p>
        </p:txBody>
      </p:sp>
    </p:spTree>
    <p:extLst>
      <p:ext uri="{BB962C8B-B14F-4D97-AF65-F5344CB8AC3E}">
        <p14:creationId xmlns:p14="http://schemas.microsoft.com/office/powerpoint/2010/main" val="3246777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DFAC-C94D-EE64-67AF-B49F0076C62A}"/>
              </a:ext>
            </a:extLst>
          </p:cNvPr>
          <p:cNvSpPr>
            <a:spLocks noGrp="1"/>
          </p:cNvSpPr>
          <p:nvPr>
            <p:ph type="title"/>
          </p:nvPr>
        </p:nvSpPr>
        <p:spPr/>
        <p:txBody>
          <a:bodyPr/>
          <a:lstStyle/>
          <a:p>
            <a:pPr algn="l"/>
            <a:r>
              <a:rPr lang="en-US" dirty="0"/>
              <a:t>HER2CLIMB: Overall Survival and Intracranial Progression-Free Survival for Patients with Brain Metastases</a:t>
            </a:r>
          </a:p>
        </p:txBody>
      </p:sp>
      <p:sp>
        <p:nvSpPr>
          <p:cNvPr id="3" name="TextBox 2">
            <a:extLst>
              <a:ext uri="{FF2B5EF4-FFF2-40B4-BE49-F238E27FC236}">
                <a16:creationId xmlns:a16="http://schemas.microsoft.com/office/drawing/2014/main" id="{9DEB84F1-8250-D12E-8E5A-058F3C619D55}"/>
              </a:ext>
            </a:extLst>
          </p:cNvPr>
          <p:cNvSpPr txBox="1"/>
          <p:nvPr/>
        </p:nvSpPr>
        <p:spPr>
          <a:xfrm>
            <a:off x="335360" y="6469404"/>
            <a:ext cx="366305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Lin NU et al. </a:t>
            </a:r>
            <a:r>
              <a:rPr lang="en-US" sz="1500" b="0" i="1" dirty="0">
                <a:solidFill>
                  <a:schemeClr val="tx1"/>
                </a:solidFill>
                <a:latin typeface="Calibri" panose="020F0502020204030204" pitchFamily="34" charset="0"/>
                <a:cs typeface="Calibri" panose="020F0502020204030204" pitchFamily="34" charset="0"/>
              </a:rPr>
              <a:t>JAMA Oncol </a:t>
            </a:r>
            <a:r>
              <a:rPr lang="en-US" sz="1500" b="0" dirty="0">
                <a:solidFill>
                  <a:schemeClr val="tx1"/>
                </a:solidFill>
                <a:latin typeface="Calibri" panose="020F0502020204030204" pitchFamily="34" charset="0"/>
                <a:cs typeface="Calibri" panose="020F0502020204030204" pitchFamily="34" charset="0"/>
              </a:rPr>
              <a:t>2023;9(2):197-205.</a:t>
            </a:r>
          </a:p>
        </p:txBody>
      </p:sp>
      <p:pic>
        <p:nvPicPr>
          <p:cNvPr id="4" name="Picture 3">
            <a:extLst>
              <a:ext uri="{FF2B5EF4-FFF2-40B4-BE49-F238E27FC236}">
                <a16:creationId xmlns:a16="http://schemas.microsoft.com/office/drawing/2014/main" id="{0A43EB35-1811-E69F-3F44-88C4B4167175}"/>
              </a:ext>
            </a:extLst>
          </p:cNvPr>
          <p:cNvPicPr>
            <a:picLocks noChangeAspect="1"/>
          </p:cNvPicPr>
          <p:nvPr/>
        </p:nvPicPr>
        <p:blipFill rotWithShape="1">
          <a:blip r:embed="rId2"/>
          <a:srcRect b="52970"/>
          <a:stretch/>
        </p:blipFill>
        <p:spPr>
          <a:xfrm>
            <a:off x="3535246" y="1370013"/>
            <a:ext cx="5687232" cy="2459262"/>
          </a:xfrm>
          <a:prstGeom prst="rect">
            <a:avLst/>
          </a:prstGeom>
        </p:spPr>
      </p:pic>
      <p:sp>
        <p:nvSpPr>
          <p:cNvPr id="5" name="TextBox 4">
            <a:extLst>
              <a:ext uri="{FF2B5EF4-FFF2-40B4-BE49-F238E27FC236}">
                <a16:creationId xmlns:a16="http://schemas.microsoft.com/office/drawing/2014/main" id="{40C7943F-62C1-8C5B-4439-B72648DFB183}"/>
              </a:ext>
            </a:extLst>
          </p:cNvPr>
          <p:cNvSpPr txBox="1"/>
          <p:nvPr/>
        </p:nvSpPr>
        <p:spPr>
          <a:xfrm>
            <a:off x="2430592" y="2342667"/>
            <a:ext cx="538930"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Calibri" panose="020F0502020204030204" pitchFamily="34" charset="0"/>
              </a:rPr>
              <a:t>OS</a:t>
            </a:r>
          </a:p>
        </p:txBody>
      </p:sp>
      <p:sp>
        <p:nvSpPr>
          <p:cNvPr id="6" name="TextBox 5">
            <a:extLst>
              <a:ext uri="{FF2B5EF4-FFF2-40B4-BE49-F238E27FC236}">
                <a16:creationId xmlns:a16="http://schemas.microsoft.com/office/drawing/2014/main" id="{930C80F1-E71D-4536-2BEA-E8B2BF004210}"/>
              </a:ext>
            </a:extLst>
          </p:cNvPr>
          <p:cNvSpPr txBox="1"/>
          <p:nvPr/>
        </p:nvSpPr>
        <p:spPr>
          <a:xfrm>
            <a:off x="2194894" y="4714627"/>
            <a:ext cx="712824" cy="461665"/>
          </a:xfrm>
          <a:prstGeom prst="rect">
            <a:avLst/>
          </a:prstGeom>
          <a:noFill/>
        </p:spPr>
        <p:txBody>
          <a:bodyPr wrap="none" rtlCol="0">
            <a:spAutoFit/>
          </a:bodyPr>
          <a:lstStyle/>
          <a:p>
            <a:r>
              <a:rPr lang="en-US" sz="2400" dirty="0">
                <a:solidFill>
                  <a:schemeClr val="tx1"/>
                </a:solidFill>
                <a:latin typeface="Calibri" panose="020F0502020204030204" pitchFamily="34" charset="0"/>
                <a:cs typeface="Calibri" panose="020F0502020204030204" pitchFamily="34" charset="0"/>
              </a:rPr>
              <a:t>IPFS</a:t>
            </a:r>
          </a:p>
        </p:txBody>
      </p:sp>
      <p:pic>
        <p:nvPicPr>
          <p:cNvPr id="7" name="Picture 6">
            <a:extLst>
              <a:ext uri="{FF2B5EF4-FFF2-40B4-BE49-F238E27FC236}">
                <a16:creationId xmlns:a16="http://schemas.microsoft.com/office/drawing/2014/main" id="{4C743267-C245-3383-8D14-0A1930EECEA9}"/>
              </a:ext>
            </a:extLst>
          </p:cNvPr>
          <p:cNvPicPr>
            <a:picLocks noChangeAspect="1"/>
          </p:cNvPicPr>
          <p:nvPr/>
        </p:nvPicPr>
        <p:blipFill rotWithShape="1">
          <a:blip r:embed="rId2"/>
          <a:srcRect t="52970"/>
          <a:stretch/>
        </p:blipFill>
        <p:spPr>
          <a:xfrm>
            <a:off x="3503712" y="3935595"/>
            <a:ext cx="5687232" cy="2459262"/>
          </a:xfrm>
          <a:prstGeom prst="rect">
            <a:avLst/>
          </a:prstGeom>
        </p:spPr>
      </p:pic>
      <p:sp>
        <p:nvSpPr>
          <p:cNvPr id="8" name="Rectangle 7">
            <a:extLst>
              <a:ext uri="{FF2B5EF4-FFF2-40B4-BE49-F238E27FC236}">
                <a16:creationId xmlns:a16="http://schemas.microsoft.com/office/drawing/2014/main" id="{4E8D1F12-9AA4-BFD3-37D2-7775B3926E96}"/>
              </a:ext>
            </a:extLst>
          </p:cNvPr>
          <p:cNvSpPr/>
          <p:nvPr/>
        </p:nvSpPr>
        <p:spPr bwMode="auto">
          <a:xfrm>
            <a:off x="3535246" y="1370013"/>
            <a:ext cx="1584176"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Rectangle 8">
            <a:extLst>
              <a:ext uri="{FF2B5EF4-FFF2-40B4-BE49-F238E27FC236}">
                <a16:creationId xmlns:a16="http://schemas.microsoft.com/office/drawing/2014/main" id="{4C32FE1C-A5FC-95A5-AA12-ECD33B363D26}"/>
              </a:ext>
            </a:extLst>
          </p:cNvPr>
          <p:cNvSpPr/>
          <p:nvPr/>
        </p:nvSpPr>
        <p:spPr bwMode="auto">
          <a:xfrm>
            <a:off x="3535246" y="3935595"/>
            <a:ext cx="1584176" cy="457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847893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F19DF1C0-4A40-82B4-E922-DBB7F0FB20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260648"/>
            <a:ext cx="10560868" cy="5563534"/>
          </a:xfrm>
          <a:prstGeom prst="rect">
            <a:avLst/>
          </a:prstGeom>
        </p:spPr>
      </p:pic>
      <p:sp>
        <p:nvSpPr>
          <p:cNvPr id="6" name="Rectangle 5">
            <a:extLst>
              <a:ext uri="{FF2B5EF4-FFF2-40B4-BE49-F238E27FC236}">
                <a16:creationId xmlns:a16="http://schemas.microsoft.com/office/drawing/2014/main" id="{88726BE9-70FD-4F49-495D-99606883BBC9}"/>
              </a:ext>
            </a:extLst>
          </p:cNvPr>
          <p:cNvSpPr/>
          <p:nvPr/>
        </p:nvSpPr>
        <p:spPr bwMode="auto">
          <a:xfrm>
            <a:off x="9192344" y="1484784"/>
            <a:ext cx="1512168" cy="43204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Rectangle 6">
            <a:extLst>
              <a:ext uri="{FF2B5EF4-FFF2-40B4-BE49-F238E27FC236}">
                <a16:creationId xmlns:a16="http://schemas.microsoft.com/office/drawing/2014/main" id="{90711579-497F-6E70-CC24-5C7AF78FE912}"/>
              </a:ext>
            </a:extLst>
          </p:cNvPr>
          <p:cNvSpPr/>
          <p:nvPr/>
        </p:nvSpPr>
        <p:spPr bwMode="auto">
          <a:xfrm>
            <a:off x="623392" y="5824182"/>
            <a:ext cx="10560868" cy="432048"/>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9" name="TextBox 8">
            <a:extLst>
              <a:ext uri="{FF2B5EF4-FFF2-40B4-BE49-F238E27FC236}">
                <a16:creationId xmlns:a16="http://schemas.microsoft.com/office/drawing/2014/main" id="{B3B834CC-2CE4-E7F5-CE51-C364541032F1}"/>
              </a:ext>
            </a:extLst>
          </p:cNvPr>
          <p:cNvSpPr txBox="1"/>
          <p:nvPr/>
        </p:nvSpPr>
        <p:spPr>
          <a:xfrm>
            <a:off x="5015880" y="5733010"/>
            <a:ext cx="6168380" cy="523220"/>
          </a:xfrm>
          <a:prstGeom prst="rect">
            <a:avLst/>
          </a:prstGeom>
          <a:noFill/>
        </p:spPr>
        <p:txBody>
          <a:bodyPr wrap="square">
            <a:spAutoFit/>
          </a:bodyPr>
          <a:lstStyle/>
          <a:p>
            <a:pPr algn="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2022;28;1840-7.</a:t>
            </a:r>
            <a:endParaRPr lang="en-US" sz="2800" dirty="0"/>
          </a:p>
        </p:txBody>
      </p:sp>
    </p:spTree>
    <p:extLst>
      <p:ext uri="{BB962C8B-B14F-4D97-AF65-F5344CB8AC3E}">
        <p14:creationId xmlns:p14="http://schemas.microsoft.com/office/powerpoint/2010/main" val="220266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4" y="1875822"/>
            <a:ext cx="10967965" cy="4525598"/>
          </a:xfrm>
        </p:spPr>
        <p:txBody>
          <a:bodyPr/>
          <a:lstStyle/>
          <a:p>
            <a:pPr marL="98425" indent="0">
              <a:buNone/>
            </a:pPr>
            <a:r>
              <a:rPr lang="en-US" sz="3200" dirty="0"/>
              <a:t>40-year-old premenopausal woman with a 6-cm node-negative, ER-positive, HER2-negative localized IDC and an Onco</a:t>
            </a:r>
            <a:r>
              <a:rPr lang="en-US" sz="3200" i="1" dirty="0"/>
              <a:t>type </a:t>
            </a:r>
            <a:r>
              <a:rPr lang="en-US" sz="3200" dirty="0"/>
              <a:t>DX® </a:t>
            </a:r>
            <a:br>
              <a:rPr lang="en-US" sz="3200" dirty="0"/>
            </a:br>
            <a:r>
              <a:rPr lang="en-US" sz="3200" dirty="0"/>
              <a:t>Recurrence Score® of 29</a:t>
            </a: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pic>
        <p:nvPicPr>
          <p:cNvPr id="2" name="Picture 1">
            <a:extLst>
              <a:ext uri="{FF2B5EF4-FFF2-40B4-BE49-F238E27FC236}">
                <a16:creationId xmlns:a16="http://schemas.microsoft.com/office/drawing/2014/main" id="{969007F7-CFEE-46E0-B76B-62DB02DBE4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205229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6C7D95-9B2E-5F44-87B0-E448D61F3BF1}"/>
              </a:ext>
            </a:extLst>
          </p:cNvPr>
          <p:cNvSpPr txBox="1"/>
          <p:nvPr/>
        </p:nvSpPr>
        <p:spPr>
          <a:xfrm>
            <a:off x="191344" y="6073170"/>
            <a:ext cx="5677195" cy="784830"/>
          </a:xfrm>
          <a:prstGeom prst="rect">
            <a:avLst/>
          </a:prstGeom>
          <a:noFill/>
        </p:spPr>
        <p:txBody>
          <a:bodyPr wrap="none" rtlCol="0">
            <a:spAutoFit/>
          </a:bodyPr>
          <a:lstStyle/>
          <a:p>
            <a:pPr>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RANO-BM = Response assessment in neuro-oncology brain metastases</a:t>
            </a:r>
            <a:b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Bartsch R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Nature Med</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2022;28;1840-7.</a:t>
            </a:r>
          </a:p>
        </p:txBody>
      </p:sp>
      <p:sp>
        <p:nvSpPr>
          <p:cNvPr id="2" name="Title 1">
            <a:extLst>
              <a:ext uri="{FF2B5EF4-FFF2-40B4-BE49-F238E27FC236}">
                <a16:creationId xmlns:a16="http://schemas.microsoft.com/office/drawing/2014/main" id="{D37A059A-8757-901E-6508-668FAC07B7DB}"/>
              </a:ext>
            </a:extLst>
          </p:cNvPr>
          <p:cNvSpPr>
            <a:spLocks noGrp="1"/>
          </p:cNvSpPr>
          <p:nvPr>
            <p:ph type="title"/>
          </p:nvPr>
        </p:nvSpPr>
        <p:spPr/>
        <p:txBody>
          <a:bodyPr/>
          <a:lstStyle/>
          <a:p>
            <a:pPr algn="l"/>
            <a:r>
              <a:rPr lang="en-US" dirty="0"/>
              <a:t>TUXEDO-1: Response with Trastuzumab </a:t>
            </a:r>
            <a:r>
              <a:rPr lang="en-US" dirty="0" err="1"/>
              <a:t>Deruxtecan</a:t>
            </a:r>
            <a:r>
              <a:rPr lang="en-US" dirty="0"/>
              <a:t> by </a:t>
            </a:r>
            <a:br>
              <a:rPr lang="en-US" dirty="0"/>
            </a:br>
            <a:r>
              <a:rPr lang="en-US" dirty="0"/>
              <a:t>RANO-BM Criteria</a:t>
            </a:r>
          </a:p>
        </p:txBody>
      </p:sp>
      <p:pic>
        <p:nvPicPr>
          <p:cNvPr id="6" name="Picture 5" descr="Chart&#10;&#10;Description automatically generated">
            <a:extLst>
              <a:ext uri="{FF2B5EF4-FFF2-40B4-BE49-F238E27FC236}">
                <a16:creationId xmlns:a16="http://schemas.microsoft.com/office/drawing/2014/main" id="{723D7BD4-6A07-DE45-4122-BB9D5EC24369}"/>
              </a:ext>
            </a:extLst>
          </p:cNvPr>
          <p:cNvPicPr>
            <a:picLocks noChangeAspect="1"/>
          </p:cNvPicPr>
          <p:nvPr/>
        </p:nvPicPr>
        <p:blipFill rotWithShape="1">
          <a:blip r:embed="rId2">
            <a:extLst>
              <a:ext uri="{28A0092B-C50C-407E-A947-70E740481C1C}">
                <a14:useLocalDpi xmlns:a14="http://schemas.microsoft.com/office/drawing/2010/main" val="0"/>
              </a:ext>
            </a:extLst>
          </a:blip>
          <a:srcRect t="2851" b="3101"/>
          <a:stretch/>
        </p:blipFill>
        <p:spPr>
          <a:xfrm>
            <a:off x="2291124" y="1268760"/>
            <a:ext cx="7117244" cy="4752528"/>
          </a:xfrm>
          <a:prstGeom prst="rect">
            <a:avLst/>
          </a:prstGeom>
        </p:spPr>
      </p:pic>
    </p:spTree>
    <p:extLst>
      <p:ext uri="{BB962C8B-B14F-4D97-AF65-F5344CB8AC3E}">
        <p14:creationId xmlns:p14="http://schemas.microsoft.com/office/powerpoint/2010/main" val="26297809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t>PARP Inhibitors</a:t>
            </a:r>
          </a:p>
        </p:txBody>
      </p:sp>
    </p:spTree>
    <p:extLst>
      <p:ext uri="{BB962C8B-B14F-4D97-AF65-F5344CB8AC3E}">
        <p14:creationId xmlns:p14="http://schemas.microsoft.com/office/powerpoint/2010/main" val="4838118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C4641-CC46-234F-9494-E744D4782DAB}"/>
              </a:ext>
            </a:extLst>
          </p:cNvPr>
          <p:cNvSpPr>
            <a:spLocks noGrp="1"/>
          </p:cNvSpPr>
          <p:nvPr>
            <p:ph type="title"/>
          </p:nvPr>
        </p:nvSpPr>
        <p:spPr>
          <a:xfrm>
            <a:off x="912284" y="692696"/>
            <a:ext cx="11088372" cy="1143000"/>
          </a:xfrm>
        </p:spPr>
        <p:txBody>
          <a:bodyPr/>
          <a:lstStyle/>
          <a:p>
            <a:pPr algn="l"/>
            <a:r>
              <a:rPr lang="en-US" sz="2800" dirty="0"/>
              <a:t>FDA Approves Olaparib as Adjuvant Treatment for HER2-Negative High-Risk Localized Breast Cancer with a Germline BRCA Mutation Previously Treated with Neoadjuvant or Adjuvant Chemotherapy</a:t>
            </a:r>
            <a:br>
              <a:rPr lang="en-US" sz="2800" dirty="0"/>
            </a:br>
            <a:r>
              <a:rPr lang="en-US" sz="2000" dirty="0"/>
              <a:t>Press Release – March 11, 2022</a:t>
            </a:r>
            <a:br>
              <a:rPr lang="en-US" sz="2800" dirty="0"/>
            </a:br>
            <a:endParaRPr lang="en-US" sz="2800" dirty="0"/>
          </a:p>
        </p:txBody>
      </p:sp>
      <p:sp>
        <p:nvSpPr>
          <p:cNvPr id="3" name="Content Placeholder 2">
            <a:extLst>
              <a:ext uri="{FF2B5EF4-FFF2-40B4-BE49-F238E27FC236}">
                <a16:creationId xmlns:a16="http://schemas.microsoft.com/office/drawing/2014/main" id="{29FCE8D9-39E8-2940-90DC-07874B71C461}"/>
              </a:ext>
            </a:extLst>
          </p:cNvPr>
          <p:cNvSpPr>
            <a:spLocks noGrp="1"/>
          </p:cNvSpPr>
          <p:nvPr>
            <p:ph idx="1"/>
          </p:nvPr>
        </p:nvSpPr>
        <p:spPr>
          <a:xfrm>
            <a:off x="912285" y="2035663"/>
            <a:ext cx="10358967" cy="4438737"/>
          </a:xfrm>
        </p:spPr>
        <p:txBody>
          <a:bodyPr/>
          <a:lstStyle/>
          <a:p>
            <a:pPr marL="98425" indent="0">
              <a:buNone/>
            </a:pPr>
            <a:r>
              <a:rPr lang="en-US" sz="2200" b="0" dirty="0"/>
              <a:t>“Olaparib has been approved by the US Food and Drug Administration (FDA) for the adjuvant treatment of adult patients with deleterious or suspected deleterious germline </a:t>
            </a:r>
            <a:r>
              <a:rPr lang="en-US" sz="2200" b="0" i="1" dirty="0"/>
              <a:t>BRCA</a:t>
            </a:r>
            <a:r>
              <a:rPr lang="en-US" sz="2200" b="0" dirty="0"/>
              <a:t>-mutated (</a:t>
            </a:r>
            <a:r>
              <a:rPr lang="en-US" sz="2200" b="0" dirty="0" err="1"/>
              <a:t>g</a:t>
            </a:r>
            <a:r>
              <a:rPr lang="en-US" sz="2200" b="0" i="1" dirty="0" err="1"/>
              <a:t>BRCA</a:t>
            </a:r>
            <a:r>
              <a:rPr lang="en-US" sz="2200" b="0" dirty="0" err="1"/>
              <a:t>m</a:t>
            </a:r>
            <a:r>
              <a:rPr lang="en-US" sz="2200" b="0" dirty="0"/>
              <a:t>), human epidermal growth factor receptor 2 (HER2)-negative high-risk early breast cancer who have been treated with neoadjuvant or adjuvant chemotherapy. Patients will be selected for therapy based on an FDA-approved companion diagnostic for </a:t>
            </a:r>
            <a:r>
              <a:rPr lang="en-US" sz="2200" b="0" dirty="0" err="1"/>
              <a:t>olaparib</a:t>
            </a:r>
            <a:r>
              <a:rPr lang="en-US" sz="2200" b="0" dirty="0"/>
              <a:t>.</a:t>
            </a:r>
          </a:p>
          <a:p>
            <a:pPr marL="98425" indent="0">
              <a:buNone/>
            </a:pPr>
            <a:r>
              <a:rPr lang="en-US" sz="2200" b="0" dirty="0"/>
              <a:t>The approval was based on results from the Phase 3 </a:t>
            </a:r>
            <a:r>
              <a:rPr lang="en-US" sz="2200" b="0" dirty="0" err="1"/>
              <a:t>OlympiA</a:t>
            </a:r>
            <a:r>
              <a:rPr lang="en-US" sz="2200" b="0" dirty="0"/>
              <a:t> trial, including data for the trial’s primary endpoint of invasive disease-free survival (IDFS), which were presented during the 2021 American Society of Clinical Oncology Annual Meeting and published in </a:t>
            </a:r>
            <a:r>
              <a:rPr lang="en-US" sz="2200" b="0" i="1" dirty="0"/>
              <a:t>The New England Journal of Medicine, </a:t>
            </a:r>
            <a:r>
              <a:rPr lang="en-US" sz="2200" b="0" dirty="0"/>
              <a:t>as well as overall survival (OS) data from a more recent interim analysis.”</a:t>
            </a:r>
          </a:p>
          <a:p>
            <a:pPr marL="98425" indent="0">
              <a:buNone/>
            </a:pPr>
            <a:endParaRPr lang="en-US" dirty="0"/>
          </a:p>
        </p:txBody>
      </p:sp>
      <p:sp>
        <p:nvSpPr>
          <p:cNvPr id="4" name="TextBox 3">
            <a:extLst>
              <a:ext uri="{FF2B5EF4-FFF2-40B4-BE49-F238E27FC236}">
                <a16:creationId xmlns:a16="http://schemas.microsoft.com/office/drawing/2014/main" id="{B2236468-1C56-A448-AC77-9BFC17B55A6B}"/>
              </a:ext>
            </a:extLst>
          </p:cNvPr>
          <p:cNvSpPr txBox="1"/>
          <p:nvPr/>
        </p:nvSpPr>
        <p:spPr>
          <a:xfrm>
            <a:off x="17604" y="6474400"/>
            <a:ext cx="7334444"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https://</a:t>
            </a:r>
            <a:r>
              <a:rPr lang="en-US" sz="1500" b="0" dirty="0" err="1">
                <a:solidFill>
                  <a:schemeClr val="tx1"/>
                </a:solidFill>
                <a:latin typeface="Calibri" panose="020F0502020204030204" pitchFamily="34" charset="0"/>
                <a:cs typeface="Calibri" panose="020F0502020204030204" pitchFamily="34" charset="0"/>
              </a:rPr>
              <a:t>finance.yahoo.com</a:t>
            </a:r>
            <a:r>
              <a:rPr lang="en-US" sz="1500" b="0" dirty="0">
                <a:solidFill>
                  <a:schemeClr val="tx1"/>
                </a:solidFill>
                <a:latin typeface="Calibri" panose="020F0502020204030204" pitchFamily="34" charset="0"/>
                <a:cs typeface="Calibri" panose="020F0502020204030204" pitchFamily="34" charset="0"/>
              </a:rPr>
              <a:t>/news/fda-approves-lynparza-olaparib-adjuvant-005100263.html</a:t>
            </a:r>
          </a:p>
        </p:txBody>
      </p:sp>
    </p:spTree>
    <p:extLst>
      <p:ext uri="{BB962C8B-B14F-4D97-AF65-F5344CB8AC3E}">
        <p14:creationId xmlns:p14="http://schemas.microsoft.com/office/powerpoint/2010/main" val="380495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F1C37F15-655F-9843-9A9B-0E64385AE3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2332" y="487796"/>
            <a:ext cx="10407335" cy="5882407"/>
          </a:xfrm>
        </p:spPr>
      </p:pic>
      <p:sp>
        <p:nvSpPr>
          <p:cNvPr id="4" name="TextBox 3">
            <a:extLst>
              <a:ext uri="{FF2B5EF4-FFF2-40B4-BE49-F238E27FC236}">
                <a16:creationId xmlns:a16="http://schemas.microsoft.com/office/drawing/2014/main" id="{4533EF24-EA3A-5B43-8BE3-B8467F94CC52}"/>
              </a:ext>
            </a:extLst>
          </p:cNvPr>
          <p:cNvSpPr txBox="1"/>
          <p:nvPr/>
        </p:nvSpPr>
        <p:spPr>
          <a:xfrm>
            <a:off x="1271464" y="620688"/>
            <a:ext cx="1800493" cy="323165"/>
          </a:xfrm>
          <a:prstGeom prst="rect">
            <a:avLst/>
          </a:prstGeom>
          <a:noFill/>
        </p:spPr>
        <p:txBody>
          <a:bodyPr wrap="none" rtlCol="0">
            <a:spAutoFit/>
          </a:bodyPr>
          <a:lstStyle/>
          <a:p>
            <a:r>
              <a:rPr lang="en-US" sz="1500" b="0" dirty="0">
                <a:solidFill>
                  <a:schemeClr val="tx1"/>
                </a:solidFill>
              </a:rPr>
              <a:t>Abstract VP1-2022</a:t>
            </a:r>
          </a:p>
        </p:txBody>
      </p:sp>
    </p:spTree>
    <p:extLst>
      <p:ext uri="{BB962C8B-B14F-4D97-AF65-F5344CB8AC3E}">
        <p14:creationId xmlns:p14="http://schemas.microsoft.com/office/powerpoint/2010/main" val="172269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2F05B0F0-FC9E-C248-974C-1773D292A8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25" y="451166"/>
            <a:ext cx="10536950" cy="5955667"/>
          </a:xfrm>
          <a:prstGeom prst="rect">
            <a:avLst/>
          </a:prstGeom>
        </p:spPr>
      </p:pic>
      <p:sp>
        <p:nvSpPr>
          <p:cNvPr id="6" name="Rectangle 5">
            <a:extLst>
              <a:ext uri="{FF2B5EF4-FFF2-40B4-BE49-F238E27FC236}">
                <a16:creationId xmlns:a16="http://schemas.microsoft.com/office/drawing/2014/main" id="{E146F611-11E8-4B48-8223-6B96B831B364}"/>
              </a:ext>
            </a:extLst>
          </p:cNvPr>
          <p:cNvSpPr/>
          <p:nvPr/>
        </p:nvSpPr>
        <p:spPr bwMode="auto">
          <a:xfrm>
            <a:off x="10920536" y="5949280"/>
            <a:ext cx="144016"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8" name="TextBox 7">
            <a:extLst>
              <a:ext uri="{FF2B5EF4-FFF2-40B4-BE49-F238E27FC236}">
                <a16:creationId xmlns:a16="http://schemas.microsoft.com/office/drawing/2014/main" id="{5178E91B-AF55-DB4C-8953-45E6C71B0171}"/>
              </a:ext>
            </a:extLst>
          </p:cNvPr>
          <p:cNvSpPr txBox="1"/>
          <p:nvPr/>
        </p:nvSpPr>
        <p:spPr>
          <a:xfrm>
            <a:off x="119336" y="6477098"/>
            <a:ext cx="4692695"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Tutt ANJ et al. ESMO Virtual Plenary 2022;Abstract VP1-2022. </a:t>
            </a:r>
          </a:p>
        </p:txBody>
      </p:sp>
      <p:sp>
        <p:nvSpPr>
          <p:cNvPr id="2" name="Rectangle 1">
            <a:extLst>
              <a:ext uri="{FF2B5EF4-FFF2-40B4-BE49-F238E27FC236}">
                <a16:creationId xmlns:a16="http://schemas.microsoft.com/office/drawing/2014/main" id="{348ACF4C-793C-4DCD-57E1-C41B287ACC69}"/>
              </a:ext>
            </a:extLst>
          </p:cNvPr>
          <p:cNvSpPr/>
          <p:nvPr/>
        </p:nvSpPr>
        <p:spPr bwMode="auto">
          <a:xfrm>
            <a:off x="1199456" y="2348880"/>
            <a:ext cx="1296144" cy="216024"/>
          </a:xfrm>
          <a:prstGeom prst="rect">
            <a:avLst/>
          </a:prstGeom>
          <a:solidFill>
            <a:srgbClr val="D5D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60252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CF50-9555-BA9D-C6F2-5D6FED1DF377}"/>
              </a:ext>
            </a:extLst>
          </p:cNvPr>
          <p:cNvSpPr>
            <a:spLocks noGrp="1"/>
          </p:cNvSpPr>
          <p:nvPr>
            <p:ph type="title"/>
          </p:nvPr>
        </p:nvSpPr>
        <p:spPr/>
        <p:txBody>
          <a:bodyPr/>
          <a:lstStyle/>
          <a:p>
            <a:pPr algn="l"/>
            <a:r>
              <a:rPr lang="en-US" sz="3200" dirty="0" err="1"/>
              <a:t>OlympiA</a:t>
            </a:r>
            <a:r>
              <a:rPr lang="en-US" sz="3200" dirty="0"/>
              <a:t>: </a:t>
            </a:r>
            <a:r>
              <a:rPr lang="en-US" dirty="0"/>
              <a:t>Overall Survival</a:t>
            </a:r>
          </a:p>
        </p:txBody>
      </p:sp>
      <p:pic>
        <p:nvPicPr>
          <p:cNvPr id="7" name="Picture 6" descr="Timeline&#10;&#10;Description automatically generated">
            <a:extLst>
              <a:ext uri="{FF2B5EF4-FFF2-40B4-BE49-F238E27FC236}">
                <a16:creationId xmlns:a16="http://schemas.microsoft.com/office/drawing/2014/main" id="{26AF1686-CFE9-55CB-AC57-9E961631CC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930" y="1196752"/>
            <a:ext cx="11279714" cy="4791239"/>
          </a:xfrm>
          <a:prstGeom prst="rect">
            <a:avLst/>
          </a:prstGeom>
        </p:spPr>
      </p:pic>
      <p:sp>
        <p:nvSpPr>
          <p:cNvPr id="6" name="TextBox 5">
            <a:extLst>
              <a:ext uri="{FF2B5EF4-FFF2-40B4-BE49-F238E27FC236}">
                <a16:creationId xmlns:a16="http://schemas.microsoft.com/office/drawing/2014/main" id="{F1DF3006-546E-5D4B-AE75-D25E0F21A6B4}"/>
              </a:ext>
            </a:extLst>
          </p:cNvPr>
          <p:cNvSpPr txBox="1"/>
          <p:nvPr/>
        </p:nvSpPr>
        <p:spPr>
          <a:xfrm>
            <a:off x="119336" y="6477098"/>
            <a:ext cx="4692695"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Tutt ANJ et al. ESMO Virtual Plenary 2022;Abstract VP1-2022. </a:t>
            </a:r>
          </a:p>
        </p:txBody>
      </p:sp>
    </p:spTree>
    <p:extLst>
      <p:ext uri="{BB962C8B-B14F-4D97-AF65-F5344CB8AC3E}">
        <p14:creationId xmlns:p14="http://schemas.microsoft.com/office/powerpoint/2010/main" val="769751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385C70-632D-FE46-9341-DAE515E2EDBA}"/>
              </a:ext>
            </a:extLst>
          </p:cNvPr>
          <p:cNvSpPr>
            <a:spLocks noGrp="1"/>
          </p:cNvSpPr>
          <p:nvPr>
            <p:ph type="title"/>
          </p:nvPr>
        </p:nvSpPr>
        <p:spPr>
          <a:xfrm>
            <a:off x="916516" y="49083"/>
            <a:ext cx="10358967" cy="1143000"/>
          </a:xfrm>
        </p:spPr>
        <p:txBody>
          <a:bodyPr/>
          <a:lstStyle/>
          <a:p>
            <a:r>
              <a:rPr lang="en-US" dirty="0" err="1"/>
              <a:t>OlympiA</a:t>
            </a:r>
            <a:r>
              <a:rPr lang="en-US" dirty="0"/>
              <a:t>: Adverse Events of Any Grade in ≥10% of Patients</a:t>
            </a:r>
          </a:p>
        </p:txBody>
      </p:sp>
      <p:pic>
        <p:nvPicPr>
          <p:cNvPr id="6" name="Picture 5" descr="Chart, bar chart&#10;&#10;Description automatically generated with medium confidence">
            <a:extLst>
              <a:ext uri="{FF2B5EF4-FFF2-40B4-BE49-F238E27FC236}">
                <a16:creationId xmlns:a16="http://schemas.microsoft.com/office/drawing/2014/main" id="{4EAD6A0B-063C-C7E9-B9A6-FC8577AF71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696" y="980728"/>
            <a:ext cx="11568608" cy="5083783"/>
          </a:xfrm>
          <a:prstGeom prst="rect">
            <a:avLst/>
          </a:prstGeom>
        </p:spPr>
      </p:pic>
      <p:sp>
        <p:nvSpPr>
          <p:cNvPr id="8" name="TextBox 7">
            <a:extLst>
              <a:ext uri="{FF2B5EF4-FFF2-40B4-BE49-F238E27FC236}">
                <a16:creationId xmlns:a16="http://schemas.microsoft.com/office/drawing/2014/main" id="{DC7810E6-1F93-2E40-8D16-C09738A56268}"/>
              </a:ext>
            </a:extLst>
          </p:cNvPr>
          <p:cNvSpPr txBox="1"/>
          <p:nvPr/>
        </p:nvSpPr>
        <p:spPr>
          <a:xfrm>
            <a:off x="311696" y="5805264"/>
            <a:ext cx="5928320" cy="259247"/>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6D85CA25-89DF-3746-89AC-B4D6FC3BDAB0}"/>
              </a:ext>
            </a:extLst>
          </p:cNvPr>
          <p:cNvSpPr txBox="1"/>
          <p:nvPr/>
        </p:nvSpPr>
        <p:spPr>
          <a:xfrm>
            <a:off x="119336" y="6477098"/>
            <a:ext cx="4692695" cy="307777"/>
          </a:xfrm>
          <a:prstGeom prst="rect">
            <a:avLst/>
          </a:prstGeom>
          <a:noFill/>
        </p:spPr>
        <p:txBody>
          <a:bodyPr wrap="none" rtlCol="0">
            <a:spAutoFit/>
          </a:bodyPr>
          <a:lstStyle/>
          <a:p>
            <a:r>
              <a:rPr lang="en-US" sz="1400" b="0" dirty="0">
                <a:solidFill>
                  <a:schemeClr val="tx1"/>
                </a:solidFill>
                <a:latin typeface="Calibri" panose="020F0502020204030204" pitchFamily="34" charset="0"/>
                <a:cs typeface="Calibri" panose="020F0502020204030204" pitchFamily="34" charset="0"/>
              </a:rPr>
              <a:t>Tutt ANJ et al. ESMO Virtual Plenary 2022;Abstract VP1-2022. </a:t>
            </a:r>
          </a:p>
        </p:txBody>
      </p:sp>
    </p:spTree>
    <p:extLst>
      <p:ext uri="{BB962C8B-B14F-4D97-AF65-F5344CB8AC3E}">
        <p14:creationId xmlns:p14="http://schemas.microsoft.com/office/powerpoint/2010/main" val="786064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44624"/>
            <a:ext cx="11809312" cy="1143000"/>
          </a:xfrm>
        </p:spPr>
        <p:txBody>
          <a:bodyPr>
            <a:noAutofit/>
          </a:bodyPr>
          <a:lstStyle/>
          <a:p>
            <a:pPr>
              <a:defRPr/>
            </a:pPr>
            <a:r>
              <a:rPr lang="en-US" dirty="0"/>
              <a:t>Pivotal Phase III Trials Supporting the FDA Approvals of Olaparib and </a:t>
            </a:r>
            <a:r>
              <a:rPr lang="en-US" dirty="0" err="1"/>
              <a:t>Talazoparib</a:t>
            </a:r>
            <a:r>
              <a:rPr lang="en-US" dirty="0"/>
              <a:t> for Metastatic Breast Cancer with a Germline BRCA Mutation</a:t>
            </a:r>
          </a:p>
        </p:txBody>
      </p:sp>
      <mc:AlternateContent xmlns:mc="http://schemas.openxmlformats.org/markup-compatibility/2006" xmlns:a14="http://schemas.microsoft.com/office/drawing/2010/main">
        <mc:Choice Requires="a14">
          <p:graphicFrame>
            <p:nvGraphicFramePr>
              <p:cNvPr id="4" name="Table 3"/>
              <p:cNvGraphicFramePr>
                <a:graphicFrameLocks noGrp="1"/>
              </p:cNvGraphicFramePr>
              <p:nvPr>
                <p:extLst>
                  <p:ext uri="{D42A27DB-BD31-4B8C-83A1-F6EECF244321}">
                    <p14:modId xmlns:p14="http://schemas.microsoft.com/office/powerpoint/2010/main" val="510154431"/>
                  </p:ext>
                </p:extLst>
              </p:nvPr>
            </p:nvGraphicFramePr>
            <p:xfrm>
              <a:off x="335360" y="1387126"/>
              <a:ext cx="11475640" cy="4432588"/>
            </p:xfrm>
            <a:graphic>
              <a:graphicData uri="http://schemas.openxmlformats.org/drawingml/2006/table">
                <a:tbl>
                  <a:tblPr firstRow="1" bandRow="1">
                    <a:tableStyleId>{21E4AEA4-8DFA-4A89-87EB-49C32662AFE0}</a:tableStyleId>
                  </a:tblPr>
                  <a:tblGrid>
                    <a:gridCol w="1586845">
                      <a:extLst>
                        <a:ext uri="{9D8B030D-6E8A-4147-A177-3AD203B41FA5}">
                          <a16:colId xmlns:a16="http://schemas.microsoft.com/office/drawing/2014/main" val="20000"/>
                        </a:ext>
                      </a:extLst>
                    </a:gridCol>
                    <a:gridCol w="5469195">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16253696"/>
                        </a:ext>
                      </a:extLst>
                    </a:gridCol>
                  </a:tblGrid>
                  <a:tr h="432048">
                    <a:tc>
                      <a:txBody>
                        <a:bodyPr/>
                        <a:lstStyle/>
                        <a:p>
                          <a:r>
                            <a:rPr lang="en-US" sz="1900" dirty="0"/>
                            <a:t>Trial</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r>
                            <a:rPr lang="en-US" sz="1900" dirty="0"/>
                            <a:t>Eligibility</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900" dirty="0"/>
                            <a:t>Randomization</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900" dirty="0"/>
                            <a:t>Primary endpoint</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extLst>
                      <a:ext uri="{0D108BD9-81ED-4DB2-BD59-A6C34878D82A}">
                        <a16:rowId xmlns:a16="http://schemas.microsoft.com/office/drawing/2014/main" val="10000"/>
                      </a:ext>
                    </a:extLst>
                  </a:tr>
                  <a:tr h="1194891">
                    <a:tc>
                      <a:txBody>
                        <a:bodyPr/>
                        <a:lstStyle/>
                        <a:p>
                          <a:r>
                            <a:rPr lang="en-US" sz="1900" dirty="0"/>
                            <a:t>OlympiAD</a:t>
                          </a:r>
                          <a:r>
                            <a:rPr lang="en-US" sz="1900" baseline="30000" dirty="0"/>
                            <a:t>1</a:t>
                          </a:r>
                        </a:p>
                        <a:p>
                          <a:r>
                            <a:rPr lang="en-US" sz="1900" baseline="0" dirty="0"/>
                            <a:t>(n = 302)</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HER2-negative metastatic BC</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ER-positive and/or PR-positive or TNBC</a:t>
                          </a:r>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Deleterious or suspected deleterious </a:t>
                          </a:r>
                          <a:r>
                            <a:rPr kumimoji="0" lang="en-US" sz="1900" b="0" i="0" u="none" strike="noStrike" kern="1200" cap="none" spc="0" normalizeH="0" baseline="0" noProof="0" dirty="0" err="1">
                              <a:ln>
                                <a:noFill/>
                              </a:ln>
                              <a:solidFill>
                                <a:srgbClr val="000000"/>
                              </a:solidFill>
                              <a:effectLst/>
                              <a:uLnTx/>
                              <a:uFillTx/>
                              <a:latin typeface="+mn-lt"/>
                              <a:ea typeface="+mn-ea"/>
                              <a:cs typeface="+mn-cs"/>
                            </a:rPr>
                            <a:t>gBRCA</a:t>
                          </a:r>
                          <a:r>
                            <a:rPr kumimoji="0" lang="en-US" sz="1900" b="0" i="0" u="none" strike="noStrike" kern="1200" cap="none" spc="0" normalizeH="0" baseline="0" noProof="0" dirty="0">
                              <a:ln>
                                <a:noFill/>
                              </a:ln>
                              <a:solidFill>
                                <a:srgbClr val="000000"/>
                              </a:solidFill>
                              <a:effectLst/>
                              <a:uLnTx/>
                              <a:uFillTx/>
                              <a:latin typeface="+mn-lt"/>
                              <a:ea typeface="+mn-ea"/>
                              <a:cs typeface="+mn-cs"/>
                            </a:rPr>
                            <a:t> mutation</a:t>
                          </a:r>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Prior anthracycline and </a:t>
                          </a:r>
                          <a:r>
                            <a:rPr kumimoji="0" lang="en-US" sz="1900" b="0" i="0" u="none" strike="noStrike" kern="1200" cap="none" spc="0" normalizeH="0" baseline="0" noProof="0" dirty="0" err="1">
                              <a:ln>
                                <a:noFill/>
                              </a:ln>
                              <a:solidFill>
                                <a:srgbClr val="000000"/>
                              </a:solidFill>
                              <a:effectLst/>
                              <a:uLnTx/>
                              <a:uFillTx/>
                              <a:latin typeface="+mn-lt"/>
                              <a:ea typeface="+mn-ea"/>
                              <a:cs typeface="+mn-cs"/>
                            </a:rPr>
                            <a:t>taxane</a:t>
                          </a:r>
                          <a:endParaRPr kumimoji="0" lang="en-US" sz="19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≤2 prior chemotherapy lines in metastatic setting</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charset="0"/>
                            <a:buChar char="•"/>
                          </a:pPr>
                          <a:r>
                            <a:rPr lang="en-US" sz="1900" dirty="0" err="1"/>
                            <a:t>Olaparib</a:t>
                          </a:r>
                          <a:endParaRPr lang="en-US" sz="1900" dirty="0"/>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Physician’s choice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Capecitabine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err="1">
                              <a:ln>
                                <a:noFill/>
                              </a:ln>
                              <a:solidFill>
                                <a:srgbClr val="000000"/>
                              </a:solidFill>
                              <a:effectLst/>
                              <a:uLnTx/>
                              <a:uFillTx/>
                              <a:latin typeface="+mn-lt"/>
                              <a:ea typeface="+mn-ea"/>
                              <a:cs typeface="+mn-cs"/>
                            </a:rPr>
                            <a:t>Eribulin</a:t>
                          </a:r>
                          <a:endParaRPr kumimoji="0" lang="en-US" sz="1900" b="0" i="0" u="none" strike="noStrike" kern="1200" cap="none" spc="0" normalizeH="0" baseline="0" noProof="0" dirty="0">
                            <a:ln>
                              <a:noFill/>
                            </a:ln>
                            <a:solidFill>
                              <a:srgbClr val="000000"/>
                            </a:solidFill>
                            <a:effectLst/>
                            <a:uLnTx/>
                            <a:uFillTx/>
                            <a:latin typeface="+mn-lt"/>
                            <a:ea typeface="+mn-ea"/>
                            <a:cs typeface="+mn-cs"/>
                          </a:endParaRP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Vinorelbine</a:t>
                          </a:r>
                        </a:p>
                        <a:p>
                          <a:pPr marL="285750" marR="0" lvl="0" indent="-285750" algn="l" defTabSz="914115" rtl="0" eaLnBrk="1" fontAlgn="auto" latinLnBrk="0" hangingPunct="1">
                            <a:lnSpc>
                              <a:spcPct val="100000"/>
                            </a:lnSpc>
                            <a:spcBef>
                              <a:spcPts val="0"/>
                            </a:spcBef>
                            <a:spcAft>
                              <a:spcPts val="0"/>
                            </a:spcAft>
                            <a:buClrTx/>
                            <a:buSzTx/>
                            <a:buFont typeface="Arial" charset="0"/>
                            <a:buChar char="•"/>
                            <a:tabLst/>
                            <a:defRPr/>
                          </a:pPr>
                          <a:endParaRPr lang="en-US" sz="19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charset="0"/>
                            <a:buChar char="•"/>
                            <a:tabLst/>
                            <a:defRPr/>
                          </a:pPr>
                          <a:r>
                            <a:rPr lang="en-US" sz="1900" dirty="0"/>
                            <a:t>PFS by blinded independent central review</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614104">
                    <a:tc>
                      <a:txBody>
                        <a:bodyPr/>
                        <a:lstStyle/>
                        <a:p>
                          <a:r>
                            <a:rPr lang="en-US" sz="1900" dirty="0"/>
                            <a:t>EMBRACA</a:t>
                          </a:r>
                          <a:r>
                            <a:rPr lang="en-US" sz="1900" baseline="30000" dirty="0"/>
                            <a:t>2</a:t>
                          </a:r>
                        </a:p>
                        <a:p>
                          <a:r>
                            <a:rPr lang="en-US" sz="1900" baseline="0" dirty="0"/>
                            <a:t>(n = 431)</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lang="en-US" sz="1900" baseline="0" dirty="0">
                              <a:solidFill>
                                <a:schemeClr val="tx1"/>
                              </a:solidFill>
                            </a:rPr>
                            <a:t>HER2-negative locally advanced or metastatic BC</a:t>
                          </a:r>
                        </a:p>
                        <a:p>
                          <a:pPr marL="285750" indent="-285750">
                            <a:lnSpc>
                              <a:spcPct val="100000"/>
                            </a:lnSpc>
                            <a:spcBef>
                              <a:spcPts val="300"/>
                            </a:spcBef>
                            <a:buFont typeface="Arial" charset="0"/>
                            <a:buChar char="•"/>
                            <a:defRPr/>
                          </a:pPr>
                          <a:r>
                            <a:rPr lang="en-US" sz="1900" baseline="0" dirty="0">
                              <a:solidFill>
                                <a:schemeClr val="tx1"/>
                              </a:solidFill>
                            </a:rPr>
                            <a:t>Germline BRCA1 or BRCA2 mutation</a:t>
                          </a:r>
                        </a:p>
                        <a:p>
                          <a:pPr marL="285750" indent="-285750">
                            <a:lnSpc>
                              <a:spcPct val="100000"/>
                            </a:lnSpc>
                            <a:spcBef>
                              <a:spcPts val="300"/>
                            </a:spcBef>
                            <a:buFont typeface="Arial" charset="0"/>
                            <a:buChar char="•"/>
                            <a:defRPr/>
                          </a:pPr>
                          <a14:m>
                            <m:oMath xmlns:m="http://schemas.openxmlformats.org/officeDocument/2006/math">
                              <m:r>
                                <m:rPr>
                                  <m:nor/>
                                </m:rPr>
                                <a:rPr kumimoji="0" lang="en-US" sz="1900" b="0" i="0" u="none" strike="noStrike" kern="1200" cap="none" spc="0" normalizeH="0" baseline="0" noProof="0" dirty="0" smtClean="0">
                                  <a:ln>
                                    <a:noFill/>
                                  </a:ln>
                                  <a:solidFill>
                                    <a:srgbClr val="000000"/>
                                  </a:solidFill>
                                  <a:effectLst/>
                                  <a:uLnTx/>
                                  <a:uFillTx/>
                                  <a:latin typeface="+mn-lt"/>
                                  <a:ea typeface="+mn-ea"/>
                                  <a:cs typeface="+mn-cs"/>
                                </a:rPr>
                                <m:t>≤</m:t>
                              </m:r>
                            </m:oMath>
                          </a14:m>
                          <a:r>
                            <a:rPr lang="en-US" sz="1900" kern="1200" dirty="0">
                              <a:solidFill>
                                <a:schemeClr val="tx1"/>
                              </a:solidFill>
                              <a:effectLst/>
                              <a:latin typeface="+mn-lt"/>
                              <a:ea typeface="+mn-ea"/>
                              <a:cs typeface="+mn-cs"/>
                            </a:rPr>
                            <a:t>3 prior cytotoxic chemotherapy regimens</a:t>
                          </a:r>
                        </a:p>
                        <a:p>
                          <a:pPr marL="285750" indent="-285750">
                            <a:lnSpc>
                              <a:spcPct val="100000"/>
                            </a:lnSpc>
                            <a:spcBef>
                              <a:spcPts val="300"/>
                            </a:spcBef>
                            <a:buFont typeface="Arial" charset="0"/>
                            <a:buChar char="•"/>
                            <a:defRPr/>
                          </a:pPr>
                          <a:r>
                            <a:rPr lang="en-US" sz="1900" kern="1200" dirty="0">
                              <a:solidFill>
                                <a:schemeClr val="tx1"/>
                              </a:solidFill>
                              <a:effectLst/>
                              <a:latin typeface="+mn-lt"/>
                              <a:ea typeface="+mn-ea"/>
                              <a:cs typeface="+mn-cs"/>
                            </a:rPr>
                            <a:t>Prior treatment with a </a:t>
                          </a:r>
                          <a:r>
                            <a:rPr lang="en-US" sz="1900" kern="1200" dirty="0" err="1">
                              <a:solidFill>
                                <a:schemeClr val="tx1"/>
                              </a:solidFill>
                              <a:effectLst/>
                              <a:latin typeface="+mn-lt"/>
                              <a:ea typeface="+mn-ea"/>
                              <a:cs typeface="+mn-cs"/>
                            </a:rPr>
                            <a:t>taxane</a:t>
                          </a:r>
                          <a:r>
                            <a:rPr lang="en-US" sz="1900" kern="1200" dirty="0">
                              <a:solidFill>
                                <a:schemeClr val="tx1"/>
                              </a:solidFill>
                              <a:effectLst/>
                              <a:latin typeface="+mn-lt"/>
                              <a:ea typeface="+mn-ea"/>
                              <a:cs typeface="+mn-cs"/>
                            </a:rPr>
                            <a:t> and/or anthracycline unless medically contraindicated</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285750" indent="-285750">
                            <a:buFont typeface="Arial" charset="0"/>
                            <a:buChar char="•"/>
                          </a:pPr>
                          <a:r>
                            <a:rPr lang="en-US" sz="1900" dirty="0" err="1"/>
                            <a:t>Talazoparib</a:t>
                          </a:r>
                          <a:endParaRPr lang="en-US" sz="1900" dirty="0"/>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Physician’s choice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Capecitabine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err="1">
                              <a:ln>
                                <a:noFill/>
                              </a:ln>
                              <a:solidFill>
                                <a:srgbClr val="000000"/>
                              </a:solidFill>
                              <a:effectLst/>
                              <a:uLnTx/>
                              <a:uFillTx/>
                              <a:latin typeface="+mn-lt"/>
                              <a:ea typeface="+mn-ea"/>
                              <a:cs typeface="+mn-cs"/>
                            </a:rPr>
                            <a:t>Eribulin</a:t>
                          </a:r>
                          <a:endParaRPr kumimoji="0" lang="en-US" sz="1900" b="0" i="0" u="none" strike="noStrike" kern="1200" cap="none" spc="0" normalizeH="0" baseline="0" noProof="0" dirty="0">
                            <a:ln>
                              <a:noFill/>
                            </a:ln>
                            <a:solidFill>
                              <a:srgbClr val="000000"/>
                            </a:solidFill>
                            <a:effectLst/>
                            <a:uLnTx/>
                            <a:uFillTx/>
                            <a:latin typeface="+mn-lt"/>
                            <a:ea typeface="+mn-ea"/>
                            <a:cs typeface="+mn-cs"/>
                          </a:endParaRP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Gemcitabine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Vinorelbine</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charset="0"/>
                            <a:buChar char="•"/>
                            <a:tabLst/>
                            <a:defRPr/>
                          </a:pPr>
                          <a:r>
                            <a:rPr lang="en-US" sz="1900" baseline="0" dirty="0"/>
                            <a:t>PFS by blinded independent central review</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10002"/>
                      </a:ext>
                    </a:extLst>
                  </a:tr>
                </a:tbl>
              </a:graphicData>
            </a:graphic>
          </p:graphicFrame>
        </mc:Choice>
        <mc:Fallback xmlns="">
          <p:graphicFrame>
            <p:nvGraphicFramePr>
              <p:cNvPr id="4" name="Table 3"/>
              <p:cNvGraphicFramePr>
                <a:graphicFrameLocks noGrp="1"/>
              </p:cNvGraphicFramePr>
              <p:nvPr>
                <p:extLst>
                  <p:ext uri="{D42A27DB-BD31-4B8C-83A1-F6EECF244321}">
                    <p14:modId xmlns:p14="http://schemas.microsoft.com/office/powerpoint/2010/main" val="510154431"/>
                  </p:ext>
                </p:extLst>
              </p:nvPr>
            </p:nvGraphicFramePr>
            <p:xfrm>
              <a:off x="335360" y="1387126"/>
              <a:ext cx="11475640" cy="4432588"/>
            </p:xfrm>
            <a:graphic>
              <a:graphicData uri="http://schemas.openxmlformats.org/drawingml/2006/table">
                <a:tbl>
                  <a:tblPr firstRow="1" bandRow="1">
                    <a:tableStyleId>{21E4AEA4-8DFA-4A89-87EB-49C32662AFE0}</a:tableStyleId>
                  </a:tblPr>
                  <a:tblGrid>
                    <a:gridCol w="1586845">
                      <a:extLst>
                        <a:ext uri="{9D8B030D-6E8A-4147-A177-3AD203B41FA5}">
                          <a16:colId xmlns:a16="http://schemas.microsoft.com/office/drawing/2014/main" val="20000"/>
                        </a:ext>
                      </a:extLst>
                    </a:gridCol>
                    <a:gridCol w="5469195">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16253696"/>
                        </a:ext>
                      </a:extLst>
                    </a:gridCol>
                  </a:tblGrid>
                  <a:tr h="432048">
                    <a:tc>
                      <a:txBody>
                        <a:bodyPr/>
                        <a:lstStyle/>
                        <a:p>
                          <a:r>
                            <a:rPr lang="en-US" sz="1900" dirty="0"/>
                            <a:t>Trial</a:t>
                          </a:r>
                        </a:p>
                      </a:txBody>
                      <a:tcPr marT="45730" marB="4573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r>
                            <a:rPr lang="en-US" sz="1900" dirty="0"/>
                            <a:t>Eligibility</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900" dirty="0"/>
                            <a:t>Randomization</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tc>
                      <a:txBody>
                        <a:bodyPr/>
                        <a:lstStyle/>
                        <a:p>
                          <a:pPr marL="0" marR="0" indent="0" algn="l" defTabSz="914115" rtl="0" eaLnBrk="1" fontAlgn="auto" latinLnBrk="0" hangingPunct="1">
                            <a:lnSpc>
                              <a:spcPct val="100000"/>
                            </a:lnSpc>
                            <a:spcBef>
                              <a:spcPts val="0"/>
                            </a:spcBef>
                            <a:spcAft>
                              <a:spcPts val="0"/>
                            </a:spcAft>
                            <a:buClrTx/>
                            <a:buSzTx/>
                            <a:buFontTx/>
                            <a:buNone/>
                            <a:tabLst/>
                            <a:defRPr/>
                          </a:pPr>
                          <a:r>
                            <a:rPr lang="en-US" sz="1900" dirty="0"/>
                            <a:t>Primary endpoint</a:t>
                          </a:r>
                        </a:p>
                      </a:txBody>
                      <a:tcPr marT="45730" marB="4573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E5E"/>
                        </a:solidFill>
                      </a:tcPr>
                    </a:tc>
                    <a:extLst>
                      <a:ext uri="{0D108BD9-81ED-4DB2-BD59-A6C34878D82A}">
                        <a16:rowId xmlns:a16="http://schemas.microsoft.com/office/drawing/2014/main" val="10000"/>
                      </a:ext>
                    </a:extLst>
                  </a:tr>
                  <a:tr h="1981220">
                    <a:tc>
                      <a:txBody>
                        <a:bodyPr/>
                        <a:lstStyle/>
                        <a:p>
                          <a:r>
                            <a:rPr lang="en-US" sz="1900" dirty="0"/>
                            <a:t>OlympiAD</a:t>
                          </a:r>
                          <a:r>
                            <a:rPr lang="en-US" sz="1900" baseline="30000" dirty="0"/>
                            <a:t>1</a:t>
                          </a:r>
                        </a:p>
                        <a:p>
                          <a:r>
                            <a:rPr lang="en-US" sz="1900" baseline="0" dirty="0"/>
                            <a:t>(n = 302)</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HER2-negative metastatic BC</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ER-positive and/or PR-positive or TNBC</a:t>
                          </a:r>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Deleterious or suspected deleterious </a:t>
                          </a:r>
                          <a:r>
                            <a:rPr kumimoji="0" lang="en-US" sz="1900" b="0" i="0" u="none" strike="noStrike" kern="1200" cap="none" spc="0" normalizeH="0" baseline="0" noProof="0" dirty="0" err="1">
                              <a:ln>
                                <a:noFill/>
                              </a:ln>
                              <a:solidFill>
                                <a:srgbClr val="000000"/>
                              </a:solidFill>
                              <a:effectLst/>
                              <a:uLnTx/>
                              <a:uFillTx/>
                              <a:latin typeface="+mn-lt"/>
                              <a:ea typeface="+mn-ea"/>
                              <a:cs typeface="+mn-cs"/>
                            </a:rPr>
                            <a:t>gBRCA</a:t>
                          </a:r>
                          <a:r>
                            <a:rPr kumimoji="0" lang="en-US" sz="1900" b="0" i="0" u="none" strike="noStrike" kern="1200" cap="none" spc="0" normalizeH="0" baseline="0" noProof="0" dirty="0">
                              <a:ln>
                                <a:noFill/>
                              </a:ln>
                              <a:solidFill>
                                <a:srgbClr val="000000"/>
                              </a:solidFill>
                              <a:effectLst/>
                              <a:uLnTx/>
                              <a:uFillTx/>
                              <a:latin typeface="+mn-lt"/>
                              <a:ea typeface="+mn-ea"/>
                              <a:cs typeface="+mn-cs"/>
                            </a:rPr>
                            <a:t> mutation</a:t>
                          </a:r>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Prior anthracycline and </a:t>
                          </a:r>
                          <a:r>
                            <a:rPr kumimoji="0" lang="en-US" sz="1900" b="0" i="0" u="none" strike="noStrike" kern="1200" cap="none" spc="0" normalizeH="0" baseline="0" noProof="0" dirty="0" err="1">
                              <a:ln>
                                <a:noFill/>
                              </a:ln>
                              <a:solidFill>
                                <a:srgbClr val="000000"/>
                              </a:solidFill>
                              <a:effectLst/>
                              <a:uLnTx/>
                              <a:uFillTx/>
                              <a:latin typeface="+mn-lt"/>
                              <a:ea typeface="+mn-ea"/>
                              <a:cs typeface="+mn-cs"/>
                            </a:rPr>
                            <a:t>taxane</a:t>
                          </a:r>
                          <a:endParaRPr kumimoji="0" lang="en-US" sz="1900" b="0" i="0" u="none" strike="noStrike" kern="1200" cap="none" spc="0" normalizeH="0" baseline="0" noProof="0" dirty="0">
                            <a:ln>
                              <a:noFill/>
                            </a:ln>
                            <a:solidFill>
                              <a:srgbClr val="000000"/>
                            </a:solidFill>
                            <a:effectLst/>
                            <a:uLnTx/>
                            <a:uFillTx/>
                            <a:latin typeface="+mn-lt"/>
                            <a:ea typeface="+mn-ea"/>
                            <a:cs typeface="+mn-cs"/>
                          </a:endParaRPr>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≤2 prior chemotherapy lines in metastatic setting</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charset="0"/>
                            <a:buChar char="•"/>
                          </a:pPr>
                          <a:r>
                            <a:rPr lang="en-US" sz="1900" dirty="0" err="1"/>
                            <a:t>Olaparib</a:t>
                          </a:r>
                          <a:endParaRPr lang="en-US" sz="1900" dirty="0"/>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Physician’s choice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Capecitabine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err="1">
                              <a:ln>
                                <a:noFill/>
                              </a:ln>
                              <a:solidFill>
                                <a:srgbClr val="000000"/>
                              </a:solidFill>
                              <a:effectLst/>
                              <a:uLnTx/>
                              <a:uFillTx/>
                              <a:latin typeface="+mn-lt"/>
                              <a:ea typeface="+mn-ea"/>
                              <a:cs typeface="+mn-cs"/>
                            </a:rPr>
                            <a:t>Eribulin</a:t>
                          </a:r>
                          <a:endParaRPr kumimoji="0" lang="en-US" sz="1900" b="0" i="0" u="none" strike="noStrike" kern="1200" cap="none" spc="0" normalizeH="0" baseline="0" noProof="0" dirty="0">
                            <a:ln>
                              <a:noFill/>
                            </a:ln>
                            <a:solidFill>
                              <a:srgbClr val="000000"/>
                            </a:solidFill>
                            <a:effectLst/>
                            <a:uLnTx/>
                            <a:uFillTx/>
                            <a:latin typeface="+mn-lt"/>
                            <a:ea typeface="+mn-ea"/>
                            <a:cs typeface="+mn-cs"/>
                          </a:endParaRP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Vinorelbine</a:t>
                          </a:r>
                        </a:p>
                        <a:p>
                          <a:pPr marL="285750" marR="0" lvl="0" indent="-285750" algn="l" defTabSz="914115" rtl="0" eaLnBrk="1" fontAlgn="auto" latinLnBrk="0" hangingPunct="1">
                            <a:lnSpc>
                              <a:spcPct val="100000"/>
                            </a:lnSpc>
                            <a:spcBef>
                              <a:spcPts val="0"/>
                            </a:spcBef>
                            <a:spcAft>
                              <a:spcPts val="0"/>
                            </a:spcAft>
                            <a:buClrTx/>
                            <a:buSzTx/>
                            <a:buFont typeface="Arial" charset="0"/>
                            <a:buChar char="•"/>
                            <a:tabLst/>
                            <a:defRPr/>
                          </a:pPr>
                          <a:endParaRPr lang="en-US" sz="1900" dirty="0"/>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charset="0"/>
                            <a:buChar char="•"/>
                            <a:tabLst/>
                            <a:defRPr/>
                          </a:pPr>
                          <a:r>
                            <a:rPr lang="en-US" sz="1900" dirty="0"/>
                            <a:t>PFS by blinded independent central review</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019320">
                    <a:tc>
                      <a:txBody>
                        <a:bodyPr/>
                        <a:lstStyle/>
                        <a:p>
                          <a:r>
                            <a:rPr lang="en-US" sz="1900" dirty="0"/>
                            <a:t>EMBRACA</a:t>
                          </a:r>
                          <a:r>
                            <a:rPr lang="en-US" sz="1900" baseline="30000" dirty="0"/>
                            <a:t>2</a:t>
                          </a:r>
                        </a:p>
                        <a:p>
                          <a:r>
                            <a:rPr lang="en-US" sz="1900" baseline="0" dirty="0"/>
                            <a:t>(n = 431)</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endParaRPr lang="en-US"/>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9234" t="-120755" r="-81206" b="-5660"/>
                          </a:stretch>
                        </a:blipFill>
                      </a:tcPr>
                    </a:tc>
                    <a:tc>
                      <a:txBody>
                        <a:bodyPr/>
                        <a:lstStyle/>
                        <a:p>
                          <a:pPr marL="285750" indent="-285750">
                            <a:buFont typeface="Arial" charset="0"/>
                            <a:buChar char="•"/>
                          </a:pPr>
                          <a:r>
                            <a:rPr lang="en-US" sz="1900" dirty="0" err="1"/>
                            <a:t>Talazoparib</a:t>
                          </a:r>
                          <a:endParaRPr lang="en-US" sz="1900" dirty="0"/>
                        </a:p>
                        <a:p>
                          <a:pPr marL="285750" marR="0" lvl="0" indent="-285750" algn="l" defTabSz="914115" rtl="0" eaLnBrk="1" fontAlgn="auto" latinLnBrk="0" hangingPunct="1">
                            <a:lnSpc>
                              <a:spcPct val="100000"/>
                            </a:lnSpc>
                            <a:spcBef>
                              <a:spcPts val="300"/>
                            </a:spcBef>
                            <a:spcAft>
                              <a:spcPts val="0"/>
                            </a:spcAft>
                            <a:buClrTx/>
                            <a:buSzTx/>
                            <a:buFont typeface="Arial" charset="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Physician’s choice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Capecitabine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err="1">
                              <a:ln>
                                <a:noFill/>
                              </a:ln>
                              <a:solidFill>
                                <a:srgbClr val="000000"/>
                              </a:solidFill>
                              <a:effectLst/>
                              <a:uLnTx/>
                              <a:uFillTx/>
                              <a:latin typeface="+mn-lt"/>
                              <a:ea typeface="+mn-ea"/>
                              <a:cs typeface="+mn-cs"/>
                            </a:rPr>
                            <a:t>Eribulin</a:t>
                          </a:r>
                          <a:endParaRPr kumimoji="0" lang="en-US" sz="1900" b="0" i="0" u="none" strike="noStrike" kern="1200" cap="none" spc="0" normalizeH="0" baseline="0" noProof="0" dirty="0">
                            <a:ln>
                              <a:noFill/>
                            </a:ln>
                            <a:solidFill>
                              <a:srgbClr val="000000"/>
                            </a:solidFill>
                            <a:effectLst/>
                            <a:uLnTx/>
                            <a:uFillTx/>
                            <a:latin typeface="+mn-lt"/>
                            <a:ea typeface="+mn-ea"/>
                            <a:cs typeface="+mn-cs"/>
                          </a:endParaRP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Gemcitabine</a:t>
                          </a:r>
                        </a:p>
                        <a:p>
                          <a:pPr marL="687388" marR="0" lvl="1" indent="-230188" algn="l" defTabSz="914115" rtl="0" eaLnBrk="1" fontAlgn="auto" latinLnBrk="0" hangingPunct="1">
                            <a:lnSpc>
                              <a:spcPct val="100000"/>
                            </a:lnSpc>
                            <a:spcBef>
                              <a:spcPts val="300"/>
                            </a:spcBef>
                            <a:spcAft>
                              <a:spcPts val="0"/>
                            </a:spcAft>
                            <a:buClrTx/>
                            <a:buSzTx/>
                            <a:buFont typeface=".AppleSystemUIFont" charset="-120"/>
                            <a:buChar char="–"/>
                            <a:tabLst/>
                            <a:defRPr/>
                          </a:pPr>
                          <a:r>
                            <a:rPr kumimoji="0" lang="en-US" sz="1900" b="0" i="0" u="none" strike="noStrike" kern="1200" cap="none" spc="0" normalizeH="0" baseline="0" noProof="0" dirty="0">
                              <a:ln>
                                <a:noFill/>
                              </a:ln>
                              <a:solidFill>
                                <a:srgbClr val="000000"/>
                              </a:solidFill>
                              <a:effectLst/>
                              <a:uLnTx/>
                              <a:uFillTx/>
                              <a:latin typeface="+mn-lt"/>
                              <a:ea typeface="+mn-ea"/>
                              <a:cs typeface="+mn-cs"/>
                            </a:rPr>
                            <a:t>Vinorelbine</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285750" marR="0" lvl="0" indent="-285750" algn="l" defTabSz="914115" rtl="0" eaLnBrk="1" fontAlgn="auto" latinLnBrk="0" hangingPunct="1">
                            <a:lnSpc>
                              <a:spcPct val="100000"/>
                            </a:lnSpc>
                            <a:spcBef>
                              <a:spcPts val="0"/>
                            </a:spcBef>
                            <a:spcAft>
                              <a:spcPts val="0"/>
                            </a:spcAft>
                            <a:buClrTx/>
                            <a:buSzTx/>
                            <a:buFont typeface="Arial" charset="0"/>
                            <a:buChar char="•"/>
                            <a:tabLst/>
                            <a:defRPr/>
                          </a:pPr>
                          <a:r>
                            <a:rPr lang="en-US" sz="1900" baseline="0" dirty="0"/>
                            <a:t>PFS by blinded independent central review</a:t>
                          </a:r>
                        </a:p>
                      </a:txBody>
                      <a:tcPr marT="45730" marB="4573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10002"/>
                      </a:ext>
                    </a:extLst>
                  </a:tr>
                </a:tbl>
              </a:graphicData>
            </a:graphic>
          </p:graphicFrame>
        </mc:Fallback>
      </mc:AlternateContent>
      <p:sp>
        <p:nvSpPr>
          <p:cNvPr id="5" name="TextBox 15"/>
          <p:cNvSpPr txBox="1">
            <a:spLocks noChangeArrowheads="1"/>
          </p:cNvSpPr>
          <p:nvPr/>
        </p:nvSpPr>
        <p:spPr bwMode="auto">
          <a:xfrm>
            <a:off x="191344" y="6213212"/>
            <a:ext cx="871296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0" baseline="30000" dirty="0">
                <a:solidFill>
                  <a:srgbClr val="000000"/>
                </a:solidFill>
                <a:latin typeface="Calibri" charset="0"/>
                <a:ea typeface="Calibri" charset="0"/>
                <a:cs typeface="Calibri" charset="0"/>
              </a:rPr>
              <a:t>1</a:t>
            </a:r>
            <a:r>
              <a:rPr lang="en-US" sz="1500" b="0" dirty="0">
                <a:solidFill>
                  <a:srgbClr val="000000"/>
                </a:solidFill>
                <a:latin typeface="Calibri" charset="0"/>
                <a:ea typeface="Calibri" charset="0"/>
                <a:cs typeface="Calibri" charset="0"/>
              </a:rPr>
              <a:t> Robson M et al. </a:t>
            </a:r>
            <a:r>
              <a:rPr lang="en-US" sz="1500" b="0" i="1" dirty="0">
                <a:solidFill>
                  <a:srgbClr val="000000"/>
                </a:solidFill>
                <a:latin typeface="Calibri" charset="0"/>
                <a:ea typeface="Calibri" charset="0"/>
                <a:cs typeface="Calibri" charset="0"/>
              </a:rPr>
              <a:t>N </a:t>
            </a:r>
            <a:r>
              <a:rPr lang="en-US" sz="1500" b="0" i="1" dirty="0" err="1">
                <a:solidFill>
                  <a:srgbClr val="000000"/>
                </a:solidFill>
                <a:latin typeface="Calibri" charset="0"/>
                <a:ea typeface="Calibri" charset="0"/>
                <a:cs typeface="Calibri" charset="0"/>
              </a:rPr>
              <a:t>Engl</a:t>
            </a:r>
            <a:r>
              <a:rPr lang="en-US" sz="1500" b="0" i="1" dirty="0">
                <a:solidFill>
                  <a:srgbClr val="000000"/>
                </a:solidFill>
                <a:latin typeface="Calibri" charset="0"/>
                <a:ea typeface="Calibri" charset="0"/>
                <a:cs typeface="Calibri" charset="0"/>
              </a:rPr>
              <a:t> J Med </a:t>
            </a:r>
            <a:r>
              <a:rPr lang="en-US" sz="1500" b="0" dirty="0">
                <a:solidFill>
                  <a:srgbClr val="000000"/>
                </a:solidFill>
                <a:latin typeface="Calibri" charset="0"/>
                <a:ea typeface="Calibri" charset="0"/>
                <a:cs typeface="Calibri" charset="0"/>
              </a:rPr>
              <a:t>2017;</a:t>
            </a:r>
            <a:r>
              <a:rPr lang="mr-IN" sz="1500" b="0" dirty="0">
                <a:solidFill>
                  <a:srgbClr val="000000"/>
                </a:solidFill>
                <a:latin typeface="Calibri" charset="0"/>
                <a:ea typeface="Calibri" charset="0"/>
                <a:cs typeface="Calibri" charset="0"/>
              </a:rPr>
              <a:t>377(6):523-33.</a:t>
            </a:r>
            <a:r>
              <a:rPr lang="en-US" sz="1500" b="0" dirty="0">
                <a:latin typeface="Calibri" charset="0"/>
                <a:ea typeface="Calibri" charset="0"/>
                <a:cs typeface="Calibri" charset="0"/>
              </a:rPr>
              <a:t> </a:t>
            </a:r>
            <a:r>
              <a:rPr lang="en-US" sz="1500" b="0" baseline="30000" dirty="0">
                <a:latin typeface="Calibri" charset="0"/>
                <a:ea typeface="Calibri" charset="0"/>
                <a:cs typeface="Calibri" charset="0"/>
              </a:rPr>
              <a:t>2</a:t>
            </a:r>
            <a:r>
              <a:rPr lang="en-US" sz="1500" b="0" dirty="0">
                <a:latin typeface="Calibri" charset="0"/>
                <a:ea typeface="Calibri" charset="0"/>
                <a:cs typeface="Calibri" charset="0"/>
              </a:rPr>
              <a:t> Litton JK et al. SABCS 2017;Abstract GS6-07; </a:t>
            </a:r>
            <a:r>
              <a:rPr lang="en-US" sz="1500" b="0" dirty="0" err="1">
                <a:latin typeface="Calibri" charset="0"/>
                <a:ea typeface="Calibri" charset="0"/>
                <a:cs typeface="Calibri" charset="0"/>
              </a:rPr>
              <a:t>www.clinicaltrials.gov</a:t>
            </a:r>
            <a:r>
              <a:rPr lang="en-US" sz="1500" b="0" dirty="0">
                <a:latin typeface="Calibri" charset="0"/>
                <a:ea typeface="Calibri" charset="0"/>
                <a:cs typeface="Calibri" charset="0"/>
              </a:rPr>
              <a:t>. Accessed August 2019.</a:t>
            </a:r>
          </a:p>
        </p:txBody>
      </p:sp>
    </p:spTree>
    <p:custDataLst>
      <p:tags r:id="rId1"/>
    </p:custDataLst>
    <p:extLst>
      <p:ext uri="{BB962C8B-B14F-4D97-AF65-F5344CB8AC3E}">
        <p14:creationId xmlns:p14="http://schemas.microsoft.com/office/powerpoint/2010/main" val="1478325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8A83-726A-8E4D-AA1A-9D1AE5AF7FB2}"/>
              </a:ext>
            </a:extLst>
          </p:cNvPr>
          <p:cNvSpPr>
            <a:spLocks noGrp="1"/>
          </p:cNvSpPr>
          <p:nvPr>
            <p:ph type="title"/>
          </p:nvPr>
        </p:nvSpPr>
        <p:spPr>
          <a:xfrm>
            <a:off x="479376" y="110201"/>
            <a:ext cx="11305256" cy="1143000"/>
          </a:xfrm>
        </p:spPr>
        <p:txBody>
          <a:bodyPr/>
          <a:lstStyle/>
          <a:p>
            <a:r>
              <a:rPr lang="en-US" dirty="0" err="1"/>
              <a:t>OlympiAD</a:t>
            </a:r>
            <a:r>
              <a:rPr lang="en-US" dirty="0"/>
              <a:t> and EMBRACA: Efficacy Summary</a:t>
            </a:r>
          </a:p>
        </p:txBody>
      </p:sp>
      <p:graphicFrame>
        <p:nvGraphicFramePr>
          <p:cNvPr id="4" name="Content Placeholder 3">
            <a:extLst>
              <a:ext uri="{FF2B5EF4-FFF2-40B4-BE49-F238E27FC236}">
                <a16:creationId xmlns:a16="http://schemas.microsoft.com/office/drawing/2014/main" id="{2388DA9F-6B20-9947-AA9C-4FB5FBF134F8}"/>
              </a:ext>
            </a:extLst>
          </p:cNvPr>
          <p:cNvGraphicFramePr>
            <a:graphicFrameLocks noGrp="1"/>
          </p:cNvGraphicFramePr>
          <p:nvPr>
            <p:ph idx="4294967295"/>
          </p:nvPr>
        </p:nvGraphicFramePr>
        <p:xfrm>
          <a:off x="263352" y="1575357"/>
          <a:ext cx="11737304" cy="2543874"/>
        </p:xfrm>
        <a:graphic>
          <a:graphicData uri="http://schemas.openxmlformats.org/drawingml/2006/table">
            <a:tbl>
              <a:tblPr firstRow="1" bandRow="1">
                <a:tableStyleId>{5C22544A-7EE6-4342-B048-85BDC9FD1C3A}</a:tableStyleId>
              </a:tblPr>
              <a:tblGrid>
                <a:gridCol w="4373696">
                  <a:extLst>
                    <a:ext uri="{9D8B030D-6E8A-4147-A177-3AD203B41FA5}">
                      <a16:colId xmlns:a16="http://schemas.microsoft.com/office/drawing/2014/main" val="2319649346"/>
                    </a:ext>
                  </a:extLst>
                </a:gridCol>
                <a:gridCol w="3841158">
                  <a:extLst>
                    <a:ext uri="{9D8B030D-6E8A-4147-A177-3AD203B41FA5}">
                      <a16:colId xmlns:a16="http://schemas.microsoft.com/office/drawing/2014/main" val="704871676"/>
                    </a:ext>
                  </a:extLst>
                </a:gridCol>
                <a:gridCol w="3522450">
                  <a:extLst>
                    <a:ext uri="{9D8B030D-6E8A-4147-A177-3AD203B41FA5}">
                      <a16:colId xmlns:a16="http://schemas.microsoft.com/office/drawing/2014/main" val="2973706219"/>
                    </a:ext>
                  </a:extLst>
                </a:gridCol>
              </a:tblGrid>
              <a:tr h="423979">
                <a:tc>
                  <a:txBody>
                    <a:bodyPr/>
                    <a:lstStyle/>
                    <a:p>
                      <a:endParaRPr lang="en-US" sz="1900" dirty="0"/>
                    </a:p>
                  </a:txBody>
                  <a:tcPr marT="34290" marB="3429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pPr algn="ctr"/>
                      <a:r>
                        <a:rPr lang="en-US" sz="1900" dirty="0"/>
                        <a:t>OlympiAD</a:t>
                      </a:r>
                      <a:r>
                        <a:rPr lang="en-US" sz="1900" baseline="30000" dirty="0"/>
                        <a:t>1-3</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pPr algn="ctr"/>
                      <a:r>
                        <a:rPr lang="en-US" sz="1900" dirty="0"/>
                        <a:t>EMBRACA</a:t>
                      </a:r>
                      <a:r>
                        <a:rPr lang="en-US" sz="1900" baseline="30000" dirty="0"/>
                        <a:t>4-6</a:t>
                      </a:r>
                    </a:p>
                  </a:txBody>
                  <a:tcPr marT="34290" marB="3429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extLst>
                  <a:ext uri="{0D108BD9-81ED-4DB2-BD59-A6C34878D82A}">
                    <a16:rowId xmlns:a16="http://schemas.microsoft.com/office/drawing/2014/main" val="1517973931"/>
                  </a:ext>
                </a:extLst>
              </a:tr>
              <a:tr h="423979">
                <a:tc>
                  <a:txBody>
                    <a:bodyPr/>
                    <a:lstStyle/>
                    <a:p>
                      <a:r>
                        <a:rPr lang="en-US" sz="1900" dirty="0"/>
                        <a:t>HR (PFS)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900" dirty="0"/>
                        <a:t>0.58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900" dirty="0"/>
                        <a:t>0.54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4292964703"/>
                  </a:ext>
                </a:extLst>
              </a:tr>
              <a:tr h="423979">
                <a:tc>
                  <a:txBody>
                    <a:bodyPr/>
                    <a:lstStyle/>
                    <a:p>
                      <a:r>
                        <a:rPr lang="en-US" sz="1900" dirty="0"/>
                        <a:t>HR (PFS) ER/PR-positive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solidFill>
                            <a:schemeClr val="tx1"/>
                          </a:solidFill>
                        </a:rPr>
                        <a:t>0.82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0.47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6750659"/>
                  </a:ext>
                </a:extLst>
              </a:tr>
              <a:tr h="423979">
                <a:tc>
                  <a:txBody>
                    <a:bodyPr/>
                    <a:lstStyle/>
                    <a:p>
                      <a:r>
                        <a:rPr lang="en-US" sz="1900" dirty="0"/>
                        <a:t>HR (PFS) TNBC</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900" dirty="0">
                          <a:solidFill>
                            <a:schemeClr val="tx1"/>
                          </a:solidFill>
                        </a:rPr>
                        <a:t>0.43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900" dirty="0">
                          <a:solidFill>
                            <a:schemeClr val="tx1"/>
                          </a:solidFill>
                        </a:rPr>
                        <a:t>0.60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10003"/>
                  </a:ext>
                </a:extLst>
              </a:tr>
              <a:tr h="423979">
                <a:tc>
                  <a:txBody>
                    <a:bodyPr/>
                    <a:lstStyle/>
                    <a:p>
                      <a:r>
                        <a:rPr lang="en-US" sz="1900" dirty="0"/>
                        <a:t>HR (OS)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0.84</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900" dirty="0"/>
                        <a:t>0.76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62775394"/>
                  </a:ext>
                </a:extLst>
              </a:tr>
              <a:tr h="423979">
                <a:tc>
                  <a:txBody>
                    <a:bodyPr/>
                    <a:lstStyle/>
                    <a:p>
                      <a:r>
                        <a:rPr lang="en-US" sz="1900" dirty="0"/>
                        <a:t>ORR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900" dirty="0"/>
                        <a:t>59.9% (vs 28.8% TPC)</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900" dirty="0"/>
                        <a:t>67.6% (vs 27.2% TPC)</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3402620813"/>
                  </a:ext>
                </a:extLst>
              </a:tr>
            </a:tbl>
          </a:graphicData>
        </a:graphic>
      </p:graphicFrame>
      <p:sp>
        <p:nvSpPr>
          <p:cNvPr id="5" name="TextBox 15">
            <a:extLst>
              <a:ext uri="{FF2B5EF4-FFF2-40B4-BE49-F238E27FC236}">
                <a16:creationId xmlns:a16="http://schemas.microsoft.com/office/drawing/2014/main" id="{8006F748-9B87-BC4E-B1BC-5796FD6687E5}"/>
              </a:ext>
            </a:extLst>
          </p:cNvPr>
          <p:cNvSpPr txBox="1">
            <a:spLocks noChangeArrowheads="1"/>
          </p:cNvSpPr>
          <p:nvPr/>
        </p:nvSpPr>
        <p:spPr bwMode="auto">
          <a:xfrm>
            <a:off x="119336" y="5982379"/>
            <a:ext cx="1080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0" baseline="30000" dirty="0">
                <a:solidFill>
                  <a:srgbClr val="000000"/>
                </a:solidFill>
                <a:latin typeface="Calibri" charset="0"/>
                <a:ea typeface="Calibri" charset="0"/>
                <a:cs typeface="Calibri" charset="0"/>
              </a:rPr>
              <a:t>1 </a:t>
            </a:r>
            <a:r>
              <a:rPr lang="en-US" sz="1500" b="0" dirty="0">
                <a:solidFill>
                  <a:srgbClr val="000000"/>
                </a:solidFill>
                <a:latin typeface="Calibri" charset="0"/>
                <a:ea typeface="Calibri" charset="0"/>
                <a:cs typeface="Calibri" charset="0"/>
              </a:rPr>
              <a:t>Robson M et al. </a:t>
            </a:r>
            <a:r>
              <a:rPr lang="en-US" sz="1500" b="0" i="1" dirty="0">
                <a:solidFill>
                  <a:srgbClr val="000000"/>
                </a:solidFill>
                <a:latin typeface="Calibri" charset="0"/>
                <a:ea typeface="Calibri" charset="0"/>
                <a:cs typeface="Calibri" charset="0"/>
              </a:rPr>
              <a:t>N </a:t>
            </a:r>
            <a:r>
              <a:rPr lang="en-US" sz="1500" b="0" i="1" dirty="0" err="1">
                <a:solidFill>
                  <a:srgbClr val="000000"/>
                </a:solidFill>
                <a:latin typeface="Calibri" charset="0"/>
                <a:ea typeface="Calibri" charset="0"/>
                <a:cs typeface="Calibri" charset="0"/>
              </a:rPr>
              <a:t>Engl</a:t>
            </a:r>
            <a:r>
              <a:rPr lang="en-US" sz="1500" b="0" i="1" dirty="0">
                <a:solidFill>
                  <a:srgbClr val="000000"/>
                </a:solidFill>
                <a:latin typeface="Calibri" charset="0"/>
                <a:ea typeface="Calibri" charset="0"/>
                <a:cs typeface="Calibri" charset="0"/>
              </a:rPr>
              <a:t> J Med </a:t>
            </a:r>
            <a:r>
              <a:rPr lang="en-US" sz="1500" b="0" dirty="0">
                <a:solidFill>
                  <a:srgbClr val="000000"/>
                </a:solidFill>
                <a:latin typeface="Calibri" charset="0"/>
                <a:ea typeface="Calibri" charset="0"/>
                <a:cs typeface="Calibri" charset="0"/>
              </a:rPr>
              <a:t>2017;</a:t>
            </a:r>
            <a:r>
              <a:rPr lang="mr-IN" sz="1500" b="0" dirty="0">
                <a:solidFill>
                  <a:srgbClr val="000000"/>
                </a:solidFill>
                <a:latin typeface="Calibri" charset="0"/>
                <a:ea typeface="Calibri" charset="0"/>
                <a:cs typeface="Calibri" charset="0"/>
              </a:rPr>
              <a:t>377(6):523-33.</a:t>
            </a:r>
            <a:r>
              <a:rPr lang="en-US" sz="1500" b="0" baseline="30000" dirty="0">
                <a:solidFill>
                  <a:schemeClr val="tx2"/>
                </a:solidFill>
                <a:latin typeface="Calibri" panose="020F0502020204030204" pitchFamily="34" charset="0"/>
                <a:cs typeface="Calibri" panose="020F0502020204030204" pitchFamily="34" charset="0"/>
              </a:rPr>
              <a:t> 2 </a:t>
            </a:r>
            <a:r>
              <a:rPr lang="en-US" sz="1500" b="0" dirty="0">
                <a:solidFill>
                  <a:schemeClr val="tx2"/>
                </a:solidFill>
                <a:latin typeface="Calibri" panose="020F0502020204030204" pitchFamily="34" charset="0"/>
                <a:cs typeface="Calibri" panose="020F0502020204030204" pitchFamily="34" charset="0"/>
              </a:rPr>
              <a:t>Robson M et al. </a:t>
            </a:r>
            <a:r>
              <a:rPr lang="it" sz="1500" b="0" i="1" dirty="0">
                <a:solidFill>
                  <a:schemeClr val="tx2"/>
                </a:solidFill>
                <a:latin typeface="Calibri" panose="020F0502020204030204" pitchFamily="34" charset="0"/>
                <a:cs typeface="Calibri" panose="020F0502020204030204" pitchFamily="34" charset="0"/>
              </a:rPr>
              <a:t>Ann Oncol </a:t>
            </a:r>
            <a:r>
              <a:rPr lang="it" sz="1500" b="0" dirty="0">
                <a:solidFill>
                  <a:schemeClr val="tx2"/>
                </a:solidFill>
                <a:latin typeface="Calibri" panose="020F0502020204030204" pitchFamily="34" charset="0"/>
                <a:cs typeface="Calibri" panose="020F0502020204030204" pitchFamily="34" charset="0"/>
              </a:rPr>
              <a:t>2019;30(4):558-66</a:t>
            </a:r>
            <a:r>
              <a:rPr lang="en-US" sz="1500" b="0" dirty="0">
                <a:solidFill>
                  <a:schemeClr val="tx2"/>
                </a:solidFill>
                <a:latin typeface="Calibri" panose="020F0502020204030204" pitchFamily="34" charset="0"/>
                <a:cs typeface="Calibri" panose="020F0502020204030204" pitchFamily="34" charset="0"/>
              </a:rPr>
              <a:t>. </a:t>
            </a:r>
            <a:r>
              <a:rPr lang="en-US" sz="1500" b="0" baseline="30000" dirty="0">
                <a:solidFill>
                  <a:schemeClr val="tx2"/>
                </a:solidFill>
                <a:latin typeface="Calibri" panose="020F0502020204030204" pitchFamily="34" charset="0"/>
                <a:cs typeface="Calibri" panose="020F0502020204030204" pitchFamily="34" charset="0"/>
              </a:rPr>
              <a:t>3</a:t>
            </a:r>
            <a:r>
              <a:rPr lang="en-US" sz="1500" b="0" dirty="0">
                <a:solidFill>
                  <a:schemeClr val="tx2"/>
                </a:solidFill>
                <a:latin typeface="Calibri" panose="020F0502020204030204" pitchFamily="34" charset="0"/>
                <a:cs typeface="Calibri" panose="020F0502020204030204" pitchFamily="34" charset="0"/>
              </a:rPr>
              <a:t> Robson M et al. San Antonio Breast Cancer Symposium 2019;Abstract PD4-03. </a:t>
            </a:r>
            <a:r>
              <a:rPr lang="en-US" sz="1500" b="0" baseline="30000" dirty="0">
                <a:solidFill>
                  <a:schemeClr val="tx2"/>
                </a:solidFill>
                <a:latin typeface="Calibri" charset="0"/>
                <a:cs typeface="Calibri" charset="0"/>
              </a:rPr>
              <a:t>4</a:t>
            </a:r>
            <a:r>
              <a:rPr lang="en-US" sz="1500" b="0" baseline="30000" dirty="0">
                <a:latin typeface="Calibri" charset="0"/>
                <a:ea typeface="Calibri" charset="0"/>
                <a:cs typeface="Calibri" charset="0"/>
              </a:rPr>
              <a:t> </a:t>
            </a:r>
            <a:r>
              <a:rPr lang="da" sz="1500" b="0" dirty="0">
                <a:latin typeface="Calibri" panose="020F0502020204030204" pitchFamily="34" charset="0"/>
                <a:cs typeface="Calibri" panose="020F0502020204030204" pitchFamily="34" charset="0"/>
              </a:rPr>
              <a:t>Litton JK et al. </a:t>
            </a:r>
            <a:r>
              <a:rPr lang="da" sz="1500" b="0" i="1" dirty="0">
                <a:latin typeface="Calibri" panose="020F0502020204030204" pitchFamily="34" charset="0"/>
                <a:cs typeface="Calibri" panose="020F0502020204030204" pitchFamily="34" charset="0"/>
              </a:rPr>
              <a:t>N Engl J Med </a:t>
            </a:r>
            <a:r>
              <a:rPr lang="da" sz="1500" b="0" dirty="0">
                <a:latin typeface="Calibri" panose="020F0502020204030204" pitchFamily="34" charset="0"/>
                <a:cs typeface="Calibri" panose="020F0502020204030204" pitchFamily="34" charset="0"/>
              </a:rPr>
              <a:t>2018;379(8):753-63. </a:t>
            </a:r>
            <a:r>
              <a:rPr lang="da" sz="1500" b="0" baseline="30000" dirty="0">
                <a:latin typeface="Calibri" panose="020F0502020204030204" pitchFamily="34" charset="0"/>
                <a:cs typeface="Calibri" panose="020F0502020204030204" pitchFamily="34" charset="0"/>
              </a:rPr>
              <a:t>5 </a:t>
            </a:r>
            <a:r>
              <a:rPr lang="en-US" sz="1500" b="0" dirty="0">
                <a:latin typeface="Calibri" charset="0"/>
                <a:ea typeface="Calibri" charset="0"/>
                <a:cs typeface="Calibri" charset="0"/>
              </a:rPr>
              <a:t>Litton JK et al. San Antonio Breast Cancer Symposium 2017;Abstract GS6-07. </a:t>
            </a:r>
            <a:r>
              <a:rPr lang="en-US" sz="1500" b="0" baseline="30000" dirty="0">
                <a:latin typeface="Calibri" charset="0"/>
                <a:ea typeface="Calibri" charset="0"/>
                <a:cs typeface="Calibri" charset="0"/>
              </a:rPr>
              <a:t>6 </a:t>
            </a:r>
            <a:r>
              <a:rPr lang="en-US" sz="1500" b="0" dirty="0" err="1">
                <a:solidFill>
                  <a:srgbClr val="000000"/>
                </a:solidFill>
                <a:latin typeface="Calibri"/>
                <a:ea typeface="MS PGothic" charset="0"/>
              </a:rPr>
              <a:t>Rugo</a:t>
            </a:r>
            <a:r>
              <a:rPr lang="en-US" sz="1500" b="0" dirty="0">
                <a:solidFill>
                  <a:srgbClr val="000000"/>
                </a:solidFill>
                <a:latin typeface="Calibri"/>
                <a:ea typeface="MS PGothic" charset="0"/>
              </a:rPr>
              <a:t> HS et al. ASCO</a:t>
            </a:r>
            <a:r>
              <a:rPr lang="en-US" sz="1500" b="0" i="1" dirty="0">
                <a:solidFill>
                  <a:srgbClr val="000000"/>
                </a:solidFill>
                <a:latin typeface="Calibri"/>
                <a:ea typeface="MS PGothic" charset="0"/>
              </a:rPr>
              <a:t> </a:t>
            </a:r>
            <a:r>
              <a:rPr lang="en-US" sz="1500" b="0" dirty="0">
                <a:solidFill>
                  <a:srgbClr val="000000"/>
                </a:solidFill>
                <a:latin typeface="Calibri"/>
                <a:ea typeface="MS PGothic" charset="0"/>
              </a:rPr>
              <a:t>2018;Abstract 1069.</a:t>
            </a:r>
          </a:p>
        </p:txBody>
      </p:sp>
      <p:sp>
        <p:nvSpPr>
          <p:cNvPr id="8" name="TextBox 7">
            <a:extLst>
              <a:ext uri="{FF2B5EF4-FFF2-40B4-BE49-F238E27FC236}">
                <a16:creationId xmlns:a16="http://schemas.microsoft.com/office/drawing/2014/main" id="{E29FED6A-42D8-144F-846C-32E3DB4ABB3C}"/>
              </a:ext>
            </a:extLst>
          </p:cNvPr>
          <p:cNvSpPr txBox="1"/>
          <p:nvPr/>
        </p:nvSpPr>
        <p:spPr>
          <a:xfrm>
            <a:off x="2738959" y="4437113"/>
            <a:ext cx="6707733" cy="646331"/>
          </a:xfrm>
          <a:prstGeom prst="rect">
            <a:avLst/>
          </a:prstGeom>
          <a:noFill/>
        </p:spPr>
        <p:txBody>
          <a:bodyPr wrap="square" rtlCol="0">
            <a:spAutoFit/>
          </a:bodyPr>
          <a:lstStyle/>
          <a:p>
            <a:pPr marL="98425" algn="ctr"/>
            <a:r>
              <a:rPr lang="en-US" sz="1800" dirty="0">
                <a:solidFill>
                  <a:srgbClr val="FF0000"/>
                </a:solidFill>
                <a:latin typeface="+mn-lt"/>
              </a:rPr>
              <a:t>Cross-trial comparisons are challenging in terms of </a:t>
            </a:r>
          </a:p>
          <a:p>
            <a:pPr marL="98425" algn="ctr"/>
            <a:r>
              <a:rPr lang="en-US" sz="1800" dirty="0">
                <a:solidFill>
                  <a:srgbClr val="FF0000"/>
                </a:solidFill>
                <a:latin typeface="+mn-lt"/>
              </a:rPr>
              <a:t>determining the relative efficacy and tolerability of treatments</a:t>
            </a:r>
          </a:p>
        </p:txBody>
      </p:sp>
      <p:sp>
        <p:nvSpPr>
          <p:cNvPr id="7" name="TextBox 15">
            <a:extLst>
              <a:ext uri="{FF2B5EF4-FFF2-40B4-BE49-F238E27FC236}">
                <a16:creationId xmlns:a16="http://schemas.microsoft.com/office/drawing/2014/main" id="{11FD6744-D157-7F49-A94B-DCC25089CA8E}"/>
              </a:ext>
            </a:extLst>
          </p:cNvPr>
          <p:cNvSpPr txBox="1">
            <a:spLocks noChangeArrowheads="1"/>
          </p:cNvSpPr>
          <p:nvPr/>
        </p:nvSpPr>
        <p:spPr bwMode="auto">
          <a:xfrm>
            <a:off x="234038" y="4119229"/>
            <a:ext cx="6993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0" dirty="0">
                <a:solidFill>
                  <a:srgbClr val="000000"/>
                </a:solidFill>
                <a:latin typeface="Calibri" charset="0"/>
                <a:ea typeface="Calibri" charset="0"/>
                <a:cs typeface="Calibri" charset="0"/>
              </a:rPr>
              <a:t>TPC = treatment of physician’s choice</a:t>
            </a:r>
          </a:p>
        </p:txBody>
      </p:sp>
    </p:spTree>
    <p:custDataLst>
      <p:tags r:id="rId1"/>
    </p:custDataLst>
    <p:extLst>
      <p:ext uri="{BB962C8B-B14F-4D97-AF65-F5344CB8AC3E}">
        <p14:creationId xmlns:p14="http://schemas.microsoft.com/office/powerpoint/2010/main" val="1906583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8A83-726A-8E4D-AA1A-9D1AE5AF7FB2}"/>
              </a:ext>
            </a:extLst>
          </p:cNvPr>
          <p:cNvSpPr>
            <a:spLocks noGrp="1"/>
          </p:cNvSpPr>
          <p:nvPr>
            <p:ph type="title"/>
          </p:nvPr>
        </p:nvSpPr>
        <p:spPr>
          <a:xfrm>
            <a:off x="31962" y="121501"/>
            <a:ext cx="12160038" cy="1143000"/>
          </a:xfrm>
        </p:spPr>
        <p:txBody>
          <a:bodyPr/>
          <a:lstStyle/>
          <a:p>
            <a:r>
              <a:rPr lang="en-US" dirty="0" err="1"/>
              <a:t>OlympiAD</a:t>
            </a:r>
            <a:r>
              <a:rPr lang="en-US" dirty="0"/>
              <a:t> and EMBRACA: Adverse Event (AE) and Quality of Life Summary</a:t>
            </a:r>
          </a:p>
        </p:txBody>
      </p:sp>
      <p:graphicFrame>
        <p:nvGraphicFramePr>
          <p:cNvPr id="4" name="Content Placeholder 3">
            <a:extLst>
              <a:ext uri="{FF2B5EF4-FFF2-40B4-BE49-F238E27FC236}">
                <a16:creationId xmlns:a16="http://schemas.microsoft.com/office/drawing/2014/main" id="{2388DA9F-6B20-9947-AA9C-4FB5FBF134F8}"/>
              </a:ext>
            </a:extLst>
          </p:cNvPr>
          <p:cNvGraphicFramePr>
            <a:graphicFrameLocks noGrp="1"/>
          </p:cNvGraphicFramePr>
          <p:nvPr>
            <p:ph idx="4294967295"/>
          </p:nvPr>
        </p:nvGraphicFramePr>
        <p:xfrm>
          <a:off x="407368" y="1279973"/>
          <a:ext cx="11377265" cy="3949290"/>
        </p:xfrm>
        <a:graphic>
          <a:graphicData uri="http://schemas.openxmlformats.org/drawingml/2006/table">
            <a:tbl>
              <a:tblPr firstRow="1" bandRow="1">
                <a:tableStyleId>{5C22544A-7EE6-4342-B048-85BDC9FD1C3A}</a:tableStyleId>
              </a:tblPr>
              <a:tblGrid>
                <a:gridCol w="5066941">
                  <a:extLst>
                    <a:ext uri="{9D8B030D-6E8A-4147-A177-3AD203B41FA5}">
                      <a16:colId xmlns:a16="http://schemas.microsoft.com/office/drawing/2014/main" val="2319649346"/>
                    </a:ext>
                  </a:extLst>
                </a:gridCol>
                <a:gridCol w="3206202">
                  <a:extLst>
                    <a:ext uri="{9D8B030D-6E8A-4147-A177-3AD203B41FA5}">
                      <a16:colId xmlns:a16="http://schemas.microsoft.com/office/drawing/2014/main" val="704871676"/>
                    </a:ext>
                  </a:extLst>
                </a:gridCol>
                <a:gridCol w="3104122">
                  <a:extLst>
                    <a:ext uri="{9D8B030D-6E8A-4147-A177-3AD203B41FA5}">
                      <a16:colId xmlns:a16="http://schemas.microsoft.com/office/drawing/2014/main" val="2973706219"/>
                    </a:ext>
                  </a:extLst>
                </a:gridCol>
              </a:tblGrid>
              <a:tr h="394929">
                <a:tc>
                  <a:txBody>
                    <a:bodyPr/>
                    <a:lstStyle/>
                    <a:p>
                      <a:endParaRPr lang="en-US" sz="1800" dirty="0"/>
                    </a:p>
                  </a:txBody>
                  <a:tcPr marT="34290" marB="34290">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pPr algn="ctr"/>
                      <a:r>
                        <a:rPr lang="en-US" sz="1800" dirty="0" err="1"/>
                        <a:t>OlympiAD</a:t>
                      </a:r>
                      <a:r>
                        <a:rPr lang="en-US" sz="1800" dirty="0"/>
                        <a:t> </a:t>
                      </a:r>
                      <a:r>
                        <a:rPr lang="en-US" sz="1800" baseline="30000" dirty="0"/>
                        <a:t>1,2</a:t>
                      </a:r>
                    </a:p>
                  </a:txBody>
                  <a:tcPr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tc>
                  <a:txBody>
                    <a:bodyPr/>
                    <a:lstStyle/>
                    <a:p>
                      <a:pPr algn="ctr"/>
                      <a:r>
                        <a:rPr lang="en-US" sz="1800" dirty="0"/>
                        <a:t>EMBRACA</a:t>
                      </a:r>
                      <a:r>
                        <a:rPr lang="en-US" sz="1800" baseline="30000" dirty="0"/>
                        <a:t>3,4</a:t>
                      </a:r>
                    </a:p>
                  </a:txBody>
                  <a:tcPr marT="34290" marB="34290">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D5A"/>
                    </a:solidFill>
                  </a:tcPr>
                </a:tc>
                <a:extLst>
                  <a:ext uri="{0D108BD9-81ED-4DB2-BD59-A6C34878D82A}">
                    <a16:rowId xmlns:a16="http://schemas.microsoft.com/office/drawing/2014/main" val="1517973931"/>
                  </a:ext>
                </a:extLst>
              </a:tr>
              <a:tr h="39492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dirty="0"/>
                        <a:t>Serious AEs Grade ≥3</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36.6% (vs 50.5% TPC)</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25.5% (v. 25.4% TPC)</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6190093"/>
                  </a:ext>
                </a:extLst>
              </a:tr>
              <a:tr h="394929">
                <a:tc>
                  <a:txBody>
                    <a:bodyPr/>
                    <a:lstStyle/>
                    <a:p>
                      <a:r>
                        <a:rPr lang="en-US" sz="1800" dirty="0"/>
                        <a:t>Anemia Grade ≥3</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800" dirty="0"/>
                        <a:t>16.1%</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800" dirty="0"/>
                        <a:t>39.2%</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3035489231"/>
                  </a:ext>
                </a:extLst>
              </a:tr>
              <a:tr h="394929">
                <a:tc>
                  <a:txBody>
                    <a:bodyPr/>
                    <a:lstStyle/>
                    <a:p>
                      <a:r>
                        <a:rPr lang="en-US" sz="1800" dirty="0"/>
                        <a:t>Neutropenia Grade ≥3</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9.3%</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20.9%</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7820424"/>
                  </a:ext>
                </a:extLst>
              </a:tr>
              <a:tr h="394929">
                <a:tc>
                  <a:txBody>
                    <a:bodyPr/>
                    <a:lstStyle/>
                    <a:p>
                      <a:r>
                        <a:rPr lang="en-US" sz="1800" dirty="0"/>
                        <a:t>Thrombocytopenia Grade ≥3</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800" dirty="0"/>
                        <a:t>2.4%</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800" dirty="0"/>
                        <a:t>14.7%</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3402620813"/>
                  </a:ext>
                </a:extLst>
              </a:tr>
              <a:tr h="394929">
                <a:tc>
                  <a:txBody>
                    <a:bodyPr/>
                    <a:lstStyle/>
                    <a:p>
                      <a:r>
                        <a:rPr lang="en-US" sz="1800" dirty="0"/>
                        <a:t>MDS/AML</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0</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0</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7716570"/>
                  </a:ext>
                </a:extLst>
              </a:tr>
              <a:tr h="394929">
                <a:tc>
                  <a:txBody>
                    <a:bodyPr/>
                    <a:lstStyle/>
                    <a:p>
                      <a:r>
                        <a:rPr lang="en-US" sz="1800" dirty="0"/>
                        <a:t>Nausea (any grade)</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800" dirty="0"/>
                        <a:t>58.0%</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algn="ctr"/>
                      <a:r>
                        <a:rPr lang="en-US" sz="1800" dirty="0"/>
                        <a:t>48.6%</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991068293"/>
                  </a:ext>
                </a:extLst>
              </a:tr>
              <a:tr h="394929">
                <a:tc>
                  <a:txBody>
                    <a:bodyPr/>
                    <a:lstStyle/>
                    <a:p>
                      <a:r>
                        <a:rPr lang="en-US" sz="1800" dirty="0"/>
                        <a:t>Alopecia (any grade)</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3.4%</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25.2%</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233583"/>
                  </a:ext>
                </a:extLst>
              </a:tr>
              <a:tr h="394929">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dirty="0"/>
                        <a:t>Dose modification/reduction</a:t>
                      </a:r>
                      <a:r>
                        <a:rPr lang="en-US" sz="1800" baseline="0" dirty="0"/>
                        <a:t> due to AE</a:t>
                      </a:r>
                      <a:endParaRPr lang="en-US" sz="1800" dirty="0">
                        <a:solidFill>
                          <a:schemeClr val="tx1"/>
                        </a:solidFill>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25.4% (vs 30.8% TPC)</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66% (vs 60% TPC)</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9"/>
                    </a:solidFill>
                  </a:tcPr>
                </a:tc>
                <a:extLst>
                  <a:ext uri="{0D108BD9-81ED-4DB2-BD59-A6C34878D82A}">
                    <a16:rowId xmlns:a16="http://schemas.microsoft.com/office/drawing/2014/main" val="3413140280"/>
                  </a:ext>
                </a:extLst>
              </a:tr>
              <a:tr h="394929">
                <a:tc>
                  <a:txBody>
                    <a:bodyPr/>
                    <a:lstStyle/>
                    <a:p>
                      <a:r>
                        <a:rPr lang="en-US" sz="1800" dirty="0"/>
                        <a:t>Treatment discontinuation due</a:t>
                      </a:r>
                      <a:r>
                        <a:rPr lang="en-US" sz="1800" baseline="0" dirty="0"/>
                        <a:t> to AE</a:t>
                      </a:r>
                      <a:endParaRPr lang="en-US" sz="1800" dirty="0">
                        <a:solidFill>
                          <a:schemeClr val="tx1"/>
                        </a:solidFill>
                      </a:endParaRP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4.9% (vs 7.7% TPC)</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sz="1800" dirty="0"/>
                        <a:t>5.9% (vs 8.7% TPC)</a:t>
                      </a:r>
                    </a:p>
                  </a:txBody>
                  <a:tcPr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99494565"/>
                  </a:ext>
                </a:extLst>
              </a:tr>
            </a:tbl>
          </a:graphicData>
        </a:graphic>
      </p:graphicFrame>
      <p:sp>
        <p:nvSpPr>
          <p:cNvPr id="5" name="TextBox 15">
            <a:extLst>
              <a:ext uri="{FF2B5EF4-FFF2-40B4-BE49-F238E27FC236}">
                <a16:creationId xmlns:a16="http://schemas.microsoft.com/office/drawing/2014/main" id="{8006F748-9B87-BC4E-B1BC-5796FD6687E5}"/>
              </a:ext>
            </a:extLst>
          </p:cNvPr>
          <p:cNvSpPr txBox="1">
            <a:spLocks noChangeArrowheads="1"/>
          </p:cNvSpPr>
          <p:nvPr/>
        </p:nvSpPr>
        <p:spPr bwMode="auto">
          <a:xfrm>
            <a:off x="31962" y="6257836"/>
            <a:ext cx="1072919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82880" bIns="9144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500" b="0" baseline="30000" dirty="0">
                <a:solidFill>
                  <a:srgbClr val="000000"/>
                </a:solidFill>
                <a:latin typeface="Calibri" charset="0"/>
                <a:ea typeface="Calibri" charset="0"/>
                <a:cs typeface="Calibri" charset="0"/>
              </a:rPr>
              <a:t>1 </a:t>
            </a:r>
            <a:r>
              <a:rPr lang="en-US" sz="1500" b="0" dirty="0">
                <a:solidFill>
                  <a:srgbClr val="000000"/>
                </a:solidFill>
                <a:latin typeface="Calibri" charset="0"/>
                <a:ea typeface="Calibri" charset="0"/>
                <a:cs typeface="Calibri" charset="0"/>
              </a:rPr>
              <a:t>Robson M et al. </a:t>
            </a:r>
            <a:r>
              <a:rPr lang="en-US" sz="1500" b="0" i="1" dirty="0">
                <a:solidFill>
                  <a:srgbClr val="000000"/>
                </a:solidFill>
                <a:latin typeface="Calibri" charset="0"/>
                <a:ea typeface="Calibri" charset="0"/>
                <a:cs typeface="Calibri" charset="0"/>
              </a:rPr>
              <a:t>N </a:t>
            </a:r>
            <a:r>
              <a:rPr lang="en-US" sz="1500" b="0" i="1" dirty="0" err="1">
                <a:solidFill>
                  <a:srgbClr val="000000"/>
                </a:solidFill>
                <a:latin typeface="Calibri" charset="0"/>
                <a:ea typeface="Calibri" charset="0"/>
                <a:cs typeface="Calibri" charset="0"/>
              </a:rPr>
              <a:t>Engl</a:t>
            </a:r>
            <a:r>
              <a:rPr lang="en-US" sz="1500" b="0" i="1" dirty="0">
                <a:solidFill>
                  <a:srgbClr val="000000"/>
                </a:solidFill>
                <a:latin typeface="Calibri" charset="0"/>
                <a:ea typeface="Calibri" charset="0"/>
                <a:cs typeface="Calibri" charset="0"/>
              </a:rPr>
              <a:t> J Med </a:t>
            </a:r>
            <a:r>
              <a:rPr lang="en-US" sz="1500" b="0" dirty="0">
                <a:solidFill>
                  <a:srgbClr val="000000"/>
                </a:solidFill>
                <a:latin typeface="Calibri" charset="0"/>
                <a:ea typeface="Calibri" charset="0"/>
                <a:cs typeface="Calibri" charset="0"/>
              </a:rPr>
              <a:t>2017;</a:t>
            </a:r>
            <a:r>
              <a:rPr lang="mr-IN" sz="1500" b="0" dirty="0">
                <a:solidFill>
                  <a:srgbClr val="000000"/>
                </a:solidFill>
                <a:latin typeface="Calibri" charset="0"/>
                <a:ea typeface="Calibri" charset="0"/>
                <a:cs typeface="Calibri" charset="0"/>
              </a:rPr>
              <a:t>377(6):523-33.</a:t>
            </a:r>
            <a:r>
              <a:rPr lang="en-US" sz="1500" b="0" baseline="30000" dirty="0">
                <a:solidFill>
                  <a:schemeClr val="tx2"/>
                </a:solidFill>
                <a:latin typeface="Calibri" panose="020F0502020204030204" pitchFamily="34" charset="0"/>
                <a:cs typeface="Calibri" panose="020F0502020204030204" pitchFamily="34" charset="0"/>
              </a:rPr>
              <a:t> 2 </a:t>
            </a:r>
            <a:r>
              <a:rPr lang="en-US" sz="1500" b="0" dirty="0">
                <a:solidFill>
                  <a:schemeClr val="tx2"/>
                </a:solidFill>
                <a:latin typeface="Calibri" panose="020F0502020204030204" pitchFamily="34" charset="0"/>
                <a:cs typeface="Calibri" panose="020F0502020204030204" pitchFamily="34" charset="0"/>
              </a:rPr>
              <a:t>Robson M et al. </a:t>
            </a:r>
            <a:r>
              <a:rPr lang="it" sz="1500" b="0" i="1" dirty="0">
                <a:solidFill>
                  <a:schemeClr val="tx2"/>
                </a:solidFill>
                <a:latin typeface="Calibri" panose="020F0502020204030204" pitchFamily="34" charset="0"/>
                <a:cs typeface="Calibri" panose="020F0502020204030204" pitchFamily="34" charset="0"/>
              </a:rPr>
              <a:t>Ann Oncol </a:t>
            </a:r>
            <a:r>
              <a:rPr lang="it" sz="1500" b="0" dirty="0">
                <a:solidFill>
                  <a:schemeClr val="tx2"/>
                </a:solidFill>
                <a:latin typeface="Calibri" panose="020F0502020204030204" pitchFamily="34" charset="0"/>
                <a:cs typeface="Calibri" panose="020F0502020204030204" pitchFamily="34" charset="0"/>
              </a:rPr>
              <a:t>2019;30(4):558-66</a:t>
            </a:r>
            <a:r>
              <a:rPr lang="en-US" sz="1500" b="0" dirty="0">
                <a:solidFill>
                  <a:schemeClr val="tx2"/>
                </a:solidFill>
                <a:latin typeface="Calibri" panose="020F0502020204030204" pitchFamily="34" charset="0"/>
                <a:cs typeface="Calibri" panose="020F0502020204030204" pitchFamily="34" charset="0"/>
              </a:rPr>
              <a:t>. </a:t>
            </a:r>
            <a:r>
              <a:rPr lang="en-US" sz="1500" b="0" baseline="30000" dirty="0">
                <a:latin typeface="Calibri" charset="0"/>
                <a:ea typeface="Calibri" charset="0"/>
                <a:cs typeface="Calibri" charset="0"/>
              </a:rPr>
              <a:t>3 </a:t>
            </a:r>
            <a:r>
              <a:rPr lang="da" sz="1500" b="0" dirty="0">
                <a:latin typeface="Calibri" panose="020F0502020204030204" pitchFamily="34" charset="0"/>
                <a:cs typeface="Calibri" panose="020F0502020204030204" pitchFamily="34" charset="0"/>
              </a:rPr>
              <a:t>Litton JK et al. </a:t>
            </a:r>
            <a:r>
              <a:rPr lang="da" sz="1500" b="0" i="1" dirty="0">
                <a:latin typeface="Calibri" panose="020F0502020204030204" pitchFamily="34" charset="0"/>
                <a:cs typeface="Calibri" panose="020F0502020204030204" pitchFamily="34" charset="0"/>
              </a:rPr>
              <a:t>N Engl J Med </a:t>
            </a:r>
            <a:r>
              <a:rPr lang="da" sz="1500" b="0" dirty="0">
                <a:latin typeface="Calibri" panose="020F0502020204030204" pitchFamily="34" charset="0"/>
                <a:cs typeface="Calibri" panose="020F0502020204030204" pitchFamily="34" charset="0"/>
              </a:rPr>
              <a:t>2018;379(8):753-63. </a:t>
            </a:r>
            <a:r>
              <a:rPr lang="da" sz="1500" b="0" baseline="30000" dirty="0">
                <a:latin typeface="Calibri" panose="020F0502020204030204" pitchFamily="34" charset="0"/>
                <a:cs typeface="Calibri" panose="020F0502020204030204" pitchFamily="34" charset="0"/>
              </a:rPr>
              <a:t>4 </a:t>
            </a:r>
            <a:r>
              <a:rPr lang="en-US" sz="1500" b="0" dirty="0">
                <a:latin typeface="Calibri" charset="0"/>
                <a:ea typeface="Calibri" charset="0"/>
                <a:cs typeface="Calibri" charset="0"/>
              </a:rPr>
              <a:t>Litton JK et al. San Antonio Breast Cancer Symposium 2017;Abstract GS6-07.</a:t>
            </a:r>
          </a:p>
        </p:txBody>
      </p:sp>
      <p:sp>
        <p:nvSpPr>
          <p:cNvPr id="7" name="TextBox 6">
            <a:extLst>
              <a:ext uri="{FF2B5EF4-FFF2-40B4-BE49-F238E27FC236}">
                <a16:creationId xmlns:a16="http://schemas.microsoft.com/office/drawing/2014/main" id="{21927194-039A-CE4C-919D-57E71AF4523A}"/>
              </a:ext>
            </a:extLst>
          </p:cNvPr>
          <p:cNvSpPr txBox="1"/>
          <p:nvPr/>
        </p:nvSpPr>
        <p:spPr>
          <a:xfrm>
            <a:off x="2319077" y="5229263"/>
            <a:ext cx="7625854" cy="646331"/>
          </a:xfrm>
          <a:prstGeom prst="rect">
            <a:avLst/>
          </a:prstGeom>
          <a:noFill/>
        </p:spPr>
        <p:txBody>
          <a:bodyPr wrap="square" rtlCol="0">
            <a:spAutoFit/>
          </a:bodyPr>
          <a:lstStyle/>
          <a:p>
            <a:pPr marL="98425" algn="ctr"/>
            <a:r>
              <a:rPr lang="en-US" sz="1800" dirty="0">
                <a:solidFill>
                  <a:srgbClr val="FF0000"/>
                </a:solidFill>
                <a:latin typeface="Calibri"/>
              </a:rPr>
              <a:t>Cross-trial comparisons are challenging in terms of </a:t>
            </a:r>
          </a:p>
          <a:p>
            <a:pPr marL="98425" algn="ctr"/>
            <a:r>
              <a:rPr lang="en-US" sz="1800" dirty="0">
                <a:solidFill>
                  <a:srgbClr val="FF0000"/>
                </a:solidFill>
                <a:latin typeface="Calibri"/>
              </a:rPr>
              <a:t>determining the relative efficacy and tolerability of treatments</a:t>
            </a:r>
          </a:p>
        </p:txBody>
      </p:sp>
    </p:spTree>
    <p:custDataLst>
      <p:tags r:id="rId1"/>
    </p:custDataLst>
    <p:extLst>
      <p:ext uri="{BB962C8B-B14F-4D97-AF65-F5344CB8AC3E}">
        <p14:creationId xmlns:p14="http://schemas.microsoft.com/office/powerpoint/2010/main" val="4055988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358967" cy="2354018"/>
          </a:xfrm>
        </p:spPr>
        <p:txBody>
          <a:bodyPr/>
          <a:lstStyle/>
          <a:p>
            <a:pPr>
              <a:lnSpc>
                <a:spcPct val="100000"/>
              </a:lnSpc>
              <a:spcBef>
                <a:spcPts val="1600"/>
              </a:spcBef>
              <a:spcAft>
                <a:spcPts val="0"/>
              </a:spcAft>
            </a:pPr>
            <a:r>
              <a:rPr lang="en-US" sz="2800" dirty="0">
                <a:solidFill>
                  <a:schemeClr val="tx1"/>
                </a:solidFill>
              </a:rPr>
              <a:t>Current role of the 21-gene Recurrence Score (node-positive); other genomic assays</a:t>
            </a:r>
          </a:p>
          <a:p>
            <a:pPr>
              <a:lnSpc>
                <a:spcPct val="100000"/>
              </a:lnSpc>
              <a:spcBef>
                <a:spcPts val="1600"/>
              </a:spcBef>
              <a:spcAft>
                <a:spcPts val="0"/>
              </a:spcAft>
            </a:pPr>
            <a:r>
              <a:rPr lang="en-US" sz="2800" dirty="0">
                <a:solidFill>
                  <a:schemeClr val="tx1"/>
                </a:solidFill>
              </a:rPr>
              <a:t>Adjuvant ovarian suppression/ablation</a:t>
            </a:r>
          </a:p>
          <a:p>
            <a:pPr>
              <a:lnSpc>
                <a:spcPct val="100000"/>
              </a:lnSpc>
              <a:spcBef>
                <a:spcPts val="1600"/>
              </a:spcBef>
              <a:spcAft>
                <a:spcPts val="0"/>
              </a:spcAft>
            </a:pPr>
            <a:r>
              <a:rPr lang="en-US" sz="2800" dirty="0">
                <a:solidFill>
                  <a:schemeClr val="tx1"/>
                </a:solidFill>
              </a:rPr>
              <a:t>LHRH agonist for fertility and ovarian function preservation </a:t>
            </a:r>
          </a:p>
          <a:p>
            <a:pPr>
              <a:lnSpc>
                <a:spcPct val="100000"/>
              </a:lnSpc>
              <a:spcBef>
                <a:spcPts val="1600"/>
              </a:spcBef>
              <a:spcAft>
                <a:spcPts val="0"/>
              </a:spcAft>
            </a:pPr>
            <a:r>
              <a:rPr lang="en-US" sz="2800" dirty="0">
                <a:solidFill>
                  <a:schemeClr val="tx1"/>
                </a:solidFill>
              </a:rPr>
              <a:t>Adjuvant CDK4/6 inhibitors</a:t>
            </a:r>
          </a:p>
          <a:p>
            <a:pPr marL="98425" indent="0">
              <a:lnSpc>
                <a:spcPct val="100000"/>
              </a:lnSpc>
              <a:spcBef>
                <a:spcPts val="1600"/>
              </a:spcBef>
              <a:spcAft>
                <a:spcPts val="0"/>
              </a:spcAft>
              <a:buNone/>
            </a:pPr>
            <a:endParaRPr lang="en-US" sz="2800" dirty="0">
              <a:solidFill>
                <a:schemeClr val="tx1"/>
              </a:solidFill>
            </a:endParaRP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8" name="Title 1">
            <a:extLst>
              <a:ext uri="{FF2B5EF4-FFF2-40B4-BE49-F238E27FC236}">
                <a16:creationId xmlns:a16="http://schemas.microsoft.com/office/drawing/2014/main" id="{AE850230-546C-8597-A0EE-69331F2515CD}"/>
              </a:ext>
            </a:extLst>
          </p:cNvPr>
          <p:cNvSpPr>
            <a:spLocks noGrp="1"/>
          </p:cNvSpPr>
          <p:nvPr>
            <p:ph type="title"/>
          </p:nvPr>
        </p:nvSpPr>
        <p:spPr>
          <a:xfrm>
            <a:off x="839416" y="227013"/>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3495097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t>Immunotherapy</a:t>
            </a:r>
          </a:p>
        </p:txBody>
      </p:sp>
    </p:spTree>
    <p:extLst>
      <p:ext uri="{BB962C8B-B14F-4D97-AF65-F5344CB8AC3E}">
        <p14:creationId xmlns:p14="http://schemas.microsoft.com/office/powerpoint/2010/main" val="42770174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D14AD5EE-E64B-224E-B8AE-98397C92F2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0908" y="692696"/>
            <a:ext cx="9530184" cy="5218763"/>
          </a:xfrm>
          <a:prstGeom prst="rect">
            <a:avLst/>
          </a:prstGeom>
        </p:spPr>
      </p:pic>
      <p:sp>
        <p:nvSpPr>
          <p:cNvPr id="6" name="TextBox 5">
            <a:extLst>
              <a:ext uri="{FF2B5EF4-FFF2-40B4-BE49-F238E27FC236}">
                <a16:creationId xmlns:a16="http://schemas.microsoft.com/office/drawing/2014/main" id="{B204FFF4-D9BD-C544-A9B2-B443CE547D64}"/>
              </a:ext>
            </a:extLst>
          </p:cNvPr>
          <p:cNvSpPr txBox="1"/>
          <p:nvPr/>
        </p:nvSpPr>
        <p:spPr>
          <a:xfrm>
            <a:off x="1174841" y="1484784"/>
            <a:ext cx="9686251" cy="430887"/>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Arial" pitchFamily="-72" charset="0"/>
                <a:ea typeface="MS PGothic" charset="0"/>
              </a:rPr>
              <a:t>2022;386(6):556-67</a:t>
            </a:r>
          </a:p>
        </p:txBody>
      </p:sp>
    </p:spTree>
    <p:extLst>
      <p:ext uri="{BB962C8B-B14F-4D97-AF65-F5344CB8AC3E}">
        <p14:creationId xmlns:p14="http://schemas.microsoft.com/office/powerpoint/2010/main" val="934384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A1D4C8-08F1-DD4B-88E1-88D2952DFF02}"/>
              </a:ext>
            </a:extLst>
          </p:cNvPr>
          <p:cNvSpPr>
            <a:spLocks noGrp="1"/>
          </p:cNvSpPr>
          <p:nvPr>
            <p:ph type="title"/>
          </p:nvPr>
        </p:nvSpPr>
        <p:spPr>
          <a:xfrm>
            <a:off x="912286" y="33530"/>
            <a:ext cx="10358967" cy="1143000"/>
          </a:xfrm>
        </p:spPr>
        <p:txBody>
          <a:bodyPr/>
          <a:lstStyle/>
          <a:p>
            <a:r>
              <a:rPr lang="en-US" b="1" dirty="0">
                <a:solidFill>
                  <a:srgbClr val="0432FF"/>
                </a:solidFill>
              </a:rPr>
              <a:t>KEYNOTE-522: Phase III Trial Schema</a:t>
            </a:r>
          </a:p>
        </p:txBody>
      </p:sp>
      <p:sp>
        <p:nvSpPr>
          <p:cNvPr id="9" name="TextBox 8">
            <a:extLst>
              <a:ext uri="{FF2B5EF4-FFF2-40B4-BE49-F238E27FC236}">
                <a16:creationId xmlns:a16="http://schemas.microsoft.com/office/drawing/2014/main" id="{70F75A55-BEC3-604A-BE56-C23FC0C702BB}"/>
              </a:ext>
            </a:extLst>
          </p:cNvPr>
          <p:cNvSpPr txBox="1"/>
          <p:nvPr/>
        </p:nvSpPr>
        <p:spPr>
          <a:xfrm>
            <a:off x="75047" y="6501305"/>
            <a:ext cx="6031458"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Schmid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Calibri"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2020;382:810-21.</a:t>
            </a:r>
          </a:p>
        </p:txBody>
      </p:sp>
      <p:pic>
        <p:nvPicPr>
          <p:cNvPr id="7" name="Picture 6" descr="Graphical user interface&#10;&#10;Description automatically generated with medium confidence">
            <a:extLst>
              <a:ext uri="{FF2B5EF4-FFF2-40B4-BE49-F238E27FC236}">
                <a16:creationId xmlns:a16="http://schemas.microsoft.com/office/drawing/2014/main" id="{4F18E77F-18CD-4F4F-B27E-981FFACA7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268760"/>
            <a:ext cx="10897076" cy="4645709"/>
          </a:xfrm>
          <a:prstGeom prst="rect">
            <a:avLst/>
          </a:prstGeom>
        </p:spPr>
      </p:pic>
    </p:spTree>
    <p:extLst>
      <p:ext uri="{BB962C8B-B14F-4D97-AF65-F5344CB8AC3E}">
        <p14:creationId xmlns:p14="http://schemas.microsoft.com/office/powerpoint/2010/main" val="182784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00C7D-D0B5-7949-9AC6-04259F3A8F32}"/>
              </a:ext>
            </a:extLst>
          </p:cNvPr>
          <p:cNvSpPr>
            <a:spLocks noGrp="1"/>
          </p:cNvSpPr>
          <p:nvPr>
            <p:ph type="title"/>
          </p:nvPr>
        </p:nvSpPr>
        <p:spPr/>
        <p:txBody>
          <a:bodyPr/>
          <a:lstStyle/>
          <a:p>
            <a:r>
              <a:rPr lang="en-US" dirty="0"/>
              <a:t>KEYNOTE-522: Event-Free Survival According to Treatment Group </a:t>
            </a:r>
            <a:br>
              <a:rPr lang="en-US" dirty="0"/>
            </a:br>
            <a:r>
              <a:rPr lang="en-US" dirty="0"/>
              <a:t>(ITT Population)</a:t>
            </a:r>
          </a:p>
        </p:txBody>
      </p:sp>
      <p:pic>
        <p:nvPicPr>
          <p:cNvPr id="5" name="Content Placeholder 4" descr="Chart, line chart&#10;&#10;Description automatically generated">
            <a:extLst>
              <a:ext uri="{FF2B5EF4-FFF2-40B4-BE49-F238E27FC236}">
                <a16:creationId xmlns:a16="http://schemas.microsoft.com/office/drawing/2014/main" id="{9C9042BD-7BF7-A54B-98B8-E87951C431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3020" y="1370833"/>
            <a:ext cx="9225960" cy="4744243"/>
          </a:xfrm>
        </p:spPr>
      </p:pic>
      <p:sp>
        <p:nvSpPr>
          <p:cNvPr id="6" name="TextBox 5">
            <a:extLst>
              <a:ext uri="{FF2B5EF4-FFF2-40B4-BE49-F238E27FC236}">
                <a16:creationId xmlns:a16="http://schemas.microsoft.com/office/drawing/2014/main" id="{4E9E107B-4BC9-564D-B9CA-CE5EC116F891}"/>
              </a:ext>
            </a:extLst>
          </p:cNvPr>
          <p:cNvSpPr txBox="1"/>
          <p:nvPr/>
        </p:nvSpPr>
        <p:spPr>
          <a:xfrm>
            <a:off x="22539" y="6482262"/>
            <a:ext cx="5342950" cy="323165"/>
          </a:xfrm>
          <a:prstGeom prst="rect">
            <a:avLst/>
          </a:prstGeom>
          <a:noFill/>
        </p:spPr>
        <p:txBody>
          <a:bodyPr wrap="square" rtlCol="0">
            <a:spAutoFit/>
          </a:bodyPr>
          <a:lstStyle/>
          <a:p>
            <a:pPr marL="0" marR="0" lvl="0" indent="0"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Schmid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2022;386(6):556-67.</a:t>
            </a:r>
          </a:p>
        </p:txBody>
      </p:sp>
    </p:spTree>
    <p:extLst>
      <p:ext uri="{BB962C8B-B14F-4D97-AF65-F5344CB8AC3E}">
        <p14:creationId xmlns:p14="http://schemas.microsoft.com/office/powerpoint/2010/main" val="1078476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CDA4-EC03-D032-6F49-76FCCE8F55F9}"/>
              </a:ext>
            </a:extLst>
          </p:cNvPr>
          <p:cNvSpPr>
            <a:spLocks noGrp="1"/>
          </p:cNvSpPr>
          <p:nvPr>
            <p:ph type="title"/>
          </p:nvPr>
        </p:nvSpPr>
        <p:spPr>
          <a:xfrm>
            <a:off x="912286" y="49188"/>
            <a:ext cx="10358967" cy="1143000"/>
          </a:xfrm>
        </p:spPr>
        <p:txBody>
          <a:bodyPr/>
          <a:lstStyle/>
          <a:p>
            <a:r>
              <a:rPr lang="en-US" dirty="0"/>
              <a:t>KEYNOTE-355: Adverse Events</a:t>
            </a:r>
          </a:p>
        </p:txBody>
      </p:sp>
      <p:sp>
        <p:nvSpPr>
          <p:cNvPr id="4" name="TextBox 3">
            <a:extLst>
              <a:ext uri="{FF2B5EF4-FFF2-40B4-BE49-F238E27FC236}">
                <a16:creationId xmlns:a16="http://schemas.microsoft.com/office/drawing/2014/main" id="{32128E8E-153E-E063-AD53-E9AFF9DFD48F}"/>
              </a:ext>
            </a:extLst>
          </p:cNvPr>
          <p:cNvSpPr txBox="1"/>
          <p:nvPr/>
        </p:nvSpPr>
        <p:spPr>
          <a:xfrm>
            <a:off x="94389" y="6490211"/>
            <a:ext cx="3913379" cy="323165"/>
          </a:xfrm>
          <a:prstGeom prst="rect">
            <a:avLst/>
          </a:prstGeom>
          <a:noFill/>
        </p:spPr>
        <p:txBody>
          <a:bodyPr wrap="none" rtlCol="0">
            <a:spAutoFit/>
          </a:bodyPr>
          <a:lstStyle/>
          <a:p>
            <a:pPr lvl="0">
              <a:defRPr/>
            </a:pPr>
            <a:r>
              <a:rPr lang="en-US" sz="1500" b="0" dirty="0">
                <a:solidFill>
                  <a:srgbClr val="000000"/>
                </a:solidFill>
                <a:latin typeface="Calibri"/>
              </a:rPr>
              <a:t>Cortes J et al. </a:t>
            </a:r>
            <a:r>
              <a:rPr lang="en-US" sz="1500" b="0" i="1" dirty="0">
                <a:solidFill>
                  <a:srgbClr val="000000"/>
                </a:solidFill>
                <a:latin typeface="Calibri"/>
              </a:rPr>
              <a:t>N </a:t>
            </a:r>
            <a:r>
              <a:rPr lang="en-US" sz="1500" b="0" i="1" dirty="0" err="1">
                <a:solidFill>
                  <a:srgbClr val="000000"/>
                </a:solidFill>
                <a:latin typeface="Calibri"/>
              </a:rPr>
              <a:t>Engl</a:t>
            </a:r>
            <a:r>
              <a:rPr lang="en-US" sz="1500" b="0" i="1" dirty="0">
                <a:solidFill>
                  <a:srgbClr val="000000"/>
                </a:solidFill>
                <a:latin typeface="Calibri"/>
              </a:rPr>
              <a:t> J Med </a:t>
            </a:r>
            <a:r>
              <a:rPr lang="en-US" sz="1500" b="0" dirty="0">
                <a:solidFill>
                  <a:srgbClr val="000000"/>
                </a:solidFill>
                <a:latin typeface="Calibri"/>
              </a:rPr>
              <a:t>2022;387(3):217-26.</a:t>
            </a:r>
          </a:p>
        </p:txBody>
      </p:sp>
      <p:pic>
        <p:nvPicPr>
          <p:cNvPr id="7" name="Picture 6" descr="Table&#10;&#10;Description automatically generated">
            <a:extLst>
              <a:ext uri="{FF2B5EF4-FFF2-40B4-BE49-F238E27FC236}">
                <a16:creationId xmlns:a16="http://schemas.microsoft.com/office/drawing/2014/main" id="{5D26F2D2-8DCE-18EE-F6DE-0C17149C42DE}"/>
              </a:ext>
            </a:extLst>
          </p:cNvPr>
          <p:cNvPicPr>
            <a:picLocks noChangeAspect="1"/>
          </p:cNvPicPr>
          <p:nvPr/>
        </p:nvPicPr>
        <p:blipFill rotWithShape="1">
          <a:blip r:embed="rId2">
            <a:extLst>
              <a:ext uri="{28A0092B-C50C-407E-A947-70E740481C1C}">
                <a14:useLocalDpi xmlns:a14="http://schemas.microsoft.com/office/drawing/2010/main" val="0"/>
              </a:ext>
            </a:extLst>
          </a:blip>
          <a:srcRect t="1145" r="1647"/>
          <a:stretch/>
        </p:blipFill>
        <p:spPr>
          <a:xfrm>
            <a:off x="2528974" y="1084285"/>
            <a:ext cx="7134051" cy="5202547"/>
          </a:xfrm>
          <a:prstGeom prst="rect">
            <a:avLst/>
          </a:prstGeom>
        </p:spPr>
      </p:pic>
    </p:spTree>
    <p:extLst>
      <p:ext uri="{BB962C8B-B14F-4D97-AF65-F5344CB8AC3E}">
        <p14:creationId xmlns:p14="http://schemas.microsoft.com/office/powerpoint/2010/main" val="2506361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143000" y="1296097"/>
            <a:ext cx="3124200" cy="47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1pPr>
            <a:lvl2pPr marL="742950" indent="-28575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2pPr>
            <a:lvl3pPr marL="1143000" indent="-22860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3pPr>
            <a:lvl4pPr marL="1600200" indent="-22860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4pPr>
            <a:lvl5pPr marL="2057400" indent="-228600">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5pPr>
            <a:lvl6pPr marL="25146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6pPr>
            <a:lvl7pPr marL="29718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7pPr>
            <a:lvl8pPr marL="34290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8pPr>
            <a:lvl9pPr marL="3886200" indent="-228600" eaLnBrk="0" fontAlgn="base" hangingPunct="0">
              <a:spcBef>
                <a:spcPct val="0"/>
              </a:spcBef>
              <a:spcAft>
                <a:spcPct val="0"/>
              </a:spcAft>
              <a:defRPr sz="1200">
                <a:solidFill>
                  <a:srgbClr val="000000"/>
                </a:solidFill>
                <a:latin typeface="Helvetica" panose="020B0604020202020204" pitchFamily="34" charset="0"/>
                <a:ea typeface="Helvetica Neue" pitchFamily="2" charset="0"/>
                <a:cs typeface="Helvetica Neue" pitchFamily="2" charset="0"/>
                <a:sym typeface="Helvetica" panose="020B0604020202020204" pitchFamily="34" charset="0"/>
              </a:defRPr>
            </a:lvl9pPr>
          </a:lstStyle>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err="1">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Hypophysitis</a:t>
            </a:r>
            <a:r>
              <a:rPr kumimoji="0" lang="en-US" altLang="en-US" sz="2133" b="1"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 </a:t>
            </a:r>
            <a:br>
              <a:rPr kumimoji="0" lang="en-US" altLang="en-US" sz="2133"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b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(fatigue)</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Thyroiditis</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(over/underactive thyroid)</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Adrenal Insufficiency </a:t>
            </a:r>
            <a:r>
              <a:rPr kumimoji="0" lang="en-US" altLang="en-US" sz="20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a:t>
            </a: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fatigue)</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133" b="1"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Diabetes Mellitus</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(type I, II, fatigue, DKA)</a:t>
            </a:r>
            <a:endParaRPr kumimoji="0" lang="en-US" altLang="en-US" sz="20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Colitis</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(diarrhea, </a:t>
            </a:r>
            <a:r>
              <a:rPr kumimoji="0" lang="en-US" altLang="en-US" sz="1600" b="0" i="0" u="none" strike="noStrike" kern="1200" cap="none" spc="0" normalizeH="0" baseline="0" noProof="0" dirty="0" err="1">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abd</a:t>
            </a: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 pain)</a:t>
            </a:r>
          </a:p>
          <a:p>
            <a:pPr marL="0" marR="0" lvl="0" indent="0" algn="l" defTabSz="914400" rtl="0" eaLnBrk="1"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endParaRP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75" pitchFamily="2" charset="0"/>
                <a:sym typeface="Helvetica" panose="020B0604020202020204" pitchFamily="34" charset="0"/>
              </a:rPr>
              <a:t>Dermatitis</a:t>
            </a:r>
            <a:r>
              <a:rPr kumimoji="0" lang="en-US" altLang="en-US" sz="20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 </a:t>
            </a:r>
          </a:p>
          <a:p>
            <a:pPr marL="0" marR="0" lvl="0" indent="0" algn="l" defTabSz="914400" rtl="0" eaLnBrk="1"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Helvetica Neue" pitchFamily="2" charset="0"/>
                <a:sym typeface="Helvetica" panose="020B0604020202020204" pitchFamily="34" charset="0"/>
              </a:rPr>
              <a:t>(rash, itch, blistering)</a:t>
            </a:r>
          </a:p>
        </p:txBody>
      </p:sp>
      <p:sp>
        <p:nvSpPr>
          <p:cNvPr id="10" name="Rectangle 9"/>
          <p:cNvSpPr>
            <a:spLocks noChangeArrowheads="1"/>
          </p:cNvSpPr>
          <p:nvPr/>
        </p:nvSpPr>
        <p:spPr bwMode="auto">
          <a:xfrm>
            <a:off x="8225670" y="1387116"/>
            <a:ext cx="2975729" cy="4770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254B8E"/>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rgbClr val="254B8E"/>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rgbClr val="254B8E"/>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rgbClr val="254B8E"/>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rgbClr val="254B8E"/>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rgbClr val="254B8E"/>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Pneumonitis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(dyspnea, cough)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Myocarditis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(chest pain, dyspnea)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Hepatitis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t>
            </a:r>
            <a:r>
              <a:rPr kumimoji="0" lang="en-US" altLang="en-US" sz="1600" b="0" i="0" u="none" strike="noStrike" kern="0" cap="none" spc="0" normalizeH="0" baseline="0" noProof="0" dirty="0" err="1">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abn</a:t>
            </a: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 LFTs, jaundice)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Pancreatitis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t>
            </a:r>
            <a:r>
              <a:rPr kumimoji="0" lang="en-US" altLang="en-US" sz="1600" b="0" i="0" u="none" strike="noStrike" kern="0" cap="none" spc="0" normalizeH="0" baseline="0" noProof="0" dirty="0" err="1">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abd</a:t>
            </a: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 pain)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err="1">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Neurotoxicities</a:t>
            </a:r>
            <a:endParaRPr kumimoji="0" lang="en-US" altLang="en-US" sz="2133" b="1"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(MG, encephalitis)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33" b="1"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Arthritis</a:t>
            </a:r>
            <a:r>
              <a:rPr kumimoji="0" lang="en-US" altLang="en-US" sz="2133"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 </a:t>
            </a:r>
            <a:br>
              <a:rPr kumimoji="0" lang="en-US" altLang="en-US" sz="2133"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br>
            <a:r>
              <a:rPr kumimoji="0" lang="en-US" altLang="en-US" sz="1600" b="0" i="0" u="none" strike="noStrike" kern="0" cap="none" spc="0" normalizeH="0" baseline="0" noProof="0" dirty="0">
                <a:ln>
                  <a:noFill/>
                </a:ln>
                <a:solidFill>
                  <a:schemeClr val="tx2"/>
                </a:solidFill>
                <a:effectLst/>
                <a:uLnTx/>
                <a:uFillTx/>
                <a:latin typeface="Arial" panose="020B0604020202020204" pitchFamily="34" charset="0"/>
                <a:ea typeface="MS PGothic" panose="020B0600070205080204" pitchFamily="34" charset="-128"/>
                <a:cs typeface="Arial" panose="020B0604020202020204" pitchFamily="34" charset="0"/>
                <a:sym typeface="Helvetica"/>
              </a:rPr>
              <a:t>(joint pain)</a:t>
            </a:r>
          </a:p>
        </p:txBody>
      </p:sp>
      <p:pic>
        <p:nvPicPr>
          <p:cNvPr id="11" name="Picture 14">
            <a:extLst>
              <a:ext uri="{FF2B5EF4-FFF2-40B4-BE49-F238E27FC236}">
                <a16:creationId xmlns:a16="http://schemas.microsoft.com/office/drawing/2014/main" id="{A353600E-08DE-6C4F-92D2-3DF03BA8DD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35524" r="65596" b="11436"/>
          <a:stretch/>
        </p:blipFill>
        <p:spPr bwMode="auto">
          <a:xfrm>
            <a:off x="4724400" y="1209737"/>
            <a:ext cx="2515761" cy="56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D8E22972-12B5-9245-AAAA-228CEA7ED70D}"/>
              </a:ext>
            </a:extLst>
          </p:cNvPr>
          <p:cNvSpPr>
            <a:spLocks noGrp="1"/>
          </p:cNvSpPr>
          <p:nvPr>
            <p:ph type="title"/>
          </p:nvPr>
        </p:nvSpPr>
        <p:spPr>
          <a:xfrm>
            <a:off x="916516" y="116632"/>
            <a:ext cx="10358967" cy="825723"/>
          </a:xfrm>
        </p:spPr>
        <p:txBody>
          <a:bodyPr/>
          <a:lstStyle/>
          <a:p>
            <a:r>
              <a:rPr lang="en-US" dirty="0"/>
              <a:t>Symptoms of Immunotherapy Toxicity</a:t>
            </a:r>
          </a:p>
        </p:txBody>
      </p:sp>
    </p:spTree>
    <p:extLst>
      <p:ext uri="{BB962C8B-B14F-4D97-AF65-F5344CB8AC3E}">
        <p14:creationId xmlns:p14="http://schemas.microsoft.com/office/powerpoint/2010/main" val="743248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1700808"/>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chemeClr val="bg1"/>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526440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4" y="1875822"/>
            <a:ext cx="10895957" cy="4525598"/>
          </a:xfrm>
        </p:spPr>
        <p:txBody>
          <a:bodyPr/>
          <a:lstStyle/>
          <a:p>
            <a:pPr marL="98425" lvl="0" indent="0">
              <a:buNone/>
            </a:pPr>
            <a:r>
              <a:rPr lang="en-US" sz="3200" dirty="0"/>
              <a:t>47-year-old woman with a node-positive, ER-positive, </a:t>
            </a:r>
            <a:br>
              <a:rPr lang="en-US" sz="3200" dirty="0"/>
            </a:br>
            <a:r>
              <a:rPr lang="en-US" sz="3200" dirty="0"/>
              <a:t>HER2-negative localized IDC who received adjuvant </a:t>
            </a:r>
            <a:r>
              <a:rPr lang="en-US" sz="3200" dirty="0" err="1"/>
              <a:t>abemaciclib</a:t>
            </a:r>
            <a:endParaRPr lang="en-US" sz="3200" dirty="0"/>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Ronald Stein, JD, MSN, NP-C,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2642856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358967" cy="2354018"/>
          </a:xfrm>
        </p:spPr>
        <p:txBody>
          <a:bodyPr/>
          <a:lstStyle/>
          <a:p>
            <a:pPr>
              <a:lnSpc>
                <a:spcPct val="100000"/>
              </a:lnSpc>
              <a:spcBef>
                <a:spcPts val="1600"/>
              </a:spcBef>
              <a:spcAft>
                <a:spcPts val="0"/>
              </a:spcAft>
            </a:pPr>
            <a:r>
              <a:rPr lang="en-US" sz="2800" dirty="0">
                <a:solidFill>
                  <a:schemeClr val="tx1"/>
                </a:solidFill>
              </a:rPr>
              <a:t>Current role of the 21-gene Recurrence Score (node-positive); other genomic assays</a:t>
            </a:r>
          </a:p>
          <a:p>
            <a:pPr>
              <a:lnSpc>
                <a:spcPct val="100000"/>
              </a:lnSpc>
              <a:spcBef>
                <a:spcPts val="1600"/>
              </a:spcBef>
              <a:spcAft>
                <a:spcPts val="0"/>
              </a:spcAft>
            </a:pPr>
            <a:r>
              <a:rPr lang="en-US" sz="2800" dirty="0">
                <a:solidFill>
                  <a:schemeClr val="tx1"/>
                </a:solidFill>
              </a:rPr>
              <a:t>Adjuvant ovarian suppression/ablation</a:t>
            </a:r>
          </a:p>
          <a:p>
            <a:pPr>
              <a:lnSpc>
                <a:spcPct val="100000"/>
              </a:lnSpc>
              <a:spcBef>
                <a:spcPts val="1600"/>
              </a:spcBef>
              <a:spcAft>
                <a:spcPts val="0"/>
              </a:spcAft>
            </a:pPr>
            <a:r>
              <a:rPr lang="en-US" sz="2800" dirty="0">
                <a:solidFill>
                  <a:schemeClr val="tx1"/>
                </a:solidFill>
              </a:rPr>
              <a:t>LHRH for fertility and ovarian function preservation </a:t>
            </a:r>
          </a:p>
          <a:p>
            <a:pPr>
              <a:lnSpc>
                <a:spcPct val="100000"/>
              </a:lnSpc>
              <a:spcBef>
                <a:spcPts val="1600"/>
              </a:spcBef>
              <a:spcAft>
                <a:spcPts val="0"/>
              </a:spcAft>
            </a:pPr>
            <a:r>
              <a:rPr lang="en-US" sz="2800" dirty="0">
                <a:solidFill>
                  <a:schemeClr val="tx1"/>
                </a:solidFill>
              </a:rPr>
              <a:t>Adjuvant CDK4/6 inhibitors</a:t>
            </a: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8" name="Title 1">
            <a:extLst>
              <a:ext uri="{FF2B5EF4-FFF2-40B4-BE49-F238E27FC236}">
                <a16:creationId xmlns:a16="http://schemas.microsoft.com/office/drawing/2014/main" id="{BA9A738A-5D67-931B-2E58-E5867CB15908}"/>
              </a:ext>
            </a:extLst>
          </p:cNvPr>
          <p:cNvSpPr>
            <a:spLocks noGrp="1"/>
          </p:cNvSpPr>
          <p:nvPr>
            <p:ph type="title"/>
          </p:nvPr>
        </p:nvSpPr>
        <p:spPr>
          <a:xfrm>
            <a:off x="839416" y="227013"/>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1773627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Genomic Assays</a:t>
            </a:r>
          </a:p>
        </p:txBody>
      </p:sp>
      <p:sp>
        <p:nvSpPr>
          <p:cNvPr id="63489" name="Content Placeholder 1"/>
          <p:cNvSpPr>
            <a:spLocks noGrp="1"/>
          </p:cNvSpPr>
          <p:nvPr>
            <p:ph idx="1"/>
          </p:nvPr>
        </p:nvSpPr>
        <p:spPr>
          <a:xfrm>
            <a:off x="943791" y="1090378"/>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Available assays</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Onco</a:t>
            </a:r>
            <a:r>
              <a:rPr lang="en-US" sz="2600" i="1" dirty="0">
                <a:latin typeface="Calibri" panose="020F0502020204030204" pitchFamily="34" charset="0"/>
                <a:ea typeface="ＭＳ Ｐゴシック" charset="0"/>
                <a:cs typeface="Calibri" panose="020F0502020204030204" pitchFamily="34" charset="0"/>
              </a:rPr>
              <a:t>type</a:t>
            </a:r>
            <a:r>
              <a:rPr lang="en-US" sz="2600" dirty="0">
                <a:latin typeface="Calibri" panose="020F0502020204030204" pitchFamily="34" charset="0"/>
                <a:ea typeface="ＭＳ Ｐゴシック" charset="0"/>
                <a:cs typeface="Calibri" panose="020F0502020204030204" pitchFamily="34" charset="0"/>
              </a:rPr>
              <a:t> DX</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MammaPrint</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Prosigna</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PAM50</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Breast Cancer Index</a:t>
            </a:r>
          </a:p>
          <a:p>
            <a:pPr marL="98425" indent="0">
              <a:spcBef>
                <a:spcPts val="600"/>
              </a:spcBef>
              <a:spcAft>
                <a:spcPts val="0"/>
              </a:spcAft>
              <a:buNone/>
            </a:pPr>
            <a:endParaRPr lang="en-US" sz="26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t>Benefit of adding chemotherapy to endocrine therapy for premenopausal and postmenopausal patients</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45988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7393" y="-16983"/>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Ovarian Function Suppression </a:t>
            </a:r>
          </a:p>
        </p:txBody>
      </p:sp>
      <p:sp>
        <p:nvSpPr>
          <p:cNvPr id="63489" name="Content Placeholder 1"/>
          <p:cNvSpPr>
            <a:spLocks noGrp="1"/>
          </p:cNvSpPr>
          <p:nvPr>
            <p:ph idx="1"/>
          </p:nvPr>
        </p:nvSpPr>
        <p:spPr>
          <a:xfrm>
            <a:off x="915640" y="908720"/>
            <a:ext cx="10512306" cy="5331883"/>
          </a:xfrm>
        </p:spPr>
        <p:txBody>
          <a:bodyPr/>
          <a:lstStyle/>
          <a:p>
            <a:pPr marL="0" indent="0">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Available agents</a:t>
            </a:r>
          </a:p>
          <a:p>
            <a:pPr marL="457200" indent="-457200">
              <a:lnSpc>
                <a:spcPct val="60000"/>
              </a:lnSpc>
              <a:spcBef>
                <a:spcPts val="1800"/>
              </a:spcBef>
              <a:spcAft>
                <a:spcPts val="0"/>
              </a:spcAft>
            </a:pPr>
            <a:r>
              <a:rPr lang="en-US" sz="2400" b="1" dirty="0">
                <a:solidFill>
                  <a:schemeClr val="tx1"/>
                </a:solidFill>
                <a:latin typeface="Calibri" panose="020F0502020204030204" pitchFamily="34" charset="0"/>
                <a:ea typeface="ＭＳ Ｐゴシック" charset="0"/>
                <a:cs typeface="Calibri" panose="020F0502020204030204" pitchFamily="34" charset="0"/>
              </a:rPr>
              <a:t>Goserelin (FDA-approved)</a:t>
            </a:r>
          </a:p>
          <a:p>
            <a:pPr marL="457200" indent="-457200">
              <a:lnSpc>
                <a:spcPct val="60000"/>
              </a:lnSpc>
              <a:spcBef>
                <a:spcPts val="1800"/>
              </a:spcBef>
              <a:spcAft>
                <a:spcPts val="0"/>
              </a:spcAft>
            </a:pPr>
            <a:r>
              <a:rPr lang="en-US" sz="2400" dirty="0">
                <a:solidFill>
                  <a:schemeClr val="tx1"/>
                </a:solidFill>
                <a:latin typeface="Calibri" panose="020F0502020204030204" pitchFamily="34" charset="0"/>
                <a:ea typeface="ＭＳ Ｐゴシック" charset="0"/>
                <a:cs typeface="Calibri" panose="020F0502020204030204" pitchFamily="34" charset="0"/>
              </a:rPr>
              <a:t>Leuprolide</a:t>
            </a:r>
          </a:p>
          <a:p>
            <a:pPr marL="457200" indent="-457200">
              <a:lnSpc>
                <a:spcPct val="60000"/>
              </a:lnSpc>
              <a:spcBef>
                <a:spcPts val="1800"/>
              </a:spcBef>
              <a:spcAft>
                <a:spcPts val="0"/>
              </a:spcAft>
            </a:pPr>
            <a:r>
              <a:rPr lang="en-US" sz="2400" b="1" dirty="0">
                <a:solidFill>
                  <a:schemeClr val="tx1"/>
                </a:solidFill>
                <a:latin typeface="Calibri" panose="020F0502020204030204" pitchFamily="34" charset="0"/>
                <a:ea typeface="ＭＳ Ｐゴシック" charset="0"/>
                <a:cs typeface="Calibri" panose="020F0502020204030204" pitchFamily="34" charset="0"/>
              </a:rPr>
              <a:t>Triptorelin </a:t>
            </a:r>
          </a:p>
          <a:p>
            <a:pPr marL="0" indent="0">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400" dirty="0">
                <a:latin typeface="Calibri" panose="020F0502020204030204" pitchFamily="34" charset="0"/>
                <a:ea typeface="ＭＳ Ｐゴシック" charset="0"/>
                <a:cs typeface="Calibri" panose="020F0502020204030204" pitchFamily="34" charset="0"/>
              </a:rPr>
              <a:t>Prevents the ovaries from producing estrogen </a:t>
            </a:r>
            <a:endParaRPr lang="en-US" sz="24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400" b="1" dirty="0">
                <a:solidFill>
                  <a:srgbClr val="0432FF"/>
                </a:solidFill>
                <a:latin typeface="Calibri" panose="020F0502020204030204" pitchFamily="34" charset="0"/>
                <a:ea typeface="ＭＳ Ｐゴシック" charset="0"/>
                <a:cs typeface="Calibri" panose="020F0502020204030204" pitchFamily="34" charset="0"/>
              </a:rPr>
              <a:t>Key Issues</a:t>
            </a:r>
            <a:endParaRPr lang="en-US" sz="24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Adjuvant treatment for pre- and perimenopausal women</a:t>
            </a:r>
          </a:p>
          <a:p>
            <a:pPr>
              <a:spcBef>
                <a:spcPts val="600"/>
              </a:spcBef>
              <a:spcAft>
                <a:spcPts val="0"/>
              </a:spcAft>
              <a:buClr>
                <a:srgbClr val="002060"/>
              </a:buClr>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Timing of initiation (At least one week prior to chemotherapy)  </a:t>
            </a:r>
          </a:p>
          <a:p>
            <a:pPr>
              <a:spcBef>
                <a:spcPts val="600"/>
              </a:spcBef>
              <a:spcAft>
                <a:spcPts val="0"/>
              </a:spcAft>
              <a:buClr>
                <a:srgbClr val="002060"/>
              </a:buClr>
              <a:buFont typeface="Arial" panose="020B0604020202020204" pitchFamily="34" charset="0"/>
              <a:buChar char="•"/>
            </a:pPr>
            <a:r>
              <a:rPr lang="en-US" sz="2400" dirty="0">
                <a:solidFill>
                  <a:schemeClr val="tx1"/>
                </a:solidFill>
                <a:latin typeface="Calibri" panose="020F0502020204030204" pitchFamily="34" charset="0"/>
                <a:cs typeface="Calibri" panose="020F0502020204030204" pitchFamily="34" charset="0"/>
              </a:rPr>
              <a:t>Duration of therapy </a:t>
            </a:r>
          </a:p>
          <a:p>
            <a:pPr marL="457200" indent="-457200">
              <a:spcBef>
                <a:spcPts val="2400"/>
              </a:spcBef>
              <a:spcAft>
                <a:spcPts val="0"/>
              </a:spcAft>
            </a:pPr>
            <a:endParaRPr lang="en-US" sz="2400" dirty="0">
              <a:solidFill>
                <a:schemeClr val="tx1"/>
              </a:solidFill>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064692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4377" y="1245961"/>
            <a:ext cx="10340175" cy="50138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6" name="Straight Connector 5"/>
          <p:cNvCxnSpPr/>
          <p:nvPr/>
        </p:nvCxnSpPr>
        <p:spPr>
          <a:xfrm flipV="1">
            <a:off x="4164074" y="2511042"/>
            <a:ext cx="609600" cy="685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087871" y="3120643"/>
            <a:ext cx="152400" cy="1524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78471" y="2130043"/>
            <a:ext cx="1524000" cy="369332"/>
          </a:xfrm>
          <a:prstGeom prst="rect">
            <a:avLst/>
          </a:prstGeom>
          <a:noFill/>
        </p:spPr>
        <p:txBody>
          <a:bodyPr wrap="square" rtlCol="0">
            <a:spAutoFit/>
          </a:bodyPr>
          <a:lstStyle/>
          <a:p>
            <a:pPr marL="0" marR="0" lvl="0" indent="0" algn="l" defTabSz="9144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solidFill>
                <a:effectLst/>
                <a:uLnTx/>
                <a:uFillTx/>
                <a:latin typeface="Arial" pitchFamily="34" charset="0"/>
                <a:ea typeface="ＭＳ Ｐゴシック" charset="0"/>
                <a:cs typeface="+mn-cs"/>
              </a:rPr>
              <a:t>Palbociclib</a:t>
            </a:r>
            <a:endParaRPr kumimoji="0" lang="en-US" sz="1800" b="1" i="0" u="none" strike="noStrike" kern="1200" cap="none" spc="0" normalizeH="0" baseline="0" noProof="0" dirty="0">
              <a:ln>
                <a:noFill/>
              </a:ln>
              <a:solidFill>
                <a:srgbClr val="1F497D"/>
              </a:solidFill>
              <a:effectLst/>
              <a:uLnTx/>
              <a:uFillTx/>
              <a:latin typeface="Arial" pitchFamily="34" charset="0"/>
              <a:ea typeface="ＭＳ Ｐゴシック" charset="0"/>
              <a:cs typeface="+mn-cs"/>
            </a:endParaRPr>
          </a:p>
        </p:txBody>
      </p:sp>
      <p:sp>
        <p:nvSpPr>
          <p:cNvPr id="10" name="Rectangle 9"/>
          <p:cNvSpPr/>
          <p:nvPr/>
        </p:nvSpPr>
        <p:spPr>
          <a:xfrm>
            <a:off x="4773671" y="2130047"/>
            <a:ext cx="2133600" cy="3810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1" name="Straight Connector 10"/>
          <p:cNvCxnSpPr/>
          <p:nvPr/>
        </p:nvCxnSpPr>
        <p:spPr>
          <a:xfrm flipV="1">
            <a:off x="4316471" y="3044443"/>
            <a:ext cx="990600" cy="304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07072" y="2739648"/>
            <a:ext cx="2133600" cy="3810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5764280" y="2739641"/>
            <a:ext cx="1544012" cy="369332"/>
          </a:xfrm>
          <a:prstGeom prst="rect">
            <a:avLst/>
          </a:prstGeom>
        </p:spPr>
        <p:txBody>
          <a:bodyPr wrap="none">
            <a:spAutoFit/>
          </a:bodyPr>
          <a:lstStyle/>
          <a:p>
            <a:pPr marL="0" marR="0" lvl="0" indent="0" algn="l" defTabSz="9144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solidFill>
                <a:effectLst/>
                <a:uLnTx/>
                <a:uFillTx/>
                <a:latin typeface="Arial" pitchFamily="34" charset="0"/>
                <a:ea typeface="ＭＳ Ｐゴシック" charset="0"/>
                <a:cs typeface="+mn-cs"/>
              </a:rPr>
              <a:t>Abemaciclib</a:t>
            </a:r>
            <a:endParaRPr kumimoji="0" lang="en-US" sz="1800" b="1" i="0" u="none" strike="noStrike" kern="1200" cap="none" spc="0" normalizeH="0" baseline="0" noProof="0" dirty="0">
              <a:ln>
                <a:noFill/>
              </a:ln>
              <a:solidFill>
                <a:srgbClr val="1F497D"/>
              </a:solidFill>
              <a:effectLst/>
              <a:uLnTx/>
              <a:uFillTx/>
              <a:latin typeface="Arial" pitchFamily="34" charset="0"/>
              <a:ea typeface="ＭＳ Ｐゴシック" charset="0"/>
              <a:cs typeface="+mn-cs"/>
            </a:endParaRPr>
          </a:p>
        </p:txBody>
      </p:sp>
      <p:cxnSp>
        <p:nvCxnSpPr>
          <p:cNvPr id="18" name="Straight Connector 17"/>
          <p:cNvCxnSpPr/>
          <p:nvPr/>
        </p:nvCxnSpPr>
        <p:spPr>
          <a:xfrm>
            <a:off x="4316483" y="3577842"/>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316471" y="3425442"/>
            <a:ext cx="0" cy="304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230872" y="3349247"/>
            <a:ext cx="2133600" cy="38100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611873" y="3349242"/>
            <a:ext cx="1287532" cy="369332"/>
          </a:xfrm>
          <a:prstGeom prst="rect">
            <a:avLst/>
          </a:prstGeom>
        </p:spPr>
        <p:txBody>
          <a:bodyPr wrap="none">
            <a:spAutoFit/>
          </a:bodyPr>
          <a:lstStyle/>
          <a:p>
            <a:pPr marL="0" marR="0" lvl="0" indent="0" algn="l" defTabSz="91440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1F497D"/>
                </a:solidFill>
                <a:effectLst/>
                <a:uLnTx/>
                <a:uFillTx/>
                <a:latin typeface="Arial" pitchFamily="34" charset="0"/>
                <a:ea typeface="ＭＳ Ｐゴシック" charset="0"/>
                <a:cs typeface="+mn-cs"/>
              </a:rPr>
              <a:t>Ribociclib</a:t>
            </a:r>
            <a:endParaRPr kumimoji="0" lang="en-US" sz="1800" b="1" i="0" u="none" strike="noStrike" kern="1200" cap="none" spc="0" normalizeH="0" baseline="0" noProof="0" dirty="0">
              <a:ln>
                <a:noFill/>
              </a:ln>
              <a:solidFill>
                <a:srgbClr val="1F497D"/>
              </a:solidFill>
              <a:effectLst/>
              <a:uLnTx/>
              <a:uFillTx/>
              <a:latin typeface="Arial" pitchFamily="34" charset="0"/>
              <a:ea typeface="ＭＳ Ｐゴシック" charset="0"/>
              <a:cs typeface="+mn-cs"/>
            </a:endParaRPr>
          </a:p>
        </p:txBody>
      </p:sp>
      <p:cxnSp>
        <p:nvCxnSpPr>
          <p:cNvPr id="35" name="Straight Connector 34"/>
          <p:cNvCxnSpPr/>
          <p:nvPr/>
        </p:nvCxnSpPr>
        <p:spPr>
          <a:xfrm>
            <a:off x="4240271" y="3196842"/>
            <a:ext cx="152400" cy="3048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724377" y="71735"/>
            <a:ext cx="10647325" cy="1143000"/>
          </a:xfrm>
        </p:spPr>
        <p:txBody>
          <a:bodyPr>
            <a:noAutofit/>
          </a:bodyPr>
          <a:lstStyle/>
          <a:p>
            <a:r>
              <a:rPr lang="en-US" sz="3601" dirty="0"/>
              <a:t>CDK4/6 Regulates Cell Cycle Progression</a:t>
            </a:r>
          </a:p>
        </p:txBody>
      </p:sp>
      <p:sp>
        <p:nvSpPr>
          <p:cNvPr id="2" name="TextBox 1"/>
          <p:cNvSpPr txBox="1"/>
          <p:nvPr/>
        </p:nvSpPr>
        <p:spPr>
          <a:xfrm>
            <a:off x="191344" y="6463100"/>
            <a:ext cx="3429000" cy="323165"/>
          </a:xfrm>
          <a:prstGeom prst="rect">
            <a:avLst/>
          </a:prstGeom>
          <a:noFill/>
        </p:spPr>
        <p:txBody>
          <a:bodyPr wrap="square" rtlCol="0">
            <a:spAutoFit/>
          </a:bodyPr>
          <a:lstStyle/>
          <a:p>
            <a:pPr marL="0" marR="0" lvl="0" indent="0" algn="l" defTabSz="91440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Adapted from Finn et al, 2016.</a:t>
            </a:r>
          </a:p>
        </p:txBody>
      </p:sp>
      <p:sp>
        <p:nvSpPr>
          <p:cNvPr id="5" name="TextBox 4"/>
          <p:cNvSpPr txBox="1"/>
          <p:nvPr/>
        </p:nvSpPr>
        <p:spPr>
          <a:xfrm>
            <a:off x="7063458" y="1291714"/>
            <a:ext cx="3893107" cy="923330"/>
          </a:xfrm>
          <a:prstGeom prst="rect">
            <a:avLst/>
          </a:prstGeom>
          <a:noFill/>
          <a:ln>
            <a:solidFill>
              <a:schemeClr val="tx1"/>
            </a:solidFill>
          </a:ln>
        </p:spPr>
        <p:txBody>
          <a:bodyPr wrap="square" rtlCol="0">
            <a:spAutoFit/>
          </a:bodyPr>
          <a:lstStyle/>
          <a:p>
            <a:pPr marL="0" marR="0" lvl="0" indent="0" algn="ctr" defTabSz="91440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ＭＳ Ｐゴシック" charset="0"/>
                <a:cs typeface="+mn-cs"/>
              </a:rPr>
              <a:t>ER+ breast cancer may overexpress Cyclin D with subsequent loss of control of the cell cycle</a:t>
            </a:r>
          </a:p>
        </p:txBody>
      </p:sp>
    </p:spTree>
    <p:extLst>
      <p:ext uri="{BB962C8B-B14F-4D97-AF65-F5344CB8AC3E}">
        <p14:creationId xmlns:p14="http://schemas.microsoft.com/office/powerpoint/2010/main" val="480659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575812" y="1012876"/>
            <a:ext cx="516826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Jamie Carroll, APRN, MSN, 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Mayo Clinic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Rochester, Minnesota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130706"/>
            <a:ext cx="1261872" cy="1261872"/>
          </a:xfrm>
          <a:prstGeom prst="rect">
            <a:avLst/>
          </a:prstGeom>
        </p:spPr>
      </p:pic>
      <p:sp>
        <p:nvSpPr>
          <p:cNvPr id="14" name="Text Box 7">
            <a:extLst>
              <a:ext uri="{FF2B5EF4-FFF2-40B4-BE49-F238E27FC236}">
                <a16:creationId xmlns:a16="http://schemas.microsoft.com/office/drawing/2014/main" id="{549C66B3-EC65-D149-9093-3743B9648C4E}"/>
              </a:ext>
            </a:extLst>
          </p:cNvPr>
          <p:cNvSpPr txBox="1">
            <a:spLocks noChangeArrowheads="1"/>
          </p:cNvSpPr>
          <p:nvPr/>
        </p:nvSpPr>
        <p:spPr bwMode="auto">
          <a:xfrm>
            <a:off x="1575812" y="2496734"/>
            <a:ext cx="4376172"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Virginia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Kaklamani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 DSc</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Ruth McLean Bowman Bowers Chair in Breast Cancer Research and Treatment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AB Alexander Distinguished Chair in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Leader, Breast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UT Health San Antonio</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MD Anderson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San Antonio, Texas</a:t>
            </a:r>
          </a:p>
        </p:txBody>
      </p:sp>
      <p:pic>
        <p:nvPicPr>
          <p:cNvPr id="16" name="Picture 15">
            <a:extLst>
              <a:ext uri="{FF2B5EF4-FFF2-40B4-BE49-F238E27FC236}">
                <a16:creationId xmlns:a16="http://schemas.microsoft.com/office/drawing/2014/main" id="{7A633200-4130-B24A-B402-0E1304E612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4173" y="2614564"/>
            <a:ext cx="1261872" cy="1261872"/>
          </a:xfrm>
          <a:prstGeom prst="rect">
            <a:avLst/>
          </a:prstGeom>
        </p:spPr>
      </p:pic>
      <p:sp>
        <p:nvSpPr>
          <p:cNvPr id="17" name="Text Box 7">
            <a:extLst>
              <a:ext uri="{FF2B5EF4-FFF2-40B4-BE49-F238E27FC236}">
                <a16:creationId xmlns:a16="http://schemas.microsoft.com/office/drawing/2014/main" id="{A344C865-F354-474C-8A7A-499DBB8BBDC2}"/>
              </a:ext>
            </a:extLst>
          </p:cNvPr>
          <p:cNvSpPr txBox="1">
            <a:spLocks noChangeArrowheads="1"/>
          </p:cNvSpPr>
          <p:nvPr/>
        </p:nvSpPr>
        <p:spPr bwMode="auto">
          <a:xfrm>
            <a:off x="7673960" y="1012876"/>
            <a:ext cx="439870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Ronald Stein, JD, MSN, NP-C, AOCNP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Clinical Instructor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USC Norris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21" name="Picture 20">
            <a:extLst>
              <a:ext uri="{FF2B5EF4-FFF2-40B4-BE49-F238E27FC236}">
                <a16:creationId xmlns:a16="http://schemas.microsoft.com/office/drawing/2014/main" id="{08E369B4-F140-0B40-B94E-C5015A8A862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52321" y="1130706"/>
            <a:ext cx="1261872" cy="1261872"/>
          </a:xfrm>
          <a:prstGeom prst="rect">
            <a:avLst/>
          </a:prstGeom>
        </p:spPr>
      </p:pic>
      <p:sp>
        <p:nvSpPr>
          <p:cNvPr id="18" name="Text Box 7">
            <a:extLst>
              <a:ext uri="{FF2B5EF4-FFF2-40B4-BE49-F238E27FC236}">
                <a16:creationId xmlns:a16="http://schemas.microsoft.com/office/drawing/2014/main" id="{183FD838-80DD-0F4E-944D-92501ADA6563}"/>
              </a:ext>
            </a:extLst>
          </p:cNvPr>
          <p:cNvSpPr txBox="1">
            <a:spLocks noChangeArrowheads="1"/>
          </p:cNvSpPr>
          <p:nvPr/>
        </p:nvSpPr>
        <p:spPr bwMode="auto">
          <a:xfrm>
            <a:off x="1575811" y="4923239"/>
            <a:ext cx="4776509" cy="137970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Joyce O’Shaughnessy,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Celebrating Women Chair in Breast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Baylor University Medical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Breast Cancer Research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Texas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US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Dallas, Texas</a:t>
            </a:r>
          </a:p>
        </p:txBody>
      </p:sp>
      <p:pic>
        <p:nvPicPr>
          <p:cNvPr id="19" name="Picture 18">
            <a:extLst>
              <a:ext uri="{FF2B5EF4-FFF2-40B4-BE49-F238E27FC236}">
                <a16:creationId xmlns:a16="http://schemas.microsoft.com/office/drawing/2014/main" id="{0515A943-4B9D-F747-814C-35F43EB1153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5041068"/>
            <a:ext cx="1261872" cy="1261872"/>
          </a:xfrm>
          <a:prstGeom prst="rect">
            <a:avLst/>
          </a:prstGeom>
        </p:spPr>
      </p:pic>
      <p:sp>
        <p:nvSpPr>
          <p:cNvPr id="20" name="Text Box 9">
            <a:extLst>
              <a:ext uri="{FF2B5EF4-FFF2-40B4-BE49-F238E27FC236}">
                <a16:creationId xmlns:a16="http://schemas.microsoft.com/office/drawing/2014/main" id="{F59A398A-F5FF-5448-ADA7-D3FDE5E03F51}"/>
              </a:ext>
            </a:extLst>
          </p:cNvPr>
          <p:cNvSpPr txBox="1">
            <a:spLocks noChangeArrowheads="1"/>
          </p:cNvSpPr>
          <p:nvPr/>
        </p:nvSpPr>
        <p:spPr bwMode="auto">
          <a:xfrm>
            <a:off x="7673960" y="3429000"/>
            <a:ext cx="3070849"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t>Neil Love, MD</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Research To Practice</a:t>
            </a:r>
            <a:b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rPr>
              <a:t>Miami, Florida</a:t>
            </a:r>
          </a:p>
        </p:txBody>
      </p:sp>
      <p:pic>
        <p:nvPicPr>
          <p:cNvPr id="22" name="Picture 21">
            <a:extLst>
              <a:ext uri="{FF2B5EF4-FFF2-40B4-BE49-F238E27FC236}">
                <a16:creationId xmlns:a16="http://schemas.microsoft.com/office/drawing/2014/main" id="{629DE3C8-AE74-3348-9F49-0A69967C7B1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352321" y="3429000"/>
            <a:ext cx="1261872" cy="1261872"/>
          </a:xfrm>
          <a:prstGeom prst="rect">
            <a:avLst/>
          </a:prstGeom>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6517"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CDK4/6 Inhibitors </a:t>
            </a:r>
          </a:p>
        </p:txBody>
      </p:sp>
      <p:graphicFrame>
        <p:nvGraphicFramePr>
          <p:cNvPr id="7" name="Table 6">
            <a:extLst>
              <a:ext uri="{FF2B5EF4-FFF2-40B4-BE49-F238E27FC236}">
                <a16:creationId xmlns:a16="http://schemas.microsoft.com/office/drawing/2014/main" id="{D503AE4F-ECF7-9731-B5B5-6E0141B530DF}"/>
              </a:ext>
            </a:extLst>
          </p:cNvPr>
          <p:cNvGraphicFramePr>
            <a:graphicFrameLocks noGrp="1"/>
          </p:cNvGraphicFramePr>
          <p:nvPr>
            <p:extLst>
              <p:ext uri="{D42A27DB-BD31-4B8C-83A1-F6EECF244321}">
                <p14:modId xmlns:p14="http://schemas.microsoft.com/office/powerpoint/2010/main" val="1076116957"/>
              </p:ext>
            </p:extLst>
          </p:nvPr>
        </p:nvGraphicFramePr>
        <p:xfrm>
          <a:off x="506335" y="871469"/>
          <a:ext cx="11179330" cy="5115061"/>
        </p:xfrm>
        <a:graphic>
          <a:graphicData uri="http://schemas.openxmlformats.org/drawingml/2006/table">
            <a:tbl>
              <a:tblPr firstRow="1" firstCol="1" bandRow="1">
                <a:tableStyleId>{5C22544A-7EE6-4342-B048-85BDC9FD1C3A}</a:tableStyleId>
              </a:tblPr>
              <a:tblGrid>
                <a:gridCol w="2582356">
                  <a:extLst>
                    <a:ext uri="{9D8B030D-6E8A-4147-A177-3AD203B41FA5}">
                      <a16:colId xmlns:a16="http://schemas.microsoft.com/office/drawing/2014/main" val="20000"/>
                    </a:ext>
                  </a:extLst>
                </a:gridCol>
                <a:gridCol w="8596974">
                  <a:extLst>
                    <a:ext uri="{9D8B030D-6E8A-4147-A177-3AD203B41FA5}">
                      <a16:colId xmlns:a16="http://schemas.microsoft.com/office/drawing/2014/main" val="20002"/>
                    </a:ext>
                  </a:extLst>
                </a:gridCol>
              </a:tblGrid>
              <a:tr h="619532">
                <a:tc>
                  <a:txBody>
                    <a:bodyPr/>
                    <a:lstStyle/>
                    <a:p>
                      <a:pPr marL="0" marR="0">
                        <a:spcBef>
                          <a:spcPts val="600"/>
                        </a:spcBef>
                        <a:spcAft>
                          <a:spcPts val="0"/>
                        </a:spcAft>
                      </a:pPr>
                      <a:r>
                        <a:rPr lang="en-US" sz="1700" dirty="0">
                          <a:effectLst/>
                          <a:latin typeface="Calibri" charset="0"/>
                          <a:ea typeface="Calibri" charset="0"/>
                          <a:cs typeface="Calibri" charset="0"/>
                        </a:rPr>
                        <a:t>Agent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C5C"/>
                    </a:solidFill>
                  </a:tcPr>
                </a:tc>
                <a:tc>
                  <a:txBody>
                    <a:bodyPr/>
                    <a:lstStyle/>
                    <a:p>
                      <a:pPr marL="0" marR="0">
                        <a:spcBef>
                          <a:spcPts val="600"/>
                        </a:spcBef>
                        <a:spcAft>
                          <a:spcPts val="0"/>
                        </a:spcAft>
                      </a:pPr>
                      <a:r>
                        <a:rPr lang="en-US" sz="1700" dirty="0">
                          <a:effectLst/>
                          <a:latin typeface="Calibri" charset="0"/>
                          <a:ea typeface="Calibri" charset="0"/>
                          <a:cs typeface="Calibri" charset="0"/>
                        </a:rPr>
                        <a:t>Current indications and usage in ER-positive, HER2-negative BC</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C5C"/>
                    </a:solidFill>
                  </a:tcPr>
                </a:tc>
                <a:extLst>
                  <a:ext uri="{0D108BD9-81ED-4DB2-BD59-A6C34878D82A}">
                    <a16:rowId xmlns:a16="http://schemas.microsoft.com/office/drawing/2014/main" val="10000"/>
                  </a:ext>
                </a:extLst>
              </a:tr>
              <a:tr h="1198808">
                <a:tc>
                  <a:txBody>
                    <a:bodyPr/>
                    <a:lstStyle/>
                    <a:p>
                      <a:pPr marL="0" marR="0">
                        <a:spcBef>
                          <a:spcPts val="600"/>
                        </a:spcBef>
                        <a:spcAft>
                          <a:spcPts val="0"/>
                        </a:spcAft>
                      </a:pPr>
                      <a:r>
                        <a:rPr lang="en-US" sz="2000" dirty="0">
                          <a:solidFill>
                            <a:schemeClr val="tx1"/>
                          </a:solidFill>
                          <a:effectLst/>
                          <a:latin typeface="Calibri" charset="0"/>
                          <a:ea typeface="Calibri" charset="0"/>
                          <a:cs typeface="Calibri" charset="0"/>
                        </a:rPr>
                        <a:t>Palbociclib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285750" marR="0" indent="-285750">
                        <a:spcBef>
                          <a:spcPts val="600"/>
                        </a:spcBef>
                        <a:spcAft>
                          <a:spcPts val="0"/>
                        </a:spcAft>
                        <a:buFont typeface="Arial" charset="0"/>
                        <a:buChar char="•"/>
                      </a:pPr>
                      <a:r>
                        <a:rPr lang="en-US" sz="1600" dirty="0">
                          <a:solidFill>
                            <a:schemeClr val="tx1"/>
                          </a:solidFill>
                          <a:effectLst/>
                          <a:latin typeface="Calibri" charset="0"/>
                          <a:ea typeface="Calibri" charset="0"/>
                          <a:cs typeface="Calibri" charset="0"/>
                        </a:rPr>
                        <a:t>With an AI as initial endocrine-based therapy for metastatic disease </a:t>
                      </a:r>
                    </a:p>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dirty="0">
                          <a:solidFill>
                            <a:schemeClr val="tx1"/>
                          </a:solidFill>
                          <a:effectLst/>
                          <a:latin typeface="Calibri" charset="0"/>
                          <a:ea typeface="Calibri" charset="0"/>
                          <a:cs typeface="Calibri" charset="0"/>
                        </a:rPr>
                        <a:t>With fulvestrant after disease progression on ET for metastatic disease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0001"/>
                  </a:ext>
                </a:extLst>
              </a:tr>
              <a:tr h="1404853">
                <a:tc>
                  <a:txBody>
                    <a:bodyPr/>
                    <a:lstStyle/>
                    <a:p>
                      <a:pPr marL="0" marR="0">
                        <a:spcBef>
                          <a:spcPts val="600"/>
                        </a:spcBef>
                        <a:spcAft>
                          <a:spcPts val="0"/>
                        </a:spcAft>
                      </a:pPr>
                      <a:r>
                        <a:rPr lang="en-US" sz="2000" dirty="0">
                          <a:solidFill>
                            <a:schemeClr val="tx1"/>
                          </a:solidFill>
                          <a:effectLst/>
                          <a:latin typeface="Calibri" charset="0"/>
                          <a:ea typeface="Calibri" charset="0"/>
                          <a:cs typeface="Calibri" charset="0"/>
                        </a:rPr>
                        <a:t>Ribociclib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dirty="0">
                          <a:solidFill>
                            <a:schemeClr val="tx1"/>
                          </a:solidFill>
                          <a:effectLst/>
                          <a:latin typeface="Calibri" charset="0"/>
                          <a:ea typeface="Calibri" charset="0"/>
                          <a:cs typeface="Calibri" charset="0"/>
                        </a:rPr>
                        <a:t>With an AI as initial endocrine-based therapy for metastatic disease</a:t>
                      </a:r>
                    </a:p>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dirty="0">
                          <a:solidFill>
                            <a:schemeClr val="tx1"/>
                          </a:solidFill>
                          <a:effectLst/>
                          <a:latin typeface="Calibri" charset="0"/>
                          <a:ea typeface="Calibri" charset="0"/>
                          <a:cs typeface="Calibri" charset="0"/>
                        </a:rPr>
                        <a:t>With fulvestrant as initial endocrine-based therapy or</a:t>
                      </a:r>
                      <a:r>
                        <a:rPr lang="en-US" sz="1600" baseline="0" dirty="0">
                          <a:solidFill>
                            <a:schemeClr val="tx1"/>
                          </a:solidFill>
                          <a:effectLst/>
                          <a:latin typeface="Calibri" charset="0"/>
                          <a:ea typeface="Calibri" charset="0"/>
                          <a:cs typeface="Calibri" charset="0"/>
                        </a:rPr>
                        <a:t> after disease progression on ET for postmenopausal women or men with metastatic disease</a:t>
                      </a:r>
                      <a:endParaRPr lang="en-US" sz="1600" dirty="0">
                        <a:solidFill>
                          <a:schemeClr val="tx1"/>
                        </a:solidFill>
                        <a:effectLst/>
                        <a:latin typeface="Calibri" charset="0"/>
                        <a:ea typeface="Calibri" charset="0"/>
                        <a:cs typeface="Calibri"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891868">
                <a:tc>
                  <a:txBody>
                    <a:bodyPr/>
                    <a:lstStyle/>
                    <a:p>
                      <a:pPr marL="0" marR="0">
                        <a:spcBef>
                          <a:spcPts val="600"/>
                        </a:spcBef>
                        <a:spcAft>
                          <a:spcPts val="0"/>
                        </a:spcAft>
                      </a:pPr>
                      <a:r>
                        <a:rPr lang="en-US" sz="1600" dirty="0">
                          <a:solidFill>
                            <a:schemeClr val="tx1"/>
                          </a:solidFill>
                          <a:effectLst/>
                          <a:latin typeface="Calibri" charset="0"/>
                          <a:ea typeface="Calibri" charset="0"/>
                          <a:cs typeface="Calibri" charset="0"/>
                        </a:rPr>
                        <a:t> </a:t>
                      </a:r>
                      <a:r>
                        <a:rPr lang="en-US" sz="2000" dirty="0">
                          <a:solidFill>
                            <a:schemeClr val="tx1"/>
                          </a:solidFill>
                          <a:effectLst/>
                          <a:latin typeface="Calibri" charset="0"/>
                          <a:ea typeface="Calibri" charset="0"/>
                          <a:cs typeface="Calibri" charset="0"/>
                        </a:rPr>
                        <a:t>Abemaciclib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tc>
                  <a:txBody>
                    <a:bodyPr/>
                    <a:lstStyle/>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b="1" kern="1200" dirty="0">
                          <a:solidFill>
                            <a:schemeClr val="dk1"/>
                          </a:solidFill>
                          <a:effectLst/>
                          <a:latin typeface="+mn-lt"/>
                          <a:ea typeface="+mn-ea"/>
                          <a:cs typeface="+mn-cs"/>
                        </a:rPr>
                        <a:t>With ET as adjuvant treatment for node-positive, early breast cancer at high risk of recurrence</a:t>
                      </a:r>
                    </a:p>
                    <a:p>
                      <a:pPr marL="285750" marR="0" indent="-285750" algn="l" defTabSz="914115" rtl="0" eaLnBrk="1" fontAlgn="auto" latinLnBrk="0" hangingPunct="1">
                        <a:lnSpc>
                          <a:spcPct val="100000"/>
                        </a:lnSpc>
                        <a:spcBef>
                          <a:spcPts val="600"/>
                        </a:spcBef>
                        <a:spcAft>
                          <a:spcPts val="0"/>
                        </a:spcAft>
                        <a:buClrTx/>
                        <a:buSzTx/>
                        <a:buFont typeface="Arial" charset="0"/>
                        <a:buChar char="•"/>
                        <a:tabLst/>
                        <a:defRPr/>
                      </a:pPr>
                      <a:r>
                        <a:rPr lang="en-US" sz="1600" baseline="0" dirty="0">
                          <a:solidFill>
                            <a:schemeClr val="tx1"/>
                          </a:solidFill>
                          <a:effectLst/>
                          <a:latin typeface="Calibri" charset="0"/>
                          <a:ea typeface="Calibri" charset="0"/>
                          <a:cs typeface="Calibri" charset="0"/>
                        </a:rPr>
                        <a:t>As monotherapy for metastatic disease with progression following ET and chemotherapy in the metastatic setting</a:t>
                      </a:r>
                      <a:endParaRPr lang="en-US" sz="1600" dirty="0">
                        <a:solidFill>
                          <a:schemeClr val="tx1"/>
                        </a:solidFill>
                        <a:effectLst/>
                        <a:latin typeface="Calibri" charset="0"/>
                        <a:ea typeface="Calibri" charset="0"/>
                        <a:cs typeface="Calibri" charset="0"/>
                      </a:endParaRPr>
                    </a:p>
                    <a:p>
                      <a:pPr marL="285750" marR="0" indent="-285750">
                        <a:spcBef>
                          <a:spcPts val="600"/>
                        </a:spcBef>
                        <a:spcAft>
                          <a:spcPts val="0"/>
                        </a:spcAft>
                        <a:buFont typeface="Arial" charset="0"/>
                        <a:buChar char="•"/>
                      </a:pPr>
                      <a:r>
                        <a:rPr lang="en-US" sz="1600" dirty="0">
                          <a:solidFill>
                            <a:schemeClr val="tx1"/>
                          </a:solidFill>
                          <a:effectLst/>
                          <a:latin typeface="Calibri" charset="0"/>
                          <a:ea typeface="Calibri" charset="0"/>
                          <a:cs typeface="Calibri" charset="0"/>
                        </a:rPr>
                        <a:t>With fulvestrant after disease progression on ET for metastatic disease </a:t>
                      </a:r>
                    </a:p>
                    <a:p>
                      <a:pPr marL="285750" marR="0" indent="-285750">
                        <a:spcBef>
                          <a:spcPts val="600"/>
                        </a:spcBef>
                        <a:spcAft>
                          <a:spcPts val="0"/>
                        </a:spcAft>
                        <a:buFont typeface="Arial" charset="0"/>
                        <a:buChar char="•"/>
                      </a:pPr>
                      <a:r>
                        <a:rPr lang="en-US" sz="1600" dirty="0">
                          <a:solidFill>
                            <a:schemeClr val="tx1"/>
                          </a:solidFill>
                          <a:effectLst/>
                          <a:latin typeface="Calibri" charset="0"/>
                          <a:ea typeface="Calibri" charset="0"/>
                          <a:cs typeface="Calibri" charset="0"/>
                        </a:rPr>
                        <a:t>With </a:t>
                      </a:r>
                      <a:r>
                        <a:rPr lang="en-US" sz="1600" baseline="0" dirty="0">
                          <a:solidFill>
                            <a:schemeClr val="tx1"/>
                          </a:solidFill>
                          <a:effectLst/>
                          <a:latin typeface="Calibri" charset="0"/>
                          <a:ea typeface="Calibri" charset="0"/>
                          <a:cs typeface="Calibri" charset="0"/>
                        </a:rPr>
                        <a:t>an AI as initial endocrine-based therapy for metastatic disease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79519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512305" cy="1143000"/>
          </a:xfrm>
        </p:spPr>
        <p:txBody>
          <a:bodyPr/>
          <a:lstStyle/>
          <a:p>
            <a:pPr algn="l"/>
            <a:r>
              <a:rPr lang="en-US" b="1" dirty="0"/>
              <a:t>FDA Expands Early </a:t>
            </a:r>
            <a:r>
              <a:rPr lang="en-US" dirty="0"/>
              <a:t>B</a:t>
            </a:r>
            <a:r>
              <a:rPr lang="en-US" b="1" dirty="0"/>
              <a:t>reast </a:t>
            </a:r>
            <a:r>
              <a:rPr lang="en-US" dirty="0"/>
              <a:t>C</a:t>
            </a:r>
            <a:r>
              <a:rPr lang="en-US" b="1" dirty="0"/>
              <a:t>ancer </a:t>
            </a:r>
            <a:r>
              <a:rPr lang="en-US" dirty="0"/>
              <a:t>I</a:t>
            </a:r>
            <a:r>
              <a:rPr lang="en-US" b="1" dirty="0"/>
              <a:t>ndication for </a:t>
            </a:r>
            <a:r>
              <a:rPr lang="en-US" dirty="0" err="1"/>
              <a:t>A</a:t>
            </a:r>
            <a:r>
              <a:rPr lang="en-US" b="1" dirty="0" err="1"/>
              <a:t>bemaciclib</a:t>
            </a:r>
            <a:r>
              <a:rPr lang="en-US" b="1" dirty="0"/>
              <a:t> with Endocrine </a:t>
            </a:r>
            <a:r>
              <a:rPr lang="en-US" dirty="0"/>
              <a:t>T</a:t>
            </a:r>
            <a:r>
              <a:rPr lang="en-US" b="1" dirty="0"/>
              <a:t>herapy</a:t>
            </a:r>
            <a:br>
              <a:rPr lang="en-US" dirty="0"/>
            </a:br>
            <a:r>
              <a:rPr lang="en-US" sz="2400" dirty="0"/>
              <a:t>Press Release – March 3, 2023</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0393" y="1785934"/>
            <a:ext cx="10512306" cy="4595394"/>
          </a:xfrm>
        </p:spPr>
        <p:txBody>
          <a:bodyPr/>
          <a:lstStyle/>
          <a:p>
            <a:pPr marL="98425" indent="0">
              <a:buNone/>
            </a:pPr>
            <a:r>
              <a:rPr lang="en-US" sz="1900" b="0" dirty="0"/>
              <a:t>“The Food and Drug Administration (FDA) approved </a:t>
            </a:r>
            <a:r>
              <a:rPr lang="en-US" sz="1900" b="0" dirty="0" err="1"/>
              <a:t>abemaciclib</a:t>
            </a:r>
            <a:r>
              <a:rPr lang="en-US" sz="1900" b="0" dirty="0"/>
              <a:t> with endocrine therapy (tamoxifen or an aromatase inhibitor) for the adjuvant treatment of adult patients with hormone receptor (HR)-positive, human epidermal growth factor receptor 2 (HER2)-negative, node-positive, early breast cancer at high risk of recurrence.</a:t>
            </a:r>
          </a:p>
          <a:p>
            <a:pPr marL="98425" indent="0">
              <a:buNone/>
            </a:pPr>
            <a:r>
              <a:rPr lang="en-US" sz="1900" b="0" dirty="0"/>
              <a:t>Patients defined as high risk included those having either ≥4 </a:t>
            </a:r>
            <a:r>
              <a:rPr lang="en-US" sz="1900" b="0" dirty="0" err="1"/>
              <a:t>pALN</a:t>
            </a:r>
            <a:r>
              <a:rPr lang="en-US" sz="1900" b="0" dirty="0"/>
              <a:t> (pathologic axillary lymph nodes) or 1-3 </a:t>
            </a:r>
            <a:r>
              <a:rPr lang="en-US" sz="1900" b="0" dirty="0" err="1"/>
              <a:t>pALN</a:t>
            </a:r>
            <a:r>
              <a:rPr lang="en-US" sz="1900" b="0" dirty="0"/>
              <a:t> and either tumor grade 3 or a tumor size ≥50 mm.</a:t>
            </a:r>
          </a:p>
          <a:p>
            <a:pPr marL="98425" indent="0">
              <a:buNone/>
            </a:pPr>
            <a:r>
              <a:rPr lang="en-US" sz="1900" b="0" dirty="0" err="1"/>
              <a:t>Abemaciclib</a:t>
            </a:r>
            <a:r>
              <a:rPr lang="en-US" sz="1900" b="0" dirty="0"/>
              <a:t> was previously approved for the above high-risk population with the additional requirement of having a Ki-67 score ≥20%. Today’s approval removes the Ki-67 testing requirement.”</a:t>
            </a:r>
          </a:p>
        </p:txBody>
      </p:sp>
      <p:sp>
        <p:nvSpPr>
          <p:cNvPr id="4" name="TextBox 3">
            <a:extLst>
              <a:ext uri="{FF2B5EF4-FFF2-40B4-BE49-F238E27FC236}">
                <a16:creationId xmlns:a16="http://schemas.microsoft.com/office/drawing/2014/main" id="{DE5D09AC-CE12-FF44-BA55-CBC953D11C7F}"/>
              </a:ext>
            </a:extLst>
          </p:cNvPr>
          <p:cNvSpPr txBox="1"/>
          <p:nvPr/>
        </p:nvSpPr>
        <p:spPr>
          <a:xfrm>
            <a:off x="119336" y="6381328"/>
            <a:ext cx="113336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rPr>
              <a:t>/drugs/resources-information-approved-drugs/fda-expands-early-breast-cancer-indication-abemaciclib-endocrine-therapy</a:t>
            </a:r>
          </a:p>
        </p:txBody>
      </p:sp>
    </p:spTree>
    <p:extLst>
      <p:ext uri="{BB962C8B-B14F-4D97-AF65-F5344CB8AC3E}">
        <p14:creationId xmlns:p14="http://schemas.microsoft.com/office/powerpoint/2010/main" val="210649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CC566BC-0039-F065-C5D8-FC264F224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53" y="332656"/>
            <a:ext cx="10820093" cy="5533313"/>
          </a:xfrm>
          <a:prstGeom prst="rect">
            <a:avLst/>
          </a:prstGeom>
        </p:spPr>
      </p:pic>
      <p:sp>
        <p:nvSpPr>
          <p:cNvPr id="9" name="TextBox 8">
            <a:extLst>
              <a:ext uri="{FF2B5EF4-FFF2-40B4-BE49-F238E27FC236}">
                <a16:creationId xmlns:a16="http://schemas.microsoft.com/office/drawing/2014/main" id="{B0879898-3FF8-3B17-D008-AAC63BD41033}"/>
              </a:ext>
            </a:extLst>
          </p:cNvPr>
          <p:cNvSpPr txBox="1"/>
          <p:nvPr/>
        </p:nvSpPr>
        <p:spPr>
          <a:xfrm>
            <a:off x="2289022" y="692697"/>
            <a:ext cx="238238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Arial" pitchFamily="-72" charset="0"/>
                <a:ea typeface="MS PGothic" charset="0"/>
              </a:rPr>
              <a:t>Abstract GS1-09</a:t>
            </a:r>
          </a:p>
        </p:txBody>
      </p:sp>
    </p:spTree>
    <p:extLst>
      <p:ext uri="{BB962C8B-B14F-4D97-AF65-F5344CB8AC3E}">
        <p14:creationId xmlns:p14="http://schemas.microsoft.com/office/powerpoint/2010/main" val="553394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0FDBF-295E-FA4C-CB6C-CF33A433FEB2}"/>
              </a:ext>
            </a:extLst>
          </p:cNvPr>
          <p:cNvSpPr>
            <a:spLocks noGrp="1"/>
          </p:cNvSpPr>
          <p:nvPr>
            <p:ph type="title"/>
          </p:nvPr>
        </p:nvSpPr>
        <p:spPr>
          <a:xfrm>
            <a:off x="912286" y="20794"/>
            <a:ext cx="10358967" cy="959934"/>
          </a:xfrm>
        </p:spPr>
        <p:txBody>
          <a:bodyPr/>
          <a:lstStyle/>
          <a:p>
            <a:r>
              <a:rPr lang="en-US" dirty="0" err="1"/>
              <a:t>monarchE</a:t>
            </a:r>
            <a:r>
              <a:rPr lang="en-US" dirty="0"/>
              <a:t>: Safety</a:t>
            </a:r>
          </a:p>
        </p:txBody>
      </p:sp>
      <p:pic>
        <p:nvPicPr>
          <p:cNvPr id="5" name="Picture 4" descr="Chart, bar chart&#10;&#10;Description automatically generated">
            <a:extLst>
              <a:ext uri="{FF2B5EF4-FFF2-40B4-BE49-F238E27FC236}">
                <a16:creationId xmlns:a16="http://schemas.microsoft.com/office/drawing/2014/main" id="{20AC82D0-079C-1C23-711D-B23F0E06E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124744"/>
            <a:ext cx="10287821" cy="4850733"/>
          </a:xfrm>
          <a:prstGeom prst="rect">
            <a:avLst/>
          </a:prstGeom>
        </p:spPr>
      </p:pic>
      <p:sp>
        <p:nvSpPr>
          <p:cNvPr id="6" name="TextBox 5">
            <a:extLst>
              <a:ext uri="{FF2B5EF4-FFF2-40B4-BE49-F238E27FC236}">
                <a16:creationId xmlns:a16="http://schemas.microsoft.com/office/drawing/2014/main" id="{A11EB0A0-5A1C-734D-97A5-771AE1450E1B}"/>
              </a:ext>
            </a:extLst>
          </p:cNvPr>
          <p:cNvSpPr txBox="1"/>
          <p:nvPr/>
        </p:nvSpPr>
        <p:spPr>
          <a:xfrm>
            <a:off x="33062" y="6514041"/>
            <a:ext cx="403751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Johnston SRD et al. SABCS 2022;Abstract GS1-09.</a:t>
            </a:r>
          </a:p>
        </p:txBody>
      </p:sp>
      <p:sp>
        <p:nvSpPr>
          <p:cNvPr id="7" name="TextBox 6">
            <a:extLst>
              <a:ext uri="{FF2B5EF4-FFF2-40B4-BE49-F238E27FC236}">
                <a16:creationId xmlns:a16="http://schemas.microsoft.com/office/drawing/2014/main" id="{B62DA10E-0E7B-8647-9EF9-31B597414761}"/>
              </a:ext>
            </a:extLst>
          </p:cNvPr>
          <p:cNvSpPr txBox="1"/>
          <p:nvPr/>
        </p:nvSpPr>
        <p:spPr>
          <a:xfrm>
            <a:off x="1026975" y="5957449"/>
            <a:ext cx="759028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VTE = venous thromboembolic events; PE = pulmonary embolism; ILD = interstitial lung disease</a:t>
            </a:r>
          </a:p>
        </p:txBody>
      </p:sp>
    </p:spTree>
    <p:extLst>
      <p:ext uri="{BB962C8B-B14F-4D97-AF65-F5344CB8AC3E}">
        <p14:creationId xmlns:p14="http://schemas.microsoft.com/office/powerpoint/2010/main" val="2723303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D61C09-F7B1-5400-3BB0-963815D59ADF}"/>
              </a:ext>
            </a:extLst>
          </p:cNvPr>
          <p:cNvSpPr>
            <a:spLocks noGrp="1"/>
          </p:cNvSpPr>
          <p:nvPr>
            <p:ph type="title"/>
          </p:nvPr>
        </p:nvSpPr>
        <p:spPr>
          <a:xfrm>
            <a:off x="335360" y="227012"/>
            <a:ext cx="11593288" cy="1401787"/>
          </a:xfrm>
        </p:spPr>
        <p:txBody>
          <a:bodyPr/>
          <a:lstStyle/>
          <a:p>
            <a:pPr algn="l"/>
            <a:r>
              <a:rPr lang="en-US" sz="2800" dirty="0" err="1"/>
              <a:t>Ribociclib</a:t>
            </a:r>
            <a:r>
              <a:rPr lang="en-US" sz="2800" dirty="0"/>
              <a:t> </a:t>
            </a:r>
            <a:r>
              <a:rPr lang="en-US" sz="2800" b="1" dirty="0"/>
              <a:t>Phase III NATALEE Trial Meets </a:t>
            </a:r>
            <a:r>
              <a:rPr lang="en-US" sz="2800" dirty="0"/>
              <a:t>P</a:t>
            </a:r>
            <a:r>
              <a:rPr lang="en-US" sz="2800" b="1" dirty="0"/>
              <a:t>rimary </a:t>
            </a:r>
            <a:r>
              <a:rPr lang="en-US" sz="2800" dirty="0"/>
              <a:t>E</a:t>
            </a:r>
            <a:r>
              <a:rPr lang="en-US" sz="2800" b="1" dirty="0"/>
              <a:t>ndpoint at Interim </a:t>
            </a:r>
            <a:r>
              <a:rPr lang="en-US" sz="2800" dirty="0"/>
              <a:t>A</a:t>
            </a:r>
            <a:r>
              <a:rPr lang="en-US" sz="2800" b="1" dirty="0"/>
              <a:t>nalysis </a:t>
            </a:r>
            <a:r>
              <a:rPr lang="en-US" sz="2800" dirty="0"/>
              <a:t>D</a:t>
            </a:r>
            <a:r>
              <a:rPr lang="en-US" sz="2800" b="1" dirty="0"/>
              <a:t>emonstrating </a:t>
            </a:r>
            <a:r>
              <a:rPr lang="en-US" sz="2800" dirty="0"/>
              <a:t>C</a:t>
            </a:r>
            <a:r>
              <a:rPr lang="en-US" sz="2800" b="1" dirty="0"/>
              <a:t>linically </a:t>
            </a:r>
            <a:r>
              <a:rPr lang="en-US" sz="2800" dirty="0"/>
              <a:t>M</a:t>
            </a:r>
            <a:r>
              <a:rPr lang="en-US" sz="2800" b="1" dirty="0"/>
              <a:t>eaningful </a:t>
            </a:r>
            <a:r>
              <a:rPr lang="en-US" sz="2800" dirty="0"/>
              <a:t>B</a:t>
            </a:r>
            <a:r>
              <a:rPr lang="en-US" sz="2800" b="1" dirty="0"/>
              <a:t>enefit in Broad </a:t>
            </a:r>
            <a:r>
              <a:rPr lang="en-US" sz="2800" dirty="0"/>
              <a:t>P</a:t>
            </a:r>
            <a:r>
              <a:rPr lang="en-US" sz="2800" b="1" dirty="0"/>
              <a:t>opulation of Patients with Early </a:t>
            </a:r>
            <a:r>
              <a:rPr lang="en-US" sz="2800" dirty="0"/>
              <a:t>B</a:t>
            </a:r>
            <a:r>
              <a:rPr lang="en-US" sz="2800" b="1" dirty="0"/>
              <a:t>reast </a:t>
            </a:r>
            <a:r>
              <a:rPr lang="en-US" sz="2800" dirty="0"/>
              <a:t>C</a:t>
            </a:r>
            <a:r>
              <a:rPr lang="en-US" sz="2800" b="1" dirty="0"/>
              <a:t>ancer</a:t>
            </a:r>
            <a:br>
              <a:rPr lang="en-US" b="1" dirty="0"/>
            </a:br>
            <a:r>
              <a:rPr lang="en-US" sz="2200" b="1" dirty="0"/>
              <a:t>Press Release: March 27, 2023</a:t>
            </a:r>
            <a:endParaRPr lang="en-US" sz="2200" dirty="0"/>
          </a:p>
        </p:txBody>
      </p:sp>
      <p:sp>
        <p:nvSpPr>
          <p:cNvPr id="4" name="Content Placeholder 3">
            <a:extLst>
              <a:ext uri="{FF2B5EF4-FFF2-40B4-BE49-F238E27FC236}">
                <a16:creationId xmlns:a16="http://schemas.microsoft.com/office/drawing/2014/main" id="{5E780BEF-02DA-9EEE-C354-C0EFD7AE0303}"/>
              </a:ext>
            </a:extLst>
          </p:cNvPr>
          <p:cNvSpPr>
            <a:spLocks noGrp="1"/>
          </p:cNvSpPr>
          <p:nvPr>
            <p:ph idx="1"/>
          </p:nvPr>
        </p:nvSpPr>
        <p:spPr>
          <a:xfrm>
            <a:off x="912286" y="1805172"/>
            <a:ext cx="10358967" cy="4599758"/>
          </a:xfrm>
        </p:spPr>
        <p:txBody>
          <a:bodyPr/>
          <a:lstStyle/>
          <a:p>
            <a:pPr marL="465138" indent="-366713">
              <a:buNone/>
            </a:pPr>
            <a:r>
              <a:rPr lang="en-US" sz="1900" b="0" i="1" dirty="0"/>
              <a:t>“•	NATALEE is the first and only positive Phase III study of a CDK4/6 inhibitor demonstrating consistent benefit in a broad population of patients with Stage II and III HR+/HER2- early breast cancer (EBC) at risk of recurrence, including those with no nodal involvement</a:t>
            </a:r>
          </a:p>
          <a:p>
            <a:pPr marL="465138" indent="-233363">
              <a:buNone/>
            </a:pPr>
            <a:r>
              <a:rPr lang="en-US" sz="1900" b="0" i="1" dirty="0"/>
              <a:t>•	Approximately 30% to 60% of people with HR+/HER2- Stage II and III EBC treated with ET only remain at risk of breast cancer recurrence</a:t>
            </a:r>
            <a:endParaRPr lang="en-US" sz="1900" b="0" i="1" baseline="30000" dirty="0"/>
          </a:p>
          <a:p>
            <a:pPr marL="98425" indent="0">
              <a:buNone/>
            </a:pPr>
            <a:r>
              <a:rPr lang="en-US" sz="1900" b="0" dirty="0"/>
              <a:t>Positive topline results [were announced] from an interim analysis of NATALEE, a Phase III trial evaluating </a:t>
            </a:r>
            <a:r>
              <a:rPr lang="en-US" sz="1900" b="0" dirty="0" err="1"/>
              <a:t>ribociclib</a:t>
            </a:r>
            <a:r>
              <a:rPr lang="en-US" sz="1900" b="0" dirty="0"/>
              <a:t> plus endocrine therapy (ET) in a broad population of patients with hormone receptor-positive/human epidermal growth factor receptor 2-negative (HR+/HER2-) early breast cancer (EBC) at risk of recurrence. The Independent Data Monitoring Committee recommended stopping the trial early as the primary endpoint of invasive disease-free survival (</a:t>
            </a:r>
            <a:r>
              <a:rPr lang="en-US" sz="1900" b="0" dirty="0" err="1"/>
              <a:t>iDFS</a:t>
            </a:r>
            <a:r>
              <a:rPr lang="en-US" sz="1900" b="0" dirty="0"/>
              <a:t>) has been met. </a:t>
            </a:r>
            <a:r>
              <a:rPr lang="en-US" sz="1900" b="0" dirty="0" err="1"/>
              <a:t>Ribociclib</a:t>
            </a:r>
            <a:r>
              <a:rPr lang="en-US" sz="1900" b="0" dirty="0"/>
              <a:t> plus ET significantly reduced the risk of disease recurrence, compared to standard adjuvant ET alone, with consistent benefit in patients with stage II and stage III EBC regardless of nodal involvement.”</a:t>
            </a:r>
            <a:br>
              <a:rPr lang="en-US" sz="1900" b="0" dirty="0"/>
            </a:br>
            <a:endParaRPr lang="en-US" sz="1900" b="0" dirty="0"/>
          </a:p>
        </p:txBody>
      </p:sp>
      <p:sp>
        <p:nvSpPr>
          <p:cNvPr id="5" name="TextBox 4">
            <a:extLst>
              <a:ext uri="{FF2B5EF4-FFF2-40B4-BE49-F238E27FC236}">
                <a16:creationId xmlns:a16="http://schemas.microsoft.com/office/drawing/2014/main" id="{16C52ABD-2482-9B97-4C7D-9DC33AFCF41B}"/>
              </a:ext>
            </a:extLst>
          </p:cNvPr>
          <p:cNvSpPr txBox="1"/>
          <p:nvPr/>
        </p:nvSpPr>
        <p:spPr>
          <a:xfrm>
            <a:off x="13664" y="6334780"/>
            <a:ext cx="9250688" cy="52322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rPr>
              <a:t>https://</a:t>
            </a:r>
            <a:r>
              <a:rPr kumimoji="0" lang="en-US" sz="1400" b="0" i="0" u="none" strike="noStrike" kern="1200" cap="none" spc="0" normalizeH="0" baseline="0" noProof="0" dirty="0" err="1">
                <a:ln>
                  <a:noFill/>
                </a:ln>
                <a:solidFill>
                  <a:srgbClr val="000000"/>
                </a:solidFill>
                <a:effectLst/>
                <a:uLnTx/>
                <a:uFillTx/>
                <a:latin typeface="Calibri"/>
                <a:ea typeface="MS PGothic" charset="0"/>
              </a:rPr>
              <a:t>www.novartis.com</a:t>
            </a:r>
            <a:r>
              <a:rPr kumimoji="0" lang="en-US" sz="1400" b="0" i="0" u="none" strike="noStrike" kern="1200" cap="none" spc="0" normalizeH="0" baseline="0" noProof="0" dirty="0">
                <a:ln>
                  <a:noFill/>
                </a:ln>
                <a:solidFill>
                  <a:srgbClr val="000000"/>
                </a:solidFill>
                <a:effectLst/>
                <a:uLnTx/>
                <a:uFillTx/>
                <a:latin typeface="Calibri"/>
                <a:ea typeface="MS PGothic" charset="0"/>
              </a:rPr>
              <a:t>/news/media-releases/novartis-kisqali-phase-iii-natalee-trial-meets-primary-endpoint-interim-analysis-demonstrating-clinically-meaningful-benefit-broad-population-patients-early-breast-cancer</a:t>
            </a:r>
          </a:p>
        </p:txBody>
      </p:sp>
    </p:spTree>
    <p:extLst>
      <p:ext uri="{BB962C8B-B14F-4D97-AF65-F5344CB8AC3E}">
        <p14:creationId xmlns:p14="http://schemas.microsoft.com/office/powerpoint/2010/main" val="72805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2348880"/>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chemeClr val="bg1"/>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3665974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4" y="1875822"/>
            <a:ext cx="10967965" cy="4525598"/>
          </a:xfrm>
        </p:spPr>
        <p:txBody>
          <a:bodyPr/>
          <a:lstStyle/>
          <a:p>
            <a:pPr marL="98425" indent="0">
              <a:buNone/>
            </a:pPr>
            <a:r>
              <a:rPr lang="en-US" sz="3200" dirty="0"/>
              <a:t>67-year-old woman with ER-positive, HER2-negative metastatic breast cancer with an ESR1 mutation who received </a:t>
            </a:r>
            <a:r>
              <a:rPr lang="en-US" sz="3200" dirty="0" err="1"/>
              <a:t>elacestrant</a:t>
            </a: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pic>
        <p:nvPicPr>
          <p:cNvPr id="2" name="Picture 1">
            <a:extLst>
              <a:ext uri="{FF2B5EF4-FFF2-40B4-BE49-F238E27FC236}">
                <a16:creationId xmlns:a16="http://schemas.microsoft.com/office/drawing/2014/main" id="{969007F7-CFEE-46E0-B76B-62DB02DBE4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129006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358967" cy="2354018"/>
          </a:xfrm>
        </p:spPr>
        <p:txBody>
          <a:bodyPr/>
          <a:lstStyle/>
          <a:p>
            <a:pPr marL="0" marR="0">
              <a:spcBef>
                <a:spcPts val="0"/>
              </a:spcBef>
              <a:spcAft>
                <a:spcPts val="0"/>
              </a:spcAft>
            </a:pPr>
            <a:r>
              <a:rPr lang="en-US" sz="2800" dirty="0">
                <a:solidFill>
                  <a:schemeClr val="tx1"/>
                </a:solidFill>
              </a:rPr>
              <a:t>Choice of first-line CDK4/6 inhibitor</a:t>
            </a:r>
          </a:p>
          <a:p>
            <a:pPr marL="0" marR="0">
              <a:spcBef>
                <a:spcPts val="0"/>
              </a:spcBef>
              <a:spcAft>
                <a:spcPts val="0"/>
              </a:spcAft>
            </a:pPr>
            <a:r>
              <a:rPr lang="en-US" sz="2800" dirty="0">
                <a:solidFill>
                  <a:schemeClr val="tx1"/>
                </a:solidFill>
              </a:rPr>
              <a:t>Approved and investigational oral SERDs</a:t>
            </a:r>
          </a:p>
          <a:p>
            <a:pPr marL="0">
              <a:spcBef>
                <a:spcPts val="0"/>
              </a:spcBef>
              <a:spcAft>
                <a:spcPts val="0"/>
              </a:spcAft>
            </a:pPr>
            <a:r>
              <a:rPr lang="en-US" sz="2800" dirty="0">
                <a:solidFill>
                  <a:schemeClr val="tx1"/>
                </a:solidFill>
              </a:rPr>
              <a:t>ESR1 mutations</a:t>
            </a:r>
          </a:p>
          <a:p>
            <a:pPr marL="0" marR="0">
              <a:spcBef>
                <a:spcPts val="0"/>
              </a:spcBef>
              <a:spcAft>
                <a:spcPts val="0"/>
              </a:spcAft>
            </a:pPr>
            <a:r>
              <a:rPr lang="en-US" sz="2800" dirty="0" err="1">
                <a:solidFill>
                  <a:schemeClr val="tx1"/>
                </a:solidFill>
              </a:rPr>
              <a:t>Capivasertib</a:t>
            </a:r>
            <a:endParaRPr lang="en-US" sz="2800" dirty="0">
              <a:solidFill>
                <a:schemeClr val="tx1"/>
              </a:solidFill>
            </a:endParaRP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11" name="Title 1">
            <a:extLst>
              <a:ext uri="{FF2B5EF4-FFF2-40B4-BE49-F238E27FC236}">
                <a16:creationId xmlns:a16="http://schemas.microsoft.com/office/drawing/2014/main" id="{1BB8C553-F9EF-A921-5C3C-EB8A04E2BF9E}"/>
              </a:ext>
            </a:extLst>
          </p:cNvPr>
          <p:cNvSpPr>
            <a:spLocks noGrp="1"/>
          </p:cNvSpPr>
          <p:nvPr>
            <p:ph type="title"/>
          </p:nvPr>
        </p:nvSpPr>
        <p:spPr>
          <a:xfrm>
            <a:off x="839416" y="227013"/>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1537761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A996-DFF5-64F9-F7E9-0EC5F0F0D198}"/>
              </a:ext>
            </a:extLst>
          </p:cNvPr>
          <p:cNvSpPr>
            <a:spLocks noGrp="1"/>
          </p:cNvSpPr>
          <p:nvPr>
            <p:ph type="title"/>
          </p:nvPr>
        </p:nvSpPr>
        <p:spPr>
          <a:xfrm>
            <a:off x="912286" y="0"/>
            <a:ext cx="10358967" cy="1143000"/>
          </a:xfrm>
        </p:spPr>
        <p:txBody>
          <a:bodyPr/>
          <a:lstStyle/>
          <a:p>
            <a:r>
              <a:rPr lang="en-US" dirty="0"/>
              <a:t>Mechanism of Action of Different Endocrine Therapies</a:t>
            </a:r>
          </a:p>
        </p:txBody>
      </p:sp>
      <p:pic>
        <p:nvPicPr>
          <p:cNvPr id="3" name="Picture 2">
            <a:extLst>
              <a:ext uri="{FF2B5EF4-FFF2-40B4-BE49-F238E27FC236}">
                <a16:creationId xmlns:a16="http://schemas.microsoft.com/office/drawing/2014/main" id="{9BC1B1E9-C46E-02B8-813C-3DB4970873D9}"/>
              </a:ext>
            </a:extLst>
          </p:cNvPr>
          <p:cNvPicPr>
            <a:picLocks noChangeAspect="1"/>
          </p:cNvPicPr>
          <p:nvPr/>
        </p:nvPicPr>
        <p:blipFill>
          <a:blip r:embed="rId2"/>
          <a:stretch>
            <a:fillRect/>
          </a:stretch>
        </p:blipFill>
        <p:spPr>
          <a:xfrm>
            <a:off x="2412271" y="980728"/>
            <a:ext cx="7399549" cy="5342413"/>
          </a:xfrm>
          <a:prstGeom prst="rect">
            <a:avLst/>
          </a:prstGeom>
        </p:spPr>
      </p:pic>
      <p:sp>
        <p:nvSpPr>
          <p:cNvPr id="5" name="TextBox 4">
            <a:extLst>
              <a:ext uri="{FF2B5EF4-FFF2-40B4-BE49-F238E27FC236}">
                <a16:creationId xmlns:a16="http://schemas.microsoft.com/office/drawing/2014/main" id="{D7D0ED9C-9CAE-74DF-BE48-C1E7977CEEA8}"/>
              </a:ext>
            </a:extLst>
          </p:cNvPr>
          <p:cNvSpPr txBox="1"/>
          <p:nvPr/>
        </p:nvSpPr>
        <p:spPr>
          <a:xfrm>
            <a:off x="43409" y="6490211"/>
            <a:ext cx="3676327"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Hernando C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Int J Mol Sci </a:t>
            </a:r>
            <a:r>
              <a:rPr kumimoji="0" lang="en-US" sz="1500" b="0" i="0" u="none" strike="noStrike" kern="1200" cap="none" spc="0" normalizeH="0" baseline="0" noProof="0" dirty="0">
                <a:ln>
                  <a:noFill/>
                </a:ln>
                <a:solidFill>
                  <a:srgbClr val="000000"/>
                </a:solidFill>
                <a:effectLst/>
                <a:uLnTx/>
                <a:uFillTx/>
                <a:latin typeface="Calibri"/>
                <a:ea typeface="+mn-ea"/>
                <a:cs typeface="+mn-cs"/>
              </a:rPr>
              <a:t>2021;22:7812.</a:t>
            </a:r>
          </a:p>
        </p:txBody>
      </p:sp>
      <p:sp>
        <p:nvSpPr>
          <p:cNvPr id="4" name="Rectangle 3">
            <a:extLst>
              <a:ext uri="{FF2B5EF4-FFF2-40B4-BE49-F238E27FC236}">
                <a16:creationId xmlns:a16="http://schemas.microsoft.com/office/drawing/2014/main" id="{8CCF0CB3-3D6F-955C-C6A1-9B7A2CCF1CB6}"/>
              </a:ext>
            </a:extLst>
          </p:cNvPr>
          <p:cNvSpPr/>
          <p:nvPr/>
        </p:nvSpPr>
        <p:spPr bwMode="auto">
          <a:xfrm>
            <a:off x="6600056" y="1845977"/>
            <a:ext cx="1512168"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TextBox 5">
            <a:extLst>
              <a:ext uri="{FF2B5EF4-FFF2-40B4-BE49-F238E27FC236}">
                <a16:creationId xmlns:a16="http://schemas.microsoft.com/office/drawing/2014/main" id="{B194F30F-F0F8-9ED2-60B9-36A38CD154C8}"/>
              </a:ext>
            </a:extLst>
          </p:cNvPr>
          <p:cNvSpPr txBox="1"/>
          <p:nvPr/>
        </p:nvSpPr>
        <p:spPr>
          <a:xfrm>
            <a:off x="6542723" y="1839730"/>
            <a:ext cx="3140603" cy="276999"/>
          </a:xfrm>
          <a:prstGeom prst="rect">
            <a:avLst/>
          </a:prstGeom>
          <a:noFill/>
        </p:spPr>
        <p:txBody>
          <a:bodyPr wrap="none" rtlCol="0">
            <a:spAutoFit/>
          </a:bodyPr>
          <a:lstStyle/>
          <a:p>
            <a:r>
              <a:rPr lang="en-US" sz="1200" b="0" dirty="0">
                <a:solidFill>
                  <a:srgbClr val="FF0000"/>
                </a:solidFill>
              </a:rPr>
              <a:t>(</a:t>
            </a:r>
            <a:r>
              <a:rPr lang="en-US" sz="1200" b="0" dirty="0" err="1">
                <a:solidFill>
                  <a:srgbClr val="FF0000"/>
                </a:solidFill>
              </a:rPr>
              <a:t>Eg</a:t>
            </a:r>
            <a:r>
              <a:rPr lang="en-US" sz="1200" b="0" dirty="0">
                <a:solidFill>
                  <a:srgbClr val="FF0000"/>
                </a:solidFill>
              </a:rPr>
              <a:t>, </a:t>
            </a:r>
            <a:r>
              <a:rPr lang="en-US" sz="1200" b="0" dirty="0" err="1">
                <a:solidFill>
                  <a:srgbClr val="FF0000"/>
                </a:solidFill>
              </a:rPr>
              <a:t>fulvestrant</a:t>
            </a:r>
            <a:r>
              <a:rPr lang="en-US" sz="1200" b="0" dirty="0">
                <a:solidFill>
                  <a:srgbClr val="FF0000"/>
                </a:solidFill>
              </a:rPr>
              <a:t>, </a:t>
            </a:r>
            <a:r>
              <a:rPr lang="en-US" sz="1200" b="0" dirty="0" err="1">
                <a:solidFill>
                  <a:srgbClr val="FF0000"/>
                </a:solidFill>
              </a:rPr>
              <a:t>elacestrant</a:t>
            </a:r>
            <a:r>
              <a:rPr lang="en-US" sz="1200" b="0" dirty="0">
                <a:solidFill>
                  <a:srgbClr val="FF0000"/>
                </a:solidFill>
              </a:rPr>
              <a:t>, </a:t>
            </a:r>
            <a:r>
              <a:rPr lang="en-US" sz="1200" b="0" dirty="0" err="1">
                <a:solidFill>
                  <a:srgbClr val="FF0000"/>
                </a:solidFill>
              </a:rPr>
              <a:t>camizestrant</a:t>
            </a:r>
            <a:r>
              <a:rPr lang="en-US" sz="1200" b="0" dirty="0">
                <a:solidFill>
                  <a:srgbClr val="FF0000"/>
                </a:solidFill>
              </a:rPr>
              <a:t>) </a:t>
            </a:r>
          </a:p>
        </p:txBody>
      </p:sp>
    </p:spTree>
    <p:extLst>
      <p:ext uri="{BB962C8B-B14F-4D97-AF65-F5344CB8AC3E}">
        <p14:creationId xmlns:p14="http://schemas.microsoft.com/office/powerpoint/2010/main" val="3090235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1A996-DFF5-64F9-F7E9-0EC5F0F0D198}"/>
              </a:ext>
            </a:extLst>
          </p:cNvPr>
          <p:cNvSpPr>
            <a:spLocks noGrp="1"/>
          </p:cNvSpPr>
          <p:nvPr>
            <p:ph type="title"/>
          </p:nvPr>
        </p:nvSpPr>
        <p:spPr>
          <a:xfrm>
            <a:off x="912286" y="0"/>
            <a:ext cx="10358967" cy="1143000"/>
          </a:xfrm>
        </p:spPr>
        <p:txBody>
          <a:bodyPr/>
          <a:lstStyle/>
          <a:p>
            <a:r>
              <a:rPr lang="en-US" dirty="0"/>
              <a:t>ESR1 Mutations and Resistance to Endocrine Therapies</a:t>
            </a:r>
          </a:p>
        </p:txBody>
      </p:sp>
      <p:sp>
        <p:nvSpPr>
          <p:cNvPr id="5" name="TextBox 4">
            <a:extLst>
              <a:ext uri="{FF2B5EF4-FFF2-40B4-BE49-F238E27FC236}">
                <a16:creationId xmlns:a16="http://schemas.microsoft.com/office/drawing/2014/main" id="{D7D0ED9C-9CAE-74DF-BE48-C1E7977CEEA8}"/>
              </a:ext>
            </a:extLst>
          </p:cNvPr>
          <p:cNvSpPr txBox="1"/>
          <p:nvPr/>
        </p:nvSpPr>
        <p:spPr>
          <a:xfrm>
            <a:off x="119336" y="6309320"/>
            <a:ext cx="108003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Brett JO et al.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Breast Cancer Res </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2021;23(1):85; Schiavon G et al.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Sci </a:t>
            </a:r>
            <a:r>
              <a:rPr kumimoji="0" lang="en-US" sz="1400" b="0" i="1" u="none" strike="noStrike" kern="1200" cap="none" spc="0" normalizeH="0" baseline="0" noProof="0" dirty="0" err="1">
                <a:ln>
                  <a:noFill/>
                </a:ln>
                <a:solidFill>
                  <a:srgbClr val="000000"/>
                </a:solidFill>
                <a:effectLst/>
                <a:uLnTx/>
                <a:uFillTx/>
                <a:latin typeface="Calibri"/>
                <a:ea typeface="MS PGothic" charset="0"/>
                <a:cs typeface="+mn-cs"/>
              </a:rPr>
              <a:t>Transl</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 Med </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2015;7(313):313ra182; </a:t>
            </a:r>
            <a:r>
              <a:rPr kumimoji="0" lang="en-US" sz="1400" b="0" i="0" u="none" strike="noStrike" kern="1200" cap="none" spc="0" normalizeH="0" baseline="0" noProof="0" dirty="0" err="1">
                <a:ln>
                  <a:noFill/>
                </a:ln>
                <a:solidFill>
                  <a:srgbClr val="000000"/>
                </a:solidFill>
                <a:effectLst/>
                <a:uLnTx/>
                <a:uFillTx/>
                <a:latin typeface="Calibri"/>
                <a:ea typeface="MS PGothic" charset="0"/>
                <a:cs typeface="+mn-cs"/>
              </a:rPr>
              <a:t>Droste</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 A and Schmidt M. </a:t>
            </a:r>
            <a:r>
              <a:rPr kumimoji="0" lang="en-US" sz="1400" b="0" i="1" u="none" strike="noStrike" kern="1200" cap="none" spc="0" normalizeH="0" baseline="0" noProof="0" dirty="0">
                <a:ln>
                  <a:noFill/>
                </a:ln>
                <a:solidFill>
                  <a:srgbClr val="000000"/>
                </a:solidFill>
                <a:effectLst/>
                <a:uLnTx/>
                <a:uFillTx/>
                <a:latin typeface="Calibri"/>
                <a:ea typeface="MS PGothic" charset="0"/>
                <a:cs typeface="+mn-cs"/>
              </a:rPr>
              <a:t>J Cancer Metastasis Treat </a:t>
            </a:r>
            <a:r>
              <a:rPr kumimoji="0" lang="en-US" sz="1400" b="0" i="0" u="none" strike="noStrike" kern="1200" cap="none" spc="0" normalizeH="0" baseline="0" noProof="0" dirty="0">
                <a:ln>
                  <a:noFill/>
                </a:ln>
                <a:solidFill>
                  <a:srgbClr val="000000"/>
                </a:solidFill>
                <a:effectLst/>
                <a:uLnTx/>
                <a:uFillTx/>
                <a:latin typeface="Calibri"/>
                <a:ea typeface="MS PGothic" charset="0"/>
                <a:cs typeface="+mn-cs"/>
              </a:rPr>
              <a:t>2023;9:2.</a:t>
            </a:r>
          </a:p>
        </p:txBody>
      </p:sp>
      <p:sp>
        <p:nvSpPr>
          <p:cNvPr id="8" name="Content Placeholder 2">
            <a:extLst>
              <a:ext uri="{FF2B5EF4-FFF2-40B4-BE49-F238E27FC236}">
                <a16:creationId xmlns:a16="http://schemas.microsoft.com/office/drawing/2014/main" id="{F7FBDC3E-8B47-A87E-2601-B3604E060FC9}"/>
              </a:ext>
            </a:extLst>
          </p:cNvPr>
          <p:cNvSpPr txBox="1">
            <a:spLocks/>
          </p:cNvSpPr>
          <p:nvPr/>
        </p:nvSpPr>
        <p:spPr>
          <a:xfrm>
            <a:off x="551384" y="1052736"/>
            <a:ext cx="10512306" cy="4595394"/>
          </a:xfrm>
          <a:prstGeom prst="rect">
            <a:avLst/>
          </a:prstGeom>
        </p:spPr>
        <p:txBody>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r>
              <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rPr>
              <a:t>Mutations in the ligand binding domain (LBD) of the ESR1 gene were shown to be present in ∼18% of endocrine-resistant hormone receptor-positive breast cancer cases.</a:t>
            </a: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a:p>
            <a:pPr marL="390525" marR="0" lvl="0" indent="-292100" algn="l" defTabSz="412750" rtl="0" eaLnBrk="0" fontAlgn="base" latinLnBrk="0" hangingPunct="0">
              <a:lnSpc>
                <a:spcPct val="105000"/>
              </a:lnSpc>
              <a:spcBef>
                <a:spcPct val="30000"/>
              </a:spcBef>
              <a:spcAft>
                <a:spcPts val="800"/>
              </a:spcAft>
              <a:buClr>
                <a:srgbClr val="000000"/>
              </a:buClr>
              <a:buSzPct val="100000"/>
              <a:buFont typeface="Arial" pitchFamily="-72" charset="0"/>
              <a:buChar char="•"/>
              <a:tabLst/>
              <a:defRPr/>
            </a:pPr>
            <a:endPar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endParaRPr>
          </a:p>
        </p:txBody>
      </p:sp>
      <p:pic>
        <p:nvPicPr>
          <p:cNvPr id="10" name="Picture 9" descr="Diagram&#10;&#10;Description automatically generated">
            <a:extLst>
              <a:ext uri="{FF2B5EF4-FFF2-40B4-BE49-F238E27FC236}">
                <a16:creationId xmlns:a16="http://schemas.microsoft.com/office/drawing/2014/main" id="{9582FAE5-380D-6221-2569-FDAE347105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189" y="1820783"/>
            <a:ext cx="6264696" cy="3468280"/>
          </a:xfrm>
          <a:prstGeom prst="rect">
            <a:avLst/>
          </a:prstGeom>
        </p:spPr>
      </p:pic>
      <p:sp>
        <p:nvSpPr>
          <p:cNvPr id="12" name="TextBox 11">
            <a:extLst>
              <a:ext uri="{FF2B5EF4-FFF2-40B4-BE49-F238E27FC236}">
                <a16:creationId xmlns:a16="http://schemas.microsoft.com/office/drawing/2014/main" id="{7AB24039-77E8-3BA9-92C2-B37A1F6334B8}"/>
              </a:ext>
            </a:extLst>
          </p:cNvPr>
          <p:cNvSpPr txBox="1"/>
          <p:nvPr/>
        </p:nvSpPr>
        <p:spPr>
          <a:xfrm>
            <a:off x="657395" y="5443729"/>
            <a:ext cx="9399045" cy="677108"/>
          </a:xfrm>
          <a:prstGeom prst="rect">
            <a:avLst/>
          </a:prstGeom>
          <a:noFill/>
        </p:spPr>
        <p:txBody>
          <a:bodyPr wrap="square" rtlCol="0">
            <a:spAutoFit/>
          </a:bodyPr>
          <a:lstStyle/>
          <a:p>
            <a:pPr marL="342900" marR="0" lvl="0" indent="-342900" algn="l" defTabSz="455613"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900" b="0" i="0" u="none" strike="noStrike" kern="0" cap="none" spc="0" normalizeH="0" baseline="0" noProof="0" dirty="0">
                <a:ln>
                  <a:noFill/>
                </a:ln>
                <a:solidFill>
                  <a:srgbClr val="000000"/>
                </a:solidFill>
                <a:effectLst/>
                <a:uLnTx/>
                <a:uFillTx/>
                <a:latin typeface="Calibri" charset="0"/>
                <a:ea typeface="MS PGothic" pitchFamily="34" charset="-128"/>
              </a:rPr>
              <a:t>ESR1 LBD mutations result in estrogen-independent activation of estrogen receptors and lead to resistance to AIs.</a:t>
            </a:r>
          </a:p>
        </p:txBody>
      </p:sp>
    </p:spTree>
    <p:extLst>
      <p:ext uri="{BB962C8B-B14F-4D97-AF65-F5344CB8AC3E}">
        <p14:creationId xmlns:p14="http://schemas.microsoft.com/office/powerpoint/2010/main" val="970705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Carroll — Disclosures</a:t>
            </a:r>
          </a:p>
        </p:txBody>
      </p:sp>
      <p:graphicFrame>
        <p:nvGraphicFramePr>
          <p:cNvPr id="4" name="Content Placeholder 3">
            <a:extLst>
              <a:ext uri="{FF2B5EF4-FFF2-40B4-BE49-F238E27FC236}">
                <a16:creationId xmlns:a16="http://schemas.microsoft.com/office/drawing/2014/main" id="{111632E9-8EE3-BF47-8656-8E238D15A944}"/>
              </a:ext>
            </a:extLst>
          </p:cNvPr>
          <p:cNvGraphicFramePr>
            <a:graphicFrameLocks/>
          </p:cNvGraphicFramePr>
          <p:nvPr/>
        </p:nvGraphicFramePr>
        <p:xfrm>
          <a:off x="1236095" y="2204864"/>
          <a:ext cx="9719807" cy="97210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972108">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Lilly, Pfizer Inc, Sanofi, </a:t>
                      </a:r>
                      <a:r>
                        <a:rPr lang="en-US" sz="1800" b="0" kern="1200" dirty="0" err="1">
                          <a:solidFill>
                            <a:schemeClr val="tx1"/>
                          </a:solidFill>
                          <a:effectLst/>
                          <a:latin typeface="+mn-lt"/>
                          <a:ea typeface="+mn-ea"/>
                          <a:cs typeface="+mn-cs"/>
                        </a:rPr>
                        <a:t>Sermonix</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9111984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Elacestrant</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Oral SERD (selective estrogen receptor degrader)</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For postmenopausal women or adult men with ER-positive, HER2-negative, ESR1-mutated advanced or metastatic breast cancer with disease progression after at least 1 line of endocrine therapy</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One 345 mg tablet po </a:t>
            </a:r>
            <a:r>
              <a:rPr lang="en-US" sz="2600" dirty="0" err="1">
                <a:latin typeface="Calibri" panose="020F0502020204030204" pitchFamily="34" charset="0"/>
                <a:cs typeface="Calibri" panose="020F0502020204030204" pitchFamily="34" charset="0"/>
              </a:rPr>
              <a:t>qd</a:t>
            </a:r>
            <a:r>
              <a:rPr lang="en-US" sz="2600" dirty="0">
                <a:latin typeface="Calibri" panose="020F0502020204030204" pitchFamily="34" charset="0"/>
                <a:cs typeface="Calibri" panose="020F0502020204030204" pitchFamily="34" charset="0"/>
              </a:rPr>
              <a:t>, with food</a:t>
            </a:r>
          </a:p>
          <a:p>
            <a:pPr>
              <a:spcBef>
                <a:spcPts val="2400"/>
              </a:spcBef>
              <a:spcAft>
                <a:spcPts val="0"/>
              </a:spcAft>
            </a:pPr>
            <a:endParaRPr lang="en-US" sz="26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chemeClr val="tx2"/>
                </a:solidFill>
                <a:effectLst/>
                <a:uLnTx/>
                <a:uFillTx/>
                <a:latin typeface="Calibri" panose="020F0502020204030204" pitchFamily="34" charset="0"/>
                <a:ea typeface="ＭＳ Ｐゴシック" charset="0"/>
                <a:cs typeface="Calibri" panose="020F0502020204030204" pitchFamily="34" charset="0"/>
              </a:rPr>
              <a:t>Elacestrant</a:t>
            </a:r>
            <a:r>
              <a:rPr kumimoji="0" lang="en-US" sz="1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rPr>
              <a:t> package insert, 1/2023. </a:t>
            </a:r>
            <a:endParaRPr kumimoji="0" lang="en-US" sz="1600" b="0" i="1"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799243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Camizestrant</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Oral SERD</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Investigational</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Key clinical trial</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Phase II SERENA-2 trial evaluating </a:t>
            </a:r>
            <a:r>
              <a:rPr lang="en-US" sz="2600" dirty="0" err="1">
                <a:latin typeface="Calibri" panose="020F0502020204030204" pitchFamily="34" charset="0"/>
                <a:cs typeface="Calibri" panose="020F0502020204030204" pitchFamily="34" charset="0"/>
              </a:rPr>
              <a:t>camizestrant</a:t>
            </a:r>
            <a:r>
              <a:rPr lang="en-US" sz="2600" dirty="0">
                <a:latin typeface="Calibri" panose="020F0502020204030204" pitchFamily="34" charset="0"/>
                <a:cs typeface="Calibri" panose="020F0502020204030204" pitchFamily="34" charset="0"/>
              </a:rPr>
              <a:t> in postmenopausal women with locally advanced or metastatic ER-positive, HER2-negative  breast cancer previously treated with endocrine therapy</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Oliveira M et al. SABCS 2022;Abstract GS3-02</a:t>
            </a:r>
            <a:r>
              <a:rPr kumimoji="0" lang="en-US" sz="1500" b="0"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a:t>
            </a:r>
            <a:endParaRPr kumimoji="0" lang="en-US" sz="15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03406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3201545-5D6C-A7C6-05E0-CCA2237E6AFF}"/>
              </a:ext>
            </a:extLst>
          </p:cNvPr>
          <p:cNvSpPr/>
          <p:nvPr/>
        </p:nvSpPr>
        <p:spPr bwMode="auto">
          <a:xfrm>
            <a:off x="479376" y="1259632"/>
            <a:ext cx="10791877" cy="490567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Title 3">
            <a:extLst>
              <a:ext uri="{FF2B5EF4-FFF2-40B4-BE49-F238E27FC236}">
                <a16:creationId xmlns:a16="http://schemas.microsoft.com/office/drawing/2014/main" id="{A8D1CF03-9012-3530-1770-B540C1A246AD}"/>
              </a:ext>
            </a:extLst>
          </p:cNvPr>
          <p:cNvSpPr>
            <a:spLocks noGrp="1"/>
          </p:cNvSpPr>
          <p:nvPr>
            <p:ph type="title"/>
          </p:nvPr>
        </p:nvSpPr>
        <p:spPr>
          <a:xfrm>
            <a:off x="912286" y="116632"/>
            <a:ext cx="10358967" cy="1143000"/>
          </a:xfrm>
        </p:spPr>
        <p:txBody>
          <a:bodyPr/>
          <a:lstStyle/>
          <a:p>
            <a:r>
              <a:rPr lang="en-US" dirty="0" err="1"/>
              <a:t>Capivasertib</a:t>
            </a:r>
            <a:r>
              <a:rPr lang="en-US" dirty="0"/>
              <a:t> Mechanism of Action</a:t>
            </a:r>
          </a:p>
        </p:txBody>
      </p:sp>
      <p:sp>
        <p:nvSpPr>
          <p:cNvPr id="5" name="TextBox 4">
            <a:extLst>
              <a:ext uri="{FF2B5EF4-FFF2-40B4-BE49-F238E27FC236}">
                <a16:creationId xmlns:a16="http://schemas.microsoft.com/office/drawing/2014/main" id="{B0558E7C-3AD5-BF2B-B948-6D714A8084C9}"/>
              </a:ext>
            </a:extLst>
          </p:cNvPr>
          <p:cNvSpPr txBox="1"/>
          <p:nvPr/>
        </p:nvSpPr>
        <p:spPr>
          <a:xfrm>
            <a:off x="92944" y="6477098"/>
            <a:ext cx="37651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Turner NC et al. SABCS 2022;Abstract GS3-04.</a:t>
            </a:r>
          </a:p>
        </p:txBody>
      </p:sp>
      <p:pic>
        <p:nvPicPr>
          <p:cNvPr id="11" name="Picture 10" descr="Text&#10;&#10;Description automatically generated">
            <a:extLst>
              <a:ext uri="{FF2B5EF4-FFF2-40B4-BE49-F238E27FC236}">
                <a16:creationId xmlns:a16="http://schemas.microsoft.com/office/drawing/2014/main" id="{C4BEA28E-C662-12F9-B18F-DA5C2E852A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61" y="1589388"/>
            <a:ext cx="5316560" cy="2006526"/>
          </a:xfrm>
          <a:prstGeom prst="rect">
            <a:avLst/>
          </a:prstGeom>
        </p:spPr>
      </p:pic>
      <p:pic>
        <p:nvPicPr>
          <p:cNvPr id="13" name="Picture 12" descr="Diagram&#10;&#10;Description automatically generated">
            <a:extLst>
              <a:ext uri="{FF2B5EF4-FFF2-40B4-BE49-F238E27FC236}">
                <a16:creationId xmlns:a16="http://schemas.microsoft.com/office/drawing/2014/main" id="{C78D5765-7ED0-D6EC-F259-EEF3693EC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1769" y="1340768"/>
            <a:ext cx="4986436" cy="4680520"/>
          </a:xfrm>
          <a:prstGeom prst="rect">
            <a:avLst/>
          </a:prstGeom>
        </p:spPr>
      </p:pic>
    </p:spTree>
    <p:extLst>
      <p:ext uri="{BB962C8B-B14F-4D97-AF65-F5344CB8AC3E}">
        <p14:creationId xmlns:p14="http://schemas.microsoft.com/office/powerpoint/2010/main" val="3915741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err="1">
                <a:latin typeface="Calibri" panose="020F0502020204030204" pitchFamily="34" charset="0"/>
                <a:ea typeface="ＭＳ Ｐゴシック" charset="0"/>
                <a:cs typeface="Calibri" panose="020F0502020204030204" pitchFamily="34" charset="0"/>
              </a:rPr>
              <a:t>Capivasertib</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912286" y="1268760"/>
            <a:ext cx="9864234"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AKT inhibitor</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cs typeface="Calibri" panose="020F0502020204030204" pitchFamily="34" charset="0"/>
              </a:rPr>
              <a:t>Investigational</a:t>
            </a:r>
            <a:endParaRPr lang="en-US" sz="2600" dirty="0">
              <a:solidFill>
                <a:srgbClr val="FFCC31"/>
              </a:solidFill>
              <a:latin typeface="Calibri" panose="020F0502020204030204" pitchFamily="34"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Pivotal clinical data</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Phase III CAPItello-291 trial evaluating </a:t>
            </a:r>
            <a:r>
              <a:rPr lang="en-US" sz="2600" dirty="0" err="1">
                <a:latin typeface="Calibri" panose="020F0502020204030204" pitchFamily="34" charset="0"/>
                <a:cs typeface="Calibri" panose="020F0502020204030204" pitchFamily="34" charset="0"/>
              </a:rPr>
              <a:t>capivasertib</a:t>
            </a:r>
            <a:r>
              <a:rPr lang="en-US" sz="2600" dirty="0">
                <a:latin typeface="Calibri" panose="020F0502020204030204" pitchFamily="34" charset="0"/>
                <a:cs typeface="Calibri" panose="020F0502020204030204" pitchFamily="34" charset="0"/>
              </a:rPr>
              <a:t> with </a:t>
            </a:r>
            <a:r>
              <a:rPr lang="en-US" sz="2600" dirty="0" err="1">
                <a:latin typeface="Calibri" panose="020F0502020204030204" pitchFamily="34" charset="0"/>
                <a:cs typeface="Calibri" panose="020F0502020204030204" pitchFamily="34" charset="0"/>
              </a:rPr>
              <a:t>fulvestrant</a:t>
            </a:r>
            <a:r>
              <a:rPr lang="en-US" sz="2600" dirty="0">
                <a:latin typeface="Calibri" panose="020F0502020204030204" pitchFamily="34" charset="0"/>
                <a:cs typeface="Calibri" panose="020F0502020204030204" pitchFamily="34" charset="0"/>
              </a:rPr>
              <a:t> for locally advanced or metastatic hormone receptor-positive, </a:t>
            </a:r>
            <a:br>
              <a:rPr lang="en-US" sz="2600" dirty="0">
                <a:latin typeface="Calibri" panose="020F0502020204030204" pitchFamily="34" charset="0"/>
                <a:cs typeface="Calibri" panose="020F0502020204030204" pitchFamily="34" charset="0"/>
              </a:rPr>
            </a:br>
            <a:r>
              <a:rPr lang="en-US" sz="2600" dirty="0">
                <a:latin typeface="Calibri" panose="020F0502020204030204" pitchFamily="34" charset="0"/>
                <a:cs typeface="Calibri" panose="020F0502020204030204" pitchFamily="34" charset="0"/>
              </a:rPr>
              <a:t>HER2-negative breast cancer after recurrence or disease progression on or after treatment with an aromatase inhibitor</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
        <p:nvSpPr>
          <p:cNvPr id="2" name="TextBox 1">
            <a:extLst>
              <a:ext uri="{FF2B5EF4-FFF2-40B4-BE49-F238E27FC236}">
                <a16:creationId xmlns:a16="http://schemas.microsoft.com/office/drawing/2014/main" id="{72637614-1FF4-28E4-1FE8-545E80AB9F8E}"/>
              </a:ext>
            </a:extLst>
          </p:cNvPr>
          <p:cNvSpPr txBox="1"/>
          <p:nvPr/>
        </p:nvSpPr>
        <p:spPr>
          <a:xfrm>
            <a:off x="92944" y="6477098"/>
            <a:ext cx="37651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Turner NC et al. SABCS 2022;Abstract GS3-04.</a:t>
            </a:r>
          </a:p>
        </p:txBody>
      </p:sp>
    </p:spTree>
    <p:extLst>
      <p:ext uri="{BB962C8B-B14F-4D97-AF65-F5344CB8AC3E}">
        <p14:creationId xmlns:p14="http://schemas.microsoft.com/office/powerpoint/2010/main" val="1562040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2935488"/>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chemeClr val="bg1"/>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3322225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4" y="1875822"/>
            <a:ext cx="10967965" cy="4525598"/>
          </a:xfrm>
        </p:spPr>
        <p:txBody>
          <a:bodyPr/>
          <a:lstStyle/>
          <a:p>
            <a:pPr marL="98425" indent="0">
              <a:buNone/>
            </a:pPr>
            <a:r>
              <a:rPr lang="en-US" sz="3200" dirty="0"/>
              <a:t>26-year-old premenopausal woman with a HER2-positive localized IDC who received </a:t>
            </a:r>
            <a:r>
              <a:rPr lang="en-US" sz="3200" dirty="0" err="1"/>
              <a:t>postadjuvant</a:t>
            </a:r>
            <a:r>
              <a:rPr lang="en-US" sz="3200" dirty="0"/>
              <a:t> neratinib</a:t>
            </a:r>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pic>
        <p:nvPicPr>
          <p:cNvPr id="2" name="Picture 1">
            <a:extLst>
              <a:ext uri="{FF2B5EF4-FFF2-40B4-BE49-F238E27FC236}">
                <a16:creationId xmlns:a16="http://schemas.microsoft.com/office/drawing/2014/main" id="{969007F7-CFEE-46E0-B76B-62DB02DBE4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224328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358967" cy="2354018"/>
          </a:xfrm>
        </p:spPr>
        <p:txBody>
          <a:bodyPr/>
          <a:lstStyle/>
          <a:p>
            <a:pPr marL="0" marR="0">
              <a:spcBef>
                <a:spcPts val="1200"/>
              </a:spcBef>
              <a:spcAft>
                <a:spcPts val="0"/>
              </a:spcAft>
            </a:pPr>
            <a:r>
              <a:rPr lang="en-US" sz="2800" dirty="0">
                <a:solidFill>
                  <a:schemeClr val="tx1"/>
                </a:solidFill>
              </a:rPr>
              <a:t>Postadjuvant neratinib </a:t>
            </a:r>
          </a:p>
          <a:p>
            <a:pPr marL="392113" lvl="1">
              <a:spcBef>
                <a:spcPts val="1200"/>
              </a:spcBef>
              <a:spcAft>
                <a:spcPts val="0"/>
              </a:spcAft>
            </a:pPr>
            <a:r>
              <a:rPr lang="en-US" sz="2500" dirty="0">
                <a:solidFill>
                  <a:schemeClr val="tx1"/>
                </a:solidFill>
              </a:rPr>
              <a:t>Role of ER status in patient selection</a:t>
            </a:r>
          </a:p>
          <a:p>
            <a:pPr marL="392113" lvl="1">
              <a:spcBef>
                <a:spcPts val="1200"/>
              </a:spcBef>
              <a:spcAft>
                <a:spcPts val="0"/>
              </a:spcAft>
            </a:pPr>
            <a:r>
              <a:rPr lang="en-US" sz="2500" dirty="0">
                <a:solidFill>
                  <a:schemeClr val="tx1"/>
                </a:solidFill>
              </a:rPr>
              <a:t>Prevention and management of diarrhea</a:t>
            </a: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8" name="Title 1">
            <a:extLst>
              <a:ext uri="{FF2B5EF4-FFF2-40B4-BE49-F238E27FC236}">
                <a16:creationId xmlns:a16="http://schemas.microsoft.com/office/drawing/2014/main" id="{78E21AA0-FBC4-5C97-D2AA-C01540D31ADB}"/>
              </a:ext>
            </a:extLst>
          </p:cNvPr>
          <p:cNvSpPr>
            <a:spLocks noGrp="1"/>
          </p:cNvSpPr>
          <p:nvPr>
            <p:ph type="title"/>
          </p:nvPr>
        </p:nvSpPr>
        <p:spPr>
          <a:xfrm>
            <a:off x="844507" y="238544"/>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1000901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2441C23C-496D-F040-B21D-4AE4711AE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536" y="87828"/>
            <a:ext cx="8462714" cy="6770171"/>
          </a:xfrm>
          <a:prstGeom prst="rect">
            <a:avLst/>
          </a:prstGeom>
        </p:spPr>
      </p:pic>
      <p:sp>
        <p:nvSpPr>
          <p:cNvPr id="8" name="Rectangle 7">
            <a:extLst>
              <a:ext uri="{FF2B5EF4-FFF2-40B4-BE49-F238E27FC236}">
                <a16:creationId xmlns:a16="http://schemas.microsoft.com/office/drawing/2014/main" id="{FBCA3252-0A2B-4A47-8E40-B63F5090BAB5}"/>
              </a:ext>
            </a:extLst>
          </p:cNvPr>
          <p:cNvSpPr/>
          <p:nvPr/>
        </p:nvSpPr>
        <p:spPr bwMode="auto">
          <a:xfrm>
            <a:off x="4799856" y="1556792"/>
            <a:ext cx="864096" cy="216024"/>
          </a:xfrm>
          <a:prstGeom prst="rect">
            <a:avLst/>
          </a:prstGeom>
          <a:solidFill>
            <a:srgbClr val="CEF4E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7" name="TextBox 6">
            <a:extLst>
              <a:ext uri="{FF2B5EF4-FFF2-40B4-BE49-F238E27FC236}">
                <a16:creationId xmlns:a16="http://schemas.microsoft.com/office/drawing/2014/main" id="{D27651D0-62E4-A44B-B4DD-586E8D0C459D}"/>
              </a:ext>
            </a:extLst>
          </p:cNvPr>
          <p:cNvSpPr txBox="1"/>
          <p:nvPr/>
        </p:nvSpPr>
        <p:spPr>
          <a:xfrm>
            <a:off x="4646692" y="1461971"/>
            <a:ext cx="1449308"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Trastuzumab</a:t>
            </a:r>
          </a:p>
        </p:txBody>
      </p:sp>
      <p:sp>
        <p:nvSpPr>
          <p:cNvPr id="9" name="Rectangle 8">
            <a:extLst>
              <a:ext uri="{FF2B5EF4-FFF2-40B4-BE49-F238E27FC236}">
                <a16:creationId xmlns:a16="http://schemas.microsoft.com/office/drawing/2014/main" id="{0BD4975A-1662-C54C-9C97-B52A32F1C4ED}"/>
              </a:ext>
            </a:extLst>
          </p:cNvPr>
          <p:cNvSpPr/>
          <p:nvPr/>
        </p:nvSpPr>
        <p:spPr bwMode="auto">
          <a:xfrm>
            <a:off x="5663952" y="332656"/>
            <a:ext cx="936104" cy="216024"/>
          </a:xfrm>
          <a:prstGeom prst="rect">
            <a:avLst/>
          </a:prstGeom>
          <a:solidFill>
            <a:srgbClr val="CEF4E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0" name="TextBox 9">
            <a:extLst>
              <a:ext uri="{FF2B5EF4-FFF2-40B4-BE49-F238E27FC236}">
                <a16:creationId xmlns:a16="http://schemas.microsoft.com/office/drawing/2014/main" id="{1DCBB09C-C2AD-534D-889A-F33CE42D2AD4}"/>
              </a:ext>
            </a:extLst>
          </p:cNvPr>
          <p:cNvSpPr txBox="1"/>
          <p:nvPr/>
        </p:nvSpPr>
        <p:spPr>
          <a:xfrm>
            <a:off x="5471861" y="267069"/>
            <a:ext cx="1358064" cy="33855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n-ea"/>
                <a:cs typeface="+mn-cs"/>
              </a:rPr>
              <a:t>Pertuzumab</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B1950D5-7DBD-3B43-997E-603AF2B98F4F}"/>
              </a:ext>
            </a:extLst>
          </p:cNvPr>
          <p:cNvSpPr txBox="1"/>
          <p:nvPr/>
        </p:nvSpPr>
        <p:spPr>
          <a:xfrm>
            <a:off x="7998010" y="972017"/>
            <a:ext cx="260026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T-DM1,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Trastuzumab </a:t>
            </a:r>
            <a:r>
              <a:rPr kumimoji="0" lang="en-US" sz="1600" b="0" i="0" u="none" strike="noStrike" kern="1200" cap="none" spc="0" normalizeH="0" baseline="0" noProof="0" dirty="0" err="1">
                <a:ln>
                  <a:noFill/>
                </a:ln>
                <a:solidFill>
                  <a:srgbClr val="000000"/>
                </a:solidFill>
                <a:effectLst/>
                <a:uLnTx/>
                <a:uFillTx/>
                <a:latin typeface="Calibri"/>
                <a:ea typeface="+mn-ea"/>
                <a:cs typeface="+mn-cs"/>
              </a:rPr>
              <a:t>deruxtecan</a:t>
            </a:r>
            <a:endParaRPr kumimoji="0" lang="en-US" sz="1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24DA40D-E26D-284A-8EAF-C60CFC893C00}"/>
              </a:ext>
            </a:extLst>
          </p:cNvPr>
          <p:cNvSpPr/>
          <p:nvPr/>
        </p:nvSpPr>
        <p:spPr bwMode="auto">
          <a:xfrm>
            <a:off x="2495600" y="3472913"/>
            <a:ext cx="1296144" cy="532151"/>
          </a:xfrm>
          <a:prstGeom prst="rect">
            <a:avLst/>
          </a:prstGeom>
          <a:solidFill>
            <a:srgbClr val="EAE3D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 name="TextBox 11">
            <a:extLst>
              <a:ext uri="{FF2B5EF4-FFF2-40B4-BE49-F238E27FC236}">
                <a16:creationId xmlns:a16="http://schemas.microsoft.com/office/drawing/2014/main" id="{E9653450-8DBF-5F49-B597-B1638867E7CE}"/>
              </a:ext>
            </a:extLst>
          </p:cNvPr>
          <p:cNvSpPr txBox="1"/>
          <p:nvPr/>
        </p:nvSpPr>
        <p:spPr>
          <a:xfrm>
            <a:off x="2062447" y="3453772"/>
            <a:ext cx="316945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Tucatinib – HER2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Lapatinib – HER2, HER3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mn-cs"/>
              </a:rPr>
              <a:t>Neratinib – HER2, HER3, HER4</a:t>
            </a:r>
          </a:p>
        </p:txBody>
      </p:sp>
      <p:sp>
        <p:nvSpPr>
          <p:cNvPr id="14" name="TextBox 13">
            <a:extLst>
              <a:ext uri="{FF2B5EF4-FFF2-40B4-BE49-F238E27FC236}">
                <a16:creationId xmlns:a16="http://schemas.microsoft.com/office/drawing/2014/main" id="{4217A759-BF14-0249-BAA3-045762A45A89}"/>
              </a:ext>
            </a:extLst>
          </p:cNvPr>
          <p:cNvSpPr txBox="1"/>
          <p:nvPr/>
        </p:nvSpPr>
        <p:spPr>
          <a:xfrm>
            <a:off x="2062447" y="6525344"/>
            <a:ext cx="41012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Tesch</a:t>
            </a:r>
            <a:r>
              <a:rPr kumimoji="0" lang="en-US" sz="1400" b="0" i="0" u="none" strike="noStrike" kern="1200" cap="none" spc="0" normalizeH="0" baseline="0" noProof="0" dirty="0">
                <a:ln>
                  <a:noFill/>
                </a:ln>
                <a:solidFill>
                  <a:srgbClr val="000000"/>
                </a:solidFill>
                <a:effectLst/>
                <a:uLnTx/>
                <a:uFillTx/>
                <a:latin typeface="Calibri"/>
                <a:ea typeface="+mn-ea"/>
                <a:cs typeface="+mn-cs"/>
              </a:rPr>
              <a:t> ME, </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Gelmon</a:t>
            </a:r>
            <a:r>
              <a:rPr kumimoji="0" lang="en-US" sz="1400" b="0" i="0" u="none" strike="noStrike" kern="1200" cap="none" spc="0" normalizeH="0" baseline="0" noProof="0" dirty="0">
                <a:ln>
                  <a:noFill/>
                </a:ln>
                <a:solidFill>
                  <a:srgbClr val="000000"/>
                </a:solidFill>
                <a:effectLst/>
                <a:uLnTx/>
                <a:uFillTx/>
                <a:latin typeface="Calibri"/>
                <a:ea typeface="+mn-ea"/>
                <a:cs typeface="+mn-cs"/>
              </a:rPr>
              <a:t> KA. Drugs 2020;80:1811-30.</a:t>
            </a:r>
          </a:p>
        </p:txBody>
      </p:sp>
      <p:sp>
        <p:nvSpPr>
          <p:cNvPr id="15" name="TextBox 14">
            <a:extLst>
              <a:ext uri="{FF2B5EF4-FFF2-40B4-BE49-F238E27FC236}">
                <a16:creationId xmlns:a16="http://schemas.microsoft.com/office/drawing/2014/main" id="{08C9DB75-8AD3-4646-A871-01E3578AD5AF}"/>
              </a:ext>
            </a:extLst>
          </p:cNvPr>
          <p:cNvSpPr txBox="1"/>
          <p:nvPr/>
        </p:nvSpPr>
        <p:spPr>
          <a:xfrm>
            <a:off x="3753816" y="4868777"/>
            <a:ext cx="4344651" cy="461665"/>
          </a:xfrm>
          <a:prstGeom prst="rect">
            <a:avLst/>
          </a:prstGeom>
          <a:noFill/>
        </p:spPr>
        <p:txBody>
          <a:bodyPr wrap="none" rtlCol="0">
            <a:spAutoFit/>
          </a:bodyPr>
          <a:lstStyle/>
          <a:p>
            <a:pPr defTabSz="914400" fontAlgn="auto">
              <a:spcBef>
                <a:spcPts val="0"/>
              </a:spcBef>
              <a:spcAft>
                <a:spcPts val="0"/>
              </a:spcAf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Panoply of HER2-Targeted Agents</a:t>
            </a:r>
          </a:p>
        </p:txBody>
      </p:sp>
    </p:spTree>
    <p:extLst>
      <p:ext uri="{BB962C8B-B14F-4D97-AF65-F5344CB8AC3E}">
        <p14:creationId xmlns:p14="http://schemas.microsoft.com/office/powerpoint/2010/main" val="281079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89D0D-0004-924F-BBE7-27ACB81D2729}"/>
              </a:ext>
            </a:extLst>
          </p:cNvPr>
          <p:cNvSpPr>
            <a:spLocks noGrp="1"/>
          </p:cNvSpPr>
          <p:nvPr>
            <p:ph type="title"/>
          </p:nvPr>
        </p:nvSpPr>
        <p:spPr>
          <a:xfrm>
            <a:off x="228600" y="274638"/>
            <a:ext cx="11484024" cy="634082"/>
          </a:xfrm>
        </p:spPr>
        <p:txBody>
          <a:bodyPr/>
          <a:lstStyle/>
          <a:p>
            <a:pPr eaLnBrk="1" hangingPunct="1">
              <a:defRPr/>
            </a:pPr>
            <a:r>
              <a:rPr lang="en-US" dirty="0"/>
              <a:t>CONTROL Trial: Strategies to Improve Neratinib Tolerability</a:t>
            </a:r>
          </a:p>
        </p:txBody>
      </p:sp>
      <p:sp>
        <p:nvSpPr>
          <p:cNvPr id="3" name="Content Placeholder 2">
            <a:extLst>
              <a:ext uri="{FF2B5EF4-FFF2-40B4-BE49-F238E27FC236}">
                <a16:creationId xmlns:a16="http://schemas.microsoft.com/office/drawing/2014/main" id="{41796292-0FB2-4547-A503-7A924065754E}"/>
              </a:ext>
            </a:extLst>
          </p:cNvPr>
          <p:cNvSpPr>
            <a:spLocks noGrp="1"/>
          </p:cNvSpPr>
          <p:nvPr>
            <p:ph idx="1"/>
          </p:nvPr>
        </p:nvSpPr>
        <p:spPr>
          <a:xfrm>
            <a:off x="767408" y="1189037"/>
            <a:ext cx="11233248" cy="5120283"/>
          </a:xfrm>
        </p:spPr>
        <p:txBody>
          <a:bodyPr rtlCol="0">
            <a:noAutofit/>
          </a:bodyPr>
          <a:lstStyle/>
          <a:p>
            <a:pPr marL="0" indent="0" eaLnBrk="1" hangingPunct="1">
              <a:spcBef>
                <a:spcPts val="400"/>
              </a:spcBef>
              <a:spcAft>
                <a:spcPts val="400"/>
              </a:spcAft>
              <a:buFont typeface="Arial" panose="020B0604020202020204" pitchFamily="34" charset="0"/>
              <a:buNone/>
              <a:defRPr/>
            </a:pPr>
            <a:r>
              <a:rPr lang="en-US" sz="2200" dirty="0">
                <a:solidFill>
                  <a:srgbClr val="FF0000"/>
                </a:solidFill>
              </a:rPr>
              <a:t>Background: </a:t>
            </a:r>
            <a:r>
              <a:rPr lang="en-US" sz="2200" b="0" dirty="0"/>
              <a:t>Neratinib is approved for extended-adjuvant therapy in HER2-positive breast cancer</a:t>
            </a:r>
          </a:p>
          <a:p>
            <a:pPr marL="409575" indent="-409575" eaLnBrk="1" hangingPunct="1">
              <a:spcBef>
                <a:spcPts val="400"/>
              </a:spcBef>
              <a:spcAft>
                <a:spcPts val="400"/>
              </a:spcAft>
              <a:buSzPct val="95000"/>
              <a:buFont typeface="Arial" panose="020B0604020202020204" pitchFamily="34" charset="0"/>
              <a:buChar char="•"/>
              <a:defRPr/>
            </a:pPr>
            <a:r>
              <a:rPr lang="en-US" sz="2200" b="0" dirty="0"/>
              <a:t>Neratinib was poorly tolerated in the </a:t>
            </a:r>
            <a:r>
              <a:rPr lang="en-US" sz="2200" b="0" dirty="0" err="1"/>
              <a:t>ExteNET</a:t>
            </a:r>
            <a:r>
              <a:rPr lang="en-US" sz="2200" b="0" dirty="0"/>
              <a:t> trial:</a:t>
            </a:r>
          </a:p>
          <a:p>
            <a:pPr marL="742950" lvl="1" indent="-282575" eaLnBrk="1" hangingPunct="1">
              <a:spcBef>
                <a:spcPts val="400"/>
              </a:spcBef>
              <a:spcAft>
                <a:spcPts val="400"/>
              </a:spcAft>
              <a:buSzPct val="95000"/>
              <a:buFont typeface="System Font Regular"/>
              <a:buChar char="-"/>
              <a:defRPr/>
            </a:pPr>
            <a:r>
              <a:rPr lang="en-US" sz="2200" b="0" dirty="0"/>
              <a:t>Discontinuation rate 17%</a:t>
            </a:r>
          </a:p>
          <a:p>
            <a:pPr marL="742950" lvl="1" indent="-282575" eaLnBrk="1" hangingPunct="1">
              <a:spcBef>
                <a:spcPts val="400"/>
              </a:spcBef>
              <a:spcAft>
                <a:spcPts val="400"/>
              </a:spcAft>
              <a:buSzPct val="95000"/>
              <a:buFont typeface="System Font Regular"/>
              <a:buChar char="-"/>
              <a:defRPr/>
            </a:pPr>
            <a:r>
              <a:rPr lang="en-US" sz="2200" b="0" dirty="0"/>
              <a:t>Grade 3 diarrhea 40%</a:t>
            </a:r>
            <a:endParaRPr lang="en-US" sz="2200" dirty="0"/>
          </a:p>
          <a:p>
            <a:pPr marL="0" indent="0" eaLnBrk="1" hangingPunct="1">
              <a:spcBef>
                <a:spcPts val="400"/>
              </a:spcBef>
              <a:spcAft>
                <a:spcPts val="400"/>
              </a:spcAft>
              <a:buFont typeface="Arial" panose="020B0604020202020204" pitchFamily="34" charset="0"/>
              <a:buNone/>
              <a:defRPr/>
            </a:pPr>
            <a:r>
              <a:rPr lang="en-US" sz="2200" dirty="0">
                <a:solidFill>
                  <a:srgbClr val="FF0000"/>
                </a:solidFill>
              </a:rPr>
              <a:t>Objective: </a:t>
            </a:r>
            <a:r>
              <a:rPr lang="en-US" sz="2200" b="0" dirty="0"/>
              <a:t>Improve GI tolerability of neratinib </a:t>
            </a:r>
          </a:p>
          <a:p>
            <a:pPr marL="0" indent="0" eaLnBrk="1" hangingPunct="1">
              <a:spcBef>
                <a:spcPts val="400"/>
              </a:spcBef>
              <a:spcAft>
                <a:spcPts val="400"/>
              </a:spcAft>
              <a:buNone/>
              <a:defRPr/>
            </a:pPr>
            <a:r>
              <a:rPr lang="en-US" sz="2200" dirty="0">
                <a:solidFill>
                  <a:srgbClr val="FF0000"/>
                </a:solidFill>
              </a:rPr>
              <a:t>Methods: </a:t>
            </a:r>
            <a:r>
              <a:rPr lang="en-US" sz="2200" dirty="0"/>
              <a:t>Sequential single-arm interventions for patients who receive adjuvant therapy</a:t>
            </a:r>
          </a:p>
          <a:p>
            <a:pPr eaLnBrk="1" hangingPunct="1">
              <a:spcBef>
                <a:spcPts val="400"/>
              </a:spcBef>
              <a:spcAft>
                <a:spcPts val="400"/>
              </a:spcAft>
              <a:defRPr/>
            </a:pPr>
            <a:r>
              <a:rPr lang="en-US" sz="2200" b="0" dirty="0"/>
              <a:t>Cohort 1 (L): Loperamide (n = 137)</a:t>
            </a:r>
          </a:p>
          <a:p>
            <a:pPr eaLnBrk="1" hangingPunct="1">
              <a:spcBef>
                <a:spcPts val="400"/>
              </a:spcBef>
              <a:spcAft>
                <a:spcPts val="400"/>
              </a:spcAft>
              <a:defRPr/>
            </a:pPr>
            <a:r>
              <a:rPr lang="en-US" sz="2200" b="0" dirty="0"/>
              <a:t>Cohort 2 (BL): Budesonide + loperamide (n = 64)</a:t>
            </a:r>
          </a:p>
          <a:p>
            <a:pPr eaLnBrk="1" hangingPunct="1">
              <a:spcBef>
                <a:spcPts val="400"/>
              </a:spcBef>
              <a:spcAft>
                <a:spcPts val="400"/>
              </a:spcAft>
              <a:defRPr/>
            </a:pPr>
            <a:r>
              <a:rPr lang="en-US" sz="2200" b="0" dirty="0"/>
              <a:t>Cohort 3 (CL or CL-PRN): Colestipol + loperamide (n = 136) or colestipol + as-needed loperamide (n = 104)</a:t>
            </a:r>
          </a:p>
          <a:p>
            <a:pPr eaLnBrk="1" hangingPunct="1">
              <a:spcBef>
                <a:spcPts val="400"/>
              </a:spcBef>
              <a:spcAft>
                <a:spcPts val="400"/>
              </a:spcAft>
              <a:defRPr/>
            </a:pPr>
            <a:r>
              <a:rPr lang="en-US" sz="2200" b="0" dirty="0"/>
              <a:t>Cohort 4 (DE):	Neratinib dose escalation; ongoing (n = 60)</a:t>
            </a:r>
          </a:p>
          <a:p>
            <a:pPr eaLnBrk="1" hangingPunct="1">
              <a:spcBef>
                <a:spcPts val="400"/>
              </a:spcBef>
              <a:spcAft>
                <a:spcPts val="400"/>
              </a:spcAft>
              <a:defRPr/>
            </a:pPr>
            <a:endParaRPr lang="en-US" sz="2200" b="0" dirty="0"/>
          </a:p>
        </p:txBody>
      </p:sp>
      <p:sp>
        <p:nvSpPr>
          <p:cNvPr id="15363" name="TextBox 5">
            <a:extLst>
              <a:ext uri="{FF2B5EF4-FFF2-40B4-BE49-F238E27FC236}">
                <a16:creationId xmlns:a16="http://schemas.microsoft.com/office/drawing/2014/main" id="{AC201D44-2FEE-E24F-AD9D-C9BD37C5B8F3}"/>
              </a:ext>
            </a:extLst>
          </p:cNvPr>
          <p:cNvSpPr txBox="1">
            <a:spLocks noChangeArrowheads="1"/>
          </p:cNvSpPr>
          <p:nvPr/>
        </p:nvSpPr>
        <p:spPr bwMode="auto">
          <a:xfrm>
            <a:off x="119336" y="6432397"/>
            <a:ext cx="407130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Barcenas</a:t>
            </a:r>
            <a:r>
              <a:rPr kumimoji="0" lang="en-US"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CH et al. </a:t>
            </a:r>
            <a:r>
              <a:rPr kumimoji="0" lang="en-US" altLang="en-US" sz="1500" b="0" i="1"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Ann Oncol </a:t>
            </a:r>
            <a:r>
              <a:rPr kumimoji="0" lang="en-US"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2020;31(9):1223-30.</a:t>
            </a:r>
          </a:p>
        </p:txBody>
      </p:sp>
    </p:spTree>
    <p:extLst>
      <p:ext uri="{BB962C8B-B14F-4D97-AF65-F5344CB8AC3E}">
        <p14:creationId xmlns:p14="http://schemas.microsoft.com/office/powerpoint/2010/main" val="310333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3573016"/>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chemeClr val="bg1"/>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3084380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Kaklamani</a:t>
            </a:r>
            <a:r>
              <a:rPr lang="en-US" sz="3200" dirty="0">
                <a:solidFill>
                  <a:srgbClr val="0432FF"/>
                </a:solidFill>
              </a:rPr>
              <a:t> — Disclosures</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3413922674"/>
              </p:ext>
            </p:extLst>
          </p:nvPr>
        </p:nvGraphicFramePr>
        <p:xfrm>
          <a:off x="1236095" y="1916832"/>
          <a:ext cx="9719807" cy="340514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953183">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Gilead Sciences Inc, Puma Biotechnology Inc, </a:t>
                      </a:r>
                      <a:r>
                        <a:rPr lang="en-US" sz="1800" b="0" kern="1200" dirty="0" err="1">
                          <a:solidFill>
                            <a:schemeClr val="tx1"/>
                          </a:solidFill>
                          <a:effectLst/>
                          <a:latin typeface="+mn-lt"/>
                          <a:ea typeface="+mn-ea"/>
                          <a:cs typeface="+mn-cs"/>
                        </a:rPr>
                        <a:t>TerSera</a:t>
                      </a:r>
                      <a:r>
                        <a:rPr lang="en-US" sz="1800" b="0" kern="1200" dirty="0">
                          <a:solidFill>
                            <a:schemeClr val="tx1"/>
                          </a:solidFill>
                          <a:effectLst/>
                          <a:latin typeface="+mn-lt"/>
                          <a:ea typeface="+mn-ea"/>
                          <a:cs typeface="+mn-cs"/>
                        </a:rPr>
                        <a:t> Therapeutics LLC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03001">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Eisai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6976954"/>
                  </a:ext>
                </a:extLst>
              </a:tr>
              <a:tr h="792088">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Bristol-Myers Squibb Company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6039578"/>
                  </a:ext>
                </a:extLst>
              </a:tr>
              <a:tr h="956876">
                <a:tc>
                  <a:txBody>
                    <a:bodyPr/>
                    <a:lstStyle/>
                    <a:p>
                      <a:r>
                        <a:rPr lang="en-US" sz="1800" b="1" kern="1200" dirty="0">
                          <a:solidFill>
                            <a:schemeClr val="tx1"/>
                          </a:solidFill>
                          <a:effectLst/>
                          <a:latin typeface="+mn-lt"/>
                          <a:ea typeface="+mn-ea"/>
                          <a:cs typeface="+mn-cs"/>
                        </a:rPr>
                        <a:t>Speakers Bureau</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 Daiichi Sankyo Inc, Exact Sciences Corporation, Genentech, a member of the Roche Group, Gilead Sciences Inc, Novartis,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52136542"/>
                  </a:ext>
                </a:extLst>
              </a:tr>
            </a:tbl>
          </a:graphicData>
        </a:graphic>
      </p:graphicFrame>
    </p:spTree>
    <p:custDataLst>
      <p:tags r:id="rId1"/>
    </p:custDataLst>
    <p:extLst>
      <p:ext uri="{BB962C8B-B14F-4D97-AF65-F5344CB8AC3E}">
        <p14:creationId xmlns:p14="http://schemas.microsoft.com/office/powerpoint/2010/main" val="26211617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5" y="1875822"/>
            <a:ext cx="10742618" cy="4525598"/>
          </a:xfrm>
        </p:spPr>
        <p:txBody>
          <a:bodyPr/>
          <a:lstStyle/>
          <a:p>
            <a:pPr marL="98425" indent="0">
              <a:buNone/>
            </a:pPr>
            <a:r>
              <a:rPr lang="en-US" sz="3200" dirty="0"/>
              <a:t>49-year-old woman with recurrent HER2-positive metastatic breast cancer who received T-</a:t>
            </a:r>
            <a:r>
              <a:rPr lang="en-US" sz="3200" dirty="0" err="1"/>
              <a:t>DXd</a:t>
            </a:r>
            <a:endParaRPr lang="en-US" sz="3200" dirty="0"/>
          </a:p>
          <a:p>
            <a:pPr marL="98425" indent="0">
              <a:buNone/>
            </a:pPr>
            <a:endParaRPr lang="en-US" sz="3200" dirty="0"/>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Ronald Stein, JD, MSN, NP-C,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21440446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358967" cy="2354018"/>
          </a:xfrm>
        </p:spPr>
        <p:txBody>
          <a:bodyPr/>
          <a:lstStyle/>
          <a:p>
            <a:pPr marL="0" marR="0">
              <a:spcBef>
                <a:spcPts val="600"/>
              </a:spcBef>
              <a:spcAft>
                <a:spcPts val="0"/>
              </a:spcAft>
            </a:pPr>
            <a:r>
              <a:rPr lang="en-US" sz="2800" dirty="0">
                <a:solidFill>
                  <a:schemeClr val="tx1"/>
                </a:solidFill>
              </a:rPr>
              <a:t>Sequencing of therapies for HER2-positive breast cancer</a:t>
            </a:r>
          </a:p>
          <a:p>
            <a:pPr marL="392113" lvl="1">
              <a:spcBef>
                <a:spcPts val="600"/>
              </a:spcBef>
              <a:spcAft>
                <a:spcPts val="1200"/>
              </a:spcAft>
            </a:pPr>
            <a:r>
              <a:rPr lang="en-US" sz="2500" dirty="0">
                <a:solidFill>
                  <a:schemeClr val="tx1"/>
                </a:solidFill>
              </a:rPr>
              <a:t>Tucatinib </a:t>
            </a:r>
          </a:p>
          <a:p>
            <a:pPr marL="392113" lvl="1">
              <a:spcBef>
                <a:spcPts val="600"/>
              </a:spcBef>
              <a:spcAft>
                <a:spcPts val="1200"/>
              </a:spcAft>
            </a:pPr>
            <a:r>
              <a:rPr lang="en-US" sz="2500" dirty="0">
                <a:solidFill>
                  <a:schemeClr val="tx1"/>
                </a:solidFill>
              </a:rPr>
              <a:t>Trastuzumab </a:t>
            </a:r>
            <a:r>
              <a:rPr lang="en-US" sz="2500" dirty="0" err="1">
                <a:solidFill>
                  <a:schemeClr val="tx1"/>
                </a:solidFill>
              </a:rPr>
              <a:t>deruxtecan</a:t>
            </a:r>
            <a:r>
              <a:rPr lang="en-US" sz="2500" dirty="0">
                <a:solidFill>
                  <a:schemeClr val="tx1"/>
                </a:solidFill>
              </a:rPr>
              <a:t> (T-</a:t>
            </a:r>
            <a:r>
              <a:rPr lang="en-US" sz="2500" dirty="0" err="1">
                <a:solidFill>
                  <a:schemeClr val="tx1"/>
                </a:solidFill>
              </a:rPr>
              <a:t>DXd</a:t>
            </a:r>
            <a:r>
              <a:rPr lang="en-US" sz="2500" dirty="0">
                <a:solidFill>
                  <a:schemeClr val="tx1"/>
                </a:solidFill>
              </a:rPr>
              <a:t>) </a:t>
            </a:r>
          </a:p>
          <a:p>
            <a:pPr marL="0">
              <a:spcBef>
                <a:spcPts val="600"/>
              </a:spcBef>
              <a:spcAft>
                <a:spcPts val="1200"/>
              </a:spcAft>
            </a:pPr>
            <a:r>
              <a:rPr lang="en-US" sz="2800" dirty="0">
                <a:solidFill>
                  <a:schemeClr val="tx1"/>
                </a:solidFill>
              </a:rPr>
              <a:t>Management of HER2-positive brain metastases</a:t>
            </a: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11" name="Title 1">
            <a:extLst>
              <a:ext uri="{FF2B5EF4-FFF2-40B4-BE49-F238E27FC236}">
                <a16:creationId xmlns:a16="http://schemas.microsoft.com/office/drawing/2014/main" id="{79230EFD-07E3-7C0B-6F87-E7D0DAAC8E6A}"/>
              </a:ext>
            </a:extLst>
          </p:cNvPr>
          <p:cNvSpPr>
            <a:spLocks noGrp="1"/>
          </p:cNvSpPr>
          <p:nvPr>
            <p:ph type="title"/>
          </p:nvPr>
        </p:nvSpPr>
        <p:spPr>
          <a:xfrm>
            <a:off x="843113" y="238544"/>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2403818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9FBE08C-B2FC-1D49-8D36-B73A36AC6B2F}"/>
              </a:ext>
            </a:extLst>
          </p:cNvPr>
          <p:cNvSpPr/>
          <p:nvPr/>
        </p:nvSpPr>
        <p:spPr bwMode="auto">
          <a:xfrm>
            <a:off x="3025913" y="3281355"/>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8" name="Rounded Rectangle 7">
            <a:extLst>
              <a:ext uri="{FF2B5EF4-FFF2-40B4-BE49-F238E27FC236}">
                <a16:creationId xmlns:a16="http://schemas.microsoft.com/office/drawing/2014/main" id="{2CB4855D-3564-8B44-A59F-07E17B3BE1AB}"/>
              </a:ext>
            </a:extLst>
          </p:cNvPr>
          <p:cNvSpPr/>
          <p:nvPr/>
        </p:nvSpPr>
        <p:spPr bwMode="auto">
          <a:xfrm>
            <a:off x="3414644" y="3281355"/>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9" name="Rounded Rectangle 8">
            <a:extLst>
              <a:ext uri="{FF2B5EF4-FFF2-40B4-BE49-F238E27FC236}">
                <a16:creationId xmlns:a16="http://schemas.microsoft.com/office/drawing/2014/main" id="{7573DB00-4538-494A-A8F2-255B186F7145}"/>
              </a:ext>
            </a:extLst>
          </p:cNvPr>
          <p:cNvSpPr/>
          <p:nvPr/>
        </p:nvSpPr>
        <p:spPr bwMode="auto">
          <a:xfrm>
            <a:off x="3025913" y="4049982"/>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0" name="Rounded Rectangle 9">
            <a:extLst>
              <a:ext uri="{FF2B5EF4-FFF2-40B4-BE49-F238E27FC236}">
                <a16:creationId xmlns:a16="http://schemas.microsoft.com/office/drawing/2014/main" id="{E68DB10B-D31C-6C41-A9BA-5DDA4F632707}"/>
              </a:ext>
            </a:extLst>
          </p:cNvPr>
          <p:cNvSpPr/>
          <p:nvPr/>
        </p:nvSpPr>
        <p:spPr bwMode="auto">
          <a:xfrm>
            <a:off x="3414644" y="4049982"/>
            <a:ext cx="240000" cy="768627"/>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nvGrpSpPr>
          <p:cNvPr id="22" name="Group 21">
            <a:extLst>
              <a:ext uri="{FF2B5EF4-FFF2-40B4-BE49-F238E27FC236}">
                <a16:creationId xmlns:a16="http://schemas.microsoft.com/office/drawing/2014/main" id="{44DBA341-79FA-584B-840D-D9DD47C71BC3}"/>
              </a:ext>
            </a:extLst>
          </p:cNvPr>
          <p:cNvGrpSpPr/>
          <p:nvPr/>
        </p:nvGrpSpPr>
        <p:grpSpPr>
          <a:xfrm rot="19281452">
            <a:off x="2237835" y="2128418"/>
            <a:ext cx="615479" cy="1537253"/>
            <a:chOff x="3992219" y="718930"/>
            <a:chExt cx="461609" cy="1152940"/>
          </a:xfrm>
        </p:grpSpPr>
        <p:sp>
          <p:nvSpPr>
            <p:cNvPr id="11" name="Rounded Rectangle 10">
              <a:extLst>
                <a:ext uri="{FF2B5EF4-FFF2-40B4-BE49-F238E27FC236}">
                  <a16:creationId xmlns:a16="http://schemas.microsoft.com/office/drawing/2014/main" id="{E54A9CF2-2D9E-2F4D-8A2E-BA0916C219D2}"/>
                </a:ext>
              </a:extLst>
            </p:cNvPr>
            <p:cNvSpPr/>
            <p:nvPr/>
          </p:nvSpPr>
          <p:spPr bwMode="auto">
            <a:xfrm>
              <a:off x="3992219" y="868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2" name="Rounded Rectangle 11">
              <a:extLst>
                <a:ext uri="{FF2B5EF4-FFF2-40B4-BE49-F238E27FC236}">
                  <a16:creationId xmlns:a16="http://schemas.microsoft.com/office/drawing/2014/main" id="{C97822E9-17BF-1F4B-86AD-3C6FBBBA61BB}"/>
                </a:ext>
              </a:extLst>
            </p:cNvPr>
            <p:cNvSpPr/>
            <p:nvPr/>
          </p:nvSpPr>
          <p:spPr bwMode="auto">
            <a:xfrm>
              <a:off x="4273828" y="71893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4" name="Rounded Rectangle 13">
              <a:extLst>
                <a:ext uri="{FF2B5EF4-FFF2-40B4-BE49-F238E27FC236}">
                  <a16:creationId xmlns:a16="http://schemas.microsoft.com/office/drawing/2014/main" id="{0C046A19-2831-F94A-9236-F1561CD0C034}"/>
                </a:ext>
              </a:extLst>
            </p:cNvPr>
            <p:cNvSpPr/>
            <p:nvPr/>
          </p:nvSpPr>
          <p:spPr bwMode="auto">
            <a:xfrm>
              <a:off x="4273828" y="129540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5" name="Rounded Rectangle 14">
              <a:extLst>
                <a:ext uri="{FF2B5EF4-FFF2-40B4-BE49-F238E27FC236}">
                  <a16:creationId xmlns:a16="http://schemas.microsoft.com/office/drawing/2014/main" id="{E90E8475-0077-0E41-B3AA-F97F6DCC7B95}"/>
                </a:ext>
              </a:extLst>
            </p:cNvPr>
            <p:cNvSpPr/>
            <p:nvPr/>
          </p:nvSpPr>
          <p:spPr bwMode="auto">
            <a:xfrm>
              <a:off x="3992219" y="1300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16" name="Rounded Rectangle 15">
              <a:extLst>
                <a:ext uri="{FF2B5EF4-FFF2-40B4-BE49-F238E27FC236}">
                  <a16:creationId xmlns:a16="http://schemas.microsoft.com/office/drawing/2014/main" id="{321F4EB4-4DC9-E444-AECB-D6F10A9698BC}"/>
                </a:ext>
              </a:extLst>
            </p:cNvPr>
            <p:cNvSpPr/>
            <p:nvPr/>
          </p:nvSpPr>
          <p:spPr bwMode="auto">
            <a:xfrm>
              <a:off x="4185706" y="1225827"/>
              <a:ext cx="108000" cy="180000"/>
            </a:xfrm>
            <a:prstGeom prst="roundRect">
              <a:avLst/>
            </a:prstGeom>
            <a:solidFill>
              <a:srgbClr val="00B0F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grpSp>
        <p:nvGrpSpPr>
          <p:cNvPr id="23" name="Group 22">
            <a:extLst>
              <a:ext uri="{FF2B5EF4-FFF2-40B4-BE49-F238E27FC236}">
                <a16:creationId xmlns:a16="http://schemas.microsoft.com/office/drawing/2014/main" id="{30FFBD62-027E-834F-934B-17959B9F3351}"/>
              </a:ext>
            </a:extLst>
          </p:cNvPr>
          <p:cNvGrpSpPr/>
          <p:nvPr/>
        </p:nvGrpSpPr>
        <p:grpSpPr>
          <a:xfrm rot="2318548" flipH="1">
            <a:off x="3829575" y="2135801"/>
            <a:ext cx="615479" cy="1537253"/>
            <a:chOff x="3992219" y="718930"/>
            <a:chExt cx="461609" cy="1152940"/>
          </a:xfrm>
        </p:grpSpPr>
        <p:sp>
          <p:nvSpPr>
            <p:cNvPr id="24" name="Rounded Rectangle 23">
              <a:extLst>
                <a:ext uri="{FF2B5EF4-FFF2-40B4-BE49-F238E27FC236}">
                  <a16:creationId xmlns:a16="http://schemas.microsoft.com/office/drawing/2014/main" id="{2A8D8C8B-97DB-5B4A-8DE5-C43EA8463CCE}"/>
                </a:ext>
              </a:extLst>
            </p:cNvPr>
            <p:cNvSpPr/>
            <p:nvPr/>
          </p:nvSpPr>
          <p:spPr bwMode="auto">
            <a:xfrm>
              <a:off x="3992219" y="868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5" name="Rounded Rectangle 24">
              <a:extLst>
                <a:ext uri="{FF2B5EF4-FFF2-40B4-BE49-F238E27FC236}">
                  <a16:creationId xmlns:a16="http://schemas.microsoft.com/office/drawing/2014/main" id="{DC465CE4-F45E-FC4D-9BDB-79EB7DD844AD}"/>
                </a:ext>
              </a:extLst>
            </p:cNvPr>
            <p:cNvSpPr/>
            <p:nvPr/>
          </p:nvSpPr>
          <p:spPr bwMode="auto">
            <a:xfrm>
              <a:off x="4273828" y="71893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6" name="Rounded Rectangle 25">
              <a:extLst>
                <a:ext uri="{FF2B5EF4-FFF2-40B4-BE49-F238E27FC236}">
                  <a16:creationId xmlns:a16="http://schemas.microsoft.com/office/drawing/2014/main" id="{5A5A9B76-15CB-8B4B-B9FA-F0F394D2D42A}"/>
                </a:ext>
              </a:extLst>
            </p:cNvPr>
            <p:cNvSpPr/>
            <p:nvPr/>
          </p:nvSpPr>
          <p:spPr bwMode="auto">
            <a:xfrm>
              <a:off x="4273828" y="1295400"/>
              <a:ext cx="180000" cy="57647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7" name="Rounded Rectangle 26">
              <a:extLst>
                <a:ext uri="{FF2B5EF4-FFF2-40B4-BE49-F238E27FC236}">
                  <a16:creationId xmlns:a16="http://schemas.microsoft.com/office/drawing/2014/main" id="{9DC2ECF5-3CD4-9F4A-A737-3973AF2780B9}"/>
                </a:ext>
              </a:extLst>
            </p:cNvPr>
            <p:cNvSpPr/>
            <p:nvPr/>
          </p:nvSpPr>
          <p:spPr bwMode="auto">
            <a:xfrm>
              <a:off x="3992219" y="1300015"/>
              <a:ext cx="180000" cy="432000"/>
            </a:xfrm>
            <a:prstGeom prst="roundRect">
              <a:avLst/>
            </a:prstGeom>
            <a:solidFill>
              <a:srgbClr val="0070C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28" name="Rounded Rectangle 27">
              <a:extLst>
                <a:ext uri="{FF2B5EF4-FFF2-40B4-BE49-F238E27FC236}">
                  <a16:creationId xmlns:a16="http://schemas.microsoft.com/office/drawing/2014/main" id="{2027BEB4-F700-AE48-8D2B-92D95358EE96}"/>
                </a:ext>
              </a:extLst>
            </p:cNvPr>
            <p:cNvSpPr/>
            <p:nvPr/>
          </p:nvSpPr>
          <p:spPr bwMode="auto">
            <a:xfrm>
              <a:off x="4185706" y="1225827"/>
              <a:ext cx="108000" cy="180000"/>
            </a:xfrm>
            <a:prstGeom prst="roundRect">
              <a:avLst/>
            </a:prstGeom>
            <a:solidFill>
              <a:srgbClr val="00B0F0"/>
            </a:solidFill>
            <a:ln w="12700" cap="flat" cmpd="sng" algn="ctr">
              <a:solidFill>
                <a:srgbClr val="00B0F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grpSp>
      <p:sp>
        <p:nvSpPr>
          <p:cNvPr id="29" name="Rounded Rectangle 28">
            <a:extLst>
              <a:ext uri="{FF2B5EF4-FFF2-40B4-BE49-F238E27FC236}">
                <a16:creationId xmlns:a16="http://schemas.microsoft.com/office/drawing/2014/main" id="{85CA0568-CCF1-474F-9D60-7C6AE04FA0BE}"/>
              </a:ext>
            </a:extLst>
          </p:cNvPr>
          <p:cNvSpPr/>
          <p:nvPr/>
        </p:nvSpPr>
        <p:spPr bwMode="auto">
          <a:xfrm rot="16200000">
            <a:off x="3718203" y="4172669"/>
            <a:ext cx="144000" cy="240000"/>
          </a:xfrm>
          <a:prstGeom prst="roundRect">
            <a:avLst/>
          </a:prstGeom>
          <a:solidFill>
            <a:srgbClr val="FF9900"/>
          </a:solidFill>
          <a:ln w="12700" cap="flat" cmpd="sng" algn="ctr">
            <a:solidFill>
              <a:srgbClr val="FF000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0" name="Rounded Rectangle 29">
            <a:extLst>
              <a:ext uri="{FF2B5EF4-FFF2-40B4-BE49-F238E27FC236}">
                <a16:creationId xmlns:a16="http://schemas.microsoft.com/office/drawing/2014/main" id="{C1A636E9-4175-D149-B44A-266768A3DF06}"/>
              </a:ext>
            </a:extLst>
          </p:cNvPr>
          <p:cNvSpPr/>
          <p:nvPr/>
        </p:nvSpPr>
        <p:spPr bwMode="auto">
          <a:xfrm rot="16200000">
            <a:off x="2818355" y="4178409"/>
            <a:ext cx="144000" cy="240000"/>
          </a:xfrm>
          <a:prstGeom prst="roundRect">
            <a:avLst/>
          </a:prstGeom>
          <a:solidFill>
            <a:srgbClr val="FF9900"/>
          </a:solidFill>
          <a:ln w="12700" cap="flat" cmpd="sng" algn="ctr">
            <a:solidFill>
              <a:srgbClr val="FF0000"/>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1" name="7-Point Star 30">
            <a:extLst>
              <a:ext uri="{FF2B5EF4-FFF2-40B4-BE49-F238E27FC236}">
                <a16:creationId xmlns:a16="http://schemas.microsoft.com/office/drawing/2014/main" id="{E1AA1BAC-CF88-1D45-BE12-620EA44F062A}"/>
              </a:ext>
            </a:extLst>
          </p:cNvPr>
          <p:cNvSpPr/>
          <p:nvPr/>
        </p:nvSpPr>
        <p:spPr bwMode="auto">
          <a:xfrm>
            <a:off x="3869139" y="4101399"/>
            <a:ext cx="336000" cy="336000"/>
          </a:xfrm>
          <a:prstGeom prst="star7">
            <a:avLst/>
          </a:prstGeom>
          <a:solidFill>
            <a:srgbClr val="FF0000"/>
          </a:solidFill>
          <a:ln w="6350" cap="flat" cmpd="sng" algn="ctr">
            <a:solidFill>
              <a:schemeClr val="tx1"/>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2" name="7-Point Star 31">
            <a:extLst>
              <a:ext uri="{FF2B5EF4-FFF2-40B4-BE49-F238E27FC236}">
                <a16:creationId xmlns:a16="http://schemas.microsoft.com/office/drawing/2014/main" id="{86AB22AB-45CD-8F49-AB7A-0A954011CBCF}"/>
              </a:ext>
            </a:extLst>
          </p:cNvPr>
          <p:cNvSpPr/>
          <p:nvPr/>
        </p:nvSpPr>
        <p:spPr bwMode="auto">
          <a:xfrm>
            <a:off x="2426576" y="4124669"/>
            <a:ext cx="336000" cy="336000"/>
          </a:xfrm>
          <a:prstGeom prst="star7">
            <a:avLst/>
          </a:prstGeom>
          <a:solidFill>
            <a:srgbClr val="FF0000"/>
          </a:solidFill>
          <a:ln w="6350" cap="flat" cmpd="sng" algn="ctr">
            <a:solidFill>
              <a:schemeClr val="tx1"/>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mn-cs"/>
            </a:endParaRPr>
          </a:p>
        </p:txBody>
      </p:sp>
      <p:sp>
        <p:nvSpPr>
          <p:cNvPr id="33" name="Rectangle 32">
            <a:extLst>
              <a:ext uri="{FF2B5EF4-FFF2-40B4-BE49-F238E27FC236}">
                <a16:creationId xmlns:a16="http://schemas.microsoft.com/office/drawing/2014/main" id="{5F89690C-90AE-0B4C-A3CD-6D9F2834778F}"/>
              </a:ext>
            </a:extLst>
          </p:cNvPr>
          <p:cNvSpPr/>
          <p:nvPr/>
        </p:nvSpPr>
        <p:spPr>
          <a:xfrm>
            <a:off x="768200" y="4716220"/>
            <a:ext cx="1826376"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Stable linker releases payload only in target cell</a:t>
            </a:r>
          </a:p>
        </p:txBody>
      </p:sp>
      <p:sp>
        <p:nvSpPr>
          <p:cNvPr id="34" name="Rectangle 33">
            <a:extLst>
              <a:ext uri="{FF2B5EF4-FFF2-40B4-BE49-F238E27FC236}">
                <a16:creationId xmlns:a16="http://schemas.microsoft.com/office/drawing/2014/main" id="{1BBAB48F-0227-7A4D-A717-7F5B769F251D}"/>
              </a:ext>
            </a:extLst>
          </p:cNvPr>
          <p:cNvSpPr/>
          <p:nvPr/>
        </p:nvSpPr>
        <p:spPr>
          <a:xfrm>
            <a:off x="4615729" y="3928311"/>
            <a:ext cx="1493524"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Potent </a:t>
            </a:r>
          </a:p>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cytotoxic payload</a:t>
            </a:r>
          </a:p>
        </p:txBody>
      </p:sp>
      <p:sp>
        <p:nvSpPr>
          <p:cNvPr id="35" name="Rectangle 34">
            <a:extLst>
              <a:ext uri="{FF2B5EF4-FFF2-40B4-BE49-F238E27FC236}">
                <a16:creationId xmlns:a16="http://schemas.microsoft.com/office/drawing/2014/main" id="{132F28AD-462A-214E-B99D-805527E203F8}"/>
              </a:ext>
            </a:extLst>
          </p:cNvPr>
          <p:cNvSpPr/>
          <p:nvPr/>
        </p:nvSpPr>
        <p:spPr>
          <a:xfrm>
            <a:off x="4542149" y="1459068"/>
            <a:ext cx="1640681"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err="1">
                <a:ln>
                  <a:noFill/>
                </a:ln>
                <a:solidFill>
                  <a:srgbClr val="000000"/>
                </a:solidFill>
                <a:effectLst/>
                <a:uLnTx/>
                <a:uFillTx/>
                <a:latin typeface="Calibri" panose="020F0502020204030204" pitchFamily="34" charset="0"/>
                <a:ea typeface="MS PGothic" panose="020B0600070205080204" pitchFamily="34" charset="-128"/>
                <a:cs typeface="+mn-cs"/>
              </a:rPr>
              <a:t>mAb</a:t>
            </a: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mn-cs"/>
              </a:rPr>
              <a:t> targets tumour-specific antigens</a:t>
            </a:r>
          </a:p>
        </p:txBody>
      </p:sp>
      <p:cxnSp>
        <p:nvCxnSpPr>
          <p:cNvPr id="37" name="Straight Arrow Connector 36">
            <a:extLst>
              <a:ext uri="{FF2B5EF4-FFF2-40B4-BE49-F238E27FC236}">
                <a16:creationId xmlns:a16="http://schemas.microsoft.com/office/drawing/2014/main" id="{C3E42012-F8FE-6F4C-9292-6BB3D58D56BC}"/>
              </a:ext>
            </a:extLst>
          </p:cNvPr>
          <p:cNvCxnSpPr>
            <a:cxnSpLocks/>
          </p:cNvCxnSpPr>
          <p:nvPr/>
        </p:nvCxnSpPr>
        <p:spPr bwMode="auto">
          <a:xfrm flipH="1">
            <a:off x="4527988" y="2166033"/>
            <a:ext cx="343299" cy="313605"/>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40" name="Straight Arrow Connector 39">
            <a:extLst>
              <a:ext uri="{FF2B5EF4-FFF2-40B4-BE49-F238E27FC236}">
                <a16:creationId xmlns:a16="http://schemas.microsoft.com/office/drawing/2014/main" id="{5B9F618A-220D-5040-AD39-FB31C8F4FD45}"/>
              </a:ext>
            </a:extLst>
          </p:cNvPr>
          <p:cNvCxnSpPr>
            <a:cxnSpLocks/>
          </p:cNvCxnSpPr>
          <p:nvPr/>
        </p:nvCxnSpPr>
        <p:spPr bwMode="auto">
          <a:xfrm flipH="1">
            <a:off x="4248865" y="4269399"/>
            <a:ext cx="622423"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42" name="Straight Arrow Connector 41">
            <a:extLst>
              <a:ext uri="{FF2B5EF4-FFF2-40B4-BE49-F238E27FC236}">
                <a16:creationId xmlns:a16="http://schemas.microsoft.com/office/drawing/2014/main" id="{32C959AE-A2A6-094C-A1CE-CAB2456FCFCD}"/>
              </a:ext>
            </a:extLst>
          </p:cNvPr>
          <p:cNvCxnSpPr>
            <a:cxnSpLocks/>
          </p:cNvCxnSpPr>
          <p:nvPr/>
        </p:nvCxnSpPr>
        <p:spPr bwMode="auto">
          <a:xfrm flipV="1">
            <a:off x="2382851" y="4437400"/>
            <a:ext cx="473347" cy="38120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45" name="Explosion 2 44">
            <a:extLst>
              <a:ext uri="{FF2B5EF4-FFF2-40B4-BE49-F238E27FC236}">
                <a16:creationId xmlns:a16="http://schemas.microsoft.com/office/drawing/2014/main" id="{F0188A9C-F8FE-B742-B98F-5E034CD1F9DA}"/>
              </a:ext>
            </a:extLst>
          </p:cNvPr>
          <p:cNvSpPr/>
          <p:nvPr/>
        </p:nvSpPr>
        <p:spPr bwMode="auto">
          <a:xfrm>
            <a:off x="1638529" y="1974886"/>
            <a:ext cx="366608" cy="504752"/>
          </a:xfrm>
          <a:prstGeom prst="irregularSeal2">
            <a:avLst/>
          </a:prstGeom>
          <a:solidFill>
            <a:srgbClr val="4F8EA0"/>
          </a:solidFill>
          <a:ln w="76200" cap="flat" cmpd="sng" algn="ctr">
            <a:no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
        <p:nvSpPr>
          <p:cNvPr id="46" name="Rectangle 45">
            <a:extLst>
              <a:ext uri="{FF2B5EF4-FFF2-40B4-BE49-F238E27FC236}">
                <a16:creationId xmlns:a16="http://schemas.microsoft.com/office/drawing/2014/main" id="{E573AC57-B722-B646-BC8C-F53C6A4226F5}"/>
              </a:ext>
            </a:extLst>
          </p:cNvPr>
          <p:cNvSpPr/>
          <p:nvPr/>
        </p:nvSpPr>
        <p:spPr>
          <a:xfrm>
            <a:off x="97360" y="2779196"/>
            <a:ext cx="1826376" cy="757130"/>
          </a:xfrm>
          <a:prstGeom prst="rect">
            <a:avLst/>
          </a:prstGeom>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Tumour antigen internalised upon ADC binding </a:t>
            </a:r>
          </a:p>
        </p:txBody>
      </p:sp>
      <p:cxnSp>
        <p:nvCxnSpPr>
          <p:cNvPr id="47" name="Straight Arrow Connector 46">
            <a:extLst>
              <a:ext uri="{FF2B5EF4-FFF2-40B4-BE49-F238E27FC236}">
                <a16:creationId xmlns:a16="http://schemas.microsoft.com/office/drawing/2014/main" id="{76ACA9B3-3D00-FC45-A7F1-46DE9D6E44B2}"/>
              </a:ext>
            </a:extLst>
          </p:cNvPr>
          <p:cNvCxnSpPr>
            <a:cxnSpLocks/>
          </p:cNvCxnSpPr>
          <p:nvPr/>
        </p:nvCxnSpPr>
        <p:spPr bwMode="auto">
          <a:xfrm flipV="1">
            <a:off x="1209971" y="2370342"/>
            <a:ext cx="473347" cy="381209"/>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aphicFrame>
        <p:nvGraphicFramePr>
          <p:cNvPr id="50" name="Table 49">
            <a:extLst>
              <a:ext uri="{FF2B5EF4-FFF2-40B4-BE49-F238E27FC236}">
                <a16:creationId xmlns:a16="http://schemas.microsoft.com/office/drawing/2014/main" id="{7658B53E-3C71-9449-831C-165BECF6C48D}"/>
              </a:ext>
            </a:extLst>
          </p:cNvPr>
          <p:cNvGraphicFramePr>
            <a:graphicFrameLocks noGrp="1"/>
          </p:cNvGraphicFramePr>
          <p:nvPr/>
        </p:nvGraphicFramePr>
        <p:xfrm>
          <a:off x="6151908" y="1858239"/>
          <a:ext cx="5642640" cy="3203249"/>
        </p:xfrm>
        <a:graphic>
          <a:graphicData uri="http://schemas.openxmlformats.org/drawingml/2006/table">
            <a:tbl>
              <a:tblPr firstRow="1" bandRow="1"/>
              <a:tblGrid>
                <a:gridCol w="2154174">
                  <a:extLst>
                    <a:ext uri="{9D8B030D-6E8A-4147-A177-3AD203B41FA5}">
                      <a16:colId xmlns:a16="http://schemas.microsoft.com/office/drawing/2014/main" val="2930972256"/>
                    </a:ext>
                  </a:extLst>
                </a:gridCol>
                <a:gridCol w="1791995">
                  <a:extLst>
                    <a:ext uri="{9D8B030D-6E8A-4147-A177-3AD203B41FA5}">
                      <a16:colId xmlns:a16="http://schemas.microsoft.com/office/drawing/2014/main" val="3215328596"/>
                    </a:ext>
                  </a:extLst>
                </a:gridCol>
                <a:gridCol w="1696471">
                  <a:extLst>
                    <a:ext uri="{9D8B030D-6E8A-4147-A177-3AD203B41FA5}">
                      <a16:colId xmlns:a16="http://schemas.microsoft.com/office/drawing/2014/main" val="1520882182"/>
                    </a:ext>
                  </a:extLst>
                </a:gridCol>
              </a:tblGrid>
              <a:tr h="680993">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900" b="1" dirty="0">
                          <a:latin typeface="Calibri" panose="020F0502020204030204" pitchFamily="34" charset="0"/>
                          <a:cs typeface="Calibri" panose="020F0502020204030204" pitchFamily="34" charset="0"/>
                        </a:rPr>
                        <a:t>ADC Attributes</a:t>
                      </a:r>
                    </a:p>
                  </a:txBody>
                  <a:tcPr marL="121920" marR="121920" marT="60960" marB="6096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138BCB"/>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T-DM1</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777777"/>
                    </a:solidFill>
                  </a:tcPr>
                </a:tc>
                <a:tc>
                  <a:txBody>
                    <a:bodyPr/>
                    <a:lstStyle>
                      <a:lvl1pPr marL="0" algn="l" defTabSz="685800" rtl="0" eaLnBrk="1" latinLnBrk="0" hangingPunct="1">
                        <a:defRPr sz="1350" b="1" kern="1200">
                          <a:solidFill>
                            <a:schemeClr val="lt1"/>
                          </a:solidFill>
                          <a:latin typeface="Arial" panose="020B0604020202020204"/>
                        </a:defRPr>
                      </a:lvl1pPr>
                      <a:lvl2pPr marL="342900" algn="l" defTabSz="685800" rtl="0" eaLnBrk="1" latinLnBrk="0" hangingPunct="1">
                        <a:defRPr sz="1350" b="1" kern="1200">
                          <a:solidFill>
                            <a:schemeClr val="lt1"/>
                          </a:solidFill>
                          <a:latin typeface="Arial" panose="020B0604020202020204"/>
                        </a:defRPr>
                      </a:lvl2pPr>
                      <a:lvl3pPr marL="685800" algn="l" defTabSz="685800" rtl="0" eaLnBrk="1" latinLnBrk="0" hangingPunct="1">
                        <a:defRPr sz="1350" b="1" kern="1200">
                          <a:solidFill>
                            <a:schemeClr val="lt1"/>
                          </a:solidFill>
                          <a:latin typeface="Arial" panose="020B0604020202020204"/>
                        </a:defRPr>
                      </a:lvl3pPr>
                      <a:lvl4pPr marL="1028700" algn="l" defTabSz="685800" rtl="0" eaLnBrk="1" latinLnBrk="0" hangingPunct="1">
                        <a:defRPr sz="1350" b="1" kern="1200">
                          <a:solidFill>
                            <a:schemeClr val="lt1"/>
                          </a:solidFill>
                          <a:latin typeface="Arial" panose="020B0604020202020204"/>
                        </a:defRPr>
                      </a:lvl4pPr>
                      <a:lvl5pPr marL="1371600" algn="l" defTabSz="685800" rtl="0" eaLnBrk="1" latinLnBrk="0" hangingPunct="1">
                        <a:defRPr sz="1350" b="1" kern="1200">
                          <a:solidFill>
                            <a:schemeClr val="lt1"/>
                          </a:solidFill>
                          <a:latin typeface="Arial" panose="020B0604020202020204"/>
                        </a:defRPr>
                      </a:lvl5pPr>
                      <a:lvl6pPr marL="1714500" algn="l" defTabSz="685800" rtl="0" eaLnBrk="1" latinLnBrk="0" hangingPunct="1">
                        <a:defRPr sz="1350" b="1" kern="1200">
                          <a:solidFill>
                            <a:schemeClr val="lt1"/>
                          </a:solidFill>
                          <a:latin typeface="Arial" panose="020B0604020202020204"/>
                        </a:defRPr>
                      </a:lvl6pPr>
                      <a:lvl7pPr marL="2057400" algn="l" defTabSz="685800" rtl="0" eaLnBrk="1" latinLnBrk="0" hangingPunct="1">
                        <a:defRPr sz="1350" b="1" kern="1200">
                          <a:solidFill>
                            <a:schemeClr val="lt1"/>
                          </a:solidFill>
                          <a:latin typeface="Arial" panose="020B0604020202020204"/>
                        </a:defRPr>
                      </a:lvl7pPr>
                      <a:lvl8pPr marL="2400300" algn="l" defTabSz="685800" rtl="0" eaLnBrk="1" latinLnBrk="0" hangingPunct="1">
                        <a:defRPr sz="1350" b="1" kern="1200">
                          <a:solidFill>
                            <a:schemeClr val="lt1"/>
                          </a:solidFill>
                          <a:latin typeface="Arial" panose="020B0604020202020204"/>
                        </a:defRPr>
                      </a:lvl8pPr>
                      <a:lvl9pPr marL="2743200" algn="l" defTabSz="685800" rtl="0" eaLnBrk="1" latinLnBrk="0" hangingPunct="1">
                        <a:defRPr sz="1350" b="1" kern="1200">
                          <a:solidFill>
                            <a:schemeClr val="lt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T-</a:t>
                      </a:r>
                      <a:r>
                        <a:rPr lang="en-US" sz="1600" b="1" dirty="0" err="1">
                          <a:latin typeface="Calibri" panose="020F0502020204030204" pitchFamily="34" charset="0"/>
                          <a:cs typeface="Calibri" panose="020F0502020204030204" pitchFamily="34" charset="0"/>
                        </a:rPr>
                        <a:t>DXd</a:t>
                      </a:r>
                      <a:endParaRPr lang="en-US" sz="1600" b="1" dirty="0">
                        <a:latin typeface="Calibri" panose="020F0502020204030204" pitchFamily="34" charset="0"/>
                        <a:cs typeface="Calibri" panose="020F0502020204030204" pitchFamily="34" charset="0"/>
                      </a:endParaRPr>
                    </a:p>
                  </a:txBody>
                  <a:tcPr marL="121920" marR="121920" marT="60960" marB="60960" anchor="ct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812902784"/>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Payload </a:t>
                      </a:r>
                      <a:r>
                        <a:rPr lang="en-US" sz="1600" b="1" dirty="0" err="1">
                          <a:latin typeface="Calibri" panose="020F0502020204030204" pitchFamily="34" charset="0"/>
                          <a:cs typeface="Calibri" panose="020F0502020204030204" pitchFamily="34" charset="0"/>
                        </a:rPr>
                        <a:t>MoA</a:t>
                      </a:r>
                      <a:endParaRPr lang="en-US" sz="1600" b="1" dirty="0">
                        <a:latin typeface="Calibri" panose="020F0502020204030204" pitchFamily="34" charset="0"/>
                        <a:cs typeface="Calibri" panose="020F0502020204030204" pitchFamily="34" charset="0"/>
                      </a:endParaRPr>
                    </a:p>
                  </a:txBody>
                  <a:tcPr marL="121920" marR="121920" marT="60960" marB="6096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err="1">
                          <a:latin typeface="Calibri" panose="020F0502020204030204" pitchFamily="34" charset="0"/>
                          <a:cs typeface="Calibri" panose="020F0502020204030204" pitchFamily="34" charset="0"/>
                        </a:rPr>
                        <a:t>Antimicrotubule</a:t>
                      </a:r>
                      <a:endParaRPr lang="en-US" sz="1600" b="1" dirty="0">
                        <a:latin typeface="Calibri" panose="020F0502020204030204" pitchFamily="34" charset="0"/>
                        <a:cs typeface="Calibri" panose="020F0502020204030204" pitchFamily="34" charset="0"/>
                      </a:endParaRP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38100" cmpd="sng">
                      <a:solidFill>
                        <a:srgbClr val="FFFFFF"/>
                      </a:solidFill>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Topoisomerase I inhibitor</a:t>
                      </a:r>
                    </a:p>
                  </a:txBody>
                  <a:tcPr marL="121920" marR="121920" marT="60960" marB="60960"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491448476"/>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Drug-to-antibody ratio</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solidFill>
                            <a:schemeClr val="tx1"/>
                          </a:solidFill>
                          <a:latin typeface="Calibri" panose="020F0502020204030204" pitchFamily="34" charset="0"/>
                          <a:cs typeface="Calibri" panose="020F0502020204030204" pitchFamily="34" charset="0"/>
                        </a:rPr>
                        <a:t>~</a:t>
                      </a:r>
                      <a:r>
                        <a:rPr lang="en-US" sz="1600" b="1" dirty="0">
                          <a:latin typeface="Calibri" panose="020F0502020204030204" pitchFamily="34" charset="0"/>
                          <a:cs typeface="Calibri" panose="020F0502020204030204" pitchFamily="34" charset="0"/>
                        </a:rPr>
                        <a:t>3.5:1</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~8:1</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834401505"/>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Tumor-selective cleavable linker?</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No</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Yes</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9525"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250577899"/>
                  </a:ext>
                </a:extLst>
              </a:tr>
              <a:tr h="630564">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l"/>
                      <a:r>
                        <a:rPr lang="en-US" sz="1600" b="1" dirty="0">
                          <a:latin typeface="Calibri" panose="020F0502020204030204" pitchFamily="34" charset="0"/>
                          <a:cs typeface="Calibri" panose="020F0502020204030204" pitchFamily="34" charset="0"/>
                        </a:rPr>
                        <a:t>Evidence of bystander </a:t>
                      </a:r>
                      <a:br>
                        <a:rPr lang="en-US" sz="1600" b="1" dirty="0">
                          <a:latin typeface="Calibri" panose="020F0502020204030204" pitchFamily="34" charset="0"/>
                          <a:cs typeface="Calibri" panose="020F0502020204030204" pitchFamily="34" charset="0"/>
                        </a:rPr>
                      </a:br>
                      <a:r>
                        <a:rPr lang="en-US" sz="1600" b="1" dirty="0">
                          <a:latin typeface="Calibri" panose="020F0502020204030204" pitchFamily="34" charset="0"/>
                          <a:cs typeface="Calibri" panose="020F0502020204030204" pitchFamily="34" charset="0"/>
                        </a:rPr>
                        <a:t>antitumor effect?</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No</a:t>
                      </a:r>
                    </a:p>
                  </a:txBody>
                  <a:tcPr marL="121920" marR="121920" marT="60960" marB="60960" anchor="ctr">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85800" rtl="0" eaLnBrk="1" latinLnBrk="0" hangingPunct="1">
                        <a:defRPr sz="1350" kern="1200">
                          <a:solidFill>
                            <a:schemeClr val="dk1"/>
                          </a:solidFill>
                          <a:latin typeface="Arial" panose="020B0604020202020204"/>
                        </a:defRPr>
                      </a:lvl1pPr>
                      <a:lvl2pPr marL="342900" algn="l" defTabSz="685800" rtl="0" eaLnBrk="1" latinLnBrk="0" hangingPunct="1">
                        <a:defRPr sz="1350" kern="1200">
                          <a:solidFill>
                            <a:schemeClr val="dk1"/>
                          </a:solidFill>
                          <a:latin typeface="Arial" panose="020B0604020202020204"/>
                        </a:defRPr>
                      </a:lvl2pPr>
                      <a:lvl3pPr marL="685800" algn="l" defTabSz="685800" rtl="0" eaLnBrk="1" latinLnBrk="0" hangingPunct="1">
                        <a:defRPr sz="1350" kern="1200">
                          <a:solidFill>
                            <a:schemeClr val="dk1"/>
                          </a:solidFill>
                          <a:latin typeface="Arial" panose="020B0604020202020204"/>
                        </a:defRPr>
                      </a:lvl3pPr>
                      <a:lvl4pPr marL="1028700" algn="l" defTabSz="685800" rtl="0" eaLnBrk="1" latinLnBrk="0" hangingPunct="1">
                        <a:defRPr sz="1350" kern="1200">
                          <a:solidFill>
                            <a:schemeClr val="dk1"/>
                          </a:solidFill>
                          <a:latin typeface="Arial" panose="020B0604020202020204"/>
                        </a:defRPr>
                      </a:lvl4pPr>
                      <a:lvl5pPr marL="1371600" algn="l" defTabSz="685800" rtl="0" eaLnBrk="1" latinLnBrk="0" hangingPunct="1">
                        <a:defRPr sz="1350" kern="1200">
                          <a:solidFill>
                            <a:schemeClr val="dk1"/>
                          </a:solidFill>
                          <a:latin typeface="Arial" panose="020B0604020202020204"/>
                        </a:defRPr>
                      </a:lvl5pPr>
                      <a:lvl6pPr marL="1714500" algn="l" defTabSz="685800" rtl="0" eaLnBrk="1" latinLnBrk="0" hangingPunct="1">
                        <a:defRPr sz="1350" kern="1200">
                          <a:solidFill>
                            <a:schemeClr val="dk1"/>
                          </a:solidFill>
                          <a:latin typeface="Arial" panose="020B0604020202020204"/>
                        </a:defRPr>
                      </a:lvl6pPr>
                      <a:lvl7pPr marL="2057400" algn="l" defTabSz="685800" rtl="0" eaLnBrk="1" latinLnBrk="0" hangingPunct="1">
                        <a:defRPr sz="1350" kern="1200">
                          <a:solidFill>
                            <a:schemeClr val="dk1"/>
                          </a:solidFill>
                          <a:latin typeface="Arial" panose="020B0604020202020204"/>
                        </a:defRPr>
                      </a:lvl7pPr>
                      <a:lvl8pPr marL="2400300" algn="l" defTabSz="685800" rtl="0" eaLnBrk="1" latinLnBrk="0" hangingPunct="1">
                        <a:defRPr sz="1350" kern="1200">
                          <a:solidFill>
                            <a:schemeClr val="dk1"/>
                          </a:solidFill>
                          <a:latin typeface="Arial" panose="020B0604020202020204"/>
                        </a:defRPr>
                      </a:lvl8pPr>
                      <a:lvl9pPr marL="2743200" algn="l" defTabSz="685800" rtl="0" eaLnBrk="1" latinLnBrk="0" hangingPunct="1">
                        <a:defRPr sz="1350" kern="1200">
                          <a:solidFill>
                            <a:schemeClr val="dk1"/>
                          </a:solidFill>
                          <a:latin typeface="Arial" panose="020B0604020202020204"/>
                        </a:defRPr>
                      </a:lvl9pPr>
                    </a:lstStyle>
                    <a:p>
                      <a:pPr algn="ctr"/>
                      <a:r>
                        <a:rPr lang="en-US" sz="1600" b="1" dirty="0">
                          <a:latin typeface="Calibri" panose="020F0502020204030204" pitchFamily="34" charset="0"/>
                          <a:cs typeface="Calibri" panose="020F0502020204030204" pitchFamily="34" charset="0"/>
                        </a:rPr>
                        <a:t>Yes</a:t>
                      </a:r>
                    </a:p>
                  </a:txBody>
                  <a:tcPr marL="121920" marR="121920" marT="60960" marB="60960" anchor="ctr">
                    <a:lnL w="12700" cmpd="sng">
                      <a:solidFill>
                        <a:srgbClr val="FFFFFF"/>
                      </a:solidFill>
                    </a:lnL>
                    <a:lnR w="12700" cmpd="sng">
                      <a:solidFill>
                        <a:srgbClr val="FFFFFF"/>
                      </a:solidFill>
                    </a:lnR>
                    <a:lnT w="9525" cap="flat" cmpd="sng" algn="ctr">
                      <a:solidFill>
                        <a:srgbClr val="000000">
                          <a:lumMod val="50000"/>
                          <a:lumOff val="50000"/>
                        </a:srgbClr>
                      </a:solidFill>
                      <a:prstDash val="solid"/>
                      <a:round/>
                      <a:headEnd type="none" w="med" len="med"/>
                      <a:tailEnd type="none" w="med" len="med"/>
                    </a:lnT>
                    <a:lnB w="12700" cap="flat" cmpd="sng" algn="ctr">
                      <a:solidFill>
                        <a:srgbClr val="000000">
                          <a:lumMod val="50000"/>
                          <a:lumOff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3568400502"/>
                  </a:ext>
                </a:extLst>
              </a:tr>
            </a:tbl>
          </a:graphicData>
        </a:graphic>
      </p:graphicFrame>
      <p:sp>
        <p:nvSpPr>
          <p:cNvPr id="54" name="Title 2">
            <a:extLst>
              <a:ext uri="{FF2B5EF4-FFF2-40B4-BE49-F238E27FC236}">
                <a16:creationId xmlns:a16="http://schemas.microsoft.com/office/drawing/2014/main" id="{0EA59C94-5D89-F94D-83E1-270B6F85E4E4}"/>
              </a:ext>
            </a:extLst>
          </p:cNvPr>
          <p:cNvSpPr txBox="1">
            <a:spLocks/>
          </p:cNvSpPr>
          <p:nvPr/>
        </p:nvSpPr>
        <p:spPr>
          <a:xfrm>
            <a:off x="374460" y="494258"/>
            <a:ext cx="11538408" cy="446204"/>
          </a:xfrm>
          <a:prstGeom prst="rect">
            <a:avLst/>
          </a:prstGeom>
          <a:noFill/>
          <a:ln>
            <a:noFill/>
          </a:ln>
        </p:spPr>
        <p:txBody>
          <a:bodyPr spcFirstLastPara="1" vert="horz" wrap="square" lIns="121900" tIns="60933" rIns="121900" bIns="60933" rtlCol="0" anchor="t" anchorCtr="0">
            <a:noAutofit/>
          </a:bodyPr>
          <a:lstStyle>
            <a:lvl1pPr marR="0" lvl="0" algn="l" defTabSz="685800" rtl="0" eaLnBrk="1" latinLnBrk="0" hangingPunct="1">
              <a:lnSpc>
                <a:spcPct val="80000"/>
              </a:lnSpc>
              <a:spcBef>
                <a:spcPts val="0"/>
              </a:spcBef>
              <a:spcAft>
                <a:spcPts val="0"/>
              </a:spcAft>
              <a:buClr>
                <a:srgbClr val="05416B"/>
              </a:buClr>
              <a:buSzPts val="1400"/>
              <a:buFont typeface="Arial"/>
              <a:buNone/>
              <a:defRPr sz="2600" b="1" i="0" u="none" strike="noStrike" kern="1200"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4000" b="1" i="0" u="none" strike="noStrike" cap="none">
                <a:solidFill>
                  <a:srgbClr val="81104F"/>
                </a:solidFill>
                <a:latin typeface="Arial Narrow"/>
                <a:ea typeface="Arial Narrow"/>
                <a:cs typeface="Arial Narrow"/>
                <a:sym typeface="Arial Narrow"/>
              </a:defRPr>
            </a:lvl9pPr>
          </a:lstStyle>
          <a:p>
            <a:pPr marL="0" marR="0" lvl="0" indent="0" algn="ctr" defTabSz="914377" rtl="0" eaLnBrk="1" fontAlgn="auto" latinLnBrk="0" hangingPunct="1">
              <a:lnSpc>
                <a:spcPct val="80000"/>
              </a:lnSpc>
              <a:spcBef>
                <a:spcPts val="0"/>
              </a:spcBef>
              <a:spcAft>
                <a:spcPts val="0"/>
              </a:spcAft>
              <a:buClr>
                <a:srgbClr val="05416B"/>
              </a:buClr>
              <a:buSzPts val="1400"/>
              <a:buFont typeface="Arial"/>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sym typeface="Arial Narrow"/>
              </a:rPr>
              <a:t>HER2-Targeting Antibody-Drug Conjugates (ADCs)</a:t>
            </a:r>
          </a:p>
        </p:txBody>
      </p:sp>
      <p:grpSp>
        <p:nvGrpSpPr>
          <p:cNvPr id="2" name="Group 1">
            <a:extLst>
              <a:ext uri="{FF2B5EF4-FFF2-40B4-BE49-F238E27FC236}">
                <a16:creationId xmlns:a16="http://schemas.microsoft.com/office/drawing/2014/main" id="{3AB60D05-7641-BD40-8510-0F25B51E8FDD}"/>
              </a:ext>
            </a:extLst>
          </p:cNvPr>
          <p:cNvGrpSpPr/>
          <p:nvPr/>
        </p:nvGrpSpPr>
        <p:grpSpPr>
          <a:xfrm>
            <a:off x="3025914" y="5061487"/>
            <a:ext cx="2646017" cy="1148597"/>
            <a:chOff x="2269435" y="4118056"/>
            <a:chExt cx="1984513" cy="861448"/>
          </a:xfrm>
        </p:grpSpPr>
        <p:sp>
          <p:nvSpPr>
            <p:cNvPr id="56" name="Rounded Rectangle 55">
              <a:extLst>
                <a:ext uri="{FF2B5EF4-FFF2-40B4-BE49-F238E27FC236}">
                  <a16:creationId xmlns:a16="http://schemas.microsoft.com/office/drawing/2014/main" id="{242D40EC-3595-8D45-BF4D-EC3B701B45A0}"/>
                </a:ext>
              </a:extLst>
            </p:cNvPr>
            <p:cNvSpPr/>
            <p:nvPr/>
          </p:nvSpPr>
          <p:spPr bwMode="auto">
            <a:xfrm>
              <a:off x="2269435" y="4118056"/>
              <a:ext cx="1984513" cy="861448"/>
            </a:xfrm>
            <a:prstGeom prst="roundRect">
              <a:avLst/>
            </a:prstGeom>
            <a:solidFill>
              <a:schemeClr val="accent5"/>
            </a:solidFill>
            <a:ln w="19050" cap="flat" cmpd="sng" algn="ctr">
              <a:solidFill>
                <a:schemeClr val="accent1">
                  <a:lumMod val="75000"/>
                </a:schemeClr>
              </a:solidFill>
              <a:prstDash val="solid"/>
              <a:round/>
              <a:headEnd type="none" w="med" len="med"/>
              <a:tailEnd type="none" w="lg" len="med"/>
            </a:ln>
            <a:effectLst/>
          </p:spPr>
          <p:txBody>
            <a:bodyPr vert="horz" wrap="square" lIns="121920" tIns="60960" rIns="121920" bIns="60960" numCol="1" rtlCol="0" anchor="t" anchorCtr="0" compatLnSpc="1">
              <a:prstTxWarp prst="textNoShape">
                <a:avLst/>
              </a:prstTxWarp>
            </a:bodyPr>
            <a:lstStyle/>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2667" b="0" i="0" u="none" strike="noStrike" kern="1200" cap="none" spc="0" normalizeH="0" baseline="0" noProof="0">
                <a:ln>
                  <a:noFill/>
                </a:ln>
                <a:solidFill>
                  <a:srgbClr val="000000"/>
                </a:solidFill>
                <a:effectLst/>
                <a:uLnTx/>
                <a:uFillTx/>
                <a:latin typeface="Arial" charset="0"/>
                <a:ea typeface="MS PGothic" panose="020B0600070205080204" pitchFamily="34" charset="-128"/>
                <a:cs typeface="+mn-cs"/>
              </a:endParaRPr>
            </a:p>
          </p:txBody>
        </p:sp>
        <p:sp>
          <p:nvSpPr>
            <p:cNvPr id="55" name="Rectangle 54">
              <a:extLst>
                <a:ext uri="{FF2B5EF4-FFF2-40B4-BE49-F238E27FC236}">
                  <a16:creationId xmlns:a16="http://schemas.microsoft.com/office/drawing/2014/main" id="{67D9467B-DE08-324D-A5AD-27737CC8DD0C}"/>
                </a:ext>
              </a:extLst>
            </p:cNvPr>
            <p:cNvSpPr/>
            <p:nvPr/>
          </p:nvSpPr>
          <p:spPr>
            <a:xfrm>
              <a:off x="2351368" y="4174258"/>
              <a:ext cx="1799689" cy="734047"/>
            </a:xfrm>
            <a:prstGeom prst="rect">
              <a:avLst/>
            </a:prstGeom>
            <a:ln>
              <a:noFill/>
            </a:ln>
          </p:spPr>
          <p:txBody>
            <a:bodyPr wrap="square">
              <a:spAutoFit/>
            </a:bodyPr>
            <a:lstStyle/>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Bystander effect due to</a:t>
              </a:r>
            </a:p>
            <a:p>
              <a:pPr marL="0" marR="0" lvl="0" indent="0" algn="ctr" defTabSz="609585" rtl="0" eaLnBrk="0" fontAlgn="base" latinLnBrk="0" hangingPunct="0">
                <a:lnSpc>
                  <a:spcPct val="9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payload release before internalisation or membrane permeability </a:t>
              </a:r>
            </a:p>
          </p:txBody>
        </p:sp>
      </p:grpSp>
      <p:sp>
        <p:nvSpPr>
          <p:cNvPr id="43" name="TextBox 42">
            <a:extLst>
              <a:ext uri="{FF2B5EF4-FFF2-40B4-BE49-F238E27FC236}">
                <a16:creationId xmlns:a16="http://schemas.microsoft.com/office/drawing/2014/main" id="{EC523427-5F2F-45AF-7C81-CD47BCD55BB1}"/>
              </a:ext>
            </a:extLst>
          </p:cNvPr>
          <p:cNvSpPr txBox="1"/>
          <p:nvPr/>
        </p:nvSpPr>
        <p:spPr>
          <a:xfrm>
            <a:off x="326716" y="6416853"/>
            <a:ext cx="6093994" cy="338554"/>
          </a:xfrm>
          <a:prstGeom prst="rect">
            <a:avLst/>
          </a:prstGeom>
          <a:noFill/>
        </p:spPr>
        <p:txBody>
          <a:bodyPr wrap="square">
            <a:spAutoFit/>
          </a:bodyPr>
          <a:lstStyle/>
          <a:p>
            <a:r>
              <a:rPr lang="en-US" sz="1600" b="0" i="0" u="none" strike="noStrike" dirty="0">
                <a:solidFill>
                  <a:srgbClr val="333333"/>
                </a:solidFill>
                <a:effectLst/>
                <a:latin typeface="+mn-lt"/>
              </a:rPr>
              <a:t>Schmid P et al. SABCS 2021.</a:t>
            </a:r>
          </a:p>
        </p:txBody>
      </p:sp>
    </p:spTree>
    <p:extLst>
      <p:ext uri="{BB962C8B-B14F-4D97-AF65-F5344CB8AC3E}">
        <p14:creationId xmlns:p14="http://schemas.microsoft.com/office/powerpoint/2010/main" val="2272871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912286" y="0"/>
            <a:ext cx="10358967" cy="1143000"/>
          </a:xfrm>
        </p:spPr>
        <p:txBody>
          <a:bodyPr/>
          <a:lstStyle/>
          <a:p>
            <a:r>
              <a:rPr lang="en-US" dirty="0">
                <a:latin typeface="Calibri" panose="020F0502020204030204" pitchFamily="34" charset="0"/>
                <a:ea typeface="ＭＳ Ｐゴシック" charset="0"/>
                <a:cs typeface="Calibri" panose="020F0502020204030204" pitchFamily="34" charset="0"/>
              </a:rPr>
              <a:t>Trastuzumab </a:t>
            </a:r>
            <a:r>
              <a:rPr lang="en-US" dirty="0" err="1">
                <a:latin typeface="Calibri" panose="020F0502020204030204" pitchFamily="34" charset="0"/>
                <a:ea typeface="ＭＳ Ｐゴシック" charset="0"/>
                <a:cs typeface="Calibri" panose="020F0502020204030204" pitchFamily="34" charset="0"/>
              </a:rPr>
              <a:t>Deruxtecan</a:t>
            </a:r>
            <a:endParaRPr lang="en-US" dirty="0">
              <a:latin typeface="Calibri" panose="020F0502020204030204" pitchFamily="34" charset="0"/>
              <a:ea typeface="ＭＳ Ｐゴシック" charset="0"/>
              <a:cs typeface="Calibri" panose="020F0502020204030204" pitchFamily="34" charset="0"/>
            </a:endParaRPr>
          </a:p>
        </p:txBody>
      </p:sp>
      <p:sp>
        <p:nvSpPr>
          <p:cNvPr id="63489" name="Content Placeholder 1"/>
          <p:cNvSpPr>
            <a:spLocks noGrp="1"/>
          </p:cNvSpPr>
          <p:nvPr>
            <p:ph idx="1"/>
          </p:nvPr>
        </p:nvSpPr>
        <p:spPr>
          <a:xfrm>
            <a:off x="835616" y="980728"/>
            <a:ext cx="10512306" cy="4677243"/>
          </a:xfrm>
        </p:spPr>
        <p:txBody>
          <a:bodyPr/>
          <a:lstStyle/>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200" dirty="0">
                <a:latin typeface="Calibri" panose="020F0502020204030204" pitchFamily="34" charset="0"/>
                <a:ea typeface="ＭＳ Ｐゴシック" charset="0"/>
                <a:cs typeface="Calibri" panose="020F0502020204030204" pitchFamily="34" charset="0"/>
              </a:rPr>
              <a:t>Antibody-drug conjugate directed against HER2</a:t>
            </a:r>
            <a:endParaRPr lang="en-US" sz="22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unresectable or metastatic HER2-positive breast cancer who have</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received a prior anti-HER2-based regimen either in the metastatic setting or in the (neo)adjuvant setting and have experienced disease recurrence during or within 6 months of completing therapy</a:t>
            </a:r>
          </a:p>
          <a:p>
            <a:pPr>
              <a:spcBef>
                <a:spcPts val="600"/>
              </a:spcBef>
              <a:spcAft>
                <a:spcPts val="0"/>
              </a:spcAft>
              <a:buClr>
                <a:srgbClr val="002060"/>
              </a:buClr>
            </a:pPr>
            <a:r>
              <a:rPr lang="en-US" sz="2200" dirty="0">
                <a:latin typeface="Calibri" panose="020F0502020204030204" pitchFamily="34" charset="0"/>
                <a:cs typeface="Calibri" panose="020F0502020204030204" pitchFamily="34" charset="0"/>
              </a:rPr>
              <a:t>For patients with unresectable or metastatic HER2-low (IHC 1+ or IHC 2+/ISH-) breast cancer who have received a prior chemotherapy in the metastatic setting or developed disease recurrence during or within 6 months of completing adjuvant chemotherapy</a:t>
            </a:r>
            <a:endParaRPr lang="en-US" sz="22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2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2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200" dirty="0">
                <a:latin typeface="Calibri" panose="020F0502020204030204" pitchFamily="34" charset="0"/>
                <a:cs typeface="Calibri" panose="020F0502020204030204" pitchFamily="34" charset="0"/>
              </a:rPr>
              <a:t>5.4 mg/kg IV infusion q3wk until disease progression or unacceptable toxicity</a:t>
            </a:r>
            <a:endParaRPr lang="en-US" sz="2200" dirty="0">
              <a:solidFill>
                <a:srgbClr val="99CCFF"/>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rPr>
              <a:t>Trastuzumab </a:t>
            </a:r>
            <a:r>
              <a:rPr kumimoji="0" lang="en-US" sz="1600" b="0" i="0" u="none" strike="noStrike" kern="1200" cap="none" spc="0" normalizeH="0" baseline="0" noProof="0" dirty="0" err="1">
                <a:ln>
                  <a:noFill/>
                </a:ln>
                <a:solidFill>
                  <a:schemeClr val="tx2"/>
                </a:solidFill>
                <a:effectLst/>
                <a:uLnTx/>
                <a:uFillTx/>
                <a:latin typeface="Calibri" panose="020F0502020204030204" pitchFamily="34" charset="0"/>
                <a:ea typeface="ＭＳ Ｐゴシック" charset="0"/>
                <a:cs typeface="Calibri" panose="020F0502020204030204" pitchFamily="34" charset="0"/>
              </a:rPr>
              <a:t>deruxtecan</a:t>
            </a:r>
            <a:r>
              <a:rPr kumimoji="0" lang="en-US" sz="16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rPr>
              <a:t> package insert, 11/2022. </a:t>
            </a:r>
            <a:endParaRPr kumimoji="0" lang="en-US" sz="1600" b="0" i="1"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109559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0C2365E2-15F3-F04F-37C2-3C3E81E8C652}"/>
              </a:ext>
            </a:extLst>
          </p:cNvPr>
          <p:cNvPicPr>
            <a:picLocks noChangeAspect="1"/>
          </p:cNvPicPr>
          <p:nvPr/>
        </p:nvPicPr>
        <p:blipFill>
          <a:blip r:embed="rId3"/>
          <a:stretch>
            <a:fillRect/>
          </a:stretch>
        </p:blipFill>
        <p:spPr>
          <a:xfrm>
            <a:off x="320511" y="1148469"/>
            <a:ext cx="11525889" cy="4187102"/>
          </a:xfrm>
          <a:prstGeom prst="rect">
            <a:avLst/>
          </a:prstGeom>
        </p:spPr>
      </p:pic>
      <p:sp>
        <p:nvSpPr>
          <p:cNvPr id="6" name="TextBox 5">
            <a:extLst>
              <a:ext uri="{FF2B5EF4-FFF2-40B4-BE49-F238E27FC236}">
                <a16:creationId xmlns:a16="http://schemas.microsoft.com/office/drawing/2014/main" id="{AA48B425-AB4E-B377-D4C8-09528931648A}"/>
              </a:ext>
            </a:extLst>
          </p:cNvPr>
          <p:cNvSpPr txBox="1"/>
          <p:nvPr/>
        </p:nvSpPr>
        <p:spPr>
          <a:xfrm>
            <a:off x="7334222" y="1237672"/>
            <a:ext cx="4429867" cy="430887"/>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B30437"/>
                </a:solidFill>
                <a:effectLst/>
                <a:uLnTx/>
                <a:uFillTx/>
                <a:latin typeface="Calibri"/>
                <a:ea typeface="MS PGothic" charset="0"/>
                <a:cs typeface="+mn-cs"/>
              </a:rPr>
              <a:t>Lancet </a:t>
            </a:r>
            <a:r>
              <a:rPr kumimoji="0" lang="en-US" sz="2200" b="1" i="0" u="none" strike="noStrike" kern="1200" cap="none" spc="0" normalizeH="0" baseline="0" noProof="0" dirty="0">
                <a:ln>
                  <a:noFill/>
                </a:ln>
                <a:solidFill>
                  <a:srgbClr val="B30437"/>
                </a:solidFill>
                <a:effectLst/>
                <a:uLnTx/>
                <a:uFillTx/>
                <a:latin typeface="Calibri"/>
                <a:ea typeface="MS PGothic" charset="0"/>
                <a:cs typeface="+mn-cs"/>
              </a:rPr>
              <a:t>2023 January 14;401:105-17. </a:t>
            </a:r>
            <a:endParaRPr kumimoji="0" lang="en-US" sz="2200" b="0" i="0" u="none" strike="noStrike" kern="1200" cap="none" spc="0" normalizeH="0" baseline="0" noProof="0" dirty="0">
              <a:ln>
                <a:noFill/>
              </a:ln>
              <a:solidFill>
                <a:srgbClr val="B30437"/>
              </a:solidFill>
              <a:effectLst/>
              <a:uLnTx/>
              <a:uFillTx/>
              <a:latin typeface="Calibri"/>
              <a:ea typeface="MS PGothic" charset="0"/>
              <a:cs typeface="+mn-cs"/>
            </a:endParaRPr>
          </a:p>
        </p:txBody>
      </p:sp>
    </p:spTree>
    <p:extLst>
      <p:ext uri="{BB962C8B-B14F-4D97-AF65-F5344CB8AC3E}">
        <p14:creationId xmlns:p14="http://schemas.microsoft.com/office/powerpoint/2010/main" val="4244533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60C672-DA2F-FA0F-554F-851D29444AC8}"/>
              </a:ext>
            </a:extLst>
          </p:cNvPr>
          <p:cNvSpPr/>
          <p:nvPr/>
        </p:nvSpPr>
        <p:spPr bwMode="auto">
          <a:xfrm>
            <a:off x="259484" y="1370013"/>
            <a:ext cx="11821680" cy="392242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2" name="TextBox 1">
            <a:extLst>
              <a:ext uri="{FF2B5EF4-FFF2-40B4-BE49-F238E27FC236}">
                <a16:creationId xmlns:a16="http://schemas.microsoft.com/office/drawing/2014/main" id="{7588E85B-8237-7F57-F4D8-3E59D6F3A2F1}"/>
              </a:ext>
            </a:extLst>
          </p:cNvPr>
          <p:cNvSpPr txBox="1"/>
          <p:nvPr/>
        </p:nvSpPr>
        <p:spPr>
          <a:xfrm>
            <a:off x="8992" y="6483981"/>
            <a:ext cx="348557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Hurvitz</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SA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2023;401:105-17. </a:t>
            </a:r>
          </a:p>
        </p:txBody>
      </p:sp>
      <p:sp>
        <p:nvSpPr>
          <p:cNvPr id="3" name="Title 2">
            <a:extLst>
              <a:ext uri="{FF2B5EF4-FFF2-40B4-BE49-F238E27FC236}">
                <a16:creationId xmlns:a16="http://schemas.microsoft.com/office/drawing/2014/main" id="{AD850B0A-A3F3-BD8B-16EF-1E9C4940CC4A}"/>
              </a:ext>
            </a:extLst>
          </p:cNvPr>
          <p:cNvSpPr>
            <a:spLocks noGrp="1"/>
          </p:cNvSpPr>
          <p:nvPr>
            <p:ph type="title"/>
          </p:nvPr>
        </p:nvSpPr>
        <p:spPr/>
        <p:txBody>
          <a:bodyPr/>
          <a:lstStyle/>
          <a:p>
            <a:r>
              <a:rPr lang="en-US" dirty="0"/>
              <a:t>DESTINY-Breast03: Progression-Free Survival</a:t>
            </a:r>
          </a:p>
        </p:txBody>
      </p:sp>
      <p:pic>
        <p:nvPicPr>
          <p:cNvPr id="5" name="Picture 4" descr="Chart, line chart&#10;&#10;Description automatically generated">
            <a:extLst>
              <a:ext uri="{FF2B5EF4-FFF2-40B4-BE49-F238E27FC236}">
                <a16:creationId xmlns:a16="http://schemas.microsoft.com/office/drawing/2014/main" id="{1942F011-678A-34E3-3B6F-F3564DB67E59}"/>
              </a:ext>
            </a:extLst>
          </p:cNvPr>
          <p:cNvPicPr>
            <a:picLocks noChangeAspect="1"/>
          </p:cNvPicPr>
          <p:nvPr/>
        </p:nvPicPr>
        <p:blipFill>
          <a:blip r:embed="rId3"/>
          <a:stretch>
            <a:fillRect/>
          </a:stretch>
        </p:blipFill>
        <p:spPr>
          <a:xfrm>
            <a:off x="397163" y="1635704"/>
            <a:ext cx="11535353" cy="3148731"/>
          </a:xfrm>
          <a:prstGeom prst="rect">
            <a:avLst/>
          </a:prstGeom>
        </p:spPr>
      </p:pic>
      <p:sp>
        <p:nvSpPr>
          <p:cNvPr id="6" name="TextBox 5">
            <a:extLst>
              <a:ext uri="{FF2B5EF4-FFF2-40B4-BE49-F238E27FC236}">
                <a16:creationId xmlns:a16="http://schemas.microsoft.com/office/drawing/2014/main" id="{18466647-4673-1635-E219-C33E2A9CD170}"/>
              </a:ext>
            </a:extLst>
          </p:cNvPr>
          <p:cNvSpPr txBox="1"/>
          <p:nvPr/>
        </p:nvSpPr>
        <p:spPr>
          <a:xfrm>
            <a:off x="4913745" y="4784435"/>
            <a:ext cx="31686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Time since Randomization (months)</a:t>
            </a:r>
          </a:p>
        </p:txBody>
      </p:sp>
    </p:spTree>
    <p:extLst>
      <p:ext uri="{BB962C8B-B14F-4D97-AF65-F5344CB8AC3E}">
        <p14:creationId xmlns:p14="http://schemas.microsoft.com/office/powerpoint/2010/main" val="3456968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AF6C480-C2F6-DB54-2EEA-DAD65D41F238}"/>
              </a:ext>
            </a:extLst>
          </p:cNvPr>
          <p:cNvSpPr/>
          <p:nvPr/>
        </p:nvSpPr>
        <p:spPr bwMode="auto">
          <a:xfrm>
            <a:off x="101600" y="1514764"/>
            <a:ext cx="11905674" cy="379614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2">
            <a:extLst>
              <a:ext uri="{FF2B5EF4-FFF2-40B4-BE49-F238E27FC236}">
                <a16:creationId xmlns:a16="http://schemas.microsoft.com/office/drawing/2014/main" id="{AD850B0A-A3F3-BD8B-16EF-1E9C4940CC4A}"/>
              </a:ext>
            </a:extLst>
          </p:cNvPr>
          <p:cNvSpPr>
            <a:spLocks noGrp="1"/>
          </p:cNvSpPr>
          <p:nvPr>
            <p:ph type="title"/>
          </p:nvPr>
        </p:nvSpPr>
        <p:spPr/>
        <p:txBody>
          <a:bodyPr/>
          <a:lstStyle/>
          <a:p>
            <a:r>
              <a:rPr lang="en-US" dirty="0"/>
              <a:t>DESTINY-Breast03: Overall Survival</a:t>
            </a:r>
          </a:p>
        </p:txBody>
      </p:sp>
      <p:pic>
        <p:nvPicPr>
          <p:cNvPr id="5" name="Picture 4" descr="Chart, line chart&#10;&#10;Description automatically generated">
            <a:extLst>
              <a:ext uri="{FF2B5EF4-FFF2-40B4-BE49-F238E27FC236}">
                <a16:creationId xmlns:a16="http://schemas.microsoft.com/office/drawing/2014/main" id="{7B257255-BBEA-D100-DB56-312A4D163DB2}"/>
              </a:ext>
            </a:extLst>
          </p:cNvPr>
          <p:cNvPicPr>
            <a:picLocks noChangeAspect="1"/>
          </p:cNvPicPr>
          <p:nvPr/>
        </p:nvPicPr>
        <p:blipFill>
          <a:blip r:embed="rId3"/>
          <a:stretch>
            <a:fillRect/>
          </a:stretch>
        </p:blipFill>
        <p:spPr>
          <a:xfrm>
            <a:off x="184726" y="1647567"/>
            <a:ext cx="11651631" cy="3210760"/>
          </a:xfrm>
          <a:prstGeom prst="rect">
            <a:avLst/>
          </a:prstGeom>
        </p:spPr>
      </p:pic>
      <p:sp>
        <p:nvSpPr>
          <p:cNvPr id="6" name="TextBox 5">
            <a:extLst>
              <a:ext uri="{FF2B5EF4-FFF2-40B4-BE49-F238E27FC236}">
                <a16:creationId xmlns:a16="http://schemas.microsoft.com/office/drawing/2014/main" id="{E162E0EA-9D0D-0A9A-4753-A5AAC6F3E6DF}"/>
              </a:ext>
            </a:extLst>
          </p:cNvPr>
          <p:cNvSpPr txBox="1"/>
          <p:nvPr/>
        </p:nvSpPr>
        <p:spPr>
          <a:xfrm>
            <a:off x="4913745" y="4784435"/>
            <a:ext cx="316862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Time since randomization (months)</a:t>
            </a:r>
          </a:p>
        </p:txBody>
      </p:sp>
      <p:sp>
        <p:nvSpPr>
          <p:cNvPr id="9" name="TextBox 8">
            <a:extLst>
              <a:ext uri="{FF2B5EF4-FFF2-40B4-BE49-F238E27FC236}">
                <a16:creationId xmlns:a16="http://schemas.microsoft.com/office/drawing/2014/main" id="{CE80C2A8-B87C-9244-A0CF-1CD54BAA4513}"/>
              </a:ext>
            </a:extLst>
          </p:cNvPr>
          <p:cNvSpPr txBox="1"/>
          <p:nvPr/>
        </p:nvSpPr>
        <p:spPr>
          <a:xfrm>
            <a:off x="8992" y="6483981"/>
            <a:ext cx="348557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Hurvitz</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SA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2023;401:105-17. </a:t>
            </a:r>
          </a:p>
        </p:txBody>
      </p:sp>
    </p:spTree>
    <p:extLst>
      <p:ext uri="{BB962C8B-B14F-4D97-AF65-F5344CB8AC3E}">
        <p14:creationId xmlns:p14="http://schemas.microsoft.com/office/powerpoint/2010/main" val="1778771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4A03BD4-4E1C-48E8-AC93-7E163B3D4329}"/>
              </a:ext>
            </a:extLst>
          </p:cNvPr>
          <p:cNvSpPr/>
          <p:nvPr/>
        </p:nvSpPr>
        <p:spPr bwMode="auto">
          <a:xfrm>
            <a:off x="147207" y="1681018"/>
            <a:ext cx="11897587" cy="370378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3" name="Title 2">
            <a:extLst>
              <a:ext uri="{FF2B5EF4-FFF2-40B4-BE49-F238E27FC236}">
                <a16:creationId xmlns:a16="http://schemas.microsoft.com/office/drawing/2014/main" id="{AD850B0A-A3F3-BD8B-16EF-1E9C4940CC4A}"/>
              </a:ext>
            </a:extLst>
          </p:cNvPr>
          <p:cNvSpPr>
            <a:spLocks noGrp="1"/>
          </p:cNvSpPr>
          <p:nvPr>
            <p:ph type="title"/>
          </p:nvPr>
        </p:nvSpPr>
        <p:spPr/>
        <p:txBody>
          <a:bodyPr/>
          <a:lstStyle/>
          <a:p>
            <a:r>
              <a:rPr lang="en-US" dirty="0"/>
              <a:t>DESTINY-Breast03: Antitumor Activity</a:t>
            </a:r>
          </a:p>
        </p:txBody>
      </p:sp>
      <p:sp>
        <p:nvSpPr>
          <p:cNvPr id="6" name="TextBox 5">
            <a:extLst>
              <a:ext uri="{FF2B5EF4-FFF2-40B4-BE49-F238E27FC236}">
                <a16:creationId xmlns:a16="http://schemas.microsoft.com/office/drawing/2014/main" id="{E162E0EA-9D0D-0A9A-4753-A5AAC6F3E6DF}"/>
              </a:ext>
            </a:extLst>
          </p:cNvPr>
          <p:cNvSpPr txBox="1"/>
          <p:nvPr/>
        </p:nvSpPr>
        <p:spPr>
          <a:xfrm>
            <a:off x="2764477" y="4937600"/>
            <a:ext cx="8544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Patients</a:t>
            </a:r>
          </a:p>
        </p:txBody>
      </p:sp>
      <p:pic>
        <p:nvPicPr>
          <p:cNvPr id="8" name="Picture 7" descr="Chart&#10;&#10;Description automatically generated">
            <a:extLst>
              <a:ext uri="{FF2B5EF4-FFF2-40B4-BE49-F238E27FC236}">
                <a16:creationId xmlns:a16="http://schemas.microsoft.com/office/drawing/2014/main" id="{87B9FF9E-8C67-87F1-666C-0F285BE370B7}"/>
              </a:ext>
            </a:extLst>
          </p:cNvPr>
          <p:cNvPicPr>
            <a:picLocks noChangeAspect="1"/>
          </p:cNvPicPr>
          <p:nvPr/>
        </p:nvPicPr>
        <p:blipFill>
          <a:blip r:embed="rId3"/>
          <a:stretch>
            <a:fillRect/>
          </a:stretch>
        </p:blipFill>
        <p:spPr>
          <a:xfrm>
            <a:off x="147207" y="1928819"/>
            <a:ext cx="5856529" cy="3008781"/>
          </a:xfrm>
          <a:prstGeom prst="rect">
            <a:avLst/>
          </a:prstGeom>
        </p:spPr>
      </p:pic>
      <p:pic>
        <p:nvPicPr>
          <p:cNvPr id="10" name="Picture 9" descr="Chart, line chart&#10;&#10;Description automatically generated">
            <a:extLst>
              <a:ext uri="{FF2B5EF4-FFF2-40B4-BE49-F238E27FC236}">
                <a16:creationId xmlns:a16="http://schemas.microsoft.com/office/drawing/2014/main" id="{78CCCFC2-5CE2-C153-182C-82A120E2CC1A}"/>
              </a:ext>
            </a:extLst>
          </p:cNvPr>
          <p:cNvPicPr>
            <a:picLocks noChangeAspect="1"/>
          </p:cNvPicPr>
          <p:nvPr/>
        </p:nvPicPr>
        <p:blipFill>
          <a:blip r:embed="rId4"/>
          <a:stretch>
            <a:fillRect/>
          </a:stretch>
        </p:blipFill>
        <p:spPr>
          <a:xfrm>
            <a:off x="6096000" y="1928817"/>
            <a:ext cx="5948794" cy="3008783"/>
          </a:xfrm>
          <a:prstGeom prst="rect">
            <a:avLst/>
          </a:prstGeom>
        </p:spPr>
      </p:pic>
      <p:sp>
        <p:nvSpPr>
          <p:cNvPr id="11" name="TextBox 10">
            <a:extLst>
              <a:ext uri="{FF2B5EF4-FFF2-40B4-BE49-F238E27FC236}">
                <a16:creationId xmlns:a16="http://schemas.microsoft.com/office/drawing/2014/main" id="{32B2DF9C-A753-F936-F094-D0F52413A801}"/>
              </a:ext>
            </a:extLst>
          </p:cNvPr>
          <p:cNvSpPr txBox="1"/>
          <p:nvPr/>
        </p:nvSpPr>
        <p:spPr>
          <a:xfrm>
            <a:off x="8781968" y="4937600"/>
            <a:ext cx="85446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Patients</a:t>
            </a:r>
          </a:p>
        </p:txBody>
      </p:sp>
      <p:sp>
        <p:nvSpPr>
          <p:cNvPr id="13" name="TextBox 12">
            <a:extLst>
              <a:ext uri="{FF2B5EF4-FFF2-40B4-BE49-F238E27FC236}">
                <a16:creationId xmlns:a16="http://schemas.microsoft.com/office/drawing/2014/main" id="{6821AA99-D25E-FF10-E2C5-DD26FF503BE0}"/>
              </a:ext>
            </a:extLst>
          </p:cNvPr>
          <p:cNvSpPr txBox="1"/>
          <p:nvPr/>
        </p:nvSpPr>
        <p:spPr>
          <a:xfrm>
            <a:off x="2272145" y="2535436"/>
            <a:ext cx="2177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Confirmed ORR: 79%</a:t>
            </a:r>
          </a:p>
        </p:txBody>
      </p:sp>
      <p:sp>
        <p:nvSpPr>
          <p:cNvPr id="15" name="TextBox 14">
            <a:extLst>
              <a:ext uri="{FF2B5EF4-FFF2-40B4-BE49-F238E27FC236}">
                <a16:creationId xmlns:a16="http://schemas.microsoft.com/office/drawing/2014/main" id="{6A760646-E448-E5E2-2412-0FEB9A86FA02}"/>
              </a:ext>
            </a:extLst>
          </p:cNvPr>
          <p:cNvSpPr txBox="1"/>
          <p:nvPr/>
        </p:nvSpPr>
        <p:spPr>
          <a:xfrm>
            <a:off x="8308109" y="2535436"/>
            <a:ext cx="21775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cs typeface="+mn-cs"/>
              </a:rPr>
              <a:t>Confirmed ORR: 35%</a:t>
            </a:r>
          </a:p>
        </p:txBody>
      </p:sp>
      <p:sp>
        <p:nvSpPr>
          <p:cNvPr id="14" name="TextBox 13">
            <a:extLst>
              <a:ext uri="{FF2B5EF4-FFF2-40B4-BE49-F238E27FC236}">
                <a16:creationId xmlns:a16="http://schemas.microsoft.com/office/drawing/2014/main" id="{E0906536-1764-0840-97B5-EDEB0FA0FF62}"/>
              </a:ext>
            </a:extLst>
          </p:cNvPr>
          <p:cNvSpPr txBox="1"/>
          <p:nvPr/>
        </p:nvSpPr>
        <p:spPr>
          <a:xfrm>
            <a:off x="8992" y="6483981"/>
            <a:ext cx="348557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Hurvitz</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SA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Lancet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2023;401:105-17. </a:t>
            </a:r>
          </a:p>
        </p:txBody>
      </p:sp>
      <p:sp>
        <p:nvSpPr>
          <p:cNvPr id="2" name="Rectangle 1">
            <a:extLst>
              <a:ext uri="{FF2B5EF4-FFF2-40B4-BE49-F238E27FC236}">
                <a16:creationId xmlns:a16="http://schemas.microsoft.com/office/drawing/2014/main" id="{A90A5C67-FB24-EC89-C2F3-BF74F3CE0F12}"/>
              </a:ext>
            </a:extLst>
          </p:cNvPr>
          <p:cNvSpPr/>
          <p:nvPr/>
        </p:nvSpPr>
        <p:spPr bwMode="auto">
          <a:xfrm>
            <a:off x="335360" y="1844824"/>
            <a:ext cx="504056"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4" name="Rectangle 3">
            <a:extLst>
              <a:ext uri="{FF2B5EF4-FFF2-40B4-BE49-F238E27FC236}">
                <a16:creationId xmlns:a16="http://schemas.microsoft.com/office/drawing/2014/main" id="{33053D37-AC51-DE59-968A-CDD58C1EE50C}"/>
              </a:ext>
            </a:extLst>
          </p:cNvPr>
          <p:cNvSpPr/>
          <p:nvPr/>
        </p:nvSpPr>
        <p:spPr bwMode="auto">
          <a:xfrm>
            <a:off x="6257528" y="1844824"/>
            <a:ext cx="504056"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5" name="TextBox 4">
            <a:extLst>
              <a:ext uri="{FF2B5EF4-FFF2-40B4-BE49-F238E27FC236}">
                <a16:creationId xmlns:a16="http://schemas.microsoft.com/office/drawing/2014/main" id="{8E94808D-D37D-1191-9666-755B708F7262}"/>
              </a:ext>
            </a:extLst>
          </p:cNvPr>
          <p:cNvSpPr txBox="1"/>
          <p:nvPr/>
        </p:nvSpPr>
        <p:spPr>
          <a:xfrm>
            <a:off x="783054" y="1965316"/>
            <a:ext cx="4916800" cy="369332"/>
          </a:xfrm>
          <a:prstGeom prst="rect">
            <a:avLst/>
          </a:prstGeom>
          <a:solidFill>
            <a:schemeClr val="bg1"/>
          </a:solidFill>
        </p:spPr>
        <p:txBody>
          <a:bodyPr wrap="none" rtlCol="0">
            <a:noAutofit/>
          </a:bodyPr>
          <a:lstStyle/>
          <a:p>
            <a:pPr algn="ctr"/>
            <a:r>
              <a:rPr lang="en-US" sz="1800" dirty="0">
                <a:solidFill>
                  <a:schemeClr val="tx1"/>
                </a:solidFill>
                <a:latin typeface="Calibri" panose="020F0502020204030204" pitchFamily="34" charset="0"/>
                <a:cs typeface="Calibri" panose="020F0502020204030204" pitchFamily="34" charset="0"/>
              </a:rPr>
              <a:t>Trastuzumab </a:t>
            </a:r>
            <a:r>
              <a:rPr lang="en-US" sz="1800" dirty="0" err="1">
                <a:solidFill>
                  <a:schemeClr val="tx1"/>
                </a:solidFill>
                <a:latin typeface="Calibri" panose="020F0502020204030204" pitchFamily="34" charset="0"/>
                <a:cs typeface="Calibri" panose="020F0502020204030204" pitchFamily="34" charset="0"/>
              </a:rPr>
              <a:t>deruxtecan</a:t>
            </a:r>
            <a:r>
              <a:rPr lang="en-US" sz="1800" dirty="0">
                <a:solidFill>
                  <a:schemeClr val="tx1"/>
                </a:solidFill>
                <a:latin typeface="Calibri" panose="020F0502020204030204" pitchFamily="34" charset="0"/>
                <a:cs typeface="Calibri" panose="020F0502020204030204" pitchFamily="34" charset="0"/>
              </a:rPr>
              <a:t> (n = 243)</a:t>
            </a:r>
          </a:p>
        </p:txBody>
      </p:sp>
      <p:sp>
        <p:nvSpPr>
          <p:cNvPr id="7" name="TextBox 6">
            <a:extLst>
              <a:ext uri="{FF2B5EF4-FFF2-40B4-BE49-F238E27FC236}">
                <a16:creationId xmlns:a16="http://schemas.microsoft.com/office/drawing/2014/main" id="{D669692C-B27A-7E50-B013-53DAF46C32C9}"/>
              </a:ext>
            </a:extLst>
          </p:cNvPr>
          <p:cNvSpPr txBox="1"/>
          <p:nvPr/>
        </p:nvSpPr>
        <p:spPr>
          <a:xfrm>
            <a:off x="6730136" y="1965316"/>
            <a:ext cx="5126503" cy="369332"/>
          </a:xfrm>
          <a:prstGeom prst="rect">
            <a:avLst/>
          </a:prstGeom>
          <a:solidFill>
            <a:schemeClr val="bg1"/>
          </a:solidFill>
        </p:spPr>
        <p:txBody>
          <a:bodyPr wrap="none" rtlCol="0">
            <a:noAutofit/>
          </a:bodyPr>
          <a:lstStyle/>
          <a:p>
            <a:pPr algn="ctr"/>
            <a:r>
              <a:rPr lang="en-US" sz="1800" dirty="0">
                <a:solidFill>
                  <a:schemeClr val="tx1"/>
                </a:solidFill>
                <a:latin typeface="Calibri" panose="020F0502020204030204" pitchFamily="34" charset="0"/>
                <a:cs typeface="Calibri" panose="020F0502020204030204" pitchFamily="34" charset="0"/>
              </a:rPr>
              <a:t>Trastuzumab emtansine (n = 228)</a:t>
            </a:r>
          </a:p>
        </p:txBody>
      </p:sp>
    </p:spTree>
    <p:extLst>
      <p:ext uri="{BB962C8B-B14F-4D97-AF65-F5344CB8AC3E}">
        <p14:creationId xmlns:p14="http://schemas.microsoft.com/office/powerpoint/2010/main" val="2755347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TextBox 6"/>
          <p:cNvSpPr txBox="1">
            <a:spLocks noChangeArrowheads="1"/>
          </p:cNvSpPr>
          <p:nvPr/>
        </p:nvSpPr>
        <p:spPr bwMode="auto">
          <a:xfrm>
            <a:off x="-5422" y="6419088"/>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50" b="0" i="1" u="none" strike="noStrike" kern="1200" cap="none" spc="0" normalizeH="0" baseline="0" noProof="0" dirty="0">
                <a:ln>
                  <a:noFill/>
                </a:ln>
                <a:solidFill>
                  <a:srgbClr val="000000"/>
                </a:solidFill>
                <a:effectLst/>
                <a:uLnTx/>
                <a:uFillTx/>
                <a:latin typeface="Arial" charset="0"/>
                <a:ea typeface="ＭＳ Ｐゴシック" charset="0"/>
              </a:rPr>
              <a:t>N </a:t>
            </a:r>
            <a:r>
              <a:rPr kumimoji="0" lang="en-US" sz="1050" b="0" i="1" u="none" strike="noStrike" kern="1200" cap="none" spc="0" normalizeH="0" baseline="0" noProof="0" dirty="0" err="1">
                <a:ln>
                  <a:noFill/>
                </a:ln>
                <a:solidFill>
                  <a:srgbClr val="000000"/>
                </a:solidFill>
                <a:effectLst/>
                <a:uLnTx/>
                <a:uFillTx/>
                <a:latin typeface="Arial" charset="0"/>
                <a:ea typeface="ＭＳ Ｐゴシック" charset="0"/>
              </a:rPr>
              <a:t>Engl</a:t>
            </a:r>
            <a:r>
              <a:rPr kumimoji="0" lang="en-US" sz="1050" b="0" i="1" u="none" strike="noStrike" kern="1200" cap="none" spc="0" normalizeH="0" baseline="0" noProof="0" dirty="0">
                <a:ln>
                  <a:noFill/>
                </a:ln>
                <a:solidFill>
                  <a:srgbClr val="000000"/>
                </a:solidFill>
                <a:effectLst/>
                <a:uLnTx/>
                <a:uFillTx/>
                <a:latin typeface="Arial" charset="0"/>
                <a:ea typeface="ＭＳ Ｐゴシック" charset="0"/>
              </a:rPr>
              <a:t> J Med</a:t>
            </a:r>
            <a:r>
              <a:rPr kumimoji="0" lang="en-US" sz="1050" b="0" i="0" u="none" strike="noStrike" kern="1200" cap="none" spc="0" normalizeH="0" baseline="0" noProof="0" dirty="0">
                <a:ln>
                  <a:noFill/>
                </a:ln>
                <a:solidFill>
                  <a:srgbClr val="000000"/>
                </a:solidFill>
                <a:effectLst/>
                <a:uLnTx/>
                <a:uFillTx/>
                <a:latin typeface="Arial" charset="0"/>
                <a:ea typeface="ＭＳ Ｐゴシック" charset="0"/>
              </a:rPr>
              <a:t>. 2022;387(1):9-20.</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4" name="Picture 3" descr="Text&#10;&#10;Description automatically generated with medium confidence">
            <a:extLst>
              <a:ext uri="{FF2B5EF4-FFF2-40B4-BE49-F238E27FC236}">
                <a16:creationId xmlns:a16="http://schemas.microsoft.com/office/drawing/2014/main" id="{326253D2-1D0E-CB5D-15C2-EED6FF93F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12" y="620688"/>
            <a:ext cx="11993175" cy="5271976"/>
          </a:xfrm>
          <a:prstGeom prst="rect">
            <a:avLst/>
          </a:prstGeom>
        </p:spPr>
      </p:pic>
    </p:spTree>
    <p:extLst>
      <p:ext uri="{BB962C8B-B14F-4D97-AF65-F5344CB8AC3E}">
        <p14:creationId xmlns:p14="http://schemas.microsoft.com/office/powerpoint/2010/main" val="20031369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4159624"/>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chemeClr val="bg1"/>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1550581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O’Shaughnessy — Disclosures</a:t>
            </a:r>
          </a:p>
        </p:txBody>
      </p:sp>
      <p:graphicFrame>
        <p:nvGraphicFramePr>
          <p:cNvPr id="4" name="Content Placeholder 3">
            <a:extLst>
              <a:ext uri="{FF2B5EF4-FFF2-40B4-BE49-F238E27FC236}">
                <a16:creationId xmlns:a16="http://schemas.microsoft.com/office/drawing/2014/main" id="{99F1DF30-F6EE-A748-BC8E-549A4414A1DE}"/>
              </a:ext>
            </a:extLst>
          </p:cNvPr>
          <p:cNvGraphicFramePr>
            <a:graphicFrameLocks/>
          </p:cNvGraphicFramePr>
          <p:nvPr/>
        </p:nvGraphicFramePr>
        <p:xfrm>
          <a:off x="1236095" y="1628800"/>
          <a:ext cx="9719807" cy="4176464"/>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3401595">
                <a:tc>
                  <a:txBody>
                    <a:bodyPr/>
                    <a:lstStyle/>
                    <a:p>
                      <a:r>
                        <a:rPr lang="en-US" sz="1800" b="1" kern="1200" dirty="0">
                          <a:solidFill>
                            <a:schemeClr val="tx1"/>
                          </a:solidFill>
                          <a:effectLst/>
                          <a:latin typeface="+mn-lt"/>
                          <a:ea typeface="+mn-ea"/>
                          <a:cs typeface="+mn-cs"/>
                        </a:rPr>
                        <a:t>Advisory Committee and 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Agendia</a:t>
                      </a:r>
                      <a:r>
                        <a:rPr lang="en-US" sz="1800" b="0" kern="1200" dirty="0">
                          <a:solidFill>
                            <a:schemeClr val="tx1"/>
                          </a:solidFill>
                          <a:effectLst/>
                          <a:latin typeface="+mn-lt"/>
                          <a:ea typeface="+mn-ea"/>
                          <a:cs typeface="+mn-cs"/>
                        </a:rPr>
                        <a:t> Inc, Amgen Inc, Aptitude Health, AstraZeneca Pharmaceuticals LP, Bayer HealthCare Pharmaceuticals, Bristol-Myers Squibb Company, Carrick Therapeutics, Celgene Corporation, Daiichi Sankyo Inc, Eisai Inc, </a:t>
                      </a:r>
                      <a:r>
                        <a:rPr lang="en-US" sz="1800" b="0" kern="1200" dirty="0" err="1">
                          <a:solidFill>
                            <a:schemeClr val="tx1"/>
                          </a:solidFill>
                          <a:effectLst/>
                          <a:latin typeface="+mn-lt"/>
                          <a:ea typeface="+mn-ea"/>
                          <a:cs typeface="+mn-cs"/>
                        </a:rPr>
                        <a:t>Fishawack</a:t>
                      </a:r>
                      <a:r>
                        <a:rPr lang="en-US" sz="1800" b="0" kern="1200" dirty="0">
                          <a:solidFill>
                            <a:schemeClr val="tx1"/>
                          </a:solidFill>
                          <a:effectLst/>
                          <a:latin typeface="+mn-lt"/>
                          <a:ea typeface="+mn-ea"/>
                          <a:cs typeface="+mn-cs"/>
                        </a:rPr>
                        <a:t> Health, G1 Therapeutics Inc, Genentech, a member of the Roche Group, Genzyme Corporation, Gilead Sciences Inc, GSK, Incyte Corporation, Lilly, </a:t>
                      </a:r>
                      <a:r>
                        <a:rPr lang="en-US" sz="1800" b="0" kern="1200" dirty="0" err="1">
                          <a:solidFill>
                            <a:schemeClr val="tx1"/>
                          </a:solidFill>
                          <a:effectLst/>
                          <a:latin typeface="+mn-lt"/>
                          <a:ea typeface="+mn-ea"/>
                          <a:cs typeface="+mn-cs"/>
                        </a:rPr>
                        <a:t>Loxo</a:t>
                      </a:r>
                      <a:r>
                        <a:rPr lang="en-US" sz="1800" b="0" kern="1200" dirty="0">
                          <a:solidFill>
                            <a:schemeClr val="tx1"/>
                          </a:solidFill>
                          <a:effectLst/>
                          <a:latin typeface="+mn-lt"/>
                          <a:ea typeface="+mn-ea"/>
                          <a:cs typeface="+mn-cs"/>
                        </a:rPr>
                        <a:t> Oncology Inc, a wholly owned subsidiary of Eli Lilly &amp; Company, Merck, Novartis, </a:t>
                      </a:r>
                      <a:r>
                        <a:rPr lang="en-US" sz="1800" b="0" kern="1200" dirty="0" err="1">
                          <a:solidFill>
                            <a:schemeClr val="tx1"/>
                          </a:solidFill>
                          <a:effectLst/>
                          <a:latin typeface="+mn-lt"/>
                          <a:ea typeface="+mn-ea"/>
                          <a:cs typeface="+mn-cs"/>
                        </a:rPr>
                        <a:t>Ontada</a:t>
                      </a:r>
                      <a:r>
                        <a:rPr lang="en-US" sz="1800" b="0" kern="1200" dirty="0">
                          <a:solidFill>
                            <a:schemeClr val="tx1"/>
                          </a:solidFill>
                          <a:effectLst/>
                          <a:latin typeface="+mn-lt"/>
                          <a:ea typeface="+mn-ea"/>
                          <a:cs typeface="+mn-cs"/>
                        </a:rPr>
                        <a:t>, Pfizer Inc, Pharmacyclics LLC, an AbbVie Company, Pierre Fabre, Puma Biotechnology Inc, Roche Laboratories Inc, Samsung </a:t>
                      </a:r>
                      <a:r>
                        <a:rPr lang="en-US" sz="1800" b="0" kern="1200" dirty="0" err="1">
                          <a:solidFill>
                            <a:schemeClr val="tx1"/>
                          </a:solidFill>
                          <a:effectLst/>
                          <a:latin typeface="+mn-lt"/>
                          <a:ea typeface="+mn-ea"/>
                          <a:cs typeface="+mn-cs"/>
                        </a:rPr>
                        <a:t>Bioepis</a:t>
                      </a:r>
                      <a:r>
                        <a:rPr lang="en-US" sz="1800" b="0" kern="1200" dirty="0">
                          <a:solidFill>
                            <a:schemeClr val="tx1"/>
                          </a:solidFill>
                          <a:effectLst/>
                          <a:latin typeface="+mn-lt"/>
                          <a:ea typeface="+mn-ea"/>
                          <a:cs typeface="+mn-cs"/>
                        </a:rPr>
                        <a:t>, Sanofi,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 Synthon, </a:t>
                      </a:r>
                      <a:r>
                        <a:rPr lang="en-US" sz="1800" b="0" kern="1200" dirty="0" err="1">
                          <a:solidFill>
                            <a:schemeClr val="tx1"/>
                          </a:solidFill>
                          <a:effectLst/>
                          <a:latin typeface="+mn-lt"/>
                          <a:ea typeface="+mn-ea"/>
                          <a:cs typeface="+mn-cs"/>
                        </a:rPr>
                        <a:t>Theralink</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Veru</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74869">
                <a:tc>
                  <a:txBody>
                    <a:bodyPr/>
                    <a:lstStyle/>
                    <a:p>
                      <a:r>
                        <a:rPr lang="en-US" sz="1800" b="1" kern="1200" dirty="0">
                          <a:solidFill>
                            <a:schemeClr val="tx1"/>
                          </a:solidFill>
                          <a:effectLst/>
                          <a:latin typeface="+mn-lt"/>
                          <a:ea typeface="+mn-ea"/>
                          <a:cs typeface="+mn-cs"/>
                        </a:rPr>
                        <a:t>Nonrelevant Financial Relationship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prIME</a:t>
                      </a:r>
                      <a:r>
                        <a:rPr lang="en-US" sz="1800" b="0" kern="1200" dirty="0">
                          <a:solidFill>
                            <a:schemeClr val="tx1"/>
                          </a:solidFill>
                          <a:effectLst/>
                          <a:latin typeface="+mn-lt"/>
                          <a:ea typeface="+mn-ea"/>
                          <a:cs typeface="+mn-cs"/>
                        </a:rPr>
                        <a:t> Oncology</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6976954"/>
                  </a:ext>
                </a:extLst>
              </a:tr>
            </a:tbl>
          </a:graphicData>
        </a:graphic>
      </p:graphicFrame>
    </p:spTree>
    <p:custDataLst>
      <p:tags r:id="rId1"/>
    </p:custDataLst>
    <p:extLst>
      <p:ext uri="{BB962C8B-B14F-4D97-AF65-F5344CB8AC3E}">
        <p14:creationId xmlns:p14="http://schemas.microsoft.com/office/powerpoint/2010/main" val="33054279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4" y="1875822"/>
            <a:ext cx="10967965" cy="4525598"/>
          </a:xfrm>
        </p:spPr>
        <p:txBody>
          <a:bodyPr/>
          <a:lstStyle/>
          <a:p>
            <a:pPr marL="98425" indent="0">
              <a:buNone/>
            </a:pPr>
            <a:r>
              <a:rPr lang="en-US" sz="3200" dirty="0"/>
              <a:t>57-year-old woman with HER2-positive breast cancer and brain metastases who received tucatinib/trastuzumab/capecitabine </a:t>
            </a:r>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Jamie Carroll, APRN, MSN, CNP</a:t>
            </a:r>
          </a:p>
        </p:txBody>
      </p:sp>
      <p:pic>
        <p:nvPicPr>
          <p:cNvPr id="2" name="Picture 1">
            <a:extLst>
              <a:ext uri="{FF2B5EF4-FFF2-40B4-BE49-F238E27FC236}">
                <a16:creationId xmlns:a16="http://schemas.microsoft.com/office/drawing/2014/main" id="{969007F7-CFEE-46E0-B76B-62DB02DBE4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396848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358967" cy="2354018"/>
          </a:xfrm>
        </p:spPr>
        <p:txBody>
          <a:bodyPr/>
          <a:lstStyle/>
          <a:p>
            <a:pPr marL="0" marR="0">
              <a:spcBef>
                <a:spcPts val="600"/>
              </a:spcBef>
              <a:spcAft>
                <a:spcPts val="0"/>
              </a:spcAft>
            </a:pPr>
            <a:r>
              <a:rPr lang="en-US" sz="2800" dirty="0">
                <a:solidFill>
                  <a:schemeClr val="tx1"/>
                </a:solidFill>
              </a:rPr>
              <a:t>Sequencing of therapies for HER2-positive breast cancer</a:t>
            </a:r>
          </a:p>
          <a:p>
            <a:pPr marL="392113" lvl="1">
              <a:spcBef>
                <a:spcPts val="600"/>
              </a:spcBef>
              <a:spcAft>
                <a:spcPts val="1200"/>
              </a:spcAft>
            </a:pPr>
            <a:r>
              <a:rPr lang="en-US" sz="2500" dirty="0">
                <a:solidFill>
                  <a:schemeClr val="tx1"/>
                </a:solidFill>
              </a:rPr>
              <a:t>Tucatinib </a:t>
            </a:r>
          </a:p>
          <a:p>
            <a:pPr marL="392113" lvl="1">
              <a:spcBef>
                <a:spcPts val="600"/>
              </a:spcBef>
              <a:spcAft>
                <a:spcPts val="1200"/>
              </a:spcAft>
            </a:pPr>
            <a:r>
              <a:rPr lang="en-US" sz="2500" dirty="0">
                <a:solidFill>
                  <a:schemeClr val="tx1"/>
                </a:solidFill>
              </a:rPr>
              <a:t>Trastuzumab </a:t>
            </a:r>
            <a:r>
              <a:rPr lang="en-US" sz="2500" dirty="0" err="1">
                <a:solidFill>
                  <a:schemeClr val="tx1"/>
                </a:solidFill>
              </a:rPr>
              <a:t>deruxtecan</a:t>
            </a:r>
            <a:r>
              <a:rPr lang="en-US" sz="2500" dirty="0">
                <a:solidFill>
                  <a:schemeClr val="tx1"/>
                </a:solidFill>
              </a:rPr>
              <a:t> (T-</a:t>
            </a:r>
            <a:r>
              <a:rPr lang="en-US" sz="2500" dirty="0" err="1">
                <a:solidFill>
                  <a:schemeClr val="tx1"/>
                </a:solidFill>
              </a:rPr>
              <a:t>DXd</a:t>
            </a:r>
            <a:r>
              <a:rPr lang="en-US" sz="2500" dirty="0">
                <a:solidFill>
                  <a:schemeClr val="tx1"/>
                </a:solidFill>
              </a:rPr>
              <a:t>) </a:t>
            </a:r>
          </a:p>
          <a:p>
            <a:pPr marL="0">
              <a:spcBef>
                <a:spcPts val="600"/>
              </a:spcBef>
              <a:spcAft>
                <a:spcPts val="1200"/>
              </a:spcAft>
            </a:pPr>
            <a:r>
              <a:rPr lang="en-US" sz="2800" dirty="0">
                <a:solidFill>
                  <a:schemeClr val="tx1"/>
                </a:solidFill>
              </a:rPr>
              <a:t>Management of HER2-positive brain metastases</a:t>
            </a: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11" name="Title 1">
            <a:extLst>
              <a:ext uri="{FF2B5EF4-FFF2-40B4-BE49-F238E27FC236}">
                <a16:creationId xmlns:a16="http://schemas.microsoft.com/office/drawing/2014/main" id="{79230EFD-07E3-7C0B-6F87-E7D0DAAC8E6A}"/>
              </a:ext>
            </a:extLst>
          </p:cNvPr>
          <p:cNvSpPr>
            <a:spLocks noGrp="1"/>
          </p:cNvSpPr>
          <p:nvPr>
            <p:ph type="title"/>
          </p:nvPr>
        </p:nvSpPr>
        <p:spPr>
          <a:xfrm>
            <a:off x="843113" y="238544"/>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2434083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9769-4EAB-E34F-876E-83C76AA281E3}"/>
              </a:ext>
            </a:extLst>
          </p:cNvPr>
          <p:cNvSpPr>
            <a:spLocks noGrp="1"/>
          </p:cNvSpPr>
          <p:nvPr>
            <p:ph type="title"/>
          </p:nvPr>
        </p:nvSpPr>
        <p:spPr>
          <a:xfrm>
            <a:off x="916516" y="9068"/>
            <a:ext cx="10358967" cy="1143000"/>
          </a:xfrm>
        </p:spPr>
        <p:txBody>
          <a:bodyPr/>
          <a:lstStyle/>
          <a:p>
            <a:r>
              <a:rPr lang="en-US" dirty="0"/>
              <a:t>Tucatinib Mechanism of Action</a:t>
            </a:r>
          </a:p>
        </p:txBody>
      </p:sp>
      <p:pic>
        <p:nvPicPr>
          <p:cNvPr id="1025" name="Picture 1" descr="Seagen medication tucatinib">
            <a:extLst>
              <a:ext uri="{FF2B5EF4-FFF2-40B4-BE49-F238E27FC236}">
                <a16:creationId xmlns:a16="http://schemas.microsoft.com/office/drawing/2014/main" id="{2C852005-1D29-AC47-8787-055D571DDF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4" y="918917"/>
            <a:ext cx="9022656" cy="55172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D3826F-455F-764E-B191-A4DA0CAE93F5}"/>
              </a:ext>
            </a:extLst>
          </p:cNvPr>
          <p:cNvSpPr txBox="1"/>
          <p:nvPr/>
        </p:nvSpPr>
        <p:spPr>
          <a:xfrm>
            <a:off x="0" y="6494796"/>
            <a:ext cx="3980064"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Catenacci</a:t>
            </a:r>
            <a:r>
              <a:rPr lang="en-US" sz="1500" b="0" dirty="0">
                <a:solidFill>
                  <a:schemeClr val="tx1"/>
                </a:solidFill>
                <a:latin typeface="Calibri" panose="020F0502020204030204" pitchFamily="34" charset="0"/>
                <a:cs typeface="Calibri" panose="020F0502020204030204" pitchFamily="34" charset="0"/>
              </a:rPr>
              <a:t> DV et al. ESMO 2021;Abstract 1434TiP.</a:t>
            </a:r>
          </a:p>
        </p:txBody>
      </p:sp>
    </p:spTree>
    <p:extLst>
      <p:ext uri="{BB962C8B-B14F-4D97-AF65-F5344CB8AC3E}">
        <p14:creationId xmlns:p14="http://schemas.microsoft.com/office/powerpoint/2010/main" val="3014171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Tucatinib</a:t>
            </a:r>
          </a:p>
        </p:txBody>
      </p:sp>
      <p:sp>
        <p:nvSpPr>
          <p:cNvPr id="63489" name="Content Placeholder 1"/>
          <p:cNvSpPr>
            <a:spLocks noGrp="1"/>
          </p:cNvSpPr>
          <p:nvPr>
            <p:ph idx="1"/>
          </p:nvPr>
        </p:nvSpPr>
        <p:spPr>
          <a:xfrm>
            <a:off x="943791" y="1090378"/>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HER2 tyrosine kinase inhibitor</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ea typeface="ＭＳ Ｐゴシック" charset="0"/>
                <a:cs typeface="Calibri" panose="020F0502020204030204" pitchFamily="34" charset="0"/>
              </a:rPr>
              <a:t>In</a:t>
            </a:r>
            <a:r>
              <a:rPr lang="en-US" sz="2600" dirty="0">
                <a:solidFill>
                  <a:srgbClr val="FFCC31"/>
                </a:solidFill>
                <a:latin typeface="Calibri" panose="020F0502020204030204" pitchFamily="34" charset="0"/>
                <a:cs typeface="Calibri" panose="020F0502020204030204" pitchFamily="34" charset="0"/>
              </a:rPr>
              <a:t> </a:t>
            </a:r>
            <a:r>
              <a:rPr lang="en-US" sz="2600" dirty="0">
                <a:latin typeface="Calibri" panose="020F0502020204030204" pitchFamily="34" charset="0"/>
                <a:ea typeface="ＭＳ Ｐゴシック" charset="0"/>
                <a:cs typeface="Calibri" panose="020F0502020204030204" pitchFamily="34" charset="0"/>
              </a:rPr>
              <a:t>combination with trastuzumab and capecitabine f</a:t>
            </a:r>
            <a:r>
              <a:rPr lang="en-US" sz="2600" dirty="0">
                <a:latin typeface="Calibri" panose="020F0502020204030204" pitchFamily="34" charset="0"/>
                <a:cs typeface="Calibri" panose="020F0502020204030204" pitchFamily="34" charset="0"/>
              </a:rPr>
              <a:t>or patients </a:t>
            </a:r>
            <a:r>
              <a:rPr lang="en-US" sz="2600" dirty="0">
                <a:latin typeface="Calibri" panose="020F0502020204030204" pitchFamily="34" charset="0"/>
                <a:ea typeface="ＭＳ Ｐゴシック" charset="0"/>
                <a:cs typeface="Calibri" panose="020F0502020204030204" pitchFamily="34" charset="0"/>
              </a:rPr>
              <a:t>with advanced unresectable or metastatic HER2-positive breast cancer who have received 1 or more prior anti-HER2-based regimens in the metastatic setting</a:t>
            </a:r>
            <a:endParaRPr lang="en-US" sz="2600" b="1" dirty="0">
              <a:solidFill>
                <a:srgbClr val="0432FF"/>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300 mg po BID with or without food</a:t>
            </a: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rPr>
              <a:t>Tucatinib package insert, 1/2023. </a:t>
            </a:r>
            <a:endParaRPr kumimoji="0" lang="en-US" sz="1500" b="0" i="1"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27681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4807696"/>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chemeClr val="bg1"/>
                </a:solidFill>
              </a:rPr>
              <a:t>Module 7: PARP Inhibitors</a:t>
            </a:r>
          </a:p>
          <a:p>
            <a:pPr marL="11113" indent="0">
              <a:lnSpc>
                <a:spcPct val="100000"/>
              </a:lnSpc>
              <a:spcBef>
                <a:spcPts val="1800"/>
              </a:spcBef>
              <a:spcAft>
                <a:spcPts val="0"/>
              </a:spcAft>
              <a:buNone/>
            </a:pPr>
            <a:r>
              <a:rPr lang="en-US" sz="2500" dirty="0">
                <a:solidFill>
                  <a:srgbClr val="0432FF"/>
                </a:solidFill>
              </a:rPr>
              <a:t>Module 8: Immune Checkpoint Inhibitors</a:t>
            </a:r>
          </a:p>
        </p:txBody>
      </p:sp>
    </p:spTree>
    <p:extLst>
      <p:ext uri="{BB962C8B-B14F-4D97-AF65-F5344CB8AC3E}">
        <p14:creationId xmlns:p14="http://schemas.microsoft.com/office/powerpoint/2010/main" val="241605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5" y="1875822"/>
            <a:ext cx="10742618" cy="4525598"/>
          </a:xfrm>
        </p:spPr>
        <p:txBody>
          <a:bodyPr/>
          <a:lstStyle/>
          <a:p>
            <a:pPr marL="98425" indent="0">
              <a:buNone/>
            </a:pPr>
            <a:r>
              <a:rPr lang="en-US" sz="3200" dirty="0"/>
              <a:t>49-year-old woman with a germline BRCA1 mutation and localized TNBC who received adjuvant </a:t>
            </a:r>
            <a:r>
              <a:rPr lang="en-US" sz="3200" dirty="0" err="1"/>
              <a:t>olaparib</a:t>
            </a:r>
            <a:r>
              <a:rPr lang="en-US" sz="3200" dirty="0"/>
              <a:t> </a:t>
            </a:r>
          </a:p>
          <a:p>
            <a:pPr marL="98425" indent="0">
              <a:buNone/>
            </a:pPr>
            <a:endParaRPr lang="en-US" sz="3200" dirty="0"/>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Ronald Stein, JD, MSN, NP-C,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3456805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703571" cy="2354018"/>
          </a:xfrm>
        </p:spPr>
        <p:txBody>
          <a:bodyPr/>
          <a:lstStyle/>
          <a:p>
            <a:pPr marL="0" marR="0">
              <a:spcBef>
                <a:spcPts val="1200"/>
              </a:spcBef>
              <a:spcAft>
                <a:spcPts val="0"/>
              </a:spcAft>
            </a:pPr>
            <a:r>
              <a:rPr lang="en-US" sz="2800" dirty="0">
                <a:solidFill>
                  <a:schemeClr val="tx1"/>
                </a:solidFill>
              </a:rPr>
              <a:t>Spectrum of somatic and germline mutations</a:t>
            </a:r>
          </a:p>
          <a:p>
            <a:pPr marL="0" marR="0">
              <a:spcBef>
                <a:spcPts val="1200"/>
              </a:spcBef>
              <a:spcAft>
                <a:spcPts val="0"/>
              </a:spcAft>
            </a:pPr>
            <a:r>
              <a:rPr lang="en-US" sz="2800" dirty="0">
                <a:solidFill>
                  <a:schemeClr val="tx1"/>
                </a:solidFill>
              </a:rPr>
              <a:t>Clinical use of PARP inhibitors in the adjuvant and metastatic settings</a:t>
            </a:r>
          </a:p>
          <a:p>
            <a:pPr marL="0" marR="0">
              <a:spcBef>
                <a:spcPts val="1200"/>
              </a:spcBef>
              <a:spcAft>
                <a:spcPts val="0"/>
              </a:spcAft>
            </a:pPr>
            <a:r>
              <a:rPr lang="en-US" sz="2800" dirty="0">
                <a:solidFill>
                  <a:schemeClr val="tx1"/>
                </a:solidFill>
              </a:rPr>
              <a:t>Tolerability/toxicity of PARP inhibitors</a:t>
            </a:r>
          </a:p>
          <a:p>
            <a:pPr marL="0" marR="0">
              <a:spcBef>
                <a:spcPts val="0"/>
              </a:spcBef>
              <a:spcAft>
                <a:spcPts val="0"/>
              </a:spcAft>
            </a:pPr>
            <a:endParaRPr lang="en-US" sz="2800" dirty="0">
              <a:solidFill>
                <a:schemeClr val="tx1"/>
              </a:solidFill>
            </a:endParaRP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8" name="Title 1">
            <a:extLst>
              <a:ext uri="{FF2B5EF4-FFF2-40B4-BE49-F238E27FC236}">
                <a16:creationId xmlns:a16="http://schemas.microsoft.com/office/drawing/2014/main" id="{D0DCFDB2-42C5-4CF5-EF2E-47E351DDD9F5}"/>
              </a:ext>
            </a:extLst>
          </p:cNvPr>
          <p:cNvSpPr>
            <a:spLocks noGrp="1"/>
          </p:cNvSpPr>
          <p:nvPr>
            <p:ph type="title"/>
          </p:nvPr>
        </p:nvSpPr>
        <p:spPr>
          <a:xfrm>
            <a:off x="839416" y="227013"/>
            <a:ext cx="10358967" cy="1143000"/>
          </a:xfrm>
        </p:spPr>
        <p:txBody>
          <a:bodyPr lIns="91440" tIns="91440" rIns="91440" bIns="182880"/>
          <a:lstStyle/>
          <a:p>
            <a:r>
              <a:rPr lang="en-US" sz="3200" dirty="0">
                <a:solidFill>
                  <a:schemeClr val="bg1"/>
                </a:solidFill>
              </a:rPr>
              <a:t>Clinical Research Background</a:t>
            </a:r>
          </a:p>
        </p:txBody>
      </p:sp>
    </p:spTree>
    <p:extLst>
      <p:ext uri="{BB962C8B-B14F-4D97-AF65-F5344CB8AC3E}">
        <p14:creationId xmlns:p14="http://schemas.microsoft.com/office/powerpoint/2010/main" val="533023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5366"/>
            <a:ext cx="10972800" cy="1105812"/>
          </a:xfrm>
        </p:spPr>
        <p:txBody>
          <a:bodyPr anchor="ctr">
            <a:noAutofit/>
          </a:bodyPr>
          <a:lstStyle/>
          <a:p>
            <a:pPr algn="l">
              <a:lnSpc>
                <a:spcPct val="90000"/>
              </a:lnSpc>
            </a:pPr>
            <a:r>
              <a:rPr lang="en-GB" sz="3733" dirty="0">
                <a:cs typeface="Arial" panose="020B0604020202020204" pitchFamily="34" charset="0"/>
              </a:rPr>
              <a:t>PARPi Exploits the Baseline Vulnerability of Cells with Inherent DNA Repair Deficiency</a:t>
            </a:r>
            <a:endParaRPr lang="en-US" sz="3733" dirty="0">
              <a:cs typeface="Arial" panose="020B0604020202020204" pitchFamily="34" charset="0"/>
            </a:endParaRPr>
          </a:p>
        </p:txBody>
      </p:sp>
      <p:grpSp>
        <p:nvGrpSpPr>
          <p:cNvPr id="6" name="Group 5"/>
          <p:cNvGrpSpPr/>
          <p:nvPr/>
        </p:nvGrpSpPr>
        <p:grpSpPr>
          <a:xfrm>
            <a:off x="420526" y="992690"/>
            <a:ext cx="11253113" cy="5411441"/>
            <a:chOff x="423710" y="1191227"/>
            <a:chExt cx="13503736" cy="6493729"/>
          </a:xfrm>
        </p:grpSpPr>
        <p:pic>
          <p:nvPicPr>
            <p:cNvPr id="55" name="Picture 54" descr="new double strand break_V2.png"/>
            <p:cNvPicPr>
              <a:picLocks noChangeAspect="1"/>
            </p:cNvPicPr>
            <p:nvPr/>
          </p:nvPicPr>
          <p:blipFill rotWithShape="1">
            <a:blip r:embed="rId2" cstate="print">
              <a:alphaModFix amt="74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2691" r="14012"/>
            <a:stretch/>
          </p:blipFill>
          <p:spPr>
            <a:xfrm>
              <a:off x="9025488" y="1708579"/>
              <a:ext cx="4901958" cy="1941709"/>
            </a:xfrm>
            <a:prstGeom prst="rect">
              <a:avLst/>
            </a:prstGeom>
          </p:spPr>
        </p:pic>
        <p:pic>
          <p:nvPicPr>
            <p:cNvPr id="39" name="Picture 38" descr="FINAL DNA style 3 coloured_5 slide_V2.png"/>
            <p:cNvPicPr>
              <a:picLocks noChangeAspect="1"/>
            </p:cNvPicPr>
            <p:nvPr/>
          </p:nvPicPr>
          <p:blipFill rotWithShape="1">
            <a:blip r:embed="rId4" cstate="print">
              <a:alphaModFix amt="65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2243" r="16043"/>
            <a:stretch/>
          </p:blipFill>
          <p:spPr>
            <a:xfrm>
              <a:off x="523143" y="1697156"/>
              <a:ext cx="5333382" cy="1569557"/>
            </a:xfrm>
            <a:prstGeom prst="rect">
              <a:avLst/>
            </a:prstGeom>
          </p:spPr>
        </p:pic>
        <p:sp>
          <p:nvSpPr>
            <p:cNvPr id="49" name="Rounded Rectangle 38">
              <a:extLst>
                <a:ext uri="{FF2B5EF4-FFF2-40B4-BE49-F238E27FC236}">
                  <a16:creationId xmlns:a16="http://schemas.microsoft.com/office/drawing/2014/main" id="{C8FF4FBF-E534-4EBD-9F5C-9DC2F064177D}"/>
                </a:ext>
              </a:extLst>
            </p:cNvPr>
            <p:cNvSpPr/>
            <p:nvPr/>
          </p:nvSpPr>
          <p:spPr>
            <a:xfrm>
              <a:off x="2903773" y="4885097"/>
              <a:ext cx="4606163" cy="67427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4" name="Freeform 3"/>
            <p:cNvSpPr/>
            <p:nvPr/>
          </p:nvSpPr>
          <p:spPr>
            <a:xfrm>
              <a:off x="5206855" y="4515214"/>
              <a:ext cx="6192163" cy="396400"/>
            </a:xfrm>
            <a:custGeom>
              <a:avLst/>
              <a:gdLst>
                <a:gd name="connsiteX0" fmla="*/ 4202767 w 4202767"/>
                <a:gd name="connsiteY0" fmla="*/ 0 h 828012"/>
                <a:gd name="connsiteX1" fmla="*/ 4202767 w 4202767"/>
                <a:gd name="connsiteY1" fmla="*/ 371904 h 828012"/>
                <a:gd name="connsiteX2" fmla="*/ 7016 w 4202767"/>
                <a:gd name="connsiteY2" fmla="*/ 392955 h 828012"/>
                <a:gd name="connsiteX3" fmla="*/ 0 w 4202767"/>
                <a:gd name="connsiteY3" fmla="*/ 828012 h 828012"/>
                <a:gd name="connsiteX0" fmla="*/ 4202767 w 4209783"/>
                <a:gd name="connsiteY0" fmla="*/ 0 h 828012"/>
                <a:gd name="connsiteX1" fmla="*/ 4209783 w 4209783"/>
                <a:gd name="connsiteY1" fmla="*/ 406989 h 828012"/>
                <a:gd name="connsiteX2" fmla="*/ 7016 w 4209783"/>
                <a:gd name="connsiteY2" fmla="*/ 392955 h 828012"/>
                <a:gd name="connsiteX3" fmla="*/ 0 w 4209783"/>
                <a:gd name="connsiteY3" fmla="*/ 828012 h 828012"/>
                <a:gd name="connsiteX0" fmla="*/ 4202768 w 4209784"/>
                <a:gd name="connsiteY0" fmla="*/ 0 h 828012"/>
                <a:gd name="connsiteX1" fmla="*/ 4209784 w 4209784"/>
                <a:gd name="connsiteY1" fmla="*/ 406989 h 828012"/>
                <a:gd name="connsiteX2" fmla="*/ 0 w 4209784"/>
                <a:gd name="connsiteY2" fmla="*/ 406989 h 828012"/>
                <a:gd name="connsiteX3" fmla="*/ 1 w 4209784"/>
                <a:gd name="connsiteY3" fmla="*/ 828012 h 828012"/>
                <a:gd name="connsiteX0" fmla="*/ 4209274 w 4209784"/>
                <a:gd name="connsiteY0" fmla="*/ 0 h 601813"/>
                <a:gd name="connsiteX1" fmla="*/ 4209784 w 4209784"/>
                <a:gd name="connsiteY1" fmla="*/ 180790 h 601813"/>
                <a:gd name="connsiteX2" fmla="*/ 0 w 4209784"/>
                <a:gd name="connsiteY2" fmla="*/ 180790 h 601813"/>
                <a:gd name="connsiteX3" fmla="*/ 1 w 4209784"/>
                <a:gd name="connsiteY3" fmla="*/ 601813 h 601813"/>
                <a:gd name="connsiteX0" fmla="*/ 4212481 w 4212481"/>
                <a:gd name="connsiteY0" fmla="*/ 8056 h 421024"/>
                <a:gd name="connsiteX1" fmla="*/ 4209784 w 4212481"/>
                <a:gd name="connsiteY1" fmla="*/ 1 h 421024"/>
                <a:gd name="connsiteX2" fmla="*/ 0 w 4212481"/>
                <a:gd name="connsiteY2" fmla="*/ 1 h 421024"/>
                <a:gd name="connsiteX3" fmla="*/ 1 w 4212481"/>
                <a:gd name="connsiteY3" fmla="*/ 421024 h 421024"/>
              </a:gdLst>
              <a:ahLst/>
              <a:cxnLst>
                <a:cxn ang="0">
                  <a:pos x="connsiteX0" y="connsiteY0"/>
                </a:cxn>
                <a:cxn ang="0">
                  <a:pos x="connsiteX1" y="connsiteY1"/>
                </a:cxn>
                <a:cxn ang="0">
                  <a:pos x="connsiteX2" y="connsiteY2"/>
                </a:cxn>
                <a:cxn ang="0">
                  <a:pos x="connsiteX3" y="connsiteY3"/>
                </a:cxn>
              </a:cxnLst>
              <a:rect l="l" t="t" r="r" b="b"/>
              <a:pathLst>
                <a:path w="4212481" h="421024">
                  <a:moveTo>
                    <a:pt x="4212481" y="8056"/>
                  </a:moveTo>
                  <a:lnTo>
                    <a:pt x="4209784" y="1"/>
                  </a:lnTo>
                  <a:lnTo>
                    <a:pt x="0" y="1"/>
                  </a:lnTo>
                  <a:cubicBezTo>
                    <a:pt x="0" y="140342"/>
                    <a:pt x="1" y="280683"/>
                    <a:pt x="1" y="421024"/>
                  </a:cubicBezTo>
                </a:path>
              </a:pathLst>
            </a:custGeom>
            <a:noFill/>
            <a:ln w="28575" cap="flat" cmpd="sng" algn="ctr">
              <a:solidFill>
                <a:srgbClr val="830051"/>
              </a:solidFill>
              <a:prstDash val="solid"/>
              <a:round/>
              <a:headEnd type="none" w="med" len="med"/>
              <a:tailEnd type="triangle" w="med" len="med"/>
            </a:ln>
            <a:effectLst/>
          </p:spPr>
          <p:txBody>
            <a:bodyPr vert="horz" wrap="square" lIns="121920" tIns="60960" rIns="121920" bIns="60960" numCol="1" rtlCol="0" anchor="t" anchorCtr="0" compatLnSpc="1">
              <a:prstTxWarp prst="textNoShape">
                <a:avLst/>
              </a:prstTxWarp>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S PGothic" charset="0"/>
                <a:cs typeface="+mn-cs"/>
              </a:endParaRPr>
            </a:p>
          </p:txBody>
        </p:sp>
        <p:grpSp>
          <p:nvGrpSpPr>
            <p:cNvPr id="51" name="Group 50">
              <a:extLst>
                <a:ext uri="{FF2B5EF4-FFF2-40B4-BE49-F238E27FC236}">
                  <a16:creationId xmlns:a16="http://schemas.microsoft.com/office/drawing/2014/main" id="{9C803309-FC61-4071-AE4D-C1B96CD4E614}"/>
                </a:ext>
              </a:extLst>
            </p:cNvPr>
            <p:cNvGrpSpPr/>
            <p:nvPr/>
          </p:nvGrpSpPr>
          <p:grpSpPr>
            <a:xfrm>
              <a:off x="4941515" y="6389295"/>
              <a:ext cx="539518" cy="588277"/>
              <a:chOff x="4290819" y="3575629"/>
              <a:chExt cx="537303" cy="537303"/>
            </a:xfrm>
          </p:grpSpPr>
          <p:cxnSp>
            <p:nvCxnSpPr>
              <p:cNvPr id="52" name="Straight Connector 51">
                <a:extLst>
                  <a:ext uri="{FF2B5EF4-FFF2-40B4-BE49-F238E27FC236}">
                    <a16:creationId xmlns:a16="http://schemas.microsoft.com/office/drawing/2014/main" id="{6CC5E822-EAC0-474B-BBB9-C2786D3CDCD7}"/>
                  </a:ext>
                </a:extLst>
              </p:cNvPr>
              <p:cNvCxnSpPr/>
              <p:nvPr/>
            </p:nvCxnSpPr>
            <p:spPr bwMode="auto">
              <a:xfrm>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99A5ABEB-84F4-4FB3-8321-DB89AAB87CAC}"/>
                  </a:ext>
                </a:extLst>
              </p:cNvPr>
              <p:cNvCxnSpPr/>
              <p:nvPr/>
            </p:nvCxnSpPr>
            <p:spPr bwMode="auto">
              <a:xfrm flipH="1">
                <a:off x="4290819" y="3575629"/>
                <a:ext cx="537303" cy="537303"/>
              </a:xfrm>
              <a:prstGeom prst="line">
                <a:avLst/>
              </a:prstGeom>
              <a:solidFill>
                <a:schemeClr val="accent1"/>
              </a:solidFill>
              <a:ln w="88900" cap="sq" cmpd="sng" algn="ctr">
                <a:solidFill>
                  <a:srgbClr val="FFFFFF"/>
                </a:solidFill>
                <a:prstDash val="solid"/>
                <a:round/>
                <a:headEnd type="none" w="med" len="med"/>
                <a:tailEnd type="none" w="med" len="med"/>
              </a:ln>
              <a:effectLst/>
            </p:spPr>
          </p:cxnSp>
        </p:grpSp>
        <p:cxnSp>
          <p:nvCxnSpPr>
            <p:cNvPr id="33" name="Straight Arrow Connector 32">
              <a:extLst>
                <a:ext uri="{FF2B5EF4-FFF2-40B4-BE49-F238E27FC236}">
                  <a16:creationId xmlns:a16="http://schemas.microsoft.com/office/drawing/2014/main" id="{5117D9AD-29F2-7E4E-B517-6D709BC67171}"/>
                </a:ext>
              </a:extLst>
            </p:cNvPr>
            <p:cNvCxnSpPr/>
            <p:nvPr/>
          </p:nvCxnSpPr>
          <p:spPr>
            <a:xfrm>
              <a:off x="6326138" y="3200070"/>
              <a:ext cx="2347814" cy="0"/>
            </a:xfrm>
            <a:prstGeom prst="straightConnector1">
              <a:avLst/>
            </a:prstGeom>
            <a:ln w="28575" cmpd="sng">
              <a:solidFill>
                <a:srgbClr val="3AB65E"/>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5A133E18-DE45-2544-9C1C-67978DD7807D}"/>
                </a:ext>
              </a:extLst>
            </p:cNvPr>
            <p:cNvSpPr txBox="1"/>
            <p:nvPr/>
          </p:nvSpPr>
          <p:spPr>
            <a:xfrm>
              <a:off x="6010361" y="1932340"/>
              <a:ext cx="2939722" cy="1145160"/>
            </a:xfrm>
            <a:prstGeom prst="rect">
              <a:avLst/>
            </a:prstGeom>
            <a:noFill/>
            <a:ln>
              <a:noFill/>
            </a:ln>
          </p:spPr>
          <p:txBody>
            <a:bodyPr wrap="square" rtlCol="0" anchor="ctr">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313677"/>
                  </a:solidFill>
                  <a:effectLst/>
                  <a:uLnTx/>
                  <a:uFillTx/>
                  <a:latin typeface="Calibri"/>
                  <a:ea typeface="MS PGothic" charset="0"/>
                  <a:cs typeface="Arial"/>
                </a:rPr>
                <a:t>Increase in double-strand breaks in replicating cells</a:t>
              </a:r>
            </a:p>
          </p:txBody>
        </p:sp>
        <p:cxnSp>
          <p:nvCxnSpPr>
            <p:cNvPr id="45" name="Straight Connector 44"/>
            <p:cNvCxnSpPr/>
            <p:nvPr/>
          </p:nvCxnSpPr>
          <p:spPr bwMode="auto">
            <a:xfrm flipV="1">
              <a:off x="2372978" y="3056747"/>
              <a:ext cx="0" cy="286646"/>
            </a:xfrm>
            <a:prstGeom prst="line">
              <a:avLst/>
            </a:prstGeom>
            <a:solidFill>
              <a:schemeClr val="accent1"/>
            </a:solidFill>
            <a:ln w="28575" cap="flat" cmpd="sng" algn="ctr">
              <a:solidFill>
                <a:srgbClr val="830051"/>
              </a:solidFill>
              <a:prstDash val="solid"/>
              <a:round/>
              <a:headEnd type="none" w="med" len="med"/>
              <a:tailEnd type="oval" w="med" len="med"/>
            </a:ln>
            <a:effectLst/>
          </p:spPr>
        </p:cxnSp>
        <p:sp>
          <p:nvSpPr>
            <p:cNvPr id="47" name="TextBox 46">
              <a:extLst>
                <a:ext uri="{FF2B5EF4-FFF2-40B4-BE49-F238E27FC236}">
                  <a16:creationId xmlns:a16="http://schemas.microsoft.com/office/drawing/2014/main" id="{5A133E18-DE45-2544-9C1C-67978DD7807D}"/>
                </a:ext>
              </a:extLst>
            </p:cNvPr>
            <p:cNvSpPr txBox="1"/>
            <p:nvPr/>
          </p:nvSpPr>
          <p:spPr>
            <a:xfrm>
              <a:off x="1194988" y="3288827"/>
              <a:ext cx="2911782" cy="762932"/>
            </a:xfrm>
            <a:prstGeom prst="roundRect">
              <a:avLst/>
            </a:prstGeom>
            <a:noFill/>
            <a:ln w="12700" cmpd="sng">
              <a:noFill/>
            </a:ln>
          </p:spPr>
          <p:txBody>
            <a:bodyPr wrap="square" tIns="0" bIns="0" rtlCol="0" anchor="ctr">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32479F"/>
                  </a:solidFill>
                  <a:effectLst/>
                  <a:uLnTx/>
                  <a:uFillTx/>
                  <a:latin typeface="Calibri"/>
                  <a:ea typeface="MS PGothic" charset="0"/>
                  <a:cs typeface="Arial"/>
                </a:rPr>
                <a:t>Trapped PARP on single-strand breaks</a:t>
              </a:r>
            </a:p>
          </p:txBody>
        </p:sp>
        <p:sp>
          <p:nvSpPr>
            <p:cNvPr id="48" name="TextBox 47">
              <a:extLst>
                <a:ext uri="{FF2B5EF4-FFF2-40B4-BE49-F238E27FC236}">
                  <a16:creationId xmlns:a16="http://schemas.microsoft.com/office/drawing/2014/main" id="{5A133E18-DE45-2544-9C1C-67978DD7807D}"/>
                </a:ext>
              </a:extLst>
            </p:cNvPr>
            <p:cNvSpPr txBox="1"/>
            <p:nvPr/>
          </p:nvSpPr>
          <p:spPr>
            <a:xfrm>
              <a:off x="9940632" y="3806459"/>
              <a:ext cx="2911782" cy="381467"/>
            </a:xfrm>
            <a:prstGeom prst="roundRect">
              <a:avLst/>
            </a:prstGeom>
            <a:noFill/>
            <a:ln w="12700" cmpd="sng">
              <a:noFill/>
            </a:ln>
          </p:spPr>
          <p:txBody>
            <a:bodyPr wrap="square" tIns="0" bIns="0" rtlCol="0" anchor="ctr">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313677"/>
                  </a:solidFill>
                  <a:effectLst/>
                  <a:uLnTx/>
                  <a:uFillTx/>
                  <a:latin typeface="Calibri"/>
                  <a:ea typeface="MS PGothic" charset="0"/>
                  <a:cs typeface="Arial"/>
                </a:rPr>
                <a:t>Double-strand breaks</a:t>
              </a:r>
            </a:p>
          </p:txBody>
        </p:sp>
        <p:cxnSp>
          <p:nvCxnSpPr>
            <p:cNvPr id="56" name="Straight Connector 55"/>
            <p:cNvCxnSpPr>
              <a:cxnSpLocks/>
            </p:cNvCxnSpPr>
            <p:nvPr/>
          </p:nvCxnSpPr>
          <p:spPr bwMode="auto">
            <a:xfrm flipV="1">
              <a:off x="11399018" y="2025661"/>
              <a:ext cx="0" cy="1808082"/>
            </a:xfrm>
            <a:prstGeom prst="line">
              <a:avLst/>
            </a:prstGeom>
            <a:solidFill>
              <a:schemeClr val="accent1"/>
            </a:solidFill>
            <a:ln w="28575" cap="flat" cmpd="sng" algn="ctr">
              <a:solidFill>
                <a:srgbClr val="830051"/>
              </a:solidFill>
              <a:prstDash val="solid"/>
              <a:round/>
              <a:headEnd type="none" w="med" len="med"/>
              <a:tailEnd type="oval" w="med" len="med"/>
            </a:ln>
            <a:effectLst/>
          </p:spPr>
        </p:cxnSp>
        <p:cxnSp>
          <p:nvCxnSpPr>
            <p:cNvPr id="27" name="Straight Arrow Connector 26">
              <a:extLst>
                <a:ext uri="{FF2B5EF4-FFF2-40B4-BE49-F238E27FC236}">
                  <a16:creationId xmlns:a16="http://schemas.microsoft.com/office/drawing/2014/main" id="{914AE233-F4C7-9441-B0F5-B3AA79822B2C}"/>
                </a:ext>
              </a:extLst>
            </p:cNvPr>
            <p:cNvCxnSpPr/>
            <p:nvPr/>
          </p:nvCxnSpPr>
          <p:spPr>
            <a:xfrm>
              <a:off x="11399018" y="5089330"/>
              <a:ext cx="0" cy="993197"/>
            </a:xfrm>
            <a:prstGeom prst="straightConnector1">
              <a:avLst/>
            </a:prstGeom>
            <a:noFill/>
            <a:ln w="28575" cap="flat" cmpd="sng" algn="ctr">
              <a:solidFill>
                <a:srgbClr val="830051"/>
              </a:solidFill>
              <a:prstDash val="solid"/>
              <a:round/>
              <a:headEnd type="none" w="med" len="med"/>
              <a:tailEnd type="triangle" w="med" len="med"/>
            </a:ln>
            <a:effectLst/>
          </p:spPr>
        </p:cxnSp>
        <p:sp>
          <p:nvSpPr>
            <p:cNvPr id="28" name="Rounded Rectangle 27">
              <a:extLst>
                <a:ext uri="{FF2B5EF4-FFF2-40B4-BE49-F238E27FC236}">
                  <a16:creationId xmlns:a16="http://schemas.microsoft.com/office/drawing/2014/main" id="{C3314F2B-3220-EB4B-85BE-E3D1E46BBEED}"/>
                </a:ext>
              </a:extLst>
            </p:cNvPr>
            <p:cNvSpPr/>
            <p:nvPr/>
          </p:nvSpPr>
          <p:spPr>
            <a:xfrm>
              <a:off x="10399448"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31" name="TextBox 30">
              <a:extLst>
                <a:ext uri="{FF2B5EF4-FFF2-40B4-BE49-F238E27FC236}">
                  <a16:creationId xmlns:a16="http://schemas.microsoft.com/office/drawing/2014/main" id="{80F6F05B-9426-1C44-B0C5-83A12273AB21}"/>
                </a:ext>
              </a:extLst>
            </p:cNvPr>
            <p:cNvSpPr txBox="1"/>
            <p:nvPr/>
          </p:nvSpPr>
          <p:spPr>
            <a:xfrm>
              <a:off x="10515911" y="4889396"/>
              <a:ext cx="1779718" cy="50467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313677"/>
                  </a:solidFill>
                  <a:effectLst/>
                  <a:uLnTx/>
                  <a:uFillTx/>
                  <a:latin typeface="Calibri"/>
                  <a:ea typeface="MS PGothic" charset="0"/>
                  <a:cs typeface="Arial Narrow"/>
                </a:rPr>
                <a:t>Normal cell</a:t>
              </a:r>
            </a:p>
          </p:txBody>
        </p:sp>
        <p:sp>
          <p:nvSpPr>
            <p:cNvPr id="36" name="Text Box 38">
              <a:extLst>
                <a:ext uri="{FF2B5EF4-FFF2-40B4-BE49-F238E27FC236}">
                  <a16:creationId xmlns:a16="http://schemas.microsoft.com/office/drawing/2014/main" id="{BA3CE9B6-5743-5F4E-81E4-1C7262187E38}"/>
                </a:ext>
              </a:extLst>
            </p:cNvPr>
            <p:cNvSpPr txBox="1">
              <a:spLocks noChangeArrowheads="1"/>
            </p:cNvSpPr>
            <p:nvPr/>
          </p:nvSpPr>
          <p:spPr bwMode="auto">
            <a:xfrm>
              <a:off x="7565640" y="6137794"/>
              <a:ext cx="3464227" cy="1145160"/>
            </a:xfrm>
            <a:prstGeom prst="rect">
              <a:avLst/>
            </a:prstGeom>
            <a:noFill/>
            <a:ln w="9525">
              <a:noFill/>
              <a:miter lim="800000"/>
              <a:headEnd/>
              <a:tailEnd/>
            </a:ln>
          </p:spPr>
          <p:txBody>
            <a:bodyPr wrap="square">
              <a:spAutoFit/>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313677"/>
                  </a:solidFill>
                  <a:effectLst/>
                  <a:uLnTx/>
                  <a:uFillTx/>
                  <a:latin typeface="Calibri"/>
                  <a:ea typeface="MS PGothic" charset="0"/>
                  <a:cs typeface="Arial"/>
                </a:rPr>
                <a:t>Repair of double-strand breaks via the HRR pathway and cell survival</a:t>
              </a:r>
            </a:p>
          </p:txBody>
        </p:sp>
        <p:cxnSp>
          <p:nvCxnSpPr>
            <p:cNvPr id="37" name="Straight Connector 36"/>
            <p:cNvCxnSpPr/>
            <p:nvPr/>
          </p:nvCxnSpPr>
          <p:spPr bwMode="auto">
            <a:xfrm>
              <a:off x="11399018" y="4230377"/>
              <a:ext cx="0" cy="681237"/>
            </a:xfrm>
            <a:prstGeom prst="line">
              <a:avLst/>
            </a:prstGeom>
            <a:solidFill>
              <a:schemeClr val="accent1"/>
            </a:solidFill>
            <a:ln w="28575" cap="flat" cmpd="sng" algn="ctr">
              <a:solidFill>
                <a:srgbClr val="830051"/>
              </a:solidFill>
              <a:prstDash val="solid"/>
              <a:round/>
              <a:headEnd type="none" w="med" len="med"/>
              <a:tailEnd type="triangle" w="med" len="med"/>
            </a:ln>
            <a:effectLst/>
          </p:spPr>
        </p:cxnSp>
        <p:grpSp>
          <p:nvGrpSpPr>
            <p:cNvPr id="44" name="Group 43"/>
            <p:cNvGrpSpPr/>
            <p:nvPr/>
          </p:nvGrpSpPr>
          <p:grpSpPr>
            <a:xfrm>
              <a:off x="1725653" y="1993419"/>
              <a:ext cx="1387549" cy="1026029"/>
              <a:chOff x="2791260" y="4080606"/>
              <a:chExt cx="867218" cy="641268"/>
            </a:xfrm>
          </p:grpSpPr>
          <p:pic>
            <p:nvPicPr>
              <p:cNvPr id="46" name="Picture 45" descr="new parp molecule.png"/>
              <p:cNvPicPr>
                <a:picLocks noChangeAspect="1"/>
              </p:cNvPicPr>
              <p:nvPr/>
            </p:nvPicPr>
            <p:blipFill rotWithShape="1">
              <a:blip r:embed="rId6" cstate="print">
                <a:extLst>
                  <a:ext uri="{28A0092B-C50C-407E-A947-70E740481C1C}">
                    <a14:useLocalDpi xmlns:a14="http://schemas.microsoft.com/office/drawing/2010/main" val="0"/>
                  </a:ext>
                </a:extLst>
              </a:blip>
              <a:srcRect l="66527"/>
              <a:stretch/>
            </p:blipFill>
            <p:spPr>
              <a:xfrm>
                <a:off x="2791260" y="4100756"/>
                <a:ext cx="460780" cy="451708"/>
              </a:xfrm>
              <a:prstGeom prst="rect">
                <a:avLst/>
              </a:prstGeom>
            </p:spPr>
          </p:pic>
          <p:pic>
            <p:nvPicPr>
              <p:cNvPr id="60" name="Picture 59" descr="new parp molecule.png"/>
              <p:cNvPicPr>
                <a:picLocks noChangeAspect="1"/>
              </p:cNvPicPr>
              <p:nvPr/>
            </p:nvPicPr>
            <p:blipFill rotWithShape="1">
              <a:blip r:embed="rId6" cstate="print">
                <a:extLst>
                  <a:ext uri="{28A0092B-C50C-407E-A947-70E740481C1C}">
                    <a14:useLocalDpi xmlns:a14="http://schemas.microsoft.com/office/drawing/2010/main" val="0"/>
                  </a:ext>
                </a:extLst>
              </a:blip>
              <a:srcRect l="66527"/>
              <a:stretch/>
            </p:blipFill>
            <p:spPr>
              <a:xfrm>
                <a:off x="2914591" y="4249755"/>
                <a:ext cx="460780" cy="451708"/>
              </a:xfrm>
              <a:prstGeom prst="rect">
                <a:avLst/>
              </a:prstGeom>
            </p:spPr>
          </p:pic>
          <p:pic>
            <p:nvPicPr>
              <p:cNvPr id="61" name="Picture 60" descr="new parp molecule.png"/>
              <p:cNvPicPr>
                <a:picLocks noChangeAspect="1"/>
              </p:cNvPicPr>
              <p:nvPr/>
            </p:nvPicPr>
            <p:blipFill rotWithShape="1">
              <a:blip r:embed="rId7" cstate="print">
                <a:extLst>
                  <a:ext uri="{28A0092B-C50C-407E-A947-70E740481C1C}">
                    <a14:useLocalDpi xmlns:a14="http://schemas.microsoft.com/office/drawing/2010/main" val="0"/>
                  </a:ext>
                </a:extLst>
              </a:blip>
              <a:srcRect l="66527"/>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2" name="TextBox 61">
                <a:extLst>
                  <a:ext uri="{FF2B5EF4-FFF2-40B4-BE49-F238E27FC236}">
                    <a16:creationId xmlns:a16="http://schemas.microsoft.com/office/drawing/2014/main" id="{65D0A776-EA59-48EC-A799-7CCB01B3270B}"/>
                  </a:ext>
                </a:extLst>
              </p:cNvPr>
              <p:cNvSpPr txBox="1"/>
              <p:nvPr/>
            </p:nvSpPr>
            <p:spPr>
              <a:xfrm>
                <a:off x="3035200" y="4304343"/>
                <a:ext cx="623278" cy="230833"/>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S PGothic" charset="0"/>
                    <a:cs typeface="+mn-cs"/>
                  </a:rPr>
                  <a:t>PARP</a:t>
                </a:r>
              </a:p>
            </p:txBody>
          </p:sp>
        </p:grpSp>
        <p:grpSp>
          <p:nvGrpSpPr>
            <p:cNvPr id="63" name="Group 62"/>
            <p:cNvGrpSpPr/>
            <p:nvPr/>
          </p:nvGrpSpPr>
          <p:grpSpPr>
            <a:xfrm>
              <a:off x="2209502" y="1618444"/>
              <a:ext cx="1280621" cy="866203"/>
              <a:chOff x="2901482" y="2825926"/>
              <a:chExt cx="800388" cy="541377"/>
            </a:xfrm>
          </p:grpSpPr>
          <p:pic>
            <p:nvPicPr>
              <p:cNvPr id="64" name="Picture 63" descr="new parp molecule.png"/>
              <p:cNvPicPr>
                <a:picLocks noChangeAspect="1"/>
              </p:cNvPicPr>
              <p:nvPr/>
            </p:nvPicPr>
            <p:blipFill rotWithShape="1">
              <a:blip r:embed="rId8" cstate="print">
                <a:extLst>
                  <a:ext uri="{28A0092B-C50C-407E-A947-70E740481C1C}">
                    <a14:useLocalDpi xmlns:a14="http://schemas.microsoft.com/office/drawing/2010/main" val="0"/>
                  </a:ext>
                </a:extLst>
              </a:blip>
              <a:srcRect r="75305"/>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65" name="TextBox 64">
                <a:extLst>
                  <a:ext uri="{FF2B5EF4-FFF2-40B4-BE49-F238E27FC236}">
                    <a16:creationId xmlns:a16="http://schemas.microsoft.com/office/drawing/2014/main" id="{65D0A776-EA59-48EC-A799-7CCB01B3270B}"/>
                  </a:ext>
                </a:extLst>
              </p:cNvPr>
              <p:cNvSpPr txBox="1"/>
              <p:nvPr/>
            </p:nvSpPr>
            <p:spPr>
              <a:xfrm>
                <a:off x="2901482" y="2927036"/>
                <a:ext cx="800388" cy="360098"/>
              </a:xfrm>
              <a:prstGeom prst="rect">
                <a:avLst/>
              </a:prstGeom>
              <a:noFill/>
            </p:spPr>
            <p:txBody>
              <a:bodyPr wrap="square" rtlCol="0">
                <a:spAutoFit/>
              </a:bodyPr>
              <a:lstStyle/>
              <a:p>
                <a:pPr marL="0" marR="0" lvl="0" indent="0" algn="ctr" defTabSz="609585" rtl="0" eaLnBrk="1" fontAlgn="auto" latinLnBrk="0" hangingPunct="1">
                  <a:lnSpc>
                    <a:spcPct val="9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S PGothic" charset="0"/>
                    <a:cs typeface="+mn-cs"/>
                  </a:rPr>
                  <a:t>PARP inhibitor</a:t>
                </a:r>
              </a:p>
            </p:txBody>
          </p:sp>
        </p:grpSp>
        <p:sp>
          <p:nvSpPr>
            <p:cNvPr id="43" name="TextBox 42">
              <a:extLst>
                <a:ext uri="{FF2B5EF4-FFF2-40B4-BE49-F238E27FC236}">
                  <a16:creationId xmlns:a16="http://schemas.microsoft.com/office/drawing/2014/main" id="{04DEA92B-C9A8-4CC4-9E00-3D8706412C25}"/>
                </a:ext>
              </a:extLst>
            </p:cNvPr>
            <p:cNvSpPr txBox="1"/>
            <p:nvPr/>
          </p:nvSpPr>
          <p:spPr>
            <a:xfrm>
              <a:off x="10994004" y="6005770"/>
              <a:ext cx="893203" cy="129266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a:ln>
                    <a:noFill/>
                  </a:ln>
                  <a:solidFill>
                    <a:srgbClr val="3AB65E"/>
                  </a:solidFill>
                  <a:effectLst/>
                  <a:uLnTx/>
                  <a:uFillTx/>
                  <a:latin typeface="Zapf Dingbats"/>
                  <a:ea typeface="Zapf Dingbats"/>
                  <a:cs typeface="Zapf Dingbats"/>
                  <a:sym typeface="Zapf Dingbats"/>
                </a:rPr>
                <a:t>✓</a:t>
              </a:r>
              <a:endParaRPr kumimoji="0" lang="en-US" sz="6400" b="1" i="0" u="none" strike="noStrike" kern="1200" cap="none" spc="0" normalizeH="0" baseline="0" noProof="0" dirty="0">
                <a:ln>
                  <a:noFill/>
                </a:ln>
                <a:solidFill>
                  <a:srgbClr val="3AB65E"/>
                </a:solidFill>
                <a:effectLst/>
                <a:uLnTx/>
                <a:uFillTx/>
                <a:latin typeface="Calibri"/>
                <a:ea typeface="MS PGothic" charset="0"/>
                <a:cs typeface="+mn-cs"/>
              </a:endParaRPr>
            </a:p>
          </p:txBody>
        </p:sp>
        <p:sp>
          <p:nvSpPr>
            <p:cNvPr id="57" name="Text Box 5">
              <a:extLst>
                <a:ext uri="{FF2B5EF4-FFF2-40B4-BE49-F238E27FC236}">
                  <a16:creationId xmlns:a16="http://schemas.microsoft.com/office/drawing/2014/main" id="{6678E143-26DC-C54B-9C5B-89D25EF4FB66}"/>
                </a:ext>
              </a:extLst>
            </p:cNvPr>
            <p:cNvSpPr txBox="1">
              <a:spLocks noChangeArrowheads="1"/>
            </p:cNvSpPr>
            <p:nvPr/>
          </p:nvSpPr>
          <p:spPr bwMode="auto">
            <a:xfrm>
              <a:off x="423710" y="6144865"/>
              <a:ext cx="4190106" cy="1145160"/>
            </a:xfrm>
            <a:prstGeom prst="rect">
              <a:avLst/>
            </a:prstGeom>
            <a:noFill/>
            <a:ln w="9525">
              <a:noFill/>
              <a:miter lim="800000"/>
              <a:headEnd/>
              <a:tailEnd/>
            </a:ln>
          </p:spPr>
          <p:txBody>
            <a:bodyPr wrap="square">
              <a:spAutoFit/>
            </a:bodyPr>
            <a:lstStyle/>
            <a:p>
              <a:pPr marL="0" marR="0" lvl="0" indent="0" algn="r" defTabSz="609555" rtl="0" eaLnBrk="1" fontAlgn="auto" latinLnBrk="0" hangingPunct="1">
                <a:lnSpc>
                  <a:spcPct val="100000"/>
                </a:lnSpc>
                <a:spcBef>
                  <a:spcPct val="50000"/>
                </a:spcBef>
                <a:spcAft>
                  <a:spcPts val="0"/>
                </a:spcAft>
                <a:buClrTx/>
                <a:buSzTx/>
                <a:buFontTx/>
                <a:buNone/>
                <a:tabLst/>
                <a:defRPr/>
              </a:pPr>
              <a:r>
                <a:rPr kumimoji="0" lang="en-US" sz="1867" b="1" i="0" u="none" strike="noStrike" kern="1200" cap="none" spc="0" normalizeH="0" baseline="0" noProof="0" dirty="0">
                  <a:ln>
                    <a:noFill/>
                  </a:ln>
                  <a:solidFill>
                    <a:srgbClr val="313677"/>
                  </a:solidFill>
                  <a:effectLst/>
                  <a:uLnTx/>
                  <a:uFillTx/>
                  <a:latin typeface="Calibri"/>
                  <a:ea typeface="MS PGothic" charset="0"/>
                  <a:cs typeface="Arial Narrow"/>
                </a:rPr>
                <a:t>Reliance on error prone pathways leads to DNA damage accumulation and cell death</a:t>
              </a:r>
            </a:p>
          </p:txBody>
        </p:sp>
        <p:sp>
          <p:nvSpPr>
            <p:cNvPr id="58" name="TextBox 57">
              <a:extLst>
                <a:ext uri="{FF2B5EF4-FFF2-40B4-BE49-F238E27FC236}">
                  <a16:creationId xmlns:a16="http://schemas.microsoft.com/office/drawing/2014/main" id="{2B6DC8F9-EC57-A445-BA39-6D998722F1DC}"/>
                </a:ext>
              </a:extLst>
            </p:cNvPr>
            <p:cNvSpPr txBox="1"/>
            <p:nvPr/>
          </p:nvSpPr>
          <p:spPr>
            <a:xfrm>
              <a:off x="4653551" y="5801364"/>
              <a:ext cx="1896008" cy="188359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3AB65E"/>
                  </a:solidFill>
                  <a:effectLst/>
                  <a:uLnTx/>
                  <a:uFillTx/>
                  <a:latin typeface="Zapf Dingbats"/>
                  <a:ea typeface="Zapf Dingbats"/>
                  <a:cs typeface="Zapf Dingbats"/>
                  <a:sym typeface="Wingdings 2" panose="05020102010507070707" pitchFamily="18" charset="2"/>
                </a:rPr>
                <a:t></a:t>
              </a:r>
              <a:endParaRPr kumimoji="0" lang="en-US" sz="7200" b="0" i="0" u="none" strike="noStrike" kern="1200" cap="none" spc="0" normalizeH="0" baseline="0" noProof="0" dirty="0">
                <a:ln>
                  <a:noFill/>
                </a:ln>
                <a:solidFill>
                  <a:srgbClr val="3AB65E"/>
                </a:solidFill>
                <a:effectLst/>
                <a:uLnTx/>
                <a:uFillTx/>
                <a:latin typeface="Calibri"/>
                <a:ea typeface="MS PGothic" charset="0"/>
                <a:cs typeface="+mn-cs"/>
              </a:endParaRPr>
            </a:p>
          </p:txBody>
        </p:sp>
        <p:cxnSp>
          <p:nvCxnSpPr>
            <p:cNvPr id="42" name="Straight Arrow Connector 41">
              <a:extLst>
                <a:ext uri="{FF2B5EF4-FFF2-40B4-BE49-F238E27FC236}">
                  <a16:creationId xmlns:a16="http://schemas.microsoft.com/office/drawing/2014/main" id="{914AE233-F4C7-9441-B0F5-B3AA79822B2C}"/>
                </a:ext>
              </a:extLst>
            </p:cNvPr>
            <p:cNvCxnSpPr/>
            <p:nvPr/>
          </p:nvCxnSpPr>
          <p:spPr>
            <a:xfrm>
              <a:off x="5207464" y="5089330"/>
              <a:ext cx="0" cy="993197"/>
            </a:xfrm>
            <a:prstGeom prst="straightConnector1">
              <a:avLst/>
            </a:prstGeom>
            <a:noFill/>
            <a:ln w="28575" cap="flat" cmpd="sng" algn="ctr">
              <a:solidFill>
                <a:srgbClr val="830051"/>
              </a:solidFill>
              <a:prstDash val="solid"/>
              <a:round/>
              <a:headEnd type="none" w="med" len="med"/>
              <a:tailEnd type="triangle" w="med" len="med"/>
            </a:ln>
            <a:effectLst/>
          </p:spPr>
        </p:cxnSp>
        <p:sp>
          <p:nvSpPr>
            <p:cNvPr id="54" name="Rounded Rectangle 53">
              <a:extLst>
                <a:ext uri="{FF2B5EF4-FFF2-40B4-BE49-F238E27FC236}">
                  <a16:creationId xmlns:a16="http://schemas.microsoft.com/office/drawing/2014/main" id="{C3314F2B-3220-EB4B-85BE-E3D1E46BBEED}"/>
                </a:ext>
              </a:extLst>
            </p:cNvPr>
            <p:cNvSpPr/>
            <p:nvPr/>
          </p:nvSpPr>
          <p:spPr>
            <a:xfrm>
              <a:off x="4452504" y="4931017"/>
              <a:ext cx="2057056" cy="498634"/>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55"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8064A2"/>
                </a:solidFill>
                <a:effectLst/>
                <a:uLnTx/>
                <a:uFillTx/>
                <a:latin typeface="Calibri"/>
                <a:ea typeface="+mn-ea"/>
                <a:cs typeface="Arial Narrow"/>
              </a:endParaRPr>
            </a:p>
          </p:txBody>
        </p:sp>
        <p:sp>
          <p:nvSpPr>
            <p:cNvPr id="40" name="TextBox 39">
              <a:extLst>
                <a:ext uri="{FF2B5EF4-FFF2-40B4-BE49-F238E27FC236}">
                  <a16:creationId xmlns:a16="http://schemas.microsoft.com/office/drawing/2014/main" id="{8C6C693B-CB52-874E-BB61-30FE7257F663}"/>
                </a:ext>
              </a:extLst>
            </p:cNvPr>
            <p:cNvSpPr txBox="1"/>
            <p:nvPr/>
          </p:nvSpPr>
          <p:spPr>
            <a:xfrm>
              <a:off x="3374630" y="4889396"/>
              <a:ext cx="3674776" cy="504677"/>
            </a:xfrm>
            <a:prstGeom prst="rect">
              <a:avLst/>
            </a:prstGeom>
            <a:noFill/>
          </p:spPr>
          <p:txBody>
            <a:bodyPr wrap="none" rtlCol="0">
              <a:spAutoFit/>
            </a:bodyPr>
            <a:lstStyle/>
            <a:p>
              <a:pPr marL="0" marR="0" lvl="0" indent="0" algn="ctr" defTabSz="609555" rtl="0" eaLnBrk="1" fontAlgn="auto" latinLnBrk="0" hangingPunct="1">
                <a:lnSpc>
                  <a:spcPct val="100000"/>
                </a:lnSpc>
                <a:spcBef>
                  <a:spcPts val="0"/>
                </a:spcBef>
                <a:spcAft>
                  <a:spcPts val="0"/>
                </a:spcAft>
                <a:buClrTx/>
                <a:buSzTx/>
                <a:buFontTx/>
                <a:buNone/>
                <a:tabLst/>
                <a:defRPr/>
              </a:pPr>
              <a:r>
                <a:rPr kumimoji="0" lang="en-GB" sz="2133" b="1" i="0" u="none" strike="noStrike" kern="1200" cap="none" spc="0" normalizeH="0" baseline="0" noProof="0" dirty="0">
                  <a:ln>
                    <a:noFill/>
                  </a:ln>
                  <a:solidFill>
                    <a:srgbClr val="313677"/>
                  </a:solidFill>
                  <a:effectLst/>
                  <a:uLnTx/>
                  <a:uFillTx/>
                  <a:latin typeface="Calibri"/>
                  <a:ea typeface="MS PGothic" charset="0"/>
                  <a:cs typeface="Arial Narrow"/>
                </a:rPr>
                <a:t>HRR-deficient cancer cell </a:t>
              </a:r>
            </a:p>
          </p:txBody>
        </p:sp>
        <p:grpSp>
          <p:nvGrpSpPr>
            <p:cNvPr id="9" name="Group 8"/>
            <p:cNvGrpSpPr/>
            <p:nvPr/>
          </p:nvGrpSpPr>
          <p:grpSpPr>
            <a:xfrm>
              <a:off x="11410772" y="1191227"/>
              <a:ext cx="1140062" cy="914437"/>
              <a:chOff x="4173672" y="3607866"/>
              <a:chExt cx="1091677" cy="875627"/>
            </a:xfrm>
          </p:grpSpPr>
          <p:grpSp>
            <p:nvGrpSpPr>
              <p:cNvPr id="59" name="Group 58"/>
              <p:cNvGrpSpPr/>
              <p:nvPr/>
            </p:nvGrpSpPr>
            <p:grpSpPr>
              <a:xfrm>
                <a:off x="4173672" y="3842225"/>
                <a:ext cx="867218" cy="641268"/>
                <a:chOff x="2791260" y="4080606"/>
                <a:chExt cx="867218" cy="641268"/>
              </a:xfrm>
            </p:grpSpPr>
            <p:pic>
              <p:nvPicPr>
                <p:cNvPr id="66" name="Picture 65" descr="new parp molecule.png"/>
                <p:cNvPicPr>
                  <a:picLocks noChangeAspect="1"/>
                </p:cNvPicPr>
                <p:nvPr/>
              </p:nvPicPr>
              <p:blipFill rotWithShape="1">
                <a:blip r:embed="rId9" cstate="print">
                  <a:extLst>
                    <a:ext uri="{28A0092B-C50C-407E-A947-70E740481C1C}">
                      <a14:useLocalDpi xmlns:a14="http://schemas.microsoft.com/office/drawing/2010/main" val="0"/>
                    </a:ext>
                  </a:extLst>
                </a:blip>
                <a:srcRect l="66527"/>
                <a:stretch/>
              </p:blipFill>
              <p:spPr>
                <a:xfrm>
                  <a:off x="2791260" y="4100756"/>
                  <a:ext cx="460780" cy="451708"/>
                </a:xfrm>
                <a:prstGeom prst="rect">
                  <a:avLst/>
                </a:prstGeom>
              </p:spPr>
            </p:pic>
            <p:pic>
              <p:nvPicPr>
                <p:cNvPr id="67" name="Picture 66" descr="new parp molecule.png"/>
                <p:cNvPicPr>
                  <a:picLocks noChangeAspect="1"/>
                </p:cNvPicPr>
                <p:nvPr/>
              </p:nvPicPr>
              <p:blipFill rotWithShape="1">
                <a:blip r:embed="rId9" cstate="print">
                  <a:extLst>
                    <a:ext uri="{28A0092B-C50C-407E-A947-70E740481C1C}">
                      <a14:useLocalDpi xmlns:a14="http://schemas.microsoft.com/office/drawing/2010/main" val="0"/>
                    </a:ext>
                  </a:extLst>
                </a:blip>
                <a:srcRect l="66527"/>
                <a:stretch/>
              </p:blipFill>
              <p:spPr>
                <a:xfrm>
                  <a:off x="2914591" y="4249755"/>
                  <a:ext cx="460780" cy="451708"/>
                </a:xfrm>
                <a:prstGeom prst="rect">
                  <a:avLst/>
                </a:prstGeom>
              </p:spPr>
            </p:pic>
            <p:pic>
              <p:nvPicPr>
                <p:cNvPr id="68" name="Picture 67" descr="new parp molecule.png"/>
                <p:cNvPicPr>
                  <a:picLocks noChangeAspect="1"/>
                </p:cNvPicPr>
                <p:nvPr/>
              </p:nvPicPr>
              <p:blipFill rotWithShape="1">
                <a:blip r:embed="rId10" cstate="print">
                  <a:extLst>
                    <a:ext uri="{28A0092B-C50C-407E-A947-70E740481C1C}">
                      <a14:useLocalDpi xmlns:a14="http://schemas.microsoft.com/office/drawing/2010/main" val="0"/>
                    </a:ext>
                  </a:extLst>
                </a:blip>
                <a:srcRect l="66527"/>
                <a:stretch/>
              </p:blipFill>
              <p:spPr>
                <a:xfrm>
                  <a:off x="3004329" y="4080606"/>
                  <a:ext cx="654148" cy="641268"/>
                </a:xfrm>
                <a:prstGeom prst="rect">
                  <a:avLst/>
                </a:prstGeom>
                <a:effectLst>
                  <a:outerShdw blurRad="50800" dist="38100" dir="2700000" algn="tl" rotWithShape="0">
                    <a:prstClr val="black">
                      <a:alpha val="40000"/>
                    </a:prstClr>
                  </a:outerShdw>
                </a:effectLst>
              </p:spPr>
            </p:pic>
            <p:sp>
              <p:nvSpPr>
                <p:cNvPr id="69" name="TextBox 68">
                  <a:extLst>
                    <a:ext uri="{FF2B5EF4-FFF2-40B4-BE49-F238E27FC236}">
                      <a16:creationId xmlns:a16="http://schemas.microsoft.com/office/drawing/2014/main" id="{65D0A776-EA59-48EC-A799-7CCB01B3270B}"/>
                    </a:ext>
                  </a:extLst>
                </p:cNvPr>
                <p:cNvSpPr txBox="1"/>
                <p:nvPr/>
              </p:nvSpPr>
              <p:spPr>
                <a:xfrm>
                  <a:off x="3035199" y="4304343"/>
                  <a:ext cx="623279" cy="2475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S PGothic" charset="0"/>
                      <a:cs typeface="+mn-cs"/>
                    </a:rPr>
                    <a:t>PARP</a:t>
                  </a:r>
                </a:p>
              </p:txBody>
            </p:sp>
          </p:grpSp>
          <p:grpSp>
            <p:nvGrpSpPr>
              <p:cNvPr id="70" name="Group 69"/>
              <p:cNvGrpSpPr/>
              <p:nvPr/>
            </p:nvGrpSpPr>
            <p:grpSpPr>
              <a:xfrm>
                <a:off x="4464961" y="3607866"/>
                <a:ext cx="800388" cy="541377"/>
                <a:chOff x="2890364" y="2825926"/>
                <a:chExt cx="800388" cy="541377"/>
              </a:xfrm>
            </p:grpSpPr>
            <p:pic>
              <p:nvPicPr>
                <p:cNvPr id="71" name="Picture 70" descr="new parp molecule.png"/>
                <p:cNvPicPr>
                  <a:picLocks noChangeAspect="1"/>
                </p:cNvPicPr>
                <p:nvPr/>
              </p:nvPicPr>
              <p:blipFill rotWithShape="1">
                <a:blip r:embed="rId11" cstate="print">
                  <a:extLst>
                    <a:ext uri="{28A0092B-C50C-407E-A947-70E740481C1C}">
                      <a14:useLocalDpi xmlns:a14="http://schemas.microsoft.com/office/drawing/2010/main" val="0"/>
                    </a:ext>
                  </a:extLst>
                </a:blip>
                <a:srcRect r="75305"/>
                <a:stretch/>
              </p:blipFill>
              <p:spPr>
                <a:xfrm>
                  <a:off x="3004343" y="2825926"/>
                  <a:ext cx="614117" cy="541377"/>
                </a:xfrm>
                <a:prstGeom prst="rect">
                  <a:avLst/>
                </a:prstGeom>
                <a:effectLst>
                  <a:outerShdw blurRad="50800" dist="38100" dir="2700000" algn="tl" rotWithShape="0">
                    <a:prstClr val="black">
                      <a:alpha val="40000"/>
                    </a:prstClr>
                  </a:outerShdw>
                </a:effectLst>
              </p:spPr>
            </p:pic>
            <p:sp>
              <p:nvSpPr>
                <p:cNvPr id="72" name="TextBox 71">
                  <a:extLst>
                    <a:ext uri="{FF2B5EF4-FFF2-40B4-BE49-F238E27FC236}">
                      <a16:creationId xmlns:a16="http://schemas.microsoft.com/office/drawing/2014/main" id="{65D0A776-EA59-48EC-A799-7CCB01B3270B}"/>
                    </a:ext>
                  </a:extLst>
                </p:cNvPr>
                <p:cNvSpPr txBox="1"/>
                <p:nvPr/>
              </p:nvSpPr>
              <p:spPr>
                <a:xfrm>
                  <a:off x="2890364" y="2929500"/>
                  <a:ext cx="800388" cy="360730"/>
                </a:xfrm>
                <a:prstGeom prst="rect">
                  <a:avLst/>
                </a:prstGeom>
                <a:noFill/>
              </p:spPr>
              <p:txBody>
                <a:bodyPr wrap="square" rtlCol="0">
                  <a:spAutoFit/>
                </a:bodyPr>
                <a:lstStyle/>
                <a:p>
                  <a:pPr marL="0" marR="0" lvl="0" indent="0" algn="ctr" defTabSz="609585" rtl="0" eaLnBrk="1" fontAlgn="auto" latinLnBrk="0" hangingPunct="1">
                    <a:lnSpc>
                      <a:spcPct val="90000"/>
                    </a:lnSpc>
                    <a:spcBef>
                      <a:spcPts val="0"/>
                    </a:spcBef>
                    <a:spcAft>
                      <a:spcPts val="0"/>
                    </a:spcAft>
                    <a:buClrTx/>
                    <a:buSzTx/>
                    <a:buFontTx/>
                    <a:buNone/>
                    <a:tabLst/>
                    <a:defRPr/>
                  </a:pPr>
                  <a:r>
                    <a:rPr kumimoji="0" lang="en-GB" sz="800" b="1" i="0" u="none" strike="noStrike" kern="1200" cap="none" spc="0" normalizeH="0" baseline="0" noProof="0" dirty="0">
                      <a:ln>
                        <a:noFill/>
                      </a:ln>
                      <a:solidFill>
                        <a:prstClr val="white"/>
                      </a:solidFill>
                      <a:effectLst>
                        <a:outerShdw blurRad="50800" dist="38100" dir="2700000" algn="tl" rotWithShape="0">
                          <a:srgbClr val="000000">
                            <a:alpha val="43000"/>
                          </a:srgbClr>
                        </a:outerShdw>
                      </a:effectLst>
                      <a:uLnTx/>
                      <a:uFillTx/>
                      <a:latin typeface="Calibri"/>
                      <a:ea typeface="MS PGothic" charset="0"/>
                      <a:cs typeface="+mn-cs"/>
                    </a:rPr>
                    <a:t>PARP inhibitor</a:t>
                  </a:r>
                </a:p>
              </p:txBody>
            </p:sp>
          </p:grpSp>
        </p:grpSp>
      </p:grpSp>
      <p:sp>
        <p:nvSpPr>
          <p:cNvPr id="5" name="TextBox 4">
            <a:extLst>
              <a:ext uri="{FF2B5EF4-FFF2-40B4-BE49-F238E27FC236}">
                <a16:creationId xmlns:a16="http://schemas.microsoft.com/office/drawing/2014/main" id="{B593D6CD-3021-7446-AF5F-B5BD9AF8E013}"/>
              </a:ext>
            </a:extLst>
          </p:cNvPr>
          <p:cNvSpPr txBox="1"/>
          <p:nvPr/>
        </p:nvSpPr>
        <p:spPr>
          <a:xfrm>
            <a:off x="-1170107" y="6414210"/>
            <a:ext cx="3454400" cy="29745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GB" sz="1333" b="0" i="0" u="none" strike="noStrike" kern="1200" cap="none" spc="0" normalizeH="0" baseline="0" noProof="0" dirty="0">
                <a:ln>
                  <a:noFill/>
                </a:ln>
                <a:solidFill>
                  <a:prstClr val="black"/>
                </a:solidFill>
                <a:effectLst/>
                <a:uLnTx/>
                <a:uFillTx/>
                <a:latin typeface="Calibri"/>
                <a:ea typeface="MS PGothic" charset="0"/>
                <a:cs typeface="+mn-cs"/>
              </a:rPr>
              <a:t>O’Connor MJ.</a:t>
            </a:r>
            <a:r>
              <a:rPr kumimoji="0" lang="en-GB" sz="1333" b="0" i="1" u="none" strike="noStrike" kern="1200" cap="none" spc="0" normalizeH="0" baseline="0" noProof="0" dirty="0">
                <a:ln>
                  <a:noFill/>
                </a:ln>
                <a:solidFill>
                  <a:prstClr val="black"/>
                </a:solidFill>
                <a:effectLst/>
                <a:uLnTx/>
                <a:uFillTx/>
                <a:latin typeface="Calibri"/>
                <a:ea typeface="MS PGothic" charset="0"/>
                <a:cs typeface="+mn-cs"/>
              </a:rPr>
              <a:t> Mol Cell</a:t>
            </a:r>
            <a:r>
              <a:rPr kumimoji="0" lang="en-GB" sz="1333" b="0" i="0" u="none" strike="noStrike" kern="1200" cap="none" spc="0" normalizeH="0" baseline="0" noProof="0" dirty="0">
                <a:ln>
                  <a:noFill/>
                </a:ln>
                <a:solidFill>
                  <a:prstClr val="black"/>
                </a:solidFill>
                <a:effectLst/>
                <a:uLnTx/>
                <a:uFillTx/>
                <a:latin typeface="Calibri"/>
                <a:ea typeface="MS PGothic" charset="0"/>
                <a:cs typeface="+mn-cs"/>
              </a:rPr>
              <a:t>. 2015. </a:t>
            </a:r>
          </a:p>
        </p:txBody>
      </p:sp>
    </p:spTree>
    <p:extLst>
      <p:ext uri="{BB962C8B-B14F-4D97-AF65-F5344CB8AC3E}">
        <p14:creationId xmlns:p14="http://schemas.microsoft.com/office/powerpoint/2010/main" val="1378227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PARP Inhibitors</a:t>
            </a:r>
          </a:p>
        </p:txBody>
      </p:sp>
      <p:sp>
        <p:nvSpPr>
          <p:cNvPr id="63489" name="Content Placeholder 1"/>
          <p:cNvSpPr>
            <a:spLocks noGrp="1"/>
          </p:cNvSpPr>
          <p:nvPr>
            <p:ph idx="1"/>
          </p:nvPr>
        </p:nvSpPr>
        <p:spPr>
          <a:xfrm>
            <a:off x="912286" y="1128021"/>
            <a:ext cx="9864234" cy="4677243"/>
          </a:xfrm>
        </p:spPr>
        <p:txBody>
          <a:bodyPr/>
          <a:lstStyle/>
          <a:p>
            <a:pPr marL="0" indent="0">
              <a:spcBef>
                <a:spcPts val="2400"/>
              </a:spcBef>
              <a:spcAft>
                <a:spcPts val="0"/>
              </a:spcAft>
              <a:buNone/>
            </a:pPr>
            <a:r>
              <a:rPr lang="en-US" sz="2600" dirty="0">
                <a:solidFill>
                  <a:srgbClr val="0432FF"/>
                </a:solidFill>
                <a:latin typeface="Calibri" panose="020F0502020204030204" pitchFamily="34" charset="0"/>
                <a:ea typeface="ＭＳ Ｐゴシック" charset="0"/>
                <a:cs typeface="Calibri" panose="020F0502020204030204" pitchFamily="34" charset="0"/>
              </a:rPr>
              <a:t>Olaparib</a:t>
            </a:r>
            <a:endParaRPr lang="en-US" sz="2600" b="1"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Indications:</a:t>
            </a:r>
          </a:p>
          <a:p>
            <a:pPr lvl="1">
              <a:spcBef>
                <a:spcPts val="600"/>
              </a:spcBef>
              <a:spcAft>
                <a:spcPts val="0"/>
              </a:spcAft>
            </a:pPr>
            <a:r>
              <a:rPr lang="en-US" sz="2300" dirty="0">
                <a:solidFill>
                  <a:schemeClr val="tx1"/>
                </a:solidFill>
                <a:latin typeface="Calibri" panose="020F0502020204030204" pitchFamily="34" charset="0"/>
                <a:ea typeface="ＭＳ Ｐゴシック" charset="0"/>
                <a:cs typeface="Calibri" panose="020F0502020204030204" pitchFamily="34" charset="0"/>
              </a:rPr>
              <a:t>A</a:t>
            </a:r>
            <a:r>
              <a:rPr lang="en-US" sz="2300" b="1" dirty="0">
                <a:solidFill>
                  <a:schemeClr val="tx1"/>
                </a:solidFill>
                <a:latin typeface="Calibri" panose="020F0502020204030204" pitchFamily="34" charset="0"/>
                <a:ea typeface="ＭＳ Ｐゴシック" charset="0"/>
                <a:cs typeface="Calibri" panose="020F0502020204030204" pitchFamily="34" charset="0"/>
              </a:rPr>
              <a:t>djuvant treatment for patients with </a:t>
            </a:r>
            <a:r>
              <a:rPr lang="en-US" sz="2300" b="1" dirty="0" err="1">
                <a:solidFill>
                  <a:schemeClr val="tx1"/>
                </a:solidFill>
                <a:latin typeface="Calibri" panose="020F0502020204030204" pitchFamily="34" charset="0"/>
                <a:ea typeface="ＭＳ Ｐゴシック" charset="0"/>
                <a:cs typeface="Calibri" panose="020F0502020204030204" pitchFamily="34" charset="0"/>
              </a:rPr>
              <a:t>gBRCAm</a:t>
            </a:r>
            <a:r>
              <a:rPr lang="en-US" sz="2300" b="1" dirty="0">
                <a:solidFill>
                  <a:schemeClr val="tx1"/>
                </a:solidFill>
                <a:latin typeface="Calibri" panose="020F0502020204030204" pitchFamily="34" charset="0"/>
                <a:ea typeface="ＭＳ Ｐゴシック" charset="0"/>
                <a:cs typeface="Calibri" panose="020F0502020204030204" pitchFamily="34" charset="0"/>
              </a:rPr>
              <a:t>, HER2-negative high-risk localized breast cancer who have been treated with neoadjuvant or adjuvant chemotherapy; administered for 1 year</a:t>
            </a:r>
          </a:p>
          <a:p>
            <a:pPr lvl="1">
              <a:spcBef>
                <a:spcPts val="600"/>
              </a:spcBef>
              <a:spcAft>
                <a:spcPts val="0"/>
              </a:spcAft>
            </a:pPr>
            <a:r>
              <a:rPr lang="en-US" sz="2300" b="1" dirty="0">
                <a:solidFill>
                  <a:schemeClr val="tx1"/>
                </a:solidFill>
                <a:latin typeface="Calibri" panose="020F0502020204030204" pitchFamily="34" charset="0"/>
                <a:ea typeface="ＭＳ Ｐゴシック" charset="0"/>
                <a:cs typeface="Calibri" panose="020F0502020204030204" pitchFamily="34" charset="0"/>
              </a:rPr>
              <a:t>Treatment for patients with </a:t>
            </a:r>
            <a:r>
              <a:rPr lang="en-US" sz="2300" b="1" dirty="0" err="1">
                <a:solidFill>
                  <a:schemeClr val="tx1"/>
                </a:solidFill>
                <a:latin typeface="Calibri" panose="020F0502020204030204" pitchFamily="34" charset="0"/>
                <a:ea typeface="ＭＳ Ｐゴシック" charset="0"/>
                <a:cs typeface="Calibri" panose="020F0502020204030204" pitchFamily="34" charset="0"/>
              </a:rPr>
              <a:t>gBRCAm</a:t>
            </a:r>
            <a:r>
              <a:rPr lang="en-US" sz="2300" b="1" dirty="0">
                <a:solidFill>
                  <a:schemeClr val="tx1"/>
                </a:solidFill>
                <a:latin typeface="Calibri" panose="020F0502020204030204" pitchFamily="34" charset="0"/>
                <a:ea typeface="ＭＳ Ｐゴシック" charset="0"/>
                <a:cs typeface="Calibri" panose="020F0502020204030204" pitchFamily="34" charset="0"/>
              </a:rPr>
              <a:t>, HER2-negative mBC who have been treated with chemotherapy in the neoadjuvant, adjuvant or metastatic setting. Patients with HR-positive breast cancer should have been treated with prior endocrine therapy or be considered inappropriate for </a:t>
            </a:r>
            <a:br>
              <a:rPr lang="en-US" sz="2300" b="1" dirty="0">
                <a:solidFill>
                  <a:schemeClr val="tx1"/>
                </a:solidFill>
                <a:latin typeface="Calibri" panose="020F0502020204030204" pitchFamily="34" charset="0"/>
                <a:ea typeface="ＭＳ Ｐゴシック" charset="0"/>
                <a:cs typeface="Calibri" panose="020F0502020204030204" pitchFamily="34" charset="0"/>
              </a:rPr>
            </a:br>
            <a:r>
              <a:rPr lang="en-US" sz="2300" b="1" dirty="0">
                <a:solidFill>
                  <a:schemeClr val="tx1"/>
                </a:solidFill>
                <a:latin typeface="Calibri" panose="020F0502020204030204" pitchFamily="34" charset="0"/>
                <a:ea typeface="ＭＳ Ｐゴシック" charset="0"/>
                <a:cs typeface="Calibri" panose="020F0502020204030204" pitchFamily="34" charset="0"/>
              </a:rPr>
              <a:t>endocrine therapy</a:t>
            </a:r>
          </a:p>
          <a:p>
            <a:pPr marL="130175" indent="0">
              <a:spcBef>
                <a:spcPts val="6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Tala</a:t>
            </a:r>
            <a:r>
              <a:rPr lang="en-US" sz="2600" dirty="0">
                <a:solidFill>
                  <a:srgbClr val="0432FF"/>
                </a:solidFill>
                <a:latin typeface="Calibri" panose="020F0502020204030204" pitchFamily="34" charset="0"/>
                <a:ea typeface="ＭＳ Ｐゴシック" charset="0"/>
                <a:cs typeface="Calibri" panose="020F0502020204030204" pitchFamily="34" charset="0"/>
              </a:rPr>
              <a:t>zoparib</a:t>
            </a:r>
            <a:endParaRPr lang="en-US" sz="2600" b="1"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Indication:</a:t>
            </a:r>
          </a:p>
          <a:p>
            <a:pPr lvl="1">
              <a:spcBef>
                <a:spcPts val="600"/>
              </a:spcBef>
              <a:spcAft>
                <a:spcPts val="0"/>
              </a:spcAft>
            </a:pPr>
            <a:r>
              <a:rPr lang="en-US" sz="2300" dirty="0">
                <a:solidFill>
                  <a:schemeClr val="tx1"/>
                </a:solidFill>
                <a:latin typeface="Calibri" panose="020F0502020204030204" pitchFamily="34" charset="0"/>
                <a:ea typeface="ＭＳ Ｐゴシック" charset="0"/>
                <a:cs typeface="Calibri" panose="020F0502020204030204" pitchFamily="34" charset="0"/>
              </a:rPr>
              <a:t>Treatment for patients with </a:t>
            </a:r>
            <a:r>
              <a:rPr lang="en-US" sz="2300" dirty="0" err="1">
                <a:solidFill>
                  <a:schemeClr val="tx1"/>
                </a:solidFill>
                <a:latin typeface="Calibri" panose="020F0502020204030204" pitchFamily="34" charset="0"/>
                <a:ea typeface="ＭＳ Ｐゴシック" charset="0"/>
                <a:cs typeface="Calibri" panose="020F0502020204030204" pitchFamily="34" charset="0"/>
              </a:rPr>
              <a:t>gBRCAm</a:t>
            </a:r>
            <a:r>
              <a:rPr lang="en-US" sz="2300" dirty="0">
                <a:solidFill>
                  <a:schemeClr val="tx1"/>
                </a:solidFill>
                <a:latin typeface="Calibri" panose="020F0502020204030204" pitchFamily="34" charset="0"/>
                <a:ea typeface="ＭＳ Ｐゴシック" charset="0"/>
                <a:cs typeface="Calibri" panose="020F0502020204030204" pitchFamily="34" charset="0"/>
              </a:rPr>
              <a:t> HER2-negative locally advanced or metastatic breast cancer</a:t>
            </a:r>
            <a:endParaRPr lang="en-US" sz="2300" b="1" dirty="0">
              <a:solidFill>
                <a:schemeClr val="tx1"/>
              </a:solidFill>
              <a:latin typeface="Calibri" panose="020F0502020204030204" pitchFamily="34" charset="0"/>
              <a:ea typeface="ＭＳ Ｐゴシック" charset="0"/>
              <a:cs typeface="Calibri" panose="020F0502020204030204" pitchFamily="34" charset="0"/>
            </a:endParaRPr>
          </a:p>
          <a:p>
            <a:pPr marL="98425" indent="0">
              <a:spcBef>
                <a:spcPts val="600"/>
              </a:spcBef>
              <a:spcAft>
                <a:spcPts val="0"/>
              </a:spcAft>
              <a:buNone/>
            </a:pP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p:txBody>
      </p:sp>
      <p:sp>
        <p:nvSpPr>
          <p:cNvPr id="63491" name="TextBox 6"/>
          <p:cNvSpPr txBox="1">
            <a:spLocks noChangeArrowheads="1"/>
          </p:cNvSpPr>
          <p:nvPr/>
        </p:nvSpPr>
        <p:spPr bwMode="auto">
          <a:xfrm>
            <a:off x="228600" y="6400800"/>
            <a:ext cx="10972800" cy="4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17741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0B510C-0678-4E2D-70BB-934F9381ED61}"/>
              </a:ext>
            </a:extLst>
          </p:cNvPr>
          <p:cNvSpPr/>
          <p:nvPr/>
        </p:nvSpPr>
        <p:spPr bwMode="auto">
          <a:xfrm>
            <a:off x="479376" y="5445224"/>
            <a:ext cx="10945216" cy="565520"/>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marR="0" indent="0">
              <a:spcBef>
                <a:spcPts val="1800"/>
              </a:spcBef>
              <a:spcAft>
                <a:spcPts val="0"/>
              </a:spcAft>
              <a:buNone/>
            </a:pPr>
            <a:r>
              <a:rPr lang="en-US" sz="2500" dirty="0">
                <a:solidFill>
                  <a:srgbClr val="0432FF"/>
                </a:solidFill>
              </a:rPr>
              <a:t>Module 1: ER-Positive, HER2-Negative Localized Breast Cancer — PART 1</a:t>
            </a:r>
          </a:p>
          <a:p>
            <a:pPr marL="0" indent="0">
              <a:spcBef>
                <a:spcPts val="1800"/>
              </a:spcBef>
              <a:spcAft>
                <a:spcPts val="0"/>
              </a:spcAft>
              <a:buNone/>
            </a:pPr>
            <a:r>
              <a:rPr lang="en-US" sz="2500" dirty="0">
                <a:solidFill>
                  <a:srgbClr val="0432FF"/>
                </a:solidFill>
              </a:rPr>
              <a:t>Module 2: ER-Positive, HER2-Negative Localized Breast Cancer — PART 2</a:t>
            </a:r>
          </a:p>
          <a:p>
            <a:pPr marL="0" marR="0" indent="0">
              <a:spcBef>
                <a:spcPts val="1800"/>
              </a:spcBef>
              <a:spcAft>
                <a:spcPts val="0"/>
              </a:spcAft>
              <a:buNone/>
            </a:pPr>
            <a:r>
              <a:rPr lang="en-US" sz="2500" dirty="0">
                <a:solidFill>
                  <a:srgbClr val="0432FF"/>
                </a:solidFill>
              </a:rPr>
              <a:t>Module 3: ER-Positive Metastatic Breast Cancer</a:t>
            </a:r>
          </a:p>
          <a:p>
            <a:pPr marL="0" marR="0" indent="0">
              <a:spcBef>
                <a:spcPts val="1800"/>
              </a:spcBef>
              <a:spcAft>
                <a:spcPts val="0"/>
              </a:spcAft>
              <a:buNone/>
            </a:pPr>
            <a:r>
              <a:rPr lang="en-US" sz="2500" dirty="0">
                <a:solidFill>
                  <a:srgbClr val="0432FF"/>
                </a:solidFill>
              </a:rPr>
              <a:t>Module 4: Localized HER2-Positive Breast Cancer</a:t>
            </a:r>
          </a:p>
          <a:p>
            <a:pPr marL="0" marR="0" indent="0">
              <a:spcBef>
                <a:spcPts val="1800"/>
              </a:spcBef>
              <a:spcAft>
                <a:spcPts val="0"/>
              </a:spcAft>
              <a:buNone/>
            </a:pPr>
            <a:r>
              <a:rPr lang="en-US" sz="2500" dirty="0">
                <a:solidFill>
                  <a:srgbClr val="0432FF"/>
                </a:solidFill>
              </a:rPr>
              <a:t>Module 5: HER2-Positive and HER2-Low Metastatic Breast Cancer — PART 1</a:t>
            </a:r>
          </a:p>
          <a:p>
            <a:pPr marL="11113" indent="0">
              <a:lnSpc>
                <a:spcPct val="100000"/>
              </a:lnSpc>
              <a:spcBef>
                <a:spcPts val="1800"/>
              </a:spcBef>
              <a:spcAft>
                <a:spcPts val="0"/>
              </a:spcAft>
              <a:buNone/>
            </a:pPr>
            <a:r>
              <a:rPr lang="en-US" sz="2500" dirty="0">
                <a:solidFill>
                  <a:srgbClr val="0432FF"/>
                </a:solidFill>
              </a:rPr>
              <a:t>Module 6: HER2-Positive and HER2-Low Metastatic Breast Cancer — PART 2</a:t>
            </a:r>
          </a:p>
          <a:p>
            <a:pPr marL="11113" indent="0">
              <a:lnSpc>
                <a:spcPct val="100000"/>
              </a:lnSpc>
              <a:spcBef>
                <a:spcPts val="1800"/>
              </a:spcBef>
              <a:spcAft>
                <a:spcPts val="0"/>
              </a:spcAft>
              <a:buNone/>
            </a:pPr>
            <a:r>
              <a:rPr lang="en-US" sz="2500" dirty="0">
                <a:solidFill>
                  <a:srgbClr val="0432FF"/>
                </a:solidFill>
              </a:rPr>
              <a:t>Module 7: PARP Inhibitors</a:t>
            </a:r>
          </a:p>
          <a:p>
            <a:pPr marL="11113" indent="0">
              <a:lnSpc>
                <a:spcPct val="100000"/>
              </a:lnSpc>
              <a:spcBef>
                <a:spcPts val="1800"/>
              </a:spcBef>
              <a:spcAft>
                <a:spcPts val="0"/>
              </a:spcAft>
              <a:buNone/>
            </a:pPr>
            <a:r>
              <a:rPr lang="en-US" sz="2500" dirty="0">
                <a:solidFill>
                  <a:schemeClr val="bg1"/>
                </a:solidFill>
              </a:rPr>
              <a:t>Module 8: Immune Checkpoint Inhibitors</a:t>
            </a:r>
          </a:p>
        </p:txBody>
      </p:sp>
    </p:spTree>
    <p:extLst>
      <p:ext uri="{BB962C8B-B14F-4D97-AF65-F5344CB8AC3E}">
        <p14:creationId xmlns:p14="http://schemas.microsoft.com/office/powerpoint/2010/main" val="980301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a:solidFill>
                  <a:srgbClr val="0432FF"/>
                </a:solidFill>
              </a:rPr>
              <a:t>Mr </a:t>
            </a:r>
            <a:r>
              <a:rPr lang="en-US" sz="3200" dirty="0">
                <a:solidFill>
                  <a:srgbClr val="0432FF"/>
                </a:solidFill>
              </a:rPr>
              <a:t>Stein — Disclosures</a:t>
            </a:r>
          </a:p>
        </p:txBody>
      </p:sp>
      <p:graphicFrame>
        <p:nvGraphicFramePr>
          <p:cNvPr id="3" name="Content Placeholder 3">
            <a:extLst>
              <a:ext uri="{FF2B5EF4-FFF2-40B4-BE49-F238E27FC236}">
                <a16:creationId xmlns:a16="http://schemas.microsoft.com/office/drawing/2014/main" id="{6602EDD7-643B-AB39-43E1-1DB6F46A3BF3}"/>
              </a:ext>
            </a:extLst>
          </p:cNvPr>
          <p:cNvGraphicFramePr>
            <a:graphicFrameLocks/>
          </p:cNvGraphicFramePr>
          <p:nvPr>
            <p:extLst>
              <p:ext uri="{D42A27DB-BD31-4B8C-83A1-F6EECF244321}">
                <p14:modId xmlns:p14="http://schemas.microsoft.com/office/powerpoint/2010/main" val="2895667355"/>
              </p:ext>
            </p:extLst>
          </p:nvPr>
        </p:nvGraphicFramePr>
        <p:xfrm>
          <a:off x="1236095" y="2204864"/>
          <a:ext cx="9719807" cy="972108"/>
        </p:xfrm>
        <a:graphic>
          <a:graphicData uri="http://schemas.openxmlformats.org/drawingml/2006/table">
            <a:tbl>
              <a:tblPr firstRow="1" bandRow="1">
                <a:tableStyleId>{F2DE63D5-997A-4646-A377-4702673A728D}</a:tableStyleId>
              </a:tblPr>
              <a:tblGrid>
                <a:gridCol w="2916310">
                  <a:extLst>
                    <a:ext uri="{9D8B030D-6E8A-4147-A177-3AD203B41FA5}">
                      <a16:colId xmlns:a16="http://schemas.microsoft.com/office/drawing/2014/main" val="20000"/>
                    </a:ext>
                  </a:extLst>
                </a:gridCol>
                <a:gridCol w="6803497">
                  <a:extLst>
                    <a:ext uri="{9D8B030D-6E8A-4147-A177-3AD203B41FA5}">
                      <a16:colId xmlns:a16="http://schemas.microsoft.com/office/drawing/2014/main" val="20001"/>
                    </a:ext>
                  </a:extLst>
                </a:gridCol>
              </a:tblGrid>
              <a:tr h="972108">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823823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A6119D-B02D-334F-8335-EA7D7120DCB3}"/>
              </a:ext>
            </a:extLst>
          </p:cNvPr>
          <p:cNvSpPr>
            <a:spLocks noGrp="1"/>
          </p:cNvSpPr>
          <p:nvPr>
            <p:ph idx="1"/>
          </p:nvPr>
        </p:nvSpPr>
        <p:spPr>
          <a:xfrm>
            <a:off x="528635" y="1875822"/>
            <a:ext cx="10742618" cy="4525598"/>
          </a:xfrm>
        </p:spPr>
        <p:txBody>
          <a:bodyPr/>
          <a:lstStyle/>
          <a:p>
            <a:pPr marL="98425" indent="0">
              <a:buNone/>
            </a:pPr>
            <a:r>
              <a:rPr lang="en-US" sz="3200" dirty="0"/>
              <a:t>42-year-old woman with localized TNBC who received neoadjuvant chemotherapy/pembrolizumab followed by adjuvant pembrolizumab</a:t>
            </a:r>
          </a:p>
          <a:p>
            <a:pPr marL="98425" indent="0">
              <a:buNone/>
            </a:pPr>
            <a:endParaRPr lang="en-US" sz="3200" dirty="0"/>
          </a:p>
          <a:p>
            <a:pPr marL="98425" indent="0">
              <a:buNone/>
            </a:pPr>
            <a:endParaRPr lang="en-US" sz="2900" dirty="0"/>
          </a:p>
        </p:txBody>
      </p:sp>
      <p:sp>
        <p:nvSpPr>
          <p:cNvPr id="6" name="Text Placeholder 5">
            <a:extLst>
              <a:ext uri="{FF2B5EF4-FFF2-40B4-BE49-F238E27FC236}">
                <a16:creationId xmlns:a16="http://schemas.microsoft.com/office/drawing/2014/main" id="{03B157CE-07AD-0E97-3F28-D4A5457ECDB1}"/>
              </a:ext>
            </a:extLst>
          </p:cNvPr>
          <p:cNvSpPr>
            <a:spLocks noGrp="1"/>
          </p:cNvSpPr>
          <p:nvPr>
            <p:ph type="body" sz="quarter" idx="10"/>
          </p:nvPr>
        </p:nvSpPr>
        <p:spPr>
          <a:solidFill>
            <a:srgbClr val="1699B4"/>
          </a:solidFill>
        </p:spPr>
        <p:txBody>
          <a:bodyPr/>
          <a:lstStyle/>
          <a:p>
            <a:r>
              <a:rPr lang="en-US" dirty="0"/>
              <a:t>Ronald Stein, JD, MSN, NP-C, AOCNP</a:t>
            </a:r>
          </a:p>
        </p:txBody>
      </p:sp>
      <p:pic>
        <p:nvPicPr>
          <p:cNvPr id="4" name="Picture 3">
            <a:extLst>
              <a:ext uri="{FF2B5EF4-FFF2-40B4-BE49-F238E27FC236}">
                <a16:creationId xmlns:a16="http://schemas.microsoft.com/office/drawing/2014/main" id="{D85E3B11-3D99-67F5-3A9A-5D79DDC89E6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1559" y="116632"/>
            <a:ext cx="1261872" cy="1261872"/>
          </a:xfrm>
          <a:prstGeom prst="rect">
            <a:avLst/>
          </a:prstGeom>
        </p:spPr>
      </p:pic>
    </p:spTree>
    <p:extLst>
      <p:ext uri="{BB962C8B-B14F-4D97-AF65-F5344CB8AC3E}">
        <p14:creationId xmlns:p14="http://schemas.microsoft.com/office/powerpoint/2010/main" val="1521957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5F6E54-1F97-C948-847D-AA573C3EFF5F}"/>
              </a:ext>
            </a:extLst>
          </p:cNvPr>
          <p:cNvSpPr/>
          <p:nvPr/>
        </p:nvSpPr>
        <p:spPr bwMode="auto">
          <a:xfrm>
            <a:off x="2423591" y="188641"/>
            <a:ext cx="7200801" cy="124280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S PGothic" charset="0"/>
              <a:cs typeface="+mn-cs"/>
            </a:endParaRPr>
          </a:p>
        </p:txBody>
      </p:sp>
      <p:sp>
        <p:nvSpPr>
          <p:cNvPr id="3" name="Content Placeholder 2">
            <a:extLst>
              <a:ext uri="{FF2B5EF4-FFF2-40B4-BE49-F238E27FC236}">
                <a16:creationId xmlns:a16="http://schemas.microsoft.com/office/drawing/2014/main" id="{11E79FF0-EC50-2DBD-D519-983D0D740B59}"/>
              </a:ext>
            </a:extLst>
          </p:cNvPr>
          <p:cNvSpPr>
            <a:spLocks noGrp="1"/>
          </p:cNvSpPr>
          <p:nvPr>
            <p:ph idx="1"/>
          </p:nvPr>
        </p:nvSpPr>
        <p:spPr>
          <a:xfrm>
            <a:off x="916516" y="2947190"/>
            <a:ext cx="10703571" cy="2354018"/>
          </a:xfrm>
        </p:spPr>
        <p:txBody>
          <a:bodyPr/>
          <a:lstStyle/>
          <a:p>
            <a:pPr marL="0" marR="0">
              <a:spcBef>
                <a:spcPts val="0"/>
              </a:spcBef>
              <a:spcAft>
                <a:spcPts val="0"/>
              </a:spcAft>
            </a:pPr>
            <a:r>
              <a:rPr lang="en-US" sz="2800" dirty="0">
                <a:solidFill>
                  <a:schemeClr val="tx1"/>
                </a:solidFill>
              </a:rPr>
              <a:t>KEYNOTE-522</a:t>
            </a:r>
          </a:p>
          <a:p>
            <a:pPr marL="0" marR="0">
              <a:spcBef>
                <a:spcPts val="0"/>
              </a:spcBef>
              <a:spcAft>
                <a:spcPts val="0"/>
              </a:spcAft>
            </a:pPr>
            <a:r>
              <a:rPr lang="en-US" sz="2800" dirty="0">
                <a:solidFill>
                  <a:schemeClr val="tx1"/>
                </a:solidFill>
              </a:rPr>
              <a:t>KEYNOTE-355: Relevance of PD-L1 expression</a:t>
            </a:r>
          </a:p>
          <a:p>
            <a:pPr marL="0" marR="0">
              <a:spcBef>
                <a:spcPts val="0"/>
              </a:spcBef>
              <a:spcAft>
                <a:spcPts val="0"/>
              </a:spcAft>
            </a:pPr>
            <a:r>
              <a:rPr lang="en-US" sz="2800" dirty="0">
                <a:solidFill>
                  <a:schemeClr val="tx1"/>
                </a:solidFill>
              </a:rPr>
              <a:t>Immune-mediated toxicities associated with immunotherapy</a:t>
            </a:r>
          </a:p>
          <a:p>
            <a:pPr marL="0" marR="0">
              <a:spcBef>
                <a:spcPts val="0"/>
              </a:spcBef>
              <a:spcAft>
                <a:spcPts val="0"/>
              </a:spcAft>
            </a:pPr>
            <a:endParaRPr lang="en-US" sz="2800" dirty="0">
              <a:solidFill>
                <a:schemeClr val="tx1"/>
              </a:solidFill>
            </a:endParaRPr>
          </a:p>
        </p:txBody>
      </p:sp>
      <p:sp>
        <p:nvSpPr>
          <p:cNvPr id="5" name="TextBox 4">
            <a:extLst>
              <a:ext uri="{FF2B5EF4-FFF2-40B4-BE49-F238E27FC236}">
                <a16:creationId xmlns:a16="http://schemas.microsoft.com/office/drawing/2014/main" id="{A7CBB61C-7DA4-C864-3307-C5D5D39E8F54}"/>
              </a:ext>
            </a:extLst>
          </p:cNvPr>
          <p:cNvSpPr txBox="1"/>
          <p:nvPr/>
        </p:nvSpPr>
        <p:spPr>
          <a:xfrm>
            <a:off x="335360" y="1772816"/>
            <a:ext cx="1927322"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a:t>
            </a:r>
            <a:r>
              <a:rPr kumimoji="0" lang="en-US" sz="1800" b="1" i="0" u="none" strike="noStrike" kern="1200" cap="none" spc="0" normalizeH="0" baseline="0" noProof="0" dirty="0" err="1">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Kaklamani</a:t>
            </a:r>
            <a:endPar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endParaRP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San Antonio, Texas</a:t>
            </a:r>
          </a:p>
        </p:txBody>
      </p:sp>
      <p:sp>
        <p:nvSpPr>
          <p:cNvPr id="9" name="TextBox 8">
            <a:extLst>
              <a:ext uri="{FF2B5EF4-FFF2-40B4-BE49-F238E27FC236}">
                <a16:creationId xmlns:a16="http://schemas.microsoft.com/office/drawing/2014/main" id="{255D9253-0DD4-E7D1-5051-4B102F9D803B}"/>
              </a:ext>
            </a:extLst>
          </p:cNvPr>
          <p:cNvSpPr txBox="1"/>
          <p:nvPr/>
        </p:nvSpPr>
        <p:spPr>
          <a:xfrm>
            <a:off x="9816508" y="1772816"/>
            <a:ext cx="1910909" cy="646331"/>
          </a:xfrm>
          <a:prstGeom prst="rect">
            <a:avLst/>
          </a:prstGeom>
          <a:noFill/>
        </p:spPr>
        <p:txBody>
          <a:bodyPr wrap="non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D2DB9">
                    <a:lumMod val="50000"/>
                  </a:srgbClr>
                </a:solidFill>
                <a:effectLst/>
                <a:uLnTx/>
                <a:uFillTx/>
                <a:latin typeface="Calibri" panose="020F0502020204030204" pitchFamily="34" charset="0"/>
                <a:ea typeface="ＭＳ Ｐゴシック" charset="0"/>
                <a:cs typeface="Calibri" panose="020F0502020204030204" pitchFamily="34" charset="0"/>
              </a:rPr>
              <a:t>Dr O’Shaughnessy</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Dallas, Texas</a:t>
            </a:r>
          </a:p>
        </p:txBody>
      </p:sp>
      <p:pic>
        <p:nvPicPr>
          <p:cNvPr id="2" name="Picture 1">
            <a:extLst>
              <a:ext uri="{FF2B5EF4-FFF2-40B4-BE49-F238E27FC236}">
                <a16:creationId xmlns:a16="http://schemas.microsoft.com/office/drawing/2014/main" id="{3319ED45-2507-2EBD-93FE-AB25074CFC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9376" y="107320"/>
            <a:ext cx="1635656" cy="1635656"/>
          </a:xfrm>
          <a:prstGeom prst="rect">
            <a:avLst/>
          </a:prstGeom>
        </p:spPr>
      </p:pic>
      <p:pic>
        <p:nvPicPr>
          <p:cNvPr id="4" name="Picture 3">
            <a:extLst>
              <a:ext uri="{FF2B5EF4-FFF2-40B4-BE49-F238E27FC236}">
                <a16:creationId xmlns:a16="http://schemas.microsoft.com/office/drawing/2014/main" id="{35371C61-5BA4-3C49-A66C-D250CF03D3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4432" y="148558"/>
            <a:ext cx="1635655" cy="1635655"/>
          </a:xfrm>
          <a:prstGeom prst="rect">
            <a:avLst/>
          </a:prstGeom>
        </p:spPr>
      </p:pic>
      <p:sp>
        <p:nvSpPr>
          <p:cNvPr id="8" name="Title 1">
            <a:extLst>
              <a:ext uri="{FF2B5EF4-FFF2-40B4-BE49-F238E27FC236}">
                <a16:creationId xmlns:a16="http://schemas.microsoft.com/office/drawing/2014/main" id="{714FC192-D21D-9B7D-1A77-000408EB3520}"/>
              </a:ext>
            </a:extLst>
          </p:cNvPr>
          <p:cNvSpPr>
            <a:spLocks noGrp="1"/>
          </p:cNvSpPr>
          <p:nvPr>
            <p:ph type="title"/>
          </p:nvPr>
        </p:nvSpPr>
        <p:spPr>
          <a:xfrm>
            <a:off x="839416" y="227013"/>
            <a:ext cx="10358967" cy="1143000"/>
          </a:xfrm>
        </p:spPr>
        <p:txBody>
          <a:bodyPr lIns="91440" tIns="91440" rIns="91440" bIns="182880"/>
          <a:lstStyle/>
          <a:p>
            <a:r>
              <a:rPr lang="en-US" sz="3200" dirty="0">
                <a:solidFill>
                  <a:schemeClr val="bg1"/>
                </a:solidFill>
              </a:rPr>
              <a:t>Clinical </a:t>
            </a:r>
            <a:r>
              <a:rPr lang="en-US" sz="3200">
                <a:solidFill>
                  <a:schemeClr val="bg1"/>
                </a:solidFill>
              </a:rPr>
              <a:t>Research Background</a:t>
            </a:r>
            <a:endParaRPr lang="en-US" sz="3200" dirty="0">
              <a:solidFill>
                <a:schemeClr val="bg1"/>
              </a:solidFill>
            </a:endParaRPr>
          </a:p>
        </p:txBody>
      </p:sp>
    </p:spTree>
    <p:extLst>
      <p:ext uri="{BB962C8B-B14F-4D97-AF65-F5344CB8AC3E}">
        <p14:creationId xmlns:p14="http://schemas.microsoft.com/office/powerpoint/2010/main" val="366834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latin typeface="Calibri" panose="020F0502020204030204" pitchFamily="34" charset="0"/>
                <a:ea typeface="ＭＳ Ｐゴシック" charset="0"/>
                <a:cs typeface="Calibri" panose="020F0502020204030204" pitchFamily="34" charset="0"/>
              </a:rPr>
              <a:t>Pembrolizumab</a:t>
            </a:r>
          </a:p>
        </p:txBody>
      </p:sp>
      <p:sp>
        <p:nvSpPr>
          <p:cNvPr id="63489" name="Content Placeholder 1"/>
          <p:cNvSpPr>
            <a:spLocks noGrp="1"/>
          </p:cNvSpPr>
          <p:nvPr>
            <p:ph idx="1"/>
          </p:nvPr>
        </p:nvSpPr>
        <p:spPr>
          <a:xfrm>
            <a:off x="943791" y="1090378"/>
            <a:ext cx="10512306" cy="4677243"/>
          </a:xfrm>
        </p:spPr>
        <p:txBody>
          <a:bodyPr/>
          <a:lstStyle/>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Mechanism of action</a:t>
            </a:r>
          </a:p>
          <a:p>
            <a:pPr>
              <a:spcBef>
                <a:spcPts val="600"/>
              </a:spcBef>
              <a:spcAft>
                <a:spcPts val="0"/>
              </a:spcAft>
            </a:pPr>
            <a:r>
              <a:rPr lang="en-US" sz="2600" dirty="0">
                <a:latin typeface="Calibri" panose="020F0502020204030204" pitchFamily="34" charset="0"/>
                <a:ea typeface="ＭＳ Ｐゴシック" charset="0"/>
                <a:cs typeface="Calibri" panose="020F0502020204030204" pitchFamily="34" charset="0"/>
              </a:rPr>
              <a:t>PD-1 inhibitor </a:t>
            </a:r>
            <a:endParaRPr lang="en-US" sz="2600" b="1" dirty="0">
              <a:solidFill>
                <a:srgbClr val="FFCC31"/>
              </a:solidFill>
              <a:latin typeface="Calibri" panose="020F0502020204030204" pitchFamily="34" charset="0"/>
              <a:ea typeface="ＭＳ Ｐゴシック" charset="0"/>
              <a:cs typeface="Calibri" panose="020F0502020204030204" pitchFamily="34" charset="0"/>
            </a:endParaRPr>
          </a:p>
          <a:p>
            <a:pPr marL="0" indent="0">
              <a:spcBef>
                <a:spcPts val="2400"/>
              </a:spcBef>
              <a:spcAft>
                <a:spcPts val="0"/>
              </a:spcAft>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Indication</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buClr>
                <a:srgbClr val="002060"/>
              </a:buClr>
              <a:buFont typeface="Arial" panose="020B0604020202020204" pitchFamily="34" charset="0"/>
              <a:buChar char="•"/>
            </a:pPr>
            <a:r>
              <a:rPr lang="en-US" sz="2600" dirty="0">
                <a:latin typeface="Calibri" panose="020F0502020204030204" pitchFamily="34" charset="0"/>
                <a:ea typeface="ＭＳ Ｐゴシック" charset="0"/>
                <a:cs typeface="Calibri" panose="020F0502020204030204" pitchFamily="34" charset="0"/>
              </a:rPr>
              <a:t>In</a:t>
            </a:r>
            <a:r>
              <a:rPr lang="en-US" sz="2600" dirty="0">
                <a:solidFill>
                  <a:srgbClr val="FFCC31"/>
                </a:solidFill>
                <a:latin typeface="Calibri" panose="020F0502020204030204" pitchFamily="34" charset="0"/>
                <a:cs typeface="Calibri" panose="020F0502020204030204" pitchFamily="34" charset="0"/>
              </a:rPr>
              <a:t> </a:t>
            </a:r>
            <a:r>
              <a:rPr lang="en-US" sz="2600" dirty="0">
                <a:latin typeface="Calibri" panose="020F0502020204030204" pitchFamily="34" charset="0"/>
                <a:ea typeface="ＭＳ Ｐゴシック" charset="0"/>
                <a:cs typeface="Calibri" panose="020F0502020204030204" pitchFamily="34" charset="0"/>
              </a:rPr>
              <a:t>combination with chemotherapy as neoadjuvant treatment and continued as single agent after surgery for high-risk early-stage TNBC</a:t>
            </a:r>
          </a:p>
          <a:p>
            <a:pPr>
              <a:spcBef>
                <a:spcPts val="600"/>
              </a:spcBef>
              <a:spcAft>
                <a:spcPts val="0"/>
              </a:spcAft>
              <a:buClr>
                <a:srgbClr val="002060"/>
              </a:buClr>
              <a:buFont typeface="Arial" panose="020B0604020202020204" pitchFamily="34" charset="0"/>
              <a:buChar char="•"/>
            </a:pPr>
            <a:r>
              <a:rPr lang="en-US" sz="2600" b="1" dirty="0">
                <a:solidFill>
                  <a:schemeClr val="tx1"/>
                </a:solidFill>
                <a:latin typeface="Calibri" panose="020F0502020204030204" pitchFamily="34" charset="0"/>
                <a:ea typeface="ＭＳ Ｐゴシック" charset="0"/>
                <a:cs typeface="Calibri" panose="020F0502020204030204" pitchFamily="34" charset="0"/>
              </a:rPr>
              <a:t>In comb</a:t>
            </a:r>
            <a:r>
              <a:rPr lang="en-US" sz="2600" dirty="0">
                <a:solidFill>
                  <a:schemeClr val="tx1"/>
                </a:solidFill>
                <a:latin typeface="Calibri" panose="020F0502020204030204" pitchFamily="34" charset="0"/>
                <a:ea typeface="ＭＳ Ｐゴシック" charset="0"/>
                <a:cs typeface="Calibri" panose="020F0502020204030204" pitchFamily="34" charset="0"/>
              </a:rPr>
              <a:t>ination with chemotherapy for patients with advanced/metastatic TNBC whose tumors express PD-L1 (CPS ≥ 10)</a:t>
            </a:r>
            <a:endParaRPr lang="en-US" sz="2600" b="1" dirty="0">
              <a:solidFill>
                <a:schemeClr val="tx1"/>
              </a:solidFill>
              <a:latin typeface="Calibri" panose="020F0502020204030204" pitchFamily="34" charset="0"/>
              <a:ea typeface="ＭＳ Ｐゴシック" charset="0"/>
              <a:cs typeface="Calibri" panose="020F0502020204030204" pitchFamily="34" charset="0"/>
            </a:endParaRPr>
          </a:p>
          <a:p>
            <a:pPr marL="98425" indent="0">
              <a:spcBef>
                <a:spcPts val="2400"/>
              </a:spcBef>
              <a:spcAft>
                <a:spcPts val="0"/>
              </a:spcAft>
              <a:buClr>
                <a:srgbClr val="002060"/>
              </a:buClr>
              <a:buNone/>
            </a:pPr>
            <a:r>
              <a:rPr lang="en-US" sz="2600" b="1" dirty="0">
                <a:solidFill>
                  <a:srgbClr val="0432FF"/>
                </a:solidFill>
                <a:latin typeface="Calibri" panose="020F0502020204030204" pitchFamily="34" charset="0"/>
                <a:ea typeface="ＭＳ Ｐゴシック" charset="0"/>
                <a:cs typeface="Calibri" panose="020F0502020204030204" pitchFamily="34" charset="0"/>
              </a:rPr>
              <a:t>Recommended dose</a:t>
            </a:r>
            <a:endParaRPr lang="en-US" sz="2600" dirty="0">
              <a:solidFill>
                <a:srgbClr val="0432FF"/>
              </a:solidFill>
              <a:latin typeface="Calibri" panose="020F0502020204030204" pitchFamily="34" charset="0"/>
              <a:ea typeface="ＭＳ Ｐゴシック" charset="0"/>
              <a:cs typeface="Calibri" panose="020F0502020204030204" pitchFamily="34" charset="0"/>
            </a:endParaRPr>
          </a:p>
          <a:p>
            <a:pPr>
              <a:spcBef>
                <a:spcPts val="600"/>
              </a:spcBef>
              <a:spcAft>
                <a:spcPts val="0"/>
              </a:spcAft>
            </a:pPr>
            <a:r>
              <a:rPr lang="en-US" sz="2600" dirty="0">
                <a:latin typeface="Calibri" panose="020F0502020204030204" pitchFamily="34" charset="0"/>
                <a:cs typeface="Calibri" panose="020F0502020204030204" pitchFamily="34" charset="0"/>
              </a:rPr>
              <a:t>200 mg every 3 weeks or 400 mg every 6 weeks</a:t>
            </a:r>
          </a:p>
        </p:txBody>
      </p:sp>
      <p:sp>
        <p:nvSpPr>
          <p:cNvPr id="63491" name="TextBox 6"/>
          <p:cNvSpPr txBox="1">
            <a:spLocks noChangeArrowheads="1"/>
          </p:cNvSpPr>
          <p:nvPr/>
        </p:nvSpPr>
        <p:spPr bwMode="auto">
          <a:xfrm>
            <a:off x="-4682" y="6411530"/>
            <a:ext cx="10972800" cy="43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82880" tIns="0" rIns="182880" bIns="91440" anchor="b"/>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rPr>
              <a:t>Pembrolizumab package insert, 4/2023. </a:t>
            </a:r>
            <a:endParaRPr kumimoji="0" lang="en-US" sz="1500" b="0" i="1" u="none" strike="noStrike" kern="1200" cap="none" spc="0" normalizeH="0" baseline="0" noProof="0" dirty="0">
              <a:ln>
                <a:noFill/>
              </a:ln>
              <a:solidFill>
                <a:schemeClr val="tx2"/>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863830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DA1D4C8-08F1-DD4B-88E1-88D2952DFF02}"/>
              </a:ext>
            </a:extLst>
          </p:cNvPr>
          <p:cNvSpPr>
            <a:spLocks noGrp="1"/>
          </p:cNvSpPr>
          <p:nvPr>
            <p:ph type="title"/>
          </p:nvPr>
        </p:nvSpPr>
        <p:spPr>
          <a:xfrm>
            <a:off x="912286" y="33530"/>
            <a:ext cx="10358967" cy="1143000"/>
          </a:xfrm>
        </p:spPr>
        <p:txBody>
          <a:bodyPr/>
          <a:lstStyle/>
          <a:p>
            <a:r>
              <a:rPr lang="en-US" b="1" dirty="0">
                <a:solidFill>
                  <a:srgbClr val="0432FF"/>
                </a:solidFill>
              </a:rPr>
              <a:t>KEYNOTE-522: Phase III Trial Schema</a:t>
            </a:r>
          </a:p>
        </p:txBody>
      </p:sp>
      <p:sp>
        <p:nvSpPr>
          <p:cNvPr id="9" name="TextBox 8">
            <a:extLst>
              <a:ext uri="{FF2B5EF4-FFF2-40B4-BE49-F238E27FC236}">
                <a16:creationId xmlns:a16="http://schemas.microsoft.com/office/drawing/2014/main" id="{70F75A55-BEC3-604A-BE56-C23FC0C702BB}"/>
              </a:ext>
            </a:extLst>
          </p:cNvPr>
          <p:cNvSpPr txBox="1"/>
          <p:nvPr/>
        </p:nvSpPr>
        <p:spPr>
          <a:xfrm>
            <a:off x="75047" y="6501305"/>
            <a:ext cx="6031458" cy="3231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Schmid P et al. </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N </a:t>
            </a:r>
            <a:r>
              <a:rPr kumimoji="0" lang="en-US" sz="1500" b="0" i="1" u="none" strike="noStrike" kern="1200" cap="none" spc="0" normalizeH="0" baseline="0" noProof="0" dirty="0" err="1">
                <a:ln>
                  <a:noFill/>
                </a:ln>
                <a:solidFill>
                  <a:srgbClr val="000000"/>
                </a:solidFill>
                <a:effectLst/>
                <a:uLnTx/>
                <a:uFillTx/>
                <a:latin typeface="Calibri" panose="020F0502020204030204" pitchFamily="34" charset="0"/>
                <a:ea typeface="Calibri" charset="0"/>
                <a:cs typeface="Calibri" panose="020F0502020204030204" pitchFamily="34" charset="0"/>
              </a:rPr>
              <a:t>Engl</a:t>
            </a:r>
            <a:r>
              <a:rPr kumimoji="0" lang="en-US" sz="1500" b="0" i="1"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 J Med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Calibri" charset="0"/>
                <a:cs typeface="Calibri" panose="020F0502020204030204" pitchFamily="34" charset="0"/>
              </a:rPr>
              <a:t>2020;382:810-21.</a:t>
            </a:r>
          </a:p>
        </p:txBody>
      </p:sp>
      <p:pic>
        <p:nvPicPr>
          <p:cNvPr id="7" name="Picture 6" descr="Graphical user interface&#10;&#10;Description automatically generated with medium confidence">
            <a:extLst>
              <a:ext uri="{FF2B5EF4-FFF2-40B4-BE49-F238E27FC236}">
                <a16:creationId xmlns:a16="http://schemas.microsoft.com/office/drawing/2014/main" id="{4F18E77F-18CD-4F4F-B27E-981FFACA7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268760"/>
            <a:ext cx="10897076" cy="4645709"/>
          </a:xfrm>
          <a:prstGeom prst="rect">
            <a:avLst/>
          </a:prstGeom>
        </p:spPr>
      </p:pic>
    </p:spTree>
    <p:extLst>
      <p:ext uri="{BB962C8B-B14F-4D97-AF65-F5344CB8AC3E}">
        <p14:creationId xmlns:p14="http://schemas.microsoft.com/office/powerpoint/2010/main" val="164141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t>APPENDIX</a:t>
            </a:r>
          </a:p>
        </p:txBody>
      </p:sp>
    </p:spTree>
    <p:extLst>
      <p:ext uri="{BB962C8B-B14F-4D97-AF65-F5344CB8AC3E}">
        <p14:creationId xmlns:p14="http://schemas.microsoft.com/office/powerpoint/2010/main" val="24389548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solidFill>
                  <a:srgbClr val="0432FF"/>
                </a:solidFill>
              </a:rPr>
              <a:t>ER-Positive, HER2-Negative Localized </a:t>
            </a:r>
            <a:br>
              <a:rPr lang="en-US" sz="4000" dirty="0">
                <a:solidFill>
                  <a:srgbClr val="0432FF"/>
                </a:solidFill>
              </a:rPr>
            </a:br>
            <a:r>
              <a:rPr lang="en-US" sz="4000" dirty="0">
                <a:solidFill>
                  <a:srgbClr val="0432FF"/>
                </a:solidFill>
              </a:rPr>
              <a:t>Breast Cancer</a:t>
            </a:r>
            <a:endParaRPr lang="en-US" sz="4000" dirty="0"/>
          </a:p>
        </p:txBody>
      </p:sp>
    </p:spTree>
    <p:extLst>
      <p:ext uri="{BB962C8B-B14F-4D97-AF65-F5344CB8AC3E}">
        <p14:creationId xmlns:p14="http://schemas.microsoft.com/office/powerpoint/2010/main" val="26157575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ebsite&#10;&#10;Description automatically generated with medium confidence">
            <a:extLst>
              <a:ext uri="{FF2B5EF4-FFF2-40B4-BE49-F238E27FC236}">
                <a16:creationId xmlns:a16="http://schemas.microsoft.com/office/drawing/2014/main" id="{1F27CA74-A1C9-9D16-89A3-3F2C9FD57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714354"/>
            <a:ext cx="10441160" cy="5550160"/>
          </a:xfrm>
          <a:prstGeom prst="rect">
            <a:avLst/>
          </a:prstGeom>
        </p:spPr>
      </p:pic>
      <p:sp>
        <p:nvSpPr>
          <p:cNvPr id="9" name="TextBox 8">
            <a:extLst>
              <a:ext uri="{FF2B5EF4-FFF2-40B4-BE49-F238E27FC236}">
                <a16:creationId xmlns:a16="http://schemas.microsoft.com/office/drawing/2014/main" id="{03F31F0E-2BA1-3246-B474-D0561EDA98CD}"/>
              </a:ext>
            </a:extLst>
          </p:cNvPr>
          <p:cNvSpPr txBox="1"/>
          <p:nvPr/>
        </p:nvSpPr>
        <p:spPr>
          <a:xfrm>
            <a:off x="4652780" y="2060848"/>
            <a:ext cx="238238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pitchFamily="-72" charset="0"/>
                <a:ea typeface="MS PGothic" charset="0"/>
              </a:rPr>
              <a:t>Abstract GS1-05</a:t>
            </a:r>
          </a:p>
        </p:txBody>
      </p:sp>
    </p:spTree>
    <p:extLst>
      <p:ext uri="{BB962C8B-B14F-4D97-AF65-F5344CB8AC3E}">
        <p14:creationId xmlns:p14="http://schemas.microsoft.com/office/powerpoint/2010/main" val="2411264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375-A0E3-39BD-31D4-3F1A4343402B}"/>
              </a:ext>
            </a:extLst>
          </p:cNvPr>
          <p:cNvSpPr>
            <a:spLocks noGrp="1"/>
          </p:cNvSpPr>
          <p:nvPr>
            <p:ph type="title"/>
          </p:nvPr>
        </p:nvSpPr>
        <p:spPr>
          <a:xfrm>
            <a:off x="22556" y="227013"/>
            <a:ext cx="12169444" cy="1143000"/>
          </a:xfrm>
        </p:spPr>
        <p:txBody>
          <a:bodyPr/>
          <a:lstStyle/>
          <a:p>
            <a:r>
              <a:rPr lang="en-US" dirty="0" err="1"/>
              <a:t>TAILORx</a:t>
            </a:r>
            <a:r>
              <a:rPr lang="en-US" dirty="0"/>
              <a:t> Study Design: Treatment Assignment and Randomization</a:t>
            </a:r>
          </a:p>
        </p:txBody>
      </p:sp>
      <p:sp>
        <p:nvSpPr>
          <p:cNvPr id="3" name="TextBox 2">
            <a:extLst>
              <a:ext uri="{FF2B5EF4-FFF2-40B4-BE49-F238E27FC236}">
                <a16:creationId xmlns:a16="http://schemas.microsoft.com/office/drawing/2014/main" id="{B18B09AF-EDCB-B3B9-CC68-92F74241609F}"/>
              </a:ext>
            </a:extLst>
          </p:cNvPr>
          <p:cNvSpPr txBox="1"/>
          <p:nvPr/>
        </p:nvSpPr>
        <p:spPr>
          <a:xfrm>
            <a:off x="22556" y="6469404"/>
            <a:ext cx="383072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Sparano JA et al. SABCS 2022;Abstract GS1-05.</a:t>
            </a:r>
          </a:p>
        </p:txBody>
      </p:sp>
      <p:pic>
        <p:nvPicPr>
          <p:cNvPr id="5" name="Picture 4" descr="Graphical user interface&#10;&#10;Description automatically generated">
            <a:extLst>
              <a:ext uri="{FF2B5EF4-FFF2-40B4-BE49-F238E27FC236}">
                <a16:creationId xmlns:a16="http://schemas.microsoft.com/office/drawing/2014/main" id="{0895969F-0A68-C9ED-4E75-8F57FD1C9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1244599"/>
            <a:ext cx="10945216" cy="4784185"/>
          </a:xfrm>
          <a:prstGeom prst="rect">
            <a:avLst/>
          </a:prstGeom>
        </p:spPr>
      </p:pic>
      <p:sp>
        <p:nvSpPr>
          <p:cNvPr id="6" name="TextBox 5">
            <a:extLst>
              <a:ext uri="{FF2B5EF4-FFF2-40B4-BE49-F238E27FC236}">
                <a16:creationId xmlns:a16="http://schemas.microsoft.com/office/drawing/2014/main" id="{6B850D0C-B259-4F49-A872-1252DC746908}"/>
              </a:ext>
            </a:extLst>
          </p:cNvPr>
          <p:cNvSpPr txBox="1"/>
          <p:nvPr/>
        </p:nvSpPr>
        <p:spPr>
          <a:xfrm>
            <a:off x="685165" y="6058586"/>
            <a:ext cx="194277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RS = Recurrence Score</a:t>
            </a:r>
          </a:p>
        </p:txBody>
      </p:sp>
    </p:spTree>
    <p:extLst>
      <p:ext uri="{BB962C8B-B14F-4D97-AF65-F5344CB8AC3E}">
        <p14:creationId xmlns:p14="http://schemas.microsoft.com/office/powerpoint/2010/main" val="3157804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60375-A0E3-39BD-31D4-3F1A4343402B}"/>
              </a:ext>
            </a:extLst>
          </p:cNvPr>
          <p:cNvSpPr>
            <a:spLocks noGrp="1"/>
          </p:cNvSpPr>
          <p:nvPr>
            <p:ph type="title"/>
          </p:nvPr>
        </p:nvSpPr>
        <p:spPr>
          <a:xfrm>
            <a:off x="912286" y="44624"/>
            <a:ext cx="10358967" cy="1143000"/>
          </a:xfrm>
        </p:spPr>
        <p:txBody>
          <a:bodyPr/>
          <a:lstStyle/>
          <a:p>
            <a:pPr algn="l"/>
            <a:r>
              <a:rPr lang="en-US" dirty="0" err="1"/>
              <a:t>TAILORx</a:t>
            </a:r>
            <a:r>
              <a:rPr lang="en-US" dirty="0"/>
              <a:t> Updated Analysis: Conclusions</a:t>
            </a:r>
          </a:p>
        </p:txBody>
      </p:sp>
      <p:pic>
        <p:nvPicPr>
          <p:cNvPr id="5" name="Picture 4" descr="Graphical user interface, text, application&#10;&#10;Description automatically generated">
            <a:extLst>
              <a:ext uri="{FF2B5EF4-FFF2-40B4-BE49-F238E27FC236}">
                <a16:creationId xmlns:a16="http://schemas.microsoft.com/office/drawing/2014/main" id="{B5E17587-99D3-E9F5-AC5A-75C92B56A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217" y="1014363"/>
            <a:ext cx="9937104" cy="5182967"/>
          </a:xfrm>
          <a:prstGeom prst="rect">
            <a:avLst/>
          </a:prstGeom>
        </p:spPr>
      </p:pic>
      <p:sp>
        <p:nvSpPr>
          <p:cNvPr id="6" name="TextBox 5">
            <a:extLst>
              <a:ext uri="{FF2B5EF4-FFF2-40B4-BE49-F238E27FC236}">
                <a16:creationId xmlns:a16="http://schemas.microsoft.com/office/drawing/2014/main" id="{01EC14F7-FE2A-5746-997C-C0B5A7D823D7}"/>
              </a:ext>
            </a:extLst>
          </p:cNvPr>
          <p:cNvSpPr txBox="1"/>
          <p:nvPr/>
        </p:nvSpPr>
        <p:spPr>
          <a:xfrm>
            <a:off x="22555" y="6477098"/>
            <a:ext cx="3830729"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Sparano JA et al. SABCS 2022;Abstract GS1-05.</a:t>
            </a:r>
          </a:p>
        </p:txBody>
      </p:sp>
    </p:spTree>
    <p:extLst>
      <p:ext uri="{BB962C8B-B14F-4D97-AF65-F5344CB8AC3E}">
        <p14:creationId xmlns:p14="http://schemas.microsoft.com/office/powerpoint/2010/main" val="144538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 letter&#10;&#10;Description automatically generated">
            <a:extLst>
              <a:ext uri="{FF2B5EF4-FFF2-40B4-BE49-F238E27FC236}">
                <a16:creationId xmlns:a16="http://schemas.microsoft.com/office/drawing/2014/main" id="{BC275729-5C17-7541-801B-98F44B74159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39416" y="404664"/>
            <a:ext cx="10160000" cy="5651500"/>
          </a:xfrm>
          <a:prstGeom prst="rect">
            <a:avLst/>
          </a:prstGeom>
        </p:spPr>
      </p:pic>
      <p:sp>
        <p:nvSpPr>
          <p:cNvPr id="14" name="TextBox 13">
            <a:extLst>
              <a:ext uri="{FF2B5EF4-FFF2-40B4-BE49-F238E27FC236}">
                <a16:creationId xmlns:a16="http://schemas.microsoft.com/office/drawing/2014/main" id="{318A792C-1A0D-2848-8A8A-9E3FE960F271}"/>
              </a:ext>
            </a:extLst>
          </p:cNvPr>
          <p:cNvSpPr txBox="1"/>
          <p:nvPr/>
        </p:nvSpPr>
        <p:spPr>
          <a:xfrm>
            <a:off x="4079776" y="692696"/>
            <a:ext cx="2178802"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rial" pitchFamily="-72" charset="0"/>
                <a:ea typeface="MS PGothic" charset="0"/>
                <a:cs typeface="+mn-cs"/>
              </a:rPr>
              <a:t>Abstract GS2-07</a:t>
            </a:r>
          </a:p>
        </p:txBody>
      </p:sp>
    </p:spTree>
    <p:extLst>
      <p:ext uri="{BB962C8B-B14F-4D97-AF65-F5344CB8AC3E}">
        <p14:creationId xmlns:p14="http://schemas.microsoft.com/office/powerpoint/2010/main" val="1848870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AstraZeneca Pharmaceuticals LP, Exact Sciences Corporation, Lilly, Merck, Puma Biotechnology Inc, </a:t>
            </a:r>
            <a:r>
              <a:rPr lang="en-US" sz="2500" b="0" dirty="0" err="1"/>
              <a:t>Seagen</a:t>
            </a:r>
            <a:r>
              <a:rPr lang="en-US" sz="2500" b="0" dirty="0"/>
              <a:t> Inc, and </a:t>
            </a:r>
            <a:r>
              <a:rPr lang="en-US" sz="2500" b="0" dirty="0" err="1"/>
              <a:t>TerSera</a:t>
            </a:r>
            <a:r>
              <a:rPr lang="en-US" sz="2500" b="0" dirty="0"/>
              <a:t> Therapeutics LLC.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DA3F-A2FC-7F45-81AD-73F68F4E1066}"/>
              </a:ext>
            </a:extLst>
          </p:cNvPr>
          <p:cNvSpPr>
            <a:spLocks noGrp="1"/>
          </p:cNvSpPr>
          <p:nvPr>
            <p:ph type="title"/>
          </p:nvPr>
        </p:nvSpPr>
        <p:spPr>
          <a:xfrm>
            <a:off x="321869" y="77335"/>
            <a:ext cx="11502269" cy="895769"/>
          </a:xfrm>
        </p:spPr>
        <p:txBody>
          <a:bodyPr>
            <a:normAutofit/>
          </a:bodyPr>
          <a:lstStyle/>
          <a:p>
            <a:r>
              <a:rPr lang="en-US" b="1" dirty="0" err="1">
                <a:latin typeface="Calibri" panose="020F0502020204030204" pitchFamily="34" charset="0"/>
                <a:cs typeface="Calibri" panose="020F0502020204030204" pitchFamily="34" charset="0"/>
              </a:rPr>
              <a:t>RxPONDER</a:t>
            </a:r>
            <a:r>
              <a:rPr lang="en-US" b="1" dirty="0">
                <a:latin typeface="Calibri" panose="020F0502020204030204" pitchFamily="34" charset="0"/>
                <a:cs typeface="Calibri" panose="020F0502020204030204" pitchFamily="34" charset="0"/>
              </a:rPr>
              <a:t> Trial Schema</a:t>
            </a:r>
          </a:p>
        </p:txBody>
      </p:sp>
      <p:sp>
        <p:nvSpPr>
          <p:cNvPr id="6" name="Rectangle 5">
            <a:extLst>
              <a:ext uri="{FF2B5EF4-FFF2-40B4-BE49-F238E27FC236}">
                <a16:creationId xmlns:a16="http://schemas.microsoft.com/office/drawing/2014/main" id="{C01E1503-49C6-4340-86CC-61C581B93C21}"/>
              </a:ext>
            </a:extLst>
          </p:cNvPr>
          <p:cNvSpPr/>
          <p:nvPr/>
        </p:nvSpPr>
        <p:spPr>
          <a:xfrm>
            <a:off x="145207" y="6490211"/>
            <a:ext cx="3709734"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Kalinsky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SABCS 2020;Abstract GS3-00.</a:t>
            </a:r>
          </a:p>
        </p:txBody>
      </p:sp>
      <p:sp>
        <p:nvSpPr>
          <p:cNvPr id="11" name="TextBox 10">
            <a:extLst>
              <a:ext uri="{FF2B5EF4-FFF2-40B4-BE49-F238E27FC236}">
                <a16:creationId xmlns:a16="http://schemas.microsoft.com/office/drawing/2014/main" id="{7AC5852F-3A90-204B-A2ED-D448EDD021E5}"/>
              </a:ext>
            </a:extLst>
          </p:cNvPr>
          <p:cNvSpPr txBox="1"/>
          <p:nvPr/>
        </p:nvSpPr>
        <p:spPr>
          <a:xfrm>
            <a:off x="3920047" y="1503258"/>
            <a:ext cx="367079" cy="230832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G</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a:t>
            </a:r>
          </a:p>
        </p:txBody>
      </p:sp>
      <p:cxnSp>
        <p:nvCxnSpPr>
          <p:cNvPr id="12" name="Straight Arrow Connector 11">
            <a:extLst>
              <a:ext uri="{FF2B5EF4-FFF2-40B4-BE49-F238E27FC236}">
                <a16:creationId xmlns:a16="http://schemas.microsoft.com/office/drawing/2014/main" id="{A47EBFC3-AA09-0C40-8647-F8550B402DD3}"/>
              </a:ext>
            </a:extLst>
          </p:cNvPr>
          <p:cNvCxnSpPr>
            <a:cxnSpLocks/>
          </p:cNvCxnSpPr>
          <p:nvPr/>
        </p:nvCxnSpPr>
        <p:spPr>
          <a:xfrm flipV="1">
            <a:off x="4271192" y="2416550"/>
            <a:ext cx="536532" cy="193959"/>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710DC60-EA76-5545-859F-F1EDB27F93C0}"/>
              </a:ext>
            </a:extLst>
          </p:cNvPr>
          <p:cNvCxnSpPr>
            <a:cxnSpLocks/>
          </p:cNvCxnSpPr>
          <p:nvPr/>
        </p:nvCxnSpPr>
        <p:spPr>
          <a:xfrm>
            <a:off x="4320436" y="2751775"/>
            <a:ext cx="494534" cy="2860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E9C3149-1BB9-044E-BD4E-F3CA07AB1580}"/>
              </a:ext>
            </a:extLst>
          </p:cNvPr>
          <p:cNvSpPr txBox="1"/>
          <p:nvPr/>
        </p:nvSpPr>
        <p:spPr>
          <a:xfrm>
            <a:off x="4829655" y="2311438"/>
            <a:ext cx="1843508" cy="584775"/>
          </a:xfrm>
          <a:prstGeom prst="rect">
            <a:avLst/>
          </a:prstGeom>
          <a:noFill/>
          <a:ln w="19050">
            <a:solidFill>
              <a:schemeClr val="accent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Recurrence Score® </a:t>
            </a:r>
            <a:b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16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0-25</a:t>
            </a:r>
          </a:p>
        </p:txBody>
      </p:sp>
      <p:sp>
        <p:nvSpPr>
          <p:cNvPr id="15" name="TextBox 14">
            <a:extLst>
              <a:ext uri="{FF2B5EF4-FFF2-40B4-BE49-F238E27FC236}">
                <a16:creationId xmlns:a16="http://schemas.microsoft.com/office/drawing/2014/main" id="{D546FFD6-90BD-CC49-9418-F125A61A306A}"/>
              </a:ext>
            </a:extLst>
          </p:cNvPr>
          <p:cNvSpPr txBox="1"/>
          <p:nvPr/>
        </p:nvSpPr>
        <p:spPr>
          <a:xfrm>
            <a:off x="4895591" y="3090808"/>
            <a:ext cx="1777568" cy="584775"/>
          </a:xfrm>
          <a:prstGeom prst="rect">
            <a:avLst/>
          </a:prstGeom>
          <a:noFill/>
          <a:ln w="19050">
            <a:solidFill>
              <a:schemeClr val="bg1">
                <a:lumMod val="65000"/>
              </a:schemeClr>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Recurrence Score </a:t>
            </a:r>
            <a:b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&gt;25</a:t>
            </a:r>
          </a:p>
        </p:txBody>
      </p:sp>
      <p:sp>
        <p:nvSpPr>
          <p:cNvPr id="16" name="TextBox 15">
            <a:extLst>
              <a:ext uri="{FF2B5EF4-FFF2-40B4-BE49-F238E27FC236}">
                <a16:creationId xmlns:a16="http://schemas.microsoft.com/office/drawing/2014/main" id="{A6925D89-FCBC-5640-92DB-3CD58FFEABD8}"/>
              </a:ext>
            </a:extLst>
          </p:cNvPr>
          <p:cNvSpPr txBox="1"/>
          <p:nvPr/>
        </p:nvSpPr>
        <p:spPr>
          <a:xfrm>
            <a:off x="7296566" y="1407613"/>
            <a:ext cx="508630" cy="249299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R</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Z</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I</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a:t>
            </a:r>
          </a:p>
        </p:txBody>
      </p:sp>
      <p:cxnSp>
        <p:nvCxnSpPr>
          <p:cNvPr id="17" name="Straight Arrow Connector 16">
            <a:extLst>
              <a:ext uri="{FF2B5EF4-FFF2-40B4-BE49-F238E27FC236}">
                <a16:creationId xmlns:a16="http://schemas.microsoft.com/office/drawing/2014/main" id="{69957FD7-EF6C-9B4A-B2E1-816235249C10}"/>
              </a:ext>
            </a:extLst>
          </p:cNvPr>
          <p:cNvCxnSpPr>
            <a:cxnSpLocks/>
          </p:cNvCxnSpPr>
          <p:nvPr/>
        </p:nvCxnSpPr>
        <p:spPr>
          <a:xfrm flipV="1">
            <a:off x="6673163" y="2422888"/>
            <a:ext cx="685800" cy="3"/>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12BDE54-A490-9C48-8595-C7152594E9F7}"/>
              </a:ext>
            </a:extLst>
          </p:cNvPr>
          <p:cNvCxnSpPr>
            <a:cxnSpLocks/>
          </p:cNvCxnSpPr>
          <p:nvPr/>
        </p:nvCxnSpPr>
        <p:spPr>
          <a:xfrm flipV="1">
            <a:off x="7815150" y="1897863"/>
            <a:ext cx="609943" cy="268268"/>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1B8956C-1C82-FB40-9E6A-E2CEFEF8327D}"/>
              </a:ext>
            </a:extLst>
          </p:cNvPr>
          <p:cNvCxnSpPr>
            <a:cxnSpLocks/>
          </p:cNvCxnSpPr>
          <p:nvPr/>
        </p:nvCxnSpPr>
        <p:spPr>
          <a:xfrm>
            <a:off x="7838338" y="2536828"/>
            <a:ext cx="609943" cy="257105"/>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5F0F3706-2FDB-E044-B4B0-9771B4CDC99C}"/>
              </a:ext>
            </a:extLst>
          </p:cNvPr>
          <p:cNvSpPr txBox="1"/>
          <p:nvPr/>
        </p:nvSpPr>
        <p:spPr>
          <a:xfrm>
            <a:off x="8436827" y="1590359"/>
            <a:ext cx="2618171" cy="830997"/>
          </a:xfrm>
          <a:prstGeom prst="rect">
            <a:avLst/>
          </a:prstGeom>
          <a:noFill/>
          <a:ln w="1905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Arm 1</a:t>
            </a:r>
            <a:r>
              <a:rPr kumimoji="0" lang="en-US" sz="1600" b="0" i="0"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Chemotherapy followed by endocrine t</a:t>
            </a:r>
            <a:r>
              <a:rPr kumimoji="0" lang="en-US" sz="1600" b="0" i="0" u="none" strike="noStrike" kern="1200" cap="none" spc="0" normalizeH="0" baseline="0" noProof="0" dirty="0" err="1">
                <a:ln>
                  <a:noFill/>
                </a:ln>
                <a:solidFill>
                  <a:srgbClr val="002060"/>
                </a:solidFill>
                <a:effectLst/>
                <a:uLnTx/>
                <a:uFillTx/>
                <a:latin typeface="Calibri" panose="020F0502020204030204" pitchFamily="34" charset="0"/>
                <a:ea typeface="MS PGothic" charset="0"/>
                <a:cs typeface="Calibri" panose="020F0502020204030204" pitchFamily="34" charset="0"/>
              </a:rPr>
              <a:t>herapy</a:t>
            </a: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t>
            </a:r>
          </a:p>
        </p:txBody>
      </p:sp>
      <p:sp>
        <p:nvSpPr>
          <p:cNvPr id="21" name="TextBox 20">
            <a:extLst>
              <a:ext uri="{FF2B5EF4-FFF2-40B4-BE49-F238E27FC236}">
                <a16:creationId xmlns:a16="http://schemas.microsoft.com/office/drawing/2014/main" id="{DA14F9FD-D60D-7746-8DFB-328EA72B7109}"/>
              </a:ext>
            </a:extLst>
          </p:cNvPr>
          <p:cNvSpPr txBox="1"/>
          <p:nvPr/>
        </p:nvSpPr>
        <p:spPr>
          <a:xfrm>
            <a:off x="8446803" y="2594137"/>
            <a:ext cx="2608195" cy="584775"/>
          </a:xfrm>
          <a:prstGeom prst="rect">
            <a:avLst/>
          </a:prstGeom>
          <a:noFill/>
          <a:ln w="19050">
            <a:solidFill>
              <a:schemeClr val="tx1"/>
            </a:solidFill>
          </a:ln>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Arm 2</a:t>
            </a:r>
            <a:r>
              <a:rPr kumimoji="0" lang="en-US" sz="1600" b="0" i="0"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Endocrine therapy alone</a:t>
            </a:r>
          </a:p>
        </p:txBody>
      </p:sp>
      <p:cxnSp>
        <p:nvCxnSpPr>
          <p:cNvPr id="22" name="Straight Arrow Connector 21">
            <a:extLst>
              <a:ext uri="{FF2B5EF4-FFF2-40B4-BE49-F238E27FC236}">
                <a16:creationId xmlns:a16="http://schemas.microsoft.com/office/drawing/2014/main" id="{6BC2D665-14CF-FA43-9B38-D1E08B1E9077}"/>
              </a:ext>
            </a:extLst>
          </p:cNvPr>
          <p:cNvCxnSpPr>
            <a:cxnSpLocks/>
          </p:cNvCxnSpPr>
          <p:nvPr/>
        </p:nvCxnSpPr>
        <p:spPr>
          <a:xfrm>
            <a:off x="5760182" y="3712770"/>
            <a:ext cx="0" cy="5127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CEE6073-E759-6D4D-A8B2-86DC895B0E71}"/>
              </a:ext>
            </a:extLst>
          </p:cNvPr>
          <p:cNvSpPr txBox="1"/>
          <p:nvPr/>
        </p:nvSpPr>
        <p:spPr>
          <a:xfrm>
            <a:off x="4547730" y="4299929"/>
            <a:ext cx="2468333" cy="107721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Off-study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chemotherapy followed by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endocrine therapy recommended </a:t>
            </a:r>
          </a:p>
        </p:txBody>
      </p:sp>
      <p:sp>
        <p:nvSpPr>
          <p:cNvPr id="24" name="TextBox 23">
            <a:extLst>
              <a:ext uri="{FF2B5EF4-FFF2-40B4-BE49-F238E27FC236}">
                <a16:creationId xmlns:a16="http://schemas.microsoft.com/office/drawing/2014/main" id="{211C69F9-D975-4B4C-BF4B-D4F33D3B07A8}"/>
              </a:ext>
            </a:extLst>
          </p:cNvPr>
          <p:cNvSpPr txBox="1"/>
          <p:nvPr/>
        </p:nvSpPr>
        <p:spPr>
          <a:xfrm>
            <a:off x="8470568" y="3785222"/>
            <a:ext cx="3170048" cy="1077218"/>
          </a:xfrm>
          <a:prstGeom prst="rect">
            <a:avLst/>
          </a:prstGeom>
          <a:noFill/>
          <a:ln w="19050">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Stratification factors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Recurrence Score: 0-13 vs 14-25</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Menopausal status: pre vs post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Axillary s</a:t>
            </a:r>
            <a:r>
              <a:rPr kumimoji="0" lang="en-US" sz="1600" b="0" i="0"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urgery</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ALND vs SLNB  </a:t>
            </a:r>
          </a:p>
        </p:txBody>
      </p:sp>
      <p:sp>
        <p:nvSpPr>
          <p:cNvPr id="25" name="TextBox 24">
            <a:extLst>
              <a:ext uri="{FF2B5EF4-FFF2-40B4-BE49-F238E27FC236}">
                <a16:creationId xmlns:a16="http://schemas.microsoft.com/office/drawing/2014/main" id="{3BEB4988-B1AC-4F4E-BB14-E39B6C0FB95F}"/>
              </a:ext>
            </a:extLst>
          </p:cNvPr>
          <p:cNvSpPr txBox="1"/>
          <p:nvPr/>
        </p:nvSpPr>
        <p:spPr>
          <a:xfrm>
            <a:off x="7022082" y="3885225"/>
            <a:ext cx="1282238"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N = 5,000 pts</a:t>
            </a:r>
          </a:p>
        </p:txBody>
      </p:sp>
      <p:sp>
        <p:nvSpPr>
          <p:cNvPr id="26" name="Rectángulo 4">
            <a:extLst>
              <a:ext uri="{FF2B5EF4-FFF2-40B4-BE49-F238E27FC236}">
                <a16:creationId xmlns:a16="http://schemas.microsoft.com/office/drawing/2014/main" id="{072EB176-0CA1-9445-83FD-4F52A61C99AB}"/>
              </a:ext>
            </a:extLst>
          </p:cNvPr>
          <p:cNvSpPr/>
          <p:nvPr/>
        </p:nvSpPr>
        <p:spPr>
          <a:xfrm>
            <a:off x="771035" y="980728"/>
            <a:ext cx="3149010" cy="33467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Key Entry Criteria</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Women age ≥18</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ER and/or PR ≥1%, HER2-negative breast cancer with 1*-3 positive LN without distant metastasis</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Able to receive adjuvant taxane and/or </a:t>
            </a:r>
            <a:r>
              <a:rPr kumimoji="0" lang="es-E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anthracycline-based</a:t>
            </a:r>
            <a:r>
              <a:rPr kumimoji="0" lang="es-E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s-ES" sz="1800" b="0"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chemotherapy</a:t>
            </a:r>
            <a:r>
              <a:rPr kumimoji="0" lang="es-ES" sz="1800" b="0" i="0" u="none" strike="noStrike" kern="1200" cap="none" spc="0" normalizeH="0" baseline="3000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214313" marR="0" lvl="0" indent="-145733"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Axillary staging by SLNB or ALND</a:t>
            </a:r>
            <a:endParaRPr kumimoji="0" lang="es-ES" sz="1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5C5C6C94-19F9-6D40-9294-1F9239D93710}"/>
              </a:ext>
            </a:extLst>
          </p:cNvPr>
          <p:cNvSpPr txBox="1"/>
          <p:nvPr/>
        </p:nvSpPr>
        <p:spPr>
          <a:xfrm>
            <a:off x="323356" y="5758729"/>
            <a:ext cx="9463094" cy="587340"/>
          </a:xfrm>
          <a:prstGeom prst="rect">
            <a:avLst/>
          </a:prstGeom>
          <a:noFill/>
        </p:spPr>
        <p:txBody>
          <a:bodyPr wrap="square" rtlCol="0">
            <a:spAutoFit/>
          </a:bodyPr>
          <a:lstStyle/>
          <a:p>
            <a:pPr marL="0" marR="0" lvl="0" indent="0" algn="ctr" defTabSz="685800" rtl="0" eaLnBrk="1" fontAlgn="auto" latinLnBrk="0" hangingPunct="1">
              <a:lnSpc>
                <a:spcPts val="45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t>
            </a:r>
            <a:r>
              <a:rPr kumimoji="0" lang="en-US" sz="1400" b="0" i="0" u="none" strike="noStrike" kern="1200" cap="none" spc="0" normalizeH="0" baseline="3000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After randomization of 2,493 pts, the protocol was amended to exclude enrollment of pts with pN1mic as only nodal disease.   </a:t>
            </a:r>
          </a:p>
          <a:p>
            <a:pPr marL="0" marR="0" lvl="1" indent="0" algn="l"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Approved chemotherapy regimens included TC, FAC (or FEC), AC/T (or EC/T), FAC/T (or FEC/T). AC alone or CMF not allowed.</a:t>
            </a:r>
          </a:p>
        </p:txBody>
      </p:sp>
      <p:sp>
        <p:nvSpPr>
          <p:cNvPr id="28" name="TextBox 27">
            <a:extLst>
              <a:ext uri="{FF2B5EF4-FFF2-40B4-BE49-F238E27FC236}">
                <a16:creationId xmlns:a16="http://schemas.microsoft.com/office/drawing/2014/main" id="{A78154BC-659A-EE4D-A22D-078252270BA2}"/>
              </a:ext>
            </a:extLst>
          </p:cNvPr>
          <p:cNvSpPr txBox="1"/>
          <p:nvPr/>
        </p:nvSpPr>
        <p:spPr>
          <a:xfrm>
            <a:off x="323356" y="5560437"/>
            <a:ext cx="9463094" cy="187744"/>
          </a:xfrm>
          <a:prstGeom prst="rect">
            <a:avLst/>
          </a:prstGeom>
          <a:noFill/>
        </p:spPr>
        <p:txBody>
          <a:bodyPr wrap="square" rtlCol="0">
            <a:spAutoFit/>
          </a:bodyPr>
          <a:lstStyle/>
          <a:p>
            <a:pPr defTabSz="685800" fontAlgn="auto">
              <a:lnSpc>
                <a:spcPts val="450"/>
              </a:lnSpc>
              <a:spcBef>
                <a:spcPts val="0"/>
              </a:spcBef>
              <a:spcAft>
                <a:spcPts val="0"/>
              </a:spcAf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LN = lymph nodes; SLNB = sentinel lymph node biopsy; ALND = axillary lymph node dissection</a:t>
            </a:r>
          </a:p>
        </p:txBody>
      </p:sp>
    </p:spTree>
    <p:extLst>
      <p:ext uri="{BB962C8B-B14F-4D97-AF65-F5344CB8AC3E}">
        <p14:creationId xmlns:p14="http://schemas.microsoft.com/office/powerpoint/2010/main" val="210096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9D1B8-ABFF-4D44-B347-A64C10CBFFBD}"/>
              </a:ext>
            </a:extLst>
          </p:cNvPr>
          <p:cNvSpPr>
            <a:spLocks noGrp="1"/>
          </p:cNvSpPr>
          <p:nvPr>
            <p:ph type="title"/>
          </p:nvPr>
        </p:nvSpPr>
        <p:spPr>
          <a:xfrm>
            <a:off x="839788" y="187089"/>
            <a:ext cx="10515600" cy="1325563"/>
          </a:xfrm>
        </p:spPr>
        <p:txBody>
          <a:bodyPr>
            <a:normAutofit/>
          </a:bodyPr>
          <a:lstStyle/>
          <a:p>
            <a:pPr>
              <a:lnSpc>
                <a:spcPct val="100000"/>
              </a:lnSpc>
              <a:spcBef>
                <a:spcPts val="600"/>
              </a:spcBef>
            </a:pP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E70CE7BF-546E-074D-950E-C938D296FBE8}"/>
              </a:ext>
            </a:extLst>
          </p:cNvPr>
          <p:cNvSpPr>
            <a:spLocks noGrp="1"/>
          </p:cNvSpPr>
          <p:nvPr>
            <p:ph type="body" idx="1"/>
          </p:nvPr>
        </p:nvSpPr>
        <p:spPr>
          <a:xfrm>
            <a:off x="911424" y="1018474"/>
            <a:ext cx="4268242" cy="487706"/>
          </a:xfrm>
        </p:spPr>
        <p:txBody>
          <a:bodyPr>
            <a:normAutofit/>
          </a:bodyPr>
          <a:lstStyle/>
          <a:p>
            <a:pPr algn="ctr"/>
            <a:r>
              <a:rPr lang="en-US" sz="2000" dirty="0">
                <a:latin typeface="Calibri" panose="020F0502020204030204" pitchFamily="34" charset="0"/>
                <a:cs typeface="Calibri" panose="020F0502020204030204" pitchFamily="34" charset="0"/>
              </a:rPr>
              <a:t>Postmenopausal</a:t>
            </a:r>
          </a:p>
        </p:txBody>
      </p:sp>
      <p:sp>
        <p:nvSpPr>
          <p:cNvPr id="5" name="Text Placeholder 4">
            <a:extLst>
              <a:ext uri="{FF2B5EF4-FFF2-40B4-BE49-F238E27FC236}">
                <a16:creationId xmlns:a16="http://schemas.microsoft.com/office/drawing/2014/main" id="{3C1CE614-0D7A-B640-9B0B-87D01214F42C}"/>
              </a:ext>
            </a:extLst>
          </p:cNvPr>
          <p:cNvSpPr>
            <a:spLocks noGrp="1"/>
          </p:cNvSpPr>
          <p:nvPr>
            <p:ph type="body" sz="quarter" idx="3"/>
          </p:nvPr>
        </p:nvSpPr>
        <p:spPr>
          <a:xfrm>
            <a:off x="7185569" y="1018474"/>
            <a:ext cx="4268241" cy="487706"/>
          </a:xfrm>
        </p:spPr>
        <p:txBody>
          <a:bodyPr>
            <a:normAutofit/>
          </a:bodyPr>
          <a:lstStyle/>
          <a:p>
            <a:pPr algn="ctr"/>
            <a:r>
              <a:rPr lang="en-US" sz="2000" dirty="0">
                <a:latin typeface="Calibri" panose="020F0502020204030204" pitchFamily="34" charset="0"/>
                <a:cs typeface="Calibri" panose="020F0502020204030204" pitchFamily="34" charset="0"/>
              </a:rPr>
              <a:t>Premenopausal</a:t>
            </a:r>
          </a:p>
        </p:txBody>
      </p:sp>
      <p:sp>
        <p:nvSpPr>
          <p:cNvPr id="7" name="Title 1">
            <a:extLst>
              <a:ext uri="{FF2B5EF4-FFF2-40B4-BE49-F238E27FC236}">
                <a16:creationId xmlns:a16="http://schemas.microsoft.com/office/drawing/2014/main" id="{D0B51D17-CD3B-7440-BFCE-980B286B6C23}"/>
              </a:ext>
            </a:extLst>
          </p:cNvPr>
          <p:cNvSpPr txBox="1">
            <a:spLocks/>
          </p:cNvSpPr>
          <p:nvPr/>
        </p:nvSpPr>
        <p:spPr>
          <a:xfrm>
            <a:off x="377779" y="134404"/>
            <a:ext cx="11550869" cy="7743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0" cap="none" spc="0" normalizeH="0" baseline="0" noProof="0" dirty="0" err="1">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RxPONDER</a:t>
            </a:r>
            <a:r>
              <a:rPr kumimoji="0" lang="en-US" sz="32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rPr>
              <a:t> Updated Analysis</a:t>
            </a:r>
            <a:r>
              <a:rPr kumimoji="0" lang="en-US" sz="3200" b="1" i="0" u="none" strike="noStrike" kern="1200" cap="none" spc="0" normalizeH="0" baseline="0" noProof="0" dirty="0">
                <a:ln>
                  <a:noFill/>
                </a:ln>
                <a:solidFill>
                  <a:srgbClr val="3233FF"/>
                </a:solidFill>
                <a:effectLst/>
                <a:uLnTx/>
                <a:uFillTx/>
                <a:latin typeface="Calibri" panose="020F0502020204030204" pitchFamily="34" charset="0"/>
                <a:ea typeface="+mj-ea"/>
                <a:cs typeface="Calibri" panose="020F0502020204030204" pitchFamily="34" charset="0"/>
              </a:rPr>
              <a:t>: IDFS Stratified by Menopausal Status </a:t>
            </a:r>
          </a:p>
        </p:txBody>
      </p:sp>
      <p:sp>
        <p:nvSpPr>
          <p:cNvPr id="27" name="Rectangle 26">
            <a:extLst>
              <a:ext uri="{FF2B5EF4-FFF2-40B4-BE49-F238E27FC236}">
                <a16:creationId xmlns:a16="http://schemas.microsoft.com/office/drawing/2014/main" id="{5BC3BB23-79BA-F84F-89A1-7B63A6F83734}"/>
              </a:ext>
            </a:extLst>
          </p:cNvPr>
          <p:cNvSpPr/>
          <p:nvPr/>
        </p:nvSpPr>
        <p:spPr>
          <a:xfrm>
            <a:off x="145207" y="6490211"/>
            <a:ext cx="3753015"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Kalinsky</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SABCS 2021;Abstract GS2-07.</a:t>
            </a:r>
          </a:p>
        </p:txBody>
      </p:sp>
      <p:pic>
        <p:nvPicPr>
          <p:cNvPr id="29" name="Picture 28" descr="A picture containing graphical user interface&#10;&#10;Description automatically generated">
            <a:extLst>
              <a:ext uri="{FF2B5EF4-FFF2-40B4-BE49-F238E27FC236}">
                <a16:creationId xmlns:a16="http://schemas.microsoft.com/office/drawing/2014/main" id="{D845CAFD-3BBB-764B-9AB1-70AA8990187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35360" y="1529832"/>
            <a:ext cx="5684818" cy="3985234"/>
          </a:xfrm>
          <a:prstGeom prst="rect">
            <a:avLst/>
          </a:prstGeom>
        </p:spPr>
      </p:pic>
      <p:pic>
        <p:nvPicPr>
          <p:cNvPr id="33" name="Picture 32" descr="A picture containing table&#10;&#10;Description automatically generated">
            <a:extLst>
              <a:ext uri="{FF2B5EF4-FFF2-40B4-BE49-F238E27FC236}">
                <a16:creationId xmlns:a16="http://schemas.microsoft.com/office/drawing/2014/main" id="{0DF5927C-3367-234F-BD0A-95CAE0668A4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6167635" y="1516385"/>
            <a:ext cx="5684818" cy="4026746"/>
          </a:xfrm>
          <a:prstGeom prst="rect">
            <a:avLst/>
          </a:prstGeom>
        </p:spPr>
      </p:pic>
      <p:sp>
        <p:nvSpPr>
          <p:cNvPr id="11" name="TextBox 10">
            <a:extLst>
              <a:ext uri="{FF2B5EF4-FFF2-40B4-BE49-F238E27FC236}">
                <a16:creationId xmlns:a16="http://schemas.microsoft.com/office/drawing/2014/main" id="{288ABBF8-40F1-BB4E-B9B5-603F9E43EDA1}"/>
              </a:ext>
            </a:extLst>
          </p:cNvPr>
          <p:cNvSpPr txBox="1"/>
          <p:nvPr/>
        </p:nvSpPr>
        <p:spPr>
          <a:xfrm>
            <a:off x="358290" y="5538718"/>
            <a:ext cx="10202205" cy="338554"/>
          </a:xfrm>
          <a:prstGeom prst="rect">
            <a:avLst/>
          </a:prstGeom>
          <a:noFill/>
        </p:spPr>
        <p:txBody>
          <a:bodyPr wrap="square">
            <a:spAutoFit/>
          </a:bodyPr>
          <a:lstStyle/>
          <a:p>
            <a:pPr>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IDFS = invasive disease-free survival; CET = chemotherapy followed by endocrine therapy; ET = endocrine therapy</a:t>
            </a:r>
          </a:p>
        </p:txBody>
      </p:sp>
    </p:spTree>
    <p:extLst>
      <p:ext uri="{BB962C8B-B14F-4D97-AF65-F5344CB8AC3E}">
        <p14:creationId xmlns:p14="http://schemas.microsoft.com/office/powerpoint/2010/main" val="394130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A4E4293-5F8F-17E0-4FCC-9596F2555CEA}"/>
              </a:ext>
            </a:extLst>
          </p:cNvPr>
          <p:cNvGrpSpPr/>
          <p:nvPr/>
        </p:nvGrpSpPr>
        <p:grpSpPr>
          <a:xfrm>
            <a:off x="250038" y="836712"/>
            <a:ext cx="11691924" cy="4674506"/>
            <a:chOff x="335360" y="980728"/>
            <a:chExt cx="11691924" cy="4674506"/>
          </a:xfrm>
        </p:grpSpPr>
        <p:pic>
          <p:nvPicPr>
            <p:cNvPr id="4" name="Picture 3" descr="Graphical user interface, text, application&#10;&#10;Description automatically generated">
              <a:extLst>
                <a:ext uri="{FF2B5EF4-FFF2-40B4-BE49-F238E27FC236}">
                  <a16:creationId xmlns:a16="http://schemas.microsoft.com/office/drawing/2014/main" id="{3B05F4BF-4F9F-F033-481E-6C842E8B9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980728"/>
              <a:ext cx="11691924" cy="4674506"/>
            </a:xfrm>
            <a:prstGeom prst="rect">
              <a:avLst/>
            </a:prstGeom>
          </p:spPr>
        </p:pic>
        <p:sp>
          <p:nvSpPr>
            <p:cNvPr id="5" name="Rectangle 4">
              <a:extLst>
                <a:ext uri="{FF2B5EF4-FFF2-40B4-BE49-F238E27FC236}">
                  <a16:creationId xmlns:a16="http://schemas.microsoft.com/office/drawing/2014/main" id="{68E7D9E5-1785-4793-9B23-FD538BE03A89}"/>
                </a:ext>
              </a:extLst>
            </p:cNvPr>
            <p:cNvSpPr/>
            <p:nvPr/>
          </p:nvSpPr>
          <p:spPr bwMode="auto">
            <a:xfrm>
              <a:off x="9643597" y="1124744"/>
              <a:ext cx="2376264" cy="79208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cs typeface="+mn-cs"/>
              </a:endParaRPr>
            </a:p>
          </p:txBody>
        </p:sp>
      </p:grpSp>
      <p:sp>
        <p:nvSpPr>
          <p:cNvPr id="7" name="TextBox 6">
            <a:extLst>
              <a:ext uri="{FF2B5EF4-FFF2-40B4-BE49-F238E27FC236}">
                <a16:creationId xmlns:a16="http://schemas.microsoft.com/office/drawing/2014/main" id="{3A4CE672-E900-E2B7-F332-B65A92D42C97}"/>
              </a:ext>
            </a:extLst>
          </p:cNvPr>
          <p:cNvSpPr txBox="1"/>
          <p:nvPr/>
        </p:nvSpPr>
        <p:spPr>
          <a:xfrm>
            <a:off x="7752184" y="980728"/>
            <a:ext cx="4032448" cy="43088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solidFill>
                  <a:srgbClr val="1471A6"/>
                </a:solidFill>
                <a:effectLst/>
                <a:uLnTx/>
                <a:uFillTx/>
                <a:latin typeface="Calibri" panose="020F0502020204030204" pitchFamily="34" charset="0"/>
                <a:ea typeface="MS PGothic" charset="0"/>
                <a:cs typeface="Calibri" panose="020F0502020204030204" pitchFamily="34" charset="0"/>
              </a:rPr>
              <a:t>J Clin Oncol</a:t>
            </a:r>
            <a:r>
              <a:rPr kumimoji="0" lang="en-US" sz="2200" b="1" i="0" u="none" strike="noStrike" kern="1200" cap="none" spc="0" normalizeH="0" baseline="0" noProof="0" dirty="0">
                <a:ln>
                  <a:noFill/>
                </a:ln>
                <a:solidFill>
                  <a:srgbClr val="1471A6"/>
                </a:solidFill>
                <a:effectLst/>
                <a:uLnTx/>
                <a:uFillTx/>
                <a:latin typeface="Calibri" panose="020F0502020204030204" pitchFamily="34" charset="0"/>
                <a:ea typeface="MS PGothic" charset="0"/>
                <a:cs typeface="Calibri" panose="020F0502020204030204" pitchFamily="34" charset="0"/>
              </a:rPr>
              <a:t> 2022;40(16):1816-37.</a:t>
            </a:r>
          </a:p>
        </p:txBody>
      </p:sp>
    </p:spTree>
    <p:extLst>
      <p:ext uri="{BB962C8B-B14F-4D97-AF65-F5344CB8AC3E}">
        <p14:creationId xmlns:p14="http://schemas.microsoft.com/office/powerpoint/2010/main" val="2592805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0F636-76AA-A491-FB0A-11CED117B1D2}"/>
              </a:ext>
            </a:extLst>
          </p:cNvPr>
          <p:cNvSpPr>
            <a:spLocks noGrp="1"/>
          </p:cNvSpPr>
          <p:nvPr>
            <p:ph type="title"/>
          </p:nvPr>
        </p:nvSpPr>
        <p:spPr>
          <a:xfrm>
            <a:off x="916516" y="0"/>
            <a:ext cx="10358967" cy="1143000"/>
          </a:xfrm>
        </p:spPr>
        <p:txBody>
          <a:bodyPr/>
          <a:lstStyle/>
          <a:p>
            <a:pPr algn="l"/>
            <a:r>
              <a:rPr lang="en-US" dirty="0"/>
              <a:t>Biomarkers for Adjuvant Endocrine Therapy and Chemotherapy in Localized Breast Cancer: ASCO Guideline Update</a:t>
            </a:r>
          </a:p>
        </p:txBody>
      </p:sp>
      <p:pic>
        <p:nvPicPr>
          <p:cNvPr id="4" name="Picture 3" descr="Diagram&#10;&#10;Description automatically generated">
            <a:extLst>
              <a:ext uri="{FF2B5EF4-FFF2-40B4-BE49-F238E27FC236}">
                <a16:creationId xmlns:a16="http://schemas.microsoft.com/office/drawing/2014/main" id="{68B903D0-D1F9-6283-15B0-5363D3DE5A9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315579" y="1052736"/>
            <a:ext cx="7560840" cy="5429259"/>
          </a:xfrm>
          <a:prstGeom prst="rect">
            <a:avLst/>
          </a:prstGeom>
        </p:spPr>
      </p:pic>
      <p:sp>
        <p:nvSpPr>
          <p:cNvPr id="5" name="TextBox 4">
            <a:extLst>
              <a:ext uri="{FF2B5EF4-FFF2-40B4-BE49-F238E27FC236}">
                <a16:creationId xmlns:a16="http://schemas.microsoft.com/office/drawing/2014/main" id="{726DEF65-3E73-7CB9-58FB-4F523F58EC3C}"/>
              </a:ext>
            </a:extLst>
          </p:cNvPr>
          <p:cNvSpPr txBox="1"/>
          <p:nvPr/>
        </p:nvSpPr>
        <p:spPr>
          <a:xfrm>
            <a:off x="20486" y="6534835"/>
            <a:ext cx="5112568" cy="323165"/>
          </a:xfrm>
          <a:prstGeom prst="rect">
            <a:avLst/>
          </a:prstGeom>
          <a:noFill/>
        </p:spPr>
        <p:txBody>
          <a:bodyPr wrap="square" rtlCol="0">
            <a:spAutoFit/>
          </a:bodyPr>
          <a:lstStyle/>
          <a:p>
            <a:r>
              <a:rPr lang="en-US" sz="1500" b="0" dirty="0">
                <a:solidFill>
                  <a:schemeClr val="tx1"/>
                </a:solidFill>
                <a:latin typeface="+mn-lt"/>
              </a:rPr>
              <a:t>Andre F et al. </a:t>
            </a:r>
            <a:r>
              <a:rPr lang="en-US" sz="1500" b="0" i="1" dirty="0">
                <a:solidFill>
                  <a:schemeClr val="tx1"/>
                </a:solidFill>
                <a:latin typeface="+mn-lt"/>
              </a:rPr>
              <a:t>J Clin Oncol </a:t>
            </a:r>
            <a:r>
              <a:rPr lang="en-US" sz="1500" b="0" dirty="0">
                <a:solidFill>
                  <a:schemeClr val="tx1"/>
                </a:solidFill>
                <a:latin typeface="+mn-lt"/>
              </a:rPr>
              <a:t>2022;40(16):1816-37. </a:t>
            </a:r>
          </a:p>
        </p:txBody>
      </p:sp>
    </p:spTree>
    <p:extLst>
      <p:ext uri="{BB962C8B-B14F-4D97-AF65-F5344CB8AC3E}">
        <p14:creationId xmlns:p14="http://schemas.microsoft.com/office/powerpoint/2010/main" val="3014552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4F9EF-EE1B-2348-A822-200DE4AA625B}"/>
              </a:ext>
            </a:extLst>
          </p:cNvPr>
          <p:cNvSpPr>
            <a:spLocks noGrp="1"/>
          </p:cNvSpPr>
          <p:nvPr>
            <p:ph type="title"/>
          </p:nvPr>
        </p:nvSpPr>
        <p:spPr>
          <a:xfrm>
            <a:off x="623392" y="0"/>
            <a:ext cx="11233248" cy="1196751"/>
          </a:xfrm>
        </p:spPr>
        <p:txBody>
          <a:bodyPr/>
          <a:lstStyle/>
          <a:p>
            <a:pPr algn="l"/>
            <a:r>
              <a:rPr lang="en-US" sz="3200" dirty="0"/>
              <a:t>NCCN Guidelines: Gene Expression Assays for </a:t>
            </a:r>
            <a:br>
              <a:rPr lang="en-US" sz="3200" dirty="0"/>
            </a:br>
            <a:r>
              <a:rPr lang="en-US" sz="3200" dirty="0"/>
              <a:t>Consideration of Adjuvant Systemic Therapy</a:t>
            </a:r>
          </a:p>
        </p:txBody>
      </p:sp>
      <p:pic>
        <p:nvPicPr>
          <p:cNvPr id="6" name="Picture 5" descr="Table&#10;&#10;Description automatically generated">
            <a:extLst>
              <a:ext uri="{FF2B5EF4-FFF2-40B4-BE49-F238E27FC236}">
                <a16:creationId xmlns:a16="http://schemas.microsoft.com/office/drawing/2014/main" id="{CF3CBA46-58FC-B049-B443-066DD3BBB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503" y="1102196"/>
            <a:ext cx="10945216" cy="4991100"/>
          </a:xfrm>
          <a:prstGeom prst="rect">
            <a:avLst/>
          </a:prstGeom>
        </p:spPr>
      </p:pic>
      <p:sp>
        <p:nvSpPr>
          <p:cNvPr id="8" name="TextBox 7">
            <a:extLst>
              <a:ext uri="{FF2B5EF4-FFF2-40B4-BE49-F238E27FC236}">
                <a16:creationId xmlns:a16="http://schemas.microsoft.com/office/drawing/2014/main" id="{80AFD1B7-89FF-BA4A-ABC4-74A16C70BFF4}"/>
              </a:ext>
            </a:extLst>
          </p:cNvPr>
          <p:cNvSpPr txBox="1"/>
          <p:nvPr/>
        </p:nvSpPr>
        <p:spPr>
          <a:xfrm>
            <a:off x="629203" y="1822277"/>
            <a:ext cx="10942516" cy="1785104"/>
          </a:xfrm>
          <a:prstGeom prst="rect">
            <a:avLst/>
          </a:prstGeom>
          <a:noFill/>
          <a:ln w="38100">
            <a:solidFill>
              <a:srgbClr val="FF0000"/>
            </a:solidFill>
          </a:ln>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1000" b="1" i="0" u="none" strike="noStrike" kern="1200" cap="none" spc="0" normalizeH="0" baseline="0" noProof="0" dirty="0">
              <a:ln>
                <a:noFill/>
              </a:ln>
              <a:solidFill>
                <a:srgbClr val="3333CC"/>
              </a:solidFill>
              <a:effectLst/>
              <a:uLnTx/>
              <a:uFillTx/>
              <a:latin typeface="Arial" pitchFamily="-72" charset="0"/>
              <a:ea typeface="MS PGothic" charset="0"/>
            </a:endParaRPr>
          </a:p>
        </p:txBody>
      </p:sp>
      <p:sp>
        <p:nvSpPr>
          <p:cNvPr id="9" name="TextBox 8">
            <a:extLst>
              <a:ext uri="{FF2B5EF4-FFF2-40B4-BE49-F238E27FC236}">
                <a16:creationId xmlns:a16="http://schemas.microsoft.com/office/drawing/2014/main" id="{74AD4AF0-D429-B24F-A6DD-C0E683CBFB7E}"/>
              </a:ext>
            </a:extLst>
          </p:cNvPr>
          <p:cNvSpPr txBox="1"/>
          <p:nvPr/>
        </p:nvSpPr>
        <p:spPr>
          <a:xfrm>
            <a:off x="119336" y="6279459"/>
            <a:ext cx="11017224" cy="553998"/>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National Comprehensive Cancer Network (NCCN®). NCCN clinical practice guidelines in oncology. Breast cancer — Version 4.2022. 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www.nccn.org</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/professionals/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physician_gls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/pdf/</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breast.pdf</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August 2022.</a:t>
            </a:r>
          </a:p>
        </p:txBody>
      </p:sp>
      <p:sp>
        <p:nvSpPr>
          <p:cNvPr id="3" name="TextBox 2">
            <a:extLst>
              <a:ext uri="{FF2B5EF4-FFF2-40B4-BE49-F238E27FC236}">
                <a16:creationId xmlns:a16="http://schemas.microsoft.com/office/drawing/2014/main" id="{C7AFCDD8-C2EE-A240-8E3F-5779BCD17DCC}"/>
              </a:ext>
            </a:extLst>
          </p:cNvPr>
          <p:cNvSpPr txBox="1"/>
          <p:nvPr/>
        </p:nvSpPr>
        <p:spPr>
          <a:xfrm>
            <a:off x="695400" y="1886732"/>
            <a:ext cx="2586477" cy="246888"/>
          </a:xfrm>
          <a:prstGeom prst="rect">
            <a:avLst/>
          </a:prstGeom>
          <a:solidFill>
            <a:schemeClr val="bg1"/>
          </a:solidFill>
        </p:spPr>
        <p:txBody>
          <a:bodyPr wrap="none" lIns="0" tIns="0" rIns="0" bIns="0" rtlCol="0">
            <a:noAutofit/>
          </a:bodyPr>
          <a:lstStyle/>
          <a:p>
            <a:r>
              <a:rPr lang="en-US" sz="1600" dirty="0">
                <a:solidFill>
                  <a:srgbClr val="000000"/>
                </a:solidFill>
                <a:latin typeface="Helvetica" pitchFamily="2" charset="0"/>
              </a:rPr>
              <a:t>21-gene </a:t>
            </a:r>
            <a:r>
              <a:rPr lang="en-US" sz="1600" dirty="0">
                <a:solidFill>
                  <a:srgbClr val="000000"/>
                </a:solidFill>
                <a:effectLst/>
                <a:latin typeface="Helvetica" pitchFamily="2" charset="0"/>
              </a:rPr>
              <a:t>(Onco</a:t>
            </a:r>
            <a:r>
              <a:rPr lang="en-US" sz="1600" i="1" dirty="0">
                <a:solidFill>
                  <a:srgbClr val="000000"/>
                </a:solidFill>
                <a:effectLst/>
                <a:latin typeface="Helvetica" pitchFamily="2" charset="0"/>
              </a:rPr>
              <a:t>type </a:t>
            </a:r>
            <a:r>
              <a:rPr lang="en-US" sz="1600" dirty="0">
                <a:solidFill>
                  <a:srgbClr val="000000"/>
                </a:solidFill>
                <a:effectLst/>
                <a:latin typeface="Helvetica" pitchFamily="2" charset="0"/>
              </a:rPr>
              <a:t>DX</a:t>
            </a:r>
            <a:r>
              <a:rPr lang="en-US" sz="1600" baseline="30000" dirty="0">
                <a:solidFill>
                  <a:srgbClr val="000000"/>
                </a:solidFill>
                <a:effectLst/>
                <a:latin typeface="Helvetica" pitchFamily="2" charset="0"/>
              </a:rPr>
              <a:t>®</a:t>
            </a:r>
            <a:r>
              <a:rPr lang="en-US" sz="1600" dirty="0">
                <a:solidFill>
                  <a:srgbClr val="000000"/>
                </a:solidFill>
                <a:effectLst/>
                <a:latin typeface="Helvetica" pitchFamily="2" charset="0"/>
              </a:rPr>
              <a:t>)</a:t>
            </a:r>
          </a:p>
        </p:txBody>
      </p:sp>
      <p:sp>
        <p:nvSpPr>
          <p:cNvPr id="10" name="TextBox 9">
            <a:extLst>
              <a:ext uri="{FF2B5EF4-FFF2-40B4-BE49-F238E27FC236}">
                <a16:creationId xmlns:a16="http://schemas.microsoft.com/office/drawing/2014/main" id="{DF994FAD-2444-4547-88FB-6B54DD926A27}"/>
              </a:ext>
            </a:extLst>
          </p:cNvPr>
          <p:cNvSpPr txBox="1"/>
          <p:nvPr/>
        </p:nvSpPr>
        <p:spPr>
          <a:xfrm>
            <a:off x="695400" y="2755639"/>
            <a:ext cx="2586477" cy="246888"/>
          </a:xfrm>
          <a:prstGeom prst="rect">
            <a:avLst/>
          </a:prstGeom>
          <a:solidFill>
            <a:schemeClr val="bg1"/>
          </a:solidFill>
        </p:spPr>
        <p:txBody>
          <a:bodyPr wrap="none" lIns="0" tIns="0" rIns="0" bIns="0" rtlCol="0">
            <a:noAutofit/>
          </a:bodyPr>
          <a:lstStyle/>
          <a:p>
            <a:r>
              <a:rPr lang="en-US" sz="1600" dirty="0">
                <a:solidFill>
                  <a:srgbClr val="000000"/>
                </a:solidFill>
                <a:latin typeface="Helvetica" pitchFamily="2" charset="0"/>
              </a:rPr>
              <a:t>21-gene </a:t>
            </a:r>
            <a:r>
              <a:rPr lang="en-US" sz="1600" dirty="0">
                <a:solidFill>
                  <a:srgbClr val="000000"/>
                </a:solidFill>
                <a:effectLst/>
                <a:latin typeface="Helvetica" pitchFamily="2" charset="0"/>
              </a:rPr>
              <a:t>(Onco</a:t>
            </a:r>
            <a:r>
              <a:rPr lang="en-US" sz="1600" i="1" dirty="0">
                <a:solidFill>
                  <a:srgbClr val="000000"/>
                </a:solidFill>
                <a:effectLst/>
                <a:latin typeface="Helvetica" pitchFamily="2" charset="0"/>
              </a:rPr>
              <a:t>type </a:t>
            </a:r>
            <a:r>
              <a:rPr lang="en-US" sz="1600" dirty="0">
                <a:solidFill>
                  <a:srgbClr val="000000"/>
                </a:solidFill>
                <a:effectLst/>
                <a:latin typeface="Helvetica" pitchFamily="2" charset="0"/>
              </a:rPr>
              <a:t>DX</a:t>
            </a:r>
            <a:r>
              <a:rPr lang="en-US" sz="1600" baseline="30000" dirty="0">
                <a:solidFill>
                  <a:srgbClr val="000000"/>
                </a:solidFill>
                <a:effectLst/>
                <a:latin typeface="Helvetica" pitchFamily="2" charset="0"/>
              </a:rPr>
              <a:t>®</a:t>
            </a:r>
            <a:r>
              <a:rPr lang="en-US" sz="1600" dirty="0">
                <a:solidFill>
                  <a:srgbClr val="000000"/>
                </a:solidFill>
                <a:effectLst/>
                <a:latin typeface="Helvetica" pitchFamily="2" charset="0"/>
              </a:rPr>
              <a:t>)</a:t>
            </a:r>
          </a:p>
        </p:txBody>
      </p:sp>
      <p:sp>
        <p:nvSpPr>
          <p:cNvPr id="11" name="TextBox 10">
            <a:extLst>
              <a:ext uri="{FF2B5EF4-FFF2-40B4-BE49-F238E27FC236}">
                <a16:creationId xmlns:a16="http://schemas.microsoft.com/office/drawing/2014/main" id="{3F65E8E2-0D4E-E74B-A083-C4D94CD92A9B}"/>
              </a:ext>
            </a:extLst>
          </p:cNvPr>
          <p:cNvSpPr txBox="1"/>
          <p:nvPr/>
        </p:nvSpPr>
        <p:spPr>
          <a:xfrm>
            <a:off x="695400" y="3633664"/>
            <a:ext cx="2586477" cy="246888"/>
          </a:xfrm>
          <a:prstGeom prst="rect">
            <a:avLst/>
          </a:prstGeom>
          <a:solidFill>
            <a:schemeClr val="bg1"/>
          </a:solidFill>
        </p:spPr>
        <p:txBody>
          <a:bodyPr wrap="none" lIns="0" tIns="0" rIns="0" bIns="0" rtlCol="0">
            <a:noAutofit/>
          </a:bodyPr>
          <a:lstStyle/>
          <a:p>
            <a:r>
              <a:rPr lang="en-US" sz="1600" dirty="0">
                <a:solidFill>
                  <a:srgbClr val="000000"/>
                </a:solidFill>
                <a:latin typeface="Helvetica" pitchFamily="2" charset="0"/>
              </a:rPr>
              <a:t>70-gene </a:t>
            </a:r>
            <a:r>
              <a:rPr lang="en-US" sz="1600" dirty="0">
                <a:solidFill>
                  <a:srgbClr val="000000"/>
                </a:solidFill>
                <a:effectLst/>
                <a:latin typeface="Helvetica" pitchFamily="2" charset="0"/>
              </a:rPr>
              <a:t>(MammaPrint</a:t>
            </a:r>
            <a:r>
              <a:rPr lang="en-US" sz="1600" baseline="30000" dirty="0">
                <a:solidFill>
                  <a:srgbClr val="000000"/>
                </a:solidFill>
                <a:effectLst/>
                <a:latin typeface="Helvetica" pitchFamily="2" charset="0"/>
              </a:rPr>
              <a:t>®</a:t>
            </a:r>
            <a:r>
              <a:rPr lang="en-US" sz="1600" dirty="0">
                <a:solidFill>
                  <a:srgbClr val="000000"/>
                </a:solidFill>
                <a:effectLst/>
                <a:latin typeface="Helvetica" pitchFamily="2" charset="0"/>
              </a:rPr>
              <a:t>)</a:t>
            </a:r>
          </a:p>
        </p:txBody>
      </p:sp>
      <p:sp>
        <p:nvSpPr>
          <p:cNvPr id="12" name="TextBox 11">
            <a:extLst>
              <a:ext uri="{FF2B5EF4-FFF2-40B4-BE49-F238E27FC236}">
                <a16:creationId xmlns:a16="http://schemas.microsoft.com/office/drawing/2014/main" id="{92FDE4B1-5D18-DC42-9E50-0791DCB6E80D}"/>
              </a:ext>
            </a:extLst>
          </p:cNvPr>
          <p:cNvSpPr txBox="1"/>
          <p:nvPr/>
        </p:nvSpPr>
        <p:spPr>
          <a:xfrm>
            <a:off x="695401" y="4149080"/>
            <a:ext cx="2088232" cy="246888"/>
          </a:xfrm>
          <a:prstGeom prst="rect">
            <a:avLst/>
          </a:prstGeom>
          <a:solidFill>
            <a:schemeClr val="bg1"/>
          </a:solidFill>
        </p:spPr>
        <p:txBody>
          <a:bodyPr wrap="none" lIns="0" tIns="0" rIns="0" bIns="0" rtlCol="0">
            <a:noAutofit/>
          </a:bodyPr>
          <a:lstStyle/>
          <a:p>
            <a:r>
              <a:rPr lang="en-US" sz="1600" dirty="0">
                <a:solidFill>
                  <a:srgbClr val="000000"/>
                </a:solidFill>
                <a:latin typeface="Helvetica" pitchFamily="2" charset="0"/>
              </a:rPr>
              <a:t>50-gene </a:t>
            </a:r>
            <a:r>
              <a:rPr lang="en-US" sz="1600" dirty="0">
                <a:solidFill>
                  <a:srgbClr val="000000"/>
                </a:solidFill>
                <a:effectLst/>
                <a:latin typeface="Helvetica" pitchFamily="2" charset="0"/>
              </a:rPr>
              <a:t>(</a:t>
            </a:r>
            <a:r>
              <a:rPr lang="en-US" sz="1600" dirty="0" err="1">
                <a:solidFill>
                  <a:srgbClr val="000000"/>
                </a:solidFill>
                <a:effectLst/>
                <a:latin typeface="Helvetica" pitchFamily="2" charset="0"/>
              </a:rPr>
              <a:t>Prosigna</a:t>
            </a:r>
            <a:r>
              <a:rPr lang="en-US" sz="1600" baseline="30000" dirty="0">
                <a:solidFill>
                  <a:srgbClr val="000000"/>
                </a:solidFill>
                <a:effectLst/>
                <a:latin typeface="Helvetica" pitchFamily="2" charset="0"/>
              </a:rPr>
              <a:t>®</a:t>
            </a:r>
            <a:r>
              <a:rPr lang="en-US" sz="1600" dirty="0">
                <a:solidFill>
                  <a:srgbClr val="000000"/>
                </a:solidFill>
                <a:effectLst/>
                <a:latin typeface="Helvetica" pitchFamily="2" charset="0"/>
              </a:rPr>
              <a:t>)</a:t>
            </a:r>
          </a:p>
        </p:txBody>
      </p:sp>
      <p:sp>
        <p:nvSpPr>
          <p:cNvPr id="13" name="TextBox 12">
            <a:extLst>
              <a:ext uri="{FF2B5EF4-FFF2-40B4-BE49-F238E27FC236}">
                <a16:creationId xmlns:a16="http://schemas.microsoft.com/office/drawing/2014/main" id="{88C9D2ED-8FEC-D742-8FBA-7B0255F8758A}"/>
              </a:ext>
            </a:extLst>
          </p:cNvPr>
          <p:cNvSpPr txBox="1"/>
          <p:nvPr/>
        </p:nvSpPr>
        <p:spPr>
          <a:xfrm>
            <a:off x="695400" y="4652775"/>
            <a:ext cx="2304255" cy="240535"/>
          </a:xfrm>
          <a:prstGeom prst="rect">
            <a:avLst/>
          </a:prstGeom>
          <a:solidFill>
            <a:schemeClr val="bg1"/>
          </a:solidFill>
        </p:spPr>
        <p:txBody>
          <a:bodyPr wrap="none" lIns="0" tIns="0" rIns="0" bIns="0" rtlCol="0">
            <a:noAutofit/>
          </a:bodyPr>
          <a:lstStyle/>
          <a:p>
            <a:r>
              <a:rPr lang="en-US" sz="1600" dirty="0">
                <a:solidFill>
                  <a:srgbClr val="000000"/>
                </a:solidFill>
                <a:latin typeface="Helvetica" pitchFamily="2" charset="0"/>
              </a:rPr>
              <a:t>12-gene </a:t>
            </a:r>
            <a:r>
              <a:rPr lang="en-US" sz="1600" dirty="0">
                <a:solidFill>
                  <a:srgbClr val="000000"/>
                </a:solidFill>
                <a:effectLst/>
                <a:latin typeface="Helvetica" pitchFamily="2" charset="0"/>
              </a:rPr>
              <a:t>(</a:t>
            </a:r>
            <a:r>
              <a:rPr lang="en-US" sz="1600" dirty="0" err="1">
                <a:solidFill>
                  <a:srgbClr val="000000"/>
                </a:solidFill>
                <a:effectLst/>
                <a:latin typeface="Helvetica" pitchFamily="2" charset="0"/>
              </a:rPr>
              <a:t>EndoPredict</a:t>
            </a:r>
            <a:r>
              <a:rPr lang="en-US" sz="1600" baseline="30000" dirty="0">
                <a:solidFill>
                  <a:srgbClr val="000000"/>
                </a:solidFill>
                <a:effectLst/>
                <a:latin typeface="Helvetica" pitchFamily="2" charset="0"/>
              </a:rPr>
              <a:t>®</a:t>
            </a:r>
            <a:r>
              <a:rPr lang="en-US" sz="1600" dirty="0">
                <a:solidFill>
                  <a:srgbClr val="000000"/>
                </a:solidFill>
                <a:effectLst/>
                <a:latin typeface="Helvetica" pitchFamily="2" charset="0"/>
              </a:rPr>
              <a:t>)</a:t>
            </a:r>
          </a:p>
        </p:txBody>
      </p:sp>
      <p:sp>
        <p:nvSpPr>
          <p:cNvPr id="14" name="TextBox 13">
            <a:extLst>
              <a:ext uri="{FF2B5EF4-FFF2-40B4-BE49-F238E27FC236}">
                <a16:creationId xmlns:a16="http://schemas.microsoft.com/office/drawing/2014/main" id="{C640D423-80D7-A148-B6F9-70B166C59493}"/>
              </a:ext>
            </a:extLst>
          </p:cNvPr>
          <p:cNvSpPr txBox="1"/>
          <p:nvPr/>
        </p:nvSpPr>
        <p:spPr>
          <a:xfrm>
            <a:off x="695400" y="5498164"/>
            <a:ext cx="2664295" cy="246888"/>
          </a:xfrm>
          <a:prstGeom prst="rect">
            <a:avLst/>
          </a:prstGeom>
          <a:solidFill>
            <a:schemeClr val="bg1"/>
          </a:solidFill>
        </p:spPr>
        <p:txBody>
          <a:bodyPr wrap="none" lIns="0" tIns="0" rIns="0" bIns="0" rtlCol="0">
            <a:noAutofit/>
          </a:bodyPr>
          <a:lstStyle/>
          <a:p>
            <a:r>
              <a:rPr lang="en-US" sz="1600" dirty="0">
                <a:solidFill>
                  <a:srgbClr val="000000"/>
                </a:solidFill>
                <a:latin typeface="Helvetica" pitchFamily="2" charset="0"/>
              </a:rPr>
              <a:t>Breast Cancer Index</a:t>
            </a:r>
            <a:r>
              <a:rPr lang="en-US" sz="1600" baseline="30000" dirty="0">
                <a:solidFill>
                  <a:srgbClr val="000000"/>
                </a:solidFill>
                <a:effectLst/>
                <a:latin typeface="Helvetica" pitchFamily="2" charset="0"/>
              </a:rPr>
              <a:t>®</a:t>
            </a:r>
            <a:r>
              <a:rPr lang="en-US" sz="1600" dirty="0">
                <a:solidFill>
                  <a:srgbClr val="000000"/>
                </a:solidFill>
                <a:effectLst/>
                <a:latin typeface="Helvetica" pitchFamily="2" charset="0"/>
              </a:rPr>
              <a:t> (BCI)</a:t>
            </a:r>
          </a:p>
        </p:txBody>
      </p:sp>
    </p:spTree>
    <p:extLst>
      <p:ext uri="{BB962C8B-B14F-4D97-AF65-F5344CB8AC3E}">
        <p14:creationId xmlns:p14="http://schemas.microsoft.com/office/powerpoint/2010/main" val="273861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F6C77-705A-6B4A-B509-F568C9020F53}"/>
              </a:ext>
            </a:extLst>
          </p:cNvPr>
          <p:cNvSpPr>
            <a:spLocks noGrp="1"/>
          </p:cNvSpPr>
          <p:nvPr>
            <p:ph type="title"/>
          </p:nvPr>
        </p:nvSpPr>
        <p:spPr>
          <a:xfrm>
            <a:off x="767409" y="548680"/>
            <a:ext cx="10512305" cy="1143000"/>
          </a:xfrm>
        </p:spPr>
        <p:txBody>
          <a:bodyPr/>
          <a:lstStyle/>
          <a:p>
            <a:pPr algn="l"/>
            <a:r>
              <a:rPr lang="en-US" b="1" dirty="0"/>
              <a:t>FDA Expands Early </a:t>
            </a:r>
            <a:r>
              <a:rPr lang="en-US" dirty="0"/>
              <a:t>B</a:t>
            </a:r>
            <a:r>
              <a:rPr lang="en-US" b="1" dirty="0"/>
              <a:t>reast </a:t>
            </a:r>
            <a:r>
              <a:rPr lang="en-US" dirty="0"/>
              <a:t>C</a:t>
            </a:r>
            <a:r>
              <a:rPr lang="en-US" b="1" dirty="0"/>
              <a:t>ancer </a:t>
            </a:r>
            <a:r>
              <a:rPr lang="en-US" dirty="0"/>
              <a:t>I</a:t>
            </a:r>
            <a:r>
              <a:rPr lang="en-US" b="1" dirty="0"/>
              <a:t>ndication for </a:t>
            </a:r>
            <a:r>
              <a:rPr lang="en-US" dirty="0" err="1"/>
              <a:t>A</a:t>
            </a:r>
            <a:r>
              <a:rPr lang="en-US" b="1" dirty="0" err="1"/>
              <a:t>bemaciclib</a:t>
            </a:r>
            <a:r>
              <a:rPr lang="en-US" b="1" dirty="0"/>
              <a:t> with Endocrine </a:t>
            </a:r>
            <a:r>
              <a:rPr lang="en-US" dirty="0"/>
              <a:t>T</a:t>
            </a:r>
            <a:r>
              <a:rPr lang="en-US" b="1" dirty="0"/>
              <a:t>herapy</a:t>
            </a:r>
            <a:br>
              <a:rPr lang="en-US" dirty="0"/>
            </a:br>
            <a:r>
              <a:rPr lang="en-US" sz="2400" dirty="0"/>
              <a:t>Press Release – March 3, 2023</a:t>
            </a:r>
            <a:br>
              <a:rPr lang="en-US" dirty="0"/>
            </a:br>
            <a:endParaRPr lang="en-US" dirty="0"/>
          </a:p>
        </p:txBody>
      </p:sp>
      <p:sp>
        <p:nvSpPr>
          <p:cNvPr id="3" name="Content Placeholder 2">
            <a:extLst>
              <a:ext uri="{FF2B5EF4-FFF2-40B4-BE49-F238E27FC236}">
                <a16:creationId xmlns:a16="http://schemas.microsoft.com/office/drawing/2014/main" id="{A8090C18-CE81-B740-A9B2-2B2D325C5CCF}"/>
              </a:ext>
            </a:extLst>
          </p:cNvPr>
          <p:cNvSpPr>
            <a:spLocks noGrp="1"/>
          </p:cNvSpPr>
          <p:nvPr>
            <p:ph idx="1"/>
          </p:nvPr>
        </p:nvSpPr>
        <p:spPr>
          <a:xfrm>
            <a:off x="760393" y="1785934"/>
            <a:ext cx="10512306" cy="4595394"/>
          </a:xfrm>
        </p:spPr>
        <p:txBody>
          <a:bodyPr/>
          <a:lstStyle/>
          <a:p>
            <a:pPr marL="98425" indent="0">
              <a:buNone/>
            </a:pPr>
            <a:r>
              <a:rPr lang="en-US" sz="1900" b="0" dirty="0"/>
              <a:t>“The Food and Drug Administration (FDA) approved </a:t>
            </a:r>
            <a:r>
              <a:rPr lang="en-US" sz="1900" b="0" dirty="0" err="1"/>
              <a:t>abemaciclib</a:t>
            </a:r>
            <a:r>
              <a:rPr lang="en-US" sz="1900" b="0" dirty="0"/>
              <a:t> with endocrine therapy (tamoxifen or an aromatase inhibitor) for the adjuvant treatment of adult patients with hormone receptor (HR)-positive, human epidermal growth factor receptor 2 (HER2)-negative, node-positive, early breast cancer at high risk of recurrence.</a:t>
            </a:r>
          </a:p>
          <a:p>
            <a:pPr marL="98425" indent="0">
              <a:buNone/>
            </a:pPr>
            <a:r>
              <a:rPr lang="en-US" sz="1900" b="0" dirty="0"/>
              <a:t>Patients defined as high risk included those having either ≥4 </a:t>
            </a:r>
            <a:r>
              <a:rPr lang="en-US" sz="1900" b="0" dirty="0" err="1"/>
              <a:t>pALN</a:t>
            </a:r>
            <a:r>
              <a:rPr lang="en-US" sz="1900" b="0" dirty="0"/>
              <a:t> (pathologic axillary lymph nodes) or 1-3 </a:t>
            </a:r>
            <a:r>
              <a:rPr lang="en-US" sz="1900" b="0" dirty="0" err="1"/>
              <a:t>pALN</a:t>
            </a:r>
            <a:r>
              <a:rPr lang="en-US" sz="1900" b="0" dirty="0"/>
              <a:t> and either tumor grade 3 or a tumor size ≥50 mm.</a:t>
            </a:r>
          </a:p>
          <a:p>
            <a:pPr marL="98425" indent="0">
              <a:buNone/>
            </a:pPr>
            <a:r>
              <a:rPr lang="en-US" sz="1900" b="0" dirty="0" err="1"/>
              <a:t>Abemaciclib</a:t>
            </a:r>
            <a:r>
              <a:rPr lang="en-US" sz="1900" b="0" dirty="0"/>
              <a:t> was previously approved for the above high-risk population with the additional requirement of having a Ki-67 score ≥20%. Today’s approval removes the Ki-67 testing requirement.”</a:t>
            </a:r>
          </a:p>
        </p:txBody>
      </p:sp>
      <p:sp>
        <p:nvSpPr>
          <p:cNvPr id="4" name="TextBox 3">
            <a:extLst>
              <a:ext uri="{FF2B5EF4-FFF2-40B4-BE49-F238E27FC236}">
                <a16:creationId xmlns:a16="http://schemas.microsoft.com/office/drawing/2014/main" id="{DE5D09AC-CE12-FF44-BA55-CBC953D11C7F}"/>
              </a:ext>
            </a:extLst>
          </p:cNvPr>
          <p:cNvSpPr txBox="1"/>
          <p:nvPr/>
        </p:nvSpPr>
        <p:spPr>
          <a:xfrm>
            <a:off x="119336" y="6381328"/>
            <a:ext cx="11333680"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https://</a:t>
            </a:r>
            <a:r>
              <a:rPr kumimoji="0" lang="en-US" sz="1500" b="0" i="0" u="none" strike="noStrike" kern="1200" cap="none" spc="0" normalizeH="0" baseline="0" noProof="0" dirty="0" err="1">
                <a:ln>
                  <a:noFill/>
                </a:ln>
                <a:solidFill>
                  <a:srgbClr val="000000"/>
                </a:solidFill>
                <a:effectLst/>
                <a:uLnTx/>
                <a:uFillTx/>
                <a:latin typeface="Calibri"/>
                <a:ea typeface="MS PGothic" charset="0"/>
              </a:rPr>
              <a:t>www.fda.gov</a:t>
            </a:r>
            <a:r>
              <a:rPr kumimoji="0" lang="en-US" sz="1500" b="0" i="0" u="none" strike="noStrike" kern="1200" cap="none" spc="0" normalizeH="0" baseline="0" noProof="0" dirty="0">
                <a:ln>
                  <a:noFill/>
                </a:ln>
                <a:solidFill>
                  <a:srgbClr val="000000"/>
                </a:solidFill>
                <a:effectLst/>
                <a:uLnTx/>
                <a:uFillTx/>
                <a:latin typeface="Calibri"/>
                <a:ea typeface="MS PGothic" charset="0"/>
              </a:rPr>
              <a:t>/drugs/resources-information-approved-drugs/fda-expands-early-breast-cancer-indication-abemaciclib-endocrine-therapy</a:t>
            </a:r>
          </a:p>
        </p:txBody>
      </p:sp>
    </p:spTree>
    <p:extLst>
      <p:ext uri="{BB962C8B-B14F-4D97-AF65-F5344CB8AC3E}">
        <p14:creationId xmlns:p14="http://schemas.microsoft.com/office/powerpoint/2010/main" val="1858605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2CC566BC-0039-F065-C5D8-FC264F224E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953" y="332656"/>
            <a:ext cx="10820093" cy="5533313"/>
          </a:xfrm>
          <a:prstGeom prst="rect">
            <a:avLst/>
          </a:prstGeom>
        </p:spPr>
      </p:pic>
      <p:sp>
        <p:nvSpPr>
          <p:cNvPr id="9" name="TextBox 8">
            <a:extLst>
              <a:ext uri="{FF2B5EF4-FFF2-40B4-BE49-F238E27FC236}">
                <a16:creationId xmlns:a16="http://schemas.microsoft.com/office/drawing/2014/main" id="{B0879898-3FF8-3B17-D008-AAC63BD41033}"/>
              </a:ext>
            </a:extLst>
          </p:cNvPr>
          <p:cNvSpPr txBox="1"/>
          <p:nvPr/>
        </p:nvSpPr>
        <p:spPr>
          <a:xfrm>
            <a:off x="2289022" y="692697"/>
            <a:ext cx="2382383" cy="430887"/>
          </a:xfrm>
          <a:prstGeom prst="rect">
            <a:avLst/>
          </a:prstGeom>
          <a:noFill/>
        </p:spPr>
        <p:txBody>
          <a:bodyPr wrap="none" rtlCol="0">
            <a:spAutoFit/>
          </a:bodyPr>
          <a:lstStyle/>
          <a:p>
            <a:r>
              <a:rPr lang="en-US" sz="2200" dirty="0">
                <a:solidFill>
                  <a:schemeClr val="tx1"/>
                </a:solidFill>
              </a:rPr>
              <a:t>Abstract GS1-09</a:t>
            </a:r>
          </a:p>
        </p:txBody>
      </p:sp>
    </p:spTree>
    <p:extLst>
      <p:ext uri="{BB962C8B-B14F-4D97-AF65-F5344CB8AC3E}">
        <p14:creationId xmlns:p14="http://schemas.microsoft.com/office/powerpoint/2010/main" val="968064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0FDBF-295E-FA4C-CB6C-CF33A433FEB2}"/>
              </a:ext>
            </a:extLst>
          </p:cNvPr>
          <p:cNvSpPr>
            <a:spLocks noGrp="1"/>
          </p:cNvSpPr>
          <p:nvPr>
            <p:ph type="title"/>
          </p:nvPr>
        </p:nvSpPr>
        <p:spPr>
          <a:xfrm>
            <a:off x="912286" y="20794"/>
            <a:ext cx="10358967" cy="1143000"/>
          </a:xfrm>
        </p:spPr>
        <p:txBody>
          <a:bodyPr/>
          <a:lstStyle/>
          <a:p>
            <a:r>
              <a:rPr lang="en-US" dirty="0" err="1"/>
              <a:t>monarchE</a:t>
            </a:r>
            <a:r>
              <a:rPr lang="en-US" dirty="0"/>
              <a:t> Phase III Study Design</a:t>
            </a:r>
          </a:p>
        </p:txBody>
      </p:sp>
      <p:pic>
        <p:nvPicPr>
          <p:cNvPr id="5" name="Picture 4" descr="Diagram, text&#10;&#10;Description automatically generated">
            <a:extLst>
              <a:ext uri="{FF2B5EF4-FFF2-40B4-BE49-F238E27FC236}">
                <a16:creationId xmlns:a16="http://schemas.microsoft.com/office/drawing/2014/main" id="{335F3B46-CCB1-F8D4-3558-21349F41F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980612"/>
            <a:ext cx="10440298" cy="4896776"/>
          </a:xfrm>
          <a:prstGeom prst="rect">
            <a:avLst/>
          </a:prstGeom>
        </p:spPr>
      </p:pic>
      <p:sp>
        <p:nvSpPr>
          <p:cNvPr id="6" name="Rectangle 5">
            <a:extLst>
              <a:ext uri="{FF2B5EF4-FFF2-40B4-BE49-F238E27FC236}">
                <a16:creationId xmlns:a16="http://schemas.microsoft.com/office/drawing/2014/main" id="{548573C3-C7F2-F7A9-67CD-9E68318B195E}"/>
              </a:ext>
            </a:extLst>
          </p:cNvPr>
          <p:cNvSpPr/>
          <p:nvPr/>
        </p:nvSpPr>
        <p:spPr bwMode="auto">
          <a:xfrm>
            <a:off x="839416" y="5589124"/>
            <a:ext cx="6984776" cy="2882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7" name="TextBox 6">
            <a:extLst>
              <a:ext uri="{FF2B5EF4-FFF2-40B4-BE49-F238E27FC236}">
                <a16:creationId xmlns:a16="http://schemas.microsoft.com/office/drawing/2014/main" id="{71A55317-4009-7943-9F73-050E49326D74}"/>
              </a:ext>
            </a:extLst>
          </p:cNvPr>
          <p:cNvSpPr txBox="1"/>
          <p:nvPr/>
        </p:nvSpPr>
        <p:spPr>
          <a:xfrm>
            <a:off x="33062" y="6514041"/>
            <a:ext cx="403751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Johnston SRD et al. SABCS 2022;Abstract GS1-09.</a:t>
            </a:r>
          </a:p>
        </p:txBody>
      </p:sp>
      <p:sp>
        <p:nvSpPr>
          <p:cNvPr id="8" name="TextBox 7">
            <a:extLst>
              <a:ext uri="{FF2B5EF4-FFF2-40B4-BE49-F238E27FC236}">
                <a16:creationId xmlns:a16="http://schemas.microsoft.com/office/drawing/2014/main" id="{25CBA610-8A6B-E845-96A0-DC965B81D849}"/>
              </a:ext>
            </a:extLst>
          </p:cNvPr>
          <p:cNvSpPr txBox="1"/>
          <p:nvPr/>
        </p:nvSpPr>
        <p:spPr>
          <a:xfrm>
            <a:off x="860965" y="5896203"/>
            <a:ext cx="9843547" cy="553998"/>
          </a:xfrm>
          <a:prstGeom prst="rect">
            <a:avLst/>
          </a:prstGeom>
          <a:noFill/>
        </p:spPr>
        <p:txBody>
          <a:bodyPr wrap="square" rtlCol="0">
            <a:spAutoFit/>
          </a:bodyPr>
          <a:lstStyle/>
          <a:p>
            <a:r>
              <a:rPr lang="en-US" sz="1500" b="0" dirty="0">
                <a:solidFill>
                  <a:schemeClr val="tx1"/>
                </a:solidFill>
                <a:latin typeface="Calibri" panose="020F0502020204030204" pitchFamily="34" charset="0"/>
                <a:cs typeface="Calibri" panose="020F0502020204030204" pitchFamily="34" charset="0"/>
              </a:rPr>
              <a:t>EBC = early breast cancer; ET = endocrine therapy; IDFS = invasive disease-free survival; DRFS = distant relapse-free survival; OS = overall survival; PK = pharmacokinetics; PRO = patient-reported outcomes</a:t>
            </a:r>
          </a:p>
        </p:txBody>
      </p:sp>
    </p:spTree>
    <p:extLst>
      <p:ext uri="{BB962C8B-B14F-4D97-AF65-F5344CB8AC3E}">
        <p14:creationId xmlns:p14="http://schemas.microsoft.com/office/powerpoint/2010/main" val="2248611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0FDBF-295E-FA4C-CB6C-CF33A433FEB2}"/>
              </a:ext>
            </a:extLst>
          </p:cNvPr>
          <p:cNvSpPr>
            <a:spLocks noGrp="1"/>
          </p:cNvSpPr>
          <p:nvPr>
            <p:ph type="title"/>
          </p:nvPr>
        </p:nvSpPr>
        <p:spPr>
          <a:xfrm>
            <a:off x="912286" y="15645"/>
            <a:ext cx="10358967" cy="1143000"/>
          </a:xfrm>
        </p:spPr>
        <p:txBody>
          <a:bodyPr/>
          <a:lstStyle/>
          <a:p>
            <a:r>
              <a:rPr lang="en-US" dirty="0" err="1"/>
              <a:t>monarchE</a:t>
            </a:r>
            <a:r>
              <a:rPr lang="en-US" dirty="0"/>
              <a:t>: IDFS (ITT Population)</a:t>
            </a:r>
          </a:p>
        </p:txBody>
      </p:sp>
      <p:pic>
        <p:nvPicPr>
          <p:cNvPr id="9" name="Picture 8" descr="Chart&#10;&#10;Description automatically generated">
            <a:extLst>
              <a:ext uri="{FF2B5EF4-FFF2-40B4-BE49-F238E27FC236}">
                <a16:creationId xmlns:a16="http://schemas.microsoft.com/office/drawing/2014/main" id="{ECF3650D-88A6-ABB4-5BDF-0AEF14DF7E5A}"/>
              </a:ext>
            </a:extLst>
          </p:cNvPr>
          <p:cNvPicPr>
            <a:picLocks noChangeAspect="1"/>
          </p:cNvPicPr>
          <p:nvPr/>
        </p:nvPicPr>
        <p:blipFill rotWithShape="1">
          <a:blip r:embed="rId2">
            <a:extLst>
              <a:ext uri="{28A0092B-C50C-407E-A947-70E740481C1C}">
                <a14:useLocalDpi xmlns:a14="http://schemas.microsoft.com/office/drawing/2010/main" val="0"/>
              </a:ext>
            </a:extLst>
          </a:blip>
          <a:srcRect t="2693"/>
          <a:stretch/>
        </p:blipFill>
        <p:spPr>
          <a:xfrm>
            <a:off x="1339241" y="947003"/>
            <a:ext cx="9505056" cy="4550714"/>
          </a:xfrm>
          <a:prstGeom prst="rect">
            <a:avLst/>
          </a:prstGeom>
        </p:spPr>
      </p:pic>
      <p:sp>
        <p:nvSpPr>
          <p:cNvPr id="4" name="TextBox 3">
            <a:extLst>
              <a:ext uri="{FF2B5EF4-FFF2-40B4-BE49-F238E27FC236}">
                <a16:creationId xmlns:a16="http://schemas.microsoft.com/office/drawing/2014/main" id="{CE803995-4F14-98BA-A4CF-E9CE9593A59E}"/>
              </a:ext>
            </a:extLst>
          </p:cNvPr>
          <p:cNvSpPr txBox="1"/>
          <p:nvPr/>
        </p:nvSpPr>
        <p:spPr>
          <a:xfrm>
            <a:off x="1271464" y="5621048"/>
            <a:ext cx="6167907" cy="646331"/>
          </a:xfrm>
          <a:prstGeom prst="rect">
            <a:avLst/>
          </a:prstGeom>
          <a:noFill/>
        </p:spPr>
        <p:txBody>
          <a:bodyPr wrap="none" rtlCol="0">
            <a:spAutoFit/>
          </a:bodyPr>
          <a:lstStyle/>
          <a:p>
            <a:pPr marL="285750" indent="-285750">
              <a:buFont typeface="Arial" panose="020B0604020202020204" pitchFamily="34" charset="0"/>
              <a:buChar char="•"/>
            </a:pPr>
            <a:r>
              <a:rPr lang="en-US" sz="1800" b="0" dirty="0" err="1">
                <a:solidFill>
                  <a:schemeClr val="tx1"/>
                </a:solidFill>
                <a:latin typeface="Calibri" panose="020F0502020204030204" pitchFamily="34" charset="0"/>
                <a:cs typeface="Calibri" panose="020F0502020204030204" pitchFamily="34" charset="0"/>
              </a:rPr>
              <a:t>Abemaciclib</a:t>
            </a:r>
            <a:r>
              <a:rPr lang="en-US" sz="1800" b="0" dirty="0">
                <a:solidFill>
                  <a:schemeClr val="tx1"/>
                </a:solidFill>
                <a:latin typeface="Calibri" panose="020F0502020204030204" pitchFamily="34" charset="0"/>
                <a:cs typeface="Calibri" panose="020F0502020204030204" pitchFamily="34" charset="0"/>
              </a:rPr>
              <a:t> treatment benefit deepened over time</a:t>
            </a:r>
          </a:p>
          <a:p>
            <a:pPr marL="285750" indent="-285750">
              <a:buFont typeface="Arial" panose="020B0604020202020204" pitchFamily="34" charset="0"/>
              <a:buChar char="•"/>
            </a:pPr>
            <a:r>
              <a:rPr lang="en-US" sz="1800" b="0" dirty="0">
                <a:solidFill>
                  <a:schemeClr val="tx1"/>
                </a:solidFill>
                <a:latin typeface="Calibri" panose="020F0502020204030204" pitchFamily="34" charset="0"/>
                <a:cs typeface="Calibri" panose="020F0502020204030204" pitchFamily="34" charset="0"/>
              </a:rPr>
              <a:t>Ki-67 is prognostic, but not predictive of </a:t>
            </a:r>
            <a:r>
              <a:rPr lang="en-US" sz="1800" b="0" dirty="0" err="1">
                <a:solidFill>
                  <a:schemeClr val="tx1"/>
                </a:solidFill>
                <a:latin typeface="Calibri" panose="020F0502020204030204" pitchFamily="34" charset="0"/>
                <a:cs typeface="Calibri" panose="020F0502020204030204" pitchFamily="34" charset="0"/>
              </a:rPr>
              <a:t>abemaciclib</a:t>
            </a:r>
            <a:r>
              <a:rPr lang="en-US" sz="1800" b="0" dirty="0">
                <a:solidFill>
                  <a:schemeClr val="tx1"/>
                </a:solidFill>
                <a:latin typeface="Calibri" panose="020F0502020204030204" pitchFamily="34" charset="0"/>
                <a:cs typeface="Calibri" panose="020F0502020204030204" pitchFamily="34" charset="0"/>
              </a:rPr>
              <a:t> benefit</a:t>
            </a:r>
          </a:p>
        </p:txBody>
      </p:sp>
      <p:sp>
        <p:nvSpPr>
          <p:cNvPr id="6" name="TextBox 5">
            <a:extLst>
              <a:ext uri="{FF2B5EF4-FFF2-40B4-BE49-F238E27FC236}">
                <a16:creationId xmlns:a16="http://schemas.microsoft.com/office/drawing/2014/main" id="{4DD8A1C8-954E-B541-92F8-576F1A53F3EE}"/>
              </a:ext>
            </a:extLst>
          </p:cNvPr>
          <p:cNvSpPr txBox="1"/>
          <p:nvPr/>
        </p:nvSpPr>
        <p:spPr>
          <a:xfrm>
            <a:off x="33062" y="6514041"/>
            <a:ext cx="403751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Johnston SRD et al. SABCS 2022;Abstract GS1-09.</a:t>
            </a:r>
          </a:p>
        </p:txBody>
      </p:sp>
    </p:spTree>
    <p:extLst>
      <p:ext uri="{BB962C8B-B14F-4D97-AF65-F5344CB8AC3E}">
        <p14:creationId xmlns:p14="http://schemas.microsoft.com/office/powerpoint/2010/main" val="3834521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10FDBF-295E-FA4C-CB6C-CF33A433FEB2}"/>
              </a:ext>
            </a:extLst>
          </p:cNvPr>
          <p:cNvSpPr>
            <a:spLocks noGrp="1"/>
          </p:cNvSpPr>
          <p:nvPr>
            <p:ph type="title"/>
          </p:nvPr>
        </p:nvSpPr>
        <p:spPr>
          <a:xfrm>
            <a:off x="912286" y="20794"/>
            <a:ext cx="10358967" cy="959934"/>
          </a:xfrm>
        </p:spPr>
        <p:txBody>
          <a:bodyPr/>
          <a:lstStyle/>
          <a:p>
            <a:r>
              <a:rPr lang="en-US" dirty="0" err="1"/>
              <a:t>monarchE</a:t>
            </a:r>
            <a:r>
              <a:rPr lang="en-US" dirty="0"/>
              <a:t>: Safety</a:t>
            </a:r>
          </a:p>
        </p:txBody>
      </p:sp>
      <p:pic>
        <p:nvPicPr>
          <p:cNvPr id="5" name="Picture 4" descr="Chart, bar chart&#10;&#10;Description automatically generated">
            <a:extLst>
              <a:ext uri="{FF2B5EF4-FFF2-40B4-BE49-F238E27FC236}">
                <a16:creationId xmlns:a16="http://schemas.microsoft.com/office/drawing/2014/main" id="{20AC82D0-079C-1C23-711D-B23F0E06E4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2" y="1124744"/>
            <a:ext cx="10287821" cy="4850733"/>
          </a:xfrm>
          <a:prstGeom prst="rect">
            <a:avLst/>
          </a:prstGeom>
        </p:spPr>
      </p:pic>
      <p:sp>
        <p:nvSpPr>
          <p:cNvPr id="6" name="TextBox 5">
            <a:extLst>
              <a:ext uri="{FF2B5EF4-FFF2-40B4-BE49-F238E27FC236}">
                <a16:creationId xmlns:a16="http://schemas.microsoft.com/office/drawing/2014/main" id="{A11EB0A0-5A1C-734D-97A5-771AE1450E1B}"/>
              </a:ext>
            </a:extLst>
          </p:cNvPr>
          <p:cNvSpPr txBox="1"/>
          <p:nvPr/>
        </p:nvSpPr>
        <p:spPr>
          <a:xfrm>
            <a:off x="33062" y="6514041"/>
            <a:ext cx="4037516"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Johnston SRD et al. SABCS 2022;Abstract GS1-09.</a:t>
            </a:r>
          </a:p>
        </p:txBody>
      </p:sp>
      <p:sp>
        <p:nvSpPr>
          <p:cNvPr id="7" name="TextBox 6">
            <a:extLst>
              <a:ext uri="{FF2B5EF4-FFF2-40B4-BE49-F238E27FC236}">
                <a16:creationId xmlns:a16="http://schemas.microsoft.com/office/drawing/2014/main" id="{B62DA10E-0E7B-8647-9EF9-31B597414761}"/>
              </a:ext>
            </a:extLst>
          </p:cNvPr>
          <p:cNvSpPr txBox="1"/>
          <p:nvPr/>
        </p:nvSpPr>
        <p:spPr>
          <a:xfrm>
            <a:off x="1026975" y="5957449"/>
            <a:ext cx="759028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VTE = venous thromboembolic events; PE = pulmonary embolism; ILD = interstitial lung disease</a:t>
            </a:r>
          </a:p>
        </p:txBody>
      </p:sp>
    </p:spTree>
    <p:extLst>
      <p:ext uri="{BB962C8B-B14F-4D97-AF65-F5344CB8AC3E}">
        <p14:creationId xmlns:p14="http://schemas.microsoft.com/office/powerpoint/2010/main" val="221375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2F38A3-3A95-F342-B531-2A10A8DE2581}"/>
              </a:ext>
            </a:extLst>
          </p:cNvPr>
          <p:cNvSpPr>
            <a:spLocks noGrp="1"/>
          </p:cNvSpPr>
          <p:nvPr>
            <p:ph type="title"/>
          </p:nvPr>
        </p:nvSpPr>
        <p:spPr/>
        <p:txBody>
          <a:bodyPr/>
          <a:lstStyle/>
          <a:p>
            <a:pPr algn="ctr"/>
            <a:r>
              <a:rPr lang="en-US" dirty="0"/>
              <a:t>The Core Oncology Triad</a:t>
            </a:r>
            <a:br>
              <a:rPr lang="en-US" dirty="0"/>
            </a:br>
            <a:r>
              <a:rPr lang="en-US" dirty="0"/>
              <a:t>Developing an Individualized Oncology Strategy</a:t>
            </a:r>
          </a:p>
        </p:txBody>
      </p:sp>
      <p:pic>
        <p:nvPicPr>
          <p:cNvPr id="6" name="Picture 5">
            <a:extLst>
              <a:ext uri="{FF2B5EF4-FFF2-40B4-BE49-F238E27FC236}">
                <a16:creationId xmlns:a16="http://schemas.microsoft.com/office/drawing/2014/main" id="{DEED2BE7-A8D1-7F4C-9FE5-7F18A1459DAD}"/>
              </a:ext>
            </a:extLst>
          </p:cNvPr>
          <p:cNvPicPr>
            <a:picLocks noChangeAspect="1"/>
          </p:cNvPicPr>
          <p:nvPr/>
        </p:nvPicPr>
        <p:blipFill>
          <a:blip r:embed="rId2"/>
          <a:stretch>
            <a:fillRect/>
          </a:stretch>
        </p:blipFill>
        <p:spPr>
          <a:xfrm>
            <a:off x="3535812" y="1600200"/>
            <a:ext cx="5120375" cy="4724399"/>
          </a:xfrm>
          <a:prstGeom prst="rect">
            <a:avLst/>
          </a:prstGeom>
        </p:spPr>
      </p:pic>
    </p:spTree>
    <p:extLst>
      <p:ext uri="{BB962C8B-B14F-4D97-AF65-F5344CB8AC3E}">
        <p14:creationId xmlns:p14="http://schemas.microsoft.com/office/powerpoint/2010/main" val="2945576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25704509-3164-28A5-DDA0-F101693F44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387" y="1124744"/>
            <a:ext cx="11035226" cy="4608512"/>
          </a:xfrm>
          <a:prstGeom prst="rect">
            <a:avLst/>
          </a:prstGeom>
        </p:spPr>
      </p:pic>
      <p:sp>
        <p:nvSpPr>
          <p:cNvPr id="5" name="TextBox 4">
            <a:extLst>
              <a:ext uri="{FF2B5EF4-FFF2-40B4-BE49-F238E27FC236}">
                <a16:creationId xmlns:a16="http://schemas.microsoft.com/office/drawing/2014/main" id="{3C58B27A-1B64-AF98-03BA-7B75BD3899FF}"/>
              </a:ext>
            </a:extLst>
          </p:cNvPr>
          <p:cNvSpPr txBox="1"/>
          <p:nvPr/>
        </p:nvSpPr>
        <p:spPr>
          <a:xfrm>
            <a:off x="8256240" y="2204864"/>
            <a:ext cx="3024336" cy="338554"/>
          </a:xfrm>
          <a:prstGeom prst="rect">
            <a:avLst/>
          </a:prstGeom>
          <a:noFill/>
        </p:spPr>
        <p:txBody>
          <a:bodyPr wrap="square" rtlCol="0">
            <a:spAutoFit/>
          </a:bodyPr>
          <a:lstStyle/>
          <a:p>
            <a:pPr algn="r"/>
            <a:r>
              <a:rPr lang="en-US" sz="1600" dirty="0">
                <a:solidFill>
                  <a:srgbClr val="044F27"/>
                </a:solidFill>
              </a:rPr>
              <a:t>2022;[Online ahead of print]</a:t>
            </a:r>
          </a:p>
        </p:txBody>
      </p:sp>
    </p:spTree>
    <p:extLst>
      <p:ext uri="{BB962C8B-B14F-4D97-AF65-F5344CB8AC3E}">
        <p14:creationId xmlns:p14="http://schemas.microsoft.com/office/powerpoint/2010/main" val="4138526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23CC-DA72-5426-4D91-F38B9E4DADAF}"/>
              </a:ext>
            </a:extLst>
          </p:cNvPr>
          <p:cNvSpPr>
            <a:spLocks noGrp="1"/>
          </p:cNvSpPr>
          <p:nvPr>
            <p:ph type="title"/>
          </p:nvPr>
        </p:nvSpPr>
        <p:spPr/>
        <p:txBody>
          <a:bodyPr/>
          <a:lstStyle/>
          <a:p>
            <a:pPr algn="l"/>
            <a:r>
              <a:rPr lang="en-US" dirty="0" err="1"/>
              <a:t>monarchE</a:t>
            </a:r>
            <a:r>
              <a:rPr lang="en-US" dirty="0"/>
              <a:t>: Discontinuations Due to Adverse Events (AEs) on the </a:t>
            </a:r>
            <a:r>
              <a:rPr lang="en-US" dirty="0" err="1"/>
              <a:t>Abemaciclib</a:t>
            </a:r>
            <a:r>
              <a:rPr lang="en-US" dirty="0"/>
              <a:t> Arm</a:t>
            </a:r>
          </a:p>
        </p:txBody>
      </p:sp>
      <p:pic>
        <p:nvPicPr>
          <p:cNvPr id="5" name="Picture 4" descr="Chart, bar chart&#10;&#10;Description automatically generated">
            <a:extLst>
              <a:ext uri="{FF2B5EF4-FFF2-40B4-BE49-F238E27FC236}">
                <a16:creationId xmlns:a16="http://schemas.microsoft.com/office/drawing/2014/main" id="{58B089DC-0272-1CEB-BD64-6CCFD2AF7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584" y="1514035"/>
            <a:ext cx="7073900" cy="4889500"/>
          </a:xfrm>
          <a:prstGeom prst="rect">
            <a:avLst/>
          </a:prstGeom>
        </p:spPr>
      </p:pic>
      <p:sp>
        <p:nvSpPr>
          <p:cNvPr id="7" name="TextBox 6">
            <a:extLst>
              <a:ext uri="{FF2B5EF4-FFF2-40B4-BE49-F238E27FC236}">
                <a16:creationId xmlns:a16="http://schemas.microsoft.com/office/drawing/2014/main" id="{0E0F8DFF-8FF2-074E-998C-8AEC0BEF4180}"/>
              </a:ext>
            </a:extLst>
          </p:cNvPr>
          <p:cNvSpPr txBox="1"/>
          <p:nvPr/>
        </p:nvSpPr>
        <p:spPr>
          <a:xfrm>
            <a:off x="19998" y="6525538"/>
            <a:ext cx="442044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Rugo</a:t>
            </a:r>
            <a:r>
              <a:rPr lang="en-US" sz="1500" b="0" dirty="0">
                <a:solidFill>
                  <a:schemeClr val="tx1"/>
                </a:solidFill>
                <a:latin typeface="Calibri" panose="020F0502020204030204" pitchFamily="34" charset="0"/>
                <a:cs typeface="Calibri" panose="020F0502020204030204" pitchFamily="34" charset="0"/>
              </a:rPr>
              <a:t> HS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Tree>
    <p:extLst>
      <p:ext uri="{BB962C8B-B14F-4D97-AF65-F5344CB8AC3E}">
        <p14:creationId xmlns:p14="http://schemas.microsoft.com/office/powerpoint/2010/main" val="115096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23CC-DA72-5426-4D91-F38B9E4DADAF}"/>
              </a:ext>
            </a:extLst>
          </p:cNvPr>
          <p:cNvSpPr>
            <a:spLocks noGrp="1"/>
          </p:cNvSpPr>
          <p:nvPr>
            <p:ph type="title"/>
          </p:nvPr>
        </p:nvSpPr>
        <p:spPr/>
        <p:txBody>
          <a:bodyPr/>
          <a:lstStyle/>
          <a:p>
            <a:pPr algn="l"/>
            <a:r>
              <a:rPr lang="en-US" dirty="0" err="1"/>
              <a:t>monarchE</a:t>
            </a:r>
            <a:r>
              <a:rPr lang="en-US" dirty="0"/>
              <a:t>: </a:t>
            </a:r>
            <a:r>
              <a:rPr lang="en-US" dirty="0" err="1"/>
              <a:t>Abemaciclib</a:t>
            </a:r>
            <a:r>
              <a:rPr lang="en-US" dirty="0"/>
              <a:t> Dose Modifications</a:t>
            </a:r>
          </a:p>
        </p:txBody>
      </p:sp>
      <p:pic>
        <p:nvPicPr>
          <p:cNvPr id="5" name="Picture 4" descr="Graphical user interface&#10;&#10;Description automatically generated with medium confidence">
            <a:extLst>
              <a:ext uri="{FF2B5EF4-FFF2-40B4-BE49-F238E27FC236}">
                <a16:creationId xmlns:a16="http://schemas.microsoft.com/office/drawing/2014/main" id="{AB8A473B-1F64-AAD9-9ABF-DC997D3A3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0301" y="1268761"/>
            <a:ext cx="9376224" cy="5102256"/>
          </a:xfrm>
          <a:prstGeom prst="rect">
            <a:avLst/>
          </a:prstGeom>
        </p:spPr>
      </p:pic>
      <p:sp>
        <p:nvSpPr>
          <p:cNvPr id="6" name="TextBox 5">
            <a:extLst>
              <a:ext uri="{FF2B5EF4-FFF2-40B4-BE49-F238E27FC236}">
                <a16:creationId xmlns:a16="http://schemas.microsoft.com/office/drawing/2014/main" id="{767058E5-D6F5-3547-9AAA-8A66A593DA7A}"/>
              </a:ext>
            </a:extLst>
          </p:cNvPr>
          <p:cNvSpPr txBox="1"/>
          <p:nvPr/>
        </p:nvSpPr>
        <p:spPr>
          <a:xfrm>
            <a:off x="19998" y="6525538"/>
            <a:ext cx="4420441"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Rugo</a:t>
            </a:r>
            <a:r>
              <a:rPr lang="en-US" sz="1500" b="0" dirty="0">
                <a:solidFill>
                  <a:schemeClr val="tx1"/>
                </a:solidFill>
                <a:latin typeface="Calibri" panose="020F0502020204030204" pitchFamily="34" charset="0"/>
                <a:cs typeface="Calibri" panose="020F0502020204030204" pitchFamily="34" charset="0"/>
              </a:rPr>
              <a:t> HS et al. </a:t>
            </a:r>
            <a:r>
              <a:rPr lang="en-US" sz="1500" b="0" i="1" dirty="0">
                <a:solidFill>
                  <a:schemeClr val="tx1"/>
                </a:solidFill>
                <a:latin typeface="Calibri" panose="020F0502020204030204" pitchFamily="34" charset="0"/>
                <a:cs typeface="Calibri" panose="020F0502020204030204" pitchFamily="34" charset="0"/>
              </a:rPr>
              <a:t>Ann Oncol </a:t>
            </a:r>
            <a:r>
              <a:rPr lang="en-US" sz="1500" b="0" dirty="0">
                <a:solidFill>
                  <a:schemeClr val="tx1"/>
                </a:solidFill>
                <a:latin typeface="Calibri" panose="020F0502020204030204" pitchFamily="34" charset="0"/>
                <a:cs typeface="Calibri" panose="020F0502020204030204" pitchFamily="34" charset="0"/>
              </a:rPr>
              <a:t>2022;[Online ahead of print].</a:t>
            </a:r>
          </a:p>
        </p:txBody>
      </p:sp>
    </p:spTree>
    <p:extLst>
      <p:ext uri="{BB962C8B-B14F-4D97-AF65-F5344CB8AC3E}">
        <p14:creationId xmlns:p14="http://schemas.microsoft.com/office/powerpoint/2010/main" val="306124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letter, email&#10;&#10;Description automatically generated">
            <a:extLst>
              <a:ext uri="{FF2B5EF4-FFF2-40B4-BE49-F238E27FC236}">
                <a16:creationId xmlns:a16="http://schemas.microsoft.com/office/drawing/2014/main" id="{CD0B0CC3-626C-29E2-55FC-77DEAA38DB45}"/>
              </a:ext>
            </a:extLst>
          </p:cNvPr>
          <p:cNvPicPr>
            <a:picLocks noChangeAspect="1"/>
          </p:cNvPicPr>
          <p:nvPr/>
        </p:nvPicPr>
        <p:blipFill>
          <a:blip r:embed="rId3"/>
          <a:stretch>
            <a:fillRect/>
          </a:stretch>
        </p:blipFill>
        <p:spPr>
          <a:xfrm>
            <a:off x="845593" y="504955"/>
            <a:ext cx="10474109" cy="5545116"/>
          </a:xfrm>
          <a:prstGeom prst="rect">
            <a:avLst/>
          </a:prstGeom>
        </p:spPr>
      </p:pic>
    </p:spTree>
    <p:extLst>
      <p:ext uri="{BB962C8B-B14F-4D97-AF65-F5344CB8AC3E}">
        <p14:creationId xmlns:p14="http://schemas.microsoft.com/office/powerpoint/2010/main" val="380795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4BCC-CDD3-DC1F-E519-A5D558EEC870}"/>
              </a:ext>
            </a:extLst>
          </p:cNvPr>
          <p:cNvSpPr>
            <a:spLocks noGrp="1"/>
          </p:cNvSpPr>
          <p:nvPr>
            <p:ph type="title"/>
          </p:nvPr>
        </p:nvSpPr>
        <p:spPr>
          <a:xfrm>
            <a:off x="623392" y="213303"/>
            <a:ext cx="11230094" cy="1143000"/>
          </a:xfrm>
        </p:spPr>
        <p:txBody>
          <a:bodyPr/>
          <a:lstStyle/>
          <a:p>
            <a:pPr algn="l"/>
            <a:r>
              <a:rPr lang="en-US" sz="2800" dirty="0"/>
              <a:t>POEMS Final Analysis: Incidence of Pregnancy with </a:t>
            </a:r>
            <a:r>
              <a:rPr lang="en-US" sz="2800" dirty="0" err="1"/>
              <a:t>Goserelin</a:t>
            </a:r>
            <a:r>
              <a:rPr lang="en-US" sz="2800" dirty="0"/>
              <a:t> and Chemotherapy versus Standard Chemotherapy Alone for Premenopausal Women with Stage I to IIIA ER/PR-Negative Breast Cancer</a:t>
            </a:r>
          </a:p>
        </p:txBody>
      </p:sp>
      <p:sp>
        <p:nvSpPr>
          <p:cNvPr id="5" name="TextBox 4">
            <a:extLst>
              <a:ext uri="{FF2B5EF4-FFF2-40B4-BE49-F238E27FC236}">
                <a16:creationId xmlns:a16="http://schemas.microsoft.com/office/drawing/2014/main" id="{643BE9B7-3239-A38A-CCE9-D10EB743A935}"/>
              </a:ext>
            </a:extLst>
          </p:cNvPr>
          <p:cNvSpPr txBox="1"/>
          <p:nvPr/>
        </p:nvSpPr>
        <p:spPr>
          <a:xfrm>
            <a:off x="64779" y="6519446"/>
            <a:ext cx="487909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Moore HCF et al. </a:t>
            </a:r>
            <a:r>
              <a:rPr kumimoji="0" lang="en-US" sz="1600" b="0" i="1" u="none" strike="noStrike" kern="1200" cap="none" spc="0" normalizeH="0" baseline="0" noProof="0" dirty="0">
                <a:ln>
                  <a:noFill/>
                </a:ln>
                <a:solidFill>
                  <a:srgbClr val="000000"/>
                </a:solidFill>
                <a:effectLst/>
                <a:uLnTx/>
                <a:uFillTx/>
                <a:latin typeface="Calibri"/>
                <a:ea typeface="+mn-ea"/>
                <a:cs typeface="+mn-cs"/>
              </a:rPr>
              <a:t>J Natl Cancer Inst</a:t>
            </a:r>
            <a:r>
              <a:rPr kumimoji="0" lang="en-US" sz="1600" b="0" i="0" u="none" strike="noStrike" kern="1200" cap="none" spc="0" normalizeH="0" baseline="0" noProof="0" dirty="0">
                <a:ln>
                  <a:noFill/>
                </a:ln>
                <a:solidFill>
                  <a:srgbClr val="000000"/>
                </a:solidFill>
                <a:effectLst/>
                <a:uLnTx/>
                <a:uFillTx/>
                <a:latin typeface="Calibri"/>
                <a:ea typeface="+mn-ea"/>
                <a:cs typeface="+mn-cs"/>
              </a:rPr>
              <a:t> 2019;111(2):210-13.</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6" name="Picture 5" descr="Chart&#10;&#10;Description automatically generated">
            <a:extLst>
              <a:ext uri="{FF2B5EF4-FFF2-40B4-BE49-F238E27FC236}">
                <a16:creationId xmlns:a16="http://schemas.microsoft.com/office/drawing/2014/main" id="{B2A66332-6A48-D0ED-DDBD-7D60C1F93752}"/>
              </a:ext>
            </a:extLst>
          </p:cNvPr>
          <p:cNvPicPr>
            <a:picLocks noChangeAspect="1"/>
          </p:cNvPicPr>
          <p:nvPr/>
        </p:nvPicPr>
        <p:blipFill>
          <a:blip r:embed="rId3"/>
          <a:stretch>
            <a:fillRect/>
          </a:stretch>
        </p:blipFill>
        <p:spPr>
          <a:xfrm>
            <a:off x="2759539" y="1536546"/>
            <a:ext cx="6672922" cy="4802656"/>
          </a:xfrm>
          <a:prstGeom prst="rect">
            <a:avLst/>
          </a:prstGeom>
        </p:spPr>
      </p:pic>
      <p:sp>
        <p:nvSpPr>
          <p:cNvPr id="3" name="Rectangle 2">
            <a:extLst>
              <a:ext uri="{FF2B5EF4-FFF2-40B4-BE49-F238E27FC236}">
                <a16:creationId xmlns:a16="http://schemas.microsoft.com/office/drawing/2014/main" id="{2BBFAB11-DB67-A30C-0636-959EE6E334B7}"/>
              </a:ext>
            </a:extLst>
          </p:cNvPr>
          <p:cNvSpPr/>
          <p:nvPr/>
        </p:nvSpPr>
        <p:spPr bwMode="auto">
          <a:xfrm>
            <a:off x="2882197" y="1626914"/>
            <a:ext cx="380144" cy="4176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727519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60EA93B-E01A-57D9-66C9-C741517E3921}"/>
              </a:ext>
            </a:extLst>
          </p:cNvPr>
          <p:cNvPicPr>
            <a:picLocks noChangeAspect="1"/>
          </p:cNvPicPr>
          <p:nvPr/>
        </p:nvPicPr>
        <p:blipFill>
          <a:blip r:embed="rId3"/>
          <a:stretch>
            <a:fillRect/>
          </a:stretch>
        </p:blipFill>
        <p:spPr>
          <a:xfrm>
            <a:off x="450025" y="856151"/>
            <a:ext cx="11291949" cy="5145698"/>
          </a:xfrm>
          <a:prstGeom prst="rect">
            <a:avLst/>
          </a:prstGeom>
        </p:spPr>
      </p:pic>
    </p:spTree>
    <p:extLst>
      <p:ext uri="{BB962C8B-B14F-4D97-AF65-F5344CB8AC3E}">
        <p14:creationId xmlns:p14="http://schemas.microsoft.com/office/powerpoint/2010/main" val="3617330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4BCC-CDD3-DC1F-E519-A5D558EEC870}"/>
              </a:ext>
            </a:extLst>
          </p:cNvPr>
          <p:cNvSpPr>
            <a:spLocks noGrp="1"/>
          </p:cNvSpPr>
          <p:nvPr>
            <p:ph type="title"/>
          </p:nvPr>
        </p:nvSpPr>
        <p:spPr>
          <a:xfrm>
            <a:off x="912284" y="223638"/>
            <a:ext cx="10358967" cy="1143000"/>
          </a:xfrm>
        </p:spPr>
        <p:txBody>
          <a:bodyPr/>
          <a:lstStyle/>
          <a:p>
            <a:pPr algn="l"/>
            <a:r>
              <a:rPr lang="en-US" dirty="0"/>
              <a:t>Meta-analysis of Gonadotropin-Releasing Hormone Analogues During Chemotherapy for Localized Breast Cancer: Premature Ovarian Insufficiency by Trial</a:t>
            </a:r>
          </a:p>
        </p:txBody>
      </p:sp>
      <p:sp>
        <p:nvSpPr>
          <p:cNvPr id="5" name="TextBox 4">
            <a:extLst>
              <a:ext uri="{FF2B5EF4-FFF2-40B4-BE49-F238E27FC236}">
                <a16:creationId xmlns:a16="http://schemas.microsoft.com/office/drawing/2014/main" id="{643BE9B7-3239-A38A-CCE9-D10EB743A935}"/>
              </a:ext>
            </a:extLst>
          </p:cNvPr>
          <p:cNvSpPr txBox="1"/>
          <p:nvPr/>
        </p:nvSpPr>
        <p:spPr>
          <a:xfrm>
            <a:off x="47328" y="6525344"/>
            <a:ext cx="433541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Lambertini</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M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2018;36(19):1981-90.</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6" name="Picture 5" descr="Chart, box and whisker chart&#10;&#10;Description automatically generated">
            <a:extLst>
              <a:ext uri="{FF2B5EF4-FFF2-40B4-BE49-F238E27FC236}">
                <a16:creationId xmlns:a16="http://schemas.microsoft.com/office/drawing/2014/main" id="{CBBDA535-9641-EA2C-B5E1-34D386125863}"/>
              </a:ext>
            </a:extLst>
          </p:cNvPr>
          <p:cNvPicPr>
            <a:picLocks noChangeAspect="1"/>
          </p:cNvPicPr>
          <p:nvPr/>
        </p:nvPicPr>
        <p:blipFill>
          <a:blip r:embed="rId3"/>
          <a:stretch>
            <a:fillRect/>
          </a:stretch>
        </p:blipFill>
        <p:spPr>
          <a:xfrm>
            <a:off x="2353104" y="1931238"/>
            <a:ext cx="7991368" cy="4452067"/>
          </a:xfrm>
          <a:prstGeom prst="rect">
            <a:avLst/>
          </a:prstGeom>
        </p:spPr>
      </p:pic>
      <p:sp>
        <p:nvSpPr>
          <p:cNvPr id="7" name="TextBox 6">
            <a:extLst>
              <a:ext uri="{FF2B5EF4-FFF2-40B4-BE49-F238E27FC236}">
                <a16:creationId xmlns:a16="http://schemas.microsoft.com/office/drawing/2014/main" id="{E1097242-F786-0A04-ED8F-4376811AD4BD}"/>
              </a:ext>
            </a:extLst>
          </p:cNvPr>
          <p:cNvSpPr txBox="1"/>
          <p:nvPr/>
        </p:nvSpPr>
        <p:spPr>
          <a:xfrm>
            <a:off x="837664" y="1484784"/>
            <a:ext cx="7915693"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873 randomized patients from 5 major trials were included in the meta-analysis</a:t>
            </a:r>
            <a:endParaRPr kumimoji="0" lang="en-US" sz="800" b="0"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3DFDCA6-8B75-A24C-A385-C39725F0705C}"/>
              </a:ext>
            </a:extLst>
          </p:cNvPr>
          <p:cNvSpPr/>
          <p:nvPr/>
        </p:nvSpPr>
        <p:spPr bwMode="auto">
          <a:xfrm>
            <a:off x="2353104" y="1931238"/>
            <a:ext cx="430528" cy="3456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776213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t>ER-Positive Metastatic Breast Cancer</a:t>
            </a:r>
          </a:p>
        </p:txBody>
      </p:sp>
    </p:spTree>
    <p:extLst>
      <p:ext uri="{BB962C8B-B14F-4D97-AF65-F5344CB8AC3E}">
        <p14:creationId xmlns:p14="http://schemas.microsoft.com/office/powerpoint/2010/main" val="23588834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3B14291C-1186-B2AF-7A67-17ABA60783C9}"/>
              </a:ext>
            </a:extLst>
          </p:cNvPr>
          <p:cNvPicPr>
            <a:picLocks noChangeAspect="1"/>
          </p:cNvPicPr>
          <p:nvPr/>
        </p:nvPicPr>
        <p:blipFill>
          <a:blip r:embed="rId2"/>
          <a:stretch>
            <a:fillRect/>
          </a:stretch>
        </p:blipFill>
        <p:spPr>
          <a:xfrm>
            <a:off x="658892" y="493158"/>
            <a:ext cx="10874216" cy="5503145"/>
          </a:xfrm>
          <a:prstGeom prst="rect">
            <a:avLst/>
          </a:prstGeom>
        </p:spPr>
      </p:pic>
      <p:sp>
        <p:nvSpPr>
          <p:cNvPr id="5" name="TextBox 4">
            <a:extLst>
              <a:ext uri="{FF2B5EF4-FFF2-40B4-BE49-F238E27FC236}">
                <a16:creationId xmlns:a16="http://schemas.microsoft.com/office/drawing/2014/main" id="{41CFDF7D-453E-FEA7-A0F9-9A082F397B81}"/>
              </a:ext>
            </a:extLst>
          </p:cNvPr>
          <p:cNvSpPr txBox="1"/>
          <p:nvPr/>
        </p:nvSpPr>
        <p:spPr>
          <a:xfrm>
            <a:off x="5068860" y="832206"/>
            <a:ext cx="2054280"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00"/>
                </a:solidFill>
                <a:effectLst/>
                <a:uLnTx/>
                <a:uFillTx/>
                <a:latin typeface="Calibri"/>
                <a:ea typeface="MS PGothic" charset="0"/>
                <a:cs typeface="+mn-cs"/>
              </a:rPr>
              <a:t>Abstract GS3-02</a:t>
            </a:r>
          </a:p>
        </p:txBody>
      </p:sp>
    </p:spTree>
    <p:extLst>
      <p:ext uri="{BB962C8B-B14F-4D97-AF65-F5344CB8AC3E}">
        <p14:creationId xmlns:p14="http://schemas.microsoft.com/office/powerpoint/2010/main" val="3434950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83EA23-F465-25C1-B1E8-EB5CCD131557}"/>
              </a:ext>
            </a:extLst>
          </p:cNvPr>
          <p:cNvSpPr txBox="1"/>
          <p:nvPr/>
        </p:nvSpPr>
        <p:spPr>
          <a:xfrm>
            <a:off x="119336" y="6477098"/>
            <a:ext cx="35527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Oliveira M et al. SABCS 2022;Abstract GS3-02.</a:t>
            </a:r>
          </a:p>
        </p:txBody>
      </p:sp>
      <p:sp>
        <p:nvSpPr>
          <p:cNvPr id="3" name="Title 2">
            <a:extLst>
              <a:ext uri="{FF2B5EF4-FFF2-40B4-BE49-F238E27FC236}">
                <a16:creationId xmlns:a16="http://schemas.microsoft.com/office/drawing/2014/main" id="{00E1897A-311D-5503-4112-ADF0667784C4}"/>
              </a:ext>
            </a:extLst>
          </p:cNvPr>
          <p:cNvSpPr>
            <a:spLocks noGrp="1"/>
          </p:cNvSpPr>
          <p:nvPr>
            <p:ph type="title"/>
          </p:nvPr>
        </p:nvSpPr>
        <p:spPr/>
        <p:txBody>
          <a:bodyPr/>
          <a:lstStyle/>
          <a:p>
            <a:r>
              <a:rPr lang="en-US" dirty="0"/>
              <a:t>SERENA-2 Primary Endpoint: Progression-Free Survival (PFS) by Investigator Assessment </a:t>
            </a:r>
          </a:p>
        </p:txBody>
      </p:sp>
      <p:pic>
        <p:nvPicPr>
          <p:cNvPr id="5" name="Picture 4" descr="Chart&#10;&#10;Description automatically generated">
            <a:extLst>
              <a:ext uri="{FF2B5EF4-FFF2-40B4-BE49-F238E27FC236}">
                <a16:creationId xmlns:a16="http://schemas.microsoft.com/office/drawing/2014/main" id="{97530B8E-B307-4A9E-4CEE-907320554FA2}"/>
              </a:ext>
            </a:extLst>
          </p:cNvPr>
          <p:cNvPicPr>
            <a:picLocks noChangeAspect="1"/>
          </p:cNvPicPr>
          <p:nvPr/>
        </p:nvPicPr>
        <p:blipFill>
          <a:blip r:embed="rId2"/>
          <a:stretch>
            <a:fillRect/>
          </a:stretch>
        </p:blipFill>
        <p:spPr>
          <a:xfrm>
            <a:off x="811658" y="1195084"/>
            <a:ext cx="10798140" cy="4893594"/>
          </a:xfrm>
          <a:prstGeom prst="rect">
            <a:avLst/>
          </a:prstGeom>
        </p:spPr>
      </p:pic>
    </p:spTree>
    <p:extLst>
      <p:ext uri="{BB962C8B-B14F-4D97-AF65-F5344CB8AC3E}">
        <p14:creationId xmlns:p14="http://schemas.microsoft.com/office/powerpoint/2010/main" val="1425271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1">
            <a:extLst>
              <a:ext uri="{FF2B5EF4-FFF2-40B4-BE49-F238E27FC236}">
                <a16:creationId xmlns:a16="http://schemas.microsoft.com/office/drawing/2014/main" id="{C61A547F-967C-5D4E-AD01-4B533952281B}"/>
              </a:ext>
            </a:extLst>
          </p:cNvPr>
          <p:cNvSpPr>
            <a:spLocks noGrp="1"/>
          </p:cNvSpPr>
          <p:nvPr>
            <p:ph idx="1"/>
          </p:nvPr>
        </p:nvSpPr>
        <p:spPr>
          <a:xfrm>
            <a:off x="609600" y="2924944"/>
            <a:ext cx="10972800" cy="3475856"/>
          </a:xfrm>
        </p:spPr>
        <p:txBody>
          <a:bodyPr/>
          <a:lstStyle/>
          <a:p>
            <a:pPr marL="342900" indent="-342900">
              <a:spcBef>
                <a:spcPts val="1800"/>
              </a:spcBef>
              <a:spcAft>
                <a:spcPts val="0"/>
              </a:spcAft>
            </a:pPr>
            <a:r>
              <a:rPr lang="en-US" sz="3000" b="1" dirty="0">
                <a:solidFill>
                  <a:schemeClr val="tx1"/>
                </a:solidFill>
                <a:latin typeface="Calibri" panose="020F0502020204030204" pitchFamily="34" charset="0"/>
                <a:ea typeface="ＭＳ Ｐゴシック" charset="0"/>
                <a:cs typeface="Calibri" panose="020F0502020204030204" pitchFamily="34" charset="0"/>
              </a:rPr>
              <a:t>New agents and therapies; ongoing trials related to </a:t>
            </a:r>
            <a:br>
              <a:rPr lang="en-US" sz="3000" b="1" dirty="0">
                <a:solidFill>
                  <a:schemeClr val="tx1"/>
                </a:solidFill>
                <a:latin typeface="Calibri" panose="020F0502020204030204" pitchFamily="34" charset="0"/>
                <a:ea typeface="ＭＳ Ｐゴシック" charset="0"/>
                <a:cs typeface="Calibri" panose="020F0502020204030204" pitchFamily="34" charset="0"/>
              </a:rPr>
            </a:br>
            <a:r>
              <a:rPr lang="en-US" sz="3000" b="1" dirty="0">
                <a:solidFill>
                  <a:schemeClr val="tx1"/>
                </a:solidFill>
                <a:latin typeface="Calibri" panose="020F0502020204030204" pitchFamily="34" charset="0"/>
                <a:ea typeface="ＭＳ Ｐゴシック" charset="0"/>
                <a:cs typeface="Calibri" panose="020F0502020204030204" pitchFamily="34" charset="0"/>
              </a:rPr>
              <a:t>specific clinical scenarios</a:t>
            </a:r>
          </a:p>
          <a:p>
            <a:pPr marL="342900" indent="-342900">
              <a:spcBef>
                <a:spcPts val="1800"/>
              </a:spcBef>
              <a:spcAft>
                <a:spcPts val="0"/>
              </a:spcAft>
            </a:pPr>
            <a:r>
              <a:rPr lang="en-US" sz="3000" dirty="0">
                <a:solidFill>
                  <a:schemeClr val="tx1"/>
                </a:solidFill>
                <a:latin typeface="Calibri" panose="020F0502020204030204" pitchFamily="34" charset="0"/>
                <a:ea typeface="ＭＳ Ｐゴシック" charset="0"/>
                <a:cs typeface="Calibri" panose="020F0502020204030204" pitchFamily="34" charset="0"/>
              </a:rPr>
              <a:t>Patient education: Preparing to receive new therapies</a:t>
            </a:r>
          </a:p>
          <a:p>
            <a:pPr marL="342900" indent="-342900">
              <a:spcBef>
                <a:spcPts val="1800"/>
              </a:spcBef>
              <a:spcAft>
                <a:spcPts val="0"/>
              </a:spcAft>
            </a:pPr>
            <a:r>
              <a:rPr lang="en-US" sz="3000" b="1" dirty="0">
                <a:solidFill>
                  <a:schemeClr val="tx1"/>
                </a:solidFill>
                <a:latin typeface="Calibri" panose="020F0502020204030204" pitchFamily="34" charset="0"/>
                <a:ea typeface="ＭＳ Ｐゴシック" charset="0"/>
                <a:cs typeface="Calibri" panose="020F0502020204030204" pitchFamily="34" charset="0"/>
              </a:rPr>
              <a:t>The bond that heals </a:t>
            </a:r>
          </a:p>
          <a:p>
            <a:pPr marL="342900" indent="-342900">
              <a:spcBef>
                <a:spcPts val="1800"/>
              </a:spcBef>
              <a:spcAft>
                <a:spcPts val="0"/>
              </a:spcAft>
            </a:pPr>
            <a:r>
              <a:rPr lang="en-US" sz="3000" dirty="0">
                <a:solidFill>
                  <a:schemeClr val="tx1"/>
                </a:solidFill>
                <a:latin typeface="Calibri" panose="020F0502020204030204" pitchFamily="34" charset="0"/>
                <a:ea typeface="ＭＳ Ｐゴシック" charset="0"/>
                <a:cs typeface="Calibri" panose="020F0502020204030204" pitchFamily="34" charset="0"/>
              </a:rPr>
              <a:t>THANKS! (Great job)</a:t>
            </a:r>
            <a:endParaRPr lang="en-US" sz="3000" b="1" dirty="0">
              <a:solidFill>
                <a:schemeClr val="tx1"/>
              </a:solidFill>
              <a:latin typeface="Calibri" panose="020F0502020204030204" pitchFamily="34" charset="0"/>
              <a:ea typeface="ＭＳ Ｐゴシック" charset="0"/>
              <a:cs typeface="Calibri" panose="020F0502020204030204" pitchFamily="34" charset="0"/>
            </a:endParaRPr>
          </a:p>
        </p:txBody>
      </p:sp>
      <p:sp>
        <p:nvSpPr>
          <p:cNvPr id="24" name="Rectangle 23">
            <a:extLst>
              <a:ext uri="{FF2B5EF4-FFF2-40B4-BE49-F238E27FC236}">
                <a16:creationId xmlns:a16="http://schemas.microsoft.com/office/drawing/2014/main" id="{73B30404-BAF8-0143-B09C-BCB029E7D3E0}"/>
              </a:ext>
            </a:extLst>
          </p:cNvPr>
          <p:cNvSpPr>
            <a:spLocks noChangeArrowheads="1"/>
          </p:cNvSpPr>
          <p:nvPr/>
        </p:nvSpPr>
        <p:spPr bwMode="auto">
          <a:xfrm>
            <a:off x="609600" y="152400"/>
            <a:ext cx="10972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800"/>
              </a:lnSpc>
              <a:spcBef>
                <a:spcPct val="0"/>
              </a:spcBef>
              <a:spcAft>
                <a:spcPts val="1200"/>
              </a:spcAft>
              <a:buClrTx/>
              <a:buSzTx/>
              <a:buFontTx/>
              <a:buNone/>
              <a:tabLst/>
              <a:defRPr/>
            </a:pPr>
            <a:r>
              <a:rPr kumimoji="0" lang="en-US" altLang="x-none" sz="36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t>What I Tell My Patients</a:t>
            </a:r>
            <a:br>
              <a:rPr kumimoji="0" lang="en-US" altLang="x-none" sz="36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br>
            <a:r>
              <a:rPr kumimoji="0" lang="en-US" altLang="x-none" sz="36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t> </a:t>
            </a: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t>2023 ONS Congress</a:t>
            </a:r>
            <a:br>
              <a:rPr kumimoji="0" lang="en-US" altLang="x-none" sz="36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br>
            <a:r>
              <a:rPr kumimoji="0" lang="en-US" altLang="x-none" sz="28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t>San Antonio, Texas</a:t>
            </a:r>
          </a:p>
          <a:p>
            <a:pPr marL="0" marR="0" lvl="0" indent="0" algn="ctr" defTabSz="914400" rtl="0" eaLnBrk="0" fontAlgn="base" latinLnBrk="0" hangingPunct="0">
              <a:lnSpc>
                <a:spcPct val="100000"/>
              </a:lnSpc>
              <a:spcBef>
                <a:spcPts val="1200"/>
              </a:spcBef>
              <a:spcAft>
                <a:spcPct val="0"/>
              </a:spcAft>
              <a:buClrTx/>
              <a:buSzTx/>
              <a:buFontTx/>
              <a:buNone/>
              <a:tabLst/>
              <a:defRPr/>
            </a:pPr>
            <a:r>
              <a:rPr kumimoji="0" lang="en-US" altLang="x-none" sz="2600" b="1" i="0" u="none" strike="noStrike" kern="1200" cap="none" spc="0" normalizeH="0" baseline="0" noProof="0" dirty="0">
                <a:ln>
                  <a:noFill/>
                </a:ln>
                <a:solidFill>
                  <a:srgbClr val="0432FF"/>
                </a:solidFill>
                <a:effectLst/>
                <a:uLnTx/>
                <a:uFillTx/>
                <a:latin typeface="Calibri" panose="020F0502020204030204" pitchFamily="34" charset="0"/>
                <a:ea typeface="ヒラギノ角ゴ Pro W3" charset="-128"/>
                <a:cs typeface="Calibri" panose="020F0502020204030204" pitchFamily="34" charset="0"/>
              </a:rPr>
              <a:t>Symposia Themes</a:t>
            </a:r>
          </a:p>
        </p:txBody>
      </p:sp>
    </p:spTree>
    <p:extLst>
      <p:ext uri="{BB962C8B-B14F-4D97-AF65-F5344CB8AC3E}">
        <p14:creationId xmlns:p14="http://schemas.microsoft.com/office/powerpoint/2010/main" val="3026956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1D37A-97CD-ADAE-0C4F-A95123A96A44}"/>
              </a:ext>
            </a:extLst>
          </p:cNvPr>
          <p:cNvSpPr txBox="1"/>
          <p:nvPr/>
        </p:nvSpPr>
        <p:spPr>
          <a:xfrm>
            <a:off x="31902" y="6477098"/>
            <a:ext cx="33713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Bardia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SABCS 2022;Abstract GS3-01.</a:t>
            </a:r>
          </a:p>
        </p:txBody>
      </p:sp>
      <p:sp>
        <p:nvSpPr>
          <p:cNvPr id="4" name="Title 3">
            <a:extLst>
              <a:ext uri="{FF2B5EF4-FFF2-40B4-BE49-F238E27FC236}">
                <a16:creationId xmlns:a16="http://schemas.microsoft.com/office/drawing/2014/main" id="{D04ED854-8689-9537-5E6F-41E153351077}"/>
              </a:ext>
            </a:extLst>
          </p:cNvPr>
          <p:cNvSpPr>
            <a:spLocks noGrp="1"/>
          </p:cNvSpPr>
          <p:nvPr>
            <p:ph type="title"/>
          </p:nvPr>
        </p:nvSpPr>
        <p:spPr/>
        <p:txBody>
          <a:bodyPr/>
          <a:lstStyle/>
          <a:p>
            <a:r>
              <a:rPr lang="en-US" dirty="0"/>
              <a:t>EMERALD: PFS Analyses by CDK4/6 Inhibitor Duration</a:t>
            </a:r>
          </a:p>
        </p:txBody>
      </p:sp>
      <p:graphicFrame>
        <p:nvGraphicFramePr>
          <p:cNvPr id="6" name="Table 6">
            <a:extLst>
              <a:ext uri="{FF2B5EF4-FFF2-40B4-BE49-F238E27FC236}">
                <a16:creationId xmlns:a16="http://schemas.microsoft.com/office/drawing/2014/main" id="{A2A739AF-CD66-62EC-9F7F-4AC1E4E8D378}"/>
              </a:ext>
            </a:extLst>
          </p:cNvPr>
          <p:cNvGraphicFramePr>
            <a:graphicFrameLocks noGrp="1"/>
          </p:cNvGraphicFramePr>
          <p:nvPr>
            <p:ph idx="1"/>
          </p:nvPr>
        </p:nvGraphicFramePr>
        <p:xfrm>
          <a:off x="407365" y="1891592"/>
          <a:ext cx="11377270" cy="3445823"/>
        </p:xfrm>
        <a:graphic>
          <a:graphicData uri="http://schemas.openxmlformats.org/drawingml/2006/table">
            <a:tbl>
              <a:tblPr firstRow="1" bandRow="1">
                <a:tableStyleId>{21E4AEA4-8DFA-4A89-87EB-49C32662AFE0}</a:tableStyleId>
              </a:tblPr>
              <a:tblGrid>
                <a:gridCol w="1309222">
                  <a:extLst>
                    <a:ext uri="{9D8B030D-6E8A-4147-A177-3AD203B41FA5}">
                      <a16:colId xmlns:a16="http://schemas.microsoft.com/office/drawing/2014/main" val="2591758606"/>
                    </a:ext>
                  </a:extLst>
                </a:gridCol>
                <a:gridCol w="1389566">
                  <a:extLst>
                    <a:ext uri="{9D8B030D-6E8A-4147-A177-3AD203B41FA5}">
                      <a16:colId xmlns:a16="http://schemas.microsoft.com/office/drawing/2014/main" val="800872113"/>
                    </a:ext>
                  </a:extLst>
                </a:gridCol>
                <a:gridCol w="1093635">
                  <a:extLst>
                    <a:ext uri="{9D8B030D-6E8A-4147-A177-3AD203B41FA5}">
                      <a16:colId xmlns:a16="http://schemas.microsoft.com/office/drawing/2014/main" val="1680073329"/>
                    </a:ext>
                  </a:extLst>
                </a:gridCol>
                <a:gridCol w="1411569">
                  <a:extLst>
                    <a:ext uri="{9D8B030D-6E8A-4147-A177-3AD203B41FA5}">
                      <a16:colId xmlns:a16="http://schemas.microsoft.com/office/drawing/2014/main" val="2199721399"/>
                    </a:ext>
                  </a:extLst>
                </a:gridCol>
                <a:gridCol w="1116713">
                  <a:extLst>
                    <a:ext uri="{9D8B030D-6E8A-4147-A177-3AD203B41FA5}">
                      <a16:colId xmlns:a16="http://schemas.microsoft.com/office/drawing/2014/main" val="1738399858"/>
                    </a:ext>
                  </a:extLst>
                </a:gridCol>
                <a:gridCol w="1444915">
                  <a:extLst>
                    <a:ext uri="{9D8B030D-6E8A-4147-A177-3AD203B41FA5}">
                      <a16:colId xmlns:a16="http://schemas.microsoft.com/office/drawing/2014/main" val="2212821310"/>
                    </a:ext>
                  </a:extLst>
                </a:gridCol>
                <a:gridCol w="1083368">
                  <a:extLst>
                    <a:ext uri="{9D8B030D-6E8A-4147-A177-3AD203B41FA5}">
                      <a16:colId xmlns:a16="http://schemas.microsoft.com/office/drawing/2014/main" val="1041042749"/>
                    </a:ext>
                  </a:extLst>
                </a:gridCol>
                <a:gridCol w="1427769">
                  <a:extLst>
                    <a:ext uri="{9D8B030D-6E8A-4147-A177-3AD203B41FA5}">
                      <a16:colId xmlns:a16="http://schemas.microsoft.com/office/drawing/2014/main" val="3538433769"/>
                    </a:ext>
                  </a:extLst>
                </a:gridCol>
                <a:gridCol w="1100513">
                  <a:extLst>
                    <a:ext uri="{9D8B030D-6E8A-4147-A177-3AD203B41FA5}">
                      <a16:colId xmlns:a16="http://schemas.microsoft.com/office/drawing/2014/main" val="1633054750"/>
                    </a:ext>
                  </a:extLst>
                </a:gridCol>
              </a:tblGrid>
              <a:tr h="705662">
                <a:tc>
                  <a:txBody>
                    <a:bodyPr/>
                    <a:lstStyle/>
                    <a:p>
                      <a:r>
                        <a:rPr lang="en-US" dirty="0"/>
                        <a:t>Duration of CDK4/6i</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gridSpan="2">
                  <a:txBody>
                    <a:bodyPr/>
                    <a:lstStyle/>
                    <a:p>
                      <a:pPr algn="ctr"/>
                      <a:r>
                        <a:rPr lang="en-US" dirty="0"/>
                        <a:t>&lt;6 months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dirty="0"/>
                    </a:p>
                  </a:txBody>
                  <a:tcPr/>
                </a:tc>
                <a:tc gridSpan="2">
                  <a:txBody>
                    <a:bodyPr/>
                    <a:lstStyle/>
                    <a:p>
                      <a:pPr algn="ctr"/>
                      <a:r>
                        <a:rPr lang="en-US" dirty="0"/>
                        <a:t>6-12 months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dirty="0"/>
                    </a:p>
                  </a:txBody>
                  <a:tcPr/>
                </a:tc>
                <a:tc gridSpan="2">
                  <a:txBody>
                    <a:bodyPr/>
                    <a:lstStyle/>
                    <a:p>
                      <a:pPr algn="ctr"/>
                      <a:r>
                        <a:rPr lang="en-US" dirty="0"/>
                        <a:t>12-18 months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dirty="0"/>
                    </a:p>
                  </a:txBody>
                  <a:tcPr/>
                </a:tc>
                <a:tc gridSpan="2">
                  <a:txBody>
                    <a:bodyPr/>
                    <a:lstStyle/>
                    <a:p>
                      <a:pPr algn="ctr"/>
                      <a:r>
                        <a:rPr lang="en-US" dirty="0"/>
                        <a:t>≥18 months</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2060"/>
                    </a:solidFill>
                  </a:tcPr>
                </a:tc>
                <a:tc hMerge="1">
                  <a:txBody>
                    <a:bodyPr/>
                    <a:lstStyle/>
                    <a:p>
                      <a:endParaRPr lang="en-US" dirty="0"/>
                    </a:p>
                  </a:txBody>
                  <a:tcPr/>
                </a:tc>
                <a:extLst>
                  <a:ext uri="{0D108BD9-81ED-4DB2-BD59-A6C34878D82A}">
                    <a16:rowId xmlns:a16="http://schemas.microsoft.com/office/drawing/2014/main" val="974687778"/>
                  </a:ext>
                </a:extLst>
              </a:tr>
              <a:tr h="1008089">
                <a:tc>
                  <a:txBody>
                    <a:bodyPr/>
                    <a:lstStyle/>
                    <a:p>
                      <a:r>
                        <a:rPr lang="en-US" b="1" dirty="0">
                          <a:solidFill>
                            <a:schemeClr val="bg1"/>
                          </a:solidFill>
                        </a:rPr>
                        <a:t>All patients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err="1">
                          <a:solidFill>
                            <a:schemeClr val="bg1"/>
                          </a:solidFill>
                        </a:rPr>
                        <a:t>Elacestrant</a:t>
                      </a:r>
                      <a:r>
                        <a:rPr lang="en-US" b="1" dirty="0">
                          <a:solidFill>
                            <a:schemeClr val="bg1"/>
                          </a:solidFill>
                        </a:rPr>
                        <a:t> (n = 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a:solidFill>
                            <a:schemeClr val="bg1"/>
                          </a:solidFill>
                        </a:rPr>
                        <a:t>SOC ET</a:t>
                      </a:r>
                    </a:p>
                    <a:p>
                      <a:pPr algn="ctr"/>
                      <a:r>
                        <a:rPr lang="en-US" b="1" dirty="0">
                          <a:solidFill>
                            <a:schemeClr val="bg1"/>
                          </a:solidFill>
                        </a:rPr>
                        <a:t>(n = 29)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err="1">
                          <a:solidFill>
                            <a:schemeClr val="bg1"/>
                          </a:solidFill>
                        </a:rPr>
                        <a:t>Elacestrant</a:t>
                      </a:r>
                      <a:r>
                        <a:rPr lang="en-US" b="1" dirty="0">
                          <a:solidFill>
                            <a:schemeClr val="bg1"/>
                          </a:solidFill>
                        </a:rPr>
                        <a:t> (n = 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SOC ET</a:t>
                      </a:r>
                    </a:p>
                    <a:p>
                      <a:pPr algn="ctr"/>
                      <a:r>
                        <a:rPr lang="en-US" b="1" dirty="0">
                          <a:solidFill>
                            <a:schemeClr val="bg1"/>
                          </a:solidFill>
                        </a:rPr>
                        <a:t>(n = 46)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err="1">
                          <a:solidFill>
                            <a:schemeClr val="bg1"/>
                          </a:solidFill>
                        </a:rPr>
                        <a:t>Elacestrant</a:t>
                      </a:r>
                      <a:r>
                        <a:rPr lang="en-US" b="1" dirty="0">
                          <a:solidFill>
                            <a:schemeClr val="bg1"/>
                          </a:solidFill>
                        </a:rPr>
                        <a:t> (n = 52)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SOC ET</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(n = 40)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err="1">
                          <a:solidFill>
                            <a:schemeClr val="bg1"/>
                          </a:solidFill>
                        </a:rPr>
                        <a:t>Elacestrant</a:t>
                      </a:r>
                      <a:r>
                        <a:rPr lang="en-US" b="1" dirty="0">
                          <a:solidFill>
                            <a:schemeClr val="bg1"/>
                          </a:solidFill>
                        </a:rPr>
                        <a:t> (n = 98)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SOC ET</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(n = 119)</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27972073"/>
                  </a:ext>
                </a:extLst>
              </a:tr>
              <a:tr h="408836">
                <a:tc>
                  <a:txBody>
                    <a:bodyPr/>
                    <a:lstStyle/>
                    <a:p>
                      <a:r>
                        <a:rPr lang="en-US" dirty="0"/>
                        <a:t>Median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3.6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3.5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1.8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5.5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3.3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720755220"/>
                  </a:ext>
                </a:extLst>
              </a:tr>
              <a:tr h="705662">
                <a:tc>
                  <a:txBody>
                    <a:bodyPr/>
                    <a:lstStyle/>
                    <a:p>
                      <a:r>
                        <a:rPr lang="en-US" b="1" dirty="0">
                          <a:solidFill>
                            <a:schemeClr val="bg1"/>
                          </a:solidFill>
                        </a:rPr>
                        <a:t>Patients with ESR1 mutations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err="1">
                          <a:solidFill>
                            <a:schemeClr val="bg1"/>
                          </a:solidFill>
                        </a:rPr>
                        <a:t>Elacestrant</a:t>
                      </a:r>
                      <a:r>
                        <a:rPr lang="en-US" b="1" dirty="0">
                          <a:solidFill>
                            <a:schemeClr val="bg1"/>
                          </a:solidFill>
                        </a:rPr>
                        <a:t> (n = 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b="1" dirty="0">
                          <a:solidFill>
                            <a:schemeClr val="bg1"/>
                          </a:solidFill>
                        </a:rPr>
                        <a:t>SOC ET</a:t>
                      </a:r>
                    </a:p>
                    <a:p>
                      <a:pPr algn="ctr"/>
                      <a:r>
                        <a:rPr lang="en-US" b="1" dirty="0">
                          <a:solidFill>
                            <a:schemeClr val="bg1"/>
                          </a:solidFill>
                        </a:rPr>
                        <a:t>(n = 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err="1">
                          <a:solidFill>
                            <a:schemeClr val="bg1"/>
                          </a:solidFill>
                        </a:rPr>
                        <a:t>Elacestrant</a:t>
                      </a:r>
                      <a:r>
                        <a:rPr lang="en-US" b="1" dirty="0">
                          <a:solidFill>
                            <a:schemeClr val="bg1"/>
                          </a:solidFill>
                        </a:rPr>
                        <a:t> (n = 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SOC ET</a:t>
                      </a:r>
                    </a:p>
                    <a:p>
                      <a:pPr algn="ctr"/>
                      <a:r>
                        <a:rPr lang="en-US" b="1" dirty="0">
                          <a:solidFill>
                            <a:schemeClr val="bg1"/>
                          </a:solidFill>
                        </a:rPr>
                        <a:t>(n = 21)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err="1">
                          <a:solidFill>
                            <a:schemeClr val="bg1"/>
                          </a:solidFill>
                        </a:rPr>
                        <a:t>Elacestrant</a:t>
                      </a:r>
                      <a:r>
                        <a:rPr lang="en-US" b="1" dirty="0">
                          <a:solidFill>
                            <a:schemeClr val="bg1"/>
                          </a:solidFill>
                        </a:rPr>
                        <a:t> (n = 23)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SOC ET</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(n = 25)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err="1">
                          <a:solidFill>
                            <a:schemeClr val="bg1"/>
                          </a:solidFill>
                        </a:rPr>
                        <a:t>Elacestrant</a:t>
                      </a:r>
                      <a:r>
                        <a:rPr lang="en-US" b="1" dirty="0">
                          <a:solidFill>
                            <a:schemeClr val="bg1"/>
                          </a:solidFill>
                        </a:rPr>
                        <a:t> (n = 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SOC ET</a:t>
                      </a:r>
                    </a:p>
                    <a:p>
                      <a:pPr marL="0" marR="0" lvl="0" indent="0" algn="ctr" defTabSz="914115" rtl="0" eaLnBrk="1" fontAlgn="auto" latinLnBrk="0" hangingPunct="1">
                        <a:lnSpc>
                          <a:spcPct val="100000"/>
                        </a:lnSpc>
                        <a:spcBef>
                          <a:spcPts val="0"/>
                        </a:spcBef>
                        <a:spcAft>
                          <a:spcPts val="0"/>
                        </a:spcAft>
                        <a:buClrTx/>
                        <a:buSzTx/>
                        <a:buFontTx/>
                        <a:buNone/>
                        <a:tabLst/>
                        <a:defRPr/>
                      </a:pPr>
                      <a:r>
                        <a:rPr lang="en-US" b="1" dirty="0">
                          <a:solidFill>
                            <a:schemeClr val="bg1"/>
                          </a:solidFill>
                        </a:rPr>
                        <a:t>(n = 56)</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222465261"/>
                  </a:ext>
                </a:extLst>
              </a:tr>
              <a:tr h="408836">
                <a:tc>
                  <a:txBody>
                    <a:bodyPr/>
                    <a:lstStyle/>
                    <a:p>
                      <a:r>
                        <a:rPr lang="en-US" dirty="0"/>
                        <a:t>Median PFS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1.9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1.8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5.5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1.8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8.6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r>
                        <a:rPr lang="en-US" dirty="0"/>
                        <a:t>2.1 </a:t>
                      </a:r>
                      <a:r>
                        <a:rPr lang="en-US" dirty="0" err="1"/>
                        <a:t>mo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3976900225"/>
                  </a:ext>
                </a:extLst>
              </a:tr>
            </a:tbl>
          </a:graphicData>
        </a:graphic>
      </p:graphicFrame>
      <p:sp>
        <p:nvSpPr>
          <p:cNvPr id="5" name="TextBox 4">
            <a:extLst>
              <a:ext uri="{FF2B5EF4-FFF2-40B4-BE49-F238E27FC236}">
                <a16:creationId xmlns:a16="http://schemas.microsoft.com/office/drawing/2014/main" id="{A0FB9769-BBE8-3621-9794-CE40105E542C}"/>
              </a:ext>
            </a:extLst>
          </p:cNvPr>
          <p:cNvSpPr txBox="1"/>
          <p:nvPr/>
        </p:nvSpPr>
        <p:spPr>
          <a:xfrm>
            <a:off x="410521" y="5491260"/>
            <a:ext cx="28954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SOC ET = standard endocrine therapy</a:t>
            </a:r>
          </a:p>
        </p:txBody>
      </p:sp>
    </p:spTree>
    <p:extLst>
      <p:ext uri="{BB962C8B-B14F-4D97-AF65-F5344CB8AC3E}">
        <p14:creationId xmlns:p14="http://schemas.microsoft.com/office/powerpoint/2010/main" val="2035616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C1D37A-97CD-ADAE-0C4F-A95123A96A44}"/>
              </a:ext>
            </a:extLst>
          </p:cNvPr>
          <p:cNvSpPr txBox="1"/>
          <p:nvPr/>
        </p:nvSpPr>
        <p:spPr>
          <a:xfrm>
            <a:off x="31902" y="6477098"/>
            <a:ext cx="33713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Bardia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SABCS 2022;Abstract GS3-01.</a:t>
            </a:r>
          </a:p>
        </p:txBody>
      </p:sp>
      <p:sp>
        <p:nvSpPr>
          <p:cNvPr id="4" name="Title 3">
            <a:extLst>
              <a:ext uri="{FF2B5EF4-FFF2-40B4-BE49-F238E27FC236}">
                <a16:creationId xmlns:a16="http://schemas.microsoft.com/office/drawing/2014/main" id="{D04ED854-8689-9537-5E6F-41E153351077}"/>
              </a:ext>
            </a:extLst>
          </p:cNvPr>
          <p:cNvSpPr>
            <a:spLocks noGrp="1"/>
          </p:cNvSpPr>
          <p:nvPr>
            <p:ph type="title"/>
          </p:nvPr>
        </p:nvSpPr>
        <p:spPr/>
        <p:txBody>
          <a:bodyPr/>
          <a:lstStyle/>
          <a:p>
            <a:r>
              <a:rPr lang="en-US" dirty="0"/>
              <a:t>EMERALD Phase III Trial Design</a:t>
            </a:r>
          </a:p>
        </p:txBody>
      </p:sp>
      <p:pic>
        <p:nvPicPr>
          <p:cNvPr id="9" name="Picture 8" descr="Diagram&#10;&#10;Description automatically generated">
            <a:extLst>
              <a:ext uri="{FF2B5EF4-FFF2-40B4-BE49-F238E27FC236}">
                <a16:creationId xmlns:a16="http://schemas.microsoft.com/office/drawing/2014/main" id="{6655CA39-1C5E-3D49-0A2E-8DC72F347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1370013"/>
            <a:ext cx="11149906" cy="4615904"/>
          </a:xfrm>
          <a:prstGeom prst="rect">
            <a:avLst/>
          </a:prstGeom>
        </p:spPr>
      </p:pic>
    </p:spTree>
    <p:extLst>
      <p:ext uri="{BB962C8B-B14F-4D97-AF65-F5344CB8AC3E}">
        <p14:creationId xmlns:p14="http://schemas.microsoft.com/office/powerpoint/2010/main" val="279771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6F1B7-91D6-DECD-ABA5-070D16167550}"/>
              </a:ext>
            </a:extLst>
          </p:cNvPr>
          <p:cNvSpPr>
            <a:spLocks noGrp="1"/>
          </p:cNvSpPr>
          <p:nvPr>
            <p:ph type="title"/>
          </p:nvPr>
        </p:nvSpPr>
        <p:spPr/>
        <p:txBody>
          <a:bodyPr/>
          <a:lstStyle/>
          <a:p>
            <a:r>
              <a:rPr lang="en-US" dirty="0"/>
              <a:t>EMERALD: Safety Summary</a:t>
            </a:r>
          </a:p>
        </p:txBody>
      </p:sp>
      <p:pic>
        <p:nvPicPr>
          <p:cNvPr id="5" name="Picture 4" descr="Graphical user interface, text, application&#10;&#10;Description automatically generated">
            <a:extLst>
              <a:ext uri="{FF2B5EF4-FFF2-40B4-BE49-F238E27FC236}">
                <a16:creationId xmlns:a16="http://schemas.microsoft.com/office/drawing/2014/main" id="{B070E811-805C-9DA7-8678-187993239C51}"/>
              </a:ext>
            </a:extLst>
          </p:cNvPr>
          <p:cNvPicPr>
            <a:picLocks noChangeAspect="1"/>
          </p:cNvPicPr>
          <p:nvPr/>
        </p:nvPicPr>
        <p:blipFill>
          <a:blip r:embed="rId2"/>
          <a:stretch>
            <a:fillRect/>
          </a:stretch>
        </p:blipFill>
        <p:spPr>
          <a:xfrm>
            <a:off x="301230" y="1559720"/>
            <a:ext cx="11589540" cy="3738560"/>
          </a:xfrm>
          <a:prstGeom prst="rect">
            <a:avLst/>
          </a:prstGeom>
        </p:spPr>
      </p:pic>
      <p:sp>
        <p:nvSpPr>
          <p:cNvPr id="6" name="TextBox 5">
            <a:extLst>
              <a:ext uri="{FF2B5EF4-FFF2-40B4-BE49-F238E27FC236}">
                <a16:creationId xmlns:a16="http://schemas.microsoft.com/office/drawing/2014/main" id="{E60C2342-E295-3B40-A573-39F5ABF28F76}"/>
              </a:ext>
            </a:extLst>
          </p:cNvPr>
          <p:cNvSpPr txBox="1"/>
          <p:nvPr/>
        </p:nvSpPr>
        <p:spPr>
          <a:xfrm>
            <a:off x="31902" y="6477098"/>
            <a:ext cx="33713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a:ea typeface="+mn-ea"/>
                <a:cs typeface="+mn-cs"/>
              </a:rPr>
              <a:t>Bardia</a:t>
            </a:r>
            <a:r>
              <a:rPr kumimoji="0" lang="en-US" sz="1400" b="0" i="0" u="none" strike="noStrike" kern="1200" cap="none" spc="0" normalizeH="0" baseline="0" noProof="0" dirty="0">
                <a:ln>
                  <a:noFill/>
                </a:ln>
                <a:solidFill>
                  <a:srgbClr val="000000"/>
                </a:solidFill>
                <a:effectLst/>
                <a:uLnTx/>
                <a:uFillTx/>
                <a:latin typeface="Calibri"/>
                <a:ea typeface="+mn-ea"/>
                <a:cs typeface="+mn-cs"/>
              </a:rPr>
              <a:t> A et al. SABCS 2022;Abstract GS3-01.</a:t>
            </a:r>
          </a:p>
        </p:txBody>
      </p:sp>
    </p:spTree>
    <p:extLst>
      <p:ext uri="{BB962C8B-B14F-4D97-AF65-F5344CB8AC3E}">
        <p14:creationId xmlns:p14="http://schemas.microsoft.com/office/powerpoint/2010/main" val="615546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3979" y="204565"/>
            <a:ext cx="11789978" cy="885552"/>
          </a:xfrm>
        </p:spPr>
        <p:txBody>
          <a:bodyPr/>
          <a:lstStyle/>
          <a:p>
            <a:pPr algn="l"/>
            <a:r>
              <a:rPr lang="en-US" sz="3200" b="1" dirty="0"/>
              <a:t>Select Ongoing </a:t>
            </a:r>
            <a:r>
              <a:rPr lang="en-US" sz="3200" dirty="0"/>
              <a:t>Phase </a:t>
            </a:r>
            <a:r>
              <a:rPr lang="en-US" sz="3200" b="1" dirty="0"/>
              <a:t>III Trials of Oral SERDs in Development</a:t>
            </a:r>
            <a:br>
              <a:rPr lang="en-US" sz="3200" b="1" dirty="0"/>
            </a:br>
            <a:r>
              <a:rPr lang="en-US" sz="3200" b="1" dirty="0"/>
              <a:t>for HR</a:t>
            </a:r>
            <a:r>
              <a:rPr lang="en-US" sz="3200" dirty="0"/>
              <a:t>-Positive Advanced Breast Cancer (ABC)</a:t>
            </a:r>
            <a:endParaRPr lang="en-US" sz="32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59419232"/>
              </p:ext>
            </p:extLst>
          </p:nvPr>
        </p:nvGraphicFramePr>
        <p:xfrm>
          <a:off x="343979" y="1167844"/>
          <a:ext cx="11504039" cy="4912846"/>
        </p:xfrm>
        <a:graphic>
          <a:graphicData uri="http://schemas.openxmlformats.org/drawingml/2006/table">
            <a:tbl>
              <a:tblPr firstRow="1" bandRow="1">
                <a:tableStyleId>{073A0DAA-6AF3-43AB-8588-CEC1D06C72B9}</a:tableStyleId>
              </a:tblPr>
              <a:tblGrid>
                <a:gridCol w="1364231">
                  <a:extLst>
                    <a:ext uri="{9D8B030D-6E8A-4147-A177-3AD203B41FA5}">
                      <a16:colId xmlns:a16="http://schemas.microsoft.com/office/drawing/2014/main" val="907975851"/>
                    </a:ext>
                  </a:extLst>
                </a:gridCol>
                <a:gridCol w="936104">
                  <a:extLst>
                    <a:ext uri="{9D8B030D-6E8A-4147-A177-3AD203B41FA5}">
                      <a16:colId xmlns:a16="http://schemas.microsoft.com/office/drawing/2014/main" val="2997083985"/>
                    </a:ext>
                  </a:extLst>
                </a:gridCol>
                <a:gridCol w="4603814">
                  <a:extLst>
                    <a:ext uri="{9D8B030D-6E8A-4147-A177-3AD203B41FA5}">
                      <a16:colId xmlns:a16="http://schemas.microsoft.com/office/drawing/2014/main" val="810189183"/>
                    </a:ext>
                  </a:extLst>
                </a:gridCol>
                <a:gridCol w="3029034">
                  <a:extLst>
                    <a:ext uri="{9D8B030D-6E8A-4147-A177-3AD203B41FA5}">
                      <a16:colId xmlns:a16="http://schemas.microsoft.com/office/drawing/2014/main" val="834289888"/>
                    </a:ext>
                  </a:extLst>
                </a:gridCol>
                <a:gridCol w="1570856">
                  <a:extLst>
                    <a:ext uri="{9D8B030D-6E8A-4147-A177-3AD203B41FA5}">
                      <a16:colId xmlns:a16="http://schemas.microsoft.com/office/drawing/2014/main" val="2989542034"/>
                    </a:ext>
                  </a:extLst>
                </a:gridCol>
              </a:tblGrid>
              <a:tr h="558615">
                <a:tc>
                  <a:txBody>
                    <a:bodyPr/>
                    <a:lstStyle/>
                    <a:p>
                      <a:pPr algn="ctr"/>
                      <a:r>
                        <a:rPr lang="en-US" sz="1700" dirty="0"/>
                        <a:t>Trial</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700" dirty="0"/>
                        <a:t>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700" dirty="0"/>
                        <a:t>Randomization</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700" dirty="0"/>
                        <a:t>Setting</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tc>
                  <a:txBody>
                    <a:bodyPr/>
                    <a:lstStyle/>
                    <a:p>
                      <a:pPr algn="ctr"/>
                      <a:r>
                        <a:rPr lang="en-US" sz="1700" dirty="0"/>
                        <a:t>Est primary completion</a:t>
                      </a:r>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B51"/>
                    </a:solidFill>
                  </a:tcPr>
                </a:tc>
                <a:extLst>
                  <a:ext uri="{0D108BD9-81ED-4DB2-BD59-A6C34878D82A}">
                    <a16:rowId xmlns:a16="http://schemas.microsoft.com/office/drawing/2014/main" val="10000"/>
                  </a:ext>
                </a:extLst>
              </a:tr>
              <a:tr h="597143">
                <a:tc>
                  <a:txBody>
                    <a:bodyPr/>
                    <a:lstStyle/>
                    <a:p>
                      <a:pPr algn="ctr">
                        <a:lnSpc>
                          <a:spcPts val="1840"/>
                        </a:lnSpc>
                      </a:pPr>
                      <a:r>
                        <a:rPr lang="en-US" sz="1700" b="0" dirty="0"/>
                        <a:t>SERENA-4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1,342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342900" indent="-342900" algn="l">
                        <a:lnSpc>
                          <a:spcPts val="1840"/>
                        </a:lnSpc>
                        <a:buFont typeface="Arial" panose="020B0604020202020204" pitchFamily="34" charset="0"/>
                        <a:buChar char="•"/>
                      </a:pPr>
                      <a:r>
                        <a:rPr lang="en-US" sz="1700" b="0" dirty="0" err="1"/>
                        <a:t>Camizestrant</a:t>
                      </a:r>
                      <a:r>
                        <a:rPr lang="en-US" sz="1700" b="0" dirty="0"/>
                        <a:t> + </a:t>
                      </a:r>
                      <a:r>
                        <a:rPr lang="en-US" sz="1700" b="0" dirty="0" err="1"/>
                        <a:t>palbociclib</a:t>
                      </a:r>
                      <a:endParaRPr lang="en-US" sz="1700" b="0" dirty="0"/>
                    </a:p>
                    <a:p>
                      <a:pPr marL="342900" indent="-342900" algn="l">
                        <a:lnSpc>
                          <a:spcPts val="1840"/>
                        </a:lnSpc>
                        <a:buFont typeface="Arial" panose="020B0604020202020204" pitchFamily="34" charset="0"/>
                        <a:buChar char="•"/>
                      </a:pPr>
                      <a:r>
                        <a:rPr lang="en-US" sz="1700" b="0" dirty="0"/>
                        <a:t>Anastrozole + </a:t>
                      </a:r>
                      <a:r>
                        <a:rPr lang="en-US" sz="1700" b="0" dirty="0" err="1"/>
                        <a:t>palbociclib</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0" marR="0" lvl="0" indent="0" algn="ctr" defTabSz="914115" rtl="0" eaLnBrk="1" fontAlgn="auto" latinLnBrk="0" hangingPunct="1">
                        <a:lnSpc>
                          <a:spcPts val="1840"/>
                        </a:lnSpc>
                        <a:spcBef>
                          <a:spcPts val="0"/>
                        </a:spcBef>
                        <a:spcAft>
                          <a:spcPts val="0"/>
                        </a:spcAft>
                        <a:buClrTx/>
                        <a:buSzTx/>
                        <a:buFontTx/>
                        <a:buNone/>
                        <a:tabLst/>
                        <a:defRPr/>
                      </a:pPr>
                      <a:r>
                        <a:rPr lang="en-US" sz="1700" b="0" dirty="0"/>
                        <a:t>Untreated ABC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August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067816698"/>
                  </a:ext>
                </a:extLst>
              </a:tr>
              <a:tr h="597143">
                <a:tc>
                  <a:txBody>
                    <a:bodyPr/>
                    <a:lstStyle/>
                    <a:p>
                      <a:pPr algn="ctr">
                        <a:lnSpc>
                          <a:spcPts val="1840"/>
                        </a:lnSpc>
                      </a:pPr>
                      <a:r>
                        <a:rPr lang="en-US" sz="1700" b="0" dirty="0" err="1"/>
                        <a:t>persevERA</a:t>
                      </a:r>
                      <a:r>
                        <a:rPr lang="en-US" sz="1700" b="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err="1"/>
                        <a:t>Giredestrant</a:t>
                      </a:r>
                      <a:r>
                        <a:rPr lang="en-US" sz="1700" b="0" dirty="0"/>
                        <a:t> + </a:t>
                      </a:r>
                      <a:r>
                        <a:rPr lang="en-US" sz="1700" b="0" dirty="0" err="1"/>
                        <a:t>palbociclib</a:t>
                      </a:r>
                      <a:endParaRPr lang="en-US" sz="1700" b="0" dirty="0"/>
                    </a:p>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a:t>Letrozole + </a:t>
                      </a:r>
                      <a:r>
                        <a:rPr lang="en-US" sz="1700" b="0" dirty="0" err="1"/>
                        <a:t>palbociclib</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Untreated ABC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April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20085793"/>
                  </a:ext>
                </a:extLst>
              </a:tr>
              <a:tr h="597143">
                <a:tc>
                  <a:txBody>
                    <a:bodyPr/>
                    <a:lstStyle/>
                    <a:p>
                      <a:pPr algn="ctr">
                        <a:lnSpc>
                          <a:spcPts val="1840"/>
                        </a:lnSpc>
                      </a:pPr>
                      <a:r>
                        <a:rPr lang="en-US" sz="1700" b="0" dirty="0"/>
                        <a:t>SERENA-6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302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342900" indent="-342900" algn="l">
                        <a:lnSpc>
                          <a:spcPts val="1840"/>
                        </a:lnSpc>
                        <a:buFont typeface="Arial" panose="020B0604020202020204" pitchFamily="34" charset="0"/>
                        <a:buChar char="•"/>
                      </a:pPr>
                      <a:r>
                        <a:rPr lang="en-US" sz="1700" b="0" dirty="0" err="1"/>
                        <a:t>Camizestrant</a:t>
                      </a:r>
                      <a:r>
                        <a:rPr lang="en-US" sz="1700" b="0" dirty="0"/>
                        <a:t> + (</a:t>
                      </a:r>
                      <a:r>
                        <a:rPr lang="en-US" sz="1700" b="0" dirty="0" err="1"/>
                        <a:t>palbociclib</a:t>
                      </a:r>
                      <a:r>
                        <a:rPr lang="en-US" sz="1700" b="0" dirty="0"/>
                        <a:t> or </a:t>
                      </a:r>
                      <a:r>
                        <a:rPr lang="en-US" sz="1700" b="0" dirty="0" err="1"/>
                        <a:t>abemaciclib</a:t>
                      </a:r>
                      <a:r>
                        <a:rPr lang="en-US" sz="1700" b="0" dirty="0"/>
                        <a:t>)</a:t>
                      </a:r>
                    </a:p>
                    <a:p>
                      <a:pPr marL="342900" indent="-342900" algn="l">
                        <a:lnSpc>
                          <a:spcPts val="1840"/>
                        </a:lnSpc>
                        <a:buFont typeface="Arial" panose="020B0604020202020204" pitchFamily="34" charset="0"/>
                        <a:buChar char="•"/>
                      </a:pPr>
                      <a:r>
                        <a:rPr lang="en-US" sz="1700" b="0" dirty="0"/>
                        <a:t>(Anastrozole or letrozole) + (</a:t>
                      </a:r>
                      <a:r>
                        <a:rPr lang="en-US" sz="1700" b="0" dirty="0" err="1"/>
                        <a:t>palbociclib</a:t>
                      </a:r>
                      <a:r>
                        <a:rPr lang="en-US" sz="1700" b="0" dirty="0"/>
                        <a:t> or </a:t>
                      </a:r>
                      <a:r>
                        <a:rPr lang="en-US" sz="1700" b="0" dirty="0" err="1"/>
                        <a:t>abemaciclib</a:t>
                      </a:r>
                      <a:r>
                        <a:rPr lang="en-US" sz="1700" b="0" dirty="0"/>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0" marR="0" lvl="0" indent="0" algn="ctr" defTabSz="914115" rtl="0" eaLnBrk="1" fontAlgn="auto" latinLnBrk="0" hangingPunct="1">
                        <a:lnSpc>
                          <a:spcPts val="1840"/>
                        </a:lnSpc>
                        <a:spcBef>
                          <a:spcPts val="0"/>
                        </a:spcBef>
                        <a:spcAft>
                          <a:spcPts val="0"/>
                        </a:spcAft>
                        <a:buClrTx/>
                        <a:buSzTx/>
                        <a:buFontTx/>
                        <a:buNone/>
                        <a:tabLst/>
                        <a:defRPr/>
                      </a:pPr>
                      <a:r>
                        <a:rPr lang="en-US" sz="1700" b="0" dirty="0"/>
                        <a:t>Detectable ESR1 mutation w/o PD during first-line AI + CDK4/6i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September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1171545686"/>
                  </a:ext>
                </a:extLst>
              </a:tr>
              <a:tr h="384676">
                <a:tc>
                  <a:txBody>
                    <a:bodyPr/>
                    <a:lstStyle/>
                    <a:p>
                      <a:pPr algn="ctr">
                        <a:lnSpc>
                          <a:spcPts val="1840"/>
                        </a:lnSpc>
                      </a:pPr>
                      <a:r>
                        <a:rPr lang="en-US" sz="1700" b="0" dirty="0"/>
                        <a:t>EMBER-3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860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err="1"/>
                        <a:t>Imlunestrant</a:t>
                      </a:r>
                      <a:endParaRPr lang="en-US" sz="1700" b="0" dirty="0"/>
                    </a:p>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err="1"/>
                        <a:t>Imlunestrant</a:t>
                      </a:r>
                      <a:r>
                        <a:rPr lang="en-US" sz="1700" b="0" dirty="0"/>
                        <a:t> + </a:t>
                      </a:r>
                      <a:r>
                        <a:rPr lang="en-US" sz="1700" b="0" dirty="0" err="1"/>
                        <a:t>abemaciclib</a:t>
                      </a:r>
                      <a:endParaRPr lang="en-US" sz="1700" b="0" dirty="0"/>
                    </a:p>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a:t>Investigator’s choice of 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ts val="1840"/>
                        </a:lnSpc>
                        <a:spcBef>
                          <a:spcPts val="0"/>
                        </a:spcBef>
                        <a:spcAft>
                          <a:spcPts val="0"/>
                        </a:spcAft>
                        <a:buClrTx/>
                        <a:buSzTx/>
                        <a:buFontTx/>
                        <a:buNone/>
                        <a:tabLst/>
                        <a:defRPr/>
                      </a:pPr>
                      <a:r>
                        <a:rPr lang="en-US" sz="1700" b="0" dirty="0"/>
                        <a:t>ABC previously treated with ET + CDK4/6i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April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36166500"/>
                  </a:ext>
                </a:extLst>
              </a:tr>
              <a:tr h="384676">
                <a:tc>
                  <a:txBody>
                    <a:bodyPr/>
                    <a:lstStyle/>
                    <a:p>
                      <a:pPr algn="ctr">
                        <a:lnSpc>
                          <a:spcPts val="1840"/>
                        </a:lnSpc>
                      </a:pPr>
                      <a:r>
                        <a:rPr lang="en-US" sz="1700" b="0" dirty="0" err="1"/>
                        <a:t>evERA</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err="1"/>
                        <a:t>Giredestrant</a:t>
                      </a:r>
                      <a:r>
                        <a:rPr lang="en-US" sz="1700" b="0" dirty="0"/>
                        <a:t> + </a:t>
                      </a:r>
                      <a:r>
                        <a:rPr lang="en-US" sz="1700" b="0" dirty="0" err="1"/>
                        <a:t>everolimus</a:t>
                      </a:r>
                      <a:endParaRPr lang="en-US" sz="1700" b="0" dirty="0"/>
                    </a:p>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a:t>Exemestane + </a:t>
                      </a:r>
                      <a:r>
                        <a:rPr lang="en-US" sz="1700" b="0" dirty="0" err="1"/>
                        <a:t>everolimus</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ABC previously treated with ET + CDK4/6i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tc>
                  <a:txBody>
                    <a:bodyPr/>
                    <a:lstStyle/>
                    <a:p>
                      <a:pPr algn="ctr">
                        <a:lnSpc>
                          <a:spcPts val="1840"/>
                        </a:lnSpc>
                      </a:pPr>
                      <a:r>
                        <a:rPr lang="en-US" sz="1700" b="0" dirty="0"/>
                        <a:t>July 2024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F4FC"/>
                    </a:solidFill>
                  </a:tcPr>
                </a:tc>
                <a:extLst>
                  <a:ext uri="{0D108BD9-81ED-4DB2-BD59-A6C34878D82A}">
                    <a16:rowId xmlns:a16="http://schemas.microsoft.com/office/drawing/2014/main" val="2837676012"/>
                  </a:ext>
                </a:extLst>
              </a:tr>
              <a:tr h="384676">
                <a:tc>
                  <a:txBody>
                    <a:bodyPr/>
                    <a:lstStyle/>
                    <a:p>
                      <a:pPr algn="ctr">
                        <a:lnSpc>
                          <a:spcPts val="1840"/>
                        </a:lnSpc>
                      </a:pPr>
                      <a:r>
                        <a:rPr lang="en-US" sz="1700" b="0" dirty="0" err="1"/>
                        <a:t>heredERA</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err="1"/>
                        <a:t>Giredestrant</a:t>
                      </a:r>
                      <a:r>
                        <a:rPr lang="en-US" sz="1700" b="0" dirty="0"/>
                        <a:t> + </a:t>
                      </a:r>
                      <a:r>
                        <a:rPr lang="en-US" sz="1700" b="0" dirty="0" err="1"/>
                        <a:t>pertuzumab</a:t>
                      </a:r>
                      <a:r>
                        <a:rPr lang="en-US" sz="1700" b="0" dirty="0"/>
                        <a:t>/trastuzumab/hyaluronidase-</a:t>
                      </a:r>
                      <a:r>
                        <a:rPr lang="en-US" sz="1700" b="0" dirty="0" err="1"/>
                        <a:t>zzxf</a:t>
                      </a:r>
                      <a:endParaRPr lang="en-US" sz="1700" b="0" dirty="0"/>
                    </a:p>
                    <a:p>
                      <a:pPr marL="342900" marR="0" lvl="0" indent="-342900" algn="l" defTabSz="914115" rtl="0" eaLnBrk="1" fontAlgn="auto" latinLnBrk="0" hangingPunct="1">
                        <a:lnSpc>
                          <a:spcPts val="1840"/>
                        </a:lnSpc>
                        <a:spcBef>
                          <a:spcPts val="0"/>
                        </a:spcBef>
                        <a:spcAft>
                          <a:spcPts val="0"/>
                        </a:spcAft>
                        <a:buClrTx/>
                        <a:buSzTx/>
                        <a:buFont typeface="Arial" panose="020B0604020202020204" pitchFamily="34" charset="0"/>
                        <a:buChar char="•"/>
                        <a:tabLst/>
                        <a:defRPr/>
                      </a:pPr>
                      <a:r>
                        <a:rPr lang="en-US" sz="1700" b="0" dirty="0" err="1"/>
                        <a:t>Pertuzumab</a:t>
                      </a:r>
                      <a:r>
                        <a:rPr lang="en-US" sz="1700" b="0" dirty="0"/>
                        <a:t>/trastuzumab/hyaluronidase-</a:t>
                      </a:r>
                      <a:r>
                        <a:rPr lang="en-US" sz="1700" b="0" dirty="0" err="1"/>
                        <a:t>zzxf</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115" rtl="0" eaLnBrk="1" fontAlgn="auto" latinLnBrk="0" hangingPunct="1">
                        <a:lnSpc>
                          <a:spcPts val="1840"/>
                        </a:lnSpc>
                        <a:spcBef>
                          <a:spcPts val="0"/>
                        </a:spcBef>
                        <a:spcAft>
                          <a:spcPts val="0"/>
                        </a:spcAft>
                        <a:buClrTx/>
                        <a:buSzTx/>
                        <a:buFontTx/>
                        <a:buNone/>
                        <a:tabLst/>
                        <a:defRPr/>
                      </a:pPr>
                      <a:r>
                        <a:rPr lang="en-US" sz="1700" b="0" dirty="0"/>
                        <a:t>Untreated ER+, HER2+ ABC after first-line </a:t>
                      </a:r>
                      <a:r>
                        <a:rPr lang="en-US" sz="1700" b="0" dirty="0" err="1"/>
                        <a:t>pertuzumab</a:t>
                      </a:r>
                      <a:r>
                        <a:rPr lang="en-US" sz="1700" b="0" dirty="0"/>
                        <a:t>/trastuzumab/</a:t>
                      </a:r>
                      <a:br>
                        <a:rPr lang="en-US" sz="1700" b="0" dirty="0"/>
                      </a:br>
                      <a:r>
                        <a:rPr lang="en-US" sz="1700" b="0" dirty="0"/>
                        <a:t>hyaluronidase-</a:t>
                      </a:r>
                      <a:r>
                        <a:rPr lang="en-US" sz="1700" b="0" dirty="0" err="1"/>
                        <a:t>zzxf</a:t>
                      </a:r>
                      <a:r>
                        <a:rPr lang="en-US" sz="1700" b="0" dirty="0"/>
                        <a:t> + </a:t>
                      </a:r>
                      <a:r>
                        <a:rPr lang="en-US" sz="1700" b="0" dirty="0" err="1"/>
                        <a:t>taxane</a:t>
                      </a:r>
                      <a:endParaRPr lang="en-US" sz="17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ts val="1840"/>
                        </a:lnSpc>
                      </a:pPr>
                      <a:r>
                        <a:rPr lang="en-US" sz="1700" b="0" dirty="0"/>
                        <a:t>August 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9984707"/>
                  </a:ext>
                </a:extLst>
              </a:tr>
            </a:tbl>
          </a:graphicData>
        </a:graphic>
      </p:graphicFrame>
      <p:sp>
        <p:nvSpPr>
          <p:cNvPr id="2" name="TextBox 1">
            <a:extLst>
              <a:ext uri="{FF2B5EF4-FFF2-40B4-BE49-F238E27FC236}">
                <a16:creationId xmlns:a16="http://schemas.microsoft.com/office/drawing/2014/main" id="{D99657DF-A605-9148-AE5F-7E53C3AC834A}"/>
              </a:ext>
            </a:extLst>
          </p:cNvPr>
          <p:cNvSpPr txBox="1"/>
          <p:nvPr/>
        </p:nvSpPr>
        <p:spPr>
          <a:xfrm>
            <a:off x="14709" y="6503018"/>
            <a:ext cx="402494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www.clinicaltrials.gov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Accessed November 2022.</a:t>
            </a:r>
          </a:p>
        </p:txBody>
      </p:sp>
      <p:sp>
        <p:nvSpPr>
          <p:cNvPr id="9" name="TextBox 8">
            <a:extLst>
              <a:ext uri="{FF2B5EF4-FFF2-40B4-BE49-F238E27FC236}">
                <a16:creationId xmlns:a16="http://schemas.microsoft.com/office/drawing/2014/main" id="{356E564A-34B1-C140-88EB-8D123DC1BBEA}"/>
              </a:ext>
            </a:extLst>
          </p:cNvPr>
          <p:cNvSpPr txBox="1"/>
          <p:nvPr/>
        </p:nvSpPr>
        <p:spPr>
          <a:xfrm>
            <a:off x="346014" y="6130171"/>
            <a:ext cx="2448684"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SERD = selective ER degrader</a:t>
            </a:r>
          </a:p>
        </p:txBody>
      </p:sp>
    </p:spTree>
    <p:extLst>
      <p:ext uri="{BB962C8B-B14F-4D97-AF65-F5344CB8AC3E}">
        <p14:creationId xmlns:p14="http://schemas.microsoft.com/office/powerpoint/2010/main" val="395994818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D33BF8-4D06-1524-A242-0F51ABA1C168}"/>
              </a:ext>
            </a:extLst>
          </p:cNvPr>
          <p:cNvSpPr>
            <a:spLocks noGrp="1"/>
          </p:cNvSpPr>
          <p:nvPr>
            <p:ph type="title"/>
          </p:nvPr>
        </p:nvSpPr>
        <p:spPr>
          <a:xfrm>
            <a:off x="916516" y="1556792"/>
            <a:ext cx="10353346" cy="2553915"/>
          </a:xfrm>
        </p:spPr>
        <p:txBody>
          <a:bodyPr/>
          <a:lstStyle/>
          <a:p>
            <a:pPr algn="l"/>
            <a:r>
              <a:rPr lang="en-US" sz="3600" b="1" dirty="0" err="1">
                <a:effectLst/>
                <a:latin typeface="+mn-lt"/>
                <a:ea typeface="Calibri" panose="020F0502020204030204" pitchFamily="34" charset="0"/>
              </a:rPr>
              <a:t>Capivasertib</a:t>
            </a:r>
            <a:r>
              <a:rPr lang="en-US" sz="3600" b="1" dirty="0">
                <a:effectLst/>
                <a:latin typeface="+mn-lt"/>
                <a:ea typeface="Calibri" panose="020F0502020204030204" pitchFamily="34" charset="0"/>
              </a:rPr>
              <a:t> and </a:t>
            </a:r>
            <a:r>
              <a:rPr lang="en-US" sz="3600" dirty="0" err="1">
                <a:latin typeface="+mn-lt"/>
                <a:ea typeface="Calibri" panose="020F0502020204030204" pitchFamily="34" charset="0"/>
              </a:rPr>
              <a:t>F</a:t>
            </a:r>
            <a:r>
              <a:rPr lang="en-US" sz="3600" b="1" dirty="0" err="1">
                <a:effectLst/>
                <a:latin typeface="+mn-lt"/>
                <a:ea typeface="Calibri" panose="020F0502020204030204" pitchFamily="34" charset="0"/>
              </a:rPr>
              <a:t>ulvestrant</a:t>
            </a:r>
            <a:r>
              <a:rPr lang="en-US" sz="3600" b="1" dirty="0">
                <a:effectLst/>
                <a:latin typeface="+mn-lt"/>
                <a:ea typeface="Calibri" panose="020F0502020204030204" pitchFamily="34" charset="0"/>
              </a:rPr>
              <a:t> for Patients with Aromatase </a:t>
            </a:r>
            <a:r>
              <a:rPr lang="en-US" sz="3600" dirty="0">
                <a:latin typeface="+mn-lt"/>
                <a:ea typeface="Calibri" panose="020F0502020204030204" pitchFamily="34" charset="0"/>
              </a:rPr>
              <a:t>I</a:t>
            </a:r>
            <a:r>
              <a:rPr lang="en-US" sz="3600" b="1" dirty="0">
                <a:effectLst/>
                <a:latin typeface="+mn-lt"/>
                <a:ea typeface="Calibri" panose="020F0502020204030204" pitchFamily="34" charset="0"/>
              </a:rPr>
              <a:t>nhibitor-Resistant </a:t>
            </a:r>
            <a:r>
              <a:rPr lang="en-US" sz="3600" dirty="0">
                <a:latin typeface="+mn-lt"/>
                <a:ea typeface="Calibri" panose="020F0502020204030204" pitchFamily="34" charset="0"/>
              </a:rPr>
              <a:t>H</a:t>
            </a:r>
            <a:r>
              <a:rPr lang="en-US" sz="3600" b="1" dirty="0">
                <a:effectLst/>
                <a:latin typeface="+mn-lt"/>
                <a:ea typeface="Calibri" panose="020F0502020204030204" pitchFamily="34" charset="0"/>
              </a:rPr>
              <a:t>ormone </a:t>
            </a:r>
            <a:r>
              <a:rPr lang="en-US" sz="3600" dirty="0">
                <a:latin typeface="+mn-lt"/>
                <a:ea typeface="Calibri" panose="020F0502020204030204" pitchFamily="34" charset="0"/>
              </a:rPr>
              <a:t>R</a:t>
            </a:r>
            <a:r>
              <a:rPr lang="en-US" sz="3600" b="1" dirty="0">
                <a:effectLst/>
                <a:latin typeface="+mn-lt"/>
                <a:ea typeface="Calibri" panose="020F0502020204030204" pitchFamily="34" charset="0"/>
              </a:rPr>
              <a:t>eceptor-Positive/Human </a:t>
            </a:r>
            <a:r>
              <a:rPr lang="en-US" sz="3600" dirty="0">
                <a:latin typeface="+mn-lt"/>
                <a:ea typeface="Calibri" panose="020F0502020204030204" pitchFamily="34" charset="0"/>
              </a:rPr>
              <a:t>E</a:t>
            </a:r>
            <a:r>
              <a:rPr lang="en-US" sz="3600" b="1" dirty="0">
                <a:effectLst/>
                <a:latin typeface="+mn-lt"/>
                <a:ea typeface="Calibri" panose="020F0502020204030204" pitchFamily="34" charset="0"/>
              </a:rPr>
              <a:t>pidermal </a:t>
            </a:r>
            <a:r>
              <a:rPr lang="en-US" sz="3600" dirty="0">
                <a:latin typeface="+mn-lt"/>
                <a:ea typeface="Calibri" panose="020F0502020204030204" pitchFamily="34" charset="0"/>
              </a:rPr>
              <a:t>G</a:t>
            </a:r>
            <a:r>
              <a:rPr lang="en-US" sz="3600" b="1" dirty="0">
                <a:effectLst/>
                <a:latin typeface="+mn-lt"/>
                <a:ea typeface="Calibri" panose="020F0502020204030204" pitchFamily="34" charset="0"/>
              </a:rPr>
              <a:t>rowth </a:t>
            </a:r>
            <a:r>
              <a:rPr lang="en-US" sz="3600" dirty="0">
                <a:latin typeface="+mn-lt"/>
                <a:ea typeface="Calibri" panose="020F0502020204030204" pitchFamily="34" charset="0"/>
              </a:rPr>
              <a:t>F</a:t>
            </a:r>
            <a:r>
              <a:rPr lang="en-US" sz="3600" b="1" dirty="0">
                <a:effectLst/>
                <a:latin typeface="+mn-lt"/>
                <a:ea typeface="Calibri" panose="020F0502020204030204" pitchFamily="34" charset="0"/>
              </a:rPr>
              <a:t>actor </a:t>
            </a:r>
            <a:br>
              <a:rPr lang="en-US" sz="3600" b="1" dirty="0">
                <a:effectLst/>
                <a:latin typeface="+mn-lt"/>
                <a:ea typeface="Calibri" panose="020F0502020204030204" pitchFamily="34" charset="0"/>
              </a:rPr>
            </a:br>
            <a:r>
              <a:rPr lang="en-US" sz="3600" dirty="0">
                <a:latin typeface="+mn-lt"/>
                <a:ea typeface="Calibri" panose="020F0502020204030204" pitchFamily="34" charset="0"/>
              </a:rPr>
              <a:t>R</a:t>
            </a:r>
            <a:r>
              <a:rPr lang="en-US" sz="3600" b="1" dirty="0">
                <a:effectLst/>
                <a:latin typeface="+mn-lt"/>
                <a:ea typeface="Calibri" panose="020F0502020204030204" pitchFamily="34" charset="0"/>
              </a:rPr>
              <a:t>eceptor 2-Negative </a:t>
            </a:r>
            <a:r>
              <a:rPr lang="en-US" sz="3600" dirty="0">
                <a:latin typeface="+mn-lt"/>
                <a:ea typeface="Calibri" panose="020F0502020204030204" pitchFamily="34" charset="0"/>
              </a:rPr>
              <a:t>A</a:t>
            </a:r>
            <a:r>
              <a:rPr lang="en-US" sz="3600" b="1" dirty="0">
                <a:effectLst/>
                <a:latin typeface="+mn-lt"/>
                <a:ea typeface="Calibri" panose="020F0502020204030204" pitchFamily="34" charset="0"/>
              </a:rPr>
              <a:t>dvanced </a:t>
            </a:r>
            <a:r>
              <a:rPr lang="en-US" sz="3600" dirty="0">
                <a:latin typeface="+mn-lt"/>
                <a:ea typeface="Calibri" panose="020F0502020204030204" pitchFamily="34" charset="0"/>
              </a:rPr>
              <a:t>B</a:t>
            </a:r>
            <a:r>
              <a:rPr lang="en-US" sz="3600" b="1" dirty="0">
                <a:effectLst/>
                <a:latin typeface="+mn-lt"/>
                <a:ea typeface="Calibri" panose="020F0502020204030204" pitchFamily="34" charset="0"/>
              </a:rPr>
              <a:t>reast </a:t>
            </a:r>
            <a:r>
              <a:rPr lang="en-US" sz="3600" dirty="0">
                <a:latin typeface="+mn-lt"/>
                <a:ea typeface="Calibri" panose="020F0502020204030204" pitchFamily="34" charset="0"/>
              </a:rPr>
              <a:t>C</a:t>
            </a:r>
            <a:r>
              <a:rPr lang="en-US" sz="3600" b="1" dirty="0">
                <a:effectLst/>
                <a:latin typeface="+mn-lt"/>
                <a:ea typeface="Calibri" panose="020F0502020204030204" pitchFamily="34" charset="0"/>
              </a:rPr>
              <a:t>ancer: Results from the Phase III CAPItello-291 Trial</a:t>
            </a:r>
            <a:r>
              <a:rPr lang="en-US" sz="3600" dirty="0">
                <a:effectLst/>
                <a:latin typeface="+mn-lt"/>
              </a:rPr>
              <a:t> </a:t>
            </a:r>
            <a:endParaRPr lang="en-US" sz="3600" dirty="0">
              <a:latin typeface="+mn-lt"/>
            </a:endParaRPr>
          </a:p>
        </p:txBody>
      </p:sp>
      <p:sp>
        <p:nvSpPr>
          <p:cNvPr id="5" name="Content Placeholder 4">
            <a:extLst>
              <a:ext uri="{FF2B5EF4-FFF2-40B4-BE49-F238E27FC236}">
                <a16:creationId xmlns:a16="http://schemas.microsoft.com/office/drawing/2014/main" id="{3BEEB28D-B7DE-8275-7D88-3332FE35227D}"/>
              </a:ext>
            </a:extLst>
          </p:cNvPr>
          <p:cNvSpPr>
            <a:spLocks noGrp="1"/>
          </p:cNvSpPr>
          <p:nvPr>
            <p:ph idx="1"/>
          </p:nvPr>
        </p:nvSpPr>
        <p:spPr>
          <a:xfrm>
            <a:off x="910895" y="4293097"/>
            <a:ext cx="10358967" cy="1296144"/>
          </a:xfrm>
        </p:spPr>
        <p:txBody>
          <a:bodyPr/>
          <a:lstStyle/>
          <a:p>
            <a:pPr marL="98425" indent="0">
              <a:spcBef>
                <a:spcPts val="0"/>
              </a:spcBef>
              <a:spcAft>
                <a:spcPts val="0"/>
              </a:spcAft>
              <a:buNone/>
            </a:pPr>
            <a:r>
              <a:rPr lang="en-US" b="0" dirty="0"/>
              <a:t>Turner NC et al.</a:t>
            </a:r>
          </a:p>
          <a:p>
            <a:pPr marL="98425" indent="0">
              <a:spcBef>
                <a:spcPts val="0"/>
              </a:spcBef>
              <a:spcAft>
                <a:spcPts val="0"/>
              </a:spcAft>
              <a:buNone/>
            </a:pPr>
            <a:r>
              <a:rPr lang="en-US" b="0" dirty="0"/>
              <a:t>SABCS 2022;Abstract GS3-04.</a:t>
            </a:r>
          </a:p>
        </p:txBody>
      </p:sp>
    </p:spTree>
    <p:extLst>
      <p:ext uri="{BB962C8B-B14F-4D97-AF65-F5344CB8AC3E}">
        <p14:creationId xmlns:p14="http://schemas.microsoft.com/office/powerpoint/2010/main" val="194147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1CF03-9012-3530-1770-B540C1A246AD}"/>
              </a:ext>
            </a:extLst>
          </p:cNvPr>
          <p:cNvSpPr>
            <a:spLocks noGrp="1"/>
          </p:cNvSpPr>
          <p:nvPr>
            <p:ph type="title"/>
          </p:nvPr>
        </p:nvSpPr>
        <p:spPr>
          <a:xfrm>
            <a:off x="912286" y="116632"/>
            <a:ext cx="10358967" cy="1143000"/>
          </a:xfrm>
        </p:spPr>
        <p:txBody>
          <a:bodyPr/>
          <a:lstStyle/>
          <a:p>
            <a:r>
              <a:rPr lang="en-US" dirty="0"/>
              <a:t>CAPItello-291 Phase III Study Design</a:t>
            </a:r>
          </a:p>
        </p:txBody>
      </p:sp>
      <p:sp>
        <p:nvSpPr>
          <p:cNvPr id="5" name="TextBox 4">
            <a:extLst>
              <a:ext uri="{FF2B5EF4-FFF2-40B4-BE49-F238E27FC236}">
                <a16:creationId xmlns:a16="http://schemas.microsoft.com/office/drawing/2014/main" id="{B0558E7C-3AD5-BF2B-B948-6D714A8084C9}"/>
              </a:ext>
            </a:extLst>
          </p:cNvPr>
          <p:cNvSpPr txBox="1"/>
          <p:nvPr/>
        </p:nvSpPr>
        <p:spPr>
          <a:xfrm>
            <a:off x="92944" y="6477098"/>
            <a:ext cx="37651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Turner NC et al. SABCS 2022;Abstract GS3-04.</a:t>
            </a:r>
          </a:p>
        </p:txBody>
      </p:sp>
      <p:pic>
        <p:nvPicPr>
          <p:cNvPr id="6" name="Picture 5">
            <a:extLst>
              <a:ext uri="{FF2B5EF4-FFF2-40B4-BE49-F238E27FC236}">
                <a16:creationId xmlns:a16="http://schemas.microsoft.com/office/drawing/2014/main" id="{8101E87C-2621-E94A-F9C0-E660BD11CDA5}"/>
              </a:ext>
            </a:extLst>
          </p:cNvPr>
          <p:cNvPicPr>
            <a:picLocks noChangeAspect="1"/>
          </p:cNvPicPr>
          <p:nvPr/>
        </p:nvPicPr>
        <p:blipFill>
          <a:blip r:embed="rId2"/>
          <a:stretch>
            <a:fillRect/>
          </a:stretch>
        </p:blipFill>
        <p:spPr>
          <a:xfrm>
            <a:off x="1350336" y="1259632"/>
            <a:ext cx="9515056" cy="3329753"/>
          </a:xfrm>
          <a:prstGeom prst="rect">
            <a:avLst/>
          </a:prstGeom>
        </p:spPr>
      </p:pic>
      <p:sp>
        <p:nvSpPr>
          <p:cNvPr id="7" name="TextBox 6">
            <a:extLst>
              <a:ext uri="{FF2B5EF4-FFF2-40B4-BE49-F238E27FC236}">
                <a16:creationId xmlns:a16="http://schemas.microsoft.com/office/drawing/2014/main" id="{6BAA3C71-3BB9-2FAE-E1AB-CDB02AC3B80E}"/>
              </a:ext>
            </a:extLst>
          </p:cNvPr>
          <p:cNvSpPr txBox="1"/>
          <p:nvPr/>
        </p:nvSpPr>
        <p:spPr>
          <a:xfrm>
            <a:off x="2747325" y="5160258"/>
            <a:ext cx="3094886"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Median age ∼59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Asian 26%, Black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Primary ET resistance ∼38%</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Visceral metastases ∼68%</a:t>
            </a:r>
          </a:p>
        </p:txBody>
      </p:sp>
      <p:sp>
        <p:nvSpPr>
          <p:cNvPr id="8" name="TextBox 7">
            <a:extLst>
              <a:ext uri="{FF2B5EF4-FFF2-40B4-BE49-F238E27FC236}">
                <a16:creationId xmlns:a16="http://schemas.microsoft.com/office/drawing/2014/main" id="{7329148D-0534-33D3-1336-B3BA9F63B5D3}"/>
              </a:ext>
            </a:extLst>
          </p:cNvPr>
          <p:cNvSpPr txBox="1"/>
          <p:nvPr/>
        </p:nvSpPr>
        <p:spPr>
          <a:xfrm>
            <a:off x="3044624" y="4653505"/>
            <a:ext cx="6126480"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a:ea typeface="MS PGothic" charset="0"/>
                <a:cs typeface="+mn-cs"/>
              </a:rPr>
              <a:t>Summary of Demographics</a:t>
            </a:r>
          </a:p>
        </p:txBody>
      </p:sp>
      <p:sp>
        <p:nvSpPr>
          <p:cNvPr id="9" name="TextBox 8">
            <a:extLst>
              <a:ext uri="{FF2B5EF4-FFF2-40B4-BE49-F238E27FC236}">
                <a16:creationId xmlns:a16="http://schemas.microsoft.com/office/drawing/2014/main" id="{6AEF62BA-CDF5-05E4-1A46-E67BC56ACD01}"/>
              </a:ext>
            </a:extLst>
          </p:cNvPr>
          <p:cNvSpPr txBox="1"/>
          <p:nvPr/>
        </p:nvSpPr>
        <p:spPr>
          <a:xfrm>
            <a:off x="5792518" y="5160258"/>
            <a:ext cx="3820213"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One line of prior ET for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mn-cs"/>
              </a:rPr>
              <a:t>mBC</a:t>
            </a: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 ∼75%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Prior CDK4/6i for </a:t>
            </a:r>
            <a:r>
              <a:rPr kumimoji="0" lang="en-US" sz="1800" b="0" i="0" u="none" strike="noStrike" kern="1200" cap="none" spc="0" normalizeH="0" baseline="0" noProof="0" dirty="0" err="1">
                <a:ln>
                  <a:noFill/>
                </a:ln>
                <a:solidFill>
                  <a:prstClr val="black"/>
                </a:solidFill>
                <a:effectLst/>
                <a:uLnTx/>
                <a:uFillTx/>
                <a:latin typeface="Calibri"/>
                <a:ea typeface="MS PGothic" charset="0"/>
                <a:cs typeface="+mn-cs"/>
              </a:rPr>
              <a:t>mBC</a:t>
            </a: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 ∼70%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Chemotherapy for ABC ∼18%</a:t>
            </a:r>
          </a:p>
        </p:txBody>
      </p:sp>
      <p:sp>
        <p:nvSpPr>
          <p:cNvPr id="2" name="TextBox 1">
            <a:extLst>
              <a:ext uri="{FF2B5EF4-FFF2-40B4-BE49-F238E27FC236}">
                <a16:creationId xmlns:a16="http://schemas.microsoft.com/office/drawing/2014/main" id="{97DEE228-7FF9-3E40-A4C0-B3822BD7E974}"/>
              </a:ext>
            </a:extLst>
          </p:cNvPr>
          <p:cNvSpPr txBox="1"/>
          <p:nvPr/>
        </p:nvSpPr>
        <p:spPr>
          <a:xfrm>
            <a:off x="8328248" y="2992596"/>
            <a:ext cx="1887055" cy="292388"/>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820051"/>
                </a:solidFill>
                <a:effectLst/>
                <a:uLnTx/>
                <a:uFillTx/>
                <a:latin typeface="Arial" panose="020B0604020202020204" pitchFamily="34" charset="0"/>
                <a:ea typeface="MS PGothic" charset="0"/>
                <a:cs typeface="Arial" panose="020B0604020202020204" pitchFamily="34" charset="0"/>
              </a:rPr>
              <a:t>Secondary endpoints</a:t>
            </a:r>
          </a:p>
        </p:txBody>
      </p:sp>
    </p:spTree>
    <p:extLst>
      <p:ext uri="{BB962C8B-B14F-4D97-AF65-F5344CB8AC3E}">
        <p14:creationId xmlns:p14="http://schemas.microsoft.com/office/powerpoint/2010/main" val="165995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1CF03-9012-3530-1770-B540C1A246AD}"/>
              </a:ext>
            </a:extLst>
          </p:cNvPr>
          <p:cNvSpPr>
            <a:spLocks noGrp="1"/>
          </p:cNvSpPr>
          <p:nvPr>
            <p:ph type="title"/>
          </p:nvPr>
        </p:nvSpPr>
        <p:spPr/>
        <p:txBody>
          <a:bodyPr/>
          <a:lstStyle/>
          <a:p>
            <a:pPr algn="l"/>
            <a:r>
              <a:rPr lang="en-US" dirty="0"/>
              <a:t>CAPItello-291 Dual-Primary Endpoint: Investigator-Assessed PFS in the Overall Population</a:t>
            </a:r>
          </a:p>
        </p:txBody>
      </p:sp>
      <p:pic>
        <p:nvPicPr>
          <p:cNvPr id="9" name="Picture 8">
            <a:extLst>
              <a:ext uri="{FF2B5EF4-FFF2-40B4-BE49-F238E27FC236}">
                <a16:creationId xmlns:a16="http://schemas.microsoft.com/office/drawing/2014/main" id="{7E62F217-3DC1-3EB1-5643-4ED06293FB19}"/>
              </a:ext>
            </a:extLst>
          </p:cNvPr>
          <p:cNvPicPr>
            <a:picLocks noChangeAspect="1"/>
          </p:cNvPicPr>
          <p:nvPr/>
        </p:nvPicPr>
        <p:blipFill>
          <a:blip r:embed="rId2"/>
          <a:stretch>
            <a:fillRect/>
          </a:stretch>
        </p:blipFill>
        <p:spPr>
          <a:xfrm>
            <a:off x="6399879" y="2318453"/>
            <a:ext cx="5552719" cy="1605730"/>
          </a:xfrm>
          <a:prstGeom prst="rect">
            <a:avLst/>
          </a:prstGeom>
        </p:spPr>
      </p:pic>
      <p:pic>
        <p:nvPicPr>
          <p:cNvPr id="10" name="Picture 9">
            <a:extLst>
              <a:ext uri="{FF2B5EF4-FFF2-40B4-BE49-F238E27FC236}">
                <a16:creationId xmlns:a16="http://schemas.microsoft.com/office/drawing/2014/main" id="{4C05369E-4B17-F9FF-ED24-0F6262D8C827}"/>
              </a:ext>
            </a:extLst>
          </p:cNvPr>
          <p:cNvPicPr>
            <a:picLocks noChangeAspect="1"/>
          </p:cNvPicPr>
          <p:nvPr/>
        </p:nvPicPr>
        <p:blipFill>
          <a:blip r:embed="rId3"/>
          <a:stretch>
            <a:fillRect/>
          </a:stretch>
        </p:blipFill>
        <p:spPr>
          <a:xfrm>
            <a:off x="266042" y="1772816"/>
            <a:ext cx="6727882" cy="3418609"/>
          </a:xfrm>
          <a:prstGeom prst="rect">
            <a:avLst/>
          </a:prstGeom>
        </p:spPr>
      </p:pic>
      <p:sp>
        <p:nvSpPr>
          <p:cNvPr id="6" name="TextBox 5">
            <a:extLst>
              <a:ext uri="{FF2B5EF4-FFF2-40B4-BE49-F238E27FC236}">
                <a16:creationId xmlns:a16="http://schemas.microsoft.com/office/drawing/2014/main" id="{7C02FC5A-F1EE-FA4F-BC76-1C62763F80E9}"/>
              </a:ext>
            </a:extLst>
          </p:cNvPr>
          <p:cNvSpPr txBox="1"/>
          <p:nvPr/>
        </p:nvSpPr>
        <p:spPr>
          <a:xfrm>
            <a:off x="92944" y="6477098"/>
            <a:ext cx="3765133"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Turner NC et al. SABCS 2022;Abstract GS3-04.</a:t>
            </a:r>
          </a:p>
        </p:txBody>
      </p:sp>
    </p:spTree>
    <p:extLst>
      <p:ext uri="{BB962C8B-B14F-4D97-AF65-F5344CB8AC3E}">
        <p14:creationId xmlns:p14="http://schemas.microsoft.com/office/powerpoint/2010/main" val="1874582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1CF03-9012-3530-1770-B540C1A246AD}"/>
              </a:ext>
            </a:extLst>
          </p:cNvPr>
          <p:cNvSpPr>
            <a:spLocks noGrp="1"/>
          </p:cNvSpPr>
          <p:nvPr>
            <p:ph type="title"/>
          </p:nvPr>
        </p:nvSpPr>
        <p:spPr>
          <a:xfrm>
            <a:off x="912286" y="227013"/>
            <a:ext cx="10358967" cy="897731"/>
          </a:xfrm>
        </p:spPr>
        <p:txBody>
          <a:bodyPr/>
          <a:lstStyle/>
          <a:p>
            <a:r>
              <a:rPr lang="en-US" dirty="0"/>
              <a:t>CAPItello-291: Safety</a:t>
            </a:r>
          </a:p>
        </p:txBody>
      </p:sp>
      <p:pic>
        <p:nvPicPr>
          <p:cNvPr id="2" name="Picture 1">
            <a:extLst>
              <a:ext uri="{FF2B5EF4-FFF2-40B4-BE49-F238E27FC236}">
                <a16:creationId xmlns:a16="http://schemas.microsoft.com/office/drawing/2014/main" id="{6446B2AE-58DC-42D5-8DFC-005B594DEF6A}"/>
              </a:ext>
            </a:extLst>
          </p:cNvPr>
          <p:cNvPicPr>
            <a:picLocks noChangeAspect="1"/>
          </p:cNvPicPr>
          <p:nvPr/>
        </p:nvPicPr>
        <p:blipFill rotWithShape="1">
          <a:blip r:embed="rId2"/>
          <a:srcRect t="3820"/>
          <a:stretch/>
        </p:blipFill>
        <p:spPr>
          <a:xfrm>
            <a:off x="1807724" y="1124744"/>
            <a:ext cx="8568090" cy="5110340"/>
          </a:xfrm>
          <a:prstGeom prst="rect">
            <a:avLst/>
          </a:prstGeom>
        </p:spPr>
      </p:pic>
      <p:sp>
        <p:nvSpPr>
          <p:cNvPr id="6" name="TextBox 5">
            <a:extLst>
              <a:ext uri="{FF2B5EF4-FFF2-40B4-BE49-F238E27FC236}">
                <a16:creationId xmlns:a16="http://schemas.microsoft.com/office/drawing/2014/main" id="{867B29D8-A380-1C47-9200-4DFC438D2478}"/>
              </a:ext>
            </a:extLst>
          </p:cNvPr>
          <p:cNvSpPr txBox="1"/>
          <p:nvPr/>
        </p:nvSpPr>
        <p:spPr>
          <a:xfrm>
            <a:off x="92944" y="6477098"/>
            <a:ext cx="3765133"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Turner NC et al. SABCS 2022;Abstract GS3-04.</a:t>
            </a:r>
          </a:p>
        </p:txBody>
      </p:sp>
    </p:spTree>
    <p:extLst>
      <p:ext uri="{BB962C8B-B14F-4D97-AF65-F5344CB8AC3E}">
        <p14:creationId xmlns:p14="http://schemas.microsoft.com/office/powerpoint/2010/main" val="241261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9C134-2DDB-95C7-C346-E8638583110E}"/>
              </a:ext>
            </a:extLst>
          </p:cNvPr>
          <p:cNvSpPr>
            <a:spLocks noGrp="1"/>
          </p:cNvSpPr>
          <p:nvPr>
            <p:ph type="title"/>
          </p:nvPr>
        </p:nvSpPr>
        <p:spPr>
          <a:xfrm>
            <a:off x="916516" y="2420888"/>
            <a:ext cx="10358967" cy="1143000"/>
          </a:xfrm>
        </p:spPr>
        <p:txBody>
          <a:bodyPr/>
          <a:lstStyle/>
          <a:p>
            <a:r>
              <a:rPr lang="en-US" sz="4000" dirty="0"/>
              <a:t>HER2-Positive Localized Breast Cancer</a:t>
            </a:r>
          </a:p>
        </p:txBody>
      </p:sp>
    </p:spTree>
    <p:extLst>
      <p:ext uri="{BB962C8B-B14F-4D97-AF65-F5344CB8AC3E}">
        <p14:creationId xmlns:p14="http://schemas.microsoft.com/office/powerpoint/2010/main" val="16056278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6D7D-CC88-974B-96F6-A2833E0A6EA1}"/>
              </a:ext>
            </a:extLst>
          </p:cNvPr>
          <p:cNvSpPr>
            <a:spLocks noGrp="1"/>
          </p:cNvSpPr>
          <p:nvPr>
            <p:ph type="title"/>
          </p:nvPr>
        </p:nvSpPr>
        <p:spPr>
          <a:xfrm>
            <a:off x="0" y="116632"/>
            <a:ext cx="12192000" cy="792088"/>
          </a:xfrm>
        </p:spPr>
        <p:txBody>
          <a:bodyPr/>
          <a:lstStyle/>
          <a:p>
            <a:r>
              <a:rPr lang="en-US" dirty="0"/>
              <a:t>FDA-Approved Agents for Localized HER2-Positive Breast Cancer</a:t>
            </a:r>
          </a:p>
        </p:txBody>
      </p:sp>
      <p:sp>
        <p:nvSpPr>
          <p:cNvPr id="7" name="TextBox 6">
            <a:extLst>
              <a:ext uri="{FF2B5EF4-FFF2-40B4-BE49-F238E27FC236}">
                <a16:creationId xmlns:a16="http://schemas.microsoft.com/office/drawing/2014/main" id="{8A42F637-6630-104B-8A17-4275EC3F14E2}"/>
              </a:ext>
            </a:extLst>
          </p:cNvPr>
          <p:cNvSpPr txBox="1"/>
          <p:nvPr/>
        </p:nvSpPr>
        <p:spPr>
          <a:xfrm>
            <a:off x="0" y="6498902"/>
            <a:ext cx="4355038"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rPr>
              <a:t>Choong GM et al. </a:t>
            </a:r>
            <a:r>
              <a:rPr kumimoji="0" lang="en-US" sz="1500" b="0" i="1" u="none" strike="noStrike" kern="1200" cap="none" spc="0" normalizeH="0" baseline="0" noProof="0" dirty="0">
                <a:ln>
                  <a:noFill/>
                </a:ln>
                <a:solidFill>
                  <a:srgbClr val="000000"/>
                </a:solidFill>
                <a:effectLst/>
                <a:uLnTx/>
                <a:uFillTx/>
                <a:latin typeface="Calibri"/>
                <a:ea typeface="MS PGothic" charset="0"/>
              </a:rPr>
              <a:t>CA Cancer J Clin </a:t>
            </a:r>
            <a:r>
              <a:rPr kumimoji="0" lang="en-US" sz="1500" b="0" i="0" u="none" strike="noStrike" kern="1200" cap="none" spc="0" normalizeH="0" baseline="0" noProof="0" dirty="0">
                <a:ln>
                  <a:noFill/>
                </a:ln>
                <a:solidFill>
                  <a:srgbClr val="000000"/>
                </a:solidFill>
                <a:effectLst/>
                <a:uLnTx/>
                <a:uFillTx/>
                <a:latin typeface="Calibri"/>
                <a:ea typeface="MS PGothic" charset="0"/>
              </a:rPr>
              <a:t>2020;70(5):355-74.</a:t>
            </a:r>
          </a:p>
        </p:txBody>
      </p:sp>
      <p:graphicFrame>
        <p:nvGraphicFramePr>
          <p:cNvPr id="5" name="Group 36">
            <a:extLst>
              <a:ext uri="{FF2B5EF4-FFF2-40B4-BE49-F238E27FC236}">
                <a16:creationId xmlns:a16="http://schemas.microsoft.com/office/drawing/2014/main" id="{FB83207A-3463-E140-9DEC-EFB2EE2B53CD}"/>
              </a:ext>
            </a:extLst>
          </p:cNvPr>
          <p:cNvGraphicFramePr>
            <a:graphicFrameLocks/>
          </p:cNvGraphicFramePr>
          <p:nvPr>
            <p:extLst>
              <p:ext uri="{D42A27DB-BD31-4B8C-83A1-F6EECF244321}">
                <p14:modId xmlns:p14="http://schemas.microsoft.com/office/powerpoint/2010/main" val="199412462"/>
              </p:ext>
            </p:extLst>
          </p:nvPr>
        </p:nvGraphicFramePr>
        <p:xfrm>
          <a:off x="335361" y="908720"/>
          <a:ext cx="11521277" cy="4741693"/>
        </p:xfrm>
        <a:graphic>
          <a:graphicData uri="http://schemas.openxmlformats.org/drawingml/2006/table">
            <a:tbl>
              <a:tblPr/>
              <a:tblGrid>
                <a:gridCol w="1551049">
                  <a:extLst>
                    <a:ext uri="{9D8B030D-6E8A-4147-A177-3AD203B41FA5}">
                      <a16:colId xmlns:a16="http://schemas.microsoft.com/office/drawing/2014/main" val="20000"/>
                    </a:ext>
                  </a:extLst>
                </a:gridCol>
                <a:gridCol w="3441374">
                  <a:extLst>
                    <a:ext uri="{9D8B030D-6E8A-4147-A177-3AD203B41FA5}">
                      <a16:colId xmlns:a16="http://schemas.microsoft.com/office/drawing/2014/main" val="20001"/>
                    </a:ext>
                  </a:extLst>
                </a:gridCol>
                <a:gridCol w="1685109">
                  <a:extLst>
                    <a:ext uri="{9D8B030D-6E8A-4147-A177-3AD203B41FA5}">
                      <a16:colId xmlns:a16="http://schemas.microsoft.com/office/drawing/2014/main" val="1339906302"/>
                    </a:ext>
                  </a:extLst>
                </a:gridCol>
                <a:gridCol w="3259572">
                  <a:extLst>
                    <a:ext uri="{9D8B030D-6E8A-4147-A177-3AD203B41FA5}">
                      <a16:colId xmlns:a16="http://schemas.microsoft.com/office/drawing/2014/main" val="3541148632"/>
                    </a:ext>
                  </a:extLst>
                </a:gridCol>
                <a:gridCol w="1584173">
                  <a:extLst>
                    <a:ext uri="{9D8B030D-6E8A-4147-A177-3AD203B41FA5}">
                      <a16:colId xmlns:a16="http://schemas.microsoft.com/office/drawing/2014/main" val="3046354275"/>
                    </a:ext>
                  </a:extLst>
                </a:gridCol>
              </a:tblGrid>
              <a:tr h="331805">
                <a:tc>
                  <a:txBody>
                    <a:bodyPr/>
                    <a:lstStyle/>
                    <a:p>
                      <a:pPr marL="0" marR="0" lvl="0" indent="0" algn="l" defTabSz="914400" rtl="0" eaLnBrk="1" fontAlgn="base" latinLnBrk="0" hangingPunct="1">
                        <a:lnSpc>
                          <a:spcPts val="1960"/>
                        </a:lnSpc>
                        <a:spcBef>
                          <a:spcPct val="0"/>
                        </a:spcBef>
                        <a:spcAft>
                          <a:spcPct val="0"/>
                        </a:spcAft>
                        <a:buClr>
                          <a:schemeClr val="bg1"/>
                        </a:buClr>
                        <a:buSzTx/>
                        <a:buFontTx/>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Agent</a:t>
                      </a:r>
                    </a:p>
                  </a:txBody>
                  <a:tcPr marL="60827" marR="60827" marT="34307" marB="34307" anchor="b" horzOverflow="overflow">
                    <a:lnL w="12700" cap="flat" cmpd="sng" algn="ctr">
                      <a:solidFill>
                        <a:schemeClr val="tx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ts val="196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Setting</a:t>
                      </a:r>
                    </a:p>
                  </a:txBody>
                  <a:tcPr marL="60827" marR="60827" marT="34307" marB="34307" anchor="b" horzOverflow="overflow">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ts val="196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Pivotal trials</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ts val="196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Regimens</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tc>
                  <a:txBody>
                    <a:bodyPr/>
                    <a:lstStyle/>
                    <a:p>
                      <a:pPr marL="0" marR="0" lvl="0" indent="0" algn="ctr" defTabSz="914400" rtl="0" eaLnBrk="0" fontAlgn="base" latinLnBrk="0" hangingPunct="0">
                        <a:lnSpc>
                          <a:spcPts val="1960"/>
                        </a:lnSpc>
                        <a:spcBef>
                          <a:spcPct val="20000"/>
                        </a:spcBef>
                        <a:spcAft>
                          <a:spcPct val="0"/>
                        </a:spcAft>
                        <a:buClr>
                          <a:schemeClr val="hlink"/>
                        </a:buClr>
                        <a:buSzPct val="80000"/>
                        <a:buFont typeface="Wingdings" charset="0"/>
                        <a:buNone/>
                        <a:tabLst/>
                      </a:pPr>
                      <a:r>
                        <a:rPr kumimoji="0" lang="en-US" sz="1800" b="1" i="0" u="none" strike="noStrike" cap="none" normalizeH="0" baseline="0" dirty="0">
                          <a:ln>
                            <a:noFill/>
                          </a:ln>
                          <a:solidFill>
                            <a:schemeClr val="bg1"/>
                          </a:solidFill>
                          <a:effectLst/>
                          <a:latin typeface="Calibri" panose="020F0502020204030204" pitchFamily="34" charset="0"/>
                          <a:ea typeface="ＭＳ Ｐゴシック" charset="0"/>
                          <a:cs typeface="Calibri" panose="020F0502020204030204" pitchFamily="34" charset="0"/>
                        </a:rPr>
                        <a:t>Year approved</a:t>
                      </a:r>
                    </a:p>
                  </a:txBody>
                  <a:tcPr marL="60827" marR="60827" marT="34307" marB="34307" anchor="b" horzOverflow="overflow">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2B51"/>
                    </a:solidFill>
                  </a:tcPr>
                </a:tc>
                <a:extLst>
                  <a:ext uri="{0D108BD9-81ED-4DB2-BD59-A6C34878D82A}">
                    <a16:rowId xmlns:a16="http://schemas.microsoft.com/office/drawing/2014/main" val="69116889"/>
                  </a:ext>
                </a:extLst>
              </a:tr>
              <a:tr h="1284795">
                <a:tc>
                  <a:txBody>
                    <a:bodyPr/>
                    <a:lstStyle/>
                    <a:p>
                      <a:pPr marL="0" marR="0" lvl="0" indent="0" algn="l" defTabSz="914400" rtl="0" eaLnBrk="0" fontAlgn="base" latinLnBrk="0" hangingPunct="0">
                        <a:lnSpc>
                          <a:spcPts val="2200"/>
                        </a:lnSpc>
                        <a:spcBef>
                          <a:spcPct val="20000"/>
                        </a:spcBef>
                        <a:spcAft>
                          <a:spcPts val="400"/>
                        </a:spcAft>
                        <a:buClr>
                          <a:schemeClr val="hlink"/>
                        </a:buClr>
                        <a:buSzPct val="80000"/>
                        <a:buFont typeface="Wingdings" charset="0"/>
                        <a:buNone/>
                        <a:tabLst/>
                        <a:defRPr/>
                      </a:pPr>
                      <a:r>
                        <a:rPr lang="en-US" sz="1800" kern="1200" dirty="0">
                          <a:solidFill>
                            <a:schemeClr val="tx1"/>
                          </a:solidFill>
                          <a:effectLst/>
                          <a:latin typeface="+mn-lt"/>
                          <a:ea typeface="+mn-ea"/>
                          <a:cs typeface="+mn-cs"/>
                        </a:rPr>
                        <a:t>Trastuzumab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defRPr/>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Adjuvant, HER2-positive localized breast cancer (LBC), first line</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NSABP B-31</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N9831</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BCIRG 006</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HERA</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AC-T-placebo vs AC-T-H </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AC-T vs AC-H vs AC-T-H</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ACT vs ACT-H vs TC-H</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Observation vs trastuzumab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2006</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649468">
                <a:tc>
                  <a:txBody>
                    <a:bodyPr/>
                    <a:lstStyle/>
                    <a:p>
                      <a:pPr>
                        <a:lnSpc>
                          <a:spcPts val="2200"/>
                        </a:lnSpc>
                        <a:spcAft>
                          <a:spcPts val="400"/>
                        </a:spcAft>
                      </a:pPr>
                      <a:r>
                        <a:rPr lang="en-US" sz="1800" kern="1200" dirty="0" err="1">
                          <a:solidFill>
                            <a:schemeClr val="tx1"/>
                          </a:solidFill>
                          <a:effectLst/>
                          <a:latin typeface="+mn-lt"/>
                          <a:ea typeface="+mn-ea"/>
                          <a:cs typeface="+mn-cs"/>
                        </a:rPr>
                        <a:t>Pertuzumab</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defRPr/>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Neoadjuvant, HER2-positive LBC</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defRPr/>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NEOSPHERE</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TD vs PTD vs PT vs PD</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2013</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9"/>
                    </a:solidFill>
                  </a:tcPr>
                </a:tc>
                <a:extLst>
                  <a:ext uri="{0D108BD9-81ED-4DB2-BD59-A6C34878D82A}">
                    <a16:rowId xmlns:a16="http://schemas.microsoft.com/office/drawing/2014/main" val="10002"/>
                  </a:ext>
                </a:extLst>
              </a:tr>
              <a:tr h="649468">
                <a:tc>
                  <a:txBody>
                    <a:bodyPr/>
                    <a:lstStyle/>
                    <a:p>
                      <a:pPr>
                        <a:lnSpc>
                          <a:spcPts val="2200"/>
                        </a:lnSpc>
                        <a:spcAft>
                          <a:spcPts val="400"/>
                        </a:spcAft>
                      </a:pPr>
                      <a:r>
                        <a:rPr lang="en-US" sz="1800" kern="1200" dirty="0" err="1">
                          <a:solidFill>
                            <a:schemeClr val="tx1"/>
                          </a:solidFill>
                          <a:effectLst/>
                          <a:latin typeface="+mn-lt"/>
                          <a:ea typeface="+mn-ea"/>
                          <a:cs typeface="+mn-cs"/>
                        </a:rPr>
                        <a:t>Pertuzumab</a:t>
                      </a:r>
                      <a:endParaRPr lang="en-US" sz="1800" kern="1200" dirty="0">
                        <a:solidFill>
                          <a:schemeClr val="tx1"/>
                        </a:solidFill>
                        <a:effectLst/>
                        <a:latin typeface="+mn-lt"/>
                        <a:ea typeface="+mn-ea"/>
                        <a:cs typeface="+mn-cs"/>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defRPr/>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Adjuvant, HER2-positive LBC</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APHINITY</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Chemotherapy + trastuzumab</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pertuzumab vs placebo</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2017</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4492766"/>
                  </a:ext>
                </a:extLst>
              </a:tr>
              <a:tr h="649468">
                <a:tc>
                  <a:txBody>
                    <a:bodyPr/>
                    <a:lstStyle/>
                    <a:p>
                      <a:pPr>
                        <a:lnSpc>
                          <a:spcPts val="2200"/>
                        </a:lnSpc>
                        <a:spcAft>
                          <a:spcPts val="400"/>
                        </a:spcAft>
                      </a:pPr>
                      <a:r>
                        <a:rPr lang="en-US" sz="1800" kern="1200" dirty="0">
                          <a:solidFill>
                            <a:schemeClr val="tx1"/>
                          </a:solidFill>
                          <a:effectLst/>
                          <a:latin typeface="+mn-lt"/>
                          <a:ea typeface="+mn-ea"/>
                          <a:cs typeface="+mn-cs"/>
                        </a:rPr>
                        <a:t>Neratinib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Extended adjuvant,</a:t>
                      </a:r>
                      <a:b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b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HER2-positive LBC</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ExteNET</a:t>
                      </a:r>
                      <a:endPar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Placebo vs neratinib</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2017</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CF4FA"/>
                    </a:solidFill>
                  </a:tcPr>
                </a:tc>
                <a:extLst>
                  <a:ext uri="{0D108BD9-81ED-4DB2-BD59-A6C34878D82A}">
                    <a16:rowId xmlns:a16="http://schemas.microsoft.com/office/drawing/2014/main" val="1423018235"/>
                  </a:ext>
                </a:extLst>
              </a:tr>
              <a:tr h="1115514">
                <a:tc>
                  <a:txBody>
                    <a:bodyPr/>
                    <a:lstStyle/>
                    <a:p>
                      <a:pPr>
                        <a:lnSpc>
                          <a:spcPts val="2200"/>
                        </a:lnSpc>
                        <a:spcAft>
                          <a:spcPts val="400"/>
                        </a:spcAft>
                      </a:pPr>
                      <a:r>
                        <a:rPr lang="en-US" sz="1800" kern="1200" dirty="0">
                          <a:solidFill>
                            <a:schemeClr val="tx1"/>
                          </a:solidFill>
                          <a:effectLst/>
                          <a:latin typeface="+mn-lt"/>
                          <a:ea typeface="+mn-ea"/>
                          <a:cs typeface="+mn-cs"/>
                        </a:rPr>
                        <a:t>T-DM1</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defRPr/>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Adjuvant, HER2-positive LBC with residual disease after neoadjuvant </a:t>
                      </a:r>
                      <a:r>
                        <a:rPr kumimoji="0" lang="en-US" sz="1800" b="0" i="0" u="none" strike="noStrike" cap="none" normalizeH="0" baseline="0" dirty="0" err="1">
                          <a:ln>
                            <a:noFill/>
                          </a:ln>
                          <a:solidFill>
                            <a:schemeClr val="tx1"/>
                          </a:solidFill>
                          <a:effectLst/>
                          <a:latin typeface="Calibri" panose="020F0502020204030204" pitchFamily="34" charset="0"/>
                          <a:ea typeface="ＭＳ Ｐゴシック" charset="0"/>
                          <a:cs typeface="Calibri" panose="020F0502020204030204" pitchFamily="34" charset="0"/>
                        </a:rPr>
                        <a:t>taxane</a:t>
                      </a: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 and trastuzumab-based treatment</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KATHERINE</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Trastuzumab vs T-DM1</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ts val="2200"/>
                        </a:lnSpc>
                        <a:spcBef>
                          <a:spcPct val="20000"/>
                        </a:spcBef>
                        <a:spcAft>
                          <a:spcPts val="400"/>
                        </a:spcAft>
                        <a:buClr>
                          <a:schemeClr val="hlink"/>
                        </a:buClr>
                        <a:buSzPct val="80000"/>
                        <a:buFont typeface="Wingdings" charset="0"/>
                        <a:buNone/>
                        <a:tabLst/>
                      </a:pPr>
                      <a:r>
                        <a:rPr kumimoji="0" lang="en-US" sz="1800" b="0"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rPr>
                        <a:t>2019</a:t>
                      </a:r>
                    </a:p>
                  </a:txBody>
                  <a:tcPr marL="60827" marR="60827" marT="34307" marB="343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532427158"/>
                  </a:ext>
                </a:extLst>
              </a:tr>
            </a:tbl>
          </a:graphicData>
        </a:graphic>
      </p:graphicFrame>
      <p:sp>
        <p:nvSpPr>
          <p:cNvPr id="3" name="Rectangle 2">
            <a:extLst>
              <a:ext uri="{FF2B5EF4-FFF2-40B4-BE49-F238E27FC236}">
                <a16:creationId xmlns:a16="http://schemas.microsoft.com/office/drawing/2014/main" id="{9082C6A9-E7CB-E740-BBE7-5265942EC4E4}"/>
              </a:ext>
            </a:extLst>
          </p:cNvPr>
          <p:cNvSpPr/>
          <p:nvPr/>
        </p:nvSpPr>
        <p:spPr>
          <a:xfrm>
            <a:off x="455453" y="5696181"/>
            <a:ext cx="11089232" cy="646331"/>
          </a:xfrm>
          <a:prstGeom prst="rect">
            <a:avLst/>
          </a:prstGeom>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AC-T = doxorubicin, cyclophosphamide and paclitaxel; AC-T-H = doxorubicin, cyclophosphamide, paclitaxel and trastuzumab; AC-H = doxorubicin, cyclophosphamide, and trastuzumab; TC-H = docetaxel, cyclophosphamide and trastuzumab; TD = trastuzumab and docetaxel; PTD = pertuzumab, trastuzumab and docetaxel; PT = trastuzumab and pertuzumab; PD = pertuzumab and docetaxel</a:t>
            </a:r>
          </a:p>
        </p:txBody>
      </p:sp>
    </p:spTree>
    <p:extLst>
      <p:ext uri="{BB962C8B-B14F-4D97-AF65-F5344CB8AC3E}">
        <p14:creationId xmlns:p14="http://schemas.microsoft.com/office/powerpoint/2010/main" val="2137673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_HAS_CHART" val="fals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B9A84209-CD08-4CE8-A6CF-9EFE423D3484}"/>
</file>

<file path=customXml/itemProps2.xml><?xml version="1.0" encoding="utf-8"?>
<ds:datastoreItem xmlns:ds="http://schemas.openxmlformats.org/officeDocument/2006/customXml" ds:itemID="{684D70C4-0957-42F4-972B-1CD2AA84E520}"/>
</file>

<file path=customXml/itemProps3.xml><?xml version="1.0" encoding="utf-8"?>
<ds:datastoreItem xmlns:ds="http://schemas.openxmlformats.org/officeDocument/2006/customXml" ds:itemID="{FDF60191-2A85-40EE-A4FC-5C15BCC03B65}"/>
</file>

<file path=docProps/app.xml><?xml version="1.0" encoding="utf-8"?>
<Properties xmlns="http://schemas.openxmlformats.org/officeDocument/2006/extended-properties" xmlns:vt="http://schemas.openxmlformats.org/officeDocument/2006/docPropsVTypes">
  <Template/>
  <TotalTime>84434</TotalTime>
  <Words>7197</Words>
  <Application>Microsoft Macintosh PowerPoint</Application>
  <PresentationFormat>Widescreen</PresentationFormat>
  <Paragraphs>1006</Paragraphs>
  <Slides>135</Slides>
  <Notes>38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135</vt:i4>
      </vt:variant>
    </vt:vector>
  </HeadingPairs>
  <TitlesOfParts>
    <vt:vector size="147" baseType="lpstr">
      <vt:lpstr>.AppleSystemUIFont</vt:lpstr>
      <vt:lpstr>Arial</vt:lpstr>
      <vt:lpstr>Calibri</vt:lpstr>
      <vt:lpstr>Helvetica</vt:lpstr>
      <vt:lpstr>Symbol</vt:lpstr>
      <vt:lpstr>System Font Regular</vt:lpstr>
      <vt:lpstr>Times</vt:lpstr>
      <vt:lpstr>Times New Roman</vt:lpstr>
      <vt:lpstr>Wingdings</vt:lpstr>
      <vt:lpstr>Zapf Dingbats</vt:lpstr>
      <vt:lpstr>1_Default Design</vt:lpstr>
      <vt:lpstr>2_Default Design</vt:lpstr>
      <vt:lpstr>Breast Cancer  Wednesday, April 26, 2023 6:00 PM – 8:00 PM</vt:lpstr>
      <vt:lpstr>Faculty</vt:lpstr>
      <vt:lpstr>Ms Carroll — Disclosures</vt:lpstr>
      <vt:lpstr>Dr Kaklamani — Disclosures</vt:lpstr>
      <vt:lpstr>Dr O’Shaughnessy — Disclosures</vt:lpstr>
      <vt:lpstr>Mr Stein — Disclosures</vt:lpstr>
      <vt:lpstr>Commercial Support</vt:lpstr>
      <vt:lpstr>The Core Oncology Triad Developing an Individualized Oncology Strategy</vt:lpstr>
      <vt:lpstr>PowerPoint Presentation</vt:lpstr>
      <vt:lpstr>Agenda</vt:lpstr>
      <vt:lpstr>Agenda</vt:lpstr>
      <vt:lpstr>PowerPoint Presentation</vt:lpstr>
      <vt:lpstr>Clinical Research Background</vt:lpstr>
      <vt:lpstr>Agenda</vt:lpstr>
      <vt:lpstr>PowerPoint Presentation</vt:lpstr>
      <vt:lpstr>Clinical Research Background</vt:lpstr>
      <vt:lpstr>Genomic Assays</vt:lpstr>
      <vt:lpstr>Ovarian Function Suppression </vt:lpstr>
      <vt:lpstr>CDK4/6 Regulates Cell Cycle Progression</vt:lpstr>
      <vt:lpstr>CDK4/6 Inhibitors </vt:lpstr>
      <vt:lpstr>FDA Expands Early Breast Cancer Indication for Abemaciclib with Endocrine Therapy Press Release – March 3, 2023 </vt:lpstr>
      <vt:lpstr>PowerPoint Presentation</vt:lpstr>
      <vt:lpstr>monarchE: Safety</vt:lpstr>
      <vt:lpstr>Ribociclib Phase III NATALEE Trial Meets Primary Endpoint at Interim Analysis Demonstrating Clinically Meaningful Benefit in Broad Population of Patients with Early Breast Cancer Press Release: March 27, 2023</vt:lpstr>
      <vt:lpstr>Agenda</vt:lpstr>
      <vt:lpstr>PowerPoint Presentation</vt:lpstr>
      <vt:lpstr>Clinical Research Background</vt:lpstr>
      <vt:lpstr>Mechanism of Action of Different Endocrine Therapies</vt:lpstr>
      <vt:lpstr>ESR1 Mutations and Resistance to Endocrine Therapies</vt:lpstr>
      <vt:lpstr>Elacestrant</vt:lpstr>
      <vt:lpstr>Camizestrant</vt:lpstr>
      <vt:lpstr>Capivasertib Mechanism of Action</vt:lpstr>
      <vt:lpstr>Capivasertib</vt:lpstr>
      <vt:lpstr>Agenda</vt:lpstr>
      <vt:lpstr>PowerPoint Presentation</vt:lpstr>
      <vt:lpstr>Clinical Research Background</vt:lpstr>
      <vt:lpstr>PowerPoint Presentation</vt:lpstr>
      <vt:lpstr>CONTROL Trial: Strategies to Improve Neratinib Tolerability</vt:lpstr>
      <vt:lpstr>Agenda</vt:lpstr>
      <vt:lpstr>PowerPoint Presentation</vt:lpstr>
      <vt:lpstr>Clinical Research Background</vt:lpstr>
      <vt:lpstr>PowerPoint Presentation</vt:lpstr>
      <vt:lpstr>Trastuzumab Deruxtecan</vt:lpstr>
      <vt:lpstr>PowerPoint Presentation</vt:lpstr>
      <vt:lpstr>DESTINY-Breast03: Progression-Free Survival</vt:lpstr>
      <vt:lpstr>DESTINY-Breast03: Overall Survival</vt:lpstr>
      <vt:lpstr>DESTINY-Breast03: Antitumor Activity</vt:lpstr>
      <vt:lpstr>PowerPoint Presentation</vt:lpstr>
      <vt:lpstr>Agenda</vt:lpstr>
      <vt:lpstr>PowerPoint Presentation</vt:lpstr>
      <vt:lpstr>Clinical Research Background</vt:lpstr>
      <vt:lpstr>Tucatinib Mechanism of Action</vt:lpstr>
      <vt:lpstr>Tucatinib</vt:lpstr>
      <vt:lpstr>Agenda</vt:lpstr>
      <vt:lpstr>PowerPoint Presentation</vt:lpstr>
      <vt:lpstr>Clinical Research Background</vt:lpstr>
      <vt:lpstr>PARPi Exploits the Baseline Vulnerability of Cells with Inherent DNA Repair Deficiency</vt:lpstr>
      <vt:lpstr>PARP Inhibitors</vt:lpstr>
      <vt:lpstr>Agenda</vt:lpstr>
      <vt:lpstr>PowerPoint Presentation</vt:lpstr>
      <vt:lpstr>Clinical Research Background</vt:lpstr>
      <vt:lpstr>Pembrolizumab</vt:lpstr>
      <vt:lpstr>KEYNOTE-522: Phase III Trial Schema</vt:lpstr>
      <vt:lpstr>APPENDIX</vt:lpstr>
      <vt:lpstr>ER-Positive, HER2-Negative Localized  Breast Cancer</vt:lpstr>
      <vt:lpstr>PowerPoint Presentation</vt:lpstr>
      <vt:lpstr>TAILORx Study Design: Treatment Assignment and Randomization</vt:lpstr>
      <vt:lpstr>TAILORx Updated Analysis: Conclusions</vt:lpstr>
      <vt:lpstr>PowerPoint Presentation</vt:lpstr>
      <vt:lpstr>RxPONDER Trial Schema</vt:lpstr>
      <vt:lpstr> </vt:lpstr>
      <vt:lpstr>PowerPoint Presentation</vt:lpstr>
      <vt:lpstr>Biomarkers for Adjuvant Endocrine Therapy and Chemotherapy in Localized Breast Cancer: ASCO Guideline Update</vt:lpstr>
      <vt:lpstr>NCCN Guidelines: Gene Expression Assays for  Consideration of Adjuvant Systemic Therapy</vt:lpstr>
      <vt:lpstr>FDA Expands Early Breast Cancer Indication for Abemaciclib with Endocrine Therapy Press Release – March 3, 2023 </vt:lpstr>
      <vt:lpstr>PowerPoint Presentation</vt:lpstr>
      <vt:lpstr>monarchE Phase III Study Design</vt:lpstr>
      <vt:lpstr>monarchE: IDFS (ITT Population)</vt:lpstr>
      <vt:lpstr>monarchE: Safety</vt:lpstr>
      <vt:lpstr>PowerPoint Presentation</vt:lpstr>
      <vt:lpstr>monarchE: Discontinuations Due to Adverse Events (AEs) on the Abemaciclib Arm</vt:lpstr>
      <vt:lpstr>monarchE: Abemaciclib Dose Modifications</vt:lpstr>
      <vt:lpstr>PowerPoint Presentation</vt:lpstr>
      <vt:lpstr>POEMS Final Analysis: Incidence of Pregnancy with Goserelin and Chemotherapy versus Standard Chemotherapy Alone for Premenopausal Women with Stage I to IIIA ER/PR-Negative Breast Cancer</vt:lpstr>
      <vt:lpstr>PowerPoint Presentation</vt:lpstr>
      <vt:lpstr>Meta-analysis of Gonadotropin-Releasing Hormone Analogues During Chemotherapy for Localized Breast Cancer: Premature Ovarian Insufficiency by Trial</vt:lpstr>
      <vt:lpstr>ER-Positive Metastatic Breast Cancer</vt:lpstr>
      <vt:lpstr>PowerPoint Presentation</vt:lpstr>
      <vt:lpstr>SERENA-2 Primary Endpoint: Progression-Free Survival (PFS) by Investigator Assessment </vt:lpstr>
      <vt:lpstr>EMERALD: PFS Analyses by CDK4/6 Inhibitor Duration</vt:lpstr>
      <vt:lpstr>EMERALD Phase III Trial Design</vt:lpstr>
      <vt:lpstr>EMERALD: Safety Summary</vt:lpstr>
      <vt:lpstr>Select Ongoing Phase III Trials of Oral SERDs in Development for HR-Positive Advanced Breast Cancer (ABC)</vt:lpstr>
      <vt:lpstr>Capivasertib and Fulvestrant for Patients with Aromatase Inhibitor-Resistant Hormone Receptor-Positive/Human Epidermal Growth Factor  Receptor 2-Negative Advanced Breast Cancer: Results from the Phase III CAPItello-291 Trial </vt:lpstr>
      <vt:lpstr>CAPItello-291 Phase III Study Design</vt:lpstr>
      <vt:lpstr>CAPItello-291 Dual-Primary Endpoint: Investigator-Assessed PFS in the Overall Population</vt:lpstr>
      <vt:lpstr>CAPItello-291: Safety</vt:lpstr>
      <vt:lpstr>HER2-Positive Localized Breast Cancer</vt:lpstr>
      <vt:lpstr>FDA-Approved Agents for Localized HER2-Positive Breast Cancer</vt:lpstr>
      <vt:lpstr>PowerPoint Presentation</vt:lpstr>
      <vt:lpstr>ExteNET: Final Analysis with Neratinib for HER2-Positive Localized Breast Cancer (HR+/≤ 1-Year Population)</vt:lpstr>
      <vt:lpstr>ExteNET: Cumulative Incidence of CNS Recurrence</vt:lpstr>
      <vt:lpstr>Effect of Diarrheal Prophylaxis or Dose Escalation on Neratinib-Associated Diarrhea and Tolerability in Patients with HER2+ Early-Stage Breast Cancer: Final Findings from the CONTROL Trial</vt:lpstr>
      <vt:lpstr>CONTROL Trial Cohorts: Study Schema</vt:lpstr>
      <vt:lpstr>CONTROL: Diarrhea Profile</vt:lpstr>
      <vt:lpstr>CONTROL: Conclusions</vt:lpstr>
      <vt:lpstr>HER2-Positive or HER2-Low Metastatic  Breast Cancer</vt:lpstr>
      <vt:lpstr>FDA Grants Regular Approval to Fam-Trastuzumab Deruxtecan-nxki for Breast Cancer Press Release – May 4, 2022 </vt:lpstr>
      <vt:lpstr>Trastuzumab Deruxtecan Granted FDA Approval for HER2-Low Breast Cancer Press Release – August 5, 2022</vt:lpstr>
      <vt:lpstr>PowerPoint Presentation</vt:lpstr>
      <vt:lpstr>PowerPoint Presentation</vt:lpstr>
      <vt:lpstr>T-DXd Mechanism of Action, Bystander Effect and Rationale for Targeting HER2-Low Breast Cancer</vt:lpstr>
      <vt:lpstr>DESTINY-Breast04: PFS for HR-Positive (Primary Endpoint) and All Patients</vt:lpstr>
      <vt:lpstr>PowerPoint Presentation</vt:lpstr>
      <vt:lpstr>HER2CLIMB Trial Design </vt:lpstr>
      <vt:lpstr>HER2CLIMB: Final Overall Survival (OS) Analysis</vt:lpstr>
      <vt:lpstr>HER2CLIMB: Adverse Events</vt:lpstr>
      <vt:lpstr>HER2CLIMB: Overall Survival and Intracranial Progression-Free Survival for Patients with Brain Metastases</vt:lpstr>
      <vt:lpstr>PowerPoint Presentation</vt:lpstr>
      <vt:lpstr>TUXEDO-1: Response with Trastuzumab Deruxtecan by  RANO-BM Criteria</vt:lpstr>
      <vt:lpstr>PARP Inhibitors</vt:lpstr>
      <vt:lpstr>FDA Approves Olaparib as Adjuvant Treatment for HER2-Negative High-Risk Localized Breast Cancer with a Germline BRCA Mutation Previously Treated with Neoadjuvant or Adjuvant Chemotherapy Press Release – March 11, 2022 </vt:lpstr>
      <vt:lpstr>PowerPoint Presentation</vt:lpstr>
      <vt:lpstr>PowerPoint Presentation</vt:lpstr>
      <vt:lpstr>OlympiA: Overall Survival</vt:lpstr>
      <vt:lpstr>OlympiA: Adverse Events of Any Grade in ≥10% of Patients</vt:lpstr>
      <vt:lpstr>Pivotal Phase III Trials Supporting the FDA Approvals of Olaparib and Talazoparib for Metastatic Breast Cancer with a Germline BRCA Mutation</vt:lpstr>
      <vt:lpstr>OlympiAD and EMBRACA: Efficacy Summary</vt:lpstr>
      <vt:lpstr>OlympiAD and EMBRACA: Adverse Event (AE) and Quality of Life Summary</vt:lpstr>
      <vt:lpstr>Immunotherapy</vt:lpstr>
      <vt:lpstr>PowerPoint Presentation</vt:lpstr>
      <vt:lpstr>KEYNOTE-522: Phase III Trial Schema</vt:lpstr>
      <vt:lpstr>KEYNOTE-522: Event-Free Survival According to Treatment Group  (ITT Population)</vt:lpstr>
      <vt:lpstr>KEYNOTE-355: Adverse Events</vt:lpstr>
      <vt:lpstr>Symptoms of Immunotherapy Toxicity</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Silvana Izquierdo</cp:lastModifiedBy>
  <cp:revision>7990</cp:revision>
  <cp:lastPrinted>2020-10-06T19:03:59Z</cp:lastPrinted>
  <dcterms:created xsi:type="dcterms:W3CDTF">2013-03-19T19:50:02Z</dcterms:created>
  <dcterms:modified xsi:type="dcterms:W3CDTF">2023-05-03T14:01:44Z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