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89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45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6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15.xml" ContentType="application/vnd.openxmlformats-officedocument.presentationml.tags+xml"/>
  <Override PartName="/ppt/tags/tag14.xml" ContentType="application/vnd.openxmlformats-officedocument.presentationml.tags+xml"/>
  <Override PartName="/ppt/tags/tag13.xml" ContentType="application/vnd.openxmlformats-officedocument.presentationml.tags+xml"/>
  <Override PartName="/ppt/tags/tag12.xml" ContentType="application/vnd.openxmlformats-officedocument.presentationml.tags+xml"/>
  <Override PartName="/ppt/tags/tag11.xml" ContentType="application/vnd.openxmlformats-officedocument.presentationml.tags+xml"/>
  <Override PartName="/ppt/tags/tag10.xml" ContentType="application/vnd.openxmlformats-officedocument.presentationml.tags+xml"/>
  <Override PartName="/ppt/tags/tag9.xml" ContentType="application/vnd.openxmlformats-officedocument.presentationml.tags+xml"/>
  <Override PartName="/ppt/tags/tag8.xml" ContentType="application/vnd.openxmlformats-officedocument.presentationml.tag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ppt/tags/tag3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5143" r:id="rId1"/>
    <p:sldMasterId id="2147485188" r:id="rId2"/>
    <p:sldMasterId id="2147485281" r:id="rId3"/>
    <p:sldMasterId id="2147485292" r:id="rId4"/>
  </p:sldMasterIdLst>
  <p:notesMasterIdLst>
    <p:notesMasterId r:id="rId97"/>
  </p:notesMasterIdLst>
  <p:handoutMasterIdLst>
    <p:handoutMasterId r:id="rId98"/>
  </p:handoutMasterIdLst>
  <p:sldIdLst>
    <p:sldId id="2147472730" r:id="rId5"/>
    <p:sldId id="2147470606" r:id="rId6"/>
    <p:sldId id="2147472817" r:id="rId7"/>
    <p:sldId id="13407" r:id="rId8"/>
    <p:sldId id="2147471784" r:id="rId9"/>
    <p:sldId id="2147472742" r:id="rId10"/>
    <p:sldId id="2147470562" r:id="rId11"/>
    <p:sldId id="2147471357" r:id="rId12"/>
    <p:sldId id="2147472807" r:id="rId13"/>
    <p:sldId id="2147472750" r:id="rId14"/>
    <p:sldId id="2147472792" r:id="rId15"/>
    <p:sldId id="2147472783" r:id="rId16"/>
    <p:sldId id="2147472785" r:id="rId17"/>
    <p:sldId id="2147472786" r:id="rId18"/>
    <p:sldId id="2147472781" r:id="rId19"/>
    <p:sldId id="2147472787" r:id="rId20"/>
    <p:sldId id="2147472788" r:id="rId21"/>
    <p:sldId id="2147472779" r:id="rId22"/>
    <p:sldId id="2147472743" r:id="rId23"/>
    <p:sldId id="2147472782" r:id="rId24"/>
    <p:sldId id="2147472694" r:id="rId25"/>
    <p:sldId id="2147472771" r:id="rId26"/>
    <p:sldId id="2147471499" r:id="rId27"/>
    <p:sldId id="2147472739" r:id="rId28"/>
    <p:sldId id="2147472738" r:id="rId29"/>
    <p:sldId id="2147472780" r:id="rId30"/>
    <p:sldId id="2147471386" r:id="rId31"/>
    <p:sldId id="2147471388" r:id="rId32"/>
    <p:sldId id="2147471387" r:id="rId33"/>
    <p:sldId id="2147471394" r:id="rId34"/>
    <p:sldId id="2147471395" r:id="rId35"/>
    <p:sldId id="2147470944" r:id="rId36"/>
    <p:sldId id="2147472814" r:id="rId37"/>
    <p:sldId id="2147471719" r:id="rId38"/>
    <p:sldId id="2147472815" r:id="rId39"/>
    <p:sldId id="2147472816" r:id="rId40"/>
    <p:sldId id="2147471724" r:id="rId41"/>
    <p:sldId id="2147471727" r:id="rId42"/>
    <p:sldId id="2145706739" r:id="rId43"/>
    <p:sldId id="2147471776" r:id="rId44"/>
    <p:sldId id="2147471742" r:id="rId45"/>
    <p:sldId id="2147471743" r:id="rId46"/>
    <p:sldId id="2147471744" r:id="rId47"/>
    <p:sldId id="2147471747" r:id="rId48"/>
    <p:sldId id="2147471680" r:id="rId49"/>
    <p:sldId id="2147471735" r:id="rId50"/>
    <p:sldId id="2147471738" r:id="rId51"/>
    <p:sldId id="2147471736" r:id="rId52"/>
    <p:sldId id="2147471737" r:id="rId53"/>
    <p:sldId id="2147471682" r:id="rId54"/>
    <p:sldId id="2147471749" r:id="rId55"/>
    <p:sldId id="2147471750" r:id="rId56"/>
    <p:sldId id="2147471705" r:id="rId57"/>
    <p:sldId id="2147472745" r:id="rId58"/>
    <p:sldId id="2147472770" r:id="rId59"/>
    <p:sldId id="2147472734" r:id="rId60"/>
    <p:sldId id="2135715119" r:id="rId61"/>
    <p:sldId id="2135715168" r:id="rId62"/>
    <p:sldId id="2135715161" r:id="rId63"/>
    <p:sldId id="2147472795" r:id="rId64"/>
    <p:sldId id="2147472801" r:id="rId65"/>
    <p:sldId id="2147472802" r:id="rId66"/>
    <p:sldId id="2147472803" r:id="rId67"/>
    <p:sldId id="2147472805" r:id="rId68"/>
    <p:sldId id="2147472806" r:id="rId69"/>
    <p:sldId id="2147472797" r:id="rId70"/>
    <p:sldId id="2147472799" r:id="rId71"/>
    <p:sldId id="2147472800" r:id="rId72"/>
    <p:sldId id="2147472804" r:id="rId73"/>
    <p:sldId id="2147471369" r:id="rId74"/>
    <p:sldId id="2147472748" r:id="rId75"/>
    <p:sldId id="2147472789" r:id="rId76"/>
    <p:sldId id="2147472751" r:id="rId77"/>
    <p:sldId id="2147472790" r:id="rId78"/>
    <p:sldId id="2147472756" r:id="rId79"/>
    <p:sldId id="2147472758" r:id="rId80"/>
    <p:sldId id="2147472759" r:id="rId81"/>
    <p:sldId id="2147472791" r:id="rId82"/>
    <p:sldId id="2147472760" r:id="rId83"/>
    <p:sldId id="2147472735" r:id="rId84"/>
    <p:sldId id="2147471372" r:id="rId85"/>
    <p:sldId id="2147471763" r:id="rId86"/>
    <p:sldId id="2147471764" r:id="rId87"/>
    <p:sldId id="2147471767" r:id="rId88"/>
    <p:sldId id="2147471769" r:id="rId89"/>
    <p:sldId id="2147471485" r:id="rId90"/>
    <p:sldId id="2147470843" r:id="rId91"/>
    <p:sldId id="2147471404" r:id="rId92"/>
    <p:sldId id="2147471405" r:id="rId93"/>
    <p:sldId id="2147471416" r:id="rId94"/>
    <p:sldId id="2147471417" r:id="rId95"/>
    <p:sldId id="2147471418" r:id="rId96"/>
  </p:sldIdLst>
  <p:sldSz cx="12192000" cy="6858000"/>
  <p:notesSz cx="7772400" cy="10058400"/>
  <p:custDataLst>
    <p:tags r:id="rId99"/>
  </p:custDataLst>
  <p:defaultTextStyle>
    <a:defPPr>
      <a:defRPr lang="en-GB"/>
    </a:defPPr>
    <a:lvl1pPr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1pPr>
    <a:lvl2pPr marL="4302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2pPr>
    <a:lvl3pPr marL="6461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3pPr>
    <a:lvl4pPr marL="8620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4pPr>
    <a:lvl5pPr marL="10779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8" userDrawn="1">
          <p15:clr>
            <a:srgbClr val="A4A3A4"/>
          </p15:clr>
        </p15:guide>
        <p15:guide id="2" pos="3719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pos="6208" userDrawn="1">
          <p15:clr>
            <a:srgbClr val="A4A3A4"/>
          </p15:clr>
        </p15:guide>
        <p15:guide id="5" pos="3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k Kaderman" initials="" lastIdx="0" clrIdx="0"/>
  <p:cmAuthor id="1" name="Porter, David" initials="DP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0051"/>
    <a:srgbClr val="FF40FF"/>
    <a:srgbClr val="FEF7E6"/>
    <a:srgbClr val="F58457"/>
    <a:srgbClr val="E2070B"/>
    <a:srgbClr val="052359"/>
    <a:srgbClr val="E97B00"/>
    <a:srgbClr val="3258E5"/>
    <a:srgbClr val="0D607D"/>
    <a:srgbClr val="0A2E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3" autoAdjust="0"/>
    <p:restoredTop sz="93348" autoAdjust="0"/>
  </p:normalViewPr>
  <p:slideViewPr>
    <p:cSldViewPr>
      <p:cViewPr varScale="1">
        <p:scale>
          <a:sx n="103" d="100"/>
          <a:sy n="103" d="100"/>
        </p:scale>
        <p:origin x="720" y="184"/>
      </p:cViewPr>
      <p:guideLst>
        <p:guide orient="horz" pos="4208"/>
        <p:guide pos="3719"/>
        <p:guide pos="211"/>
        <p:guide pos="6208"/>
        <p:guide pos="332"/>
      </p:guideLst>
    </p:cSldViewPr>
  </p:slideViewPr>
  <p:outlineViewPr>
    <p:cViewPr varScale="1">
      <p:scale>
        <a:sx n="170" d="200"/>
        <a:sy n="170" d="200"/>
      </p:scale>
      <p:origin x="0" y="-1499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856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07" Type="http://schemas.openxmlformats.org/officeDocument/2006/relationships/customXml" Target="../customXml/item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viewProps" Target="viewProp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customXml" Target="../customXml/item2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tags" Target="tags/tag1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notesMaster" Target="notesMasters/notesMaster1.xml"/><Relationship Id="rId104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commentAuthors" Target="commentAuthors.xml"/><Relationship Id="rId105" Type="http://schemas.openxmlformats.org/officeDocument/2006/relationships/customXml" Target="../customXml/item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9100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2B7CC06-35E6-42FC-8B5E-42EE52A72567}" type="datetime1">
              <a:rPr lang="en-US"/>
              <a:pPr>
                <a:defRPr/>
              </a:pPr>
              <a:t>2/1/23</a:t>
            </a:fld>
            <a:endParaRPr 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04800" y="92202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202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82FF3A5-13B6-4316-814F-1F1469E14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33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23913" y="1006475"/>
            <a:ext cx="61214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8421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MS PGothic" charset="0"/>
      </a:defRPr>
    </a:lvl1pPr>
    <a:lvl2pPr marL="37931725" indent="-37474525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+mn-cs"/>
      </a:defRPr>
    </a:lvl2pPr>
    <a:lvl3pPr marL="11430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ＭＳ Ｐゴシック" pitchFamily="-72" charset="-128"/>
      </a:defRPr>
    </a:lvl3pPr>
    <a:lvl4pPr marL="16002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4pPr>
    <a:lvl5pPr marL="20574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5pPr>
    <a:lvl6pPr marL="2285289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7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5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1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587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248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06287-5C21-CA4E-9AE8-D22D2218D8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14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06287-5C21-CA4E-9AE8-D22D2218D8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714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28D95-B03A-468D-B80C-1B96D1972B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207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3720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789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1374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0147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2710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828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6661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851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775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610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026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208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0742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4542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975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851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50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3496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32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7678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5738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5119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685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807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076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945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Astrow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718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590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703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2396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405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575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195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3177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515869507"/>
      </p:ext>
    </p:extLst>
  </p:cSld>
  <p:clrMapOvr>
    <a:masterClrMapping/>
  </p:clrMapOvr>
  <p:transition spd="slow"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91490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12125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AB4CCB1-DBC0-D14D-BC8B-9FB8BA85CFC0}"/>
              </a:ext>
            </a:extLst>
          </p:cNvPr>
          <p:cNvSpPr>
            <a:spLocks noGrp="1"/>
          </p:cNvSpPr>
          <p:nvPr>
            <p:ph idx="46" hasCustomPrompt="1"/>
          </p:nvPr>
        </p:nvSpPr>
        <p:spPr>
          <a:xfrm>
            <a:off x="2971800" y="2191772"/>
            <a:ext cx="4206240" cy="58915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D93A08B-E808-9842-89A1-88E20A83C5CF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2971800" y="2897450"/>
            <a:ext cx="4206240" cy="58915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FED2CE-F2B7-F44F-8C35-F5D48C997B95}"/>
              </a:ext>
            </a:extLst>
          </p:cNvPr>
          <p:cNvSpPr>
            <a:spLocks noGrp="1"/>
          </p:cNvSpPr>
          <p:nvPr>
            <p:ph idx="48" hasCustomPrompt="1"/>
          </p:nvPr>
        </p:nvSpPr>
        <p:spPr>
          <a:xfrm>
            <a:off x="2971800" y="3603128"/>
            <a:ext cx="4206240" cy="58915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4FF5F1D-9A8F-E74C-B0D1-475D30CB818F}"/>
              </a:ext>
            </a:extLst>
          </p:cNvPr>
          <p:cNvSpPr>
            <a:spLocks noGrp="1"/>
          </p:cNvSpPr>
          <p:nvPr>
            <p:ph idx="49" hasCustomPrompt="1"/>
          </p:nvPr>
        </p:nvSpPr>
        <p:spPr>
          <a:xfrm>
            <a:off x="2971800" y="4308806"/>
            <a:ext cx="4206240" cy="58915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CC46D52-87BC-8F4F-B434-4CCA2BE85E9A}"/>
              </a:ext>
            </a:extLst>
          </p:cNvPr>
          <p:cNvSpPr>
            <a:spLocks noGrp="1"/>
          </p:cNvSpPr>
          <p:nvPr>
            <p:ph idx="50" hasCustomPrompt="1"/>
          </p:nvPr>
        </p:nvSpPr>
        <p:spPr>
          <a:xfrm>
            <a:off x="2971800" y="5014484"/>
            <a:ext cx="4206240" cy="58915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3EF26B9-0075-574C-BD4A-DABEDD7CF915}"/>
              </a:ext>
            </a:extLst>
          </p:cNvPr>
          <p:cNvSpPr>
            <a:spLocks noGrp="1"/>
          </p:cNvSpPr>
          <p:nvPr>
            <p:ph idx="58" hasCustomPrompt="1"/>
          </p:nvPr>
        </p:nvSpPr>
        <p:spPr>
          <a:xfrm>
            <a:off x="2971800" y="1420982"/>
            <a:ext cx="4206240" cy="64008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0D7A4A3-471A-E345-AB18-38456F4BBA0E}"/>
              </a:ext>
            </a:extLst>
          </p:cNvPr>
          <p:cNvSpPr>
            <a:spLocks noGrp="1"/>
          </p:cNvSpPr>
          <p:nvPr>
            <p:ph idx="59" hasCustomPrompt="1"/>
          </p:nvPr>
        </p:nvSpPr>
        <p:spPr>
          <a:xfrm>
            <a:off x="7292280" y="2191772"/>
            <a:ext cx="4206240" cy="58915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A94A311-2624-8E4D-B5F8-ABB694A15B22}"/>
              </a:ext>
            </a:extLst>
          </p:cNvPr>
          <p:cNvSpPr>
            <a:spLocks noGrp="1"/>
          </p:cNvSpPr>
          <p:nvPr>
            <p:ph idx="60" hasCustomPrompt="1"/>
          </p:nvPr>
        </p:nvSpPr>
        <p:spPr>
          <a:xfrm>
            <a:off x="7292280" y="2897450"/>
            <a:ext cx="4206240" cy="58915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076AA90-050C-C143-8136-1B18E5EAAD30}"/>
              </a:ext>
            </a:extLst>
          </p:cNvPr>
          <p:cNvSpPr>
            <a:spLocks noGrp="1"/>
          </p:cNvSpPr>
          <p:nvPr>
            <p:ph idx="61" hasCustomPrompt="1"/>
          </p:nvPr>
        </p:nvSpPr>
        <p:spPr>
          <a:xfrm>
            <a:off x="7292280" y="3603128"/>
            <a:ext cx="4206240" cy="58915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885D37B-B862-C74D-AF02-541AFEAA1185}"/>
              </a:ext>
            </a:extLst>
          </p:cNvPr>
          <p:cNvSpPr>
            <a:spLocks noGrp="1"/>
          </p:cNvSpPr>
          <p:nvPr>
            <p:ph idx="62" hasCustomPrompt="1"/>
          </p:nvPr>
        </p:nvSpPr>
        <p:spPr>
          <a:xfrm>
            <a:off x="7292280" y="4308806"/>
            <a:ext cx="4206240" cy="58915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63EB1F2-43F1-F94E-B041-CC35E88BFBAC}"/>
              </a:ext>
            </a:extLst>
          </p:cNvPr>
          <p:cNvSpPr>
            <a:spLocks noGrp="1"/>
          </p:cNvSpPr>
          <p:nvPr>
            <p:ph idx="63" hasCustomPrompt="1"/>
          </p:nvPr>
        </p:nvSpPr>
        <p:spPr>
          <a:xfrm>
            <a:off x="7292280" y="5014484"/>
            <a:ext cx="4206240" cy="58915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6B0F9FA-56F0-894F-8B98-AA9D50EBBCE8}"/>
              </a:ext>
            </a:extLst>
          </p:cNvPr>
          <p:cNvSpPr>
            <a:spLocks noGrp="1"/>
          </p:cNvSpPr>
          <p:nvPr>
            <p:ph idx="64" hasCustomPrompt="1"/>
          </p:nvPr>
        </p:nvSpPr>
        <p:spPr>
          <a:xfrm>
            <a:off x="7292280" y="1420982"/>
            <a:ext cx="4206240" cy="64008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34206B3F-8462-9D45-ADCC-2F03903AB1C0}"/>
              </a:ext>
            </a:extLst>
          </p:cNvPr>
          <p:cNvSpPr>
            <a:spLocks noGrp="1"/>
          </p:cNvSpPr>
          <p:nvPr>
            <p:ph idx="71" hasCustomPrompt="1"/>
          </p:nvPr>
        </p:nvSpPr>
        <p:spPr>
          <a:xfrm>
            <a:off x="2971800" y="5720164"/>
            <a:ext cx="4206240" cy="58915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C5D7205F-AB74-C64C-AA37-FB9857436834}"/>
              </a:ext>
            </a:extLst>
          </p:cNvPr>
          <p:cNvSpPr>
            <a:spLocks noGrp="1"/>
          </p:cNvSpPr>
          <p:nvPr>
            <p:ph idx="72" hasCustomPrompt="1"/>
          </p:nvPr>
        </p:nvSpPr>
        <p:spPr>
          <a:xfrm>
            <a:off x="7292280" y="5720164"/>
            <a:ext cx="4206240" cy="58915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70160-EAF2-5DE8-A5BD-6CEDFB3B9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0"/>
            <a:ext cx="10358967" cy="1196752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538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7498C-6EEC-3842-A726-E0A5FE400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0"/>
            <a:ext cx="10358967" cy="227687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D6F7C937-7D52-6F4D-832F-C6BAE9E878D2}"/>
              </a:ext>
            </a:extLst>
          </p:cNvPr>
          <p:cNvSpPr>
            <a:spLocks noGrp="1"/>
          </p:cNvSpPr>
          <p:nvPr>
            <p:ph idx="35" hasCustomPrompt="1"/>
          </p:nvPr>
        </p:nvSpPr>
        <p:spPr>
          <a:xfrm>
            <a:off x="8449056" y="3685032"/>
            <a:ext cx="3063240" cy="9601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07AB2A2B-0315-5140-84A2-057522638243}"/>
              </a:ext>
            </a:extLst>
          </p:cNvPr>
          <p:cNvSpPr>
            <a:spLocks noGrp="1"/>
          </p:cNvSpPr>
          <p:nvPr>
            <p:ph idx="36" hasCustomPrompt="1"/>
          </p:nvPr>
        </p:nvSpPr>
        <p:spPr>
          <a:xfrm>
            <a:off x="2971800" y="2541439"/>
            <a:ext cx="3063240" cy="98444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6CECE3FC-47CC-B44D-974D-B32F05053FAE}"/>
              </a:ext>
            </a:extLst>
          </p:cNvPr>
          <p:cNvSpPr>
            <a:spLocks noGrp="1"/>
          </p:cNvSpPr>
          <p:nvPr>
            <p:ph idx="41" hasCustomPrompt="1"/>
          </p:nvPr>
        </p:nvSpPr>
        <p:spPr>
          <a:xfrm>
            <a:off x="8449056" y="2565767"/>
            <a:ext cx="3063240" cy="9601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D46AFB5C-5516-1342-9FCA-4197F0D2D651}"/>
              </a:ext>
            </a:extLst>
          </p:cNvPr>
          <p:cNvSpPr>
            <a:spLocks noGrp="1"/>
          </p:cNvSpPr>
          <p:nvPr>
            <p:ph idx="44" hasCustomPrompt="1"/>
          </p:nvPr>
        </p:nvSpPr>
        <p:spPr>
          <a:xfrm>
            <a:off x="2971800" y="4804297"/>
            <a:ext cx="3063240" cy="9601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4C2105C-0684-074C-9207-048D345069E3}"/>
              </a:ext>
            </a:extLst>
          </p:cNvPr>
          <p:cNvSpPr>
            <a:spLocks noGrp="1"/>
          </p:cNvSpPr>
          <p:nvPr>
            <p:ph idx="45" hasCustomPrompt="1"/>
          </p:nvPr>
        </p:nvSpPr>
        <p:spPr>
          <a:xfrm>
            <a:off x="8449056" y="4783373"/>
            <a:ext cx="3063240" cy="98444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AB4CCB1-DBC0-D14D-BC8B-9FB8BA85CFC0}"/>
              </a:ext>
            </a:extLst>
          </p:cNvPr>
          <p:cNvSpPr>
            <a:spLocks noGrp="1"/>
          </p:cNvSpPr>
          <p:nvPr>
            <p:ph idx="46" hasCustomPrompt="1"/>
          </p:nvPr>
        </p:nvSpPr>
        <p:spPr>
          <a:xfrm>
            <a:off x="2971800" y="3685032"/>
            <a:ext cx="3063240" cy="9601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94939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966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4" y="2347914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6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125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29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7" y="4857754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7" y="3203576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946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7" y="2101852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7" y="2101852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669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3" y="303217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0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0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0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0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594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676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197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89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4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410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1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89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102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780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374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7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7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585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7" y="627066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7" y="2101852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7" y="2101852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37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5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5" y="1416051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2173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617853969"/>
      </p:ext>
    </p:extLst>
  </p:cSld>
  <p:clrMapOvr>
    <a:masterClrMapping/>
  </p:clrMapOvr>
  <p:transition spd="slow" advClick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1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7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0" y="5905501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670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0960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1027" y="4856665"/>
            <a:ext cx="9805365" cy="848624"/>
          </a:xfrm>
        </p:spPr>
        <p:txBody>
          <a:bodyPr anchor="b" anchorCtr="0">
            <a:noAutofit/>
          </a:bodyPr>
          <a:lstStyle>
            <a:lvl1pPr algn="l">
              <a:defRPr sz="3200" b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1027" y="5705347"/>
            <a:ext cx="9805365" cy="1011750"/>
          </a:xfrm>
        </p:spPr>
        <p:txBody>
          <a:bodyPr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9036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8600"/>
            <a:ext cx="11582400" cy="106104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002889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027" y="2531668"/>
            <a:ext cx="9816868" cy="1362075"/>
          </a:xfrm>
        </p:spPr>
        <p:txBody>
          <a:bodyPr anchor="b" anchorCtr="0"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GB" sz="3200" b="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0"/>
          </p:nvPr>
        </p:nvSpPr>
        <p:spPr>
          <a:xfrm>
            <a:off x="1731027" y="3893800"/>
            <a:ext cx="9805365" cy="1011750"/>
          </a:xfrm>
        </p:spPr>
        <p:txBody>
          <a:bodyPr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6421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552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933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0048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7533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9806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53069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4" y="2347914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6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1130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485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7" y="4857754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7" y="3203576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3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7" y="2101852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7" y="2101852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454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3" y="303217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0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0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0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0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334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337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026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32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89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4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03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1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89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957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877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7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7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884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7" y="627066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7" y="2101852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7" y="2101852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720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5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5" y="1416051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7820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767642329"/>
      </p:ext>
    </p:extLst>
  </p:cSld>
  <p:clrMapOvr>
    <a:masterClrMapping/>
  </p:clrMapOvr>
  <p:transition spd="slow" advClick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1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53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699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0" y="5905501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8008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85811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AB4CCB1-DBC0-D14D-BC8B-9FB8BA85CFC0}"/>
              </a:ext>
            </a:extLst>
          </p:cNvPr>
          <p:cNvSpPr>
            <a:spLocks noGrp="1"/>
          </p:cNvSpPr>
          <p:nvPr>
            <p:ph idx="46" hasCustomPrompt="1"/>
          </p:nvPr>
        </p:nvSpPr>
        <p:spPr>
          <a:xfrm>
            <a:off x="2971800" y="1196752"/>
            <a:ext cx="8540496" cy="64807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D93A08B-E808-9842-89A1-88E20A83C5CF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2971800" y="2018162"/>
            <a:ext cx="8540496" cy="64807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FED2CE-F2B7-F44F-8C35-F5D48C997B95}"/>
              </a:ext>
            </a:extLst>
          </p:cNvPr>
          <p:cNvSpPr>
            <a:spLocks noGrp="1"/>
          </p:cNvSpPr>
          <p:nvPr>
            <p:ph idx="48" hasCustomPrompt="1"/>
          </p:nvPr>
        </p:nvSpPr>
        <p:spPr>
          <a:xfrm>
            <a:off x="2971800" y="2839572"/>
            <a:ext cx="8540496" cy="64807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4FF5F1D-9A8F-E74C-B0D1-475D30CB818F}"/>
              </a:ext>
            </a:extLst>
          </p:cNvPr>
          <p:cNvSpPr>
            <a:spLocks noGrp="1"/>
          </p:cNvSpPr>
          <p:nvPr>
            <p:ph idx="49" hasCustomPrompt="1"/>
          </p:nvPr>
        </p:nvSpPr>
        <p:spPr>
          <a:xfrm>
            <a:off x="2971800" y="3645484"/>
            <a:ext cx="8540496" cy="64807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CC46D52-87BC-8F4F-B434-4CCA2BE85E9A}"/>
              </a:ext>
            </a:extLst>
          </p:cNvPr>
          <p:cNvSpPr>
            <a:spLocks noGrp="1"/>
          </p:cNvSpPr>
          <p:nvPr>
            <p:ph idx="50" hasCustomPrompt="1"/>
          </p:nvPr>
        </p:nvSpPr>
        <p:spPr>
          <a:xfrm>
            <a:off x="2971800" y="4466894"/>
            <a:ext cx="8540496" cy="64807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30B91F8-CE0E-B643-9A6F-460F6553C81F}"/>
              </a:ext>
            </a:extLst>
          </p:cNvPr>
          <p:cNvSpPr>
            <a:spLocks noGrp="1"/>
          </p:cNvSpPr>
          <p:nvPr>
            <p:ph idx="51" hasCustomPrompt="1"/>
          </p:nvPr>
        </p:nvSpPr>
        <p:spPr>
          <a:xfrm>
            <a:off x="2971800" y="5288304"/>
            <a:ext cx="8540496" cy="64807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B2231C-939C-AC91-1ED2-FDEEC9AF2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0"/>
            <a:ext cx="10358967" cy="1023414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191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30B91F8-CE0E-B643-9A6F-460F6553C81F}"/>
              </a:ext>
            </a:extLst>
          </p:cNvPr>
          <p:cNvSpPr>
            <a:spLocks noGrp="1"/>
          </p:cNvSpPr>
          <p:nvPr>
            <p:ph idx="51" hasCustomPrompt="1"/>
          </p:nvPr>
        </p:nvSpPr>
        <p:spPr>
          <a:xfrm>
            <a:off x="2971800" y="5661248"/>
            <a:ext cx="2011680" cy="59436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6549EE2-D26F-6C4C-BFDF-B4CB3FD66EAD}"/>
              </a:ext>
            </a:extLst>
          </p:cNvPr>
          <p:cNvSpPr>
            <a:spLocks noGrp="1"/>
          </p:cNvSpPr>
          <p:nvPr>
            <p:ph idx="57" hasCustomPrompt="1"/>
          </p:nvPr>
        </p:nvSpPr>
        <p:spPr>
          <a:xfrm>
            <a:off x="7295827" y="5661248"/>
            <a:ext cx="2011680" cy="59436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3EF26B9-0075-574C-BD4A-DABEDD7CF915}"/>
              </a:ext>
            </a:extLst>
          </p:cNvPr>
          <p:cNvSpPr>
            <a:spLocks noGrp="1"/>
          </p:cNvSpPr>
          <p:nvPr>
            <p:ph idx="58" hasCustomPrompt="1"/>
          </p:nvPr>
        </p:nvSpPr>
        <p:spPr>
          <a:xfrm>
            <a:off x="2971800" y="1412776"/>
            <a:ext cx="4204320" cy="25146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2580"/>
              </a:lnSpc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EBDF627-841C-BD47-924A-0F07ED0F51B2}"/>
              </a:ext>
            </a:extLst>
          </p:cNvPr>
          <p:cNvSpPr>
            <a:spLocks noGrp="1"/>
          </p:cNvSpPr>
          <p:nvPr>
            <p:ph idx="59" hasCustomPrompt="1"/>
          </p:nvPr>
        </p:nvSpPr>
        <p:spPr>
          <a:xfrm>
            <a:off x="7300732" y="1412776"/>
            <a:ext cx="4204320" cy="25146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2580"/>
              </a:lnSpc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3B94F2F-1772-BA98-5F00-726C25BA295A}"/>
              </a:ext>
            </a:extLst>
          </p:cNvPr>
          <p:cNvSpPr>
            <a:spLocks noGrp="1"/>
          </p:cNvSpPr>
          <p:nvPr>
            <p:ph idx="65" hasCustomPrompt="1"/>
          </p:nvPr>
        </p:nvSpPr>
        <p:spPr>
          <a:xfrm>
            <a:off x="9494278" y="5661248"/>
            <a:ext cx="2011680" cy="59436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A7916153-3C84-96C9-A814-0EE6AF6ED112}"/>
              </a:ext>
            </a:extLst>
          </p:cNvPr>
          <p:cNvSpPr>
            <a:spLocks noGrp="1"/>
          </p:cNvSpPr>
          <p:nvPr>
            <p:ph idx="71" hasCustomPrompt="1"/>
          </p:nvPr>
        </p:nvSpPr>
        <p:spPr>
          <a:xfrm>
            <a:off x="5136286" y="5661248"/>
            <a:ext cx="2011680" cy="59436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4C0AE0C5-B0E9-EB0A-9383-75E1C3D92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0"/>
            <a:ext cx="10358967" cy="1196752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9BA4ADE0-1461-7457-7956-81AF76EDC94A}"/>
              </a:ext>
            </a:extLst>
          </p:cNvPr>
          <p:cNvSpPr>
            <a:spLocks noGrp="1"/>
          </p:cNvSpPr>
          <p:nvPr>
            <p:ph idx="72" hasCustomPrompt="1"/>
          </p:nvPr>
        </p:nvSpPr>
        <p:spPr>
          <a:xfrm>
            <a:off x="2971800" y="2178746"/>
            <a:ext cx="2011680" cy="59436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1586141-EFD5-5D56-3C69-C9252F52C3BD}"/>
              </a:ext>
            </a:extLst>
          </p:cNvPr>
          <p:cNvSpPr>
            <a:spLocks noGrp="1"/>
          </p:cNvSpPr>
          <p:nvPr>
            <p:ph idx="73" hasCustomPrompt="1"/>
          </p:nvPr>
        </p:nvSpPr>
        <p:spPr>
          <a:xfrm>
            <a:off x="7295827" y="2178746"/>
            <a:ext cx="2011680" cy="59436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C31BA77-7268-B8B3-7AEB-340CFDB17BE3}"/>
              </a:ext>
            </a:extLst>
          </p:cNvPr>
          <p:cNvSpPr>
            <a:spLocks noGrp="1"/>
          </p:cNvSpPr>
          <p:nvPr>
            <p:ph idx="74" hasCustomPrompt="1"/>
          </p:nvPr>
        </p:nvSpPr>
        <p:spPr>
          <a:xfrm>
            <a:off x="9494278" y="2178746"/>
            <a:ext cx="2011680" cy="59436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10F2B90-7999-F791-1500-9F54868D6C66}"/>
              </a:ext>
            </a:extLst>
          </p:cNvPr>
          <p:cNvSpPr>
            <a:spLocks noGrp="1"/>
          </p:cNvSpPr>
          <p:nvPr>
            <p:ph idx="75" hasCustomPrompt="1"/>
          </p:nvPr>
        </p:nvSpPr>
        <p:spPr>
          <a:xfrm>
            <a:off x="5136286" y="2178746"/>
            <a:ext cx="2011680" cy="59436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A131E706-F1D5-CFB7-B993-DFB3C7F3752F}"/>
              </a:ext>
            </a:extLst>
          </p:cNvPr>
          <p:cNvSpPr>
            <a:spLocks noGrp="1"/>
          </p:cNvSpPr>
          <p:nvPr>
            <p:ph idx="76" hasCustomPrompt="1"/>
          </p:nvPr>
        </p:nvSpPr>
        <p:spPr>
          <a:xfrm>
            <a:off x="2971800" y="2859682"/>
            <a:ext cx="2011680" cy="59436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9094BFB2-F55E-CAC2-8DA5-1555E7FCEA20}"/>
              </a:ext>
            </a:extLst>
          </p:cNvPr>
          <p:cNvSpPr>
            <a:spLocks noGrp="1"/>
          </p:cNvSpPr>
          <p:nvPr>
            <p:ph idx="77" hasCustomPrompt="1"/>
          </p:nvPr>
        </p:nvSpPr>
        <p:spPr>
          <a:xfrm>
            <a:off x="7295827" y="2859682"/>
            <a:ext cx="2011680" cy="59436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64EFFFB0-BD47-B475-FB05-056F531CABB2}"/>
              </a:ext>
            </a:extLst>
          </p:cNvPr>
          <p:cNvSpPr>
            <a:spLocks noGrp="1"/>
          </p:cNvSpPr>
          <p:nvPr>
            <p:ph idx="78" hasCustomPrompt="1"/>
          </p:nvPr>
        </p:nvSpPr>
        <p:spPr>
          <a:xfrm>
            <a:off x="9494278" y="2859682"/>
            <a:ext cx="2011680" cy="59436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7A079928-CE49-6231-0092-684139D1E16E}"/>
              </a:ext>
            </a:extLst>
          </p:cNvPr>
          <p:cNvSpPr>
            <a:spLocks noGrp="1"/>
          </p:cNvSpPr>
          <p:nvPr>
            <p:ph idx="79" hasCustomPrompt="1"/>
          </p:nvPr>
        </p:nvSpPr>
        <p:spPr>
          <a:xfrm>
            <a:off x="5136286" y="2859682"/>
            <a:ext cx="2011680" cy="59436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FE304D18-5A76-20C1-081A-C1AFD5E1D41D}"/>
              </a:ext>
            </a:extLst>
          </p:cNvPr>
          <p:cNvSpPr>
            <a:spLocks noGrp="1"/>
          </p:cNvSpPr>
          <p:nvPr>
            <p:ph idx="80" hasCustomPrompt="1"/>
          </p:nvPr>
        </p:nvSpPr>
        <p:spPr>
          <a:xfrm>
            <a:off x="2971800" y="3598984"/>
            <a:ext cx="2011680" cy="59436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D33CA4C7-6B47-50DC-BDF6-44582648571E}"/>
              </a:ext>
            </a:extLst>
          </p:cNvPr>
          <p:cNvSpPr>
            <a:spLocks noGrp="1"/>
          </p:cNvSpPr>
          <p:nvPr>
            <p:ph idx="81" hasCustomPrompt="1"/>
          </p:nvPr>
        </p:nvSpPr>
        <p:spPr>
          <a:xfrm>
            <a:off x="7295827" y="3598984"/>
            <a:ext cx="2011680" cy="59436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5DB1904-FA4B-EBD2-F000-B4FC3B9B4A3D}"/>
              </a:ext>
            </a:extLst>
          </p:cNvPr>
          <p:cNvSpPr>
            <a:spLocks noGrp="1"/>
          </p:cNvSpPr>
          <p:nvPr>
            <p:ph idx="82" hasCustomPrompt="1"/>
          </p:nvPr>
        </p:nvSpPr>
        <p:spPr>
          <a:xfrm>
            <a:off x="9494278" y="3598984"/>
            <a:ext cx="2011680" cy="59436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B5566BED-B737-6138-0024-9BB0C9FD8A92}"/>
              </a:ext>
            </a:extLst>
          </p:cNvPr>
          <p:cNvSpPr>
            <a:spLocks noGrp="1"/>
          </p:cNvSpPr>
          <p:nvPr>
            <p:ph idx="83" hasCustomPrompt="1"/>
          </p:nvPr>
        </p:nvSpPr>
        <p:spPr>
          <a:xfrm>
            <a:off x="5136286" y="3598984"/>
            <a:ext cx="2011680" cy="59436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136693C0-47D5-95D0-6215-74041109381A}"/>
              </a:ext>
            </a:extLst>
          </p:cNvPr>
          <p:cNvSpPr>
            <a:spLocks noGrp="1"/>
          </p:cNvSpPr>
          <p:nvPr>
            <p:ph idx="84" hasCustomPrompt="1"/>
          </p:nvPr>
        </p:nvSpPr>
        <p:spPr>
          <a:xfrm>
            <a:off x="2971800" y="4279920"/>
            <a:ext cx="2011680" cy="59436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92A6066F-885F-4DC1-4F4E-B75697109DA3}"/>
              </a:ext>
            </a:extLst>
          </p:cNvPr>
          <p:cNvSpPr>
            <a:spLocks noGrp="1"/>
          </p:cNvSpPr>
          <p:nvPr>
            <p:ph idx="85" hasCustomPrompt="1"/>
          </p:nvPr>
        </p:nvSpPr>
        <p:spPr>
          <a:xfrm>
            <a:off x="7295827" y="4279920"/>
            <a:ext cx="2011680" cy="59436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5984C14E-8A41-65B5-ACF2-36D36A4F6CEC}"/>
              </a:ext>
            </a:extLst>
          </p:cNvPr>
          <p:cNvSpPr>
            <a:spLocks noGrp="1"/>
          </p:cNvSpPr>
          <p:nvPr>
            <p:ph idx="86" hasCustomPrompt="1"/>
          </p:nvPr>
        </p:nvSpPr>
        <p:spPr>
          <a:xfrm>
            <a:off x="9494278" y="4279920"/>
            <a:ext cx="2011680" cy="59436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3DD222C2-9E0E-0B81-C3E6-FAA6E09FE494}"/>
              </a:ext>
            </a:extLst>
          </p:cNvPr>
          <p:cNvSpPr>
            <a:spLocks noGrp="1"/>
          </p:cNvSpPr>
          <p:nvPr>
            <p:ph idx="87" hasCustomPrompt="1"/>
          </p:nvPr>
        </p:nvSpPr>
        <p:spPr>
          <a:xfrm>
            <a:off x="5136286" y="4279920"/>
            <a:ext cx="2011680" cy="59436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2F430BD-D60C-4720-5CCE-259B2956F55B}"/>
              </a:ext>
            </a:extLst>
          </p:cNvPr>
          <p:cNvSpPr>
            <a:spLocks noGrp="1"/>
          </p:cNvSpPr>
          <p:nvPr>
            <p:ph idx="88" hasCustomPrompt="1"/>
          </p:nvPr>
        </p:nvSpPr>
        <p:spPr>
          <a:xfrm>
            <a:off x="2971800" y="4951129"/>
            <a:ext cx="2011680" cy="59436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B4B5C22A-C64C-5CEB-3E6A-E0F836113340}"/>
              </a:ext>
            </a:extLst>
          </p:cNvPr>
          <p:cNvSpPr>
            <a:spLocks noGrp="1"/>
          </p:cNvSpPr>
          <p:nvPr>
            <p:ph idx="89" hasCustomPrompt="1"/>
          </p:nvPr>
        </p:nvSpPr>
        <p:spPr>
          <a:xfrm>
            <a:off x="7295827" y="4951129"/>
            <a:ext cx="2011680" cy="59436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1A0DBF5F-9217-E7D5-606C-21766D36F1C9}"/>
              </a:ext>
            </a:extLst>
          </p:cNvPr>
          <p:cNvSpPr>
            <a:spLocks noGrp="1"/>
          </p:cNvSpPr>
          <p:nvPr>
            <p:ph idx="90" hasCustomPrompt="1"/>
          </p:nvPr>
        </p:nvSpPr>
        <p:spPr>
          <a:xfrm>
            <a:off x="9494278" y="4951129"/>
            <a:ext cx="2011680" cy="59436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057FBD75-32A5-AD7A-834F-A12CCB8BAD91}"/>
              </a:ext>
            </a:extLst>
          </p:cNvPr>
          <p:cNvSpPr>
            <a:spLocks noGrp="1"/>
          </p:cNvSpPr>
          <p:nvPr>
            <p:ph idx="91" hasCustomPrompt="1"/>
          </p:nvPr>
        </p:nvSpPr>
        <p:spPr>
          <a:xfrm>
            <a:off x="5136286" y="4951129"/>
            <a:ext cx="2011680" cy="59436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E30CFC48-DE5B-A056-7571-D09A15A05FBE}"/>
              </a:ext>
            </a:extLst>
          </p:cNvPr>
          <p:cNvSpPr>
            <a:spLocks noGrp="1"/>
          </p:cNvSpPr>
          <p:nvPr>
            <p:ph idx="92" hasCustomPrompt="1"/>
          </p:nvPr>
        </p:nvSpPr>
        <p:spPr>
          <a:xfrm>
            <a:off x="2971800" y="1821338"/>
            <a:ext cx="2011680" cy="25146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2580"/>
              </a:lnSpc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2B3E33BF-266E-085A-232F-CC2F64E577BE}"/>
              </a:ext>
            </a:extLst>
          </p:cNvPr>
          <p:cNvSpPr>
            <a:spLocks noGrp="1"/>
          </p:cNvSpPr>
          <p:nvPr>
            <p:ph idx="93" hasCustomPrompt="1"/>
          </p:nvPr>
        </p:nvSpPr>
        <p:spPr>
          <a:xfrm>
            <a:off x="5164440" y="1821338"/>
            <a:ext cx="2011680" cy="25146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2580"/>
              </a:lnSpc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6A980956-DEB1-76C2-E80A-FE1C65646FCD}"/>
              </a:ext>
            </a:extLst>
          </p:cNvPr>
          <p:cNvSpPr>
            <a:spLocks noGrp="1"/>
          </p:cNvSpPr>
          <p:nvPr>
            <p:ph idx="94" hasCustomPrompt="1"/>
          </p:nvPr>
        </p:nvSpPr>
        <p:spPr>
          <a:xfrm>
            <a:off x="9493372" y="1821338"/>
            <a:ext cx="2011680" cy="25146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2580"/>
              </a:lnSpc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51DA80A7-90B5-1CE4-C32D-1271DAA8BAA7}"/>
              </a:ext>
            </a:extLst>
          </p:cNvPr>
          <p:cNvSpPr>
            <a:spLocks noGrp="1"/>
          </p:cNvSpPr>
          <p:nvPr>
            <p:ph idx="95" hasCustomPrompt="1"/>
          </p:nvPr>
        </p:nvSpPr>
        <p:spPr>
          <a:xfrm>
            <a:off x="7300732" y="1821338"/>
            <a:ext cx="2011680" cy="25146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2580"/>
              </a:lnSpc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180381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AB4CCB1-DBC0-D14D-BC8B-9FB8BA85CFC0}"/>
              </a:ext>
            </a:extLst>
          </p:cNvPr>
          <p:cNvSpPr>
            <a:spLocks noGrp="1"/>
          </p:cNvSpPr>
          <p:nvPr>
            <p:ph idx="46" hasCustomPrompt="1"/>
          </p:nvPr>
        </p:nvSpPr>
        <p:spPr>
          <a:xfrm>
            <a:off x="2971800" y="2191772"/>
            <a:ext cx="4206240" cy="58915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D93A08B-E808-9842-89A1-88E20A83C5CF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2971800" y="2897450"/>
            <a:ext cx="4206240" cy="58915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FED2CE-F2B7-F44F-8C35-F5D48C997B95}"/>
              </a:ext>
            </a:extLst>
          </p:cNvPr>
          <p:cNvSpPr>
            <a:spLocks noGrp="1"/>
          </p:cNvSpPr>
          <p:nvPr>
            <p:ph idx="48" hasCustomPrompt="1"/>
          </p:nvPr>
        </p:nvSpPr>
        <p:spPr>
          <a:xfrm>
            <a:off x="2971800" y="3603128"/>
            <a:ext cx="4206240" cy="58915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4FF5F1D-9A8F-E74C-B0D1-475D30CB818F}"/>
              </a:ext>
            </a:extLst>
          </p:cNvPr>
          <p:cNvSpPr>
            <a:spLocks noGrp="1"/>
          </p:cNvSpPr>
          <p:nvPr>
            <p:ph idx="49" hasCustomPrompt="1"/>
          </p:nvPr>
        </p:nvSpPr>
        <p:spPr>
          <a:xfrm>
            <a:off x="2971800" y="4308806"/>
            <a:ext cx="4206240" cy="58915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CC46D52-87BC-8F4F-B434-4CCA2BE85E9A}"/>
              </a:ext>
            </a:extLst>
          </p:cNvPr>
          <p:cNvSpPr>
            <a:spLocks noGrp="1"/>
          </p:cNvSpPr>
          <p:nvPr>
            <p:ph idx="50" hasCustomPrompt="1"/>
          </p:nvPr>
        </p:nvSpPr>
        <p:spPr>
          <a:xfrm>
            <a:off x="2971800" y="5014484"/>
            <a:ext cx="4206240" cy="58915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3EF26B9-0075-574C-BD4A-DABEDD7CF915}"/>
              </a:ext>
            </a:extLst>
          </p:cNvPr>
          <p:cNvSpPr>
            <a:spLocks noGrp="1"/>
          </p:cNvSpPr>
          <p:nvPr>
            <p:ph idx="58" hasCustomPrompt="1"/>
          </p:nvPr>
        </p:nvSpPr>
        <p:spPr>
          <a:xfrm>
            <a:off x="2971800" y="1420982"/>
            <a:ext cx="4206240" cy="64008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0D7A4A3-471A-E345-AB18-38456F4BBA0E}"/>
              </a:ext>
            </a:extLst>
          </p:cNvPr>
          <p:cNvSpPr>
            <a:spLocks noGrp="1"/>
          </p:cNvSpPr>
          <p:nvPr>
            <p:ph idx="59" hasCustomPrompt="1"/>
          </p:nvPr>
        </p:nvSpPr>
        <p:spPr>
          <a:xfrm>
            <a:off x="7292280" y="2191772"/>
            <a:ext cx="4206240" cy="58915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A94A311-2624-8E4D-B5F8-ABB694A15B22}"/>
              </a:ext>
            </a:extLst>
          </p:cNvPr>
          <p:cNvSpPr>
            <a:spLocks noGrp="1"/>
          </p:cNvSpPr>
          <p:nvPr>
            <p:ph idx="60" hasCustomPrompt="1"/>
          </p:nvPr>
        </p:nvSpPr>
        <p:spPr>
          <a:xfrm>
            <a:off x="7292280" y="2897450"/>
            <a:ext cx="4206240" cy="58915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076AA90-050C-C143-8136-1B18E5EAAD30}"/>
              </a:ext>
            </a:extLst>
          </p:cNvPr>
          <p:cNvSpPr>
            <a:spLocks noGrp="1"/>
          </p:cNvSpPr>
          <p:nvPr>
            <p:ph idx="61" hasCustomPrompt="1"/>
          </p:nvPr>
        </p:nvSpPr>
        <p:spPr>
          <a:xfrm>
            <a:off x="7292280" y="3603128"/>
            <a:ext cx="4206240" cy="58915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885D37B-B862-C74D-AF02-541AFEAA1185}"/>
              </a:ext>
            </a:extLst>
          </p:cNvPr>
          <p:cNvSpPr>
            <a:spLocks noGrp="1"/>
          </p:cNvSpPr>
          <p:nvPr>
            <p:ph idx="62" hasCustomPrompt="1"/>
          </p:nvPr>
        </p:nvSpPr>
        <p:spPr>
          <a:xfrm>
            <a:off x="7292280" y="4308806"/>
            <a:ext cx="4206240" cy="58915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63EB1F2-43F1-F94E-B041-CC35E88BFBAC}"/>
              </a:ext>
            </a:extLst>
          </p:cNvPr>
          <p:cNvSpPr>
            <a:spLocks noGrp="1"/>
          </p:cNvSpPr>
          <p:nvPr>
            <p:ph idx="63" hasCustomPrompt="1"/>
          </p:nvPr>
        </p:nvSpPr>
        <p:spPr>
          <a:xfrm>
            <a:off x="7292280" y="5014484"/>
            <a:ext cx="4206240" cy="58915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6B0F9FA-56F0-894F-8B98-AA9D50EBBCE8}"/>
              </a:ext>
            </a:extLst>
          </p:cNvPr>
          <p:cNvSpPr>
            <a:spLocks noGrp="1"/>
          </p:cNvSpPr>
          <p:nvPr>
            <p:ph idx="64" hasCustomPrompt="1"/>
          </p:nvPr>
        </p:nvSpPr>
        <p:spPr>
          <a:xfrm>
            <a:off x="7292280" y="1420982"/>
            <a:ext cx="4206240" cy="64008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34206B3F-8462-9D45-ADCC-2F03903AB1C0}"/>
              </a:ext>
            </a:extLst>
          </p:cNvPr>
          <p:cNvSpPr>
            <a:spLocks noGrp="1"/>
          </p:cNvSpPr>
          <p:nvPr>
            <p:ph idx="71" hasCustomPrompt="1"/>
          </p:nvPr>
        </p:nvSpPr>
        <p:spPr>
          <a:xfrm>
            <a:off x="2971800" y="5720164"/>
            <a:ext cx="4206240" cy="58915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C5D7205F-AB74-C64C-AA37-FB9857436834}"/>
              </a:ext>
            </a:extLst>
          </p:cNvPr>
          <p:cNvSpPr>
            <a:spLocks noGrp="1"/>
          </p:cNvSpPr>
          <p:nvPr>
            <p:ph idx="72" hasCustomPrompt="1"/>
          </p:nvPr>
        </p:nvSpPr>
        <p:spPr>
          <a:xfrm>
            <a:off x="7292280" y="5720164"/>
            <a:ext cx="4206240" cy="58915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70160-EAF2-5DE8-A5BD-6CEDFB3B9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0"/>
            <a:ext cx="10358967" cy="1196752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367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90152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7498C-6EEC-3842-A726-E0A5FE400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0"/>
            <a:ext cx="10358967" cy="227687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D6F7C937-7D52-6F4D-832F-C6BAE9E878D2}"/>
              </a:ext>
            </a:extLst>
          </p:cNvPr>
          <p:cNvSpPr>
            <a:spLocks noGrp="1"/>
          </p:cNvSpPr>
          <p:nvPr>
            <p:ph idx="35" hasCustomPrompt="1"/>
          </p:nvPr>
        </p:nvSpPr>
        <p:spPr>
          <a:xfrm>
            <a:off x="8449056" y="3685032"/>
            <a:ext cx="3063240" cy="9601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07AB2A2B-0315-5140-84A2-057522638243}"/>
              </a:ext>
            </a:extLst>
          </p:cNvPr>
          <p:cNvSpPr>
            <a:spLocks noGrp="1"/>
          </p:cNvSpPr>
          <p:nvPr>
            <p:ph idx="36" hasCustomPrompt="1"/>
          </p:nvPr>
        </p:nvSpPr>
        <p:spPr>
          <a:xfrm>
            <a:off x="2971800" y="2541439"/>
            <a:ext cx="3063240" cy="98444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6CECE3FC-47CC-B44D-974D-B32F05053FAE}"/>
              </a:ext>
            </a:extLst>
          </p:cNvPr>
          <p:cNvSpPr>
            <a:spLocks noGrp="1"/>
          </p:cNvSpPr>
          <p:nvPr>
            <p:ph idx="41" hasCustomPrompt="1"/>
          </p:nvPr>
        </p:nvSpPr>
        <p:spPr>
          <a:xfrm>
            <a:off x="8449056" y="2565767"/>
            <a:ext cx="3063240" cy="9601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D46AFB5C-5516-1342-9FCA-4197F0D2D651}"/>
              </a:ext>
            </a:extLst>
          </p:cNvPr>
          <p:cNvSpPr>
            <a:spLocks noGrp="1"/>
          </p:cNvSpPr>
          <p:nvPr>
            <p:ph idx="44" hasCustomPrompt="1"/>
          </p:nvPr>
        </p:nvSpPr>
        <p:spPr>
          <a:xfrm>
            <a:off x="2971800" y="4804297"/>
            <a:ext cx="3063240" cy="9601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4C2105C-0684-074C-9207-048D345069E3}"/>
              </a:ext>
            </a:extLst>
          </p:cNvPr>
          <p:cNvSpPr>
            <a:spLocks noGrp="1"/>
          </p:cNvSpPr>
          <p:nvPr>
            <p:ph idx="45" hasCustomPrompt="1"/>
          </p:nvPr>
        </p:nvSpPr>
        <p:spPr>
          <a:xfrm>
            <a:off x="8449056" y="4783373"/>
            <a:ext cx="3063240" cy="98444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AB4CCB1-DBC0-D14D-BC8B-9FB8BA85CFC0}"/>
              </a:ext>
            </a:extLst>
          </p:cNvPr>
          <p:cNvSpPr>
            <a:spLocks noGrp="1"/>
          </p:cNvSpPr>
          <p:nvPr>
            <p:ph idx="46" hasCustomPrompt="1"/>
          </p:nvPr>
        </p:nvSpPr>
        <p:spPr>
          <a:xfrm>
            <a:off x="2971800" y="3685032"/>
            <a:ext cx="3063240" cy="96012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2580"/>
              </a:lnSpc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30291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45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939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381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7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4" r:id="rId1"/>
    <p:sldLayoutId id="2147485145" r:id="rId2"/>
    <p:sldLayoutId id="2147485146" r:id="rId3"/>
    <p:sldLayoutId id="2147485147" r:id="rId4"/>
    <p:sldLayoutId id="2147485148" r:id="rId5"/>
    <p:sldLayoutId id="2147485149" r:id="rId6"/>
    <p:sldLayoutId id="2147485150" r:id="rId7"/>
    <p:sldLayoutId id="2147485151" r:id="rId8"/>
    <p:sldLayoutId id="2147485152" r:id="rId9"/>
    <p:sldLayoutId id="2147485153" r:id="rId10"/>
    <p:sldLayoutId id="2147485154" r:id="rId11"/>
    <p:sldLayoutId id="2147485155" r:id="rId12"/>
    <p:sldLayoutId id="2147485156" r:id="rId13"/>
    <p:sldLayoutId id="2147485157" r:id="rId14"/>
    <p:sldLayoutId id="2147485158" r:id="rId15"/>
    <p:sldLayoutId id="2147485159" r:id="rId16"/>
    <p:sldLayoutId id="2147485160" r:id="rId17"/>
    <p:sldLayoutId id="2147485290" r:id="rId18"/>
    <p:sldLayoutId id="2147485291" r:id="rId19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5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5" y="1416051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AB366F00-D68A-ED43-AEFA-68B7121E0CD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51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89" r:id="rId1"/>
    <p:sldLayoutId id="2147485190" r:id="rId2"/>
    <p:sldLayoutId id="2147485191" r:id="rId3"/>
    <p:sldLayoutId id="2147485192" r:id="rId4"/>
    <p:sldLayoutId id="2147485193" r:id="rId5"/>
    <p:sldLayoutId id="2147485194" r:id="rId6"/>
    <p:sldLayoutId id="2147485195" r:id="rId7"/>
    <p:sldLayoutId id="2147485196" r:id="rId8"/>
    <p:sldLayoutId id="2147485197" r:id="rId9"/>
    <p:sldLayoutId id="2147485198" r:id="rId10"/>
    <p:sldLayoutId id="2147485199" r:id="rId11"/>
    <p:sldLayoutId id="2147485200" r:id="rId12"/>
    <p:sldLayoutId id="2147485201" r:id="rId13"/>
    <p:sldLayoutId id="2147485202" r:id="rId14"/>
    <p:sldLayoutId id="2147485203" r:id="rId15"/>
    <p:sldLayoutId id="2147485204" r:id="rId16"/>
    <p:sldLayoutId id="2147485205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9893"/>
            <a:ext cx="11582400" cy="770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36299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98660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2" r:id="rId1"/>
    <p:sldLayoutId id="2147485283" r:id="rId2"/>
    <p:sldLayoutId id="2147485284" r:id="rId3"/>
    <p:sldLayoutId id="2147485285" r:id="rId4"/>
    <p:sldLayoutId id="2147485286" r:id="rId5"/>
    <p:sldLayoutId id="2147485287" r:id="rId6"/>
    <p:sldLayoutId id="2147485288" r:id="rId7"/>
    <p:sldLayoutId id="2147485289" r:id="rId8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400"/>
        </a:spcBef>
        <a:spcAft>
          <a:spcPts val="400"/>
        </a:spcAft>
        <a:buClr>
          <a:srgbClr val="F0AB00"/>
        </a:buClr>
        <a:buFont typeface="Arial" panose="020B0604020202020204" pitchFamily="34" charset="0"/>
        <a:buChar char="●"/>
        <a:defRPr sz="2000" b="1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400"/>
        </a:spcBef>
        <a:spcAft>
          <a:spcPts val="400"/>
        </a:spcAft>
        <a:buClr>
          <a:srgbClr val="F0AB00"/>
        </a:buClr>
        <a:buFont typeface="Arial" panose="020B0604020202020204" pitchFamily="34" charset="0"/>
        <a:buChar char="–"/>
        <a:defRPr sz="1800" b="1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400"/>
        </a:spcBef>
        <a:spcAft>
          <a:spcPts val="400"/>
        </a:spcAft>
        <a:buClr>
          <a:srgbClr val="F0AB00"/>
        </a:buClr>
        <a:buFont typeface="Arial" panose="020B0604020202020204" pitchFamily="34" charset="0"/>
        <a:buChar char="•"/>
        <a:defRPr sz="1600" b="1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400"/>
        </a:spcBef>
        <a:spcAft>
          <a:spcPts val="400"/>
        </a:spcAft>
        <a:buClr>
          <a:srgbClr val="F0AB00"/>
        </a:buClr>
        <a:buFont typeface="Arial" panose="020B0604020202020204" pitchFamily="34" charset="0"/>
        <a:buChar char="–"/>
        <a:defRPr sz="1400" b="1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5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5" y="1416051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A6C20946-18E3-1F43-906C-E89362EFA79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1398" y="6242488"/>
            <a:ext cx="591265" cy="49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09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93" r:id="rId1"/>
    <p:sldLayoutId id="2147485294" r:id="rId2"/>
    <p:sldLayoutId id="2147485295" r:id="rId3"/>
    <p:sldLayoutId id="2147485296" r:id="rId4"/>
    <p:sldLayoutId id="2147485297" r:id="rId5"/>
    <p:sldLayoutId id="2147485298" r:id="rId6"/>
    <p:sldLayoutId id="2147485299" r:id="rId7"/>
    <p:sldLayoutId id="2147485300" r:id="rId8"/>
    <p:sldLayoutId id="2147485301" r:id="rId9"/>
    <p:sldLayoutId id="2147485302" r:id="rId10"/>
    <p:sldLayoutId id="2147485303" r:id="rId11"/>
    <p:sldLayoutId id="2147485304" r:id="rId12"/>
    <p:sldLayoutId id="2147485305" r:id="rId13"/>
    <p:sldLayoutId id="2147485306" r:id="rId14"/>
    <p:sldLayoutId id="2147485307" r:id="rId15"/>
    <p:sldLayoutId id="2147485308" r:id="rId16"/>
    <p:sldLayoutId id="2147485309" r:id="rId17"/>
    <p:sldLayoutId id="2147485312" r:id="rId18"/>
    <p:sldLayoutId id="2147485313" r:id="rId19"/>
    <p:sldLayoutId id="2147485314" r:id="rId20"/>
    <p:sldLayoutId id="2147485315" r:id="rId21"/>
    <p:sldLayoutId id="2147485319" r:id="rId2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362868"/>
            <a:ext cx="12192000" cy="2088232"/>
          </a:xfrm>
        </p:spPr>
        <p:txBody>
          <a:bodyPr wrap="square" anchor="ctr">
            <a:noAutofit/>
          </a:bodyPr>
          <a:lstStyle/>
          <a:p>
            <a:r>
              <a:rPr lang="en-US" sz="5400" i="1" dirty="0"/>
              <a:t>Meet The Professor</a:t>
            </a:r>
            <a:br>
              <a:rPr lang="en-US" sz="4800" dirty="0"/>
            </a:br>
            <a:r>
              <a:rPr lang="en-US" sz="4400" dirty="0"/>
              <a:t>Optimizing the Management of ER-Positive </a:t>
            </a:r>
            <a:br>
              <a:rPr lang="en-US" sz="4400" dirty="0"/>
            </a:br>
            <a:r>
              <a:rPr lang="en-US" sz="4400" dirty="0"/>
              <a:t>and Triple-Negative Breast Cancer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89EC39A6-3A21-024B-B9EF-B81F9F52C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36912"/>
            <a:ext cx="12191999" cy="2706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1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914400" eaLnBrk="0" hangingPunct="0">
              <a:lnSpc>
                <a:spcPts val="3060"/>
              </a:lnSpc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Komal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Jhaveri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, MD </a:t>
            </a:r>
          </a:p>
          <a:p>
            <a:pPr algn="ctr" defTabSz="914400" eaLnBrk="0" hangingPunct="0">
              <a:lnSpc>
                <a:spcPts val="3060"/>
              </a:lnSpc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Associate Attending Physician </a:t>
            </a:r>
          </a:p>
          <a:p>
            <a:pPr algn="ctr" defTabSz="914400" eaLnBrk="0" hangingPunct="0">
              <a:lnSpc>
                <a:spcPts val="3060"/>
              </a:lnSpc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Breast Medicine Service and Early Drug Development Service </a:t>
            </a:r>
          </a:p>
          <a:p>
            <a:pPr algn="ctr" defTabSz="914400" eaLnBrk="0" hangingPunct="0">
              <a:lnSpc>
                <a:spcPts val="3060"/>
              </a:lnSpc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Section Head, Endocrine Therapy Research Program </a:t>
            </a:r>
          </a:p>
          <a:p>
            <a:pPr algn="ctr" defTabSz="914400" eaLnBrk="0" hangingPunct="0">
              <a:lnSpc>
                <a:spcPts val="3060"/>
              </a:lnSpc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Clinical Director, Early Drug Development Service </a:t>
            </a:r>
          </a:p>
          <a:p>
            <a:pPr algn="ctr" defTabSz="914400" eaLnBrk="0" hangingPunct="0">
              <a:lnSpc>
                <a:spcPts val="3060"/>
              </a:lnSpc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Department of Medicine </a:t>
            </a:r>
          </a:p>
          <a:p>
            <a:pPr algn="ctr" defTabSz="914400" eaLnBrk="0" hangingPunct="0">
              <a:lnSpc>
                <a:spcPts val="3060"/>
              </a:lnSpc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Memorial Sloan Kettering Cancer Center  </a:t>
            </a:r>
          </a:p>
          <a:p>
            <a:pPr algn="ctr" defTabSz="914400" eaLnBrk="0" hangingPunct="0">
              <a:lnSpc>
                <a:spcPts val="3060"/>
              </a:lnSpc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Assistant Professor of Medicine </a:t>
            </a:r>
          </a:p>
          <a:p>
            <a:pPr algn="ctr" defTabSz="914400" eaLnBrk="0" hangingPunct="0">
              <a:lnSpc>
                <a:spcPts val="3060"/>
              </a:lnSpc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Weill Cornell College of Medicine</a:t>
            </a:r>
          </a:p>
          <a:p>
            <a:pPr algn="ctr" defTabSz="914400" eaLnBrk="0" hangingPunct="0">
              <a:lnSpc>
                <a:spcPts val="3060"/>
              </a:lnSpc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New York, New York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874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C8908E-2FA1-BA61-8756-53A4C386B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2504" y="6153912"/>
            <a:ext cx="653653" cy="55778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270B0DC-EA71-256D-82F6-46BE30B19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49" y="1196752"/>
            <a:ext cx="11615102" cy="44644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DB0321-3736-190A-A30E-F3A6C4250B1B}"/>
              </a:ext>
            </a:extLst>
          </p:cNvPr>
          <p:cNvSpPr/>
          <p:nvPr/>
        </p:nvSpPr>
        <p:spPr bwMode="auto">
          <a:xfrm>
            <a:off x="10272464" y="3645024"/>
            <a:ext cx="864096" cy="7920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9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C8908E-2FA1-BA61-8756-53A4C386B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2504" y="6153912"/>
            <a:ext cx="653653" cy="5577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FF0021-2836-B520-A9AA-D2456CEF6659}"/>
              </a:ext>
            </a:extLst>
          </p:cNvPr>
          <p:cNvSpPr txBox="1"/>
          <p:nvPr/>
        </p:nvSpPr>
        <p:spPr>
          <a:xfrm>
            <a:off x="153547" y="6550223"/>
            <a:ext cx="583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Ferraro E et al. </a:t>
            </a:r>
            <a:r>
              <a:rPr lang="en-US" sz="1400" b="0" i="1" dirty="0">
                <a:solidFill>
                  <a:srgbClr val="000000"/>
                </a:solidFill>
                <a:latin typeface="Calibri"/>
                <a:cs typeface="+mn-cs"/>
              </a:rPr>
              <a:t>Cancer Treat Rev </a:t>
            </a:r>
            <a:r>
              <a:rPr lang="en-US" sz="1400" b="0" dirty="0">
                <a:solidFill>
                  <a:srgbClr val="000000"/>
                </a:solidFill>
                <a:latin typeface="Calibri"/>
                <a:cs typeface="+mn-cs"/>
              </a:rPr>
              <a:t>2022;109:102432.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1AA6133-F3FD-6895-A837-0B00CD8610AD}"/>
              </a:ext>
            </a:extLst>
          </p:cNvPr>
          <p:cNvSpPr txBox="1">
            <a:spLocks/>
          </p:cNvSpPr>
          <p:nvPr/>
        </p:nvSpPr>
        <p:spPr>
          <a:xfrm>
            <a:off x="894417" y="91886"/>
            <a:ext cx="10358967" cy="1143000"/>
          </a:xfrm>
          <a:prstGeom prst="rect">
            <a:avLst/>
          </a:prstGeom>
        </p:spPr>
        <p:txBody>
          <a:bodyPr/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kern="0" dirty="0"/>
              <a:t>Interaction of New or Traditional ER Inhibitors with a Breast Cancer Cell 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926482-736B-D3A1-B019-F338B0043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002940"/>
            <a:ext cx="6912768" cy="536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5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C8908E-2FA1-BA61-8756-53A4C386B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6734" y="7339676"/>
            <a:ext cx="653653" cy="5524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026F6D-2531-7A9F-8F93-04D5E78FB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2504" y="6153912"/>
            <a:ext cx="653653" cy="557784"/>
          </a:xfrm>
          <a:prstGeom prst="rect">
            <a:avLst/>
          </a:prstGeom>
        </p:spPr>
      </p:pic>
      <p:pic>
        <p:nvPicPr>
          <p:cNvPr id="11" name="Picture 1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7737DA4-4BD3-A4BF-6DFB-FE4B96A21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3" y="465058"/>
            <a:ext cx="10734773" cy="57384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4F1A80-7948-8250-B294-8617A4A3111E}"/>
              </a:ext>
            </a:extLst>
          </p:cNvPr>
          <p:cNvSpPr txBox="1"/>
          <p:nvPr/>
        </p:nvSpPr>
        <p:spPr>
          <a:xfrm>
            <a:off x="5235569" y="836712"/>
            <a:ext cx="6832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TF-1</a:t>
            </a:r>
          </a:p>
        </p:txBody>
      </p:sp>
    </p:spTree>
    <p:extLst>
      <p:ext uri="{BB962C8B-B14F-4D97-AF65-F5344CB8AC3E}">
        <p14:creationId xmlns:p14="http://schemas.microsoft.com/office/powerpoint/2010/main" val="336534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7504A8-38EA-C019-220C-3EEC8F50C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2504" y="6153912"/>
            <a:ext cx="653653" cy="557784"/>
          </a:xfrm>
          <a:prstGeom prst="rect">
            <a:avLst/>
          </a:prstGeom>
        </p:spPr>
      </p:pic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4E44648-C875-FC06-C35F-E3411694F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63" y="404664"/>
            <a:ext cx="10414694" cy="56687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6F4A1D-E083-A34A-E6E6-39B1B1F7B18B}"/>
              </a:ext>
            </a:extLst>
          </p:cNvPr>
          <p:cNvSpPr txBox="1"/>
          <p:nvPr/>
        </p:nvSpPr>
        <p:spPr>
          <a:xfrm>
            <a:off x="119336" y="6550223"/>
            <a:ext cx="3234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Jhaveri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 K</a:t>
            </a:r>
            <a:r>
              <a:rPr lang="en-US" sz="1400" b="0" dirty="0">
                <a:solidFill>
                  <a:srgbClr val="000000"/>
                </a:solidFill>
                <a:latin typeface="Calibri"/>
                <a:cs typeface="+mn-cs"/>
              </a:rPr>
              <a:t> et al.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 SABCS 2022;Abstract TF-1.</a:t>
            </a:r>
          </a:p>
        </p:txBody>
      </p:sp>
    </p:spTree>
    <p:extLst>
      <p:ext uri="{BB962C8B-B14F-4D97-AF65-F5344CB8AC3E}">
        <p14:creationId xmlns:p14="http://schemas.microsoft.com/office/powerpoint/2010/main" val="172309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7504A8-38EA-C019-220C-3EEC8F50C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2504" y="6153912"/>
            <a:ext cx="653653" cy="5577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473D57-5ECF-9D99-B6A0-F4A4C23B8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55" y="260648"/>
            <a:ext cx="10499402" cy="57017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2EB4B3-B5CE-3646-8985-A69E0A757DF9}"/>
              </a:ext>
            </a:extLst>
          </p:cNvPr>
          <p:cNvSpPr txBox="1"/>
          <p:nvPr/>
        </p:nvSpPr>
        <p:spPr>
          <a:xfrm>
            <a:off x="119336" y="6550223"/>
            <a:ext cx="3234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Jhaveri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 K</a:t>
            </a:r>
            <a:r>
              <a:rPr lang="en-US" sz="1400" b="0" dirty="0">
                <a:solidFill>
                  <a:srgbClr val="000000"/>
                </a:solidFill>
                <a:latin typeface="Calibri"/>
                <a:cs typeface="+mn-cs"/>
              </a:rPr>
              <a:t> et al.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 SABCS 2022;Abstract TF-1.</a:t>
            </a:r>
          </a:p>
        </p:txBody>
      </p:sp>
    </p:spTree>
    <p:extLst>
      <p:ext uri="{BB962C8B-B14F-4D97-AF65-F5344CB8AC3E}">
        <p14:creationId xmlns:p14="http://schemas.microsoft.com/office/powerpoint/2010/main" val="251637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7504A8-38EA-C019-220C-3EEC8F50C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2504" y="6153912"/>
            <a:ext cx="653653" cy="557784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D24F2C22-7F02-1323-9F40-61A6D5EDE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444499"/>
            <a:ext cx="10637068" cy="57464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5D0009-CD04-F745-A29F-32F3554F68FE}"/>
              </a:ext>
            </a:extLst>
          </p:cNvPr>
          <p:cNvSpPr txBox="1"/>
          <p:nvPr/>
        </p:nvSpPr>
        <p:spPr>
          <a:xfrm>
            <a:off x="119336" y="6550223"/>
            <a:ext cx="3234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Jhaveri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 K</a:t>
            </a:r>
            <a:r>
              <a:rPr lang="en-US" sz="1400" b="0" dirty="0">
                <a:solidFill>
                  <a:srgbClr val="000000"/>
                </a:solidFill>
                <a:latin typeface="Calibri"/>
                <a:cs typeface="+mn-cs"/>
              </a:rPr>
              <a:t> et al.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 SABCS 2022;Abstract TF-1.</a:t>
            </a:r>
          </a:p>
        </p:txBody>
      </p:sp>
    </p:spTree>
    <p:extLst>
      <p:ext uri="{BB962C8B-B14F-4D97-AF65-F5344CB8AC3E}">
        <p14:creationId xmlns:p14="http://schemas.microsoft.com/office/powerpoint/2010/main" val="104410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7504A8-38EA-C019-220C-3EEC8F50C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2504" y="6153912"/>
            <a:ext cx="653653" cy="557784"/>
          </a:xfrm>
          <a:prstGeom prst="rect">
            <a:avLst/>
          </a:prstGeom>
        </p:spPr>
      </p:pic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FE305C14-5E21-6C9C-3C24-5C8C76ADD2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7"/>
          <a:stretch/>
        </p:blipFill>
        <p:spPr>
          <a:xfrm>
            <a:off x="298340" y="154959"/>
            <a:ext cx="11595319" cy="58749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3F8291-56ED-ED40-89B6-91C640E96B7F}"/>
              </a:ext>
            </a:extLst>
          </p:cNvPr>
          <p:cNvSpPr txBox="1"/>
          <p:nvPr/>
        </p:nvSpPr>
        <p:spPr>
          <a:xfrm>
            <a:off x="119336" y="6550223"/>
            <a:ext cx="3234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Jhaveri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 K</a:t>
            </a:r>
            <a:r>
              <a:rPr lang="en-US" sz="1400" b="0" dirty="0">
                <a:solidFill>
                  <a:srgbClr val="000000"/>
                </a:solidFill>
                <a:latin typeface="Calibri"/>
                <a:cs typeface="+mn-cs"/>
              </a:rPr>
              <a:t> et al.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 SABCS 2022;Abstract TF-1.</a:t>
            </a:r>
          </a:p>
        </p:txBody>
      </p:sp>
    </p:spTree>
    <p:extLst>
      <p:ext uri="{BB962C8B-B14F-4D97-AF65-F5344CB8AC3E}">
        <p14:creationId xmlns:p14="http://schemas.microsoft.com/office/powerpoint/2010/main" val="356535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7504A8-38EA-C019-220C-3EEC8F50C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2504" y="6153912"/>
            <a:ext cx="653653" cy="557784"/>
          </a:xfrm>
          <a:prstGeom prst="rect">
            <a:avLst/>
          </a:prstGeom>
        </p:spPr>
      </p:pic>
      <p:pic>
        <p:nvPicPr>
          <p:cNvPr id="5" name="Picture 4" descr="Graphical user interface, text, application, letter, email&#10;&#10;Description automatically generated">
            <a:extLst>
              <a:ext uri="{FF2B5EF4-FFF2-40B4-BE49-F238E27FC236}">
                <a16:creationId xmlns:a16="http://schemas.microsoft.com/office/drawing/2014/main" id="{37F64555-229E-FB05-BC91-4390E8630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46" y="412055"/>
            <a:ext cx="10733707" cy="57418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09DC02-A392-D941-9973-AB499D88E95B}"/>
              </a:ext>
            </a:extLst>
          </p:cNvPr>
          <p:cNvSpPr txBox="1"/>
          <p:nvPr/>
        </p:nvSpPr>
        <p:spPr>
          <a:xfrm>
            <a:off x="119336" y="6550223"/>
            <a:ext cx="3234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Jhaveri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 K</a:t>
            </a:r>
            <a:r>
              <a:rPr lang="en-US" sz="1400" b="0" dirty="0">
                <a:solidFill>
                  <a:srgbClr val="000000"/>
                </a:solidFill>
                <a:latin typeface="Calibri"/>
                <a:cs typeface="+mn-cs"/>
              </a:rPr>
              <a:t> et al.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 SABCS 2022;Abstract TF-1.</a:t>
            </a:r>
          </a:p>
        </p:txBody>
      </p:sp>
    </p:spTree>
    <p:extLst>
      <p:ext uri="{BB962C8B-B14F-4D97-AF65-F5344CB8AC3E}">
        <p14:creationId xmlns:p14="http://schemas.microsoft.com/office/powerpoint/2010/main" val="133832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D0013D-786D-7264-1072-6C279DD79DD7}"/>
              </a:ext>
            </a:extLst>
          </p:cNvPr>
          <p:cNvSpPr/>
          <p:nvPr/>
        </p:nvSpPr>
        <p:spPr bwMode="auto">
          <a:xfrm>
            <a:off x="551384" y="908720"/>
            <a:ext cx="10441160" cy="43204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0"/>
            <a:ext cx="8424936" cy="1052736"/>
          </a:xfrm>
        </p:spPr>
        <p:txBody>
          <a:bodyPr>
            <a:normAutofit/>
          </a:bodyPr>
          <a:lstStyle/>
          <a:p>
            <a:r>
              <a:rPr lang="en-US" dirty="0"/>
              <a:t>Meet The Professor with Dr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Jhaveri</a:t>
            </a:r>
            <a:r>
              <a:rPr lang="en-US" sz="2800" dirty="0">
                <a:solidFill>
                  <a:srgbClr val="FF40FF"/>
                </a:solidFill>
              </a:rPr>
              <a:t>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75420" y="936104"/>
            <a:ext cx="10441160" cy="5445224"/>
          </a:xfrm>
        </p:spPr>
        <p:txBody>
          <a:bodyPr/>
          <a:lstStyle/>
          <a:p>
            <a:pPr marL="98425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bg1"/>
                </a:solidFill>
              </a:rPr>
              <a:t>MODULE 1: Case Presentations</a:t>
            </a:r>
          </a:p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1800" b="0" dirty="0"/>
              <a:t>Dr </a:t>
            </a:r>
            <a:r>
              <a:rPr lang="en-US" sz="1800" b="0" dirty="0" err="1"/>
              <a:t>Heeke</a:t>
            </a:r>
            <a:r>
              <a:rPr lang="en-US" sz="1800" b="0" dirty="0"/>
              <a:t>: 40-year-old premenopausal woman with a 5.8-cm, ER/PR-positive, HER2-negative infiltrating lobular carcinoma and microscopic sentinel node involvement</a:t>
            </a:r>
          </a:p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1800" b="0" dirty="0"/>
              <a:t>Dr </a:t>
            </a:r>
            <a:r>
              <a:rPr lang="en-US" sz="1800" b="0" dirty="0" err="1"/>
              <a:t>Astrow</a:t>
            </a:r>
            <a:r>
              <a:rPr lang="en-US" sz="1800" b="0" dirty="0"/>
              <a:t>: 40-year-old premenopausal woman with a 3.1-cm ER/PR-positive, HER2-negative localized IDC and a Recurrence Score® of 18</a:t>
            </a:r>
          </a:p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1800" b="0" dirty="0"/>
              <a:t>Dr Gupta: 59-year-old woman with ER/PR-positive, HER2-negative, MSS, BRCA1/2 WT, PALB2-mutant metastatic IDC who receives </a:t>
            </a:r>
            <a:r>
              <a:rPr lang="en-US" sz="1800" b="0" dirty="0" err="1"/>
              <a:t>palbociclib</a:t>
            </a:r>
            <a:r>
              <a:rPr lang="en-US" sz="1800" b="0" dirty="0"/>
              <a:t>/letrozole and zoledronic acid</a:t>
            </a:r>
          </a:p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1800" b="0" dirty="0"/>
              <a:t>Dr Lamar: 60-year-old postmenopausal woman with de novo ER/PR-positive, HER2-low (IHC 1+) metastatic IDC, s/p PD on </a:t>
            </a:r>
            <a:r>
              <a:rPr lang="en-US" sz="1800" b="0" dirty="0" err="1"/>
              <a:t>abemaciclib</a:t>
            </a:r>
            <a:r>
              <a:rPr lang="en-US" sz="1800" b="0" dirty="0"/>
              <a:t>/letrozole and </a:t>
            </a:r>
            <a:r>
              <a:rPr lang="en-US" sz="1800" b="0" dirty="0" err="1"/>
              <a:t>alpelisib</a:t>
            </a:r>
            <a:r>
              <a:rPr lang="en-US" sz="1800" b="0" dirty="0"/>
              <a:t>/</a:t>
            </a:r>
            <a:r>
              <a:rPr lang="en-US" sz="1800" b="0" dirty="0" err="1"/>
              <a:t>fulvestrant</a:t>
            </a:r>
            <a:endParaRPr lang="en-US" sz="1800" b="0" dirty="0"/>
          </a:p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1800" b="0" dirty="0"/>
              <a:t>Dr Agrawal: 35-year-old premenopausal woman with ER/PR-positive, HER2-negative IDC receiving neoadjuvant chemotherapy and </a:t>
            </a:r>
            <a:r>
              <a:rPr lang="en-US" sz="1800" b="0" dirty="0" err="1"/>
              <a:t>goserelin</a:t>
            </a:r>
            <a:r>
              <a:rPr lang="en-US" sz="1800" b="0" dirty="0"/>
              <a:t>, now with sexual dysfunction</a:t>
            </a:r>
          </a:p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1800" b="0" dirty="0"/>
              <a:t>Dr Brooks: 65-year-old woman with ER/PR-positive, HER2-low bone-only metastatic IDC on endocrine therapy alone since 2001, now experiencing asymptomatic disease progression — ESR1 variant, AKT1 mutation on liquid biopsy</a:t>
            </a:r>
          </a:p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1800" b="0" dirty="0"/>
              <a:t>Dr </a:t>
            </a:r>
            <a:r>
              <a:rPr lang="en-US" sz="1800" b="0" dirty="0" err="1"/>
              <a:t>Zelkowitz</a:t>
            </a:r>
            <a:r>
              <a:rPr lang="en-US" sz="1800" b="0" dirty="0"/>
              <a:t>: 46-year-old woman with a 3.7-cm axillary mass that proves to be triple-negative, BRCA1/2 WT, TxN1 IDC  </a:t>
            </a:r>
          </a:p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1800" b="0" dirty="0"/>
              <a:t>Dr Kumar: 53-year-old woman, Jehovah’s Witness, with a 2-cm triple-negative IDC and primary biliary cirrhosis of the liver (Child-Pugh A) and scleroderma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44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D99EA41-950A-FC4F-9049-A7DC9674DA45}"/>
              </a:ext>
            </a:extLst>
          </p:cNvPr>
          <p:cNvSpPr/>
          <p:nvPr/>
        </p:nvSpPr>
        <p:spPr bwMode="auto">
          <a:xfrm>
            <a:off x="1007220" y="460267"/>
            <a:ext cx="10177559" cy="1411719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846D9E-D007-AA40-B7BA-36E748F9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024" y="677090"/>
            <a:ext cx="9870520" cy="1095726"/>
          </a:xfrm>
        </p:spPr>
        <p:txBody>
          <a:bodyPr lIns="91440" tIns="91440" rIns="91440" bIns="182880"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Case Presentation: 40-year-old premenopausal woman with a 5.8-cm, ER/PR-positive, HER2-negative infiltrating lobular carcinoma and microscopic sentinel node involvement 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31812E-AB8F-744C-8E9F-5771D5F41B77}"/>
              </a:ext>
            </a:extLst>
          </p:cNvPr>
          <p:cNvSpPr txBox="1">
            <a:spLocks/>
          </p:cNvSpPr>
          <p:nvPr/>
        </p:nvSpPr>
        <p:spPr bwMode="auto">
          <a:xfrm>
            <a:off x="57402" y="5725800"/>
            <a:ext cx="12192000" cy="7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2800" dirty="0">
                <a:solidFill>
                  <a:srgbClr val="062060"/>
                </a:solidFill>
              </a:rPr>
              <a:t>Dr Arielle </a:t>
            </a:r>
            <a:r>
              <a:rPr lang="en-US" sz="2800" dirty="0" err="1">
                <a:solidFill>
                  <a:srgbClr val="062060"/>
                </a:solidFill>
              </a:rPr>
              <a:t>Heeke</a:t>
            </a:r>
            <a:r>
              <a:rPr lang="en-US" sz="2800" dirty="0">
                <a:solidFill>
                  <a:srgbClr val="062060"/>
                </a:solidFill>
              </a:rPr>
              <a:t> (</a:t>
            </a:r>
            <a:r>
              <a:rPr lang="en-US" sz="2800" dirty="0">
                <a:solidFill>
                  <a:srgbClr val="062060"/>
                </a:solidFill>
                <a:latin typeface="+mn-lt"/>
              </a:rPr>
              <a:t>Charlotte, North Carolina)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62060"/>
              </a:solidFill>
              <a:effectLst/>
              <a:uLnTx/>
              <a:uFillTx/>
              <a:latin typeface="Calibri"/>
              <a:ea typeface="MS PGothic" pitchFamily="34" charset="-128"/>
              <a:cs typeface="Calibri"/>
            </a:endParaRPr>
          </a:p>
        </p:txBody>
      </p:sp>
      <p:pic>
        <p:nvPicPr>
          <p:cNvPr id="2" name="Picture 1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277977EF-7594-CE25-5521-89DCFBC3A6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260" y="2280519"/>
            <a:ext cx="6166068" cy="346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58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7EEC6-2AD0-B74B-B10D-32D4E844B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24592"/>
            <a:ext cx="10358967" cy="1143000"/>
          </a:xfrm>
        </p:spPr>
        <p:txBody>
          <a:bodyPr/>
          <a:lstStyle/>
          <a:p>
            <a:r>
              <a:rPr lang="en-US" i="1" dirty="0">
                <a:solidFill>
                  <a:srgbClr val="0432FF"/>
                </a:solidFill>
              </a:rPr>
              <a:t>Meet The Professor </a:t>
            </a:r>
            <a:r>
              <a:rPr lang="en-US" dirty="0">
                <a:solidFill>
                  <a:srgbClr val="0432FF"/>
                </a:solidFill>
              </a:rPr>
              <a:t>Program Participating Faculty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EBC6F1CD-76F8-DD40-B460-6AF712A93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168" y="1167592"/>
            <a:ext cx="43507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Komal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Jhaveri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, MD 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Associate Attending Physician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Breast Medicine Service and Early Drug Development Service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Section Head, Endocrine Therapy Research Program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Clinical Director, Early Drug Development Service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Department of Medicine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Memorial Sloan Kettering Cancer Center 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Assistant Professor of Medicine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Weill Cornell College of Medicine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New York, New York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EEF385-B661-3745-969A-1E2364B3E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167592"/>
            <a:ext cx="1443490" cy="1443490"/>
          </a:xfrm>
          <a:prstGeom prst="rect">
            <a:avLst/>
          </a:prstGeom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id="{2BF03784-2B37-1341-BDAF-39A4D74AE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5288" y="4073742"/>
            <a:ext cx="402887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Sara A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Hurvitz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, MD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Professor of Medicine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Director, Breast Cancer Clinical Trials Program, Division of Hematology-Oncology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David Geffen School of Medicine at UCLA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Medical Director, Clinical Research Unit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Jonsson Comprehensive Cancer Center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Santa Monica, California 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FFC87A-5750-8C4E-95CF-DCA3500FD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120" y="4073742"/>
            <a:ext cx="1443490" cy="1443490"/>
          </a:xfrm>
          <a:prstGeom prst="rect">
            <a:avLst/>
          </a:prstGeom>
        </p:spPr>
      </p:pic>
      <p:sp>
        <p:nvSpPr>
          <p:cNvPr id="17" name="Text Box 7">
            <a:extLst>
              <a:ext uri="{FF2B5EF4-FFF2-40B4-BE49-F238E27FC236}">
                <a16:creationId xmlns:a16="http://schemas.microsoft.com/office/drawing/2014/main" id="{5E3FB356-772F-DB40-B60F-C13B7A9E1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168" y="4073742"/>
            <a:ext cx="402887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Ann Partridge, MD, MPH 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Vice Chair of Medical Oncology 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Director, Program for Young Women with Breast Cancer 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Director, Adult Survivorship Program 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Dana-Farber Cancer Institute 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Professor of Medicine 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Harvard Medical School 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Boston, Massachusetts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340C2E6-50CB-0F47-AC21-490E5009E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4073742"/>
            <a:ext cx="1443490" cy="1443490"/>
          </a:xfrm>
          <a:prstGeom prst="rect">
            <a:avLst/>
          </a:prstGeom>
        </p:spPr>
      </p:pic>
      <p:sp>
        <p:nvSpPr>
          <p:cNvPr id="21" name="Text Box 7">
            <a:extLst>
              <a:ext uri="{FF2B5EF4-FFF2-40B4-BE49-F238E27FC236}">
                <a16:creationId xmlns:a16="http://schemas.microsoft.com/office/drawing/2014/main" id="{5443B0D0-5078-E744-B6C3-886ED5E44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5288" y="1304481"/>
            <a:ext cx="43507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Harold J Burstein, MD, PhD 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Institute Physician, Dana-Farber Cancer Institute 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Professor of Medicine, Harvard Medical School 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Boston, Massachusetts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20BE9DE-A250-614B-8642-69C58FD79C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120" y="1304481"/>
            <a:ext cx="1443490" cy="14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13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D99EA41-950A-FC4F-9049-A7DC9674DA45}"/>
              </a:ext>
            </a:extLst>
          </p:cNvPr>
          <p:cNvSpPr/>
          <p:nvPr/>
        </p:nvSpPr>
        <p:spPr bwMode="auto">
          <a:xfrm>
            <a:off x="1007221" y="332655"/>
            <a:ext cx="10177558" cy="1539331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846D9E-D007-AA40-B7BA-36E748F9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755" y="615310"/>
            <a:ext cx="9582489" cy="1085498"/>
          </a:xfrm>
        </p:spPr>
        <p:txBody>
          <a:bodyPr lIns="91440" tIns="91440" rIns="91440" bIns="182880"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Case Presentation: 40-year-old premenopausal woman with a 3.1-cm ER/PR-positive, HER2-negative localized IDC and a Recurrence Score® of 18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31812E-AB8F-744C-8E9F-5771D5F41B77}"/>
              </a:ext>
            </a:extLst>
          </p:cNvPr>
          <p:cNvSpPr txBox="1">
            <a:spLocks/>
          </p:cNvSpPr>
          <p:nvPr/>
        </p:nvSpPr>
        <p:spPr bwMode="auto">
          <a:xfrm>
            <a:off x="0" y="5878522"/>
            <a:ext cx="12192000" cy="7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Dr Alan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Astrow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 (Brooklyn, New York) </a:t>
            </a:r>
          </a:p>
        </p:txBody>
      </p:sp>
      <p:pic>
        <p:nvPicPr>
          <p:cNvPr id="3" name="Picture 2" descr="A person wearing headphones&#10;&#10;Description automatically generated">
            <a:extLst>
              <a:ext uri="{FF2B5EF4-FFF2-40B4-BE49-F238E27FC236}">
                <a16:creationId xmlns:a16="http://schemas.microsoft.com/office/drawing/2014/main" id="{A381108C-8773-6AA6-CFEF-F156E1ACB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002" y="2280812"/>
            <a:ext cx="6395929" cy="359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0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526F222F-AD18-0443-B19B-B770C4E04CF3}"/>
              </a:ext>
            </a:extLst>
          </p:cNvPr>
          <p:cNvGraphicFramePr>
            <a:graphicFrameLocks noGrp="1"/>
          </p:cNvGraphicFramePr>
          <p:nvPr/>
        </p:nvGraphicFramePr>
        <p:xfrm>
          <a:off x="1294091" y="1773766"/>
          <a:ext cx="9804400" cy="4402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8600">
                  <a:extLst>
                    <a:ext uri="{9D8B030D-6E8A-4147-A177-3AD203B41FA5}">
                      <a16:colId xmlns:a16="http://schemas.microsoft.com/office/drawing/2014/main" val="296279036"/>
                    </a:ext>
                  </a:extLst>
                </a:gridCol>
                <a:gridCol w="585509">
                  <a:extLst>
                    <a:ext uri="{9D8B030D-6E8A-4147-A177-3AD203B41FA5}">
                      <a16:colId xmlns:a16="http://schemas.microsoft.com/office/drawing/2014/main" val="2826075782"/>
                    </a:ext>
                  </a:extLst>
                </a:gridCol>
                <a:gridCol w="482600">
                  <a:extLst>
                    <a:ext uri="{9D8B030D-6E8A-4147-A177-3AD203B41FA5}">
                      <a16:colId xmlns:a16="http://schemas.microsoft.com/office/drawing/2014/main" val="3317375132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3656404000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1757306626"/>
                    </a:ext>
                  </a:extLst>
                </a:gridCol>
                <a:gridCol w="482600">
                  <a:extLst>
                    <a:ext uri="{9D8B030D-6E8A-4147-A177-3AD203B41FA5}">
                      <a16:colId xmlns:a16="http://schemas.microsoft.com/office/drawing/2014/main" val="513134318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720595563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783573099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1410403878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671561482"/>
                    </a:ext>
                  </a:extLst>
                </a:gridCol>
                <a:gridCol w="1446491">
                  <a:extLst>
                    <a:ext uri="{9D8B030D-6E8A-4147-A177-3AD203B41FA5}">
                      <a16:colId xmlns:a16="http://schemas.microsoft.com/office/drawing/2014/main" val="2079955403"/>
                    </a:ext>
                  </a:extLst>
                </a:gridCol>
              </a:tblGrid>
              <a:tr h="116981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N0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N+ 1-3LN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 ≥4LN 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94527"/>
                  </a:ext>
                </a:extLst>
              </a:tr>
              <a:tr h="584906">
                <a:tc rowSpan="4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Premenopausal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0-10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11-25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&gt;25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0-10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11-25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&gt;25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CET</a:t>
                      </a:r>
                    </a:p>
                  </a:txBody>
                  <a:tcPr anchor="ctr">
                    <a:solidFill>
                      <a:srgbClr val="ED67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200547"/>
                  </a:ext>
                </a:extLst>
              </a:tr>
              <a:tr h="4724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ET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11-15</a:t>
                      </a:r>
                    </a:p>
                  </a:txBody>
                  <a:tcPr marL="0" marR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16-20</a:t>
                      </a:r>
                    </a:p>
                  </a:txBody>
                  <a:tcPr marL="0" marR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21-25</a:t>
                      </a:r>
                    </a:p>
                  </a:txBody>
                  <a:tcPr marL="0" marR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CET</a:t>
                      </a:r>
                    </a:p>
                  </a:txBody>
                  <a:tcPr anchor="ctr">
                    <a:solidFill>
                      <a:srgbClr val="ED675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ET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CET</a:t>
                      </a:r>
                    </a:p>
                  </a:txBody>
                  <a:tcPr anchor="ctr">
                    <a:solidFill>
                      <a:srgbClr val="ED675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CET</a:t>
                      </a:r>
                    </a:p>
                  </a:txBody>
                  <a:tcPr anchor="ctr">
                    <a:solidFill>
                      <a:srgbClr val="ED675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3466308"/>
                  </a:ext>
                </a:extLst>
              </a:tr>
              <a:tr h="2362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ET</a:t>
                      </a:r>
                    </a:p>
                  </a:txBody>
                  <a:tcPr marL="0" marR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ET  </a:t>
                      </a: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 risk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anchor="ctr"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B w="12700" cmpd="sng">
                      <a:noFill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CET</a:t>
                      </a:r>
                    </a:p>
                  </a:txBody>
                  <a:tcPr marL="0" marR="0" anchor="ctr">
                    <a:solidFill>
                      <a:srgbClr val="ED675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7006600"/>
                  </a:ext>
                </a:extLst>
              </a:tr>
              <a:tr h="2362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anchor="ctr"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CET </a:t>
                      </a: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 risk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T w="12700" cmpd="sng">
                      <a:noFill/>
                    </a:lnT>
                    <a:lnBlToTr w="12700" cmpd="sng">
                      <a:noFill/>
                      <a:prstDash val="solid"/>
                    </a:lnBlToTr>
                    <a:solidFill>
                      <a:srgbClr val="ED675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9411460"/>
                  </a:ext>
                </a:extLst>
              </a:tr>
              <a:tr h="584906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Postmenopausal</a:t>
                      </a: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0-10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11-25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&gt;25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0-10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11-25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&gt;25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CET</a:t>
                      </a:r>
                    </a:p>
                  </a:txBody>
                  <a:tcPr anchor="ctr">
                    <a:solidFill>
                      <a:srgbClr val="ED67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028055"/>
                  </a:ext>
                </a:extLst>
              </a:tr>
              <a:tr h="5849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ET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ET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CET</a:t>
                      </a:r>
                    </a:p>
                  </a:txBody>
                  <a:tcPr anchor="ctr">
                    <a:solidFill>
                      <a:srgbClr val="ED67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ET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ET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CET</a:t>
                      </a:r>
                    </a:p>
                  </a:txBody>
                  <a:tcPr anchor="ctr">
                    <a:solidFill>
                      <a:srgbClr val="ED675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853326"/>
                  </a:ext>
                </a:extLst>
              </a:tr>
            </a:tbl>
          </a:graphicData>
        </a:graphic>
      </p:graphicFrame>
      <p:sp>
        <p:nvSpPr>
          <p:cNvPr id="4" name="Rectangle 37">
            <a:extLst>
              <a:ext uri="{FF2B5EF4-FFF2-40B4-BE49-F238E27FC236}">
                <a16:creationId xmlns:a16="http://schemas.microsoft.com/office/drawing/2014/main" id="{6C520232-64A1-F64D-A651-E5442CEA5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582" y="153895"/>
            <a:ext cx="1199141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ER+ EBC: Who </a:t>
            </a: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benefits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from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de-D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chemotherapy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1A24D3-E68A-504D-8CED-858BEA191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5708" y="812677"/>
            <a:ext cx="9036051" cy="85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Treatment decisions based on Oncotype DX after SABCS 2022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083B05D-245A-4C47-9150-F16B0F9C8537}"/>
              </a:ext>
            </a:extLst>
          </p:cNvPr>
          <p:cNvCxnSpPr/>
          <p:nvPr/>
        </p:nvCxnSpPr>
        <p:spPr>
          <a:xfrm flipV="1">
            <a:off x="5143500" y="4013200"/>
            <a:ext cx="1066800" cy="9525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EBB67BA6-3AB1-1943-A8B4-CB0C61A61F8E}"/>
              </a:ext>
            </a:extLst>
          </p:cNvPr>
          <p:cNvSpPr/>
          <p:nvPr/>
        </p:nvSpPr>
        <p:spPr>
          <a:xfrm rot="16200000">
            <a:off x="5697123" y="4042758"/>
            <a:ext cx="468000" cy="504000"/>
          </a:xfrm>
          <a:prstGeom prst="rtTriangle">
            <a:avLst/>
          </a:prstGeom>
          <a:solidFill>
            <a:srgbClr val="ED67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684A825A-7785-E046-A543-84AE044C5C61}"/>
              </a:ext>
            </a:extLst>
          </p:cNvPr>
          <p:cNvSpPr/>
          <p:nvPr/>
        </p:nvSpPr>
        <p:spPr>
          <a:xfrm rot="16200000">
            <a:off x="5195935" y="4499872"/>
            <a:ext cx="468000" cy="504000"/>
          </a:xfrm>
          <a:prstGeom prst="rtTriangle">
            <a:avLst/>
          </a:prstGeom>
          <a:solidFill>
            <a:srgbClr val="ED67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389086-FF23-D454-93CB-D18B46964CFD}"/>
              </a:ext>
            </a:extLst>
          </p:cNvPr>
          <p:cNvSpPr txBox="1"/>
          <p:nvPr/>
        </p:nvSpPr>
        <p:spPr>
          <a:xfrm>
            <a:off x="729465" y="6534364"/>
            <a:ext cx="3375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Courtesy, Professor Peter Schmid, 2023</a:t>
            </a:r>
          </a:p>
        </p:txBody>
      </p:sp>
    </p:spTree>
    <p:extLst>
      <p:ext uri="{BB962C8B-B14F-4D97-AF65-F5344CB8AC3E}">
        <p14:creationId xmlns:p14="http://schemas.microsoft.com/office/powerpoint/2010/main" val="943927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A4E4293-5F8F-17E0-4FCC-9596F2555CEA}"/>
              </a:ext>
            </a:extLst>
          </p:cNvPr>
          <p:cNvGrpSpPr/>
          <p:nvPr/>
        </p:nvGrpSpPr>
        <p:grpSpPr>
          <a:xfrm>
            <a:off x="250038" y="836712"/>
            <a:ext cx="11691924" cy="4674506"/>
            <a:chOff x="335360" y="980728"/>
            <a:chExt cx="11691924" cy="4674506"/>
          </a:xfrm>
        </p:grpSpPr>
        <p:pic>
          <p:nvPicPr>
            <p:cNvPr id="4" name="Picture 3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3B05F4BF-4F9F-F033-481E-6C842E8B9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360" y="980728"/>
              <a:ext cx="11691924" cy="467450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8E7D9E5-1785-4793-9B23-FD538BE03A89}"/>
                </a:ext>
              </a:extLst>
            </p:cNvPr>
            <p:cNvSpPr/>
            <p:nvPr/>
          </p:nvSpPr>
          <p:spPr bwMode="auto">
            <a:xfrm>
              <a:off x="9643597" y="1124744"/>
              <a:ext cx="2376264" cy="79208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MS PGothic" charset="0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A4CE672-E900-E2B7-F332-B65A92D42C97}"/>
              </a:ext>
            </a:extLst>
          </p:cNvPr>
          <p:cNvSpPr txBox="1"/>
          <p:nvPr/>
        </p:nvSpPr>
        <p:spPr>
          <a:xfrm>
            <a:off x="7752184" y="980728"/>
            <a:ext cx="40324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1471A6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 Clin Oncol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471A6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2022;40(16):1816-37.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CAE38D-B996-8A4B-7307-F444A73DC1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2504" y="6153912"/>
            <a:ext cx="653653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0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D99EA41-950A-FC4F-9049-A7DC9674DA45}"/>
              </a:ext>
            </a:extLst>
          </p:cNvPr>
          <p:cNvSpPr/>
          <p:nvPr/>
        </p:nvSpPr>
        <p:spPr bwMode="auto">
          <a:xfrm>
            <a:off x="1007220" y="460267"/>
            <a:ext cx="10177559" cy="1411719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846D9E-D007-AA40-B7BA-36E748F9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024" y="677090"/>
            <a:ext cx="10062756" cy="1095726"/>
          </a:xfrm>
        </p:spPr>
        <p:txBody>
          <a:bodyPr lIns="91440" tIns="91440" rIns="91440" bIns="182880"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Case Presentation: 59-year-old woman with ER/PR-positive, HER2-negative, MSS, BRCA1/2 WT, PALB2-mutant metastatic IDC who receives </a:t>
            </a:r>
            <a:r>
              <a:rPr lang="en-US" dirty="0" err="1">
                <a:solidFill>
                  <a:schemeClr val="bg1"/>
                </a:solidFill>
              </a:rPr>
              <a:t>palbociclib</a:t>
            </a:r>
            <a:r>
              <a:rPr lang="en-US" dirty="0">
                <a:solidFill>
                  <a:schemeClr val="bg1"/>
                </a:solidFill>
              </a:rPr>
              <a:t>/letrozole and zoledronic acid 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31812E-AB8F-744C-8E9F-5771D5F41B77}"/>
              </a:ext>
            </a:extLst>
          </p:cNvPr>
          <p:cNvSpPr txBox="1">
            <a:spLocks/>
          </p:cNvSpPr>
          <p:nvPr/>
        </p:nvSpPr>
        <p:spPr bwMode="auto">
          <a:xfrm>
            <a:off x="57402" y="5897074"/>
            <a:ext cx="12192000" cy="7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Dr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Shaachi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 Gupta (Lake Worth, Florida) </a:t>
            </a:r>
          </a:p>
        </p:txBody>
      </p:sp>
      <p:pic>
        <p:nvPicPr>
          <p:cNvPr id="3" name="Picture 2" descr="A picture containing wall, person, indoor, person&#10;&#10;Description automatically generated">
            <a:extLst>
              <a:ext uri="{FF2B5EF4-FFF2-40B4-BE49-F238E27FC236}">
                <a16:creationId xmlns:a16="http://schemas.microsoft.com/office/drawing/2014/main" id="{E735E403-1920-3AC8-C2EA-6C081939F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260" y="2347652"/>
            <a:ext cx="6310084" cy="354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7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D99EA41-950A-FC4F-9049-A7DC9674DA45}"/>
              </a:ext>
            </a:extLst>
          </p:cNvPr>
          <p:cNvSpPr/>
          <p:nvPr/>
        </p:nvSpPr>
        <p:spPr bwMode="auto">
          <a:xfrm>
            <a:off x="1007221" y="272143"/>
            <a:ext cx="10177558" cy="1572681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846D9E-D007-AA40-B7BA-36E748F9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023" y="548680"/>
            <a:ext cx="10062756" cy="1085498"/>
          </a:xfrm>
        </p:spPr>
        <p:txBody>
          <a:bodyPr lIns="91440" tIns="91440" rIns="91440" bIns="182880"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Case Presentation: 60-year-old postmenopausal woman with de novo ER/PR-positive, HER2-low (IHC 1+) metastatic IDC,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s/p PD on </a:t>
            </a:r>
            <a:r>
              <a:rPr lang="en-US" dirty="0" err="1">
                <a:solidFill>
                  <a:schemeClr val="bg1"/>
                </a:solidFill>
              </a:rPr>
              <a:t>abemaciclib</a:t>
            </a:r>
            <a:r>
              <a:rPr lang="en-US" dirty="0">
                <a:solidFill>
                  <a:schemeClr val="bg1"/>
                </a:solidFill>
              </a:rPr>
              <a:t>/letrozole and </a:t>
            </a:r>
            <a:r>
              <a:rPr lang="en-US" dirty="0" err="1">
                <a:solidFill>
                  <a:schemeClr val="bg1"/>
                </a:solidFill>
              </a:rPr>
              <a:t>alpelisib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fulvestrant</a:t>
            </a:r>
            <a:r>
              <a:rPr lang="en-US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31812E-AB8F-744C-8E9F-5771D5F41B77}"/>
              </a:ext>
            </a:extLst>
          </p:cNvPr>
          <p:cNvSpPr txBox="1">
            <a:spLocks/>
          </p:cNvSpPr>
          <p:nvPr/>
        </p:nvSpPr>
        <p:spPr bwMode="auto">
          <a:xfrm>
            <a:off x="24680" y="5878522"/>
            <a:ext cx="12192000" cy="7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Dr </a:t>
            </a:r>
            <a:r>
              <a:rPr lang="en-US" sz="2800" dirty="0" err="1">
                <a:solidFill>
                  <a:srgbClr val="062060"/>
                </a:solidFill>
              </a:rPr>
              <a:t>Zanetta</a:t>
            </a:r>
            <a:r>
              <a:rPr lang="en-US" sz="2800" dirty="0">
                <a:solidFill>
                  <a:srgbClr val="062060"/>
                </a:solidFill>
              </a:rPr>
              <a:t> Lamar (Naples, Florida)</a:t>
            </a:r>
          </a:p>
        </p:txBody>
      </p:sp>
      <p:pic>
        <p:nvPicPr>
          <p:cNvPr id="2" name="Picture 1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D6621183-E2D7-EC00-63FE-4C2D8F5CC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681" y="2242705"/>
            <a:ext cx="6463675" cy="36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9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D99EA41-950A-FC4F-9049-A7DC9674DA45}"/>
              </a:ext>
            </a:extLst>
          </p:cNvPr>
          <p:cNvSpPr/>
          <p:nvPr/>
        </p:nvSpPr>
        <p:spPr bwMode="auto">
          <a:xfrm>
            <a:off x="1007221" y="188641"/>
            <a:ext cx="10177558" cy="1683346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846D9E-D007-AA40-B7BA-36E748F9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023" y="548680"/>
            <a:ext cx="10062756" cy="1085498"/>
          </a:xfrm>
        </p:spPr>
        <p:txBody>
          <a:bodyPr lIns="91440" tIns="91440" rIns="91440" bIns="182880"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Case Presentation: 35-year-old premenopausal woman with ER/PR-positive, HER2-negative IDC receiving neoadjuvant chemotherapy and </a:t>
            </a:r>
            <a:r>
              <a:rPr lang="en-US" dirty="0" err="1">
                <a:solidFill>
                  <a:schemeClr val="bg1"/>
                </a:solidFill>
              </a:rPr>
              <a:t>goserelin</a:t>
            </a:r>
            <a:r>
              <a:rPr lang="en-US" dirty="0">
                <a:solidFill>
                  <a:schemeClr val="bg1"/>
                </a:solidFill>
              </a:rPr>
              <a:t>, now with sexual dysfunction 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31812E-AB8F-744C-8E9F-5771D5F41B77}"/>
              </a:ext>
            </a:extLst>
          </p:cNvPr>
          <p:cNvSpPr txBox="1">
            <a:spLocks/>
          </p:cNvSpPr>
          <p:nvPr/>
        </p:nvSpPr>
        <p:spPr bwMode="auto">
          <a:xfrm>
            <a:off x="0" y="5865134"/>
            <a:ext cx="12192000" cy="7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Dr </a:t>
            </a:r>
            <a:r>
              <a:rPr lang="en-US" sz="2800" b="1" dirty="0">
                <a:solidFill>
                  <a:srgbClr val="062060"/>
                </a:solidFill>
              </a:rPr>
              <a:t>Laila Agrawal (</a:t>
            </a:r>
            <a:r>
              <a:rPr lang="en-US" sz="2800" dirty="0">
                <a:solidFill>
                  <a:srgbClr val="062060"/>
                </a:solidFill>
              </a:rPr>
              <a:t>Louisville, Kentucky)</a:t>
            </a:r>
          </a:p>
        </p:txBody>
      </p:sp>
      <p:pic>
        <p:nvPicPr>
          <p:cNvPr id="3" name="Picture 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CE9DE35D-05C2-F84C-1750-F4859989B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002" y="2317670"/>
            <a:ext cx="6328182" cy="355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2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D99EA41-950A-FC4F-9049-A7DC9674DA45}"/>
              </a:ext>
            </a:extLst>
          </p:cNvPr>
          <p:cNvSpPr/>
          <p:nvPr/>
        </p:nvSpPr>
        <p:spPr bwMode="auto">
          <a:xfrm>
            <a:off x="1007221" y="188641"/>
            <a:ext cx="10177558" cy="1683346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846D9E-D007-AA40-B7BA-36E748F9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023" y="548680"/>
            <a:ext cx="10062756" cy="1085498"/>
          </a:xfrm>
        </p:spPr>
        <p:txBody>
          <a:bodyPr lIns="91440" tIns="91440" rIns="91440" bIns="182880"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Case Presentation: 35-year-old premenopausal woman with ER/PR-positive, HER2-negative IDC receiving neoadjuvant chemotherapy and </a:t>
            </a:r>
            <a:r>
              <a:rPr lang="en-US" dirty="0" err="1">
                <a:solidFill>
                  <a:schemeClr val="bg1"/>
                </a:solidFill>
              </a:rPr>
              <a:t>goserelin</a:t>
            </a:r>
            <a:r>
              <a:rPr lang="en-US" dirty="0">
                <a:solidFill>
                  <a:schemeClr val="bg1"/>
                </a:solidFill>
              </a:rPr>
              <a:t>, now with sexual dysfunction 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(continued)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31812E-AB8F-744C-8E9F-5771D5F41B77}"/>
              </a:ext>
            </a:extLst>
          </p:cNvPr>
          <p:cNvSpPr txBox="1">
            <a:spLocks/>
          </p:cNvSpPr>
          <p:nvPr/>
        </p:nvSpPr>
        <p:spPr bwMode="auto">
          <a:xfrm>
            <a:off x="0" y="5878522"/>
            <a:ext cx="12192000" cy="7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62060"/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Dr </a:t>
            </a:r>
            <a:r>
              <a:rPr lang="en-US" sz="2800" b="1" dirty="0">
                <a:solidFill>
                  <a:srgbClr val="062060"/>
                </a:solidFill>
              </a:rPr>
              <a:t>Laila Agrawal (</a:t>
            </a:r>
            <a:r>
              <a:rPr lang="en-US" sz="2800" dirty="0">
                <a:solidFill>
                  <a:srgbClr val="062060"/>
                </a:solidFill>
              </a:rPr>
              <a:t>Louisville, Kentucky)</a:t>
            </a:r>
          </a:p>
        </p:txBody>
      </p:sp>
      <p:pic>
        <p:nvPicPr>
          <p:cNvPr id="3" name="Picture 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CE9DE35D-05C2-F84C-1750-F4859989B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4002" y="2317670"/>
            <a:ext cx="6328182" cy="355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8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B835458-F091-747B-3190-B5E46CFD3EA8}"/>
              </a:ext>
            </a:extLst>
          </p:cNvPr>
          <p:cNvGrpSpPr/>
          <p:nvPr/>
        </p:nvGrpSpPr>
        <p:grpSpPr>
          <a:xfrm>
            <a:off x="544530" y="238231"/>
            <a:ext cx="10767317" cy="3727595"/>
            <a:chOff x="263561" y="412252"/>
            <a:chExt cx="11610406" cy="4128927"/>
          </a:xfrm>
        </p:grpSpPr>
        <p:pic>
          <p:nvPicPr>
            <p:cNvPr id="3" name="Picture 2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53AD1270-DB22-9ACB-57A3-09EE53827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3561" y="412252"/>
              <a:ext cx="11610406" cy="412892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E332F70-08A6-854E-DE74-41864D6A4221}"/>
                </a:ext>
              </a:extLst>
            </p:cNvPr>
            <p:cNvSpPr/>
            <p:nvPr/>
          </p:nvSpPr>
          <p:spPr bwMode="auto">
            <a:xfrm>
              <a:off x="9719353" y="575355"/>
              <a:ext cx="2154614" cy="61644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0529A2F-AF06-1BDE-AFC1-B206DE95C5AF}"/>
              </a:ext>
            </a:extLst>
          </p:cNvPr>
          <p:cNvSpPr txBox="1"/>
          <p:nvPr/>
        </p:nvSpPr>
        <p:spPr>
          <a:xfrm>
            <a:off x="635649" y="4154023"/>
            <a:ext cx="10746596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Sperm, oocyte, and embryo cryopreservation are considered standard practice and are widely available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There is conflicting evidence to recommend gonadotrophin-releasing hormone agonists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GnRHa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and other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means of ovarian suppression for fertility preservation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Panel recognizes that, when proven fertility preservation methods are not feasible, and in the setting of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young women with breast cancer,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GnRHa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may be offered to patients in the hope of reducing the likelihood of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chemotherapy-induced ovarian insufficiency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GnRHa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should not be used in place of proven fertility preservation methods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1F32B7-F768-61CA-50D3-B248D5E608B3}"/>
              </a:ext>
            </a:extLst>
          </p:cNvPr>
          <p:cNvSpPr/>
          <p:nvPr/>
        </p:nvSpPr>
        <p:spPr bwMode="auto">
          <a:xfrm>
            <a:off x="544530" y="4154023"/>
            <a:ext cx="10767317" cy="2513905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57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2E3749E-D093-A6D7-6AA3-F7F799A80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482" y="146465"/>
            <a:ext cx="6792685" cy="47234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042A26-AC6F-7CEF-B968-3C42FF9F128A}"/>
              </a:ext>
            </a:extLst>
          </p:cNvPr>
          <p:cNvSpPr txBox="1"/>
          <p:nvPr/>
        </p:nvSpPr>
        <p:spPr>
          <a:xfrm>
            <a:off x="44447" y="6525344"/>
            <a:ext cx="44673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Moore HCF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Engl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 Med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2015;372(10):923-32.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4C46FD-56D7-F8F9-8E4C-B529B2A57F52}"/>
              </a:ext>
            </a:extLst>
          </p:cNvPr>
          <p:cNvSpPr txBox="1"/>
          <p:nvPr/>
        </p:nvSpPr>
        <p:spPr>
          <a:xfrm>
            <a:off x="724483" y="4952145"/>
            <a:ext cx="1044818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Among 135 patients with complete primary endpoint data, the ovarian failure rate was 8% in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goserelin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group and 22% in the chemotherapy-alone group (odds ratio 0.30, two-sided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0.04)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Owing to missing primary endpoint data, sensitivity analyses were performed, and the results were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consistent with the main findings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A27E6B-DFDA-9948-B5D9-0AB32271767A}"/>
              </a:ext>
            </a:extLst>
          </p:cNvPr>
          <p:cNvSpPr txBox="1"/>
          <p:nvPr/>
        </p:nvSpPr>
        <p:spPr>
          <a:xfrm>
            <a:off x="2807824" y="4766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dirty="0">
                <a:solidFill>
                  <a:srgbClr val="000000"/>
                </a:solidFill>
                <a:effectLst/>
                <a:latin typeface="Helvetica" pitchFamily="2" charset="0"/>
              </a:rPr>
              <a:t>2015;372(10):923-32</a:t>
            </a:r>
          </a:p>
        </p:txBody>
      </p:sp>
    </p:spTree>
    <p:extLst>
      <p:ext uri="{BB962C8B-B14F-4D97-AF65-F5344CB8AC3E}">
        <p14:creationId xmlns:p14="http://schemas.microsoft.com/office/powerpoint/2010/main" val="266271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60EA93B-E01A-57D9-66C9-C741517E3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25" y="856151"/>
            <a:ext cx="11291949" cy="514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8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7EEC6-2AD0-B74B-B10D-32D4E844B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24592"/>
            <a:ext cx="10358967" cy="1143000"/>
          </a:xfrm>
        </p:spPr>
        <p:txBody>
          <a:bodyPr/>
          <a:lstStyle/>
          <a:p>
            <a:r>
              <a:rPr lang="en-US" i="1" dirty="0">
                <a:solidFill>
                  <a:srgbClr val="0432FF"/>
                </a:solidFill>
              </a:rPr>
              <a:t>Meet The Professor </a:t>
            </a:r>
            <a:r>
              <a:rPr lang="en-US" dirty="0">
                <a:solidFill>
                  <a:srgbClr val="0432FF"/>
                </a:solidFill>
              </a:rPr>
              <a:t>Program Participating Faculty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0AAAAF04-97A6-714D-B6F3-675EFF4B6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1371" y="1556792"/>
            <a:ext cx="377928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MODERATOR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Neil Love, MD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Research To Practice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Miami, Florida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A146FB4-6A38-D245-984B-53F5B99E6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1805" y="1556792"/>
            <a:ext cx="1443490" cy="1443490"/>
          </a:xfrm>
          <a:prstGeom prst="rect">
            <a:avLst/>
          </a:prstGeom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5D45F81A-7FBF-4D9F-B4DC-E5C01FFA8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7279" y="3653496"/>
            <a:ext cx="402887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Sara M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Tolaney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, MD, MPH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Chief, Division of Breast Oncology </a:t>
            </a:r>
            <a:br>
              <a:rPr lang="en-US" sz="1600" b="0" dirty="0">
                <a:solidFill>
                  <a:schemeClr val="tx1"/>
                </a:solidFill>
                <a:latin typeface="+mn-lt"/>
              </a:rPr>
            </a:br>
            <a:r>
              <a:rPr lang="en-US" sz="1600" b="0" dirty="0">
                <a:solidFill>
                  <a:schemeClr val="tx1"/>
                </a:solidFill>
                <a:latin typeface="+mn-lt"/>
              </a:rPr>
              <a:t>Associate Director, Susan F Smith Center </a:t>
            </a:r>
            <a:br>
              <a:rPr lang="en-US" sz="1600" b="0" dirty="0">
                <a:solidFill>
                  <a:schemeClr val="tx1"/>
                </a:solidFill>
                <a:latin typeface="+mn-lt"/>
              </a:rPr>
            </a:br>
            <a:r>
              <a:rPr lang="en-US" sz="1600" b="0" dirty="0">
                <a:solidFill>
                  <a:schemeClr val="tx1"/>
                </a:solidFill>
                <a:latin typeface="+mn-lt"/>
              </a:rPr>
              <a:t>for Women's Cancers </a:t>
            </a:r>
            <a:br>
              <a:rPr lang="en-US" sz="1600" b="0" dirty="0">
                <a:solidFill>
                  <a:schemeClr val="tx1"/>
                </a:solidFill>
                <a:latin typeface="+mn-lt"/>
              </a:rPr>
            </a:br>
            <a:r>
              <a:rPr lang="en-US" sz="1600" b="0" dirty="0">
                <a:solidFill>
                  <a:schemeClr val="tx1"/>
                </a:solidFill>
                <a:latin typeface="+mn-lt"/>
              </a:rPr>
              <a:t>Senior Physician</a:t>
            </a:r>
            <a:br>
              <a:rPr lang="en-US" sz="1600" b="0" dirty="0">
                <a:solidFill>
                  <a:schemeClr val="tx1"/>
                </a:solidFill>
                <a:latin typeface="+mn-lt"/>
              </a:rPr>
            </a:br>
            <a:r>
              <a:rPr lang="en-US" sz="1600" b="0" dirty="0">
                <a:solidFill>
                  <a:schemeClr val="tx1"/>
                </a:solidFill>
                <a:latin typeface="+mn-lt"/>
              </a:rPr>
              <a:t>Dana-Farber Cancer Institute</a:t>
            </a:r>
            <a:br>
              <a:rPr lang="en-US" sz="1600" b="0" dirty="0">
                <a:solidFill>
                  <a:schemeClr val="tx1"/>
                </a:solidFill>
                <a:latin typeface="+mn-lt"/>
              </a:rPr>
            </a:br>
            <a:r>
              <a:rPr lang="en-US" sz="1600" b="0" dirty="0">
                <a:solidFill>
                  <a:schemeClr val="tx1"/>
                </a:solidFill>
                <a:latin typeface="+mn-lt"/>
              </a:rPr>
              <a:t>Associate Professor of Medicine</a:t>
            </a:r>
            <a:br>
              <a:rPr lang="en-US" sz="1600" b="0" dirty="0">
                <a:solidFill>
                  <a:schemeClr val="tx1"/>
                </a:solidFill>
                <a:latin typeface="+mn-lt"/>
              </a:rPr>
            </a:br>
            <a:r>
              <a:rPr lang="en-US" sz="1600" b="0" dirty="0">
                <a:solidFill>
                  <a:schemeClr val="tx1"/>
                </a:solidFill>
                <a:latin typeface="+mn-lt"/>
              </a:rPr>
              <a:t>Harvard Medical School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Boston, Massachusetts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9C193A-1F79-53F7-CE80-51D598740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713" y="3653496"/>
            <a:ext cx="1443490" cy="1443490"/>
          </a:xfrm>
          <a:prstGeom prst="rect">
            <a:avLst/>
          </a:prstGeom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17088771-AE21-3346-8A6C-4BE64166C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7279" y="1556792"/>
            <a:ext cx="402887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Laura Spring, MD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Breast Oncologist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Massachusetts General Hospital Cancer Center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Harvard Medical School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Boston, Massachusetts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ACF0D2-A19F-ED41-9F2D-5336520EB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713" y="1556792"/>
            <a:ext cx="1443490" cy="14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7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A4BCC-CDD3-DC1F-E519-A5D558EEC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4" y="223638"/>
            <a:ext cx="10358967" cy="1143000"/>
          </a:xfrm>
        </p:spPr>
        <p:txBody>
          <a:bodyPr/>
          <a:lstStyle/>
          <a:p>
            <a:pPr algn="l"/>
            <a:r>
              <a:rPr lang="en-US" dirty="0"/>
              <a:t>Meta-analysis of Gonadotropin-Releasing Hormone Analogues During Chemotherapy for Localized Breast Cancer: Premature Ovarian Insufficiency by Trial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3BE9B7-3239-A38A-CCE9-D10EB743A935}"/>
              </a:ext>
            </a:extLst>
          </p:cNvPr>
          <p:cNvSpPr txBox="1"/>
          <p:nvPr/>
        </p:nvSpPr>
        <p:spPr>
          <a:xfrm>
            <a:off x="47328" y="6525344"/>
            <a:ext cx="43354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Lambertini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 M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 Clin Oncol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2018;36(19):1981-90.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pic>
        <p:nvPicPr>
          <p:cNvPr id="6" name="Picture 5" descr="Chart, box and whisker chart&#10;&#10;Description automatically generated">
            <a:extLst>
              <a:ext uri="{FF2B5EF4-FFF2-40B4-BE49-F238E27FC236}">
                <a16:creationId xmlns:a16="http://schemas.microsoft.com/office/drawing/2014/main" id="{CBBDA535-9641-EA2C-B5E1-34D386125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104" y="1931238"/>
            <a:ext cx="7991368" cy="44520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097242-F786-0A04-ED8F-4376811AD4BD}"/>
              </a:ext>
            </a:extLst>
          </p:cNvPr>
          <p:cNvSpPr txBox="1"/>
          <p:nvPr/>
        </p:nvSpPr>
        <p:spPr>
          <a:xfrm>
            <a:off x="837664" y="1484784"/>
            <a:ext cx="7915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873 randomized patients from 5 major trials were included in the meta-analysis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DFDCA6-8B75-A24C-A385-C39725F0705C}"/>
              </a:ext>
            </a:extLst>
          </p:cNvPr>
          <p:cNvSpPr/>
          <p:nvPr/>
        </p:nvSpPr>
        <p:spPr bwMode="auto">
          <a:xfrm>
            <a:off x="2353104" y="1931238"/>
            <a:ext cx="430528" cy="34563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21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A4BCC-CDD3-DC1F-E519-A5D558EEC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188640"/>
            <a:ext cx="10728332" cy="1143000"/>
          </a:xfrm>
        </p:spPr>
        <p:txBody>
          <a:bodyPr/>
          <a:lstStyle/>
          <a:p>
            <a:pPr algn="l"/>
            <a:r>
              <a:rPr lang="en-US" dirty="0"/>
              <a:t>Meta-analysis of Gonadotropin-Releasing Hormone Analogues During Chemotherapy for Localized Breast Cancer: Post-treatment Pregnancies by Trial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3BE9B7-3239-A38A-CCE9-D10EB743A935}"/>
              </a:ext>
            </a:extLst>
          </p:cNvPr>
          <p:cNvSpPr txBox="1"/>
          <p:nvPr/>
        </p:nvSpPr>
        <p:spPr>
          <a:xfrm>
            <a:off x="47328" y="6543865"/>
            <a:ext cx="43354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Lambertini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 M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 Clin Oncol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2018;36(19):1981-90.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  <p:pic>
        <p:nvPicPr>
          <p:cNvPr id="4" name="Picture 3" descr="Chart, box and whisker chart&#10;&#10;Description automatically generated">
            <a:extLst>
              <a:ext uri="{FF2B5EF4-FFF2-40B4-BE49-F238E27FC236}">
                <a16:creationId xmlns:a16="http://schemas.microsoft.com/office/drawing/2014/main" id="{E70FE044-074F-2DF6-F96D-97299DE01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860" y="1484784"/>
            <a:ext cx="8773131" cy="460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0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D99EA41-950A-FC4F-9049-A7DC9674DA45}"/>
              </a:ext>
            </a:extLst>
          </p:cNvPr>
          <p:cNvSpPr/>
          <p:nvPr/>
        </p:nvSpPr>
        <p:spPr bwMode="auto">
          <a:xfrm>
            <a:off x="1007220" y="173104"/>
            <a:ext cx="10177559" cy="1760932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846D9E-D007-AA40-B7BA-36E748F9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024" y="548680"/>
            <a:ext cx="10062756" cy="1095726"/>
          </a:xfrm>
        </p:spPr>
        <p:txBody>
          <a:bodyPr lIns="91440" tIns="91440" rIns="91440" bIns="182880"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Case Presentation: 65-year-old woman with ER/PR-positive, HER2-low bone-only metastatic IDC on endocrine therapy alone since 2001, now experiencing asymptomatic disease progression — ESR1 variant, AKT1 mutation on liquid biopsy 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31812E-AB8F-744C-8E9F-5771D5F41B77}"/>
              </a:ext>
            </a:extLst>
          </p:cNvPr>
          <p:cNvSpPr txBox="1">
            <a:spLocks/>
          </p:cNvSpPr>
          <p:nvPr/>
        </p:nvSpPr>
        <p:spPr bwMode="auto">
          <a:xfrm>
            <a:off x="0" y="5894058"/>
            <a:ext cx="12192000" cy="7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sz="2800" dirty="0">
                <a:solidFill>
                  <a:srgbClr val="062060"/>
                </a:solidFill>
              </a:rPr>
              <a:t>Dr </a:t>
            </a:r>
            <a:r>
              <a:rPr lang="en-US" sz="2800" dirty="0">
                <a:solidFill>
                  <a:srgbClr val="051F60"/>
                </a:solidFill>
              </a:rPr>
              <a:t>Philip Brooks (Brewer, Maine)</a:t>
            </a:r>
          </a:p>
        </p:txBody>
      </p:sp>
      <p:pic>
        <p:nvPicPr>
          <p:cNvPr id="2" name="Picture 1" descr="A person smiling in front of a bookshelf&#10;&#10;Description automatically generated with medium confidence">
            <a:extLst>
              <a:ext uri="{FF2B5EF4-FFF2-40B4-BE49-F238E27FC236}">
                <a16:creationId xmlns:a16="http://schemas.microsoft.com/office/drawing/2014/main" id="{28C8A028-E33B-B50A-CA3B-4E0054A3C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790" y="2391761"/>
            <a:ext cx="6226308" cy="35022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450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DEB77-5AFA-3348-A31A-34406E42A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/>
              <a:t>FDA Approval of </a:t>
            </a:r>
            <a:r>
              <a:rPr lang="en-US" b="1" dirty="0" err="1"/>
              <a:t>Elacestrant</a:t>
            </a:r>
            <a:r>
              <a:rPr lang="en-US" b="1" dirty="0"/>
              <a:t> for ER-Positive, HER2-Negative, ESR1-Mutated Advanced or Metastatic Breast Cancer</a:t>
            </a:r>
            <a:br>
              <a:rPr lang="en-US" dirty="0"/>
            </a:br>
            <a:r>
              <a:rPr lang="en-US" sz="2400" dirty="0"/>
              <a:t>Press Release: January 27, 2023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3D53C-FDC5-4B41-A3E2-016A2BC50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1580439"/>
            <a:ext cx="10358967" cy="4799013"/>
          </a:xfrm>
        </p:spPr>
        <p:txBody>
          <a:bodyPr/>
          <a:lstStyle/>
          <a:p>
            <a:pPr marL="98425" indent="0">
              <a:buNone/>
            </a:pPr>
            <a:r>
              <a:rPr lang="en-US" sz="2000" b="0" dirty="0"/>
              <a:t>“On January 27, 2023, the Food and Drug </a:t>
            </a:r>
            <a:r>
              <a:rPr lang="en-US" sz="2000" b="0"/>
              <a:t>Administration approved </a:t>
            </a:r>
            <a:r>
              <a:rPr lang="en-US" sz="2000" b="0" dirty="0" err="1"/>
              <a:t>elacestrant</a:t>
            </a:r>
            <a:r>
              <a:rPr lang="en-US" sz="2000" b="0" dirty="0"/>
              <a:t> for postmenopausal women or adult men with ER-positive, HER2-negative, ESR1-mutated advanced or metastatic breast cancer with disease progression following at least one line of endocrine therapy.</a:t>
            </a:r>
          </a:p>
          <a:p>
            <a:pPr marL="98425" indent="0">
              <a:buNone/>
            </a:pPr>
            <a:r>
              <a:rPr lang="en-US" sz="2000" b="0" dirty="0"/>
              <a:t>FDA also approved the Guardant360 </a:t>
            </a:r>
            <a:r>
              <a:rPr lang="en-US" sz="2000" b="0" dirty="0" err="1"/>
              <a:t>CDx</a:t>
            </a:r>
            <a:r>
              <a:rPr lang="en-US" sz="2000" b="0" dirty="0"/>
              <a:t> assay as a companion diagnostic device to identify patients with breast cancer for treatment with </a:t>
            </a:r>
            <a:r>
              <a:rPr lang="en-US" sz="2000" b="0" dirty="0" err="1"/>
              <a:t>elacestrant</a:t>
            </a:r>
            <a:r>
              <a:rPr lang="en-US" sz="2000" b="0" dirty="0"/>
              <a:t>.</a:t>
            </a:r>
          </a:p>
          <a:p>
            <a:pPr marL="98425" indent="0">
              <a:buNone/>
            </a:pPr>
            <a:r>
              <a:rPr lang="en-US" sz="2000" b="0" dirty="0"/>
              <a:t>Efficacy was evaluated in EMERALD (NCT03778931), a randomized, open-label, active-controlled, multicenter trial that enrolled 478 postmenopausal women and men with ER-positive, HER2-negative advanced or metastatic breast cancer of which 228 patients had ESR1 mutations.</a:t>
            </a:r>
          </a:p>
          <a:p>
            <a:pPr marL="98425" indent="0">
              <a:buNone/>
            </a:pPr>
            <a:r>
              <a:rPr lang="en-US" sz="2000" b="0" dirty="0"/>
              <a:t>The recommended </a:t>
            </a:r>
            <a:r>
              <a:rPr lang="en-US" sz="2000" b="0" dirty="0" err="1"/>
              <a:t>elacestrant</a:t>
            </a:r>
            <a:r>
              <a:rPr lang="en-US" sz="2000" b="0" dirty="0"/>
              <a:t> dose is 345 mg taken orally with food once daily until disease progression or unacceptable toxicity.”</a:t>
            </a:r>
          </a:p>
          <a:p>
            <a:pPr marL="98425" indent="0">
              <a:buNone/>
            </a:pPr>
            <a:endParaRPr lang="en-US" sz="2000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A078A9-6F21-C84E-BABD-9AC8FCE449FF}"/>
              </a:ext>
            </a:extLst>
          </p:cNvPr>
          <p:cNvSpPr txBox="1"/>
          <p:nvPr/>
        </p:nvSpPr>
        <p:spPr>
          <a:xfrm>
            <a:off x="232440" y="6233102"/>
            <a:ext cx="109663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https://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www.fda.gov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/drugs/resources-information-approved-drugs/fda-approves-elacestrant-er-positive-her2-negative-esr1-mutated-advanced-or-metastatic-breast-cancer</a:t>
            </a:r>
          </a:p>
        </p:txBody>
      </p:sp>
    </p:spTree>
    <p:extLst>
      <p:ext uri="{BB962C8B-B14F-4D97-AF65-F5344CB8AC3E}">
        <p14:creationId xmlns:p14="http://schemas.microsoft.com/office/powerpoint/2010/main" val="281777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C73F0B16-231C-4F36-4092-3CD87EEFA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917" y="409219"/>
            <a:ext cx="10531011" cy="57212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CAB4BE-CB15-1BF4-9003-4B026708CC46}"/>
              </a:ext>
            </a:extLst>
          </p:cNvPr>
          <p:cNvSpPr txBox="1"/>
          <p:nvPr/>
        </p:nvSpPr>
        <p:spPr>
          <a:xfrm>
            <a:off x="5068860" y="832206"/>
            <a:ext cx="20542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Abstract GS3-01</a:t>
            </a:r>
          </a:p>
        </p:txBody>
      </p:sp>
    </p:spTree>
    <p:extLst>
      <p:ext uri="{BB962C8B-B14F-4D97-AF65-F5344CB8AC3E}">
        <p14:creationId xmlns:p14="http://schemas.microsoft.com/office/powerpoint/2010/main" val="377908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C1D37A-97CD-ADAE-0C4F-A95123A96A44}"/>
              </a:ext>
            </a:extLst>
          </p:cNvPr>
          <p:cNvSpPr txBox="1"/>
          <p:nvPr/>
        </p:nvSpPr>
        <p:spPr>
          <a:xfrm>
            <a:off x="31902" y="6477098"/>
            <a:ext cx="3371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Bardia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 A et al. SABCS 2022;Abstract GS3-01.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4ED854-8689-9537-5E6F-41E153351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116632"/>
            <a:ext cx="10358967" cy="1143000"/>
          </a:xfrm>
        </p:spPr>
        <p:txBody>
          <a:bodyPr/>
          <a:lstStyle/>
          <a:p>
            <a:pPr algn="l"/>
            <a:r>
              <a:rPr lang="en-US" dirty="0"/>
              <a:t>EMERALD PFS Analyses by CDK4/6 Inhibitor Duration: Patients with ESR1 Tumor Mutations</a:t>
            </a:r>
          </a:p>
        </p:txBody>
      </p:sp>
      <p:pic>
        <p:nvPicPr>
          <p:cNvPr id="8" name="Picture 7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10482B95-7F15-33CA-A3DF-C74DD56E3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47" y="1259632"/>
            <a:ext cx="10156098" cy="48458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5B8360-8E60-F442-83E2-D47FBD3EB721}"/>
              </a:ext>
            </a:extLst>
          </p:cNvPr>
          <p:cNvSpPr txBox="1"/>
          <p:nvPr/>
        </p:nvSpPr>
        <p:spPr>
          <a:xfrm>
            <a:off x="959750" y="6073551"/>
            <a:ext cx="2411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PFS = progression-free survival</a:t>
            </a:r>
          </a:p>
        </p:txBody>
      </p:sp>
    </p:spTree>
    <p:extLst>
      <p:ext uri="{BB962C8B-B14F-4D97-AF65-F5344CB8AC3E}">
        <p14:creationId xmlns:p14="http://schemas.microsoft.com/office/powerpoint/2010/main" val="335227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C1D37A-97CD-ADAE-0C4F-A95123A96A44}"/>
              </a:ext>
            </a:extLst>
          </p:cNvPr>
          <p:cNvSpPr txBox="1"/>
          <p:nvPr/>
        </p:nvSpPr>
        <p:spPr>
          <a:xfrm>
            <a:off x="31902" y="6477098"/>
            <a:ext cx="3371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Bardia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 A et al. SABCS 2022;Abstract GS3-01.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4ED854-8689-9537-5E6F-41E153351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EMERALD PFS Analyses by CDK4/6i Duration: Patients with ESR1 Tumor Mutations</a:t>
            </a:r>
          </a:p>
        </p:txBody>
      </p: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6A38A3E-0F9D-937D-EE77-11300A8F7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277" y="1287819"/>
            <a:ext cx="10612052" cy="479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6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B14291C-1186-B2AF-7A67-17ABA6078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92" y="493158"/>
            <a:ext cx="10874216" cy="55031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CFDF7D-453E-FEA7-A0F9-9A082F397B81}"/>
              </a:ext>
            </a:extLst>
          </p:cNvPr>
          <p:cNvSpPr txBox="1"/>
          <p:nvPr/>
        </p:nvSpPr>
        <p:spPr>
          <a:xfrm>
            <a:off x="5068860" y="832206"/>
            <a:ext cx="20542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Abstract GS3-02</a:t>
            </a:r>
          </a:p>
        </p:txBody>
      </p:sp>
    </p:spTree>
    <p:extLst>
      <p:ext uri="{BB962C8B-B14F-4D97-AF65-F5344CB8AC3E}">
        <p14:creationId xmlns:p14="http://schemas.microsoft.com/office/powerpoint/2010/main" val="225770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83EA23-F465-25C1-B1E8-EB5CCD131557}"/>
              </a:ext>
            </a:extLst>
          </p:cNvPr>
          <p:cNvSpPr txBox="1"/>
          <p:nvPr/>
        </p:nvSpPr>
        <p:spPr>
          <a:xfrm>
            <a:off x="119336" y="6509789"/>
            <a:ext cx="3552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Oliveira M et al. SABCS 2022;Abstract GS3-02.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E1897A-311D-5503-4112-ADF066778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77504"/>
            <a:ext cx="10358967" cy="1143000"/>
          </a:xfrm>
        </p:spPr>
        <p:txBody>
          <a:bodyPr/>
          <a:lstStyle/>
          <a:p>
            <a:r>
              <a:rPr lang="en-US" dirty="0"/>
              <a:t>SERENA-2: PFS by Prior CDK4/6 Inhibitor Use 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63B3716-953D-0424-91AE-FEB915FDB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18" y="1112891"/>
            <a:ext cx="10936364" cy="492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3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3979" y="204565"/>
            <a:ext cx="11789978" cy="885552"/>
          </a:xfrm>
        </p:spPr>
        <p:txBody>
          <a:bodyPr/>
          <a:lstStyle/>
          <a:p>
            <a:pPr algn="l"/>
            <a:r>
              <a:rPr lang="en-US" sz="3200" b="1" dirty="0"/>
              <a:t>Select Ongoing </a:t>
            </a:r>
            <a:r>
              <a:rPr lang="en-US" sz="3200" dirty="0"/>
              <a:t>Phase </a:t>
            </a:r>
            <a:r>
              <a:rPr lang="en-US" sz="3200" b="1" dirty="0"/>
              <a:t>III Trials of Oral SERDs in Development</a:t>
            </a:r>
            <a:br>
              <a:rPr lang="en-US" sz="3200" b="1" dirty="0"/>
            </a:br>
            <a:r>
              <a:rPr lang="en-US" sz="3200" b="1" dirty="0"/>
              <a:t>for HR</a:t>
            </a:r>
            <a:r>
              <a:rPr lang="en-US" sz="3200" dirty="0"/>
              <a:t>-Positive Advanced Breast Cancer (ABC)</a:t>
            </a:r>
            <a:endParaRPr lang="en-US" sz="32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6160428"/>
              </p:ext>
            </p:extLst>
          </p:nvPr>
        </p:nvGraphicFramePr>
        <p:xfrm>
          <a:off x="343979" y="1167844"/>
          <a:ext cx="11504039" cy="491284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64231">
                  <a:extLst>
                    <a:ext uri="{9D8B030D-6E8A-4147-A177-3AD203B41FA5}">
                      <a16:colId xmlns:a16="http://schemas.microsoft.com/office/drawing/2014/main" val="90797585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997083985"/>
                    </a:ext>
                  </a:extLst>
                </a:gridCol>
                <a:gridCol w="4675822">
                  <a:extLst>
                    <a:ext uri="{9D8B030D-6E8A-4147-A177-3AD203B41FA5}">
                      <a16:colId xmlns:a16="http://schemas.microsoft.com/office/drawing/2014/main" val="810189183"/>
                    </a:ext>
                  </a:extLst>
                </a:gridCol>
                <a:gridCol w="2957026">
                  <a:extLst>
                    <a:ext uri="{9D8B030D-6E8A-4147-A177-3AD203B41FA5}">
                      <a16:colId xmlns:a16="http://schemas.microsoft.com/office/drawing/2014/main" val="834289888"/>
                    </a:ext>
                  </a:extLst>
                </a:gridCol>
                <a:gridCol w="1570856">
                  <a:extLst>
                    <a:ext uri="{9D8B030D-6E8A-4147-A177-3AD203B41FA5}">
                      <a16:colId xmlns:a16="http://schemas.microsoft.com/office/drawing/2014/main" val="2989542034"/>
                    </a:ext>
                  </a:extLst>
                </a:gridCol>
              </a:tblGrid>
              <a:tr h="558615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Trial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N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Randomization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Setting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Est primary completion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7143">
                <a:tc>
                  <a:txBody>
                    <a:bodyPr/>
                    <a:lstStyle/>
                    <a:p>
                      <a:pPr algn="ctr">
                        <a:lnSpc>
                          <a:spcPts val="1840"/>
                        </a:lnSpc>
                      </a:pPr>
                      <a:r>
                        <a:rPr lang="en-US" sz="1700" b="0" dirty="0"/>
                        <a:t>SERENA-4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40"/>
                        </a:lnSpc>
                      </a:pPr>
                      <a:r>
                        <a:rPr lang="en-US" sz="1700" b="0" dirty="0"/>
                        <a:t>1,342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C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lnSpc>
                          <a:spcPts val="184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dirty="0" err="1"/>
                        <a:t>Camizestrant</a:t>
                      </a:r>
                      <a:r>
                        <a:rPr lang="en-US" sz="1700" b="0" dirty="0"/>
                        <a:t> + </a:t>
                      </a:r>
                      <a:r>
                        <a:rPr lang="en-US" sz="1700" b="0" dirty="0" err="1"/>
                        <a:t>palbociclib</a:t>
                      </a:r>
                      <a:endParaRPr lang="en-US" sz="1700" b="0" dirty="0"/>
                    </a:p>
                    <a:p>
                      <a:pPr marL="342900" indent="-342900" algn="l">
                        <a:lnSpc>
                          <a:spcPts val="184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dirty="0"/>
                        <a:t>Anastrozole + </a:t>
                      </a:r>
                      <a:r>
                        <a:rPr lang="en-US" sz="1700" b="0" dirty="0" err="1"/>
                        <a:t>palbociclib</a:t>
                      </a:r>
                      <a:endParaRPr lang="en-US" sz="17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15" rtl="0" eaLnBrk="1" fontAlgn="auto" latinLnBrk="0" hangingPunct="1">
                        <a:lnSpc>
                          <a:spcPts val="18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dirty="0"/>
                        <a:t>Untreated ABC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40"/>
                        </a:lnSpc>
                      </a:pPr>
                      <a:r>
                        <a:rPr lang="en-US" sz="1700" b="0" dirty="0"/>
                        <a:t>August 2026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816698"/>
                  </a:ext>
                </a:extLst>
              </a:tr>
              <a:tr h="597143">
                <a:tc>
                  <a:txBody>
                    <a:bodyPr/>
                    <a:lstStyle/>
                    <a:p>
                      <a:pPr algn="ctr">
                        <a:lnSpc>
                          <a:spcPts val="1840"/>
                        </a:lnSpc>
                      </a:pPr>
                      <a:r>
                        <a:rPr lang="en-US" sz="1700" b="0" dirty="0" err="1"/>
                        <a:t>persevERA</a:t>
                      </a:r>
                      <a:r>
                        <a:rPr lang="en-US" sz="1700" b="0" dirty="0"/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40"/>
                        </a:lnSpc>
                      </a:pPr>
                      <a:r>
                        <a:rPr lang="en-US" sz="1700" b="0" dirty="0"/>
                        <a:t>978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115" rtl="0" eaLnBrk="1" fontAlgn="auto" latinLnBrk="0" hangingPunct="1">
                        <a:lnSpc>
                          <a:spcPts val="18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700" b="0" dirty="0" err="1"/>
                        <a:t>Giredestrant</a:t>
                      </a:r>
                      <a:r>
                        <a:rPr lang="en-US" sz="1700" b="0" dirty="0"/>
                        <a:t> + </a:t>
                      </a:r>
                      <a:r>
                        <a:rPr lang="en-US" sz="1700" b="0" dirty="0" err="1"/>
                        <a:t>palbociclib</a:t>
                      </a:r>
                      <a:endParaRPr lang="en-US" sz="1700" b="0" dirty="0"/>
                    </a:p>
                    <a:p>
                      <a:pPr marL="342900" marR="0" lvl="0" indent="-342900" algn="l" defTabSz="914115" rtl="0" eaLnBrk="1" fontAlgn="auto" latinLnBrk="0" hangingPunct="1">
                        <a:lnSpc>
                          <a:spcPts val="18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700" b="0" dirty="0"/>
                        <a:t>Letrozole + </a:t>
                      </a:r>
                      <a:r>
                        <a:rPr lang="en-US" sz="1700" b="0" dirty="0" err="1"/>
                        <a:t>palbociclib</a:t>
                      </a:r>
                      <a:endParaRPr lang="en-US" sz="17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40"/>
                        </a:lnSpc>
                      </a:pPr>
                      <a:r>
                        <a:rPr lang="en-US" sz="1700" b="0" dirty="0"/>
                        <a:t>Untreated ABC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40"/>
                        </a:lnSpc>
                      </a:pPr>
                      <a:r>
                        <a:rPr lang="en-US" sz="1700" b="0" dirty="0"/>
                        <a:t>April 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085793"/>
                  </a:ext>
                </a:extLst>
              </a:tr>
              <a:tr h="597143">
                <a:tc>
                  <a:txBody>
                    <a:bodyPr/>
                    <a:lstStyle/>
                    <a:p>
                      <a:pPr algn="ctr">
                        <a:lnSpc>
                          <a:spcPts val="1840"/>
                        </a:lnSpc>
                      </a:pPr>
                      <a:r>
                        <a:rPr lang="en-US" sz="1700" b="0" dirty="0"/>
                        <a:t>SERENA-6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40"/>
                        </a:lnSpc>
                      </a:pPr>
                      <a:r>
                        <a:rPr lang="en-US" sz="1700" b="0" dirty="0"/>
                        <a:t>302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C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lnSpc>
                          <a:spcPts val="184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dirty="0" err="1"/>
                        <a:t>Camizestrant</a:t>
                      </a:r>
                      <a:r>
                        <a:rPr lang="en-US" sz="1700" b="0" dirty="0"/>
                        <a:t> + (</a:t>
                      </a:r>
                      <a:r>
                        <a:rPr lang="en-US" sz="1700" b="0" dirty="0" err="1"/>
                        <a:t>palbociclib</a:t>
                      </a:r>
                      <a:r>
                        <a:rPr lang="en-US" sz="1700" b="0" dirty="0"/>
                        <a:t> or </a:t>
                      </a:r>
                      <a:r>
                        <a:rPr lang="en-US" sz="1700" b="0" dirty="0" err="1"/>
                        <a:t>abemaciclib</a:t>
                      </a:r>
                      <a:r>
                        <a:rPr lang="en-US" sz="1700" b="0" dirty="0"/>
                        <a:t>)</a:t>
                      </a:r>
                    </a:p>
                    <a:p>
                      <a:pPr marL="342900" indent="-342900" algn="l">
                        <a:lnSpc>
                          <a:spcPts val="184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700" b="0" dirty="0"/>
                        <a:t>(Anastrozole or letrozole) + (</a:t>
                      </a:r>
                      <a:r>
                        <a:rPr lang="en-US" sz="1700" b="0" dirty="0" err="1"/>
                        <a:t>palbociclib</a:t>
                      </a:r>
                      <a:r>
                        <a:rPr lang="en-US" sz="1700" b="0" dirty="0"/>
                        <a:t> or </a:t>
                      </a:r>
                      <a:r>
                        <a:rPr lang="en-US" sz="1700" b="0" dirty="0" err="1"/>
                        <a:t>abemaciclib</a:t>
                      </a:r>
                      <a:r>
                        <a:rPr lang="en-US" sz="1700" b="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15" rtl="0" eaLnBrk="1" fontAlgn="auto" latinLnBrk="0" hangingPunct="1">
                        <a:lnSpc>
                          <a:spcPts val="18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dirty="0"/>
                        <a:t>Detectable ESR1 mutation w/o PD during 1</a:t>
                      </a:r>
                      <a:r>
                        <a:rPr lang="en-US" sz="1700" b="0" baseline="30000" dirty="0"/>
                        <a:t>st</a:t>
                      </a:r>
                      <a:r>
                        <a:rPr lang="en-US" sz="1700" b="0" dirty="0"/>
                        <a:t>-line AI + CDK4/6i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40"/>
                        </a:lnSpc>
                      </a:pPr>
                      <a:r>
                        <a:rPr lang="en-US" sz="1700" b="0" dirty="0"/>
                        <a:t>Sept 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545686"/>
                  </a:ext>
                </a:extLst>
              </a:tr>
              <a:tr h="384676">
                <a:tc>
                  <a:txBody>
                    <a:bodyPr/>
                    <a:lstStyle/>
                    <a:p>
                      <a:pPr algn="ctr">
                        <a:lnSpc>
                          <a:spcPts val="1840"/>
                        </a:lnSpc>
                      </a:pPr>
                      <a:r>
                        <a:rPr lang="en-US" sz="1700" b="0" dirty="0"/>
                        <a:t>EMBER-3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40"/>
                        </a:lnSpc>
                      </a:pPr>
                      <a:r>
                        <a:rPr lang="en-US" sz="1700" b="0" dirty="0"/>
                        <a:t>860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115" rtl="0" eaLnBrk="1" fontAlgn="auto" latinLnBrk="0" hangingPunct="1">
                        <a:lnSpc>
                          <a:spcPts val="18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700" b="0" dirty="0" err="1"/>
                        <a:t>Imlunestrant</a:t>
                      </a:r>
                      <a:endParaRPr lang="en-US" sz="1700" b="0" dirty="0"/>
                    </a:p>
                    <a:p>
                      <a:pPr marL="342900" marR="0" lvl="0" indent="-342900" algn="l" defTabSz="914115" rtl="0" eaLnBrk="1" fontAlgn="auto" latinLnBrk="0" hangingPunct="1">
                        <a:lnSpc>
                          <a:spcPts val="18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700" b="0" dirty="0" err="1"/>
                        <a:t>Imlunestrant</a:t>
                      </a:r>
                      <a:r>
                        <a:rPr lang="en-US" sz="1700" b="0" dirty="0"/>
                        <a:t> + </a:t>
                      </a:r>
                      <a:r>
                        <a:rPr lang="en-US" sz="1700" b="0" dirty="0" err="1"/>
                        <a:t>abemaciclib</a:t>
                      </a:r>
                      <a:endParaRPr lang="en-US" sz="1700" b="0" dirty="0"/>
                    </a:p>
                    <a:p>
                      <a:pPr marL="342900" marR="0" lvl="0" indent="-342900" algn="l" defTabSz="914115" rtl="0" eaLnBrk="1" fontAlgn="auto" latinLnBrk="0" hangingPunct="1">
                        <a:lnSpc>
                          <a:spcPts val="18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700" b="0" dirty="0"/>
                        <a:t>Investigator’s choice of 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15" rtl="0" eaLnBrk="1" fontAlgn="auto" latinLnBrk="0" hangingPunct="1">
                        <a:lnSpc>
                          <a:spcPts val="18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dirty="0"/>
                        <a:t>ABC previously treated with ET + CDK4/6i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40"/>
                        </a:lnSpc>
                      </a:pPr>
                      <a:r>
                        <a:rPr lang="en-US" sz="1700" b="0" dirty="0"/>
                        <a:t>April 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166500"/>
                  </a:ext>
                </a:extLst>
              </a:tr>
              <a:tr h="384676">
                <a:tc>
                  <a:txBody>
                    <a:bodyPr/>
                    <a:lstStyle/>
                    <a:p>
                      <a:pPr algn="ctr">
                        <a:lnSpc>
                          <a:spcPts val="1840"/>
                        </a:lnSpc>
                      </a:pPr>
                      <a:r>
                        <a:rPr lang="en-US" sz="1700" b="0" dirty="0" err="1"/>
                        <a:t>evERA</a:t>
                      </a:r>
                      <a:endParaRPr lang="en-US" sz="17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40"/>
                        </a:lnSpc>
                      </a:pPr>
                      <a:r>
                        <a:rPr lang="en-US" sz="1700" b="0" dirty="0"/>
                        <a:t>320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115" rtl="0" eaLnBrk="1" fontAlgn="auto" latinLnBrk="0" hangingPunct="1">
                        <a:lnSpc>
                          <a:spcPts val="18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700" b="0" dirty="0" err="1"/>
                        <a:t>Giredestrant</a:t>
                      </a:r>
                      <a:r>
                        <a:rPr lang="en-US" sz="1700" b="0" dirty="0"/>
                        <a:t> + </a:t>
                      </a:r>
                      <a:r>
                        <a:rPr lang="en-US" sz="1700" b="0" dirty="0" err="1"/>
                        <a:t>everolimus</a:t>
                      </a:r>
                      <a:endParaRPr lang="en-US" sz="1700" b="0" dirty="0"/>
                    </a:p>
                    <a:p>
                      <a:pPr marL="342900" marR="0" lvl="0" indent="-342900" algn="l" defTabSz="914115" rtl="0" eaLnBrk="1" fontAlgn="auto" latinLnBrk="0" hangingPunct="1">
                        <a:lnSpc>
                          <a:spcPts val="18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700" b="0" dirty="0"/>
                        <a:t>Exemestane + </a:t>
                      </a:r>
                      <a:r>
                        <a:rPr lang="en-US" sz="1700" b="0" dirty="0" err="1"/>
                        <a:t>everolimus</a:t>
                      </a:r>
                      <a:endParaRPr lang="en-US" sz="17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40"/>
                        </a:lnSpc>
                      </a:pPr>
                      <a:r>
                        <a:rPr lang="en-US" sz="1700" b="0" dirty="0"/>
                        <a:t>ABC previously treated with ET + CDK4/6i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40"/>
                        </a:lnSpc>
                      </a:pPr>
                      <a:r>
                        <a:rPr lang="en-US" sz="1700" b="0" dirty="0"/>
                        <a:t>July 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676012"/>
                  </a:ext>
                </a:extLst>
              </a:tr>
              <a:tr h="384676">
                <a:tc>
                  <a:txBody>
                    <a:bodyPr/>
                    <a:lstStyle/>
                    <a:p>
                      <a:pPr algn="ctr">
                        <a:lnSpc>
                          <a:spcPts val="1840"/>
                        </a:lnSpc>
                      </a:pPr>
                      <a:r>
                        <a:rPr lang="en-US" sz="1700" b="0" dirty="0" err="1"/>
                        <a:t>heredERA</a:t>
                      </a:r>
                      <a:endParaRPr lang="en-US" sz="17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40"/>
                        </a:lnSpc>
                      </a:pPr>
                      <a:r>
                        <a:rPr lang="en-US" sz="1700" b="0" dirty="0"/>
                        <a:t>812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115" rtl="0" eaLnBrk="1" fontAlgn="auto" latinLnBrk="0" hangingPunct="1">
                        <a:lnSpc>
                          <a:spcPts val="18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700" b="0" dirty="0" err="1"/>
                        <a:t>Giredestrant</a:t>
                      </a:r>
                      <a:r>
                        <a:rPr lang="en-US" sz="1700" b="0" dirty="0"/>
                        <a:t> + </a:t>
                      </a:r>
                      <a:r>
                        <a:rPr lang="en-US" sz="1700" b="0" dirty="0" err="1"/>
                        <a:t>pertuzumab</a:t>
                      </a:r>
                      <a:r>
                        <a:rPr lang="en-US" sz="1700" b="0" dirty="0"/>
                        <a:t>/trastuzumab/hyaluronidase-</a:t>
                      </a:r>
                      <a:r>
                        <a:rPr lang="en-US" sz="1700" b="0" dirty="0" err="1"/>
                        <a:t>zzxf</a:t>
                      </a:r>
                      <a:endParaRPr lang="en-US" sz="1700" b="0" dirty="0"/>
                    </a:p>
                    <a:p>
                      <a:pPr marL="342900" marR="0" lvl="0" indent="-342900" algn="l" defTabSz="914115" rtl="0" eaLnBrk="1" fontAlgn="auto" latinLnBrk="0" hangingPunct="1">
                        <a:lnSpc>
                          <a:spcPts val="18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700" b="0" dirty="0" err="1"/>
                        <a:t>Pertuzumab</a:t>
                      </a:r>
                      <a:r>
                        <a:rPr lang="en-US" sz="1700" b="0" dirty="0"/>
                        <a:t>/trastuzumab/hyaluronidase-</a:t>
                      </a:r>
                      <a:r>
                        <a:rPr lang="en-US" sz="1700" b="0" dirty="0" err="1"/>
                        <a:t>zzxf</a:t>
                      </a:r>
                      <a:endParaRPr lang="en-US" sz="17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15" rtl="0" eaLnBrk="1" fontAlgn="auto" latinLnBrk="0" hangingPunct="1">
                        <a:lnSpc>
                          <a:spcPts val="18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dirty="0"/>
                        <a:t>Untreated ER+, HER2+ ABC after first-line </a:t>
                      </a:r>
                      <a:r>
                        <a:rPr lang="en-US" sz="1700" b="0" dirty="0" err="1"/>
                        <a:t>pertuzumab</a:t>
                      </a:r>
                      <a:r>
                        <a:rPr lang="en-US" sz="1700" b="0" dirty="0"/>
                        <a:t>/trastuzumab/</a:t>
                      </a:r>
                      <a:br>
                        <a:rPr lang="en-US" sz="1700" b="0" dirty="0"/>
                      </a:br>
                      <a:r>
                        <a:rPr lang="en-US" sz="1700" b="0" dirty="0"/>
                        <a:t>hyaluronidase-</a:t>
                      </a:r>
                      <a:r>
                        <a:rPr lang="en-US" sz="1700" b="0" dirty="0" err="1"/>
                        <a:t>zzxf</a:t>
                      </a:r>
                      <a:r>
                        <a:rPr lang="en-US" sz="1700" b="0" dirty="0"/>
                        <a:t> + </a:t>
                      </a:r>
                      <a:r>
                        <a:rPr lang="en-US" sz="1700" b="0" dirty="0" err="1"/>
                        <a:t>taxane</a:t>
                      </a:r>
                      <a:endParaRPr lang="en-US" sz="17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40"/>
                        </a:lnSpc>
                      </a:pPr>
                      <a:r>
                        <a:rPr lang="en-US" sz="1700" b="0" dirty="0"/>
                        <a:t>August 2026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98470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99657DF-A605-9148-AE5F-7E53C3AC834A}"/>
              </a:ext>
            </a:extLst>
          </p:cNvPr>
          <p:cNvSpPr txBox="1"/>
          <p:nvPr/>
        </p:nvSpPr>
        <p:spPr>
          <a:xfrm>
            <a:off x="14709" y="6503018"/>
            <a:ext cx="40249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www.clinicaltrials.gov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Accessed November 2022.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6E564A-34B1-C140-88EB-8D123DC1BBEA}"/>
              </a:ext>
            </a:extLst>
          </p:cNvPr>
          <p:cNvSpPr txBox="1"/>
          <p:nvPr/>
        </p:nvSpPr>
        <p:spPr>
          <a:xfrm>
            <a:off x="346014" y="6130171"/>
            <a:ext cx="244868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SERD = selective ER degrader</a:t>
            </a:r>
          </a:p>
        </p:txBody>
      </p:sp>
    </p:spTree>
    <p:extLst>
      <p:ext uri="{BB962C8B-B14F-4D97-AF65-F5344CB8AC3E}">
        <p14:creationId xmlns:p14="http://schemas.microsoft.com/office/powerpoint/2010/main" val="395994818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1A6C8-C92E-A241-858C-74283609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25B5-DDBB-F04C-87FC-4A699DA27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640" y="1240953"/>
            <a:ext cx="9796888" cy="1323951"/>
          </a:xfrm>
        </p:spPr>
        <p:txBody>
          <a:bodyPr/>
          <a:lstStyle/>
          <a:p>
            <a:pPr marL="98425" indent="0">
              <a:buNone/>
            </a:pPr>
            <a:r>
              <a:rPr lang="en-US" sz="2500" b="0" dirty="0"/>
              <a:t>This activity is supported by educational grants from AstraZeneca Pharmaceuticals LP, Exact Sciences Corporation, Sanofi, and </a:t>
            </a:r>
            <a:r>
              <a:rPr lang="en-US" sz="2500" b="0" dirty="0" err="1"/>
              <a:t>TerSera</a:t>
            </a:r>
            <a:r>
              <a:rPr lang="en-US" sz="2500" b="0" dirty="0"/>
              <a:t> Therapeutics LLC.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F6875F1-59FE-254D-A8FE-1316270A7DC6}"/>
              </a:ext>
            </a:extLst>
          </p:cNvPr>
          <p:cNvSpPr txBox="1">
            <a:spLocks/>
          </p:cNvSpPr>
          <p:nvPr/>
        </p:nvSpPr>
        <p:spPr bwMode="auto">
          <a:xfrm>
            <a:off x="912286" y="3251348"/>
            <a:ext cx="1053229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Research To Practice CME Planning Committee Members, </a:t>
            </a:r>
            <a:br>
              <a:rPr lang="en-US" kern="0" dirty="0"/>
            </a:br>
            <a:r>
              <a:rPr lang="en-US" kern="0" dirty="0"/>
              <a:t>Staff and Reviewers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0DDE065-FB06-F943-98BC-99AF1283D66B}"/>
              </a:ext>
            </a:extLst>
          </p:cNvPr>
          <p:cNvSpPr txBox="1">
            <a:spLocks/>
          </p:cNvSpPr>
          <p:nvPr/>
        </p:nvSpPr>
        <p:spPr bwMode="auto">
          <a:xfrm>
            <a:off x="1051640" y="4581128"/>
            <a:ext cx="10512305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90525" indent="-292100" algn="l" defTabSz="412750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defRPr sz="2900" b="1">
                <a:solidFill>
                  <a:srgbClr val="000000"/>
                </a:solidFill>
                <a:latin typeface="Calibri" charset="0"/>
                <a:ea typeface="MS PGothic" pitchFamily="34" charset="-128"/>
                <a:cs typeface="MS PGothic" charset="0"/>
              </a:defRPr>
            </a:lvl1pPr>
            <a:lvl2pPr marL="782638" indent="-26035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600" b="1">
                <a:solidFill>
                  <a:srgbClr val="000000"/>
                </a:solidFill>
                <a:latin typeface="Calibri" charset="0"/>
                <a:ea typeface="MS PGothic" pitchFamily="34" charset="-128"/>
              </a:defRPr>
            </a:lvl2pPr>
            <a:lvl3pPr marL="1173163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4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  <a:cs typeface="ＭＳ Ｐゴシック" pitchFamily="-72" charset="-128"/>
              </a:defRPr>
            </a:lvl3pPr>
            <a:lvl4pPr marL="1565275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2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4pPr>
            <a:lvl5pPr marL="1957388" indent="-195263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0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5pPr>
            <a:lvl6pPr marL="2615386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2444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29502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6559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98425" indent="0">
              <a:buFont typeface="Arial" pitchFamily="-72" charset="0"/>
              <a:buNone/>
            </a:pPr>
            <a:r>
              <a:rPr lang="en-US" sz="2500" b="0" kern="0" dirty="0"/>
              <a:t>Planners, scientific staff and independent reviewers for Research To Practice have no relevant conflicts of interest to disclose.</a:t>
            </a:r>
          </a:p>
        </p:txBody>
      </p:sp>
    </p:spTree>
    <p:extLst>
      <p:ext uri="{BB962C8B-B14F-4D97-AF65-F5344CB8AC3E}">
        <p14:creationId xmlns:p14="http://schemas.microsoft.com/office/powerpoint/2010/main" val="199458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90D29-C0D8-396A-A583-6E7E95A41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15608"/>
            <a:ext cx="10358967" cy="1325160"/>
          </a:xfrm>
        </p:spPr>
        <p:txBody>
          <a:bodyPr/>
          <a:lstStyle/>
          <a:p>
            <a:pPr algn="l"/>
            <a:r>
              <a:rPr lang="en-US" dirty="0"/>
              <a:t>Ongoing Phase III Trials of Adjuvant Oral SERDs for HR-Positive, HER2-Negative Localized Breast Cancer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060472E-E82D-D0F0-4D3A-F1F0D189AC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4548107"/>
              </p:ext>
            </p:extLst>
          </p:nvPr>
        </p:nvGraphicFramePr>
        <p:xfrm>
          <a:off x="479376" y="1340768"/>
          <a:ext cx="10945216" cy="454684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15700">
                  <a:extLst>
                    <a:ext uri="{9D8B030D-6E8A-4147-A177-3AD203B41FA5}">
                      <a16:colId xmlns:a16="http://schemas.microsoft.com/office/drawing/2014/main" val="2526121355"/>
                    </a:ext>
                  </a:extLst>
                </a:gridCol>
                <a:gridCol w="848596">
                  <a:extLst>
                    <a:ext uri="{9D8B030D-6E8A-4147-A177-3AD203B41FA5}">
                      <a16:colId xmlns:a16="http://schemas.microsoft.com/office/drawing/2014/main" val="4180470116"/>
                    </a:ext>
                  </a:extLst>
                </a:gridCol>
                <a:gridCol w="4464496">
                  <a:extLst>
                    <a:ext uri="{9D8B030D-6E8A-4147-A177-3AD203B41FA5}">
                      <a16:colId xmlns:a16="http://schemas.microsoft.com/office/drawing/2014/main" val="1336516219"/>
                    </a:ext>
                  </a:extLst>
                </a:gridCol>
                <a:gridCol w="3816424">
                  <a:extLst>
                    <a:ext uri="{9D8B030D-6E8A-4147-A177-3AD203B41FA5}">
                      <a16:colId xmlns:a16="http://schemas.microsoft.com/office/drawing/2014/main" val="2190924390"/>
                    </a:ext>
                  </a:extLst>
                </a:gridCol>
              </a:tblGrid>
              <a:tr h="332556">
                <a:tc>
                  <a:txBody>
                    <a:bodyPr/>
                    <a:lstStyle/>
                    <a:p>
                      <a:r>
                        <a:rPr lang="en-US" dirty="0"/>
                        <a:t>Study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Setting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Randomization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233692"/>
                  </a:ext>
                </a:extLst>
              </a:tr>
              <a:tr h="831391">
                <a:tc>
                  <a:txBody>
                    <a:bodyPr/>
                    <a:lstStyle/>
                    <a:p>
                      <a:r>
                        <a:rPr lang="en-US" dirty="0" err="1"/>
                        <a:t>lidERA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4,100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C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dirty="0"/>
                        <a:t>Node-negative or node-positive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C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Giredestrant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 +/- LHRH agonist</a:t>
                      </a:r>
                    </a:p>
                    <a:p>
                      <a:pPr marL="285750" marR="0" lvl="0" indent="-28575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ET of physician’s choice +/- LHRH agonist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466070"/>
                  </a:ext>
                </a:extLst>
              </a:tr>
              <a:tr h="1513830">
                <a:tc>
                  <a:txBody>
                    <a:bodyPr/>
                    <a:lstStyle/>
                    <a:p>
                      <a:r>
                        <a:rPr lang="en-US" dirty="0"/>
                        <a:t>EMBER-4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Elevated risk of recurrence after definitive treatment</a:t>
                      </a:r>
                    </a:p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Completion of at least 2 years and up to </a:t>
                      </a:r>
                      <a:b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</a:b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5 years of ET</a:t>
                      </a:r>
                    </a:p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Previous adjuvant CDK4/6i or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PARPi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 allowed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Imlunestrant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  <a:p>
                      <a:pPr marL="285750" marR="0" lvl="0" indent="-28575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ET of physician’s choice </a:t>
                      </a:r>
                    </a:p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513942"/>
                  </a:ext>
                </a:extLst>
              </a:tr>
              <a:tr h="1752855">
                <a:tc>
                  <a:txBody>
                    <a:bodyPr/>
                    <a:lstStyle/>
                    <a:p>
                      <a:r>
                        <a:rPr lang="en-US" dirty="0"/>
                        <a:t>EORTC-2129-BCG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C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Elevated risk of recurrence after definitive treatment</a:t>
                      </a:r>
                    </a:p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Completion of at least 2 years and up to </a:t>
                      </a:r>
                      <a:b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</a:b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7 years of ET</a:t>
                      </a:r>
                    </a:p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ctDNA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-positive</a:t>
                      </a:r>
                    </a:p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Previous adjuvant CDK4/6i or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PARPi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 allowed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C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Elacestrant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  <a:p>
                      <a:pPr marL="285750" marR="0" lvl="0" indent="-28575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Tamoxifen or aromatase inhibitor at time of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ctDNA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 detection</a:t>
                      </a:r>
                    </a:p>
                    <a:p>
                      <a:pPr marL="285750" marR="0" lvl="0" indent="-28575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91731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6A7848F-F6A0-8332-9FDA-FD79498A53C6}"/>
              </a:ext>
            </a:extLst>
          </p:cNvPr>
          <p:cNvSpPr txBox="1"/>
          <p:nvPr/>
        </p:nvSpPr>
        <p:spPr>
          <a:xfrm>
            <a:off x="0" y="6534615"/>
            <a:ext cx="3568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www.clinicaltrials.gov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. Accessed January 2023.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CC47FF-4E4E-1F44-B06F-F20E02CDD825}"/>
              </a:ext>
            </a:extLst>
          </p:cNvPr>
          <p:cNvSpPr txBox="1"/>
          <p:nvPr/>
        </p:nvSpPr>
        <p:spPr>
          <a:xfrm>
            <a:off x="490331" y="5951519"/>
            <a:ext cx="24422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ctDNA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= circulating tumor DNA</a:t>
            </a:r>
          </a:p>
        </p:txBody>
      </p:sp>
    </p:spTree>
    <p:extLst>
      <p:ext uri="{BB962C8B-B14F-4D97-AF65-F5344CB8AC3E}">
        <p14:creationId xmlns:p14="http://schemas.microsoft.com/office/powerpoint/2010/main" val="302582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D33BF8-4D06-1524-A242-0F51ABA1C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1556792"/>
            <a:ext cx="10796108" cy="2553915"/>
          </a:xfrm>
        </p:spPr>
        <p:txBody>
          <a:bodyPr/>
          <a:lstStyle/>
          <a:p>
            <a:pPr algn="l"/>
            <a:r>
              <a:rPr lang="en-US" sz="3600" b="1" dirty="0" err="1">
                <a:effectLst/>
                <a:latin typeface="+mn-lt"/>
                <a:ea typeface="Calibri" panose="020F0502020204030204" pitchFamily="34" charset="0"/>
              </a:rPr>
              <a:t>Capivasertib</a:t>
            </a:r>
            <a:r>
              <a:rPr lang="en-US" sz="3600" b="1" dirty="0">
                <a:effectLst/>
                <a:latin typeface="+mn-lt"/>
                <a:ea typeface="Calibri" panose="020F0502020204030204" pitchFamily="34" charset="0"/>
              </a:rPr>
              <a:t> and </a:t>
            </a:r>
            <a:r>
              <a:rPr lang="en-US" sz="3600" dirty="0" err="1">
                <a:latin typeface="+mn-lt"/>
                <a:ea typeface="Calibri" panose="020F0502020204030204" pitchFamily="34" charset="0"/>
              </a:rPr>
              <a:t>F</a:t>
            </a:r>
            <a:r>
              <a:rPr lang="en-US" sz="3600" b="1" dirty="0" err="1">
                <a:effectLst/>
                <a:latin typeface="+mn-lt"/>
                <a:ea typeface="Calibri" panose="020F0502020204030204" pitchFamily="34" charset="0"/>
              </a:rPr>
              <a:t>ulvestrant</a:t>
            </a:r>
            <a:r>
              <a:rPr lang="en-US" sz="3600" b="1" dirty="0">
                <a:effectLst/>
                <a:latin typeface="+mn-lt"/>
                <a:ea typeface="Calibri" panose="020F0502020204030204" pitchFamily="34" charset="0"/>
              </a:rPr>
              <a:t> for Patients with Aromatase </a:t>
            </a:r>
            <a:r>
              <a:rPr lang="en-US" sz="3600" dirty="0">
                <a:latin typeface="+mn-lt"/>
                <a:ea typeface="Calibri" panose="020F0502020204030204" pitchFamily="34" charset="0"/>
              </a:rPr>
              <a:t>I</a:t>
            </a:r>
            <a:r>
              <a:rPr lang="en-US" sz="3600" b="1" dirty="0">
                <a:effectLst/>
                <a:latin typeface="+mn-lt"/>
                <a:ea typeface="Calibri" panose="020F0502020204030204" pitchFamily="34" charset="0"/>
              </a:rPr>
              <a:t>nhibitor-Resistant </a:t>
            </a:r>
            <a:r>
              <a:rPr lang="en-US" sz="3600" dirty="0">
                <a:latin typeface="+mn-lt"/>
                <a:ea typeface="Calibri" panose="020F0502020204030204" pitchFamily="34" charset="0"/>
              </a:rPr>
              <a:t>H</a:t>
            </a:r>
            <a:r>
              <a:rPr lang="en-US" sz="3600" b="1" dirty="0">
                <a:effectLst/>
                <a:latin typeface="+mn-lt"/>
                <a:ea typeface="Calibri" panose="020F0502020204030204" pitchFamily="34" charset="0"/>
              </a:rPr>
              <a:t>ormone </a:t>
            </a:r>
            <a:r>
              <a:rPr lang="en-US" sz="3600" dirty="0">
                <a:latin typeface="+mn-lt"/>
                <a:ea typeface="Calibri" panose="020F0502020204030204" pitchFamily="34" charset="0"/>
              </a:rPr>
              <a:t>R</a:t>
            </a:r>
            <a:r>
              <a:rPr lang="en-US" sz="3600" b="1" dirty="0">
                <a:effectLst/>
                <a:latin typeface="+mn-lt"/>
                <a:ea typeface="Calibri" panose="020F0502020204030204" pitchFamily="34" charset="0"/>
              </a:rPr>
              <a:t>eceptor-Positive/Human </a:t>
            </a:r>
            <a:r>
              <a:rPr lang="en-US" sz="3600" dirty="0">
                <a:latin typeface="+mn-lt"/>
                <a:ea typeface="Calibri" panose="020F0502020204030204" pitchFamily="34" charset="0"/>
              </a:rPr>
              <a:t>E</a:t>
            </a:r>
            <a:r>
              <a:rPr lang="en-US" sz="3600" b="1" dirty="0">
                <a:effectLst/>
                <a:latin typeface="+mn-lt"/>
                <a:ea typeface="Calibri" panose="020F0502020204030204" pitchFamily="34" charset="0"/>
              </a:rPr>
              <a:t>pidermal </a:t>
            </a:r>
            <a:r>
              <a:rPr lang="en-US" sz="3600" dirty="0">
                <a:latin typeface="+mn-lt"/>
                <a:ea typeface="Calibri" panose="020F0502020204030204" pitchFamily="34" charset="0"/>
              </a:rPr>
              <a:t>G</a:t>
            </a:r>
            <a:r>
              <a:rPr lang="en-US" sz="3600" b="1" dirty="0">
                <a:effectLst/>
                <a:latin typeface="+mn-lt"/>
                <a:ea typeface="Calibri" panose="020F0502020204030204" pitchFamily="34" charset="0"/>
              </a:rPr>
              <a:t>rowth </a:t>
            </a:r>
            <a:r>
              <a:rPr lang="en-US" sz="3600" dirty="0">
                <a:latin typeface="+mn-lt"/>
                <a:ea typeface="Calibri" panose="020F0502020204030204" pitchFamily="34" charset="0"/>
              </a:rPr>
              <a:t>F</a:t>
            </a:r>
            <a:r>
              <a:rPr lang="en-US" sz="3600" b="1" dirty="0">
                <a:effectLst/>
                <a:latin typeface="+mn-lt"/>
                <a:ea typeface="Calibri" panose="020F0502020204030204" pitchFamily="34" charset="0"/>
              </a:rPr>
              <a:t>actor </a:t>
            </a:r>
            <a:r>
              <a:rPr lang="en-US" sz="3600" dirty="0">
                <a:latin typeface="+mn-lt"/>
                <a:ea typeface="Calibri" panose="020F0502020204030204" pitchFamily="34" charset="0"/>
              </a:rPr>
              <a:t>R</a:t>
            </a:r>
            <a:r>
              <a:rPr lang="en-US" sz="3600" b="1" dirty="0">
                <a:effectLst/>
                <a:latin typeface="+mn-lt"/>
                <a:ea typeface="Calibri" panose="020F0502020204030204" pitchFamily="34" charset="0"/>
              </a:rPr>
              <a:t>eceptor 2-</a:t>
            </a:r>
            <a:br>
              <a:rPr lang="en-US" sz="3600" b="1" dirty="0">
                <a:effectLst/>
                <a:latin typeface="+mn-lt"/>
                <a:ea typeface="Calibri" panose="020F0502020204030204" pitchFamily="34" charset="0"/>
              </a:rPr>
            </a:br>
            <a:r>
              <a:rPr lang="en-US" sz="3600" b="1" dirty="0">
                <a:effectLst/>
                <a:latin typeface="+mn-lt"/>
                <a:ea typeface="Calibri" panose="020F0502020204030204" pitchFamily="34" charset="0"/>
              </a:rPr>
              <a:t>Negative </a:t>
            </a:r>
            <a:r>
              <a:rPr lang="en-US" sz="3600" dirty="0">
                <a:latin typeface="+mn-lt"/>
                <a:ea typeface="Calibri" panose="020F0502020204030204" pitchFamily="34" charset="0"/>
              </a:rPr>
              <a:t>A</a:t>
            </a:r>
            <a:r>
              <a:rPr lang="en-US" sz="3600" b="1" dirty="0">
                <a:effectLst/>
                <a:latin typeface="+mn-lt"/>
                <a:ea typeface="Calibri" panose="020F0502020204030204" pitchFamily="34" charset="0"/>
              </a:rPr>
              <a:t>dvanced </a:t>
            </a:r>
            <a:r>
              <a:rPr lang="en-US" sz="3600" dirty="0">
                <a:latin typeface="+mn-lt"/>
                <a:ea typeface="Calibri" panose="020F0502020204030204" pitchFamily="34" charset="0"/>
              </a:rPr>
              <a:t>B</a:t>
            </a:r>
            <a:r>
              <a:rPr lang="en-US" sz="3600" b="1" dirty="0">
                <a:effectLst/>
                <a:latin typeface="+mn-lt"/>
                <a:ea typeface="Calibri" panose="020F0502020204030204" pitchFamily="34" charset="0"/>
              </a:rPr>
              <a:t>reast </a:t>
            </a:r>
            <a:r>
              <a:rPr lang="en-US" sz="3600" dirty="0">
                <a:latin typeface="+mn-lt"/>
                <a:ea typeface="Calibri" panose="020F0502020204030204" pitchFamily="34" charset="0"/>
              </a:rPr>
              <a:t>C</a:t>
            </a:r>
            <a:r>
              <a:rPr lang="en-US" sz="3600" b="1" dirty="0">
                <a:effectLst/>
                <a:latin typeface="+mn-lt"/>
                <a:ea typeface="Calibri" panose="020F0502020204030204" pitchFamily="34" charset="0"/>
              </a:rPr>
              <a:t>ancer: Results from the Phase III CAPItello-291 Trial</a:t>
            </a:r>
            <a:r>
              <a:rPr lang="en-US" sz="3600" dirty="0">
                <a:effectLst/>
                <a:latin typeface="+mn-lt"/>
              </a:rPr>
              <a:t> </a:t>
            </a:r>
            <a:endParaRPr lang="en-US" sz="3600" dirty="0">
              <a:latin typeface="+mn-l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EEB28D-B7DE-8275-7D88-3332FE352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895" y="4293097"/>
            <a:ext cx="10358967" cy="1296144"/>
          </a:xfrm>
        </p:spPr>
        <p:txBody>
          <a:bodyPr/>
          <a:lstStyle/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Turner NC et al.</a:t>
            </a:r>
          </a:p>
          <a:p>
            <a:pPr marL="9842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SABCS 2022;Abstract GS3-04.</a:t>
            </a:r>
          </a:p>
        </p:txBody>
      </p:sp>
    </p:spTree>
    <p:extLst>
      <p:ext uri="{BB962C8B-B14F-4D97-AF65-F5344CB8AC3E}">
        <p14:creationId xmlns:p14="http://schemas.microsoft.com/office/powerpoint/2010/main" val="389088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D1CF03-9012-3530-1770-B540C1A24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116632"/>
            <a:ext cx="10358967" cy="1143000"/>
          </a:xfrm>
        </p:spPr>
        <p:txBody>
          <a:bodyPr/>
          <a:lstStyle/>
          <a:p>
            <a:r>
              <a:rPr lang="en-US" dirty="0"/>
              <a:t>CAPItello-291 Phase III Study Design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558E7C-3AD5-BF2B-B948-6D714A8084C9}"/>
              </a:ext>
            </a:extLst>
          </p:cNvPr>
          <p:cNvSpPr txBox="1"/>
          <p:nvPr/>
        </p:nvSpPr>
        <p:spPr>
          <a:xfrm>
            <a:off x="92944" y="6477098"/>
            <a:ext cx="376513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Turner NC et al. SABCS 2022;Abstract GS3-04.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01E87C-2621-E94A-F9C0-E660BD11C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336" y="1259632"/>
            <a:ext cx="9515056" cy="33297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AA3C71-3BB9-2FAE-E1AB-CDB02AC3B80E}"/>
              </a:ext>
            </a:extLst>
          </p:cNvPr>
          <p:cNvSpPr txBox="1"/>
          <p:nvPr/>
        </p:nvSpPr>
        <p:spPr>
          <a:xfrm>
            <a:off x="2747325" y="5160258"/>
            <a:ext cx="30948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Median age ∼59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Asian 26%, Black 1%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Primary ET resistance ∼38%</a:t>
            </a:r>
          </a:p>
          <a:p>
            <a:pPr marL="285750" indent="-28575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Visceral metastases ∼68%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29148D-0534-33D3-1336-B3BA9F63B5D3}"/>
              </a:ext>
            </a:extLst>
          </p:cNvPr>
          <p:cNvSpPr txBox="1"/>
          <p:nvPr/>
        </p:nvSpPr>
        <p:spPr>
          <a:xfrm>
            <a:off x="3044624" y="4653505"/>
            <a:ext cx="61264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Summary of Demographics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EF62BA-CDF5-05E4-1A46-E67BC56ACD01}"/>
              </a:ext>
            </a:extLst>
          </p:cNvPr>
          <p:cNvSpPr txBox="1"/>
          <p:nvPr/>
        </p:nvSpPr>
        <p:spPr>
          <a:xfrm>
            <a:off x="5792518" y="5160258"/>
            <a:ext cx="38202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One line of prior ET for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mBC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∼75%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Prior CDK4/6i for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mBC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∼70%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Chemotherapy for ABC ∼18%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DEE228-7FF9-3E40-A4C0-B3822BD7E974}"/>
              </a:ext>
            </a:extLst>
          </p:cNvPr>
          <p:cNvSpPr txBox="1"/>
          <p:nvPr/>
        </p:nvSpPr>
        <p:spPr>
          <a:xfrm>
            <a:off x="8328248" y="2992596"/>
            <a:ext cx="188705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0" dirty="0">
                <a:solidFill>
                  <a:srgbClr val="8200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Secondary endpoints</a:t>
            </a:r>
            <a:endParaRPr lang="en-US" sz="1300" dirty="0">
              <a:solidFill>
                <a:srgbClr val="8200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34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D1CF03-9012-3530-1770-B540C1A24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CAPItello-291: Overall Response per Investigator Assessment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FEA6BD-750B-A922-E6B0-7BA9A58DA5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343"/>
          <a:stretch/>
        </p:blipFill>
        <p:spPr>
          <a:xfrm>
            <a:off x="355441" y="1628800"/>
            <a:ext cx="11481117" cy="30790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187E45-3AEB-724D-A357-76EA3B697EBE}"/>
              </a:ext>
            </a:extLst>
          </p:cNvPr>
          <p:cNvSpPr txBox="1"/>
          <p:nvPr/>
        </p:nvSpPr>
        <p:spPr>
          <a:xfrm>
            <a:off x="92944" y="6477098"/>
            <a:ext cx="376513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Turner NC et al. SABCS 2022;Abstract GS3-04.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9708A401-A691-304D-9E62-22AADD2E2BF8}"/>
              </a:ext>
            </a:extLst>
          </p:cNvPr>
          <p:cNvSpPr/>
          <p:nvPr/>
        </p:nvSpPr>
        <p:spPr bwMode="auto">
          <a:xfrm>
            <a:off x="2252546" y="4192859"/>
            <a:ext cx="111513" cy="206297"/>
          </a:xfrm>
          <a:custGeom>
            <a:avLst/>
            <a:gdLst>
              <a:gd name="connsiteX0" fmla="*/ 89210 w 111513"/>
              <a:gd name="connsiteY0" fmla="*/ 0 h 206297"/>
              <a:gd name="connsiteX1" fmla="*/ 89210 w 111513"/>
              <a:gd name="connsiteY1" fmla="*/ 0 h 206297"/>
              <a:gd name="connsiteX2" fmla="*/ 39030 w 111513"/>
              <a:gd name="connsiteY2" fmla="*/ 11151 h 206297"/>
              <a:gd name="connsiteX3" fmla="*/ 5576 w 111513"/>
              <a:gd name="connsiteY3" fmla="*/ 22302 h 206297"/>
              <a:gd name="connsiteX4" fmla="*/ 5576 w 111513"/>
              <a:gd name="connsiteY4" fmla="*/ 61331 h 206297"/>
              <a:gd name="connsiteX5" fmla="*/ 16727 w 111513"/>
              <a:gd name="connsiteY5" fmla="*/ 122663 h 206297"/>
              <a:gd name="connsiteX6" fmla="*/ 27878 w 111513"/>
              <a:gd name="connsiteY6" fmla="*/ 178419 h 206297"/>
              <a:gd name="connsiteX7" fmla="*/ 55756 w 111513"/>
              <a:gd name="connsiteY7" fmla="*/ 200721 h 206297"/>
              <a:gd name="connsiteX8" fmla="*/ 72483 w 111513"/>
              <a:gd name="connsiteY8" fmla="*/ 206297 h 206297"/>
              <a:gd name="connsiteX9" fmla="*/ 94786 w 111513"/>
              <a:gd name="connsiteY9" fmla="*/ 172843 h 206297"/>
              <a:gd name="connsiteX10" fmla="*/ 105937 w 111513"/>
              <a:gd name="connsiteY10" fmla="*/ 133814 h 206297"/>
              <a:gd name="connsiteX11" fmla="*/ 111513 w 111513"/>
              <a:gd name="connsiteY11" fmla="*/ 94785 h 206297"/>
              <a:gd name="connsiteX12" fmla="*/ 105937 w 111513"/>
              <a:gd name="connsiteY12" fmla="*/ 50180 h 206297"/>
              <a:gd name="connsiteX13" fmla="*/ 100361 w 111513"/>
              <a:gd name="connsiteY13" fmla="*/ 33453 h 206297"/>
              <a:gd name="connsiteX14" fmla="*/ 89210 w 111513"/>
              <a:gd name="connsiteY14" fmla="*/ 0 h 206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1513" h="206297">
                <a:moveTo>
                  <a:pt x="89210" y="0"/>
                </a:moveTo>
                <a:lnTo>
                  <a:pt x="89210" y="0"/>
                </a:lnTo>
                <a:cubicBezTo>
                  <a:pt x="72483" y="3717"/>
                  <a:pt x="55586" y="6736"/>
                  <a:pt x="39030" y="11151"/>
                </a:cubicBezTo>
                <a:cubicBezTo>
                  <a:pt x="27672" y="14180"/>
                  <a:pt x="5576" y="22302"/>
                  <a:pt x="5576" y="22302"/>
                </a:cubicBezTo>
                <a:cubicBezTo>
                  <a:pt x="-3617" y="49879"/>
                  <a:pt x="130" y="28660"/>
                  <a:pt x="5576" y="61331"/>
                </a:cubicBezTo>
                <a:cubicBezTo>
                  <a:pt x="16085" y="124382"/>
                  <a:pt x="4765" y="86773"/>
                  <a:pt x="16727" y="122663"/>
                </a:cubicBezTo>
                <a:cubicBezTo>
                  <a:pt x="17693" y="129423"/>
                  <a:pt x="20581" y="166258"/>
                  <a:pt x="27878" y="178419"/>
                </a:cubicBezTo>
                <a:cubicBezTo>
                  <a:pt x="32322" y="185826"/>
                  <a:pt x="49246" y="197466"/>
                  <a:pt x="55756" y="200721"/>
                </a:cubicBezTo>
                <a:cubicBezTo>
                  <a:pt x="61013" y="203349"/>
                  <a:pt x="66907" y="204438"/>
                  <a:pt x="72483" y="206297"/>
                </a:cubicBezTo>
                <a:cubicBezTo>
                  <a:pt x="79917" y="195146"/>
                  <a:pt x="90548" y="185558"/>
                  <a:pt x="94786" y="172843"/>
                </a:cubicBezTo>
                <a:cubicBezTo>
                  <a:pt x="99562" y="158513"/>
                  <a:pt x="103137" y="149214"/>
                  <a:pt x="105937" y="133814"/>
                </a:cubicBezTo>
                <a:cubicBezTo>
                  <a:pt x="108288" y="120884"/>
                  <a:pt x="109654" y="107795"/>
                  <a:pt x="111513" y="94785"/>
                </a:cubicBezTo>
                <a:cubicBezTo>
                  <a:pt x="109654" y="79917"/>
                  <a:pt x="108618" y="64922"/>
                  <a:pt x="105937" y="50180"/>
                </a:cubicBezTo>
                <a:cubicBezTo>
                  <a:pt x="104886" y="44398"/>
                  <a:pt x="101976" y="39104"/>
                  <a:pt x="100361" y="33453"/>
                </a:cubicBezTo>
                <a:cubicBezTo>
                  <a:pt x="94335" y="12363"/>
                  <a:pt x="91069" y="5576"/>
                  <a:pt x="89210" y="0"/>
                </a:cubicBezTo>
                <a:close/>
              </a:path>
            </a:pathLst>
          </a:custGeom>
          <a:solidFill>
            <a:srgbClr val="FEF7E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45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D1CF03-9012-3530-1770-B540C1A24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897731"/>
          </a:xfrm>
        </p:spPr>
        <p:txBody>
          <a:bodyPr/>
          <a:lstStyle/>
          <a:p>
            <a:r>
              <a:rPr lang="en-US" dirty="0"/>
              <a:t>CAPItello-291: Safety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46B2AE-58DC-42D5-8DFC-005B594DEF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20"/>
          <a:stretch/>
        </p:blipFill>
        <p:spPr>
          <a:xfrm>
            <a:off x="1807724" y="1124744"/>
            <a:ext cx="8568090" cy="51103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7B29D8-A380-1C47-9200-4DFC438D2478}"/>
              </a:ext>
            </a:extLst>
          </p:cNvPr>
          <p:cNvSpPr txBox="1"/>
          <p:nvPr/>
        </p:nvSpPr>
        <p:spPr>
          <a:xfrm>
            <a:off x="92944" y="6477098"/>
            <a:ext cx="376513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Turner NC et al. SABCS 2022;Abstract GS3-04.</a:t>
            </a:r>
          </a:p>
        </p:txBody>
      </p:sp>
    </p:spTree>
    <p:extLst>
      <p:ext uri="{BB962C8B-B14F-4D97-AF65-F5344CB8AC3E}">
        <p14:creationId xmlns:p14="http://schemas.microsoft.com/office/powerpoint/2010/main" val="50373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37F81-C0F5-3C45-8A86-39F7433B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4624"/>
            <a:ext cx="10363200" cy="702307"/>
          </a:xfrm>
        </p:spPr>
        <p:txBody>
          <a:bodyPr/>
          <a:lstStyle/>
          <a:p>
            <a:r>
              <a:rPr lang="en-US" dirty="0"/>
              <a:t>CAPItello-292 Phase III Study Design</a:t>
            </a:r>
            <a:endParaRPr lang="en-US" dirty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079D5C-EA1B-8A41-A1FC-E5516B15D171}"/>
              </a:ext>
            </a:extLst>
          </p:cNvPr>
          <p:cNvSpPr txBox="1"/>
          <p:nvPr/>
        </p:nvSpPr>
        <p:spPr>
          <a:xfrm>
            <a:off x="854134" y="5270716"/>
            <a:ext cx="102167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Primary endpoint: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Investigator-assessed PFS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Secondary endpoint: </a:t>
            </a:r>
            <a:r>
              <a:rPr lang="en-US" sz="2100" b="0" dirty="0">
                <a:solidFill>
                  <a:srgbClr val="00000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OS, PFS by subgroups, PFS2, objective response rate, duration of response, clinical benefit rate, quality of life, safety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cxnSp>
        <p:nvCxnSpPr>
          <p:cNvPr id="5" name="Straight Connector 10">
            <a:extLst>
              <a:ext uri="{FF2B5EF4-FFF2-40B4-BE49-F238E27FC236}">
                <a16:creationId xmlns:a16="http://schemas.microsoft.com/office/drawing/2014/main" id="{D664AC85-E260-E84E-A0FB-67770497B0C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76001" y="2883428"/>
            <a:ext cx="457200" cy="0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4FFDE9D-3504-004D-8DBE-4B8728B5ECA8}"/>
              </a:ext>
            </a:extLst>
          </p:cNvPr>
          <p:cNvCxnSpPr>
            <a:cxnSpLocks/>
          </p:cNvCxnSpPr>
          <p:nvPr/>
        </p:nvCxnSpPr>
        <p:spPr bwMode="auto">
          <a:xfrm flipV="1">
            <a:off x="6518002" y="2034637"/>
            <a:ext cx="0" cy="1410527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14E6211-8A76-B540-8C6B-099DCF7C3C57}"/>
              </a:ext>
            </a:extLst>
          </p:cNvPr>
          <p:cNvCxnSpPr/>
          <p:nvPr/>
        </p:nvCxnSpPr>
        <p:spPr bwMode="auto">
          <a:xfrm>
            <a:off x="6518004" y="3446054"/>
            <a:ext cx="529940" cy="0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FD777C6-6BD2-FE40-9796-7D909E2ED077}"/>
              </a:ext>
            </a:extLst>
          </p:cNvPr>
          <p:cNvCxnSpPr/>
          <p:nvPr/>
        </p:nvCxnSpPr>
        <p:spPr bwMode="auto">
          <a:xfrm>
            <a:off x="6518007" y="2034637"/>
            <a:ext cx="529937" cy="0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Group 31">
            <a:extLst>
              <a:ext uri="{FF2B5EF4-FFF2-40B4-BE49-F238E27FC236}">
                <a16:creationId xmlns:a16="http://schemas.microsoft.com/office/drawing/2014/main" id="{99465E9B-DB23-7647-8B54-6A217BC500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703481"/>
              </p:ext>
            </p:extLst>
          </p:nvPr>
        </p:nvGraphicFramePr>
        <p:xfrm>
          <a:off x="839416" y="764704"/>
          <a:ext cx="5036581" cy="4469230"/>
        </p:xfrm>
        <a:graphic>
          <a:graphicData uri="http://schemas.openxmlformats.org/drawingml/2006/table">
            <a:tbl>
              <a:tblPr/>
              <a:tblGrid>
                <a:gridCol w="5036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87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Estimated enrollment (N = 700)</a:t>
                      </a:r>
                    </a:p>
                  </a:txBody>
                  <a:tcPr marL="68580" marR="68580" marT="34308" marB="343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92F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0473"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ER-positive, HER2-negative locally advanced unresectable or metastatic breast cancer </a:t>
                      </a:r>
                    </a:p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Previous treatment with ET (tamoxifen or AI) as a single agent or in combination with</a:t>
                      </a:r>
                    </a:p>
                    <a:p>
                      <a:pPr marL="799958" marR="0" lvl="1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Radiological evidence of breast cancer recurrence or PD while on or within 12 months of completing a neoadjuvant ET regimen OR</a:t>
                      </a:r>
                    </a:p>
                    <a:p>
                      <a:pPr marL="799958" marR="0" lvl="1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Radiological evidence of PD while receiving the ET for locally advanced or metastatic breast cancer</a:t>
                      </a:r>
                    </a:p>
                  </a:txBody>
                  <a:tcPr marL="68580" marR="68580" marT="34308" marB="343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Rectangle 18">
            <a:extLst>
              <a:ext uri="{FF2B5EF4-FFF2-40B4-BE49-F238E27FC236}">
                <a16:creationId xmlns:a16="http://schemas.microsoft.com/office/drawing/2014/main" id="{1A2D0A81-D96E-924F-B859-F6281AC8A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6086" y="943736"/>
            <a:ext cx="4325117" cy="1717531"/>
          </a:xfrm>
          <a:prstGeom prst="rect">
            <a:avLst/>
          </a:prstGeom>
          <a:solidFill>
            <a:srgbClr val="F9961E"/>
          </a:solidFill>
          <a:ln w="12700" cmpd="sng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Capivasertib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+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fulvestrant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+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palbociclib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D945D54E-1836-5441-8178-A87BA4565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66" y="2960000"/>
            <a:ext cx="4325117" cy="1717536"/>
          </a:xfrm>
          <a:prstGeom prst="rect">
            <a:avLst/>
          </a:prstGeom>
          <a:solidFill>
            <a:srgbClr val="99CD13"/>
          </a:solidFill>
          <a:ln w="12700" cmpd="sng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Placebo +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fulvestrant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+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palbociclib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DBAFCD-3212-2E45-8E59-92373180CF6D}"/>
              </a:ext>
            </a:extLst>
          </p:cNvPr>
          <p:cNvSpPr txBox="1"/>
          <p:nvPr/>
        </p:nvSpPr>
        <p:spPr>
          <a:xfrm>
            <a:off x="191344" y="6461594"/>
            <a:ext cx="10739367" cy="3231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defRPr/>
            </a:pPr>
            <a:r>
              <a:rPr lang="en-US" sz="1500" b="0" dirty="0" err="1">
                <a:solidFill>
                  <a:srgbClr val="00000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www.clinicaltrials.gov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NCT04862663. Accessed November 2022.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ADE3385-DB7B-6D41-94D4-6E09AEC48567}"/>
              </a:ext>
            </a:extLst>
          </p:cNvPr>
          <p:cNvGrpSpPr>
            <a:grpSpLocks/>
          </p:cNvGrpSpPr>
          <p:nvPr/>
        </p:nvGrpSpPr>
        <p:grpSpPr bwMode="auto">
          <a:xfrm>
            <a:off x="6034274" y="2283213"/>
            <a:ext cx="914400" cy="914400"/>
            <a:chOff x="1872" y="1584"/>
            <a:chExt cx="576" cy="57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13995D5-5772-654E-AB29-5D5C9DBC5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584"/>
              <a:ext cx="576" cy="576"/>
            </a:xfrm>
            <a:prstGeom prst="ellipse">
              <a:avLst/>
            </a:prstGeom>
            <a:solidFill>
              <a:srgbClr val="FE701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4556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D087DEC-A516-0D4A-AADE-67AED91BF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632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ctr" defTabSz="4556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R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8777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906A694F-BD17-BF2D-FBD0-12108CEDF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914399"/>
            <a:ext cx="11172874" cy="5056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C5ECF3-CF14-B004-DEB3-02CA2DA5E7AF}"/>
              </a:ext>
            </a:extLst>
          </p:cNvPr>
          <p:cNvSpPr txBox="1"/>
          <p:nvPr/>
        </p:nvSpPr>
        <p:spPr>
          <a:xfrm>
            <a:off x="5015880" y="1052736"/>
            <a:ext cx="18774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SABCS 2022</a:t>
            </a:r>
          </a:p>
        </p:txBody>
      </p:sp>
    </p:spTree>
    <p:extLst>
      <p:ext uri="{BB962C8B-B14F-4D97-AF65-F5344CB8AC3E}">
        <p14:creationId xmlns:p14="http://schemas.microsoft.com/office/powerpoint/2010/main" val="209826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EC4FFF-75B7-EDC2-6544-C6F3D94E36BD}"/>
              </a:ext>
            </a:extLst>
          </p:cNvPr>
          <p:cNvSpPr txBox="1"/>
          <p:nvPr/>
        </p:nvSpPr>
        <p:spPr>
          <a:xfrm>
            <a:off x="119336" y="6477098"/>
            <a:ext cx="443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Meric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-Bernstam F et al. SABCS 2022;Abstract PD13-08.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BBA6C6-31DF-4B77-2128-E5AC78550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/>
              <a:t>Datopotamab</a:t>
            </a:r>
            <a:r>
              <a:rPr lang="en-US" dirty="0"/>
              <a:t> </a:t>
            </a:r>
            <a:r>
              <a:rPr lang="en-US" dirty="0" err="1"/>
              <a:t>Deruxtecan</a:t>
            </a:r>
            <a:r>
              <a:rPr lang="en-US" dirty="0"/>
              <a:t> Mechanism of Action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1279236-5EE7-710A-327E-2EDEE2F8A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84" y="1700808"/>
            <a:ext cx="11081231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7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BBA6C6-31DF-4B77-2128-E5AC78550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380902"/>
            <a:ext cx="10657184" cy="1143000"/>
          </a:xfrm>
        </p:spPr>
        <p:txBody>
          <a:bodyPr/>
          <a:lstStyle/>
          <a:p>
            <a:pPr algn="l"/>
            <a:r>
              <a:rPr lang="en-US" dirty="0"/>
              <a:t>TROPION-PanTumor01: </a:t>
            </a:r>
            <a:r>
              <a:rPr lang="en-US" dirty="0" err="1"/>
              <a:t>Datopotamab</a:t>
            </a:r>
            <a:r>
              <a:rPr lang="en-US" dirty="0"/>
              <a:t> </a:t>
            </a:r>
            <a:r>
              <a:rPr lang="en-US" dirty="0" err="1"/>
              <a:t>Deruxtecan</a:t>
            </a:r>
            <a:r>
              <a:rPr lang="en-US" dirty="0"/>
              <a:t> for HR-Positive, HER2-Negative Metastatic Breast Cancer</a:t>
            </a:r>
          </a:p>
        </p:txBody>
      </p:sp>
      <p:pic>
        <p:nvPicPr>
          <p:cNvPr id="5" name="Picture 4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0DE2AF98-E6CA-07BD-8382-3F133C2AA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13" y="2060848"/>
            <a:ext cx="11441177" cy="27363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BD4346-2983-59B7-079E-06A401C60443}"/>
              </a:ext>
            </a:extLst>
          </p:cNvPr>
          <p:cNvSpPr txBox="1"/>
          <p:nvPr/>
        </p:nvSpPr>
        <p:spPr>
          <a:xfrm>
            <a:off x="5159896" y="2316503"/>
            <a:ext cx="3757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F3196"/>
                </a:solidFill>
              </a:rPr>
              <a:t>Objective response rate: 27%</a:t>
            </a:r>
          </a:p>
          <a:p>
            <a:r>
              <a:rPr lang="en-US" sz="2000" dirty="0">
                <a:solidFill>
                  <a:srgbClr val="0F3196"/>
                </a:solidFill>
              </a:rPr>
              <a:t>Median PFS: 8.3 </a:t>
            </a:r>
            <a:r>
              <a:rPr lang="en-US" sz="2000" dirty="0" err="1">
                <a:solidFill>
                  <a:srgbClr val="0F3196"/>
                </a:solidFill>
              </a:rPr>
              <a:t>mo</a:t>
            </a:r>
            <a:endParaRPr lang="en-US" sz="2000" dirty="0">
              <a:solidFill>
                <a:srgbClr val="0F3196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8DAEF3-C51A-AD49-9895-61BDFC451574}"/>
              </a:ext>
            </a:extLst>
          </p:cNvPr>
          <p:cNvSpPr txBox="1"/>
          <p:nvPr/>
        </p:nvSpPr>
        <p:spPr>
          <a:xfrm>
            <a:off x="119336" y="6477098"/>
            <a:ext cx="443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Meric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-Bernstam F et al. SABCS 2022;Abstract PD13-08.</a:t>
            </a:r>
          </a:p>
        </p:txBody>
      </p:sp>
    </p:spTree>
    <p:extLst>
      <p:ext uri="{BB962C8B-B14F-4D97-AF65-F5344CB8AC3E}">
        <p14:creationId xmlns:p14="http://schemas.microsoft.com/office/powerpoint/2010/main" val="404902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BBA6C6-31DF-4B77-2128-E5AC78550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TROPION-PanTumor01: Safety Summary</a:t>
            </a: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F532EBB1-1AD8-DFBD-6C6E-58E83F916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93" y="1628800"/>
            <a:ext cx="10332251" cy="41134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FFB928-FA95-574C-B39D-9F8A2E9895BF}"/>
              </a:ext>
            </a:extLst>
          </p:cNvPr>
          <p:cNvSpPr txBox="1"/>
          <p:nvPr/>
        </p:nvSpPr>
        <p:spPr>
          <a:xfrm>
            <a:off x="119336" y="6477098"/>
            <a:ext cx="443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Meric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-Bernstam F et al. SABCS 2022;Abstract PD13-08.</a:t>
            </a:r>
          </a:p>
        </p:txBody>
      </p:sp>
    </p:spTree>
    <p:extLst>
      <p:ext uri="{BB962C8B-B14F-4D97-AF65-F5344CB8AC3E}">
        <p14:creationId xmlns:p14="http://schemas.microsoft.com/office/powerpoint/2010/main" val="419189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0"/>
            <a:ext cx="10358967" cy="1143000"/>
          </a:xfrm>
        </p:spPr>
        <p:txBody>
          <a:bodyPr/>
          <a:lstStyle/>
          <a:p>
            <a:r>
              <a:rPr lang="en-US" sz="3200" dirty="0"/>
              <a:t>Dr </a:t>
            </a:r>
            <a:r>
              <a:rPr lang="en-US" sz="3200" dirty="0" err="1"/>
              <a:t>Jhaveri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0432FF"/>
                </a:solidFill>
              </a:rPr>
              <a:t>— Disclosures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FA1D6CF-488A-7449-95CE-456E2392856B}"/>
              </a:ext>
            </a:extLst>
          </p:cNvPr>
          <p:cNvGraphicFramePr>
            <a:graphicFrameLocks/>
          </p:cNvGraphicFramePr>
          <p:nvPr/>
        </p:nvGraphicFramePr>
        <p:xfrm>
          <a:off x="1199456" y="1916832"/>
          <a:ext cx="9581725" cy="2556284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317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4696">
                  <a:extLst>
                    <a:ext uri="{9D8B030D-6E8A-4147-A177-3AD203B41FA5}">
                      <a16:colId xmlns:a16="http://schemas.microsoft.com/office/drawing/2014/main" val="762323566"/>
                    </a:ext>
                  </a:extLst>
                </a:gridCol>
              </a:tblGrid>
              <a:tr h="1809534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Consulting Agreements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AbbVie Inc, AstraZeneca Pharmaceuticals LP, Bristol-Myers Squibb Company, Daiichi Sankyo Inc, Eisai Inc, Genentech, a member of the Roche Group, Gilead Sciences Inc, Lilly,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Loxo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Oncology Inc, a wholly owned subsidiary of Eli Lilly &amp; Company, Novartis, Pfizer Inc,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Seagen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Inc, Taiho Oncology Inc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6750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Contracted Research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Gilead Sciences Inc, Merck, Puma Biotechnology Inc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219379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72373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37F81-C0F5-3C45-8A86-39F7433B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97189"/>
            <a:ext cx="10363200" cy="702307"/>
          </a:xfrm>
        </p:spPr>
        <p:txBody>
          <a:bodyPr/>
          <a:lstStyle/>
          <a:p>
            <a:r>
              <a:rPr lang="en-US" dirty="0"/>
              <a:t>TROPION-Breast01 Phase III Study Design</a:t>
            </a:r>
            <a:endParaRPr lang="en-US" dirty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079D5C-EA1B-8A41-A1FC-E5516B15D171}"/>
              </a:ext>
            </a:extLst>
          </p:cNvPr>
          <p:cNvSpPr txBox="1"/>
          <p:nvPr/>
        </p:nvSpPr>
        <p:spPr>
          <a:xfrm>
            <a:off x="854133" y="5262018"/>
            <a:ext cx="102167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Coprimary endpoints: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PFS by BICR, OS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Secondary endpoints: </a:t>
            </a:r>
            <a:r>
              <a:rPr lang="en-US" sz="2100" b="0" dirty="0">
                <a:solidFill>
                  <a:srgbClr val="00000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Objective response rate, duration of response, PFS (investigator), disease control rate, time to subsequent therapies, PFS2, others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cxnSp>
        <p:nvCxnSpPr>
          <p:cNvPr id="5" name="Straight Connector 10">
            <a:extLst>
              <a:ext uri="{FF2B5EF4-FFF2-40B4-BE49-F238E27FC236}">
                <a16:creationId xmlns:a16="http://schemas.microsoft.com/office/drawing/2014/main" id="{D664AC85-E260-E84E-A0FB-67770497B0C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90716" y="3050605"/>
            <a:ext cx="457200" cy="0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4FFDE9D-3504-004D-8DBE-4B8728B5ECA8}"/>
              </a:ext>
            </a:extLst>
          </p:cNvPr>
          <p:cNvCxnSpPr>
            <a:cxnSpLocks/>
          </p:cNvCxnSpPr>
          <p:nvPr/>
        </p:nvCxnSpPr>
        <p:spPr bwMode="auto">
          <a:xfrm flipV="1">
            <a:off x="6532717" y="2201814"/>
            <a:ext cx="0" cy="1410527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14E6211-8A76-B540-8C6B-099DCF7C3C57}"/>
              </a:ext>
            </a:extLst>
          </p:cNvPr>
          <p:cNvCxnSpPr/>
          <p:nvPr/>
        </p:nvCxnSpPr>
        <p:spPr bwMode="auto">
          <a:xfrm>
            <a:off x="6532719" y="3613231"/>
            <a:ext cx="529940" cy="0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FD777C6-6BD2-FE40-9796-7D909E2ED077}"/>
              </a:ext>
            </a:extLst>
          </p:cNvPr>
          <p:cNvCxnSpPr/>
          <p:nvPr/>
        </p:nvCxnSpPr>
        <p:spPr bwMode="auto">
          <a:xfrm>
            <a:off x="6532722" y="2201814"/>
            <a:ext cx="529937" cy="0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Group 31">
            <a:extLst>
              <a:ext uri="{FF2B5EF4-FFF2-40B4-BE49-F238E27FC236}">
                <a16:creationId xmlns:a16="http://schemas.microsoft.com/office/drawing/2014/main" id="{99465E9B-DB23-7647-8B54-6A217BC500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339972"/>
              </p:ext>
            </p:extLst>
          </p:nvPr>
        </p:nvGraphicFramePr>
        <p:xfrm>
          <a:off x="854133" y="979346"/>
          <a:ext cx="5036581" cy="4282727"/>
        </p:xfrm>
        <a:graphic>
          <a:graphicData uri="http://schemas.openxmlformats.org/drawingml/2006/table">
            <a:tbl>
              <a:tblPr/>
              <a:tblGrid>
                <a:gridCol w="5036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77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Estimated enrollment (N = 700)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Estimated primary completion: August 2025</a:t>
                      </a:r>
                    </a:p>
                  </a:txBody>
                  <a:tcPr marL="68580" marR="68580" marT="34308" marB="343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92F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21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Eligibility</a:t>
                      </a:r>
                    </a:p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HR-positive, HER2-negative locally advanced unresectable or metastatic breast cancer </a:t>
                      </a:r>
                    </a:p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Disease progression on and ineligibility for ET per investigator assessment and treated with 1 to 2 lines of prior chemotherapy in the inoperable/metastatic setting. Participant must have documented progression on their most recent line of chemotherapy</a:t>
                      </a:r>
                    </a:p>
                  </a:txBody>
                  <a:tcPr marL="68580" marR="68580" marT="34308" marB="343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Rectangle 18">
            <a:extLst>
              <a:ext uri="{FF2B5EF4-FFF2-40B4-BE49-F238E27FC236}">
                <a16:creationId xmlns:a16="http://schemas.microsoft.com/office/drawing/2014/main" id="{1A2D0A81-D96E-924F-B859-F6281AC8A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0801" y="1110913"/>
            <a:ext cx="4325117" cy="1717531"/>
          </a:xfrm>
          <a:prstGeom prst="rect">
            <a:avLst/>
          </a:prstGeom>
          <a:solidFill>
            <a:srgbClr val="F9961E"/>
          </a:solidFill>
          <a:ln w="12700" cmpd="sng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Datopotamab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deruxtecan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D945D54E-1836-5441-8178-A87BA4565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6781" y="3127177"/>
            <a:ext cx="4325117" cy="1717536"/>
          </a:xfrm>
          <a:prstGeom prst="rect">
            <a:avLst/>
          </a:prstGeom>
          <a:solidFill>
            <a:srgbClr val="99CD13"/>
          </a:solidFill>
          <a:ln w="12700" cmpd="sng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spcAft>
                <a:spcPts val="1200"/>
              </a:spcAf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Investigator’s choice of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chemotherapy: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9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Capecitabine, gemcitabine, </a:t>
            </a:r>
            <a:r>
              <a:rPr lang="en-US" sz="2400" dirty="0" err="1">
                <a:solidFill>
                  <a:srgbClr val="00009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eribulin</a:t>
            </a:r>
            <a:r>
              <a:rPr lang="en-US" sz="2400" dirty="0">
                <a:solidFill>
                  <a:srgbClr val="00009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or vinorelbine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DBAFCD-3212-2E45-8E59-92373180CF6D}"/>
              </a:ext>
            </a:extLst>
          </p:cNvPr>
          <p:cNvSpPr txBox="1"/>
          <p:nvPr/>
        </p:nvSpPr>
        <p:spPr>
          <a:xfrm>
            <a:off x="5494" y="6504835"/>
            <a:ext cx="11449272" cy="3231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lvl="0">
              <a:defRPr/>
            </a:pPr>
            <a:r>
              <a:rPr lang="en-US" sz="1500" b="0" dirty="0" err="1">
                <a:solidFill>
                  <a:srgbClr val="00000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www.clinicaltrials.gov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NCT05104866. Accessed November 2022.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ADE3385-DB7B-6D41-94D4-6E09AEC48567}"/>
              </a:ext>
            </a:extLst>
          </p:cNvPr>
          <p:cNvGrpSpPr>
            <a:grpSpLocks/>
          </p:cNvGrpSpPr>
          <p:nvPr/>
        </p:nvGrpSpPr>
        <p:grpSpPr bwMode="auto">
          <a:xfrm>
            <a:off x="6048989" y="2450390"/>
            <a:ext cx="914400" cy="914400"/>
            <a:chOff x="1872" y="1584"/>
            <a:chExt cx="576" cy="57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13995D5-5772-654E-AB29-5D5C9DBC5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584"/>
              <a:ext cx="576" cy="576"/>
            </a:xfrm>
            <a:prstGeom prst="ellipse">
              <a:avLst/>
            </a:prstGeom>
            <a:solidFill>
              <a:srgbClr val="FE701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4556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D087DEC-A516-0D4A-AADE-67AED91BF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632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ctr" defTabSz="4556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R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3901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72D06D3-5F6C-E2EE-C41E-1E7760E27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973824"/>
            <a:ext cx="11128424" cy="49103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D0B391-3E36-CFF6-44AC-6AAE0AC36208}"/>
              </a:ext>
            </a:extLst>
          </p:cNvPr>
          <p:cNvSpPr txBox="1"/>
          <p:nvPr/>
        </p:nvSpPr>
        <p:spPr>
          <a:xfrm>
            <a:off x="4799856" y="1052736"/>
            <a:ext cx="18774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SABCS 2022</a:t>
            </a:r>
          </a:p>
        </p:txBody>
      </p:sp>
    </p:spTree>
    <p:extLst>
      <p:ext uri="{BB962C8B-B14F-4D97-AF65-F5344CB8AC3E}">
        <p14:creationId xmlns:p14="http://schemas.microsoft.com/office/powerpoint/2010/main" val="118172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BFCF1-FD64-0FD5-24D9-90F5127E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TROPION-PanTumor01: Response and Survival with Dato-</a:t>
            </a:r>
            <a:r>
              <a:rPr lang="en-US" dirty="0" err="1"/>
              <a:t>DXd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7D1DE5-F97F-0EB2-0E15-A7CA8021D1FC}"/>
              </a:ext>
            </a:extLst>
          </p:cNvPr>
          <p:cNvSpPr txBox="1"/>
          <p:nvPr/>
        </p:nvSpPr>
        <p:spPr>
          <a:xfrm>
            <a:off x="191344" y="6469404"/>
            <a:ext cx="377763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Bardia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et al. SABCS 2022;Abstract P6-10-03.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76BDFC0-67EA-11ED-948D-42DB648D2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22" y="1185888"/>
            <a:ext cx="11617293" cy="27363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97F964-6E25-363C-7B96-1E3E90B36F96}"/>
              </a:ext>
            </a:extLst>
          </p:cNvPr>
          <p:cNvSpPr txBox="1"/>
          <p:nvPr/>
        </p:nvSpPr>
        <p:spPr>
          <a:xfrm>
            <a:off x="4795625" y="1446414"/>
            <a:ext cx="5938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10309C"/>
                </a:solidFill>
              </a:rPr>
              <a:t>Objective response rate (All): 32%</a:t>
            </a:r>
          </a:p>
          <a:p>
            <a:r>
              <a:rPr lang="en-US" sz="1800" dirty="0">
                <a:solidFill>
                  <a:srgbClr val="10309C"/>
                </a:solidFill>
              </a:rPr>
              <a:t>Objective response rate: Topo I inhibitor-naïve: 44%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9A7D276-80D1-E7EA-0E40-27B5609E23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436864"/>
              </p:ext>
            </p:extLst>
          </p:nvPr>
        </p:nvGraphicFramePr>
        <p:xfrm>
          <a:off x="1271464" y="4188752"/>
          <a:ext cx="9937104" cy="1493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12368">
                  <a:extLst>
                    <a:ext uri="{9D8B030D-6E8A-4147-A177-3AD203B41FA5}">
                      <a16:colId xmlns:a16="http://schemas.microsoft.com/office/drawing/2014/main" val="1027631503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2686257411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15728154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All patients</a:t>
                      </a:r>
                    </a:p>
                    <a:p>
                      <a:pPr algn="ctr"/>
                      <a:r>
                        <a:rPr lang="en-US" sz="2000" dirty="0"/>
                        <a:t>(N = 44)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Topo I inhibitor-naïve</a:t>
                      </a:r>
                    </a:p>
                    <a:p>
                      <a:pPr algn="ctr"/>
                      <a:r>
                        <a:rPr lang="en-US" sz="2000" dirty="0"/>
                        <a:t>(N = 30)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267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Median PFS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4.4 </a:t>
                      </a:r>
                      <a:r>
                        <a:rPr lang="en-US" sz="2000" dirty="0" err="1"/>
                        <a:t>mo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7.3 </a:t>
                      </a:r>
                      <a:r>
                        <a:rPr lang="en-US" sz="2000" dirty="0" err="1"/>
                        <a:t>mo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978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Median 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13.5 </a:t>
                      </a:r>
                      <a:r>
                        <a:rPr lang="en-US" sz="2000" dirty="0" err="1"/>
                        <a:t>mo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14.3 </a:t>
                      </a:r>
                      <a:r>
                        <a:rPr lang="en-US" sz="2000" dirty="0" err="1"/>
                        <a:t>mo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8997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51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37F81-C0F5-3C45-8A86-39F7433B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87741"/>
            <a:ext cx="10363200" cy="702307"/>
          </a:xfrm>
        </p:spPr>
        <p:txBody>
          <a:bodyPr/>
          <a:lstStyle/>
          <a:p>
            <a:r>
              <a:rPr lang="en-US" dirty="0"/>
              <a:t>TROPION-Breast02 Phase III Study Design</a:t>
            </a:r>
            <a:endParaRPr lang="en-US" dirty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079D5C-EA1B-8A41-A1FC-E5516B15D171}"/>
              </a:ext>
            </a:extLst>
          </p:cNvPr>
          <p:cNvSpPr txBox="1"/>
          <p:nvPr/>
        </p:nvSpPr>
        <p:spPr>
          <a:xfrm>
            <a:off x="839418" y="5242555"/>
            <a:ext cx="102167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Coprimary endpoints: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PFS by BICR, OS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100" dirty="0">
                <a:solidFill>
                  <a:srgbClr val="00000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Secondary endpoints: </a:t>
            </a:r>
            <a:r>
              <a:rPr lang="en-US" sz="2100" b="0" dirty="0">
                <a:solidFill>
                  <a:srgbClr val="00000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Objective response rate, duration of response, PFS (investigator), disease control rate, time to subsequent therapies, PFS2, others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cxnSp>
        <p:nvCxnSpPr>
          <p:cNvPr id="5" name="Straight Connector 10">
            <a:extLst>
              <a:ext uri="{FF2B5EF4-FFF2-40B4-BE49-F238E27FC236}">
                <a16:creationId xmlns:a16="http://schemas.microsoft.com/office/drawing/2014/main" id="{D664AC85-E260-E84E-A0FB-67770497B0C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76001" y="3051089"/>
            <a:ext cx="457200" cy="0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4FFDE9D-3504-004D-8DBE-4B8728B5ECA8}"/>
              </a:ext>
            </a:extLst>
          </p:cNvPr>
          <p:cNvCxnSpPr>
            <a:cxnSpLocks/>
          </p:cNvCxnSpPr>
          <p:nvPr/>
        </p:nvCxnSpPr>
        <p:spPr bwMode="auto">
          <a:xfrm flipV="1">
            <a:off x="6518002" y="2202298"/>
            <a:ext cx="0" cy="1410527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14E6211-8A76-B540-8C6B-099DCF7C3C57}"/>
              </a:ext>
            </a:extLst>
          </p:cNvPr>
          <p:cNvCxnSpPr/>
          <p:nvPr/>
        </p:nvCxnSpPr>
        <p:spPr bwMode="auto">
          <a:xfrm>
            <a:off x="6518004" y="3613715"/>
            <a:ext cx="529940" cy="0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FD777C6-6BD2-FE40-9796-7D909E2ED077}"/>
              </a:ext>
            </a:extLst>
          </p:cNvPr>
          <p:cNvCxnSpPr/>
          <p:nvPr/>
        </p:nvCxnSpPr>
        <p:spPr bwMode="auto">
          <a:xfrm>
            <a:off x="6518007" y="2202298"/>
            <a:ext cx="529937" cy="0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Group 31">
            <a:extLst>
              <a:ext uri="{FF2B5EF4-FFF2-40B4-BE49-F238E27FC236}">
                <a16:creationId xmlns:a16="http://schemas.microsoft.com/office/drawing/2014/main" id="{99465E9B-DB23-7647-8B54-6A217BC500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613627"/>
              </p:ext>
            </p:extLst>
          </p:nvPr>
        </p:nvGraphicFramePr>
        <p:xfrm>
          <a:off x="839418" y="979829"/>
          <a:ext cx="5036581" cy="4260392"/>
        </p:xfrm>
        <a:graphic>
          <a:graphicData uri="http://schemas.openxmlformats.org/drawingml/2006/table">
            <a:tbl>
              <a:tblPr/>
              <a:tblGrid>
                <a:gridCol w="5036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85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Estimated enrollment (N = 600)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Estimated primary completion: Dec 2025</a:t>
                      </a:r>
                    </a:p>
                  </a:txBody>
                  <a:tcPr marL="68580" marR="68580" marT="34308" marB="343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92F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7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Eligibility</a:t>
                      </a:r>
                    </a:p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Previously untreated HR-negative, HER2-negative, locally advanced unresectable or metastatic TNBC</a:t>
                      </a:r>
                    </a:p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PD-L1-negative or PD-L1-positive but relapsed after prior ICI for localized breast cancer, or comorbidities precluding ICI, or </a:t>
                      </a:r>
                      <a:b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</a:b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no regulatory access to pembrolizumab</a:t>
                      </a:r>
                    </a:p>
                  </a:txBody>
                  <a:tcPr marL="68580" marR="68580" marT="34308" marB="343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56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Rectangle 18">
            <a:extLst>
              <a:ext uri="{FF2B5EF4-FFF2-40B4-BE49-F238E27FC236}">
                <a16:creationId xmlns:a16="http://schemas.microsoft.com/office/drawing/2014/main" id="{1A2D0A81-D96E-924F-B859-F6281AC8A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6086" y="1111397"/>
            <a:ext cx="4325117" cy="1717531"/>
          </a:xfrm>
          <a:prstGeom prst="rect">
            <a:avLst/>
          </a:prstGeom>
          <a:solidFill>
            <a:srgbClr val="F9961E"/>
          </a:solidFill>
          <a:ln w="12700" cmpd="sng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Datopotamab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009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d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eruxtecan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D945D54E-1836-5441-8178-A87BA4565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66" y="3127661"/>
            <a:ext cx="4325117" cy="1717536"/>
          </a:xfrm>
          <a:prstGeom prst="rect">
            <a:avLst/>
          </a:prstGeom>
          <a:solidFill>
            <a:srgbClr val="99CD13"/>
          </a:solidFill>
          <a:ln w="12700" cmpd="sng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spcAft>
                <a:spcPts val="1200"/>
              </a:spcAf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Investigator’s choice of chemotherapy (paclitaxel,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</a:b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nab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paclitaxel, carboplatin, capecitabine</a:t>
            </a:r>
            <a:r>
              <a:rPr lang="en-US" sz="2400" dirty="0">
                <a:solidFill>
                  <a:srgbClr val="00009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or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eribulin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DBAFCD-3212-2E45-8E59-92373180CF6D}"/>
              </a:ext>
            </a:extLst>
          </p:cNvPr>
          <p:cNvSpPr txBox="1"/>
          <p:nvPr/>
        </p:nvSpPr>
        <p:spPr>
          <a:xfrm>
            <a:off x="407368" y="6546850"/>
            <a:ext cx="10453896" cy="3231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lvl="0">
              <a:defRPr/>
            </a:pPr>
            <a:r>
              <a:rPr lang="en-US" sz="1500" b="0" dirty="0" err="1">
                <a:solidFill>
                  <a:srgbClr val="00000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www.clinicaltrials.gov</a:t>
            </a:r>
            <a:r>
              <a:rPr lang="en-US" sz="1500" b="0" dirty="0">
                <a:solidFill>
                  <a:srgbClr val="000000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NCT05374512. Accessed November 2022.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ADE3385-DB7B-6D41-94D4-6E09AEC48567}"/>
              </a:ext>
            </a:extLst>
          </p:cNvPr>
          <p:cNvGrpSpPr>
            <a:grpSpLocks/>
          </p:cNvGrpSpPr>
          <p:nvPr/>
        </p:nvGrpSpPr>
        <p:grpSpPr bwMode="auto">
          <a:xfrm>
            <a:off x="6034274" y="2450874"/>
            <a:ext cx="914400" cy="914400"/>
            <a:chOff x="1872" y="1584"/>
            <a:chExt cx="576" cy="57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13995D5-5772-654E-AB29-5D5C9DBC5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584"/>
              <a:ext cx="576" cy="576"/>
            </a:xfrm>
            <a:prstGeom prst="ellipse">
              <a:avLst/>
            </a:prstGeom>
            <a:solidFill>
              <a:srgbClr val="FE701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4556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D087DEC-A516-0D4A-AADE-67AED91BF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632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ctr" defTabSz="4556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R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1035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D99EA41-950A-FC4F-9049-A7DC9674DA45}"/>
              </a:ext>
            </a:extLst>
          </p:cNvPr>
          <p:cNvSpPr/>
          <p:nvPr/>
        </p:nvSpPr>
        <p:spPr bwMode="auto">
          <a:xfrm>
            <a:off x="1007220" y="460267"/>
            <a:ext cx="10177559" cy="1411719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846D9E-D007-AA40-B7BA-36E748F9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024" y="677090"/>
            <a:ext cx="9870520" cy="1095726"/>
          </a:xfrm>
        </p:spPr>
        <p:txBody>
          <a:bodyPr lIns="91440" tIns="91440" rIns="91440" bIns="182880"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Case Presentation: 46-year-old woman with a 3.7-cm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axillary mass that proves to be triple-negative, BRCA1/2 WT, TxN1 IDC 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31812E-AB8F-744C-8E9F-5771D5F41B77}"/>
              </a:ext>
            </a:extLst>
          </p:cNvPr>
          <p:cNvSpPr txBox="1">
            <a:spLocks/>
          </p:cNvSpPr>
          <p:nvPr/>
        </p:nvSpPr>
        <p:spPr bwMode="auto">
          <a:xfrm>
            <a:off x="0" y="5951310"/>
            <a:ext cx="12192000" cy="7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sz="2800" dirty="0">
                <a:solidFill>
                  <a:srgbClr val="062060"/>
                </a:solidFill>
              </a:rPr>
              <a:t>Dr Richard </a:t>
            </a:r>
            <a:r>
              <a:rPr lang="en-US" sz="2800" dirty="0" err="1">
                <a:solidFill>
                  <a:srgbClr val="062060"/>
                </a:solidFill>
              </a:rPr>
              <a:t>Zelkowitz</a:t>
            </a:r>
            <a:r>
              <a:rPr lang="en-US" sz="2800" dirty="0">
                <a:solidFill>
                  <a:srgbClr val="062060"/>
                </a:solidFill>
              </a:rPr>
              <a:t> (</a:t>
            </a:r>
            <a:r>
              <a:rPr lang="en-US" sz="2800" dirty="0">
                <a:solidFill>
                  <a:srgbClr val="062060"/>
                </a:solidFill>
                <a:latin typeface="+mn-lt"/>
              </a:rPr>
              <a:t>Bridgeport, Connecticut)</a:t>
            </a:r>
          </a:p>
        </p:txBody>
      </p:sp>
      <p:pic>
        <p:nvPicPr>
          <p:cNvPr id="2" name="Picture 1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8DDBF856-040C-2E63-C791-624CB71A5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36" y="2334779"/>
            <a:ext cx="6408716" cy="360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9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D99EA41-950A-FC4F-9049-A7DC9674DA45}"/>
              </a:ext>
            </a:extLst>
          </p:cNvPr>
          <p:cNvSpPr/>
          <p:nvPr/>
        </p:nvSpPr>
        <p:spPr bwMode="auto">
          <a:xfrm>
            <a:off x="1007220" y="460267"/>
            <a:ext cx="10177559" cy="1411719"/>
          </a:xfrm>
          <a:prstGeom prst="rect">
            <a:avLst/>
          </a:prstGeom>
          <a:solidFill>
            <a:srgbClr val="1599B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846D9E-D007-AA40-B7BA-36E748F9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024" y="677090"/>
            <a:ext cx="9798512" cy="1095726"/>
          </a:xfrm>
        </p:spPr>
        <p:txBody>
          <a:bodyPr lIns="91440" tIns="91440" rIns="91440" bIns="182880"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Case Presentation: 53-year-old woman, Jehovah’s Witness, with a 2-cm triple-negative IDC and primary biliary cirrhosis of the liver (Child-Pugh A) and scleroderma 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31812E-AB8F-744C-8E9F-5771D5F41B77}"/>
              </a:ext>
            </a:extLst>
          </p:cNvPr>
          <p:cNvSpPr txBox="1">
            <a:spLocks/>
          </p:cNvSpPr>
          <p:nvPr/>
        </p:nvSpPr>
        <p:spPr bwMode="auto">
          <a:xfrm>
            <a:off x="57402" y="5877272"/>
            <a:ext cx="12192000" cy="7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sz="2800" dirty="0">
                <a:solidFill>
                  <a:srgbClr val="062060"/>
                </a:solidFill>
              </a:rPr>
              <a:t>Dr </a:t>
            </a:r>
            <a:r>
              <a:rPr lang="en-US" sz="2800" dirty="0" err="1">
                <a:solidFill>
                  <a:srgbClr val="062060"/>
                </a:solidFill>
                <a:latin typeface="+mn-lt"/>
              </a:rPr>
              <a:t>Kapisthalam</a:t>
            </a:r>
            <a:r>
              <a:rPr lang="en-US" sz="2800" dirty="0">
                <a:solidFill>
                  <a:srgbClr val="062060"/>
                </a:solidFill>
                <a:latin typeface="+mn-lt"/>
              </a:rPr>
              <a:t> Kumar (Trinity, Florida)</a:t>
            </a:r>
          </a:p>
        </p:txBody>
      </p:sp>
      <p:pic>
        <p:nvPicPr>
          <p:cNvPr id="3" name="Picture 2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29BFEA8C-334D-8C24-B3C8-413474F97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937" y="2348880"/>
            <a:ext cx="6225399" cy="350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8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D0013D-786D-7264-1072-6C279DD79DD7}"/>
              </a:ext>
            </a:extLst>
          </p:cNvPr>
          <p:cNvSpPr/>
          <p:nvPr/>
        </p:nvSpPr>
        <p:spPr bwMode="auto">
          <a:xfrm>
            <a:off x="826216" y="2636912"/>
            <a:ext cx="10526368" cy="43204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0"/>
            <a:ext cx="8424936" cy="1268760"/>
          </a:xfrm>
        </p:spPr>
        <p:txBody>
          <a:bodyPr>
            <a:normAutofit/>
          </a:bodyPr>
          <a:lstStyle/>
          <a:p>
            <a:r>
              <a:rPr lang="en-US" dirty="0"/>
              <a:t>Meet The Professor with Dr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Jhaveri</a:t>
            </a:r>
            <a:r>
              <a:rPr lang="en-US" sz="2800" dirty="0">
                <a:solidFill>
                  <a:srgbClr val="FF40FF"/>
                </a:solidFill>
              </a:rPr>
              <a:t>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71464" y="1340768"/>
            <a:ext cx="10081120" cy="4752528"/>
          </a:xfrm>
        </p:spPr>
        <p:txBody>
          <a:bodyPr/>
          <a:lstStyle/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Introduction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MODULE 1: Case Presentations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bg1"/>
                </a:solidFill>
              </a:rPr>
              <a:t>MODULE 2: Faculty Survey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MODULE 3: Journal Club with Dr </a:t>
            </a:r>
            <a:r>
              <a:rPr lang="en-US" sz="2200" dirty="0" err="1">
                <a:solidFill>
                  <a:schemeClr val="tx1"/>
                </a:solidFill>
              </a:rPr>
              <a:t>Jhaveri</a:t>
            </a:r>
            <a:endParaRPr lang="en-US" sz="2200" dirty="0">
              <a:solidFill>
                <a:schemeClr val="tx1"/>
              </a:solidFill>
            </a:endParaRP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MODULE 4: Appendix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423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ontent Placeholder 99">
            <a:extLst>
              <a:ext uri="{FF2B5EF4-FFF2-40B4-BE49-F238E27FC236}">
                <a16:creationId xmlns:a16="http://schemas.microsoft.com/office/drawing/2014/main" id="{6A502A61-C14C-67BA-4D9B-355F09750694}"/>
              </a:ext>
            </a:extLst>
          </p:cNvPr>
          <p:cNvSpPr>
            <a:spLocks noGrp="1"/>
          </p:cNvSpPr>
          <p:nvPr>
            <p:ph idx="51"/>
          </p:nvPr>
        </p:nvSpPr>
        <p:spPr/>
        <p:txBody>
          <a:bodyPr/>
          <a:lstStyle/>
          <a:p>
            <a:r>
              <a:rPr lang="en-US" dirty="0"/>
              <a:t>Tamoxifen </a:t>
            </a:r>
          </a:p>
        </p:txBody>
      </p:sp>
      <p:sp>
        <p:nvSpPr>
          <p:cNvPr id="101" name="Content Placeholder 100">
            <a:extLst>
              <a:ext uri="{FF2B5EF4-FFF2-40B4-BE49-F238E27FC236}">
                <a16:creationId xmlns:a16="http://schemas.microsoft.com/office/drawing/2014/main" id="{2CE23E34-A2C4-D368-04A3-B62B20BBD90E}"/>
              </a:ext>
            </a:extLst>
          </p:cNvPr>
          <p:cNvSpPr>
            <a:spLocks noGrp="1"/>
          </p:cNvSpPr>
          <p:nvPr>
            <p:ph idx="57"/>
          </p:nvPr>
        </p:nvSpPr>
        <p:spPr/>
        <p:txBody>
          <a:bodyPr/>
          <a:lstStyle/>
          <a:p>
            <a:r>
              <a:rPr lang="en-US" dirty="0"/>
              <a:t>OFS/ablation + letrozole </a:t>
            </a:r>
          </a:p>
        </p:txBody>
      </p:sp>
      <p:sp>
        <p:nvSpPr>
          <p:cNvPr id="63" name="Content Placeholder 62">
            <a:extLst>
              <a:ext uri="{FF2B5EF4-FFF2-40B4-BE49-F238E27FC236}">
                <a16:creationId xmlns:a16="http://schemas.microsoft.com/office/drawing/2014/main" id="{CE3E1954-DF63-81BE-35EC-EC2D83AF7781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RS = 8</a:t>
            </a:r>
          </a:p>
        </p:txBody>
      </p:sp>
      <p:sp>
        <p:nvSpPr>
          <p:cNvPr id="64" name="Content Placeholder 63">
            <a:extLst>
              <a:ext uri="{FF2B5EF4-FFF2-40B4-BE49-F238E27FC236}">
                <a16:creationId xmlns:a16="http://schemas.microsoft.com/office/drawing/2014/main" id="{3735FB9E-32DB-D684-DB19-B284B28A097B}"/>
              </a:ext>
            </a:extLst>
          </p:cNvPr>
          <p:cNvSpPr>
            <a:spLocks noGrp="1"/>
          </p:cNvSpPr>
          <p:nvPr>
            <p:ph idx="59"/>
          </p:nvPr>
        </p:nvSpPr>
        <p:spPr/>
        <p:txBody>
          <a:bodyPr/>
          <a:lstStyle/>
          <a:p>
            <a:r>
              <a:rPr lang="en-US" dirty="0"/>
              <a:t>RS = 20 </a:t>
            </a:r>
          </a:p>
        </p:txBody>
      </p:sp>
      <p:sp>
        <p:nvSpPr>
          <p:cNvPr id="102" name="Content Placeholder 101">
            <a:extLst>
              <a:ext uri="{FF2B5EF4-FFF2-40B4-BE49-F238E27FC236}">
                <a16:creationId xmlns:a16="http://schemas.microsoft.com/office/drawing/2014/main" id="{B2F961EA-C663-52DB-2F79-781549EA1BE2}"/>
              </a:ext>
            </a:extLst>
          </p:cNvPr>
          <p:cNvSpPr>
            <a:spLocks noGrp="1"/>
          </p:cNvSpPr>
          <p:nvPr>
            <p:ph idx="65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103" name="Content Placeholder 102">
            <a:extLst>
              <a:ext uri="{FF2B5EF4-FFF2-40B4-BE49-F238E27FC236}">
                <a16:creationId xmlns:a16="http://schemas.microsoft.com/office/drawing/2014/main" id="{0543B1EE-DCE2-2326-8B8C-E9D17E9924E2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60" name="Title 59">
            <a:extLst>
              <a:ext uri="{FF2B5EF4-FFF2-40B4-BE49-F238E27FC236}">
                <a16:creationId xmlns:a16="http://schemas.microsoft.com/office/drawing/2014/main" id="{F694EBB4-C992-E2EF-E460-B49ACE7AC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Which adjuvant endocrine therapy (ET) would you most likely recommend for a </a:t>
            </a:r>
            <a:r>
              <a:rPr lang="en-US" sz="2000" u="sng" dirty="0"/>
              <a:t>30-year-old</a:t>
            </a:r>
            <a:r>
              <a:rPr lang="en-US" sz="2000" dirty="0"/>
              <a:t> premenopausal woman with </a:t>
            </a:r>
            <a:r>
              <a:rPr lang="en-US" sz="2000" u="sng" dirty="0"/>
              <a:t>node-negative</a:t>
            </a:r>
            <a:r>
              <a:rPr lang="en-US" sz="2000" dirty="0"/>
              <a:t>, ER-positive, HER2-negative localized breast cancer and the Recurrence Score® (RS) below? Would you recommend adjuvant chemotherapy? </a:t>
            </a: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E14B2DF6-211F-5702-AD5E-2940269F9ACE}"/>
              </a:ext>
            </a:extLst>
          </p:cNvPr>
          <p:cNvSpPr>
            <a:spLocks noGrp="1"/>
          </p:cNvSpPr>
          <p:nvPr>
            <p:ph idx="72"/>
          </p:nvPr>
        </p:nvSpPr>
        <p:spPr/>
        <p:txBody>
          <a:bodyPr/>
          <a:lstStyle/>
          <a:p>
            <a:r>
              <a:rPr lang="en-US" dirty="0"/>
              <a:t>OFS/ablation + letrozole </a:t>
            </a:r>
          </a:p>
        </p:txBody>
      </p:sp>
      <p:sp>
        <p:nvSpPr>
          <p:cNvPr id="104" name="Content Placeholder 103">
            <a:extLst>
              <a:ext uri="{FF2B5EF4-FFF2-40B4-BE49-F238E27FC236}">
                <a16:creationId xmlns:a16="http://schemas.microsoft.com/office/drawing/2014/main" id="{0193DD9B-6E68-3733-4C1C-71911946E803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/>
              <a:t>OFS/ablation + letrozole </a:t>
            </a:r>
          </a:p>
        </p:txBody>
      </p:sp>
      <p:sp>
        <p:nvSpPr>
          <p:cNvPr id="105" name="Content Placeholder 104">
            <a:extLst>
              <a:ext uri="{FF2B5EF4-FFF2-40B4-BE49-F238E27FC236}">
                <a16:creationId xmlns:a16="http://schemas.microsoft.com/office/drawing/2014/main" id="{E52AC662-1402-FCF1-1A14-32A099FBBBCE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r>
              <a:rPr lang="en-US" dirty="0"/>
              <a:t>No </a:t>
            </a:r>
          </a:p>
        </p:txBody>
      </p:sp>
      <p:sp>
        <p:nvSpPr>
          <p:cNvPr id="106" name="Content Placeholder 105">
            <a:extLst>
              <a:ext uri="{FF2B5EF4-FFF2-40B4-BE49-F238E27FC236}">
                <a16:creationId xmlns:a16="http://schemas.microsoft.com/office/drawing/2014/main" id="{96C68DF0-132E-64F1-5E0B-8AD42103A293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dirty="0"/>
              <a:t>No </a:t>
            </a:r>
          </a:p>
        </p:txBody>
      </p:sp>
      <p:sp>
        <p:nvSpPr>
          <p:cNvPr id="107" name="Content Placeholder 106">
            <a:extLst>
              <a:ext uri="{FF2B5EF4-FFF2-40B4-BE49-F238E27FC236}">
                <a16:creationId xmlns:a16="http://schemas.microsoft.com/office/drawing/2014/main" id="{32CC5070-1C62-B335-43DB-CF98EF5B7567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r>
              <a:rPr lang="en-US" sz="1200" dirty="0"/>
              <a:t>OFS/ablation + tamoxifen, or Tam alone if small tumor</a:t>
            </a:r>
          </a:p>
        </p:txBody>
      </p:sp>
      <p:sp>
        <p:nvSpPr>
          <p:cNvPr id="108" name="Content Placeholder 107">
            <a:extLst>
              <a:ext uri="{FF2B5EF4-FFF2-40B4-BE49-F238E27FC236}">
                <a16:creationId xmlns:a16="http://schemas.microsoft.com/office/drawing/2014/main" id="{0D6FF597-DAD5-9F6D-2227-1C2C2117B2DD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dirty="0"/>
              <a:t>OFS/ablation + tamoxifen </a:t>
            </a:r>
          </a:p>
        </p:txBody>
      </p:sp>
      <p:sp>
        <p:nvSpPr>
          <p:cNvPr id="109" name="Content Placeholder 108">
            <a:extLst>
              <a:ext uri="{FF2B5EF4-FFF2-40B4-BE49-F238E27FC236}">
                <a16:creationId xmlns:a16="http://schemas.microsoft.com/office/drawing/2014/main" id="{AF022A8B-13E1-8FD9-37F1-C5633523F64B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sz="1400" dirty="0"/>
              <a:t>Yes, but OFS/ablation as alternative </a:t>
            </a:r>
          </a:p>
        </p:txBody>
      </p:sp>
      <p:sp>
        <p:nvSpPr>
          <p:cNvPr id="110" name="Content Placeholder 109">
            <a:extLst>
              <a:ext uri="{FF2B5EF4-FFF2-40B4-BE49-F238E27FC236}">
                <a16:creationId xmlns:a16="http://schemas.microsoft.com/office/drawing/2014/main" id="{C51C0CA1-0D7F-3AAE-BCD4-7876888F1EB2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11" name="Content Placeholder 110">
            <a:extLst>
              <a:ext uri="{FF2B5EF4-FFF2-40B4-BE49-F238E27FC236}">
                <a16:creationId xmlns:a16="http://schemas.microsoft.com/office/drawing/2014/main" id="{822A5E4A-F92C-F15C-EA6F-AEEDE784EE15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r>
              <a:rPr lang="en-US" dirty="0"/>
              <a:t>Tamoxifen </a:t>
            </a:r>
          </a:p>
        </p:txBody>
      </p:sp>
      <p:sp>
        <p:nvSpPr>
          <p:cNvPr id="112" name="Content Placeholder 111">
            <a:extLst>
              <a:ext uri="{FF2B5EF4-FFF2-40B4-BE49-F238E27FC236}">
                <a16:creationId xmlns:a16="http://schemas.microsoft.com/office/drawing/2014/main" id="{25DA7A6A-C228-35C3-A8CD-0B443E857EAA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sz="1400" dirty="0"/>
              <a:t>OFS/ablation + tamoxifen or letrozole </a:t>
            </a:r>
          </a:p>
        </p:txBody>
      </p:sp>
      <p:sp>
        <p:nvSpPr>
          <p:cNvPr id="113" name="Content Placeholder 112">
            <a:extLst>
              <a:ext uri="{FF2B5EF4-FFF2-40B4-BE49-F238E27FC236}">
                <a16:creationId xmlns:a16="http://schemas.microsoft.com/office/drawing/2014/main" id="{3877E881-16A1-B735-1CA0-2643F998CBC4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Yes, but OFS/ablation as alternative </a:t>
            </a:r>
          </a:p>
        </p:txBody>
      </p:sp>
      <p:sp>
        <p:nvSpPr>
          <p:cNvPr id="114" name="Content Placeholder 113">
            <a:extLst>
              <a:ext uri="{FF2B5EF4-FFF2-40B4-BE49-F238E27FC236}">
                <a16:creationId xmlns:a16="http://schemas.microsoft.com/office/drawing/2014/main" id="{EF55FA0D-215C-1740-9AA8-5F00E65B27EA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15" name="Content Placeholder 114">
            <a:extLst>
              <a:ext uri="{FF2B5EF4-FFF2-40B4-BE49-F238E27FC236}">
                <a16:creationId xmlns:a16="http://schemas.microsoft.com/office/drawing/2014/main" id="{29B05DD3-7526-A4AC-D90E-B8F59F9312A5}"/>
              </a:ext>
            </a:extLst>
          </p:cNvPr>
          <p:cNvSpPr>
            <a:spLocks noGrp="1"/>
          </p:cNvSpPr>
          <p:nvPr>
            <p:ph idx="84"/>
          </p:nvPr>
        </p:nvSpPr>
        <p:spPr/>
        <p:txBody>
          <a:bodyPr/>
          <a:lstStyle/>
          <a:p>
            <a:r>
              <a:rPr lang="en-US" dirty="0"/>
              <a:t>Tamoxifen +/-OFS/ablation </a:t>
            </a:r>
          </a:p>
        </p:txBody>
      </p:sp>
      <p:sp>
        <p:nvSpPr>
          <p:cNvPr id="116" name="Content Placeholder 115">
            <a:extLst>
              <a:ext uri="{FF2B5EF4-FFF2-40B4-BE49-F238E27FC236}">
                <a16:creationId xmlns:a16="http://schemas.microsoft.com/office/drawing/2014/main" id="{7A9BFCCB-2B22-0E9D-3B60-D0D351DB4316}"/>
              </a:ext>
            </a:extLst>
          </p:cNvPr>
          <p:cNvSpPr>
            <a:spLocks noGrp="1"/>
          </p:cNvSpPr>
          <p:nvPr>
            <p:ph idx="85"/>
          </p:nvPr>
        </p:nvSpPr>
        <p:spPr/>
        <p:txBody>
          <a:bodyPr/>
          <a:lstStyle/>
          <a:p>
            <a:r>
              <a:rPr lang="en-US" dirty="0"/>
              <a:t>OFS/ablation + letrozole </a:t>
            </a:r>
          </a:p>
        </p:txBody>
      </p:sp>
      <p:sp>
        <p:nvSpPr>
          <p:cNvPr id="117" name="Content Placeholder 116">
            <a:extLst>
              <a:ext uri="{FF2B5EF4-FFF2-40B4-BE49-F238E27FC236}">
                <a16:creationId xmlns:a16="http://schemas.microsoft.com/office/drawing/2014/main" id="{9B5E6A5B-D381-E199-C9C3-41D0562DFA8C}"/>
              </a:ext>
            </a:extLst>
          </p:cNvPr>
          <p:cNvSpPr>
            <a:spLocks noGrp="1"/>
          </p:cNvSpPr>
          <p:nvPr>
            <p:ph idx="86"/>
          </p:nvPr>
        </p:nvSpPr>
        <p:spPr/>
        <p:txBody>
          <a:bodyPr/>
          <a:lstStyle/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Yes, but OFS/ablation as alternative </a:t>
            </a:r>
          </a:p>
        </p:txBody>
      </p:sp>
      <p:sp>
        <p:nvSpPr>
          <p:cNvPr id="118" name="Content Placeholder 117">
            <a:extLst>
              <a:ext uri="{FF2B5EF4-FFF2-40B4-BE49-F238E27FC236}">
                <a16:creationId xmlns:a16="http://schemas.microsoft.com/office/drawing/2014/main" id="{EE20CCA9-2805-FA6D-CB08-C51D8A6867AC}"/>
              </a:ext>
            </a:extLst>
          </p:cNvPr>
          <p:cNvSpPr>
            <a:spLocks noGrp="1"/>
          </p:cNvSpPr>
          <p:nvPr>
            <p:ph idx="87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19" name="Content Placeholder 118">
            <a:extLst>
              <a:ext uri="{FF2B5EF4-FFF2-40B4-BE49-F238E27FC236}">
                <a16:creationId xmlns:a16="http://schemas.microsoft.com/office/drawing/2014/main" id="{2D32FA69-1447-9554-866F-54691156435E}"/>
              </a:ext>
            </a:extLst>
          </p:cNvPr>
          <p:cNvSpPr>
            <a:spLocks noGrp="1"/>
          </p:cNvSpPr>
          <p:nvPr>
            <p:ph idx="88"/>
          </p:nvPr>
        </p:nvSpPr>
        <p:spPr/>
        <p:txBody>
          <a:bodyPr/>
          <a:lstStyle/>
          <a:p>
            <a:r>
              <a:rPr lang="en-US" dirty="0"/>
              <a:t>Tamoxifen </a:t>
            </a:r>
          </a:p>
        </p:txBody>
      </p:sp>
      <p:sp>
        <p:nvSpPr>
          <p:cNvPr id="120" name="Content Placeholder 119">
            <a:extLst>
              <a:ext uri="{FF2B5EF4-FFF2-40B4-BE49-F238E27FC236}">
                <a16:creationId xmlns:a16="http://schemas.microsoft.com/office/drawing/2014/main" id="{E77AFD0C-2543-E269-5911-EDF9599E24E4}"/>
              </a:ext>
            </a:extLst>
          </p:cNvPr>
          <p:cNvSpPr>
            <a:spLocks noGrp="1"/>
          </p:cNvSpPr>
          <p:nvPr>
            <p:ph idx="89"/>
          </p:nvPr>
        </p:nvSpPr>
        <p:spPr/>
        <p:txBody>
          <a:bodyPr/>
          <a:lstStyle/>
          <a:p>
            <a:r>
              <a:rPr lang="en-US" sz="1000" dirty="0"/>
              <a:t>OFS/ablation + letrozole, or </a:t>
            </a:r>
            <a:br>
              <a:rPr lang="en-US" sz="1000" dirty="0"/>
            </a:br>
            <a:r>
              <a:rPr lang="en-US" sz="1000" dirty="0"/>
              <a:t>Tamoxifen </a:t>
            </a:r>
            <a:r>
              <a:rPr lang="en-US" sz="1000" dirty="0">
                <a:sym typeface="Wingdings" pitchFamily="2" charset="2"/>
              </a:rPr>
              <a:t></a:t>
            </a:r>
            <a:r>
              <a:rPr lang="en-US" sz="1000" dirty="0"/>
              <a:t> OFS/tam </a:t>
            </a:r>
            <a:r>
              <a:rPr lang="en-US" sz="1000" dirty="0">
                <a:sym typeface="Wingdings" pitchFamily="2" charset="2"/>
              </a:rPr>
              <a:t></a:t>
            </a:r>
            <a:r>
              <a:rPr lang="en-US" sz="1000" dirty="0"/>
              <a:t> OFS/AI </a:t>
            </a:r>
          </a:p>
        </p:txBody>
      </p:sp>
      <p:sp>
        <p:nvSpPr>
          <p:cNvPr id="121" name="Content Placeholder 120">
            <a:extLst>
              <a:ext uri="{FF2B5EF4-FFF2-40B4-BE49-F238E27FC236}">
                <a16:creationId xmlns:a16="http://schemas.microsoft.com/office/drawing/2014/main" id="{9EF41419-5852-1093-B78D-E3B649DB3111}"/>
              </a:ext>
            </a:extLst>
          </p:cNvPr>
          <p:cNvSpPr>
            <a:spLocks noGrp="1"/>
          </p:cNvSpPr>
          <p:nvPr>
            <p:ph idx="90"/>
          </p:nvPr>
        </p:nvSpPr>
        <p:spPr/>
        <p:txBody>
          <a:bodyPr/>
          <a:lstStyle/>
          <a:p>
            <a:r>
              <a:rPr lang="en-US" sz="1400" dirty="0"/>
              <a:t>Yes, but OFS/ablation as alternative </a:t>
            </a:r>
          </a:p>
        </p:txBody>
      </p:sp>
      <p:sp>
        <p:nvSpPr>
          <p:cNvPr id="122" name="Content Placeholder 121">
            <a:extLst>
              <a:ext uri="{FF2B5EF4-FFF2-40B4-BE49-F238E27FC236}">
                <a16:creationId xmlns:a16="http://schemas.microsoft.com/office/drawing/2014/main" id="{3BA53A51-26A4-D5CE-141B-97DE0EA7D395}"/>
              </a:ext>
            </a:extLst>
          </p:cNvPr>
          <p:cNvSpPr>
            <a:spLocks noGrp="1"/>
          </p:cNvSpPr>
          <p:nvPr>
            <p:ph idx="91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87" name="Content Placeholder 86">
            <a:extLst>
              <a:ext uri="{FF2B5EF4-FFF2-40B4-BE49-F238E27FC236}">
                <a16:creationId xmlns:a16="http://schemas.microsoft.com/office/drawing/2014/main" id="{3D1AC13A-91B9-9F7E-A831-D10C169741AF}"/>
              </a:ext>
            </a:extLst>
          </p:cNvPr>
          <p:cNvSpPr>
            <a:spLocks noGrp="1"/>
          </p:cNvSpPr>
          <p:nvPr>
            <p:ph idx="92"/>
          </p:nvPr>
        </p:nvSpPr>
        <p:spPr/>
        <p:txBody>
          <a:bodyPr/>
          <a:lstStyle/>
          <a:p>
            <a:r>
              <a:rPr lang="en-US" dirty="0"/>
              <a:t>ET</a:t>
            </a:r>
          </a:p>
        </p:txBody>
      </p:sp>
      <p:sp>
        <p:nvSpPr>
          <p:cNvPr id="88" name="Content Placeholder 87">
            <a:extLst>
              <a:ext uri="{FF2B5EF4-FFF2-40B4-BE49-F238E27FC236}">
                <a16:creationId xmlns:a16="http://schemas.microsoft.com/office/drawing/2014/main" id="{EDDB4FF4-E936-10FD-A62D-299029F2BCA4}"/>
              </a:ext>
            </a:extLst>
          </p:cNvPr>
          <p:cNvSpPr>
            <a:spLocks noGrp="1"/>
          </p:cNvSpPr>
          <p:nvPr>
            <p:ph idx="93"/>
          </p:nvPr>
        </p:nvSpPr>
        <p:spPr/>
        <p:txBody>
          <a:bodyPr/>
          <a:lstStyle/>
          <a:p>
            <a:r>
              <a:rPr lang="en-US" dirty="0"/>
              <a:t>Chemotherapy? </a:t>
            </a:r>
          </a:p>
        </p:txBody>
      </p:sp>
      <p:sp>
        <p:nvSpPr>
          <p:cNvPr id="89" name="Content Placeholder 88">
            <a:extLst>
              <a:ext uri="{FF2B5EF4-FFF2-40B4-BE49-F238E27FC236}">
                <a16:creationId xmlns:a16="http://schemas.microsoft.com/office/drawing/2014/main" id="{71783962-A948-1428-9E91-4B91B44861CA}"/>
              </a:ext>
            </a:extLst>
          </p:cNvPr>
          <p:cNvSpPr>
            <a:spLocks noGrp="1"/>
          </p:cNvSpPr>
          <p:nvPr>
            <p:ph idx="94"/>
          </p:nvPr>
        </p:nvSpPr>
        <p:spPr/>
        <p:txBody>
          <a:bodyPr/>
          <a:lstStyle/>
          <a:p>
            <a:r>
              <a:rPr lang="en-US" dirty="0"/>
              <a:t>Chemotherapy? </a:t>
            </a:r>
          </a:p>
        </p:txBody>
      </p:sp>
      <p:sp>
        <p:nvSpPr>
          <p:cNvPr id="90" name="Content Placeholder 89">
            <a:extLst>
              <a:ext uri="{FF2B5EF4-FFF2-40B4-BE49-F238E27FC236}">
                <a16:creationId xmlns:a16="http://schemas.microsoft.com/office/drawing/2014/main" id="{43543AB6-302E-E517-6637-9F18CA55BA06}"/>
              </a:ext>
            </a:extLst>
          </p:cNvPr>
          <p:cNvSpPr>
            <a:spLocks noGrp="1"/>
          </p:cNvSpPr>
          <p:nvPr>
            <p:ph idx="95"/>
          </p:nvPr>
        </p:nvSpPr>
        <p:spPr/>
        <p:txBody>
          <a:bodyPr/>
          <a:lstStyle/>
          <a:p>
            <a:r>
              <a:rPr lang="en-US" dirty="0"/>
              <a:t>ET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A703A09E-E1A2-4CF7-AF97-54E12426484C}"/>
              </a:ext>
            </a:extLst>
          </p:cNvPr>
          <p:cNvSpPr txBox="1"/>
          <p:nvPr/>
        </p:nvSpPr>
        <p:spPr>
          <a:xfrm>
            <a:off x="479376" y="6453336"/>
            <a:ext cx="6048672" cy="4413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OFS = ovarian function suppression; AI = aromatase inhibitor</a:t>
            </a:r>
          </a:p>
        </p:txBody>
      </p:sp>
    </p:spTree>
    <p:extLst>
      <p:ext uri="{BB962C8B-B14F-4D97-AF65-F5344CB8AC3E}">
        <p14:creationId xmlns:p14="http://schemas.microsoft.com/office/powerpoint/2010/main" val="181668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ontent Placeholder 99">
            <a:extLst>
              <a:ext uri="{FF2B5EF4-FFF2-40B4-BE49-F238E27FC236}">
                <a16:creationId xmlns:a16="http://schemas.microsoft.com/office/drawing/2014/main" id="{6A502A61-C14C-67BA-4D9B-355F09750694}"/>
              </a:ext>
            </a:extLst>
          </p:cNvPr>
          <p:cNvSpPr>
            <a:spLocks noGrp="1"/>
          </p:cNvSpPr>
          <p:nvPr>
            <p:ph idx="51"/>
          </p:nvPr>
        </p:nvSpPr>
        <p:spPr/>
        <p:txBody>
          <a:bodyPr/>
          <a:lstStyle/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OFS/ablation + letrozole </a:t>
            </a:r>
          </a:p>
        </p:txBody>
      </p:sp>
      <p:sp>
        <p:nvSpPr>
          <p:cNvPr id="101" name="Content Placeholder 100">
            <a:extLst>
              <a:ext uri="{FF2B5EF4-FFF2-40B4-BE49-F238E27FC236}">
                <a16:creationId xmlns:a16="http://schemas.microsoft.com/office/drawing/2014/main" id="{2CE23E34-A2C4-D368-04A3-B62B20BBD90E}"/>
              </a:ext>
            </a:extLst>
          </p:cNvPr>
          <p:cNvSpPr>
            <a:spLocks noGrp="1"/>
          </p:cNvSpPr>
          <p:nvPr>
            <p:ph idx="57"/>
          </p:nvPr>
        </p:nvSpPr>
        <p:spPr/>
        <p:txBody>
          <a:bodyPr/>
          <a:lstStyle/>
          <a:p>
            <a:r>
              <a:rPr lang="en-US" dirty="0"/>
              <a:t>OFS/ablation + letrozole </a:t>
            </a:r>
          </a:p>
        </p:txBody>
      </p:sp>
      <p:sp>
        <p:nvSpPr>
          <p:cNvPr id="63" name="Content Placeholder 62">
            <a:extLst>
              <a:ext uri="{FF2B5EF4-FFF2-40B4-BE49-F238E27FC236}">
                <a16:creationId xmlns:a16="http://schemas.microsoft.com/office/drawing/2014/main" id="{CE3E1954-DF63-81BE-35EC-EC2D83AF7781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RS = 8</a:t>
            </a:r>
          </a:p>
        </p:txBody>
      </p:sp>
      <p:sp>
        <p:nvSpPr>
          <p:cNvPr id="64" name="Content Placeholder 63">
            <a:extLst>
              <a:ext uri="{FF2B5EF4-FFF2-40B4-BE49-F238E27FC236}">
                <a16:creationId xmlns:a16="http://schemas.microsoft.com/office/drawing/2014/main" id="{3735FB9E-32DB-D684-DB19-B284B28A097B}"/>
              </a:ext>
            </a:extLst>
          </p:cNvPr>
          <p:cNvSpPr>
            <a:spLocks noGrp="1"/>
          </p:cNvSpPr>
          <p:nvPr>
            <p:ph idx="59"/>
          </p:nvPr>
        </p:nvSpPr>
        <p:spPr/>
        <p:txBody>
          <a:bodyPr/>
          <a:lstStyle/>
          <a:p>
            <a:r>
              <a:rPr lang="en-US" dirty="0"/>
              <a:t>RS = 20 </a:t>
            </a:r>
          </a:p>
        </p:txBody>
      </p:sp>
      <p:sp>
        <p:nvSpPr>
          <p:cNvPr id="102" name="Content Placeholder 101">
            <a:extLst>
              <a:ext uri="{FF2B5EF4-FFF2-40B4-BE49-F238E27FC236}">
                <a16:creationId xmlns:a16="http://schemas.microsoft.com/office/drawing/2014/main" id="{B2F961EA-C663-52DB-2F79-781549EA1BE2}"/>
              </a:ext>
            </a:extLst>
          </p:cNvPr>
          <p:cNvSpPr>
            <a:spLocks noGrp="1"/>
          </p:cNvSpPr>
          <p:nvPr>
            <p:ph idx="65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103" name="Content Placeholder 102">
            <a:extLst>
              <a:ext uri="{FF2B5EF4-FFF2-40B4-BE49-F238E27FC236}">
                <a16:creationId xmlns:a16="http://schemas.microsoft.com/office/drawing/2014/main" id="{0543B1EE-DCE2-2326-8B8C-E9D17E9924E2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60" name="Title 59">
            <a:extLst>
              <a:ext uri="{FF2B5EF4-FFF2-40B4-BE49-F238E27FC236}">
                <a16:creationId xmlns:a16="http://schemas.microsoft.com/office/drawing/2014/main" id="{F694EBB4-C992-E2EF-E460-B49ACE7AC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300" dirty="0"/>
              <a:t>Which adjuvant ET would you most likely recommend for a </a:t>
            </a:r>
            <a:r>
              <a:rPr lang="en-US" sz="2300" u="sng" dirty="0"/>
              <a:t>30-year-old</a:t>
            </a:r>
            <a:r>
              <a:rPr lang="en-US" sz="2300" dirty="0"/>
              <a:t> premenopausal woman with ER-positive, HER2-negative localized breast cancer with </a:t>
            </a:r>
            <a:r>
              <a:rPr lang="en-US" sz="2300" u="sng" dirty="0"/>
              <a:t>1 positive node</a:t>
            </a:r>
            <a:r>
              <a:rPr lang="en-US" sz="2300" dirty="0"/>
              <a:t> and the RS below? Would you recommend adjuvant chemotherapy? </a:t>
            </a:r>
          </a:p>
        </p:txBody>
      </p:sp>
      <p:sp>
        <p:nvSpPr>
          <p:cNvPr id="67" name="Content Placeholder 66">
            <a:extLst>
              <a:ext uri="{FF2B5EF4-FFF2-40B4-BE49-F238E27FC236}">
                <a16:creationId xmlns:a16="http://schemas.microsoft.com/office/drawing/2014/main" id="{E14B2DF6-211F-5702-AD5E-2940269F9ACE}"/>
              </a:ext>
            </a:extLst>
          </p:cNvPr>
          <p:cNvSpPr>
            <a:spLocks noGrp="1"/>
          </p:cNvSpPr>
          <p:nvPr>
            <p:ph idx="72"/>
          </p:nvPr>
        </p:nvSpPr>
        <p:spPr/>
        <p:txBody>
          <a:bodyPr/>
          <a:lstStyle/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OFS/ablation + letrozole </a:t>
            </a:r>
          </a:p>
        </p:txBody>
      </p:sp>
      <p:sp>
        <p:nvSpPr>
          <p:cNvPr id="104" name="Content Placeholder 103">
            <a:extLst>
              <a:ext uri="{FF2B5EF4-FFF2-40B4-BE49-F238E27FC236}">
                <a16:creationId xmlns:a16="http://schemas.microsoft.com/office/drawing/2014/main" id="{0193DD9B-6E68-3733-4C1C-71911946E803}"/>
              </a:ext>
            </a:extLst>
          </p:cNvPr>
          <p:cNvSpPr>
            <a:spLocks noGrp="1"/>
          </p:cNvSpPr>
          <p:nvPr>
            <p:ph idx="73"/>
          </p:nvPr>
        </p:nvSpPr>
        <p:spPr/>
        <p:txBody>
          <a:bodyPr/>
          <a:lstStyle/>
          <a:p>
            <a:r>
              <a:rPr lang="en-US" dirty="0"/>
              <a:t>OFS/ablation + letrozole </a:t>
            </a:r>
          </a:p>
        </p:txBody>
      </p:sp>
      <p:sp>
        <p:nvSpPr>
          <p:cNvPr id="105" name="Content Placeholder 104">
            <a:extLst>
              <a:ext uri="{FF2B5EF4-FFF2-40B4-BE49-F238E27FC236}">
                <a16:creationId xmlns:a16="http://schemas.microsoft.com/office/drawing/2014/main" id="{E52AC662-1402-FCF1-1A14-32A099FBBBCE}"/>
              </a:ext>
            </a:extLst>
          </p:cNvPr>
          <p:cNvSpPr>
            <a:spLocks noGrp="1"/>
          </p:cNvSpPr>
          <p:nvPr>
            <p:ph idx="74"/>
          </p:nvPr>
        </p:nvSpPr>
        <p:spPr/>
        <p:txBody>
          <a:bodyPr/>
          <a:lstStyle/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Yes, but OFS/ablation as alternative </a:t>
            </a:r>
          </a:p>
        </p:txBody>
      </p:sp>
      <p:sp>
        <p:nvSpPr>
          <p:cNvPr id="106" name="Content Placeholder 105">
            <a:extLst>
              <a:ext uri="{FF2B5EF4-FFF2-40B4-BE49-F238E27FC236}">
                <a16:creationId xmlns:a16="http://schemas.microsoft.com/office/drawing/2014/main" id="{96C68DF0-132E-64F1-5E0B-8AD42103A293}"/>
              </a:ext>
            </a:extLst>
          </p:cNvPr>
          <p:cNvSpPr>
            <a:spLocks noGrp="1"/>
          </p:cNvSpPr>
          <p:nvPr>
            <p:ph idx="75"/>
          </p:nvPr>
        </p:nvSpPr>
        <p:spPr/>
        <p:txBody>
          <a:bodyPr/>
          <a:lstStyle/>
          <a:p>
            <a:r>
              <a:rPr lang="en-US" sz="1600" dirty="0"/>
              <a:t>Yes, but OFS/ablation as alternative  </a:t>
            </a:r>
          </a:p>
        </p:txBody>
      </p:sp>
      <p:sp>
        <p:nvSpPr>
          <p:cNvPr id="107" name="Content Placeholder 106">
            <a:extLst>
              <a:ext uri="{FF2B5EF4-FFF2-40B4-BE49-F238E27FC236}">
                <a16:creationId xmlns:a16="http://schemas.microsoft.com/office/drawing/2014/main" id="{32CC5070-1C62-B335-43DB-CF98EF5B7567}"/>
              </a:ext>
            </a:extLst>
          </p:cNvPr>
          <p:cNvSpPr>
            <a:spLocks noGrp="1"/>
          </p:cNvSpPr>
          <p:nvPr>
            <p:ph idx="76"/>
          </p:nvPr>
        </p:nvSpPr>
        <p:spPr/>
        <p:txBody>
          <a:bodyPr/>
          <a:lstStyle/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OFS/ablation + tamoxifen </a:t>
            </a:r>
          </a:p>
        </p:txBody>
      </p:sp>
      <p:sp>
        <p:nvSpPr>
          <p:cNvPr id="108" name="Content Placeholder 107">
            <a:extLst>
              <a:ext uri="{FF2B5EF4-FFF2-40B4-BE49-F238E27FC236}">
                <a16:creationId xmlns:a16="http://schemas.microsoft.com/office/drawing/2014/main" id="{0D6FF597-DAD5-9F6D-2227-1C2C2117B2DD}"/>
              </a:ext>
            </a:extLst>
          </p:cNvPr>
          <p:cNvSpPr>
            <a:spLocks noGrp="1"/>
          </p:cNvSpPr>
          <p:nvPr>
            <p:ph idx="77"/>
          </p:nvPr>
        </p:nvSpPr>
        <p:spPr/>
        <p:txBody>
          <a:bodyPr/>
          <a:lstStyle/>
          <a:p>
            <a:r>
              <a:rPr lang="en-US" dirty="0"/>
              <a:t>OFS/ablation + anastrozole </a:t>
            </a:r>
          </a:p>
        </p:txBody>
      </p:sp>
      <p:sp>
        <p:nvSpPr>
          <p:cNvPr id="109" name="Content Placeholder 108">
            <a:extLst>
              <a:ext uri="{FF2B5EF4-FFF2-40B4-BE49-F238E27FC236}">
                <a16:creationId xmlns:a16="http://schemas.microsoft.com/office/drawing/2014/main" id="{AF022A8B-13E1-8FD9-37F1-C5633523F64B}"/>
              </a:ext>
            </a:extLst>
          </p:cNvPr>
          <p:cNvSpPr>
            <a:spLocks noGrp="1"/>
          </p:cNvSpPr>
          <p:nvPr>
            <p:ph idx="78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110" name="Content Placeholder 109">
            <a:extLst>
              <a:ext uri="{FF2B5EF4-FFF2-40B4-BE49-F238E27FC236}">
                <a16:creationId xmlns:a16="http://schemas.microsoft.com/office/drawing/2014/main" id="{C51C0CA1-0D7F-3AAE-BCD4-7876888F1EB2}"/>
              </a:ext>
            </a:extLst>
          </p:cNvPr>
          <p:cNvSpPr>
            <a:spLocks noGrp="1"/>
          </p:cNvSpPr>
          <p:nvPr>
            <p:ph idx="79"/>
          </p:nvPr>
        </p:nvSpPr>
        <p:spPr/>
        <p:txBody>
          <a:bodyPr/>
          <a:lstStyle/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Yes, but OFS/ablation as alternative </a:t>
            </a:r>
          </a:p>
        </p:txBody>
      </p:sp>
      <p:sp>
        <p:nvSpPr>
          <p:cNvPr id="111" name="Content Placeholder 110">
            <a:extLst>
              <a:ext uri="{FF2B5EF4-FFF2-40B4-BE49-F238E27FC236}">
                <a16:creationId xmlns:a16="http://schemas.microsoft.com/office/drawing/2014/main" id="{822A5E4A-F92C-F15C-EA6F-AEEDE784EE15}"/>
              </a:ext>
            </a:extLst>
          </p:cNvPr>
          <p:cNvSpPr>
            <a:spLocks noGrp="1"/>
          </p:cNvSpPr>
          <p:nvPr>
            <p:ph idx="80"/>
          </p:nvPr>
        </p:nvSpPr>
        <p:spPr/>
        <p:txBody>
          <a:bodyPr/>
          <a:lstStyle/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OFS/ablation + tamoxifen or letrozole </a:t>
            </a:r>
          </a:p>
        </p:txBody>
      </p:sp>
      <p:sp>
        <p:nvSpPr>
          <p:cNvPr id="112" name="Content Placeholder 111">
            <a:extLst>
              <a:ext uri="{FF2B5EF4-FFF2-40B4-BE49-F238E27FC236}">
                <a16:creationId xmlns:a16="http://schemas.microsoft.com/office/drawing/2014/main" id="{25DA7A6A-C228-35C3-A8CD-0B443E857EAA}"/>
              </a:ext>
            </a:extLst>
          </p:cNvPr>
          <p:cNvSpPr>
            <a:spLocks noGrp="1"/>
          </p:cNvSpPr>
          <p:nvPr>
            <p:ph idx="81"/>
          </p:nvPr>
        </p:nvSpPr>
        <p:spPr/>
        <p:txBody>
          <a:bodyPr/>
          <a:lstStyle/>
          <a:p>
            <a:r>
              <a:rPr lang="en-US" sz="1400" dirty="0"/>
              <a:t>OFS/ablation + tamoxifen or letrozole </a:t>
            </a:r>
          </a:p>
        </p:txBody>
      </p:sp>
      <p:sp>
        <p:nvSpPr>
          <p:cNvPr id="113" name="Content Placeholder 112">
            <a:extLst>
              <a:ext uri="{FF2B5EF4-FFF2-40B4-BE49-F238E27FC236}">
                <a16:creationId xmlns:a16="http://schemas.microsoft.com/office/drawing/2014/main" id="{3877E881-16A1-B735-1CA0-2643F998CBC4}"/>
              </a:ext>
            </a:extLst>
          </p:cNvPr>
          <p:cNvSpPr>
            <a:spLocks noGrp="1"/>
          </p:cNvSpPr>
          <p:nvPr>
            <p:ph idx="82"/>
          </p:nvPr>
        </p:nvSpPr>
        <p:spPr/>
        <p:txBody>
          <a:bodyPr/>
          <a:lstStyle/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Yes</a:t>
            </a:r>
          </a:p>
        </p:txBody>
      </p:sp>
      <p:sp>
        <p:nvSpPr>
          <p:cNvPr id="114" name="Content Placeholder 113">
            <a:extLst>
              <a:ext uri="{FF2B5EF4-FFF2-40B4-BE49-F238E27FC236}">
                <a16:creationId xmlns:a16="http://schemas.microsoft.com/office/drawing/2014/main" id="{EF55FA0D-215C-1740-9AA8-5F00E65B27EA}"/>
              </a:ext>
            </a:extLst>
          </p:cNvPr>
          <p:cNvSpPr>
            <a:spLocks noGrp="1"/>
          </p:cNvSpPr>
          <p:nvPr>
            <p:ph idx="83"/>
          </p:nvPr>
        </p:nvSpPr>
        <p:spPr/>
        <p:txBody>
          <a:bodyPr/>
          <a:lstStyle/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Yes, but OFS/ablation as alternative </a:t>
            </a:r>
          </a:p>
        </p:txBody>
      </p:sp>
      <p:sp>
        <p:nvSpPr>
          <p:cNvPr id="115" name="Content Placeholder 114">
            <a:extLst>
              <a:ext uri="{FF2B5EF4-FFF2-40B4-BE49-F238E27FC236}">
                <a16:creationId xmlns:a16="http://schemas.microsoft.com/office/drawing/2014/main" id="{29B05DD3-7526-A4AC-D90E-B8F59F9312A5}"/>
              </a:ext>
            </a:extLst>
          </p:cNvPr>
          <p:cNvSpPr>
            <a:spLocks noGrp="1"/>
          </p:cNvSpPr>
          <p:nvPr>
            <p:ph idx="84"/>
          </p:nvPr>
        </p:nvSpPr>
        <p:spPr/>
        <p:txBody>
          <a:bodyPr/>
          <a:lstStyle/>
          <a:p>
            <a:r>
              <a:rPr lang="en-US" sz="1400" dirty="0"/>
              <a:t>OFS/ablation + tamoxifen or + letrozole </a:t>
            </a:r>
          </a:p>
        </p:txBody>
      </p:sp>
      <p:sp>
        <p:nvSpPr>
          <p:cNvPr id="116" name="Content Placeholder 115">
            <a:extLst>
              <a:ext uri="{FF2B5EF4-FFF2-40B4-BE49-F238E27FC236}">
                <a16:creationId xmlns:a16="http://schemas.microsoft.com/office/drawing/2014/main" id="{7A9BFCCB-2B22-0E9D-3B60-D0D351DB4316}"/>
              </a:ext>
            </a:extLst>
          </p:cNvPr>
          <p:cNvSpPr>
            <a:spLocks noGrp="1"/>
          </p:cNvSpPr>
          <p:nvPr>
            <p:ph idx="85"/>
          </p:nvPr>
        </p:nvSpPr>
        <p:spPr/>
        <p:txBody>
          <a:bodyPr/>
          <a:lstStyle/>
          <a:p>
            <a:r>
              <a:rPr lang="en-US" dirty="0"/>
              <a:t>OFS/ablation + letrozole </a:t>
            </a:r>
          </a:p>
        </p:txBody>
      </p:sp>
      <p:sp>
        <p:nvSpPr>
          <p:cNvPr id="117" name="Content Placeholder 116">
            <a:extLst>
              <a:ext uri="{FF2B5EF4-FFF2-40B4-BE49-F238E27FC236}">
                <a16:creationId xmlns:a16="http://schemas.microsoft.com/office/drawing/2014/main" id="{9B5E6A5B-D381-E199-C9C3-41D0562DFA8C}"/>
              </a:ext>
            </a:extLst>
          </p:cNvPr>
          <p:cNvSpPr>
            <a:spLocks noGrp="1"/>
          </p:cNvSpPr>
          <p:nvPr>
            <p:ph idx="86"/>
          </p:nvPr>
        </p:nvSpPr>
        <p:spPr/>
        <p:txBody>
          <a:bodyPr/>
          <a:lstStyle/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Yes, but OFS/ablation as alternative </a:t>
            </a:r>
          </a:p>
        </p:txBody>
      </p:sp>
      <p:sp>
        <p:nvSpPr>
          <p:cNvPr id="118" name="Content Placeholder 117">
            <a:extLst>
              <a:ext uri="{FF2B5EF4-FFF2-40B4-BE49-F238E27FC236}">
                <a16:creationId xmlns:a16="http://schemas.microsoft.com/office/drawing/2014/main" id="{EE20CCA9-2805-FA6D-CB08-C51D8A6867AC}"/>
              </a:ext>
            </a:extLst>
          </p:cNvPr>
          <p:cNvSpPr>
            <a:spLocks noGrp="1"/>
          </p:cNvSpPr>
          <p:nvPr>
            <p:ph idx="87"/>
          </p:nvPr>
        </p:nvSpPr>
        <p:spPr/>
        <p:txBody>
          <a:bodyPr/>
          <a:lstStyle/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Yes, but OFS/ablation as alternative  </a:t>
            </a:r>
          </a:p>
        </p:txBody>
      </p:sp>
      <p:sp>
        <p:nvSpPr>
          <p:cNvPr id="119" name="Content Placeholder 118">
            <a:extLst>
              <a:ext uri="{FF2B5EF4-FFF2-40B4-BE49-F238E27FC236}">
                <a16:creationId xmlns:a16="http://schemas.microsoft.com/office/drawing/2014/main" id="{2D32FA69-1447-9554-866F-54691156435E}"/>
              </a:ext>
            </a:extLst>
          </p:cNvPr>
          <p:cNvSpPr>
            <a:spLocks noGrp="1"/>
          </p:cNvSpPr>
          <p:nvPr>
            <p:ph idx="88"/>
          </p:nvPr>
        </p:nvSpPr>
        <p:spPr/>
        <p:txBody>
          <a:bodyPr/>
          <a:lstStyle/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OFS/ablation + letrozole </a:t>
            </a:r>
          </a:p>
        </p:txBody>
      </p:sp>
      <p:sp>
        <p:nvSpPr>
          <p:cNvPr id="120" name="Content Placeholder 119">
            <a:extLst>
              <a:ext uri="{FF2B5EF4-FFF2-40B4-BE49-F238E27FC236}">
                <a16:creationId xmlns:a16="http://schemas.microsoft.com/office/drawing/2014/main" id="{E77AFD0C-2543-E269-5911-EDF9599E24E4}"/>
              </a:ext>
            </a:extLst>
          </p:cNvPr>
          <p:cNvSpPr>
            <a:spLocks noGrp="1"/>
          </p:cNvSpPr>
          <p:nvPr>
            <p:ph idx="89"/>
          </p:nvPr>
        </p:nvSpPr>
        <p:spPr/>
        <p:txBody>
          <a:bodyPr/>
          <a:lstStyle/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OFS/ablation + letrozole </a:t>
            </a:r>
          </a:p>
        </p:txBody>
      </p:sp>
      <p:sp>
        <p:nvSpPr>
          <p:cNvPr id="121" name="Content Placeholder 120">
            <a:extLst>
              <a:ext uri="{FF2B5EF4-FFF2-40B4-BE49-F238E27FC236}">
                <a16:creationId xmlns:a16="http://schemas.microsoft.com/office/drawing/2014/main" id="{9EF41419-5852-1093-B78D-E3B649DB3111}"/>
              </a:ext>
            </a:extLst>
          </p:cNvPr>
          <p:cNvSpPr>
            <a:spLocks noGrp="1"/>
          </p:cNvSpPr>
          <p:nvPr>
            <p:ph idx="90"/>
          </p:nvPr>
        </p:nvSpPr>
        <p:spPr/>
        <p:txBody>
          <a:bodyPr/>
          <a:lstStyle/>
          <a:p>
            <a:r>
              <a:rPr lang="en-US" sz="1400" dirty="0"/>
              <a:t>Yes</a:t>
            </a:r>
          </a:p>
        </p:txBody>
      </p:sp>
      <p:sp>
        <p:nvSpPr>
          <p:cNvPr id="122" name="Content Placeholder 121">
            <a:extLst>
              <a:ext uri="{FF2B5EF4-FFF2-40B4-BE49-F238E27FC236}">
                <a16:creationId xmlns:a16="http://schemas.microsoft.com/office/drawing/2014/main" id="{3BA53A51-26A4-D5CE-141B-97DE0EA7D395}"/>
              </a:ext>
            </a:extLst>
          </p:cNvPr>
          <p:cNvSpPr>
            <a:spLocks noGrp="1"/>
          </p:cNvSpPr>
          <p:nvPr>
            <p:ph idx="91"/>
          </p:nvPr>
        </p:nvSpPr>
        <p:spPr/>
        <p:txBody>
          <a:bodyPr/>
          <a:lstStyle/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MS PGothic" pitchFamily="34" charset="-128"/>
              </a:rPr>
              <a:t>Yes, but OFS/ablation as alternative </a:t>
            </a:r>
          </a:p>
        </p:txBody>
      </p:sp>
      <p:sp>
        <p:nvSpPr>
          <p:cNvPr id="87" name="Content Placeholder 86">
            <a:extLst>
              <a:ext uri="{FF2B5EF4-FFF2-40B4-BE49-F238E27FC236}">
                <a16:creationId xmlns:a16="http://schemas.microsoft.com/office/drawing/2014/main" id="{3D1AC13A-91B9-9F7E-A831-D10C169741AF}"/>
              </a:ext>
            </a:extLst>
          </p:cNvPr>
          <p:cNvSpPr>
            <a:spLocks noGrp="1"/>
          </p:cNvSpPr>
          <p:nvPr>
            <p:ph idx="92"/>
          </p:nvPr>
        </p:nvSpPr>
        <p:spPr/>
        <p:txBody>
          <a:bodyPr/>
          <a:lstStyle/>
          <a:p>
            <a:r>
              <a:rPr lang="en-US" dirty="0"/>
              <a:t>ET</a:t>
            </a:r>
          </a:p>
        </p:txBody>
      </p:sp>
      <p:sp>
        <p:nvSpPr>
          <p:cNvPr id="88" name="Content Placeholder 87">
            <a:extLst>
              <a:ext uri="{FF2B5EF4-FFF2-40B4-BE49-F238E27FC236}">
                <a16:creationId xmlns:a16="http://schemas.microsoft.com/office/drawing/2014/main" id="{EDDB4FF4-E936-10FD-A62D-299029F2BCA4}"/>
              </a:ext>
            </a:extLst>
          </p:cNvPr>
          <p:cNvSpPr>
            <a:spLocks noGrp="1"/>
          </p:cNvSpPr>
          <p:nvPr>
            <p:ph idx="93"/>
          </p:nvPr>
        </p:nvSpPr>
        <p:spPr/>
        <p:txBody>
          <a:bodyPr/>
          <a:lstStyle/>
          <a:p>
            <a:r>
              <a:rPr lang="en-US" dirty="0"/>
              <a:t>Chemotherapy?  </a:t>
            </a:r>
          </a:p>
        </p:txBody>
      </p:sp>
      <p:sp>
        <p:nvSpPr>
          <p:cNvPr id="89" name="Content Placeholder 88">
            <a:extLst>
              <a:ext uri="{FF2B5EF4-FFF2-40B4-BE49-F238E27FC236}">
                <a16:creationId xmlns:a16="http://schemas.microsoft.com/office/drawing/2014/main" id="{71783962-A948-1428-9E91-4B91B44861CA}"/>
              </a:ext>
            </a:extLst>
          </p:cNvPr>
          <p:cNvSpPr>
            <a:spLocks noGrp="1"/>
          </p:cNvSpPr>
          <p:nvPr>
            <p:ph idx="94"/>
          </p:nvPr>
        </p:nvSpPr>
        <p:spPr/>
        <p:txBody>
          <a:bodyPr/>
          <a:lstStyle/>
          <a:p>
            <a:r>
              <a:rPr lang="en-US" dirty="0"/>
              <a:t>Chemotherapy? </a:t>
            </a:r>
          </a:p>
        </p:txBody>
      </p:sp>
      <p:sp>
        <p:nvSpPr>
          <p:cNvPr id="90" name="Content Placeholder 89">
            <a:extLst>
              <a:ext uri="{FF2B5EF4-FFF2-40B4-BE49-F238E27FC236}">
                <a16:creationId xmlns:a16="http://schemas.microsoft.com/office/drawing/2014/main" id="{43543AB6-302E-E517-6637-9F18CA55BA06}"/>
              </a:ext>
            </a:extLst>
          </p:cNvPr>
          <p:cNvSpPr>
            <a:spLocks noGrp="1"/>
          </p:cNvSpPr>
          <p:nvPr>
            <p:ph idx="95"/>
          </p:nvPr>
        </p:nvSpPr>
        <p:spPr/>
        <p:txBody>
          <a:bodyPr/>
          <a:lstStyle/>
          <a:p>
            <a:r>
              <a:rPr lang="en-US" dirty="0"/>
              <a:t>ET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A703A09E-E1A2-4CF7-AF97-54E12426484C}"/>
              </a:ext>
            </a:extLst>
          </p:cNvPr>
          <p:cNvSpPr txBox="1"/>
          <p:nvPr/>
        </p:nvSpPr>
        <p:spPr>
          <a:xfrm>
            <a:off x="479376" y="6453336"/>
            <a:ext cx="6048672" cy="4413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OFS = ovarian function suppression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67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60BF0-18A5-224D-9CA2-F685295D41D4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B22E1-EF12-424F-A39A-4AA9684BB7AE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2AD0FD-B380-7C42-B357-8BEE3571E550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No*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4B9969-EADA-2E46-ADF3-C67A7BD8CD00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25B44C3-CBB1-614D-84A2-2BCCB10D2D75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A000054-435D-B943-A52F-0788729EBFB7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For fertility preservation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BC8686B-5EC1-48F4-FE78-6DDF4CE7F468}"/>
              </a:ext>
            </a:extLst>
          </p:cNvPr>
          <p:cNvSpPr>
            <a:spLocks noGrp="1"/>
          </p:cNvSpPr>
          <p:nvPr>
            <p:ph idx="59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77ECF72-C349-51A0-8712-6D017EDA862F}"/>
              </a:ext>
            </a:extLst>
          </p:cNvPr>
          <p:cNvSpPr>
            <a:spLocks noGrp="1"/>
          </p:cNvSpPr>
          <p:nvPr>
            <p:ph idx="60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8F7CC02-4C14-A832-D4F5-536771D2FE3D}"/>
              </a:ext>
            </a:extLst>
          </p:cNvPr>
          <p:cNvSpPr>
            <a:spLocks noGrp="1"/>
          </p:cNvSpPr>
          <p:nvPr>
            <p:ph idx="61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5F0BD4F-326D-CD8F-4EE6-9DD25D69BE3A}"/>
              </a:ext>
            </a:extLst>
          </p:cNvPr>
          <p:cNvSpPr>
            <a:spLocks noGrp="1"/>
          </p:cNvSpPr>
          <p:nvPr>
            <p:ph idx="62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4EC85AD-08C5-F936-E291-B9B6C8EEBC3F}"/>
              </a:ext>
            </a:extLst>
          </p:cNvPr>
          <p:cNvSpPr>
            <a:spLocks noGrp="1"/>
          </p:cNvSpPr>
          <p:nvPr>
            <p:ph idx="63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D85CBC0-7CD0-13DC-32E5-55B7A01472B7}"/>
              </a:ext>
            </a:extLst>
          </p:cNvPr>
          <p:cNvSpPr>
            <a:spLocks noGrp="1"/>
          </p:cNvSpPr>
          <p:nvPr>
            <p:ph idx="64"/>
          </p:nvPr>
        </p:nvSpPr>
        <p:spPr/>
        <p:txBody>
          <a:bodyPr/>
          <a:lstStyle/>
          <a:p>
            <a:r>
              <a:rPr lang="en-US" dirty="0"/>
              <a:t>For ovarian function preservation 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9117317-C6F8-E5B4-9723-753EC7773FAC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5CC2CBB-4CD9-6DF0-D39D-18CD29F43229}"/>
              </a:ext>
            </a:extLst>
          </p:cNvPr>
          <p:cNvSpPr>
            <a:spLocks noGrp="1"/>
          </p:cNvSpPr>
          <p:nvPr>
            <p:ph idx="72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6E4F25-1E62-DF0B-4089-4CCCD364582B}"/>
              </a:ext>
            </a:extLst>
          </p:cNvPr>
          <p:cNvSpPr txBox="1"/>
          <p:nvPr/>
        </p:nvSpPr>
        <p:spPr>
          <a:xfrm>
            <a:off x="479376" y="6425844"/>
            <a:ext cx="8928992" cy="43215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OFS = ovarian function suppression; *Fertility specialist discusses with patient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ABA9D17E-9108-FCDE-8D70-F7702C0EF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For premenopausal patients (</a:t>
            </a:r>
            <a:r>
              <a:rPr lang="en-US" sz="2200" u="sng" dirty="0"/>
              <a:t>age 40-50 years</a:t>
            </a:r>
            <a:r>
              <a:rPr lang="en-US" sz="2200" dirty="0"/>
              <a:t>) with </a:t>
            </a:r>
            <a:r>
              <a:rPr lang="en-US" sz="2200" u="sng" dirty="0"/>
              <a:t>ER-positive, HER2-negative</a:t>
            </a:r>
            <a:r>
              <a:rPr lang="en-US" sz="2200" dirty="0"/>
              <a:t> localized breast cancer who are about to receive adjuvant chemotherapy, do you generally offer the option of using OFS during chemotherapy in the following clinical scenarios?</a:t>
            </a:r>
          </a:p>
        </p:txBody>
      </p:sp>
    </p:spTree>
    <p:extLst>
      <p:ext uri="{BB962C8B-B14F-4D97-AF65-F5344CB8AC3E}">
        <p14:creationId xmlns:p14="http://schemas.microsoft.com/office/powerpoint/2010/main" val="344585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57889F36-DEB1-2F34-0EB7-AD1792F17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260648"/>
            <a:ext cx="2511604" cy="1412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FA6578-4469-88A4-6FAD-99F01D7467B9}"/>
              </a:ext>
            </a:extLst>
          </p:cNvPr>
          <p:cNvSpPr txBox="1"/>
          <p:nvPr/>
        </p:nvSpPr>
        <p:spPr>
          <a:xfrm>
            <a:off x="2783632" y="260648"/>
            <a:ext cx="21947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+mn-lt"/>
              </a:rPr>
              <a:t>Laila Agrawal, MD 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Norton Cancer Institute 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Louisville, Kentucky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A1E243-C33B-FF6F-C2A7-BE74A51B40F2}"/>
              </a:ext>
            </a:extLst>
          </p:cNvPr>
          <p:cNvSpPr txBox="1"/>
          <p:nvPr/>
        </p:nvSpPr>
        <p:spPr>
          <a:xfrm>
            <a:off x="2783632" y="1870521"/>
            <a:ext cx="31795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+mn-lt"/>
              </a:rPr>
              <a:t>Alan B </a:t>
            </a:r>
            <a:r>
              <a:rPr lang="en-US" sz="1600" b="1" dirty="0" err="1">
                <a:solidFill>
                  <a:schemeClr val="tx1"/>
                </a:solidFill>
                <a:latin typeface="+mn-lt"/>
              </a:rPr>
              <a:t>Astrow</a:t>
            </a:r>
            <a:r>
              <a:rPr lang="en-US" sz="1600" b="1" dirty="0">
                <a:solidFill>
                  <a:schemeClr val="tx1"/>
                </a:solidFill>
                <a:latin typeface="+mn-lt"/>
              </a:rPr>
              <a:t>, MD 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New York-Presbyterian Brooklyn Methodist Hospital 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Weill Cornell Medical College 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Brooklyn, New York </a:t>
            </a:r>
          </a:p>
        </p:txBody>
      </p:sp>
      <p:pic>
        <p:nvPicPr>
          <p:cNvPr id="7" name="Picture 6" descr="A person wearing headphones&#10;&#10;Description automatically generated">
            <a:extLst>
              <a:ext uri="{FF2B5EF4-FFF2-40B4-BE49-F238E27FC236}">
                <a16:creationId xmlns:a16="http://schemas.microsoft.com/office/drawing/2014/main" id="{AF905D59-2CF8-3EAD-44B8-093D5A5AB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1870521"/>
            <a:ext cx="2511602" cy="1412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picture containing wall, person, indoor, person&#10;&#10;Description automatically generated">
            <a:extLst>
              <a:ext uri="{FF2B5EF4-FFF2-40B4-BE49-F238E27FC236}">
                <a16:creationId xmlns:a16="http://schemas.microsoft.com/office/drawing/2014/main" id="{BF703863-1FC8-E34C-ED18-C2E95DCF29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5182889"/>
            <a:ext cx="2514600" cy="14144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6C5A1A-2F16-2DE2-41B0-42FEB5C0EE49}"/>
              </a:ext>
            </a:extLst>
          </p:cNvPr>
          <p:cNvSpPr txBox="1"/>
          <p:nvPr/>
        </p:nvSpPr>
        <p:spPr>
          <a:xfrm>
            <a:off x="2783632" y="5182889"/>
            <a:ext cx="2786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tx1"/>
                </a:solidFill>
                <a:latin typeface="+mn-lt"/>
              </a:rPr>
              <a:t>Shaachi</a:t>
            </a:r>
            <a:r>
              <a:rPr lang="en-US" sz="1600" b="1" dirty="0">
                <a:solidFill>
                  <a:schemeClr val="tx1"/>
                </a:solidFill>
                <a:latin typeface="+mn-lt"/>
              </a:rPr>
              <a:t> Gupta, MD, MPH 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Florida Cancer Specialists 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Lake Worth, Florida </a:t>
            </a:r>
          </a:p>
        </p:txBody>
      </p:sp>
      <p:pic>
        <p:nvPicPr>
          <p:cNvPr id="10" name="Picture 9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48E30B2B-67C2-E3B1-D9B0-E54E61491D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268" y="260648"/>
            <a:ext cx="2514600" cy="14144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F6C7F9-CF7C-B932-95AF-30A2386CCEEC}"/>
              </a:ext>
            </a:extLst>
          </p:cNvPr>
          <p:cNvSpPr txBox="1"/>
          <p:nvPr/>
        </p:nvSpPr>
        <p:spPr>
          <a:xfrm>
            <a:off x="8613062" y="260648"/>
            <a:ext cx="22794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Arielle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Heeke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, MD 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Levine Cancer Institute, 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Atrium Health 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Charlotte, North Carolina</a:t>
            </a:r>
          </a:p>
        </p:txBody>
      </p:sp>
      <p:pic>
        <p:nvPicPr>
          <p:cNvPr id="14" name="Picture 13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6402E737-EC67-FE9E-9F7A-ADED40EB55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3268" y="3527506"/>
            <a:ext cx="2514600" cy="14144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4664B35-73ED-A084-E350-3DE2B2C9A469}"/>
              </a:ext>
            </a:extLst>
          </p:cNvPr>
          <p:cNvSpPr txBox="1"/>
          <p:nvPr/>
        </p:nvSpPr>
        <p:spPr>
          <a:xfrm>
            <a:off x="8613062" y="3527506"/>
            <a:ext cx="2644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tx1"/>
                </a:solidFill>
                <a:latin typeface="+mn-lt"/>
              </a:rPr>
              <a:t>Zanetta</a:t>
            </a:r>
            <a:r>
              <a:rPr lang="en-US" sz="1600" b="1" dirty="0">
                <a:solidFill>
                  <a:schemeClr val="tx1"/>
                </a:solidFill>
                <a:latin typeface="+mn-lt"/>
              </a:rPr>
              <a:t> S Lamar, MD 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Florida Cancer Specialists and Research Institute Naples, Florida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3C1757-97C0-B0C1-718C-3BCA8205569B}"/>
              </a:ext>
            </a:extLst>
          </p:cNvPr>
          <p:cNvSpPr txBox="1"/>
          <p:nvPr/>
        </p:nvSpPr>
        <p:spPr>
          <a:xfrm>
            <a:off x="8613062" y="1870521"/>
            <a:ext cx="26665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tx1"/>
                </a:solidFill>
                <a:latin typeface="+mn-lt"/>
              </a:rPr>
              <a:t>Kapisthalam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(KS) Kumar, MD 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Florida Cancer Specialists 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Trinity, Florida</a:t>
            </a:r>
          </a:p>
        </p:txBody>
      </p:sp>
      <p:pic>
        <p:nvPicPr>
          <p:cNvPr id="19" name="Picture 18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A8C0B46B-BFC1-BC64-C8D6-D553B8023C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268" y="1870521"/>
            <a:ext cx="2514600" cy="1414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499AA10-8B7A-D18C-8126-D6C93B484936}"/>
              </a:ext>
            </a:extLst>
          </p:cNvPr>
          <p:cNvSpPr txBox="1"/>
          <p:nvPr/>
        </p:nvSpPr>
        <p:spPr>
          <a:xfrm>
            <a:off x="2783632" y="3527506"/>
            <a:ext cx="3376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MS PGothic" charset="0"/>
              </a:rPr>
              <a:t>Philip L Brooks, MD 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MS PGothic" charset="0"/>
              </a:rPr>
              <a:t>Northern Light Eastern Maine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MS PGothic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MS PGothic" charset="0"/>
              </a:rPr>
              <a:t>Medical Center and Lafayette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MS PGothic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MS PGothic" charset="0"/>
              </a:rPr>
              <a:t>Family Cancer Institute 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MS PGothic" charset="0"/>
              </a:rPr>
              <a:t>Initiative 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MS PGothic" charset="0"/>
              </a:rPr>
              <a:t>Brewer, Maine</a:t>
            </a:r>
          </a:p>
        </p:txBody>
      </p:sp>
      <p:pic>
        <p:nvPicPr>
          <p:cNvPr id="17" name="Picture 16" descr="A person smiling in front of a bookshelf&#10;&#10;Description automatically generated with medium confidence">
            <a:extLst>
              <a:ext uri="{FF2B5EF4-FFF2-40B4-BE49-F238E27FC236}">
                <a16:creationId xmlns:a16="http://schemas.microsoft.com/office/drawing/2014/main" id="{83DBA070-C17D-7111-8C7E-00F5933D44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352" y="3527506"/>
            <a:ext cx="2514600" cy="14144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D1C3F374-5F40-766B-07A6-48609D26BA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268" y="5182889"/>
            <a:ext cx="2514600" cy="14144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CF3F811-73B2-14A1-BDEB-3F39D3E191C2}"/>
              </a:ext>
            </a:extLst>
          </p:cNvPr>
          <p:cNvSpPr txBox="1"/>
          <p:nvPr/>
        </p:nvSpPr>
        <p:spPr>
          <a:xfrm>
            <a:off x="8613062" y="5182889"/>
            <a:ext cx="33875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+mn-lt"/>
              </a:rPr>
              <a:t>Richard </a:t>
            </a:r>
            <a:r>
              <a:rPr lang="en-US" sz="1600" dirty="0" err="1">
                <a:solidFill>
                  <a:schemeClr val="tx1"/>
                </a:solidFill>
                <a:latin typeface="+mn-lt"/>
              </a:rPr>
              <a:t>Zelkowitz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, MD  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Hartford HealthCare Cancer Institute  </a:t>
            </a:r>
          </a:p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Bridgeport, Connecticut</a:t>
            </a:r>
          </a:p>
        </p:txBody>
      </p:sp>
    </p:spTree>
    <p:extLst>
      <p:ext uri="{BB962C8B-B14F-4D97-AF65-F5344CB8AC3E}">
        <p14:creationId xmlns:p14="http://schemas.microsoft.com/office/powerpoint/2010/main" val="383664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60BF0-18A5-224D-9CA2-F685295D41D4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B22E1-EF12-424F-A39A-4AA9684BB7AE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2AD0FD-B380-7C42-B357-8BEE3571E550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No*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4B9969-EADA-2E46-ADF3-C67A7BD8CD00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25B44C3-CBB1-614D-84A2-2BCCB10D2D75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A000054-435D-B943-A52F-0788729EBFB7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For fertility preservation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BC8686B-5EC1-48F4-FE78-6DDF4CE7F468}"/>
              </a:ext>
            </a:extLst>
          </p:cNvPr>
          <p:cNvSpPr>
            <a:spLocks noGrp="1"/>
          </p:cNvSpPr>
          <p:nvPr>
            <p:ph idx="59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77ECF72-C349-51A0-8712-6D017EDA862F}"/>
              </a:ext>
            </a:extLst>
          </p:cNvPr>
          <p:cNvSpPr>
            <a:spLocks noGrp="1"/>
          </p:cNvSpPr>
          <p:nvPr>
            <p:ph idx="60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8F7CC02-4C14-A832-D4F5-536771D2FE3D}"/>
              </a:ext>
            </a:extLst>
          </p:cNvPr>
          <p:cNvSpPr>
            <a:spLocks noGrp="1"/>
          </p:cNvSpPr>
          <p:nvPr>
            <p:ph idx="61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5F0BD4F-326D-CD8F-4EE6-9DD25D69BE3A}"/>
              </a:ext>
            </a:extLst>
          </p:cNvPr>
          <p:cNvSpPr>
            <a:spLocks noGrp="1"/>
          </p:cNvSpPr>
          <p:nvPr>
            <p:ph idx="62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4EC85AD-08C5-F936-E291-B9B6C8EEBC3F}"/>
              </a:ext>
            </a:extLst>
          </p:cNvPr>
          <p:cNvSpPr>
            <a:spLocks noGrp="1"/>
          </p:cNvSpPr>
          <p:nvPr>
            <p:ph idx="63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D85CBC0-7CD0-13DC-32E5-55B7A01472B7}"/>
              </a:ext>
            </a:extLst>
          </p:cNvPr>
          <p:cNvSpPr>
            <a:spLocks noGrp="1"/>
          </p:cNvSpPr>
          <p:nvPr>
            <p:ph idx="64"/>
          </p:nvPr>
        </p:nvSpPr>
        <p:spPr/>
        <p:txBody>
          <a:bodyPr/>
          <a:lstStyle/>
          <a:p>
            <a:r>
              <a:rPr lang="en-US" dirty="0"/>
              <a:t>For ovarian function preservation 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9117317-C6F8-E5B4-9723-753EC7773FAC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5CC2CBB-4CD9-6DF0-D39D-18CD29F43229}"/>
              </a:ext>
            </a:extLst>
          </p:cNvPr>
          <p:cNvSpPr>
            <a:spLocks noGrp="1"/>
          </p:cNvSpPr>
          <p:nvPr>
            <p:ph idx="72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6E4F25-1E62-DF0B-4089-4CCCD364582B}"/>
              </a:ext>
            </a:extLst>
          </p:cNvPr>
          <p:cNvSpPr txBox="1"/>
          <p:nvPr/>
        </p:nvSpPr>
        <p:spPr>
          <a:xfrm>
            <a:off x="479376" y="6425844"/>
            <a:ext cx="8928992" cy="43215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OFS = ovarian function suppression; *Fertility specialist discusses with patient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ABA9D17E-9108-FCDE-8D70-F7702C0EF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For premenopausal patients (</a:t>
            </a:r>
            <a:r>
              <a:rPr lang="en-US" sz="2200" u="sng" dirty="0"/>
              <a:t>age 40-50 years</a:t>
            </a:r>
            <a:r>
              <a:rPr lang="en-US" sz="2200" dirty="0"/>
              <a:t>) with </a:t>
            </a:r>
            <a:r>
              <a:rPr lang="en-US" sz="2200" u="sng" dirty="0"/>
              <a:t>ER-positive, HER2-positive</a:t>
            </a:r>
            <a:r>
              <a:rPr lang="en-US" sz="2200" dirty="0"/>
              <a:t> localized breast cancer who are about to receive adjuvant chemotherapy, do you generally offer the option of using OFS during chemotherapy in the following clinical scenarios?</a:t>
            </a:r>
          </a:p>
        </p:txBody>
      </p:sp>
    </p:spTree>
    <p:extLst>
      <p:ext uri="{BB962C8B-B14F-4D97-AF65-F5344CB8AC3E}">
        <p14:creationId xmlns:p14="http://schemas.microsoft.com/office/powerpoint/2010/main" val="135926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60BF0-18A5-224D-9CA2-F685295D41D4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Olaparib for 1 year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B22E1-EF12-424F-A39A-4AA9684BB7AE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Olaparib for 1 year*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2AD0FD-B380-7C42-B357-8BEE3571E550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Olaparib + pembrolizumab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4B9969-EADA-2E46-ADF3-C67A7BD8CD00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Olaparib for 1 year + or </a:t>
            </a:r>
            <a:br>
              <a:rPr lang="en-US" dirty="0"/>
            </a:br>
            <a:r>
              <a:rPr lang="en-US" dirty="0"/>
              <a:t>followed by pembrolizumab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25B44C3-CBB1-614D-84A2-2BCCB10D2D75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/>
              <a:t>Olaparib + pembrolizumab </a:t>
            </a:r>
            <a:br>
              <a:rPr lang="en-US" dirty="0"/>
            </a:br>
            <a:r>
              <a:rPr lang="en-US" dirty="0"/>
              <a:t>for 1 year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A000054-435D-B943-A52F-0788729EBFB7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Adjuvant therapy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BC8686B-5EC1-48F4-FE78-6DDF4CE7F468}"/>
              </a:ext>
            </a:extLst>
          </p:cNvPr>
          <p:cNvSpPr>
            <a:spLocks noGrp="1"/>
          </p:cNvSpPr>
          <p:nvPr>
            <p:ph idx="59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77ECF72-C349-51A0-8712-6D017EDA862F}"/>
              </a:ext>
            </a:extLst>
          </p:cNvPr>
          <p:cNvSpPr>
            <a:spLocks noGrp="1"/>
          </p:cNvSpPr>
          <p:nvPr>
            <p:ph idx="60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8F7CC02-4C14-A832-D4F5-536771D2FE3D}"/>
              </a:ext>
            </a:extLst>
          </p:cNvPr>
          <p:cNvSpPr>
            <a:spLocks noGrp="1"/>
          </p:cNvSpPr>
          <p:nvPr>
            <p:ph idx="61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5F0BD4F-326D-CD8F-4EE6-9DD25D69BE3A}"/>
              </a:ext>
            </a:extLst>
          </p:cNvPr>
          <p:cNvSpPr>
            <a:spLocks noGrp="1"/>
          </p:cNvSpPr>
          <p:nvPr>
            <p:ph idx="62"/>
          </p:nvPr>
        </p:nvSpPr>
        <p:spPr/>
        <p:txBody>
          <a:bodyPr/>
          <a:lstStyle/>
          <a:p>
            <a:r>
              <a:rPr lang="en-US" dirty="0"/>
              <a:t>No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4EC85AD-08C5-F936-E291-B9B6C8EEBC3F}"/>
              </a:ext>
            </a:extLst>
          </p:cNvPr>
          <p:cNvSpPr>
            <a:spLocks noGrp="1"/>
          </p:cNvSpPr>
          <p:nvPr>
            <p:ph idx="63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No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D85CBC0-7CD0-13DC-32E5-55B7A01472B7}"/>
              </a:ext>
            </a:extLst>
          </p:cNvPr>
          <p:cNvSpPr>
            <a:spLocks noGrp="1"/>
          </p:cNvSpPr>
          <p:nvPr>
            <p:ph idx="64"/>
          </p:nvPr>
        </p:nvSpPr>
        <p:spPr/>
        <p:txBody>
          <a:bodyPr/>
          <a:lstStyle/>
          <a:p>
            <a:r>
              <a:rPr lang="en-US" dirty="0"/>
              <a:t>PD-L1 expression a factor?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9117317-C6F8-E5B4-9723-753EC7773FAC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Olaparib for 1 year*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5CC2CBB-4CD9-6DF0-D39D-18CD29F43229}"/>
              </a:ext>
            </a:extLst>
          </p:cNvPr>
          <p:cNvSpPr>
            <a:spLocks noGrp="1"/>
          </p:cNvSpPr>
          <p:nvPr>
            <p:ph idx="72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No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ABA9D17E-9108-FCDE-8D70-F7702C0EF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Regulatory and reimbursement issues aside, in general, what would you recommend as adjuvant therapy for a patient with TNBC, a germline BRCA mutation and a PD-L1 combined positive score (CPS) of 1 who has residual disease after neoadjuvant chemotherapy? Does level of PD-L1 expression have any bearing on your response?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EC30F9-89F0-5845-AFE5-2A218AE137D1}"/>
              </a:ext>
            </a:extLst>
          </p:cNvPr>
          <p:cNvSpPr txBox="1"/>
          <p:nvPr/>
        </p:nvSpPr>
        <p:spPr>
          <a:xfrm>
            <a:off x="479376" y="6425844"/>
            <a:ext cx="11019144" cy="43215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*If patient received neoadjuvant pembrolizumab, I would complete pembrolizumab in combination with </a:t>
            </a:r>
            <a:r>
              <a:rPr lang="en-US" sz="18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olaparib</a:t>
            </a:r>
            <a:endParaRPr lang="en-US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43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8F9A9-31B3-A14F-AB51-D69803BB1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Regulatory and reimbursement issues aside, have you attempted or would you attempt to access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olaparib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as part of adjuvant therapy for a patient with a </a:t>
            </a:r>
            <a:r>
              <a:rPr lang="en-US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germline PALB2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mutation and TNBC who has residual disease after neoadjuvant chemotherapy?</a:t>
            </a:r>
            <a:b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60BF0-18A5-224D-9CA2-F685295D41D4}"/>
              </a:ext>
            </a:extLst>
          </p:cNvPr>
          <p:cNvSpPr>
            <a:spLocks noGrp="1"/>
          </p:cNvSpPr>
          <p:nvPr>
            <p:ph idx="35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 haven’t but would for the right patient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B22E1-EF12-424F-A39A-4AA9684BB7AE}"/>
              </a:ext>
            </a:extLst>
          </p:cNvPr>
          <p:cNvSpPr>
            <a:spLocks noGrp="1"/>
          </p:cNvSpPr>
          <p:nvPr>
            <p:ph idx="36"/>
          </p:nvPr>
        </p:nvSpPr>
        <p:spPr/>
        <p:txBody>
          <a:bodyPr/>
          <a:lstStyle/>
          <a:p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have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2AD0FD-B380-7C42-B357-8BEE3571E550}"/>
              </a:ext>
            </a:extLst>
          </p:cNvPr>
          <p:cNvSpPr>
            <a:spLocks noGrp="1"/>
          </p:cNvSpPr>
          <p:nvPr>
            <p:ph idx="4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 haven’t but would for the right patient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4B9969-EADA-2E46-ADF3-C67A7BD8CD00}"/>
              </a:ext>
            </a:extLst>
          </p:cNvPr>
          <p:cNvSpPr>
            <a:spLocks noGrp="1"/>
          </p:cNvSpPr>
          <p:nvPr>
            <p:ph idx="44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 haven’t but would for the right patient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25B44C3-CBB1-614D-84A2-2BCCB10D2D75}"/>
              </a:ext>
            </a:extLst>
          </p:cNvPr>
          <p:cNvSpPr>
            <a:spLocks noGrp="1"/>
          </p:cNvSpPr>
          <p:nvPr>
            <p:ph idx="45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 have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A000054-435D-B943-A52F-0788729EBFB7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 haven’t but would for the right patient </a:t>
            </a:r>
          </a:p>
        </p:txBody>
      </p:sp>
    </p:spTree>
    <p:extLst>
      <p:ext uri="{BB962C8B-B14F-4D97-AF65-F5344CB8AC3E}">
        <p14:creationId xmlns:p14="http://schemas.microsoft.com/office/powerpoint/2010/main" val="150942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8F9A9-31B3-A14F-AB51-D69803BB1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Regulatory and reimbursement issues aside, have you combined or would you combine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olaparib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with adjuvant pembrolizumab for a patient with a </a:t>
            </a:r>
            <a:r>
              <a:rPr lang="en-US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germline BRCA mutation and PD-L1-positive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TNBC who has residual disease after neoadjuvant chemotherapy/pembrolizumab?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60BF0-18A5-224D-9CA2-F685295D41D4}"/>
              </a:ext>
            </a:extLst>
          </p:cNvPr>
          <p:cNvSpPr>
            <a:spLocks noGrp="1"/>
          </p:cNvSpPr>
          <p:nvPr>
            <p:ph idx="35"/>
          </p:nvPr>
        </p:nvSpPr>
        <p:spPr/>
        <p:txBody>
          <a:bodyPr/>
          <a:lstStyle/>
          <a:p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have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B22E1-EF12-424F-A39A-4AA9684BB7AE}"/>
              </a:ext>
            </a:extLst>
          </p:cNvPr>
          <p:cNvSpPr>
            <a:spLocks noGrp="1"/>
          </p:cNvSpPr>
          <p:nvPr>
            <p:ph idx="36"/>
          </p:nvPr>
        </p:nvSpPr>
        <p:spPr/>
        <p:txBody>
          <a:bodyPr/>
          <a:lstStyle/>
          <a:p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have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2AD0FD-B380-7C42-B357-8BEE3571E550}"/>
              </a:ext>
            </a:extLst>
          </p:cNvPr>
          <p:cNvSpPr>
            <a:spLocks noGrp="1"/>
          </p:cNvSpPr>
          <p:nvPr>
            <p:ph idx="4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 haven’t but would for the right patient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4B9969-EADA-2E46-ADF3-C67A7BD8CD00}"/>
              </a:ext>
            </a:extLst>
          </p:cNvPr>
          <p:cNvSpPr>
            <a:spLocks noGrp="1"/>
          </p:cNvSpPr>
          <p:nvPr>
            <p:ph idx="44"/>
          </p:nvPr>
        </p:nvSpPr>
        <p:spPr/>
        <p:txBody>
          <a:bodyPr/>
          <a:lstStyle/>
          <a:p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have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25B44C3-CBB1-614D-84A2-2BCCB10D2D75}"/>
              </a:ext>
            </a:extLst>
          </p:cNvPr>
          <p:cNvSpPr>
            <a:spLocks noGrp="1"/>
          </p:cNvSpPr>
          <p:nvPr>
            <p:ph idx="45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 have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A000054-435D-B943-A52F-0788729EBFB7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have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3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60BF0-18A5-224D-9CA2-F685295D41D4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Olaparib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B22E1-EF12-424F-A39A-4AA9684BB7AE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/>
              <a:t>Nonplatinum chemotherapy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2AD0FD-B380-7C42-B357-8BEE3571E550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/>
              <a:t>Olaparib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4B9969-EADA-2E46-ADF3-C67A7BD8CD00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Olaparib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25B44C3-CBB1-614D-84A2-2BCCB10D2D75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pPr>
              <a:lnSpc>
                <a:spcPts val="2400"/>
              </a:lnSpc>
            </a:pPr>
            <a:r>
              <a:rPr lang="en-US" dirty="0"/>
              <a:t>Olaparib, or </a:t>
            </a:r>
            <a:r>
              <a:rPr lang="en-US" dirty="0" err="1"/>
              <a:t>Talazoparib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or Gem/carbo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A000054-435D-B943-A52F-0788729EBFB7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PD-L1 CPS 0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BC8686B-5EC1-48F4-FE78-6DDF4CE7F468}"/>
              </a:ext>
            </a:extLst>
          </p:cNvPr>
          <p:cNvSpPr>
            <a:spLocks noGrp="1"/>
          </p:cNvSpPr>
          <p:nvPr>
            <p:ph idx="59"/>
          </p:nvPr>
        </p:nvSpPr>
        <p:spPr/>
        <p:txBody>
          <a:bodyPr/>
          <a:lstStyle/>
          <a:p>
            <a:r>
              <a:rPr lang="en-US" dirty="0"/>
              <a:t>Pembrolizumab/gem/carbo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77ECF72-C349-51A0-8712-6D017EDA862F}"/>
              </a:ext>
            </a:extLst>
          </p:cNvPr>
          <p:cNvSpPr>
            <a:spLocks noGrp="1"/>
          </p:cNvSpPr>
          <p:nvPr>
            <p:ph idx="60"/>
          </p:nvPr>
        </p:nvSpPr>
        <p:spPr/>
        <p:txBody>
          <a:bodyPr/>
          <a:lstStyle/>
          <a:p>
            <a:r>
              <a:rPr lang="en-US" dirty="0"/>
              <a:t>Pembrolizumab/</a:t>
            </a:r>
            <a:r>
              <a:rPr lang="en-US" i="1" dirty="0"/>
              <a:t>nab</a:t>
            </a:r>
            <a:r>
              <a:rPr lang="en-US" dirty="0"/>
              <a:t> paclitaxel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8F7CC02-4C14-A832-D4F5-536771D2FE3D}"/>
              </a:ext>
            </a:extLst>
          </p:cNvPr>
          <p:cNvSpPr>
            <a:spLocks noGrp="1"/>
          </p:cNvSpPr>
          <p:nvPr>
            <p:ph idx="61"/>
          </p:nvPr>
        </p:nvSpPr>
        <p:spPr/>
        <p:txBody>
          <a:bodyPr/>
          <a:lstStyle/>
          <a:p>
            <a:r>
              <a:rPr lang="en-US" dirty="0"/>
              <a:t>Pembrolizumab/</a:t>
            </a:r>
            <a:r>
              <a:rPr lang="en-US" i="1" dirty="0"/>
              <a:t>nab</a:t>
            </a:r>
            <a:r>
              <a:rPr lang="en-US" dirty="0"/>
              <a:t> paclitaxel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5F0BD4F-326D-CD8F-4EE6-9DD25D69BE3A}"/>
              </a:ext>
            </a:extLst>
          </p:cNvPr>
          <p:cNvSpPr>
            <a:spLocks noGrp="1"/>
          </p:cNvSpPr>
          <p:nvPr>
            <p:ph idx="62"/>
          </p:nvPr>
        </p:nvSpPr>
        <p:spPr/>
        <p:txBody>
          <a:bodyPr/>
          <a:lstStyle/>
          <a:p>
            <a:r>
              <a:rPr lang="en-US" dirty="0"/>
              <a:t>Olaparib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4EC85AD-08C5-F936-E291-B9B6C8EEBC3F}"/>
              </a:ext>
            </a:extLst>
          </p:cNvPr>
          <p:cNvSpPr>
            <a:spLocks noGrp="1"/>
          </p:cNvSpPr>
          <p:nvPr>
            <p:ph idx="63"/>
          </p:nvPr>
        </p:nvSpPr>
        <p:spPr/>
        <p:txBody>
          <a:bodyPr/>
          <a:lstStyle/>
          <a:p>
            <a:r>
              <a:rPr lang="en-US" dirty="0"/>
              <a:t>Pembrolizumab/gem/carbo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D85CBC0-7CD0-13DC-32E5-55B7A01472B7}"/>
              </a:ext>
            </a:extLst>
          </p:cNvPr>
          <p:cNvSpPr>
            <a:spLocks noGrp="1"/>
          </p:cNvSpPr>
          <p:nvPr>
            <p:ph idx="64"/>
          </p:nvPr>
        </p:nvSpPr>
        <p:spPr/>
        <p:txBody>
          <a:bodyPr/>
          <a:lstStyle/>
          <a:p>
            <a:r>
              <a:rPr lang="en-US" dirty="0"/>
              <a:t>PD-L1 CPS &gt;10 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9117317-C6F8-E5B4-9723-753EC7773FAC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/>
              <a:t>Olaparib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5CC2CBB-4CD9-6DF0-D39D-18CD29F43229}"/>
              </a:ext>
            </a:extLst>
          </p:cNvPr>
          <p:cNvSpPr>
            <a:spLocks noGrp="1"/>
          </p:cNvSpPr>
          <p:nvPr>
            <p:ph idx="72"/>
          </p:nvPr>
        </p:nvSpPr>
        <p:spPr/>
        <p:txBody>
          <a:bodyPr/>
          <a:lstStyle/>
          <a:p>
            <a:r>
              <a:rPr lang="en-US" dirty="0"/>
              <a:t>Pembrolizumab/gem/carbo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ABA9D17E-9108-FCDE-8D70-F7702C0EF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would be your preferred treatment approach for a 60-year-old patient with a </a:t>
            </a:r>
            <a:r>
              <a:rPr lang="en-US" sz="3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germline BRCA mutation</a:t>
            </a:r>
            <a:r>
              <a:rPr lang="en-US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de novo metastatic TNBC and the following PD-L1 CPS?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EC30F9-89F0-5845-AFE5-2A218AE137D1}"/>
              </a:ext>
            </a:extLst>
          </p:cNvPr>
          <p:cNvSpPr txBox="1"/>
          <p:nvPr/>
        </p:nvSpPr>
        <p:spPr>
          <a:xfrm>
            <a:off x="479376" y="6425844"/>
            <a:ext cx="11019144" cy="43215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CPS = combined positive score; gem/carbo = gemcitabine/carboplatin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05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8F9A9-31B3-A14F-AB51-D69803BB1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45-year-old woman with an ER-negative, HER2-low (IHC 2+) IDC and a </a:t>
            </a:r>
            <a:r>
              <a:rPr lang="en-US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germline BRCA mutation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receives neoadjuvant AC-T and adjuvant capecitabine for residual disease and now presents with low-volume metastases to the lung and bones (</a:t>
            </a:r>
            <a:r>
              <a:rPr lang="en-US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PD-L1 CPS = 0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Regulatory and reimbursement issues aside, what would likely be your next systemic therapy?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60BF0-18A5-224D-9CA2-F685295D41D4}"/>
              </a:ext>
            </a:extLst>
          </p:cNvPr>
          <p:cNvSpPr>
            <a:spLocks noGrp="1"/>
          </p:cNvSpPr>
          <p:nvPr>
            <p:ph idx="35"/>
          </p:nvPr>
        </p:nvSpPr>
        <p:spPr/>
        <p:txBody>
          <a:bodyPr/>
          <a:lstStyle/>
          <a:p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Olaparib or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talazoparib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— coin flip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B22E1-EF12-424F-A39A-4AA9684BB7AE}"/>
              </a:ext>
            </a:extLst>
          </p:cNvPr>
          <p:cNvSpPr>
            <a:spLocks noGrp="1"/>
          </p:cNvSpPr>
          <p:nvPr>
            <p:ph idx="36"/>
          </p:nvPr>
        </p:nvSpPr>
        <p:spPr/>
        <p:txBody>
          <a:bodyPr/>
          <a:lstStyle/>
          <a:p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Trastuzumab </a:t>
            </a:r>
            <a:b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deruxtecan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2AD0FD-B380-7C42-B357-8BEE3571E550}"/>
              </a:ext>
            </a:extLst>
          </p:cNvPr>
          <p:cNvSpPr>
            <a:spLocks noGrp="1"/>
          </p:cNvSpPr>
          <p:nvPr>
            <p:ph idx="41"/>
          </p:nvPr>
        </p:nvSpPr>
        <p:spPr/>
        <p:txBody>
          <a:bodyPr/>
          <a:lstStyle/>
          <a:p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Olaparib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4B9969-EADA-2E46-ADF3-C67A7BD8CD00}"/>
              </a:ext>
            </a:extLst>
          </p:cNvPr>
          <p:cNvSpPr>
            <a:spLocks noGrp="1"/>
          </p:cNvSpPr>
          <p:nvPr>
            <p:ph idx="44"/>
          </p:nvPr>
        </p:nvSpPr>
        <p:spPr/>
        <p:txBody>
          <a:bodyPr/>
          <a:lstStyle/>
          <a:p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Olaparib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25B44C3-CBB1-614D-84A2-2BCCB10D2D75}"/>
              </a:ext>
            </a:extLst>
          </p:cNvPr>
          <p:cNvSpPr>
            <a:spLocks noGrp="1"/>
          </p:cNvSpPr>
          <p:nvPr>
            <p:ph idx="45"/>
          </p:nvPr>
        </p:nvSpPr>
        <p:spPr/>
        <p:txBody>
          <a:bodyPr/>
          <a:lstStyle/>
          <a:p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Olaparib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A000054-435D-B943-A52F-0788729EBFB7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Olaparib or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talazoparib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— coin flip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4F59F2-DE99-3F42-500F-3832236A5B3B}"/>
              </a:ext>
            </a:extLst>
          </p:cNvPr>
          <p:cNvSpPr txBox="1"/>
          <p:nvPr/>
        </p:nvSpPr>
        <p:spPr>
          <a:xfrm>
            <a:off x="479376" y="6021288"/>
            <a:ext cx="11019144" cy="43215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IDC = infiltrating ductal carcinoma; CPS = combined positive score</a:t>
            </a:r>
            <a:endParaRPr lang="en-US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2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60BF0-18A5-224D-9CA2-F685295D41D4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Palbociclib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B22E1-EF12-424F-A39A-4AA9684BB7AE}"/>
              </a:ext>
            </a:extLst>
          </p:cNvPr>
          <p:cNvSpPr>
            <a:spLocks noGrp="1"/>
          </p:cNvSpPr>
          <p:nvPr>
            <p:ph idx="47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2AD0FD-B380-7C42-B357-8BEE3571E550}"/>
              </a:ext>
            </a:extLst>
          </p:cNvPr>
          <p:cNvSpPr>
            <a:spLocks noGrp="1"/>
          </p:cNvSpPr>
          <p:nvPr>
            <p:ph idx="48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4B9969-EADA-2E46-ADF3-C67A7BD8CD00}"/>
              </a:ext>
            </a:extLst>
          </p:cNvPr>
          <p:cNvSpPr>
            <a:spLocks noGrp="1"/>
          </p:cNvSpPr>
          <p:nvPr>
            <p:ph idx="49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25B44C3-CBB1-614D-84A2-2BCCB10D2D75}"/>
              </a:ext>
            </a:extLst>
          </p:cNvPr>
          <p:cNvSpPr>
            <a:spLocks noGrp="1"/>
          </p:cNvSpPr>
          <p:nvPr>
            <p:ph idx="50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A000054-435D-B943-A52F-0788729EBFB7}"/>
              </a:ext>
            </a:extLst>
          </p:cNvPr>
          <p:cNvSpPr>
            <a:spLocks noGrp="1"/>
          </p:cNvSpPr>
          <p:nvPr>
            <p:ph idx="58"/>
          </p:nvPr>
        </p:nvSpPr>
        <p:spPr/>
        <p:txBody>
          <a:bodyPr/>
          <a:lstStyle/>
          <a:p>
            <a:r>
              <a:rPr lang="en-US" dirty="0"/>
              <a:t>Postmenopausal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BC8686B-5EC1-48F4-FE78-6DDF4CE7F468}"/>
              </a:ext>
            </a:extLst>
          </p:cNvPr>
          <p:cNvSpPr>
            <a:spLocks noGrp="1"/>
          </p:cNvSpPr>
          <p:nvPr>
            <p:ph idx="59"/>
          </p:nvPr>
        </p:nvSpPr>
        <p:spPr/>
        <p:txBody>
          <a:bodyPr/>
          <a:lstStyle/>
          <a:p>
            <a:r>
              <a:rPr lang="en-US" dirty="0"/>
              <a:t>No preference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77ECF72-C349-51A0-8712-6D017EDA862F}"/>
              </a:ext>
            </a:extLst>
          </p:cNvPr>
          <p:cNvSpPr>
            <a:spLocks noGrp="1"/>
          </p:cNvSpPr>
          <p:nvPr>
            <p:ph idx="60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8F7CC02-4C14-A832-D4F5-536771D2FE3D}"/>
              </a:ext>
            </a:extLst>
          </p:cNvPr>
          <p:cNvSpPr>
            <a:spLocks noGrp="1"/>
          </p:cNvSpPr>
          <p:nvPr>
            <p:ph idx="61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5F0BD4F-326D-CD8F-4EE6-9DD25D69BE3A}"/>
              </a:ext>
            </a:extLst>
          </p:cNvPr>
          <p:cNvSpPr>
            <a:spLocks noGrp="1"/>
          </p:cNvSpPr>
          <p:nvPr>
            <p:ph idx="62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64EC85AD-08C5-F936-E291-B9B6C8EEBC3F}"/>
              </a:ext>
            </a:extLst>
          </p:cNvPr>
          <p:cNvSpPr>
            <a:spLocks noGrp="1"/>
          </p:cNvSpPr>
          <p:nvPr>
            <p:ph idx="63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D85CBC0-7CD0-13DC-32E5-55B7A01472B7}"/>
              </a:ext>
            </a:extLst>
          </p:cNvPr>
          <p:cNvSpPr>
            <a:spLocks noGrp="1"/>
          </p:cNvSpPr>
          <p:nvPr>
            <p:ph idx="64"/>
          </p:nvPr>
        </p:nvSpPr>
        <p:spPr/>
        <p:txBody>
          <a:bodyPr/>
          <a:lstStyle/>
          <a:p>
            <a:r>
              <a:rPr lang="en-US" dirty="0"/>
              <a:t>Premenopausal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9117317-C6F8-E5B4-9723-753EC7773FAC}"/>
              </a:ext>
            </a:extLst>
          </p:cNvPr>
          <p:cNvSpPr>
            <a:spLocks noGrp="1"/>
          </p:cNvSpPr>
          <p:nvPr>
            <p:ph idx="71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5CC2CBB-4CD9-6DF0-D39D-18CD29F43229}"/>
              </a:ext>
            </a:extLst>
          </p:cNvPr>
          <p:cNvSpPr>
            <a:spLocks noGrp="1"/>
          </p:cNvSpPr>
          <p:nvPr>
            <p:ph idx="72"/>
          </p:nvPr>
        </p:nvSpPr>
        <p:spPr/>
        <p:txBody>
          <a:bodyPr/>
          <a:lstStyle/>
          <a:p>
            <a:r>
              <a:rPr lang="en-US" dirty="0" err="1"/>
              <a:t>Ribociclib</a:t>
            </a:r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ABA9D17E-9108-FCDE-8D70-F7702C0EF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general, which CDK4/6 inhibitor do you recommend in combination with endocrine therapy as first-line treatment for women with ER-positive, HER2-negative metastatic breast cancer if they are…?</a:t>
            </a:r>
          </a:p>
        </p:txBody>
      </p:sp>
    </p:spTree>
    <p:extLst>
      <p:ext uri="{BB962C8B-B14F-4D97-AF65-F5344CB8AC3E}">
        <p14:creationId xmlns:p14="http://schemas.microsoft.com/office/powerpoint/2010/main" val="371972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8F9A9-31B3-A14F-AB51-D69803BB1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 </a:t>
            </a:r>
            <a:r>
              <a:rPr lang="en-US" u="sng" dirty="0"/>
              <a:t>65-year-old</a:t>
            </a:r>
            <a:r>
              <a:rPr lang="en-US" dirty="0"/>
              <a:t> woman with ER-positive, HER2-negative breast cancer develops metastases </a:t>
            </a:r>
            <a:r>
              <a:rPr lang="en-US" u="sng" dirty="0"/>
              <a:t>2 years after </a:t>
            </a:r>
            <a:r>
              <a:rPr lang="en-US" i="1" u="sng" dirty="0"/>
              <a:t>starting</a:t>
            </a:r>
            <a:r>
              <a:rPr lang="en-US" u="sng" dirty="0"/>
              <a:t> adjuvant anastrozole</a:t>
            </a:r>
            <a:r>
              <a:rPr lang="en-US" dirty="0"/>
              <a:t>. In addition to a CDK4/6 inhibitor, which endocrine treatment would you most likely recommend?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60BF0-18A5-224D-9CA2-F685295D41D4}"/>
              </a:ext>
            </a:extLst>
          </p:cNvPr>
          <p:cNvSpPr>
            <a:spLocks noGrp="1"/>
          </p:cNvSpPr>
          <p:nvPr>
            <p:ph idx="35"/>
          </p:nvPr>
        </p:nvSpPr>
        <p:spPr/>
        <p:txBody>
          <a:bodyPr/>
          <a:lstStyle/>
          <a:p>
            <a:r>
              <a:rPr lang="en-US" dirty="0" err="1"/>
              <a:t>Fulvestrant</a:t>
            </a:r>
            <a:r>
              <a:rPr lang="en-US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B22E1-EF12-424F-A39A-4AA9684BB7AE}"/>
              </a:ext>
            </a:extLst>
          </p:cNvPr>
          <p:cNvSpPr>
            <a:spLocks noGrp="1"/>
          </p:cNvSpPr>
          <p:nvPr>
            <p:ph idx="36"/>
          </p:nvPr>
        </p:nvSpPr>
        <p:spPr/>
        <p:txBody>
          <a:bodyPr/>
          <a:lstStyle/>
          <a:p>
            <a:r>
              <a:rPr lang="en-US" dirty="0" err="1"/>
              <a:t>Fulvestrant</a:t>
            </a:r>
            <a:r>
              <a:rPr lang="en-US" dirty="0"/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2AD0FD-B380-7C42-B357-8BEE3571E550}"/>
              </a:ext>
            </a:extLst>
          </p:cNvPr>
          <p:cNvSpPr>
            <a:spLocks noGrp="1"/>
          </p:cNvSpPr>
          <p:nvPr>
            <p:ph idx="41"/>
          </p:nvPr>
        </p:nvSpPr>
        <p:spPr/>
        <p:txBody>
          <a:bodyPr/>
          <a:lstStyle/>
          <a:p>
            <a:r>
              <a:rPr lang="en-US" dirty="0" err="1"/>
              <a:t>Fulvestrant</a:t>
            </a:r>
            <a:r>
              <a:rPr lang="en-US" dirty="0"/>
              <a:t>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4B9969-EADA-2E46-ADF3-C67A7BD8CD00}"/>
              </a:ext>
            </a:extLst>
          </p:cNvPr>
          <p:cNvSpPr>
            <a:spLocks noGrp="1"/>
          </p:cNvSpPr>
          <p:nvPr>
            <p:ph idx="44"/>
          </p:nvPr>
        </p:nvSpPr>
        <p:spPr/>
        <p:txBody>
          <a:bodyPr/>
          <a:lstStyle/>
          <a:p>
            <a:r>
              <a:rPr lang="en-US" dirty="0" err="1"/>
              <a:t>Fulvestrant</a:t>
            </a:r>
            <a:r>
              <a:rPr lang="en-US" dirty="0"/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25B44C3-CBB1-614D-84A2-2BCCB10D2D75}"/>
              </a:ext>
            </a:extLst>
          </p:cNvPr>
          <p:cNvSpPr>
            <a:spLocks noGrp="1"/>
          </p:cNvSpPr>
          <p:nvPr>
            <p:ph idx="45"/>
          </p:nvPr>
        </p:nvSpPr>
        <p:spPr/>
        <p:txBody>
          <a:bodyPr/>
          <a:lstStyle/>
          <a:p>
            <a:r>
              <a:rPr lang="en-US" dirty="0" err="1"/>
              <a:t>Fulvestrant</a:t>
            </a:r>
            <a:r>
              <a:rPr lang="en-US" dirty="0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A000054-435D-B943-A52F-0788729EBFB7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 err="1"/>
              <a:t>Fulvestrant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58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8F9A9-31B3-A14F-AB51-D69803BB1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 </a:t>
            </a:r>
            <a:r>
              <a:rPr lang="en-US" u="sng" dirty="0"/>
              <a:t>65-year-old</a:t>
            </a:r>
            <a:r>
              <a:rPr lang="en-US" dirty="0"/>
              <a:t> woman with ER-positive, HER2-negative breast cancer develops metastases </a:t>
            </a:r>
            <a:r>
              <a:rPr lang="en-US" u="sng" dirty="0"/>
              <a:t>2 years after </a:t>
            </a:r>
            <a:r>
              <a:rPr lang="en-US" i="1" u="sng" dirty="0"/>
              <a:t>completing</a:t>
            </a:r>
            <a:r>
              <a:rPr lang="en-US" u="sng" dirty="0"/>
              <a:t> adjuvant anastrozole</a:t>
            </a:r>
            <a:r>
              <a:rPr lang="en-US" dirty="0"/>
              <a:t>. In addition to a CDK4/6 inhibitor, which endocrine treatment would you most likely recommend?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60BF0-18A5-224D-9CA2-F685295D41D4}"/>
              </a:ext>
            </a:extLst>
          </p:cNvPr>
          <p:cNvSpPr>
            <a:spLocks noGrp="1"/>
          </p:cNvSpPr>
          <p:nvPr>
            <p:ph idx="35"/>
          </p:nvPr>
        </p:nvSpPr>
        <p:spPr/>
        <p:txBody>
          <a:bodyPr/>
          <a:lstStyle/>
          <a:p>
            <a:r>
              <a:rPr lang="en-US" dirty="0"/>
              <a:t>Letrozole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B22E1-EF12-424F-A39A-4AA9684BB7AE}"/>
              </a:ext>
            </a:extLst>
          </p:cNvPr>
          <p:cNvSpPr>
            <a:spLocks noGrp="1"/>
          </p:cNvSpPr>
          <p:nvPr>
            <p:ph idx="36"/>
          </p:nvPr>
        </p:nvSpPr>
        <p:spPr/>
        <p:txBody>
          <a:bodyPr/>
          <a:lstStyle/>
          <a:p>
            <a:r>
              <a:rPr lang="en-US" dirty="0" err="1"/>
              <a:t>Fulvestrant</a:t>
            </a:r>
            <a:r>
              <a:rPr lang="en-US" dirty="0"/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2AD0FD-B380-7C42-B357-8BEE3571E550}"/>
              </a:ext>
            </a:extLst>
          </p:cNvPr>
          <p:cNvSpPr>
            <a:spLocks noGrp="1"/>
          </p:cNvSpPr>
          <p:nvPr>
            <p:ph idx="41"/>
          </p:nvPr>
        </p:nvSpPr>
        <p:spPr/>
        <p:txBody>
          <a:bodyPr/>
          <a:lstStyle/>
          <a:p>
            <a:r>
              <a:rPr lang="en-US" dirty="0"/>
              <a:t>Letrozole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4B9969-EADA-2E46-ADF3-C67A7BD8CD00}"/>
              </a:ext>
            </a:extLst>
          </p:cNvPr>
          <p:cNvSpPr>
            <a:spLocks noGrp="1"/>
          </p:cNvSpPr>
          <p:nvPr>
            <p:ph idx="44"/>
          </p:nvPr>
        </p:nvSpPr>
        <p:spPr/>
        <p:txBody>
          <a:bodyPr/>
          <a:lstStyle/>
          <a:p>
            <a:r>
              <a:rPr lang="en-US" dirty="0"/>
              <a:t>Letrozole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25B44C3-CBB1-614D-84A2-2BCCB10D2D75}"/>
              </a:ext>
            </a:extLst>
          </p:cNvPr>
          <p:cNvSpPr>
            <a:spLocks noGrp="1"/>
          </p:cNvSpPr>
          <p:nvPr>
            <p:ph idx="45"/>
          </p:nvPr>
        </p:nvSpPr>
        <p:spPr/>
        <p:txBody>
          <a:bodyPr/>
          <a:lstStyle/>
          <a:p>
            <a:r>
              <a:rPr lang="en-US" dirty="0"/>
              <a:t>Letrozole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A000054-435D-B943-A52F-0788729EBFB7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 err="1"/>
              <a:t>Fulvestrant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637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8F9A9-31B3-A14F-AB51-D69803BB1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you generally administer adjuvant pembrolizumab to patients with localized TNBC who receive neoadjuvant chemotherapy/ pembrolizumab and are found at surgery to have a pathologic complete response?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60BF0-18A5-224D-9CA2-F685295D41D4}"/>
              </a:ext>
            </a:extLst>
          </p:cNvPr>
          <p:cNvSpPr>
            <a:spLocks noGrp="1"/>
          </p:cNvSpPr>
          <p:nvPr>
            <p:ph idx="35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B22E1-EF12-424F-A39A-4AA9684BB7AE}"/>
              </a:ext>
            </a:extLst>
          </p:cNvPr>
          <p:cNvSpPr>
            <a:spLocks noGrp="1"/>
          </p:cNvSpPr>
          <p:nvPr>
            <p:ph idx="36"/>
          </p:nvPr>
        </p:nvSpPr>
        <p:spPr/>
        <p:txBody>
          <a:bodyPr/>
          <a:lstStyle/>
          <a:p>
            <a:r>
              <a:rPr lang="en-US" dirty="0"/>
              <a:t>Yes, for select patients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2AD0FD-B380-7C42-B357-8BEE3571E550}"/>
              </a:ext>
            </a:extLst>
          </p:cNvPr>
          <p:cNvSpPr>
            <a:spLocks noGrp="1"/>
          </p:cNvSpPr>
          <p:nvPr>
            <p:ph idx="41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4B9969-EADA-2E46-ADF3-C67A7BD8CD00}"/>
              </a:ext>
            </a:extLst>
          </p:cNvPr>
          <p:cNvSpPr>
            <a:spLocks noGrp="1"/>
          </p:cNvSpPr>
          <p:nvPr>
            <p:ph idx="44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25B44C3-CBB1-614D-84A2-2BCCB10D2D75}"/>
              </a:ext>
            </a:extLst>
          </p:cNvPr>
          <p:cNvSpPr>
            <a:spLocks noGrp="1"/>
          </p:cNvSpPr>
          <p:nvPr>
            <p:ph idx="45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A000054-435D-B943-A52F-0788729EBFB7}"/>
              </a:ext>
            </a:extLst>
          </p:cNvPr>
          <p:cNvSpPr>
            <a:spLocks noGrp="1"/>
          </p:cNvSpPr>
          <p:nvPr>
            <p:ph idx="46"/>
          </p:nvPr>
        </p:nvSpPr>
        <p:spPr/>
        <p:txBody>
          <a:bodyPr/>
          <a:lstStyle/>
          <a:p>
            <a:r>
              <a:rPr lang="en-US" dirty="0"/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342575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0"/>
            <a:ext cx="8424936" cy="1268760"/>
          </a:xfrm>
        </p:spPr>
        <p:txBody>
          <a:bodyPr>
            <a:normAutofit/>
          </a:bodyPr>
          <a:lstStyle/>
          <a:p>
            <a:r>
              <a:rPr lang="en-US" dirty="0"/>
              <a:t>Meet The Professor with Dr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Jhaveri</a:t>
            </a:r>
            <a:r>
              <a:rPr lang="en-US" sz="2800" dirty="0">
                <a:solidFill>
                  <a:srgbClr val="FF40FF"/>
                </a:solidFill>
              </a:rPr>
              <a:t>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83432" y="1628800"/>
            <a:ext cx="11096128" cy="5229200"/>
          </a:xfrm>
        </p:spPr>
        <p:txBody>
          <a:bodyPr/>
          <a:lstStyle/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Introduction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MODULE 1: Case Presentations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MODULE 2: Faculty Survey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MODULE 3: Journal Club with Dr </a:t>
            </a:r>
            <a:r>
              <a:rPr lang="en-US" sz="2200" dirty="0" err="1">
                <a:solidFill>
                  <a:schemeClr val="tx1"/>
                </a:solidFill>
              </a:rPr>
              <a:t>Jhaveri</a:t>
            </a:r>
            <a:endParaRPr lang="en-US" sz="2200" dirty="0">
              <a:solidFill>
                <a:schemeClr val="tx1"/>
              </a:solidFill>
            </a:endParaRP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MODULE 4: Appendix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998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D0013D-786D-7264-1072-6C279DD79DD7}"/>
              </a:ext>
            </a:extLst>
          </p:cNvPr>
          <p:cNvSpPr/>
          <p:nvPr/>
        </p:nvSpPr>
        <p:spPr bwMode="auto">
          <a:xfrm>
            <a:off x="826216" y="3284984"/>
            <a:ext cx="10526368" cy="43204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0"/>
            <a:ext cx="8424936" cy="1268760"/>
          </a:xfrm>
        </p:spPr>
        <p:txBody>
          <a:bodyPr>
            <a:normAutofit/>
          </a:bodyPr>
          <a:lstStyle/>
          <a:p>
            <a:r>
              <a:rPr lang="en-US" dirty="0"/>
              <a:t>Meet The Professor with Dr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Jhaveri</a:t>
            </a:r>
            <a:r>
              <a:rPr lang="en-US" sz="2800" dirty="0">
                <a:solidFill>
                  <a:srgbClr val="FF40FF"/>
                </a:solidFill>
              </a:rPr>
              <a:t>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71464" y="1340768"/>
            <a:ext cx="10081120" cy="4752528"/>
          </a:xfrm>
        </p:spPr>
        <p:txBody>
          <a:bodyPr/>
          <a:lstStyle/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Introduction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MODULE 1: Case Presentations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MODULE 2: Faculty Survey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bg1"/>
                </a:solidFill>
              </a:rPr>
              <a:t>MODULE 3: Journal Club with Dr </a:t>
            </a:r>
            <a:r>
              <a:rPr lang="en-US" sz="2200" dirty="0" err="1">
                <a:solidFill>
                  <a:schemeClr val="bg1"/>
                </a:solidFill>
              </a:rPr>
              <a:t>Jhaveri</a:t>
            </a:r>
            <a:endParaRPr lang="en-US" sz="2200" dirty="0">
              <a:solidFill>
                <a:schemeClr val="bg1"/>
              </a:solidFill>
            </a:endParaRP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MODULE 4: Appendix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809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C8908E-2FA1-BA61-8756-53A4C386B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2504" y="6153912"/>
            <a:ext cx="653653" cy="557784"/>
          </a:xfrm>
          <a:prstGeom prst="rect">
            <a:avLst/>
          </a:prstGeom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8AB731B-1D24-5D16-77DB-1BE3CA8E8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76" y="548680"/>
            <a:ext cx="10585176" cy="54252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8B3271-5AE3-5054-A055-27C7B4FAF32D}"/>
              </a:ext>
            </a:extLst>
          </p:cNvPr>
          <p:cNvSpPr txBox="1"/>
          <p:nvPr/>
        </p:nvSpPr>
        <p:spPr>
          <a:xfrm>
            <a:off x="6384032" y="668653"/>
            <a:ext cx="47731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1E9ADB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Mol Oncol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E9ADB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2022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E9ADB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May;16(10):1969-85.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E9ADB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753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7504A8-38EA-C019-220C-3EEC8F50C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2504" y="6153912"/>
            <a:ext cx="653653" cy="557784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B426B798-B9B7-78C8-1E66-FE86A54C4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85" y="1137206"/>
            <a:ext cx="10512308" cy="49496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F52E41-57AA-0FA0-07D2-3001C9B694DA}"/>
              </a:ext>
            </a:extLst>
          </p:cNvPr>
          <p:cNvSpPr txBox="1"/>
          <p:nvPr/>
        </p:nvSpPr>
        <p:spPr>
          <a:xfrm>
            <a:off x="9938" y="6503310"/>
            <a:ext cx="44644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Cani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AK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Mol Oncol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2022 May;16(10):1969-85.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C243126-31BD-AB6E-F1DA-17862320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-5794"/>
            <a:ext cx="10358967" cy="1143000"/>
          </a:xfrm>
        </p:spPr>
        <p:txBody>
          <a:bodyPr/>
          <a:lstStyle/>
          <a:p>
            <a:pPr algn="l"/>
            <a: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Comparison of Circulating Tumor Cell </a:t>
            </a:r>
            <a:r>
              <a:rPr lang="en-US" sz="3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scNGS</a:t>
            </a:r>
            <a: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3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ctDNA</a:t>
            </a:r>
            <a: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ddPCR</a:t>
            </a:r>
            <a:r>
              <a:rPr lang="en-US" sz="3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Analysis for Patient #26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CBC9E8-CAEE-B049-9958-CFA074277ECD}"/>
              </a:ext>
            </a:extLst>
          </p:cNvPr>
          <p:cNvSpPr txBox="1"/>
          <p:nvPr/>
        </p:nvSpPr>
        <p:spPr>
          <a:xfrm>
            <a:off x="1018466" y="6059557"/>
            <a:ext cx="91099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scNGS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 single‐cell DNA next‐generation sequencing;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ddPCR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 digital droplet polymerase chain reaction</a:t>
            </a:r>
          </a:p>
        </p:txBody>
      </p:sp>
    </p:spTree>
    <p:extLst>
      <p:ext uri="{BB962C8B-B14F-4D97-AF65-F5344CB8AC3E}">
        <p14:creationId xmlns:p14="http://schemas.microsoft.com/office/powerpoint/2010/main" val="386013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C8908E-2FA1-BA61-8756-53A4C386B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2504" y="6153912"/>
            <a:ext cx="653653" cy="557784"/>
          </a:xfrm>
          <a:prstGeom prst="rect">
            <a:avLst/>
          </a:prstGeom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13A587B-7EB4-D457-385C-73045CF33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722156"/>
            <a:ext cx="11405714" cy="28803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342B827-48C3-C8FB-DEBC-ADF64F790984}"/>
              </a:ext>
            </a:extLst>
          </p:cNvPr>
          <p:cNvSpPr/>
          <p:nvPr/>
        </p:nvSpPr>
        <p:spPr bwMode="auto">
          <a:xfrm>
            <a:off x="9912424" y="2924944"/>
            <a:ext cx="1373733" cy="4320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84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7504A8-38EA-C019-220C-3EEC8F50C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2504" y="6153912"/>
            <a:ext cx="653653" cy="5577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3AE229-5B30-A221-1B9B-7F07D766972B}"/>
              </a:ext>
            </a:extLst>
          </p:cNvPr>
          <p:cNvSpPr txBox="1"/>
          <p:nvPr/>
        </p:nvSpPr>
        <p:spPr>
          <a:xfrm>
            <a:off x="170074" y="6473112"/>
            <a:ext cx="49450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Jhaveri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K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Exp Rev Anticancer </a:t>
            </a:r>
            <a:r>
              <a:rPr kumimoji="0" 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Ther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2021;21(10):1105-24.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B242CC32-697D-FB7E-90AB-BA1AE7398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50" y="1085444"/>
            <a:ext cx="5288998" cy="502849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BBB1D93-F53E-B2BB-CE58-A0C433B99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417" y="91886"/>
            <a:ext cx="10358967" cy="1143000"/>
          </a:xfrm>
        </p:spPr>
        <p:txBody>
          <a:bodyPr/>
          <a:lstStyle/>
          <a:p>
            <a:pPr algn="l"/>
            <a:r>
              <a:rPr lang="en-US" dirty="0"/>
              <a:t>CDK4/6 Inhibition in the Cell Cycle and Possible Mechanisms of Resistance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E0011CF2-FB46-84B8-2E7F-C78F37C94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305" y="1085443"/>
            <a:ext cx="5215821" cy="50078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267410-5763-ABBD-F1AE-199ED71DAAF4}"/>
              </a:ext>
            </a:extLst>
          </p:cNvPr>
          <p:cNvSpPr txBox="1"/>
          <p:nvPr/>
        </p:nvSpPr>
        <p:spPr>
          <a:xfrm>
            <a:off x="5849930" y="1091680"/>
            <a:ext cx="2372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+mn-lt"/>
              </a:rPr>
              <a:t>Mechanisms of Resistance</a:t>
            </a:r>
          </a:p>
        </p:txBody>
      </p:sp>
    </p:spTree>
    <p:extLst>
      <p:ext uri="{BB962C8B-B14F-4D97-AF65-F5344CB8AC3E}">
        <p14:creationId xmlns:p14="http://schemas.microsoft.com/office/powerpoint/2010/main" val="106713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C8908E-2FA1-BA61-8756-53A4C386B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2504" y="6153912"/>
            <a:ext cx="653653" cy="5577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7DEE20-0E58-E502-C44C-2D83F4C65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17" y="836712"/>
            <a:ext cx="11465245" cy="4320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CB686D-E3D7-C6C5-916E-B8A83461D195}"/>
              </a:ext>
            </a:extLst>
          </p:cNvPr>
          <p:cNvSpPr txBox="1"/>
          <p:nvPr/>
        </p:nvSpPr>
        <p:spPr>
          <a:xfrm>
            <a:off x="6859997" y="4706833"/>
            <a:ext cx="48464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E97B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Cancer 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E97B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Med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E97B0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2022 April;11(8):1796-804.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E97B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003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C8908E-2FA1-BA61-8756-53A4C386B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2504" y="6153912"/>
            <a:ext cx="653653" cy="557784"/>
          </a:xfrm>
          <a:prstGeom prst="rect">
            <a:avLst/>
          </a:prstGeom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219FA5F-CE62-9852-1DB1-9B3B20F84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48680"/>
            <a:ext cx="11161240" cy="51703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B7E10D-DEBF-2D60-F318-4A160447B8BA}"/>
              </a:ext>
            </a:extLst>
          </p:cNvPr>
          <p:cNvSpPr txBox="1"/>
          <p:nvPr/>
        </p:nvSpPr>
        <p:spPr>
          <a:xfrm>
            <a:off x="5104864" y="923531"/>
            <a:ext cx="20542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52359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Abstract GS1-11</a:t>
            </a:r>
          </a:p>
        </p:txBody>
      </p:sp>
    </p:spTree>
    <p:extLst>
      <p:ext uri="{BB962C8B-B14F-4D97-AF65-F5344CB8AC3E}">
        <p14:creationId xmlns:p14="http://schemas.microsoft.com/office/powerpoint/2010/main" val="293108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C8908E-2FA1-BA61-8756-53A4C386B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2504" y="6153912"/>
            <a:ext cx="653653" cy="5577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A4BD10-4911-5BD1-95F3-21841ABF6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39" y="1988840"/>
            <a:ext cx="11474322" cy="28803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8057AF-ADBD-C9D8-E37C-2B4A08BC5AF3}"/>
              </a:ext>
            </a:extLst>
          </p:cNvPr>
          <p:cNvSpPr txBox="1"/>
          <p:nvPr/>
        </p:nvSpPr>
        <p:spPr>
          <a:xfrm>
            <a:off x="4151784" y="1971059"/>
            <a:ext cx="36408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ASCO 2022;Abstract TPS1113.</a:t>
            </a:r>
          </a:p>
        </p:txBody>
      </p:sp>
    </p:spTree>
    <p:extLst>
      <p:ext uri="{BB962C8B-B14F-4D97-AF65-F5344CB8AC3E}">
        <p14:creationId xmlns:p14="http://schemas.microsoft.com/office/powerpoint/2010/main" val="73533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848389-C4D1-DF0F-C10A-73ACAD18E03E}"/>
              </a:ext>
            </a:extLst>
          </p:cNvPr>
          <p:cNvSpPr txBox="1"/>
          <p:nvPr/>
        </p:nvSpPr>
        <p:spPr>
          <a:xfrm>
            <a:off x="191344" y="6545442"/>
            <a:ext cx="354276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Shen S et al. ASCO 2022;Abstract TPS1113.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F506ED-E542-82AA-CA5F-EB91961EB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Multicenter Phase II Trial Design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376B77C1-E5E9-E1DC-36DB-C8AE31C4E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1215380"/>
            <a:ext cx="9325400" cy="47588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C2362C-F849-46C7-F694-1ADE9598E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2504" y="6153912"/>
            <a:ext cx="653653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C8908E-2FA1-BA61-8756-53A4C386B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2504" y="6153912"/>
            <a:ext cx="653653" cy="557784"/>
          </a:xfrm>
          <a:prstGeom prst="rect">
            <a:avLst/>
          </a:prstGeom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05E7CED-67EF-CF9F-78DA-6BB66127F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5" y="620688"/>
            <a:ext cx="11374891" cy="49685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FE2EA76-61A9-56BF-6B18-8FD8A1FDC549}"/>
              </a:ext>
            </a:extLst>
          </p:cNvPr>
          <p:cNvSpPr/>
          <p:nvPr/>
        </p:nvSpPr>
        <p:spPr bwMode="auto">
          <a:xfrm>
            <a:off x="9912424" y="2132856"/>
            <a:ext cx="1656184" cy="5040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43E668-0D41-DAEA-687A-F2E0F4BB4E47}"/>
              </a:ext>
            </a:extLst>
          </p:cNvPr>
          <p:cNvSpPr txBox="1"/>
          <p:nvPr/>
        </p:nvSpPr>
        <p:spPr>
          <a:xfrm>
            <a:off x="3854325" y="1124744"/>
            <a:ext cx="50499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E2070B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2021 April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E2070B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16;7(1):44</a:t>
            </a:r>
            <a:r>
              <a:rPr lang="en-US" sz="2200" dirty="0">
                <a:solidFill>
                  <a:srgbClr val="E2070B"/>
                </a:solidFill>
                <a:latin typeface="Calibri"/>
                <a:cs typeface="+mn-cs"/>
              </a:rPr>
              <a:t>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E2070B"/>
              </a:solidFill>
              <a:effectLst/>
              <a:uLnTx/>
              <a:uFillTx/>
              <a:latin typeface="Calibri"/>
              <a:ea typeface="MS PGothic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03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D0013D-786D-7264-1072-6C279DD79DD7}"/>
              </a:ext>
            </a:extLst>
          </p:cNvPr>
          <p:cNvSpPr/>
          <p:nvPr/>
        </p:nvSpPr>
        <p:spPr bwMode="auto">
          <a:xfrm>
            <a:off x="406060" y="1628800"/>
            <a:ext cx="10874516" cy="43204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0"/>
            <a:ext cx="8424936" cy="1268760"/>
          </a:xfrm>
        </p:spPr>
        <p:txBody>
          <a:bodyPr>
            <a:normAutofit/>
          </a:bodyPr>
          <a:lstStyle/>
          <a:p>
            <a:r>
              <a:rPr lang="en-US" dirty="0"/>
              <a:t>Meet The Professor with Dr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Jhaveri</a:t>
            </a:r>
            <a:r>
              <a:rPr lang="en-US" sz="2800" dirty="0">
                <a:solidFill>
                  <a:srgbClr val="FF40FF"/>
                </a:solidFill>
              </a:rPr>
              <a:t>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1424" y="1666176"/>
            <a:ext cx="11168136" cy="5191823"/>
          </a:xfrm>
        </p:spPr>
        <p:txBody>
          <a:bodyPr/>
          <a:lstStyle/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bg1"/>
                </a:solidFill>
              </a:rPr>
              <a:t>Introduction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MODULE 1: Case Presentations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MODULE 2: Faculty Survey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MODULE 3: Journal Club with Dr </a:t>
            </a:r>
            <a:r>
              <a:rPr lang="en-US" sz="2200" dirty="0" err="1">
                <a:solidFill>
                  <a:schemeClr val="tx1"/>
                </a:solidFill>
              </a:rPr>
              <a:t>Jhaveri</a:t>
            </a:r>
            <a:endParaRPr lang="en-US" sz="2200" dirty="0">
              <a:solidFill>
                <a:schemeClr val="tx1"/>
              </a:solidFill>
            </a:endParaRP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MODULE 4: Appendix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017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D0013D-786D-7264-1072-6C279DD79DD7}"/>
              </a:ext>
            </a:extLst>
          </p:cNvPr>
          <p:cNvSpPr/>
          <p:nvPr/>
        </p:nvSpPr>
        <p:spPr bwMode="auto">
          <a:xfrm>
            <a:off x="826216" y="3933056"/>
            <a:ext cx="10526368" cy="43204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0"/>
            <a:ext cx="8424936" cy="1268760"/>
          </a:xfrm>
        </p:spPr>
        <p:txBody>
          <a:bodyPr>
            <a:normAutofit/>
          </a:bodyPr>
          <a:lstStyle/>
          <a:p>
            <a:r>
              <a:rPr lang="en-US" dirty="0"/>
              <a:t>Meet The Professor with Dr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Jhaveri</a:t>
            </a:r>
            <a:r>
              <a:rPr lang="en-US" sz="2800" dirty="0">
                <a:solidFill>
                  <a:srgbClr val="FF40FF"/>
                </a:solidFill>
              </a:rPr>
              <a:t>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71464" y="1340768"/>
            <a:ext cx="10081120" cy="4752528"/>
          </a:xfrm>
        </p:spPr>
        <p:txBody>
          <a:bodyPr/>
          <a:lstStyle/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Introduction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MODULE 1: Case Presentations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MODULE 2: Faculty Survey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MODULE 3: Journal Club with Dr </a:t>
            </a:r>
            <a:r>
              <a:rPr lang="en-US" sz="2200" dirty="0" err="1">
                <a:solidFill>
                  <a:schemeClr val="tx1"/>
                </a:solidFill>
              </a:rPr>
              <a:t>Jhaveri</a:t>
            </a:r>
            <a:endParaRPr lang="en-US" sz="2200" dirty="0">
              <a:solidFill>
                <a:srgbClr val="FF40FF"/>
              </a:solidFill>
            </a:endParaRP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bg1"/>
                </a:solidFill>
              </a:rPr>
              <a:t>MODULE 4: Appendix</a:t>
            </a:r>
          </a:p>
          <a:p>
            <a:pPr marL="98425" indent="0">
              <a:spcBef>
                <a:spcPts val="2400"/>
              </a:spcBef>
              <a:spcAft>
                <a:spcPts val="0"/>
              </a:spcAft>
              <a:buNone/>
            </a:pP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212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DE900-826D-4998-5FCD-D79C41849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2564904"/>
            <a:ext cx="10358967" cy="1143000"/>
          </a:xfrm>
        </p:spPr>
        <p:txBody>
          <a:bodyPr/>
          <a:lstStyle/>
          <a:p>
            <a:pPr algn="l"/>
            <a:br>
              <a:rPr lang="en-US" dirty="0"/>
            </a:br>
            <a:r>
              <a:rPr lang="en-US" sz="4800" dirty="0"/>
              <a:t>HR-Positive Localized Breast Cancer</a:t>
            </a:r>
          </a:p>
        </p:txBody>
      </p:sp>
    </p:spTree>
    <p:extLst>
      <p:ext uri="{BB962C8B-B14F-4D97-AF65-F5344CB8AC3E}">
        <p14:creationId xmlns:p14="http://schemas.microsoft.com/office/powerpoint/2010/main" val="294761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1F27CA74-A1C9-9D16-89A3-3F2C9FD57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714354"/>
            <a:ext cx="10441160" cy="55501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F31F0E-2BA1-3246-B474-D0561EDA98CD}"/>
              </a:ext>
            </a:extLst>
          </p:cNvPr>
          <p:cNvSpPr txBox="1"/>
          <p:nvPr/>
        </p:nvSpPr>
        <p:spPr>
          <a:xfrm>
            <a:off x="4652780" y="2060848"/>
            <a:ext cx="23823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Abstract GS1-05</a:t>
            </a:r>
          </a:p>
        </p:txBody>
      </p:sp>
    </p:spTree>
    <p:extLst>
      <p:ext uri="{BB962C8B-B14F-4D97-AF65-F5344CB8AC3E}">
        <p14:creationId xmlns:p14="http://schemas.microsoft.com/office/powerpoint/2010/main" val="84104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60375-A0E3-39BD-31D4-3F1A43434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6" y="227013"/>
            <a:ext cx="12169444" cy="1143000"/>
          </a:xfrm>
        </p:spPr>
        <p:txBody>
          <a:bodyPr/>
          <a:lstStyle/>
          <a:p>
            <a:r>
              <a:rPr lang="en-US" dirty="0" err="1"/>
              <a:t>TAILORx</a:t>
            </a:r>
            <a:r>
              <a:rPr lang="en-US" dirty="0"/>
              <a:t> Study Design: Treatment Assignment and Randomization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8B09AF-EDCB-B3B9-CC68-92F74241609F}"/>
              </a:ext>
            </a:extLst>
          </p:cNvPr>
          <p:cNvSpPr txBox="1"/>
          <p:nvPr/>
        </p:nvSpPr>
        <p:spPr>
          <a:xfrm>
            <a:off x="22556" y="6469404"/>
            <a:ext cx="38307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Sparano JA et al. SABCS 2022;Abstract GS1-05.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0895969F-0A68-C9ED-4E75-8F57FD1C9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244599"/>
            <a:ext cx="10945216" cy="47841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850D0C-B259-4F49-A872-1252DC746908}"/>
              </a:ext>
            </a:extLst>
          </p:cNvPr>
          <p:cNvSpPr txBox="1"/>
          <p:nvPr/>
        </p:nvSpPr>
        <p:spPr>
          <a:xfrm>
            <a:off x="685165" y="6058586"/>
            <a:ext cx="19427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RS = Recurrence Score</a:t>
            </a:r>
          </a:p>
        </p:txBody>
      </p:sp>
    </p:spTree>
    <p:extLst>
      <p:ext uri="{BB962C8B-B14F-4D97-AF65-F5344CB8AC3E}">
        <p14:creationId xmlns:p14="http://schemas.microsoft.com/office/powerpoint/2010/main" val="207625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60375-A0E3-39BD-31D4-3F1A43434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116632"/>
            <a:ext cx="10358967" cy="1143000"/>
          </a:xfrm>
        </p:spPr>
        <p:txBody>
          <a:bodyPr/>
          <a:lstStyle/>
          <a:p>
            <a:pPr algn="l"/>
            <a:r>
              <a:rPr lang="en-US" dirty="0" err="1"/>
              <a:t>TAILORx</a:t>
            </a:r>
            <a:r>
              <a:rPr lang="en-US" dirty="0"/>
              <a:t> Updated Analysis: Event Rates in RS 11-25 Arms and </a:t>
            </a:r>
            <a:br>
              <a:rPr lang="en-US" dirty="0"/>
            </a:br>
            <a:r>
              <a:rPr lang="en-US" dirty="0"/>
              <a:t>Age ≤50 Years (ITT Population)</a:t>
            </a:r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66E69FF9-3AC3-5569-1E1D-A3C10ABC6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0" y="1158379"/>
            <a:ext cx="11161240" cy="48245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CEB580-DFF0-7548-93C5-AAFFA72F8487}"/>
              </a:ext>
            </a:extLst>
          </p:cNvPr>
          <p:cNvSpPr txBox="1"/>
          <p:nvPr/>
        </p:nvSpPr>
        <p:spPr>
          <a:xfrm>
            <a:off x="22555" y="6477098"/>
            <a:ext cx="38307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Sparano JA et al. SABCS 2022;Abstract GS1-05.</a:t>
            </a:r>
          </a:p>
        </p:txBody>
      </p:sp>
    </p:spTree>
    <p:extLst>
      <p:ext uri="{BB962C8B-B14F-4D97-AF65-F5344CB8AC3E}">
        <p14:creationId xmlns:p14="http://schemas.microsoft.com/office/powerpoint/2010/main" val="177731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60375-A0E3-39BD-31D4-3F1A43434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44624"/>
            <a:ext cx="10358967" cy="1143000"/>
          </a:xfrm>
        </p:spPr>
        <p:txBody>
          <a:bodyPr/>
          <a:lstStyle/>
          <a:p>
            <a:pPr algn="l"/>
            <a:r>
              <a:rPr lang="en-US" dirty="0" err="1"/>
              <a:t>TAILORx</a:t>
            </a:r>
            <a:r>
              <a:rPr lang="en-US" dirty="0"/>
              <a:t> Updated Analysis: Conclusions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5E17587-99D3-E9F5-AC5A-75C92B56A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17" y="1014363"/>
            <a:ext cx="9937104" cy="51829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EC14F7-FE2A-5746-997C-C0B5A7D823D7}"/>
              </a:ext>
            </a:extLst>
          </p:cNvPr>
          <p:cNvSpPr txBox="1"/>
          <p:nvPr/>
        </p:nvSpPr>
        <p:spPr>
          <a:xfrm>
            <a:off x="22555" y="6477098"/>
            <a:ext cx="38307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Sparano JA et al. SABCS 2022;Abstract GS1-05.</a:t>
            </a:r>
          </a:p>
        </p:txBody>
      </p:sp>
    </p:spTree>
    <p:extLst>
      <p:ext uri="{BB962C8B-B14F-4D97-AF65-F5344CB8AC3E}">
        <p14:creationId xmlns:p14="http://schemas.microsoft.com/office/powerpoint/2010/main" val="144538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DE900-826D-4998-5FCD-D79C41849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2564904"/>
            <a:ext cx="10358967" cy="1143000"/>
          </a:xfrm>
        </p:spPr>
        <p:txBody>
          <a:bodyPr/>
          <a:lstStyle/>
          <a:p>
            <a:r>
              <a:rPr lang="en-US" sz="4800" dirty="0"/>
              <a:t>HR-Positive Metastatic Breast Cancer</a:t>
            </a:r>
          </a:p>
        </p:txBody>
      </p:sp>
    </p:spTree>
    <p:extLst>
      <p:ext uri="{BB962C8B-B14F-4D97-AF65-F5344CB8AC3E}">
        <p14:creationId xmlns:p14="http://schemas.microsoft.com/office/powerpoint/2010/main" val="358927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F6C77-705A-6B4A-B509-F568C9020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194139"/>
            <a:ext cx="10369152" cy="1143000"/>
          </a:xfrm>
        </p:spPr>
        <p:txBody>
          <a:bodyPr/>
          <a:lstStyle/>
          <a:p>
            <a:pPr algn="l"/>
            <a:r>
              <a:rPr lang="en-US" sz="2900" dirty="0"/>
              <a:t>Trastuzumab </a:t>
            </a:r>
            <a:r>
              <a:rPr lang="en-US" sz="2900" dirty="0" err="1"/>
              <a:t>Deruxtecan</a:t>
            </a:r>
            <a:r>
              <a:rPr lang="en-US" sz="2900" dirty="0"/>
              <a:t> Granted FDA Approval for HER2-Low Breast Cancer</a:t>
            </a:r>
            <a:br>
              <a:rPr lang="en-US" dirty="0"/>
            </a:br>
            <a:r>
              <a:rPr lang="en-US" sz="2400" dirty="0"/>
              <a:t>Press Release: August 5, 2022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90C18-CE81-B740-A9B2-2B2D325C5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99" y="1592062"/>
            <a:ext cx="10081120" cy="4595394"/>
          </a:xfrm>
        </p:spPr>
        <p:txBody>
          <a:bodyPr/>
          <a:lstStyle/>
          <a:p>
            <a:pPr marL="98425" indent="0">
              <a:buNone/>
            </a:pPr>
            <a:r>
              <a:rPr lang="en-US" sz="2200" b="0" dirty="0"/>
              <a:t>“Today, the US Food and Drug Administration approved fam-trastuzumab-</a:t>
            </a:r>
            <a:r>
              <a:rPr lang="en-US" sz="2200" b="0" dirty="0" err="1"/>
              <a:t>deruxtecan</a:t>
            </a:r>
            <a:r>
              <a:rPr lang="en-US" sz="2200" b="0" dirty="0"/>
              <a:t>-</a:t>
            </a:r>
            <a:r>
              <a:rPr lang="en-US" sz="2200" b="0" dirty="0" err="1"/>
              <a:t>nxki</a:t>
            </a:r>
            <a:r>
              <a:rPr lang="en-US" sz="2200" b="0" dirty="0"/>
              <a:t>, an IV infusion for the treatment of patients with unresectable (unable to be removed) or metastatic (spread to other parts of the body) HER2-low breast cancer. This is the first approved therapy targeted to patients with the HER2-low breast cancer subtype, which is a newly defined subset of HER2-negative breast cancer.</a:t>
            </a:r>
          </a:p>
          <a:p>
            <a:pPr marL="98425" indent="0">
              <a:buNone/>
            </a:pPr>
            <a:r>
              <a:rPr lang="en-US" sz="2200" b="0" dirty="0"/>
              <a:t>Patients with HER2-low breast cancer are eligible for fam-trastuzumab-</a:t>
            </a:r>
            <a:r>
              <a:rPr lang="en-US" sz="2200" b="0" dirty="0" err="1"/>
              <a:t>deruxtecan</a:t>
            </a:r>
            <a:r>
              <a:rPr lang="en-US" sz="2200" b="0" dirty="0"/>
              <a:t>-</a:t>
            </a:r>
            <a:r>
              <a:rPr lang="en-US" sz="2200" b="0" dirty="0" err="1"/>
              <a:t>nxki</a:t>
            </a:r>
            <a:r>
              <a:rPr lang="en-US" sz="2200" b="0" dirty="0"/>
              <a:t> if they have received a prior chemotherapy in the metastatic setting, or their cancer returned during, or within 6 months of completing, adjuvant chemotherapy.</a:t>
            </a:r>
          </a:p>
          <a:p>
            <a:pPr marL="98425" indent="0">
              <a:buNone/>
            </a:pPr>
            <a:r>
              <a:rPr lang="en-US" sz="2200" b="0" dirty="0"/>
              <a:t>This approval is based on DESTINY-Breast04, a randomized, multicenter, open label clinical trial that enrolled 557 adult patients with unresectable or metastatic HER2-low breast cancer.”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5D09AC-CE12-FF44-BA55-CBC953D11C7F}"/>
              </a:ext>
            </a:extLst>
          </p:cNvPr>
          <p:cNvSpPr txBox="1"/>
          <p:nvPr/>
        </p:nvSpPr>
        <p:spPr>
          <a:xfrm>
            <a:off x="26053" y="6464150"/>
            <a:ext cx="97229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+mn-lt"/>
              </a:rPr>
              <a:t>https://</a:t>
            </a:r>
            <a:r>
              <a:rPr lang="en-US" sz="1500" b="0" dirty="0" err="1">
                <a:solidFill>
                  <a:schemeClr val="tx1"/>
                </a:solidFill>
                <a:latin typeface="+mn-lt"/>
              </a:rPr>
              <a:t>www.fda.gov</a:t>
            </a:r>
            <a:r>
              <a:rPr lang="en-US" sz="1500" b="0" dirty="0">
                <a:solidFill>
                  <a:schemeClr val="tx1"/>
                </a:solidFill>
                <a:latin typeface="+mn-lt"/>
              </a:rPr>
              <a:t>/news-events/press-announcements/fda-approves-first-targeted-therapy-her2-low-breast-cancer</a:t>
            </a:r>
          </a:p>
        </p:txBody>
      </p:sp>
    </p:spTree>
    <p:extLst>
      <p:ext uri="{BB962C8B-B14F-4D97-AF65-F5344CB8AC3E}">
        <p14:creationId xmlns:p14="http://schemas.microsoft.com/office/powerpoint/2010/main" val="264923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AF990BB7-2909-327A-B008-86207748D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68" y="3373438"/>
            <a:ext cx="7226300" cy="3276600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4A7435B-F271-85E6-C8E0-AFD53023C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45178"/>
            <a:ext cx="6048375" cy="3429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2FB32D-8A97-C824-626E-33262D2DF581}"/>
              </a:ext>
            </a:extLst>
          </p:cNvPr>
          <p:cNvSpPr txBox="1"/>
          <p:nvPr/>
        </p:nvSpPr>
        <p:spPr>
          <a:xfrm>
            <a:off x="2063552" y="476672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188E6D"/>
                </a:solidFill>
              </a:rPr>
              <a:t>Abstract LBA3</a:t>
            </a:r>
          </a:p>
        </p:txBody>
      </p:sp>
    </p:spTree>
    <p:extLst>
      <p:ext uri="{BB962C8B-B14F-4D97-AF65-F5344CB8AC3E}">
        <p14:creationId xmlns:p14="http://schemas.microsoft.com/office/powerpoint/2010/main" val="386187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D8BFD-004C-1694-F3C2-905A66DB2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T-</a:t>
            </a:r>
            <a:r>
              <a:rPr lang="en-US" dirty="0" err="1"/>
              <a:t>DXd</a:t>
            </a:r>
            <a:r>
              <a:rPr lang="en-US" dirty="0"/>
              <a:t> Mechanism of Action, Bystander Effect and Rationale for Targeting HER2-Low Breast Cancer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2CF8CA-F745-F656-E026-C474A351D457}"/>
              </a:ext>
            </a:extLst>
          </p:cNvPr>
          <p:cNvSpPr txBox="1"/>
          <p:nvPr/>
        </p:nvSpPr>
        <p:spPr>
          <a:xfrm>
            <a:off x="119336" y="6477098"/>
            <a:ext cx="72764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Modi S et al. ASCO 2022;Abstract LBA3. Modi S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1500" b="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Engl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 Med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 July 7;387(1):9-20. 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D7CF3A42-ECEC-7A4A-308E-84D28FC3C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436759"/>
            <a:ext cx="10945216" cy="44967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5EF761-4096-7B47-B335-404B55BA193E}"/>
              </a:ext>
            </a:extLst>
          </p:cNvPr>
          <p:cNvSpPr txBox="1"/>
          <p:nvPr/>
        </p:nvSpPr>
        <p:spPr>
          <a:xfrm>
            <a:off x="689179" y="5933758"/>
            <a:ext cx="252723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ORR = objective response rate</a:t>
            </a:r>
          </a:p>
        </p:txBody>
      </p:sp>
    </p:spTree>
    <p:extLst>
      <p:ext uri="{BB962C8B-B14F-4D97-AF65-F5344CB8AC3E}">
        <p14:creationId xmlns:p14="http://schemas.microsoft.com/office/powerpoint/2010/main" val="420382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1B9AA7D-7477-71B8-A663-F7D0F0BA7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46" y="836712"/>
            <a:ext cx="9985108" cy="5616624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20C29196-0CFA-16C8-3A59-4218B94B4D0B}"/>
              </a:ext>
            </a:extLst>
          </p:cNvPr>
          <p:cNvSpPr txBox="1">
            <a:spLocks/>
          </p:cNvSpPr>
          <p:nvPr/>
        </p:nvSpPr>
        <p:spPr>
          <a:xfrm>
            <a:off x="916516" y="188640"/>
            <a:ext cx="10358967" cy="1143000"/>
          </a:xfrm>
          <a:prstGeom prst="rect">
            <a:avLst/>
          </a:prstGeom>
        </p:spPr>
        <p:txBody>
          <a:bodyPr/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Hormonal Therapy for the 1980s</a:t>
            </a:r>
          </a:p>
        </p:txBody>
      </p:sp>
    </p:spTree>
    <p:extLst>
      <p:ext uri="{BB962C8B-B14F-4D97-AF65-F5344CB8AC3E}">
        <p14:creationId xmlns:p14="http://schemas.microsoft.com/office/powerpoint/2010/main" val="343839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D8BFD-004C-1694-F3C2-905A66DB2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73125"/>
            <a:ext cx="10009112" cy="1143000"/>
          </a:xfrm>
        </p:spPr>
        <p:txBody>
          <a:bodyPr/>
          <a:lstStyle/>
          <a:p>
            <a:pPr algn="l"/>
            <a:r>
              <a:rPr lang="en-US" dirty="0"/>
              <a:t>DESTINY-Breast04: PFS for HR-Positive (Primary Endpoint) and All Patients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29BF73EC-DE0E-72D8-6542-0B4930A76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155334"/>
            <a:ext cx="11809312" cy="46996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0F021F-1534-5844-ABAA-D81929D6AE8A}"/>
              </a:ext>
            </a:extLst>
          </p:cNvPr>
          <p:cNvSpPr txBox="1"/>
          <p:nvPr/>
        </p:nvSpPr>
        <p:spPr>
          <a:xfrm>
            <a:off x="119336" y="6477098"/>
            <a:ext cx="72764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Modi S et al. ASCO 2022;Abstract LBA3. Modi S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1500" b="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Engl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 Med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 July 7;387(1):9-20.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154E49-FCA0-834F-9FDB-9852753EAD5D}"/>
              </a:ext>
            </a:extLst>
          </p:cNvPr>
          <p:cNvSpPr txBox="1"/>
          <p:nvPr/>
        </p:nvSpPr>
        <p:spPr>
          <a:xfrm>
            <a:off x="119336" y="5936185"/>
            <a:ext cx="33546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mPFS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median progression-free survival</a:t>
            </a:r>
          </a:p>
        </p:txBody>
      </p:sp>
    </p:spTree>
    <p:extLst>
      <p:ext uri="{BB962C8B-B14F-4D97-AF65-F5344CB8AC3E}">
        <p14:creationId xmlns:p14="http://schemas.microsoft.com/office/powerpoint/2010/main" val="318882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D8BFD-004C-1694-F3C2-905A66DB2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73125"/>
            <a:ext cx="10584314" cy="1143000"/>
          </a:xfrm>
        </p:spPr>
        <p:txBody>
          <a:bodyPr/>
          <a:lstStyle/>
          <a:p>
            <a:pPr algn="l"/>
            <a:r>
              <a:rPr lang="en-US" dirty="0"/>
              <a:t>DESTINY-Breast04: OS for HR-Positive and All Patients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DD907D6-AD2C-87B7-9DC5-B51C12860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114421"/>
            <a:ext cx="11665296" cy="4848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D35B48-B4B2-9944-BDF0-EBF235F64499}"/>
              </a:ext>
            </a:extLst>
          </p:cNvPr>
          <p:cNvSpPr txBox="1"/>
          <p:nvPr/>
        </p:nvSpPr>
        <p:spPr>
          <a:xfrm>
            <a:off x="119336" y="6477098"/>
            <a:ext cx="72764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Modi S et al. ASCO 2022;Abstract LBA3. Modi S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1500" b="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Engl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 Med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 July 7;387(1):9-20.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3D36D6-18A6-7543-B319-C9A386516AE7}"/>
              </a:ext>
            </a:extLst>
          </p:cNvPr>
          <p:cNvSpPr txBox="1"/>
          <p:nvPr/>
        </p:nvSpPr>
        <p:spPr>
          <a:xfrm>
            <a:off x="286762" y="5987701"/>
            <a:ext cx="25333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median overall survival</a:t>
            </a:r>
          </a:p>
        </p:txBody>
      </p:sp>
    </p:spTree>
    <p:extLst>
      <p:ext uri="{BB962C8B-B14F-4D97-AF65-F5344CB8AC3E}">
        <p14:creationId xmlns:p14="http://schemas.microsoft.com/office/powerpoint/2010/main" val="285014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D8BFD-004C-1694-F3C2-905A66DB2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73125"/>
            <a:ext cx="10584314" cy="1143000"/>
          </a:xfrm>
        </p:spPr>
        <p:txBody>
          <a:bodyPr/>
          <a:lstStyle/>
          <a:p>
            <a:pPr algn="l"/>
            <a:r>
              <a:rPr lang="en-US" dirty="0"/>
              <a:t>DESTINY-Breast04: Confirmed Objective Response Rate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890B34AF-D665-A2A8-E76C-12B61E7B6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40" y="1198241"/>
            <a:ext cx="10225136" cy="48466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F3CC99-B07C-404E-9288-86546059B425}"/>
              </a:ext>
            </a:extLst>
          </p:cNvPr>
          <p:cNvSpPr txBox="1"/>
          <p:nvPr/>
        </p:nvSpPr>
        <p:spPr>
          <a:xfrm>
            <a:off x="119336" y="6477098"/>
            <a:ext cx="72764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Modi S et al. ASCO 2022;Abstract LBA3. Modi S et al. 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1500" b="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Engl</a:t>
            </a:r>
            <a:r>
              <a:rPr lang="en-US" sz="1500" b="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 Med </a:t>
            </a:r>
            <a:r>
              <a:rPr lang="en-US" sz="1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 July 7;387(1):9-20. </a:t>
            </a:r>
          </a:p>
        </p:txBody>
      </p:sp>
    </p:spTree>
    <p:extLst>
      <p:ext uri="{BB962C8B-B14F-4D97-AF65-F5344CB8AC3E}">
        <p14:creationId xmlns:p14="http://schemas.microsoft.com/office/powerpoint/2010/main" val="380225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CFG_REPOLL" val="true"/>
  <p:tag name="KPI_CFG_RPCLEARS" val="true"/>
  <p:tag name="KPI_CFG_FB_TYPE" val="Tiny Counter"/>
  <p:tag name="KPI_CFG_FB_MONITOR" val="Slide Show Monitor"/>
  <p:tag name="KPI_CFG_FB_POSITION" val="Bottom Right"/>
  <p:tag name="KPI_CFG_INS_CLK" val="false"/>
  <p:tag name="KPI_CFG_UNITS" val="1"/>
  <p:tag name="KPI_CFG_SPEED" val="false"/>
  <p:tag name="KPI_SLIDE_COUNT" val="89"/>
  <p:tag name="KPI_VERSION" val="2.0.10292.1"/>
  <p:tag name="KPI_STORAGE" val="&lt;keypoint&quot;&quot;&lt;roster&quot;&quot;&lt;currentId&quot;200&quot;&gt;&lt;trIndex&quot;&quot;&lt;tr(@tid:1@pid:1)&quot;&quot;&lt;v&quot;1&quot;&gt;&gt;&lt;tr(@tid:1@pid:2)&quot;&quot;&lt;v&quot;2&quot;&gt;&gt;&lt;tr(@tid:1@pid:3)&quot;&quot;&lt;v&quot;3&quot;&gt;&gt;&lt;tr(@tid:1@pid:4)&quot;&quot;&lt;v&quot;4&quot;&gt;&gt;&lt;tr(@tid:1@pid:5)&quot;&quot;&lt;v&quot;5&quot;&gt;&gt;&lt;tr(@tid:1@pid:6)&quot;&quot;&lt;v&quot;6&quot;&gt;&gt;&lt;tr(@tid:1@pid:7)&quot;&quot;&lt;v&quot;7&quot;&gt;&gt;&lt;tr(@tid:1@pid:8)&quot;&quot;&lt;v&quot;8&quot;&gt;&gt;&lt;tr(@tid:1@pid:9)&quot;&quot;&lt;v&quot;9&quot;&gt;&gt;&lt;tr(@tid:1@pid:10)&quot;&quot;&lt;v&quot;10&quot;&gt;&gt;&lt;tr(@tid:1@pid:11)&quot;&quot;&lt;v&quot;11&quot;&gt;&gt;&lt;tr(@tid:1@pid:12)&quot;&quot;&lt;v&quot;12&quot;&gt;&gt;&lt;tr(@tid:1@pid:13)&quot;&quot;&lt;v&quot;13&quot;&gt;&gt;&lt;tr(@tid:1@pid:14)&quot;&quot;&lt;v&quot;14&quot;&gt;&gt;&lt;tr(@tid:1@pid:15)&quot;&quot;&lt;v&quot;15&quot;&gt;&gt;&lt;tr(@tid:1@pid:16)&quot;&quot;&lt;v&quot;16&quot;&gt;&gt;&lt;tr(@tid:1@pid:17)&quot;&quot;&lt;v&quot;17&quot;&gt;&gt;&lt;tr(@tid:1@pid:18)&quot;&quot;&lt;v&quot;18&quot;&gt;&gt;&lt;tr(@tid:1@pid:19)&quot;&quot;&lt;v&quot;19&quot;&gt;&gt;&lt;tr(@tid:1@pid:20)&quot;&quot;&lt;v&quot;20&quot;&gt;&gt;&lt;tr(@tid:1@pid:21)&quot;&quot;&lt;v&quot;21&quot;&gt;&gt;&lt;tr(@tid:1@pid:22)&quot;&quot;&lt;v&quot;22&quot;&gt;&gt;&lt;tr(@tid:1@pid:23)&quot;&quot;&lt;v&quot;23&quot;&gt;&gt;&lt;tr(@tid:1@pid:24)&quot;&quot;&lt;v&quot;24&quot;&gt;&gt;&lt;tr(@tid:1@pid:25)&quot;&quot;&lt;v&quot;25&quot;&gt;&gt;&lt;tr(@tid:1@pid:26)&quot;&quot;&lt;v&quot;26&quot;&gt;&gt;&lt;tr(@tid:1@pid:27)&quot;&quot;&lt;v&quot;27&quot;&gt;&gt;&lt;tr(@tid:1@pid:28)&quot;&quot;&lt;v&quot;28&quot;&gt;&gt;&lt;tr(@tid:1@pid:29)&quot;&quot;&lt;v&quot;29&quot;&gt;&gt;&lt;tr(@tid:1@pid:30)&quot;&quot;&lt;v&quot;30&quot;&gt;&gt;&lt;tr(@tid:1@pid:31)&quot;&quot;&lt;v&quot;31&quot;&gt;&gt;&lt;tr(@tid:1@pid:32)&quot;&quot;&lt;v&quot;32&quot;&gt;&gt;&lt;tr(@tid:1@pid:33)&quot;&quot;&lt;v&quot;33&quot;&gt;&gt;&lt;tr(@tid:1@pid:34)&quot;&quot;&lt;v&quot;34&quot;&gt;&gt;&lt;tr(@tid:1@pid:35)&quot;&quot;&lt;v&quot;35&quot;&gt;&gt;&lt;tr(@tid:1@pid:36)&quot;&quot;&lt;v&quot;36&quot;&gt;&gt;&lt;tr(@tid:1@pid:37)&quot;&quot;&lt;v&quot;37&quot;&gt;&gt;&lt;tr(@tid:1@pid:38)&quot;&quot;&lt;v&quot;38&quot;&gt;&gt;&lt;tr(@tid:1@pid:39)&quot;&quot;&lt;v&quot;39&quot;&gt;&gt;&lt;tr(@tid:1@pid:40)&quot;&quot;&lt;v&quot;40&quot;&gt;&gt;&lt;tr(@tid:1@pid:41)&quot;&quot;&lt;v&quot;41&quot;&gt;&gt;&lt;tr(@tid:1@pid:42)&quot;&quot;&lt;v&quot;42&quot;&gt;&gt;&lt;tr(@tid:1@pid:43)&quot;&quot;&lt;v&quot;43&quot;&gt;&gt;&lt;tr(@tid:1@pid:44)&quot;&quot;&lt;v&quot;44&quot;&gt;&gt;&lt;tr(@tid:1@pid:45)&quot;&quot;&lt;v&quot;45&quot;&gt;&gt;&lt;tr(@tid:1@pid:46)&quot;&quot;&lt;v&quot;46&quot;&gt;&gt;&lt;tr(@tid:1@pid:47)&quot;&quot;&lt;v&quot;47&quot;&gt;&gt;&lt;tr(@tid:1@pid:48)&quot;&quot;&lt;v&quot;48&quot;&gt;&gt;&lt;tr(@tid:1@pid:49)&quot;&quot;&lt;v&quot;49&quot;&gt;&gt;&lt;tr(@tid:1@pid:50)&quot;&quot;&lt;v&quot;50&quot;&gt;&gt;&lt;tr(@tid:1@pid:51)&quot;&quot;&lt;v&quot;51&quot;&gt;&gt;&lt;tr(@tid:1@pid:52)&quot;&quot;&lt;v&quot;52&quot;&gt;&gt;&lt;tr(@tid:1@pid:53)&quot;&quot;&lt;v&quot;53&quot;&gt;&gt;&lt;tr(@tid:1@pid:54)&quot;&quot;&lt;v&quot;54&quot;&gt;&gt;&lt;tr(@tid:1@pid:55)&quot;&quot;&lt;v&quot;55&quot;&gt;&gt;&lt;tr(@tid:1@pid:56)&quot;&quot;&lt;v&quot;56&quot;&gt;&gt;&lt;tr(@tid:1@pid:57)&quot;&quot;&lt;v&quot;57&quot;&gt;&gt;&lt;tr(@tid:1@pid:58)&quot;&quot;&lt;v&quot;58&quot;&gt;&gt;&lt;tr(@tid:1@pid:59)&quot;&quot;&lt;v&quot;59&quot;&gt;&gt;&lt;tr(@tid:1@pid:60)&quot;&quot;&lt;v&quot;60&quot;&gt;&gt;&lt;tr(@tid:1@pid:61)&quot;&quot;&lt;v&quot;61&quot;&gt;&gt;&lt;tr(@tid:1@pid:62)&quot;&quot;&lt;v&quot;62&quot;&gt;&gt;&lt;tr(@tid:1@pid:63)&quot;&quot;&lt;v&quot;63&quot;&gt;&gt;&lt;tr(@tid:1@pid:64)&quot;&quot;&lt;v&quot;64&quot;&gt;&gt;&lt;tr(@tid:1@pid:65)&quot;&quot;&lt;v&quot;65&quot;&gt;&gt;&lt;tr(@tid:1@pid:66)&quot;&quot;&lt;v&quot;66&quot;&gt;&gt;&lt;tr(@tid:1@pid:67)&quot;&quot;&lt;v&quot;67&quot;&gt;&gt;&lt;tr(@tid:1@pid:68)&quot;&quot;&lt;v&quot;68&quot;&gt;&gt;&lt;tr(@tid:1@pid:69)&quot;&quot;&lt;v&quot;69&quot;&gt;&gt;&lt;tr(@tid:1@pid:70)&quot;&quot;&lt;v&quot;70&quot;&gt;&gt;&lt;tr(@tid:1@pid:71)&quot;&quot;&lt;v&quot;71&quot;&gt;&gt;&lt;tr(@tid:1@pid:72)&quot;&quot;&lt;v&quot;72&quot;&gt;&gt;&lt;tr(@tid:1@pid:73)&quot;&quot;&lt;v&quot;73&quot;&gt;&gt;&lt;tr(@tid:1@pid:74)&quot;&quot;&lt;v&quot;74&quot;&gt;&gt;&lt;tr(@tid:1@pid:75)&quot;&quot;&lt;v&quot;75&quot;&gt;&gt;&lt;tr(@tid:1@pid:76)&quot;&quot;&lt;v&quot;76&quot;&gt;&gt;&lt;tr(@tid:1@pid:77)&quot;&quot;&lt;v&quot;77&quot;&gt;&gt;&lt;tr(@tid:1@pid:78)&quot;&quot;&lt;v&quot;78&quot;&gt;&gt;&lt;tr(@tid:1@pid:79)&quot;&quot;&lt;v&quot;79&quot;&gt;&gt;&lt;tr(@tid:1@pid:80)&quot;&quot;&lt;v&quot;80&quot;&gt;&gt;&lt;tr(@tid:1@pid:81)&quot;&quot;&lt;v&quot;81&quot;&gt;&gt;&lt;tr(@tid:1@pid:82)&quot;&quot;&lt;v&quot;82&quot;&gt;&gt;&lt;tr(@tid:1@pid:83)&quot;&quot;&lt;v&quot;83&quot;&gt;&gt;&lt;tr(@tid:1@pid:84)&quot;&quot;&lt;v&quot;84&quot;&gt;&gt;&lt;tr(@tid:1@pid:85)&quot;&quot;&lt;v&quot;85&quot;&gt;&gt;&lt;tr(@tid:1@pid:86)&quot;&quot;&lt;v&quot;86&quot;&gt;&gt;&lt;tr(@tid:1@pid:87)&quot;&quot;&lt;v&quot;87&quot;&gt;&gt;&lt;tr(@tid:1@pid:88)&quot;&quot;&lt;v&quot;88&quot;&gt;&gt;&lt;tr(@tid:1@pid:89)&quot;&quot;&lt;v&quot;89&quot;&gt;&gt;&lt;tr(@tid:1@pid:90)&quot;&quot;&lt;v&quot;90&quot;&gt;&gt;&lt;tr(@tid:1@pid:91)&quot;&quot;&lt;v&quot;91&quot;&gt;&gt;&lt;tr(@tid:1@pid:92)&quot;&quot;&lt;v&quot;92&quot;&gt;&gt;&lt;tr(@tid:1@pid:93)&quot;&quot;&lt;v&quot;93&quot;&gt;&gt;&lt;tr(@tid:1@pid:94)&quot;&quot;&lt;v&quot;94&quot;&gt;&gt;&lt;tr(@tid:1@pid:95)&quot;&quot;&lt;v&quot;95&quot;&gt;&gt;&lt;tr(@tid:1@pid:96)&quot;&quot;&lt;v&quot;96&quot;&gt;&gt;&lt;tr(@tid:1@pid:97)&quot;&quot;&lt;v&quot;97&quot;&gt;&gt;&lt;tr(@tid:1@pid:98)&quot;&quot;&lt;v&quot;98&quot;&gt;&gt;&lt;tr(@tid:1@pid:99)&quot;&quot;&lt;v&quot;99&quot;&gt;&gt;&lt;tr(@tid:1@pid:100)&quot;&quot;&lt;v&quot;100&quot;&gt;&gt;&lt;tr(@tid:2@pid:1)&quot;&quot;&lt;v&quot;101&quot;&gt;&gt;&lt;tr(@tid:2@pid:2)&quot;&quot;&lt;v&quot;102&quot;&gt;&gt;&lt;tr(@tid:2@pid:3)&quot;&quot;&lt;v&quot;103&quot;&gt;&gt;&lt;tr(@tid:2@pid:4)&quot;&quot;&lt;v&quot;104&quot;&gt;&gt;&lt;tr(@tid:2@pid:5)&quot;&quot;&lt;v&quot;105&quot;&gt;&gt;&lt;tr(@tid:2@pid:6)&quot;&quot;&lt;v&quot;106&quot;&gt;&gt;&lt;tr(@tid:2@pid:7)&quot;&quot;&lt;v&quot;107&quot;&gt;&gt;&lt;tr(@tid:2@pid:8)&quot;&quot;&lt;v&quot;108&quot;&gt;&gt;&lt;tr(@tid:2@pid:9)&quot;&quot;&lt;v&quot;109&quot;&gt;&gt;&lt;tr(@tid:2@pid:10)&quot;&quot;&lt;v&quot;110&quot;&gt;&gt;&lt;tr(@tid:2@pid:11)&quot;&quot;&lt;v&quot;111&quot;&gt;&gt;&lt;tr(@tid:2@pid:12)&quot;&quot;&lt;v&quot;112&quot;&gt;&gt;&lt;tr(@tid:2@pid:13)&quot;&quot;&lt;v&quot;113&quot;&gt;&gt;&lt;tr(@tid:2@pid:14)&quot;&quot;&lt;v&quot;114&quot;&gt;&gt;&lt;tr(@tid:2@pid:15)&quot;&quot;&lt;v&quot;115&quot;&gt;&gt;&lt;tr(@tid:2@pid:16)&quot;&quot;&lt;v&quot;116&quot;&gt;&gt;&lt;tr(@tid:2@pid:17)&quot;&quot;&lt;v&quot;117&quot;&gt;&gt;&lt;tr(@tid:2@pid:18)&quot;&quot;&lt;v&quot;118&quot;&gt;&gt;&lt;tr(@tid:2@pid:19)&quot;&quot;&lt;v&quot;119&quot;&gt;&gt;&lt;tr(@tid:2@pid:20)&quot;&quot;&lt;v&quot;120&quot;&gt;&gt;&lt;tr(@tid:2@pid:21)&quot;&quot;&lt;v&quot;121&quot;&gt;&gt;&lt;tr(@tid:2@pid:22)&quot;&quot;&lt;v&quot;122&quot;&gt;&gt;&lt;tr(@tid:2@pid:23)&quot;&quot;&lt;v&quot;123&quot;&gt;&gt;&lt;tr(@tid:2@pid:24)&quot;&quot;&lt;v&quot;124&quot;&gt;&gt;&lt;tr(@tid:2@pid:25)&quot;&quot;&lt;v&quot;125&quot;&gt;&gt;&lt;tr(@tid:2@pid:26)&quot;&quot;&lt;v&quot;126&quot;&gt;&gt;&lt;tr(@tid:2@pid:27)&quot;&quot;&lt;v&quot;127&quot;&gt;&gt;&lt;tr(@tid:2@pid:28)&quot;&quot;&lt;v&quot;128&quot;&gt;&gt;&lt;tr(@tid:2@pid:29)&quot;&quot;&lt;v&quot;129&quot;&gt;&gt;&lt;tr(@tid:2@pid:30)&quot;&quot;&lt;v&quot;130&quot;&gt;&gt;&lt;tr(@tid:2@pid:31)&quot;&quot;&lt;v&quot;131&quot;&gt;&gt;&lt;tr(@tid:2@pid:32)&quot;&quot;&lt;v&quot;132&quot;&gt;&gt;&lt;tr(@tid:2@pid:33)&quot;&quot;&lt;v&quot;133&quot;&gt;&gt;&lt;tr(@tid:2@pid:34)&quot;&quot;&lt;v&quot;134&quot;&gt;&gt;&lt;tr(@tid:2@pid:35)&quot;&quot;&lt;v&quot;135&quot;&gt;&gt;&lt;tr(@tid:2@pid:36)&quot;&quot;&lt;v&quot;136&quot;&gt;&gt;&lt;tr(@tid:2@pid:37)&quot;&quot;&lt;v&quot;137&quot;&gt;&gt;&lt;tr(@tid:2@pid:38)&quot;&quot;&lt;v&quot;138&quot;&gt;&gt;&lt;tr(@tid:2@pid:39)&quot;&quot;&lt;v&quot;139&quot;&gt;&gt;&lt;tr(@tid:2@pid:40)&quot;&quot;&lt;v&quot;140&quot;&gt;&gt;&lt;tr(@tid:2@pid:41)&quot;&quot;&lt;v&quot;141&quot;&gt;&gt;&lt;tr(@tid:2@pid:42)&quot;&quot;&lt;v&quot;142&quot;&gt;&gt;&lt;tr(@tid:2@pid:43)&quot;&quot;&lt;v&quot;143&quot;&gt;&gt;&lt;tr(@tid:2@pid:44)&quot;&quot;&lt;v&quot;144&quot;&gt;&gt;&lt;tr(@tid:2@pid:45)&quot;&quot;&lt;v&quot;145&quot;&gt;&gt;&lt;tr(@tid:2@pid:46)&quot;&quot;&lt;v&quot;146&quot;&gt;&gt;&lt;tr(@tid:2@pid:47)&quot;&quot;&lt;v&quot;147&quot;&gt;&gt;&lt;tr(@tid:2@pid:48)&quot;&quot;&lt;v&quot;148&quot;&gt;&gt;&lt;tr(@tid:2@pid:49)&quot;&quot;&lt;v&quot;149&quot;&gt;&gt;&lt;tr(@tid:2@pid:50)&quot;&quot;&lt;v&quot;150&quot;&gt;&gt;&lt;tr(@tid:2@pid:51)&quot;&quot;&lt;v&quot;151&quot;&gt;&gt;&lt;tr(@tid:2@pid:52)&quot;&quot;&lt;v&quot;152&quot;&gt;&gt;&lt;tr(@tid:2@pid:53)&quot;&quot;&lt;v&quot;153&quot;&gt;&gt;&lt;tr(@tid:2@pid:54)&quot;&quot;&lt;v&quot;154&quot;&gt;&gt;&lt;tr(@tid:2@pid:55)&quot;&quot;&lt;v&quot;155&quot;&gt;&gt;&lt;tr(@tid:2@pid:56)&quot;&quot;&lt;v&quot;156&quot;&gt;&gt;&lt;tr(@tid:2@pid:57)&quot;&quot;&lt;v&quot;157&quot;&gt;&gt;&lt;tr(@tid:2@pid:58)&quot;&quot;&lt;v&quot;158&quot;&gt;&gt;&lt;tr(@tid:2@pid:59)&quot;&quot;&lt;v&quot;159&quot;&gt;&gt;&lt;tr(@tid:2@pid:60)&quot;&quot;&lt;v&quot;160&quot;&gt;&gt;&lt;tr(@tid:2@pid:61)&quot;&quot;&lt;v&quot;161&quot;&gt;&gt;&lt;tr(@tid:2@pid:62)&quot;&quot;&lt;v&quot;162&quot;&gt;&gt;&lt;tr(@tid:2@pid:63)&quot;&quot;&lt;v&quot;163&quot;&gt;&gt;&lt;tr(@tid:2@pid:64)&quot;&quot;&lt;v&quot;164&quot;&gt;&gt;&lt;tr(@tid:2@pid:65)&quot;&quot;&lt;v&quot;165&quot;&gt;&gt;&lt;tr(@tid:2@pid:66)&quot;&quot;&lt;v&quot;166&quot;&gt;&gt;&lt;tr(@tid:2@pid:67)&quot;&quot;&lt;v&quot;167&quot;&gt;&gt;&lt;tr(@tid:2@pid:68)&quot;&quot;&lt;v&quot;168&quot;&gt;&gt;&lt;tr(@tid:2@pid:69)&quot;&quot;&lt;v&quot;169&quot;&gt;&gt;&lt;tr(@tid:2@pid:70)&quot;&quot;&lt;v&quot;170&quot;&gt;&gt;&lt;tr(@tid:2@pid:71)&quot;&quot;&lt;v&quot;171&quot;&gt;&gt;&lt;tr(@tid:2@pid:72)&quot;&quot;&lt;v&quot;172&quot;&gt;&gt;&lt;tr(@tid:2@pid:73)&quot;&quot;&lt;v&quot;173&quot;&gt;&gt;&lt;tr(@tid:2@pid:74)&quot;&quot;&lt;v&quot;174&quot;&gt;&gt;&lt;tr(@tid:2@pid:75)&quot;&quot;&lt;v&quot;175&quot;&gt;&gt;&lt;tr(@tid:2@pid:76)&quot;&quot;&lt;v&quot;176&quot;&gt;&gt;&lt;tr(@tid:2@pid:77)&quot;&quot;&lt;v&quot;177&quot;&gt;&gt;&lt;tr(@tid:2@pid:78)&quot;&quot;&lt;v&quot;178&quot;&gt;&gt;&lt;tr(@tid:2@pid:79)&quot;&quot;&lt;v&quot;179&quot;&gt;&gt;&lt;tr(@tid:2@pid:80)&quot;&quot;&lt;v&quot;180&quot;&gt;&gt;&lt;tr(@tid:2@pid:81)&quot;&quot;&lt;v&quot;181&quot;&gt;&gt;&lt;tr(@tid:2@pid:82)&quot;&quot;&lt;v&quot;182&quot;&gt;&gt;&lt;tr(@tid:2@pid:83)&quot;&quot;&lt;v&quot;183&quot;&gt;&gt;&lt;tr(@tid:2@pid:84)&quot;&quot;&lt;v&quot;184&quot;&gt;&gt;&lt;tr(@tid:2@pid:85)&quot;&quot;&lt;v&quot;185&quot;&gt;&gt;&lt;tr(@tid:2@pid:86)&quot;&quot;&lt;v&quot;186&quot;&gt;&gt;&lt;tr(@tid:2@pid:87)&quot;&quot;&lt;v&quot;187&quot;&gt;&gt;&lt;tr(@tid:2@pid:88)&quot;&quot;&lt;v&quot;188&quot;&gt;&gt;&lt;tr(@tid:2@pid:89)&quot;&quot;&lt;v&quot;189&quot;&gt;&gt;&lt;tr(@tid:2@pid:90)&quot;&quot;&lt;v&quot;190&quot;&gt;&gt;&lt;tr(@tid:2@pid:91)&quot;&quot;&lt;v&quot;191&quot;&gt;&gt;&lt;tr(@tid:2@pid:92)&quot;&quot;&lt;v&quot;192&quot;&gt;&gt;&lt;tr(@tid:2@pid:93)&quot;&quot;&lt;v&quot;193&quot;&gt;&gt;&lt;tr(@tid:2@pid:94)&quot;&quot;&lt;v&quot;194&quot;&gt;&gt;&lt;tr(@tid:2@pid:95)&quot;&quot;&lt;v&quot;195&quot;&gt;&gt;&lt;tr(@tid:2@pid:96)&quot;&quot;&lt;v&quot;196&quot;&gt;&gt;&lt;tr(@tid:2@pid:97)&quot;&quot;&lt;v&quot;197&quot;&gt;&gt;&lt;tr(@tid:2@pid:98)&quot;&quot;&lt;v&quot;198&quot;&gt;&gt;&lt;tr(@tid:2@pid:99)&quot;&quot;&lt;v&quot;199&quot;&gt;&gt;&lt;tr(@tid:2@pid:100)&quot;&quot;&lt;v&quot;200&quot;&gt;&gt;&gt;&lt;people&quot;&quot;&lt;p(@id:101)&quot;&quot;&lt;f(@i:0)&quot;Keypad&quot;&gt;&lt;f(@i:1)&quot;1&quot;&gt;&gt;&lt;p(@id:102)&quot;&quot;&lt;f(@i:0)&quot;Keypad&quot;&gt;&lt;f(@i:1)&quot;2&quot;&gt;&gt;&lt;p(@id:103)&quot;&quot;&lt;f(@i:0)&quot;Keypad&quot;&gt;&lt;f(@i:1)&quot;3&quot;&gt;&gt;&lt;p(@id:104)&quot;&quot;&lt;f(@i:0)&quot;Keypad&quot;&gt;&lt;f(@i:1)&quot;4&quot;&gt;&gt;&lt;p(@id:105)&quot;&quot;&lt;f(@i:0)&quot;Keypad&quot;&gt;&lt;f(@i:1)&quot;5&quot;&gt;&gt;&lt;p(@id:106)&quot;&quot;&lt;f(@i:0)&quot;Keypad&quot;&gt;&lt;f(@i:1)&quot;6&quot;&gt;&gt;&lt;p(@id:107)&quot;&quot;&lt;f(@i:0)&quot;Keypad&quot;&gt;&lt;f(@i:1)&quot;7&quot;&gt;&gt;&lt;p(@id:108)&quot;&quot;&lt;f(@i:0)&quot;Keypad&quot;&gt;&lt;f(@i:1)&quot;8&quot;&gt;&gt;&lt;p(@id:109)&quot;&quot;&lt;f(@i:0)&quot;Keypad&quot;&gt;&lt;f(@i:1)&quot;9&quot;&gt;&gt;&lt;p(@id:110)&quot;&quot;&lt;f(@i:0)&quot;Keypad&quot;&gt;&lt;f(@i:1)&quot;10&quot;&gt;&gt;&lt;p(@id:111)&quot;&quot;&lt;f(@i:0)&quot;Keypad&quot;&gt;&lt;f(@i:1)&quot;11&quot;&gt;&gt;&lt;p(@id:112)&quot;&quot;&lt;f(@i:0)&quot;Keypad&quot;&gt;&lt;f(@i:1)&quot;12&quot;&gt;&gt;&lt;p(@id:113)&quot;&quot;&lt;f(@i:0)&quot;Keypad&quot;&gt;&lt;f(@i:1)&quot;13&quot;&gt;&gt;&lt;p(@id:114)&quot;&quot;&lt;f(@i:0)&quot;Keypad&quot;&gt;&lt;f(@i:1)&quot;14&quot;&gt;&gt;&lt;p(@id:115)&quot;&quot;&lt;f(@i:0)&quot;Keypad&quot;&gt;&lt;f(@i:1)&quot;15&quot;&gt;&gt;&lt;p(@id:116)&quot;&quot;&lt;f(@i:0)&quot;Keypad&quot;&gt;&lt;f(@i:1)&quot;16&quot;&gt;&gt;&lt;p(@id:117)&quot;&quot;&lt;f(@i:0)&quot;Keypad&quot;&gt;&lt;f(@i:1)&quot;17&quot;&gt;&gt;&lt;p(@id:118)&quot;&quot;&lt;f(@i:0)&quot;Keypad&quot;&gt;&lt;f(@i:1)&quot;18&quot;&gt;&gt;&lt;p(@id:119)&quot;&quot;&lt;f(@i:0)&quot;Keypad&quot;&gt;&lt;f(@i:1)&quot;19&quot;&gt;&gt;&lt;p(@id:120)&quot;&quot;&lt;f(@i:0)&quot;Keypad&quot;&gt;&lt;f(@i:1)&quot;20&quot;&gt;&gt;&lt;p(@id:121)&quot;&quot;&lt;f(@i:0)&quot;Keypad&quot;&gt;&lt;f(@i:1)&quot;21&quot;&gt;&gt;&lt;p(@id:122)&quot;&quot;&lt;f(@i:0)&quot;Keypad&quot;&gt;&lt;f(@i:1)&quot;22&quot;&gt;&gt;&lt;p(@id:123)&quot;&quot;&lt;f(@i:0)&quot;Keypad&quot;&gt;&lt;f(@i:1)&quot;23&quot;&gt;&gt;&lt;p(@id:124)&quot;&quot;&lt;f(@i:0)&quot;Keypad&quot;&gt;&lt;f(@i:1)&quot;24&quot;&gt;&gt;&lt;p(@id:125)&quot;&quot;&lt;f(@i:0)&quot;Keypad&quot;&gt;&lt;f(@i:1)&quot;25&quot;&gt;&gt;&lt;p(@id:126)&quot;&quot;&lt;f(@i:0)&quot;Keypad&quot;&gt;&lt;f(@i:1)&quot;26&quot;&gt;&gt;&lt;p(@id:127)&quot;&quot;&lt;f(@i:0)&quot;Keypad&quot;&gt;&lt;f(@i:1)&quot;27&quot;&gt;&gt;&lt;p(@id:128)&quot;&quot;&lt;f(@i:0)&quot;Keypad&quot;&gt;&lt;f(@i:1)&quot;28&quot;&gt;&gt;&lt;p(@id:129)&quot;&quot;&lt;f(@i:0)&quot;Keypad&quot;&gt;&lt;f(@i:1)&quot;29&quot;&gt;&gt;&lt;p(@id:130)&quot;&quot;&lt;f(@i:0)&quot;Keypad&quot;&gt;&lt;f(@i:1)&quot;30&quot;&gt;&gt;&lt;p(@id:131)&quot;&quot;&lt;f(@i:0)&quot;Keypad&quot;&gt;&lt;f(@i:1)&quot;31&quot;&gt;&gt;&lt;p(@id:132)&quot;&quot;&lt;f(@i:0)&quot;Keypad&quot;&gt;&lt;f(@i:1)&quot;32&quot;&gt;&gt;&lt;p(@id:133)&quot;&quot;&lt;f(@i:0)&quot;Keypad&quot;&gt;&lt;f(@i:1)&quot;33&quot;&gt;&gt;&lt;p(@id:134)&quot;&quot;&lt;f(@i:0)&quot;Keypad&quot;&gt;&lt;f(@i:1)&quot;34&quot;&gt;&gt;&lt;p(@id:135)&quot;&quot;&lt;f(@i:0)&quot;Keypad&quot;&gt;&lt;f(@i:1)&quot;35&quot;&gt;&gt;&lt;p(@id:136)&quot;&quot;&lt;f(@i:0)&quot;Keypad&quot;&gt;&lt;f(@i:1)&quot;36&quot;&gt;&gt;&lt;p(@id:137)&quot;&quot;&lt;f(@i:0)&quot;Keypad&quot;&gt;&lt;f(@i:1)&quot;37&quot;&gt;&gt;&lt;p(@id:138)&quot;&quot;&lt;f(@i:0)&quot;Keypad&quot;&gt;&lt;f(@i:1)&quot;38&quot;&gt;&gt;&lt;p(@id:139)&quot;&quot;&lt;f(@i:0)&quot;Keypad&quot;&gt;&lt;f(@i:1)&quot;39&quot;&gt;&gt;&lt;p(@id:140)&quot;&quot;&lt;f(@i:0)&quot;Keypad&quot;&gt;&lt;f(@i:1)&quot;40&quot;&gt;&gt;&lt;p(@id:141)&quot;&quot;&lt;f(@i:0)&quot;Keypad&quot;&gt;&lt;f(@i:1)&quot;41&quot;&gt;&gt;&lt;p(@id:142)&quot;&quot;&lt;f(@i:0)&quot;Keypad&quot;&gt;&lt;f(@i:1)&quot;42&quot;&gt;&gt;&lt;p(@id:143)&quot;&quot;&lt;f(@i:0)&quot;Keypad&quot;&gt;&lt;f(@i:1)&quot;43&quot;&gt;&gt;&lt;p(@id:144)&quot;&quot;&lt;f(@i:0)&quot;Keypad&quot;&gt;&lt;f(@i:1)&quot;44&quot;&gt;&gt;&lt;p(@id:145)&quot;&quot;&lt;f(@i:0)&quot;Keypad&quot;&gt;&lt;f(@i:1)&quot;45&quot;&gt;&gt;&lt;p(@id:146)&quot;&quot;&lt;f(@i:0)&quot;Keypad&quot;&gt;&lt;f(@i:1)&quot;46&quot;&gt;&gt;&lt;p(@id:147)&quot;&quot;&lt;f(@i:0)&quot;Keypad&quot;&gt;&lt;f(@i:1)&quot;47&quot;&gt;&gt;&lt;p(@id:148)&quot;&quot;&lt;f(@i:0)&quot;Keypad&quot;&gt;&lt;f(@i:1)&quot;48&quot;&gt;&gt;&lt;p(@id:149)&quot;&quot;&lt;f(@i:0)&quot;Keypad&quot;&gt;&lt;f(@i:1)&quot;49&quot;&gt;&gt;&lt;p(@id:150)&quot;&quot;&lt;f(@i:0)&quot;Keypad&quot;&gt;&lt;f(@i:1)&quot;50&quot;&gt;&gt;&lt;p(@id:151)&quot;&quot;&lt;f(@i:0)&quot;Keypad&quot;&gt;&lt;f(@i:1)&quot;51&quot;&gt;&gt;&lt;p(@id:152)&quot;&quot;&lt;f(@i:0)&quot;Keypad&quot;&gt;&lt;f(@i:1)&quot;52&quot;&gt;&gt;&lt;p(@id:153)&quot;&quot;&lt;f(@i:0)&quot;Keypad&quot;&gt;&lt;f(@i:1)&quot;53&quot;&gt;&gt;&lt;p(@id:154)&quot;&quot;&lt;f(@i:0)&quot;Keypad&quot;&gt;&lt;f(@i:1)&quot;54&quot;&gt;&gt;&lt;p(@id:155)&quot;&quot;&lt;f(@i:0)&quot;Keypad&quot;&gt;&lt;f(@i:1)&quot;55&quot;&gt;&gt;&lt;p(@id:156)&quot;&quot;&lt;f(@i:0)&quot;Keypad&quot;&gt;&lt;f(@i:1)&quot;56&quot;&gt;&gt;&lt;p(@id:157)&quot;&quot;&lt;f(@i:0)&quot;Keypad&quot;&gt;&lt;f(@i:1)&quot;57&quot;&gt;&gt;&lt;p(@id:158)&quot;&quot;&lt;f(@i:0)&quot;Keypad&quot;&gt;&lt;f(@i:1)&quot;58&quot;&gt;&gt;&lt;p(@id:159)&quot;&quot;&lt;f(@i:0)&quot;Keypad&quot;&gt;&lt;f(@i:1)&quot;59&quot;&gt;&gt;&lt;p(@id:160)&quot;&quot;&lt;f(@i:0)&quot;Keypad&quot;&gt;&lt;f(@i:1)&quot;60&quot;&gt;&gt;&lt;p(@id:161)&quot;&quot;&lt;f(@i:0)&quot;Keypad&quot;&gt;&lt;f(@i:1)&quot;61&quot;&gt;&gt;&lt;p(@id:162)&quot;&quot;&lt;f(@i:0)&quot;Keypad&quot;&gt;&lt;f(@i:1)&quot;62&quot;&gt;&gt;&lt;p(@id:163)&quot;&quot;&lt;f(@i:0)&quot;Keypad&quot;&gt;&lt;f(@i:1)&quot;63&quot;&gt;&gt;&lt;p(@id:164)&quot;&quot;&lt;f(@i:0)&quot;Keypad&quot;&gt;&lt;f(@i:1)&quot;64&quot;&gt;&gt;&lt;p(@id:165)&quot;&quot;&lt;f(@i:0)&quot;Keypad&quot;&gt;&lt;f(@i:1)&quot;65&quot;&gt;&gt;&lt;p(@id:166)&quot;&quot;&lt;f(@i:0)&quot;Keypad&quot;&gt;&lt;f(@i:1)&quot;66&quot;&gt;&gt;&lt;p(@id:167)&quot;&quot;&lt;f(@i:0)&quot;Keypad&quot;&gt;&lt;f(@i:1)&quot;67&quot;&gt;&gt;&lt;p(@id:168)&quot;&quot;&lt;f(@i:0)&quot;Keypad&quot;&gt;&lt;f(@i:1)&quot;68&quot;&gt;&gt;&lt;p(@id:169)&quot;&quot;&lt;f(@i:0)&quot;Keypad&quot;&gt;&lt;f(@i:1)&quot;69&quot;&gt;&gt;&lt;p(@id:170)&quot;&quot;&lt;f(@i:0)&quot;Keypad&quot;&gt;&lt;f(@i:1)&quot;70&quot;&gt;&gt;&lt;p(@id:171)&quot;&quot;&lt;f(@i:0)&quot;Keypad&quot;&gt;&lt;f(@i:1)&quot;71&quot;&gt;&gt;&lt;p(@id:172)&quot;&quot;&lt;f(@i:0)&quot;Keypad&quot;&gt;&lt;f(@i:1)&quot;72&quot;&gt;&gt;&lt;p(@id:173)&quot;&quot;&lt;f(@i:0)&quot;Keypad&quot;&gt;&lt;f(@i:1)&quot;73&quot;&gt;&gt;&lt;p(@id:174)&quot;&quot;&lt;f(@i:0)&quot;Keypad&quot;&gt;&lt;f(@i:1)&quot;74&quot;&gt;&gt;&lt;p(@id:175)&quot;&quot;&lt;f(@i:0)&quot;Keypad&quot;&gt;&lt;f(@i:1)&quot;75&quot;&gt;&gt;&lt;p(@id:176)&quot;&quot;&lt;f(@i:0)&quot;Keypad&quot;&gt;&lt;f(@i:1)&quot;76&quot;&gt;&gt;&lt;p(@id:177)&quot;&quot;&lt;f(@i:0)&quot;Keypad&quot;&gt;&lt;f(@i:1)&quot;77&quot;&gt;&gt;&lt;p(@id:178)&quot;&quot;&lt;f(@i:0)&quot;Keypad&quot;&gt;&lt;f(@i:1)&quot;78&quot;&gt;&gt;&lt;p(@id:179)&quot;&quot;&lt;f(@i:0)&quot;Keypad&quot;&gt;&lt;f(@i:1)&quot;79&quot;&gt;&gt;&lt;p(@id:180)&quot;&quot;&lt;f(@i:0)&quot;Keypad&quot;&gt;&lt;f(@i:1)&quot;80&quot;&gt;&gt;&lt;p(@id:181)&quot;&quot;&lt;f(@i:0)&quot;Keypad&quot;&gt;&lt;f(@i:1)&quot;81&quot;&gt;&gt;&lt;p(@id:182)&quot;&quot;&lt;f(@i:0)&quot;Keypad&quot;&gt;&lt;f(@i:1)&quot;82&quot;&gt;&gt;&lt;p(@id:183)&quot;&quot;&lt;f(@i:0)&quot;Keypad&quot;&gt;&lt;f(@i:1)&quot;83&quot;&gt;&gt;&lt;p(@id:184)&quot;&quot;&lt;f(@i:0)&quot;Keypad&quot;&gt;&lt;f(@i:1)&quot;84&quot;&gt;&gt;&lt;p(@id:185)&quot;&quot;&lt;f(@i:0)&quot;Keypad&quot;&gt;&lt;f(@i:1)&quot;85&quot;&gt;&gt;&lt;p(@id:186)&quot;&quot;&lt;f(@i:0)&quot;Keypad&quot;&gt;&lt;f(@i:1)&quot;86&quot;&gt;&gt;&lt;p(@id:187)&quot;&quot;&lt;f(@i:0)&quot;Keypad&quot;&gt;&lt;f(@i:1)&quot;87&quot;&gt;&gt;&lt;p(@id:188)&quot;&quot;&lt;f(@i:0)&quot;Keypad&quot;&gt;&lt;f(@i:1)&quot;88&quot;&gt;&gt;&lt;p(@id:189)&quot;&quot;&lt;f(@i:0)&quot;Keypad&quot;&gt;&lt;f(@i:1)&quot;89&quot;&gt;&gt;&lt;p(@id:190)&quot;&quot;&lt;f(@i:0)&quot;Keypad&quot;&gt;&lt;f(@i:1)&quot;90&quot;&gt;&gt;&lt;p(@id:191)&quot;&quot;&lt;f(@i:0)&quot;Keypad&quot;&gt;&lt;f(@i:1)&quot;91&quot;&gt;&gt;&lt;p(@id:192)&quot;&quot;&lt;f(@i:0)&quot;Keypad&quot;&gt;&lt;f(@i:1)&quot;92&quot;&gt;&gt;&lt;p(@id:193)&quot;&quot;&lt;f(@i:0)&quot;Keypad&quot;&gt;&lt;f(@i:1)&quot;93&quot;&gt;&gt;&lt;p(@id:194)&quot;&quot;&lt;f(@i:0)&quot;Keypad&quot;&gt;&lt;f(@i:1)&quot;94&quot;&gt;&gt;&lt;p(@id:195)&quot;&quot;&lt;f(@i:0)&quot;Keypad&quot;&gt;&lt;f(@i:1)&quot;95&quot;&gt;&gt;&lt;p(@id:196)&quot;&quot;&lt;f(@i:0)&quot;Keypad&quot;&gt;&lt;f(@i:1)&quot;96&quot;&gt;&gt;&lt;p(@id:197)&quot;&quot;&lt;f(@i:0)&quot;Keypad&quot;&gt;&lt;f(@i:1)&quot;97&quot;&gt;&gt;&lt;p(@id:198)&quot;&quot;&lt;f(@i:0)&quot;Keypad&quot;&gt;&lt;f(@i:1)&quot;98&quot;&gt;&gt;&lt;p(@id:199)&quot;&quot;&lt;f(@i:0)&quot;Keypad&quot;&gt;&lt;f(@i:1)&quot;99&quot;&gt;&gt;&lt;p(@id:200)&quot;&quot;&lt;f(@i:0)&quot;Keypad&quot;&gt;&lt;f(@i:1)&quot;100&quot;&gt;&gt;&gt;&lt;fields&quot;&quot;&lt;fld(@i:0)&quot;&quot;&lt;n&quot;First Name&quot;&gt;&gt;&lt;fld(@i:1)&quot;&quot;&lt;n&quot;Last Name&quot;&gt;&gt;&lt;fld(@i:2)&quot;&quot;&lt;n&quot;Entry Disabled&quot;&gt;&gt;&lt;fld(@i:3)&quot;&quot;&lt;n&quot;Participant Group&quot;&gt;&gt;&lt;fld(@i:4)&quot;&quot;&lt;n&quot;Team&quot;&gt;&gt;&lt;fld(@i:5)&quot;&quot;&lt;n&quot;Voting Weight&quot;&gt;&gt;&gt;&gt;&lt;chart&quot;&quot;&lt;styles&quot;&quot;&gt;&gt;&lt;teams&quot;&quot;&gt;&lt;transceivers&quot;&quot;&lt;t(@id:2@tt:ReplyPlus@n:Transceiver 2)&quot;&quot;&lt;f(@id:c)&quot;3&quot;&gt;&lt;f(@id:comType)&quot;Usb&quot;&gt;&lt;f(@id:com)&quot;[Auto]&quot;&gt;&lt;f(@id:kIdType)&quot;Static&quot;&gt;&lt;f(@id:ac)&quot;false&quot;&gt;&lt;f(@id:bl)&quot;Normal&quot;&gt;&lt;f(@id:dm)&quot;false&quot;&gt;&lt;f(@id:dp)&quot;false&quot;&gt;&lt;f(@id:kMin)&quot;1&quot;&gt;&lt;f(@id:kMax)&quot;250&quot;&gt;&lt;f(@id:pl)&quot;EuMax&quot;&gt;&lt;f(@id:rs)&quot;false&quot;&gt;&lt;f(@id:rr)&quot;false&quot;&gt;&lt;f(@id:sr)&quot;true&quot;&gt;&lt;f(@id:ss)&quot;true&quot;&gt;&lt;f(@id:wa)&quot;Off&quot;&gt;&gt;&gt;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heme/theme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Custom 4">
      <a:dk1>
        <a:srgbClr val="013865"/>
      </a:dk1>
      <a:lt1>
        <a:sysClr val="window" lastClr="FFFFFF"/>
      </a:lt1>
      <a:dk2>
        <a:srgbClr val="013865"/>
      </a:dk2>
      <a:lt2>
        <a:srgbClr val="FFFFFF"/>
      </a:lt2>
      <a:accent1>
        <a:srgbClr val="830051"/>
      </a:accent1>
      <a:accent2>
        <a:srgbClr val="C6D600"/>
      </a:accent2>
      <a:accent3>
        <a:srgbClr val="68D2E4"/>
      </a:accent3>
      <a:accent4>
        <a:srgbClr val="F0AB00"/>
      </a:accent4>
      <a:accent5>
        <a:srgbClr val="3F4444"/>
      </a:accent5>
      <a:accent6>
        <a:srgbClr val="D0006F"/>
      </a:accent6>
      <a:hlink>
        <a:srgbClr val="9DA7AC"/>
      </a:hlink>
      <a:folHlink>
        <a:srgbClr val="9DA7A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19" ma:contentTypeDescription="Create a new document." ma:contentTypeScope="" ma:versionID="83bf1051954f228ef3dccc82cfc58357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1f103e14bcb636125a88c7b57b71e20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BA956F34-F308-4938-B413-6F828E813252}"/>
</file>

<file path=customXml/itemProps2.xml><?xml version="1.0" encoding="utf-8"?>
<ds:datastoreItem xmlns:ds="http://schemas.openxmlformats.org/officeDocument/2006/customXml" ds:itemID="{3C1003EA-36C2-4AD1-AF5E-938DA16EC240}"/>
</file>

<file path=customXml/itemProps3.xml><?xml version="1.0" encoding="utf-8"?>
<ds:datastoreItem xmlns:ds="http://schemas.openxmlformats.org/officeDocument/2006/customXml" ds:itemID="{EA0D3D84-4F32-4646-A250-57904306FCC6}"/>
</file>

<file path=docProps/app.xml><?xml version="1.0" encoding="utf-8"?>
<Properties xmlns="http://schemas.openxmlformats.org/officeDocument/2006/extended-properties" xmlns:vt="http://schemas.openxmlformats.org/officeDocument/2006/docPropsVTypes">
  <TotalTime>21009</TotalTime>
  <Words>4444</Words>
  <Application>Microsoft Macintosh PowerPoint</Application>
  <PresentationFormat>Widescreen</PresentationFormat>
  <Paragraphs>606</Paragraphs>
  <Slides>92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92</vt:i4>
      </vt:variant>
    </vt:vector>
  </HeadingPairs>
  <TitlesOfParts>
    <vt:vector size="102" baseType="lpstr">
      <vt:lpstr>Arial</vt:lpstr>
      <vt:lpstr>Calibri</vt:lpstr>
      <vt:lpstr>Helvetica</vt:lpstr>
      <vt:lpstr>Symbol</vt:lpstr>
      <vt:lpstr>Times New Roman</vt:lpstr>
      <vt:lpstr>Wingdings</vt:lpstr>
      <vt:lpstr>3_Default Design</vt:lpstr>
      <vt:lpstr>Default Design</vt:lpstr>
      <vt:lpstr>1_Office Theme</vt:lpstr>
      <vt:lpstr>8_Default Design</vt:lpstr>
      <vt:lpstr>Meet The Professor Optimizing the Management of ER-Positive  and Triple-Negative Breast Cancer</vt:lpstr>
      <vt:lpstr>Meet The Professor Program Participating Faculty</vt:lpstr>
      <vt:lpstr>Meet The Professor Program Participating Faculty</vt:lpstr>
      <vt:lpstr>Commercial Support</vt:lpstr>
      <vt:lpstr>Dr Jhaveri — Disclosures</vt:lpstr>
      <vt:lpstr>PowerPoint Presentation</vt:lpstr>
      <vt:lpstr>Meet The Professor with Dr Jhaveri </vt:lpstr>
      <vt:lpstr>Meet The Professor with Dr Jhaveri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Meet The Professor with Dr Jhaveri </vt:lpstr>
      <vt:lpstr>Case Presentation: 40-year-old premenopausal woman with a 5.8-cm, ER/PR-positive, HER2-negative infiltrating lobular carcinoma and microscopic sentinel node involvement </vt:lpstr>
      <vt:lpstr>Case Presentation: 40-year-old premenopausal woman with a 3.1-cm ER/PR-positive, HER2-negative localized IDC and a Recurrence Score® of 18</vt:lpstr>
      <vt:lpstr>PowerPoint Presentation</vt:lpstr>
      <vt:lpstr>PowerPoint Presentation</vt:lpstr>
      <vt:lpstr>Case Presentation: 59-year-old woman with ER/PR-positive, HER2-negative, MSS, BRCA1/2 WT, PALB2-mutant metastatic IDC who receives palbociclib/letrozole and zoledronic acid </vt:lpstr>
      <vt:lpstr>Case Presentation: 60-year-old postmenopausal woman with de novo ER/PR-positive, HER2-low (IHC 1+) metastatic IDC,  s/p PD on abemaciclib/letrozole and alpelisib/fulvestrant </vt:lpstr>
      <vt:lpstr>Case Presentation: 35-year-old premenopausal woman with ER/PR-positive, HER2-negative IDC receiving neoadjuvant chemotherapy and goserelin, now with sexual dysfunction </vt:lpstr>
      <vt:lpstr>Case Presentation: 35-year-old premenopausal woman with ER/PR-positive, HER2-negative IDC receiving neoadjuvant chemotherapy and goserelin, now with sexual dysfunction  (continued)</vt:lpstr>
      <vt:lpstr>PowerPoint Presentation</vt:lpstr>
      <vt:lpstr>PowerPoint Presentation</vt:lpstr>
      <vt:lpstr>PowerPoint Presentation</vt:lpstr>
      <vt:lpstr>Meta-analysis of Gonadotropin-Releasing Hormone Analogues During Chemotherapy for Localized Breast Cancer: Premature Ovarian Insufficiency by Trial</vt:lpstr>
      <vt:lpstr>Meta-analysis of Gonadotropin-Releasing Hormone Analogues During Chemotherapy for Localized Breast Cancer: Post-treatment Pregnancies by Trial</vt:lpstr>
      <vt:lpstr>Case Presentation: 65-year-old woman with ER/PR-positive, HER2-low bone-only metastatic IDC on endocrine therapy alone since 2001, now experiencing asymptomatic disease progression — ESR1 variant, AKT1 mutation on liquid biopsy </vt:lpstr>
      <vt:lpstr>FDA Approval of Elacestrant for ER-Positive, HER2-Negative, ESR1-Mutated Advanced or Metastatic Breast Cancer Press Release: January 27, 2023</vt:lpstr>
      <vt:lpstr>PowerPoint Presentation</vt:lpstr>
      <vt:lpstr>EMERALD PFS Analyses by CDK4/6 Inhibitor Duration: Patients with ESR1 Tumor Mutations</vt:lpstr>
      <vt:lpstr>EMERALD PFS Analyses by CDK4/6i Duration: Patients with ESR1 Tumor Mutations</vt:lpstr>
      <vt:lpstr>PowerPoint Presentation</vt:lpstr>
      <vt:lpstr>SERENA-2: PFS by Prior CDK4/6 Inhibitor Use </vt:lpstr>
      <vt:lpstr>Select Ongoing Phase III Trials of Oral SERDs in Development for HR-Positive Advanced Breast Cancer (ABC)</vt:lpstr>
      <vt:lpstr>Ongoing Phase III Trials of Adjuvant Oral SERDs for HR-Positive, HER2-Negative Localized Breast Cancer</vt:lpstr>
      <vt:lpstr>Capivasertib and Fulvestrant for Patients with Aromatase Inhibitor-Resistant Hormone Receptor-Positive/Human Epidermal Growth Factor Receptor 2- Negative Advanced Breast Cancer: Results from the Phase III CAPItello-291 Trial </vt:lpstr>
      <vt:lpstr>CAPItello-291 Phase III Study Design</vt:lpstr>
      <vt:lpstr>CAPItello-291: Overall Response per Investigator Assessment</vt:lpstr>
      <vt:lpstr>CAPItello-291: Safety</vt:lpstr>
      <vt:lpstr>CAPItello-292 Phase III Study Design</vt:lpstr>
      <vt:lpstr>PowerPoint Presentation</vt:lpstr>
      <vt:lpstr>Datopotamab Deruxtecan Mechanism of Action</vt:lpstr>
      <vt:lpstr>TROPION-PanTumor01: Datopotamab Deruxtecan for HR-Positive, HER2-Negative Metastatic Breast Cancer</vt:lpstr>
      <vt:lpstr>TROPION-PanTumor01: Safety Summary</vt:lpstr>
      <vt:lpstr>TROPION-Breast01 Phase III Study Design</vt:lpstr>
      <vt:lpstr>PowerPoint Presentation</vt:lpstr>
      <vt:lpstr>TROPION-PanTumor01: Response and Survival with Dato-DXd</vt:lpstr>
      <vt:lpstr>TROPION-Breast02 Phase III Study Design</vt:lpstr>
      <vt:lpstr>Case Presentation: 46-year-old woman with a 3.7-cm  axillary mass that proves to be triple-negative, BRCA1/2 WT, TxN1 IDC </vt:lpstr>
      <vt:lpstr>Case Presentation: 53-year-old woman, Jehovah’s Witness, with a 2-cm triple-negative IDC and primary biliary cirrhosis of the liver (Child-Pugh A) and scleroderma </vt:lpstr>
      <vt:lpstr>Meet The Professor with Dr Jhaveri </vt:lpstr>
      <vt:lpstr>Which adjuvant endocrine therapy (ET) would you most likely recommend for a 30-year-old premenopausal woman with node-negative, ER-positive, HER2-negative localized breast cancer and the Recurrence Score® (RS) below? Would you recommend adjuvant chemotherapy? </vt:lpstr>
      <vt:lpstr>Which adjuvant ET would you most likely recommend for a 30-year-old premenopausal woman with ER-positive, HER2-negative localized breast cancer with 1 positive node and the RS below? Would you recommend adjuvant chemotherapy? </vt:lpstr>
      <vt:lpstr>For premenopausal patients (age 40-50 years) with ER-positive, HER2-negative localized breast cancer who are about to receive adjuvant chemotherapy, do you generally offer the option of using OFS during chemotherapy in the following clinical scenarios?</vt:lpstr>
      <vt:lpstr>For premenopausal patients (age 40-50 years) with ER-positive, HER2-positive localized breast cancer who are about to receive adjuvant chemotherapy, do you generally offer the option of using OFS during chemotherapy in the following clinical scenarios?</vt:lpstr>
      <vt:lpstr>Regulatory and reimbursement issues aside, in general, what would you recommend as adjuvant therapy for a patient with TNBC, a germline BRCA mutation and a PD-L1 combined positive score (CPS) of 1 who has residual disease after neoadjuvant chemotherapy? Does level of PD-L1 expression have any bearing on your response?</vt:lpstr>
      <vt:lpstr>Regulatory and reimbursement issues aside, have you attempted or would you attempt to access olaparib as part of adjuvant therapy for a patient with a germline PALB2 mutation and TNBC who has residual disease after neoadjuvant chemotherapy? </vt:lpstr>
      <vt:lpstr>Regulatory and reimbursement issues aside, have you combined or would you combine olaparib with adjuvant pembrolizumab for a patient with a germline BRCA mutation and PD-L1-positive TNBC who has residual disease after neoadjuvant chemotherapy/pembrolizumab?</vt:lpstr>
      <vt:lpstr>What would be your preferred treatment approach for a 60-year-old patient with a germline BRCA mutation and de novo metastatic TNBC and the following PD-L1 CPS? </vt:lpstr>
      <vt:lpstr>A 45-year-old woman with an ER-negative, HER2-low (IHC 2+) IDC and a germline BRCA mutation receives neoadjuvant AC-T and adjuvant capecitabine for residual disease and now presents with low-volume metastases to the lung and bones (PD-L1 CPS = 0). Regulatory and reimbursement issues aside, what would likely be your next systemic therapy?</vt:lpstr>
      <vt:lpstr>In general, which CDK4/6 inhibitor do you recommend in combination with endocrine therapy as first-line treatment for women with ER-positive, HER2-negative metastatic breast cancer if they are…?</vt:lpstr>
      <vt:lpstr>A 65-year-old woman with ER-positive, HER2-negative breast cancer develops metastases 2 years after starting adjuvant anastrozole. In addition to a CDK4/6 inhibitor, which endocrine treatment would you most likely recommend?</vt:lpstr>
      <vt:lpstr>A 65-year-old woman with ER-positive, HER2-negative breast cancer develops metastases 2 years after completing adjuvant anastrozole. In addition to a CDK4/6 inhibitor, which endocrine treatment would you most likely recommend?</vt:lpstr>
      <vt:lpstr>Do you generally administer adjuvant pembrolizumab to patients with localized TNBC who receive neoadjuvant chemotherapy/ pembrolizumab and are found at surgery to have a pathologic complete response?</vt:lpstr>
      <vt:lpstr>Meet The Professor with Dr Jhaveri </vt:lpstr>
      <vt:lpstr>PowerPoint Presentation</vt:lpstr>
      <vt:lpstr>Comparison of Circulating Tumor Cell scNGS and ctDNA ddPCR Analysis for Patient #26</vt:lpstr>
      <vt:lpstr>PowerPoint Presentation</vt:lpstr>
      <vt:lpstr>CDK4/6 Inhibition in the Cell Cycle and Possible Mechanisms of Resistance</vt:lpstr>
      <vt:lpstr>PowerPoint Presentation</vt:lpstr>
      <vt:lpstr>PowerPoint Presentation</vt:lpstr>
      <vt:lpstr>PowerPoint Presentation</vt:lpstr>
      <vt:lpstr>Multicenter Phase II Trial Design</vt:lpstr>
      <vt:lpstr>PowerPoint Presentation</vt:lpstr>
      <vt:lpstr>Meet The Professor with Dr Jhaveri </vt:lpstr>
      <vt:lpstr> HR-Positive Localized Breast Cancer</vt:lpstr>
      <vt:lpstr>PowerPoint Presentation</vt:lpstr>
      <vt:lpstr>TAILORx Study Design: Treatment Assignment and Randomization</vt:lpstr>
      <vt:lpstr>TAILORx Updated Analysis: Event Rates in RS 11-25 Arms and  Age ≤50 Years (ITT Population)</vt:lpstr>
      <vt:lpstr>TAILORx Updated Analysis: Conclusions</vt:lpstr>
      <vt:lpstr>HR-Positive Metastatic Breast Cancer</vt:lpstr>
      <vt:lpstr>Trastuzumab Deruxtecan Granted FDA Approval for HER2-Low Breast Cancer Press Release: August 5, 2022</vt:lpstr>
      <vt:lpstr>PowerPoint Presentation</vt:lpstr>
      <vt:lpstr>T-DXd Mechanism of Action, Bystander Effect and Rationale for Targeting HER2-Low Breast Cancer</vt:lpstr>
      <vt:lpstr>DESTINY-Breast04: PFS for HR-Positive (Primary Endpoint) and All Patients</vt:lpstr>
      <vt:lpstr>DESTINY-Breast04: OS for HR-Positive and All Patients</vt:lpstr>
      <vt:lpstr>DESTINY-Breast04: Confirmed Objective Response Rate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In Review Prostate Cancer  Wednesday, November 18, 2020 2:00 PM – 3:30 PM ET</dc:title>
  <dc:creator>Rick Kaderman</dc:creator>
  <cp:lastModifiedBy>Silvana Izquierdo</cp:lastModifiedBy>
  <cp:revision>1562</cp:revision>
  <cp:lastPrinted>2020-12-08T02:40:56Z</cp:lastPrinted>
  <dcterms:created xsi:type="dcterms:W3CDTF">2020-11-13T19:02:13Z</dcterms:created>
  <dcterms:modified xsi:type="dcterms:W3CDTF">2023-02-01T13:59:05Z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</Properties>
</file>